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D34AEA-0BE0-4E81-BEB2-EEE786EAE692}">
  <a:tblStyle styleId="{74D34AEA-0BE0-4E81-BEB2-EEE786EAE692}"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218" name="Google Shape;2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hyperlink" Target="http://www.washinhcf.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washinhcf.org/resource/advocacy-toolkit_dec2019/"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p:nvPr/>
        </p:nvSpPr>
        <p:spPr>
          <a:xfrm rot="5400000">
            <a:off x="2660793" y="-2720916"/>
            <a:ext cx="6868257" cy="12289576"/>
          </a:xfrm>
          <a:prstGeom prst="rect">
            <a:avLst/>
          </a:prstGeom>
          <a:solidFill>
            <a:srgbClr val="00206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nvSpPr>
        <p:spPr>
          <a:xfrm>
            <a:off x="239567" y="141394"/>
            <a:ext cx="1171070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rgbClr val="00B0F0"/>
                </a:solidFill>
                <a:latin typeface="Arial"/>
                <a:ea typeface="Arial"/>
                <a:cs typeface="Arial"/>
                <a:sym typeface="Arial"/>
              </a:rPr>
              <a:t>Getting Advocacy Right: </a:t>
            </a:r>
            <a:endParaRPr/>
          </a:p>
          <a:p>
            <a:pPr indent="0" lvl="0" marL="0" marR="0" rtl="0" algn="ctr">
              <a:spcBef>
                <a:spcPts val="0"/>
              </a:spcBef>
              <a:spcAft>
                <a:spcPts val="0"/>
              </a:spcAft>
              <a:buNone/>
            </a:pPr>
            <a:r>
              <a:rPr b="1" i="0" lang="en-US" sz="4800" u="none" cap="none" strike="noStrike">
                <a:solidFill>
                  <a:srgbClr val="00B0F0"/>
                </a:solidFill>
                <a:latin typeface="Arial"/>
                <a:ea typeface="Arial"/>
                <a:cs typeface="Arial"/>
                <a:sym typeface="Arial"/>
              </a:rPr>
              <a:t>Tools and Resources for WASH in HCF</a:t>
            </a:r>
            <a:endParaRPr/>
          </a:p>
        </p:txBody>
      </p:sp>
      <p:pic>
        <p:nvPicPr>
          <p:cNvPr id="91" name="Google Shape;91;p13"/>
          <p:cNvPicPr preferRelativeResize="0"/>
          <p:nvPr/>
        </p:nvPicPr>
        <p:blipFill rotWithShape="1">
          <a:blip r:embed="rId3">
            <a:alphaModFix amt="80000"/>
          </a:blip>
          <a:srcRect b="0" l="0" r="0" t="0"/>
          <a:stretch/>
        </p:blipFill>
        <p:spPr>
          <a:xfrm>
            <a:off x="-49867" y="2475771"/>
            <a:ext cx="12289575" cy="4428025"/>
          </a:xfrm>
          <a:prstGeom prst="rect">
            <a:avLst/>
          </a:prstGeom>
          <a:noFill/>
          <a:ln>
            <a:noFill/>
          </a:ln>
        </p:spPr>
      </p:pic>
      <p:cxnSp>
        <p:nvCxnSpPr>
          <p:cNvPr id="92" name="Google Shape;92;p13"/>
          <p:cNvCxnSpPr/>
          <p:nvPr/>
        </p:nvCxnSpPr>
        <p:spPr>
          <a:xfrm>
            <a:off x="3844401" y="1831039"/>
            <a:ext cx="4234070" cy="0"/>
          </a:xfrm>
          <a:prstGeom prst="straightConnector1">
            <a:avLst/>
          </a:prstGeom>
          <a:noFill/>
          <a:ln cap="flat" cmpd="dbl" w="63500">
            <a:solidFill>
              <a:srgbClr val="C55A11"/>
            </a:solidFill>
            <a:prstDash val="solid"/>
            <a:miter lim="800000"/>
            <a:headEnd len="sm" w="sm" type="none"/>
            <a:tailEnd len="sm" w="sm" type="none"/>
          </a:ln>
        </p:spPr>
      </p:cxnSp>
      <p:sp>
        <p:nvSpPr>
          <p:cNvPr id="93" name="Google Shape;93;p13"/>
          <p:cNvSpPr txBox="1"/>
          <p:nvPr/>
        </p:nvSpPr>
        <p:spPr>
          <a:xfrm>
            <a:off x="3226840" y="1971730"/>
            <a:ext cx="54691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Rotary WASH-RAG Advocacy Meeting – November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3. Messages</a:t>
            </a:r>
            <a:endParaRPr i="1" sz="3200">
              <a:solidFill>
                <a:schemeClr val="lt1"/>
              </a:solidFill>
              <a:latin typeface="Arial"/>
              <a:ea typeface="Arial"/>
              <a:cs typeface="Arial"/>
              <a:sym typeface="Arial"/>
            </a:endParaRPr>
          </a:p>
        </p:txBody>
      </p:sp>
      <p:pic>
        <p:nvPicPr>
          <p:cNvPr descr="A drawing of a face&#10;&#10;Description automatically generated" id="161" name="Google Shape;161;p22"/>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62" name="Google Shape;162;p22"/>
          <p:cNvSpPr txBox="1"/>
          <p:nvPr/>
        </p:nvSpPr>
        <p:spPr>
          <a:xfrm>
            <a:off x="592746" y="1035183"/>
            <a:ext cx="11006507" cy="498890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Clr>
                <a:schemeClr val="dk1"/>
              </a:buClr>
              <a:buSzPts val="3000"/>
              <a:buFont typeface="Arial"/>
              <a:buNone/>
            </a:pPr>
            <a:r>
              <a:rPr i="1" lang="en-US" sz="2800">
                <a:solidFill>
                  <a:schemeClr val="dk1"/>
                </a:solidFill>
                <a:latin typeface="Arial"/>
                <a:ea typeface="Arial"/>
                <a:cs typeface="Arial"/>
                <a:sym typeface="Arial"/>
              </a:rPr>
              <a:t>“What?” </a:t>
            </a:r>
            <a:br>
              <a:rPr i="1" lang="en-US" sz="2800">
                <a:solidFill>
                  <a:schemeClr val="dk1"/>
                </a:solidFill>
                <a:latin typeface="Arial"/>
                <a:ea typeface="Arial"/>
                <a:cs typeface="Arial"/>
                <a:sym typeface="Arial"/>
              </a:rPr>
            </a:br>
            <a:endParaRPr i="1" sz="1200">
              <a:solidFill>
                <a:schemeClr val="dk1"/>
              </a:solidFill>
              <a:latin typeface="Arial"/>
              <a:ea typeface="Arial"/>
              <a:cs typeface="Arial"/>
              <a:sym typeface="Arial"/>
            </a:endParaRPr>
          </a:p>
          <a:p>
            <a:pPr indent="0" lvl="0" marL="0" marR="0" rtl="0" algn="l">
              <a:lnSpc>
                <a:spcPct val="90000"/>
              </a:lnSpc>
              <a:spcBef>
                <a:spcPts val="1200"/>
              </a:spcBef>
              <a:spcAft>
                <a:spcPts val="0"/>
              </a:spcAft>
              <a:buClr>
                <a:schemeClr val="dk1"/>
              </a:buClr>
              <a:buSzPts val="3000"/>
              <a:buFont typeface="Arial"/>
              <a:buNone/>
            </a:pPr>
            <a:r>
              <a:rPr b="1" lang="en-US" sz="2800">
                <a:solidFill>
                  <a:schemeClr val="dk1"/>
                </a:solidFill>
                <a:latin typeface="Arial"/>
                <a:ea typeface="Arial"/>
                <a:cs typeface="Arial"/>
                <a:sym typeface="Arial"/>
              </a:rPr>
              <a:t>Message: </a:t>
            </a:r>
            <a:r>
              <a:rPr lang="en-US" sz="2800">
                <a:solidFill>
                  <a:schemeClr val="dk1"/>
                </a:solidFill>
                <a:latin typeface="Arial"/>
                <a:ea typeface="Arial"/>
                <a:cs typeface="Arial"/>
                <a:sym typeface="Arial"/>
              </a:rPr>
              <a:t>Messages are the core of your advocacy and include both the </a:t>
            </a:r>
            <a:r>
              <a:rPr b="1" lang="en-US" sz="2800">
                <a:solidFill>
                  <a:srgbClr val="0070C0"/>
                </a:solidFill>
                <a:latin typeface="Arial"/>
                <a:ea typeface="Arial"/>
                <a:cs typeface="Arial"/>
                <a:sym typeface="Arial"/>
              </a:rPr>
              <a:t>importance</a:t>
            </a:r>
            <a:r>
              <a:rPr lang="en-US" sz="2800">
                <a:solidFill>
                  <a:schemeClr val="dk1"/>
                </a:solidFill>
                <a:latin typeface="Arial"/>
                <a:ea typeface="Arial"/>
                <a:cs typeface="Arial"/>
                <a:sym typeface="Arial"/>
              </a:rPr>
              <a:t> of WASH in HCF and your specific </a:t>
            </a:r>
            <a:r>
              <a:rPr b="1" lang="en-US" sz="2800">
                <a:solidFill>
                  <a:srgbClr val="0070C0"/>
                </a:solidFill>
                <a:latin typeface="Arial"/>
                <a:ea typeface="Arial"/>
                <a:cs typeface="Arial"/>
                <a:sym typeface="Arial"/>
              </a:rPr>
              <a:t>“ask”</a:t>
            </a:r>
            <a:r>
              <a:rPr lang="en-US" sz="2800">
                <a:solidFill>
                  <a:srgbClr val="0070C0"/>
                </a:solidFill>
                <a:latin typeface="Arial"/>
                <a:ea typeface="Arial"/>
                <a:cs typeface="Arial"/>
                <a:sym typeface="Arial"/>
              </a:rPr>
              <a:t> </a:t>
            </a:r>
            <a:r>
              <a:rPr lang="en-US" sz="2800">
                <a:solidFill>
                  <a:schemeClr val="dk1"/>
                </a:solidFill>
                <a:latin typeface="Arial"/>
                <a:ea typeface="Arial"/>
                <a:cs typeface="Arial"/>
                <a:sym typeface="Arial"/>
              </a:rPr>
              <a:t>of the target audience. </a:t>
            </a:r>
            <a:endParaRPr/>
          </a:p>
          <a:p>
            <a:pPr indent="0" lvl="0" marL="0" marR="0" rtl="0" algn="l">
              <a:lnSpc>
                <a:spcPct val="90000"/>
              </a:lnSpc>
              <a:spcBef>
                <a:spcPts val="600"/>
              </a:spcBef>
              <a:spcAft>
                <a:spcPts val="0"/>
              </a:spcAft>
              <a:buClr>
                <a:schemeClr val="dk1"/>
              </a:buClr>
              <a:buSzPts val="3000"/>
              <a:buFont typeface="Arial"/>
              <a:buNone/>
            </a:pPr>
            <a:r>
              <a:t/>
            </a:r>
            <a:endParaRPr sz="2800">
              <a:solidFill>
                <a:schemeClr val="dk1"/>
              </a:solidFill>
              <a:latin typeface="Calibri"/>
              <a:ea typeface="Calibri"/>
              <a:cs typeface="Calibri"/>
              <a:sym typeface="Calibri"/>
            </a:endParaRPr>
          </a:p>
        </p:txBody>
      </p:sp>
      <p:pic>
        <p:nvPicPr>
          <p:cNvPr descr="A screenshot of a cell phone&#10;&#10;Description automatically generated" id="163" name="Google Shape;163;p22"/>
          <p:cNvPicPr preferRelativeResize="0"/>
          <p:nvPr/>
        </p:nvPicPr>
        <p:blipFill rotWithShape="1">
          <a:blip r:embed="rId4">
            <a:alphaModFix/>
          </a:blip>
          <a:srcRect b="0" l="0" r="0" t="0"/>
          <a:stretch/>
        </p:blipFill>
        <p:spPr>
          <a:xfrm>
            <a:off x="741798" y="3237418"/>
            <a:ext cx="10601391" cy="26372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4. Messengers</a:t>
            </a:r>
            <a:endParaRPr sz="3200">
              <a:solidFill>
                <a:srgbClr val="00B0F0"/>
              </a:solidFill>
              <a:latin typeface="Calibri"/>
              <a:ea typeface="Calibri"/>
              <a:cs typeface="Calibri"/>
              <a:sym typeface="Calibri"/>
            </a:endParaRPr>
          </a:p>
        </p:txBody>
      </p:sp>
      <p:pic>
        <p:nvPicPr>
          <p:cNvPr descr="A drawing of a face&#10;&#10;Description automatically generated" id="169" name="Google Shape;169;p23"/>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70" name="Google Shape;170;p23"/>
          <p:cNvSpPr txBox="1"/>
          <p:nvPr/>
        </p:nvSpPr>
        <p:spPr>
          <a:xfrm>
            <a:off x="788096" y="1109127"/>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Clr>
                <a:schemeClr val="dk1"/>
              </a:buClr>
              <a:buSzPts val="3000"/>
              <a:buFont typeface="Arial"/>
              <a:buNone/>
            </a:pPr>
            <a:r>
              <a:rPr i="1" lang="en-US" sz="2800">
                <a:solidFill>
                  <a:schemeClr val="dk1"/>
                </a:solidFill>
                <a:latin typeface="Arial"/>
                <a:ea typeface="Arial"/>
                <a:cs typeface="Arial"/>
                <a:sym typeface="Arial"/>
              </a:rPr>
              <a:t>“By whom?”</a:t>
            </a:r>
            <a:endParaRPr b="1" sz="2800" u="sng">
              <a:solidFill>
                <a:schemeClr val="dk1"/>
              </a:solidFill>
              <a:latin typeface="Calibri"/>
              <a:ea typeface="Calibri"/>
              <a:cs typeface="Calibri"/>
              <a:sym typeface="Calibri"/>
            </a:endParaRPr>
          </a:p>
          <a:p>
            <a:pPr indent="0" lvl="0" marL="0" marR="0" rtl="0" algn="l">
              <a:lnSpc>
                <a:spcPct val="90000"/>
              </a:lnSpc>
              <a:spcBef>
                <a:spcPts val="1200"/>
              </a:spcBef>
              <a:spcAft>
                <a:spcPts val="0"/>
              </a:spcAft>
              <a:buClr>
                <a:schemeClr val="dk1"/>
              </a:buClr>
              <a:buSzPts val="3000"/>
              <a:buFont typeface="Arial"/>
              <a:buNone/>
            </a:pPr>
            <a:br>
              <a:rPr b="1" lang="en-US" sz="1200" u="sng">
                <a:solidFill>
                  <a:schemeClr val="dk1"/>
                </a:solidFill>
                <a:latin typeface="Arial"/>
                <a:ea typeface="Arial"/>
                <a:cs typeface="Arial"/>
                <a:sym typeface="Arial"/>
              </a:rPr>
            </a:br>
            <a:r>
              <a:rPr b="1" lang="en-US" sz="2800">
                <a:solidFill>
                  <a:schemeClr val="dk1"/>
                </a:solidFill>
                <a:latin typeface="Arial"/>
                <a:ea typeface="Arial"/>
                <a:cs typeface="Arial"/>
                <a:sym typeface="Arial"/>
              </a:rPr>
              <a:t>Messenger: </a:t>
            </a:r>
            <a:r>
              <a:rPr lang="en-US" sz="2800">
                <a:solidFill>
                  <a:schemeClr val="dk1"/>
                </a:solidFill>
                <a:latin typeface="Arial"/>
                <a:ea typeface="Arial"/>
                <a:cs typeface="Arial"/>
                <a:sym typeface="Arial"/>
              </a:rPr>
              <a:t>the person or group who will carry your message to the target audience </a:t>
            </a:r>
            <a:endParaRPr/>
          </a:p>
          <a:p>
            <a:pPr indent="-228600" lvl="0" marL="228600" marR="0" rtl="0" algn="l">
              <a:lnSpc>
                <a:spcPct val="90000"/>
              </a:lnSpc>
              <a:spcBef>
                <a:spcPts val="1200"/>
              </a:spcBef>
              <a:spcAft>
                <a:spcPts val="0"/>
              </a:spcAft>
              <a:buClr>
                <a:schemeClr val="dk1"/>
              </a:buClr>
              <a:buSzPts val="3000"/>
              <a:buFont typeface="Arial"/>
              <a:buChar char="•"/>
            </a:pPr>
            <a:r>
              <a:rPr lang="en-US" sz="2600">
                <a:solidFill>
                  <a:schemeClr val="dk1"/>
                </a:solidFill>
                <a:latin typeface="Arial"/>
                <a:ea typeface="Arial"/>
                <a:cs typeface="Arial"/>
                <a:sym typeface="Arial"/>
              </a:rPr>
              <a:t>Messengers do not necessarily have to be within the decision-maker’s immediate circle nor a specific person</a:t>
            </a:r>
            <a:endParaRPr/>
          </a:p>
          <a:p>
            <a:pPr indent="-228600" lvl="0" marL="228600" marR="0" rtl="0" algn="l">
              <a:lnSpc>
                <a:spcPct val="90000"/>
              </a:lnSpc>
              <a:spcBef>
                <a:spcPts val="1200"/>
              </a:spcBef>
              <a:spcAft>
                <a:spcPts val="0"/>
              </a:spcAft>
              <a:buClr>
                <a:schemeClr val="dk1"/>
              </a:buClr>
              <a:buSzPts val="3000"/>
              <a:buFont typeface="Arial"/>
              <a:buChar char="•"/>
            </a:pPr>
            <a:r>
              <a:rPr lang="en-US" sz="2600">
                <a:solidFill>
                  <a:schemeClr val="dk1"/>
                </a:solidFill>
                <a:latin typeface="Arial"/>
                <a:ea typeface="Arial"/>
                <a:cs typeface="Arial"/>
                <a:sym typeface="Arial"/>
              </a:rPr>
              <a:t>There may be overlap between target audiences and messengers </a:t>
            </a:r>
            <a:endParaRPr i="1" sz="2600">
              <a:solidFill>
                <a:schemeClr val="dk1"/>
              </a:solidFill>
              <a:latin typeface="Arial"/>
              <a:ea typeface="Arial"/>
              <a:cs typeface="Arial"/>
              <a:sym typeface="Arial"/>
            </a:endParaRPr>
          </a:p>
          <a:p>
            <a:pPr indent="0" lvl="1" marL="457200" marR="0" rtl="0" algn="l">
              <a:lnSpc>
                <a:spcPct val="90000"/>
              </a:lnSpc>
              <a:spcBef>
                <a:spcPts val="600"/>
              </a:spcBef>
              <a:spcAft>
                <a:spcPts val="0"/>
              </a:spcAft>
              <a:buClr>
                <a:schemeClr val="dk1"/>
              </a:buClr>
              <a:buSzPts val="3000"/>
              <a:buFont typeface="Arial"/>
              <a:buNone/>
            </a:pPr>
            <a:r>
              <a:t/>
            </a:r>
            <a:endParaRPr b="0" i="0" sz="2400" u="none" cap="none" strike="noStrike">
              <a:solidFill>
                <a:schemeClr val="dk1"/>
              </a:solidFill>
              <a:latin typeface="Calibri"/>
              <a:ea typeface="Calibri"/>
              <a:cs typeface="Calibri"/>
              <a:sym typeface="Calibri"/>
            </a:endParaRPr>
          </a:p>
        </p:txBody>
      </p:sp>
      <p:sp>
        <p:nvSpPr>
          <p:cNvPr id="171" name="Google Shape;171;p23"/>
          <p:cNvSpPr/>
          <p:nvPr/>
        </p:nvSpPr>
        <p:spPr>
          <a:xfrm>
            <a:off x="540151" y="4503820"/>
            <a:ext cx="11111697" cy="125508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Example Messengers: </a:t>
            </a:r>
            <a:r>
              <a:rPr lang="en-US" sz="2400">
                <a:solidFill>
                  <a:schemeClr val="lt1"/>
                </a:solidFill>
                <a:latin typeface="Arial"/>
                <a:ea typeface="Arial"/>
                <a:cs typeface="Arial"/>
                <a:sym typeface="Arial"/>
              </a:rPr>
              <a:t>Those</a:t>
            </a:r>
            <a:r>
              <a:rPr b="1" lang="en-US" sz="2400">
                <a:solidFill>
                  <a:schemeClr val="lt1"/>
                </a:solidFill>
                <a:latin typeface="Arial"/>
                <a:ea typeface="Arial"/>
                <a:cs typeface="Arial"/>
                <a:sym typeface="Arial"/>
              </a:rPr>
              <a:t> </a:t>
            </a:r>
            <a:r>
              <a:rPr lang="en-US" sz="2400">
                <a:solidFill>
                  <a:schemeClr val="lt1"/>
                </a:solidFill>
                <a:latin typeface="Arial"/>
                <a:ea typeface="Arial"/>
                <a:cs typeface="Arial"/>
                <a:sym typeface="Arial"/>
              </a:rPr>
              <a:t>who are particularly compelling for WASH in HCF, such as: clinicians (doctors, nurses, and midwives), mothers, health and WASH organizations, etc.</a:t>
            </a:r>
            <a:endParaRPr i="1" sz="24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5. Opportunities, resources and risks</a:t>
            </a:r>
            <a:endParaRPr sz="3200">
              <a:solidFill>
                <a:srgbClr val="00B0F0"/>
              </a:solidFill>
              <a:latin typeface="Calibri"/>
              <a:ea typeface="Calibri"/>
              <a:cs typeface="Calibri"/>
              <a:sym typeface="Calibri"/>
            </a:endParaRPr>
          </a:p>
        </p:txBody>
      </p:sp>
      <p:pic>
        <p:nvPicPr>
          <p:cNvPr descr="A drawing of a face&#10;&#10;Description automatically generated" id="177" name="Google Shape;177;p24"/>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78" name="Google Shape;178;p24"/>
          <p:cNvSpPr txBox="1"/>
          <p:nvPr/>
        </p:nvSpPr>
        <p:spPr>
          <a:xfrm>
            <a:off x="189623" y="1247664"/>
            <a:ext cx="10515600" cy="4572271"/>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Clr>
                <a:schemeClr val="dk1"/>
              </a:buClr>
              <a:buSzPts val="3000"/>
              <a:buFont typeface="Arial"/>
              <a:buNone/>
            </a:pPr>
            <a:r>
              <a:rPr b="1" i="0" lang="en-US" sz="2400" u="sng" cap="none" strike="noStrike">
                <a:solidFill>
                  <a:schemeClr val="dk1"/>
                </a:solidFill>
                <a:latin typeface="Arial"/>
                <a:ea typeface="Arial"/>
                <a:cs typeface="Arial"/>
                <a:sym typeface="Arial"/>
              </a:rPr>
              <a:t>Opportunities</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Are there opportunities to elevate your issue? (e.g. global awareness days)</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Is now a good time to advocate?</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Are there messages you can use to leverage your advocacy? </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Are there groups doing similar work?</a:t>
            </a:r>
            <a:br>
              <a:rPr b="0" i="0" lang="en-US" sz="2000" u="none" cap="none" strike="noStrike">
                <a:solidFill>
                  <a:schemeClr val="dk1"/>
                </a:solidFill>
                <a:latin typeface="Arial"/>
                <a:ea typeface="Arial"/>
                <a:cs typeface="Arial"/>
                <a:sym typeface="Arial"/>
              </a:rPr>
            </a:br>
            <a:endParaRPr b="0" i="0" sz="1100" u="sng" cap="none" strike="noStrike">
              <a:solidFill>
                <a:schemeClr val="dk1"/>
              </a:solidFill>
              <a:latin typeface="Arial"/>
              <a:ea typeface="Arial"/>
              <a:cs typeface="Arial"/>
              <a:sym typeface="Arial"/>
            </a:endParaRPr>
          </a:p>
          <a:p>
            <a:pPr indent="0" lvl="1" marL="457200" marR="0" rtl="0" algn="l">
              <a:lnSpc>
                <a:spcPct val="90000"/>
              </a:lnSpc>
              <a:spcBef>
                <a:spcPts val="600"/>
              </a:spcBef>
              <a:spcAft>
                <a:spcPts val="0"/>
              </a:spcAft>
              <a:buClr>
                <a:schemeClr val="dk1"/>
              </a:buClr>
              <a:buSzPts val="3000"/>
              <a:buFont typeface="Arial"/>
              <a:buNone/>
            </a:pPr>
            <a:r>
              <a:rPr b="1" i="0" lang="en-US" sz="2400" u="sng" cap="none" strike="noStrike">
                <a:solidFill>
                  <a:schemeClr val="dk1"/>
                </a:solidFill>
                <a:latin typeface="Arial"/>
                <a:ea typeface="Arial"/>
                <a:cs typeface="Arial"/>
                <a:sym typeface="Arial"/>
              </a:rPr>
              <a:t>Resources/Capacity/Budget</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What resources are at your disposal? (e.g. social media)</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What is your current capacity?</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What is your budget?</a:t>
            </a:r>
            <a:br>
              <a:rPr b="0" i="0" lang="en-US" sz="20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0" lvl="1" marL="457200" marR="0" rtl="0" algn="l">
              <a:lnSpc>
                <a:spcPct val="90000"/>
              </a:lnSpc>
              <a:spcBef>
                <a:spcPts val="600"/>
              </a:spcBef>
              <a:spcAft>
                <a:spcPts val="0"/>
              </a:spcAft>
              <a:buClr>
                <a:schemeClr val="dk1"/>
              </a:buClr>
              <a:buSzPts val="3000"/>
              <a:buFont typeface="Arial"/>
              <a:buNone/>
            </a:pPr>
            <a:r>
              <a:rPr b="1" i="0" lang="en-US" sz="2400" u="sng" cap="none" strike="noStrike">
                <a:solidFill>
                  <a:schemeClr val="dk1"/>
                </a:solidFill>
                <a:latin typeface="Arial"/>
                <a:ea typeface="Arial"/>
                <a:cs typeface="Arial"/>
                <a:sym typeface="Arial"/>
              </a:rPr>
              <a:t>Risks</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Are there potential challengers to your issue? </a:t>
            </a:r>
            <a:endParaRPr/>
          </a:p>
          <a:p>
            <a:pPr indent="-228600" lvl="2" marL="1143000" marR="0" rtl="0" algn="l">
              <a:lnSpc>
                <a:spcPct val="90000"/>
              </a:lnSpc>
              <a:spcBef>
                <a:spcPts val="6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Why?</a:t>
            </a:r>
            <a:endParaRPr/>
          </a:p>
          <a:p>
            <a:pPr indent="0" lvl="0" marL="0" marR="0" rtl="0" algn="l">
              <a:lnSpc>
                <a:spcPct val="90000"/>
              </a:lnSpc>
              <a:spcBef>
                <a:spcPts val="600"/>
              </a:spcBef>
              <a:spcAft>
                <a:spcPts val="0"/>
              </a:spcAft>
              <a:buClr>
                <a:schemeClr val="dk1"/>
              </a:buClr>
              <a:buSzPts val="3000"/>
              <a:buFont typeface="Arial"/>
              <a:buNone/>
            </a:pPr>
            <a:r>
              <a:t/>
            </a:r>
            <a:endParaRPr sz="2800">
              <a:solidFill>
                <a:schemeClr val="dk1"/>
              </a:solidFill>
              <a:latin typeface="Calibri"/>
              <a:ea typeface="Calibri"/>
              <a:cs typeface="Calibri"/>
              <a:sym typeface="Calibri"/>
            </a:endParaRPr>
          </a:p>
        </p:txBody>
      </p:sp>
      <p:pic>
        <p:nvPicPr>
          <p:cNvPr descr="A close up of a logo&#10;&#10;Description automatically generated" id="179" name="Google Shape;179;p24"/>
          <p:cNvPicPr preferRelativeResize="0"/>
          <p:nvPr/>
        </p:nvPicPr>
        <p:blipFill rotWithShape="1">
          <a:blip r:embed="rId4">
            <a:alphaModFix/>
          </a:blip>
          <a:srcRect b="0" l="0" r="0" t="0"/>
          <a:stretch/>
        </p:blipFill>
        <p:spPr>
          <a:xfrm>
            <a:off x="8681576" y="2534910"/>
            <a:ext cx="2964324" cy="2848694"/>
          </a:xfrm>
          <a:prstGeom prst="rect">
            <a:avLst/>
          </a:prstGeom>
          <a:noFill/>
          <a:ln>
            <a:noFill/>
          </a:ln>
        </p:spPr>
      </p:pic>
      <p:sp>
        <p:nvSpPr>
          <p:cNvPr id="180" name="Google Shape;180;p24"/>
          <p:cNvSpPr txBox="1"/>
          <p:nvPr/>
        </p:nvSpPr>
        <p:spPr>
          <a:xfrm>
            <a:off x="9706285" y="5330352"/>
            <a:ext cx="128689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SWOT Analysis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6. Activities and tools</a:t>
            </a:r>
            <a:endParaRPr sz="3200">
              <a:solidFill>
                <a:srgbClr val="00B0F0"/>
              </a:solidFill>
              <a:latin typeface="Calibri"/>
              <a:ea typeface="Calibri"/>
              <a:cs typeface="Calibri"/>
              <a:sym typeface="Calibri"/>
            </a:endParaRPr>
          </a:p>
        </p:txBody>
      </p:sp>
      <p:pic>
        <p:nvPicPr>
          <p:cNvPr descr="A drawing of a face&#10;&#10;Description automatically generated" id="186" name="Google Shape;186;p25"/>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graphicFrame>
        <p:nvGraphicFramePr>
          <p:cNvPr id="187" name="Google Shape;187;p25"/>
          <p:cNvGraphicFramePr/>
          <p:nvPr/>
        </p:nvGraphicFramePr>
        <p:xfrm>
          <a:off x="564148" y="1555753"/>
          <a:ext cx="3000000" cy="3000000"/>
        </p:xfrm>
        <a:graphic>
          <a:graphicData uri="http://schemas.openxmlformats.org/drawingml/2006/table">
            <a:tbl>
              <a:tblPr bandRow="1" firstCol="1" firstRow="1">
                <a:noFill/>
                <a:tableStyleId>{74D34AEA-0BE0-4E81-BEB2-EEE786EAE692}</a:tableStyleId>
              </a:tblPr>
              <a:tblGrid>
                <a:gridCol w="1048725"/>
                <a:gridCol w="3541325"/>
                <a:gridCol w="2853275"/>
                <a:gridCol w="3185250"/>
              </a:tblGrid>
              <a:tr h="428000">
                <a:tc>
                  <a:txBody>
                    <a:bodyPr/>
                    <a:lstStyle/>
                    <a:p>
                      <a:pPr indent="0" lvl="0" marL="0" marR="0" rtl="0" algn="l">
                        <a:spcBef>
                          <a:spcPts val="0"/>
                        </a:spcBef>
                        <a:spcAft>
                          <a:spcPts val="0"/>
                        </a:spcAft>
                        <a:buNone/>
                      </a:pPr>
                      <a:r>
                        <a:rPr lang="en-US" sz="1700" u="none" cap="none" strike="noStrike"/>
                        <a:t> </a:t>
                      </a:r>
                      <a:endParaRPr sz="17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700" u="none" cap="none" strike="noStrike"/>
                        <a:t>Governments/Institutions/Experts</a:t>
                      </a:r>
                      <a:endParaRPr sz="17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700" u="none" cap="none" strike="noStrike"/>
                        <a:t>Engaged Partners</a:t>
                      </a:r>
                      <a:endParaRPr sz="17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700" u="none" cap="none" strike="noStrike"/>
                        <a:t>General Public</a:t>
                      </a:r>
                      <a:endParaRPr sz="1700" u="none" cap="none" strike="noStrike">
                        <a:latin typeface="Times New Roman"/>
                        <a:ea typeface="Times New Roman"/>
                        <a:cs typeface="Times New Roman"/>
                        <a:sym typeface="Times New Roman"/>
                      </a:endParaRPr>
                    </a:p>
                  </a:txBody>
                  <a:tcPr marT="0" marB="0" marR="68575" marL="68575"/>
                </a:tc>
              </a:tr>
              <a:tr h="1281500">
                <a:tc>
                  <a:txBody>
                    <a:bodyPr/>
                    <a:lstStyle/>
                    <a:p>
                      <a:pPr indent="0" lvl="0" marL="0" marR="0" rtl="0" algn="l">
                        <a:spcBef>
                          <a:spcPts val="0"/>
                        </a:spcBef>
                        <a:spcAft>
                          <a:spcPts val="0"/>
                        </a:spcAft>
                        <a:buNone/>
                      </a:pPr>
                      <a:r>
                        <a:rPr lang="en-US" sz="1700" u="none" cap="none" strike="noStrike"/>
                        <a:t>Written</a:t>
                      </a:r>
                      <a:endParaRPr sz="1700" u="none" cap="none" strike="noStrike">
                        <a:latin typeface="Times New Roman"/>
                        <a:ea typeface="Times New Roman"/>
                        <a:cs typeface="Times New Roman"/>
                        <a:sym typeface="Times New Roman"/>
                      </a:endParaRPr>
                    </a:p>
                  </a:txBody>
                  <a:tcPr marT="0" marB="0" marR="68575" marL="68575"/>
                </a:tc>
                <a:tc>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Policy studies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Research papers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Working papers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Policy reports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Policy-oriented journals</a:t>
                      </a:r>
                      <a:endParaRPr sz="1700" u="none" cap="none" strike="noStrike">
                        <a:latin typeface="Times New Roman"/>
                        <a:ea typeface="Times New Roman"/>
                        <a:cs typeface="Times New Roman"/>
                        <a:sym typeface="Times New Roman"/>
                      </a:endParaRPr>
                    </a:p>
                  </a:txBody>
                  <a:tcPr marT="0" marB="0" marR="68575" marL="68575"/>
                </a:tc>
                <a:tc>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Policy briefs, memos and fact sheets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Newsletters </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Policy reports</a:t>
                      </a:r>
                      <a:endParaRPr sz="1700" u="none" cap="none" strike="noStrike">
                        <a:latin typeface="Times New Roman"/>
                        <a:ea typeface="Times New Roman"/>
                        <a:cs typeface="Times New Roman"/>
                        <a:sym typeface="Times New Roman"/>
                      </a:endParaRPr>
                    </a:p>
                  </a:txBody>
                  <a:tcPr marT="0" marB="0" marR="68575" marL="68575"/>
                </a:tc>
                <a:tc>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Op-ed articles in newspapers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Letters to newspapers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Ads, banners, posters, t-shirts, stickers</a:t>
                      </a:r>
                      <a:endParaRPr sz="1700" u="none" cap="none" strike="noStrike">
                        <a:latin typeface="Times New Roman"/>
                        <a:ea typeface="Times New Roman"/>
                        <a:cs typeface="Times New Roman"/>
                        <a:sym typeface="Times New Roman"/>
                      </a:endParaRPr>
                    </a:p>
                  </a:txBody>
                  <a:tcPr marT="0" marB="0" marR="68575" marL="68575"/>
                </a:tc>
              </a:tr>
              <a:tr h="933100">
                <a:tc>
                  <a:txBody>
                    <a:bodyPr/>
                    <a:lstStyle/>
                    <a:p>
                      <a:pPr indent="0" lvl="0" marL="0" marR="0" rtl="0" algn="l">
                        <a:spcBef>
                          <a:spcPts val="0"/>
                        </a:spcBef>
                        <a:spcAft>
                          <a:spcPts val="0"/>
                        </a:spcAft>
                        <a:buNone/>
                      </a:pPr>
                      <a:r>
                        <a:rPr lang="en-US" sz="1700" u="none" cap="none" strike="noStrike"/>
                        <a:t>Oral</a:t>
                      </a:r>
                      <a:endParaRPr sz="1700" u="none" cap="none" strike="noStrike">
                        <a:latin typeface="Times New Roman"/>
                        <a:ea typeface="Times New Roman"/>
                        <a:cs typeface="Times New Roman"/>
                        <a:sym typeface="Times New Roman"/>
                      </a:endParaRPr>
                    </a:p>
                  </a:txBody>
                  <a:tcPr marT="0" marB="0" marR="68575" marL="68575"/>
                </a:tc>
                <a:tc gridSpan="2">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Conference presentations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Less formal presentations at one-on-one meetings or lobbying</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Presentations to working groups or public hearings</a:t>
                      </a:r>
                      <a:endParaRPr sz="1700" u="none" cap="none" strike="noStrike">
                        <a:latin typeface="Times New Roman"/>
                        <a:ea typeface="Times New Roman"/>
                        <a:cs typeface="Times New Roman"/>
                        <a:sym typeface="Times New Roman"/>
                      </a:endParaRPr>
                    </a:p>
                  </a:txBody>
                  <a:tcPr marT="0" marB="0" marR="68575" marL="68575"/>
                </a:tc>
                <a:tc hMerge="1"/>
                <a:tc>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Radio and TV programs </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Public meetings and hearings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Speeches to the public </a:t>
                      </a:r>
                      <a:endParaRPr sz="1700" u="none" cap="none" strike="noStrike">
                        <a:latin typeface="Times New Roman"/>
                        <a:ea typeface="Times New Roman"/>
                        <a:cs typeface="Times New Roman"/>
                        <a:sym typeface="Times New Roman"/>
                      </a:endParaRPr>
                    </a:p>
                  </a:txBody>
                  <a:tcPr marT="0" marB="0" marR="68575" marL="68575"/>
                </a:tc>
              </a:tr>
              <a:tr h="768900">
                <a:tc>
                  <a:txBody>
                    <a:bodyPr/>
                    <a:lstStyle/>
                    <a:p>
                      <a:pPr indent="0" lvl="0" marL="0" marR="0" rtl="0" algn="l">
                        <a:spcBef>
                          <a:spcPts val="0"/>
                        </a:spcBef>
                        <a:spcAft>
                          <a:spcPts val="0"/>
                        </a:spcAft>
                        <a:buNone/>
                      </a:pPr>
                      <a:r>
                        <a:rPr lang="en-US" sz="1700" u="none" cap="none" strike="noStrike"/>
                        <a:t>Visual</a:t>
                      </a:r>
                      <a:endParaRPr sz="17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700" u="none" cap="none" strike="noStrike"/>
                        <a:t> </a:t>
                      </a:r>
                      <a:endParaRPr sz="1700" u="none" cap="none" strike="noStrike">
                        <a:latin typeface="Times New Roman"/>
                        <a:ea typeface="Times New Roman"/>
                        <a:cs typeface="Times New Roman"/>
                        <a:sym typeface="Times New Roman"/>
                      </a:endParaRPr>
                    </a:p>
                  </a:txBody>
                  <a:tcPr marT="0" marB="0" marR="68575" marL="68575"/>
                </a:tc>
                <a:tc gridSpan="2">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Documentary videos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Advocacy-based advertising</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Photos</a:t>
                      </a:r>
                      <a:endParaRPr sz="1700" u="none" cap="none" strike="noStrike">
                        <a:latin typeface="Times New Roman"/>
                        <a:ea typeface="Times New Roman"/>
                        <a:cs typeface="Times New Roman"/>
                        <a:sym typeface="Times New Roman"/>
                      </a:endParaRPr>
                    </a:p>
                  </a:txBody>
                  <a:tcPr marT="0" marB="0" marR="68575" marL="68575"/>
                </a:tc>
                <a:tc hMerge="1"/>
              </a:tr>
              <a:tr h="1025200">
                <a:tc>
                  <a:txBody>
                    <a:bodyPr/>
                    <a:lstStyle/>
                    <a:p>
                      <a:pPr indent="0" lvl="0" marL="0" marR="0" rtl="0" algn="l">
                        <a:spcBef>
                          <a:spcPts val="0"/>
                        </a:spcBef>
                        <a:spcAft>
                          <a:spcPts val="0"/>
                        </a:spcAft>
                        <a:buNone/>
                      </a:pPr>
                      <a:r>
                        <a:rPr lang="en-US" sz="1700" u="none" cap="none" strike="noStrike"/>
                        <a:t>Digital</a:t>
                      </a:r>
                      <a:endParaRPr sz="1700" u="none" cap="none" strike="noStrike">
                        <a:latin typeface="Times New Roman"/>
                        <a:ea typeface="Times New Roman"/>
                        <a:cs typeface="Times New Roman"/>
                        <a:sym typeface="Times New Roman"/>
                      </a:endParaRPr>
                    </a:p>
                  </a:txBody>
                  <a:tcPr marT="0" marB="0" marR="68575" marL="68575"/>
                </a:tc>
                <a:tc>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Dedicated advocacy websites</a:t>
                      </a:r>
                      <a:endParaRPr sz="1700" u="none" cap="none" strike="noStrike">
                        <a:latin typeface="Times New Roman"/>
                        <a:ea typeface="Times New Roman"/>
                        <a:cs typeface="Times New Roman"/>
                        <a:sym typeface="Times New Roman"/>
                      </a:endParaRPr>
                    </a:p>
                  </a:txBody>
                  <a:tcPr marT="0" marB="0" marR="68575" marL="68575"/>
                </a:tc>
                <a:tc gridSpan="2">
                  <a:txBody>
                    <a:bodyPr/>
                    <a:lstStyle/>
                    <a:p>
                      <a:pPr indent="-342900" lvl="0" marL="342900" marR="0" rtl="0" algn="l">
                        <a:spcBef>
                          <a:spcPts val="0"/>
                        </a:spcBef>
                        <a:spcAft>
                          <a:spcPts val="0"/>
                        </a:spcAft>
                        <a:buClr>
                          <a:schemeClr val="dk1"/>
                        </a:buClr>
                        <a:buSzPts val="1700"/>
                        <a:buFont typeface="Noto Sans Symbols"/>
                        <a:buChar char="∙"/>
                      </a:pPr>
                      <a:r>
                        <a:rPr lang="en-US" sz="1700" u="none" cap="none" strike="noStrike"/>
                        <a:t>Email campaigns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Dedicated advocacy websites or pages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Social Networking platforms</a:t>
                      </a:r>
                      <a:endParaRPr/>
                    </a:p>
                    <a:p>
                      <a:pPr indent="-342900" lvl="0" marL="342900" marR="0" rtl="0" algn="l">
                        <a:spcBef>
                          <a:spcPts val="0"/>
                        </a:spcBef>
                        <a:spcAft>
                          <a:spcPts val="0"/>
                        </a:spcAft>
                        <a:buClr>
                          <a:schemeClr val="dk1"/>
                        </a:buClr>
                        <a:buSzPts val="1700"/>
                        <a:buFont typeface="Noto Sans Symbols"/>
                        <a:buChar char="∙"/>
                      </a:pPr>
                      <a:r>
                        <a:rPr lang="en-US" sz="1700" u="none" cap="none" strike="noStrike"/>
                        <a:t>Texts/messaging apps</a:t>
                      </a:r>
                      <a:endParaRPr sz="1700" u="none" cap="none" strike="noStrike">
                        <a:latin typeface="Times New Roman"/>
                        <a:ea typeface="Times New Roman"/>
                        <a:cs typeface="Times New Roman"/>
                        <a:sym typeface="Times New Roman"/>
                      </a:endParaRPr>
                    </a:p>
                  </a:txBody>
                  <a:tcPr marT="0" marB="0" marR="68575" marL="68575"/>
                </a:tc>
                <a:tc hMerge="1"/>
              </a:tr>
            </a:tbl>
          </a:graphicData>
        </a:graphic>
      </p:graphicFrame>
      <p:sp>
        <p:nvSpPr>
          <p:cNvPr id="188" name="Google Shape;188;p25"/>
          <p:cNvSpPr txBox="1"/>
          <p:nvPr/>
        </p:nvSpPr>
        <p:spPr>
          <a:xfrm>
            <a:off x="564148" y="1032533"/>
            <a:ext cx="58849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800">
                <a:solidFill>
                  <a:schemeClr val="dk1"/>
                </a:solidFill>
                <a:latin typeface="Arial"/>
                <a:ea typeface="Arial"/>
                <a:cs typeface="Arial"/>
                <a:sym typeface="Arial"/>
              </a:rPr>
              <a:t>“Advocating, influencing, educating”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7. Monitoring, evaluation and learning</a:t>
            </a:r>
            <a:endParaRPr sz="3200">
              <a:solidFill>
                <a:srgbClr val="00B0F0"/>
              </a:solidFill>
              <a:latin typeface="Calibri"/>
              <a:ea typeface="Calibri"/>
              <a:cs typeface="Calibri"/>
              <a:sym typeface="Calibri"/>
            </a:endParaRPr>
          </a:p>
        </p:txBody>
      </p:sp>
      <p:pic>
        <p:nvPicPr>
          <p:cNvPr descr="A drawing of a face&#10;&#10;Description automatically generated" id="194" name="Google Shape;194;p26"/>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95" name="Google Shape;195;p26"/>
          <p:cNvSpPr txBox="1"/>
          <p:nvPr/>
        </p:nvSpPr>
        <p:spPr>
          <a:xfrm>
            <a:off x="626051" y="1253331"/>
            <a:ext cx="10515600" cy="451208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Arial"/>
              <a:buNone/>
            </a:pPr>
            <a:r>
              <a:rPr i="1" lang="en-US" sz="2800">
                <a:solidFill>
                  <a:schemeClr val="dk1"/>
                </a:solidFill>
                <a:latin typeface="Arial"/>
                <a:ea typeface="Arial"/>
                <a:cs typeface="Arial"/>
                <a:sym typeface="Arial"/>
              </a:rPr>
              <a:t>“Is it working?”</a:t>
            </a:r>
            <a:br>
              <a:rPr i="1" lang="en-US" sz="2800">
                <a:solidFill>
                  <a:schemeClr val="dk1"/>
                </a:solidFill>
                <a:latin typeface="Arial"/>
                <a:ea typeface="Arial"/>
                <a:cs typeface="Arial"/>
                <a:sym typeface="Arial"/>
              </a:rPr>
            </a:br>
            <a:endParaRPr i="1" sz="1200">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3000"/>
              <a:buFont typeface="Arial"/>
              <a:buNone/>
            </a:pPr>
            <a:r>
              <a:rPr lang="en-US" sz="2800">
                <a:solidFill>
                  <a:schemeClr val="dk1"/>
                </a:solidFill>
                <a:latin typeface="Arial"/>
                <a:ea typeface="Arial"/>
                <a:cs typeface="Arial"/>
                <a:sym typeface="Arial"/>
              </a:rPr>
              <a:t>To continue to be </a:t>
            </a:r>
            <a:r>
              <a:rPr b="1" lang="en-US" sz="2800">
                <a:solidFill>
                  <a:srgbClr val="0070C0"/>
                </a:solidFill>
                <a:latin typeface="Arial"/>
                <a:ea typeface="Arial"/>
                <a:cs typeface="Arial"/>
                <a:sym typeface="Arial"/>
              </a:rPr>
              <a:t>effective</a:t>
            </a:r>
            <a:r>
              <a:rPr lang="en-US" sz="2800">
                <a:solidFill>
                  <a:schemeClr val="dk1"/>
                </a:solidFill>
                <a:latin typeface="Arial"/>
                <a:ea typeface="Arial"/>
                <a:cs typeface="Arial"/>
                <a:sym typeface="Arial"/>
              </a:rPr>
              <a:t>, advocacy must also be </a:t>
            </a:r>
            <a:r>
              <a:rPr b="1" lang="en-US" sz="2800">
                <a:solidFill>
                  <a:srgbClr val="0070C0"/>
                </a:solidFill>
                <a:latin typeface="Arial"/>
                <a:ea typeface="Arial"/>
                <a:cs typeface="Arial"/>
                <a:sym typeface="Arial"/>
              </a:rPr>
              <a:t>adapted</a:t>
            </a:r>
            <a:r>
              <a:rPr lang="en-US" sz="2800">
                <a:solidFill>
                  <a:schemeClr val="dk1"/>
                </a:solidFill>
                <a:latin typeface="Arial"/>
                <a:ea typeface="Arial"/>
                <a:cs typeface="Arial"/>
                <a:sym typeface="Arial"/>
              </a:rPr>
              <a:t>. Be sure to</a:t>
            </a:r>
            <a:r>
              <a:rPr b="1" lang="en-US" sz="2800">
                <a:solidFill>
                  <a:srgbClr val="0070C0"/>
                </a:solidFill>
                <a:latin typeface="Arial"/>
                <a:ea typeface="Arial"/>
                <a:cs typeface="Arial"/>
                <a:sym typeface="Arial"/>
              </a:rPr>
              <a:t> reflect </a:t>
            </a:r>
            <a:r>
              <a:rPr lang="en-US" sz="2800">
                <a:solidFill>
                  <a:schemeClr val="dk1"/>
                </a:solidFill>
                <a:latin typeface="Arial"/>
                <a:ea typeface="Arial"/>
                <a:cs typeface="Arial"/>
                <a:sym typeface="Arial"/>
              </a:rPr>
              <a:t>on your strategy and adjust accordingly. </a:t>
            </a:r>
            <a:endParaRPr/>
          </a:p>
          <a:p>
            <a:pPr indent="0" lvl="0" marL="0" marR="0" rtl="0" algn="l">
              <a:lnSpc>
                <a:spcPct val="90000"/>
              </a:lnSpc>
              <a:spcBef>
                <a:spcPts val="0"/>
              </a:spcBef>
              <a:spcAft>
                <a:spcPts val="0"/>
              </a:spcAft>
              <a:buClr>
                <a:schemeClr val="dk1"/>
              </a:buClr>
              <a:buSzPts val="30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96" name="Google Shape;196;p26"/>
          <p:cNvSpPr/>
          <p:nvPr/>
        </p:nvSpPr>
        <p:spPr>
          <a:xfrm>
            <a:off x="626051" y="2908548"/>
            <a:ext cx="11185003" cy="285686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1" marL="457200" marR="0" rtl="0" algn="l">
              <a:spcBef>
                <a:spcPts val="0"/>
              </a:spcBef>
              <a:spcAft>
                <a:spcPts val="0"/>
              </a:spcAft>
              <a:buNone/>
            </a:pPr>
            <a:r>
              <a:rPr b="1" i="0" lang="en-US" sz="2500" u="none" cap="none" strike="noStrike">
                <a:solidFill>
                  <a:schemeClr val="lt1"/>
                </a:solidFill>
                <a:latin typeface="Arial"/>
                <a:ea typeface="Arial"/>
                <a:cs typeface="Arial"/>
                <a:sym typeface="Arial"/>
              </a:rPr>
              <a:t>Example Measures of Progress:</a:t>
            </a:r>
            <a:endParaRPr/>
          </a:p>
          <a:p>
            <a:pPr indent="-285750" lvl="1" marL="742950" marR="0" rtl="0" algn="l">
              <a:spcBef>
                <a:spcPts val="0"/>
              </a:spcBef>
              <a:spcAft>
                <a:spcPts val="0"/>
              </a:spcAft>
              <a:buClr>
                <a:schemeClr val="lt1"/>
              </a:buClr>
              <a:buSzPts val="2500"/>
              <a:buFont typeface="Arial"/>
              <a:buChar char="•"/>
            </a:pPr>
            <a:r>
              <a:rPr b="0" i="0" lang="en-US" sz="2500" u="none" cap="none" strike="noStrike">
                <a:solidFill>
                  <a:schemeClr val="lt1"/>
                </a:solidFill>
                <a:latin typeface="Arial"/>
                <a:ea typeface="Arial"/>
                <a:cs typeface="Arial"/>
                <a:sym typeface="Arial"/>
              </a:rPr>
              <a:t>Health facility identifies a WASH focal point</a:t>
            </a:r>
            <a:endParaRPr/>
          </a:p>
          <a:p>
            <a:pPr indent="-285750" lvl="1" marL="742950" marR="0" rtl="0" algn="l">
              <a:spcBef>
                <a:spcPts val="0"/>
              </a:spcBef>
              <a:spcAft>
                <a:spcPts val="0"/>
              </a:spcAft>
              <a:buClr>
                <a:schemeClr val="lt1"/>
              </a:buClr>
              <a:buSzPts val="2500"/>
              <a:buFont typeface="Arial"/>
              <a:buChar char="•"/>
            </a:pPr>
            <a:r>
              <a:rPr b="0" i="0" lang="en-US" sz="2500" u="none" cap="none" strike="noStrike">
                <a:solidFill>
                  <a:schemeClr val="lt1"/>
                </a:solidFill>
                <a:latin typeface="Arial"/>
                <a:ea typeface="Arial"/>
                <a:cs typeface="Arial"/>
                <a:sym typeface="Arial"/>
              </a:rPr>
              <a:t>District health office allocates funding for WASH</a:t>
            </a:r>
            <a:endParaRPr/>
          </a:p>
          <a:p>
            <a:pPr indent="-285750" lvl="1" marL="742950" marR="0" rtl="0" algn="l">
              <a:spcBef>
                <a:spcPts val="0"/>
              </a:spcBef>
              <a:spcAft>
                <a:spcPts val="0"/>
              </a:spcAft>
              <a:buClr>
                <a:schemeClr val="lt1"/>
              </a:buClr>
              <a:buSzPts val="2500"/>
              <a:buFont typeface="Arial"/>
              <a:buChar char="•"/>
            </a:pPr>
            <a:r>
              <a:rPr b="0" i="0" lang="en-US" sz="2500" u="none" cap="none" strike="noStrike">
                <a:solidFill>
                  <a:schemeClr val="lt1"/>
                </a:solidFill>
                <a:latin typeface="Arial"/>
                <a:ea typeface="Arial"/>
                <a:cs typeface="Arial"/>
                <a:sym typeface="Arial"/>
              </a:rPr>
              <a:t>Integration of WASH indicators into Health Management Information Systems (HMIS)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idx="1" type="body"/>
          </p:nvPr>
        </p:nvSpPr>
        <p:spPr>
          <a:xfrm>
            <a:off x="570784" y="1651762"/>
            <a:ext cx="947542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700"/>
              <a:buNone/>
            </a:pPr>
            <a:r>
              <a:rPr b="1" lang="en-US" sz="2700"/>
              <a:t>Target audiences AND messengers may include:</a:t>
            </a:r>
            <a:endParaRPr/>
          </a:p>
          <a:p>
            <a:pPr indent="-228600" lvl="1" marL="685800" rtl="0" algn="l">
              <a:lnSpc>
                <a:spcPct val="90000"/>
              </a:lnSpc>
              <a:spcBef>
                <a:spcPts val="500"/>
              </a:spcBef>
              <a:spcAft>
                <a:spcPts val="0"/>
              </a:spcAft>
              <a:buClr>
                <a:schemeClr val="dk1"/>
              </a:buClr>
              <a:buSzPts val="2700"/>
              <a:buChar char="•"/>
            </a:pPr>
            <a:r>
              <a:rPr lang="en-US" sz="2700"/>
              <a:t>District health officials (health, WASH)</a:t>
            </a:r>
            <a:endParaRPr/>
          </a:p>
          <a:p>
            <a:pPr indent="-228600" lvl="1" marL="685800" rtl="0" algn="l">
              <a:lnSpc>
                <a:spcPct val="90000"/>
              </a:lnSpc>
              <a:spcBef>
                <a:spcPts val="500"/>
              </a:spcBef>
              <a:spcAft>
                <a:spcPts val="0"/>
              </a:spcAft>
              <a:buClr>
                <a:schemeClr val="dk1"/>
              </a:buClr>
              <a:buSzPts val="2700"/>
              <a:buChar char="•"/>
            </a:pPr>
            <a:r>
              <a:rPr lang="en-US" sz="2700"/>
              <a:t>Healthcare workers (doctors, nurses, midwives)</a:t>
            </a:r>
            <a:endParaRPr/>
          </a:p>
          <a:p>
            <a:pPr indent="-228600" lvl="1" marL="685800" rtl="0" algn="l">
              <a:lnSpc>
                <a:spcPct val="90000"/>
              </a:lnSpc>
              <a:spcBef>
                <a:spcPts val="500"/>
              </a:spcBef>
              <a:spcAft>
                <a:spcPts val="0"/>
              </a:spcAft>
              <a:buClr>
                <a:schemeClr val="dk1"/>
              </a:buClr>
              <a:buSzPts val="2700"/>
              <a:buChar char="•"/>
            </a:pPr>
            <a:r>
              <a:rPr lang="en-US" sz="2700"/>
              <a:t>Healthcare facility IPC/WASH focal point</a:t>
            </a:r>
            <a:endParaRPr/>
          </a:p>
          <a:p>
            <a:pPr indent="-228600" lvl="1" marL="685800" rtl="0" algn="l">
              <a:lnSpc>
                <a:spcPct val="90000"/>
              </a:lnSpc>
              <a:spcBef>
                <a:spcPts val="500"/>
              </a:spcBef>
              <a:spcAft>
                <a:spcPts val="0"/>
              </a:spcAft>
              <a:buClr>
                <a:schemeClr val="dk1"/>
              </a:buClr>
              <a:buSzPts val="2700"/>
              <a:buChar char="•"/>
            </a:pPr>
            <a:r>
              <a:rPr lang="en-US" sz="2700"/>
              <a:t>Healthcare administrators</a:t>
            </a:r>
            <a:endParaRPr/>
          </a:p>
          <a:p>
            <a:pPr indent="-228600" lvl="1" marL="685800" rtl="0" algn="l">
              <a:lnSpc>
                <a:spcPct val="90000"/>
              </a:lnSpc>
              <a:spcBef>
                <a:spcPts val="500"/>
              </a:spcBef>
              <a:spcAft>
                <a:spcPts val="0"/>
              </a:spcAft>
              <a:buClr>
                <a:schemeClr val="dk1"/>
              </a:buClr>
              <a:buSzPts val="2700"/>
              <a:buChar char="•"/>
            </a:pPr>
            <a:r>
              <a:rPr lang="en-US" sz="2700"/>
              <a:t>Community leaders</a:t>
            </a:r>
            <a:endParaRPr/>
          </a:p>
          <a:p>
            <a:pPr indent="-228600" lvl="1" marL="685800" rtl="0" algn="l">
              <a:lnSpc>
                <a:spcPct val="90000"/>
              </a:lnSpc>
              <a:spcBef>
                <a:spcPts val="500"/>
              </a:spcBef>
              <a:spcAft>
                <a:spcPts val="0"/>
              </a:spcAft>
              <a:buClr>
                <a:schemeClr val="dk1"/>
              </a:buClr>
              <a:buSzPts val="2700"/>
              <a:buChar char="•"/>
            </a:pPr>
            <a:r>
              <a:rPr lang="en-US" sz="2700"/>
              <a:t>Community WASH and/or health boards</a:t>
            </a:r>
            <a:endParaRPr/>
          </a:p>
          <a:p>
            <a:pPr indent="-228600" lvl="1" marL="685800" rtl="0" algn="l">
              <a:lnSpc>
                <a:spcPct val="90000"/>
              </a:lnSpc>
              <a:spcBef>
                <a:spcPts val="500"/>
              </a:spcBef>
              <a:spcAft>
                <a:spcPts val="0"/>
              </a:spcAft>
              <a:buClr>
                <a:schemeClr val="dk1"/>
              </a:buClr>
              <a:buSzPts val="2700"/>
              <a:buChar char="•"/>
            </a:pPr>
            <a:r>
              <a:rPr lang="en-US" sz="2700"/>
              <a:t>Community members</a:t>
            </a:r>
            <a:endParaRPr/>
          </a:p>
          <a:p>
            <a:pPr indent="0" lvl="1" marL="457200" rtl="0" algn="l">
              <a:lnSpc>
                <a:spcPct val="90000"/>
              </a:lnSpc>
              <a:spcBef>
                <a:spcPts val="500"/>
              </a:spcBef>
              <a:spcAft>
                <a:spcPts val="0"/>
              </a:spcAft>
              <a:buClr>
                <a:schemeClr val="dk1"/>
              </a:buClr>
              <a:buSzPts val="2400"/>
              <a:buNone/>
            </a:pPr>
            <a:r>
              <a:t/>
            </a:r>
            <a:endParaRPr/>
          </a:p>
        </p:txBody>
      </p:sp>
      <p:sp>
        <p:nvSpPr>
          <p:cNvPr id="202" name="Google Shape;202;p27"/>
          <p:cNvSpPr/>
          <p:nvPr/>
        </p:nvSpPr>
        <p:spPr>
          <a:xfrm>
            <a:off x="-100400" y="481593"/>
            <a:ext cx="12292399" cy="636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Advocating at the Local Level</a:t>
            </a:r>
            <a:endParaRPr sz="3200">
              <a:solidFill>
                <a:srgbClr val="00B0F0"/>
              </a:solidFill>
              <a:latin typeface="Calibri"/>
              <a:ea typeface="Calibri"/>
              <a:cs typeface="Calibri"/>
              <a:sym typeface="Calibri"/>
            </a:endParaRPr>
          </a:p>
        </p:txBody>
      </p:sp>
      <p:pic>
        <p:nvPicPr>
          <p:cNvPr descr="A drawing of a face&#10;&#10;Description automatically generated" id="203" name="Google Shape;203;p27"/>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p:nvPr/>
        </p:nvSpPr>
        <p:spPr>
          <a:xfrm>
            <a:off x="-100400" y="481593"/>
            <a:ext cx="12292399" cy="636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Advocating at the Local Level</a:t>
            </a:r>
            <a:endParaRPr sz="3200">
              <a:solidFill>
                <a:srgbClr val="00B0F0"/>
              </a:solidFill>
              <a:latin typeface="Calibri"/>
              <a:ea typeface="Calibri"/>
              <a:cs typeface="Calibri"/>
              <a:sym typeface="Calibri"/>
            </a:endParaRPr>
          </a:p>
        </p:txBody>
      </p:sp>
      <p:sp>
        <p:nvSpPr>
          <p:cNvPr id="209" name="Google Shape;209;p28"/>
          <p:cNvSpPr txBox="1"/>
          <p:nvPr/>
        </p:nvSpPr>
        <p:spPr>
          <a:xfrm>
            <a:off x="437480" y="1359154"/>
            <a:ext cx="11132728" cy="49398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chemeClr val="dk1"/>
                </a:solidFill>
                <a:latin typeface="Calibri"/>
                <a:ea typeface="Calibri"/>
                <a:cs typeface="Calibri"/>
                <a:sym typeface="Calibri"/>
              </a:rPr>
              <a:t>Examples of Advocacy Objectives: </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Raise awareness of WASH expectations at the healthcare facility and increase patient demand for good WASH services</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Increase budget for WASH (facility and/or district level)</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Train staff on WASH/IPC guidelines and protocols</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Identify a WASH/IPC focal point (facility and/or district level)</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Monitor availability of WASH as well as staff and patient satisfaction with WASH services </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Encourage engagement with the community WASH/health board</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Use funds for COVID on WASH improvements</a:t>
            </a:r>
            <a:endParaRPr/>
          </a:p>
          <a:p>
            <a:pPr indent="-342900" lvl="0" marL="342900"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Hire cleaners</a:t>
            </a:r>
            <a:endParaRPr/>
          </a:p>
          <a:p>
            <a:pPr indent="-203200" lvl="0" marL="34290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drawing of a face&#10;&#10;Description automatically generated" id="210" name="Google Shape;210;p28"/>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A picture containing screenshot&#10;&#10;Description automatically generated" id="215" name="Google Shape;215;p29"/>
          <p:cNvPicPr preferRelativeResize="0"/>
          <p:nvPr/>
        </p:nvPicPr>
        <p:blipFill rotWithShape="1">
          <a:blip r:embed="rId3">
            <a:alphaModFix/>
          </a:blip>
          <a:srcRect b="0" l="0" r="0" t="0"/>
          <a:stretch/>
        </p:blipFill>
        <p:spPr>
          <a:xfrm>
            <a:off x="820080" y="301094"/>
            <a:ext cx="10551840" cy="62558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idx="1" type="body"/>
          </p:nvPr>
        </p:nvSpPr>
        <p:spPr>
          <a:xfrm>
            <a:off x="423633" y="1610851"/>
            <a:ext cx="11048800" cy="4351200"/>
          </a:xfrm>
          <a:prstGeom prst="rect">
            <a:avLst/>
          </a:prstGeom>
          <a:noFill/>
          <a:ln>
            <a:noFill/>
          </a:ln>
        </p:spPr>
        <p:txBody>
          <a:bodyPr anchorCtr="0" anchor="t" bIns="45700" lIns="91425" spcFirstLastPara="1" rIns="91425" wrap="square" tIns="45700">
            <a:noAutofit/>
          </a:bodyPr>
          <a:lstStyle/>
          <a:p>
            <a:pPr indent="-457200" lvl="0" marL="643462" rtl="0" algn="l">
              <a:lnSpc>
                <a:spcPct val="90000"/>
              </a:lnSpc>
              <a:spcBef>
                <a:spcPts val="1333"/>
              </a:spcBef>
              <a:spcAft>
                <a:spcPts val="0"/>
              </a:spcAft>
              <a:buClr>
                <a:srgbClr val="000000"/>
              </a:buClr>
              <a:buSzPts val="2800"/>
              <a:buChar char="•"/>
            </a:pPr>
            <a:r>
              <a:rPr lang="en-US">
                <a:solidFill>
                  <a:srgbClr val="000000"/>
                </a:solidFill>
              </a:rPr>
              <a:t>Work with your fellow Rotarians, partners, and community members to identify root causes for the lack of sustainability of WASH services in the healthcare facilities where you work.</a:t>
            </a:r>
            <a:endParaRPr/>
          </a:p>
          <a:p>
            <a:pPr indent="-457200" lvl="0" marL="643462" rtl="0" algn="l">
              <a:lnSpc>
                <a:spcPct val="90000"/>
              </a:lnSpc>
              <a:spcBef>
                <a:spcPts val="1333"/>
              </a:spcBef>
              <a:spcAft>
                <a:spcPts val="0"/>
              </a:spcAft>
              <a:buClr>
                <a:srgbClr val="000000"/>
              </a:buClr>
              <a:buSzPts val="2800"/>
              <a:buChar char="•"/>
            </a:pPr>
            <a:r>
              <a:rPr lang="en-US">
                <a:solidFill>
                  <a:srgbClr val="000000"/>
                </a:solidFill>
              </a:rPr>
              <a:t>Determine which of those challenges you have the ability to address.</a:t>
            </a:r>
            <a:endParaRPr/>
          </a:p>
          <a:p>
            <a:pPr indent="-457200" lvl="0" marL="643462" rtl="0" algn="l">
              <a:lnSpc>
                <a:spcPct val="90000"/>
              </a:lnSpc>
              <a:spcBef>
                <a:spcPts val="1333"/>
              </a:spcBef>
              <a:spcAft>
                <a:spcPts val="0"/>
              </a:spcAft>
              <a:buClr>
                <a:srgbClr val="000000"/>
              </a:buClr>
              <a:buSzPts val="2800"/>
              <a:buChar char="•"/>
            </a:pPr>
            <a:r>
              <a:rPr lang="en-US">
                <a:solidFill>
                  <a:srgbClr val="000000"/>
                </a:solidFill>
              </a:rPr>
              <a:t>Use the advocacy toolkit to develop a strategy.</a:t>
            </a:r>
            <a:endParaRPr/>
          </a:p>
          <a:p>
            <a:pPr indent="-457200" lvl="0" marL="643462" rtl="0" algn="l">
              <a:lnSpc>
                <a:spcPct val="90000"/>
              </a:lnSpc>
              <a:spcBef>
                <a:spcPts val="1333"/>
              </a:spcBef>
              <a:spcAft>
                <a:spcPts val="0"/>
              </a:spcAft>
              <a:buClr>
                <a:srgbClr val="000000"/>
              </a:buClr>
              <a:buSzPts val="2800"/>
              <a:buChar char="•"/>
            </a:pPr>
            <a:r>
              <a:rPr lang="en-US">
                <a:solidFill>
                  <a:srgbClr val="000000"/>
                </a:solidFill>
              </a:rPr>
              <a:t>Reflect on your progress and adjust as needed.</a:t>
            </a:r>
            <a:endParaRPr/>
          </a:p>
          <a:p>
            <a:pPr indent="-279400" lvl="0" marL="643462" rtl="0" algn="l">
              <a:lnSpc>
                <a:spcPct val="90000"/>
              </a:lnSpc>
              <a:spcBef>
                <a:spcPts val="1333"/>
              </a:spcBef>
              <a:spcAft>
                <a:spcPts val="0"/>
              </a:spcAft>
              <a:buClr>
                <a:srgbClr val="000000"/>
              </a:buClr>
              <a:buSzPts val="2800"/>
              <a:buNone/>
            </a:pPr>
            <a:r>
              <a:t/>
            </a:r>
            <a:endParaRPr>
              <a:solidFill>
                <a:srgbClr val="000000"/>
              </a:solidFill>
            </a:endParaRPr>
          </a:p>
          <a:p>
            <a:pPr indent="0" lvl="0" marL="186262" rtl="0" algn="ctr">
              <a:lnSpc>
                <a:spcPct val="90000"/>
              </a:lnSpc>
              <a:spcBef>
                <a:spcPts val="1333"/>
              </a:spcBef>
              <a:spcAft>
                <a:spcPts val="0"/>
              </a:spcAft>
              <a:buClr>
                <a:srgbClr val="000000"/>
              </a:buClr>
              <a:buSzPts val="2600"/>
              <a:buNone/>
            </a:pPr>
            <a:r>
              <a:rPr b="1" lang="en-US" sz="2600">
                <a:solidFill>
                  <a:srgbClr val="000000"/>
                </a:solidFill>
              </a:rPr>
              <a:t>Advocacy is not easy! But it is the most important tool we have in ensuring sustainable solutions. Be patient, be creative, and be persistent.</a:t>
            </a:r>
            <a:endParaRPr/>
          </a:p>
        </p:txBody>
      </p:sp>
      <p:sp>
        <p:nvSpPr>
          <p:cNvPr id="221" name="Google Shape;221;p30"/>
          <p:cNvSpPr/>
          <p:nvPr/>
        </p:nvSpPr>
        <p:spPr>
          <a:xfrm>
            <a:off x="0" y="565265"/>
            <a:ext cx="12192000" cy="814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B0F0"/>
                </a:solidFill>
                <a:latin typeface="Arial"/>
                <a:ea typeface="Arial"/>
                <a:cs typeface="Arial"/>
                <a:sym typeface="Arial"/>
              </a:rPr>
              <a:t>      What Now? </a:t>
            </a:r>
            <a:endParaRPr sz="4000">
              <a:solidFill>
                <a:srgbClr val="00B0F0"/>
              </a:solidFill>
              <a:latin typeface="Calibri"/>
              <a:ea typeface="Calibri"/>
              <a:cs typeface="Calibri"/>
              <a:sym typeface="Calibri"/>
            </a:endParaRPr>
          </a:p>
        </p:txBody>
      </p:sp>
      <p:pic>
        <p:nvPicPr>
          <p:cNvPr descr="A drawing of a face&#10;&#10;Description automatically generated" id="222" name="Google Shape;222;p30"/>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p:nvPr/>
        </p:nvSpPr>
        <p:spPr>
          <a:xfrm>
            <a:off x="-107254" y="298713"/>
            <a:ext cx="124065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00B0F0"/>
                </a:solidFill>
                <a:latin typeface="Calibri"/>
                <a:ea typeface="Calibri"/>
                <a:cs typeface="Calibri"/>
                <a:sym typeface="Calibri"/>
              </a:rPr>
              <a:t>	</a:t>
            </a:r>
            <a:r>
              <a:rPr b="1" lang="en-US" sz="3200">
                <a:solidFill>
                  <a:srgbClr val="00B0F0"/>
                </a:solidFill>
                <a:latin typeface="Arial"/>
                <a:ea typeface="Arial"/>
                <a:cs typeface="Arial"/>
                <a:sym typeface="Arial"/>
              </a:rPr>
              <a:t>Thank you! </a:t>
            </a:r>
            <a:endParaRPr/>
          </a:p>
        </p:txBody>
      </p:sp>
      <p:pic>
        <p:nvPicPr>
          <p:cNvPr descr="A drawing of a face&#10;&#10;Description automatically generated" id="228" name="Google Shape;228;p31"/>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pic>
        <p:nvPicPr>
          <p:cNvPr id="229" name="Google Shape;229;p31"/>
          <p:cNvPicPr preferRelativeResize="0"/>
          <p:nvPr/>
        </p:nvPicPr>
        <p:blipFill rotWithShape="1">
          <a:blip r:embed="rId4">
            <a:alphaModFix/>
          </a:blip>
          <a:srcRect b="0" l="0" r="0" t="0"/>
          <a:stretch/>
        </p:blipFill>
        <p:spPr>
          <a:xfrm>
            <a:off x="6475072" y="1305371"/>
            <a:ext cx="5053227" cy="4424098"/>
          </a:xfrm>
          <a:prstGeom prst="rect">
            <a:avLst/>
          </a:prstGeom>
          <a:noFill/>
          <a:ln>
            <a:noFill/>
          </a:ln>
        </p:spPr>
      </p:pic>
      <p:sp>
        <p:nvSpPr>
          <p:cNvPr id="230" name="Google Shape;230;p31"/>
          <p:cNvSpPr txBox="1"/>
          <p:nvPr/>
        </p:nvSpPr>
        <p:spPr>
          <a:xfrm>
            <a:off x="443985" y="2083086"/>
            <a:ext cx="5815913"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For more information on WASH in HCF: </a:t>
            </a:r>
            <a:endParaRPr/>
          </a:p>
          <a:p>
            <a:pPr indent="0" lvl="0" marL="0" marR="0" rtl="0" algn="l">
              <a:spcBef>
                <a:spcPts val="0"/>
              </a:spcBef>
              <a:spcAft>
                <a:spcPts val="0"/>
              </a:spcAft>
              <a:buNone/>
            </a:pPr>
            <a:r>
              <a:rPr b="1" lang="en-US" sz="2600" u="sng">
                <a:solidFill>
                  <a:schemeClr val="hlink"/>
                </a:solidFill>
                <a:latin typeface="Calibri"/>
                <a:ea typeface="Calibri"/>
                <a:cs typeface="Calibri"/>
                <a:sym typeface="Calibri"/>
                <a:hlinkClick r:id="rId5"/>
              </a:rPr>
              <a:t>www.WASHinHCF.org</a:t>
            </a:r>
            <a:endParaRPr b="1" sz="2600">
              <a:solidFill>
                <a:srgbClr val="0070C0"/>
              </a:solidFill>
              <a:latin typeface="Calibri"/>
              <a:ea typeface="Calibri"/>
              <a:cs typeface="Calibri"/>
              <a:sym typeface="Calibri"/>
            </a:endParaRPr>
          </a:p>
          <a:p>
            <a:pPr indent="0" lvl="0" marL="0" marR="0" rtl="0" algn="l">
              <a:spcBef>
                <a:spcPts val="0"/>
              </a:spcBef>
              <a:spcAft>
                <a:spcPts val="0"/>
              </a:spcAft>
              <a:buNone/>
            </a:pPr>
            <a:r>
              <a:t/>
            </a:r>
            <a:endParaRPr b="1" sz="2600">
              <a:solidFill>
                <a:srgbClr val="0070C0"/>
              </a:solidFill>
              <a:latin typeface="Calibri"/>
              <a:ea typeface="Calibri"/>
              <a:cs typeface="Calibri"/>
              <a:sym typeface="Calibri"/>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For Questions/Comments/Feedback: </a:t>
            </a:r>
            <a:endParaRPr b="1" sz="2600">
              <a:solidFill>
                <a:srgbClr val="0070C0"/>
              </a:solidFill>
              <a:latin typeface="Calibri"/>
              <a:ea typeface="Calibri"/>
              <a:cs typeface="Calibri"/>
              <a:sym typeface="Calibri"/>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    Lindsay Denny</a:t>
            </a:r>
            <a:endParaRPr/>
          </a:p>
          <a:p>
            <a:pPr indent="0" lvl="0" marL="0" marR="0" rtl="0" algn="l">
              <a:spcBef>
                <a:spcPts val="0"/>
              </a:spcBef>
              <a:spcAft>
                <a:spcPts val="0"/>
              </a:spcAft>
              <a:buNone/>
            </a:pPr>
            <a:r>
              <a:rPr lang="en-US" sz="2600">
                <a:solidFill>
                  <a:srgbClr val="0070C0"/>
                </a:solidFill>
                <a:latin typeface="Calibri"/>
                <a:ea typeface="Calibri"/>
                <a:cs typeface="Calibri"/>
                <a:sym typeface="Calibri"/>
              </a:rPr>
              <a:t>    ldenny@emory.edu</a:t>
            </a:r>
            <a:endParaRPr sz="2600">
              <a:solidFill>
                <a:srgbClr val="0070C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idx="1" type="body"/>
          </p:nvPr>
        </p:nvSpPr>
        <p:spPr>
          <a:xfrm>
            <a:off x="423633" y="1610851"/>
            <a:ext cx="11048800" cy="4351200"/>
          </a:xfrm>
          <a:prstGeom prst="rect">
            <a:avLst/>
          </a:prstGeom>
          <a:noFill/>
          <a:ln>
            <a:noFill/>
          </a:ln>
        </p:spPr>
        <p:txBody>
          <a:bodyPr anchorCtr="0" anchor="t" bIns="45700" lIns="91425" spcFirstLastPara="1" rIns="91425" wrap="square" tIns="45700">
            <a:noAutofit/>
          </a:bodyPr>
          <a:lstStyle/>
          <a:p>
            <a:pPr indent="0" lvl="0" marL="186262" rtl="0" algn="l">
              <a:lnSpc>
                <a:spcPct val="90000"/>
              </a:lnSpc>
              <a:spcBef>
                <a:spcPts val="1333"/>
              </a:spcBef>
              <a:spcAft>
                <a:spcPts val="0"/>
              </a:spcAft>
              <a:buClr>
                <a:srgbClr val="000000"/>
              </a:buClr>
              <a:buSzPts val="2800"/>
              <a:buNone/>
            </a:pPr>
            <a:r>
              <a:rPr lang="en-US"/>
              <a:t>Advocacy is the deliberate process, based on demonstrated evidence, to directly and indirectly influence decision makers, stakeholders and relevant audiences to support and implement actions that contribute to your cause. (UNICEF, 2010)</a:t>
            </a:r>
            <a:br>
              <a:rPr lang="en-US">
                <a:solidFill>
                  <a:srgbClr val="000000"/>
                </a:solidFill>
              </a:rPr>
            </a:br>
            <a:endParaRPr>
              <a:solidFill>
                <a:srgbClr val="000000"/>
              </a:solidFill>
            </a:endParaRPr>
          </a:p>
          <a:p>
            <a:pPr indent="0" lvl="0" marL="186262" rtl="0" algn="l">
              <a:lnSpc>
                <a:spcPct val="90000"/>
              </a:lnSpc>
              <a:spcBef>
                <a:spcPts val="1333"/>
              </a:spcBef>
              <a:spcAft>
                <a:spcPts val="0"/>
              </a:spcAft>
              <a:buClr>
                <a:srgbClr val="000000"/>
              </a:buClr>
              <a:buSzPts val="2800"/>
              <a:buNone/>
            </a:pPr>
            <a:r>
              <a:rPr lang="en-US">
                <a:solidFill>
                  <a:srgbClr val="000000"/>
                </a:solidFill>
              </a:rPr>
              <a:t>There are two distinct types of advocacy:</a:t>
            </a:r>
            <a:endParaRPr>
              <a:solidFill>
                <a:srgbClr val="000000"/>
              </a:solidFill>
            </a:endParaRPr>
          </a:p>
          <a:p>
            <a:pPr indent="-423323" lvl="0" marL="1219170" rtl="0" algn="l">
              <a:lnSpc>
                <a:spcPct val="90000"/>
              </a:lnSpc>
              <a:spcBef>
                <a:spcPts val="1333"/>
              </a:spcBef>
              <a:spcAft>
                <a:spcPts val="0"/>
              </a:spcAft>
              <a:buClr>
                <a:srgbClr val="000000"/>
              </a:buClr>
              <a:buSzPts val="2800"/>
              <a:buAutoNum type="arabicPeriod"/>
            </a:pPr>
            <a:r>
              <a:rPr b="1" lang="en-US">
                <a:solidFill>
                  <a:srgbClr val="0070C0"/>
                </a:solidFill>
              </a:rPr>
              <a:t>Operational Advocacy</a:t>
            </a:r>
            <a:r>
              <a:rPr lang="en-US">
                <a:solidFill>
                  <a:srgbClr val="000000"/>
                </a:solidFill>
              </a:rPr>
              <a:t> to achieve discrete aims (i.e. Individual project objectives)</a:t>
            </a:r>
            <a:br>
              <a:rPr lang="en-US">
                <a:solidFill>
                  <a:srgbClr val="000000"/>
                </a:solidFill>
              </a:rPr>
            </a:br>
            <a:endParaRPr>
              <a:solidFill>
                <a:srgbClr val="000000"/>
              </a:solidFill>
            </a:endParaRPr>
          </a:p>
          <a:p>
            <a:pPr indent="-423323" lvl="0" marL="1219170" rtl="0" algn="l">
              <a:lnSpc>
                <a:spcPct val="90000"/>
              </a:lnSpc>
              <a:spcBef>
                <a:spcPts val="1333"/>
              </a:spcBef>
              <a:spcAft>
                <a:spcPts val="1333"/>
              </a:spcAft>
              <a:buClr>
                <a:srgbClr val="000000"/>
              </a:buClr>
              <a:buSzPts val="2800"/>
              <a:buAutoNum type="arabicPeriod"/>
            </a:pPr>
            <a:r>
              <a:rPr b="1" lang="en-US">
                <a:solidFill>
                  <a:srgbClr val="0070C0"/>
                </a:solidFill>
              </a:rPr>
              <a:t>Governance Advocacy</a:t>
            </a:r>
            <a:r>
              <a:rPr lang="en-US">
                <a:solidFill>
                  <a:srgbClr val="000000"/>
                </a:solidFill>
              </a:rPr>
              <a:t> to improve or change institutional and accountability arrangements</a:t>
            </a:r>
            <a:endParaRPr>
              <a:solidFill>
                <a:srgbClr val="000000"/>
              </a:solidFill>
            </a:endParaRPr>
          </a:p>
        </p:txBody>
      </p:sp>
      <p:sp>
        <p:nvSpPr>
          <p:cNvPr id="99" name="Google Shape;99;p14"/>
          <p:cNvSpPr/>
          <p:nvPr/>
        </p:nvSpPr>
        <p:spPr>
          <a:xfrm>
            <a:off x="0" y="565265"/>
            <a:ext cx="12192000" cy="814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B0F0"/>
                </a:solidFill>
                <a:latin typeface="Arial"/>
                <a:ea typeface="Arial"/>
                <a:cs typeface="Arial"/>
                <a:sym typeface="Arial"/>
              </a:rPr>
              <a:t>      </a:t>
            </a:r>
            <a:r>
              <a:rPr b="1" lang="en-US" sz="4000">
                <a:solidFill>
                  <a:srgbClr val="00B0F0"/>
                </a:solidFill>
                <a:latin typeface="Calibri"/>
                <a:ea typeface="Calibri"/>
                <a:cs typeface="Calibri"/>
                <a:sym typeface="Calibri"/>
              </a:rPr>
              <a:t>Advocacy</a:t>
            </a:r>
            <a:endParaRPr sz="4000">
              <a:solidFill>
                <a:srgbClr val="00B0F0"/>
              </a:solidFill>
              <a:latin typeface="Calibri"/>
              <a:ea typeface="Calibri"/>
              <a:cs typeface="Calibri"/>
              <a:sym typeface="Calibri"/>
            </a:endParaRPr>
          </a:p>
        </p:txBody>
      </p:sp>
      <p:pic>
        <p:nvPicPr>
          <p:cNvPr descr="A drawing of a face&#10;&#10;Description automatically generated" id="100" name="Google Shape;100;p14"/>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idx="1" type="body"/>
          </p:nvPr>
        </p:nvSpPr>
        <p:spPr>
          <a:xfrm>
            <a:off x="765009" y="1671811"/>
            <a:ext cx="110488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chemeClr val="dk1"/>
              </a:buClr>
              <a:buSzPts val="3400"/>
              <a:buChar char="•"/>
            </a:pPr>
            <a:r>
              <a:rPr b="1" lang="en-US" sz="3400"/>
              <a:t>Educating</a:t>
            </a:r>
            <a:endParaRPr/>
          </a:p>
          <a:p>
            <a:pPr indent="-228600" lvl="0" marL="228600" rtl="0" algn="l">
              <a:lnSpc>
                <a:spcPct val="90000"/>
              </a:lnSpc>
              <a:spcBef>
                <a:spcPts val="1000"/>
              </a:spcBef>
              <a:spcAft>
                <a:spcPts val="0"/>
              </a:spcAft>
              <a:buClr>
                <a:schemeClr val="dk1"/>
              </a:buClr>
              <a:buSzPts val="3400"/>
              <a:buChar char="•"/>
            </a:pPr>
            <a:r>
              <a:rPr b="1" lang="en-US" sz="3400"/>
              <a:t>Influencing</a:t>
            </a:r>
            <a:endParaRPr/>
          </a:p>
          <a:p>
            <a:pPr indent="-228600" lvl="0" marL="228600" rtl="0" algn="l">
              <a:lnSpc>
                <a:spcPct val="90000"/>
              </a:lnSpc>
              <a:spcBef>
                <a:spcPts val="1000"/>
              </a:spcBef>
              <a:spcAft>
                <a:spcPts val="0"/>
              </a:spcAft>
              <a:buClr>
                <a:schemeClr val="dk1"/>
              </a:buClr>
              <a:buSzPts val="3400"/>
              <a:buChar char="•"/>
            </a:pPr>
            <a:r>
              <a:rPr b="1" lang="en-US" sz="3400"/>
              <a:t>Encouraging</a:t>
            </a:r>
            <a:endParaRPr/>
          </a:p>
          <a:p>
            <a:pPr indent="-228600" lvl="0" marL="228600" rtl="0" algn="l">
              <a:lnSpc>
                <a:spcPct val="90000"/>
              </a:lnSpc>
              <a:spcBef>
                <a:spcPts val="1000"/>
              </a:spcBef>
              <a:spcAft>
                <a:spcPts val="0"/>
              </a:spcAft>
              <a:buClr>
                <a:schemeClr val="dk1"/>
              </a:buClr>
              <a:buSzPts val="3400"/>
              <a:buChar char="•"/>
            </a:pPr>
            <a:r>
              <a:rPr b="1" lang="en-US" sz="3400"/>
              <a:t>Championing</a:t>
            </a:r>
            <a:br>
              <a:rPr b="1" lang="en-US"/>
            </a:br>
            <a:endParaRPr b="1"/>
          </a:p>
          <a:p>
            <a:pPr indent="0" lvl="0" marL="0" rtl="0" algn="l">
              <a:lnSpc>
                <a:spcPct val="90000"/>
              </a:lnSpc>
              <a:spcBef>
                <a:spcPts val="1000"/>
              </a:spcBef>
              <a:spcAft>
                <a:spcPts val="0"/>
              </a:spcAft>
              <a:buClr>
                <a:schemeClr val="dk1"/>
              </a:buClr>
              <a:buSzPts val="3500"/>
              <a:buNone/>
            </a:pPr>
            <a:r>
              <a:rPr lang="en-US" sz="3500"/>
              <a:t>…with a goal of bringing in others to help us make change that we cannot affect ourselves.</a:t>
            </a:r>
            <a:endParaRPr>
              <a:solidFill>
                <a:srgbClr val="000000"/>
              </a:solidFill>
            </a:endParaRPr>
          </a:p>
        </p:txBody>
      </p:sp>
      <p:sp>
        <p:nvSpPr>
          <p:cNvPr id="106" name="Google Shape;106;p15"/>
          <p:cNvSpPr/>
          <p:nvPr/>
        </p:nvSpPr>
        <p:spPr>
          <a:xfrm>
            <a:off x="0" y="565265"/>
            <a:ext cx="12192000" cy="814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B0F0"/>
                </a:solidFill>
                <a:latin typeface="Arial"/>
                <a:ea typeface="Arial"/>
                <a:cs typeface="Arial"/>
                <a:sym typeface="Arial"/>
              </a:rPr>
              <a:t>      </a:t>
            </a:r>
            <a:r>
              <a:rPr b="1" lang="en-US" sz="4000">
                <a:solidFill>
                  <a:srgbClr val="00B0F0"/>
                </a:solidFill>
                <a:latin typeface="Calibri"/>
                <a:ea typeface="Calibri"/>
                <a:cs typeface="Calibri"/>
                <a:sym typeface="Calibri"/>
              </a:rPr>
              <a:t>Advocacy is…</a:t>
            </a:r>
            <a:endParaRPr sz="4000">
              <a:solidFill>
                <a:srgbClr val="00B0F0"/>
              </a:solidFill>
              <a:latin typeface="Calibri"/>
              <a:ea typeface="Calibri"/>
              <a:cs typeface="Calibri"/>
              <a:sym typeface="Calibri"/>
            </a:endParaRPr>
          </a:p>
        </p:txBody>
      </p:sp>
      <p:pic>
        <p:nvPicPr>
          <p:cNvPr descr="A drawing of a face&#10;&#10;Description automatically generated" id="107" name="Google Shape;107;p15"/>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507435" y="1138702"/>
            <a:ext cx="6424800" cy="61399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67"/>
              </a:spcBef>
              <a:spcAft>
                <a:spcPts val="0"/>
              </a:spcAft>
              <a:buNone/>
            </a:pPr>
            <a:r>
              <a:rPr b="1" lang="en-US" sz="2600">
                <a:solidFill>
                  <a:schemeClr val="dk1"/>
                </a:solidFill>
                <a:latin typeface="Arial"/>
                <a:ea typeface="Arial"/>
                <a:cs typeface="Arial"/>
                <a:sym typeface="Arial"/>
              </a:rPr>
              <a:t>The </a:t>
            </a:r>
            <a:r>
              <a:rPr b="1" lang="en-US" sz="2600" u="sng">
                <a:solidFill>
                  <a:schemeClr val="hlink"/>
                </a:solidFill>
                <a:latin typeface="Arial"/>
                <a:ea typeface="Arial"/>
                <a:cs typeface="Arial"/>
                <a:sym typeface="Arial"/>
                <a:hlinkClick r:id="rId3"/>
              </a:rPr>
              <a:t>WASH in HCF Advocacy Toolkit</a:t>
            </a:r>
            <a:r>
              <a:rPr b="1" lang="en-US" sz="2600">
                <a:solidFill>
                  <a:schemeClr val="dk1"/>
                </a:solidFill>
                <a:latin typeface="Arial"/>
                <a:ea typeface="Arial"/>
                <a:cs typeface="Arial"/>
                <a:sym typeface="Arial"/>
              </a:rPr>
              <a:t> offers a simple framework to advocate for WASH in HCF to a variety of stakeholders </a:t>
            </a:r>
            <a:endParaRPr sz="2600">
              <a:solidFill>
                <a:schemeClr val="dk1"/>
              </a:solidFill>
              <a:latin typeface="Arial"/>
              <a:ea typeface="Arial"/>
              <a:cs typeface="Arial"/>
              <a:sym typeface="Arial"/>
            </a:endParaRPr>
          </a:p>
          <a:p>
            <a:pPr indent="-203194" lvl="0" marL="237060" marR="0" rtl="0" algn="l">
              <a:lnSpc>
                <a:spcPct val="90000"/>
              </a:lnSpc>
              <a:spcBef>
                <a:spcPts val="1600"/>
              </a:spcBef>
              <a:spcAft>
                <a:spcPts val="0"/>
              </a:spcAft>
              <a:buClr>
                <a:schemeClr val="dk1"/>
              </a:buClr>
              <a:buSzPts val="1800"/>
              <a:buFont typeface="Arial"/>
              <a:buChar char="•"/>
            </a:pPr>
            <a:r>
              <a:rPr lang="en-US" sz="2600">
                <a:solidFill>
                  <a:schemeClr val="dk1"/>
                </a:solidFill>
                <a:latin typeface="Arial"/>
                <a:ea typeface="Arial"/>
                <a:cs typeface="Arial"/>
                <a:sym typeface="Arial"/>
              </a:rPr>
              <a:t>It can be useful to </a:t>
            </a:r>
            <a:r>
              <a:rPr b="1" lang="en-US" sz="2600">
                <a:solidFill>
                  <a:srgbClr val="0070C0"/>
                </a:solidFill>
                <a:latin typeface="Arial"/>
                <a:ea typeface="Arial"/>
                <a:cs typeface="Arial"/>
                <a:sym typeface="Arial"/>
              </a:rPr>
              <a:t>raise awareness</a:t>
            </a:r>
            <a:r>
              <a:rPr lang="en-US" sz="2600">
                <a:solidFill>
                  <a:schemeClr val="dk1"/>
                </a:solidFill>
                <a:latin typeface="Arial"/>
                <a:ea typeface="Arial"/>
                <a:cs typeface="Arial"/>
                <a:sym typeface="Arial"/>
              </a:rPr>
              <a:t>, advocate for </a:t>
            </a:r>
            <a:r>
              <a:rPr b="1" lang="en-US" sz="2600">
                <a:solidFill>
                  <a:srgbClr val="0070C0"/>
                </a:solidFill>
                <a:latin typeface="Arial"/>
                <a:ea typeface="Arial"/>
                <a:cs typeface="Arial"/>
                <a:sym typeface="Arial"/>
              </a:rPr>
              <a:t>policy change</a:t>
            </a:r>
            <a:r>
              <a:rPr lang="en-US" sz="2600">
                <a:solidFill>
                  <a:schemeClr val="dk1"/>
                </a:solidFill>
                <a:latin typeface="Arial"/>
                <a:ea typeface="Arial"/>
                <a:cs typeface="Arial"/>
                <a:sym typeface="Arial"/>
              </a:rPr>
              <a:t>, allocate </a:t>
            </a:r>
            <a:r>
              <a:rPr b="1" lang="en-US" sz="2600">
                <a:solidFill>
                  <a:srgbClr val="0070C0"/>
                </a:solidFill>
                <a:latin typeface="Arial"/>
                <a:ea typeface="Arial"/>
                <a:cs typeface="Arial"/>
                <a:sym typeface="Arial"/>
              </a:rPr>
              <a:t>funding</a:t>
            </a:r>
            <a:r>
              <a:rPr lang="en-US" sz="2600">
                <a:solidFill>
                  <a:schemeClr val="dk1"/>
                </a:solidFill>
                <a:latin typeface="Arial"/>
                <a:ea typeface="Arial"/>
                <a:cs typeface="Arial"/>
                <a:sym typeface="Arial"/>
              </a:rPr>
              <a:t>, drive </a:t>
            </a:r>
            <a:r>
              <a:rPr b="1" lang="en-US" sz="2600">
                <a:solidFill>
                  <a:srgbClr val="0070C0"/>
                </a:solidFill>
                <a:latin typeface="Arial"/>
                <a:ea typeface="Arial"/>
                <a:cs typeface="Arial"/>
                <a:sym typeface="Arial"/>
              </a:rPr>
              <a:t>demand</a:t>
            </a:r>
            <a:r>
              <a:rPr lang="en-US" sz="2600">
                <a:solidFill>
                  <a:schemeClr val="dk1"/>
                </a:solidFill>
                <a:latin typeface="Arial"/>
                <a:ea typeface="Arial"/>
                <a:cs typeface="Arial"/>
                <a:sym typeface="Arial"/>
              </a:rPr>
              <a:t>, or increase </a:t>
            </a:r>
            <a:r>
              <a:rPr b="1" lang="en-US" sz="2600">
                <a:solidFill>
                  <a:srgbClr val="0070C0"/>
                </a:solidFill>
                <a:latin typeface="Arial"/>
                <a:ea typeface="Arial"/>
                <a:cs typeface="Arial"/>
                <a:sym typeface="Arial"/>
              </a:rPr>
              <a:t>prioritization</a:t>
            </a:r>
            <a:r>
              <a:rPr lang="en-US" sz="2600">
                <a:solidFill>
                  <a:schemeClr val="dk1"/>
                </a:solidFill>
                <a:latin typeface="Arial"/>
                <a:ea typeface="Arial"/>
                <a:cs typeface="Arial"/>
                <a:sym typeface="Arial"/>
              </a:rPr>
              <a:t> of WASH in HCF. </a:t>
            </a:r>
            <a:endParaRPr sz="2600">
              <a:solidFill>
                <a:schemeClr val="dk1"/>
              </a:solidFill>
              <a:latin typeface="Arial"/>
              <a:ea typeface="Arial"/>
              <a:cs typeface="Arial"/>
              <a:sym typeface="Arial"/>
            </a:endParaRPr>
          </a:p>
          <a:p>
            <a:pPr indent="-203194" lvl="0" marL="237060" marR="0" rtl="0" algn="l">
              <a:lnSpc>
                <a:spcPct val="90000"/>
              </a:lnSpc>
              <a:spcBef>
                <a:spcPts val="1600"/>
              </a:spcBef>
              <a:spcAft>
                <a:spcPts val="0"/>
              </a:spcAft>
              <a:buClr>
                <a:schemeClr val="dk1"/>
              </a:buClr>
              <a:buSzPts val="1800"/>
              <a:buFont typeface="Arial"/>
              <a:buChar char="•"/>
            </a:pPr>
            <a:r>
              <a:rPr lang="en-US" sz="2600">
                <a:solidFill>
                  <a:schemeClr val="dk1"/>
                </a:solidFill>
                <a:latin typeface="Arial"/>
                <a:ea typeface="Arial"/>
                <a:cs typeface="Arial"/>
                <a:sym typeface="Arial"/>
              </a:rPr>
              <a:t>While many will be advocating to </a:t>
            </a:r>
            <a:r>
              <a:rPr b="1" lang="en-US" sz="2600">
                <a:solidFill>
                  <a:srgbClr val="0070C0"/>
                </a:solidFill>
                <a:latin typeface="Arial"/>
                <a:ea typeface="Arial"/>
                <a:cs typeface="Arial"/>
                <a:sym typeface="Arial"/>
              </a:rPr>
              <a:t>governments</a:t>
            </a:r>
            <a:r>
              <a:rPr lang="en-US" sz="2600">
                <a:solidFill>
                  <a:schemeClr val="dk1"/>
                </a:solidFill>
                <a:latin typeface="Arial"/>
                <a:ea typeface="Arial"/>
                <a:cs typeface="Arial"/>
                <a:sym typeface="Arial"/>
              </a:rPr>
              <a:t>, you may find reason to advocate to other parties including </a:t>
            </a:r>
            <a:r>
              <a:rPr b="1" lang="en-US" sz="2600">
                <a:solidFill>
                  <a:srgbClr val="0070C0"/>
                </a:solidFill>
                <a:latin typeface="Arial"/>
                <a:ea typeface="Arial"/>
                <a:cs typeface="Arial"/>
                <a:sym typeface="Arial"/>
              </a:rPr>
              <a:t>local communities</a:t>
            </a:r>
            <a:r>
              <a:rPr lang="en-US" sz="2600">
                <a:solidFill>
                  <a:schemeClr val="dk1"/>
                </a:solidFill>
                <a:latin typeface="Arial"/>
                <a:ea typeface="Arial"/>
                <a:cs typeface="Arial"/>
                <a:sym typeface="Arial"/>
              </a:rPr>
              <a:t>, </a:t>
            </a:r>
            <a:r>
              <a:rPr b="1" lang="en-US" sz="2600">
                <a:solidFill>
                  <a:srgbClr val="0070C0"/>
                </a:solidFill>
                <a:latin typeface="Arial"/>
                <a:ea typeface="Arial"/>
                <a:cs typeface="Arial"/>
                <a:sym typeface="Arial"/>
              </a:rPr>
              <a:t>clinicians</a:t>
            </a:r>
            <a:r>
              <a:rPr lang="en-US" sz="2600">
                <a:solidFill>
                  <a:schemeClr val="dk1"/>
                </a:solidFill>
                <a:latin typeface="Arial"/>
                <a:ea typeface="Arial"/>
                <a:cs typeface="Arial"/>
                <a:sym typeface="Arial"/>
              </a:rPr>
              <a:t>, or </a:t>
            </a:r>
            <a:r>
              <a:rPr b="1" lang="en-US" sz="2600">
                <a:solidFill>
                  <a:srgbClr val="0070C0"/>
                </a:solidFill>
                <a:latin typeface="Arial"/>
                <a:ea typeface="Arial"/>
                <a:cs typeface="Arial"/>
                <a:sym typeface="Arial"/>
              </a:rPr>
              <a:t>specific sectors </a:t>
            </a:r>
            <a:r>
              <a:rPr lang="en-US" sz="2600">
                <a:solidFill>
                  <a:schemeClr val="dk1"/>
                </a:solidFill>
                <a:latin typeface="Arial"/>
                <a:ea typeface="Arial"/>
                <a:cs typeface="Arial"/>
                <a:sym typeface="Arial"/>
              </a:rPr>
              <a:t>(global health, WASH).</a:t>
            </a:r>
            <a:endParaRPr sz="2600">
              <a:solidFill>
                <a:schemeClr val="dk1"/>
              </a:solidFill>
              <a:latin typeface="Arial"/>
              <a:ea typeface="Arial"/>
              <a:cs typeface="Arial"/>
              <a:sym typeface="Arial"/>
            </a:endParaRPr>
          </a:p>
        </p:txBody>
      </p:sp>
      <p:pic>
        <p:nvPicPr>
          <p:cNvPr id="113" name="Google Shape;113;p16"/>
          <p:cNvPicPr preferRelativeResize="0"/>
          <p:nvPr/>
        </p:nvPicPr>
        <p:blipFill rotWithShape="1">
          <a:blip r:embed="rId4">
            <a:alphaModFix/>
          </a:blip>
          <a:srcRect b="0" l="0" r="0" t="0"/>
          <a:stretch/>
        </p:blipFill>
        <p:spPr>
          <a:xfrm>
            <a:off x="7349761" y="1272814"/>
            <a:ext cx="3674769" cy="4852305"/>
          </a:xfrm>
          <a:prstGeom prst="rect">
            <a:avLst/>
          </a:prstGeom>
          <a:noFill/>
          <a:ln cap="flat" cmpd="sng" w="9525">
            <a:solidFill>
              <a:schemeClr val="dk2"/>
            </a:solidFill>
            <a:prstDash val="solid"/>
            <a:round/>
            <a:headEnd len="sm" w="sm" type="none"/>
            <a:tailEnd len="sm" w="sm" type="none"/>
          </a:ln>
        </p:spPr>
      </p:pic>
      <p:pic>
        <p:nvPicPr>
          <p:cNvPr descr="A drawing of a face&#10;&#10;Description automatically generated" id="114" name="Google Shape;114;p16"/>
          <p:cNvPicPr preferRelativeResize="0"/>
          <p:nvPr/>
        </p:nvPicPr>
        <p:blipFill rotWithShape="1">
          <a:blip r:embed="rId5">
            <a:alphaModFix/>
          </a:blip>
          <a:srcRect b="0" l="0" r="0" t="0"/>
          <a:stretch/>
        </p:blipFill>
        <p:spPr>
          <a:xfrm>
            <a:off x="10705223" y="6124725"/>
            <a:ext cx="1292749" cy="563354"/>
          </a:xfrm>
          <a:prstGeom prst="rect">
            <a:avLst/>
          </a:prstGeom>
          <a:noFill/>
          <a:ln>
            <a:noFill/>
          </a:ln>
        </p:spPr>
      </p:pic>
      <p:sp>
        <p:nvSpPr>
          <p:cNvPr id="115" name="Google Shape;115;p16"/>
          <p:cNvSpPr/>
          <p:nvPr/>
        </p:nvSpPr>
        <p:spPr>
          <a:xfrm>
            <a:off x="0" y="302654"/>
            <a:ext cx="12192000" cy="814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B0F0"/>
                </a:solidFill>
                <a:latin typeface="Arial"/>
                <a:ea typeface="Arial"/>
                <a:cs typeface="Arial"/>
                <a:sym typeface="Arial"/>
              </a:rPr>
              <a:t>      WASH in HCF </a:t>
            </a:r>
            <a:r>
              <a:rPr b="1" lang="en-US" sz="4000">
                <a:solidFill>
                  <a:srgbClr val="00B0F0"/>
                </a:solidFill>
                <a:latin typeface="Calibri"/>
                <a:ea typeface="Calibri"/>
                <a:cs typeface="Calibri"/>
                <a:sym typeface="Calibri"/>
              </a:rPr>
              <a:t>Advocacy Toolkit</a:t>
            </a:r>
            <a:endParaRPr sz="4000">
              <a:solidFill>
                <a:srgbClr val="00B0F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A drawing of a face&#10;&#10;Description automatically generated" id="120" name="Google Shape;120;p17"/>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21" name="Google Shape;121;p17"/>
          <p:cNvSpPr txBox="1"/>
          <p:nvPr/>
        </p:nvSpPr>
        <p:spPr>
          <a:xfrm>
            <a:off x="200849" y="1529648"/>
            <a:ext cx="3027631"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Arial"/>
              <a:buNone/>
            </a:pPr>
            <a:r>
              <a:rPr lang="en-US" sz="2000">
                <a:solidFill>
                  <a:schemeClr val="dk1"/>
                </a:solidFill>
                <a:latin typeface="Arial"/>
                <a:ea typeface="Arial"/>
                <a:cs typeface="Arial"/>
                <a:sym typeface="Arial"/>
              </a:rPr>
              <a:t>1. Goals/Objectives</a:t>
            </a:r>
            <a:endParaRPr sz="1800">
              <a:solidFill>
                <a:schemeClr val="dk1"/>
              </a:solidFill>
              <a:latin typeface="Calibri"/>
              <a:ea typeface="Calibri"/>
              <a:cs typeface="Calibri"/>
              <a:sym typeface="Calibri"/>
            </a:endParaRPr>
          </a:p>
          <a:p>
            <a:pPr indent="0" lvl="0" marL="0" marR="0" rtl="0" algn="l">
              <a:lnSpc>
                <a:spcPct val="90000"/>
              </a:lnSpc>
              <a:spcBef>
                <a:spcPts val="1600"/>
              </a:spcBef>
              <a:spcAft>
                <a:spcPts val="0"/>
              </a:spcAft>
              <a:buClr>
                <a:schemeClr val="dk1"/>
              </a:buClr>
              <a:buSzPts val="3000"/>
              <a:buFont typeface="Arial"/>
              <a:buNone/>
            </a:pPr>
            <a:r>
              <a:rPr lang="en-US" sz="2000">
                <a:solidFill>
                  <a:schemeClr val="dk1"/>
                </a:solidFill>
                <a:latin typeface="Arial"/>
                <a:ea typeface="Arial"/>
                <a:cs typeface="Arial"/>
                <a:sym typeface="Arial"/>
              </a:rPr>
              <a:t>2. Target Audience</a:t>
            </a:r>
            <a:endParaRPr/>
          </a:p>
          <a:p>
            <a:pPr indent="0" lvl="0" marL="0" marR="0" rtl="0" algn="l">
              <a:lnSpc>
                <a:spcPct val="90000"/>
              </a:lnSpc>
              <a:spcBef>
                <a:spcPts val="1600"/>
              </a:spcBef>
              <a:spcAft>
                <a:spcPts val="0"/>
              </a:spcAft>
              <a:buClr>
                <a:schemeClr val="dk1"/>
              </a:buClr>
              <a:buSzPts val="3000"/>
              <a:buFont typeface="Arial"/>
              <a:buNone/>
            </a:pPr>
            <a:r>
              <a:rPr lang="en-US" sz="2000">
                <a:solidFill>
                  <a:schemeClr val="dk1"/>
                </a:solidFill>
                <a:latin typeface="Arial"/>
                <a:ea typeface="Arial"/>
                <a:cs typeface="Arial"/>
                <a:sym typeface="Arial"/>
              </a:rPr>
              <a:t>3. Messages</a:t>
            </a:r>
            <a:endParaRPr/>
          </a:p>
          <a:p>
            <a:pPr indent="0" lvl="0" marL="0" marR="0" rtl="0" algn="l">
              <a:lnSpc>
                <a:spcPct val="90000"/>
              </a:lnSpc>
              <a:spcBef>
                <a:spcPts val="1600"/>
              </a:spcBef>
              <a:spcAft>
                <a:spcPts val="0"/>
              </a:spcAft>
              <a:buClr>
                <a:schemeClr val="dk1"/>
              </a:buClr>
              <a:buSzPts val="3000"/>
              <a:buFont typeface="Arial"/>
              <a:buNone/>
            </a:pPr>
            <a:r>
              <a:rPr lang="en-US" sz="2000">
                <a:solidFill>
                  <a:schemeClr val="dk1"/>
                </a:solidFill>
                <a:latin typeface="Arial"/>
                <a:ea typeface="Arial"/>
                <a:cs typeface="Arial"/>
                <a:sym typeface="Arial"/>
              </a:rPr>
              <a:t>4. Messengers</a:t>
            </a:r>
            <a:endParaRPr/>
          </a:p>
          <a:p>
            <a:pPr indent="0" lvl="0" marL="0" marR="0" rtl="0" algn="l">
              <a:lnSpc>
                <a:spcPct val="90000"/>
              </a:lnSpc>
              <a:spcBef>
                <a:spcPts val="1600"/>
              </a:spcBef>
              <a:spcAft>
                <a:spcPts val="0"/>
              </a:spcAft>
              <a:buClr>
                <a:schemeClr val="dk1"/>
              </a:buClr>
              <a:buSzPts val="3000"/>
              <a:buFont typeface="Arial"/>
              <a:buNone/>
            </a:pPr>
            <a:r>
              <a:rPr lang="en-US" sz="2000">
                <a:solidFill>
                  <a:schemeClr val="dk1"/>
                </a:solidFill>
                <a:latin typeface="Arial"/>
                <a:ea typeface="Arial"/>
                <a:cs typeface="Arial"/>
                <a:sym typeface="Arial"/>
              </a:rPr>
              <a:t>5. Opportunities, Resources and Risks</a:t>
            </a:r>
            <a:endParaRPr/>
          </a:p>
          <a:p>
            <a:pPr indent="0" lvl="0" marL="0" marR="0" rtl="0" algn="l">
              <a:lnSpc>
                <a:spcPct val="90000"/>
              </a:lnSpc>
              <a:spcBef>
                <a:spcPts val="1600"/>
              </a:spcBef>
              <a:spcAft>
                <a:spcPts val="0"/>
              </a:spcAft>
              <a:buClr>
                <a:schemeClr val="dk1"/>
              </a:buClr>
              <a:buSzPts val="3000"/>
              <a:buFont typeface="Arial"/>
              <a:buNone/>
            </a:pPr>
            <a:r>
              <a:rPr lang="en-US" sz="2000">
                <a:solidFill>
                  <a:schemeClr val="dk1"/>
                </a:solidFill>
                <a:latin typeface="Arial"/>
                <a:ea typeface="Arial"/>
                <a:cs typeface="Arial"/>
                <a:sym typeface="Arial"/>
              </a:rPr>
              <a:t>6. Activities/Tools</a:t>
            </a:r>
            <a:endParaRPr/>
          </a:p>
          <a:p>
            <a:pPr indent="0" lvl="0" marL="0" marR="0" rtl="0" algn="l">
              <a:lnSpc>
                <a:spcPct val="90000"/>
              </a:lnSpc>
              <a:spcBef>
                <a:spcPts val="0"/>
              </a:spcBef>
              <a:spcAft>
                <a:spcPts val="0"/>
              </a:spcAft>
              <a:buClr>
                <a:schemeClr val="dk1"/>
              </a:buClr>
              <a:buSzPts val="3000"/>
              <a:buFont typeface="Arial"/>
              <a:buNone/>
            </a:pPr>
            <a:r>
              <a:t/>
            </a:r>
            <a:endParaRPr sz="2000">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3000"/>
              <a:buFont typeface="Arial"/>
              <a:buNone/>
            </a:pPr>
            <a:r>
              <a:rPr lang="en-US" sz="2000">
                <a:solidFill>
                  <a:schemeClr val="dk1"/>
                </a:solidFill>
                <a:latin typeface="Arial"/>
                <a:ea typeface="Arial"/>
                <a:cs typeface="Arial"/>
                <a:sym typeface="Arial"/>
              </a:rPr>
              <a:t>7. Monitoring, Evaluation </a:t>
            </a:r>
            <a:endParaRPr/>
          </a:p>
          <a:p>
            <a:pPr indent="0" lvl="0" marL="0" marR="0" rtl="0" algn="l">
              <a:lnSpc>
                <a:spcPct val="90000"/>
              </a:lnSpc>
              <a:spcBef>
                <a:spcPts val="0"/>
              </a:spcBef>
              <a:spcAft>
                <a:spcPts val="0"/>
              </a:spcAft>
              <a:buClr>
                <a:schemeClr val="dk1"/>
              </a:buClr>
              <a:buSzPts val="3000"/>
              <a:buFont typeface="Arial"/>
              <a:buNone/>
            </a:pPr>
            <a:r>
              <a:rPr lang="en-US" sz="2000">
                <a:solidFill>
                  <a:schemeClr val="dk1"/>
                </a:solidFill>
                <a:latin typeface="Arial"/>
                <a:ea typeface="Arial"/>
                <a:cs typeface="Arial"/>
                <a:sym typeface="Arial"/>
              </a:rPr>
              <a:t>and Learning</a:t>
            </a:r>
            <a:endParaRPr/>
          </a:p>
          <a:p>
            <a:pPr indent="0" lvl="0" marL="0" marR="0" rtl="0" algn="l">
              <a:lnSpc>
                <a:spcPct val="90000"/>
              </a:lnSpc>
              <a:spcBef>
                <a:spcPts val="1600"/>
              </a:spcBef>
              <a:spcAft>
                <a:spcPts val="0"/>
              </a:spcAft>
              <a:buClr>
                <a:schemeClr val="dk1"/>
              </a:buClr>
              <a:buSzPts val="3000"/>
              <a:buFont typeface="Arial"/>
              <a:buNone/>
            </a:pPr>
            <a:r>
              <a:t/>
            </a:r>
            <a:endParaRPr sz="2800">
              <a:solidFill>
                <a:schemeClr val="dk1"/>
              </a:solidFill>
              <a:latin typeface="Calibri"/>
              <a:ea typeface="Calibri"/>
              <a:cs typeface="Calibri"/>
              <a:sym typeface="Calibri"/>
            </a:endParaRPr>
          </a:p>
        </p:txBody>
      </p:sp>
      <p:pic>
        <p:nvPicPr>
          <p:cNvPr descr="A picture containing screenshot&#10;&#10;Description automatically generated" id="122" name="Google Shape;122;p17"/>
          <p:cNvPicPr preferRelativeResize="0"/>
          <p:nvPr/>
        </p:nvPicPr>
        <p:blipFill rotWithShape="1">
          <a:blip r:embed="rId4">
            <a:alphaModFix/>
          </a:blip>
          <a:srcRect b="0" l="0" r="0" t="0"/>
          <a:stretch/>
        </p:blipFill>
        <p:spPr>
          <a:xfrm>
            <a:off x="3228480" y="977014"/>
            <a:ext cx="8621650" cy="5111471"/>
          </a:xfrm>
          <a:prstGeom prst="rect">
            <a:avLst/>
          </a:prstGeom>
          <a:noFill/>
          <a:ln>
            <a:noFill/>
          </a:ln>
        </p:spPr>
      </p:pic>
      <p:sp>
        <p:nvSpPr>
          <p:cNvPr id="123" name="Google Shape;123;p17"/>
          <p:cNvSpPr/>
          <p:nvPr/>
        </p:nvSpPr>
        <p:spPr>
          <a:xfrm>
            <a:off x="0" y="0"/>
            <a:ext cx="12192000" cy="814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B0F0"/>
                </a:solidFill>
                <a:latin typeface="Arial"/>
                <a:ea typeface="Arial"/>
                <a:cs typeface="Arial"/>
                <a:sym typeface="Arial"/>
              </a:rPr>
              <a:t>      </a:t>
            </a:r>
            <a:r>
              <a:rPr b="1" lang="en-US" sz="4000">
                <a:solidFill>
                  <a:srgbClr val="00B0F0"/>
                </a:solidFill>
                <a:latin typeface="Calibri"/>
                <a:ea typeface="Calibri"/>
                <a:cs typeface="Calibri"/>
                <a:sym typeface="Calibri"/>
              </a:rPr>
              <a:t>Advocacy Roadmap</a:t>
            </a:r>
            <a:endParaRPr sz="4000">
              <a:solidFill>
                <a:srgbClr val="00B0F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1. Desired advocacy goals and objectives</a:t>
            </a:r>
            <a:endParaRPr sz="3200">
              <a:solidFill>
                <a:srgbClr val="00B0F0"/>
              </a:solidFill>
              <a:latin typeface="Calibri"/>
              <a:ea typeface="Calibri"/>
              <a:cs typeface="Calibri"/>
              <a:sym typeface="Calibri"/>
            </a:endParaRPr>
          </a:p>
        </p:txBody>
      </p:sp>
      <p:pic>
        <p:nvPicPr>
          <p:cNvPr descr="A drawing of a face&#10;&#10;Description automatically generated" id="129" name="Google Shape;129;p18"/>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30" name="Google Shape;130;p18"/>
          <p:cNvSpPr txBox="1"/>
          <p:nvPr/>
        </p:nvSpPr>
        <p:spPr>
          <a:xfrm>
            <a:off x="626051" y="1074879"/>
            <a:ext cx="10515600" cy="51172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Clr>
                <a:schemeClr val="dk1"/>
              </a:buClr>
              <a:buSzPts val="3000"/>
              <a:buFont typeface="Arial"/>
              <a:buNone/>
            </a:pPr>
            <a:r>
              <a:rPr i="1" lang="en-US" sz="2600">
                <a:solidFill>
                  <a:schemeClr val="dk1"/>
                </a:solidFill>
                <a:latin typeface="Arial"/>
                <a:ea typeface="Arial"/>
                <a:cs typeface="Arial"/>
                <a:sym typeface="Arial"/>
              </a:rPr>
              <a:t>“What do you want to achieve?”</a:t>
            </a:r>
            <a:endParaRPr/>
          </a:p>
          <a:p>
            <a:pPr indent="0" lvl="0" marL="0" marR="0" rtl="0" algn="l">
              <a:lnSpc>
                <a:spcPct val="90000"/>
              </a:lnSpc>
              <a:spcBef>
                <a:spcPts val="1200"/>
              </a:spcBef>
              <a:spcAft>
                <a:spcPts val="0"/>
              </a:spcAft>
              <a:buClr>
                <a:schemeClr val="dk1"/>
              </a:buClr>
              <a:buSzPts val="3000"/>
              <a:buFont typeface="Arial"/>
              <a:buNone/>
            </a:pPr>
            <a:r>
              <a:rPr b="1" lang="en-US" sz="2800">
                <a:solidFill>
                  <a:srgbClr val="0070C0"/>
                </a:solidFill>
                <a:latin typeface="Arial"/>
                <a:ea typeface="Arial"/>
                <a:cs typeface="Arial"/>
                <a:sym typeface="Arial"/>
              </a:rPr>
              <a:t>      </a:t>
            </a:r>
            <a:r>
              <a:rPr b="1" lang="en-US" sz="2800">
                <a:solidFill>
                  <a:schemeClr val="dk1"/>
                </a:solidFill>
                <a:latin typeface="Arial"/>
                <a:ea typeface="Arial"/>
                <a:cs typeface="Arial"/>
                <a:sym typeface="Arial"/>
              </a:rPr>
              <a:t>Goal: </a:t>
            </a:r>
            <a:r>
              <a:rPr lang="en-US" sz="2800">
                <a:solidFill>
                  <a:schemeClr val="dk1"/>
                </a:solidFill>
                <a:latin typeface="Arial"/>
                <a:ea typeface="Arial"/>
                <a:cs typeface="Arial"/>
                <a:sym typeface="Arial"/>
              </a:rPr>
              <a:t>Overall vision for WASH in HCF</a:t>
            </a:r>
            <a:endParaRPr/>
          </a:p>
          <a:p>
            <a:pPr indent="-228600" lvl="2" marL="1143000" marR="0" rtl="0" algn="l">
              <a:lnSpc>
                <a:spcPct val="90000"/>
              </a:lnSpc>
              <a:spcBef>
                <a:spcPts val="1200"/>
              </a:spcBef>
              <a:spcAft>
                <a:spcPts val="0"/>
              </a:spcAft>
              <a:buClr>
                <a:schemeClr val="dk1"/>
              </a:buClr>
              <a:buSzPts val="3000"/>
              <a:buFont typeface="Arial"/>
              <a:buChar char="•"/>
            </a:pPr>
            <a:r>
              <a:rPr b="0" i="0" lang="en-US" sz="2200" u="none" cap="none" strike="noStrike">
                <a:solidFill>
                  <a:schemeClr val="dk1"/>
                </a:solidFill>
                <a:latin typeface="Arial"/>
                <a:ea typeface="Arial"/>
                <a:cs typeface="Arial"/>
                <a:sym typeface="Arial"/>
              </a:rPr>
              <a:t>Global goal: 100% WASH in HCF coverage by 2030</a:t>
            </a:r>
            <a:endParaRPr/>
          </a:p>
          <a:p>
            <a:pPr indent="-228600" lvl="2" marL="1143000" marR="0" rtl="0" algn="l">
              <a:lnSpc>
                <a:spcPct val="90000"/>
              </a:lnSpc>
              <a:spcBef>
                <a:spcPts val="1200"/>
              </a:spcBef>
              <a:spcAft>
                <a:spcPts val="0"/>
              </a:spcAft>
              <a:buClr>
                <a:schemeClr val="dk1"/>
              </a:buClr>
              <a:buSzPts val="3000"/>
              <a:buFont typeface="Arial"/>
              <a:buChar char="•"/>
            </a:pPr>
            <a:r>
              <a:rPr b="0" i="0" lang="en-US" sz="2200" u="none" cap="none" strike="noStrike">
                <a:solidFill>
                  <a:schemeClr val="dk1"/>
                </a:solidFill>
                <a:latin typeface="Arial"/>
                <a:ea typeface="Arial"/>
                <a:cs typeface="Arial"/>
                <a:sym typeface="Arial"/>
              </a:rPr>
              <a:t>Specific goal may vary based on context/country</a:t>
            </a:r>
            <a:br>
              <a:rPr b="0" i="0" lang="en-US" sz="2200" u="none" cap="none" strike="noStrike">
                <a:solidFill>
                  <a:schemeClr val="dk1"/>
                </a:solidFill>
                <a:latin typeface="Arial"/>
                <a:ea typeface="Arial"/>
                <a:cs typeface="Arial"/>
                <a:sym typeface="Arial"/>
              </a:rPr>
            </a:br>
            <a:br>
              <a:rPr b="0" i="0" lang="en-US" sz="2200" u="none" cap="none" strike="noStrike">
                <a:solidFill>
                  <a:schemeClr val="dk1"/>
                </a:solidFill>
                <a:latin typeface="Arial"/>
                <a:ea typeface="Arial"/>
                <a:cs typeface="Arial"/>
                <a:sym typeface="Arial"/>
              </a:rPr>
            </a:br>
            <a:endParaRPr b="0" i="0" sz="800" u="none" cap="none" strike="noStrike">
              <a:solidFill>
                <a:schemeClr val="dk1"/>
              </a:solidFill>
              <a:latin typeface="Arial"/>
              <a:ea typeface="Arial"/>
              <a:cs typeface="Arial"/>
              <a:sym typeface="Arial"/>
            </a:endParaRPr>
          </a:p>
          <a:p>
            <a:pPr indent="0" lvl="0" marL="0" marR="0" rtl="0" algn="l">
              <a:lnSpc>
                <a:spcPct val="90000"/>
              </a:lnSpc>
              <a:spcBef>
                <a:spcPts val="1200"/>
              </a:spcBef>
              <a:spcAft>
                <a:spcPts val="0"/>
              </a:spcAft>
              <a:buClr>
                <a:schemeClr val="dk1"/>
              </a:buClr>
              <a:buSzPts val="3000"/>
              <a:buFont typeface="Arial"/>
              <a:buNone/>
            </a:pPr>
            <a:r>
              <a:rPr b="1" lang="en-US" sz="2800">
                <a:solidFill>
                  <a:schemeClr val="dk1"/>
                </a:solidFill>
                <a:latin typeface="Arial"/>
                <a:ea typeface="Arial"/>
                <a:cs typeface="Arial"/>
                <a:sym typeface="Arial"/>
              </a:rPr>
              <a:t>      Objective:</a:t>
            </a:r>
            <a:r>
              <a:rPr b="1" lang="en-US" sz="2000">
                <a:solidFill>
                  <a:schemeClr val="dk1"/>
                </a:solidFill>
                <a:latin typeface="Arial"/>
                <a:ea typeface="Arial"/>
                <a:cs typeface="Arial"/>
                <a:sym typeface="Arial"/>
              </a:rPr>
              <a:t> </a:t>
            </a:r>
            <a:r>
              <a:rPr lang="en-US" sz="2800">
                <a:solidFill>
                  <a:schemeClr val="dk1"/>
                </a:solidFill>
                <a:latin typeface="Arial"/>
                <a:ea typeface="Arial"/>
                <a:cs typeface="Arial"/>
                <a:sym typeface="Arial"/>
              </a:rPr>
              <a:t>Measurable action needed to achieve your goal. 	You likely will require multiple advocacy objectives to 	achieve your goal.</a:t>
            </a:r>
            <a:endParaRPr/>
          </a:p>
          <a:p>
            <a:pPr indent="-228600" lvl="2" marL="1143000" marR="0" rtl="0" algn="l">
              <a:lnSpc>
                <a:spcPct val="90000"/>
              </a:lnSpc>
              <a:spcBef>
                <a:spcPts val="12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Why is WASH in HCF a </a:t>
            </a:r>
            <a:r>
              <a:rPr b="1" i="0" lang="en-US" sz="2000" u="none" cap="none" strike="noStrike">
                <a:solidFill>
                  <a:schemeClr val="accent1"/>
                </a:solidFill>
                <a:latin typeface="Arial"/>
                <a:ea typeface="Arial"/>
                <a:cs typeface="Arial"/>
                <a:sym typeface="Arial"/>
              </a:rPr>
              <a:t>problem</a:t>
            </a:r>
            <a:r>
              <a:rPr b="0" i="0" lang="en-US" sz="2000" u="none" cap="none" strike="noStrike">
                <a:solidFill>
                  <a:schemeClr val="dk1"/>
                </a:solidFill>
                <a:latin typeface="Arial"/>
                <a:ea typeface="Arial"/>
                <a:cs typeface="Arial"/>
                <a:sym typeface="Arial"/>
              </a:rPr>
              <a:t>? </a:t>
            </a:r>
            <a:endParaRPr/>
          </a:p>
          <a:p>
            <a:pPr indent="-228600" lvl="2" marL="1143000" marR="0" rtl="0" algn="l">
              <a:lnSpc>
                <a:spcPct val="90000"/>
              </a:lnSpc>
              <a:spcBef>
                <a:spcPts val="12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What is needed to fill that </a:t>
            </a:r>
            <a:r>
              <a:rPr b="1" i="0" lang="en-US" sz="2000" u="none" cap="none" strike="noStrike">
                <a:solidFill>
                  <a:schemeClr val="accent1"/>
                </a:solidFill>
                <a:latin typeface="Arial"/>
                <a:ea typeface="Arial"/>
                <a:cs typeface="Arial"/>
                <a:sym typeface="Arial"/>
              </a:rPr>
              <a:t>gap</a:t>
            </a:r>
            <a:r>
              <a:rPr b="0" i="0" lang="en-US" sz="2000" u="none" cap="none" strike="noStrike">
                <a:solidFill>
                  <a:schemeClr val="dk1"/>
                </a:solidFill>
                <a:latin typeface="Arial"/>
                <a:ea typeface="Arial"/>
                <a:cs typeface="Arial"/>
                <a:sym typeface="Arial"/>
              </a:rPr>
              <a:t>? </a:t>
            </a:r>
            <a:endParaRPr/>
          </a:p>
          <a:p>
            <a:pPr indent="-228600" lvl="2" marL="1143000" marR="0" rtl="0" algn="l">
              <a:lnSpc>
                <a:spcPct val="90000"/>
              </a:lnSpc>
              <a:spcBef>
                <a:spcPts val="1200"/>
              </a:spcBef>
              <a:spcAft>
                <a:spcPts val="0"/>
              </a:spcAft>
              <a:buClr>
                <a:schemeClr val="dk1"/>
              </a:buClr>
              <a:buSzPts val="3000"/>
              <a:buFont typeface="Arial"/>
              <a:buChar char="•"/>
            </a:pPr>
            <a:r>
              <a:rPr b="0" i="0" lang="en-US" sz="2000" u="none" cap="none" strike="noStrike">
                <a:solidFill>
                  <a:schemeClr val="dk1"/>
                </a:solidFill>
                <a:latin typeface="Arial"/>
                <a:ea typeface="Arial"/>
                <a:cs typeface="Arial"/>
                <a:sym typeface="Arial"/>
              </a:rPr>
              <a:t>What are the </a:t>
            </a:r>
            <a:r>
              <a:rPr b="1" i="0" lang="en-US" sz="2000" u="sng" cap="none" strike="noStrike">
                <a:solidFill>
                  <a:schemeClr val="accent1"/>
                </a:solidFill>
                <a:latin typeface="Arial"/>
                <a:ea typeface="Arial"/>
                <a:cs typeface="Arial"/>
                <a:sym typeface="Arial"/>
              </a:rPr>
              <a:t>objectives</a:t>
            </a:r>
            <a:r>
              <a:rPr b="0" i="0" lang="en-US" sz="2000" u="none" cap="none" strike="noStrike">
                <a:solidFill>
                  <a:schemeClr val="dk1"/>
                </a:solidFill>
                <a:latin typeface="Arial"/>
                <a:ea typeface="Arial"/>
                <a:cs typeface="Arial"/>
                <a:sym typeface="Arial"/>
              </a:rPr>
              <a:t> needed to fill that gap?</a:t>
            </a:r>
            <a:endParaRPr/>
          </a:p>
          <a:p>
            <a:pPr indent="0" lvl="1" marL="457200" marR="0" rtl="0" algn="l">
              <a:lnSpc>
                <a:spcPct val="90000"/>
              </a:lnSpc>
              <a:spcBef>
                <a:spcPts val="1200"/>
              </a:spcBef>
              <a:spcAft>
                <a:spcPts val="600"/>
              </a:spcAft>
              <a:buClr>
                <a:schemeClr val="dk1"/>
              </a:buClr>
              <a:buSzPts val="3000"/>
              <a:buFont typeface="Arial"/>
              <a:buNone/>
            </a:pPr>
            <a:r>
              <a:rPr b="0" i="0" lang="en-US" sz="2800" u="none" cap="none" strike="noStrike">
                <a:solidFill>
                  <a:schemeClr val="dk1"/>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p:nvPr/>
        </p:nvSpPr>
        <p:spPr>
          <a:xfrm>
            <a:off x="-100208" y="298713"/>
            <a:ext cx="12292399" cy="6360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a:t>
            </a:r>
            <a:r>
              <a:rPr b="1" lang="en-US" sz="3200">
                <a:solidFill>
                  <a:srgbClr val="00B0F0"/>
                </a:solidFill>
                <a:latin typeface="Calibri"/>
                <a:ea typeface="Calibri"/>
                <a:cs typeface="Calibri"/>
                <a:sym typeface="Calibri"/>
              </a:rPr>
              <a:t>Advocating Throughout the System</a:t>
            </a:r>
            <a:endParaRPr sz="3200">
              <a:solidFill>
                <a:srgbClr val="00B0F0"/>
              </a:solidFill>
              <a:latin typeface="Calibri"/>
              <a:ea typeface="Calibri"/>
              <a:cs typeface="Calibri"/>
              <a:sym typeface="Calibri"/>
            </a:endParaRPr>
          </a:p>
        </p:txBody>
      </p:sp>
      <p:sp>
        <p:nvSpPr>
          <p:cNvPr id="136" name="Google Shape;136;p19"/>
          <p:cNvSpPr txBox="1"/>
          <p:nvPr/>
        </p:nvSpPr>
        <p:spPr>
          <a:xfrm>
            <a:off x="590733" y="1001934"/>
            <a:ext cx="10892000" cy="4862829"/>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You can direct your advocacy efforts toward any level within the system.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000">
                <a:solidFill>
                  <a:schemeClr val="dk1"/>
                </a:solidFill>
                <a:latin typeface="Calibri"/>
                <a:ea typeface="Calibri"/>
                <a:cs typeface="Calibri"/>
                <a:sym typeface="Calibri"/>
              </a:rPr>
              <a:t>National Level </a:t>
            </a:r>
            <a:endParaRPr i="1" sz="2000">
              <a:solidFill>
                <a:schemeClr val="dk1"/>
              </a:solidFill>
              <a:latin typeface="Calibri"/>
              <a:ea typeface="Calibri"/>
              <a:cs typeface="Calibri"/>
              <a:sym typeface="Calibri"/>
            </a:endParaRPr>
          </a:p>
          <a:p>
            <a:pPr indent="-448721" lvl="0" marL="609585" marR="0" rtl="0" algn="l">
              <a:spcBef>
                <a:spcPts val="0"/>
              </a:spcBef>
              <a:spcAft>
                <a:spcPts val="0"/>
              </a:spcAft>
              <a:buClr>
                <a:schemeClr val="dk1"/>
              </a:buClr>
              <a:buSzPts val="1700"/>
              <a:buFont typeface="Calibri"/>
              <a:buChar char="-"/>
            </a:pPr>
            <a:r>
              <a:rPr lang="en-US" sz="2000">
                <a:solidFill>
                  <a:schemeClr val="dk1"/>
                </a:solidFill>
                <a:latin typeface="Calibri"/>
                <a:ea typeface="Calibri"/>
                <a:cs typeface="Calibri"/>
                <a:sym typeface="Calibri"/>
              </a:rPr>
              <a:t>Ex: Ministry of Health or Ministry of Water</a:t>
            </a:r>
            <a:endParaRPr sz="2000">
              <a:solidFill>
                <a:schemeClr val="dk1"/>
              </a:solidFill>
              <a:latin typeface="Calibri"/>
              <a:ea typeface="Calibri"/>
              <a:cs typeface="Calibri"/>
              <a:sym typeface="Calibri"/>
            </a:endParaRPr>
          </a:p>
          <a:p>
            <a:pPr indent="-448721" lvl="0" marL="609585" marR="0" rtl="0" algn="l">
              <a:spcBef>
                <a:spcPts val="0"/>
              </a:spcBef>
              <a:spcAft>
                <a:spcPts val="0"/>
              </a:spcAft>
              <a:buClr>
                <a:schemeClr val="dk1"/>
              </a:buClr>
              <a:buSzPts val="1700"/>
              <a:buFont typeface="Calibri"/>
              <a:buChar char="-"/>
            </a:pPr>
            <a:r>
              <a:rPr lang="en-US" sz="2000">
                <a:solidFill>
                  <a:schemeClr val="dk1"/>
                </a:solidFill>
                <a:latin typeface="Calibri"/>
                <a:ea typeface="Calibri"/>
                <a:cs typeface="Calibri"/>
                <a:sym typeface="Calibri"/>
              </a:rPr>
              <a:t>Activities: Developing guidelines, monitoring, setting national budget</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000">
                <a:solidFill>
                  <a:schemeClr val="dk1"/>
                </a:solidFill>
                <a:latin typeface="Calibri"/>
                <a:ea typeface="Calibri"/>
                <a:cs typeface="Calibri"/>
                <a:sym typeface="Calibri"/>
              </a:rPr>
              <a:t>Subnational Level</a:t>
            </a:r>
            <a:endParaRPr i="1" sz="2000">
              <a:solidFill>
                <a:schemeClr val="dk1"/>
              </a:solidFill>
              <a:latin typeface="Calibri"/>
              <a:ea typeface="Calibri"/>
              <a:cs typeface="Calibri"/>
              <a:sym typeface="Calibri"/>
            </a:endParaRPr>
          </a:p>
          <a:p>
            <a:pPr indent="-448721" lvl="0" marL="609585" marR="0" rtl="0" algn="l">
              <a:spcBef>
                <a:spcPts val="0"/>
              </a:spcBef>
              <a:spcAft>
                <a:spcPts val="0"/>
              </a:spcAft>
              <a:buClr>
                <a:schemeClr val="dk1"/>
              </a:buClr>
              <a:buSzPts val="1700"/>
              <a:buFont typeface="Calibri"/>
              <a:buChar char="-"/>
            </a:pPr>
            <a:r>
              <a:rPr lang="en-US" sz="2000">
                <a:solidFill>
                  <a:schemeClr val="dk1"/>
                </a:solidFill>
                <a:latin typeface="Calibri"/>
                <a:ea typeface="Calibri"/>
                <a:cs typeface="Calibri"/>
                <a:sym typeface="Calibri"/>
              </a:rPr>
              <a:t>Ex: District Health Office </a:t>
            </a:r>
            <a:endParaRPr sz="2000">
              <a:solidFill>
                <a:schemeClr val="dk1"/>
              </a:solidFill>
              <a:latin typeface="Calibri"/>
              <a:ea typeface="Calibri"/>
              <a:cs typeface="Calibri"/>
              <a:sym typeface="Calibri"/>
            </a:endParaRPr>
          </a:p>
          <a:p>
            <a:pPr indent="-448721" lvl="0" marL="609585" marR="0" rtl="0" algn="l">
              <a:spcBef>
                <a:spcPts val="0"/>
              </a:spcBef>
              <a:spcAft>
                <a:spcPts val="0"/>
              </a:spcAft>
              <a:buClr>
                <a:schemeClr val="dk1"/>
              </a:buClr>
              <a:buSzPts val="1700"/>
              <a:buFont typeface="Calibri"/>
              <a:buChar char="-"/>
            </a:pPr>
            <a:r>
              <a:rPr lang="en-US" sz="2000">
                <a:solidFill>
                  <a:schemeClr val="dk1"/>
                </a:solidFill>
                <a:latin typeface="Calibri"/>
                <a:ea typeface="Calibri"/>
                <a:cs typeface="Calibri"/>
                <a:sym typeface="Calibri"/>
              </a:rPr>
              <a:t>Activities: Implementing guidelines, requesting budget</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000">
                <a:solidFill>
                  <a:schemeClr val="dk1"/>
                </a:solidFill>
                <a:latin typeface="Calibri"/>
                <a:ea typeface="Calibri"/>
                <a:cs typeface="Calibri"/>
                <a:sym typeface="Calibri"/>
              </a:rPr>
              <a:t>Local Level</a:t>
            </a:r>
            <a:endParaRPr i="1" sz="2000">
              <a:solidFill>
                <a:schemeClr val="dk1"/>
              </a:solidFill>
              <a:latin typeface="Calibri"/>
              <a:ea typeface="Calibri"/>
              <a:cs typeface="Calibri"/>
              <a:sym typeface="Calibri"/>
            </a:endParaRPr>
          </a:p>
          <a:p>
            <a:pPr indent="-448721" lvl="0" marL="609585" marR="0" rtl="0" algn="l">
              <a:spcBef>
                <a:spcPts val="0"/>
              </a:spcBef>
              <a:spcAft>
                <a:spcPts val="0"/>
              </a:spcAft>
              <a:buClr>
                <a:schemeClr val="dk1"/>
              </a:buClr>
              <a:buSzPts val="1700"/>
              <a:buFont typeface="Calibri"/>
              <a:buChar char="-"/>
            </a:pPr>
            <a:r>
              <a:rPr lang="en-US" sz="2000">
                <a:solidFill>
                  <a:schemeClr val="dk1"/>
                </a:solidFill>
                <a:latin typeface="Calibri"/>
                <a:ea typeface="Calibri"/>
                <a:cs typeface="Calibri"/>
                <a:sym typeface="Calibri"/>
              </a:rPr>
              <a:t>Ex: Healthcare Facility</a:t>
            </a:r>
            <a:endParaRPr sz="2000">
              <a:solidFill>
                <a:schemeClr val="dk1"/>
              </a:solidFill>
              <a:latin typeface="Calibri"/>
              <a:ea typeface="Calibri"/>
              <a:cs typeface="Calibri"/>
              <a:sym typeface="Calibri"/>
            </a:endParaRPr>
          </a:p>
          <a:p>
            <a:pPr indent="-448721" lvl="0" marL="609585" marR="0" rtl="0" algn="l">
              <a:spcBef>
                <a:spcPts val="0"/>
              </a:spcBef>
              <a:spcAft>
                <a:spcPts val="0"/>
              </a:spcAft>
              <a:buClr>
                <a:schemeClr val="dk1"/>
              </a:buClr>
              <a:buSzPts val="1700"/>
              <a:buFont typeface="Calibri"/>
              <a:buChar char="-"/>
            </a:pPr>
            <a:r>
              <a:rPr lang="en-US" sz="2000">
                <a:solidFill>
                  <a:schemeClr val="dk1"/>
                </a:solidFill>
                <a:latin typeface="Calibri"/>
                <a:ea typeface="Calibri"/>
                <a:cs typeface="Calibri"/>
                <a:sym typeface="Calibri"/>
              </a:rPr>
              <a:t>Activities: creating hygiene culture, reinforcing behaviors, ensuring operations and maintenance </a:t>
            </a:r>
            <a:endParaRPr sz="2000">
              <a:solidFill>
                <a:schemeClr val="dk1"/>
              </a:solidFill>
              <a:latin typeface="Calibri"/>
              <a:ea typeface="Calibri"/>
              <a:cs typeface="Calibri"/>
              <a:sym typeface="Calibri"/>
            </a:endParaRPr>
          </a:p>
        </p:txBody>
      </p:sp>
      <p:pic>
        <p:nvPicPr>
          <p:cNvPr descr="A drawing of a face&#10;&#10;Description automatically generated" id="137" name="Google Shape;137;p19"/>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38" name="Google Shape;138;p19"/>
          <p:cNvSpPr/>
          <p:nvPr/>
        </p:nvSpPr>
        <p:spPr>
          <a:xfrm>
            <a:off x="390144" y="3429000"/>
            <a:ext cx="11204448" cy="2435763"/>
          </a:xfrm>
          <a:prstGeom prst="roundRect">
            <a:avLst>
              <a:gd fmla="val 16667" name="adj"/>
            </a:avLst>
          </a:prstGeom>
          <a:noFill/>
          <a:ln cap="flat" cmpd="sng" w="571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Example advocacy goals and objectives</a:t>
            </a:r>
            <a:endParaRPr sz="3200">
              <a:solidFill>
                <a:srgbClr val="00B0F0"/>
              </a:solidFill>
              <a:latin typeface="Calibri"/>
              <a:ea typeface="Calibri"/>
              <a:cs typeface="Calibri"/>
              <a:sym typeface="Calibri"/>
            </a:endParaRPr>
          </a:p>
        </p:txBody>
      </p:sp>
      <p:pic>
        <p:nvPicPr>
          <p:cNvPr descr="A drawing of a face&#10;&#10;Description automatically generated" id="144" name="Google Shape;144;p20"/>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45" name="Google Shape;145;p20"/>
          <p:cNvSpPr txBox="1"/>
          <p:nvPr/>
        </p:nvSpPr>
        <p:spPr>
          <a:xfrm>
            <a:off x="1041403" y="1847035"/>
            <a:ext cx="10008985" cy="278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chemeClr val="dk1"/>
                </a:solidFill>
                <a:latin typeface="Calibri"/>
                <a:ea typeface="Calibri"/>
                <a:cs typeface="Calibri"/>
                <a:sym typeface="Calibri"/>
              </a:rPr>
              <a:t>PROBLEM</a:t>
            </a:r>
            <a:r>
              <a:rPr lang="en-US" sz="2500">
                <a:solidFill>
                  <a:schemeClr val="dk1"/>
                </a:solidFill>
                <a:latin typeface="Calibri"/>
                <a:ea typeface="Calibri"/>
                <a:cs typeface="Calibri"/>
                <a:sym typeface="Calibri"/>
              </a:rPr>
              <a:t>: 	WASH infrastructure is not maintained at the health center </a:t>
            </a:r>
            <a:br>
              <a:rPr lang="en-US" sz="2500">
                <a:solidFill>
                  <a:schemeClr val="dk1"/>
                </a:solidFill>
                <a:latin typeface="Calibri"/>
                <a:ea typeface="Calibri"/>
                <a:cs typeface="Calibri"/>
                <a:sym typeface="Calibri"/>
              </a:rPr>
            </a:b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500">
                <a:solidFill>
                  <a:schemeClr val="dk1"/>
                </a:solidFill>
                <a:latin typeface="Calibri"/>
                <a:ea typeface="Calibri"/>
                <a:cs typeface="Calibri"/>
                <a:sym typeface="Calibri"/>
              </a:rPr>
              <a:t>GAP</a:t>
            </a:r>
            <a:r>
              <a:rPr lang="en-US" sz="2500">
                <a:solidFill>
                  <a:schemeClr val="dk1"/>
                </a:solidFill>
                <a:latin typeface="Calibri"/>
                <a:ea typeface="Calibri"/>
                <a:cs typeface="Calibri"/>
                <a:sym typeface="Calibri"/>
              </a:rPr>
              <a:t>:		There is no budget for operations and maintenance and to</a:t>
            </a:r>
            <a:br>
              <a:rPr lang="en-US" sz="2500">
                <a:solidFill>
                  <a:schemeClr val="dk1"/>
                </a:solidFill>
                <a:latin typeface="Calibri"/>
                <a:ea typeface="Calibri"/>
                <a:cs typeface="Calibri"/>
                <a:sym typeface="Calibri"/>
              </a:rPr>
            </a:br>
            <a:r>
              <a:rPr lang="en-US" sz="2500">
                <a:solidFill>
                  <a:schemeClr val="dk1"/>
                </a:solidFill>
                <a:latin typeface="Calibri"/>
                <a:ea typeface="Calibri"/>
                <a:cs typeface="Calibri"/>
                <a:sym typeface="Calibri"/>
              </a:rPr>
              <a:t>		address repairs</a:t>
            </a:r>
            <a:br>
              <a:rPr lang="en-US" sz="2500">
                <a:solidFill>
                  <a:schemeClr val="dk1"/>
                </a:solidFill>
                <a:latin typeface="Calibri"/>
                <a:ea typeface="Calibri"/>
                <a:cs typeface="Calibri"/>
                <a:sym typeface="Calibri"/>
              </a:rPr>
            </a:b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500">
                <a:solidFill>
                  <a:schemeClr val="dk1"/>
                </a:solidFill>
                <a:latin typeface="Calibri"/>
                <a:ea typeface="Calibri"/>
                <a:cs typeface="Calibri"/>
                <a:sym typeface="Calibri"/>
              </a:rPr>
              <a:t>OBJECTIVE</a:t>
            </a:r>
            <a:r>
              <a:rPr lang="en-US" sz="2500">
                <a:solidFill>
                  <a:schemeClr val="dk1"/>
                </a:solidFill>
                <a:latin typeface="Calibri"/>
                <a:ea typeface="Calibri"/>
                <a:cs typeface="Calibri"/>
                <a:sym typeface="Calibri"/>
              </a:rPr>
              <a:t>: 	To add line item(s) in the annual facility budget that is specific 		to maintaining WASH services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p:nvPr/>
        </p:nvSpPr>
        <p:spPr>
          <a:xfrm>
            <a:off x="-100208" y="298713"/>
            <a:ext cx="12292208" cy="63583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B0F0"/>
                </a:solidFill>
                <a:latin typeface="Arial"/>
                <a:ea typeface="Arial"/>
                <a:cs typeface="Arial"/>
                <a:sym typeface="Arial"/>
              </a:rPr>
              <a:t>    2. Target audience</a:t>
            </a:r>
            <a:endParaRPr sz="3200">
              <a:solidFill>
                <a:srgbClr val="00B0F0"/>
              </a:solidFill>
              <a:latin typeface="Calibri"/>
              <a:ea typeface="Calibri"/>
              <a:cs typeface="Calibri"/>
              <a:sym typeface="Calibri"/>
            </a:endParaRPr>
          </a:p>
        </p:txBody>
      </p:sp>
      <p:pic>
        <p:nvPicPr>
          <p:cNvPr descr="A drawing of a face&#10;&#10;Description automatically generated" id="151" name="Google Shape;151;p21"/>
          <p:cNvPicPr preferRelativeResize="0"/>
          <p:nvPr/>
        </p:nvPicPr>
        <p:blipFill rotWithShape="1">
          <a:blip r:embed="rId3">
            <a:alphaModFix/>
          </a:blip>
          <a:srcRect b="0" l="0" r="0" t="0"/>
          <a:stretch/>
        </p:blipFill>
        <p:spPr>
          <a:xfrm>
            <a:off x="10705223" y="6124725"/>
            <a:ext cx="1292749" cy="563354"/>
          </a:xfrm>
          <a:prstGeom prst="rect">
            <a:avLst/>
          </a:prstGeom>
          <a:noFill/>
          <a:ln>
            <a:noFill/>
          </a:ln>
        </p:spPr>
      </p:pic>
      <p:sp>
        <p:nvSpPr>
          <p:cNvPr id="152" name="Google Shape;152;p21"/>
          <p:cNvSpPr txBox="1"/>
          <p:nvPr/>
        </p:nvSpPr>
        <p:spPr>
          <a:xfrm>
            <a:off x="788096" y="1572115"/>
            <a:ext cx="10515600" cy="4351338"/>
          </a:xfrm>
          <a:prstGeom prst="rect">
            <a:avLst/>
          </a:prstGeom>
          <a:noFill/>
          <a:ln>
            <a:noFill/>
          </a:ln>
        </p:spPr>
        <p:txBody>
          <a:bodyPr anchorCtr="0" anchor="t" bIns="45700" lIns="91425" spcFirstLastPara="1" rIns="91425" wrap="square" tIns="45700">
            <a:noAutofit/>
          </a:bodyPr>
          <a:lstStyle/>
          <a:p>
            <a:pPr indent="-38100" lvl="0" marL="228600" marR="0" rtl="0" algn="l">
              <a:lnSpc>
                <a:spcPct val="90000"/>
              </a:lnSpc>
              <a:spcBef>
                <a:spcPts val="0"/>
              </a:spcBef>
              <a:spcAft>
                <a:spcPts val="0"/>
              </a:spcAft>
              <a:buClr>
                <a:schemeClr val="dk1"/>
              </a:buClr>
              <a:buSzPts val="3000"/>
              <a:buFont typeface="Arial"/>
              <a:buNone/>
            </a:pPr>
            <a:r>
              <a:t/>
            </a:r>
            <a:endParaRPr sz="2800">
              <a:solidFill>
                <a:schemeClr val="dk1"/>
              </a:solidFill>
              <a:latin typeface="Calibri"/>
              <a:ea typeface="Calibri"/>
              <a:cs typeface="Calibri"/>
              <a:sym typeface="Calibri"/>
            </a:endParaRPr>
          </a:p>
        </p:txBody>
      </p:sp>
      <p:sp>
        <p:nvSpPr>
          <p:cNvPr id="153" name="Google Shape;153;p21"/>
          <p:cNvSpPr txBox="1"/>
          <p:nvPr/>
        </p:nvSpPr>
        <p:spPr>
          <a:xfrm>
            <a:off x="600205" y="1144147"/>
            <a:ext cx="10515600" cy="514090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Clr>
                <a:schemeClr val="dk1"/>
              </a:buClr>
              <a:buSzPts val="3000"/>
              <a:buFont typeface="Arial"/>
              <a:buNone/>
            </a:pPr>
            <a:r>
              <a:rPr i="1" lang="en-US" sz="2800">
                <a:solidFill>
                  <a:schemeClr val="dk1"/>
                </a:solidFill>
                <a:latin typeface="Arial"/>
                <a:ea typeface="Arial"/>
                <a:cs typeface="Arial"/>
                <a:sym typeface="Arial"/>
              </a:rPr>
              <a:t>“To whom?”</a:t>
            </a:r>
            <a:br>
              <a:rPr b="1" i="1" lang="en-US" sz="2800">
                <a:solidFill>
                  <a:srgbClr val="FF0000"/>
                </a:solidFill>
                <a:latin typeface="Arial"/>
                <a:ea typeface="Arial"/>
                <a:cs typeface="Arial"/>
                <a:sym typeface="Arial"/>
              </a:rPr>
            </a:br>
            <a:br>
              <a:rPr b="1" i="1" lang="en-US" sz="1200">
                <a:solidFill>
                  <a:srgbClr val="FF0000"/>
                </a:solidFill>
                <a:latin typeface="Arial"/>
                <a:ea typeface="Arial"/>
                <a:cs typeface="Arial"/>
                <a:sym typeface="Arial"/>
              </a:rPr>
            </a:br>
            <a:r>
              <a:rPr b="1" lang="en-US" sz="2800">
                <a:solidFill>
                  <a:schemeClr val="dk1"/>
                </a:solidFill>
                <a:latin typeface="Arial"/>
                <a:ea typeface="Arial"/>
                <a:cs typeface="Arial"/>
                <a:sym typeface="Arial"/>
              </a:rPr>
              <a:t>Target audience: </a:t>
            </a:r>
            <a:r>
              <a:rPr lang="en-US" sz="2800">
                <a:solidFill>
                  <a:schemeClr val="dk1"/>
                </a:solidFill>
                <a:latin typeface="Arial"/>
                <a:ea typeface="Arial"/>
                <a:cs typeface="Arial"/>
                <a:sym typeface="Arial"/>
              </a:rPr>
              <a:t>the decision-maker who has the power to make your change happen </a:t>
            </a:r>
            <a:endParaRPr/>
          </a:p>
          <a:p>
            <a:pPr indent="-228600" lvl="1" marL="685800" marR="0" rtl="0" algn="l">
              <a:lnSpc>
                <a:spcPct val="90000"/>
              </a:lnSpc>
              <a:spcBef>
                <a:spcPts val="1200"/>
              </a:spcBef>
              <a:spcAft>
                <a:spcPts val="0"/>
              </a:spcAft>
              <a:buClr>
                <a:schemeClr val="dk1"/>
              </a:buClr>
              <a:buSzPts val="3000"/>
              <a:buFont typeface="Arial"/>
              <a:buChar char="•"/>
            </a:pPr>
            <a:r>
              <a:rPr b="0" i="0" lang="en-US" sz="2400" u="none" cap="none" strike="noStrike">
                <a:solidFill>
                  <a:schemeClr val="dk1"/>
                </a:solidFill>
                <a:latin typeface="Arial"/>
                <a:ea typeface="Arial"/>
                <a:cs typeface="Arial"/>
                <a:sym typeface="Arial"/>
              </a:rPr>
              <a:t>Who must you reach in order to achieve your goal? </a:t>
            </a:r>
            <a:endParaRPr/>
          </a:p>
          <a:p>
            <a:pPr indent="-228600" lvl="1" marL="685800" marR="0" rtl="0" algn="l">
              <a:lnSpc>
                <a:spcPct val="90000"/>
              </a:lnSpc>
              <a:spcBef>
                <a:spcPts val="1200"/>
              </a:spcBef>
              <a:spcAft>
                <a:spcPts val="0"/>
              </a:spcAft>
              <a:buClr>
                <a:schemeClr val="dk1"/>
              </a:buClr>
              <a:buSzPts val="3000"/>
              <a:buFont typeface="Arial"/>
              <a:buChar char="•"/>
            </a:pPr>
            <a:r>
              <a:rPr b="0" i="0" lang="en-US" sz="2400" u="none" cap="none" strike="noStrike">
                <a:solidFill>
                  <a:schemeClr val="dk1"/>
                </a:solidFill>
                <a:latin typeface="Arial"/>
                <a:ea typeface="Arial"/>
                <a:cs typeface="Arial"/>
                <a:sym typeface="Arial"/>
              </a:rPr>
              <a:t>Who has the power to make change happen? </a:t>
            </a:r>
            <a:endParaRPr/>
          </a:p>
          <a:p>
            <a:pPr indent="-228600" lvl="1" marL="685800" marR="0" rtl="0" algn="l">
              <a:lnSpc>
                <a:spcPct val="90000"/>
              </a:lnSpc>
              <a:spcBef>
                <a:spcPts val="1200"/>
              </a:spcBef>
              <a:spcAft>
                <a:spcPts val="600"/>
              </a:spcAft>
              <a:buClr>
                <a:schemeClr val="dk1"/>
              </a:buClr>
              <a:buSzPts val="3000"/>
              <a:buFont typeface="Arial"/>
              <a:buChar char="•"/>
            </a:pPr>
            <a:r>
              <a:rPr b="0" i="0" lang="en-US" sz="2400" u="none" cap="none" strike="noStrike">
                <a:solidFill>
                  <a:schemeClr val="dk1"/>
                </a:solidFill>
                <a:latin typeface="Arial"/>
                <a:ea typeface="Arial"/>
                <a:cs typeface="Arial"/>
                <a:sym typeface="Arial"/>
              </a:rPr>
              <a:t>This audience may be at the global, national, subnational, or community level and may be a </a:t>
            </a:r>
            <a:r>
              <a:rPr b="1" i="0" lang="en-US" sz="2400" u="none" cap="none" strike="noStrike">
                <a:solidFill>
                  <a:srgbClr val="0070C0"/>
                </a:solidFill>
                <a:latin typeface="Arial"/>
                <a:ea typeface="Arial"/>
                <a:cs typeface="Arial"/>
                <a:sym typeface="Arial"/>
              </a:rPr>
              <a:t>specific person, entity,</a:t>
            </a:r>
            <a:r>
              <a:rPr b="0" i="0" lang="en-US" sz="2400" u="none" cap="none" strike="noStrike">
                <a:solidFill>
                  <a:srgbClr val="0070C0"/>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or a </a:t>
            </a:r>
            <a:r>
              <a:rPr b="1" i="0" lang="en-US" sz="2400" u="none" cap="none" strike="noStrike">
                <a:solidFill>
                  <a:srgbClr val="0070C0"/>
                </a:solidFill>
                <a:latin typeface="Arial"/>
                <a:ea typeface="Arial"/>
                <a:cs typeface="Arial"/>
                <a:sym typeface="Arial"/>
              </a:rPr>
              <a:t>grassroots audience</a:t>
            </a:r>
            <a:r>
              <a:rPr b="0" i="0" lang="en-US" sz="2400" u="none" cap="none" strike="noStrike">
                <a:solidFill>
                  <a:schemeClr val="dk1"/>
                </a:solidFill>
                <a:latin typeface="Arial"/>
                <a:ea typeface="Arial"/>
                <a:cs typeface="Arial"/>
                <a:sym typeface="Arial"/>
              </a:rPr>
              <a:t>, depending on your objective</a:t>
            </a:r>
            <a:endParaRPr/>
          </a:p>
        </p:txBody>
      </p:sp>
      <p:sp>
        <p:nvSpPr>
          <p:cNvPr id="154" name="Google Shape;154;p21"/>
          <p:cNvSpPr/>
          <p:nvPr/>
        </p:nvSpPr>
        <p:spPr>
          <a:xfrm>
            <a:off x="540151" y="4892926"/>
            <a:ext cx="11111697" cy="1030528"/>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Example Target Audience: </a:t>
            </a:r>
            <a:r>
              <a:rPr lang="en-US" sz="2400">
                <a:solidFill>
                  <a:schemeClr val="lt1"/>
                </a:solidFill>
                <a:latin typeface="Arial"/>
                <a:ea typeface="Arial"/>
                <a:cs typeface="Arial"/>
                <a:sym typeface="Arial"/>
              </a:rPr>
              <a:t>Government, communities of practice, faith-based organizations, private sector, local community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