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D86D-7023-4148-914B-C109C02F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73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7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DA6E-9304-40F3-BE65-8FD472DB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7D5E4-13C0-452F-9E91-96BB5A864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39AD-73B3-445D-AA0F-920D7B5A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5003-ADE3-43BA-9ED4-8B74CC82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BFAE-3C67-48DA-A0A5-6C04ED15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82369-411C-4E28-8EEB-8344F7AE6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ADA60-EF73-4A32-9D9A-87B002A58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F01B1-782D-4DAF-BA3A-A9BD6940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F752A-A786-49C0-ADCF-21C4B163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E3946-ED39-4EBE-99CA-E282171B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82D0-1F44-451F-A580-1F95AF6D3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3E3BF-DF69-4879-B419-4A783ADE2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8F9A2-3654-4C01-8BCB-52770A32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80BA-B020-424F-9280-F89679B1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0B127-FF69-4F66-9384-C9A0DF5D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2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F63A-70A3-4B75-9558-9513B6DE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4FDD-B917-473B-A65C-426E0FCD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F407A-E3B4-49FF-BBA3-DEE7EF76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A4071-0385-4C1A-AC79-76DFEAFF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B5644-3E3A-4302-A36D-BCC00E27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2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9B5B-B963-46ED-8EB9-CCCA78AA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ECDB-3593-4930-9D95-FCC65F2F1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B442-35D7-4A23-AB07-504EC89A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E078-9435-4815-BE05-1F3C16DD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B240-2D7B-4633-AE41-599B2AF6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F212-2631-42DF-A3B1-BEFB8EC8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6B01-6C05-4890-AC49-994ACC194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341CF-E94F-4626-A152-81D96250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C06F8-D7AC-4C92-B510-287A312E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49FA4-60C1-4C70-8FA4-91F33A8D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8AF50-FD87-4F77-93CE-F740FDBF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C57A-AAEB-4DBE-BCAA-CEA90455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CC0E3-E16F-4C2C-AA9F-1E7FB442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8F259-2A8A-4700-BBD5-49F6F9D8B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AEE8F-4024-4BF5-8B4F-75610C626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C62F1-4238-4126-BF20-58CAB704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68EED-C923-492A-93D8-B8E25C88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2DDBA-B2BA-4C49-996D-45B2416F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1AFB2-E2C4-4ED0-B36A-C03441E3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F875-1A73-4043-8966-E52DD952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EBC1C0-AFA1-433F-9A63-3466611C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61F68-F640-4508-9564-F9A55DF7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4FF32-5344-4A4E-A2F5-8BA0414C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8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83567-EEC2-4BB3-BCD1-4DE9D2B5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5DB3D-E6D7-40FB-902A-60753BBF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75FCC-FC3A-4E49-88C0-54B8A6B6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5264-5E17-49EA-9D10-167489E2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E4A3-912F-4D71-883A-EB586106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38E89-524E-44C3-A7E3-FEB4DF8F9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614D9-2031-4A73-9C68-29C3ECBC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EC77C-CB65-4397-AFF1-12C0D71F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E80AD-9C17-4DFE-9E8B-1D1ED4EC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5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6BB0-1E43-4CEF-A0CF-2FADD86A6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47421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08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F8C8-CF1D-4A96-8075-B57622A7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76D5B-F848-4557-B5D5-7A1210A10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4B551-7DEC-4B6E-BEF0-C17100E51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5C143-1173-48AA-93EE-D2C45AB3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311C3-E877-4F90-89A7-F5F0B9E6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846E8-6B2E-44DD-A174-5B8D6696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4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3005-55D7-4AAC-AA70-5AA1844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50CD1-77BF-4613-9ED9-29AC1954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4E1AD-44CD-4ADC-B943-05967D26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9A631-5B0D-4953-866B-E38DB825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639E9-8CCD-4A64-A549-8682D77C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2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66E8E-0108-43FE-8395-C6C311A7A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7FF5D-E7FC-4898-98F1-C95848ED8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2985-72AC-4E49-A34B-F49C8C0C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43E4F-0B47-4CB9-8572-C29BBCB7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81509-DFAC-4ADC-8458-7C15E0BC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0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67F5-1776-4B4C-80B4-7942B751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C9A1F-61AB-4819-9103-898FD0BE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C1A30-E88E-4EE5-8FB8-7341280E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763A-9696-437C-A990-5B1ADF60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6265F-4945-4A90-BFEB-68CB65F7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277B-B292-4778-B455-9A33B210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2391F-0118-423D-8E16-B8302448C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25D06-DF92-4279-8130-908B4C4C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8C489-B8D2-4A9D-98FF-94E403BC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45AB1-9BA1-4AC9-82E8-230804D0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8A15-7922-49C0-9661-D0DF9345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B8A8-9F22-4B4C-9D85-E83EF6DEE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6E81A-5BCE-48FC-B37A-6D7E56EF7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C323C-F131-4089-ABF8-D1A13BA2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EAD7B-8CFE-4809-AD23-C14085D9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0E667-4478-4D09-8860-3143E3B1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6A89-AA2D-42AC-BB06-534AA3B9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9E67E-6028-4A29-A548-FDB6BB578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A6CF5-F262-4841-808D-80DFA66F8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88DE1-264B-40A8-ADBF-054DBDF6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028F1-FC38-4E61-805F-A75F4DE69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31F63-5F9B-4701-BB4D-F5553A31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7F37A-C596-4708-BCF5-8A76B5C1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46A99-211E-4B94-BCD6-CE3B30E9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A580E-EEC0-4E8A-BD9F-6D2F1821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AB8A7-F2E2-48CF-83E0-33E14BFC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DBEE6-C413-4E14-B1DE-534A2E51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C13B-7C35-4CAC-93CA-8F834CB5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3225-2F01-4CB4-BC6D-25FFB5B8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3F4E9-8BFD-4725-99DB-8C33222EB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242B0-0832-4779-BBAE-1B7275CD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ADAEF-6CCC-4E29-8DA9-DBBC2AC7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CFA34-8849-4041-97A2-77B6856F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4A3C5-2AD2-4C13-A708-38AA15A9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BF0DB-99FC-4FE0-A5B7-F4010C92F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E95E2-8F1F-4CA7-95AE-CC9338115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7E467-C0C6-4361-9347-4D1E21B2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AF109-F8B3-436D-8100-680F1B82F50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1E016-9E65-471D-8525-51D0F55A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F2224-79DE-4172-80B4-DA492802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1F6496-A4FD-4696-B2B0-EECE154B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04AA9-8BC5-4C9C-83CF-0DF4E3F7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75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40876-3FCB-496E-93ED-95381081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A42224-6A23-449D-9A5F-E6D5C308A5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" y="6374102"/>
            <a:ext cx="2438906" cy="347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281870-5BE9-4066-A8AD-3B4E5404BE2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74" y="6232905"/>
            <a:ext cx="1233711" cy="4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5EA7A7-B9E3-463A-9DEF-80BB0332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3F5C7-7D28-469D-8064-A37CA174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9969E-AEB0-44BE-8DD9-D58E9BA4A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DE28-5DAD-46AE-907E-1D90E4FB76E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E630E-6E3C-4078-BD52-59213570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5E6B5-E09A-442A-BDEC-5B5CD9784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5937-36B4-481A-9EDF-BE4AFC37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DFB-043D-4D50-ADDE-421720D1E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 5000 Rotary Foundation Training—Grants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7BB75-23C3-4F9E-A78A-F3D0B0CB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25" y="1064670"/>
            <a:ext cx="6933088" cy="4625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840D2-AFE0-4BC2-80C5-32FB4EA1DDB6}"/>
              </a:ext>
            </a:extLst>
          </p:cNvPr>
          <p:cNvSpPr txBox="1"/>
          <p:nvPr/>
        </p:nvSpPr>
        <p:spPr>
          <a:xfrm>
            <a:off x="120140" y="1859340"/>
            <a:ext cx="427693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Harbison, 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Rotary Foundation Committee Vice Chair—Grants Subcommittee Chair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7BEB-CCB2-4095-A224-12A5F2838519}"/>
              </a:ext>
            </a:extLst>
          </p:cNvPr>
          <p:cNvSpPr txBox="1"/>
          <p:nvPr/>
        </p:nvSpPr>
        <p:spPr>
          <a:xfrm>
            <a:off x="120140" y="4083653"/>
            <a:ext cx="4108681" cy="954107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17, 2020 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ZOOM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2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B78A9-0C79-450B-A880-1D3CDB192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District 5000 2020-2021 Grant Management Webinar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>District 5000 Available District Designated Funds (DDF)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2032C-8EEF-406C-AFB8-4860AB056567}"/>
              </a:ext>
            </a:extLst>
          </p:cNvPr>
          <p:cNvSpPr txBox="1"/>
          <p:nvPr/>
        </p:nvSpPr>
        <p:spPr>
          <a:xfrm>
            <a:off x="-1" y="767562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05496"/>
                </a:solidFill>
                <a:latin typeface="Arial" panose="020B0604020202020204" pitchFamily="34" charset="0"/>
              </a:rPr>
              <a:t> Rotary YEAR</a:t>
            </a:r>
            <a:r>
              <a:rPr lang="en-US" dirty="0"/>
              <a:t>      </a:t>
            </a:r>
            <a:r>
              <a:rPr lang="en-US" dirty="0">
                <a:solidFill>
                  <a:srgbClr val="305496"/>
                </a:solidFill>
                <a:latin typeface="Arial" panose="020B0604020202020204" pitchFamily="34" charset="0"/>
              </a:rPr>
              <a:t>BASE YEAR</a:t>
            </a:r>
            <a:r>
              <a:rPr lang="en-US" dirty="0"/>
              <a:t>               </a:t>
            </a:r>
            <a:r>
              <a:rPr lang="en-US" dirty="0">
                <a:solidFill>
                  <a:srgbClr val="305496"/>
                </a:solidFill>
                <a:latin typeface="Arial" panose="020B0604020202020204" pitchFamily="34" charset="0"/>
              </a:rPr>
              <a:t>AVAILABLE DDF</a:t>
            </a:r>
            <a:r>
              <a:rPr lang="en-US" dirty="0"/>
              <a:t>                           </a:t>
            </a:r>
            <a:r>
              <a:rPr lang="en-US" dirty="0">
                <a:solidFill>
                  <a:srgbClr val="305496"/>
                </a:solidFill>
                <a:latin typeface="Arial" panose="020B0604020202020204" pitchFamily="34" charset="0"/>
              </a:rPr>
              <a:t>WORLD FUND Allocation       D5000 SHARE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F8F1F3-66B2-4633-A0A1-33D38F15C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03798"/>
              </p:ext>
            </p:extLst>
          </p:nvPr>
        </p:nvGraphicFramePr>
        <p:xfrm>
          <a:off x="155564" y="1194727"/>
          <a:ext cx="11564773" cy="4854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9766">
                  <a:extLst>
                    <a:ext uri="{9D8B030D-6E8A-4147-A177-3AD203B41FA5}">
                      <a16:colId xmlns:a16="http://schemas.microsoft.com/office/drawing/2014/main" val="1216114410"/>
                    </a:ext>
                  </a:extLst>
                </a:gridCol>
                <a:gridCol w="1943010">
                  <a:extLst>
                    <a:ext uri="{9D8B030D-6E8A-4147-A177-3AD203B41FA5}">
                      <a16:colId xmlns:a16="http://schemas.microsoft.com/office/drawing/2014/main" val="2119725499"/>
                    </a:ext>
                  </a:extLst>
                </a:gridCol>
                <a:gridCol w="2619693">
                  <a:extLst>
                    <a:ext uri="{9D8B030D-6E8A-4147-A177-3AD203B41FA5}">
                      <a16:colId xmlns:a16="http://schemas.microsoft.com/office/drawing/2014/main" val="25583473"/>
                    </a:ext>
                  </a:extLst>
                </a:gridCol>
                <a:gridCol w="3594006">
                  <a:extLst>
                    <a:ext uri="{9D8B030D-6E8A-4147-A177-3AD203B41FA5}">
                      <a16:colId xmlns:a16="http://schemas.microsoft.com/office/drawing/2014/main" val="2406544970"/>
                    </a:ext>
                  </a:extLst>
                </a:gridCol>
                <a:gridCol w="1768298">
                  <a:extLst>
                    <a:ext uri="{9D8B030D-6E8A-4147-A177-3AD203B41FA5}">
                      <a16:colId xmlns:a16="http://schemas.microsoft.com/office/drawing/2014/main" val="1022961478"/>
                    </a:ext>
                  </a:extLst>
                </a:gridCol>
              </a:tblGrid>
              <a:tr h="1310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2017-18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2014-15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$183,789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50% of D5000 SHARE</a:t>
                      </a: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$183,789</a:t>
                      </a: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$367,578</a:t>
                      </a:r>
                    </a:p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D5000 SHARE IN BASE YEAR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extLst>
                  <a:ext uri="{0D108BD9-81ED-4DB2-BD59-A6C34878D82A}">
                    <a16:rowId xmlns:a16="http://schemas.microsoft.com/office/drawing/2014/main" val="3250470785"/>
                  </a:ext>
                </a:extLst>
              </a:tr>
              <a:tr h="88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2018-19</a:t>
                      </a:r>
                      <a:endParaRPr lang="en-US" sz="1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2015-16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$235,404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$235,404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$470,808 </a:t>
                      </a:r>
                      <a:endParaRPr lang="en-US" sz="1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extLst>
                  <a:ext uri="{0D108BD9-81ED-4DB2-BD59-A6C34878D82A}">
                    <a16:rowId xmlns:a16="http://schemas.microsoft.com/office/drawing/2014/main" val="986988174"/>
                  </a:ext>
                </a:extLst>
              </a:tr>
              <a:tr h="88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2019-20</a:t>
                      </a:r>
                      <a:endParaRPr lang="en-US" sz="1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2016-17</a:t>
                      </a:r>
                      <a:endParaRPr lang="en-US" sz="1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$176,457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$176,457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$352,914 </a:t>
                      </a:r>
                      <a:endParaRPr lang="en-US" sz="1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extLst>
                  <a:ext uri="{0D108BD9-81ED-4DB2-BD59-A6C34878D82A}">
                    <a16:rowId xmlns:a16="http://schemas.microsoft.com/office/drawing/2014/main" val="1381519639"/>
                  </a:ext>
                </a:extLst>
              </a:tr>
              <a:tr h="88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2020-21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2017-18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$144,649 </a:t>
                      </a:r>
                      <a:endParaRPr lang="en-US" sz="1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$144,649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$289,298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extLst>
                  <a:ext uri="{0D108BD9-81ED-4DB2-BD59-A6C34878D82A}">
                    <a16:rowId xmlns:a16="http://schemas.microsoft.com/office/drawing/2014/main" val="4006342671"/>
                  </a:ext>
                </a:extLst>
              </a:tr>
              <a:tr h="886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2021-22</a:t>
                      </a:r>
                      <a:endParaRPr lang="en-US" sz="1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2018-19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$144,174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$144,174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$288,348 </a:t>
                      </a:r>
                      <a:endParaRPr lang="en-US" sz="1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3" marR="5743" marT="5743" marB="0" anchor="b"/>
                </a:tc>
                <a:extLst>
                  <a:ext uri="{0D108BD9-81ED-4DB2-BD59-A6C34878D82A}">
                    <a16:rowId xmlns:a16="http://schemas.microsoft.com/office/drawing/2014/main" val="133588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97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B78A9-0C79-450B-A880-1D3CDB192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District 5000 2020-2021 Grant Management Webinar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>How District 5000 is Different: DDF Allocations to Our Clubs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F586F-3C80-45E8-8FC6-A69DBCADF7C8}"/>
              </a:ext>
            </a:extLst>
          </p:cNvPr>
          <p:cNvSpPr txBox="1"/>
          <p:nvPr/>
        </p:nvSpPr>
        <p:spPr>
          <a:xfrm>
            <a:off x="1001168" y="1181376"/>
            <a:ext cx="10298680" cy="437042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DDF                                                                                            $144,649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ALLOCATED TO DISTRICT GRANTS                                             $72,325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NO-MATCH ALLOCATION FOR DGs (20%)                   $28,930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MATCHING ALLOCATION FOR DGs (30%)                  $43,395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 TO GLOBAL GRANTS                                                       $67,000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ALLOCATED TO POLIOPLUS                                                         $28,930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 TO PEACE CENTERS 			                         $5,000 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152289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B78A9-0C79-450B-A880-1D3CDB192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District 5000 2020-2021 Grant Management Webinar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>Global Grant Resources on Rotary.org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5EB77-5829-41B7-A05B-1BDBA36FFE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85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3" y="967249"/>
            <a:ext cx="10336894" cy="5556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FB2EF9-4DE1-4F6B-9C48-45CF07AE62BC}"/>
              </a:ext>
            </a:extLst>
          </p:cNvPr>
          <p:cNvSpPr txBox="1"/>
          <p:nvPr/>
        </p:nvSpPr>
        <p:spPr>
          <a:xfrm>
            <a:off x="1641915" y="1693609"/>
            <a:ext cx="17453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District grants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494 grants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$27.7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997F8-3FE3-4415-9BED-A203EDF1DB62}"/>
              </a:ext>
            </a:extLst>
          </p:cNvPr>
          <p:cNvSpPr txBox="1"/>
          <p:nvPr/>
        </p:nvSpPr>
        <p:spPr>
          <a:xfrm>
            <a:off x="7145001" y="1601277"/>
            <a:ext cx="1945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Global grants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1,403 grants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$97.9 million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3626A-CF5B-403F-B203-7B275FC8C0F8}"/>
              </a:ext>
            </a:extLst>
          </p:cNvPr>
          <p:cNvSpPr txBox="1"/>
          <p:nvPr/>
        </p:nvSpPr>
        <p:spPr>
          <a:xfrm>
            <a:off x="7405305" y="3667040"/>
            <a:ext cx="38544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Disaster response grants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7 grants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Arial" charset="0"/>
                <a:cs typeface="Arial" panose="020B0604020202020204" pitchFamily="34" charset="0"/>
              </a:rPr>
              <a:t>$134,178 (Covid-19 Response in 2020, $2,000,000)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83962-E9AA-4C1A-8F8B-E06FCC059A83}"/>
              </a:ext>
            </a:extLst>
          </p:cNvPr>
          <p:cNvSpPr txBox="1"/>
          <p:nvPr/>
        </p:nvSpPr>
        <p:spPr>
          <a:xfrm>
            <a:off x="1468379" y="3667040"/>
            <a:ext cx="1468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Polio Plus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63 Grants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$157 million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30F52-CF7D-4069-AD6E-7B15A86093AD}"/>
              </a:ext>
            </a:extLst>
          </p:cNvPr>
          <p:cNvSpPr txBox="1"/>
          <p:nvPr/>
        </p:nvSpPr>
        <p:spPr>
          <a:xfrm>
            <a:off x="2936758" y="4682703"/>
            <a:ext cx="2843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Rotary Peace Centers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94 Fellows Approved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$4.1 million</a:t>
            </a:r>
          </a:p>
        </p:txBody>
      </p:sp>
    </p:spTree>
    <p:extLst>
      <p:ext uri="{BB962C8B-B14F-4D97-AF65-F5344CB8AC3E}">
        <p14:creationId xmlns:p14="http://schemas.microsoft.com/office/powerpoint/2010/main" val="342264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DFB-043D-4D50-ADDE-421720D1E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Grant Management Seminars on the Rotary.org Learning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E963E-5EF7-46F0-A050-BAB7B96DC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60" y="724308"/>
            <a:ext cx="7249271" cy="54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DFB-043D-4D50-ADDE-421720D1E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Grant Management Seminars on the Rotary.org Learning Center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DBBEA-DE87-4C1D-B48F-B82F76A6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3" y="647421"/>
            <a:ext cx="10158516" cy="5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6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DFB-043D-4D50-ADDE-421720D1E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Grant Management Seminars on the Rotary.org Learning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F0C19-F0A6-4776-9714-D51266174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37" y="647421"/>
            <a:ext cx="8710160" cy="55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B78A9-0C79-450B-A880-1D3CDB192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District 5000 2020-2021 Grant Management Webinar</a:t>
            </a:r>
            <a:b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>Global Grant Resources on Rotary.org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9D20E-0ECD-425D-90B9-4F2B06474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7422"/>
            <a:ext cx="10465542" cy="55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DFB-043D-4D50-ADDE-421720D1E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Grant Management Resources on the D5000.org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8D5A4-D89E-4F89-A327-0A31C6AB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7" y="647421"/>
            <a:ext cx="9764724" cy="55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3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DFB-043D-4D50-ADDE-421720D1E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Qualification Resources on the D5000.org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5EEEC-8FF8-4C1C-9EC7-90AEDD4D9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7" y="660770"/>
            <a:ext cx="10492239" cy="55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B78A9-0C79-450B-A880-1D3CDB192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Global Grant Management Resources on the D5000.org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4E9701-63DA-4C4F-AF39-21177179B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7" y="709160"/>
            <a:ext cx="10171866" cy="54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5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316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Custom Design</vt:lpstr>
      <vt:lpstr>District 5000 Rotary Foundation Training—Grants </vt:lpstr>
      <vt:lpstr>District 5000 2020-2021 Grant Management Webinar Global Grant Resources on Rotary.org</vt:lpstr>
      <vt:lpstr>Grant Management Seminars on the Rotary.org Learning Center</vt:lpstr>
      <vt:lpstr>Grant Management Seminars on the Rotary.org Learning Center</vt:lpstr>
      <vt:lpstr>Grant Management Seminars on the Rotary.org Learning Center</vt:lpstr>
      <vt:lpstr>District 5000 2020-2021 Grant Management Webinar Global Grant Resources on Rotary.org</vt:lpstr>
      <vt:lpstr>Grant Management Resources on the D5000.org Website</vt:lpstr>
      <vt:lpstr>Qualification Resources on the D5000.org Website</vt:lpstr>
      <vt:lpstr>Global Grant Management Resources on the D5000.org Website</vt:lpstr>
      <vt:lpstr>District 5000 2020-2021 Grant Management Webinar District 5000 Available District Designated Funds (DDF)</vt:lpstr>
      <vt:lpstr>District 5000 2020-2021 Grant Management Webinar How District 5000 is Different: DDF Allocations to Our Clubs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A. Harbison</dc:creator>
  <cp:lastModifiedBy>Mark A. Harbison</cp:lastModifiedBy>
  <cp:revision>25</cp:revision>
  <dcterms:created xsi:type="dcterms:W3CDTF">2020-10-03T23:13:49Z</dcterms:created>
  <dcterms:modified xsi:type="dcterms:W3CDTF">2020-10-18T22:12:25Z</dcterms:modified>
</cp:coreProperties>
</file>