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4"/>
  </p:notesMasterIdLst>
  <p:sldIdLst>
    <p:sldId id="366" r:id="rId3"/>
    <p:sldId id="345" r:id="rId4"/>
    <p:sldId id="371" r:id="rId5"/>
    <p:sldId id="375" r:id="rId6"/>
    <p:sldId id="350" r:id="rId7"/>
    <p:sldId id="364" r:id="rId8"/>
    <p:sldId id="346" r:id="rId9"/>
    <p:sldId id="363" r:id="rId10"/>
    <p:sldId id="347" r:id="rId11"/>
    <p:sldId id="378" r:id="rId12"/>
    <p:sldId id="379" r:id="rId13"/>
    <p:sldId id="377" r:id="rId14"/>
    <p:sldId id="266" r:id="rId15"/>
    <p:sldId id="299" r:id="rId16"/>
    <p:sldId id="319" r:id="rId17"/>
    <p:sldId id="320" r:id="rId18"/>
    <p:sldId id="321" r:id="rId19"/>
    <p:sldId id="322" r:id="rId20"/>
    <p:sldId id="323" r:id="rId21"/>
    <p:sldId id="325" r:id="rId22"/>
    <p:sldId id="326" r:id="rId23"/>
    <p:sldId id="381" r:id="rId24"/>
    <p:sldId id="368" r:id="rId25"/>
    <p:sldId id="373" r:id="rId26"/>
    <p:sldId id="382" r:id="rId27"/>
    <p:sldId id="362" r:id="rId28"/>
    <p:sldId id="374" r:id="rId29"/>
    <p:sldId id="376" r:id="rId30"/>
    <p:sldId id="372" r:id="rId31"/>
    <p:sldId id="380" r:id="rId32"/>
    <p:sldId id="259" r:id="rId33"/>
  </p:sldIdLst>
  <p:sldSz cx="12192000" cy="6858000"/>
  <p:notesSz cx="7102475" cy="9388475"/>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68F"/>
    <a:srgbClr val="0033CC"/>
    <a:srgbClr val="48595D"/>
    <a:srgbClr val="FFFFFF"/>
    <a:srgbClr val="D9185C"/>
    <a:srgbClr val="06B4E6"/>
    <a:srgbClr val="15458F"/>
    <a:srgbClr val="DA1A5A"/>
    <a:srgbClr val="00B4E6"/>
    <a:srgbClr val="00B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7866" autoAdjust="0"/>
  </p:normalViewPr>
  <p:slideViewPr>
    <p:cSldViewPr snapToGrid="0" showGuides="1">
      <p:cViewPr varScale="1">
        <p:scale>
          <a:sx n="98" d="100"/>
          <a:sy n="98" d="100"/>
        </p:scale>
        <p:origin x="1074" y="276"/>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4044"/>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hyperlink" Target="https://my-cms.rotary.org/en/document/rotary-diversity-equity-and-inclusion-code-conduct"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my-cms.rotary.org/en/document/rotary-diversity-equity-and-inclusion-code-conduct"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83F31-7451-4E84-8C06-E5257B8985F6}"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66E2B578-04CA-467E-96F4-83FE404911AF}">
      <dgm:prSet/>
      <dgm:spPr/>
      <dgm:t>
        <a:bodyPr/>
        <a:lstStyle/>
        <a:p>
          <a:r>
            <a:rPr lang="en-US" b="0" i="0" dirty="0"/>
            <a:t>Rotary International's Board approved a new </a:t>
          </a:r>
        </a:p>
        <a:p>
          <a:r>
            <a:rPr lang="en-US" b="0" i="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DEI code of conduct</a:t>
          </a:r>
          <a:r>
            <a:rPr lang="en-US" b="0" i="0" dirty="0">
              <a:solidFill>
                <a:schemeClr val="bg1"/>
              </a:solidFill>
            </a:rPr>
            <a:t> </a:t>
          </a:r>
          <a:r>
            <a:rPr lang="en-US" b="0" i="0" dirty="0"/>
            <a:t>that reflects our core values. </a:t>
          </a:r>
          <a:endParaRPr lang="en-US" dirty="0"/>
        </a:p>
      </dgm:t>
    </dgm:pt>
    <dgm:pt modelId="{5AF351FC-125D-4F86-8B94-A2146BA44888}" type="parTrans" cxnId="{E26ECE2F-527D-4418-AEAD-58590A809E9E}">
      <dgm:prSet/>
      <dgm:spPr/>
      <dgm:t>
        <a:bodyPr/>
        <a:lstStyle/>
        <a:p>
          <a:endParaRPr lang="en-US"/>
        </a:p>
      </dgm:t>
    </dgm:pt>
    <dgm:pt modelId="{193A33CF-3413-40BE-A05A-148370B38C82}" type="sibTrans" cxnId="{E26ECE2F-527D-4418-AEAD-58590A809E9E}">
      <dgm:prSet/>
      <dgm:spPr/>
      <dgm:t>
        <a:bodyPr/>
        <a:lstStyle/>
        <a:p>
          <a:endParaRPr lang="en-US"/>
        </a:p>
      </dgm:t>
    </dgm:pt>
    <dgm:pt modelId="{E9D0F866-82B1-4EA4-A9A9-270087603E40}">
      <dgm:prSet/>
      <dgm:spPr/>
      <dgm:t>
        <a:bodyPr/>
        <a:lstStyle/>
        <a:p>
          <a:r>
            <a:rPr lang="en-US" b="0" i="0"/>
            <a:t>The DEI code of conduct asks Rotary members to:</a:t>
          </a:r>
          <a:endParaRPr lang="en-US"/>
        </a:p>
      </dgm:t>
    </dgm:pt>
    <dgm:pt modelId="{F0E25E6E-BF8D-40BE-A956-6DCFB7AE5E5D}" type="parTrans" cxnId="{813FFD70-549E-4BEB-BE99-BB4172705090}">
      <dgm:prSet/>
      <dgm:spPr/>
      <dgm:t>
        <a:bodyPr/>
        <a:lstStyle/>
        <a:p>
          <a:endParaRPr lang="en-US"/>
        </a:p>
      </dgm:t>
    </dgm:pt>
    <dgm:pt modelId="{CBD5D7F9-397D-4D3D-89EA-E5E1C7BA0F6E}" type="sibTrans" cxnId="{813FFD70-549E-4BEB-BE99-BB4172705090}">
      <dgm:prSet/>
      <dgm:spPr/>
      <dgm:t>
        <a:bodyPr/>
        <a:lstStyle/>
        <a:p>
          <a:endParaRPr lang="en-US"/>
        </a:p>
      </dgm:t>
    </dgm:pt>
    <dgm:pt modelId="{2716B459-E81D-4F7E-B6F3-434CD318C2FF}">
      <dgm:prSet/>
      <dgm:spPr/>
      <dgm:t>
        <a:bodyPr/>
        <a:lstStyle/>
        <a:p>
          <a:r>
            <a:rPr lang="en-US" b="0" i="0" dirty="0"/>
            <a:t>Use respectful language</a:t>
          </a:r>
          <a:endParaRPr lang="en-US" dirty="0"/>
        </a:p>
      </dgm:t>
    </dgm:pt>
    <dgm:pt modelId="{80EC5702-C382-4F49-8348-A812A8D5A331}" type="parTrans" cxnId="{20D32936-CC73-4FF6-B185-E6D9BE097617}">
      <dgm:prSet/>
      <dgm:spPr/>
      <dgm:t>
        <a:bodyPr/>
        <a:lstStyle/>
        <a:p>
          <a:endParaRPr lang="en-US"/>
        </a:p>
      </dgm:t>
    </dgm:pt>
    <dgm:pt modelId="{D3B34515-D592-4480-8D1A-EDB6B3544F4E}" type="sibTrans" cxnId="{20D32936-CC73-4FF6-B185-E6D9BE097617}">
      <dgm:prSet/>
      <dgm:spPr/>
      <dgm:t>
        <a:bodyPr/>
        <a:lstStyle/>
        <a:p>
          <a:endParaRPr lang="en-US"/>
        </a:p>
      </dgm:t>
    </dgm:pt>
    <dgm:pt modelId="{2F38EDF2-AB82-41A7-8015-783DB4EF5E70}">
      <dgm:prSet/>
      <dgm:spPr/>
      <dgm:t>
        <a:bodyPr/>
        <a:lstStyle/>
        <a:p>
          <a:r>
            <a:rPr lang="en-US" b="0" i="0"/>
            <a:t>Be supportive</a:t>
          </a:r>
          <a:endParaRPr lang="en-US"/>
        </a:p>
      </dgm:t>
    </dgm:pt>
    <dgm:pt modelId="{75A9B140-AB2F-482B-8C78-EC059CF2200C}" type="parTrans" cxnId="{7DDA65BB-0ED2-46E9-AD8A-2C1CC0351606}">
      <dgm:prSet/>
      <dgm:spPr/>
      <dgm:t>
        <a:bodyPr/>
        <a:lstStyle/>
        <a:p>
          <a:endParaRPr lang="en-US"/>
        </a:p>
      </dgm:t>
    </dgm:pt>
    <dgm:pt modelId="{EC99968B-7CD4-4490-A8B0-76C1DB2B0E55}" type="sibTrans" cxnId="{7DDA65BB-0ED2-46E9-AD8A-2C1CC0351606}">
      <dgm:prSet/>
      <dgm:spPr/>
      <dgm:t>
        <a:bodyPr/>
        <a:lstStyle/>
        <a:p>
          <a:endParaRPr lang="en-US"/>
        </a:p>
      </dgm:t>
    </dgm:pt>
    <dgm:pt modelId="{51DF5BCD-9E3E-4144-9EBD-F26690E0DA13}">
      <dgm:prSet/>
      <dgm:spPr/>
      <dgm:t>
        <a:bodyPr/>
        <a:lstStyle/>
        <a:p>
          <a:r>
            <a:rPr lang="en-US" b="0" i="0"/>
            <a:t>Foster a welcoming and inclusive environment</a:t>
          </a:r>
          <a:endParaRPr lang="en-US"/>
        </a:p>
      </dgm:t>
    </dgm:pt>
    <dgm:pt modelId="{0A91854F-89FD-404F-8ABA-588E89F87C6A}" type="parTrans" cxnId="{622E6D33-1828-4958-9128-4EC7DF1F9A4C}">
      <dgm:prSet/>
      <dgm:spPr/>
      <dgm:t>
        <a:bodyPr/>
        <a:lstStyle/>
        <a:p>
          <a:endParaRPr lang="en-US"/>
        </a:p>
      </dgm:t>
    </dgm:pt>
    <dgm:pt modelId="{E1083EF3-6046-4E63-8B26-9A809065A06E}" type="sibTrans" cxnId="{622E6D33-1828-4958-9128-4EC7DF1F9A4C}">
      <dgm:prSet/>
      <dgm:spPr/>
      <dgm:t>
        <a:bodyPr/>
        <a:lstStyle/>
        <a:p>
          <a:endParaRPr lang="en-US"/>
        </a:p>
      </dgm:t>
    </dgm:pt>
    <dgm:pt modelId="{20FFC732-5555-4997-BF42-7D96E58764EC}">
      <dgm:prSet/>
      <dgm:spPr/>
      <dgm:t>
        <a:bodyPr/>
        <a:lstStyle/>
        <a:p>
          <a:r>
            <a:rPr lang="en-US" b="0" i="0"/>
            <a:t>Celebrate diversity</a:t>
          </a:r>
          <a:endParaRPr lang="en-US"/>
        </a:p>
      </dgm:t>
    </dgm:pt>
    <dgm:pt modelId="{61CE9F91-33D7-40D9-8454-7C3E90B8B12F}" type="parTrans" cxnId="{EB11F259-DB2A-4047-8FA1-E7CAA4BF4415}">
      <dgm:prSet/>
      <dgm:spPr/>
      <dgm:t>
        <a:bodyPr/>
        <a:lstStyle/>
        <a:p>
          <a:endParaRPr lang="en-US"/>
        </a:p>
      </dgm:t>
    </dgm:pt>
    <dgm:pt modelId="{90657D61-6748-4032-838F-E2F27CE97F1A}" type="sibTrans" cxnId="{EB11F259-DB2A-4047-8FA1-E7CAA4BF4415}">
      <dgm:prSet/>
      <dgm:spPr/>
      <dgm:t>
        <a:bodyPr/>
        <a:lstStyle/>
        <a:p>
          <a:endParaRPr lang="en-US"/>
        </a:p>
      </dgm:t>
    </dgm:pt>
    <dgm:pt modelId="{59BBD923-1652-44F4-8130-76902D9EE462}" type="pres">
      <dgm:prSet presAssocID="{BD083F31-7451-4E84-8C06-E5257B8985F6}" presName="Name0" presStyleCnt="0">
        <dgm:presLayoutVars>
          <dgm:dir/>
          <dgm:animLvl val="lvl"/>
          <dgm:resizeHandles val="exact"/>
        </dgm:presLayoutVars>
      </dgm:prSet>
      <dgm:spPr/>
    </dgm:pt>
    <dgm:pt modelId="{676AD440-4B2F-4C71-905D-60916AAF7517}" type="pres">
      <dgm:prSet presAssocID="{E9D0F866-82B1-4EA4-A9A9-270087603E40}" presName="boxAndChildren" presStyleCnt="0"/>
      <dgm:spPr/>
    </dgm:pt>
    <dgm:pt modelId="{66EDDB78-4D5F-4792-86CB-B329BC3E6250}" type="pres">
      <dgm:prSet presAssocID="{E9D0F866-82B1-4EA4-A9A9-270087603E40}" presName="parentTextBox" presStyleLbl="node1" presStyleIdx="0" presStyleCnt="2"/>
      <dgm:spPr/>
    </dgm:pt>
    <dgm:pt modelId="{54DCDF12-D74C-4250-A93B-A1F22E52438F}" type="pres">
      <dgm:prSet presAssocID="{E9D0F866-82B1-4EA4-A9A9-270087603E40}" presName="entireBox" presStyleLbl="node1" presStyleIdx="0" presStyleCnt="2" custLinFactNeighborX="-221" custLinFactNeighborY="-9271"/>
      <dgm:spPr/>
    </dgm:pt>
    <dgm:pt modelId="{D463AC3C-095D-4DA4-AAD9-8B10EF44070F}" type="pres">
      <dgm:prSet presAssocID="{E9D0F866-82B1-4EA4-A9A9-270087603E40}" presName="descendantBox" presStyleCnt="0"/>
      <dgm:spPr/>
    </dgm:pt>
    <dgm:pt modelId="{D73E2021-4DBB-4FFA-833F-1BE5081C46FB}" type="pres">
      <dgm:prSet presAssocID="{2716B459-E81D-4F7E-B6F3-434CD318C2FF}" presName="childTextBox" presStyleLbl="fgAccFollowNode1" presStyleIdx="0" presStyleCnt="4">
        <dgm:presLayoutVars>
          <dgm:bulletEnabled val="1"/>
        </dgm:presLayoutVars>
      </dgm:prSet>
      <dgm:spPr/>
    </dgm:pt>
    <dgm:pt modelId="{99D77EDD-D2CA-4507-832D-F012C8BE71B8}" type="pres">
      <dgm:prSet presAssocID="{2F38EDF2-AB82-41A7-8015-783DB4EF5E70}" presName="childTextBox" presStyleLbl="fgAccFollowNode1" presStyleIdx="1" presStyleCnt="4">
        <dgm:presLayoutVars>
          <dgm:bulletEnabled val="1"/>
        </dgm:presLayoutVars>
      </dgm:prSet>
      <dgm:spPr/>
    </dgm:pt>
    <dgm:pt modelId="{285569C7-1E51-42CC-B025-AECE8E79F409}" type="pres">
      <dgm:prSet presAssocID="{51DF5BCD-9E3E-4144-9EBD-F26690E0DA13}" presName="childTextBox" presStyleLbl="fgAccFollowNode1" presStyleIdx="2" presStyleCnt="4">
        <dgm:presLayoutVars>
          <dgm:bulletEnabled val="1"/>
        </dgm:presLayoutVars>
      </dgm:prSet>
      <dgm:spPr/>
    </dgm:pt>
    <dgm:pt modelId="{EECD82A3-9302-44D6-9CDF-BCAA06049B7B}" type="pres">
      <dgm:prSet presAssocID="{20FFC732-5555-4997-BF42-7D96E58764EC}" presName="childTextBox" presStyleLbl="fgAccFollowNode1" presStyleIdx="3" presStyleCnt="4">
        <dgm:presLayoutVars>
          <dgm:bulletEnabled val="1"/>
        </dgm:presLayoutVars>
      </dgm:prSet>
      <dgm:spPr/>
    </dgm:pt>
    <dgm:pt modelId="{3EB17544-795B-4608-A74A-482632BCEEAB}" type="pres">
      <dgm:prSet presAssocID="{193A33CF-3413-40BE-A05A-148370B38C82}" presName="sp" presStyleCnt="0"/>
      <dgm:spPr/>
    </dgm:pt>
    <dgm:pt modelId="{AE9A5E85-9D80-46A9-B039-A8ADAC39C6E4}" type="pres">
      <dgm:prSet presAssocID="{66E2B578-04CA-467E-96F4-83FE404911AF}" presName="arrowAndChildren" presStyleCnt="0"/>
      <dgm:spPr/>
    </dgm:pt>
    <dgm:pt modelId="{BFC3B05E-5290-487D-A649-B5A3530DB16C}" type="pres">
      <dgm:prSet presAssocID="{66E2B578-04CA-467E-96F4-83FE404911AF}" presName="parentTextArrow" presStyleLbl="node1" presStyleIdx="1" presStyleCnt="2" custLinFactNeighborX="-221" custLinFactNeighborY="-5861"/>
      <dgm:spPr/>
    </dgm:pt>
  </dgm:ptLst>
  <dgm:cxnLst>
    <dgm:cxn modelId="{451DB50C-3A1E-4EA8-9801-B497DA6AED68}" type="presOf" srcId="{51DF5BCD-9E3E-4144-9EBD-F26690E0DA13}" destId="{285569C7-1E51-42CC-B025-AECE8E79F409}" srcOrd="0" destOrd="0" presId="urn:microsoft.com/office/officeart/2005/8/layout/process4"/>
    <dgm:cxn modelId="{B64E5B2E-5D1F-451D-A372-36A721D8DC2B}" type="presOf" srcId="{E9D0F866-82B1-4EA4-A9A9-270087603E40}" destId="{54DCDF12-D74C-4250-A93B-A1F22E52438F}" srcOrd="1" destOrd="0" presId="urn:microsoft.com/office/officeart/2005/8/layout/process4"/>
    <dgm:cxn modelId="{E26ECE2F-527D-4418-AEAD-58590A809E9E}" srcId="{BD083F31-7451-4E84-8C06-E5257B8985F6}" destId="{66E2B578-04CA-467E-96F4-83FE404911AF}" srcOrd="0" destOrd="0" parTransId="{5AF351FC-125D-4F86-8B94-A2146BA44888}" sibTransId="{193A33CF-3413-40BE-A05A-148370B38C82}"/>
    <dgm:cxn modelId="{622E6D33-1828-4958-9128-4EC7DF1F9A4C}" srcId="{E9D0F866-82B1-4EA4-A9A9-270087603E40}" destId="{51DF5BCD-9E3E-4144-9EBD-F26690E0DA13}" srcOrd="2" destOrd="0" parTransId="{0A91854F-89FD-404F-8ABA-588E89F87C6A}" sibTransId="{E1083EF3-6046-4E63-8B26-9A809065A06E}"/>
    <dgm:cxn modelId="{20D32936-CC73-4FF6-B185-E6D9BE097617}" srcId="{E9D0F866-82B1-4EA4-A9A9-270087603E40}" destId="{2716B459-E81D-4F7E-B6F3-434CD318C2FF}" srcOrd="0" destOrd="0" parTransId="{80EC5702-C382-4F49-8348-A812A8D5A331}" sibTransId="{D3B34515-D592-4480-8D1A-EDB6B3544F4E}"/>
    <dgm:cxn modelId="{813FFD70-549E-4BEB-BE99-BB4172705090}" srcId="{BD083F31-7451-4E84-8C06-E5257B8985F6}" destId="{E9D0F866-82B1-4EA4-A9A9-270087603E40}" srcOrd="1" destOrd="0" parTransId="{F0E25E6E-BF8D-40BE-A956-6DCFB7AE5E5D}" sibTransId="{CBD5D7F9-397D-4D3D-89EA-E5E1C7BA0F6E}"/>
    <dgm:cxn modelId="{EB11F259-DB2A-4047-8FA1-E7CAA4BF4415}" srcId="{E9D0F866-82B1-4EA4-A9A9-270087603E40}" destId="{20FFC732-5555-4997-BF42-7D96E58764EC}" srcOrd="3" destOrd="0" parTransId="{61CE9F91-33D7-40D9-8454-7C3E90B8B12F}" sibTransId="{90657D61-6748-4032-838F-E2F27CE97F1A}"/>
    <dgm:cxn modelId="{DCBBE8A1-EA33-49E6-B657-2C29D90B0995}" type="presOf" srcId="{66E2B578-04CA-467E-96F4-83FE404911AF}" destId="{BFC3B05E-5290-487D-A649-B5A3530DB16C}" srcOrd="0" destOrd="0" presId="urn:microsoft.com/office/officeart/2005/8/layout/process4"/>
    <dgm:cxn modelId="{7DDA65BB-0ED2-46E9-AD8A-2C1CC0351606}" srcId="{E9D0F866-82B1-4EA4-A9A9-270087603E40}" destId="{2F38EDF2-AB82-41A7-8015-783DB4EF5E70}" srcOrd="1" destOrd="0" parTransId="{75A9B140-AB2F-482B-8C78-EC059CF2200C}" sibTransId="{EC99968B-7CD4-4490-A8B0-76C1DB2B0E55}"/>
    <dgm:cxn modelId="{B4BC92D5-3B78-4B47-AE2F-50DB1B9DB9C7}" type="presOf" srcId="{2F38EDF2-AB82-41A7-8015-783DB4EF5E70}" destId="{99D77EDD-D2CA-4507-832D-F012C8BE71B8}" srcOrd="0" destOrd="0" presId="urn:microsoft.com/office/officeart/2005/8/layout/process4"/>
    <dgm:cxn modelId="{B48088D9-1615-4D45-8E42-312205C2EE23}" type="presOf" srcId="{2716B459-E81D-4F7E-B6F3-434CD318C2FF}" destId="{D73E2021-4DBB-4FFA-833F-1BE5081C46FB}" srcOrd="0" destOrd="0" presId="urn:microsoft.com/office/officeart/2005/8/layout/process4"/>
    <dgm:cxn modelId="{21DAAAE0-1392-4623-8C05-59117AF7B870}" type="presOf" srcId="{BD083F31-7451-4E84-8C06-E5257B8985F6}" destId="{59BBD923-1652-44F4-8130-76902D9EE462}" srcOrd="0" destOrd="0" presId="urn:microsoft.com/office/officeart/2005/8/layout/process4"/>
    <dgm:cxn modelId="{AE8CEFE1-A29C-43F3-91DC-20FECE1D516E}" type="presOf" srcId="{E9D0F866-82B1-4EA4-A9A9-270087603E40}" destId="{66EDDB78-4D5F-4792-86CB-B329BC3E6250}" srcOrd="0" destOrd="0" presId="urn:microsoft.com/office/officeart/2005/8/layout/process4"/>
    <dgm:cxn modelId="{70958BE5-ACFD-427A-A8AA-594D9654C47D}" type="presOf" srcId="{20FFC732-5555-4997-BF42-7D96E58764EC}" destId="{EECD82A3-9302-44D6-9CDF-BCAA06049B7B}" srcOrd="0" destOrd="0" presId="urn:microsoft.com/office/officeart/2005/8/layout/process4"/>
    <dgm:cxn modelId="{CE411C80-BA1F-4367-9163-D6AA3CA10F0E}" type="presParOf" srcId="{59BBD923-1652-44F4-8130-76902D9EE462}" destId="{676AD440-4B2F-4C71-905D-60916AAF7517}" srcOrd="0" destOrd="0" presId="urn:microsoft.com/office/officeart/2005/8/layout/process4"/>
    <dgm:cxn modelId="{F3852E0C-430A-4EB9-95C4-D0EC823DE08A}" type="presParOf" srcId="{676AD440-4B2F-4C71-905D-60916AAF7517}" destId="{66EDDB78-4D5F-4792-86CB-B329BC3E6250}" srcOrd="0" destOrd="0" presId="urn:microsoft.com/office/officeart/2005/8/layout/process4"/>
    <dgm:cxn modelId="{462BC04C-9C37-49CE-B8FE-BE923939ADDA}" type="presParOf" srcId="{676AD440-4B2F-4C71-905D-60916AAF7517}" destId="{54DCDF12-D74C-4250-A93B-A1F22E52438F}" srcOrd="1" destOrd="0" presId="urn:microsoft.com/office/officeart/2005/8/layout/process4"/>
    <dgm:cxn modelId="{7153E616-423B-4191-891B-499143BB271E}" type="presParOf" srcId="{676AD440-4B2F-4C71-905D-60916AAF7517}" destId="{D463AC3C-095D-4DA4-AAD9-8B10EF44070F}" srcOrd="2" destOrd="0" presId="urn:microsoft.com/office/officeart/2005/8/layout/process4"/>
    <dgm:cxn modelId="{AF76DE46-7939-4013-9B1C-A0C9D5D1C511}" type="presParOf" srcId="{D463AC3C-095D-4DA4-AAD9-8B10EF44070F}" destId="{D73E2021-4DBB-4FFA-833F-1BE5081C46FB}" srcOrd="0" destOrd="0" presId="urn:microsoft.com/office/officeart/2005/8/layout/process4"/>
    <dgm:cxn modelId="{0C07412F-E9C5-4321-B9BF-07618E4AD858}" type="presParOf" srcId="{D463AC3C-095D-4DA4-AAD9-8B10EF44070F}" destId="{99D77EDD-D2CA-4507-832D-F012C8BE71B8}" srcOrd="1" destOrd="0" presId="urn:microsoft.com/office/officeart/2005/8/layout/process4"/>
    <dgm:cxn modelId="{C0510B8B-27D4-4F44-8BB9-5B11C70906C0}" type="presParOf" srcId="{D463AC3C-095D-4DA4-AAD9-8B10EF44070F}" destId="{285569C7-1E51-42CC-B025-AECE8E79F409}" srcOrd="2" destOrd="0" presId="urn:microsoft.com/office/officeart/2005/8/layout/process4"/>
    <dgm:cxn modelId="{F53C1C23-36FE-44DB-981D-BF8C4F4409E3}" type="presParOf" srcId="{D463AC3C-095D-4DA4-AAD9-8B10EF44070F}" destId="{EECD82A3-9302-44D6-9CDF-BCAA06049B7B}" srcOrd="3" destOrd="0" presId="urn:microsoft.com/office/officeart/2005/8/layout/process4"/>
    <dgm:cxn modelId="{E2156168-86C3-416B-BF0B-F648BC2F637F}" type="presParOf" srcId="{59BBD923-1652-44F4-8130-76902D9EE462}" destId="{3EB17544-795B-4608-A74A-482632BCEEAB}" srcOrd="1" destOrd="0" presId="urn:microsoft.com/office/officeart/2005/8/layout/process4"/>
    <dgm:cxn modelId="{B95EF93C-1E88-48E7-810E-67DDBB356E32}" type="presParOf" srcId="{59BBD923-1652-44F4-8130-76902D9EE462}" destId="{AE9A5E85-9D80-46A9-B039-A8ADAC39C6E4}" srcOrd="2" destOrd="0" presId="urn:microsoft.com/office/officeart/2005/8/layout/process4"/>
    <dgm:cxn modelId="{4538FC49-6DAD-4A30-AEBC-8D7120C08E20}" type="presParOf" srcId="{AE9A5E85-9D80-46A9-B039-A8ADAC39C6E4}" destId="{BFC3B05E-5290-487D-A649-B5A3530DB16C}"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CDF12-D74C-4250-A93B-A1F22E52438F}">
      <dsp:nvSpPr>
        <dsp:cNvPr id="0" name=""/>
        <dsp:cNvSpPr/>
      </dsp:nvSpPr>
      <dsp:spPr>
        <a:xfrm>
          <a:off x="0" y="2309747"/>
          <a:ext cx="11506199" cy="161359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0" i="0" kern="1200"/>
            <a:t>The DEI code of conduct asks Rotary members to:</a:t>
          </a:r>
          <a:endParaRPr lang="en-US" sz="3100" kern="1200"/>
        </a:p>
      </dsp:txBody>
      <dsp:txXfrm>
        <a:off x="0" y="2309747"/>
        <a:ext cx="11506199" cy="871341"/>
      </dsp:txXfrm>
    </dsp:sp>
    <dsp:sp modelId="{D73E2021-4DBB-4FFA-833F-1BE5081C46FB}">
      <dsp:nvSpPr>
        <dsp:cNvPr id="0" name=""/>
        <dsp:cNvSpPr/>
      </dsp:nvSpPr>
      <dsp:spPr>
        <a:xfrm>
          <a:off x="0" y="3298413"/>
          <a:ext cx="2876549" cy="74225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b="0" i="0" kern="1200" dirty="0"/>
            <a:t>Use respectful language</a:t>
          </a:r>
          <a:endParaRPr lang="en-US" sz="1900" kern="1200" dirty="0"/>
        </a:p>
      </dsp:txBody>
      <dsp:txXfrm>
        <a:off x="0" y="3298413"/>
        <a:ext cx="2876549" cy="742254"/>
      </dsp:txXfrm>
    </dsp:sp>
    <dsp:sp modelId="{99D77EDD-D2CA-4507-832D-F012C8BE71B8}">
      <dsp:nvSpPr>
        <dsp:cNvPr id="0" name=""/>
        <dsp:cNvSpPr/>
      </dsp:nvSpPr>
      <dsp:spPr>
        <a:xfrm>
          <a:off x="2876549" y="3298413"/>
          <a:ext cx="2876549" cy="74225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b="0" i="0" kern="1200"/>
            <a:t>Be supportive</a:t>
          </a:r>
          <a:endParaRPr lang="en-US" sz="1900" kern="1200"/>
        </a:p>
      </dsp:txBody>
      <dsp:txXfrm>
        <a:off x="2876549" y="3298413"/>
        <a:ext cx="2876549" cy="742254"/>
      </dsp:txXfrm>
    </dsp:sp>
    <dsp:sp modelId="{285569C7-1E51-42CC-B025-AECE8E79F409}">
      <dsp:nvSpPr>
        <dsp:cNvPr id="0" name=""/>
        <dsp:cNvSpPr/>
      </dsp:nvSpPr>
      <dsp:spPr>
        <a:xfrm>
          <a:off x="5753099" y="3298413"/>
          <a:ext cx="2876549" cy="74225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b="0" i="0" kern="1200"/>
            <a:t>Foster a welcoming and inclusive environment</a:t>
          </a:r>
          <a:endParaRPr lang="en-US" sz="1900" kern="1200"/>
        </a:p>
      </dsp:txBody>
      <dsp:txXfrm>
        <a:off x="5753099" y="3298413"/>
        <a:ext cx="2876549" cy="742254"/>
      </dsp:txXfrm>
    </dsp:sp>
    <dsp:sp modelId="{EECD82A3-9302-44D6-9CDF-BCAA06049B7B}">
      <dsp:nvSpPr>
        <dsp:cNvPr id="0" name=""/>
        <dsp:cNvSpPr/>
      </dsp:nvSpPr>
      <dsp:spPr>
        <a:xfrm>
          <a:off x="8629649" y="3298413"/>
          <a:ext cx="2876549" cy="74225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b="0" i="0" kern="1200"/>
            <a:t>Celebrate diversity</a:t>
          </a:r>
          <a:endParaRPr lang="en-US" sz="1900" kern="1200"/>
        </a:p>
      </dsp:txBody>
      <dsp:txXfrm>
        <a:off x="8629649" y="3298413"/>
        <a:ext cx="2876549" cy="742254"/>
      </dsp:txXfrm>
    </dsp:sp>
    <dsp:sp modelId="{BFC3B05E-5290-487D-A649-B5A3530DB16C}">
      <dsp:nvSpPr>
        <dsp:cNvPr id="0" name=""/>
        <dsp:cNvSpPr/>
      </dsp:nvSpPr>
      <dsp:spPr>
        <a:xfrm rot="10800000">
          <a:off x="0" y="0"/>
          <a:ext cx="11506199" cy="2481710"/>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0" i="0" kern="1200" dirty="0"/>
            <a:t>Rotary International's Board approved a new </a:t>
          </a:r>
        </a:p>
        <a:p>
          <a:pPr marL="0" lvl="0" indent="0" algn="ctr" defTabSz="1377950">
            <a:lnSpc>
              <a:spcPct val="90000"/>
            </a:lnSpc>
            <a:spcBef>
              <a:spcPct val="0"/>
            </a:spcBef>
            <a:spcAft>
              <a:spcPct val="35000"/>
            </a:spcAft>
            <a:buNone/>
          </a:pPr>
          <a:r>
            <a:rPr lang="en-US" sz="3100" b="0" i="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DEI code of conduct</a:t>
          </a:r>
          <a:r>
            <a:rPr lang="en-US" sz="3100" b="0" i="0" kern="1200" dirty="0">
              <a:solidFill>
                <a:schemeClr val="bg1"/>
              </a:solidFill>
            </a:rPr>
            <a:t> </a:t>
          </a:r>
          <a:r>
            <a:rPr lang="en-US" sz="3100" b="0" i="0" kern="1200" dirty="0"/>
            <a:t>that reflects our core values. </a:t>
          </a:r>
          <a:endParaRPr lang="en-US" sz="3100" kern="1200" dirty="0"/>
        </a:p>
      </dsp:txBody>
      <dsp:txXfrm rot="10800000">
        <a:off x="0" y="0"/>
        <a:ext cx="11506199" cy="16125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03E561-A38A-4A22-8215-F855A52BC5B1}" type="datetimeFigureOut">
              <a:rPr lang="en-US" smtClean="0"/>
              <a:t>3/15/2025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y.rotary.org/en/learning-reference/about-rotary/strategic-pla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Diversity is one of Rotary's longstanding core values and greatest strengths..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hope to our district and clubs will have a greater focus on celebrating every individual's contributions, advancing equity, and creating a more welcoming and inclusive culture.   </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88002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As you may know, DEI is nothing new to Rotary.  Rotary in 1933 adopted a Tolerance of Differences and Paul Harris repeatedly iterated that Rotarians should respect each other’s opinions and be tolerant and friendly at all times.  Today’s DEI Code of Conduct looks like this. It incorporates our core values. </a:t>
            </a:r>
            <a:r>
              <a:rPr lang="en-US" sz="2800" dirty="0"/>
              <a:t>All club members and other participants including Rotary program participants, Alumni, project partners, and representatives of Rotary are expected to comply with this code of conduct, be considerate and contribute to a collaborative, positive, and healthy environment in which all are respected and valued.</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83621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602837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74415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71766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13537"/>
                </a:solidFill>
                <a:effectLst/>
                <a:latin typeface="Arial" panose="020B0604020202020204" pitchFamily="34" charset="0"/>
                <a:ea typeface="Calibri" panose="020F0502020204030204" pitchFamily="34" charset="0"/>
                <a:cs typeface="Times New Roman" panose="02020603050405020304" pitchFamily="18" charset="0"/>
              </a:rPr>
              <a:t>And the I is for inclusion. This one might be the hardest to work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13537"/>
                </a:solidFill>
                <a:effectLst/>
                <a:latin typeface="Arial" panose="020B0604020202020204" pitchFamily="34" charset="0"/>
                <a:ea typeface="Calibri" panose="020F0502020204030204" pitchFamily="34" charset="0"/>
                <a:cs typeface="Times New Roman" panose="02020603050405020304" pitchFamily="18" charset="0"/>
              </a:rPr>
              <a:t>When you assess your club culture, you may find it complex.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13537"/>
                </a:solidFill>
                <a:effectLst/>
                <a:latin typeface="Arial" panose="020B0604020202020204" pitchFamily="34" charset="0"/>
                <a:ea typeface="Calibri" panose="020F0502020204030204" pitchFamily="34" charset="0"/>
                <a:cs typeface="Times New Roman" panose="02020603050405020304" pitchFamily="18" charset="0"/>
              </a:rPr>
              <a:t>Each member's behavior and actions contribute to it, and it will take time and effort to create a culture of inclusion. Look at various facets of your club to help you find opportunities to make it more inclusive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1422811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39424A"/>
                </a:solidFill>
                <a:effectLst/>
                <a:latin typeface="Open Sans" panose="020B0606030504020204" pitchFamily="34" charset="0"/>
              </a:rPr>
              <a:t>By carrying out service projects and supporting peace fellowships and scholarships, our members take action to address the underlying causes of conflict, including poverty, discrimination, ethnic tension, lack of access to education, and unequal distribution of resources.</a:t>
            </a:r>
          </a:p>
          <a:p>
            <a:pPr algn="l"/>
            <a:r>
              <a:rPr lang="en-US" b="0" i="0" dirty="0">
                <a:solidFill>
                  <a:srgbClr val="39424A"/>
                </a:solidFill>
                <a:effectLst/>
                <a:latin typeface="Open Sans" panose="020B0606030504020204" pitchFamily="34" charset="0"/>
              </a:rPr>
              <a:t>Our commitment to peacebuilding today answers new challenges: how we can make the greatest possible impact and how we can achieve our </a:t>
            </a:r>
            <a:r>
              <a:rPr lang="en-US" b="1" i="0" u="none" strike="noStrike" dirty="0">
                <a:solidFill>
                  <a:srgbClr val="019FCB"/>
                </a:solidFill>
                <a:effectLst/>
                <a:latin typeface="Open Sans" panose="020B0606030504020204" pitchFamily="34" charset="0"/>
                <a:hlinkClick r:id="rId3"/>
              </a:rPr>
              <a:t>vision</a:t>
            </a:r>
            <a:r>
              <a:rPr lang="en-US" b="0" i="0" dirty="0">
                <a:solidFill>
                  <a:srgbClr val="39424A"/>
                </a:solidFill>
                <a:effectLst/>
                <a:latin typeface="Open Sans" panose="020B0606030504020204" pitchFamily="34" charset="0"/>
              </a:rPr>
              <a:t> of lasting change. We are approaching the concept of peace with greater cohesion and inclusivity, broadening the scope of what we mean by peacebuilding, and finding more ways for people to get involved.</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3001916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Georgia" panose="02040502050405020303" pitchFamily="18" charset="0"/>
              </a:rPr>
              <a:t>There is sentiment that the U.S. is suffering from Toxic Polarization and it is poisoning America.  Rotary is one of the largest peacebuilding organizations in the world, united across</a:t>
            </a:r>
          </a:p>
          <a:p>
            <a:pPr algn="l"/>
            <a:r>
              <a:rPr lang="en-US" sz="1800" b="0" i="0" u="none" strike="noStrike" baseline="0" dirty="0">
                <a:latin typeface="Georgia" panose="02040502050405020303" pitchFamily="18" charset="0"/>
              </a:rPr>
              <a:t>the globe in a spirit of friendship and curiosity about our many cultures and lived</a:t>
            </a:r>
          </a:p>
          <a:p>
            <a:pPr algn="l"/>
            <a:r>
              <a:rPr lang="en-US" sz="1800" b="0" i="0" u="none" strike="noStrike" baseline="0" dirty="0">
                <a:latin typeface="Georgia" panose="02040502050405020303" pitchFamily="18" charset="0"/>
              </a:rPr>
              <a:t>experiences. For this reason, Rotary is uniquely positioned as a place to deal with</a:t>
            </a:r>
          </a:p>
          <a:p>
            <a:pPr algn="l"/>
            <a:r>
              <a:rPr lang="en-US" sz="1800" b="0" i="0" u="none" strike="noStrike" baseline="0" dirty="0">
                <a:latin typeface="Georgia" panose="02040502050405020303" pitchFamily="18" charset="0"/>
              </a:rPr>
              <a:t>societal divisions with grace and healing towards each other and our fellow citizens.</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23</a:t>
            </a:fld>
            <a:endParaRPr lang="en-US" dirty="0"/>
          </a:p>
        </p:txBody>
      </p:sp>
    </p:spTree>
    <p:extLst>
      <p:ext uri="{BB962C8B-B14F-4D97-AF65-F5344CB8AC3E}">
        <p14:creationId xmlns:p14="http://schemas.microsoft.com/office/powerpoint/2010/main" val="271814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Rotary, in June 2022, revised the standard Rotary club constitution.  Even though the rules on classification and attendance have been relaxed, it is recommended to look at the composition of the club to keep DEI in mind by reflecting the demographics of the community served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68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emf"/><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4.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endParaRPr lang="en-US" dirty="0"/>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r>
              <a:rPr lang="en-US"/>
              <a:t>Click icon to add picture</a:t>
            </a:r>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endParaRPr lang="en-US" dirty="0"/>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r>
              <a:rPr lang="en-US"/>
              <a:t>Click icon to add picture</a:t>
            </a:r>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PC Chapter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D288C0-2418-ED96-FE56-6D20115E25CE}"/>
              </a:ext>
            </a:extLst>
          </p:cNvPr>
          <p:cNvSpPr/>
          <p:nvPr userDrawn="1"/>
        </p:nvSpPr>
        <p:spPr>
          <a:xfrm>
            <a:off x="-1604865" y="0"/>
            <a:ext cx="13796865"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3DE8AE-E953-5B1B-B080-23F2734C725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7" t="4387" r="-11881" b="-826"/>
          <a:stretch/>
        </p:blipFill>
        <p:spPr>
          <a:xfrm rot="1312776">
            <a:off x="-2626640" y="-3717500"/>
            <a:ext cx="17537126" cy="12967946"/>
          </a:xfrm>
          <a:prstGeom prst="rect">
            <a:avLst/>
          </a:prstGeom>
        </p:spPr>
      </p:pic>
      <p:sp>
        <p:nvSpPr>
          <p:cNvPr id="8" name="Rectangle 7">
            <a:extLst>
              <a:ext uri="{FF2B5EF4-FFF2-40B4-BE49-F238E27FC236}">
                <a16:creationId xmlns:a16="http://schemas.microsoft.com/office/drawing/2014/main" id="{557F6BEC-CA91-06D2-EF43-47BE57C90B8F}"/>
              </a:ext>
            </a:extLst>
          </p:cNvPr>
          <p:cNvSpPr/>
          <p:nvPr userDrawn="1"/>
        </p:nvSpPr>
        <p:spPr>
          <a:xfrm>
            <a:off x="-1604866" y="-44760"/>
            <a:ext cx="5990253" cy="696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721B975-D6FB-801C-EB5C-5D6C9D373D75}"/>
              </a:ext>
            </a:extLst>
          </p:cNvPr>
          <p:cNvPicPr>
            <a:picLocks noChangeAspect="1"/>
          </p:cNvPicPr>
          <p:nvPr userDrawn="1"/>
        </p:nvPicPr>
        <p:blipFill>
          <a:blip r:embed="rId3"/>
          <a:srcRect/>
          <a:stretch/>
        </p:blipFill>
        <p:spPr>
          <a:xfrm>
            <a:off x="284022" y="5895319"/>
            <a:ext cx="1588526" cy="604087"/>
          </a:xfrm>
          <a:prstGeom prst="rect">
            <a:avLst/>
          </a:prstGeom>
        </p:spPr>
      </p:pic>
      <p:sp>
        <p:nvSpPr>
          <p:cNvPr id="12" name="Rectangle 11">
            <a:extLst>
              <a:ext uri="{FF2B5EF4-FFF2-40B4-BE49-F238E27FC236}">
                <a16:creationId xmlns:a16="http://schemas.microsoft.com/office/drawing/2014/main" id="{A4760BEE-0ABD-6476-2217-D25A897F324C}"/>
              </a:ext>
            </a:extLst>
          </p:cNvPr>
          <p:cNvSpPr/>
          <p:nvPr userDrawn="1"/>
        </p:nvSpPr>
        <p:spPr>
          <a:xfrm>
            <a:off x="2505155" y="4038080"/>
            <a:ext cx="10688331" cy="293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BE5B458-6358-F782-9289-48D792CAABD1}"/>
              </a:ext>
            </a:extLst>
          </p:cNvPr>
          <p:cNvSpPr txBox="1"/>
          <p:nvPr userDrawn="1"/>
        </p:nvSpPr>
        <p:spPr>
          <a:xfrm>
            <a:off x="207822" y="4411695"/>
            <a:ext cx="10767563" cy="791755"/>
          </a:xfrm>
          <a:prstGeom prst="rect">
            <a:avLst/>
          </a:prstGeom>
          <a:noFill/>
        </p:spPr>
        <p:txBody>
          <a:bodyPr wrap="none" lIns="0" r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6600" b="0" i="0" spc="-15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ROTARY PEACE FELLOWSHIPS</a:t>
            </a:r>
          </a:p>
        </p:txBody>
      </p:sp>
    </p:spTree>
    <p:extLst>
      <p:ext uri="{BB962C8B-B14F-4D97-AF65-F5344CB8AC3E}">
        <p14:creationId xmlns:p14="http://schemas.microsoft.com/office/powerpoint/2010/main" val="3161715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PC Chapter Blank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D288C0-2418-ED96-FE56-6D20115E25CE}"/>
              </a:ext>
            </a:extLst>
          </p:cNvPr>
          <p:cNvSpPr/>
          <p:nvPr userDrawn="1"/>
        </p:nvSpPr>
        <p:spPr>
          <a:xfrm>
            <a:off x="-1604865" y="0"/>
            <a:ext cx="13796865"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3DE8AE-E953-5B1B-B080-23F2734C725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7" t="4387" r="-11881" b="-826"/>
          <a:stretch/>
        </p:blipFill>
        <p:spPr>
          <a:xfrm rot="1312776">
            <a:off x="-1488424" y="-4212248"/>
            <a:ext cx="17537126" cy="12967946"/>
          </a:xfrm>
          <a:prstGeom prst="rect">
            <a:avLst/>
          </a:prstGeom>
        </p:spPr>
      </p:pic>
      <p:sp>
        <p:nvSpPr>
          <p:cNvPr id="8" name="Rectangle 7">
            <a:extLst>
              <a:ext uri="{FF2B5EF4-FFF2-40B4-BE49-F238E27FC236}">
                <a16:creationId xmlns:a16="http://schemas.microsoft.com/office/drawing/2014/main" id="{557F6BEC-CA91-06D2-EF43-47BE57C90B8F}"/>
              </a:ext>
            </a:extLst>
          </p:cNvPr>
          <p:cNvSpPr/>
          <p:nvPr userDrawn="1"/>
        </p:nvSpPr>
        <p:spPr>
          <a:xfrm>
            <a:off x="-1604866" y="-44760"/>
            <a:ext cx="5990253" cy="696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760BEE-0ABD-6476-2217-D25A897F324C}"/>
              </a:ext>
            </a:extLst>
          </p:cNvPr>
          <p:cNvSpPr/>
          <p:nvPr userDrawn="1"/>
        </p:nvSpPr>
        <p:spPr>
          <a:xfrm>
            <a:off x="2505155" y="4038080"/>
            <a:ext cx="10688331" cy="293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30A5DE-BB62-AA09-7BEA-16471F4926A7}"/>
              </a:ext>
            </a:extLst>
          </p:cNvPr>
          <p:cNvSpPr/>
          <p:nvPr userDrawn="1"/>
        </p:nvSpPr>
        <p:spPr>
          <a:xfrm>
            <a:off x="-1789043" y="-556591"/>
            <a:ext cx="15544800" cy="8010939"/>
          </a:xfrm>
          <a:prstGeom prst="rect">
            <a:avLst/>
          </a:prstGeom>
          <a:gradFill flip="none" rotWithShape="1">
            <a:gsLst>
              <a:gs pos="76000">
                <a:schemeClr val="accent1">
                  <a:lumMod val="5000"/>
                  <a:lumOff val="95000"/>
                  <a:alpha val="0"/>
                </a:schemeClr>
              </a:gs>
              <a:gs pos="0">
                <a:srgbClr val="0069C9"/>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721B975-D6FB-801C-EB5C-5D6C9D373D75}"/>
              </a:ext>
            </a:extLst>
          </p:cNvPr>
          <p:cNvPicPr>
            <a:picLocks noChangeAspect="1"/>
          </p:cNvPicPr>
          <p:nvPr userDrawn="1"/>
        </p:nvPicPr>
        <p:blipFill>
          <a:blip r:embed="rId3"/>
          <a:srcRect/>
          <a:stretch/>
        </p:blipFill>
        <p:spPr>
          <a:xfrm>
            <a:off x="284022" y="5895319"/>
            <a:ext cx="1588526" cy="604087"/>
          </a:xfrm>
          <a:prstGeom prst="rect">
            <a:avLst/>
          </a:prstGeom>
        </p:spPr>
      </p:pic>
    </p:spTree>
    <p:extLst>
      <p:ext uri="{BB962C8B-B14F-4D97-AF65-F5344CB8AC3E}">
        <p14:creationId xmlns:p14="http://schemas.microsoft.com/office/powerpoint/2010/main" val="1254007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Section-Rotary Peace Fellowshi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pic>
        <p:nvPicPr>
          <p:cNvPr id="9" name="Picture 8" descr="A picture containing sky, outdoor, building, city&#10;&#10;Description automatically generated">
            <a:extLst>
              <a:ext uri="{FF2B5EF4-FFF2-40B4-BE49-F238E27FC236}">
                <a16:creationId xmlns:a16="http://schemas.microsoft.com/office/drawing/2014/main" id="{C7E18647-DBAC-344C-1943-BFEBBB5919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4187" y="443722"/>
            <a:ext cx="1803248" cy="1201946"/>
          </a:xfrm>
          <a:prstGeom prst="rect">
            <a:avLst/>
          </a:prstGeom>
          <a:effectLst>
            <a:outerShdw blurRad="50800" dist="38100" dir="2700000" algn="tl" rotWithShape="0">
              <a:prstClr val="black">
                <a:alpha val="40000"/>
              </a:prstClr>
            </a:outerShdw>
          </a:effectLst>
        </p:spPr>
      </p:pic>
      <p:pic>
        <p:nvPicPr>
          <p:cNvPr id="11" name="Picture 10" descr="A large building with columns and a green lawn&#10;&#10;Description automatically generated with low confidence">
            <a:extLst>
              <a:ext uri="{FF2B5EF4-FFF2-40B4-BE49-F238E27FC236}">
                <a16:creationId xmlns:a16="http://schemas.microsoft.com/office/drawing/2014/main" id="{88076484-E905-340A-5626-B94E1A9942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8287" y="1444431"/>
            <a:ext cx="1801368" cy="1201401"/>
          </a:xfrm>
          <a:prstGeom prst="rect">
            <a:avLst/>
          </a:prstGeom>
          <a:effectLst>
            <a:outerShdw blurRad="50800" dist="38100" dir="2700000" algn="tl" rotWithShape="0">
              <a:prstClr val="black">
                <a:alpha val="40000"/>
              </a:prstClr>
            </a:outerShdw>
          </a:effectLst>
        </p:spPr>
      </p:pic>
      <p:pic>
        <p:nvPicPr>
          <p:cNvPr id="14" name="Picture 13" descr="A picture containing sky, building, outdoor, government building&#10;&#10;Description automatically generated">
            <a:extLst>
              <a:ext uri="{FF2B5EF4-FFF2-40B4-BE49-F238E27FC236}">
                <a16:creationId xmlns:a16="http://schemas.microsoft.com/office/drawing/2014/main" id="{3104CF8A-D74C-5B14-DAD8-D66779EEDC8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76067" y="1781662"/>
            <a:ext cx="1801368" cy="1201268"/>
          </a:xfrm>
          <a:prstGeom prst="rect">
            <a:avLst/>
          </a:prstGeom>
          <a:effectLst>
            <a:outerShdw blurRad="50800" dist="38100" dir="2700000" algn="tl" rotWithShape="0">
              <a:prstClr val="black">
                <a:alpha val="40000"/>
              </a:prstClr>
            </a:outerShdw>
          </a:effectLst>
        </p:spPr>
      </p:pic>
      <p:pic>
        <p:nvPicPr>
          <p:cNvPr id="16" name="Picture 15" descr="A building with trees in front of it&#10;&#10;Description automatically generated with low confidence">
            <a:extLst>
              <a:ext uri="{FF2B5EF4-FFF2-40B4-BE49-F238E27FC236}">
                <a16:creationId xmlns:a16="http://schemas.microsoft.com/office/drawing/2014/main" id="{2ADB3027-154F-081A-0D5A-7B969F64C9A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76067" y="3118925"/>
            <a:ext cx="1801368" cy="1272570"/>
          </a:xfrm>
          <a:prstGeom prst="rect">
            <a:avLst/>
          </a:prstGeom>
          <a:effectLst>
            <a:outerShdw blurRad="50800" dist="38100" dir="2700000" algn="tl" rotWithShape="0">
              <a:prstClr val="black">
                <a:alpha val="40000"/>
              </a:prstClr>
            </a:outerShdw>
          </a:effectLst>
        </p:spPr>
      </p:pic>
      <p:pic>
        <p:nvPicPr>
          <p:cNvPr id="18" name="Picture 17" descr="A picture containing outdoor, sky, tree&#10;&#10;Description automatically generated">
            <a:extLst>
              <a:ext uri="{FF2B5EF4-FFF2-40B4-BE49-F238E27FC236}">
                <a16:creationId xmlns:a16="http://schemas.microsoft.com/office/drawing/2014/main" id="{3D8E97BF-9CF7-D2A1-2626-00CE3D2F2CC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8287" y="4108432"/>
            <a:ext cx="1801368" cy="1192855"/>
          </a:xfrm>
          <a:prstGeom prst="rect">
            <a:avLst/>
          </a:prstGeom>
          <a:effectLst>
            <a:outerShdw blurRad="50800" dist="38100" dir="2700000" algn="tl" rotWithShape="0">
              <a:prstClr val="black">
                <a:alpha val="40000"/>
              </a:prstClr>
            </a:outerShdw>
          </a:effectLst>
        </p:spPr>
      </p:pic>
      <p:pic>
        <p:nvPicPr>
          <p:cNvPr id="5" name="Picture 4" descr="An aerial view of a town&#10;&#10;Description automatically generated with medium confidence">
            <a:extLst>
              <a:ext uri="{FF2B5EF4-FFF2-40B4-BE49-F238E27FC236}">
                <a16:creationId xmlns:a16="http://schemas.microsoft.com/office/drawing/2014/main" id="{B3D41E40-5AC1-DF32-0005-50AA72B8FEA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388287" y="89136"/>
            <a:ext cx="1798226" cy="1228277"/>
          </a:xfrm>
          <a:prstGeom prst="rect">
            <a:avLst/>
          </a:prstGeom>
          <a:effectLst>
            <a:outerShdw blurRad="50800" dist="38100" dir="2700000" algn="tl" rotWithShape="0">
              <a:prstClr val="black">
                <a:alpha val="40000"/>
              </a:prstClr>
            </a:outerShdw>
          </a:effectLst>
        </p:spPr>
      </p:pic>
      <p:pic>
        <p:nvPicPr>
          <p:cNvPr id="20" name="Picture 19" descr="A sign on a stone wall&#10;&#10;Description automatically generated with low confidence">
            <a:extLst>
              <a:ext uri="{FF2B5EF4-FFF2-40B4-BE49-F238E27FC236}">
                <a16:creationId xmlns:a16="http://schemas.microsoft.com/office/drawing/2014/main" id="{69CEC9DD-BD94-404E-1CCA-9EE26C000E69}"/>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2" b="-2"/>
          <a:stretch/>
        </p:blipFill>
        <p:spPr>
          <a:xfrm>
            <a:off x="388287" y="2782597"/>
            <a:ext cx="1798226" cy="1198817"/>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F7B8D2FD-C7EF-419B-A1FD-0E2A7703988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2276067" y="4527595"/>
            <a:ext cx="1801368" cy="127257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154C279D-262A-F72C-DF47-14A2F57A6D05}"/>
              </a:ext>
            </a:extLst>
          </p:cNvPr>
          <p:cNvSpPr txBox="1"/>
          <p:nvPr userDrawn="1"/>
        </p:nvSpPr>
        <p:spPr>
          <a:xfrm>
            <a:off x="6096000" y="617677"/>
            <a:ext cx="5029200" cy="1287597"/>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ROTARY PEACE FELLOWSHIPS</a:t>
            </a:r>
          </a:p>
        </p:txBody>
      </p:sp>
      <p:sp>
        <p:nvSpPr>
          <p:cNvPr id="17" name="TextBox 16">
            <a:extLst>
              <a:ext uri="{FF2B5EF4-FFF2-40B4-BE49-F238E27FC236}">
                <a16:creationId xmlns:a16="http://schemas.microsoft.com/office/drawing/2014/main" id="{FDA4E27F-A97B-6103-AAF9-7BBE729C337F}"/>
              </a:ext>
            </a:extLst>
          </p:cNvPr>
          <p:cNvSpPr txBox="1"/>
          <p:nvPr userDrawn="1"/>
        </p:nvSpPr>
        <p:spPr>
          <a:xfrm>
            <a:off x="6096000" y="2208810"/>
            <a:ext cx="4509092" cy="3069430"/>
          </a:xfrm>
          <a:prstGeom prst="rect">
            <a:avLst/>
          </a:prstGeom>
          <a:noFill/>
        </p:spPr>
        <p:txBody>
          <a:bodyPr wrap="square" lIns="0" tIns="0" rIns="0" bIns="0" rtlCol="0">
            <a:spAutoFit/>
          </a:bodyPr>
          <a:lstStyle/>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Every year, Rotary selects some of the world’s brightest and most dedicated professionals to study at seven Rotary Peace Centers around the world. Our more than 1,400 program alumni work in over 115 countries and serve as leaders in governments and nongovernmental organizations, education and research, law enforcement and the military, as well as in international organizations dedicated to peace.</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Up to 130 students per year receive fully funded fellowships to pursue studies in peace and development. The fellowships pay for tuition and fees, room and board, round-trip transportation, and all internship and field study expenses for either a master’s degree or a professional development certificate. The centers, hosted by premier universities around the world, provide customized studies and offer field-based learning opportunities. </a:t>
            </a:r>
          </a:p>
          <a:p>
            <a:pPr>
              <a:lnSpc>
                <a:spcPts val="1540"/>
              </a:lnSpc>
            </a:pP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2686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 Section-Master's Progr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2408E5-26B4-C7FF-E4D9-AEB6A34F60AE}"/>
              </a:ext>
            </a:extLst>
          </p:cNvPr>
          <p:cNvSpPr/>
          <p:nvPr userDrawn="1"/>
        </p:nvSpPr>
        <p:spPr>
          <a:xfrm>
            <a:off x="0" y="0"/>
            <a:ext cx="4275118"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280988" cy="1287597"/>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2500" b="0" i="0" spc="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ROTARY PEACE FELLOWSHIPS</a:t>
            </a:r>
          </a:p>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Master’s Program</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3"/>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2198478"/>
            <a:ext cx="4509092" cy="2771271"/>
          </a:xfrm>
          <a:prstGeom prst="rect">
            <a:avLst/>
          </a:prstGeom>
          <a:noFill/>
        </p:spPr>
        <p:txBody>
          <a:bodyPr wrap="square" lIns="0" tIns="0" rIns="0" bIns="0" rtlCol="0">
            <a:spAutoFit/>
          </a:bodyPr>
          <a:lstStyle/>
          <a:p>
            <a:pPr marL="0" indent="0">
              <a:lnSpc>
                <a:spcPts val="154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Fellows study peace and development issues with research-informed teaching and a diverse student body. The programs last 15 to 24 months and include a two- to three-month field study, which participants design. We partner with these universities: </a:t>
            </a:r>
          </a:p>
          <a:p>
            <a:pPr marL="0" indent="0">
              <a:lnSpc>
                <a:spcPts val="1540"/>
              </a:lnSpc>
              <a:tabLst>
                <a:tab pos="450850" algn="l"/>
                <a:tab pos="615950" algn="l"/>
              </a:tabLst>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ts val="154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 Duke University and the University of North Carolina </a:t>
            </a:r>
            <a:b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Chapel Hill, USA</a:t>
            </a:r>
          </a:p>
          <a:p>
            <a:pPr marL="0" indent="0">
              <a:lnSpc>
                <a:spcPct val="20000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 International Christian University, Japan</a:t>
            </a:r>
          </a:p>
          <a:p>
            <a:pPr marL="0" indent="0">
              <a:lnSpc>
                <a:spcPct val="20000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 University of Bradford, England</a:t>
            </a:r>
          </a:p>
          <a:p>
            <a:pPr marL="0" indent="0">
              <a:lnSpc>
                <a:spcPct val="20000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 University of Queensland, Australia</a:t>
            </a:r>
          </a:p>
          <a:p>
            <a:pPr marL="0" indent="0">
              <a:lnSpc>
                <a:spcPct val="20000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 Uppsala University, Sweden</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descr="A group of people sitting at a table with laptops&#10;&#10;Description automatically generated">
            <a:extLst>
              <a:ext uri="{FF2B5EF4-FFF2-40B4-BE49-F238E27FC236}">
                <a16:creationId xmlns:a16="http://schemas.microsoft.com/office/drawing/2014/main" id="{97AB1C07-1228-2EAB-EA6A-2BE9C6535CE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41"/>
          <a:stretch/>
        </p:blipFill>
        <p:spPr>
          <a:xfrm>
            <a:off x="0" y="617677"/>
            <a:ext cx="4275118" cy="4089839"/>
          </a:xfrm>
          <a:prstGeom prst="rect">
            <a:avLst/>
          </a:prstGeom>
        </p:spPr>
      </p:pic>
    </p:spTree>
    <p:custDataLst>
      <p:tags r:id="rId1"/>
    </p:custDataLst>
    <p:extLst>
      <p:ext uri="{BB962C8B-B14F-4D97-AF65-F5344CB8AC3E}">
        <p14:creationId xmlns:p14="http://schemas.microsoft.com/office/powerpoint/2010/main" val="1071807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 Section-Certificate Progra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4200FB-7819-E333-AA35-84DE4C9585B8}"/>
              </a:ext>
            </a:extLst>
          </p:cNvPr>
          <p:cNvSpPr/>
          <p:nvPr userDrawn="1"/>
        </p:nvSpPr>
        <p:spPr>
          <a:xfrm>
            <a:off x="0" y="0"/>
            <a:ext cx="4275118"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585788" cy="1287660"/>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2500" b="0" i="0" spc="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ROTARY PEACE FELLOWSHIPS</a:t>
            </a:r>
          </a:p>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kern="1200" spc="-110" baseline="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Certificate Program</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2198478"/>
            <a:ext cx="4509092" cy="1594026"/>
          </a:xfrm>
          <a:prstGeom prst="rect">
            <a:avLst/>
          </a:prstGeom>
          <a:noFill/>
        </p:spPr>
        <p:txBody>
          <a:bodyPr wrap="square" lIns="0" tIns="0" rIns="0" bIns="0" rtlCol="0">
            <a:spAutoFit/>
          </a:bodyPr>
          <a:lstStyle/>
          <a:p>
            <a:pPr marL="0" indent="0">
              <a:lnSpc>
                <a:spcPts val="154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Experienced peace and development professionals gain practical skills during the one-year program to promote peace within their communities and across the globe. Fellows complete field studies and design and carry out a social change initiative. We partner with these universities: </a:t>
            </a:r>
          </a:p>
          <a:p>
            <a:pPr marL="0" indent="0">
              <a:lnSpc>
                <a:spcPts val="1540"/>
              </a:lnSpc>
              <a:tabLst>
                <a:tab pos="450850" algn="l"/>
                <a:tab pos="615950" algn="l"/>
              </a:tabLst>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ts val="154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 Chulalongkorn University, Thailand</a:t>
            </a:r>
          </a:p>
          <a:p>
            <a:pPr marL="0" indent="0">
              <a:lnSpc>
                <a:spcPct val="15000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 Makerere University, Uganda</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id="{40866222-EAF2-5634-9A1A-DDA701CA5D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77"/>
            <a:ext cx="4275118" cy="4089839"/>
          </a:xfrm>
          <a:prstGeom prst="rect">
            <a:avLst/>
          </a:prstGeom>
        </p:spPr>
      </p:pic>
    </p:spTree>
    <p:extLst>
      <p:ext uri="{BB962C8B-B14F-4D97-AF65-F5344CB8AC3E}">
        <p14:creationId xmlns:p14="http://schemas.microsoft.com/office/powerpoint/2010/main" val="3063565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 Section-Featured Fe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DC5B7E-5218-89FA-1D5B-3E71560A7CBD}"/>
              </a:ext>
            </a:extLst>
          </p:cNvPr>
          <p:cNvSpPr/>
          <p:nvPr userDrawn="1"/>
        </p:nvSpPr>
        <p:spPr>
          <a:xfrm>
            <a:off x="0" y="0"/>
            <a:ext cx="4275118"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280988" cy="1287597"/>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2500" b="0" i="0" spc="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ROTARY PEACE FELLOW</a:t>
            </a:r>
          </a:p>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Elsa Marie </a:t>
            </a:r>
            <a:r>
              <a:rPr lang="en-US" sz="5000" b="0" i="0" spc="-150" dirty="0" err="1">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D’Silva</a:t>
            </a:r>
            <a:r>
              <a:rPr lang="en-US" sz="5000" b="0" i="0" spc="-15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 </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2162852"/>
            <a:ext cx="4509092" cy="568745"/>
          </a:xfrm>
          <a:prstGeom prst="rect">
            <a:avLst/>
          </a:prstGeom>
          <a:noFill/>
        </p:spPr>
        <p:txBody>
          <a:bodyPr wrap="square" lIns="0" tIns="0" rIns="0" bIns="0" rtlCol="0">
            <a:spAutoFit/>
          </a:bodyPr>
          <a:lstStyle/>
          <a:p>
            <a:pPr marL="0" indent="0">
              <a:lnSpc>
                <a:spcPts val="1540"/>
              </a:lnSpc>
              <a:tabLst>
                <a:tab pos="450850" algn="l"/>
                <a:tab pos="615950" algn="l"/>
              </a:tabLst>
            </a:pP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ElsaMarie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D’Silva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(Chula, 2016) is the founder and CEO of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Safecity</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 platform aimed at ending sexual harassment and domestic violence in India and around the world.</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a:extLst>
              <a:ext uri="{FF2B5EF4-FFF2-40B4-BE49-F238E27FC236}">
                <a16:creationId xmlns:a16="http://schemas.microsoft.com/office/drawing/2014/main" id="{8A15A63B-428A-3A13-92CD-13321E5513AF}"/>
              </a:ext>
            </a:extLst>
          </p:cNvPr>
          <p:cNvSpPr txBox="1"/>
          <p:nvPr userDrawn="1"/>
        </p:nvSpPr>
        <p:spPr>
          <a:xfrm>
            <a:off x="6187471" y="3113720"/>
            <a:ext cx="4933610" cy="2154436"/>
          </a:xfrm>
          <a:prstGeom prst="rect">
            <a:avLst/>
          </a:prstGeom>
          <a:noFill/>
        </p:spPr>
        <p:txBody>
          <a:bodyPr wrap="square" lIns="0" tIns="0" rIns="0" bIns="0" rtlCol="0">
            <a:spAutoFit/>
          </a:bodyPr>
          <a:lstStyle/>
          <a:p>
            <a:r>
              <a:rPr lang="en-US" sz="2000" b="0" i="0" dirty="0">
                <a:solidFill>
                  <a:srgbClr val="0069C9">
                    <a:alpha val="50000"/>
                  </a:srgbClr>
                </a:solidFill>
                <a:latin typeface="Georgia" panose="02040502050405020303" pitchFamily="18" charset="0"/>
              </a:rPr>
              <a:t>The Rotary Peace Fellowship program came at a point in my life where I wanted to validate my work. Some of the skills I took back from the fellowship include better communication in the nonviolent space. </a:t>
            </a:r>
            <a:br>
              <a:rPr lang="en-US" sz="2000" b="0" i="0" dirty="0">
                <a:solidFill>
                  <a:srgbClr val="0069C9">
                    <a:alpha val="50000"/>
                  </a:srgbClr>
                </a:solidFill>
                <a:latin typeface="Georgia" panose="02040502050405020303" pitchFamily="18" charset="0"/>
              </a:rPr>
            </a:br>
            <a:r>
              <a:rPr lang="en-US" sz="2000" b="0" i="0" dirty="0">
                <a:solidFill>
                  <a:srgbClr val="0069C9">
                    <a:alpha val="50000"/>
                  </a:srgbClr>
                </a:solidFill>
                <a:latin typeface="Georgia" panose="02040502050405020303" pitchFamily="18" charset="0"/>
              </a:rPr>
              <a:t>I feel supported by this community and can reach out to any peace fellow in the world.</a:t>
            </a:r>
          </a:p>
        </p:txBody>
      </p:sp>
      <p:pic>
        <p:nvPicPr>
          <p:cNvPr id="5" name="Picture 4">
            <a:extLst>
              <a:ext uri="{FF2B5EF4-FFF2-40B4-BE49-F238E27FC236}">
                <a16:creationId xmlns:a16="http://schemas.microsoft.com/office/drawing/2014/main" id="{9B429F9E-FBEB-9F97-B9D3-9C47A8140D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17677"/>
            <a:ext cx="4275118" cy="4089839"/>
          </a:xfrm>
          <a:prstGeom prst="rect">
            <a:avLst/>
          </a:prstGeom>
        </p:spPr>
      </p:pic>
      <p:pic>
        <p:nvPicPr>
          <p:cNvPr id="2" name="Picture 1">
            <a:extLst>
              <a:ext uri="{FF2B5EF4-FFF2-40B4-BE49-F238E27FC236}">
                <a16:creationId xmlns:a16="http://schemas.microsoft.com/office/drawing/2014/main" id="{6D5BA525-9F8C-284E-C795-B470A1D834EE}"/>
              </a:ext>
            </a:extLst>
          </p:cNvPr>
          <p:cNvPicPr>
            <a:picLocks noChangeAspect="1"/>
          </p:cNvPicPr>
          <p:nvPr userDrawn="1"/>
        </p:nvPicPr>
        <p:blipFill>
          <a:blip r:embed="rId4" cstate="screen">
            <a:duotone>
              <a:schemeClr val="accent5">
                <a:shade val="45000"/>
                <a:satMod val="135000"/>
              </a:schemeClr>
              <a:prstClr val="white"/>
            </a:duotone>
            <a:alphaModFix amt="18000"/>
            <a:extLst>
              <a:ext uri="{28A0092B-C50C-407E-A947-70E740481C1C}">
                <a14:useLocalDpi xmlns:a14="http://schemas.microsoft.com/office/drawing/2010/main"/>
              </a:ext>
            </a:extLst>
          </a:blip>
          <a:stretch>
            <a:fillRect/>
          </a:stretch>
        </p:blipFill>
        <p:spPr>
          <a:xfrm>
            <a:off x="5573445" y="2902679"/>
            <a:ext cx="522555" cy="481789"/>
          </a:xfrm>
          <a:prstGeom prst="rect">
            <a:avLst/>
          </a:prstGeom>
          <a:ln>
            <a:noFill/>
          </a:ln>
        </p:spPr>
      </p:pic>
      <p:pic>
        <p:nvPicPr>
          <p:cNvPr id="11" name="Picture 10">
            <a:extLst>
              <a:ext uri="{FF2B5EF4-FFF2-40B4-BE49-F238E27FC236}">
                <a16:creationId xmlns:a16="http://schemas.microsoft.com/office/drawing/2014/main" id="{86CE45A0-2A69-ED4A-4598-2A87D368EE6C}"/>
              </a:ext>
            </a:extLst>
          </p:cNvPr>
          <p:cNvPicPr>
            <a:picLocks noChangeAspect="1"/>
          </p:cNvPicPr>
          <p:nvPr userDrawn="1"/>
        </p:nvPicPr>
        <p:blipFill>
          <a:blip r:embed="rId4" cstate="screen">
            <a:duotone>
              <a:schemeClr val="accent5">
                <a:shade val="45000"/>
                <a:satMod val="135000"/>
              </a:schemeClr>
              <a:prstClr val="white"/>
            </a:duotone>
            <a:alphaModFix amt="18000"/>
            <a:extLst>
              <a:ext uri="{28A0092B-C50C-407E-A947-70E740481C1C}">
                <a14:useLocalDpi xmlns:a14="http://schemas.microsoft.com/office/drawing/2010/main"/>
              </a:ext>
            </a:extLst>
          </a:blip>
          <a:stretch>
            <a:fillRect/>
          </a:stretch>
        </p:blipFill>
        <p:spPr>
          <a:xfrm rot="10800000">
            <a:off x="10954807" y="4979761"/>
            <a:ext cx="522555" cy="481789"/>
          </a:xfrm>
          <a:prstGeom prst="rect">
            <a:avLst/>
          </a:prstGeom>
          <a:ln>
            <a:noFill/>
          </a:ln>
        </p:spPr>
      </p:pic>
    </p:spTree>
    <p:extLst>
      <p:ext uri="{BB962C8B-B14F-4D97-AF65-F5344CB8AC3E}">
        <p14:creationId xmlns:p14="http://schemas.microsoft.com/office/powerpoint/2010/main" val="577256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 Section-Featured Fellow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8B8F4F-B677-3A0A-6400-198FD52CA8D3}"/>
              </a:ext>
            </a:extLst>
          </p:cNvPr>
          <p:cNvSpPr/>
          <p:nvPr userDrawn="1"/>
        </p:nvSpPr>
        <p:spPr>
          <a:xfrm>
            <a:off x="0" y="0"/>
            <a:ext cx="4275118"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280988" cy="1287597"/>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2500" b="0" i="0" spc="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ROTARY PEACE FELLOW</a:t>
            </a:r>
          </a:p>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Patrick </a:t>
            </a:r>
            <a:r>
              <a:rPr lang="en-US" sz="5000" b="0" i="0" spc="-150" dirty="0" err="1">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rPr>
              <a:t>Bwire</a:t>
            </a:r>
            <a:endParaRPr lang="en-US" sz="5000" b="0" i="0" spc="-150" dirty="0">
              <a:solidFill>
                <a:srgbClr val="0069C9"/>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2162852"/>
            <a:ext cx="4509092" cy="953466"/>
          </a:xfrm>
          <a:prstGeom prst="rect">
            <a:avLst/>
          </a:prstGeom>
          <a:noFill/>
        </p:spPr>
        <p:txBody>
          <a:bodyPr wrap="square" lIns="0" tIns="0" rIns="0" bIns="0" rtlCol="0">
            <a:spAutoFit/>
          </a:bodyPr>
          <a:lstStyle/>
          <a:p>
            <a:pPr marL="0" indent="0">
              <a:lnSpc>
                <a:spcPts val="1540"/>
              </a:lnSpc>
              <a:tabLst>
                <a:tab pos="450850" algn="l"/>
                <a:tab pos="615950" algn="l"/>
              </a:tabLst>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Patrick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Bwire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(Duke-UNC, 2016-18) is a regional liaison officer for 16 countries with the Center for Conflict Resolution (CECORE) in Uganda. He coordinates projects that prevent youths from being re-radicalized after conflicts and that transform them into champions of peace.</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a:extLst>
              <a:ext uri="{FF2B5EF4-FFF2-40B4-BE49-F238E27FC236}">
                <a16:creationId xmlns:a16="http://schemas.microsoft.com/office/drawing/2014/main" id="{8A15A63B-428A-3A13-92CD-13321E5513AF}"/>
              </a:ext>
            </a:extLst>
          </p:cNvPr>
          <p:cNvSpPr txBox="1"/>
          <p:nvPr userDrawn="1"/>
        </p:nvSpPr>
        <p:spPr>
          <a:xfrm>
            <a:off x="6187471" y="3536426"/>
            <a:ext cx="4583875" cy="2554545"/>
          </a:xfrm>
          <a:prstGeom prst="rect">
            <a:avLst/>
          </a:prstGeom>
          <a:noFill/>
        </p:spPr>
        <p:txBody>
          <a:bodyPr wrap="square" lIns="0" tIns="0" rIns="0" bIns="0" rtlCol="0">
            <a:spAutoFit/>
          </a:bodyPr>
          <a:lstStyle/>
          <a:p>
            <a:r>
              <a:rPr lang="en-US" sz="2000" b="0" i="0" dirty="0">
                <a:solidFill>
                  <a:srgbClr val="0069C9">
                    <a:alpha val="50000"/>
                  </a:srgbClr>
                </a:solidFill>
                <a:latin typeface="Georgia" panose="02040502050405020303" pitchFamily="18" charset="0"/>
              </a:rPr>
              <a:t>With my passion for peace, it gives me great joy whenever I am able to apply the peacebuilding skills I have today to transform the life of a person or community and contribute a piece of peace in this world. The Rotary Peace Fellowship granted me a great stepping stone in this journey.</a:t>
            </a:r>
          </a:p>
        </p:txBody>
      </p:sp>
      <p:pic>
        <p:nvPicPr>
          <p:cNvPr id="5" name="Picture 4">
            <a:extLst>
              <a:ext uri="{FF2B5EF4-FFF2-40B4-BE49-F238E27FC236}">
                <a16:creationId xmlns:a16="http://schemas.microsoft.com/office/drawing/2014/main" id="{D68F126A-51D3-70BE-085C-B6E8A3B063B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17677"/>
            <a:ext cx="4275118" cy="4089839"/>
          </a:xfrm>
          <a:prstGeom prst="rect">
            <a:avLst/>
          </a:prstGeom>
        </p:spPr>
      </p:pic>
      <p:pic>
        <p:nvPicPr>
          <p:cNvPr id="2" name="Picture 1">
            <a:extLst>
              <a:ext uri="{FF2B5EF4-FFF2-40B4-BE49-F238E27FC236}">
                <a16:creationId xmlns:a16="http://schemas.microsoft.com/office/drawing/2014/main" id="{64847B2B-6ED9-080A-66B2-5677F75A906B}"/>
              </a:ext>
            </a:extLst>
          </p:cNvPr>
          <p:cNvPicPr>
            <a:picLocks noChangeAspect="1"/>
          </p:cNvPicPr>
          <p:nvPr userDrawn="1"/>
        </p:nvPicPr>
        <p:blipFill>
          <a:blip r:embed="rId4" cstate="screen">
            <a:duotone>
              <a:schemeClr val="accent5">
                <a:shade val="45000"/>
                <a:satMod val="135000"/>
              </a:schemeClr>
              <a:prstClr val="white"/>
            </a:duotone>
            <a:alphaModFix amt="18000"/>
            <a:extLst>
              <a:ext uri="{28A0092B-C50C-407E-A947-70E740481C1C}">
                <a14:useLocalDpi xmlns:a14="http://schemas.microsoft.com/office/drawing/2010/main"/>
              </a:ext>
            </a:extLst>
          </a:blip>
          <a:stretch>
            <a:fillRect/>
          </a:stretch>
        </p:blipFill>
        <p:spPr>
          <a:xfrm>
            <a:off x="5573445" y="3295531"/>
            <a:ext cx="522555" cy="481789"/>
          </a:xfrm>
          <a:prstGeom prst="rect">
            <a:avLst/>
          </a:prstGeom>
          <a:ln>
            <a:noFill/>
          </a:ln>
        </p:spPr>
      </p:pic>
      <p:pic>
        <p:nvPicPr>
          <p:cNvPr id="11" name="Picture 10">
            <a:extLst>
              <a:ext uri="{FF2B5EF4-FFF2-40B4-BE49-F238E27FC236}">
                <a16:creationId xmlns:a16="http://schemas.microsoft.com/office/drawing/2014/main" id="{200F2687-C81C-9594-CD35-B5609D7E33C0}"/>
              </a:ext>
            </a:extLst>
          </p:cNvPr>
          <p:cNvPicPr>
            <a:picLocks noChangeAspect="1"/>
          </p:cNvPicPr>
          <p:nvPr userDrawn="1"/>
        </p:nvPicPr>
        <p:blipFill>
          <a:blip r:embed="rId4" cstate="screen">
            <a:duotone>
              <a:schemeClr val="accent5">
                <a:shade val="45000"/>
                <a:satMod val="135000"/>
              </a:schemeClr>
              <a:prstClr val="white"/>
            </a:duotone>
            <a:alphaModFix amt="18000"/>
            <a:extLst>
              <a:ext uri="{28A0092B-C50C-407E-A947-70E740481C1C}">
                <a14:useLocalDpi xmlns:a14="http://schemas.microsoft.com/office/drawing/2010/main"/>
              </a:ext>
            </a:extLst>
          </a:blip>
          <a:stretch>
            <a:fillRect/>
          </a:stretch>
        </p:blipFill>
        <p:spPr>
          <a:xfrm rot="10800000">
            <a:off x="8591619" y="5758534"/>
            <a:ext cx="522555" cy="481789"/>
          </a:xfrm>
          <a:prstGeom prst="rect">
            <a:avLst/>
          </a:prstGeom>
          <a:ln>
            <a:noFill/>
          </a:ln>
        </p:spPr>
      </p:pic>
    </p:spTree>
    <p:extLst>
      <p:ext uri="{BB962C8B-B14F-4D97-AF65-F5344CB8AC3E}">
        <p14:creationId xmlns:p14="http://schemas.microsoft.com/office/powerpoint/2010/main" val="1528435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PC-Generic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92886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ROTARY</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 FELLOWSHIPS</a:t>
            </a:r>
          </a:p>
        </p:txBody>
      </p:sp>
      <p:sp>
        <p:nvSpPr>
          <p:cNvPr id="10" name="Picture Placeholder 9">
            <a:extLst>
              <a:ext uri="{FF2B5EF4-FFF2-40B4-BE49-F238E27FC236}">
                <a16:creationId xmlns:a16="http://schemas.microsoft.com/office/drawing/2014/main" id="{E878BE84-00B1-9DFD-FE87-D45EA63E64D5}"/>
              </a:ext>
            </a:extLst>
          </p:cNvPr>
          <p:cNvSpPr>
            <a:spLocks noGrp="1"/>
          </p:cNvSpPr>
          <p:nvPr>
            <p:ph type="pic" sz="quarter" idx="10"/>
          </p:nvPr>
        </p:nvSpPr>
        <p:spPr>
          <a:xfrm>
            <a:off x="6096000" y="4795838"/>
            <a:ext cx="1685925" cy="1685925"/>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F831858B-5FDB-98FA-B04A-0DB8FD17E747}"/>
              </a:ext>
            </a:extLst>
          </p:cNvPr>
          <p:cNvSpPr>
            <a:spLocks noGrp="1"/>
          </p:cNvSpPr>
          <p:nvPr>
            <p:ph type="pic" sz="quarter" idx="11"/>
          </p:nvPr>
        </p:nvSpPr>
        <p:spPr>
          <a:xfrm>
            <a:off x="8046720" y="4795838"/>
            <a:ext cx="3078480" cy="1685925"/>
          </a:xfrm>
          <a:prstGeom prst="rect">
            <a:avLst/>
          </a:prstGeom>
        </p:spPr>
        <p:txBody>
          <a:bodyPr/>
          <a:lstStyle/>
          <a:p>
            <a:endParaRPr lang="en-US" dirty="0"/>
          </a:p>
        </p:txBody>
      </p:sp>
      <p:sp>
        <p:nvSpPr>
          <p:cNvPr id="19" name="Title 18">
            <a:extLst>
              <a:ext uri="{FF2B5EF4-FFF2-40B4-BE49-F238E27FC236}">
                <a16:creationId xmlns:a16="http://schemas.microsoft.com/office/drawing/2014/main" id="{47944B32-60D2-CE27-B3A8-1AB0D9F71CA6}"/>
              </a:ext>
            </a:extLst>
          </p:cNvPr>
          <p:cNvSpPr>
            <a:spLocks noGrp="1"/>
          </p:cNvSpPr>
          <p:nvPr>
            <p:ph type="title" hasCustomPrompt="1"/>
          </p:nvPr>
        </p:nvSpPr>
        <p:spPr>
          <a:xfrm>
            <a:off x="6096000" y="674780"/>
            <a:ext cx="6096000" cy="590931"/>
          </a:xfrm>
          <a:prstGeom prst="rect">
            <a:avLst/>
          </a:prstGeom>
        </p:spPr>
        <p:txBody>
          <a:bodyPr wrap="square" lIns="0" rIns="0">
            <a:spAutoFit/>
          </a:bodyPr>
          <a:lstStyle>
            <a:lvl1pPr>
              <a:defRPr sz="3600" b="0" i="0">
                <a:solidFill>
                  <a:srgbClr val="0069C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23" name="Text Placeholder 22">
            <a:extLst>
              <a:ext uri="{FF2B5EF4-FFF2-40B4-BE49-F238E27FC236}">
                <a16:creationId xmlns:a16="http://schemas.microsoft.com/office/drawing/2014/main" id="{1C51A4CC-331A-76FA-7653-08EA5B1D4290}"/>
              </a:ext>
            </a:extLst>
          </p:cNvPr>
          <p:cNvSpPr>
            <a:spLocks noGrp="1"/>
          </p:cNvSpPr>
          <p:nvPr>
            <p:ph type="body" sz="quarter" idx="13" hasCustomPrompt="1"/>
          </p:nvPr>
        </p:nvSpPr>
        <p:spPr>
          <a:xfrm>
            <a:off x="6084426" y="1582107"/>
            <a:ext cx="5467350" cy="2969403"/>
          </a:xfrm>
        </p:spPr>
        <p:txBody>
          <a:bodyPr>
            <a:spAutoFit/>
          </a:body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3948216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a:t>Click icon to add picture</a:t>
            </a:r>
            <a:endParaRPr lang="en-US" dirty="0"/>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PC-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92886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ROTARY</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 FELLOWSHIPS</a:t>
            </a:r>
          </a:p>
        </p:txBody>
      </p:sp>
      <p:sp>
        <p:nvSpPr>
          <p:cNvPr id="8" name="Picture Placeholder 7">
            <a:extLst>
              <a:ext uri="{FF2B5EF4-FFF2-40B4-BE49-F238E27FC236}">
                <a16:creationId xmlns:a16="http://schemas.microsoft.com/office/drawing/2014/main" id="{65DCB674-A577-A766-6358-A5F62D208F18}"/>
              </a:ext>
            </a:extLst>
          </p:cNvPr>
          <p:cNvSpPr>
            <a:spLocks noGrp="1"/>
          </p:cNvSpPr>
          <p:nvPr>
            <p:ph type="pic" sz="quarter" idx="11"/>
          </p:nvPr>
        </p:nvSpPr>
        <p:spPr>
          <a:xfrm>
            <a:off x="9224394" y="3080807"/>
            <a:ext cx="648014" cy="696385"/>
          </a:xfrm>
          <a:blipFill>
            <a:blip r:embed="rId3"/>
            <a:stretch>
              <a:fillRect/>
            </a:stretch>
          </a:blipFill>
        </p:spPr>
        <p:txBody>
          <a:bodyPr/>
          <a:lstStyle/>
          <a:p>
            <a:endParaRPr lang="en-US" dirty="0"/>
          </a:p>
        </p:txBody>
      </p:sp>
      <p:sp>
        <p:nvSpPr>
          <p:cNvPr id="11" name="Picture Placeholder 10">
            <a:extLst>
              <a:ext uri="{FF2B5EF4-FFF2-40B4-BE49-F238E27FC236}">
                <a16:creationId xmlns:a16="http://schemas.microsoft.com/office/drawing/2014/main" id="{650ECBFE-BA8D-884B-3687-32570A222B20}"/>
              </a:ext>
            </a:extLst>
          </p:cNvPr>
          <p:cNvSpPr>
            <a:spLocks noGrp="1"/>
          </p:cNvSpPr>
          <p:nvPr>
            <p:ph type="pic" sz="quarter" idx="12"/>
          </p:nvPr>
        </p:nvSpPr>
        <p:spPr>
          <a:xfrm>
            <a:off x="5509359" y="1582107"/>
            <a:ext cx="648694" cy="712787"/>
          </a:xfrm>
          <a:blipFill>
            <a:blip r:embed="rId4"/>
            <a:stretch>
              <a:fillRect/>
            </a:stretch>
          </a:blipFill>
        </p:spPr>
        <p:txBody>
          <a:bodyPr/>
          <a:lstStyle/>
          <a:p>
            <a:endParaRPr lang="en-US" dirty="0"/>
          </a:p>
        </p:txBody>
      </p:sp>
      <p:sp>
        <p:nvSpPr>
          <p:cNvPr id="16" name="Text Placeholder 15">
            <a:extLst>
              <a:ext uri="{FF2B5EF4-FFF2-40B4-BE49-F238E27FC236}">
                <a16:creationId xmlns:a16="http://schemas.microsoft.com/office/drawing/2014/main" id="{D11870DA-48E9-9350-C09D-AB97827566C2}"/>
              </a:ext>
            </a:extLst>
          </p:cNvPr>
          <p:cNvSpPr>
            <a:spLocks noGrp="1"/>
          </p:cNvSpPr>
          <p:nvPr>
            <p:ph type="body" sz="quarter" idx="13" hasCustomPrompt="1"/>
          </p:nvPr>
        </p:nvSpPr>
        <p:spPr>
          <a:xfrm>
            <a:off x="6442075" y="1582738"/>
            <a:ext cx="4808538" cy="1988045"/>
          </a:xfrm>
        </p:spPr>
        <p:txBody>
          <a:bodyPr>
            <a:spAutoFit/>
          </a:bodyPr>
          <a:lstStyle>
            <a:lvl1pPr>
              <a:lnSpc>
                <a:spcPts val="5000"/>
              </a:lnSpc>
              <a:defRPr sz="4000">
                <a:solidFill>
                  <a:srgbClr val="0069C9"/>
                </a:solidFill>
              </a:defRPr>
            </a:lvl1pPr>
          </a:lstStyle>
          <a:p>
            <a:pPr lvl="0"/>
            <a:r>
              <a:rPr lang="en-US" dirty="0"/>
              <a:t>Click to edit quote copy. Click to edit quote copy.</a:t>
            </a:r>
          </a:p>
        </p:txBody>
      </p:sp>
    </p:spTree>
    <p:extLst>
      <p:ext uri="{BB962C8B-B14F-4D97-AF65-F5344CB8AC3E}">
        <p14:creationId xmlns:p14="http://schemas.microsoft.com/office/powerpoint/2010/main" val="1626193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PC-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10000">
                <a:srgbClr val="0069C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Tree>
    <p:extLst>
      <p:ext uri="{BB962C8B-B14F-4D97-AF65-F5344CB8AC3E}">
        <p14:creationId xmlns:p14="http://schemas.microsoft.com/office/powerpoint/2010/main" val="37179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reas of Focus-Chapter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7EE04E-B34F-01EE-C4E6-C208287F9CB0}"/>
              </a:ext>
            </a:extLst>
          </p:cNvPr>
          <p:cNvSpPr/>
          <p:nvPr userDrawn="1"/>
        </p:nvSpPr>
        <p:spPr>
          <a:xfrm>
            <a:off x="0" y="0"/>
            <a:ext cx="12192000" cy="6969760"/>
          </a:xfrm>
          <a:prstGeom prst="rect">
            <a:avLst/>
          </a:prstGeom>
          <a:gradFill>
            <a:gsLst>
              <a:gs pos="12000">
                <a:srgbClr val="9BD4E7"/>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D5CA72-6B3F-A917-9D72-EFCAF326DB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7" t="4387" r="-11881" b="-826"/>
          <a:stretch/>
        </p:blipFill>
        <p:spPr>
          <a:xfrm rot="1312776">
            <a:off x="-2626640" y="-3717500"/>
            <a:ext cx="17537126" cy="12967946"/>
          </a:xfrm>
          <a:prstGeom prst="rect">
            <a:avLst/>
          </a:prstGeom>
        </p:spPr>
      </p:pic>
      <p:sp>
        <p:nvSpPr>
          <p:cNvPr id="9" name="Rectangle 8">
            <a:extLst>
              <a:ext uri="{FF2B5EF4-FFF2-40B4-BE49-F238E27FC236}">
                <a16:creationId xmlns:a16="http://schemas.microsoft.com/office/drawing/2014/main" id="{7D5D96A7-A8CE-0CD6-01BE-7A69A400B779}"/>
              </a:ext>
            </a:extLst>
          </p:cNvPr>
          <p:cNvSpPr/>
          <p:nvPr userDrawn="1"/>
        </p:nvSpPr>
        <p:spPr>
          <a:xfrm>
            <a:off x="-1604866" y="-44760"/>
            <a:ext cx="5990253" cy="696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0F455E-9859-C1CE-8027-70EB613503E4}"/>
              </a:ext>
            </a:extLst>
          </p:cNvPr>
          <p:cNvPicPr>
            <a:picLocks noChangeAspect="1"/>
          </p:cNvPicPr>
          <p:nvPr userDrawn="1"/>
        </p:nvPicPr>
        <p:blipFill>
          <a:blip r:embed="rId3"/>
          <a:srcRect/>
          <a:stretch/>
        </p:blipFill>
        <p:spPr>
          <a:xfrm>
            <a:off x="284022" y="5895319"/>
            <a:ext cx="1588526" cy="604087"/>
          </a:xfrm>
          <a:prstGeom prst="rect">
            <a:avLst/>
          </a:prstGeom>
        </p:spPr>
      </p:pic>
      <p:sp>
        <p:nvSpPr>
          <p:cNvPr id="11" name="Rectangle 10">
            <a:extLst>
              <a:ext uri="{FF2B5EF4-FFF2-40B4-BE49-F238E27FC236}">
                <a16:creationId xmlns:a16="http://schemas.microsoft.com/office/drawing/2014/main" id="{77ADAB51-7078-493A-F8C3-210CC2354A86}"/>
              </a:ext>
            </a:extLst>
          </p:cNvPr>
          <p:cNvSpPr/>
          <p:nvPr userDrawn="1"/>
        </p:nvSpPr>
        <p:spPr>
          <a:xfrm>
            <a:off x="2505155" y="4038080"/>
            <a:ext cx="10688331" cy="293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C167522-0DCD-096F-0D9B-F61BCB7361EC}"/>
              </a:ext>
            </a:extLst>
          </p:cNvPr>
          <p:cNvSpPr txBox="1"/>
          <p:nvPr userDrawn="1"/>
        </p:nvSpPr>
        <p:spPr>
          <a:xfrm>
            <a:off x="245922" y="3090506"/>
            <a:ext cx="8607228" cy="2426818"/>
          </a:xfrm>
          <a:prstGeom prst="rect">
            <a:avLst/>
          </a:prstGeom>
          <a:noFill/>
        </p:spPr>
        <p:txBody>
          <a:bodyPr wrap="none" lIns="0" rIns="0"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lang="en-US" sz="6600" b="0" i="0" spc="-150" dirty="0">
                <a:solidFill>
                  <a:srgbClr val="65CADA"/>
                </a:solidFill>
                <a:effectLst/>
                <a:latin typeface="Open Sans Light" panose="020B0306030504020204" pitchFamily="34" charset="0"/>
                <a:ea typeface="Open Sans Light" panose="020B0306030504020204" pitchFamily="34" charset="0"/>
                <a:cs typeface="Open Sans Light" panose="020B0306030504020204" pitchFamily="34" charset="0"/>
              </a:rPr>
              <a:t>AREA OF FOCUS:</a:t>
            </a:r>
          </a:p>
          <a:p>
            <a:pPr marL="0" marR="0" lvl="0" indent="0" algn="l" defTabSz="914400" rtl="0" eaLnBrk="1" fontAlgn="auto" latinLnBrk="0" hangingPunct="1">
              <a:lnSpc>
                <a:spcPts val="6000"/>
              </a:lnSpc>
              <a:spcBef>
                <a:spcPts val="0"/>
              </a:spcBef>
              <a:spcAft>
                <a:spcPts val="0"/>
              </a:spcAft>
              <a:buClrTx/>
              <a:buSzTx/>
              <a:buFontTx/>
              <a:buNone/>
              <a:tabLst/>
              <a:defRPr/>
            </a:pPr>
            <a:r>
              <a:rPr lang="en-US" sz="6600" b="0" i="0" spc="-150" dirty="0">
                <a:solidFill>
                  <a:srgbClr val="65CADA"/>
                </a:solidFill>
                <a:effectLst/>
                <a:latin typeface="Open Sans Light" panose="020B0306030504020204" pitchFamily="34" charset="0"/>
                <a:ea typeface="Open Sans Light" panose="020B0306030504020204" pitchFamily="34" charset="0"/>
                <a:cs typeface="Open Sans Light" panose="020B0306030504020204" pitchFamily="34" charset="0"/>
              </a:rPr>
              <a:t>PEACEBUILDING AND </a:t>
            </a:r>
          </a:p>
          <a:p>
            <a:pPr marL="0" marR="0" lvl="0" indent="0" algn="l" defTabSz="914400" rtl="0" eaLnBrk="1" fontAlgn="auto" latinLnBrk="0" hangingPunct="1">
              <a:lnSpc>
                <a:spcPts val="6000"/>
              </a:lnSpc>
              <a:spcBef>
                <a:spcPts val="0"/>
              </a:spcBef>
              <a:spcAft>
                <a:spcPts val="0"/>
              </a:spcAft>
              <a:buClrTx/>
              <a:buSzTx/>
              <a:buFontTx/>
              <a:buNone/>
              <a:tabLst/>
              <a:defRPr/>
            </a:pPr>
            <a:r>
              <a:rPr lang="en-US" sz="6600" b="0" i="0" spc="-150" dirty="0">
                <a:solidFill>
                  <a:srgbClr val="65CADA"/>
                </a:solidFill>
                <a:effectLst/>
                <a:latin typeface="Open Sans Light" panose="020B0306030504020204" pitchFamily="34" charset="0"/>
                <a:ea typeface="Open Sans Light" panose="020B0306030504020204" pitchFamily="34" charset="0"/>
                <a:cs typeface="Open Sans Light" panose="020B0306030504020204" pitchFamily="34" charset="0"/>
              </a:rPr>
              <a:t>CONFLICT PREVENTION</a:t>
            </a:r>
          </a:p>
        </p:txBody>
      </p:sp>
    </p:spTree>
    <p:extLst>
      <p:ext uri="{BB962C8B-B14F-4D97-AF65-F5344CB8AC3E}">
        <p14:creationId xmlns:p14="http://schemas.microsoft.com/office/powerpoint/2010/main" val="126945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ain Section-Areas of Foc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12000">
                <a:srgbClr val="9BD4E7"/>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029200" cy="2569999"/>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9BD4E7"/>
                </a:solidFill>
                <a:effectLst/>
                <a:latin typeface="Open Sans Light" panose="020B0306030504020204" pitchFamily="34" charset="0"/>
                <a:ea typeface="Open Sans Light" panose="020B0306030504020204" pitchFamily="34" charset="0"/>
                <a:cs typeface="Open Sans Light" panose="020B0306030504020204" pitchFamily="34" charset="0"/>
              </a:rPr>
              <a:t>AREA OF FOCUS: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9BD4E7"/>
                </a:solidFill>
                <a:effectLst/>
                <a:latin typeface="Open Sans Light" panose="020B0306030504020204" pitchFamily="34" charset="0"/>
                <a:ea typeface="Open Sans Light" panose="020B0306030504020204" pitchFamily="34" charset="0"/>
                <a:cs typeface="Open Sans Light" panose="020B0306030504020204" pitchFamily="34" charset="0"/>
              </a:rPr>
              <a:t>PEACEBUILDING AND CONFLICT PREVENTION</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3429000"/>
            <a:ext cx="4509092" cy="953466"/>
          </a:xfrm>
          <a:prstGeom prst="rect">
            <a:avLst/>
          </a:prstGeom>
          <a:noFill/>
        </p:spPr>
        <p:txBody>
          <a:bodyPr wrap="square" lIns="0" tIns="0" rIns="0" bIns="0" rtlCol="0">
            <a:spAutoFit/>
          </a:bodyPr>
          <a:lstStyle/>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We refuse to accept conflict as a way of life. That’s why peacebuilding and conflict prevention is one of our causes. By carrying out service projects and by supporting our fellowships and scholarships, Rotary members take action to end conflict and create environments of peace.</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id="{50C2E9E5-AC26-F84F-9608-678FE64762D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77"/>
            <a:ext cx="4275118" cy="3764789"/>
          </a:xfrm>
          <a:prstGeom prst="rect">
            <a:avLst/>
          </a:prstGeom>
        </p:spPr>
      </p:pic>
    </p:spTree>
    <p:extLst>
      <p:ext uri="{BB962C8B-B14F-4D97-AF65-F5344CB8AC3E}">
        <p14:creationId xmlns:p14="http://schemas.microsoft.com/office/powerpoint/2010/main" val="1675169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OF-Generic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9BD4E7"/>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2536913"/>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AREA OF FOCUS: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PEACEBUILDING AND CONFLICT PREVENTION</a:t>
            </a:r>
          </a:p>
        </p:txBody>
      </p:sp>
      <p:sp>
        <p:nvSpPr>
          <p:cNvPr id="2" name="Picture Placeholder 9">
            <a:extLst>
              <a:ext uri="{FF2B5EF4-FFF2-40B4-BE49-F238E27FC236}">
                <a16:creationId xmlns:a16="http://schemas.microsoft.com/office/drawing/2014/main" id="{9BEF502C-2B6B-FB23-D787-8B18F64805A2}"/>
              </a:ext>
            </a:extLst>
          </p:cNvPr>
          <p:cNvSpPr>
            <a:spLocks noGrp="1"/>
          </p:cNvSpPr>
          <p:nvPr>
            <p:ph type="pic" sz="quarter" idx="10"/>
          </p:nvPr>
        </p:nvSpPr>
        <p:spPr>
          <a:xfrm>
            <a:off x="6096000" y="4795838"/>
            <a:ext cx="1685925" cy="1685925"/>
          </a:xfrm>
          <a:prstGeom prst="rect">
            <a:avLst/>
          </a:prstGeom>
        </p:spPr>
        <p:txBody>
          <a:bodyPr/>
          <a:lstStyle/>
          <a:p>
            <a:endParaRPr lang="en-US" dirty="0"/>
          </a:p>
        </p:txBody>
      </p:sp>
      <p:sp>
        <p:nvSpPr>
          <p:cNvPr id="6" name="Picture Placeholder 9">
            <a:extLst>
              <a:ext uri="{FF2B5EF4-FFF2-40B4-BE49-F238E27FC236}">
                <a16:creationId xmlns:a16="http://schemas.microsoft.com/office/drawing/2014/main" id="{7D407F7D-360E-7B0C-AF0F-1AAE51CA484A}"/>
              </a:ext>
            </a:extLst>
          </p:cNvPr>
          <p:cNvSpPr>
            <a:spLocks noGrp="1"/>
          </p:cNvSpPr>
          <p:nvPr>
            <p:ph type="pic" sz="quarter" idx="11"/>
          </p:nvPr>
        </p:nvSpPr>
        <p:spPr>
          <a:xfrm>
            <a:off x="8046720" y="4795838"/>
            <a:ext cx="3078480" cy="1685925"/>
          </a:xfrm>
          <a:prstGeom prst="rect">
            <a:avLst/>
          </a:prstGeom>
        </p:spPr>
        <p:txBody>
          <a:bodyPr/>
          <a:lstStyle/>
          <a:p>
            <a:endParaRPr lang="en-US" dirty="0"/>
          </a:p>
        </p:txBody>
      </p:sp>
      <p:sp>
        <p:nvSpPr>
          <p:cNvPr id="9" name="Title 18">
            <a:extLst>
              <a:ext uri="{FF2B5EF4-FFF2-40B4-BE49-F238E27FC236}">
                <a16:creationId xmlns:a16="http://schemas.microsoft.com/office/drawing/2014/main" id="{84FC817B-6F2E-D5E9-376F-BF3264E01350}"/>
              </a:ext>
            </a:extLst>
          </p:cNvPr>
          <p:cNvSpPr>
            <a:spLocks noGrp="1"/>
          </p:cNvSpPr>
          <p:nvPr>
            <p:ph type="title" hasCustomPrompt="1"/>
          </p:nvPr>
        </p:nvSpPr>
        <p:spPr>
          <a:xfrm>
            <a:off x="6096000" y="674780"/>
            <a:ext cx="6096000" cy="590931"/>
          </a:xfrm>
          <a:prstGeom prst="rect">
            <a:avLst/>
          </a:prstGeom>
        </p:spPr>
        <p:txBody>
          <a:bodyPr wrap="square" lIns="0" rIns="0">
            <a:spAutoFit/>
          </a:bodyPr>
          <a:lstStyle>
            <a:lvl1pPr>
              <a:defRPr sz="3600" b="0" i="0">
                <a:solidFill>
                  <a:srgbClr val="9BD4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1" name="Text Placeholder 22">
            <a:extLst>
              <a:ext uri="{FF2B5EF4-FFF2-40B4-BE49-F238E27FC236}">
                <a16:creationId xmlns:a16="http://schemas.microsoft.com/office/drawing/2014/main" id="{87BDF87E-4779-F276-D9DE-8378A559EE95}"/>
              </a:ext>
            </a:extLst>
          </p:cNvPr>
          <p:cNvSpPr>
            <a:spLocks noGrp="1"/>
          </p:cNvSpPr>
          <p:nvPr>
            <p:ph type="body" sz="quarter" idx="13" hasCustomPrompt="1"/>
          </p:nvPr>
        </p:nvSpPr>
        <p:spPr>
          <a:xfrm>
            <a:off x="6084426" y="1582107"/>
            <a:ext cx="5467350" cy="2969403"/>
          </a:xfrm>
        </p:spPr>
        <p:txBody>
          <a:bodyPr>
            <a:spAutoFit/>
          </a:body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1752468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OF-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10000">
                <a:srgbClr val="9BD4E7"/>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2536913"/>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AREA OF FOCUS: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PEACEBUILDING AND CONFLICT PREVENTION</a:t>
            </a:r>
          </a:p>
        </p:txBody>
      </p:sp>
      <p:sp>
        <p:nvSpPr>
          <p:cNvPr id="3" name="Picture Placeholder 7">
            <a:extLst>
              <a:ext uri="{FF2B5EF4-FFF2-40B4-BE49-F238E27FC236}">
                <a16:creationId xmlns:a16="http://schemas.microsoft.com/office/drawing/2014/main" id="{55F10782-1702-65A1-F7B0-B9D67DA055D5}"/>
              </a:ext>
            </a:extLst>
          </p:cNvPr>
          <p:cNvSpPr>
            <a:spLocks noGrp="1"/>
          </p:cNvSpPr>
          <p:nvPr>
            <p:ph type="pic" sz="quarter" idx="11"/>
          </p:nvPr>
        </p:nvSpPr>
        <p:spPr>
          <a:xfrm>
            <a:off x="9224394" y="3080807"/>
            <a:ext cx="648014" cy="696385"/>
          </a:xfrm>
          <a:blipFill>
            <a:blip r:embed="rId3"/>
            <a:stretch>
              <a:fillRect/>
            </a:stretch>
          </a:blipFill>
        </p:spPr>
        <p:txBody>
          <a:bodyPr/>
          <a:lstStyle/>
          <a:p>
            <a:endParaRPr lang="en-US" dirty="0"/>
          </a:p>
        </p:txBody>
      </p:sp>
      <p:sp>
        <p:nvSpPr>
          <p:cNvPr id="9" name="Picture Placeholder 10">
            <a:extLst>
              <a:ext uri="{FF2B5EF4-FFF2-40B4-BE49-F238E27FC236}">
                <a16:creationId xmlns:a16="http://schemas.microsoft.com/office/drawing/2014/main" id="{698DE2ED-6405-DB00-BDA2-6DDD9C479D13}"/>
              </a:ext>
            </a:extLst>
          </p:cNvPr>
          <p:cNvSpPr>
            <a:spLocks noGrp="1"/>
          </p:cNvSpPr>
          <p:nvPr>
            <p:ph type="pic" sz="quarter" idx="12"/>
          </p:nvPr>
        </p:nvSpPr>
        <p:spPr>
          <a:xfrm>
            <a:off x="5509359" y="1582107"/>
            <a:ext cx="648694" cy="712787"/>
          </a:xfrm>
          <a:blipFill>
            <a:blip r:embed="rId4"/>
            <a:stretch>
              <a:fillRect/>
            </a:stretch>
          </a:blipFill>
        </p:spPr>
        <p:txBody>
          <a:bodyPr/>
          <a:lstStyle/>
          <a:p>
            <a:endParaRPr lang="en-US" dirty="0"/>
          </a:p>
        </p:txBody>
      </p:sp>
      <p:sp>
        <p:nvSpPr>
          <p:cNvPr id="10" name="Text Placeholder 15">
            <a:extLst>
              <a:ext uri="{FF2B5EF4-FFF2-40B4-BE49-F238E27FC236}">
                <a16:creationId xmlns:a16="http://schemas.microsoft.com/office/drawing/2014/main" id="{7CC1B3E8-3B46-CDC7-8765-E8A416A0B769}"/>
              </a:ext>
            </a:extLst>
          </p:cNvPr>
          <p:cNvSpPr>
            <a:spLocks noGrp="1"/>
          </p:cNvSpPr>
          <p:nvPr>
            <p:ph type="body" sz="quarter" idx="13" hasCustomPrompt="1"/>
          </p:nvPr>
        </p:nvSpPr>
        <p:spPr>
          <a:xfrm>
            <a:off x="6442075" y="1582738"/>
            <a:ext cx="4808538" cy="1988045"/>
          </a:xfrm>
        </p:spPr>
        <p:txBody>
          <a:bodyPr>
            <a:spAutoFit/>
          </a:bodyPr>
          <a:lstStyle>
            <a:lvl1pPr>
              <a:lnSpc>
                <a:spcPts val="5000"/>
              </a:lnSpc>
              <a:defRPr sz="4000">
                <a:solidFill>
                  <a:srgbClr val="0069C9"/>
                </a:solidFill>
              </a:defRPr>
            </a:lvl1pPr>
          </a:lstStyle>
          <a:p>
            <a:pPr lvl="0"/>
            <a:r>
              <a:rPr lang="en-US" dirty="0"/>
              <a:t>Click to edit quote copy. Click to edit quote copy.</a:t>
            </a:r>
          </a:p>
        </p:txBody>
      </p:sp>
    </p:spTree>
    <p:extLst>
      <p:ext uri="{BB962C8B-B14F-4D97-AF65-F5344CB8AC3E}">
        <p14:creationId xmlns:p14="http://schemas.microsoft.com/office/powerpoint/2010/main" val="3596393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OF-Scho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F58961-C127-FC66-6D9B-AE7C8CF17C9B}"/>
              </a:ext>
            </a:extLst>
          </p:cNvPr>
          <p:cNvSpPr/>
          <p:nvPr userDrawn="1"/>
        </p:nvSpPr>
        <p:spPr>
          <a:xfrm>
            <a:off x="0" y="0"/>
            <a:ext cx="4275118" cy="6969760"/>
          </a:xfrm>
          <a:prstGeom prst="rect">
            <a:avLst/>
          </a:prstGeom>
          <a:gradFill>
            <a:gsLst>
              <a:gs pos="10000">
                <a:srgbClr val="9BD4E7"/>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8638B90-F850-465D-50E2-6D906C510699}"/>
              </a:ext>
            </a:extLst>
          </p:cNvPr>
          <p:cNvSpPr>
            <a:spLocks noGrp="1"/>
          </p:cNvSpPr>
          <p:nvPr>
            <p:ph type="pic" sz="quarter" idx="10"/>
          </p:nvPr>
        </p:nvSpPr>
        <p:spPr>
          <a:xfrm>
            <a:off x="0" y="601663"/>
            <a:ext cx="4248150" cy="4121150"/>
          </a:xfrm>
        </p:spPr>
        <p:txBody>
          <a:bodyPr/>
          <a:lstStyle/>
          <a:p>
            <a:endParaRPr lang="en-US"/>
          </a:p>
        </p:txBody>
      </p:sp>
      <p:pic>
        <p:nvPicPr>
          <p:cNvPr id="5" name="Picture 4">
            <a:extLst>
              <a:ext uri="{FF2B5EF4-FFF2-40B4-BE49-F238E27FC236}">
                <a16:creationId xmlns:a16="http://schemas.microsoft.com/office/drawing/2014/main" id="{C6B3689B-80E2-FEED-E232-853774D8BE1C}"/>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16" name="Title 18">
            <a:extLst>
              <a:ext uri="{FF2B5EF4-FFF2-40B4-BE49-F238E27FC236}">
                <a16:creationId xmlns:a16="http://schemas.microsoft.com/office/drawing/2014/main" id="{CE2C8770-BF59-F38F-0037-C6FA205E836C}"/>
              </a:ext>
            </a:extLst>
          </p:cNvPr>
          <p:cNvSpPr>
            <a:spLocks noGrp="1"/>
          </p:cNvSpPr>
          <p:nvPr>
            <p:ph type="title" hasCustomPrompt="1"/>
          </p:nvPr>
        </p:nvSpPr>
        <p:spPr>
          <a:xfrm>
            <a:off x="6096000" y="674780"/>
            <a:ext cx="6096000" cy="590931"/>
          </a:xfrm>
          <a:prstGeom prst="rect">
            <a:avLst/>
          </a:prstGeom>
        </p:spPr>
        <p:txBody>
          <a:bodyPr wrap="square" lIns="0" rIns="0">
            <a:spAutoFit/>
          </a:bodyPr>
          <a:lstStyle>
            <a:lvl1pPr>
              <a:defRPr sz="3600" b="0" i="0">
                <a:solidFill>
                  <a:srgbClr val="9BD4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7" name="Text Placeholder 22">
            <a:extLst>
              <a:ext uri="{FF2B5EF4-FFF2-40B4-BE49-F238E27FC236}">
                <a16:creationId xmlns:a16="http://schemas.microsoft.com/office/drawing/2014/main" id="{90A4C9F2-41F6-C4BC-3B0A-4F2AEAA242E4}"/>
              </a:ext>
            </a:extLst>
          </p:cNvPr>
          <p:cNvSpPr>
            <a:spLocks noGrp="1"/>
          </p:cNvSpPr>
          <p:nvPr>
            <p:ph type="body" sz="quarter" idx="13" hasCustomPrompt="1"/>
          </p:nvPr>
        </p:nvSpPr>
        <p:spPr>
          <a:xfrm>
            <a:off x="6084426" y="1825174"/>
            <a:ext cx="5467350" cy="3200235"/>
          </a:xfrm>
        </p:spPr>
        <p:txBody>
          <a:bodyPr tIns="274320">
            <a:spAutoFit/>
          </a:bodyPr>
          <a:lstStyle>
            <a:lvl1pPr>
              <a:defRPr sz="1200" baseline="0">
                <a:solidFill>
                  <a:srgbClr val="0069C9"/>
                </a:solidFill>
              </a:defRPr>
            </a:lvl1pPr>
            <a:lvl5pPr>
              <a:defRPr>
                <a:solidFill>
                  <a:srgbClr val="0069C9"/>
                </a:solidFill>
              </a:defRPr>
            </a:lvl5p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2338398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rtners In Peace-Chapter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5BCB96-4106-33F7-5DBD-E9EFD788D2DF}"/>
              </a:ext>
            </a:extLst>
          </p:cNvPr>
          <p:cNvSpPr/>
          <p:nvPr userDrawn="1"/>
        </p:nvSpPr>
        <p:spPr>
          <a:xfrm>
            <a:off x="-1604865" y="0"/>
            <a:ext cx="13796865" cy="6969760"/>
          </a:xfrm>
          <a:prstGeom prst="rect">
            <a:avLst/>
          </a:prstGeom>
          <a:gradFill>
            <a:gsLst>
              <a:gs pos="10000">
                <a:srgbClr val="872175"/>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691F1B5-3FBE-3521-8297-5B8ED7664E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7" t="4387" r="-11881" b="-826"/>
          <a:stretch/>
        </p:blipFill>
        <p:spPr>
          <a:xfrm rot="1312776">
            <a:off x="-2626640" y="-3717500"/>
            <a:ext cx="17537126" cy="12967946"/>
          </a:xfrm>
          <a:prstGeom prst="rect">
            <a:avLst/>
          </a:prstGeom>
        </p:spPr>
      </p:pic>
      <p:sp>
        <p:nvSpPr>
          <p:cNvPr id="9" name="Rectangle 8">
            <a:extLst>
              <a:ext uri="{FF2B5EF4-FFF2-40B4-BE49-F238E27FC236}">
                <a16:creationId xmlns:a16="http://schemas.microsoft.com/office/drawing/2014/main" id="{B9E31945-C0BE-7B44-BFB6-73BFC973840F}"/>
              </a:ext>
            </a:extLst>
          </p:cNvPr>
          <p:cNvSpPr/>
          <p:nvPr userDrawn="1"/>
        </p:nvSpPr>
        <p:spPr>
          <a:xfrm>
            <a:off x="-1604866" y="-44760"/>
            <a:ext cx="5990253" cy="696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E84D448-F7C8-FF59-A1B0-736DB86288C1}"/>
              </a:ext>
            </a:extLst>
          </p:cNvPr>
          <p:cNvPicPr>
            <a:picLocks noChangeAspect="1"/>
          </p:cNvPicPr>
          <p:nvPr userDrawn="1"/>
        </p:nvPicPr>
        <p:blipFill>
          <a:blip r:embed="rId3"/>
          <a:srcRect/>
          <a:stretch/>
        </p:blipFill>
        <p:spPr>
          <a:xfrm>
            <a:off x="284022" y="5895319"/>
            <a:ext cx="1588526" cy="604087"/>
          </a:xfrm>
          <a:prstGeom prst="rect">
            <a:avLst/>
          </a:prstGeom>
        </p:spPr>
      </p:pic>
      <p:sp>
        <p:nvSpPr>
          <p:cNvPr id="11" name="Rectangle 10">
            <a:extLst>
              <a:ext uri="{FF2B5EF4-FFF2-40B4-BE49-F238E27FC236}">
                <a16:creationId xmlns:a16="http://schemas.microsoft.com/office/drawing/2014/main" id="{9FD06AA8-B1E9-3E95-3561-7F97303CD5DB}"/>
              </a:ext>
            </a:extLst>
          </p:cNvPr>
          <p:cNvSpPr/>
          <p:nvPr userDrawn="1"/>
        </p:nvSpPr>
        <p:spPr>
          <a:xfrm>
            <a:off x="2505155" y="4038080"/>
            <a:ext cx="10688331" cy="293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2991CF5-802F-63FA-5558-F510E5E28931}"/>
              </a:ext>
            </a:extLst>
          </p:cNvPr>
          <p:cNvSpPr txBox="1"/>
          <p:nvPr userDrawn="1"/>
        </p:nvSpPr>
        <p:spPr>
          <a:xfrm>
            <a:off x="207822" y="4411695"/>
            <a:ext cx="7332392" cy="791755"/>
          </a:xfrm>
          <a:prstGeom prst="rect">
            <a:avLst/>
          </a:prstGeom>
          <a:noFill/>
        </p:spPr>
        <p:txBody>
          <a:bodyPr wrap="none" lIns="0" r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6600" b="0" i="0" spc="-150" dirty="0">
                <a:solidFill>
                  <a:srgbClr val="872175"/>
                </a:solidFill>
                <a:effectLst/>
                <a:latin typeface="Open Sans Light" panose="020B0306030504020204" pitchFamily="34" charset="0"/>
                <a:ea typeface="Open Sans Light" panose="020B0306030504020204" pitchFamily="34" charset="0"/>
                <a:cs typeface="Open Sans Light" panose="020B0306030504020204" pitchFamily="34" charset="0"/>
              </a:rPr>
              <a:t>PARTNERS IN PEACE</a:t>
            </a:r>
          </a:p>
        </p:txBody>
      </p:sp>
    </p:spTree>
    <p:extLst>
      <p:ext uri="{BB962C8B-B14F-4D97-AF65-F5344CB8AC3E}">
        <p14:creationId xmlns:p14="http://schemas.microsoft.com/office/powerpoint/2010/main" val="223445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in Section-Partners In Pea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7000">
                <a:srgbClr val="872175"/>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029200" cy="1287597"/>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872175"/>
                </a:solidFill>
                <a:effectLst/>
                <a:latin typeface="Open Sans Light" panose="020B0306030504020204" pitchFamily="34" charset="0"/>
                <a:ea typeface="Open Sans Light" panose="020B0306030504020204" pitchFamily="34" charset="0"/>
                <a:cs typeface="Open Sans Light" panose="020B0306030504020204" pitchFamily="34" charset="0"/>
              </a:rPr>
              <a:t>PARTNERS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872175"/>
                </a:solidFill>
                <a:effectLst/>
                <a:latin typeface="Open Sans Light" panose="020B0306030504020204" pitchFamily="34" charset="0"/>
                <a:ea typeface="Open Sans Light" panose="020B0306030504020204" pitchFamily="34" charset="0"/>
                <a:cs typeface="Open Sans Light" panose="020B0306030504020204" pitchFamily="34" charset="0"/>
              </a:rPr>
              <a:t>IN PEACE</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2212848"/>
            <a:ext cx="4509092" cy="1338187"/>
          </a:xfrm>
          <a:prstGeom prst="rect">
            <a:avLst/>
          </a:prstGeom>
          <a:noFill/>
        </p:spPr>
        <p:txBody>
          <a:bodyPr wrap="square" lIns="0" tIns="0" rIns="0" bIns="0" rtlCol="0">
            <a:spAutoFit/>
          </a:bodyPr>
          <a:lstStyle/>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Placeholder copy.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id="{AC39797E-0D21-5A25-97A7-411FBE44CF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78"/>
            <a:ext cx="4275118" cy="3609938"/>
          </a:xfrm>
          <a:prstGeom prst="rect">
            <a:avLst/>
          </a:prstGeom>
        </p:spPr>
      </p:pic>
    </p:spTree>
    <p:extLst>
      <p:ext uri="{BB962C8B-B14F-4D97-AF65-F5344CB8AC3E}">
        <p14:creationId xmlns:p14="http://schemas.microsoft.com/office/powerpoint/2010/main" val="2026754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rtners In Peace-Generic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872175"/>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25451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PARTNERS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IN PEACE</a:t>
            </a:r>
          </a:p>
        </p:txBody>
      </p:sp>
      <p:sp>
        <p:nvSpPr>
          <p:cNvPr id="10" name="Picture Placeholder 9">
            <a:extLst>
              <a:ext uri="{FF2B5EF4-FFF2-40B4-BE49-F238E27FC236}">
                <a16:creationId xmlns:a16="http://schemas.microsoft.com/office/drawing/2014/main" id="{E878BE84-00B1-9DFD-FE87-D45EA63E64D5}"/>
              </a:ext>
            </a:extLst>
          </p:cNvPr>
          <p:cNvSpPr>
            <a:spLocks noGrp="1"/>
          </p:cNvSpPr>
          <p:nvPr>
            <p:ph type="pic" sz="quarter" idx="10"/>
          </p:nvPr>
        </p:nvSpPr>
        <p:spPr>
          <a:xfrm>
            <a:off x="6096000" y="4795838"/>
            <a:ext cx="1685925" cy="1685925"/>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F831858B-5FDB-98FA-B04A-0DB8FD17E747}"/>
              </a:ext>
            </a:extLst>
          </p:cNvPr>
          <p:cNvSpPr>
            <a:spLocks noGrp="1"/>
          </p:cNvSpPr>
          <p:nvPr>
            <p:ph type="pic" sz="quarter" idx="11"/>
          </p:nvPr>
        </p:nvSpPr>
        <p:spPr>
          <a:xfrm>
            <a:off x="8046720" y="4795838"/>
            <a:ext cx="3078480" cy="1685925"/>
          </a:xfrm>
          <a:prstGeom prst="rect">
            <a:avLst/>
          </a:prstGeom>
        </p:spPr>
        <p:txBody>
          <a:bodyPr/>
          <a:lstStyle/>
          <a:p>
            <a:endParaRPr lang="en-US" dirty="0"/>
          </a:p>
        </p:txBody>
      </p:sp>
      <p:sp>
        <p:nvSpPr>
          <p:cNvPr id="2" name="Picture Placeholder 9">
            <a:extLst>
              <a:ext uri="{FF2B5EF4-FFF2-40B4-BE49-F238E27FC236}">
                <a16:creationId xmlns:a16="http://schemas.microsoft.com/office/drawing/2014/main" id="{5414661F-A9F3-2E68-BE45-E89F32039902}"/>
              </a:ext>
            </a:extLst>
          </p:cNvPr>
          <p:cNvSpPr>
            <a:spLocks noGrp="1"/>
          </p:cNvSpPr>
          <p:nvPr>
            <p:ph type="pic" sz="quarter" idx="12"/>
          </p:nvPr>
        </p:nvSpPr>
        <p:spPr>
          <a:xfrm>
            <a:off x="6096000" y="4795838"/>
            <a:ext cx="1685925" cy="1685925"/>
          </a:xfrm>
          <a:prstGeom prst="rect">
            <a:avLst/>
          </a:prstGeom>
        </p:spPr>
        <p:txBody>
          <a:bodyPr/>
          <a:lstStyle/>
          <a:p>
            <a:endParaRPr lang="en-US" dirty="0"/>
          </a:p>
        </p:txBody>
      </p:sp>
      <p:sp>
        <p:nvSpPr>
          <p:cNvPr id="6" name="Picture Placeholder 9">
            <a:extLst>
              <a:ext uri="{FF2B5EF4-FFF2-40B4-BE49-F238E27FC236}">
                <a16:creationId xmlns:a16="http://schemas.microsoft.com/office/drawing/2014/main" id="{A084EA0C-6A5D-755E-B2AB-B694FCF34ACE}"/>
              </a:ext>
            </a:extLst>
          </p:cNvPr>
          <p:cNvSpPr>
            <a:spLocks noGrp="1"/>
          </p:cNvSpPr>
          <p:nvPr>
            <p:ph type="pic" sz="quarter" idx="13"/>
          </p:nvPr>
        </p:nvSpPr>
        <p:spPr>
          <a:xfrm>
            <a:off x="8046720" y="4795838"/>
            <a:ext cx="3078480" cy="1685925"/>
          </a:xfrm>
          <a:prstGeom prst="rect">
            <a:avLst/>
          </a:prstGeom>
        </p:spPr>
        <p:txBody>
          <a:bodyPr/>
          <a:lstStyle/>
          <a:p>
            <a:endParaRPr lang="en-US" dirty="0"/>
          </a:p>
        </p:txBody>
      </p:sp>
      <p:sp>
        <p:nvSpPr>
          <p:cNvPr id="9" name="Title 18">
            <a:extLst>
              <a:ext uri="{FF2B5EF4-FFF2-40B4-BE49-F238E27FC236}">
                <a16:creationId xmlns:a16="http://schemas.microsoft.com/office/drawing/2014/main" id="{A5A7738F-D131-DC4B-00E4-B82B2D9E95CE}"/>
              </a:ext>
            </a:extLst>
          </p:cNvPr>
          <p:cNvSpPr>
            <a:spLocks noGrp="1"/>
          </p:cNvSpPr>
          <p:nvPr>
            <p:ph type="title" hasCustomPrompt="1"/>
          </p:nvPr>
        </p:nvSpPr>
        <p:spPr>
          <a:xfrm>
            <a:off x="6096000" y="674780"/>
            <a:ext cx="5811978" cy="590931"/>
          </a:xfrm>
          <a:prstGeom prst="rect">
            <a:avLst/>
          </a:prstGeom>
        </p:spPr>
        <p:txBody>
          <a:bodyPr wrap="square" lIns="0" rIns="0">
            <a:spAutoFit/>
          </a:bodyPr>
          <a:lstStyle>
            <a:lvl1pPr>
              <a:defRPr sz="3600" b="0" i="0">
                <a:solidFill>
                  <a:srgbClr val="872175"/>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1" name="Text Placeholder 22">
            <a:extLst>
              <a:ext uri="{FF2B5EF4-FFF2-40B4-BE49-F238E27FC236}">
                <a16:creationId xmlns:a16="http://schemas.microsoft.com/office/drawing/2014/main" id="{6AD374BB-6831-390C-E1BD-5C113613303C}"/>
              </a:ext>
            </a:extLst>
          </p:cNvPr>
          <p:cNvSpPr>
            <a:spLocks noGrp="1"/>
          </p:cNvSpPr>
          <p:nvPr>
            <p:ph type="body" sz="quarter" idx="14" hasCustomPrompt="1"/>
          </p:nvPr>
        </p:nvSpPr>
        <p:spPr>
          <a:xfrm>
            <a:off x="6084426" y="1582107"/>
            <a:ext cx="5467350" cy="2969403"/>
          </a:xfrm>
        </p:spPr>
        <p:txBody>
          <a:bodyPr>
            <a:spAutoFit/>
          </a:body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4293537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rtners In Peace-Bi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872175"/>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10" name="Picture Placeholder 9">
            <a:extLst>
              <a:ext uri="{FF2B5EF4-FFF2-40B4-BE49-F238E27FC236}">
                <a16:creationId xmlns:a16="http://schemas.microsoft.com/office/drawing/2014/main" id="{E878BE84-00B1-9DFD-FE87-D45EA63E64D5}"/>
              </a:ext>
            </a:extLst>
          </p:cNvPr>
          <p:cNvSpPr>
            <a:spLocks noGrp="1"/>
          </p:cNvSpPr>
          <p:nvPr>
            <p:ph type="pic" sz="quarter" idx="10"/>
          </p:nvPr>
        </p:nvSpPr>
        <p:spPr>
          <a:xfrm>
            <a:off x="6096000" y="4795838"/>
            <a:ext cx="1685925" cy="1685925"/>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F831858B-5FDB-98FA-B04A-0DB8FD17E747}"/>
              </a:ext>
            </a:extLst>
          </p:cNvPr>
          <p:cNvSpPr>
            <a:spLocks noGrp="1"/>
          </p:cNvSpPr>
          <p:nvPr>
            <p:ph type="pic" sz="quarter" idx="11"/>
          </p:nvPr>
        </p:nvSpPr>
        <p:spPr>
          <a:xfrm>
            <a:off x="8046720" y="4795838"/>
            <a:ext cx="3078480" cy="1685925"/>
          </a:xfrm>
          <a:prstGeom prst="rect">
            <a:avLst/>
          </a:prstGeom>
        </p:spPr>
        <p:txBody>
          <a:bodyPr/>
          <a:lstStyle/>
          <a:p>
            <a:endParaRPr lang="en-US" dirty="0"/>
          </a:p>
        </p:txBody>
      </p:sp>
      <p:sp>
        <p:nvSpPr>
          <p:cNvPr id="2" name="Picture Placeholder 9">
            <a:extLst>
              <a:ext uri="{FF2B5EF4-FFF2-40B4-BE49-F238E27FC236}">
                <a16:creationId xmlns:a16="http://schemas.microsoft.com/office/drawing/2014/main" id="{5414661F-A9F3-2E68-BE45-E89F32039902}"/>
              </a:ext>
            </a:extLst>
          </p:cNvPr>
          <p:cNvSpPr>
            <a:spLocks noGrp="1"/>
          </p:cNvSpPr>
          <p:nvPr>
            <p:ph type="pic" sz="quarter" idx="12"/>
          </p:nvPr>
        </p:nvSpPr>
        <p:spPr>
          <a:xfrm>
            <a:off x="6096000" y="4795838"/>
            <a:ext cx="1685925" cy="1685925"/>
          </a:xfrm>
          <a:prstGeom prst="rect">
            <a:avLst/>
          </a:prstGeom>
        </p:spPr>
        <p:txBody>
          <a:bodyPr/>
          <a:lstStyle/>
          <a:p>
            <a:endParaRPr lang="en-US" dirty="0"/>
          </a:p>
        </p:txBody>
      </p:sp>
      <p:sp>
        <p:nvSpPr>
          <p:cNvPr id="6" name="Picture Placeholder 9">
            <a:extLst>
              <a:ext uri="{FF2B5EF4-FFF2-40B4-BE49-F238E27FC236}">
                <a16:creationId xmlns:a16="http://schemas.microsoft.com/office/drawing/2014/main" id="{A084EA0C-6A5D-755E-B2AB-B694FCF34ACE}"/>
              </a:ext>
            </a:extLst>
          </p:cNvPr>
          <p:cNvSpPr>
            <a:spLocks noGrp="1"/>
          </p:cNvSpPr>
          <p:nvPr>
            <p:ph type="pic" sz="quarter" idx="13"/>
          </p:nvPr>
        </p:nvSpPr>
        <p:spPr>
          <a:xfrm>
            <a:off x="8046720" y="4795838"/>
            <a:ext cx="3078480" cy="1685925"/>
          </a:xfrm>
          <a:prstGeom prst="rect">
            <a:avLst/>
          </a:prstGeom>
        </p:spPr>
        <p:txBody>
          <a:bodyPr/>
          <a:lstStyle/>
          <a:p>
            <a:endParaRPr lang="en-US" dirty="0"/>
          </a:p>
        </p:txBody>
      </p:sp>
      <p:sp>
        <p:nvSpPr>
          <p:cNvPr id="9" name="Title 18">
            <a:extLst>
              <a:ext uri="{FF2B5EF4-FFF2-40B4-BE49-F238E27FC236}">
                <a16:creationId xmlns:a16="http://schemas.microsoft.com/office/drawing/2014/main" id="{A5A7738F-D131-DC4B-00E4-B82B2D9E95CE}"/>
              </a:ext>
            </a:extLst>
          </p:cNvPr>
          <p:cNvSpPr>
            <a:spLocks noGrp="1"/>
          </p:cNvSpPr>
          <p:nvPr>
            <p:ph type="title" hasCustomPrompt="1"/>
          </p:nvPr>
        </p:nvSpPr>
        <p:spPr>
          <a:xfrm>
            <a:off x="6096000" y="674780"/>
            <a:ext cx="5811978" cy="590931"/>
          </a:xfrm>
          <a:prstGeom prst="rect">
            <a:avLst/>
          </a:prstGeom>
        </p:spPr>
        <p:txBody>
          <a:bodyPr wrap="square" lIns="0" rIns="0">
            <a:spAutoFit/>
          </a:bodyPr>
          <a:lstStyle>
            <a:lvl1pPr>
              <a:defRPr sz="3600" b="0" i="0">
                <a:solidFill>
                  <a:srgbClr val="872175"/>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1" name="Text Placeholder 22">
            <a:extLst>
              <a:ext uri="{FF2B5EF4-FFF2-40B4-BE49-F238E27FC236}">
                <a16:creationId xmlns:a16="http://schemas.microsoft.com/office/drawing/2014/main" id="{6AD374BB-6831-390C-E1BD-5C113613303C}"/>
              </a:ext>
            </a:extLst>
          </p:cNvPr>
          <p:cNvSpPr>
            <a:spLocks noGrp="1"/>
          </p:cNvSpPr>
          <p:nvPr>
            <p:ph type="body" sz="quarter" idx="14" hasCustomPrompt="1"/>
          </p:nvPr>
        </p:nvSpPr>
        <p:spPr>
          <a:xfrm>
            <a:off x="6084426" y="1582107"/>
            <a:ext cx="5467350" cy="3200235"/>
          </a:xfrm>
        </p:spPr>
        <p:txBody>
          <a:bodyPr tIns="274320">
            <a:spAutoFit/>
          </a:body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
        <p:nvSpPr>
          <p:cNvPr id="3" name="Picture Placeholder 12">
            <a:extLst>
              <a:ext uri="{FF2B5EF4-FFF2-40B4-BE49-F238E27FC236}">
                <a16:creationId xmlns:a16="http://schemas.microsoft.com/office/drawing/2014/main" id="{C5FECD3A-ED7D-4BEF-06AE-FC38AC0A57F7}"/>
              </a:ext>
            </a:extLst>
          </p:cNvPr>
          <p:cNvSpPr>
            <a:spLocks noGrp="1"/>
          </p:cNvSpPr>
          <p:nvPr>
            <p:ph type="pic" sz="quarter" idx="15"/>
          </p:nvPr>
        </p:nvSpPr>
        <p:spPr>
          <a:xfrm>
            <a:off x="0" y="601663"/>
            <a:ext cx="4270786" cy="4121150"/>
          </a:xfrm>
        </p:spPr>
        <p:txBody>
          <a:bodyPr/>
          <a:lstStyle/>
          <a:p>
            <a:endParaRPr lang="en-US"/>
          </a:p>
        </p:txBody>
      </p:sp>
    </p:spTree>
    <p:extLst>
      <p:ext uri="{BB962C8B-B14F-4D97-AF65-F5344CB8AC3E}">
        <p14:creationId xmlns:p14="http://schemas.microsoft.com/office/powerpoint/2010/main" val="3053542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rtners In Peac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872175"/>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25451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PARTNERS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IN PEACE</a:t>
            </a:r>
          </a:p>
        </p:txBody>
      </p:sp>
      <p:sp>
        <p:nvSpPr>
          <p:cNvPr id="2" name="Picture Placeholder 7">
            <a:extLst>
              <a:ext uri="{FF2B5EF4-FFF2-40B4-BE49-F238E27FC236}">
                <a16:creationId xmlns:a16="http://schemas.microsoft.com/office/drawing/2014/main" id="{E12E15B5-E574-B4F9-7E8A-C1CC6D94E4F3}"/>
              </a:ext>
            </a:extLst>
          </p:cNvPr>
          <p:cNvSpPr>
            <a:spLocks noGrp="1"/>
          </p:cNvSpPr>
          <p:nvPr>
            <p:ph type="pic" sz="quarter" idx="11"/>
          </p:nvPr>
        </p:nvSpPr>
        <p:spPr>
          <a:xfrm>
            <a:off x="9224394" y="3080807"/>
            <a:ext cx="648014" cy="696385"/>
          </a:xfrm>
          <a:blipFill>
            <a:blip r:embed="rId3"/>
            <a:stretch>
              <a:fillRect/>
            </a:stretch>
          </a:blipFill>
        </p:spPr>
        <p:txBody>
          <a:bodyPr/>
          <a:lstStyle/>
          <a:p>
            <a:endParaRPr lang="en-US" dirty="0"/>
          </a:p>
        </p:txBody>
      </p:sp>
      <p:sp>
        <p:nvSpPr>
          <p:cNvPr id="3" name="Picture Placeholder 10">
            <a:extLst>
              <a:ext uri="{FF2B5EF4-FFF2-40B4-BE49-F238E27FC236}">
                <a16:creationId xmlns:a16="http://schemas.microsoft.com/office/drawing/2014/main" id="{0F6B07BE-C47C-2D1C-293E-45581E8D24CB}"/>
              </a:ext>
            </a:extLst>
          </p:cNvPr>
          <p:cNvSpPr>
            <a:spLocks noGrp="1"/>
          </p:cNvSpPr>
          <p:nvPr>
            <p:ph type="pic" sz="quarter" idx="12"/>
          </p:nvPr>
        </p:nvSpPr>
        <p:spPr>
          <a:xfrm>
            <a:off x="5509359" y="1582107"/>
            <a:ext cx="648694" cy="712787"/>
          </a:xfrm>
          <a:blipFill>
            <a:blip r:embed="rId4"/>
            <a:stretch>
              <a:fillRect/>
            </a:stretch>
          </a:blipFill>
        </p:spPr>
        <p:txBody>
          <a:bodyPr/>
          <a:lstStyle/>
          <a:p>
            <a:endParaRPr lang="en-US" dirty="0"/>
          </a:p>
        </p:txBody>
      </p:sp>
      <p:sp>
        <p:nvSpPr>
          <p:cNvPr id="6" name="Text Placeholder 15">
            <a:extLst>
              <a:ext uri="{FF2B5EF4-FFF2-40B4-BE49-F238E27FC236}">
                <a16:creationId xmlns:a16="http://schemas.microsoft.com/office/drawing/2014/main" id="{AD28B873-2229-F902-7E7F-2225369667E3}"/>
              </a:ext>
            </a:extLst>
          </p:cNvPr>
          <p:cNvSpPr>
            <a:spLocks noGrp="1"/>
          </p:cNvSpPr>
          <p:nvPr>
            <p:ph type="body" sz="quarter" idx="13" hasCustomPrompt="1"/>
          </p:nvPr>
        </p:nvSpPr>
        <p:spPr>
          <a:xfrm>
            <a:off x="6442075" y="1582738"/>
            <a:ext cx="4808538" cy="1988045"/>
          </a:xfrm>
        </p:spPr>
        <p:txBody>
          <a:bodyPr>
            <a:spAutoFit/>
          </a:bodyPr>
          <a:lstStyle>
            <a:lvl1pPr>
              <a:lnSpc>
                <a:spcPts val="5000"/>
              </a:lnSpc>
              <a:defRPr sz="4000">
                <a:solidFill>
                  <a:srgbClr val="0069C9"/>
                </a:solidFill>
              </a:defRPr>
            </a:lvl1pPr>
          </a:lstStyle>
          <a:p>
            <a:pPr lvl="0"/>
            <a:r>
              <a:rPr lang="en-US" dirty="0"/>
              <a:t>Click to edit quote copy. Click to edit quote copy.</a:t>
            </a:r>
          </a:p>
        </p:txBody>
      </p:sp>
    </p:spTree>
    <p:extLst>
      <p:ext uri="{BB962C8B-B14F-4D97-AF65-F5344CB8AC3E}">
        <p14:creationId xmlns:p14="http://schemas.microsoft.com/office/powerpoint/2010/main" val="1775019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ace Programs-Chapter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3EE5B5-70AC-B30D-E745-3CE1A8A4F428}"/>
              </a:ext>
            </a:extLst>
          </p:cNvPr>
          <p:cNvSpPr/>
          <p:nvPr userDrawn="1"/>
        </p:nvSpPr>
        <p:spPr>
          <a:xfrm>
            <a:off x="-1604865" y="0"/>
            <a:ext cx="13796865" cy="6969760"/>
          </a:xfrm>
          <a:prstGeom prst="rect">
            <a:avLst/>
          </a:prstGeom>
          <a:gradFill>
            <a:gsLst>
              <a:gs pos="10000">
                <a:srgbClr val="65CAD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1645D3-80CD-27EF-68FB-B97C3EBE54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7" t="4387" r="-11881" b="-826"/>
          <a:stretch/>
        </p:blipFill>
        <p:spPr>
          <a:xfrm rot="1312776">
            <a:off x="-2626640" y="-3717500"/>
            <a:ext cx="17537126" cy="12967946"/>
          </a:xfrm>
          <a:prstGeom prst="rect">
            <a:avLst/>
          </a:prstGeom>
        </p:spPr>
      </p:pic>
      <p:sp>
        <p:nvSpPr>
          <p:cNvPr id="9" name="Rectangle 8">
            <a:extLst>
              <a:ext uri="{FF2B5EF4-FFF2-40B4-BE49-F238E27FC236}">
                <a16:creationId xmlns:a16="http://schemas.microsoft.com/office/drawing/2014/main" id="{4CFA52F3-8D38-01F2-9026-9B603B09B366}"/>
              </a:ext>
            </a:extLst>
          </p:cNvPr>
          <p:cNvSpPr/>
          <p:nvPr userDrawn="1"/>
        </p:nvSpPr>
        <p:spPr>
          <a:xfrm>
            <a:off x="-1604866" y="-44760"/>
            <a:ext cx="5990253" cy="696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D6FFE9B-FE6A-3AF0-5B2C-6205A29A4C3C}"/>
              </a:ext>
            </a:extLst>
          </p:cNvPr>
          <p:cNvPicPr>
            <a:picLocks noChangeAspect="1"/>
          </p:cNvPicPr>
          <p:nvPr userDrawn="1"/>
        </p:nvPicPr>
        <p:blipFill>
          <a:blip r:embed="rId3"/>
          <a:srcRect/>
          <a:stretch/>
        </p:blipFill>
        <p:spPr>
          <a:xfrm>
            <a:off x="284022" y="5895319"/>
            <a:ext cx="1588526" cy="604087"/>
          </a:xfrm>
          <a:prstGeom prst="rect">
            <a:avLst/>
          </a:prstGeom>
        </p:spPr>
      </p:pic>
      <p:sp>
        <p:nvSpPr>
          <p:cNvPr id="11" name="Rectangle 10">
            <a:extLst>
              <a:ext uri="{FF2B5EF4-FFF2-40B4-BE49-F238E27FC236}">
                <a16:creationId xmlns:a16="http://schemas.microsoft.com/office/drawing/2014/main" id="{264BB752-340A-46D8-D1D8-687FD1427EF6}"/>
              </a:ext>
            </a:extLst>
          </p:cNvPr>
          <p:cNvSpPr/>
          <p:nvPr userDrawn="1"/>
        </p:nvSpPr>
        <p:spPr>
          <a:xfrm>
            <a:off x="2505155" y="4038080"/>
            <a:ext cx="10688331" cy="293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C28E0A-BB62-5977-5B42-7E91762C848D}"/>
              </a:ext>
            </a:extLst>
          </p:cNvPr>
          <p:cNvSpPr txBox="1"/>
          <p:nvPr userDrawn="1"/>
        </p:nvSpPr>
        <p:spPr>
          <a:xfrm>
            <a:off x="207822" y="4411695"/>
            <a:ext cx="6856749" cy="791755"/>
          </a:xfrm>
          <a:prstGeom prst="rect">
            <a:avLst/>
          </a:prstGeom>
          <a:noFill/>
        </p:spPr>
        <p:txBody>
          <a:bodyPr wrap="none" lIns="0" r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6600" b="0" i="0" spc="-150" dirty="0">
                <a:solidFill>
                  <a:srgbClr val="65CADA"/>
                </a:solidFill>
                <a:effectLst/>
                <a:latin typeface="Open Sans Light" panose="020B0306030504020204" pitchFamily="34" charset="0"/>
                <a:ea typeface="Open Sans Light" panose="020B0306030504020204" pitchFamily="34" charset="0"/>
                <a:cs typeface="Open Sans Light" panose="020B0306030504020204" pitchFamily="34" charset="0"/>
              </a:rPr>
              <a:t>PEACE PROGRAMS</a:t>
            </a:r>
          </a:p>
        </p:txBody>
      </p:sp>
    </p:spTree>
    <p:extLst>
      <p:ext uri="{BB962C8B-B14F-4D97-AF65-F5344CB8AC3E}">
        <p14:creationId xmlns:p14="http://schemas.microsoft.com/office/powerpoint/2010/main" val="2713709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Main Section-Peace Progra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7000">
                <a:srgbClr val="65CAD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029200" cy="1287660"/>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65CADA"/>
                </a:solidFill>
                <a:effectLst/>
                <a:latin typeface="Open Sans Light" panose="020B0306030504020204" pitchFamily="34" charset="0"/>
                <a:ea typeface="Open Sans Light" panose="020B0306030504020204" pitchFamily="34" charset="0"/>
                <a:cs typeface="Open Sans Light" panose="020B0306030504020204" pitchFamily="34" charset="0"/>
              </a:rPr>
              <a:t>PEACE PROGRAMS</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2212848"/>
            <a:ext cx="4509092" cy="1338187"/>
          </a:xfrm>
          <a:prstGeom prst="rect">
            <a:avLst/>
          </a:prstGeom>
          <a:noFill/>
        </p:spPr>
        <p:txBody>
          <a:bodyPr wrap="square" lIns="0" tIns="0" rIns="0" bIns="0" rtlCol="0">
            <a:spAutoFit/>
          </a:bodyPr>
          <a:lstStyle/>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Placeholder copy.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id="{172DC070-3941-1EAB-8A16-1DAA3244D52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55"/>
          <a:stretch/>
        </p:blipFill>
        <p:spPr>
          <a:xfrm>
            <a:off x="0" y="617677"/>
            <a:ext cx="4275118" cy="3669315"/>
          </a:xfrm>
          <a:prstGeom prst="rect">
            <a:avLst/>
          </a:prstGeom>
        </p:spPr>
      </p:pic>
    </p:spTree>
    <p:extLst>
      <p:ext uri="{BB962C8B-B14F-4D97-AF65-F5344CB8AC3E}">
        <p14:creationId xmlns:p14="http://schemas.microsoft.com/office/powerpoint/2010/main" val="1048801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eace Programs-Generic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65CAD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25451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PROGRAMS</a:t>
            </a:r>
          </a:p>
        </p:txBody>
      </p:sp>
      <p:sp>
        <p:nvSpPr>
          <p:cNvPr id="10" name="Picture Placeholder 9">
            <a:extLst>
              <a:ext uri="{FF2B5EF4-FFF2-40B4-BE49-F238E27FC236}">
                <a16:creationId xmlns:a16="http://schemas.microsoft.com/office/drawing/2014/main" id="{E878BE84-00B1-9DFD-FE87-D45EA63E64D5}"/>
              </a:ext>
            </a:extLst>
          </p:cNvPr>
          <p:cNvSpPr>
            <a:spLocks noGrp="1"/>
          </p:cNvSpPr>
          <p:nvPr>
            <p:ph type="pic" sz="quarter" idx="10"/>
          </p:nvPr>
        </p:nvSpPr>
        <p:spPr>
          <a:xfrm>
            <a:off x="6096000" y="4795838"/>
            <a:ext cx="1685925" cy="1685925"/>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F831858B-5FDB-98FA-B04A-0DB8FD17E747}"/>
              </a:ext>
            </a:extLst>
          </p:cNvPr>
          <p:cNvSpPr>
            <a:spLocks noGrp="1"/>
          </p:cNvSpPr>
          <p:nvPr>
            <p:ph type="pic" sz="quarter" idx="11"/>
          </p:nvPr>
        </p:nvSpPr>
        <p:spPr>
          <a:xfrm>
            <a:off x="8046720" y="4795838"/>
            <a:ext cx="3078480" cy="1685925"/>
          </a:xfrm>
          <a:prstGeom prst="rect">
            <a:avLst/>
          </a:prstGeom>
        </p:spPr>
        <p:txBody>
          <a:bodyPr/>
          <a:lstStyle/>
          <a:p>
            <a:endParaRPr lang="en-US" dirty="0"/>
          </a:p>
        </p:txBody>
      </p:sp>
      <p:sp>
        <p:nvSpPr>
          <p:cNvPr id="2" name="Picture Placeholder 9">
            <a:extLst>
              <a:ext uri="{FF2B5EF4-FFF2-40B4-BE49-F238E27FC236}">
                <a16:creationId xmlns:a16="http://schemas.microsoft.com/office/drawing/2014/main" id="{A88C218E-20CE-2763-8046-22E96D2D8C68}"/>
              </a:ext>
            </a:extLst>
          </p:cNvPr>
          <p:cNvSpPr>
            <a:spLocks noGrp="1"/>
          </p:cNvSpPr>
          <p:nvPr>
            <p:ph type="pic" sz="quarter" idx="12"/>
          </p:nvPr>
        </p:nvSpPr>
        <p:spPr>
          <a:xfrm>
            <a:off x="6096000" y="4795838"/>
            <a:ext cx="1685925" cy="1685925"/>
          </a:xfrm>
          <a:prstGeom prst="rect">
            <a:avLst/>
          </a:prstGeom>
        </p:spPr>
        <p:txBody>
          <a:bodyPr/>
          <a:lstStyle/>
          <a:p>
            <a:endParaRPr lang="en-US" dirty="0"/>
          </a:p>
        </p:txBody>
      </p:sp>
      <p:sp>
        <p:nvSpPr>
          <p:cNvPr id="6" name="Picture Placeholder 9">
            <a:extLst>
              <a:ext uri="{FF2B5EF4-FFF2-40B4-BE49-F238E27FC236}">
                <a16:creationId xmlns:a16="http://schemas.microsoft.com/office/drawing/2014/main" id="{3CFDB92E-0FB9-A39E-24A4-F6B2EBB88B66}"/>
              </a:ext>
            </a:extLst>
          </p:cNvPr>
          <p:cNvSpPr>
            <a:spLocks noGrp="1"/>
          </p:cNvSpPr>
          <p:nvPr>
            <p:ph type="pic" sz="quarter" idx="13"/>
          </p:nvPr>
        </p:nvSpPr>
        <p:spPr>
          <a:xfrm>
            <a:off x="8046720" y="4795838"/>
            <a:ext cx="3078480" cy="1685925"/>
          </a:xfrm>
          <a:prstGeom prst="rect">
            <a:avLst/>
          </a:prstGeom>
        </p:spPr>
        <p:txBody>
          <a:bodyPr/>
          <a:lstStyle/>
          <a:p>
            <a:endParaRPr lang="en-US" dirty="0"/>
          </a:p>
        </p:txBody>
      </p:sp>
      <p:sp>
        <p:nvSpPr>
          <p:cNvPr id="9" name="Title 18">
            <a:extLst>
              <a:ext uri="{FF2B5EF4-FFF2-40B4-BE49-F238E27FC236}">
                <a16:creationId xmlns:a16="http://schemas.microsoft.com/office/drawing/2014/main" id="{4D234D95-AA90-E35E-EE6D-DE2BCE0C47A7}"/>
              </a:ext>
            </a:extLst>
          </p:cNvPr>
          <p:cNvSpPr>
            <a:spLocks noGrp="1"/>
          </p:cNvSpPr>
          <p:nvPr>
            <p:ph type="title" hasCustomPrompt="1"/>
          </p:nvPr>
        </p:nvSpPr>
        <p:spPr>
          <a:xfrm>
            <a:off x="6096000" y="674780"/>
            <a:ext cx="6096000" cy="590931"/>
          </a:xfrm>
          <a:prstGeom prst="rect">
            <a:avLst/>
          </a:prstGeom>
        </p:spPr>
        <p:txBody>
          <a:bodyPr wrap="square" lIns="0" rIns="0">
            <a:spAutoFit/>
          </a:bodyPr>
          <a:lstStyle>
            <a:lvl1pPr>
              <a:defRPr sz="3600" b="0" i="0">
                <a:solidFill>
                  <a:srgbClr val="65CAD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1" name="Text Placeholder 22">
            <a:extLst>
              <a:ext uri="{FF2B5EF4-FFF2-40B4-BE49-F238E27FC236}">
                <a16:creationId xmlns:a16="http://schemas.microsoft.com/office/drawing/2014/main" id="{27DF1FA5-3C37-244F-A572-9EFE18D97C0E}"/>
              </a:ext>
            </a:extLst>
          </p:cNvPr>
          <p:cNvSpPr>
            <a:spLocks noGrp="1"/>
          </p:cNvSpPr>
          <p:nvPr>
            <p:ph type="body" sz="quarter" idx="14" hasCustomPrompt="1"/>
          </p:nvPr>
        </p:nvSpPr>
        <p:spPr>
          <a:xfrm>
            <a:off x="6084426" y="1582107"/>
            <a:ext cx="5467350" cy="2969403"/>
          </a:xfrm>
        </p:spPr>
        <p:txBody>
          <a:bodyPr>
            <a:spAutoFit/>
          </a:body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4235348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eace Programs-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65CAD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25451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PROGRAMS</a:t>
            </a:r>
          </a:p>
        </p:txBody>
      </p:sp>
      <p:sp>
        <p:nvSpPr>
          <p:cNvPr id="3" name="Picture Placeholder 7">
            <a:extLst>
              <a:ext uri="{FF2B5EF4-FFF2-40B4-BE49-F238E27FC236}">
                <a16:creationId xmlns:a16="http://schemas.microsoft.com/office/drawing/2014/main" id="{469346A2-0600-8BA5-0284-ED795A426282}"/>
              </a:ext>
            </a:extLst>
          </p:cNvPr>
          <p:cNvSpPr>
            <a:spLocks noGrp="1"/>
          </p:cNvSpPr>
          <p:nvPr>
            <p:ph type="pic" sz="quarter" idx="11"/>
          </p:nvPr>
        </p:nvSpPr>
        <p:spPr>
          <a:xfrm>
            <a:off x="9224394" y="3080807"/>
            <a:ext cx="648014" cy="696385"/>
          </a:xfrm>
          <a:blipFill>
            <a:blip r:embed="rId3"/>
            <a:stretch>
              <a:fillRect/>
            </a:stretch>
          </a:blipFill>
        </p:spPr>
        <p:txBody>
          <a:bodyPr/>
          <a:lstStyle/>
          <a:p>
            <a:endParaRPr lang="en-US" dirty="0"/>
          </a:p>
        </p:txBody>
      </p:sp>
      <p:sp>
        <p:nvSpPr>
          <p:cNvPr id="8" name="Picture Placeholder 10">
            <a:extLst>
              <a:ext uri="{FF2B5EF4-FFF2-40B4-BE49-F238E27FC236}">
                <a16:creationId xmlns:a16="http://schemas.microsoft.com/office/drawing/2014/main" id="{28A899E7-ABE7-FCFA-0618-7C40120831FB}"/>
              </a:ext>
            </a:extLst>
          </p:cNvPr>
          <p:cNvSpPr>
            <a:spLocks noGrp="1"/>
          </p:cNvSpPr>
          <p:nvPr>
            <p:ph type="pic" sz="quarter" idx="12"/>
          </p:nvPr>
        </p:nvSpPr>
        <p:spPr>
          <a:xfrm>
            <a:off x="5509359" y="1582107"/>
            <a:ext cx="648694" cy="712787"/>
          </a:xfrm>
          <a:blipFill>
            <a:blip r:embed="rId4"/>
            <a:stretch>
              <a:fillRect/>
            </a:stretch>
          </a:blipFill>
        </p:spPr>
        <p:txBody>
          <a:bodyPr/>
          <a:lstStyle/>
          <a:p>
            <a:endParaRPr lang="en-US" dirty="0"/>
          </a:p>
        </p:txBody>
      </p:sp>
      <p:sp>
        <p:nvSpPr>
          <p:cNvPr id="10" name="Text Placeholder 15">
            <a:extLst>
              <a:ext uri="{FF2B5EF4-FFF2-40B4-BE49-F238E27FC236}">
                <a16:creationId xmlns:a16="http://schemas.microsoft.com/office/drawing/2014/main" id="{327A2220-944B-64FE-C0A1-4C91161DEF41}"/>
              </a:ext>
            </a:extLst>
          </p:cNvPr>
          <p:cNvSpPr>
            <a:spLocks noGrp="1"/>
          </p:cNvSpPr>
          <p:nvPr>
            <p:ph type="body" sz="quarter" idx="13" hasCustomPrompt="1"/>
          </p:nvPr>
        </p:nvSpPr>
        <p:spPr>
          <a:xfrm>
            <a:off x="6442075" y="1582738"/>
            <a:ext cx="4808538" cy="1988045"/>
          </a:xfrm>
        </p:spPr>
        <p:txBody>
          <a:bodyPr>
            <a:spAutoFit/>
          </a:bodyPr>
          <a:lstStyle>
            <a:lvl1pPr>
              <a:lnSpc>
                <a:spcPts val="5000"/>
              </a:lnSpc>
              <a:defRPr sz="4000">
                <a:solidFill>
                  <a:srgbClr val="0069C9"/>
                </a:solidFill>
              </a:defRPr>
            </a:lvl1pPr>
          </a:lstStyle>
          <a:p>
            <a:pPr lvl="0"/>
            <a:r>
              <a:rPr lang="en-US" dirty="0"/>
              <a:t>Click to edit quote copy. Click to edit quote copy.</a:t>
            </a:r>
          </a:p>
        </p:txBody>
      </p:sp>
    </p:spTree>
    <p:extLst>
      <p:ext uri="{BB962C8B-B14F-4D97-AF65-F5344CB8AC3E}">
        <p14:creationId xmlns:p14="http://schemas.microsoft.com/office/powerpoint/2010/main" val="283608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eace Programs-Bi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65CAD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11" name="Picture Placeholder 12">
            <a:extLst>
              <a:ext uri="{FF2B5EF4-FFF2-40B4-BE49-F238E27FC236}">
                <a16:creationId xmlns:a16="http://schemas.microsoft.com/office/drawing/2014/main" id="{29FF88DC-44C8-29F9-3DD6-4EB016388A7E}"/>
              </a:ext>
            </a:extLst>
          </p:cNvPr>
          <p:cNvSpPr>
            <a:spLocks noGrp="1"/>
          </p:cNvSpPr>
          <p:nvPr>
            <p:ph type="pic" sz="quarter" idx="10"/>
          </p:nvPr>
        </p:nvSpPr>
        <p:spPr>
          <a:xfrm>
            <a:off x="0" y="601663"/>
            <a:ext cx="4248150" cy="4121150"/>
          </a:xfrm>
        </p:spPr>
        <p:txBody>
          <a:bodyPr/>
          <a:lstStyle/>
          <a:p>
            <a:endParaRPr lang="en-US"/>
          </a:p>
        </p:txBody>
      </p:sp>
      <p:sp>
        <p:nvSpPr>
          <p:cNvPr id="12" name="Title 18">
            <a:extLst>
              <a:ext uri="{FF2B5EF4-FFF2-40B4-BE49-F238E27FC236}">
                <a16:creationId xmlns:a16="http://schemas.microsoft.com/office/drawing/2014/main" id="{6E8EBA6B-CFCD-A7A4-440A-3E3A0834A637}"/>
              </a:ext>
            </a:extLst>
          </p:cNvPr>
          <p:cNvSpPr>
            <a:spLocks noGrp="1"/>
          </p:cNvSpPr>
          <p:nvPr>
            <p:ph type="title" hasCustomPrompt="1"/>
          </p:nvPr>
        </p:nvSpPr>
        <p:spPr>
          <a:xfrm>
            <a:off x="6096000" y="674780"/>
            <a:ext cx="6096000" cy="590931"/>
          </a:xfrm>
          <a:prstGeom prst="rect">
            <a:avLst/>
          </a:prstGeom>
        </p:spPr>
        <p:txBody>
          <a:bodyPr wrap="square" lIns="0" rIns="0">
            <a:spAutoFit/>
          </a:bodyPr>
          <a:lstStyle>
            <a:lvl1pPr>
              <a:defRPr sz="3600" b="0" i="0">
                <a:solidFill>
                  <a:srgbClr val="9BD4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3" name="Text Placeholder 22">
            <a:extLst>
              <a:ext uri="{FF2B5EF4-FFF2-40B4-BE49-F238E27FC236}">
                <a16:creationId xmlns:a16="http://schemas.microsoft.com/office/drawing/2014/main" id="{EA1796FC-F3C0-E960-25FE-1A5B674DF58C}"/>
              </a:ext>
            </a:extLst>
          </p:cNvPr>
          <p:cNvSpPr>
            <a:spLocks noGrp="1"/>
          </p:cNvSpPr>
          <p:nvPr>
            <p:ph type="body" sz="quarter" idx="13" hasCustomPrompt="1"/>
          </p:nvPr>
        </p:nvSpPr>
        <p:spPr>
          <a:xfrm>
            <a:off x="6084426" y="1825174"/>
            <a:ext cx="5467350" cy="3200235"/>
          </a:xfrm>
        </p:spPr>
        <p:txBody>
          <a:bodyPr tIns="274320">
            <a:spAutoFit/>
          </a:bodyPr>
          <a:lstStyle>
            <a:lvl1pPr>
              <a:defRPr sz="1200" baseline="0">
                <a:solidFill>
                  <a:srgbClr val="0069C9"/>
                </a:solidFill>
              </a:defRPr>
            </a:lvl1pPr>
            <a:lvl5pPr>
              <a:defRPr>
                <a:solidFill>
                  <a:srgbClr val="0069C9"/>
                </a:solidFill>
              </a:defRPr>
            </a:lvl5p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4144364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pportingPeace-Chapter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806592-EEA9-C70F-2FBA-420B7D3D7586}"/>
              </a:ext>
            </a:extLst>
          </p:cNvPr>
          <p:cNvSpPr/>
          <p:nvPr userDrawn="1"/>
        </p:nvSpPr>
        <p:spPr>
          <a:xfrm>
            <a:off x="-1604865" y="0"/>
            <a:ext cx="13796865" cy="6969760"/>
          </a:xfrm>
          <a:prstGeom prst="rect">
            <a:avLst/>
          </a:prstGeom>
          <a:gradFill>
            <a:gsLst>
              <a:gs pos="10000">
                <a:srgbClr val="A05CBF"/>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8528B16-F5D8-C873-788A-19952C48DE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7" t="4387" r="-11881" b="-826"/>
          <a:stretch/>
        </p:blipFill>
        <p:spPr>
          <a:xfrm rot="1312776">
            <a:off x="-2626640" y="-3717500"/>
            <a:ext cx="17537126" cy="12967946"/>
          </a:xfrm>
          <a:prstGeom prst="rect">
            <a:avLst/>
          </a:prstGeom>
        </p:spPr>
      </p:pic>
      <p:sp>
        <p:nvSpPr>
          <p:cNvPr id="9" name="Rectangle 8">
            <a:extLst>
              <a:ext uri="{FF2B5EF4-FFF2-40B4-BE49-F238E27FC236}">
                <a16:creationId xmlns:a16="http://schemas.microsoft.com/office/drawing/2014/main" id="{A13C6160-7D0A-2D39-3ED7-AB47FEEDF715}"/>
              </a:ext>
            </a:extLst>
          </p:cNvPr>
          <p:cNvSpPr/>
          <p:nvPr userDrawn="1"/>
        </p:nvSpPr>
        <p:spPr>
          <a:xfrm>
            <a:off x="-1604866" y="-44760"/>
            <a:ext cx="5990253" cy="696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B68900D-FBC2-B410-AA35-6D202E2CBD2D}"/>
              </a:ext>
            </a:extLst>
          </p:cNvPr>
          <p:cNvPicPr>
            <a:picLocks noChangeAspect="1"/>
          </p:cNvPicPr>
          <p:nvPr userDrawn="1"/>
        </p:nvPicPr>
        <p:blipFill>
          <a:blip r:embed="rId3"/>
          <a:srcRect/>
          <a:stretch/>
        </p:blipFill>
        <p:spPr>
          <a:xfrm>
            <a:off x="284022" y="5895319"/>
            <a:ext cx="1588526" cy="604087"/>
          </a:xfrm>
          <a:prstGeom prst="rect">
            <a:avLst/>
          </a:prstGeom>
        </p:spPr>
      </p:pic>
      <p:sp>
        <p:nvSpPr>
          <p:cNvPr id="11" name="Rectangle 10">
            <a:extLst>
              <a:ext uri="{FF2B5EF4-FFF2-40B4-BE49-F238E27FC236}">
                <a16:creationId xmlns:a16="http://schemas.microsoft.com/office/drawing/2014/main" id="{154D2802-D0ED-4B70-43D1-36758335F604}"/>
              </a:ext>
            </a:extLst>
          </p:cNvPr>
          <p:cNvSpPr/>
          <p:nvPr userDrawn="1"/>
        </p:nvSpPr>
        <p:spPr>
          <a:xfrm>
            <a:off x="2505155" y="4038080"/>
            <a:ext cx="10688331" cy="293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84CB44F-3526-4B84-24B6-66DCA9D95D24}"/>
              </a:ext>
            </a:extLst>
          </p:cNvPr>
          <p:cNvSpPr txBox="1"/>
          <p:nvPr userDrawn="1"/>
        </p:nvSpPr>
        <p:spPr>
          <a:xfrm>
            <a:off x="207822" y="4411695"/>
            <a:ext cx="7448257" cy="791755"/>
          </a:xfrm>
          <a:prstGeom prst="rect">
            <a:avLst/>
          </a:prstGeom>
          <a:noFill/>
        </p:spPr>
        <p:txBody>
          <a:bodyPr wrap="none" lIns="0" r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6600" b="0" i="0" spc="-150" dirty="0">
                <a:solidFill>
                  <a:srgbClr val="A05CBF"/>
                </a:solidFill>
                <a:effectLst/>
                <a:latin typeface="Open Sans Light" panose="020B0306030504020204" pitchFamily="34" charset="0"/>
                <a:ea typeface="Open Sans Light" panose="020B0306030504020204" pitchFamily="34" charset="0"/>
                <a:cs typeface="Open Sans Light" panose="020B0306030504020204" pitchFamily="34" charset="0"/>
              </a:rPr>
              <a:t>SUPPORTING PEACE</a:t>
            </a:r>
          </a:p>
        </p:txBody>
      </p:sp>
    </p:spTree>
    <p:extLst>
      <p:ext uri="{BB962C8B-B14F-4D97-AF65-F5344CB8AC3E}">
        <p14:creationId xmlns:p14="http://schemas.microsoft.com/office/powerpoint/2010/main" val="2023531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Main Section-SupportingPea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7000">
                <a:srgbClr val="A05CBF"/>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029200" cy="1287660"/>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A05CBF"/>
                </a:solidFill>
                <a:effectLst/>
                <a:latin typeface="Open Sans Light" panose="020B0306030504020204" pitchFamily="34" charset="0"/>
                <a:ea typeface="Open Sans Light" panose="020B0306030504020204" pitchFamily="34" charset="0"/>
                <a:cs typeface="Open Sans Light" panose="020B0306030504020204" pitchFamily="34" charset="0"/>
              </a:rPr>
              <a:t>SUPPORTING</a:t>
            </a:r>
          </a:p>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A05CBF"/>
                </a:solidFill>
                <a:effectLst/>
                <a:latin typeface="Open Sans Light" panose="020B0306030504020204" pitchFamily="34" charset="0"/>
                <a:ea typeface="Open Sans Light" panose="020B0306030504020204" pitchFamily="34" charset="0"/>
                <a:cs typeface="Open Sans Light" panose="020B0306030504020204" pitchFamily="34" charset="0"/>
              </a:rPr>
              <a:t>PEACE</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2212848"/>
            <a:ext cx="4509092" cy="1338187"/>
          </a:xfrm>
          <a:prstGeom prst="rect">
            <a:avLst/>
          </a:prstGeom>
          <a:noFill/>
        </p:spPr>
        <p:txBody>
          <a:bodyPr wrap="square" lIns="0" tIns="0" rIns="0" bIns="0" rtlCol="0">
            <a:spAutoFit/>
          </a:bodyPr>
          <a:lstStyle/>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Placeholder copy.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id="{91779091-6BD1-4835-498B-734FCBBCCE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77"/>
            <a:ext cx="4275118" cy="4089839"/>
          </a:xfrm>
          <a:prstGeom prst="rect">
            <a:avLst/>
          </a:prstGeom>
        </p:spPr>
      </p:pic>
    </p:spTree>
    <p:extLst>
      <p:ext uri="{BB962C8B-B14F-4D97-AF65-F5344CB8AC3E}">
        <p14:creationId xmlns:p14="http://schemas.microsoft.com/office/powerpoint/2010/main" val="3999848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pporting Peace-Generic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A05CBF"/>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25451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SUPPORTING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a:t>
            </a:r>
          </a:p>
        </p:txBody>
      </p:sp>
      <p:sp>
        <p:nvSpPr>
          <p:cNvPr id="10" name="Picture Placeholder 9">
            <a:extLst>
              <a:ext uri="{FF2B5EF4-FFF2-40B4-BE49-F238E27FC236}">
                <a16:creationId xmlns:a16="http://schemas.microsoft.com/office/drawing/2014/main" id="{E878BE84-00B1-9DFD-FE87-D45EA63E64D5}"/>
              </a:ext>
            </a:extLst>
          </p:cNvPr>
          <p:cNvSpPr>
            <a:spLocks noGrp="1"/>
          </p:cNvSpPr>
          <p:nvPr>
            <p:ph type="pic" sz="quarter" idx="10"/>
          </p:nvPr>
        </p:nvSpPr>
        <p:spPr>
          <a:xfrm>
            <a:off x="6096000" y="4795838"/>
            <a:ext cx="1685925" cy="1685925"/>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F831858B-5FDB-98FA-B04A-0DB8FD17E747}"/>
              </a:ext>
            </a:extLst>
          </p:cNvPr>
          <p:cNvSpPr>
            <a:spLocks noGrp="1"/>
          </p:cNvSpPr>
          <p:nvPr>
            <p:ph type="pic" sz="quarter" idx="11"/>
          </p:nvPr>
        </p:nvSpPr>
        <p:spPr>
          <a:xfrm>
            <a:off x="8046720" y="4795838"/>
            <a:ext cx="3078480" cy="1685925"/>
          </a:xfrm>
          <a:prstGeom prst="rect">
            <a:avLst/>
          </a:prstGeom>
        </p:spPr>
        <p:txBody>
          <a:bodyPr/>
          <a:lstStyle/>
          <a:p>
            <a:endParaRPr lang="en-US" dirty="0"/>
          </a:p>
        </p:txBody>
      </p:sp>
      <p:sp>
        <p:nvSpPr>
          <p:cNvPr id="2" name="Picture Placeholder 9">
            <a:extLst>
              <a:ext uri="{FF2B5EF4-FFF2-40B4-BE49-F238E27FC236}">
                <a16:creationId xmlns:a16="http://schemas.microsoft.com/office/drawing/2014/main" id="{AD983030-E465-D872-A542-D687BA71845F}"/>
              </a:ext>
            </a:extLst>
          </p:cNvPr>
          <p:cNvSpPr>
            <a:spLocks noGrp="1"/>
          </p:cNvSpPr>
          <p:nvPr>
            <p:ph type="pic" sz="quarter" idx="12"/>
          </p:nvPr>
        </p:nvSpPr>
        <p:spPr>
          <a:xfrm>
            <a:off x="6096000" y="4795838"/>
            <a:ext cx="1685925" cy="1685925"/>
          </a:xfrm>
          <a:prstGeom prst="rect">
            <a:avLst/>
          </a:prstGeom>
        </p:spPr>
        <p:txBody>
          <a:bodyPr/>
          <a:lstStyle/>
          <a:p>
            <a:endParaRPr lang="en-US" dirty="0"/>
          </a:p>
        </p:txBody>
      </p:sp>
      <p:sp>
        <p:nvSpPr>
          <p:cNvPr id="6" name="Picture Placeholder 9">
            <a:extLst>
              <a:ext uri="{FF2B5EF4-FFF2-40B4-BE49-F238E27FC236}">
                <a16:creationId xmlns:a16="http://schemas.microsoft.com/office/drawing/2014/main" id="{8C805C7B-D3C4-57FF-B363-1A3EB46EA29B}"/>
              </a:ext>
            </a:extLst>
          </p:cNvPr>
          <p:cNvSpPr>
            <a:spLocks noGrp="1"/>
          </p:cNvSpPr>
          <p:nvPr>
            <p:ph type="pic" sz="quarter" idx="13"/>
          </p:nvPr>
        </p:nvSpPr>
        <p:spPr>
          <a:xfrm>
            <a:off x="8046720" y="4795838"/>
            <a:ext cx="3078480" cy="1685925"/>
          </a:xfrm>
          <a:prstGeom prst="rect">
            <a:avLst/>
          </a:prstGeom>
        </p:spPr>
        <p:txBody>
          <a:bodyPr/>
          <a:lstStyle/>
          <a:p>
            <a:endParaRPr lang="en-US" dirty="0"/>
          </a:p>
        </p:txBody>
      </p:sp>
      <p:sp>
        <p:nvSpPr>
          <p:cNvPr id="9" name="Title 18">
            <a:extLst>
              <a:ext uri="{FF2B5EF4-FFF2-40B4-BE49-F238E27FC236}">
                <a16:creationId xmlns:a16="http://schemas.microsoft.com/office/drawing/2014/main" id="{72BA609D-1BF4-2DD5-9B3F-527AF870C76B}"/>
              </a:ext>
            </a:extLst>
          </p:cNvPr>
          <p:cNvSpPr>
            <a:spLocks noGrp="1"/>
          </p:cNvSpPr>
          <p:nvPr>
            <p:ph type="title" hasCustomPrompt="1"/>
          </p:nvPr>
        </p:nvSpPr>
        <p:spPr>
          <a:xfrm>
            <a:off x="6096000" y="674780"/>
            <a:ext cx="6096000" cy="590931"/>
          </a:xfrm>
          <a:prstGeom prst="rect">
            <a:avLst/>
          </a:prstGeom>
        </p:spPr>
        <p:txBody>
          <a:bodyPr wrap="square" lIns="0" rIns="0">
            <a:spAutoFit/>
          </a:bodyPr>
          <a:lstStyle>
            <a:lvl1pPr>
              <a:defRPr sz="3600" b="0" i="0">
                <a:solidFill>
                  <a:srgbClr val="A05CB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1" name="Text Placeholder 22">
            <a:extLst>
              <a:ext uri="{FF2B5EF4-FFF2-40B4-BE49-F238E27FC236}">
                <a16:creationId xmlns:a16="http://schemas.microsoft.com/office/drawing/2014/main" id="{80BFBD2A-B1F9-331B-404E-24253C26A839}"/>
              </a:ext>
            </a:extLst>
          </p:cNvPr>
          <p:cNvSpPr>
            <a:spLocks noGrp="1"/>
          </p:cNvSpPr>
          <p:nvPr>
            <p:ph type="body" sz="quarter" idx="14" hasCustomPrompt="1"/>
          </p:nvPr>
        </p:nvSpPr>
        <p:spPr>
          <a:xfrm>
            <a:off x="6084426" y="1582107"/>
            <a:ext cx="5467350" cy="2969403"/>
          </a:xfrm>
        </p:spPr>
        <p:txBody>
          <a:bodyPr>
            <a:spAutoFit/>
          </a:body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848024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r>
              <a:rPr lang="en-US"/>
              <a:t>Click icon to add picture</a:t>
            </a:r>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pporting Peac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A05CBF"/>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25451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SUPPORTING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a:t>
            </a:r>
          </a:p>
        </p:txBody>
      </p:sp>
      <p:sp>
        <p:nvSpPr>
          <p:cNvPr id="3" name="Picture Placeholder 7">
            <a:extLst>
              <a:ext uri="{FF2B5EF4-FFF2-40B4-BE49-F238E27FC236}">
                <a16:creationId xmlns:a16="http://schemas.microsoft.com/office/drawing/2014/main" id="{4B7C79DE-B0DC-82AE-1E1A-32CA78C82B7A}"/>
              </a:ext>
            </a:extLst>
          </p:cNvPr>
          <p:cNvSpPr>
            <a:spLocks noGrp="1"/>
          </p:cNvSpPr>
          <p:nvPr>
            <p:ph type="pic" sz="quarter" idx="11"/>
          </p:nvPr>
        </p:nvSpPr>
        <p:spPr>
          <a:xfrm>
            <a:off x="9224394" y="3080807"/>
            <a:ext cx="648014" cy="696385"/>
          </a:xfrm>
          <a:blipFill>
            <a:blip r:embed="rId3"/>
            <a:stretch>
              <a:fillRect/>
            </a:stretch>
          </a:blipFill>
        </p:spPr>
        <p:txBody>
          <a:bodyPr/>
          <a:lstStyle/>
          <a:p>
            <a:endParaRPr lang="en-US" dirty="0"/>
          </a:p>
        </p:txBody>
      </p:sp>
      <p:sp>
        <p:nvSpPr>
          <p:cNvPr id="8" name="Picture Placeholder 10">
            <a:extLst>
              <a:ext uri="{FF2B5EF4-FFF2-40B4-BE49-F238E27FC236}">
                <a16:creationId xmlns:a16="http://schemas.microsoft.com/office/drawing/2014/main" id="{4F193F55-F524-B74B-F782-D792136BC665}"/>
              </a:ext>
            </a:extLst>
          </p:cNvPr>
          <p:cNvSpPr>
            <a:spLocks noGrp="1"/>
          </p:cNvSpPr>
          <p:nvPr>
            <p:ph type="pic" sz="quarter" idx="12"/>
          </p:nvPr>
        </p:nvSpPr>
        <p:spPr>
          <a:xfrm>
            <a:off x="5509359" y="1582107"/>
            <a:ext cx="648694" cy="712787"/>
          </a:xfrm>
          <a:blipFill>
            <a:blip r:embed="rId4"/>
            <a:stretch>
              <a:fillRect/>
            </a:stretch>
          </a:blipFill>
        </p:spPr>
        <p:txBody>
          <a:bodyPr/>
          <a:lstStyle/>
          <a:p>
            <a:endParaRPr lang="en-US" dirty="0"/>
          </a:p>
        </p:txBody>
      </p:sp>
      <p:sp>
        <p:nvSpPr>
          <p:cNvPr id="10" name="Text Placeholder 15">
            <a:extLst>
              <a:ext uri="{FF2B5EF4-FFF2-40B4-BE49-F238E27FC236}">
                <a16:creationId xmlns:a16="http://schemas.microsoft.com/office/drawing/2014/main" id="{1B7B2C8E-406E-12EE-0932-2C01E70CE1FE}"/>
              </a:ext>
            </a:extLst>
          </p:cNvPr>
          <p:cNvSpPr>
            <a:spLocks noGrp="1"/>
          </p:cNvSpPr>
          <p:nvPr>
            <p:ph type="body" sz="quarter" idx="13" hasCustomPrompt="1"/>
          </p:nvPr>
        </p:nvSpPr>
        <p:spPr>
          <a:xfrm>
            <a:off x="6442075" y="1582738"/>
            <a:ext cx="4808538" cy="1988045"/>
          </a:xfrm>
        </p:spPr>
        <p:txBody>
          <a:bodyPr>
            <a:spAutoFit/>
          </a:bodyPr>
          <a:lstStyle>
            <a:lvl1pPr>
              <a:lnSpc>
                <a:spcPts val="5000"/>
              </a:lnSpc>
              <a:defRPr sz="4000">
                <a:solidFill>
                  <a:srgbClr val="0069C9"/>
                </a:solidFill>
              </a:defRPr>
            </a:lvl1pPr>
          </a:lstStyle>
          <a:p>
            <a:pPr lvl="0"/>
            <a:r>
              <a:rPr lang="en-US" dirty="0"/>
              <a:t>Click to edit quote copy. Click to edit quote copy.</a:t>
            </a:r>
          </a:p>
        </p:txBody>
      </p:sp>
    </p:spTree>
    <p:extLst>
      <p:ext uri="{BB962C8B-B14F-4D97-AF65-F5344CB8AC3E}">
        <p14:creationId xmlns:p14="http://schemas.microsoft.com/office/powerpoint/2010/main" val="403556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eace Events-Chapt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DD83C5-AD29-BE39-28A0-DDFEF69283DC}"/>
              </a:ext>
            </a:extLst>
          </p:cNvPr>
          <p:cNvSpPr/>
          <p:nvPr userDrawn="1"/>
        </p:nvSpPr>
        <p:spPr>
          <a:xfrm>
            <a:off x="-1604865" y="0"/>
            <a:ext cx="13796865" cy="6969760"/>
          </a:xfrm>
          <a:prstGeom prst="rect">
            <a:avLst/>
          </a:prstGeom>
          <a:gradFill>
            <a:gsLst>
              <a:gs pos="10000">
                <a:srgbClr val="637F9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5112D46-94BD-FE61-C09A-4B8998513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7" t="4387" r="-11881" b="-826"/>
          <a:stretch/>
        </p:blipFill>
        <p:spPr>
          <a:xfrm rot="1312776">
            <a:off x="-2626640" y="-3717500"/>
            <a:ext cx="17537126" cy="12967946"/>
          </a:xfrm>
          <a:prstGeom prst="rect">
            <a:avLst/>
          </a:prstGeom>
        </p:spPr>
      </p:pic>
      <p:sp>
        <p:nvSpPr>
          <p:cNvPr id="11" name="Rectangle 10">
            <a:extLst>
              <a:ext uri="{FF2B5EF4-FFF2-40B4-BE49-F238E27FC236}">
                <a16:creationId xmlns:a16="http://schemas.microsoft.com/office/drawing/2014/main" id="{3DB3E626-C198-4AC7-C694-F3A21499733F}"/>
              </a:ext>
            </a:extLst>
          </p:cNvPr>
          <p:cNvSpPr/>
          <p:nvPr userDrawn="1"/>
        </p:nvSpPr>
        <p:spPr>
          <a:xfrm>
            <a:off x="-1604866" y="-44760"/>
            <a:ext cx="5990253" cy="696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4551C21-EB24-3AB8-F70F-C0094A17EE6F}"/>
              </a:ext>
            </a:extLst>
          </p:cNvPr>
          <p:cNvPicPr>
            <a:picLocks noChangeAspect="1"/>
          </p:cNvPicPr>
          <p:nvPr userDrawn="1"/>
        </p:nvPicPr>
        <p:blipFill>
          <a:blip r:embed="rId3"/>
          <a:srcRect/>
          <a:stretch/>
        </p:blipFill>
        <p:spPr>
          <a:xfrm>
            <a:off x="284022" y="5895319"/>
            <a:ext cx="1588526" cy="604087"/>
          </a:xfrm>
          <a:prstGeom prst="rect">
            <a:avLst/>
          </a:prstGeom>
        </p:spPr>
      </p:pic>
      <p:sp>
        <p:nvSpPr>
          <p:cNvPr id="13" name="Rectangle 12">
            <a:extLst>
              <a:ext uri="{FF2B5EF4-FFF2-40B4-BE49-F238E27FC236}">
                <a16:creationId xmlns:a16="http://schemas.microsoft.com/office/drawing/2014/main" id="{5BBE13E1-73A7-B6F5-936F-64C934330BA3}"/>
              </a:ext>
            </a:extLst>
          </p:cNvPr>
          <p:cNvSpPr/>
          <p:nvPr userDrawn="1"/>
        </p:nvSpPr>
        <p:spPr>
          <a:xfrm>
            <a:off x="2505155" y="4038080"/>
            <a:ext cx="10688331" cy="293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9FA489-7AF8-1E5B-655C-90DCB17ABACB}"/>
              </a:ext>
            </a:extLst>
          </p:cNvPr>
          <p:cNvSpPr txBox="1"/>
          <p:nvPr userDrawn="1"/>
        </p:nvSpPr>
        <p:spPr>
          <a:xfrm>
            <a:off x="207822" y="4411695"/>
            <a:ext cx="5372368" cy="791755"/>
          </a:xfrm>
          <a:prstGeom prst="rect">
            <a:avLst/>
          </a:prstGeom>
          <a:noFill/>
        </p:spPr>
        <p:txBody>
          <a:bodyPr wrap="none" lIns="0" r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6600" b="0" i="0" spc="-150" dirty="0">
                <a:solidFill>
                  <a:srgbClr val="637F9A"/>
                </a:solidFill>
                <a:effectLst/>
                <a:latin typeface="Open Sans Light" panose="020B0306030504020204" pitchFamily="34" charset="0"/>
                <a:ea typeface="Open Sans Light" panose="020B0306030504020204" pitchFamily="34" charset="0"/>
                <a:cs typeface="Open Sans Light" panose="020B0306030504020204" pitchFamily="34" charset="0"/>
              </a:rPr>
              <a:t>PEACE EVENTS</a:t>
            </a:r>
          </a:p>
        </p:txBody>
      </p:sp>
    </p:spTree>
    <p:extLst>
      <p:ext uri="{BB962C8B-B14F-4D97-AF65-F5344CB8AC3E}">
        <p14:creationId xmlns:p14="http://schemas.microsoft.com/office/powerpoint/2010/main" val="1785033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ain Section-Peace Ev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4000">
                <a:srgbClr val="637F9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029200" cy="646395"/>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637F9A"/>
                </a:solidFill>
                <a:effectLst/>
                <a:latin typeface="Open Sans Light" panose="020B0306030504020204" pitchFamily="34" charset="0"/>
                <a:ea typeface="Open Sans Light" panose="020B0306030504020204" pitchFamily="34" charset="0"/>
                <a:cs typeface="Open Sans Light" panose="020B0306030504020204" pitchFamily="34" charset="0"/>
              </a:rPr>
              <a:t>PEACE EVENTS</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8" name="TextBox 7">
            <a:extLst>
              <a:ext uri="{FF2B5EF4-FFF2-40B4-BE49-F238E27FC236}">
                <a16:creationId xmlns:a16="http://schemas.microsoft.com/office/drawing/2014/main" id="{E393EA6B-A821-E9C9-45E4-A535B86B9714}"/>
              </a:ext>
            </a:extLst>
          </p:cNvPr>
          <p:cNvSpPr txBox="1"/>
          <p:nvPr userDrawn="1"/>
        </p:nvSpPr>
        <p:spPr>
          <a:xfrm>
            <a:off x="6096000" y="1547831"/>
            <a:ext cx="4509092" cy="1338187"/>
          </a:xfrm>
          <a:prstGeom prst="rect">
            <a:avLst/>
          </a:prstGeom>
          <a:noFill/>
        </p:spPr>
        <p:txBody>
          <a:bodyPr wrap="square" lIns="0" tIns="0" rIns="0" bIns="0" rtlCol="0">
            <a:spAutoFit/>
          </a:bodyPr>
          <a:lstStyle/>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Placeholder copy.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2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id="{80FCF465-4F5A-1CD2-9F10-FC828C8F73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77"/>
            <a:ext cx="4275118" cy="3704941"/>
          </a:xfrm>
          <a:prstGeom prst="rect">
            <a:avLst/>
          </a:prstGeom>
        </p:spPr>
      </p:pic>
    </p:spTree>
    <p:extLst>
      <p:ext uri="{BB962C8B-B14F-4D97-AF65-F5344CB8AC3E}">
        <p14:creationId xmlns:p14="http://schemas.microsoft.com/office/powerpoint/2010/main" val="78864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eace Events-Generic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637F9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25451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EVENTS</a:t>
            </a:r>
          </a:p>
        </p:txBody>
      </p:sp>
      <p:sp>
        <p:nvSpPr>
          <p:cNvPr id="10" name="Picture Placeholder 9">
            <a:extLst>
              <a:ext uri="{FF2B5EF4-FFF2-40B4-BE49-F238E27FC236}">
                <a16:creationId xmlns:a16="http://schemas.microsoft.com/office/drawing/2014/main" id="{E878BE84-00B1-9DFD-FE87-D45EA63E64D5}"/>
              </a:ext>
            </a:extLst>
          </p:cNvPr>
          <p:cNvSpPr>
            <a:spLocks noGrp="1"/>
          </p:cNvSpPr>
          <p:nvPr>
            <p:ph type="pic" sz="quarter" idx="10"/>
          </p:nvPr>
        </p:nvSpPr>
        <p:spPr>
          <a:xfrm>
            <a:off x="6096000" y="4795838"/>
            <a:ext cx="1685925" cy="1685925"/>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F831858B-5FDB-98FA-B04A-0DB8FD17E747}"/>
              </a:ext>
            </a:extLst>
          </p:cNvPr>
          <p:cNvSpPr>
            <a:spLocks noGrp="1"/>
          </p:cNvSpPr>
          <p:nvPr>
            <p:ph type="pic" sz="quarter" idx="11"/>
          </p:nvPr>
        </p:nvSpPr>
        <p:spPr>
          <a:xfrm>
            <a:off x="8046720" y="4795838"/>
            <a:ext cx="3078480" cy="1685925"/>
          </a:xfrm>
          <a:prstGeom prst="rect">
            <a:avLst/>
          </a:prstGeom>
        </p:spPr>
        <p:txBody>
          <a:bodyPr/>
          <a:lstStyle/>
          <a:p>
            <a:endParaRPr lang="en-US" dirty="0"/>
          </a:p>
        </p:txBody>
      </p:sp>
      <p:sp>
        <p:nvSpPr>
          <p:cNvPr id="2" name="Picture Placeholder 9">
            <a:extLst>
              <a:ext uri="{FF2B5EF4-FFF2-40B4-BE49-F238E27FC236}">
                <a16:creationId xmlns:a16="http://schemas.microsoft.com/office/drawing/2014/main" id="{8F861B0E-EC5E-DA4D-F7CE-9178D5E9F282}"/>
              </a:ext>
            </a:extLst>
          </p:cNvPr>
          <p:cNvSpPr>
            <a:spLocks noGrp="1"/>
          </p:cNvSpPr>
          <p:nvPr>
            <p:ph type="pic" sz="quarter" idx="12"/>
          </p:nvPr>
        </p:nvSpPr>
        <p:spPr>
          <a:xfrm>
            <a:off x="6096000" y="4795838"/>
            <a:ext cx="1685925" cy="1685925"/>
          </a:xfrm>
          <a:prstGeom prst="rect">
            <a:avLst/>
          </a:prstGeom>
        </p:spPr>
        <p:txBody>
          <a:bodyPr/>
          <a:lstStyle/>
          <a:p>
            <a:endParaRPr lang="en-US" dirty="0"/>
          </a:p>
        </p:txBody>
      </p:sp>
      <p:sp>
        <p:nvSpPr>
          <p:cNvPr id="6" name="Picture Placeholder 9">
            <a:extLst>
              <a:ext uri="{FF2B5EF4-FFF2-40B4-BE49-F238E27FC236}">
                <a16:creationId xmlns:a16="http://schemas.microsoft.com/office/drawing/2014/main" id="{BB2C8690-BA45-AF15-DC14-E61F5E9931FE}"/>
              </a:ext>
            </a:extLst>
          </p:cNvPr>
          <p:cNvSpPr>
            <a:spLocks noGrp="1"/>
          </p:cNvSpPr>
          <p:nvPr>
            <p:ph type="pic" sz="quarter" idx="13"/>
          </p:nvPr>
        </p:nvSpPr>
        <p:spPr>
          <a:xfrm>
            <a:off x="8046720" y="4795838"/>
            <a:ext cx="3078480" cy="1685925"/>
          </a:xfrm>
          <a:prstGeom prst="rect">
            <a:avLst/>
          </a:prstGeom>
        </p:spPr>
        <p:txBody>
          <a:bodyPr/>
          <a:lstStyle/>
          <a:p>
            <a:endParaRPr lang="en-US" dirty="0"/>
          </a:p>
        </p:txBody>
      </p:sp>
      <p:sp>
        <p:nvSpPr>
          <p:cNvPr id="9" name="Title 18">
            <a:extLst>
              <a:ext uri="{FF2B5EF4-FFF2-40B4-BE49-F238E27FC236}">
                <a16:creationId xmlns:a16="http://schemas.microsoft.com/office/drawing/2014/main" id="{C002581D-51C5-C2BE-0BAD-15DB91C43AE9}"/>
              </a:ext>
            </a:extLst>
          </p:cNvPr>
          <p:cNvSpPr>
            <a:spLocks noGrp="1"/>
          </p:cNvSpPr>
          <p:nvPr>
            <p:ph type="title" hasCustomPrompt="1"/>
          </p:nvPr>
        </p:nvSpPr>
        <p:spPr>
          <a:xfrm>
            <a:off x="6096000" y="674780"/>
            <a:ext cx="5989983" cy="590931"/>
          </a:xfrm>
          <a:prstGeom prst="rect">
            <a:avLst/>
          </a:prstGeom>
        </p:spPr>
        <p:txBody>
          <a:bodyPr wrap="square" lIns="0" rIns="0">
            <a:spAutoFit/>
          </a:bodyPr>
          <a:lstStyle>
            <a:lvl1pPr>
              <a:defRPr sz="3600" b="0" i="0">
                <a:solidFill>
                  <a:srgbClr val="637F9A"/>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1" name="Text Placeholder 22">
            <a:extLst>
              <a:ext uri="{FF2B5EF4-FFF2-40B4-BE49-F238E27FC236}">
                <a16:creationId xmlns:a16="http://schemas.microsoft.com/office/drawing/2014/main" id="{7F5B4121-2312-578B-9CCA-91F05E6A9BBA}"/>
              </a:ext>
            </a:extLst>
          </p:cNvPr>
          <p:cNvSpPr>
            <a:spLocks noGrp="1"/>
          </p:cNvSpPr>
          <p:nvPr>
            <p:ph type="body" sz="quarter" idx="14" hasCustomPrompt="1"/>
          </p:nvPr>
        </p:nvSpPr>
        <p:spPr>
          <a:xfrm>
            <a:off x="6084426" y="1582107"/>
            <a:ext cx="5467350" cy="2969403"/>
          </a:xfrm>
        </p:spPr>
        <p:txBody>
          <a:bodyPr>
            <a:spAutoFit/>
          </a:body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48362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eace Events-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637F9A"/>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254511"/>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PEACE </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15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EVENTS</a:t>
            </a:r>
          </a:p>
        </p:txBody>
      </p:sp>
      <p:sp>
        <p:nvSpPr>
          <p:cNvPr id="3" name="Picture Placeholder 7">
            <a:extLst>
              <a:ext uri="{FF2B5EF4-FFF2-40B4-BE49-F238E27FC236}">
                <a16:creationId xmlns:a16="http://schemas.microsoft.com/office/drawing/2014/main" id="{886F0704-518F-EBFC-DC8F-80B51B02DEBD}"/>
              </a:ext>
            </a:extLst>
          </p:cNvPr>
          <p:cNvSpPr>
            <a:spLocks noGrp="1"/>
          </p:cNvSpPr>
          <p:nvPr>
            <p:ph type="pic" sz="quarter" idx="11"/>
          </p:nvPr>
        </p:nvSpPr>
        <p:spPr>
          <a:xfrm>
            <a:off x="9224394" y="3080807"/>
            <a:ext cx="648014" cy="696385"/>
          </a:xfrm>
          <a:blipFill>
            <a:blip r:embed="rId3"/>
            <a:stretch>
              <a:fillRect/>
            </a:stretch>
          </a:blipFill>
        </p:spPr>
        <p:txBody>
          <a:bodyPr/>
          <a:lstStyle/>
          <a:p>
            <a:endParaRPr lang="en-US" dirty="0"/>
          </a:p>
        </p:txBody>
      </p:sp>
      <p:sp>
        <p:nvSpPr>
          <p:cNvPr id="8" name="Picture Placeholder 10">
            <a:extLst>
              <a:ext uri="{FF2B5EF4-FFF2-40B4-BE49-F238E27FC236}">
                <a16:creationId xmlns:a16="http://schemas.microsoft.com/office/drawing/2014/main" id="{472733D1-DB13-2810-A3B4-34484BDC5B08}"/>
              </a:ext>
            </a:extLst>
          </p:cNvPr>
          <p:cNvSpPr>
            <a:spLocks noGrp="1"/>
          </p:cNvSpPr>
          <p:nvPr>
            <p:ph type="pic" sz="quarter" idx="12"/>
          </p:nvPr>
        </p:nvSpPr>
        <p:spPr>
          <a:xfrm>
            <a:off x="5509359" y="1582107"/>
            <a:ext cx="648694" cy="712787"/>
          </a:xfrm>
          <a:blipFill>
            <a:blip r:embed="rId4"/>
            <a:stretch>
              <a:fillRect/>
            </a:stretch>
          </a:blipFill>
        </p:spPr>
        <p:txBody>
          <a:bodyPr/>
          <a:lstStyle/>
          <a:p>
            <a:endParaRPr lang="en-US" dirty="0"/>
          </a:p>
        </p:txBody>
      </p:sp>
      <p:sp>
        <p:nvSpPr>
          <p:cNvPr id="10" name="Text Placeholder 15">
            <a:extLst>
              <a:ext uri="{FF2B5EF4-FFF2-40B4-BE49-F238E27FC236}">
                <a16:creationId xmlns:a16="http://schemas.microsoft.com/office/drawing/2014/main" id="{91724640-AD6A-9683-146E-FD211D978604}"/>
              </a:ext>
            </a:extLst>
          </p:cNvPr>
          <p:cNvSpPr>
            <a:spLocks noGrp="1"/>
          </p:cNvSpPr>
          <p:nvPr>
            <p:ph type="body" sz="quarter" idx="13" hasCustomPrompt="1"/>
          </p:nvPr>
        </p:nvSpPr>
        <p:spPr>
          <a:xfrm>
            <a:off x="6442075" y="1582738"/>
            <a:ext cx="4808538" cy="1988045"/>
          </a:xfrm>
        </p:spPr>
        <p:txBody>
          <a:bodyPr>
            <a:spAutoFit/>
          </a:bodyPr>
          <a:lstStyle>
            <a:lvl1pPr>
              <a:lnSpc>
                <a:spcPts val="5000"/>
              </a:lnSpc>
              <a:defRPr sz="4000">
                <a:solidFill>
                  <a:srgbClr val="0069C9"/>
                </a:solidFill>
              </a:defRPr>
            </a:lvl1pPr>
          </a:lstStyle>
          <a:p>
            <a:pPr lvl="0"/>
            <a:r>
              <a:rPr lang="en-US" dirty="0"/>
              <a:t>Click to edit quote copy. Click to edit quote copy.</a:t>
            </a:r>
          </a:p>
        </p:txBody>
      </p:sp>
    </p:spTree>
    <p:extLst>
      <p:ext uri="{BB962C8B-B14F-4D97-AF65-F5344CB8AC3E}">
        <p14:creationId xmlns:p14="http://schemas.microsoft.com/office/powerpoint/2010/main" val="3481493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otary Action Groups-Chapter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808D75-0B5B-5107-092D-663877FC2BA2}"/>
              </a:ext>
            </a:extLst>
          </p:cNvPr>
          <p:cNvSpPr/>
          <p:nvPr userDrawn="1"/>
        </p:nvSpPr>
        <p:spPr>
          <a:xfrm>
            <a:off x="-1604865" y="0"/>
            <a:ext cx="13796865" cy="6969760"/>
          </a:xfrm>
          <a:prstGeom prst="rect">
            <a:avLst/>
          </a:prstGeom>
          <a:gradFill>
            <a:gsLst>
              <a:gs pos="10000">
                <a:srgbClr val="00397E"/>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A411EC4-BA32-502A-B03C-04335FDF1A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7" t="4387" r="-11881" b="-826"/>
          <a:stretch/>
        </p:blipFill>
        <p:spPr>
          <a:xfrm rot="1312776">
            <a:off x="-2626640" y="-3717500"/>
            <a:ext cx="17537126" cy="12967946"/>
          </a:xfrm>
          <a:prstGeom prst="rect">
            <a:avLst/>
          </a:prstGeom>
        </p:spPr>
      </p:pic>
      <p:sp>
        <p:nvSpPr>
          <p:cNvPr id="9" name="Rectangle 8">
            <a:extLst>
              <a:ext uri="{FF2B5EF4-FFF2-40B4-BE49-F238E27FC236}">
                <a16:creationId xmlns:a16="http://schemas.microsoft.com/office/drawing/2014/main" id="{0D7AFC43-4FEF-5048-84B8-590CCA2A3FCB}"/>
              </a:ext>
            </a:extLst>
          </p:cNvPr>
          <p:cNvSpPr/>
          <p:nvPr userDrawn="1"/>
        </p:nvSpPr>
        <p:spPr>
          <a:xfrm>
            <a:off x="-1604866" y="-44760"/>
            <a:ext cx="5990253" cy="696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C38C689-52E5-F593-39C0-8AFD1DE7C454}"/>
              </a:ext>
            </a:extLst>
          </p:cNvPr>
          <p:cNvPicPr>
            <a:picLocks noChangeAspect="1"/>
          </p:cNvPicPr>
          <p:nvPr userDrawn="1"/>
        </p:nvPicPr>
        <p:blipFill>
          <a:blip r:embed="rId3"/>
          <a:srcRect/>
          <a:stretch/>
        </p:blipFill>
        <p:spPr>
          <a:xfrm>
            <a:off x="284022" y="5895319"/>
            <a:ext cx="1588526" cy="604087"/>
          </a:xfrm>
          <a:prstGeom prst="rect">
            <a:avLst/>
          </a:prstGeom>
        </p:spPr>
      </p:pic>
      <p:sp>
        <p:nvSpPr>
          <p:cNvPr id="11" name="Rectangle 10">
            <a:extLst>
              <a:ext uri="{FF2B5EF4-FFF2-40B4-BE49-F238E27FC236}">
                <a16:creationId xmlns:a16="http://schemas.microsoft.com/office/drawing/2014/main" id="{A0585AF2-5516-6769-F314-6CCA1410561C}"/>
              </a:ext>
            </a:extLst>
          </p:cNvPr>
          <p:cNvSpPr/>
          <p:nvPr userDrawn="1"/>
        </p:nvSpPr>
        <p:spPr>
          <a:xfrm>
            <a:off x="2505155" y="4038080"/>
            <a:ext cx="10688331" cy="293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87CBC8-D5AD-21F4-1FC8-1601413201EA}"/>
              </a:ext>
            </a:extLst>
          </p:cNvPr>
          <p:cNvSpPr txBox="1"/>
          <p:nvPr userDrawn="1"/>
        </p:nvSpPr>
        <p:spPr>
          <a:xfrm>
            <a:off x="207822" y="4411695"/>
            <a:ext cx="9281130" cy="791755"/>
          </a:xfrm>
          <a:prstGeom prst="rect">
            <a:avLst/>
          </a:prstGeom>
          <a:noFill/>
        </p:spPr>
        <p:txBody>
          <a:bodyPr wrap="none" lIns="0" r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6600" b="0" i="0" spc="-150" dirty="0">
                <a:solidFill>
                  <a:srgbClr val="00397E"/>
                </a:solidFill>
                <a:effectLst/>
                <a:latin typeface="Open Sans Light" panose="020B0306030504020204" pitchFamily="34" charset="0"/>
                <a:ea typeface="Open Sans Light" panose="020B0306030504020204" pitchFamily="34" charset="0"/>
                <a:cs typeface="Open Sans Light" panose="020B0306030504020204" pitchFamily="34" charset="0"/>
              </a:rPr>
              <a:t>ROTARY ACTION GROUPS</a:t>
            </a:r>
          </a:p>
        </p:txBody>
      </p:sp>
    </p:spTree>
    <p:extLst>
      <p:ext uri="{BB962C8B-B14F-4D97-AF65-F5344CB8AC3E}">
        <p14:creationId xmlns:p14="http://schemas.microsoft.com/office/powerpoint/2010/main" val="1996407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ain Section-Rotary Action Group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66D6B-F8D9-DA54-ED1E-DAF259918641}"/>
              </a:ext>
            </a:extLst>
          </p:cNvPr>
          <p:cNvSpPr/>
          <p:nvPr userDrawn="1"/>
        </p:nvSpPr>
        <p:spPr>
          <a:xfrm>
            <a:off x="0" y="0"/>
            <a:ext cx="4275118" cy="6969760"/>
          </a:xfrm>
          <a:prstGeom prst="rect">
            <a:avLst/>
          </a:prstGeom>
          <a:gradFill>
            <a:gsLst>
              <a:gs pos="4000">
                <a:srgbClr val="00397E"/>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8F6112-C586-AFDD-6847-DDE0D996D202}"/>
              </a:ext>
            </a:extLst>
          </p:cNvPr>
          <p:cNvSpPr txBox="1"/>
          <p:nvPr userDrawn="1"/>
        </p:nvSpPr>
        <p:spPr>
          <a:xfrm>
            <a:off x="6096000" y="617677"/>
            <a:ext cx="5029200" cy="1287597"/>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5000" b="0" i="0" spc="-150" dirty="0">
                <a:solidFill>
                  <a:srgbClr val="00397E"/>
                </a:solidFill>
                <a:effectLst/>
                <a:latin typeface="Open Sans Light" panose="020B0306030504020204" pitchFamily="34" charset="0"/>
                <a:ea typeface="Open Sans Light" panose="020B0306030504020204" pitchFamily="34" charset="0"/>
                <a:cs typeface="Open Sans Light" panose="020B0306030504020204" pitchFamily="34" charset="0"/>
              </a:rPr>
              <a:t>ROTARY ACTION GROUPS</a:t>
            </a:r>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C5739E8B-7799-DFBD-6DBF-316875A7CB3A}"/>
              </a:ext>
            </a:extLst>
          </p:cNvPr>
          <p:cNvSpPr txBox="1"/>
          <p:nvPr userDrawn="1"/>
        </p:nvSpPr>
        <p:spPr>
          <a:xfrm>
            <a:off x="6096000" y="2212848"/>
            <a:ext cx="4509092" cy="3454151"/>
          </a:xfrm>
          <a:prstGeom prst="rect">
            <a:avLst/>
          </a:prstGeom>
          <a:noFill/>
        </p:spPr>
        <p:txBody>
          <a:bodyPr wrap="square" lIns="0" tIns="0" rIns="0" bIns="0" rtlCol="0">
            <a:spAutoFit/>
          </a:bodyPr>
          <a:lstStyle/>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Rotary Action Groups are independent, international, Rotary-affiliated groups whose members have expertise and experience in a particular area of specialization. </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Action groups collaborate with clubs and districts on humanitarian service projects by offering their technical expertise and support on project planning and implementation or helping them find partners, funding, and other resources. </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nSpc>
                <a:spcPts val="1540"/>
              </a:lnSpc>
            </a:pP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While only Rotarians,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Rotaractors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and Rotary Peace Fellows can initiate new action groups and serve in leadership roles, membership is open to any individual in action groups.</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id="{37A94C54-FCEE-11B8-76C3-EF6E87F2AB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17677"/>
            <a:ext cx="4275118" cy="4089839"/>
          </a:xfrm>
          <a:prstGeom prst="rect">
            <a:avLst/>
          </a:prstGeom>
        </p:spPr>
      </p:pic>
    </p:spTree>
    <p:extLst>
      <p:ext uri="{BB962C8B-B14F-4D97-AF65-F5344CB8AC3E}">
        <p14:creationId xmlns:p14="http://schemas.microsoft.com/office/powerpoint/2010/main" val="312232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AG-Generic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00397E"/>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895712"/>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ROTARY</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ACTION</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GROUPS</a:t>
            </a:r>
          </a:p>
        </p:txBody>
      </p:sp>
      <p:sp>
        <p:nvSpPr>
          <p:cNvPr id="10" name="Picture Placeholder 9">
            <a:extLst>
              <a:ext uri="{FF2B5EF4-FFF2-40B4-BE49-F238E27FC236}">
                <a16:creationId xmlns:a16="http://schemas.microsoft.com/office/drawing/2014/main" id="{E878BE84-00B1-9DFD-FE87-D45EA63E64D5}"/>
              </a:ext>
            </a:extLst>
          </p:cNvPr>
          <p:cNvSpPr>
            <a:spLocks noGrp="1"/>
          </p:cNvSpPr>
          <p:nvPr>
            <p:ph type="pic" sz="quarter" idx="10"/>
          </p:nvPr>
        </p:nvSpPr>
        <p:spPr>
          <a:xfrm>
            <a:off x="6096000" y="4795838"/>
            <a:ext cx="1685925" cy="1685925"/>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F831858B-5FDB-98FA-B04A-0DB8FD17E747}"/>
              </a:ext>
            </a:extLst>
          </p:cNvPr>
          <p:cNvSpPr>
            <a:spLocks noGrp="1"/>
          </p:cNvSpPr>
          <p:nvPr>
            <p:ph type="pic" sz="quarter" idx="11"/>
          </p:nvPr>
        </p:nvSpPr>
        <p:spPr>
          <a:xfrm>
            <a:off x="8046720" y="4795838"/>
            <a:ext cx="3078480" cy="1685925"/>
          </a:xfrm>
          <a:prstGeom prst="rect">
            <a:avLst/>
          </a:prstGeom>
        </p:spPr>
        <p:txBody>
          <a:bodyPr/>
          <a:lstStyle/>
          <a:p>
            <a:endParaRPr lang="en-US" dirty="0"/>
          </a:p>
        </p:txBody>
      </p:sp>
      <p:sp>
        <p:nvSpPr>
          <p:cNvPr id="2" name="Picture Placeholder 9">
            <a:extLst>
              <a:ext uri="{FF2B5EF4-FFF2-40B4-BE49-F238E27FC236}">
                <a16:creationId xmlns:a16="http://schemas.microsoft.com/office/drawing/2014/main" id="{7A47FA81-FEE2-1532-CB25-62D5AFB9D81E}"/>
              </a:ext>
            </a:extLst>
          </p:cNvPr>
          <p:cNvSpPr>
            <a:spLocks noGrp="1"/>
          </p:cNvSpPr>
          <p:nvPr>
            <p:ph type="pic" sz="quarter" idx="12"/>
          </p:nvPr>
        </p:nvSpPr>
        <p:spPr>
          <a:xfrm>
            <a:off x="6096000" y="4795838"/>
            <a:ext cx="1685925" cy="1685925"/>
          </a:xfrm>
          <a:prstGeom prst="rect">
            <a:avLst/>
          </a:prstGeom>
        </p:spPr>
        <p:txBody>
          <a:bodyPr/>
          <a:lstStyle/>
          <a:p>
            <a:endParaRPr lang="en-US" dirty="0"/>
          </a:p>
        </p:txBody>
      </p:sp>
      <p:sp>
        <p:nvSpPr>
          <p:cNvPr id="6" name="Picture Placeholder 9">
            <a:extLst>
              <a:ext uri="{FF2B5EF4-FFF2-40B4-BE49-F238E27FC236}">
                <a16:creationId xmlns:a16="http://schemas.microsoft.com/office/drawing/2014/main" id="{59C6AFF7-8553-9C0F-6A93-FD2AF71F44EE}"/>
              </a:ext>
            </a:extLst>
          </p:cNvPr>
          <p:cNvSpPr>
            <a:spLocks noGrp="1"/>
          </p:cNvSpPr>
          <p:nvPr>
            <p:ph type="pic" sz="quarter" idx="13"/>
          </p:nvPr>
        </p:nvSpPr>
        <p:spPr>
          <a:xfrm>
            <a:off x="8046720" y="4795838"/>
            <a:ext cx="3078480" cy="1685925"/>
          </a:xfrm>
          <a:prstGeom prst="rect">
            <a:avLst/>
          </a:prstGeom>
        </p:spPr>
        <p:txBody>
          <a:bodyPr/>
          <a:lstStyle/>
          <a:p>
            <a:endParaRPr lang="en-US" dirty="0"/>
          </a:p>
        </p:txBody>
      </p:sp>
      <p:sp>
        <p:nvSpPr>
          <p:cNvPr id="9" name="Title 18">
            <a:extLst>
              <a:ext uri="{FF2B5EF4-FFF2-40B4-BE49-F238E27FC236}">
                <a16:creationId xmlns:a16="http://schemas.microsoft.com/office/drawing/2014/main" id="{26F5649A-8AAE-7CB4-59CA-C583586A5C08}"/>
              </a:ext>
            </a:extLst>
          </p:cNvPr>
          <p:cNvSpPr>
            <a:spLocks noGrp="1"/>
          </p:cNvSpPr>
          <p:nvPr>
            <p:ph type="title" hasCustomPrompt="1"/>
          </p:nvPr>
        </p:nvSpPr>
        <p:spPr>
          <a:xfrm>
            <a:off x="6096000" y="674780"/>
            <a:ext cx="6096000" cy="590931"/>
          </a:xfrm>
          <a:prstGeom prst="rect">
            <a:avLst/>
          </a:prstGeom>
        </p:spPr>
        <p:txBody>
          <a:bodyPr wrap="square" lIns="0" rIns="0">
            <a:spAutoFit/>
          </a:bodyPr>
          <a:lstStyle>
            <a:lvl1pPr>
              <a:defRPr sz="3600" b="0" i="0">
                <a:solidFill>
                  <a:srgbClr val="00397E"/>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sp>
        <p:nvSpPr>
          <p:cNvPr id="11" name="Text Placeholder 22">
            <a:extLst>
              <a:ext uri="{FF2B5EF4-FFF2-40B4-BE49-F238E27FC236}">
                <a16:creationId xmlns:a16="http://schemas.microsoft.com/office/drawing/2014/main" id="{E7132975-F2DF-CEEC-3B71-49E56D6EAEB3}"/>
              </a:ext>
            </a:extLst>
          </p:cNvPr>
          <p:cNvSpPr>
            <a:spLocks noGrp="1"/>
          </p:cNvSpPr>
          <p:nvPr>
            <p:ph type="body" sz="quarter" idx="14" hasCustomPrompt="1"/>
          </p:nvPr>
        </p:nvSpPr>
        <p:spPr>
          <a:xfrm>
            <a:off x="6084426" y="1582107"/>
            <a:ext cx="5467350" cy="2969403"/>
          </a:xfrm>
        </p:spPr>
        <p:txBody>
          <a:bodyPr>
            <a:spAutoFit/>
          </a:bodyPr>
          <a:lstStyle/>
          <a:p>
            <a:pPr>
              <a:lnSpc>
                <a:spcPts val="1540"/>
              </a:lnSpc>
            </a:pPr>
            <a:r>
              <a:rPr lang="en-US" dirty="0"/>
              <a:t>Click to edit Master text styles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Harciduci</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proratur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Quiscitatquo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velique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hit que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dolorecepta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quia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conet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explit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rerumquis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imusant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doluptatur</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aribust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eatem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volorem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faccus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commolut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eium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labo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Ut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cullupt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atiam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temoluptiis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nonet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nihilla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sus vent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quatatest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explatus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eniae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et qui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ut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as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inisin</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rehene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con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consequis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magnat</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vollab</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ipsam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cus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sim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nonsequo</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tem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Tum re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eossim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fuga</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Itate</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erum</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200" b="0" i="0" dirty="0" err="1">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veliatus</a:t>
            </a:r>
            <a:r>
              <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nSpc>
                <a:spcPts val="1540"/>
              </a:lnSpc>
            </a:pPr>
            <a:endParaRPr lang="en-US" sz="1200" b="0" i="0" dirty="0">
              <a:solidFill>
                <a:srgbClr val="0D4B93"/>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lvl="4"/>
            <a:endParaRPr lang="en-US" dirty="0"/>
          </a:p>
        </p:txBody>
      </p:sp>
    </p:spTree>
    <p:extLst>
      <p:ext uri="{BB962C8B-B14F-4D97-AF65-F5344CB8AC3E}">
        <p14:creationId xmlns:p14="http://schemas.microsoft.com/office/powerpoint/2010/main" val="1081999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AG-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00397E"/>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
        <p:nvSpPr>
          <p:cNvPr id="4" name="TextBox 3">
            <a:extLst>
              <a:ext uri="{FF2B5EF4-FFF2-40B4-BE49-F238E27FC236}">
                <a16:creationId xmlns:a16="http://schemas.microsoft.com/office/drawing/2014/main" id="{25C33C39-6A15-6328-C372-5D66EC9AEEEA}"/>
              </a:ext>
            </a:extLst>
          </p:cNvPr>
          <p:cNvSpPr txBox="1"/>
          <p:nvPr userDrawn="1"/>
        </p:nvSpPr>
        <p:spPr>
          <a:xfrm>
            <a:off x="284022" y="617677"/>
            <a:ext cx="4275118" cy="1895712"/>
          </a:xfrm>
          <a:prstGeom prst="rect">
            <a:avLst/>
          </a:prstGeom>
          <a:noFill/>
        </p:spPr>
        <p:txBody>
          <a:bodyPr wrap="square" lIns="0" tIns="0" rIns="0" bIns="0"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ROTARY</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ACTION</a:t>
            </a:r>
          </a:p>
          <a:p>
            <a:pPr marL="0" marR="0" lvl="0" indent="0" algn="l" defTabSz="914400" rtl="0" eaLnBrk="1" fontAlgn="auto" latinLnBrk="0" hangingPunct="1">
              <a:lnSpc>
                <a:spcPts val="5000"/>
              </a:lnSpc>
              <a:spcBef>
                <a:spcPts val="0"/>
              </a:spcBef>
              <a:spcAft>
                <a:spcPts val="0"/>
              </a:spcAft>
              <a:buClrTx/>
              <a:buSzTx/>
              <a:buFontTx/>
              <a:buNone/>
              <a:tabLst/>
              <a:defRPr/>
            </a:pPr>
            <a:r>
              <a:rPr lang="en-US" sz="4000" b="0" i="0" spc="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GROUPS</a:t>
            </a:r>
          </a:p>
        </p:txBody>
      </p:sp>
      <p:sp>
        <p:nvSpPr>
          <p:cNvPr id="3" name="Picture Placeholder 7">
            <a:extLst>
              <a:ext uri="{FF2B5EF4-FFF2-40B4-BE49-F238E27FC236}">
                <a16:creationId xmlns:a16="http://schemas.microsoft.com/office/drawing/2014/main" id="{B9948F3A-0627-ACE2-2879-A378F98794B1}"/>
              </a:ext>
            </a:extLst>
          </p:cNvPr>
          <p:cNvSpPr>
            <a:spLocks noGrp="1"/>
          </p:cNvSpPr>
          <p:nvPr>
            <p:ph type="pic" sz="quarter" idx="11"/>
          </p:nvPr>
        </p:nvSpPr>
        <p:spPr>
          <a:xfrm>
            <a:off x="9224394" y="3080807"/>
            <a:ext cx="648014" cy="696385"/>
          </a:xfrm>
          <a:blipFill>
            <a:blip r:embed="rId3"/>
            <a:stretch>
              <a:fillRect/>
            </a:stretch>
          </a:blipFill>
        </p:spPr>
        <p:txBody>
          <a:bodyPr/>
          <a:lstStyle/>
          <a:p>
            <a:endParaRPr lang="en-US" dirty="0"/>
          </a:p>
        </p:txBody>
      </p:sp>
      <p:sp>
        <p:nvSpPr>
          <p:cNvPr id="8" name="Picture Placeholder 10">
            <a:extLst>
              <a:ext uri="{FF2B5EF4-FFF2-40B4-BE49-F238E27FC236}">
                <a16:creationId xmlns:a16="http://schemas.microsoft.com/office/drawing/2014/main" id="{AFC680BD-02DF-162A-B0D2-A854765A826E}"/>
              </a:ext>
            </a:extLst>
          </p:cNvPr>
          <p:cNvSpPr>
            <a:spLocks noGrp="1"/>
          </p:cNvSpPr>
          <p:nvPr>
            <p:ph type="pic" sz="quarter" idx="12"/>
          </p:nvPr>
        </p:nvSpPr>
        <p:spPr>
          <a:xfrm>
            <a:off x="5509359" y="1582107"/>
            <a:ext cx="648694" cy="712787"/>
          </a:xfrm>
          <a:blipFill>
            <a:blip r:embed="rId4"/>
            <a:stretch>
              <a:fillRect/>
            </a:stretch>
          </a:blipFill>
        </p:spPr>
        <p:txBody>
          <a:bodyPr/>
          <a:lstStyle/>
          <a:p>
            <a:endParaRPr lang="en-US" dirty="0"/>
          </a:p>
        </p:txBody>
      </p:sp>
      <p:sp>
        <p:nvSpPr>
          <p:cNvPr id="10" name="Text Placeholder 15">
            <a:extLst>
              <a:ext uri="{FF2B5EF4-FFF2-40B4-BE49-F238E27FC236}">
                <a16:creationId xmlns:a16="http://schemas.microsoft.com/office/drawing/2014/main" id="{6A146C93-56AC-D416-7D9F-6A8A84730212}"/>
              </a:ext>
            </a:extLst>
          </p:cNvPr>
          <p:cNvSpPr>
            <a:spLocks noGrp="1"/>
          </p:cNvSpPr>
          <p:nvPr>
            <p:ph type="body" sz="quarter" idx="13" hasCustomPrompt="1"/>
          </p:nvPr>
        </p:nvSpPr>
        <p:spPr>
          <a:xfrm>
            <a:off x="6442075" y="1582738"/>
            <a:ext cx="4808538" cy="1988045"/>
          </a:xfrm>
        </p:spPr>
        <p:txBody>
          <a:bodyPr>
            <a:spAutoFit/>
          </a:bodyPr>
          <a:lstStyle>
            <a:lvl1pPr>
              <a:lnSpc>
                <a:spcPts val="5000"/>
              </a:lnSpc>
              <a:defRPr sz="4000">
                <a:solidFill>
                  <a:srgbClr val="0069C9"/>
                </a:solidFill>
              </a:defRPr>
            </a:lvl1pPr>
          </a:lstStyle>
          <a:p>
            <a:pPr lvl="0"/>
            <a:r>
              <a:rPr lang="en-US" dirty="0"/>
              <a:t>Click to edit quote copy. Click to edit quote copy.</a:t>
            </a:r>
          </a:p>
        </p:txBody>
      </p:sp>
    </p:spTree>
    <p:extLst>
      <p:ext uri="{BB962C8B-B14F-4D97-AF65-F5344CB8AC3E}">
        <p14:creationId xmlns:p14="http://schemas.microsoft.com/office/powerpoint/2010/main" val="357646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RAG-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E26C7-D192-241A-BB3E-64E6DF013C71}"/>
              </a:ext>
            </a:extLst>
          </p:cNvPr>
          <p:cNvSpPr/>
          <p:nvPr userDrawn="1"/>
        </p:nvSpPr>
        <p:spPr>
          <a:xfrm>
            <a:off x="0" y="0"/>
            <a:ext cx="4275118" cy="6969760"/>
          </a:xfrm>
          <a:prstGeom prst="rect">
            <a:avLst/>
          </a:prstGeom>
          <a:gradFill>
            <a:gsLst>
              <a:gs pos="12000">
                <a:srgbClr val="00397E"/>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4FB78-4CC7-1947-585A-30373F77B15B}"/>
              </a:ext>
            </a:extLst>
          </p:cNvPr>
          <p:cNvPicPr>
            <a:picLocks noChangeAspect="1"/>
          </p:cNvPicPr>
          <p:nvPr userDrawn="1"/>
        </p:nvPicPr>
        <p:blipFill>
          <a:blip r:embed="rId2"/>
          <a:srcRect/>
          <a:stretch/>
        </p:blipFill>
        <p:spPr>
          <a:xfrm>
            <a:off x="284022" y="5895319"/>
            <a:ext cx="1588526" cy="604087"/>
          </a:xfrm>
          <a:prstGeom prst="rect">
            <a:avLst/>
          </a:prstGeom>
        </p:spPr>
      </p:pic>
    </p:spTree>
    <p:extLst>
      <p:ext uri="{BB962C8B-B14F-4D97-AF65-F5344CB8AC3E}">
        <p14:creationId xmlns:p14="http://schemas.microsoft.com/office/powerpoint/2010/main" val="76881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r>
              <a:rPr lang="en-US"/>
              <a:t>Click icon to add picture</a:t>
            </a:r>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7" name="Parallelogram 11">
            <a:extLst>
              <a:ext uri="{FF2B5EF4-FFF2-40B4-BE49-F238E27FC236}">
                <a16:creationId xmlns:a16="http://schemas.microsoft.com/office/drawing/2014/main" id="{C5A04D0F-38A6-00CC-AD94-CC7DE5DC99D9}"/>
              </a:ext>
            </a:extLst>
          </p:cNvPr>
          <p:cNvSpPr>
            <a:spLocks/>
          </p:cNvSpPr>
          <p:nvPr userDrawn="1"/>
        </p:nvSpPr>
        <p:spPr>
          <a:xfrm>
            <a:off x="-1906293" y="893"/>
            <a:ext cx="5285232" cy="6857107"/>
          </a:xfrm>
          <a:custGeom>
            <a:avLst/>
            <a:gdLst>
              <a:gd name="connsiteX0" fmla="*/ 0 w 5285232"/>
              <a:gd name="connsiteY0" fmla="*/ 6857107 h 6857107"/>
              <a:gd name="connsiteX1" fmla="*/ 1321308 w 5285232"/>
              <a:gd name="connsiteY1" fmla="*/ 0 h 6857107"/>
              <a:gd name="connsiteX2" fmla="*/ 5285232 w 5285232"/>
              <a:gd name="connsiteY2" fmla="*/ 0 h 6857107"/>
              <a:gd name="connsiteX3" fmla="*/ 3963924 w 5285232"/>
              <a:gd name="connsiteY3" fmla="*/ 6857107 h 6857107"/>
              <a:gd name="connsiteX4" fmla="*/ 0 w 5285232"/>
              <a:gd name="connsiteY4" fmla="*/ 6857107 h 6857107"/>
              <a:gd name="connsiteX0" fmla="*/ 0 w 5285232"/>
              <a:gd name="connsiteY0" fmla="*/ 6857107 h 6857107"/>
              <a:gd name="connsiteX1" fmla="*/ 1321308 w 5285232"/>
              <a:gd name="connsiteY1" fmla="*/ 0 h 6857107"/>
              <a:gd name="connsiteX2" fmla="*/ 5285232 w 5285232"/>
              <a:gd name="connsiteY2" fmla="*/ 0 h 6857107"/>
              <a:gd name="connsiteX3" fmla="*/ 4106428 w 5285232"/>
              <a:gd name="connsiteY3" fmla="*/ 6857107 h 6857107"/>
              <a:gd name="connsiteX4" fmla="*/ 0 w 5285232"/>
              <a:gd name="connsiteY4" fmla="*/ 6857107 h 685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6857107">
                <a:moveTo>
                  <a:pt x="0" y="6857107"/>
                </a:moveTo>
                <a:lnTo>
                  <a:pt x="1321308" y="0"/>
                </a:lnTo>
                <a:lnTo>
                  <a:pt x="5285232" y="0"/>
                </a:lnTo>
                <a:lnTo>
                  <a:pt x="4106428" y="6857107"/>
                </a:lnTo>
                <a:lnTo>
                  <a:pt x="0" y="6857107"/>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endParaRPr>
          </a:p>
        </p:txBody>
      </p:sp>
      <p:sp>
        <p:nvSpPr>
          <p:cNvPr id="8" name="Parallelogram 7">
            <a:extLst>
              <a:ext uri="{FF2B5EF4-FFF2-40B4-BE49-F238E27FC236}">
                <a16:creationId xmlns:a16="http://schemas.microsoft.com/office/drawing/2014/main" id="{97F051ED-7116-0C7B-7921-B8622064F62A}"/>
              </a:ext>
            </a:extLst>
          </p:cNvPr>
          <p:cNvSpPr/>
          <p:nvPr userDrawn="1"/>
        </p:nvSpPr>
        <p:spPr>
          <a:xfrm>
            <a:off x="2197564" y="893"/>
            <a:ext cx="4681105" cy="6857107"/>
          </a:xfrm>
          <a:prstGeom prst="parallelogram">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endParaRPr>
          </a:p>
        </p:txBody>
      </p:sp>
      <p:sp>
        <p:nvSpPr>
          <p:cNvPr id="9" name="Parallelogram 8">
            <a:extLst>
              <a:ext uri="{FF2B5EF4-FFF2-40B4-BE49-F238E27FC236}">
                <a16:creationId xmlns:a16="http://schemas.microsoft.com/office/drawing/2014/main" id="{7766308E-F207-75A4-D30B-CC5200DFDF0F}"/>
              </a:ext>
            </a:extLst>
          </p:cNvPr>
          <p:cNvSpPr/>
          <p:nvPr userDrawn="1"/>
        </p:nvSpPr>
        <p:spPr>
          <a:xfrm>
            <a:off x="5658771" y="447"/>
            <a:ext cx="4653690" cy="6857107"/>
          </a:xfrm>
          <a:prstGeom prst="parallelogram">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endParaRPr>
          </a:p>
        </p:txBody>
      </p:sp>
      <p:sp>
        <p:nvSpPr>
          <p:cNvPr id="10" name="Parallelogram 9">
            <a:extLst>
              <a:ext uri="{FF2B5EF4-FFF2-40B4-BE49-F238E27FC236}">
                <a16:creationId xmlns:a16="http://schemas.microsoft.com/office/drawing/2014/main" id="{ED359AC8-A5EB-B40F-74B4-F3144D15583D}"/>
              </a:ext>
            </a:extLst>
          </p:cNvPr>
          <p:cNvSpPr/>
          <p:nvPr userDrawn="1"/>
        </p:nvSpPr>
        <p:spPr>
          <a:xfrm>
            <a:off x="8858754" y="447"/>
            <a:ext cx="4653690" cy="6857107"/>
          </a:xfrm>
          <a:prstGeom prst="parallelogram">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endParaRPr>
          </a:p>
        </p:txBody>
      </p:sp>
      <p:pic>
        <p:nvPicPr>
          <p:cNvPr id="11" name="Picture 10">
            <a:extLst>
              <a:ext uri="{FF2B5EF4-FFF2-40B4-BE49-F238E27FC236}">
                <a16:creationId xmlns:a16="http://schemas.microsoft.com/office/drawing/2014/main" id="{1C53CB2A-9554-AF95-EF12-31DC63FED69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5290" t="4387" r="-11881" b="4752"/>
          <a:stretch/>
        </p:blipFill>
        <p:spPr>
          <a:xfrm>
            <a:off x="-78708" y="-514460"/>
            <a:ext cx="15486434" cy="12469363"/>
          </a:xfrm>
          <a:prstGeom prst="rect">
            <a:avLst/>
          </a:prstGeom>
        </p:spPr>
      </p:pic>
      <p:pic>
        <p:nvPicPr>
          <p:cNvPr id="13" name="Picture 12">
            <a:extLst>
              <a:ext uri="{FF2B5EF4-FFF2-40B4-BE49-F238E27FC236}">
                <a16:creationId xmlns:a16="http://schemas.microsoft.com/office/drawing/2014/main" id="{2403590A-2B7C-5A04-A677-3938DD664CFF}"/>
              </a:ext>
            </a:extLst>
          </p:cNvPr>
          <p:cNvPicPr>
            <a:picLocks noChangeAspect="1"/>
          </p:cNvPicPr>
          <p:nvPr userDrawn="1"/>
        </p:nvPicPr>
        <p:blipFill>
          <a:blip r:embed="rId7"/>
          <a:srcRect/>
          <a:stretch/>
        </p:blipFill>
        <p:spPr>
          <a:xfrm>
            <a:off x="284022" y="5895319"/>
            <a:ext cx="1588526" cy="604087"/>
          </a:xfrm>
          <a:prstGeom prst="rect">
            <a:avLst/>
          </a:prstGeom>
        </p:spPr>
      </p:pic>
    </p:spTree>
    <p:extLst>
      <p:ext uri="{BB962C8B-B14F-4D97-AF65-F5344CB8AC3E}">
        <p14:creationId xmlns:p14="http://schemas.microsoft.com/office/powerpoint/2010/main" val="12192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1+#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1+#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05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3"/>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C677E2-DDD2-DF03-7839-5F0A2E3CED24}"/>
              </a:ext>
            </a:extLst>
          </p:cNvPr>
          <p:cNvSpPr>
            <a:spLocks noGrp="1"/>
          </p:cNvSpPr>
          <p:nvPr>
            <p:ph type="title"/>
          </p:nvPr>
        </p:nvSpPr>
        <p:spPr>
          <a:xfrm>
            <a:off x="838200" y="732441"/>
            <a:ext cx="10515600" cy="590931"/>
          </a:xfrm>
          <a:prstGeom prst="rect">
            <a:avLst/>
          </a:prstGeom>
        </p:spPr>
        <p:txBody>
          <a:bodyPr vert="horz" lIns="0" tIns="45720" rIns="0" bIns="45720" rtlCol="0" anchor="ctr">
            <a:spAutoFit/>
          </a:bodyPr>
          <a:lstStyle/>
          <a:p>
            <a:r>
              <a:rPr lang="en-US" dirty="0"/>
              <a:t>Click to edit Master title style</a:t>
            </a:r>
          </a:p>
        </p:txBody>
      </p:sp>
      <p:sp>
        <p:nvSpPr>
          <p:cNvPr id="8" name="Text Placeholder 2">
            <a:extLst>
              <a:ext uri="{FF2B5EF4-FFF2-40B4-BE49-F238E27FC236}">
                <a16:creationId xmlns:a16="http://schemas.microsoft.com/office/drawing/2014/main" id="{815E4510-E553-0A17-E5D7-07BE8A1B4E58}"/>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59877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b="0" i="0" kern="1200">
          <a:solidFill>
            <a:srgbClr val="0069C9"/>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0" indent="0" algn="l" defTabSz="914400" rtl="0" eaLnBrk="1" latinLnBrk="0" hangingPunct="1">
        <a:lnSpc>
          <a:spcPts val="1540"/>
        </a:lnSpc>
        <a:spcBef>
          <a:spcPts val="1000"/>
        </a:spcBef>
        <a:buFontTx/>
        <a:buNone/>
        <a:defRPr sz="1200" b="0" i="0" kern="1200">
          <a:solidFill>
            <a:srgbClr val="0069C9"/>
          </a:solidFill>
          <a:latin typeface="Open Sans Light" panose="020B0306030504020204" pitchFamily="34" charset="0"/>
          <a:ea typeface="Open Sans Light" panose="020B0306030504020204" pitchFamily="34" charset="0"/>
          <a:cs typeface="Open Sans Light" panose="020B0306030504020204" pitchFamily="34" charset="0"/>
        </a:defRPr>
      </a:lvl1pPr>
      <a:lvl2pPr marL="12700" indent="0" algn="l" defTabSz="914400" rtl="0" eaLnBrk="1" latinLnBrk="0" hangingPunct="1">
        <a:lnSpc>
          <a:spcPts val="1540"/>
        </a:lnSpc>
        <a:spcBef>
          <a:spcPts val="500"/>
        </a:spcBef>
        <a:buFontTx/>
        <a:buNone/>
        <a:tabLst/>
        <a:defRPr sz="3600" b="0" i="0" kern="1200">
          <a:solidFill>
            <a:srgbClr val="0069C9"/>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2700" indent="0" algn="l" defTabSz="914400" rtl="0" eaLnBrk="1" latinLnBrk="0" hangingPunct="1">
        <a:lnSpc>
          <a:spcPts val="1540"/>
        </a:lnSpc>
        <a:spcBef>
          <a:spcPts val="500"/>
        </a:spcBef>
        <a:buFontTx/>
        <a:buNone/>
        <a:tabLst/>
        <a:defRPr sz="1200" b="0" i="0" kern="1200">
          <a:solidFill>
            <a:srgbClr val="0069C9"/>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700" indent="0" algn="l" defTabSz="914400" rtl="0" eaLnBrk="1" latinLnBrk="0" hangingPunct="1">
        <a:lnSpc>
          <a:spcPts val="1540"/>
        </a:lnSpc>
        <a:spcBef>
          <a:spcPts val="500"/>
        </a:spcBef>
        <a:buFontTx/>
        <a:buNone/>
        <a:tabLst/>
        <a:defRPr sz="1200" b="0" i="0" kern="1200">
          <a:solidFill>
            <a:srgbClr val="0069C9"/>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700" indent="0" algn="l" defTabSz="914400" rtl="0" eaLnBrk="1" latinLnBrk="0" hangingPunct="1">
        <a:lnSpc>
          <a:spcPts val="1540"/>
        </a:lnSpc>
        <a:spcBef>
          <a:spcPts val="500"/>
        </a:spcBef>
        <a:buFontTx/>
        <a:buNone/>
        <a:tabLst/>
        <a:defRPr sz="1200" b="0" i="0" kern="1200">
          <a:solidFill>
            <a:srgbClr val="0069C9"/>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4.xml"/><Relationship Id="rId1" Type="http://schemas.openxmlformats.org/officeDocument/2006/relationships/tags" Target="../tags/tag10.xml"/><Relationship Id="rId5" Type="http://schemas.openxmlformats.org/officeDocument/2006/relationships/hyperlink" Target="https://my.rotary.org/en/take-action/develop-projects/rotary-affiliated-groups" TargetMode="Externa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4.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hyperlink" Target="https://www.rotary.org/en/our-programs/friendship-exchange" TargetMode="External"/><Relationship Id="rId2" Type="http://schemas.openxmlformats.org/officeDocument/2006/relationships/slideLayout" Target="../slideLayouts/slideLayout44.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4.xml"/><Relationship Id="rId1" Type="http://schemas.openxmlformats.org/officeDocument/2006/relationships/tags" Target="../tags/tag13.xml"/><Relationship Id="rId4" Type="http://schemas.openxmlformats.org/officeDocument/2006/relationships/hyperlink" Target="http://www.rotary.org/friendship-exchang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4.xml"/><Relationship Id="rId1" Type="http://schemas.openxmlformats.org/officeDocument/2006/relationships/tags" Target="../tags/tag14.xml"/><Relationship Id="rId4" Type="http://schemas.openxmlformats.org/officeDocument/2006/relationships/hyperlink" Target="https://www.rotary.org/en/our-programs/more-fellowship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4.xml"/><Relationship Id="rId1" Type="http://schemas.openxmlformats.org/officeDocument/2006/relationships/tags" Target="../tags/tag15.xml"/><Relationship Id="rId5" Type="http://schemas.openxmlformats.org/officeDocument/2006/relationships/hyperlink" Target="https://www.rotaryfellowshipforglobaldevelopment.org/" TargetMode="External"/><Relationship Id="rId4" Type="http://schemas.openxmlformats.org/officeDocument/2006/relationships/hyperlink" Target="https://rotariandoctors.or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44.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4.xml"/><Relationship Id="rId1" Type="http://schemas.openxmlformats.org/officeDocument/2006/relationships/tags" Target="../tags/tag17.xml"/><Relationship Id="rId4" Type="http://schemas.openxmlformats.org/officeDocument/2006/relationships/hyperlink" Target="https://www.rotary.org/en/our-programs/youth-exchange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hyperlink" Target="https://www.bookey.app/book/outlier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ideo" Target="https://www.youtube.com/embed/9rdmCA0uiEY?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6.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6C43A08-2133-C532-7D3A-03D3234D2C60}"/>
              </a:ext>
            </a:extLst>
          </p:cNvPr>
          <p:cNvSpPr>
            <a:spLocks noGrp="1"/>
          </p:cNvSpPr>
          <p:nvPr>
            <p:ph type="subTitle" idx="1"/>
          </p:nvPr>
        </p:nvSpPr>
        <p:spPr/>
        <p:txBody>
          <a:bodyPr/>
          <a:lstStyle/>
          <a:p>
            <a:r>
              <a:rPr lang="en-US" dirty="0"/>
              <a:t>Positive Peace</a:t>
            </a:r>
          </a:p>
        </p:txBody>
      </p:sp>
      <p:sp>
        <p:nvSpPr>
          <p:cNvPr id="4" name="Title 3">
            <a:extLst>
              <a:ext uri="{FF2B5EF4-FFF2-40B4-BE49-F238E27FC236}">
                <a16:creationId xmlns:a16="http://schemas.microsoft.com/office/drawing/2014/main" id="{12F53D13-12CA-D19C-9CB3-DD6A9DFF43F7}"/>
              </a:ext>
            </a:extLst>
          </p:cNvPr>
          <p:cNvSpPr>
            <a:spLocks noGrp="1"/>
          </p:cNvSpPr>
          <p:nvPr>
            <p:ph type="title"/>
          </p:nvPr>
        </p:nvSpPr>
        <p:spPr/>
        <p:txBody>
          <a:bodyPr/>
          <a:lstStyle/>
          <a:p>
            <a:r>
              <a:rPr lang="en-US" dirty="0"/>
              <a:t>Welcome !</a:t>
            </a:r>
          </a:p>
        </p:txBody>
      </p:sp>
    </p:spTree>
    <p:extLst>
      <p:ext uri="{BB962C8B-B14F-4D97-AF65-F5344CB8AC3E}">
        <p14:creationId xmlns:p14="http://schemas.microsoft.com/office/powerpoint/2010/main" val="322611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CF9EE-3441-DAE4-48FB-FAAA9B947CE1}"/>
              </a:ext>
            </a:extLst>
          </p:cNvPr>
          <p:cNvPicPr>
            <a:picLocks noChangeAspect="1"/>
          </p:cNvPicPr>
          <p:nvPr/>
        </p:nvPicPr>
        <p:blipFill>
          <a:blip r:embed="rId3"/>
          <a:stretch>
            <a:fillRect/>
          </a:stretch>
        </p:blipFill>
        <p:spPr>
          <a:xfrm>
            <a:off x="3158182" y="2134219"/>
            <a:ext cx="5875636" cy="2418325"/>
          </a:xfrm>
          <a:prstGeom prst="rect">
            <a:avLst/>
          </a:prstGeom>
        </p:spPr>
      </p:pic>
      <p:sp>
        <p:nvSpPr>
          <p:cNvPr id="8" name="TextBox 7">
            <a:extLst>
              <a:ext uri="{FF2B5EF4-FFF2-40B4-BE49-F238E27FC236}">
                <a16:creationId xmlns:a16="http://schemas.microsoft.com/office/drawing/2014/main" id="{A569A41B-9E2A-55DA-93FC-2FB95CEAF4FF}"/>
              </a:ext>
            </a:extLst>
          </p:cNvPr>
          <p:cNvSpPr txBox="1"/>
          <p:nvPr/>
        </p:nvSpPr>
        <p:spPr>
          <a:xfrm>
            <a:off x="2908570" y="5124324"/>
            <a:ext cx="7273856" cy="923330"/>
          </a:xfrm>
          <a:prstGeom prst="rect">
            <a:avLst/>
          </a:prstGeom>
          <a:noFill/>
        </p:spPr>
        <p:txBody>
          <a:bodyPr wrap="square">
            <a:spAutoFit/>
          </a:bodyPr>
          <a:lstStyle/>
          <a:p>
            <a:r>
              <a:rPr lang="en-US" b="0" i="0" dirty="0">
                <a:solidFill>
                  <a:srgbClr val="39424A"/>
                </a:solidFill>
                <a:effectLst/>
                <a:latin typeface="Open Sans" panose="020B0606030504020204" pitchFamily="34" charset="0"/>
              </a:rPr>
              <a:t>As a humanitarian organization, peace is a cornerstone of our mission. We believe when people work to create peace in their communities, that change can have a global effect.</a:t>
            </a:r>
            <a:endParaRPr lang="en-US" dirty="0"/>
          </a:p>
        </p:txBody>
      </p:sp>
    </p:spTree>
    <p:extLst>
      <p:ext uri="{BB962C8B-B14F-4D97-AF65-F5344CB8AC3E}">
        <p14:creationId xmlns:p14="http://schemas.microsoft.com/office/powerpoint/2010/main" val="134557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06FB6-1A88-47FF-3E52-9089509652DC}"/>
              </a:ext>
            </a:extLst>
          </p:cNvPr>
          <p:cNvSpPr>
            <a:spLocks noGrp="1"/>
          </p:cNvSpPr>
          <p:nvPr>
            <p:ph type="title"/>
          </p:nvPr>
        </p:nvSpPr>
        <p:spPr/>
        <p:txBody>
          <a:bodyPr/>
          <a:lstStyle/>
          <a:p>
            <a:r>
              <a:rPr lang="en-US" dirty="0"/>
              <a:t>WHAT IS PEACE</a:t>
            </a:r>
          </a:p>
        </p:txBody>
      </p:sp>
      <p:sp>
        <p:nvSpPr>
          <p:cNvPr id="3" name="Slide Number Placeholder 2">
            <a:extLst>
              <a:ext uri="{FF2B5EF4-FFF2-40B4-BE49-F238E27FC236}">
                <a16:creationId xmlns:a16="http://schemas.microsoft.com/office/drawing/2014/main" id="{F5C4915D-9E88-D033-9B8C-A2D58B969896}"/>
              </a:ext>
            </a:extLst>
          </p:cNvPr>
          <p:cNvSpPr>
            <a:spLocks noGrp="1"/>
          </p:cNvSpPr>
          <p:nvPr>
            <p:ph type="sldNum" sz="quarter" idx="12"/>
          </p:nvPr>
        </p:nvSpPr>
        <p:spPr/>
        <p:txBody>
          <a:bodyPr/>
          <a:lstStyle/>
          <a:p>
            <a:fld id="{97A94E25-127B-4C48-AF96-44BA7B823777}" type="slidenum">
              <a:rPr lang="en-US" smtClean="0"/>
              <a:pPr/>
              <a:t>11</a:t>
            </a:fld>
            <a:endParaRPr lang="en-US" dirty="0"/>
          </a:p>
        </p:txBody>
      </p:sp>
      <p:sp>
        <p:nvSpPr>
          <p:cNvPr id="5" name="TextBox 4">
            <a:extLst>
              <a:ext uri="{FF2B5EF4-FFF2-40B4-BE49-F238E27FC236}">
                <a16:creationId xmlns:a16="http://schemas.microsoft.com/office/drawing/2014/main" id="{E99738F2-4B94-4AE5-3EE0-B0856ED98CCC}"/>
              </a:ext>
            </a:extLst>
          </p:cNvPr>
          <p:cNvSpPr txBox="1"/>
          <p:nvPr/>
        </p:nvSpPr>
        <p:spPr>
          <a:xfrm>
            <a:off x="793524" y="1519426"/>
            <a:ext cx="11186809" cy="5078313"/>
          </a:xfrm>
          <a:prstGeom prst="rect">
            <a:avLst/>
          </a:prstGeom>
          <a:noFill/>
        </p:spPr>
        <p:txBody>
          <a:bodyPr wrap="square">
            <a:spAutoFit/>
          </a:bodyPr>
          <a:lstStyle/>
          <a:p>
            <a:r>
              <a:rPr lang="en-US" sz="3600" dirty="0"/>
              <a:t>At its most basic, peace is an open and nonviolent way of being. Peace is both a state of mind and a state of society, encompassing a wide range of actions. Martin Luther King Jr. imagined peace as unfolding in a straight line — running from “inner peace,” based in the heart, to family, community, nation, and the world. Peace is associated with a range of values, from kindness and justice to safety, security, and freedom</a:t>
            </a:r>
          </a:p>
        </p:txBody>
      </p:sp>
    </p:spTree>
    <p:extLst>
      <p:ext uri="{BB962C8B-B14F-4D97-AF65-F5344CB8AC3E}">
        <p14:creationId xmlns:p14="http://schemas.microsoft.com/office/powerpoint/2010/main" val="1604000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C774-B411-4B98-023C-C9DF4FEAD4FC}"/>
              </a:ext>
            </a:extLst>
          </p:cNvPr>
          <p:cNvSpPr>
            <a:spLocks noGrp="1"/>
          </p:cNvSpPr>
          <p:nvPr>
            <p:ph type="title"/>
          </p:nvPr>
        </p:nvSpPr>
        <p:spPr/>
        <p:txBody>
          <a:bodyPr/>
          <a:lstStyle/>
          <a:p>
            <a:r>
              <a:rPr lang="en-US" dirty="0"/>
              <a:t>Positive peace</a:t>
            </a:r>
          </a:p>
        </p:txBody>
      </p:sp>
      <p:sp>
        <p:nvSpPr>
          <p:cNvPr id="3" name="Slide Number Placeholder 2">
            <a:extLst>
              <a:ext uri="{FF2B5EF4-FFF2-40B4-BE49-F238E27FC236}">
                <a16:creationId xmlns:a16="http://schemas.microsoft.com/office/drawing/2014/main" id="{4EE95AAD-8F13-9FFF-71E5-341FF9585450}"/>
              </a:ext>
            </a:extLst>
          </p:cNvPr>
          <p:cNvSpPr>
            <a:spLocks noGrp="1"/>
          </p:cNvSpPr>
          <p:nvPr>
            <p:ph type="sldNum" sz="quarter" idx="12"/>
          </p:nvPr>
        </p:nvSpPr>
        <p:spPr/>
        <p:txBody>
          <a:bodyPr/>
          <a:lstStyle/>
          <a:p>
            <a:fld id="{97A94E25-127B-4C48-AF96-44BA7B823777}" type="slidenum">
              <a:rPr lang="en-US" smtClean="0"/>
              <a:pPr/>
              <a:t>12</a:t>
            </a:fld>
            <a:endParaRPr lang="en-US" dirty="0"/>
          </a:p>
        </p:txBody>
      </p:sp>
      <p:pic>
        <p:nvPicPr>
          <p:cNvPr id="5" name="Picture 4">
            <a:extLst>
              <a:ext uri="{FF2B5EF4-FFF2-40B4-BE49-F238E27FC236}">
                <a16:creationId xmlns:a16="http://schemas.microsoft.com/office/drawing/2014/main" id="{8E32FF96-2E02-AD05-ACAE-C5F501506905}"/>
              </a:ext>
            </a:extLst>
          </p:cNvPr>
          <p:cNvPicPr>
            <a:picLocks noChangeAspect="1"/>
          </p:cNvPicPr>
          <p:nvPr/>
        </p:nvPicPr>
        <p:blipFill>
          <a:blip r:embed="rId2"/>
          <a:stretch>
            <a:fillRect/>
          </a:stretch>
        </p:blipFill>
        <p:spPr>
          <a:xfrm>
            <a:off x="381000" y="480695"/>
            <a:ext cx="10783805" cy="905001"/>
          </a:xfrm>
          <a:prstGeom prst="rect">
            <a:avLst/>
          </a:prstGeom>
        </p:spPr>
      </p:pic>
      <p:pic>
        <p:nvPicPr>
          <p:cNvPr id="7" name="Picture 6">
            <a:extLst>
              <a:ext uri="{FF2B5EF4-FFF2-40B4-BE49-F238E27FC236}">
                <a16:creationId xmlns:a16="http://schemas.microsoft.com/office/drawing/2014/main" id="{F92C3CFD-48E0-A8A8-29E0-0B8E4E2D3807}"/>
              </a:ext>
            </a:extLst>
          </p:cNvPr>
          <p:cNvPicPr>
            <a:picLocks noChangeAspect="1"/>
          </p:cNvPicPr>
          <p:nvPr/>
        </p:nvPicPr>
        <p:blipFill>
          <a:blip r:embed="rId3"/>
          <a:stretch>
            <a:fillRect/>
          </a:stretch>
        </p:blipFill>
        <p:spPr>
          <a:xfrm>
            <a:off x="0" y="1385696"/>
            <a:ext cx="12095751" cy="5122108"/>
          </a:xfrm>
          <a:prstGeom prst="rect">
            <a:avLst/>
          </a:prstGeom>
        </p:spPr>
      </p:pic>
    </p:spTree>
    <p:extLst>
      <p:ext uri="{BB962C8B-B14F-4D97-AF65-F5344CB8AC3E}">
        <p14:creationId xmlns:p14="http://schemas.microsoft.com/office/powerpoint/2010/main" val="152959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54115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85256DF-9990-4EB5-65DD-F7DF3B01E30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24781" r="8553"/>
          <a:stretch/>
        </p:blipFill>
        <p:spPr>
          <a:xfrm>
            <a:off x="6096000" y="3804746"/>
            <a:ext cx="2677018" cy="2677018"/>
          </a:xfrm>
          <a:ln>
            <a:solidFill>
              <a:schemeClr val="bg1">
                <a:lumMod val="95000"/>
              </a:schemeClr>
            </a:solidFill>
          </a:ln>
        </p:spPr>
      </p:pic>
      <p:pic>
        <p:nvPicPr>
          <p:cNvPr id="11" name="Picture Placeholder 10">
            <a:extLst>
              <a:ext uri="{FF2B5EF4-FFF2-40B4-BE49-F238E27FC236}">
                <a16:creationId xmlns:a16="http://schemas.microsoft.com/office/drawing/2014/main" id="{0084E818-86C7-5A1F-1A18-718D241C0B88}"/>
              </a:ext>
              <a:ext uri="{C183D7F6-B498-43B3-948B-1728B52AA6E4}">
                <adec:decorative xmlns:adec="http://schemas.microsoft.com/office/drawing/2017/decorative" val="1"/>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17240" r="17240"/>
          <a:stretch>
            <a:fillRect/>
          </a:stretch>
        </p:blipFill>
        <p:spPr>
          <a:xfrm>
            <a:off x="9007475" y="3805238"/>
            <a:ext cx="2632075" cy="2678112"/>
          </a:xfrm>
        </p:spPr>
      </p:pic>
      <p:sp>
        <p:nvSpPr>
          <p:cNvPr id="6" name="Title 5">
            <a:extLst>
              <a:ext uri="{FF2B5EF4-FFF2-40B4-BE49-F238E27FC236}">
                <a16:creationId xmlns:a16="http://schemas.microsoft.com/office/drawing/2014/main" id="{AF7D7B9D-C72F-3A79-3F09-6A0E2E6FCE84}"/>
              </a:ext>
            </a:extLst>
          </p:cNvPr>
          <p:cNvSpPr>
            <a:spLocks noGrp="1"/>
          </p:cNvSpPr>
          <p:nvPr>
            <p:ph type="title"/>
          </p:nvPr>
        </p:nvSpPr>
        <p:spPr>
          <a:xfrm>
            <a:off x="6096000" y="425481"/>
            <a:ext cx="6096000" cy="1089529"/>
          </a:xfrm>
        </p:spPr>
        <p:txBody>
          <a:bodyPr/>
          <a:lstStyle/>
          <a:p>
            <a:r>
              <a:rPr lang="en-US" dirty="0"/>
              <a:t>INTERCOUNTRY COMMITTEES</a:t>
            </a:r>
          </a:p>
        </p:txBody>
      </p:sp>
      <p:sp>
        <p:nvSpPr>
          <p:cNvPr id="7" name="Text Placeholder 6">
            <a:extLst>
              <a:ext uri="{FF2B5EF4-FFF2-40B4-BE49-F238E27FC236}">
                <a16:creationId xmlns:a16="http://schemas.microsoft.com/office/drawing/2014/main" id="{EEFF49C7-1B52-4D27-49F9-FF82BD3002A9}"/>
              </a:ext>
            </a:extLst>
          </p:cNvPr>
          <p:cNvSpPr>
            <a:spLocks noGrp="1"/>
          </p:cNvSpPr>
          <p:nvPr>
            <p:ph type="body" sz="quarter" idx="14"/>
          </p:nvPr>
        </p:nvSpPr>
        <p:spPr>
          <a:xfrm>
            <a:off x="6084426" y="1582107"/>
            <a:ext cx="5467350" cy="1815241"/>
          </a:xfrm>
        </p:spPr>
        <p:txBody>
          <a:bodyPr/>
          <a:lstStyle/>
          <a:p>
            <a:r>
              <a:rPr lang="en-US" dirty="0"/>
              <a:t>The Poland-Ukraine Intercountry Committee organized a summer camp for children affected by the conflict in Ukraine in 2014. </a:t>
            </a:r>
          </a:p>
          <a:p>
            <a:r>
              <a:rPr lang="en-US" dirty="0"/>
              <a:t>In addition to activities and field trips, the campers received counseling to help deal with their feelings. </a:t>
            </a:r>
          </a:p>
          <a:p>
            <a:r>
              <a:rPr lang="en-US" dirty="0"/>
              <a:t>ICC members raised money to pay for the travel and lodging expenses of the children and their caretakers.</a:t>
            </a:r>
          </a:p>
          <a:p>
            <a:r>
              <a:rPr lang="en-US" b="1" dirty="0">
                <a:hlinkClick r:id="rId5"/>
              </a:rPr>
              <a:t>Learn how an ICC can help your club.</a:t>
            </a:r>
            <a:endParaRPr lang="en-US" b="1" dirty="0"/>
          </a:p>
        </p:txBody>
      </p:sp>
    </p:spTree>
    <p:custDataLst>
      <p:tags r:id="rId1"/>
    </p:custDataLst>
    <p:extLst>
      <p:ext uri="{BB962C8B-B14F-4D97-AF65-F5344CB8AC3E}">
        <p14:creationId xmlns:p14="http://schemas.microsoft.com/office/powerpoint/2010/main" val="824130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C0F623E-3CFA-3FDD-5F40-D9B6B5668DF5}"/>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8805" b="8805"/>
          <a:stretch>
            <a:fillRect/>
          </a:stretch>
        </p:blipFill>
        <p:spPr>
          <a:xfrm>
            <a:off x="6095999" y="3779982"/>
            <a:ext cx="4918841" cy="2701781"/>
          </a:xfrm>
        </p:spPr>
      </p:pic>
      <p:sp>
        <p:nvSpPr>
          <p:cNvPr id="6" name="Title 5">
            <a:extLst>
              <a:ext uri="{FF2B5EF4-FFF2-40B4-BE49-F238E27FC236}">
                <a16:creationId xmlns:a16="http://schemas.microsoft.com/office/drawing/2014/main" id="{AF7D7B9D-C72F-3A79-3F09-6A0E2E6FCE84}"/>
              </a:ext>
            </a:extLst>
          </p:cNvPr>
          <p:cNvSpPr>
            <a:spLocks noGrp="1"/>
          </p:cNvSpPr>
          <p:nvPr>
            <p:ph type="title"/>
          </p:nvPr>
        </p:nvSpPr>
        <p:spPr>
          <a:xfrm>
            <a:off x="6096000" y="425481"/>
            <a:ext cx="6096000" cy="1089529"/>
          </a:xfrm>
        </p:spPr>
        <p:txBody>
          <a:bodyPr/>
          <a:lstStyle/>
          <a:p>
            <a:r>
              <a:rPr lang="en-US" dirty="0"/>
              <a:t>INTERCOUNTRY COMMITTEES</a:t>
            </a:r>
          </a:p>
        </p:txBody>
      </p:sp>
      <p:sp>
        <p:nvSpPr>
          <p:cNvPr id="7" name="Text Placeholder 6">
            <a:extLst>
              <a:ext uri="{FF2B5EF4-FFF2-40B4-BE49-F238E27FC236}">
                <a16:creationId xmlns:a16="http://schemas.microsoft.com/office/drawing/2014/main" id="{EEFF49C7-1B52-4D27-49F9-FF82BD3002A9}"/>
              </a:ext>
            </a:extLst>
          </p:cNvPr>
          <p:cNvSpPr>
            <a:spLocks noGrp="1"/>
          </p:cNvSpPr>
          <p:nvPr>
            <p:ph type="body" sz="quarter" idx="14"/>
          </p:nvPr>
        </p:nvSpPr>
        <p:spPr>
          <a:xfrm>
            <a:off x="6084426" y="1582107"/>
            <a:ext cx="5467350" cy="1863331"/>
          </a:xfrm>
        </p:spPr>
        <p:txBody>
          <a:bodyPr/>
          <a:lstStyle/>
          <a:p>
            <a:pPr marL="0" marR="0" lvl="0" indent="0" defTabSz="914400" rtl="0" eaLnBrk="1" fontAlgn="auto" latinLnBrk="0" hangingPunct="1">
              <a:lnSpc>
                <a:spcPts val="2000"/>
              </a:lnSpc>
              <a:spcBef>
                <a:spcPts val="0"/>
              </a:spcBef>
              <a:spcAft>
                <a:spcPts val="0"/>
              </a:spcAft>
              <a:buClrTx/>
              <a:buSzTx/>
              <a:buFontTx/>
              <a:buNone/>
              <a:tabLst/>
              <a:defRPr/>
            </a:pPr>
            <a:r>
              <a:rPr lang="en-US" i="1" dirty="0"/>
              <a:t>“</a:t>
            </a:r>
            <a:r>
              <a:rPr kumimoji="0" lang="en-US" sz="1200" b="0" i="1"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Sometimes the best peace projects don’t focus on the conflict itself, but rather initiate communication and cooperation between two parties…. Intercountry meetings and projects not only lead to better understanding between Rotary and Rotaract members, but can also act as a catalyst for clubs within a country with </a:t>
            </a:r>
            <a:r>
              <a:rPr kumimoji="0" lang="en-US" sz="1200" b="0" i="1" u="none" strike="noStrike" kern="1200" cap="none" spc="0" normalizeH="0" baseline="0" noProof="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long-standing </a:t>
            </a:r>
            <a:r>
              <a:rPr kumimoji="0" lang="en-US" sz="1200" b="0" i="1"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history of internal conflict.”</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r" defTabSz="914400" rtl="0" eaLnBrk="1" fontAlgn="auto" latinLnBrk="0" hangingPunct="1">
              <a:lnSpc>
                <a:spcPts val="2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Toni </a:t>
            </a:r>
            <a:r>
              <a:rPr kumimoji="0" lang="en-US" sz="1200" b="0" i="0" u="none" strike="noStrike" kern="1200" cap="none" spc="0" normalizeH="0" baseline="0" noProof="0" dirty="0" err="1">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Polsterer</a:t>
            </a:r>
            <a:r>
              <a:rPr kumimoji="0" lang="en-US" sz="1200" b="0" i="0"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Rotary Club of Wien-</a:t>
            </a:r>
            <a:r>
              <a:rPr kumimoji="0" lang="en-US" sz="1200" b="0" i="0" u="none" strike="noStrike" kern="1200" cap="none" spc="0" normalizeH="0" baseline="0" noProof="0" dirty="0" err="1">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Nordost</a:t>
            </a:r>
            <a:r>
              <a:rPr kumimoji="0" lang="en-US" sz="1200" b="0" i="0"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Austria</a:t>
            </a:r>
          </a:p>
        </p:txBody>
      </p:sp>
    </p:spTree>
    <p:custDataLst>
      <p:tags r:id="rId1"/>
    </p:custDataLst>
    <p:extLst>
      <p:ext uri="{BB962C8B-B14F-4D97-AF65-F5344CB8AC3E}">
        <p14:creationId xmlns:p14="http://schemas.microsoft.com/office/powerpoint/2010/main" val="234646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5C4D5B-FF8F-2A7C-1668-2504DEAF908C}"/>
              </a:ext>
            </a:extLst>
          </p:cNvPr>
          <p:cNvSpPr>
            <a:spLocks noGrp="1"/>
          </p:cNvSpPr>
          <p:nvPr>
            <p:ph type="title"/>
          </p:nvPr>
        </p:nvSpPr>
        <p:spPr/>
        <p:txBody>
          <a:bodyPr/>
          <a:lstStyle/>
          <a:p>
            <a:r>
              <a:rPr lang="en-US" dirty="0"/>
              <a:t>FRIENDSHIP EXCHANGE</a:t>
            </a:r>
          </a:p>
        </p:txBody>
      </p:sp>
      <p:sp>
        <p:nvSpPr>
          <p:cNvPr id="7" name="Text Placeholder 6">
            <a:extLst>
              <a:ext uri="{FF2B5EF4-FFF2-40B4-BE49-F238E27FC236}">
                <a16:creationId xmlns:a16="http://schemas.microsoft.com/office/drawing/2014/main" id="{2FC57814-B5B1-F828-3A6D-79C461EE6404}"/>
              </a:ext>
            </a:extLst>
          </p:cNvPr>
          <p:cNvSpPr>
            <a:spLocks noGrp="1"/>
          </p:cNvSpPr>
          <p:nvPr>
            <p:ph type="body" sz="quarter" idx="14"/>
          </p:nvPr>
        </p:nvSpPr>
        <p:spPr>
          <a:xfrm>
            <a:off x="6084425" y="1582107"/>
            <a:ext cx="5582057" cy="1687000"/>
          </a:xfrm>
        </p:spPr>
        <p:txBody>
          <a:bodyPr/>
          <a:lstStyle/>
          <a:p>
            <a:r>
              <a:rPr lang="en-US" dirty="0">
                <a:hlinkClick r:id="rId3"/>
              </a:rPr>
              <a:t>Rotary Friendship Exchange</a:t>
            </a:r>
            <a:r>
              <a:rPr lang="en-US" dirty="0"/>
              <a:t> allows Rotary members and their friends to explore new cultures and discover diverse perspectives while staying in the homes of international hosts. </a:t>
            </a:r>
          </a:p>
          <a:p>
            <a:r>
              <a:rPr lang="en-US" dirty="0"/>
              <a:t>Exchanges are reciprocal and can include cultural experiences, vocational activities, and hands-on service projects. </a:t>
            </a:r>
          </a:p>
          <a:p>
            <a:r>
              <a:rPr lang="en-US" dirty="0"/>
              <a:t>Participants often discover new partners for lasting change through their exchanges. More than 300 Rotary Friendship Exchanges are organized every year.</a:t>
            </a:r>
          </a:p>
        </p:txBody>
      </p:sp>
    </p:spTree>
    <p:custDataLst>
      <p:tags r:id="rId1"/>
    </p:custDataLst>
    <p:extLst>
      <p:ext uri="{BB962C8B-B14F-4D97-AF65-F5344CB8AC3E}">
        <p14:creationId xmlns:p14="http://schemas.microsoft.com/office/powerpoint/2010/main" val="603584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307617B-8A59-F0A4-791A-D73E9289B736}"/>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5701" b="5701"/>
          <a:stretch>
            <a:fillRect/>
          </a:stretch>
        </p:blipFill>
        <p:spPr>
          <a:xfrm>
            <a:off x="6096000" y="4330700"/>
            <a:ext cx="3636963" cy="2151063"/>
          </a:xfrm>
        </p:spPr>
      </p:pic>
      <p:sp>
        <p:nvSpPr>
          <p:cNvPr id="6" name="Title 5">
            <a:extLst>
              <a:ext uri="{FF2B5EF4-FFF2-40B4-BE49-F238E27FC236}">
                <a16:creationId xmlns:a16="http://schemas.microsoft.com/office/drawing/2014/main" id="{975C4D5B-FF8F-2A7C-1668-2504DEAF908C}"/>
              </a:ext>
            </a:extLst>
          </p:cNvPr>
          <p:cNvSpPr>
            <a:spLocks noGrp="1"/>
          </p:cNvSpPr>
          <p:nvPr>
            <p:ph type="title"/>
          </p:nvPr>
        </p:nvSpPr>
        <p:spPr/>
        <p:txBody>
          <a:bodyPr/>
          <a:lstStyle/>
          <a:p>
            <a:r>
              <a:rPr lang="en-US" dirty="0"/>
              <a:t>FRIENDSHIP EXCHANGE</a:t>
            </a:r>
          </a:p>
        </p:txBody>
      </p:sp>
      <p:sp>
        <p:nvSpPr>
          <p:cNvPr id="7" name="Text Placeholder 6">
            <a:extLst>
              <a:ext uri="{FF2B5EF4-FFF2-40B4-BE49-F238E27FC236}">
                <a16:creationId xmlns:a16="http://schemas.microsoft.com/office/drawing/2014/main" id="{2FC57814-B5B1-F828-3A6D-79C461EE6404}"/>
              </a:ext>
            </a:extLst>
          </p:cNvPr>
          <p:cNvSpPr>
            <a:spLocks noGrp="1"/>
          </p:cNvSpPr>
          <p:nvPr>
            <p:ph type="body" sz="quarter" idx="14"/>
          </p:nvPr>
        </p:nvSpPr>
        <p:spPr>
          <a:xfrm>
            <a:off x="6084426" y="1582107"/>
            <a:ext cx="5467350" cy="2584682"/>
          </a:xfrm>
        </p:spPr>
        <p:txBody>
          <a:bodyPr/>
          <a:lstStyle/>
          <a:p>
            <a:r>
              <a:rPr lang="en-US" dirty="0"/>
              <a:t>The idea for the Indus Peace Park on the border of India and Pakistan came about after a Rotary Friendship Exchange group from Canada visited Pakistan in 2015 and participants learned that because of security considerations, they couldn’t attend a changing of the guard ceremony on the border with India. </a:t>
            </a:r>
          </a:p>
          <a:p>
            <a:r>
              <a:rPr lang="en-US" dirty="0"/>
              <a:t>Group leader </a:t>
            </a:r>
            <a:r>
              <a:rPr lang="en-US" dirty="0" err="1"/>
              <a:t>Kees</a:t>
            </a:r>
            <a:r>
              <a:rPr lang="en-US" dirty="0"/>
              <a:t> van der Pol, a Rotarian from British Columbia who’s a director of the Waterton-Glacier International Peace Park on the U.S.-Canadian border, suggested creating a new park. </a:t>
            </a:r>
          </a:p>
          <a:p>
            <a:r>
              <a:rPr lang="en-US" dirty="0"/>
              <a:t>Once the park is finished, the goal is for the park to be a place where Indians and Pakistanis can celebrate and share their cultures through dialogue, literature, religion, dance, music, history, and art.</a:t>
            </a:r>
          </a:p>
          <a:p>
            <a:r>
              <a:rPr lang="en-US" b="1" dirty="0">
                <a:hlinkClick r:id="rId4"/>
              </a:rPr>
              <a:t>Learn more about Rotary Friendship Exchange.</a:t>
            </a:r>
            <a:endParaRPr lang="en-US" b="1" dirty="0"/>
          </a:p>
        </p:txBody>
      </p:sp>
    </p:spTree>
    <p:custDataLst>
      <p:tags r:id="rId1"/>
    </p:custDataLst>
    <p:extLst>
      <p:ext uri="{BB962C8B-B14F-4D97-AF65-F5344CB8AC3E}">
        <p14:creationId xmlns:p14="http://schemas.microsoft.com/office/powerpoint/2010/main" val="85565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E354135-E994-CAC6-9432-867D7C69C99F}"/>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1445" b="19835"/>
          <a:stretch/>
        </p:blipFill>
        <p:spPr>
          <a:xfrm>
            <a:off x="6096000" y="3962400"/>
            <a:ext cx="2133600" cy="2519363"/>
          </a:xfrm>
        </p:spPr>
      </p:pic>
      <p:sp>
        <p:nvSpPr>
          <p:cNvPr id="6" name="Title 5">
            <a:extLst>
              <a:ext uri="{FF2B5EF4-FFF2-40B4-BE49-F238E27FC236}">
                <a16:creationId xmlns:a16="http://schemas.microsoft.com/office/drawing/2014/main" id="{975C4D5B-FF8F-2A7C-1668-2504DEAF908C}"/>
              </a:ext>
            </a:extLst>
          </p:cNvPr>
          <p:cNvSpPr>
            <a:spLocks noGrp="1"/>
          </p:cNvSpPr>
          <p:nvPr>
            <p:ph type="title"/>
          </p:nvPr>
        </p:nvSpPr>
        <p:spPr/>
        <p:txBody>
          <a:bodyPr/>
          <a:lstStyle/>
          <a:p>
            <a:r>
              <a:rPr lang="en-US" dirty="0"/>
              <a:t>ROTARY FELLOWSHIPS</a:t>
            </a:r>
          </a:p>
        </p:txBody>
      </p:sp>
      <p:sp>
        <p:nvSpPr>
          <p:cNvPr id="7" name="Text Placeholder 6">
            <a:extLst>
              <a:ext uri="{FF2B5EF4-FFF2-40B4-BE49-F238E27FC236}">
                <a16:creationId xmlns:a16="http://schemas.microsoft.com/office/drawing/2014/main" id="{2FC57814-B5B1-F828-3A6D-79C461EE6404}"/>
              </a:ext>
            </a:extLst>
          </p:cNvPr>
          <p:cNvSpPr>
            <a:spLocks noGrp="1"/>
          </p:cNvSpPr>
          <p:nvPr>
            <p:ph type="body" sz="quarter" idx="14"/>
          </p:nvPr>
        </p:nvSpPr>
        <p:spPr>
          <a:xfrm>
            <a:off x="6084426" y="1582107"/>
            <a:ext cx="5467350" cy="2199961"/>
          </a:xfrm>
        </p:spPr>
        <p:txBody>
          <a:bodyPr/>
          <a:lstStyle/>
          <a:p>
            <a:r>
              <a:rPr lang="en-US" dirty="0"/>
              <a:t>Rotary Fellowships are international, independently organized groups that form around a common interest, vocation, or recreational activity. </a:t>
            </a:r>
          </a:p>
          <a:p>
            <a:r>
              <a:rPr lang="en-US" dirty="0"/>
              <a:t>They also foster international connections, friendships, and understanding across cultures and geographies. </a:t>
            </a:r>
          </a:p>
          <a:p>
            <a:r>
              <a:rPr lang="en-US" dirty="0"/>
              <a:t>These groups, such as the International Fellowship of Healthcare Professionals, the LGBT+ Fellowship, or the Fellowship for Global Development, give people a chance to explore issues they’re committed to, making connections around the world, while also creating more peaceful societies.</a:t>
            </a:r>
          </a:p>
          <a:p>
            <a:r>
              <a:rPr lang="en-US" b="1" dirty="0">
                <a:hlinkClick r:id="rId4"/>
              </a:rPr>
              <a:t>Learn more about Rotary Fellowships.</a:t>
            </a:r>
            <a:endParaRPr lang="en-US" b="1" dirty="0"/>
          </a:p>
        </p:txBody>
      </p:sp>
    </p:spTree>
    <p:custDataLst>
      <p:tags r:id="rId1"/>
    </p:custDataLst>
    <p:extLst>
      <p:ext uri="{BB962C8B-B14F-4D97-AF65-F5344CB8AC3E}">
        <p14:creationId xmlns:p14="http://schemas.microsoft.com/office/powerpoint/2010/main" val="3426448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6FC7774-F209-3C0C-3AF5-FD89576E895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786" b="12212"/>
          <a:stretch/>
        </p:blipFill>
        <p:spPr>
          <a:xfrm>
            <a:off x="6601839" y="4813807"/>
            <a:ext cx="3300413" cy="1920875"/>
          </a:xfrm>
        </p:spPr>
      </p:pic>
      <p:sp>
        <p:nvSpPr>
          <p:cNvPr id="6" name="Title 5">
            <a:extLst>
              <a:ext uri="{FF2B5EF4-FFF2-40B4-BE49-F238E27FC236}">
                <a16:creationId xmlns:a16="http://schemas.microsoft.com/office/drawing/2014/main" id="{975C4D5B-FF8F-2A7C-1668-2504DEAF908C}"/>
              </a:ext>
            </a:extLst>
          </p:cNvPr>
          <p:cNvSpPr>
            <a:spLocks noGrp="1"/>
          </p:cNvSpPr>
          <p:nvPr>
            <p:ph type="title"/>
          </p:nvPr>
        </p:nvSpPr>
        <p:spPr>
          <a:xfrm>
            <a:off x="4698206" y="295401"/>
            <a:ext cx="6096000" cy="590931"/>
          </a:xfrm>
        </p:spPr>
        <p:txBody>
          <a:bodyPr/>
          <a:lstStyle/>
          <a:p>
            <a:r>
              <a:rPr lang="en-US" dirty="0"/>
              <a:t>ROTARY FELLOWSHIPS</a:t>
            </a:r>
          </a:p>
        </p:txBody>
      </p:sp>
      <p:sp>
        <p:nvSpPr>
          <p:cNvPr id="7" name="Text Placeholder 6">
            <a:extLst>
              <a:ext uri="{FF2B5EF4-FFF2-40B4-BE49-F238E27FC236}">
                <a16:creationId xmlns:a16="http://schemas.microsoft.com/office/drawing/2014/main" id="{2FC57814-B5B1-F828-3A6D-79C461EE6404}"/>
              </a:ext>
            </a:extLst>
          </p:cNvPr>
          <p:cNvSpPr>
            <a:spLocks noGrp="1"/>
          </p:cNvSpPr>
          <p:nvPr>
            <p:ph type="body" sz="quarter" idx="14"/>
          </p:nvPr>
        </p:nvSpPr>
        <p:spPr>
          <a:xfrm>
            <a:off x="4717915" y="1265711"/>
            <a:ext cx="6833861" cy="3886962"/>
          </a:xfrm>
        </p:spPr>
        <p:txBody>
          <a:bodyPr/>
          <a:lstStyle/>
          <a:p>
            <a:r>
              <a:rPr lang="en-US" sz="1800" b="1" dirty="0">
                <a:latin typeface="Open Sans Semibold" panose="020B0606030504020204" pitchFamily="34" charset="0"/>
                <a:ea typeface="Open Sans Semibold" panose="020B0606030504020204" pitchFamily="34" charset="0"/>
                <a:cs typeface="Open Sans Semibold" panose="020B0606030504020204" pitchFamily="34" charset="0"/>
              </a:rPr>
              <a:t>INTERNATIONAL ROTARY FELLOWSHIP OF HEALTHCARE PROFESSIONALS  </a:t>
            </a:r>
          </a:p>
          <a:p>
            <a:r>
              <a:rPr lang="en-US" sz="1800" dirty="0">
                <a:hlinkClick r:id="rId4"/>
              </a:rPr>
              <a:t>The International Rotary Fellowship of Healthcare Professionals</a:t>
            </a:r>
            <a:r>
              <a:rPr lang="en-US" sz="1800" dirty="0"/>
              <a:t> uses their professional skills and the global network of medical workers in Rotary to help people with albinism in Tanzania who are marginalized and discriminated against.</a:t>
            </a:r>
          </a:p>
          <a:p>
            <a:r>
              <a:rPr lang="en-US" sz="1800" b="1" dirty="0">
                <a:latin typeface="Open Sans Semibold" panose="020B0606030504020204" pitchFamily="34" charset="0"/>
                <a:ea typeface="Open Sans Semibold" panose="020B0606030504020204" pitchFamily="34" charset="0"/>
                <a:cs typeface="Open Sans Semibold" panose="020B0606030504020204" pitchFamily="34" charset="0"/>
              </a:rPr>
              <a:t>ROTARY FELLOWSHIP FOR GLOBAL DEVELOPMENT</a:t>
            </a:r>
          </a:p>
          <a:p>
            <a:r>
              <a:rPr lang="en-US" sz="1800" dirty="0"/>
              <a:t>Through learning and networking opportunities, the </a:t>
            </a:r>
            <a:r>
              <a:rPr lang="en-US" sz="1800" dirty="0">
                <a:hlinkClick r:id="rId5"/>
              </a:rPr>
              <a:t>Rotary Fellowship for Global Development</a:t>
            </a:r>
            <a:r>
              <a:rPr lang="en-US" sz="1800" dirty="0"/>
              <a:t> encourages Rotarians and other individuals to support global development in the context of the Sustainable Development Goals. </a:t>
            </a:r>
          </a:p>
          <a:p>
            <a:r>
              <a:rPr lang="en-US" sz="1800" dirty="0"/>
              <a:t>The fellowship organizes seminars and learning events, maintains a newsletter/blog related to various aspects of global development, and organizes networking opportunities for its members. </a:t>
            </a:r>
          </a:p>
        </p:txBody>
      </p:sp>
    </p:spTree>
    <p:custDataLst>
      <p:tags r:id="rId1"/>
    </p:custDataLst>
    <p:extLst>
      <p:ext uri="{BB962C8B-B14F-4D97-AF65-F5344CB8AC3E}">
        <p14:creationId xmlns:p14="http://schemas.microsoft.com/office/powerpoint/2010/main" val="1251319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ctr"/>
            <a:r>
              <a:rPr lang="en-US" sz="4400" kern="1200" dirty="0">
                <a:latin typeface="+mj-lt"/>
                <a:ea typeface="+mj-ea"/>
                <a:cs typeface="+mj-cs"/>
              </a:rPr>
              <a:t>Rotary’s commitment</a:t>
            </a:r>
            <a:endParaRPr lang="en-US" dirty="0"/>
          </a:p>
        </p:txBody>
      </p:sp>
      <p:pic>
        <p:nvPicPr>
          <p:cNvPr id="3" name="Content Placeholder 2">
            <a:extLst>
              <a:ext uri="{FF2B5EF4-FFF2-40B4-BE49-F238E27FC236}">
                <a16:creationId xmlns:a16="http://schemas.microsoft.com/office/drawing/2014/main" id="{9CBA54AB-90CC-C639-5395-ED8EB77F2E3B}"/>
              </a:ext>
            </a:extLst>
          </p:cNvPr>
          <p:cNvPicPr>
            <a:picLocks noGrp="1" noChangeAspect="1"/>
          </p:cNvPicPr>
          <p:nvPr>
            <p:ph idx="1"/>
          </p:nvPr>
        </p:nvPicPr>
        <p:blipFill>
          <a:blip r:embed="rId4"/>
          <a:stretch>
            <a:fillRect/>
          </a:stretch>
        </p:blipFill>
        <p:spPr>
          <a:xfrm>
            <a:off x="426818" y="1540043"/>
            <a:ext cx="11384182" cy="3590983"/>
          </a:xfrm>
          <a:prstGeom prst="rect">
            <a:avLst/>
          </a:pr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
        <p:nvSpPr>
          <p:cNvPr id="7" name="TextBox 6">
            <a:extLst>
              <a:ext uri="{FF2B5EF4-FFF2-40B4-BE49-F238E27FC236}">
                <a16:creationId xmlns:a16="http://schemas.microsoft.com/office/drawing/2014/main" id="{BD3CAC47-0159-C865-1B74-977E6EDE876F}"/>
              </a:ext>
            </a:extLst>
          </p:cNvPr>
          <p:cNvSpPr txBox="1"/>
          <p:nvPr/>
        </p:nvSpPr>
        <p:spPr>
          <a:xfrm>
            <a:off x="1167898" y="5460512"/>
            <a:ext cx="10384324" cy="1200329"/>
          </a:xfrm>
          <a:prstGeom prst="rect">
            <a:avLst/>
          </a:prstGeom>
          <a:noFill/>
        </p:spPr>
        <p:txBody>
          <a:bodyPr wrap="square">
            <a:spAutoFit/>
          </a:bodyPr>
          <a:lstStyle/>
          <a:p>
            <a:pPr algn="ctr"/>
            <a:r>
              <a:rPr lang="en-US" sz="2400" dirty="0">
                <a:solidFill>
                  <a:srgbClr val="000000"/>
                </a:solidFill>
                <a:latin typeface="Arial" panose="020B0604020202020204" pitchFamily="34" charset="0"/>
                <a:cs typeface="Arial" panose="020B0604020202020204" pitchFamily="34" charset="0"/>
              </a:rPr>
              <a:t>W</a:t>
            </a:r>
            <a:r>
              <a:rPr lang="en-US" sz="2400" b="0" i="0" dirty="0">
                <a:solidFill>
                  <a:srgbClr val="000000"/>
                </a:solidFill>
                <a:effectLst/>
                <a:latin typeface="Arial" panose="020B0604020202020204" pitchFamily="34" charset="0"/>
                <a:cs typeface="Arial" panose="020B0604020202020204" pitchFamily="34" charset="0"/>
              </a:rPr>
              <a:t>e're committed to treating everyone with dignity and respect, allowing everyone's voice to be heard, and providing equitable opportunities for fellowship, service, and leadership.</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BCFC54F-5FAE-AB76-D4C9-F7DEEB9E535C}"/>
              </a:ext>
            </a:extLst>
          </p:cNvPr>
          <p:cNvPicPr>
            <a:picLocks noChangeAspect="1"/>
          </p:cNvPicPr>
          <p:nvPr/>
        </p:nvPicPr>
        <p:blipFill>
          <a:blip r:embed="rId5"/>
          <a:stretch>
            <a:fillRect/>
          </a:stretch>
        </p:blipFill>
        <p:spPr>
          <a:xfrm>
            <a:off x="0" y="1397487"/>
            <a:ext cx="12192000" cy="4063025"/>
          </a:xfrm>
          <a:prstGeom prst="rect">
            <a:avLst/>
          </a:prstGeom>
        </p:spPr>
      </p:pic>
    </p:spTree>
    <p:custDataLst>
      <p:tags r:id="rId1"/>
    </p:custDataLst>
    <p:extLst>
      <p:ext uri="{BB962C8B-B14F-4D97-AF65-F5344CB8AC3E}">
        <p14:creationId xmlns:p14="http://schemas.microsoft.com/office/powerpoint/2010/main" val="13908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7D7B9D-C72F-3A79-3F09-6A0E2E6FCE84}"/>
              </a:ext>
            </a:extLst>
          </p:cNvPr>
          <p:cNvSpPr>
            <a:spLocks noGrp="1"/>
          </p:cNvSpPr>
          <p:nvPr>
            <p:ph type="title"/>
          </p:nvPr>
        </p:nvSpPr>
        <p:spPr>
          <a:xfrm>
            <a:off x="6096000" y="674780"/>
            <a:ext cx="6096000" cy="590931"/>
          </a:xfrm>
        </p:spPr>
        <p:txBody>
          <a:bodyPr/>
          <a:lstStyle/>
          <a:p>
            <a:r>
              <a:rPr lang="en-US" dirty="0"/>
              <a:t>ROTARY FELLOWSHIPS</a:t>
            </a:r>
          </a:p>
        </p:txBody>
      </p:sp>
      <p:sp>
        <p:nvSpPr>
          <p:cNvPr id="7" name="Text Placeholder 6">
            <a:extLst>
              <a:ext uri="{FF2B5EF4-FFF2-40B4-BE49-F238E27FC236}">
                <a16:creationId xmlns:a16="http://schemas.microsoft.com/office/drawing/2014/main" id="{EEFF49C7-1B52-4D27-49F9-FF82BD3002A9}"/>
              </a:ext>
            </a:extLst>
          </p:cNvPr>
          <p:cNvSpPr>
            <a:spLocks noGrp="1"/>
          </p:cNvSpPr>
          <p:nvPr>
            <p:ph type="body" sz="quarter" idx="14"/>
          </p:nvPr>
        </p:nvSpPr>
        <p:spPr>
          <a:xfrm>
            <a:off x="6084426" y="1582107"/>
            <a:ext cx="5266746" cy="2530180"/>
          </a:xfrm>
        </p:spPr>
        <p:txBody>
          <a:bodyPr/>
          <a:lstStyle/>
          <a:p>
            <a:pPr marL="0" marR="0" lvl="0" indent="0" defTabSz="914400" rtl="0" eaLnBrk="1" fontAlgn="auto" latinLnBrk="0" hangingPunct="1">
              <a:lnSpc>
                <a:spcPts val="2200"/>
              </a:lnSpc>
              <a:spcBef>
                <a:spcPts val="0"/>
              </a:spcBef>
              <a:spcAft>
                <a:spcPts val="0"/>
              </a:spcAft>
              <a:buClrTx/>
              <a:buSzTx/>
              <a:buFontTx/>
              <a:buNone/>
              <a:tabLst/>
              <a:defRPr/>
            </a:pPr>
            <a:r>
              <a:rPr kumimoji="0" lang="en-US" sz="2100" u="none" strike="noStrike" kern="1200" cap="none" spc="0" normalizeH="0" baseline="0" noProof="0" dirty="0">
                <a:ln>
                  <a:noFill/>
                </a:ln>
                <a:solidFill>
                  <a:srgbClr val="0069C9">
                    <a:alpha val="50000"/>
                  </a:srgbClr>
                </a:solidFill>
                <a:effectLst/>
                <a:uLnTx/>
                <a:uFillTx/>
                <a:latin typeface="Georgia" panose="02040502050405020303" pitchFamily="18" charset="0"/>
              </a:rPr>
              <a:t>To have a fellowship where I can meet and visit — virtually now — with other gay Rotarians in a completely “out” environment really affirms that we are now completely included in Rotary. </a:t>
            </a:r>
          </a:p>
          <a:p>
            <a:pPr marL="0" marR="0" lvl="0" indent="0" defTabSz="914400" rtl="0" eaLnBrk="1" fontAlgn="auto" latinLnBrk="0" hangingPunct="1">
              <a:lnSpc>
                <a:spcPts val="2200"/>
              </a:lnSpc>
              <a:spcBef>
                <a:spcPts val="0"/>
              </a:spcBef>
              <a:spcAft>
                <a:spcPts val="0"/>
              </a:spcAft>
              <a:buClrTx/>
              <a:buSzTx/>
              <a:buFontTx/>
              <a:buNone/>
              <a:tabLst/>
              <a:defRPr/>
            </a:pPr>
            <a:endParaRPr kumimoji="0" lang="en-US" sz="2100" u="none" strike="noStrike" kern="1200" cap="none" spc="0" normalizeH="0" baseline="0" noProof="0" dirty="0">
              <a:ln>
                <a:noFill/>
              </a:ln>
              <a:solidFill>
                <a:srgbClr val="0069C9">
                  <a:alpha val="50000"/>
                </a:srgbClr>
              </a:solidFill>
              <a:effectLst/>
              <a:uLnTx/>
              <a:uFillTx/>
              <a:latin typeface="Georgia" panose="02040502050405020303" pitchFamily="18" charset="0"/>
            </a:endParaRPr>
          </a:p>
          <a:p>
            <a:pPr marL="0" marR="0" lvl="0" indent="0" algn="r" defTabSz="914400" rtl="0" eaLnBrk="1" fontAlgn="auto" latinLnBrk="0" hangingPunct="1">
              <a:lnSpc>
                <a:spcPts val="2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0" u="none" strike="noStrike" kern="1200" cap="none" spc="0" normalizeH="0" baseline="0" noProof="0" dirty="0" err="1">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Valleri</a:t>
            </a:r>
            <a:r>
              <a:rPr kumimoji="0" lang="en-US" sz="1200" b="0"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Crabtree, Rotary Club of Wellston, Ohio</a:t>
            </a:r>
          </a:p>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endParaRPr kumimoji="0" lang="en-US" sz="1200" b="0" i="0" u="none" strike="noStrike" kern="1200" cap="none" spc="0" normalizeH="0" baseline="0" noProof="0" dirty="0">
              <a:ln>
                <a:noFill/>
              </a:ln>
              <a:solidFill>
                <a:srgbClr val="0069C9"/>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 name="Picture 1">
            <a:extLst>
              <a:ext uri="{FF2B5EF4-FFF2-40B4-BE49-F238E27FC236}">
                <a16:creationId xmlns:a16="http://schemas.microsoft.com/office/drawing/2014/main" id="{CD838076-D4CD-F434-97DE-B5EADF4F64CD}"/>
              </a:ext>
            </a:extLst>
          </p:cNvPr>
          <p:cNvPicPr>
            <a:picLocks noChangeAspect="1"/>
          </p:cNvPicPr>
          <p:nvPr/>
        </p:nvPicPr>
        <p:blipFill>
          <a:blip r:embed="rId3" cstate="screen">
            <a:duotone>
              <a:schemeClr val="accent5">
                <a:shade val="45000"/>
                <a:satMod val="135000"/>
              </a:schemeClr>
              <a:prstClr val="white"/>
            </a:duotone>
            <a:alphaModFix amt="18000"/>
            <a:extLst>
              <a:ext uri="{28A0092B-C50C-407E-A947-70E740481C1C}">
                <a14:useLocalDpi xmlns:a14="http://schemas.microsoft.com/office/drawing/2010/main"/>
              </a:ext>
            </a:extLst>
          </a:blip>
          <a:stretch>
            <a:fillRect/>
          </a:stretch>
        </p:blipFill>
        <p:spPr>
          <a:xfrm>
            <a:off x="5484665" y="1384596"/>
            <a:ext cx="522555" cy="481789"/>
          </a:xfrm>
          <a:prstGeom prst="rect">
            <a:avLst/>
          </a:prstGeom>
          <a:ln>
            <a:noFill/>
          </a:ln>
        </p:spPr>
      </p:pic>
      <p:pic>
        <p:nvPicPr>
          <p:cNvPr id="3" name="Picture 2">
            <a:extLst>
              <a:ext uri="{FF2B5EF4-FFF2-40B4-BE49-F238E27FC236}">
                <a16:creationId xmlns:a16="http://schemas.microsoft.com/office/drawing/2014/main" id="{15DDA495-BA1A-5774-0F7B-95D918088127}"/>
              </a:ext>
            </a:extLst>
          </p:cNvPr>
          <p:cNvPicPr>
            <a:picLocks noChangeAspect="1"/>
          </p:cNvPicPr>
          <p:nvPr/>
        </p:nvPicPr>
        <p:blipFill>
          <a:blip r:embed="rId3" cstate="screen">
            <a:duotone>
              <a:schemeClr val="accent5">
                <a:shade val="45000"/>
                <a:satMod val="135000"/>
              </a:schemeClr>
              <a:prstClr val="white"/>
            </a:duotone>
            <a:alphaModFix amt="18000"/>
            <a:extLst>
              <a:ext uri="{28A0092B-C50C-407E-A947-70E740481C1C}">
                <a14:useLocalDpi xmlns:a14="http://schemas.microsoft.com/office/drawing/2010/main"/>
              </a:ext>
            </a:extLst>
          </a:blip>
          <a:stretch>
            <a:fillRect/>
          </a:stretch>
        </p:blipFill>
        <p:spPr>
          <a:xfrm rot="10800000">
            <a:off x="8362526" y="2769220"/>
            <a:ext cx="522555" cy="481789"/>
          </a:xfrm>
          <a:prstGeom prst="rect">
            <a:avLst/>
          </a:prstGeom>
          <a:ln>
            <a:noFill/>
          </a:ln>
        </p:spPr>
      </p:pic>
    </p:spTree>
    <p:custDataLst>
      <p:tags r:id="rId1"/>
    </p:custDataLst>
    <p:extLst>
      <p:ext uri="{BB962C8B-B14F-4D97-AF65-F5344CB8AC3E}">
        <p14:creationId xmlns:p14="http://schemas.microsoft.com/office/powerpoint/2010/main" val="3554405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DCDFC23-B0E8-5334-501E-06F2A5B120BC}"/>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5461" b="5461"/>
          <a:stretch>
            <a:fillRect/>
          </a:stretch>
        </p:blipFill>
        <p:spPr>
          <a:xfrm>
            <a:off x="6096000" y="3646488"/>
            <a:ext cx="4772025" cy="2835275"/>
          </a:xfrm>
        </p:spPr>
      </p:pic>
      <p:sp>
        <p:nvSpPr>
          <p:cNvPr id="6" name="Title 5">
            <a:extLst>
              <a:ext uri="{FF2B5EF4-FFF2-40B4-BE49-F238E27FC236}">
                <a16:creationId xmlns:a16="http://schemas.microsoft.com/office/drawing/2014/main" id="{975C4D5B-FF8F-2A7C-1668-2504DEAF908C}"/>
              </a:ext>
            </a:extLst>
          </p:cNvPr>
          <p:cNvSpPr>
            <a:spLocks noGrp="1"/>
          </p:cNvSpPr>
          <p:nvPr>
            <p:ph type="title"/>
          </p:nvPr>
        </p:nvSpPr>
        <p:spPr/>
        <p:txBody>
          <a:bodyPr/>
          <a:lstStyle/>
          <a:p>
            <a:r>
              <a:rPr lang="en-US" dirty="0"/>
              <a:t>ROTARY YOUTH EXCHANGE</a:t>
            </a:r>
          </a:p>
        </p:txBody>
      </p:sp>
      <p:sp>
        <p:nvSpPr>
          <p:cNvPr id="7" name="Text Placeholder 6">
            <a:extLst>
              <a:ext uri="{FF2B5EF4-FFF2-40B4-BE49-F238E27FC236}">
                <a16:creationId xmlns:a16="http://schemas.microsoft.com/office/drawing/2014/main" id="{2FC57814-B5B1-F828-3A6D-79C461EE6404}"/>
              </a:ext>
            </a:extLst>
          </p:cNvPr>
          <p:cNvSpPr>
            <a:spLocks noGrp="1"/>
          </p:cNvSpPr>
          <p:nvPr>
            <p:ph type="body" sz="quarter" idx="14"/>
          </p:nvPr>
        </p:nvSpPr>
        <p:spPr>
          <a:xfrm>
            <a:off x="6084426" y="1582107"/>
            <a:ext cx="5467350" cy="1879361"/>
          </a:xfrm>
        </p:spPr>
        <p:txBody>
          <a:bodyPr/>
          <a:lstStyle/>
          <a:p>
            <a:r>
              <a:rPr lang="en-US" dirty="0"/>
              <a:t>Each year</a:t>
            </a:r>
            <a:r>
              <a:rPr lang="en-US"/>
              <a:t>, </a:t>
            </a:r>
            <a:r>
              <a:rPr lang="en-US">
                <a:hlinkClick r:id="rId4"/>
              </a:rPr>
              <a:t>Rotary Youth Exchange</a:t>
            </a:r>
            <a:r>
              <a:rPr lang="en-US"/>
              <a:t> gives </a:t>
            </a:r>
            <a:r>
              <a:rPr lang="en-US" dirty="0"/>
              <a:t>thousands of students the opportunity to experience life in another part of the world. </a:t>
            </a:r>
          </a:p>
          <a:p>
            <a:r>
              <a:rPr lang="en-US" dirty="0"/>
              <a:t>During their exchanges, students develop new skills, build lifelong friendships, and gain a new perspective on themselves and the people around them that fosters an understanding and appreciation of different cultures.</a:t>
            </a:r>
          </a:p>
          <a:p>
            <a:r>
              <a:rPr lang="en-US" dirty="0"/>
              <a:t>Rotary Youth Exchange inspires young leaders to serve as catalysts for peace and social justice in their local communities and throughout the world, long after their exchanges end.</a:t>
            </a:r>
          </a:p>
        </p:txBody>
      </p:sp>
    </p:spTree>
    <p:custDataLst>
      <p:tags r:id="rId1"/>
    </p:custDataLst>
    <p:extLst>
      <p:ext uri="{BB962C8B-B14F-4D97-AF65-F5344CB8AC3E}">
        <p14:creationId xmlns:p14="http://schemas.microsoft.com/office/powerpoint/2010/main" val="2543512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1CA96F-9C74-09A9-E1E4-FD41759EF6D2}"/>
              </a:ext>
            </a:extLst>
          </p:cNvPr>
          <p:cNvSpPr>
            <a:spLocks noGrp="1"/>
          </p:cNvSpPr>
          <p:nvPr>
            <p:ph type="title"/>
          </p:nvPr>
        </p:nvSpPr>
        <p:spPr/>
        <p:txBody>
          <a:bodyPr/>
          <a:lstStyle/>
          <a:p>
            <a:r>
              <a:rPr lang="en-US" dirty="0"/>
              <a:t>Peacebuilder Clubs</a:t>
            </a:r>
          </a:p>
        </p:txBody>
      </p:sp>
      <p:sp>
        <p:nvSpPr>
          <p:cNvPr id="9" name="Content Placeholder 8">
            <a:extLst>
              <a:ext uri="{FF2B5EF4-FFF2-40B4-BE49-F238E27FC236}">
                <a16:creationId xmlns:a16="http://schemas.microsoft.com/office/drawing/2014/main" id="{62CCF514-5D7F-3E03-BB05-6C5AE30ABF9B}"/>
              </a:ext>
            </a:extLst>
          </p:cNvPr>
          <p:cNvSpPr>
            <a:spLocks noGrp="1"/>
          </p:cNvSpPr>
          <p:nvPr>
            <p:ph idx="1"/>
          </p:nvPr>
        </p:nvSpPr>
        <p:spPr>
          <a:xfrm>
            <a:off x="1157591" y="2122612"/>
            <a:ext cx="8949447" cy="4034896"/>
          </a:xfrm>
        </p:spPr>
        <p:txBody>
          <a:bodyPr/>
          <a:lstStyle/>
          <a:p>
            <a:pPr marL="0" indent="0">
              <a:buNone/>
            </a:pPr>
            <a:r>
              <a:rPr lang="en-US" b="0" i="0" dirty="0">
                <a:solidFill>
                  <a:srgbClr val="141617"/>
                </a:solidFill>
                <a:effectLst/>
                <a:latin typeface="Inter"/>
              </a:rPr>
              <a:t>The Peacebuilder Club program is designed to enhance Rotary International’s mission of, “advancing world understanding, goodwill and peace” through the promotion of programs and projects that align with our organization’s Seven Areas of Focus – in particular, the first: Peace, Conflict Prevention and Conflict Resolution.</a:t>
            </a:r>
            <a:endParaRPr lang="en-US" dirty="0"/>
          </a:p>
        </p:txBody>
      </p:sp>
      <p:pic>
        <p:nvPicPr>
          <p:cNvPr id="11" name="Picture 10">
            <a:extLst>
              <a:ext uri="{FF2B5EF4-FFF2-40B4-BE49-F238E27FC236}">
                <a16:creationId xmlns:a16="http://schemas.microsoft.com/office/drawing/2014/main" id="{F460C69B-6927-63F1-C440-8ED7D0494C4E}"/>
              </a:ext>
            </a:extLst>
          </p:cNvPr>
          <p:cNvPicPr>
            <a:picLocks noChangeAspect="1"/>
          </p:cNvPicPr>
          <p:nvPr/>
        </p:nvPicPr>
        <p:blipFill>
          <a:blip r:embed="rId2"/>
          <a:stretch>
            <a:fillRect/>
          </a:stretch>
        </p:blipFill>
        <p:spPr>
          <a:xfrm>
            <a:off x="4802446" y="4255702"/>
            <a:ext cx="6724829" cy="2017448"/>
          </a:xfrm>
          <a:prstGeom prst="rect">
            <a:avLst/>
          </a:prstGeom>
        </p:spPr>
      </p:pic>
    </p:spTree>
    <p:extLst>
      <p:ext uri="{BB962C8B-B14F-4D97-AF65-F5344CB8AC3E}">
        <p14:creationId xmlns:p14="http://schemas.microsoft.com/office/powerpoint/2010/main" val="1897556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text&#10;&#10;Description automatically generated">
            <a:extLst>
              <a:ext uri="{FF2B5EF4-FFF2-40B4-BE49-F238E27FC236}">
                <a16:creationId xmlns:a16="http://schemas.microsoft.com/office/drawing/2014/main" id="{6F287014-D099-D710-5139-A398135DED60}"/>
              </a:ext>
            </a:extLst>
          </p:cNvPr>
          <p:cNvPicPr>
            <a:picLocks noChangeAspect="1"/>
          </p:cNvPicPr>
          <p:nvPr/>
        </p:nvPicPr>
        <p:blipFill rotWithShape="1">
          <a:blip r:embed="rId3"/>
          <a:srcRect l="512" r="5710" b="-1"/>
          <a:stretch/>
        </p:blipFill>
        <p:spPr>
          <a:xfrm>
            <a:off x="0" y="10"/>
            <a:ext cx="12191980" cy="6857990"/>
          </a:xfrm>
          <a:prstGeom prst="rect">
            <a:avLst/>
          </a:prstGeom>
          <a:noFill/>
        </p:spPr>
      </p:pic>
      <p:sp>
        <p:nvSpPr>
          <p:cNvPr id="2" name="Slide Number Placeholder 1" hidden="1">
            <a:extLst>
              <a:ext uri="{FF2B5EF4-FFF2-40B4-BE49-F238E27FC236}">
                <a16:creationId xmlns:a16="http://schemas.microsoft.com/office/drawing/2014/main" id="{A9E3422D-FE4E-2CD8-BFF1-1CD57F1830F3}"/>
              </a:ext>
            </a:extLst>
          </p:cNvPr>
          <p:cNvSpPr>
            <a:spLocks noGrp="1"/>
          </p:cNvSpPr>
          <p:nvPr>
            <p:ph type="sldNum" sz="quarter" idx="4294967295"/>
          </p:nvPr>
        </p:nvSpPr>
        <p:spPr>
          <a:xfrm>
            <a:off x="11650133" y="115570"/>
            <a:ext cx="423334" cy="365125"/>
          </a:xfrm>
        </p:spPr>
        <p:txBody>
          <a:bodyPr/>
          <a:lstStyle/>
          <a:p>
            <a:pPr>
              <a:spcAft>
                <a:spcPts val="600"/>
              </a:spcAft>
            </a:pPr>
            <a:fld id="{97A94E25-127B-4C48-AF96-44BA7B823777}" type="slidenum">
              <a:rPr lang="en-US" smtClean="0"/>
              <a:pPr>
                <a:spcAft>
                  <a:spcPts val="600"/>
                </a:spcAft>
              </a:pPr>
              <a:t>23</a:t>
            </a:fld>
            <a:endParaRPr lang="en-US"/>
          </a:p>
        </p:txBody>
      </p:sp>
      <p:pic>
        <p:nvPicPr>
          <p:cNvPr id="5" name="Picture 4">
            <a:extLst>
              <a:ext uri="{FF2B5EF4-FFF2-40B4-BE49-F238E27FC236}">
                <a16:creationId xmlns:a16="http://schemas.microsoft.com/office/drawing/2014/main" id="{9C435938-5D61-F270-A862-10ED3EF7C976}"/>
              </a:ext>
            </a:extLst>
          </p:cNvPr>
          <p:cNvPicPr>
            <a:picLocks noChangeAspect="1"/>
          </p:cNvPicPr>
          <p:nvPr/>
        </p:nvPicPr>
        <p:blipFill>
          <a:blip r:embed="rId4"/>
          <a:stretch>
            <a:fillRect/>
          </a:stretch>
        </p:blipFill>
        <p:spPr>
          <a:xfrm>
            <a:off x="4345663" y="5227946"/>
            <a:ext cx="4310958" cy="1503447"/>
          </a:xfrm>
          <a:prstGeom prst="rect">
            <a:avLst/>
          </a:prstGeom>
        </p:spPr>
      </p:pic>
    </p:spTree>
    <p:extLst>
      <p:ext uri="{BB962C8B-B14F-4D97-AF65-F5344CB8AC3E}">
        <p14:creationId xmlns:p14="http://schemas.microsoft.com/office/powerpoint/2010/main" val="2778462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93521F-DC7D-F65E-4DF3-41CF497EA46D}"/>
              </a:ext>
            </a:extLst>
          </p:cNvPr>
          <p:cNvSpPr>
            <a:spLocks noGrp="1"/>
          </p:cNvSpPr>
          <p:nvPr>
            <p:ph type="title"/>
          </p:nvPr>
        </p:nvSpPr>
        <p:spPr>
          <a:xfrm>
            <a:off x="411454" y="0"/>
            <a:ext cx="11203371" cy="6858000"/>
          </a:xfrm>
        </p:spPr>
        <p:txBody>
          <a:bodyPr>
            <a:normAutofit fontScale="90000"/>
          </a:bodyPr>
          <a:lstStyle/>
          <a:p>
            <a:r>
              <a:rPr lang="en-US" b="0" i="0" dirty="0">
                <a:solidFill>
                  <a:srgbClr val="211401"/>
                </a:solidFill>
                <a:effectLst/>
                <a:latin typeface="-apple-system"/>
              </a:rPr>
              <a:t>In this quote, Paul P Harris highlights the incredible power that lies within unity. He emphasizes the importance of individuals coming together and working collectively towards a common goal – building a better world. Harris acknowledges that solving the complex challenges we face today requires </a:t>
            </a:r>
            <a:r>
              <a:rPr lang="en-US" b="0" i="0" u="none" strike="noStrike" dirty="0">
                <a:solidFill>
                  <a:srgbClr val="FA7200"/>
                </a:solidFill>
                <a:effectLst/>
                <a:latin typeface="-apple-system"/>
                <a:hlinkClick r:id="rId2"/>
              </a:rPr>
              <a:t>collective effort</a:t>
            </a:r>
            <a:r>
              <a:rPr lang="en-US" b="0" i="0" dirty="0">
                <a:solidFill>
                  <a:srgbClr val="211401"/>
                </a:solidFill>
                <a:effectLst/>
                <a:latin typeface="-apple-system"/>
              </a:rPr>
              <a:t>, which can only be achieved through unity. By setting aside personal differences, embracing diversity, and pooling our strengths, we can create a harmonious and prosperous global community. In a world plagued by division and conflict, Harris's words serve as a call to action for individuals to join forces and work collaboratively to create a brighter future for all.</a:t>
            </a:r>
            <a:br>
              <a:rPr lang="en-US" b="0" i="0" dirty="0">
                <a:solidFill>
                  <a:srgbClr val="211401"/>
                </a:solidFill>
                <a:effectLst/>
                <a:latin typeface="-apple-system"/>
              </a:rPr>
            </a:br>
            <a:br>
              <a:rPr lang="en-US" b="0" i="0" dirty="0">
                <a:solidFill>
                  <a:srgbClr val="211401"/>
                </a:solidFill>
                <a:effectLst/>
                <a:latin typeface="-apple-system"/>
              </a:rPr>
            </a:br>
            <a:endParaRPr lang="en-US" dirty="0"/>
          </a:p>
        </p:txBody>
      </p:sp>
    </p:spTree>
    <p:extLst>
      <p:ext uri="{BB962C8B-B14F-4D97-AF65-F5344CB8AC3E}">
        <p14:creationId xmlns:p14="http://schemas.microsoft.com/office/powerpoint/2010/main" val="2307315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170873-82C2-976B-3D8A-E9261E885C59}"/>
              </a:ext>
            </a:extLst>
          </p:cNvPr>
          <p:cNvSpPr>
            <a:spLocks noGrp="1"/>
          </p:cNvSpPr>
          <p:nvPr>
            <p:ph type="title"/>
          </p:nvPr>
        </p:nvSpPr>
        <p:spPr/>
        <p:txBody>
          <a:bodyPr/>
          <a:lstStyle/>
          <a:p>
            <a:r>
              <a:rPr lang="en-US" dirty="0"/>
              <a:t>Action Plan – Expand your Reach</a:t>
            </a:r>
          </a:p>
        </p:txBody>
      </p:sp>
      <p:sp>
        <p:nvSpPr>
          <p:cNvPr id="2" name="Slide Number Placeholder 1">
            <a:extLst>
              <a:ext uri="{FF2B5EF4-FFF2-40B4-BE49-F238E27FC236}">
                <a16:creationId xmlns:a16="http://schemas.microsoft.com/office/drawing/2014/main" id="{92B8C0A2-A4F8-8CA7-30BF-189E6E5BB33C}"/>
              </a:ext>
            </a:extLst>
          </p:cNvPr>
          <p:cNvSpPr>
            <a:spLocks noGrp="1"/>
          </p:cNvSpPr>
          <p:nvPr>
            <p:ph type="sldNum" sz="quarter" idx="12"/>
          </p:nvPr>
        </p:nvSpPr>
        <p:spPr/>
        <p:txBody>
          <a:bodyPr/>
          <a:lstStyle/>
          <a:p>
            <a:fld id="{97A94E25-127B-4C48-AF96-44BA7B823777}" type="slidenum">
              <a:rPr lang="en-US" smtClean="0"/>
              <a:pPr/>
              <a:t>25</a:t>
            </a:fld>
            <a:endParaRPr lang="en-US" dirty="0"/>
          </a:p>
        </p:txBody>
      </p:sp>
      <p:pic>
        <p:nvPicPr>
          <p:cNvPr id="12" name="Content Placeholder 11">
            <a:extLst>
              <a:ext uri="{FF2B5EF4-FFF2-40B4-BE49-F238E27FC236}">
                <a16:creationId xmlns:a16="http://schemas.microsoft.com/office/drawing/2014/main" id="{C455F905-4010-0370-7534-C6A6F0BD8824}"/>
              </a:ext>
            </a:extLst>
          </p:cNvPr>
          <p:cNvPicPr>
            <a:picLocks noGrp="1" noChangeAspect="1"/>
          </p:cNvPicPr>
          <p:nvPr>
            <p:ph idx="1"/>
          </p:nvPr>
        </p:nvPicPr>
        <p:blipFill>
          <a:blip r:embed="rId2"/>
          <a:stretch>
            <a:fillRect/>
          </a:stretch>
        </p:blipFill>
        <p:spPr>
          <a:xfrm>
            <a:off x="194733" y="28182"/>
            <a:ext cx="11099528" cy="6829818"/>
          </a:xfrm>
        </p:spPr>
      </p:pic>
      <p:pic>
        <p:nvPicPr>
          <p:cNvPr id="14" name="Picture 13">
            <a:extLst>
              <a:ext uri="{FF2B5EF4-FFF2-40B4-BE49-F238E27FC236}">
                <a16:creationId xmlns:a16="http://schemas.microsoft.com/office/drawing/2014/main" id="{99E4B638-88B1-9E7D-CC26-ACD5EC005F8D}"/>
              </a:ext>
            </a:extLst>
          </p:cNvPr>
          <p:cNvPicPr>
            <a:picLocks noChangeAspect="1"/>
          </p:cNvPicPr>
          <p:nvPr/>
        </p:nvPicPr>
        <p:blipFill>
          <a:blip r:embed="rId3"/>
          <a:stretch>
            <a:fillRect/>
          </a:stretch>
        </p:blipFill>
        <p:spPr>
          <a:xfrm>
            <a:off x="194733" y="3751399"/>
            <a:ext cx="2811162" cy="3078419"/>
          </a:xfrm>
          <a:prstGeom prst="rect">
            <a:avLst/>
          </a:prstGeom>
        </p:spPr>
      </p:pic>
    </p:spTree>
    <p:extLst>
      <p:ext uri="{BB962C8B-B14F-4D97-AF65-F5344CB8AC3E}">
        <p14:creationId xmlns:p14="http://schemas.microsoft.com/office/powerpoint/2010/main" val="329009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Revised Standard Club </a:t>
            </a:r>
            <a:r>
              <a:rPr lang="en-US" dirty="0" err="1"/>
              <a:t>constition</a:t>
            </a:r>
            <a:endParaRPr lang="en-US"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2" y="1825196"/>
            <a:ext cx="11080686" cy="4034896"/>
          </a:xfrm>
        </p:spPr>
        <p:txBody>
          <a:bodyPr>
            <a:normAutofit lnSpcReduction="10000"/>
          </a:bodyPr>
          <a:lstStyle/>
          <a:p>
            <a:pPr marL="0" indent="0">
              <a:buNone/>
            </a:pPr>
            <a:r>
              <a:rPr lang="en-US" dirty="0">
                <a:effectLst/>
                <a:latin typeface="Arial" panose="020B0604020202020204" pitchFamily="34" charset="0"/>
                <a:ea typeface="Calibri" panose="020F0502020204030204" pitchFamily="34" charset="0"/>
                <a:cs typeface="Arial" panose="020B0604020202020204" pitchFamily="34" charset="0"/>
              </a:rPr>
              <a:t>Article 9 Club Membership Composition: </a:t>
            </a:r>
          </a:p>
          <a:p>
            <a:r>
              <a:rPr lang="en-US" dirty="0">
                <a:effectLst/>
                <a:latin typeface="Arial" panose="020B0604020202020204" pitchFamily="34" charset="0"/>
                <a:ea typeface="Calibri" panose="020F0502020204030204" pitchFamily="34" charset="0"/>
                <a:cs typeface="Arial" panose="020B0604020202020204" pitchFamily="34" charset="0"/>
              </a:rPr>
              <a:t>Section 1 — General Provisions. Each member shall be classified in accordance with the member’s business, profession, occupation, or community service. </a:t>
            </a:r>
          </a:p>
          <a:p>
            <a:r>
              <a:rPr lang="en-US" dirty="0">
                <a:effectLst/>
                <a:latin typeface="Arial" panose="020B0604020202020204" pitchFamily="34" charset="0"/>
                <a:ea typeface="Calibri" panose="020F0502020204030204" pitchFamily="34" charset="0"/>
                <a:cs typeface="Arial" panose="020B0604020202020204" pitchFamily="34" charset="0"/>
              </a:rPr>
              <a:t>Section 2 —Diverse Club Membership. This club’s membership should represent a cross section of the businesses, professions, occupations, and civic organizations in its community, including age, gender, and ethnic diversity.</a:t>
            </a:r>
          </a:p>
          <a:p>
            <a:endParaRPr lang="en-US" dirty="0">
              <a:latin typeface="Arial" panose="020B0604020202020204" pitchFamily="34" charset="0"/>
              <a:cs typeface="Arial" panose="020B0604020202020204" pitchFamily="34" charset="0"/>
            </a:endParaRPr>
          </a:p>
          <a:p>
            <a:pPr marL="0" indent="0">
              <a:buNone/>
            </a:pPr>
            <a:r>
              <a:rPr lang="en-US" dirty="0">
                <a:effectLst/>
                <a:latin typeface="Arial" panose="020B0604020202020204" pitchFamily="34" charset="0"/>
                <a:ea typeface="Calibri" panose="020F0502020204030204" pitchFamily="34" charset="0"/>
                <a:cs typeface="Arial" panose="020B0604020202020204" pitchFamily="34" charset="0"/>
              </a:rPr>
              <a:t>Article 10 Attendance Section 1 — General Provisions. Each member should attend this club’s regular meetings, or its satellite club’s regular meetings, and engage in this club’s service projects, events, and other activities. </a:t>
            </a:r>
          </a:p>
          <a:p>
            <a:pPr marL="0" indent="0">
              <a:buNone/>
            </a:pPr>
            <a:endParaRPr lang="en-US" sz="2000"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4570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ign with white text&#10;&#10;AI-generated content may be incorrect.">
            <a:extLst>
              <a:ext uri="{FF2B5EF4-FFF2-40B4-BE49-F238E27FC236}">
                <a16:creationId xmlns:a16="http://schemas.microsoft.com/office/drawing/2014/main" id="{F20287CF-DC56-FFA1-533F-2A34E2405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12192000" cy="3048000"/>
          </a:xfrm>
          <a:prstGeom prst="rect">
            <a:avLst/>
          </a:prstGeom>
        </p:spPr>
      </p:pic>
    </p:spTree>
    <p:extLst>
      <p:ext uri="{BB962C8B-B14F-4D97-AF65-F5344CB8AC3E}">
        <p14:creationId xmlns:p14="http://schemas.microsoft.com/office/powerpoint/2010/main" val="84205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8252F2-F4FB-9915-AF49-AB722AF4A2F0}"/>
              </a:ext>
            </a:extLst>
          </p:cNvPr>
          <p:cNvSpPr>
            <a:spLocks noGrp="1"/>
          </p:cNvSpPr>
          <p:nvPr>
            <p:ph type="title"/>
          </p:nvPr>
        </p:nvSpPr>
        <p:spPr/>
        <p:txBody>
          <a:bodyPr/>
          <a:lstStyle/>
          <a:p>
            <a:r>
              <a:rPr lang="en-US" dirty="0"/>
              <a:t>Positive peace</a:t>
            </a:r>
          </a:p>
        </p:txBody>
      </p:sp>
      <p:sp>
        <p:nvSpPr>
          <p:cNvPr id="4" name="Slide Number Placeholder 3">
            <a:extLst>
              <a:ext uri="{FF2B5EF4-FFF2-40B4-BE49-F238E27FC236}">
                <a16:creationId xmlns:a16="http://schemas.microsoft.com/office/drawing/2014/main" id="{50781C56-E5A4-D2E7-D551-B6637DEA6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2EF050A5-34D6-1742-AC5F-E23AFE906A60}"/>
              </a:ext>
            </a:extLst>
          </p:cNvPr>
          <p:cNvPicPr>
            <a:picLocks noChangeAspect="1"/>
          </p:cNvPicPr>
          <p:nvPr/>
        </p:nvPicPr>
        <p:blipFill>
          <a:blip r:embed="rId2"/>
          <a:stretch>
            <a:fillRect/>
          </a:stretch>
        </p:blipFill>
        <p:spPr>
          <a:xfrm>
            <a:off x="0" y="434719"/>
            <a:ext cx="12192000" cy="5988561"/>
          </a:xfrm>
          <a:prstGeom prst="rect">
            <a:avLst/>
          </a:prstGeom>
        </p:spPr>
      </p:pic>
    </p:spTree>
    <p:extLst>
      <p:ext uri="{BB962C8B-B14F-4D97-AF65-F5344CB8AC3E}">
        <p14:creationId xmlns:p14="http://schemas.microsoft.com/office/powerpoint/2010/main" val="1900839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 with white flowers&#10;&#10;AI-generated content may be incorrect.">
            <a:extLst>
              <a:ext uri="{FF2B5EF4-FFF2-40B4-BE49-F238E27FC236}">
                <a16:creationId xmlns:a16="http://schemas.microsoft.com/office/drawing/2014/main" id="{1699A26E-4CBF-1FBD-A98B-8C674F273F19}"/>
              </a:ext>
            </a:extLst>
          </p:cNvPr>
          <p:cNvPicPr>
            <a:picLocks noChangeAspect="1"/>
          </p:cNvPicPr>
          <p:nvPr/>
        </p:nvPicPr>
        <p:blipFill>
          <a:blip r:embed="rId2"/>
          <a:srcRect t="26392" b="5219"/>
          <a:stretch/>
        </p:blipFill>
        <p:spPr>
          <a:xfrm>
            <a:off x="20" y="10"/>
            <a:ext cx="12191980" cy="6857990"/>
          </a:xfrm>
          <a:prstGeom prst="rect">
            <a:avLst/>
          </a:prstGeom>
          <a:noFill/>
        </p:spPr>
      </p:pic>
    </p:spTree>
    <p:extLst>
      <p:ext uri="{BB962C8B-B14F-4D97-AF65-F5344CB8AC3E}">
        <p14:creationId xmlns:p14="http://schemas.microsoft.com/office/powerpoint/2010/main" val="1410504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509F05-127F-A7F1-3BAE-D6D53E1BD5FF}"/>
              </a:ext>
            </a:extLst>
          </p:cNvPr>
          <p:cNvPicPr>
            <a:picLocks noChangeAspect="1"/>
          </p:cNvPicPr>
          <p:nvPr/>
        </p:nvPicPr>
        <p:blipFill>
          <a:blip r:embed="rId2"/>
          <a:srcRect r="-1" b="30508"/>
          <a:stretch/>
        </p:blipFill>
        <p:spPr>
          <a:xfrm>
            <a:off x="5999529" y="262647"/>
            <a:ext cx="5161431" cy="5087565"/>
          </a:xfrm>
          <a:prstGeom prst="rect">
            <a:avLst/>
          </a:prstGeom>
          <a:noFill/>
        </p:spPr>
      </p:pic>
      <p:sp>
        <p:nvSpPr>
          <p:cNvPr id="3" name="Content Placeholder 2">
            <a:extLst>
              <a:ext uri="{FF2B5EF4-FFF2-40B4-BE49-F238E27FC236}">
                <a16:creationId xmlns:a16="http://schemas.microsoft.com/office/drawing/2014/main" id="{4CC64803-8B9E-3175-CB2F-9769B56F94A5}"/>
              </a:ext>
            </a:extLst>
          </p:cNvPr>
          <p:cNvSpPr>
            <a:spLocks noGrp="1"/>
          </p:cNvSpPr>
          <p:nvPr>
            <p:ph type="title"/>
          </p:nvPr>
        </p:nvSpPr>
        <p:spPr>
          <a:xfrm>
            <a:off x="411454" y="0"/>
            <a:ext cx="5084674" cy="6858000"/>
          </a:xfrm>
        </p:spPr>
        <p:txBody>
          <a:bodyPr anchor="ctr">
            <a:normAutofit/>
          </a:bodyPr>
          <a:lstStyle/>
          <a:p>
            <a:r>
              <a:rPr lang="en-US" sz="2500" b="1" i="0" dirty="0">
                <a:solidFill>
                  <a:srgbClr val="16468F"/>
                </a:solidFill>
                <a:effectLst/>
              </a:rPr>
              <a:t>Paul Harris founded Rotary on the premise that </a:t>
            </a:r>
            <a:r>
              <a:rPr lang="en-US" sz="2500" b="0" i="0" dirty="0">
                <a:solidFill>
                  <a:srgbClr val="16468F"/>
                </a:solidFill>
                <a:effectLst/>
              </a:rPr>
              <a:t>Diversity is also about recognizing, respecting and valuing differences based on</a:t>
            </a:r>
            <a:r>
              <a:rPr lang="en-US" sz="2500" b="1" i="0" dirty="0">
                <a:solidFill>
                  <a:srgbClr val="16468F"/>
                </a:solidFill>
                <a:effectLst/>
              </a:rPr>
              <a:t> people of goodwill and diverse backgrounds should come together in the spirit of friendship to foster better understanding. </a:t>
            </a:r>
            <a:r>
              <a:rPr lang="en-US" sz="2500" b="0" i="0" dirty="0">
                <a:solidFill>
                  <a:srgbClr val="16468F"/>
                </a:solidFill>
                <a:effectLst/>
              </a:rPr>
              <a:t>He believed that clubs should represent and embrace the diversity in their communities.</a:t>
            </a:r>
            <a:endParaRPr lang="en-US" sz="2500" dirty="0">
              <a:solidFill>
                <a:srgbClr val="16468F"/>
              </a:solidFill>
            </a:endParaRPr>
          </a:p>
        </p:txBody>
      </p:sp>
      <p:sp>
        <p:nvSpPr>
          <p:cNvPr id="4" name="Slide Number Placeholder 3" hidden="1">
            <a:extLst>
              <a:ext uri="{FF2B5EF4-FFF2-40B4-BE49-F238E27FC236}">
                <a16:creationId xmlns:a16="http://schemas.microsoft.com/office/drawing/2014/main" id="{132231CC-E39B-74CA-6F25-A646D750DEAF}"/>
              </a:ext>
            </a:extLst>
          </p:cNvPr>
          <p:cNvSpPr>
            <a:spLocks noGrp="1"/>
          </p:cNvSpPr>
          <p:nvPr>
            <p:ph type="sldNum" sz="quarter" idx="4294967295"/>
          </p:nvPr>
        </p:nvSpPr>
        <p:spPr>
          <a:xfrm>
            <a:off x="11650133" y="115570"/>
            <a:ext cx="423334" cy="365125"/>
          </a:xfrm>
        </p:spPr>
        <p:txBody>
          <a:bodyPr/>
          <a:lstStyle/>
          <a:p>
            <a:pPr>
              <a:spcAft>
                <a:spcPts val="600"/>
              </a:spcAft>
            </a:pPr>
            <a:fld id="{97A94E25-127B-4C48-AF96-44BA7B823777}" type="slidenum">
              <a:rPr lang="en-US" smtClean="0"/>
              <a:pPr>
                <a:spcAft>
                  <a:spcPts val="600"/>
                </a:spcAft>
              </a:pPr>
              <a:t>3</a:t>
            </a:fld>
            <a:endParaRPr lang="en-US"/>
          </a:p>
        </p:txBody>
      </p:sp>
      <p:sp>
        <p:nvSpPr>
          <p:cNvPr id="7" name="TextBox 6">
            <a:extLst>
              <a:ext uri="{FF2B5EF4-FFF2-40B4-BE49-F238E27FC236}">
                <a16:creationId xmlns:a16="http://schemas.microsoft.com/office/drawing/2014/main" id="{EA0AE32C-7C1B-FE47-BC99-29356621401A}"/>
              </a:ext>
            </a:extLst>
          </p:cNvPr>
          <p:cNvSpPr txBox="1"/>
          <p:nvPr/>
        </p:nvSpPr>
        <p:spPr>
          <a:xfrm>
            <a:off x="6323876" y="5513431"/>
            <a:ext cx="4837084" cy="646331"/>
          </a:xfrm>
          <a:prstGeom prst="rect">
            <a:avLst/>
          </a:prstGeom>
          <a:noFill/>
        </p:spPr>
        <p:txBody>
          <a:bodyPr wrap="square">
            <a:spAutoFit/>
          </a:bodyPr>
          <a:lstStyle/>
          <a:p>
            <a:pPr algn="ctr"/>
            <a:r>
              <a:rPr lang="en-US" b="0" i="0" dirty="0">
                <a:solidFill>
                  <a:srgbClr val="000000"/>
                </a:solidFill>
                <a:effectLst/>
                <a:latin typeface="georgia" panose="02040502050405020303" pitchFamily="18" charset="0"/>
              </a:rPr>
              <a:t>“Our differences make us stronger; let's celebrate diversity.“  Paul Harris</a:t>
            </a:r>
            <a:endParaRPr lang="en-US" dirty="0"/>
          </a:p>
        </p:txBody>
      </p:sp>
    </p:spTree>
    <p:extLst>
      <p:ext uri="{BB962C8B-B14F-4D97-AF65-F5344CB8AC3E}">
        <p14:creationId xmlns:p14="http://schemas.microsoft.com/office/powerpoint/2010/main" val="292645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A17913-99EA-4C70-0AF5-F62802D99688}"/>
              </a:ext>
            </a:extLst>
          </p:cNvPr>
          <p:cNvSpPr>
            <a:spLocks noGrp="1"/>
          </p:cNvSpPr>
          <p:nvPr>
            <p:ph type="sldNum" sz="quarter" idx="12"/>
          </p:nvPr>
        </p:nvSpPr>
        <p:spPr/>
        <p:txBody>
          <a:bodyPr/>
          <a:lstStyle/>
          <a:p>
            <a:fld id="{97A94E25-127B-4C48-AF96-44BA7B823777}" type="slidenum">
              <a:rPr lang="en-US" smtClean="0"/>
              <a:pPr/>
              <a:t>30</a:t>
            </a:fld>
            <a:endParaRPr lang="en-US" dirty="0"/>
          </a:p>
        </p:txBody>
      </p:sp>
      <p:pic>
        <p:nvPicPr>
          <p:cNvPr id="3" name="Online Media 2" title="The Impossible Is Calling: Rotary + IEP">
            <a:hlinkClick r:id="" action="ppaction://media"/>
            <a:extLst>
              <a:ext uri="{FF2B5EF4-FFF2-40B4-BE49-F238E27FC236}">
                <a16:creationId xmlns:a16="http://schemas.microsoft.com/office/drawing/2014/main" id="{FA93CF28-DE2E-9BBD-4469-6416D57BAD0C}"/>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pic>
        <p:nvPicPr>
          <p:cNvPr id="4" name="Online Media 3" title="The Impossible Is Calling: Rotary + IEP">
            <a:hlinkClick r:id="" action="ppaction://media"/>
            <a:extLst>
              <a:ext uri="{FF2B5EF4-FFF2-40B4-BE49-F238E27FC236}">
                <a16:creationId xmlns:a16="http://schemas.microsoft.com/office/drawing/2014/main" id="{B3DF141F-6359-E701-8C6B-638C4C35CF9E}"/>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65699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F92F68-D23A-48CF-AE1B-4A4487DD283B}"/>
              </a:ext>
            </a:extLst>
          </p:cNvPr>
          <p:cNvSpPr>
            <a:spLocks noGrp="1"/>
          </p:cNvSpPr>
          <p:nvPr>
            <p:ph type="sldNum" sz="quarter" idx="12"/>
          </p:nvPr>
        </p:nvSpPr>
        <p:spPr/>
        <p:txBody>
          <a:bodyPr/>
          <a:lstStyle/>
          <a:p>
            <a:fld id="{97A94E25-127B-4C48-AF96-44BA7B823777}" type="slidenum">
              <a:rPr lang="en-US" smtClean="0"/>
              <a:pPr/>
              <a:t>31</a:t>
            </a:fld>
            <a:endParaRPr lang="en-US" dirty="0"/>
          </a:p>
        </p:txBody>
      </p:sp>
      <p:sp>
        <p:nvSpPr>
          <p:cNvPr id="4" name="TextBox 3">
            <a:extLst>
              <a:ext uri="{FF2B5EF4-FFF2-40B4-BE49-F238E27FC236}">
                <a16:creationId xmlns:a16="http://schemas.microsoft.com/office/drawing/2014/main" id="{487F06F7-1416-4905-81ED-7AABF8694507}"/>
              </a:ext>
            </a:extLst>
          </p:cNvPr>
          <p:cNvSpPr txBox="1"/>
          <p:nvPr/>
        </p:nvSpPr>
        <p:spPr>
          <a:xfrm>
            <a:off x="3234081" y="2364663"/>
            <a:ext cx="6218947" cy="1446550"/>
          </a:xfrm>
          <a:prstGeom prst="rect">
            <a:avLst/>
          </a:prstGeom>
          <a:noFill/>
        </p:spPr>
        <p:txBody>
          <a:bodyPr wrap="none" rtlCol="0">
            <a:spAutoFit/>
          </a:bodyPr>
          <a:lstStyle/>
          <a:p>
            <a:r>
              <a:rPr lang="en-US" sz="8800" b="1" dirty="0">
                <a:solidFill>
                  <a:srgbClr val="16468F"/>
                </a:solidFill>
                <a:latin typeface="Arial Rounded MT Bold" panose="020F0704030504030204" pitchFamily="34" charset="0"/>
              </a:rPr>
              <a:t>Thank You!</a:t>
            </a:r>
          </a:p>
        </p:txBody>
      </p:sp>
    </p:spTree>
    <p:custDataLst>
      <p:tags r:id="rId1"/>
    </p:custDataLst>
    <p:extLst>
      <p:ext uri="{BB962C8B-B14F-4D97-AF65-F5344CB8AC3E}">
        <p14:creationId xmlns:p14="http://schemas.microsoft.com/office/powerpoint/2010/main" val="283331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7A2C39-FFF8-BCD7-1C02-B0DFF8117AA3}"/>
              </a:ext>
            </a:extLst>
          </p:cNvPr>
          <p:cNvSpPr txBox="1"/>
          <p:nvPr/>
        </p:nvSpPr>
        <p:spPr>
          <a:xfrm>
            <a:off x="1212715" y="4869509"/>
            <a:ext cx="9633625" cy="1200329"/>
          </a:xfrm>
          <a:prstGeom prst="rect">
            <a:avLst/>
          </a:prstGeom>
          <a:noFill/>
        </p:spPr>
        <p:txBody>
          <a:bodyPr wrap="square">
            <a:spAutoFit/>
          </a:bodyPr>
          <a:lstStyle/>
          <a:p>
            <a:r>
              <a:rPr lang="en-US" b="0" i="0" dirty="0">
                <a:solidFill>
                  <a:srgbClr val="39424A"/>
                </a:solidFill>
                <a:effectLst/>
                <a:latin typeface="Open Sans" panose="020B0606030504020204" pitchFamily="34" charset="0"/>
              </a:rPr>
              <a:t>“In a world often divided, Rotary stands as a beacon of unity and hope,” de Camargo said. “Our projects bring together people of all races, religions, genders, ideologies, and economic backgrounds, uniting us in a shared purpose: to do good in the world. ... Let’s build a Rotary that unites for good and ensures a brighter future for all.” Feb 2025</a:t>
            </a:r>
            <a:endParaRPr lang="en-US" dirty="0"/>
          </a:p>
        </p:txBody>
      </p:sp>
      <p:pic>
        <p:nvPicPr>
          <p:cNvPr id="8" name="Picture 7">
            <a:extLst>
              <a:ext uri="{FF2B5EF4-FFF2-40B4-BE49-F238E27FC236}">
                <a16:creationId xmlns:a16="http://schemas.microsoft.com/office/drawing/2014/main" id="{6A031A21-4C90-AB5F-1243-263C5C304F22}"/>
              </a:ext>
            </a:extLst>
          </p:cNvPr>
          <p:cNvPicPr>
            <a:picLocks noChangeAspect="1"/>
          </p:cNvPicPr>
          <p:nvPr/>
        </p:nvPicPr>
        <p:blipFill>
          <a:blip r:embed="rId2"/>
          <a:stretch>
            <a:fillRect/>
          </a:stretch>
        </p:blipFill>
        <p:spPr>
          <a:xfrm>
            <a:off x="1147864" y="0"/>
            <a:ext cx="9283430" cy="4559907"/>
          </a:xfrm>
          <a:prstGeom prst="rect">
            <a:avLst/>
          </a:prstGeom>
        </p:spPr>
      </p:pic>
    </p:spTree>
    <p:extLst>
      <p:ext uri="{BB962C8B-B14F-4D97-AF65-F5344CB8AC3E}">
        <p14:creationId xmlns:p14="http://schemas.microsoft.com/office/powerpoint/2010/main" val="263278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body" sz="quarter" idx="14"/>
          </p:nvPr>
        </p:nvSpPr>
        <p:spPr>
          <a:xfrm>
            <a:off x="0" y="0"/>
            <a:ext cx="12192000" cy="2419070"/>
          </a:xfrm>
        </p:spPr>
        <p:txBody>
          <a:bodyPr>
            <a:normAutofit/>
          </a:bodyPr>
          <a:lstStyle/>
          <a:p>
            <a:endParaRPr lang="en-US" dirty="0"/>
          </a:p>
          <a:p>
            <a:pPr algn="ctr"/>
            <a:r>
              <a:rPr lang="en-US" dirty="0"/>
              <a:t>Rotary’s DEI Code of Conduct</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1650133" y="115570"/>
            <a:ext cx="423334" cy="365125"/>
          </a:xfrm>
        </p:spPr>
        <p:txBody>
          <a:bodyPr anchor="ctr">
            <a:normAutofit/>
          </a:bodyPr>
          <a:lstStyle/>
          <a:p>
            <a:pPr>
              <a:spcAft>
                <a:spcPts val="600"/>
              </a:spcAft>
            </a:pPr>
            <a:fld id="{97A94E25-127B-4C48-AF96-44BA7B823777}" type="slidenum">
              <a:rPr lang="en-US" smtClean="0"/>
              <a:pPr>
                <a:spcAft>
                  <a:spcPts val="600"/>
                </a:spcAft>
              </a:pPr>
              <a:t>5</a:t>
            </a:fld>
            <a:endParaRPr lang="en-US"/>
          </a:p>
        </p:txBody>
      </p:sp>
      <p:graphicFrame>
        <p:nvGraphicFramePr>
          <p:cNvPr id="18" name="Content Placeholder 7">
            <a:extLst>
              <a:ext uri="{FF2B5EF4-FFF2-40B4-BE49-F238E27FC236}">
                <a16:creationId xmlns:a16="http://schemas.microsoft.com/office/drawing/2014/main" id="{B53DBEC7-7E4A-C703-706C-588AD0270F4B}"/>
              </a:ext>
            </a:extLst>
          </p:cNvPr>
          <p:cNvGraphicFramePr>
            <a:graphicFrameLocks noGrp="1"/>
          </p:cNvGraphicFramePr>
          <p:nvPr>
            <p:ph idx="1"/>
            <p:extLst>
              <p:ext uri="{D42A27DB-BD31-4B8C-83A1-F6EECF244321}">
                <p14:modId xmlns:p14="http://schemas.microsoft.com/office/powerpoint/2010/main" val="696458532"/>
              </p:ext>
            </p:extLst>
          </p:nvPr>
        </p:nvGraphicFramePr>
        <p:xfrm>
          <a:off x="380999" y="2667652"/>
          <a:ext cx="11506199" cy="4074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4998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BEC8-1A02-1398-E55D-1DADED4A0AE4}"/>
              </a:ext>
            </a:extLst>
          </p:cNvPr>
          <p:cNvSpPr>
            <a:spLocks noGrp="1"/>
          </p:cNvSpPr>
          <p:nvPr>
            <p:ph type="title"/>
          </p:nvPr>
        </p:nvSpPr>
        <p:spPr/>
        <p:txBody>
          <a:bodyPr/>
          <a:lstStyle/>
          <a:p>
            <a:r>
              <a:rPr lang="en-US" dirty="0"/>
              <a:t>Rotary’s DEI Statement</a:t>
            </a:r>
          </a:p>
        </p:txBody>
      </p:sp>
      <p:sp>
        <p:nvSpPr>
          <p:cNvPr id="3" name="Content Placeholder 2">
            <a:extLst>
              <a:ext uri="{FF2B5EF4-FFF2-40B4-BE49-F238E27FC236}">
                <a16:creationId xmlns:a16="http://schemas.microsoft.com/office/drawing/2014/main" id="{05D6A639-181F-4F35-3F63-1C77FF09BDC8}"/>
              </a:ext>
            </a:extLst>
          </p:cNvPr>
          <p:cNvSpPr>
            <a:spLocks noGrp="1"/>
          </p:cNvSpPr>
          <p:nvPr>
            <p:ph idx="1"/>
          </p:nvPr>
        </p:nvSpPr>
        <p:spPr>
          <a:xfrm>
            <a:off x="983673" y="1540043"/>
            <a:ext cx="9919854" cy="4808936"/>
          </a:xfrm>
        </p:spPr>
        <p:txBody>
          <a:bodyPr>
            <a:normAutofit lnSpcReduction="10000"/>
          </a:bodyPr>
          <a:lstStyle/>
          <a:p>
            <a:pPr marL="0" indent="0">
              <a:buNone/>
            </a:pPr>
            <a:br>
              <a:rPr lang="en-US" b="1" i="1" dirty="0">
                <a:solidFill>
                  <a:srgbClr val="39424A"/>
                </a:solidFill>
                <a:effectLst/>
                <a:latin typeface="HelveticaNeue-Light"/>
              </a:rPr>
            </a:br>
            <a:r>
              <a:rPr lang="en-US" sz="3600" b="1" i="1" dirty="0">
                <a:solidFill>
                  <a:srgbClr val="39424A"/>
                </a:solidFill>
                <a:effectLst/>
                <a:latin typeface="Arial" panose="020B0604020202020204" pitchFamily="34" charset="0"/>
                <a:cs typeface="Arial" panose="020B0604020202020204" pitchFamily="34" charset="0"/>
              </a:rPr>
              <a:t>We value diversity and celebrate the contributions of people of all backgrounds, across age, ethnicity, race, color, disability, learning style, religion, faith, socioeconomic status, culture, marital status, languages spoken, sex, sexual orientation, and gender identity as well as differences in ideas, thoughts, values, and beliefs. </a:t>
            </a:r>
            <a:endParaRPr lang="en-US" sz="3600" b="1" i="0" dirty="0">
              <a:solidFill>
                <a:srgbClr val="39424A"/>
              </a:solidFill>
              <a:effectLst/>
              <a:latin typeface="Arial" panose="020B0604020202020204" pitchFamily="34" charset="0"/>
              <a:cs typeface="Arial" panose="020B0604020202020204" pitchFamily="34" charset="0"/>
            </a:endParaRPr>
          </a:p>
          <a:p>
            <a:pPr marL="0" indent="0" algn="l">
              <a:buNone/>
            </a:pPr>
            <a:endParaRPr lang="en-US" b="1" i="1" dirty="0">
              <a:solidFill>
                <a:srgbClr val="39424A"/>
              </a:solidFill>
              <a:effectLst/>
              <a:latin typeface="HelveticaNeue-Light"/>
            </a:endParaRPr>
          </a:p>
          <a:p>
            <a:pPr marL="0" indent="0" algn="l">
              <a:buNone/>
            </a:pPr>
            <a:r>
              <a:rPr lang="en-US" b="1" i="1" dirty="0">
                <a:solidFill>
                  <a:srgbClr val="39424A"/>
                </a:solidFill>
                <a:effectLst/>
                <a:latin typeface="HelveticaNeue-Light"/>
              </a:rPr>
              <a:t>.</a:t>
            </a:r>
            <a:endParaRPr lang="en-US" b="0" i="0" dirty="0">
              <a:solidFill>
                <a:srgbClr val="39424A"/>
              </a:solidFill>
              <a:effectLst/>
              <a:latin typeface="HelveticaNeue-Light"/>
            </a:endParaRPr>
          </a:p>
          <a:p>
            <a:endParaRPr lang="en-US" dirty="0">
              <a:solidFill>
                <a:srgbClr val="000000"/>
              </a:solidFill>
              <a:latin typeface="Arial" panose="020B0604020202020204" pitchFamily="34" charset="0"/>
              <a:cs typeface="Arial" panose="020B0604020202020204" pitchFamily="34" charset="0"/>
            </a:endParaRPr>
          </a:p>
          <a:p>
            <a:pPr marL="0" indent="0" algn="l" rtl="0">
              <a:buNone/>
            </a:pPr>
            <a:endParaRPr lang="en-US" sz="2400" b="0" i="0"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1DBB091-9E27-BDD8-29DD-2FB652C7E2EE}"/>
              </a:ext>
            </a:extLst>
          </p:cNvPr>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5" name="No title">
            <a:hlinkClick r:id="" action="ppaction://media"/>
            <a:extLst>
              <a:ext uri="{FF2B5EF4-FFF2-40B4-BE49-F238E27FC236}">
                <a16:creationId xmlns:a16="http://schemas.microsoft.com/office/drawing/2014/main" id="{6DF2DE4D-608E-F3DC-8A52-B93990CA68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673" y="1570121"/>
            <a:ext cx="10224654" cy="4748779"/>
          </a:xfrm>
          <a:prstGeom prst="rect">
            <a:avLst/>
          </a:prstGeom>
        </p:spPr>
      </p:pic>
    </p:spTree>
    <p:extLst>
      <p:ext uri="{BB962C8B-B14F-4D97-AF65-F5344CB8AC3E}">
        <p14:creationId xmlns:p14="http://schemas.microsoft.com/office/powerpoint/2010/main" val="8136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96625" y="-754698"/>
            <a:ext cx="11506200" cy="1540042"/>
          </a:xfrm>
        </p:spPr>
        <p:txBody>
          <a:bodyPr/>
          <a:lstStyle/>
          <a:p>
            <a:r>
              <a:rPr lang="en-US" dirty="0"/>
              <a:t>diversity</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804334" y="1743625"/>
            <a:ext cx="11269133" cy="4034896"/>
          </a:xfrm>
        </p:spPr>
        <p:txBody>
          <a:bodyPr>
            <a:normAutofit/>
          </a:bodyPr>
          <a:lstStyle/>
          <a:p>
            <a:pPr marL="0" indent="0">
              <a:buNone/>
            </a:pPr>
            <a:r>
              <a:rPr lang="en-US" dirty="0">
                <a:latin typeface="Arial" panose="020B0604020202020204" pitchFamily="34" charset="0"/>
                <a:cs typeface="Arial" panose="020B0604020202020204" pitchFamily="34" charset="0"/>
              </a:rPr>
              <a:t>The strongest and most effective clubs reflect the demographics of the communities they serve. </a:t>
            </a:r>
          </a:p>
          <a:p>
            <a:pPr marL="0" indent="0">
              <a:buNone/>
            </a:pPr>
            <a:endParaRPr lang="en-US" dirty="0">
              <a:latin typeface="Arial" panose="020B0604020202020204" pitchFamily="34" charset="0"/>
              <a:cs typeface="Arial" panose="020B0604020202020204" pitchFamily="34" charset="0"/>
            </a:endParaRPr>
          </a:p>
          <a:p>
            <a:r>
              <a:rPr lang="en-US" dirty="0"/>
              <a:t>What is the gender balance of your District? </a:t>
            </a:r>
          </a:p>
          <a:p>
            <a:r>
              <a:rPr lang="en-US" dirty="0"/>
              <a:t>How many members are under the age of 40? </a:t>
            </a:r>
          </a:p>
          <a:p>
            <a:r>
              <a:rPr lang="en-US" dirty="0"/>
              <a:t>Is the ethnic makeup of your community represented in your District? </a:t>
            </a:r>
          </a:p>
          <a:p>
            <a:r>
              <a:rPr lang="en-US" dirty="0"/>
              <a:t>Do your District’s leaders reflect the diversity based on its members? </a:t>
            </a:r>
          </a:p>
          <a:p>
            <a:r>
              <a:rPr lang="en-US" dirty="0"/>
              <a:t>Are different perspectives welcomed?</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6" name="Picture 5" descr="A picture containing text&#10;&#10;Description automatically generated">
            <a:extLst>
              <a:ext uri="{FF2B5EF4-FFF2-40B4-BE49-F238E27FC236}">
                <a16:creationId xmlns:a16="http://schemas.microsoft.com/office/drawing/2014/main" id="{89672C35-1E9B-4E9A-BBC1-8668EAC09E5C}"/>
              </a:ext>
            </a:extLst>
          </p:cNvPr>
          <p:cNvPicPr>
            <a:picLocks noChangeAspect="1"/>
          </p:cNvPicPr>
          <p:nvPr/>
        </p:nvPicPr>
        <p:blipFill rotWithShape="1">
          <a:blip r:embed="rId4">
            <a:extLst>
              <a:ext uri="{28A0092B-C50C-407E-A947-70E740481C1C}">
                <a14:useLocalDpi xmlns:a14="http://schemas.microsoft.com/office/drawing/2010/main" val="0"/>
              </a:ext>
            </a:extLst>
          </a:blip>
          <a:srcRect l="28906" t="33734" r="17208" b="35323"/>
          <a:stretch/>
        </p:blipFill>
        <p:spPr>
          <a:xfrm>
            <a:off x="7439084" y="5982104"/>
            <a:ext cx="4634383" cy="760326"/>
          </a:xfrm>
          <a:prstGeom prst="rect">
            <a:avLst/>
          </a:prstGeom>
        </p:spPr>
      </p:pic>
      <p:pic>
        <p:nvPicPr>
          <p:cNvPr id="3" name="Picture 2">
            <a:extLst>
              <a:ext uri="{FF2B5EF4-FFF2-40B4-BE49-F238E27FC236}">
                <a16:creationId xmlns:a16="http://schemas.microsoft.com/office/drawing/2014/main" id="{4981C2BF-106E-CF97-8E68-D1D90304BBD1}"/>
              </a:ext>
            </a:extLst>
          </p:cNvPr>
          <p:cNvPicPr>
            <a:picLocks noChangeAspect="1"/>
          </p:cNvPicPr>
          <p:nvPr/>
        </p:nvPicPr>
        <p:blipFill>
          <a:blip r:embed="rId5"/>
          <a:stretch>
            <a:fillRect/>
          </a:stretch>
        </p:blipFill>
        <p:spPr>
          <a:xfrm>
            <a:off x="0" y="785344"/>
            <a:ext cx="12192000" cy="6534980"/>
          </a:xfrm>
          <a:prstGeom prst="rect">
            <a:avLst/>
          </a:prstGeom>
        </p:spPr>
      </p:pic>
    </p:spTree>
    <p:custDataLst>
      <p:tags r:id="rId1"/>
    </p:custDataLst>
    <p:extLst>
      <p:ext uri="{BB962C8B-B14F-4D97-AF65-F5344CB8AC3E}">
        <p14:creationId xmlns:p14="http://schemas.microsoft.com/office/powerpoint/2010/main" val="409861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4294967295"/>
          </p:nvPr>
        </p:nvSpPr>
        <p:spPr>
          <a:xfrm>
            <a:off x="11650133" y="115570"/>
            <a:ext cx="423334" cy="365125"/>
          </a:xfrm>
        </p:spPr>
        <p:txBody>
          <a:bodyPr/>
          <a:lstStyle/>
          <a:p>
            <a:pPr>
              <a:spcAft>
                <a:spcPts val="600"/>
              </a:spcAft>
            </a:pPr>
            <a:fld id="{97A94E25-127B-4C48-AF96-44BA7B823777}" type="slidenum">
              <a:rPr lang="en-US" smtClean="0"/>
              <a:pPr>
                <a:spcAft>
                  <a:spcPts val="600"/>
                </a:spcAft>
              </a:pPr>
              <a:t>8</a:t>
            </a:fld>
            <a:endParaRPr lang="en-US"/>
          </a:p>
        </p:txBody>
      </p:sp>
      <p:pic>
        <p:nvPicPr>
          <p:cNvPr id="4" name="Picture 3">
            <a:extLst>
              <a:ext uri="{FF2B5EF4-FFF2-40B4-BE49-F238E27FC236}">
                <a16:creationId xmlns:a16="http://schemas.microsoft.com/office/drawing/2014/main" id="{C6BAF299-EE34-A787-5750-492416DF6630}"/>
              </a:ext>
            </a:extLst>
          </p:cNvPr>
          <p:cNvPicPr>
            <a:picLocks noChangeAspect="1"/>
          </p:cNvPicPr>
          <p:nvPr/>
        </p:nvPicPr>
        <p:blipFill>
          <a:blip r:embed="rId4"/>
          <a:stretch>
            <a:fillRect/>
          </a:stretch>
        </p:blipFill>
        <p:spPr>
          <a:xfrm>
            <a:off x="419099" y="115569"/>
            <a:ext cx="11339080" cy="6349885"/>
          </a:xfrm>
          <a:prstGeom prst="rect">
            <a:avLst/>
          </a:prstGeom>
        </p:spPr>
      </p:pic>
    </p:spTree>
    <p:custDataLst>
      <p:tags r:id="rId1"/>
    </p:custDataLst>
    <p:extLst>
      <p:ext uri="{BB962C8B-B14F-4D97-AF65-F5344CB8AC3E}">
        <p14:creationId xmlns:p14="http://schemas.microsoft.com/office/powerpoint/2010/main" val="332521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31233" y="-289326"/>
            <a:ext cx="11954934" cy="1540042"/>
          </a:xfrm>
        </p:spPr>
        <p:txBody>
          <a:bodyPr/>
          <a:lstStyle/>
          <a:p>
            <a:r>
              <a:rPr lang="en-US" dirty="0"/>
              <a:t>Inclusion – Share the gift of Rotary</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67268" y="1927561"/>
            <a:ext cx="11506199" cy="4238480"/>
          </a:xfrm>
        </p:spPr>
        <p:txBody>
          <a:bodyPr>
            <a:normAutofit/>
          </a:bodyPr>
          <a:lstStyle/>
          <a:p>
            <a:pPr marL="0" indent="0">
              <a:buNone/>
            </a:pPr>
            <a:r>
              <a:rPr lang="en-US" sz="2800" b="0" i="0" dirty="0">
                <a:solidFill>
                  <a:srgbClr val="313537"/>
                </a:solidFill>
                <a:effectLst/>
                <a:latin typeface="Arial" panose="020B0604020202020204" pitchFamily="34" charset="0"/>
                <a:cs typeface="Arial" panose="020B0604020202020204" pitchFamily="34" charset="0"/>
              </a:rPr>
              <a:t>How can </a:t>
            </a:r>
            <a:r>
              <a:rPr lang="en-US" sz="2800" b="0" i="0" dirty="0">
                <a:solidFill>
                  <a:srgbClr val="000000"/>
                </a:solidFill>
                <a:effectLst/>
                <a:latin typeface="Arial" panose="020B0604020202020204" pitchFamily="34" charset="0"/>
              </a:rPr>
              <a:t>the Clubs be more inclusive</a:t>
            </a:r>
            <a:r>
              <a:rPr lang="en-US" sz="2800" b="0" i="0" dirty="0">
                <a:solidFill>
                  <a:srgbClr val="313537"/>
                </a:solidFill>
                <a:effectLst/>
                <a:latin typeface="Arial" panose="020B0604020202020204" pitchFamily="34" charset="0"/>
                <a:cs typeface="Arial" panose="020B0604020202020204" pitchFamily="34" charset="0"/>
              </a:rPr>
              <a:t>?  </a:t>
            </a:r>
          </a:p>
          <a:p>
            <a:pPr lvl="1"/>
            <a:endParaRPr lang="en-US" sz="2800" b="0" i="0" dirty="0">
              <a:solidFill>
                <a:srgbClr val="313537"/>
              </a:solidFill>
              <a:effectLst/>
              <a:latin typeface="Arial" panose="020B0604020202020204" pitchFamily="34" charset="0"/>
              <a:cs typeface="Arial" panose="020B0604020202020204" pitchFamily="34" charset="0"/>
            </a:endParaRPr>
          </a:p>
          <a:p>
            <a:pPr lvl="1"/>
            <a:r>
              <a:rPr lang="en-US" sz="2800" b="0" i="0" dirty="0">
                <a:solidFill>
                  <a:srgbClr val="313537"/>
                </a:solidFill>
                <a:effectLst/>
                <a:latin typeface="Arial" panose="020B0604020202020204" pitchFamily="34" charset="0"/>
                <a:cs typeface="Arial" panose="020B0604020202020204" pitchFamily="34" charset="0"/>
              </a:rPr>
              <a:t>Regular meetings </a:t>
            </a:r>
          </a:p>
          <a:p>
            <a:pPr lvl="1"/>
            <a:r>
              <a:rPr lang="en-US" sz="2800" b="0" i="0" dirty="0">
                <a:solidFill>
                  <a:srgbClr val="313537"/>
                </a:solidFill>
                <a:effectLst/>
                <a:latin typeface="Arial" panose="020B0604020202020204" pitchFamily="34" charset="0"/>
                <a:cs typeface="Arial" panose="020B0604020202020204" pitchFamily="34" charset="0"/>
              </a:rPr>
              <a:t>Service Projects</a:t>
            </a:r>
          </a:p>
          <a:p>
            <a:pPr lvl="1"/>
            <a:r>
              <a:rPr lang="en-US" sz="2800" dirty="0">
                <a:solidFill>
                  <a:srgbClr val="313537"/>
                </a:solidFill>
                <a:latin typeface="Arial" panose="020B0604020202020204" pitchFamily="34" charset="0"/>
                <a:cs typeface="Arial" panose="020B0604020202020204" pitchFamily="34" charset="0"/>
              </a:rPr>
              <a:t>Social Media</a:t>
            </a:r>
          </a:p>
          <a:p>
            <a:pPr lvl="1"/>
            <a:r>
              <a:rPr lang="en-US" sz="2800" b="0" i="0" dirty="0">
                <a:solidFill>
                  <a:srgbClr val="313537"/>
                </a:solidFill>
                <a:effectLst/>
                <a:latin typeface="Arial" panose="020B0604020202020204" pitchFamily="34" charset="0"/>
                <a:cs typeface="Arial" panose="020B0604020202020204" pitchFamily="34" charset="0"/>
              </a:rPr>
              <a:t>Policies</a:t>
            </a:r>
          </a:p>
          <a:p>
            <a:pPr lvl="1"/>
            <a:r>
              <a:rPr lang="en-US" sz="2800" dirty="0">
                <a:solidFill>
                  <a:srgbClr val="313537"/>
                </a:solidFill>
                <a:latin typeface="Arial" panose="020B0604020202020204" pitchFamily="34" charset="0"/>
                <a:cs typeface="Arial" panose="020B0604020202020204" pitchFamily="34" charset="0"/>
              </a:rPr>
              <a:t>Events</a:t>
            </a:r>
          </a:p>
          <a:p>
            <a:pPr marL="228600" lvl="1" indent="0">
              <a:buNone/>
            </a:pPr>
            <a:endParaRPr lang="en-US" sz="2800" b="0" i="0" dirty="0">
              <a:solidFill>
                <a:srgbClr val="313537"/>
              </a:solidFill>
              <a:effectLst/>
              <a:latin typeface="Arial" panose="020B0604020202020204" pitchFamily="34" charset="0"/>
              <a:cs typeface="Arial" panose="020B0604020202020204" pitchFamily="34" charset="0"/>
            </a:endParaRPr>
          </a:p>
          <a:p>
            <a:pPr marL="228600" lvl="1" indent="0">
              <a:buNone/>
            </a:pPr>
            <a:r>
              <a:rPr lang="en-US" sz="2800" b="0" i="0" dirty="0">
                <a:solidFill>
                  <a:srgbClr val="313537"/>
                </a:solidFill>
                <a:effectLst/>
                <a:latin typeface="Arial" panose="020B0604020202020204" pitchFamily="34" charset="0"/>
                <a:cs typeface="Arial" panose="020B0604020202020204" pitchFamily="34" charset="0"/>
              </a:rPr>
              <a:t>Find opportunities to make </a:t>
            </a:r>
            <a:r>
              <a:rPr lang="en-US" sz="2800" dirty="0">
                <a:solidFill>
                  <a:srgbClr val="313537"/>
                </a:solidFill>
                <a:latin typeface="Arial" panose="020B0604020202020204" pitchFamily="34" charset="0"/>
                <a:cs typeface="Arial" panose="020B0604020202020204" pitchFamily="34" charset="0"/>
              </a:rPr>
              <a:t>your </a:t>
            </a:r>
            <a:r>
              <a:rPr lang="en-US" sz="2800" b="0" i="0" dirty="0">
                <a:solidFill>
                  <a:srgbClr val="313537"/>
                </a:solidFill>
                <a:effectLst/>
                <a:latin typeface="Arial" panose="020B0604020202020204" pitchFamily="34" charset="0"/>
                <a:cs typeface="Arial" panose="020B0604020202020204" pitchFamily="34" charset="0"/>
              </a:rPr>
              <a:t>clubs more inclusive</a:t>
            </a:r>
          </a:p>
          <a:p>
            <a:pPr marL="0" indent="0">
              <a:buNone/>
            </a:pPr>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Tree>
    <p:custDataLst>
      <p:tags r:id="rId1"/>
    </p:custDataLst>
    <p:extLst>
      <p:ext uri="{BB962C8B-B14F-4D97-AF65-F5344CB8AC3E}">
        <p14:creationId xmlns:p14="http://schemas.microsoft.com/office/powerpoint/2010/main" val="309616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Big West Governor Education PowerPoint template " id="{31271D26-D0D7-4A8A-B156-FE2AA1A11CF3}" vid="{E2175E73-28E7-45E1-B75B-35B59EA3483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 Big West Governor Education PowerPoint template_</Template>
  <TotalTime>4176</TotalTime>
  <Words>1969</Words>
  <Application>Microsoft Office PowerPoint</Application>
  <PresentationFormat>Widescreen</PresentationFormat>
  <Paragraphs>131</Paragraphs>
  <Slides>31</Slides>
  <Notes>9</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-apple-system</vt:lpstr>
      <vt:lpstr>Arial</vt:lpstr>
      <vt:lpstr>Arial Rounded MT Bold</vt:lpstr>
      <vt:lpstr>Calibri</vt:lpstr>
      <vt:lpstr>Georgia</vt:lpstr>
      <vt:lpstr>Georgia</vt:lpstr>
      <vt:lpstr>HelveticaNeue-Light</vt:lpstr>
      <vt:lpstr>Inter</vt:lpstr>
      <vt:lpstr>Open Sans</vt:lpstr>
      <vt:lpstr>Open Sans Light</vt:lpstr>
      <vt:lpstr>Open Sans Semibold</vt:lpstr>
      <vt:lpstr>Office Theme</vt:lpstr>
      <vt:lpstr>1_Office Theme</vt:lpstr>
      <vt:lpstr>Welcome !</vt:lpstr>
      <vt:lpstr>Rotary’s commitment</vt:lpstr>
      <vt:lpstr>Paul Harris founded Rotary on the premise that Diversity is also about recognizing, respecting and valuing differences based on people of goodwill and diverse backgrounds should come together in the spirit of friendship to foster better understanding. He believed that clubs should represent and embrace the diversity in their communities.</vt:lpstr>
      <vt:lpstr>PowerPoint Presentation</vt:lpstr>
      <vt:lpstr>PowerPoint Presentation</vt:lpstr>
      <vt:lpstr>Rotary’s DEI Statement</vt:lpstr>
      <vt:lpstr>diversity</vt:lpstr>
      <vt:lpstr>PowerPoint Presentation</vt:lpstr>
      <vt:lpstr>Inclusion – Share the gift of Rotary</vt:lpstr>
      <vt:lpstr>PowerPoint Presentation</vt:lpstr>
      <vt:lpstr>WHAT IS PEACE</vt:lpstr>
      <vt:lpstr>Positive peace</vt:lpstr>
      <vt:lpstr>PowerPoint Presentation</vt:lpstr>
      <vt:lpstr>INTERCOUNTRY COMMITTEES</vt:lpstr>
      <vt:lpstr>INTERCOUNTRY COMMITTEES</vt:lpstr>
      <vt:lpstr>FRIENDSHIP EXCHANGE</vt:lpstr>
      <vt:lpstr>FRIENDSHIP EXCHANGE</vt:lpstr>
      <vt:lpstr>ROTARY FELLOWSHIPS</vt:lpstr>
      <vt:lpstr>ROTARY FELLOWSHIPS</vt:lpstr>
      <vt:lpstr>ROTARY FELLOWSHIPS</vt:lpstr>
      <vt:lpstr>ROTARY YOUTH EXCHANGE</vt:lpstr>
      <vt:lpstr>Peacebuilder Clubs</vt:lpstr>
      <vt:lpstr>PowerPoint Presentation</vt:lpstr>
      <vt:lpstr>In this quote, Paul P Harris highlights the incredible power that lies within unity. He emphasizes the importance of individuals coming together and working collectively towards a common goal – building a better world. Harris acknowledges that solving the complex challenges we face today requires collective effort, which can only be achieved through unity. By setting aside personal differences, embracing diversity, and pooling our strengths, we can create a harmonious and prosperous global community. In a world plagued by division and conflict, Harris's words serve as a call to action for individuals to join forces and work collaboratively to create a brighter future for all.  </vt:lpstr>
      <vt:lpstr>Action Plan – Expand your Reach</vt:lpstr>
      <vt:lpstr>Revised Standard Club constition</vt:lpstr>
      <vt:lpstr>PowerPoint Presentation</vt:lpstr>
      <vt:lpstr>Positive peace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Redder</dc:creator>
  <cp:lastModifiedBy>Naomi Masuno</cp:lastModifiedBy>
  <cp:revision>37</cp:revision>
  <cp:lastPrinted>2022-09-19T18:44:23Z</cp:lastPrinted>
  <dcterms:created xsi:type="dcterms:W3CDTF">2021-09-09T14:36:18Z</dcterms:created>
  <dcterms:modified xsi:type="dcterms:W3CDTF">2025-03-16T09:08:28Z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