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69.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70.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2.xml" ContentType="application/inkml+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9" r:id="rId5"/>
    <p:sldMasterId id="2147483696" r:id="rId6"/>
    <p:sldMasterId id="2147483704" r:id="rId7"/>
    <p:sldMasterId id="2147483727" r:id="rId8"/>
    <p:sldMasterId id="2147483729" r:id="rId9"/>
    <p:sldMasterId id="2147483731" r:id="rId10"/>
    <p:sldMasterId id="2147483755" r:id="rId11"/>
  </p:sldMasterIdLst>
  <p:notesMasterIdLst>
    <p:notesMasterId r:id="rId48"/>
  </p:notesMasterIdLst>
  <p:sldIdLst>
    <p:sldId id="335" r:id="rId12"/>
    <p:sldId id="585" r:id="rId13"/>
    <p:sldId id="268" r:id="rId14"/>
    <p:sldId id="528" r:id="rId15"/>
    <p:sldId id="359" r:id="rId16"/>
    <p:sldId id="380" r:id="rId17"/>
    <p:sldId id="586" r:id="rId18"/>
    <p:sldId id="527" r:id="rId19"/>
    <p:sldId id="540" r:id="rId20"/>
    <p:sldId id="524" r:id="rId21"/>
    <p:sldId id="284" r:id="rId22"/>
    <p:sldId id="588" r:id="rId23"/>
    <p:sldId id="589" r:id="rId24"/>
    <p:sldId id="499" r:id="rId25"/>
    <p:sldId id="369" r:id="rId26"/>
    <p:sldId id="256" r:id="rId27"/>
    <p:sldId id="270" r:id="rId28"/>
    <p:sldId id="564" r:id="rId29"/>
    <p:sldId id="576" r:id="rId30"/>
    <p:sldId id="583" r:id="rId31"/>
    <p:sldId id="560" r:id="rId32"/>
    <p:sldId id="267" r:id="rId33"/>
    <p:sldId id="341" r:id="rId34"/>
    <p:sldId id="590" r:id="rId35"/>
    <p:sldId id="307" r:id="rId36"/>
    <p:sldId id="338" r:id="rId37"/>
    <p:sldId id="342" r:id="rId38"/>
    <p:sldId id="591" r:id="rId39"/>
    <p:sldId id="315" r:id="rId40"/>
    <p:sldId id="316" r:id="rId41"/>
    <p:sldId id="575" r:id="rId42"/>
    <p:sldId id="573" r:id="rId43"/>
    <p:sldId id="557" r:id="rId44"/>
    <p:sldId id="556" r:id="rId45"/>
    <p:sldId id="582" r:id="rId46"/>
    <p:sldId id="27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na Glucksman" initials="JG" lastIdx="12" clrIdx="0">
    <p:extLst>
      <p:ext uri="{19B8F6BF-5375-455C-9EA6-DF929625EA0E}">
        <p15:presenceInfo xmlns:p15="http://schemas.microsoft.com/office/powerpoint/2012/main" userId="S-1-5-21-2052111302-1645522239-682003330-73196" providerId="AD"/>
      </p:ext>
    </p:extLst>
  </p:cmAuthor>
  <p:cmAuthor id="2" name="Karen McLeod" initials="KM" lastIdx="38" clrIdx="1">
    <p:extLst>
      <p:ext uri="{19B8F6BF-5375-455C-9EA6-DF929625EA0E}">
        <p15:presenceInfo xmlns:p15="http://schemas.microsoft.com/office/powerpoint/2012/main" userId="S::Karen.McLeod@rotary.org::3bc9f78b-d6dd-47d2-82b4-64017abdcd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A"/>
    <a:srgbClr val="F7A81B"/>
    <a:srgbClr val="BCBDC0"/>
    <a:srgbClr val="48595D"/>
    <a:srgbClr val="872175"/>
    <a:srgbClr val="333333"/>
    <a:srgbClr val="009999"/>
    <a:srgbClr val="17458F"/>
    <a:srgbClr val="FF7600"/>
    <a:srgbClr val="01B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988" autoAdjust="0"/>
  </p:normalViewPr>
  <p:slideViewPr>
    <p:cSldViewPr snapToGrid="0" showGuides="1">
      <p:cViewPr varScale="1">
        <p:scale>
          <a:sx n="94" d="100"/>
          <a:sy n="94" d="100"/>
        </p:scale>
        <p:origin x="1230" y="66"/>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4956"/>
    </p:cViewPr>
  </p:sorterViewPr>
  <p:notesViewPr>
    <p:cSldViewPr snapToGrid="0">
      <p:cViewPr varScale="1">
        <p:scale>
          <a:sx n="149" d="100"/>
          <a:sy n="149" d="100"/>
        </p:scale>
        <p:origin x="3776"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commentAuthors" Target="commentAuthor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3T05:01:15.811"/>
    </inkml:context>
    <inkml:brush xml:id="br0">
      <inkml:brushProperty name="width" value="0.35" units="cm"/>
      <inkml:brushProperty name="height" value="0.35" units="cm"/>
      <inkml:brushProperty name="color" value="#FFFFFF"/>
    </inkml:brush>
  </inkml:definitions>
  <inkml:trace contextRef="#ctx0" brushRef="#br0">0 1 24575,'1'1'0,"-1"0"0,1 0 0,-1 1 0,1-1 0,-1 0 0,1 0 0,0 0 0,0 0 0,-1 0 0,1 0 0,0 0 0,0-1 0,0 1 0,0 0 0,0 0 0,0-1 0,0 1 0,0 0 0,0-1 0,1 1 0,-1-1 0,0 0 0,0 1 0,0-1 0,1 0 0,-1 0 0,2 0 0,40 5 0,-38-4 0,130 11 0,80 3 0,-98-17 0,162 4 0,-269-1 0,1-1 0,-1 2 0,0-1 0,0 2 0,0-1 0,0 1 0,0 1 0,0 0 0,-1 0 0,0 1 0,0 0 0,9 7 0,-17-12 0,0 1 0,-1 0 0,1-1 0,-1 1 0,0-1 0,1 1 0,-1 0 0,1-1 0,-1 1 0,0 0 0,1 0 0,-1-1 0,0 1 0,0 0 0,0 0 0,0-1 0,0 1 0,1 0 0,-1 0 0,0-1 0,-1 1 0,1 0 0,0 0 0,0-1 0,0 1 0,0 0 0,-1 0 0,1 0 0,-20 19 0,-33 7 0,49-25 0,-9 3 0,-1-1 0,0-1 0,1 0 0,-2 0 0,-27 0 0,-77-5 0,43-1 0,-4 1 0,-103 5 0,148 4 71,29-5-276,1 0 0,0-1 0,-1 0 0,1 0-1,-1-1 1,-7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3T05:01:15.811"/>
    </inkml:context>
    <inkml:brush xml:id="br0">
      <inkml:brushProperty name="width" value="0.35" units="cm"/>
      <inkml:brushProperty name="height" value="0.35" units="cm"/>
      <inkml:brushProperty name="color" value="#FFFFFF"/>
    </inkml:brush>
  </inkml:definitions>
  <inkml:trace contextRef="#ctx0" brushRef="#br0">0 1 24575,'1'1'0,"-1"0"0,1 0 0,-1 1 0,1-1 0,-1 0 0,1 0 0,0 0 0,0 0 0,-1 0 0,1 0 0,0 0 0,0-1 0,0 1 0,0 0 0,0 0 0,0-1 0,0 1 0,0 0 0,0-1 0,1 1 0,-1-1 0,0 0 0,0 1 0,0-1 0,1 0 0,-1 0 0,2 0 0,40 5 0,-38-4 0,130 11 0,80 3 0,-98-17 0,162 4 0,-269-1 0,1-1 0,-1 2 0,0-1 0,0 2 0,0-1 0,0 1 0,0 1 0,0 0 0,-1 0 0,0 1 0,0 0 0,9 7 0,-17-12 0,0 1 0,-1 0 0,1-1 0,-1 1 0,0-1 0,1 1 0,-1 0 0,1-1 0,-1 1 0,0 0 0,1 0 0,-1-1 0,0 1 0,0 0 0,0 0 0,0-1 0,0 1 0,1 0 0,-1 0 0,0-1 0,-1 1 0,1 0 0,0 0 0,0-1 0,0 1 0,0 0 0,-1 0 0,1 0 0,-20 19 0,-33 7 0,49-25 0,-9 3 0,-1-1 0,0-1 0,1 0 0,-2 0 0,-27 0 0,-77-5 0,43-1 0,-4 1 0,-103 5 0,148 4 71,29-5-276,1 0 0,0-1 0,-1 0 0,1 0-1,-1-1 1,-7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3T05:01:15.811"/>
    </inkml:context>
    <inkml:brush xml:id="br0">
      <inkml:brushProperty name="width" value="0.35" units="cm"/>
      <inkml:brushProperty name="height" value="0.35" units="cm"/>
      <inkml:brushProperty name="color" value="#FFFFFF"/>
    </inkml:brush>
  </inkml:definitions>
  <inkml:trace contextRef="#ctx0" brushRef="#br0">0 1 24575,'1'1'0,"-1"0"0,1 0 0,-1 1 0,1-1 0,-1 0 0,1 0 0,0 0 0,0 0 0,-1 0 0,1 0 0,0 0 0,0-1 0,0 1 0,0 0 0,0 0 0,0-1 0,0 1 0,0 0 0,0-1 0,1 1 0,-1-1 0,0 0 0,0 1 0,0-1 0,1 0 0,-1 0 0,2 0 0,40 5 0,-38-4 0,130 11 0,80 3 0,-98-17 0,162 4 0,-269-1 0,1-1 0,-1 2 0,0-1 0,0 2 0,0-1 0,0 1 0,0 1 0,0 0 0,-1 0 0,0 1 0,0 0 0,9 7 0,-17-12 0,0 1 0,-1 0 0,1-1 0,-1 1 0,0-1 0,1 1 0,-1 0 0,1-1 0,-1 1 0,0 0 0,1 0 0,-1-1 0,0 1 0,0 0 0,0 0 0,0-1 0,0 1 0,1 0 0,-1 0 0,0-1 0,-1 1 0,1 0 0,0 0 0,0-1 0,0 1 0,0 0 0,-1 0 0,1 0 0,-20 19 0,-33 7 0,49-25 0,-9 3 0,-1-1 0,0-1 0,1 0 0,-2 0 0,-27 0 0,-77-5 0,43-1 0,-4 1 0,-103 5 0,148 4 71,29-5-276,1 0 0,0-1 0,-1 0 0,1 0-1,-1-1 1,-7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3T05:01:15.811"/>
    </inkml:context>
    <inkml:brush xml:id="br0">
      <inkml:brushProperty name="width" value="0.35" units="cm"/>
      <inkml:brushProperty name="height" value="0.35" units="cm"/>
      <inkml:brushProperty name="color" value="#FFFFFF"/>
    </inkml:brush>
  </inkml:definitions>
  <inkml:trace contextRef="#ctx0" brushRef="#br0">0 1 24575,'1'1'0,"-1"0"0,1 0 0,-1 1 0,1-1 0,-1 0 0,1 0 0,0 0 0,0 0 0,-1 0 0,1 0 0,0 0 0,0-1 0,0 1 0,0 0 0,0 0 0,0-1 0,0 1 0,0 0 0,0-1 0,1 1 0,-1-1 0,0 0 0,0 1 0,0-1 0,1 0 0,-1 0 0,2 0 0,40 5 0,-38-4 0,130 11 0,80 3 0,-98-17 0,162 4 0,-269-1 0,1-1 0,-1 2 0,0-1 0,0 2 0,0-1 0,0 1 0,0 1 0,0 0 0,-1 0 0,0 1 0,0 0 0,9 7 0,-17-12 0,0 1 0,-1 0 0,1-1 0,-1 1 0,0-1 0,1 1 0,-1 0 0,1-1 0,-1 1 0,0 0 0,1 0 0,-1-1 0,0 1 0,0 0 0,0 0 0,0-1 0,0 1 0,1 0 0,-1 0 0,0-1 0,-1 1 0,1 0 0,0 0 0,0-1 0,0 1 0,0 0 0,-1 0 0,1 0 0,-20 19 0,-33 7 0,49-25 0,-9 3 0,-1-1 0,0-1 0,1 0 0,-2 0 0,-27 0 0,-77-5 0,43-1 0,-4 1 0,-103 5 0,148 4 71,29-5-276,1 0 0,0-1 0,-1 0 0,1 0-1,-1-1 1,-7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10/19/2024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y.rotary.org/en/take-action/apply-grants/programs-scale-grant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465887">
              <a:lnSpc>
                <a:spcPts val="1325"/>
              </a:lnSpc>
              <a:spcBef>
                <a:spcPts val="611"/>
              </a:spcBef>
            </a:pPr>
            <a:r>
              <a:rPr lang="en-US" sz="1400" dirty="0">
                <a:solidFill>
                  <a:srgbClr val="505050"/>
                </a:solidFill>
                <a:latin typeface="Arial" panose="020B0604020202020204" pitchFamily="34" charset="0"/>
                <a:ea typeface="Times New Roman"/>
                <a:cs typeface="Arial" panose="020B0604020202020204" pitchFamily="34" charset="0"/>
              </a:rPr>
              <a:t>Rotarians support our Foundation through these funds:</a:t>
            </a:r>
          </a:p>
          <a:p>
            <a:pPr marL="642924" lvl="1" indent="-177037">
              <a:lnSpc>
                <a:spcPts val="1325"/>
              </a:lnSpc>
              <a:spcBef>
                <a:spcPts val="611"/>
              </a:spcBef>
              <a:buFont typeface="Arial" pitchFamily="34" charset="0"/>
              <a:buChar char="•"/>
            </a:pPr>
            <a:r>
              <a:rPr lang="en-US" sz="1400" dirty="0">
                <a:solidFill>
                  <a:srgbClr val="505050"/>
                </a:solidFill>
                <a:latin typeface="Arial" panose="020B0604020202020204" pitchFamily="34" charset="0"/>
                <a:ea typeface="Times New Roman"/>
                <a:cs typeface="Arial" panose="020B0604020202020204" pitchFamily="34" charset="0"/>
              </a:rPr>
              <a:t>PolioPlus Fund, dedicated to global polio eradication</a:t>
            </a:r>
            <a:endParaRPr lang="en-US" sz="1400" dirty="0">
              <a:solidFill>
                <a:srgbClr val="000000"/>
              </a:solidFill>
              <a:latin typeface="Arial" panose="020B0604020202020204" pitchFamily="34" charset="0"/>
              <a:ea typeface="Times New Roman"/>
              <a:cs typeface="Arial" panose="020B0604020202020204" pitchFamily="34" charset="0"/>
            </a:endParaRPr>
          </a:p>
          <a:p>
            <a:pPr marL="642924" lvl="1" indent="-177037">
              <a:lnSpc>
                <a:spcPts val="1325"/>
              </a:lnSpc>
              <a:spcBef>
                <a:spcPts val="611"/>
              </a:spcBef>
              <a:buFont typeface="Arial" pitchFamily="34" charset="0"/>
              <a:buChar char="•"/>
            </a:pPr>
            <a:r>
              <a:rPr lang="en-US" sz="1400" dirty="0">
                <a:solidFill>
                  <a:srgbClr val="505050"/>
                </a:solidFill>
                <a:latin typeface="Arial" panose="020B0604020202020204" pitchFamily="34" charset="0"/>
                <a:ea typeface="Times New Roman"/>
                <a:cs typeface="Arial" panose="020B0604020202020204" pitchFamily="34" charset="0"/>
              </a:rPr>
              <a:t>Annual Fund, the primary source of funding for Foundation grants and activities</a:t>
            </a:r>
            <a:endParaRPr lang="en-US" sz="1400" dirty="0">
              <a:solidFill>
                <a:srgbClr val="000000"/>
              </a:solidFill>
              <a:latin typeface="Arial" panose="020B0604020202020204" pitchFamily="34" charset="0"/>
              <a:ea typeface="Times New Roman"/>
              <a:cs typeface="Arial" panose="020B0604020202020204" pitchFamily="34" charset="0"/>
            </a:endParaRPr>
          </a:p>
          <a:p>
            <a:pPr marL="642924" lvl="1" indent="-177037">
              <a:lnSpc>
                <a:spcPts val="1325"/>
              </a:lnSpc>
              <a:spcBef>
                <a:spcPts val="611"/>
              </a:spcBef>
              <a:buFont typeface="Arial" pitchFamily="34" charset="0"/>
              <a:buChar char="•"/>
            </a:pPr>
            <a:r>
              <a:rPr lang="en-US" sz="1400" dirty="0">
                <a:solidFill>
                  <a:srgbClr val="505050"/>
                </a:solidFill>
                <a:latin typeface="Arial" panose="020B0604020202020204" pitchFamily="34" charset="0"/>
                <a:ea typeface="Times New Roman"/>
                <a:cs typeface="Arial" panose="020B0604020202020204" pitchFamily="34" charset="0"/>
              </a:rPr>
              <a:t>Endowment Fund, which supports the Foundation in perpetuity</a:t>
            </a:r>
            <a:endParaRPr lang="en-US" sz="1400" dirty="0">
              <a:solidFill>
                <a:srgbClr val="000000"/>
              </a:solidFill>
              <a:latin typeface="Arial" panose="020B0604020202020204" pitchFamily="34" charset="0"/>
              <a:ea typeface="Times New Roman"/>
              <a:cs typeface="Arial" panose="020B0604020202020204" pitchFamily="34" charset="0"/>
            </a:endParaRPr>
          </a:p>
          <a:p>
            <a:pPr marL="931774"/>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AB0936-A299-40F2-A345-9E79BAA43F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919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Patti (2min)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560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itchFamily="-107" charset="0"/>
                <a:ea typeface="ヒラギノ角ゴ Pro W3" pitchFamily="-107" charset="-128"/>
                <a:cs typeface="ヒラギノ角ゴ Pro W3" pitchFamily="-107" charset="-128"/>
              </a:rPr>
              <a:t>Global grants support large international activities with sustainable, measurable outcomes in Rotary’s</a:t>
            </a:r>
            <a:r>
              <a:rPr lang="en-US" sz="1200" b="0" i="0" kern="1200" baseline="0" dirty="0">
                <a:solidFill>
                  <a:schemeClr val="tx1"/>
                </a:solidFill>
                <a:effectLst/>
                <a:latin typeface="Arial" pitchFamily="-107" charset="0"/>
                <a:ea typeface="ヒラギノ角ゴ Pro W3" pitchFamily="-107" charset="-128"/>
                <a:cs typeface="ヒラギノ角ゴ Pro W3" pitchFamily="-107" charset="-128"/>
              </a:rPr>
              <a:t> areas of focus</a:t>
            </a:r>
            <a:r>
              <a:rPr lang="en-US" sz="1200" b="0" i="0" kern="1200" dirty="0">
                <a:solidFill>
                  <a:schemeClr val="tx1"/>
                </a:solidFill>
                <a:effectLst/>
                <a:latin typeface="Arial" pitchFamily="-107" charset="0"/>
                <a:ea typeface="ヒラギノ角ゴ Pro W3" pitchFamily="-107" charset="-128"/>
                <a:cs typeface="ヒラギノ角ゴ Pro W3" pitchFamily="-107" charset="-128"/>
              </a:rPr>
              <a:t>. A key feature of global grants is partnership, between the club or district where the activity is carried out and a club or district in another country. </a:t>
            </a:r>
          </a:p>
          <a:p>
            <a:endParaRPr lang="en-US" sz="1200" b="0" i="0" kern="1200" dirty="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Global</a:t>
            </a:r>
            <a:r>
              <a:rPr lang="en-US" sz="1200" b="0" i="0" kern="1200" baseline="0" dirty="0">
                <a:solidFill>
                  <a:schemeClr val="tx1"/>
                </a:solidFill>
                <a:effectLst/>
                <a:latin typeface="+mn-lt"/>
                <a:ea typeface="+mn-ea"/>
                <a:cs typeface="+mn-cs"/>
              </a:rPr>
              <a:t> grants can support humanitarian projects, scholarships, and vocational training teams. Global grant scholarships support international graduate and post-graduate study for a period of 1-4 years. Global grant vocational training teams support groups of professionals to travel abroad to provide or receive training.</a:t>
            </a:r>
            <a:endParaRPr lang="en-US" sz="1200" b="0" i="0" kern="1200" dirty="0">
              <a:solidFill>
                <a:schemeClr val="tx1"/>
              </a:solidFill>
              <a:effectLst/>
              <a:latin typeface="Arial" pitchFamily="-107" charset="0"/>
              <a:ea typeface="ヒラギノ角ゴ Pro W3" pitchFamily="-107" charset="-128"/>
              <a:cs typeface="ヒラギノ角ゴ Pro W3" pitchFamily="-107" charset="-128"/>
            </a:endParaRPr>
          </a:p>
          <a:p>
            <a:endParaRPr lang="en-US" sz="1200" b="0" i="0" kern="1200" dirty="0">
              <a:solidFill>
                <a:schemeClr val="tx1"/>
              </a:solidFill>
              <a:effectLst/>
              <a:latin typeface="Arial" pitchFamily="-107" charset="0"/>
              <a:ea typeface="Arial" pitchFamily="1" charset="0"/>
              <a:cs typeface="Arial" charset="0"/>
            </a:endParaRPr>
          </a:p>
          <a:p>
            <a:r>
              <a:rPr lang="en-US" sz="1200" b="0" kern="1200" dirty="0">
                <a:solidFill>
                  <a:schemeClr val="tx1"/>
                </a:solidFill>
                <a:effectLst/>
                <a:latin typeface="+mn-lt"/>
                <a:ea typeface="+mn-ea"/>
                <a:cs typeface="+mn-cs"/>
              </a:rPr>
              <a:t>Global grants have a minimum budget of $30,000. Grant sponsors can use a combination of District Designated Funds (DDF), cash, and/or directed gifts and endowment earnings to fund a global grant. </a:t>
            </a:r>
          </a:p>
        </p:txBody>
      </p:sp>
      <p:sp>
        <p:nvSpPr>
          <p:cNvPr id="4" name="Slide Number Placeholder 3"/>
          <p:cNvSpPr>
            <a:spLocks noGrp="1"/>
          </p:cNvSpPr>
          <p:nvPr>
            <p:ph type="sldNum" sz="quarter" idx="5"/>
          </p:nvPr>
        </p:nvSpPr>
        <p:spPr/>
        <p:txBody>
          <a:bodyPr/>
          <a:lstStyle/>
          <a:p>
            <a:fld id="{DB827055-821E-4F6B-AAA9-2685E1493D9C}" type="slidenum">
              <a:rPr lang="en-US" smtClean="0"/>
              <a:t>25</a:t>
            </a:fld>
            <a:endParaRPr lang="en-US" dirty="0"/>
          </a:p>
        </p:txBody>
      </p:sp>
    </p:spTree>
    <p:extLst>
      <p:ext uri="{BB962C8B-B14F-4D97-AF65-F5344CB8AC3E}">
        <p14:creationId xmlns:p14="http://schemas.microsoft.com/office/powerpoint/2010/main" val="1260215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Jmes</a:t>
            </a:r>
            <a:r>
              <a:rPr lang="en-US" dirty="0"/>
              <a:t> and Arjun (3min)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62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pitchFamily="-107" charset="0"/>
                <a:ea typeface="MS PGothic" panose="020B0600070205080204" pitchFamily="34" charset="-128"/>
                <a:cs typeface="ヒラギノ角ゴ Pro W3" pitchFamily="-107" charset="-128"/>
              </a:rPr>
              <a:t>Disaster response </a:t>
            </a:r>
            <a:r>
              <a:rPr lang="en-US" sz="1200" kern="1200" dirty="0">
                <a:solidFill>
                  <a:schemeClr val="tx1"/>
                </a:solidFill>
                <a:effectLst/>
                <a:latin typeface="Arial" pitchFamily="-107" charset="0"/>
                <a:ea typeface="MS PGothic" panose="020B0600070205080204" pitchFamily="34" charset="-128"/>
                <a:cs typeface="ヒラギノ角ゴ Pro W3" pitchFamily="-107" charset="-128"/>
              </a:rPr>
              <a:t>grants </a:t>
            </a:r>
            <a:r>
              <a:rPr lang="en-US" sz="1200" kern="1200" dirty="0">
                <a:solidFill>
                  <a:schemeClr val="tx1"/>
                </a:solidFill>
                <a:effectLst/>
                <a:latin typeface="Arial" pitchFamily="-107" charset="0"/>
                <a:ea typeface="ＭＳ Ｐゴシック" charset="0"/>
                <a:cs typeface="ヒラギノ角ゴ Pro W3" pitchFamily="-107" charset="-128"/>
              </a:rPr>
              <a:t>support relief and recovery efforts in areas affected by natural disaster. Districts in affected areas may apply for grants of up to $25,000, based on the availability of funds. Grant funds can be used to provide basic items such as water, food, medicine, and clothing. These grants are funded by contributions to the Rotary Disaster Response Fund. </a:t>
            </a:r>
          </a:p>
        </p:txBody>
      </p:sp>
      <p:sp>
        <p:nvSpPr>
          <p:cNvPr id="4" name="Slide Number Placeholder 3"/>
          <p:cNvSpPr>
            <a:spLocks noGrp="1"/>
          </p:cNvSpPr>
          <p:nvPr>
            <p:ph type="sldNum" sz="quarter" idx="5"/>
          </p:nvPr>
        </p:nvSpPr>
        <p:spPr/>
        <p:txBody>
          <a:bodyPr/>
          <a:lstStyle/>
          <a:p>
            <a:fld id="{DB827055-821E-4F6B-AAA9-2685E1493D9C}" type="slidenum">
              <a:rPr lang="en-US" smtClean="0"/>
              <a:t>29</a:t>
            </a:fld>
            <a:endParaRPr lang="en-US" dirty="0"/>
          </a:p>
        </p:txBody>
      </p:sp>
    </p:spTree>
    <p:extLst>
      <p:ext uri="{BB962C8B-B14F-4D97-AF65-F5344CB8AC3E}">
        <p14:creationId xmlns:p14="http://schemas.microsoft.com/office/powerpoint/2010/main" val="3300970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Programs of Scale is a new grant that enhances the scope, impact, and sustainability of successful Rotary member-led service projects in our areas of focus, by providing longer-term resources. It empowers Rotary members to implement large-scale, high-impact programs with experienced partners that benefit a large number of people in need across a significant geographic area.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The Rotary Foundation will award one $2 million grant each year to a program sponsored by a Rotary club or district working in strong collaboration with partners. It is a competitive process that requires a concept note and full proposal. Applicants should be prepared to include a fully developed program design that is based on clear evidence and involves all of the key stakeholders for successful implementation and sustainability. Each grant will help these programs scale up over a three- to five-year period. </a:t>
            </a:r>
          </a:p>
          <a:p>
            <a:pPr fontAlgn="base"/>
            <a:r>
              <a:rPr lang="en-US" sz="1200" kern="1200" dirty="0">
                <a:solidFill>
                  <a:schemeClr val="tx1"/>
                </a:solidFill>
                <a:effectLst/>
                <a:latin typeface="+mn-lt"/>
                <a:ea typeface="+mn-ea"/>
                <a:cs typeface="+mn-cs"/>
              </a:rPr>
              <a:t>More information is available at </a:t>
            </a:r>
            <a:r>
              <a:rPr lang="en-US" sz="1200" kern="1200" dirty="0">
                <a:solidFill>
                  <a:schemeClr val="tx1"/>
                </a:solidFill>
                <a:effectLst/>
                <a:latin typeface="+mn-lt"/>
                <a:ea typeface="+mn-ea"/>
                <a:cs typeface="+mn-cs"/>
                <a:hlinkClick r:id="rId3"/>
              </a:rPr>
              <a:t>rotary.org/</a:t>
            </a:r>
            <a:r>
              <a:rPr lang="en-US" sz="1200" kern="1200" dirty="0" err="1">
                <a:solidFill>
                  <a:schemeClr val="tx1"/>
                </a:solidFill>
                <a:effectLst/>
                <a:latin typeface="+mn-lt"/>
                <a:ea typeface="+mn-ea"/>
                <a:cs typeface="+mn-cs"/>
                <a:hlinkClick r:id="rId3"/>
              </a:rPr>
              <a:t>programsofscale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B827055-821E-4F6B-AAA9-2685E1493D9C}" type="slidenum">
              <a:rPr lang="en-US" smtClean="0"/>
              <a:t>30</a:t>
            </a:fld>
            <a:endParaRPr lang="en-US" dirty="0"/>
          </a:p>
        </p:txBody>
      </p:sp>
    </p:spTree>
    <p:extLst>
      <p:ext uri="{BB962C8B-B14F-4D97-AF65-F5344CB8AC3E}">
        <p14:creationId xmlns:p14="http://schemas.microsoft.com/office/powerpoint/2010/main" val="3377252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31</a:t>
            </a:fld>
            <a:endParaRPr lang="en-US" dirty="0"/>
          </a:p>
        </p:txBody>
      </p:sp>
    </p:spTree>
    <p:extLst>
      <p:ext uri="{BB962C8B-B14F-4D97-AF65-F5344CB8AC3E}">
        <p14:creationId xmlns:p14="http://schemas.microsoft.com/office/powerpoint/2010/main" val="1926212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32</a:t>
            </a:fld>
            <a:endParaRPr lang="en-US" dirty="0"/>
          </a:p>
        </p:txBody>
      </p:sp>
    </p:spTree>
    <p:extLst>
      <p:ext uri="{BB962C8B-B14F-4D97-AF65-F5344CB8AC3E}">
        <p14:creationId xmlns:p14="http://schemas.microsoft.com/office/powerpoint/2010/main" val="35792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828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charset="0"/>
                <a:ea typeface="Arial" pitchFamily="1" charset="0"/>
                <a:cs typeface="Arial" charset="0"/>
              </a:rPr>
              <a:t>We have a number of resources available to help you take full advantage of grant</a:t>
            </a:r>
            <a:r>
              <a:rPr lang="en-US" sz="1200" b="0" kern="1200" baseline="0" dirty="0">
                <a:solidFill>
                  <a:schemeClr val="tx1"/>
                </a:solidFill>
                <a:effectLst/>
                <a:latin typeface="Arial" charset="0"/>
                <a:ea typeface="Arial" pitchFamily="1" charset="0"/>
                <a:cs typeface="Arial" charset="0"/>
              </a:rPr>
              <a:t> opportunities.</a:t>
            </a:r>
          </a:p>
          <a:p>
            <a:endParaRPr lang="en-US" sz="1200" b="0" kern="1200" dirty="0">
              <a:solidFill>
                <a:schemeClr val="tx1"/>
              </a:solidFill>
              <a:effectLst/>
              <a:latin typeface="Arial" charset="0"/>
              <a:ea typeface="Arial" pitchFamily="1" charset="0"/>
              <a:cs typeface="Arial" charset="0"/>
            </a:endParaRPr>
          </a:p>
          <a:p>
            <a:pPr lvl="0"/>
            <a:r>
              <a:rPr lang="en-US" sz="1200" b="0" kern="1200" dirty="0">
                <a:solidFill>
                  <a:schemeClr val="tx1"/>
                </a:solidFill>
                <a:effectLst/>
                <a:latin typeface="Arial" charset="0"/>
                <a:ea typeface="Arial" pitchFamily="1" charset="0"/>
                <a:cs typeface="Arial" charset="0"/>
              </a:rPr>
              <a:t>First and foremost,</a:t>
            </a:r>
            <a:r>
              <a:rPr lang="en-US" sz="1200" b="0" kern="1200" baseline="0" dirty="0">
                <a:solidFill>
                  <a:schemeClr val="tx1"/>
                </a:solidFill>
                <a:effectLst/>
                <a:latin typeface="Arial" charset="0"/>
                <a:ea typeface="Arial" pitchFamily="1" charset="0"/>
                <a:cs typeface="Arial" charset="0"/>
              </a:rPr>
              <a:t> I encourage you to read A Guide to Global Grants, as it was recently updated back in July. This helpful manual includes everything you need to know to get started and goes through the global grant lifecycle in great detail.</a:t>
            </a:r>
          </a:p>
          <a:p>
            <a:pPr lvl="0"/>
            <a:endParaRPr lang="en-US" sz="1200" b="0" kern="1200" baseline="0" dirty="0">
              <a:solidFill>
                <a:schemeClr val="tx1"/>
              </a:solidFill>
              <a:effectLst/>
              <a:latin typeface="Arial" charset="0"/>
              <a:ea typeface="Arial" pitchFamily="1" charset="0"/>
              <a:cs typeface="Arial" charset="0"/>
            </a:endParaRPr>
          </a:p>
          <a:p>
            <a:pPr lvl="0"/>
            <a:r>
              <a:rPr lang="en-US" sz="1200" b="0" kern="1200" dirty="0">
                <a:solidFill>
                  <a:schemeClr val="tx1"/>
                </a:solidFill>
                <a:effectLst/>
                <a:latin typeface="Arial" charset="0"/>
                <a:ea typeface="Arial" pitchFamily="1" charset="0"/>
                <a:cs typeface="Arial" charset="0"/>
              </a:rPr>
              <a:t>Rotary’s website has a wealth of general and detailed information about each of our grant types. If you navigate to the global grants informational page in My Rotary, there are a ton of resources listed, such as the Terms and Conditions, the Area of Focus Policy Statements, various guides, and other super helpful documents.</a:t>
            </a:r>
          </a:p>
          <a:p>
            <a:pPr lvl="0"/>
            <a:endParaRPr lang="en-US" sz="1200" b="0" kern="1200" dirty="0">
              <a:solidFill>
                <a:schemeClr val="tx1"/>
              </a:solidFill>
              <a:effectLst/>
              <a:latin typeface="Arial" charset="0"/>
              <a:ea typeface="Arial" pitchFamily="1" charset="0"/>
              <a:cs typeface="Arial" charset="0"/>
            </a:endParaRPr>
          </a:p>
          <a:p>
            <a:pPr lvl="0"/>
            <a:r>
              <a:rPr lang="en-US" sz="1200" b="0" kern="1200" dirty="0">
                <a:solidFill>
                  <a:schemeClr val="tx1"/>
                </a:solidFill>
                <a:effectLst/>
                <a:latin typeface="Arial" charset="0"/>
                <a:ea typeface="Arial" pitchFamily="1" charset="0"/>
                <a:cs typeface="Arial" charset="0"/>
              </a:rPr>
              <a:t>The recently refreshed learning center offers training resources on a wide variety of topics, including information to help you apply for Foundation grants. I would encourage anyone interested in applying for grants to take the grant management seminar courses in the Learning Center if you haven’t already. </a:t>
            </a:r>
          </a:p>
          <a:p>
            <a:pPr lvl="0"/>
            <a:endParaRPr lang="en-US" sz="1200" b="0" kern="1200" dirty="0">
              <a:solidFill>
                <a:schemeClr val="tx1"/>
              </a:solidFill>
              <a:effectLst/>
              <a:latin typeface="Arial" charset="0"/>
              <a:ea typeface="Arial" pitchFamily="1" charset="0"/>
              <a:cs typeface="Arial" charset="0"/>
            </a:endParaRPr>
          </a:p>
          <a:p>
            <a:pPr lvl="0"/>
            <a:r>
              <a:rPr lang="en-US" sz="1200" b="0" kern="1200" dirty="0">
                <a:solidFill>
                  <a:schemeClr val="tx1"/>
                </a:solidFill>
                <a:effectLst/>
                <a:latin typeface="Arial" charset="0"/>
                <a:ea typeface="Arial" pitchFamily="1" charset="0"/>
                <a:cs typeface="Arial" charset="0"/>
              </a:rPr>
              <a:t>And last, the guide you see on the right there, Community Assessment Tools, is an invaluable resource for clubs and districts who are conducting a community assessment.</a:t>
            </a:r>
            <a:endParaRPr lang="en-US" sz="1000" b="0" kern="1200" dirty="0">
              <a:solidFill>
                <a:schemeClr val="tx1"/>
              </a:solidFill>
              <a:effectLst/>
              <a:latin typeface="Arial" charset="0"/>
              <a:ea typeface="Arial" pitchFamily="1"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407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36</a:t>
            </a:fld>
            <a:endParaRPr lang="en-US" dirty="0"/>
          </a:p>
        </p:txBody>
      </p:sp>
    </p:spTree>
    <p:extLst>
      <p:ext uri="{BB962C8B-B14F-4D97-AF65-F5344CB8AC3E}">
        <p14:creationId xmlns:p14="http://schemas.microsoft.com/office/powerpoint/2010/main" val="3627196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9424A"/>
                </a:solidFill>
                <a:effectLst/>
                <a:latin typeface="Open Sans" panose="020B0606030504020204" pitchFamily="34" charset="0"/>
              </a:rPr>
              <a:t>The Foundation earned the recognition for adhering to sector best practices and executing its mission in a financially efficient way, demonstrating both strong financial health and commitment to accountability and transparency. Only one percent of the organizations Charity Navigator evaluates have received 15 consecutive 4-star evaluations. The rating reflects Charity Navigator's assessment of how the Foundation uses donations, sustains its programs and services, and practices good governance and openness. This is also known as Stewardship.  The District signs an MOU and must oversee the process and adhere to Rotary’s rules.</a:t>
            </a:r>
            <a:endParaRPr lang="en-US" dirty="0"/>
          </a:p>
        </p:txBody>
      </p:sp>
    </p:spTree>
    <p:extLst>
      <p:ext uri="{BB962C8B-B14F-4D97-AF65-F5344CB8AC3E}">
        <p14:creationId xmlns:p14="http://schemas.microsoft.com/office/powerpoint/2010/main" val="4100208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we have $125k in DDF –District Designated Funds for District and Global Grants.  With the club matching cash and the World Fund for Global grants, there is potentially $273k for projects and this is because of the donations to The Rotary Foundation and club funds.  The District’s process is to take 20% of the DDF for no matched funds. Meaning the club does not need to match this amount with club cash.  Then 30% is to be matched with cash from the club.  50% of the DDF is for global grants and the club needs to match this amount and is able to pledge the total to a global grant.</a:t>
            </a:r>
          </a:p>
        </p:txBody>
      </p:sp>
    </p:spTree>
    <p:extLst>
      <p:ext uri="{BB962C8B-B14F-4D97-AF65-F5344CB8AC3E}">
        <p14:creationId xmlns:p14="http://schemas.microsoft.com/office/powerpoint/2010/main" val="1234788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674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17</a:t>
            </a:fld>
            <a:endParaRPr lang="en-US" dirty="0"/>
          </a:p>
        </p:txBody>
      </p:sp>
    </p:spTree>
    <p:extLst>
      <p:ext uri="{BB962C8B-B14F-4D97-AF65-F5344CB8AC3E}">
        <p14:creationId xmlns:p14="http://schemas.microsoft.com/office/powerpoint/2010/main" val="1671119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419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19</a:t>
            </a:fld>
            <a:endParaRPr lang="en-US" dirty="0"/>
          </a:p>
        </p:txBody>
      </p:sp>
    </p:spTree>
    <p:extLst>
      <p:ext uri="{BB962C8B-B14F-4D97-AF65-F5344CB8AC3E}">
        <p14:creationId xmlns:p14="http://schemas.microsoft.com/office/powerpoint/2010/main" val="3823916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latin typeface="Arial" panose="020B0604020202020204" pitchFamily="34" charset="0"/>
                <a:ea typeface="ヒラギノ角ゴ Pro W3" pitchFamily="-84" charset="-128"/>
                <a:cs typeface="ヒラギノ角ゴ Pro W3" pitchFamily="-84" charset="-128"/>
              </a:rPr>
              <a:t>The Rotary Foundation offers grants that support a wide variety of humanitarian projects, scholarships, and vocational training that Rotarians are doing around the world. We have four types of grants</a:t>
            </a:r>
            <a:r>
              <a:rPr lang="en-US" altLang="en-US" b="0" dirty="0">
                <a:latin typeface="Arial" panose="020B0604020202020204" pitchFamily="34" charset="0"/>
                <a:ea typeface="ＭＳ Ｐゴシック" panose="020B0600070205080204" pitchFamily="34" charset="-128"/>
                <a:cs typeface="Arial" panose="020B0604020202020204" pitchFamily="34" charset="0"/>
              </a:rPr>
              <a:t>: global grants, district grants, disaster response grants, and programs of scale grants.</a:t>
            </a:r>
            <a:endParaRPr lang="en-US" altLang="en-US" b="0" dirty="0">
              <a:latin typeface="Arial" panose="020B0604020202020204" pitchFamily="34" charset="0"/>
              <a:ea typeface="ヒラギノ角ゴ Pro W3" pitchFamily="-84" charset="-128"/>
              <a:cs typeface="ヒラギノ角ゴ Pro W3" pitchFamily="-84" charset="-128"/>
            </a:endParaRP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21</a:t>
            </a:fld>
            <a:endParaRPr lang="en-US" dirty="0"/>
          </a:p>
        </p:txBody>
      </p:sp>
    </p:spTree>
    <p:extLst>
      <p:ext uri="{BB962C8B-B14F-4D97-AF65-F5344CB8AC3E}">
        <p14:creationId xmlns:p14="http://schemas.microsoft.com/office/powerpoint/2010/main" val="3777173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kern="1200" dirty="0">
                <a:solidFill>
                  <a:schemeClr val="tx1"/>
                </a:solidFill>
                <a:effectLst/>
                <a:latin typeface="Arial" pitchFamily="-107" charset="0"/>
                <a:ea typeface="ヒラギノ角ゴ Pro W3" pitchFamily="-107" charset="-128"/>
                <a:cs typeface="ヒラギノ角ゴ Pro W3" pitchFamily="-107" charset="-128"/>
              </a:rPr>
              <a:t>District grants fund small-scale, short-term activities that address needs in your community and communities abroad. You can use district grants to fund a variety of district and club</a:t>
            </a:r>
            <a:r>
              <a:rPr lang="en-US" sz="1200" b="0" i="0" kern="1200" baseline="0" dirty="0">
                <a:solidFill>
                  <a:schemeClr val="tx1"/>
                </a:solidFill>
                <a:effectLst/>
                <a:latin typeface="Arial" pitchFamily="-107" charset="0"/>
                <a:ea typeface="ヒラギノ角ゴ Pro W3" pitchFamily="-107" charset="-128"/>
                <a:cs typeface="ヒラギノ角ゴ Pro W3" pitchFamily="-107" charset="-128"/>
              </a:rPr>
              <a:t> projects and activities, such as </a:t>
            </a:r>
            <a:r>
              <a:rPr lang="en-US" baseline="0" dirty="0"/>
              <a:t>local service projects, international humanitarian projects, scholarships and vocational exchanges. District grants can support scholarships at any level of study and for any study area. </a:t>
            </a:r>
            <a:endParaRPr lang="en-US" sz="1200" b="0" i="0" kern="1200" baseline="0" dirty="0">
              <a:solidFill>
                <a:schemeClr val="tx1"/>
              </a:solidFill>
              <a:effectLst/>
              <a:latin typeface="Arial" pitchFamily="-107" charset="0"/>
              <a:ea typeface="Arial" pitchFamily="1"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itchFamily="-107" charset="0"/>
                <a:ea typeface="ヒラギノ角ゴ Pro W3" pitchFamily="-107" charset="-128"/>
                <a:cs typeface="ヒラギノ角ゴ Pro W3" pitchFamily="-107" charset="-128"/>
              </a:rPr>
              <a:t>You have a lot of freedom to customize your service projects. There aren’t many restrictions, as long as your district grant supports the mission of The Rotary Foundation</a:t>
            </a:r>
            <a:endParaRPr lang="en-US" sz="1200" b="1" kern="1200" dirty="0">
              <a:solidFill>
                <a:schemeClr val="tx1"/>
              </a:solidFill>
              <a:effectLst/>
              <a:latin typeface="Arial" charset="0"/>
              <a:ea typeface="Arial" pitchFamily="1" charset="0"/>
              <a:cs typeface="Arial" charset="0"/>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22</a:t>
            </a:fld>
            <a:endParaRPr lang="en-US" dirty="0"/>
          </a:p>
        </p:txBody>
      </p:sp>
    </p:spTree>
    <p:extLst>
      <p:ext uri="{BB962C8B-B14F-4D97-AF65-F5344CB8AC3E}">
        <p14:creationId xmlns:p14="http://schemas.microsoft.com/office/powerpoint/2010/main" val="2217852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976535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6912228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71942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1515258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987942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dirty="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dirty="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dirty="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dirty="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481746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endParaRPr lang="en-US" sz="5400" dirty="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endParaRPr lang="en-US" dirty="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dirty="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dirty="0"/>
          </a:p>
        </p:txBody>
      </p:sp>
    </p:spTree>
    <p:extLst>
      <p:ext uri="{BB962C8B-B14F-4D97-AF65-F5344CB8AC3E}">
        <p14:creationId xmlns:p14="http://schemas.microsoft.com/office/powerpoint/2010/main" val="2229893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5" name="Rectangle 4"/>
          <p:cNvSpPr>
            <a:spLocks noChangeArrowheads="1"/>
          </p:cNvSpPr>
          <p:nvPr/>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9259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5" name="Rectangle 4"/>
          <p:cNvSpPr>
            <a:spLocks noChangeArrowheads="1"/>
          </p:cNvSpPr>
          <p:nvPr/>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4863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5" name="Rectangle 4"/>
          <p:cNvSpPr>
            <a:spLocks noChangeArrowheads="1"/>
          </p:cNvSpPr>
          <p:nvPr/>
        </p:nvSpPr>
        <p:spPr bwMode="auto">
          <a:xfrm>
            <a:off x="-101600" y="457200"/>
            <a:ext cx="123952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5584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5" name="Rectangle 4"/>
          <p:cNvSpPr>
            <a:spLocks noChangeArrowheads="1"/>
          </p:cNvSpPr>
          <p:nvPr/>
        </p:nvSpPr>
        <p:spPr bwMode="auto">
          <a:xfrm>
            <a:off x="-101600" y="457200"/>
            <a:ext cx="123952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0847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5" name="Rectangle 4"/>
          <p:cNvSpPr>
            <a:spLocks noChangeArrowheads="1"/>
          </p:cNvSpPr>
          <p:nvPr/>
        </p:nvSpPr>
        <p:spPr bwMode="auto">
          <a:xfrm>
            <a:off x="-101600" y="457200"/>
            <a:ext cx="123952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050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235200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674287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666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4257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4899292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8481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627428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559386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706341"/>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endParaRPr lang="en-US" sz="2400" dirty="0">
              <a:solidFill>
                <a:srgbClr val="958D85"/>
              </a:solidFill>
              <a:latin typeface="Arial" panose="020B0604020202020204" pitchFamily="34" charset="0"/>
              <a:ea typeface="ＭＳ Ｐゴシック" panose="020B0600070205080204" pitchFamily="34" charset="-128"/>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sz="2400" dirty="0">
              <a:solidFill>
                <a:srgbClr val="958D85"/>
              </a:solidFill>
              <a:latin typeface="Arial" panose="020B0604020202020204" pitchFamily="34" charset="0"/>
              <a:ea typeface="ＭＳ Ｐゴシック" panose="020B0600070205080204" pitchFamily="34" charset="-128"/>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endParaRPr lang="en-US" sz="2400" dirty="0">
              <a:solidFill>
                <a:srgbClr val="958D85"/>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6747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4" name="Rectangle 3"/>
          <p:cNvSpPr>
            <a:spLocks noChangeArrowheads="1"/>
          </p:cNvSpPr>
          <p:nvPr/>
        </p:nvSpPr>
        <p:spPr bwMode="auto">
          <a:xfrm>
            <a:off x="-203200" y="2667000"/>
            <a:ext cx="12700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321222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4" name="Rectangle 3"/>
          <p:cNvSpPr>
            <a:spLocks noChangeArrowheads="1"/>
          </p:cNvSpPr>
          <p:nvPr/>
        </p:nvSpPr>
        <p:spPr bwMode="auto">
          <a:xfrm>
            <a:off x="-203200" y="2667000"/>
            <a:ext cx="12700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783198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4" name="Rectangle 3"/>
          <p:cNvSpPr>
            <a:spLocks noChangeArrowheads="1"/>
          </p:cNvSpPr>
          <p:nvPr/>
        </p:nvSpPr>
        <p:spPr bwMode="auto">
          <a:xfrm>
            <a:off x="-203200" y="2667000"/>
            <a:ext cx="12700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131597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4" name="Rectangle 3"/>
          <p:cNvSpPr>
            <a:spLocks noChangeArrowheads="1"/>
          </p:cNvSpPr>
          <p:nvPr/>
        </p:nvSpPr>
        <p:spPr bwMode="auto">
          <a:xfrm>
            <a:off x="-203200" y="2667000"/>
            <a:ext cx="12700000" cy="160020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034857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4" name="Rectangle 3"/>
          <p:cNvSpPr>
            <a:spLocks noChangeArrowheads="1"/>
          </p:cNvSpPr>
          <p:nvPr/>
        </p:nvSpPr>
        <p:spPr bwMode="auto">
          <a:xfrm>
            <a:off x="-203200" y="2667000"/>
            <a:ext cx="12700000" cy="160020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950496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9166651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charset="0"/>
              <a:ea typeface="ＭＳ Ｐゴシック" panose="020B0600070205080204" pitchFamily="34" charset="-128"/>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b="1" i="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9484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22616818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209339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139203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49718953"/>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2278051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1194637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503402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683149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4675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80832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7600692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53471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949605405"/>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754989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16459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43179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13490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4686470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83994149"/>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631354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533828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5116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992788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897146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4422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5"/>
            <a:ext cx="11506200" cy="465667"/>
          </a:xfrm>
        </p:spPr>
        <p:txBody>
          <a:bodyPr>
            <a:noAutofit/>
          </a:bodyPr>
          <a:lstStyle>
            <a:lvl1pPr marL="0" indent="0" algn="ctr">
              <a:buNone/>
              <a:defRPr lang="en-US" sz="2400" b="1" kern="1200" dirty="0">
                <a:solidFill>
                  <a:srgbClr val="005DAA"/>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4"/>
            <a:ext cx="11506200" cy="821931"/>
          </a:xfrm>
        </p:spPr>
        <p:txBody>
          <a:bodyPr tIns="0" bIns="91440" anchor="b">
            <a:normAutofit/>
          </a:bodyPr>
          <a:lstStyle>
            <a:lvl1pPr marL="0" indent="0" algn="ctr" defTabSz="685800" rtl="0" eaLnBrk="1" latinLnBrk="0" hangingPunct="1">
              <a:buNone/>
              <a:defRPr lang="en-US" sz="36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4"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4" y="323243"/>
            <a:ext cx="2609627" cy="2619982"/>
          </a:xfrm>
          <a:prstGeom prst="rect">
            <a:avLst/>
          </a:prstGeom>
        </p:spPr>
      </p:pic>
    </p:spTree>
    <p:extLst>
      <p:ext uri="{BB962C8B-B14F-4D97-AF65-F5344CB8AC3E}">
        <p14:creationId xmlns:p14="http://schemas.microsoft.com/office/powerpoint/2010/main" val="6858863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5" y="2"/>
            <a:ext cx="6957559" cy="6857999"/>
          </a:xfrm>
        </p:spPr>
        <p:txBody>
          <a:bodyPr anchor="ctr" anchorCtr="0">
            <a:normAutofit/>
          </a:bodyPr>
          <a:lstStyle>
            <a:lvl1pPr marL="0" indent="0">
              <a:buNone/>
              <a:defRPr sz="1500">
                <a:solidFill>
                  <a:srgbClr val="48595D"/>
                </a:solidFill>
              </a:defRPr>
            </a:lvl1pPr>
            <a:lvl2pPr marL="342900" indent="-171450">
              <a:defRPr sz="1500">
                <a:solidFill>
                  <a:srgbClr val="48595D"/>
                </a:solidFill>
              </a:defRPr>
            </a:lvl2pPr>
            <a:lvl3pPr marL="514350" indent="-171450">
              <a:defRPr sz="1350">
                <a:solidFill>
                  <a:srgbClr val="48595D"/>
                </a:solidFill>
              </a:defRPr>
            </a:lvl3pPr>
            <a:lvl4pPr marL="685800" indent="-171450">
              <a:defRPr sz="1200">
                <a:solidFill>
                  <a:srgbClr val="48595D"/>
                </a:solidFill>
              </a:defRPr>
            </a:lvl4pPr>
            <a:lvl5pPr marL="857250" indent="-17145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3" cy="6858000"/>
          </a:xfrm>
        </p:spPr>
        <p:txBody>
          <a:bodyPr tIns="0" bIns="91440" anchor="ctr" anchorCtr="0"/>
          <a:lstStyle>
            <a:lvl1pPr>
              <a:defRPr lang="en-US" sz="27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35668659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4"/>
            <a:ext cx="4517136" cy="4955059"/>
          </a:xfrm>
        </p:spPr>
        <p:txBody>
          <a:bodyPr numCol="2" anchor="t" anchorCtr="0">
            <a:noAutofit/>
          </a:bodyPr>
          <a:lstStyle>
            <a:lvl1pPr marL="0" indent="0">
              <a:lnSpc>
                <a:spcPct val="100000"/>
              </a:lnSpc>
              <a:spcBef>
                <a:spcPts val="0"/>
              </a:spcBef>
              <a:buNone/>
              <a:defRPr sz="900" baseline="0">
                <a:solidFill>
                  <a:srgbClr val="48595D"/>
                </a:solidFill>
              </a:defRPr>
            </a:lvl1pPr>
            <a:lvl2pPr marL="342900" indent="-171450">
              <a:defRPr sz="900">
                <a:solidFill>
                  <a:srgbClr val="48595D"/>
                </a:solidFill>
              </a:defRPr>
            </a:lvl2pPr>
            <a:lvl3pPr marL="514350" indent="-171450">
              <a:defRPr sz="900">
                <a:solidFill>
                  <a:srgbClr val="48595D"/>
                </a:solidFill>
              </a:defRPr>
            </a:lvl3pPr>
            <a:lvl4pPr marL="685800" indent="-171450">
              <a:defRPr sz="900">
                <a:solidFill>
                  <a:srgbClr val="48595D"/>
                </a:solidFill>
              </a:defRPr>
            </a:lvl4pPr>
            <a:lvl5pPr marL="857250" indent="-171450">
              <a:defRPr sz="9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27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90" y="3"/>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1585424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72953205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4" y="6042781"/>
            <a:ext cx="9733039" cy="465667"/>
          </a:xfrm>
        </p:spPr>
        <p:txBody>
          <a:bodyPr>
            <a:noAutofit/>
          </a:bodyPr>
          <a:lstStyle>
            <a:lvl1pPr marL="0" indent="0" algn="l">
              <a:buNone/>
              <a:defRPr sz="21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59"/>
            <a:ext cx="1872085" cy="703131"/>
          </a:xfrm>
          <a:prstGeom prst="rect">
            <a:avLst/>
          </a:prstGeom>
        </p:spPr>
      </p:pic>
    </p:spTree>
    <p:extLst>
      <p:ext uri="{BB962C8B-B14F-4D97-AF65-F5344CB8AC3E}">
        <p14:creationId xmlns:p14="http://schemas.microsoft.com/office/powerpoint/2010/main" val="12637873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4" y="6042781"/>
            <a:ext cx="9733039" cy="465667"/>
          </a:xfrm>
        </p:spPr>
        <p:txBody>
          <a:bodyPr>
            <a:noAutofit/>
          </a:bodyPr>
          <a:lstStyle>
            <a:lvl1pPr marL="0" indent="0" algn="l">
              <a:buNone/>
              <a:defRPr sz="2100" b="1">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59"/>
            <a:ext cx="1872085" cy="703131"/>
          </a:xfrm>
          <a:prstGeom prst="rect">
            <a:avLst/>
          </a:prstGeom>
        </p:spPr>
      </p:pic>
    </p:spTree>
    <p:extLst>
      <p:ext uri="{BB962C8B-B14F-4D97-AF65-F5344CB8AC3E}">
        <p14:creationId xmlns:p14="http://schemas.microsoft.com/office/powerpoint/2010/main" val="17461680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622926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2"/>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606678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142067"/>
            <a:ext cx="11506199" cy="4034896"/>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09096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30776820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239499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6356352"/>
            <a:ext cx="423335"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4" y="115572"/>
            <a:ext cx="423335" cy="365125"/>
          </a:xfrm>
          <a:prstGeom prst="rect">
            <a:avLst/>
          </a:prstGeom>
        </p:spPr>
        <p:txBody>
          <a:bodyPr vert="horz" lIns="68580" tIns="34290" rIns="68580" bIns="3429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900" smtClean="0">
                <a:solidFill>
                  <a:schemeClr val="tx1"/>
                </a:solidFill>
              </a:rPr>
              <a:pPr/>
              <a:t>‹#›</a:t>
            </a:fld>
            <a:endParaRPr lang="en-US" sz="900" dirty="0">
              <a:solidFill>
                <a:schemeClr val="tx1"/>
              </a:solidFill>
            </a:endParaRPr>
          </a:p>
        </p:txBody>
      </p:sp>
    </p:spTree>
    <p:extLst>
      <p:ext uri="{BB962C8B-B14F-4D97-AF65-F5344CB8AC3E}">
        <p14:creationId xmlns:p14="http://schemas.microsoft.com/office/powerpoint/2010/main" val="9084121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4318836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675121236"/>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5"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769734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708083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5848020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1" y="6273115"/>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038898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3"/>
            <a:ext cx="12192000" cy="939799"/>
          </a:xfrm>
          <a:noFill/>
        </p:spPr>
        <p:txBody>
          <a:bodyPr tIns="274320" bIns="91440" anchor="t">
            <a:normAutofit/>
          </a:bodyPr>
          <a:lstStyle>
            <a:lvl1pPr marL="298847" indent="0">
              <a:defRPr sz="33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5" cy="600002"/>
          </a:xfrm>
        </p:spPr>
        <p:txBody>
          <a:bodyPr>
            <a:normAutofit/>
          </a:bodyPr>
          <a:lstStyle>
            <a:lvl1pPr marL="0" indent="0" algn="l">
              <a:buNone/>
              <a:defRPr sz="21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615261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667653"/>
            <a:ext cx="11506199" cy="3773628"/>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33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552017654"/>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9" y="1358902"/>
            <a:ext cx="3860800" cy="2434167"/>
          </a:xfrm>
          <a:noFill/>
          <a:ln w="50800">
            <a:solidFill>
              <a:schemeClr val="bg1"/>
            </a:solidFill>
          </a:ln>
        </p:spPr>
        <p:txBody>
          <a:bodyPr anchor="ctr">
            <a:norm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9" y="3793068"/>
            <a:ext cx="3860800" cy="651932"/>
          </a:xfrm>
          <a:noFill/>
          <a:ln w="50800">
            <a:solidFill>
              <a:schemeClr val="bg1"/>
            </a:solidFill>
          </a:ln>
        </p:spPr>
        <p:txBody>
          <a:bodyPr tIns="0" bIns="0" anchor="ctr">
            <a:no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264736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3"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0509077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2193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3426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10488501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714705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6124037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53432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9852499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355398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png"/><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ags" Target="../tags/tag1.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theme" Target="../theme/theme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5.xml"/><Relationship Id="rId1" Type="http://schemas.openxmlformats.org/officeDocument/2006/relationships/slideLayout" Target="../slideLayouts/slideLayout69.xml"/><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heme" Target="../theme/theme6.xml"/><Relationship Id="rId1" Type="http://schemas.openxmlformats.org/officeDocument/2006/relationships/slideLayout" Target="../slideLayouts/slideLayout70.xml"/><Relationship Id="rId4" Type="http://schemas.openxmlformats.org/officeDocument/2006/relationships/image" Target="../media/image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tags" Target="../tags/tag6.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theme" Target="../theme/theme7.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8737600" y="6553201"/>
            <a:ext cx="2844800" cy="138499"/>
          </a:xfrm>
          <a:prstGeom prst="rect">
            <a:avLst/>
          </a:prstGeom>
          <a:noFill/>
        </p:spPr>
        <p:txBody>
          <a:bodyPr wrap="squar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BCBDC0"/>
                </a:solidFill>
                <a:effectLst/>
                <a:uLnTx/>
                <a:uFillTx/>
                <a:latin typeface="Arial Narrow" panose="020B0606020202030204" pitchFamily="34" charset="0"/>
                <a:ea typeface="ＭＳ Ｐゴシック" panose="020B0600070205080204" pitchFamily="34" charset="-128"/>
                <a:cs typeface="+mn-cs"/>
              </a:rPr>
              <a:t>ROTARY GRANTS | </a:t>
            </a:r>
            <a:fld id="{1657C562-54AF-4B04-9A60-691B7D276899}" type="slidenum">
              <a:rPr kumimoji="0" lang="en-US" altLang="en-US" sz="900" b="0" i="0" u="none" strike="noStrike" kern="1200" cap="none" spc="0" normalizeH="0" baseline="0" noProof="0" smtClean="0">
                <a:ln>
                  <a:noFill/>
                </a:ln>
                <a:solidFill>
                  <a:srgbClr val="BCBDC0"/>
                </a:solidFill>
                <a:effectLst/>
                <a:uLnTx/>
                <a:uFillTx/>
                <a:latin typeface="Arial Narrow" panose="020B060602020203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r>
              <a:rPr kumimoji="0" lang="en-US" altLang="en-US" sz="900" b="0" i="0" u="none" strike="noStrike" kern="1200" cap="none" spc="0" normalizeH="0" baseline="0" noProof="0" dirty="0">
                <a:ln>
                  <a:noFill/>
                </a:ln>
                <a:solidFill>
                  <a:srgbClr val="BCBDC0"/>
                </a:solidFill>
                <a:effectLst/>
                <a:uLnTx/>
                <a:uFillTx/>
                <a:latin typeface="Arial Narrow" panose="020B0606020202030204" pitchFamily="34" charset="0"/>
                <a:ea typeface="ＭＳ Ｐゴシック" panose="020B0600070205080204" pitchFamily="34" charset="-128"/>
                <a:cs typeface="+mn-cs"/>
              </a:rPr>
              <a:t>  </a:t>
            </a:r>
            <a:endParaRPr kumimoji="0" lang="en-US" altLang="en-US" sz="900" b="0" i="0" u="none" strike="noStrike" kern="1200" cap="none" spc="0" normalizeH="0" baseline="0" noProof="0" dirty="0">
              <a:ln>
                <a:noFill/>
              </a:ln>
              <a:solidFill>
                <a:srgbClr val="958D85"/>
              </a:solidFill>
              <a:effectLst/>
              <a:uLnTx/>
              <a:uFillTx/>
              <a:latin typeface="Arial Narrow" panose="020B0606020202030204" pitchFamily="34" charset="0"/>
              <a:ea typeface="ＭＳ Ｐゴシック" panose="020B0600070205080204" pitchFamily="34" charset="-128"/>
              <a:cs typeface="+mn-cs"/>
            </a:endParaRPr>
          </a:p>
        </p:txBody>
      </p:sp>
      <p:pic>
        <p:nvPicPr>
          <p:cNvPr id="4" name="Picture 5"/>
          <p:cNvPicPr>
            <a:picLocks noChangeAspect="1"/>
          </p:cNvPicPr>
          <p:nvPr userDrawn="1"/>
        </p:nvPicPr>
        <p:blipFill>
          <a:blip r:embed="rId17" cstate="hqprint">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43361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5" r:id="rId15"/>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9550400" y="6553201"/>
            <a:ext cx="20320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BCBDC0"/>
                </a:solidFill>
                <a:effectLst/>
                <a:uLnTx/>
                <a:uFillTx/>
                <a:latin typeface="Arial Narrow" panose="020B0606020202030204" pitchFamily="34" charset="0"/>
                <a:ea typeface="ＭＳ Ｐゴシック" panose="020B0600070205080204" pitchFamily="34" charset="-128"/>
                <a:cs typeface="+mn-cs"/>
              </a:rPr>
              <a:t>ROTARY GRANTS | </a:t>
            </a:r>
            <a:fld id="{6E0F9766-D403-411A-A982-27F033ACCA59}" type="slidenum">
              <a:rPr kumimoji="0" lang="en-US" altLang="en-US" sz="900" b="0" i="0" u="none" strike="noStrike" kern="1200" cap="none" spc="0" normalizeH="0" baseline="0" noProof="0" smtClean="0">
                <a:ln>
                  <a:noFill/>
                </a:ln>
                <a:solidFill>
                  <a:srgbClr val="BCBDC0"/>
                </a:solidFill>
                <a:effectLst/>
                <a:uLnTx/>
                <a:uFillTx/>
                <a:latin typeface="Arial Narrow" panose="020B060602020203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r>
              <a:rPr kumimoji="0" lang="en-US" altLang="en-US" sz="900" b="0" i="0" u="none" strike="noStrike" kern="1200" cap="none" spc="0" normalizeH="0" baseline="0" noProof="0" dirty="0">
                <a:ln>
                  <a:noFill/>
                </a:ln>
                <a:solidFill>
                  <a:srgbClr val="BCBDC0"/>
                </a:solidFill>
                <a:effectLst/>
                <a:uLnTx/>
                <a:uFillTx/>
                <a:latin typeface="Arial Narrow" panose="020B0606020202030204" pitchFamily="34" charset="0"/>
                <a:ea typeface="ＭＳ Ｐゴシック" panose="020B0600070205080204" pitchFamily="34" charset="-128"/>
                <a:cs typeface="+mn-cs"/>
              </a:rPr>
              <a:t>  </a:t>
            </a:r>
            <a:endParaRPr kumimoji="0" lang="en-US" altLang="en-US" sz="900" b="0" i="0" u="none" strike="noStrike" kern="1200" cap="none" spc="0" normalizeH="0" baseline="0" noProof="0" dirty="0">
              <a:ln>
                <a:noFill/>
              </a:ln>
              <a:solidFill>
                <a:srgbClr val="958D85"/>
              </a:solidFill>
              <a:effectLst/>
              <a:uLnTx/>
              <a:uFillTx/>
              <a:latin typeface="Arial Narrow" panose="020B0606020202030204" pitchFamily="34" charset="0"/>
              <a:ea typeface="ＭＳ Ｐゴシック" panose="020B0600070205080204" pitchFamily="34" charset="-128"/>
              <a:cs typeface="+mn-cs"/>
            </a:endParaRPr>
          </a:p>
        </p:txBody>
      </p:sp>
      <p:pic>
        <p:nvPicPr>
          <p:cNvPr id="4" name="Picture 5"/>
          <p:cNvPicPr>
            <a:picLocks noChangeAspect="1"/>
          </p:cNvPicPr>
          <p:nvPr userDrawn="1"/>
        </p:nvPicPr>
        <p:blipFill>
          <a:blip r:embed="rId9" cstate="hqprint">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5649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349890917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0068047" y="6331969"/>
            <a:ext cx="1758215"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i="0" dirty="0">
                <a:solidFill>
                  <a:srgbClr val="585858"/>
                </a:solidFill>
                <a:latin typeface="Arial Narrow Bold"/>
                <a:cs typeface="Arial Narrow Bold"/>
              </a:rPr>
              <a:t>2018</a:t>
            </a:r>
          </a:p>
        </p:txBody>
      </p:sp>
    </p:spTree>
    <p:custDataLst>
      <p:tags r:id="rId3"/>
    </p:custDataLst>
    <p:extLst>
      <p:ext uri="{BB962C8B-B14F-4D97-AF65-F5344CB8AC3E}">
        <p14:creationId xmlns:p14="http://schemas.microsoft.com/office/powerpoint/2010/main" val="347996750"/>
      </p:ext>
    </p:extLst>
  </p:cSld>
  <p:clrMap bg1="lt1" tx1="dk1" bg2="lt2" tx2="dk2" accent1="accent1" accent2="accent2" accent3="accent3" accent4="accent4" accent5="accent5" accent6="accent6" hlink="hlink" folHlink="folHlink"/>
  <p:sldLayoutIdLst>
    <p:sldLayoutId id="2147483728"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0068047" y="6331969"/>
            <a:ext cx="1758215"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i="0" dirty="0">
                <a:solidFill>
                  <a:srgbClr val="585858"/>
                </a:solidFill>
                <a:latin typeface="Arial Narrow Bold"/>
                <a:cs typeface="Arial Narrow Bold"/>
              </a:rPr>
              <a:t>2018</a:t>
            </a:r>
          </a:p>
        </p:txBody>
      </p:sp>
    </p:spTree>
    <p:custDataLst>
      <p:tags r:id="rId3"/>
    </p:custDataLst>
    <p:extLst>
      <p:ext uri="{BB962C8B-B14F-4D97-AF65-F5344CB8AC3E}">
        <p14:creationId xmlns:p14="http://schemas.microsoft.com/office/powerpoint/2010/main" val="1310223991"/>
      </p:ext>
    </p:extLst>
  </p:cSld>
  <p:clrMap bg1="lt1" tx1="dk1" bg2="lt2" tx2="dk2" accent1="accent1" accent2="accent2" accent3="accent3" accent4="accent4" accent5="accent5" accent6="accent6" hlink="hlink" folHlink="folHlink"/>
  <p:sldLayoutIdLst>
    <p:sldLayoutId id="2147483730"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2"/>
            <a:ext cx="5613400" cy="4234493"/>
          </a:xfrm>
          <a:prstGeom prst="rect">
            <a:avLst/>
          </a:prstGeom>
        </p:spPr>
        <p:txBody>
          <a:bodyPr wrap="square">
            <a:spAutoFit/>
          </a:bodyPr>
          <a:lstStyle/>
          <a:p>
            <a:pPr algn="l">
              <a:spcBef>
                <a:spcPts val="450"/>
              </a:spcBef>
              <a:spcAft>
                <a:spcPts val="450"/>
              </a:spcAft>
            </a:pPr>
            <a:r>
              <a:rPr lang="en-US" sz="1350"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450"/>
              </a:spcBef>
              <a:spcAft>
                <a:spcPts val="450"/>
              </a:spcAft>
            </a:pPr>
            <a:r>
              <a:rPr lang="en-US" sz="1350" b="0" i="0" dirty="0">
                <a:solidFill>
                  <a:srgbClr val="222222"/>
                </a:solidFill>
                <a:effectLst/>
                <a:latin typeface="Arial" panose="020B0604020202020204" pitchFamily="34" charset="0"/>
              </a:rPr>
              <a:t> </a:t>
            </a:r>
          </a:p>
          <a:p>
            <a:pPr algn="l">
              <a:spcBef>
                <a:spcPts val="450"/>
              </a:spcBef>
              <a:spcAft>
                <a:spcPts val="450"/>
              </a:spcAft>
            </a:pPr>
            <a:r>
              <a:rPr lang="en-US" sz="1350" b="0" i="0" dirty="0">
                <a:solidFill>
                  <a:srgbClr val="000000"/>
                </a:solidFill>
                <a:effectLst/>
                <a:latin typeface="Arial" panose="020B0604020202020204" pitchFamily="34" charset="0"/>
              </a:rPr>
              <a:t>• revise any of the “how-to” text on the first pages</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create text placeholders within each slide</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need your advice on fonts – I’m thinking we should only use the “free option” fonts? (see attached)</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5001"/>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7"/>
            <a:ext cx="1751015"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683444" y="6984918"/>
            <a:ext cx="4670356" cy="430863"/>
            <a:chOff x="408412" y="6984916"/>
            <a:chExt cx="4670356" cy="430863"/>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525" dirty="0"/>
                  <a:t>Royal Blue</a:t>
                </a:r>
                <a:br>
                  <a:rPr lang="en-US" sz="525" dirty="0"/>
                </a:br>
                <a:r>
                  <a:rPr lang="en-US" sz="450" dirty="0"/>
                  <a:t>R23,G69,B143</a:t>
                </a:r>
                <a:endParaRPr lang="en-US" sz="525"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Azure</a:t>
                </a:r>
                <a:br>
                  <a:rPr lang="en-US" sz="450" dirty="0"/>
                </a:br>
                <a:r>
                  <a:rPr lang="en-US" sz="45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tx1"/>
                    </a:solidFill>
                  </a:rPr>
                  <a:t>Sky Blue </a:t>
                </a:r>
                <a:br>
                  <a:rPr lang="en-US" sz="450" dirty="0">
                    <a:solidFill>
                      <a:schemeClr val="tx1"/>
                    </a:solidFill>
                  </a:rPr>
                </a:br>
                <a:r>
                  <a:rPr lang="en-US" sz="45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Violet</a:t>
                </a:r>
                <a:br>
                  <a:rPr lang="en-US" sz="450" dirty="0"/>
                </a:br>
                <a:r>
                  <a:rPr lang="en-US" sz="45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Orange</a:t>
                </a:r>
                <a:br>
                  <a:rPr lang="en-US" sz="450" dirty="0"/>
                </a:br>
                <a:r>
                  <a:rPr lang="en-US" sz="45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tx1"/>
                    </a:solidFill>
                  </a:rPr>
                  <a:t>Gold</a:t>
                </a:r>
                <a:br>
                  <a:rPr lang="en-US" sz="450" dirty="0">
                    <a:solidFill>
                      <a:schemeClr val="tx1"/>
                    </a:solidFill>
                  </a:rPr>
                </a:br>
                <a:r>
                  <a:rPr lang="en-US" sz="45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bg1"/>
                    </a:solidFill>
                  </a:rPr>
                  <a:t>Cranberry</a:t>
                </a:r>
                <a:br>
                  <a:rPr lang="en-US" sz="450" dirty="0">
                    <a:solidFill>
                      <a:schemeClr val="bg1"/>
                    </a:solidFill>
                  </a:rPr>
                </a:br>
                <a:r>
                  <a:rPr lang="en-US" sz="45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Turquoise</a:t>
                </a:r>
                <a:br>
                  <a:rPr lang="en-US" sz="450" dirty="0"/>
                </a:br>
                <a:r>
                  <a:rPr lang="en-US" sz="45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408412" y="6984916"/>
              <a:ext cx="940962" cy="184666"/>
            </a:xfrm>
            <a:prstGeom prst="rect">
              <a:avLst/>
            </a:prstGeom>
            <a:noFill/>
          </p:spPr>
          <p:txBody>
            <a:bodyPr wrap="none" lIns="0" rIns="0" rtlCol="0">
              <a:spAutoFit/>
            </a:bodyPr>
            <a:lstStyle/>
            <a:p>
              <a:pPr algn="r"/>
              <a:r>
                <a:rPr lang="en-US" sz="6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685002" y="7221372"/>
              <a:ext cx="658835" cy="184666"/>
            </a:xfrm>
            <a:prstGeom prst="rect">
              <a:avLst/>
            </a:prstGeom>
            <a:noFill/>
          </p:spPr>
          <p:txBody>
            <a:bodyPr wrap="none" lIns="0" rIns="0" rtlCol="0">
              <a:spAutoFit/>
            </a:bodyPr>
            <a:lstStyle>
              <a:defPPr>
                <a:defRPr lang="en-US"/>
              </a:defPPr>
              <a:lvl1pPr algn="r">
                <a:defRPr sz="800" b="1"/>
              </a:lvl1pPr>
            </a:lstStyle>
            <a:p>
              <a:pPr lvl="0"/>
              <a:r>
                <a:rPr lang="en-US" sz="600" dirty="0">
                  <a:solidFill>
                    <a:schemeClr val="tx1">
                      <a:lumMod val="65000"/>
                      <a:lumOff val="35000"/>
                    </a:schemeClr>
                  </a:solidFill>
                </a:rPr>
                <a:t>Secondary Colors</a:t>
              </a:r>
            </a:p>
          </p:txBody>
        </p:sp>
      </p:grpSp>
    </p:spTree>
    <p:custDataLst>
      <p:tags r:id="rId25"/>
    </p:custDataLst>
    <p:extLst>
      <p:ext uri="{BB962C8B-B14F-4D97-AF65-F5344CB8AC3E}">
        <p14:creationId xmlns:p14="http://schemas.microsoft.com/office/powerpoint/2010/main" val="264001729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Lst>
  <p:hf hdr="0" ftr="0" dt="0"/>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dirty="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20824763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11.xml"/><Relationship Id="rId1" Type="http://schemas.openxmlformats.org/officeDocument/2006/relationships/slideLayout" Target="../slideLayouts/slideLayout70.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3" Type="http://schemas.openxmlformats.org/officeDocument/2006/relationships/hyperlink" Target="https://rotaryd5000.org/sitepage/district-grant-info-documents" TargetMode="External"/><Relationship Id="rId2" Type="http://schemas.openxmlformats.org/officeDocument/2006/relationships/hyperlink" Target="mailto:grants@rotaryd5000.org" TargetMode="Externa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5.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05.xml"/><Relationship Id="rId5" Type="http://schemas.openxmlformats.org/officeDocument/2006/relationships/image" Target="../media/image39.jpg"/><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55.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55.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12.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69.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15.png"/><Relationship Id="rId7" Type="http://schemas.openxmlformats.org/officeDocument/2006/relationships/customXml" Target="../ink/ink4.xml"/><Relationship Id="rId2" Type="http://schemas.openxmlformats.org/officeDocument/2006/relationships/customXml" Target="../ink/ink1.xml"/><Relationship Id="rId1" Type="http://schemas.openxmlformats.org/officeDocument/2006/relationships/slideLayout" Target="../slideLayouts/slideLayout79.xml"/><Relationship Id="rId6" Type="http://schemas.openxmlformats.org/officeDocument/2006/relationships/customXml" Target="../ink/ink3.xml"/><Relationship Id="rId11" Type="http://schemas.openxmlformats.org/officeDocument/2006/relationships/customXml" Target="../ink/ink8.xml"/><Relationship Id="rId5" Type="http://schemas.openxmlformats.org/officeDocument/2006/relationships/image" Target="NULL"/><Relationship Id="rId10" Type="http://schemas.openxmlformats.org/officeDocument/2006/relationships/customXml" Target="../ink/ink7.xml"/><Relationship Id="rId4" Type="http://schemas.openxmlformats.org/officeDocument/2006/relationships/customXml" Target="../ink/ink2.xml"/><Relationship Id="rId9" Type="http://schemas.openxmlformats.org/officeDocument/2006/relationships/customXml" Target="../ink/ink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9.xml"/><Relationship Id="rId1" Type="http://schemas.openxmlformats.org/officeDocument/2006/relationships/slideLayout" Target="../slideLayouts/slideLayout7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10.xml"/><Relationship Id="rId1" Type="http://schemas.openxmlformats.org/officeDocument/2006/relationships/slideLayout" Target="../slideLayouts/slideLayout70.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B6495-FF27-4873-988A-AC7AEDFB81C5}"/>
              </a:ext>
            </a:extLst>
          </p:cNvPr>
          <p:cNvPicPr>
            <a:picLocks noChangeAspect="1"/>
          </p:cNvPicPr>
          <p:nvPr/>
        </p:nvPicPr>
        <p:blipFill>
          <a:blip r:embed="rId2"/>
          <a:stretch>
            <a:fillRect/>
          </a:stretch>
        </p:blipFill>
        <p:spPr>
          <a:xfrm>
            <a:off x="2280611" y="1692323"/>
            <a:ext cx="8029663" cy="3036342"/>
          </a:xfrm>
          <a:prstGeom prst="rect">
            <a:avLst/>
          </a:prstGeom>
        </p:spPr>
      </p:pic>
      <p:sp>
        <p:nvSpPr>
          <p:cNvPr id="2" name="TextBox 1">
            <a:extLst>
              <a:ext uri="{FF2B5EF4-FFF2-40B4-BE49-F238E27FC236}">
                <a16:creationId xmlns:a16="http://schemas.microsoft.com/office/drawing/2014/main" id="{B9A56F57-8A97-95A9-82B7-18CD05EE0AE3}"/>
              </a:ext>
            </a:extLst>
          </p:cNvPr>
          <p:cNvSpPr txBox="1"/>
          <p:nvPr/>
        </p:nvSpPr>
        <p:spPr>
          <a:xfrm>
            <a:off x="1526876" y="5883215"/>
            <a:ext cx="8333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Serving humanity, empowering a positive change globally</a:t>
            </a:r>
          </a:p>
        </p:txBody>
      </p:sp>
    </p:spTree>
    <p:extLst>
      <p:ext uri="{BB962C8B-B14F-4D97-AF65-F5344CB8AC3E}">
        <p14:creationId xmlns:p14="http://schemas.microsoft.com/office/powerpoint/2010/main" val="22859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5EACACD1-F86B-2158-055F-8CE1AA8F4BD3}"/>
                  </a:ext>
                </a:extLst>
              </p14:cNvPr>
              <p14:cNvContentPartPr/>
              <p14:nvPr/>
            </p14:nvContentPartPr>
            <p14:xfrm>
              <a:off x="11325300" y="6467295"/>
              <a:ext cx="347400" cy="72720"/>
            </p14:xfrm>
          </p:contentPart>
        </mc:Choice>
        <mc:Fallback xmlns="">
          <p:pic>
            <p:nvPicPr>
              <p:cNvPr id="5" name="Ink 4">
                <a:extLst>
                  <a:ext uri="{FF2B5EF4-FFF2-40B4-BE49-F238E27FC236}">
                    <a16:creationId xmlns:a16="http://schemas.microsoft.com/office/drawing/2014/main" id="{5EACACD1-F86B-2158-055F-8CE1AA8F4BD3}"/>
                  </a:ext>
                </a:extLst>
              </p:cNvPr>
              <p:cNvPicPr/>
              <p:nvPr/>
            </p:nvPicPr>
            <p:blipFill>
              <a:blip r:embed="rId3"/>
              <a:stretch>
                <a:fillRect/>
              </a:stretch>
            </p:blipFill>
            <p:spPr>
              <a:xfrm>
                <a:off x="11262365" y="6404295"/>
                <a:ext cx="472910" cy="198360"/>
              </a:xfrm>
              <a:prstGeom prst="rect">
                <a:avLst/>
              </a:prstGeom>
            </p:spPr>
          </p:pic>
        </mc:Fallback>
      </mc:AlternateContent>
      <p:sp>
        <p:nvSpPr>
          <p:cNvPr id="6" name="Title 1">
            <a:extLst>
              <a:ext uri="{FF2B5EF4-FFF2-40B4-BE49-F238E27FC236}">
                <a16:creationId xmlns:a16="http://schemas.microsoft.com/office/drawing/2014/main" id="{51A919B7-3C73-E17D-045B-20AC7B741721}"/>
              </a:ext>
            </a:extLst>
          </p:cNvPr>
          <p:cNvSpPr txBox="1">
            <a:spLocks/>
          </p:cNvSpPr>
          <p:nvPr/>
        </p:nvSpPr>
        <p:spPr>
          <a:xfrm>
            <a:off x="342900" y="-95250"/>
            <a:ext cx="11506200" cy="1539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t>SHARE PROGRAM</a:t>
            </a:r>
          </a:p>
        </p:txBody>
      </p:sp>
      <p:sp>
        <p:nvSpPr>
          <p:cNvPr id="7" name="Content Placeholder 2">
            <a:extLst>
              <a:ext uri="{FF2B5EF4-FFF2-40B4-BE49-F238E27FC236}">
                <a16:creationId xmlns:a16="http://schemas.microsoft.com/office/drawing/2014/main" id="{1D3CE558-E384-3C04-FC2F-A1D168A14322}"/>
              </a:ext>
            </a:extLst>
          </p:cNvPr>
          <p:cNvSpPr txBox="1">
            <a:spLocks/>
          </p:cNvSpPr>
          <p:nvPr/>
        </p:nvSpPr>
        <p:spPr>
          <a:xfrm>
            <a:off x="342900" y="1744663"/>
            <a:ext cx="6257925" cy="4035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you select Annual Fund – SHARE, the contribution enters the SHARE system for the next 3 years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Under the SHARE system, contributions are divided between the World Fund and District Designated Funds (DDF), after operating expenses of 5% are deducted</a:t>
            </a:r>
          </a:p>
        </p:txBody>
      </p:sp>
      <p:pic>
        <p:nvPicPr>
          <p:cNvPr id="8" name="Picture 7">
            <a:extLst>
              <a:ext uri="{FF2B5EF4-FFF2-40B4-BE49-F238E27FC236}">
                <a16:creationId xmlns:a16="http://schemas.microsoft.com/office/drawing/2014/main" id="{22F5997D-6FFC-39E0-48EA-45BD0CC43969}"/>
              </a:ext>
            </a:extLst>
          </p:cNvPr>
          <p:cNvPicPr>
            <a:picLocks noChangeAspect="1"/>
          </p:cNvPicPr>
          <p:nvPr/>
        </p:nvPicPr>
        <p:blipFill>
          <a:blip r:embed="rId4"/>
          <a:stretch>
            <a:fillRect/>
          </a:stretch>
        </p:blipFill>
        <p:spPr>
          <a:xfrm>
            <a:off x="7074648" y="1345992"/>
            <a:ext cx="3460002" cy="5365862"/>
          </a:xfrm>
          <a:prstGeom prst="rect">
            <a:avLst/>
          </a:prstGeom>
        </p:spPr>
      </p:pic>
    </p:spTree>
    <p:extLst>
      <p:ext uri="{BB962C8B-B14F-4D97-AF65-F5344CB8AC3E}">
        <p14:creationId xmlns:p14="http://schemas.microsoft.com/office/powerpoint/2010/main" val="3435192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CB4AB-BE33-4695-BC82-D30C37D0E33B}"/>
              </a:ext>
            </a:extLst>
          </p:cNvPr>
          <p:cNvSpPr txBox="1"/>
          <p:nvPr/>
        </p:nvSpPr>
        <p:spPr>
          <a:xfrm>
            <a:off x="2241452" y="407963"/>
            <a:ext cx="8328074"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57200" hangingPunct="0"/>
            <a:r>
              <a:rPr lang="en-US" sz="4000" kern="0" dirty="0">
                <a:solidFill>
                  <a:srgbClr val="FFFFFF"/>
                </a:solidFill>
                <a:latin typeface="Calibri"/>
                <a:ea typeface="Calibri"/>
                <a:cs typeface="Calibri"/>
                <a:sym typeface="Calibri"/>
              </a:rPr>
              <a:t>Grant Funds to Rotary Projects</a:t>
            </a:r>
          </a:p>
        </p:txBody>
      </p:sp>
      <p:sp>
        <p:nvSpPr>
          <p:cNvPr id="3" name="TextBox 2"/>
          <p:cNvSpPr txBox="1"/>
          <p:nvPr/>
        </p:nvSpPr>
        <p:spPr>
          <a:xfrm>
            <a:off x="2209800" y="1257300"/>
            <a:ext cx="8257032" cy="53553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57200" hangingPunct="0"/>
            <a:r>
              <a:rPr lang="en-US" kern="0" dirty="0">
                <a:solidFill>
                  <a:srgbClr val="000000"/>
                </a:solidFill>
                <a:latin typeface="Calibri"/>
                <a:ea typeface="Calibri"/>
                <a:cs typeface="Calibri"/>
                <a:sym typeface="Calibri"/>
              </a:rPr>
              <a:t>2021-2022 donations of SHARE        	$263,969 from District 5000</a:t>
            </a:r>
          </a:p>
          <a:p>
            <a:pPr defTabSz="457200" hangingPunct="0"/>
            <a:endParaRPr lang="en-US" kern="0" dirty="0">
              <a:solidFill>
                <a:srgbClr val="000000"/>
              </a:solidFill>
              <a:latin typeface="Calibri"/>
              <a:ea typeface="Calibri"/>
              <a:cs typeface="Calibri"/>
              <a:sym typeface="Calibri"/>
            </a:endParaRPr>
          </a:p>
          <a:p>
            <a:pPr defTabSz="457200" hangingPunct="0"/>
            <a:r>
              <a:rPr lang="en-US" kern="0" dirty="0">
                <a:solidFill>
                  <a:srgbClr val="000000"/>
                </a:solidFill>
                <a:latin typeface="Calibri"/>
                <a:ea typeface="Calibri"/>
                <a:cs typeface="Calibri"/>
                <a:sym typeface="Calibri"/>
              </a:rPr>
              <a:t>5% Admin Fee      						$ 13,198 to Rotary International</a:t>
            </a:r>
          </a:p>
          <a:p>
            <a:pPr defTabSz="457200" hangingPunct="0"/>
            <a:r>
              <a:rPr lang="en-US" kern="0" dirty="0">
                <a:solidFill>
                  <a:srgbClr val="000000"/>
                </a:solidFill>
                <a:latin typeface="Calibri"/>
                <a:ea typeface="Calibri"/>
                <a:cs typeface="Calibri"/>
                <a:sym typeface="Calibri"/>
              </a:rPr>
              <a:t>47.5% to World Fund					$125,385 to The Rotary Foundation</a:t>
            </a:r>
          </a:p>
          <a:p>
            <a:pPr defTabSz="457200" hangingPunct="0"/>
            <a:r>
              <a:rPr lang="en-US" kern="0" dirty="0">
                <a:solidFill>
                  <a:srgbClr val="000000"/>
                </a:solidFill>
                <a:latin typeface="Calibri"/>
                <a:ea typeface="Calibri"/>
                <a:cs typeface="Calibri"/>
                <a:sym typeface="Calibri"/>
              </a:rPr>
              <a:t>47.5% to District Designated Fund (DDF) 	$125,385 to District 5000</a:t>
            </a:r>
          </a:p>
          <a:p>
            <a:pPr defTabSz="457200" hangingPunct="0"/>
            <a:endParaRPr lang="en-US" kern="0" dirty="0">
              <a:solidFill>
                <a:srgbClr val="000000"/>
              </a:solidFill>
              <a:latin typeface="Calibri"/>
              <a:ea typeface="Calibri"/>
              <a:cs typeface="Calibri"/>
              <a:sym typeface="Calibri"/>
            </a:endParaRPr>
          </a:p>
          <a:p>
            <a:pPr defTabSz="457200" hangingPunct="0"/>
            <a:r>
              <a:rPr lang="en-US" kern="0" dirty="0">
                <a:solidFill>
                  <a:srgbClr val="000000"/>
                </a:solidFill>
                <a:latin typeface="Calibri"/>
                <a:ea typeface="Calibri"/>
                <a:cs typeface="Calibri"/>
                <a:sym typeface="Calibri"/>
              </a:rPr>
              <a:t>Funds returned in 3 years to the District as grants. Available this year for projects:</a:t>
            </a:r>
          </a:p>
          <a:p>
            <a:pPr defTabSz="457200" hangingPunct="0"/>
            <a:endParaRPr lang="en-US" kern="0" dirty="0">
              <a:solidFill>
                <a:srgbClr val="000000"/>
              </a:solidFill>
              <a:latin typeface="Calibri"/>
              <a:ea typeface="Calibri"/>
              <a:cs typeface="Calibri"/>
              <a:sym typeface="Calibri"/>
            </a:endParaRPr>
          </a:p>
          <a:p>
            <a:pPr defTabSz="457200" hangingPunct="0"/>
            <a:r>
              <a:rPr lang="en-US" kern="0" dirty="0">
                <a:solidFill>
                  <a:srgbClr val="000000"/>
                </a:solidFill>
                <a:latin typeface="Calibri"/>
                <a:ea typeface="Calibri"/>
                <a:cs typeface="Calibri"/>
                <a:sym typeface="Calibri"/>
              </a:rPr>
              <a:t>$  24,324         No match (20% of DDF) </a:t>
            </a:r>
          </a:p>
          <a:p>
            <a:pPr defTabSz="457200" hangingPunct="0"/>
            <a:r>
              <a:rPr lang="en-US" kern="0" dirty="0">
                <a:solidFill>
                  <a:srgbClr val="000000"/>
                </a:solidFill>
                <a:latin typeface="Calibri"/>
                <a:ea typeface="Calibri"/>
                <a:cs typeface="Calibri"/>
                <a:sym typeface="Calibri"/>
              </a:rPr>
              <a:t>$  36,487         Match (30% of DDF)</a:t>
            </a:r>
          </a:p>
          <a:p>
            <a:pPr defTabSz="457200" hangingPunct="0"/>
            <a:r>
              <a:rPr lang="en-US" u="sng" kern="0" dirty="0">
                <a:solidFill>
                  <a:srgbClr val="000000"/>
                </a:solidFill>
                <a:latin typeface="Calibri"/>
                <a:ea typeface="Calibri"/>
                <a:cs typeface="Calibri"/>
                <a:sym typeface="Calibri"/>
              </a:rPr>
              <a:t>$  62,692         </a:t>
            </a:r>
            <a:r>
              <a:rPr lang="en-US" kern="0" dirty="0">
                <a:solidFill>
                  <a:srgbClr val="000000"/>
                </a:solidFill>
                <a:latin typeface="Calibri"/>
                <a:ea typeface="Calibri"/>
                <a:cs typeface="Calibri"/>
                <a:sym typeface="Calibri"/>
              </a:rPr>
              <a:t>Match for Global Grants (50% of DDF)</a:t>
            </a:r>
          </a:p>
          <a:p>
            <a:pPr defTabSz="457200" hangingPunct="0"/>
            <a:r>
              <a:rPr lang="en-US" kern="0" dirty="0">
                <a:solidFill>
                  <a:srgbClr val="000000"/>
                </a:solidFill>
                <a:latin typeface="Calibri"/>
                <a:ea typeface="Calibri"/>
                <a:cs typeface="Calibri"/>
                <a:sym typeface="Calibri"/>
              </a:rPr>
              <a:t>$123,503        From District Designated Funds (DDF), net of Admin fee</a:t>
            </a:r>
          </a:p>
          <a:p>
            <a:pPr defTabSz="457200" hangingPunct="0"/>
            <a:endParaRPr lang="en-US" kern="0" dirty="0">
              <a:solidFill>
                <a:srgbClr val="000000"/>
              </a:solidFill>
              <a:latin typeface="Calibri"/>
              <a:ea typeface="Calibri"/>
              <a:cs typeface="Calibri"/>
              <a:sym typeface="Calibri"/>
            </a:endParaRPr>
          </a:p>
          <a:p>
            <a:pPr defTabSz="457200" hangingPunct="0"/>
            <a:r>
              <a:rPr lang="en-US" kern="0" dirty="0">
                <a:solidFill>
                  <a:srgbClr val="000000"/>
                </a:solidFill>
                <a:latin typeface="Calibri"/>
                <a:ea typeface="Calibri"/>
                <a:cs typeface="Calibri"/>
                <a:sym typeface="Calibri"/>
              </a:rPr>
              <a:t>$   36,487        Matching Club Cash for matching District Grants</a:t>
            </a:r>
          </a:p>
          <a:p>
            <a:pPr defTabSz="457200" hangingPunct="0"/>
            <a:r>
              <a:rPr lang="en-US" kern="0" dirty="0">
                <a:solidFill>
                  <a:srgbClr val="000000"/>
                </a:solidFill>
                <a:latin typeface="Calibri"/>
                <a:ea typeface="Calibri"/>
                <a:cs typeface="Calibri"/>
                <a:sym typeface="Calibri"/>
              </a:rPr>
              <a:t>$   62,692        Matching Club Cash for Global Grants</a:t>
            </a:r>
          </a:p>
          <a:p>
            <a:pPr defTabSz="457200" hangingPunct="0"/>
            <a:r>
              <a:rPr lang="en-US" u="sng" kern="0" dirty="0">
                <a:solidFill>
                  <a:srgbClr val="000000"/>
                </a:solidFill>
                <a:latin typeface="Calibri"/>
                <a:ea typeface="Calibri"/>
                <a:cs typeface="Calibri"/>
                <a:sym typeface="Calibri"/>
              </a:rPr>
              <a:t>$   50,153        </a:t>
            </a:r>
            <a:r>
              <a:rPr lang="en-US" kern="0" dirty="0">
                <a:solidFill>
                  <a:srgbClr val="000000"/>
                </a:solidFill>
                <a:latin typeface="Calibri"/>
                <a:ea typeface="Calibri"/>
                <a:cs typeface="Calibri"/>
                <a:sym typeface="Calibri"/>
              </a:rPr>
              <a:t>From World Fund to match Global Grants</a:t>
            </a:r>
          </a:p>
          <a:p>
            <a:pPr defTabSz="457200" hangingPunct="0"/>
            <a:r>
              <a:rPr lang="en-US" kern="0" dirty="0">
                <a:solidFill>
                  <a:srgbClr val="000000"/>
                </a:solidFill>
                <a:latin typeface="Calibri"/>
                <a:ea typeface="Calibri"/>
                <a:cs typeface="Calibri"/>
                <a:sym typeface="Calibri"/>
              </a:rPr>
              <a:t>$272,835         Total  for Global and local projects</a:t>
            </a:r>
          </a:p>
          <a:p>
            <a:pPr defTabSz="457200" hangingPunct="0"/>
            <a:endParaRPr lang="en-US" kern="0" dirty="0">
              <a:solidFill>
                <a:srgbClr val="000000"/>
              </a:solidFill>
              <a:latin typeface="Calibri"/>
              <a:ea typeface="Calibri"/>
              <a:cs typeface="Calibri"/>
              <a:sym typeface="Calibri"/>
            </a:endParaRPr>
          </a:p>
          <a:p>
            <a:pPr defTabSz="457200" hangingPunct="0"/>
            <a:r>
              <a:rPr lang="en-US" kern="0" dirty="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2654689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6F23A5-FC78-0BEA-5E60-F7A96D9FA0BF}"/>
              </a:ext>
            </a:extLst>
          </p:cNvPr>
          <p:cNvPicPr>
            <a:picLocks noChangeAspect="1"/>
          </p:cNvPicPr>
          <p:nvPr/>
        </p:nvPicPr>
        <p:blipFill>
          <a:blip r:embed="rId2"/>
          <a:stretch>
            <a:fillRect/>
          </a:stretch>
        </p:blipFill>
        <p:spPr>
          <a:xfrm>
            <a:off x="0" y="740016"/>
            <a:ext cx="12192000" cy="5030864"/>
          </a:xfrm>
          <a:prstGeom prst="rect">
            <a:avLst/>
          </a:prstGeom>
        </p:spPr>
      </p:pic>
    </p:spTree>
    <p:extLst>
      <p:ext uri="{BB962C8B-B14F-4D97-AF65-F5344CB8AC3E}">
        <p14:creationId xmlns:p14="http://schemas.microsoft.com/office/powerpoint/2010/main" val="4209871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47512-21D8-287C-0ABB-0FFE69410B7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52FE752-A0CE-F9B7-C0DB-990DC743517E}"/>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5635F135-82D1-87C7-26BF-527BB16E5FB2}"/>
              </a:ext>
            </a:extLst>
          </p:cNvPr>
          <p:cNvSpPr>
            <a:spLocks noGrp="1"/>
          </p:cNvSpPr>
          <p:nvPr>
            <p:ph type="sldNum" sz="quarter" idx="12"/>
          </p:nvPr>
        </p:nvSpPr>
        <p:spPr/>
        <p:txBody>
          <a:bodyPr/>
          <a:lstStyle/>
          <a:p>
            <a:fld id="{97A94E25-127B-4C48-AF96-44BA7B823777}" type="slidenum">
              <a:rPr lang="en-US" smtClean="0"/>
              <a:pPr/>
              <a:t>13</a:t>
            </a:fld>
            <a:endParaRPr lang="en-US" dirty="0"/>
          </a:p>
        </p:txBody>
      </p:sp>
      <p:pic>
        <p:nvPicPr>
          <p:cNvPr id="6" name="Picture 5">
            <a:extLst>
              <a:ext uri="{FF2B5EF4-FFF2-40B4-BE49-F238E27FC236}">
                <a16:creationId xmlns:a16="http://schemas.microsoft.com/office/drawing/2014/main" id="{84273333-9AA8-D6A7-F514-1D5DF916A0A7}"/>
              </a:ext>
            </a:extLst>
          </p:cNvPr>
          <p:cNvPicPr>
            <a:picLocks noChangeAspect="1"/>
          </p:cNvPicPr>
          <p:nvPr/>
        </p:nvPicPr>
        <p:blipFill>
          <a:blip r:embed="rId2"/>
          <a:stretch>
            <a:fillRect/>
          </a:stretch>
        </p:blipFill>
        <p:spPr>
          <a:xfrm>
            <a:off x="0" y="850216"/>
            <a:ext cx="12192000" cy="5157567"/>
          </a:xfrm>
          <a:prstGeom prst="rect">
            <a:avLst/>
          </a:prstGeom>
        </p:spPr>
      </p:pic>
    </p:spTree>
    <p:extLst>
      <p:ext uri="{BB962C8B-B14F-4D97-AF65-F5344CB8AC3E}">
        <p14:creationId xmlns:p14="http://schemas.microsoft.com/office/powerpoint/2010/main" val="2150531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2078E-AFF0-D97C-F11C-6EEEC586FF0A}"/>
              </a:ext>
            </a:extLst>
          </p:cNvPr>
          <p:cNvSpPr>
            <a:spLocks noGrp="1"/>
          </p:cNvSpPr>
          <p:nvPr>
            <p:ph type="title"/>
          </p:nvPr>
        </p:nvSpPr>
        <p:spPr>
          <a:xfrm>
            <a:off x="567269" y="-289324"/>
            <a:ext cx="11506200" cy="1540042"/>
          </a:xfrm>
        </p:spPr>
        <p:txBody>
          <a:bodyPr/>
          <a:lstStyle/>
          <a:p>
            <a:r>
              <a:rPr lang="en-US" dirty="0"/>
              <a:t>Grants </a:t>
            </a:r>
            <a:r>
              <a:rPr lang="en-US" u="sng" dirty="0"/>
              <a:t>cannot</a:t>
            </a:r>
            <a:r>
              <a:rPr lang="en-US" dirty="0"/>
              <a:t> fund:</a:t>
            </a:r>
          </a:p>
        </p:txBody>
      </p:sp>
      <p:sp>
        <p:nvSpPr>
          <p:cNvPr id="3" name="Content Placeholder 2">
            <a:extLst>
              <a:ext uri="{FF2B5EF4-FFF2-40B4-BE49-F238E27FC236}">
                <a16:creationId xmlns:a16="http://schemas.microsoft.com/office/drawing/2014/main" id="{5077F846-2038-4706-FF19-F785C7FE0320}"/>
              </a:ext>
            </a:extLst>
          </p:cNvPr>
          <p:cNvSpPr>
            <a:spLocks noGrp="1"/>
          </p:cNvSpPr>
          <p:nvPr>
            <p:ph idx="1"/>
          </p:nvPr>
        </p:nvSpPr>
        <p:spPr>
          <a:xfrm>
            <a:off x="922657" y="2005923"/>
            <a:ext cx="10939144" cy="4034896"/>
          </a:xfrm>
        </p:spPr>
        <p:txBody>
          <a:bodyPr>
            <a:noAutofit/>
          </a:bodyPr>
          <a:lstStyle/>
          <a:p>
            <a:r>
              <a:rPr lang="en-US" sz="2000" dirty="0"/>
              <a:t>Unrestricted cash donations to a beneficiary or cooperating organization </a:t>
            </a:r>
          </a:p>
          <a:p>
            <a:r>
              <a:rPr lang="en-US" sz="2000" dirty="0"/>
              <a:t>Continuous or excessive support of any one beneficiary, entity, or community </a:t>
            </a:r>
          </a:p>
          <a:p>
            <a:r>
              <a:rPr lang="en-US" sz="2000" dirty="0"/>
              <a:t>The purchase of land or buildings</a:t>
            </a:r>
          </a:p>
          <a:p>
            <a:r>
              <a:rPr lang="en-US" sz="2000" dirty="0"/>
              <a:t>Fundraising activities </a:t>
            </a:r>
          </a:p>
          <a:p>
            <a:r>
              <a:rPr lang="en-US" sz="2000" dirty="0"/>
              <a:t>Expenses related to Rotary events such as district conferences, conventions, institutes, anniversary celebrations, entertainment activities, or project ceremonies </a:t>
            </a:r>
          </a:p>
          <a:p>
            <a:r>
              <a:rPr lang="en-US" sz="2000" dirty="0"/>
              <a:t>Public relations initiatives, unless they are essential to carrying out the project </a:t>
            </a:r>
          </a:p>
          <a:p>
            <a:r>
              <a:rPr lang="en-US" sz="2000" dirty="0"/>
              <a:t>Project signs that cost more than $1,000 </a:t>
            </a:r>
          </a:p>
          <a:p>
            <a:r>
              <a:rPr lang="en-US" sz="2000" dirty="0"/>
              <a:t>The operating, administrative, or indirect program expenses of another organization</a:t>
            </a:r>
          </a:p>
          <a:p>
            <a:r>
              <a:rPr lang="en-US" sz="2000" dirty="0"/>
              <a:t>Activities for which the cost has already been incurred</a:t>
            </a:r>
          </a:p>
        </p:txBody>
      </p:sp>
      <p:sp>
        <p:nvSpPr>
          <p:cNvPr id="4" name="Slide Number Placeholder 3">
            <a:extLst>
              <a:ext uri="{FF2B5EF4-FFF2-40B4-BE49-F238E27FC236}">
                <a16:creationId xmlns:a16="http://schemas.microsoft.com/office/drawing/2014/main" id="{A7D30C31-ADF3-F0DB-CAE3-9F4423E526C1}"/>
              </a:ext>
            </a:extLst>
          </p:cNvPr>
          <p:cNvSpPr>
            <a:spLocks noGrp="1"/>
          </p:cNvSpPr>
          <p:nvPr>
            <p:ph type="sldNum" sz="quarter" idx="12"/>
          </p:nvPr>
        </p:nvSpPr>
        <p:spPr/>
        <p:txBody>
          <a:bodyPr/>
          <a:lstStyle/>
          <a:p>
            <a:pPr defTabSz="457200" hangingPunct="0"/>
            <a:fld id="{97A94E25-127B-4C48-AF96-44BA7B823777}" type="slidenum">
              <a:rPr lang="en-US" kern="0">
                <a:solidFill>
                  <a:srgbClr val="000000"/>
                </a:solidFill>
                <a:latin typeface="Arial" panose="020B0604020202020204"/>
                <a:ea typeface="+mj-ea"/>
                <a:cs typeface="+mj-cs"/>
                <a:sym typeface="Calibri"/>
              </a:rPr>
              <a:pPr defTabSz="457200" hangingPunct="0"/>
              <a:t>14</a:t>
            </a:fld>
            <a:endParaRPr lang="en-US" kern="0" dirty="0">
              <a:solidFill>
                <a:srgbClr val="000000"/>
              </a:solidFill>
              <a:latin typeface="Arial" panose="020B0604020202020204"/>
              <a:ea typeface="+mj-ea"/>
              <a:cs typeface="+mj-cs"/>
              <a:sym typeface="Calibri"/>
            </a:endParaRPr>
          </a:p>
        </p:txBody>
      </p:sp>
    </p:spTree>
    <p:extLst>
      <p:ext uri="{BB962C8B-B14F-4D97-AF65-F5344CB8AC3E}">
        <p14:creationId xmlns:p14="http://schemas.microsoft.com/office/powerpoint/2010/main" val="2863946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C0337-A253-44EF-A1CD-83C4204EB031}"/>
              </a:ext>
            </a:extLst>
          </p:cNvPr>
          <p:cNvSpPr>
            <a:spLocks noGrp="1"/>
          </p:cNvSpPr>
          <p:nvPr>
            <p:ph type="title"/>
          </p:nvPr>
        </p:nvSpPr>
        <p:spPr/>
        <p:txBody>
          <a:bodyPr/>
          <a:lstStyle/>
          <a:p>
            <a:r>
              <a:rPr lang="en-US" dirty="0"/>
              <a:t>Grant Timeline</a:t>
            </a:r>
          </a:p>
        </p:txBody>
      </p:sp>
      <p:sp>
        <p:nvSpPr>
          <p:cNvPr id="3" name="Content Placeholder 2">
            <a:extLst>
              <a:ext uri="{FF2B5EF4-FFF2-40B4-BE49-F238E27FC236}">
                <a16:creationId xmlns:a16="http://schemas.microsoft.com/office/drawing/2014/main" id="{E677B4AB-BD2A-4BA8-8863-B58C1B32471D}"/>
              </a:ext>
            </a:extLst>
          </p:cNvPr>
          <p:cNvSpPr>
            <a:spLocks noGrp="1"/>
          </p:cNvSpPr>
          <p:nvPr>
            <p:ph idx="1"/>
          </p:nvPr>
        </p:nvSpPr>
        <p:spPr>
          <a:xfrm>
            <a:off x="1781176" y="2188118"/>
            <a:ext cx="8886825" cy="3836989"/>
          </a:xfrm>
        </p:spPr>
        <p:txBody>
          <a:bodyPr>
            <a:noAutofit/>
          </a:bodyPr>
          <a:lstStyle/>
          <a:p>
            <a:r>
              <a:rPr lang="en-US" sz="2000" dirty="0"/>
              <a:t>Fall 2023 – 2 members attend grant management training</a:t>
            </a:r>
          </a:p>
          <a:p>
            <a:r>
              <a:rPr lang="en-US" sz="2000" dirty="0"/>
              <a:t>Jan 31, 2024- submit 3 documents (MOU, Addendum, Financial Plan) and the filing confirmation of fed tax return and GET for year ended 6/30/23. The president for 2023-2024 and 2024-2025 sign the documents.  If no President Nominee (PN), the current president can sign.</a:t>
            </a:r>
          </a:p>
          <a:p>
            <a:r>
              <a:rPr lang="en-US" sz="2000" dirty="0"/>
              <a:t>May 31, 2024-Final grant report submitted by this year’s team.</a:t>
            </a:r>
          </a:p>
          <a:p>
            <a:r>
              <a:rPr lang="en-US" sz="2000" dirty="0"/>
              <a:t>June 15, 2024-Grant application for Rotary year 2024-2025 submitted</a:t>
            </a:r>
          </a:p>
          <a:p>
            <a:r>
              <a:rPr lang="en-US" sz="2000" dirty="0"/>
              <a:t>July 15, 2024 – Submit District grant to RI for approval</a:t>
            </a:r>
          </a:p>
          <a:p>
            <a:r>
              <a:rPr lang="en-US" sz="2000" dirty="0"/>
              <a:t>August  - distribute grant funds to clubs</a:t>
            </a:r>
          </a:p>
          <a:p>
            <a:endParaRPr lang="en-US" sz="2000" dirty="0"/>
          </a:p>
          <a:p>
            <a:pPr marL="0" indent="0">
              <a:buNone/>
            </a:pPr>
            <a:r>
              <a:rPr lang="en-US" sz="2000" dirty="0"/>
              <a:t>All documents are emailed to </a:t>
            </a:r>
            <a:r>
              <a:rPr lang="en-US" sz="2000" dirty="0">
                <a:hlinkClick r:id="rId2"/>
              </a:rPr>
              <a:t>grants@rotaryd5000.org</a:t>
            </a:r>
            <a:endParaRPr lang="en-US" sz="2000" dirty="0"/>
          </a:p>
          <a:p>
            <a:pPr marL="0" indent="0">
              <a:buNone/>
            </a:pPr>
            <a:r>
              <a:rPr lang="en-US" sz="2000" dirty="0"/>
              <a:t>Forms can be found on the District website at: </a:t>
            </a:r>
            <a:r>
              <a:rPr lang="en-US" sz="2000" dirty="0">
                <a:hlinkClick r:id="rId3"/>
              </a:rPr>
              <a:t>https://rotaryd5000.org/sitepage/district-grant-info-documents</a:t>
            </a:r>
            <a:endParaRPr lang="en-US" sz="2000" dirty="0"/>
          </a:p>
        </p:txBody>
      </p:sp>
      <p:sp>
        <p:nvSpPr>
          <p:cNvPr id="4" name="Subtitle 3">
            <a:extLst>
              <a:ext uri="{FF2B5EF4-FFF2-40B4-BE49-F238E27FC236}">
                <a16:creationId xmlns:a16="http://schemas.microsoft.com/office/drawing/2014/main" id="{1A78D3AE-EF76-4C46-BCBC-CCEF06CB2230}"/>
              </a:ext>
            </a:extLst>
          </p:cNvPr>
          <p:cNvSpPr>
            <a:spLocks noGrp="1"/>
          </p:cNvSpPr>
          <p:nvPr>
            <p:ph type="subTitle" idx="13"/>
          </p:nvPr>
        </p:nvSpPr>
        <p:spPr>
          <a:xfrm>
            <a:off x="1809752" y="1572839"/>
            <a:ext cx="8629649" cy="615279"/>
          </a:xfrm>
        </p:spPr>
        <p:txBody>
          <a:bodyPr/>
          <a:lstStyle/>
          <a:p>
            <a:r>
              <a:rPr lang="en-US" dirty="0"/>
              <a:t>For 2024-2025 Grants:</a:t>
            </a:r>
          </a:p>
        </p:txBody>
      </p:sp>
    </p:spTree>
    <p:extLst>
      <p:ext uri="{BB962C8B-B14F-4D97-AF65-F5344CB8AC3E}">
        <p14:creationId xmlns:p14="http://schemas.microsoft.com/office/powerpoint/2010/main" val="3547639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665CA85-BED2-473A-9999-9117A554146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 r="15"/>
          <a:stretch>
            <a:fillRect/>
          </a:stretch>
        </p:blipFill>
        <p:spPr/>
      </p:pic>
      <p:sp>
        <p:nvSpPr>
          <p:cNvPr id="28" name="Text Placeholder 27">
            <a:extLst>
              <a:ext uri="{FF2B5EF4-FFF2-40B4-BE49-F238E27FC236}">
                <a16:creationId xmlns:a16="http://schemas.microsoft.com/office/drawing/2014/main" id="{8FB2C63F-7FEF-455A-BD2C-6BA934A0A096}"/>
              </a:ext>
            </a:extLst>
          </p:cNvPr>
          <p:cNvSpPr>
            <a:spLocks noGrp="1"/>
          </p:cNvSpPr>
          <p:nvPr>
            <p:ph type="body" sz="quarter" idx="14"/>
          </p:nvPr>
        </p:nvSpPr>
        <p:spPr/>
        <p:txBody>
          <a:bodyPr/>
          <a:lstStyle/>
          <a:p>
            <a:r>
              <a:rPr lang="en-US"/>
              <a:t>Rotary </a:t>
            </a:r>
            <a:r>
              <a:rPr lang="en-US" dirty="0"/>
              <a:t>GRANTS</a:t>
            </a:r>
          </a:p>
        </p:txBody>
      </p:sp>
      <p:sp>
        <p:nvSpPr>
          <p:cNvPr id="4" name="Subtitle 3">
            <a:extLst>
              <a:ext uri="{FF2B5EF4-FFF2-40B4-BE49-F238E27FC236}">
                <a16:creationId xmlns:a16="http://schemas.microsoft.com/office/drawing/2014/main" id="{CEA8580E-D37A-4934-AF83-255BBBB72D08}"/>
              </a:ext>
            </a:extLst>
          </p:cNvPr>
          <p:cNvSpPr>
            <a:spLocks noGrp="1"/>
          </p:cNvSpPr>
          <p:nvPr>
            <p:ph type="subTitle" idx="1"/>
          </p:nvPr>
        </p:nvSpPr>
        <p:spPr>
          <a:xfrm>
            <a:off x="829733" y="4174066"/>
            <a:ext cx="10532534" cy="1291786"/>
          </a:xfrm>
        </p:spPr>
        <p:txBody>
          <a:bodyPr>
            <a:normAutofit/>
          </a:bodyPr>
          <a:lstStyle/>
          <a:p>
            <a:r>
              <a:rPr lang="en-US" sz="2000" b="1" dirty="0">
                <a:solidFill>
                  <a:srgbClr val="F7A81B"/>
                </a:solidFill>
              </a:rPr>
              <a:t>District Leadership Academy</a:t>
            </a:r>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4" cstate="screen">
            <a:alphaModFix/>
            <a:extLst>
              <a:ext uri="{28A0092B-C50C-407E-A947-70E740481C1C}">
                <a14:useLocalDpi xmlns:a14="http://schemas.microsoft.com/office/drawing/2010/main" val="0"/>
              </a:ext>
            </a:extLst>
          </a:blip>
          <a:stretch>
            <a:fillRect/>
          </a:stretch>
        </p:blipFill>
        <p:spPr>
          <a:xfrm>
            <a:off x="10160001" y="182229"/>
            <a:ext cx="1734030" cy="1740912"/>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79615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a:t>AREAS OF FOCUS</a:t>
            </a:r>
            <a:endParaRPr lang="en-US"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55601" y="2280625"/>
            <a:ext cx="5740399" cy="3967775"/>
          </a:xfrm>
        </p:spPr>
        <p:txBody>
          <a:bodyPr>
            <a:normAutofit/>
          </a:bodyPr>
          <a:lstStyle/>
          <a:p>
            <a:pPr marL="173038" indent="-173038"/>
            <a:r>
              <a:rPr lang="en-US" dirty="0"/>
              <a:t>Peacebuilding and conflict prevention</a:t>
            </a:r>
          </a:p>
          <a:p>
            <a:pPr marL="173038" indent="-173038"/>
            <a:r>
              <a:rPr lang="en-US" dirty="0"/>
              <a:t>Disease prevention and treatment</a:t>
            </a:r>
          </a:p>
          <a:p>
            <a:pPr marL="173038" indent="-173038"/>
            <a:r>
              <a:rPr lang="en-US" dirty="0"/>
              <a:t>Water, sanitation, and hygiene</a:t>
            </a:r>
          </a:p>
          <a:p>
            <a:pPr marL="173038" indent="-173038"/>
            <a:r>
              <a:rPr lang="en-US" dirty="0"/>
              <a:t>Maternal and child health</a:t>
            </a:r>
          </a:p>
          <a:p>
            <a:pPr marL="173038" indent="-173038"/>
            <a:r>
              <a:rPr lang="en-US" dirty="0"/>
              <a:t>Basic education and literacy</a:t>
            </a:r>
          </a:p>
          <a:p>
            <a:pPr marL="173038" indent="-173038"/>
            <a:r>
              <a:rPr lang="en-US" dirty="0"/>
              <a:t>Community economic development</a:t>
            </a:r>
          </a:p>
          <a:p>
            <a:pPr marL="173038" indent="-173038"/>
            <a:r>
              <a:rPr lang="en-US" dirty="0"/>
              <a:t>Environment</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fld id="{97A94E25-127B-4C48-AF96-44BA7B823777}" type="slidenum">
              <a:rPr lang="en-US" smtClean="0"/>
              <a:pPr/>
              <a:t>17</a:t>
            </a:fld>
            <a:endParaRPr lang="en-US" dirty="0"/>
          </a:p>
        </p:txBody>
      </p:sp>
      <p:pic>
        <p:nvPicPr>
          <p:cNvPr id="6" name="Picture 5" descr="A picture containing shape&#10;&#10;Description automatically generated">
            <a:extLst>
              <a:ext uri="{FF2B5EF4-FFF2-40B4-BE49-F238E27FC236}">
                <a16:creationId xmlns:a16="http://schemas.microsoft.com/office/drawing/2014/main" id="{7F6027FC-F53E-4198-99B0-E3399CEF3B20}"/>
              </a:ext>
            </a:extLst>
          </p:cNvPr>
          <p:cNvPicPr>
            <a:picLocks noChangeAspect="1"/>
          </p:cNvPicPr>
          <p:nvPr/>
        </p:nvPicPr>
        <p:blipFill>
          <a:blip r:embed="rId3"/>
          <a:stretch>
            <a:fillRect/>
          </a:stretch>
        </p:blipFill>
        <p:spPr>
          <a:xfrm>
            <a:off x="6686549" y="1869880"/>
            <a:ext cx="4444357" cy="4343428"/>
          </a:xfrm>
          <a:prstGeom prst="rect">
            <a:avLst/>
          </a:prstGeom>
        </p:spPr>
      </p:pic>
    </p:spTree>
    <p:extLst>
      <p:ext uri="{BB962C8B-B14F-4D97-AF65-F5344CB8AC3E}">
        <p14:creationId xmlns:p14="http://schemas.microsoft.com/office/powerpoint/2010/main" val="235489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C85DB81-7A7E-47BE-89DA-67D35E04FFA4}"/>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a:fillRect/>
          </a:stretch>
        </p:blipFill>
        <p:spPr/>
      </p:pic>
      <p:sp>
        <p:nvSpPr>
          <p:cNvPr id="10" name="Text Placeholder 9">
            <a:extLst>
              <a:ext uri="{FF2B5EF4-FFF2-40B4-BE49-F238E27FC236}">
                <a16:creationId xmlns:a16="http://schemas.microsoft.com/office/drawing/2014/main" id="{C326CBDE-A692-46D8-9DE7-453F7ADE680B}"/>
              </a:ext>
            </a:extLst>
          </p:cNvPr>
          <p:cNvSpPr>
            <a:spLocks noGrp="1"/>
          </p:cNvSpPr>
          <p:nvPr>
            <p:ph type="body" sz="quarter" idx="18"/>
          </p:nvPr>
        </p:nvSpPr>
        <p:spPr>
          <a:xfrm>
            <a:off x="0" y="0"/>
            <a:ext cx="6096000" cy="6858000"/>
          </a:xfrm>
        </p:spPr>
        <p:txBody>
          <a:bodyPr/>
          <a:lstStyle/>
          <a:p>
            <a:endParaRPr lang="en-US"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783771" y="2141538"/>
            <a:ext cx="4978400" cy="1135062"/>
          </a:xfrm>
        </p:spPr>
        <p:txBody>
          <a:bodyPr/>
          <a:lstStyle/>
          <a:p>
            <a:pPr lvl="0"/>
            <a:r>
              <a:rPr lang="en-US" dirty="0"/>
              <a:t>GRANT STATISTICS</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087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p:txBody>
          <a:bodyPr/>
          <a:lstStyle/>
          <a:p>
            <a:pPr lvl="0"/>
            <a:r>
              <a:rPr lang="en-US" dirty="0"/>
              <a:t>2023-24 GRANT STATISTICS</a:t>
            </a:r>
          </a:p>
        </p:txBody>
      </p:sp>
      <p:pic>
        <p:nvPicPr>
          <p:cNvPr id="12" name="Picture 11">
            <a:extLst>
              <a:ext uri="{FF2B5EF4-FFF2-40B4-BE49-F238E27FC236}">
                <a16:creationId xmlns:a16="http://schemas.microsoft.com/office/drawing/2014/main" id="{516D79EA-EF18-4E1E-B499-A933160CCF62}"/>
              </a:ext>
            </a:extLst>
          </p:cNvPr>
          <p:cNvPicPr>
            <a:picLocks noChangeAspect="1"/>
          </p:cNvPicPr>
          <p:nvPr/>
        </p:nvPicPr>
        <p:blipFill>
          <a:blip r:embed="rId3">
            <a:duotone>
              <a:prstClr val="black"/>
              <a:srgbClr val="48595D">
                <a:tint val="45000"/>
                <a:satMod val="400000"/>
              </a:srgbClr>
            </a:duotone>
            <a:extLst>
              <a:ext uri="{BEBA8EAE-BF5A-486C-A8C5-ECC9F3942E4B}">
                <a14:imgProps xmlns:a14="http://schemas.microsoft.com/office/drawing/2010/main">
                  <a14:imgLayer r:embed="rId4">
                    <a14:imgEffect>
                      <a14:sharpenSoften amount="100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45205" y="1909257"/>
            <a:ext cx="8662635" cy="4656166"/>
          </a:xfrm>
          <a:prstGeom prst="rect">
            <a:avLst/>
          </a:prstGeom>
        </p:spPr>
      </p:pic>
      <p:sp>
        <p:nvSpPr>
          <p:cNvPr id="13" name="TextBox 12">
            <a:extLst>
              <a:ext uri="{FF2B5EF4-FFF2-40B4-BE49-F238E27FC236}">
                <a16:creationId xmlns:a16="http://schemas.microsoft.com/office/drawing/2014/main" id="{33B080A8-9B4D-4CBD-9B6C-409B6780AB51}"/>
              </a:ext>
            </a:extLst>
          </p:cNvPr>
          <p:cNvSpPr txBox="1"/>
          <p:nvPr/>
        </p:nvSpPr>
        <p:spPr>
          <a:xfrm>
            <a:off x="394071" y="1909257"/>
            <a:ext cx="3432517" cy="1107996"/>
          </a:xfrm>
          <a:prstGeom prst="rect">
            <a:avLst/>
          </a:prstGeom>
          <a:noFill/>
        </p:spPr>
        <p:txBody>
          <a:bodyPr wrap="square" lIns="0" tIns="0" rIns="0" bIns="0" rtlCol="0">
            <a:spAutoFit/>
          </a:bodyPr>
          <a:lstStyle/>
          <a:p>
            <a:r>
              <a:rPr lang="en-US" sz="2400" b="1" dirty="0">
                <a:solidFill>
                  <a:schemeClr val="bg1"/>
                </a:solidFill>
                <a:ea typeface="Arial" charset="0"/>
                <a:cs typeface="Arial" panose="020B0604020202020204" pitchFamily="34" charset="0"/>
              </a:rPr>
              <a:t>District grants</a:t>
            </a:r>
          </a:p>
          <a:p>
            <a:r>
              <a:rPr lang="en-US" sz="2400" dirty="0">
                <a:solidFill>
                  <a:schemeClr val="bg1"/>
                </a:solidFill>
                <a:ea typeface="Arial" charset="0"/>
                <a:cs typeface="Arial" panose="020B0604020202020204" pitchFamily="34" charset="0"/>
              </a:rPr>
              <a:t>485 grants</a:t>
            </a:r>
          </a:p>
          <a:p>
            <a:r>
              <a:rPr lang="en-US" sz="2400" dirty="0">
                <a:solidFill>
                  <a:schemeClr val="bg1"/>
                </a:solidFill>
                <a:ea typeface="Arial" charset="0"/>
                <a:cs typeface="Arial" panose="020B0604020202020204" pitchFamily="34" charset="0"/>
              </a:rPr>
              <a:t>$30 million</a:t>
            </a:r>
          </a:p>
        </p:txBody>
      </p:sp>
      <p:sp>
        <p:nvSpPr>
          <p:cNvPr id="5" name="TextBox 4">
            <a:extLst>
              <a:ext uri="{FF2B5EF4-FFF2-40B4-BE49-F238E27FC236}">
                <a16:creationId xmlns:a16="http://schemas.microsoft.com/office/drawing/2014/main" id="{59F620A7-35F9-417A-AA6C-E01FDFC39241}"/>
              </a:ext>
            </a:extLst>
          </p:cNvPr>
          <p:cNvSpPr txBox="1"/>
          <p:nvPr/>
        </p:nvSpPr>
        <p:spPr>
          <a:xfrm>
            <a:off x="1228946" y="3191741"/>
            <a:ext cx="3432517" cy="1107996"/>
          </a:xfrm>
          <a:prstGeom prst="rect">
            <a:avLst/>
          </a:prstGeom>
          <a:noFill/>
        </p:spPr>
        <p:txBody>
          <a:bodyPr wrap="square" lIns="0" tIns="0" rIns="0" bIns="0" rtlCol="0">
            <a:spAutoFit/>
          </a:bodyPr>
          <a:lstStyle/>
          <a:p>
            <a:r>
              <a:rPr lang="en-US" sz="2400" b="1" dirty="0">
                <a:solidFill>
                  <a:schemeClr val="bg1"/>
                </a:solidFill>
                <a:ea typeface="Arial" charset="0"/>
                <a:cs typeface="Arial" panose="020B0604020202020204" pitchFamily="34" charset="0"/>
              </a:rPr>
              <a:t>Global grants</a:t>
            </a:r>
          </a:p>
          <a:p>
            <a:r>
              <a:rPr lang="en-US" sz="2400" dirty="0">
                <a:solidFill>
                  <a:schemeClr val="bg1"/>
                </a:solidFill>
                <a:ea typeface="Arial" charset="0"/>
                <a:cs typeface="Arial" panose="020B0604020202020204" pitchFamily="34" charset="0"/>
              </a:rPr>
              <a:t>1,285 grants</a:t>
            </a:r>
          </a:p>
          <a:p>
            <a:r>
              <a:rPr lang="en-US" sz="2400" dirty="0">
                <a:solidFill>
                  <a:schemeClr val="bg1"/>
                </a:solidFill>
                <a:ea typeface="Arial" charset="0"/>
                <a:cs typeface="Arial" panose="020B0604020202020204" pitchFamily="34" charset="0"/>
              </a:rPr>
              <a:t>$ 82 million</a:t>
            </a:r>
          </a:p>
        </p:txBody>
      </p:sp>
      <p:sp>
        <p:nvSpPr>
          <p:cNvPr id="6" name="TextBox 5">
            <a:extLst>
              <a:ext uri="{FF2B5EF4-FFF2-40B4-BE49-F238E27FC236}">
                <a16:creationId xmlns:a16="http://schemas.microsoft.com/office/drawing/2014/main" id="{2D88EAA5-BEDF-49FE-A5F3-AEDB5B99ACC9}"/>
              </a:ext>
            </a:extLst>
          </p:cNvPr>
          <p:cNvSpPr txBox="1"/>
          <p:nvPr/>
        </p:nvSpPr>
        <p:spPr>
          <a:xfrm>
            <a:off x="394071" y="4403617"/>
            <a:ext cx="3812693" cy="1107996"/>
          </a:xfrm>
          <a:prstGeom prst="rect">
            <a:avLst/>
          </a:prstGeom>
          <a:noFill/>
        </p:spPr>
        <p:txBody>
          <a:bodyPr wrap="square" lIns="0" tIns="0" rIns="0" bIns="0" rtlCol="0">
            <a:spAutoFit/>
          </a:bodyPr>
          <a:lstStyle/>
          <a:p>
            <a:r>
              <a:rPr lang="en-US" sz="2400" b="1" dirty="0">
                <a:solidFill>
                  <a:schemeClr val="bg1"/>
                </a:solidFill>
                <a:ea typeface="Arial" charset="0"/>
                <a:cs typeface="Arial" panose="020B0604020202020204" pitchFamily="34" charset="0"/>
              </a:rPr>
              <a:t>Disaster response grants</a:t>
            </a:r>
          </a:p>
          <a:p>
            <a:r>
              <a:rPr lang="en-US" sz="2400" dirty="0">
                <a:solidFill>
                  <a:schemeClr val="bg1"/>
                </a:solidFill>
                <a:ea typeface="Arial" charset="0"/>
                <a:cs typeface="Arial" panose="020B0604020202020204" pitchFamily="34" charset="0"/>
              </a:rPr>
              <a:t>105 grants</a:t>
            </a:r>
          </a:p>
          <a:p>
            <a:r>
              <a:rPr lang="en-US" sz="2400" dirty="0">
                <a:solidFill>
                  <a:schemeClr val="bg1"/>
                </a:solidFill>
                <a:ea typeface="Arial" charset="0"/>
                <a:cs typeface="Arial" panose="020B0604020202020204" pitchFamily="34" charset="0"/>
              </a:rPr>
              <a:t>$ 4 million</a:t>
            </a:r>
          </a:p>
        </p:txBody>
      </p:sp>
      <p:sp>
        <p:nvSpPr>
          <p:cNvPr id="4" name="TextBox 3">
            <a:extLst>
              <a:ext uri="{FF2B5EF4-FFF2-40B4-BE49-F238E27FC236}">
                <a16:creationId xmlns:a16="http://schemas.microsoft.com/office/drawing/2014/main" id="{ED6995AA-802F-5971-6A51-BC7E53948B6B}"/>
              </a:ext>
            </a:extLst>
          </p:cNvPr>
          <p:cNvSpPr txBox="1"/>
          <p:nvPr/>
        </p:nvSpPr>
        <p:spPr>
          <a:xfrm>
            <a:off x="1228946" y="5582221"/>
            <a:ext cx="4034790" cy="830997"/>
          </a:xfrm>
          <a:prstGeom prst="rect">
            <a:avLst/>
          </a:prstGeom>
          <a:noFill/>
        </p:spPr>
        <p:txBody>
          <a:bodyPr wrap="square" rtlCol="0">
            <a:spAutoFit/>
          </a:bodyPr>
          <a:lstStyle/>
          <a:p>
            <a:r>
              <a:rPr lang="en-US" sz="2400" b="1" dirty="0">
                <a:solidFill>
                  <a:schemeClr val="bg1"/>
                </a:solidFill>
              </a:rPr>
              <a:t>Programs of scale grants</a:t>
            </a:r>
          </a:p>
          <a:p>
            <a:r>
              <a:rPr lang="en-US" sz="2400" dirty="0">
                <a:solidFill>
                  <a:schemeClr val="bg1"/>
                </a:solidFill>
              </a:rPr>
              <a:t>$ 2 million</a:t>
            </a:r>
          </a:p>
        </p:txBody>
      </p:sp>
    </p:spTree>
    <p:extLst>
      <p:ext uri="{BB962C8B-B14F-4D97-AF65-F5344CB8AC3E}">
        <p14:creationId xmlns:p14="http://schemas.microsoft.com/office/powerpoint/2010/main" val="304773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67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men standing in a room&#10;&#10;Description automatically generated">
            <a:extLst>
              <a:ext uri="{FF2B5EF4-FFF2-40B4-BE49-F238E27FC236}">
                <a16:creationId xmlns:a16="http://schemas.microsoft.com/office/drawing/2014/main" id="{E84735A2-3FBF-5CCA-47BD-2F1F9F073EDF}"/>
              </a:ext>
            </a:extLst>
          </p:cNvPr>
          <p:cNvPicPr>
            <a:picLocks noChangeAspect="1"/>
          </p:cNvPicPr>
          <p:nvPr/>
        </p:nvPicPr>
        <p:blipFill>
          <a:blip r:embed="rId2"/>
          <a:stretch>
            <a:fillRect/>
          </a:stretch>
        </p:blipFill>
        <p:spPr>
          <a:xfrm>
            <a:off x="643467" y="1302513"/>
            <a:ext cx="10905066" cy="4252974"/>
          </a:xfrm>
          <a:prstGeom prst="rect">
            <a:avLst/>
          </a:prstGeom>
        </p:spPr>
      </p:pic>
    </p:spTree>
    <p:extLst>
      <p:ext uri="{BB962C8B-B14F-4D97-AF65-F5344CB8AC3E}">
        <p14:creationId xmlns:p14="http://schemas.microsoft.com/office/powerpoint/2010/main" val="1451604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113FFB3-7DC2-971A-7FEB-FFBE642BB24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2023-2024 Global grants by Areas of focus</a:t>
            </a:r>
          </a:p>
        </p:txBody>
      </p:sp>
      <p:pic>
        <p:nvPicPr>
          <p:cNvPr id="5" name="Picture 4">
            <a:extLst>
              <a:ext uri="{FF2B5EF4-FFF2-40B4-BE49-F238E27FC236}">
                <a16:creationId xmlns:a16="http://schemas.microsoft.com/office/drawing/2014/main" id="{729B2C1C-6DD5-6F23-C499-6DCD1F508A72}"/>
              </a:ext>
            </a:extLst>
          </p:cNvPr>
          <p:cNvPicPr>
            <a:picLocks noChangeAspect="1"/>
          </p:cNvPicPr>
          <p:nvPr/>
        </p:nvPicPr>
        <p:blipFill>
          <a:blip r:embed="rId2"/>
          <a:stretch>
            <a:fillRect/>
          </a:stretch>
        </p:blipFill>
        <p:spPr>
          <a:xfrm>
            <a:off x="4336262" y="629920"/>
            <a:ext cx="7445300" cy="5726430"/>
          </a:xfrm>
          <a:prstGeom prst="rect">
            <a:avLst/>
          </a:prstGeom>
        </p:spPr>
      </p:pic>
      <p:sp>
        <p:nvSpPr>
          <p:cNvPr id="2" name="Slide Number Placeholder 1">
            <a:extLst>
              <a:ext uri="{FF2B5EF4-FFF2-40B4-BE49-F238E27FC236}">
                <a16:creationId xmlns:a16="http://schemas.microsoft.com/office/drawing/2014/main" id="{AC4A4CE3-D0F6-25D0-3F40-2A57A5F303B7}"/>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97A94E25-127B-4C48-AF96-44BA7B823777}" type="slidenum">
              <a:rPr lang="en-US">
                <a:solidFill>
                  <a:schemeClr val="tx1">
                    <a:alpha val="80000"/>
                  </a:schemeClr>
                </a:solidFill>
              </a:rPr>
              <a:pPr>
                <a:spcAft>
                  <a:spcPts val="600"/>
                </a:spcAft>
              </a:pPr>
              <a:t>20</a:t>
            </a:fld>
            <a:endParaRPr lang="en-US">
              <a:solidFill>
                <a:schemeClr val="tx1">
                  <a:alpha val="80000"/>
                </a:schemeClr>
              </a:solidFill>
            </a:endParaRPr>
          </a:p>
        </p:txBody>
      </p:sp>
    </p:spTree>
    <p:extLst>
      <p:ext uri="{BB962C8B-B14F-4D97-AF65-F5344CB8AC3E}">
        <p14:creationId xmlns:p14="http://schemas.microsoft.com/office/powerpoint/2010/main" val="290226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EE74135-EA69-4850-858B-6375A11E91C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0"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591452" y="2141538"/>
            <a:ext cx="5081979" cy="1135062"/>
          </a:xfrm>
        </p:spPr>
        <p:txBody>
          <a:bodyPr/>
          <a:lstStyle/>
          <a:p>
            <a:r>
              <a:rPr lang="en-US" dirty="0"/>
              <a:t>Grant types</a:t>
            </a:r>
          </a:p>
        </p:txBody>
      </p:sp>
      <p:sp>
        <p:nvSpPr>
          <p:cNvPr id="18" name="Slide Number Placeholder 17">
            <a:extLst>
              <a:ext uri="{FF2B5EF4-FFF2-40B4-BE49-F238E27FC236}">
                <a16:creationId xmlns:a16="http://schemas.microsoft.com/office/drawing/2014/main" id="{2FE50637-E003-4339-80E5-B30EC06F6BD7}"/>
              </a:ext>
            </a:extLst>
          </p:cNvPr>
          <p:cNvSpPr>
            <a:spLocks noGrp="1"/>
          </p:cNvSpPr>
          <p:nvPr>
            <p:ph type="sldNum" sz="quarter" idx="12"/>
          </p:nvPr>
        </p:nvSpPr>
        <p:spPr/>
        <p:txBody>
          <a:bodyPr/>
          <a:lstStyle/>
          <a:p>
            <a:fld id="{97A94E25-127B-4C48-AF96-44BA7B823777}" type="slidenum">
              <a:rPr lang="en-US" smtClean="0"/>
              <a:pPr/>
              <a:t>21</a:t>
            </a:fld>
            <a:endParaRPr lang="en-US" dirty="0"/>
          </a:p>
        </p:txBody>
      </p:sp>
      <p:sp>
        <p:nvSpPr>
          <p:cNvPr id="3" name="Subtitle 2">
            <a:extLst>
              <a:ext uri="{FF2B5EF4-FFF2-40B4-BE49-F238E27FC236}">
                <a16:creationId xmlns:a16="http://schemas.microsoft.com/office/drawing/2014/main" id="{70E074D5-ADC0-4ACF-972E-82F6AA8E0F0D}"/>
              </a:ext>
            </a:extLst>
          </p:cNvPr>
          <p:cNvSpPr>
            <a:spLocks noGrp="1"/>
          </p:cNvSpPr>
          <p:nvPr>
            <p:ph type="subTitle" idx="1"/>
          </p:nvPr>
        </p:nvSpPr>
        <p:spPr>
          <a:xfrm>
            <a:off x="6587220" y="3383632"/>
            <a:ext cx="4986867" cy="2291454"/>
          </a:xfrm>
        </p:spPr>
        <p:txBody>
          <a:bodyPr>
            <a:normAutofit/>
          </a:bodyPr>
          <a:lstStyle/>
          <a:p>
            <a:pPr marL="342900" indent="-342900">
              <a:buFont typeface="Arial" panose="020B0604020202020204" pitchFamily="34" charset="0"/>
              <a:buChar char="•"/>
            </a:pPr>
            <a:r>
              <a:rPr lang="en-US" sz="2400" dirty="0"/>
              <a:t>District grants</a:t>
            </a:r>
          </a:p>
          <a:p>
            <a:pPr marL="342900" indent="-342900">
              <a:buFont typeface="Arial" panose="020B0604020202020204" pitchFamily="34" charset="0"/>
              <a:buChar char="•"/>
            </a:pPr>
            <a:r>
              <a:rPr lang="en-US" sz="2400" dirty="0"/>
              <a:t>Global grants</a:t>
            </a:r>
          </a:p>
          <a:p>
            <a:pPr marL="342900" indent="-342900">
              <a:buFont typeface="Arial" panose="020B0604020202020204" pitchFamily="34" charset="0"/>
              <a:buChar char="•"/>
            </a:pPr>
            <a:r>
              <a:rPr lang="en-US" sz="2400" dirty="0"/>
              <a:t>Disaster response grants</a:t>
            </a:r>
          </a:p>
          <a:p>
            <a:pPr marL="342900" indent="-342900">
              <a:buFont typeface="Arial" panose="020B0604020202020204" pitchFamily="34" charset="0"/>
              <a:buChar char="•"/>
            </a:pPr>
            <a:r>
              <a:rPr lang="en-US" sz="2400" dirty="0"/>
              <a:t>Programs of scale grants</a:t>
            </a:r>
          </a:p>
        </p:txBody>
      </p:sp>
    </p:spTree>
    <p:extLst>
      <p:ext uri="{BB962C8B-B14F-4D97-AF65-F5344CB8AC3E}">
        <p14:creationId xmlns:p14="http://schemas.microsoft.com/office/powerpoint/2010/main" val="44899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solidFill>
            <a:srgbClr val="17458F"/>
          </a:solidFill>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666021" y="2141538"/>
            <a:ext cx="4978400" cy="1135062"/>
          </a:xfrm>
        </p:spPr>
        <p:txBody>
          <a:bodyPr/>
          <a:lstStyle/>
          <a:p>
            <a:pPr lvl="0"/>
            <a:r>
              <a:rPr lang="en-US" sz="4000" dirty="0"/>
              <a:t>DISTRICT GRANTS</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657554" y="3383631"/>
            <a:ext cx="4986867" cy="3035097"/>
          </a:xfrm>
        </p:spPr>
        <p:txBody>
          <a:bodyPr>
            <a:normAutofit/>
          </a:bodyPr>
          <a:lstStyle/>
          <a:p>
            <a:pPr marL="342900" indent="-342900">
              <a:buFont typeface="Arial" panose="020B0604020202020204" pitchFamily="34" charset="0"/>
              <a:buChar char="•"/>
            </a:pPr>
            <a:r>
              <a:rPr lang="en-US" sz="2400" dirty="0"/>
              <a:t>Small-scale, short-term</a:t>
            </a:r>
          </a:p>
          <a:p>
            <a:pPr marL="342900" indent="-342900">
              <a:buFont typeface="Arial" panose="020B0604020202020204" pitchFamily="34" charset="0"/>
              <a:buChar char="•"/>
            </a:pPr>
            <a:r>
              <a:rPr lang="en-US" sz="2400" dirty="0"/>
              <a:t>Local or international activities</a:t>
            </a:r>
          </a:p>
          <a:p>
            <a:pPr marL="342900" indent="-342900">
              <a:buFont typeface="Arial" panose="020B0604020202020204" pitchFamily="34" charset="0"/>
              <a:buChar char="•"/>
            </a:pPr>
            <a:r>
              <a:rPr lang="en-US" sz="2400" dirty="0"/>
              <a:t>Aligned with the Foundation’s mission</a:t>
            </a:r>
          </a:p>
          <a:p>
            <a:pPr marL="342900" indent="-342900">
              <a:buFont typeface="Arial" panose="020B0604020202020204" pitchFamily="34" charset="0"/>
              <a:buChar char="•"/>
            </a:pPr>
            <a:r>
              <a:rPr lang="en-US" sz="2400" dirty="0"/>
              <a:t>Single grant awarded annually</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22</a:t>
            </a:fld>
            <a:endParaRPr lang="en-US" dirty="0"/>
          </a:p>
        </p:txBody>
      </p:sp>
      <p:pic>
        <p:nvPicPr>
          <p:cNvPr id="7" name="Picture Placeholder 6" descr="A picture containing person&#10;&#10;Description automatically generated">
            <a:extLst>
              <a:ext uri="{FF2B5EF4-FFF2-40B4-BE49-F238E27FC236}">
                <a16:creationId xmlns:a16="http://schemas.microsoft.com/office/drawing/2014/main" id="{47B935CB-3EA9-4108-857C-6275C2A0A13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4377" r="26306"/>
          <a:stretch/>
        </p:blipFill>
        <p:spPr>
          <a:xfrm>
            <a:off x="0" y="0"/>
            <a:ext cx="6096000" cy="6858000"/>
          </a:xfrm>
        </p:spPr>
      </p:pic>
    </p:spTree>
    <p:extLst>
      <p:ext uri="{BB962C8B-B14F-4D97-AF65-F5344CB8AC3E}">
        <p14:creationId xmlns:p14="http://schemas.microsoft.com/office/powerpoint/2010/main" val="26809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E807-1D9C-47CE-9831-61860E32455D}"/>
              </a:ext>
            </a:extLst>
          </p:cNvPr>
          <p:cNvSpPr>
            <a:spLocks noGrp="1"/>
          </p:cNvSpPr>
          <p:nvPr>
            <p:ph type="title"/>
          </p:nvPr>
        </p:nvSpPr>
        <p:spPr/>
        <p:txBody>
          <a:bodyPr/>
          <a:lstStyle/>
          <a:p>
            <a:r>
              <a:rPr lang="en-US" dirty="0"/>
              <a:t>Rotary District 5000 Grants</a:t>
            </a:r>
          </a:p>
        </p:txBody>
      </p:sp>
      <p:sp>
        <p:nvSpPr>
          <p:cNvPr id="3" name="Content Placeholder 2">
            <a:extLst>
              <a:ext uri="{FF2B5EF4-FFF2-40B4-BE49-F238E27FC236}">
                <a16:creationId xmlns:a16="http://schemas.microsoft.com/office/drawing/2014/main" id="{15E384FC-FE6C-4DEC-9DAF-D5426D3EEC4E}"/>
              </a:ext>
            </a:extLst>
          </p:cNvPr>
          <p:cNvSpPr>
            <a:spLocks noGrp="1"/>
          </p:cNvSpPr>
          <p:nvPr>
            <p:ph idx="1"/>
          </p:nvPr>
        </p:nvSpPr>
        <p:spPr>
          <a:xfrm>
            <a:off x="520700" y="1540042"/>
            <a:ext cx="10685780" cy="4627077"/>
          </a:xfrm>
        </p:spPr>
        <p:txBody>
          <a:bodyPr>
            <a:normAutofit fontScale="62500" lnSpcReduction="20000"/>
          </a:bodyPr>
          <a:lstStyle/>
          <a:p>
            <a:pPr marL="0" indent="0">
              <a:buNone/>
            </a:pPr>
            <a:endParaRPr lang="en-US" dirty="0"/>
          </a:p>
          <a:p>
            <a:pPr marL="0" indent="0">
              <a:buNone/>
            </a:pPr>
            <a:r>
              <a:rPr lang="en-US" sz="3400" dirty="0"/>
              <a:t>The Rotary Foundation awarded $78,209 in funding to 114 district grants for fiscal</a:t>
            </a:r>
          </a:p>
          <a:p>
            <a:pPr marL="0" indent="0">
              <a:buNone/>
            </a:pPr>
            <a:r>
              <a:rPr lang="en-US" sz="3400" dirty="0"/>
              <a:t>year 2023-2024. Here is a breakdown of causes the grants supported:</a:t>
            </a:r>
          </a:p>
          <a:p>
            <a:pPr marL="0" indent="0">
              <a:buNone/>
            </a:pPr>
            <a:endParaRPr lang="en-US" sz="3400" dirty="0"/>
          </a:p>
          <a:p>
            <a:pPr marL="0" indent="0">
              <a:buNone/>
            </a:pPr>
            <a:r>
              <a:rPr lang="en-US" sz="3400" dirty="0"/>
              <a:t>$ 14,756 Community Development</a:t>
            </a:r>
          </a:p>
          <a:p>
            <a:pPr marL="0" indent="0">
              <a:buNone/>
            </a:pPr>
            <a:r>
              <a:rPr lang="en-US" sz="3400" dirty="0"/>
              <a:t>     2,143 Economic Development</a:t>
            </a:r>
          </a:p>
          <a:p>
            <a:pPr marL="0" indent="0">
              <a:buNone/>
            </a:pPr>
            <a:r>
              <a:rPr lang="en-US" sz="3400" dirty="0"/>
              <a:t>   30,854 Education</a:t>
            </a:r>
          </a:p>
          <a:p>
            <a:pPr marL="0" indent="0">
              <a:buNone/>
            </a:pPr>
            <a:r>
              <a:rPr lang="en-US" sz="3400" dirty="0"/>
              <a:t>     4,290 Environment</a:t>
            </a:r>
          </a:p>
          <a:p>
            <a:pPr marL="0" indent="0">
              <a:buNone/>
            </a:pPr>
            <a:r>
              <a:rPr lang="en-US" sz="3400" dirty="0"/>
              <a:t>     6,288 Health</a:t>
            </a:r>
          </a:p>
          <a:p>
            <a:pPr marL="0" indent="0">
              <a:buNone/>
            </a:pPr>
            <a:r>
              <a:rPr lang="en-US" sz="3400" dirty="0"/>
              <a:t>   14,436 Peace (includes RYLA)</a:t>
            </a:r>
          </a:p>
          <a:p>
            <a:pPr marL="0" indent="0">
              <a:buNone/>
            </a:pPr>
            <a:r>
              <a:rPr lang="en-US" sz="3400" dirty="0"/>
              <a:t>     2,233 Water</a:t>
            </a:r>
          </a:p>
          <a:p>
            <a:pPr marL="0" indent="0">
              <a:buNone/>
            </a:pPr>
            <a:endParaRPr lang="en-US" sz="3400" dirty="0"/>
          </a:p>
          <a:p>
            <a:pPr marL="0" indent="0">
              <a:buNone/>
            </a:pPr>
            <a:r>
              <a:rPr lang="en-US" sz="3400" dirty="0"/>
              <a:t>For 2024-2025, we received $69,857</a:t>
            </a:r>
          </a:p>
          <a:p>
            <a:pPr marL="0" indent="0">
              <a:buNone/>
            </a:pPr>
            <a:endParaRPr lang="en-US" sz="3400" dirty="0"/>
          </a:p>
          <a:p>
            <a:endParaRPr lang="en-US" dirty="0"/>
          </a:p>
        </p:txBody>
      </p:sp>
      <p:sp>
        <p:nvSpPr>
          <p:cNvPr id="4" name="Slide Number Placeholder 3">
            <a:extLst>
              <a:ext uri="{FF2B5EF4-FFF2-40B4-BE49-F238E27FC236}">
                <a16:creationId xmlns:a16="http://schemas.microsoft.com/office/drawing/2014/main" id="{6CAF3552-F313-46BD-BBF3-524101922D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AutoShape 2" descr="Chart">
            <a:extLst>
              <a:ext uri="{FF2B5EF4-FFF2-40B4-BE49-F238E27FC236}">
                <a16:creationId xmlns:a16="http://schemas.microsoft.com/office/drawing/2014/main" id="{F8776E46-7CC4-4BA8-826D-152158854704}"/>
              </a:ext>
            </a:extLst>
          </p:cNvPr>
          <p:cNvSpPr>
            <a:spLocks noChangeAspect="1" noChangeArrowheads="1"/>
          </p:cNvSpPr>
          <p:nvPr/>
        </p:nvSpPr>
        <p:spPr bwMode="auto">
          <a:xfrm>
            <a:off x="63500" y="-285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AutoShape 4" descr="Chart">
            <a:extLst>
              <a:ext uri="{FF2B5EF4-FFF2-40B4-BE49-F238E27FC236}">
                <a16:creationId xmlns:a16="http://schemas.microsoft.com/office/drawing/2014/main" id="{19B67A6C-DE8B-4AB6-AEC3-D65B480A0338}"/>
              </a:ext>
            </a:extLst>
          </p:cNvPr>
          <p:cNvSpPr>
            <a:spLocks noChangeAspect="1" noChangeArrowheads="1"/>
          </p:cNvSpPr>
          <p:nvPr/>
        </p:nvSpPr>
        <p:spPr bwMode="auto">
          <a:xfrm>
            <a:off x="63500" y="-1111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AutoShape 6" descr="Chart">
            <a:extLst>
              <a:ext uri="{FF2B5EF4-FFF2-40B4-BE49-F238E27FC236}">
                <a16:creationId xmlns:a16="http://schemas.microsoft.com/office/drawing/2014/main" id="{6F68D082-F5A0-4551-A210-934686CA565F}"/>
              </a:ext>
            </a:extLst>
          </p:cNvPr>
          <p:cNvSpPr>
            <a:spLocks noChangeAspect="1" noChangeArrowheads="1"/>
          </p:cNvSpPr>
          <p:nvPr/>
        </p:nvSpPr>
        <p:spPr bwMode="auto">
          <a:xfrm>
            <a:off x="215900" y="14128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91125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86462-BDE0-CB82-5061-75DDEE3B84FC}"/>
              </a:ext>
            </a:extLst>
          </p:cNvPr>
          <p:cNvSpPr>
            <a:spLocks noGrp="1"/>
          </p:cNvSpPr>
          <p:nvPr>
            <p:ph type="title"/>
          </p:nvPr>
        </p:nvSpPr>
        <p:spPr/>
        <p:txBody>
          <a:bodyPr/>
          <a:lstStyle/>
          <a:p>
            <a:r>
              <a:rPr lang="en-US" dirty="0"/>
              <a:t>Nepal Project -District grant</a:t>
            </a:r>
            <a:br>
              <a:rPr lang="en-US" dirty="0"/>
            </a:br>
            <a:r>
              <a:rPr lang="en-US" dirty="0"/>
              <a:t>RC of Kapolei</a:t>
            </a:r>
          </a:p>
        </p:txBody>
      </p:sp>
      <p:sp>
        <p:nvSpPr>
          <p:cNvPr id="3" name="Content Placeholder 2">
            <a:extLst>
              <a:ext uri="{FF2B5EF4-FFF2-40B4-BE49-F238E27FC236}">
                <a16:creationId xmlns:a16="http://schemas.microsoft.com/office/drawing/2014/main" id="{F5FE2A30-8B60-3393-C701-666831263B08}"/>
              </a:ext>
            </a:extLst>
          </p:cNvPr>
          <p:cNvSpPr>
            <a:spLocks noGrp="1"/>
          </p:cNvSpPr>
          <p:nvPr>
            <p:ph idx="1"/>
          </p:nvPr>
        </p:nvSpPr>
        <p:spPr/>
        <p:txBody>
          <a:bodyPr/>
          <a:lstStyle/>
          <a:p>
            <a:r>
              <a:rPr lang="en-US" dirty="0"/>
              <a:t>Bought 3 TVs and P.E. Equipment for $1,720</a:t>
            </a:r>
          </a:p>
        </p:txBody>
      </p:sp>
      <p:sp>
        <p:nvSpPr>
          <p:cNvPr id="4" name="Slide Number Placeholder 3">
            <a:extLst>
              <a:ext uri="{FF2B5EF4-FFF2-40B4-BE49-F238E27FC236}">
                <a16:creationId xmlns:a16="http://schemas.microsoft.com/office/drawing/2014/main" id="{75DD3BFD-C022-4E10-9354-3CDF686B4AF4}"/>
              </a:ext>
            </a:extLst>
          </p:cNvPr>
          <p:cNvSpPr>
            <a:spLocks noGrp="1"/>
          </p:cNvSpPr>
          <p:nvPr>
            <p:ph type="sldNum" sz="quarter" idx="12"/>
          </p:nvPr>
        </p:nvSpPr>
        <p:spPr/>
        <p:txBody>
          <a:bodyPr/>
          <a:lstStyle/>
          <a:p>
            <a:fld id="{97A94E25-127B-4C48-AF96-44BA7B823777}" type="slidenum">
              <a:rPr lang="en-US" smtClean="0"/>
              <a:pPr/>
              <a:t>24</a:t>
            </a:fld>
            <a:endParaRPr lang="en-US" dirty="0"/>
          </a:p>
        </p:txBody>
      </p:sp>
      <p:pic>
        <p:nvPicPr>
          <p:cNvPr id="8" name="Picture 7">
            <a:extLst>
              <a:ext uri="{FF2B5EF4-FFF2-40B4-BE49-F238E27FC236}">
                <a16:creationId xmlns:a16="http://schemas.microsoft.com/office/drawing/2014/main" id="{40210466-075B-0529-8A0B-CE6350F89409}"/>
              </a:ext>
            </a:extLst>
          </p:cNvPr>
          <p:cNvPicPr>
            <a:picLocks noChangeAspect="1"/>
          </p:cNvPicPr>
          <p:nvPr/>
        </p:nvPicPr>
        <p:blipFill>
          <a:blip r:embed="rId2"/>
          <a:stretch>
            <a:fillRect/>
          </a:stretch>
        </p:blipFill>
        <p:spPr>
          <a:xfrm>
            <a:off x="8477227" y="1202852"/>
            <a:ext cx="3068320" cy="2155809"/>
          </a:xfrm>
          <a:prstGeom prst="rect">
            <a:avLst/>
          </a:prstGeom>
        </p:spPr>
      </p:pic>
      <p:pic>
        <p:nvPicPr>
          <p:cNvPr id="10" name="Picture 9">
            <a:extLst>
              <a:ext uri="{FF2B5EF4-FFF2-40B4-BE49-F238E27FC236}">
                <a16:creationId xmlns:a16="http://schemas.microsoft.com/office/drawing/2014/main" id="{850FE643-06B4-A0D5-2E60-71E2A1CF393A}"/>
              </a:ext>
            </a:extLst>
          </p:cNvPr>
          <p:cNvPicPr>
            <a:picLocks noChangeAspect="1"/>
          </p:cNvPicPr>
          <p:nvPr/>
        </p:nvPicPr>
        <p:blipFill>
          <a:blip r:embed="rId3"/>
          <a:stretch>
            <a:fillRect/>
          </a:stretch>
        </p:blipFill>
        <p:spPr>
          <a:xfrm>
            <a:off x="815283" y="3224542"/>
            <a:ext cx="7227660" cy="2074529"/>
          </a:xfrm>
          <a:prstGeom prst="rect">
            <a:avLst/>
          </a:prstGeom>
        </p:spPr>
      </p:pic>
      <p:pic>
        <p:nvPicPr>
          <p:cNvPr id="12" name="Picture 11">
            <a:extLst>
              <a:ext uri="{FF2B5EF4-FFF2-40B4-BE49-F238E27FC236}">
                <a16:creationId xmlns:a16="http://schemas.microsoft.com/office/drawing/2014/main" id="{78B7B185-9E1A-441D-AAFE-2E0B74E0C998}"/>
              </a:ext>
            </a:extLst>
          </p:cNvPr>
          <p:cNvPicPr>
            <a:picLocks noChangeAspect="1"/>
          </p:cNvPicPr>
          <p:nvPr/>
        </p:nvPicPr>
        <p:blipFill>
          <a:blip r:embed="rId4"/>
          <a:stretch>
            <a:fillRect/>
          </a:stretch>
        </p:blipFill>
        <p:spPr>
          <a:xfrm>
            <a:off x="8575983" y="4159515"/>
            <a:ext cx="3147712" cy="1495633"/>
          </a:xfrm>
          <a:prstGeom prst="rect">
            <a:avLst/>
          </a:prstGeom>
        </p:spPr>
      </p:pic>
    </p:spTree>
    <p:extLst>
      <p:ext uri="{BB962C8B-B14F-4D97-AF65-F5344CB8AC3E}">
        <p14:creationId xmlns:p14="http://schemas.microsoft.com/office/powerpoint/2010/main" val="1254468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16052"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38561" y="2141538"/>
            <a:ext cx="4978400" cy="1135062"/>
          </a:xfrm>
        </p:spPr>
        <p:txBody>
          <a:bodyPr/>
          <a:lstStyle/>
          <a:p>
            <a:pPr lvl="0"/>
            <a:r>
              <a:rPr lang="en-US" sz="4000" dirty="0"/>
              <a:t>GLOBAL GRANTS</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530094" y="3383631"/>
            <a:ext cx="5159506" cy="3002655"/>
          </a:xfrm>
        </p:spPr>
        <p:txBody>
          <a:bodyPr>
            <a:normAutofit lnSpcReduction="10000"/>
          </a:bodyPr>
          <a:lstStyle/>
          <a:p>
            <a:pPr marL="342900" indent="-342900">
              <a:buFont typeface="Arial" panose="020B0604020202020204" pitchFamily="34" charset="0"/>
              <a:buChar char="•"/>
            </a:pPr>
            <a:r>
              <a:rPr lang="en-US" sz="2400" dirty="0"/>
              <a:t>Large, long-term projects</a:t>
            </a:r>
          </a:p>
          <a:p>
            <a:pPr marL="342900" indent="-342900">
              <a:buFont typeface="Arial" panose="020B0604020202020204" pitchFamily="34" charset="0"/>
              <a:buChar char="•"/>
            </a:pPr>
            <a:r>
              <a:rPr lang="en-US" sz="2400" dirty="0"/>
              <a:t>Sustainable, measurable outcomes</a:t>
            </a:r>
          </a:p>
          <a:p>
            <a:pPr marL="342900" indent="-342900">
              <a:buFont typeface="Arial" panose="020B0604020202020204" pitchFamily="34" charset="0"/>
              <a:buChar char="•"/>
            </a:pPr>
            <a:r>
              <a:rPr lang="en-US" sz="2400" dirty="0"/>
              <a:t>Alignment with areas of focus</a:t>
            </a:r>
          </a:p>
          <a:p>
            <a:pPr marL="342900" indent="-342900">
              <a:buFont typeface="Arial" panose="020B0604020202020204" pitchFamily="34" charset="0"/>
              <a:buChar char="•"/>
            </a:pPr>
            <a:r>
              <a:rPr lang="en-US" sz="2400" dirty="0"/>
              <a:t>International partnership</a:t>
            </a:r>
          </a:p>
          <a:p>
            <a:pPr marL="342900" indent="-342900">
              <a:buFont typeface="Arial" panose="020B0604020202020204" pitchFamily="34" charset="0"/>
              <a:buChar char="•"/>
            </a:pPr>
            <a:r>
              <a:rPr lang="en-US" sz="2400" dirty="0"/>
              <a:t>$30,000 minimum budget</a:t>
            </a:r>
          </a:p>
          <a:p>
            <a:pPr marL="342900" indent="-342900">
              <a:buFont typeface="Arial" panose="020B0604020202020204" pitchFamily="34" charset="0"/>
              <a:buChar char="•"/>
            </a:pPr>
            <a:r>
              <a:rPr lang="en-US" sz="2400" dirty="0"/>
              <a:t>New World Fund match for DDF</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a:xfrm>
            <a:off x="5570184" y="115570"/>
            <a:ext cx="423334" cy="365125"/>
          </a:xfrm>
        </p:spPr>
        <p:txBody>
          <a:bodyPr/>
          <a:lstStyle/>
          <a:p>
            <a:fld id="{97A94E25-127B-4C48-AF96-44BA7B823777}" type="slidenum">
              <a:rPr lang="en-US" smtClean="0"/>
              <a:pPr/>
              <a:t>25</a:t>
            </a:fld>
            <a:endParaRPr lang="en-US" dirty="0"/>
          </a:p>
        </p:txBody>
      </p:sp>
      <p:pic>
        <p:nvPicPr>
          <p:cNvPr id="4" name="Picture Placeholder 3">
            <a:extLst>
              <a:ext uri="{FF2B5EF4-FFF2-40B4-BE49-F238E27FC236}">
                <a16:creationId xmlns:a16="http://schemas.microsoft.com/office/drawing/2014/main" id="{E585A8E6-52DB-4277-AEC8-E214BBE40F9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6096000" y="-1"/>
            <a:ext cx="6096000" cy="6858001"/>
          </a:xfrm>
        </p:spPr>
      </p:pic>
    </p:spTree>
    <p:extLst>
      <p:ext uri="{BB962C8B-B14F-4D97-AF65-F5344CB8AC3E}">
        <p14:creationId xmlns:p14="http://schemas.microsoft.com/office/powerpoint/2010/main" val="39894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81A1-D636-4622-8721-43E6F44B2FAF}"/>
              </a:ext>
            </a:extLst>
          </p:cNvPr>
          <p:cNvSpPr>
            <a:spLocks noGrp="1"/>
          </p:cNvSpPr>
          <p:nvPr>
            <p:ph type="title"/>
          </p:nvPr>
        </p:nvSpPr>
        <p:spPr/>
        <p:txBody>
          <a:bodyPr/>
          <a:lstStyle/>
          <a:p>
            <a:r>
              <a:rPr lang="en-US" dirty="0"/>
              <a:t>Global grants</a:t>
            </a:r>
          </a:p>
        </p:txBody>
      </p:sp>
      <p:sp>
        <p:nvSpPr>
          <p:cNvPr id="3" name="Content Placeholder 2">
            <a:extLst>
              <a:ext uri="{FF2B5EF4-FFF2-40B4-BE49-F238E27FC236}">
                <a16:creationId xmlns:a16="http://schemas.microsoft.com/office/drawing/2014/main" id="{9A4BBBC0-F299-40F3-88EE-D4C2AE4C60AF}"/>
              </a:ext>
            </a:extLst>
          </p:cNvPr>
          <p:cNvSpPr>
            <a:spLocks noGrp="1"/>
          </p:cNvSpPr>
          <p:nvPr>
            <p:ph idx="1"/>
          </p:nvPr>
        </p:nvSpPr>
        <p:spPr>
          <a:xfrm>
            <a:off x="908599" y="2281079"/>
            <a:ext cx="9305420" cy="4034896"/>
          </a:xfrm>
        </p:spPr>
        <p:txBody>
          <a:bodyPr/>
          <a:lstStyle/>
          <a:p>
            <a:pPr marL="0" indent="0">
              <a:buNone/>
            </a:pPr>
            <a:r>
              <a:rPr lang="en-US" sz="3200" dirty="0"/>
              <a:t>$74.897 allocated for global grants in 2023-2024</a:t>
            </a:r>
          </a:p>
          <a:p>
            <a:pPr marL="0" indent="0">
              <a:buNone/>
            </a:pPr>
            <a:r>
              <a:rPr lang="en-US" sz="3200" dirty="0"/>
              <a:t>$62,692 allocated for global grants in 2024-2025</a:t>
            </a:r>
          </a:p>
          <a:p>
            <a:pPr marL="0" indent="0">
              <a:buNone/>
            </a:pPr>
            <a:endParaRPr lang="en-US" sz="3200" dirty="0"/>
          </a:p>
          <a:p>
            <a:endParaRPr lang="en-US" sz="3200" dirty="0"/>
          </a:p>
        </p:txBody>
      </p:sp>
      <p:sp>
        <p:nvSpPr>
          <p:cNvPr id="4" name="Slide Number Placeholder 3">
            <a:extLst>
              <a:ext uri="{FF2B5EF4-FFF2-40B4-BE49-F238E27FC236}">
                <a16:creationId xmlns:a16="http://schemas.microsoft.com/office/drawing/2014/main" id="{3FDA4D5B-0DE6-4516-9E7B-79F1729715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68789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DEB9-B383-CC64-75F8-CAC8C548899D}"/>
              </a:ext>
            </a:extLst>
          </p:cNvPr>
          <p:cNvSpPr>
            <a:spLocks noGrp="1"/>
          </p:cNvSpPr>
          <p:nvPr>
            <p:ph type="title"/>
          </p:nvPr>
        </p:nvSpPr>
        <p:spPr/>
        <p:txBody>
          <a:bodyPr/>
          <a:lstStyle/>
          <a:p>
            <a:r>
              <a:rPr lang="en-US" dirty="0" err="1"/>
              <a:t>Chuder</a:t>
            </a:r>
            <a:r>
              <a:rPr lang="en-US" dirty="0"/>
              <a:t> Drinking Water Project</a:t>
            </a:r>
          </a:p>
        </p:txBody>
      </p:sp>
      <p:sp>
        <p:nvSpPr>
          <p:cNvPr id="3" name="Content Placeholder 2">
            <a:extLst>
              <a:ext uri="{FF2B5EF4-FFF2-40B4-BE49-F238E27FC236}">
                <a16:creationId xmlns:a16="http://schemas.microsoft.com/office/drawing/2014/main" id="{EB321611-0D79-14FE-3F42-94FED0C3C473}"/>
              </a:ext>
            </a:extLst>
          </p:cNvPr>
          <p:cNvSpPr>
            <a:spLocks noGrp="1"/>
          </p:cNvSpPr>
          <p:nvPr>
            <p:ph idx="1"/>
          </p:nvPr>
        </p:nvSpPr>
        <p:spPr/>
        <p:txBody>
          <a:bodyPr/>
          <a:lstStyle/>
          <a:p>
            <a:r>
              <a:rPr lang="en-US" dirty="0"/>
              <a:t>Spearheaded by Dr. Arjun </a:t>
            </a:r>
            <a:r>
              <a:rPr lang="en-US" dirty="0" err="1"/>
              <a:t>Aryal</a:t>
            </a:r>
            <a:r>
              <a:rPr lang="en-US" dirty="0"/>
              <a:t> and Dr. James Ham, this water project completed in 2021 for $72,755, brought clean water to a village of about 500 people in 120 families.  </a:t>
            </a:r>
          </a:p>
          <a:p>
            <a:r>
              <a:rPr lang="en-US" dirty="0"/>
              <a:t>Previously, they hiked up to 1-4 hours (round trip) to get water.</a:t>
            </a:r>
          </a:p>
        </p:txBody>
      </p:sp>
      <p:sp>
        <p:nvSpPr>
          <p:cNvPr id="4" name="Footer Placeholder 3">
            <a:extLst>
              <a:ext uri="{FF2B5EF4-FFF2-40B4-BE49-F238E27FC236}">
                <a16:creationId xmlns:a16="http://schemas.microsoft.com/office/drawing/2014/main" id="{83D8053E-CCC7-EC23-CA0F-1714A408C0C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2" name="Picture Placeholder 11" descr="A group of people standing outside a building&#10;&#10;Description automatically generated with medium confidence">
            <a:extLst>
              <a:ext uri="{FF2B5EF4-FFF2-40B4-BE49-F238E27FC236}">
                <a16:creationId xmlns:a16="http://schemas.microsoft.com/office/drawing/2014/main" id="{1739C625-D353-2FDD-18E2-7869C464F9C1}"/>
              </a:ext>
            </a:extLst>
          </p:cNvPr>
          <p:cNvPicPr>
            <a:picLocks noGrp="1" noChangeAspect="1"/>
          </p:cNvPicPr>
          <p:nvPr>
            <p:ph type="pic" sz="quarter" idx="13"/>
          </p:nvPr>
        </p:nvPicPr>
        <p:blipFill>
          <a:blip r:embed="rId2"/>
          <a:srcRect l="5938" r="5938"/>
          <a:stretch>
            <a:fillRect/>
          </a:stretch>
        </p:blipFill>
        <p:spPr/>
      </p:pic>
      <p:pic>
        <p:nvPicPr>
          <p:cNvPr id="14" name="Picture Placeholder 13" descr="Text&#10;&#10;Description automatically generated">
            <a:extLst>
              <a:ext uri="{FF2B5EF4-FFF2-40B4-BE49-F238E27FC236}">
                <a16:creationId xmlns:a16="http://schemas.microsoft.com/office/drawing/2014/main" id="{B15D365F-53A5-DDD3-7C48-DEA5FB9427EA}"/>
              </a:ext>
            </a:extLst>
          </p:cNvPr>
          <p:cNvPicPr>
            <a:picLocks noGrp="1" noChangeAspect="1"/>
          </p:cNvPicPr>
          <p:nvPr>
            <p:ph type="pic" sz="quarter" idx="14"/>
          </p:nvPr>
        </p:nvPicPr>
        <p:blipFill>
          <a:blip r:embed="rId3"/>
          <a:srcRect l="16954" r="16954"/>
          <a:stretch>
            <a:fillRect/>
          </a:stretch>
        </p:blipFill>
        <p:spPr/>
      </p:pic>
      <p:pic>
        <p:nvPicPr>
          <p:cNvPr id="16" name="Picture Placeholder 15" descr="A picture containing outdoor, ground, dirt&#10;&#10;Description automatically generated">
            <a:extLst>
              <a:ext uri="{FF2B5EF4-FFF2-40B4-BE49-F238E27FC236}">
                <a16:creationId xmlns:a16="http://schemas.microsoft.com/office/drawing/2014/main" id="{12D3338E-3DA9-BC73-FDEC-A4A6A9F969D5}"/>
              </a:ext>
            </a:extLst>
          </p:cNvPr>
          <p:cNvPicPr>
            <a:picLocks noGrp="1" noChangeAspect="1"/>
          </p:cNvPicPr>
          <p:nvPr>
            <p:ph type="pic" sz="quarter" idx="15"/>
          </p:nvPr>
        </p:nvPicPr>
        <p:blipFill>
          <a:blip r:embed="rId4"/>
          <a:srcRect l="16954" r="16954"/>
          <a:stretch>
            <a:fillRect/>
          </a:stretch>
        </p:blipFill>
        <p:spPr/>
      </p:pic>
      <p:pic>
        <p:nvPicPr>
          <p:cNvPr id="18" name="Picture Placeholder 17" descr="A group of people dancing&#10;&#10;Description automatically generated with medium confidence">
            <a:extLst>
              <a:ext uri="{FF2B5EF4-FFF2-40B4-BE49-F238E27FC236}">
                <a16:creationId xmlns:a16="http://schemas.microsoft.com/office/drawing/2014/main" id="{186AFD65-85BD-55FD-A6A1-A8E98A701A87}"/>
              </a:ext>
            </a:extLst>
          </p:cNvPr>
          <p:cNvPicPr>
            <a:picLocks noGrp="1" noChangeAspect="1"/>
          </p:cNvPicPr>
          <p:nvPr>
            <p:ph type="pic" sz="quarter" idx="16"/>
          </p:nvPr>
        </p:nvPicPr>
        <p:blipFill>
          <a:blip r:embed="rId5"/>
          <a:srcRect l="5938" r="5938"/>
          <a:stretch>
            <a:fillRect/>
          </a:stretch>
        </p:blipFill>
        <p:spPr/>
      </p:pic>
      <p:sp>
        <p:nvSpPr>
          <p:cNvPr id="9" name="Date Placeholder 8">
            <a:extLst>
              <a:ext uri="{FF2B5EF4-FFF2-40B4-BE49-F238E27FC236}">
                <a16:creationId xmlns:a16="http://schemas.microsoft.com/office/drawing/2014/main" id="{B841A4E0-4FAD-6A37-E172-55F102C586F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20XX</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0" name="Slide Number Placeholder 9">
            <a:extLst>
              <a:ext uri="{FF2B5EF4-FFF2-40B4-BE49-F238E27FC236}">
                <a16:creationId xmlns:a16="http://schemas.microsoft.com/office/drawing/2014/main" id="{F3FB2808-5D91-5CC5-A404-7D9EF59587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674385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36E4-A44B-B146-2869-0E2F873D9E13}"/>
              </a:ext>
            </a:extLst>
          </p:cNvPr>
          <p:cNvSpPr>
            <a:spLocks noGrp="1"/>
          </p:cNvSpPr>
          <p:nvPr>
            <p:ph type="title"/>
          </p:nvPr>
        </p:nvSpPr>
        <p:spPr/>
        <p:txBody>
          <a:bodyPr/>
          <a:lstStyle/>
          <a:p>
            <a:r>
              <a:rPr lang="en-US" dirty="0"/>
              <a:t>International service projects</a:t>
            </a:r>
          </a:p>
        </p:txBody>
      </p:sp>
      <p:pic>
        <p:nvPicPr>
          <p:cNvPr id="6" name="Content Placeholder 5" descr="A group of people sitting in chairs under a tent&#10;&#10;Description automatically generated">
            <a:extLst>
              <a:ext uri="{FF2B5EF4-FFF2-40B4-BE49-F238E27FC236}">
                <a16:creationId xmlns:a16="http://schemas.microsoft.com/office/drawing/2014/main" id="{F75E3D6D-9B51-19F4-BCE5-50208F43E1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50479" y="1505425"/>
            <a:ext cx="3713903" cy="2785428"/>
          </a:xfrm>
        </p:spPr>
      </p:pic>
      <p:sp>
        <p:nvSpPr>
          <p:cNvPr id="4" name="Slide Number Placeholder 3">
            <a:extLst>
              <a:ext uri="{FF2B5EF4-FFF2-40B4-BE49-F238E27FC236}">
                <a16:creationId xmlns:a16="http://schemas.microsoft.com/office/drawing/2014/main" id="{578953F2-19B2-FE59-2DE9-95FB4D11D520}"/>
              </a:ext>
            </a:extLst>
          </p:cNvPr>
          <p:cNvSpPr>
            <a:spLocks noGrp="1"/>
          </p:cNvSpPr>
          <p:nvPr>
            <p:ph type="sldNum" sz="quarter" idx="12"/>
          </p:nvPr>
        </p:nvSpPr>
        <p:spPr/>
        <p:txBody>
          <a:bodyPr/>
          <a:lstStyle/>
          <a:p>
            <a:fld id="{97A94E25-127B-4C48-AF96-44BA7B823777}" type="slidenum">
              <a:rPr lang="en-US" smtClean="0"/>
              <a:pPr/>
              <a:t>28</a:t>
            </a:fld>
            <a:endParaRPr lang="en-US" dirty="0"/>
          </a:p>
        </p:txBody>
      </p:sp>
      <p:pic>
        <p:nvPicPr>
          <p:cNvPr id="8" name="Picture 7" descr="A group of people posing for a photo&#10;&#10;Description automatically generated">
            <a:extLst>
              <a:ext uri="{FF2B5EF4-FFF2-40B4-BE49-F238E27FC236}">
                <a16:creationId xmlns:a16="http://schemas.microsoft.com/office/drawing/2014/main" id="{83A3EC3F-52FE-BFCB-7726-87A94A647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81000" y="1691638"/>
            <a:ext cx="3217336" cy="2413001"/>
          </a:xfrm>
          <a:prstGeom prst="rect">
            <a:avLst/>
          </a:prstGeom>
        </p:spPr>
      </p:pic>
      <p:pic>
        <p:nvPicPr>
          <p:cNvPr id="10" name="Picture 9" descr="A close up of a hospital bed&#10;&#10;Description automatically generated">
            <a:extLst>
              <a:ext uri="{FF2B5EF4-FFF2-40B4-BE49-F238E27FC236}">
                <a16:creationId xmlns:a16="http://schemas.microsoft.com/office/drawing/2014/main" id="{63349874-D166-CD0B-DBF8-97F1E2301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8559" y="4582160"/>
            <a:ext cx="2851573" cy="2138680"/>
          </a:xfrm>
          <a:prstGeom prst="rect">
            <a:avLst/>
          </a:prstGeom>
        </p:spPr>
      </p:pic>
      <p:pic>
        <p:nvPicPr>
          <p:cNvPr id="12" name="Picture 11" descr="A person in a pink hat speaking to a crowd of people&#10;&#10;Description automatically generated">
            <a:extLst>
              <a:ext uri="{FF2B5EF4-FFF2-40B4-BE49-F238E27FC236}">
                <a16:creationId xmlns:a16="http://schemas.microsoft.com/office/drawing/2014/main" id="{E482F4DD-EDCD-44DC-163F-B6945FFB3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2" y="3678861"/>
            <a:ext cx="2540635" cy="2540635"/>
          </a:xfrm>
          <a:prstGeom prst="rect">
            <a:avLst/>
          </a:prstGeom>
        </p:spPr>
      </p:pic>
      <p:pic>
        <p:nvPicPr>
          <p:cNvPr id="14" name="Picture 13" descr="A group of people posing for a photo&#10;&#10;Description automatically generated">
            <a:extLst>
              <a:ext uri="{FF2B5EF4-FFF2-40B4-BE49-F238E27FC236}">
                <a16:creationId xmlns:a16="http://schemas.microsoft.com/office/drawing/2014/main" id="{CA03DBB5-DA08-F9E5-45D3-156AA33F74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8140" y="4290853"/>
            <a:ext cx="2851573" cy="2138680"/>
          </a:xfrm>
          <a:prstGeom prst="rect">
            <a:avLst/>
          </a:prstGeom>
        </p:spPr>
      </p:pic>
      <p:pic>
        <p:nvPicPr>
          <p:cNvPr id="15" name="Picture Placeholder 11" descr="A picture containing person, ceiling, person, indoor&#10;&#10;Description automatically generated">
            <a:extLst>
              <a:ext uri="{FF2B5EF4-FFF2-40B4-BE49-F238E27FC236}">
                <a16:creationId xmlns:a16="http://schemas.microsoft.com/office/drawing/2014/main" id="{A607C6FD-6C5D-EE9A-2A30-7B9C0CC0E9DF}"/>
              </a:ext>
            </a:extLst>
          </p:cNvPr>
          <p:cNvPicPr>
            <a:picLocks noChangeAspect="1"/>
          </p:cNvPicPr>
          <p:nvPr/>
        </p:nvPicPr>
        <p:blipFill rotWithShape="1">
          <a:blip r:embed="rId7"/>
          <a:srcRect l="16954" r="16954"/>
          <a:stretch/>
        </p:blipFill>
        <p:spPr>
          <a:xfrm>
            <a:off x="3964099" y="1715599"/>
            <a:ext cx="2238876" cy="2540636"/>
          </a:xfrm>
          <a:prstGeom prst="rect">
            <a:avLst/>
          </a:prstGeom>
        </p:spPr>
      </p:pic>
      <p:pic>
        <p:nvPicPr>
          <p:cNvPr id="1026" name="Picture 2">
            <a:extLst>
              <a:ext uri="{FF2B5EF4-FFF2-40B4-BE49-F238E27FC236}">
                <a16:creationId xmlns:a16="http://schemas.microsoft.com/office/drawing/2014/main" id="{66DA77F2-39EE-B7FE-E73F-BC08BBB6A0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4949179"/>
            <a:ext cx="2097140" cy="1404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108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p:txBody>
          <a:bodyPr/>
          <a:lstStyle/>
          <a:p>
            <a:r>
              <a:rPr lang="en-US" dirty="0"/>
              <a:t>subhead</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633804" y="3383631"/>
            <a:ext cx="5016329" cy="2364025"/>
          </a:xfrm>
        </p:spPr>
        <p:txBody>
          <a:bodyPr>
            <a:normAutofit/>
          </a:bodyPr>
          <a:lstStyle/>
          <a:p>
            <a:pPr marL="342900" indent="-342900">
              <a:buFont typeface="Arial" panose="020B0604020202020204" pitchFamily="34" charset="0"/>
              <a:buChar char="•"/>
            </a:pPr>
            <a:r>
              <a:rPr lang="en-US" sz="2400" dirty="0"/>
              <a:t>Support relief and recovery efforts in areas affected by natural disaster</a:t>
            </a:r>
          </a:p>
          <a:p>
            <a:pPr marL="342900" indent="-342900">
              <a:buFont typeface="Arial" panose="020B0604020202020204" pitchFamily="34" charset="0"/>
              <a:buChar char="•"/>
            </a:pPr>
            <a:r>
              <a:rPr lang="en-US" sz="2400" dirty="0"/>
              <a:t>Funded by contributions to the Rotary Disaster Response Fund</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29</a:t>
            </a:fld>
            <a:endParaRPr lang="en-US" dirty="0"/>
          </a:p>
        </p:txBody>
      </p:sp>
      <p:sp>
        <p:nvSpPr>
          <p:cNvPr id="13" name="Text Placeholder 26">
            <a:extLst>
              <a:ext uri="{FF2B5EF4-FFF2-40B4-BE49-F238E27FC236}">
                <a16:creationId xmlns:a16="http://schemas.microsoft.com/office/drawing/2014/main" id="{495F941A-67B1-4050-9628-7F4663285213}"/>
              </a:ext>
            </a:extLst>
          </p:cNvPr>
          <p:cNvSpPr>
            <a:spLocks noGrp="1"/>
          </p:cNvSpPr>
          <p:nvPr>
            <p:ph type="body" sz="quarter" idx="14"/>
          </p:nvPr>
        </p:nvSpPr>
        <p:spPr>
          <a:xfrm>
            <a:off x="6629408" y="2117787"/>
            <a:ext cx="4978400" cy="1135062"/>
          </a:xfrm>
        </p:spPr>
        <p:txBody>
          <a:bodyPr/>
          <a:lstStyle/>
          <a:p>
            <a:pPr lvl="0"/>
            <a:r>
              <a:rPr lang="en-US" sz="4000" dirty="0"/>
              <a:t>Disaster response GRANTS</a:t>
            </a:r>
          </a:p>
        </p:txBody>
      </p:sp>
      <p:pic>
        <p:nvPicPr>
          <p:cNvPr id="7" name="Picture Placeholder 6">
            <a:extLst>
              <a:ext uri="{FF2B5EF4-FFF2-40B4-BE49-F238E27FC236}">
                <a16:creationId xmlns:a16="http://schemas.microsoft.com/office/drawing/2014/main" id="{816085E8-4CFD-4A74-B95C-70839D4F6F3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370" r="20370"/>
          <a:stretch>
            <a:fillRect/>
          </a:stretch>
        </p:blipFill>
        <p:spPr/>
      </p:pic>
    </p:spTree>
    <p:extLst>
      <p:ext uri="{BB962C8B-B14F-4D97-AF65-F5344CB8AC3E}">
        <p14:creationId xmlns:p14="http://schemas.microsoft.com/office/powerpoint/2010/main" val="252465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44CB4EE-83AD-4C56-872E-1E3F03E70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9255E12D-D5B1-4FC4-8749-107188960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8"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Freeform 7">
            <a:extLst>
              <a:ext uri="{FF2B5EF4-FFF2-40B4-BE49-F238E27FC236}">
                <a16:creationId xmlns:a16="http://schemas.microsoft.com/office/drawing/2014/main" id="{9B20A794-0515-443F-9764-44A6569EC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879652"/>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 name="Picture 3" descr="A person standing in front of a store&#10;&#10;Description automatically generated">
            <a:extLst>
              <a:ext uri="{FF2B5EF4-FFF2-40B4-BE49-F238E27FC236}">
                <a16:creationId xmlns:a16="http://schemas.microsoft.com/office/drawing/2014/main" id="{38992E60-554A-450D-8C75-20023E0156BC}"/>
              </a:ext>
            </a:extLst>
          </p:cNvPr>
          <p:cNvPicPr>
            <a:picLocks noChangeAspect="1"/>
          </p:cNvPicPr>
          <p:nvPr/>
        </p:nvPicPr>
        <p:blipFill rotWithShape="1">
          <a:blip r:embed="rId3">
            <a:extLst>
              <a:ext uri="{28A0092B-C50C-407E-A947-70E740481C1C}">
                <a14:useLocalDpi xmlns:a14="http://schemas.microsoft.com/office/drawing/2010/main" val="0"/>
              </a:ext>
            </a:extLst>
          </a:blip>
          <a:srcRect t="624"/>
          <a:stretch/>
        </p:blipFill>
        <p:spPr>
          <a:xfrm>
            <a:off x="1" y="1"/>
            <a:ext cx="4634682" cy="6141008"/>
          </a:xfrm>
          <a:prstGeom prst="rect">
            <a:avLst/>
          </a:prstGeom>
        </p:spPr>
      </p:pic>
      <p:sp>
        <p:nvSpPr>
          <p:cNvPr id="19" name="Rectangle 8">
            <a:extLst>
              <a:ext uri="{FF2B5EF4-FFF2-40B4-BE49-F238E27FC236}">
                <a16:creationId xmlns:a16="http://schemas.microsoft.com/office/drawing/2014/main" id="{A9CE15CA-2228-4197-93B9-E41A1DC42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
            <a:ext cx="7287170"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5552841" y="643465"/>
            <a:ext cx="5840770" cy="1779626"/>
          </a:xfrm>
        </p:spPr>
        <p:txBody>
          <a:bodyPr vert="horz" lIns="91440" tIns="45720" rIns="91440" bIns="45720" rtlCol="0" anchor="ctr">
            <a:normAutofit/>
          </a:bodyPr>
          <a:lstStyle/>
          <a:p>
            <a:r>
              <a:rPr lang="en-US" sz="4000">
                <a:solidFill>
                  <a:srgbClr val="FFFFFF"/>
                </a:solidFill>
              </a:rPr>
              <a:t>Your Rotary Foundation</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5641577" y="2423091"/>
            <a:ext cx="6061406" cy="3622997"/>
          </a:xfrm>
        </p:spPr>
        <p:txBody>
          <a:bodyPr vert="horz" lIns="91440" tIns="45720" rIns="91440" bIns="45720" rtlCol="0" anchor="t">
            <a:normAutofit/>
          </a:bodyPr>
          <a:lstStyle/>
          <a:p>
            <a:pPr marL="0" indent="0">
              <a:buNone/>
            </a:pPr>
            <a:r>
              <a:rPr lang="en-US" dirty="0">
                <a:solidFill>
                  <a:srgbClr val="FEFFFF"/>
                </a:solidFill>
              </a:rPr>
              <a:t>The Rotary Foundation has been Doing Good in the World for over 100 years with over $4 billion in contributions.</a:t>
            </a:r>
          </a:p>
          <a:p>
            <a:pPr marL="0" indent="0">
              <a:buNone/>
            </a:pPr>
            <a:endParaRPr lang="en-US" dirty="0">
              <a:solidFill>
                <a:srgbClr val="FEFFFF"/>
              </a:solidFill>
            </a:endParaRPr>
          </a:p>
          <a:p>
            <a:pPr marL="0" indent="0">
              <a:buNone/>
            </a:pPr>
            <a:r>
              <a:rPr lang="en-US" b="0" i="0" dirty="0">
                <a:solidFill>
                  <a:schemeClr val="bg1"/>
                </a:solidFill>
                <a:effectLst/>
                <a:latin typeface="Open Sans" panose="020B0606030504020204" pitchFamily="34" charset="0"/>
              </a:rPr>
              <a:t>The Rotary Foundation transforms your gifts into service projects that change lives both close to home and around the world.</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709589" y="6382512"/>
            <a:ext cx="682311"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A94E25-127B-4C48-AF96-44BA7B823777}" type="slidenum">
              <a:rPr kumimoji="0" lang="en-US" sz="1200" b="0" i="0" u="none" strike="noStrike" kern="1200" cap="none" spc="0" normalizeH="0" baseline="0" noProof="0">
                <a:ln>
                  <a:noFill/>
                </a:ln>
                <a:solidFill>
                  <a:srgbClr val="FE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sz="1200" b="0" i="0" u="none" strike="noStrike" kern="1200" cap="none" spc="0" normalizeH="0" baseline="0" noProof="0">
              <a:ln>
                <a:noFill/>
              </a:ln>
              <a:solidFill>
                <a:srgbClr val="FEFF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6667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0"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74195" y="2046538"/>
            <a:ext cx="4978400" cy="1135062"/>
          </a:xfrm>
        </p:spPr>
        <p:txBody>
          <a:bodyPr/>
          <a:lstStyle/>
          <a:p>
            <a:pPr lvl="0"/>
            <a:r>
              <a:rPr lang="en-US" sz="4000" dirty="0"/>
              <a:t>Programs of scale</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565728" y="3383631"/>
            <a:ext cx="5312558" cy="3031683"/>
          </a:xfrm>
        </p:spPr>
        <p:txBody>
          <a:bodyPr>
            <a:normAutofit fontScale="92500" lnSpcReduction="10000"/>
          </a:bodyPr>
          <a:lstStyle/>
          <a:p>
            <a:pPr marL="342900" indent="-342900">
              <a:buFont typeface="Arial" panose="020B0604020202020204" pitchFamily="34" charset="0"/>
              <a:buChar char="•"/>
            </a:pPr>
            <a:r>
              <a:rPr lang="en-US" sz="2400" dirty="0"/>
              <a:t>Long-term activities that benefit large number of people</a:t>
            </a:r>
          </a:p>
          <a:p>
            <a:pPr marL="342900" indent="-342900">
              <a:buFont typeface="Arial" panose="020B0604020202020204" pitchFamily="34" charset="0"/>
              <a:buChar char="•"/>
            </a:pPr>
            <a:r>
              <a:rPr lang="en-US" sz="2400" dirty="0"/>
              <a:t>Alignment with areas of focus</a:t>
            </a:r>
          </a:p>
          <a:p>
            <a:pPr marL="342900" indent="-342900">
              <a:buFont typeface="Arial" panose="020B0604020202020204" pitchFamily="34" charset="0"/>
              <a:buChar char="•"/>
            </a:pPr>
            <a:r>
              <a:rPr lang="en-US" sz="2400" dirty="0"/>
              <a:t>World Fund award of $2 million; no additional Rotarian funding required</a:t>
            </a:r>
          </a:p>
          <a:p>
            <a:pPr marL="342900" indent="-342900">
              <a:buFont typeface="Arial" panose="020B0604020202020204" pitchFamily="34" charset="0"/>
              <a:buChar char="•"/>
            </a:pPr>
            <a:r>
              <a:rPr lang="en-US" sz="2400" dirty="0"/>
              <a:t>Implemented with partner organization(s)</a:t>
            </a:r>
          </a:p>
          <a:p>
            <a:pPr marL="342900" indent="-342900">
              <a:buFont typeface="Arial" panose="020B0604020202020204" pitchFamily="34" charset="0"/>
              <a:buChar char="•"/>
            </a:pPr>
            <a:r>
              <a:rPr lang="en-US" sz="2400" dirty="0"/>
              <a:t>Competitive two-step application process</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a:xfrm>
            <a:off x="5570184" y="115570"/>
            <a:ext cx="423334" cy="365125"/>
          </a:xfrm>
        </p:spPr>
        <p:txBody>
          <a:bodyPr/>
          <a:lstStyle/>
          <a:p>
            <a:fld id="{97A94E25-127B-4C48-AF96-44BA7B823777}" type="slidenum">
              <a:rPr lang="en-US" smtClean="0"/>
              <a:pPr/>
              <a:t>30</a:t>
            </a:fld>
            <a:endParaRPr lang="en-US" dirty="0"/>
          </a:p>
        </p:txBody>
      </p:sp>
      <p:pic>
        <p:nvPicPr>
          <p:cNvPr id="11" name="Picture Placeholder 10" descr="A picture containing person, people&#10;&#10;Description automatically generated">
            <a:extLst>
              <a:ext uri="{FF2B5EF4-FFF2-40B4-BE49-F238E27FC236}">
                <a16:creationId xmlns:a16="http://schemas.microsoft.com/office/drawing/2014/main" id="{28347355-7133-444C-ABFA-A47ABAA9439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576" r="20576"/>
          <a:stretch>
            <a:fillRect/>
          </a:stretch>
        </p:blipFill>
        <p:spPr>
          <a:xfrm>
            <a:off x="6096000" y="-1"/>
            <a:ext cx="6126791" cy="6892639"/>
          </a:xfrm>
        </p:spPr>
      </p:pic>
    </p:spTree>
    <p:extLst>
      <p:ext uri="{BB962C8B-B14F-4D97-AF65-F5344CB8AC3E}">
        <p14:creationId xmlns:p14="http://schemas.microsoft.com/office/powerpoint/2010/main" val="345085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dirty="0"/>
              <a:t>Global grant lifecycle</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fld id="{97A94E25-127B-4C48-AF96-44BA7B823777}" type="slidenum">
              <a:rPr lang="en-US" smtClean="0"/>
              <a:pPr/>
              <a:t>31</a:t>
            </a:fld>
            <a:endParaRPr lang="en-US" dirty="0"/>
          </a:p>
        </p:txBody>
      </p:sp>
      <p:pic>
        <p:nvPicPr>
          <p:cNvPr id="11" name="Picture 10">
            <a:extLst>
              <a:ext uri="{FF2B5EF4-FFF2-40B4-BE49-F238E27FC236}">
                <a16:creationId xmlns:a16="http://schemas.microsoft.com/office/drawing/2014/main" id="{4DAA17F4-887C-47CF-9749-D36AFEB4A09D}"/>
              </a:ext>
            </a:extLst>
          </p:cNvPr>
          <p:cNvPicPr>
            <a:picLocks noChangeAspect="1"/>
          </p:cNvPicPr>
          <p:nvPr/>
        </p:nvPicPr>
        <p:blipFill>
          <a:blip r:embed="rId3"/>
          <a:stretch>
            <a:fillRect/>
          </a:stretch>
        </p:blipFill>
        <p:spPr>
          <a:xfrm>
            <a:off x="1939792" y="1540043"/>
            <a:ext cx="7889082" cy="4819773"/>
          </a:xfrm>
          <a:prstGeom prst="rect">
            <a:avLst/>
          </a:prstGeom>
        </p:spPr>
      </p:pic>
    </p:spTree>
    <p:extLst>
      <p:ext uri="{BB962C8B-B14F-4D97-AF65-F5344CB8AC3E}">
        <p14:creationId xmlns:p14="http://schemas.microsoft.com/office/powerpoint/2010/main" val="337077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normAutofit/>
          </a:bodyPr>
          <a:lstStyle/>
          <a:p>
            <a:r>
              <a:rPr lang="en-US" sz="4000" dirty="0">
                <a:latin typeface="Arial" charset="0"/>
                <a:ea typeface="Arial" charset="0"/>
                <a:cs typeface="Arial" charset="0"/>
              </a:rPr>
              <a:t>Best Practices for Submitting Global Grant Applications</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1000" y="1967358"/>
            <a:ext cx="10848693" cy="3124132"/>
          </a:xfrm>
        </p:spPr>
        <p:txBody>
          <a:bodyPr>
            <a:normAutofit lnSpcReduction="10000"/>
          </a:bodyPr>
          <a:lstStyle/>
          <a:p>
            <a:pPr marL="457189" indent="-457189"/>
            <a:r>
              <a:rPr lang="en-US" dirty="0">
                <a:latin typeface="Arial" panose="020B0604020202020204" pitchFamily="34" charset="0"/>
                <a:cs typeface="Arial" panose="020B0604020202020204" pitchFamily="34" charset="0"/>
              </a:rPr>
              <a:t>Request a preliminary review prior to submission</a:t>
            </a:r>
          </a:p>
          <a:p>
            <a:pPr marL="457189" indent="-457189"/>
            <a:r>
              <a:rPr lang="en-US" dirty="0">
                <a:latin typeface="Arial" panose="020B0604020202020204" pitchFamily="34" charset="0"/>
                <a:cs typeface="Arial" panose="020B0604020202020204" pitchFamily="34" charset="0"/>
              </a:rPr>
              <a:t>Conduct a community assessment and include the results in the grant application</a:t>
            </a:r>
          </a:p>
          <a:p>
            <a:pPr marL="457189" indent="-457189"/>
            <a:r>
              <a:rPr lang="en-US" dirty="0">
                <a:latin typeface="Arial" panose="020B0604020202020204" pitchFamily="34" charset="0"/>
                <a:cs typeface="Arial" panose="020B0604020202020204" pitchFamily="34" charset="0"/>
              </a:rPr>
              <a:t>Submit a signed MOU if partnering with a cooperating organization</a:t>
            </a:r>
          </a:p>
          <a:p>
            <a:pPr marL="457189" indent="-457189"/>
            <a:r>
              <a:rPr lang="en-US" dirty="0">
                <a:latin typeface="Arial" panose="020B0604020202020204" pitchFamily="34" charset="0"/>
                <a:cs typeface="Arial" panose="020B0604020202020204" pitchFamily="34" charset="0"/>
              </a:rPr>
              <a:t>Submit a sustainability component, usually a robust training plan that aligns with the proposed Area of Focus</a:t>
            </a:r>
          </a:p>
          <a:p>
            <a:pPr marL="457189" indent="-457189"/>
            <a:r>
              <a:rPr lang="en-US" dirty="0">
                <a:latin typeface="Arial" panose="020B0604020202020204" pitchFamily="34" charset="0"/>
                <a:cs typeface="Arial" panose="020B0604020202020204" pitchFamily="34" charset="0"/>
              </a:rPr>
              <a:t>Include bank account information before submitting the application</a:t>
            </a:r>
          </a:p>
          <a:p>
            <a:pPr marL="457189" indent="-457189"/>
            <a:r>
              <a:rPr lang="en-US" dirty="0">
                <a:latin typeface="Arial" panose="020B0604020202020204" pitchFamily="34" charset="0"/>
                <a:cs typeface="Arial" panose="020B0604020202020204" pitchFamily="34" charset="0"/>
              </a:rPr>
              <a:t>Utilize our resources on the website</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fld id="{97A94E25-127B-4C48-AF96-44BA7B823777}" type="slidenum">
              <a:rPr lang="en-US" smtClean="0"/>
              <a:pPr/>
              <a:t>32</a:t>
            </a:fld>
            <a:endParaRPr lang="en-US" dirty="0"/>
          </a:p>
        </p:txBody>
      </p:sp>
    </p:spTree>
    <p:extLst>
      <p:ext uri="{BB962C8B-B14F-4D97-AF65-F5344CB8AC3E}">
        <p14:creationId xmlns:p14="http://schemas.microsoft.com/office/powerpoint/2010/main" val="244417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EF79D173-8075-42D2-BA6E-046473900F8A}"/>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7813" b="7813"/>
          <a:stretch>
            <a:fillRect/>
          </a:stretch>
        </p:blipFill>
        <p:spPr/>
      </p:pic>
      <p:sp>
        <p:nvSpPr>
          <p:cNvPr id="10" name="Text Placeholder 9">
            <a:extLst>
              <a:ext uri="{FF2B5EF4-FFF2-40B4-BE49-F238E27FC236}">
                <a16:creationId xmlns:a16="http://schemas.microsoft.com/office/drawing/2014/main" id="{C326CBDE-A692-46D8-9DE7-453F7ADE680B}"/>
              </a:ext>
            </a:extLst>
          </p:cNvPr>
          <p:cNvSpPr>
            <a:spLocks noGrp="1"/>
          </p:cNvSpPr>
          <p:nvPr>
            <p:ph type="body" sz="quarter" idx="18"/>
          </p:nvPr>
        </p:nvSpPr>
        <p:spPr>
          <a:solidFill>
            <a:srgbClr val="17458F">
              <a:alpha val="60000"/>
            </a:srgbClr>
          </a:solidFill>
        </p:spPr>
        <p:txBody>
          <a:bodyPr/>
          <a:lstStyle/>
          <a:p>
            <a:endParaRPr lang="en-US"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p:txBody>
          <a:bodyPr/>
          <a:lstStyle/>
          <a:p>
            <a:pPr lvl="0"/>
            <a:r>
              <a:rPr lang="en-US" dirty="0"/>
              <a:t>RESOURCES</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1261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dirty="0"/>
              <a:t>RESOURCES</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2">
            <a:extLst>
              <a:ext uri="{FF2B5EF4-FFF2-40B4-BE49-F238E27FC236}">
                <a16:creationId xmlns:a16="http://schemas.microsoft.com/office/drawing/2014/main" id="{8DE49C77-23DE-49C7-9027-7AB75B122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416" y="1888866"/>
            <a:ext cx="2798466" cy="3776902"/>
          </a:xfrm>
          <a:prstGeom prst="rect">
            <a:avLst/>
          </a:prstGeom>
          <a:noFill/>
          <a:ln w="9525">
            <a:solidFill>
              <a:srgbClr val="BCBDC0"/>
            </a:solidFill>
            <a:miter lim="800000"/>
            <a:headEnd/>
            <a:tailEnd/>
          </a:ln>
          <a:effectLst>
            <a:outerShdw blurRad="50800" dist="50800" dir="2700000" algn="ctr" rotWithShape="0">
              <a:srgbClr val="BCBDC0"/>
            </a:outerShdw>
          </a:effectLst>
          <a:extLst>
            <a:ext uri="{909E8E84-426E-40DD-AFC4-6F175D3DCCD1}">
              <a14:hiddenFill xmlns:a14="http://schemas.microsoft.com/office/drawing/2010/main">
                <a:solidFill>
                  <a:schemeClr val="accent1"/>
                </a:solidFill>
              </a14:hiddenFill>
            </a:ext>
          </a:extLst>
        </p:spPr>
      </p:pic>
      <p:pic>
        <p:nvPicPr>
          <p:cNvPr id="10" name="Picture 9">
            <a:extLst>
              <a:ext uri="{FF2B5EF4-FFF2-40B4-BE49-F238E27FC236}">
                <a16:creationId xmlns:a16="http://schemas.microsoft.com/office/drawing/2014/main" id="{4AE405E5-D62D-4EC4-9212-BB6CD60FE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09" b="3555"/>
          <a:stretch/>
        </p:blipFill>
        <p:spPr>
          <a:xfrm>
            <a:off x="3579334" y="3869237"/>
            <a:ext cx="3795346" cy="2466975"/>
          </a:xfrm>
          <a:prstGeom prst="rect">
            <a:avLst/>
          </a:prstGeom>
          <a:ln>
            <a:solidFill>
              <a:srgbClr val="BCBDC0"/>
            </a:solidFill>
            <a:miter lim="800000"/>
          </a:ln>
          <a:effectLst>
            <a:outerShdw blurRad="50800" dist="50800" dir="2700000" algn="tl" rotWithShape="0">
              <a:srgbClr val="BCBDC0"/>
            </a:outerShdw>
          </a:effectLst>
        </p:spPr>
      </p:pic>
      <p:pic>
        <p:nvPicPr>
          <p:cNvPr id="11" name="Picture 10">
            <a:extLst>
              <a:ext uri="{FF2B5EF4-FFF2-40B4-BE49-F238E27FC236}">
                <a16:creationId xmlns:a16="http://schemas.microsoft.com/office/drawing/2014/main" id="{7F67D63F-4EB6-451F-AEC0-AFC68167C9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671517" y="2242891"/>
            <a:ext cx="4140833" cy="2496203"/>
          </a:xfrm>
          <a:prstGeom prst="rect">
            <a:avLst/>
          </a:prstGeom>
          <a:ln>
            <a:solidFill>
              <a:srgbClr val="BCBDC0"/>
            </a:solidFill>
            <a:miter lim="800000"/>
          </a:ln>
          <a:effectLst>
            <a:outerShdw blurRad="50800" dist="50800" dir="2700000" algn="ctr" rotWithShape="0">
              <a:srgbClr val="BCBDC0"/>
            </a:outerShdw>
          </a:effectLst>
        </p:spPr>
      </p:pic>
      <p:pic>
        <p:nvPicPr>
          <p:cNvPr id="12" name="Picture 11">
            <a:extLst>
              <a:ext uri="{FF2B5EF4-FFF2-40B4-BE49-F238E27FC236}">
                <a16:creationId xmlns:a16="http://schemas.microsoft.com/office/drawing/2014/main" id="{AAEF36C8-E138-428E-9E0F-C4A246A32A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0042" y="2599406"/>
            <a:ext cx="2995885" cy="3905250"/>
          </a:xfrm>
          <a:prstGeom prst="rect">
            <a:avLst/>
          </a:prstGeom>
          <a:ln>
            <a:solidFill>
              <a:srgbClr val="BCBDC0"/>
            </a:solidFill>
            <a:miter lim="800000"/>
          </a:ln>
          <a:effectLst>
            <a:outerShdw blurRad="50800" dist="50800" dir="2700000" algn="tl" rotWithShape="0">
              <a:srgbClr val="BCBDC0"/>
            </a:outerShdw>
          </a:effectLst>
        </p:spPr>
      </p:pic>
    </p:spTree>
    <p:extLst>
      <p:ext uri="{BB962C8B-B14F-4D97-AF65-F5344CB8AC3E}">
        <p14:creationId xmlns:p14="http://schemas.microsoft.com/office/powerpoint/2010/main" val="248539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5EACACD1-F86B-2158-055F-8CE1AA8F4BD3}"/>
                  </a:ext>
                </a:extLst>
              </p14:cNvPr>
              <p14:cNvContentPartPr/>
              <p14:nvPr/>
            </p14:nvContentPartPr>
            <p14:xfrm>
              <a:off x="11325300" y="6467295"/>
              <a:ext cx="347400" cy="72720"/>
            </p14:xfrm>
          </p:contentPart>
        </mc:Choice>
        <mc:Fallback xmlns="">
          <p:pic>
            <p:nvPicPr>
              <p:cNvPr id="5" name="Ink 4">
                <a:extLst>
                  <a:ext uri="{FF2B5EF4-FFF2-40B4-BE49-F238E27FC236}">
                    <a16:creationId xmlns:a16="http://schemas.microsoft.com/office/drawing/2014/main" id="{5EACACD1-F86B-2158-055F-8CE1AA8F4BD3}"/>
                  </a:ext>
                </a:extLst>
              </p:cNvPr>
              <p:cNvPicPr/>
              <p:nvPr/>
            </p:nvPicPr>
            <p:blipFill>
              <a:blip r:embed="rId3"/>
              <a:stretch>
                <a:fillRect/>
              </a:stretch>
            </p:blipFill>
            <p:spPr>
              <a:xfrm>
                <a:off x="11262365" y="6404295"/>
                <a:ext cx="472910" cy="198360"/>
              </a:xfrm>
              <a:prstGeom prst="rect">
                <a:avLst/>
              </a:prstGeom>
            </p:spPr>
          </p:pic>
        </mc:Fallback>
      </mc:AlternateContent>
      <p:sp>
        <p:nvSpPr>
          <p:cNvPr id="2" name="Title 1">
            <a:extLst>
              <a:ext uri="{FF2B5EF4-FFF2-40B4-BE49-F238E27FC236}">
                <a16:creationId xmlns:a16="http://schemas.microsoft.com/office/drawing/2014/main" id="{DE4A8E6E-9918-59BF-B44E-9BF7754270B4}"/>
              </a:ext>
            </a:extLst>
          </p:cNvPr>
          <p:cNvSpPr txBox="1">
            <a:spLocks/>
          </p:cNvSpPr>
          <p:nvPr/>
        </p:nvSpPr>
        <p:spPr>
          <a:xfrm>
            <a:off x="498566" y="-209005"/>
            <a:ext cx="11506200" cy="1540042"/>
          </a:xfrm>
          <a:prstGeom prst="rect">
            <a:avLst/>
          </a:prstGeom>
        </p:spPr>
        <p:txBody>
          <a:bodyPr vert="horz" lIns="91440" tIns="0" rIns="91440" bIns="91440" rtlCol="0" anchor="b">
            <a:normAutofit fontScale="97500"/>
          </a:bodyPr>
          <a:lstStyle>
            <a:lvl1pPr algn="l"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all" spc="0" normalizeH="0" baseline="0" noProof="0" dirty="0">
                <a:ln>
                  <a:noFill/>
                </a:ln>
                <a:solidFill>
                  <a:srgbClr val="FFFFFF"/>
                </a:solidFill>
                <a:effectLst/>
                <a:uLnTx/>
                <a:uFillTx/>
                <a:latin typeface="Arial" panose="020B0604020202020204"/>
                <a:ea typeface="+mj-ea"/>
                <a:cs typeface="+mj-cs"/>
              </a:rPr>
              <a:t>Rotary alumni – any in your club?</a:t>
            </a:r>
            <a:br>
              <a:rPr kumimoji="0" lang="en-US" sz="4400" b="1" i="0" u="none" strike="noStrike" kern="1200" cap="all" spc="0" normalizeH="0" baseline="0" noProof="0" dirty="0">
                <a:ln>
                  <a:noFill/>
                </a:ln>
                <a:solidFill>
                  <a:srgbClr val="FFFFFF"/>
                </a:solidFill>
                <a:effectLst/>
                <a:uLnTx/>
                <a:uFillTx/>
                <a:latin typeface="Arial" panose="020B0604020202020204"/>
                <a:ea typeface="+mj-ea"/>
                <a:cs typeface="+mj-cs"/>
              </a:rPr>
            </a:br>
            <a:r>
              <a:rPr kumimoji="0" lang="en-US" sz="4400" b="1" i="0" u="none" strike="noStrike" kern="1200" cap="all" spc="0" normalizeH="0" baseline="0" noProof="0" dirty="0">
                <a:ln>
                  <a:noFill/>
                </a:ln>
                <a:solidFill>
                  <a:srgbClr val="FFFFFF"/>
                </a:solidFill>
                <a:effectLst/>
                <a:uLnTx/>
                <a:uFillTx/>
                <a:latin typeface="Arial" panose="020B0604020202020204"/>
                <a:ea typeface="+mj-ea"/>
                <a:cs typeface="+mj-cs"/>
              </a:rPr>
              <a:t>Alumni committee Chair-Steve dyer</a:t>
            </a:r>
          </a:p>
        </p:txBody>
      </p:sp>
      <p:sp>
        <p:nvSpPr>
          <p:cNvPr id="3" name="Content Placeholder 2">
            <a:extLst>
              <a:ext uri="{FF2B5EF4-FFF2-40B4-BE49-F238E27FC236}">
                <a16:creationId xmlns:a16="http://schemas.microsoft.com/office/drawing/2014/main" id="{0104866C-966C-86EC-D3D1-437B07A646C8}"/>
              </a:ext>
            </a:extLst>
          </p:cNvPr>
          <p:cNvSpPr txBox="1">
            <a:spLocks/>
          </p:cNvSpPr>
          <p:nvPr/>
        </p:nvSpPr>
        <p:spPr>
          <a:xfrm>
            <a:off x="685801" y="1449475"/>
            <a:ext cx="11506199" cy="459122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You are an alum if you participated in any of the following programs: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Interact or Rotaract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Rotary Youth Exchange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New Generations Service Exchange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Rotary Youth Leadership Awards (RYLA)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Rotary Peace Fellowships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Rotary Scholarships (funded by global grants or district grants)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vocational training teams (members and leaders),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Ambassadorial Scholarships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Grants for University Teachers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Group Study Exchange (members and leaders)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Rotary Volunteers (formal program, discontinued)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33333"/>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35615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4"/>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fld id="{97A94E25-127B-4C48-AF96-44BA7B823777}" type="slidenum">
              <a:rPr lang="en-US" smtClean="0"/>
              <a:pPr/>
              <a:t>36</a:t>
            </a:fld>
            <a:endParaRPr lang="en-US" dirty="0"/>
          </a:p>
        </p:txBody>
      </p:sp>
    </p:spTree>
    <p:extLst>
      <p:ext uri="{BB962C8B-B14F-4D97-AF65-F5344CB8AC3E}">
        <p14:creationId xmlns:p14="http://schemas.microsoft.com/office/powerpoint/2010/main" val="35766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txBox="1">
            <a:spLocks/>
          </p:cNvSpPr>
          <p:nvPr/>
        </p:nvSpPr>
        <p:spPr>
          <a:xfrm>
            <a:off x="1744057" y="1518469"/>
            <a:ext cx="8732968"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rgbClr val="585858"/>
              </a:solidFill>
              <a:effectLst/>
              <a:uLnTx/>
              <a:uFillTx/>
              <a:latin typeface="Georgia"/>
              <a:ea typeface="+mn-ea"/>
              <a:cs typeface="Georgia"/>
            </a:endParaRPr>
          </a:p>
        </p:txBody>
      </p:sp>
      <p:sp>
        <p:nvSpPr>
          <p:cNvPr id="4" name="Title 1"/>
          <p:cNvSpPr txBox="1">
            <a:spLocks/>
          </p:cNvSpPr>
          <p:nvPr/>
        </p:nvSpPr>
        <p:spPr>
          <a:xfrm>
            <a:off x="1388624" y="389360"/>
            <a:ext cx="9497816" cy="701017"/>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Narrow Bold"/>
                <a:ea typeface="+mj-ea"/>
              </a:rPr>
              <a:t>SUPPORTING THE ROTARY FOUNDATION</a:t>
            </a:r>
          </a:p>
        </p:txBody>
      </p:sp>
      <p:sp>
        <p:nvSpPr>
          <p:cNvPr id="7" name="Rectangle 4"/>
          <p:cNvSpPr txBox="1">
            <a:spLocks noChangeArrowheads="1"/>
          </p:cNvSpPr>
          <p:nvPr/>
        </p:nvSpPr>
        <p:spPr bwMode="auto">
          <a:xfrm>
            <a:off x="3118825" y="4444166"/>
            <a:ext cx="29554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585858"/>
                </a:solidFill>
                <a:effectLst/>
                <a:uLnTx/>
                <a:uFillTx/>
                <a:latin typeface="Arial" panose="020B0604020202020204" pitchFamily="34" charset="0"/>
                <a:cs typeface="Arial" panose="020B0604020202020204" pitchFamily="34" charset="0"/>
              </a:rPr>
              <a:t>Endowment Fund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585858"/>
                </a:solidFill>
                <a:effectLst/>
                <a:uLnTx/>
                <a:uFillTx/>
                <a:latin typeface="Arial" panose="020B0604020202020204" pitchFamily="34" charset="0"/>
                <a:cs typeface="Arial" panose="020B0604020202020204" pitchFamily="34" charset="0"/>
              </a:rPr>
              <a:t>To secure tomorrow</a:t>
            </a:r>
          </a:p>
        </p:txBody>
      </p:sp>
      <p:sp>
        <p:nvSpPr>
          <p:cNvPr id="8" name="Rectangle 3"/>
          <p:cNvSpPr txBox="1">
            <a:spLocks noChangeArrowheads="1"/>
          </p:cNvSpPr>
          <p:nvPr/>
        </p:nvSpPr>
        <p:spPr bwMode="auto">
          <a:xfrm>
            <a:off x="166750" y="4444141"/>
            <a:ext cx="3048000" cy="11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585858"/>
                </a:solidFill>
                <a:effectLst/>
                <a:uLnTx/>
                <a:uFillTx/>
                <a:latin typeface="Arial" panose="020B0604020202020204" pitchFamily="34" charset="0"/>
                <a:cs typeface="Arial" panose="020B0604020202020204" pitchFamily="34" charset="0"/>
              </a:rPr>
              <a:t>Annual Fund</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585858"/>
                </a:solidFill>
                <a:effectLst/>
                <a:uLnTx/>
                <a:uFillTx/>
                <a:latin typeface="Arial" panose="020B0604020202020204" pitchFamily="34" charset="0"/>
                <a:cs typeface="Arial" panose="020B0604020202020204" pitchFamily="34" charset="0"/>
              </a:rPr>
              <a:t>For support today</a:t>
            </a:r>
          </a:p>
        </p:txBody>
      </p:sp>
      <p:sp>
        <p:nvSpPr>
          <p:cNvPr id="9" name="Text Box 8"/>
          <p:cNvSpPr txBox="1">
            <a:spLocks noChangeArrowheads="1"/>
          </p:cNvSpPr>
          <p:nvPr/>
        </p:nvSpPr>
        <p:spPr bwMode="auto">
          <a:xfrm>
            <a:off x="6260039" y="4433101"/>
            <a:ext cx="266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PolioPlus Fund</a:t>
            </a: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End Polio Now</a:t>
            </a:r>
          </a:p>
        </p:txBody>
      </p:sp>
      <p:pic>
        <p:nvPicPr>
          <p:cNvPr id="2" name="Picture 1">
            <a:extLst>
              <a:ext uri="{FF2B5EF4-FFF2-40B4-BE49-F238E27FC236}">
                <a16:creationId xmlns:a16="http://schemas.microsoft.com/office/drawing/2014/main" id="{355E0848-6C02-DFD1-1FCA-39A2D44A01C1}"/>
              </a:ext>
            </a:extLst>
          </p:cNvPr>
          <p:cNvPicPr>
            <a:picLocks noChangeAspect="1"/>
          </p:cNvPicPr>
          <p:nvPr/>
        </p:nvPicPr>
        <p:blipFill>
          <a:blip r:embed="rId4"/>
          <a:stretch>
            <a:fillRect/>
          </a:stretch>
        </p:blipFill>
        <p:spPr>
          <a:xfrm>
            <a:off x="9112802" y="4395528"/>
            <a:ext cx="2670279" cy="1213209"/>
          </a:xfrm>
          <a:prstGeom prst="rect">
            <a:avLst/>
          </a:prstGeom>
        </p:spPr>
      </p:pic>
      <p:pic>
        <p:nvPicPr>
          <p:cNvPr id="5" name="Picture 4">
            <a:extLst>
              <a:ext uri="{FF2B5EF4-FFF2-40B4-BE49-F238E27FC236}">
                <a16:creationId xmlns:a16="http://schemas.microsoft.com/office/drawing/2014/main" id="{CF1B5908-4964-B606-E6E7-332707D7922F}"/>
              </a:ext>
            </a:extLst>
          </p:cNvPr>
          <p:cNvPicPr>
            <a:picLocks noChangeAspect="1"/>
          </p:cNvPicPr>
          <p:nvPr/>
        </p:nvPicPr>
        <p:blipFill>
          <a:blip r:embed="rId5"/>
          <a:stretch>
            <a:fillRect/>
          </a:stretch>
        </p:blipFill>
        <p:spPr>
          <a:xfrm>
            <a:off x="384482" y="2209616"/>
            <a:ext cx="2761776" cy="1993282"/>
          </a:xfrm>
          <a:prstGeom prst="rect">
            <a:avLst/>
          </a:prstGeom>
        </p:spPr>
      </p:pic>
      <p:pic>
        <p:nvPicPr>
          <p:cNvPr id="6" name="Picture 5">
            <a:extLst>
              <a:ext uri="{FF2B5EF4-FFF2-40B4-BE49-F238E27FC236}">
                <a16:creationId xmlns:a16="http://schemas.microsoft.com/office/drawing/2014/main" id="{E326FA38-768D-1F30-4537-9F690D197582}"/>
              </a:ext>
            </a:extLst>
          </p:cNvPr>
          <p:cNvPicPr>
            <a:picLocks noChangeAspect="1"/>
          </p:cNvPicPr>
          <p:nvPr/>
        </p:nvPicPr>
        <p:blipFill>
          <a:blip r:embed="rId6"/>
          <a:stretch>
            <a:fillRect/>
          </a:stretch>
        </p:blipFill>
        <p:spPr>
          <a:xfrm>
            <a:off x="3355527" y="2245911"/>
            <a:ext cx="2572735" cy="1956986"/>
          </a:xfrm>
          <a:prstGeom prst="rect">
            <a:avLst/>
          </a:prstGeom>
        </p:spPr>
      </p:pic>
      <p:pic>
        <p:nvPicPr>
          <p:cNvPr id="11" name="Picture 10">
            <a:extLst>
              <a:ext uri="{FF2B5EF4-FFF2-40B4-BE49-F238E27FC236}">
                <a16:creationId xmlns:a16="http://schemas.microsoft.com/office/drawing/2014/main" id="{D446268D-CBD8-8493-FF92-5EABBF73D6DA}"/>
              </a:ext>
            </a:extLst>
          </p:cNvPr>
          <p:cNvPicPr>
            <a:picLocks noChangeAspect="1"/>
          </p:cNvPicPr>
          <p:nvPr/>
        </p:nvPicPr>
        <p:blipFill>
          <a:blip r:embed="rId7"/>
          <a:stretch>
            <a:fillRect/>
          </a:stretch>
        </p:blipFill>
        <p:spPr>
          <a:xfrm>
            <a:off x="6137532" y="2233718"/>
            <a:ext cx="2689030" cy="1969179"/>
          </a:xfrm>
          <a:prstGeom prst="rect">
            <a:avLst/>
          </a:prstGeom>
        </p:spPr>
      </p:pic>
      <p:pic>
        <p:nvPicPr>
          <p:cNvPr id="12" name="Picture 11">
            <a:extLst>
              <a:ext uri="{FF2B5EF4-FFF2-40B4-BE49-F238E27FC236}">
                <a16:creationId xmlns:a16="http://schemas.microsoft.com/office/drawing/2014/main" id="{5792C33D-52F8-32AA-136F-8916951DB70F}"/>
              </a:ext>
            </a:extLst>
          </p:cNvPr>
          <p:cNvPicPr>
            <a:picLocks noChangeAspect="1"/>
          </p:cNvPicPr>
          <p:nvPr/>
        </p:nvPicPr>
        <p:blipFill>
          <a:blip r:embed="rId8"/>
          <a:stretch>
            <a:fillRect/>
          </a:stretch>
        </p:blipFill>
        <p:spPr>
          <a:xfrm>
            <a:off x="9152430" y="2233719"/>
            <a:ext cx="2591025" cy="1969179"/>
          </a:xfrm>
          <a:prstGeom prst="rect">
            <a:avLst/>
          </a:prstGeom>
        </p:spPr>
      </p:pic>
      <p:sp>
        <p:nvSpPr>
          <p:cNvPr id="13" name="TextBox 12">
            <a:extLst>
              <a:ext uri="{FF2B5EF4-FFF2-40B4-BE49-F238E27FC236}">
                <a16:creationId xmlns:a16="http://schemas.microsoft.com/office/drawing/2014/main" id="{13A8A9EC-078D-83E1-F538-28F0395A9BB0}"/>
              </a:ext>
            </a:extLst>
          </p:cNvPr>
          <p:cNvSpPr txBox="1"/>
          <p:nvPr/>
        </p:nvSpPr>
        <p:spPr>
          <a:xfrm>
            <a:off x="3090398" y="5939196"/>
            <a:ext cx="8547420" cy="317331"/>
          </a:xfrm>
          <a:prstGeom prst="rect">
            <a:avLst/>
          </a:prstGeom>
          <a:noFill/>
        </p:spPr>
        <p:txBody>
          <a:bodyPr wrap="square">
            <a:spAutoFit/>
          </a:body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Donating to The Rotary Foundation earns the donor Paul Harris recognition points </a:t>
            </a:r>
            <a:endParaRPr kumimoji="0" lang="en-US" sz="1800" b="1" i="0" u="none" strike="noStrike" kern="1200" cap="none" spc="0" normalizeH="0" baseline="0" noProof="0" dirty="0">
              <a:ln>
                <a:noFill/>
              </a:ln>
              <a:solidFill>
                <a:srgbClr val="FF0000"/>
              </a:solidFill>
              <a:effectLst/>
              <a:uLnTx/>
              <a:uFillTx/>
              <a:latin typeface="Arial Narrow Bold"/>
              <a:ea typeface="+mn-ea"/>
              <a:cs typeface="+mn-cs"/>
            </a:endParaRPr>
          </a:p>
        </p:txBody>
      </p:sp>
    </p:spTree>
    <p:custDataLst>
      <p:tags r:id="rId1"/>
    </p:custDataLst>
    <p:extLst>
      <p:ext uri="{BB962C8B-B14F-4D97-AF65-F5344CB8AC3E}">
        <p14:creationId xmlns:p14="http://schemas.microsoft.com/office/powerpoint/2010/main" val="2944815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FB09C-F1F2-4CDB-B48F-BE137A1EACA3}"/>
              </a:ext>
            </a:extLst>
          </p:cNvPr>
          <p:cNvPicPr>
            <a:picLocks noChangeAspect="1"/>
          </p:cNvPicPr>
          <p:nvPr/>
        </p:nvPicPr>
        <p:blipFill>
          <a:blip r:embed="rId3"/>
          <a:stretch>
            <a:fillRect/>
          </a:stretch>
        </p:blipFill>
        <p:spPr>
          <a:xfrm>
            <a:off x="1524000" y="1448544"/>
            <a:ext cx="9144000" cy="3960913"/>
          </a:xfrm>
          <a:prstGeom prst="rect">
            <a:avLst/>
          </a:prstGeom>
        </p:spPr>
      </p:pic>
      <p:sp>
        <p:nvSpPr>
          <p:cNvPr id="4" name="TextBox 3">
            <a:extLst>
              <a:ext uri="{FF2B5EF4-FFF2-40B4-BE49-F238E27FC236}">
                <a16:creationId xmlns:a16="http://schemas.microsoft.com/office/drawing/2014/main" id="{F00FC913-0CB3-4593-86A3-2F2817970CF7}"/>
              </a:ext>
            </a:extLst>
          </p:cNvPr>
          <p:cNvSpPr txBox="1"/>
          <p:nvPr/>
        </p:nvSpPr>
        <p:spPr>
          <a:xfrm>
            <a:off x="1841500" y="338668"/>
            <a:ext cx="8509000" cy="830997"/>
          </a:xfrm>
          <a:prstGeom prst="rect">
            <a:avLst/>
          </a:prstGeom>
          <a:noFill/>
        </p:spPr>
        <p:txBody>
          <a:bodyPr wrap="square" rtlCol="0">
            <a:spAutoFit/>
          </a:bodyPr>
          <a:lstStyle/>
          <a:p>
            <a:pPr algn="ctr" defTabSz="457200" hangingPunct="0"/>
            <a:r>
              <a:rPr lang="en-US" sz="2400" kern="0" dirty="0">
                <a:solidFill>
                  <a:srgbClr val="333333"/>
                </a:solidFill>
                <a:latin typeface="Arial" panose="020B0604020202020204" pitchFamily="34" charset="0"/>
                <a:ea typeface="+mj-ea"/>
                <a:cs typeface="+mj-cs"/>
                <a:sym typeface="Calibri"/>
              </a:rPr>
              <a:t>The Rotary Foundation of Rotary International has received 15 consecutive 4-star ratings from Charity Navigator.</a:t>
            </a:r>
            <a:endParaRPr lang="en-US" sz="2400" b="1" kern="0" dirty="0">
              <a:solidFill>
                <a:srgbClr val="333333"/>
              </a:solidFill>
              <a:latin typeface="Arial" panose="020B0604020202020204" pitchFamily="34" charset="0"/>
              <a:ea typeface="+mj-ea"/>
              <a:cs typeface="+mj-cs"/>
              <a:sym typeface="Calibri"/>
            </a:endParaRPr>
          </a:p>
        </p:txBody>
      </p:sp>
      <p:sp>
        <p:nvSpPr>
          <p:cNvPr id="2" name="TextBox 1">
            <a:extLst>
              <a:ext uri="{FF2B5EF4-FFF2-40B4-BE49-F238E27FC236}">
                <a16:creationId xmlns:a16="http://schemas.microsoft.com/office/drawing/2014/main" id="{FD87E4B9-61E5-B1B1-F675-91E2BBA81A83}"/>
              </a:ext>
            </a:extLst>
          </p:cNvPr>
          <p:cNvSpPr txBox="1"/>
          <p:nvPr/>
        </p:nvSpPr>
        <p:spPr>
          <a:xfrm>
            <a:off x="2090928" y="5742432"/>
            <a:ext cx="8019288" cy="923330"/>
          </a:xfrm>
          <a:prstGeom prst="rect">
            <a:avLst/>
          </a:prstGeom>
          <a:noFill/>
        </p:spPr>
        <p:txBody>
          <a:bodyPr wrap="square" rtlCol="0">
            <a:spAutoFit/>
          </a:bodyPr>
          <a:lstStyle/>
          <a:p>
            <a:pPr defTabSz="457200" hangingPunct="0"/>
            <a:r>
              <a:rPr lang="en-US" kern="0" dirty="0">
                <a:solidFill>
                  <a:srgbClr val="39424A"/>
                </a:solidFill>
                <a:latin typeface="Open Sans" panose="020B0606030504020204" pitchFamily="34" charset="0"/>
                <a:ea typeface="+mj-ea"/>
                <a:cs typeface="+mj-cs"/>
                <a:sym typeface="Calibri"/>
              </a:rPr>
              <a:t>The rating reflects Charity Navigator's assessment of how the Foundation uses donations, sustains its programs and services, and practices good governance and openness. (aka Stewardship)</a:t>
            </a:r>
            <a:endParaRPr lang="en-US" kern="0" dirty="0">
              <a:solidFill>
                <a:srgbClr val="000000"/>
              </a:solidFill>
              <a:latin typeface="Calibri"/>
              <a:ea typeface="+mj-ea"/>
              <a:cs typeface="+mj-cs"/>
              <a:sym typeface="Calibri"/>
            </a:endParaRPr>
          </a:p>
        </p:txBody>
      </p:sp>
    </p:spTree>
    <p:extLst>
      <p:ext uri="{BB962C8B-B14F-4D97-AF65-F5344CB8AC3E}">
        <p14:creationId xmlns:p14="http://schemas.microsoft.com/office/powerpoint/2010/main" val="1470449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Stewardship? </a:t>
            </a:r>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B7662591-6D49-4C80-9AB3-40AB0293745B}"/>
                  </a:ext>
                </a:extLst>
              </p14:cNvPr>
              <p14:cNvContentPartPr/>
              <p14:nvPr/>
            </p14:nvContentPartPr>
            <p14:xfrm>
              <a:off x="6372030" y="4505145"/>
              <a:ext cx="360" cy="360"/>
            </p14:xfrm>
          </p:contentPart>
        </mc:Choice>
        <mc:Fallback>
          <p:pic>
            <p:nvPicPr>
              <p:cNvPr id="5" name="Ink 4">
                <a:extLst>
                  <a:ext uri="{FF2B5EF4-FFF2-40B4-BE49-F238E27FC236}">
                    <a16:creationId xmlns:a16="http://schemas.microsoft.com/office/drawing/2014/main" id="{B7662591-6D49-4C80-9AB3-40AB0293745B}"/>
                  </a:ext>
                </a:extLst>
              </p:cNvPr>
              <p:cNvPicPr/>
              <p:nvPr/>
            </p:nvPicPr>
            <p:blipFill>
              <a:blip r:embed="rId3"/>
              <a:stretch>
                <a:fillRect/>
              </a:stretch>
            </p:blipFill>
            <p:spPr>
              <a:xfrm>
                <a:off x="6363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6419550" y="4771905"/>
            <a:ext cx="360" cy="360"/>
            <a:chOff x="4895550" y="4771905"/>
            <a:chExt cx="360" cy="360"/>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5"/>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5"/>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5"/>
                <a:stretch>
                  <a:fillRect/>
                </a:stretch>
              </p:blipFill>
              <p:spPr>
                <a:xfrm>
                  <a:off x="4886550" y="4762905"/>
                  <a:ext cx="18000" cy="18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F3C9541A-8DA7-41E1-A3D9-9026F9E024B2}"/>
                  </a:ext>
                </a:extLst>
              </p14:cNvPr>
              <p14:cNvContentPartPr/>
              <p14:nvPr/>
            </p14:nvContentPartPr>
            <p14:xfrm>
              <a:off x="2361990" y="1542705"/>
              <a:ext cx="360" cy="4320"/>
            </p14:xfrm>
          </p:contentPart>
        </mc:Choice>
        <mc:Fallback>
          <p:pic>
            <p:nvPicPr>
              <p:cNvPr id="10" name="Ink 9">
                <a:extLst>
                  <a:ext uri="{FF2B5EF4-FFF2-40B4-BE49-F238E27FC236}">
                    <a16:creationId xmlns:a16="http://schemas.microsoft.com/office/drawing/2014/main" id="{F3C9541A-8DA7-41E1-A3D9-9026F9E024B2}"/>
                  </a:ext>
                </a:extLst>
              </p:cNvPr>
              <p:cNvPicPr/>
              <p:nvPr/>
            </p:nvPicPr>
            <p:blipFill>
              <a:blip r:embed="rId3"/>
              <a:stretch>
                <a:fillRect/>
              </a:stretch>
            </p:blipFill>
            <p:spPr>
              <a:xfrm>
                <a:off x="2352990" y="1533705"/>
                <a:ext cx="18000" cy="219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1" name="Ink 10">
                <a:extLst>
                  <a:ext uri="{FF2B5EF4-FFF2-40B4-BE49-F238E27FC236}">
                    <a16:creationId xmlns:a16="http://schemas.microsoft.com/office/drawing/2014/main" id="{2B63A25B-587F-4DC3-BD3B-777B6037AA7F}"/>
                  </a:ext>
                </a:extLst>
              </p14:cNvPr>
              <p14:cNvContentPartPr/>
              <p14:nvPr/>
            </p14:nvContentPartPr>
            <p14:xfrm>
              <a:off x="6781710" y="1437945"/>
              <a:ext cx="360" cy="360"/>
            </p14:xfrm>
          </p:contentPart>
        </mc:Choice>
        <mc:Fallback>
          <p:pic>
            <p:nvPicPr>
              <p:cNvPr id="11" name="Ink 10">
                <a:extLst>
                  <a:ext uri="{FF2B5EF4-FFF2-40B4-BE49-F238E27FC236}">
                    <a16:creationId xmlns:a16="http://schemas.microsoft.com/office/drawing/2014/main" id="{2B63A25B-587F-4DC3-BD3B-777B6037AA7F}"/>
                  </a:ext>
                </a:extLst>
              </p:cNvPr>
              <p:cNvPicPr/>
              <p:nvPr/>
            </p:nvPicPr>
            <p:blipFill>
              <a:blip r:embed="rId3"/>
              <a:stretch>
                <a:fillRect/>
              </a:stretch>
            </p:blipFill>
            <p:spPr>
              <a:xfrm>
                <a:off x="6772710" y="1428945"/>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4" name="Ink 13">
                <a:extLst>
                  <a:ext uri="{FF2B5EF4-FFF2-40B4-BE49-F238E27FC236}">
                    <a16:creationId xmlns:a16="http://schemas.microsoft.com/office/drawing/2014/main" id="{B4E1A071-7289-4DF5-BD4F-70A99082B5E0}"/>
                  </a:ext>
                </a:extLst>
              </p14:cNvPr>
              <p14:cNvContentPartPr/>
              <p14:nvPr/>
            </p14:nvContentPartPr>
            <p14:xfrm>
              <a:off x="3914670" y="1504545"/>
              <a:ext cx="360" cy="360"/>
            </p14:xfrm>
          </p:contentPart>
        </mc:Choice>
        <mc:Fallback>
          <p:pic>
            <p:nvPicPr>
              <p:cNvPr id="14" name="Ink 13">
                <a:extLst>
                  <a:ext uri="{FF2B5EF4-FFF2-40B4-BE49-F238E27FC236}">
                    <a16:creationId xmlns:a16="http://schemas.microsoft.com/office/drawing/2014/main" id="{B4E1A071-7289-4DF5-BD4F-70A99082B5E0}"/>
                  </a:ext>
                </a:extLst>
              </p:cNvPr>
              <p:cNvPicPr/>
              <p:nvPr/>
            </p:nvPicPr>
            <p:blipFill>
              <a:blip r:embed="rId3"/>
              <a:stretch>
                <a:fillRect/>
              </a:stretch>
            </p:blipFill>
            <p:spPr>
              <a:xfrm>
                <a:off x="3905670" y="1495545"/>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5" name="Ink 14">
                <a:extLst>
                  <a:ext uri="{FF2B5EF4-FFF2-40B4-BE49-F238E27FC236}">
                    <a16:creationId xmlns:a16="http://schemas.microsoft.com/office/drawing/2014/main" id="{1F3E3AF8-BFE4-4A22-BC3E-39FE9BFFF408}"/>
                  </a:ext>
                </a:extLst>
              </p14:cNvPr>
              <p14:cNvContentPartPr/>
              <p14:nvPr/>
            </p14:nvContentPartPr>
            <p14:xfrm>
              <a:off x="7743630" y="4285905"/>
              <a:ext cx="360" cy="4320"/>
            </p14:xfrm>
          </p:contentPart>
        </mc:Choice>
        <mc:Fallback>
          <p:pic>
            <p:nvPicPr>
              <p:cNvPr id="15" name="Ink 14">
                <a:extLst>
                  <a:ext uri="{FF2B5EF4-FFF2-40B4-BE49-F238E27FC236}">
                    <a16:creationId xmlns:a16="http://schemas.microsoft.com/office/drawing/2014/main" id="{1F3E3AF8-BFE4-4A22-BC3E-39FE9BFFF408}"/>
                  </a:ext>
                </a:extLst>
              </p:cNvPr>
              <p:cNvPicPr/>
              <p:nvPr/>
            </p:nvPicPr>
            <p:blipFill>
              <a:blip r:embed="rId3"/>
              <a:stretch>
                <a:fillRect/>
              </a:stretch>
            </p:blipFill>
            <p:spPr>
              <a:xfrm>
                <a:off x="7734630" y="4276905"/>
                <a:ext cx="18000" cy="21960"/>
              </a:xfrm>
              <a:prstGeom prst="rect">
                <a:avLst/>
              </a:prstGeom>
            </p:spPr>
          </p:pic>
        </mc:Fallback>
      </mc:AlternateContent>
      <p:sp>
        <p:nvSpPr>
          <p:cNvPr id="18" name="TextBox 17">
            <a:extLst>
              <a:ext uri="{FF2B5EF4-FFF2-40B4-BE49-F238E27FC236}">
                <a16:creationId xmlns:a16="http://schemas.microsoft.com/office/drawing/2014/main" id="{D85FF1DA-2165-445E-98D7-9751D0B1629D}"/>
              </a:ext>
            </a:extLst>
          </p:cNvPr>
          <p:cNvSpPr txBox="1"/>
          <p:nvPr/>
        </p:nvSpPr>
        <p:spPr>
          <a:xfrm>
            <a:off x="2209710" y="1921632"/>
            <a:ext cx="7784830" cy="1015663"/>
          </a:xfrm>
          <a:prstGeom prst="rect">
            <a:avLst/>
          </a:prstGeom>
          <a:noFill/>
        </p:spPr>
        <p:txBody>
          <a:bodyPr wrap="square">
            <a:spAutoFit/>
          </a:bodyPr>
          <a:lstStyle/>
          <a:p>
            <a:pPr>
              <a:defRPr/>
            </a:pPr>
            <a:r>
              <a:rPr lang="en-US" sz="2000" dirty="0">
                <a:solidFill>
                  <a:srgbClr val="009739">
                    <a:lumMod val="75000"/>
                  </a:srgbClr>
                </a:solidFill>
                <a:latin typeface="Arial" panose="020B0604020202020204" pitchFamily="34" charset="0"/>
                <a:ea typeface="+mj-ea"/>
                <a:cs typeface="Arial" panose="020B0604020202020204" pitchFamily="34" charset="0"/>
                <a:sym typeface="Calibri"/>
              </a:rPr>
              <a:t>Stewardship is the responsible management and oversight of grant funds, which ensures that funds are used properly and truly benefit the populations in need:</a:t>
            </a:r>
          </a:p>
        </p:txBody>
      </p:sp>
      <p:sp>
        <p:nvSpPr>
          <p:cNvPr id="21" name="TextBox 20">
            <a:extLst>
              <a:ext uri="{FF2B5EF4-FFF2-40B4-BE49-F238E27FC236}">
                <a16:creationId xmlns:a16="http://schemas.microsoft.com/office/drawing/2014/main" id="{BB222D82-9F76-4E2E-9080-F8069CFC8BF4}"/>
              </a:ext>
            </a:extLst>
          </p:cNvPr>
          <p:cNvSpPr txBox="1"/>
          <p:nvPr/>
        </p:nvSpPr>
        <p:spPr>
          <a:xfrm>
            <a:off x="2209710" y="3102486"/>
            <a:ext cx="8458290" cy="2343655"/>
          </a:xfrm>
          <a:prstGeom prst="rect">
            <a:avLst/>
          </a:prstGeom>
          <a:noFill/>
        </p:spPr>
        <p:txBody>
          <a:bodyPr wrap="square">
            <a:spAutoFit/>
          </a:bodyPr>
          <a:lstStyle/>
          <a:p>
            <a:pPr marL="342900" indent="-342900">
              <a:lnSpc>
                <a:spcPct val="150000"/>
              </a:lnSpc>
              <a:buFont typeface="Arial" panose="020B0604020202020204" pitchFamily="34" charset="0"/>
              <a:buChar char="•"/>
              <a:defRPr/>
            </a:pPr>
            <a:r>
              <a:rPr lang="en-US" sz="2000" dirty="0">
                <a:solidFill>
                  <a:srgbClr val="009739">
                    <a:lumMod val="75000"/>
                  </a:srgbClr>
                </a:solidFill>
                <a:latin typeface="Arial" panose="020B0604020202020204" pitchFamily="34" charset="0"/>
                <a:ea typeface="+mj-ea"/>
                <a:cs typeface="Arial" panose="020B0604020202020204" pitchFamily="34" charset="0"/>
                <a:sym typeface="Calibri"/>
              </a:rPr>
              <a:t>Supervise projects—MOU Guidelines</a:t>
            </a:r>
          </a:p>
          <a:p>
            <a:pPr marL="285750" indent="-285750">
              <a:lnSpc>
                <a:spcPct val="150000"/>
              </a:lnSpc>
              <a:buFont typeface="Arial" panose="020B0604020202020204" pitchFamily="34" charset="0"/>
              <a:buChar char="•"/>
              <a:defRPr/>
            </a:pPr>
            <a:r>
              <a:rPr lang="en-US" sz="2000" dirty="0">
                <a:solidFill>
                  <a:srgbClr val="009739">
                    <a:lumMod val="75000"/>
                  </a:srgbClr>
                </a:solidFill>
                <a:latin typeface="Arial" panose="020B0604020202020204" pitchFamily="34" charset="0"/>
                <a:ea typeface="+mj-ea"/>
                <a:cs typeface="Arial" panose="020B0604020202020204" pitchFamily="34" charset="0"/>
                <a:sym typeface="Calibri"/>
              </a:rPr>
              <a:t>Implement projects as approved</a:t>
            </a:r>
            <a:endParaRPr lang="en-US" sz="2000" strike="sngStrike" dirty="0">
              <a:solidFill>
                <a:srgbClr val="009739">
                  <a:lumMod val="75000"/>
                </a:srgbClr>
              </a:solidFill>
              <a:latin typeface="Arial" panose="020B0604020202020204" pitchFamily="34" charset="0"/>
              <a:ea typeface="+mj-ea"/>
              <a:cs typeface="Arial" panose="020B0604020202020204" pitchFamily="34" charset="0"/>
              <a:sym typeface="Calibri"/>
            </a:endParaRPr>
          </a:p>
          <a:p>
            <a:pPr marL="285750" indent="-285750">
              <a:lnSpc>
                <a:spcPct val="150000"/>
              </a:lnSpc>
              <a:buFont typeface="Arial" panose="020B0604020202020204" pitchFamily="34" charset="0"/>
              <a:buChar char="•"/>
              <a:defRPr/>
            </a:pPr>
            <a:r>
              <a:rPr lang="en-US" sz="2000" dirty="0">
                <a:solidFill>
                  <a:srgbClr val="009739">
                    <a:lumMod val="75000"/>
                  </a:srgbClr>
                </a:solidFill>
                <a:latin typeface="Arial" panose="020B0604020202020204" pitchFamily="34" charset="0"/>
                <a:ea typeface="+mj-ea"/>
                <a:cs typeface="Arial" panose="020B0604020202020204" pitchFamily="34" charset="0"/>
                <a:sym typeface="Calibri"/>
              </a:rPr>
              <a:t>Report irregularities</a:t>
            </a:r>
          </a:p>
          <a:p>
            <a:pPr marL="285750" indent="-285750">
              <a:lnSpc>
                <a:spcPct val="150000"/>
              </a:lnSpc>
              <a:buFont typeface="Arial" panose="020B0604020202020204" pitchFamily="34" charset="0"/>
              <a:buChar char="•"/>
              <a:defRPr/>
            </a:pPr>
            <a:r>
              <a:rPr lang="en-US" sz="2000" dirty="0">
                <a:solidFill>
                  <a:srgbClr val="009739">
                    <a:lumMod val="75000"/>
                  </a:srgbClr>
                </a:solidFill>
                <a:latin typeface="Arial" panose="020B0604020202020204" pitchFamily="34" charset="0"/>
                <a:ea typeface="+mj-ea"/>
                <a:cs typeface="Arial" panose="020B0604020202020204" pitchFamily="34" charset="0"/>
                <a:sym typeface="Calibri"/>
              </a:rPr>
              <a:t>Submit reports</a:t>
            </a:r>
          </a:p>
          <a:p>
            <a:pPr marL="285750" indent="-285750">
              <a:lnSpc>
                <a:spcPct val="150000"/>
              </a:lnSpc>
              <a:buFont typeface="Arial" panose="020B0604020202020204" pitchFamily="34" charset="0"/>
              <a:buChar char="•"/>
              <a:defRPr/>
            </a:pPr>
            <a:r>
              <a:rPr lang="en-US" sz="2000" dirty="0">
                <a:solidFill>
                  <a:srgbClr val="009739">
                    <a:lumMod val="75000"/>
                  </a:srgbClr>
                </a:solidFill>
                <a:latin typeface="Arial" panose="020B0604020202020204" pitchFamily="34" charset="0"/>
                <a:ea typeface="+mj-ea"/>
                <a:cs typeface="Arial" panose="020B0604020202020204" pitchFamily="34" charset="0"/>
                <a:sym typeface="Calibri"/>
              </a:rPr>
              <a:t>Retain documents- 5 years of soft (electronic) and hard copy</a:t>
            </a:r>
          </a:p>
        </p:txBody>
      </p:sp>
    </p:spTree>
    <p:extLst>
      <p:ext uri="{BB962C8B-B14F-4D97-AF65-F5344CB8AC3E}">
        <p14:creationId xmlns:p14="http://schemas.microsoft.com/office/powerpoint/2010/main" val="2700008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66D311-0E9D-4484-B6B5-BFF37298E038}"/>
              </a:ext>
            </a:extLst>
          </p:cNvPr>
          <p:cNvSpPr txBox="1"/>
          <p:nvPr/>
        </p:nvSpPr>
        <p:spPr>
          <a:xfrm>
            <a:off x="1036320" y="274320"/>
            <a:ext cx="9377680" cy="830997"/>
          </a:xfrm>
          <a:prstGeom prst="rect">
            <a:avLst/>
          </a:prstGeom>
          <a:noFill/>
        </p:spPr>
        <p:txBody>
          <a:bodyPr wrap="square" rtlCol="0">
            <a:spAutoFit/>
          </a:bodyPr>
          <a:lstStyle/>
          <a:p>
            <a:r>
              <a:rPr lang="en-US" sz="4800" dirty="0">
                <a:solidFill>
                  <a:schemeClr val="bg1"/>
                </a:solidFill>
              </a:rPr>
              <a:t>Foundation Finances in 2023-2024</a:t>
            </a:r>
          </a:p>
        </p:txBody>
      </p:sp>
      <p:sp>
        <p:nvSpPr>
          <p:cNvPr id="3" name="TextBox 2">
            <a:extLst>
              <a:ext uri="{FF2B5EF4-FFF2-40B4-BE49-F238E27FC236}">
                <a16:creationId xmlns:a16="http://schemas.microsoft.com/office/drawing/2014/main" id="{962CBA5E-434F-600E-445B-17FB041FF210}"/>
              </a:ext>
            </a:extLst>
          </p:cNvPr>
          <p:cNvSpPr txBox="1"/>
          <p:nvPr/>
        </p:nvSpPr>
        <p:spPr>
          <a:xfrm>
            <a:off x="1442720" y="1270000"/>
            <a:ext cx="9093200" cy="4893647"/>
          </a:xfrm>
          <a:prstGeom prst="rect">
            <a:avLst/>
          </a:prstGeom>
          <a:noFill/>
        </p:spPr>
        <p:txBody>
          <a:bodyPr wrap="square" rtlCol="0">
            <a:spAutoFit/>
          </a:bodyPr>
          <a:lstStyle/>
          <a:p>
            <a:r>
              <a:rPr lang="en-US" sz="2400" dirty="0"/>
              <a:t>The Rotary Foundation Expenditures $344 million: (Program awards=88%)</a:t>
            </a:r>
          </a:p>
          <a:p>
            <a:endParaRPr lang="en-US" sz="2400" dirty="0"/>
          </a:p>
          <a:p>
            <a:r>
              <a:rPr lang="en-US" sz="2400" dirty="0"/>
              <a:t>$157  	PolioPlus</a:t>
            </a:r>
          </a:p>
          <a:p>
            <a:r>
              <a:rPr lang="en-US" sz="2400" dirty="0"/>
              <a:t>$ 55 	Global grants</a:t>
            </a:r>
          </a:p>
          <a:p>
            <a:r>
              <a:rPr lang="en-US" sz="2400" dirty="0"/>
              <a:t>$ 26 	District grants</a:t>
            </a:r>
          </a:p>
          <a:p>
            <a:r>
              <a:rPr lang="en-US" sz="2400" dirty="0"/>
              <a:t>$ 15 	Disaster Response grants</a:t>
            </a:r>
          </a:p>
          <a:p>
            <a:r>
              <a:rPr lang="en-US" sz="2400" dirty="0"/>
              <a:t>$ 20	Other grants</a:t>
            </a:r>
          </a:p>
          <a:p>
            <a:r>
              <a:rPr lang="en-US" sz="2400" dirty="0"/>
              <a:t>$    5	Peace Centers</a:t>
            </a:r>
          </a:p>
          <a:p>
            <a:r>
              <a:rPr lang="en-US" sz="2400" dirty="0"/>
              <a:t>$    2	Programs of Scale</a:t>
            </a:r>
          </a:p>
          <a:p>
            <a:r>
              <a:rPr lang="en-US" sz="2400" dirty="0"/>
              <a:t>$  22	Program operations</a:t>
            </a:r>
          </a:p>
          <a:p>
            <a:r>
              <a:rPr lang="en-US" sz="2400" dirty="0"/>
              <a:t>$  25	Fund development</a:t>
            </a:r>
          </a:p>
          <a:p>
            <a:r>
              <a:rPr lang="en-US" sz="2400" dirty="0"/>
              <a:t>$  17	General administration</a:t>
            </a:r>
          </a:p>
        </p:txBody>
      </p:sp>
    </p:spTree>
    <p:extLst>
      <p:ext uri="{BB962C8B-B14F-4D97-AF65-F5344CB8AC3E}">
        <p14:creationId xmlns:p14="http://schemas.microsoft.com/office/powerpoint/2010/main" val="1598578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5EACACD1-F86B-2158-055F-8CE1AA8F4BD3}"/>
                  </a:ext>
                </a:extLst>
              </p14:cNvPr>
              <p14:cNvContentPartPr/>
              <p14:nvPr/>
            </p14:nvContentPartPr>
            <p14:xfrm>
              <a:off x="11325300" y="6467295"/>
              <a:ext cx="347400" cy="72720"/>
            </p14:xfrm>
          </p:contentPart>
        </mc:Choice>
        <mc:Fallback xmlns="">
          <p:pic>
            <p:nvPicPr>
              <p:cNvPr id="5" name="Ink 4">
                <a:extLst>
                  <a:ext uri="{FF2B5EF4-FFF2-40B4-BE49-F238E27FC236}">
                    <a16:creationId xmlns:a16="http://schemas.microsoft.com/office/drawing/2014/main" id="{5EACACD1-F86B-2158-055F-8CE1AA8F4BD3}"/>
                  </a:ext>
                </a:extLst>
              </p:cNvPr>
              <p:cNvPicPr/>
              <p:nvPr/>
            </p:nvPicPr>
            <p:blipFill>
              <a:blip r:embed="rId3"/>
              <a:stretch>
                <a:fillRect/>
              </a:stretch>
            </p:blipFill>
            <p:spPr>
              <a:xfrm>
                <a:off x="11262365" y="6404295"/>
                <a:ext cx="472910" cy="198360"/>
              </a:xfrm>
              <a:prstGeom prst="rect">
                <a:avLst/>
              </a:prstGeom>
            </p:spPr>
          </p:pic>
        </mc:Fallback>
      </mc:AlternateContent>
      <p:sp>
        <p:nvSpPr>
          <p:cNvPr id="2" name="Title 1">
            <a:extLst>
              <a:ext uri="{FF2B5EF4-FFF2-40B4-BE49-F238E27FC236}">
                <a16:creationId xmlns:a16="http://schemas.microsoft.com/office/drawing/2014/main" id="{57689161-18B9-0685-B912-FD9EDC9F8F1E}"/>
              </a:ext>
            </a:extLst>
          </p:cNvPr>
          <p:cNvSpPr txBox="1">
            <a:spLocks/>
          </p:cNvSpPr>
          <p:nvPr/>
        </p:nvSpPr>
        <p:spPr>
          <a:xfrm>
            <a:off x="0" y="-255588"/>
            <a:ext cx="11506200" cy="1539876"/>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2400" b="0" i="0" u="none" strike="noStrike" kern="1200" cap="none" spc="0" normalizeH="0" baseline="0" noProof="0" dirty="0">
                <a:ln>
                  <a:noFill/>
                </a:ln>
                <a:solidFill>
                  <a:sysClr val="windowText" lastClr="000000"/>
                </a:solidFill>
                <a:effectLst/>
                <a:uLnTx/>
                <a:uFillTx/>
                <a:latin typeface="Arial Narrow" panose="020B0606020202030204" pitchFamily="34" charset="0"/>
                <a:ea typeface="+mj-ea"/>
                <a:cs typeface="Arial" pitchFamily="34" charset="0"/>
              </a:rPr>
            </a:br>
            <a:r>
              <a:rPr kumimoji="0" lang="en-US" sz="4400" b="0"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t>DONOR RECOGNITION INSPIRES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t>OTHERS TO GIVE</a:t>
            </a:r>
          </a:p>
        </p:txBody>
      </p:sp>
      <p:sp>
        <p:nvSpPr>
          <p:cNvPr id="3" name="Content Placeholder 2">
            <a:extLst>
              <a:ext uri="{FF2B5EF4-FFF2-40B4-BE49-F238E27FC236}">
                <a16:creationId xmlns:a16="http://schemas.microsoft.com/office/drawing/2014/main" id="{B44C0F91-0F6F-E284-12DF-C05F64A70940}"/>
              </a:ext>
            </a:extLst>
          </p:cNvPr>
          <p:cNvSpPr txBox="1">
            <a:spLocks/>
          </p:cNvSpPr>
          <p:nvPr/>
        </p:nvSpPr>
        <p:spPr>
          <a:xfrm>
            <a:off x="542925" y="1407229"/>
            <a:ext cx="6000750" cy="4937125"/>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546A"/>
                </a:solidFill>
                <a:effectLst/>
                <a:uLnTx/>
                <a:uFillTx/>
                <a:latin typeface="Arial" pitchFamily="34" charset="0"/>
                <a:ea typeface="+mn-ea"/>
                <a:cs typeface="Arial"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45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Rotary Foundation Sustaining Member</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45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Benefactor</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45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Paul Harris Fellow</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45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Multiple Paul Harris Fellow</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45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Paul Harris Society</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45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Bequest Society</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45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Major Donor</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45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Arch Klumph Society</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45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Triple Crown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45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White Hat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45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Legacy Society</a:t>
            </a:r>
          </a:p>
        </p:txBody>
      </p:sp>
      <p:pic>
        <p:nvPicPr>
          <p:cNvPr id="6" name="Picture 5">
            <a:extLst>
              <a:ext uri="{FF2B5EF4-FFF2-40B4-BE49-F238E27FC236}">
                <a16:creationId xmlns:a16="http://schemas.microsoft.com/office/drawing/2014/main" id="{237EFACF-5A82-D8AE-D7E8-2E5AE12FB06B}"/>
              </a:ext>
            </a:extLst>
          </p:cNvPr>
          <p:cNvPicPr>
            <a:picLocks noChangeAspect="1"/>
          </p:cNvPicPr>
          <p:nvPr/>
        </p:nvPicPr>
        <p:blipFill>
          <a:blip r:embed="rId4"/>
          <a:stretch>
            <a:fillRect/>
          </a:stretch>
        </p:blipFill>
        <p:spPr>
          <a:xfrm>
            <a:off x="9518468" y="4625330"/>
            <a:ext cx="1987732" cy="1841965"/>
          </a:xfrm>
          <a:prstGeom prst="rect">
            <a:avLst/>
          </a:prstGeom>
        </p:spPr>
      </p:pic>
      <p:pic>
        <p:nvPicPr>
          <p:cNvPr id="7" name="Picture 6">
            <a:extLst>
              <a:ext uri="{FF2B5EF4-FFF2-40B4-BE49-F238E27FC236}">
                <a16:creationId xmlns:a16="http://schemas.microsoft.com/office/drawing/2014/main" id="{794948C4-9DA5-303A-A0CE-40DBC1E6610F}"/>
              </a:ext>
            </a:extLst>
          </p:cNvPr>
          <p:cNvPicPr>
            <a:picLocks noChangeAspect="1"/>
          </p:cNvPicPr>
          <p:nvPr/>
        </p:nvPicPr>
        <p:blipFill>
          <a:blip r:embed="rId5"/>
          <a:stretch>
            <a:fillRect/>
          </a:stretch>
        </p:blipFill>
        <p:spPr>
          <a:xfrm>
            <a:off x="8505825" y="1506514"/>
            <a:ext cx="3000375" cy="3000375"/>
          </a:xfrm>
          <a:prstGeom prst="rect">
            <a:avLst/>
          </a:prstGeom>
        </p:spPr>
      </p:pic>
      <p:pic>
        <p:nvPicPr>
          <p:cNvPr id="8" name="Picture 7">
            <a:extLst>
              <a:ext uri="{FF2B5EF4-FFF2-40B4-BE49-F238E27FC236}">
                <a16:creationId xmlns:a16="http://schemas.microsoft.com/office/drawing/2014/main" id="{D3D81987-C9ED-8516-A62C-5B8CC9944CD1}"/>
              </a:ext>
            </a:extLst>
          </p:cNvPr>
          <p:cNvPicPr>
            <a:picLocks noChangeAspect="1"/>
          </p:cNvPicPr>
          <p:nvPr/>
        </p:nvPicPr>
        <p:blipFill>
          <a:blip r:embed="rId6"/>
          <a:stretch>
            <a:fillRect/>
          </a:stretch>
        </p:blipFill>
        <p:spPr>
          <a:xfrm>
            <a:off x="5753100" y="3453604"/>
            <a:ext cx="3531599" cy="2648699"/>
          </a:xfrm>
          <a:prstGeom prst="rect">
            <a:avLst/>
          </a:prstGeom>
        </p:spPr>
      </p:pic>
    </p:spTree>
    <p:extLst>
      <p:ext uri="{BB962C8B-B14F-4D97-AF65-F5344CB8AC3E}">
        <p14:creationId xmlns:p14="http://schemas.microsoft.com/office/powerpoint/2010/main" val="992634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5EACACD1-F86B-2158-055F-8CE1AA8F4BD3}"/>
                  </a:ext>
                </a:extLst>
              </p14:cNvPr>
              <p14:cNvContentPartPr/>
              <p14:nvPr/>
            </p14:nvContentPartPr>
            <p14:xfrm>
              <a:off x="11325300" y="6467295"/>
              <a:ext cx="347400" cy="72720"/>
            </p14:xfrm>
          </p:contentPart>
        </mc:Choice>
        <mc:Fallback xmlns="">
          <p:pic>
            <p:nvPicPr>
              <p:cNvPr id="5" name="Ink 4">
                <a:extLst>
                  <a:ext uri="{FF2B5EF4-FFF2-40B4-BE49-F238E27FC236}">
                    <a16:creationId xmlns:a16="http://schemas.microsoft.com/office/drawing/2014/main" id="{5EACACD1-F86B-2158-055F-8CE1AA8F4BD3}"/>
                  </a:ext>
                </a:extLst>
              </p:cNvPr>
              <p:cNvPicPr/>
              <p:nvPr/>
            </p:nvPicPr>
            <p:blipFill>
              <a:blip r:embed="rId3"/>
              <a:stretch>
                <a:fillRect/>
              </a:stretch>
            </p:blipFill>
            <p:spPr>
              <a:xfrm>
                <a:off x="11262365" y="6404295"/>
                <a:ext cx="472910" cy="198360"/>
              </a:xfrm>
              <a:prstGeom prst="rect">
                <a:avLst/>
              </a:prstGeom>
            </p:spPr>
          </p:pic>
        </mc:Fallback>
      </mc:AlternateContent>
      <p:sp>
        <p:nvSpPr>
          <p:cNvPr id="2" name="Title 1">
            <a:extLst>
              <a:ext uri="{FF2B5EF4-FFF2-40B4-BE49-F238E27FC236}">
                <a16:creationId xmlns:a16="http://schemas.microsoft.com/office/drawing/2014/main" id="{D3420C03-4980-4C46-8572-FA6781FB41CA}"/>
              </a:ext>
            </a:extLst>
          </p:cNvPr>
          <p:cNvSpPr txBox="1">
            <a:spLocks/>
          </p:cNvSpPr>
          <p:nvPr/>
        </p:nvSpPr>
        <p:spPr>
          <a:xfrm>
            <a:off x="342900" y="-241299"/>
            <a:ext cx="11506200" cy="1540042"/>
          </a:xfrm>
          <a:prstGeom prst="rect">
            <a:avLst/>
          </a:prstGeom>
        </p:spPr>
        <p:txBody>
          <a:bodyPr vert="horz" lIns="91440" tIns="0" rIns="91440" bIns="91440" rtlCol="0" anchor="b">
            <a:normAutofit/>
          </a:bodyPr>
          <a:lstStyle>
            <a:lvl1pPr algn="l"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all" spc="0" normalizeH="0" baseline="0" noProof="0" dirty="0">
                <a:ln>
                  <a:noFill/>
                </a:ln>
                <a:solidFill>
                  <a:srgbClr val="FFFFFF"/>
                </a:solidFill>
                <a:effectLst/>
                <a:uLnTx/>
                <a:uFillTx/>
                <a:latin typeface="Arial" panose="020B0604020202020204"/>
                <a:ea typeface="+mj-ea"/>
                <a:cs typeface="+mj-cs"/>
              </a:rPr>
              <a:t>Major Gifts to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all" spc="0" normalizeH="0" baseline="0" noProof="0" dirty="0">
                <a:ln>
                  <a:noFill/>
                </a:ln>
                <a:solidFill>
                  <a:srgbClr val="FFFFFF"/>
                </a:solidFill>
                <a:effectLst/>
                <a:uLnTx/>
                <a:uFillTx/>
                <a:latin typeface="Arial" panose="020B0604020202020204"/>
                <a:ea typeface="+mj-ea"/>
                <a:cs typeface="+mj-cs"/>
              </a:rPr>
              <a:t>The Rotary Foundation</a:t>
            </a:r>
          </a:p>
        </p:txBody>
      </p:sp>
      <p:sp>
        <p:nvSpPr>
          <p:cNvPr id="3" name="Content Placeholder 2">
            <a:extLst>
              <a:ext uri="{FF2B5EF4-FFF2-40B4-BE49-F238E27FC236}">
                <a16:creationId xmlns:a16="http://schemas.microsoft.com/office/drawing/2014/main" id="{245A1576-583C-EAA8-BCC2-745700C43F57}"/>
              </a:ext>
            </a:extLst>
          </p:cNvPr>
          <p:cNvSpPr txBox="1">
            <a:spLocks/>
          </p:cNvSpPr>
          <p:nvPr/>
        </p:nvSpPr>
        <p:spPr>
          <a:xfrm>
            <a:off x="342900" y="1257163"/>
            <a:ext cx="11911199" cy="386441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Major Donor - Single or cumulative donation of $10,000 by an individual or couple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Level 1: $10,000 to $24,999</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Level 2: $25,000 to $49,999</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Level 3: $50,000 to $99,999</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Level 4: $100,000 to $249,999</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Arch Klumph Society</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Trustees Circle: $250,000 to $499,999</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Chair’s Circle: $500,000 to $999,999</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Foundation Circle: $1,000,000 to $2,499,999</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Platinum Trustees Circle: $2,500,000 to $4,999,999</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Platinum Chair’s Circle: $5,000,000 to $9,999,999</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Platinum Foundation Circle: $10,000,000 and above</a:t>
            </a:r>
          </a:p>
        </p:txBody>
      </p:sp>
      <p:pic>
        <p:nvPicPr>
          <p:cNvPr id="4" name="Picture 3">
            <a:extLst>
              <a:ext uri="{FF2B5EF4-FFF2-40B4-BE49-F238E27FC236}">
                <a16:creationId xmlns:a16="http://schemas.microsoft.com/office/drawing/2014/main" id="{2602F11A-344C-05F6-2E13-9531CA4FE54C}"/>
              </a:ext>
            </a:extLst>
          </p:cNvPr>
          <p:cNvPicPr>
            <a:picLocks noChangeAspect="1"/>
          </p:cNvPicPr>
          <p:nvPr/>
        </p:nvPicPr>
        <p:blipFill>
          <a:blip r:embed="rId4"/>
          <a:stretch>
            <a:fillRect/>
          </a:stretch>
        </p:blipFill>
        <p:spPr>
          <a:xfrm>
            <a:off x="7790059" y="2413000"/>
            <a:ext cx="4166141" cy="3010530"/>
          </a:xfrm>
          <a:prstGeom prst="rect">
            <a:avLst/>
          </a:prstGeom>
        </p:spPr>
      </p:pic>
    </p:spTree>
    <p:extLst>
      <p:ext uri="{BB962C8B-B14F-4D97-AF65-F5344CB8AC3E}">
        <p14:creationId xmlns:p14="http://schemas.microsoft.com/office/powerpoint/2010/main" val="41883404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EFAE5461C3AE349BB3D98A940207233" ma:contentTypeVersion="13" ma:contentTypeDescription="Create a new document." ma:contentTypeScope="" ma:versionID="7f30ac1cafc79f3caaca1ffedb1b1b60">
  <xsd:schema xmlns:xsd="http://www.w3.org/2001/XMLSchema" xmlns:xs="http://www.w3.org/2001/XMLSchema" xmlns:p="http://schemas.microsoft.com/office/2006/metadata/properties" xmlns:ns3="781a6be4-de29-4515-a5ba-3286f343e0a9" xmlns:ns4="556be58e-4878-4538-9bdb-238f44a58b61" targetNamespace="http://schemas.microsoft.com/office/2006/metadata/properties" ma:root="true" ma:fieldsID="fd20d1228356437c0ed82cd65f3d032c" ns3:_="" ns4:_="">
    <xsd:import namespace="781a6be4-de29-4515-a5ba-3286f343e0a9"/>
    <xsd:import namespace="556be58e-4878-4538-9bdb-238f44a58b6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1a6be4-de29-4515-a5ba-3286f343e0a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6be58e-4878-4538-9bdb-238f44a58b6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0DC917-550B-433B-9C3A-7ABC1219628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70356E4-9DE1-4948-B8BC-59E578E2755A}">
  <ds:schemaRefs>
    <ds:schemaRef ds:uri="http://schemas.microsoft.com/sharepoint/v3/contenttype/forms"/>
  </ds:schemaRefs>
</ds:datastoreItem>
</file>

<file path=customXml/itemProps3.xml><?xml version="1.0" encoding="utf-8"?>
<ds:datastoreItem xmlns:ds="http://schemas.openxmlformats.org/officeDocument/2006/customXml" ds:itemID="{92B448B7-426D-4B0D-B62E-7D8D470540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1a6be4-de29-4515-a5ba-3286f343e0a9"/>
    <ds:schemaRef ds:uri="556be58e-4878-4538-9bdb-238f44a58b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7853</TotalTime>
  <Words>2392</Words>
  <Application>Microsoft Office PowerPoint</Application>
  <PresentationFormat>Widescreen</PresentationFormat>
  <Paragraphs>280</Paragraphs>
  <Slides>36</Slides>
  <Notes>19</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36</vt:i4>
      </vt:variant>
    </vt:vector>
  </HeadingPairs>
  <TitlesOfParts>
    <vt:vector size="52" baseType="lpstr">
      <vt:lpstr>Arial</vt:lpstr>
      <vt:lpstr>Arial Narrow</vt:lpstr>
      <vt:lpstr>Arial Narrow Bold</vt:lpstr>
      <vt:lpstr>Avenir Next LT Pro</vt:lpstr>
      <vt:lpstr>Calibri</vt:lpstr>
      <vt:lpstr>Georgia</vt:lpstr>
      <vt:lpstr>Open Sans</vt:lpstr>
      <vt:lpstr>Wingdings</vt:lpstr>
      <vt:lpstr>Office Theme</vt:lpstr>
      <vt:lpstr>Custom Design</vt:lpstr>
      <vt:lpstr>2_Custom Design</vt:lpstr>
      <vt:lpstr>1_Office Theme</vt:lpstr>
      <vt:lpstr>1_Custom Design</vt:lpstr>
      <vt:lpstr>3_Custom Design</vt:lpstr>
      <vt:lpstr>2_Office Theme</vt:lpstr>
      <vt:lpstr>ColorBlockVTI</vt:lpstr>
      <vt:lpstr>PowerPoint Presentation</vt:lpstr>
      <vt:lpstr>PowerPoint Presentation</vt:lpstr>
      <vt:lpstr>Your Rotary Foundation</vt:lpstr>
      <vt:lpstr>PowerPoint Presentation</vt:lpstr>
      <vt:lpstr>PowerPoint Presentation</vt:lpstr>
      <vt:lpstr>What is Stewardship?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Grants cannot fund:</vt:lpstr>
      <vt:lpstr>Grant Timeline</vt:lpstr>
      <vt:lpstr>PowerPoint Presentation</vt:lpstr>
      <vt:lpstr>AREAS OF FOCUS</vt:lpstr>
      <vt:lpstr>PowerPoint Presentation</vt:lpstr>
      <vt:lpstr>2023-24 GRANT STATISTICS</vt:lpstr>
      <vt:lpstr>2023-2024 Global grants by Areas of focus</vt:lpstr>
      <vt:lpstr>PowerPoint Presentation</vt:lpstr>
      <vt:lpstr>PowerPoint Presentation</vt:lpstr>
      <vt:lpstr>Rotary District 5000 Grants</vt:lpstr>
      <vt:lpstr>Nepal Project -District grant RC of Kapolei</vt:lpstr>
      <vt:lpstr>PowerPoint Presentation</vt:lpstr>
      <vt:lpstr>Global grants</vt:lpstr>
      <vt:lpstr>Chuder Drinking Water Project</vt:lpstr>
      <vt:lpstr>International service projects</vt:lpstr>
      <vt:lpstr>PowerPoint Presentation</vt:lpstr>
      <vt:lpstr>PowerPoint Presentation</vt:lpstr>
      <vt:lpstr>Global grant lifecycle</vt:lpstr>
      <vt:lpstr>Best Practices for Submitting Global Grant Applications</vt:lpstr>
      <vt:lpstr>PowerPoint Presentation</vt:lpstr>
      <vt:lpstr>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McLeod</dc:creator>
  <cp:lastModifiedBy>Naomi Masuno</cp:lastModifiedBy>
  <cp:revision>52</cp:revision>
  <dcterms:created xsi:type="dcterms:W3CDTF">2020-01-23T13:19:31Z</dcterms:created>
  <dcterms:modified xsi:type="dcterms:W3CDTF">2024-10-19T12:38:59Z</dcterms:modified>
</cp:coreProperties>
</file>