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05" r:id="rId2"/>
    <p:sldId id="408" r:id="rId3"/>
    <p:sldId id="406" r:id="rId4"/>
    <p:sldId id="407" r:id="rId5"/>
    <p:sldId id="409" r:id="rId6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393AD00-04F6-4154-A492-A659D378DB0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711CBE-813E-4645-942E-FBEDD8B9FF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FF8308C1-2918-44A4-8476-6E3C71493267}" type="datetimeFigureOut">
              <a:rPr lang="en-US"/>
              <a:pPr>
                <a:defRPr/>
              </a:pPr>
              <a:t>12/7/2025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4DC14D-5497-4ED7-A224-D9FD6A4A14E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8C894B-7546-42CC-8E09-F1218A32DC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E6DD236-65EA-4D1C-90A9-39B257D14A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6CE8DBD-396F-407E-B8E9-6F0FD52848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F5A917-246F-403F-A511-658898388A7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0363470C-CEB7-49CB-91DC-05E924416B0E}" type="datetimeFigureOut">
              <a:rPr lang="en-US"/>
              <a:pPr>
                <a:defRPr/>
              </a:pPr>
              <a:t>12/7/2025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520150A-F1CD-4110-8F22-BE209CCB4CB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9E6DC85-2471-4301-B1A7-05230BDE33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21188"/>
            <a:ext cx="5619750" cy="4189412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A719F6-CD70-461F-AD66-B70DB1C5463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7A6751-8249-4132-9E2F-954E62C578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5BD2E20-135B-4EB0-BAE4-19716D2199D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B2F2CF-54D0-E956-74C7-5128D24185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1A3183E-113B-B826-4D6D-1542C04DB2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D6ECC8-A5E7-6AA0-563C-2A393E6095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659C02-AED9-4E04-81F4-50B1A7CA27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91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A6281D8-79F9-5D94-1AEC-3D921FF71B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23CD9A-F819-BB3D-6482-1C7D259EDE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AEC367A-BAD3-C333-CC6B-F31100E729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AA834E-6935-4A41-893B-55357E539A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0359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85C24E-5305-54A0-EEA7-93E3BA9718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C57003-3A02-B933-EB77-373CC767B5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7C74861-4164-A8B1-C6A5-518401CFD3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EC8F60-56C8-4876-A938-A52EF51F5C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51B1F33-ACCC-BD52-51F3-16EA73879B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D11BF4C-578B-A4FF-85F3-AC8A79C86D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9A8ACE-C35C-4866-1523-479FE17AD3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896945-149F-4E2E-A269-61EA182DB3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7725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E95FDD2-1BC5-5848-7C2F-53B23B56D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61BB48B-FD98-AF23-92F1-3B0436C99D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0A7A22E-285A-64B6-A75A-552BD1C1BE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AF597A-B07A-4EB7-B096-96C4D289FC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4133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8CE78D-4FC9-6B55-DB4C-5FE535620E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DD2E28-D078-A1EF-9BD4-BF3A8D22AE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38AD37-130E-B3FA-4FD3-4A1AEBEFF7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55E52-F791-4D5C-BF06-E5672D70F9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5549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8B1E584-A365-C0FF-168D-7F5AE9FF5C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C57E713-4825-7059-7004-EEDF1A0216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CAC7636-81FC-C558-4201-B7B023F26B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0B4AC3-34BD-4944-8994-01242ABED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825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B47B4C2-9F47-951C-4707-5EEF539CF7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8645663-F65C-035C-7B18-1591B5E938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F8A9D66-9949-3C28-4B0A-6360B3C054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E40FB5-2D03-49F5-BC94-5D9B370109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5083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249BC80-331B-DC90-95D4-2FB62D6F3A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285A0C7-389E-8577-80CE-959A7ADE19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56954F4-2B7A-46BF-74A3-5C2ADCC5DD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E09D84-32C4-411D-8941-A5AD916D9A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2884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741FF5-B7D4-54CE-4FB3-ACAEEEC954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9E5D55-0FCA-AFF5-9DC1-99F7BD9AB5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63ED3F-A486-79EC-8895-93C6BB7753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6AB7D6-EE62-4A0F-8EF9-D08D68706C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355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90E86B-8144-4DFD-E83C-BA4779C7F1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697EA6-7A77-36F0-35B6-9A4827D9C9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FA426F-8CB7-D3DD-A3FF-C2306B034E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CFDD8E-3593-43DC-BDAA-D0AC126471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1710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A04C991-477F-E13C-8A30-6585C4DB41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878FA35-F282-494A-9B95-235E5F499F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C04FE1C-F04F-4927-8252-48C98BC7FBB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FA8CD9B-344C-402C-A7CC-45863C6083D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E1BDCCB-1FF0-4C6E-9F92-92D01261045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130C89AB-0676-4C69-B62B-67D920A22C8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15EBE-2A72-F589-9519-1A2BE1315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Overview of Grief: Navigating the Journey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1D8FE-B086-67AD-9042-2651F157C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1600200"/>
            <a:ext cx="7239000" cy="4525963"/>
          </a:xfrm>
        </p:spPr>
        <p:txBody>
          <a:bodyPr/>
          <a:lstStyle/>
          <a:p>
            <a:r>
              <a:rPr lang="en-US" dirty="0"/>
              <a:t>What is Grief?</a:t>
            </a:r>
          </a:p>
          <a:p>
            <a:pPr lvl="1"/>
            <a:r>
              <a:rPr lang="en-US" dirty="0"/>
              <a:t>Intense sorrow and emotional response experienced after losing someone important to us.</a:t>
            </a:r>
          </a:p>
          <a:p>
            <a:pPr lvl="1"/>
            <a:r>
              <a:rPr lang="en-US" dirty="0"/>
              <a:t>It is a normal, healthy human process, not a sign of weakness</a:t>
            </a:r>
          </a:p>
          <a:p>
            <a:pPr lvl="1"/>
            <a:r>
              <a:rPr lang="en-US" dirty="0"/>
              <a:t>It is a unique journey, there is no “right” or “wrong” way to grieve</a:t>
            </a:r>
          </a:p>
        </p:txBody>
      </p:sp>
    </p:spTree>
    <p:extLst>
      <p:ext uri="{BB962C8B-B14F-4D97-AF65-F5344CB8AC3E}">
        <p14:creationId xmlns:p14="http://schemas.microsoft.com/office/powerpoint/2010/main" val="725734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6E2A0-B91A-3EA6-8218-E3A6D616C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symptoms of Grief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0FD16-5D45-0E46-90A0-F35712EBE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600200"/>
            <a:ext cx="7391400" cy="4525963"/>
          </a:xfrm>
        </p:spPr>
        <p:txBody>
          <a:bodyPr/>
          <a:lstStyle/>
          <a:p>
            <a:r>
              <a:rPr lang="en-US" dirty="0"/>
              <a:t>Emotional: Sadness, anger, guilt, anxiety, loneliness, yearning</a:t>
            </a:r>
          </a:p>
          <a:p>
            <a:r>
              <a:rPr lang="en-US" dirty="0"/>
              <a:t>Physical: Fatigue, nausea, changes in weight and/or sleeping, headaches, chest pain</a:t>
            </a:r>
          </a:p>
          <a:p>
            <a:r>
              <a:rPr lang="en-US" dirty="0"/>
              <a:t>Behavioral/Cognitive: Forgetfulness, difficulty concentrating, social </a:t>
            </a:r>
            <a:r>
              <a:rPr lang="en-US" dirty="0" err="1"/>
              <a:t>withdrawl</a:t>
            </a:r>
            <a:r>
              <a:rPr lang="en-US" dirty="0"/>
              <a:t>, crying spells</a:t>
            </a:r>
          </a:p>
        </p:txBody>
      </p:sp>
    </p:spTree>
    <p:extLst>
      <p:ext uri="{BB962C8B-B14F-4D97-AF65-F5344CB8AC3E}">
        <p14:creationId xmlns:p14="http://schemas.microsoft.com/office/powerpoint/2010/main" val="1763908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F3772-AB58-43B3-2203-3D797010A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Stages of Grief</a:t>
            </a:r>
            <a:br>
              <a:rPr lang="en-US" dirty="0"/>
            </a:br>
            <a:r>
              <a:rPr lang="en-US" sz="1800" dirty="0"/>
              <a:t>(Kubler-Ross Model)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74912-5C3E-96B8-E879-C48930E9D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00200"/>
            <a:ext cx="7315200" cy="4525963"/>
          </a:xfrm>
        </p:spPr>
        <p:txBody>
          <a:bodyPr/>
          <a:lstStyle/>
          <a:p>
            <a:r>
              <a:rPr lang="en-US" sz="2800" dirty="0"/>
              <a:t>Denial: “This can’t be happening?”</a:t>
            </a:r>
          </a:p>
          <a:p>
            <a:r>
              <a:rPr lang="en-US" sz="2800" dirty="0"/>
              <a:t>Anger: “This is not fair?”</a:t>
            </a:r>
          </a:p>
          <a:p>
            <a:r>
              <a:rPr lang="en-US" sz="2800" dirty="0"/>
              <a:t>Bargaining: “If I promise to be a better person, work harder, etc. will you bring them back?”</a:t>
            </a:r>
          </a:p>
          <a:p>
            <a:r>
              <a:rPr lang="en-US" sz="2800" dirty="0"/>
              <a:t>Depression: “I miss them so much, its hard to go on”</a:t>
            </a:r>
          </a:p>
          <a:p>
            <a:r>
              <a:rPr lang="en-US" sz="2800" dirty="0"/>
              <a:t>Acceptance: “It’s going to be okay; I can live with this”</a:t>
            </a:r>
          </a:p>
        </p:txBody>
      </p:sp>
    </p:spTree>
    <p:extLst>
      <p:ext uri="{BB962C8B-B14F-4D97-AF65-F5344CB8AC3E}">
        <p14:creationId xmlns:p14="http://schemas.microsoft.com/office/powerpoint/2010/main" val="544947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C7C81-443F-000C-DB22-695596F53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the journey…</a:t>
            </a:r>
          </a:p>
        </p:txBody>
      </p:sp>
      <p:pic>
        <p:nvPicPr>
          <p:cNvPr id="5" name="Content Placeholder 4" descr="Text&#10;&#10;AI-generated content may be incorrect.">
            <a:extLst>
              <a:ext uri="{FF2B5EF4-FFF2-40B4-BE49-F238E27FC236}">
                <a16:creationId xmlns:a16="http://schemas.microsoft.com/office/drawing/2014/main" id="{414266D4-FB2F-BBAD-2AB1-49CF1C6330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1820" y="1600200"/>
            <a:ext cx="5234780" cy="5234780"/>
          </a:xfrm>
        </p:spPr>
      </p:pic>
    </p:spTree>
    <p:extLst>
      <p:ext uri="{BB962C8B-B14F-4D97-AF65-F5344CB8AC3E}">
        <p14:creationId xmlns:p14="http://schemas.microsoft.com/office/powerpoint/2010/main" val="3723617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481B6-6626-9EC3-3FC9-52796431D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 care during grief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28EFF-DF89-504F-CB60-155D3CF96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600200"/>
            <a:ext cx="7543800" cy="4525963"/>
          </a:xfrm>
        </p:spPr>
        <p:txBody>
          <a:bodyPr/>
          <a:lstStyle/>
          <a:p>
            <a:r>
              <a:rPr lang="en-US" dirty="0"/>
              <a:t>What and who is my support?</a:t>
            </a:r>
          </a:p>
          <a:p>
            <a:r>
              <a:rPr lang="en-US" dirty="0"/>
              <a:t>Managing my schedule: personal and work </a:t>
            </a:r>
            <a:r>
              <a:rPr lang="en-US"/>
              <a:t>- boundaries</a:t>
            </a:r>
            <a:endParaRPr lang="en-US" dirty="0"/>
          </a:p>
          <a:p>
            <a:r>
              <a:rPr lang="en-US" dirty="0"/>
              <a:t>Water &amp; exercise</a:t>
            </a:r>
          </a:p>
          <a:p>
            <a:r>
              <a:rPr lang="en-US" dirty="0"/>
              <a:t>Rest periods</a:t>
            </a:r>
          </a:p>
          <a:p>
            <a:r>
              <a:rPr lang="en-US" dirty="0"/>
              <a:t>Taking time to breathe </a:t>
            </a:r>
          </a:p>
          <a:p>
            <a:r>
              <a:rPr lang="en-US" dirty="0"/>
              <a:t>Seeking additional support, maybe a professional? A support group?</a:t>
            </a:r>
          </a:p>
        </p:txBody>
      </p:sp>
    </p:spTree>
    <p:extLst>
      <p:ext uri="{BB962C8B-B14F-4D97-AF65-F5344CB8AC3E}">
        <p14:creationId xmlns:p14="http://schemas.microsoft.com/office/powerpoint/2010/main" val="313297202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1328</TotalTime>
  <Words>230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Default Design</vt:lpstr>
      <vt:lpstr>An Overview of Grief: Navigating the Journey</vt:lpstr>
      <vt:lpstr>Common symptoms of Grief</vt:lpstr>
      <vt:lpstr>Stages of Grief (Kubler-Ross Model)</vt:lpstr>
      <vt:lpstr>Tips for the journey…</vt:lpstr>
      <vt:lpstr>Self care during grief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 Golis</dc:creator>
  <cp:lastModifiedBy>Merriam, Kathleen</cp:lastModifiedBy>
  <cp:revision>338</cp:revision>
  <cp:lastPrinted>2018-02-27T23:29:31Z</cp:lastPrinted>
  <dcterms:created xsi:type="dcterms:W3CDTF">2008-05-11T05:27:37Z</dcterms:created>
  <dcterms:modified xsi:type="dcterms:W3CDTF">2025-12-08T03:24:46Z</dcterms:modified>
</cp:coreProperties>
</file>