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2" r:id="rId6"/>
    <p:sldId id="261" r:id="rId7"/>
    <p:sldId id="263" r:id="rId8"/>
    <p:sldId id="268" r:id="rId9"/>
    <p:sldId id="264" r:id="rId10"/>
    <p:sldId id="265" r:id="rId11"/>
    <p:sldId id="273" r:id="rId12"/>
    <p:sldId id="267" r:id="rId1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5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88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E5523C-7819-46EA-9929-179C28F6080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56841-19AF-4C67-AAFB-F5A75B984C50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 lIns="0" tIns="0" r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b="1" dirty="0">
              <a:solidFill>
                <a:schemeClr val="bg2"/>
              </a:solidFill>
            </a:rPr>
            <a:t>RIPE Gordon McInally’s vision</a:t>
          </a:r>
        </a:p>
      </dgm:t>
    </dgm:pt>
    <dgm:pt modelId="{396029D8-BBB0-4C32-BE65-8ABD12D0F6B3}" type="parTrans" cxnId="{A78070C0-00A8-4E8F-A1AA-8304AB40A3D4}">
      <dgm:prSet/>
      <dgm:spPr/>
      <dgm:t>
        <a:bodyPr/>
        <a:lstStyle/>
        <a:p>
          <a:endParaRPr lang="en-US"/>
        </a:p>
      </dgm:t>
    </dgm:pt>
    <dgm:pt modelId="{1E89B980-FC48-419E-BA56-1F3A53E95C86}" type="sibTrans" cxnId="{A78070C0-00A8-4E8F-A1AA-8304AB40A3D4}">
      <dgm:prSet/>
      <dgm:spPr/>
      <dgm:t>
        <a:bodyPr/>
        <a:lstStyle/>
        <a:p>
          <a:endParaRPr lang="en-US"/>
        </a:p>
      </dgm:t>
    </dgm:pt>
    <dgm:pt modelId="{CD28CF98-0500-4E6E-BBEE-201964C0F865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pPr algn="ctr"/>
          <a:r>
            <a:rPr lang="en-US" sz="2400" dirty="0">
              <a:solidFill>
                <a:schemeClr val="bg2"/>
              </a:solidFill>
            </a:rPr>
            <a:t>Create hope and lasting                        change	</a:t>
          </a:r>
        </a:p>
      </dgm:t>
    </dgm:pt>
    <dgm:pt modelId="{846A29BF-E29C-4B0A-A5BF-D6EE232A98CE}" type="parTrans" cxnId="{F2838140-1527-4F39-BF9F-24A2050E57D7}">
      <dgm:prSet/>
      <dgm:spPr/>
      <dgm:t>
        <a:bodyPr/>
        <a:lstStyle/>
        <a:p>
          <a:endParaRPr lang="en-US"/>
        </a:p>
      </dgm:t>
    </dgm:pt>
    <dgm:pt modelId="{7D907D21-75C4-4A64-B0E3-AE7A5BA08A03}" type="sibTrans" cxnId="{F2838140-1527-4F39-BF9F-24A2050E57D7}">
      <dgm:prSet/>
      <dgm:spPr/>
      <dgm:t>
        <a:bodyPr/>
        <a:lstStyle/>
        <a:p>
          <a:endParaRPr lang="en-US"/>
        </a:p>
      </dgm:t>
    </dgm:pt>
    <dgm:pt modelId="{247BED41-81E6-45A7-94F7-91F4712C4289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400" dirty="0">
              <a:solidFill>
                <a:schemeClr val="bg2"/>
              </a:solidFill>
            </a:rPr>
            <a:t>Looking inward</a:t>
          </a:r>
        </a:p>
      </dgm:t>
    </dgm:pt>
    <dgm:pt modelId="{5D504035-1E26-4938-AAEB-1BF2D83CA39A}" type="parTrans" cxnId="{D8B759FF-F19D-476E-B5F9-B1346F974300}">
      <dgm:prSet/>
      <dgm:spPr/>
      <dgm:t>
        <a:bodyPr/>
        <a:lstStyle/>
        <a:p>
          <a:endParaRPr lang="en-US"/>
        </a:p>
      </dgm:t>
    </dgm:pt>
    <dgm:pt modelId="{A7D7E563-C6E6-44FE-96E5-00B084680070}" type="sibTrans" cxnId="{D8B759FF-F19D-476E-B5F9-B1346F974300}">
      <dgm:prSet/>
      <dgm:spPr/>
      <dgm:t>
        <a:bodyPr/>
        <a:lstStyle/>
        <a:p>
          <a:endParaRPr lang="en-US"/>
        </a:p>
      </dgm:t>
    </dgm:pt>
    <dgm:pt modelId="{073BA871-953F-403B-A794-447C4AFC26D9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400" dirty="0">
              <a:solidFill>
                <a:schemeClr val="bg2"/>
              </a:solidFill>
            </a:rPr>
            <a:t>Snapshot from today</a:t>
          </a:r>
        </a:p>
      </dgm:t>
    </dgm:pt>
    <dgm:pt modelId="{10C0B797-F5A6-4DCE-8B9F-CD40F2694B2A}" type="parTrans" cxnId="{01D7A71D-904D-4496-946D-CF62DD0B3C11}">
      <dgm:prSet/>
      <dgm:spPr/>
      <dgm:t>
        <a:bodyPr/>
        <a:lstStyle/>
        <a:p>
          <a:endParaRPr lang="en-US"/>
        </a:p>
      </dgm:t>
    </dgm:pt>
    <dgm:pt modelId="{C90A1661-F3ED-4357-8321-783206FD2CBD}" type="sibTrans" cxnId="{01D7A71D-904D-4496-946D-CF62DD0B3C11}">
      <dgm:prSet/>
      <dgm:spPr/>
      <dgm:t>
        <a:bodyPr/>
        <a:lstStyle/>
        <a:p>
          <a:endParaRPr lang="en-US"/>
        </a:p>
      </dgm:t>
    </dgm:pt>
    <dgm:pt modelId="{D3189FB5-D337-4481-90BE-B50E8158F67F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400" dirty="0">
              <a:solidFill>
                <a:schemeClr val="bg2"/>
              </a:solidFill>
            </a:rPr>
            <a:t>Focus on peace</a:t>
          </a:r>
        </a:p>
      </dgm:t>
    </dgm:pt>
    <dgm:pt modelId="{3DD1DC24-91C5-4C9B-904B-97E580FAAE33}" type="parTrans" cxnId="{BB242D2D-6EEA-4D4B-A886-90175D210D31}">
      <dgm:prSet/>
      <dgm:spPr/>
      <dgm:t>
        <a:bodyPr/>
        <a:lstStyle/>
        <a:p>
          <a:endParaRPr lang="en-US"/>
        </a:p>
      </dgm:t>
    </dgm:pt>
    <dgm:pt modelId="{C050A40B-6E91-43B2-9571-2425F9FC83A1}" type="sibTrans" cxnId="{BB242D2D-6EEA-4D4B-A886-90175D210D31}">
      <dgm:prSet/>
      <dgm:spPr/>
      <dgm:t>
        <a:bodyPr/>
        <a:lstStyle/>
        <a:p>
          <a:endParaRPr lang="en-US"/>
        </a:p>
      </dgm:t>
    </dgm:pt>
    <dgm:pt modelId="{18C95596-67CE-4F62-BE48-791A669AA76B}" type="pres">
      <dgm:prSet presAssocID="{37E5523C-7819-46EA-9929-179C28F6080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B30F35-B37E-429F-9586-2B0437CFD5D4}" type="pres">
      <dgm:prSet presAssocID="{E7F56841-19AF-4C67-AAFB-F5A75B984C50}" presName="centerShape" presStyleLbl="node0" presStyleIdx="0" presStyleCnt="1" custScaleX="114366" custScaleY="114366"/>
      <dgm:spPr/>
    </dgm:pt>
    <dgm:pt modelId="{69078863-2835-48BD-809E-ABF6E3E1CDDD}" type="pres">
      <dgm:prSet presAssocID="{CD28CF98-0500-4E6E-BBEE-201964C0F865}" presName="node" presStyleLbl="node1" presStyleIdx="0" presStyleCnt="4" custScaleX="136150" custScaleY="136150">
        <dgm:presLayoutVars>
          <dgm:bulletEnabled val="1"/>
        </dgm:presLayoutVars>
      </dgm:prSet>
      <dgm:spPr/>
    </dgm:pt>
    <dgm:pt modelId="{A455062D-BB94-468D-87E5-C154F1551ABC}" type="pres">
      <dgm:prSet presAssocID="{CD28CF98-0500-4E6E-BBEE-201964C0F865}" presName="dummy" presStyleCnt="0"/>
      <dgm:spPr/>
    </dgm:pt>
    <dgm:pt modelId="{912818B9-A53C-43F9-A0F7-590375E6131D}" type="pres">
      <dgm:prSet presAssocID="{7D907D21-75C4-4A64-B0E3-AE7A5BA08A03}" presName="sibTrans" presStyleLbl="sibTrans2D1" presStyleIdx="0" presStyleCnt="4"/>
      <dgm:spPr/>
    </dgm:pt>
    <dgm:pt modelId="{175BC9D9-E758-4F6E-9F47-318655D8B01C}" type="pres">
      <dgm:prSet presAssocID="{247BED41-81E6-45A7-94F7-91F4712C4289}" presName="node" presStyleLbl="node1" presStyleIdx="1" presStyleCnt="4" custScaleX="136150" custScaleY="136150">
        <dgm:presLayoutVars>
          <dgm:bulletEnabled val="1"/>
        </dgm:presLayoutVars>
      </dgm:prSet>
      <dgm:spPr/>
    </dgm:pt>
    <dgm:pt modelId="{39883157-9B87-4BF5-8B75-BDF9ECAC4523}" type="pres">
      <dgm:prSet presAssocID="{247BED41-81E6-45A7-94F7-91F4712C4289}" presName="dummy" presStyleCnt="0"/>
      <dgm:spPr/>
    </dgm:pt>
    <dgm:pt modelId="{A9C0CB72-BF62-4F2C-80B7-45094874B921}" type="pres">
      <dgm:prSet presAssocID="{A7D7E563-C6E6-44FE-96E5-00B084680070}" presName="sibTrans" presStyleLbl="sibTrans2D1" presStyleIdx="1" presStyleCnt="4"/>
      <dgm:spPr/>
    </dgm:pt>
    <dgm:pt modelId="{C6497007-5D5F-4B5D-830C-2F38DD673D28}" type="pres">
      <dgm:prSet presAssocID="{073BA871-953F-403B-A794-447C4AFC26D9}" presName="node" presStyleLbl="node1" presStyleIdx="2" presStyleCnt="4" custScaleX="136150" custScaleY="136150">
        <dgm:presLayoutVars>
          <dgm:bulletEnabled val="1"/>
        </dgm:presLayoutVars>
      </dgm:prSet>
      <dgm:spPr/>
    </dgm:pt>
    <dgm:pt modelId="{62A92A12-03AD-4D78-B66E-2423D992632A}" type="pres">
      <dgm:prSet presAssocID="{073BA871-953F-403B-A794-447C4AFC26D9}" presName="dummy" presStyleCnt="0"/>
      <dgm:spPr/>
    </dgm:pt>
    <dgm:pt modelId="{46E82796-AD25-41B1-BB3F-1A2828DBF5F6}" type="pres">
      <dgm:prSet presAssocID="{C90A1661-F3ED-4357-8321-783206FD2CBD}" presName="sibTrans" presStyleLbl="sibTrans2D1" presStyleIdx="2" presStyleCnt="4"/>
      <dgm:spPr/>
    </dgm:pt>
    <dgm:pt modelId="{9BDFCB03-38F5-4D9A-B3F8-186A6ECFB6B9}" type="pres">
      <dgm:prSet presAssocID="{D3189FB5-D337-4481-90BE-B50E8158F67F}" presName="node" presStyleLbl="node1" presStyleIdx="3" presStyleCnt="4" custScaleX="136150" custScaleY="136150">
        <dgm:presLayoutVars>
          <dgm:bulletEnabled val="1"/>
        </dgm:presLayoutVars>
      </dgm:prSet>
      <dgm:spPr/>
    </dgm:pt>
    <dgm:pt modelId="{E7F6D1D0-FDD9-47B6-9599-94BE13EF508A}" type="pres">
      <dgm:prSet presAssocID="{D3189FB5-D337-4481-90BE-B50E8158F67F}" presName="dummy" presStyleCnt="0"/>
      <dgm:spPr/>
    </dgm:pt>
    <dgm:pt modelId="{5ACFA945-09DC-4049-8F68-255BF49ADC99}" type="pres">
      <dgm:prSet presAssocID="{C050A40B-6E91-43B2-9571-2425F9FC83A1}" presName="sibTrans" presStyleLbl="sibTrans2D1" presStyleIdx="3" presStyleCnt="4"/>
      <dgm:spPr/>
    </dgm:pt>
  </dgm:ptLst>
  <dgm:cxnLst>
    <dgm:cxn modelId="{7CDDC10A-118A-484C-A3CF-482DA3EBA628}" type="presOf" srcId="{D3189FB5-D337-4481-90BE-B50E8158F67F}" destId="{9BDFCB03-38F5-4D9A-B3F8-186A6ECFB6B9}" srcOrd="0" destOrd="0" presId="urn:microsoft.com/office/officeart/2005/8/layout/radial6"/>
    <dgm:cxn modelId="{01D7A71D-904D-4496-946D-CF62DD0B3C11}" srcId="{E7F56841-19AF-4C67-AAFB-F5A75B984C50}" destId="{073BA871-953F-403B-A794-447C4AFC26D9}" srcOrd="2" destOrd="0" parTransId="{10C0B797-F5A6-4DCE-8B9F-CD40F2694B2A}" sibTransId="{C90A1661-F3ED-4357-8321-783206FD2CBD}"/>
    <dgm:cxn modelId="{CB3DF51F-D2FB-4A98-A7DC-96E326B6F615}" type="presOf" srcId="{247BED41-81E6-45A7-94F7-91F4712C4289}" destId="{175BC9D9-E758-4F6E-9F47-318655D8B01C}" srcOrd="0" destOrd="0" presId="urn:microsoft.com/office/officeart/2005/8/layout/radial6"/>
    <dgm:cxn modelId="{BB242D2D-6EEA-4D4B-A886-90175D210D31}" srcId="{E7F56841-19AF-4C67-AAFB-F5A75B984C50}" destId="{D3189FB5-D337-4481-90BE-B50E8158F67F}" srcOrd="3" destOrd="0" parTransId="{3DD1DC24-91C5-4C9B-904B-97E580FAAE33}" sibTransId="{C050A40B-6E91-43B2-9571-2425F9FC83A1}"/>
    <dgm:cxn modelId="{F2838140-1527-4F39-BF9F-24A2050E57D7}" srcId="{E7F56841-19AF-4C67-AAFB-F5A75B984C50}" destId="{CD28CF98-0500-4E6E-BBEE-201964C0F865}" srcOrd="0" destOrd="0" parTransId="{846A29BF-E29C-4B0A-A5BF-D6EE232A98CE}" sibTransId="{7D907D21-75C4-4A64-B0E3-AE7A5BA08A03}"/>
    <dgm:cxn modelId="{8FCD794E-375F-4E70-895A-FE2D643B0095}" type="presOf" srcId="{C90A1661-F3ED-4357-8321-783206FD2CBD}" destId="{46E82796-AD25-41B1-BB3F-1A2828DBF5F6}" srcOrd="0" destOrd="0" presId="urn:microsoft.com/office/officeart/2005/8/layout/radial6"/>
    <dgm:cxn modelId="{8C065353-98E1-4C0D-9348-97C18C946B66}" type="presOf" srcId="{CD28CF98-0500-4E6E-BBEE-201964C0F865}" destId="{69078863-2835-48BD-809E-ABF6E3E1CDDD}" srcOrd="0" destOrd="0" presId="urn:microsoft.com/office/officeart/2005/8/layout/radial6"/>
    <dgm:cxn modelId="{5C1F5854-5A74-4678-B0BC-CA101920E725}" type="presOf" srcId="{073BA871-953F-403B-A794-447C4AFC26D9}" destId="{C6497007-5D5F-4B5D-830C-2F38DD673D28}" srcOrd="0" destOrd="0" presId="urn:microsoft.com/office/officeart/2005/8/layout/radial6"/>
    <dgm:cxn modelId="{3AA32799-1642-430F-AC91-BBC5B530C1E8}" type="presOf" srcId="{7D907D21-75C4-4A64-B0E3-AE7A5BA08A03}" destId="{912818B9-A53C-43F9-A0F7-590375E6131D}" srcOrd="0" destOrd="0" presId="urn:microsoft.com/office/officeart/2005/8/layout/radial6"/>
    <dgm:cxn modelId="{E606239A-E0DC-4422-8DAD-8AA9CD17004B}" type="presOf" srcId="{37E5523C-7819-46EA-9929-179C28F60800}" destId="{18C95596-67CE-4F62-BE48-791A669AA76B}" srcOrd="0" destOrd="0" presId="urn:microsoft.com/office/officeart/2005/8/layout/radial6"/>
    <dgm:cxn modelId="{7784ABAB-C4EB-470A-AC61-D51630D78050}" type="presOf" srcId="{E7F56841-19AF-4C67-AAFB-F5A75B984C50}" destId="{DBB30F35-B37E-429F-9586-2B0437CFD5D4}" srcOrd="0" destOrd="0" presId="urn:microsoft.com/office/officeart/2005/8/layout/radial6"/>
    <dgm:cxn modelId="{A78070C0-00A8-4E8F-A1AA-8304AB40A3D4}" srcId="{37E5523C-7819-46EA-9929-179C28F60800}" destId="{E7F56841-19AF-4C67-AAFB-F5A75B984C50}" srcOrd="0" destOrd="0" parTransId="{396029D8-BBB0-4C32-BE65-8ABD12D0F6B3}" sibTransId="{1E89B980-FC48-419E-BA56-1F3A53E95C86}"/>
    <dgm:cxn modelId="{C1A352E5-C581-4A0E-B8B9-2DC26306FB98}" type="presOf" srcId="{A7D7E563-C6E6-44FE-96E5-00B084680070}" destId="{A9C0CB72-BF62-4F2C-80B7-45094874B921}" srcOrd="0" destOrd="0" presId="urn:microsoft.com/office/officeart/2005/8/layout/radial6"/>
    <dgm:cxn modelId="{3E0DBCE9-A325-406D-AEFA-2280BF6F20B9}" type="presOf" srcId="{C050A40B-6E91-43B2-9571-2425F9FC83A1}" destId="{5ACFA945-09DC-4049-8F68-255BF49ADC99}" srcOrd="0" destOrd="0" presId="urn:microsoft.com/office/officeart/2005/8/layout/radial6"/>
    <dgm:cxn modelId="{D8B759FF-F19D-476E-B5F9-B1346F974300}" srcId="{E7F56841-19AF-4C67-AAFB-F5A75B984C50}" destId="{247BED41-81E6-45A7-94F7-91F4712C4289}" srcOrd="1" destOrd="0" parTransId="{5D504035-1E26-4938-AAEB-1BF2D83CA39A}" sibTransId="{A7D7E563-C6E6-44FE-96E5-00B084680070}"/>
    <dgm:cxn modelId="{6C178A4F-91A0-43C2-B532-EE7F346BD1B4}" type="presParOf" srcId="{18C95596-67CE-4F62-BE48-791A669AA76B}" destId="{DBB30F35-B37E-429F-9586-2B0437CFD5D4}" srcOrd="0" destOrd="0" presId="urn:microsoft.com/office/officeart/2005/8/layout/radial6"/>
    <dgm:cxn modelId="{4180BEF5-A4F7-44E4-AE06-1EA6AE57D357}" type="presParOf" srcId="{18C95596-67CE-4F62-BE48-791A669AA76B}" destId="{69078863-2835-48BD-809E-ABF6E3E1CDDD}" srcOrd="1" destOrd="0" presId="urn:microsoft.com/office/officeart/2005/8/layout/radial6"/>
    <dgm:cxn modelId="{5B91C927-2646-4420-9A4B-CC50B64ABC29}" type="presParOf" srcId="{18C95596-67CE-4F62-BE48-791A669AA76B}" destId="{A455062D-BB94-468D-87E5-C154F1551ABC}" srcOrd="2" destOrd="0" presId="urn:microsoft.com/office/officeart/2005/8/layout/radial6"/>
    <dgm:cxn modelId="{1EE00C68-3413-4231-85B5-6F4006D7D2AC}" type="presParOf" srcId="{18C95596-67CE-4F62-BE48-791A669AA76B}" destId="{912818B9-A53C-43F9-A0F7-590375E6131D}" srcOrd="3" destOrd="0" presId="urn:microsoft.com/office/officeart/2005/8/layout/radial6"/>
    <dgm:cxn modelId="{E930501E-70F7-40A3-B262-8B9D111095B3}" type="presParOf" srcId="{18C95596-67CE-4F62-BE48-791A669AA76B}" destId="{175BC9D9-E758-4F6E-9F47-318655D8B01C}" srcOrd="4" destOrd="0" presId="urn:microsoft.com/office/officeart/2005/8/layout/radial6"/>
    <dgm:cxn modelId="{47032519-55C4-4D47-A304-CD4C42F0483E}" type="presParOf" srcId="{18C95596-67CE-4F62-BE48-791A669AA76B}" destId="{39883157-9B87-4BF5-8B75-BDF9ECAC4523}" srcOrd="5" destOrd="0" presId="urn:microsoft.com/office/officeart/2005/8/layout/radial6"/>
    <dgm:cxn modelId="{BE2D6E9F-B208-4A65-AD23-0AD79E53D77C}" type="presParOf" srcId="{18C95596-67CE-4F62-BE48-791A669AA76B}" destId="{A9C0CB72-BF62-4F2C-80B7-45094874B921}" srcOrd="6" destOrd="0" presId="urn:microsoft.com/office/officeart/2005/8/layout/radial6"/>
    <dgm:cxn modelId="{3D20FA63-ACE8-4581-BD97-1F0881971C4B}" type="presParOf" srcId="{18C95596-67CE-4F62-BE48-791A669AA76B}" destId="{C6497007-5D5F-4B5D-830C-2F38DD673D28}" srcOrd="7" destOrd="0" presId="urn:microsoft.com/office/officeart/2005/8/layout/radial6"/>
    <dgm:cxn modelId="{56353E9B-1E7B-491E-99E7-3FC277410C68}" type="presParOf" srcId="{18C95596-67CE-4F62-BE48-791A669AA76B}" destId="{62A92A12-03AD-4D78-B66E-2423D992632A}" srcOrd="8" destOrd="0" presId="urn:microsoft.com/office/officeart/2005/8/layout/radial6"/>
    <dgm:cxn modelId="{94C52969-DB65-406E-93C4-391D181ED4F6}" type="presParOf" srcId="{18C95596-67CE-4F62-BE48-791A669AA76B}" destId="{46E82796-AD25-41B1-BB3F-1A2828DBF5F6}" srcOrd="9" destOrd="0" presId="urn:microsoft.com/office/officeart/2005/8/layout/radial6"/>
    <dgm:cxn modelId="{D70DB32D-4245-4A8B-8081-96EBF6D6935A}" type="presParOf" srcId="{18C95596-67CE-4F62-BE48-791A669AA76B}" destId="{9BDFCB03-38F5-4D9A-B3F8-186A6ECFB6B9}" srcOrd="10" destOrd="0" presId="urn:microsoft.com/office/officeart/2005/8/layout/radial6"/>
    <dgm:cxn modelId="{E42FE696-5926-4F82-B8B4-653F2B4F52FA}" type="presParOf" srcId="{18C95596-67CE-4F62-BE48-791A669AA76B}" destId="{E7F6D1D0-FDD9-47B6-9599-94BE13EF508A}" srcOrd="11" destOrd="0" presId="urn:microsoft.com/office/officeart/2005/8/layout/radial6"/>
    <dgm:cxn modelId="{DBE0450D-88C7-4215-8F22-C9E9AF32F262}" type="presParOf" srcId="{18C95596-67CE-4F62-BE48-791A669AA76B}" destId="{5ACFA945-09DC-4049-8F68-255BF49ADC9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EEF026-9230-4CCE-97F6-0F0CB7D8EAEF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9DF65B-438C-47A8-8A46-BF26805916C0}" type="pres">
      <dgm:prSet presAssocID="{46EEF026-9230-4CCE-97F6-0F0CB7D8EAEF}" presName="composite" presStyleCnt="0">
        <dgm:presLayoutVars>
          <dgm:chMax val="1"/>
          <dgm:dir/>
          <dgm:resizeHandles val="exact"/>
        </dgm:presLayoutVars>
      </dgm:prSet>
      <dgm:spPr/>
    </dgm:pt>
    <dgm:pt modelId="{C63EB978-3E4B-467C-B68E-D8DFBC5086A4}" type="pres">
      <dgm:prSet presAssocID="{46EEF026-9230-4CCE-97F6-0F0CB7D8EAEF}" presName="radial" presStyleCnt="0">
        <dgm:presLayoutVars>
          <dgm:animLvl val="ctr"/>
        </dgm:presLayoutVars>
      </dgm:prSet>
      <dgm:spPr/>
    </dgm:pt>
  </dgm:ptLst>
  <dgm:cxnLst>
    <dgm:cxn modelId="{36BCC40B-91DD-46A1-A7F1-8DD69DC63940}" type="presOf" srcId="{46EEF026-9230-4CCE-97F6-0F0CB7D8EAEF}" destId="{D69DF65B-438C-47A8-8A46-BF26805916C0}" srcOrd="0" destOrd="0" presId="urn:microsoft.com/office/officeart/2005/8/layout/radial3"/>
    <dgm:cxn modelId="{61093108-EF52-4B9B-B1E4-02CC89F12984}" type="presParOf" srcId="{D69DF65B-438C-47A8-8A46-BF26805916C0}" destId="{C63EB978-3E4B-467C-B68E-D8DFBC5086A4}" srcOrd="0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E5523C-7819-46EA-9929-179C28F6080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56841-19AF-4C67-AAFB-F5A75B984C50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 lIns="0" tIns="0" r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000" b="1" dirty="0">
              <a:solidFill>
                <a:schemeClr val="bg2"/>
              </a:solidFill>
            </a:rPr>
            <a:t>Four-Way Test</a:t>
          </a:r>
        </a:p>
      </dgm:t>
    </dgm:pt>
    <dgm:pt modelId="{396029D8-BBB0-4C32-BE65-8ABD12D0F6B3}" type="parTrans" cxnId="{A78070C0-00A8-4E8F-A1AA-8304AB40A3D4}">
      <dgm:prSet/>
      <dgm:spPr/>
      <dgm:t>
        <a:bodyPr/>
        <a:lstStyle/>
        <a:p>
          <a:endParaRPr lang="en-US"/>
        </a:p>
      </dgm:t>
    </dgm:pt>
    <dgm:pt modelId="{1E89B980-FC48-419E-BA56-1F3A53E95C86}" type="sibTrans" cxnId="{A78070C0-00A8-4E8F-A1AA-8304AB40A3D4}">
      <dgm:prSet/>
      <dgm:spPr/>
      <dgm:t>
        <a:bodyPr/>
        <a:lstStyle/>
        <a:p>
          <a:endParaRPr lang="en-US"/>
        </a:p>
      </dgm:t>
    </dgm:pt>
    <dgm:pt modelId="{CD28CF98-0500-4E6E-BBEE-201964C0F865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200" b="1" dirty="0">
              <a:solidFill>
                <a:schemeClr val="bg2"/>
              </a:solidFill>
            </a:rPr>
            <a:t>2) …fair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200" b="1" dirty="0">
            <a:solidFill>
              <a:schemeClr val="bg2"/>
            </a:solidFill>
          </a:endParaRP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en-US" sz="2200" b="1" dirty="0">
              <a:solidFill>
                <a:schemeClr val="bg2"/>
              </a:solidFill>
            </a:rPr>
            <a:t> </a:t>
          </a:r>
          <a:r>
            <a:rPr lang="en-US" sz="2200" i="1" dirty="0">
              <a:solidFill>
                <a:schemeClr val="bg2"/>
              </a:solidFill>
            </a:rPr>
            <a:t>affirms integrity</a:t>
          </a:r>
        </a:p>
      </dgm:t>
    </dgm:pt>
    <dgm:pt modelId="{846A29BF-E29C-4B0A-A5BF-D6EE232A98CE}" type="parTrans" cxnId="{F2838140-1527-4F39-BF9F-24A2050E57D7}">
      <dgm:prSet/>
      <dgm:spPr/>
      <dgm:t>
        <a:bodyPr/>
        <a:lstStyle/>
        <a:p>
          <a:endParaRPr lang="en-US"/>
        </a:p>
      </dgm:t>
    </dgm:pt>
    <dgm:pt modelId="{7D907D21-75C4-4A64-B0E3-AE7A5BA08A03}" type="sibTrans" cxnId="{F2838140-1527-4F39-BF9F-24A2050E57D7}">
      <dgm:prSet/>
      <dgm:spPr/>
      <dgm:t>
        <a:bodyPr/>
        <a:lstStyle/>
        <a:p>
          <a:endParaRPr lang="en-US"/>
        </a:p>
      </dgm:t>
    </dgm:pt>
    <dgm:pt modelId="{247BED41-81E6-45A7-94F7-91F4712C4289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 lIns="0" tIns="0" rIns="0" bIns="0"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sz="2200" b="1" dirty="0">
              <a:solidFill>
                <a:schemeClr val="bg2"/>
              </a:solidFill>
            </a:rPr>
            <a:t>3) …build friendships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1200" b="1" spc="-100" baseline="0" dirty="0">
            <a:solidFill>
              <a:schemeClr val="bg2"/>
            </a:solidFill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2200" b="0" i="1" spc="-100" baseline="0" dirty="0">
              <a:solidFill>
                <a:schemeClr val="bg2"/>
              </a:solidFill>
            </a:rPr>
            <a:t>mutual       support</a:t>
          </a:r>
        </a:p>
      </dgm:t>
    </dgm:pt>
    <dgm:pt modelId="{5D504035-1E26-4938-AAEB-1BF2D83CA39A}" type="parTrans" cxnId="{D8B759FF-F19D-476E-B5F9-B1346F974300}">
      <dgm:prSet/>
      <dgm:spPr/>
      <dgm:t>
        <a:bodyPr/>
        <a:lstStyle/>
        <a:p>
          <a:endParaRPr lang="en-US"/>
        </a:p>
      </dgm:t>
    </dgm:pt>
    <dgm:pt modelId="{A7D7E563-C6E6-44FE-96E5-00B084680070}" type="sibTrans" cxnId="{D8B759FF-F19D-476E-B5F9-B1346F974300}">
      <dgm:prSet/>
      <dgm:spPr/>
      <dgm:t>
        <a:bodyPr/>
        <a:lstStyle/>
        <a:p>
          <a:endParaRPr lang="en-US"/>
        </a:p>
      </dgm:t>
    </dgm:pt>
    <dgm:pt modelId="{073BA871-953F-403B-A794-447C4AFC26D9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 lIns="0" tIns="0" r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200" b="1" dirty="0">
              <a:solidFill>
                <a:schemeClr val="bg2"/>
              </a:solidFill>
            </a:rPr>
            <a:t>4) …all concerned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1200" b="1" dirty="0">
            <a:solidFill>
              <a:schemeClr val="bg2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200" i="1" dirty="0">
              <a:solidFill>
                <a:schemeClr val="bg2"/>
              </a:solidFill>
            </a:rPr>
            <a:t>includes you! </a:t>
          </a:r>
        </a:p>
      </dgm:t>
    </dgm:pt>
    <dgm:pt modelId="{10C0B797-F5A6-4DCE-8B9F-CD40F2694B2A}" type="parTrans" cxnId="{01D7A71D-904D-4496-946D-CF62DD0B3C11}">
      <dgm:prSet/>
      <dgm:spPr/>
      <dgm:t>
        <a:bodyPr/>
        <a:lstStyle/>
        <a:p>
          <a:endParaRPr lang="en-US"/>
        </a:p>
      </dgm:t>
    </dgm:pt>
    <dgm:pt modelId="{C90A1661-F3ED-4357-8321-783206FD2CBD}" type="sibTrans" cxnId="{01D7A71D-904D-4496-946D-CF62DD0B3C11}">
      <dgm:prSet/>
      <dgm:spPr/>
      <dgm:t>
        <a:bodyPr/>
        <a:lstStyle/>
        <a:p>
          <a:endParaRPr lang="en-US"/>
        </a:p>
      </dgm:t>
    </dgm:pt>
    <dgm:pt modelId="{D3189FB5-D337-4481-90BE-B50E8158F67F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sz="2200" b="1" dirty="0">
              <a:solidFill>
                <a:schemeClr val="bg2"/>
              </a:solidFill>
            </a:rPr>
            <a:t>1) …the truth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1200" dirty="0">
              <a:solidFill>
                <a:schemeClr val="bg2"/>
              </a:solidFill>
            </a:rPr>
            <a:t> </a:t>
          </a:r>
          <a:br>
            <a:rPr lang="en-US" sz="2200" dirty="0">
              <a:solidFill>
                <a:schemeClr val="bg2"/>
              </a:solidFill>
            </a:rPr>
          </a:br>
          <a:r>
            <a:rPr lang="en-US" sz="2200" i="1" dirty="0">
              <a:solidFill>
                <a:schemeClr val="bg2"/>
              </a:solidFill>
            </a:rPr>
            <a:t>allows trust</a:t>
          </a:r>
        </a:p>
      </dgm:t>
    </dgm:pt>
    <dgm:pt modelId="{3DD1DC24-91C5-4C9B-904B-97E580FAAE33}" type="parTrans" cxnId="{BB242D2D-6EEA-4D4B-A886-90175D210D31}">
      <dgm:prSet/>
      <dgm:spPr/>
      <dgm:t>
        <a:bodyPr/>
        <a:lstStyle/>
        <a:p>
          <a:endParaRPr lang="en-US"/>
        </a:p>
      </dgm:t>
    </dgm:pt>
    <dgm:pt modelId="{C050A40B-6E91-43B2-9571-2425F9FC83A1}" type="sibTrans" cxnId="{BB242D2D-6EEA-4D4B-A886-90175D210D31}">
      <dgm:prSet/>
      <dgm:spPr/>
      <dgm:t>
        <a:bodyPr/>
        <a:lstStyle/>
        <a:p>
          <a:endParaRPr lang="en-US"/>
        </a:p>
      </dgm:t>
    </dgm:pt>
    <dgm:pt modelId="{18C95596-67CE-4F62-BE48-791A669AA76B}" type="pres">
      <dgm:prSet presAssocID="{37E5523C-7819-46EA-9929-179C28F6080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B30F35-B37E-429F-9586-2B0437CFD5D4}" type="pres">
      <dgm:prSet presAssocID="{E7F56841-19AF-4C67-AAFB-F5A75B984C50}" presName="centerShape" presStyleLbl="node0" presStyleIdx="0" presStyleCnt="1" custScaleX="114366" custScaleY="114366"/>
      <dgm:spPr/>
    </dgm:pt>
    <dgm:pt modelId="{69078863-2835-48BD-809E-ABF6E3E1CDDD}" type="pres">
      <dgm:prSet presAssocID="{CD28CF98-0500-4E6E-BBEE-201964C0F865}" presName="node" presStyleLbl="node1" presStyleIdx="0" presStyleCnt="4" custScaleX="142958" custScaleY="142958" custRadScaleRad="98305">
        <dgm:presLayoutVars>
          <dgm:bulletEnabled val="1"/>
        </dgm:presLayoutVars>
      </dgm:prSet>
      <dgm:spPr/>
    </dgm:pt>
    <dgm:pt modelId="{A455062D-BB94-468D-87E5-C154F1551ABC}" type="pres">
      <dgm:prSet presAssocID="{CD28CF98-0500-4E6E-BBEE-201964C0F865}" presName="dummy" presStyleCnt="0"/>
      <dgm:spPr/>
    </dgm:pt>
    <dgm:pt modelId="{912818B9-A53C-43F9-A0F7-590375E6131D}" type="pres">
      <dgm:prSet presAssocID="{7D907D21-75C4-4A64-B0E3-AE7A5BA08A03}" presName="sibTrans" presStyleLbl="sibTrans2D1" presStyleIdx="0" presStyleCnt="4"/>
      <dgm:spPr/>
    </dgm:pt>
    <dgm:pt modelId="{175BC9D9-E758-4F6E-9F47-318655D8B01C}" type="pres">
      <dgm:prSet presAssocID="{247BED41-81E6-45A7-94F7-91F4712C4289}" presName="node" presStyleLbl="node1" presStyleIdx="1" presStyleCnt="4" custScaleX="142958" custScaleY="142958">
        <dgm:presLayoutVars>
          <dgm:bulletEnabled val="1"/>
        </dgm:presLayoutVars>
      </dgm:prSet>
      <dgm:spPr/>
    </dgm:pt>
    <dgm:pt modelId="{39883157-9B87-4BF5-8B75-BDF9ECAC4523}" type="pres">
      <dgm:prSet presAssocID="{247BED41-81E6-45A7-94F7-91F4712C4289}" presName="dummy" presStyleCnt="0"/>
      <dgm:spPr/>
    </dgm:pt>
    <dgm:pt modelId="{A9C0CB72-BF62-4F2C-80B7-45094874B921}" type="pres">
      <dgm:prSet presAssocID="{A7D7E563-C6E6-44FE-96E5-00B084680070}" presName="sibTrans" presStyleLbl="sibTrans2D1" presStyleIdx="1" presStyleCnt="4"/>
      <dgm:spPr/>
    </dgm:pt>
    <dgm:pt modelId="{C6497007-5D5F-4B5D-830C-2F38DD673D28}" type="pres">
      <dgm:prSet presAssocID="{073BA871-953F-403B-A794-447C4AFC26D9}" presName="node" presStyleLbl="node1" presStyleIdx="2" presStyleCnt="4" custScaleX="142958" custScaleY="142958">
        <dgm:presLayoutVars>
          <dgm:bulletEnabled val="1"/>
        </dgm:presLayoutVars>
      </dgm:prSet>
      <dgm:spPr/>
    </dgm:pt>
    <dgm:pt modelId="{62A92A12-03AD-4D78-B66E-2423D992632A}" type="pres">
      <dgm:prSet presAssocID="{073BA871-953F-403B-A794-447C4AFC26D9}" presName="dummy" presStyleCnt="0"/>
      <dgm:spPr/>
    </dgm:pt>
    <dgm:pt modelId="{46E82796-AD25-41B1-BB3F-1A2828DBF5F6}" type="pres">
      <dgm:prSet presAssocID="{C90A1661-F3ED-4357-8321-783206FD2CBD}" presName="sibTrans" presStyleLbl="sibTrans2D1" presStyleIdx="2" presStyleCnt="4"/>
      <dgm:spPr/>
    </dgm:pt>
    <dgm:pt modelId="{9BDFCB03-38F5-4D9A-B3F8-186A6ECFB6B9}" type="pres">
      <dgm:prSet presAssocID="{D3189FB5-D337-4481-90BE-B50E8158F67F}" presName="node" presStyleLbl="node1" presStyleIdx="3" presStyleCnt="4" custScaleX="142958" custScaleY="142958">
        <dgm:presLayoutVars>
          <dgm:bulletEnabled val="1"/>
        </dgm:presLayoutVars>
      </dgm:prSet>
      <dgm:spPr/>
    </dgm:pt>
    <dgm:pt modelId="{E7F6D1D0-FDD9-47B6-9599-94BE13EF508A}" type="pres">
      <dgm:prSet presAssocID="{D3189FB5-D337-4481-90BE-B50E8158F67F}" presName="dummy" presStyleCnt="0"/>
      <dgm:spPr/>
    </dgm:pt>
    <dgm:pt modelId="{5ACFA945-09DC-4049-8F68-255BF49ADC99}" type="pres">
      <dgm:prSet presAssocID="{C050A40B-6E91-43B2-9571-2425F9FC83A1}" presName="sibTrans" presStyleLbl="sibTrans2D1" presStyleIdx="3" presStyleCnt="4"/>
      <dgm:spPr/>
    </dgm:pt>
  </dgm:ptLst>
  <dgm:cxnLst>
    <dgm:cxn modelId="{7CDDC10A-118A-484C-A3CF-482DA3EBA628}" type="presOf" srcId="{D3189FB5-D337-4481-90BE-B50E8158F67F}" destId="{9BDFCB03-38F5-4D9A-B3F8-186A6ECFB6B9}" srcOrd="0" destOrd="0" presId="urn:microsoft.com/office/officeart/2005/8/layout/radial6"/>
    <dgm:cxn modelId="{01D7A71D-904D-4496-946D-CF62DD0B3C11}" srcId="{E7F56841-19AF-4C67-AAFB-F5A75B984C50}" destId="{073BA871-953F-403B-A794-447C4AFC26D9}" srcOrd="2" destOrd="0" parTransId="{10C0B797-F5A6-4DCE-8B9F-CD40F2694B2A}" sibTransId="{C90A1661-F3ED-4357-8321-783206FD2CBD}"/>
    <dgm:cxn modelId="{CB3DF51F-D2FB-4A98-A7DC-96E326B6F615}" type="presOf" srcId="{247BED41-81E6-45A7-94F7-91F4712C4289}" destId="{175BC9D9-E758-4F6E-9F47-318655D8B01C}" srcOrd="0" destOrd="0" presId="urn:microsoft.com/office/officeart/2005/8/layout/radial6"/>
    <dgm:cxn modelId="{BB242D2D-6EEA-4D4B-A886-90175D210D31}" srcId="{E7F56841-19AF-4C67-AAFB-F5A75B984C50}" destId="{D3189FB5-D337-4481-90BE-B50E8158F67F}" srcOrd="3" destOrd="0" parTransId="{3DD1DC24-91C5-4C9B-904B-97E580FAAE33}" sibTransId="{C050A40B-6E91-43B2-9571-2425F9FC83A1}"/>
    <dgm:cxn modelId="{F2838140-1527-4F39-BF9F-24A2050E57D7}" srcId="{E7F56841-19AF-4C67-AAFB-F5A75B984C50}" destId="{CD28CF98-0500-4E6E-BBEE-201964C0F865}" srcOrd="0" destOrd="0" parTransId="{846A29BF-E29C-4B0A-A5BF-D6EE232A98CE}" sibTransId="{7D907D21-75C4-4A64-B0E3-AE7A5BA08A03}"/>
    <dgm:cxn modelId="{8FCD794E-375F-4E70-895A-FE2D643B0095}" type="presOf" srcId="{C90A1661-F3ED-4357-8321-783206FD2CBD}" destId="{46E82796-AD25-41B1-BB3F-1A2828DBF5F6}" srcOrd="0" destOrd="0" presId="urn:microsoft.com/office/officeart/2005/8/layout/radial6"/>
    <dgm:cxn modelId="{8C065353-98E1-4C0D-9348-97C18C946B66}" type="presOf" srcId="{CD28CF98-0500-4E6E-BBEE-201964C0F865}" destId="{69078863-2835-48BD-809E-ABF6E3E1CDDD}" srcOrd="0" destOrd="0" presId="urn:microsoft.com/office/officeart/2005/8/layout/radial6"/>
    <dgm:cxn modelId="{5C1F5854-5A74-4678-B0BC-CA101920E725}" type="presOf" srcId="{073BA871-953F-403B-A794-447C4AFC26D9}" destId="{C6497007-5D5F-4B5D-830C-2F38DD673D28}" srcOrd="0" destOrd="0" presId="urn:microsoft.com/office/officeart/2005/8/layout/radial6"/>
    <dgm:cxn modelId="{3AA32799-1642-430F-AC91-BBC5B530C1E8}" type="presOf" srcId="{7D907D21-75C4-4A64-B0E3-AE7A5BA08A03}" destId="{912818B9-A53C-43F9-A0F7-590375E6131D}" srcOrd="0" destOrd="0" presId="urn:microsoft.com/office/officeart/2005/8/layout/radial6"/>
    <dgm:cxn modelId="{E606239A-E0DC-4422-8DAD-8AA9CD17004B}" type="presOf" srcId="{37E5523C-7819-46EA-9929-179C28F60800}" destId="{18C95596-67CE-4F62-BE48-791A669AA76B}" srcOrd="0" destOrd="0" presId="urn:microsoft.com/office/officeart/2005/8/layout/radial6"/>
    <dgm:cxn modelId="{7784ABAB-C4EB-470A-AC61-D51630D78050}" type="presOf" srcId="{E7F56841-19AF-4C67-AAFB-F5A75B984C50}" destId="{DBB30F35-B37E-429F-9586-2B0437CFD5D4}" srcOrd="0" destOrd="0" presId="urn:microsoft.com/office/officeart/2005/8/layout/radial6"/>
    <dgm:cxn modelId="{A78070C0-00A8-4E8F-A1AA-8304AB40A3D4}" srcId="{37E5523C-7819-46EA-9929-179C28F60800}" destId="{E7F56841-19AF-4C67-AAFB-F5A75B984C50}" srcOrd="0" destOrd="0" parTransId="{396029D8-BBB0-4C32-BE65-8ABD12D0F6B3}" sibTransId="{1E89B980-FC48-419E-BA56-1F3A53E95C86}"/>
    <dgm:cxn modelId="{C1A352E5-C581-4A0E-B8B9-2DC26306FB98}" type="presOf" srcId="{A7D7E563-C6E6-44FE-96E5-00B084680070}" destId="{A9C0CB72-BF62-4F2C-80B7-45094874B921}" srcOrd="0" destOrd="0" presId="urn:microsoft.com/office/officeart/2005/8/layout/radial6"/>
    <dgm:cxn modelId="{3E0DBCE9-A325-406D-AEFA-2280BF6F20B9}" type="presOf" srcId="{C050A40B-6E91-43B2-9571-2425F9FC83A1}" destId="{5ACFA945-09DC-4049-8F68-255BF49ADC99}" srcOrd="0" destOrd="0" presId="urn:microsoft.com/office/officeart/2005/8/layout/radial6"/>
    <dgm:cxn modelId="{D8B759FF-F19D-476E-B5F9-B1346F974300}" srcId="{E7F56841-19AF-4C67-AAFB-F5A75B984C50}" destId="{247BED41-81E6-45A7-94F7-91F4712C4289}" srcOrd="1" destOrd="0" parTransId="{5D504035-1E26-4938-AAEB-1BF2D83CA39A}" sibTransId="{A7D7E563-C6E6-44FE-96E5-00B084680070}"/>
    <dgm:cxn modelId="{6C178A4F-91A0-43C2-B532-EE7F346BD1B4}" type="presParOf" srcId="{18C95596-67CE-4F62-BE48-791A669AA76B}" destId="{DBB30F35-B37E-429F-9586-2B0437CFD5D4}" srcOrd="0" destOrd="0" presId="urn:microsoft.com/office/officeart/2005/8/layout/radial6"/>
    <dgm:cxn modelId="{4180BEF5-A4F7-44E4-AE06-1EA6AE57D357}" type="presParOf" srcId="{18C95596-67CE-4F62-BE48-791A669AA76B}" destId="{69078863-2835-48BD-809E-ABF6E3E1CDDD}" srcOrd="1" destOrd="0" presId="urn:microsoft.com/office/officeart/2005/8/layout/radial6"/>
    <dgm:cxn modelId="{5B91C927-2646-4420-9A4B-CC50B64ABC29}" type="presParOf" srcId="{18C95596-67CE-4F62-BE48-791A669AA76B}" destId="{A455062D-BB94-468D-87E5-C154F1551ABC}" srcOrd="2" destOrd="0" presId="urn:microsoft.com/office/officeart/2005/8/layout/radial6"/>
    <dgm:cxn modelId="{1EE00C68-3413-4231-85B5-6F4006D7D2AC}" type="presParOf" srcId="{18C95596-67CE-4F62-BE48-791A669AA76B}" destId="{912818B9-A53C-43F9-A0F7-590375E6131D}" srcOrd="3" destOrd="0" presId="urn:microsoft.com/office/officeart/2005/8/layout/radial6"/>
    <dgm:cxn modelId="{E930501E-70F7-40A3-B262-8B9D111095B3}" type="presParOf" srcId="{18C95596-67CE-4F62-BE48-791A669AA76B}" destId="{175BC9D9-E758-4F6E-9F47-318655D8B01C}" srcOrd="4" destOrd="0" presId="urn:microsoft.com/office/officeart/2005/8/layout/radial6"/>
    <dgm:cxn modelId="{47032519-55C4-4D47-A304-CD4C42F0483E}" type="presParOf" srcId="{18C95596-67CE-4F62-BE48-791A669AA76B}" destId="{39883157-9B87-4BF5-8B75-BDF9ECAC4523}" srcOrd="5" destOrd="0" presId="urn:microsoft.com/office/officeart/2005/8/layout/radial6"/>
    <dgm:cxn modelId="{BE2D6E9F-B208-4A65-AD23-0AD79E53D77C}" type="presParOf" srcId="{18C95596-67CE-4F62-BE48-791A669AA76B}" destId="{A9C0CB72-BF62-4F2C-80B7-45094874B921}" srcOrd="6" destOrd="0" presId="urn:microsoft.com/office/officeart/2005/8/layout/radial6"/>
    <dgm:cxn modelId="{3D20FA63-ACE8-4581-BD97-1F0881971C4B}" type="presParOf" srcId="{18C95596-67CE-4F62-BE48-791A669AA76B}" destId="{C6497007-5D5F-4B5D-830C-2F38DD673D28}" srcOrd="7" destOrd="0" presId="urn:microsoft.com/office/officeart/2005/8/layout/radial6"/>
    <dgm:cxn modelId="{56353E9B-1E7B-491E-99E7-3FC277410C68}" type="presParOf" srcId="{18C95596-67CE-4F62-BE48-791A669AA76B}" destId="{62A92A12-03AD-4D78-B66E-2423D992632A}" srcOrd="8" destOrd="0" presId="urn:microsoft.com/office/officeart/2005/8/layout/radial6"/>
    <dgm:cxn modelId="{94C52969-DB65-406E-93C4-391D181ED4F6}" type="presParOf" srcId="{18C95596-67CE-4F62-BE48-791A669AA76B}" destId="{46E82796-AD25-41B1-BB3F-1A2828DBF5F6}" srcOrd="9" destOrd="0" presId="urn:microsoft.com/office/officeart/2005/8/layout/radial6"/>
    <dgm:cxn modelId="{D70DB32D-4245-4A8B-8081-96EBF6D6935A}" type="presParOf" srcId="{18C95596-67CE-4F62-BE48-791A669AA76B}" destId="{9BDFCB03-38F5-4D9A-B3F8-186A6ECFB6B9}" srcOrd="10" destOrd="0" presId="urn:microsoft.com/office/officeart/2005/8/layout/radial6"/>
    <dgm:cxn modelId="{E42FE696-5926-4F82-B8B4-653F2B4F52FA}" type="presParOf" srcId="{18C95596-67CE-4F62-BE48-791A669AA76B}" destId="{E7F6D1D0-FDD9-47B6-9599-94BE13EF508A}" srcOrd="11" destOrd="0" presId="urn:microsoft.com/office/officeart/2005/8/layout/radial6"/>
    <dgm:cxn modelId="{DBE0450D-88C7-4215-8F22-C9E9AF32F262}" type="presParOf" srcId="{18C95596-67CE-4F62-BE48-791A669AA76B}" destId="{5ACFA945-09DC-4049-8F68-255BF49ADC9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2721B8-82F0-4C82-B233-128368216227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09FE92-5E2F-4534-A209-8A818517A210}" type="pres">
      <dgm:prSet presAssocID="{F52721B8-82F0-4C82-B233-128368216227}" presName="Name0" presStyleCnt="0">
        <dgm:presLayoutVars>
          <dgm:chMax val="7"/>
          <dgm:dir/>
          <dgm:resizeHandles val="exact"/>
        </dgm:presLayoutVars>
      </dgm:prSet>
      <dgm:spPr/>
    </dgm:pt>
  </dgm:ptLst>
  <dgm:cxnLst>
    <dgm:cxn modelId="{948C9910-3AB1-4F0D-99D1-AC3E3ABA1C90}" type="presOf" srcId="{F52721B8-82F0-4C82-B233-128368216227}" destId="{CD09FE92-5E2F-4534-A209-8A818517A210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FA945-09DC-4049-8F68-255BF49ADC99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82796-AD25-41B1-BB3F-1A2828DBF5F6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0CB72-BF62-4F2C-80B7-45094874B921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818B9-A53C-43F9-A0F7-590375E6131D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30F35-B37E-429F-9586-2B0437CFD5D4}">
      <dsp:nvSpPr>
        <dsp:cNvPr id="0" name=""/>
        <dsp:cNvSpPr/>
      </dsp:nvSpPr>
      <dsp:spPr>
        <a:xfrm>
          <a:off x="2966720" y="1612054"/>
          <a:ext cx="2194558" cy="2194558"/>
        </a:xfrm>
        <a:prstGeom prst="ellipse">
          <a:avLst/>
        </a:prstGeom>
        <a:solidFill>
          <a:srgbClr val="FFC000"/>
        </a:solidFill>
        <a:ln w="190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dirty="0">
              <a:solidFill>
                <a:schemeClr val="bg2"/>
              </a:solidFill>
            </a:rPr>
            <a:t>RIPE Gordon McInally’s vision</a:t>
          </a:r>
        </a:p>
      </dsp:txBody>
      <dsp:txXfrm>
        <a:off x="3288106" y="1933440"/>
        <a:ext cx="1551786" cy="1551786"/>
      </dsp:txXfrm>
    </dsp:sp>
    <dsp:sp modelId="{69078863-2835-48BD-809E-ABF6E3E1CDDD}">
      <dsp:nvSpPr>
        <dsp:cNvPr id="0" name=""/>
        <dsp:cNvSpPr/>
      </dsp:nvSpPr>
      <dsp:spPr>
        <a:xfrm>
          <a:off x="3149600" y="-240329"/>
          <a:ext cx="1828798" cy="1828798"/>
        </a:xfrm>
        <a:prstGeom prst="ellipse">
          <a:avLst/>
        </a:prstGeom>
        <a:solidFill>
          <a:srgbClr val="FFC000"/>
        </a:solidFill>
        <a:ln w="190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2"/>
              </a:solidFill>
            </a:rPr>
            <a:t>Create hope and lasting                        change	</a:t>
          </a:r>
        </a:p>
      </dsp:txBody>
      <dsp:txXfrm>
        <a:off x="3417421" y="27492"/>
        <a:ext cx="1293156" cy="1293156"/>
      </dsp:txXfrm>
    </dsp:sp>
    <dsp:sp modelId="{175BC9D9-E758-4F6E-9F47-318655D8B01C}">
      <dsp:nvSpPr>
        <dsp:cNvPr id="0" name=""/>
        <dsp:cNvSpPr/>
      </dsp:nvSpPr>
      <dsp:spPr>
        <a:xfrm>
          <a:off x="5184864" y="1794934"/>
          <a:ext cx="1828798" cy="1828798"/>
        </a:xfrm>
        <a:prstGeom prst="ellipse">
          <a:avLst/>
        </a:prstGeom>
        <a:solidFill>
          <a:srgbClr val="FFC000"/>
        </a:solidFill>
        <a:ln w="190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2"/>
              </a:solidFill>
            </a:rPr>
            <a:t>Looking inward</a:t>
          </a:r>
        </a:p>
      </dsp:txBody>
      <dsp:txXfrm>
        <a:off x="5452685" y="2062755"/>
        <a:ext cx="1293156" cy="1293156"/>
      </dsp:txXfrm>
    </dsp:sp>
    <dsp:sp modelId="{C6497007-5D5F-4B5D-830C-2F38DD673D28}">
      <dsp:nvSpPr>
        <dsp:cNvPr id="0" name=""/>
        <dsp:cNvSpPr/>
      </dsp:nvSpPr>
      <dsp:spPr>
        <a:xfrm>
          <a:off x="3149600" y="3830197"/>
          <a:ext cx="1828798" cy="1828798"/>
        </a:xfrm>
        <a:prstGeom prst="ellipse">
          <a:avLst/>
        </a:prstGeom>
        <a:solidFill>
          <a:srgbClr val="FFC000"/>
        </a:solidFill>
        <a:ln w="190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2"/>
              </a:solidFill>
            </a:rPr>
            <a:t>Snapshot from today</a:t>
          </a:r>
        </a:p>
      </dsp:txBody>
      <dsp:txXfrm>
        <a:off x="3417421" y="4098018"/>
        <a:ext cx="1293156" cy="1293156"/>
      </dsp:txXfrm>
    </dsp:sp>
    <dsp:sp modelId="{9BDFCB03-38F5-4D9A-B3F8-186A6ECFB6B9}">
      <dsp:nvSpPr>
        <dsp:cNvPr id="0" name=""/>
        <dsp:cNvSpPr/>
      </dsp:nvSpPr>
      <dsp:spPr>
        <a:xfrm>
          <a:off x="1114337" y="1794934"/>
          <a:ext cx="1828798" cy="1828798"/>
        </a:xfrm>
        <a:prstGeom prst="ellipse">
          <a:avLst/>
        </a:prstGeom>
        <a:solidFill>
          <a:srgbClr val="FFC000"/>
        </a:solidFill>
        <a:ln w="190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2"/>
              </a:solidFill>
            </a:rPr>
            <a:t>Focus on peace</a:t>
          </a:r>
        </a:p>
      </dsp:txBody>
      <dsp:txXfrm>
        <a:off x="1382158" y="2062755"/>
        <a:ext cx="1293156" cy="1293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FA945-09DC-4049-8F68-255BF49ADC99}">
      <dsp:nvSpPr>
        <dsp:cNvPr id="0" name=""/>
        <dsp:cNvSpPr/>
      </dsp:nvSpPr>
      <dsp:spPr>
        <a:xfrm>
          <a:off x="1980088" y="660211"/>
          <a:ext cx="4167238" cy="4167238"/>
        </a:xfrm>
        <a:prstGeom prst="blockArc">
          <a:avLst>
            <a:gd name="adj1" fmla="val 10858273"/>
            <a:gd name="adj2" fmla="val 16200494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82796-AD25-41B1-BB3F-1A2828DBF5F6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0CB72-BF62-4F2C-80B7-45094874B921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818B9-A53C-43F9-A0F7-590375E6131D}">
      <dsp:nvSpPr>
        <dsp:cNvPr id="0" name=""/>
        <dsp:cNvSpPr/>
      </dsp:nvSpPr>
      <dsp:spPr>
        <a:xfrm>
          <a:off x="1980672" y="660211"/>
          <a:ext cx="4167238" cy="4167238"/>
        </a:xfrm>
        <a:prstGeom prst="blockArc">
          <a:avLst>
            <a:gd name="adj1" fmla="val 16199506"/>
            <a:gd name="adj2" fmla="val 2154172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30F35-B37E-429F-9586-2B0437CFD5D4}">
      <dsp:nvSpPr>
        <dsp:cNvPr id="0" name=""/>
        <dsp:cNvSpPr/>
      </dsp:nvSpPr>
      <dsp:spPr>
        <a:xfrm>
          <a:off x="2966720" y="1612054"/>
          <a:ext cx="2194558" cy="2194558"/>
        </a:xfrm>
        <a:prstGeom prst="ellipse">
          <a:avLst/>
        </a:prstGeom>
        <a:solidFill>
          <a:srgbClr val="FFC000"/>
        </a:solidFill>
        <a:ln w="190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b="1" kern="1200" dirty="0">
              <a:solidFill>
                <a:schemeClr val="bg2"/>
              </a:solidFill>
            </a:rPr>
            <a:t>Four-Way Test</a:t>
          </a:r>
        </a:p>
      </dsp:txBody>
      <dsp:txXfrm>
        <a:off x="3288106" y="1933440"/>
        <a:ext cx="1551786" cy="1551786"/>
      </dsp:txXfrm>
    </dsp:sp>
    <dsp:sp modelId="{69078863-2835-48BD-809E-ABF6E3E1CDDD}">
      <dsp:nvSpPr>
        <dsp:cNvPr id="0" name=""/>
        <dsp:cNvSpPr/>
      </dsp:nvSpPr>
      <dsp:spPr>
        <a:xfrm>
          <a:off x="3103877" y="-251554"/>
          <a:ext cx="1920245" cy="1920245"/>
        </a:xfrm>
        <a:prstGeom prst="ellipse">
          <a:avLst/>
        </a:prstGeom>
        <a:solidFill>
          <a:srgbClr val="FFC000"/>
        </a:solidFill>
        <a:ln w="190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1" kern="1200" dirty="0">
              <a:solidFill>
                <a:schemeClr val="bg2"/>
              </a:solidFill>
            </a:rPr>
            <a:t>2) …fair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kern="1200" dirty="0">
            <a:solidFill>
              <a:schemeClr val="bg2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1" kern="1200" dirty="0">
              <a:solidFill>
                <a:schemeClr val="bg2"/>
              </a:solidFill>
            </a:rPr>
            <a:t> </a:t>
          </a:r>
          <a:r>
            <a:rPr lang="en-US" sz="2200" i="1" kern="1200" dirty="0">
              <a:solidFill>
                <a:schemeClr val="bg2"/>
              </a:solidFill>
            </a:rPr>
            <a:t>affirms integrity</a:t>
          </a:r>
        </a:p>
      </dsp:txBody>
      <dsp:txXfrm>
        <a:off x="3385090" y="29659"/>
        <a:ext cx="1357819" cy="1357819"/>
      </dsp:txXfrm>
    </dsp:sp>
    <dsp:sp modelId="{175BC9D9-E758-4F6E-9F47-318655D8B01C}">
      <dsp:nvSpPr>
        <dsp:cNvPr id="0" name=""/>
        <dsp:cNvSpPr/>
      </dsp:nvSpPr>
      <dsp:spPr>
        <a:xfrm>
          <a:off x="5139140" y="1749210"/>
          <a:ext cx="1920245" cy="1920245"/>
        </a:xfrm>
        <a:prstGeom prst="ellipse">
          <a:avLst/>
        </a:prstGeom>
        <a:solidFill>
          <a:srgbClr val="FFC000"/>
        </a:solidFill>
        <a:ln w="190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1" kern="1200" dirty="0">
              <a:solidFill>
                <a:schemeClr val="bg2"/>
              </a:solidFill>
            </a:rPr>
            <a:t>3) …build friendships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kern="1200" spc="-100" baseline="0" dirty="0">
            <a:solidFill>
              <a:schemeClr val="bg2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0" i="1" kern="1200" spc="-100" baseline="0" dirty="0">
              <a:solidFill>
                <a:schemeClr val="bg2"/>
              </a:solidFill>
            </a:rPr>
            <a:t>mutual       support</a:t>
          </a:r>
        </a:p>
      </dsp:txBody>
      <dsp:txXfrm>
        <a:off x="5420353" y="2030423"/>
        <a:ext cx="1357819" cy="1357819"/>
      </dsp:txXfrm>
    </dsp:sp>
    <dsp:sp modelId="{C6497007-5D5F-4B5D-830C-2F38DD673D28}">
      <dsp:nvSpPr>
        <dsp:cNvPr id="0" name=""/>
        <dsp:cNvSpPr/>
      </dsp:nvSpPr>
      <dsp:spPr>
        <a:xfrm>
          <a:off x="3103877" y="3784474"/>
          <a:ext cx="1920245" cy="1920245"/>
        </a:xfrm>
        <a:prstGeom prst="ellipse">
          <a:avLst/>
        </a:prstGeom>
        <a:solidFill>
          <a:srgbClr val="FFC000"/>
        </a:solidFill>
        <a:ln w="190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1" kern="1200" dirty="0">
              <a:solidFill>
                <a:schemeClr val="bg2"/>
              </a:solidFill>
            </a:rPr>
            <a:t>4) …all concerned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200" b="1" kern="1200" dirty="0">
            <a:solidFill>
              <a:schemeClr val="bg2"/>
            </a:solidFill>
          </a:endParaRP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i="1" kern="1200" dirty="0">
              <a:solidFill>
                <a:schemeClr val="bg2"/>
              </a:solidFill>
            </a:rPr>
            <a:t>includes you! </a:t>
          </a:r>
        </a:p>
      </dsp:txBody>
      <dsp:txXfrm>
        <a:off x="3385090" y="4065687"/>
        <a:ext cx="1357819" cy="1357819"/>
      </dsp:txXfrm>
    </dsp:sp>
    <dsp:sp modelId="{9BDFCB03-38F5-4D9A-B3F8-186A6ECFB6B9}">
      <dsp:nvSpPr>
        <dsp:cNvPr id="0" name=""/>
        <dsp:cNvSpPr/>
      </dsp:nvSpPr>
      <dsp:spPr>
        <a:xfrm>
          <a:off x="1068613" y="1749210"/>
          <a:ext cx="1920245" cy="1920245"/>
        </a:xfrm>
        <a:prstGeom prst="ellipse">
          <a:avLst/>
        </a:prstGeom>
        <a:solidFill>
          <a:srgbClr val="FFC000"/>
        </a:solidFill>
        <a:ln w="19050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1" kern="1200" dirty="0">
              <a:solidFill>
                <a:schemeClr val="bg2"/>
              </a:solidFill>
            </a:rPr>
            <a:t>1) …the truth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>
              <a:solidFill>
                <a:schemeClr val="bg2"/>
              </a:solidFill>
            </a:rPr>
            <a:t> </a:t>
          </a:r>
          <a:br>
            <a:rPr lang="en-US" sz="2200" kern="1200" dirty="0">
              <a:solidFill>
                <a:schemeClr val="bg2"/>
              </a:solidFill>
            </a:rPr>
          </a:br>
          <a:r>
            <a:rPr lang="en-US" sz="2200" i="1" kern="1200" dirty="0">
              <a:solidFill>
                <a:schemeClr val="bg2"/>
              </a:solidFill>
            </a:rPr>
            <a:t>allows trust</a:t>
          </a:r>
        </a:p>
      </dsp:txBody>
      <dsp:txXfrm>
        <a:off x="1349826" y="2030423"/>
        <a:ext cx="1357819" cy="1357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951" cy="470059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937" y="0"/>
            <a:ext cx="3077951" cy="470059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E6152B3E-3D26-4578-AFFA-EA811FB964AE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517966"/>
            <a:ext cx="5682615" cy="3696950"/>
          </a:xfrm>
          <a:prstGeom prst="rect">
            <a:avLst/>
          </a:prstGeom>
        </p:spPr>
        <p:txBody>
          <a:bodyPr vert="horz" lIns="91467" tIns="45734" rIns="91467" bIns="4573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416"/>
            <a:ext cx="3077951" cy="470059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937" y="8918416"/>
            <a:ext cx="3077951" cy="470059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048F3388-BBFD-454C-BA1B-569283F50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5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Rotary Members Looking Inward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Rotary members do so much in service to others, which is  </a:t>
            </a: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Looking OUTWARD.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help in our town and even in foreign countries.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often do we help the person seated across from us or next to us </a:t>
            </a: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our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Rotary meeting?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F3388-BBFD-454C-BA1B-569283F50B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 </a:t>
            </a:r>
            <a:endParaRPr lang="en-US" sz="1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Gordon McInally asked for basic data. A snapshot in time.</a:t>
            </a:r>
            <a:endParaRPr lang="en-US" sz="18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one minute survey is completely anonymous.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 the questions candidly.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 ideas for your club at the bottom.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start. We will summarizing the responses here and from many other groups for Gordon McInally.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Going to repeat the survey at a later date and see if we are moving the needle for wellbeing at that time.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50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3888" y="4342060"/>
            <a:ext cx="6849946" cy="481676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 in the breakout session?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projects that work to break stigma, raise awareness or increase capacity for prevention and earlier treatment.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want to hear your project outcomes. I want to brag about  Naples, where Rotary introduced new training and support for 17 pediatricians. Just six months later they are: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referring fewer children out to child psychiatrists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directly managing more cases of Anxiety or Depression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writing fewer prescriptions for Attention Deficit Hyperactivity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Disorder (ADHD)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first point is huge because child psychiatrists are “as common as unicorns” according to one pediatrician. 18 kids are receiving treatment that – last year - would still be waiting for an appointment. Rotary achieved this in Naples;  you can do it in your town!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F3388-BBFD-454C-BA1B-569283F50B8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0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F3388-BBFD-454C-BA1B-569283F50B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56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8645" y="4341813"/>
            <a:ext cx="6425184" cy="369695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Gordon McInally’s vision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focus on peace, starting with ourselves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create hope and lasting change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 stigma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 awareness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access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-Looking inward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Rotary members serve others above self. We serve best when we are healthy.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Snapshot from today will happen at the end which Gordon McInally asked for a data point. It’s a one minute anonymous survey. These questions will be asked in clubs around the world. The  summary of all these surveys tells  President Gordon where we started this journey.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F3388-BBFD-454C-BA1B-569283F50B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3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2608" y="4318608"/>
            <a:ext cx="6656831" cy="369695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Way Test is all about looking inward: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Is it the Truth? Being truthful builds connections and relationships; we can relax and trust.  We need to be truthful with ourselves.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Is it fair to all concerned? Integrity is part of wellbeing and it underscores Rotary’s values; are being fair to yourself?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Will it build Goodwill and better Friendships? Good will and friendships are definitely going to improve wellbeing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Is it beneficial to all concerned? That includes you!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Looking inward does not conflict with service above self; airlines remind us to secure our own oxygen mask first.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wondering about importance of looking inward, thinking about the well-being of ourselves and others: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 – 75-year study on loneliness noted an 8-year shorten lifespan (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Rotary Magazine,  Jan 2023, p 38 ‘connection is a cure’)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F3388-BBFD-454C-BA1B-569283F50B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4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Connection, Communication,  Cohesiveness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make the belongingness of being a Rotary Member even better?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connect, communicate and build cohesiveness we can continue to </a:t>
            </a:r>
          </a:p>
          <a:p>
            <a:pPr marL="285836" indent="-285836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 the stigma about our own well-being </a:t>
            </a:r>
          </a:p>
          <a:p>
            <a:pPr marL="285836" indent="-285836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 the awareness of ourselves and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F3388-BBFD-454C-BA1B-569283F50B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3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4319" y="4517966"/>
            <a:ext cx="6380206" cy="369695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your ideas to improve wellbeing of Rotary members?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suggest your thoughts and ideas…</a:t>
            </a:r>
          </a:p>
          <a:p>
            <a:pPr>
              <a:lnSpc>
                <a:spcPct val="107000"/>
              </a:lnSpc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ideas enacted in the Rotary Clubs to date include:</a:t>
            </a:r>
          </a:p>
          <a:p>
            <a:pPr marL="285836" indent="-285836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 to make this vision real   </a:t>
            </a:r>
          </a:p>
          <a:p>
            <a:pPr marL="285836" indent="-285836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Random table assignments monthly</a:t>
            </a:r>
          </a:p>
          <a:p>
            <a:pPr marL="285836" indent="-285836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Chit for a Chat for brief telephone calls</a:t>
            </a:r>
          </a:p>
          <a:p>
            <a:pPr marL="285836" indent="-285836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minute Mental Wellness presentations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F3388-BBFD-454C-BA1B-569283F50B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34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949" y="4517965"/>
            <a:ext cx="6655211" cy="369695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ideas are solid – they fit nicely within: 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 Listening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truly present – rephrase and play back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Remembering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Follow up; build on 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up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If someone says ‘we should…’ – do it!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empathic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How does this really feel for them?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Brenee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Brown 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Courageous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Event/people/conversation outside your comfort zone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vulnerable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Worst that can happen; we’ll recover.  Best?</a:t>
            </a:r>
          </a:p>
          <a:p>
            <a:pPr marL="47639">
              <a:lnSpc>
                <a:spcPct val="107000"/>
              </a:lnSpc>
              <a:spcAft>
                <a:spcPts val="800"/>
              </a:spcAft>
            </a:pPr>
            <a:r>
              <a:rPr 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We are our club’s environment.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others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Having a tough time? No need to feel defensive.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are people skills and there are exercises to get better at each.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F3388-BBFD-454C-BA1B-569283F50B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8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Obstacles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may think those ideas or people skills may seem obvious but how routinely do we do them?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gets in our way? Most often it is our self-talk.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F3388-BBFD-454C-BA1B-569283F50B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41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is an example of how our self-talk either helps us or becomes a barrier to our connection and communication. It is a video clip from a tv show called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World’s Toughest Test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celebrities attempting some military training for special forces.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an NFL Patriots fan, I love Danny Amendola as a very tough wide receiver who helped Tom Brady win the 2014 and  2016 Super Bowls.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F3388-BBFD-454C-BA1B-569283F50B8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151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1908" y="4365515"/>
            <a:ext cx="6256692" cy="472294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good to recognize if our own self-talk creates barriers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Anxiety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may not control worries that pop into our head but we can control our response.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 Esteem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is great to be realistic, to know if we got something wrong but this should be brief. Remember that being a Rotary member in itself confirms we have the right stuff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 be hard to label the source. Recognize you are going to be OK and you are going to make a positive impact on someone else if you are able to go outside your comfort zone.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Privacy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Concern that we are overstepping someone’s boundaries / invasive / too personal? “How is the spouse taking your job loss”? We have earned trust and can apologize if we get it wrong.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may not get the response that we expected; be kind and defer judgement.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4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microsoft.com/office/2007/relationships/diagramDrawing" Target="../diagrams/drawing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91C8-47AB-45AB-34A1-59EDCF9F9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936" y="1813435"/>
            <a:ext cx="10057189" cy="912512"/>
          </a:xfrm>
        </p:spPr>
        <p:txBody>
          <a:bodyPr>
            <a:normAutofit/>
          </a:bodyPr>
          <a:lstStyle/>
          <a:p>
            <a:r>
              <a:rPr lang="en-US" b="1" dirty="0" err="1"/>
              <a:t>RotarY</a:t>
            </a:r>
            <a:r>
              <a:rPr lang="en-US" b="1" dirty="0"/>
              <a:t> Members Looking Inward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87A2DB7-FF84-71A0-6A1F-92792EFA90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group of icons with different colors&#10;&#10;Description automatically generated">
            <a:extLst>
              <a:ext uri="{FF2B5EF4-FFF2-40B4-BE49-F238E27FC236}">
                <a16:creationId xmlns:a16="http://schemas.microsoft.com/office/drawing/2014/main" id="{FBCBA480-9A2A-5FA8-FAF9-278ADAE68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8944"/>
            <a:ext cx="12192000" cy="17790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3C3FBC-4BA7-D984-8367-4F9948EBABEA}"/>
              </a:ext>
            </a:extLst>
          </p:cNvPr>
          <p:cNvSpPr txBox="1"/>
          <p:nvPr/>
        </p:nvSpPr>
        <p:spPr>
          <a:xfrm>
            <a:off x="2536683" y="6311152"/>
            <a:ext cx="718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Developed by Sharon L Carter, PsyD, and Bob Anthony - District 6960</a:t>
            </a:r>
          </a:p>
        </p:txBody>
      </p:sp>
    </p:spTree>
    <p:extLst>
      <p:ext uri="{BB962C8B-B14F-4D97-AF65-F5344CB8AC3E}">
        <p14:creationId xmlns:p14="http://schemas.microsoft.com/office/powerpoint/2010/main" val="357764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F211BC-C074-5401-6A43-E235569A11A9}"/>
              </a:ext>
            </a:extLst>
          </p:cNvPr>
          <p:cNvSpPr txBox="1"/>
          <p:nvPr/>
        </p:nvSpPr>
        <p:spPr>
          <a:xfrm>
            <a:off x="0" y="40437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600" b="1" dirty="0">
              <a:solidFill>
                <a:srgbClr val="FFC000"/>
              </a:solidFill>
            </a:endParaRPr>
          </a:p>
          <a:p>
            <a:pPr algn="ctr"/>
            <a:r>
              <a:rPr lang="en-US" sz="3600" b="1" dirty="0">
                <a:solidFill>
                  <a:srgbClr val="FFC000"/>
                </a:solidFill>
              </a:rPr>
              <a:t>COMPLETE ANONYMOUS SURVEY</a:t>
            </a:r>
          </a:p>
        </p:txBody>
      </p:sp>
      <p:pic>
        <p:nvPicPr>
          <p:cNvPr id="3" name="Picture 2" descr="A group of icons with different colors&#10;&#10;Description automatically generated">
            <a:extLst>
              <a:ext uri="{FF2B5EF4-FFF2-40B4-BE49-F238E27FC236}">
                <a16:creationId xmlns:a16="http://schemas.microsoft.com/office/drawing/2014/main" id="{763A5B7E-A3C2-7CBB-9581-F0C982EA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5930359"/>
            <a:ext cx="4657725" cy="679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34AF6E-3EF9-2B1A-282B-CF058267E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941" y="1597325"/>
            <a:ext cx="4019909" cy="40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F211BC-C074-5401-6A43-E235569A11A9}"/>
              </a:ext>
            </a:extLst>
          </p:cNvPr>
          <p:cNvSpPr txBox="1"/>
          <p:nvPr/>
        </p:nvSpPr>
        <p:spPr>
          <a:xfrm>
            <a:off x="0" y="13078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600" b="1" dirty="0">
              <a:solidFill>
                <a:srgbClr val="FFC000"/>
              </a:solidFill>
            </a:endParaRPr>
          </a:p>
          <a:p>
            <a:pPr algn="ctr"/>
            <a:r>
              <a:rPr lang="en-US" sz="3600" b="1" dirty="0">
                <a:solidFill>
                  <a:srgbClr val="FFC000"/>
                </a:solidFill>
              </a:rPr>
              <a:t>GOAL IS TO ADDRESS A CONCERN RATHER THAN A CRISIS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0F8C587-ED9D-CCF9-766E-2C012A13E3D8}"/>
              </a:ext>
            </a:extLst>
          </p:cNvPr>
          <p:cNvSpPr txBox="1">
            <a:spLocks/>
          </p:cNvSpPr>
          <p:nvPr/>
        </p:nvSpPr>
        <p:spPr>
          <a:xfrm>
            <a:off x="6462231" y="2150553"/>
            <a:ext cx="4536458" cy="1851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Aft>
                <a:spcPts val="1200"/>
              </a:spcAft>
              <a:buNone/>
            </a:pPr>
            <a:r>
              <a:rPr lang="en-US" sz="2800" u="sng" dirty="0"/>
              <a:t>CRISIS CONTACTS IN THE USA</a:t>
            </a:r>
          </a:p>
          <a:p>
            <a:pPr marL="457200" lvl="2" indent="-457200">
              <a:spcAft>
                <a:spcPts val="1200"/>
              </a:spcAft>
            </a:pPr>
            <a:r>
              <a:rPr lang="en-US" sz="2800" dirty="0"/>
              <a:t>Call, chat or text 988</a:t>
            </a:r>
          </a:p>
          <a:p>
            <a:pPr marL="457200" lvl="2" indent="-457200">
              <a:spcAft>
                <a:spcPts val="1200"/>
              </a:spcAft>
            </a:pPr>
            <a:r>
              <a:rPr lang="en-US" sz="2800" dirty="0"/>
              <a:t>Text 741-741</a:t>
            </a:r>
          </a:p>
          <a:p>
            <a:pPr marL="457200" lvl="2" indent="-457200">
              <a:spcAft>
                <a:spcPts val="1200"/>
              </a:spcAft>
            </a:pPr>
            <a:r>
              <a:rPr lang="en-US" sz="2800" dirty="0"/>
              <a:t>Mobile </a:t>
            </a:r>
            <a:r>
              <a:rPr lang="en-US" sz="2800"/>
              <a:t>Crisis Teams</a:t>
            </a:r>
            <a:endParaRPr lang="en-US" sz="2800" dirty="0"/>
          </a:p>
          <a:p>
            <a:pPr marL="457200" lvl="2" indent="-457200">
              <a:spcAft>
                <a:spcPts val="1200"/>
              </a:spcAft>
            </a:pPr>
            <a:r>
              <a:rPr lang="en-US" sz="2400" dirty="0"/>
              <a:t>If there is IMMINENT harm to self or others, call 911</a:t>
            </a:r>
          </a:p>
          <a:p>
            <a:pPr marL="457200" lvl="2" indent="-457200"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949667D-70E1-8776-6892-3FE55E458569}"/>
              </a:ext>
            </a:extLst>
          </p:cNvPr>
          <p:cNvSpPr txBox="1">
            <a:spLocks/>
          </p:cNvSpPr>
          <p:nvPr/>
        </p:nvSpPr>
        <p:spPr>
          <a:xfrm>
            <a:off x="744017" y="2150552"/>
            <a:ext cx="5475631" cy="1851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Aft>
                <a:spcPts val="1200"/>
              </a:spcAft>
              <a:buNone/>
            </a:pPr>
            <a:r>
              <a:rPr lang="en-US" sz="2800" u="sng" dirty="0"/>
              <a:t>CONTACTS WHEN CONCERNED</a:t>
            </a:r>
          </a:p>
          <a:p>
            <a:pPr marL="457200" lvl="2" indent="-457200">
              <a:spcAft>
                <a:spcPts val="1200"/>
              </a:spcAft>
            </a:pPr>
            <a:r>
              <a:rPr lang="en-US" sz="2800" dirty="0"/>
              <a:t>Speak with a trusted friend or Rotary member</a:t>
            </a:r>
          </a:p>
          <a:p>
            <a:pPr marL="457200" lvl="2" indent="-457200">
              <a:spcAft>
                <a:spcPts val="1200"/>
              </a:spcAft>
            </a:pPr>
            <a:r>
              <a:rPr lang="en-US" sz="2800" dirty="0"/>
              <a:t>Ask your doctor</a:t>
            </a:r>
          </a:p>
          <a:p>
            <a:pPr marL="457200" lvl="2" indent="-457200">
              <a:spcAft>
                <a:spcPts val="1200"/>
              </a:spcAft>
            </a:pPr>
            <a:r>
              <a:rPr lang="en-US" sz="2800" dirty="0"/>
              <a:t>Local counseling resources</a:t>
            </a:r>
            <a:r>
              <a:rPr lang="en-US" sz="2400" dirty="0"/>
              <a:t> </a:t>
            </a:r>
            <a:endParaRPr lang="en-US" sz="2800" dirty="0"/>
          </a:p>
        </p:txBody>
      </p:sp>
      <p:pic>
        <p:nvPicPr>
          <p:cNvPr id="6" name="Picture 5" descr="A group of icons with different colors&#10;&#10;Description automatically generated">
            <a:extLst>
              <a:ext uri="{FF2B5EF4-FFF2-40B4-BE49-F238E27FC236}">
                <a16:creationId xmlns:a16="http://schemas.microsoft.com/office/drawing/2014/main" id="{6F73B9D8-51EA-8C30-680A-07405C99D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5930359"/>
            <a:ext cx="4657725" cy="6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6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F6DB0-AA8B-F044-2C2A-CBAB0E5E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84"/>
            <a:ext cx="12191999" cy="1052944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946D7-ED44-CFDF-836B-487AFE814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249" y="1737962"/>
            <a:ext cx="11116559" cy="4128654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Harvard Study of Adult Development </a:t>
            </a:r>
            <a:r>
              <a:rPr lang="en-US" sz="2400" dirty="0">
                <a:hlinkClick r:id="rId3"/>
              </a:rPr>
              <a:t>https://www.adultdevelopmentstudy.org</a:t>
            </a:r>
            <a:endParaRPr lang="en-US" sz="2400" dirty="0"/>
          </a:p>
          <a:p>
            <a:r>
              <a:rPr lang="en-US" sz="2400" dirty="0"/>
              <a:t>McKay, M., &amp; Fanning, P. (2016). </a:t>
            </a:r>
            <a:r>
              <a:rPr lang="en-US" sz="2400" i="1" dirty="0"/>
              <a:t>Self-Esteem Fourth Edition</a:t>
            </a:r>
            <a:r>
              <a:rPr lang="en-US" sz="2400" dirty="0"/>
              <a:t>. New Harbinger Publications. </a:t>
            </a:r>
          </a:p>
          <a:p>
            <a:r>
              <a:rPr lang="en-US" sz="2400" dirty="0"/>
              <a:t>Pittman, C., &amp; Karle, E. (2015). </a:t>
            </a:r>
            <a:r>
              <a:rPr lang="en-US" sz="2400" i="1" dirty="0"/>
              <a:t>Rewire Your Anxious Brain: How to Use the Neuroscience of Fear to End Anxiety, Panic, and Worry</a:t>
            </a:r>
            <a:endParaRPr lang="en-US" sz="2400" dirty="0"/>
          </a:p>
          <a:p>
            <a:r>
              <a:rPr lang="en-US" sz="2400" dirty="0" err="1"/>
              <a:t>Schriraldi</a:t>
            </a:r>
            <a:r>
              <a:rPr lang="en-US" sz="2400" dirty="0"/>
              <a:t>, G. (2016). </a:t>
            </a:r>
            <a:r>
              <a:rPr lang="en-US" sz="2400" i="1" dirty="0"/>
              <a:t>The Self Esteem Workbook</a:t>
            </a:r>
            <a:r>
              <a:rPr lang="en-US" sz="2400" dirty="0"/>
              <a:t>. New Harbinger Publications.  </a:t>
            </a:r>
          </a:p>
          <a:p>
            <a:r>
              <a:rPr lang="en-US" sz="2400" dirty="0" err="1"/>
              <a:t>Uct</a:t>
            </a:r>
            <a:r>
              <a:rPr lang="en-US" sz="2400" dirty="0"/>
              <a:t>, Robin. RobinUTC7. (2023, February 2). </a:t>
            </a:r>
            <a:r>
              <a:rPr lang="en-US" sz="2400" i="1" dirty="0"/>
              <a:t>Special Forces: World's Toughest Test - Season 1 Episode 6 – FEAR. </a:t>
            </a:r>
            <a:r>
              <a:rPr lang="en-US" sz="2400" dirty="0"/>
              <a:t>[Video]. YouTube. </a:t>
            </a:r>
            <a:r>
              <a:rPr lang="en-US" sz="2400" dirty="0">
                <a:hlinkClick r:id="rId3"/>
              </a:rPr>
              <a:t>https://www.youtube.com/watch?v=gGuewHq6W80</a:t>
            </a:r>
            <a:endParaRPr lang="en-US" sz="2400" dirty="0"/>
          </a:p>
          <a:p>
            <a:r>
              <a:rPr lang="en-US" sz="2400" dirty="0"/>
              <a:t>King, Dave. (2023, January). Rotary Magazine. </a:t>
            </a:r>
            <a:r>
              <a:rPr lang="en-US" sz="2400" i="1" dirty="0"/>
              <a:t>Connection is the Cure. </a:t>
            </a:r>
            <a:r>
              <a:rPr lang="en-US" sz="2400" dirty="0">
                <a:hlinkClick r:id="rId3"/>
              </a:rPr>
              <a:t>https://www.rotary.org/en/connection-cure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4" descr="A group of icons with different colors&#10;&#10;Description automatically generated">
            <a:extLst>
              <a:ext uri="{FF2B5EF4-FFF2-40B4-BE49-F238E27FC236}">
                <a16:creationId xmlns:a16="http://schemas.microsoft.com/office/drawing/2014/main" id="{BEA6101B-34A1-0062-6367-4B691A7BC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5930359"/>
            <a:ext cx="4657725" cy="6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C3F8B4-8731-F999-862E-4EBAAD24F254}"/>
              </a:ext>
            </a:extLst>
          </p:cNvPr>
          <p:cNvSpPr txBox="1"/>
          <p:nvPr/>
        </p:nvSpPr>
        <p:spPr>
          <a:xfrm>
            <a:off x="1049079" y="2002844"/>
            <a:ext cx="89100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B7F28AD-C538-4174-54C7-C6127E1169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768233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group of icons with different colors&#10;&#10;Description automatically generated">
            <a:extLst>
              <a:ext uri="{FF2B5EF4-FFF2-40B4-BE49-F238E27FC236}">
                <a16:creationId xmlns:a16="http://schemas.microsoft.com/office/drawing/2014/main" id="{DA799478-9DA1-BEB5-46EE-956A1CC0D3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450" y="5930359"/>
            <a:ext cx="4657725" cy="6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6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C3F8B4-8731-F999-862E-4EBAAD24F254}"/>
              </a:ext>
            </a:extLst>
          </p:cNvPr>
          <p:cNvSpPr txBox="1"/>
          <p:nvPr/>
        </p:nvSpPr>
        <p:spPr>
          <a:xfrm>
            <a:off x="888823" y="3059063"/>
            <a:ext cx="891008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r>
              <a:rPr lang="en-US" sz="4800" dirty="0"/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F168117-9D52-6409-F653-76D545B805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755814"/>
              </p:ext>
            </p:extLst>
          </p:nvPr>
        </p:nvGraphicFramePr>
        <p:xfrm>
          <a:off x="1538225" y="40858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group of icons with different colors&#10;&#10;Description automatically generated">
            <a:extLst>
              <a:ext uri="{FF2B5EF4-FFF2-40B4-BE49-F238E27FC236}">
                <a16:creationId xmlns:a16="http://schemas.microsoft.com/office/drawing/2014/main" id="{BD5F857D-9A90-F83D-749F-6A83EA2893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450" y="5930359"/>
            <a:ext cx="4657725" cy="67965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7C93651-C0BD-5247-7610-D58C4A31D9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8957"/>
              </p:ext>
            </p:extLst>
          </p:nvPr>
        </p:nvGraphicFramePr>
        <p:xfrm>
          <a:off x="2032000" y="4933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69551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C3F8B4-8731-F999-862E-4EBAAD24F254}"/>
              </a:ext>
            </a:extLst>
          </p:cNvPr>
          <p:cNvSpPr txBox="1"/>
          <p:nvPr/>
        </p:nvSpPr>
        <p:spPr>
          <a:xfrm>
            <a:off x="1070344" y="1995756"/>
            <a:ext cx="89100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9F886D4-E30C-4F3C-D365-AB7F245779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6104885"/>
              </p:ext>
            </p:extLst>
          </p:nvPr>
        </p:nvGraphicFramePr>
        <p:xfrm>
          <a:off x="1249916" y="-84840"/>
          <a:ext cx="8910084" cy="6223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4">
            <a:extLst>
              <a:ext uri="{FF2B5EF4-FFF2-40B4-BE49-F238E27FC236}">
                <a16:creationId xmlns:a16="http://schemas.microsoft.com/office/drawing/2014/main" id="{849CA290-1D36-C1C2-B005-E9D029E215DE}"/>
              </a:ext>
            </a:extLst>
          </p:cNvPr>
          <p:cNvSpPr txBox="1"/>
          <p:nvPr/>
        </p:nvSpPr>
        <p:spPr>
          <a:xfrm>
            <a:off x="7820139" y="3178330"/>
            <a:ext cx="2586304" cy="25863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1600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en-US" sz="3600" b="1" kern="1200" dirty="0">
              <a:solidFill>
                <a:schemeClr val="bg2"/>
              </a:solidFill>
            </a:endParaRPr>
          </a:p>
          <a:p>
            <a:pPr marL="0" lvl="0" indent="0" algn="ctr" defTabSz="16002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000" b="1" kern="1200" dirty="0">
                <a:solidFill>
                  <a:schemeClr val="bg2"/>
                </a:solidFill>
              </a:rPr>
              <a:t>Cohesiveness</a:t>
            </a:r>
          </a:p>
        </p:txBody>
      </p:sp>
      <p:sp>
        <p:nvSpPr>
          <p:cNvPr id="7" name="Google Shape;90;p9">
            <a:extLst>
              <a:ext uri="{FF2B5EF4-FFF2-40B4-BE49-F238E27FC236}">
                <a16:creationId xmlns:a16="http://schemas.microsoft.com/office/drawing/2014/main" id="{419A66E2-435F-9D0C-CF4B-26536261EB7C}"/>
              </a:ext>
            </a:extLst>
          </p:cNvPr>
          <p:cNvSpPr txBox="1"/>
          <p:nvPr/>
        </p:nvSpPr>
        <p:spPr>
          <a:xfrm>
            <a:off x="2724274" y="1785488"/>
            <a:ext cx="3621507" cy="328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ea typeface="Arial"/>
                <a:cs typeface="Arial"/>
                <a:sym typeface="Arial"/>
              </a:rPr>
              <a:t>self-awareness</a:t>
            </a:r>
            <a:endParaRPr sz="2800" b="0" i="0" u="none" strike="noStrike" cap="none" dirty="0"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ea typeface="Arial"/>
                <a:cs typeface="Arial"/>
                <a:sym typeface="Arial"/>
              </a:rPr>
              <a:t>connectedness</a:t>
            </a:r>
            <a:endParaRPr sz="2800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ea typeface="Arial"/>
                <a:cs typeface="Arial"/>
                <a:sym typeface="Arial"/>
              </a:rPr>
              <a:t>communication</a:t>
            </a:r>
            <a:endParaRPr sz="2800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ea typeface="Arial"/>
                <a:cs typeface="Arial"/>
                <a:sym typeface="Arial"/>
              </a:rPr>
              <a:t>help-seeking</a:t>
            </a:r>
            <a:endParaRPr sz="2800" b="0" i="0" u="none" strike="noStrike" cap="none" dirty="0"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ea typeface="Arial"/>
                <a:cs typeface="Arial"/>
                <a:sym typeface="Arial"/>
              </a:rPr>
              <a:t>optimism &amp; humor</a:t>
            </a:r>
            <a:endParaRPr sz="2800"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ea typeface="Arial"/>
                <a:cs typeface="Arial"/>
                <a:sym typeface="Arial"/>
              </a:rPr>
              <a:t>problem solving </a:t>
            </a:r>
            <a:endParaRPr sz="2800" dirty="0"/>
          </a:p>
        </p:txBody>
      </p:sp>
      <p:sp>
        <p:nvSpPr>
          <p:cNvPr id="9" name="Google Shape;93;p9">
            <a:extLst>
              <a:ext uri="{FF2B5EF4-FFF2-40B4-BE49-F238E27FC236}">
                <a16:creationId xmlns:a16="http://schemas.microsoft.com/office/drawing/2014/main" id="{94FF21B1-3706-63A9-BEDB-737CD31C1F62}"/>
              </a:ext>
            </a:extLst>
          </p:cNvPr>
          <p:cNvSpPr txBox="1"/>
          <p:nvPr/>
        </p:nvSpPr>
        <p:spPr>
          <a:xfrm>
            <a:off x="7254518" y="1746383"/>
            <a:ext cx="3034733" cy="263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>
                <a:ea typeface="Arial"/>
                <a:cs typeface="Arial"/>
                <a:sym typeface="Arial"/>
              </a:rPr>
              <a:t>family</a:t>
            </a:r>
            <a:endParaRPr sz="2800" b="0" i="0" u="none" strike="noStrike" cap="none" dirty="0"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ea typeface="Arial"/>
                <a:cs typeface="Arial"/>
                <a:sym typeface="Arial"/>
              </a:rPr>
              <a:t> friends</a:t>
            </a:r>
            <a:endParaRPr sz="2800" b="0" i="0" u="none" strike="noStrike" cap="none" dirty="0"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ea typeface="Arial"/>
                <a:cs typeface="Arial"/>
                <a:sym typeface="Arial"/>
              </a:rPr>
              <a:t> school or work</a:t>
            </a:r>
            <a:endParaRPr sz="2800" b="0" i="0" u="none" strike="noStrike" cap="none" dirty="0"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ea typeface="Arial"/>
                <a:cs typeface="Arial"/>
                <a:sym typeface="Arial"/>
              </a:rPr>
              <a:t> future</a:t>
            </a:r>
            <a:endParaRPr sz="2800" b="0" i="0" u="none" strike="noStrike" cap="none" dirty="0"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91;p9">
            <a:extLst>
              <a:ext uri="{FF2B5EF4-FFF2-40B4-BE49-F238E27FC236}">
                <a16:creationId xmlns:a16="http://schemas.microsoft.com/office/drawing/2014/main" id="{53CB3B82-08DD-410E-E35F-5A5F932A13D4}"/>
              </a:ext>
            </a:extLst>
          </p:cNvPr>
          <p:cNvSpPr txBox="1">
            <a:spLocks/>
          </p:cNvSpPr>
          <p:nvPr/>
        </p:nvSpPr>
        <p:spPr>
          <a:xfrm>
            <a:off x="0" y="4012"/>
            <a:ext cx="12192000" cy="82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  <a:buClr>
                <a:srgbClr val="00007A"/>
              </a:buClr>
              <a:buSzPts val="3600"/>
              <a:buFont typeface="Calibri"/>
              <a:buNone/>
            </a:pPr>
            <a:endParaRPr lang="en-US" sz="2400" b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buClr>
                <a:srgbClr val="00007A"/>
              </a:buClr>
              <a:buSzPts val="3600"/>
              <a:buFont typeface="Calibri"/>
              <a:buNone/>
            </a:pPr>
            <a:endParaRPr lang="en-US" sz="2400" b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buClr>
                <a:srgbClr val="00007A"/>
              </a:buClr>
              <a:buSzPts val="3600"/>
              <a:buFont typeface="Calibri"/>
              <a:buNone/>
            </a:pPr>
            <a:r>
              <a:rPr lang="en-US" b="1" dirty="0">
                <a:solidFill>
                  <a:srgbClr val="FFC000"/>
                </a:solidFill>
                <a:latin typeface="+mn-lt"/>
                <a:ea typeface="Arial"/>
                <a:cs typeface="Arial"/>
                <a:sym typeface="Arial"/>
              </a:rPr>
              <a:t>PEOPLE Skills </a:t>
            </a:r>
            <a:r>
              <a:rPr lang="en-US" sz="3200" b="1" dirty="0">
                <a:solidFill>
                  <a:srgbClr val="FFC000"/>
                </a:solidFill>
                <a:latin typeface="+mn-lt"/>
                <a:ea typeface="Arial"/>
                <a:cs typeface="Arial"/>
                <a:sym typeface="Arial"/>
              </a:rPr>
              <a:t>(</a:t>
            </a:r>
            <a:r>
              <a:rPr lang="en-US" sz="3200" b="1" dirty="0" err="1">
                <a:solidFill>
                  <a:srgbClr val="FFC000"/>
                </a:solidFill>
                <a:latin typeface="+mn-lt"/>
                <a:ea typeface="Arial"/>
                <a:cs typeface="Arial"/>
                <a:sym typeface="Arial"/>
              </a:rPr>
              <a:t>balancING</a:t>
            </a:r>
            <a:r>
              <a:rPr lang="en-US" sz="3200" b="1" dirty="0">
                <a:solidFill>
                  <a:srgbClr val="FFC000"/>
                </a:solidFill>
                <a:latin typeface="+mn-lt"/>
                <a:ea typeface="Arial"/>
                <a:cs typeface="Arial"/>
                <a:sym typeface="Arial"/>
              </a:rPr>
              <a:t> the weight of life’s worries)</a:t>
            </a:r>
            <a:endParaRPr lang="en-US" b="1" dirty="0">
              <a:solidFill>
                <a:srgbClr val="FFC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1;p9">
            <a:extLst>
              <a:ext uri="{FF2B5EF4-FFF2-40B4-BE49-F238E27FC236}">
                <a16:creationId xmlns:a16="http://schemas.microsoft.com/office/drawing/2014/main" id="{93DC4F8E-0F95-22A4-85B6-BC679E436829}"/>
              </a:ext>
            </a:extLst>
          </p:cNvPr>
          <p:cNvSpPr txBox="1">
            <a:spLocks/>
          </p:cNvSpPr>
          <p:nvPr/>
        </p:nvSpPr>
        <p:spPr>
          <a:xfrm>
            <a:off x="-109268" y="787754"/>
            <a:ext cx="12192000" cy="82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875" tIns="50925" rIns="101875" bIns="50925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  <a:buClr>
                <a:srgbClr val="00007A"/>
              </a:buClr>
              <a:buSzPts val="3600"/>
              <a:buFont typeface="Calibri"/>
              <a:buNone/>
            </a:pPr>
            <a:endParaRPr lang="en-US" sz="2400" b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buClr>
                <a:srgbClr val="00007A"/>
              </a:buClr>
              <a:buSzPts val="3600"/>
              <a:buFont typeface="Calibri"/>
              <a:buNone/>
            </a:pPr>
            <a:endParaRPr lang="en-US" sz="2400" b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0"/>
              </a:spcBef>
              <a:buClr>
                <a:srgbClr val="00007A"/>
              </a:buClr>
              <a:buSzPts val="3600"/>
              <a:buFont typeface="Calibri"/>
              <a:buNone/>
            </a:pPr>
            <a:r>
              <a:rPr lang="en-US" sz="2800" b="1" dirty="0">
                <a:latin typeface="+mn-lt"/>
                <a:ea typeface="Arial"/>
                <a:cs typeface="Arial"/>
                <a:sym typeface="Arial"/>
              </a:rPr>
              <a:t>Skills                                   worries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A3B24F-C110-3004-3E53-81C2328FE00C}"/>
              </a:ext>
            </a:extLst>
          </p:cNvPr>
          <p:cNvCxnSpPr/>
          <p:nvPr/>
        </p:nvCxnSpPr>
        <p:spPr>
          <a:xfrm flipV="1">
            <a:off x="2631057" y="1733731"/>
            <a:ext cx="671135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BCF9848-8C5A-A51C-91C9-F8E3CBC11D29}"/>
              </a:ext>
            </a:extLst>
          </p:cNvPr>
          <p:cNvSpPr/>
          <p:nvPr/>
        </p:nvSpPr>
        <p:spPr>
          <a:xfrm>
            <a:off x="5524676" y="1778938"/>
            <a:ext cx="1161501" cy="9171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icons with different colors&#10;&#10;Description automatically generated">
            <a:extLst>
              <a:ext uri="{FF2B5EF4-FFF2-40B4-BE49-F238E27FC236}">
                <a16:creationId xmlns:a16="http://schemas.microsoft.com/office/drawing/2014/main" id="{74F094F6-30BC-75A3-70FF-34231893AD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450" y="5930359"/>
            <a:ext cx="4657725" cy="6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C3F8B4-8731-F999-862E-4EBAAD24F254}"/>
              </a:ext>
            </a:extLst>
          </p:cNvPr>
          <p:cNvSpPr txBox="1"/>
          <p:nvPr/>
        </p:nvSpPr>
        <p:spPr>
          <a:xfrm>
            <a:off x="1091610" y="1932041"/>
            <a:ext cx="89100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37805E5-3F15-501F-32C5-CD11A833D67C}"/>
              </a:ext>
            </a:extLst>
          </p:cNvPr>
          <p:cNvSpPr/>
          <p:nvPr/>
        </p:nvSpPr>
        <p:spPr>
          <a:xfrm>
            <a:off x="3486018" y="956930"/>
            <a:ext cx="4572000" cy="457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2"/>
                </a:solidFill>
              </a:rPr>
              <a:t>What are your ideas to improve wellbeing of Rotary</a:t>
            </a:r>
          </a:p>
          <a:p>
            <a:pPr algn="ctr"/>
            <a:r>
              <a:rPr lang="en-US" sz="3600" b="1" dirty="0">
                <a:solidFill>
                  <a:schemeClr val="bg2"/>
                </a:solidFill>
              </a:rPr>
              <a:t>   members?</a:t>
            </a:r>
          </a:p>
        </p:txBody>
      </p:sp>
      <p:pic>
        <p:nvPicPr>
          <p:cNvPr id="5" name="Picture 4" descr="A group of icons with different colors&#10;&#10;Description automatically generated">
            <a:extLst>
              <a:ext uri="{FF2B5EF4-FFF2-40B4-BE49-F238E27FC236}">
                <a16:creationId xmlns:a16="http://schemas.microsoft.com/office/drawing/2014/main" id="{9A4DC380-FB23-C399-E4AC-11DB8D2FD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5930359"/>
            <a:ext cx="4657725" cy="6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7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C3F8B4-8731-F999-862E-4EBAAD24F254}"/>
              </a:ext>
            </a:extLst>
          </p:cNvPr>
          <p:cNvSpPr txBox="1"/>
          <p:nvPr/>
        </p:nvSpPr>
        <p:spPr>
          <a:xfrm>
            <a:off x="1070344" y="1995756"/>
            <a:ext cx="89100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72C756-7875-139D-FB53-B3CE0AD94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80"/>
            <a:ext cx="12191999" cy="1456267"/>
          </a:xfrm>
        </p:spPr>
        <p:txBody>
          <a:bodyPr/>
          <a:lstStyle/>
          <a:p>
            <a:pPr algn="ctr"/>
            <a:br>
              <a:rPr lang="en-US" b="1" dirty="0">
                <a:solidFill>
                  <a:srgbClr val="FFC000"/>
                </a:solidFill>
                <a:latin typeface="+mn-lt"/>
              </a:rPr>
            </a:br>
            <a:r>
              <a:rPr lang="en-US" b="1" dirty="0">
                <a:solidFill>
                  <a:srgbClr val="FFC000"/>
                </a:solidFill>
                <a:latin typeface="+mn-lt"/>
              </a:rPr>
              <a:t>IDEAS</a:t>
            </a:r>
            <a:r>
              <a:rPr lang="en-US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C7121-9956-123B-B697-AD6C7A8C6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0611" y="1833182"/>
            <a:ext cx="4995334" cy="3649134"/>
          </a:xfrm>
        </p:spPr>
        <p:txBody>
          <a:bodyPr>
            <a:noAutofit/>
          </a:bodyPr>
          <a:lstStyle/>
          <a:p>
            <a:r>
              <a:rPr lang="en-US" sz="2800" dirty="0"/>
              <a:t>Active Listening</a:t>
            </a:r>
          </a:p>
          <a:p>
            <a:r>
              <a:rPr lang="en-US" sz="2800" dirty="0"/>
              <a:t>Remembering</a:t>
            </a:r>
          </a:p>
          <a:p>
            <a:r>
              <a:rPr lang="en-US" sz="2800" dirty="0"/>
              <a:t>Following up</a:t>
            </a:r>
          </a:p>
          <a:p>
            <a:r>
              <a:rPr lang="en-US" sz="2800" dirty="0"/>
              <a:t>Being empathic</a:t>
            </a:r>
          </a:p>
          <a:p>
            <a:r>
              <a:rPr lang="en-US" sz="2800" dirty="0"/>
              <a:t>Being courageous</a:t>
            </a:r>
          </a:p>
          <a:p>
            <a:r>
              <a:rPr lang="en-US" sz="2800" dirty="0"/>
              <a:t>Being vulnerable</a:t>
            </a:r>
          </a:p>
          <a:p>
            <a:r>
              <a:rPr lang="en-US" sz="2800" dirty="0"/>
              <a:t>Environment</a:t>
            </a:r>
          </a:p>
          <a:p>
            <a:r>
              <a:rPr lang="en-US" sz="2800" dirty="0"/>
              <a:t>Understanding others</a:t>
            </a:r>
          </a:p>
        </p:txBody>
      </p:sp>
      <p:pic>
        <p:nvPicPr>
          <p:cNvPr id="6" name="Picture 5" descr="A group of icons with different colors&#10;&#10;Description automatically generated">
            <a:extLst>
              <a:ext uri="{FF2B5EF4-FFF2-40B4-BE49-F238E27FC236}">
                <a16:creationId xmlns:a16="http://schemas.microsoft.com/office/drawing/2014/main" id="{5780BA28-BBD4-E885-9A13-F35148D9C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5930359"/>
            <a:ext cx="4657725" cy="6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C3F8B4-8731-F999-862E-4EBAAD24F254}"/>
              </a:ext>
            </a:extLst>
          </p:cNvPr>
          <p:cNvSpPr txBox="1"/>
          <p:nvPr/>
        </p:nvSpPr>
        <p:spPr>
          <a:xfrm>
            <a:off x="1138744" y="1932041"/>
            <a:ext cx="89100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37805E5-3F15-501F-32C5-CD11A833D67C}"/>
              </a:ext>
            </a:extLst>
          </p:cNvPr>
          <p:cNvSpPr/>
          <p:nvPr/>
        </p:nvSpPr>
        <p:spPr>
          <a:xfrm>
            <a:off x="3542580" y="1097280"/>
            <a:ext cx="4663440" cy="466344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chemeClr val="bg2"/>
                </a:solidFill>
              </a:rPr>
              <a:t>What might be obstacles to improving well being of Rotary members?</a:t>
            </a:r>
          </a:p>
        </p:txBody>
      </p:sp>
      <p:pic>
        <p:nvPicPr>
          <p:cNvPr id="5" name="Picture 4" descr="A group of icons with different colors&#10;&#10;Description automatically generated">
            <a:extLst>
              <a:ext uri="{FF2B5EF4-FFF2-40B4-BE49-F238E27FC236}">
                <a16:creationId xmlns:a16="http://schemas.microsoft.com/office/drawing/2014/main" id="{2DCEF4C7-44A6-EC7C-43D9-2EA2AC5CC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5930359"/>
            <a:ext cx="4657725" cy="6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E29AF5-431D-98CD-12EB-77E22B21274F}"/>
              </a:ext>
            </a:extLst>
          </p:cNvPr>
          <p:cNvSpPr txBox="1"/>
          <p:nvPr/>
        </p:nvSpPr>
        <p:spPr>
          <a:xfrm>
            <a:off x="4" y="165109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effectLst/>
              </a:rPr>
              <a:t>Danny Amendola, Super Bowl champion 2014 &amp; 2016 </a:t>
            </a:r>
            <a:endParaRPr lang="en-US" sz="3600" dirty="0"/>
          </a:p>
        </p:txBody>
      </p:sp>
      <p:pic>
        <p:nvPicPr>
          <p:cNvPr id="2" name="Danny Amendola">
            <a:hlinkClick r:id="" action="ppaction://media"/>
            <a:extLst>
              <a:ext uri="{FF2B5EF4-FFF2-40B4-BE49-F238E27FC236}">
                <a16:creationId xmlns:a16="http://schemas.microsoft.com/office/drawing/2014/main" id="{8CDA7C67-00E4-5FFC-23AE-6CB1EAD38CD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763589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6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F7130-6BC2-E64D-8BA2-95473556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82"/>
            <a:ext cx="12191999" cy="1456267"/>
          </a:xfrm>
        </p:spPr>
        <p:txBody>
          <a:bodyPr/>
          <a:lstStyle/>
          <a:p>
            <a:pPr algn="ctr"/>
            <a:br>
              <a:rPr lang="en-US" b="1" dirty="0">
                <a:solidFill>
                  <a:srgbClr val="FFC000"/>
                </a:solidFill>
                <a:latin typeface="+mn-lt"/>
              </a:rPr>
            </a:br>
            <a:r>
              <a:rPr lang="en-US" b="1" dirty="0">
                <a:solidFill>
                  <a:srgbClr val="FFC000"/>
                </a:solidFill>
                <a:latin typeface="+mn-lt"/>
              </a:rPr>
              <a:t>Obstacles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DA94B6-5C64-4E73-ED8F-5B7260599356}"/>
              </a:ext>
            </a:extLst>
          </p:cNvPr>
          <p:cNvSpPr/>
          <p:nvPr/>
        </p:nvSpPr>
        <p:spPr>
          <a:xfrm>
            <a:off x="2665429" y="2174358"/>
            <a:ext cx="2098158" cy="137514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ANXIETY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61B103-C430-0E77-B246-93623CE630A2}"/>
              </a:ext>
            </a:extLst>
          </p:cNvPr>
          <p:cNvSpPr/>
          <p:nvPr/>
        </p:nvSpPr>
        <p:spPr>
          <a:xfrm>
            <a:off x="4775526" y="2170420"/>
            <a:ext cx="2098158" cy="137514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SELF  ESTEEM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0B37AFD-E929-2850-A26D-476AFA48341A}"/>
              </a:ext>
            </a:extLst>
          </p:cNvPr>
          <p:cNvSpPr/>
          <p:nvPr/>
        </p:nvSpPr>
        <p:spPr>
          <a:xfrm>
            <a:off x="6894642" y="2146764"/>
            <a:ext cx="2098158" cy="137514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FEAR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0C3F60-B74D-7471-7624-C90098CE95B5}"/>
              </a:ext>
            </a:extLst>
          </p:cNvPr>
          <p:cNvSpPr/>
          <p:nvPr/>
        </p:nvSpPr>
        <p:spPr>
          <a:xfrm>
            <a:off x="3728478" y="3413718"/>
            <a:ext cx="2098158" cy="137514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PRIVACY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D78950-AA37-FD02-09AD-60BDA06B0067}"/>
              </a:ext>
            </a:extLst>
          </p:cNvPr>
          <p:cNvSpPr/>
          <p:nvPr/>
        </p:nvSpPr>
        <p:spPr>
          <a:xfrm>
            <a:off x="5864561" y="3387623"/>
            <a:ext cx="2098158" cy="137514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RESPONSE</a:t>
            </a:r>
          </a:p>
        </p:txBody>
      </p:sp>
      <p:pic>
        <p:nvPicPr>
          <p:cNvPr id="4" name="Picture 3" descr="A group of icons with different colors&#10;&#10;Description automatically generated">
            <a:extLst>
              <a:ext uri="{FF2B5EF4-FFF2-40B4-BE49-F238E27FC236}">
                <a16:creationId xmlns:a16="http://schemas.microsoft.com/office/drawing/2014/main" id="{77205E64-8135-7320-6FC0-EA1C85A5F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5930359"/>
            <a:ext cx="4657725" cy="6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6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{9151A276-5F79-4532-99D4-E1D5C02474A5}tf03457452</Template>
  <TotalTime>18740</TotalTime>
  <Words>1376</Words>
  <Application>Microsoft Office PowerPoint</Application>
  <PresentationFormat>Widescreen</PresentationFormat>
  <Paragraphs>180</Paragraphs>
  <Slides>12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Celestial</vt:lpstr>
      <vt:lpstr>RotarY Members Looking Inward</vt:lpstr>
      <vt:lpstr>PowerPoint Presentation</vt:lpstr>
      <vt:lpstr>PowerPoint Presentation</vt:lpstr>
      <vt:lpstr>PowerPoint Presentation</vt:lpstr>
      <vt:lpstr>PowerPoint Presentation</vt:lpstr>
      <vt:lpstr> IDEAS </vt:lpstr>
      <vt:lpstr>PowerPoint Presentation</vt:lpstr>
      <vt:lpstr>PowerPoint Presentation</vt:lpstr>
      <vt:lpstr> Obstacles </vt:lpstr>
      <vt:lpstr>PowerPoint Presentation</vt:lpstr>
      <vt:lpstr>PowerPoint Presentation</vt:lpstr>
      <vt:lpstr>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Rotarians Looking Inward</dc:title>
  <dc:creator>tim carter</dc:creator>
  <cp:lastModifiedBy>Bonnie Black</cp:lastModifiedBy>
  <cp:revision>83</cp:revision>
  <cp:lastPrinted>2023-04-22T01:30:28Z</cp:lastPrinted>
  <dcterms:created xsi:type="dcterms:W3CDTF">2023-03-21T15:53:23Z</dcterms:created>
  <dcterms:modified xsi:type="dcterms:W3CDTF">2023-08-02T22:49:31Z</dcterms:modified>
</cp:coreProperties>
</file>