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311" r:id="rId3"/>
    <p:sldId id="310" r:id="rId4"/>
    <p:sldId id="292" r:id="rId5"/>
    <p:sldId id="293" r:id="rId6"/>
    <p:sldId id="294" r:id="rId7"/>
    <p:sldId id="295" r:id="rId8"/>
    <p:sldId id="266" r:id="rId9"/>
    <p:sldId id="261" r:id="rId10"/>
    <p:sldId id="262" r:id="rId11"/>
    <p:sldId id="257" r:id="rId12"/>
    <p:sldId id="258" r:id="rId13"/>
    <p:sldId id="260" r:id="rId14"/>
    <p:sldId id="305" r:id="rId15"/>
    <p:sldId id="299" r:id="rId16"/>
    <p:sldId id="259" r:id="rId17"/>
    <p:sldId id="309" r:id="rId18"/>
    <p:sldId id="298" r:id="rId19"/>
    <p:sldId id="264" r:id="rId20"/>
    <p:sldId id="303" r:id="rId21"/>
    <p:sldId id="265" r:id="rId22"/>
    <p:sldId id="267" r:id="rId23"/>
    <p:sldId id="268" r:id="rId24"/>
    <p:sldId id="304" r:id="rId25"/>
    <p:sldId id="270" r:id="rId26"/>
    <p:sldId id="271" r:id="rId27"/>
    <p:sldId id="272" r:id="rId28"/>
    <p:sldId id="273" r:id="rId29"/>
    <p:sldId id="285" r:id="rId30"/>
    <p:sldId id="286" r:id="rId31"/>
    <p:sldId id="274" r:id="rId32"/>
    <p:sldId id="312" r:id="rId33"/>
    <p:sldId id="283" r:id="rId34"/>
    <p:sldId id="284" r:id="rId35"/>
    <p:sldId id="275" r:id="rId36"/>
    <p:sldId id="276" r:id="rId37"/>
    <p:sldId id="277" r:id="rId38"/>
    <p:sldId id="287" r:id="rId39"/>
    <p:sldId id="288" r:id="rId40"/>
    <p:sldId id="278" r:id="rId41"/>
    <p:sldId id="289" r:id="rId42"/>
    <p:sldId id="300" r:id="rId43"/>
    <p:sldId id="279" r:id="rId44"/>
    <p:sldId id="280" r:id="rId45"/>
    <p:sldId id="301" r:id="rId46"/>
    <p:sldId id="302" r:id="rId47"/>
    <p:sldId id="306" r:id="rId48"/>
    <p:sldId id="308" r:id="rId49"/>
    <p:sldId id="282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5"/>
    <p:restoredTop sz="94626"/>
  </p:normalViewPr>
  <p:slideViewPr>
    <p:cSldViewPr snapToGrid="0" snapToObjects="1">
      <p:cViewPr varScale="1">
        <p:scale>
          <a:sx n="51" d="100"/>
          <a:sy n="51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1" d="100"/>
        <a:sy n="12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265B1-2A05-A749-A3C0-49F5D87CAACF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E533A-BC01-C341-AC82-DCE43CD3E4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73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076F9-17C3-5645-A169-8659B2635599}" type="datetimeFigureOut">
              <a:rPr lang="en-US" smtClean="0"/>
              <a:t>1/31/2026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98E329-3A1A-4442-82AD-85C3B9FD4D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68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8E329-3A1A-4442-82AD-85C3B9FD4D9C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638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8E329-3A1A-4442-82AD-85C3B9FD4D9C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95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8E329-3A1A-4442-82AD-85C3B9FD4D9C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30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/>
              <a:pPr/>
              <a:t>1/31/2026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1/31/2026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Jeffrey S. Sonnega, PHD., ABPP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School Psychologist</a:t>
            </a:r>
          </a:p>
        </p:txBody>
      </p:sp>
    </p:spTree>
    <p:extLst>
      <p:ext uri="{BB962C8B-B14F-4D97-AF65-F5344CB8AC3E}">
        <p14:creationId xmlns:p14="http://schemas.microsoft.com/office/powerpoint/2010/main" val="1830575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Reactions con’t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Confusion</a:t>
            </a:r>
          </a:p>
          <a:p>
            <a:r>
              <a:rPr lang="en-US" sz="2800" dirty="0"/>
              <a:t>Pessimism </a:t>
            </a:r>
          </a:p>
          <a:p>
            <a:r>
              <a:rPr lang="en-US" sz="2800" dirty="0"/>
              <a:t>Avoidance</a:t>
            </a:r>
          </a:p>
          <a:p>
            <a:r>
              <a:rPr lang="en-US" sz="2800" dirty="0"/>
              <a:t>Anger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9644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signs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1350" y="2125460"/>
            <a:ext cx="9603275" cy="3450613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  <a:p>
            <a:r>
              <a:rPr lang="en-US" sz="5900" dirty="0"/>
              <a:t>Withdrawal or social isolation</a:t>
            </a:r>
          </a:p>
          <a:p>
            <a:r>
              <a:rPr lang="en-US" sz="5900" dirty="0"/>
              <a:t>General lack of energy or reduced interest in previously enjoyed activities</a:t>
            </a:r>
          </a:p>
          <a:p>
            <a:r>
              <a:rPr lang="en-US" sz="5900" dirty="0"/>
              <a:t>Difficulty concentrating or poor attention span</a:t>
            </a:r>
          </a:p>
          <a:p>
            <a:r>
              <a:rPr lang="en-US" sz="5900" dirty="0"/>
              <a:t>Trouble regulating emotions and behaviors</a:t>
            </a:r>
          </a:p>
          <a:p>
            <a:r>
              <a:rPr lang="en-US" sz="5900" dirty="0"/>
              <a:t>Decline in school or work performance, school or work avoidance</a:t>
            </a:r>
          </a:p>
        </p:txBody>
      </p:sp>
    </p:spTree>
    <p:extLst>
      <p:ext uri="{BB962C8B-B14F-4D97-AF65-F5344CB8AC3E}">
        <p14:creationId xmlns:p14="http://schemas.microsoft.com/office/powerpoint/2010/main" val="358819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signs (con’t)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Physical complaints with no apparent cause</a:t>
            </a:r>
          </a:p>
          <a:p>
            <a:r>
              <a:rPr lang="en-US" sz="3200" dirty="0"/>
              <a:t>Maladaptive coping</a:t>
            </a:r>
          </a:p>
          <a:p>
            <a:r>
              <a:rPr lang="en-US" sz="3200" dirty="0"/>
              <a:t>Repeated nightmares and reported strong fears of death or violence</a:t>
            </a:r>
          </a:p>
          <a:p>
            <a:r>
              <a:rPr lang="en-US" sz="3200" dirty="0"/>
              <a:t>Play or talk that is repetitive and reenacts the traumatic event</a:t>
            </a:r>
          </a:p>
        </p:txBody>
      </p:sp>
    </p:spTree>
    <p:extLst>
      <p:ext uri="{BB962C8B-B14F-4D97-AF65-F5344CB8AC3E}">
        <p14:creationId xmlns:p14="http://schemas.microsoft.com/office/powerpoint/2010/main" val="1028310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warning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Sleeping or eating disturbance</a:t>
            </a:r>
          </a:p>
          <a:p>
            <a:r>
              <a:rPr lang="en-US" sz="2800" dirty="0"/>
              <a:t>Regression in behavior</a:t>
            </a:r>
          </a:p>
          <a:p>
            <a:r>
              <a:rPr lang="en-US" sz="2800" dirty="0"/>
              <a:t>Changes in self-care</a:t>
            </a:r>
          </a:p>
          <a:p>
            <a:r>
              <a:rPr lang="en-US" sz="2800" dirty="0"/>
              <a:t>Engaging in risky behavior</a:t>
            </a:r>
          </a:p>
          <a:p>
            <a:r>
              <a:rPr lang="en-US" sz="2800" dirty="0"/>
              <a:t>Unable to separate from parents or caregiver</a:t>
            </a:r>
          </a:p>
        </p:txBody>
      </p:sp>
    </p:spTree>
    <p:extLst>
      <p:ext uri="{BB962C8B-B14F-4D97-AF65-F5344CB8AC3E}">
        <p14:creationId xmlns:p14="http://schemas.microsoft.com/office/powerpoint/2010/main" val="1864796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warning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Reactions that seem outside of a “normal” range</a:t>
            </a:r>
          </a:p>
          <a:p>
            <a:r>
              <a:rPr lang="en-US" sz="2800" dirty="0"/>
              <a:t>Difficulty with peers</a:t>
            </a:r>
          </a:p>
          <a:p>
            <a:r>
              <a:rPr lang="en-US" sz="2800" dirty="0"/>
              <a:t>Loss of relationships that used to exist</a:t>
            </a:r>
          </a:p>
          <a:p>
            <a:r>
              <a:rPr lang="en-US" sz="2800" dirty="0"/>
              <a:t>Difficulty with releasing control to others</a:t>
            </a:r>
          </a:p>
          <a:p>
            <a:r>
              <a:rPr lang="en-US" sz="2800" dirty="0"/>
              <a:t>Difficulty interacting with authority</a:t>
            </a:r>
          </a:p>
        </p:txBody>
      </p:sp>
    </p:spTree>
    <p:extLst>
      <p:ext uri="{BB962C8B-B14F-4D97-AF65-F5344CB8AC3E}">
        <p14:creationId xmlns:p14="http://schemas.microsoft.com/office/powerpoint/2010/main" val="799540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How can we tell the difference between typical childhood behavior and a sign of a deeper mental or emotional issue?  </a:t>
            </a:r>
          </a:p>
        </p:txBody>
      </p:sp>
    </p:spTree>
    <p:extLst>
      <p:ext uri="{BB962C8B-B14F-4D97-AF65-F5344CB8AC3E}">
        <p14:creationId xmlns:p14="http://schemas.microsoft.com/office/powerpoint/2010/main" val="2120906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075" y="507636"/>
            <a:ext cx="9603275" cy="1166785"/>
          </a:xfrm>
        </p:spPr>
        <p:txBody>
          <a:bodyPr>
            <a:norm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Look at the frequency, intensity, and duration of the behavior</a:t>
            </a:r>
          </a:p>
          <a:p>
            <a:r>
              <a:rPr lang="en-US" sz="2800" dirty="0"/>
              <a:t>How much impairment is there in the child’s functioning (cognition, emotions, socialization, behavior, development)?</a:t>
            </a:r>
          </a:p>
          <a:p>
            <a:r>
              <a:rPr lang="en-US" sz="2800" dirty="0"/>
              <a:t>Look for some of the more severe symptoms</a:t>
            </a:r>
          </a:p>
          <a:p>
            <a:r>
              <a:rPr lang="en-US" sz="2800" dirty="0"/>
              <a:t>Is there severe maladaptive coping?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0626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075" y="507636"/>
            <a:ext cx="9603275" cy="1166785"/>
          </a:xfrm>
        </p:spPr>
        <p:txBody>
          <a:bodyPr>
            <a:norm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I</a:t>
            </a:r>
            <a:r>
              <a:rPr lang="en-US" sz="2800" dirty="0"/>
              <a:t>s it extreme or way beyond normal for the child’s culture and development?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Ultimately,  it is a clinical decision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0626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 A strong sense of stigma often prevents families from seeking help.  How can we approach a child who is showing signs of distress without making them or their family feel ashamed?</a:t>
            </a:r>
          </a:p>
        </p:txBody>
      </p:sp>
    </p:spTree>
    <p:extLst>
      <p:ext uri="{BB962C8B-B14F-4D97-AF65-F5344CB8AC3E}">
        <p14:creationId xmlns:p14="http://schemas.microsoft.com/office/powerpoint/2010/main" val="1018502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Be culturally sensitive </a:t>
            </a:r>
          </a:p>
          <a:p>
            <a:r>
              <a:rPr lang="en-US" sz="2800" dirty="0"/>
              <a:t>Try to normalize that seeking help is ok and a sign of strength</a:t>
            </a:r>
          </a:p>
          <a:p>
            <a:r>
              <a:rPr lang="en-US" sz="2800" dirty="0"/>
              <a:t>Try to make a connection with a physical disorder (meds)</a:t>
            </a:r>
          </a:p>
          <a:p>
            <a:r>
              <a:rPr lang="en-US" sz="2800" dirty="0"/>
              <a:t>Are there role models, public figures, prominent people who have gotten help</a:t>
            </a:r>
          </a:p>
          <a:p>
            <a:r>
              <a:rPr lang="en-US" sz="2800" dirty="0"/>
              <a:t>Let them know it may help them feel better, sleep better, perform better; let them see the benefit of getting help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89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 am not an expert in trauma</a:t>
            </a:r>
          </a:p>
          <a:p>
            <a:r>
              <a:rPr lang="en-US" sz="2800" dirty="0"/>
              <a:t>Opinions expressed are mine and not of the Hawaii Department of Education</a:t>
            </a:r>
          </a:p>
          <a:p>
            <a:r>
              <a:rPr lang="en-US" sz="2800" dirty="0"/>
              <a:t>I don’t know much about your culture but my wife is from Thailand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9645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If the student and/or family doesn’t want to speak to you, maybe there is a trusted member of the extended family, clergy, or community that can act as an intermediary </a:t>
            </a:r>
          </a:p>
        </p:txBody>
      </p:sp>
    </p:spTree>
    <p:extLst>
      <p:ext uri="{BB962C8B-B14F-4D97-AF65-F5344CB8AC3E}">
        <p14:creationId xmlns:p14="http://schemas.microsoft.com/office/powerpoint/2010/main" val="1984318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2: Practical strategies for support at home and school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65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are some simple, immediate steps a parent or teacher can take to help a child who is feeling anxious, withdrawn, or acting out?</a:t>
            </a:r>
          </a:p>
        </p:txBody>
      </p:sp>
    </p:spTree>
    <p:extLst>
      <p:ext uri="{BB962C8B-B14F-4D97-AF65-F5344CB8AC3E}">
        <p14:creationId xmlns:p14="http://schemas.microsoft.com/office/powerpoint/2010/main" val="1203516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Talk with the child to see if they will tell you what is going on</a:t>
            </a:r>
          </a:p>
          <a:p>
            <a:r>
              <a:rPr lang="en-US" sz="2800" dirty="0"/>
              <a:t>Take them to a safe place</a:t>
            </a:r>
          </a:p>
          <a:p>
            <a:r>
              <a:rPr lang="en-US" sz="2800" dirty="0"/>
              <a:t>Show empathy, concern, interest</a:t>
            </a:r>
          </a:p>
          <a:p>
            <a:r>
              <a:rPr lang="en-US" sz="2800" dirty="0"/>
              <a:t>establish rapport by letting them play, draw, write at first </a:t>
            </a:r>
          </a:p>
          <a:p>
            <a:r>
              <a:rPr lang="en-US" sz="2800" dirty="0"/>
              <a:t>If acting out, debrief after the event</a:t>
            </a:r>
          </a:p>
        </p:txBody>
      </p:sp>
    </p:spTree>
    <p:extLst>
      <p:ext uri="{BB962C8B-B14F-4D97-AF65-F5344CB8AC3E}">
        <p14:creationId xmlns:p14="http://schemas.microsoft.com/office/powerpoint/2010/main" val="1836502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Five empirically supported early intervention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Safety</a:t>
            </a:r>
          </a:p>
          <a:p>
            <a:r>
              <a:rPr lang="en-US" sz="2800" dirty="0"/>
              <a:t>Calm</a:t>
            </a:r>
          </a:p>
          <a:p>
            <a:r>
              <a:rPr lang="en-US" sz="2800" dirty="0"/>
              <a:t>Connectedness</a:t>
            </a:r>
          </a:p>
          <a:p>
            <a:r>
              <a:rPr lang="en-US" sz="2800" dirty="0"/>
              <a:t>Self and community efficacy</a:t>
            </a:r>
          </a:p>
          <a:p>
            <a:r>
              <a:rPr lang="en-US" sz="2800" dirty="0"/>
              <a:t>Hope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02291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How can we create a safe and supportive environment at home and in the classroom for a child who has experienced significant stress or trauma?</a:t>
            </a:r>
          </a:p>
        </p:txBody>
      </p:sp>
    </p:spTree>
    <p:extLst>
      <p:ext uri="{BB962C8B-B14F-4D97-AF65-F5344CB8AC3E}">
        <p14:creationId xmlns:p14="http://schemas.microsoft.com/office/powerpoint/2010/main" val="8662281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Show you care and want to be involved in their life</a:t>
            </a:r>
          </a:p>
          <a:p>
            <a:r>
              <a:rPr lang="en-US" sz="2800" dirty="0"/>
              <a:t>Take care of any basic needs (Maslow’s hierarchy of needs)</a:t>
            </a:r>
          </a:p>
          <a:p>
            <a:r>
              <a:rPr lang="en-US" sz="2800" dirty="0"/>
              <a:t>Develop a consistent routine</a:t>
            </a:r>
          </a:p>
          <a:p>
            <a:r>
              <a:rPr lang="en-US" sz="2800" dirty="0"/>
              <a:t>Create a visual schedule for the day</a:t>
            </a:r>
          </a:p>
          <a:p>
            <a:r>
              <a:rPr lang="en-US" sz="2800" dirty="0"/>
              <a:t>If deviations from the schedule are expected, let them know in advance</a:t>
            </a:r>
          </a:p>
        </p:txBody>
      </p:sp>
    </p:spTree>
    <p:extLst>
      <p:ext uri="{BB962C8B-B14F-4D97-AF65-F5344CB8AC3E}">
        <p14:creationId xmlns:p14="http://schemas.microsoft.com/office/powerpoint/2010/main" val="14856799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Get them professional help if needed</a:t>
            </a:r>
          </a:p>
          <a:p>
            <a:r>
              <a:rPr lang="en-US" sz="2800" dirty="0"/>
              <a:t>Know what their triggers are and try to avoid them</a:t>
            </a:r>
          </a:p>
          <a:p>
            <a:r>
              <a:rPr lang="en-US" sz="2800" dirty="0"/>
              <a:t>Identify needs and provide immediate practical, social, and emotional support</a:t>
            </a:r>
          </a:p>
          <a:p>
            <a:r>
              <a:rPr lang="en-US" sz="2800" dirty="0"/>
              <a:t>Consider taking a course in Psychological First Aid (Red Cross)</a:t>
            </a:r>
          </a:p>
        </p:txBody>
      </p:sp>
    </p:spTree>
    <p:extLst>
      <p:ext uri="{BB962C8B-B14F-4D97-AF65-F5344CB8AC3E}">
        <p14:creationId xmlns:p14="http://schemas.microsoft.com/office/powerpoint/2010/main" val="11097018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We often hear about “self-harming behaviors” or talk of suicide in young people.  What are the warning signs, and what is the most critical first thing a caregiver should do if they suspect this?</a:t>
            </a:r>
          </a:p>
        </p:txBody>
      </p:sp>
    </p:spTree>
    <p:extLst>
      <p:ext uri="{BB962C8B-B14F-4D97-AF65-F5344CB8AC3E}">
        <p14:creationId xmlns:p14="http://schemas.microsoft.com/office/powerpoint/2010/main" val="18063254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Hopelessness</a:t>
            </a:r>
          </a:p>
          <a:p>
            <a:r>
              <a:rPr lang="en-US" sz="2800" dirty="0"/>
              <a:t>Non suicidal self injury (cutting)</a:t>
            </a:r>
          </a:p>
          <a:p>
            <a:r>
              <a:rPr lang="en-US" sz="2800" dirty="0"/>
              <a:t>Mental illness</a:t>
            </a:r>
          </a:p>
          <a:p>
            <a:r>
              <a:rPr lang="en-US" sz="2800" dirty="0"/>
              <a:t>Substance abuse</a:t>
            </a:r>
          </a:p>
          <a:p>
            <a:r>
              <a:rPr lang="en-US" sz="2800" dirty="0"/>
              <a:t>History of suicidal thinking and behavior</a:t>
            </a:r>
          </a:p>
        </p:txBody>
      </p:sp>
    </p:spTree>
    <p:extLst>
      <p:ext uri="{BB962C8B-B14F-4D97-AF65-F5344CB8AC3E}">
        <p14:creationId xmlns:p14="http://schemas.microsoft.com/office/powerpoint/2010/main" val="136646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Trauma and a traumatic response vary greatly from person to person</a:t>
            </a:r>
          </a:p>
          <a:p>
            <a:r>
              <a:rPr lang="en-US" sz="2800" dirty="0"/>
              <a:t>What is traumatic to one person may not be traumatic to someone else</a:t>
            </a:r>
          </a:p>
          <a:p>
            <a:r>
              <a:rPr lang="en-US" sz="2800" dirty="0"/>
              <a:t>How one person responds to trauma can be very different from another person even when they experienced from the same event</a:t>
            </a:r>
          </a:p>
        </p:txBody>
      </p:sp>
    </p:spTree>
    <p:extLst>
      <p:ext uri="{BB962C8B-B14F-4D97-AF65-F5344CB8AC3E}">
        <p14:creationId xmlns:p14="http://schemas.microsoft.com/office/powerpoint/2010/main" val="11068235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Risk factors con’t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Prior suicide among peers or family members</a:t>
            </a:r>
          </a:p>
          <a:p>
            <a:r>
              <a:rPr lang="en-US" sz="2800" dirty="0"/>
              <a:t>Interpersonal conflict, family stress/dysfunction</a:t>
            </a:r>
          </a:p>
          <a:p>
            <a:r>
              <a:rPr lang="en-US" sz="2800" dirty="0"/>
              <a:t>Presence of a firearm in the home (or ready access to a firearm)</a:t>
            </a:r>
          </a:p>
          <a:p>
            <a:r>
              <a:rPr lang="en-US" sz="2800" dirty="0"/>
              <a:t>Adverse Childhood Experiences (ACE’s)</a:t>
            </a:r>
          </a:p>
        </p:txBody>
      </p:sp>
    </p:spTree>
    <p:extLst>
      <p:ext uri="{BB962C8B-B14F-4D97-AF65-F5344CB8AC3E}">
        <p14:creationId xmlns:p14="http://schemas.microsoft.com/office/powerpoint/2010/main" val="123526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/>
              <a:t>You need to intervene; talk with the student or find someone whom the student will speak to or has rapport with</a:t>
            </a:r>
          </a:p>
          <a:p>
            <a:r>
              <a:rPr lang="en-US" sz="2800" dirty="0"/>
              <a:t>Don’t leave the student alone</a:t>
            </a:r>
          </a:p>
          <a:p>
            <a:r>
              <a:rPr lang="en-US" sz="2800" dirty="0"/>
              <a:t>Take it seriously, don’t brush it off as a phase</a:t>
            </a:r>
          </a:p>
          <a:p>
            <a:r>
              <a:rPr lang="en-US" sz="2800" dirty="0"/>
              <a:t>Don’t promise to keep it a secret</a:t>
            </a:r>
          </a:p>
          <a:p>
            <a:r>
              <a:rPr lang="en-US" sz="2800" dirty="0"/>
              <a:t>Manage your emotions</a:t>
            </a:r>
          </a:p>
          <a:p>
            <a:r>
              <a:rPr lang="en-US" sz="2800" dirty="0"/>
              <a:t>Call the parents</a:t>
            </a:r>
          </a:p>
        </p:txBody>
      </p:sp>
    </p:spTree>
    <p:extLst>
      <p:ext uri="{BB962C8B-B14F-4D97-AF65-F5344CB8AC3E}">
        <p14:creationId xmlns:p14="http://schemas.microsoft.com/office/powerpoint/2010/main" val="764046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steps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Don’t tell the child, “I know how you feel”</a:t>
            </a:r>
          </a:p>
          <a:p>
            <a:r>
              <a:rPr lang="en-US" sz="2800" dirty="0"/>
              <a:t>In my schools we have a crisis line </a:t>
            </a:r>
            <a:r>
              <a:rPr lang="en-US" sz="2800" b="1" dirty="0"/>
              <a:t>988 </a:t>
            </a:r>
            <a:r>
              <a:rPr lang="en-US" sz="2800" dirty="0"/>
              <a:t>we can call</a:t>
            </a:r>
          </a:p>
          <a:p>
            <a:r>
              <a:rPr lang="en-US" sz="2800" dirty="0"/>
              <a:t>Don’t use a no harm contract!</a:t>
            </a:r>
          </a:p>
          <a:p>
            <a:r>
              <a:rPr lang="en-US" sz="2800" dirty="0"/>
              <a:t>Consider a suicide risk assessment from a trained professional</a:t>
            </a:r>
          </a:p>
          <a:p>
            <a:r>
              <a:rPr lang="en-US" sz="2800" dirty="0"/>
              <a:t>Transport student to the emergency room if necessary</a:t>
            </a:r>
          </a:p>
        </p:txBody>
      </p:sp>
    </p:spTree>
    <p:extLst>
      <p:ext uri="{BB962C8B-B14F-4D97-AF65-F5344CB8AC3E}">
        <p14:creationId xmlns:p14="http://schemas.microsoft.com/office/powerpoint/2010/main" val="2847483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Suicidal threats in the form of direct (I want to die) and indirect statements (I wish I could go to sleep and not wake up) statements</a:t>
            </a:r>
          </a:p>
          <a:p>
            <a:r>
              <a:rPr lang="en-US" sz="2800" dirty="0"/>
              <a:t>Suicide notes, plans, on line postings, drawings</a:t>
            </a:r>
          </a:p>
          <a:p>
            <a:r>
              <a:rPr lang="en-US" sz="2800" dirty="0"/>
              <a:t>Making final arrangements</a:t>
            </a:r>
          </a:p>
          <a:p>
            <a:r>
              <a:rPr lang="en-US" sz="2800" dirty="0"/>
              <a:t>Preoccupation with death</a:t>
            </a:r>
          </a:p>
        </p:txBody>
      </p:sp>
    </p:spTree>
    <p:extLst>
      <p:ext uri="{BB962C8B-B14F-4D97-AF65-F5344CB8AC3E}">
        <p14:creationId xmlns:p14="http://schemas.microsoft.com/office/powerpoint/2010/main" val="18447627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signs con’t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Giving away prized possessions</a:t>
            </a:r>
          </a:p>
          <a:p>
            <a:r>
              <a:rPr lang="en-US" sz="2800" dirty="0"/>
              <a:t>Talking about death</a:t>
            </a:r>
          </a:p>
          <a:p>
            <a:r>
              <a:rPr lang="en-US" sz="2800" dirty="0"/>
              <a:t>Sudden unexplained happiness</a:t>
            </a:r>
          </a:p>
          <a:p>
            <a:r>
              <a:rPr lang="en-US" sz="2800" dirty="0"/>
              <a:t>Increased risk taking</a:t>
            </a:r>
          </a:p>
          <a:p>
            <a:r>
              <a:rPr lang="en-US" sz="2800" dirty="0"/>
              <a:t>Heavy drug/alcohol abuse </a:t>
            </a:r>
          </a:p>
        </p:txBody>
      </p:sp>
    </p:spTree>
    <p:extLst>
      <p:ext uri="{BB962C8B-B14F-4D97-AF65-F5344CB8AC3E}">
        <p14:creationId xmlns:p14="http://schemas.microsoft.com/office/powerpoint/2010/main" val="1712870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3: Navigating systems and building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9775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At what age do children typically start needing professional mental health support, and how do we know when it’s time to seek a specialist like a school psychologist?</a:t>
            </a:r>
          </a:p>
        </p:txBody>
      </p:sp>
    </p:spTree>
    <p:extLst>
      <p:ext uri="{BB962C8B-B14F-4D97-AF65-F5344CB8AC3E}">
        <p14:creationId xmlns:p14="http://schemas.microsoft.com/office/powerpoint/2010/main" val="21375990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No set age- Autism Spectrum Disorder can be diagnosed early (18 months)</a:t>
            </a:r>
          </a:p>
          <a:p>
            <a:r>
              <a:rPr lang="en-US" sz="2800" dirty="0"/>
              <a:t>ADHD, clinically, we wait for meds unless hyperactivity/inattention is severe, can still do behavioral therapy</a:t>
            </a:r>
          </a:p>
          <a:p>
            <a:r>
              <a:rPr lang="en-US" sz="2800" dirty="0"/>
              <a:t> Depends on how much dysfunction or impairment experienced by the child </a:t>
            </a:r>
          </a:p>
        </p:txBody>
      </p:sp>
    </p:spTree>
    <p:extLst>
      <p:ext uri="{BB962C8B-B14F-4D97-AF65-F5344CB8AC3E}">
        <p14:creationId xmlns:p14="http://schemas.microsoft.com/office/powerpoint/2010/main" val="6973499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earlier you identify a problem and intervene, the greater the prognosis for the disorder/behavior</a:t>
            </a:r>
          </a:p>
          <a:p>
            <a:r>
              <a:rPr lang="en-US" sz="2800" dirty="0"/>
              <a:t>In the United States, we provide special education from birth to age 22+ (IDEA)</a:t>
            </a:r>
          </a:p>
          <a:p>
            <a:r>
              <a:rPr lang="en-US" sz="2800" dirty="0"/>
              <a:t>Most infants/toddlers who qualify have serious physical, genetic, medical, or intellectual impairments</a:t>
            </a:r>
          </a:p>
        </p:txBody>
      </p:sp>
    </p:spTree>
    <p:extLst>
      <p:ext uri="{BB962C8B-B14F-4D97-AF65-F5344CB8AC3E}">
        <p14:creationId xmlns:p14="http://schemas.microsoft.com/office/powerpoint/2010/main" val="11950070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With speech and language disorders, you can also intervene early </a:t>
            </a:r>
          </a:p>
          <a:p>
            <a:r>
              <a:rPr lang="en-US" sz="2800" dirty="0"/>
              <a:t>Depends on how far off the child is in meeting developmental milestones</a:t>
            </a:r>
          </a:p>
          <a:p>
            <a:r>
              <a:rPr lang="en-US" sz="2800" dirty="0"/>
              <a:t>Ultimately, it is a clinical decision</a:t>
            </a:r>
          </a:p>
        </p:txBody>
      </p:sp>
    </p:spTree>
    <p:extLst>
      <p:ext uri="{BB962C8B-B14F-4D97-AF65-F5344CB8AC3E}">
        <p14:creationId xmlns:p14="http://schemas.microsoft.com/office/powerpoint/2010/main" val="77293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trauma?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Trauma involves physical and emotional reactions to frightening, dangerous, harmful, or violent events.  These events may threaten one’s life, mental health, or physical well-being and can have lasting emotional or physical impact.  (NASP)</a:t>
            </a:r>
          </a:p>
        </p:txBody>
      </p:sp>
    </p:spTree>
    <p:extLst>
      <p:ext uri="{BB962C8B-B14F-4D97-AF65-F5344CB8AC3E}">
        <p14:creationId xmlns:p14="http://schemas.microsoft.com/office/powerpoint/2010/main" val="20082264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dirty="0"/>
              <a:t>What is the role of a School Psychologist, and how can parents and teachers best collaborate with them to support the child?</a:t>
            </a:r>
          </a:p>
        </p:txBody>
      </p:sp>
    </p:spTree>
    <p:extLst>
      <p:ext uri="{BB962C8B-B14F-4D97-AF65-F5344CB8AC3E}">
        <p14:creationId xmlns:p14="http://schemas.microsoft.com/office/powerpoint/2010/main" val="15420790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See us as a resource</a:t>
            </a:r>
          </a:p>
          <a:p>
            <a:r>
              <a:rPr lang="en-US" sz="2800" dirty="0"/>
              <a:t>Open dialogue, good communication, active listening </a:t>
            </a:r>
          </a:p>
          <a:p>
            <a:r>
              <a:rPr lang="en-US" sz="2800" dirty="0"/>
              <a:t>Focus on the best interests of the child</a:t>
            </a:r>
          </a:p>
          <a:p>
            <a:r>
              <a:rPr lang="en-US" sz="2800" dirty="0"/>
              <a:t>Tells us what your concerns are (teachers and parents see the child several hours a day over a long period of time)</a:t>
            </a:r>
          </a:p>
          <a:p>
            <a:r>
              <a:rPr lang="en-US" sz="2800" dirty="0"/>
              <a:t>Focus on strengths as well as weaknesses</a:t>
            </a:r>
          </a:p>
        </p:txBody>
      </p:sp>
    </p:spTree>
    <p:extLst>
      <p:ext uri="{BB962C8B-B14F-4D97-AF65-F5344CB8AC3E}">
        <p14:creationId xmlns:p14="http://schemas.microsoft.com/office/powerpoint/2010/main" val="11781210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Avoid blaming and fault finding</a:t>
            </a:r>
          </a:p>
          <a:p>
            <a:r>
              <a:rPr lang="en-US" sz="2800" dirty="0"/>
              <a:t>Keep meetings civil and respectful</a:t>
            </a:r>
          </a:p>
          <a:p>
            <a:r>
              <a:rPr lang="en-US" sz="2800" dirty="0"/>
              <a:t>Have an agenda for the meeting</a:t>
            </a:r>
          </a:p>
          <a:p>
            <a:r>
              <a:rPr lang="en-US" sz="2800" dirty="0"/>
              <a:t>Be transparent and upfront in communication</a:t>
            </a:r>
          </a:p>
          <a:p>
            <a:r>
              <a:rPr lang="en-US" sz="2800" dirty="0"/>
              <a:t>It is ok if you don’t all agree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76867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Roles and functions of a school psychologist vary greatly depending on the state and/or school system</a:t>
            </a:r>
          </a:p>
          <a:p>
            <a:r>
              <a:rPr lang="en-US" sz="2800" dirty="0"/>
              <a:t>Hawaii is unique, we have clinical psychologists and counselors embedded in the schools, SBBH</a:t>
            </a:r>
          </a:p>
          <a:p>
            <a:r>
              <a:rPr lang="en-US" sz="2800" dirty="0"/>
              <a:t>Traditionally role was that of a “</a:t>
            </a:r>
            <a:r>
              <a:rPr lang="en-US" sz="2800" dirty="0" err="1"/>
              <a:t>psychometrist</a:t>
            </a:r>
            <a:r>
              <a:rPr lang="en-US" sz="2800" dirty="0"/>
              <a:t>”</a:t>
            </a:r>
          </a:p>
          <a:p>
            <a:r>
              <a:rPr lang="en-US" sz="2800" dirty="0"/>
              <a:t>School Psychologists can do therapy, consultation, testing, lead meetings, create IEP’s, program evaluation, suicide risk assessments</a:t>
            </a:r>
          </a:p>
        </p:txBody>
      </p:sp>
    </p:spTree>
    <p:extLst>
      <p:ext uri="{BB962C8B-B14F-4D97-AF65-F5344CB8AC3E}">
        <p14:creationId xmlns:p14="http://schemas.microsoft.com/office/powerpoint/2010/main" val="1028405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With limited resources in many communities, what are the most effective and accessible types of mental health support for children and families?</a:t>
            </a:r>
          </a:p>
        </p:txBody>
      </p:sp>
    </p:spTree>
    <p:extLst>
      <p:ext uri="{BB962C8B-B14F-4D97-AF65-F5344CB8AC3E}">
        <p14:creationId xmlns:p14="http://schemas.microsoft.com/office/powerpoint/2010/main" val="14549145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Very hard in Hawaii to find a child and adolescent psychologist</a:t>
            </a:r>
          </a:p>
          <a:p>
            <a:r>
              <a:rPr lang="en-US" sz="2800" dirty="0"/>
              <a:t>Even harder to find a child psychiatrist</a:t>
            </a:r>
          </a:p>
          <a:p>
            <a:r>
              <a:rPr lang="en-US" sz="2800" dirty="0"/>
              <a:t>Leverage technology, telehealth</a:t>
            </a:r>
          </a:p>
          <a:p>
            <a:r>
              <a:rPr lang="en-US" sz="2800" dirty="0"/>
              <a:t>Practice self care and resiliency </a:t>
            </a:r>
          </a:p>
          <a:p>
            <a:r>
              <a:rPr lang="en-US" sz="2800" dirty="0"/>
              <a:t>Look at bibliotherapy “Mind over Mood”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54664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Be very careful with AI and the internet as a therapist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Community Mental Health (in US)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Social service agencies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Clergy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9157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anyone can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/>
              <a:t>Exercise </a:t>
            </a:r>
          </a:p>
          <a:p>
            <a:r>
              <a:rPr lang="en-US" sz="2800" dirty="0"/>
              <a:t>Get proper sleep and nutrition</a:t>
            </a:r>
          </a:p>
          <a:p>
            <a:r>
              <a:rPr lang="en-US" sz="2800" dirty="0"/>
              <a:t>Connect with nature</a:t>
            </a:r>
          </a:p>
          <a:p>
            <a:r>
              <a:rPr lang="en-US" sz="2800" dirty="0"/>
              <a:t>Have a higher power</a:t>
            </a:r>
          </a:p>
          <a:p>
            <a:r>
              <a:rPr lang="en-US" sz="2800" dirty="0"/>
              <a:t>Have a strong social support system (</a:t>
            </a:r>
            <a:r>
              <a:rPr lang="en-US" sz="2800" b="1" dirty="0"/>
              <a:t>single best protective factor</a:t>
            </a:r>
            <a:r>
              <a:rPr lang="en-US" sz="2800" dirty="0"/>
              <a:t>)</a:t>
            </a:r>
          </a:p>
          <a:p>
            <a:r>
              <a:rPr lang="en-US" sz="2800" dirty="0"/>
              <a:t>Have a hobby or activity, outlet</a:t>
            </a:r>
          </a:p>
        </p:txBody>
      </p:sp>
    </p:spTree>
    <p:extLst>
      <p:ext uri="{BB962C8B-B14F-4D97-AF65-F5344CB8AC3E}">
        <p14:creationId xmlns:p14="http://schemas.microsoft.com/office/powerpoint/2010/main" val="16735838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Avoid alcohol and drugs</a:t>
            </a:r>
          </a:p>
          <a:p>
            <a:r>
              <a:rPr lang="en-US" sz="2800" dirty="0"/>
              <a:t>Have hope that things will get better,  high self efficacy</a:t>
            </a:r>
          </a:p>
          <a:p>
            <a:r>
              <a:rPr lang="en-US" sz="2800" dirty="0"/>
              <a:t>Pray, meditate, yoga </a:t>
            </a:r>
          </a:p>
        </p:txBody>
      </p:sp>
    </p:spTree>
    <p:extLst>
      <p:ext uri="{BB962C8B-B14F-4D97-AF65-F5344CB8AC3E}">
        <p14:creationId xmlns:p14="http://schemas.microsoft.com/office/powerpoint/2010/main" val="19277257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4: open floor for specific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1410721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Proximity to the traumatic event</a:t>
            </a:r>
          </a:p>
          <a:p>
            <a:r>
              <a:rPr lang="en-US" sz="2800" dirty="0"/>
              <a:t>Past exposure to trauma</a:t>
            </a:r>
          </a:p>
          <a:p>
            <a:r>
              <a:rPr lang="en-US" sz="2800" dirty="0"/>
              <a:t>Substance abuse or mental illness</a:t>
            </a:r>
          </a:p>
          <a:p>
            <a:r>
              <a:rPr lang="en-US" sz="2800" dirty="0"/>
              <a:t>Isolation</a:t>
            </a:r>
          </a:p>
          <a:p>
            <a:r>
              <a:rPr lang="en-US" sz="2800" dirty="0"/>
              <a:t>Family stress and parent’s traumatic experiences</a:t>
            </a:r>
          </a:p>
        </p:txBody>
      </p:sp>
    </p:spTree>
    <p:extLst>
      <p:ext uri="{BB962C8B-B14F-4D97-AF65-F5344CB8AC3E}">
        <p14:creationId xmlns:p14="http://schemas.microsoft.com/office/powerpoint/2010/main" val="2132249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 con’t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Loss of a loved one</a:t>
            </a:r>
          </a:p>
          <a:p>
            <a:r>
              <a:rPr lang="en-US" sz="2800" dirty="0"/>
              <a:t>Community stressors (poverty, violence, immigration/asylum, homelessness)</a:t>
            </a:r>
          </a:p>
          <a:p>
            <a:r>
              <a:rPr lang="en-US" sz="2800" dirty="0"/>
              <a:t>Abuse</a:t>
            </a:r>
          </a:p>
          <a:p>
            <a:r>
              <a:rPr lang="en-US" sz="2800" dirty="0"/>
              <a:t>Bullying and cyber bullying</a:t>
            </a:r>
          </a:p>
          <a:p>
            <a:r>
              <a:rPr lang="en-US" sz="2800" dirty="0"/>
              <a:t>Aversive experiences related to cultural, racial, and/or gender discrimination</a:t>
            </a:r>
          </a:p>
        </p:txBody>
      </p:sp>
    </p:spTree>
    <p:extLst>
      <p:ext uri="{BB962C8B-B14F-4D97-AF65-F5344CB8AC3E}">
        <p14:creationId xmlns:p14="http://schemas.microsoft.com/office/powerpoint/2010/main" val="452125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i: understanding children’s behaviors and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03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 your experience, what are the most common behavioral changes in children who are struggling with stress or trauma? What should parents and teachers look out for? 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89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and common reactions to trauma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Shock or disbelief</a:t>
            </a:r>
          </a:p>
          <a:p>
            <a:r>
              <a:rPr lang="en-US" sz="2800" dirty="0"/>
              <a:t>Fear</a:t>
            </a:r>
          </a:p>
          <a:p>
            <a:r>
              <a:rPr lang="en-US" sz="2800" dirty="0"/>
              <a:t>Sadness</a:t>
            </a:r>
          </a:p>
          <a:p>
            <a:r>
              <a:rPr lang="en-US" sz="2800" dirty="0"/>
              <a:t>Guilt/shame</a:t>
            </a:r>
          </a:p>
          <a:p>
            <a:r>
              <a:rPr lang="en-US" sz="2800" dirty="0"/>
              <a:t>Grief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3819862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616</TotalTime>
  <Words>1611</Words>
  <Application>Microsoft Office PowerPoint</Application>
  <PresentationFormat>Widescreen</PresentationFormat>
  <Paragraphs>201</Paragraphs>
  <Slides>49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3" baseType="lpstr">
      <vt:lpstr>Arial</vt:lpstr>
      <vt:lpstr>Calibri</vt:lpstr>
      <vt:lpstr>Gill Sans MT</vt:lpstr>
      <vt:lpstr>Gallery</vt:lpstr>
      <vt:lpstr>Jeffrey S. Sonnega, PHD., ABPP</vt:lpstr>
      <vt:lpstr>disclaimer</vt:lpstr>
      <vt:lpstr>introduction</vt:lpstr>
      <vt:lpstr>What is trauma?</vt:lpstr>
      <vt:lpstr>Risk factors </vt:lpstr>
      <vt:lpstr>Risk factors con’t</vt:lpstr>
      <vt:lpstr>Part i: understanding children’s behaviors and stress</vt:lpstr>
      <vt:lpstr>Question #1</vt:lpstr>
      <vt:lpstr>Immediate and common reactions to trauma</vt:lpstr>
      <vt:lpstr>Reactions con’t</vt:lpstr>
      <vt:lpstr>Warning signs </vt:lpstr>
      <vt:lpstr>Warning signs (con’t)</vt:lpstr>
      <vt:lpstr>More warning signs</vt:lpstr>
      <vt:lpstr>More warning signs</vt:lpstr>
      <vt:lpstr>Question #2</vt:lpstr>
      <vt:lpstr>PowerPoint Presentation</vt:lpstr>
      <vt:lpstr>PowerPoint Presentation</vt:lpstr>
      <vt:lpstr>Question #3</vt:lpstr>
      <vt:lpstr>PowerPoint Presentation</vt:lpstr>
      <vt:lpstr>PowerPoint Presentation</vt:lpstr>
      <vt:lpstr>Part 2: Practical strategies for support at home and school</vt:lpstr>
      <vt:lpstr>Question #4</vt:lpstr>
      <vt:lpstr>PowerPoint Presentation</vt:lpstr>
      <vt:lpstr>Five empirically supported early intervention Principles</vt:lpstr>
      <vt:lpstr>Question #5</vt:lpstr>
      <vt:lpstr>PowerPoint Presentation</vt:lpstr>
      <vt:lpstr>PowerPoint Presentation</vt:lpstr>
      <vt:lpstr>Question #6</vt:lpstr>
      <vt:lpstr>Risk factors</vt:lpstr>
      <vt:lpstr>Risk factors con’t  </vt:lpstr>
      <vt:lpstr>Immediate steps</vt:lpstr>
      <vt:lpstr>Immediate steps continued</vt:lpstr>
      <vt:lpstr>Warning signs</vt:lpstr>
      <vt:lpstr>Warning signs con’t </vt:lpstr>
      <vt:lpstr>Part 3: Navigating systems and building collaboration</vt:lpstr>
      <vt:lpstr>Question #7</vt:lpstr>
      <vt:lpstr>PowerPoint Presentation</vt:lpstr>
      <vt:lpstr>PowerPoint Presentation</vt:lpstr>
      <vt:lpstr>PowerPoint Presentation</vt:lpstr>
      <vt:lpstr>Question #8</vt:lpstr>
      <vt:lpstr>PowerPoint Presentation</vt:lpstr>
      <vt:lpstr>PowerPoint Presentation</vt:lpstr>
      <vt:lpstr>PowerPoint Presentation</vt:lpstr>
      <vt:lpstr>Question #9</vt:lpstr>
      <vt:lpstr>PowerPoint Presentation</vt:lpstr>
      <vt:lpstr>PowerPoint Presentation</vt:lpstr>
      <vt:lpstr>Things anyone can do</vt:lpstr>
      <vt:lpstr>PowerPoint Presentation</vt:lpstr>
      <vt:lpstr>Part 4: open floor for specific 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Jeffrey S. Sonnega, PHD., ABPP</dc:title>
  <dc:creator>Microsoft Office User</dc:creator>
  <cp:lastModifiedBy>Merriam, Kathleen</cp:lastModifiedBy>
  <cp:revision>48</cp:revision>
  <cp:lastPrinted>2025-10-09T16:31:46Z</cp:lastPrinted>
  <dcterms:created xsi:type="dcterms:W3CDTF">2025-10-08T21:16:54Z</dcterms:created>
  <dcterms:modified xsi:type="dcterms:W3CDTF">2026-01-31T18:18:45Z</dcterms:modified>
</cp:coreProperties>
</file>