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81" r:id="rId4"/>
    <p:sldId id="279" r:id="rId5"/>
    <p:sldId id="292" r:id="rId6"/>
    <p:sldId id="284" r:id="rId7"/>
    <p:sldId id="283" r:id="rId8"/>
    <p:sldId id="263" r:id="rId9"/>
    <p:sldId id="290" r:id="rId10"/>
    <p:sldId id="287" r:id="rId11"/>
    <p:sldId id="288" r:id="rId12"/>
    <p:sldId id="29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7" autoAdjust="0"/>
    <p:restoredTop sz="79218" autoAdjust="0"/>
  </p:normalViewPr>
  <p:slideViewPr>
    <p:cSldViewPr>
      <p:cViewPr varScale="1">
        <p:scale>
          <a:sx n="59" d="100"/>
          <a:sy n="59" d="100"/>
        </p:scale>
        <p:origin x="176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3ACB1-172E-4849-AB96-33F6D18274BD}" type="datetimeFigureOut">
              <a:rPr lang="en-US" smtClean="0"/>
              <a:t>2/24/2015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3FB481-D80C-4AFE-A633-A90E0B19EBDE}" type="slidenum">
              <a:rPr lang="en-US" smtClean="0"/>
              <a:t>‹#›</a:t>
            </a:fld>
            <a:endParaRPr lang="en-US"/>
          </a:p>
        </p:txBody>
      </p:sp>
    </p:spTree>
    <p:extLst>
      <p:ext uri="{BB962C8B-B14F-4D97-AF65-F5344CB8AC3E}">
        <p14:creationId xmlns:p14="http://schemas.microsoft.com/office/powerpoint/2010/main" val="70828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397514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314270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91167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21560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0393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21871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4741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07294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72141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55069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804003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85797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AC00C2-EE43-4ED5-87D2-83CF3DD03CAA}"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C00C2-EE43-4ED5-87D2-83CF3DD03CAA}"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C00C2-EE43-4ED5-87D2-83CF3DD03CAA}"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AC00C2-EE43-4ED5-87D2-83CF3DD03CAA}"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0AC00C2-EE43-4ED5-87D2-83CF3DD03CAA}"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AC00C2-EE43-4ED5-87D2-83CF3DD03CAA}"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C0BAE-235C-4DAB-ADD0-22DB05E07C1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AC00C2-EE43-4ED5-87D2-83CF3DD03CAA}" type="datetimeFigureOut">
              <a:rPr lang="en-US" smtClean="0"/>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C00C2-EE43-4ED5-87D2-83CF3DD03CAA}" type="datetimeFigureOut">
              <a:rPr lang="en-US" smtClean="0"/>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C00C2-EE43-4ED5-87D2-83CF3DD03CAA}" type="datetimeFigureOut">
              <a:rPr lang="en-US" smtClean="0"/>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0AC00C2-EE43-4ED5-87D2-83CF3DD03CAA}" type="datetimeFigureOut">
              <a:rPr lang="en-US" smtClean="0"/>
              <a:t>2/24/2015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7FC0BAE-235C-4DAB-ADD0-22DB05E07C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C00C2-EE43-4ED5-87D2-83CF3DD03CAA}"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C0BAE-235C-4DAB-ADD0-22DB05E07C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0AC00C2-EE43-4ED5-87D2-83CF3DD03CAA}" type="datetimeFigureOut">
              <a:rPr lang="en-US" smtClean="0"/>
              <a:t>2/24/2015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7FC0BAE-235C-4DAB-ADD0-22DB05E07C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rainyquote.com/quotes/authors/s/steve_job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rainyquote.com/quotes/authors/o/og_mandino.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921472" y="1705212"/>
            <a:ext cx="5648623" cy="1204306"/>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latin typeface="Bookman Old Style" panose="02050604050505020204" pitchFamily="18" charset="0"/>
              </a:rPr>
              <a:t>LEADERSHIP: It’s all about perspective  </a:t>
            </a:r>
            <a:endParaRPr lang="en-US" b="1" dirty="0"/>
          </a:p>
        </p:txBody>
      </p:sp>
      <p:sp>
        <p:nvSpPr>
          <p:cNvPr id="3" name="Subtitle 2"/>
          <p:cNvSpPr>
            <a:spLocks noGrp="1"/>
          </p:cNvSpPr>
          <p:nvPr>
            <p:ph type="subTitle" idx="1"/>
          </p:nvPr>
        </p:nvSpPr>
        <p:spPr>
          <a:xfrm rot="19140000">
            <a:off x="2022993" y="2684642"/>
            <a:ext cx="6545813" cy="1645603"/>
          </a:xfrm>
        </p:spPr>
        <p:txBody>
          <a:bodyPr>
            <a:noAutofit/>
          </a:bodyPr>
          <a:lstStyle/>
          <a:p>
            <a:r>
              <a:rPr lang="en-US" sz="1800" b="1" dirty="0" smtClean="0">
                <a:latin typeface="Bookman Old Style" panose="02050604050505020204" pitchFamily="18" charset="0"/>
              </a:rPr>
              <a:t>Kimberly B. Moore, PHD</a:t>
            </a:r>
          </a:p>
          <a:p>
            <a:r>
              <a:rPr lang="en-US" sz="1800" b="1" dirty="0" smtClean="0">
                <a:latin typeface="Bookman Old Style" panose="02050604050505020204" pitchFamily="18" charset="0"/>
              </a:rPr>
              <a:t>Rotary d5000</a:t>
            </a:r>
          </a:p>
          <a:p>
            <a:r>
              <a:rPr lang="en-US" sz="1800" b="1" dirty="0" smtClean="0">
                <a:latin typeface="Bookman Old Style" panose="02050604050505020204" pitchFamily="18" charset="0"/>
              </a:rPr>
              <a:t>Pre-pets training</a:t>
            </a:r>
          </a:p>
          <a:p>
            <a:r>
              <a:rPr lang="en-US" sz="1800" b="1" dirty="0" smtClean="0">
                <a:latin typeface="Bookman Old Style" panose="02050604050505020204" pitchFamily="18" charset="0"/>
              </a:rPr>
              <a:t>21 </a:t>
            </a:r>
            <a:r>
              <a:rPr lang="en-US" sz="1800" b="1" dirty="0">
                <a:latin typeface="Bookman Old Style" panose="02050604050505020204" pitchFamily="18" charset="0"/>
              </a:rPr>
              <a:t>February 2015</a:t>
            </a:r>
          </a:p>
          <a:p>
            <a:endParaRPr lang="en-US" sz="1800" b="1" dirty="0">
              <a:latin typeface="Bookman Old Style" panose="02050604050505020204" pitchFamily="18" charset="0"/>
            </a:endParaRPr>
          </a:p>
        </p:txBody>
      </p:sp>
    </p:spTree>
    <p:extLst>
      <p:ext uri="{BB962C8B-B14F-4D97-AF65-F5344CB8AC3E}">
        <p14:creationId xmlns:p14="http://schemas.microsoft.com/office/powerpoint/2010/main" val="1600029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3">
                    <a:lumMod val="60000"/>
                    <a:lumOff val="40000"/>
                  </a:schemeClr>
                </a:solidFill>
                <a:latin typeface="Bookman Old Style" panose="02050604050505020204" pitchFamily="18" charset="0"/>
              </a:rPr>
              <a:t>Reflections ……</a:t>
            </a:r>
            <a:r>
              <a:rPr lang="en-US" dirty="0" smtClean="0">
                <a:latin typeface="Bookman Old Style" panose="02050604050505020204" pitchFamily="18" charset="0"/>
              </a:rPr>
              <a:t>	</a:t>
            </a:r>
            <a:endParaRPr lang="en-US" dirty="0">
              <a:latin typeface="Bookman Old Style" panose="02050604050505020204" pitchFamily="18" charset="0"/>
            </a:endParaRPr>
          </a:p>
        </p:txBody>
      </p:sp>
      <p:sp>
        <p:nvSpPr>
          <p:cNvPr id="3" name="Content Placeholder 2"/>
          <p:cNvSpPr>
            <a:spLocks noGrp="1"/>
          </p:cNvSpPr>
          <p:nvPr>
            <p:ph idx="1"/>
          </p:nvPr>
        </p:nvSpPr>
        <p:spPr>
          <a:xfrm>
            <a:off x="822960" y="990600"/>
            <a:ext cx="7520940" cy="3689877"/>
          </a:xfrm>
        </p:spPr>
        <p:txBody>
          <a:bodyPr>
            <a:normAutofit/>
          </a:bodyPr>
          <a:lstStyle/>
          <a:p>
            <a:r>
              <a:rPr lang="en-US" sz="1800" dirty="0" smtClean="0">
                <a:latin typeface="+mj-lt"/>
              </a:rPr>
              <a:t>On your own paper – answer each of these questions.</a:t>
            </a:r>
          </a:p>
          <a:p>
            <a:endParaRPr lang="en-US" sz="1800" dirty="0" smtClean="0">
              <a:latin typeface="+mj-lt"/>
            </a:endParaRPr>
          </a:p>
          <a:p>
            <a:r>
              <a:rPr lang="en-US" sz="1800" dirty="0" smtClean="0">
                <a:latin typeface="+mj-lt"/>
              </a:rPr>
              <a:t>1</a:t>
            </a:r>
            <a:r>
              <a:rPr lang="en-US" sz="1800" dirty="0">
                <a:latin typeface="+mj-lt"/>
              </a:rPr>
              <a:t>.  </a:t>
            </a:r>
            <a:r>
              <a:rPr lang="en-US" sz="1800" dirty="0" smtClean="0">
                <a:latin typeface="+mj-lt"/>
              </a:rPr>
              <a:t>My </a:t>
            </a:r>
            <a:r>
              <a:rPr lang="en-US" sz="1800" dirty="0">
                <a:latin typeface="+mj-lt"/>
              </a:rPr>
              <a:t>year as president </a:t>
            </a:r>
            <a:r>
              <a:rPr lang="en-US" sz="1800" dirty="0" smtClean="0">
                <a:latin typeface="+mj-lt"/>
              </a:rPr>
              <a:t>will be successful if I ________________________</a:t>
            </a:r>
          </a:p>
          <a:p>
            <a:pPr>
              <a:buAutoNum type="arabicPeriod" startAt="2"/>
            </a:pPr>
            <a:r>
              <a:rPr lang="en-US" sz="1800" dirty="0" smtClean="0">
                <a:latin typeface="+mj-lt"/>
              </a:rPr>
              <a:t>During my year as President, I </a:t>
            </a:r>
            <a:r>
              <a:rPr lang="en-US" sz="1800" dirty="0">
                <a:latin typeface="+mj-lt"/>
              </a:rPr>
              <a:t>will need the most help with </a:t>
            </a:r>
            <a:r>
              <a:rPr lang="en-US" sz="1800" dirty="0" smtClean="0">
                <a:latin typeface="+mj-lt"/>
              </a:rPr>
              <a:t>_____________________________________________________________</a:t>
            </a:r>
          </a:p>
          <a:p>
            <a:pPr>
              <a:buAutoNum type="arabicPeriod" startAt="2"/>
            </a:pPr>
            <a:r>
              <a:rPr lang="en-US" sz="1800" dirty="0" smtClean="0">
                <a:latin typeface="+mj-lt"/>
              </a:rPr>
              <a:t>My best club level resource is</a:t>
            </a:r>
            <a:r>
              <a:rPr lang="en-US" sz="1800" dirty="0">
                <a:latin typeface="+mj-lt"/>
              </a:rPr>
              <a:t> </a:t>
            </a:r>
            <a:r>
              <a:rPr lang="en-US" sz="1800" dirty="0" smtClean="0">
                <a:latin typeface="+mj-lt"/>
              </a:rPr>
              <a:t>___________________________________</a:t>
            </a:r>
            <a:endParaRPr lang="en-US" sz="1800" dirty="0">
              <a:latin typeface="+mj-lt"/>
            </a:endParaRPr>
          </a:p>
          <a:p>
            <a:pPr>
              <a:buAutoNum type="arabicPeriod" startAt="2"/>
            </a:pPr>
            <a:r>
              <a:rPr lang="en-US" sz="1800" dirty="0" smtClean="0">
                <a:latin typeface="+mj-lt"/>
              </a:rPr>
              <a:t>My best </a:t>
            </a:r>
            <a:r>
              <a:rPr lang="en-US" sz="1800" dirty="0" err="1" smtClean="0">
                <a:latin typeface="+mj-lt"/>
              </a:rPr>
              <a:t>D5000</a:t>
            </a:r>
            <a:r>
              <a:rPr lang="en-US" sz="1800" dirty="0" smtClean="0">
                <a:latin typeface="+mj-lt"/>
              </a:rPr>
              <a:t> resource is _____________________________________</a:t>
            </a:r>
            <a:endParaRPr lang="en-US" sz="1800" dirty="0">
              <a:latin typeface="+mj-lt"/>
            </a:endParaRPr>
          </a:p>
          <a:p>
            <a:pPr>
              <a:buAutoNum type="arabicPeriod" startAt="2"/>
            </a:pPr>
            <a:r>
              <a:rPr lang="en-US" sz="1800" dirty="0" smtClean="0">
                <a:latin typeface="+mj-lt"/>
              </a:rPr>
              <a:t>My most positive leadership attributes are_________________________</a:t>
            </a:r>
          </a:p>
        </p:txBody>
      </p:sp>
      <p:pic>
        <p:nvPicPr>
          <p:cNvPr id="3074" name="Picture 2" descr="C:\Users\Kimberly\AppData\Local\Microsoft\Windows\Temporary Internet Files\Content.IE5\FGYUTSFL\Cat l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106811"/>
            <a:ext cx="4191000" cy="2577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69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20940" cy="548640"/>
          </a:xfrm>
        </p:spPr>
        <p:txBody>
          <a:bodyPr/>
          <a:lstStyle/>
          <a:p>
            <a:r>
              <a:rPr lang="en-US" sz="2400" b="1" dirty="0" smtClean="0">
                <a:solidFill>
                  <a:schemeClr val="accent3">
                    <a:lumMod val="60000"/>
                    <a:lumOff val="40000"/>
                  </a:schemeClr>
                </a:solidFill>
                <a:latin typeface="Bookman Old Style" panose="02050604050505020204" pitchFamily="18" charset="0"/>
              </a:rPr>
              <a:t>Lead, follow, or get out of the way…</a:t>
            </a:r>
            <a:endParaRPr lang="en-US" sz="2400" b="1" dirty="0">
              <a:solidFill>
                <a:schemeClr val="accent3">
                  <a:lumMod val="60000"/>
                  <a:lumOff val="40000"/>
                </a:schemeClr>
              </a:solidFill>
              <a:latin typeface="Bookman Old Style" panose="02050604050505020204" pitchFamily="18" charset="0"/>
            </a:endParaRPr>
          </a:p>
        </p:txBody>
      </p:sp>
      <p:sp>
        <p:nvSpPr>
          <p:cNvPr id="5" name="Rectangle 4"/>
          <p:cNvSpPr/>
          <p:nvPr/>
        </p:nvSpPr>
        <p:spPr>
          <a:xfrm>
            <a:off x="1828800" y="1600200"/>
            <a:ext cx="4724400" cy="2554545"/>
          </a:xfrm>
          <a:prstGeom prst="rect">
            <a:avLst/>
          </a:prstGeom>
        </p:spPr>
        <p:txBody>
          <a:bodyPr wrap="square">
            <a:spAutoFit/>
          </a:bodyPr>
          <a:lstStyle/>
          <a:p>
            <a:pPr lvl="0"/>
            <a:r>
              <a:rPr lang="en-US" sz="2000" b="1" dirty="0" smtClean="0">
                <a:solidFill>
                  <a:prstClr val="black"/>
                </a:solidFill>
              </a:rPr>
              <a:t>“Technology </a:t>
            </a:r>
            <a:r>
              <a:rPr lang="en-US" sz="2000" b="1" dirty="0">
                <a:solidFill>
                  <a:prstClr val="black"/>
                </a:solidFill>
              </a:rPr>
              <a:t>is nothing. What's important is that you have a faith in people, that they're basically good and smart, and if you give them tools, they'll do wonderful things with them</a:t>
            </a:r>
            <a:r>
              <a:rPr lang="en-US" sz="2000" b="1" dirty="0" smtClean="0">
                <a:solidFill>
                  <a:prstClr val="black"/>
                </a:solidFill>
              </a:rPr>
              <a:t>.:”</a:t>
            </a:r>
            <a:endParaRPr lang="en-US" sz="2000" b="1" dirty="0">
              <a:solidFill>
                <a:prstClr val="black"/>
              </a:solidFill>
            </a:endParaRPr>
          </a:p>
          <a:p>
            <a:pPr lvl="0"/>
            <a:r>
              <a:rPr lang="en-US" sz="2000" dirty="0">
                <a:solidFill>
                  <a:prstClr val="black"/>
                </a:solidFill>
                <a:hlinkClick r:id="rId3"/>
              </a:rPr>
              <a:t>Steve Jobs </a:t>
            </a:r>
            <a:endParaRPr lang="en-US" sz="2000" dirty="0">
              <a:solidFill>
                <a:prstClr val="black"/>
              </a:solidFill>
            </a:endParaRPr>
          </a:p>
          <a:p>
            <a:pPr lvl="0"/>
            <a:r>
              <a:rPr lang="en-US" sz="2000" dirty="0">
                <a:solidFill>
                  <a:prstClr val="black"/>
                </a:solidFill>
              </a:rPr>
              <a:t/>
            </a:r>
            <a:br>
              <a:rPr lang="en-US" sz="2000" dirty="0">
                <a:solidFill>
                  <a:prstClr val="black"/>
                </a:solidFill>
              </a:rPr>
            </a:br>
            <a:endParaRPr lang="en-US" sz="2000" dirty="0">
              <a:solidFill>
                <a:prstClr val="black"/>
              </a:solidFill>
            </a:endParaRPr>
          </a:p>
        </p:txBody>
      </p:sp>
    </p:spTree>
    <p:extLst>
      <p:ext uri="{BB962C8B-B14F-4D97-AF65-F5344CB8AC3E}">
        <p14:creationId xmlns:p14="http://schemas.microsoft.com/office/powerpoint/2010/main" val="630570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isplaying images.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isplaying images.jpg"/>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Kimberly\Pictures\Images PPT\images.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845"/>
            <a:ext cx="7239000" cy="5078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825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rgbClr val="C00000"/>
                </a:solidFill>
                <a:latin typeface="Bookman Old Style" panose="02050604050505020204" pitchFamily="18" charset="0"/>
              </a:rPr>
              <a:t>Agenda </a:t>
            </a:r>
            <a:endParaRPr lang="en-US" sz="3200" b="1" dirty="0">
              <a:solidFill>
                <a:srgbClr val="C00000"/>
              </a:solidFill>
              <a:latin typeface="Bookman Old Style" panose="02050604050505020204" pitchFamily="18" charset="0"/>
            </a:endParaRPr>
          </a:p>
        </p:txBody>
      </p:sp>
      <p:sp>
        <p:nvSpPr>
          <p:cNvPr id="3" name="Content Placeholder 2"/>
          <p:cNvSpPr>
            <a:spLocks noGrp="1"/>
          </p:cNvSpPr>
          <p:nvPr>
            <p:ph idx="1"/>
          </p:nvPr>
        </p:nvSpPr>
        <p:spPr>
          <a:xfrm>
            <a:off x="838200" y="1066800"/>
            <a:ext cx="7520940" cy="3579849"/>
          </a:xfrm>
        </p:spPr>
        <p:txBody>
          <a:bodyPr>
            <a:noAutofit/>
          </a:bodyPr>
          <a:lstStyle/>
          <a:p>
            <a:pPr marL="0" indent="0"/>
            <a:endParaRPr lang="en-US" sz="2000" i="1" dirty="0" smtClean="0">
              <a:latin typeface="Bookman Old Style" panose="02050604050505020204" pitchFamily="18" charset="0"/>
            </a:endParaRPr>
          </a:p>
          <a:p>
            <a:pPr marL="0" indent="0"/>
            <a:r>
              <a:rPr lang="en-US" sz="2000" i="1" dirty="0" smtClean="0">
                <a:latin typeface="Bookman Old Style" panose="02050604050505020204" pitchFamily="18" charset="0"/>
              </a:rPr>
              <a:t>Thoughts on Leadership</a:t>
            </a:r>
          </a:p>
          <a:p>
            <a:pPr marL="0" indent="0"/>
            <a:r>
              <a:rPr lang="en-US" sz="2000" i="1" dirty="0" smtClean="0">
                <a:latin typeface="Bookman Old Style" panose="02050604050505020204" pitchFamily="18" charset="0"/>
              </a:rPr>
              <a:t>Leading Volunteers</a:t>
            </a:r>
          </a:p>
          <a:p>
            <a:pPr marL="0" indent="0"/>
            <a:r>
              <a:rPr lang="en-US" sz="2000" i="1" dirty="0" smtClean="0">
                <a:latin typeface="Bookman Old Style" panose="02050604050505020204" pitchFamily="18" charset="0"/>
              </a:rPr>
              <a:t>Thoughts on Time</a:t>
            </a:r>
            <a:endParaRPr lang="en-US" sz="2000" i="1" dirty="0">
              <a:latin typeface="Bookman Old Style" panose="02050604050505020204" pitchFamily="18" charset="0"/>
            </a:endParaRPr>
          </a:p>
          <a:p>
            <a:pPr marL="0" indent="0"/>
            <a:r>
              <a:rPr lang="en-US" sz="2000" i="1" dirty="0" smtClean="0">
                <a:latin typeface="Bookman Old Style" panose="02050604050505020204" pitchFamily="18" charset="0"/>
              </a:rPr>
              <a:t>Common Fears </a:t>
            </a:r>
          </a:p>
          <a:p>
            <a:pPr marL="0" indent="0"/>
            <a:r>
              <a:rPr lang="en-US" sz="2000" i="1" dirty="0" smtClean="0">
                <a:latin typeface="Bookman Old Style" panose="02050604050505020204" pitchFamily="18" charset="0"/>
              </a:rPr>
              <a:t>Five Keys to Success</a:t>
            </a:r>
          </a:p>
          <a:p>
            <a:pPr marL="0" indent="0"/>
            <a:r>
              <a:rPr lang="en-US" sz="2000" i="1" dirty="0" smtClean="0">
                <a:latin typeface="Bookman Old Style" panose="02050604050505020204" pitchFamily="18" charset="0"/>
              </a:rPr>
              <a:t>Reflection</a:t>
            </a:r>
          </a:p>
          <a:p>
            <a:pPr marL="0" indent="0"/>
            <a:r>
              <a:rPr lang="en-US" sz="2000" i="1" dirty="0" smtClean="0">
                <a:latin typeface="Bookman Old Style" panose="02050604050505020204" pitchFamily="18" charset="0"/>
              </a:rPr>
              <a:t>Lead, Follow, or Get Out of the Way</a:t>
            </a:r>
          </a:p>
          <a:p>
            <a:pPr marL="0" indent="0"/>
            <a:endParaRPr lang="en-US" sz="2000" i="1" dirty="0" smtClean="0">
              <a:latin typeface="Bookman Old Style" panose="02050604050505020204" pitchFamily="18" charset="0"/>
            </a:endParaRPr>
          </a:p>
          <a:p>
            <a:pPr marL="0" indent="0"/>
            <a:endParaRPr lang="en-US" sz="2000" i="1" dirty="0">
              <a:latin typeface="Bookman Old Style" panose="02050604050505020204" pitchFamily="18" charset="0"/>
            </a:endParaRPr>
          </a:p>
          <a:p>
            <a:pPr marL="0" indent="0"/>
            <a:endParaRPr lang="en-US" sz="2000" i="1" dirty="0" smtClean="0">
              <a:latin typeface="Bookman Old Style" panose="02050604050505020204" pitchFamily="18" charset="0"/>
            </a:endParaRPr>
          </a:p>
        </p:txBody>
      </p:sp>
      <p:pic>
        <p:nvPicPr>
          <p:cNvPr id="7170" name="Picture 2" descr="C:\Users\kimberly.b.moore\Desktop\imagesCAXJY3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029" y="1548946"/>
            <a:ext cx="4409085"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374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520940" cy="548640"/>
          </a:xfrm>
        </p:spPr>
        <p:txBody>
          <a:bodyPr/>
          <a:lstStyle/>
          <a:p>
            <a:pPr algn="ctr"/>
            <a:r>
              <a:rPr lang="en-US" b="1" dirty="0" smtClean="0">
                <a:solidFill>
                  <a:srgbClr val="0070C0"/>
                </a:solidFill>
                <a:latin typeface="Bookman Old Style" panose="02050604050505020204" pitchFamily="18" charset="0"/>
              </a:rPr>
              <a:t>Thoughts on leadership</a:t>
            </a:r>
            <a:endParaRPr lang="en-US" b="1" dirty="0">
              <a:solidFill>
                <a:srgbClr val="0070C0"/>
              </a:solidFill>
              <a:latin typeface="Bookman Old Style" panose="02050604050505020204" pitchFamily="18" charset="0"/>
            </a:endParaRPr>
          </a:p>
        </p:txBody>
      </p:sp>
      <p:sp>
        <p:nvSpPr>
          <p:cNvPr id="3" name="Content Placeholder 2"/>
          <p:cNvSpPr>
            <a:spLocks noGrp="1"/>
          </p:cNvSpPr>
          <p:nvPr>
            <p:ph idx="1"/>
          </p:nvPr>
        </p:nvSpPr>
        <p:spPr>
          <a:xfrm>
            <a:off x="914400" y="1143000"/>
            <a:ext cx="7520940" cy="3579849"/>
          </a:xfrm>
        </p:spPr>
        <p:txBody>
          <a:bodyPr>
            <a:normAutofit fontScale="92500" lnSpcReduction="10000"/>
          </a:bodyPr>
          <a:lstStyle/>
          <a:p>
            <a:r>
              <a:rPr lang="en-US" sz="2000" dirty="0" smtClean="0">
                <a:latin typeface="Bookman Old Style" panose="02050604050505020204" pitchFamily="18" charset="0"/>
              </a:rPr>
              <a:t> </a:t>
            </a:r>
          </a:p>
          <a:p>
            <a:r>
              <a:rPr lang="en-US" sz="2000" dirty="0" smtClean="0">
                <a:latin typeface="Bookman Old Style" panose="02050604050505020204" pitchFamily="18" charset="0"/>
              </a:rPr>
              <a:t>“Leadership is not about position, it’s about influence.”</a:t>
            </a:r>
          </a:p>
          <a:p>
            <a:r>
              <a:rPr lang="en-US" sz="2000" dirty="0">
                <a:latin typeface="Bookman Old Style" panose="02050604050505020204" pitchFamily="18" charset="0"/>
              </a:rPr>
              <a:t> </a:t>
            </a:r>
            <a:r>
              <a:rPr lang="en-US" sz="2000" dirty="0" smtClean="0">
                <a:latin typeface="Bookman Old Style" panose="02050604050505020204" pitchFamily="18" charset="0"/>
              </a:rPr>
              <a:t>- John C Maxwell</a:t>
            </a:r>
          </a:p>
          <a:p>
            <a:r>
              <a:rPr lang="en-US" sz="2000" dirty="0" smtClean="0">
                <a:latin typeface="Bookman Old Style" panose="02050604050505020204" pitchFamily="18" charset="0"/>
              </a:rPr>
              <a:t>“Leadership is the art of balancing shortfalls.”</a:t>
            </a:r>
          </a:p>
          <a:p>
            <a:r>
              <a:rPr lang="en-US" sz="2000" dirty="0">
                <a:latin typeface="Bookman Old Style" panose="02050604050505020204" pitchFamily="18" charset="0"/>
              </a:rPr>
              <a:t> </a:t>
            </a:r>
            <a:r>
              <a:rPr lang="en-US" sz="2000" dirty="0" smtClean="0">
                <a:latin typeface="Bookman Old Style" panose="02050604050505020204" pitchFamily="18" charset="0"/>
              </a:rPr>
              <a:t>- General Stephen R. Lorenz</a:t>
            </a:r>
          </a:p>
          <a:p>
            <a:r>
              <a:rPr lang="en-US" sz="2000" dirty="0" smtClean="0">
                <a:latin typeface="Bookman Old Style" panose="02050604050505020204" pitchFamily="18" charset="0"/>
              </a:rPr>
              <a:t>“Leadership is a function of knowing yourself, having a vision that is well communicated, building trust among colleagues, and taking effective action to realize your own leadership potential.”</a:t>
            </a:r>
          </a:p>
          <a:p>
            <a:r>
              <a:rPr lang="en-US" sz="2000" dirty="0">
                <a:latin typeface="Bookman Old Style" panose="02050604050505020204" pitchFamily="18" charset="0"/>
              </a:rPr>
              <a:t> </a:t>
            </a:r>
            <a:r>
              <a:rPr lang="en-US" sz="2000" dirty="0" smtClean="0">
                <a:latin typeface="Bookman Old Style" panose="02050604050505020204" pitchFamily="18" charset="0"/>
              </a:rPr>
              <a:t>- Warren Bennis</a:t>
            </a:r>
          </a:p>
          <a:p>
            <a:endParaRPr lang="en-US" sz="2000" dirty="0" smtClean="0">
              <a:latin typeface="Bookman Old Style" panose="02050604050505020204" pitchFamily="18" charset="0"/>
            </a:endParaRPr>
          </a:p>
        </p:txBody>
      </p:sp>
    </p:spTree>
    <p:extLst>
      <p:ext uri="{BB962C8B-B14F-4D97-AF65-F5344CB8AC3E}">
        <p14:creationId xmlns:p14="http://schemas.microsoft.com/office/powerpoint/2010/main" val="2398916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
            </a:r>
            <a:br>
              <a:rPr lang="en-US" dirty="0" smtClean="0">
                <a:latin typeface="Bookman Old Style" panose="02050604050505020204" pitchFamily="18" charset="0"/>
              </a:rPr>
            </a:br>
            <a:r>
              <a:rPr lang="en-US" b="1" dirty="0">
                <a:solidFill>
                  <a:srgbClr val="C00000"/>
                </a:solidFill>
                <a:latin typeface="Bookman Old Style" panose="02050604050505020204" pitchFamily="18" charset="0"/>
              </a:rPr>
              <a:t>	</a:t>
            </a:r>
            <a:br>
              <a:rPr lang="en-US" b="1" dirty="0">
                <a:solidFill>
                  <a:srgbClr val="C00000"/>
                </a:solidFill>
                <a:latin typeface="Bookman Old Style" panose="02050604050505020204" pitchFamily="18" charset="0"/>
              </a:rPr>
            </a:br>
            <a:endParaRPr lang="en-US" b="1" dirty="0">
              <a:solidFill>
                <a:srgbClr val="C00000"/>
              </a:solidFill>
            </a:endParaRPr>
          </a:p>
        </p:txBody>
      </p:sp>
      <p:sp>
        <p:nvSpPr>
          <p:cNvPr id="3" name="Content Placeholder 2"/>
          <p:cNvSpPr>
            <a:spLocks noGrp="1"/>
          </p:cNvSpPr>
          <p:nvPr>
            <p:ph idx="1"/>
          </p:nvPr>
        </p:nvSpPr>
        <p:spPr>
          <a:xfrm>
            <a:off x="838200" y="990600"/>
            <a:ext cx="7520940" cy="3766077"/>
          </a:xfrm>
        </p:spPr>
        <p:txBody>
          <a:bodyPr>
            <a:normAutofit/>
          </a:bodyPr>
          <a:lstStyle/>
          <a:p>
            <a:r>
              <a:rPr lang="en-US" sz="2000" dirty="0">
                <a:latin typeface="Bookman Old Style" panose="02050604050505020204" pitchFamily="18" charset="0"/>
              </a:rPr>
              <a:t>	</a:t>
            </a:r>
            <a:endParaRPr lang="en-US" sz="2000" dirty="0" smtClean="0">
              <a:latin typeface="Bookman Old Style" panose="02050604050505020204" pitchFamily="18" charset="0"/>
            </a:endParaRPr>
          </a:p>
          <a:p>
            <a:endParaRPr lang="en-US" dirty="0"/>
          </a:p>
        </p:txBody>
      </p:sp>
      <p:pic>
        <p:nvPicPr>
          <p:cNvPr id="5" name="Picture 2" descr="C:\Users\kimberly.b.moore\Desktop\Lead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4"/>
            <a:ext cx="5791200" cy="5058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54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60000"/>
                    <a:lumOff val="40000"/>
                  </a:schemeClr>
                </a:solidFill>
                <a:latin typeface="Bookman Old Style" panose="02050604050505020204" pitchFamily="18" charset="0"/>
              </a:rPr>
              <a:t>Leading Volunteers</a:t>
            </a:r>
            <a:endParaRPr lang="en-US" b="1" dirty="0">
              <a:solidFill>
                <a:schemeClr val="accent3">
                  <a:lumMod val="60000"/>
                  <a:lumOff val="40000"/>
                </a:schemeClr>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endParaRPr lang="en-US" sz="2400" dirty="0" smtClean="0"/>
          </a:p>
          <a:p>
            <a:r>
              <a:rPr lang="en-US" sz="2400" dirty="0" smtClean="0"/>
              <a:t>If every American donated </a:t>
            </a:r>
          </a:p>
          <a:p>
            <a:r>
              <a:rPr lang="en-US" sz="2400" dirty="0" smtClean="0"/>
              <a:t>5 hours each week it would </a:t>
            </a:r>
          </a:p>
          <a:p>
            <a:r>
              <a:rPr lang="en-US" sz="2400" dirty="0" smtClean="0"/>
              <a:t>equal the labor of 20 million </a:t>
            </a:r>
          </a:p>
          <a:p>
            <a:r>
              <a:rPr lang="en-US" sz="2400" dirty="0" smtClean="0"/>
              <a:t>full-time volunteers.  </a:t>
            </a:r>
          </a:p>
          <a:p>
            <a:r>
              <a:rPr lang="en-US" sz="2400" dirty="0" smtClean="0"/>
              <a:t>~Whoopi Goldberg </a:t>
            </a:r>
            <a:endParaRPr lang="en-US" sz="2400" dirty="0"/>
          </a:p>
        </p:txBody>
      </p:sp>
      <p:pic>
        <p:nvPicPr>
          <p:cNvPr id="4" name="Picture 6" descr="C:\Users\kimberly.b.moore\Desktop\Servant l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914400"/>
            <a:ext cx="4124325" cy="461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07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1676"/>
            <a:ext cx="7882890" cy="3579849"/>
          </a:xfrm>
        </p:spPr>
        <p:txBody>
          <a:bodyPr>
            <a:noAutofit/>
          </a:bodyPr>
          <a:lstStyle/>
          <a:p>
            <a:endParaRPr lang="en-US" sz="2000" dirty="0" smtClean="0"/>
          </a:p>
          <a:p>
            <a:r>
              <a:rPr lang="en-US" sz="2000" dirty="0" smtClean="0"/>
              <a:t>“</a:t>
            </a:r>
            <a:r>
              <a:rPr lang="en-US" sz="2000" dirty="0" smtClean="0">
                <a:latin typeface="Bookman Old Style" panose="02050604050505020204" pitchFamily="18" charset="0"/>
              </a:rPr>
              <a:t>Your </a:t>
            </a:r>
            <a:r>
              <a:rPr lang="en-US" sz="2000" dirty="0">
                <a:latin typeface="Bookman Old Style" panose="02050604050505020204" pitchFamily="18" charset="0"/>
              </a:rPr>
              <a:t>time is limited, so don't waste it living someone else's life. Don't be trapped by dogma - which is living with the results of other people's thinking. Don't let the noise of others' opinions drown out your own inner voice. And most important, have the courage to follow your heart and intuition</a:t>
            </a:r>
            <a:r>
              <a:rPr lang="en-US" sz="2000" dirty="0" smtClean="0">
                <a:latin typeface="Bookman Old Style" panose="02050604050505020204" pitchFamily="18" charset="0"/>
              </a:rPr>
              <a:t>.”</a:t>
            </a:r>
            <a:endParaRPr lang="en-US" sz="2000" dirty="0">
              <a:latin typeface="Bookman Old Style" panose="02050604050505020204" pitchFamily="18" charset="0"/>
            </a:endParaRPr>
          </a:p>
          <a:p>
            <a:endParaRPr lang="en-US" sz="2000" dirty="0" smtClean="0">
              <a:solidFill>
                <a:srgbClr val="FF0000"/>
              </a:solidFill>
              <a:latin typeface="Bookman Old Style" panose="02050604050505020204" pitchFamily="18" charset="0"/>
              <a:cs typeface="Times New Roman" panose="02020603050405020304" pitchFamily="18" charset="0"/>
            </a:endParaRPr>
          </a:p>
        </p:txBody>
      </p:sp>
      <p:sp>
        <p:nvSpPr>
          <p:cNvPr id="4" name="Title 3"/>
          <p:cNvSpPr>
            <a:spLocks noGrp="1"/>
          </p:cNvSpPr>
          <p:nvPr>
            <p:ph type="title"/>
          </p:nvPr>
        </p:nvSpPr>
        <p:spPr>
          <a:xfrm>
            <a:off x="838200" y="381000"/>
            <a:ext cx="7543800" cy="914400"/>
          </a:xfrm>
        </p:spPr>
        <p:txBody>
          <a:bodyPr/>
          <a:lstStyle/>
          <a:p>
            <a:pPr algn="ctr"/>
            <a:r>
              <a:rPr lang="en-US" b="1" dirty="0" smtClean="0">
                <a:solidFill>
                  <a:schemeClr val="accent3">
                    <a:lumMod val="60000"/>
                    <a:lumOff val="40000"/>
                  </a:schemeClr>
                </a:solidFill>
                <a:latin typeface="Bookman Old Style" panose="02050604050505020204" pitchFamily="18" charset="0"/>
              </a:rPr>
              <a:t>Thoughts on Time </a:t>
            </a:r>
            <a:endParaRPr lang="en-US" b="1" dirty="0">
              <a:solidFill>
                <a:schemeClr val="accent3">
                  <a:lumMod val="60000"/>
                  <a:lumOff val="40000"/>
                </a:schemeClr>
              </a:solidFill>
              <a:latin typeface="Bookman Old Style" panose="02050604050505020204" pitchFamily="18" charset="0"/>
            </a:endParaRPr>
          </a:p>
        </p:txBody>
      </p:sp>
      <p:sp>
        <p:nvSpPr>
          <p:cNvPr id="2" name="Rectangle 1"/>
          <p:cNvSpPr/>
          <p:nvPr/>
        </p:nvSpPr>
        <p:spPr>
          <a:xfrm>
            <a:off x="685800" y="3733800"/>
            <a:ext cx="7696200" cy="1015663"/>
          </a:xfrm>
          <a:prstGeom prst="rect">
            <a:avLst/>
          </a:prstGeom>
        </p:spPr>
        <p:txBody>
          <a:bodyPr wrap="square">
            <a:spAutoFit/>
          </a:bodyPr>
          <a:lstStyle/>
          <a:p>
            <a:r>
              <a:rPr lang="en-US" b="1" dirty="0">
                <a:latin typeface="Bookman Old Style" panose="02050604050505020204" pitchFamily="18" charset="0"/>
              </a:rPr>
              <a:t>”</a:t>
            </a:r>
            <a:r>
              <a:rPr lang="en-US" sz="2000" b="1" dirty="0">
                <a:latin typeface="Bookman Old Style" panose="02050604050505020204" pitchFamily="18" charset="0"/>
              </a:rPr>
              <a:t>My favorite things in life don't cost any money. It's really clear that the most precious resource we all have is time</a:t>
            </a:r>
            <a:r>
              <a:rPr lang="en-US" sz="2000" b="1" dirty="0" smtClean="0">
                <a:latin typeface="Bookman Old Style" panose="02050604050505020204" pitchFamily="18" charset="0"/>
              </a:rPr>
              <a:t>.”</a:t>
            </a:r>
            <a:endParaRPr lang="en-US" sz="2000" b="1" dirty="0">
              <a:latin typeface="Bookman Old Style" panose="02050604050505020204" pitchFamily="18" charset="0"/>
            </a:endParaRPr>
          </a:p>
        </p:txBody>
      </p:sp>
    </p:spTree>
    <p:extLst>
      <p:ext uri="{BB962C8B-B14F-4D97-AF65-F5344CB8AC3E}">
        <p14:creationId xmlns:p14="http://schemas.microsoft.com/office/powerpoint/2010/main" val="2612520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848600" cy="4114800"/>
          </a:xfrm>
        </p:spPr>
        <p:txBody>
          <a:bodyPr>
            <a:noAutofit/>
          </a:bodyPr>
          <a:lstStyle/>
          <a:p>
            <a:endParaRPr lang="en-US" sz="2000" dirty="0" smtClean="0">
              <a:latin typeface="Bookman Old Style" panose="02050604050505020204" pitchFamily="18" charset="0"/>
              <a:cs typeface="Times New Roman" panose="02020603050405020304" pitchFamily="18" charset="0"/>
            </a:endParaRPr>
          </a:p>
          <a:p>
            <a:r>
              <a:rPr lang="en-US" sz="2000" dirty="0" smtClean="0">
                <a:latin typeface="Bookman Old Style" panose="02050604050505020204" pitchFamily="18" charset="0"/>
                <a:cs typeface="Times New Roman" panose="02020603050405020304" pitchFamily="18" charset="0"/>
              </a:rPr>
              <a:t>► I don’t know how …</a:t>
            </a:r>
          </a:p>
          <a:p>
            <a:r>
              <a:rPr lang="en-US" sz="2000" dirty="0">
                <a:latin typeface="Bookman Old Style" panose="02050604050505020204" pitchFamily="18" charset="0"/>
                <a:cs typeface="Times New Roman" panose="02020603050405020304" pitchFamily="18" charset="0"/>
              </a:rPr>
              <a:t>► Am </a:t>
            </a:r>
            <a:r>
              <a:rPr lang="en-US" sz="2000" dirty="0" smtClean="0">
                <a:latin typeface="Bookman Old Style" panose="02050604050505020204" pitchFamily="18" charset="0"/>
                <a:cs typeface="Times New Roman" panose="02020603050405020304" pitchFamily="18" charset="0"/>
              </a:rPr>
              <a:t>I all alone?</a:t>
            </a:r>
          </a:p>
          <a:p>
            <a:r>
              <a:rPr lang="en-US" sz="2000" dirty="0">
                <a:latin typeface="Bookman Old Style" panose="02050604050505020204" pitchFamily="18" charset="0"/>
                <a:cs typeface="Times New Roman" panose="02020603050405020304" pitchFamily="18" charset="0"/>
              </a:rPr>
              <a:t>► </a:t>
            </a:r>
            <a:r>
              <a:rPr lang="en-US" sz="2000" dirty="0" smtClean="0">
                <a:latin typeface="Bookman Old Style" panose="02050604050505020204" pitchFamily="18" charset="0"/>
                <a:cs typeface="Times New Roman" panose="02020603050405020304" pitchFamily="18" charset="0"/>
              </a:rPr>
              <a:t>Will I succeed or fail?</a:t>
            </a:r>
          </a:p>
          <a:p>
            <a:r>
              <a:rPr lang="en-US" sz="2000" dirty="0">
                <a:latin typeface="Bookman Old Style" panose="02050604050505020204" pitchFamily="18" charset="0"/>
                <a:cs typeface="Times New Roman" panose="02020603050405020304" pitchFamily="18" charset="0"/>
              </a:rPr>
              <a:t>► Will </a:t>
            </a:r>
            <a:r>
              <a:rPr lang="en-US" sz="2000" dirty="0" smtClean="0">
                <a:latin typeface="Bookman Old Style" panose="02050604050505020204" pitchFamily="18" charset="0"/>
                <a:cs typeface="Times New Roman" panose="02020603050405020304" pitchFamily="18" charset="0"/>
              </a:rPr>
              <a:t>they like me?</a:t>
            </a:r>
          </a:p>
          <a:p>
            <a:r>
              <a:rPr lang="en-US" sz="2000" dirty="0">
                <a:latin typeface="Bookman Old Style" panose="02050604050505020204" pitchFamily="18" charset="0"/>
                <a:cs typeface="Times New Roman" panose="02020603050405020304" pitchFamily="18" charset="0"/>
              </a:rPr>
              <a:t>► Can </a:t>
            </a:r>
            <a:r>
              <a:rPr lang="en-US" sz="2000" dirty="0" smtClean="0">
                <a:latin typeface="Bookman Old Style" panose="02050604050505020204" pitchFamily="18" charset="0"/>
                <a:cs typeface="Times New Roman" panose="02020603050405020304" pitchFamily="18" charset="0"/>
              </a:rPr>
              <a:t>I handle success?</a:t>
            </a:r>
          </a:p>
          <a:p>
            <a:endParaRPr lang="en-US" sz="2000" dirty="0">
              <a:latin typeface="Bookman Old Style" panose="02050604050505020204" pitchFamily="18" charset="0"/>
              <a:cs typeface="Times New Roman" panose="02020603050405020304" pitchFamily="18" charset="0"/>
            </a:endParaRPr>
          </a:p>
          <a:p>
            <a:r>
              <a:rPr lang="en-US" sz="2000" dirty="0" smtClean="0"/>
              <a:t>“Sometimes when </a:t>
            </a:r>
            <a:r>
              <a:rPr lang="en-US" sz="2000" dirty="0"/>
              <a:t>you innovate, you make mistakes. It is best to admit them quickly, and get on with improving your other innovations</a:t>
            </a:r>
            <a:r>
              <a:rPr lang="en-US" sz="2000" dirty="0" smtClean="0"/>
              <a:t>” ~Steve Jobs</a:t>
            </a:r>
            <a:endParaRPr lang="en-US" sz="2000" dirty="0"/>
          </a:p>
          <a:p>
            <a:endParaRPr lang="en-US" sz="2000" dirty="0">
              <a:latin typeface="Bookman Old Style" panose="02050604050505020204" pitchFamily="18" charset="0"/>
              <a:cs typeface="Times New Roman" panose="02020603050405020304" pitchFamily="18" charset="0"/>
            </a:endParaRPr>
          </a:p>
          <a:p>
            <a:endParaRPr lang="en-US" sz="2000" dirty="0" smtClean="0">
              <a:latin typeface="Bookman Old Style" panose="02050604050505020204" pitchFamily="18" charset="0"/>
              <a:cs typeface="Times New Roman" panose="02020603050405020304" pitchFamily="18" charset="0"/>
            </a:endParaRPr>
          </a:p>
        </p:txBody>
      </p:sp>
      <p:sp>
        <p:nvSpPr>
          <p:cNvPr id="4" name="Title 3"/>
          <p:cNvSpPr>
            <a:spLocks noGrp="1"/>
          </p:cNvSpPr>
          <p:nvPr>
            <p:ph type="title"/>
          </p:nvPr>
        </p:nvSpPr>
        <p:spPr/>
        <p:txBody>
          <a:bodyPr/>
          <a:lstStyle/>
          <a:p>
            <a:pPr algn="ctr"/>
            <a:r>
              <a:rPr lang="en-US" b="1" dirty="0" smtClean="0">
                <a:solidFill>
                  <a:srgbClr val="C00000"/>
                </a:solidFill>
                <a:latin typeface="Bookman Old Style" panose="02050604050505020204" pitchFamily="18" charset="0"/>
              </a:rPr>
              <a:t>Common FEARS  </a:t>
            </a:r>
            <a:endParaRPr lang="en-US" b="1" dirty="0">
              <a:solidFill>
                <a:srgbClr val="C00000"/>
              </a:solidFill>
              <a:latin typeface="Bookman Old Style" panose="02050604050505020204" pitchFamily="18" charset="0"/>
            </a:endParaRPr>
          </a:p>
        </p:txBody>
      </p:sp>
      <p:pic>
        <p:nvPicPr>
          <p:cNvPr id="5" name="Picture 2" descr="C:\Users\kimberly.b.moore\Desktop\green man stepping ou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42353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18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3">
                    <a:lumMod val="60000"/>
                    <a:lumOff val="40000"/>
                  </a:schemeClr>
                </a:solidFill>
                <a:latin typeface="Bookman Old Style" panose="02050604050505020204" pitchFamily="18" charset="0"/>
                <a:cs typeface="Aharoni" pitchFamily="2" charset="-79"/>
              </a:rPr>
              <a:t>five Keys to success</a:t>
            </a:r>
            <a:endParaRPr lang="en-US" b="1" dirty="0">
              <a:solidFill>
                <a:schemeClr val="accent3">
                  <a:lumMod val="60000"/>
                  <a:lumOff val="40000"/>
                </a:schemeClr>
              </a:solidFill>
              <a:latin typeface="Bookman Old Style" panose="02050604050505020204" pitchFamily="18" charset="0"/>
              <a:cs typeface="Aharoni" pitchFamily="2" charset="-79"/>
            </a:endParaRPr>
          </a:p>
        </p:txBody>
      </p:sp>
      <p:sp>
        <p:nvSpPr>
          <p:cNvPr id="3" name="Content Placeholder 2"/>
          <p:cNvSpPr>
            <a:spLocks noGrp="1"/>
          </p:cNvSpPr>
          <p:nvPr>
            <p:ph idx="1"/>
          </p:nvPr>
        </p:nvSpPr>
        <p:spPr>
          <a:xfrm>
            <a:off x="762000" y="1752600"/>
            <a:ext cx="7520940" cy="2894049"/>
          </a:xfrm>
        </p:spPr>
        <p:txBody>
          <a:bodyPr>
            <a:normAutofit/>
          </a:bodyPr>
          <a:lstStyle/>
          <a:p>
            <a:r>
              <a:rPr lang="en-US" sz="2000" dirty="0" smtClean="0">
                <a:latin typeface="Bookman Old Style" panose="02050604050505020204" pitchFamily="18" charset="0"/>
              </a:rPr>
              <a:t>Respect others</a:t>
            </a:r>
          </a:p>
          <a:p>
            <a:r>
              <a:rPr lang="en-US" sz="2000" dirty="0" smtClean="0">
                <a:latin typeface="Bookman Old Style" panose="02050604050505020204" pitchFamily="18" charset="0"/>
              </a:rPr>
              <a:t>Build the reputation</a:t>
            </a:r>
          </a:p>
          <a:p>
            <a:r>
              <a:rPr lang="en-US" sz="2000" dirty="0" smtClean="0">
                <a:latin typeface="Bookman Old Style" panose="02050604050505020204" pitchFamily="18" charset="0"/>
              </a:rPr>
              <a:t>Trust your instincts</a:t>
            </a:r>
          </a:p>
          <a:p>
            <a:r>
              <a:rPr lang="en-US" sz="2000" dirty="0" smtClean="0">
                <a:latin typeface="Bookman Old Style" panose="02050604050505020204" pitchFamily="18" charset="0"/>
              </a:rPr>
              <a:t>Be accountable</a:t>
            </a:r>
          </a:p>
          <a:p>
            <a:r>
              <a:rPr lang="en-US" sz="2000" dirty="0" smtClean="0">
                <a:latin typeface="Bookman Old Style" panose="02050604050505020204" pitchFamily="18" charset="0"/>
              </a:rPr>
              <a:t>Embrace change</a:t>
            </a:r>
          </a:p>
          <a:p>
            <a:endParaRPr lang="en-US" dirty="0" smtClean="0"/>
          </a:p>
          <a:p>
            <a:endParaRPr lang="en-US" dirty="0"/>
          </a:p>
          <a:p>
            <a:endParaRPr lang="en-US" dirty="0" smtClean="0"/>
          </a:p>
        </p:txBody>
      </p:sp>
      <p:pic>
        <p:nvPicPr>
          <p:cNvPr id="4098" name="Picture 2" descr="C:\Users\kimberly.b.moore\Desktop\Time_Manag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4176" y="1295400"/>
            <a:ext cx="5449824" cy="3182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019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905000"/>
            <a:ext cx="7277100" cy="2775477"/>
          </a:xfrm>
        </p:spPr>
        <p:txBody>
          <a:bodyPr/>
          <a:lstStyle/>
          <a:p>
            <a:endParaRPr lang="en-US" dirty="0"/>
          </a:p>
        </p:txBody>
      </p:sp>
      <p:sp>
        <p:nvSpPr>
          <p:cNvPr id="4" name="Rectangle 3"/>
          <p:cNvSpPr/>
          <p:nvPr/>
        </p:nvSpPr>
        <p:spPr>
          <a:xfrm>
            <a:off x="2286000" y="3105835"/>
            <a:ext cx="4572000" cy="646331"/>
          </a:xfrm>
          <a:prstGeom prst="rect">
            <a:avLst/>
          </a:prstGeom>
        </p:spPr>
        <p:txBody>
          <a:bodyPr>
            <a:spAutoFit/>
          </a:bodyPr>
          <a:lstStyle/>
          <a:p>
            <a:r>
              <a:rPr lang="en-US" dirty="0"/>
              <a:t>http://www.brainyquote.com/photos/o/ogmandino164003.jpg</a:t>
            </a:r>
          </a:p>
        </p:txBody>
      </p:sp>
      <p:pic>
        <p:nvPicPr>
          <p:cNvPr id="1026" name="Picture 2" descr="Always do your best. What you plant now, you will harvest later. - Og Mandin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0999"/>
            <a:ext cx="7176244" cy="4629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4141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416</Words>
  <Application>Microsoft Office PowerPoint</Application>
  <PresentationFormat>On-screen Show (4:3)</PresentationFormat>
  <Paragraphs>65</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Aharoni</vt:lpstr>
      <vt:lpstr>Arial</vt:lpstr>
      <vt:lpstr>Bookman Old Style</vt:lpstr>
      <vt:lpstr>Calibri</vt:lpstr>
      <vt:lpstr>Franklin Gothic Book</vt:lpstr>
      <vt:lpstr>Franklin Gothic Medium</vt:lpstr>
      <vt:lpstr>Times New Roman</vt:lpstr>
      <vt:lpstr>Tunga</vt:lpstr>
      <vt:lpstr>Wingdings</vt:lpstr>
      <vt:lpstr>Angles</vt:lpstr>
      <vt:lpstr>     LEADERSHIP: It’s all about perspective  </vt:lpstr>
      <vt:lpstr>Agenda </vt:lpstr>
      <vt:lpstr>Thoughts on leadership</vt:lpstr>
      <vt:lpstr>   </vt:lpstr>
      <vt:lpstr>Leading Volunteers</vt:lpstr>
      <vt:lpstr>Thoughts on Time </vt:lpstr>
      <vt:lpstr>Common FEARS  </vt:lpstr>
      <vt:lpstr>five Keys to success</vt:lpstr>
      <vt:lpstr>PowerPoint Presentation</vt:lpstr>
      <vt:lpstr>Reflections …… </vt:lpstr>
      <vt:lpstr>Lead, follow, or get out of the way…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LEADERSHIP: It’s all about perspective  </dc:title>
  <dc:creator>Masuno, Naomi</dc:creator>
  <cp:lastModifiedBy>Naomi Masuno</cp:lastModifiedBy>
  <cp:revision>1</cp:revision>
  <dcterms:modified xsi:type="dcterms:W3CDTF">2015-02-24T17:49:24Z</dcterms:modified>
</cp:coreProperties>
</file>