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4"/>
  </p:notesMasterIdLst>
  <p:sldIdLst>
    <p:sldId id="256" r:id="rId2"/>
    <p:sldId id="273" r:id="rId3"/>
    <p:sldId id="274" r:id="rId4"/>
    <p:sldId id="276" r:id="rId5"/>
    <p:sldId id="277" r:id="rId6"/>
    <p:sldId id="278" r:id="rId7"/>
    <p:sldId id="279" r:id="rId8"/>
    <p:sldId id="280" r:id="rId9"/>
    <p:sldId id="281" r:id="rId10"/>
    <p:sldId id="258" r:id="rId11"/>
    <p:sldId id="259" r:id="rId12"/>
    <p:sldId id="262" r:id="rId13"/>
    <p:sldId id="263" r:id="rId14"/>
    <p:sldId id="266" r:id="rId15"/>
    <p:sldId id="264" r:id="rId16"/>
    <p:sldId id="265" r:id="rId17"/>
    <p:sldId id="267" r:id="rId18"/>
    <p:sldId id="257" r:id="rId19"/>
    <p:sldId id="268" r:id="rId20"/>
    <p:sldId id="269" r:id="rId21"/>
    <p:sldId id="272" r:id="rId22"/>
    <p:sldId id="271"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4D4EF"/>
    <a:srgbClr val="1A72A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30" autoAdjust="0"/>
    <p:restoredTop sz="89619" autoAdjust="0"/>
  </p:normalViewPr>
  <p:slideViewPr>
    <p:cSldViewPr snapToGrid="0">
      <p:cViewPr varScale="1">
        <p:scale>
          <a:sx n="65" d="100"/>
          <a:sy n="65" d="100"/>
        </p:scale>
        <p:origin x="138" y="66"/>
      </p:cViewPr>
      <p:guideLst>
        <p:guide orient="horz" pos="2160"/>
        <p:guide pos="384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_rels/viewProps.xml.rels><?xml version="1.0" encoding="UTF-8" standalone="yes"?>
<Relationships xmlns="http://schemas.openxmlformats.org/package/2006/relationships"><Relationship Id="rId8" Type="http://schemas.openxmlformats.org/officeDocument/2006/relationships/slide" Target="slides/slide20.xml"/><Relationship Id="rId3" Type="http://schemas.openxmlformats.org/officeDocument/2006/relationships/slide" Target="slides/slide11.xml"/><Relationship Id="rId7" Type="http://schemas.openxmlformats.org/officeDocument/2006/relationships/slide" Target="slides/slide19.xml"/><Relationship Id="rId2" Type="http://schemas.openxmlformats.org/officeDocument/2006/relationships/slide" Target="slides/slide10.xml"/><Relationship Id="rId1" Type="http://schemas.openxmlformats.org/officeDocument/2006/relationships/slide" Target="slides/slide9.xml"/><Relationship Id="rId6" Type="http://schemas.openxmlformats.org/officeDocument/2006/relationships/slide" Target="slides/slide17.xml"/><Relationship Id="rId5" Type="http://schemas.openxmlformats.org/officeDocument/2006/relationships/slide" Target="slides/slide14.xml"/><Relationship Id="rId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4D7D027-1A14-6949-BA66-4B684B2655B4}" type="datetimeFigureOut">
              <a:rPr lang="en-US" smtClean="0"/>
              <a:t>4/13/2018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haw-US"/>
              <a:t>Click to edit Master text styles</a:t>
            </a:r>
          </a:p>
          <a:p>
            <a:pPr lvl="1"/>
            <a:r>
              <a:rPr lang="haw-US"/>
              <a:t>Second level</a:t>
            </a:r>
          </a:p>
          <a:p>
            <a:pPr lvl="2"/>
            <a:r>
              <a:rPr lang="haw-US"/>
              <a:t>Third level</a:t>
            </a:r>
          </a:p>
          <a:p>
            <a:pPr lvl="3"/>
            <a:r>
              <a:rPr lang="haw-US"/>
              <a:t>Fourth level</a:t>
            </a:r>
          </a:p>
          <a:p>
            <a:pPr lvl="4"/>
            <a:r>
              <a:rPr lang="haw-US"/>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FE489DE-4596-C944-A637-AA920C21044B}" type="slidenum">
              <a:rPr lang="en-US" smtClean="0"/>
              <a:t>‹#›</a:t>
            </a:fld>
            <a:endParaRPr lang="en-US"/>
          </a:p>
        </p:txBody>
      </p:sp>
    </p:spTree>
    <p:extLst>
      <p:ext uri="{BB962C8B-B14F-4D97-AF65-F5344CB8AC3E}">
        <p14:creationId xmlns:p14="http://schemas.microsoft.com/office/powerpoint/2010/main" val="303899493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E489DE-4596-C944-A637-AA920C21044B}" type="slidenum">
              <a:rPr lang="en-US" smtClean="0"/>
              <a:t>2</a:t>
            </a:fld>
            <a:endParaRPr lang="en-US"/>
          </a:p>
        </p:txBody>
      </p:sp>
    </p:spTree>
    <p:extLst>
      <p:ext uri="{BB962C8B-B14F-4D97-AF65-F5344CB8AC3E}">
        <p14:creationId xmlns:p14="http://schemas.microsoft.com/office/powerpoint/2010/main" val="42077127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Handout</a:t>
            </a:r>
          </a:p>
        </p:txBody>
      </p:sp>
      <p:sp>
        <p:nvSpPr>
          <p:cNvPr id="4" name="Slide Number Placeholder 3"/>
          <p:cNvSpPr>
            <a:spLocks noGrp="1"/>
          </p:cNvSpPr>
          <p:nvPr>
            <p:ph type="sldNum" sz="quarter" idx="10"/>
          </p:nvPr>
        </p:nvSpPr>
        <p:spPr/>
        <p:txBody>
          <a:bodyPr/>
          <a:lstStyle/>
          <a:p>
            <a:fld id="{7FE489DE-4596-C944-A637-AA920C21044B}" type="slidenum">
              <a:rPr lang="en-US" smtClean="0"/>
              <a:t>6</a:t>
            </a:fld>
            <a:endParaRPr lang="en-US"/>
          </a:p>
        </p:txBody>
      </p:sp>
    </p:spTree>
    <p:extLst>
      <p:ext uri="{BB962C8B-B14F-4D97-AF65-F5344CB8AC3E}">
        <p14:creationId xmlns:p14="http://schemas.microsoft.com/office/powerpoint/2010/main" val="42443513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Date Placeholder 2"/>
          <p:cNvSpPr>
            <a:spLocks noGrp="1"/>
          </p:cNvSpPr>
          <p:nvPr>
            <p:ph type="dt" sz="half" idx="10"/>
          </p:nvPr>
        </p:nvSpPr>
        <p:spPr/>
        <p:txBody>
          <a:bodyPr/>
          <a:lstStyle/>
          <a:p>
            <a:fld id="{B61BEF0D-F0BB-DE4B-95CE-6DB70DBA9567}" type="datetimeFigureOut">
              <a:rPr lang="en-US" dirty="0"/>
              <a:pPr/>
              <a:t>4/13/2018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4/13/2018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4/13/2018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4/13/2018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4/13/2018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4/13/2018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4/13/2018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4/13/2018</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1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36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5BDD1EA-D8C1-45AF-9F0A-14A2A137BA2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nip Diagonal Corner Rectangle 6">
            <a:extLst>
              <a:ext uri="{FF2B5EF4-FFF2-40B4-BE49-F238E27FC236}">
                <a16:creationId xmlns:a16="http://schemas.microsoft.com/office/drawing/2014/main" id="{14354E08-0068-48D7-A8AD-84C7B1CF585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000" y="620722"/>
            <a:ext cx="6575496" cy="5286838"/>
          </a:xfrm>
          <a:prstGeom prst="snip2DiagRect">
            <a:avLst>
              <a:gd name="adj1" fmla="val 10787"/>
              <a:gd name="adj2" fmla="val 0"/>
            </a:avLst>
          </a:prstGeom>
          <a:solidFill>
            <a:schemeClr val="tx1"/>
          </a:solidFill>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A779F34F-2960-4B81-BA08-445B6F6A0CD7}"/>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15" name="Straight Connector 14">
              <a:extLst>
                <a:ext uri="{FF2B5EF4-FFF2-40B4-BE49-F238E27FC236}">
                  <a16:creationId xmlns:a16="http://schemas.microsoft.com/office/drawing/2014/main" id="{10A57ACC-416F-4A5D-B7F7-DDA9886A3A6C}"/>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26522B4F-50C4-4FCE-8AE2-3789D63ED338}"/>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2C3978FC-B5D1-42BE-B086-BC2A733D58F0}"/>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ACED99F1-340D-4970-8E66-3B28E9271122}"/>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50A54E39-63C0-4847-A766-C6B74FEB48D9}"/>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a:extLst>
              <a:ext uri="{FF2B5EF4-FFF2-40B4-BE49-F238E27FC236}">
                <a16:creationId xmlns:a16="http://schemas.microsoft.com/office/drawing/2014/main" id="{09D36EAE-78FC-4022-967D-CF7956DA0BC3}"/>
              </a:ext>
            </a:extLst>
          </p:cNvPr>
          <p:cNvSpPr>
            <a:spLocks noGrp="1"/>
          </p:cNvSpPr>
          <p:nvPr>
            <p:ph type="ctrTitle"/>
          </p:nvPr>
        </p:nvSpPr>
        <p:spPr>
          <a:xfrm>
            <a:off x="7458416" y="1646221"/>
            <a:ext cx="3971902" cy="3028983"/>
          </a:xfrm>
        </p:spPr>
        <p:txBody>
          <a:bodyPr>
            <a:normAutofit/>
          </a:bodyPr>
          <a:lstStyle/>
          <a:p>
            <a:r>
              <a:rPr lang="en-US" dirty="0"/>
              <a:t>Club and District Training 2018-2019</a:t>
            </a:r>
          </a:p>
        </p:txBody>
      </p:sp>
      <p:pic>
        <p:nvPicPr>
          <p:cNvPr id="20" name="Picture 19" descr="A close up of a logo&#10;&#10;Description generated with very high confidence">
            <a:extLst>
              <a:ext uri="{FF2B5EF4-FFF2-40B4-BE49-F238E27FC236}">
                <a16:creationId xmlns:a16="http://schemas.microsoft.com/office/drawing/2014/main" id="{7DCD6000-D4DF-411F-B7DF-BF6CB136707E}"/>
              </a:ext>
            </a:extLst>
          </p:cNvPr>
          <p:cNvPicPr>
            <a:picLocks noChangeAspect="1"/>
          </p:cNvPicPr>
          <p:nvPr/>
        </p:nvPicPr>
        <p:blipFill>
          <a:blip r:embed="rId2"/>
          <a:stretch>
            <a:fillRect/>
          </a:stretch>
        </p:blipFill>
        <p:spPr>
          <a:xfrm>
            <a:off x="10247102" y="4971152"/>
            <a:ext cx="1606232" cy="1606231"/>
          </a:xfrm>
          <a:prstGeom prst="rect">
            <a:avLst/>
          </a:prstGeom>
        </p:spPr>
      </p:pic>
      <p:pic>
        <p:nvPicPr>
          <p:cNvPr id="4" name="Picture 3" descr="A picture containing vector graphics&#10;&#10;Description generated with high confidence">
            <a:extLst>
              <a:ext uri="{FF2B5EF4-FFF2-40B4-BE49-F238E27FC236}">
                <a16:creationId xmlns:a16="http://schemas.microsoft.com/office/drawing/2014/main" id="{13873619-E11B-4D46-B487-8411DC6FDEE2}"/>
              </a:ext>
            </a:extLst>
          </p:cNvPr>
          <p:cNvPicPr>
            <a:picLocks noChangeAspect="1"/>
          </p:cNvPicPr>
          <p:nvPr/>
        </p:nvPicPr>
        <p:blipFill>
          <a:blip r:embed="rId3"/>
          <a:stretch>
            <a:fillRect/>
          </a:stretch>
        </p:blipFill>
        <p:spPr>
          <a:xfrm>
            <a:off x="10292292" y="8469"/>
            <a:ext cx="1735664" cy="1735664"/>
          </a:xfrm>
          <a:prstGeom prst="rect">
            <a:avLst/>
          </a:prstGeom>
        </p:spPr>
      </p:pic>
      <p:sp>
        <p:nvSpPr>
          <p:cNvPr id="5" name="TextBox 4"/>
          <p:cNvSpPr txBox="1"/>
          <p:nvPr/>
        </p:nvSpPr>
        <p:spPr>
          <a:xfrm>
            <a:off x="837683" y="1486097"/>
            <a:ext cx="6025911" cy="3754875"/>
          </a:xfrm>
          <a:prstGeom prst="rect">
            <a:avLst/>
          </a:prstGeom>
          <a:ln>
            <a:noFill/>
          </a:ln>
          <a:effectLst/>
        </p:spPr>
        <p:style>
          <a:lnRef idx="2">
            <a:schemeClr val="dk1"/>
          </a:lnRef>
          <a:fillRef idx="1">
            <a:schemeClr val="lt1"/>
          </a:fillRef>
          <a:effectRef idx="0">
            <a:schemeClr val="dk1"/>
          </a:effectRef>
          <a:fontRef idx="minor">
            <a:schemeClr val="dk1"/>
          </a:fontRef>
        </p:style>
        <p:txBody>
          <a:bodyPr wrap="square" rtlCol="0">
            <a:spAutoFit/>
            <a:scene3d>
              <a:camera prst="orthographicFront"/>
              <a:lightRig rig="flat" dir="t">
                <a:rot lat="0" lon="0" rev="18900000"/>
              </a:lightRig>
            </a:scene3d>
            <a:sp3d extrusionH="31750" contourW="6350" prstMaterial="powder">
              <a:contourClr>
                <a:schemeClr val="accent3">
                  <a:tint val="100000"/>
                  <a:shade val="100000"/>
                  <a:satMod val="100000"/>
                  <a:hueMod val="100000"/>
                </a:schemeClr>
              </a:contourClr>
            </a:sp3d>
          </a:bodyPr>
          <a:lstStyle/>
          <a:p>
            <a:pPr algn="ctr"/>
            <a:r>
              <a:rPr lang="en-US" sz="3200" b="1" dirty="0">
                <a:ln w="12700">
                  <a:solidFill>
                    <a:schemeClr val="tx2">
                      <a:lumMod val="75000"/>
                    </a:schemeClr>
                  </a:solidFill>
                  <a:prstDash val="solid"/>
                </a:ln>
                <a:solidFill>
                  <a:srgbClr val="0000FF"/>
                </a:solidFill>
              </a:rPr>
              <a:t>Innovate &amp; Improve </a:t>
            </a:r>
          </a:p>
          <a:p>
            <a:pPr algn="ctr"/>
            <a:r>
              <a:rPr lang="en-US" sz="3200" b="1" dirty="0">
                <a:ln w="12700">
                  <a:solidFill>
                    <a:schemeClr val="tx2">
                      <a:lumMod val="75000"/>
                    </a:schemeClr>
                  </a:solidFill>
                  <a:prstDash val="solid"/>
                </a:ln>
                <a:solidFill>
                  <a:srgbClr val="0000FF"/>
                </a:solidFill>
              </a:rPr>
              <a:t>Club and Vocational Service</a:t>
            </a:r>
          </a:p>
          <a:p>
            <a:endParaRPr lang="en-US" b="1" dirty="0">
              <a:ln/>
              <a:solidFill>
                <a:schemeClr val="accent3"/>
              </a:solidFill>
            </a:endParaRPr>
          </a:p>
          <a:p>
            <a:endParaRPr lang="en-US" b="1" dirty="0">
              <a:ln/>
              <a:solidFill>
                <a:schemeClr val="accent3"/>
              </a:solidFill>
            </a:endParaRPr>
          </a:p>
          <a:p>
            <a:r>
              <a:rPr lang="en-US" sz="2400" b="1" dirty="0">
                <a:ln>
                  <a:solidFill>
                    <a:srgbClr val="64D4EF"/>
                  </a:solidFill>
                </a:ln>
                <a:solidFill>
                  <a:srgbClr val="0000FF"/>
                </a:solidFill>
              </a:rPr>
              <a:t>Bob Peterson </a:t>
            </a:r>
          </a:p>
          <a:p>
            <a:r>
              <a:rPr lang="en-US" b="1" dirty="0">
                <a:ln/>
                <a:solidFill>
                  <a:schemeClr val="accent1">
                    <a:lumMod val="60000"/>
                    <a:lumOff val="40000"/>
                  </a:schemeClr>
                </a:solidFill>
              </a:rPr>
              <a:t>D5000 Vocational Service Chair</a:t>
            </a:r>
          </a:p>
          <a:p>
            <a:r>
              <a:rPr lang="en-US" b="1" dirty="0">
                <a:ln/>
                <a:solidFill>
                  <a:schemeClr val="accent1">
                    <a:lumMod val="60000"/>
                    <a:lumOff val="40000"/>
                  </a:schemeClr>
                </a:solidFill>
              </a:rPr>
              <a:t>Rotary Club of Metropolitan Honolulu (Metro)</a:t>
            </a:r>
          </a:p>
          <a:p>
            <a:endParaRPr lang="en-US" b="1" dirty="0">
              <a:ln/>
              <a:solidFill>
                <a:schemeClr val="accent1">
                  <a:lumMod val="60000"/>
                  <a:lumOff val="40000"/>
                </a:schemeClr>
              </a:solidFill>
            </a:endParaRPr>
          </a:p>
          <a:p>
            <a:r>
              <a:rPr lang="en-US" sz="2400" b="1" dirty="0">
                <a:ln>
                  <a:solidFill>
                    <a:srgbClr val="64D4EF"/>
                  </a:solidFill>
                </a:ln>
                <a:solidFill>
                  <a:srgbClr val="0000FF"/>
                </a:solidFill>
              </a:rPr>
              <a:t>Sandy Matsui </a:t>
            </a:r>
            <a:r>
              <a:rPr lang="en-US" dirty="0">
                <a:ln>
                  <a:solidFill>
                    <a:srgbClr val="64D4EF"/>
                  </a:solidFill>
                </a:ln>
                <a:solidFill>
                  <a:srgbClr val="0000FF"/>
                </a:solidFill>
              </a:rPr>
              <a:t>(</a:t>
            </a:r>
          </a:p>
          <a:p>
            <a:r>
              <a:rPr lang="en-US" b="1" dirty="0">
                <a:ln/>
                <a:solidFill>
                  <a:schemeClr val="accent1">
                    <a:lumMod val="60000"/>
                    <a:lumOff val="40000"/>
                  </a:schemeClr>
                </a:solidFill>
              </a:rPr>
              <a:t>D5000 Club Service Chair</a:t>
            </a:r>
          </a:p>
          <a:p>
            <a:r>
              <a:rPr lang="en-US" b="1" dirty="0">
                <a:ln/>
                <a:solidFill>
                  <a:schemeClr val="accent1">
                    <a:lumMod val="60000"/>
                    <a:lumOff val="40000"/>
                  </a:schemeClr>
                </a:solidFill>
              </a:rPr>
              <a:t>Rotary Club of Kaneohe</a:t>
            </a:r>
          </a:p>
        </p:txBody>
      </p:sp>
    </p:spTree>
    <p:extLst>
      <p:ext uri="{BB962C8B-B14F-4D97-AF65-F5344CB8AC3E}">
        <p14:creationId xmlns:p14="http://schemas.microsoft.com/office/powerpoint/2010/main" val="27774104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3058" y="1100895"/>
            <a:ext cx="8534400" cy="942012"/>
          </a:xfrm>
        </p:spPr>
        <p:txBody>
          <a:bodyPr>
            <a:noAutofit/>
          </a:bodyPr>
          <a:lstStyle/>
          <a:p>
            <a:r>
              <a:rPr lang="en-US" dirty="0"/>
              <a:t>Vocational Service Is … </a:t>
            </a:r>
            <a:br>
              <a:rPr lang="en-US" dirty="0"/>
            </a:br>
            <a:endParaRPr lang="en-US" dirty="0"/>
          </a:p>
        </p:txBody>
      </p:sp>
      <p:sp>
        <p:nvSpPr>
          <p:cNvPr id="3" name="Content Placeholder 2"/>
          <p:cNvSpPr>
            <a:spLocks noGrp="1"/>
          </p:cNvSpPr>
          <p:nvPr>
            <p:ph idx="1"/>
          </p:nvPr>
        </p:nvSpPr>
        <p:spPr>
          <a:xfrm>
            <a:off x="776244" y="1863692"/>
            <a:ext cx="8534400" cy="3910575"/>
          </a:xfrm>
        </p:spPr>
        <p:txBody>
          <a:bodyPr>
            <a:noAutofit/>
          </a:bodyPr>
          <a:lstStyle/>
          <a:p>
            <a:pPr marL="0" indent="0">
              <a:buNone/>
            </a:pPr>
            <a:r>
              <a:rPr lang="en-US" sz="2400" dirty="0">
                <a:solidFill>
                  <a:srgbClr val="FFFFFF"/>
                </a:solidFill>
              </a:rPr>
              <a:t>“It was in this atmosphere that Paul Harris began to wonder if one person from each business and profession could actually work together, in a non-competitive atmosphere, to help each other improve their business and income. If they were not rivals or competitors, they could be friends and help each other achieve success. Thus, the idea of friendship and business was combined — and the idea of a Rotary Club evolved.” ~ Cliff </a:t>
            </a:r>
            <a:r>
              <a:rPr lang="en-US" sz="2400" dirty="0" err="1">
                <a:solidFill>
                  <a:srgbClr val="FFFFFF"/>
                </a:solidFill>
              </a:rPr>
              <a:t>Dochterman</a:t>
            </a:r>
            <a:r>
              <a:rPr lang="en-US" sz="2400" dirty="0">
                <a:solidFill>
                  <a:srgbClr val="FFFFFF"/>
                </a:solidFill>
              </a:rPr>
              <a:t>, Past RI President 1992-93 </a:t>
            </a:r>
          </a:p>
        </p:txBody>
      </p:sp>
      <p:cxnSp>
        <p:nvCxnSpPr>
          <p:cNvPr id="4" name="Straight Connector 3"/>
          <p:cNvCxnSpPr/>
          <p:nvPr/>
        </p:nvCxnSpPr>
        <p:spPr>
          <a:xfrm flipV="1">
            <a:off x="893806" y="1731500"/>
            <a:ext cx="8130523" cy="5166"/>
          </a:xfrm>
          <a:prstGeom prst="line">
            <a:avLst/>
          </a:prstGeom>
          <a:ln w="12700" cmpd="sng">
            <a:solidFill>
              <a:srgbClr val="F1B187"/>
            </a:solidFill>
          </a:ln>
          <a:effectLst>
            <a:glow rad="101600">
              <a:schemeClr val="accent5">
                <a:lumMod val="60000"/>
                <a:lumOff val="40000"/>
                <a:alpha val="75000"/>
              </a:schemeClr>
            </a:glow>
            <a:outerShdw blurRad="50800" dist="38100" dir="2700000" algn="tl" rotWithShape="0">
              <a:srgbClr val="FF0000">
                <a:alpha val="43000"/>
              </a:srgbClr>
            </a:outerShdw>
          </a:effectLst>
        </p:spPr>
        <p:style>
          <a:lnRef idx="2">
            <a:schemeClr val="accent1"/>
          </a:lnRef>
          <a:fillRef idx="0">
            <a:schemeClr val="accent1"/>
          </a:fillRef>
          <a:effectRef idx="1">
            <a:schemeClr val="accent1"/>
          </a:effectRef>
          <a:fontRef idx="minor">
            <a:schemeClr val="tx1"/>
          </a:fontRef>
        </p:style>
      </p:cxnSp>
      <p:pic>
        <p:nvPicPr>
          <p:cNvPr id="6" name="Picture 5" descr="A picture containing vector graphics&#10;&#10;Description generated with high confidence">
            <a:extLst>
              <a:ext uri="{FF2B5EF4-FFF2-40B4-BE49-F238E27FC236}">
                <a16:creationId xmlns:a16="http://schemas.microsoft.com/office/drawing/2014/main" id="{13873619-E11B-4D46-B487-8411DC6FDEE2}"/>
              </a:ext>
            </a:extLst>
          </p:cNvPr>
          <p:cNvPicPr>
            <a:picLocks noChangeAspect="1"/>
          </p:cNvPicPr>
          <p:nvPr/>
        </p:nvPicPr>
        <p:blipFill>
          <a:blip r:embed="rId2"/>
          <a:stretch>
            <a:fillRect/>
          </a:stretch>
        </p:blipFill>
        <p:spPr>
          <a:xfrm>
            <a:off x="10422470" y="127003"/>
            <a:ext cx="1583264" cy="1583264"/>
          </a:xfrm>
          <a:prstGeom prst="rect">
            <a:avLst/>
          </a:prstGeom>
        </p:spPr>
      </p:pic>
      <p:pic>
        <p:nvPicPr>
          <p:cNvPr id="7" name="Picture 6" descr="A close up of a logo&#10;&#10;Description generated with very high confidence">
            <a:extLst>
              <a:ext uri="{FF2B5EF4-FFF2-40B4-BE49-F238E27FC236}">
                <a16:creationId xmlns:a16="http://schemas.microsoft.com/office/drawing/2014/main" id="{7DCD6000-D4DF-411F-B7DF-BF6CB136707E}"/>
              </a:ext>
            </a:extLst>
          </p:cNvPr>
          <p:cNvPicPr>
            <a:picLocks noChangeAspect="1"/>
          </p:cNvPicPr>
          <p:nvPr/>
        </p:nvPicPr>
        <p:blipFill>
          <a:blip r:embed="rId3"/>
          <a:stretch>
            <a:fillRect/>
          </a:stretch>
        </p:blipFill>
        <p:spPr>
          <a:xfrm>
            <a:off x="10839768" y="5529952"/>
            <a:ext cx="1064365" cy="1064364"/>
          </a:xfrm>
          <a:prstGeom prst="rect">
            <a:avLst/>
          </a:prstGeom>
        </p:spPr>
      </p:pic>
    </p:spTree>
    <p:extLst>
      <p:ext uri="{BB962C8B-B14F-4D97-AF65-F5344CB8AC3E}">
        <p14:creationId xmlns:p14="http://schemas.microsoft.com/office/powerpoint/2010/main" val="33824118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2619" y="419924"/>
            <a:ext cx="8534400" cy="1507067"/>
          </a:xfrm>
        </p:spPr>
        <p:txBody>
          <a:bodyPr/>
          <a:lstStyle/>
          <a:p>
            <a:r>
              <a:rPr lang="en-US" dirty="0"/>
              <a:t>Vocational Service </a:t>
            </a:r>
          </a:p>
        </p:txBody>
      </p:sp>
      <p:sp>
        <p:nvSpPr>
          <p:cNvPr id="3" name="Content Placeholder 2"/>
          <p:cNvSpPr>
            <a:spLocks noGrp="1"/>
          </p:cNvSpPr>
          <p:nvPr>
            <p:ph idx="1"/>
          </p:nvPr>
        </p:nvSpPr>
        <p:spPr>
          <a:xfrm>
            <a:off x="702618" y="2063172"/>
            <a:ext cx="8221249" cy="3880428"/>
          </a:xfrm>
        </p:spPr>
        <p:txBody>
          <a:bodyPr>
            <a:noAutofit/>
          </a:bodyPr>
          <a:lstStyle/>
          <a:p>
            <a:pPr marL="0" indent="0">
              <a:spcAft>
                <a:spcPts val="1000"/>
              </a:spcAft>
              <a:buNone/>
            </a:pPr>
            <a:r>
              <a:rPr lang="en-US" sz="2400" dirty="0">
                <a:solidFill>
                  <a:srgbClr val="FFFFFF"/>
                </a:solidFill>
              </a:rPr>
              <a:t>Vocational Service is one of Rotary’s Avenues of Service. Vocational Service calls every Rotarian to: </a:t>
            </a:r>
          </a:p>
          <a:p>
            <a:pPr>
              <a:spcAft>
                <a:spcPts val="1000"/>
              </a:spcAft>
              <a:buFont typeface="Wingdings" charset="2"/>
              <a:buChar char="§"/>
            </a:pPr>
            <a:r>
              <a:rPr lang="en-US" sz="2400" dirty="0">
                <a:solidFill>
                  <a:srgbClr val="FFFFFF"/>
                </a:solidFill>
              </a:rPr>
              <a:t>Aspire to high ethical standards in their occupation; </a:t>
            </a:r>
          </a:p>
          <a:p>
            <a:pPr>
              <a:spcAft>
                <a:spcPts val="1000"/>
              </a:spcAft>
              <a:buFont typeface="Wingdings" charset="2"/>
              <a:buChar char="§"/>
            </a:pPr>
            <a:r>
              <a:rPr lang="en-US" sz="2400" dirty="0">
                <a:solidFill>
                  <a:srgbClr val="FFFFFF"/>
                </a:solidFill>
              </a:rPr>
              <a:t>Recognize the worthiness of all useful occupations, and; </a:t>
            </a:r>
          </a:p>
          <a:p>
            <a:pPr>
              <a:spcAft>
                <a:spcPts val="1000"/>
              </a:spcAft>
              <a:buFont typeface="Wingdings" charset="2"/>
              <a:buChar char="§"/>
            </a:pPr>
            <a:r>
              <a:rPr lang="en-US" sz="2400" dirty="0">
                <a:solidFill>
                  <a:srgbClr val="FFFFFF"/>
                </a:solidFill>
              </a:rPr>
              <a:t>Contribute their vocational talents to the problems and needs of society. </a:t>
            </a:r>
          </a:p>
          <a:p>
            <a:endParaRPr lang="en-US" dirty="0"/>
          </a:p>
        </p:txBody>
      </p:sp>
      <p:pic>
        <p:nvPicPr>
          <p:cNvPr id="4" name="Picture 3" descr="A picture containing vector graphics&#10;&#10;Description generated with high confidence">
            <a:extLst>
              <a:ext uri="{FF2B5EF4-FFF2-40B4-BE49-F238E27FC236}">
                <a16:creationId xmlns:a16="http://schemas.microsoft.com/office/drawing/2014/main" id="{13873619-E11B-4D46-B487-8411DC6FDEE2}"/>
              </a:ext>
            </a:extLst>
          </p:cNvPr>
          <p:cNvPicPr>
            <a:picLocks noChangeAspect="1"/>
          </p:cNvPicPr>
          <p:nvPr/>
        </p:nvPicPr>
        <p:blipFill>
          <a:blip r:embed="rId2"/>
          <a:stretch>
            <a:fillRect/>
          </a:stretch>
        </p:blipFill>
        <p:spPr>
          <a:xfrm>
            <a:off x="10557936" y="143935"/>
            <a:ext cx="1481665" cy="1481665"/>
          </a:xfrm>
          <a:prstGeom prst="rect">
            <a:avLst/>
          </a:prstGeom>
        </p:spPr>
      </p:pic>
      <p:cxnSp>
        <p:nvCxnSpPr>
          <p:cNvPr id="6" name="Straight Connector 5"/>
          <p:cNvCxnSpPr/>
          <p:nvPr/>
        </p:nvCxnSpPr>
        <p:spPr>
          <a:xfrm flipV="1">
            <a:off x="883512" y="1557867"/>
            <a:ext cx="7650888" cy="61736"/>
          </a:xfrm>
          <a:prstGeom prst="line">
            <a:avLst/>
          </a:prstGeom>
          <a:ln w="12700" cmpd="sng">
            <a:solidFill>
              <a:srgbClr val="F1B187"/>
            </a:solidFill>
          </a:ln>
          <a:effectLst>
            <a:glow rad="101600">
              <a:schemeClr val="accent5">
                <a:lumMod val="60000"/>
                <a:lumOff val="40000"/>
                <a:alpha val="75000"/>
              </a:schemeClr>
            </a:glow>
            <a:outerShdw blurRad="50800" dist="38100" dir="2700000" algn="tl" rotWithShape="0">
              <a:srgbClr val="FF0000">
                <a:alpha val="43000"/>
              </a:srgbClr>
            </a:outerShdw>
          </a:effectLst>
        </p:spPr>
        <p:style>
          <a:lnRef idx="2">
            <a:schemeClr val="accent1"/>
          </a:lnRef>
          <a:fillRef idx="0">
            <a:schemeClr val="accent1"/>
          </a:fillRef>
          <a:effectRef idx="1">
            <a:schemeClr val="accent1"/>
          </a:effectRef>
          <a:fontRef idx="minor">
            <a:schemeClr val="tx1"/>
          </a:fontRef>
        </p:style>
      </p:cxnSp>
      <p:pic>
        <p:nvPicPr>
          <p:cNvPr id="10" name="Picture 9" descr="A close up of a logo&#10;&#10;Description generated with very high confidence">
            <a:extLst>
              <a:ext uri="{FF2B5EF4-FFF2-40B4-BE49-F238E27FC236}">
                <a16:creationId xmlns:a16="http://schemas.microsoft.com/office/drawing/2014/main" id="{7DCD6000-D4DF-411F-B7DF-BF6CB136707E}"/>
              </a:ext>
            </a:extLst>
          </p:cNvPr>
          <p:cNvPicPr>
            <a:picLocks noChangeAspect="1"/>
          </p:cNvPicPr>
          <p:nvPr/>
        </p:nvPicPr>
        <p:blipFill>
          <a:blip r:embed="rId3"/>
          <a:stretch>
            <a:fillRect/>
          </a:stretch>
        </p:blipFill>
        <p:spPr>
          <a:xfrm>
            <a:off x="10839768" y="5529952"/>
            <a:ext cx="1064365" cy="1064364"/>
          </a:xfrm>
          <a:prstGeom prst="rect">
            <a:avLst/>
          </a:prstGeom>
        </p:spPr>
      </p:pic>
    </p:spTree>
    <p:extLst>
      <p:ext uri="{BB962C8B-B14F-4D97-AF65-F5344CB8AC3E}">
        <p14:creationId xmlns:p14="http://schemas.microsoft.com/office/powerpoint/2010/main" val="14311059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2618" y="530351"/>
            <a:ext cx="8534400" cy="1507067"/>
          </a:xfrm>
        </p:spPr>
        <p:txBody>
          <a:bodyPr>
            <a:normAutofit fontScale="90000"/>
          </a:bodyPr>
          <a:lstStyle/>
          <a:p>
            <a:r>
              <a:rPr lang="en-US" b="1" dirty="0"/>
              <a:t>E-20. Vocational Service Committee: </a:t>
            </a:r>
            <a:r>
              <a:rPr lang="en-US" dirty="0"/>
              <a:t>R.I. Messages on Vocational Service </a:t>
            </a:r>
          </a:p>
        </p:txBody>
      </p:sp>
      <p:sp>
        <p:nvSpPr>
          <p:cNvPr id="3" name="Content Placeholder 2"/>
          <p:cNvSpPr>
            <a:spLocks noGrp="1"/>
          </p:cNvSpPr>
          <p:nvPr>
            <p:ph idx="1"/>
          </p:nvPr>
        </p:nvSpPr>
        <p:spPr>
          <a:xfrm>
            <a:off x="684212" y="2084547"/>
            <a:ext cx="8534400" cy="3615267"/>
          </a:xfrm>
        </p:spPr>
        <p:txBody>
          <a:bodyPr/>
          <a:lstStyle/>
          <a:p>
            <a:pPr marL="0" indent="0">
              <a:buNone/>
            </a:pPr>
            <a:endParaRPr lang="en-US" dirty="0"/>
          </a:p>
          <a:p>
            <a:pPr>
              <a:spcAft>
                <a:spcPts val="1500"/>
              </a:spcAft>
              <a:buFont typeface="Wingdings" charset="2"/>
              <a:buChar char="§"/>
            </a:pPr>
            <a:r>
              <a:rPr lang="en-US" sz="2400" dirty="0">
                <a:solidFill>
                  <a:srgbClr val="FFFFFF"/>
                </a:solidFill>
              </a:rPr>
              <a:t>Create a stronger emphasis on business networking with integrity in Rotary at the club and district level. </a:t>
            </a:r>
          </a:p>
          <a:p>
            <a:pPr>
              <a:spcAft>
                <a:spcPts val="1000"/>
              </a:spcAft>
              <a:buFont typeface="Wingdings" charset="2"/>
              <a:buChar char="§"/>
            </a:pPr>
            <a:r>
              <a:rPr lang="en-US" sz="2400" dirty="0">
                <a:solidFill>
                  <a:srgbClr val="FFFFFF"/>
                </a:solidFill>
              </a:rPr>
              <a:t>Focus more attention on business networking with integrity as a means of attracting and mentoring the new generation. </a:t>
            </a:r>
          </a:p>
          <a:p>
            <a:endParaRPr lang="en-US" dirty="0"/>
          </a:p>
        </p:txBody>
      </p:sp>
      <p:pic>
        <p:nvPicPr>
          <p:cNvPr id="4" name="Picture 3" descr="A picture containing vector graphics&#10;&#10;Description generated with high confidence">
            <a:extLst>
              <a:ext uri="{FF2B5EF4-FFF2-40B4-BE49-F238E27FC236}">
                <a16:creationId xmlns:a16="http://schemas.microsoft.com/office/drawing/2014/main" id="{13873619-E11B-4D46-B487-8411DC6FDEE2}"/>
              </a:ext>
            </a:extLst>
          </p:cNvPr>
          <p:cNvPicPr>
            <a:picLocks noChangeAspect="1"/>
          </p:cNvPicPr>
          <p:nvPr/>
        </p:nvPicPr>
        <p:blipFill>
          <a:blip r:embed="rId2"/>
          <a:stretch>
            <a:fillRect/>
          </a:stretch>
        </p:blipFill>
        <p:spPr>
          <a:xfrm>
            <a:off x="10292292" y="8469"/>
            <a:ext cx="1735664" cy="1735664"/>
          </a:xfrm>
          <a:prstGeom prst="rect">
            <a:avLst/>
          </a:prstGeom>
        </p:spPr>
      </p:pic>
      <p:cxnSp>
        <p:nvCxnSpPr>
          <p:cNvPr id="5" name="Straight Connector 4"/>
          <p:cNvCxnSpPr/>
          <p:nvPr/>
        </p:nvCxnSpPr>
        <p:spPr>
          <a:xfrm>
            <a:off x="870252" y="2048072"/>
            <a:ext cx="7970011" cy="0"/>
          </a:xfrm>
          <a:prstGeom prst="line">
            <a:avLst/>
          </a:prstGeom>
          <a:ln w="12700" cmpd="sng">
            <a:solidFill>
              <a:srgbClr val="F1B187"/>
            </a:solidFill>
          </a:ln>
          <a:effectLst>
            <a:glow rad="101600">
              <a:schemeClr val="accent5">
                <a:lumMod val="60000"/>
                <a:lumOff val="40000"/>
                <a:alpha val="75000"/>
              </a:schemeClr>
            </a:glow>
            <a:outerShdw blurRad="50800" dist="38100" dir="2700000" algn="tl" rotWithShape="0">
              <a:srgbClr val="FF0000">
                <a:alpha val="43000"/>
              </a:srgbClr>
            </a:outerShdw>
          </a:effectLst>
        </p:spPr>
        <p:style>
          <a:lnRef idx="2">
            <a:schemeClr val="accent1"/>
          </a:lnRef>
          <a:fillRef idx="0">
            <a:schemeClr val="accent1"/>
          </a:fillRef>
          <a:effectRef idx="1">
            <a:schemeClr val="accent1"/>
          </a:effectRef>
          <a:fontRef idx="minor">
            <a:schemeClr val="tx1"/>
          </a:fontRef>
        </p:style>
      </p:cxnSp>
      <p:pic>
        <p:nvPicPr>
          <p:cNvPr id="6" name="Picture 5" descr="A close up of a logo&#10;&#10;Description generated with very high confidence">
            <a:extLst>
              <a:ext uri="{FF2B5EF4-FFF2-40B4-BE49-F238E27FC236}">
                <a16:creationId xmlns:a16="http://schemas.microsoft.com/office/drawing/2014/main" id="{7DCD6000-D4DF-411F-B7DF-BF6CB136707E}"/>
              </a:ext>
            </a:extLst>
          </p:cNvPr>
          <p:cNvPicPr>
            <a:picLocks noChangeAspect="1"/>
          </p:cNvPicPr>
          <p:nvPr/>
        </p:nvPicPr>
        <p:blipFill>
          <a:blip r:embed="rId3"/>
          <a:stretch>
            <a:fillRect/>
          </a:stretch>
        </p:blipFill>
        <p:spPr>
          <a:xfrm>
            <a:off x="10839768" y="5529952"/>
            <a:ext cx="1064365" cy="1064364"/>
          </a:xfrm>
          <a:prstGeom prst="rect">
            <a:avLst/>
          </a:prstGeom>
        </p:spPr>
      </p:pic>
    </p:spTree>
    <p:extLst>
      <p:ext uri="{BB962C8B-B14F-4D97-AF65-F5344CB8AC3E}">
        <p14:creationId xmlns:p14="http://schemas.microsoft.com/office/powerpoint/2010/main" val="22985061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3496" y="1100892"/>
            <a:ext cx="8534400" cy="1507067"/>
          </a:xfrm>
        </p:spPr>
        <p:txBody>
          <a:bodyPr>
            <a:normAutofit fontScale="90000"/>
          </a:bodyPr>
          <a:lstStyle/>
          <a:p>
            <a:r>
              <a:rPr lang="en-US" b="1" dirty="0"/>
              <a:t>E-20. Vocational Service Committee: </a:t>
            </a:r>
            <a:r>
              <a:rPr lang="en-US" dirty="0"/>
              <a:t>R.I. Messages on Vocational Service </a:t>
            </a:r>
          </a:p>
        </p:txBody>
      </p:sp>
      <p:sp>
        <p:nvSpPr>
          <p:cNvPr id="3" name="Content Placeholder 2"/>
          <p:cNvSpPr>
            <a:spLocks noGrp="1"/>
          </p:cNvSpPr>
          <p:nvPr>
            <p:ph idx="1"/>
          </p:nvPr>
        </p:nvSpPr>
        <p:spPr>
          <a:xfrm>
            <a:off x="938731" y="2374188"/>
            <a:ext cx="8371914" cy="2902320"/>
          </a:xfrm>
        </p:spPr>
        <p:txBody>
          <a:bodyPr/>
          <a:lstStyle/>
          <a:p>
            <a:pPr marL="0" indent="0">
              <a:buNone/>
            </a:pPr>
            <a:endParaRPr lang="en-US" dirty="0">
              <a:latin typeface="Wingdings"/>
            </a:endParaRPr>
          </a:p>
          <a:p>
            <a:pPr marL="0" indent="0">
              <a:buNone/>
            </a:pPr>
            <a:r>
              <a:rPr lang="en-US" sz="2400" dirty="0">
                <a:solidFill>
                  <a:srgbClr val="FFFFFF"/>
                </a:solidFill>
              </a:rPr>
              <a:t>Emphasize the connection between the Four Way Test and the Rotary Code of Conduct (Declaration of Rotarians in Businesses and Professions) and their importance to the values of Rotary. </a:t>
            </a:r>
          </a:p>
          <a:p>
            <a:endParaRPr lang="en-US" dirty="0">
              <a:solidFill>
                <a:srgbClr val="FFFFFF"/>
              </a:solidFill>
            </a:endParaRPr>
          </a:p>
        </p:txBody>
      </p:sp>
      <p:pic>
        <p:nvPicPr>
          <p:cNvPr id="4" name="Picture 3" descr="A picture containing vector graphics&#10;&#10;Description generated with high confidence">
            <a:extLst>
              <a:ext uri="{FF2B5EF4-FFF2-40B4-BE49-F238E27FC236}">
                <a16:creationId xmlns:a16="http://schemas.microsoft.com/office/drawing/2014/main" id="{13873619-E11B-4D46-B487-8411DC6FDEE2}"/>
              </a:ext>
            </a:extLst>
          </p:cNvPr>
          <p:cNvPicPr>
            <a:picLocks noChangeAspect="1"/>
          </p:cNvPicPr>
          <p:nvPr/>
        </p:nvPicPr>
        <p:blipFill>
          <a:blip r:embed="rId2"/>
          <a:stretch>
            <a:fillRect/>
          </a:stretch>
        </p:blipFill>
        <p:spPr>
          <a:xfrm>
            <a:off x="9942568" y="413368"/>
            <a:ext cx="1735664" cy="1735664"/>
          </a:xfrm>
          <a:prstGeom prst="rect">
            <a:avLst/>
          </a:prstGeom>
        </p:spPr>
      </p:pic>
      <p:cxnSp>
        <p:nvCxnSpPr>
          <p:cNvPr id="5" name="Straight Connector 4"/>
          <p:cNvCxnSpPr/>
          <p:nvPr/>
        </p:nvCxnSpPr>
        <p:spPr>
          <a:xfrm>
            <a:off x="925471" y="2544995"/>
            <a:ext cx="7970011" cy="0"/>
          </a:xfrm>
          <a:prstGeom prst="line">
            <a:avLst/>
          </a:prstGeom>
          <a:ln w="12700" cmpd="sng">
            <a:solidFill>
              <a:srgbClr val="F1B187"/>
            </a:solidFill>
          </a:ln>
          <a:effectLst>
            <a:glow rad="101600">
              <a:schemeClr val="accent5">
                <a:lumMod val="60000"/>
                <a:lumOff val="40000"/>
                <a:alpha val="75000"/>
              </a:schemeClr>
            </a:glow>
            <a:outerShdw blurRad="50800" dist="38100" dir="2700000" algn="tl" rotWithShape="0">
              <a:srgbClr val="FF0000">
                <a:alpha val="43000"/>
              </a:srgbClr>
            </a:outerShdw>
          </a:effectLst>
        </p:spPr>
        <p:style>
          <a:lnRef idx="2">
            <a:schemeClr val="accent1"/>
          </a:lnRef>
          <a:fillRef idx="0">
            <a:schemeClr val="accent1"/>
          </a:fillRef>
          <a:effectRef idx="1">
            <a:schemeClr val="accent1"/>
          </a:effectRef>
          <a:fontRef idx="minor">
            <a:schemeClr val="tx1"/>
          </a:fontRef>
        </p:style>
      </p:cxnSp>
      <p:pic>
        <p:nvPicPr>
          <p:cNvPr id="6" name="Picture 5" descr="A close up of a logo&#10;&#10;Description generated with very high confidence">
            <a:extLst>
              <a:ext uri="{FF2B5EF4-FFF2-40B4-BE49-F238E27FC236}">
                <a16:creationId xmlns:a16="http://schemas.microsoft.com/office/drawing/2014/main" id="{7DCD6000-D4DF-411F-B7DF-BF6CB136707E}"/>
              </a:ext>
            </a:extLst>
          </p:cNvPr>
          <p:cNvPicPr>
            <a:picLocks noChangeAspect="1"/>
          </p:cNvPicPr>
          <p:nvPr/>
        </p:nvPicPr>
        <p:blipFill>
          <a:blip r:embed="rId3"/>
          <a:stretch>
            <a:fillRect/>
          </a:stretch>
        </p:blipFill>
        <p:spPr>
          <a:xfrm>
            <a:off x="10839768" y="5529952"/>
            <a:ext cx="1064365" cy="1064364"/>
          </a:xfrm>
          <a:prstGeom prst="rect">
            <a:avLst/>
          </a:prstGeom>
        </p:spPr>
      </p:pic>
    </p:spTree>
    <p:extLst>
      <p:ext uri="{BB962C8B-B14F-4D97-AF65-F5344CB8AC3E}">
        <p14:creationId xmlns:p14="http://schemas.microsoft.com/office/powerpoint/2010/main" val="31050954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5530" y="585565"/>
            <a:ext cx="3236370" cy="1507067"/>
          </a:xfrm>
        </p:spPr>
        <p:txBody>
          <a:bodyPr/>
          <a:lstStyle/>
          <a:p>
            <a:r>
              <a:rPr lang="en-US" dirty="0"/>
              <a:t>Ethics </a:t>
            </a:r>
          </a:p>
        </p:txBody>
      </p:sp>
      <p:sp>
        <p:nvSpPr>
          <p:cNvPr id="3" name="Content Placeholder 2"/>
          <p:cNvSpPr>
            <a:spLocks noGrp="1"/>
          </p:cNvSpPr>
          <p:nvPr>
            <p:ph idx="1"/>
          </p:nvPr>
        </p:nvSpPr>
        <p:spPr>
          <a:xfrm>
            <a:off x="1070749" y="1822052"/>
            <a:ext cx="4340760" cy="4398689"/>
          </a:xfrm>
        </p:spPr>
        <p:txBody>
          <a:bodyPr>
            <a:normAutofit/>
          </a:bodyPr>
          <a:lstStyle/>
          <a:p>
            <a:pPr marL="0" indent="0">
              <a:buNone/>
            </a:pPr>
            <a:r>
              <a:rPr lang="en-US" sz="2400" dirty="0">
                <a:solidFill>
                  <a:srgbClr val="FFFFFF"/>
                </a:solidFill>
              </a:rPr>
              <a:t>One of the central goals of Vocational Service is to promote and advance Rotary’s high ethical standards. Two useful tools Rotarians have to assess these standards are The Four-Way Test and The Rotary Code of Conduct. </a:t>
            </a:r>
          </a:p>
        </p:txBody>
      </p:sp>
      <p:pic>
        <p:nvPicPr>
          <p:cNvPr id="4" name="Picture 3" descr="A picture containing vector graphics&#10;&#10;Description generated with high confidence">
            <a:extLst>
              <a:ext uri="{FF2B5EF4-FFF2-40B4-BE49-F238E27FC236}">
                <a16:creationId xmlns:a16="http://schemas.microsoft.com/office/drawing/2014/main" id="{13873619-E11B-4D46-B487-8411DC6FDEE2}"/>
              </a:ext>
            </a:extLst>
          </p:cNvPr>
          <p:cNvPicPr>
            <a:picLocks noChangeAspect="1"/>
          </p:cNvPicPr>
          <p:nvPr/>
        </p:nvPicPr>
        <p:blipFill>
          <a:blip r:embed="rId2"/>
          <a:stretch>
            <a:fillRect/>
          </a:stretch>
        </p:blipFill>
        <p:spPr>
          <a:xfrm>
            <a:off x="10309067" y="309168"/>
            <a:ext cx="1735664" cy="1735664"/>
          </a:xfrm>
          <a:prstGeom prst="rect">
            <a:avLst/>
          </a:prstGeom>
        </p:spPr>
      </p:pic>
      <p:pic>
        <p:nvPicPr>
          <p:cNvPr id="6" name="Picture 5"/>
          <p:cNvPicPr>
            <a:picLocks noChangeAspect="1"/>
          </p:cNvPicPr>
          <p:nvPr/>
        </p:nvPicPr>
        <p:blipFill>
          <a:blip r:embed="rId3"/>
          <a:stretch>
            <a:fillRect/>
          </a:stretch>
        </p:blipFill>
        <p:spPr>
          <a:xfrm>
            <a:off x="5592130" y="1785243"/>
            <a:ext cx="3463956" cy="4656354"/>
          </a:xfrm>
          <a:prstGeom prst="rect">
            <a:avLst/>
          </a:prstGeom>
        </p:spPr>
      </p:pic>
      <p:cxnSp>
        <p:nvCxnSpPr>
          <p:cNvPr id="7" name="Straight Connector 6"/>
          <p:cNvCxnSpPr/>
          <p:nvPr/>
        </p:nvCxnSpPr>
        <p:spPr>
          <a:xfrm flipV="1">
            <a:off x="1134533" y="1574800"/>
            <a:ext cx="7958667" cy="33867"/>
          </a:xfrm>
          <a:prstGeom prst="line">
            <a:avLst/>
          </a:prstGeom>
          <a:ln w="12700" cmpd="sng">
            <a:solidFill>
              <a:srgbClr val="F1B187"/>
            </a:solidFill>
          </a:ln>
          <a:effectLst>
            <a:glow rad="101600">
              <a:schemeClr val="accent5">
                <a:lumMod val="60000"/>
                <a:lumOff val="40000"/>
                <a:alpha val="75000"/>
              </a:schemeClr>
            </a:glow>
            <a:outerShdw blurRad="50800" dist="38100" dir="2700000" algn="tl" rotWithShape="0">
              <a:srgbClr val="FF0000">
                <a:alpha val="43000"/>
              </a:srgbClr>
            </a:outerShdw>
          </a:effectLst>
        </p:spPr>
        <p:style>
          <a:lnRef idx="2">
            <a:schemeClr val="accent1"/>
          </a:lnRef>
          <a:fillRef idx="0">
            <a:schemeClr val="accent1"/>
          </a:fillRef>
          <a:effectRef idx="1">
            <a:schemeClr val="accent1"/>
          </a:effectRef>
          <a:fontRef idx="minor">
            <a:schemeClr val="tx1"/>
          </a:fontRef>
        </p:style>
      </p:cxnSp>
      <p:pic>
        <p:nvPicPr>
          <p:cNvPr id="8" name="Picture 7" descr="A close up of a logo&#10;&#10;Description generated with very high confidence">
            <a:extLst>
              <a:ext uri="{FF2B5EF4-FFF2-40B4-BE49-F238E27FC236}">
                <a16:creationId xmlns:a16="http://schemas.microsoft.com/office/drawing/2014/main" id="{7DCD6000-D4DF-411F-B7DF-BF6CB136707E}"/>
              </a:ext>
            </a:extLst>
          </p:cNvPr>
          <p:cNvPicPr>
            <a:picLocks noChangeAspect="1"/>
          </p:cNvPicPr>
          <p:nvPr/>
        </p:nvPicPr>
        <p:blipFill>
          <a:blip r:embed="rId4"/>
          <a:stretch>
            <a:fillRect/>
          </a:stretch>
        </p:blipFill>
        <p:spPr>
          <a:xfrm>
            <a:off x="10839768" y="5529952"/>
            <a:ext cx="1064365" cy="1064364"/>
          </a:xfrm>
          <a:prstGeom prst="rect">
            <a:avLst/>
          </a:prstGeom>
        </p:spPr>
      </p:pic>
    </p:spTree>
    <p:extLst>
      <p:ext uri="{BB962C8B-B14F-4D97-AF65-F5344CB8AC3E}">
        <p14:creationId xmlns:p14="http://schemas.microsoft.com/office/powerpoint/2010/main" val="34973396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725" y="151183"/>
            <a:ext cx="8534400" cy="1507067"/>
          </a:xfrm>
        </p:spPr>
        <p:txBody>
          <a:bodyPr/>
          <a:lstStyle/>
          <a:p>
            <a:r>
              <a:rPr lang="en-US" dirty="0"/>
              <a:t>What was E-20 addressing … </a:t>
            </a:r>
          </a:p>
        </p:txBody>
      </p:sp>
      <p:sp>
        <p:nvSpPr>
          <p:cNvPr id="3" name="Content Placeholder 2"/>
          <p:cNvSpPr>
            <a:spLocks noGrp="1"/>
          </p:cNvSpPr>
          <p:nvPr>
            <p:ph idx="1"/>
          </p:nvPr>
        </p:nvSpPr>
        <p:spPr>
          <a:xfrm>
            <a:off x="582612" y="1504569"/>
            <a:ext cx="8534400" cy="4339947"/>
          </a:xfrm>
        </p:spPr>
        <p:txBody>
          <a:bodyPr>
            <a:normAutofit fontScale="25000" lnSpcReduction="20000"/>
          </a:bodyPr>
          <a:lstStyle/>
          <a:p>
            <a:endParaRPr lang="en-US" sz="6000" dirty="0">
              <a:solidFill>
                <a:srgbClr val="FFFFFF"/>
              </a:solidFill>
              <a:latin typeface="Wingdings"/>
            </a:endParaRPr>
          </a:p>
          <a:p>
            <a:pPr>
              <a:buFont typeface="Wingdings" charset="2"/>
              <a:buChar char="§"/>
            </a:pPr>
            <a:r>
              <a:rPr lang="en-US" sz="9600" b="1" dirty="0">
                <a:solidFill>
                  <a:srgbClr val="FFFFFF"/>
                </a:solidFill>
              </a:rPr>
              <a:t>"He profits most who serves best" </a:t>
            </a:r>
            <a:r>
              <a:rPr lang="en-US" sz="9600" dirty="0">
                <a:solidFill>
                  <a:srgbClr val="FFFFFF"/>
                </a:solidFill>
              </a:rPr>
              <a:t>~ </a:t>
            </a:r>
            <a:r>
              <a:rPr lang="en-US" sz="9600" b="1" dirty="0">
                <a:solidFill>
                  <a:srgbClr val="FFFFFF"/>
                </a:solidFill>
              </a:rPr>
              <a:t>Arthur Sheldon, </a:t>
            </a:r>
            <a:r>
              <a:rPr lang="en-US" sz="9600" dirty="0">
                <a:solidFill>
                  <a:srgbClr val="FFFFFF"/>
                </a:solidFill>
              </a:rPr>
              <a:t>1909 adopted by R. I. </a:t>
            </a:r>
            <a:r>
              <a:rPr lang="en-US" sz="9600" b="1" dirty="0">
                <a:solidFill>
                  <a:srgbClr val="FFFFFF"/>
                </a:solidFill>
              </a:rPr>
              <a:t>(</a:t>
            </a:r>
            <a:r>
              <a:rPr lang="en-US" sz="9600" dirty="0">
                <a:solidFill>
                  <a:srgbClr val="FFFFFF"/>
                </a:solidFill>
              </a:rPr>
              <a:t>secondary motto) </a:t>
            </a:r>
          </a:p>
          <a:p>
            <a:pPr>
              <a:buFont typeface="Wingdings" charset="2"/>
              <a:buChar char="§"/>
            </a:pPr>
            <a:endParaRPr lang="en-US" sz="9600" dirty="0">
              <a:solidFill>
                <a:srgbClr val="FFFFFF"/>
              </a:solidFill>
            </a:endParaRPr>
          </a:p>
          <a:p>
            <a:pPr>
              <a:buFont typeface="Wingdings" charset="2"/>
              <a:buChar char="§"/>
            </a:pPr>
            <a:r>
              <a:rPr lang="en-US" sz="9600" b="1" dirty="0">
                <a:solidFill>
                  <a:srgbClr val="FFFFFF"/>
                </a:solidFill>
              </a:rPr>
              <a:t>“Givers Gain®” ~ </a:t>
            </a:r>
            <a:r>
              <a:rPr lang="en-US" sz="9600" dirty="0">
                <a:solidFill>
                  <a:srgbClr val="FFFFFF"/>
                </a:solidFill>
              </a:rPr>
              <a:t>Dr. Ivan </a:t>
            </a:r>
            <a:r>
              <a:rPr lang="en-US" sz="9600" dirty="0" err="1">
                <a:solidFill>
                  <a:srgbClr val="FFFFFF"/>
                </a:solidFill>
              </a:rPr>
              <a:t>Misner</a:t>
            </a:r>
            <a:r>
              <a:rPr lang="en-US" sz="9600" dirty="0">
                <a:solidFill>
                  <a:srgbClr val="FFFFFF"/>
                </a:solidFill>
              </a:rPr>
              <a:t>, PhD – Founder/CEO of Business Network International / Father of Modern Business Networking / Former Rotarian / Paul Harris Fellow, 1985 </a:t>
            </a:r>
          </a:p>
          <a:p>
            <a:pPr>
              <a:buFont typeface="Wingdings" charset="2"/>
              <a:buChar char="§"/>
            </a:pPr>
            <a:endParaRPr lang="en-US" sz="9600" dirty="0">
              <a:solidFill>
                <a:srgbClr val="FFFFFF"/>
              </a:solidFill>
            </a:endParaRPr>
          </a:p>
          <a:p>
            <a:pPr>
              <a:buFont typeface="Wingdings" charset="2"/>
              <a:buChar char="§"/>
            </a:pPr>
            <a:r>
              <a:rPr lang="en-US" sz="9600" b="1" dirty="0">
                <a:solidFill>
                  <a:srgbClr val="FFFFFF"/>
                </a:solidFill>
              </a:rPr>
              <a:t>“They profit most who serve best” </a:t>
            </a:r>
            <a:r>
              <a:rPr lang="en-US" sz="9600" dirty="0">
                <a:solidFill>
                  <a:srgbClr val="FFFFFF"/>
                </a:solidFill>
              </a:rPr>
              <a:t>~ 2004, R. I. the Council on Legislation </a:t>
            </a:r>
            <a:r>
              <a:rPr lang="en-US" sz="9600" b="1" dirty="0">
                <a:solidFill>
                  <a:srgbClr val="FFFFFF"/>
                </a:solidFill>
              </a:rPr>
              <a:t>(</a:t>
            </a:r>
            <a:r>
              <a:rPr lang="en-US" sz="9600" dirty="0">
                <a:solidFill>
                  <a:srgbClr val="FFFFFF"/>
                </a:solidFill>
              </a:rPr>
              <a:t>secondary motto) </a:t>
            </a:r>
          </a:p>
          <a:p>
            <a:endParaRPr lang="en-US" dirty="0"/>
          </a:p>
        </p:txBody>
      </p:sp>
      <p:pic>
        <p:nvPicPr>
          <p:cNvPr id="4" name="Picture 3" descr="A picture containing vector graphics&#10;&#10;Description generated with high confidence">
            <a:extLst>
              <a:ext uri="{FF2B5EF4-FFF2-40B4-BE49-F238E27FC236}">
                <a16:creationId xmlns:a16="http://schemas.microsoft.com/office/drawing/2014/main" id="{13873619-E11B-4D46-B487-8411DC6FDEE2}"/>
              </a:ext>
            </a:extLst>
          </p:cNvPr>
          <p:cNvPicPr>
            <a:picLocks noChangeAspect="1"/>
          </p:cNvPicPr>
          <p:nvPr/>
        </p:nvPicPr>
        <p:blipFill>
          <a:blip r:embed="rId2"/>
          <a:stretch>
            <a:fillRect/>
          </a:stretch>
        </p:blipFill>
        <p:spPr>
          <a:xfrm>
            <a:off x="10456336" y="431774"/>
            <a:ext cx="1735664" cy="1735664"/>
          </a:xfrm>
          <a:prstGeom prst="rect">
            <a:avLst/>
          </a:prstGeom>
        </p:spPr>
      </p:pic>
      <p:cxnSp>
        <p:nvCxnSpPr>
          <p:cNvPr id="5" name="Straight Connector 4"/>
          <p:cNvCxnSpPr/>
          <p:nvPr/>
        </p:nvCxnSpPr>
        <p:spPr>
          <a:xfrm>
            <a:off x="504340" y="1343507"/>
            <a:ext cx="7970011" cy="0"/>
          </a:xfrm>
          <a:prstGeom prst="line">
            <a:avLst/>
          </a:prstGeom>
          <a:ln w="12700" cmpd="sng">
            <a:solidFill>
              <a:srgbClr val="F1B187"/>
            </a:solidFill>
          </a:ln>
          <a:effectLst>
            <a:glow rad="101600">
              <a:schemeClr val="accent5">
                <a:lumMod val="60000"/>
                <a:lumOff val="40000"/>
                <a:alpha val="75000"/>
              </a:schemeClr>
            </a:glow>
            <a:outerShdw blurRad="50800" dist="38100" dir="2700000" algn="tl" rotWithShape="0">
              <a:srgbClr val="FF0000">
                <a:alpha val="43000"/>
              </a:srgbClr>
            </a:outerShdw>
          </a:effectLst>
        </p:spPr>
        <p:style>
          <a:lnRef idx="2">
            <a:schemeClr val="accent1"/>
          </a:lnRef>
          <a:fillRef idx="0">
            <a:schemeClr val="accent1"/>
          </a:fillRef>
          <a:effectRef idx="1">
            <a:schemeClr val="accent1"/>
          </a:effectRef>
          <a:fontRef idx="minor">
            <a:schemeClr val="tx1"/>
          </a:fontRef>
        </p:style>
      </p:cxnSp>
      <p:pic>
        <p:nvPicPr>
          <p:cNvPr id="6" name="Picture 5" descr="A close up of a logo&#10;&#10;Description generated with very high confidence">
            <a:extLst>
              <a:ext uri="{FF2B5EF4-FFF2-40B4-BE49-F238E27FC236}">
                <a16:creationId xmlns:a16="http://schemas.microsoft.com/office/drawing/2014/main" id="{7DCD6000-D4DF-411F-B7DF-BF6CB136707E}"/>
              </a:ext>
            </a:extLst>
          </p:cNvPr>
          <p:cNvPicPr>
            <a:picLocks noChangeAspect="1"/>
          </p:cNvPicPr>
          <p:nvPr/>
        </p:nvPicPr>
        <p:blipFill>
          <a:blip r:embed="rId3"/>
          <a:stretch>
            <a:fillRect/>
          </a:stretch>
        </p:blipFill>
        <p:spPr>
          <a:xfrm>
            <a:off x="10839768" y="5529952"/>
            <a:ext cx="1064365" cy="1064364"/>
          </a:xfrm>
          <a:prstGeom prst="rect">
            <a:avLst/>
          </a:prstGeom>
        </p:spPr>
      </p:pic>
    </p:spTree>
    <p:extLst>
      <p:ext uri="{BB962C8B-B14F-4D97-AF65-F5344CB8AC3E}">
        <p14:creationId xmlns:p14="http://schemas.microsoft.com/office/powerpoint/2010/main" val="3695008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685" y="946300"/>
            <a:ext cx="8534400" cy="1507067"/>
          </a:xfrm>
        </p:spPr>
        <p:txBody>
          <a:bodyPr>
            <a:normAutofit fontScale="90000"/>
          </a:bodyPr>
          <a:lstStyle/>
          <a:p>
            <a:r>
              <a:rPr lang="en-US" b="1" dirty="0">
                <a:solidFill>
                  <a:srgbClr val="FFFFFF"/>
                </a:solidFill>
              </a:rPr>
              <a:t>Vocational Networking  &amp; Vocational </a:t>
            </a:r>
            <a:r>
              <a:rPr lang="en-US" b="1" dirty="0" err="1">
                <a:solidFill>
                  <a:srgbClr val="FFFFFF"/>
                </a:solidFill>
              </a:rPr>
              <a:t>MentorInG</a:t>
            </a:r>
            <a:br>
              <a:rPr lang="en-US" dirty="0">
                <a:solidFill>
                  <a:srgbClr val="FFFFFF"/>
                </a:solidFill>
              </a:rPr>
            </a:br>
            <a:endParaRPr lang="en-US" dirty="0"/>
          </a:p>
        </p:txBody>
      </p:sp>
      <p:pic>
        <p:nvPicPr>
          <p:cNvPr id="4" name="Picture 3" descr="A picture containing vector graphics&#10;&#10;Description generated with high confidence">
            <a:extLst>
              <a:ext uri="{FF2B5EF4-FFF2-40B4-BE49-F238E27FC236}">
                <a16:creationId xmlns:a16="http://schemas.microsoft.com/office/drawing/2014/main" id="{13873619-E11B-4D46-B487-8411DC6FDEE2}"/>
              </a:ext>
            </a:extLst>
          </p:cNvPr>
          <p:cNvPicPr>
            <a:picLocks noChangeAspect="1"/>
          </p:cNvPicPr>
          <p:nvPr/>
        </p:nvPicPr>
        <p:blipFill>
          <a:blip r:embed="rId2"/>
          <a:stretch>
            <a:fillRect/>
          </a:stretch>
        </p:blipFill>
        <p:spPr>
          <a:xfrm>
            <a:off x="10217052" y="339753"/>
            <a:ext cx="1735664" cy="1735664"/>
          </a:xfrm>
          <a:prstGeom prst="rect">
            <a:avLst/>
          </a:prstGeom>
        </p:spPr>
      </p:pic>
      <p:cxnSp>
        <p:nvCxnSpPr>
          <p:cNvPr id="6" name="Straight Connector 5"/>
          <p:cNvCxnSpPr/>
          <p:nvPr/>
        </p:nvCxnSpPr>
        <p:spPr>
          <a:xfrm>
            <a:off x="792207" y="2070141"/>
            <a:ext cx="7970011" cy="0"/>
          </a:xfrm>
          <a:prstGeom prst="line">
            <a:avLst/>
          </a:prstGeom>
          <a:ln w="12700" cmpd="sng">
            <a:solidFill>
              <a:srgbClr val="F1B187"/>
            </a:solidFill>
          </a:ln>
          <a:effectLst>
            <a:glow rad="101600">
              <a:schemeClr val="accent5">
                <a:lumMod val="60000"/>
                <a:lumOff val="40000"/>
                <a:alpha val="75000"/>
              </a:schemeClr>
            </a:glow>
            <a:outerShdw blurRad="50800" dist="38100" dir="2700000" algn="tl" rotWithShape="0">
              <a:srgbClr val="FF0000">
                <a:alpha val="43000"/>
              </a:srgbClr>
            </a:outerShdw>
          </a:effectLst>
        </p:spPr>
        <p:style>
          <a:lnRef idx="2">
            <a:schemeClr val="accent1"/>
          </a:lnRef>
          <a:fillRef idx="0">
            <a:schemeClr val="accent1"/>
          </a:fillRef>
          <a:effectRef idx="1">
            <a:schemeClr val="accent1"/>
          </a:effectRef>
          <a:fontRef idx="minor">
            <a:schemeClr val="tx1"/>
          </a:fontRef>
        </p:style>
      </p:cxnSp>
      <p:pic>
        <p:nvPicPr>
          <p:cNvPr id="7" name="Picture 6" descr="A close up of a logo&#10;&#10;Description generated with very high confidence">
            <a:extLst>
              <a:ext uri="{FF2B5EF4-FFF2-40B4-BE49-F238E27FC236}">
                <a16:creationId xmlns:a16="http://schemas.microsoft.com/office/drawing/2014/main" id="{7DCD6000-D4DF-411F-B7DF-BF6CB136707E}"/>
              </a:ext>
            </a:extLst>
          </p:cNvPr>
          <p:cNvPicPr>
            <a:picLocks noChangeAspect="1"/>
          </p:cNvPicPr>
          <p:nvPr/>
        </p:nvPicPr>
        <p:blipFill>
          <a:blip r:embed="rId3"/>
          <a:stretch>
            <a:fillRect/>
          </a:stretch>
        </p:blipFill>
        <p:spPr>
          <a:xfrm>
            <a:off x="10839768" y="5529952"/>
            <a:ext cx="1064365" cy="1064364"/>
          </a:xfrm>
          <a:prstGeom prst="rect">
            <a:avLst/>
          </a:prstGeom>
        </p:spPr>
      </p:pic>
      <p:sp>
        <p:nvSpPr>
          <p:cNvPr id="5" name="Content Placeholder 4"/>
          <p:cNvSpPr>
            <a:spLocks noGrp="1"/>
          </p:cNvSpPr>
          <p:nvPr>
            <p:ph idx="1"/>
          </p:nvPr>
        </p:nvSpPr>
        <p:spPr>
          <a:xfrm>
            <a:off x="684211" y="2277534"/>
            <a:ext cx="8534400" cy="3615267"/>
          </a:xfrm>
        </p:spPr>
        <p:txBody>
          <a:bodyPr>
            <a:normAutofit fontScale="25000" lnSpcReduction="20000"/>
          </a:bodyPr>
          <a:lstStyle/>
          <a:p>
            <a:pPr lvl="1">
              <a:lnSpc>
                <a:spcPct val="120000"/>
              </a:lnSpc>
              <a:spcAft>
                <a:spcPts val="1000"/>
              </a:spcAft>
              <a:buFont typeface="Wingdings" charset="2"/>
              <a:buChar char="§"/>
            </a:pPr>
            <a:r>
              <a:rPr lang="en-US" sz="9600" i="1" dirty="0">
                <a:solidFill>
                  <a:srgbClr val="FFFFFF"/>
                </a:solidFill>
              </a:rPr>
              <a:t>Hold monthly Biz Networking events for the benefit of members </a:t>
            </a:r>
            <a:endParaRPr lang="en-US" sz="9600" dirty="0">
              <a:solidFill>
                <a:srgbClr val="FFFFFF"/>
              </a:solidFill>
            </a:endParaRPr>
          </a:p>
          <a:p>
            <a:pPr lvl="1">
              <a:lnSpc>
                <a:spcPct val="120000"/>
              </a:lnSpc>
              <a:spcAft>
                <a:spcPts val="1000"/>
              </a:spcAft>
              <a:buFont typeface="Wingdings" charset="2"/>
              <a:buChar char="§"/>
            </a:pPr>
            <a:r>
              <a:rPr lang="en-US" sz="9600" i="1" dirty="0">
                <a:solidFill>
                  <a:srgbClr val="FFFFFF"/>
                </a:solidFill>
              </a:rPr>
              <a:t>Revision of District Membership Directory (LinkedIn)</a:t>
            </a:r>
            <a:endParaRPr lang="en-US" sz="9600" dirty="0">
              <a:solidFill>
                <a:srgbClr val="FFFFFF"/>
              </a:solidFill>
            </a:endParaRPr>
          </a:p>
          <a:p>
            <a:pPr lvl="1">
              <a:lnSpc>
                <a:spcPct val="120000"/>
              </a:lnSpc>
              <a:spcAft>
                <a:spcPts val="1000"/>
              </a:spcAft>
              <a:buFont typeface="Wingdings" charset="2"/>
              <a:buChar char="§"/>
            </a:pPr>
            <a:r>
              <a:rPr lang="en-US" sz="9600" i="1" dirty="0">
                <a:solidFill>
                  <a:srgbClr val="FFFFFF"/>
                </a:solidFill>
              </a:rPr>
              <a:t>Establish club mentors by vocations (SCORE) </a:t>
            </a:r>
            <a:endParaRPr lang="en-US" sz="9600" dirty="0">
              <a:solidFill>
                <a:srgbClr val="FFFFFF"/>
              </a:solidFill>
            </a:endParaRPr>
          </a:p>
          <a:p>
            <a:pPr lvl="1">
              <a:lnSpc>
                <a:spcPct val="120000"/>
              </a:lnSpc>
              <a:spcAft>
                <a:spcPts val="1000"/>
              </a:spcAft>
              <a:buFont typeface="Wingdings" charset="2"/>
              <a:buChar char="§"/>
            </a:pPr>
            <a:r>
              <a:rPr lang="en-US" sz="9600" i="1" dirty="0">
                <a:solidFill>
                  <a:srgbClr val="FFFFFF"/>
                </a:solidFill>
              </a:rPr>
              <a:t>Younger Rotarians are paired up with seasoned mentors for professional development </a:t>
            </a:r>
            <a:endParaRPr lang="en-US" sz="9600" dirty="0">
              <a:solidFill>
                <a:srgbClr val="FFFFFF"/>
              </a:solidFill>
            </a:endParaRPr>
          </a:p>
        </p:txBody>
      </p:sp>
    </p:spTree>
    <p:extLst>
      <p:ext uri="{BB962C8B-B14F-4D97-AF65-F5344CB8AC3E}">
        <p14:creationId xmlns:p14="http://schemas.microsoft.com/office/powerpoint/2010/main" val="38387054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3600" y="309497"/>
            <a:ext cx="8759956" cy="1507067"/>
          </a:xfrm>
        </p:spPr>
        <p:txBody>
          <a:bodyPr/>
          <a:lstStyle/>
          <a:p>
            <a:r>
              <a:rPr lang="en-US" dirty="0"/>
              <a:t>Project Ideas </a:t>
            </a:r>
          </a:p>
        </p:txBody>
      </p:sp>
      <p:sp>
        <p:nvSpPr>
          <p:cNvPr id="3" name="Content Placeholder 2"/>
          <p:cNvSpPr>
            <a:spLocks noGrp="1"/>
          </p:cNvSpPr>
          <p:nvPr>
            <p:ph idx="1"/>
          </p:nvPr>
        </p:nvSpPr>
        <p:spPr>
          <a:xfrm>
            <a:off x="949249" y="1482396"/>
            <a:ext cx="9016011" cy="5153279"/>
          </a:xfrm>
        </p:spPr>
        <p:txBody>
          <a:bodyPr>
            <a:noAutofit/>
          </a:bodyPr>
          <a:lstStyle/>
          <a:p>
            <a:pPr>
              <a:lnSpc>
                <a:spcPct val="60000"/>
              </a:lnSpc>
            </a:pPr>
            <a:endParaRPr lang="en-US" sz="2400" dirty="0">
              <a:latin typeface="Wingdings"/>
            </a:endParaRPr>
          </a:p>
          <a:p>
            <a:pPr>
              <a:lnSpc>
                <a:spcPct val="60000"/>
              </a:lnSpc>
              <a:buFont typeface="Wingdings" charset="2"/>
              <a:buChar char="§"/>
            </a:pPr>
            <a:r>
              <a:rPr lang="en-US" sz="2400" dirty="0">
                <a:solidFill>
                  <a:srgbClr val="FFFFFF"/>
                </a:solidFill>
              </a:rPr>
              <a:t>Classification talks at club meetings </a:t>
            </a:r>
          </a:p>
          <a:p>
            <a:pPr>
              <a:lnSpc>
                <a:spcPct val="60000"/>
              </a:lnSpc>
              <a:buFont typeface="Wingdings" charset="2"/>
              <a:buChar char="§"/>
            </a:pPr>
            <a:endParaRPr lang="en-US" sz="2400" dirty="0">
              <a:solidFill>
                <a:srgbClr val="FFFFFF"/>
              </a:solidFill>
            </a:endParaRPr>
          </a:p>
          <a:p>
            <a:pPr>
              <a:lnSpc>
                <a:spcPct val="60000"/>
              </a:lnSpc>
              <a:buFont typeface="Wingdings" charset="2"/>
              <a:buChar char="§"/>
            </a:pPr>
            <a:r>
              <a:rPr lang="en-US" sz="2400" dirty="0">
                <a:solidFill>
                  <a:srgbClr val="FFFFFF"/>
                </a:solidFill>
              </a:rPr>
              <a:t>Tours of members’ businesses </a:t>
            </a:r>
          </a:p>
          <a:p>
            <a:pPr>
              <a:lnSpc>
                <a:spcPct val="60000"/>
              </a:lnSpc>
              <a:buFont typeface="Wingdings" charset="2"/>
              <a:buChar char="§"/>
            </a:pPr>
            <a:endParaRPr lang="en-US" sz="2400" dirty="0">
              <a:solidFill>
                <a:srgbClr val="FFFFFF"/>
              </a:solidFill>
            </a:endParaRPr>
          </a:p>
          <a:p>
            <a:pPr>
              <a:lnSpc>
                <a:spcPct val="60000"/>
              </a:lnSpc>
              <a:buFont typeface="Wingdings" charset="2"/>
              <a:buChar char="§"/>
            </a:pPr>
            <a:r>
              <a:rPr lang="en-US" sz="2400" dirty="0">
                <a:solidFill>
                  <a:srgbClr val="FFFFFF"/>
                </a:solidFill>
              </a:rPr>
              <a:t>Community career fairs, job listings, and workshops </a:t>
            </a:r>
          </a:p>
          <a:p>
            <a:pPr>
              <a:lnSpc>
                <a:spcPct val="60000"/>
              </a:lnSpc>
              <a:buFont typeface="Wingdings" charset="2"/>
              <a:buChar char="§"/>
            </a:pPr>
            <a:endParaRPr lang="en-US" sz="2400" dirty="0">
              <a:solidFill>
                <a:srgbClr val="FFFFFF"/>
              </a:solidFill>
            </a:endParaRPr>
          </a:p>
          <a:p>
            <a:pPr>
              <a:lnSpc>
                <a:spcPct val="60000"/>
              </a:lnSpc>
              <a:buFont typeface="Wingdings" charset="2"/>
              <a:buChar char="§"/>
            </a:pPr>
            <a:r>
              <a:rPr lang="en-US" sz="2400" dirty="0">
                <a:solidFill>
                  <a:srgbClr val="FFFFFF"/>
                </a:solidFill>
              </a:rPr>
              <a:t>Mentor (vocational / career / profession) young people </a:t>
            </a:r>
          </a:p>
          <a:p>
            <a:pPr>
              <a:lnSpc>
                <a:spcPct val="60000"/>
              </a:lnSpc>
              <a:buFont typeface="Wingdings" charset="2"/>
              <a:buChar char="§"/>
            </a:pPr>
            <a:endParaRPr lang="en-US" sz="2400" dirty="0">
              <a:solidFill>
                <a:srgbClr val="FFFFFF"/>
              </a:solidFill>
            </a:endParaRPr>
          </a:p>
          <a:p>
            <a:pPr>
              <a:lnSpc>
                <a:spcPct val="60000"/>
              </a:lnSpc>
              <a:buFont typeface="Wingdings" charset="2"/>
              <a:buChar char="§"/>
            </a:pPr>
            <a:r>
              <a:rPr lang="en-US" sz="2400" dirty="0">
                <a:solidFill>
                  <a:srgbClr val="FFFFFF"/>
                </a:solidFill>
              </a:rPr>
              <a:t>Promote ethical behavior in business / Community Partner </a:t>
            </a:r>
          </a:p>
          <a:p>
            <a:pPr>
              <a:lnSpc>
                <a:spcPct val="60000"/>
              </a:lnSpc>
              <a:buFont typeface="Wingdings" charset="2"/>
              <a:buChar char="§"/>
            </a:pPr>
            <a:endParaRPr lang="en-US" sz="2400" dirty="0">
              <a:solidFill>
                <a:srgbClr val="FFFFFF"/>
              </a:solidFill>
            </a:endParaRPr>
          </a:p>
          <a:p>
            <a:pPr>
              <a:lnSpc>
                <a:spcPct val="60000"/>
              </a:lnSpc>
              <a:buFont typeface="Wingdings" charset="2"/>
              <a:buChar char="§"/>
            </a:pPr>
            <a:r>
              <a:rPr lang="en-US" sz="2400" dirty="0">
                <a:solidFill>
                  <a:srgbClr val="FFFFFF"/>
                </a:solidFill>
              </a:rPr>
              <a:t>Volunteer your vocation </a:t>
            </a:r>
          </a:p>
          <a:p>
            <a:pPr>
              <a:lnSpc>
                <a:spcPct val="60000"/>
              </a:lnSpc>
              <a:buFont typeface="Wingdings" charset="2"/>
              <a:buChar char="§"/>
            </a:pPr>
            <a:endParaRPr lang="en-US" sz="2400" dirty="0">
              <a:solidFill>
                <a:srgbClr val="FFFFFF"/>
              </a:solidFill>
            </a:endParaRPr>
          </a:p>
          <a:p>
            <a:pPr>
              <a:lnSpc>
                <a:spcPct val="60000"/>
              </a:lnSpc>
              <a:buFont typeface="Wingdings" charset="2"/>
              <a:buChar char="§"/>
            </a:pPr>
            <a:r>
              <a:rPr lang="en-US" sz="2400" dirty="0">
                <a:solidFill>
                  <a:srgbClr val="FFFFFF"/>
                </a:solidFill>
              </a:rPr>
              <a:t>Create a vocational award program </a:t>
            </a:r>
          </a:p>
          <a:p>
            <a:endParaRPr lang="en-US" dirty="0"/>
          </a:p>
        </p:txBody>
      </p:sp>
      <p:pic>
        <p:nvPicPr>
          <p:cNvPr id="4" name="Picture 3" descr="A picture containing vector graphics&#10;&#10;Description generated with high confidence">
            <a:extLst>
              <a:ext uri="{FF2B5EF4-FFF2-40B4-BE49-F238E27FC236}">
                <a16:creationId xmlns:a16="http://schemas.microsoft.com/office/drawing/2014/main" id="{13873619-E11B-4D46-B487-8411DC6FDEE2}"/>
              </a:ext>
            </a:extLst>
          </p:cNvPr>
          <p:cNvPicPr>
            <a:picLocks noChangeAspect="1"/>
          </p:cNvPicPr>
          <p:nvPr/>
        </p:nvPicPr>
        <p:blipFill>
          <a:blip r:embed="rId2"/>
          <a:stretch>
            <a:fillRect/>
          </a:stretch>
        </p:blipFill>
        <p:spPr>
          <a:xfrm>
            <a:off x="10456336" y="597415"/>
            <a:ext cx="1735664" cy="1735664"/>
          </a:xfrm>
          <a:prstGeom prst="rect">
            <a:avLst/>
          </a:prstGeom>
        </p:spPr>
      </p:pic>
      <p:pic>
        <p:nvPicPr>
          <p:cNvPr id="5" name="Picture 4" descr="A close up of a logo&#10;&#10;Description generated with very high confidence">
            <a:extLst>
              <a:ext uri="{FF2B5EF4-FFF2-40B4-BE49-F238E27FC236}">
                <a16:creationId xmlns:a16="http://schemas.microsoft.com/office/drawing/2014/main" id="{7DCD6000-D4DF-411F-B7DF-BF6CB136707E}"/>
              </a:ext>
            </a:extLst>
          </p:cNvPr>
          <p:cNvPicPr>
            <a:picLocks noChangeAspect="1"/>
          </p:cNvPicPr>
          <p:nvPr/>
        </p:nvPicPr>
        <p:blipFill>
          <a:blip r:embed="rId3"/>
          <a:stretch>
            <a:fillRect/>
          </a:stretch>
        </p:blipFill>
        <p:spPr>
          <a:xfrm>
            <a:off x="10839768" y="5529952"/>
            <a:ext cx="1064365" cy="1064364"/>
          </a:xfrm>
          <a:prstGeom prst="rect">
            <a:avLst/>
          </a:prstGeom>
        </p:spPr>
      </p:pic>
      <p:cxnSp>
        <p:nvCxnSpPr>
          <p:cNvPr id="6" name="Straight Connector 5"/>
          <p:cNvCxnSpPr/>
          <p:nvPr/>
        </p:nvCxnSpPr>
        <p:spPr>
          <a:xfrm flipV="1">
            <a:off x="897466" y="1422400"/>
            <a:ext cx="7958667" cy="33867"/>
          </a:xfrm>
          <a:prstGeom prst="line">
            <a:avLst/>
          </a:prstGeom>
          <a:ln w="12700" cmpd="sng">
            <a:solidFill>
              <a:srgbClr val="F1B187"/>
            </a:solidFill>
          </a:ln>
          <a:effectLst>
            <a:glow rad="101600">
              <a:schemeClr val="accent5">
                <a:lumMod val="60000"/>
                <a:lumOff val="40000"/>
                <a:alpha val="75000"/>
              </a:schemeClr>
            </a:glow>
            <a:outerShdw blurRad="50800" dist="38100" dir="2700000" algn="tl" rotWithShape="0">
              <a:srgbClr val="FF0000">
                <a:alpha val="43000"/>
              </a:srgb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68505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3235" y="566016"/>
            <a:ext cx="8534400" cy="1507067"/>
          </a:xfrm>
        </p:spPr>
        <p:txBody>
          <a:bodyPr/>
          <a:lstStyle/>
          <a:p>
            <a:r>
              <a:rPr lang="en-US" b="1" i="1" dirty="0"/>
              <a:t>Vocational Service is NOT… </a:t>
            </a:r>
            <a:endParaRPr lang="en-US" dirty="0"/>
          </a:p>
        </p:txBody>
      </p:sp>
      <p:pic>
        <p:nvPicPr>
          <p:cNvPr id="4" name="Picture 3" descr="A picture containing vector graphics&#10;&#10;Description generated with high confidence">
            <a:extLst>
              <a:ext uri="{FF2B5EF4-FFF2-40B4-BE49-F238E27FC236}">
                <a16:creationId xmlns:a16="http://schemas.microsoft.com/office/drawing/2014/main" id="{13873619-E11B-4D46-B487-8411DC6FDEE2}"/>
              </a:ext>
            </a:extLst>
          </p:cNvPr>
          <p:cNvPicPr>
            <a:picLocks noChangeAspect="1"/>
          </p:cNvPicPr>
          <p:nvPr/>
        </p:nvPicPr>
        <p:blipFill>
          <a:blip r:embed="rId2"/>
          <a:stretch>
            <a:fillRect/>
          </a:stretch>
        </p:blipFill>
        <p:spPr>
          <a:xfrm>
            <a:off x="10292292" y="8469"/>
            <a:ext cx="1735664" cy="1735664"/>
          </a:xfrm>
          <a:prstGeom prst="rect">
            <a:avLst/>
          </a:prstGeom>
        </p:spPr>
      </p:pic>
      <p:sp>
        <p:nvSpPr>
          <p:cNvPr id="7" name="Content Placeholder 6"/>
          <p:cNvSpPr>
            <a:spLocks noGrp="1"/>
          </p:cNvSpPr>
          <p:nvPr>
            <p:ph idx="1"/>
          </p:nvPr>
        </p:nvSpPr>
        <p:spPr>
          <a:xfrm>
            <a:off x="739431" y="2042904"/>
            <a:ext cx="3567687" cy="4564334"/>
          </a:xfrm>
        </p:spPr>
        <p:txBody>
          <a:bodyPr>
            <a:noAutofit/>
          </a:bodyPr>
          <a:lstStyle/>
          <a:p>
            <a:pPr>
              <a:lnSpc>
                <a:spcPct val="120000"/>
              </a:lnSpc>
              <a:buFont typeface="Wingdings" charset="2"/>
              <a:buChar char="§"/>
            </a:pPr>
            <a:r>
              <a:rPr lang="en-US" sz="2400" i="1" dirty="0">
                <a:solidFill>
                  <a:srgbClr val="FFFFFF"/>
                </a:solidFill>
              </a:rPr>
              <a:t>Interact</a:t>
            </a:r>
            <a:endParaRPr lang="en-US" sz="2400" dirty="0">
              <a:solidFill>
                <a:srgbClr val="FFFFFF"/>
              </a:solidFill>
            </a:endParaRPr>
          </a:p>
          <a:p>
            <a:pPr>
              <a:lnSpc>
                <a:spcPct val="120000"/>
              </a:lnSpc>
              <a:buFont typeface="Wingdings" charset="2"/>
              <a:buChar char="§"/>
            </a:pPr>
            <a:r>
              <a:rPr lang="en-US" sz="2400" i="1" dirty="0" err="1">
                <a:solidFill>
                  <a:srgbClr val="FFFFFF"/>
                </a:solidFill>
              </a:rPr>
              <a:t>Rotaract</a:t>
            </a:r>
            <a:r>
              <a:rPr lang="en-US" sz="2400" i="1" dirty="0">
                <a:solidFill>
                  <a:srgbClr val="FFFFFF"/>
                </a:solidFill>
              </a:rPr>
              <a:t> </a:t>
            </a:r>
            <a:endParaRPr lang="en-US" sz="2400" dirty="0">
              <a:solidFill>
                <a:srgbClr val="FFFFFF"/>
              </a:solidFill>
            </a:endParaRPr>
          </a:p>
          <a:p>
            <a:pPr>
              <a:lnSpc>
                <a:spcPct val="110000"/>
              </a:lnSpc>
              <a:buFont typeface="Wingdings" charset="2"/>
              <a:buChar char="§"/>
            </a:pPr>
            <a:r>
              <a:rPr lang="en-US" sz="2400" i="1" dirty="0">
                <a:solidFill>
                  <a:srgbClr val="FFFFFF"/>
                </a:solidFill>
              </a:rPr>
              <a:t>RYLA (Rotary Youth Leadership Awards) </a:t>
            </a:r>
            <a:endParaRPr lang="en-US" sz="2400" dirty="0">
              <a:solidFill>
                <a:srgbClr val="FFFFFF"/>
              </a:solidFill>
            </a:endParaRPr>
          </a:p>
          <a:p>
            <a:pPr>
              <a:lnSpc>
                <a:spcPct val="110000"/>
              </a:lnSpc>
              <a:buFont typeface="Wingdings" charset="2"/>
              <a:buChar char="§"/>
            </a:pPr>
            <a:r>
              <a:rPr lang="en-US" sz="2400" i="1" dirty="0">
                <a:solidFill>
                  <a:srgbClr val="FFFFFF"/>
                </a:solidFill>
              </a:rPr>
              <a:t>LEAD (Leadership, Ethics, And Determination) </a:t>
            </a:r>
            <a:endParaRPr lang="en-US" sz="2400" dirty="0">
              <a:solidFill>
                <a:srgbClr val="FFFFFF"/>
              </a:solidFill>
            </a:endParaRPr>
          </a:p>
          <a:p>
            <a:pPr>
              <a:lnSpc>
                <a:spcPct val="120000"/>
              </a:lnSpc>
              <a:buFont typeface="Wingdings" charset="2"/>
              <a:buChar char="§"/>
            </a:pPr>
            <a:r>
              <a:rPr lang="en-US" sz="2400" i="1" dirty="0">
                <a:solidFill>
                  <a:srgbClr val="FFFFFF"/>
                </a:solidFill>
              </a:rPr>
              <a:t>Long Term Youth Exchange </a:t>
            </a:r>
            <a:endParaRPr lang="en-US" sz="2400" dirty="0">
              <a:solidFill>
                <a:srgbClr val="FFFFFF"/>
              </a:solidFill>
            </a:endParaRPr>
          </a:p>
        </p:txBody>
      </p:sp>
      <p:sp>
        <p:nvSpPr>
          <p:cNvPr id="8" name="TextBox 7"/>
          <p:cNvSpPr txBox="1"/>
          <p:nvPr/>
        </p:nvSpPr>
        <p:spPr>
          <a:xfrm>
            <a:off x="4488239" y="2260069"/>
            <a:ext cx="5135410" cy="4198072"/>
          </a:xfrm>
          <a:prstGeom prst="rect">
            <a:avLst/>
          </a:prstGeom>
          <a:noFill/>
        </p:spPr>
        <p:txBody>
          <a:bodyPr wrap="square" rtlCol="0">
            <a:spAutoFit/>
          </a:bodyPr>
          <a:lstStyle/>
          <a:p>
            <a:pPr marL="342900" indent="-342900">
              <a:buFont typeface="Wingdings" charset="2"/>
              <a:buChar char="§"/>
            </a:pPr>
            <a:r>
              <a:rPr lang="en-US" sz="2400" i="1" dirty="0"/>
              <a:t>Short Term Youth Exchange </a:t>
            </a:r>
            <a:r>
              <a:rPr lang="en-US" sz="2400" b="1" i="1" dirty="0"/>
              <a:t>/</a:t>
            </a:r>
            <a:r>
              <a:rPr lang="en-US" sz="2400" i="1" dirty="0" err="1"/>
              <a:t>MusiCamp</a:t>
            </a:r>
            <a:r>
              <a:rPr lang="en-US" sz="2400" i="1" dirty="0"/>
              <a:t> </a:t>
            </a:r>
            <a:r>
              <a:rPr lang="en-US" sz="2400" b="1" i="1" dirty="0"/>
              <a:t>/</a:t>
            </a:r>
            <a:r>
              <a:rPr lang="en-US" sz="2400" i="1" dirty="0"/>
              <a:t>Summer Camp Short Term Youth Exchange </a:t>
            </a:r>
            <a:endParaRPr lang="en-US" sz="2400" dirty="0"/>
          </a:p>
          <a:p>
            <a:pPr marL="342900" indent="-342900">
              <a:lnSpc>
                <a:spcPct val="90000"/>
              </a:lnSpc>
              <a:buFont typeface="Wingdings" charset="2"/>
              <a:buChar char="§"/>
            </a:pPr>
            <a:endParaRPr lang="en-US" sz="2400" dirty="0"/>
          </a:p>
          <a:p>
            <a:pPr marL="342900" indent="-342900">
              <a:lnSpc>
                <a:spcPct val="90000"/>
              </a:lnSpc>
              <a:buFont typeface="Wingdings" charset="2"/>
              <a:buChar char="§"/>
            </a:pPr>
            <a:r>
              <a:rPr lang="en-US" sz="2400" i="1" dirty="0"/>
              <a:t>Model UN </a:t>
            </a:r>
            <a:endParaRPr lang="en-US" sz="2400" dirty="0"/>
          </a:p>
          <a:p>
            <a:pPr marL="342900" indent="-342900">
              <a:lnSpc>
                <a:spcPct val="90000"/>
              </a:lnSpc>
              <a:buFont typeface="Wingdings" charset="2"/>
              <a:buChar char="§"/>
            </a:pPr>
            <a:endParaRPr lang="en-US" sz="2400" dirty="0"/>
          </a:p>
          <a:p>
            <a:pPr marL="342900" indent="-342900">
              <a:lnSpc>
                <a:spcPct val="90000"/>
              </a:lnSpc>
              <a:buFont typeface="Wingdings" charset="2"/>
              <a:buChar char="§"/>
            </a:pPr>
            <a:r>
              <a:rPr lang="en-US" sz="2400" i="1" dirty="0"/>
              <a:t>Four-Way-Test Speech Contest </a:t>
            </a:r>
            <a:endParaRPr lang="en-US" sz="2400" dirty="0"/>
          </a:p>
          <a:p>
            <a:pPr marL="342900" indent="-342900">
              <a:lnSpc>
                <a:spcPct val="90000"/>
              </a:lnSpc>
              <a:buFont typeface="Wingdings" charset="2"/>
              <a:buChar char="§"/>
            </a:pPr>
            <a:endParaRPr lang="en-US" sz="2400" dirty="0"/>
          </a:p>
          <a:p>
            <a:pPr marL="342900" indent="-342900">
              <a:lnSpc>
                <a:spcPct val="90000"/>
              </a:lnSpc>
              <a:buFont typeface="Wingdings" charset="2"/>
              <a:buChar char="§"/>
            </a:pPr>
            <a:r>
              <a:rPr lang="en-US" sz="2400" i="1" dirty="0"/>
              <a:t>Scouting </a:t>
            </a:r>
            <a:endParaRPr lang="en-US" sz="2400" dirty="0"/>
          </a:p>
          <a:p>
            <a:pPr marL="342900" indent="-342900">
              <a:lnSpc>
                <a:spcPct val="90000"/>
              </a:lnSpc>
              <a:buFont typeface="Wingdings" charset="2"/>
              <a:buChar char="§"/>
            </a:pPr>
            <a:endParaRPr lang="en-US" sz="2400" dirty="0"/>
          </a:p>
          <a:p>
            <a:pPr marL="342900" indent="-342900">
              <a:lnSpc>
                <a:spcPct val="90000"/>
              </a:lnSpc>
              <a:buFont typeface="Wingdings" charset="2"/>
              <a:buChar char="§"/>
            </a:pPr>
            <a:r>
              <a:rPr lang="en-US" sz="2400" i="1" dirty="0"/>
              <a:t>Service Above Self Video Contest </a:t>
            </a:r>
            <a:endParaRPr lang="en-US" sz="2400" dirty="0"/>
          </a:p>
        </p:txBody>
      </p:sp>
      <p:cxnSp>
        <p:nvCxnSpPr>
          <p:cNvPr id="12" name="Straight Connector 11"/>
          <p:cNvCxnSpPr/>
          <p:nvPr/>
        </p:nvCxnSpPr>
        <p:spPr>
          <a:xfrm>
            <a:off x="707540" y="1799956"/>
            <a:ext cx="7970011" cy="0"/>
          </a:xfrm>
          <a:prstGeom prst="line">
            <a:avLst/>
          </a:prstGeom>
          <a:ln w="12700" cmpd="sng">
            <a:solidFill>
              <a:srgbClr val="F1B187"/>
            </a:solidFill>
          </a:ln>
          <a:effectLst>
            <a:glow rad="101600">
              <a:schemeClr val="accent5">
                <a:lumMod val="60000"/>
                <a:lumOff val="40000"/>
                <a:alpha val="75000"/>
              </a:schemeClr>
            </a:glow>
            <a:outerShdw blurRad="50800" dist="38100" dir="2700000" algn="tl" rotWithShape="0">
              <a:srgbClr val="FF0000">
                <a:alpha val="43000"/>
              </a:srgbClr>
            </a:outerShdw>
          </a:effectLst>
        </p:spPr>
        <p:style>
          <a:lnRef idx="2">
            <a:schemeClr val="accent1"/>
          </a:lnRef>
          <a:fillRef idx="0">
            <a:schemeClr val="accent1"/>
          </a:fillRef>
          <a:effectRef idx="1">
            <a:schemeClr val="accent1"/>
          </a:effectRef>
          <a:fontRef idx="minor">
            <a:schemeClr val="tx1"/>
          </a:fontRef>
        </p:style>
      </p:cxnSp>
      <p:pic>
        <p:nvPicPr>
          <p:cNvPr id="9" name="Picture 8" descr="A close up of a logo&#10;&#10;Description generated with very high confidence">
            <a:extLst>
              <a:ext uri="{FF2B5EF4-FFF2-40B4-BE49-F238E27FC236}">
                <a16:creationId xmlns:a16="http://schemas.microsoft.com/office/drawing/2014/main" id="{7DCD6000-D4DF-411F-B7DF-BF6CB136707E}"/>
              </a:ext>
            </a:extLst>
          </p:cNvPr>
          <p:cNvPicPr>
            <a:picLocks noChangeAspect="1"/>
          </p:cNvPicPr>
          <p:nvPr/>
        </p:nvPicPr>
        <p:blipFill>
          <a:blip r:embed="rId3"/>
          <a:stretch>
            <a:fillRect/>
          </a:stretch>
        </p:blipFill>
        <p:spPr>
          <a:xfrm>
            <a:off x="10839768" y="5580751"/>
            <a:ext cx="1064365" cy="1064364"/>
          </a:xfrm>
          <a:prstGeom prst="rect">
            <a:avLst/>
          </a:prstGeom>
        </p:spPr>
      </p:pic>
    </p:spTree>
    <p:extLst>
      <p:ext uri="{BB962C8B-B14F-4D97-AF65-F5344CB8AC3E}">
        <p14:creationId xmlns:p14="http://schemas.microsoft.com/office/powerpoint/2010/main" val="30390300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334" y="1156107"/>
            <a:ext cx="8534400" cy="1507067"/>
          </a:xfrm>
        </p:spPr>
        <p:txBody>
          <a:bodyPr/>
          <a:lstStyle/>
          <a:p>
            <a:r>
              <a:rPr lang="en-US" dirty="0"/>
              <a:t>Vocational Service Month </a:t>
            </a:r>
          </a:p>
        </p:txBody>
      </p:sp>
      <p:sp>
        <p:nvSpPr>
          <p:cNvPr id="3" name="Content Placeholder 2"/>
          <p:cNvSpPr>
            <a:spLocks noGrp="1"/>
          </p:cNvSpPr>
          <p:nvPr>
            <p:ph idx="1"/>
          </p:nvPr>
        </p:nvSpPr>
        <p:spPr>
          <a:xfrm>
            <a:off x="643467" y="1858862"/>
            <a:ext cx="8302087" cy="3644472"/>
          </a:xfrm>
        </p:spPr>
        <p:txBody>
          <a:bodyPr>
            <a:normAutofit/>
          </a:bodyPr>
          <a:lstStyle/>
          <a:p>
            <a:pPr marL="0" indent="0">
              <a:buNone/>
            </a:pPr>
            <a:r>
              <a:rPr lang="en-US" sz="2400" dirty="0">
                <a:solidFill>
                  <a:srgbClr val="FFFFFF"/>
                </a:solidFill>
              </a:rPr>
              <a:t>Every October, Rotarians are encouraged to focus their attention on vocational service. Vocational Service Month is an opportunity to begin year-long vocational service activities, ranging from Rotary discussions to awards to community projects. </a:t>
            </a:r>
          </a:p>
        </p:txBody>
      </p:sp>
      <p:pic>
        <p:nvPicPr>
          <p:cNvPr id="4" name="Picture 3" descr="A picture containing vector graphics&#10;&#10;Description generated with high confidence">
            <a:extLst>
              <a:ext uri="{FF2B5EF4-FFF2-40B4-BE49-F238E27FC236}">
                <a16:creationId xmlns:a16="http://schemas.microsoft.com/office/drawing/2014/main" id="{13873619-E11B-4D46-B487-8411DC6FDEE2}"/>
              </a:ext>
            </a:extLst>
          </p:cNvPr>
          <p:cNvPicPr>
            <a:picLocks noChangeAspect="1"/>
          </p:cNvPicPr>
          <p:nvPr/>
        </p:nvPicPr>
        <p:blipFill>
          <a:blip r:embed="rId2"/>
          <a:stretch>
            <a:fillRect/>
          </a:stretch>
        </p:blipFill>
        <p:spPr>
          <a:xfrm>
            <a:off x="10292292" y="8469"/>
            <a:ext cx="1735664" cy="1735664"/>
          </a:xfrm>
          <a:prstGeom prst="rect">
            <a:avLst/>
          </a:prstGeom>
        </p:spPr>
      </p:pic>
      <p:pic>
        <p:nvPicPr>
          <p:cNvPr id="5" name="Picture 4" descr="A close up of a logo&#10;&#10;Description generated with very high confidence">
            <a:extLst>
              <a:ext uri="{FF2B5EF4-FFF2-40B4-BE49-F238E27FC236}">
                <a16:creationId xmlns:a16="http://schemas.microsoft.com/office/drawing/2014/main" id="{7DCD6000-D4DF-411F-B7DF-BF6CB136707E}"/>
              </a:ext>
            </a:extLst>
          </p:cNvPr>
          <p:cNvPicPr>
            <a:picLocks noChangeAspect="1"/>
          </p:cNvPicPr>
          <p:nvPr/>
        </p:nvPicPr>
        <p:blipFill>
          <a:blip r:embed="rId3"/>
          <a:stretch>
            <a:fillRect/>
          </a:stretch>
        </p:blipFill>
        <p:spPr>
          <a:xfrm>
            <a:off x="10839768" y="5529952"/>
            <a:ext cx="1064365" cy="1064364"/>
          </a:xfrm>
          <a:prstGeom prst="rect">
            <a:avLst/>
          </a:prstGeom>
        </p:spPr>
      </p:pic>
      <p:cxnSp>
        <p:nvCxnSpPr>
          <p:cNvPr id="6" name="Straight Connector 5"/>
          <p:cNvCxnSpPr/>
          <p:nvPr/>
        </p:nvCxnSpPr>
        <p:spPr>
          <a:xfrm flipV="1">
            <a:off x="541866" y="2302933"/>
            <a:ext cx="8043334" cy="50801"/>
          </a:xfrm>
          <a:prstGeom prst="line">
            <a:avLst/>
          </a:prstGeom>
          <a:ln w="12700" cmpd="sng">
            <a:solidFill>
              <a:srgbClr val="F1B187"/>
            </a:solidFill>
          </a:ln>
          <a:effectLst>
            <a:glow rad="101600">
              <a:schemeClr val="accent5">
                <a:lumMod val="60000"/>
                <a:lumOff val="40000"/>
                <a:alpha val="75000"/>
              </a:schemeClr>
            </a:glow>
            <a:outerShdw blurRad="50800" dist="38100" dir="2700000" algn="tl" rotWithShape="0">
              <a:srgbClr val="FF0000">
                <a:alpha val="43000"/>
              </a:srgb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79185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10587" y="331282"/>
            <a:ext cx="7462928" cy="1918416"/>
          </a:xfrm>
        </p:spPr>
        <p:txBody>
          <a:bodyPr/>
          <a:lstStyle/>
          <a:p>
            <a:r>
              <a:rPr lang="en-US" dirty="0"/>
              <a:t>BE A VIBRANT CLUB</a:t>
            </a:r>
            <a:br>
              <a:rPr lang="en-US" dirty="0"/>
            </a:br>
            <a:r>
              <a:rPr lang="en-US" dirty="0"/>
              <a:t>YOUR CLUB LEADERSHIP PLAN</a:t>
            </a:r>
          </a:p>
        </p:txBody>
      </p:sp>
      <p:sp>
        <p:nvSpPr>
          <p:cNvPr id="5" name="Text Placeholder 4"/>
          <p:cNvSpPr>
            <a:spLocks noGrp="1"/>
          </p:cNvSpPr>
          <p:nvPr>
            <p:ph type="body" idx="1"/>
          </p:nvPr>
        </p:nvSpPr>
        <p:spPr>
          <a:xfrm>
            <a:off x="628993" y="2018613"/>
            <a:ext cx="8481140" cy="4432987"/>
          </a:xfrm>
        </p:spPr>
        <p:txBody>
          <a:bodyPr>
            <a:normAutofit lnSpcReduction="10000"/>
          </a:bodyPr>
          <a:lstStyle/>
          <a:p>
            <a:pPr marL="342900" indent="-342900">
              <a:spcAft>
                <a:spcPts val="800"/>
              </a:spcAft>
              <a:buFont typeface="Arial"/>
              <a:buChar char="•"/>
            </a:pPr>
            <a:r>
              <a:rPr lang="en-US" sz="2400" dirty="0">
                <a:solidFill>
                  <a:srgbClr val="FFFFFF"/>
                </a:solidFill>
              </a:rPr>
              <a:t>Does your </a:t>
            </a:r>
            <a:r>
              <a:rPr lang="en-US" sz="2400" dirty="0" err="1">
                <a:solidFill>
                  <a:srgbClr val="FFFFFF"/>
                </a:solidFill>
              </a:rPr>
              <a:t>clubʻs</a:t>
            </a:r>
            <a:r>
              <a:rPr lang="en-US" sz="2400" dirty="0">
                <a:solidFill>
                  <a:srgbClr val="FFFFFF"/>
                </a:solidFill>
              </a:rPr>
              <a:t> values statement unify your members, inspire prospective members &amp; and generate interest in community work? (</a:t>
            </a:r>
            <a:r>
              <a:rPr lang="en-US" sz="2400" dirty="0" err="1">
                <a:solidFill>
                  <a:srgbClr val="FFFFFF"/>
                </a:solidFill>
              </a:rPr>
              <a:t>donʻt</a:t>
            </a:r>
            <a:r>
              <a:rPr lang="en-US" sz="2400" dirty="0">
                <a:solidFill>
                  <a:srgbClr val="FFFFFF"/>
                </a:solidFill>
              </a:rPr>
              <a:t> know if your club has a value statement.., </a:t>
            </a:r>
            <a:r>
              <a:rPr lang="en-US" sz="2400" dirty="0" err="1">
                <a:solidFill>
                  <a:srgbClr val="FFFFFF"/>
                </a:solidFill>
              </a:rPr>
              <a:t>thatʻs</a:t>
            </a:r>
            <a:r>
              <a:rPr lang="en-US" sz="2400" dirty="0">
                <a:solidFill>
                  <a:srgbClr val="FFFFFF"/>
                </a:solidFill>
              </a:rPr>
              <a:t> ok, </a:t>
            </a:r>
            <a:r>
              <a:rPr lang="en-US" sz="2400" dirty="0" err="1">
                <a:solidFill>
                  <a:srgbClr val="FFFFFF"/>
                </a:solidFill>
              </a:rPr>
              <a:t>thatʻs</a:t>
            </a:r>
            <a:r>
              <a:rPr lang="en-US" sz="2400" dirty="0">
                <a:solidFill>
                  <a:srgbClr val="FFFFFF"/>
                </a:solidFill>
              </a:rPr>
              <a:t> why </a:t>
            </a:r>
            <a:r>
              <a:rPr lang="en-US" sz="2400" dirty="0" err="1">
                <a:solidFill>
                  <a:srgbClr val="FFFFFF"/>
                </a:solidFill>
              </a:rPr>
              <a:t>youʻre</a:t>
            </a:r>
            <a:r>
              <a:rPr lang="en-US" sz="2400" dirty="0">
                <a:solidFill>
                  <a:srgbClr val="FFFFFF"/>
                </a:solidFill>
              </a:rPr>
              <a:t> here)</a:t>
            </a:r>
          </a:p>
          <a:p>
            <a:pPr marL="342900" indent="-342900">
              <a:spcAft>
                <a:spcPts val="800"/>
              </a:spcAft>
              <a:buFont typeface="Arial"/>
              <a:buChar char="•"/>
            </a:pPr>
            <a:r>
              <a:rPr lang="en-US" sz="2400" dirty="0">
                <a:solidFill>
                  <a:srgbClr val="FFFFFF"/>
                </a:solidFill>
              </a:rPr>
              <a:t>Introduced creative meeting formats?</a:t>
            </a:r>
          </a:p>
          <a:p>
            <a:pPr marL="800100" lvl="1" indent="-342900">
              <a:lnSpc>
                <a:spcPct val="80000"/>
              </a:lnSpc>
              <a:spcAft>
                <a:spcPts val="800"/>
              </a:spcAft>
              <a:buFont typeface="Arial"/>
              <a:buChar char="•"/>
            </a:pPr>
            <a:r>
              <a:rPr lang="en-US" sz="2200" dirty="0">
                <a:solidFill>
                  <a:srgbClr val="FFFFFF"/>
                </a:solidFill>
              </a:rPr>
              <a:t>Traditional 1905 Meetings</a:t>
            </a:r>
          </a:p>
          <a:p>
            <a:pPr marL="800100" lvl="1" indent="-342900">
              <a:lnSpc>
                <a:spcPct val="80000"/>
              </a:lnSpc>
              <a:spcAft>
                <a:spcPts val="800"/>
              </a:spcAft>
              <a:buFont typeface="Arial"/>
              <a:buChar char="•"/>
            </a:pPr>
            <a:r>
              <a:rPr lang="en-US" sz="2200" dirty="0">
                <a:solidFill>
                  <a:srgbClr val="FFFFFF"/>
                </a:solidFill>
              </a:rPr>
              <a:t>Speed networking</a:t>
            </a:r>
          </a:p>
          <a:p>
            <a:pPr marL="800100" lvl="1" indent="-342900">
              <a:lnSpc>
                <a:spcPct val="80000"/>
              </a:lnSpc>
              <a:spcAft>
                <a:spcPts val="800"/>
              </a:spcAft>
              <a:buFont typeface="Arial"/>
              <a:buChar char="•"/>
            </a:pPr>
            <a:r>
              <a:rPr lang="en-US" sz="2200" dirty="0">
                <a:solidFill>
                  <a:srgbClr val="FFFFFF"/>
                </a:solidFill>
              </a:rPr>
              <a:t>Service 1</a:t>
            </a:r>
            <a:r>
              <a:rPr lang="en-US" sz="2200" baseline="30000" dirty="0">
                <a:solidFill>
                  <a:srgbClr val="FFFFFF"/>
                </a:solidFill>
              </a:rPr>
              <a:t>st</a:t>
            </a:r>
            <a:r>
              <a:rPr lang="en-US" sz="2200" dirty="0">
                <a:solidFill>
                  <a:srgbClr val="FFFFFF"/>
                </a:solidFill>
              </a:rPr>
              <a:t> Thursdays</a:t>
            </a:r>
          </a:p>
          <a:p>
            <a:pPr marL="800100" lvl="1" indent="-342900">
              <a:lnSpc>
                <a:spcPct val="80000"/>
              </a:lnSpc>
              <a:spcAft>
                <a:spcPts val="800"/>
              </a:spcAft>
              <a:buFont typeface="Arial"/>
              <a:buChar char="•"/>
            </a:pPr>
            <a:r>
              <a:rPr lang="en-US" sz="2200" dirty="0">
                <a:solidFill>
                  <a:srgbClr val="FFFFFF"/>
                </a:solidFill>
              </a:rPr>
              <a:t>Socials</a:t>
            </a:r>
          </a:p>
          <a:p>
            <a:pPr marL="342900" indent="-342900">
              <a:spcAft>
                <a:spcPts val="800"/>
              </a:spcAft>
              <a:buFont typeface="Arial"/>
              <a:buChar char="•"/>
            </a:pPr>
            <a:r>
              <a:rPr lang="en-US" sz="2400" dirty="0">
                <a:solidFill>
                  <a:srgbClr val="FFFFFF"/>
                </a:solidFill>
              </a:rPr>
              <a:t>Relaxed Attendance Guidelines?</a:t>
            </a:r>
          </a:p>
        </p:txBody>
      </p:sp>
      <p:pic>
        <p:nvPicPr>
          <p:cNvPr id="6" name="Picture 5" descr="A close up of a logo&#10;&#10;Description generated with very high confidence">
            <a:extLst>
              <a:ext uri="{FF2B5EF4-FFF2-40B4-BE49-F238E27FC236}">
                <a16:creationId xmlns:a16="http://schemas.microsoft.com/office/drawing/2014/main" id="{7DCD6000-D4DF-411F-B7DF-BF6CB136707E}"/>
              </a:ext>
            </a:extLst>
          </p:cNvPr>
          <p:cNvPicPr>
            <a:picLocks noChangeAspect="1"/>
          </p:cNvPicPr>
          <p:nvPr/>
        </p:nvPicPr>
        <p:blipFill>
          <a:blip r:embed="rId3"/>
          <a:stretch>
            <a:fillRect/>
          </a:stretch>
        </p:blipFill>
        <p:spPr>
          <a:xfrm>
            <a:off x="10839768" y="5529952"/>
            <a:ext cx="1064365" cy="1064364"/>
          </a:xfrm>
          <a:prstGeom prst="rect">
            <a:avLst/>
          </a:prstGeom>
        </p:spPr>
      </p:pic>
      <p:pic>
        <p:nvPicPr>
          <p:cNvPr id="7" name="Picture 6" descr="A picture containing vector graphics&#10;&#10;Description generated with high confidence">
            <a:extLst>
              <a:ext uri="{FF2B5EF4-FFF2-40B4-BE49-F238E27FC236}">
                <a16:creationId xmlns:a16="http://schemas.microsoft.com/office/drawing/2014/main" id="{13873619-E11B-4D46-B487-8411DC6FDEE2}"/>
              </a:ext>
            </a:extLst>
          </p:cNvPr>
          <p:cNvPicPr>
            <a:picLocks noChangeAspect="1"/>
          </p:cNvPicPr>
          <p:nvPr/>
        </p:nvPicPr>
        <p:blipFill>
          <a:blip r:embed="rId4"/>
          <a:stretch>
            <a:fillRect/>
          </a:stretch>
        </p:blipFill>
        <p:spPr>
          <a:xfrm>
            <a:off x="10549467" y="135466"/>
            <a:ext cx="1642533" cy="1642533"/>
          </a:xfrm>
          <a:prstGeom prst="rect">
            <a:avLst/>
          </a:prstGeom>
        </p:spPr>
      </p:pic>
      <p:cxnSp>
        <p:nvCxnSpPr>
          <p:cNvPr id="8" name="Straight Connector 7"/>
          <p:cNvCxnSpPr/>
          <p:nvPr/>
        </p:nvCxnSpPr>
        <p:spPr>
          <a:xfrm>
            <a:off x="690607" y="1867690"/>
            <a:ext cx="7970011" cy="0"/>
          </a:xfrm>
          <a:prstGeom prst="line">
            <a:avLst/>
          </a:prstGeom>
          <a:ln w="12700" cmpd="sng">
            <a:solidFill>
              <a:srgbClr val="F1B187"/>
            </a:solidFill>
          </a:ln>
          <a:effectLst>
            <a:glow rad="101600">
              <a:schemeClr val="accent5">
                <a:lumMod val="60000"/>
                <a:lumOff val="40000"/>
                <a:alpha val="75000"/>
              </a:schemeClr>
            </a:glow>
            <a:outerShdw blurRad="50800" dist="38100" dir="2700000" algn="tl" rotWithShape="0">
              <a:srgbClr val="FF0000">
                <a:alpha val="43000"/>
              </a:srgb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967071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8751" y="684195"/>
            <a:ext cx="8534400" cy="1507067"/>
          </a:xfrm>
        </p:spPr>
        <p:txBody>
          <a:bodyPr/>
          <a:lstStyle/>
          <a:p>
            <a:r>
              <a:rPr lang="en-US" dirty="0"/>
              <a:t>An Introduction to Vocational Service </a:t>
            </a:r>
          </a:p>
        </p:txBody>
      </p:sp>
      <p:sp>
        <p:nvSpPr>
          <p:cNvPr id="3" name="Content Placeholder 2"/>
          <p:cNvSpPr>
            <a:spLocks noGrp="1"/>
          </p:cNvSpPr>
          <p:nvPr>
            <p:ph idx="1"/>
          </p:nvPr>
        </p:nvSpPr>
        <p:spPr>
          <a:xfrm>
            <a:off x="1032932" y="2224399"/>
            <a:ext cx="5366633" cy="3712891"/>
          </a:xfrm>
        </p:spPr>
        <p:txBody>
          <a:bodyPr>
            <a:noAutofit/>
          </a:bodyPr>
          <a:lstStyle/>
          <a:p>
            <a:pPr marL="0" indent="0">
              <a:buNone/>
            </a:pPr>
            <a:r>
              <a:rPr lang="en-US" sz="2400" dirty="0">
                <a:solidFill>
                  <a:srgbClr val="FFFFFF"/>
                </a:solidFill>
              </a:rPr>
              <a:t>An Introduction to Vocational Service (255) provides information, resources, and project ideas related to vocational service. You can either download or purchase a copy from </a:t>
            </a:r>
            <a:r>
              <a:rPr lang="en-US" sz="2400" dirty="0" err="1">
                <a:solidFill>
                  <a:srgbClr val="FFFFFF"/>
                </a:solidFill>
              </a:rPr>
              <a:t>www.rotary.org</a:t>
            </a:r>
            <a:r>
              <a:rPr lang="en-US" sz="2400" dirty="0">
                <a:solidFill>
                  <a:srgbClr val="FFFFFF"/>
                </a:solidFill>
              </a:rPr>
              <a:t>. </a:t>
            </a:r>
          </a:p>
        </p:txBody>
      </p:sp>
      <p:pic>
        <p:nvPicPr>
          <p:cNvPr id="4" name="Picture 3" descr="A picture containing vector graphics&#10;&#10;Description generated with high confidence">
            <a:extLst>
              <a:ext uri="{FF2B5EF4-FFF2-40B4-BE49-F238E27FC236}">
                <a16:creationId xmlns:a16="http://schemas.microsoft.com/office/drawing/2014/main" id="{13873619-E11B-4D46-B487-8411DC6FDEE2}"/>
              </a:ext>
            </a:extLst>
          </p:cNvPr>
          <p:cNvPicPr>
            <a:picLocks noChangeAspect="1"/>
          </p:cNvPicPr>
          <p:nvPr/>
        </p:nvPicPr>
        <p:blipFill>
          <a:blip r:embed="rId2"/>
          <a:stretch>
            <a:fillRect/>
          </a:stretch>
        </p:blipFill>
        <p:spPr>
          <a:xfrm>
            <a:off x="10310699" y="247728"/>
            <a:ext cx="1735664" cy="1735664"/>
          </a:xfrm>
          <a:prstGeom prst="rect">
            <a:avLst/>
          </a:prstGeom>
        </p:spPr>
      </p:pic>
      <p:pic>
        <p:nvPicPr>
          <p:cNvPr id="5" name="Picture 4"/>
          <p:cNvPicPr>
            <a:picLocks noChangeAspect="1"/>
          </p:cNvPicPr>
          <p:nvPr/>
        </p:nvPicPr>
        <p:blipFill>
          <a:blip r:embed="rId3"/>
          <a:stretch>
            <a:fillRect/>
          </a:stretch>
        </p:blipFill>
        <p:spPr>
          <a:xfrm>
            <a:off x="7494059" y="2488842"/>
            <a:ext cx="3065885" cy="3979691"/>
          </a:xfrm>
          <a:prstGeom prst="rect">
            <a:avLst/>
          </a:prstGeom>
        </p:spPr>
      </p:pic>
      <p:cxnSp>
        <p:nvCxnSpPr>
          <p:cNvPr id="6" name="Straight Connector 5"/>
          <p:cNvCxnSpPr/>
          <p:nvPr/>
        </p:nvCxnSpPr>
        <p:spPr>
          <a:xfrm flipV="1">
            <a:off x="829732" y="2184400"/>
            <a:ext cx="9482668" cy="50803"/>
          </a:xfrm>
          <a:prstGeom prst="line">
            <a:avLst/>
          </a:prstGeom>
          <a:ln w="12700" cmpd="sng">
            <a:solidFill>
              <a:srgbClr val="F1B187"/>
            </a:solidFill>
          </a:ln>
          <a:effectLst>
            <a:glow rad="101600">
              <a:schemeClr val="accent5">
                <a:lumMod val="60000"/>
                <a:lumOff val="40000"/>
                <a:alpha val="75000"/>
              </a:schemeClr>
            </a:glow>
            <a:outerShdw blurRad="50800" dist="38100" dir="2700000" algn="tl" rotWithShape="0">
              <a:srgbClr val="FF0000">
                <a:alpha val="43000"/>
              </a:srgb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663112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878" y="575732"/>
            <a:ext cx="8534400" cy="1507067"/>
          </a:xfrm>
        </p:spPr>
        <p:txBody>
          <a:bodyPr>
            <a:normAutofit fontScale="90000"/>
          </a:bodyPr>
          <a:lstStyle/>
          <a:p>
            <a:r>
              <a:rPr lang="en-US" dirty="0"/>
              <a:t>Sharing </a:t>
            </a:r>
            <a:r>
              <a:rPr lang="en-US" dirty="0" err="1"/>
              <a:t>IDEas</a:t>
            </a:r>
            <a:r>
              <a:rPr lang="en-US" dirty="0"/>
              <a:t> on how to start your </a:t>
            </a:r>
            <a:r>
              <a:rPr lang="en-US" dirty="0" err="1"/>
              <a:t>clubʻs</a:t>
            </a:r>
            <a:r>
              <a:rPr lang="en-US" dirty="0"/>
              <a:t> plan on a path to vibrancy</a:t>
            </a:r>
          </a:p>
        </p:txBody>
      </p:sp>
      <p:sp>
        <p:nvSpPr>
          <p:cNvPr id="3" name="Content Placeholder 2"/>
          <p:cNvSpPr>
            <a:spLocks noGrp="1"/>
          </p:cNvSpPr>
          <p:nvPr>
            <p:ph idx="1"/>
          </p:nvPr>
        </p:nvSpPr>
        <p:spPr>
          <a:xfrm>
            <a:off x="531811" y="2091267"/>
            <a:ext cx="8534400" cy="4055533"/>
          </a:xfrm>
        </p:spPr>
        <p:txBody>
          <a:bodyPr>
            <a:normAutofit/>
          </a:bodyPr>
          <a:lstStyle/>
          <a:p>
            <a:pPr marL="457200" indent="-457200">
              <a:buFont typeface="+mj-lt"/>
              <a:buAutoNum type="arabicPeriod"/>
            </a:pPr>
            <a:endParaRPr lang="en-US" dirty="0">
              <a:solidFill>
                <a:srgbClr val="FFFFFF"/>
              </a:solidFill>
            </a:endParaRPr>
          </a:p>
          <a:p>
            <a:pPr marL="457200" indent="-457200">
              <a:buFont typeface="+mj-lt"/>
              <a:buAutoNum type="arabicPeriod"/>
            </a:pPr>
            <a:r>
              <a:rPr lang="en-US" dirty="0">
                <a:solidFill>
                  <a:srgbClr val="FFFFFF"/>
                </a:solidFill>
              </a:rPr>
              <a:t>Divide into small groups of 2-3</a:t>
            </a:r>
          </a:p>
          <a:p>
            <a:pPr marL="457200" indent="-457200">
              <a:buFont typeface="+mj-lt"/>
              <a:buAutoNum type="arabicPeriod"/>
            </a:pPr>
            <a:r>
              <a:rPr lang="en-US" dirty="0">
                <a:solidFill>
                  <a:srgbClr val="FFFFFF"/>
                </a:solidFill>
              </a:rPr>
              <a:t>Using the handout, </a:t>
            </a:r>
            <a:r>
              <a:rPr lang="en-US" i="1" dirty="0">
                <a:solidFill>
                  <a:srgbClr val="FFFFFF"/>
                </a:solidFill>
              </a:rPr>
              <a:t>Start Your Club on a Path to Vibrancy</a:t>
            </a:r>
            <a:r>
              <a:rPr lang="en-US" dirty="0">
                <a:solidFill>
                  <a:srgbClr val="FFFFFF"/>
                </a:solidFill>
              </a:rPr>
              <a:t>,  each group will be assigned to 2 of the tips and brainstorm new   ideas to try.  Great opportunity to share best practices from your own club. (approx10 min)</a:t>
            </a:r>
          </a:p>
          <a:p>
            <a:pPr marL="457200" indent="-457200">
              <a:buFont typeface="+mj-lt"/>
              <a:buAutoNum type="arabicPeriod"/>
            </a:pPr>
            <a:r>
              <a:rPr lang="en-US" dirty="0">
                <a:solidFill>
                  <a:srgbClr val="FFFFFF"/>
                </a:solidFill>
              </a:rPr>
              <a:t>Each group will identify 1 person(more more) to share their ideas with the whole group</a:t>
            </a:r>
          </a:p>
          <a:p>
            <a:pPr marL="457200" indent="-457200">
              <a:buFont typeface="+mj-lt"/>
              <a:buAutoNum type="arabicPeriod"/>
            </a:pPr>
            <a:r>
              <a:rPr lang="en-US" dirty="0">
                <a:solidFill>
                  <a:srgbClr val="FFFFFF"/>
                </a:solidFill>
              </a:rPr>
              <a:t>List the ideas each club can take back to their clubs to increase community interest, attract and retain members and most of </a:t>
            </a:r>
            <a:r>
              <a:rPr lang="en-US" dirty="0" err="1">
                <a:solidFill>
                  <a:srgbClr val="FFFFFF"/>
                </a:solidFill>
              </a:rPr>
              <a:t>alll</a:t>
            </a:r>
            <a:r>
              <a:rPr lang="en-US" dirty="0">
                <a:solidFill>
                  <a:srgbClr val="FFFFFF"/>
                </a:solidFill>
              </a:rPr>
              <a:t> become a FUN &amp; VIBRANT CLUB. </a:t>
            </a:r>
          </a:p>
        </p:txBody>
      </p:sp>
      <p:cxnSp>
        <p:nvCxnSpPr>
          <p:cNvPr id="4" name="Straight Connector 3"/>
          <p:cNvCxnSpPr/>
          <p:nvPr/>
        </p:nvCxnSpPr>
        <p:spPr>
          <a:xfrm flipV="1">
            <a:off x="626532" y="2184400"/>
            <a:ext cx="9482668" cy="50803"/>
          </a:xfrm>
          <a:prstGeom prst="line">
            <a:avLst/>
          </a:prstGeom>
          <a:ln w="12700" cmpd="sng">
            <a:solidFill>
              <a:srgbClr val="F1B187"/>
            </a:solidFill>
          </a:ln>
          <a:effectLst>
            <a:glow rad="101600">
              <a:schemeClr val="accent5">
                <a:lumMod val="60000"/>
                <a:lumOff val="40000"/>
                <a:alpha val="75000"/>
              </a:schemeClr>
            </a:glow>
            <a:outerShdw blurRad="50800" dist="38100" dir="2700000" algn="tl" rotWithShape="0">
              <a:srgbClr val="FF0000">
                <a:alpha val="43000"/>
              </a:srgbClr>
            </a:outerShdw>
          </a:effectLst>
        </p:spPr>
        <p:style>
          <a:lnRef idx="2">
            <a:schemeClr val="accent1"/>
          </a:lnRef>
          <a:fillRef idx="0">
            <a:schemeClr val="accent1"/>
          </a:fillRef>
          <a:effectRef idx="1">
            <a:schemeClr val="accent1"/>
          </a:effectRef>
          <a:fontRef idx="minor">
            <a:schemeClr val="tx1"/>
          </a:fontRef>
        </p:style>
      </p:cxnSp>
      <p:pic>
        <p:nvPicPr>
          <p:cNvPr id="5" name="Picture 4" descr="A picture containing vector graphics&#10;&#10;Description generated with high confidence">
            <a:extLst>
              <a:ext uri="{FF2B5EF4-FFF2-40B4-BE49-F238E27FC236}">
                <a16:creationId xmlns:a16="http://schemas.microsoft.com/office/drawing/2014/main" id="{13873619-E11B-4D46-B487-8411DC6FDEE2}"/>
              </a:ext>
            </a:extLst>
          </p:cNvPr>
          <p:cNvPicPr>
            <a:picLocks noChangeAspect="1"/>
          </p:cNvPicPr>
          <p:nvPr/>
        </p:nvPicPr>
        <p:blipFill>
          <a:blip r:embed="rId2"/>
          <a:stretch>
            <a:fillRect/>
          </a:stretch>
        </p:blipFill>
        <p:spPr>
          <a:xfrm>
            <a:off x="10310699" y="247728"/>
            <a:ext cx="1735664" cy="1735664"/>
          </a:xfrm>
          <a:prstGeom prst="rect">
            <a:avLst/>
          </a:prstGeom>
        </p:spPr>
      </p:pic>
      <p:pic>
        <p:nvPicPr>
          <p:cNvPr id="6" name="Picture 5" descr="A close up of a logo&#10;&#10;Description generated with very high confidence">
            <a:extLst>
              <a:ext uri="{FF2B5EF4-FFF2-40B4-BE49-F238E27FC236}">
                <a16:creationId xmlns:a16="http://schemas.microsoft.com/office/drawing/2014/main" id="{7DCD6000-D4DF-411F-B7DF-BF6CB136707E}"/>
              </a:ext>
            </a:extLst>
          </p:cNvPr>
          <p:cNvPicPr>
            <a:picLocks noChangeAspect="1"/>
          </p:cNvPicPr>
          <p:nvPr/>
        </p:nvPicPr>
        <p:blipFill>
          <a:blip r:embed="rId3"/>
          <a:stretch>
            <a:fillRect/>
          </a:stretch>
        </p:blipFill>
        <p:spPr>
          <a:xfrm>
            <a:off x="10839768" y="5563818"/>
            <a:ext cx="1064365" cy="1064364"/>
          </a:xfrm>
          <a:prstGeom prst="rect">
            <a:avLst/>
          </a:prstGeom>
        </p:spPr>
      </p:pic>
    </p:spTree>
    <p:extLst>
      <p:ext uri="{BB962C8B-B14F-4D97-AF65-F5344CB8AC3E}">
        <p14:creationId xmlns:p14="http://schemas.microsoft.com/office/powerpoint/2010/main" val="37001036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4933" y="880532"/>
            <a:ext cx="8541279" cy="1507067"/>
          </a:xfrm>
        </p:spPr>
        <p:txBody>
          <a:bodyPr>
            <a:normAutofit fontScale="90000"/>
          </a:bodyPr>
          <a:lstStyle/>
          <a:p>
            <a:r>
              <a:rPr lang="en-US" dirty="0"/>
              <a:t>MAHALO ATTENDING </a:t>
            </a:r>
            <a:r>
              <a:rPr lang="en-US" i="1" dirty="0"/>
              <a:t>INNOVATE &amp; IMPROVE CLUB &amp; VOCATIONAL SERVICE </a:t>
            </a:r>
          </a:p>
        </p:txBody>
      </p:sp>
      <p:sp>
        <p:nvSpPr>
          <p:cNvPr id="3" name="Content Placeholder 2"/>
          <p:cNvSpPr>
            <a:spLocks noGrp="1"/>
          </p:cNvSpPr>
          <p:nvPr>
            <p:ph idx="1"/>
          </p:nvPr>
        </p:nvSpPr>
        <p:spPr>
          <a:xfrm>
            <a:off x="464078" y="2396068"/>
            <a:ext cx="8832321" cy="4275665"/>
          </a:xfrm>
        </p:spPr>
        <p:txBody>
          <a:bodyPr>
            <a:normAutofit/>
          </a:bodyPr>
          <a:lstStyle/>
          <a:p>
            <a:pPr marL="0" indent="0">
              <a:buNone/>
            </a:pPr>
            <a:r>
              <a:rPr lang="en-US" sz="2800" b="1" dirty="0">
                <a:ln>
                  <a:solidFill>
                    <a:srgbClr val="64D4EF"/>
                  </a:solidFill>
                </a:ln>
                <a:solidFill>
                  <a:srgbClr val="FFFFFF"/>
                </a:solidFill>
              </a:rPr>
              <a:t>Bob Peterson </a:t>
            </a:r>
          </a:p>
          <a:p>
            <a:pPr marL="0" indent="0">
              <a:lnSpc>
                <a:spcPct val="70000"/>
              </a:lnSpc>
              <a:buNone/>
            </a:pPr>
            <a:r>
              <a:rPr lang="en-US" b="1" dirty="0">
                <a:ln/>
                <a:solidFill>
                  <a:srgbClr val="FFFFFF"/>
                </a:solidFill>
              </a:rPr>
              <a:t>D5000 Vocational Service Chair</a:t>
            </a:r>
          </a:p>
          <a:p>
            <a:pPr marL="0" indent="0">
              <a:lnSpc>
                <a:spcPct val="70000"/>
              </a:lnSpc>
              <a:buNone/>
            </a:pPr>
            <a:r>
              <a:rPr lang="en-US" b="1" dirty="0">
                <a:ln/>
                <a:solidFill>
                  <a:srgbClr val="FFFFFF"/>
                </a:solidFill>
              </a:rPr>
              <a:t>Rotary Club of Metropolitan Honolulu (Metro)</a:t>
            </a:r>
          </a:p>
          <a:p>
            <a:pPr marL="0" indent="0">
              <a:lnSpc>
                <a:spcPct val="70000"/>
              </a:lnSpc>
              <a:buNone/>
            </a:pPr>
            <a:r>
              <a:rPr lang="en-US" dirty="0" err="1">
                <a:solidFill>
                  <a:srgbClr val="FFFFFF"/>
                </a:solidFill>
              </a:rPr>
              <a:t>bobpeterson@gproadwaysolutions.com</a:t>
            </a:r>
            <a:endParaRPr lang="en-US" b="1" dirty="0">
              <a:ln/>
              <a:solidFill>
                <a:srgbClr val="FFFFFF"/>
              </a:solidFill>
            </a:endParaRPr>
          </a:p>
          <a:p>
            <a:pPr marL="0" indent="0">
              <a:lnSpc>
                <a:spcPct val="70000"/>
              </a:lnSpc>
              <a:buNone/>
            </a:pPr>
            <a:endParaRPr lang="en-US" b="1" dirty="0">
              <a:ln/>
              <a:solidFill>
                <a:srgbClr val="FFFFFF"/>
              </a:solidFill>
            </a:endParaRPr>
          </a:p>
          <a:p>
            <a:pPr marL="0" indent="0">
              <a:lnSpc>
                <a:spcPct val="70000"/>
              </a:lnSpc>
              <a:buNone/>
            </a:pPr>
            <a:r>
              <a:rPr lang="en-US" sz="2800" b="1" dirty="0">
                <a:ln>
                  <a:solidFill>
                    <a:srgbClr val="64D4EF"/>
                  </a:solidFill>
                </a:ln>
                <a:solidFill>
                  <a:srgbClr val="FFFFFF"/>
                </a:solidFill>
              </a:rPr>
              <a:t>Sandy Matsui </a:t>
            </a:r>
            <a:r>
              <a:rPr lang="en-US" dirty="0">
                <a:ln>
                  <a:solidFill>
                    <a:srgbClr val="64D4EF"/>
                  </a:solidFill>
                </a:ln>
                <a:solidFill>
                  <a:srgbClr val="FFFFFF"/>
                </a:solidFill>
              </a:rPr>
              <a:t>(</a:t>
            </a:r>
          </a:p>
          <a:p>
            <a:pPr marL="0" indent="0">
              <a:lnSpc>
                <a:spcPct val="70000"/>
              </a:lnSpc>
              <a:buNone/>
            </a:pPr>
            <a:r>
              <a:rPr lang="en-US" b="1" dirty="0">
                <a:ln/>
                <a:solidFill>
                  <a:srgbClr val="FFFFFF"/>
                </a:solidFill>
              </a:rPr>
              <a:t>D5000 Club Service Chair</a:t>
            </a:r>
          </a:p>
          <a:p>
            <a:pPr marL="0" indent="0">
              <a:lnSpc>
                <a:spcPct val="70000"/>
              </a:lnSpc>
              <a:buNone/>
            </a:pPr>
            <a:r>
              <a:rPr lang="en-US" b="1" dirty="0">
                <a:ln/>
                <a:solidFill>
                  <a:srgbClr val="FFFFFF"/>
                </a:solidFill>
              </a:rPr>
              <a:t>Rotary Club of Kaneohe</a:t>
            </a:r>
          </a:p>
          <a:p>
            <a:pPr marL="0" indent="0">
              <a:lnSpc>
                <a:spcPct val="70000"/>
              </a:lnSpc>
              <a:buNone/>
            </a:pPr>
            <a:r>
              <a:rPr lang="en-US" dirty="0" err="1">
                <a:solidFill>
                  <a:srgbClr val="FFFFFF"/>
                </a:solidFill>
              </a:rPr>
              <a:t>sandy.matsui@gmail.com</a:t>
            </a:r>
            <a:endParaRPr lang="en-US" b="1" dirty="0">
              <a:ln/>
              <a:solidFill>
                <a:srgbClr val="FFFFFF"/>
              </a:solidFill>
            </a:endParaRPr>
          </a:p>
        </p:txBody>
      </p:sp>
      <p:pic>
        <p:nvPicPr>
          <p:cNvPr id="5" name="Picture 4" descr="A picture containing vector graphics&#10;&#10;Description generated with high confidence">
            <a:extLst>
              <a:ext uri="{FF2B5EF4-FFF2-40B4-BE49-F238E27FC236}">
                <a16:creationId xmlns:a16="http://schemas.microsoft.com/office/drawing/2014/main" id="{13873619-E11B-4D46-B487-8411DC6FDEE2}"/>
              </a:ext>
            </a:extLst>
          </p:cNvPr>
          <p:cNvPicPr>
            <a:picLocks noChangeAspect="1"/>
          </p:cNvPicPr>
          <p:nvPr/>
        </p:nvPicPr>
        <p:blipFill>
          <a:blip r:embed="rId2"/>
          <a:stretch>
            <a:fillRect/>
          </a:stretch>
        </p:blipFill>
        <p:spPr>
          <a:xfrm>
            <a:off x="10310699" y="247728"/>
            <a:ext cx="1735664" cy="1735664"/>
          </a:xfrm>
          <a:prstGeom prst="rect">
            <a:avLst/>
          </a:prstGeom>
        </p:spPr>
      </p:pic>
      <p:pic>
        <p:nvPicPr>
          <p:cNvPr id="6" name="Picture 5" descr="A close up of a logo&#10;&#10;Description generated with very high confidence">
            <a:extLst>
              <a:ext uri="{FF2B5EF4-FFF2-40B4-BE49-F238E27FC236}">
                <a16:creationId xmlns:a16="http://schemas.microsoft.com/office/drawing/2014/main" id="{7DCD6000-D4DF-411F-B7DF-BF6CB136707E}"/>
              </a:ext>
            </a:extLst>
          </p:cNvPr>
          <p:cNvPicPr>
            <a:picLocks noChangeAspect="1"/>
          </p:cNvPicPr>
          <p:nvPr/>
        </p:nvPicPr>
        <p:blipFill>
          <a:blip r:embed="rId3"/>
          <a:stretch>
            <a:fillRect/>
          </a:stretch>
        </p:blipFill>
        <p:spPr>
          <a:xfrm>
            <a:off x="10839768" y="5529952"/>
            <a:ext cx="1064365" cy="1064364"/>
          </a:xfrm>
          <a:prstGeom prst="rect">
            <a:avLst/>
          </a:prstGeom>
        </p:spPr>
      </p:pic>
    </p:spTree>
    <p:extLst>
      <p:ext uri="{BB962C8B-B14F-4D97-AF65-F5344CB8AC3E}">
        <p14:creationId xmlns:p14="http://schemas.microsoft.com/office/powerpoint/2010/main" val="11180163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3349" y="152068"/>
            <a:ext cx="10208825" cy="1835625"/>
          </a:xfrm>
        </p:spPr>
        <p:txBody>
          <a:bodyPr/>
          <a:lstStyle/>
          <a:p>
            <a:r>
              <a:rPr lang="en-US" dirty="0"/>
              <a:t>TIPS TO START YOUR CLUB ON A PATH TO VIBRANCY</a:t>
            </a:r>
          </a:p>
        </p:txBody>
      </p:sp>
      <p:sp>
        <p:nvSpPr>
          <p:cNvPr id="3" name="Text Placeholder 2"/>
          <p:cNvSpPr>
            <a:spLocks noGrp="1"/>
          </p:cNvSpPr>
          <p:nvPr>
            <p:ph type="body" idx="1"/>
          </p:nvPr>
        </p:nvSpPr>
        <p:spPr>
          <a:xfrm>
            <a:off x="566110" y="1591207"/>
            <a:ext cx="7649232" cy="4928125"/>
          </a:xfrm>
        </p:spPr>
        <p:txBody>
          <a:bodyPr numCol="1">
            <a:normAutofit/>
          </a:bodyPr>
          <a:lstStyle/>
          <a:p>
            <a:pPr marL="342900" indent="-342900">
              <a:spcAft>
                <a:spcPts val="1000"/>
              </a:spcAft>
              <a:buFont typeface="Arial"/>
              <a:buChar char="•"/>
            </a:pPr>
            <a:r>
              <a:rPr lang="en-US" sz="2400" dirty="0">
                <a:solidFill>
                  <a:srgbClr val="FFFFFF"/>
                </a:solidFill>
              </a:rPr>
              <a:t>Decide what you’d like your club to be like in three to five years.</a:t>
            </a:r>
          </a:p>
          <a:p>
            <a:pPr marL="342900" indent="-342900">
              <a:spcAft>
                <a:spcPts val="1000"/>
              </a:spcAft>
              <a:buFont typeface="Arial"/>
              <a:buChar char="•"/>
            </a:pPr>
            <a:r>
              <a:rPr lang="en-US" sz="2400" dirty="0">
                <a:solidFill>
                  <a:srgbClr val="FFFFFF"/>
                </a:solidFill>
              </a:rPr>
              <a:t>Decide on your annual goals, and enter them into Rotary Club Central.</a:t>
            </a:r>
          </a:p>
          <a:p>
            <a:pPr marL="342900" indent="-342900">
              <a:spcAft>
                <a:spcPts val="1000"/>
              </a:spcAft>
              <a:buFont typeface="Arial"/>
              <a:buChar char="•"/>
            </a:pPr>
            <a:r>
              <a:rPr lang="en-US" sz="2400" dirty="0">
                <a:solidFill>
                  <a:srgbClr val="FFFFFF"/>
                </a:solidFill>
              </a:rPr>
              <a:t>Hold club meetings that keep members engaged and informed.</a:t>
            </a:r>
          </a:p>
          <a:p>
            <a:pPr marL="342900" indent="-342900">
              <a:spcAft>
                <a:spcPts val="1000"/>
              </a:spcAft>
              <a:buFont typeface="Arial"/>
              <a:buChar char="•"/>
            </a:pPr>
            <a:r>
              <a:rPr lang="en-US" sz="2400" dirty="0">
                <a:solidFill>
                  <a:srgbClr val="FFFFFF"/>
                </a:solidFill>
              </a:rPr>
              <a:t>Communicate openly in your club.</a:t>
            </a:r>
          </a:p>
          <a:p>
            <a:pPr marL="342900" indent="-342900">
              <a:spcAft>
                <a:spcPts val="1000"/>
              </a:spcAft>
              <a:buFont typeface="Arial"/>
              <a:buChar char="•"/>
            </a:pPr>
            <a:r>
              <a:rPr lang="en-US" sz="2400" dirty="0">
                <a:solidFill>
                  <a:srgbClr val="FFFFFF"/>
                </a:solidFill>
              </a:rPr>
              <a:t>Prepare members for future roles to smooth leadership transitions.</a:t>
            </a:r>
          </a:p>
          <a:p>
            <a:pPr marL="342900" indent="-342900">
              <a:buFont typeface="Arial"/>
              <a:buChar char="•"/>
            </a:pPr>
            <a:endParaRPr lang="en-US" dirty="0"/>
          </a:p>
        </p:txBody>
      </p:sp>
      <p:pic>
        <p:nvPicPr>
          <p:cNvPr id="4" name="Picture 3" descr="Screen Shot 2018-04-10 at 11.22.41 AM.png"/>
          <p:cNvPicPr>
            <a:picLocks noChangeAspect="1"/>
          </p:cNvPicPr>
          <p:nvPr/>
        </p:nvPicPr>
        <p:blipFill>
          <a:blip r:embed="rId2">
            <a:alphaModFix amt="82000"/>
            <a:extLst>
              <a:ext uri="{28A0092B-C50C-407E-A947-70E740481C1C}">
                <a14:useLocalDpi xmlns:a14="http://schemas.microsoft.com/office/drawing/2010/main" val="0"/>
              </a:ext>
            </a:extLst>
          </a:blip>
          <a:stretch>
            <a:fillRect/>
          </a:stretch>
        </p:blipFill>
        <p:spPr>
          <a:xfrm>
            <a:off x="8544746" y="1862483"/>
            <a:ext cx="2915027" cy="3539249"/>
          </a:xfrm>
          <a:prstGeom prst="rect">
            <a:avLst/>
          </a:prstGeom>
        </p:spPr>
      </p:pic>
      <p:cxnSp>
        <p:nvCxnSpPr>
          <p:cNvPr id="5" name="Straight Connector 4"/>
          <p:cNvCxnSpPr/>
          <p:nvPr/>
        </p:nvCxnSpPr>
        <p:spPr>
          <a:xfrm flipV="1">
            <a:off x="589008" y="1439333"/>
            <a:ext cx="9638725" cy="21957"/>
          </a:xfrm>
          <a:prstGeom prst="line">
            <a:avLst/>
          </a:prstGeom>
          <a:ln w="12700" cmpd="sng">
            <a:solidFill>
              <a:srgbClr val="F1B187"/>
            </a:solidFill>
          </a:ln>
          <a:effectLst>
            <a:glow rad="101600">
              <a:schemeClr val="accent5">
                <a:lumMod val="60000"/>
                <a:lumOff val="40000"/>
                <a:alpha val="75000"/>
              </a:schemeClr>
            </a:glow>
            <a:outerShdw blurRad="50800" dist="38100" dir="2700000" algn="tl" rotWithShape="0">
              <a:srgbClr val="FF0000">
                <a:alpha val="43000"/>
              </a:srgb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435622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3" y="651934"/>
            <a:ext cx="10058400" cy="1062633"/>
          </a:xfrm>
        </p:spPr>
        <p:txBody>
          <a:bodyPr/>
          <a:lstStyle/>
          <a:p>
            <a:r>
              <a:rPr lang="en-US" dirty="0"/>
              <a:t>TIPS TO START YOUR CLUB ON A PATH TO VIBRANCY</a:t>
            </a:r>
          </a:p>
        </p:txBody>
      </p:sp>
      <p:sp>
        <p:nvSpPr>
          <p:cNvPr id="3" name="Text Placeholder 2"/>
          <p:cNvSpPr>
            <a:spLocks noGrp="1"/>
          </p:cNvSpPr>
          <p:nvPr>
            <p:ph type="body" idx="1"/>
          </p:nvPr>
        </p:nvSpPr>
        <p:spPr>
          <a:xfrm>
            <a:off x="814021" y="1885571"/>
            <a:ext cx="7478857" cy="4616830"/>
          </a:xfrm>
        </p:spPr>
        <p:txBody>
          <a:bodyPr>
            <a:normAutofit/>
          </a:bodyPr>
          <a:lstStyle/>
          <a:p>
            <a:pPr marL="342900" indent="-342900">
              <a:spcAft>
                <a:spcPts val="1000"/>
              </a:spcAft>
              <a:buFont typeface="Wingdings" charset="2"/>
              <a:buChar char="§"/>
            </a:pPr>
            <a:r>
              <a:rPr lang="en-US" sz="2400" dirty="0">
                <a:solidFill>
                  <a:srgbClr val="FFFFFF"/>
                </a:solidFill>
              </a:rPr>
              <a:t>Adapt your club’s bylaws to reflect the way the club works.</a:t>
            </a:r>
          </a:p>
          <a:p>
            <a:pPr marL="342900" indent="-342900">
              <a:spcAft>
                <a:spcPts val="1000"/>
              </a:spcAft>
              <a:buFont typeface="Wingdings" charset="2"/>
              <a:buChar char="§"/>
            </a:pPr>
            <a:r>
              <a:rPr lang="en-US" sz="2400" dirty="0">
                <a:solidFill>
                  <a:srgbClr val="FFFFFF"/>
                </a:solidFill>
              </a:rPr>
              <a:t>Develop strong relationships within your club.</a:t>
            </a:r>
          </a:p>
          <a:p>
            <a:pPr marL="342900" indent="-342900">
              <a:spcAft>
                <a:spcPts val="1000"/>
              </a:spcAft>
              <a:buFont typeface="Wingdings" charset="2"/>
              <a:buChar char="§"/>
            </a:pPr>
            <a:r>
              <a:rPr lang="en-US" sz="2400" dirty="0">
                <a:solidFill>
                  <a:srgbClr val="FFFFFF"/>
                </a:solidFill>
              </a:rPr>
              <a:t>Make sure all members are involved in activities that genuinely interest them.</a:t>
            </a:r>
          </a:p>
          <a:p>
            <a:pPr marL="342900" indent="-342900">
              <a:spcAft>
                <a:spcPts val="1000"/>
              </a:spcAft>
              <a:buFont typeface="Wingdings" charset="2"/>
              <a:buChar char="§"/>
            </a:pPr>
            <a:r>
              <a:rPr lang="en-US" sz="2400" dirty="0">
                <a:solidFill>
                  <a:srgbClr val="FFFFFF"/>
                </a:solidFill>
              </a:rPr>
              <a:t>Coach new and continuing members in leading.</a:t>
            </a:r>
          </a:p>
          <a:p>
            <a:pPr marL="342900" indent="-342900">
              <a:spcAft>
                <a:spcPts val="1000"/>
              </a:spcAft>
              <a:buFont typeface="Wingdings" charset="2"/>
              <a:buChar char="§"/>
            </a:pPr>
            <a:r>
              <a:rPr lang="en-US" sz="2400" dirty="0">
                <a:solidFill>
                  <a:srgbClr val="FFFFFF"/>
                </a:solidFill>
              </a:rPr>
              <a:t>Create practical committees for your club.</a:t>
            </a:r>
          </a:p>
          <a:p>
            <a:endParaRPr lang="en-US" dirty="0"/>
          </a:p>
        </p:txBody>
      </p:sp>
      <p:pic>
        <p:nvPicPr>
          <p:cNvPr id="4" name="Picture 3" descr="Screen Shot 2018-04-10 at 11.22.41 AM.png"/>
          <p:cNvPicPr>
            <a:picLocks noChangeAspect="1"/>
          </p:cNvPicPr>
          <p:nvPr/>
        </p:nvPicPr>
        <p:blipFill>
          <a:blip r:embed="rId2">
            <a:alphaModFix amt="82000"/>
            <a:extLst>
              <a:ext uri="{28A0092B-C50C-407E-A947-70E740481C1C}">
                <a14:useLocalDpi xmlns:a14="http://schemas.microsoft.com/office/drawing/2010/main" val="0"/>
              </a:ext>
            </a:extLst>
          </a:blip>
          <a:stretch>
            <a:fillRect/>
          </a:stretch>
        </p:blipFill>
        <p:spPr>
          <a:xfrm>
            <a:off x="8392346" y="2154807"/>
            <a:ext cx="3148453" cy="3822660"/>
          </a:xfrm>
          <a:prstGeom prst="rect">
            <a:avLst/>
          </a:prstGeom>
        </p:spPr>
      </p:pic>
      <p:cxnSp>
        <p:nvCxnSpPr>
          <p:cNvPr id="6" name="Straight Connector 5"/>
          <p:cNvCxnSpPr/>
          <p:nvPr/>
        </p:nvCxnSpPr>
        <p:spPr>
          <a:xfrm flipV="1">
            <a:off x="795867" y="1676398"/>
            <a:ext cx="10515600" cy="16935"/>
          </a:xfrm>
          <a:prstGeom prst="line">
            <a:avLst/>
          </a:prstGeom>
          <a:ln w="12700" cmpd="sng">
            <a:solidFill>
              <a:srgbClr val="F1B187"/>
            </a:solidFill>
          </a:ln>
          <a:effectLst>
            <a:glow rad="101600">
              <a:schemeClr val="accent5">
                <a:lumMod val="60000"/>
                <a:lumOff val="40000"/>
                <a:alpha val="75000"/>
              </a:schemeClr>
            </a:glow>
            <a:outerShdw blurRad="50800" dist="38100" dir="2700000" algn="tl" rotWithShape="0">
              <a:srgbClr val="FF0000">
                <a:alpha val="43000"/>
              </a:srgb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081098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068095"/>
          </a:xfrm>
        </p:spPr>
        <p:txBody>
          <a:bodyPr/>
          <a:lstStyle/>
          <a:p>
            <a:r>
              <a:rPr lang="en-US" dirty="0"/>
              <a:t>The Role OF </a:t>
            </a:r>
            <a:r>
              <a:rPr lang="en-US" dirty="0" err="1"/>
              <a:t>CLUb</a:t>
            </a:r>
            <a:r>
              <a:rPr lang="en-US" dirty="0"/>
              <a:t> SERVICE OR CLUB ADMINISTRATION  COMMITTEE</a:t>
            </a:r>
          </a:p>
        </p:txBody>
      </p:sp>
      <p:sp>
        <p:nvSpPr>
          <p:cNvPr id="3" name="Text Placeholder 2"/>
          <p:cNvSpPr>
            <a:spLocks noGrp="1"/>
          </p:cNvSpPr>
          <p:nvPr>
            <p:ph type="body" idx="1"/>
          </p:nvPr>
        </p:nvSpPr>
        <p:spPr>
          <a:xfrm>
            <a:off x="550526" y="2724484"/>
            <a:ext cx="8593473" cy="3320715"/>
          </a:xfrm>
        </p:spPr>
        <p:txBody>
          <a:bodyPr>
            <a:normAutofit/>
          </a:bodyPr>
          <a:lstStyle/>
          <a:p>
            <a:pPr marL="342900" indent="-342900">
              <a:spcAft>
                <a:spcPts val="1000"/>
              </a:spcAft>
              <a:buFont typeface="Arial"/>
              <a:buChar char="•"/>
            </a:pPr>
            <a:r>
              <a:rPr lang="en-US" sz="2400" dirty="0">
                <a:solidFill>
                  <a:srgbClr val="FFFFFF"/>
                </a:solidFill>
              </a:rPr>
              <a:t>To perform the logistical tasks that help your club run smoothly and make your club meetings successful. </a:t>
            </a:r>
          </a:p>
          <a:p>
            <a:pPr marL="342900" indent="-342900">
              <a:spcAft>
                <a:spcPts val="1000"/>
              </a:spcAft>
              <a:buFont typeface="Arial"/>
              <a:buChar char="•"/>
            </a:pPr>
            <a:r>
              <a:rPr lang="en-US" sz="2400" dirty="0">
                <a:solidFill>
                  <a:srgbClr val="FFFFFF"/>
                </a:solidFill>
              </a:rPr>
              <a:t>The club meeting shapes members’ Rotary experience. Meetings should be fun and interactive. </a:t>
            </a:r>
          </a:p>
          <a:p>
            <a:pPr marL="342900" indent="-342900">
              <a:spcAft>
                <a:spcPts val="1000"/>
              </a:spcAft>
              <a:buFont typeface="Arial"/>
              <a:buChar char="•"/>
            </a:pPr>
            <a:r>
              <a:rPr lang="en-US" sz="2400" dirty="0">
                <a:solidFill>
                  <a:srgbClr val="FFFFFF"/>
                </a:solidFill>
              </a:rPr>
              <a:t>Clubs need active, engaged members in order to provide service to their communities and attract new members.</a:t>
            </a:r>
          </a:p>
          <a:p>
            <a:endParaRPr lang="en-US" dirty="0"/>
          </a:p>
        </p:txBody>
      </p:sp>
      <p:pic>
        <p:nvPicPr>
          <p:cNvPr id="4" name="Picture 3" descr="A close up of a logo&#10;&#10;Description generated with very high confidence">
            <a:extLst>
              <a:ext uri="{FF2B5EF4-FFF2-40B4-BE49-F238E27FC236}">
                <a16:creationId xmlns:a16="http://schemas.microsoft.com/office/drawing/2014/main" id="{7DCD6000-D4DF-411F-B7DF-BF6CB136707E}"/>
              </a:ext>
            </a:extLst>
          </p:cNvPr>
          <p:cNvPicPr>
            <a:picLocks noChangeAspect="1"/>
          </p:cNvPicPr>
          <p:nvPr/>
        </p:nvPicPr>
        <p:blipFill>
          <a:blip r:embed="rId2"/>
          <a:stretch>
            <a:fillRect/>
          </a:stretch>
        </p:blipFill>
        <p:spPr>
          <a:xfrm>
            <a:off x="10839768" y="5529952"/>
            <a:ext cx="1064365" cy="1064364"/>
          </a:xfrm>
          <a:prstGeom prst="rect">
            <a:avLst/>
          </a:prstGeom>
        </p:spPr>
      </p:pic>
      <p:pic>
        <p:nvPicPr>
          <p:cNvPr id="5" name="Picture 4" descr="A picture containing vector graphics&#10;&#10;Description generated with high confidence">
            <a:extLst>
              <a:ext uri="{FF2B5EF4-FFF2-40B4-BE49-F238E27FC236}">
                <a16:creationId xmlns:a16="http://schemas.microsoft.com/office/drawing/2014/main" id="{13873619-E11B-4D46-B487-8411DC6FDEE2}"/>
              </a:ext>
            </a:extLst>
          </p:cNvPr>
          <p:cNvPicPr>
            <a:picLocks noChangeAspect="1"/>
          </p:cNvPicPr>
          <p:nvPr/>
        </p:nvPicPr>
        <p:blipFill>
          <a:blip r:embed="rId3"/>
          <a:stretch>
            <a:fillRect/>
          </a:stretch>
        </p:blipFill>
        <p:spPr>
          <a:xfrm>
            <a:off x="10549467" y="135466"/>
            <a:ext cx="1642533" cy="1642533"/>
          </a:xfrm>
          <a:prstGeom prst="rect">
            <a:avLst/>
          </a:prstGeom>
        </p:spPr>
      </p:pic>
      <p:cxnSp>
        <p:nvCxnSpPr>
          <p:cNvPr id="6" name="Straight Connector 5"/>
          <p:cNvCxnSpPr/>
          <p:nvPr/>
        </p:nvCxnSpPr>
        <p:spPr>
          <a:xfrm flipV="1">
            <a:off x="677333" y="2404533"/>
            <a:ext cx="8365067" cy="33869"/>
          </a:xfrm>
          <a:prstGeom prst="line">
            <a:avLst/>
          </a:prstGeom>
          <a:ln w="12700" cmpd="sng">
            <a:solidFill>
              <a:srgbClr val="F1B187"/>
            </a:solidFill>
          </a:ln>
          <a:effectLst>
            <a:glow rad="101600">
              <a:schemeClr val="accent5">
                <a:lumMod val="60000"/>
                <a:lumOff val="40000"/>
                <a:alpha val="75000"/>
              </a:schemeClr>
            </a:glow>
            <a:outerShdw blurRad="50800" dist="38100" dir="2700000" algn="tl" rotWithShape="0">
              <a:srgbClr val="FF0000">
                <a:alpha val="43000"/>
              </a:srgb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391930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4842" y="347578"/>
            <a:ext cx="10247982" cy="1599755"/>
          </a:xfrm>
        </p:spPr>
        <p:txBody>
          <a:bodyPr/>
          <a:lstStyle/>
          <a:p>
            <a:r>
              <a:rPr lang="en-US" dirty="0"/>
              <a:t>DUTIES OF THE CLUB SERVICE COMMITTEE</a:t>
            </a:r>
          </a:p>
        </p:txBody>
      </p:sp>
      <p:sp>
        <p:nvSpPr>
          <p:cNvPr id="3" name="Text Placeholder 2"/>
          <p:cNvSpPr>
            <a:spLocks noGrp="1"/>
          </p:cNvSpPr>
          <p:nvPr>
            <p:ph type="body" idx="1"/>
          </p:nvPr>
        </p:nvSpPr>
        <p:spPr>
          <a:xfrm>
            <a:off x="733229" y="2163010"/>
            <a:ext cx="8139838" cy="4068457"/>
          </a:xfrm>
        </p:spPr>
        <p:txBody>
          <a:bodyPr>
            <a:normAutofit/>
          </a:bodyPr>
          <a:lstStyle/>
          <a:p>
            <a:r>
              <a:rPr lang="en-US" sz="2400" dirty="0">
                <a:solidFill>
                  <a:srgbClr val="FFFFFF"/>
                </a:solidFill>
              </a:rPr>
              <a:t>May include: </a:t>
            </a:r>
          </a:p>
          <a:p>
            <a:pPr marL="342900" indent="-342900">
              <a:buFont typeface="Wingdings" charset="2"/>
              <a:buChar char="§"/>
            </a:pPr>
            <a:r>
              <a:rPr lang="en-US" sz="2400" dirty="0">
                <a:solidFill>
                  <a:srgbClr val="FFFFFF"/>
                </a:solidFill>
              </a:rPr>
              <a:t>arranging speakers</a:t>
            </a:r>
          </a:p>
          <a:p>
            <a:pPr marL="342900" indent="-342900">
              <a:buFont typeface="Wingdings" charset="2"/>
              <a:buChar char="§"/>
            </a:pPr>
            <a:r>
              <a:rPr lang="en-US" sz="2400" dirty="0">
                <a:solidFill>
                  <a:srgbClr val="FFFFFF"/>
                </a:solidFill>
              </a:rPr>
              <a:t>setting meeting agendas</a:t>
            </a:r>
          </a:p>
          <a:p>
            <a:pPr marL="342900" indent="-342900">
              <a:buFont typeface="Wingdings" charset="2"/>
              <a:buChar char="§"/>
            </a:pPr>
            <a:r>
              <a:rPr lang="en-US" sz="2400" dirty="0">
                <a:solidFill>
                  <a:srgbClr val="FFFFFF"/>
                </a:solidFill>
              </a:rPr>
              <a:t>maintaining websites and social media</a:t>
            </a:r>
          </a:p>
          <a:p>
            <a:pPr marL="342900" indent="-342900">
              <a:buFont typeface="Wingdings" charset="2"/>
              <a:buChar char="§"/>
            </a:pPr>
            <a:r>
              <a:rPr lang="en-US" sz="2400" dirty="0">
                <a:solidFill>
                  <a:srgbClr val="FFFFFF"/>
                </a:solidFill>
              </a:rPr>
              <a:t>coordinating communication</a:t>
            </a:r>
          </a:p>
          <a:p>
            <a:pPr marL="342900" indent="-342900">
              <a:buFont typeface="Wingdings" charset="2"/>
              <a:buChar char="§"/>
            </a:pPr>
            <a:r>
              <a:rPr lang="en-US" sz="2400" dirty="0">
                <a:solidFill>
                  <a:srgbClr val="FFFFFF"/>
                </a:solidFill>
              </a:rPr>
              <a:t>planning assemblies, socials and other events. </a:t>
            </a:r>
          </a:p>
          <a:p>
            <a:r>
              <a:rPr lang="en-US" dirty="0"/>
              <a:t> </a:t>
            </a:r>
          </a:p>
          <a:p>
            <a:endParaRPr lang="en-US" dirty="0"/>
          </a:p>
        </p:txBody>
      </p:sp>
      <p:pic>
        <p:nvPicPr>
          <p:cNvPr id="4" name="Picture 3" descr="A picture containing vector graphics&#10;&#10;Description generated with high confidence">
            <a:extLst>
              <a:ext uri="{FF2B5EF4-FFF2-40B4-BE49-F238E27FC236}">
                <a16:creationId xmlns:a16="http://schemas.microsoft.com/office/drawing/2014/main" id="{13873619-E11B-4D46-B487-8411DC6FDEE2}"/>
              </a:ext>
            </a:extLst>
          </p:cNvPr>
          <p:cNvPicPr>
            <a:picLocks noChangeAspect="1"/>
          </p:cNvPicPr>
          <p:nvPr/>
        </p:nvPicPr>
        <p:blipFill>
          <a:blip r:embed="rId3"/>
          <a:stretch>
            <a:fillRect/>
          </a:stretch>
        </p:blipFill>
        <p:spPr>
          <a:xfrm>
            <a:off x="10549467" y="135466"/>
            <a:ext cx="1642533" cy="1642533"/>
          </a:xfrm>
          <a:prstGeom prst="rect">
            <a:avLst/>
          </a:prstGeom>
        </p:spPr>
      </p:pic>
      <p:cxnSp>
        <p:nvCxnSpPr>
          <p:cNvPr id="5" name="Straight Connector 4"/>
          <p:cNvCxnSpPr/>
          <p:nvPr/>
        </p:nvCxnSpPr>
        <p:spPr>
          <a:xfrm flipV="1">
            <a:off x="677334" y="1473201"/>
            <a:ext cx="8178799" cy="16935"/>
          </a:xfrm>
          <a:prstGeom prst="line">
            <a:avLst/>
          </a:prstGeom>
          <a:ln w="12700" cmpd="sng">
            <a:solidFill>
              <a:srgbClr val="F1B187"/>
            </a:solidFill>
          </a:ln>
          <a:effectLst>
            <a:glow rad="101600">
              <a:schemeClr val="accent5">
                <a:lumMod val="60000"/>
                <a:lumOff val="40000"/>
                <a:alpha val="75000"/>
              </a:schemeClr>
            </a:glow>
            <a:outerShdw blurRad="50800" dist="38100" dir="2700000" algn="tl" rotWithShape="0">
              <a:srgbClr val="FF0000">
                <a:alpha val="43000"/>
              </a:srgbClr>
            </a:outerShdw>
          </a:effectLst>
        </p:spPr>
        <p:style>
          <a:lnRef idx="2">
            <a:schemeClr val="accent1"/>
          </a:lnRef>
          <a:fillRef idx="0">
            <a:schemeClr val="accent1"/>
          </a:fillRef>
          <a:effectRef idx="1">
            <a:schemeClr val="accent1"/>
          </a:effectRef>
          <a:fontRef idx="minor">
            <a:schemeClr val="tx1"/>
          </a:fontRef>
        </p:style>
      </p:cxnSp>
      <p:pic>
        <p:nvPicPr>
          <p:cNvPr id="10" name="Picture 9" descr="A close up of a logo&#10;&#10;Description generated with very high confidence">
            <a:extLst>
              <a:ext uri="{FF2B5EF4-FFF2-40B4-BE49-F238E27FC236}">
                <a16:creationId xmlns:a16="http://schemas.microsoft.com/office/drawing/2014/main" id="{7DCD6000-D4DF-411F-B7DF-BF6CB136707E}"/>
              </a:ext>
            </a:extLst>
          </p:cNvPr>
          <p:cNvPicPr>
            <a:picLocks noChangeAspect="1"/>
          </p:cNvPicPr>
          <p:nvPr/>
        </p:nvPicPr>
        <p:blipFill>
          <a:blip r:embed="rId4"/>
          <a:stretch>
            <a:fillRect/>
          </a:stretch>
        </p:blipFill>
        <p:spPr>
          <a:xfrm>
            <a:off x="10839768" y="5529952"/>
            <a:ext cx="1064365" cy="1064364"/>
          </a:xfrm>
          <a:prstGeom prst="rect">
            <a:avLst/>
          </a:prstGeom>
        </p:spPr>
      </p:pic>
    </p:spTree>
    <p:extLst>
      <p:ext uri="{BB962C8B-B14F-4D97-AF65-F5344CB8AC3E}">
        <p14:creationId xmlns:p14="http://schemas.microsoft.com/office/powerpoint/2010/main" val="3421675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0267" y="1"/>
            <a:ext cx="9008533" cy="1574800"/>
          </a:xfrm>
        </p:spPr>
        <p:txBody>
          <a:bodyPr/>
          <a:lstStyle/>
          <a:p>
            <a:r>
              <a:rPr lang="en-US" dirty="0"/>
              <a:t>Resources for CLUB SERVICE &amp; Administration</a:t>
            </a:r>
          </a:p>
        </p:txBody>
      </p:sp>
      <p:sp>
        <p:nvSpPr>
          <p:cNvPr id="3" name="Text Placeholder 2"/>
          <p:cNvSpPr>
            <a:spLocks noGrp="1"/>
          </p:cNvSpPr>
          <p:nvPr>
            <p:ph type="body" idx="1"/>
          </p:nvPr>
        </p:nvSpPr>
        <p:spPr>
          <a:xfrm>
            <a:off x="474136" y="1354667"/>
            <a:ext cx="7924798" cy="5198533"/>
          </a:xfrm>
        </p:spPr>
        <p:txBody>
          <a:bodyPr>
            <a:normAutofit fontScale="47500" lnSpcReduction="20000"/>
          </a:bodyPr>
          <a:lstStyle/>
          <a:p>
            <a:pPr>
              <a:spcAft>
                <a:spcPts val="1000"/>
              </a:spcAft>
            </a:pPr>
            <a:endParaRPr lang="en-US" sz="4400" dirty="0">
              <a:solidFill>
                <a:srgbClr val="FFFFFF"/>
              </a:solidFill>
            </a:endParaRPr>
          </a:p>
          <a:p>
            <a:pPr>
              <a:spcAft>
                <a:spcPts val="1000"/>
              </a:spcAft>
            </a:pPr>
            <a:r>
              <a:rPr lang="en-US" sz="5100" dirty="0">
                <a:solidFill>
                  <a:srgbClr val="FFFFFF"/>
                </a:solidFill>
              </a:rPr>
              <a:t>The role of the Club Service Committee is to perform the logistical tasks that help your club run smoothly and make your club meetings successful.</a:t>
            </a:r>
            <a:endParaRPr lang="en-US" sz="5100" dirty="0">
              <a:solidFill>
                <a:schemeClr val="tx1"/>
              </a:solidFill>
            </a:endParaRPr>
          </a:p>
          <a:p>
            <a:pPr>
              <a:spcAft>
                <a:spcPts val="1000"/>
              </a:spcAft>
            </a:pPr>
            <a:r>
              <a:rPr lang="en-US" sz="5100" dirty="0">
                <a:solidFill>
                  <a:schemeClr val="tx1"/>
                </a:solidFill>
              </a:rPr>
              <a:t>If you find yourself wishing you had more information on how to do this,  the good news is that it has probably already been created for you.  The Rotary International Website is filled with log-in to MY Rotary, forms, documents, videos, webinars</a:t>
            </a:r>
            <a:r>
              <a:rPr lang="mr-IN" sz="5100" dirty="0">
                <a:solidFill>
                  <a:schemeClr val="tx1"/>
                </a:solidFill>
              </a:rPr>
              <a:t>…</a:t>
            </a:r>
            <a:r>
              <a:rPr lang="en-US" sz="5100" dirty="0">
                <a:solidFill>
                  <a:schemeClr val="tx1"/>
                </a:solidFill>
              </a:rPr>
              <a:t> and more (see handout)</a:t>
            </a:r>
          </a:p>
          <a:p>
            <a:endParaRPr lang="en-US" sz="2400" dirty="0">
              <a:solidFill>
                <a:schemeClr val="tx1"/>
              </a:solidFill>
            </a:endParaRPr>
          </a:p>
          <a:p>
            <a:pPr algn="ctr"/>
            <a:r>
              <a:rPr lang="en-US" sz="5100" dirty="0">
                <a:solidFill>
                  <a:srgbClr val="FFFFFF"/>
                </a:solidFill>
              </a:rPr>
              <a:t>My Rotary   </a:t>
            </a:r>
            <a:r>
              <a:rPr lang="en-US" sz="5100" u="sng" dirty="0">
                <a:solidFill>
                  <a:srgbClr val="FFFFFF"/>
                </a:solidFill>
              </a:rPr>
              <a:t>https://</a:t>
            </a:r>
            <a:r>
              <a:rPr lang="en-US" sz="5100" u="sng" dirty="0" err="1">
                <a:solidFill>
                  <a:srgbClr val="FFFFFF"/>
                </a:solidFill>
              </a:rPr>
              <a:t>my.rotary.org</a:t>
            </a:r>
            <a:r>
              <a:rPr lang="en-US" sz="5100" u="sng" dirty="0">
                <a:solidFill>
                  <a:srgbClr val="FFFFFF"/>
                </a:solidFill>
              </a:rPr>
              <a:t>/en/learning-reference/document-center</a:t>
            </a:r>
          </a:p>
          <a:p>
            <a:pPr algn="ctr"/>
            <a:endParaRPr lang="en-US" sz="4400" dirty="0">
              <a:solidFill>
                <a:srgbClr val="FFFFFF"/>
              </a:solidFill>
            </a:endParaRPr>
          </a:p>
          <a:p>
            <a:endParaRPr lang="en-US" sz="2400" dirty="0">
              <a:solidFill>
                <a:schemeClr val="tx1"/>
              </a:solidFill>
            </a:endParaRPr>
          </a:p>
          <a:p>
            <a:endParaRPr lang="en-US" sz="2400" dirty="0">
              <a:solidFill>
                <a:schemeClr val="tx1"/>
              </a:solidFill>
            </a:endParaRPr>
          </a:p>
        </p:txBody>
      </p:sp>
      <p:pic>
        <p:nvPicPr>
          <p:cNvPr id="5" name="Picture 4" descr="Screen Shot 2018-04-13 at 1.27.1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0361" y="1540935"/>
            <a:ext cx="3280535" cy="4233332"/>
          </a:xfrm>
          <a:prstGeom prst="rect">
            <a:avLst/>
          </a:prstGeom>
        </p:spPr>
      </p:pic>
      <p:pic>
        <p:nvPicPr>
          <p:cNvPr id="6" name="Picture 5" descr="A picture containing vector graphics&#10;&#10;Description generated with high confidence">
            <a:extLst>
              <a:ext uri="{FF2B5EF4-FFF2-40B4-BE49-F238E27FC236}">
                <a16:creationId xmlns:a16="http://schemas.microsoft.com/office/drawing/2014/main" id="{13873619-E11B-4D46-B487-8411DC6FDEE2}"/>
              </a:ext>
            </a:extLst>
          </p:cNvPr>
          <p:cNvPicPr>
            <a:picLocks noChangeAspect="1"/>
          </p:cNvPicPr>
          <p:nvPr/>
        </p:nvPicPr>
        <p:blipFill>
          <a:blip r:embed="rId3"/>
          <a:stretch>
            <a:fillRect/>
          </a:stretch>
        </p:blipFill>
        <p:spPr>
          <a:xfrm>
            <a:off x="10803467" y="148323"/>
            <a:ext cx="1224488" cy="1224488"/>
          </a:xfrm>
          <a:prstGeom prst="rect">
            <a:avLst/>
          </a:prstGeom>
        </p:spPr>
      </p:pic>
      <p:pic>
        <p:nvPicPr>
          <p:cNvPr id="7" name="Picture 6" descr="A close up of a logo&#10;&#10;Description generated with very high confidence">
            <a:extLst>
              <a:ext uri="{FF2B5EF4-FFF2-40B4-BE49-F238E27FC236}">
                <a16:creationId xmlns:a16="http://schemas.microsoft.com/office/drawing/2014/main" id="{7DCD6000-D4DF-411F-B7DF-BF6CB136707E}"/>
              </a:ext>
            </a:extLst>
          </p:cNvPr>
          <p:cNvPicPr>
            <a:picLocks noChangeAspect="1"/>
          </p:cNvPicPr>
          <p:nvPr/>
        </p:nvPicPr>
        <p:blipFill>
          <a:blip r:embed="rId4"/>
          <a:stretch>
            <a:fillRect/>
          </a:stretch>
        </p:blipFill>
        <p:spPr>
          <a:xfrm>
            <a:off x="11151815" y="5791199"/>
            <a:ext cx="887784" cy="887783"/>
          </a:xfrm>
          <a:prstGeom prst="rect">
            <a:avLst/>
          </a:prstGeom>
        </p:spPr>
      </p:pic>
      <p:cxnSp>
        <p:nvCxnSpPr>
          <p:cNvPr id="8" name="Straight Connector 7"/>
          <p:cNvCxnSpPr/>
          <p:nvPr/>
        </p:nvCxnSpPr>
        <p:spPr>
          <a:xfrm flipV="1">
            <a:off x="622872" y="1337733"/>
            <a:ext cx="11078061" cy="43334"/>
          </a:xfrm>
          <a:prstGeom prst="line">
            <a:avLst/>
          </a:prstGeom>
          <a:ln w="12700" cmpd="sng">
            <a:solidFill>
              <a:srgbClr val="F1B187"/>
            </a:solidFill>
          </a:ln>
          <a:effectLst>
            <a:glow rad="101600">
              <a:schemeClr val="accent5">
                <a:lumMod val="60000"/>
                <a:lumOff val="40000"/>
                <a:alpha val="75000"/>
              </a:schemeClr>
            </a:glow>
            <a:outerShdw blurRad="50800" dist="38100" dir="2700000" algn="tl" rotWithShape="0">
              <a:srgbClr val="FF0000">
                <a:alpha val="43000"/>
              </a:srgb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944568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Vocational service</a:t>
            </a:r>
          </a:p>
        </p:txBody>
      </p:sp>
      <p:pic>
        <p:nvPicPr>
          <p:cNvPr id="4" name="Picture 3" descr="A close up of a logo&#10;&#10;Description generated with very high confidence">
            <a:extLst>
              <a:ext uri="{FF2B5EF4-FFF2-40B4-BE49-F238E27FC236}">
                <a16:creationId xmlns:a16="http://schemas.microsoft.com/office/drawing/2014/main" id="{7DCD6000-D4DF-411F-B7DF-BF6CB136707E}"/>
              </a:ext>
            </a:extLst>
          </p:cNvPr>
          <p:cNvPicPr>
            <a:picLocks noChangeAspect="1"/>
          </p:cNvPicPr>
          <p:nvPr/>
        </p:nvPicPr>
        <p:blipFill>
          <a:blip r:embed="rId2"/>
          <a:stretch>
            <a:fillRect/>
          </a:stretch>
        </p:blipFill>
        <p:spPr>
          <a:xfrm>
            <a:off x="10839768" y="5529952"/>
            <a:ext cx="1064365" cy="1064364"/>
          </a:xfrm>
          <a:prstGeom prst="rect">
            <a:avLst/>
          </a:prstGeom>
        </p:spPr>
      </p:pic>
      <p:pic>
        <p:nvPicPr>
          <p:cNvPr id="5" name="Picture 4" descr="A picture containing vector graphics&#10;&#10;Description generated with high confidence">
            <a:extLst>
              <a:ext uri="{FF2B5EF4-FFF2-40B4-BE49-F238E27FC236}">
                <a16:creationId xmlns:a16="http://schemas.microsoft.com/office/drawing/2014/main" id="{13873619-E11B-4D46-B487-8411DC6FDEE2}"/>
              </a:ext>
            </a:extLst>
          </p:cNvPr>
          <p:cNvPicPr>
            <a:picLocks noChangeAspect="1"/>
          </p:cNvPicPr>
          <p:nvPr/>
        </p:nvPicPr>
        <p:blipFill>
          <a:blip r:embed="rId3"/>
          <a:stretch>
            <a:fillRect/>
          </a:stretch>
        </p:blipFill>
        <p:spPr>
          <a:xfrm>
            <a:off x="10292292" y="486989"/>
            <a:ext cx="1735664" cy="1735664"/>
          </a:xfrm>
          <a:prstGeom prst="rect">
            <a:avLst/>
          </a:prstGeom>
        </p:spPr>
      </p:pic>
      <p:cxnSp>
        <p:nvCxnSpPr>
          <p:cNvPr id="6" name="Straight Connector 5"/>
          <p:cNvCxnSpPr/>
          <p:nvPr/>
        </p:nvCxnSpPr>
        <p:spPr>
          <a:xfrm flipV="1">
            <a:off x="683984" y="2438400"/>
            <a:ext cx="8426149" cy="49942"/>
          </a:xfrm>
          <a:prstGeom prst="line">
            <a:avLst/>
          </a:prstGeom>
          <a:ln w="12700" cmpd="sng">
            <a:solidFill>
              <a:srgbClr val="F1B187"/>
            </a:solidFill>
          </a:ln>
          <a:effectLst>
            <a:glow rad="101600">
              <a:schemeClr val="accent5">
                <a:lumMod val="60000"/>
                <a:lumOff val="40000"/>
                <a:alpha val="75000"/>
              </a:schemeClr>
            </a:glow>
            <a:outerShdw blurRad="50800" dist="38100" dir="2700000" algn="tl" rotWithShape="0">
              <a:srgbClr val="FF0000">
                <a:alpha val="43000"/>
              </a:srgb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432406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5806" y="180665"/>
            <a:ext cx="8534400" cy="1199678"/>
          </a:xfrm>
        </p:spPr>
        <p:txBody>
          <a:bodyPr/>
          <a:lstStyle/>
          <a:p>
            <a:r>
              <a:rPr lang="en-US" dirty="0"/>
              <a:t>Early Growth of Rotary</a:t>
            </a:r>
          </a:p>
        </p:txBody>
      </p:sp>
      <p:pic>
        <p:nvPicPr>
          <p:cNvPr id="4" name="Picture 3" descr="A picture containing vector graphics&#10;&#10;Description generated with high confidence">
            <a:extLst>
              <a:ext uri="{FF2B5EF4-FFF2-40B4-BE49-F238E27FC236}">
                <a16:creationId xmlns:a16="http://schemas.microsoft.com/office/drawing/2014/main" id="{13873619-E11B-4D46-B487-8411DC6FDEE2}"/>
              </a:ext>
            </a:extLst>
          </p:cNvPr>
          <p:cNvPicPr>
            <a:picLocks noChangeAspect="1"/>
          </p:cNvPicPr>
          <p:nvPr/>
        </p:nvPicPr>
        <p:blipFill>
          <a:blip r:embed="rId2"/>
          <a:stretch>
            <a:fillRect/>
          </a:stretch>
        </p:blipFill>
        <p:spPr>
          <a:xfrm>
            <a:off x="10292292" y="486989"/>
            <a:ext cx="1735664" cy="1735664"/>
          </a:xfrm>
          <a:prstGeom prst="rect">
            <a:avLst/>
          </a:prstGeom>
        </p:spPr>
      </p:pic>
      <p:pic>
        <p:nvPicPr>
          <p:cNvPr id="11" name="Content Placeholder 10" descr="Screen Shot 2018-04-09 at 3.50.28 PM.png"/>
          <p:cNvPicPr>
            <a:picLocks noGrp="1" noChangeAspect="1"/>
          </p:cNvPicPr>
          <p:nvPr>
            <p:ph idx="1"/>
          </p:nvPr>
        </p:nvPicPr>
        <p:blipFill>
          <a:blip r:embed="rId3">
            <a:extLst>
              <a:ext uri="{28A0092B-C50C-407E-A947-70E740481C1C}">
                <a14:useLocalDpi xmlns:a14="http://schemas.microsoft.com/office/drawing/2010/main" val="0"/>
              </a:ext>
            </a:extLst>
          </a:blip>
          <a:srcRect l="-6920" r="-6920"/>
          <a:stretch>
            <a:fillRect/>
          </a:stretch>
        </p:blipFill>
        <p:spPr>
          <a:xfrm>
            <a:off x="292100" y="1400175"/>
            <a:ext cx="9851489" cy="4966758"/>
          </a:xfrm>
        </p:spPr>
      </p:pic>
      <p:pic>
        <p:nvPicPr>
          <p:cNvPr id="5" name="Picture 4" descr="A close up of a logo&#10;&#10;Description generated with very high confidence">
            <a:extLst>
              <a:ext uri="{FF2B5EF4-FFF2-40B4-BE49-F238E27FC236}">
                <a16:creationId xmlns:a16="http://schemas.microsoft.com/office/drawing/2014/main" id="{7DCD6000-D4DF-411F-B7DF-BF6CB136707E}"/>
              </a:ext>
            </a:extLst>
          </p:cNvPr>
          <p:cNvPicPr>
            <a:picLocks noChangeAspect="1"/>
          </p:cNvPicPr>
          <p:nvPr/>
        </p:nvPicPr>
        <p:blipFill>
          <a:blip r:embed="rId4"/>
          <a:stretch>
            <a:fillRect/>
          </a:stretch>
        </p:blipFill>
        <p:spPr>
          <a:xfrm>
            <a:off x="10839768" y="5529952"/>
            <a:ext cx="1064365" cy="1064364"/>
          </a:xfrm>
          <a:prstGeom prst="rect">
            <a:avLst/>
          </a:prstGeom>
        </p:spPr>
      </p:pic>
      <p:cxnSp>
        <p:nvCxnSpPr>
          <p:cNvPr id="6" name="Straight Connector 5"/>
          <p:cNvCxnSpPr/>
          <p:nvPr/>
        </p:nvCxnSpPr>
        <p:spPr>
          <a:xfrm flipV="1">
            <a:off x="751718" y="1117600"/>
            <a:ext cx="8697082" cy="16076"/>
          </a:xfrm>
          <a:prstGeom prst="line">
            <a:avLst/>
          </a:prstGeom>
          <a:ln w="12700" cmpd="sng">
            <a:solidFill>
              <a:srgbClr val="F1B187"/>
            </a:solidFill>
          </a:ln>
          <a:effectLst>
            <a:glow rad="101600">
              <a:schemeClr val="accent5">
                <a:lumMod val="60000"/>
                <a:lumOff val="40000"/>
                <a:alpha val="75000"/>
              </a:schemeClr>
            </a:glow>
            <a:outerShdw blurRad="50800" dist="38100" dir="2700000" algn="tl" rotWithShape="0">
              <a:srgbClr val="FF0000">
                <a:alpha val="43000"/>
              </a:srgb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402811"/>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Slice</Template>
  <TotalTime>981</TotalTime>
  <Words>1165</Words>
  <Application>Microsoft Office PowerPoint</Application>
  <PresentationFormat>Widescreen</PresentationFormat>
  <Paragraphs>134</Paragraphs>
  <Slides>22</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Calibri</vt:lpstr>
      <vt:lpstr>Century Gothic</vt:lpstr>
      <vt:lpstr>Mangal</vt:lpstr>
      <vt:lpstr>Wingdings</vt:lpstr>
      <vt:lpstr>Wingdings 3</vt:lpstr>
      <vt:lpstr>Slice</vt:lpstr>
      <vt:lpstr>Club and District Training 2018-2019</vt:lpstr>
      <vt:lpstr>BE A VIBRANT CLUB YOUR CLUB LEADERSHIP PLAN</vt:lpstr>
      <vt:lpstr>TIPS TO START YOUR CLUB ON A PATH TO VIBRANCY</vt:lpstr>
      <vt:lpstr>TIPS TO START YOUR CLUB ON A PATH TO VIBRANCY</vt:lpstr>
      <vt:lpstr>The Role OF CLUb SERVICE OR CLUB ADMINISTRATION  COMMITTEE</vt:lpstr>
      <vt:lpstr>DUTIES OF THE CLUB SERVICE COMMITTEE</vt:lpstr>
      <vt:lpstr>Resources for CLUB SERVICE &amp; Administration</vt:lpstr>
      <vt:lpstr>Vocational service</vt:lpstr>
      <vt:lpstr>Early Growth of Rotary</vt:lpstr>
      <vt:lpstr>Vocational Service Is …  </vt:lpstr>
      <vt:lpstr>Vocational Service </vt:lpstr>
      <vt:lpstr>E-20. Vocational Service Committee: R.I. Messages on Vocational Service </vt:lpstr>
      <vt:lpstr>E-20. Vocational Service Committee: R.I. Messages on Vocational Service </vt:lpstr>
      <vt:lpstr>Ethics </vt:lpstr>
      <vt:lpstr>What was E-20 addressing … </vt:lpstr>
      <vt:lpstr>Vocational Networking  &amp; Vocational MentorInG </vt:lpstr>
      <vt:lpstr>Project Ideas </vt:lpstr>
      <vt:lpstr>Vocational Service is NOT… </vt:lpstr>
      <vt:lpstr>Vocational Service Month </vt:lpstr>
      <vt:lpstr>An Introduction to Vocational Service </vt:lpstr>
      <vt:lpstr>Sharing IDEas on how to start your clubʻs plan on a path to vibrancy</vt:lpstr>
      <vt:lpstr>MAHALO ATTENDING INNOVATE &amp; IMPROVE CLUB &amp; VOCATIONAL SERVICE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District Training 2018-2019</dc:title>
  <dc:creator>Winton Schoneman</dc:creator>
  <cp:lastModifiedBy>Naomi Masuno</cp:lastModifiedBy>
  <cp:revision>71</cp:revision>
  <dcterms:created xsi:type="dcterms:W3CDTF">2017-12-31T00:24:50Z</dcterms:created>
  <dcterms:modified xsi:type="dcterms:W3CDTF">2018-04-14T07:42:49Z</dcterms:modified>
</cp:coreProperties>
</file>