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70" r:id="rId5"/>
    <p:sldId id="286" r:id="rId6"/>
    <p:sldId id="269" r:id="rId7"/>
    <p:sldId id="287" r:id="rId8"/>
    <p:sldId id="272" r:id="rId9"/>
    <p:sldId id="273" r:id="rId10"/>
    <p:sldId id="274" r:id="rId11"/>
    <p:sldId id="275" r:id="rId12"/>
    <p:sldId id="291" r:id="rId13"/>
    <p:sldId id="277" r:id="rId14"/>
    <p:sldId id="278" r:id="rId15"/>
    <p:sldId id="279" r:id="rId16"/>
    <p:sldId id="280" r:id="rId17"/>
    <p:sldId id="260" r:id="rId18"/>
    <p:sldId id="288" r:id="rId19"/>
    <p:sldId id="261" r:id="rId20"/>
    <p:sldId id="263" r:id="rId21"/>
    <p:sldId id="265" r:id="rId22"/>
    <p:sldId id="266" r:id="rId23"/>
    <p:sldId id="267" r:id="rId24"/>
    <p:sldId id="289" r:id="rId25"/>
    <p:sldId id="290" r:id="rId26"/>
    <p:sldId id="259" r:id="rId27"/>
    <p:sldId id="283" r:id="rId28"/>
    <p:sldId id="284" r:id="rId29"/>
    <p:sldId id="293" r:id="rId30"/>
    <p:sldId id="281" r:id="rId31"/>
    <p:sldId id="271" r:id="rId32"/>
    <p:sldId id="282" r:id="rId33"/>
    <p:sldId id="268" r:id="rId34"/>
    <p:sldId id="262" r:id="rId3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958D8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5F6"/>
          </a:solidFill>
        </a:fill>
      </a:tcStyle>
    </a:wholeTbl>
    <a:band2H>
      <a:tcTxStyle/>
      <a:tcStyle>
        <a:tcBdr/>
        <a:fill>
          <a:solidFill>
            <a:srgbClr val="E6F2FA"/>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958D8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958D8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958D8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EEDED"/>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958D85"/>
      </a:tcTxStyle>
      <a:tcStyle>
        <a:tcBdr>
          <a:left>
            <a:ln w="12700" cap="flat">
              <a:noFill/>
              <a:miter lim="400000"/>
            </a:ln>
          </a:left>
          <a:right>
            <a:ln w="12700" cap="flat">
              <a:noFill/>
              <a:miter lim="400000"/>
            </a:ln>
          </a:right>
          <a:top>
            <a:ln w="50800" cap="flat">
              <a:solidFill>
                <a:srgbClr val="958D85"/>
              </a:solidFill>
              <a:prstDash val="solid"/>
              <a:round/>
            </a:ln>
          </a:top>
          <a:bottom>
            <a:ln w="25400" cap="flat">
              <a:solidFill>
                <a:srgbClr val="958D8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958D85"/>
              </a:solidFill>
              <a:prstDash val="solid"/>
              <a:round/>
            </a:ln>
          </a:top>
          <a:bottom>
            <a:ln w="25400" cap="flat">
              <a:solidFill>
                <a:srgbClr val="958D8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958D8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DAD8"/>
          </a:solidFill>
        </a:fill>
      </a:tcStyle>
    </a:wholeTbl>
    <a:band2H>
      <a:tcTxStyle/>
      <a:tcStyle>
        <a:tcBdr/>
        <a:fill>
          <a:solidFill>
            <a:srgbClr val="EEEDED"/>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958D85"/>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958D85"/>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958D85"/>
          </a:solidFill>
        </a:fill>
      </a:tcStyle>
    </a:firstRow>
  </a:tblStyle>
  <a:tblStyle styleId="{2708684C-4D16-4618-839F-0558EEFCDFE6}" styleName="">
    <a:tblBg/>
    <a:wholeTbl>
      <a:tcTxStyle b="off" i="off">
        <a:font>
          <a:latin typeface="Calibri"/>
          <a:ea typeface="Calibri"/>
          <a:cs typeface="Calibri"/>
        </a:font>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rgbClr val="958D85">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solidFill>
            <a:srgbClr val="958D85">
              <a:alpha val="20000"/>
            </a:srgbClr>
          </a:solidFill>
        </a:fill>
      </a:tcStyle>
    </a:firstCol>
    <a:lastRow>
      <a:tcTxStyle b="on" i="off">
        <a:font>
          <a:latin typeface="Calibri"/>
          <a:ea typeface="Calibri"/>
          <a:cs typeface="Calibri"/>
        </a:font>
        <a:srgbClr val="958D85"/>
      </a:tcTxStyle>
      <a:tcStyle>
        <a:tcBdr>
          <a:left>
            <a:ln w="12700" cap="flat">
              <a:solidFill>
                <a:srgbClr val="958D85"/>
              </a:solidFill>
              <a:prstDash val="solid"/>
              <a:round/>
            </a:ln>
          </a:left>
          <a:right>
            <a:ln w="12700" cap="flat">
              <a:solidFill>
                <a:srgbClr val="958D85"/>
              </a:solidFill>
              <a:prstDash val="solid"/>
              <a:round/>
            </a:ln>
          </a:right>
          <a:top>
            <a:ln w="50800" cap="flat">
              <a:solidFill>
                <a:srgbClr val="958D85"/>
              </a:solidFill>
              <a:prstDash val="solid"/>
              <a:round/>
            </a:ln>
          </a:top>
          <a:bottom>
            <a:ln w="127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noFill/>
        </a:fill>
      </a:tcStyle>
    </a:lastRow>
    <a:firstRow>
      <a:tcTxStyle b="on" i="off">
        <a:font>
          <a:latin typeface="Calibri"/>
          <a:ea typeface="Calibri"/>
          <a:cs typeface="Calibri"/>
        </a:font>
        <a:srgbClr val="958D85"/>
      </a:tcTxStyle>
      <a:tcStyle>
        <a:tcBdr>
          <a:left>
            <a:ln w="12700" cap="flat">
              <a:solidFill>
                <a:srgbClr val="958D85"/>
              </a:solidFill>
              <a:prstDash val="solid"/>
              <a:round/>
            </a:ln>
          </a:left>
          <a:right>
            <a:ln w="12700" cap="flat">
              <a:solidFill>
                <a:srgbClr val="958D85"/>
              </a:solidFill>
              <a:prstDash val="solid"/>
              <a:round/>
            </a:ln>
          </a:right>
          <a:top>
            <a:ln w="12700" cap="flat">
              <a:solidFill>
                <a:srgbClr val="958D85"/>
              </a:solidFill>
              <a:prstDash val="solid"/>
              <a:round/>
            </a:ln>
          </a:top>
          <a:bottom>
            <a:ln w="25400" cap="flat">
              <a:solidFill>
                <a:srgbClr val="958D85"/>
              </a:solidFill>
              <a:prstDash val="solid"/>
              <a:round/>
            </a:ln>
          </a:bottom>
          <a:insideH>
            <a:ln w="12700" cap="flat">
              <a:solidFill>
                <a:srgbClr val="958D85"/>
              </a:solidFill>
              <a:prstDash val="solid"/>
              <a:round/>
            </a:ln>
          </a:insideH>
          <a:insideV>
            <a:ln w="12700" cap="flat">
              <a:solidFill>
                <a:srgbClr val="958D85"/>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p:restoredTop sz="94636"/>
  </p:normalViewPr>
  <p:slideViewPr>
    <p:cSldViewPr snapToGrid="0" snapToObjects="1">
      <p:cViewPr varScale="1">
        <p:scale>
          <a:sx n="81" d="100"/>
          <a:sy n="81" d="100"/>
        </p:scale>
        <p:origin x="167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1" name="Shape 171"/>
          <p:cNvSpPr>
            <a:spLocks noGrp="1" noRot="1" noChangeAspect="1"/>
          </p:cNvSpPr>
          <p:nvPr>
            <p:ph type="sldImg"/>
          </p:nvPr>
        </p:nvSpPr>
        <p:spPr>
          <a:xfrm>
            <a:off x="1143000" y="685800"/>
            <a:ext cx="4572000" cy="3429000"/>
          </a:xfrm>
          <a:prstGeom prst="rect">
            <a:avLst/>
          </a:prstGeom>
        </p:spPr>
        <p:txBody>
          <a:bodyPr/>
          <a:lstStyle/>
          <a:p>
            <a:endParaRPr/>
          </a:p>
        </p:txBody>
      </p:sp>
      <p:sp>
        <p:nvSpPr>
          <p:cNvPr id="172" name="Shape 17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94929129"/>
      </p:ext>
    </p:extLst>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Arial"/>
      </a:defRPr>
    </a:lvl1pPr>
    <a:lvl2pPr indent="228600" latinLnBrk="0">
      <a:spcBef>
        <a:spcPts val="400"/>
      </a:spcBef>
      <a:defRPr sz="1200">
        <a:latin typeface="+mn-lt"/>
        <a:ea typeface="+mn-ea"/>
        <a:cs typeface="+mn-cs"/>
        <a:sym typeface="Arial"/>
      </a:defRPr>
    </a:lvl2pPr>
    <a:lvl3pPr indent="457200" latinLnBrk="0">
      <a:spcBef>
        <a:spcPts val="400"/>
      </a:spcBef>
      <a:defRPr sz="1200">
        <a:latin typeface="+mn-lt"/>
        <a:ea typeface="+mn-ea"/>
        <a:cs typeface="+mn-cs"/>
        <a:sym typeface="Arial"/>
      </a:defRPr>
    </a:lvl3pPr>
    <a:lvl4pPr indent="685800" latinLnBrk="0">
      <a:spcBef>
        <a:spcPts val="400"/>
      </a:spcBef>
      <a:defRPr sz="1200">
        <a:latin typeface="+mn-lt"/>
        <a:ea typeface="+mn-ea"/>
        <a:cs typeface="+mn-cs"/>
        <a:sym typeface="Arial"/>
      </a:defRPr>
    </a:lvl4pPr>
    <a:lvl5pPr indent="914400" latinLnBrk="0">
      <a:spcBef>
        <a:spcPts val="400"/>
      </a:spcBef>
      <a:defRPr sz="1200">
        <a:latin typeface="+mn-lt"/>
        <a:ea typeface="+mn-ea"/>
        <a:cs typeface="+mn-cs"/>
        <a:sym typeface="Arial"/>
      </a:defRPr>
    </a:lvl5pPr>
    <a:lvl6pPr indent="1143000" latinLnBrk="0">
      <a:spcBef>
        <a:spcPts val="400"/>
      </a:spcBef>
      <a:defRPr sz="1200">
        <a:latin typeface="+mn-lt"/>
        <a:ea typeface="+mn-ea"/>
        <a:cs typeface="+mn-cs"/>
        <a:sym typeface="Arial"/>
      </a:defRPr>
    </a:lvl6pPr>
    <a:lvl7pPr indent="1371600" latinLnBrk="0">
      <a:spcBef>
        <a:spcPts val="400"/>
      </a:spcBef>
      <a:defRPr sz="1200">
        <a:latin typeface="+mn-lt"/>
        <a:ea typeface="+mn-ea"/>
        <a:cs typeface="+mn-cs"/>
        <a:sym typeface="Arial"/>
      </a:defRPr>
    </a:lvl7pPr>
    <a:lvl8pPr indent="1600200" latinLnBrk="0">
      <a:spcBef>
        <a:spcPts val="400"/>
      </a:spcBef>
      <a:defRPr sz="1200">
        <a:latin typeface="+mn-lt"/>
        <a:ea typeface="+mn-ea"/>
        <a:cs typeface="+mn-cs"/>
        <a:sym typeface="Arial"/>
      </a:defRPr>
    </a:lvl8pPr>
    <a:lvl9pPr indent="1828800" latinLnBrk="0">
      <a:spcBef>
        <a:spcPts val="400"/>
      </a:spcBef>
      <a:defRPr sz="1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r>
              <a:t>$7.95</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a:spLocks noGrp="1" noRot="1" noChangeAspect="1"/>
          </p:cNvSpPr>
          <p:nvPr>
            <p:ph type="sldImg"/>
          </p:nvPr>
        </p:nvSpPr>
        <p:spPr>
          <a:prstGeom prst="rect">
            <a:avLst/>
          </a:prstGeom>
        </p:spPr>
        <p:txBody>
          <a:bodyPr/>
          <a:lstStyle/>
          <a:p>
            <a:endParaRPr/>
          </a:p>
        </p:txBody>
      </p:sp>
      <p:sp>
        <p:nvSpPr>
          <p:cNvPr id="234" name="Shape 234"/>
          <p:cNvSpPr>
            <a:spLocks noGrp="1"/>
          </p:cNvSpPr>
          <p:nvPr>
            <p:ph type="body" sz="quarter" idx="1"/>
          </p:nvPr>
        </p:nvSpPr>
        <p:spPr>
          <a:prstGeom prst="rect">
            <a:avLst/>
          </a:prstGeom>
        </p:spPr>
        <p:txBody>
          <a:bodyPr/>
          <a:lstStyle/>
          <a:p>
            <a:r>
              <a:t>This is the URL for the New Brunswick mentor, and for an article in the Rotarian about mentor programs.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r>
              <a:t>This is the URL to get the description of the program from District 5110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r>
              <a:t>Suggestions from Rotary International. These are the publication numbers. These materials are each sold separately.</a:t>
            </a:r>
          </a:p>
          <a:p>
            <a:r>
              <a:t>New Member kits are also available from RI for $4.95.</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p>
            <a:r>
              <a:t>This is a description of the mentoring program from the Rotary Club of New Brunswick, 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prstGeom prst="rect">
            <a:avLst/>
          </a:prstGeom>
        </p:spPr>
        <p:txBody>
          <a:bodyPr/>
          <a:lstStyle/>
          <a:p>
            <a:endParaRPr/>
          </a:p>
        </p:txBody>
      </p:sp>
      <p:sp>
        <p:nvSpPr>
          <p:cNvPr id="228" name="Shape 228"/>
          <p:cNvSpPr>
            <a:spLocks noGrp="1"/>
          </p:cNvSpPr>
          <p:nvPr>
            <p:ph type="body" sz="quarter" idx="1"/>
          </p:nvPr>
        </p:nvSpPr>
        <p:spPr>
          <a:prstGeom prst="rect">
            <a:avLst/>
          </a:prstGeom>
        </p:spPr>
        <p:txBody>
          <a:bodyPr/>
          <a:lstStyle/>
          <a:p>
            <a:r>
              <a:t>From the New Brunswick Rotary description of its program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prstGeom prst="rect">
            <a:avLst/>
          </a:prstGeom>
        </p:spPr>
        <p:txBody>
          <a:bodyPr/>
          <a:lstStyle/>
          <a:p>
            <a:endParaRPr/>
          </a:p>
        </p:txBody>
      </p:sp>
      <p:sp>
        <p:nvSpPr>
          <p:cNvPr id="228" name="Shape 228"/>
          <p:cNvSpPr>
            <a:spLocks noGrp="1"/>
          </p:cNvSpPr>
          <p:nvPr>
            <p:ph type="body" sz="quarter" idx="1"/>
          </p:nvPr>
        </p:nvSpPr>
        <p:spPr>
          <a:prstGeom prst="rect">
            <a:avLst/>
          </a:prstGeom>
        </p:spPr>
        <p:txBody>
          <a:bodyPr/>
          <a:lstStyle/>
          <a:p>
            <a:r>
              <a:t>From the New Brunswick Rotary description of its program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Shape 227"/>
          <p:cNvSpPr>
            <a:spLocks noGrp="1" noRot="1" noChangeAspect="1"/>
          </p:cNvSpPr>
          <p:nvPr>
            <p:ph type="sldImg"/>
          </p:nvPr>
        </p:nvSpPr>
        <p:spPr>
          <a:prstGeom prst="rect">
            <a:avLst/>
          </a:prstGeom>
        </p:spPr>
        <p:txBody>
          <a:bodyPr/>
          <a:lstStyle/>
          <a:p>
            <a:endParaRPr/>
          </a:p>
        </p:txBody>
      </p:sp>
      <p:sp>
        <p:nvSpPr>
          <p:cNvPr id="228" name="Shape 228"/>
          <p:cNvSpPr>
            <a:spLocks noGrp="1"/>
          </p:cNvSpPr>
          <p:nvPr>
            <p:ph type="body" sz="quarter" idx="1"/>
          </p:nvPr>
        </p:nvSpPr>
        <p:spPr>
          <a:prstGeom prst="rect">
            <a:avLst/>
          </a:prstGeom>
        </p:spPr>
        <p:txBody>
          <a:bodyPr/>
          <a:lstStyle/>
          <a:p>
            <a:r>
              <a:t>From the New Brunswick Rotary description of its program</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r>
              <a:t>The URLs for new member kits from RI and from Russell Hampton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9" name="Shape 29"/>
          <p:cNvSpPr>
            <a:spLocks noGrp="1"/>
          </p:cNvSpPr>
          <p:nvPr>
            <p:ph type="sldNum" sz="quarter" idx="2"/>
          </p:nvPr>
        </p:nvSpPr>
        <p:spPr>
          <a:xfrm>
            <a:off x="7162800" y="6477000"/>
            <a:ext cx="351731" cy="345629"/>
          </a:xfrm>
          <a:prstGeom prst="rect">
            <a:avLst/>
          </a:prstGeom>
        </p:spPr>
        <p:txBody>
          <a:bodyPr lIns="0" tIns="0" rIns="0" bIns="0" anchor="t"/>
          <a:lstStyle>
            <a:lvl1pPr algn="l">
              <a:defRPr sz="2400"/>
            </a:lvl1pPr>
          </a:lstStyle>
          <a:p>
            <a:fld id="{86CB4B4D-7CA3-9044-876B-883B54F8677D}" type="slidenum">
              <a:t>‹#›</a:t>
            </a:fld>
            <a:endParaRPr/>
          </a:p>
        </p:txBody>
      </p:sp>
      <p:pic>
        <p:nvPicPr>
          <p:cNvPr id="30" name="image.png"/>
          <p:cNvPicPr>
            <a:picLocks noChangeAspect="1"/>
          </p:cNvPicPr>
          <p:nvPr/>
        </p:nvPicPr>
        <p:blipFill>
          <a:blip r:embed="rId2">
            <a:extLst/>
          </a:blip>
          <a:stretch>
            <a:fillRect/>
          </a:stretch>
        </p:blipFill>
        <p:spPr>
          <a:xfrm>
            <a:off x="-1219200" y="5791200"/>
            <a:ext cx="3098800" cy="1227138"/>
          </a:xfrm>
          <a:prstGeom prst="rect">
            <a:avLst/>
          </a:prstGeom>
          <a:ln w="12700">
            <a:miter lim="400000"/>
          </a:ln>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13" name="Shape 113"/>
          <p:cNvSpPr>
            <a:spLocks noGrp="1"/>
          </p:cNvSpPr>
          <p:nvPr>
            <p:ph type="sldNum" sz="quarter" idx="2"/>
          </p:nvPr>
        </p:nvSpPr>
        <p:spPr>
          <a:xfrm>
            <a:off x="7162800" y="6477000"/>
            <a:ext cx="351731" cy="345629"/>
          </a:xfrm>
          <a:prstGeom prst="rect">
            <a:avLst/>
          </a:prstGeom>
        </p:spPr>
        <p:txBody>
          <a:bodyPr lIns="0" tIns="0" rIns="0" bIns="0" anchor="t"/>
          <a:lstStyle>
            <a:lvl1pPr algn="l">
              <a:defRPr sz="2400"/>
            </a:lvl1pPr>
          </a:lstStyle>
          <a:p>
            <a:fld id="{86CB4B4D-7CA3-9044-876B-883B54F8677D}" type="slidenum">
              <a:t>‹#›</a:t>
            </a:fld>
            <a:endParaRPr/>
          </a:p>
        </p:txBody>
      </p:sp>
      <p:pic>
        <p:nvPicPr>
          <p:cNvPr id="114" name="image.png"/>
          <p:cNvPicPr>
            <a:picLocks noChangeAspect="1"/>
          </p:cNvPicPr>
          <p:nvPr/>
        </p:nvPicPr>
        <p:blipFill>
          <a:blip r:embed="rId2">
            <a:extLst/>
          </a:blip>
          <a:stretch>
            <a:fillRect/>
          </a:stretch>
        </p:blipFill>
        <p:spPr>
          <a:xfrm>
            <a:off x="-1219200" y="5791200"/>
            <a:ext cx="3098800" cy="1227138"/>
          </a:xfrm>
          <a:prstGeom prst="rect">
            <a:avLst/>
          </a:prstGeom>
          <a:ln w="12700">
            <a:miter lim="400000"/>
          </a:ln>
        </p:spPr>
      </p:pic>
      <p:sp>
        <p:nvSpPr>
          <p:cNvPr id="115" name="Shape 115"/>
          <p:cNvSpPr/>
          <p:nvPr/>
        </p:nvSpPr>
        <p:spPr>
          <a:xfrm>
            <a:off x="-1" y="0"/>
            <a:ext cx="9144002" cy="6858000"/>
          </a:xfrm>
          <a:prstGeom prst="rect">
            <a:avLst/>
          </a:prstGeom>
          <a:ln w="3175">
            <a:solidFill>
              <a:srgbClr val="958D85"/>
            </a:solidFill>
          </a:ln>
        </p:spPr>
        <p:txBody>
          <a:bodyPr lIns="45719" rIns="45719" anchor="ctr"/>
          <a:lstStyle/>
          <a:p>
            <a:pPr algn="ctr" defTabSz="457200">
              <a:defRPr sz="1800">
                <a:solidFill>
                  <a:srgbClr val="FFFFFF"/>
                </a:solidFill>
              </a:defRPr>
            </a:pPr>
            <a:endParaRPr/>
          </a:p>
        </p:txBody>
      </p:sp>
      <p:sp>
        <p:nvSpPr>
          <p:cNvPr id="116" name="Shape 116"/>
          <p:cNvSpPr/>
          <p:nvPr/>
        </p:nvSpPr>
        <p:spPr>
          <a:xfrm>
            <a:off x="-152401" y="2667000"/>
            <a:ext cx="9525002" cy="1600200"/>
          </a:xfrm>
          <a:prstGeom prst="rect">
            <a:avLst/>
          </a:prstGeom>
          <a:solidFill>
            <a:schemeClr val="accent1"/>
          </a:solidFill>
          <a:ln w="12700">
            <a:miter lim="400000"/>
          </a:ln>
          <a:effectLst>
            <a:outerShdw blurRad="88900" dist="61087" dir="5400000" rotWithShape="0">
              <a:srgbClr val="808080">
                <a:alpha val="45997"/>
              </a:srgbClr>
            </a:outerShdw>
          </a:effectLst>
        </p:spPr>
        <p:txBody>
          <a:bodyPr lIns="45719" rIns="45719" anchor="ctr"/>
          <a:lstStyle/>
          <a:p>
            <a:pPr algn="ctr" defTabSz="457200">
              <a:defRPr sz="1800">
                <a:solidFill>
                  <a:srgbClr val="FFFFFF"/>
                </a:solidFill>
              </a:defRPr>
            </a:pPr>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23" name="Shape 123"/>
          <p:cNvSpPr>
            <a:spLocks noGrp="1"/>
          </p:cNvSpPr>
          <p:nvPr>
            <p:ph type="sldNum" sz="quarter" idx="2"/>
          </p:nvPr>
        </p:nvSpPr>
        <p:spPr>
          <a:xfrm>
            <a:off x="7162800" y="6477000"/>
            <a:ext cx="351731" cy="345629"/>
          </a:xfrm>
          <a:prstGeom prst="rect">
            <a:avLst/>
          </a:prstGeom>
        </p:spPr>
        <p:txBody>
          <a:bodyPr lIns="0" tIns="0" rIns="0" bIns="0" anchor="t"/>
          <a:lstStyle>
            <a:lvl1pPr algn="l">
              <a:defRPr sz="2400"/>
            </a:lvl1pPr>
          </a:lstStyle>
          <a:p>
            <a:fld id="{86CB4B4D-7CA3-9044-876B-883B54F8677D}" type="slidenum">
              <a:t>‹#›</a:t>
            </a:fld>
            <a:endParaRPr/>
          </a:p>
        </p:txBody>
      </p:sp>
      <p:pic>
        <p:nvPicPr>
          <p:cNvPr id="124" name="image.png"/>
          <p:cNvPicPr>
            <a:picLocks noChangeAspect="1"/>
          </p:cNvPicPr>
          <p:nvPr/>
        </p:nvPicPr>
        <p:blipFill>
          <a:blip r:embed="rId2">
            <a:extLst/>
          </a:blip>
          <a:stretch>
            <a:fillRect/>
          </a:stretch>
        </p:blipFill>
        <p:spPr>
          <a:xfrm>
            <a:off x="-1219200" y="5791200"/>
            <a:ext cx="3098800" cy="1227138"/>
          </a:xfrm>
          <a:prstGeom prst="rect">
            <a:avLst/>
          </a:prstGeom>
          <a:ln w="12700">
            <a:miter lim="400000"/>
          </a:ln>
        </p:spPr>
      </p:pic>
      <p:sp>
        <p:nvSpPr>
          <p:cNvPr id="125" name="Shape 125"/>
          <p:cNvSpPr/>
          <p:nvPr/>
        </p:nvSpPr>
        <p:spPr>
          <a:xfrm>
            <a:off x="-1" y="0"/>
            <a:ext cx="9144002" cy="6858000"/>
          </a:xfrm>
          <a:prstGeom prst="rect">
            <a:avLst/>
          </a:prstGeom>
          <a:ln w="3175">
            <a:solidFill>
              <a:srgbClr val="958D85"/>
            </a:solidFill>
          </a:ln>
        </p:spPr>
        <p:txBody>
          <a:bodyPr lIns="45719" rIns="45719" anchor="ctr"/>
          <a:lstStyle/>
          <a:p>
            <a:pPr algn="ctr" defTabSz="457200">
              <a:defRPr sz="1800">
                <a:solidFill>
                  <a:srgbClr val="FFFFFF"/>
                </a:solidFill>
              </a:defRPr>
            </a:pPr>
            <a:endParaRPr/>
          </a:p>
        </p:txBody>
      </p:sp>
      <p:sp>
        <p:nvSpPr>
          <p:cNvPr id="126" name="Shape 126"/>
          <p:cNvSpPr/>
          <p:nvPr/>
        </p:nvSpPr>
        <p:spPr>
          <a:xfrm>
            <a:off x="-152401" y="2667000"/>
            <a:ext cx="9525002" cy="1600200"/>
          </a:xfrm>
          <a:prstGeom prst="rect">
            <a:avLst/>
          </a:prstGeom>
          <a:solidFill>
            <a:srgbClr val="005DAA"/>
          </a:solidFill>
          <a:ln w="12700">
            <a:miter lim="400000"/>
          </a:ln>
          <a:effectLst>
            <a:outerShdw blurRad="88900" dist="61087" dir="5400000" rotWithShape="0">
              <a:srgbClr val="808080">
                <a:alpha val="45997"/>
              </a:srgbClr>
            </a:outerShdw>
          </a:effectLst>
        </p:spPr>
        <p:txBody>
          <a:bodyPr lIns="45719" rIns="45719" anchor="ctr"/>
          <a:lstStyle/>
          <a:p>
            <a:pPr algn="ctr" defTabSz="457200">
              <a:defRPr sz="1800">
                <a:solidFill>
                  <a:srgbClr val="FFFFFF"/>
                </a:solidFill>
              </a:defRPr>
            </a:pPr>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33" name="Shape 133"/>
          <p:cNvSpPr>
            <a:spLocks noGrp="1"/>
          </p:cNvSpPr>
          <p:nvPr>
            <p:ph type="sldNum" sz="quarter" idx="2"/>
          </p:nvPr>
        </p:nvSpPr>
        <p:spPr>
          <a:xfrm>
            <a:off x="7162800" y="6477000"/>
            <a:ext cx="351731" cy="345629"/>
          </a:xfrm>
          <a:prstGeom prst="rect">
            <a:avLst/>
          </a:prstGeom>
        </p:spPr>
        <p:txBody>
          <a:bodyPr lIns="0" tIns="0" rIns="0" bIns="0" anchor="t"/>
          <a:lstStyle>
            <a:lvl1pPr algn="l">
              <a:defRPr sz="2400"/>
            </a:lvl1pPr>
          </a:lstStyle>
          <a:p>
            <a:fld id="{86CB4B4D-7CA3-9044-876B-883B54F8677D}" type="slidenum">
              <a:t>‹#›</a:t>
            </a:fld>
            <a:endParaRPr/>
          </a:p>
        </p:txBody>
      </p:sp>
      <p:pic>
        <p:nvPicPr>
          <p:cNvPr id="134" name="image.png"/>
          <p:cNvPicPr>
            <a:picLocks noChangeAspect="1"/>
          </p:cNvPicPr>
          <p:nvPr/>
        </p:nvPicPr>
        <p:blipFill>
          <a:blip r:embed="rId2">
            <a:extLst/>
          </a:blip>
          <a:stretch>
            <a:fillRect/>
          </a:stretch>
        </p:blipFill>
        <p:spPr>
          <a:xfrm>
            <a:off x="-1219200" y="5791200"/>
            <a:ext cx="3098800" cy="1227138"/>
          </a:xfrm>
          <a:prstGeom prst="rect">
            <a:avLst/>
          </a:prstGeom>
          <a:ln w="12700">
            <a:miter lim="400000"/>
          </a:ln>
        </p:spPr>
      </p:pic>
      <p:sp>
        <p:nvSpPr>
          <p:cNvPr id="135" name="Shape 135"/>
          <p:cNvSpPr/>
          <p:nvPr/>
        </p:nvSpPr>
        <p:spPr>
          <a:xfrm>
            <a:off x="-1" y="0"/>
            <a:ext cx="9144002" cy="6858000"/>
          </a:xfrm>
          <a:prstGeom prst="rect">
            <a:avLst/>
          </a:prstGeom>
          <a:ln w="3175">
            <a:solidFill>
              <a:srgbClr val="958D85"/>
            </a:solidFill>
          </a:ln>
        </p:spPr>
        <p:txBody>
          <a:bodyPr lIns="45719" rIns="45719" anchor="ctr"/>
          <a:lstStyle/>
          <a:p>
            <a:pPr algn="ctr" defTabSz="457200">
              <a:defRPr sz="1800">
                <a:solidFill>
                  <a:srgbClr val="FFFFFF"/>
                </a:solidFill>
              </a:defRPr>
            </a:pPr>
            <a:endParaRPr/>
          </a:p>
        </p:txBody>
      </p:sp>
      <p:sp>
        <p:nvSpPr>
          <p:cNvPr id="136" name="Shape 136"/>
          <p:cNvSpPr/>
          <p:nvPr/>
        </p:nvSpPr>
        <p:spPr>
          <a:xfrm>
            <a:off x="-152401" y="2667000"/>
            <a:ext cx="9525002" cy="1600200"/>
          </a:xfrm>
          <a:prstGeom prst="rect">
            <a:avLst/>
          </a:prstGeom>
          <a:solidFill>
            <a:srgbClr val="00246C"/>
          </a:solidFill>
          <a:ln w="12700">
            <a:miter lim="400000"/>
          </a:ln>
          <a:effectLst>
            <a:outerShdw blurRad="88900" dist="61087" dir="5400000" rotWithShape="0">
              <a:srgbClr val="808080">
                <a:alpha val="45997"/>
              </a:srgbClr>
            </a:outerShdw>
          </a:effectLst>
        </p:spPr>
        <p:txBody>
          <a:bodyPr lIns="45719" rIns="45719" anchor="ctr"/>
          <a:lstStyle/>
          <a:p>
            <a:pPr algn="ctr" defTabSz="457200">
              <a:defRPr sz="1800">
                <a:solidFill>
                  <a:srgbClr val="FFFFFF"/>
                </a:solidFill>
              </a:defRPr>
            </a:pPr>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43" name="Shape 143"/>
          <p:cNvSpPr>
            <a:spLocks noGrp="1"/>
          </p:cNvSpPr>
          <p:nvPr>
            <p:ph type="sldNum" sz="quarter" idx="2"/>
          </p:nvPr>
        </p:nvSpPr>
        <p:spPr>
          <a:xfrm>
            <a:off x="7162800" y="6477000"/>
            <a:ext cx="351731" cy="345629"/>
          </a:xfrm>
          <a:prstGeom prst="rect">
            <a:avLst/>
          </a:prstGeom>
        </p:spPr>
        <p:txBody>
          <a:bodyPr lIns="0" tIns="0" rIns="0" bIns="0" anchor="t"/>
          <a:lstStyle>
            <a:lvl1pPr algn="l">
              <a:defRPr sz="2400"/>
            </a:lvl1pPr>
          </a:lstStyle>
          <a:p>
            <a:fld id="{86CB4B4D-7CA3-9044-876B-883B54F8677D}" type="slidenum">
              <a:t>‹#›</a:t>
            </a:fld>
            <a:endParaRPr/>
          </a:p>
        </p:txBody>
      </p:sp>
      <p:pic>
        <p:nvPicPr>
          <p:cNvPr id="144" name="image.png"/>
          <p:cNvPicPr>
            <a:picLocks noChangeAspect="1"/>
          </p:cNvPicPr>
          <p:nvPr/>
        </p:nvPicPr>
        <p:blipFill>
          <a:blip r:embed="rId2">
            <a:extLst/>
          </a:blip>
          <a:stretch>
            <a:fillRect/>
          </a:stretch>
        </p:blipFill>
        <p:spPr>
          <a:xfrm>
            <a:off x="-1219200" y="5791200"/>
            <a:ext cx="3098800" cy="1227138"/>
          </a:xfrm>
          <a:prstGeom prst="rect">
            <a:avLst/>
          </a:prstGeom>
          <a:ln w="12700">
            <a:miter lim="400000"/>
          </a:ln>
        </p:spPr>
      </p:pic>
      <p:sp>
        <p:nvSpPr>
          <p:cNvPr id="145" name="Shape 145"/>
          <p:cNvSpPr/>
          <p:nvPr/>
        </p:nvSpPr>
        <p:spPr>
          <a:xfrm>
            <a:off x="-1" y="0"/>
            <a:ext cx="9144002" cy="6858000"/>
          </a:xfrm>
          <a:prstGeom prst="rect">
            <a:avLst/>
          </a:prstGeom>
          <a:ln w="3175">
            <a:solidFill>
              <a:srgbClr val="958D85"/>
            </a:solidFill>
          </a:ln>
        </p:spPr>
        <p:txBody>
          <a:bodyPr lIns="45719" rIns="45719" anchor="ctr"/>
          <a:lstStyle/>
          <a:p>
            <a:pPr algn="ctr" defTabSz="457200">
              <a:defRPr sz="1800">
                <a:solidFill>
                  <a:srgbClr val="FFFFFF"/>
                </a:solidFill>
              </a:defRPr>
            </a:pPr>
            <a:endParaRPr/>
          </a:p>
        </p:txBody>
      </p:sp>
      <p:sp>
        <p:nvSpPr>
          <p:cNvPr id="146" name="Shape 146"/>
          <p:cNvSpPr/>
          <p:nvPr/>
        </p:nvSpPr>
        <p:spPr>
          <a:xfrm>
            <a:off x="-152401" y="2667000"/>
            <a:ext cx="9525002" cy="1600200"/>
          </a:xfrm>
          <a:prstGeom prst="rect">
            <a:avLst/>
          </a:prstGeom>
          <a:solidFill>
            <a:srgbClr val="009999"/>
          </a:solidFill>
          <a:ln w="12700">
            <a:miter lim="400000"/>
          </a:ln>
          <a:effectLst>
            <a:outerShdw blurRad="88900" dist="61087" dir="5400000" rotWithShape="0">
              <a:srgbClr val="808080">
                <a:alpha val="45997"/>
              </a:srgbClr>
            </a:outerShdw>
          </a:effectLst>
        </p:spPr>
        <p:txBody>
          <a:bodyPr lIns="45719" rIns="45719" anchor="ctr"/>
          <a:lstStyle/>
          <a:p>
            <a:pPr algn="ctr" defTabSz="457200">
              <a:defRPr sz="1800">
                <a:solidFill>
                  <a:srgbClr val="FFFFFF"/>
                </a:solidFill>
              </a:defRPr>
            </a:pPr>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53" name="Shape 153"/>
          <p:cNvSpPr>
            <a:spLocks noGrp="1"/>
          </p:cNvSpPr>
          <p:nvPr>
            <p:ph type="sldNum" sz="quarter" idx="2"/>
          </p:nvPr>
        </p:nvSpPr>
        <p:spPr>
          <a:xfrm>
            <a:off x="7162800" y="6477000"/>
            <a:ext cx="351731" cy="345629"/>
          </a:xfrm>
          <a:prstGeom prst="rect">
            <a:avLst/>
          </a:prstGeom>
        </p:spPr>
        <p:txBody>
          <a:bodyPr lIns="0" tIns="0" rIns="0" bIns="0" anchor="t"/>
          <a:lstStyle>
            <a:lvl1pPr algn="l">
              <a:defRPr sz="2400"/>
            </a:lvl1pPr>
          </a:lstStyle>
          <a:p>
            <a:fld id="{86CB4B4D-7CA3-9044-876B-883B54F8677D}" type="slidenum">
              <a:t>‹#›</a:t>
            </a:fld>
            <a:endParaRPr/>
          </a:p>
        </p:txBody>
      </p:sp>
      <p:pic>
        <p:nvPicPr>
          <p:cNvPr id="154" name="image.png"/>
          <p:cNvPicPr>
            <a:picLocks noChangeAspect="1"/>
          </p:cNvPicPr>
          <p:nvPr/>
        </p:nvPicPr>
        <p:blipFill>
          <a:blip r:embed="rId2">
            <a:extLst/>
          </a:blip>
          <a:stretch>
            <a:fillRect/>
          </a:stretch>
        </p:blipFill>
        <p:spPr>
          <a:xfrm>
            <a:off x="-1219200" y="5791200"/>
            <a:ext cx="3098800" cy="1227138"/>
          </a:xfrm>
          <a:prstGeom prst="rect">
            <a:avLst/>
          </a:prstGeom>
          <a:ln w="12700">
            <a:miter lim="400000"/>
          </a:ln>
        </p:spPr>
      </p:pic>
      <p:sp>
        <p:nvSpPr>
          <p:cNvPr id="155" name="Shape 155"/>
          <p:cNvSpPr/>
          <p:nvPr/>
        </p:nvSpPr>
        <p:spPr>
          <a:xfrm>
            <a:off x="-1" y="0"/>
            <a:ext cx="9144002" cy="6858000"/>
          </a:xfrm>
          <a:prstGeom prst="rect">
            <a:avLst/>
          </a:prstGeom>
          <a:ln w="3175">
            <a:solidFill>
              <a:srgbClr val="958D85"/>
            </a:solidFill>
          </a:ln>
        </p:spPr>
        <p:txBody>
          <a:bodyPr lIns="45719" rIns="45719" anchor="ctr"/>
          <a:lstStyle/>
          <a:p>
            <a:pPr algn="ctr" defTabSz="457200">
              <a:defRPr sz="1800">
                <a:solidFill>
                  <a:srgbClr val="FFFFFF"/>
                </a:solidFill>
              </a:defRPr>
            </a:pPr>
            <a:endParaRPr/>
          </a:p>
        </p:txBody>
      </p:sp>
      <p:sp>
        <p:nvSpPr>
          <p:cNvPr id="156" name="Shape 156"/>
          <p:cNvSpPr/>
          <p:nvPr/>
        </p:nvSpPr>
        <p:spPr>
          <a:xfrm>
            <a:off x="-152401" y="2667000"/>
            <a:ext cx="9525002" cy="1600200"/>
          </a:xfrm>
          <a:prstGeom prst="rect">
            <a:avLst/>
          </a:prstGeom>
          <a:solidFill>
            <a:srgbClr val="FF7600"/>
          </a:solidFill>
          <a:ln w="12700">
            <a:miter lim="400000"/>
          </a:ln>
          <a:effectLst>
            <a:outerShdw blurRad="88900" dist="61087" dir="5400000" rotWithShape="0">
              <a:srgbClr val="808080">
                <a:alpha val="45997"/>
              </a:srgbClr>
            </a:outerShdw>
          </a:effectLst>
        </p:spPr>
        <p:txBody>
          <a:bodyPr lIns="45719" rIns="45719" anchor="ctr"/>
          <a:lstStyle/>
          <a:p>
            <a:pPr algn="ctr" defTabSz="457200">
              <a:defRPr sz="1800">
                <a:solidFill>
                  <a:srgbClr val="FFFFFF"/>
                </a:solidFill>
              </a:defRPr>
            </a:pPr>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63" name="Shape 163"/>
          <p:cNvSpPr>
            <a:spLocks noGrp="1"/>
          </p:cNvSpPr>
          <p:nvPr>
            <p:ph type="sldNum" sz="quarter" idx="2"/>
          </p:nvPr>
        </p:nvSpPr>
        <p:spPr>
          <a:xfrm>
            <a:off x="7162800" y="6477000"/>
            <a:ext cx="351731" cy="345629"/>
          </a:xfrm>
          <a:prstGeom prst="rect">
            <a:avLst/>
          </a:prstGeom>
        </p:spPr>
        <p:txBody>
          <a:bodyPr lIns="0" tIns="0" rIns="0" bIns="0" anchor="t"/>
          <a:lstStyle>
            <a:lvl1pPr algn="l">
              <a:defRPr sz="2400"/>
            </a:lvl1pPr>
          </a:lstStyle>
          <a:p>
            <a:fld id="{86CB4B4D-7CA3-9044-876B-883B54F8677D}" type="slidenum">
              <a:t>‹#›</a:t>
            </a:fld>
            <a:endParaRPr/>
          </a:p>
        </p:txBody>
      </p:sp>
      <p:pic>
        <p:nvPicPr>
          <p:cNvPr id="164" name="image.png"/>
          <p:cNvPicPr>
            <a:picLocks noChangeAspect="1"/>
          </p:cNvPicPr>
          <p:nvPr/>
        </p:nvPicPr>
        <p:blipFill>
          <a:blip r:embed="rId2">
            <a:extLst/>
          </a:blip>
          <a:stretch>
            <a:fillRect/>
          </a:stretch>
        </p:blipFill>
        <p:spPr>
          <a:xfrm>
            <a:off x="-1219200" y="5791200"/>
            <a:ext cx="3098800" cy="1227138"/>
          </a:xfrm>
          <a:prstGeom prst="rect">
            <a:avLst/>
          </a:prstGeom>
          <a:ln w="12700">
            <a:miter lim="400000"/>
          </a:ln>
        </p:spPr>
      </p:pic>
      <p:sp>
        <p:nvSpPr>
          <p:cNvPr id="165" name="Shape 165"/>
          <p:cNvSpPr/>
          <p:nvPr/>
        </p:nvSpPr>
        <p:spPr>
          <a:xfrm>
            <a:off x="-1" y="0"/>
            <a:ext cx="9144002" cy="6858000"/>
          </a:xfrm>
          <a:prstGeom prst="rect">
            <a:avLst/>
          </a:prstGeom>
          <a:ln w="3175">
            <a:solidFill>
              <a:srgbClr val="958D85"/>
            </a:solidFill>
          </a:ln>
        </p:spPr>
        <p:txBody>
          <a:bodyPr lIns="45719" rIns="45719" anchor="ctr"/>
          <a:lstStyle/>
          <a:p>
            <a:pPr algn="ctr" defTabSz="457200">
              <a:defRPr sz="1800">
                <a:solidFill>
                  <a:srgbClr val="FFFFFF"/>
                </a:solidFill>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1" name="Shape 21"/>
          <p:cNvSpPr>
            <a:spLocks noGrp="1"/>
          </p:cNvSpPr>
          <p:nvPr>
            <p:ph type="sldNum" sz="quarter" idx="2"/>
          </p:nvPr>
        </p:nvSpPr>
        <p:spPr>
          <a:xfrm>
            <a:off x="7086600" y="6477000"/>
            <a:ext cx="351731" cy="345629"/>
          </a:xfrm>
          <a:prstGeom prst="rect">
            <a:avLst/>
          </a:prstGeom>
        </p:spPr>
        <p:txBody>
          <a:bodyPr lIns="0" tIns="0" rIns="0" bIns="0" anchor="t"/>
          <a:lstStyle>
            <a:lvl1pPr algn="l">
              <a:defRPr sz="2400"/>
            </a:lvl1pPr>
          </a:lstStyle>
          <a:p>
            <a:fld id="{86CB4B4D-7CA3-9044-876B-883B54F8677D}" type="slidenum">
              <a:t>‹#›</a:t>
            </a:fld>
            <a:endParaRPr/>
          </a:p>
        </p:txBody>
      </p:sp>
      <p:pic>
        <p:nvPicPr>
          <p:cNvPr id="22" name="image.png"/>
          <p:cNvPicPr>
            <a:picLocks noChangeAspect="1"/>
          </p:cNvPicPr>
          <p:nvPr/>
        </p:nvPicPr>
        <p:blipFill>
          <a:blip r:embed="rId2">
            <a:extLst/>
          </a:blip>
          <a:stretch>
            <a:fillRect/>
          </a:stretch>
        </p:blipFill>
        <p:spPr>
          <a:xfrm>
            <a:off x="-1219200" y="5791200"/>
            <a:ext cx="3098800" cy="1227138"/>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47" name="Shape 47"/>
          <p:cNvSpPr>
            <a:spLocks noGrp="1"/>
          </p:cNvSpPr>
          <p:nvPr>
            <p:ph type="sldNum" sz="quarter" idx="2"/>
          </p:nvPr>
        </p:nvSpPr>
        <p:spPr>
          <a:xfrm>
            <a:off x="7086600" y="6477000"/>
            <a:ext cx="351731" cy="345629"/>
          </a:xfrm>
          <a:prstGeom prst="rect">
            <a:avLst/>
          </a:prstGeom>
        </p:spPr>
        <p:txBody>
          <a:bodyPr lIns="0" tIns="0" rIns="0" bIns="0" anchor="t"/>
          <a:lstStyle>
            <a:lvl1pPr algn="l">
              <a:defRPr sz="2400"/>
            </a:lvl1pPr>
          </a:lstStyle>
          <a:p>
            <a:fld id="{86CB4B4D-7CA3-9044-876B-883B54F8677D}" type="slidenum">
              <a:t>‹#›</a:t>
            </a:fld>
            <a:endParaRPr/>
          </a:p>
        </p:txBody>
      </p:sp>
      <p:pic>
        <p:nvPicPr>
          <p:cNvPr id="48" name="image.png"/>
          <p:cNvPicPr>
            <a:picLocks noChangeAspect="1"/>
          </p:cNvPicPr>
          <p:nvPr/>
        </p:nvPicPr>
        <p:blipFill>
          <a:blip r:embed="rId2">
            <a:extLst/>
          </a:blip>
          <a:stretch>
            <a:fillRect/>
          </a:stretch>
        </p:blipFill>
        <p:spPr>
          <a:xfrm>
            <a:off x="-1219200" y="5791200"/>
            <a:ext cx="3098800" cy="1227138"/>
          </a:xfrm>
          <a:prstGeom prst="rect">
            <a:avLst/>
          </a:prstGeom>
          <a:ln w="12700">
            <a:miter lim="400000"/>
          </a:ln>
        </p:spPr>
      </p:pic>
      <p:sp>
        <p:nvSpPr>
          <p:cNvPr id="49" name="Shape 49"/>
          <p:cNvSpPr/>
          <p:nvPr/>
        </p:nvSpPr>
        <p:spPr>
          <a:xfrm>
            <a:off x="-1" y="0"/>
            <a:ext cx="9144002" cy="6858000"/>
          </a:xfrm>
          <a:prstGeom prst="rect">
            <a:avLst/>
          </a:prstGeom>
          <a:ln w="3175">
            <a:solidFill>
              <a:srgbClr val="958D85"/>
            </a:solidFill>
          </a:ln>
        </p:spPr>
        <p:txBody>
          <a:bodyPr lIns="45719" rIns="45719" anchor="ctr"/>
          <a:lstStyle/>
          <a:p>
            <a:pPr algn="ctr" defTabSz="457200">
              <a:defRPr sz="1800">
                <a:solidFill>
                  <a:srgbClr val="FFFFFF"/>
                </a:solidFill>
              </a:defRPr>
            </a:pPr>
            <a:endParaRPr/>
          </a:p>
        </p:txBody>
      </p:sp>
      <p:sp>
        <p:nvSpPr>
          <p:cNvPr id="50" name="Shape 50"/>
          <p:cNvSpPr/>
          <p:nvPr/>
        </p:nvSpPr>
        <p:spPr>
          <a:xfrm>
            <a:off x="-76200" y="457200"/>
            <a:ext cx="9296400" cy="533400"/>
          </a:xfrm>
          <a:prstGeom prst="rect">
            <a:avLst/>
          </a:prstGeom>
          <a:solidFill>
            <a:srgbClr val="005DAA"/>
          </a:solidFill>
          <a:ln w="12700">
            <a:miter lim="400000"/>
          </a:ln>
          <a:effectLst>
            <a:outerShdw blurRad="88900" dist="61087" dir="5400000" rotWithShape="0">
              <a:srgbClr val="808080">
                <a:alpha val="25000"/>
              </a:srgbClr>
            </a:outerShdw>
          </a:effectLst>
        </p:spPr>
        <p:txBody>
          <a:bodyPr lIns="45719" rIns="45719" anchor="ctr"/>
          <a:lstStyle/>
          <a:p>
            <a:pPr algn="ctr" defTabSz="457200">
              <a:defRPr sz="1800">
                <a:solidFill>
                  <a:srgbClr val="FFFFFF"/>
                </a:solidFill>
              </a:defRPr>
            </a:pP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7" name="Shape 57"/>
          <p:cNvSpPr>
            <a:spLocks noGrp="1"/>
          </p:cNvSpPr>
          <p:nvPr>
            <p:ph type="sldNum" sz="quarter" idx="2"/>
          </p:nvPr>
        </p:nvSpPr>
        <p:spPr>
          <a:xfrm>
            <a:off x="7086600" y="6477000"/>
            <a:ext cx="351731" cy="345629"/>
          </a:xfrm>
          <a:prstGeom prst="rect">
            <a:avLst/>
          </a:prstGeom>
        </p:spPr>
        <p:txBody>
          <a:bodyPr lIns="0" tIns="0" rIns="0" bIns="0" anchor="t"/>
          <a:lstStyle>
            <a:lvl1pPr algn="l">
              <a:defRPr sz="2400"/>
            </a:lvl1pPr>
          </a:lstStyle>
          <a:p>
            <a:fld id="{86CB4B4D-7CA3-9044-876B-883B54F8677D}" type="slidenum">
              <a:t>‹#›</a:t>
            </a:fld>
            <a:endParaRPr/>
          </a:p>
        </p:txBody>
      </p:sp>
      <p:pic>
        <p:nvPicPr>
          <p:cNvPr id="58" name="image.png"/>
          <p:cNvPicPr>
            <a:picLocks noChangeAspect="1"/>
          </p:cNvPicPr>
          <p:nvPr/>
        </p:nvPicPr>
        <p:blipFill>
          <a:blip r:embed="rId2">
            <a:extLst/>
          </a:blip>
          <a:stretch>
            <a:fillRect/>
          </a:stretch>
        </p:blipFill>
        <p:spPr>
          <a:xfrm>
            <a:off x="-1219200" y="5791200"/>
            <a:ext cx="3098800" cy="1227138"/>
          </a:xfrm>
          <a:prstGeom prst="rect">
            <a:avLst/>
          </a:prstGeom>
          <a:ln w="12700">
            <a:miter lim="400000"/>
          </a:ln>
        </p:spPr>
      </p:pic>
      <p:sp>
        <p:nvSpPr>
          <p:cNvPr id="59" name="Shape 59"/>
          <p:cNvSpPr/>
          <p:nvPr/>
        </p:nvSpPr>
        <p:spPr>
          <a:xfrm>
            <a:off x="-1" y="0"/>
            <a:ext cx="9144002" cy="6858000"/>
          </a:xfrm>
          <a:prstGeom prst="rect">
            <a:avLst/>
          </a:prstGeom>
          <a:ln w="3175">
            <a:solidFill>
              <a:srgbClr val="958D85"/>
            </a:solidFill>
          </a:ln>
        </p:spPr>
        <p:txBody>
          <a:bodyPr lIns="45719" rIns="45719" anchor="ctr"/>
          <a:lstStyle/>
          <a:p>
            <a:pPr algn="ctr" defTabSz="457200">
              <a:defRPr sz="1800">
                <a:solidFill>
                  <a:srgbClr val="FFFFFF"/>
                </a:solidFill>
              </a:defRPr>
            </a:pPr>
            <a:endParaRPr/>
          </a:p>
        </p:txBody>
      </p:sp>
      <p:sp>
        <p:nvSpPr>
          <p:cNvPr id="60" name="Shape 60"/>
          <p:cNvSpPr/>
          <p:nvPr/>
        </p:nvSpPr>
        <p:spPr>
          <a:xfrm>
            <a:off x="-76200" y="457200"/>
            <a:ext cx="9296400" cy="533400"/>
          </a:xfrm>
          <a:prstGeom prst="rect">
            <a:avLst/>
          </a:prstGeom>
          <a:solidFill>
            <a:srgbClr val="00246C"/>
          </a:solidFill>
          <a:ln w="12700">
            <a:miter lim="400000"/>
          </a:ln>
          <a:effectLst>
            <a:outerShdw blurRad="88900" dist="61087" dir="5400000" rotWithShape="0">
              <a:srgbClr val="808080">
                <a:alpha val="25000"/>
              </a:srgbClr>
            </a:outerShdw>
          </a:effectLst>
        </p:spPr>
        <p:txBody>
          <a:bodyPr lIns="45719" rIns="45719" anchor="ctr"/>
          <a:lstStyle/>
          <a:p>
            <a:pPr algn="ctr" defTabSz="457200">
              <a:defRPr sz="1800">
                <a:solidFill>
                  <a:srgbClr val="FFFFFF"/>
                </a:solidFill>
              </a:defRPr>
            </a:pPr>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67" name="Shape 67"/>
          <p:cNvSpPr>
            <a:spLocks noGrp="1"/>
          </p:cNvSpPr>
          <p:nvPr>
            <p:ph type="sldNum" sz="quarter" idx="2"/>
          </p:nvPr>
        </p:nvSpPr>
        <p:spPr>
          <a:xfrm>
            <a:off x="7086600" y="6477000"/>
            <a:ext cx="351731" cy="345629"/>
          </a:xfrm>
          <a:prstGeom prst="rect">
            <a:avLst/>
          </a:prstGeom>
        </p:spPr>
        <p:txBody>
          <a:bodyPr lIns="0" tIns="0" rIns="0" bIns="0" anchor="t"/>
          <a:lstStyle>
            <a:lvl1pPr algn="l">
              <a:defRPr sz="2400"/>
            </a:lvl1pPr>
          </a:lstStyle>
          <a:p>
            <a:fld id="{86CB4B4D-7CA3-9044-876B-883B54F8677D}" type="slidenum">
              <a:t>‹#›</a:t>
            </a:fld>
            <a:endParaRPr/>
          </a:p>
        </p:txBody>
      </p:sp>
      <p:pic>
        <p:nvPicPr>
          <p:cNvPr id="68" name="image.png"/>
          <p:cNvPicPr>
            <a:picLocks noChangeAspect="1"/>
          </p:cNvPicPr>
          <p:nvPr/>
        </p:nvPicPr>
        <p:blipFill>
          <a:blip r:embed="rId2">
            <a:extLst/>
          </a:blip>
          <a:stretch>
            <a:fillRect/>
          </a:stretch>
        </p:blipFill>
        <p:spPr>
          <a:xfrm>
            <a:off x="-1219200" y="5791200"/>
            <a:ext cx="3098800" cy="1227138"/>
          </a:xfrm>
          <a:prstGeom prst="rect">
            <a:avLst/>
          </a:prstGeom>
          <a:ln w="12700">
            <a:miter lim="400000"/>
          </a:ln>
        </p:spPr>
      </p:pic>
      <p:sp>
        <p:nvSpPr>
          <p:cNvPr id="69" name="Shape 69"/>
          <p:cNvSpPr/>
          <p:nvPr/>
        </p:nvSpPr>
        <p:spPr>
          <a:xfrm>
            <a:off x="-1" y="0"/>
            <a:ext cx="9144002" cy="6858000"/>
          </a:xfrm>
          <a:prstGeom prst="rect">
            <a:avLst/>
          </a:prstGeom>
          <a:ln w="3175">
            <a:solidFill>
              <a:srgbClr val="958D85"/>
            </a:solidFill>
          </a:ln>
        </p:spPr>
        <p:txBody>
          <a:bodyPr lIns="45719" rIns="45719" anchor="ctr"/>
          <a:lstStyle/>
          <a:p>
            <a:pPr algn="ctr" defTabSz="457200">
              <a:defRPr sz="1800">
                <a:solidFill>
                  <a:srgbClr val="FFFFFF"/>
                </a:solidFill>
              </a:defRPr>
            </a:pPr>
            <a:endParaRPr/>
          </a:p>
        </p:txBody>
      </p:sp>
      <p:sp>
        <p:nvSpPr>
          <p:cNvPr id="70" name="Shape 70"/>
          <p:cNvSpPr/>
          <p:nvPr/>
        </p:nvSpPr>
        <p:spPr>
          <a:xfrm>
            <a:off x="-76200" y="457200"/>
            <a:ext cx="9296400" cy="533400"/>
          </a:xfrm>
          <a:prstGeom prst="rect">
            <a:avLst/>
          </a:prstGeom>
          <a:solidFill>
            <a:srgbClr val="009999"/>
          </a:solidFill>
          <a:ln w="12700">
            <a:miter lim="400000"/>
          </a:ln>
          <a:effectLst>
            <a:outerShdw blurRad="88900" dist="61087" dir="5400000" rotWithShape="0">
              <a:srgbClr val="808080">
                <a:alpha val="25000"/>
              </a:srgbClr>
            </a:outerShdw>
          </a:effectLst>
        </p:spPr>
        <p:txBody>
          <a:bodyPr lIns="45719" rIns="45719" anchor="ctr"/>
          <a:lstStyle/>
          <a:p>
            <a:pPr algn="ctr" defTabSz="457200">
              <a:defRPr sz="1800">
                <a:solidFill>
                  <a:srgbClr val="FFFFFF"/>
                </a:solidFill>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77" name="Shape 77"/>
          <p:cNvSpPr>
            <a:spLocks noGrp="1"/>
          </p:cNvSpPr>
          <p:nvPr>
            <p:ph type="sldNum" sz="quarter" idx="2"/>
          </p:nvPr>
        </p:nvSpPr>
        <p:spPr>
          <a:xfrm>
            <a:off x="7086600" y="6477000"/>
            <a:ext cx="351731" cy="345629"/>
          </a:xfrm>
          <a:prstGeom prst="rect">
            <a:avLst/>
          </a:prstGeom>
        </p:spPr>
        <p:txBody>
          <a:bodyPr lIns="0" tIns="0" rIns="0" bIns="0" anchor="t"/>
          <a:lstStyle>
            <a:lvl1pPr algn="l">
              <a:defRPr sz="2400"/>
            </a:lvl1pPr>
          </a:lstStyle>
          <a:p>
            <a:fld id="{86CB4B4D-7CA3-9044-876B-883B54F8677D}" type="slidenum">
              <a:t>‹#›</a:t>
            </a:fld>
            <a:endParaRPr/>
          </a:p>
        </p:txBody>
      </p:sp>
      <p:pic>
        <p:nvPicPr>
          <p:cNvPr id="78" name="image.png"/>
          <p:cNvPicPr>
            <a:picLocks noChangeAspect="1"/>
          </p:cNvPicPr>
          <p:nvPr/>
        </p:nvPicPr>
        <p:blipFill>
          <a:blip r:embed="rId2">
            <a:extLst/>
          </a:blip>
          <a:stretch>
            <a:fillRect/>
          </a:stretch>
        </p:blipFill>
        <p:spPr>
          <a:xfrm>
            <a:off x="-1219200" y="5791200"/>
            <a:ext cx="3098800" cy="1227138"/>
          </a:xfrm>
          <a:prstGeom prst="rect">
            <a:avLst/>
          </a:prstGeom>
          <a:ln w="12700">
            <a:miter lim="400000"/>
          </a:ln>
        </p:spPr>
      </p:pic>
      <p:sp>
        <p:nvSpPr>
          <p:cNvPr id="79" name="Shape 79"/>
          <p:cNvSpPr/>
          <p:nvPr/>
        </p:nvSpPr>
        <p:spPr>
          <a:xfrm>
            <a:off x="-1" y="0"/>
            <a:ext cx="9144002" cy="6858000"/>
          </a:xfrm>
          <a:prstGeom prst="rect">
            <a:avLst/>
          </a:prstGeom>
          <a:ln w="3175">
            <a:solidFill>
              <a:srgbClr val="958D85"/>
            </a:solidFill>
          </a:ln>
        </p:spPr>
        <p:txBody>
          <a:bodyPr lIns="45719" rIns="45719" anchor="ctr"/>
          <a:lstStyle/>
          <a:p>
            <a:pPr algn="ctr" defTabSz="457200">
              <a:defRPr sz="1800">
                <a:solidFill>
                  <a:srgbClr val="FFFFFF"/>
                </a:solidFill>
              </a:defRPr>
            </a:pPr>
            <a:endParaRPr/>
          </a:p>
        </p:txBody>
      </p:sp>
      <p:sp>
        <p:nvSpPr>
          <p:cNvPr id="80" name="Shape 80"/>
          <p:cNvSpPr/>
          <p:nvPr/>
        </p:nvSpPr>
        <p:spPr>
          <a:xfrm>
            <a:off x="-76200" y="457200"/>
            <a:ext cx="9296400" cy="533400"/>
          </a:xfrm>
          <a:prstGeom prst="rect">
            <a:avLst/>
          </a:prstGeom>
          <a:solidFill>
            <a:srgbClr val="FF7600"/>
          </a:solidFill>
          <a:ln w="12700">
            <a:miter lim="400000"/>
          </a:ln>
          <a:effectLst>
            <a:outerShdw blurRad="88900" dist="61087" dir="5400000" rotWithShape="0">
              <a:srgbClr val="808080">
                <a:alpha val="25000"/>
              </a:srgbClr>
            </a:outerShdw>
          </a:effectLst>
        </p:spPr>
        <p:txBody>
          <a:bodyPr lIns="45719" rIns="45719" anchor="ctr"/>
          <a:lstStyle/>
          <a:p>
            <a:pPr algn="ctr" defTabSz="457200">
              <a:defRPr sz="1800">
                <a:solidFill>
                  <a:srgbClr val="FFFFFF"/>
                </a:solidFill>
              </a:defRPr>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87" name="Shape 87"/>
          <p:cNvSpPr>
            <a:spLocks noGrp="1"/>
          </p:cNvSpPr>
          <p:nvPr>
            <p:ph type="sldNum" sz="quarter" idx="2"/>
          </p:nvPr>
        </p:nvSpPr>
        <p:spPr>
          <a:xfrm>
            <a:off x="7086600" y="6477000"/>
            <a:ext cx="351731" cy="345629"/>
          </a:xfrm>
          <a:prstGeom prst="rect">
            <a:avLst/>
          </a:prstGeom>
        </p:spPr>
        <p:txBody>
          <a:bodyPr lIns="0" tIns="0" rIns="0" bIns="0" anchor="t"/>
          <a:lstStyle>
            <a:lvl1pPr algn="l">
              <a:defRPr sz="2400"/>
            </a:lvl1pPr>
          </a:lstStyle>
          <a:p>
            <a:fld id="{86CB4B4D-7CA3-9044-876B-883B54F8677D}" type="slidenum">
              <a:t>‹#›</a:t>
            </a:fld>
            <a:endParaRPr/>
          </a:p>
        </p:txBody>
      </p:sp>
      <p:pic>
        <p:nvPicPr>
          <p:cNvPr id="88" name="image.png"/>
          <p:cNvPicPr>
            <a:picLocks noChangeAspect="1"/>
          </p:cNvPicPr>
          <p:nvPr/>
        </p:nvPicPr>
        <p:blipFill>
          <a:blip r:embed="rId2">
            <a:extLst/>
          </a:blip>
          <a:stretch>
            <a:fillRect/>
          </a:stretch>
        </p:blipFill>
        <p:spPr>
          <a:xfrm>
            <a:off x="-1219200" y="5791200"/>
            <a:ext cx="3098800" cy="1227138"/>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95" name="Shape 95"/>
          <p:cNvSpPr>
            <a:spLocks noGrp="1"/>
          </p:cNvSpPr>
          <p:nvPr>
            <p:ph type="sldNum" sz="quarter" idx="2"/>
          </p:nvPr>
        </p:nvSpPr>
        <p:spPr>
          <a:xfrm>
            <a:off x="7086600" y="6477000"/>
            <a:ext cx="351731" cy="345629"/>
          </a:xfrm>
          <a:prstGeom prst="rect">
            <a:avLst/>
          </a:prstGeom>
        </p:spPr>
        <p:txBody>
          <a:bodyPr lIns="0" tIns="0" rIns="0" bIns="0" anchor="t"/>
          <a:lstStyle>
            <a:lvl1pPr algn="l">
              <a:defRPr sz="2400"/>
            </a:lvl1pPr>
          </a:lstStyle>
          <a:p>
            <a:fld id="{86CB4B4D-7CA3-9044-876B-883B54F8677D}" type="slidenum">
              <a:t>‹#›</a:t>
            </a:fld>
            <a:endParaRPr/>
          </a:p>
        </p:txBody>
      </p:sp>
      <p:pic>
        <p:nvPicPr>
          <p:cNvPr id="96" name="image.png"/>
          <p:cNvPicPr>
            <a:picLocks noChangeAspect="1"/>
          </p:cNvPicPr>
          <p:nvPr/>
        </p:nvPicPr>
        <p:blipFill>
          <a:blip r:embed="rId2">
            <a:extLst/>
          </a:blip>
          <a:stretch>
            <a:fillRect/>
          </a:stretch>
        </p:blipFill>
        <p:spPr>
          <a:xfrm>
            <a:off x="-1219200" y="5791200"/>
            <a:ext cx="3098800" cy="1227138"/>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103" name="Shape 103"/>
          <p:cNvSpPr>
            <a:spLocks noGrp="1"/>
          </p:cNvSpPr>
          <p:nvPr>
            <p:ph type="sldNum" sz="quarter" idx="2"/>
          </p:nvPr>
        </p:nvSpPr>
        <p:spPr>
          <a:xfrm>
            <a:off x="7086600" y="6477000"/>
            <a:ext cx="351731" cy="345629"/>
          </a:xfrm>
          <a:prstGeom prst="rect">
            <a:avLst/>
          </a:prstGeom>
        </p:spPr>
        <p:txBody>
          <a:bodyPr lIns="0" tIns="0" rIns="0" bIns="0" anchor="t"/>
          <a:lstStyle>
            <a:lvl1pPr algn="l">
              <a:defRPr sz="2400"/>
            </a:lvl1pPr>
          </a:lstStyle>
          <a:p>
            <a:fld id="{86CB4B4D-7CA3-9044-876B-883B54F8677D}" type="slidenum">
              <a:t>‹#›</a:t>
            </a:fld>
            <a:endParaRPr/>
          </a:p>
        </p:txBody>
      </p:sp>
      <p:pic>
        <p:nvPicPr>
          <p:cNvPr id="104" name="image.png"/>
          <p:cNvPicPr>
            <a:picLocks noChangeAspect="1"/>
          </p:cNvPicPr>
          <p:nvPr/>
        </p:nvPicPr>
        <p:blipFill>
          <a:blip r:embed="rId2">
            <a:extLst/>
          </a:blip>
          <a:stretch>
            <a:fillRect/>
          </a:stretch>
        </p:blipFill>
        <p:spPr>
          <a:xfrm>
            <a:off x="-1219200" y="5791200"/>
            <a:ext cx="3098800" cy="1227138"/>
          </a:xfrm>
          <a:prstGeom prst="rect">
            <a:avLst/>
          </a:prstGeom>
          <a:ln w="12700">
            <a:miter lim="400000"/>
          </a:ln>
        </p:spPr>
      </p:pic>
      <p:sp>
        <p:nvSpPr>
          <p:cNvPr id="105" name="Shape 105"/>
          <p:cNvSpPr/>
          <p:nvPr/>
        </p:nvSpPr>
        <p:spPr>
          <a:xfrm>
            <a:off x="-1" y="0"/>
            <a:ext cx="9144002" cy="6858000"/>
          </a:xfrm>
          <a:prstGeom prst="rect">
            <a:avLst/>
          </a:prstGeom>
          <a:ln w="3175">
            <a:solidFill>
              <a:srgbClr val="958D85"/>
            </a:solidFill>
          </a:ln>
        </p:spPr>
        <p:txBody>
          <a:bodyPr lIns="45719" rIns="45719" anchor="ctr"/>
          <a:lstStyle/>
          <a:p>
            <a:pPr algn="ctr" defTabSz="457200">
              <a:defRPr sz="1800">
                <a:solidFill>
                  <a:srgbClr val="FFFFFF"/>
                </a:solidFill>
              </a:defRPr>
            </a:pPr>
            <a:endParaRPr/>
          </a:p>
        </p:txBody>
      </p:sp>
      <p:sp>
        <p:nvSpPr>
          <p:cNvPr id="106" name="Shape 106"/>
          <p:cNvSpPr/>
          <p:nvPr/>
        </p:nvSpPr>
        <p:spPr>
          <a:xfrm>
            <a:off x="-152401" y="2667000"/>
            <a:ext cx="9525002" cy="1600200"/>
          </a:xfrm>
          <a:prstGeom prst="rect">
            <a:avLst/>
          </a:prstGeom>
          <a:solidFill>
            <a:srgbClr val="005DAA"/>
          </a:solidFill>
          <a:ln w="12700">
            <a:miter lim="400000"/>
          </a:ln>
          <a:effectLst>
            <a:outerShdw blurRad="88900" dist="61087" dir="5400000" rotWithShape="0">
              <a:srgbClr val="808080">
                <a:alpha val="45999"/>
              </a:srgbClr>
            </a:outerShdw>
          </a:effectLst>
        </p:spPr>
        <p:txBody>
          <a:bodyPr lIns="45719" rIns="45719" anchor="ctr"/>
          <a:lstStyle/>
          <a:p>
            <a:pPr algn="ctr" defTabSz="457200">
              <a:defRPr sz="1800">
                <a:solidFill>
                  <a:srgbClr val="FFFFFF"/>
                </a:solidFill>
              </a:defRPr>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1" y="0"/>
            <a:ext cx="9144002" cy="6858000"/>
          </a:xfrm>
          <a:prstGeom prst="rect">
            <a:avLst/>
          </a:prstGeom>
          <a:solidFill>
            <a:srgbClr val="E6E5D8"/>
          </a:solidFill>
          <a:ln w="12700">
            <a:miter lim="400000"/>
          </a:ln>
        </p:spPr>
        <p:txBody>
          <a:bodyPr lIns="45719" rIns="45719" anchor="ctr"/>
          <a:lstStyle/>
          <a:p>
            <a:pPr algn="ctr" defTabSz="457200">
              <a:defRPr sz="1800">
                <a:solidFill>
                  <a:srgbClr val="FFFFFF"/>
                </a:solidFill>
              </a:defRPr>
            </a:pPr>
            <a:endParaRPr/>
          </a:p>
        </p:txBody>
      </p:sp>
      <p:pic>
        <p:nvPicPr>
          <p:cNvPr id="3" name="image.png"/>
          <p:cNvPicPr>
            <a:picLocks noChangeAspect="1"/>
          </p:cNvPicPr>
          <p:nvPr/>
        </p:nvPicPr>
        <p:blipFill>
          <a:blip r:embed="rId17">
            <a:extLst/>
          </a:blip>
          <a:stretch>
            <a:fillRect/>
          </a:stretch>
        </p:blipFill>
        <p:spPr>
          <a:xfrm>
            <a:off x="5562600" y="152400"/>
            <a:ext cx="3124200" cy="3124200"/>
          </a:xfrm>
          <a:prstGeom prst="rect">
            <a:avLst/>
          </a:prstGeom>
          <a:ln w="12700">
            <a:miter lim="400000"/>
          </a:ln>
        </p:spPr>
      </p:pic>
      <p:pic>
        <p:nvPicPr>
          <p:cNvPr id="4" name="image.png"/>
          <p:cNvPicPr>
            <a:picLocks noChangeAspect="1"/>
          </p:cNvPicPr>
          <p:nvPr/>
        </p:nvPicPr>
        <p:blipFill>
          <a:blip r:embed="rId18">
            <a:extLst/>
          </a:blip>
          <a:stretch>
            <a:fillRect/>
          </a:stretch>
        </p:blipFill>
        <p:spPr>
          <a:xfrm>
            <a:off x="-1219200" y="5791200"/>
            <a:ext cx="3098800" cy="1227138"/>
          </a:xfrm>
          <a:prstGeom prst="rect">
            <a:avLst/>
          </a:prstGeom>
          <a:ln w="12700">
            <a:miter lim="400000"/>
          </a:ln>
        </p:spPr>
      </p:pic>
      <p:sp>
        <p:nvSpPr>
          <p:cNvPr id="5" name="Shape 5"/>
          <p:cNvSpPr>
            <a:spLocks noGrp="1"/>
          </p:cNvSpPr>
          <p:nvPr>
            <p:ph type="title"/>
          </p:nvPr>
        </p:nvSpPr>
        <p:spPr>
          <a:xfrm>
            <a:off x="457200" y="92074"/>
            <a:ext cx="8229600" cy="150812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6" name="Shape 6"/>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atin typeface="+mn-lt"/>
                <a:ea typeface="+mn-ea"/>
                <a:cs typeface="+mn-cs"/>
                <a:sym typeface="Aria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1"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5pPr>
      <a:lvl6pPr marL="0" marR="0" indent="4572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6pPr>
      <a:lvl7pPr marL="0" marR="0" indent="9144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7pPr>
      <a:lvl8pPr marL="0" marR="0" indent="13716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8pPr>
      <a:lvl9pPr marL="0" marR="0" indent="1828800" algn="ctr" defTabSz="457200" rtl="0" latinLnBrk="0">
        <a:lnSpc>
          <a:spcPct val="100000"/>
        </a:lnSpc>
        <a:spcBef>
          <a:spcPts val="0"/>
        </a:spcBef>
        <a:spcAft>
          <a:spcPts val="0"/>
        </a:spcAft>
        <a:buClrTx/>
        <a:buSzTx/>
        <a:buFontTx/>
        <a:buNone/>
        <a:tabLst/>
        <a:defRPr sz="4400" b="0" i="0" u="none" strike="noStrike" cap="none" spc="0" baseline="0">
          <a:ln>
            <a:noFill/>
          </a:ln>
          <a:solidFill>
            <a:srgbClr val="958D85"/>
          </a:solidFill>
          <a:uFillTx/>
          <a:latin typeface="Calibri"/>
          <a:ea typeface="Calibri"/>
          <a:cs typeface="Calibri"/>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4pPr>
      <a:lvl5pPr marL="22352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5pPr>
      <a:lvl6pPr marL="26924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6pPr>
      <a:lvl7pPr marL="31496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7pPr>
      <a:lvl8pPr marL="36068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8pPr>
      <a:lvl9pPr marL="4064000" marR="0" indent="-4064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958D85"/>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merriam@live.com" TargetMode="External"/><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hyperlink" Target="mailto:Lizkaned5000@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www.rotary.org/"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docs.rotary5020.org/Membership%20Development%20Kits.pdf"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my.rotary.org/en/document/introducing-new-members-rotary-orientation-guide"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mage.png"/>
          <p:cNvPicPr>
            <a:picLocks noChangeAspect="1"/>
          </p:cNvPicPr>
          <p:nvPr/>
        </p:nvPicPr>
        <p:blipFill>
          <a:blip r:embed="rId2">
            <a:extLst/>
          </a:blip>
          <a:stretch>
            <a:fillRect/>
          </a:stretch>
        </p:blipFill>
        <p:spPr>
          <a:xfrm>
            <a:off x="6580366" y="63500"/>
            <a:ext cx="2322333" cy="2322333"/>
          </a:xfrm>
          <a:prstGeom prst="rect">
            <a:avLst/>
          </a:prstGeom>
          <a:ln w="12700">
            <a:miter lim="400000"/>
          </a:ln>
        </p:spPr>
      </p:pic>
      <p:sp>
        <p:nvSpPr>
          <p:cNvPr id="176" name="Shape 176"/>
          <p:cNvSpPr/>
          <p:nvPr/>
        </p:nvSpPr>
        <p:spPr>
          <a:xfrm>
            <a:off x="2420942" y="3205479"/>
            <a:ext cx="4159425" cy="701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4200">
                <a:solidFill>
                  <a:srgbClr val="FFFFFF"/>
                </a:solidFill>
              </a:defRPr>
            </a:lvl1pPr>
          </a:lstStyle>
          <a:p>
            <a:r>
              <a:rPr dirty="0"/>
              <a:t>CLUB TRAINER</a:t>
            </a:r>
          </a:p>
        </p:txBody>
      </p:sp>
      <p:sp>
        <p:nvSpPr>
          <p:cNvPr id="2" name="TextBox 1"/>
          <p:cNvSpPr txBox="1"/>
          <p:nvPr/>
        </p:nvSpPr>
        <p:spPr>
          <a:xfrm>
            <a:off x="350520" y="4541520"/>
            <a:ext cx="8552179"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tx2"/>
                </a:solidFill>
                <a:effectLst/>
                <a:uFillTx/>
                <a:sym typeface="Calibri"/>
              </a:rPr>
              <a:t>D5000 2017-2018 Trainers: </a:t>
            </a:r>
          </a:p>
          <a:p>
            <a:pPr marL="0" marR="0" indent="0" algn="l" defTabSz="9144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chemeClr val="tx2"/>
                </a:solidFill>
                <a:effectLst/>
                <a:uFillTx/>
                <a:sym typeface="Calibri"/>
              </a:rPr>
              <a:t>Kathleen Merriam </a:t>
            </a:r>
            <a:r>
              <a:rPr kumimoji="0" lang="en-US" sz="2400" b="1" i="0" u="none" strike="noStrike" cap="none" spc="0" normalizeH="0" baseline="0" dirty="0">
                <a:ln>
                  <a:noFill/>
                </a:ln>
                <a:solidFill>
                  <a:schemeClr val="tx2"/>
                </a:solidFill>
                <a:effectLst/>
                <a:uFillTx/>
                <a:sym typeface="Calibri"/>
                <a:hlinkClick r:id="rId3"/>
              </a:rPr>
              <a:t>K.merriam@live.com</a:t>
            </a:r>
            <a:endParaRPr kumimoji="0" lang="en-US" sz="2400" b="1" i="0" u="none" strike="noStrike" cap="none" spc="0" normalizeH="0" baseline="0" dirty="0">
              <a:ln>
                <a:noFill/>
              </a:ln>
              <a:solidFill>
                <a:schemeClr val="tx2"/>
              </a:solidFill>
              <a:effectLst/>
              <a:uFillTx/>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b="1" dirty="0">
                <a:solidFill>
                  <a:schemeClr val="tx2"/>
                </a:solidFill>
              </a:rPr>
              <a:t>Liz Kane </a:t>
            </a:r>
            <a:r>
              <a:rPr lang="en-US" b="1" dirty="0">
                <a:solidFill>
                  <a:schemeClr val="tx2"/>
                </a:solidFill>
                <a:hlinkClick r:id="rId4"/>
              </a:rPr>
              <a:t>Lizkaned5000@gmail.com</a:t>
            </a:r>
            <a:endParaRPr lang="en-US" b="1" dirty="0">
              <a:solidFill>
                <a:schemeClr val="tx2"/>
              </a:solidFill>
            </a:endParaRPr>
          </a:p>
          <a:p>
            <a:pPr marL="0" marR="0" indent="0" algn="l" defTabSz="914400" rtl="0" fontAlgn="auto" latinLnBrk="0" hangingPunct="0">
              <a:lnSpc>
                <a:spcPct val="100000"/>
              </a:lnSpc>
              <a:spcBef>
                <a:spcPts val="0"/>
              </a:spcBef>
              <a:spcAft>
                <a:spcPts val="0"/>
              </a:spcAft>
              <a:buClrTx/>
              <a:buSzTx/>
              <a:buFontTx/>
              <a:buNone/>
              <a:tabLst/>
            </a:pPr>
            <a:r>
              <a:rPr lang="en-US" dirty="0">
                <a:solidFill>
                  <a:schemeClr val="tx2"/>
                </a:solidFill>
              </a:rPr>
              <a:t>DG </a:t>
            </a:r>
            <a:r>
              <a:rPr lang="en-US">
                <a:solidFill>
                  <a:schemeClr val="tx2"/>
                </a:solidFill>
              </a:rPr>
              <a:t>Nalani Flinn</a:t>
            </a:r>
            <a:endParaRPr lang="en-US" dirty="0">
              <a:solidFill>
                <a:schemeClr val="tx2"/>
              </a:solidFill>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chemeClr val="tx2"/>
              </a:solidFill>
              <a:effectLst/>
              <a:uFillTx/>
              <a:sym typeface="Calibri"/>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r>
              <a:rPr sz="2800" dirty="0"/>
              <a:t>What next?</a:t>
            </a:r>
          </a:p>
        </p:txBody>
      </p:sp>
      <p:sp>
        <p:nvSpPr>
          <p:cNvPr id="263" name="Shape 263" descr="1rotary"/>
          <p:cNvSpPr>
            <a:spLocks noGrp="1"/>
          </p:cNvSpPr>
          <p:nvPr>
            <p:ph type="body" idx="4294967295"/>
          </p:nvPr>
        </p:nvSpPr>
        <p:spPr>
          <a:xfrm>
            <a:off x="457200" y="1219200"/>
            <a:ext cx="8229600" cy="4525963"/>
          </a:xfrm>
          <a:prstGeom prst="rect">
            <a:avLst/>
          </a:prstGeom>
        </p:spPr>
        <p:txBody>
          <a:bodyPr>
            <a:normAutofit/>
          </a:bodyPr>
          <a:lstStyle/>
          <a:p>
            <a:pPr>
              <a:buChar char="•"/>
              <a:defRPr sz="3000">
                <a:solidFill>
                  <a:srgbClr val="58585A"/>
                </a:solidFill>
                <a:latin typeface="Georgia"/>
                <a:ea typeface="Georgia"/>
                <a:cs typeface="Georgia"/>
                <a:sym typeface="Georgia"/>
              </a:defRPr>
            </a:pPr>
            <a:r>
              <a:t>This presentation will help new members begin the process of learning what Rotary is about.</a:t>
            </a:r>
          </a:p>
          <a:p>
            <a:pPr>
              <a:buChar char="•"/>
              <a:defRPr sz="3000">
                <a:solidFill>
                  <a:srgbClr val="58585A"/>
                </a:solidFill>
                <a:latin typeface="Georgia"/>
                <a:ea typeface="Georgia"/>
                <a:cs typeface="Georgia"/>
                <a:sym typeface="Georgia"/>
              </a:defRPr>
            </a:pPr>
            <a:r>
              <a:t>First, you will see Rotary</a:t>
            </a:r>
            <a:r>
              <a:rPr>
                <a:latin typeface="+mn-lt"/>
                <a:ea typeface="+mn-ea"/>
                <a:cs typeface="+mn-cs"/>
                <a:sym typeface="Arial"/>
              </a:rPr>
              <a:t>’</a:t>
            </a:r>
            <a:r>
              <a:t>s Guiding Principles.</a:t>
            </a:r>
          </a:p>
          <a:p>
            <a:pPr>
              <a:buChar char="•"/>
              <a:defRPr sz="3000">
                <a:solidFill>
                  <a:srgbClr val="58585A"/>
                </a:solidFill>
                <a:latin typeface="Georgia"/>
                <a:ea typeface="Georgia"/>
                <a:cs typeface="Georgia"/>
                <a:sym typeface="Georgia"/>
              </a:defRPr>
            </a:pPr>
            <a:r>
              <a:t>Then this presentation will show some of the service opportunities within Rotary.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p:cNvSpPr>
          <p:nvPr>
            <p:ph type="title" idx="4294967295"/>
          </p:nvPr>
        </p:nvSpPr>
        <p:spPr>
          <a:xfrm>
            <a:off x="152400" y="2667000"/>
            <a:ext cx="8839200" cy="1600200"/>
          </a:xfrm>
          <a:prstGeom prst="rect">
            <a:avLst/>
          </a:prstGeom>
        </p:spPr>
        <p:txBody>
          <a:bodyPr lIns="0" tIns="0" rIns="0" bIns="0">
            <a:normAutofit/>
          </a:bodyPr>
          <a:lstStyle/>
          <a:p>
            <a:pPr>
              <a:defRPr sz="3600">
                <a:solidFill>
                  <a:srgbClr val="FFFFFF"/>
                </a:solidFill>
                <a:latin typeface="Arial Narrow"/>
                <a:ea typeface="Arial Narrow"/>
                <a:cs typeface="Arial Narrow"/>
                <a:sym typeface="Arial Narrow"/>
              </a:defRPr>
            </a:pPr>
            <a:r>
              <a:t>Rotary</a:t>
            </a:r>
            <a:r>
              <a:rPr>
                <a:latin typeface="+mn-lt"/>
                <a:ea typeface="+mn-ea"/>
                <a:cs typeface="+mn-cs"/>
                <a:sym typeface="Arial"/>
              </a:rPr>
              <a:t>’</a:t>
            </a:r>
            <a:r>
              <a:t>s Guiding Principles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Shape 262"/>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endParaRPr sz="2800" dirty="0"/>
          </a:p>
        </p:txBody>
      </p:sp>
      <p:sp>
        <p:nvSpPr>
          <p:cNvPr id="5" name="Shape 269" descr="1rotary"/>
          <p:cNvSpPr>
            <a:spLocks noGrp="1"/>
          </p:cNvSpPr>
          <p:nvPr>
            <p:ph type="body" idx="4294967295"/>
          </p:nvPr>
        </p:nvSpPr>
        <p:spPr>
          <a:xfrm>
            <a:off x="457200" y="1219200"/>
            <a:ext cx="8229600" cy="4525963"/>
          </a:xfrm>
          <a:prstGeom prst="rect">
            <a:avLst/>
          </a:prstGeom>
        </p:spPr>
        <p:txBody>
          <a:bodyPr>
            <a:normAutofit/>
          </a:bodyPr>
          <a:lstStyle>
            <a:lvl1pPr>
              <a:spcBef>
                <a:spcPts val="600"/>
              </a:spcBef>
              <a:buSzTx/>
              <a:buNone/>
              <a:defRPr sz="2700">
                <a:solidFill>
                  <a:srgbClr val="58585A"/>
                </a:solidFill>
              </a:defRPr>
            </a:lvl1pPr>
          </a:lstStyle>
          <a:p>
            <a:r>
              <a:rPr dirty="0"/>
              <a:t>	Four basic principles guide Rotarians in achieving the ideal of service and high ethical standards:</a:t>
            </a:r>
            <a:endParaRPr lang="en-US" dirty="0"/>
          </a:p>
          <a:p>
            <a:pPr marL="457200" indent="-457200">
              <a:buFont typeface="Arial"/>
              <a:buChar char="•"/>
            </a:pPr>
            <a:r>
              <a:rPr lang="en-US" dirty="0"/>
              <a:t>Object of Rotary</a:t>
            </a:r>
          </a:p>
          <a:p>
            <a:pPr marL="457200" indent="-457200">
              <a:buFont typeface="Arial"/>
              <a:buChar char="•"/>
            </a:pPr>
            <a:r>
              <a:rPr lang="en-US" dirty="0"/>
              <a:t>Classification Principle</a:t>
            </a:r>
          </a:p>
          <a:p>
            <a:pPr marL="457200" indent="-457200">
              <a:buFont typeface="Arial"/>
              <a:buChar char="•"/>
            </a:pPr>
            <a:r>
              <a:rPr lang="en-US" dirty="0"/>
              <a:t>Avenues of Service</a:t>
            </a:r>
          </a:p>
          <a:p>
            <a:pPr marL="457200" indent="-457200">
              <a:buFont typeface="Arial"/>
              <a:buChar char="•"/>
            </a:pPr>
            <a:r>
              <a:rPr lang="en-US" dirty="0"/>
              <a:t>Four-Way Test</a:t>
            </a:r>
          </a:p>
          <a:p>
            <a:pPr marL="457200" indent="-457200">
              <a:buFont typeface="Arial"/>
              <a:buChar char="•"/>
            </a:pPr>
            <a:endParaRPr lang="en-US" dirty="0"/>
          </a:p>
          <a:p>
            <a:endParaRPr dirty="0"/>
          </a:p>
        </p:txBody>
      </p:sp>
    </p:spTree>
    <p:extLst>
      <p:ext uri="{BB962C8B-B14F-4D97-AF65-F5344CB8AC3E}">
        <p14:creationId xmlns:p14="http://schemas.microsoft.com/office/powerpoint/2010/main" val="35497467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Shape 276"/>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r>
              <a:rPr sz="2800" dirty="0"/>
              <a:t> Object of Rotary</a:t>
            </a:r>
          </a:p>
        </p:txBody>
      </p:sp>
      <p:sp>
        <p:nvSpPr>
          <p:cNvPr id="277" name="Shape 277" descr="1rotary"/>
          <p:cNvSpPr>
            <a:spLocks noGrp="1"/>
          </p:cNvSpPr>
          <p:nvPr>
            <p:ph type="body" idx="4294967295"/>
          </p:nvPr>
        </p:nvSpPr>
        <p:spPr>
          <a:xfrm>
            <a:off x="457200" y="1219200"/>
            <a:ext cx="8229600" cy="4525963"/>
          </a:xfrm>
          <a:prstGeom prst="rect">
            <a:avLst/>
          </a:prstGeom>
        </p:spPr>
        <p:txBody>
          <a:bodyPr>
            <a:normAutofit lnSpcReduction="10000"/>
          </a:bodyPr>
          <a:lstStyle/>
          <a:p>
            <a:pPr marL="318897" indent="-318897" defTabSz="425195">
              <a:spcBef>
                <a:spcPts val="400"/>
              </a:spcBef>
              <a:buSzTx/>
              <a:buNone/>
              <a:defRPr sz="2046">
                <a:solidFill>
                  <a:srgbClr val="58585A"/>
                </a:solidFill>
                <a:latin typeface="Georgia"/>
                <a:ea typeface="Georgia"/>
                <a:cs typeface="Georgia"/>
                <a:sym typeface="Georgia"/>
              </a:defRPr>
            </a:pPr>
            <a:r>
              <a:t>  	First formulated in 1910, the Object of Rotary is to encourage and foster the ideal of service as a basis of worthy enterprise and in particular, to encourage and foster:</a:t>
            </a:r>
          </a:p>
          <a:p>
            <a:pPr marL="318897" indent="-318897" defTabSz="425195">
              <a:spcBef>
                <a:spcPts val="400"/>
              </a:spcBef>
              <a:buChar char="•"/>
              <a:defRPr sz="2046" b="1">
                <a:solidFill>
                  <a:srgbClr val="58585A"/>
                </a:solidFill>
                <a:latin typeface="Georgia"/>
                <a:ea typeface="Georgia"/>
                <a:cs typeface="Georgia"/>
                <a:sym typeface="Georgia"/>
              </a:defRPr>
            </a:pPr>
            <a:r>
              <a:t>FIRST.</a:t>
            </a:r>
            <a:r>
              <a:rPr b="0"/>
              <a:t> The development of acquaintance as an opportunity for service;</a:t>
            </a:r>
          </a:p>
          <a:p>
            <a:pPr marL="318897" indent="-318897" defTabSz="425195">
              <a:spcBef>
                <a:spcPts val="400"/>
              </a:spcBef>
              <a:buChar char="•"/>
              <a:defRPr sz="2046" b="1">
                <a:solidFill>
                  <a:srgbClr val="58585A"/>
                </a:solidFill>
                <a:latin typeface="Georgia"/>
                <a:ea typeface="Georgia"/>
                <a:cs typeface="Georgia"/>
                <a:sym typeface="Georgia"/>
              </a:defRPr>
            </a:pPr>
            <a:r>
              <a:t>SECOND.</a:t>
            </a:r>
            <a:r>
              <a:rPr b="0"/>
              <a:t> High ethical standards in business and professions; the recognition of  the worthiness of all useful occupations; and the dignifying of each Rotarian</a:t>
            </a:r>
            <a:r>
              <a:rPr b="0">
                <a:latin typeface="+mn-lt"/>
                <a:ea typeface="+mn-ea"/>
                <a:cs typeface="+mn-cs"/>
                <a:sym typeface="Arial"/>
              </a:rPr>
              <a:t>’</a:t>
            </a:r>
            <a:r>
              <a:rPr b="0"/>
              <a:t>s occupation as an opportunity to serve society;</a:t>
            </a:r>
          </a:p>
          <a:p>
            <a:pPr marL="318897" indent="-318897" defTabSz="425195">
              <a:spcBef>
                <a:spcPts val="400"/>
              </a:spcBef>
              <a:buChar char="•"/>
              <a:defRPr sz="2046" b="1">
                <a:solidFill>
                  <a:srgbClr val="58585A"/>
                </a:solidFill>
                <a:latin typeface="Georgia"/>
                <a:ea typeface="Georgia"/>
                <a:cs typeface="Georgia"/>
                <a:sym typeface="Georgia"/>
              </a:defRPr>
            </a:pPr>
            <a:r>
              <a:t>THIRD.</a:t>
            </a:r>
            <a:r>
              <a:rPr b="0"/>
              <a:t> The application of the ideal of service in each Rotarian</a:t>
            </a:r>
            <a:r>
              <a:rPr b="0">
                <a:latin typeface="+mn-lt"/>
                <a:ea typeface="+mn-ea"/>
                <a:cs typeface="+mn-cs"/>
                <a:sym typeface="Arial"/>
              </a:rPr>
              <a:t>’</a:t>
            </a:r>
            <a:r>
              <a:rPr b="0"/>
              <a:t>s personal, business and community life;</a:t>
            </a:r>
          </a:p>
          <a:p>
            <a:pPr marL="318897" indent="-318897" defTabSz="425195">
              <a:spcBef>
                <a:spcPts val="400"/>
              </a:spcBef>
              <a:buChar char="•"/>
              <a:defRPr sz="2046" b="1">
                <a:solidFill>
                  <a:srgbClr val="58585A"/>
                </a:solidFill>
                <a:latin typeface="Georgia"/>
                <a:ea typeface="Georgia"/>
                <a:cs typeface="Georgia"/>
                <a:sym typeface="Georgia"/>
              </a:defRPr>
            </a:pPr>
            <a:r>
              <a:t>FOURTH.</a:t>
            </a:r>
            <a:r>
              <a:rPr b="0"/>
              <a:t> The advancement of international understanding, goodwill, and peace through a world fellowship of business and professional persons united in the ideal of service.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Shape 279"/>
          <p:cNvSpPr>
            <a:spLocks noGrp="1"/>
          </p:cNvSpPr>
          <p:nvPr>
            <p:ph type="sldNum" sz="quarter" idx="2"/>
          </p:nvPr>
        </p:nvSpPr>
        <p:spPr>
          <a:xfrm>
            <a:off x="8559799" y="6477000"/>
            <a:ext cx="127001" cy="127000"/>
          </a:xfrm>
          <a:prstGeom prst="rect">
            <a:avLst/>
          </a:prstGeom>
          <a:extLst>
            <a:ext uri="{C572A759-6A51-4108-AA02-DFA0A04FC94B}">
              <ma14:wrappingTextBoxFlag xmlns="" xmlns:ma14="http://schemas.microsoft.com/office/mac/drawingml/2011/main" val="1"/>
            </a:ext>
          </a:extLst>
        </p:spPr>
        <p:txBody>
          <a:bodyPr/>
          <a:lstStyle>
            <a:lvl1pPr algn="r" defTabSz="457200">
              <a:defRPr sz="900">
                <a:solidFill>
                  <a:srgbClr val="BCBDC0"/>
                </a:solidFill>
                <a:latin typeface="Arial Narrow"/>
                <a:ea typeface="Arial Narrow"/>
                <a:cs typeface="Arial Narrow"/>
                <a:sym typeface="Arial Narrow"/>
              </a:defRPr>
            </a:lvl1pPr>
          </a:lstStyle>
          <a:p>
            <a:fld id="{86CB4B4D-7CA3-9044-876B-883B54F8677D}" type="slidenum">
              <a:t>14</a:t>
            </a:fld>
            <a:endParaRPr/>
          </a:p>
        </p:txBody>
      </p:sp>
      <p:sp>
        <p:nvSpPr>
          <p:cNvPr id="280" name="Shape 280"/>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r>
              <a:rPr sz="2800" dirty="0"/>
              <a:t> Why a Classification System?</a:t>
            </a:r>
          </a:p>
        </p:txBody>
      </p:sp>
      <p:sp>
        <p:nvSpPr>
          <p:cNvPr id="281" name="Shape 281" descr="1rotary"/>
          <p:cNvSpPr>
            <a:spLocks noGrp="1"/>
          </p:cNvSpPr>
          <p:nvPr>
            <p:ph type="body" idx="4294967295"/>
          </p:nvPr>
        </p:nvSpPr>
        <p:spPr>
          <a:xfrm>
            <a:off x="457200" y="1219200"/>
            <a:ext cx="8229600" cy="4525963"/>
          </a:xfrm>
          <a:prstGeom prst="rect">
            <a:avLst/>
          </a:prstGeom>
        </p:spPr>
        <p:txBody>
          <a:bodyPr>
            <a:normAutofit/>
          </a:bodyPr>
          <a:lstStyle/>
          <a:p>
            <a:pPr>
              <a:spcBef>
                <a:spcPts val="800"/>
              </a:spcBef>
              <a:buSzTx/>
              <a:buNone/>
              <a:defRPr sz="3400">
                <a:solidFill>
                  <a:srgbClr val="58585A"/>
                </a:solidFill>
                <a:latin typeface="Georgia"/>
                <a:ea typeface="Georgia"/>
                <a:cs typeface="Georgia"/>
                <a:sym typeface="Georgia"/>
              </a:defRPr>
            </a:pPr>
            <a:r>
              <a:rPr dirty="0"/>
              <a:t>	Rotary uses a classification system to:</a:t>
            </a:r>
          </a:p>
          <a:p>
            <a:pPr>
              <a:spcBef>
                <a:spcPts val="800"/>
              </a:spcBef>
              <a:buChar char="•"/>
              <a:defRPr sz="3400">
                <a:solidFill>
                  <a:srgbClr val="58585A"/>
                </a:solidFill>
                <a:latin typeface="Georgia"/>
                <a:ea typeface="Georgia"/>
                <a:cs typeface="Georgia"/>
                <a:sym typeface="Georgia"/>
              </a:defRPr>
            </a:pPr>
            <a:r>
              <a:rPr dirty="0"/>
              <a:t>Establish and maintain a vibrant cross-section or representation of the community's business, vocational, and professional interests among members</a:t>
            </a:r>
          </a:p>
          <a:p>
            <a:pPr>
              <a:spcBef>
                <a:spcPts val="800"/>
              </a:spcBef>
              <a:buChar char="•"/>
              <a:defRPr sz="3400">
                <a:solidFill>
                  <a:srgbClr val="58585A"/>
                </a:solidFill>
                <a:latin typeface="Georgia"/>
                <a:ea typeface="Georgia"/>
                <a:cs typeface="Georgia"/>
                <a:sym typeface="Georgia"/>
              </a:defRPr>
            </a:pPr>
            <a:r>
              <a:rPr dirty="0"/>
              <a:t>Develop a pool of resources and expertise to successfully implement service projects</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p:cNvSpPr>
          <p:nvPr>
            <p:ph type="sldNum" sz="quarter" idx="2"/>
          </p:nvPr>
        </p:nvSpPr>
        <p:spPr>
          <a:xfrm>
            <a:off x="8559799" y="6477000"/>
            <a:ext cx="127001" cy="127000"/>
          </a:xfrm>
          <a:prstGeom prst="rect">
            <a:avLst/>
          </a:prstGeom>
          <a:extLst>
            <a:ext uri="{C572A759-6A51-4108-AA02-DFA0A04FC94B}">
              <ma14:wrappingTextBoxFlag xmlns="" xmlns:ma14="http://schemas.microsoft.com/office/mac/drawingml/2011/main" val="1"/>
            </a:ext>
          </a:extLst>
        </p:spPr>
        <p:txBody>
          <a:bodyPr/>
          <a:lstStyle>
            <a:lvl1pPr algn="r" defTabSz="457200">
              <a:defRPr sz="900">
                <a:solidFill>
                  <a:srgbClr val="BCBDC0"/>
                </a:solidFill>
                <a:latin typeface="Arial Narrow"/>
                <a:ea typeface="Arial Narrow"/>
                <a:cs typeface="Arial Narrow"/>
                <a:sym typeface="Arial Narrow"/>
              </a:defRPr>
            </a:lvl1pPr>
          </a:lstStyle>
          <a:p>
            <a:fld id="{86CB4B4D-7CA3-9044-876B-883B54F8677D}" type="slidenum">
              <a:t>15</a:t>
            </a:fld>
            <a:endParaRPr/>
          </a:p>
        </p:txBody>
      </p:sp>
      <p:sp>
        <p:nvSpPr>
          <p:cNvPr id="284" name="Shape 284"/>
          <p:cNvSpPr>
            <a:spLocks noGrp="1"/>
          </p:cNvSpPr>
          <p:nvPr>
            <p:ph type="title" idx="4294967295"/>
          </p:nvPr>
        </p:nvSpPr>
        <p:spPr>
          <a:xfrm>
            <a:off x="380999" y="457200"/>
            <a:ext cx="8763002" cy="533400"/>
          </a:xfrm>
          <a:prstGeom prst="rect">
            <a:avLst/>
          </a:prstGeom>
        </p:spPr>
        <p:txBody>
          <a:bodyPr lIns="0" tIns="0" rIns="0" bIns="0">
            <a:normAutofit/>
          </a:bodyPr>
          <a:lstStyle/>
          <a:p>
            <a:pPr algn="l" defTabSz="429768">
              <a:defRPr sz="1879">
                <a:solidFill>
                  <a:srgbClr val="FFFFFF"/>
                </a:solidFill>
                <a:latin typeface="Arial Narrow"/>
                <a:ea typeface="Arial Narrow"/>
                <a:cs typeface="Arial Narrow"/>
                <a:sym typeface="Arial Narrow"/>
              </a:defRPr>
            </a:pPr>
            <a:r>
              <a:rPr sz="2800" dirty="0"/>
              <a:t> What are the Avenues of Service?</a:t>
            </a:r>
          </a:p>
        </p:txBody>
      </p:sp>
      <p:sp>
        <p:nvSpPr>
          <p:cNvPr id="285" name="Shape 285" descr="1rotary"/>
          <p:cNvSpPr>
            <a:spLocks noGrp="1"/>
          </p:cNvSpPr>
          <p:nvPr>
            <p:ph type="body" idx="4294967295"/>
          </p:nvPr>
        </p:nvSpPr>
        <p:spPr>
          <a:xfrm>
            <a:off x="457200" y="1219200"/>
            <a:ext cx="8229600" cy="4525963"/>
          </a:xfrm>
          <a:prstGeom prst="rect">
            <a:avLst/>
          </a:prstGeom>
        </p:spPr>
        <p:txBody>
          <a:bodyPr>
            <a:normAutofit/>
          </a:bodyPr>
          <a:lstStyle>
            <a:lvl1pPr>
              <a:spcBef>
                <a:spcPts val="600"/>
              </a:spcBef>
              <a:buSzTx/>
              <a:buNone/>
              <a:defRPr sz="2800">
                <a:solidFill>
                  <a:srgbClr val="58585A"/>
                </a:solidFill>
                <a:latin typeface="Georgia"/>
                <a:ea typeface="Georgia"/>
                <a:cs typeface="Georgia"/>
                <a:sym typeface="Georgia"/>
              </a:defRPr>
            </a:lvl1pPr>
          </a:lstStyle>
          <a:p>
            <a:r>
              <a:rPr dirty="0"/>
              <a:t>	    There are five Avenues of Service:</a:t>
            </a:r>
            <a:endParaRPr lang="en-US" dirty="0"/>
          </a:p>
          <a:p>
            <a:endParaRPr lang="en-US" dirty="0"/>
          </a:p>
          <a:p>
            <a:pPr marL="457200" indent="-457200">
              <a:buFont typeface="Arial"/>
              <a:buChar char="•"/>
            </a:pPr>
            <a:r>
              <a:rPr lang="en-US" dirty="0"/>
              <a:t>Club Service</a:t>
            </a:r>
          </a:p>
          <a:p>
            <a:pPr marL="457200" indent="-457200">
              <a:buFont typeface="Arial"/>
              <a:buChar char="•"/>
            </a:pPr>
            <a:r>
              <a:rPr lang="en-US" dirty="0"/>
              <a:t>Community Service</a:t>
            </a:r>
          </a:p>
          <a:p>
            <a:pPr marL="457200" indent="-457200">
              <a:buFont typeface="Arial"/>
              <a:buChar char="•"/>
            </a:pPr>
            <a:r>
              <a:rPr lang="en-US" dirty="0"/>
              <a:t>Vocational Service</a:t>
            </a:r>
          </a:p>
          <a:p>
            <a:pPr marL="457200" indent="-457200">
              <a:buFont typeface="Arial"/>
              <a:buChar char="•"/>
            </a:pPr>
            <a:r>
              <a:rPr lang="en-US" dirty="0"/>
              <a:t>Youth Service</a:t>
            </a:r>
          </a:p>
          <a:p>
            <a:pPr marL="457200" indent="-457200">
              <a:buFont typeface="Arial"/>
              <a:buChar char="•"/>
            </a:pPr>
            <a:r>
              <a:rPr lang="en-US" dirty="0"/>
              <a:t>International Service</a:t>
            </a:r>
            <a:endParaRPr dirty="0"/>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p:cNvSpPr>
          <p:nvPr>
            <p:ph type="sldNum" sz="quarter" idx="2"/>
          </p:nvPr>
        </p:nvSpPr>
        <p:spPr>
          <a:xfrm>
            <a:off x="8559799" y="6477000"/>
            <a:ext cx="127001" cy="127000"/>
          </a:xfrm>
          <a:prstGeom prst="rect">
            <a:avLst/>
          </a:prstGeom>
          <a:extLst>
            <a:ext uri="{C572A759-6A51-4108-AA02-DFA0A04FC94B}">
              <ma14:wrappingTextBoxFlag xmlns="" xmlns:ma14="http://schemas.microsoft.com/office/mac/drawingml/2011/main" val="1"/>
            </a:ext>
          </a:extLst>
        </p:spPr>
        <p:txBody>
          <a:bodyPr/>
          <a:lstStyle>
            <a:lvl1pPr algn="r" defTabSz="457200">
              <a:defRPr sz="900">
                <a:solidFill>
                  <a:srgbClr val="BCBDC0"/>
                </a:solidFill>
                <a:latin typeface="Arial Narrow"/>
                <a:ea typeface="Arial Narrow"/>
                <a:cs typeface="Arial Narrow"/>
                <a:sym typeface="Arial Narrow"/>
              </a:defRPr>
            </a:lvl1pPr>
          </a:lstStyle>
          <a:p>
            <a:fld id="{86CB4B4D-7CA3-9044-876B-883B54F8677D}" type="slidenum">
              <a:t>16</a:t>
            </a:fld>
            <a:endParaRPr/>
          </a:p>
        </p:txBody>
      </p:sp>
      <p:sp>
        <p:nvSpPr>
          <p:cNvPr id="293" name="Shape 293"/>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r>
              <a:rPr sz="2800" dirty="0"/>
              <a:t> What is The 4-way Test?</a:t>
            </a:r>
          </a:p>
        </p:txBody>
      </p:sp>
      <p:sp>
        <p:nvSpPr>
          <p:cNvPr id="294" name="Shape 294" descr="1rotary"/>
          <p:cNvSpPr>
            <a:spLocks noGrp="1"/>
          </p:cNvSpPr>
          <p:nvPr>
            <p:ph type="body" idx="4294967295"/>
          </p:nvPr>
        </p:nvSpPr>
        <p:spPr>
          <a:xfrm>
            <a:off x="457200" y="1219200"/>
            <a:ext cx="8229600" cy="4525963"/>
          </a:xfrm>
          <a:prstGeom prst="rect">
            <a:avLst/>
          </a:prstGeom>
        </p:spPr>
        <p:txBody>
          <a:bodyPr>
            <a:normAutofit/>
          </a:bodyPr>
          <a:lstStyle/>
          <a:p>
            <a:pPr marL="609600" indent="-609600" algn="ctr">
              <a:spcBef>
                <a:spcPts val="800"/>
              </a:spcBef>
              <a:buSzTx/>
              <a:buNone/>
              <a:defRPr sz="3600">
                <a:solidFill>
                  <a:srgbClr val="58585A"/>
                </a:solidFill>
                <a:latin typeface="Georgia"/>
                <a:ea typeface="Georgia"/>
                <a:cs typeface="Georgia"/>
                <a:sym typeface="Georgia"/>
              </a:defRPr>
            </a:pPr>
            <a:r>
              <a:t>    Of the things we think, say or do</a:t>
            </a:r>
          </a:p>
          <a:p>
            <a:pPr marL="1752600" lvl="3" indent="-381000">
              <a:spcBef>
                <a:spcPts val="0"/>
              </a:spcBef>
              <a:buFontTx/>
              <a:buAutoNum type="arabicPeriod"/>
              <a:defRPr sz="3600">
                <a:solidFill>
                  <a:srgbClr val="58585A"/>
                </a:solidFill>
                <a:latin typeface="Georgia"/>
                <a:ea typeface="Georgia"/>
                <a:cs typeface="Georgia"/>
                <a:sym typeface="Georgia"/>
              </a:defRPr>
            </a:pPr>
            <a:r>
              <a:t>Is it the TRUTH?</a:t>
            </a:r>
          </a:p>
          <a:p>
            <a:pPr marL="1752600" lvl="3" indent="-381000">
              <a:spcBef>
                <a:spcPts val="0"/>
              </a:spcBef>
              <a:buFontTx/>
              <a:buAutoNum type="arabicPeriod"/>
              <a:defRPr sz="3600">
                <a:solidFill>
                  <a:srgbClr val="58585A"/>
                </a:solidFill>
                <a:latin typeface="Georgia"/>
                <a:ea typeface="Georgia"/>
                <a:cs typeface="Georgia"/>
                <a:sym typeface="Georgia"/>
              </a:defRPr>
            </a:pPr>
            <a:r>
              <a:t>Is it FAIR to all concerned?</a:t>
            </a:r>
          </a:p>
          <a:p>
            <a:pPr marL="1752600" lvl="3" indent="-381000">
              <a:spcBef>
                <a:spcPts val="0"/>
              </a:spcBef>
              <a:buFontTx/>
              <a:buAutoNum type="arabicPeriod"/>
              <a:defRPr sz="3600">
                <a:solidFill>
                  <a:srgbClr val="58585A"/>
                </a:solidFill>
                <a:latin typeface="Georgia"/>
                <a:ea typeface="Georgia"/>
                <a:cs typeface="Georgia"/>
                <a:sym typeface="Georgia"/>
              </a:defRPr>
            </a:pPr>
            <a:r>
              <a:t>Will it build GOODWILL and   BETTER FRIENDSHIPS?</a:t>
            </a:r>
          </a:p>
          <a:p>
            <a:pPr marL="1752600" lvl="3" indent="-381000">
              <a:spcBef>
                <a:spcPts val="0"/>
              </a:spcBef>
              <a:buFontTx/>
              <a:buAutoNum type="arabicPeriod"/>
              <a:defRPr sz="3600">
                <a:solidFill>
                  <a:srgbClr val="58585A"/>
                </a:solidFill>
                <a:latin typeface="Georgia"/>
                <a:ea typeface="Georgia"/>
                <a:cs typeface="Georgia"/>
                <a:sym typeface="Georgia"/>
              </a:defRPr>
            </a:pPr>
            <a:r>
              <a:t>Will it be BENEFICIAL to           all concerned?</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sldNum" sz="quarter" idx="2"/>
          </p:nvPr>
        </p:nvSpPr>
        <p:spPr>
          <a:xfrm>
            <a:off x="8559799" y="6477000"/>
            <a:ext cx="127001" cy="127000"/>
          </a:xfrm>
          <a:prstGeom prst="rect">
            <a:avLst/>
          </a:prstGeom>
          <a:extLst>
            <a:ext uri="{C572A759-6A51-4108-AA02-DFA0A04FC94B}">
              <ma14:wrappingTextBoxFlag xmlns="" xmlns:ma14="http://schemas.microsoft.com/office/mac/drawingml/2011/main" val="1"/>
            </a:ext>
          </a:extLst>
        </p:spPr>
        <p:txBody>
          <a:bodyPr/>
          <a:lstStyle>
            <a:lvl1pPr algn="r" defTabSz="457200">
              <a:defRPr sz="900">
                <a:solidFill>
                  <a:srgbClr val="BCBDC0"/>
                </a:solidFill>
                <a:latin typeface="Arial Narrow"/>
                <a:ea typeface="Arial Narrow"/>
                <a:cs typeface="Arial Narrow"/>
                <a:sym typeface="Arial Narrow"/>
              </a:defRPr>
            </a:lvl1pPr>
          </a:lstStyle>
          <a:p>
            <a:fld id="{86CB4B4D-7CA3-9044-876B-883B54F8677D}" type="slidenum">
              <a:t>17</a:t>
            </a:fld>
            <a:endParaRPr/>
          </a:p>
        </p:txBody>
      </p:sp>
      <p:sp>
        <p:nvSpPr>
          <p:cNvPr id="191" name="Shape 191"/>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r>
              <a:rPr lang="en-US" sz="2800" dirty="0"/>
              <a:t>Red Badge Program</a:t>
            </a:r>
            <a:endParaRPr sz="2800" dirty="0"/>
          </a:p>
        </p:txBody>
      </p:sp>
      <p:sp>
        <p:nvSpPr>
          <p:cNvPr id="192" name="Shape 192"/>
          <p:cNvSpPr>
            <a:spLocks noGrp="1"/>
          </p:cNvSpPr>
          <p:nvPr>
            <p:ph type="body" idx="4294967295"/>
          </p:nvPr>
        </p:nvSpPr>
        <p:spPr>
          <a:xfrm>
            <a:off x="457200" y="1166018"/>
            <a:ext cx="8229601" cy="3937092"/>
          </a:xfrm>
          <a:prstGeom prst="rect">
            <a:avLst/>
          </a:prstGeom>
        </p:spPr>
        <p:txBody>
          <a:bodyPr>
            <a:normAutofit/>
          </a:bodyPr>
          <a:lstStyle/>
          <a:p>
            <a:pPr>
              <a:spcBef>
                <a:spcPts val="400"/>
              </a:spcBef>
              <a:buChar char="•"/>
              <a:defRPr sz="2000">
                <a:solidFill>
                  <a:srgbClr val="000000"/>
                </a:solidFill>
                <a:latin typeface="Georgia"/>
                <a:ea typeface="Georgia"/>
                <a:cs typeface="Georgia"/>
                <a:sym typeface="Georgia"/>
              </a:defRPr>
            </a:pPr>
            <a:r>
              <a:rPr sz="2400" dirty="0"/>
              <a:t>Overview</a:t>
            </a:r>
          </a:p>
          <a:p>
            <a:pPr marL="685800" lvl="1" indent="-285750">
              <a:spcBef>
                <a:spcPts val="0"/>
              </a:spcBef>
              <a:defRPr sz="1600">
                <a:solidFill>
                  <a:srgbClr val="000000"/>
                </a:solidFill>
                <a:latin typeface="Georgia"/>
                <a:ea typeface="Georgia"/>
                <a:cs typeface="Georgia"/>
                <a:sym typeface="Georgia"/>
              </a:defRPr>
            </a:pPr>
            <a:r>
              <a:rPr dirty="0"/>
              <a:t>New members are given temporary Red Badges (available from authorized Rotary suppliers) and are given a list of items they must accomplish in order to receive a permanent blue badge. A brief ceremony is held when the new member receives their blue badge.</a:t>
            </a:r>
          </a:p>
          <a:p>
            <a:pPr>
              <a:spcBef>
                <a:spcPts val="400"/>
              </a:spcBef>
              <a:buChar char="•"/>
              <a:defRPr sz="2000">
                <a:solidFill>
                  <a:srgbClr val="000000"/>
                </a:solidFill>
                <a:latin typeface="Georgia"/>
                <a:ea typeface="Georgia"/>
                <a:cs typeface="Georgia"/>
                <a:sym typeface="Georgia"/>
              </a:defRPr>
            </a:pPr>
            <a:r>
              <a:rPr sz="2400" dirty="0"/>
              <a:t>How the Practice Works:</a:t>
            </a:r>
          </a:p>
          <a:p>
            <a:pPr marL="685800" lvl="1" indent="-285750">
              <a:spcBef>
                <a:spcPts val="0"/>
              </a:spcBef>
              <a:defRPr sz="1600">
                <a:solidFill>
                  <a:srgbClr val="000000"/>
                </a:solidFill>
                <a:latin typeface="Georgia"/>
                <a:ea typeface="Georgia"/>
                <a:cs typeface="Georgia"/>
                <a:sym typeface="Georgia"/>
              </a:defRPr>
            </a:pPr>
            <a:r>
              <a:rPr dirty="0"/>
              <a:t>The club adopts a policy that all new members are given red badges and a list of items they must accomplish in order to receive a permanent blue badge. The items should be posted on the club’s website for easy access, and given to the member in their “New Member Kit” as a checklist.</a:t>
            </a:r>
          </a:p>
          <a:p>
            <a:pPr marL="685800" lvl="1" indent="-285750">
              <a:spcBef>
                <a:spcPts val="0"/>
              </a:spcBef>
              <a:defRPr sz="1600">
                <a:solidFill>
                  <a:srgbClr val="000000"/>
                </a:solidFill>
                <a:latin typeface="Georgia"/>
                <a:ea typeface="Georgia"/>
                <a:cs typeface="Georgia"/>
                <a:sym typeface="Georgia"/>
              </a:defRPr>
            </a:pPr>
            <a:r>
              <a:rPr dirty="0"/>
              <a:t>The program works best when coupled with a mentoring program, so the new member has someone they can turn to for assistance in knowing how to accomplish their tasks.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69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97" y="1782745"/>
            <a:ext cx="3186335" cy="3186335"/>
          </a:xfrm>
          <a:prstGeom prst="rect">
            <a:avLst/>
          </a:prstGeom>
        </p:spPr>
      </p:pic>
      <p:pic>
        <p:nvPicPr>
          <p:cNvPr id="6" name="Picture 5" descr="t_R90210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0989" y="2081912"/>
            <a:ext cx="2887167" cy="2887167"/>
          </a:xfrm>
          <a:prstGeom prst="rect">
            <a:avLst/>
          </a:prstGeom>
        </p:spPr>
      </p:pic>
    </p:spTree>
    <p:extLst>
      <p:ext uri="{BB962C8B-B14F-4D97-AF65-F5344CB8AC3E}">
        <p14:creationId xmlns:p14="http://schemas.microsoft.com/office/powerpoint/2010/main" val="29399292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idx="4294967295"/>
          </p:nvPr>
        </p:nvSpPr>
        <p:spPr>
          <a:xfrm>
            <a:off x="380999" y="457200"/>
            <a:ext cx="8763002" cy="533400"/>
          </a:xfrm>
          <a:prstGeom prst="rect">
            <a:avLst/>
          </a:prstGeom>
        </p:spPr>
        <p:txBody>
          <a:bodyPr lIns="0" tIns="0" rIns="0" bIns="0">
            <a:normAutofit/>
          </a:bodyPr>
          <a:lstStyle/>
          <a:p>
            <a:pPr algn="l">
              <a:defRPr sz="2000">
                <a:solidFill>
                  <a:srgbClr val="FFFFFF"/>
                </a:solidFill>
                <a:latin typeface="Arial Narrow"/>
                <a:ea typeface="Arial Narrow"/>
                <a:cs typeface="Arial Narrow"/>
                <a:sym typeface="Arial Narrow"/>
              </a:defRPr>
            </a:pPr>
            <a:r>
              <a:rPr lang="en-US" sz="2800" dirty="0"/>
              <a:t>Common Tasks on Red Badge Checklist</a:t>
            </a:r>
            <a:endParaRPr sz="2800" dirty="0"/>
          </a:p>
        </p:txBody>
      </p:sp>
      <p:sp>
        <p:nvSpPr>
          <p:cNvPr id="196" name="Shape 196"/>
          <p:cNvSpPr>
            <a:spLocks noGrp="1"/>
          </p:cNvSpPr>
          <p:nvPr>
            <p:ph type="body" idx="4294967295"/>
          </p:nvPr>
        </p:nvSpPr>
        <p:spPr>
          <a:xfrm>
            <a:off x="457200" y="1219200"/>
            <a:ext cx="8229600" cy="4525963"/>
          </a:xfrm>
          <a:prstGeom prst="rect">
            <a:avLst/>
          </a:prstGeom>
        </p:spPr>
        <p:txBody>
          <a:bodyPr>
            <a:normAutofit/>
          </a:bodyPr>
          <a:lstStyle/>
          <a:p>
            <a:pPr marL="742950" lvl="1" indent="-285750">
              <a:spcBef>
                <a:spcPts val="0"/>
              </a:spcBef>
              <a:defRPr sz="1600">
                <a:solidFill>
                  <a:srgbClr val="000000"/>
                </a:solidFill>
                <a:latin typeface="Georgia"/>
                <a:ea typeface="Georgia"/>
                <a:cs typeface="Georgia"/>
                <a:sym typeface="Georgia"/>
              </a:defRPr>
            </a:pPr>
            <a:r>
              <a:rPr sz="2400" dirty="0"/>
              <a:t>Attend a board meeting</a:t>
            </a:r>
          </a:p>
          <a:p>
            <a:pPr marL="742950" lvl="1" indent="-285750">
              <a:spcBef>
                <a:spcPts val="0"/>
              </a:spcBef>
              <a:defRPr sz="1600">
                <a:solidFill>
                  <a:srgbClr val="000000"/>
                </a:solidFill>
                <a:latin typeface="Georgia"/>
                <a:ea typeface="Georgia"/>
                <a:cs typeface="Georgia"/>
                <a:sym typeface="Georgia"/>
              </a:defRPr>
            </a:pPr>
            <a:r>
              <a:rPr sz="2400" dirty="0"/>
              <a:t>Attend a District event</a:t>
            </a:r>
          </a:p>
          <a:p>
            <a:pPr marL="742950" lvl="1" indent="-285750">
              <a:spcBef>
                <a:spcPts val="0"/>
              </a:spcBef>
              <a:defRPr sz="1600">
                <a:solidFill>
                  <a:srgbClr val="000000"/>
                </a:solidFill>
                <a:latin typeface="Georgia"/>
                <a:ea typeface="Georgia"/>
                <a:cs typeface="Georgia"/>
                <a:sym typeface="Georgia"/>
              </a:defRPr>
            </a:pPr>
            <a:r>
              <a:rPr sz="2400" dirty="0"/>
              <a:t>Be a greeter twice</a:t>
            </a:r>
          </a:p>
          <a:p>
            <a:pPr marL="742950" lvl="1" indent="-285750">
              <a:spcBef>
                <a:spcPts val="0"/>
              </a:spcBef>
              <a:defRPr sz="1600">
                <a:solidFill>
                  <a:srgbClr val="000000"/>
                </a:solidFill>
                <a:latin typeface="Georgia"/>
                <a:ea typeface="Georgia"/>
                <a:cs typeface="Georgia"/>
                <a:sym typeface="Georgia"/>
              </a:defRPr>
            </a:pPr>
            <a:r>
              <a:rPr sz="2400" dirty="0"/>
              <a:t>Give an invocation twice</a:t>
            </a:r>
          </a:p>
          <a:p>
            <a:pPr marL="742950" lvl="1" indent="-285750">
              <a:spcBef>
                <a:spcPts val="0"/>
              </a:spcBef>
              <a:defRPr sz="1600">
                <a:solidFill>
                  <a:srgbClr val="000000"/>
                </a:solidFill>
                <a:latin typeface="Georgia"/>
                <a:ea typeface="Georgia"/>
                <a:cs typeface="Georgia"/>
                <a:sym typeface="Georgia"/>
              </a:defRPr>
            </a:pPr>
            <a:r>
              <a:rPr sz="2400" dirty="0"/>
              <a:t>Make up at another Rotary club</a:t>
            </a:r>
          </a:p>
          <a:p>
            <a:pPr marL="742950" lvl="1" indent="-285750">
              <a:spcBef>
                <a:spcPts val="0"/>
              </a:spcBef>
              <a:defRPr sz="1600">
                <a:solidFill>
                  <a:srgbClr val="000000"/>
                </a:solidFill>
                <a:latin typeface="Georgia"/>
                <a:ea typeface="Georgia"/>
                <a:cs typeface="Georgia"/>
                <a:sym typeface="Georgia"/>
              </a:defRPr>
            </a:pPr>
            <a:r>
              <a:rPr sz="2400" dirty="0"/>
              <a:t>Attend a club fellowship event</a:t>
            </a:r>
          </a:p>
          <a:p>
            <a:pPr marL="742950" lvl="1" indent="-285750">
              <a:spcBef>
                <a:spcPts val="0"/>
              </a:spcBef>
              <a:defRPr sz="1600">
                <a:solidFill>
                  <a:srgbClr val="000000"/>
                </a:solidFill>
                <a:latin typeface="Georgia"/>
                <a:ea typeface="Georgia"/>
                <a:cs typeface="Georgia"/>
                <a:sym typeface="Georgia"/>
              </a:defRPr>
            </a:pPr>
            <a:r>
              <a:rPr sz="2400" dirty="0"/>
              <a:t>Attend a club service project</a:t>
            </a:r>
          </a:p>
          <a:p>
            <a:pPr marL="742950" lvl="1" indent="-285750">
              <a:spcBef>
                <a:spcPts val="0"/>
              </a:spcBef>
              <a:defRPr sz="1600">
                <a:solidFill>
                  <a:srgbClr val="000000"/>
                </a:solidFill>
                <a:latin typeface="Georgia"/>
                <a:ea typeface="Georgia"/>
                <a:cs typeface="Georgia"/>
                <a:sym typeface="Georgia"/>
              </a:defRPr>
            </a:pPr>
            <a:r>
              <a:rPr sz="2400" dirty="0"/>
              <a:t>Take part in a club fundraiser</a:t>
            </a:r>
          </a:p>
          <a:p>
            <a:pPr marL="742950" lvl="1" indent="-285750">
              <a:spcBef>
                <a:spcPts val="0"/>
              </a:spcBef>
              <a:defRPr sz="1600">
                <a:solidFill>
                  <a:srgbClr val="000000"/>
                </a:solidFill>
                <a:latin typeface="Georgia"/>
                <a:ea typeface="Georgia"/>
                <a:cs typeface="Georgia"/>
                <a:sym typeface="Georgia"/>
              </a:defRPr>
            </a:pPr>
            <a:r>
              <a:rPr sz="2400" dirty="0"/>
              <a:t>Be on a club committee</a:t>
            </a:r>
          </a:p>
          <a:p>
            <a:pPr marL="742950" lvl="1" indent="-285750">
              <a:spcBef>
                <a:spcPts val="0"/>
              </a:spcBef>
              <a:defRPr sz="1600">
                <a:solidFill>
                  <a:srgbClr val="000000"/>
                </a:solidFill>
                <a:latin typeface="Georgia"/>
                <a:ea typeface="Georgia"/>
                <a:cs typeface="Georgia"/>
                <a:sym typeface="Georgia"/>
              </a:defRPr>
            </a:pPr>
            <a:r>
              <a:rPr sz="2400" dirty="0"/>
              <a:t>Attend a new member information meeting</a:t>
            </a:r>
          </a:p>
          <a:p>
            <a:pPr marL="742950" lvl="1" indent="-285750">
              <a:spcBef>
                <a:spcPts val="0"/>
              </a:spcBef>
              <a:defRPr sz="1600">
                <a:solidFill>
                  <a:srgbClr val="000000"/>
                </a:solidFill>
                <a:latin typeface="Georgia"/>
                <a:ea typeface="Georgia"/>
                <a:cs typeface="Georgia"/>
                <a:sym typeface="Georgia"/>
              </a:defRPr>
            </a:pPr>
            <a:r>
              <a:rPr sz="2400" dirty="0"/>
              <a:t>Give a new member talk</a:t>
            </a:r>
          </a:p>
        </p:txBody>
      </p:sp>
      <p:pic>
        <p:nvPicPr>
          <p:cNvPr id="2" name="Picture 1" descr="checklis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550840"/>
            <a:ext cx="3048000" cy="2612136"/>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p:cNvSpPr>
          <p:nvPr>
            <p:ph type="body" idx="4294967295"/>
          </p:nvPr>
        </p:nvSpPr>
        <p:spPr>
          <a:xfrm>
            <a:off x="415925" y="1295400"/>
            <a:ext cx="7966075" cy="4419600"/>
          </a:xfrm>
          <a:prstGeom prst="rect">
            <a:avLst/>
          </a:prstGeom>
        </p:spPr>
        <p:txBody>
          <a:bodyPr lIns="0" tIns="0" rIns="0" bIns="0">
            <a:normAutofit/>
          </a:bodyPr>
          <a:lstStyle/>
          <a:p>
            <a:pPr>
              <a:spcBef>
                <a:spcPts val="300"/>
              </a:spcBef>
              <a:buChar char="•"/>
              <a:defRPr sz="1600" b="1">
                <a:solidFill>
                  <a:srgbClr val="000000"/>
                </a:solidFill>
                <a:latin typeface="Georgia"/>
                <a:ea typeface="Georgia"/>
                <a:cs typeface="Georgia"/>
                <a:sym typeface="Georgia"/>
              </a:defRPr>
            </a:pPr>
            <a:r>
              <a:rPr sz="2400" dirty="0"/>
              <a:t>New member orientation</a:t>
            </a:r>
          </a:p>
          <a:p>
            <a:pPr marL="742950" lvl="1" indent="-285750">
              <a:spcBef>
                <a:spcPts val="300"/>
              </a:spcBef>
              <a:buChar char="•"/>
              <a:defRPr sz="1200" b="1">
                <a:solidFill>
                  <a:srgbClr val="000000"/>
                </a:solidFill>
                <a:latin typeface="Georgia"/>
                <a:ea typeface="Georgia"/>
                <a:cs typeface="Georgia"/>
                <a:sym typeface="Georgia"/>
              </a:defRPr>
            </a:pPr>
            <a:r>
              <a:rPr sz="1600" dirty="0"/>
              <a:t>Work with club membership chair</a:t>
            </a:r>
          </a:p>
          <a:p>
            <a:pPr marL="742950" lvl="1" indent="-285750">
              <a:spcBef>
                <a:spcPts val="300"/>
              </a:spcBef>
              <a:buChar char="•"/>
              <a:defRPr sz="1200" b="1">
                <a:solidFill>
                  <a:srgbClr val="000000"/>
                </a:solidFill>
                <a:latin typeface="Georgia"/>
                <a:ea typeface="Georgia"/>
                <a:cs typeface="Georgia"/>
                <a:sym typeface="Georgia"/>
              </a:defRPr>
            </a:pPr>
            <a:r>
              <a:rPr sz="1600" dirty="0"/>
              <a:t>Set up program for initiation of new members</a:t>
            </a:r>
          </a:p>
          <a:p>
            <a:pPr marL="742950" lvl="1" indent="-285750">
              <a:spcBef>
                <a:spcPts val="300"/>
              </a:spcBef>
              <a:buChar char="•"/>
              <a:defRPr sz="1200" b="1">
                <a:solidFill>
                  <a:srgbClr val="000000"/>
                </a:solidFill>
                <a:latin typeface="Georgia"/>
                <a:ea typeface="Georgia"/>
                <a:cs typeface="Georgia"/>
                <a:sym typeface="Georgia"/>
              </a:defRPr>
            </a:pPr>
            <a:r>
              <a:rPr sz="1600" dirty="0"/>
              <a:t>Give information about Rotary to new members</a:t>
            </a:r>
          </a:p>
          <a:p>
            <a:pPr>
              <a:buChar char="•"/>
              <a:defRPr sz="1600" b="1">
                <a:solidFill>
                  <a:srgbClr val="000000"/>
                </a:solidFill>
                <a:latin typeface="Georgia"/>
                <a:ea typeface="Georgia"/>
                <a:cs typeface="Georgia"/>
                <a:sym typeface="Georgia"/>
              </a:defRPr>
            </a:pPr>
            <a:endParaRPr sz="1600" dirty="0"/>
          </a:p>
          <a:p>
            <a:pPr>
              <a:spcBef>
                <a:spcPts val="300"/>
              </a:spcBef>
              <a:buChar char="•"/>
              <a:defRPr sz="1600" b="1">
                <a:solidFill>
                  <a:srgbClr val="000000"/>
                </a:solidFill>
                <a:latin typeface="Georgia"/>
                <a:ea typeface="Georgia"/>
                <a:cs typeface="Georgia"/>
                <a:sym typeface="Georgia"/>
              </a:defRPr>
            </a:pPr>
            <a:r>
              <a:rPr sz="2400" dirty="0"/>
              <a:t>Keep Rotarians up to date with Rotary information</a:t>
            </a:r>
          </a:p>
          <a:p>
            <a:pPr marL="742950" lvl="1" indent="-285750">
              <a:spcBef>
                <a:spcPts val="300"/>
              </a:spcBef>
              <a:buChar char="•"/>
              <a:defRPr sz="1200" b="1">
                <a:solidFill>
                  <a:srgbClr val="000000"/>
                </a:solidFill>
                <a:latin typeface="Georgia"/>
                <a:ea typeface="Georgia"/>
                <a:cs typeface="Georgia"/>
                <a:sym typeface="Georgia"/>
              </a:defRPr>
            </a:pPr>
            <a:r>
              <a:rPr sz="1600" dirty="0"/>
              <a:t>Work with President and Program Chair</a:t>
            </a:r>
          </a:p>
          <a:p>
            <a:pPr marL="742950" lvl="1" indent="-285750">
              <a:spcBef>
                <a:spcPts val="300"/>
              </a:spcBef>
              <a:buChar char="•"/>
              <a:defRPr sz="1200" b="1">
                <a:solidFill>
                  <a:srgbClr val="000000"/>
                </a:solidFill>
                <a:latin typeface="Georgia"/>
                <a:ea typeface="Georgia"/>
                <a:cs typeface="Georgia"/>
                <a:sym typeface="Georgia"/>
              </a:defRPr>
            </a:pPr>
            <a:r>
              <a:rPr sz="1600" dirty="0"/>
              <a:t>Newsletter articles on Rotary topics</a:t>
            </a:r>
          </a:p>
          <a:p>
            <a:pPr marL="742950" lvl="1" indent="-285750">
              <a:spcBef>
                <a:spcPts val="300"/>
              </a:spcBef>
              <a:buChar char="•"/>
              <a:defRPr sz="1200" b="1">
                <a:solidFill>
                  <a:srgbClr val="000000"/>
                </a:solidFill>
                <a:latin typeface="Georgia"/>
                <a:ea typeface="Georgia"/>
                <a:cs typeface="Georgia"/>
                <a:sym typeface="Georgia"/>
              </a:defRPr>
            </a:pPr>
            <a:r>
              <a:rPr sz="1600" dirty="0"/>
              <a:t>Rotary Moments</a:t>
            </a:r>
          </a:p>
          <a:p>
            <a:pPr marL="742950" lvl="1" indent="-285750">
              <a:spcBef>
                <a:spcPts val="300"/>
              </a:spcBef>
              <a:buChar char="•"/>
              <a:defRPr sz="1200" b="1">
                <a:solidFill>
                  <a:srgbClr val="000000"/>
                </a:solidFill>
                <a:latin typeface="Georgia"/>
                <a:ea typeface="Georgia"/>
                <a:cs typeface="Georgia"/>
                <a:sym typeface="Georgia"/>
              </a:defRPr>
            </a:pPr>
            <a:r>
              <a:rPr sz="1600" dirty="0"/>
              <a:t>“Fireside Chats”</a:t>
            </a:r>
          </a:p>
        </p:txBody>
      </p:sp>
      <p:sp>
        <p:nvSpPr>
          <p:cNvPr id="180" name="Shape 180"/>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r>
              <a:rPr sz="2800" dirty="0"/>
              <a:t>What does a club trainer do?</a:t>
            </a:r>
          </a:p>
        </p:txBody>
      </p:sp>
      <p:pic>
        <p:nvPicPr>
          <p:cNvPr id="2" name="Picture 1" descr="GROUPMT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2408" y="4123764"/>
            <a:ext cx="3268383" cy="2353236"/>
          </a:xfrm>
          <a:prstGeom prst="rect">
            <a:avLst/>
          </a:prstGeom>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p:cNvSpPr>
          <p:nvPr>
            <p:ph type="sldNum" sz="quarter" idx="2"/>
          </p:nvPr>
        </p:nvSpPr>
        <p:spPr>
          <a:xfrm>
            <a:off x="8559799" y="6477000"/>
            <a:ext cx="127001" cy="127000"/>
          </a:xfrm>
          <a:prstGeom prst="rect">
            <a:avLst/>
          </a:prstGeom>
          <a:extLst>
            <a:ext uri="{C572A759-6A51-4108-AA02-DFA0A04FC94B}">
              <ma14:wrappingTextBoxFlag xmlns="" xmlns:ma14="http://schemas.microsoft.com/office/mac/drawingml/2011/main" val="1"/>
            </a:ext>
          </a:extLst>
        </p:spPr>
        <p:txBody>
          <a:bodyPr/>
          <a:lstStyle>
            <a:lvl1pPr algn="r" defTabSz="457200">
              <a:defRPr sz="900">
                <a:solidFill>
                  <a:srgbClr val="BCBDC0"/>
                </a:solidFill>
                <a:latin typeface="Arial Narrow"/>
                <a:ea typeface="Arial Narrow"/>
                <a:cs typeface="Arial Narrow"/>
                <a:sym typeface="Arial Narrow"/>
              </a:defRPr>
            </a:lvl1pPr>
          </a:lstStyle>
          <a:p>
            <a:fld id="{86CB4B4D-7CA3-9044-876B-883B54F8677D}" type="slidenum">
              <a:t>20</a:t>
            </a:fld>
            <a:endParaRPr/>
          </a:p>
        </p:txBody>
      </p:sp>
      <p:sp>
        <p:nvSpPr>
          <p:cNvPr id="207" name="Shape 207"/>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r>
              <a:rPr sz="2800" dirty="0"/>
              <a:t>Sample checklist </a:t>
            </a:r>
          </a:p>
        </p:txBody>
      </p:sp>
      <p:sp>
        <p:nvSpPr>
          <p:cNvPr id="208" name="Shape 208"/>
          <p:cNvSpPr>
            <a:spLocks noGrp="1"/>
          </p:cNvSpPr>
          <p:nvPr>
            <p:ph type="body" idx="4294967295"/>
          </p:nvPr>
        </p:nvSpPr>
        <p:spPr>
          <a:xfrm>
            <a:off x="457200" y="1219200"/>
            <a:ext cx="8229600" cy="4525963"/>
          </a:xfrm>
          <a:prstGeom prst="rect">
            <a:avLst/>
          </a:prstGeom>
        </p:spPr>
        <p:txBody>
          <a:bodyPr>
            <a:normAutofit fontScale="77500" lnSpcReduction="20000"/>
          </a:bodyPr>
          <a:lstStyle/>
          <a:p>
            <a:pPr>
              <a:buChar char="•"/>
              <a:defRPr sz="3000" b="1">
                <a:solidFill>
                  <a:srgbClr val="58585A"/>
                </a:solidFill>
                <a:latin typeface="Georgia"/>
                <a:ea typeface="Georgia"/>
                <a:cs typeface="Georgia"/>
                <a:sym typeface="Georgia"/>
              </a:defRPr>
            </a:pPr>
            <a:r>
              <a:rPr sz="1600" dirty="0"/>
              <a:t>	The Rotary Club of _________________ </a:t>
            </a:r>
            <a:r>
              <a:rPr sz="1600" b="0" dirty="0"/>
              <a:t>     </a:t>
            </a:r>
            <a:r>
              <a:rPr sz="1600" dirty="0"/>
              <a:t>New Member Checklist </a:t>
            </a:r>
          </a:p>
          <a:p>
            <a:pPr marL="0" indent="0">
              <a:spcBef>
                <a:spcPts val="200"/>
              </a:spcBef>
              <a:buNone/>
              <a:defRPr sz="1200">
                <a:solidFill>
                  <a:srgbClr val="58585A"/>
                </a:solidFill>
                <a:latin typeface="Georgia"/>
                <a:ea typeface="Georgia"/>
                <a:cs typeface="Georgia"/>
                <a:sym typeface="Georgia"/>
              </a:defRPr>
            </a:pPr>
            <a:r>
              <a:rPr sz="1600" dirty="0"/>
              <a:t>		</a:t>
            </a:r>
          </a:p>
          <a:p>
            <a:pPr marL="0" indent="0">
              <a:spcBef>
                <a:spcPts val="200"/>
              </a:spcBef>
              <a:buNone/>
              <a:defRPr sz="1200">
                <a:solidFill>
                  <a:srgbClr val="58585A"/>
                </a:solidFill>
                <a:latin typeface="Georgia"/>
                <a:ea typeface="Georgia"/>
                <a:cs typeface="Georgia"/>
                <a:sym typeface="Georgia"/>
              </a:defRPr>
            </a:pPr>
            <a:r>
              <a:rPr sz="1600" dirty="0"/>
              <a:t>Name								Date of induction </a:t>
            </a:r>
          </a:p>
          <a:p>
            <a:pPr marL="0" indent="0">
              <a:spcBef>
                <a:spcPts val="200"/>
              </a:spcBef>
              <a:buNone/>
              <a:defRPr sz="1200">
                <a:solidFill>
                  <a:srgbClr val="58585A"/>
                </a:solidFill>
                <a:latin typeface="Georgia"/>
                <a:ea typeface="Georgia"/>
                <a:cs typeface="Georgia"/>
                <a:sym typeface="Georgia"/>
              </a:defRPr>
            </a:pPr>
            <a:r>
              <a:rPr sz="1600" dirty="0"/>
              <a:t>In order to enhance your Rotary experience, we are asking each new member to complete the following checklist within the next six months.  Please work with your sponsor to complete the tasks.   </a:t>
            </a:r>
            <a:endParaRPr lang="en-US" sz="1600" dirty="0"/>
          </a:p>
          <a:p>
            <a:pPr marL="0" indent="0">
              <a:spcBef>
                <a:spcPts val="200"/>
              </a:spcBef>
              <a:buNone/>
              <a:defRPr sz="1200">
                <a:solidFill>
                  <a:srgbClr val="58585A"/>
                </a:solidFill>
                <a:latin typeface="Georgia"/>
                <a:ea typeface="Georgia"/>
                <a:cs typeface="Georgia"/>
                <a:sym typeface="Georgia"/>
              </a:defRPr>
            </a:pPr>
            <a:endParaRPr lang="en-US" sz="1600" dirty="0"/>
          </a:p>
          <a:p>
            <a:pPr marL="0" indent="0">
              <a:spcBef>
                <a:spcPts val="200"/>
              </a:spcBef>
              <a:buNone/>
              <a:defRPr sz="1200">
                <a:solidFill>
                  <a:srgbClr val="58585A"/>
                </a:solidFill>
                <a:latin typeface="Georgia"/>
                <a:ea typeface="Georgia"/>
                <a:cs typeface="Georgia"/>
                <a:sym typeface="Georgia"/>
              </a:defRPr>
            </a:pPr>
            <a:endParaRPr sz="1600" dirty="0"/>
          </a:p>
          <a:p>
            <a:pPr>
              <a:spcBef>
                <a:spcPts val="200"/>
              </a:spcBef>
              <a:buChar char="•"/>
              <a:defRPr sz="1200">
                <a:solidFill>
                  <a:srgbClr val="58585A"/>
                </a:solidFill>
                <a:latin typeface="Georgia"/>
                <a:ea typeface="Georgia"/>
                <a:cs typeface="Georgia"/>
                <a:sym typeface="Georgia"/>
              </a:defRPr>
            </a:pPr>
            <a:r>
              <a:rPr sz="1600" dirty="0"/>
              <a:t>__________	Read the </a:t>
            </a:r>
            <a:r>
              <a:rPr sz="1600" u="sng" dirty="0"/>
              <a:t>ABC’s of Rotary</a:t>
            </a:r>
            <a:r>
              <a:rPr sz="1600" dirty="0"/>
              <a:t> or </a:t>
            </a:r>
            <a:r>
              <a:rPr sz="1600" u="sng" dirty="0"/>
              <a:t>Rotary Basics</a:t>
            </a:r>
            <a:r>
              <a:rPr sz="1600" dirty="0"/>
              <a:t> </a:t>
            </a:r>
          </a:p>
          <a:p>
            <a:pPr>
              <a:spcBef>
                <a:spcPts val="200"/>
              </a:spcBef>
              <a:buChar char="•"/>
              <a:defRPr sz="1200" u="sng">
                <a:solidFill>
                  <a:srgbClr val="58585A"/>
                </a:solidFill>
                <a:latin typeface="Georgia"/>
                <a:ea typeface="Georgia"/>
                <a:cs typeface="Georgia"/>
                <a:sym typeface="Georgia"/>
              </a:defRPr>
            </a:pPr>
            <a:r>
              <a:rPr sz="1600" dirty="0"/>
              <a:t>__________</a:t>
            </a:r>
            <a:r>
              <a:rPr sz="1600" u="none" dirty="0"/>
              <a:t>	Watch the District 5000 New Member Orientation PowerPoint</a:t>
            </a:r>
            <a:r>
              <a:rPr sz="1600" dirty="0"/>
              <a:t> </a:t>
            </a:r>
          </a:p>
          <a:p>
            <a:pPr>
              <a:spcBef>
                <a:spcPts val="200"/>
              </a:spcBef>
              <a:buChar char="•"/>
              <a:defRPr sz="1200" u="sng">
                <a:solidFill>
                  <a:srgbClr val="58585A"/>
                </a:solidFill>
                <a:latin typeface="Georgia"/>
                <a:ea typeface="Georgia"/>
                <a:cs typeface="Georgia"/>
                <a:sym typeface="Georgia"/>
              </a:defRPr>
            </a:pPr>
            <a:r>
              <a:rPr sz="1600" dirty="0"/>
              <a:t>__________</a:t>
            </a:r>
            <a:r>
              <a:rPr sz="1600" u="none" dirty="0"/>
              <a:t>	Register for online member access at </a:t>
            </a:r>
            <a:r>
              <a:rPr sz="1600" dirty="0">
                <a:solidFill>
                  <a:srgbClr val="0000FF"/>
                </a:solidFill>
                <a:uFill>
                  <a:solidFill>
                    <a:srgbClr val="0000FF"/>
                  </a:solidFill>
                </a:uFill>
                <a:hlinkClick r:id="rId2"/>
              </a:rPr>
              <a:t>www.rotary.org</a:t>
            </a:r>
          </a:p>
          <a:p>
            <a:pPr>
              <a:spcBef>
                <a:spcPts val="200"/>
              </a:spcBef>
              <a:buChar char="•"/>
              <a:defRPr sz="1200">
                <a:solidFill>
                  <a:srgbClr val="58585A"/>
                </a:solidFill>
                <a:latin typeface="Georgia"/>
                <a:ea typeface="Georgia"/>
                <a:cs typeface="Georgia"/>
                <a:sym typeface="Georgia"/>
              </a:defRPr>
            </a:pPr>
            <a:r>
              <a:rPr lang="en-US" sz="1600" dirty="0"/>
              <a:t>__________	Meet the chairs of each of the committees on the Board of Directors and talk 						with them about their plans </a:t>
            </a:r>
          </a:p>
          <a:p>
            <a:pPr marL="0" indent="0">
              <a:spcBef>
                <a:spcPts val="200"/>
              </a:spcBef>
              <a:buNone/>
              <a:defRPr sz="1200">
                <a:solidFill>
                  <a:srgbClr val="58585A"/>
                </a:solidFill>
                <a:latin typeface="Georgia"/>
                <a:ea typeface="Georgia"/>
                <a:cs typeface="Georgia"/>
                <a:sym typeface="Georgia"/>
              </a:defRPr>
            </a:pPr>
            <a:endParaRPr lang="en-US" sz="1600" dirty="0"/>
          </a:p>
          <a:p>
            <a:pPr>
              <a:spcBef>
                <a:spcPts val="200"/>
              </a:spcBef>
              <a:buChar char="•"/>
              <a:defRPr sz="1200">
                <a:solidFill>
                  <a:srgbClr val="58585A"/>
                </a:solidFill>
                <a:latin typeface="Georgia"/>
                <a:ea typeface="Georgia"/>
                <a:cs typeface="Georgia"/>
                <a:sym typeface="Georgia"/>
              </a:defRPr>
            </a:pPr>
            <a:r>
              <a:rPr lang="en-US" sz="1600" dirty="0"/>
              <a:t>______ 	Club Administration</a:t>
            </a:r>
          </a:p>
          <a:p>
            <a:pPr>
              <a:spcBef>
                <a:spcPts val="200"/>
              </a:spcBef>
              <a:buChar char="•"/>
              <a:defRPr sz="1200">
                <a:solidFill>
                  <a:srgbClr val="58585A"/>
                </a:solidFill>
                <a:latin typeface="Georgia"/>
                <a:ea typeface="Georgia"/>
                <a:cs typeface="Georgia"/>
                <a:sym typeface="Georgia"/>
              </a:defRPr>
            </a:pPr>
            <a:r>
              <a:rPr lang="en-US" sz="1600" dirty="0"/>
              <a:t>______	Community Service</a:t>
            </a:r>
          </a:p>
          <a:p>
            <a:pPr>
              <a:spcBef>
                <a:spcPts val="200"/>
              </a:spcBef>
              <a:buChar char="•"/>
              <a:defRPr sz="1200">
                <a:solidFill>
                  <a:srgbClr val="58585A"/>
                </a:solidFill>
                <a:latin typeface="Georgia"/>
                <a:ea typeface="Georgia"/>
                <a:cs typeface="Georgia"/>
                <a:sym typeface="Georgia"/>
              </a:defRPr>
            </a:pPr>
            <a:r>
              <a:rPr lang="en-US" sz="1600" dirty="0"/>
              <a:t>______	Vocational Service</a:t>
            </a:r>
          </a:p>
          <a:p>
            <a:pPr>
              <a:spcBef>
                <a:spcPts val="200"/>
              </a:spcBef>
              <a:buChar char="•"/>
              <a:defRPr sz="1200">
                <a:solidFill>
                  <a:srgbClr val="58585A"/>
                </a:solidFill>
                <a:latin typeface="Georgia"/>
                <a:ea typeface="Georgia"/>
                <a:cs typeface="Georgia"/>
                <a:sym typeface="Georgia"/>
              </a:defRPr>
            </a:pPr>
            <a:r>
              <a:rPr lang="en-US" sz="1600" dirty="0"/>
              <a:t>______	International Service</a:t>
            </a:r>
          </a:p>
          <a:p>
            <a:pPr>
              <a:spcBef>
                <a:spcPts val="200"/>
              </a:spcBef>
              <a:buChar char="•"/>
              <a:defRPr sz="1200">
                <a:solidFill>
                  <a:srgbClr val="58585A"/>
                </a:solidFill>
                <a:latin typeface="Georgia"/>
                <a:ea typeface="Georgia"/>
                <a:cs typeface="Georgia"/>
                <a:sym typeface="Georgia"/>
              </a:defRPr>
            </a:pPr>
            <a:r>
              <a:rPr lang="en-US" sz="1600" dirty="0"/>
              <a:t>______	New Generations</a:t>
            </a:r>
          </a:p>
          <a:p>
            <a:pPr>
              <a:spcBef>
                <a:spcPts val="200"/>
              </a:spcBef>
              <a:buChar char="•"/>
              <a:defRPr sz="1200">
                <a:solidFill>
                  <a:srgbClr val="58585A"/>
                </a:solidFill>
                <a:latin typeface="Georgia"/>
                <a:ea typeface="Georgia"/>
                <a:cs typeface="Georgia"/>
                <a:sym typeface="Georgia"/>
              </a:defRPr>
            </a:pPr>
            <a:r>
              <a:rPr lang="en-US" sz="1600" dirty="0"/>
              <a:t>_______	Membership</a:t>
            </a:r>
          </a:p>
          <a:p>
            <a:pPr>
              <a:spcBef>
                <a:spcPts val="200"/>
              </a:spcBef>
              <a:buChar char="•"/>
              <a:defRPr sz="1200">
                <a:solidFill>
                  <a:srgbClr val="58585A"/>
                </a:solidFill>
                <a:latin typeface="Georgia"/>
                <a:ea typeface="Georgia"/>
                <a:cs typeface="Georgia"/>
                <a:sym typeface="Georgia"/>
              </a:defRPr>
            </a:pPr>
            <a:r>
              <a:rPr lang="en-US" sz="1600" dirty="0"/>
              <a:t>______	The Rotary Foundation</a:t>
            </a:r>
          </a:p>
          <a:p>
            <a:pPr>
              <a:spcBef>
                <a:spcPts val="200"/>
              </a:spcBef>
              <a:buChar char="•"/>
              <a:defRPr sz="1200">
                <a:solidFill>
                  <a:srgbClr val="58585A"/>
                </a:solidFill>
                <a:latin typeface="Georgia"/>
                <a:ea typeface="Georgia"/>
                <a:cs typeface="Georgia"/>
                <a:sym typeface="Georgia"/>
              </a:defRPr>
            </a:pPr>
            <a:r>
              <a:rPr lang="en-US" sz="1600" dirty="0"/>
              <a:t>_______	Public Relations </a:t>
            </a:r>
          </a:p>
          <a:p>
            <a:pPr>
              <a:spcBef>
                <a:spcPts val="200"/>
              </a:spcBef>
              <a:buChar char="•"/>
              <a:defRPr sz="1200">
                <a:solidFill>
                  <a:srgbClr val="58585A"/>
                </a:solidFill>
                <a:latin typeface="Georgia"/>
                <a:ea typeface="Georgia"/>
                <a:cs typeface="Georgia"/>
                <a:sym typeface="Georgia"/>
              </a:defRPr>
            </a:pPr>
            <a:r>
              <a:rPr lang="en-US" sz="1600" dirty="0"/>
              <a:t>_______         Attend a Board meeting </a:t>
            </a:r>
          </a:p>
          <a:p>
            <a:pPr>
              <a:spcBef>
                <a:spcPts val="200"/>
              </a:spcBef>
              <a:buChar char="•"/>
              <a:defRPr sz="1200">
                <a:solidFill>
                  <a:srgbClr val="58585A"/>
                </a:solidFill>
                <a:latin typeface="Georgia"/>
                <a:ea typeface="Georgia"/>
                <a:cs typeface="Georgia"/>
                <a:sym typeface="Georgia"/>
              </a:defRPr>
            </a:pPr>
            <a:r>
              <a:rPr lang="en-US" sz="1600" dirty="0"/>
              <a:t>________	Attend a Fireside Chat </a:t>
            </a:r>
          </a:p>
          <a:p>
            <a:pPr>
              <a:spcBef>
                <a:spcPts val="200"/>
              </a:spcBef>
              <a:buChar char="•"/>
              <a:defRPr sz="1200">
                <a:solidFill>
                  <a:srgbClr val="58585A"/>
                </a:solidFill>
                <a:latin typeface="Georgia"/>
                <a:ea typeface="Georgia"/>
                <a:cs typeface="Georgia"/>
                <a:sym typeface="Georgia"/>
              </a:defRPr>
            </a:pPr>
            <a:r>
              <a:rPr lang="en-US" sz="1600" dirty="0"/>
              <a:t>________	Participate in a service project</a:t>
            </a:r>
          </a:p>
          <a:p>
            <a:pPr>
              <a:spcBef>
                <a:spcPts val="200"/>
              </a:spcBef>
              <a:buChar char="•"/>
              <a:defRPr sz="1200">
                <a:solidFill>
                  <a:srgbClr val="58585A"/>
                </a:solidFill>
                <a:latin typeface="Georgia"/>
                <a:ea typeface="Georgia"/>
                <a:cs typeface="Georgia"/>
                <a:sym typeface="Georgia"/>
              </a:defRPr>
            </a:pPr>
            <a:r>
              <a:rPr dirty="0"/>
              <a:t> </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Shape 214"/>
          <p:cNvSpPr>
            <a:spLocks noGrp="1"/>
          </p:cNvSpPr>
          <p:nvPr>
            <p:ph type="sldNum" sz="quarter" idx="2"/>
          </p:nvPr>
        </p:nvSpPr>
        <p:spPr>
          <a:xfrm>
            <a:off x="8559799" y="6477000"/>
            <a:ext cx="127001" cy="127000"/>
          </a:xfrm>
          <a:prstGeom prst="rect">
            <a:avLst/>
          </a:prstGeom>
          <a:extLst>
            <a:ext uri="{C572A759-6A51-4108-AA02-DFA0A04FC94B}">
              <ma14:wrappingTextBoxFlag xmlns="" xmlns:ma14="http://schemas.microsoft.com/office/mac/drawingml/2011/main" val="1"/>
            </a:ext>
          </a:extLst>
        </p:spPr>
        <p:txBody>
          <a:bodyPr/>
          <a:lstStyle>
            <a:lvl1pPr algn="r" defTabSz="457200">
              <a:defRPr sz="900">
                <a:solidFill>
                  <a:srgbClr val="BCBDC0"/>
                </a:solidFill>
                <a:latin typeface="Arial Narrow"/>
                <a:ea typeface="Arial Narrow"/>
                <a:cs typeface="Arial Narrow"/>
                <a:sym typeface="Arial Narrow"/>
              </a:defRPr>
            </a:lvl1pPr>
          </a:lstStyle>
          <a:p>
            <a:fld id="{86CB4B4D-7CA3-9044-876B-883B54F8677D}" type="slidenum">
              <a:t>21</a:t>
            </a:fld>
            <a:endParaRPr/>
          </a:p>
        </p:txBody>
      </p:sp>
      <p:sp>
        <p:nvSpPr>
          <p:cNvPr id="215" name="Shape 215"/>
          <p:cNvSpPr>
            <a:spLocks noGrp="1"/>
          </p:cNvSpPr>
          <p:nvPr>
            <p:ph type="title" idx="4294967295"/>
          </p:nvPr>
        </p:nvSpPr>
        <p:spPr>
          <a:xfrm>
            <a:off x="380999" y="457200"/>
            <a:ext cx="8763002" cy="533400"/>
          </a:xfrm>
          <a:prstGeom prst="rect">
            <a:avLst/>
          </a:prstGeom>
        </p:spPr>
        <p:txBody>
          <a:bodyPr lIns="0" tIns="0" rIns="0" bIns="0">
            <a:normAutofit/>
          </a:bodyPr>
          <a:lstStyle/>
          <a:p>
            <a:pPr algn="l">
              <a:defRPr sz="2000">
                <a:solidFill>
                  <a:srgbClr val="FFFFFF"/>
                </a:solidFill>
                <a:latin typeface="Arial Narrow"/>
                <a:ea typeface="Arial Narrow"/>
                <a:cs typeface="Arial Narrow"/>
                <a:sym typeface="Arial Narrow"/>
              </a:defRPr>
            </a:pPr>
            <a:r>
              <a:rPr lang="en-US" sz="2800" dirty="0"/>
              <a:t>Checklist continued</a:t>
            </a:r>
            <a:endParaRPr sz="2800" dirty="0"/>
          </a:p>
        </p:txBody>
      </p:sp>
      <p:sp>
        <p:nvSpPr>
          <p:cNvPr id="216" name="Shape 216"/>
          <p:cNvSpPr>
            <a:spLocks noGrp="1"/>
          </p:cNvSpPr>
          <p:nvPr>
            <p:ph type="body" idx="4294967295"/>
          </p:nvPr>
        </p:nvSpPr>
        <p:spPr>
          <a:xfrm>
            <a:off x="457200" y="1219200"/>
            <a:ext cx="8229600" cy="4525963"/>
          </a:xfrm>
          <a:prstGeom prst="rect">
            <a:avLst/>
          </a:prstGeom>
        </p:spPr>
        <p:txBody>
          <a:bodyPr>
            <a:normAutofit/>
          </a:bodyPr>
          <a:lstStyle/>
          <a:p>
            <a:pPr marL="0" indent="0">
              <a:spcBef>
                <a:spcPts val="200"/>
              </a:spcBef>
              <a:buNone/>
              <a:defRPr sz="1200">
                <a:solidFill>
                  <a:srgbClr val="58585A"/>
                </a:solidFill>
                <a:latin typeface="Georgia"/>
                <a:ea typeface="Georgia"/>
                <a:cs typeface="Georgia"/>
                <a:sym typeface="Georgia"/>
              </a:defRPr>
            </a:pPr>
            <a:r>
              <a:rPr sz="1600" dirty="0"/>
              <a:t>Complete at least 3 of the following club meeting activities </a:t>
            </a:r>
          </a:p>
          <a:p>
            <a:pPr>
              <a:spcBef>
                <a:spcPts val="200"/>
              </a:spcBef>
              <a:buChar char="•"/>
              <a:defRPr sz="1200">
                <a:solidFill>
                  <a:srgbClr val="58585A"/>
                </a:solidFill>
                <a:latin typeface="Georgia"/>
                <a:ea typeface="Georgia"/>
                <a:cs typeface="Georgia"/>
                <a:sym typeface="Georgia"/>
              </a:defRPr>
            </a:pPr>
            <a:r>
              <a:rPr sz="1600" dirty="0"/>
              <a:t>______	Greeter</a:t>
            </a:r>
          </a:p>
          <a:p>
            <a:pPr>
              <a:spcBef>
                <a:spcPts val="200"/>
              </a:spcBef>
              <a:buChar char="•"/>
              <a:defRPr sz="1200">
                <a:solidFill>
                  <a:srgbClr val="58585A"/>
                </a:solidFill>
                <a:latin typeface="Georgia"/>
                <a:ea typeface="Georgia"/>
                <a:cs typeface="Georgia"/>
                <a:sym typeface="Georgia"/>
              </a:defRPr>
            </a:pPr>
            <a:r>
              <a:rPr sz="1600" dirty="0"/>
              <a:t>______	Lead Pledge of Allegiance</a:t>
            </a:r>
          </a:p>
          <a:p>
            <a:pPr>
              <a:spcBef>
                <a:spcPts val="200"/>
              </a:spcBef>
              <a:buChar char="•"/>
              <a:defRPr sz="1200">
                <a:solidFill>
                  <a:srgbClr val="58585A"/>
                </a:solidFill>
                <a:latin typeface="Georgia"/>
                <a:ea typeface="Georgia"/>
                <a:cs typeface="Georgia"/>
                <a:sym typeface="Georgia"/>
              </a:defRPr>
            </a:pPr>
            <a:r>
              <a:rPr sz="1600" dirty="0"/>
              <a:t>______	Lead the 4-Way Test</a:t>
            </a:r>
          </a:p>
          <a:p>
            <a:pPr>
              <a:spcBef>
                <a:spcPts val="200"/>
              </a:spcBef>
              <a:buChar char="•"/>
              <a:defRPr sz="1200">
                <a:solidFill>
                  <a:srgbClr val="58585A"/>
                </a:solidFill>
                <a:latin typeface="Georgia"/>
                <a:ea typeface="Georgia"/>
                <a:cs typeface="Georgia"/>
                <a:sym typeface="Georgia"/>
              </a:defRPr>
            </a:pPr>
            <a:r>
              <a:rPr sz="1600" dirty="0"/>
              <a:t>______	Assist the Sergeant at Arms</a:t>
            </a:r>
          </a:p>
          <a:p>
            <a:pPr>
              <a:spcBef>
                <a:spcPts val="200"/>
              </a:spcBef>
              <a:buChar char="•"/>
              <a:defRPr sz="1200">
                <a:solidFill>
                  <a:srgbClr val="58585A"/>
                </a:solidFill>
                <a:latin typeface="Georgia"/>
                <a:ea typeface="Georgia"/>
                <a:cs typeface="Georgia"/>
                <a:sym typeface="Georgia"/>
              </a:defRPr>
            </a:pPr>
            <a:r>
              <a:rPr sz="1600" dirty="0"/>
              <a:t>______	Assist with collecting money for meals</a:t>
            </a:r>
          </a:p>
          <a:p>
            <a:pPr>
              <a:spcBef>
                <a:spcPts val="200"/>
              </a:spcBef>
              <a:buChar char="•"/>
              <a:defRPr sz="1200">
                <a:solidFill>
                  <a:srgbClr val="58585A"/>
                </a:solidFill>
                <a:latin typeface="Georgia"/>
                <a:ea typeface="Georgia"/>
                <a:cs typeface="Georgia"/>
                <a:sym typeface="Georgia"/>
              </a:defRPr>
            </a:pPr>
            <a:r>
              <a:rPr sz="1600" dirty="0"/>
              <a:t>______	Give a short vocational talk </a:t>
            </a:r>
          </a:p>
          <a:p>
            <a:pPr>
              <a:spcBef>
                <a:spcPts val="200"/>
              </a:spcBef>
              <a:buChar char="•"/>
              <a:defRPr sz="1200">
                <a:solidFill>
                  <a:srgbClr val="58585A"/>
                </a:solidFill>
                <a:latin typeface="Georgia"/>
                <a:ea typeface="Georgia"/>
                <a:cs typeface="Georgia"/>
                <a:sym typeface="Georgia"/>
              </a:defRPr>
            </a:pPr>
            <a:r>
              <a:rPr sz="1600" dirty="0"/>
              <a:t>_______	Have your picture taken for the club directory </a:t>
            </a:r>
          </a:p>
          <a:p>
            <a:pPr>
              <a:spcBef>
                <a:spcPts val="200"/>
              </a:spcBef>
              <a:buChar char="•"/>
              <a:defRPr sz="1200">
                <a:solidFill>
                  <a:srgbClr val="58585A"/>
                </a:solidFill>
                <a:latin typeface="Georgia"/>
                <a:ea typeface="Georgia"/>
                <a:cs typeface="Georgia"/>
                <a:sym typeface="Georgia"/>
              </a:defRPr>
            </a:pPr>
            <a:r>
              <a:rPr sz="1600" dirty="0"/>
              <a:t>_______	Provide a short biography for the club newsletter </a:t>
            </a:r>
          </a:p>
          <a:p>
            <a:pPr>
              <a:spcBef>
                <a:spcPts val="200"/>
              </a:spcBef>
              <a:buChar char="•"/>
              <a:defRPr sz="1200">
                <a:solidFill>
                  <a:srgbClr val="58585A"/>
                </a:solidFill>
                <a:latin typeface="Georgia"/>
                <a:ea typeface="Georgia"/>
                <a:cs typeface="Georgia"/>
                <a:sym typeface="Georgia"/>
              </a:defRPr>
            </a:pPr>
            <a:r>
              <a:rPr sz="1600" dirty="0"/>
              <a:t>_______	Attend a make-up meeting </a:t>
            </a:r>
          </a:p>
          <a:p>
            <a:pPr>
              <a:spcBef>
                <a:spcPts val="200"/>
              </a:spcBef>
              <a:buChar char="•"/>
              <a:defRPr sz="1200">
                <a:solidFill>
                  <a:srgbClr val="58585A"/>
                </a:solidFill>
                <a:latin typeface="Georgia"/>
                <a:ea typeface="Georgia"/>
                <a:cs typeface="Georgia"/>
                <a:sym typeface="Georgia"/>
              </a:defRPr>
            </a:pPr>
            <a:r>
              <a:rPr sz="1600" dirty="0"/>
              <a:t>Your sponsor is:_____________________	Date completed: __________</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Shape 218"/>
          <p:cNvSpPr>
            <a:spLocks noGrp="1"/>
          </p:cNvSpPr>
          <p:nvPr>
            <p:ph type="sldNum" sz="quarter" idx="2"/>
          </p:nvPr>
        </p:nvSpPr>
        <p:spPr>
          <a:xfrm>
            <a:off x="8559799" y="6477000"/>
            <a:ext cx="127001" cy="127000"/>
          </a:xfrm>
          <a:prstGeom prst="rect">
            <a:avLst/>
          </a:prstGeom>
          <a:extLst>
            <a:ext uri="{C572A759-6A51-4108-AA02-DFA0A04FC94B}">
              <ma14:wrappingTextBoxFlag xmlns="" xmlns:ma14="http://schemas.microsoft.com/office/mac/drawingml/2011/main" val="1"/>
            </a:ext>
          </a:extLst>
        </p:spPr>
        <p:txBody>
          <a:bodyPr/>
          <a:lstStyle>
            <a:lvl1pPr algn="r" defTabSz="457200">
              <a:defRPr sz="900">
                <a:solidFill>
                  <a:srgbClr val="BCBDC0"/>
                </a:solidFill>
                <a:latin typeface="Arial Narrow"/>
                <a:ea typeface="Arial Narrow"/>
                <a:cs typeface="Arial Narrow"/>
                <a:sym typeface="Arial Narrow"/>
              </a:defRPr>
            </a:lvl1pPr>
          </a:lstStyle>
          <a:p>
            <a:fld id="{86CB4B4D-7CA3-9044-876B-883B54F8677D}" type="slidenum">
              <a:t>22</a:t>
            </a:fld>
            <a:endParaRPr/>
          </a:p>
        </p:txBody>
      </p:sp>
      <p:sp>
        <p:nvSpPr>
          <p:cNvPr id="219" name="Shape 219"/>
          <p:cNvSpPr>
            <a:spLocks noGrp="1"/>
          </p:cNvSpPr>
          <p:nvPr>
            <p:ph type="title" idx="4294967295"/>
          </p:nvPr>
        </p:nvSpPr>
        <p:spPr>
          <a:xfrm>
            <a:off x="457200" y="630461"/>
            <a:ext cx="8763002" cy="533400"/>
          </a:xfrm>
          <a:prstGeom prst="rect">
            <a:avLst/>
          </a:prstGeom>
        </p:spPr>
        <p:txBody>
          <a:bodyPr lIns="0" tIns="0" rIns="0" bIns="0">
            <a:normAutofit fontScale="90000"/>
          </a:bodyPr>
          <a:lstStyle/>
          <a:p>
            <a:pPr algn="l" defTabSz="425195">
              <a:defRPr sz="1860" b="1">
                <a:solidFill>
                  <a:srgbClr val="FFFFFF"/>
                </a:solidFill>
                <a:latin typeface="Arial Narrow"/>
                <a:ea typeface="Arial Narrow"/>
                <a:cs typeface="Arial Narrow"/>
                <a:sym typeface="Arial Narrow"/>
              </a:defRPr>
            </a:pPr>
            <a:r>
              <a:rPr sz="3100" dirty="0"/>
              <a:t>Mentor Program</a:t>
            </a:r>
            <a:br>
              <a:rPr sz="2800" dirty="0"/>
            </a:br>
            <a:endParaRPr sz="2800" dirty="0"/>
          </a:p>
        </p:txBody>
      </p:sp>
      <p:sp>
        <p:nvSpPr>
          <p:cNvPr id="220" name="Shape 220"/>
          <p:cNvSpPr>
            <a:spLocks noGrp="1"/>
          </p:cNvSpPr>
          <p:nvPr>
            <p:ph type="body" idx="4294967295"/>
          </p:nvPr>
        </p:nvSpPr>
        <p:spPr>
          <a:xfrm>
            <a:off x="457200" y="1219200"/>
            <a:ext cx="8229600" cy="4525963"/>
          </a:xfrm>
          <a:prstGeom prst="rect">
            <a:avLst/>
          </a:prstGeom>
        </p:spPr>
        <p:txBody>
          <a:bodyPr>
            <a:normAutofit/>
          </a:bodyPr>
          <a:lstStyle>
            <a:lvl1pPr>
              <a:spcBef>
                <a:spcPts val="400"/>
              </a:spcBef>
              <a:buChar char="•"/>
              <a:defRPr sz="2000">
                <a:solidFill>
                  <a:srgbClr val="58585A"/>
                </a:solidFill>
                <a:latin typeface="Georgia"/>
                <a:ea typeface="Georgia"/>
                <a:cs typeface="Georgia"/>
                <a:sym typeface="Georgia"/>
              </a:defRPr>
            </a:lvl1pPr>
          </a:lstStyle>
          <a:p>
            <a:r>
              <a:rPr sz="1600" dirty="0"/>
              <a:t>Mentoring is an effective way to engage a new member with other club members and with club service. </a:t>
            </a:r>
            <a:endParaRPr lang="en-US" sz="1600" dirty="0"/>
          </a:p>
          <a:p>
            <a:r>
              <a:rPr sz="1600" dirty="0"/>
              <a:t>The Membership Committee will invite club members to serve as mentors who are willing to volunteer for this service. </a:t>
            </a:r>
            <a:endParaRPr lang="en-US" sz="1600" dirty="0"/>
          </a:p>
          <a:p>
            <a:r>
              <a:rPr sz="1600" dirty="0"/>
              <a:t>The important consideration is to have a pool of mentors who are knowledgeable about club activities and who will be committed to serve as an ongoing resource and source of support for our new members. </a:t>
            </a:r>
            <a:endParaRPr lang="en-US" sz="1600" dirty="0"/>
          </a:p>
          <a:p>
            <a:r>
              <a:rPr sz="1600" dirty="0"/>
              <a:t>The Membership Committee will assign a mentor immediately after the induction ceremony.  </a:t>
            </a:r>
            <a:endParaRPr lang="en-US" sz="1600" dirty="0"/>
          </a:p>
          <a:p>
            <a:r>
              <a:rPr sz="1600" dirty="0"/>
              <a:t>A new member will have a mentor for 12 months.</a:t>
            </a:r>
          </a:p>
        </p:txBody>
      </p:sp>
      <p:pic>
        <p:nvPicPr>
          <p:cNvPr id="2" name="Picture 1" descr="images (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4394200"/>
            <a:ext cx="4191000" cy="1943100"/>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p:cNvSpPr>
          <p:nvPr>
            <p:ph type="sldNum" sz="quarter" idx="2"/>
          </p:nvPr>
        </p:nvSpPr>
        <p:spPr>
          <a:xfrm>
            <a:off x="8559799" y="6477000"/>
            <a:ext cx="127001" cy="127000"/>
          </a:xfrm>
          <a:prstGeom prst="rect">
            <a:avLst/>
          </a:prstGeom>
          <a:extLst>
            <a:ext uri="{C572A759-6A51-4108-AA02-DFA0A04FC94B}">
              <ma14:wrappingTextBoxFlag xmlns="" xmlns:ma14="http://schemas.microsoft.com/office/mac/drawingml/2011/main" val="1"/>
            </a:ext>
          </a:extLst>
        </p:spPr>
        <p:txBody>
          <a:bodyPr/>
          <a:lstStyle>
            <a:lvl1pPr algn="r" defTabSz="457200">
              <a:defRPr sz="900">
                <a:solidFill>
                  <a:srgbClr val="BCBDC0"/>
                </a:solidFill>
                <a:latin typeface="Arial Narrow"/>
                <a:ea typeface="Arial Narrow"/>
                <a:cs typeface="Arial Narrow"/>
                <a:sym typeface="Arial Narrow"/>
              </a:defRPr>
            </a:lvl1pPr>
          </a:lstStyle>
          <a:p>
            <a:fld id="{86CB4B4D-7CA3-9044-876B-883B54F8677D}" type="slidenum">
              <a:t>23</a:t>
            </a:fld>
            <a:endParaRPr/>
          </a:p>
        </p:txBody>
      </p:sp>
      <p:sp>
        <p:nvSpPr>
          <p:cNvPr id="225" name="Shape 225"/>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u="sng">
                <a:solidFill>
                  <a:srgbClr val="FFFFFF"/>
                </a:solidFill>
                <a:latin typeface="Arial Narrow"/>
                <a:ea typeface="Arial Narrow"/>
                <a:cs typeface="Arial Narrow"/>
                <a:sym typeface="Arial Narrow"/>
              </a:defRPr>
            </a:lvl1pPr>
          </a:lstStyle>
          <a:p>
            <a:r>
              <a:rPr lang="en-US" sz="2800" u="none" dirty="0"/>
              <a:t>Examples of </a:t>
            </a:r>
            <a:r>
              <a:rPr sz="2800" u="none" dirty="0"/>
              <a:t>Typical Responsibilities of Mentors</a:t>
            </a:r>
          </a:p>
        </p:txBody>
      </p:sp>
      <p:sp>
        <p:nvSpPr>
          <p:cNvPr id="226" name="Shape 226"/>
          <p:cNvSpPr>
            <a:spLocks noGrp="1"/>
          </p:cNvSpPr>
          <p:nvPr>
            <p:ph type="body" idx="4294967295"/>
          </p:nvPr>
        </p:nvSpPr>
        <p:spPr>
          <a:xfrm>
            <a:off x="457200" y="1219200"/>
            <a:ext cx="8229600" cy="4525963"/>
          </a:xfrm>
          <a:prstGeom prst="rect">
            <a:avLst/>
          </a:prstGeom>
        </p:spPr>
        <p:txBody>
          <a:bodyPr>
            <a:normAutofit/>
          </a:bodyPr>
          <a:lstStyle/>
          <a:p>
            <a:pPr marL="336042" indent="-336042" defTabSz="448055">
              <a:spcBef>
                <a:spcPts val="300"/>
              </a:spcBef>
              <a:buChar char="•"/>
              <a:defRPr sz="1568">
                <a:solidFill>
                  <a:srgbClr val="58585A"/>
                </a:solidFill>
                <a:latin typeface="Georgia"/>
                <a:ea typeface="Georgia"/>
                <a:cs typeface="Georgia"/>
                <a:sym typeface="Georgia"/>
              </a:defRPr>
            </a:pPr>
            <a:r>
              <a:rPr dirty="0"/>
              <a:t>Identify various resources dealing with Rotary and club history, accomplishments and structure such as RI and District websites, club website, bylaws and membership bulletin.</a:t>
            </a:r>
          </a:p>
          <a:p>
            <a:pPr marL="336042" indent="-336042" defTabSz="448055">
              <a:spcBef>
                <a:spcPts val="300"/>
              </a:spcBef>
              <a:buChar char="•"/>
              <a:defRPr sz="1568">
                <a:solidFill>
                  <a:srgbClr val="58585A"/>
                </a:solidFill>
                <a:latin typeface="Georgia"/>
                <a:ea typeface="Georgia"/>
                <a:cs typeface="Georgia"/>
                <a:sym typeface="Georgia"/>
              </a:defRPr>
            </a:pPr>
            <a:r>
              <a:rPr dirty="0"/>
              <a:t>Meet periodically to monitor the new member’s involvement in club activities and attendance at club meetings.</a:t>
            </a:r>
          </a:p>
          <a:p>
            <a:pPr marL="336042" indent="-336042" defTabSz="448055">
              <a:spcBef>
                <a:spcPts val="300"/>
              </a:spcBef>
              <a:buChar char="•"/>
              <a:defRPr sz="1568">
                <a:solidFill>
                  <a:srgbClr val="58585A"/>
                </a:solidFill>
                <a:latin typeface="Georgia"/>
                <a:ea typeface="Georgia"/>
                <a:cs typeface="Georgia"/>
                <a:sym typeface="Georgia"/>
              </a:defRPr>
            </a:pPr>
            <a:r>
              <a:rPr dirty="0"/>
              <a:t>Introduce the new member to every club member.  On occasion, serve together as greeters at luncheon meetings.</a:t>
            </a:r>
            <a:endParaRPr lang="en-US" dirty="0"/>
          </a:p>
          <a:p>
            <a:pPr marL="336042" indent="-336042" defTabSz="448055">
              <a:spcBef>
                <a:spcPts val="300"/>
              </a:spcBef>
              <a:buChar char="•"/>
              <a:defRPr sz="1568">
                <a:solidFill>
                  <a:srgbClr val="58585A"/>
                </a:solidFill>
                <a:latin typeface="Georgia"/>
                <a:ea typeface="Georgia"/>
                <a:cs typeface="Georgia"/>
                <a:sym typeface="Georgia"/>
              </a:defRPr>
            </a:pPr>
            <a:endParaRPr dirty="0"/>
          </a:p>
        </p:txBody>
      </p:sp>
      <p:pic>
        <p:nvPicPr>
          <p:cNvPr id="2" name="Picture 1" descr="mentor2.png-nggid03253-ngg0dyn-0x0x100-00f0w010c010r110f110r010t0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9899" y="3267220"/>
            <a:ext cx="3776840" cy="3209779"/>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u="sng">
                <a:solidFill>
                  <a:srgbClr val="FFFFFF"/>
                </a:solidFill>
                <a:latin typeface="Arial Narrow"/>
                <a:ea typeface="Arial Narrow"/>
                <a:cs typeface="Arial Narrow"/>
                <a:sym typeface="Arial Narrow"/>
              </a:defRPr>
            </a:lvl1pPr>
          </a:lstStyle>
          <a:p>
            <a:r>
              <a:rPr lang="en-US" sz="2800" u="none" dirty="0"/>
              <a:t>More </a:t>
            </a:r>
            <a:r>
              <a:rPr sz="2800" u="none" dirty="0"/>
              <a:t>Typical Responsibilities of Mentors</a:t>
            </a:r>
          </a:p>
        </p:txBody>
      </p:sp>
      <p:sp>
        <p:nvSpPr>
          <p:cNvPr id="226" name="Shape 226"/>
          <p:cNvSpPr>
            <a:spLocks noGrp="1"/>
          </p:cNvSpPr>
          <p:nvPr>
            <p:ph type="body" idx="4294967295"/>
          </p:nvPr>
        </p:nvSpPr>
        <p:spPr>
          <a:xfrm>
            <a:off x="457200" y="1219201"/>
            <a:ext cx="8229600" cy="2212586"/>
          </a:xfrm>
          <a:prstGeom prst="rect">
            <a:avLst/>
          </a:prstGeom>
        </p:spPr>
        <p:txBody>
          <a:bodyPr>
            <a:normAutofit/>
          </a:bodyPr>
          <a:lstStyle/>
          <a:p>
            <a:pPr marL="336042" indent="-336042" defTabSz="448055">
              <a:spcBef>
                <a:spcPts val="300"/>
              </a:spcBef>
              <a:buChar char="•"/>
              <a:defRPr sz="1568">
                <a:solidFill>
                  <a:srgbClr val="58585A"/>
                </a:solidFill>
                <a:latin typeface="Georgia"/>
                <a:ea typeface="Georgia"/>
                <a:cs typeface="Georgia"/>
                <a:sym typeface="Georgia"/>
              </a:defRPr>
            </a:pPr>
            <a:r>
              <a:rPr dirty="0"/>
              <a:t>Ensure that the new member understands all club rules, including the attendance requirement and options, and financial obligations. Be readily available to answer questions and provide advice or guidance if asked.</a:t>
            </a:r>
          </a:p>
          <a:p>
            <a:pPr marL="336042" indent="-336042" defTabSz="448055">
              <a:spcBef>
                <a:spcPts val="300"/>
              </a:spcBef>
              <a:buChar char="•"/>
              <a:defRPr sz="1568">
                <a:solidFill>
                  <a:srgbClr val="58585A"/>
                </a:solidFill>
                <a:latin typeface="Georgia"/>
                <a:ea typeface="Georgia"/>
                <a:cs typeface="Georgia"/>
                <a:sym typeface="Georgia"/>
              </a:defRPr>
            </a:pPr>
            <a:r>
              <a:rPr dirty="0"/>
              <a:t>Identify the various opportunities for service and participation in club projects and activities. This responsibility should be introduced early in the mentorship process.</a:t>
            </a:r>
          </a:p>
        </p:txBody>
      </p:sp>
      <p:pic>
        <p:nvPicPr>
          <p:cNvPr id="2" name="Picture 1" descr="Mentoring-Pic-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206" y="2714330"/>
            <a:ext cx="3565130" cy="3762670"/>
          </a:xfrm>
          <a:prstGeom prst="rect">
            <a:avLst/>
          </a:prstGeom>
        </p:spPr>
      </p:pic>
    </p:spTree>
    <p:extLst>
      <p:ext uri="{BB962C8B-B14F-4D97-AF65-F5344CB8AC3E}">
        <p14:creationId xmlns:p14="http://schemas.microsoft.com/office/powerpoint/2010/main" val="13265859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u="sng">
                <a:solidFill>
                  <a:srgbClr val="FFFFFF"/>
                </a:solidFill>
                <a:latin typeface="Arial Narrow"/>
                <a:ea typeface="Arial Narrow"/>
                <a:cs typeface="Arial Narrow"/>
                <a:sym typeface="Arial Narrow"/>
              </a:defRPr>
            </a:lvl1pPr>
          </a:lstStyle>
          <a:p>
            <a:r>
              <a:rPr lang="en-US" sz="2800" u="none" dirty="0"/>
              <a:t>More </a:t>
            </a:r>
            <a:r>
              <a:rPr sz="2800" u="none" dirty="0"/>
              <a:t>Typical Responsibilities of Mentors</a:t>
            </a:r>
          </a:p>
        </p:txBody>
      </p:sp>
      <p:sp>
        <p:nvSpPr>
          <p:cNvPr id="226" name="Shape 226"/>
          <p:cNvSpPr>
            <a:spLocks noGrp="1"/>
          </p:cNvSpPr>
          <p:nvPr>
            <p:ph type="body" idx="4294967295"/>
          </p:nvPr>
        </p:nvSpPr>
        <p:spPr>
          <a:xfrm>
            <a:off x="457200" y="1219200"/>
            <a:ext cx="8229600" cy="2346291"/>
          </a:xfrm>
          <a:prstGeom prst="rect">
            <a:avLst/>
          </a:prstGeom>
        </p:spPr>
        <p:txBody>
          <a:bodyPr>
            <a:normAutofit/>
          </a:bodyPr>
          <a:lstStyle/>
          <a:p>
            <a:pPr marL="336042" indent="-336042" defTabSz="448055">
              <a:spcBef>
                <a:spcPts val="300"/>
              </a:spcBef>
              <a:buChar char="•"/>
              <a:defRPr sz="1568">
                <a:solidFill>
                  <a:srgbClr val="58585A"/>
                </a:solidFill>
                <a:latin typeface="Georgia"/>
                <a:ea typeface="Georgia"/>
                <a:cs typeface="Georgia"/>
                <a:sym typeface="Georgia"/>
              </a:defRPr>
            </a:pPr>
            <a:r>
              <a:rPr dirty="0"/>
              <a:t>Describe the responsibilities of club committees and suggest a committee assignment that is suited to the new member’s interests, if possible.</a:t>
            </a:r>
          </a:p>
          <a:p>
            <a:pPr marL="336042" indent="-336042" defTabSz="448055">
              <a:spcBef>
                <a:spcPts val="300"/>
              </a:spcBef>
              <a:buChar char="•"/>
              <a:defRPr sz="1568">
                <a:solidFill>
                  <a:srgbClr val="58585A"/>
                </a:solidFill>
                <a:latin typeface="Georgia"/>
                <a:ea typeface="Georgia"/>
                <a:cs typeface="Georgia"/>
                <a:sym typeface="Georgia"/>
              </a:defRPr>
            </a:pPr>
            <a:r>
              <a:rPr dirty="0"/>
              <a:t>Inform the new member about opportunities to serve the club administration, such as the newsletter, club website, fellowship, public relations, fund raising, and Rotaract.</a:t>
            </a:r>
          </a:p>
          <a:p>
            <a:pPr marL="336042" indent="-336042" defTabSz="448055">
              <a:spcBef>
                <a:spcPts val="300"/>
              </a:spcBef>
              <a:buChar char="•"/>
              <a:defRPr sz="1568">
                <a:solidFill>
                  <a:srgbClr val="58585A"/>
                </a:solidFill>
                <a:latin typeface="Georgia"/>
                <a:ea typeface="Georgia"/>
                <a:cs typeface="Georgia"/>
                <a:sym typeface="Georgia"/>
              </a:defRPr>
            </a:pPr>
            <a:r>
              <a:rPr dirty="0"/>
              <a:t>Encourage the new member and the member’s family to attend club social events held during the year. Suggest how the new member can participate in planning these special events.</a:t>
            </a:r>
          </a:p>
        </p:txBody>
      </p:sp>
      <p:pic>
        <p:nvPicPr>
          <p:cNvPr id="3" name="Picture 2" descr="imag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97" y="3565491"/>
            <a:ext cx="1841500" cy="1524000"/>
          </a:xfrm>
          <a:prstGeom prst="rect">
            <a:avLst/>
          </a:prstGeom>
        </p:spPr>
      </p:pic>
      <p:pic>
        <p:nvPicPr>
          <p:cNvPr id="4" name="Picture 3" descr="image00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2345" y="3222890"/>
            <a:ext cx="5638800" cy="2981325"/>
          </a:xfrm>
          <a:prstGeom prst="rect">
            <a:avLst/>
          </a:prstGeom>
        </p:spPr>
      </p:pic>
    </p:spTree>
    <p:extLst>
      <p:ext uri="{BB962C8B-B14F-4D97-AF65-F5344CB8AC3E}">
        <p14:creationId xmlns:p14="http://schemas.microsoft.com/office/powerpoint/2010/main" val="243998713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idx="4294967295"/>
          </p:nvPr>
        </p:nvSpPr>
        <p:spPr>
          <a:xfrm>
            <a:off x="380999" y="457200"/>
            <a:ext cx="8763002" cy="533400"/>
          </a:xfrm>
          <a:prstGeom prst="rect">
            <a:avLst/>
          </a:prstGeom>
        </p:spPr>
        <p:txBody>
          <a:bodyPr lIns="0" tIns="0" rIns="0" bIns="0">
            <a:normAutofit/>
          </a:bodyPr>
          <a:lstStyle>
            <a:lvl1pPr algn="l">
              <a:spcBef>
                <a:spcPts val="300"/>
              </a:spcBef>
              <a:defRPr sz="2000" b="1">
                <a:solidFill>
                  <a:srgbClr val="FFFFFF"/>
                </a:solidFill>
                <a:latin typeface="Georgia"/>
                <a:ea typeface="Georgia"/>
                <a:cs typeface="Georgia"/>
                <a:sym typeface="Georgia"/>
              </a:defRPr>
            </a:lvl1pPr>
          </a:lstStyle>
          <a:p>
            <a:r>
              <a:rPr sz="2800" dirty="0">
                <a:latin typeface="Arial Narrow"/>
                <a:cs typeface="Arial Narrow"/>
              </a:rPr>
              <a:t>Keep Rotarians up to date with Rotary information</a:t>
            </a:r>
          </a:p>
        </p:txBody>
      </p:sp>
      <p:sp>
        <p:nvSpPr>
          <p:cNvPr id="188" name="Shape 188"/>
          <p:cNvSpPr>
            <a:spLocks noGrp="1"/>
          </p:cNvSpPr>
          <p:nvPr>
            <p:ph type="body" idx="4294967295"/>
          </p:nvPr>
        </p:nvSpPr>
        <p:spPr>
          <a:xfrm>
            <a:off x="415925" y="1295400"/>
            <a:ext cx="7966075" cy="4419600"/>
          </a:xfrm>
          <a:prstGeom prst="rect">
            <a:avLst/>
          </a:prstGeom>
        </p:spPr>
        <p:txBody>
          <a:bodyPr lIns="0" tIns="0" rIns="0" bIns="0">
            <a:normAutofit/>
          </a:bodyPr>
          <a:lstStyle/>
          <a:p>
            <a:pPr>
              <a:buChar char="•"/>
              <a:defRPr sz="1600" b="1">
                <a:solidFill>
                  <a:srgbClr val="000000"/>
                </a:solidFill>
                <a:latin typeface="Georgia"/>
                <a:ea typeface="Georgia"/>
                <a:cs typeface="Georgia"/>
                <a:sym typeface="Georgia"/>
              </a:defRPr>
            </a:pPr>
            <a:endParaRPr dirty="0"/>
          </a:p>
          <a:p>
            <a:pPr>
              <a:spcBef>
                <a:spcPts val="300"/>
              </a:spcBef>
              <a:buChar char="•"/>
              <a:defRPr sz="1600" b="1">
                <a:solidFill>
                  <a:srgbClr val="000000"/>
                </a:solidFill>
                <a:latin typeface="Georgia"/>
                <a:ea typeface="Georgia"/>
                <a:cs typeface="Georgia"/>
                <a:sym typeface="Georgia"/>
              </a:defRPr>
            </a:pPr>
            <a:r>
              <a:rPr dirty="0"/>
              <a:t>Work with President and Program Chair</a:t>
            </a:r>
          </a:p>
          <a:p>
            <a:pPr>
              <a:spcBef>
                <a:spcPts val="300"/>
              </a:spcBef>
              <a:buChar char="•"/>
              <a:defRPr sz="1600" b="1">
                <a:solidFill>
                  <a:srgbClr val="000000"/>
                </a:solidFill>
                <a:latin typeface="Georgia"/>
                <a:ea typeface="Georgia"/>
                <a:cs typeface="Georgia"/>
                <a:sym typeface="Georgia"/>
              </a:defRPr>
            </a:pPr>
            <a:r>
              <a:rPr dirty="0"/>
              <a:t>Rotary Moments</a:t>
            </a:r>
          </a:p>
          <a:p>
            <a:pPr marL="742950" lvl="1" indent="-285750">
              <a:spcBef>
                <a:spcPts val="300"/>
              </a:spcBef>
              <a:buChar char="•"/>
              <a:defRPr sz="1200" b="1">
                <a:solidFill>
                  <a:srgbClr val="000000"/>
                </a:solidFill>
                <a:latin typeface="Georgia"/>
                <a:ea typeface="Georgia"/>
                <a:cs typeface="Georgia"/>
                <a:sym typeface="Georgia"/>
              </a:defRPr>
            </a:pPr>
            <a:r>
              <a:rPr dirty="0"/>
              <a:t>Brief, informational snippets of Rotary information, at meetings</a:t>
            </a:r>
            <a:endParaRPr lang="en-US" dirty="0"/>
          </a:p>
          <a:p>
            <a:pPr>
              <a:spcBef>
                <a:spcPts val="300"/>
              </a:spcBef>
              <a:buChar char="•"/>
              <a:defRPr sz="1600" b="1">
                <a:solidFill>
                  <a:srgbClr val="000000"/>
                </a:solidFill>
                <a:latin typeface="Georgia"/>
                <a:ea typeface="Georgia"/>
                <a:cs typeface="Georgia"/>
                <a:sym typeface="Georgia"/>
              </a:defRPr>
            </a:pPr>
            <a:r>
              <a:rPr lang="en-US" dirty="0"/>
              <a:t>Newsletter articles on Rotary topics</a:t>
            </a:r>
          </a:p>
          <a:p>
            <a:pPr marL="742950" lvl="1" indent="-285750">
              <a:spcBef>
                <a:spcPts val="300"/>
              </a:spcBef>
              <a:buChar char="•"/>
              <a:defRPr sz="1200" b="1">
                <a:solidFill>
                  <a:srgbClr val="000000"/>
                </a:solidFill>
                <a:latin typeface="Georgia"/>
                <a:ea typeface="Georgia"/>
                <a:cs typeface="Georgia"/>
                <a:sym typeface="Georgia"/>
              </a:defRPr>
            </a:pPr>
            <a:r>
              <a:rPr lang="en-US" dirty="0"/>
              <a:t>Periodic updates from The Rotarian or the Rotary website</a:t>
            </a:r>
            <a:endParaRPr dirty="0"/>
          </a:p>
          <a:p>
            <a:pPr>
              <a:spcBef>
                <a:spcPts val="300"/>
              </a:spcBef>
              <a:buChar char="•"/>
              <a:defRPr sz="1600" b="1">
                <a:solidFill>
                  <a:srgbClr val="000000"/>
                </a:solidFill>
                <a:latin typeface="Georgia"/>
                <a:ea typeface="Georgia"/>
                <a:cs typeface="Georgia"/>
                <a:sym typeface="Georgia"/>
              </a:defRPr>
            </a:pPr>
            <a:r>
              <a:rPr dirty="0"/>
              <a:t>“Fireside Chats”</a:t>
            </a:r>
          </a:p>
          <a:p>
            <a:pPr marL="742950" lvl="1" indent="-285750">
              <a:spcBef>
                <a:spcPts val="300"/>
              </a:spcBef>
              <a:buChar char="•"/>
              <a:defRPr sz="1200" b="1">
                <a:solidFill>
                  <a:srgbClr val="000000"/>
                </a:solidFill>
                <a:latin typeface="Georgia"/>
                <a:ea typeface="Georgia"/>
                <a:cs typeface="Georgia"/>
                <a:sym typeface="Georgia"/>
              </a:defRPr>
            </a:pPr>
            <a:r>
              <a:rPr dirty="0"/>
              <a:t>Formal programs outside of regular meetings, to provide information and updates to members</a:t>
            </a:r>
          </a:p>
        </p:txBody>
      </p:sp>
      <p:pic>
        <p:nvPicPr>
          <p:cNvPr id="2" name="Picture 1" descr="ac964fea31498513c1a05c7e3057954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0799" y="3610184"/>
            <a:ext cx="2236588" cy="2871552"/>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Shape 305"/>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r>
              <a:rPr sz="2800" dirty="0"/>
              <a:t>Ongoing education for members</a:t>
            </a:r>
          </a:p>
        </p:txBody>
      </p:sp>
      <p:sp>
        <p:nvSpPr>
          <p:cNvPr id="306" name="Shape 306"/>
          <p:cNvSpPr>
            <a:spLocks noGrp="1"/>
          </p:cNvSpPr>
          <p:nvPr>
            <p:ph type="body" idx="4294967295"/>
          </p:nvPr>
        </p:nvSpPr>
        <p:spPr>
          <a:xfrm>
            <a:off x="457200" y="1219200"/>
            <a:ext cx="8229600" cy="4525963"/>
          </a:xfrm>
          <a:prstGeom prst="rect">
            <a:avLst/>
          </a:prstGeom>
        </p:spPr>
        <p:txBody>
          <a:bodyPr>
            <a:normAutofit/>
          </a:bodyPr>
          <a:lstStyle/>
          <a:p>
            <a:pPr>
              <a:spcBef>
                <a:spcPts val="400"/>
              </a:spcBef>
              <a:buChar char="•"/>
              <a:defRPr sz="2000">
                <a:solidFill>
                  <a:srgbClr val="58585A"/>
                </a:solidFill>
                <a:latin typeface="Georgia"/>
                <a:ea typeface="Georgia"/>
                <a:cs typeface="Georgia"/>
                <a:sym typeface="Georgia"/>
              </a:defRPr>
            </a:pPr>
            <a:r>
              <a:rPr dirty="0"/>
              <a:t>Rotary Moments</a:t>
            </a:r>
          </a:p>
          <a:p>
            <a:pPr lvl="1">
              <a:spcBef>
                <a:spcPts val="400"/>
              </a:spcBef>
              <a:buChar char="•"/>
              <a:defRPr sz="2000">
                <a:solidFill>
                  <a:srgbClr val="58585A"/>
                </a:solidFill>
                <a:latin typeface="Georgia"/>
                <a:ea typeface="Georgia"/>
                <a:cs typeface="Georgia"/>
                <a:sym typeface="Georgia"/>
              </a:defRPr>
            </a:pPr>
            <a:r>
              <a:rPr dirty="0"/>
              <a:t>Brief information about Rotary, presented during meetings</a:t>
            </a:r>
            <a:endParaRPr lang="en-US" dirty="0"/>
          </a:p>
          <a:p>
            <a:pPr>
              <a:spcBef>
                <a:spcPts val="400"/>
              </a:spcBef>
              <a:buChar char="•"/>
              <a:defRPr sz="2000">
                <a:solidFill>
                  <a:srgbClr val="58585A"/>
                </a:solidFill>
                <a:latin typeface="Georgia"/>
                <a:ea typeface="Georgia"/>
                <a:cs typeface="Georgia"/>
                <a:sym typeface="Georgia"/>
              </a:defRPr>
            </a:pPr>
            <a:r>
              <a:rPr lang="en-US" dirty="0"/>
              <a:t>Articles in club newsletter or website</a:t>
            </a:r>
          </a:p>
          <a:p>
            <a:pPr lvl="1">
              <a:spcBef>
                <a:spcPts val="0"/>
              </a:spcBef>
              <a:buFont typeface="Arial"/>
              <a:buChar char="•"/>
              <a:defRPr sz="2000">
                <a:solidFill>
                  <a:srgbClr val="58585A"/>
                </a:solidFill>
                <a:latin typeface="Georgia"/>
                <a:ea typeface="Georgia"/>
                <a:cs typeface="Georgia"/>
                <a:sym typeface="Georgia"/>
              </a:defRPr>
            </a:pPr>
            <a:r>
              <a:rPr lang="en-US" dirty="0"/>
              <a:t>Materials can come from the D5000 website</a:t>
            </a:r>
          </a:p>
          <a:p>
            <a:pPr lvl="1">
              <a:spcBef>
                <a:spcPts val="0"/>
              </a:spcBef>
              <a:buFont typeface="Arial"/>
              <a:buChar char="•"/>
              <a:defRPr sz="2000">
                <a:solidFill>
                  <a:srgbClr val="58585A"/>
                </a:solidFill>
                <a:latin typeface="Georgia"/>
                <a:ea typeface="Georgia"/>
                <a:cs typeface="Georgia"/>
                <a:sym typeface="Georgia"/>
              </a:defRPr>
            </a:pPr>
            <a:r>
              <a:rPr lang="en-US" dirty="0"/>
              <a:t>From the RI website</a:t>
            </a:r>
          </a:p>
          <a:p>
            <a:pPr lvl="1">
              <a:spcBef>
                <a:spcPts val="0"/>
              </a:spcBef>
              <a:buFont typeface="Arial"/>
              <a:buChar char="•"/>
              <a:defRPr sz="2000">
                <a:solidFill>
                  <a:srgbClr val="58585A"/>
                </a:solidFill>
                <a:latin typeface="Georgia"/>
                <a:ea typeface="Georgia"/>
                <a:cs typeface="Georgia"/>
                <a:sym typeface="Georgia"/>
              </a:defRPr>
            </a:pPr>
            <a:r>
              <a:rPr lang="en-US" dirty="0"/>
              <a:t>From The Rotarian</a:t>
            </a:r>
          </a:p>
          <a:p>
            <a:pPr lvl="1">
              <a:spcBef>
                <a:spcPts val="0"/>
              </a:spcBef>
              <a:buFont typeface="Arial"/>
              <a:buChar char="•"/>
              <a:defRPr sz="2000">
                <a:solidFill>
                  <a:srgbClr val="58585A"/>
                </a:solidFill>
                <a:latin typeface="Georgia"/>
                <a:ea typeface="Georgia"/>
                <a:cs typeface="Georgia"/>
                <a:sym typeface="Georgia"/>
              </a:defRPr>
            </a:pPr>
            <a:r>
              <a:rPr lang="en-US" dirty="0"/>
              <a:t>From Rotary informational newsletters</a:t>
            </a:r>
          </a:p>
          <a:p>
            <a:pPr marL="742950" lvl="1" indent="-285750">
              <a:spcBef>
                <a:spcPts val="0"/>
              </a:spcBef>
              <a:defRPr sz="2000">
                <a:solidFill>
                  <a:srgbClr val="58585A"/>
                </a:solidFill>
                <a:latin typeface="Georgia"/>
                <a:ea typeface="Georgia"/>
                <a:cs typeface="Georgia"/>
                <a:sym typeface="Georgia"/>
              </a:defRPr>
            </a:pPr>
            <a:endParaRPr dirty="0"/>
          </a:p>
        </p:txBody>
      </p:sp>
      <p:pic>
        <p:nvPicPr>
          <p:cNvPr id="2" name="Picture 1" descr="147fa048034152a854f9da689a1ff0c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2800" y="2846575"/>
            <a:ext cx="2794000" cy="3644900"/>
          </a:xfrm>
          <a:prstGeom prst="rect">
            <a:avLst/>
          </a:prstGeom>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r>
              <a:rPr sz="2800" dirty="0"/>
              <a:t>Fireside Chats</a:t>
            </a:r>
          </a:p>
        </p:txBody>
      </p:sp>
      <p:sp>
        <p:nvSpPr>
          <p:cNvPr id="310" name="Shape 310"/>
          <p:cNvSpPr>
            <a:spLocks noGrp="1"/>
          </p:cNvSpPr>
          <p:nvPr>
            <p:ph type="body" idx="4294967295"/>
          </p:nvPr>
        </p:nvSpPr>
        <p:spPr>
          <a:xfrm>
            <a:off x="457200" y="1219200"/>
            <a:ext cx="8229600" cy="4525963"/>
          </a:xfrm>
          <a:prstGeom prst="rect">
            <a:avLst/>
          </a:prstGeom>
        </p:spPr>
        <p:txBody>
          <a:bodyPr>
            <a:normAutofit/>
          </a:bodyPr>
          <a:lstStyle/>
          <a:p>
            <a:pPr>
              <a:spcBef>
                <a:spcPts val="500"/>
              </a:spcBef>
              <a:buChar char="•"/>
              <a:defRPr sz="2400">
                <a:solidFill>
                  <a:srgbClr val="58585A"/>
                </a:solidFill>
                <a:latin typeface="Georgia"/>
                <a:ea typeface="Georgia"/>
                <a:cs typeface="Georgia"/>
                <a:sym typeface="Georgia"/>
              </a:defRPr>
            </a:pPr>
            <a:r>
              <a:t>Organized presentations of Rotary information</a:t>
            </a:r>
          </a:p>
          <a:p>
            <a:pPr>
              <a:spcBef>
                <a:spcPts val="500"/>
              </a:spcBef>
              <a:buChar char="•"/>
              <a:defRPr sz="2400">
                <a:solidFill>
                  <a:srgbClr val="58585A"/>
                </a:solidFill>
                <a:latin typeface="Georgia"/>
                <a:ea typeface="Georgia"/>
                <a:cs typeface="Georgia"/>
                <a:sym typeface="Georgia"/>
              </a:defRPr>
            </a:pPr>
            <a:r>
              <a:t>Usually apart from meetings</a:t>
            </a:r>
          </a:p>
          <a:p>
            <a:pPr>
              <a:spcBef>
                <a:spcPts val="500"/>
              </a:spcBef>
              <a:buChar char="•"/>
              <a:defRPr sz="2400">
                <a:solidFill>
                  <a:srgbClr val="58585A"/>
                </a:solidFill>
                <a:latin typeface="Georgia"/>
                <a:ea typeface="Georgia"/>
                <a:cs typeface="Georgia"/>
                <a:sym typeface="Georgia"/>
              </a:defRPr>
            </a:pPr>
            <a:r>
              <a:t>Sometimes combined with Club Assemblies</a:t>
            </a:r>
          </a:p>
        </p:txBody>
      </p:sp>
      <p:pic>
        <p:nvPicPr>
          <p:cNvPr id="2" name="Picture 1" descr="140316-rotary1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6500" y="2968000"/>
            <a:ext cx="4180114" cy="2777163"/>
          </a:xfrm>
          <a:prstGeom prst="rect">
            <a:avLst/>
          </a:prstGeom>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r>
              <a:rPr lang="en-US" sz="2800" dirty="0"/>
              <a:t>Sample Agenda for </a:t>
            </a:r>
            <a:r>
              <a:rPr sz="2800" dirty="0"/>
              <a:t>Fireside Chat</a:t>
            </a:r>
          </a:p>
        </p:txBody>
      </p:sp>
      <p:sp>
        <p:nvSpPr>
          <p:cNvPr id="310" name="Shape 310"/>
          <p:cNvSpPr>
            <a:spLocks noGrp="1"/>
          </p:cNvSpPr>
          <p:nvPr>
            <p:ph type="body" idx="4294967295"/>
          </p:nvPr>
        </p:nvSpPr>
        <p:spPr>
          <a:xfrm>
            <a:off x="457200" y="1219200"/>
            <a:ext cx="8229600" cy="4525963"/>
          </a:xfrm>
          <a:prstGeom prst="rect">
            <a:avLst/>
          </a:prstGeom>
        </p:spPr>
        <p:txBody>
          <a:bodyPr>
            <a:normAutofit/>
          </a:bodyPr>
          <a:lstStyle/>
          <a:p>
            <a:pPr marL="457200" indent="-457200">
              <a:spcBef>
                <a:spcPts val="500"/>
              </a:spcBef>
              <a:buFont typeface="+mj-lt"/>
              <a:buAutoNum type="arabicPeriod"/>
              <a:defRPr sz="2400">
                <a:solidFill>
                  <a:srgbClr val="58585A"/>
                </a:solidFill>
                <a:latin typeface="Georgia"/>
                <a:ea typeface="Georgia"/>
                <a:cs typeface="Georgia"/>
                <a:sym typeface="Georgia"/>
              </a:defRPr>
            </a:pPr>
            <a:r>
              <a:rPr lang="en-US" dirty="0"/>
              <a:t>Welcome and purpose</a:t>
            </a:r>
            <a:endParaRPr dirty="0"/>
          </a:p>
          <a:p>
            <a:pPr marL="457200" indent="-457200">
              <a:spcBef>
                <a:spcPts val="500"/>
              </a:spcBef>
              <a:buFont typeface="+mj-lt"/>
              <a:buAutoNum type="arabicPeriod"/>
              <a:defRPr sz="2400">
                <a:solidFill>
                  <a:srgbClr val="58585A"/>
                </a:solidFill>
                <a:latin typeface="Georgia"/>
                <a:ea typeface="Georgia"/>
                <a:cs typeface="Georgia"/>
                <a:sym typeface="Georgia"/>
              </a:defRPr>
            </a:pPr>
            <a:r>
              <a:rPr lang="en-US" dirty="0"/>
              <a:t>Opportunities for service</a:t>
            </a:r>
          </a:p>
          <a:p>
            <a:pPr marL="457200" indent="-457200">
              <a:spcBef>
                <a:spcPts val="500"/>
              </a:spcBef>
              <a:buFont typeface="+mj-lt"/>
              <a:buAutoNum type="arabicPeriod"/>
              <a:defRPr sz="2400">
                <a:solidFill>
                  <a:srgbClr val="58585A"/>
                </a:solidFill>
                <a:latin typeface="Georgia"/>
                <a:ea typeface="Georgia"/>
                <a:cs typeface="Georgia"/>
                <a:sym typeface="Georgia"/>
              </a:defRPr>
            </a:pPr>
            <a:r>
              <a:rPr lang="en-US" dirty="0"/>
              <a:t>Current club and district projects</a:t>
            </a:r>
          </a:p>
          <a:p>
            <a:pPr marL="457200" indent="-457200">
              <a:spcBef>
                <a:spcPts val="500"/>
              </a:spcBef>
              <a:buFont typeface="+mj-lt"/>
              <a:buAutoNum type="arabicPeriod"/>
              <a:defRPr sz="2400">
                <a:solidFill>
                  <a:srgbClr val="58585A"/>
                </a:solidFill>
                <a:latin typeface="Georgia"/>
                <a:ea typeface="Georgia"/>
                <a:cs typeface="Georgia"/>
                <a:sym typeface="Georgia"/>
              </a:defRPr>
            </a:pPr>
            <a:r>
              <a:rPr lang="en-US" dirty="0"/>
              <a:t>Club Structure</a:t>
            </a:r>
          </a:p>
          <a:p>
            <a:pPr marL="457200" indent="-457200">
              <a:spcBef>
                <a:spcPts val="500"/>
              </a:spcBef>
              <a:buFont typeface="+mj-lt"/>
              <a:buAutoNum type="arabicPeriod"/>
              <a:defRPr sz="2400">
                <a:solidFill>
                  <a:srgbClr val="58585A"/>
                </a:solidFill>
                <a:latin typeface="Georgia"/>
                <a:ea typeface="Georgia"/>
                <a:cs typeface="Georgia"/>
                <a:sym typeface="Georgia"/>
              </a:defRPr>
            </a:pPr>
            <a:r>
              <a:rPr lang="en-US" dirty="0"/>
              <a:t>Communications</a:t>
            </a:r>
          </a:p>
          <a:p>
            <a:pPr marL="457200" indent="-457200">
              <a:spcBef>
                <a:spcPts val="500"/>
              </a:spcBef>
              <a:buFont typeface="+mj-lt"/>
              <a:buAutoNum type="arabicPeriod"/>
              <a:defRPr sz="2400">
                <a:solidFill>
                  <a:srgbClr val="58585A"/>
                </a:solidFill>
                <a:latin typeface="Georgia"/>
                <a:ea typeface="Georgia"/>
                <a:cs typeface="Georgia"/>
                <a:sym typeface="Georgia"/>
              </a:defRPr>
            </a:pPr>
            <a:r>
              <a:rPr lang="en-US" dirty="0"/>
              <a:t>Club Meetings</a:t>
            </a:r>
          </a:p>
          <a:p>
            <a:pPr marL="457200" indent="-457200">
              <a:spcBef>
                <a:spcPts val="500"/>
              </a:spcBef>
              <a:buFont typeface="+mj-lt"/>
              <a:buAutoNum type="arabicPeriod"/>
              <a:defRPr sz="2400">
                <a:solidFill>
                  <a:srgbClr val="58585A"/>
                </a:solidFill>
                <a:latin typeface="Georgia"/>
                <a:ea typeface="Georgia"/>
                <a:cs typeface="Georgia"/>
                <a:sym typeface="Georgia"/>
              </a:defRPr>
            </a:pPr>
            <a:r>
              <a:rPr lang="en-US" dirty="0"/>
              <a:t>Rotary History</a:t>
            </a:r>
          </a:p>
          <a:p>
            <a:pPr marL="457200" indent="-457200">
              <a:spcBef>
                <a:spcPts val="500"/>
              </a:spcBef>
              <a:buFont typeface="+mj-lt"/>
              <a:buAutoNum type="arabicPeriod"/>
              <a:defRPr sz="2400">
                <a:solidFill>
                  <a:srgbClr val="58585A"/>
                </a:solidFill>
                <a:latin typeface="Georgia"/>
                <a:ea typeface="Georgia"/>
                <a:cs typeface="Georgia"/>
                <a:sym typeface="Georgia"/>
              </a:defRPr>
            </a:pPr>
            <a:r>
              <a:rPr lang="en-US" dirty="0"/>
              <a:t>Rotary Programs</a:t>
            </a:r>
          </a:p>
          <a:p>
            <a:pPr marL="457200" indent="-457200">
              <a:spcBef>
                <a:spcPts val="500"/>
              </a:spcBef>
              <a:buFont typeface="+mj-lt"/>
              <a:buAutoNum type="arabicPeriod"/>
              <a:defRPr sz="2400">
                <a:solidFill>
                  <a:srgbClr val="58585A"/>
                </a:solidFill>
                <a:latin typeface="Georgia"/>
                <a:ea typeface="Georgia"/>
                <a:cs typeface="Georgia"/>
                <a:sym typeface="Georgia"/>
              </a:defRPr>
            </a:pPr>
            <a:r>
              <a:rPr lang="en-US" dirty="0"/>
              <a:t>The Rotary Foundation</a:t>
            </a:r>
          </a:p>
          <a:p>
            <a:pPr marL="457200" indent="-457200">
              <a:spcBef>
                <a:spcPts val="500"/>
              </a:spcBef>
              <a:buFont typeface="+mj-lt"/>
              <a:buAutoNum type="arabicPeriod"/>
              <a:defRPr sz="2400">
                <a:solidFill>
                  <a:srgbClr val="58585A"/>
                </a:solidFill>
                <a:latin typeface="Georgia"/>
                <a:ea typeface="Georgia"/>
                <a:cs typeface="Georgia"/>
                <a:sym typeface="Georgia"/>
              </a:defRPr>
            </a:pPr>
            <a:r>
              <a:rPr lang="en-US" dirty="0"/>
              <a:t>Have fun in Rotary</a:t>
            </a:r>
            <a:endParaRPr dirty="0"/>
          </a:p>
        </p:txBody>
      </p:sp>
    </p:spTree>
    <p:extLst>
      <p:ext uri="{BB962C8B-B14F-4D97-AF65-F5344CB8AC3E}">
        <p14:creationId xmlns:p14="http://schemas.microsoft.com/office/powerpoint/2010/main" val="244914563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r>
              <a:rPr sz="2800" dirty="0"/>
              <a:t>New Member Orientation</a:t>
            </a:r>
          </a:p>
        </p:txBody>
      </p:sp>
      <p:sp>
        <p:nvSpPr>
          <p:cNvPr id="184" name="Shape 184"/>
          <p:cNvSpPr>
            <a:spLocks noGrp="1"/>
          </p:cNvSpPr>
          <p:nvPr>
            <p:ph type="body" idx="4294967295"/>
          </p:nvPr>
        </p:nvSpPr>
        <p:spPr>
          <a:xfrm>
            <a:off x="415925" y="1295400"/>
            <a:ext cx="7966075" cy="4419600"/>
          </a:xfrm>
          <a:prstGeom prst="rect">
            <a:avLst/>
          </a:prstGeom>
        </p:spPr>
        <p:txBody>
          <a:bodyPr lIns="0" tIns="0" rIns="0" bIns="0">
            <a:normAutofit/>
          </a:bodyPr>
          <a:lstStyle/>
          <a:p>
            <a:pPr>
              <a:spcBef>
                <a:spcPts val="300"/>
              </a:spcBef>
              <a:buChar char="•"/>
              <a:defRPr sz="1600" b="1">
                <a:solidFill>
                  <a:srgbClr val="000000"/>
                </a:solidFill>
                <a:latin typeface="Georgia"/>
                <a:ea typeface="Georgia"/>
                <a:cs typeface="Georgia"/>
                <a:sym typeface="Georgia"/>
              </a:defRPr>
            </a:pPr>
            <a:r>
              <a:rPr sz="2400" dirty="0"/>
              <a:t>Work with club membership chair</a:t>
            </a:r>
          </a:p>
          <a:p>
            <a:pPr>
              <a:spcBef>
                <a:spcPts val="300"/>
              </a:spcBef>
              <a:buChar char="•"/>
              <a:defRPr sz="1600" b="1">
                <a:solidFill>
                  <a:srgbClr val="000000"/>
                </a:solidFill>
                <a:latin typeface="Georgia"/>
                <a:ea typeface="Georgia"/>
                <a:cs typeface="Georgia"/>
                <a:sym typeface="Georgia"/>
              </a:defRPr>
            </a:pPr>
            <a:r>
              <a:rPr sz="2400" dirty="0"/>
              <a:t>Give information about Rotary to new members</a:t>
            </a:r>
          </a:p>
          <a:p>
            <a:pPr marL="742950" lvl="1" indent="-285750">
              <a:spcBef>
                <a:spcPts val="300"/>
              </a:spcBef>
              <a:buChar char="•"/>
              <a:defRPr sz="1200" b="1">
                <a:solidFill>
                  <a:srgbClr val="000000"/>
                </a:solidFill>
                <a:latin typeface="Georgia"/>
                <a:ea typeface="Georgia"/>
                <a:cs typeface="Georgia"/>
                <a:sym typeface="Georgia"/>
              </a:defRPr>
            </a:pPr>
            <a:r>
              <a:rPr sz="1600" dirty="0"/>
              <a:t>Orientation packet for new members</a:t>
            </a:r>
          </a:p>
          <a:p>
            <a:pPr marL="742950" lvl="1" indent="-285750">
              <a:spcBef>
                <a:spcPts val="300"/>
              </a:spcBef>
              <a:buChar char="•"/>
              <a:defRPr sz="1200" b="1">
                <a:solidFill>
                  <a:srgbClr val="000000"/>
                </a:solidFill>
                <a:latin typeface="Georgia"/>
                <a:ea typeface="Georgia"/>
                <a:cs typeface="Georgia"/>
                <a:sym typeface="Georgia"/>
              </a:defRPr>
            </a:pPr>
            <a:r>
              <a:rPr sz="1600" dirty="0"/>
              <a:t>PowerPoint or similar presentation</a:t>
            </a:r>
            <a:endParaRPr lang="en-US" sz="1600" dirty="0"/>
          </a:p>
          <a:p>
            <a:pPr>
              <a:spcBef>
                <a:spcPts val="300"/>
              </a:spcBef>
              <a:buChar char="•"/>
              <a:defRPr sz="1600" b="1">
                <a:solidFill>
                  <a:srgbClr val="000000"/>
                </a:solidFill>
                <a:latin typeface="Georgia"/>
                <a:ea typeface="Georgia"/>
                <a:cs typeface="Georgia"/>
                <a:sym typeface="Georgia"/>
              </a:defRPr>
            </a:pPr>
            <a:r>
              <a:rPr lang="en-US" sz="2400" dirty="0"/>
              <a:t>Set up program for initiation of new members</a:t>
            </a:r>
          </a:p>
          <a:p>
            <a:pPr marL="742950" lvl="1" indent="-285750">
              <a:spcBef>
                <a:spcPts val="300"/>
              </a:spcBef>
              <a:buChar char="•"/>
              <a:defRPr sz="1200" b="1">
                <a:solidFill>
                  <a:srgbClr val="000000"/>
                </a:solidFill>
                <a:latin typeface="Georgia"/>
                <a:ea typeface="Georgia"/>
                <a:cs typeface="Georgia"/>
                <a:sym typeface="Georgia"/>
              </a:defRPr>
            </a:pPr>
            <a:r>
              <a:rPr lang="en-US" sz="1600" dirty="0"/>
              <a:t>“Red Badge” or similar program</a:t>
            </a:r>
          </a:p>
          <a:p>
            <a:pPr marL="742950" lvl="1" indent="-285750">
              <a:spcBef>
                <a:spcPts val="300"/>
              </a:spcBef>
              <a:buChar char="•"/>
              <a:defRPr sz="1200" b="1">
                <a:solidFill>
                  <a:srgbClr val="000000"/>
                </a:solidFill>
                <a:latin typeface="Georgia"/>
                <a:ea typeface="Georgia"/>
                <a:cs typeface="Georgia"/>
                <a:sym typeface="Georgia"/>
              </a:defRPr>
            </a:pPr>
            <a:r>
              <a:rPr lang="en-US" sz="1600" dirty="0"/>
              <a:t>Checklist for new member activities</a:t>
            </a:r>
          </a:p>
          <a:p>
            <a:pPr marL="742950" lvl="1" indent="-285750">
              <a:spcBef>
                <a:spcPts val="300"/>
              </a:spcBef>
              <a:buChar char="•"/>
              <a:defRPr sz="1200" b="1">
                <a:solidFill>
                  <a:srgbClr val="000000"/>
                </a:solidFill>
                <a:latin typeface="Georgia"/>
                <a:ea typeface="Georgia"/>
                <a:cs typeface="Georgia"/>
                <a:sym typeface="Georgia"/>
              </a:defRPr>
            </a:pPr>
            <a:r>
              <a:rPr lang="en-US" sz="1600" dirty="0"/>
              <a:t>Mentor program for new members</a:t>
            </a:r>
          </a:p>
          <a:p>
            <a:pPr marL="742950" lvl="1" indent="-285750">
              <a:spcBef>
                <a:spcPts val="300"/>
              </a:spcBef>
              <a:buChar char="•"/>
              <a:defRPr sz="1200" b="1">
                <a:solidFill>
                  <a:srgbClr val="000000"/>
                </a:solidFill>
                <a:latin typeface="Georgia"/>
                <a:ea typeface="Georgia"/>
                <a:cs typeface="Georgia"/>
                <a:sym typeface="Georgia"/>
              </a:defRPr>
            </a:pPr>
            <a:endParaRPr sz="1600" dirty="0"/>
          </a:p>
        </p:txBody>
      </p:sp>
      <p:pic>
        <p:nvPicPr>
          <p:cNvPr id="3" name="Picture 2" descr="WeAreRotar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795" y="4073127"/>
            <a:ext cx="3690125" cy="1935575"/>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Shape 297"/>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r>
              <a:rPr sz="2800" dirty="0"/>
              <a:t>URLS for some examples of orientation PowerPoints</a:t>
            </a:r>
          </a:p>
        </p:txBody>
      </p:sp>
      <p:sp>
        <p:nvSpPr>
          <p:cNvPr id="298" name="Shape 298"/>
          <p:cNvSpPr>
            <a:spLocks noGrp="1"/>
          </p:cNvSpPr>
          <p:nvPr>
            <p:ph type="body" idx="4294967295"/>
          </p:nvPr>
        </p:nvSpPr>
        <p:spPr>
          <a:xfrm>
            <a:off x="457200" y="1219200"/>
            <a:ext cx="8229600" cy="4525963"/>
          </a:xfrm>
          <a:prstGeom prst="rect">
            <a:avLst/>
          </a:prstGeom>
        </p:spPr>
        <p:txBody>
          <a:bodyPr>
            <a:normAutofit/>
          </a:bodyPr>
          <a:lstStyle/>
          <a:p>
            <a:pPr>
              <a:buChar char="•"/>
              <a:defRPr sz="3000">
                <a:solidFill>
                  <a:srgbClr val="58585A"/>
                </a:solidFill>
                <a:latin typeface="Georgia"/>
                <a:ea typeface="Georgia"/>
                <a:cs typeface="Georgia"/>
                <a:sym typeface="Georgia"/>
              </a:defRPr>
            </a:pPr>
            <a:r>
              <a:t>assets.ngin.com/attachments/document/0002/9222/Rotary_Orientation.ppt </a:t>
            </a:r>
          </a:p>
          <a:p>
            <a:pPr>
              <a:buChar char="•"/>
              <a:defRPr sz="3000">
                <a:solidFill>
                  <a:srgbClr val="58585A"/>
                </a:solidFill>
                <a:latin typeface="Georgia"/>
                <a:ea typeface="Georgia"/>
                <a:cs typeface="Georgia"/>
                <a:sym typeface="Georgia"/>
              </a:defRPr>
            </a:pPr>
            <a:r>
              <a:t>https://clubrunner.blob.core.windows.net/.../new-member-orientations/NewMembers....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Shape 249"/>
          <p:cNvSpPr>
            <a:spLocks noGrp="1"/>
          </p:cNvSpPr>
          <p:nvPr>
            <p:ph type="title" idx="4294967295"/>
          </p:nvPr>
        </p:nvSpPr>
        <p:spPr>
          <a:xfrm>
            <a:off x="380999" y="457200"/>
            <a:ext cx="8763002" cy="533400"/>
          </a:xfrm>
          <a:prstGeom prst="rect">
            <a:avLst/>
          </a:prstGeom>
        </p:spPr>
        <p:txBody>
          <a:bodyPr lIns="0" tIns="0" rIns="0" bIns="0">
            <a:normAutofit/>
          </a:bodyPr>
          <a:lstStyle/>
          <a:p>
            <a:pPr algn="l">
              <a:defRPr sz="2000">
                <a:solidFill>
                  <a:srgbClr val="FFFFFF"/>
                </a:solidFill>
                <a:latin typeface="Arial Narrow"/>
                <a:ea typeface="Arial Narrow"/>
                <a:cs typeface="Arial Narrow"/>
                <a:sym typeface="Arial Narrow"/>
              </a:defRPr>
            </a:pPr>
            <a:r>
              <a:rPr lang="en-US" sz="2800" dirty="0"/>
              <a:t>Rotary New Member kits</a:t>
            </a:r>
            <a:endParaRPr sz="2800" dirty="0"/>
          </a:p>
        </p:txBody>
      </p:sp>
      <p:sp>
        <p:nvSpPr>
          <p:cNvPr id="250" name="Shape 250"/>
          <p:cNvSpPr>
            <a:spLocks noGrp="1"/>
          </p:cNvSpPr>
          <p:nvPr>
            <p:ph type="body" idx="4294967295"/>
          </p:nvPr>
        </p:nvSpPr>
        <p:spPr>
          <a:xfrm>
            <a:off x="457200" y="1219200"/>
            <a:ext cx="8229600" cy="4525963"/>
          </a:xfrm>
          <a:prstGeom prst="rect">
            <a:avLst/>
          </a:prstGeom>
        </p:spPr>
        <p:txBody>
          <a:bodyPr>
            <a:normAutofit/>
          </a:bodyPr>
          <a:lstStyle/>
          <a:p>
            <a:pPr>
              <a:buChar char="•"/>
              <a:defRPr sz="3000">
                <a:solidFill>
                  <a:srgbClr val="58585A"/>
                </a:solidFill>
                <a:latin typeface="Georgia"/>
                <a:ea typeface="Georgia"/>
                <a:cs typeface="Georgia"/>
                <a:sym typeface="Georgia"/>
              </a:defRPr>
            </a:pPr>
            <a:r>
              <a:rPr u="sng">
                <a:solidFill>
                  <a:srgbClr val="0000FF"/>
                </a:solidFill>
                <a:uFill>
                  <a:solidFill>
                    <a:srgbClr val="0000FF"/>
                  </a:solidFill>
                </a:uFill>
                <a:hlinkClick r:id="rId3" invalidUrl="http://www.docs.rotary5020.org/Membership Development Kits.pdf"/>
              </a:rPr>
              <a:t>https://shop.rotary.org/new-member-welcome-kit-426</a:t>
            </a:r>
          </a:p>
          <a:p>
            <a:pPr>
              <a:buChar char="•"/>
              <a:defRPr sz="3000">
                <a:solidFill>
                  <a:srgbClr val="58585A"/>
                </a:solidFill>
                <a:latin typeface="Georgia"/>
                <a:ea typeface="Georgia"/>
                <a:cs typeface="Georgia"/>
                <a:sym typeface="Georgia"/>
              </a:defRPr>
            </a:pPr>
            <a:r>
              <a:rPr u="sng">
                <a:solidFill>
                  <a:srgbClr val="0000FF"/>
                </a:solidFill>
                <a:uFill>
                  <a:solidFill>
                    <a:srgbClr val="0000FF"/>
                  </a:solidFill>
                </a:uFill>
                <a:hlinkClick r:id="rId3" invalidUrl="http://www.docs.rotary5020.org/Membership Development Kits.pdf"/>
              </a:rPr>
              <a:t>http://www.docs.rotary5020.org/Membership%20Development%20Kits.pdf</a:t>
            </a:r>
          </a:p>
          <a:p>
            <a:pPr>
              <a:buChar char="•"/>
              <a:defRPr sz="3000">
                <a:solidFill>
                  <a:srgbClr val="58585A"/>
                </a:solidFill>
                <a:latin typeface="Georgia"/>
                <a:ea typeface="Georgia"/>
                <a:cs typeface="Georgia"/>
                <a:sym typeface="Georgia"/>
              </a:defRPr>
            </a:pPr>
            <a:r>
              <a:t>http://www.bestclubsupplies.com/Rotary-New-Member-Presentation-Kit/productinfo/R89485/</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r>
              <a:rPr sz="2800" dirty="0"/>
              <a:t>URLs for RI orientation information</a:t>
            </a:r>
          </a:p>
        </p:txBody>
      </p:sp>
      <p:sp>
        <p:nvSpPr>
          <p:cNvPr id="302" name="Shape 302"/>
          <p:cNvSpPr>
            <a:spLocks noGrp="1"/>
          </p:cNvSpPr>
          <p:nvPr>
            <p:ph type="body" idx="4294967295"/>
          </p:nvPr>
        </p:nvSpPr>
        <p:spPr>
          <a:xfrm>
            <a:off x="457200" y="1219200"/>
            <a:ext cx="8229600" cy="4525963"/>
          </a:xfrm>
          <a:prstGeom prst="rect">
            <a:avLst/>
          </a:prstGeom>
        </p:spPr>
        <p:txBody>
          <a:bodyPr>
            <a:normAutofit/>
          </a:bodyPr>
          <a:lstStyle/>
          <a:p>
            <a:pPr>
              <a:buChar char="•"/>
              <a:defRPr sz="3000">
                <a:solidFill>
                  <a:srgbClr val="58585A"/>
                </a:solidFill>
                <a:latin typeface="Georgia"/>
                <a:ea typeface="Georgia"/>
                <a:cs typeface="Georgia"/>
                <a:sym typeface="Georgia"/>
              </a:defRPr>
            </a:pPr>
            <a:r>
              <a:rPr u="sng">
                <a:solidFill>
                  <a:srgbClr val="0000FF"/>
                </a:solidFill>
                <a:uFill>
                  <a:solidFill>
                    <a:srgbClr val="0000FF"/>
                  </a:solidFill>
                </a:uFill>
                <a:hlinkClick r:id="rId2"/>
              </a:rPr>
              <a:t>https://my.rotary.org/en/document/introducing-new-members-rotary-orientation-guide</a:t>
            </a:r>
          </a:p>
          <a:p>
            <a:pPr>
              <a:buChar char="•"/>
              <a:defRPr sz="3000">
                <a:solidFill>
                  <a:srgbClr val="58585A"/>
                </a:solidFill>
                <a:latin typeface="Georgia"/>
                <a:ea typeface="Georgia"/>
                <a:cs typeface="Georgia"/>
                <a:sym typeface="Georgia"/>
              </a:defRPr>
            </a:pPr>
            <a:r>
              <a:t>https://my.rotary.org/en/learning-reference/learn-topic/membership</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a:spLocks noGrp="1"/>
          </p:cNvSpPr>
          <p:nvPr>
            <p:ph type="title" idx="4294967295"/>
          </p:nvPr>
        </p:nvSpPr>
        <p:spPr>
          <a:xfrm>
            <a:off x="380999" y="457200"/>
            <a:ext cx="8763002" cy="533400"/>
          </a:xfrm>
          <a:prstGeom prst="rect">
            <a:avLst/>
          </a:prstGeom>
        </p:spPr>
        <p:txBody>
          <a:bodyPr lIns="0" tIns="0" rIns="0" bIns="0">
            <a:normAutofit/>
          </a:bodyPr>
          <a:lstStyle/>
          <a:p>
            <a:pPr algn="l">
              <a:defRPr sz="2000">
                <a:solidFill>
                  <a:srgbClr val="FFFFFF"/>
                </a:solidFill>
                <a:latin typeface="Arial Narrow"/>
                <a:ea typeface="Arial Narrow"/>
                <a:cs typeface="Arial Narrow"/>
                <a:sym typeface="Arial Narrow"/>
              </a:defRPr>
            </a:pPr>
            <a:r>
              <a:rPr lang="en-US" sz="2800" dirty="0"/>
              <a:t>URLS for Mentor program information</a:t>
            </a:r>
            <a:endParaRPr sz="2800" dirty="0"/>
          </a:p>
        </p:txBody>
      </p:sp>
      <p:sp>
        <p:nvSpPr>
          <p:cNvPr id="232" name="Shape 232"/>
          <p:cNvSpPr>
            <a:spLocks noGrp="1"/>
          </p:cNvSpPr>
          <p:nvPr>
            <p:ph type="body" idx="4294967295"/>
          </p:nvPr>
        </p:nvSpPr>
        <p:spPr>
          <a:xfrm>
            <a:off x="457200" y="1219200"/>
            <a:ext cx="8229600" cy="4525963"/>
          </a:xfrm>
          <a:prstGeom prst="rect">
            <a:avLst/>
          </a:prstGeom>
        </p:spPr>
        <p:txBody>
          <a:bodyPr>
            <a:normAutofit/>
          </a:bodyPr>
          <a:lstStyle/>
          <a:p>
            <a:pPr>
              <a:buChar char="•"/>
              <a:defRPr sz="3000">
                <a:solidFill>
                  <a:srgbClr val="58585A"/>
                </a:solidFill>
                <a:latin typeface="Georgia"/>
                <a:ea typeface="Georgia"/>
                <a:cs typeface="Georgia"/>
                <a:sym typeface="Georgia"/>
              </a:defRPr>
            </a:pPr>
            <a:r>
              <a:t>http://www.newbrunswickrotary.org/Page/mentor-program</a:t>
            </a:r>
          </a:p>
          <a:p>
            <a:pPr>
              <a:buChar char="•"/>
              <a:defRPr sz="3000">
                <a:solidFill>
                  <a:srgbClr val="58585A"/>
                </a:solidFill>
                <a:latin typeface="Georgia"/>
                <a:ea typeface="Georgia"/>
                <a:cs typeface="Georgia"/>
                <a:sym typeface="Georgia"/>
              </a:defRPr>
            </a:pPr>
            <a:r>
              <a:t>https://www.rotary.org/en/clubs-mentor-new-members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Shape 201"/>
          <p:cNvSpPr>
            <a:spLocks noGrp="1"/>
          </p:cNvSpPr>
          <p:nvPr>
            <p:ph type="title" idx="4294967295"/>
          </p:nvPr>
        </p:nvSpPr>
        <p:spPr>
          <a:xfrm>
            <a:off x="380999" y="457200"/>
            <a:ext cx="8763002" cy="533400"/>
          </a:xfrm>
          <a:prstGeom prst="rect">
            <a:avLst/>
          </a:prstGeom>
        </p:spPr>
        <p:txBody>
          <a:bodyPr lIns="0" tIns="0" rIns="0" bIns="0">
            <a:normAutofit/>
          </a:bodyPr>
          <a:lstStyle/>
          <a:p>
            <a:pPr algn="l">
              <a:defRPr sz="2000">
                <a:solidFill>
                  <a:srgbClr val="FFFFFF"/>
                </a:solidFill>
                <a:latin typeface="Arial Narrow"/>
                <a:ea typeface="Arial Narrow"/>
                <a:cs typeface="Arial Narrow"/>
                <a:sym typeface="Arial Narrow"/>
              </a:defRPr>
            </a:pPr>
            <a:r>
              <a:rPr lang="en-US" sz="2800" dirty="0"/>
              <a:t>URL for Red Badge Program information</a:t>
            </a:r>
            <a:endParaRPr sz="2800" dirty="0"/>
          </a:p>
        </p:txBody>
      </p:sp>
      <p:sp>
        <p:nvSpPr>
          <p:cNvPr id="202" name="Shape 202"/>
          <p:cNvSpPr>
            <a:spLocks noGrp="1"/>
          </p:cNvSpPr>
          <p:nvPr>
            <p:ph type="body" idx="4294967295"/>
          </p:nvPr>
        </p:nvSpPr>
        <p:spPr>
          <a:xfrm>
            <a:off x="457200" y="1219200"/>
            <a:ext cx="8229600" cy="4525963"/>
          </a:xfrm>
          <a:prstGeom prst="rect">
            <a:avLst/>
          </a:prstGeom>
        </p:spPr>
        <p:txBody>
          <a:bodyPr>
            <a:normAutofit/>
          </a:bodyPr>
          <a:lstStyle>
            <a:lvl1pPr>
              <a:buChar char="•"/>
              <a:defRPr sz="3000">
                <a:solidFill>
                  <a:srgbClr val="58585A"/>
                </a:solidFill>
                <a:latin typeface="Georgia"/>
                <a:ea typeface="Georgia"/>
                <a:cs typeface="Georgia"/>
                <a:sym typeface="Georgia"/>
              </a:defRPr>
            </a:lvl1pPr>
          </a:lstStyle>
          <a:p>
            <a:r>
              <a:t>http://www.district5110.org/wp-content/uploads/2015/06/BP-Red-Badge-Program.pdf</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r>
              <a:rPr sz="2800" dirty="0"/>
              <a:t>New Member Kits available to purchase</a:t>
            </a:r>
          </a:p>
        </p:txBody>
      </p:sp>
      <p:sp>
        <p:nvSpPr>
          <p:cNvPr id="244" name="Shape 244"/>
          <p:cNvSpPr>
            <a:spLocks noGrp="1"/>
          </p:cNvSpPr>
          <p:nvPr>
            <p:ph type="body" idx="4294967295"/>
          </p:nvPr>
        </p:nvSpPr>
        <p:spPr>
          <a:xfrm>
            <a:off x="457200" y="1219200"/>
            <a:ext cx="8229600" cy="4525963"/>
          </a:xfrm>
          <a:prstGeom prst="rect">
            <a:avLst/>
          </a:prstGeom>
        </p:spPr>
        <p:txBody>
          <a:bodyPr>
            <a:normAutofit/>
          </a:bodyPr>
          <a:lstStyle/>
          <a:p>
            <a:pPr>
              <a:spcBef>
                <a:spcPts val="400"/>
              </a:spcBef>
              <a:buChar char="•"/>
              <a:defRPr sz="2000">
                <a:solidFill>
                  <a:srgbClr val="58585A"/>
                </a:solidFill>
                <a:latin typeface="Georgia"/>
                <a:ea typeface="Georgia"/>
                <a:cs typeface="Georgia"/>
                <a:sym typeface="Georgia"/>
              </a:defRPr>
            </a:pPr>
            <a:r>
              <a:t>Russell Hampton’s includes:</a:t>
            </a:r>
          </a:p>
          <a:p>
            <a:pPr>
              <a:spcBef>
                <a:spcPts val="400"/>
              </a:spcBef>
              <a:buChar char="•"/>
              <a:defRPr sz="2000">
                <a:solidFill>
                  <a:srgbClr val="58585A"/>
                </a:solidFill>
                <a:latin typeface="Georgia"/>
                <a:ea typeface="Georgia"/>
                <a:cs typeface="Georgia"/>
                <a:sym typeface="Georgia"/>
              </a:defRPr>
            </a:pPr>
            <a:r>
              <a:t>Service Above Self Presentation Folder</a:t>
            </a:r>
          </a:p>
          <a:p>
            <a:pPr>
              <a:spcBef>
                <a:spcPts val="400"/>
              </a:spcBef>
              <a:buChar char="•"/>
              <a:defRPr sz="2000">
                <a:solidFill>
                  <a:srgbClr val="58585A"/>
                </a:solidFill>
                <a:latin typeface="Georgia"/>
                <a:ea typeface="Georgia"/>
                <a:cs typeface="Georgia"/>
                <a:sym typeface="Georgia"/>
              </a:defRPr>
            </a:pPr>
            <a:r>
              <a:t>8-1/2 x 11” Four Way Test Card</a:t>
            </a:r>
          </a:p>
          <a:p>
            <a:pPr>
              <a:spcBef>
                <a:spcPts val="400"/>
              </a:spcBef>
              <a:buChar char="•"/>
              <a:defRPr sz="2000">
                <a:solidFill>
                  <a:srgbClr val="58585A"/>
                </a:solidFill>
                <a:latin typeface="Georgia"/>
                <a:ea typeface="Georgia"/>
                <a:cs typeface="Georgia"/>
                <a:sym typeface="Georgia"/>
              </a:defRPr>
            </a:pPr>
            <a:r>
              <a:t>8-1/2 x 11” Object of Rotary Card</a:t>
            </a:r>
          </a:p>
          <a:p>
            <a:pPr>
              <a:spcBef>
                <a:spcPts val="400"/>
              </a:spcBef>
              <a:buChar char="•"/>
              <a:defRPr sz="2000">
                <a:solidFill>
                  <a:srgbClr val="58585A"/>
                </a:solidFill>
                <a:latin typeface="Georgia"/>
                <a:ea typeface="Georgia"/>
                <a:cs typeface="Georgia"/>
                <a:sym typeface="Georgia"/>
              </a:defRPr>
            </a:pPr>
            <a:r>
              <a:t>Four Way Test/Object of Rotary Wallet Card</a:t>
            </a:r>
          </a:p>
          <a:p>
            <a:pPr>
              <a:spcBef>
                <a:spcPts val="400"/>
              </a:spcBef>
              <a:buChar char="•"/>
              <a:defRPr sz="2000">
                <a:solidFill>
                  <a:srgbClr val="58585A"/>
                </a:solidFill>
                <a:latin typeface="Georgia"/>
                <a:ea typeface="Georgia"/>
                <a:cs typeface="Georgia"/>
                <a:sym typeface="Georgia"/>
              </a:defRPr>
            </a:pPr>
            <a:r>
              <a:t>½” Gold Plated Member Lapel Pin</a:t>
            </a:r>
          </a:p>
          <a:p>
            <a:pPr>
              <a:spcBef>
                <a:spcPts val="400"/>
              </a:spcBef>
              <a:buChar char="•"/>
              <a:defRPr sz="2000">
                <a:solidFill>
                  <a:srgbClr val="58585A"/>
                </a:solidFill>
                <a:latin typeface="Georgia"/>
                <a:ea typeface="Georgia"/>
                <a:cs typeface="Georgia"/>
                <a:sym typeface="Georgia"/>
              </a:defRPr>
            </a:pPr>
            <a:r>
              <a:t>Reflectorized 5-1/2 x 2-1/4” Auto Decal</a:t>
            </a:r>
          </a:p>
          <a:p>
            <a:pPr>
              <a:spcBef>
                <a:spcPts val="400"/>
              </a:spcBef>
              <a:buChar char="•"/>
              <a:defRPr sz="2000">
                <a:solidFill>
                  <a:srgbClr val="58585A"/>
                </a:solidFill>
                <a:latin typeface="Georgia"/>
                <a:ea typeface="Georgia"/>
                <a:cs typeface="Georgia"/>
                <a:sym typeface="Georgia"/>
              </a:defRPr>
            </a:pPr>
            <a:r>
              <a:t>Certificate of Membership</a:t>
            </a:r>
          </a:p>
          <a:p>
            <a:pPr>
              <a:spcBef>
                <a:spcPts val="400"/>
              </a:spcBef>
              <a:buChar char="•"/>
              <a:defRPr sz="2000">
                <a:solidFill>
                  <a:srgbClr val="58585A"/>
                </a:solidFill>
                <a:latin typeface="Georgia"/>
                <a:ea typeface="Georgia"/>
                <a:cs typeface="Georgia"/>
                <a:sym typeface="Georgia"/>
              </a:defRPr>
            </a:pPr>
            <a:r>
              <a:t>New Member Ribbon for Name Badge</a:t>
            </a:r>
          </a:p>
        </p:txBody>
      </p:sp>
      <p:pic>
        <p:nvPicPr>
          <p:cNvPr id="2" name="Picture 1" descr="R89805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7312" y="4673269"/>
            <a:ext cx="1527343" cy="1527343"/>
          </a:xfrm>
          <a:prstGeom prst="rect">
            <a:avLst/>
          </a:prstGeom>
        </p:spPr>
      </p:pic>
      <p:pic>
        <p:nvPicPr>
          <p:cNvPr id="3" name="Picture 2" descr="R89210M.jpg"/>
          <p:cNvPicPr>
            <a:picLocks noChangeAspect="1"/>
          </p:cNvPicPr>
          <p:nvPr/>
        </p:nvPicPr>
        <p:blipFill rotWithShape="1">
          <a:blip r:embed="rId4">
            <a:extLst>
              <a:ext uri="{28A0092B-C50C-407E-A947-70E740481C1C}">
                <a14:useLocalDpi xmlns:a14="http://schemas.microsoft.com/office/drawing/2010/main" val="0"/>
              </a:ext>
            </a:extLst>
          </a:blip>
          <a:srcRect l="13441" t="3200" r="12870" b="2000"/>
          <a:stretch/>
        </p:blipFill>
        <p:spPr>
          <a:xfrm>
            <a:off x="6127565" y="1358174"/>
            <a:ext cx="2718411" cy="3497217"/>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26en.jpg"/>
          <p:cNvPicPr>
            <a:picLocks noChangeAspect="1"/>
          </p:cNvPicPr>
          <p:nvPr/>
        </p:nvPicPr>
        <p:blipFill rotWithShape="1">
          <a:blip r:embed="rId2" cstate="print">
            <a:extLst>
              <a:ext uri="{28A0092B-C50C-407E-A947-70E740481C1C}">
                <a14:useLocalDpi xmlns:a14="http://schemas.microsoft.com/office/drawing/2010/main" val="0"/>
              </a:ext>
            </a:extLst>
          </a:blip>
          <a:srcRect t="11281" b="16047"/>
          <a:stretch/>
        </p:blipFill>
        <p:spPr>
          <a:xfrm>
            <a:off x="1426051" y="1181068"/>
            <a:ext cx="6194263" cy="4501433"/>
          </a:xfrm>
          <a:prstGeom prst="rect">
            <a:avLst/>
          </a:prstGeom>
        </p:spPr>
      </p:pic>
      <p:sp>
        <p:nvSpPr>
          <p:cNvPr id="5" name="TextBox 4"/>
          <p:cNvSpPr txBox="1"/>
          <p:nvPr/>
        </p:nvSpPr>
        <p:spPr>
          <a:xfrm>
            <a:off x="356513" y="459982"/>
            <a:ext cx="326236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chemeClr val="bg1"/>
                </a:solidFill>
                <a:effectLst/>
                <a:uFillTx/>
                <a:latin typeface="Arial Narrow"/>
                <a:ea typeface="Calibri"/>
                <a:cs typeface="Arial Narrow"/>
                <a:sym typeface="Calibri"/>
              </a:rPr>
              <a:t>New Member Orientation</a:t>
            </a:r>
            <a:r>
              <a:rPr kumimoji="0" lang="en-US" sz="2400" b="0" i="0" u="none" strike="noStrike" cap="none" spc="0" normalizeH="0" dirty="0">
                <a:ln>
                  <a:noFill/>
                </a:ln>
                <a:solidFill>
                  <a:schemeClr val="bg1"/>
                </a:solidFill>
                <a:effectLst/>
                <a:uFillTx/>
                <a:latin typeface="Arial Narrow"/>
                <a:ea typeface="Calibri"/>
                <a:cs typeface="Arial Narrow"/>
                <a:sym typeface="Calibri"/>
              </a:rPr>
              <a:t> Kit</a:t>
            </a:r>
            <a:endParaRPr kumimoji="0" lang="en-US" sz="2400" b="0" i="0" u="none" strike="noStrike" cap="none" spc="0" normalizeH="0" baseline="0" dirty="0">
              <a:ln>
                <a:noFill/>
              </a:ln>
              <a:solidFill>
                <a:schemeClr val="bg1"/>
              </a:solidFill>
              <a:effectLst/>
              <a:uFillTx/>
              <a:latin typeface="Arial Narrow"/>
              <a:ea typeface="Calibri"/>
              <a:cs typeface="Arial Narrow"/>
              <a:sym typeface="Calibri"/>
            </a:endParaRPr>
          </a:p>
        </p:txBody>
      </p:sp>
    </p:spTree>
    <p:extLst>
      <p:ext uri="{BB962C8B-B14F-4D97-AF65-F5344CB8AC3E}">
        <p14:creationId xmlns:p14="http://schemas.microsoft.com/office/powerpoint/2010/main" val="142194082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r>
              <a:rPr lang="en-US" sz="2800" dirty="0"/>
              <a:t>General Rotary Materials</a:t>
            </a:r>
            <a:endParaRPr sz="2800" dirty="0"/>
          </a:p>
        </p:txBody>
      </p:sp>
      <p:sp>
        <p:nvSpPr>
          <p:cNvPr id="238" name="Shape 238"/>
          <p:cNvSpPr>
            <a:spLocks noGrp="1"/>
          </p:cNvSpPr>
          <p:nvPr>
            <p:ph type="body" idx="4294967295"/>
          </p:nvPr>
        </p:nvSpPr>
        <p:spPr>
          <a:xfrm>
            <a:off x="457200" y="1219200"/>
            <a:ext cx="8229600" cy="4525963"/>
          </a:xfrm>
          <a:prstGeom prst="rect">
            <a:avLst/>
          </a:prstGeom>
        </p:spPr>
        <p:txBody>
          <a:bodyPr>
            <a:normAutofit/>
          </a:bodyPr>
          <a:lstStyle/>
          <a:p>
            <a:pPr>
              <a:spcBef>
                <a:spcPts val="200"/>
              </a:spcBef>
              <a:buChar char="•"/>
              <a:defRPr sz="1200">
                <a:solidFill>
                  <a:srgbClr val="58585A"/>
                </a:solidFill>
                <a:latin typeface="Georgia"/>
                <a:ea typeface="Georgia"/>
                <a:cs typeface="Georgia"/>
                <a:sym typeface="Georgia"/>
              </a:defRPr>
            </a:pPr>
            <a:r>
              <a:rPr sz="1600" dirty="0"/>
              <a:t>Rotary Basics </a:t>
            </a:r>
            <a:r>
              <a:rPr lang="en-US" sz="1600" dirty="0"/>
              <a:t> (Connect for Good) </a:t>
            </a:r>
            <a:r>
              <a:rPr sz="1600" dirty="0"/>
              <a:t>– #595 </a:t>
            </a:r>
          </a:p>
          <a:p>
            <a:pPr>
              <a:spcBef>
                <a:spcPts val="200"/>
              </a:spcBef>
              <a:buChar char="•"/>
              <a:defRPr sz="1200">
                <a:solidFill>
                  <a:srgbClr val="58585A"/>
                </a:solidFill>
                <a:latin typeface="Georgia"/>
                <a:ea typeface="Georgia"/>
                <a:cs typeface="Georgia"/>
                <a:sym typeface="Georgia"/>
              </a:defRPr>
            </a:pPr>
            <a:r>
              <a:rPr sz="1600" dirty="0"/>
              <a:t>ABCs of Rotary – #363 </a:t>
            </a:r>
          </a:p>
          <a:p>
            <a:pPr>
              <a:spcBef>
                <a:spcPts val="200"/>
              </a:spcBef>
              <a:buChar char="•"/>
              <a:defRPr sz="1200">
                <a:solidFill>
                  <a:srgbClr val="58585A"/>
                </a:solidFill>
                <a:latin typeface="Georgia"/>
                <a:ea typeface="Georgia"/>
                <a:cs typeface="Georgia"/>
                <a:sym typeface="Georgia"/>
              </a:defRPr>
            </a:pPr>
            <a:r>
              <a:rPr sz="1600" dirty="0"/>
              <a:t>RI (Presidential) Theme Brochure – #900</a:t>
            </a:r>
          </a:p>
          <a:p>
            <a:pPr>
              <a:spcBef>
                <a:spcPts val="200"/>
              </a:spcBef>
              <a:buChar char="•"/>
              <a:defRPr sz="1200">
                <a:solidFill>
                  <a:srgbClr val="58585A"/>
                </a:solidFill>
                <a:latin typeface="Georgia"/>
                <a:ea typeface="Georgia"/>
                <a:cs typeface="Georgia"/>
                <a:sym typeface="Georgia"/>
              </a:defRPr>
            </a:pPr>
            <a:r>
              <a:rPr sz="1600" dirty="0"/>
              <a:t>Most recent copy of The Rotarian </a:t>
            </a:r>
          </a:p>
          <a:p>
            <a:pPr>
              <a:spcBef>
                <a:spcPts val="200"/>
              </a:spcBef>
              <a:buChar char="•"/>
              <a:defRPr sz="1200">
                <a:solidFill>
                  <a:srgbClr val="58585A"/>
                </a:solidFill>
                <a:latin typeface="Georgia"/>
                <a:ea typeface="Georgia"/>
                <a:cs typeface="Georgia"/>
                <a:sym typeface="Georgia"/>
              </a:defRPr>
            </a:pPr>
            <a:r>
              <a:rPr sz="1600" dirty="0"/>
              <a:t>Welcome to Rotary Folder – #265-MU </a:t>
            </a:r>
          </a:p>
        </p:txBody>
      </p:sp>
      <p:pic>
        <p:nvPicPr>
          <p:cNvPr id="2" name="Picture 1" descr="595-en14_a4.jpg"/>
          <p:cNvPicPr>
            <a:picLocks noChangeAspect="1"/>
          </p:cNvPicPr>
          <p:nvPr/>
        </p:nvPicPr>
        <p:blipFill rotWithShape="1">
          <a:blip r:embed="rId3" cstate="print">
            <a:extLst>
              <a:ext uri="{28A0092B-C50C-407E-A947-70E740481C1C}">
                <a14:useLocalDpi xmlns:a14="http://schemas.microsoft.com/office/drawing/2010/main" val="0"/>
              </a:ext>
            </a:extLst>
          </a:blip>
          <a:srcRect l="15174" t="6665" r="11722" b="5556"/>
          <a:stretch/>
        </p:blipFill>
        <p:spPr>
          <a:xfrm>
            <a:off x="3660108" y="3178009"/>
            <a:ext cx="2313434" cy="2777803"/>
          </a:xfrm>
          <a:prstGeom prst="rect">
            <a:avLst/>
          </a:prstGeom>
        </p:spPr>
      </p:pic>
      <p:pic>
        <p:nvPicPr>
          <p:cNvPr id="3" name="Picture 2" descr="363en11_1.jpg"/>
          <p:cNvPicPr>
            <a:picLocks noChangeAspect="1"/>
          </p:cNvPicPr>
          <p:nvPr/>
        </p:nvPicPr>
        <p:blipFill rotWithShape="1">
          <a:blip r:embed="rId4" cstate="print">
            <a:extLst>
              <a:ext uri="{28A0092B-C50C-407E-A947-70E740481C1C}">
                <a14:useLocalDpi xmlns:a14="http://schemas.microsoft.com/office/drawing/2010/main" val="0"/>
              </a:ext>
            </a:extLst>
          </a:blip>
          <a:srcRect l="20698" t="6665" r="20820" b="5556"/>
          <a:stretch/>
        </p:blipFill>
        <p:spPr>
          <a:xfrm>
            <a:off x="771100" y="2989645"/>
            <a:ext cx="1835900" cy="2755518"/>
          </a:xfrm>
          <a:prstGeom prst="rect">
            <a:avLst/>
          </a:prstGeom>
        </p:spPr>
      </p:pic>
      <p:pic>
        <p:nvPicPr>
          <p:cNvPr id="4" name="Picture 3" descr="900_17en.jpg"/>
          <p:cNvPicPr>
            <a:picLocks noChangeAspect="1"/>
          </p:cNvPicPr>
          <p:nvPr/>
        </p:nvPicPr>
        <p:blipFill rotWithShape="1">
          <a:blip r:embed="rId5" cstate="print">
            <a:extLst>
              <a:ext uri="{28A0092B-C50C-407E-A947-70E740481C1C}">
                <a14:useLocalDpi xmlns:a14="http://schemas.microsoft.com/office/drawing/2010/main" val="0"/>
              </a:ext>
            </a:extLst>
          </a:blip>
          <a:srcRect l="30445" t="6665" r="29564" b="5556"/>
          <a:stretch/>
        </p:blipFill>
        <p:spPr>
          <a:xfrm>
            <a:off x="6562492" y="1559901"/>
            <a:ext cx="1661537" cy="3646891"/>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r>
              <a:rPr lang="en-US" sz="2800" dirty="0"/>
              <a:t>Rotary Foundation Materials</a:t>
            </a:r>
            <a:endParaRPr sz="2800" dirty="0"/>
          </a:p>
        </p:txBody>
      </p:sp>
      <p:sp>
        <p:nvSpPr>
          <p:cNvPr id="238" name="Shape 238"/>
          <p:cNvSpPr>
            <a:spLocks noGrp="1"/>
          </p:cNvSpPr>
          <p:nvPr>
            <p:ph type="body" idx="4294967295"/>
          </p:nvPr>
        </p:nvSpPr>
        <p:spPr>
          <a:xfrm>
            <a:off x="457200" y="1219200"/>
            <a:ext cx="8229600" cy="4525963"/>
          </a:xfrm>
          <a:prstGeom prst="rect">
            <a:avLst/>
          </a:prstGeom>
        </p:spPr>
        <p:txBody>
          <a:bodyPr>
            <a:normAutofit/>
          </a:bodyPr>
          <a:lstStyle/>
          <a:p>
            <a:pPr>
              <a:spcBef>
                <a:spcPts val="200"/>
              </a:spcBef>
              <a:buChar char="•"/>
              <a:defRPr sz="1200">
                <a:solidFill>
                  <a:srgbClr val="58585A"/>
                </a:solidFill>
                <a:latin typeface="Georgia"/>
                <a:ea typeface="Georgia"/>
                <a:cs typeface="Georgia"/>
                <a:sym typeface="Georgia"/>
              </a:defRPr>
            </a:pPr>
            <a:r>
              <a:rPr sz="1600" dirty="0"/>
              <a:t>Rotary Foundation Facts – #159</a:t>
            </a:r>
          </a:p>
          <a:p>
            <a:pPr>
              <a:spcBef>
                <a:spcPts val="200"/>
              </a:spcBef>
              <a:buChar char="•"/>
              <a:defRPr sz="1200">
                <a:solidFill>
                  <a:srgbClr val="58585A"/>
                </a:solidFill>
                <a:latin typeface="Georgia"/>
                <a:ea typeface="Georgia"/>
                <a:cs typeface="Georgia"/>
                <a:sym typeface="Georgia"/>
              </a:defRPr>
            </a:pPr>
            <a:r>
              <a:rPr sz="1600" dirty="0"/>
              <a:t>The Rotary Foundation Quick Reference Guide – #219</a:t>
            </a:r>
          </a:p>
          <a:p>
            <a:pPr>
              <a:spcBef>
                <a:spcPts val="200"/>
              </a:spcBef>
              <a:buChar char="•"/>
              <a:defRPr sz="1200">
                <a:solidFill>
                  <a:srgbClr val="58585A"/>
                </a:solidFill>
                <a:latin typeface="Georgia"/>
                <a:ea typeface="Georgia"/>
                <a:cs typeface="Georgia"/>
                <a:sym typeface="Georgia"/>
              </a:defRPr>
            </a:pPr>
            <a:r>
              <a:rPr sz="1600" dirty="0"/>
              <a:t>Every Rotarian Every Year Brochure – #957</a:t>
            </a:r>
          </a:p>
          <a:p>
            <a:pPr>
              <a:spcBef>
                <a:spcPts val="200"/>
              </a:spcBef>
              <a:buChar char="•"/>
              <a:defRPr sz="1200">
                <a:solidFill>
                  <a:srgbClr val="58585A"/>
                </a:solidFill>
                <a:latin typeface="Georgia"/>
                <a:ea typeface="Georgia"/>
                <a:cs typeface="Georgia"/>
                <a:sym typeface="Georgia"/>
              </a:defRPr>
            </a:pPr>
            <a:r>
              <a:rPr sz="1600" dirty="0"/>
              <a:t>Two Needs, Two Ways of Giving – #173</a:t>
            </a:r>
          </a:p>
        </p:txBody>
      </p:sp>
      <p:pic>
        <p:nvPicPr>
          <p:cNvPr id="2" name="Picture 1" descr="159en-16.jpg"/>
          <p:cNvPicPr>
            <a:picLocks noChangeAspect="1"/>
          </p:cNvPicPr>
          <p:nvPr/>
        </p:nvPicPr>
        <p:blipFill rotWithShape="1">
          <a:blip r:embed="rId3" cstate="print">
            <a:extLst>
              <a:ext uri="{28A0092B-C50C-407E-A947-70E740481C1C}">
                <a14:useLocalDpi xmlns:a14="http://schemas.microsoft.com/office/drawing/2010/main" val="0"/>
              </a:ext>
            </a:extLst>
          </a:blip>
          <a:srcRect l="25571" t="6665" r="26343" b="5556"/>
          <a:stretch/>
        </p:blipFill>
        <p:spPr>
          <a:xfrm>
            <a:off x="4544208" y="2610811"/>
            <a:ext cx="1717049" cy="3134352"/>
          </a:xfrm>
          <a:prstGeom prst="rect">
            <a:avLst/>
          </a:prstGeom>
        </p:spPr>
      </p:pic>
      <p:pic>
        <p:nvPicPr>
          <p:cNvPr id="3" name="Picture 2" descr="957b_en15.jpg"/>
          <p:cNvPicPr>
            <a:picLocks noChangeAspect="1"/>
          </p:cNvPicPr>
          <p:nvPr/>
        </p:nvPicPr>
        <p:blipFill rotWithShape="1">
          <a:blip r:embed="rId4" cstate="print">
            <a:extLst>
              <a:ext uri="{28A0092B-C50C-407E-A947-70E740481C1C}">
                <a14:useLocalDpi xmlns:a14="http://schemas.microsoft.com/office/drawing/2010/main" val="0"/>
              </a:ext>
            </a:extLst>
          </a:blip>
          <a:srcRect l="29145" t="6665" r="29917" b="5556"/>
          <a:stretch/>
        </p:blipFill>
        <p:spPr>
          <a:xfrm>
            <a:off x="6848554" y="1219200"/>
            <a:ext cx="1711245" cy="3669175"/>
          </a:xfrm>
          <a:prstGeom prst="rect">
            <a:avLst/>
          </a:prstGeom>
        </p:spPr>
      </p:pic>
      <p:pic>
        <p:nvPicPr>
          <p:cNvPr id="4" name="Picture 3" descr="219-en-2015-cov-press_4.jpg"/>
          <p:cNvPicPr>
            <a:picLocks noChangeAspect="1"/>
          </p:cNvPicPr>
          <p:nvPr/>
        </p:nvPicPr>
        <p:blipFill rotWithShape="1">
          <a:blip r:embed="rId5" cstate="print">
            <a:extLst>
              <a:ext uri="{28A0092B-C50C-407E-A947-70E740481C1C}">
                <a14:useLocalDpi xmlns:a14="http://schemas.microsoft.com/office/drawing/2010/main" val="0"/>
              </a:ext>
            </a:extLst>
          </a:blip>
          <a:srcRect l="23622" t="6665" r="25368" b="5556"/>
          <a:stretch/>
        </p:blipFill>
        <p:spPr>
          <a:xfrm>
            <a:off x="1537461" y="2610811"/>
            <a:ext cx="1983102" cy="3412497"/>
          </a:xfrm>
          <a:prstGeom prst="rect">
            <a:avLst/>
          </a:prstGeom>
        </p:spPr>
      </p:pic>
    </p:spTree>
    <p:extLst>
      <p:ext uri="{BB962C8B-B14F-4D97-AF65-F5344CB8AC3E}">
        <p14:creationId xmlns:p14="http://schemas.microsoft.com/office/powerpoint/2010/main" val="209127202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hape 255"/>
          <p:cNvSpPr>
            <a:spLocks noGrp="1"/>
          </p:cNvSpPr>
          <p:nvPr>
            <p:ph type="title" idx="4294967295"/>
          </p:nvPr>
        </p:nvSpPr>
        <p:spPr>
          <a:xfrm>
            <a:off x="380999" y="457200"/>
            <a:ext cx="8763002" cy="533400"/>
          </a:xfrm>
          <a:prstGeom prst="rect">
            <a:avLst/>
          </a:prstGeom>
        </p:spPr>
        <p:txBody>
          <a:bodyPr lIns="0" tIns="0" rIns="0" bIns="0">
            <a:normAutofit/>
          </a:bodyPr>
          <a:lstStyle>
            <a:lvl1pPr algn="l">
              <a:defRPr sz="2000">
                <a:solidFill>
                  <a:srgbClr val="FFFFFF"/>
                </a:solidFill>
                <a:latin typeface="Arial Narrow"/>
                <a:ea typeface="Arial Narrow"/>
                <a:cs typeface="Arial Narrow"/>
                <a:sym typeface="Arial Narrow"/>
              </a:defRPr>
            </a:lvl1pPr>
          </a:lstStyle>
          <a:p>
            <a:r>
              <a:rPr sz="2800" dirty="0"/>
              <a:t>New Member Orientation PowerPoint</a:t>
            </a:r>
          </a:p>
        </p:txBody>
      </p:sp>
      <p:sp>
        <p:nvSpPr>
          <p:cNvPr id="256" name="Shape 256"/>
          <p:cNvSpPr>
            <a:spLocks noGrp="1"/>
          </p:cNvSpPr>
          <p:nvPr>
            <p:ph type="body" idx="4294967295"/>
          </p:nvPr>
        </p:nvSpPr>
        <p:spPr>
          <a:xfrm>
            <a:off x="457200" y="1219200"/>
            <a:ext cx="8229600" cy="4525963"/>
          </a:xfrm>
          <a:prstGeom prst="rect">
            <a:avLst/>
          </a:prstGeom>
        </p:spPr>
        <p:txBody>
          <a:bodyPr>
            <a:normAutofit/>
          </a:bodyPr>
          <a:lstStyle/>
          <a:p>
            <a:pPr>
              <a:spcBef>
                <a:spcPts val="400"/>
              </a:spcBef>
              <a:buChar char="•"/>
              <a:defRPr sz="2000">
                <a:solidFill>
                  <a:srgbClr val="58585A"/>
                </a:solidFill>
                <a:latin typeface="Georgia"/>
                <a:ea typeface="Georgia"/>
                <a:cs typeface="Georgia"/>
                <a:sym typeface="Georgia"/>
              </a:defRPr>
            </a:pPr>
            <a:r>
              <a:rPr dirty="0"/>
              <a:t>To show to new members</a:t>
            </a:r>
          </a:p>
          <a:p>
            <a:pPr>
              <a:spcBef>
                <a:spcPts val="400"/>
              </a:spcBef>
              <a:buChar char="•"/>
              <a:defRPr sz="2000">
                <a:solidFill>
                  <a:srgbClr val="58585A"/>
                </a:solidFill>
                <a:latin typeface="Georgia"/>
                <a:ea typeface="Georgia"/>
                <a:cs typeface="Georgia"/>
                <a:sym typeface="Georgia"/>
              </a:defRPr>
            </a:pPr>
            <a:r>
              <a:rPr dirty="0"/>
              <a:t>Rotary 101 PowerPoint is one example</a:t>
            </a:r>
          </a:p>
          <a:p>
            <a:pPr>
              <a:spcBef>
                <a:spcPts val="400"/>
              </a:spcBef>
              <a:buChar char="•"/>
              <a:defRPr sz="2000">
                <a:solidFill>
                  <a:srgbClr val="58585A"/>
                </a:solidFill>
                <a:latin typeface="Georgia"/>
                <a:ea typeface="Georgia"/>
                <a:cs typeface="Georgia"/>
                <a:sym typeface="Georgia"/>
              </a:defRPr>
            </a:pPr>
            <a:r>
              <a:rPr dirty="0"/>
              <a:t>A few slides from a generic orientation PPT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p:cNvSpPr>
          <p:nvPr>
            <p:ph type="title" idx="4294967295"/>
          </p:nvPr>
        </p:nvSpPr>
        <p:spPr>
          <a:xfrm>
            <a:off x="-76200" y="3429000"/>
            <a:ext cx="9296400" cy="990600"/>
          </a:xfrm>
          <a:prstGeom prst="rect">
            <a:avLst/>
          </a:prstGeom>
          <a:solidFill>
            <a:srgbClr val="005DAA"/>
          </a:solidFill>
          <a:effectLst>
            <a:outerShdw blurRad="63500" dist="50799" dir="2700000" rotWithShape="0">
              <a:srgbClr val="808080">
                <a:alpha val="39999"/>
              </a:srgbClr>
            </a:outerShdw>
          </a:effectLst>
        </p:spPr>
        <p:txBody>
          <a:bodyPr lIns="0" tIns="0" rIns="0" bIns="0" anchor="b">
            <a:normAutofit/>
          </a:bodyPr>
          <a:lstStyle>
            <a:lvl1pPr algn="l">
              <a:defRPr>
                <a:solidFill>
                  <a:srgbClr val="FFFFFF"/>
                </a:solidFill>
                <a:latin typeface="Arial Narrow"/>
                <a:ea typeface="Arial Narrow"/>
                <a:cs typeface="Arial Narrow"/>
                <a:sym typeface="Arial Narrow"/>
              </a:defRPr>
            </a:lvl1pPr>
          </a:lstStyle>
          <a:p>
            <a:pPr algn="ctr"/>
            <a:r>
              <a:rPr lang="en-US" dirty="0"/>
              <a:t> </a:t>
            </a:r>
            <a:r>
              <a:rPr dirty="0"/>
              <a:t>WELCOME TO ROTARY</a:t>
            </a:r>
            <a:r>
              <a:rPr lang="en-US" dirty="0"/>
              <a:t> </a:t>
            </a:r>
            <a:endParaRPr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Communications_white">
  <a:themeElements>
    <a:clrScheme name="Communications_white">
      <a:dk1>
        <a:srgbClr val="FFFFFF"/>
      </a:dk1>
      <a:lt1>
        <a:srgbClr val="958D85"/>
      </a:lt1>
      <a:dk2>
        <a:srgbClr val="A7A7A7"/>
      </a:dk2>
      <a:lt2>
        <a:srgbClr val="535353"/>
      </a:lt2>
      <a:accent1>
        <a:srgbClr val="01B4E7"/>
      </a:accent1>
      <a:accent2>
        <a:srgbClr val="FEBD11"/>
      </a:accent2>
      <a:accent3>
        <a:srgbClr val="9BBB59"/>
      </a:accent3>
      <a:accent4>
        <a:srgbClr val="8064A2"/>
      </a:accent4>
      <a:accent5>
        <a:srgbClr val="4BACC6"/>
      </a:accent5>
      <a:accent6>
        <a:srgbClr val="F79646"/>
      </a:accent6>
      <a:hlink>
        <a:srgbClr val="0000FF"/>
      </a:hlink>
      <a:folHlink>
        <a:srgbClr val="FF00FF"/>
      </a:folHlink>
    </a:clrScheme>
    <a:fontScheme name="Communications_white">
      <a:majorFont>
        <a:latin typeface="Helvetica"/>
        <a:ea typeface="Helvetica"/>
        <a:cs typeface="Helvetica"/>
      </a:majorFont>
      <a:minorFont>
        <a:latin typeface="Arial"/>
        <a:ea typeface="Arial"/>
        <a:cs typeface="Arial"/>
      </a:minorFont>
    </a:fontScheme>
    <a:fmtScheme name="Communications_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ommunications_white">
  <a:themeElements>
    <a:clrScheme name="Communications_white">
      <a:dk1>
        <a:srgbClr val="000000"/>
      </a:dk1>
      <a:lt1>
        <a:srgbClr val="FFFFFF"/>
      </a:lt1>
      <a:dk2>
        <a:srgbClr val="A7A7A7"/>
      </a:dk2>
      <a:lt2>
        <a:srgbClr val="535353"/>
      </a:lt2>
      <a:accent1>
        <a:srgbClr val="01B4E7"/>
      </a:accent1>
      <a:accent2>
        <a:srgbClr val="FEBD11"/>
      </a:accent2>
      <a:accent3>
        <a:srgbClr val="9BBB59"/>
      </a:accent3>
      <a:accent4>
        <a:srgbClr val="8064A2"/>
      </a:accent4>
      <a:accent5>
        <a:srgbClr val="4BACC6"/>
      </a:accent5>
      <a:accent6>
        <a:srgbClr val="F79646"/>
      </a:accent6>
      <a:hlink>
        <a:srgbClr val="0000FF"/>
      </a:hlink>
      <a:folHlink>
        <a:srgbClr val="FF00FF"/>
      </a:folHlink>
    </a:clrScheme>
    <a:fontScheme name="Communications_white">
      <a:majorFont>
        <a:latin typeface="Helvetica"/>
        <a:ea typeface="Helvetica"/>
        <a:cs typeface="Helvetica"/>
      </a:majorFont>
      <a:minorFont>
        <a:latin typeface="Arial"/>
        <a:ea typeface="Arial"/>
        <a:cs typeface="Arial"/>
      </a:minorFont>
    </a:fontScheme>
    <a:fmtScheme name="Communications_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958D85"/>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221</TotalTime>
  <Words>1358</Words>
  <Application>Microsoft Office PowerPoint</Application>
  <PresentationFormat>On-screen Show (4:3)</PresentationFormat>
  <Paragraphs>222</Paragraphs>
  <Slides>34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Narrow</vt:lpstr>
      <vt:lpstr>Calibri</vt:lpstr>
      <vt:lpstr>Georgia</vt:lpstr>
      <vt:lpstr>Communications_white</vt:lpstr>
      <vt:lpstr>PowerPoint Presentation</vt:lpstr>
      <vt:lpstr>What does a club trainer do?</vt:lpstr>
      <vt:lpstr>New Member Orientation</vt:lpstr>
      <vt:lpstr>New Member Kits available to purchase</vt:lpstr>
      <vt:lpstr>PowerPoint Presentation</vt:lpstr>
      <vt:lpstr>General Rotary Materials</vt:lpstr>
      <vt:lpstr>Rotary Foundation Materials</vt:lpstr>
      <vt:lpstr>New Member Orientation PowerPoint</vt:lpstr>
      <vt:lpstr> WELCOME TO ROTARY </vt:lpstr>
      <vt:lpstr>What next?</vt:lpstr>
      <vt:lpstr>Rotary’s Guiding Principles</vt:lpstr>
      <vt:lpstr>PowerPoint Presentation</vt:lpstr>
      <vt:lpstr> Object of Rotary</vt:lpstr>
      <vt:lpstr> Why a Classification System?</vt:lpstr>
      <vt:lpstr> What are the Avenues of Service?</vt:lpstr>
      <vt:lpstr> What is The 4-way Test?</vt:lpstr>
      <vt:lpstr>Red Badge Program</vt:lpstr>
      <vt:lpstr>PowerPoint Presentation</vt:lpstr>
      <vt:lpstr>Common Tasks on Red Badge Checklist</vt:lpstr>
      <vt:lpstr>Sample checklist </vt:lpstr>
      <vt:lpstr>Checklist continued</vt:lpstr>
      <vt:lpstr>Mentor Program </vt:lpstr>
      <vt:lpstr>Examples of Typical Responsibilities of Mentors</vt:lpstr>
      <vt:lpstr>More Typical Responsibilities of Mentors</vt:lpstr>
      <vt:lpstr>More Typical Responsibilities of Mentors</vt:lpstr>
      <vt:lpstr>Keep Rotarians up to date with Rotary information</vt:lpstr>
      <vt:lpstr>Ongoing education for members</vt:lpstr>
      <vt:lpstr>Fireside Chats</vt:lpstr>
      <vt:lpstr>Sample Agenda for Fireside Chat</vt:lpstr>
      <vt:lpstr>URLS for some examples of orientation PowerPoints</vt:lpstr>
      <vt:lpstr>Rotary New Member kits</vt:lpstr>
      <vt:lpstr>URLs for RI orientation information</vt:lpstr>
      <vt:lpstr>URLS for Mentor program information</vt:lpstr>
      <vt:lpstr>URL for Red Badge Program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Na Masu</cp:lastModifiedBy>
  <cp:revision>95</cp:revision>
  <dcterms:modified xsi:type="dcterms:W3CDTF">2017-10-23T07:19:37Z</dcterms:modified>
</cp:coreProperties>
</file>