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
  </p:notesMasterIdLst>
  <p:sldIdLst>
    <p:sldId id="268" r:id="rId3"/>
    <p:sldId id="290" r:id="rId4"/>
    <p:sldId id="271" r:id="rId5"/>
    <p:sldId id="553" r:id="rId6"/>
    <p:sldId id="551" r:id="rId7"/>
    <p:sldId id="557" r:id="rId8"/>
    <p:sldId id="272" r:id="rId9"/>
    <p:sldId id="554" r:id="rId10"/>
    <p:sldId id="287" r:id="rId11"/>
    <p:sldId id="555" r:id="rId12"/>
    <p:sldId id="289" r:id="rId13"/>
    <p:sldId id="558" r:id="rId14"/>
    <p:sldId id="270" r:id="rId15"/>
    <p:sldId id="286" r:id="rId16"/>
    <p:sldId id="559" r:id="rId17"/>
    <p:sldId id="269" r:id="rId18"/>
    <p:sldId id="292" r:id="rId19"/>
    <p:sldId id="291" r:id="rId20"/>
    <p:sldId id="288" r:id="rId21"/>
    <p:sldId id="267" r:id="rId22"/>
    <p:sldId id="260" r:id="rId23"/>
    <p:sldId id="261" r:id="rId24"/>
    <p:sldId id="262" r:id="rId25"/>
    <p:sldId id="263" r:id="rId26"/>
    <p:sldId id="26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7" autoAdjust="0"/>
    <p:restoredTop sz="94654" autoAdjust="0"/>
  </p:normalViewPr>
  <p:slideViewPr>
    <p:cSldViewPr snapToGrid="0">
      <p:cViewPr varScale="1">
        <p:scale>
          <a:sx n="108" d="100"/>
          <a:sy n="108" d="100"/>
        </p:scale>
        <p:origin x="145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E9DF3-DAED-4521-8FFE-AA3B9D7BC74D}" type="datetimeFigureOut">
              <a:rPr lang="en-US" smtClean="0"/>
              <a:t>4/18/2020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7EEB38-5F7D-44D6-AEAF-42FA4094D8A2}" type="slidenum">
              <a:rPr lang="en-US" smtClean="0"/>
              <a:t>‹#›</a:t>
            </a:fld>
            <a:endParaRPr lang="en-US" dirty="0"/>
          </a:p>
        </p:txBody>
      </p:sp>
    </p:spTree>
    <p:extLst>
      <p:ext uri="{BB962C8B-B14F-4D97-AF65-F5344CB8AC3E}">
        <p14:creationId xmlns:p14="http://schemas.microsoft.com/office/powerpoint/2010/main" val="2966842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statistics from the 2018-19 Rotary year. We awarded:</a:t>
            </a:r>
          </a:p>
          <a:p>
            <a:endParaRPr lang="en-US" dirty="0"/>
          </a:p>
          <a:p>
            <a:pPr marL="171450" indent="-171450">
              <a:buFont typeface="Arial" panose="020B0604020202020204" pitchFamily="34" charset="0"/>
              <a:buChar char="•"/>
            </a:pPr>
            <a:r>
              <a:rPr lang="en-US" dirty="0"/>
              <a:t>494 district grants with total funding of $27.7 million</a:t>
            </a:r>
          </a:p>
          <a:p>
            <a:pPr marL="171450" indent="-171450">
              <a:buFont typeface="Arial" panose="020B0604020202020204" pitchFamily="34" charset="0"/>
              <a:buChar char="•"/>
            </a:pPr>
            <a:r>
              <a:rPr lang="en-US" dirty="0"/>
              <a:t>1,403 global grants with total funding of $97.9 million</a:t>
            </a:r>
          </a:p>
          <a:p>
            <a:pPr marL="171450" indent="-171450">
              <a:buFont typeface="Arial" panose="020B0604020202020204" pitchFamily="34" charset="0"/>
              <a:buChar char="•"/>
            </a:pPr>
            <a:r>
              <a:rPr lang="en-US" dirty="0"/>
              <a:t>7 disaster response grants with total funding of $134,178</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We look forward to awarding our first programs of scale grant in October 2020.</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4</a:t>
            </a:fld>
            <a:endParaRPr lang="en-US" dirty="0"/>
          </a:p>
        </p:txBody>
      </p:sp>
    </p:spTree>
    <p:extLst>
      <p:ext uri="{BB962C8B-B14F-4D97-AF65-F5344CB8AC3E}">
        <p14:creationId xmlns:p14="http://schemas.microsoft.com/office/powerpoint/2010/main" val="3823916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two graphs show the number of global grants and the total funding for global grants broken down by area of focus. Disease prevention and treatment continues to be the most popular area of focus, followed by water, sanitation, and hygiene.</a:t>
            </a:r>
          </a:p>
        </p:txBody>
      </p:sp>
      <p:sp>
        <p:nvSpPr>
          <p:cNvPr id="4" name="Slide Number Placeholder 3"/>
          <p:cNvSpPr>
            <a:spLocks noGrp="1"/>
          </p:cNvSpPr>
          <p:nvPr>
            <p:ph type="sldNum" sz="quarter" idx="5"/>
          </p:nvPr>
        </p:nvSpPr>
        <p:spPr/>
        <p:txBody>
          <a:bodyPr/>
          <a:lstStyle/>
          <a:p>
            <a:fld id="{DB827055-821E-4F6B-AAA9-2685E1493D9C}" type="slidenum">
              <a:rPr lang="en-US" smtClean="0"/>
              <a:t>5</a:t>
            </a:fld>
            <a:endParaRPr lang="en-US" dirty="0"/>
          </a:p>
        </p:txBody>
      </p:sp>
    </p:spTree>
    <p:extLst>
      <p:ext uri="{BB962C8B-B14F-4D97-AF65-F5344CB8AC3E}">
        <p14:creationId xmlns:p14="http://schemas.microsoft.com/office/powerpoint/2010/main" val="3647119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two graphs show the number of global grants and the total funding for global grants broken down by area of focus. Disease prevention and treatment continues to be the most popular area of focus, followed by water, sanitation, and hygiene.</a:t>
            </a:r>
          </a:p>
        </p:txBody>
      </p:sp>
      <p:sp>
        <p:nvSpPr>
          <p:cNvPr id="4" name="Slide Number Placeholder 3"/>
          <p:cNvSpPr>
            <a:spLocks noGrp="1"/>
          </p:cNvSpPr>
          <p:nvPr>
            <p:ph type="sldNum" sz="quarter" idx="5"/>
          </p:nvPr>
        </p:nvSpPr>
        <p:spPr/>
        <p:txBody>
          <a:bodyPr/>
          <a:lstStyle/>
          <a:p>
            <a:fld id="{DB827055-821E-4F6B-AAA9-2685E1493D9C}" type="slidenum">
              <a:rPr lang="en-US" smtClean="0"/>
              <a:t>6</a:t>
            </a:fld>
            <a:endParaRPr lang="en-US" dirty="0"/>
          </a:p>
        </p:txBody>
      </p:sp>
    </p:spTree>
    <p:extLst>
      <p:ext uri="{BB962C8B-B14F-4D97-AF65-F5344CB8AC3E}">
        <p14:creationId xmlns:p14="http://schemas.microsoft.com/office/powerpoint/2010/main" val="3153321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4137" y="247151"/>
            <a:ext cx="9718765" cy="693375"/>
          </a:xfrm>
        </p:spPr>
        <p:txBody>
          <a:bodyPr anchor="b">
            <a:noAutofit/>
          </a:bodyPr>
          <a:lstStyle>
            <a:lvl1pPr algn="ctr">
              <a:defRPr sz="2800">
                <a:solidFill>
                  <a:schemeClr val="accent1">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Picture Placeholder 11">
            <a:extLst>
              <a:ext uri="{FF2B5EF4-FFF2-40B4-BE49-F238E27FC236}">
                <a16:creationId xmlns:a16="http://schemas.microsoft.com/office/drawing/2014/main" id="{032B980F-DDEF-4489-9577-952449E191D2}"/>
              </a:ext>
            </a:extLst>
          </p:cNvPr>
          <p:cNvSpPr>
            <a:spLocks noGrp="1"/>
          </p:cNvSpPr>
          <p:nvPr>
            <p:ph type="pic" sz="quarter" idx="13"/>
          </p:nvPr>
        </p:nvSpPr>
        <p:spPr>
          <a:xfrm>
            <a:off x="509588" y="6113463"/>
            <a:ext cx="1763712" cy="608012"/>
          </a:xfrm>
        </p:spPr>
        <p:txBody>
          <a:bodyPr/>
          <a:lstStyle/>
          <a:p>
            <a:endParaRPr lang="en-US" dirty="0"/>
          </a:p>
        </p:txBody>
      </p:sp>
      <p:sp>
        <p:nvSpPr>
          <p:cNvPr id="14" name="Picture Placeholder 13">
            <a:extLst>
              <a:ext uri="{FF2B5EF4-FFF2-40B4-BE49-F238E27FC236}">
                <a16:creationId xmlns:a16="http://schemas.microsoft.com/office/drawing/2014/main" id="{3AF90774-5350-4E60-BBF5-33C272383E3A}"/>
              </a:ext>
            </a:extLst>
          </p:cNvPr>
          <p:cNvSpPr>
            <a:spLocks noGrp="1"/>
          </p:cNvSpPr>
          <p:nvPr>
            <p:ph type="pic" sz="quarter" idx="14"/>
          </p:nvPr>
        </p:nvSpPr>
        <p:spPr>
          <a:xfrm>
            <a:off x="10659946" y="8849214"/>
            <a:ext cx="1088462" cy="119622"/>
          </a:xfrm>
        </p:spPr>
        <p:txBody>
          <a:bodyPr/>
          <a:lstStyle/>
          <a:p>
            <a:endParaRPr lang="en-US" dirty="0"/>
          </a:p>
        </p:txBody>
      </p:sp>
      <p:pic>
        <p:nvPicPr>
          <p:cNvPr id="16" name="Picture 15">
            <a:extLst>
              <a:ext uri="{FF2B5EF4-FFF2-40B4-BE49-F238E27FC236}">
                <a16:creationId xmlns:a16="http://schemas.microsoft.com/office/drawing/2014/main" id="{56307B69-FF8D-407B-8AC1-2540639A00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394" y="6093414"/>
            <a:ext cx="1371600" cy="516935"/>
          </a:xfrm>
          <a:prstGeom prst="rect">
            <a:avLst/>
          </a:prstGeom>
        </p:spPr>
      </p:pic>
      <p:pic>
        <p:nvPicPr>
          <p:cNvPr id="1026" name="Picture 2" descr="2019-20 Theme logo - Rotary Connects the World">
            <a:extLst>
              <a:ext uri="{FF2B5EF4-FFF2-40B4-BE49-F238E27FC236}">
                <a16:creationId xmlns:a16="http://schemas.microsoft.com/office/drawing/2014/main" id="{7B21E7CB-8F0D-4986-ADF3-2C2FF3D5AAB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10478" y="5496243"/>
            <a:ext cx="1645920" cy="123444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33A001BC-4C15-4DA9-88B7-F8955FCA89BA}"/>
              </a:ext>
            </a:extLst>
          </p:cNvPr>
          <p:cNvSpPr/>
          <p:nvPr userDrawn="1"/>
        </p:nvSpPr>
        <p:spPr>
          <a:xfrm>
            <a:off x="-300447" y="247151"/>
            <a:ext cx="9431383" cy="373757"/>
          </a:xfrm>
          <a:prstGeom prst="rect">
            <a:avLst/>
          </a:prstGeom>
        </p:spPr>
        <p:txBody>
          <a:bodyPr wrap="square">
            <a:spAutoFit/>
          </a:bodyPr>
          <a:lstStyle/>
          <a:p>
            <a:pPr marL="0" marR="0">
              <a:lnSpc>
                <a:spcPct val="107000"/>
              </a:lnSpc>
              <a:spcBef>
                <a:spcPts val="0"/>
              </a:spcBef>
              <a:spcAft>
                <a:spcPts val="0"/>
              </a:spcAft>
            </a:pPr>
            <a:r>
              <a:rPr lang="en-US" sz="1800" b="1" dirty="0">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b="1" dirty="0">
              <a:solidFill>
                <a:schemeClr val="accent1">
                  <a:lumMod val="7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5952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51FB69D-7BE9-4B00-9F14-829678FC2AF1}" type="datetimeFigureOut">
              <a:rPr lang="en-US" smtClean="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45E338-6BE9-49CA-BD25-19705C8D14AB}" type="slidenum">
              <a:rPr lang="en-US" smtClean="0"/>
              <a:t>‹#›</a:t>
            </a:fld>
            <a:endParaRPr lang="en-US" dirty="0"/>
          </a:p>
        </p:txBody>
      </p:sp>
    </p:spTree>
    <p:extLst>
      <p:ext uri="{BB962C8B-B14F-4D97-AF65-F5344CB8AC3E}">
        <p14:creationId xmlns:p14="http://schemas.microsoft.com/office/powerpoint/2010/main" val="4210817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9144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8737600" y="6356351"/>
            <a:ext cx="317501"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285750" y="1"/>
            <a:ext cx="862965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8737600" y="115571"/>
            <a:ext cx="317501" cy="365125"/>
          </a:xfrm>
          <a:prstGeom prst="rect">
            <a:avLst/>
          </a:prstGeom>
        </p:spPr>
        <p:txBody>
          <a:bodyPr vert="horz" lIns="68580" tIns="34290" rIns="68580" bIns="3429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z="900" smtClean="0">
                <a:solidFill>
                  <a:schemeClr val="tx1"/>
                </a:solidFill>
              </a:rPr>
              <a:pPr/>
              <a:t>‹#›</a:t>
            </a:fld>
            <a:endParaRPr lang="en-US" sz="900" dirty="0">
              <a:solidFill>
                <a:schemeClr val="tx1"/>
              </a:solidFill>
            </a:endParaRPr>
          </a:p>
        </p:txBody>
      </p:sp>
    </p:spTree>
    <p:extLst>
      <p:ext uri="{BB962C8B-B14F-4D97-AF65-F5344CB8AC3E}">
        <p14:creationId xmlns:p14="http://schemas.microsoft.com/office/powerpoint/2010/main" val="1603384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9144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285750" y="1"/>
            <a:ext cx="862965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285750" y="2436812"/>
            <a:ext cx="8629649" cy="3836989"/>
          </a:xfrm>
        </p:spPr>
        <p:txBody>
          <a:bodyPr>
            <a:normAutofit/>
          </a:bodyPr>
          <a:lstStyle>
            <a:lvl1pPr>
              <a:defRPr sz="1800">
                <a:solidFill>
                  <a:srgbClr val="333333"/>
                </a:solidFill>
              </a:defRPr>
            </a:lvl1pPr>
            <a:lvl2pPr marL="342900" indent="-171450">
              <a:defRPr sz="1500">
                <a:solidFill>
                  <a:srgbClr val="333333"/>
                </a:solidFill>
              </a:defRPr>
            </a:lvl2pPr>
            <a:lvl3pPr marL="514350" indent="-171450">
              <a:defRPr sz="1350">
                <a:solidFill>
                  <a:srgbClr val="333333"/>
                </a:solidFill>
              </a:defRPr>
            </a:lvl3pPr>
            <a:lvl4pPr marL="685800" indent="-171450">
              <a:defRPr sz="1200">
                <a:solidFill>
                  <a:srgbClr val="333333"/>
                </a:solidFill>
              </a:defRPr>
            </a:lvl4pPr>
            <a:lvl5pPr marL="857250" indent="-171450">
              <a:defRPr sz="12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285750" y="1796133"/>
            <a:ext cx="8629649" cy="615279"/>
          </a:xfrm>
        </p:spPr>
        <p:txBody>
          <a:bodyPr>
            <a:normAutofit/>
          </a:bodyPr>
          <a:lstStyle>
            <a:lvl1pPr marL="0" indent="0" algn="l">
              <a:buNone/>
              <a:defRPr sz="1800" b="1" cap="all" baseline="0">
                <a:solidFill>
                  <a:srgbClr val="333333"/>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304619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E329B-F6E1-48B8-821C-27FFA8F4202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8784E0-4CE3-43C1-AB3C-2061FDA84B1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C66028-54CE-44CE-BA6B-30FA76BF964B}"/>
              </a:ext>
            </a:extLst>
          </p:cNvPr>
          <p:cNvSpPr>
            <a:spLocks noGrp="1"/>
          </p:cNvSpPr>
          <p:nvPr>
            <p:ph type="dt" sz="half" idx="10"/>
          </p:nvPr>
        </p:nvSpPr>
        <p:spPr/>
        <p:txBody>
          <a:bodyPr/>
          <a:lstStyle/>
          <a:p>
            <a:fld id="{171D2AD6-E086-4674-8AEC-0D11B963CD02}" type="datetimeFigureOut">
              <a:rPr lang="en-US" smtClean="0"/>
              <a:t>4/18/2020</a:t>
            </a:fld>
            <a:endParaRPr lang="en-US" dirty="0"/>
          </a:p>
        </p:txBody>
      </p:sp>
      <p:sp>
        <p:nvSpPr>
          <p:cNvPr id="5" name="Footer Placeholder 4">
            <a:extLst>
              <a:ext uri="{FF2B5EF4-FFF2-40B4-BE49-F238E27FC236}">
                <a16:creationId xmlns:a16="http://schemas.microsoft.com/office/drawing/2014/main" id="{5C2B4B9B-74B7-4DD1-9305-03E060EE4F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8B3B0F-DD9E-4234-AD99-5A6BB5BDAFE9}"/>
              </a:ext>
            </a:extLst>
          </p:cNvPr>
          <p:cNvSpPr>
            <a:spLocks noGrp="1"/>
          </p:cNvSpPr>
          <p:nvPr>
            <p:ph type="sldNum" sz="quarter" idx="12"/>
          </p:nvPr>
        </p:nvSpPr>
        <p:spPr/>
        <p:txBody>
          <a:bodyPr/>
          <a:lstStyle/>
          <a:p>
            <a:fld id="{80C93A4C-4E97-4D49-9F0C-684FE85C17D0}" type="slidenum">
              <a:rPr lang="en-US" smtClean="0"/>
              <a:t>‹#›</a:t>
            </a:fld>
            <a:endParaRPr lang="en-US" dirty="0"/>
          </a:p>
        </p:txBody>
      </p:sp>
    </p:spTree>
    <p:extLst>
      <p:ext uri="{BB962C8B-B14F-4D97-AF65-F5344CB8AC3E}">
        <p14:creationId xmlns:p14="http://schemas.microsoft.com/office/powerpoint/2010/main" val="3808478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ABF6-AE5D-43B3-9C0A-5C460EC8E6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A720D6-6270-42A1-BB65-40857E6568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4D8053-68D6-486E-B39E-B361B3D915B8}"/>
              </a:ext>
            </a:extLst>
          </p:cNvPr>
          <p:cNvSpPr>
            <a:spLocks noGrp="1"/>
          </p:cNvSpPr>
          <p:nvPr>
            <p:ph type="dt" sz="half" idx="10"/>
          </p:nvPr>
        </p:nvSpPr>
        <p:spPr/>
        <p:txBody>
          <a:bodyPr/>
          <a:lstStyle/>
          <a:p>
            <a:fld id="{171D2AD6-E086-4674-8AEC-0D11B963CD02}" type="datetimeFigureOut">
              <a:rPr lang="en-US" smtClean="0"/>
              <a:t>4/18/2020</a:t>
            </a:fld>
            <a:endParaRPr lang="en-US" dirty="0"/>
          </a:p>
        </p:txBody>
      </p:sp>
      <p:sp>
        <p:nvSpPr>
          <p:cNvPr id="5" name="Footer Placeholder 4">
            <a:extLst>
              <a:ext uri="{FF2B5EF4-FFF2-40B4-BE49-F238E27FC236}">
                <a16:creationId xmlns:a16="http://schemas.microsoft.com/office/drawing/2014/main" id="{4D07AD9C-934F-4FB7-A1BA-45A459BFEC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3C8FCD-4D68-43BE-9634-635115F49EE8}"/>
              </a:ext>
            </a:extLst>
          </p:cNvPr>
          <p:cNvSpPr>
            <a:spLocks noGrp="1"/>
          </p:cNvSpPr>
          <p:nvPr>
            <p:ph type="sldNum" sz="quarter" idx="12"/>
          </p:nvPr>
        </p:nvSpPr>
        <p:spPr/>
        <p:txBody>
          <a:bodyPr/>
          <a:lstStyle/>
          <a:p>
            <a:fld id="{80C93A4C-4E97-4D49-9F0C-684FE85C17D0}" type="slidenum">
              <a:rPr lang="en-US" smtClean="0"/>
              <a:t>‹#›</a:t>
            </a:fld>
            <a:endParaRPr lang="en-US" dirty="0"/>
          </a:p>
        </p:txBody>
      </p:sp>
    </p:spTree>
    <p:extLst>
      <p:ext uri="{BB962C8B-B14F-4D97-AF65-F5344CB8AC3E}">
        <p14:creationId xmlns:p14="http://schemas.microsoft.com/office/powerpoint/2010/main" val="129714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3C23F-1390-4A41-87B5-EADC74DBB1E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C1EE31-3309-4BDA-9C5F-727D944CCD9E}"/>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5E7385-8759-4CCA-B490-66CDF6B02D26}"/>
              </a:ext>
            </a:extLst>
          </p:cNvPr>
          <p:cNvSpPr>
            <a:spLocks noGrp="1"/>
          </p:cNvSpPr>
          <p:nvPr>
            <p:ph type="dt" sz="half" idx="10"/>
          </p:nvPr>
        </p:nvSpPr>
        <p:spPr/>
        <p:txBody>
          <a:bodyPr/>
          <a:lstStyle/>
          <a:p>
            <a:fld id="{171D2AD6-E086-4674-8AEC-0D11B963CD02}" type="datetimeFigureOut">
              <a:rPr lang="en-US" smtClean="0"/>
              <a:t>4/18/2020</a:t>
            </a:fld>
            <a:endParaRPr lang="en-US" dirty="0"/>
          </a:p>
        </p:txBody>
      </p:sp>
      <p:sp>
        <p:nvSpPr>
          <p:cNvPr id="5" name="Footer Placeholder 4">
            <a:extLst>
              <a:ext uri="{FF2B5EF4-FFF2-40B4-BE49-F238E27FC236}">
                <a16:creationId xmlns:a16="http://schemas.microsoft.com/office/drawing/2014/main" id="{8E7B193E-92BD-4299-83D1-11D06CDE5D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F9C201-7472-49A9-8077-7B41625414E6}"/>
              </a:ext>
            </a:extLst>
          </p:cNvPr>
          <p:cNvSpPr>
            <a:spLocks noGrp="1"/>
          </p:cNvSpPr>
          <p:nvPr>
            <p:ph type="sldNum" sz="quarter" idx="12"/>
          </p:nvPr>
        </p:nvSpPr>
        <p:spPr/>
        <p:txBody>
          <a:bodyPr/>
          <a:lstStyle/>
          <a:p>
            <a:fld id="{80C93A4C-4E97-4D49-9F0C-684FE85C17D0}" type="slidenum">
              <a:rPr lang="en-US" smtClean="0"/>
              <a:t>‹#›</a:t>
            </a:fld>
            <a:endParaRPr lang="en-US" dirty="0"/>
          </a:p>
        </p:txBody>
      </p:sp>
    </p:spTree>
    <p:extLst>
      <p:ext uri="{BB962C8B-B14F-4D97-AF65-F5344CB8AC3E}">
        <p14:creationId xmlns:p14="http://schemas.microsoft.com/office/powerpoint/2010/main" val="2190252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8693E-0FF4-40AA-9D48-EF8523BCF5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25C337-3B18-413D-BA56-93A39F1C56E5}"/>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D7565F-7DEE-4840-8151-A5D6D39189C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5A59F5-5FE9-45EC-97A6-7479C1090CD9}"/>
              </a:ext>
            </a:extLst>
          </p:cNvPr>
          <p:cNvSpPr>
            <a:spLocks noGrp="1"/>
          </p:cNvSpPr>
          <p:nvPr>
            <p:ph type="dt" sz="half" idx="10"/>
          </p:nvPr>
        </p:nvSpPr>
        <p:spPr/>
        <p:txBody>
          <a:bodyPr/>
          <a:lstStyle/>
          <a:p>
            <a:fld id="{171D2AD6-E086-4674-8AEC-0D11B963CD02}" type="datetimeFigureOut">
              <a:rPr lang="en-US" smtClean="0"/>
              <a:t>4/18/2020</a:t>
            </a:fld>
            <a:endParaRPr lang="en-US" dirty="0"/>
          </a:p>
        </p:txBody>
      </p:sp>
      <p:sp>
        <p:nvSpPr>
          <p:cNvPr id="6" name="Footer Placeholder 5">
            <a:extLst>
              <a:ext uri="{FF2B5EF4-FFF2-40B4-BE49-F238E27FC236}">
                <a16:creationId xmlns:a16="http://schemas.microsoft.com/office/drawing/2014/main" id="{3E1B089C-AF59-46E3-BBAA-0A17EC56BF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4A4914-3F86-4F4F-964D-5647E3248C92}"/>
              </a:ext>
            </a:extLst>
          </p:cNvPr>
          <p:cNvSpPr>
            <a:spLocks noGrp="1"/>
          </p:cNvSpPr>
          <p:nvPr>
            <p:ph type="sldNum" sz="quarter" idx="12"/>
          </p:nvPr>
        </p:nvSpPr>
        <p:spPr/>
        <p:txBody>
          <a:bodyPr/>
          <a:lstStyle/>
          <a:p>
            <a:fld id="{80C93A4C-4E97-4D49-9F0C-684FE85C17D0}" type="slidenum">
              <a:rPr lang="en-US" smtClean="0"/>
              <a:t>‹#›</a:t>
            </a:fld>
            <a:endParaRPr lang="en-US" dirty="0"/>
          </a:p>
        </p:txBody>
      </p:sp>
    </p:spTree>
    <p:extLst>
      <p:ext uri="{BB962C8B-B14F-4D97-AF65-F5344CB8AC3E}">
        <p14:creationId xmlns:p14="http://schemas.microsoft.com/office/powerpoint/2010/main" val="323469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5BAEE-F8C7-47DE-945C-B349E77F02D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26E1ED-DD9E-4702-A9CF-B1518673379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BC3627-58D3-4C99-951E-A8B1BF903BE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A054C4-ED01-4AD0-AF76-7F18B974638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A1B91E-3651-4DA1-85E1-75D0C488E04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400B3D-08CF-432D-8877-81E3DEE72795}"/>
              </a:ext>
            </a:extLst>
          </p:cNvPr>
          <p:cNvSpPr>
            <a:spLocks noGrp="1"/>
          </p:cNvSpPr>
          <p:nvPr>
            <p:ph type="dt" sz="half" idx="10"/>
          </p:nvPr>
        </p:nvSpPr>
        <p:spPr/>
        <p:txBody>
          <a:bodyPr/>
          <a:lstStyle/>
          <a:p>
            <a:fld id="{171D2AD6-E086-4674-8AEC-0D11B963CD02}" type="datetimeFigureOut">
              <a:rPr lang="en-US" smtClean="0"/>
              <a:t>4/18/2020</a:t>
            </a:fld>
            <a:endParaRPr lang="en-US" dirty="0"/>
          </a:p>
        </p:txBody>
      </p:sp>
      <p:sp>
        <p:nvSpPr>
          <p:cNvPr id="8" name="Footer Placeholder 7">
            <a:extLst>
              <a:ext uri="{FF2B5EF4-FFF2-40B4-BE49-F238E27FC236}">
                <a16:creationId xmlns:a16="http://schemas.microsoft.com/office/drawing/2014/main" id="{44AF1CB1-17DF-43B7-88CA-9346C9CB635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B9FBF8E-7AB9-4167-849C-7B498D35EB95}"/>
              </a:ext>
            </a:extLst>
          </p:cNvPr>
          <p:cNvSpPr>
            <a:spLocks noGrp="1"/>
          </p:cNvSpPr>
          <p:nvPr>
            <p:ph type="sldNum" sz="quarter" idx="12"/>
          </p:nvPr>
        </p:nvSpPr>
        <p:spPr/>
        <p:txBody>
          <a:bodyPr/>
          <a:lstStyle/>
          <a:p>
            <a:fld id="{80C93A4C-4E97-4D49-9F0C-684FE85C17D0}" type="slidenum">
              <a:rPr lang="en-US" smtClean="0"/>
              <a:t>‹#›</a:t>
            </a:fld>
            <a:endParaRPr lang="en-US" dirty="0"/>
          </a:p>
        </p:txBody>
      </p:sp>
    </p:spTree>
    <p:extLst>
      <p:ext uri="{BB962C8B-B14F-4D97-AF65-F5344CB8AC3E}">
        <p14:creationId xmlns:p14="http://schemas.microsoft.com/office/powerpoint/2010/main" val="152901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744A6-C779-4E8F-8BA1-50F4E6D971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D690AD-CEF2-4485-9956-93BA784CD8E1}"/>
              </a:ext>
            </a:extLst>
          </p:cNvPr>
          <p:cNvSpPr>
            <a:spLocks noGrp="1"/>
          </p:cNvSpPr>
          <p:nvPr>
            <p:ph type="dt" sz="half" idx="10"/>
          </p:nvPr>
        </p:nvSpPr>
        <p:spPr/>
        <p:txBody>
          <a:bodyPr/>
          <a:lstStyle/>
          <a:p>
            <a:fld id="{171D2AD6-E086-4674-8AEC-0D11B963CD02}" type="datetimeFigureOut">
              <a:rPr lang="en-US" smtClean="0"/>
              <a:t>4/18/2020</a:t>
            </a:fld>
            <a:endParaRPr lang="en-US" dirty="0"/>
          </a:p>
        </p:txBody>
      </p:sp>
      <p:sp>
        <p:nvSpPr>
          <p:cNvPr id="4" name="Footer Placeholder 3">
            <a:extLst>
              <a:ext uri="{FF2B5EF4-FFF2-40B4-BE49-F238E27FC236}">
                <a16:creationId xmlns:a16="http://schemas.microsoft.com/office/drawing/2014/main" id="{296A3815-2228-4DF8-AE6E-4264E10727B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3F68D1F-7F0C-4718-86AD-321F765AF822}"/>
              </a:ext>
            </a:extLst>
          </p:cNvPr>
          <p:cNvSpPr>
            <a:spLocks noGrp="1"/>
          </p:cNvSpPr>
          <p:nvPr>
            <p:ph type="sldNum" sz="quarter" idx="12"/>
          </p:nvPr>
        </p:nvSpPr>
        <p:spPr/>
        <p:txBody>
          <a:bodyPr/>
          <a:lstStyle/>
          <a:p>
            <a:fld id="{80C93A4C-4E97-4D49-9F0C-684FE85C17D0}" type="slidenum">
              <a:rPr lang="en-US" smtClean="0"/>
              <a:t>‹#›</a:t>
            </a:fld>
            <a:endParaRPr lang="en-US" dirty="0"/>
          </a:p>
        </p:txBody>
      </p:sp>
    </p:spTree>
    <p:extLst>
      <p:ext uri="{BB962C8B-B14F-4D97-AF65-F5344CB8AC3E}">
        <p14:creationId xmlns:p14="http://schemas.microsoft.com/office/powerpoint/2010/main" val="3706375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7F5C90-0982-4E73-9B61-18E494781C31}"/>
              </a:ext>
            </a:extLst>
          </p:cNvPr>
          <p:cNvSpPr>
            <a:spLocks noGrp="1"/>
          </p:cNvSpPr>
          <p:nvPr>
            <p:ph type="dt" sz="half" idx="10"/>
          </p:nvPr>
        </p:nvSpPr>
        <p:spPr/>
        <p:txBody>
          <a:bodyPr/>
          <a:lstStyle/>
          <a:p>
            <a:fld id="{171D2AD6-E086-4674-8AEC-0D11B963CD02}" type="datetimeFigureOut">
              <a:rPr lang="en-US" smtClean="0"/>
              <a:t>4/18/2020</a:t>
            </a:fld>
            <a:endParaRPr lang="en-US" dirty="0"/>
          </a:p>
        </p:txBody>
      </p:sp>
      <p:sp>
        <p:nvSpPr>
          <p:cNvPr id="3" name="Footer Placeholder 2">
            <a:extLst>
              <a:ext uri="{FF2B5EF4-FFF2-40B4-BE49-F238E27FC236}">
                <a16:creationId xmlns:a16="http://schemas.microsoft.com/office/drawing/2014/main" id="{E7D165F2-32C5-43E4-943C-FD6C30BB5CE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163C44D-E8C8-4D9B-8738-96923266B0C1}"/>
              </a:ext>
            </a:extLst>
          </p:cNvPr>
          <p:cNvSpPr>
            <a:spLocks noGrp="1"/>
          </p:cNvSpPr>
          <p:nvPr>
            <p:ph type="sldNum" sz="quarter" idx="12"/>
          </p:nvPr>
        </p:nvSpPr>
        <p:spPr/>
        <p:txBody>
          <a:bodyPr/>
          <a:lstStyle/>
          <a:p>
            <a:fld id="{80C93A4C-4E97-4D49-9F0C-684FE85C17D0}" type="slidenum">
              <a:rPr lang="en-US" smtClean="0"/>
              <a:t>‹#›</a:t>
            </a:fld>
            <a:endParaRPr lang="en-US" dirty="0"/>
          </a:p>
        </p:txBody>
      </p:sp>
    </p:spTree>
    <p:extLst>
      <p:ext uri="{BB962C8B-B14F-4D97-AF65-F5344CB8AC3E}">
        <p14:creationId xmlns:p14="http://schemas.microsoft.com/office/powerpoint/2010/main" val="1800962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FB69D-7BE9-4B00-9F14-829678FC2AF1}" type="datetimeFigureOut">
              <a:rPr lang="en-US" smtClean="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45E338-6BE9-49CA-BD25-19705C8D14AB}" type="slidenum">
              <a:rPr lang="en-US" smtClean="0"/>
              <a:t>‹#›</a:t>
            </a:fld>
            <a:endParaRPr lang="en-US" dirty="0"/>
          </a:p>
        </p:txBody>
      </p:sp>
    </p:spTree>
    <p:extLst>
      <p:ext uri="{BB962C8B-B14F-4D97-AF65-F5344CB8AC3E}">
        <p14:creationId xmlns:p14="http://schemas.microsoft.com/office/powerpoint/2010/main" val="2948233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8B85F-8C82-4E73-95DF-52182F10266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A97326-C067-4D3F-9303-CE815D9E285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319007-0C0B-411D-B703-93DF8CB0F57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7E49E8-BD02-460D-82BC-0EE1E05272AC}"/>
              </a:ext>
            </a:extLst>
          </p:cNvPr>
          <p:cNvSpPr>
            <a:spLocks noGrp="1"/>
          </p:cNvSpPr>
          <p:nvPr>
            <p:ph type="dt" sz="half" idx="10"/>
          </p:nvPr>
        </p:nvSpPr>
        <p:spPr/>
        <p:txBody>
          <a:bodyPr/>
          <a:lstStyle/>
          <a:p>
            <a:fld id="{171D2AD6-E086-4674-8AEC-0D11B963CD02}" type="datetimeFigureOut">
              <a:rPr lang="en-US" smtClean="0"/>
              <a:t>4/18/2020</a:t>
            </a:fld>
            <a:endParaRPr lang="en-US" dirty="0"/>
          </a:p>
        </p:txBody>
      </p:sp>
      <p:sp>
        <p:nvSpPr>
          <p:cNvPr id="6" name="Footer Placeholder 5">
            <a:extLst>
              <a:ext uri="{FF2B5EF4-FFF2-40B4-BE49-F238E27FC236}">
                <a16:creationId xmlns:a16="http://schemas.microsoft.com/office/drawing/2014/main" id="{108B3A53-42ED-4335-BC11-328CDF80E5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760789D-656D-401D-BB47-A92B3DF6B19D}"/>
              </a:ext>
            </a:extLst>
          </p:cNvPr>
          <p:cNvSpPr>
            <a:spLocks noGrp="1"/>
          </p:cNvSpPr>
          <p:nvPr>
            <p:ph type="sldNum" sz="quarter" idx="12"/>
          </p:nvPr>
        </p:nvSpPr>
        <p:spPr/>
        <p:txBody>
          <a:bodyPr/>
          <a:lstStyle/>
          <a:p>
            <a:fld id="{80C93A4C-4E97-4D49-9F0C-684FE85C17D0}" type="slidenum">
              <a:rPr lang="en-US" smtClean="0"/>
              <a:t>‹#›</a:t>
            </a:fld>
            <a:endParaRPr lang="en-US" dirty="0"/>
          </a:p>
        </p:txBody>
      </p:sp>
    </p:spTree>
    <p:extLst>
      <p:ext uri="{BB962C8B-B14F-4D97-AF65-F5344CB8AC3E}">
        <p14:creationId xmlns:p14="http://schemas.microsoft.com/office/powerpoint/2010/main" val="591220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6F7F6-A24F-424B-8B68-F401E03848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FD48BD-E0C4-44AD-AD88-0CD25246E10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7BDBD7E-0509-44A6-A8E1-E98B8347D53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915F35-90B1-4B7B-A420-632B69BA0699}"/>
              </a:ext>
            </a:extLst>
          </p:cNvPr>
          <p:cNvSpPr>
            <a:spLocks noGrp="1"/>
          </p:cNvSpPr>
          <p:nvPr>
            <p:ph type="dt" sz="half" idx="10"/>
          </p:nvPr>
        </p:nvSpPr>
        <p:spPr/>
        <p:txBody>
          <a:bodyPr/>
          <a:lstStyle/>
          <a:p>
            <a:fld id="{171D2AD6-E086-4674-8AEC-0D11B963CD02}" type="datetimeFigureOut">
              <a:rPr lang="en-US" smtClean="0"/>
              <a:t>4/18/2020</a:t>
            </a:fld>
            <a:endParaRPr lang="en-US" dirty="0"/>
          </a:p>
        </p:txBody>
      </p:sp>
      <p:sp>
        <p:nvSpPr>
          <p:cNvPr id="6" name="Footer Placeholder 5">
            <a:extLst>
              <a:ext uri="{FF2B5EF4-FFF2-40B4-BE49-F238E27FC236}">
                <a16:creationId xmlns:a16="http://schemas.microsoft.com/office/drawing/2014/main" id="{0915E0C9-721A-46AB-907B-8790823FDD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6EB381-2E36-473C-A0C8-7BA3547F3F76}"/>
              </a:ext>
            </a:extLst>
          </p:cNvPr>
          <p:cNvSpPr>
            <a:spLocks noGrp="1"/>
          </p:cNvSpPr>
          <p:nvPr>
            <p:ph type="sldNum" sz="quarter" idx="12"/>
          </p:nvPr>
        </p:nvSpPr>
        <p:spPr/>
        <p:txBody>
          <a:bodyPr/>
          <a:lstStyle/>
          <a:p>
            <a:fld id="{80C93A4C-4E97-4D49-9F0C-684FE85C17D0}" type="slidenum">
              <a:rPr lang="en-US" smtClean="0"/>
              <a:t>‹#›</a:t>
            </a:fld>
            <a:endParaRPr lang="en-US" dirty="0"/>
          </a:p>
        </p:txBody>
      </p:sp>
    </p:spTree>
    <p:extLst>
      <p:ext uri="{BB962C8B-B14F-4D97-AF65-F5344CB8AC3E}">
        <p14:creationId xmlns:p14="http://schemas.microsoft.com/office/powerpoint/2010/main" val="1063886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BC544-7234-4FCD-B4E3-53EFFE7C1D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441202-80E4-40E7-855F-AE6247083D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331F63-AB2E-4863-8401-9530404CBFF2}"/>
              </a:ext>
            </a:extLst>
          </p:cNvPr>
          <p:cNvSpPr>
            <a:spLocks noGrp="1"/>
          </p:cNvSpPr>
          <p:nvPr>
            <p:ph type="dt" sz="half" idx="10"/>
          </p:nvPr>
        </p:nvSpPr>
        <p:spPr/>
        <p:txBody>
          <a:bodyPr/>
          <a:lstStyle/>
          <a:p>
            <a:fld id="{171D2AD6-E086-4674-8AEC-0D11B963CD02}" type="datetimeFigureOut">
              <a:rPr lang="en-US" smtClean="0"/>
              <a:t>4/18/2020</a:t>
            </a:fld>
            <a:endParaRPr lang="en-US" dirty="0"/>
          </a:p>
        </p:txBody>
      </p:sp>
      <p:sp>
        <p:nvSpPr>
          <p:cNvPr id="5" name="Footer Placeholder 4">
            <a:extLst>
              <a:ext uri="{FF2B5EF4-FFF2-40B4-BE49-F238E27FC236}">
                <a16:creationId xmlns:a16="http://schemas.microsoft.com/office/drawing/2014/main" id="{598CCA42-DF65-4832-A1AB-1FA9312C3F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D943C4-A7AF-4706-B9D8-752923ED0915}"/>
              </a:ext>
            </a:extLst>
          </p:cNvPr>
          <p:cNvSpPr>
            <a:spLocks noGrp="1"/>
          </p:cNvSpPr>
          <p:nvPr>
            <p:ph type="sldNum" sz="quarter" idx="12"/>
          </p:nvPr>
        </p:nvSpPr>
        <p:spPr/>
        <p:txBody>
          <a:bodyPr/>
          <a:lstStyle/>
          <a:p>
            <a:fld id="{80C93A4C-4E97-4D49-9F0C-684FE85C17D0}" type="slidenum">
              <a:rPr lang="en-US" smtClean="0"/>
              <a:t>‹#›</a:t>
            </a:fld>
            <a:endParaRPr lang="en-US" dirty="0"/>
          </a:p>
        </p:txBody>
      </p:sp>
    </p:spTree>
    <p:extLst>
      <p:ext uri="{BB962C8B-B14F-4D97-AF65-F5344CB8AC3E}">
        <p14:creationId xmlns:p14="http://schemas.microsoft.com/office/powerpoint/2010/main" val="1257808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27C5E5-FCF8-499A-BCFC-8AB360BE084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D877A3-04E1-4FFB-90A9-8F88A9DCA6B9}"/>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1BA23-66D9-4DD2-8394-51165610E69C}"/>
              </a:ext>
            </a:extLst>
          </p:cNvPr>
          <p:cNvSpPr>
            <a:spLocks noGrp="1"/>
          </p:cNvSpPr>
          <p:nvPr>
            <p:ph type="dt" sz="half" idx="10"/>
          </p:nvPr>
        </p:nvSpPr>
        <p:spPr/>
        <p:txBody>
          <a:bodyPr/>
          <a:lstStyle/>
          <a:p>
            <a:fld id="{171D2AD6-E086-4674-8AEC-0D11B963CD02}" type="datetimeFigureOut">
              <a:rPr lang="en-US" smtClean="0"/>
              <a:t>4/18/2020</a:t>
            </a:fld>
            <a:endParaRPr lang="en-US" dirty="0"/>
          </a:p>
        </p:txBody>
      </p:sp>
      <p:sp>
        <p:nvSpPr>
          <p:cNvPr id="5" name="Footer Placeholder 4">
            <a:extLst>
              <a:ext uri="{FF2B5EF4-FFF2-40B4-BE49-F238E27FC236}">
                <a16:creationId xmlns:a16="http://schemas.microsoft.com/office/drawing/2014/main" id="{4D671AFB-4F77-4BA6-BC8B-4D9654C0CA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38E8BB-D180-44F4-A587-AA2C6CD3F75C}"/>
              </a:ext>
            </a:extLst>
          </p:cNvPr>
          <p:cNvSpPr>
            <a:spLocks noGrp="1"/>
          </p:cNvSpPr>
          <p:nvPr>
            <p:ph type="sldNum" sz="quarter" idx="12"/>
          </p:nvPr>
        </p:nvSpPr>
        <p:spPr/>
        <p:txBody>
          <a:bodyPr/>
          <a:lstStyle/>
          <a:p>
            <a:fld id="{80C93A4C-4E97-4D49-9F0C-684FE85C17D0}" type="slidenum">
              <a:rPr lang="en-US" smtClean="0"/>
              <a:t>‹#›</a:t>
            </a:fld>
            <a:endParaRPr lang="en-US" dirty="0"/>
          </a:p>
        </p:txBody>
      </p:sp>
    </p:spTree>
    <p:extLst>
      <p:ext uri="{BB962C8B-B14F-4D97-AF65-F5344CB8AC3E}">
        <p14:creationId xmlns:p14="http://schemas.microsoft.com/office/powerpoint/2010/main" val="2208454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1FB69D-7BE9-4B00-9F14-829678FC2AF1}" type="datetimeFigureOut">
              <a:rPr lang="en-US" smtClean="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45E338-6BE9-49CA-BD25-19705C8D14AB}" type="slidenum">
              <a:rPr lang="en-US" smtClean="0"/>
              <a:t>‹#›</a:t>
            </a:fld>
            <a:endParaRPr lang="en-US" dirty="0"/>
          </a:p>
        </p:txBody>
      </p:sp>
    </p:spTree>
    <p:extLst>
      <p:ext uri="{BB962C8B-B14F-4D97-AF65-F5344CB8AC3E}">
        <p14:creationId xmlns:p14="http://schemas.microsoft.com/office/powerpoint/2010/main" val="4013679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1FB69D-7BE9-4B00-9F14-829678FC2AF1}" type="datetimeFigureOut">
              <a:rPr lang="en-US" smtClean="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45E338-6BE9-49CA-BD25-19705C8D14AB}" type="slidenum">
              <a:rPr lang="en-US" smtClean="0"/>
              <a:t>‹#›</a:t>
            </a:fld>
            <a:endParaRPr lang="en-US" dirty="0"/>
          </a:p>
        </p:txBody>
      </p:sp>
    </p:spTree>
    <p:extLst>
      <p:ext uri="{BB962C8B-B14F-4D97-AF65-F5344CB8AC3E}">
        <p14:creationId xmlns:p14="http://schemas.microsoft.com/office/powerpoint/2010/main" val="26160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1FB69D-7BE9-4B00-9F14-829678FC2AF1}" type="datetimeFigureOut">
              <a:rPr lang="en-US" smtClean="0"/>
              <a:t>4/18/2020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45E338-6BE9-49CA-BD25-19705C8D14AB}" type="slidenum">
              <a:rPr lang="en-US" smtClean="0"/>
              <a:t>‹#›</a:t>
            </a:fld>
            <a:endParaRPr lang="en-US" dirty="0"/>
          </a:p>
        </p:txBody>
      </p:sp>
    </p:spTree>
    <p:extLst>
      <p:ext uri="{BB962C8B-B14F-4D97-AF65-F5344CB8AC3E}">
        <p14:creationId xmlns:p14="http://schemas.microsoft.com/office/powerpoint/2010/main" val="2464159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1FB69D-7BE9-4B00-9F14-829678FC2AF1}" type="datetimeFigureOut">
              <a:rPr lang="en-US" smtClean="0"/>
              <a:t>4/18/2020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45E338-6BE9-49CA-BD25-19705C8D14AB}" type="slidenum">
              <a:rPr lang="en-US" smtClean="0"/>
              <a:t>‹#›</a:t>
            </a:fld>
            <a:endParaRPr lang="en-US" dirty="0"/>
          </a:p>
        </p:txBody>
      </p:sp>
    </p:spTree>
    <p:extLst>
      <p:ext uri="{BB962C8B-B14F-4D97-AF65-F5344CB8AC3E}">
        <p14:creationId xmlns:p14="http://schemas.microsoft.com/office/powerpoint/2010/main" val="279387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1FB69D-7BE9-4B00-9F14-829678FC2AF1}" type="datetimeFigureOut">
              <a:rPr lang="en-US" smtClean="0"/>
              <a:t>4/18/2020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45E338-6BE9-49CA-BD25-19705C8D14AB}" type="slidenum">
              <a:rPr lang="en-US" smtClean="0"/>
              <a:t>‹#›</a:t>
            </a:fld>
            <a:endParaRPr lang="en-US" dirty="0"/>
          </a:p>
        </p:txBody>
      </p:sp>
    </p:spTree>
    <p:extLst>
      <p:ext uri="{BB962C8B-B14F-4D97-AF65-F5344CB8AC3E}">
        <p14:creationId xmlns:p14="http://schemas.microsoft.com/office/powerpoint/2010/main" val="2882342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1FB69D-7BE9-4B00-9F14-829678FC2AF1}" type="datetimeFigureOut">
              <a:rPr lang="en-US" smtClean="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45E338-6BE9-49CA-BD25-19705C8D14AB}" type="slidenum">
              <a:rPr lang="en-US" smtClean="0"/>
              <a:t>‹#›</a:t>
            </a:fld>
            <a:endParaRPr lang="en-US" dirty="0"/>
          </a:p>
        </p:txBody>
      </p:sp>
    </p:spTree>
    <p:extLst>
      <p:ext uri="{BB962C8B-B14F-4D97-AF65-F5344CB8AC3E}">
        <p14:creationId xmlns:p14="http://schemas.microsoft.com/office/powerpoint/2010/main" val="2356211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1FB69D-7BE9-4B00-9F14-829678FC2AF1}" type="datetimeFigureOut">
              <a:rPr lang="en-US" smtClean="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45E338-6BE9-49CA-BD25-19705C8D14AB}" type="slidenum">
              <a:rPr lang="en-US" smtClean="0"/>
              <a:t>‹#›</a:t>
            </a:fld>
            <a:endParaRPr lang="en-US" dirty="0"/>
          </a:p>
        </p:txBody>
      </p:sp>
    </p:spTree>
    <p:extLst>
      <p:ext uri="{BB962C8B-B14F-4D97-AF65-F5344CB8AC3E}">
        <p14:creationId xmlns:p14="http://schemas.microsoft.com/office/powerpoint/2010/main" val="3278179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1FB69D-7BE9-4B00-9F14-829678FC2AF1}" type="datetimeFigureOut">
              <a:rPr lang="en-US" smtClean="0"/>
              <a:t>4/18/2020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5E338-6BE9-49CA-BD25-19705C8D14AB}" type="slidenum">
              <a:rPr lang="en-US" smtClean="0"/>
              <a:t>‹#›</a:t>
            </a:fld>
            <a:endParaRPr lang="en-US" dirty="0"/>
          </a:p>
        </p:txBody>
      </p:sp>
    </p:spTree>
    <p:extLst>
      <p:ext uri="{BB962C8B-B14F-4D97-AF65-F5344CB8AC3E}">
        <p14:creationId xmlns:p14="http://schemas.microsoft.com/office/powerpoint/2010/main" val="3662671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F68432-58CA-4C19-B901-204DCA66D2C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5E1B92-51E6-42B2-84BD-314FE082F7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5B3967-9CE0-4644-A52E-9832D538C68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D2AD6-E086-4674-8AEC-0D11B963CD02}" type="datetimeFigureOut">
              <a:rPr lang="en-US" smtClean="0"/>
              <a:t>4/18/2020</a:t>
            </a:fld>
            <a:endParaRPr lang="en-US" dirty="0"/>
          </a:p>
        </p:txBody>
      </p:sp>
      <p:sp>
        <p:nvSpPr>
          <p:cNvPr id="5" name="Footer Placeholder 4">
            <a:extLst>
              <a:ext uri="{FF2B5EF4-FFF2-40B4-BE49-F238E27FC236}">
                <a16:creationId xmlns:a16="http://schemas.microsoft.com/office/drawing/2014/main" id="{64A19B38-AA0B-45DA-9D30-32C08B9D24D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515F6BF-ED61-44C8-8148-339A6E13E09C}"/>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93A4C-4E97-4D49-9F0C-684FE85C17D0}" type="slidenum">
              <a:rPr lang="en-US" smtClean="0"/>
              <a:t>‹#›</a:t>
            </a:fld>
            <a:endParaRPr lang="en-US" dirty="0"/>
          </a:p>
        </p:txBody>
      </p:sp>
    </p:spTree>
    <p:extLst>
      <p:ext uri="{BB962C8B-B14F-4D97-AF65-F5344CB8AC3E}">
        <p14:creationId xmlns:p14="http://schemas.microsoft.com/office/powerpoint/2010/main" val="5764647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polioeradication.org/?fbclid=IwAR2lQACzMw5i9x3Ltt9jgozzMndKpFCqgu-VGVpLFNGfKSR6Egrw5M9J0o4"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mailto:markaharbison@gmail.com"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mailto:David.Mozdren@hawaiiantel.com"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mailto:markaharbison@gmail.com"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mailto:james.ham@gmail.com"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mailto:marienne@alexvergaraphotography.com"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mailto:ngdarryl@hotmail.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5A9DC5-B447-426D-B081-C148AD437C94}"/>
              </a:ext>
            </a:extLst>
          </p:cNvPr>
          <p:cNvSpPr/>
          <p:nvPr/>
        </p:nvSpPr>
        <p:spPr>
          <a:xfrm>
            <a:off x="818147" y="235528"/>
            <a:ext cx="8084686" cy="369332"/>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District 5000 2019-2020 International Service—Global Grants Webinar</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7" name="Title 5">
            <a:extLst>
              <a:ext uri="{FF2B5EF4-FFF2-40B4-BE49-F238E27FC236}">
                <a16:creationId xmlns:a16="http://schemas.microsoft.com/office/drawing/2014/main" id="{55D906EA-0197-46AE-8B49-9194597A4766}"/>
              </a:ext>
            </a:extLst>
          </p:cNvPr>
          <p:cNvSpPr>
            <a:spLocks noGrp="1"/>
          </p:cNvSpPr>
          <p:nvPr>
            <p:ph type="ctrTitle"/>
          </p:nvPr>
        </p:nvSpPr>
        <p:spPr>
          <a:xfrm>
            <a:off x="534955" y="1120872"/>
            <a:ext cx="8084687" cy="2308128"/>
          </a:xfrm>
        </p:spPr>
        <p:txBody>
          <a:bodyPr/>
          <a:lstStyle/>
          <a:p>
            <a:br>
              <a:rPr lang="en-US" dirty="0"/>
            </a:br>
            <a:endParaRPr lang="en-US" dirty="0"/>
          </a:p>
        </p:txBody>
      </p:sp>
      <p:pic>
        <p:nvPicPr>
          <p:cNvPr id="4" name="Picture 3">
            <a:extLst>
              <a:ext uri="{FF2B5EF4-FFF2-40B4-BE49-F238E27FC236}">
                <a16:creationId xmlns:a16="http://schemas.microsoft.com/office/drawing/2014/main" id="{561C3FE8-9E24-442D-AE29-6DC399E2F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4860"/>
            <a:ext cx="8932833" cy="4125232"/>
          </a:xfrm>
          <a:prstGeom prst="rect">
            <a:avLst/>
          </a:prstGeom>
        </p:spPr>
      </p:pic>
      <p:sp>
        <p:nvSpPr>
          <p:cNvPr id="6" name="TextBox 5">
            <a:extLst>
              <a:ext uri="{FF2B5EF4-FFF2-40B4-BE49-F238E27FC236}">
                <a16:creationId xmlns:a16="http://schemas.microsoft.com/office/drawing/2014/main" id="{9F7E8A7C-0CCA-424D-9E71-22F7681B593E}"/>
              </a:ext>
            </a:extLst>
          </p:cNvPr>
          <p:cNvSpPr txBox="1"/>
          <p:nvPr/>
        </p:nvSpPr>
        <p:spPr>
          <a:xfrm>
            <a:off x="659364" y="5090797"/>
            <a:ext cx="8084687" cy="646331"/>
          </a:xfrm>
          <a:prstGeom prst="rect">
            <a:avLst/>
          </a:prstGeom>
          <a:noFill/>
        </p:spPr>
        <p:txBody>
          <a:bodyPr wrap="square" rtlCol="0">
            <a:spAutoFit/>
          </a:bodyPr>
          <a:lstStyle/>
          <a:p>
            <a:r>
              <a:rPr lang="en-US" b="1" dirty="0">
                <a:solidFill>
                  <a:schemeClr val="accent1">
                    <a:lumMod val="75000"/>
                  </a:schemeClr>
                </a:solidFill>
                <a:latin typeface="Arial" panose="020B0604020202020204" pitchFamily="34" charset="0"/>
                <a:cs typeface="Arial" panose="020B0604020202020204" pitchFamily="34" charset="0"/>
              </a:rPr>
              <a:t>Mark Harbison, District Rotary Foundation Committee Vice Chair—Grants Subcommittee Chair</a:t>
            </a:r>
            <a:endParaRPr lang="en-US" dirty="0"/>
          </a:p>
        </p:txBody>
      </p:sp>
    </p:spTree>
    <p:extLst>
      <p:ext uri="{BB962C8B-B14F-4D97-AF65-F5344CB8AC3E}">
        <p14:creationId xmlns:p14="http://schemas.microsoft.com/office/powerpoint/2010/main" val="2578864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55D906EA-0197-46AE-8B49-9194597A4766}"/>
              </a:ext>
            </a:extLst>
          </p:cNvPr>
          <p:cNvSpPr>
            <a:spLocks noGrp="1"/>
          </p:cNvSpPr>
          <p:nvPr>
            <p:ph type="ctrTitle"/>
          </p:nvPr>
        </p:nvSpPr>
        <p:spPr>
          <a:xfrm>
            <a:off x="534955" y="1120872"/>
            <a:ext cx="8084687" cy="2308128"/>
          </a:xfrm>
        </p:spPr>
        <p:txBody>
          <a:bodyPr/>
          <a:lstStyle/>
          <a:p>
            <a:br>
              <a:rPr lang="en-US" dirty="0"/>
            </a:br>
            <a:endParaRPr lang="en-US" dirty="0"/>
          </a:p>
        </p:txBody>
      </p:sp>
      <p:sp>
        <p:nvSpPr>
          <p:cNvPr id="2" name="Rectangle 1">
            <a:extLst>
              <a:ext uri="{FF2B5EF4-FFF2-40B4-BE49-F238E27FC236}">
                <a16:creationId xmlns:a16="http://schemas.microsoft.com/office/drawing/2014/main" id="{8611D016-D09F-44C7-851B-34ED75DF7A32}"/>
              </a:ext>
            </a:extLst>
          </p:cNvPr>
          <p:cNvSpPr/>
          <p:nvPr/>
        </p:nvSpPr>
        <p:spPr>
          <a:xfrm>
            <a:off x="2286000" y="2413338"/>
            <a:ext cx="4572000" cy="369332"/>
          </a:xfrm>
          <a:prstGeom prst="rect">
            <a:avLst/>
          </a:prstGeom>
        </p:spPr>
        <p:txBody>
          <a:bodyPr>
            <a:spAutoFit/>
          </a:bodyPr>
          <a:lstStyle/>
          <a:p>
            <a:endParaRPr lang="en-US" dirty="0"/>
          </a:p>
        </p:txBody>
      </p:sp>
      <p:pic>
        <p:nvPicPr>
          <p:cNvPr id="6" name="Picture 5">
            <a:extLst>
              <a:ext uri="{FF2B5EF4-FFF2-40B4-BE49-F238E27FC236}">
                <a16:creationId xmlns:a16="http://schemas.microsoft.com/office/drawing/2014/main" id="{A633FCF0-F819-4E38-978F-C34FB4704B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249" y="1461542"/>
            <a:ext cx="7299272" cy="4331534"/>
          </a:xfrm>
          <a:prstGeom prst="rect">
            <a:avLst/>
          </a:prstGeom>
        </p:spPr>
      </p:pic>
      <p:pic>
        <p:nvPicPr>
          <p:cNvPr id="10" name="Picture 9">
            <a:extLst>
              <a:ext uri="{FF2B5EF4-FFF2-40B4-BE49-F238E27FC236}">
                <a16:creationId xmlns:a16="http://schemas.microsoft.com/office/drawing/2014/main" id="{DE04DC87-EAC3-4960-869C-358B2743A5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063" y="-31102"/>
            <a:ext cx="5455027" cy="1380677"/>
          </a:xfrm>
          <a:prstGeom prst="rect">
            <a:avLst/>
          </a:prstGeom>
        </p:spPr>
      </p:pic>
    </p:spTree>
    <p:extLst>
      <p:ext uri="{BB962C8B-B14F-4D97-AF65-F5344CB8AC3E}">
        <p14:creationId xmlns:p14="http://schemas.microsoft.com/office/powerpoint/2010/main" val="2080324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55D906EA-0197-46AE-8B49-9194597A4766}"/>
              </a:ext>
            </a:extLst>
          </p:cNvPr>
          <p:cNvSpPr>
            <a:spLocks noGrp="1"/>
          </p:cNvSpPr>
          <p:nvPr>
            <p:ph type="ctrTitle"/>
          </p:nvPr>
        </p:nvSpPr>
        <p:spPr>
          <a:xfrm>
            <a:off x="534955" y="1120872"/>
            <a:ext cx="8084687" cy="2308128"/>
          </a:xfrm>
        </p:spPr>
        <p:txBody>
          <a:bodyPr/>
          <a:lstStyle/>
          <a:p>
            <a:br>
              <a:rPr lang="en-US" dirty="0"/>
            </a:br>
            <a:endParaRPr lang="en-US" dirty="0"/>
          </a:p>
        </p:txBody>
      </p:sp>
      <p:sp>
        <p:nvSpPr>
          <p:cNvPr id="2" name="Rectangle 1">
            <a:extLst>
              <a:ext uri="{FF2B5EF4-FFF2-40B4-BE49-F238E27FC236}">
                <a16:creationId xmlns:a16="http://schemas.microsoft.com/office/drawing/2014/main" id="{8611D016-D09F-44C7-851B-34ED75DF7A32}"/>
              </a:ext>
            </a:extLst>
          </p:cNvPr>
          <p:cNvSpPr/>
          <p:nvPr/>
        </p:nvSpPr>
        <p:spPr>
          <a:xfrm>
            <a:off x="2286000" y="2413338"/>
            <a:ext cx="4572000" cy="369332"/>
          </a:xfrm>
          <a:prstGeom prst="rect">
            <a:avLst/>
          </a:prstGeom>
        </p:spPr>
        <p:txBody>
          <a:bodyPr>
            <a:spAutoFit/>
          </a:bodyPr>
          <a:lstStyle/>
          <a:p>
            <a:endParaRPr lang="en-US" dirty="0"/>
          </a:p>
        </p:txBody>
      </p:sp>
      <p:pic>
        <p:nvPicPr>
          <p:cNvPr id="6" name="Picture 5">
            <a:extLst>
              <a:ext uri="{FF2B5EF4-FFF2-40B4-BE49-F238E27FC236}">
                <a16:creationId xmlns:a16="http://schemas.microsoft.com/office/drawing/2014/main" id="{DF5D3C88-4468-44B4-AF8E-E7A306B54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29" y="-49173"/>
            <a:ext cx="9107171" cy="5601482"/>
          </a:xfrm>
          <a:prstGeom prst="rect">
            <a:avLst/>
          </a:prstGeom>
        </p:spPr>
      </p:pic>
    </p:spTree>
    <p:extLst>
      <p:ext uri="{BB962C8B-B14F-4D97-AF65-F5344CB8AC3E}">
        <p14:creationId xmlns:p14="http://schemas.microsoft.com/office/powerpoint/2010/main" val="4047052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5A9DC5-B447-426D-B081-C148AD437C94}"/>
              </a:ext>
            </a:extLst>
          </p:cNvPr>
          <p:cNvSpPr/>
          <p:nvPr/>
        </p:nvSpPr>
        <p:spPr>
          <a:xfrm>
            <a:off x="818147" y="235528"/>
            <a:ext cx="7507706" cy="369332"/>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District 5000 2019-2020 Global Grants Webinar</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7" name="Title 5">
            <a:extLst>
              <a:ext uri="{FF2B5EF4-FFF2-40B4-BE49-F238E27FC236}">
                <a16:creationId xmlns:a16="http://schemas.microsoft.com/office/drawing/2014/main" id="{55D906EA-0197-46AE-8B49-9194597A4766}"/>
              </a:ext>
            </a:extLst>
          </p:cNvPr>
          <p:cNvSpPr>
            <a:spLocks noGrp="1"/>
          </p:cNvSpPr>
          <p:nvPr>
            <p:ph type="ctrTitle"/>
          </p:nvPr>
        </p:nvSpPr>
        <p:spPr>
          <a:xfrm>
            <a:off x="-1105343" y="996464"/>
            <a:ext cx="9718765" cy="693375"/>
          </a:xfrm>
        </p:spPr>
        <p:txBody>
          <a:bodyPr/>
          <a:lstStyle/>
          <a:p>
            <a:br>
              <a:rPr lang="en-US" dirty="0"/>
            </a:br>
            <a:endParaRPr lang="en-US" dirty="0"/>
          </a:p>
        </p:txBody>
      </p:sp>
      <p:sp>
        <p:nvSpPr>
          <p:cNvPr id="3" name="Rectangle 2">
            <a:extLst>
              <a:ext uri="{FF2B5EF4-FFF2-40B4-BE49-F238E27FC236}">
                <a16:creationId xmlns:a16="http://schemas.microsoft.com/office/drawing/2014/main" id="{B4897FBD-7764-42ED-9B53-167AD822A273}"/>
              </a:ext>
            </a:extLst>
          </p:cNvPr>
          <p:cNvSpPr/>
          <p:nvPr/>
        </p:nvSpPr>
        <p:spPr>
          <a:xfrm>
            <a:off x="2286000" y="2136339"/>
            <a:ext cx="4572000" cy="369332"/>
          </a:xfrm>
          <a:prstGeom prst="rect">
            <a:avLst/>
          </a:prstGeom>
        </p:spPr>
        <p:txBody>
          <a:bodyPr>
            <a:spAutoFit/>
          </a:bodyPr>
          <a:lstStyle/>
          <a:p>
            <a:r>
              <a:rPr lang="en-US" dirty="0">
                <a:solidFill>
                  <a:srgbClr val="1D2129"/>
                </a:solidFill>
                <a:latin typeface="Helvetica" panose="020B0604020202020204" pitchFamily="34" charset="0"/>
              </a:rPr>
              <a:t>.</a:t>
            </a:r>
            <a:endParaRPr lang="en-US" dirty="0"/>
          </a:p>
        </p:txBody>
      </p:sp>
      <p:pic>
        <p:nvPicPr>
          <p:cNvPr id="1026" name="Picture 2" descr="Image may contain: possible text that says '3 AND GOOD HEALTH BEING The COVID-19 pandemic is a global health crisis that calls for solidarity and a unified response. United Nations #GlobalGoals #COVID19'">
            <a:extLst>
              <a:ext uri="{FF2B5EF4-FFF2-40B4-BE49-F238E27FC236}">
                <a16:creationId xmlns:a16="http://schemas.microsoft.com/office/drawing/2014/main" id="{CB6D3458-9141-415A-8E12-053445DA9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269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5A9DC5-B447-426D-B081-C148AD437C94}"/>
              </a:ext>
            </a:extLst>
          </p:cNvPr>
          <p:cNvSpPr/>
          <p:nvPr/>
        </p:nvSpPr>
        <p:spPr>
          <a:xfrm>
            <a:off x="818147" y="235528"/>
            <a:ext cx="7507706" cy="369332"/>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District 5000 2019-2020 Global Grants Webinar</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7" name="Title 5">
            <a:extLst>
              <a:ext uri="{FF2B5EF4-FFF2-40B4-BE49-F238E27FC236}">
                <a16:creationId xmlns:a16="http://schemas.microsoft.com/office/drawing/2014/main" id="{55D906EA-0197-46AE-8B49-9194597A4766}"/>
              </a:ext>
            </a:extLst>
          </p:cNvPr>
          <p:cNvSpPr>
            <a:spLocks noGrp="1"/>
          </p:cNvSpPr>
          <p:nvPr>
            <p:ph type="ctrTitle"/>
          </p:nvPr>
        </p:nvSpPr>
        <p:spPr>
          <a:xfrm>
            <a:off x="-1105343" y="996464"/>
            <a:ext cx="9718765" cy="693375"/>
          </a:xfrm>
        </p:spPr>
        <p:txBody>
          <a:bodyPr/>
          <a:lstStyle/>
          <a:p>
            <a:br>
              <a:rPr lang="en-US" dirty="0"/>
            </a:br>
            <a:endParaRPr lang="en-US" dirty="0"/>
          </a:p>
        </p:txBody>
      </p:sp>
      <p:pic>
        <p:nvPicPr>
          <p:cNvPr id="3" name="Picture 2">
            <a:extLst>
              <a:ext uri="{FF2B5EF4-FFF2-40B4-BE49-F238E27FC236}">
                <a16:creationId xmlns:a16="http://schemas.microsoft.com/office/drawing/2014/main" id="{D574E1B4-8A5F-4B2E-B6F9-0B4685FF00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4860"/>
            <a:ext cx="9144000" cy="4918862"/>
          </a:xfrm>
          <a:prstGeom prst="rect">
            <a:avLst/>
          </a:prstGeom>
        </p:spPr>
      </p:pic>
      <p:cxnSp>
        <p:nvCxnSpPr>
          <p:cNvPr id="4" name="Straight Arrow Connector 3">
            <a:extLst>
              <a:ext uri="{FF2B5EF4-FFF2-40B4-BE49-F238E27FC236}">
                <a16:creationId xmlns:a16="http://schemas.microsoft.com/office/drawing/2014/main" id="{B7E462AC-7625-4065-91A9-AEE922D623E1}"/>
              </a:ext>
            </a:extLst>
          </p:cNvPr>
          <p:cNvCxnSpPr/>
          <p:nvPr/>
        </p:nvCxnSpPr>
        <p:spPr>
          <a:xfrm flipV="1">
            <a:off x="3707363" y="1940767"/>
            <a:ext cx="1063690" cy="603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822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55D906EA-0197-46AE-8B49-9194597A4766}"/>
              </a:ext>
            </a:extLst>
          </p:cNvPr>
          <p:cNvSpPr>
            <a:spLocks noGrp="1"/>
          </p:cNvSpPr>
          <p:nvPr>
            <p:ph type="ctrTitle"/>
          </p:nvPr>
        </p:nvSpPr>
        <p:spPr>
          <a:xfrm>
            <a:off x="-1105343" y="996464"/>
            <a:ext cx="9718765" cy="693375"/>
          </a:xfrm>
        </p:spPr>
        <p:txBody>
          <a:bodyPr/>
          <a:lstStyle/>
          <a:p>
            <a:br>
              <a:rPr lang="en-US" dirty="0"/>
            </a:br>
            <a:endParaRPr lang="en-US" dirty="0"/>
          </a:p>
        </p:txBody>
      </p:sp>
      <p:pic>
        <p:nvPicPr>
          <p:cNvPr id="10" name="Picture 9">
            <a:extLst>
              <a:ext uri="{FF2B5EF4-FFF2-40B4-BE49-F238E27FC236}">
                <a16:creationId xmlns:a16="http://schemas.microsoft.com/office/drawing/2014/main" id="{0D412F0B-CF32-4898-B408-91DFE4497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578" y="0"/>
            <a:ext cx="8142515" cy="5528238"/>
          </a:xfrm>
          <a:prstGeom prst="rect">
            <a:avLst/>
          </a:prstGeom>
        </p:spPr>
      </p:pic>
      <p:pic>
        <p:nvPicPr>
          <p:cNvPr id="3" name="Picture 2">
            <a:extLst>
              <a:ext uri="{FF2B5EF4-FFF2-40B4-BE49-F238E27FC236}">
                <a16:creationId xmlns:a16="http://schemas.microsoft.com/office/drawing/2014/main" id="{429997BA-E63A-4E0D-98FD-615D031BBA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299789"/>
          </a:xfrm>
          <a:prstGeom prst="rect">
            <a:avLst/>
          </a:prstGeom>
        </p:spPr>
      </p:pic>
    </p:spTree>
    <p:extLst>
      <p:ext uri="{BB962C8B-B14F-4D97-AF65-F5344CB8AC3E}">
        <p14:creationId xmlns:p14="http://schemas.microsoft.com/office/powerpoint/2010/main" val="1400950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55D906EA-0197-46AE-8B49-9194597A4766}"/>
              </a:ext>
            </a:extLst>
          </p:cNvPr>
          <p:cNvSpPr>
            <a:spLocks noGrp="1"/>
          </p:cNvSpPr>
          <p:nvPr>
            <p:ph type="ctrTitle"/>
          </p:nvPr>
        </p:nvSpPr>
        <p:spPr>
          <a:xfrm>
            <a:off x="-1105343" y="996464"/>
            <a:ext cx="9718765" cy="693375"/>
          </a:xfrm>
        </p:spPr>
        <p:txBody>
          <a:bodyPr/>
          <a:lstStyle/>
          <a:p>
            <a:br>
              <a:rPr lang="en-US" dirty="0"/>
            </a:br>
            <a:endParaRPr lang="en-US" dirty="0"/>
          </a:p>
        </p:txBody>
      </p:sp>
      <p:pic>
        <p:nvPicPr>
          <p:cNvPr id="10" name="Picture 9">
            <a:extLst>
              <a:ext uri="{FF2B5EF4-FFF2-40B4-BE49-F238E27FC236}">
                <a16:creationId xmlns:a16="http://schemas.microsoft.com/office/drawing/2014/main" id="{0D412F0B-CF32-4898-B408-91DFE4497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578" y="0"/>
            <a:ext cx="8142515" cy="5528238"/>
          </a:xfrm>
          <a:prstGeom prst="rect">
            <a:avLst/>
          </a:prstGeom>
        </p:spPr>
      </p:pic>
    </p:spTree>
    <p:extLst>
      <p:ext uri="{BB962C8B-B14F-4D97-AF65-F5344CB8AC3E}">
        <p14:creationId xmlns:p14="http://schemas.microsoft.com/office/powerpoint/2010/main" val="4271985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5A9DC5-B447-426D-B081-C148AD437C94}"/>
              </a:ext>
            </a:extLst>
          </p:cNvPr>
          <p:cNvSpPr/>
          <p:nvPr/>
        </p:nvSpPr>
        <p:spPr>
          <a:xfrm>
            <a:off x="818147" y="235528"/>
            <a:ext cx="7507706" cy="369332"/>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District 5000 2019-2020 Global Grants Webinar</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7" name="Title 5">
            <a:extLst>
              <a:ext uri="{FF2B5EF4-FFF2-40B4-BE49-F238E27FC236}">
                <a16:creationId xmlns:a16="http://schemas.microsoft.com/office/drawing/2014/main" id="{55D906EA-0197-46AE-8B49-9194597A4766}"/>
              </a:ext>
            </a:extLst>
          </p:cNvPr>
          <p:cNvSpPr>
            <a:spLocks noGrp="1"/>
          </p:cNvSpPr>
          <p:nvPr>
            <p:ph type="ctrTitle"/>
          </p:nvPr>
        </p:nvSpPr>
        <p:spPr>
          <a:xfrm>
            <a:off x="-1105343" y="996464"/>
            <a:ext cx="9718765" cy="693375"/>
          </a:xfrm>
        </p:spPr>
        <p:txBody>
          <a:bodyPr/>
          <a:lstStyle/>
          <a:p>
            <a:br>
              <a:rPr lang="en-US" dirty="0"/>
            </a:br>
            <a:endParaRPr lang="en-US" dirty="0"/>
          </a:p>
        </p:txBody>
      </p:sp>
      <p:pic>
        <p:nvPicPr>
          <p:cNvPr id="9" name="Picture 8">
            <a:extLst>
              <a:ext uri="{FF2B5EF4-FFF2-40B4-BE49-F238E27FC236}">
                <a16:creationId xmlns:a16="http://schemas.microsoft.com/office/drawing/2014/main" id="{8A97A75A-0464-45C3-8B24-9BE1BECC8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3048"/>
            <a:ext cx="9100457" cy="4775200"/>
          </a:xfrm>
          <a:prstGeom prst="rect">
            <a:avLst/>
          </a:prstGeom>
        </p:spPr>
      </p:pic>
      <p:cxnSp>
        <p:nvCxnSpPr>
          <p:cNvPr id="13" name="Straight Arrow Connector 12">
            <a:extLst>
              <a:ext uri="{FF2B5EF4-FFF2-40B4-BE49-F238E27FC236}">
                <a16:creationId xmlns:a16="http://schemas.microsoft.com/office/drawing/2014/main" id="{1A289975-62DC-4CF3-827C-7977740714F4}"/>
              </a:ext>
            </a:extLst>
          </p:cNvPr>
          <p:cNvCxnSpPr/>
          <p:nvPr/>
        </p:nvCxnSpPr>
        <p:spPr>
          <a:xfrm flipV="1">
            <a:off x="5784980" y="1107233"/>
            <a:ext cx="1250302" cy="1169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05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5A9DC5-B447-426D-B081-C148AD437C94}"/>
              </a:ext>
            </a:extLst>
          </p:cNvPr>
          <p:cNvSpPr/>
          <p:nvPr/>
        </p:nvSpPr>
        <p:spPr>
          <a:xfrm>
            <a:off x="818147" y="235528"/>
            <a:ext cx="7507706" cy="646331"/>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District 5000 2019-2020 Global Grants Webinar</a:t>
            </a:r>
            <a:endParaRPr lang="en-US" dirty="0">
              <a:solidFill>
                <a:schemeClr val="accent1">
                  <a:lumMod val="75000"/>
                </a:schemeClr>
              </a:solidFill>
              <a:latin typeface="Arial" panose="020B0604020202020204" pitchFamily="34" charset="0"/>
              <a:cs typeface="Arial" panose="020B0604020202020204" pitchFamily="34" charset="0"/>
            </a:endParaRPr>
          </a:p>
          <a:p>
            <a:r>
              <a:rPr lang="en-US" b="1" dirty="0">
                <a:solidFill>
                  <a:schemeClr val="accent1">
                    <a:lumMod val="75000"/>
                  </a:schemeClr>
                </a:solidFill>
                <a:latin typeface="Arial" panose="020B0604020202020204" pitchFamily="34" charset="0"/>
                <a:cs typeface="Arial" panose="020B0604020202020204" pitchFamily="34" charset="0"/>
              </a:rPr>
              <a:t>The True Meaning of PolioPlus</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7" name="Title 5">
            <a:extLst>
              <a:ext uri="{FF2B5EF4-FFF2-40B4-BE49-F238E27FC236}">
                <a16:creationId xmlns:a16="http://schemas.microsoft.com/office/drawing/2014/main" id="{55D906EA-0197-46AE-8B49-9194597A4766}"/>
              </a:ext>
            </a:extLst>
          </p:cNvPr>
          <p:cNvSpPr>
            <a:spLocks noGrp="1"/>
          </p:cNvSpPr>
          <p:nvPr>
            <p:ph type="ctrTitle"/>
          </p:nvPr>
        </p:nvSpPr>
        <p:spPr>
          <a:xfrm>
            <a:off x="-1105343" y="996464"/>
            <a:ext cx="9718765" cy="693375"/>
          </a:xfrm>
        </p:spPr>
        <p:txBody>
          <a:bodyPr/>
          <a:lstStyle/>
          <a:p>
            <a:br>
              <a:rPr lang="en-US" dirty="0"/>
            </a:br>
            <a:endParaRPr lang="en-US" dirty="0"/>
          </a:p>
        </p:txBody>
      </p:sp>
      <p:sp>
        <p:nvSpPr>
          <p:cNvPr id="2" name="Rectangle 1">
            <a:extLst>
              <a:ext uri="{FF2B5EF4-FFF2-40B4-BE49-F238E27FC236}">
                <a16:creationId xmlns:a16="http://schemas.microsoft.com/office/drawing/2014/main" id="{C9CF9457-7CCC-4CF3-9400-4908F589C10B}"/>
              </a:ext>
            </a:extLst>
          </p:cNvPr>
          <p:cNvSpPr/>
          <p:nvPr/>
        </p:nvSpPr>
        <p:spPr>
          <a:xfrm>
            <a:off x="758890" y="1950571"/>
            <a:ext cx="6991739" cy="3970318"/>
          </a:xfrm>
          <a:prstGeom prst="rect">
            <a:avLst/>
          </a:prstGeom>
        </p:spPr>
        <p:txBody>
          <a:bodyPr wrap="square">
            <a:spAutoFit/>
          </a:bodyPr>
          <a:lstStyle/>
          <a:p>
            <a:r>
              <a:rPr lang="en-US" sz="2800" dirty="0">
                <a:solidFill>
                  <a:schemeClr val="accent1">
                    <a:lumMod val="50000"/>
                  </a:schemeClr>
                </a:solidFill>
                <a:latin typeface="Helvetica" panose="020B0604020202020204" pitchFamily="34" charset="0"/>
              </a:rPr>
              <a:t>The COVID-19 pandemic response requires worldwide solidarity and an urgent global effort. The </a:t>
            </a:r>
            <a:r>
              <a:rPr lang="en-US" sz="2800" dirty="0" err="1">
                <a:solidFill>
                  <a:schemeClr val="accent1">
                    <a:lumMod val="50000"/>
                  </a:schemeClr>
                </a:solidFill>
                <a:latin typeface="Helvetica" panose="020B0604020202020204" pitchFamily="34" charset="0"/>
              </a:rPr>
              <a:t>GlobalPolio</a:t>
            </a:r>
            <a:r>
              <a:rPr lang="en-US" sz="2800" dirty="0">
                <a:solidFill>
                  <a:schemeClr val="accent1">
                    <a:lumMod val="50000"/>
                  </a:schemeClr>
                </a:solidFill>
                <a:latin typeface="Helvetica" panose="020B0604020202020204" pitchFamily="34" charset="0"/>
              </a:rPr>
              <a:t> Eradication Initiative (GPEI), with thousands of polio workers, and an extensive laboratory and surveillance network, is positioned and ready to ensure that our resources are used by countries in their preparedness and response.</a:t>
            </a:r>
            <a:endParaRPr lang="en-US" sz="2800" dirty="0">
              <a:solidFill>
                <a:schemeClr val="accent1">
                  <a:lumMod val="50000"/>
                </a:schemeClr>
              </a:solidFill>
            </a:endParaRPr>
          </a:p>
        </p:txBody>
      </p:sp>
      <p:sp>
        <p:nvSpPr>
          <p:cNvPr id="3" name="Rectangle 2">
            <a:extLst>
              <a:ext uri="{FF2B5EF4-FFF2-40B4-BE49-F238E27FC236}">
                <a16:creationId xmlns:a16="http://schemas.microsoft.com/office/drawing/2014/main" id="{72B09AEE-DDBF-4E25-830A-8EF0BF84C3E7}"/>
              </a:ext>
            </a:extLst>
          </p:cNvPr>
          <p:cNvSpPr/>
          <p:nvPr/>
        </p:nvSpPr>
        <p:spPr>
          <a:xfrm>
            <a:off x="979714" y="941892"/>
            <a:ext cx="6279502" cy="1015663"/>
          </a:xfrm>
          <a:prstGeom prst="rect">
            <a:avLst/>
          </a:prstGeom>
        </p:spPr>
        <p:txBody>
          <a:bodyPr wrap="square">
            <a:spAutoFit/>
          </a:bodyPr>
          <a:lstStyle/>
          <a:p>
            <a:r>
              <a:rPr lang="en-US" sz="2000" dirty="0">
                <a:solidFill>
                  <a:schemeClr val="accent1">
                    <a:lumMod val="50000"/>
                  </a:schemeClr>
                </a:solidFill>
                <a:latin typeface="Arial" panose="020B0604020202020204" pitchFamily="34" charset="0"/>
                <a:cs typeface="Arial" panose="020B0604020202020204" pitchFamily="34" charset="0"/>
              </a:rPr>
              <a:t>Polio Eradication in the context of the COVID-19 pandemic Summary of urgent recommendations from the Polio Oversight Board meeting of March 24, 2020</a:t>
            </a:r>
          </a:p>
        </p:txBody>
      </p:sp>
    </p:spTree>
    <p:extLst>
      <p:ext uri="{BB962C8B-B14F-4D97-AF65-F5344CB8AC3E}">
        <p14:creationId xmlns:p14="http://schemas.microsoft.com/office/powerpoint/2010/main" val="1874014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5A9DC5-B447-426D-B081-C148AD437C94}"/>
              </a:ext>
            </a:extLst>
          </p:cNvPr>
          <p:cNvSpPr/>
          <p:nvPr/>
        </p:nvSpPr>
        <p:spPr>
          <a:xfrm>
            <a:off x="818147" y="235528"/>
            <a:ext cx="7507706" cy="369332"/>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District 5000 2019-2020 Global Grants Webinar</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7" name="Title 5">
            <a:extLst>
              <a:ext uri="{FF2B5EF4-FFF2-40B4-BE49-F238E27FC236}">
                <a16:creationId xmlns:a16="http://schemas.microsoft.com/office/drawing/2014/main" id="{55D906EA-0197-46AE-8B49-9194597A4766}"/>
              </a:ext>
            </a:extLst>
          </p:cNvPr>
          <p:cNvSpPr>
            <a:spLocks noGrp="1"/>
          </p:cNvSpPr>
          <p:nvPr>
            <p:ph type="ctrTitle"/>
          </p:nvPr>
        </p:nvSpPr>
        <p:spPr>
          <a:xfrm>
            <a:off x="-1105343" y="996464"/>
            <a:ext cx="9718765" cy="693375"/>
          </a:xfrm>
        </p:spPr>
        <p:txBody>
          <a:bodyPr/>
          <a:lstStyle/>
          <a:p>
            <a:r>
              <a:rPr lang="en-US" dirty="0"/>
              <a:t>From </a:t>
            </a:r>
            <a:r>
              <a:rPr lang="en-US" u="sng" dirty="0">
                <a:hlinkClick r:id="rId2"/>
              </a:rPr>
              <a:t>polioeradication.org</a:t>
            </a:r>
            <a:br>
              <a:rPr lang="en-US" dirty="0"/>
            </a:br>
            <a:endParaRPr lang="en-US" dirty="0"/>
          </a:p>
        </p:txBody>
      </p:sp>
      <p:sp>
        <p:nvSpPr>
          <p:cNvPr id="2" name="Rectangle 1">
            <a:extLst>
              <a:ext uri="{FF2B5EF4-FFF2-40B4-BE49-F238E27FC236}">
                <a16:creationId xmlns:a16="http://schemas.microsoft.com/office/drawing/2014/main" id="{1A1460E0-9FBE-430E-ADFF-2EAEE9DFDA70}"/>
              </a:ext>
            </a:extLst>
          </p:cNvPr>
          <p:cNvSpPr/>
          <p:nvPr/>
        </p:nvSpPr>
        <p:spPr>
          <a:xfrm>
            <a:off x="530578" y="1530555"/>
            <a:ext cx="8370826" cy="2677656"/>
          </a:xfrm>
          <a:prstGeom prst="rect">
            <a:avLst/>
          </a:prstGeom>
        </p:spPr>
        <p:txBody>
          <a:bodyPr wrap="square">
            <a:spAutoFit/>
          </a:bodyPr>
          <a:lstStyle/>
          <a:p>
            <a:r>
              <a:rPr lang="en-US" sz="2800" dirty="0">
                <a:solidFill>
                  <a:schemeClr val="accent1">
                    <a:lumMod val="50000"/>
                  </a:schemeClr>
                </a:solidFill>
                <a:latin typeface="Helvetica" panose="020B0604020202020204" pitchFamily="34" charset="0"/>
              </a:rPr>
              <a:t>While halting important polio eradication activities is necessary, it will result in increased spread of disease and number of children paralyzed by wild and circulating vaccine-derived polioviruses. This will require a scale up of polio eradication efforts once the COVID-19 situation has stabilized.</a:t>
            </a:r>
            <a:endParaRPr lang="en-US" sz="2800" dirty="0">
              <a:solidFill>
                <a:schemeClr val="accent1">
                  <a:lumMod val="50000"/>
                </a:schemeClr>
              </a:solidFill>
            </a:endParaRPr>
          </a:p>
        </p:txBody>
      </p:sp>
      <p:sp>
        <p:nvSpPr>
          <p:cNvPr id="3" name="Rectangle 2">
            <a:extLst>
              <a:ext uri="{FF2B5EF4-FFF2-40B4-BE49-F238E27FC236}">
                <a16:creationId xmlns:a16="http://schemas.microsoft.com/office/drawing/2014/main" id="{B4897FBD-7764-42ED-9B53-167AD822A273}"/>
              </a:ext>
            </a:extLst>
          </p:cNvPr>
          <p:cNvSpPr/>
          <p:nvPr/>
        </p:nvSpPr>
        <p:spPr>
          <a:xfrm>
            <a:off x="2286000" y="2136339"/>
            <a:ext cx="4572000" cy="369332"/>
          </a:xfrm>
          <a:prstGeom prst="rect">
            <a:avLst/>
          </a:prstGeom>
        </p:spPr>
        <p:txBody>
          <a:bodyPr>
            <a:spAutoFit/>
          </a:bodyPr>
          <a:lstStyle/>
          <a:p>
            <a:r>
              <a:rPr lang="en-US" dirty="0">
                <a:solidFill>
                  <a:srgbClr val="1D2129"/>
                </a:solidFill>
                <a:latin typeface="Helvetica" panose="020B0604020202020204" pitchFamily="34" charset="0"/>
              </a:rPr>
              <a:t>.</a:t>
            </a:r>
            <a:endParaRPr lang="en-US" dirty="0"/>
          </a:p>
        </p:txBody>
      </p:sp>
    </p:spTree>
    <p:extLst>
      <p:ext uri="{BB962C8B-B14F-4D97-AF65-F5344CB8AC3E}">
        <p14:creationId xmlns:p14="http://schemas.microsoft.com/office/powerpoint/2010/main" val="2173464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0E612-A862-4299-A55F-56E677DD30B1}"/>
              </a:ext>
            </a:extLst>
          </p:cNvPr>
          <p:cNvSpPr>
            <a:spLocks noGrp="1"/>
          </p:cNvSpPr>
          <p:nvPr>
            <p:ph type="ctrTitle"/>
          </p:nvPr>
        </p:nvSpPr>
        <p:spPr>
          <a:xfrm>
            <a:off x="-364995" y="544671"/>
            <a:ext cx="9718765" cy="693375"/>
          </a:xfrm>
        </p:spPr>
        <p:txBody>
          <a:bodyPr>
            <a:noAutofit/>
          </a:bodyPr>
          <a:lstStyle/>
          <a:p>
            <a:br>
              <a:rPr lang="en-US" b="1" dirty="0"/>
            </a:br>
            <a:endParaRPr lang="en-US" sz="2800" dirty="0"/>
          </a:p>
        </p:txBody>
      </p:sp>
      <p:sp>
        <p:nvSpPr>
          <p:cNvPr id="5" name="Rectangle 4">
            <a:extLst>
              <a:ext uri="{FF2B5EF4-FFF2-40B4-BE49-F238E27FC236}">
                <a16:creationId xmlns:a16="http://schemas.microsoft.com/office/drawing/2014/main" id="{195A9DC5-B447-426D-B081-C148AD437C94}"/>
              </a:ext>
            </a:extLst>
          </p:cNvPr>
          <p:cNvSpPr/>
          <p:nvPr/>
        </p:nvSpPr>
        <p:spPr>
          <a:xfrm>
            <a:off x="649705" y="183723"/>
            <a:ext cx="7507706" cy="369332"/>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District 5000 2019-2020 Global Grants Webinar</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113ECD1-DC7C-410C-8935-6A8FC6453A1E}"/>
              </a:ext>
            </a:extLst>
          </p:cNvPr>
          <p:cNvSpPr txBox="1"/>
          <p:nvPr/>
        </p:nvSpPr>
        <p:spPr>
          <a:xfrm>
            <a:off x="447869" y="1362269"/>
            <a:ext cx="8105192" cy="1569660"/>
          </a:xfrm>
          <a:prstGeom prst="rect">
            <a:avLst/>
          </a:prstGeom>
          <a:noFill/>
        </p:spPr>
        <p:txBody>
          <a:bodyPr wrap="square" rtlCol="0">
            <a:spAutoFit/>
          </a:bodyPr>
          <a:lstStyle/>
          <a:p>
            <a:r>
              <a:rPr lang="en-US" sz="9600" dirty="0">
                <a:solidFill>
                  <a:schemeClr val="accent1">
                    <a:lumMod val="75000"/>
                  </a:schemeClr>
                </a:solidFill>
                <a:latin typeface="Comic Sans MS" panose="030F0702030302020204" pitchFamily="66" charset="0"/>
                <a:cs typeface="Arial" panose="020B0604020202020204" pitchFamily="34" charset="0"/>
              </a:rPr>
              <a:t>Questions?</a:t>
            </a:r>
          </a:p>
        </p:txBody>
      </p:sp>
      <p:sp>
        <p:nvSpPr>
          <p:cNvPr id="8" name="TextBox 7">
            <a:extLst>
              <a:ext uri="{FF2B5EF4-FFF2-40B4-BE49-F238E27FC236}">
                <a16:creationId xmlns:a16="http://schemas.microsoft.com/office/drawing/2014/main" id="{ACDC0299-0E15-4C7D-AF1D-C4C0AA808DF6}"/>
              </a:ext>
            </a:extLst>
          </p:cNvPr>
          <p:cNvSpPr txBox="1"/>
          <p:nvPr/>
        </p:nvSpPr>
        <p:spPr>
          <a:xfrm>
            <a:off x="1302684" y="3292585"/>
            <a:ext cx="6201747" cy="1446550"/>
          </a:xfrm>
          <a:prstGeom prst="rect">
            <a:avLst/>
          </a:prstGeom>
          <a:noFill/>
        </p:spPr>
        <p:txBody>
          <a:bodyPr wrap="square" rtlCol="0">
            <a:spAutoFit/>
          </a:bodyPr>
          <a:lstStyle/>
          <a:p>
            <a:r>
              <a:rPr lang="en-US" sz="8800" dirty="0">
                <a:solidFill>
                  <a:schemeClr val="accent1">
                    <a:lumMod val="75000"/>
                  </a:schemeClr>
                </a:solidFill>
                <a:latin typeface="Comic Sans MS" panose="030F0702030302020204" pitchFamily="66" charset="0"/>
                <a:cs typeface="Arial" panose="020B0604020202020204" pitchFamily="34" charset="0"/>
              </a:rPr>
              <a:t>Comments?</a:t>
            </a:r>
          </a:p>
        </p:txBody>
      </p:sp>
    </p:spTree>
    <p:extLst>
      <p:ext uri="{BB962C8B-B14F-4D97-AF65-F5344CB8AC3E}">
        <p14:creationId xmlns:p14="http://schemas.microsoft.com/office/powerpoint/2010/main" val="3408419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5A9DC5-B447-426D-B081-C148AD437C94}"/>
              </a:ext>
            </a:extLst>
          </p:cNvPr>
          <p:cNvSpPr/>
          <p:nvPr/>
        </p:nvSpPr>
        <p:spPr>
          <a:xfrm>
            <a:off x="818147" y="235528"/>
            <a:ext cx="7507706" cy="369332"/>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District 5000 2019-2020 Global Grants Webinar</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7" name="Title 5">
            <a:extLst>
              <a:ext uri="{FF2B5EF4-FFF2-40B4-BE49-F238E27FC236}">
                <a16:creationId xmlns:a16="http://schemas.microsoft.com/office/drawing/2014/main" id="{55D906EA-0197-46AE-8B49-9194597A4766}"/>
              </a:ext>
            </a:extLst>
          </p:cNvPr>
          <p:cNvSpPr>
            <a:spLocks noGrp="1"/>
          </p:cNvSpPr>
          <p:nvPr>
            <p:ph type="ctrTitle"/>
          </p:nvPr>
        </p:nvSpPr>
        <p:spPr>
          <a:xfrm>
            <a:off x="534955" y="1120872"/>
            <a:ext cx="8084687" cy="2308128"/>
          </a:xfrm>
        </p:spPr>
        <p:txBody>
          <a:bodyPr/>
          <a:lstStyle/>
          <a:p>
            <a:br>
              <a:rPr lang="en-US" dirty="0"/>
            </a:br>
            <a:endParaRPr lang="en-US" dirty="0"/>
          </a:p>
        </p:txBody>
      </p:sp>
      <p:pic>
        <p:nvPicPr>
          <p:cNvPr id="3" name="Picture 2">
            <a:extLst>
              <a:ext uri="{FF2B5EF4-FFF2-40B4-BE49-F238E27FC236}">
                <a16:creationId xmlns:a16="http://schemas.microsoft.com/office/drawing/2014/main" id="{8659C1B3-3C7C-4937-A3AC-BDE60DC8B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382" y="642217"/>
            <a:ext cx="8655614" cy="5094911"/>
          </a:xfrm>
          <a:prstGeom prst="rect">
            <a:avLst/>
          </a:prstGeom>
        </p:spPr>
      </p:pic>
    </p:spTree>
    <p:extLst>
      <p:ext uri="{BB962C8B-B14F-4D97-AF65-F5344CB8AC3E}">
        <p14:creationId xmlns:p14="http://schemas.microsoft.com/office/powerpoint/2010/main" val="3975440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CC7699-5ECF-4740-9D3C-73370C086E7C}"/>
              </a:ext>
            </a:extLst>
          </p:cNvPr>
          <p:cNvSpPr/>
          <p:nvPr/>
        </p:nvSpPr>
        <p:spPr>
          <a:xfrm>
            <a:off x="530578" y="1238046"/>
            <a:ext cx="7927621" cy="4226478"/>
          </a:xfrm>
          <a:prstGeom prst="rect">
            <a:avLst/>
          </a:prstGeom>
        </p:spPr>
        <p:txBody>
          <a:bodyPr wrap="square">
            <a:spAutoFit/>
          </a:bodyPr>
          <a:lstStyle/>
          <a:p>
            <a:pPr>
              <a:lnSpc>
                <a:spcPct val="107000"/>
              </a:lnSpc>
            </a:pPr>
            <a:r>
              <a:rPr lang="en-US" dirty="0">
                <a:solidFill>
                  <a:srgbClr val="1F3864"/>
                </a:solidFill>
                <a:latin typeface="Arial" panose="020B0604020202020204" pitchFamily="34" charset="0"/>
                <a:ea typeface="Calibri" panose="020F0502020204030204" pitchFamily="34" charset="0"/>
                <a:cs typeface="Times New Roman" panose="02020603050405020304" pitchFamily="18" charset="0"/>
              </a:rPr>
              <a:t>Rotary Clubs of Kihei-Wailea and Kajjansi (District 9211) with Nara East and District 2650</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1F3864"/>
                </a:solidFill>
                <a:latin typeface="Arial" panose="020B0604020202020204" pitchFamily="34" charset="0"/>
                <a:ea typeface="Calibri" panose="020F0502020204030204" pitchFamily="34" charset="0"/>
                <a:cs typeface="Times New Roman" panose="02020603050405020304" pitchFamily="18" charset="0"/>
              </a:rPr>
              <a:t>Fully Funded $83,648.00</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1F3864"/>
                </a:solidFill>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1F3864"/>
                </a:solidFill>
                <a:latin typeface="Arial" panose="020B0604020202020204" pitchFamily="34" charset="0"/>
                <a:ea typeface="Calibri" panose="020F0502020204030204" pitchFamily="34" charset="0"/>
                <a:cs typeface="Times New Roman" panose="02020603050405020304" pitchFamily="18" charset="0"/>
              </a:rPr>
              <a:t>Area of Focus: Disease Prevention and Treatment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1F3864"/>
                </a:solidFill>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VTT: Team of 11 Doctors will spend one month each in Uganda teaching pediatric orthopedics specialist trainees in preparation for certification in advanced surgical </a:t>
            </a:r>
            <a:r>
              <a:rPr lang="en-US" b="1" dirty="0">
                <a:solidFill>
                  <a:srgbClr val="1F3864"/>
                </a:solidFill>
                <a:latin typeface="Arial" panose="020B0604020202020204" pitchFamily="34" charset="0"/>
                <a:ea typeface="Times New Roman" panose="02020603050405020304" pitchFamily="18" charset="0"/>
                <a:cs typeface="Times New Roman" panose="02020603050405020304" pitchFamily="18" charset="0"/>
              </a:rPr>
              <a:t>techniques. Second VTT project in Africa—the first was GG1864829 Pediatric Orthopedics Vocational Training Team for Tanzania Center of Training Excellence. The current grant was our first project in partnership with District 2650 (centered on Kyoto), which  provided $32,000 (with $32,000 in TRF matching). Contact Mark Harbison </a:t>
            </a:r>
            <a:r>
              <a:rPr lang="en-US" b="1" dirty="0">
                <a:solidFill>
                  <a:srgbClr val="1F3864"/>
                </a:solidFill>
                <a:latin typeface="Arial" panose="020B0604020202020204" pitchFamily="34" charset="0"/>
                <a:ea typeface="Times New Roman" panose="02020603050405020304" pitchFamily="18" charset="0"/>
                <a:cs typeface="Times New Roman" panose="02020603050405020304" pitchFamily="18" charset="0"/>
                <a:hlinkClick r:id="rId2"/>
              </a:rPr>
              <a:t>markaharbison@gmail.com</a:t>
            </a:r>
            <a:r>
              <a:rPr lang="en-US" b="1" dirty="0">
                <a:solidFill>
                  <a:srgbClr val="1F3864"/>
                </a:solidFill>
                <a:latin typeface="Arial" panose="020B0604020202020204" pitchFamily="34" charset="0"/>
                <a:ea typeface="Times New Roman" panose="02020603050405020304" pitchFamily="18" charset="0"/>
                <a:cs typeface="Times New Roman" panose="02020603050405020304" pitchFamily="18" charset="0"/>
              </a:rPr>
              <a:t> 808-283-3785</a:t>
            </a:r>
            <a:endParaRPr lang="en-US" sz="20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195A9DC5-B447-426D-B081-C148AD437C94}"/>
              </a:ext>
            </a:extLst>
          </p:cNvPr>
          <p:cNvSpPr/>
          <p:nvPr/>
        </p:nvSpPr>
        <p:spPr>
          <a:xfrm>
            <a:off x="740534" y="221505"/>
            <a:ext cx="7507706" cy="646331"/>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GG1988382 Pediatric Orthopedics Vocational Training Team to Establish a Uganda Center of Training Excellence</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7" name="Title 5">
            <a:extLst>
              <a:ext uri="{FF2B5EF4-FFF2-40B4-BE49-F238E27FC236}">
                <a16:creationId xmlns:a16="http://schemas.microsoft.com/office/drawing/2014/main" id="{55D906EA-0197-46AE-8B49-9194597A4766}"/>
              </a:ext>
            </a:extLst>
          </p:cNvPr>
          <p:cNvSpPr>
            <a:spLocks noGrp="1"/>
          </p:cNvSpPr>
          <p:nvPr>
            <p:ph type="ctrTitle"/>
          </p:nvPr>
        </p:nvSpPr>
        <p:spPr>
          <a:xfrm>
            <a:off x="-1105343" y="996464"/>
            <a:ext cx="9718765" cy="693375"/>
          </a:xfrm>
        </p:spPr>
        <p:txBody>
          <a:bodyPr/>
          <a:lstStyle/>
          <a:p>
            <a:br>
              <a:rPr lang="en-US" dirty="0"/>
            </a:br>
            <a:endParaRPr lang="en-US" dirty="0"/>
          </a:p>
        </p:txBody>
      </p:sp>
    </p:spTree>
    <p:extLst>
      <p:ext uri="{BB962C8B-B14F-4D97-AF65-F5344CB8AC3E}">
        <p14:creationId xmlns:p14="http://schemas.microsoft.com/office/powerpoint/2010/main" val="3397496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0E612-A862-4299-A55F-56E677DD30B1}"/>
              </a:ext>
            </a:extLst>
          </p:cNvPr>
          <p:cNvSpPr>
            <a:spLocks noGrp="1"/>
          </p:cNvSpPr>
          <p:nvPr>
            <p:ph type="ctrTitle"/>
          </p:nvPr>
        </p:nvSpPr>
        <p:spPr>
          <a:xfrm>
            <a:off x="-364995" y="544671"/>
            <a:ext cx="9718765" cy="693375"/>
          </a:xfrm>
        </p:spPr>
        <p:txBody>
          <a:bodyPr>
            <a:noAutofit/>
          </a:bodyPr>
          <a:lstStyle/>
          <a:p>
            <a:br>
              <a:rPr lang="en-US" b="1" dirty="0"/>
            </a:br>
            <a:endParaRPr lang="en-US" sz="2800" dirty="0"/>
          </a:p>
        </p:txBody>
      </p:sp>
      <p:sp>
        <p:nvSpPr>
          <p:cNvPr id="4" name="Rectangle 3">
            <a:extLst>
              <a:ext uri="{FF2B5EF4-FFF2-40B4-BE49-F238E27FC236}">
                <a16:creationId xmlns:a16="http://schemas.microsoft.com/office/drawing/2014/main" id="{D1CC7699-5ECF-4740-9D3C-73370C086E7C}"/>
              </a:ext>
            </a:extLst>
          </p:cNvPr>
          <p:cNvSpPr/>
          <p:nvPr/>
        </p:nvSpPr>
        <p:spPr>
          <a:xfrm>
            <a:off x="530576" y="1418519"/>
            <a:ext cx="7927621" cy="4247317"/>
          </a:xfrm>
          <a:prstGeom prst="rect">
            <a:avLst/>
          </a:prstGeom>
        </p:spPr>
        <p:txBody>
          <a:bodyPr wrap="square">
            <a:spAutoFit/>
          </a:bodyPr>
          <a:lstStyle/>
          <a:p>
            <a:r>
              <a:rPr lang="en-US" dirty="0">
                <a:solidFill>
                  <a:schemeClr val="accent1">
                    <a:lumMod val="75000"/>
                  </a:schemeClr>
                </a:solidFill>
                <a:latin typeface="Arial" panose="020B0604020202020204" pitchFamily="34" charset="0"/>
                <a:cs typeface="Arial" panose="020B0604020202020204" pitchFamily="34" charset="0"/>
              </a:rPr>
              <a:t> </a:t>
            </a:r>
          </a:p>
          <a:p>
            <a:r>
              <a:rPr lang="en-US" dirty="0">
                <a:solidFill>
                  <a:schemeClr val="accent1">
                    <a:lumMod val="75000"/>
                  </a:schemeClr>
                </a:solidFill>
                <a:latin typeface="Arial" panose="020B0604020202020204" pitchFamily="34" charset="0"/>
                <a:cs typeface="Arial" panose="020B0604020202020204" pitchFamily="34" charset="0"/>
              </a:rPr>
              <a:t>Rotary Clubs of Honolulu Sunrise and Silom Thailand (District 3350) </a:t>
            </a:r>
          </a:p>
          <a:p>
            <a:endParaRPr lang="en-US" dirty="0">
              <a:solidFill>
                <a:schemeClr val="accent1">
                  <a:lumMod val="75000"/>
                </a:schemeClr>
              </a:solidFill>
              <a:latin typeface="Arial" panose="020B0604020202020204" pitchFamily="34" charset="0"/>
              <a:cs typeface="Arial" panose="020B0604020202020204" pitchFamily="34" charset="0"/>
            </a:endParaRPr>
          </a:p>
          <a:p>
            <a:r>
              <a:rPr lang="en-US" dirty="0">
                <a:solidFill>
                  <a:schemeClr val="accent1">
                    <a:lumMod val="75000"/>
                  </a:schemeClr>
                </a:solidFill>
                <a:latin typeface="Arial" panose="020B0604020202020204" pitchFamily="34" charset="0"/>
                <a:cs typeface="Arial" panose="020B0604020202020204" pitchFamily="34" charset="0"/>
              </a:rPr>
              <a:t>Area of Focus: Disease Prevention and Treatment</a:t>
            </a:r>
          </a:p>
          <a:p>
            <a:endParaRPr lang="en-US" b="1" dirty="0">
              <a:solidFill>
                <a:schemeClr val="accent1">
                  <a:lumMod val="75000"/>
                </a:schemeClr>
              </a:solidFill>
              <a:latin typeface="Arial" panose="020B0604020202020204" pitchFamily="34" charset="0"/>
              <a:cs typeface="Arial" panose="020B0604020202020204" pitchFamily="34" charset="0"/>
            </a:endParaRPr>
          </a:p>
          <a:p>
            <a:r>
              <a:rPr lang="en-US" b="1" dirty="0">
                <a:solidFill>
                  <a:schemeClr val="accent1">
                    <a:lumMod val="75000"/>
                  </a:schemeClr>
                </a:solidFill>
                <a:latin typeface="Arial" panose="020B0604020202020204" pitchFamily="34" charset="0"/>
                <a:cs typeface="Arial" panose="020B0604020202020204" pitchFamily="34" charset="0"/>
              </a:rPr>
              <a:t>Another Dialysis Equipment and community outreach grant in rural Thailand from Kasemchai Nitiwanakun of the RC of Silom in District 3350 and David Mozdren and Eberhard Mann of the RC of Honolulu Sunrise. The grant leaders have not yet set a budget, but many of you are familiar with these life saving projects in Thailand. The budget is set at $109,839. These are great global grants and our district and usually receive wide support from Sister Clubs in Thailand, Korea, and Japan, as well as District 5000. Contact Dave Mozdren </a:t>
            </a:r>
            <a:r>
              <a:rPr lang="en-US" u="sng" dirty="0">
                <a:solidFill>
                  <a:schemeClr val="accent1">
                    <a:lumMod val="75000"/>
                  </a:schemeClr>
                </a:solidFill>
                <a:hlinkClick r:id="rId2">
                  <a:extLst>
                    <a:ext uri="{A12FA001-AC4F-418D-AE19-62706E023703}">
                      <ahyp:hlinkClr xmlns:ahyp="http://schemas.microsoft.com/office/drawing/2018/hyperlinkcolor" val="tx"/>
                    </a:ext>
                  </a:extLst>
                </a:hlinkClick>
              </a:rPr>
              <a:t>David.Mozdren@hawaiiantel.com</a:t>
            </a:r>
            <a:r>
              <a:rPr lang="en-US" dirty="0">
                <a:solidFill>
                  <a:schemeClr val="accent1">
                    <a:lumMod val="75000"/>
                  </a:schemeClr>
                </a:solidFill>
              </a:rPr>
              <a:t> 808-294-3283</a:t>
            </a:r>
          </a:p>
          <a:p>
            <a:endParaRPr lang="en-US" b="1" dirty="0">
              <a:solidFill>
                <a:schemeClr val="tx2"/>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95A9DC5-B447-426D-B081-C148AD437C94}"/>
              </a:ext>
            </a:extLst>
          </p:cNvPr>
          <p:cNvSpPr/>
          <p:nvPr/>
        </p:nvSpPr>
        <p:spPr>
          <a:xfrm>
            <a:off x="740533" y="272339"/>
            <a:ext cx="7507706" cy="646331"/>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GG2093771 Dialysis Equipment in Rural Thailand: Disease awareness, prevention, and access to improved health services</a:t>
            </a:r>
          </a:p>
        </p:txBody>
      </p:sp>
    </p:spTree>
    <p:extLst>
      <p:ext uri="{BB962C8B-B14F-4D97-AF65-F5344CB8AC3E}">
        <p14:creationId xmlns:p14="http://schemas.microsoft.com/office/powerpoint/2010/main" val="371640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0E612-A862-4299-A55F-56E677DD30B1}"/>
              </a:ext>
            </a:extLst>
          </p:cNvPr>
          <p:cNvSpPr>
            <a:spLocks noGrp="1"/>
          </p:cNvSpPr>
          <p:nvPr>
            <p:ph type="ctrTitle"/>
          </p:nvPr>
        </p:nvSpPr>
        <p:spPr>
          <a:xfrm>
            <a:off x="-364995" y="544671"/>
            <a:ext cx="9718765" cy="693375"/>
          </a:xfrm>
        </p:spPr>
        <p:txBody>
          <a:bodyPr>
            <a:noAutofit/>
          </a:bodyPr>
          <a:lstStyle/>
          <a:p>
            <a:br>
              <a:rPr lang="en-US" b="1" dirty="0"/>
            </a:br>
            <a:endParaRPr lang="en-US" sz="2800" dirty="0"/>
          </a:p>
        </p:txBody>
      </p:sp>
      <p:sp>
        <p:nvSpPr>
          <p:cNvPr id="4" name="Rectangle 3">
            <a:extLst>
              <a:ext uri="{FF2B5EF4-FFF2-40B4-BE49-F238E27FC236}">
                <a16:creationId xmlns:a16="http://schemas.microsoft.com/office/drawing/2014/main" id="{D1CC7699-5ECF-4740-9D3C-73370C086E7C}"/>
              </a:ext>
            </a:extLst>
          </p:cNvPr>
          <p:cNvSpPr/>
          <p:nvPr/>
        </p:nvSpPr>
        <p:spPr>
          <a:xfrm>
            <a:off x="628947" y="767851"/>
            <a:ext cx="7886105" cy="5786199"/>
          </a:xfrm>
          <a:prstGeom prst="rect">
            <a:avLst/>
          </a:prstGeom>
        </p:spPr>
        <p:txBody>
          <a:bodyPr wrap="square">
            <a:spAutoFit/>
          </a:bodyPr>
          <a:lstStyle/>
          <a:p>
            <a:r>
              <a:rPr lang="en-US" dirty="0">
                <a:solidFill>
                  <a:schemeClr val="accent1">
                    <a:lumMod val="75000"/>
                  </a:schemeClr>
                </a:solidFill>
                <a:latin typeface="Arial" panose="020B0604020202020204" pitchFamily="34" charset="0"/>
                <a:cs typeface="Arial" panose="020B0604020202020204" pitchFamily="34" charset="0"/>
              </a:rPr>
              <a:t>Rotary Clubs of Kihei-Wailea and Delhi South Metropolitan (District 3011) partnering with the International Agency for Prevention of Blindness and the Rotarian Action Group for Blindness Prevention </a:t>
            </a:r>
          </a:p>
          <a:p>
            <a:endParaRPr lang="en-US" dirty="0">
              <a:solidFill>
                <a:schemeClr val="accent1">
                  <a:lumMod val="75000"/>
                </a:schemeClr>
              </a:solidFill>
              <a:latin typeface="Arial" panose="020B0604020202020204" pitchFamily="34" charset="0"/>
              <a:cs typeface="Arial" panose="020B0604020202020204" pitchFamily="34" charset="0"/>
            </a:endParaRPr>
          </a:p>
          <a:p>
            <a:r>
              <a:rPr lang="en-US" dirty="0">
                <a:solidFill>
                  <a:schemeClr val="accent1">
                    <a:lumMod val="75000"/>
                  </a:schemeClr>
                </a:solidFill>
                <a:latin typeface="Arial" panose="020B0604020202020204" pitchFamily="34" charset="0"/>
                <a:cs typeface="Arial" panose="020B0604020202020204" pitchFamily="34" charset="0"/>
              </a:rPr>
              <a:t>Area of Focus: Disease Prevention and Treatment</a:t>
            </a:r>
          </a:p>
          <a:p>
            <a:endParaRPr lang="en-US" dirty="0">
              <a:solidFill>
                <a:schemeClr val="accent1">
                  <a:lumMod val="75000"/>
                </a:schemeClr>
              </a:solidFill>
            </a:endParaRPr>
          </a:p>
          <a:p>
            <a:r>
              <a:rPr lang="en-US" sz="1400" b="1" dirty="0">
                <a:solidFill>
                  <a:schemeClr val="accent1">
                    <a:lumMod val="75000"/>
                  </a:schemeClr>
                </a:solidFill>
                <a:latin typeface="Arial" panose="020B0604020202020204" pitchFamily="34" charset="0"/>
                <a:cs typeface="Arial" panose="020B0604020202020204" pitchFamily="34" charset="0"/>
              </a:rPr>
              <a:t>Another global grant for the Karol Bagh Eye Care Center. The first collaboration between the IAPB and the International Eye Foundation and Rotary was Global Grant 1524827, and $200,000 grant from TRF matched by $200,000 from the IEF. This project paid for the equipment and renovations of the eye care center building, and was the pilot project in establishing the Strategic Partnership between Rotary and the IAPB. The first follow-up grant was GG1867855 Project Vision—Eye Surgeries and Checkup Camps, which funded large eye care camps sponsored by the Karol Bagh Eye Care Center, with a full range of basic medical and specialized eye examinations, with referrals to the Center for cataract and other surgeries. Many of you are familiar with these grants and participated with contributions of cash and DDF. The current grant will expand the capacity of the Center by funding equipment for glaucoma surgeries and training for surgeons at the Center. The equipment will be partly funded by IAPB member Shroff’s Charity Eye Hospital, which will also provide training and public outreach. These grants are also supported by California,</a:t>
            </a:r>
          </a:p>
          <a:p>
            <a:r>
              <a:rPr lang="en-US" sz="1400" b="1" dirty="0">
                <a:solidFill>
                  <a:schemeClr val="accent1">
                    <a:lumMod val="75000"/>
                  </a:schemeClr>
                </a:solidFill>
                <a:latin typeface="Arial" panose="020B0604020202020204" pitchFamily="34" charset="0"/>
                <a:cs typeface="Arial" panose="020B0604020202020204" pitchFamily="34" charset="0"/>
              </a:rPr>
              <a:t>Taiwanese, and Korean Districts. Two surgical machines will cost</a:t>
            </a:r>
            <a:r>
              <a:rPr lang="en-US" b="1" dirty="0">
                <a:solidFill>
                  <a:schemeClr val="accent1">
                    <a:lumMod val="75000"/>
                  </a:schemeClr>
                </a:solidFill>
                <a:latin typeface="Arial" panose="020B0604020202020204" pitchFamily="34" charset="0"/>
                <a:cs typeface="Arial" panose="020B0604020202020204" pitchFamily="34" charset="0"/>
              </a:rPr>
              <a:t> </a:t>
            </a:r>
            <a:r>
              <a:rPr lang="en-US" sz="1400" b="1" dirty="0">
                <a:solidFill>
                  <a:schemeClr val="accent1">
                    <a:lumMod val="75000"/>
                  </a:schemeClr>
                </a:solidFill>
                <a:latin typeface="Arial" panose="020B0604020202020204" pitchFamily="34" charset="0"/>
                <a:cs typeface="Arial" panose="020B0604020202020204" pitchFamily="34" charset="0"/>
              </a:rPr>
              <a:t>$92,000 Globally, at least 2.2 billion people have a vision impairment or blindness, of whom at least 1 billion have a vision impairment that could have been prevented.</a:t>
            </a:r>
            <a:r>
              <a:rPr lang="en-US" sz="1600" b="1" dirty="0">
                <a:solidFill>
                  <a:schemeClr val="accent1">
                    <a:lumMod val="75000"/>
                  </a:schemeClr>
                </a:solidFill>
                <a:latin typeface="Arial" panose="020B0604020202020204" pitchFamily="34" charset="0"/>
                <a:cs typeface="Arial" panose="020B0604020202020204" pitchFamily="34" charset="0"/>
              </a:rPr>
              <a:t> </a:t>
            </a:r>
          </a:p>
          <a:p>
            <a:r>
              <a:rPr lang="en-US" sz="1400" b="1" dirty="0">
                <a:solidFill>
                  <a:schemeClr val="accent1">
                    <a:lumMod val="75000"/>
                  </a:schemeClr>
                </a:solidFill>
                <a:latin typeface="Arial" panose="020B0604020202020204" pitchFamily="34" charset="0"/>
                <a:ea typeface="Times New Roman" panose="02020603050405020304" pitchFamily="18" charset="0"/>
                <a:cs typeface="Times New Roman" panose="02020603050405020304" pitchFamily="18" charset="0"/>
              </a:rPr>
              <a:t>Contact Mark Harbison </a:t>
            </a:r>
            <a:r>
              <a:rPr lang="en-US" sz="1400" b="1" dirty="0">
                <a:solidFill>
                  <a:srgbClr val="1F3864"/>
                </a:solidFill>
                <a:latin typeface="Arial" panose="020B0604020202020204" pitchFamily="34" charset="0"/>
                <a:ea typeface="Times New Roman" panose="02020603050405020304" pitchFamily="18" charset="0"/>
                <a:cs typeface="Times New Roman" panose="02020603050405020304" pitchFamily="18" charset="0"/>
                <a:hlinkClick r:id="rId2"/>
              </a:rPr>
              <a:t>markaharbison@gmail.com</a:t>
            </a:r>
            <a:r>
              <a:rPr lang="en-US" sz="1400" b="1" dirty="0">
                <a:solidFill>
                  <a:srgbClr val="1F3864"/>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dirty="0">
                <a:solidFill>
                  <a:schemeClr val="accent1">
                    <a:lumMod val="75000"/>
                  </a:schemeClr>
                </a:solidFill>
                <a:latin typeface="Arial" panose="020B0604020202020204" pitchFamily="34" charset="0"/>
                <a:ea typeface="Times New Roman" panose="02020603050405020304" pitchFamily="18" charset="0"/>
                <a:cs typeface="Times New Roman" panose="02020603050405020304" pitchFamily="18" charset="0"/>
              </a:rPr>
              <a:t>808-283-3785</a:t>
            </a:r>
            <a:endParaRPr lang="en-US" sz="1400" b="1" dirty="0">
              <a:solidFill>
                <a:schemeClr val="accent1">
                  <a:lumMod val="75000"/>
                </a:schemeClr>
              </a:solidFill>
              <a:latin typeface="Arial" panose="020B0604020202020204" pitchFamily="34" charset="0"/>
              <a:cs typeface="Arial" panose="020B0604020202020204" pitchFamily="34" charset="0"/>
            </a:endParaRPr>
          </a:p>
          <a:p>
            <a:endParaRPr lang="en-US" b="1" dirty="0">
              <a:solidFill>
                <a:schemeClr val="tx2"/>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95A9DC5-B447-426D-B081-C148AD437C94}"/>
              </a:ext>
            </a:extLst>
          </p:cNvPr>
          <p:cNvSpPr/>
          <p:nvPr/>
        </p:nvSpPr>
        <p:spPr>
          <a:xfrm>
            <a:off x="649705" y="183723"/>
            <a:ext cx="7507706" cy="646331"/>
          </a:xfrm>
          <a:prstGeom prst="rect">
            <a:avLst/>
          </a:prstGeom>
        </p:spPr>
        <p:txBody>
          <a:bodyPr wrap="square">
            <a:spAutoFit/>
          </a:bodyPr>
          <a:lstStyle/>
          <a:p>
            <a:r>
              <a:rPr lang="en-US" b="1" dirty="0">
                <a:solidFill>
                  <a:schemeClr val="accent1">
                    <a:lumMod val="75000"/>
                  </a:schemeClr>
                </a:solidFill>
              </a:rPr>
              <a:t>GG2095564 Rotary Eye Care Center at Karol Bagh Expansion--Glaucoma Surgery Equipment and Training</a:t>
            </a:r>
          </a:p>
        </p:txBody>
      </p:sp>
    </p:spTree>
    <p:extLst>
      <p:ext uri="{BB962C8B-B14F-4D97-AF65-F5344CB8AC3E}">
        <p14:creationId xmlns:p14="http://schemas.microsoft.com/office/powerpoint/2010/main" val="3814421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0E612-A862-4299-A55F-56E677DD30B1}"/>
              </a:ext>
            </a:extLst>
          </p:cNvPr>
          <p:cNvSpPr>
            <a:spLocks noGrp="1"/>
          </p:cNvSpPr>
          <p:nvPr>
            <p:ph type="ctrTitle"/>
          </p:nvPr>
        </p:nvSpPr>
        <p:spPr>
          <a:xfrm>
            <a:off x="-364995" y="544671"/>
            <a:ext cx="9718765" cy="693375"/>
          </a:xfrm>
        </p:spPr>
        <p:txBody>
          <a:bodyPr>
            <a:noAutofit/>
          </a:bodyPr>
          <a:lstStyle/>
          <a:p>
            <a:br>
              <a:rPr lang="en-US" b="1" dirty="0"/>
            </a:br>
            <a:endParaRPr lang="en-US" sz="2800" dirty="0"/>
          </a:p>
        </p:txBody>
      </p:sp>
      <p:sp>
        <p:nvSpPr>
          <p:cNvPr id="4" name="Rectangle 3">
            <a:extLst>
              <a:ext uri="{FF2B5EF4-FFF2-40B4-BE49-F238E27FC236}">
                <a16:creationId xmlns:a16="http://schemas.microsoft.com/office/drawing/2014/main" id="{D1CC7699-5ECF-4740-9D3C-73370C086E7C}"/>
              </a:ext>
            </a:extLst>
          </p:cNvPr>
          <p:cNvSpPr/>
          <p:nvPr/>
        </p:nvSpPr>
        <p:spPr>
          <a:xfrm>
            <a:off x="530576" y="553055"/>
            <a:ext cx="7927621" cy="4924425"/>
          </a:xfrm>
          <a:prstGeom prst="rect">
            <a:avLst/>
          </a:prstGeom>
        </p:spPr>
        <p:txBody>
          <a:bodyPr wrap="square">
            <a:spAutoFit/>
          </a:bodyPr>
          <a:lstStyle/>
          <a:p>
            <a:r>
              <a:rPr lang="en-US" dirty="0">
                <a:solidFill>
                  <a:schemeClr val="accent1">
                    <a:lumMod val="75000"/>
                  </a:schemeClr>
                </a:solidFill>
                <a:latin typeface="Arial" panose="020B0604020202020204" pitchFamily="34" charset="0"/>
                <a:cs typeface="Arial" panose="020B0604020202020204" pitchFamily="34" charset="0"/>
              </a:rPr>
              <a:t> </a:t>
            </a:r>
          </a:p>
          <a:p>
            <a:r>
              <a:rPr lang="en-US" dirty="0">
                <a:solidFill>
                  <a:schemeClr val="accent1">
                    <a:lumMod val="75000"/>
                  </a:schemeClr>
                </a:solidFill>
                <a:latin typeface="Arial" panose="020B0604020202020204" pitchFamily="34" charset="0"/>
                <a:cs typeface="Arial" panose="020B0604020202020204" pitchFamily="34" charset="0"/>
              </a:rPr>
              <a:t>Rotary Clubs of Honolulu Sunset and Damauli Nepal (District 3292)</a:t>
            </a:r>
          </a:p>
          <a:p>
            <a:endParaRPr lang="en-US" dirty="0">
              <a:solidFill>
                <a:schemeClr val="accent1">
                  <a:lumMod val="75000"/>
                </a:schemeClr>
              </a:solidFill>
              <a:latin typeface="Arial" panose="020B0604020202020204" pitchFamily="34" charset="0"/>
              <a:cs typeface="Arial" panose="020B0604020202020204" pitchFamily="34" charset="0"/>
            </a:endParaRPr>
          </a:p>
          <a:p>
            <a:r>
              <a:rPr lang="en-US" dirty="0">
                <a:solidFill>
                  <a:schemeClr val="accent1">
                    <a:lumMod val="75000"/>
                  </a:schemeClr>
                </a:solidFill>
                <a:latin typeface="Arial" panose="020B0604020202020204" pitchFamily="34" charset="0"/>
                <a:cs typeface="Arial" panose="020B0604020202020204" pitchFamily="34" charset="0"/>
              </a:rPr>
              <a:t> Area of Focus: WASH</a:t>
            </a:r>
          </a:p>
          <a:p>
            <a:endParaRPr lang="en-US" sz="1400" b="1" dirty="0">
              <a:solidFill>
                <a:schemeClr val="accent1">
                  <a:lumMod val="75000"/>
                </a:schemeClr>
              </a:solidFill>
              <a:latin typeface="Arial" panose="020B0604020202020204" pitchFamily="34" charset="0"/>
              <a:cs typeface="Arial" panose="020B0604020202020204" pitchFamily="34" charset="0"/>
            </a:endParaRPr>
          </a:p>
          <a:p>
            <a:r>
              <a:rPr lang="en-US" sz="1400" b="1" dirty="0">
                <a:solidFill>
                  <a:schemeClr val="accent1">
                    <a:lumMod val="75000"/>
                  </a:schemeClr>
                </a:solidFill>
                <a:latin typeface="Arial" panose="020B0604020202020204" pitchFamily="34" charset="0"/>
                <a:cs typeface="Arial" panose="020B0604020202020204" pitchFamily="34" charset="0"/>
              </a:rPr>
              <a:t>A great WASH project spearheaded by Arjun Aryal and Dr James Ham of the RC of Honolulu Sunset and Girija Subedi of the RC of Damauli. This project aims to develop and supply drinking water at Chuder village in Nepal. The project will directly serve about 500 people (120 household) and a school will directly benefit from the project. Situated only about 40 miles from the 2015 M7.9 earthquake, this indigenous ethnic community was hit very badly and also impacted its water resources. People in Chuder have to hike slippery trails 30 min to 2 hours (one-way) to fetch drinking water. Due to lack of drinking water, people in the hillside are forced to migrate down to the foothill. On Feb 16, 2019, three engineer/experts from Lucent Drop Nepal who have done several Rotary projects, three Astaja volunteers (a charity which arranged the trip), 10 Rotarians from RC of Damauli and RC of New Road Kathmandu, Vyas Municipality mayor and two WASH team volunteers from Water Hands Hope, Honolulu visited the site and also prepared the assessment report. The budget is set at $72,755. Many of you contributed to James’s previous WASH project in Nepal GG1862877 Improving Access to Safe Water and WASH Education in Lahan and Siraha District, another project in areas impacted by the earthquake.</a:t>
            </a:r>
          </a:p>
          <a:p>
            <a:r>
              <a:rPr lang="en-US" dirty="0">
                <a:solidFill>
                  <a:schemeClr val="accent1">
                    <a:lumMod val="75000"/>
                  </a:schemeClr>
                </a:solidFill>
              </a:rPr>
              <a:t>James Ham  </a:t>
            </a:r>
            <a:r>
              <a:rPr lang="en-US" u="sng" dirty="0">
                <a:hlinkClick r:id="rId2"/>
              </a:rPr>
              <a:t>james.ham@gmail.com</a:t>
            </a:r>
            <a:r>
              <a:rPr lang="en-US" dirty="0"/>
              <a:t> </a:t>
            </a:r>
            <a:r>
              <a:rPr lang="en-US" dirty="0">
                <a:solidFill>
                  <a:schemeClr val="accent1">
                    <a:lumMod val="75000"/>
                  </a:schemeClr>
                </a:solidFill>
              </a:rPr>
              <a:t>1-360-480-7194</a:t>
            </a:r>
            <a:endParaRPr lang="en-US" sz="1400" b="1" dirty="0">
              <a:solidFill>
                <a:schemeClr val="accent1">
                  <a:lumMod val="75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95A9DC5-B447-426D-B081-C148AD437C94}"/>
              </a:ext>
            </a:extLst>
          </p:cNvPr>
          <p:cNvSpPr/>
          <p:nvPr/>
        </p:nvSpPr>
        <p:spPr>
          <a:xfrm>
            <a:off x="649705" y="183723"/>
            <a:ext cx="7507706" cy="369332"/>
          </a:xfrm>
          <a:prstGeom prst="rect">
            <a:avLst/>
          </a:prstGeom>
        </p:spPr>
        <p:txBody>
          <a:bodyPr wrap="square">
            <a:spAutoFit/>
          </a:bodyPr>
          <a:lstStyle/>
          <a:p>
            <a:r>
              <a:rPr lang="en-US" b="1" dirty="0">
                <a:solidFill>
                  <a:schemeClr val="accent1">
                    <a:lumMod val="75000"/>
                  </a:schemeClr>
                </a:solidFill>
              </a:rPr>
              <a:t>GG1988399 Chunder Drinking Water Project, Nepal</a:t>
            </a:r>
          </a:p>
        </p:txBody>
      </p:sp>
    </p:spTree>
    <p:extLst>
      <p:ext uri="{BB962C8B-B14F-4D97-AF65-F5344CB8AC3E}">
        <p14:creationId xmlns:p14="http://schemas.microsoft.com/office/powerpoint/2010/main" val="1150664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0E612-A862-4299-A55F-56E677DD30B1}"/>
              </a:ext>
            </a:extLst>
          </p:cNvPr>
          <p:cNvSpPr>
            <a:spLocks noGrp="1"/>
          </p:cNvSpPr>
          <p:nvPr>
            <p:ph type="ctrTitle"/>
          </p:nvPr>
        </p:nvSpPr>
        <p:spPr>
          <a:xfrm>
            <a:off x="-364995" y="544671"/>
            <a:ext cx="9718765" cy="693375"/>
          </a:xfrm>
        </p:spPr>
        <p:txBody>
          <a:bodyPr>
            <a:noAutofit/>
          </a:bodyPr>
          <a:lstStyle/>
          <a:p>
            <a:br>
              <a:rPr lang="en-US" b="1" dirty="0"/>
            </a:br>
            <a:endParaRPr lang="en-US" sz="2800" dirty="0"/>
          </a:p>
        </p:txBody>
      </p:sp>
      <p:sp>
        <p:nvSpPr>
          <p:cNvPr id="4" name="Rectangle 3">
            <a:extLst>
              <a:ext uri="{FF2B5EF4-FFF2-40B4-BE49-F238E27FC236}">
                <a16:creationId xmlns:a16="http://schemas.microsoft.com/office/drawing/2014/main" id="{D1CC7699-5ECF-4740-9D3C-73370C086E7C}"/>
              </a:ext>
            </a:extLst>
          </p:cNvPr>
          <p:cNvSpPr/>
          <p:nvPr/>
        </p:nvSpPr>
        <p:spPr>
          <a:xfrm>
            <a:off x="530576" y="553055"/>
            <a:ext cx="7927621" cy="4247317"/>
          </a:xfrm>
          <a:prstGeom prst="rect">
            <a:avLst/>
          </a:prstGeom>
        </p:spPr>
        <p:txBody>
          <a:bodyPr wrap="square">
            <a:spAutoFit/>
          </a:bodyPr>
          <a:lstStyle/>
          <a:p>
            <a:r>
              <a:rPr lang="en-US" dirty="0">
                <a:solidFill>
                  <a:schemeClr val="accent1">
                    <a:lumMod val="75000"/>
                  </a:schemeClr>
                </a:solidFill>
                <a:latin typeface="Arial" panose="020B0604020202020204" pitchFamily="34" charset="0"/>
                <a:cs typeface="Arial" panose="020B0604020202020204" pitchFamily="34" charset="0"/>
              </a:rPr>
              <a:t> </a:t>
            </a:r>
          </a:p>
          <a:p>
            <a:r>
              <a:rPr lang="en-US" dirty="0">
                <a:solidFill>
                  <a:schemeClr val="accent1">
                    <a:lumMod val="75000"/>
                  </a:schemeClr>
                </a:solidFill>
                <a:latin typeface="Arial" panose="020B0604020202020204" pitchFamily="34" charset="0"/>
                <a:cs typeface="Arial" panose="020B0604020202020204" pitchFamily="34" charset="0"/>
              </a:rPr>
              <a:t>Rotary Clubs of Kapolei and Iloilo the Philippines (District 3850) </a:t>
            </a:r>
          </a:p>
          <a:p>
            <a:endParaRPr lang="en-US" dirty="0">
              <a:solidFill>
                <a:schemeClr val="accent1">
                  <a:lumMod val="75000"/>
                </a:schemeClr>
              </a:solidFill>
              <a:latin typeface="Arial" panose="020B0604020202020204" pitchFamily="34" charset="0"/>
              <a:cs typeface="Arial" panose="020B0604020202020204" pitchFamily="34" charset="0"/>
            </a:endParaRPr>
          </a:p>
          <a:p>
            <a:r>
              <a:rPr lang="en-US" dirty="0">
                <a:solidFill>
                  <a:schemeClr val="accent1">
                    <a:lumMod val="75000"/>
                  </a:schemeClr>
                </a:solidFill>
                <a:latin typeface="Arial" panose="020B0604020202020204" pitchFamily="34" charset="0"/>
                <a:cs typeface="Arial" panose="020B0604020202020204" pitchFamily="34" charset="0"/>
              </a:rPr>
              <a:t>Area of Focus: WASH</a:t>
            </a:r>
          </a:p>
          <a:p>
            <a:endParaRPr lang="en-US" dirty="0"/>
          </a:p>
          <a:p>
            <a:r>
              <a:rPr lang="en-US" sz="1600" b="1" dirty="0">
                <a:solidFill>
                  <a:schemeClr val="accent1">
                    <a:lumMod val="75000"/>
                  </a:schemeClr>
                </a:solidFill>
                <a:latin typeface="Arial" panose="020B0604020202020204" pitchFamily="34" charset="0"/>
                <a:cs typeface="Arial" panose="020B0604020202020204" pitchFamily="34" charset="0"/>
              </a:rPr>
              <a:t>Marienne Vergara of the RC of Kapolei is in the Philippines now completing the Community Assessment for this grant. Marienne and Virgil (Vergara) have been working on this project for two years, consulting with school officials, local community leaders, and water and sanitation engineers and contractors to develop a comprehensive plan to provide a direct water system to the school and the island community as well as separate sanitation facilities for girls and boys. The budget is set at $59,000. Kapolei has Global Grant DDF of $8,766, so they are able to fund $30,681. They are asking for additional Cash and DDF. Contact </a:t>
            </a:r>
            <a:r>
              <a:rPr lang="en-US" b="1" dirty="0">
                <a:solidFill>
                  <a:schemeClr val="accent1">
                    <a:lumMod val="75000"/>
                  </a:schemeClr>
                </a:solidFill>
              </a:rPr>
              <a:t>Marienne Vergara </a:t>
            </a:r>
            <a:r>
              <a:rPr lang="en-US" b="1" u="sng" dirty="0">
                <a:hlinkClick r:id="rId2"/>
              </a:rPr>
              <a:t>marienne@alexvergaraphotography.com</a:t>
            </a:r>
            <a:r>
              <a:rPr lang="en-US" b="1" dirty="0"/>
              <a:t>  </a:t>
            </a:r>
            <a:r>
              <a:rPr lang="en-US" b="1" dirty="0">
                <a:solidFill>
                  <a:schemeClr val="accent1">
                    <a:lumMod val="75000"/>
                  </a:schemeClr>
                </a:solidFill>
              </a:rPr>
              <a:t>1-808-542-6077</a:t>
            </a:r>
          </a:p>
          <a:p>
            <a:endParaRPr lang="en-US" sz="1600" b="1" dirty="0">
              <a:solidFill>
                <a:schemeClr val="accent1">
                  <a:lumMod val="75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95A9DC5-B447-426D-B081-C148AD437C94}"/>
              </a:ext>
            </a:extLst>
          </p:cNvPr>
          <p:cNvSpPr/>
          <p:nvPr/>
        </p:nvSpPr>
        <p:spPr>
          <a:xfrm>
            <a:off x="649705" y="183723"/>
            <a:ext cx="7507706" cy="369332"/>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GG1980650 Balicjawan Sur Elementary School WASH Project</a:t>
            </a:r>
          </a:p>
        </p:txBody>
      </p:sp>
    </p:spTree>
    <p:extLst>
      <p:ext uri="{BB962C8B-B14F-4D97-AF65-F5344CB8AC3E}">
        <p14:creationId xmlns:p14="http://schemas.microsoft.com/office/powerpoint/2010/main" val="2700746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0E612-A862-4299-A55F-56E677DD30B1}"/>
              </a:ext>
            </a:extLst>
          </p:cNvPr>
          <p:cNvSpPr>
            <a:spLocks noGrp="1"/>
          </p:cNvSpPr>
          <p:nvPr>
            <p:ph type="ctrTitle"/>
          </p:nvPr>
        </p:nvSpPr>
        <p:spPr>
          <a:xfrm>
            <a:off x="-364995" y="544671"/>
            <a:ext cx="9718765" cy="693375"/>
          </a:xfrm>
        </p:spPr>
        <p:txBody>
          <a:bodyPr>
            <a:noAutofit/>
          </a:bodyPr>
          <a:lstStyle/>
          <a:p>
            <a:br>
              <a:rPr lang="en-US" b="1" dirty="0"/>
            </a:br>
            <a:endParaRPr lang="en-US" sz="2800" dirty="0"/>
          </a:p>
        </p:txBody>
      </p:sp>
      <p:sp>
        <p:nvSpPr>
          <p:cNvPr id="4" name="Rectangle 3">
            <a:extLst>
              <a:ext uri="{FF2B5EF4-FFF2-40B4-BE49-F238E27FC236}">
                <a16:creationId xmlns:a16="http://schemas.microsoft.com/office/drawing/2014/main" id="{D1CC7699-5ECF-4740-9D3C-73370C086E7C}"/>
              </a:ext>
            </a:extLst>
          </p:cNvPr>
          <p:cNvSpPr/>
          <p:nvPr/>
        </p:nvSpPr>
        <p:spPr>
          <a:xfrm>
            <a:off x="439747" y="1142602"/>
            <a:ext cx="7927621" cy="4185761"/>
          </a:xfrm>
          <a:prstGeom prst="rect">
            <a:avLst/>
          </a:prstGeom>
        </p:spPr>
        <p:txBody>
          <a:bodyPr wrap="square">
            <a:spAutoFit/>
          </a:bodyPr>
          <a:lstStyle/>
          <a:p>
            <a:r>
              <a:rPr lang="en-US" dirty="0">
                <a:solidFill>
                  <a:schemeClr val="accent1">
                    <a:lumMod val="75000"/>
                  </a:schemeClr>
                </a:solidFill>
                <a:latin typeface="Arial" panose="020B0604020202020204" pitchFamily="34" charset="0"/>
                <a:cs typeface="Arial" panose="020B0604020202020204" pitchFamily="34" charset="0"/>
              </a:rPr>
              <a:t> </a:t>
            </a:r>
          </a:p>
          <a:p>
            <a:r>
              <a:rPr lang="en-US" dirty="0">
                <a:solidFill>
                  <a:schemeClr val="accent1">
                    <a:lumMod val="75000"/>
                  </a:schemeClr>
                </a:solidFill>
                <a:latin typeface="Arial" panose="020B0604020202020204" pitchFamily="34" charset="0"/>
                <a:cs typeface="Arial" panose="020B0604020202020204" pitchFamily="34" charset="0"/>
              </a:rPr>
              <a:t>Rotary Clubs of Lahaina and Paco in the Philippines (District 3850) </a:t>
            </a:r>
          </a:p>
          <a:p>
            <a:endParaRPr lang="en-US" dirty="0">
              <a:solidFill>
                <a:schemeClr val="accent1">
                  <a:lumMod val="75000"/>
                </a:schemeClr>
              </a:solidFill>
              <a:latin typeface="Arial" panose="020B0604020202020204" pitchFamily="34" charset="0"/>
              <a:cs typeface="Arial" panose="020B0604020202020204" pitchFamily="34" charset="0"/>
            </a:endParaRPr>
          </a:p>
          <a:p>
            <a:r>
              <a:rPr lang="en-US" dirty="0">
                <a:solidFill>
                  <a:schemeClr val="accent1">
                    <a:lumMod val="75000"/>
                  </a:schemeClr>
                </a:solidFill>
                <a:latin typeface="Arial" panose="020B0604020202020204" pitchFamily="34" charset="0"/>
                <a:cs typeface="Arial" panose="020B0604020202020204" pitchFamily="34" charset="0"/>
              </a:rPr>
              <a:t>Area of Focus: WASH</a:t>
            </a:r>
          </a:p>
          <a:p>
            <a:endParaRPr lang="en-US" dirty="0"/>
          </a:p>
          <a:p>
            <a:r>
              <a:rPr lang="en-US" sz="1600" b="1" dirty="0">
                <a:solidFill>
                  <a:schemeClr val="accent1">
                    <a:lumMod val="75000"/>
                  </a:schemeClr>
                </a:solidFill>
                <a:latin typeface="Arial" panose="020B0604020202020204" pitchFamily="34" charset="0"/>
                <a:cs typeface="Arial" panose="020B0604020202020204" pitchFamily="34" charset="0"/>
              </a:rPr>
              <a:t>The Mangingisda Elementary School Water Refilling Station is intended to provide clean drinking water to the community of Barangay Mangingisda, Puerto Princesa, Palawan. Through this project we want to encourage the parents of school children to continue sending their kids to school by allowing them to get free drinking water in exchange for continued attendance to the elementary school. The Rotary Club of Lahaina has been very active in the Philippines with annual hands-on projects and new Sister Clubs. This is their first Global Grant, and will also offer opportunities for service trips to the project and associated ongoing projects with Lahaina. Budget $48,077</a:t>
            </a:r>
          </a:p>
          <a:p>
            <a:r>
              <a:rPr lang="en-US" sz="1600" b="1" dirty="0">
                <a:solidFill>
                  <a:schemeClr val="accent1">
                    <a:lumMod val="75000"/>
                  </a:schemeClr>
                </a:solidFill>
                <a:latin typeface="Arial" panose="020B0604020202020204" pitchFamily="34" charset="0"/>
                <a:cs typeface="Arial" panose="020B0604020202020204" pitchFamily="34" charset="0"/>
              </a:rPr>
              <a:t>Contact </a:t>
            </a:r>
            <a:r>
              <a:rPr lang="en-US" sz="1600" dirty="0">
                <a:solidFill>
                  <a:schemeClr val="accent1">
                    <a:lumMod val="75000"/>
                  </a:schemeClr>
                </a:solidFill>
                <a:latin typeface="Arial" panose="020B0604020202020204" pitchFamily="34" charset="0"/>
                <a:cs typeface="Arial" panose="020B0604020202020204" pitchFamily="34" charset="0"/>
              </a:rPr>
              <a:t>Darryl Ng  </a:t>
            </a:r>
            <a:r>
              <a:rPr lang="en-US" u="sng" dirty="0">
                <a:hlinkClick r:id="rId2"/>
              </a:rPr>
              <a:t>ngdarryl@hotmail.com</a:t>
            </a:r>
            <a:r>
              <a:rPr lang="en-US" dirty="0"/>
              <a:t> </a:t>
            </a:r>
            <a:r>
              <a:rPr lang="en-US" dirty="0">
                <a:solidFill>
                  <a:schemeClr val="accent1">
                    <a:lumMod val="75000"/>
                  </a:schemeClr>
                </a:solidFill>
              </a:rPr>
              <a:t>323-388-9367</a:t>
            </a:r>
          </a:p>
          <a:p>
            <a:endParaRPr lang="en-US" sz="1600" b="1" dirty="0">
              <a:solidFill>
                <a:schemeClr val="accent1">
                  <a:lumMod val="75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95A9DC5-B447-426D-B081-C148AD437C94}"/>
              </a:ext>
            </a:extLst>
          </p:cNvPr>
          <p:cNvSpPr/>
          <p:nvPr/>
        </p:nvSpPr>
        <p:spPr>
          <a:xfrm>
            <a:off x="649705" y="183723"/>
            <a:ext cx="7507706" cy="369332"/>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GG2095469 Mangingisda Elementary School Water Refilling Station</a:t>
            </a:r>
          </a:p>
        </p:txBody>
      </p:sp>
    </p:spTree>
    <p:extLst>
      <p:ext uri="{BB962C8B-B14F-4D97-AF65-F5344CB8AC3E}">
        <p14:creationId xmlns:p14="http://schemas.microsoft.com/office/powerpoint/2010/main" val="3108888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5A9DC5-B447-426D-B081-C148AD437C94}"/>
              </a:ext>
            </a:extLst>
          </p:cNvPr>
          <p:cNvSpPr/>
          <p:nvPr/>
        </p:nvSpPr>
        <p:spPr>
          <a:xfrm>
            <a:off x="818147" y="235528"/>
            <a:ext cx="7507706" cy="369332"/>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District 5000 2019-2020 Global Grants Webinar</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7" name="Title 5">
            <a:extLst>
              <a:ext uri="{FF2B5EF4-FFF2-40B4-BE49-F238E27FC236}">
                <a16:creationId xmlns:a16="http://schemas.microsoft.com/office/drawing/2014/main" id="{55D906EA-0197-46AE-8B49-9194597A4766}"/>
              </a:ext>
            </a:extLst>
          </p:cNvPr>
          <p:cNvSpPr>
            <a:spLocks noGrp="1"/>
          </p:cNvSpPr>
          <p:nvPr>
            <p:ph type="ctrTitle"/>
          </p:nvPr>
        </p:nvSpPr>
        <p:spPr>
          <a:xfrm>
            <a:off x="534955" y="1120872"/>
            <a:ext cx="8084687" cy="2308128"/>
          </a:xfrm>
        </p:spPr>
        <p:txBody>
          <a:bodyPr/>
          <a:lstStyle/>
          <a:p>
            <a:br>
              <a:rPr lang="en-US" dirty="0"/>
            </a:br>
            <a:endParaRPr lang="en-US" dirty="0"/>
          </a:p>
        </p:txBody>
      </p:sp>
      <p:pic>
        <p:nvPicPr>
          <p:cNvPr id="1026" name="Picture 2">
            <a:extLst>
              <a:ext uri="{FF2B5EF4-FFF2-40B4-BE49-F238E27FC236}">
                <a16:creationId xmlns:a16="http://schemas.microsoft.com/office/drawing/2014/main" id="{BDF84BBB-EBC1-4EE9-B227-1DD2608F8A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89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3070C20-D3E7-4BD1-9EDF-79D6C3409B71}"/>
              </a:ext>
            </a:extLst>
          </p:cNvPr>
          <p:cNvSpPr>
            <a:spLocks noGrp="1"/>
          </p:cNvSpPr>
          <p:nvPr>
            <p:ph type="title"/>
          </p:nvPr>
        </p:nvSpPr>
        <p:spPr/>
        <p:txBody>
          <a:bodyPr/>
          <a:lstStyle/>
          <a:p>
            <a:pPr lvl="0"/>
            <a:r>
              <a:rPr lang="en-US" dirty="0"/>
              <a:t>2018-19 GRANT STATISTICS</a:t>
            </a:r>
          </a:p>
        </p:txBody>
      </p:sp>
      <p:pic>
        <p:nvPicPr>
          <p:cNvPr id="12" name="Picture 11">
            <a:extLst>
              <a:ext uri="{FF2B5EF4-FFF2-40B4-BE49-F238E27FC236}">
                <a16:creationId xmlns:a16="http://schemas.microsoft.com/office/drawing/2014/main" id="{516D79EA-EF18-4E1E-B499-A933160CCF62}"/>
              </a:ext>
            </a:extLst>
          </p:cNvPr>
          <p:cNvPicPr>
            <a:picLocks noChangeAspect="1"/>
          </p:cNvPicPr>
          <p:nvPr/>
        </p:nvPicPr>
        <p:blipFill>
          <a:blip r:embed="rId3">
            <a:duotone>
              <a:prstClr val="black"/>
              <a:srgbClr val="48595D">
                <a:tint val="45000"/>
                <a:satMod val="400000"/>
              </a:srgbClr>
            </a:duotone>
            <a:extLst>
              <a:ext uri="{BEBA8EAE-BF5A-486C-A8C5-ECC9F3942E4B}">
                <a14:imgProps xmlns:a14="http://schemas.microsoft.com/office/drawing/2010/main">
                  <a14:imgLayer r:embed="rId4">
                    <a14:imgEffect>
                      <a14:sharpenSoften amount="1000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208904" y="2289193"/>
            <a:ext cx="6496976" cy="3492125"/>
          </a:xfrm>
          <a:prstGeom prst="rect">
            <a:avLst/>
          </a:prstGeom>
        </p:spPr>
      </p:pic>
      <p:sp>
        <p:nvSpPr>
          <p:cNvPr id="13" name="TextBox 12">
            <a:extLst>
              <a:ext uri="{FF2B5EF4-FFF2-40B4-BE49-F238E27FC236}">
                <a16:creationId xmlns:a16="http://schemas.microsoft.com/office/drawing/2014/main" id="{33B080A8-9B4D-4CBD-9B6C-409B6780AB51}"/>
              </a:ext>
            </a:extLst>
          </p:cNvPr>
          <p:cNvSpPr txBox="1"/>
          <p:nvPr/>
        </p:nvSpPr>
        <p:spPr>
          <a:xfrm>
            <a:off x="438120" y="1983639"/>
            <a:ext cx="2574388" cy="1292662"/>
          </a:xfrm>
          <a:prstGeom prst="rect">
            <a:avLst/>
          </a:prstGeom>
          <a:noFill/>
        </p:spPr>
        <p:txBody>
          <a:bodyPr wrap="square" lIns="0" tIns="0" rIns="0" bIns="0" rtlCol="0">
            <a:spAutoFit/>
          </a:bodyPr>
          <a:lstStyle/>
          <a:p>
            <a:r>
              <a:rPr lang="en-US" sz="2800" b="1" dirty="0">
                <a:solidFill>
                  <a:schemeClr val="bg1"/>
                </a:solidFill>
                <a:ea typeface="Arial" charset="0"/>
                <a:cs typeface="Arial" panose="020B0604020202020204" pitchFamily="34" charset="0"/>
              </a:rPr>
              <a:t>District grants</a:t>
            </a:r>
          </a:p>
          <a:p>
            <a:r>
              <a:rPr lang="en-US" sz="2800" dirty="0">
                <a:solidFill>
                  <a:schemeClr val="bg1"/>
                </a:solidFill>
                <a:ea typeface="Arial" charset="0"/>
                <a:cs typeface="Arial" panose="020B0604020202020204" pitchFamily="34" charset="0"/>
              </a:rPr>
              <a:t>494 grants</a:t>
            </a:r>
          </a:p>
          <a:p>
            <a:r>
              <a:rPr lang="en-US" sz="2800" dirty="0">
                <a:solidFill>
                  <a:schemeClr val="bg1"/>
                </a:solidFill>
                <a:ea typeface="Arial" charset="0"/>
                <a:cs typeface="Arial" panose="020B0604020202020204" pitchFamily="34" charset="0"/>
              </a:rPr>
              <a:t>$27.7 million</a:t>
            </a:r>
          </a:p>
        </p:txBody>
      </p:sp>
      <p:sp>
        <p:nvSpPr>
          <p:cNvPr id="5" name="TextBox 4">
            <a:extLst>
              <a:ext uri="{FF2B5EF4-FFF2-40B4-BE49-F238E27FC236}">
                <a16:creationId xmlns:a16="http://schemas.microsoft.com/office/drawing/2014/main" id="{59F620A7-35F9-417A-AA6C-E01FDFC39241}"/>
              </a:ext>
            </a:extLst>
          </p:cNvPr>
          <p:cNvSpPr txBox="1"/>
          <p:nvPr/>
        </p:nvSpPr>
        <p:spPr>
          <a:xfrm>
            <a:off x="786999" y="3581699"/>
            <a:ext cx="2574388" cy="1292662"/>
          </a:xfrm>
          <a:prstGeom prst="rect">
            <a:avLst/>
          </a:prstGeom>
          <a:noFill/>
        </p:spPr>
        <p:txBody>
          <a:bodyPr wrap="square" lIns="0" tIns="0" rIns="0" bIns="0" rtlCol="0">
            <a:spAutoFit/>
          </a:bodyPr>
          <a:lstStyle/>
          <a:p>
            <a:r>
              <a:rPr lang="en-US" sz="2800" b="1" dirty="0">
                <a:solidFill>
                  <a:schemeClr val="bg1"/>
                </a:solidFill>
                <a:ea typeface="Arial" charset="0"/>
                <a:cs typeface="Arial" panose="020B0604020202020204" pitchFamily="34" charset="0"/>
              </a:rPr>
              <a:t>Global grants</a:t>
            </a:r>
          </a:p>
          <a:p>
            <a:r>
              <a:rPr lang="en-US" sz="2800" dirty="0">
                <a:solidFill>
                  <a:schemeClr val="bg1"/>
                </a:solidFill>
                <a:ea typeface="Arial" charset="0"/>
                <a:cs typeface="Arial" panose="020B0604020202020204" pitchFamily="34" charset="0"/>
              </a:rPr>
              <a:t>1,403 grants</a:t>
            </a:r>
          </a:p>
          <a:p>
            <a:r>
              <a:rPr lang="en-US" sz="2800" dirty="0">
                <a:solidFill>
                  <a:schemeClr val="bg1"/>
                </a:solidFill>
                <a:ea typeface="Arial" charset="0"/>
                <a:cs typeface="Arial" panose="020B0604020202020204" pitchFamily="34" charset="0"/>
              </a:rPr>
              <a:t>$97.9 million</a:t>
            </a:r>
          </a:p>
        </p:txBody>
      </p:sp>
      <p:sp>
        <p:nvSpPr>
          <p:cNvPr id="6" name="TextBox 5">
            <a:extLst>
              <a:ext uri="{FF2B5EF4-FFF2-40B4-BE49-F238E27FC236}">
                <a16:creationId xmlns:a16="http://schemas.microsoft.com/office/drawing/2014/main" id="{2D88EAA5-BEDF-49FE-A5F3-AEDB5B99ACC9}"/>
              </a:ext>
            </a:extLst>
          </p:cNvPr>
          <p:cNvSpPr txBox="1"/>
          <p:nvPr/>
        </p:nvSpPr>
        <p:spPr>
          <a:xfrm>
            <a:off x="3702411" y="4440845"/>
            <a:ext cx="2859520" cy="2339102"/>
          </a:xfrm>
          <a:prstGeom prst="rect">
            <a:avLst/>
          </a:prstGeom>
          <a:noFill/>
        </p:spPr>
        <p:txBody>
          <a:bodyPr wrap="square" lIns="0" tIns="0" rIns="0" bIns="0" rtlCol="0">
            <a:spAutoFit/>
          </a:bodyPr>
          <a:lstStyle/>
          <a:p>
            <a:r>
              <a:rPr lang="en-US" sz="2800" b="1" dirty="0">
                <a:solidFill>
                  <a:schemeClr val="bg1"/>
                </a:solidFill>
                <a:ea typeface="Arial" charset="0"/>
                <a:cs typeface="Arial" panose="020B0604020202020204" pitchFamily="34" charset="0"/>
              </a:rPr>
              <a:t>Disaster response grants</a:t>
            </a:r>
          </a:p>
          <a:p>
            <a:r>
              <a:rPr lang="en-US" sz="2800" dirty="0">
                <a:solidFill>
                  <a:schemeClr val="bg1"/>
                </a:solidFill>
                <a:ea typeface="Arial" charset="0"/>
                <a:cs typeface="Arial" panose="020B0604020202020204" pitchFamily="34" charset="0"/>
              </a:rPr>
              <a:t>7 grants</a:t>
            </a:r>
          </a:p>
          <a:p>
            <a:r>
              <a:rPr lang="en-US" sz="2800" dirty="0">
                <a:solidFill>
                  <a:schemeClr val="bg1"/>
                </a:solidFill>
                <a:ea typeface="Arial" charset="0"/>
                <a:cs typeface="Arial" panose="020B0604020202020204" pitchFamily="34" charset="0"/>
              </a:rPr>
              <a:t>$134,178</a:t>
            </a:r>
            <a:r>
              <a:rPr lang="en-US" dirty="0">
                <a:solidFill>
                  <a:schemeClr val="bg1"/>
                </a:solidFill>
                <a:ea typeface="Arial" charset="0"/>
                <a:cs typeface="Arial" panose="020B0604020202020204" pitchFamily="34" charset="0"/>
              </a:rPr>
              <a:t> </a:t>
            </a:r>
            <a:r>
              <a:rPr lang="en-US" sz="2000" dirty="0">
                <a:solidFill>
                  <a:schemeClr val="bg1"/>
                </a:solidFill>
                <a:ea typeface="Arial" charset="0"/>
                <a:cs typeface="Arial" panose="020B0604020202020204" pitchFamily="34" charset="0"/>
              </a:rPr>
              <a:t>(Covid-19 Response in 2020—SO FAR, 50 grants $1,000,000)</a:t>
            </a:r>
          </a:p>
        </p:txBody>
      </p:sp>
    </p:spTree>
    <p:extLst>
      <p:ext uri="{BB962C8B-B14F-4D97-AF65-F5344CB8AC3E}">
        <p14:creationId xmlns:p14="http://schemas.microsoft.com/office/powerpoint/2010/main" val="391442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E3B9C-88CF-49F5-9393-10A0089D21ED}"/>
              </a:ext>
            </a:extLst>
          </p:cNvPr>
          <p:cNvSpPr>
            <a:spLocks noGrp="1"/>
          </p:cNvSpPr>
          <p:nvPr>
            <p:ph type="title"/>
          </p:nvPr>
        </p:nvSpPr>
        <p:spPr/>
        <p:txBody>
          <a:bodyPr/>
          <a:lstStyle/>
          <a:p>
            <a:r>
              <a:rPr lang="en-US" dirty="0"/>
              <a:t>Global grants BY area of focus</a:t>
            </a:r>
          </a:p>
        </p:txBody>
      </p:sp>
      <p:sp>
        <p:nvSpPr>
          <p:cNvPr id="5" name="Slide Number Placeholder 4">
            <a:extLst>
              <a:ext uri="{FF2B5EF4-FFF2-40B4-BE49-F238E27FC236}">
                <a16:creationId xmlns:a16="http://schemas.microsoft.com/office/drawing/2014/main" id="{FE432478-85B7-4EB8-8177-E425B6BE4685}"/>
              </a:ext>
            </a:extLst>
          </p:cNvPr>
          <p:cNvSpPr>
            <a:spLocks noGrp="1"/>
          </p:cNvSpPr>
          <p:nvPr>
            <p:ph type="sldNum" sz="quarter" idx="12"/>
          </p:nvPr>
        </p:nvSpPr>
        <p:spPr/>
        <p:txBody>
          <a:bodyPr/>
          <a:lstStyle/>
          <a:p>
            <a:fld id="{97A94E25-127B-4C48-AF96-44BA7B823777}" type="slidenum">
              <a:rPr lang="en-US" smtClean="0"/>
              <a:pPr/>
              <a:t>5</a:t>
            </a:fld>
            <a:endParaRPr lang="en-US" dirty="0"/>
          </a:p>
        </p:txBody>
      </p:sp>
      <p:pic>
        <p:nvPicPr>
          <p:cNvPr id="7" name="Picture 6">
            <a:extLst>
              <a:ext uri="{FF2B5EF4-FFF2-40B4-BE49-F238E27FC236}">
                <a16:creationId xmlns:a16="http://schemas.microsoft.com/office/drawing/2014/main" id="{61399CF5-18B3-45D7-97B9-D4A2F78C4F8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19867" y="1496500"/>
            <a:ext cx="7017374" cy="5270513"/>
          </a:xfrm>
          <a:prstGeom prst="rect">
            <a:avLst/>
          </a:prstGeom>
        </p:spPr>
      </p:pic>
    </p:spTree>
    <p:extLst>
      <p:ext uri="{BB962C8B-B14F-4D97-AF65-F5344CB8AC3E}">
        <p14:creationId xmlns:p14="http://schemas.microsoft.com/office/powerpoint/2010/main" val="1362703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E3B9C-88CF-49F5-9393-10A0089D21ED}"/>
              </a:ext>
            </a:extLst>
          </p:cNvPr>
          <p:cNvSpPr>
            <a:spLocks noGrp="1"/>
          </p:cNvSpPr>
          <p:nvPr>
            <p:ph type="title"/>
          </p:nvPr>
        </p:nvSpPr>
        <p:spPr/>
        <p:txBody>
          <a:bodyPr/>
          <a:lstStyle/>
          <a:p>
            <a:r>
              <a:rPr lang="en-US" dirty="0"/>
              <a:t>Global grants BY area of focus</a:t>
            </a:r>
          </a:p>
        </p:txBody>
      </p:sp>
      <p:sp>
        <p:nvSpPr>
          <p:cNvPr id="5" name="Slide Number Placeholder 4">
            <a:extLst>
              <a:ext uri="{FF2B5EF4-FFF2-40B4-BE49-F238E27FC236}">
                <a16:creationId xmlns:a16="http://schemas.microsoft.com/office/drawing/2014/main" id="{FE432478-85B7-4EB8-8177-E425B6BE4685}"/>
              </a:ext>
            </a:extLst>
          </p:cNvPr>
          <p:cNvSpPr>
            <a:spLocks noGrp="1"/>
          </p:cNvSpPr>
          <p:nvPr>
            <p:ph type="sldNum" sz="quarter" idx="12"/>
          </p:nvPr>
        </p:nvSpPr>
        <p:spPr/>
        <p:txBody>
          <a:bodyPr/>
          <a:lstStyle/>
          <a:p>
            <a:fld id="{97A94E25-127B-4C48-AF96-44BA7B823777}" type="slidenum">
              <a:rPr lang="en-US" smtClean="0"/>
              <a:pPr/>
              <a:t>6</a:t>
            </a:fld>
            <a:endParaRPr lang="en-US" dirty="0"/>
          </a:p>
        </p:txBody>
      </p:sp>
      <p:pic>
        <p:nvPicPr>
          <p:cNvPr id="8" name="Picture 7">
            <a:extLst>
              <a:ext uri="{FF2B5EF4-FFF2-40B4-BE49-F238E27FC236}">
                <a16:creationId xmlns:a16="http://schemas.microsoft.com/office/drawing/2014/main" id="{E27CC779-699F-4D29-8AF7-1B11853898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478" y="1595785"/>
            <a:ext cx="6795539" cy="5159577"/>
          </a:xfrm>
          <a:prstGeom prst="rect">
            <a:avLst/>
          </a:prstGeom>
        </p:spPr>
      </p:pic>
    </p:spTree>
    <p:extLst>
      <p:ext uri="{BB962C8B-B14F-4D97-AF65-F5344CB8AC3E}">
        <p14:creationId xmlns:p14="http://schemas.microsoft.com/office/powerpoint/2010/main" val="3998093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5A9DC5-B447-426D-B081-C148AD437C94}"/>
              </a:ext>
            </a:extLst>
          </p:cNvPr>
          <p:cNvSpPr/>
          <p:nvPr/>
        </p:nvSpPr>
        <p:spPr>
          <a:xfrm>
            <a:off x="818147" y="235528"/>
            <a:ext cx="7507706" cy="646331"/>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District 5000 2019-2020 Global Grants Webinar: Rotary Areas of Focus and the Sustainable Development Goals</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7" name="Title 5">
            <a:extLst>
              <a:ext uri="{FF2B5EF4-FFF2-40B4-BE49-F238E27FC236}">
                <a16:creationId xmlns:a16="http://schemas.microsoft.com/office/drawing/2014/main" id="{55D906EA-0197-46AE-8B49-9194597A4766}"/>
              </a:ext>
            </a:extLst>
          </p:cNvPr>
          <p:cNvSpPr>
            <a:spLocks noGrp="1"/>
          </p:cNvSpPr>
          <p:nvPr>
            <p:ph type="ctrTitle"/>
          </p:nvPr>
        </p:nvSpPr>
        <p:spPr>
          <a:xfrm>
            <a:off x="534955" y="1120872"/>
            <a:ext cx="8084687" cy="2308128"/>
          </a:xfrm>
        </p:spPr>
        <p:txBody>
          <a:bodyPr/>
          <a:lstStyle/>
          <a:p>
            <a:br>
              <a:rPr lang="en-US" dirty="0"/>
            </a:br>
            <a:endParaRPr lang="en-US" dirty="0"/>
          </a:p>
        </p:txBody>
      </p:sp>
      <p:sp>
        <p:nvSpPr>
          <p:cNvPr id="2" name="Rectangle 1">
            <a:extLst>
              <a:ext uri="{FF2B5EF4-FFF2-40B4-BE49-F238E27FC236}">
                <a16:creationId xmlns:a16="http://schemas.microsoft.com/office/drawing/2014/main" id="{8611D016-D09F-44C7-851B-34ED75DF7A32}"/>
              </a:ext>
            </a:extLst>
          </p:cNvPr>
          <p:cNvSpPr/>
          <p:nvPr/>
        </p:nvSpPr>
        <p:spPr>
          <a:xfrm>
            <a:off x="2286000" y="2413338"/>
            <a:ext cx="4572000" cy="369332"/>
          </a:xfrm>
          <a:prstGeom prst="rect">
            <a:avLst/>
          </a:prstGeom>
        </p:spPr>
        <p:txBody>
          <a:bodyPr>
            <a:spAutoFit/>
          </a:bodyPr>
          <a:lstStyle/>
          <a:p>
            <a:endParaRPr lang="en-US" dirty="0"/>
          </a:p>
        </p:txBody>
      </p:sp>
      <p:pic>
        <p:nvPicPr>
          <p:cNvPr id="4" name="Picture 3">
            <a:extLst>
              <a:ext uri="{FF2B5EF4-FFF2-40B4-BE49-F238E27FC236}">
                <a16:creationId xmlns:a16="http://schemas.microsoft.com/office/drawing/2014/main" id="{43770B35-7640-41ED-B7C1-D23E3F714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3845"/>
            <a:ext cx="9186910" cy="4250456"/>
          </a:xfrm>
          <a:prstGeom prst="rect">
            <a:avLst/>
          </a:prstGeom>
        </p:spPr>
      </p:pic>
    </p:spTree>
    <p:extLst>
      <p:ext uri="{BB962C8B-B14F-4D97-AF65-F5344CB8AC3E}">
        <p14:creationId xmlns:p14="http://schemas.microsoft.com/office/powerpoint/2010/main" val="1950716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5A9DC5-B447-426D-B081-C148AD437C94}"/>
              </a:ext>
            </a:extLst>
          </p:cNvPr>
          <p:cNvSpPr/>
          <p:nvPr/>
        </p:nvSpPr>
        <p:spPr>
          <a:xfrm>
            <a:off x="818147" y="235528"/>
            <a:ext cx="7507706" cy="646331"/>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District 5000 2019-2020 Global Grants Webinar: Rotary Areas of Focus and the Sustainable Development Goals</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7" name="Title 5">
            <a:extLst>
              <a:ext uri="{FF2B5EF4-FFF2-40B4-BE49-F238E27FC236}">
                <a16:creationId xmlns:a16="http://schemas.microsoft.com/office/drawing/2014/main" id="{55D906EA-0197-46AE-8B49-9194597A4766}"/>
              </a:ext>
            </a:extLst>
          </p:cNvPr>
          <p:cNvSpPr>
            <a:spLocks noGrp="1"/>
          </p:cNvSpPr>
          <p:nvPr>
            <p:ph type="ctrTitle"/>
          </p:nvPr>
        </p:nvSpPr>
        <p:spPr>
          <a:xfrm>
            <a:off x="534955" y="1120872"/>
            <a:ext cx="8084687" cy="2308128"/>
          </a:xfrm>
        </p:spPr>
        <p:txBody>
          <a:bodyPr/>
          <a:lstStyle/>
          <a:p>
            <a:br>
              <a:rPr lang="en-US" dirty="0"/>
            </a:br>
            <a:endParaRPr lang="en-US" dirty="0"/>
          </a:p>
        </p:txBody>
      </p:sp>
      <p:sp>
        <p:nvSpPr>
          <p:cNvPr id="2" name="Rectangle 1">
            <a:extLst>
              <a:ext uri="{FF2B5EF4-FFF2-40B4-BE49-F238E27FC236}">
                <a16:creationId xmlns:a16="http://schemas.microsoft.com/office/drawing/2014/main" id="{8611D016-D09F-44C7-851B-34ED75DF7A32}"/>
              </a:ext>
            </a:extLst>
          </p:cNvPr>
          <p:cNvSpPr/>
          <p:nvPr/>
        </p:nvSpPr>
        <p:spPr>
          <a:xfrm>
            <a:off x="2286000" y="2413338"/>
            <a:ext cx="4572000" cy="369332"/>
          </a:xfrm>
          <a:prstGeom prst="rect">
            <a:avLst/>
          </a:prstGeom>
        </p:spPr>
        <p:txBody>
          <a:bodyPr>
            <a:spAutoFit/>
          </a:bodyPr>
          <a:lstStyle/>
          <a:p>
            <a:endParaRPr lang="en-US" dirty="0"/>
          </a:p>
        </p:txBody>
      </p:sp>
      <p:pic>
        <p:nvPicPr>
          <p:cNvPr id="6" name="Picture 5">
            <a:extLst>
              <a:ext uri="{FF2B5EF4-FFF2-40B4-BE49-F238E27FC236}">
                <a16:creationId xmlns:a16="http://schemas.microsoft.com/office/drawing/2014/main" id="{F8539F1D-15DF-424D-9C4B-D5D926AAD6FB}"/>
              </a:ext>
            </a:extLst>
          </p:cNvPr>
          <p:cNvPicPr>
            <a:picLocks noChangeAspect="1"/>
          </p:cNvPicPr>
          <p:nvPr/>
        </p:nvPicPr>
        <p:blipFill>
          <a:blip r:embed="rId2"/>
          <a:stretch>
            <a:fillRect/>
          </a:stretch>
        </p:blipFill>
        <p:spPr>
          <a:xfrm>
            <a:off x="211495" y="1022420"/>
            <a:ext cx="8714792" cy="4813159"/>
          </a:xfrm>
          <a:prstGeom prst="rect">
            <a:avLst/>
          </a:prstGeom>
        </p:spPr>
      </p:pic>
    </p:spTree>
    <p:extLst>
      <p:ext uri="{BB962C8B-B14F-4D97-AF65-F5344CB8AC3E}">
        <p14:creationId xmlns:p14="http://schemas.microsoft.com/office/powerpoint/2010/main" val="4012730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55D906EA-0197-46AE-8B49-9194597A4766}"/>
              </a:ext>
            </a:extLst>
          </p:cNvPr>
          <p:cNvSpPr>
            <a:spLocks noGrp="1"/>
          </p:cNvSpPr>
          <p:nvPr>
            <p:ph type="ctrTitle"/>
          </p:nvPr>
        </p:nvSpPr>
        <p:spPr>
          <a:xfrm>
            <a:off x="534955" y="1120872"/>
            <a:ext cx="8084687" cy="2308128"/>
          </a:xfrm>
        </p:spPr>
        <p:txBody>
          <a:bodyPr/>
          <a:lstStyle/>
          <a:p>
            <a:br>
              <a:rPr lang="en-US" dirty="0"/>
            </a:br>
            <a:endParaRPr lang="en-US" dirty="0"/>
          </a:p>
        </p:txBody>
      </p:sp>
      <p:sp>
        <p:nvSpPr>
          <p:cNvPr id="2" name="Rectangle 1">
            <a:extLst>
              <a:ext uri="{FF2B5EF4-FFF2-40B4-BE49-F238E27FC236}">
                <a16:creationId xmlns:a16="http://schemas.microsoft.com/office/drawing/2014/main" id="{8611D016-D09F-44C7-851B-34ED75DF7A32}"/>
              </a:ext>
            </a:extLst>
          </p:cNvPr>
          <p:cNvSpPr/>
          <p:nvPr/>
        </p:nvSpPr>
        <p:spPr>
          <a:xfrm>
            <a:off x="2286000" y="2413338"/>
            <a:ext cx="4572000" cy="369332"/>
          </a:xfrm>
          <a:prstGeom prst="rect">
            <a:avLst/>
          </a:prstGeom>
        </p:spPr>
        <p:txBody>
          <a:bodyPr>
            <a:spAutoFit/>
          </a:bodyPr>
          <a:lstStyle/>
          <a:p>
            <a:endParaRPr lang="en-US" dirty="0"/>
          </a:p>
        </p:txBody>
      </p:sp>
      <p:pic>
        <p:nvPicPr>
          <p:cNvPr id="9" name="Picture 8">
            <a:extLst>
              <a:ext uri="{FF2B5EF4-FFF2-40B4-BE49-F238E27FC236}">
                <a16:creationId xmlns:a16="http://schemas.microsoft.com/office/drawing/2014/main" id="{DD0E0464-8E32-4602-B90D-55ED617287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55" y="124409"/>
            <a:ext cx="6693159" cy="5763254"/>
          </a:xfrm>
          <a:prstGeom prst="rect">
            <a:avLst/>
          </a:prstGeom>
        </p:spPr>
      </p:pic>
    </p:spTree>
    <p:extLst>
      <p:ext uri="{BB962C8B-B14F-4D97-AF65-F5344CB8AC3E}">
        <p14:creationId xmlns:p14="http://schemas.microsoft.com/office/powerpoint/2010/main" val="32282399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26613</TotalTime>
  <Words>1623</Words>
  <Application>Microsoft Office PowerPoint</Application>
  <PresentationFormat>On-screen Show (4:3)</PresentationFormat>
  <Paragraphs>113</Paragraphs>
  <Slides>25</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Light</vt:lpstr>
      <vt:lpstr>Comic Sans MS</vt:lpstr>
      <vt:lpstr>Helvetica</vt:lpstr>
      <vt:lpstr>Office Theme</vt:lpstr>
      <vt:lpstr>Custom Design</vt:lpstr>
      <vt:lpstr> </vt:lpstr>
      <vt:lpstr> </vt:lpstr>
      <vt:lpstr> </vt:lpstr>
      <vt:lpstr>2018-19 GRANT STATISTICS</vt:lpstr>
      <vt:lpstr>Global grants BY area of focus</vt:lpstr>
      <vt:lpstr>Global grants BY area of focus</vt:lpstr>
      <vt:lpstr> </vt:lpstr>
      <vt:lpstr> </vt:lpstr>
      <vt:lpstr> </vt:lpstr>
      <vt:lpstr> </vt:lpstr>
      <vt:lpstr> </vt:lpstr>
      <vt:lpstr> </vt:lpstr>
      <vt:lpstr> </vt:lpstr>
      <vt:lpstr> </vt:lpstr>
      <vt:lpstr> </vt:lpstr>
      <vt:lpstr> </vt:lpstr>
      <vt:lpstr> </vt:lpstr>
      <vt:lpstr>From polioeradication.org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A. Harbison</dc:creator>
  <cp:lastModifiedBy>Naomi Masuno</cp:lastModifiedBy>
  <cp:revision>60</cp:revision>
  <dcterms:created xsi:type="dcterms:W3CDTF">2019-10-07T03:31:51Z</dcterms:created>
  <dcterms:modified xsi:type="dcterms:W3CDTF">2020-04-18T17:42:15Z</dcterms:modified>
</cp:coreProperties>
</file>