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  <p:sldId id="269" r:id="rId13"/>
    <p:sldId id="270" r:id="rId14"/>
    <p:sldId id="264" r:id="rId15"/>
    <p:sldId id="265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AE204-73BF-4E2D-8F54-FBBA61FCCC9C}" v="269" dt="2020-05-02T17:59:06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460BE5-0E71-4CD5-B175-CA3F082CD501}"/>
              </a:ext>
            </a:extLst>
          </p:cNvPr>
          <p:cNvSpPr txBox="1"/>
          <p:nvPr userDrawn="1"/>
        </p:nvSpPr>
        <p:spPr>
          <a:xfrm>
            <a:off x="9167980" y="5558381"/>
            <a:ext cx="2767681" cy="70788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ROTARY 101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D193FB-7AA5-45A4-96D5-E780EB0A02DC}"/>
              </a:ext>
            </a:extLst>
          </p:cNvPr>
          <p:cNvGrpSpPr/>
          <p:nvPr userDrawn="1"/>
        </p:nvGrpSpPr>
        <p:grpSpPr>
          <a:xfrm>
            <a:off x="256339" y="5121844"/>
            <a:ext cx="3686175" cy="1580960"/>
            <a:chOff x="671068" y="578511"/>
            <a:chExt cx="3686175" cy="15809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AEA3FD-0670-4575-8DC3-266CF822A4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1068" y="578511"/>
              <a:ext cx="3686175" cy="15809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CCAA34-8E12-446D-A4EA-F3F3137F16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21000"/>
            </a:blip>
            <a:srcRect l="58377"/>
            <a:stretch/>
          </p:blipFill>
          <p:spPr>
            <a:xfrm>
              <a:off x="811161" y="674373"/>
              <a:ext cx="2293548" cy="1425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6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568E-48B1-4215-926E-EFB23CDC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DDECC-CF1B-4FFC-A53C-FB282D099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87AFD-2649-452E-AB1B-CF50C690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0AD5-031B-4B7C-AE44-12CE2E46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04FE0-79AA-4133-BB3A-17B73833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FED78B-BFB4-4104-9BD3-4AC0EEE61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165A3-7483-42AB-ABCF-E74FDB0B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D385-089F-4D3C-9486-3EFB62C4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26-2C4D-4F6F-B6E8-2D96DA99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1F2D-CEFA-4DA4-ADF5-B1C30E1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1413-10FB-43F5-B392-E43131E2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CFB3-C607-4A2E-811F-60B9D362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2C2DC-7AD3-4275-B7C7-5A8B86CB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A3EA-CBF4-4A32-8872-D9774EE9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DB69-CADE-4E97-A5CF-5360BB11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520-C448-4C2B-BA26-0CDB8A7C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3D1D7-0FFD-4B7B-8F87-251C6A322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976E-6E19-4250-9A2D-D1419C61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D822-FB7A-411D-BDA8-490B012E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529E2-B3BC-4770-81BF-5847298A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781D-8997-4256-ACEE-D11B788C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2B53-C77F-4540-BEDA-CE0F1B564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8DD4F-AB18-4200-9A72-AE23515F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49BD2-1C73-4680-AC8D-4939C084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24C36-EB9C-4367-8E3D-E386DEA3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CCBA6-3F7F-4E0D-9403-9EC2D557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9328-07AC-4A98-91B0-FF4C0E1F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66E4-448F-4B17-83A0-3D1E4D0C4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2A913-474D-4607-9080-E9D219D63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69CCE-BD33-4016-9F4D-F37BFA2D1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68C2B-E52F-40C6-B1FE-92FAA0AB7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815E9-CBCA-4B91-A347-A9D57B2B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76B5D-FDD5-4EDD-9CAD-F1D5FE51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CD7B8-A784-451E-B9E4-96FBABC2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0D2C-C098-426D-A142-37B508C7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700C-39D7-4517-9389-2C38BD9B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1E482-96BC-4B35-8DC1-7C2E1518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47C05-A130-40A6-81FF-D02D245D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907C2-ED21-4762-8075-7A68C43B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F1494-2E43-414F-8B3B-CA247FDD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6184C-94BE-4214-BBB5-BB408916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094D-535B-4EED-8007-D8F8C92A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30C2-1432-4AEB-BA8B-0061A51B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ADFEA-9579-493D-9052-8A782E2D6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6D43B-CEEA-4A7B-AA0B-A2537E4B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111CC-12E7-41C4-8C0B-E901AD19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2F56B-58E8-4910-8301-E7FD6D54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C39F-9DB0-4679-8414-C16BD1B9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C5384-7588-420D-A611-6E4AD286C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07B61-A241-4CED-97C4-3D9DE1BE5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B66F2-0A31-46E0-9160-97B1BD33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0B619-B69B-476C-8AC7-7C81D349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3FE7C-7029-4F29-A7E6-EA9C9349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C221B4-0EAD-43B8-A7A2-CE495017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B5F1-EB5E-4C11-80C3-2B0C0AE75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350E-938C-4A8F-8497-6E9E33706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042C-1F5B-420B-B002-ABEE5A2AAE5E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2C75F-7B61-4175-9488-F8CE27E6F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B3F99-D84A-4ED9-A100-A8207ECD5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6878-6EE4-4FE7-9EE1-5A6FF6829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D0NAoK9OM&amp;feature=youtu.b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rotary/videos/2625918450998973/?t=474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6ZzsYgR1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7E040-A9EF-4BCB-979E-F2064719BD4B}"/>
              </a:ext>
            </a:extLst>
          </p:cNvPr>
          <p:cNvSpPr txBox="1"/>
          <p:nvPr/>
        </p:nvSpPr>
        <p:spPr>
          <a:xfrm>
            <a:off x="2902399" y="501245"/>
            <a:ext cx="6387198" cy="156966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9600" b="1" i="1" dirty="0">
                <a:solidFill>
                  <a:srgbClr val="0070C0"/>
                </a:solidFill>
              </a:rPr>
              <a:t>ROTARY 101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C4108-FAA7-40B3-8074-3BF1383CE33C}"/>
              </a:ext>
            </a:extLst>
          </p:cNvPr>
          <p:cNvSpPr txBox="1"/>
          <p:nvPr/>
        </p:nvSpPr>
        <p:spPr>
          <a:xfrm>
            <a:off x="3884399" y="2748321"/>
            <a:ext cx="4423199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District 5000</a:t>
            </a:r>
          </a:p>
          <a:p>
            <a:pPr algn="ctr"/>
            <a:r>
              <a:rPr lang="en-US" sz="2400" dirty="0"/>
              <a:t>Spring Training Assembly Webinar</a:t>
            </a:r>
          </a:p>
          <a:p>
            <a:pPr algn="ctr"/>
            <a:r>
              <a:rPr lang="en-US" sz="2400" dirty="0"/>
              <a:t>Saturday, May 2, 2020</a:t>
            </a:r>
          </a:p>
          <a:p>
            <a:pPr algn="ctr"/>
            <a:r>
              <a:rPr lang="en-US" sz="2400" dirty="0"/>
              <a:t>(No pastries or coffee provided)</a:t>
            </a:r>
          </a:p>
        </p:txBody>
      </p:sp>
    </p:spTree>
    <p:extLst>
      <p:ext uri="{BB962C8B-B14F-4D97-AF65-F5344CB8AC3E}">
        <p14:creationId xmlns:p14="http://schemas.microsoft.com/office/powerpoint/2010/main" val="174438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8564FF5-71EA-4608-AA2A-7AF867753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6" y="376716"/>
            <a:ext cx="1243022" cy="4281519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079FB86-2A35-4B84-AD11-77A629C7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41" y="2647769"/>
            <a:ext cx="4577667" cy="3053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3F2B4-8104-4CB7-B90E-8F929299A900}"/>
              </a:ext>
            </a:extLst>
          </p:cNvPr>
          <p:cNvSpPr txBox="1"/>
          <p:nvPr/>
        </p:nvSpPr>
        <p:spPr>
          <a:xfrm>
            <a:off x="3088257" y="1098539"/>
            <a:ext cx="8456161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Constitution/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ByLaws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President, President-elect, Immediate Past President,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Secretary, Treasurer, Directors (Club Administration, Foundation, Membership,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Relations, Service Projects), Service Committee Chairs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AC5282-6543-4721-835E-4E071C39766C}"/>
              </a:ext>
            </a:extLst>
          </p:cNvPr>
          <p:cNvCxnSpPr>
            <a:cxnSpLocks/>
          </p:cNvCxnSpPr>
          <p:nvPr/>
        </p:nvCxnSpPr>
        <p:spPr>
          <a:xfrm flipH="1">
            <a:off x="2055907" y="1368612"/>
            <a:ext cx="980140" cy="1374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9ADE76-CCF8-4C2F-8358-7CF052EC76A1}"/>
              </a:ext>
            </a:extLst>
          </p:cNvPr>
          <p:cNvCxnSpPr>
            <a:cxnSpLocks/>
          </p:cNvCxnSpPr>
          <p:nvPr/>
        </p:nvCxnSpPr>
        <p:spPr>
          <a:xfrm flipH="1" flipV="1">
            <a:off x="2151529" y="3962400"/>
            <a:ext cx="1978213" cy="83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A9447D-48F8-48FE-9A55-B6FC6B2568A6}"/>
              </a:ext>
            </a:extLst>
          </p:cNvPr>
          <p:cNvSpPr txBox="1"/>
          <p:nvPr/>
        </p:nvSpPr>
        <p:spPr>
          <a:xfrm>
            <a:off x="2618750" y="211029"/>
            <a:ext cx="3021981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A88B2-F821-4B3D-846D-8FA495AAF9B0}"/>
              </a:ext>
            </a:extLst>
          </p:cNvPr>
          <p:cNvSpPr txBox="1"/>
          <p:nvPr/>
        </p:nvSpPr>
        <p:spPr>
          <a:xfrm>
            <a:off x="9006544" y="2151535"/>
            <a:ext cx="250581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Zone 26/27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1 Director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Serves on RI Board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6EFBA6-F02F-4C4E-9B8A-343D9B8403E7}"/>
              </a:ext>
            </a:extLst>
          </p:cNvPr>
          <p:cNvCxnSpPr>
            <a:cxnSpLocks/>
          </p:cNvCxnSpPr>
          <p:nvPr/>
        </p:nvCxnSpPr>
        <p:spPr>
          <a:xfrm flipH="1">
            <a:off x="2055908" y="2199341"/>
            <a:ext cx="6908798" cy="8409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E912F3-CEC7-47F9-B71C-A56F3D57C454}"/>
              </a:ext>
            </a:extLst>
          </p:cNvPr>
          <p:cNvSpPr txBox="1"/>
          <p:nvPr/>
        </p:nvSpPr>
        <p:spPr>
          <a:xfrm>
            <a:off x="185271" y="1780988"/>
            <a:ext cx="77457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(Next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5D6B55-5E74-4A91-A702-8324B9C2C7C1}"/>
              </a:ext>
            </a:extLst>
          </p:cNvPr>
          <p:cNvCxnSpPr>
            <a:cxnSpLocks/>
          </p:cNvCxnSpPr>
          <p:nvPr/>
        </p:nvCxnSpPr>
        <p:spPr>
          <a:xfrm flipH="1" flipV="1">
            <a:off x="959842" y="1960283"/>
            <a:ext cx="510370" cy="191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3C59E0-0847-4E62-B9A2-88E52F2F92EB}"/>
              </a:ext>
            </a:extLst>
          </p:cNvPr>
          <p:cNvSpPr txBox="1"/>
          <p:nvPr/>
        </p:nvSpPr>
        <p:spPr>
          <a:xfrm>
            <a:off x="9006544" y="3077886"/>
            <a:ext cx="2428870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International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of Legislation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Secretary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(Rotary Foundation: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Trustees)</a:t>
            </a:r>
          </a:p>
        </p:txBody>
      </p:sp>
    </p:spTree>
    <p:extLst>
      <p:ext uri="{BB962C8B-B14F-4D97-AF65-F5344CB8AC3E}">
        <p14:creationId xmlns:p14="http://schemas.microsoft.com/office/powerpoint/2010/main" val="346836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9A6B438-8106-44C6-B574-147A1B159C55}"/>
              </a:ext>
            </a:extLst>
          </p:cNvPr>
          <p:cNvGrpSpPr>
            <a:grpSpLocks noChangeAspect="1"/>
          </p:cNvGrpSpPr>
          <p:nvPr/>
        </p:nvGrpSpPr>
        <p:grpSpPr>
          <a:xfrm>
            <a:off x="3771368" y="257913"/>
            <a:ext cx="5307774" cy="6112476"/>
            <a:chOff x="3771371" y="257914"/>
            <a:chExt cx="4969705" cy="5723152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7CF5102-539E-44FD-A7ED-D4C7DEA01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371" y="257914"/>
              <a:ext cx="4969705" cy="321709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3BFC63-FE7C-4EDD-B5EC-802B45F1D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419" y="3475393"/>
              <a:ext cx="4913802" cy="250567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2A0AD5-2396-4F4B-A98E-1F1F536DE443}"/>
              </a:ext>
            </a:extLst>
          </p:cNvPr>
          <p:cNvSpPr txBox="1"/>
          <p:nvPr/>
        </p:nvSpPr>
        <p:spPr>
          <a:xfrm>
            <a:off x="334683" y="729129"/>
            <a:ext cx="3093091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5000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28FDA7-873C-4399-A3CF-2DAE87F440C9}"/>
              </a:ext>
            </a:extLst>
          </p:cNvPr>
          <p:cNvSpPr/>
          <p:nvPr/>
        </p:nvSpPr>
        <p:spPr>
          <a:xfrm>
            <a:off x="785298" y="4302173"/>
            <a:ext cx="2245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www.rotaryd5000.org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2A586F-DA54-4C75-AF7C-A91ED71F45DD}"/>
              </a:ext>
            </a:extLst>
          </p:cNvPr>
          <p:cNvCxnSpPr/>
          <p:nvPr/>
        </p:nvCxnSpPr>
        <p:spPr>
          <a:xfrm>
            <a:off x="9058708" y="3665551"/>
            <a:ext cx="0" cy="2704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3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45EB6A9-C17F-429C-834A-123E9C9643A5}"/>
              </a:ext>
            </a:extLst>
          </p:cNvPr>
          <p:cNvGrpSpPr/>
          <p:nvPr/>
        </p:nvGrpSpPr>
        <p:grpSpPr>
          <a:xfrm>
            <a:off x="56450" y="118615"/>
            <a:ext cx="10882540" cy="6123008"/>
            <a:chOff x="56450" y="-25160"/>
            <a:chExt cx="10882540" cy="6123008"/>
          </a:xfrm>
        </p:grpSpPr>
        <p:pic>
          <p:nvPicPr>
            <p:cNvPr id="13" name="Picture 1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9ED4C5C-A68F-4AB7-92EB-292FAC91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41" y="4988177"/>
              <a:ext cx="6743749" cy="1109671"/>
            </a:xfrm>
            <a:prstGeom prst="rect">
              <a:avLst/>
            </a:prstGeom>
          </p:spPr>
        </p:pic>
        <p:pic>
          <p:nvPicPr>
            <p:cNvPr id="11" name="Picture 1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4FD5BC5-83EE-48C5-9402-12FFC0AB4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093" y="4022176"/>
              <a:ext cx="6738987" cy="1028708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73F5698-F877-434D-8661-62EEBA654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83" y="3043264"/>
              <a:ext cx="6734224" cy="1023945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4C39812-A5BF-4165-B479-D9D6DECC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190" y="2011396"/>
              <a:ext cx="6819950" cy="1066808"/>
            </a:xfrm>
            <a:prstGeom prst="rect">
              <a:avLst/>
            </a:prstGeom>
          </p:spPr>
        </p:pic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0DCE9E0-868E-4072-AF79-048ADB768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23" y="1045963"/>
              <a:ext cx="6834237" cy="1076333"/>
            </a:xfrm>
            <a:prstGeom prst="rect">
              <a:avLst/>
            </a:prstGeom>
          </p:spPr>
        </p:pic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9264612-9795-46B1-8DDF-60CA27A5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0" y="-25160"/>
              <a:ext cx="6905675" cy="115729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0F23BAB-CC2C-4E6C-9365-15BF3564BFA1}"/>
              </a:ext>
            </a:extLst>
          </p:cNvPr>
          <p:cNvSpPr txBox="1"/>
          <p:nvPr/>
        </p:nvSpPr>
        <p:spPr>
          <a:xfrm>
            <a:off x="8455014" y="616377"/>
            <a:ext cx="3102131" cy="5232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of Rotary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760D1DF-8D2C-4B76-AA37-083AE81B8311}"/>
              </a:ext>
            </a:extLst>
          </p:cNvPr>
          <p:cNvSpPr/>
          <p:nvPr/>
        </p:nvSpPr>
        <p:spPr>
          <a:xfrm>
            <a:off x="609600" y="36005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BBBFFE1-A36E-437B-A3A1-4DF19E80E45B}"/>
              </a:ext>
            </a:extLst>
          </p:cNvPr>
          <p:cNvSpPr/>
          <p:nvPr/>
        </p:nvSpPr>
        <p:spPr>
          <a:xfrm>
            <a:off x="4061011" y="33018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A8584D2-0D05-477A-A8CB-37E96399BAD2}"/>
              </a:ext>
            </a:extLst>
          </p:cNvPr>
          <p:cNvSpPr/>
          <p:nvPr/>
        </p:nvSpPr>
        <p:spPr>
          <a:xfrm>
            <a:off x="1021968" y="1052000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E7188DB-370D-4962-80AD-B34150CB5393}"/>
              </a:ext>
            </a:extLst>
          </p:cNvPr>
          <p:cNvSpPr/>
          <p:nvPr/>
        </p:nvSpPr>
        <p:spPr>
          <a:xfrm>
            <a:off x="4192490" y="2076958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B565C87-EBA8-441E-A046-C55121C6D169}"/>
              </a:ext>
            </a:extLst>
          </p:cNvPr>
          <p:cNvSpPr/>
          <p:nvPr/>
        </p:nvSpPr>
        <p:spPr>
          <a:xfrm>
            <a:off x="2677450" y="3012270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F60DA42D-02E5-4626-A6C4-51F11B2D63AC}"/>
              </a:ext>
            </a:extLst>
          </p:cNvPr>
          <p:cNvSpPr/>
          <p:nvPr/>
        </p:nvSpPr>
        <p:spPr>
          <a:xfrm>
            <a:off x="7156824" y="4037231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374D707-AF52-4327-80C7-E775A57D7F5F}"/>
              </a:ext>
            </a:extLst>
          </p:cNvPr>
          <p:cNvSpPr/>
          <p:nvPr/>
        </p:nvSpPr>
        <p:spPr>
          <a:xfrm>
            <a:off x="4506254" y="5002427"/>
            <a:ext cx="1254730" cy="1314683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2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810FA3-6D23-40E1-88A6-8007DDEADF52}"/>
              </a:ext>
            </a:extLst>
          </p:cNvPr>
          <p:cNvSpPr txBox="1"/>
          <p:nvPr/>
        </p:nvSpPr>
        <p:spPr>
          <a:xfrm>
            <a:off x="4545735" y="256987"/>
            <a:ext cx="3100529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0ABE3-DF0D-4880-A987-95970665D6CF}"/>
              </a:ext>
            </a:extLst>
          </p:cNvPr>
          <p:cNvSpPr txBox="1"/>
          <p:nvPr/>
        </p:nvSpPr>
        <p:spPr>
          <a:xfrm>
            <a:off x="212350" y="129649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PolioPlus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00756-266B-4004-992C-E9B5EDE2F716}"/>
              </a:ext>
            </a:extLst>
          </p:cNvPr>
          <p:cNvSpPr txBox="1"/>
          <p:nvPr/>
        </p:nvSpPr>
        <p:spPr>
          <a:xfrm>
            <a:off x="212350" y="22288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8DB32-0F73-4F48-BF6F-1E5AA6F65051}"/>
              </a:ext>
            </a:extLst>
          </p:cNvPr>
          <p:cNvSpPr txBox="1"/>
          <p:nvPr/>
        </p:nvSpPr>
        <p:spPr>
          <a:xfrm>
            <a:off x="8533105" y="1516578"/>
            <a:ext cx="276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Youth Exchange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DFBBFC-B5BF-402D-8974-056CD85A5006}"/>
              </a:ext>
            </a:extLst>
          </p:cNvPr>
          <p:cNvSpPr txBox="1"/>
          <p:nvPr/>
        </p:nvSpPr>
        <p:spPr>
          <a:xfrm>
            <a:off x="4152820" y="3738173"/>
            <a:ext cx="379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Youth Leadership Awards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5AD99-AD73-4A19-AFE0-F5C42E304B5E}"/>
              </a:ext>
            </a:extLst>
          </p:cNvPr>
          <p:cNvSpPr txBox="1"/>
          <p:nvPr/>
        </p:nvSpPr>
        <p:spPr>
          <a:xfrm>
            <a:off x="4529237" y="4648159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Community Corps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5248E-5B94-46A8-89D1-4FF68ED52139}"/>
              </a:ext>
            </a:extLst>
          </p:cNvPr>
          <p:cNvSpPr txBox="1"/>
          <p:nvPr/>
        </p:nvSpPr>
        <p:spPr>
          <a:xfrm>
            <a:off x="212350" y="176158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Peace Centers/Fellowships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869A8-6E54-46FA-958E-F2179205EBE8}"/>
              </a:ext>
            </a:extLst>
          </p:cNvPr>
          <p:cNvSpPr txBox="1"/>
          <p:nvPr/>
        </p:nvSpPr>
        <p:spPr>
          <a:xfrm>
            <a:off x="4971666" y="328318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Interact/Rotaract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C6A2B-1157-49DD-8C73-FF9EEF3F50B2}"/>
              </a:ext>
            </a:extLst>
          </p:cNvPr>
          <p:cNvSpPr txBox="1"/>
          <p:nvPr/>
        </p:nvSpPr>
        <p:spPr>
          <a:xfrm>
            <a:off x="7885652" y="262017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Generations Service Exchange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CD3F8-59BA-4539-B958-3520B45C4043}"/>
              </a:ext>
            </a:extLst>
          </p:cNvPr>
          <p:cNvSpPr txBox="1"/>
          <p:nvPr/>
        </p:nvSpPr>
        <p:spPr>
          <a:xfrm>
            <a:off x="8283197" y="2068376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Friendship Exchange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A3D31-5007-47B0-B935-7882B5020C35}"/>
              </a:ext>
            </a:extLst>
          </p:cNvPr>
          <p:cNvSpPr txBox="1"/>
          <p:nvPr/>
        </p:nvSpPr>
        <p:spPr>
          <a:xfrm>
            <a:off x="3625111" y="4193166"/>
            <a:ext cx="495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Fellowships/Rotarian Action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E57A2-2235-4C2D-A208-0A1E601195E7}"/>
              </a:ext>
            </a:extLst>
          </p:cNvPr>
          <p:cNvSpPr txBox="1"/>
          <p:nvPr/>
        </p:nvSpPr>
        <p:spPr>
          <a:xfrm>
            <a:off x="212350" y="84839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Rotary Foundation (TRF)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480DB-5B9C-4F06-AC54-1D3409CCE62F}"/>
              </a:ext>
            </a:extLst>
          </p:cNvPr>
          <p:cNvSpPr/>
          <p:nvPr/>
        </p:nvSpPr>
        <p:spPr>
          <a:xfrm>
            <a:off x="212350" y="693271"/>
            <a:ext cx="3890808" cy="2015947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4BDB881-7368-4A7E-B572-4D8C58107982}"/>
              </a:ext>
            </a:extLst>
          </p:cNvPr>
          <p:cNvSpPr/>
          <p:nvPr/>
        </p:nvSpPr>
        <p:spPr>
          <a:xfrm>
            <a:off x="2785039" y="2371652"/>
            <a:ext cx="6523746" cy="2645839"/>
          </a:xfrm>
          <a:prstGeom prst="triangle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F36E21-36E3-4BB4-96B2-D625CCAA7D24}"/>
              </a:ext>
            </a:extLst>
          </p:cNvPr>
          <p:cNvSpPr/>
          <p:nvPr/>
        </p:nvSpPr>
        <p:spPr>
          <a:xfrm>
            <a:off x="7652240" y="897462"/>
            <a:ext cx="4473729" cy="28687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1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3C35E-4DDA-4B23-A907-FFD244ED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461483"/>
            <a:ext cx="7620660" cy="4572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74231B-F9B8-4EFB-92B8-031E3541CC6D}"/>
              </a:ext>
            </a:extLst>
          </p:cNvPr>
          <p:cNvSpPr/>
          <p:nvPr/>
        </p:nvSpPr>
        <p:spPr>
          <a:xfrm>
            <a:off x="3352800" y="50338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https://www.youtube.com/watch?v=skD0NAoK9OM&amp;feature=youtu.be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2E7FC-63A1-4F0B-97A4-4E882673500E}"/>
              </a:ext>
            </a:extLst>
          </p:cNvPr>
          <p:cNvSpPr txBox="1"/>
          <p:nvPr/>
        </p:nvSpPr>
        <p:spPr>
          <a:xfrm>
            <a:off x="1707387" y="563868"/>
            <a:ext cx="8981947" cy="6771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Quiz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known as: “I thought I was going to get out of here without having to talk!”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66064-7339-465D-A9FC-E1C6F81C4C95}"/>
              </a:ext>
            </a:extLst>
          </p:cNvPr>
          <p:cNvSpPr txBox="1"/>
          <p:nvPr/>
        </p:nvSpPr>
        <p:spPr>
          <a:xfrm>
            <a:off x="695860" y="1587257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two youth organizations that Rotary clubs sponsor?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AA183-0B34-4C05-8823-B4C9A8F62ED8}"/>
              </a:ext>
            </a:extLst>
          </p:cNvPr>
          <p:cNvSpPr txBox="1"/>
          <p:nvPr/>
        </p:nvSpPr>
        <p:spPr>
          <a:xfrm>
            <a:off x="1032288" y="2303255"/>
            <a:ext cx="793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often and where do Rotarians gather in Rotary’s international meeting?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847D8-4252-4B27-A24B-2825CE77E5E5}"/>
              </a:ext>
            </a:extLst>
          </p:cNvPr>
          <p:cNvSpPr txBox="1"/>
          <p:nvPr/>
        </p:nvSpPr>
        <p:spPr>
          <a:xfrm>
            <a:off x="4488601" y="1952444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members gather to address club programs and activities?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D071B-3943-4320-B630-52A954E665D7}"/>
              </a:ext>
            </a:extLst>
          </p:cNvPr>
          <p:cNvSpPr txBox="1"/>
          <p:nvPr/>
        </p:nvSpPr>
        <p:spPr>
          <a:xfrm>
            <a:off x="3764617" y="2701420"/>
            <a:ext cx="696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Rotary Foundation program focuses on Rotary’s top priority?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1BB21-E29E-40B4-89AF-4D8E8250017E}"/>
              </a:ext>
            </a:extLst>
          </p:cNvPr>
          <p:cNvSpPr txBox="1"/>
          <p:nvPr/>
        </p:nvSpPr>
        <p:spPr>
          <a:xfrm>
            <a:off x="1256582" y="3067160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Rotary International organized at the headquarters level?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5AE6A-7578-4450-8555-92F75F18C8AD}"/>
              </a:ext>
            </a:extLst>
          </p:cNvPr>
          <p:cNvSpPr txBox="1"/>
          <p:nvPr/>
        </p:nvSpPr>
        <p:spPr>
          <a:xfrm>
            <a:off x="2438400" y="3503624"/>
            <a:ext cx="949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name of Rotary’s youth leadership training and where is it held in District 5000?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9F736-8C08-45C9-A75B-0E865FA54AE7}"/>
              </a:ext>
            </a:extLst>
          </p:cNvPr>
          <p:cNvSpPr txBox="1"/>
          <p:nvPr/>
        </p:nvSpPr>
        <p:spPr>
          <a:xfrm>
            <a:off x="284666" y="3880146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Rotarian Action Groups?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8A0DD-312D-469E-B3E4-A4B8CA806AC5}"/>
              </a:ext>
            </a:extLst>
          </p:cNvPr>
          <p:cNvSpPr txBox="1"/>
          <p:nvPr/>
        </p:nvSpPr>
        <p:spPr>
          <a:xfrm>
            <a:off x="2198632" y="4226812"/>
            <a:ext cx="529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title of the senior official in the district?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0E326-7C42-4269-BA2D-23C1E210C108}"/>
              </a:ext>
            </a:extLst>
          </p:cNvPr>
          <p:cNvSpPr txBox="1"/>
          <p:nvPr/>
        </p:nvSpPr>
        <p:spPr>
          <a:xfrm>
            <a:off x="4459860" y="4613397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most important component in the Rotary organization?</a:t>
            </a:r>
          </a:p>
        </p:txBody>
      </p:sp>
    </p:spTree>
    <p:extLst>
      <p:ext uri="{BB962C8B-B14F-4D97-AF65-F5344CB8AC3E}">
        <p14:creationId xmlns:p14="http://schemas.microsoft.com/office/powerpoint/2010/main" val="122310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B3DDAB3-3E62-43DB-9119-90F3FF4C6CA1}"/>
              </a:ext>
            </a:extLst>
          </p:cNvPr>
          <p:cNvSpPr txBox="1"/>
          <p:nvPr/>
        </p:nvSpPr>
        <p:spPr>
          <a:xfrm>
            <a:off x="2749177" y="5050125"/>
            <a:ext cx="6936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https://www.facebook.com/rotary/videos/2625918450998973/?t=4744</a:t>
            </a:r>
            <a:endParaRPr lang="en-US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3D39CD-2FDE-4DE9-8ED5-75BD40850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5" y="57992"/>
            <a:ext cx="8959709" cy="50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B5CBB9F3-119E-43BA-B0F0-0B7A02CCB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0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A1B9E5-C9E1-4AA9-9388-5E888322BA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1571813" y="79574"/>
            <a:ext cx="8922870" cy="66988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451902-D112-4501-AC45-01F27D9412A3}"/>
              </a:ext>
            </a:extLst>
          </p:cNvPr>
          <p:cNvSpPr/>
          <p:nvPr/>
        </p:nvSpPr>
        <p:spPr>
          <a:xfrm>
            <a:off x="3341079" y="2985266"/>
            <a:ext cx="5509842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MAHALO!</a:t>
            </a:r>
          </a:p>
        </p:txBody>
      </p:sp>
    </p:spTree>
    <p:extLst>
      <p:ext uri="{BB962C8B-B14F-4D97-AF65-F5344CB8AC3E}">
        <p14:creationId xmlns:p14="http://schemas.microsoft.com/office/powerpoint/2010/main" val="317434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F99213-4E9C-4F7A-A1F1-320FC09FE874}"/>
              </a:ext>
            </a:extLst>
          </p:cNvPr>
          <p:cNvSpPr txBox="1"/>
          <p:nvPr/>
        </p:nvSpPr>
        <p:spPr>
          <a:xfrm>
            <a:off x="385600" y="1754038"/>
            <a:ext cx="114649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an international membership organization made up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share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passion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enhancing communities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improving lives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across the world.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A5AA6-3253-435F-AEDC-6443F525FD44}"/>
              </a:ext>
            </a:extLst>
          </p:cNvPr>
          <p:cNvSpPr txBox="1"/>
          <p:nvPr/>
        </p:nvSpPr>
        <p:spPr>
          <a:xfrm>
            <a:off x="3588015" y="379845"/>
            <a:ext cx="5060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/>
              <a:t>What’s Rotary?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9BE9B-1EB1-46D3-AD10-98C3C5E5E01C}"/>
              </a:ext>
            </a:extLst>
          </p:cNvPr>
          <p:cNvSpPr txBox="1"/>
          <p:nvPr/>
        </p:nvSpPr>
        <p:spPr>
          <a:xfrm>
            <a:off x="2462451" y="3337258"/>
            <a:ext cx="745717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Making an Impact on local lives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Connecting globally for internationally projects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Sowing the seeds of peace, health, literacy, prosperity,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and individual potential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EAF77-A757-4825-B346-0654D4894B0D}"/>
              </a:ext>
            </a:extLst>
          </p:cNvPr>
          <p:cNvSpPr txBox="1"/>
          <p:nvPr/>
        </p:nvSpPr>
        <p:spPr>
          <a:xfrm>
            <a:off x="5369240" y="5647426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www.rotary.org</a:t>
            </a:r>
          </a:p>
        </p:txBody>
      </p:sp>
    </p:spTree>
    <p:extLst>
      <p:ext uri="{BB962C8B-B14F-4D97-AF65-F5344CB8AC3E}">
        <p14:creationId xmlns:p14="http://schemas.microsoft.com/office/powerpoint/2010/main" val="53494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F949E-50DA-4C15-A473-DC04CB57C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74" b="24618"/>
          <a:stretch/>
        </p:blipFill>
        <p:spPr>
          <a:xfrm>
            <a:off x="-3048" y="14754"/>
            <a:ext cx="12192000" cy="5642517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F25877-0BA4-4C51-91D5-CFE9BCF2D305}"/>
              </a:ext>
            </a:extLst>
          </p:cNvPr>
          <p:cNvSpPr/>
          <p:nvPr/>
        </p:nvSpPr>
        <p:spPr>
          <a:xfrm>
            <a:off x="3606198" y="5095582"/>
            <a:ext cx="497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https://www.youtube.com/watch?v=wH6ZzsYgR1Q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1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4D8AC-5456-46EA-A4BF-9DC918BFFD22}"/>
              </a:ext>
            </a:extLst>
          </p:cNvPr>
          <p:cNvSpPr txBox="1"/>
          <p:nvPr/>
        </p:nvSpPr>
        <p:spPr>
          <a:xfrm>
            <a:off x="4418521" y="350806"/>
            <a:ext cx="371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Webinar 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813EF-390B-4F0E-A196-6854F10968C8}"/>
              </a:ext>
            </a:extLst>
          </p:cNvPr>
          <p:cNvSpPr txBox="1"/>
          <p:nvPr/>
        </p:nvSpPr>
        <p:spPr>
          <a:xfrm>
            <a:off x="4389442" y="1454989"/>
            <a:ext cx="379296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Action Plan/Vision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Pop Quiz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232531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2249E-11B1-486B-87A4-B6AA381E86C8}"/>
              </a:ext>
            </a:extLst>
          </p:cNvPr>
          <p:cNvSpPr txBox="1"/>
          <p:nvPr/>
        </p:nvSpPr>
        <p:spPr>
          <a:xfrm>
            <a:off x="5058906" y="212785"/>
            <a:ext cx="112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Stats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74CA3-0E11-4E1A-9766-91887814C1AC}"/>
              </a:ext>
            </a:extLst>
          </p:cNvPr>
          <p:cNvSpPr txBox="1"/>
          <p:nvPr/>
        </p:nvSpPr>
        <p:spPr>
          <a:xfrm>
            <a:off x="1328468" y="736121"/>
            <a:ext cx="31172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7030A0"/>
                </a:solidFill>
              </a:rPr>
              <a:t>Rotary International</a:t>
            </a:r>
          </a:p>
          <a:p>
            <a:r>
              <a:rPr lang="en-US" sz="2000" dirty="0">
                <a:solidFill>
                  <a:srgbClr val="7030A0"/>
                </a:solidFill>
              </a:rPr>
              <a:t>1.2.million Rotarians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35,000 clubs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530 districts (34 zones)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220 countries/geo areas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$1.8 billion given since 1947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2A04D-0C58-4A5D-8F09-3CE392950CD3}"/>
              </a:ext>
            </a:extLst>
          </p:cNvPr>
          <p:cNvSpPr txBox="1"/>
          <p:nvPr/>
        </p:nvSpPr>
        <p:spPr>
          <a:xfrm>
            <a:off x="2991609" y="2971995"/>
            <a:ext cx="26305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District 5000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State of Hawaii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1648 active members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109 honorary members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53 clubs (2 e-clubs)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11 areas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Zones 26/27 (Big West)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AB705E-D2BE-4F2C-9983-C7485174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88" y="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7265043-1644-4559-B221-84AB3FEA4D18}"/>
              </a:ext>
            </a:extLst>
          </p:cNvPr>
          <p:cNvSpPr/>
          <p:nvPr/>
        </p:nvSpPr>
        <p:spPr>
          <a:xfrm>
            <a:off x="6860875" y="3333750"/>
            <a:ext cx="1621767" cy="1704076"/>
          </a:xfrm>
          <a:prstGeom prst="flowChart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8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F7CCC2-72F5-4070-A3C1-1943DBF8D4D9}"/>
              </a:ext>
            </a:extLst>
          </p:cNvPr>
          <p:cNvSpPr txBox="1"/>
          <p:nvPr/>
        </p:nvSpPr>
        <p:spPr>
          <a:xfrm>
            <a:off x="2208362" y="1949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8686D-FEE7-4DAC-8971-4BB46F84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77" y="22792"/>
            <a:ext cx="5515015" cy="6443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8FF05-AB13-490A-8C55-5F6ED8415368}"/>
              </a:ext>
            </a:extLst>
          </p:cNvPr>
          <p:cNvSpPr txBox="1"/>
          <p:nvPr/>
        </p:nvSpPr>
        <p:spPr>
          <a:xfrm>
            <a:off x="184031" y="592347"/>
            <a:ext cx="3383619" cy="21236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ACTION PLAN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&amp;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Vision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2B29C-F513-42F6-A2DA-F1215C89E000}"/>
              </a:ext>
            </a:extLst>
          </p:cNvPr>
          <p:cNvSpPr txBox="1"/>
          <p:nvPr/>
        </p:nvSpPr>
        <p:spPr>
          <a:xfrm>
            <a:off x="9100112" y="4074542"/>
            <a:ext cx="2995692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Rotary.org/</a:t>
            </a:r>
            <a:r>
              <a:rPr lang="en-US" sz="2400" b="1" dirty="0" err="1">
                <a:solidFill>
                  <a:srgbClr val="FFC000"/>
                </a:solidFill>
              </a:rPr>
              <a:t>actionplan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5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A64A4-02FF-411D-ACA8-456C5311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" r="2141"/>
          <a:stretch/>
        </p:blipFill>
        <p:spPr>
          <a:xfrm>
            <a:off x="3692105" y="14748"/>
            <a:ext cx="55381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7CADF-702A-4A13-B05D-30614BEE9392}"/>
              </a:ext>
            </a:extLst>
          </p:cNvPr>
          <p:cNvSpPr txBox="1"/>
          <p:nvPr/>
        </p:nvSpPr>
        <p:spPr>
          <a:xfrm>
            <a:off x="850046" y="937404"/>
            <a:ext cx="1959574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CORE</a:t>
            </a:r>
          </a:p>
          <a:p>
            <a:pPr algn="ctr"/>
            <a:r>
              <a:rPr lang="en-US" sz="4400" b="1" dirty="0">
                <a:solidFill>
                  <a:srgbClr val="FFC000"/>
                </a:solidFill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393172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FC471-2DB3-41F8-B475-514045B6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647" y="316898"/>
            <a:ext cx="5700713" cy="605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455D9-3A9A-46BB-B70D-0522D26DC9AD}"/>
              </a:ext>
            </a:extLst>
          </p:cNvPr>
          <p:cNvSpPr txBox="1"/>
          <p:nvPr/>
        </p:nvSpPr>
        <p:spPr>
          <a:xfrm>
            <a:off x="1105056" y="1121434"/>
            <a:ext cx="1594732" cy="19389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Object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Of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</a:rPr>
              <a:t>Rotary</a:t>
            </a:r>
          </a:p>
        </p:txBody>
      </p:sp>
    </p:spTree>
    <p:extLst>
      <p:ext uri="{BB962C8B-B14F-4D97-AF65-F5344CB8AC3E}">
        <p14:creationId xmlns:p14="http://schemas.microsoft.com/office/powerpoint/2010/main" val="49033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DA6A4A4-5C2E-45C9-90B9-6471B802794A}"/>
              </a:ext>
            </a:extLst>
          </p:cNvPr>
          <p:cNvSpPr/>
          <p:nvPr/>
        </p:nvSpPr>
        <p:spPr>
          <a:xfrm>
            <a:off x="4485734" y="333555"/>
            <a:ext cx="7596996" cy="252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4167D-DF16-4776-9B37-0AC0FA36DC81}"/>
              </a:ext>
            </a:extLst>
          </p:cNvPr>
          <p:cNvSpPr txBox="1"/>
          <p:nvPr/>
        </p:nvSpPr>
        <p:spPr>
          <a:xfrm>
            <a:off x="5865960" y="565885"/>
            <a:ext cx="485716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C000"/>
                </a:solidFill>
              </a:rPr>
              <a:t>Four-Way Test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Of the things we think, say or do:</a:t>
            </a: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Is it the Truth?</a:t>
            </a: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Is it Fair to all concerned?</a:t>
            </a: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Will it build Goodwill and Better Friendships?</a:t>
            </a: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FFC000"/>
                </a:solidFill>
              </a:rPr>
              <a:t>Will it be Beneficial to all concerned?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91D7E-8C75-4EEB-AC0D-B03E12098C3F}"/>
              </a:ext>
            </a:extLst>
          </p:cNvPr>
          <p:cNvSpPr txBox="1"/>
          <p:nvPr/>
        </p:nvSpPr>
        <p:spPr>
          <a:xfrm rot="19674413">
            <a:off x="144680" y="1073717"/>
            <a:ext cx="3490379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Motto: Service Above Self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B80CF2-B062-45D9-90CA-93F23B9AB76D}"/>
              </a:ext>
            </a:extLst>
          </p:cNvPr>
          <p:cNvGrpSpPr/>
          <p:nvPr/>
        </p:nvGrpSpPr>
        <p:grpSpPr>
          <a:xfrm>
            <a:off x="922929" y="2487307"/>
            <a:ext cx="4230069" cy="2511947"/>
            <a:chOff x="1129965" y="2412544"/>
            <a:chExt cx="4230069" cy="25119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332FEA-B20E-41F9-9C66-586C4A686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167443" y="2412544"/>
              <a:ext cx="4106207" cy="247425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759C49-E5B5-4C96-B4CA-7895B7E1FD91}"/>
                </a:ext>
              </a:extLst>
            </p:cNvPr>
            <p:cNvSpPr txBox="1"/>
            <p:nvPr/>
          </p:nvSpPr>
          <p:spPr>
            <a:xfrm>
              <a:off x="1129965" y="2585389"/>
              <a:ext cx="4230069" cy="233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Areas of Focus</a:t>
              </a:r>
            </a:p>
            <a:p>
              <a:pPr marL="342900" indent="-342900">
                <a:buAutoNum type="arabicParenR"/>
              </a:pPr>
              <a:r>
                <a:rPr lang="en-US" b="1" dirty="0">
                  <a:solidFill>
                    <a:srgbClr val="C00000"/>
                  </a:solidFill>
                </a:rPr>
                <a:t>Peace &amp; conflict prevention/resolution</a:t>
              </a:r>
            </a:p>
            <a:p>
              <a:pPr marL="342900" indent="-342900">
                <a:buAutoNum type="arabicParenR"/>
              </a:pPr>
              <a:r>
                <a:rPr lang="en-US" b="1" dirty="0">
                  <a:solidFill>
                    <a:srgbClr val="C00000"/>
                  </a:solidFill>
                </a:rPr>
                <a:t>Disease prevention &amp; treatment</a:t>
              </a:r>
            </a:p>
            <a:p>
              <a:pPr marL="342900" indent="-342900">
                <a:buAutoNum type="arabicParenR"/>
              </a:pPr>
              <a:r>
                <a:rPr lang="en-US" b="1" dirty="0">
                  <a:solidFill>
                    <a:srgbClr val="C00000"/>
                  </a:solidFill>
                </a:rPr>
                <a:t>Water &amp; sanitation</a:t>
              </a:r>
            </a:p>
            <a:p>
              <a:pPr marL="342900" indent="-342900">
                <a:buAutoNum type="arabicParenR"/>
              </a:pPr>
              <a:r>
                <a:rPr lang="en-US" b="1" dirty="0">
                  <a:solidFill>
                    <a:srgbClr val="C00000"/>
                  </a:solidFill>
                </a:rPr>
                <a:t>Maternal &amp; child health</a:t>
              </a:r>
            </a:p>
            <a:p>
              <a:pPr marL="342900" indent="-342900">
                <a:buAutoNum type="arabicParenR"/>
              </a:pPr>
              <a:r>
                <a:rPr lang="en-US" b="1" dirty="0">
                  <a:solidFill>
                    <a:srgbClr val="C00000"/>
                  </a:solidFill>
                </a:rPr>
                <a:t>Basic education and literacy</a:t>
              </a:r>
            </a:p>
            <a:p>
              <a:pPr marL="342900" indent="-342900">
                <a:buAutoNum type="arabicParenR"/>
              </a:pPr>
              <a:r>
                <a:rPr lang="en-US" b="1" dirty="0">
                  <a:solidFill>
                    <a:srgbClr val="C00000"/>
                  </a:solidFill>
                </a:rPr>
                <a:t>Economic &amp; community development</a:t>
              </a:r>
            </a:p>
            <a:p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CECD02-85D9-4C88-8B37-85406552B9CE}"/>
              </a:ext>
            </a:extLst>
          </p:cNvPr>
          <p:cNvSpPr txBox="1"/>
          <p:nvPr/>
        </p:nvSpPr>
        <p:spPr>
          <a:xfrm rot="20400899">
            <a:off x="3817933" y="4316523"/>
            <a:ext cx="827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--Avenues of Service--</a:t>
            </a:r>
          </a:p>
          <a:p>
            <a:pPr algn="ctr"/>
            <a:r>
              <a:rPr lang="en-US" sz="2400" b="1" dirty="0"/>
              <a:t>Club, Vocational, Community, International, &amp; New Generations</a:t>
            </a:r>
          </a:p>
        </p:txBody>
      </p:sp>
    </p:spTree>
    <p:extLst>
      <p:ext uri="{BB962C8B-B14F-4D97-AF65-F5344CB8AC3E}">
        <p14:creationId xmlns:p14="http://schemas.microsoft.com/office/powerpoint/2010/main" val="100374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547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Adams</dc:creator>
  <cp:lastModifiedBy>Naomi Masuno</cp:lastModifiedBy>
  <cp:revision>2</cp:revision>
  <dcterms:created xsi:type="dcterms:W3CDTF">2020-05-02T17:32:54Z</dcterms:created>
  <dcterms:modified xsi:type="dcterms:W3CDTF">2020-05-03T01:38:43Z</dcterms:modified>
</cp:coreProperties>
</file>