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76" r:id="rId2"/>
    <p:sldMasterId id="2147483693" r:id="rId3"/>
  </p:sldMasterIdLst>
  <p:notesMasterIdLst>
    <p:notesMasterId r:id="rId40"/>
  </p:notesMasterIdLst>
  <p:handoutMasterIdLst>
    <p:handoutMasterId r:id="rId41"/>
  </p:handoutMasterIdLst>
  <p:sldIdLst>
    <p:sldId id="256" r:id="rId4"/>
    <p:sldId id="257" r:id="rId5"/>
    <p:sldId id="258" r:id="rId6"/>
    <p:sldId id="259" r:id="rId7"/>
    <p:sldId id="260" r:id="rId8"/>
    <p:sldId id="273"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4" r:id="rId22"/>
    <p:sldId id="292" r:id="rId23"/>
    <p:sldId id="275" r:id="rId24"/>
    <p:sldId id="295" r:id="rId25"/>
    <p:sldId id="279" r:id="rId26"/>
    <p:sldId id="277" r:id="rId27"/>
    <p:sldId id="278" r:id="rId28"/>
    <p:sldId id="286" r:id="rId29"/>
    <p:sldId id="287" r:id="rId30"/>
    <p:sldId id="288" r:id="rId31"/>
    <p:sldId id="289" r:id="rId32"/>
    <p:sldId id="296" r:id="rId33"/>
    <p:sldId id="297" r:id="rId34"/>
    <p:sldId id="298" r:id="rId35"/>
    <p:sldId id="299" r:id="rId36"/>
    <p:sldId id="303" r:id="rId37"/>
    <p:sldId id="301" r:id="rId38"/>
    <p:sldId id="302" r:id="rId39"/>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2A3"/>
    <a:srgbClr val="64D4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07" autoAdjust="0"/>
    <p:restoredTop sz="94660"/>
  </p:normalViewPr>
  <p:slideViewPr>
    <p:cSldViewPr snapToGrid="0">
      <p:cViewPr varScale="1">
        <p:scale>
          <a:sx n="115" d="100"/>
          <a:sy n="115" d="100"/>
        </p:scale>
        <p:origin x="582" y="108"/>
      </p:cViewPr>
      <p:guideLst/>
    </p:cSldViewPr>
  </p:slideViewPr>
  <p:notesTextViewPr>
    <p:cViewPr>
      <p:scale>
        <a:sx n="1" d="1"/>
        <a:sy n="1" d="1"/>
      </p:scale>
      <p:origin x="0" y="0"/>
    </p:cViewPr>
  </p:notesTextViewPr>
  <p:sorterViewPr>
    <p:cViewPr>
      <p:scale>
        <a:sx n="66" d="100"/>
        <a:sy n="66" d="100"/>
      </p:scale>
      <p:origin x="0" y="-51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2"/>
          </a:xfrm>
          <a:prstGeom prst="rect">
            <a:avLst/>
          </a:prstGeom>
        </p:spPr>
        <p:txBody>
          <a:bodyPr vert="horz" lIns="93315" tIns="46658" rIns="93315" bIns="46658" rtlCol="0"/>
          <a:lstStyle>
            <a:lvl1pPr algn="l">
              <a:defRPr sz="1200"/>
            </a:lvl1pPr>
          </a:lstStyle>
          <a:p>
            <a:endParaRPr lang="en-US" dirty="0"/>
          </a:p>
        </p:txBody>
      </p:sp>
      <p:sp>
        <p:nvSpPr>
          <p:cNvPr id="3" name="Date Placeholder 2"/>
          <p:cNvSpPr>
            <a:spLocks noGrp="1"/>
          </p:cNvSpPr>
          <p:nvPr>
            <p:ph type="dt" sz="quarter" idx="1"/>
          </p:nvPr>
        </p:nvSpPr>
        <p:spPr>
          <a:xfrm>
            <a:off x="3978133" y="1"/>
            <a:ext cx="3043343" cy="467072"/>
          </a:xfrm>
          <a:prstGeom prst="rect">
            <a:avLst/>
          </a:prstGeom>
        </p:spPr>
        <p:txBody>
          <a:bodyPr vert="horz" lIns="93315" tIns="46658" rIns="93315" bIns="46658" rtlCol="0"/>
          <a:lstStyle>
            <a:lvl1pPr algn="r">
              <a:defRPr sz="1200"/>
            </a:lvl1pPr>
          </a:lstStyle>
          <a:p>
            <a:fld id="{25E397BF-3FCC-4514-AC11-83BCF9595215}" type="datetimeFigureOut">
              <a:rPr lang="en-US" smtClean="0"/>
              <a:t>5/24/2019</a:t>
            </a:fld>
            <a:endParaRPr lang="en-US" dirty="0"/>
          </a:p>
        </p:txBody>
      </p:sp>
      <p:sp>
        <p:nvSpPr>
          <p:cNvPr id="4" name="Footer Placeholder 3"/>
          <p:cNvSpPr>
            <a:spLocks noGrp="1"/>
          </p:cNvSpPr>
          <p:nvPr>
            <p:ph type="ftr" sz="quarter" idx="2"/>
          </p:nvPr>
        </p:nvSpPr>
        <p:spPr>
          <a:xfrm>
            <a:off x="1" y="8842031"/>
            <a:ext cx="3043343" cy="467071"/>
          </a:xfrm>
          <a:prstGeom prst="rect">
            <a:avLst/>
          </a:prstGeom>
        </p:spPr>
        <p:txBody>
          <a:bodyPr vert="horz" lIns="93315" tIns="46658" rIns="93315" bIns="4665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3" y="8842031"/>
            <a:ext cx="3043343" cy="467071"/>
          </a:xfrm>
          <a:prstGeom prst="rect">
            <a:avLst/>
          </a:prstGeom>
        </p:spPr>
        <p:txBody>
          <a:bodyPr vert="horz" lIns="93315" tIns="46658" rIns="93315" bIns="46658" rtlCol="0" anchor="b"/>
          <a:lstStyle>
            <a:lvl1pPr algn="r">
              <a:defRPr sz="1200"/>
            </a:lvl1pPr>
          </a:lstStyle>
          <a:p>
            <a:fld id="{F950E69A-5F92-49F5-91F8-39961C7976A7}" type="slidenum">
              <a:rPr lang="en-US" smtClean="0"/>
              <a:t>‹#›</a:t>
            </a:fld>
            <a:endParaRPr lang="en-US" dirty="0"/>
          </a:p>
        </p:txBody>
      </p:sp>
    </p:spTree>
    <p:extLst>
      <p:ext uri="{BB962C8B-B14F-4D97-AF65-F5344CB8AC3E}">
        <p14:creationId xmlns:p14="http://schemas.microsoft.com/office/powerpoint/2010/main" val="2763564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2"/>
          </a:xfrm>
          <a:prstGeom prst="rect">
            <a:avLst/>
          </a:prstGeom>
        </p:spPr>
        <p:txBody>
          <a:bodyPr vert="horz" lIns="93315" tIns="46658" rIns="93315" bIns="46658" rtlCol="0"/>
          <a:lstStyle>
            <a:lvl1pPr algn="l">
              <a:defRPr sz="1200"/>
            </a:lvl1pPr>
          </a:lstStyle>
          <a:p>
            <a:endParaRPr lang="en-US" dirty="0"/>
          </a:p>
        </p:txBody>
      </p:sp>
      <p:sp>
        <p:nvSpPr>
          <p:cNvPr id="3" name="Date Placeholder 2"/>
          <p:cNvSpPr>
            <a:spLocks noGrp="1"/>
          </p:cNvSpPr>
          <p:nvPr>
            <p:ph type="dt" idx="1"/>
          </p:nvPr>
        </p:nvSpPr>
        <p:spPr>
          <a:xfrm>
            <a:off x="3978133" y="1"/>
            <a:ext cx="3043343" cy="467072"/>
          </a:xfrm>
          <a:prstGeom prst="rect">
            <a:avLst/>
          </a:prstGeom>
        </p:spPr>
        <p:txBody>
          <a:bodyPr vert="horz" lIns="93315" tIns="46658" rIns="93315" bIns="46658" rtlCol="0"/>
          <a:lstStyle>
            <a:lvl1pPr algn="r">
              <a:defRPr sz="1200"/>
            </a:lvl1pPr>
          </a:lstStyle>
          <a:p>
            <a:fld id="{627CDDEB-CA0E-4849-BB5C-73B6667BCB12}" type="datetimeFigureOut">
              <a:rPr lang="en-US" smtClean="0"/>
              <a:t>5/24/2019</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5" tIns="46658" rIns="93315" bIns="46658"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5" tIns="46658" rIns="93315" bIns="4665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1"/>
            <a:ext cx="3043343" cy="467071"/>
          </a:xfrm>
          <a:prstGeom prst="rect">
            <a:avLst/>
          </a:prstGeom>
        </p:spPr>
        <p:txBody>
          <a:bodyPr vert="horz" lIns="93315" tIns="46658" rIns="93315" bIns="466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5" tIns="46658" rIns="93315" bIns="46658" rtlCol="0" anchor="b"/>
          <a:lstStyle>
            <a:lvl1pPr algn="r">
              <a:defRPr sz="1200"/>
            </a:lvl1pPr>
          </a:lstStyle>
          <a:p>
            <a:fld id="{8DB6ADEA-366B-429C-A1F6-8AA532DA954B}" type="slidenum">
              <a:rPr lang="en-US" smtClean="0"/>
              <a:t>‹#›</a:t>
            </a:fld>
            <a:endParaRPr lang="en-US" dirty="0"/>
          </a:p>
        </p:txBody>
      </p:sp>
    </p:spTree>
    <p:extLst>
      <p:ext uri="{BB962C8B-B14F-4D97-AF65-F5344CB8AC3E}">
        <p14:creationId xmlns:p14="http://schemas.microsoft.com/office/powerpoint/2010/main" val="1011747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8F30B9A-25BD-443F-804A-0ED093C974BE}"/>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B5614AFE-6E15-4AD1-9F76-F2A4A6242F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84" charset="-128"/>
            </a:endParaRPr>
          </a:p>
        </p:txBody>
      </p:sp>
      <p:sp>
        <p:nvSpPr>
          <p:cNvPr id="22532" name="Slide Number Placeholder 3">
            <a:extLst>
              <a:ext uri="{FF2B5EF4-FFF2-40B4-BE49-F238E27FC236}">
                <a16:creationId xmlns:a16="http://schemas.microsoft.com/office/drawing/2014/main" id="{3D4FB2C3-CCD8-4A10-AEFA-1D2DF35643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69">
              <a:spcBef>
                <a:spcPct val="30000"/>
              </a:spcBef>
              <a:defRPr sz="1200">
                <a:solidFill>
                  <a:schemeClr val="tx1"/>
                </a:solidFill>
                <a:latin typeface="Arial" panose="020B0604020202020204" pitchFamily="34" charset="0"/>
                <a:ea typeface="ヒラギノ角ゴ Pro W3" pitchFamily="-84" charset="-128"/>
              </a:defRPr>
            </a:lvl1pPr>
            <a:lvl2pPr marL="758184" indent="-291609" defTabSz="950969">
              <a:spcBef>
                <a:spcPct val="30000"/>
              </a:spcBef>
              <a:defRPr sz="1200">
                <a:solidFill>
                  <a:schemeClr val="tx1"/>
                </a:solidFill>
                <a:latin typeface="Arial" panose="020B0604020202020204" pitchFamily="34" charset="0"/>
                <a:ea typeface="ヒラギノ角ゴ Pro W3" pitchFamily="-84" charset="-128"/>
              </a:defRPr>
            </a:lvl2pPr>
            <a:lvl3pPr marL="1168057" indent="-233287" defTabSz="950969">
              <a:spcBef>
                <a:spcPct val="30000"/>
              </a:spcBef>
              <a:defRPr sz="1200">
                <a:solidFill>
                  <a:schemeClr val="tx1"/>
                </a:solidFill>
                <a:latin typeface="Arial" panose="020B0604020202020204" pitchFamily="34" charset="0"/>
                <a:ea typeface="ヒラギノ角ゴ Pro W3" pitchFamily="-84" charset="-128"/>
              </a:defRPr>
            </a:lvl3pPr>
            <a:lvl4pPr marL="1634631" indent="-233287" defTabSz="950969">
              <a:spcBef>
                <a:spcPct val="30000"/>
              </a:spcBef>
              <a:defRPr sz="1200">
                <a:solidFill>
                  <a:schemeClr val="tx1"/>
                </a:solidFill>
                <a:latin typeface="Arial" panose="020B0604020202020204" pitchFamily="34" charset="0"/>
                <a:ea typeface="ヒラギノ角ゴ Pro W3" pitchFamily="-84" charset="-128"/>
              </a:defRPr>
            </a:lvl4pPr>
            <a:lvl5pPr marL="2101206" indent="-233287" defTabSz="950969">
              <a:spcBef>
                <a:spcPct val="30000"/>
              </a:spcBef>
              <a:defRPr sz="1200">
                <a:solidFill>
                  <a:schemeClr val="tx1"/>
                </a:solidFill>
                <a:latin typeface="Arial" panose="020B0604020202020204" pitchFamily="34" charset="0"/>
                <a:ea typeface="ヒラギノ角ゴ Pro W3" pitchFamily="-84" charset="-128"/>
              </a:defRPr>
            </a:lvl5pPr>
            <a:lvl6pPr marL="2567780" indent="-233287" defTabSz="95096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3034354" indent="-233287" defTabSz="95096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500928" indent="-233287" defTabSz="95096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967502" indent="-233287" defTabSz="95096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eaLnBrk="0" fontAlgn="base" hangingPunct="0">
              <a:spcBef>
                <a:spcPct val="0"/>
              </a:spcBef>
              <a:spcAft>
                <a:spcPct val="0"/>
              </a:spcAft>
              <a:defRPr/>
            </a:pPr>
            <a:fld id="{C1EB3AB0-F937-4A77-89C8-7201688143EC}" type="slidenum">
              <a:rPr lang="en-US" altLang="en-US">
                <a:solidFill>
                  <a:srgbClr val="000000"/>
                </a:solidFill>
              </a:rPr>
              <a:pPr eaLnBrk="0" fontAlgn="base" hangingPunct="0">
                <a:spcBef>
                  <a:spcPct val="0"/>
                </a:spcBef>
                <a:spcAft>
                  <a:spcPct val="0"/>
                </a:spcAft>
                <a:defRPr/>
              </a:pPr>
              <a:t>2</a:t>
            </a:fld>
            <a:endParaRPr lang="en-US" altLang="en-US" dirty="0">
              <a:solidFill>
                <a:srgbClr val="000000"/>
              </a:solidFill>
            </a:endParaRPr>
          </a:p>
        </p:txBody>
      </p:sp>
    </p:spTree>
    <p:extLst>
      <p:ext uri="{BB962C8B-B14F-4D97-AF65-F5344CB8AC3E}">
        <p14:creationId xmlns:p14="http://schemas.microsoft.com/office/powerpoint/2010/main" val="2837135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AFCAEAF-4B4B-4563-B0BF-4A96BC1657CB}"/>
              </a:ext>
            </a:extLst>
          </p:cNvPr>
          <p:cNvSpPr>
            <a:spLocks noGrp="1" noRot="1" noChangeAspect="1" noTextEdit="1"/>
          </p:cNvSpPr>
          <p:nvPr>
            <p:ph type="sldImg"/>
          </p:nvPr>
        </p:nvSpPr>
        <p:spPr>
          <a:ln/>
        </p:spPr>
      </p:sp>
      <p:sp>
        <p:nvSpPr>
          <p:cNvPr id="24579" name="Notes Placeholder 2">
            <a:extLst>
              <a:ext uri="{FF2B5EF4-FFF2-40B4-BE49-F238E27FC236}">
                <a16:creationId xmlns:a16="http://schemas.microsoft.com/office/drawing/2014/main" id="{E9FC20AD-39AB-495A-BA75-E8AAD7E009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84" charset="-128"/>
            </a:endParaRPr>
          </a:p>
        </p:txBody>
      </p:sp>
      <p:sp>
        <p:nvSpPr>
          <p:cNvPr id="24580" name="Slide Number Placeholder 3">
            <a:extLst>
              <a:ext uri="{FF2B5EF4-FFF2-40B4-BE49-F238E27FC236}">
                <a16:creationId xmlns:a16="http://schemas.microsoft.com/office/drawing/2014/main" id="{96625980-51B0-4CA2-A5EE-0179BE9587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69">
              <a:spcBef>
                <a:spcPct val="30000"/>
              </a:spcBef>
              <a:defRPr sz="1200">
                <a:solidFill>
                  <a:schemeClr val="tx1"/>
                </a:solidFill>
                <a:latin typeface="Arial" panose="020B0604020202020204" pitchFamily="34" charset="0"/>
                <a:ea typeface="ヒラギノ角ゴ Pro W3" pitchFamily="-84" charset="-128"/>
              </a:defRPr>
            </a:lvl1pPr>
            <a:lvl2pPr marL="758184" indent="-291609" defTabSz="950969">
              <a:spcBef>
                <a:spcPct val="30000"/>
              </a:spcBef>
              <a:defRPr sz="1200">
                <a:solidFill>
                  <a:schemeClr val="tx1"/>
                </a:solidFill>
                <a:latin typeface="Arial" panose="020B0604020202020204" pitchFamily="34" charset="0"/>
                <a:ea typeface="ヒラギノ角ゴ Pro W3" pitchFamily="-84" charset="-128"/>
              </a:defRPr>
            </a:lvl2pPr>
            <a:lvl3pPr marL="1168057" indent="-233287" defTabSz="950969">
              <a:spcBef>
                <a:spcPct val="30000"/>
              </a:spcBef>
              <a:defRPr sz="1200">
                <a:solidFill>
                  <a:schemeClr val="tx1"/>
                </a:solidFill>
                <a:latin typeface="Arial" panose="020B0604020202020204" pitchFamily="34" charset="0"/>
                <a:ea typeface="ヒラギノ角ゴ Pro W3" pitchFamily="-84" charset="-128"/>
              </a:defRPr>
            </a:lvl3pPr>
            <a:lvl4pPr marL="1634631" indent="-233287" defTabSz="950969">
              <a:spcBef>
                <a:spcPct val="30000"/>
              </a:spcBef>
              <a:defRPr sz="1200">
                <a:solidFill>
                  <a:schemeClr val="tx1"/>
                </a:solidFill>
                <a:latin typeface="Arial" panose="020B0604020202020204" pitchFamily="34" charset="0"/>
                <a:ea typeface="ヒラギノ角ゴ Pro W3" pitchFamily="-84" charset="-128"/>
              </a:defRPr>
            </a:lvl4pPr>
            <a:lvl5pPr marL="2101206" indent="-233287" defTabSz="950969">
              <a:spcBef>
                <a:spcPct val="30000"/>
              </a:spcBef>
              <a:defRPr sz="1200">
                <a:solidFill>
                  <a:schemeClr val="tx1"/>
                </a:solidFill>
                <a:latin typeface="Arial" panose="020B0604020202020204" pitchFamily="34" charset="0"/>
                <a:ea typeface="ヒラギノ角ゴ Pro W3" pitchFamily="-84" charset="-128"/>
              </a:defRPr>
            </a:lvl5pPr>
            <a:lvl6pPr marL="2567780" indent="-233287" defTabSz="95096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3034354" indent="-233287" defTabSz="95096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500928" indent="-233287" defTabSz="95096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967502" indent="-233287" defTabSz="95096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eaLnBrk="0" fontAlgn="base" hangingPunct="0">
              <a:spcBef>
                <a:spcPct val="0"/>
              </a:spcBef>
              <a:spcAft>
                <a:spcPct val="0"/>
              </a:spcAft>
              <a:defRPr/>
            </a:pPr>
            <a:fld id="{4FA8F5D4-35CF-4318-8053-B06B06C17B21}" type="slidenum">
              <a:rPr lang="en-US" altLang="en-US">
                <a:solidFill>
                  <a:srgbClr val="000000"/>
                </a:solidFill>
              </a:rPr>
              <a:pPr eaLnBrk="0" fontAlgn="base" hangingPunct="0">
                <a:spcBef>
                  <a:spcPct val="0"/>
                </a:spcBef>
                <a:spcAft>
                  <a:spcPct val="0"/>
                </a:spcAft>
                <a:defRPr/>
              </a:pPr>
              <a:t>3</a:t>
            </a:fld>
            <a:endParaRPr lang="en-US" altLang="en-US" dirty="0">
              <a:solidFill>
                <a:srgbClr val="000000"/>
              </a:solidFill>
            </a:endParaRPr>
          </a:p>
        </p:txBody>
      </p:sp>
    </p:spTree>
    <p:extLst>
      <p:ext uri="{BB962C8B-B14F-4D97-AF65-F5344CB8AC3E}">
        <p14:creationId xmlns:p14="http://schemas.microsoft.com/office/powerpoint/2010/main" val="3252759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D835779-5B2E-41FE-81D0-45D5A6A2D984}"/>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3AF986FF-09DA-470C-9456-938F7D135F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itchFamily="-84" charset="-128"/>
            </a:endParaRPr>
          </a:p>
        </p:txBody>
      </p:sp>
      <p:sp>
        <p:nvSpPr>
          <p:cNvPr id="37892" name="Slide Number Placeholder 3">
            <a:extLst>
              <a:ext uri="{FF2B5EF4-FFF2-40B4-BE49-F238E27FC236}">
                <a16:creationId xmlns:a16="http://schemas.microsoft.com/office/drawing/2014/main" id="{4D8E609F-3C2E-45BA-89FF-D4EB3F8BED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69">
              <a:spcBef>
                <a:spcPct val="30000"/>
              </a:spcBef>
              <a:defRPr sz="1200">
                <a:solidFill>
                  <a:schemeClr val="tx1"/>
                </a:solidFill>
                <a:latin typeface="Arial" panose="020B0604020202020204" pitchFamily="34" charset="0"/>
                <a:ea typeface="ヒラギノ角ゴ Pro W3" pitchFamily="-84" charset="-128"/>
              </a:defRPr>
            </a:lvl1pPr>
            <a:lvl2pPr marL="758184" indent="-291609" defTabSz="950969">
              <a:spcBef>
                <a:spcPct val="30000"/>
              </a:spcBef>
              <a:defRPr sz="1200">
                <a:solidFill>
                  <a:schemeClr val="tx1"/>
                </a:solidFill>
                <a:latin typeface="Arial" panose="020B0604020202020204" pitchFamily="34" charset="0"/>
                <a:ea typeface="ヒラギノ角ゴ Pro W3" pitchFamily="-84" charset="-128"/>
              </a:defRPr>
            </a:lvl2pPr>
            <a:lvl3pPr marL="1168057" indent="-233287" defTabSz="950969">
              <a:spcBef>
                <a:spcPct val="30000"/>
              </a:spcBef>
              <a:defRPr sz="1200">
                <a:solidFill>
                  <a:schemeClr val="tx1"/>
                </a:solidFill>
                <a:latin typeface="Arial" panose="020B0604020202020204" pitchFamily="34" charset="0"/>
                <a:ea typeface="ヒラギノ角ゴ Pro W3" pitchFamily="-84" charset="-128"/>
              </a:defRPr>
            </a:lvl3pPr>
            <a:lvl4pPr marL="1634631" indent="-233287" defTabSz="950969">
              <a:spcBef>
                <a:spcPct val="30000"/>
              </a:spcBef>
              <a:defRPr sz="1200">
                <a:solidFill>
                  <a:schemeClr val="tx1"/>
                </a:solidFill>
                <a:latin typeface="Arial" panose="020B0604020202020204" pitchFamily="34" charset="0"/>
                <a:ea typeface="ヒラギノ角ゴ Pro W3" pitchFamily="-84" charset="-128"/>
              </a:defRPr>
            </a:lvl4pPr>
            <a:lvl5pPr marL="2101206" indent="-233287" defTabSz="950969">
              <a:spcBef>
                <a:spcPct val="30000"/>
              </a:spcBef>
              <a:defRPr sz="1200">
                <a:solidFill>
                  <a:schemeClr val="tx1"/>
                </a:solidFill>
                <a:latin typeface="Arial" panose="020B0604020202020204" pitchFamily="34" charset="0"/>
                <a:ea typeface="ヒラギノ角ゴ Pro W3" pitchFamily="-84" charset="-128"/>
              </a:defRPr>
            </a:lvl5pPr>
            <a:lvl6pPr marL="2567780" indent="-233287" defTabSz="95096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3034354" indent="-233287" defTabSz="95096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500928" indent="-233287" defTabSz="95096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967502" indent="-233287" defTabSz="95096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eaLnBrk="0" fontAlgn="base" hangingPunct="0">
              <a:spcBef>
                <a:spcPct val="0"/>
              </a:spcBef>
              <a:spcAft>
                <a:spcPct val="0"/>
              </a:spcAft>
              <a:defRPr/>
            </a:pPr>
            <a:fld id="{0D4C95FD-52F2-4BEF-87A8-7ABA2D33032A}" type="slidenum">
              <a:rPr lang="en-US" altLang="en-US">
                <a:solidFill>
                  <a:srgbClr val="000000"/>
                </a:solidFill>
              </a:rPr>
              <a:pPr eaLnBrk="0" fontAlgn="base" hangingPunct="0">
                <a:spcBef>
                  <a:spcPct val="0"/>
                </a:spcBef>
                <a:spcAft>
                  <a:spcPct val="0"/>
                </a:spcAft>
                <a:defRPr/>
              </a:pPr>
              <a:t>16</a:t>
            </a:fld>
            <a:endParaRPr lang="en-US" altLang="en-US">
              <a:solidFill>
                <a:srgbClr val="000000"/>
              </a:solidFill>
            </a:endParaRPr>
          </a:p>
        </p:txBody>
      </p:sp>
    </p:spTree>
    <p:extLst>
      <p:ext uri="{BB962C8B-B14F-4D97-AF65-F5344CB8AC3E}">
        <p14:creationId xmlns:p14="http://schemas.microsoft.com/office/powerpoint/2010/main" val="2292619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C80420-409A-404F-A517-F6F8548C95FE}"/>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F9668FAA-F7BD-4921-BC8D-70325D0EC0CC}"/>
              </a:ext>
            </a:extLst>
          </p:cNvPr>
          <p:cNvSpPr>
            <a:spLocks noChangeArrowheads="1"/>
          </p:cNvSpPr>
          <p:nvPr userDrawn="1"/>
        </p:nvSpPr>
        <p:spPr bwMode="auto">
          <a:xfrm>
            <a:off x="-203200" y="2667000"/>
            <a:ext cx="12700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940663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0CD4F-9150-4EEE-91D8-9D7FD134E700}"/>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467DF93-D010-4A46-8126-4D44351741CD}"/>
              </a:ext>
            </a:extLst>
          </p:cNvPr>
          <p:cNvSpPr>
            <a:spLocks noChangeArrowheads="1"/>
          </p:cNvSpPr>
          <p:nvPr userDrawn="1"/>
        </p:nvSpPr>
        <p:spPr bwMode="auto">
          <a:xfrm>
            <a:off x="-101600" y="457200"/>
            <a:ext cx="123952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4793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E31ECD-E05E-478D-ACA6-BF5914B576F4}"/>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C6D7512B-04AC-4846-B100-4253205A815B}"/>
              </a:ext>
            </a:extLst>
          </p:cNvPr>
          <p:cNvSpPr>
            <a:spLocks noChangeArrowheads="1"/>
          </p:cNvSpPr>
          <p:nvPr userDrawn="1"/>
        </p:nvSpPr>
        <p:spPr bwMode="auto">
          <a:xfrm>
            <a:off x="-101600" y="457200"/>
            <a:ext cx="123952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9030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1B9D21-E58F-432E-9CBF-12ACE1662FF3}"/>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D64F360-1E30-4BDA-91E1-E131300E8A0D}"/>
              </a:ext>
            </a:extLst>
          </p:cNvPr>
          <p:cNvSpPr>
            <a:spLocks noChangeArrowheads="1"/>
          </p:cNvSpPr>
          <p:nvPr userDrawn="1"/>
        </p:nvSpPr>
        <p:spPr bwMode="auto">
          <a:xfrm>
            <a:off x="-101600" y="457200"/>
            <a:ext cx="123952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1734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DDB907-6CC1-4835-8CEE-364FCD9F78F5}"/>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6AAD283-9C95-4F6F-BD92-B3F56B0724BF}"/>
              </a:ext>
            </a:extLst>
          </p:cNvPr>
          <p:cNvSpPr>
            <a:spLocks noChangeArrowheads="1"/>
          </p:cNvSpPr>
          <p:nvPr userDrawn="1"/>
        </p:nvSpPr>
        <p:spPr bwMode="auto">
          <a:xfrm>
            <a:off x="-101600" y="457200"/>
            <a:ext cx="123952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6230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88EBD1-12FF-4CEB-87F3-BDF63E4900C8}"/>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E656481A-4063-44DB-BE0C-3DCEC5A14E24}"/>
              </a:ext>
            </a:extLst>
          </p:cNvPr>
          <p:cNvSpPr>
            <a:spLocks noChangeArrowheads="1"/>
          </p:cNvSpPr>
          <p:nvPr userDrawn="1"/>
        </p:nvSpPr>
        <p:spPr bwMode="auto">
          <a:xfrm>
            <a:off x="-101600" y="457200"/>
            <a:ext cx="123952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5532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508000" y="228600"/>
            <a:ext cx="11684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296176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1985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3705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4517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87835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28499A-B108-4CBE-8B7C-4EBE8A6FFD36}"/>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B7224F46-2ED8-4EBF-A6BB-ECD3AE6BEF71}"/>
              </a:ext>
            </a:extLst>
          </p:cNvPr>
          <p:cNvSpPr>
            <a:spLocks noChangeArrowheads="1"/>
          </p:cNvSpPr>
          <p:nvPr userDrawn="1"/>
        </p:nvSpPr>
        <p:spPr bwMode="auto">
          <a:xfrm>
            <a:off x="-203200" y="2667000"/>
            <a:ext cx="12700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04306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317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559614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825063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7825829"/>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0937309"/>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6935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C80420-409A-404F-A517-F6F8548C95FE}"/>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F9668FAA-F7BD-4921-BC8D-70325D0EC0CC}"/>
              </a:ext>
            </a:extLst>
          </p:cNvPr>
          <p:cNvSpPr>
            <a:spLocks noChangeArrowheads="1"/>
          </p:cNvSpPr>
          <p:nvPr userDrawn="1"/>
        </p:nvSpPr>
        <p:spPr bwMode="auto">
          <a:xfrm>
            <a:off x="-203200" y="2667000"/>
            <a:ext cx="12700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788467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52632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703263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48861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60A8E2-5D32-4854-8CCF-0458363B679F}"/>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9228F01F-D176-444C-A298-302DCEEDB33C}"/>
              </a:ext>
            </a:extLst>
          </p:cNvPr>
          <p:cNvSpPr>
            <a:spLocks noChangeArrowheads="1"/>
          </p:cNvSpPr>
          <p:nvPr userDrawn="1"/>
        </p:nvSpPr>
        <p:spPr bwMode="auto">
          <a:xfrm>
            <a:off x="-203200" y="2667000"/>
            <a:ext cx="12700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27177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70104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99663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988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99360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C80420-409A-404F-A517-F6F8548C95FE}"/>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F9668FAA-F7BD-4921-BC8D-70325D0EC0CC}"/>
              </a:ext>
            </a:extLst>
          </p:cNvPr>
          <p:cNvSpPr>
            <a:spLocks noChangeArrowheads="1"/>
          </p:cNvSpPr>
          <p:nvPr userDrawn="1"/>
        </p:nvSpPr>
        <p:spPr bwMode="auto">
          <a:xfrm>
            <a:off x="-203200" y="2667000"/>
            <a:ext cx="12700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2647312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0CD4F-9150-4EEE-91D8-9D7FD134E700}"/>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467DF93-D010-4A46-8126-4D44351741CD}"/>
              </a:ext>
            </a:extLst>
          </p:cNvPr>
          <p:cNvSpPr>
            <a:spLocks noChangeArrowheads="1"/>
          </p:cNvSpPr>
          <p:nvPr userDrawn="1"/>
        </p:nvSpPr>
        <p:spPr bwMode="auto">
          <a:xfrm>
            <a:off x="-101600" y="457200"/>
            <a:ext cx="123952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5545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0AA8A0-D540-4792-8B30-7DE4B4737FBC}"/>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71586CEB-D507-49BB-814B-B96F9CA04551}"/>
              </a:ext>
            </a:extLst>
          </p:cNvPr>
          <p:cNvSpPr>
            <a:spLocks noChangeArrowheads="1"/>
          </p:cNvSpPr>
          <p:nvPr userDrawn="1"/>
        </p:nvSpPr>
        <p:spPr bwMode="auto">
          <a:xfrm>
            <a:off x="-203200" y="2667000"/>
            <a:ext cx="12700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84515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EA8319-5DA2-487B-A285-DAE0EDEF4490}"/>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52CFF456-C4E0-4B28-9554-33130A75C4DE}"/>
              </a:ext>
            </a:extLst>
          </p:cNvPr>
          <p:cNvSpPr>
            <a:spLocks noChangeArrowheads="1"/>
          </p:cNvSpPr>
          <p:nvPr userDrawn="1"/>
        </p:nvSpPr>
        <p:spPr bwMode="auto">
          <a:xfrm>
            <a:off x="-203200" y="2667000"/>
            <a:ext cx="12700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111250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5A789A-8062-4BF1-A2B6-0AD4F52D2BCE}"/>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23527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835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0CD4F-9150-4EEE-91D8-9D7FD134E700}"/>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467DF93-D010-4A46-8126-4D44351741CD}"/>
              </a:ext>
            </a:extLst>
          </p:cNvPr>
          <p:cNvSpPr>
            <a:spLocks noChangeArrowheads="1"/>
          </p:cNvSpPr>
          <p:nvPr userDrawn="1"/>
        </p:nvSpPr>
        <p:spPr bwMode="auto">
          <a:xfrm>
            <a:off x="-101600" y="457200"/>
            <a:ext cx="123952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4211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85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2.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1.png"/><Relationship Id="rId5" Type="http://schemas.openxmlformats.org/officeDocument/2006/relationships/slideLayout" Target="../slideLayouts/slideLayout31.xml"/><Relationship Id="rId10"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91DEF3-9B61-426D-954F-DB1065A35573}"/>
              </a:ext>
            </a:extLst>
          </p:cNvPr>
          <p:cNvSpPr txBox="1"/>
          <p:nvPr/>
        </p:nvSpPr>
        <p:spPr>
          <a:xfrm>
            <a:off x="9550400" y="6477001"/>
            <a:ext cx="20320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en-US" sz="900" dirty="0">
                <a:solidFill>
                  <a:srgbClr val="BCBDC0"/>
                </a:solidFill>
                <a:latin typeface="Arial Narrow" panose="020B0606020202030204" pitchFamily="34" charset="0"/>
              </a:rPr>
              <a:t>TITLE |  </a:t>
            </a:r>
            <a:fld id="{86851A9B-887F-4D3C-9506-D8E88D6BAADA}" type="slidenum">
              <a:rPr lang="en-US" altLang="en-US" sz="900" smtClean="0">
                <a:solidFill>
                  <a:srgbClr val="BCBDC0"/>
                </a:solidFill>
                <a:latin typeface="Arial Narrow" panose="020B0606020202030204" pitchFamily="34" charset="0"/>
              </a:rPr>
              <a:pPr algn="r">
                <a:defRPr/>
              </a:pPr>
              <a:t>‹#›</a:t>
            </a:fld>
            <a:r>
              <a:rPr lang="en-US" altLang="en-US" sz="900" dirty="0">
                <a:solidFill>
                  <a:srgbClr val="BCBDC0"/>
                </a:solidFill>
                <a:latin typeface="Arial Narrow" panose="020B0606020202030204" pitchFamily="34" charset="0"/>
              </a:rPr>
              <a:t>  </a:t>
            </a:r>
            <a:endParaRPr lang="en-US" altLang="en-US" sz="900" dirty="0">
              <a:solidFill>
                <a:srgbClr val="958D85"/>
              </a:solidFill>
              <a:latin typeface="Arial Narrow" panose="020B0606020202030204" pitchFamily="34" charset="0"/>
            </a:endParaRPr>
          </a:p>
        </p:txBody>
      </p:sp>
      <p:pic>
        <p:nvPicPr>
          <p:cNvPr id="3075" name="Picture 3">
            <a:extLst>
              <a:ext uri="{FF2B5EF4-FFF2-40B4-BE49-F238E27FC236}">
                <a16:creationId xmlns:a16="http://schemas.microsoft.com/office/drawing/2014/main" id="{17AA28E8-15F1-4DB2-81FB-347AEE3BF612}"/>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6299200"/>
            <a:ext cx="119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73831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725" r:id="rId7"/>
    <p:sldLayoutId id="2147483726" r:id="rId8"/>
    <p:sldLayoutId id="2147483727" r:id="rId9"/>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E54334-81EF-43A3-9C05-F37115C2404E}"/>
              </a:ext>
            </a:extLst>
          </p:cNvPr>
          <p:cNvSpPr txBox="1"/>
          <p:nvPr/>
        </p:nvSpPr>
        <p:spPr>
          <a:xfrm>
            <a:off x="9448800" y="6477001"/>
            <a:ext cx="21336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en-US" sz="900" dirty="0">
                <a:solidFill>
                  <a:srgbClr val="BCBDC0"/>
                </a:solidFill>
                <a:latin typeface="Arial Narrow" panose="020B0606020202030204" pitchFamily="34" charset="0"/>
              </a:rPr>
              <a:t>TITLE  |  </a:t>
            </a:r>
            <a:fld id="{A9F7C7FC-A3B0-4AAE-BA8D-59AE9A04A7BE}" type="slidenum">
              <a:rPr lang="en-US" altLang="en-US" sz="900" smtClean="0">
                <a:solidFill>
                  <a:srgbClr val="BCBDC0"/>
                </a:solidFill>
                <a:latin typeface="Arial Narrow" panose="020B0606020202030204" pitchFamily="34" charset="0"/>
              </a:rPr>
              <a:pPr algn="r">
                <a:defRPr/>
              </a:pPr>
              <a:t>‹#›</a:t>
            </a:fld>
            <a:r>
              <a:rPr lang="en-US" altLang="en-US" sz="900" dirty="0">
                <a:solidFill>
                  <a:srgbClr val="BCBDC0"/>
                </a:solidFill>
                <a:latin typeface="Arial Narrow" panose="020B0606020202030204" pitchFamily="34" charset="0"/>
              </a:rPr>
              <a:t>  </a:t>
            </a:r>
            <a:endParaRPr lang="en-US" altLang="en-US" sz="900" dirty="0">
              <a:solidFill>
                <a:srgbClr val="958D85"/>
              </a:solidFill>
              <a:latin typeface="Arial Narrow" panose="020B0606020202030204" pitchFamily="34" charset="0"/>
            </a:endParaRPr>
          </a:p>
        </p:txBody>
      </p:sp>
      <p:pic>
        <p:nvPicPr>
          <p:cNvPr id="2051" name="Picture 5">
            <a:extLst>
              <a:ext uri="{FF2B5EF4-FFF2-40B4-BE49-F238E27FC236}">
                <a16:creationId xmlns:a16="http://schemas.microsoft.com/office/drawing/2014/main" id="{CA6C1BC9-2E4F-4A29-B9C7-7DA08F4F6732}"/>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09600" y="6299200"/>
            <a:ext cx="119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36045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724" r:id="rId16"/>
    <p:sldLayoutId id="2147483731" r:id="rId17"/>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16D296-978F-49D8-842C-C286F73D936F}"/>
              </a:ext>
            </a:extLst>
          </p:cNvPr>
          <p:cNvSpPr/>
          <p:nvPr/>
        </p:nvSpPr>
        <p:spPr>
          <a:xfrm>
            <a:off x="0" y="0"/>
            <a:ext cx="12192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pic>
        <p:nvPicPr>
          <p:cNvPr id="1027" name="Picture 3">
            <a:extLst>
              <a:ext uri="{FF2B5EF4-FFF2-40B4-BE49-F238E27FC236}">
                <a16:creationId xmlns:a16="http://schemas.microsoft.com/office/drawing/2014/main" id="{F5B7FAB0-2577-445F-BE4E-409DB17F38AE}"/>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11718" y="6165850"/>
            <a:ext cx="16213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6E4F37A8-6DF8-4706-8A45-BA834D34A16D}"/>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416800" y="152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19173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28" r:id="rId7"/>
    <p:sldLayoutId id="2147483729" r:id="rId8"/>
    <p:sldLayoutId id="2147483730" r:id="rId9"/>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hyperlink" Target="https://map.rotary.org/en/secureselfservice/Pages/SearchMember.aspx"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www.crsadmin.com/Gen/Organization/DefineExecutives.aspx?aid=60108" TargetMode="External"/><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mailto:mark.rotary@outlook.com" TargetMode="External"/><Relationship Id="rId2" Type="http://schemas.openxmlformats.org/officeDocument/2006/relationships/hyperlink" Target="mailto:ekaler.d5000@gmail.com" TargetMode="Externa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6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36EAE-78FC-4022-967D-CF7956DA0BC3}"/>
              </a:ext>
            </a:extLst>
          </p:cNvPr>
          <p:cNvSpPr>
            <a:spLocks noGrp="1"/>
          </p:cNvSpPr>
          <p:nvPr>
            <p:ph type="ctrTitle"/>
          </p:nvPr>
        </p:nvSpPr>
        <p:spPr>
          <a:xfrm>
            <a:off x="821635" y="792411"/>
            <a:ext cx="10999304" cy="1246204"/>
          </a:xfrm>
        </p:spPr>
        <p:txBody>
          <a:bodyPr>
            <a:noAutofit/>
          </a:bodyPr>
          <a:lstStyle/>
          <a:p>
            <a:r>
              <a:rPr lang="en-US" sz="5400" dirty="0">
                <a:solidFill>
                  <a:schemeClr val="tx2"/>
                </a:solidFill>
              </a:rPr>
              <a:t>Club and District Training 2019-2020</a:t>
            </a:r>
          </a:p>
        </p:txBody>
      </p:sp>
      <p:pic>
        <p:nvPicPr>
          <p:cNvPr id="20" name="Picture 19" descr="A close up of a logo&#10;&#10;Description generated with very high confidence">
            <a:extLst>
              <a:ext uri="{FF2B5EF4-FFF2-40B4-BE49-F238E27FC236}">
                <a16:creationId xmlns:a16="http://schemas.microsoft.com/office/drawing/2014/main" id="{7DCD6000-D4DF-411F-B7DF-BF6CB136707E}"/>
              </a:ext>
            </a:extLst>
          </p:cNvPr>
          <p:cNvPicPr>
            <a:picLocks noChangeAspect="1"/>
          </p:cNvPicPr>
          <p:nvPr/>
        </p:nvPicPr>
        <p:blipFill>
          <a:blip r:embed="rId2"/>
          <a:stretch>
            <a:fillRect/>
          </a:stretch>
        </p:blipFill>
        <p:spPr>
          <a:xfrm>
            <a:off x="10512848" y="4988085"/>
            <a:ext cx="1606232" cy="1606231"/>
          </a:xfrm>
          <a:prstGeom prst="rect">
            <a:avLst/>
          </a:prstGeom>
        </p:spPr>
      </p:pic>
      <p:sp>
        <p:nvSpPr>
          <p:cNvPr id="3" name="TextBox 2">
            <a:extLst>
              <a:ext uri="{FF2B5EF4-FFF2-40B4-BE49-F238E27FC236}">
                <a16:creationId xmlns:a16="http://schemas.microsoft.com/office/drawing/2014/main" id="{607D92BA-9074-4C2B-B248-3E81D9BB3DB0}"/>
              </a:ext>
            </a:extLst>
          </p:cNvPr>
          <p:cNvSpPr txBox="1"/>
          <p:nvPr/>
        </p:nvSpPr>
        <p:spPr>
          <a:xfrm>
            <a:off x="1762539" y="2777887"/>
            <a:ext cx="7807478" cy="3077766"/>
          </a:xfrm>
          <a:prstGeom prst="rect">
            <a:avLst/>
          </a:prstGeom>
          <a:noFill/>
        </p:spPr>
        <p:txBody>
          <a:bodyPr wrap="square" rtlCol="0">
            <a:spAutoFit/>
          </a:bodyPr>
          <a:lstStyle/>
          <a:p>
            <a:pPr algn="ctr"/>
            <a:r>
              <a:rPr lang="en-US" sz="4800" dirty="0">
                <a:solidFill>
                  <a:srgbClr val="1A72A3"/>
                </a:solidFill>
              </a:rPr>
              <a:t>CLUB SECRETARY BASICS</a:t>
            </a:r>
          </a:p>
          <a:p>
            <a:pPr algn="ctr"/>
            <a:endParaRPr lang="en-US" sz="4800" dirty="0">
              <a:solidFill>
                <a:schemeClr val="bg1"/>
              </a:solidFill>
            </a:endParaRPr>
          </a:p>
          <a:p>
            <a:pPr algn="ctr"/>
            <a:endParaRPr lang="en-US" sz="4800" dirty="0">
              <a:solidFill>
                <a:srgbClr val="1A72A3"/>
              </a:solidFill>
            </a:endParaRPr>
          </a:p>
          <a:p>
            <a:endParaRPr lang="en-US" sz="3200" dirty="0">
              <a:solidFill>
                <a:schemeClr val="bg1"/>
              </a:solidFill>
            </a:endParaRPr>
          </a:p>
          <a:p>
            <a:endParaRPr lang="en-US" dirty="0"/>
          </a:p>
        </p:txBody>
      </p:sp>
      <p:pic>
        <p:nvPicPr>
          <p:cNvPr id="6" name="Picture 5" descr="A close up of a logo&#10;&#10;Description automatically generated">
            <a:extLst>
              <a:ext uri="{FF2B5EF4-FFF2-40B4-BE49-F238E27FC236}">
                <a16:creationId xmlns:a16="http://schemas.microsoft.com/office/drawing/2014/main" id="{B37A940C-867C-4096-A469-2474E23D081E}"/>
              </a:ext>
            </a:extLst>
          </p:cNvPr>
          <p:cNvPicPr>
            <a:picLocks noChangeAspect="1"/>
          </p:cNvPicPr>
          <p:nvPr/>
        </p:nvPicPr>
        <p:blipFill>
          <a:blip r:embed="rId3"/>
          <a:stretch>
            <a:fillRect/>
          </a:stretch>
        </p:blipFill>
        <p:spPr>
          <a:xfrm>
            <a:off x="72920" y="4988085"/>
            <a:ext cx="1827675" cy="1827675"/>
          </a:xfrm>
          <a:prstGeom prst="rect">
            <a:avLst/>
          </a:prstGeom>
        </p:spPr>
      </p:pic>
    </p:spTree>
    <p:extLst>
      <p:ext uri="{BB962C8B-B14F-4D97-AF65-F5344CB8AC3E}">
        <p14:creationId xmlns:p14="http://schemas.microsoft.com/office/powerpoint/2010/main" val="2777410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FD133A23-EE8D-4553-BFD8-6CD16873284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Membership Types</a:t>
            </a:r>
          </a:p>
        </p:txBody>
      </p:sp>
      <p:sp>
        <p:nvSpPr>
          <p:cNvPr id="3" name="Content Placeholder 2">
            <a:extLst>
              <a:ext uri="{FF2B5EF4-FFF2-40B4-BE49-F238E27FC236}">
                <a16:creationId xmlns:a16="http://schemas.microsoft.com/office/drawing/2014/main" id="{F00CA25C-AEE4-412A-A82C-84044FB01B51}"/>
              </a:ext>
            </a:extLst>
          </p:cNvPr>
          <p:cNvSpPr>
            <a:spLocks noGrp="1"/>
          </p:cNvSpPr>
          <p:nvPr>
            <p:ph idx="1"/>
          </p:nvPr>
        </p:nvSpPr>
        <p:spPr>
          <a:xfrm>
            <a:off x="344557" y="990600"/>
            <a:ext cx="11502886" cy="5105400"/>
          </a:xfrm>
        </p:spPr>
        <p:txBody>
          <a:bodyPr/>
          <a:lstStyle/>
          <a:p>
            <a:pPr>
              <a:defRPr/>
            </a:pPr>
            <a:r>
              <a:rPr lang="en-US" sz="2400" dirty="0">
                <a:solidFill>
                  <a:schemeClr val="tx2"/>
                </a:solidFill>
              </a:rPr>
              <a:t>The RI Bylaws and Standard Rotary Club Constitution provide for two types of membership: active and honorary.  Only active members can hold office and vote on Rotary matters.</a:t>
            </a:r>
          </a:p>
          <a:p>
            <a:pPr>
              <a:defRPr/>
            </a:pPr>
            <a:endParaRPr lang="en-US" sz="1000" dirty="0">
              <a:solidFill>
                <a:schemeClr val="tx2"/>
              </a:solidFill>
            </a:endParaRPr>
          </a:p>
          <a:p>
            <a:pPr>
              <a:defRPr/>
            </a:pPr>
            <a:r>
              <a:rPr lang="en-US" sz="2400" dirty="0">
                <a:solidFill>
                  <a:schemeClr val="tx2"/>
                </a:solidFill>
              </a:rPr>
              <a:t>By amending the By-Laws, clubs may offer additional membership types such as:</a:t>
            </a:r>
          </a:p>
          <a:p>
            <a:pPr lvl="1">
              <a:defRPr/>
            </a:pPr>
            <a:r>
              <a:rPr lang="en-US" sz="2400" dirty="0">
                <a:solidFill>
                  <a:schemeClr val="tx2"/>
                </a:solidFill>
              </a:rPr>
              <a:t>Associate (no dues, no benefits of an Active member)</a:t>
            </a:r>
          </a:p>
          <a:p>
            <a:pPr lvl="1">
              <a:defRPr/>
            </a:pPr>
            <a:r>
              <a:rPr lang="en-US" sz="2400" dirty="0">
                <a:solidFill>
                  <a:schemeClr val="tx2"/>
                </a:solidFill>
              </a:rPr>
              <a:t>Corporate (membership in the individual’s name, not the entity)</a:t>
            </a:r>
          </a:p>
          <a:p>
            <a:pPr lvl="1">
              <a:defRPr/>
            </a:pPr>
            <a:r>
              <a:rPr lang="en-US" sz="2400" dirty="0">
                <a:solidFill>
                  <a:schemeClr val="tx2"/>
                </a:solidFill>
              </a:rPr>
              <a:t>Family membership (can be Active member with reduce dues)</a:t>
            </a:r>
          </a:p>
          <a:p>
            <a:pPr marL="457200" lvl="1" indent="0">
              <a:buNone/>
              <a:defRPr/>
            </a:pPr>
            <a:endParaRPr lang="en-US" sz="1000" dirty="0">
              <a:solidFill>
                <a:schemeClr val="tx2"/>
              </a:solidFill>
            </a:endParaRPr>
          </a:p>
          <a:p>
            <a:pPr>
              <a:defRPr/>
            </a:pPr>
            <a:r>
              <a:rPr lang="en-US" sz="2400" dirty="0">
                <a:solidFill>
                  <a:schemeClr val="tx2"/>
                </a:solidFill>
              </a:rPr>
              <a:t>Clubs and districts set their own policies about these members’ other financial obligations (club and district dues, meal costs, etc.), attendance requirements, and service expectations and reflect these policies in their bylaws</a:t>
            </a:r>
          </a:p>
          <a:p>
            <a:pPr>
              <a:defRPr/>
            </a:pPr>
            <a:endParaRPr lang="en-US" sz="1000" dirty="0">
              <a:solidFill>
                <a:schemeClr val="tx2"/>
              </a:solidFill>
            </a:endParaRPr>
          </a:p>
          <a:p>
            <a:pPr>
              <a:defRPr/>
            </a:pPr>
            <a:r>
              <a:rPr lang="en-US" sz="2400" dirty="0">
                <a:solidFill>
                  <a:schemeClr val="tx2"/>
                </a:solidFill>
              </a:rPr>
              <a:t>Note: Find the recommended Constitution and By-Laws at rotary.org and type Document Center in the search box.</a:t>
            </a:r>
          </a:p>
          <a:p>
            <a:pPr>
              <a:defRPr/>
            </a:pPr>
            <a:endParaRPr lang="en-US" sz="1800" dirty="0"/>
          </a:p>
        </p:txBody>
      </p:sp>
    </p:spTree>
    <p:extLst>
      <p:ext uri="{BB962C8B-B14F-4D97-AF65-F5344CB8AC3E}">
        <p14:creationId xmlns:p14="http://schemas.microsoft.com/office/powerpoint/2010/main" val="215756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DDF1448E-14F4-48DF-AAB1-B3B68C82612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Tips - Membership Rosters</a:t>
            </a:r>
          </a:p>
        </p:txBody>
      </p:sp>
      <p:sp>
        <p:nvSpPr>
          <p:cNvPr id="31747" name="TextBox 4">
            <a:extLst>
              <a:ext uri="{FF2B5EF4-FFF2-40B4-BE49-F238E27FC236}">
                <a16:creationId xmlns:a16="http://schemas.microsoft.com/office/drawing/2014/main" id="{7B4F4CCF-DC0A-4901-B827-EA76D23913DE}"/>
              </a:ext>
            </a:extLst>
          </p:cNvPr>
          <p:cNvSpPr txBox="1">
            <a:spLocks noChangeArrowheads="1"/>
          </p:cNvSpPr>
          <p:nvPr/>
        </p:nvSpPr>
        <p:spPr bwMode="auto">
          <a:xfrm>
            <a:off x="728217" y="990600"/>
            <a:ext cx="10735565" cy="615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panose="020B0604020202020204" pitchFamily="34" charset="0"/>
                <a:ea typeface="ヒラギノ角ゴ Pro W3" pitchFamily="-84" charset="-128"/>
              </a:defRPr>
            </a:lvl1pPr>
            <a:lvl2pPr>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defTabSz="914400" eaLnBrk="0" fontAlgn="base" hangingPunct="0">
              <a:spcBef>
                <a:spcPct val="0"/>
              </a:spcBef>
              <a:spcAft>
                <a:spcPct val="0"/>
              </a:spcAft>
              <a:buFontTx/>
              <a:buAutoNum type="arabicParenR"/>
            </a:pPr>
            <a:r>
              <a:rPr lang="en-US" altLang="en-US" sz="2000" dirty="0">
                <a:solidFill>
                  <a:srgbClr val="0A0A0A"/>
                </a:solidFill>
              </a:rPr>
              <a:t>Keep your roster up to date.  RI will prepare invoices as of July 1 and January 1 and you are not able to adjust that number. If terminating any membership, best to do it by June 15 and Dec 15. Suggest sending the club invoices out no later than June 1 and December 1, with payment due dates of July 1 and January 1.</a:t>
            </a:r>
          </a:p>
          <a:p>
            <a:pPr defTabSz="914400" eaLnBrk="0" fontAlgn="base" hangingPunct="0">
              <a:spcBef>
                <a:spcPct val="0"/>
              </a:spcBef>
              <a:spcAft>
                <a:spcPct val="0"/>
              </a:spcAft>
              <a:buFontTx/>
              <a:buAutoNum type="arabicParenR"/>
            </a:pPr>
            <a:r>
              <a:rPr lang="en-US" altLang="en-US" sz="2000" dirty="0">
                <a:solidFill>
                  <a:srgbClr val="0A0A0A"/>
                </a:solidFill>
              </a:rPr>
              <a:t>New members added after the RI invoice date will be prorated for dues at the RI next billing.</a:t>
            </a:r>
          </a:p>
          <a:p>
            <a:pPr defTabSz="914400" eaLnBrk="0" fontAlgn="base" hangingPunct="0">
              <a:spcBef>
                <a:spcPct val="0"/>
              </a:spcBef>
              <a:spcAft>
                <a:spcPct val="0"/>
              </a:spcAft>
              <a:buFontTx/>
              <a:buAutoNum type="arabicParenR"/>
            </a:pPr>
            <a:r>
              <a:rPr lang="en-US" altLang="en-US" sz="2000" dirty="0">
                <a:solidFill>
                  <a:srgbClr val="0A0A0A"/>
                </a:solidFill>
              </a:rPr>
              <a:t>If adding a Rotarian, make sure you keep their same Rotary ID number to preserve their Paul Harris point history.  You can add them to your roster from the RI website by doing a search from the Club Administration, Club &amp; Member Data area. Click on “Add, edit or remove members” and then: </a:t>
            </a:r>
            <a:r>
              <a:rPr lang="en-US" altLang="en-US" sz="2000" b="1" dirty="0">
                <a:solidFill>
                  <a:srgbClr val="0A0A0A"/>
                </a:solidFill>
                <a:hlinkClick r:id="rId2"/>
              </a:rPr>
              <a:t>Search for an existing member</a:t>
            </a:r>
            <a:r>
              <a:rPr lang="en-US" altLang="en-US" sz="2000" b="1" dirty="0">
                <a:solidFill>
                  <a:srgbClr val="0A0A0A"/>
                </a:solidFill>
              </a:rPr>
              <a:t>.</a:t>
            </a:r>
          </a:p>
          <a:p>
            <a:pPr defTabSz="914400" eaLnBrk="0" fontAlgn="base" hangingPunct="0">
              <a:spcBef>
                <a:spcPct val="0"/>
              </a:spcBef>
              <a:spcAft>
                <a:spcPct val="0"/>
              </a:spcAft>
              <a:buFontTx/>
              <a:buAutoNum type="arabicParenR"/>
            </a:pPr>
            <a:r>
              <a:rPr lang="en-US" altLang="en-US" sz="2000" dirty="0">
                <a:solidFill>
                  <a:srgbClr val="0A0A0A"/>
                </a:solidFill>
              </a:rPr>
              <a:t>Periodically, perform a synchronization from </a:t>
            </a:r>
            <a:r>
              <a:rPr lang="en-US" altLang="en-US" sz="2000" dirty="0" err="1">
                <a:solidFill>
                  <a:srgbClr val="0A0A0A"/>
                </a:solidFill>
              </a:rPr>
              <a:t>ClubRunner</a:t>
            </a:r>
            <a:r>
              <a:rPr lang="en-US" altLang="en-US" sz="2000" dirty="0">
                <a:solidFill>
                  <a:srgbClr val="0A0A0A"/>
                </a:solidFill>
              </a:rPr>
              <a:t> by clicking on “</a:t>
            </a:r>
            <a:r>
              <a:rPr lang="en-US" altLang="en-US" sz="2000" u="sng" dirty="0">
                <a:solidFill>
                  <a:srgbClr val="0A0A0A"/>
                </a:solidFill>
              </a:rPr>
              <a:t>RI Member Synchronization”</a:t>
            </a:r>
            <a:r>
              <a:rPr lang="en-US" altLang="en-US" sz="2000" dirty="0">
                <a:solidFill>
                  <a:srgbClr val="0A0A0A"/>
                </a:solidFill>
              </a:rPr>
              <a:t>.  This action compares the </a:t>
            </a:r>
            <a:r>
              <a:rPr lang="en-US" altLang="en-US" sz="2000" dirty="0" err="1">
                <a:solidFill>
                  <a:srgbClr val="0A0A0A"/>
                </a:solidFill>
              </a:rPr>
              <a:t>ClubRunner</a:t>
            </a:r>
            <a:r>
              <a:rPr lang="en-US" altLang="en-US" sz="2000" dirty="0">
                <a:solidFill>
                  <a:srgbClr val="0A0A0A"/>
                </a:solidFill>
              </a:rPr>
              <a:t> roster with the RI roster and lists those who are not on the RI website and also those on the RI website, but not in </a:t>
            </a:r>
            <a:r>
              <a:rPr lang="en-US" altLang="en-US" sz="2000" dirty="0" err="1">
                <a:solidFill>
                  <a:srgbClr val="0A0A0A"/>
                </a:solidFill>
              </a:rPr>
              <a:t>ClubRunner</a:t>
            </a:r>
            <a:r>
              <a:rPr lang="en-US" altLang="en-US" sz="2000" dirty="0">
                <a:solidFill>
                  <a:srgbClr val="0A0A0A"/>
                </a:solidFill>
              </a:rPr>
              <a:t>. Click on the link to add them to the site that is missing the listing. If you find a member with 2 RI numbers, they need to call RI to consolidate the profiles.                                                                       </a:t>
            </a:r>
          </a:p>
          <a:p>
            <a:pPr marL="0" indent="0" defTabSz="914400" eaLnBrk="0" fontAlgn="base" hangingPunct="0">
              <a:spcBef>
                <a:spcPct val="0"/>
              </a:spcBef>
              <a:spcAft>
                <a:spcPct val="0"/>
              </a:spcAft>
            </a:pPr>
            <a:r>
              <a:rPr lang="en-US" altLang="en-US" sz="2000" dirty="0">
                <a:solidFill>
                  <a:srgbClr val="0A0A0A"/>
                </a:solidFill>
              </a:rPr>
              <a:t>                                              1 866-976-8279 (toll free)</a:t>
            </a:r>
          </a:p>
          <a:p>
            <a:pPr defTabSz="914400" eaLnBrk="0" fontAlgn="base" hangingPunct="0">
              <a:spcBef>
                <a:spcPct val="0"/>
              </a:spcBef>
              <a:spcAft>
                <a:spcPct val="0"/>
              </a:spcAft>
              <a:buFontTx/>
              <a:buAutoNum type="arabicParenR"/>
            </a:pPr>
            <a:r>
              <a:rPr lang="en-US" altLang="en-US" sz="2000" dirty="0">
                <a:solidFill>
                  <a:srgbClr val="0A0A0A"/>
                </a:solidFill>
              </a:rPr>
              <a:t>Ensure that the name on the RI records is exactly the same as </a:t>
            </a:r>
            <a:r>
              <a:rPr lang="en-US" altLang="en-US" sz="2000" dirty="0" err="1">
                <a:solidFill>
                  <a:srgbClr val="0A0A0A"/>
                </a:solidFill>
              </a:rPr>
              <a:t>ClubRunner’s</a:t>
            </a:r>
            <a:r>
              <a:rPr lang="en-US" altLang="en-US" sz="2000" dirty="0">
                <a:solidFill>
                  <a:srgbClr val="0A0A0A"/>
                </a:solidFill>
              </a:rPr>
              <a:t> records</a:t>
            </a:r>
            <a:r>
              <a:rPr lang="en-US" altLang="en-US" sz="2000" dirty="0">
                <a:solidFill>
                  <a:srgbClr val="00246C"/>
                </a:solidFill>
              </a:rPr>
              <a:t>. </a:t>
            </a:r>
          </a:p>
          <a:p>
            <a:pPr defTabSz="914400" eaLnBrk="0" fontAlgn="base" hangingPunct="0">
              <a:spcBef>
                <a:spcPct val="0"/>
              </a:spcBef>
              <a:spcAft>
                <a:spcPct val="0"/>
              </a:spcAft>
              <a:buFontTx/>
              <a:buAutoNum type="arabicParenR"/>
            </a:pPr>
            <a:endParaRPr lang="en-US" altLang="en-US" sz="1800" dirty="0">
              <a:solidFill>
                <a:srgbClr val="00246C"/>
              </a:solidFill>
            </a:endParaRPr>
          </a:p>
          <a:p>
            <a:pPr defTabSz="914400" eaLnBrk="0" fontAlgn="base" hangingPunct="0">
              <a:spcBef>
                <a:spcPct val="0"/>
              </a:spcBef>
              <a:spcAft>
                <a:spcPct val="0"/>
              </a:spcAft>
              <a:buFontTx/>
              <a:buAutoNum type="arabicParenR"/>
            </a:pPr>
            <a:endParaRPr lang="en-US" altLang="en-US" sz="1800" dirty="0">
              <a:solidFill>
                <a:srgbClr val="00246C"/>
              </a:solidFill>
            </a:endParaRPr>
          </a:p>
          <a:p>
            <a:pPr defTabSz="914400" eaLnBrk="0" fontAlgn="base" hangingPunct="0">
              <a:spcBef>
                <a:spcPct val="0"/>
              </a:spcBef>
              <a:spcAft>
                <a:spcPct val="0"/>
              </a:spcAft>
              <a:buFontTx/>
              <a:buAutoNum type="arabicParenR"/>
            </a:pPr>
            <a:endParaRPr lang="en-US" altLang="en-US" sz="1800" dirty="0">
              <a:solidFill>
                <a:srgbClr val="00246C"/>
              </a:solidFill>
            </a:endParaRPr>
          </a:p>
        </p:txBody>
      </p:sp>
    </p:spTree>
    <p:extLst>
      <p:ext uri="{BB962C8B-B14F-4D97-AF65-F5344CB8AC3E}">
        <p14:creationId xmlns:p14="http://schemas.microsoft.com/office/powerpoint/2010/main" val="364498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0D41DF09-1FFC-497F-AC28-0CCA0538A53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600">
                <a:latin typeface="Arial Narrow" panose="020B0606020202030204" pitchFamily="34" charset="0"/>
              </a:rPr>
              <a:t>To Update Member Information</a:t>
            </a:r>
          </a:p>
        </p:txBody>
      </p:sp>
      <p:sp>
        <p:nvSpPr>
          <p:cNvPr id="32771" name="Title 2">
            <a:extLst>
              <a:ext uri="{FF2B5EF4-FFF2-40B4-BE49-F238E27FC236}">
                <a16:creationId xmlns:a16="http://schemas.microsoft.com/office/drawing/2014/main" id="{F329BE01-CE55-4A9F-A69C-95BF898C7590}"/>
              </a:ext>
            </a:extLst>
          </p:cNvPr>
          <p:cNvSpPr>
            <a:spLocks noGrp="1"/>
          </p:cNvSpPr>
          <p:nvPr>
            <p:ph idx="1"/>
          </p:nvPr>
        </p:nvSpPr>
        <p:spPr bwMode="auto">
          <a:xfrm>
            <a:off x="1828800" y="990601"/>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sz="2000">
                <a:solidFill>
                  <a:schemeClr val="tx2"/>
                </a:solidFill>
                <a:latin typeface="Georgia" panose="02040502050405020303" pitchFamily="18" charset="0"/>
                <a:cs typeface="Arial" panose="020B0604020202020204" pitchFamily="34" charset="0"/>
              </a:rPr>
              <a:t>Cl</a:t>
            </a:r>
            <a:r>
              <a:rPr lang="en-US" altLang="en-US" sz="2400">
                <a:solidFill>
                  <a:schemeClr val="tx2"/>
                </a:solidFill>
                <a:latin typeface="Georgia" panose="02040502050405020303" pitchFamily="18" charset="0"/>
                <a:cs typeface="Arial" panose="020B0604020202020204" pitchFamily="34" charset="0"/>
              </a:rPr>
              <a:t>ick on “For Members”, then “Edit My Profile”</a:t>
            </a:r>
          </a:p>
        </p:txBody>
      </p:sp>
      <p:pic>
        <p:nvPicPr>
          <p:cNvPr id="32772" name="Picture 2">
            <a:extLst>
              <a:ext uri="{FF2B5EF4-FFF2-40B4-BE49-F238E27FC236}">
                <a16:creationId xmlns:a16="http://schemas.microsoft.com/office/drawing/2014/main" id="{64434337-1B9C-4814-B72E-FF635CC607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24000"/>
            <a:ext cx="861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rrow: Right 6">
            <a:extLst>
              <a:ext uri="{FF2B5EF4-FFF2-40B4-BE49-F238E27FC236}">
                <a16:creationId xmlns:a16="http://schemas.microsoft.com/office/drawing/2014/main" id="{0BF7DFDE-AC0E-4E85-AAB6-A95DFE34EA66}"/>
              </a:ext>
            </a:extLst>
          </p:cNvPr>
          <p:cNvSpPr/>
          <p:nvPr/>
        </p:nvSpPr>
        <p:spPr>
          <a:xfrm rot="18464726">
            <a:off x="1415258" y="3344070"/>
            <a:ext cx="979487" cy="4857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
        <p:nvSpPr>
          <p:cNvPr id="8" name="Arrow: Down 7">
            <a:extLst>
              <a:ext uri="{FF2B5EF4-FFF2-40B4-BE49-F238E27FC236}">
                <a16:creationId xmlns:a16="http://schemas.microsoft.com/office/drawing/2014/main" id="{1196CE73-0C93-4ECA-B5B8-B5AEED7DFE15}"/>
              </a:ext>
            </a:extLst>
          </p:cNvPr>
          <p:cNvSpPr/>
          <p:nvPr/>
        </p:nvSpPr>
        <p:spPr>
          <a:xfrm>
            <a:off x="3200400" y="1676400"/>
            <a:ext cx="484188" cy="977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Tree>
    <p:extLst>
      <p:ext uri="{BB962C8B-B14F-4D97-AF65-F5344CB8AC3E}">
        <p14:creationId xmlns:p14="http://schemas.microsoft.com/office/powerpoint/2010/main" val="3813908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626553D4-6E76-48E5-8E41-8D016637766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Member Profile</a:t>
            </a:r>
          </a:p>
        </p:txBody>
      </p:sp>
      <p:sp>
        <p:nvSpPr>
          <p:cNvPr id="33795" name="Content Placeholder 3">
            <a:extLst>
              <a:ext uri="{FF2B5EF4-FFF2-40B4-BE49-F238E27FC236}">
                <a16:creationId xmlns:a16="http://schemas.microsoft.com/office/drawing/2014/main" id="{A9A8EC8F-D75E-4A3A-A225-4A5D0F49800B}"/>
              </a:ext>
            </a:extLst>
          </p:cNvPr>
          <p:cNvSpPr>
            <a:spLocks noGrp="1"/>
          </p:cNvSpPr>
          <p:nvPr>
            <p:ph idx="1"/>
          </p:nvPr>
        </p:nvSpPr>
        <p:spPr bwMode="auto">
          <a:xfrm>
            <a:off x="1399821" y="1219200"/>
            <a:ext cx="9155289"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a:solidFill>
                  <a:srgbClr val="0A0A0A"/>
                </a:solidFill>
                <a:latin typeface="Georgia" panose="02040502050405020303" pitchFamily="18" charset="0"/>
              </a:rPr>
              <a:t>Click “Edit” and enter information</a:t>
            </a:r>
          </a:p>
          <a:p>
            <a:r>
              <a:rPr lang="en-US" altLang="en-US" sz="2800" dirty="0">
                <a:solidFill>
                  <a:srgbClr val="0A0A0A"/>
                </a:solidFill>
                <a:latin typeface="Georgia" panose="02040502050405020303" pitchFamily="18" charset="0"/>
              </a:rPr>
              <a:t>To download a picture, click on “Update” under the silhouette</a:t>
            </a:r>
          </a:p>
          <a:p>
            <a:r>
              <a:rPr lang="en-US" altLang="en-US" sz="2800" dirty="0">
                <a:solidFill>
                  <a:srgbClr val="0A0A0A"/>
                </a:solidFill>
                <a:latin typeface="Georgia" panose="02040502050405020303" pitchFamily="18" charset="0"/>
              </a:rPr>
              <a:t>The primary email address will be used for emails.</a:t>
            </a:r>
          </a:p>
          <a:p>
            <a:r>
              <a:rPr lang="en-US" altLang="en-US" sz="2800" dirty="0">
                <a:solidFill>
                  <a:srgbClr val="0A0A0A"/>
                </a:solidFill>
                <a:latin typeface="Georgia" panose="02040502050405020303" pitchFamily="18" charset="0"/>
              </a:rPr>
              <a:t>Check other tabs for other categories to edit.</a:t>
            </a:r>
          </a:p>
          <a:p>
            <a:r>
              <a:rPr lang="en-US" altLang="en-US" sz="2800" dirty="0">
                <a:solidFill>
                  <a:srgbClr val="0A0A0A"/>
                </a:solidFill>
                <a:latin typeface="Georgia" panose="02040502050405020303" pitchFamily="18" charset="0"/>
              </a:rPr>
              <a:t>Change passwords in the “Settings” tab.</a:t>
            </a:r>
          </a:p>
          <a:p>
            <a:r>
              <a:rPr lang="en-US" altLang="en-US" sz="2800" dirty="0" err="1">
                <a:solidFill>
                  <a:srgbClr val="0A0A0A"/>
                </a:solidFill>
                <a:latin typeface="Georgia" panose="02040502050405020303" pitchFamily="18" charset="0"/>
              </a:rPr>
              <a:t>Opt</a:t>
            </a:r>
            <a:r>
              <a:rPr lang="en-US" altLang="en-US" sz="2800" dirty="0">
                <a:solidFill>
                  <a:srgbClr val="0A0A0A"/>
                </a:solidFill>
                <a:latin typeface="Georgia" panose="02040502050405020303" pitchFamily="18" charset="0"/>
              </a:rPr>
              <a:t> in or out in the “Privacy” tab</a:t>
            </a:r>
          </a:p>
          <a:p>
            <a:r>
              <a:rPr lang="en-US" altLang="en-US" sz="2800" dirty="0">
                <a:solidFill>
                  <a:srgbClr val="0A0A0A"/>
                </a:solidFill>
                <a:latin typeface="Georgia" panose="02040502050405020303" pitchFamily="18" charset="0"/>
              </a:rPr>
              <a:t>Don’t forget to click on “Save” at the bottom.</a:t>
            </a:r>
          </a:p>
          <a:p>
            <a:endParaRPr lang="en-US" altLang="en-US" sz="2500" b="1" dirty="0">
              <a:solidFill>
                <a:srgbClr val="0A0A0A"/>
              </a:solidFill>
              <a:latin typeface="Georgia" panose="02040502050405020303" pitchFamily="18" charset="0"/>
            </a:endParaRPr>
          </a:p>
        </p:txBody>
      </p:sp>
    </p:spTree>
    <p:extLst>
      <p:ext uri="{BB962C8B-B14F-4D97-AF65-F5344CB8AC3E}">
        <p14:creationId xmlns:p14="http://schemas.microsoft.com/office/powerpoint/2010/main" val="3450159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35C51F30-FA52-4FBA-BA61-5A245BF77A0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New Officers Elected before December 31</a:t>
            </a:r>
          </a:p>
        </p:txBody>
      </p:sp>
      <p:sp>
        <p:nvSpPr>
          <p:cNvPr id="34819" name="Content Placeholder 2">
            <a:extLst>
              <a:ext uri="{FF2B5EF4-FFF2-40B4-BE49-F238E27FC236}">
                <a16:creationId xmlns:a16="http://schemas.microsoft.com/office/drawing/2014/main" id="{BA75574C-9641-4B7C-B829-B3229C482EC9}"/>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dirty="0">
                <a:solidFill>
                  <a:srgbClr val="0A0A0A"/>
                </a:solidFill>
                <a:latin typeface="Georgia" panose="02040502050405020303" pitchFamily="18" charset="0"/>
              </a:rPr>
              <a:t>ELECTIONS. </a:t>
            </a:r>
          </a:p>
          <a:p>
            <a:pPr marL="0" indent="0">
              <a:buNone/>
            </a:pPr>
            <a:r>
              <a:rPr lang="en-US" altLang="en-US" dirty="0">
                <a:solidFill>
                  <a:srgbClr val="0A0A0A"/>
                </a:solidFill>
                <a:latin typeface="Georgia" panose="02040502050405020303" pitchFamily="18" charset="0"/>
              </a:rPr>
              <a:t>The annual meeting for the election of officers should be held no later than December 31</a:t>
            </a:r>
            <a:r>
              <a:rPr lang="en-US" altLang="en-US" baseline="30000" dirty="0">
                <a:solidFill>
                  <a:srgbClr val="0A0A0A"/>
                </a:solidFill>
                <a:latin typeface="Georgia" panose="02040502050405020303" pitchFamily="18" charset="0"/>
              </a:rPr>
              <a:t>st</a:t>
            </a:r>
            <a:r>
              <a:rPr lang="en-US" altLang="en-US" dirty="0">
                <a:solidFill>
                  <a:srgbClr val="0A0A0A"/>
                </a:solidFill>
                <a:latin typeface="Georgia" panose="02040502050405020303" pitchFamily="18" charset="0"/>
              </a:rPr>
              <a:t>.  Elect officers, including the President-Elect (President for 2020-2021) and Club Trainer. The President for 2019-2020 was elected last year and is the current P.E.</a:t>
            </a:r>
          </a:p>
          <a:p>
            <a:pPr marL="0" indent="0">
              <a:buNone/>
            </a:pPr>
            <a:endParaRPr lang="en-US" altLang="en-US" sz="1200" dirty="0">
              <a:solidFill>
                <a:srgbClr val="0A0A0A"/>
              </a:solidFill>
              <a:latin typeface="Georgia" panose="02040502050405020303" pitchFamily="18" charset="0"/>
            </a:endParaRPr>
          </a:p>
          <a:p>
            <a:pPr marL="0" indent="0">
              <a:buNone/>
            </a:pPr>
            <a:r>
              <a:rPr lang="en-US" altLang="en-US" dirty="0">
                <a:solidFill>
                  <a:srgbClr val="0A0A0A"/>
                </a:solidFill>
                <a:latin typeface="Georgia" panose="02040502050405020303" pitchFamily="18" charset="0"/>
              </a:rPr>
              <a:t>Input the elected officer names on the district website by January 31. Information uploads to the RI website.</a:t>
            </a:r>
          </a:p>
          <a:p>
            <a:pPr marL="0" indent="0">
              <a:buNone/>
            </a:pPr>
            <a:endParaRPr lang="en-US" altLang="en-US" dirty="0">
              <a:latin typeface="Georgia" panose="02040502050405020303" pitchFamily="18" charset="0"/>
            </a:endParaRPr>
          </a:p>
          <a:p>
            <a:pPr marL="0" indent="0">
              <a:buNone/>
            </a:pPr>
            <a:endParaRPr lang="en-US" altLang="en-US" dirty="0">
              <a:latin typeface="Georgia" panose="02040502050405020303" pitchFamily="18" charset="0"/>
            </a:endParaRPr>
          </a:p>
        </p:txBody>
      </p:sp>
    </p:spTree>
    <p:extLst>
      <p:ext uri="{BB962C8B-B14F-4D97-AF65-F5344CB8AC3E}">
        <p14:creationId xmlns:p14="http://schemas.microsoft.com/office/powerpoint/2010/main" val="1406582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54E09DCA-40FE-4CA9-8B83-558081C1889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Click on “Define Club Executives” </a:t>
            </a:r>
          </a:p>
        </p:txBody>
      </p:sp>
      <p:pic>
        <p:nvPicPr>
          <p:cNvPr id="5" name="Content Placeholder 4">
            <a:extLst>
              <a:ext uri="{FF2B5EF4-FFF2-40B4-BE49-F238E27FC236}">
                <a16:creationId xmlns:a16="http://schemas.microsoft.com/office/drawing/2014/main" id="{F1FD4BDD-8D89-4853-B438-6C57830CA3AD}"/>
              </a:ext>
            </a:extLst>
          </p:cNvPr>
          <p:cNvPicPr>
            <a:picLocks noGrp="1" noChangeAspect="1"/>
          </p:cNvPicPr>
          <p:nvPr>
            <p:ph idx="1"/>
          </p:nvPr>
        </p:nvPicPr>
        <p:blipFill>
          <a:blip r:embed="rId2"/>
          <a:stretch>
            <a:fillRect/>
          </a:stretch>
        </p:blipFill>
        <p:spPr>
          <a:xfrm>
            <a:off x="1700093" y="1388164"/>
            <a:ext cx="8420396" cy="4525963"/>
          </a:xfrm>
          <a:prstGeom prst="rect">
            <a:avLst/>
          </a:prstGeom>
        </p:spPr>
      </p:pic>
      <p:sp>
        <p:nvSpPr>
          <p:cNvPr id="35844" name="TextBox 5">
            <a:extLst>
              <a:ext uri="{FF2B5EF4-FFF2-40B4-BE49-F238E27FC236}">
                <a16:creationId xmlns:a16="http://schemas.microsoft.com/office/drawing/2014/main" id="{8DC7ED1A-A928-4F70-9BC3-32131AC45CC4}"/>
              </a:ext>
            </a:extLst>
          </p:cNvPr>
          <p:cNvSpPr txBox="1">
            <a:spLocks noChangeArrowheads="1"/>
          </p:cNvSpPr>
          <p:nvPr/>
        </p:nvSpPr>
        <p:spPr bwMode="auto">
          <a:xfrm>
            <a:off x="508000" y="1068389"/>
            <a:ext cx="104422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defTabSz="914400" fontAlgn="base">
              <a:spcBef>
                <a:spcPct val="0"/>
              </a:spcBef>
              <a:spcAft>
                <a:spcPct val="0"/>
              </a:spcAft>
            </a:pPr>
            <a:r>
              <a:rPr lang="en-US" altLang="en-US" sz="2000" dirty="0">
                <a:solidFill>
                  <a:srgbClr val="000000"/>
                </a:solidFill>
                <a:latin typeface="Georgia" panose="02040502050405020303" pitchFamily="18" charset="0"/>
              </a:rPr>
              <a:t>Click on “Next Year” to list your officers.  Use the “Add New Positions” to add lines.</a:t>
            </a:r>
          </a:p>
        </p:txBody>
      </p:sp>
      <p:sp>
        <p:nvSpPr>
          <p:cNvPr id="17" name="Arrow: Down 16">
            <a:extLst>
              <a:ext uri="{FF2B5EF4-FFF2-40B4-BE49-F238E27FC236}">
                <a16:creationId xmlns:a16="http://schemas.microsoft.com/office/drawing/2014/main" id="{FD959F07-3F8F-465A-A815-C91C85063890}"/>
              </a:ext>
            </a:extLst>
          </p:cNvPr>
          <p:cNvSpPr/>
          <p:nvPr/>
        </p:nvSpPr>
        <p:spPr>
          <a:xfrm>
            <a:off x="7101451" y="2014120"/>
            <a:ext cx="484188" cy="977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
        <p:nvSpPr>
          <p:cNvPr id="18" name="Arrow: Down 17">
            <a:extLst>
              <a:ext uri="{FF2B5EF4-FFF2-40B4-BE49-F238E27FC236}">
                <a16:creationId xmlns:a16="http://schemas.microsoft.com/office/drawing/2014/main" id="{7D4144ED-FF14-4241-BE12-40BFFDDFEF6B}"/>
              </a:ext>
            </a:extLst>
          </p:cNvPr>
          <p:cNvSpPr/>
          <p:nvPr/>
        </p:nvSpPr>
        <p:spPr>
          <a:xfrm>
            <a:off x="9158620" y="2451100"/>
            <a:ext cx="484188" cy="977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
        <p:nvSpPr>
          <p:cNvPr id="19" name="Arrow: Right 18">
            <a:extLst>
              <a:ext uri="{FF2B5EF4-FFF2-40B4-BE49-F238E27FC236}">
                <a16:creationId xmlns:a16="http://schemas.microsoft.com/office/drawing/2014/main" id="{DEA84277-88D5-4E62-9708-D5653E1BC591}"/>
              </a:ext>
            </a:extLst>
          </p:cNvPr>
          <p:cNvSpPr/>
          <p:nvPr/>
        </p:nvSpPr>
        <p:spPr>
          <a:xfrm rot="19611715">
            <a:off x="7377341" y="3878929"/>
            <a:ext cx="977900" cy="4857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
        <p:nvSpPr>
          <p:cNvPr id="2" name="TextBox 1">
            <a:extLst>
              <a:ext uri="{FF2B5EF4-FFF2-40B4-BE49-F238E27FC236}">
                <a16:creationId xmlns:a16="http://schemas.microsoft.com/office/drawing/2014/main" id="{FF544A62-F44B-4ADC-9F9A-7D9406FFAA93}"/>
              </a:ext>
            </a:extLst>
          </p:cNvPr>
          <p:cNvSpPr txBox="1"/>
          <p:nvPr/>
        </p:nvSpPr>
        <p:spPr>
          <a:xfrm>
            <a:off x="1303866" y="5942256"/>
            <a:ext cx="10092267" cy="338554"/>
          </a:xfrm>
          <a:prstGeom prst="rect">
            <a:avLst/>
          </a:prstGeom>
          <a:noFill/>
        </p:spPr>
        <p:txBody>
          <a:bodyPr wrap="square">
            <a:spAutoFit/>
          </a:bodyPr>
          <a:lstStyle/>
          <a:p>
            <a:pPr defTabSz="914400" eaLnBrk="0" fontAlgn="base" hangingPunct="0">
              <a:spcBef>
                <a:spcPct val="0"/>
              </a:spcBef>
              <a:spcAft>
                <a:spcPct val="0"/>
              </a:spcAft>
              <a:defRPr/>
            </a:pPr>
            <a:r>
              <a:rPr lang="en-US" sz="1600" dirty="0">
                <a:solidFill>
                  <a:srgbClr val="00246C">
                    <a:lumMod val="50000"/>
                  </a:srgbClr>
                </a:solidFill>
                <a:latin typeface="Arial" panose="020B0604020202020204" pitchFamily="34" charset="0"/>
                <a:ea typeface="ヒラギノ角ゴ Pro W3" pitchFamily="-84" charset="-128"/>
              </a:rPr>
              <a:t>Tip: If  </a:t>
            </a:r>
            <a:r>
              <a:rPr lang="en-US" sz="1600" dirty="0">
                <a:solidFill>
                  <a:srgbClr val="00246C">
                    <a:lumMod val="50000"/>
                  </a:srgbClr>
                </a:solidFill>
                <a:latin typeface="Arial" panose="020B0604020202020204" pitchFamily="34" charset="0"/>
                <a:ea typeface="ヒラギノ角ゴ Pro W3" pitchFamily="-84" charset="-128"/>
                <a:hlinkClick r:id="rId3"/>
              </a:rPr>
              <a:t>“</a:t>
            </a:r>
            <a:r>
              <a:rPr lang="en-US" sz="1600" dirty="0">
                <a:solidFill>
                  <a:srgbClr val="958D85"/>
                </a:solidFill>
                <a:latin typeface="Arial" panose="020B0604020202020204" pitchFamily="34" charset="0"/>
                <a:ea typeface="ヒラギノ角ゴ Pro W3" pitchFamily="-84" charset="-128"/>
                <a:hlinkClick r:id="rId3"/>
              </a:rPr>
              <a:t>Carry over Next Year</a:t>
            </a:r>
            <a:r>
              <a:rPr lang="en-US" sz="1600" dirty="0">
                <a:solidFill>
                  <a:srgbClr val="958D85"/>
                </a:solidFill>
                <a:latin typeface="Arial" panose="020B0604020202020204" pitchFamily="34" charset="0"/>
                <a:ea typeface="ヒラギノ角ゴ Pro W3" pitchFamily="-84" charset="-128"/>
              </a:rPr>
              <a:t>”</a:t>
            </a:r>
            <a:r>
              <a:rPr lang="en-US" sz="1600" dirty="0">
                <a:solidFill>
                  <a:srgbClr val="00246C">
                    <a:lumMod val="50000"/>
                  </a:srgbClr>
                </a:solidFill>
                <a:latin typeface="Arial" panose="020B0604020202020204" pitchFamily="34" charset="0"/>
                <a:ea typeface="ヒラギノ角ゴ Pro W3" pitchFamily="-84" charset="-128"/>
              </a:rPr>
              <a:t> is highlighted, click on it</a:t>
            </a:r>
            <a:r>
              <a:rPr lang="en-US" sz="1600" dirty="0">
                <a:solidFill>
                  <a:srgbClr val="958D85"/>
                </a:solidFill>
                <a:latin typeface="Arial" panose="020B0604020202020204" pitchFamily="34" charset="0"/>
                <a:ea typeface="ヒラギノ角ゴ Pro W3" pitchFamily="-84" charset="-128"/>
              </a:rPr>
              <a:t> </a:t>
            </a:r>
            <a:r>
              <a:rPr lang="en-US" sz="1600" dirty="0">
                <a:solidFill>
                  <a:srgbClr val="00246C">
                    <a:lumMod val="50000"/>
                  </a:srgbClr>
                </a:solidFill>
                <a:latin typeface="Arial" panose="020B0604020202020204" pitchFamily="34" charset="0"/>
                <a:ea typeface="ヒラギノ角ゴ Pro W3" pitchFamily="-84" charset="-128"/>
              </a:rPr>
              <a:t>and all the positions will carry to the next year!</a:t>
            </a:r>
            <a:r>
              <a:rPr lang="en-US" sz="1600" dirty="0">
                <a:solidFill>
                  <a:srgbClr val="958D85"/>
                </a:solidFill>
                <a:latin typeface="Arial" panose="020B0604020202020204" pitchFamily="34" charset="0"/>
                <a:ea typeface="ヒラギノ角ゴ Pro W3" pitchFamily="-84" charset="-128"/>
              </a:rPr>
              <a:t> </a:t>
            </a:r>
            <a:endParaRPr lang="en-US" sz="1600" dirty="0">
              <a:solidFill>
                <a:srgbClr val="00246C">
                  <a:lumMod val="50000"/>
                </a:srgbClr>
              </a:solidFill>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2058263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097B5413-6B93-4A50-87E1-7E8F25987CE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2800">
                <a:latin typeface="Arial Narrow" panose="020B0606020202030204" pitchFamily="34" charset="0"/>
              </a:rPr>
              <a:t>Attendance Policy is Dictated by the Club By-Laws</a:t>
            </a:r>
          </a:p>
        </p:txBody>
      </p:sp>
      <p:sp>
        <p:nvSpPr>
          <p:cNvPr id="3" name="Content Placeholder 2">
            <a:extLst>
              <a:ext uri="{FF2B5EF4-FFF2-40B4-BE49-F238E27FC236}">
                <a16:creationId xmlns:a16="http://schemas.microsoft.com/office/drawing/2014/main" id="{80B170BD-2BE6-4326-83AA-65293071C487}"/>
              </a:ext>
            </a:extLst>
          </p:cNvPr>
          <p:cNvSpPr>
            <a:spLocks noGrp="1"/>
          </p:cNvSpPr>
          <p:nvPr>
            <p:ph idx="1"/>
          </p:nvPr>
        </p:nvSpPr>
        <p:spPr>
          <a:xfrm>
            <a:off x="508001" y="990600"/>
            <a:ext cx="11153912" cy="4724400"/>
          </a:xfrm>
        </p:spPr>
        <p:txBody>
          <a:bodyPr lIns="0" tIns="0" rIns="0" bIns="0"/>
          <a:lstStyle/>
          <a:p>
            <a:pPr marL="114300" indent="0" eaLnBrk="1" fontAlgn="auto" hangingPunct="1">
              <a:spcAft>
                <a:spcPts val="900"/>
              </a:spcAft>
              <a:buClr>
                <a:schemeClr val="accent1"/>
              </a:buClr>
              <a:buSzPct val="125000"/>
              <a:buNone/>
              <a:defRPr/>
            </a:pPr>
            <a:r>
              <a:rPr lang="en-US" sz="2400" dirty="0">
                <a:solidFill>
                  <a:srgbClr val="0A0A0A"/>
                </a:solidFill>
                <a:ea typeface="+mn-ea"/>
              </a:rPr>
              <a:t>In 2016, the RI Council on Legislation granted clubs greater flexibility on attendance policies, BUT, to adopt any of the policies, </a:t>
            </a:r>
            <a:r>
              <a:rPr lang="en-US" sz="2400" u="sng" dirty="0">
                <a:solidFill>
                  <a:srgbClr val="0A0A0A"/>
                </a:solidFill>
                <a:ea typeface="+mn-ea"/>
              </a:rPr>
              <a:t>the club must revised their By-Laws</a:t>
            </a:r>
            <a:r>
              <a:rPr lang="en-US" sz="2400" dirty="0">
                <a:solidFill>
                  <a:srgbClr val="0A0A0A"/>
                </a:solidFill>
                <a:ea typeface="+mn-ea"/>
              </a:rPr>
              <a:t>.  </a:t>
            </a:r>
            <a:r>
              <a:rPr lang="en-US" sz="2400" dirty="0">
                <a:solidFill>
                  <a:srgbClr val="0A0A0A"/>
                </a:solidFill>
              </a:rPr>
              <a:t>Rotary clubs now have the option of reducing their meeting frequency as long as they meet in some way at least twice per month and is still expected to updated the district attendance report on the website within 15 days of the last meeting of each month. Allowable options:</a:t>
            </a:r>
          </a:p>
          <a:p>
            <a:pPr>
              <a:defRPr/>
            </a:pPr>
            <a:r>
              <a:rPr lang="en-US" sz="2400" dirty="0">
                <a:solidFill>
                  <a:srgbClr val="0A0A0A"/>
                </a:solidFill>
              </a:rPr>
              <a:t>Determine the best day and time for their meetings</a:t>
            </a:r>
          </a:p>
          <a:p>
            <a:pPr>
              <a:defRPr/>
            </a:pPr>
            <a:r>
              <a:rPr lang="en-US" sz="2400" dirty="0">
                <a:solidFill>
                  <a:srgbClr val="0A0A0A"/>
                </a:solidFill>
              </a:rPr>
              <a:t>Change or cancel a meeting, if the need arises</a:t>
            </a:r>
          </a:p>
          <a:p>
            <a:pPr>
              <a:defRPr/>
            </a:pPr>
            <a:r>
              <a:rPr lang="en-US" sz="2400" dirty="0">
                <a:solidFill>
                  <a:srgbClr val="0A0A0A"/>
                </a:solidFill>
              </a:rPr>
              <a:t>Count service projects or social events as meetings</a:t>
            </a:r>
          </a:p>
          <a:p>
            <a:pPr>
              <a:defRPr/>
            </a:pPr>
            <a:r>
              <a:rPr lang="en-US" sz="2400" dirty="0">
                <a:solidFill>
                  <a:srgbClr val="0A0A0A"/>
                </a:solidFill>
              </a:rPr>
              <a:t>Choose whether to gather in person, meet online, alternate between online and in-person meetings, or even use both formats at the same time (video chat)</a:t>
            </a:r>
          </a:p>
          <a:p>
            <a:pPr>
              <a:defRPr/>
            </a:pPr>
            <a:r>
              <a:rPr lang="en-US" sz="2400" dirty="0">
                <a:solidFill>
                  <a:srgbClr val="0A0A0A"/>
                </a:solidFill>
              </a:rPr>
              <a:t>Amend their bylaws to either relax or tighten attendance requirements and policies of terminating members for poor attendance</a:t>
            </a:r>
          </a:p>
          <a:p>
            <a:pPr marL="114300" indent="0" eaLnBrk="1" fontAlgn="auto" hangingPunct="1">
              <a:spcAft>
                <a:spcPts val="900"/>
              </a:spcAft>
              <a:buClr>
                <a:schemeClr val="accent1"/>
              </a:buClr>
              <a:buSzPct val="125000"/>
              <a:buNone/>
              <a:defRPr/>
            </a:pPr>
            <a:endParaRPr lang="en-US" sz="2400" dirty="0"/>
          </a:p>
          <a:p>
            <a:pPr marL="339725" indent="-225425" eaLnBrk="1" fontAlgn="auto" hangingPunct="1">
              <a:spcAft>
                <a:spcPts val="900"/>
              </a:spcAft>
              <a:buClr>
                <a:schemeClr val="accent1"/>
              </a:buClr>
              <a:buSzPct val="125000"/>
              <a:buFont typeface="Wingdings" charset="2"/>
              <a:buChar char="§"/>
              <a:defRPr/>
            </a:pPr>
            <a:endParaRPr lang="en-US" sz="1700" dirty="0">
              <a:ea typeface="+mn-ea"/>
            </a:endParaRPr>
          </a:p>
          <a:p>
            <a:pPr marL="339725" indent="-225425" eaLnBrk="1" fontAlgn="auto" hangingPunct="1">
              <a:spcAft>
                <a:spcPts val="900"/>
              </a:spcAft>
              <a:buClr>
                <a:schemeClr val="accent1"/>
              </a:buClr>
              <a:buSzPct val="125000"/>
              <a:buFont typeface="Wingdings" charset="2"/>
              <a:buChar char="§"/>
              <a:defRPr/>
            </a:pPr>
            <a:endParaRPr lang="en-US" sz="1700" dirty="0">
              <a:ea typeface="+mn-ea"/>
            </a:endParaRPr>
          </a:p>
          <a:p>
            <a:pPr marL="285750" indent="-285750" eaLnBrk="1" fontAlgn="auto" hangingPunct="1">
              <a:spcAft>
                <a:spcPts val="0"/>
              </a:spcAft>
              <a:buFont typeface="Arial"/>
              <a:buChar char="•"/>
              <a:defRPr/>
            </a:pPr>
            <a:endParaRPr lang="en-US" sz="1600" dirty="0">
              <a:ea typeface="+mn-ea"/>
            </a:endParaRPr>
          </a:p>
        </p:txBody>
      </p:sp>
    </p:spTree>
    <p:extLst>
      <p:ext uri="{BB962C8B-B14F-4D97-AF65-F5344CB8AC3E}">
        <p14:creationId xmlns:p14="http://schemas.microsoft.com/office/powerpoint/2010/main" val="42845787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nodeType="afterGroup">
                            <p:stCondLst>
                              <p:cond delay="1500"/>
                            </p:stCondLst>
                            <p:childTnLst>
                              <p:par>
                                <p:cTn id="9" presetID="10" presetClass="entr" presetSubtype="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nodeType="afterGroup">
                            <p:stCondLst>
                              <p:cond delay="3000"/>
                            </p:stCondLst>
                            <p:childTnLst>
                              <p:par>
                                <p:cTn id="13" presetID="10" presetClass="entr" presetSubtype="0" fill="hold"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nodeType="afterGroup">
                            <p:stCondLst>
                              <p:cond delay="4500"/>
                            </p:stCondLst>
                            <p:childTnLst>
                              <p:par>
                                <p:cTn id="17" presetID="10" presetClass="entr" presetSubtype="0" fill="hold"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nodeType="afterGroup">
                            <p:stCondLst>
                              <p:cond delay="6000"/>
                            </p:stCondLst>
                            <p:childTnLst>
                              <p:par>
                                <p:cTn id="21" presetID="10" presetClass="entr" presetSubtype="0" fill="hold" nodeType="after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nodeType="afterGroup">
                            <p:stCondLst>
                              <p:cond delay="7500"/>
                            </p:stCondLst>
                            <p:childTnLst>
                              <p:par>
                                <p:cTn id="25" presetID="10" presetClass="entr" presetSubtype="0" fill="hold" nodeType="afterEffect">
                                  <p:stCondLst>
                                    <p:cond delay="5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EED7E0D-9D5E-42EA-9C32-178FBEF83B0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Attendance Reporting by the 15th</a:t>
            </a:r>
          </a:p>
        </p:txBody>
      </p:sp>
      <p:sp>
        <p:nvSpPr>
          <p:cNvPr id="38915" name="Content Placeholder 2">
            <a:extLst>
              <a:ext uri="{FF2B5EF4-FFF2-40B4-BE49-F238E27FC236}">
                <a16:creationId xmlns:a16="http://schemas.microsoft.com/office/drawing/2014/main" id="{B5422B7D-9742-47C1-9CD6-BE77A884A762}"/>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2800" dirty="0">
                <a:solidFill>
                  <a:srgbClr val="000000"/>
                </a:solidFill>
                <a:latin typeface="Georgia" panose="02040502050405020303" pitchFamily="18" charset="0"/>
              </a:rPr>
              <a:t>Login to rotaryd5000.org=&gt; “Attendance”=&gt;”Monthly Club Attendance”</a:t>
            </a:r>
          </a:p>
          <a:p>
            <a:pPr>
              <a:lnSpc>
                <a:spcPct val="90000"/>
              </a:lnSpc>
            </a:pPr>
            <a:r>
              <a:rPr lang="en-US" altLang="en-US" sz="2800" dirty="0">
                <a:solidFill>
                  <a:srgbClr val="000000"/>
                </a:solidFill>
                <a:latin typeface="Georgia" panose="02040502050405020303" pitchFamily="18" charset="0"/>
              </a:rPr>
              <a:t>Input total active members, new and terminated members, # meetings, % attendance.  </a:t>
            </a:r>
          </a:p>
          <a:p>
            <a:pPr>
              <a:lnSpc>
                <a:spcPct val="90000"/>
              </a:lnSpc>
            </a:pPr>
            <a:r>
              <a:rPr lang="en-US" altLang="en-US" sz="2800" dirty="0">
                <a:solidFill>
                  <a:srgbClr val="000000"/>
                </a:solidFill>
                <a:latin typeface="Georgia" panose="02040502050405020303" pitchFamily="18" charset="0"/>
              </a:rPr>
              <a:t>Attendance= attending members and make-ups divided by M</a:t>
            </a:r>
          </a:p>
          <a:p>
            <a:pPr>
              <a:lnSpc>
                <a:spcPct val="90000"/>
              </a:lnSpc>
            </a:pPr>
            <a:r>
              <a:rPr lang="en-US" altLang="en-US" sz="2800" dirty="0">
                <a:solidFill>
                  <a:srgbClr val="000000"/>
                </a:solidFill>
                <a:latin typeface="Georgia" panose="02040502050405020303" pitchFamily="18" charset="0"/>
              </a:rPr>
              <a:t>M=active members + Rule of 85 attending members (exclude excused and honorary)</a:t>
            </a:r>
          </a:p>
          <a:p>
            <a:pPr>
              <a:lnSpc>
                <a:spcPct val="90000"/>
              </a:lnSpc>
            </a:pPr>
            <a:r>
              <a:rPr lang="en-US" altLang="en-US" sz="2800" dirty="0">
                <a:solidFill>
                  <a:srgbClr val="000000"/>
                </a:solidFill>
                <a:latin typeface="Georgia" panose="02040502050405020303" pitchFamily="18" charset="0"/>
              </a:rPr>
              <a:t>Clubs using </a:t>
            </a:r>
            <a:r>
              <a:rPr lang="en-US" altLang="en-US" sz="2800" dirty="0" err="1">
                <a:solidFill>
                  <a:srgbClr val="000000"/>
                </a:solidFill>
                <a:latin typeface="Georgia" panose="02040502050405020303" pitchFamily="18" charset="0"/>
              </a:rPr>
              <a:t>ClubRunner</a:t>
            </a:r>
            <a:r>
              <a:rPr lang="en-US" altLang="en-US" sz="2800" dirty="0">
                <a:solidFill>
                  <a:srgbClr val="000000"/>
                </a:solidFill>
                <a:latin typeface="Georgia" panose="02040502050405020303" pitchFamily="18" charset="0"/>
              </a:rPr>
              <a:t> for their club, attendance reports automatically upload to the District’s website.</a:t>
            </a:r>
          </a:p>
          <a:p>
            <a:endParaRPr lang="en-US" altLang="en-US" dirty="0">
              <a:latin typeface="Georgia" panose="02040502050405020303" pitchFamily="18" charset="0"/>
            </a:endParaRPr>
          </a:p>
        </p:txBody>
      </p:sp>
    </p:spTree>
    <p:extLst>
      <p:ext uri="{BB962C8B-B14F-4D97-AF65-F5344CB8AC3E}">
        <p14:creationId xmlns:p14="http://schemas.microsoft.com/office/powerpoint/2010/main" val="3597821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DD6C44A-6F5C-4608-90BA-785762318C9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Attendance (refer to Club Constitution)</a:t>
            </a:r>
          </a:p>
        </p:txBody>
      </p:sp>
      <p:sp>
        <p:nvSpPr>
          <p:cNvPr id="39939" name="Content Placeholder 2">
            <a:extLst>
              <a:ext uri="{FF2B5EF4-FFF2-40B4-BE49-F238E27FC236}">
                <a16:creationId xmlns:a16="http://schemas.microsoft.com/office/drawing/2014/main" id="{C3F4AB7E-B0A3-42CE-9C92-6BAD29790D79}"/>
              </a:ext>
            </a:extLst>
          </p:cNvPr>
          <p:cNvSpPr>
            <a:spLocks noGrp="1"/>
          </p:cNvSpPr>
          <p:nvPr>
            <p:ph idx="1"/>
          </p:nvPr>
        </p:nvSpPr>
        <p:spPr bwMode="auto">
          <a:xfrm>
            <a:off x="508000" y="1143001"/>
            <a:ext cx="11180417"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buFont typeface="Arial" panose="020B0604020202020204" pitchFamily="34" charset="0"/>
              <a:buNone/>
            </a:pPr>
            <a:r>
              <a:rPr lang="en-US" altLang="en-US" sz="2400" dirty="0">
                <a:solidFill>
                  <a:schemeClr val="tx2"/>
                </a:solidFill>
                <a:latin typeface="Georgia" panose="02040502050405020303" pitchFamily="18" charset="0"/>
              </a:rPr>
              <a:t>Make-Ups (within 14 days before or after the regular meeting) :</a:t>
            </a:r>
          </a:p>
          <a:p>
            <a:pPr>
              <a:lnSpc>
                <a:spcPct val="80000"/>
              </a:lnSpc>
              <a:buFont typeface="Arial" panose="020B0604020202020204" pitchFamily="34" charset="0"/>
              <a:buNone/>
            </a:pPr>
            <a:endParaRPr lang="en-US" altLang="en-US" sz="1000" dirty="0">
              <a:solidFill>
                <a:schemeClr val="tx2"/>
              </a:solidFill>
              <a:latin typeface="Georgia" panose="02040502050405020303" pitchFamily="18" charset="0"/>
            </a:endParaRPr>
          </a:p>
          <a:p>
            <a:pPr>
              <a:lnSpc>
                <a:spcPct val="80000"/>
              </a:lnSpc>
            </a:pPr>
            <a:r>
              <a:rPr lang="en-US" altLang="en-US" sz="2400" dirty="0">
                <a:solidFill>
                  <a:schemeClr val="tx2"/>
                </a:solidFill>
                <a:latin typeface="Georgia" panose="02040502050405020303" pitchFamily="18" charset="0"/>
              </a:rPr>
              <a:t>attends at least 60 percent of the regular meeting of another club  </a:t>
            </a:r>
          </a:p>
          <a:p>
            <a:pPr>
              <a:lnSpc>
                <a:spcPct val="80000"/>
              </a:lnSpc>
            </a:pPr>
            <a:r>
              <a:rPr lang="en-US" altLang="en-US" sz="2400" dirty="0">
                <a:solidFill>
                  <a:schemeClr val="tx2"/>
                </a:solidFill>
                <a:latin typeface="Georgia" panose="02040502050405020303" pitchFamily="18" charset="0"/>
              </a:rPr>
              <a:t>30 minutes of a e-club “meeting”</a:t>
            </a:r>
          </a:p>
          <a:p>
            <a:pPr>
              <a:lnSpc>
                <a:spcPct val="80000"/>
              </a:lnSpc>
            </a:pPr>
            <a:r>
              <a:rPr lang="en-US" altLang="en-US" sz="2400" dirty="0">
                <a:solidFill>
                  <a:schemeClr val="tx2"/>
                </a:solidFill>
                <a:latin typeface="Georgia" panose="02040502050405020303" pitchFamily="18" charset="0"/>
              </a:rPr>
              <a:t>attends a meeting of a Rotaract or Interact club, Rotary Community Corps, Rotary Fellowship</a:t>
            </a:r>
          </a:p>
          <a:p>
            <a:pPr>
              <a:lnSpc>
                <a:spcPct val="80000"/>
              </a:lnSpc>
            </a:pPr>
            <a:r>
              <a:rPr lang="en-US" altLang="en-US" sz="2400" dirty="0">
                <a:solidFill>
                  <a:schemeClr val="tx2"/>
                </a:solidFill>
                <a:latin typeface="Georgia" panose="02040502050405020303" pitchFamily="18" charset="0"/>
              </a:rPr>
              <a:t>attends a RI convention, an international assembly</a:t>
            </a:r>
          </a:p>
          <a:p>
            <a:pPr>
              <a:lnSpc>
                <a:spcPct val="80000"/>
              </a:lnSpc>
            </a:pPr>
            <a:r>
              <a:rPr lang="en-US" altLang="en-US" sz="2400" dirty="0">
                <a:solidFill>
                  <a:schemeClr val="tx2"/>
                </a:solidFill>
                <a:latin typeface="Georgia" panose="02040502050405020303" pitchFamily="18" charset="0"/>
              </a:rPr>
              <a:t>Rotary district conference, a Rotary district training assembly, any district meeting </a:t>
            </a:r>
          </a:p>
          <a:p>
            <a:pPr>
              <a:lnSpc>
                <a:spcPct val="80000"/>
              </a:lnSpc>
            </a:pPr>
            <a:r>
              <a:rPr lang="en-US" altLang="en-US" sz="2400" dirty="0">
                <a:solidFill>
                  <a:schemeClr val="tx2"/>
                </a:solidFill>
                <a:latin typeface="Georgia" panose="02040502050405020303" pitchFamily="18" charset="0"/>
              </a:rPr>
              <a:t>participates in a club service project or a club-sponsored community event </a:t>
            </a:r>
          </a:p>
          <a:p>
            <a:pPr>
              <a:lnSpc>
                <a:spcPct val="80000"/>
              </a:lnSpc>
            </a:pPr>
            <a:r>
              <a:rPr lang="en-US" altLang="en-US" sz="2400" dirty="0">
                <a:solidFill>
                  <a:schemeClr val="tx2"/>
                </a:solidFill>
                <a:latin typeface="Georgia" panose="02040502050405020303" pitchFamily="18" charset="0"/>
              </a:rPr>
              <a:t>attends a board meeting or a service committee</a:t>
            </a:r>
          </a:p>
          <a:p>
            <a:pPr>
              <a:lnSpc>
                <a:spcPct val="80000"/>
              </a:lnSpc>
              <a:buFont typeface="Arial" panose="020B0604020202020204" pitchFamily="34" charset="0"/>
              <a:buNone/>
            </a:pPr>
            <a:r>
              <a:rPr lang="en-US" altLang="en-US" sz="2400" dirty="0">
                <a:solidFill>
                  <a:schemeClr val="tx2"/>
                </a:solidFill>
                <a:latin typeface="Georgia" panose="02040502050405020303" pitchFamily="18" charset="0"/>
              </a:rPr>
              <a:t> 		---Can exclude from attendance:</a:t>
            </a:r>
          </a:p>
          <a:p>
            <a:pPr>
              <a:lnSpc>
                <a:spcPct val="80000"/>
              </a:lnSpc>
              <a:buFont typeface="Arial" panose="020B0604020202020204" pitchFamily="34" charset="0"/>
              <a:buNone/>
            </a:pPr>
            <a:r>
              <a:rPr lang="en-US" altLang="en-US" sz="2400" dirty="0">
                <a:solidFill>
                  <a:schemeClr val="tx2"/>
                </a:solidFill>
                <a:latin typeface="Georgia" panose="02040502050405020303" pitchFamily="18" charset="0"/>
              </a:rPr>
              <a:t>    “Rule of 85” Rotarians can be excused from attendance if two conditions are met: They have been a member of one or more Rotary clubs for at least 20 years, and their years of club membership plus their age equals at least 85</a:t>
            </a:r>
          </a:p>
        </p:txBody>
      </p:sp>
    </p:spTree>
    <p:extLst>
      <p:ext uri="{BB962C8B-B14F-4D97-AF65-F5344CB8AC3E}">
        <p14:creationId xmlns:p14="http://schemas.microsoft.com/office/powerpoint/2010/main" val="726295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1C44FD14-B8B2-46FE-850E-E9D4DC14027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President &amp; Office Resource Site Page</a:t>
            </a:r>
          </a:p>
        </p:txBody>
      </p:sp>
      <p:sp>
        <p:nvSpPr>
          <p:cNvPr id="41987" name="TextBox 5">
            <a:extLst>
              <a:ext uri="{FF2B5EF4-FFF2-40B4-BE49-F238E27FC236}">
                <a16:creationId xmlns:a16="http://schemas.microsoft.com/office/drawing/2014/main" id="{60B39E32-C5FD-4390-A56A-7559C0DEAAA2}"/>
              </a:ext>
            </a:extLst>
          </p:cNvPr>
          <p:cNvSpPr txBox="1">
            <a:spLocks noGrp="1" noChangeArrowheads="1"/>
          </p:cNvSpPr>
          <p:nvPr>
            <p:ph idx="1"/>
          </p:nvPr>
        </p:nvSpPr>
        <p:spPr bwMode="auto">
          <a:xfrm>
            <a:off x="1016000" y="1219201"/>
            <a:ext cx="9832622" cy="6463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a:buNone/>
            </a:pPr>
            <a:r>
              <a:rPr lang="en-US" altLang="en-US" sz="1800" dirty="0">
                <a:solidFill>
                  <a:srgbClr val="000000"/>
                </a:solidFill>
                <a:latin typeface="Georgia" panose="02040502050405020303" pitchFamily="18" charset="0"/>
                <a:ea typeface="ヒラギノ角ゴ Pro W3" pitchFamily="-84" charset="-128"/>
                <a:cs typeface="Georgia" panose="02040502050405020303" pitchFamily="18" charset="0"/>
              </a:rPr>
              <a:t>Find this link on right side of the Home Page.  There’s a calendar for important dates and the miscellaneous information is posted here. </a:t>
            </a:r>
            <a:r>
              <a:rPr lang="en-US" altLang="en-US" sz="1800" dirty="0" err="1">
                <a:solidFill>
                  <a:srgbClr val="000000"/>
                </a:solidFill>
                <a:latin typeface="Georgia" panose="02040502050405020303" pitchFamily="18" charset="0"/>
                <a:ea typeface="ヒラギノ角ゴ Pro W3" pitchFamily="-84" charset="-128"/>
                <a:cs typeface="Georgia" panose="02040502050405020303" pitchFamily="18" charset="0"/>
              </a:rPr>
              <a:t>i.e.Powerpoints</a:t>
            </a:r>
            <a:r>
              <a:rPr lang="en-US" altLang="en-US" sz="1800" dirty="0">
                <a:solidFill>
                  <a:srgbClr val="000000"/>
                </a:solidFill>
                <a:latin typeface="Georgia" panose="02040502050405020303" pitchFamily="18" charset="0"/>
                <a:ea typeface="ヒラギノ角ゴ Pro W3" pitchFamily="-84" charset="-128"/>
                <a:cs typeface="Georgia" panose="02040502050405020303" pitchFamily="18" charset="0"/>
              </a:rPr>
              <a:t> from seminars, etc</a:t>
            </a:r>
            <a:r>
              <a:rPr lang="en-US" altLang="en-US" sz="1800" dirty="0">
                <a:solidFill>
                  <a:srgbClr val="000000"/>
                </a:solidFill>
                <a:latin typeface="Arial" panose="020B0604020202020204" pitchFamily="34" charset="0"/>
                <a:ea typeface="ヒラギノ角ゴ Pro W3" pitchFamily="-84" charset="-128"/>
                <a:cs typeface="Georgia" panose="02040502050405020303" pitchFamily="18" charset="0"/>
              </a:rPr>
              <a:t>.</a:t>
            </a:r>
          </a:p>
        </p:txBody>
      </p:sp>
      <p:pic>
        <p:nvPicPr>
          <p:cNvPr id="3" name="Picture 2">
            <a:extLst>
              <a:ext uri="{FF2B5EF4-FFF2-40B4-BE49-F238E27FC236}">
                <a16:creationId xmlns:a16="http://schemas.microsoft.com/office/drawing/2014/main" id="{F595844D-6915-4882-AA76-456D0132206F}"/>
              </a:ext>
            </a:extLst>
          </p:cNvPr>
          <p:cNvPicPr>
            <a:picLocks noChangeAspect="1"/>
          </p:cNvPicPr>
          <p:nvPr/>
        </p:nvPicPr>
        <p:blipFill>
          <a:blip r:embed="rId2"/>
          <a:stretch>
            <a:fillRect/>
          </a:stretch>
        </p:blipFill>
        <p:spPr>
          <a:xfrm>
            <a:off x="1552467" y="2094133"/>
            <a:ext cx="8759687" cy="4668413"/>
          </a:xfrm>
          <a:prstGeom prst="rect">
            <a:avLst/>
          </a:prstGeom>
        </p:spPr>
      </p:pic>
      <p:sp>
        <p:nvSpPr>
          <p:cNvPr id="6" name="Arrow: Down 5">
            <a:extLst>
              <a:ext uri="{FF2B5EF4-FFF2-40B4-BE49-F238E27FC236}">
                <a16:creationId xmlns:a16="http://schemas.microsoft.com/office/drawing/2014/main" id="{246C457E-B15E-4EAB-B836-050838DB7BC6}"/>
              </a:ext>
            </a:extLst>
          </p:cNvPr>
          <p:cNvSpPr/>
          <p:nvPr/>
        </p:nvSpPr>
        <p:spPr>
          <a:xfrm rot="2941259">
            <a:off x="8775535" y="2473080"/>
            <a:ext cx="484187" cy="977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Tree>
    <p:extLst>
      <p:ext uri="{BB962C8B-B14F-4D97-AF65-F5344CB8AC3E}">
        <p14:creationId xmlns:p14="http://schemas.microsoft.com/office/powerpoint/2010/main" val="2188057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a:extLst>
              <a:ext uri="{FF2B5EF4-FFF2-40B4-BE49-F238E27FC236}">
                <a16:creationId xmlns:a16="http://schemas.microsoft.com/office/drawing/2014/main" id="{722206BC-012E-4A24-A0CE-CFD4F5D86C9C}"/>
              </a:ext>
            </a:extLst>
          </p:cNvPr>
          <p:cNvSpPr>
            <a:spLocks noGrp="1"/>
          </p:cNvSpPr>
          <p:nvPr>
            <p:ph type="ctrTitle"/>
          </p:nvPr>
        </p:nvSpPr>
        <p:spPr bwMode="auto">
          <a:xfrm>
            <a:off x="903111" y="2590800"/>
            <a:ext cx="10284178" cy="19021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nSpc>
                <a:spcPct val="80000"/>
              </a:lnSpc>
            </a:pPr>
            <a:r>
              <a:rPr lang="en-US" altLang="en-US" b="1" dirty="0">
                <a:solidFill>
                  <a:srgbClr val="0A0A0A"/>
                </a:solidFill>
                <a:latin typeface="Georgia" panose="02040502050405020303" pitchFamily="18" charset="0"/>
              </a:rPr>
              <a:t>As club secretary, you have an important role in helping your club run smoothly and effectively</a:t>
            </a:r>
          </a:p>
        </p:txBody>
      </p:sp>
    </p:spTree>
    <p:extLst>
      <p:ext uri="{BB962C8B-B14F-4D97-AF65-F5344CB8AC3E}">
        <p14:creationId xmlns:p14="http://schemas.microsoft.com/office/powerpoint/2010/main" val="930475501"/>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D87AEAE6-CC11-49E6-B3AF-DBBE41FF0A5D}"/>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District Dues Invoice– Input number of members </a:t>
            </a:r>
          </a:p>
        </p:txBody>
      </p:sp>
      <p:pic>
        <p:nvPicPr>
          <p:cNvPr id="62467" name="Content Placeholder 6" descr="158970%20Rotary%20D5000%20logo.jpg">
            <a:extLst>
              <a:ext uri="{FF2B5EF4-FFF2-40B4-BE49-F238E27FC236}">
                <a16:creationId xmlns:a16="http://schemas.microsoft.com/office/drawing/2014/main" id="{2C39DBDE-F685-4161-942C-AB6C4A9E639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6600" y="1897064"/>
            <a:ext cx="1068388" cy="884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a:extLst>
              <a:ext uri="{FF2B5EF4-FFF2-40B4-BE49-F238E27FC236}">
                <a16:creationId xmlns:a16="http://schemas.microsoft.com/office/drawing/2014/main" id="{097AAA03-7E3A-45C7-9683-DD2AD6ED2359}"/>
              </a:ext>
            </a:extLst>
          </p:cNvPr>
          <p:cNvGraphicFramePr>
            <a:graphicFrameLocks noGrp="1"/>
          </p:cNvGraphicFramePr>
          <p:nvPr/>
        </p:nvGraphicFramePr>
        <p:xfrm>
          <a:off x="2901950" y="1858963"/>
          <a:ext cx="6388100" cy="4286250"/>
        </p:xfrm>
        <a:graphic>
          <a:graphicData uri="http://schemas.openxmlformats.org/drawingml/2006/table">
            <a:tbl>
              <a:tblPr>
                <a:tableStyleId>{5C22544A-7EE6-4342-B048-85BDC9FD1C3A}</a:tableStyleId>
              </a:tblPr>
              <a:tblGrid>
                <a:gridCol w="253874">
                  <a:extLst>
                    <a:ext uri="{9D8B030D-6E8A-4147-A177-3AD203B41FA5}">
                      <a16:colId xmlns:a16="http://schemas.microsoft.com/office/drawing/2014/main" val="20000"/>
                    </a:ext>
                  </a:extLst>
                </a:gridCol>
                <a:gridCol w="913946">
                  <a:extLst>
                    <a:ext uri="{9D8B030D-6E8A-4147-A177-3AD203B41FA5}">
                      <a16:colId xmlns:a16="http://schemas.microsoft.com/office/drawing/2014/main" val="20001"/>
                    </a:ext>
                  </a:extLst>
                </a:gridCol>
                <a:gridCol w="3912830">
                  <a:extLst>
                    <a:ext uri="{9D8B030D-6E8A-4147-A177-3AD203B41FA5}">
                      <a16:colId xmlns:a16="http://schemas.microsoft.com/office/drawing/2014/main" val="20002"/>
                    </a:ext>
                  </a:extLst>
                </a:gridCol>
                <a:gridCol w="1053576">
                  <a:extLst>
                    <a:ext uri="{9D8B030D-6E8A-4147-A177-3AD203B41FA5}">
                      <a16:colId xmlns:a16="http://schemas.microsoft.com/office/drawing/2014/main" val="20003"/>
                    </a:ext>
                  </a:extLst>
                </a:gridCol>
                <a:gridCol w="253874">
                  <a:extLst>
                    <a:ext uri="{9D8B030D-6E8A-4147-A177-3AD203B41FA5}">
                      <a16:colId xmlns:a16="http://schemas.microsoft.com/office/drawing/2014/main" val="20004"/>
                    </a:ext>
                  </a:extLst>
                </a:gridCol>
              </a:tblGrid>
              <a:tr h="257175">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      Rotary International District 5000</a:t>
                      </a:r>
                      <a:endParaRPr lang="en-US" sz="16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0"/>
                  </a:ext>
                </a:extLst>
              </a:tr>
              <a:tr h="20002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District Dues Invoice</a:t>
                      </a:r>
                      <a:endParaRPr lang="en-US" sz="1200" b="1"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1"/>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2"/>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3"/>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Rotary Club of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________________________________________________________</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4"/>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Contact Name</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________________________________________________________</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5"/>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Phone/Email:</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________________________________________________________</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6"/>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7"/>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8"/>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DESCRIPTION</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 AMOUNT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9"/>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0"/>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1"/>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7/1/2017</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Semi-Annual Dues (7/1/2017-12/31/2017) Per Active Member: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$28.75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2"/>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3"/>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4"/>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Enter Number of Active members as of 7/1/17 -&gt;</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5"/>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6"/>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7"/>
                  </a:ext>
                </a:extLst>
              </a:tr>
              <a:tr h="20002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Total District Dues: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$0.00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8"/>
                  </a:ext>
                </a:extLst>
              </a:tr>
              <a:tr h="20002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9"/>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0"/>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r>
                        <a:rPr lang="en-US" sz="1100" u="none" strike="noStrike" dirty="0">
                          <a:effectLst/>
                        </a:rPr>
                        <a:t>Please make check payable to Rotary International District 5000 for the total.</a:t>
                      </a:r>
                      <a:endParaRPr lang="en-US" sz="11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1"/>
                  </a:ext>
                </a:extLst>
              </a:tr>
            </a:tbl>
          </a:graphicData>
        </a:graphic>
      </p:graphicFrame>
      <p:sp>
        <p:nvSpPr>
          <p:cNvPr id="9" name="Down Arrow 8">
            <a:extLst>
              <a:ext uri="{FF2B5EF4-FFF2-40B4-BE49-F238E27FC236}">
                <a16:creationId xmlns:a16="http://schemas.microsoft.com/office/drawing/2014/main" id="{67BF3A9B-29E3-413D-827C-754578D01C00}"/>
              </a:ext>
            </a:extLst>
          </p:cNvPr>
          <p:cNvSpPr/>
          <p:nvPr/>
        </p:nvSpPr>
        <p:spPr>
          <a:xfrm rot="4243675">
            <a:off x="9589295" y="4244182"/>
            <a:ext cx="484187" cy="977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400">
              <a:solidFill>
                <a:prstClr val="white"/>
              </a:solidFill>
              <a:latin typeface="Calibri"/>
            </a:endParaRPr>
          </a:p>
        </p:txBody>
      </p:sp>
    </p:spTree>
    <p:extLst>
      <p:ext uri="{BB962C8B-B14F-4D97-AF65-F5344CB8AC3E}">
        <p14:creationId xmlns:p14="http://schemas.microsoft.com/office/powerpoint/2010/main" val="121075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27B1535-4026-44D7-826A-31CE139F17CF}"/>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Download the ClubRunner App to your phone</a:t>
            </a:r>
          </a:p>
        </p:txBody>
      </p:sp>
      <p:sp>
        <p:nvSpPr>
          <p:cNvPr id="3" name="Content Placeholder 2">
            <a:extLst>
              <a:ext uri="{FF2B5EF4-FFF2-40B4-BE49-F238E27FC236}">
                <a16:creationId xmlns:a16="http://schemas.microsoft.com/office/drawing/2014/main" id="{E8AD65AB-4024-4888-9F50-CC96406245D5}"/>
              </a:ext>
            </a:extLst>
          </p:cNvPr>
          <p:cNvSpPr>
            <a:spLocks noGrp="1"/>
          </p:cNvSpPr>
          <p:nvPr>
            <p:ph idx="1"/>
          </p:nvPr>
        </p:nvSpPr>
        <p:spPr>
          <a:xfrm>
            <a:off x="1146926" y="1237607"/>
            <a:ext cx="10289699" cy="4038600"/>
          </a:xfrm>
        </p:spPr>
        <p:txBody>
          <a:bodyPr/>
          <a:lstStyle/>
          <a:p>
            <a:pPr>
              <a:defRPr/>
            </a:pPr>
            <a:r>
              <a:rPr lang="en-US" sz="2400" dirty="0">
                <a:solidFill>
                  <a:schemeClr val="tx2"/>
                </a:solidFill>
              </a:rPr>
              <a:t>The </a:t>
            </a:r>
            <a:r>
              <a:rPr lang="en-US" sz="2400" dirty="0" err="1">
                <a:solidFill>
                  <a:schemeClr val="tx2"/>
                </a:solidFill>
              </a:rPr>
              <a:t>ClubRunner</a:t>
            </a:r>
            <a:r>
              <a:rPr lang="en-US" sz="2400" dirty="0">
                <a:solidFill>
                  <a:schemeClr val="tx2"/>
                </a:solidFill>
              </a:rPr>
              <a:t> Mobile App is your key to connect to your </a:t>
            </a:r>
            <a:r>
              <a:rPr lang="en-US" sz="2400" dirty="0" err="1">
                <a:solidFill>
                  <a:schemeClr val="tx2"/>
                </a:solidFill>
              </a:rPr>
              <a:t>ClubRunner</a:t>
            </a:r>
            <a:r>
              <a:rPr lang="en-US" sz="2400" dirty="0">
                <a:solidFill>
                  <a:schemeClr val="tx2"/>
                </a:solidFill>
              </a:rPr>
              <a:t> website on the go! Free to download and use, this app will let you access the key info you need while you're on the go. Password protected just like your website, the </a:t>
            </a:r>
            <a:r>
              <a:rPr lang="en-US" sz="2400" dirty="0" err="1">
                <a:solidFill>
                  <a:schemeClr val="tx2"/>
                </a:solidFill>
              </a:rPr>
              <a:t>ClubRunner</a:t>
            </a:r>
            <a:r>
              <a:rPr lang="en-US" sz="2400" dirty="0">
                <a:solidFill>
                  <a:schemeClr val="tx2"/>
                </a:solidFill>
              </a:rPr>
              <a:t> Mobile app allows you to view your member directory, contact your members and executives, read the latest articles posted to your website, and even learn more about your upcoming events and speakers, right from your smartphone or tablet! </a:t>
            </a:r>
          </a:p>
          <a:p>
            <a:pPr marL="0" indent="0">
              <a:buNone/>
              <a:defRPr/>
            </a:pPr>
            <a:endParaRPr lang="en-US" sz="2400" dirty="0">
              <a:solidFill>
                <a:schemeClr val="tx2"/>
              </a:solidFill>
            </a:endParaRPr>
          </a:p>
          <a:p>
            <a:pPr>
              <a:defRPr/>
            </a:pPr>
            <a:r>
              <a:rPr lang="en-US" sz="2400" dirty="0">
                <a:solidFill>
                  <a:schemeClr val="tx2"/>
                </a:solidFill>
              </a:rPr>
              <a:t>To download the app from the Apple App Store or from Google Play, simply type in '</a:t>
            </a:r>
            <a:r>
              <a:rPr lang="en-US" sz="2400" dirty="0" err="1">
                <a:solidFill>
                  <a:schemeClr val="tx2"/>
                </a:solidFill>
              </a:rPr>
              <a:t>ClubRunner</a:t>
            </a:r>
            <a:r>
              <a:rPr lang="en-US" sz="2400" dirty="0">
                <a:solidFill>
                  <a:schemeClr val="tx2"/>
                </a:solidFill>
              </a:rPr>
              <a:t>' in the search bar. The mobile app is compatible with all versions of the iPhone, iPad and iPod Touch sets that have iOS 8.0 or later and with versions of </a:t>
            </a:r>
            <a:r>
              <a:rPr lang="en-US" sz="2400" dirty="0" err="1">
                <a:solidFill>
                  <a:schemeClr val="tx2"/>
                </a:solidFill>
              </a:rPr>
              <a:t>Anrdoids</a:t>
            </a:r>
            <a:r>
              <a:rPr lang="en-US" sz="2400" dirty="0">
                <a:solidFill>
                  <a:schemeClr val="tx2"/>
                </a:solidFill>
              </a:rPr>
              <a:t> that are 4.0.3 or better</a:t>
            </a:r>
            <a:r>
              <a:rPr lang="en-US" sz="2400" dirty="0"/>
              <a:t>.</a:t>
            </a:r>
          </a:p>
          <a:p>
            <a:pPr>
              <a:defRPr/>
            </a:pPr>
            <a:endParaRPr lang="en-US" dirty="0"/>
          </a:p>
        </p:txBody>
      </p:sp>
    </p:spTree>
    <p:extLst>
      <p:ext uri="{BB962C8B-B14F-4D97-AF65-F5344CB8AC3E}">
        <p14:creationId xmlns:p14="http://schemas.microsoft.com/office/powerpoint/2010/main" val="2474772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61B622CA-B3D6-4BA5-80F0-5AD7F94777EF}"/>
              </a:ext>
            </a:extLst>
          </p:cNvPr>
          <p:cNvSpPr>
            <a:spLocks noGrp="1"/>
          </p:cNvSpPr>
          <p:nvPr>
            <p:ph type="ctrTitle"/>
          </p:nvPr>
        </p:nvSpPr>
        <p:spPr bwMode="auto">
          <a:xfrm>
            <a:off x="1905000" y="2590800"/>
            <a:ext cx="8077200" cy="1600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defRPr/>
            </a:pPr>
            <a:r>
              <a:rPr lang="en-US" altLang="en-US" sz="5400" dirty="0">
                <a:solidFill>
                  <a:schemeClr val="tx2">
                    <a:lumMod val="50000"/>
                  </a:schemeClr>
                </a:solidFill>
                <a:latin typeface="Arial Narrow" panose="020B0606020202030204" pitchFamily="34" charset="0"/>
              </a:rPr>
              <a:t>RI Website:  rotary.org/</a:t>
            </a:r>
            <a:r>
              <a:rPr lang="en-US" altLang="en-US" sz="5400" dirty="0" err="1">
                <a:solidFill>
                  <a:schemeClr val="tx2">
                    <a:lumMod val="50000"/>
                  </a:schemeClr>
                </a:solidFill>
                <a:latin typeface="Arial Narrow" panose="020B0606020202030204" pitchFamily="34" charset="0"/>
              </a:rPr>
              <a:t>myrotary</a:t>
            </a:r>
            <a:endParaRPr lang="en-US" altLang="en-US" sz="5400" dirty="0">
              <a:solidFill>
                <a:schemeClr val="tx2">
                  <a:lumMod val="50000"/>
                </a:schemeClr>
              </a:solidFill>
              <a:latin typeface="Arial Narrow" panose="020B0606020202030204" pitchFamily="34" charset="0"/>
            </a:endParaRPr>
          </a:p>
        </p:txBody>
      </p:sp>
      <p:pic>
        <p:nvPicPr>
          <p:cNvPr id="3" name="Picture 2" descr="A close up of a logo&#10;&#10;Description automatically generated">
            <a:extLst>
              <a:ext uri="{FF2B5EF4-FFF2-40B4-BE49-F238E27FC236}">
                <a16:creationId xmlns:a16="http://schemas.microsoft.com/office/drawing/2014/main" id="{3E2542CC-E86B-46B8-8779-84DA85DC0220}"/>
              </a:ext>
            </a:extLst>
          </p:cNvPr>
          <p:cNvPicPr>
            <a:picLocks noChangeAspect="1"/>
          </p:cNvPicPr>
          <p:nvPr/>
        </p:nvPicPr>
        <p:blipFill>
          <a:blip r:embed="rId2"/>
          <a:stretch>
            <a:fillRect/>
          </a:stretch>
        </p:blipFill>
        <p:spPr>
          <a:xfrm>
            <a:off x="4739308" y="0"/>
            <a:ext cx="2408583" cy="2408583"/>
          </a:xfrm>
          <a:prstGeom prst="rect">
            <a:avLst/>
          </a:prstGeom>
        </p:spPr>
      </p:pic>
    </p:spTree>
    <p:extLst>
      <p:ext uri="{BB962C8B-B14F-4D97-AF65-F5344CB8AC3E}">
        <p14:creationId xmlns:p14="http://schemas.microsoft.com/office/powerpoint/2010/main" val="443149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9281D9D0-E38C-4FBC-AF7E-06DD87EA94E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rotary.org - Resources</a:t>
            </a:r>
          </a:p>
        </p:txBody>
      </p:sp>
      <p:sp>
        <p:nvSpPr>
          <p:cNvPr id="47107" name="Content Placeholder 2">
            <a:extLst>
              <a:ext uri="{FF2B5EF4-FFF2-40B4-BE49-F238E27FC236}">
                <a16:creationId xmlns:a16="http://schemas.microsoft.com/office/drawing/2014/main" id="{01D902DF-0F9D-4569-84FF-6D4517C84597}"/>
              </a:ext>
            </a:extLst>
          </p:cNvPr>
          <p:cNvSpPr>
            <a:spLocks noGrp="1"/>
          </p:cNvSpPr>
          <p:nvPr>
            <p:ph idx="1"/>
          </p:nvPr>
        </p:nvSpPr>
        <p:spPr bwMode="auto">
          <a:xfrm>
            <a:off x="1981200" y="1219200"/>
            <a:ext cx="82296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latin typeface="Georgia" panose="02040502050405020303" pitchFamily="18" charset="0"/>
              </a:rPr>
              <a:t>Rotary Club Central Goals</a:t>
            </a:r>
          </a:p>
          <a:p>
            <a:r>
              <a:rPr lang="en-US" altLang="en-US" b="1">
                <a:latin typeface="Georgia" panose="02040502050405020303" pitchFamily="18" charset="0"/>
              </a:rPr>
              <a:t>Sign up for Newsletters</a:t>
            </a:r>
          </a:p>
          <a:p>
            <a:r>
              <a:rPr lang="en-US" altLang="en-US" b="1">
                <a:latin typeface="Georgia" panose="02040502050405020303" pitchFamily="18" charset="0"/>
              </a:rPr>
              <a:t>Get Membership and Foundation Reports</a:t>
            </a:r>
          </a:p>
          <a:p>
            <a:r>
              <a:rPr lang="en-US" altLang="en-US" b="1">
                <a:latin typeface="Georgia" panose="02040502050405020303" pitchFamily="18" charset="0"/>
              </a:rPr>
              <a:t>Find Projects and Ideas</a:t>
            </a:r>
          </a:p>
          <a:p>
            <a:r>
              <a:rPr lang="en-US" altLang="en-US" b="1">
                <a:latin typeface="Georgia" panose="02040502050405020303" pitchFamily="18" charset="0"/>
              </a:rPr>
              <a:t>Download Manuals, Documents</a:t>
            </a:r>
          </a:p>
          <a:p>
            <a:r>
              <a:rPr lang="en-US" altLang="en-US" b="1">
                <a:latin typeface="Georgia" panose="02040502050405020303" pitchFamily="18" charset="0"/>
              </a:rPr>
              <a:t>Find Global Rewards (Discounts for Rotarians)</a:t>
            </a:r>
          </a:p>
          <a:p>
            <a:endParaRPr lang="en-US" altLang="en-US">
              <a:latin typeface="Georgia" panose="02040502050405020303" pitchFamily="18" charset="0"/>
            </a:endParaRPr>
          </a:p>
        </p:txBody>
      </p:sp>
    </p:spTree>
    <p:extLst>
      <p:ext uri="{BB962C8B-B14F-4D97-AF65-F5344CB8AC3E}">
        <p14:creationId xmlns:p14="http://schemas.microsoft.com/office/powerpoint/2010/main" val="3795372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8DA2E5CB-4E19-48F8-BCBC-23A8137ADBE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rotary.org - Sign In</a:t>
            </a:r>
          </a:p>
        </p:txBody>
      </p:sp>
      <p:sp>
        <p:nvSpPr>
          <p:cNvPr id="45059" name="TextBox 5">
            <a:extLst>
              <a:ext uri="{FF2B5EF4-FFF2-40B4-BE49-F238E27FC236}">
                <a16:creationId xmlns:a16="http://schemas.microsoft.com/office/drawing/2014/main" id="{E5846151-55B9-4C12-BFC2-B587692BB7EC}"/>
              </a:ext>
            </a:extLst>
          </p:cNvPr>
          <p:cNvSpPr txBox="1">
            <a:spLocks noGrp="1" noChangeArrowheads="1"/>
          </p:cNvSpPr>
          <p:nvPr>
            <p:ph idx="1"/>
          </p:nvPr>
        </p:nvSpPr>
        <p:spPr bwMode="auto">
          <a:xfrm>
            <a:off x="1298222" y="1143000"/>
            <a:ext cx="9313334" cy="14773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a:buNone/>
            </a:pPr>
            <a:r>
              <a:rPr lang="en-US" altLang="en-US" sz="1800" dirty="0">
                <a:solidFill>
                  <a:srgbClr val="0A0A0A"/>
                </a:solidFill>
                <a:latin typeface="Georgia" panose="02040502050405020303" pitchFamily="18" charset="0"/>
                <a:ea typeface="ヒラギノ角ゴ Pro W3" pitchFamily="-84" charset="-128"/>
                <a:cs typeface="Georgia" panose="02040502050405020303" pitchFamily="18" charset="0"/>
              </a:rPr>
              <a:t>Sign in with your email address and password. “Register for an Account”, if you have never signed in or if you have entered the wrong sign-in info too many times. The User Name or Login password may be different from District’s website password. Email address is from the District’s website, unless you change it for RI.  If your email address changes, RI’s website needs to be updated separately</a:t>
            </a:r>
            <a:r>
              <a:rPr lang="en-US" altLang="en-US" sz="1800" dirty="0">
                <a:solidFill>
                  <a:schemeClr val="tx2"/>
                </a:solidFill>
                <a:latin typeface="Georgia" panose="02040502050405020303" pitchFamily="18" charset="0"/>
                <a:ea typeface="ヒラギノ角ゴ Pro W3" pitchFamily="-84" charset="-128"/>
                <a:cs typeface="Georgia" panose="02040502050405020303" pitchFamily="18" charset="0"/>
              </a:rPr>
              <a:t>.</a:t>
            </a:r>
          </a:p>
        </p:txBody>
      </p:sp>
      <p:pic>
        <p:nvPicPr>
          <p:cNvPr id="45060" name="Picture 4">
            <a:extLst>
              <a:ext uri="{FF2B5EF4-FFF2-40B4-BE49-F238E27FC236}">
                <a16:creationId xmlns:a16="http://schemas.microsoft.com/office/drawing/2014/main" id="{C8509AD2-2151-44E9-802F-574610924E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3274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rrow: Down 5">
            <a:extLst>
              <a:ext uri="{FF2B5EF4-FFF2-40B4-BE49-F238E27FC236}">
                <a16:creationId xmlns:a16="http://schemas.microsoft.com/office/drawing/2014/main" id="{E595F597-B65B-48FF-A5C9-1924104E5578}"/>
              </a:ext>
            </a:extLst>
          </p:cNvPr>
          <p:cNvSpPr/>
          <p:nvPr/>
        </p:nvSpPr>
        <p:spPr>
          <a:xfrm rot="5190957">
            <a:off x="8444707" y="3993357"/>
            <a:ext cx="484187" cy="977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Tree>
    <p:extLst>
      <p:ext uri="{BB962C8B-B14F-4D97-AF65-F5344CB8AC3E}">
        <p14:creationId xmlns:p14="http://schemas.microsoft.com/office/powerpoint/2010/main" val="3051608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5B895729-C391-432F-981A-CD8E7D2389F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Click on “Manage”</a:t>
            </a:r>
          </a:p>
        </p:txBody>
      </p:sp>
      <p:pic>
        <p:nvPicPr>
          <p:cNvPr id="46083" name="Content Placeholder 3">
            <a:extLst>
              <a:ext uri="{FF2B5EF4-FFF2-40B4-BE49-F238E27FC236}">
                <a16:creationId xmlns:a16="http://schemas.microsoft.com/office/drawing/2014/main" id="{469A3F2E-7C0F-4F91-A21C-C264663BF6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856229" y="1874837"/>
            <a:ext cx="8046156"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Down 4">
            <a:extLst>
              <a:ext uri="{FF2B5EF4-FFF2-40B4-BE49-F238E27FC236}">
                <a16:creationId xmlns:a16="http://schemas.microsoft.com/office/drawing/2014/main" id="{7035D703-C9EA-4B1F-A445-3D0FDCAE50A4}"/>
              </a:ext>
            </a:extLst>
          </p:cNvPr>
          <p:cNvSpPr/>
          <p:nvPr/>
        </p:nvSpPr>
        <p:spPr>
          <a:xfrm>
            <a:off x="5484813" y="2030415"/>
            <a:ext cx="484187" cy="977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
        <p:nvSpPr>
          <p:cNvPr id="6" name="Arrow: Right 5">
            <a:extLst>
              <a:ext uri="{FF2B5EF4-FFF2-40B4-BE49-F238E27FC236}">
                <a16:creationId xmlns:a16="http://schemas.microsoft.com/office/drawing/2014/main" id="{992A350A-BD40-451F-9C61-30A28F77DB02}"/>
              </a:ext>
            </a:extLst>
          </p:cNvPr>
          <p:cNvSpPr/>
          <p:nvPr/>
        </p:nvSpPr>
        <p:spPr>
          <a:xfrm rot="1602289">
            <a:off x="2098675" y="3352800"/>
            <a:ext cx="977900" cy="4841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
        <p:nvSpPr>
          <p:cNvPr id="46086" name="TextBox 6">
            <a:extLst>
              <a:ext uri="{FF2B5EF4-FFF2-40B4-BE49-F238E27FC236}">
                <a16:creationId xmlns:a16="http://schemas.microsoft.com/office/drawing/2014/main" id="{26CF99E7-1F1F-4DE7-B112-5C1142DF55E3}"/>
              </a:ext>
            </a:extLst>
          </p:cNvPr>
          <p:cNvSpPr txBox="1">
            <a:spLocks noChangeArrowheads="1"/>
          </p:cNvSpPr>
          <p:nvPr/>
        </p:nvSpPr>
        <p:spPr bwMode="auto">
          <a:xfrm>
            <a:off x="1676400" y="1187451"/>
            <a:ext cx="858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defTabSz="914400" fontAlgn="base">
              <a:spcBef>
                <a:spcPct val="0"/>
              </a:spcBef>
              <a:spcAft>
                <a:spcPct val="0"/>
              </a:spcAft>
            </a:pPr>
            <a:r>
              <a:rPr lang="en-US" altLang="en-US" sz="1800" b="1">
                <a:solidFill>
                  <a:srgbClr val="00246C"/>
                </a:solidFill>
              </a:rPr>
              <a:t>Go to “Club Administration” for Dues Invoice or Member Data. Go to “Reports” or “Rotary Club Central” </a:t>
            </a:r>
          </a:p>
        </p:txBody>
      </p:sp>
    </p:spTree>
    <p:extLst>
      <p:ext uri="{BB962C8B-B14F-4D97-AF65-F5344CB8AC3E}">
        <p14:creationId xmlns:p14="http://schemas.microsoft.com/office/powerpoint/2010/main" val="501724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81042E00-889A-4BFD-AA36-38B3EF22CA1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dirty="0">
                <a:latin typeface="Arial Narrow" panose="020B0606020202030204" pitchFamily="34" charset="0"/>
              </a:rPr>
              <a:t>Budget Items 2019-2020 </a:t>
            </a:r>
          </a:p>
        </p:txBody>
      </p:sp>
      <p:sp>
        <p:nvSpPr>
          <p:cNvPr id="56323" name="Content Placeholder 2">
            <a:extLst>
              <a:ext uri="{FF2B5EF4-FFF2-40B4-BE49-F238E27FC236}">
                <a16:creationId xmlns:a16="http://schemas.microsoft.com/office/drawing/2014/main" id="{8D3F5E1F-3C7F-41BC-B36C-9FA986EDFC67}"/>
              </a:ext>
            </a:extLst>
          </p:cNvPr>
          <p:cNvSpPr>
            <a:spLocks noGrp="1"/>
          </p:cNvSpPr>
          <p:nvPr>
            <p:ph idx="1"/>
          </p:nvPr>
        </p:nvSpPr>
        <p:spPr bwMode="auto">
          <a:xfrm>
            <a:off x="1715911" y="1377246"/>
            <a:ext cx="9042400" cy="49042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dirty="0">
                <a:solidFill>
                  <a:srgbClr val="000000"/>
                </a:solidFill>
                <a:latin typeface="Georgia" panose="02040502050405020303" pitchFamily="18" charset="0"/>
              </a:rPr>
              <a:t>RI Invoice - $84.33 </a:t>
            </a:r>
          </a:p>
          <a:p>
            <a:r>
              <a:rPr lang="en-US" altLang="en-US" sz="2000" dirty="0">
                <a:solidFill>
                  <a:srgbClr val="000000"/>
                </a:solidFill>
                <a:latin typeface="Georgia" panose="02040502050405020303" pitchFamily="18" charset="0"/>
              </a:rPr>
              <a:t>District Dues – $60.00</a:t>
            </a:r>
          </a:p>
          <a:p>
            <a:r>
              <a:rPr lang="en-US" altLang="en-US" sz="2000" dirty="0">
                <a:solidFill>
                  <a:srgbClr val="000000"/>
                </a:solidFill>
                <a:latin typeface="Georgia" panose="02040502050405020303" pitchFamily="18" charset="0"/>
              </a:rPr>
              <a:t>HRYF Club Dues - $200</a:t>
            </a:r>
          </a:p>
          <a:p>
            <a:r>
              <a:rPr lang="en-US" altLang="en-US" sz="2000" dirty="0">
                <a:solidFill>
                  <a:srgbClr val="000000"/>
                </a:solidFill>
                <a:latin typeface="Georgia" panose="02040502050405020303" pitchFamily="18" charset="0"/>
              </a:rPr>
              <a:t>District Assemblies (about $20-$45)</a:t>
            </a:r>
          </a:p>
          <a:p>
            <a:r>
              <a:rPr lang="en-US" altLang="en-US" sz="2000" dirty="0">
                <a:solidFill>
                  <a:srgbClr val="000000"/>
                </a:solidFill>
                <a:latin typeface="Georgia" panose="02040502050405020303" pitchFamily="18" charset="0"/>
              </a:rPr>
              <a:t>President’s Meeting (2020 Oahu) </a:t>
            </a:r>
          </a:p>
          <a:p>
            <a:r>
              <a:rPr lang="en-US" altLang="en-US" sz="2000" dirty="0">
                <a:solidFill>
                  <a:srgbClr val="000000"/>
                </a:solidFill>
                <a:latin typeface="Georgia" panose="02040502050405020303" pitchFamily="18" charset="0"/>
              </a:rPr>
              <a:t>Pre-PETS (2020 Oahu) – (about $50) - airfare</a:t>
            </a:r>
          </a:p>
          <a:p>
            <a:r>
              <a:rPr lang="en-US" altLang="en-US" sz="2000" dirty="0">
                <a:solidFill>
                  <a:srgbClr val="000000"/>
                </a:solidFill>
                <a:latin typeface="Georgia" panose="02040502050405020303" pitchFamily="18" charset="0"/>
              </a:rPr>
              <a:t>PETS (San Jose airfare, </a:t>
            </a:r>
            <a:r>
              <a:rPr lang="en-US" altLang="en-US" sz="2000" dirty="0" err="1">
                <a:solidFill>
                  <a:srgbClr val="000000"/>
                </a:solidFill>
                <a:latin typeface="Georgia" panose="02040502050405020303" pitchFamily="18" charset="0"/>
              </a:rPr>
              <a:t>reg</a:t>
            </a:r>
            <a:r>
              <a:rPr lang="en-US" altLang="en-US" sz="2000" dirty="0">
                <a:solidFill>
                  <a:srgbClr val="000000"/>
                </a:solidFill>
                <a:latin typeface="Georgia" panose="02040502050405020303" pitchFamily="18" charset="0"/>
              </a:rPr>
              <a:t>, extra nights) - $1,500 </a:t>
            </a:r>
            <a:r>
              <a:rPr lang="en-US" altLang="en-US" sz="2000" dirty="0" err="1">
                <a:solidFill>
                  <a:srgbClr val="000000"/>
                </a:solidFill>
                <a:latin typeface="Georgia" panose="02040502050405020303" pitchFamily="18" charset="0"/>
              </a:rPr>
              <a:t>approx</a:t>
            </a:r>
            <a:endParaRPr lang="en-US" altLang="en-US" sz="2000" dirty="0">
              <a:solidFill>
                <a:srgbClr val="000000"/>
              </a:solidFill>
              <a:latin typeface="Georgia" panose="02040502050405020303" pitchFamily="18" charset="0"/>
            </a:endParaRPr>
          </a:p>
          <a:p>
            <a:r>
              <a:rPr lang="en-US" altLang="en-US" sz="2000" dirty="0">
                <a:solidFill>
                  <a:srgbClr val="000000"/>
                </a:solidFill>
                <a:latin typeface="Georgia" panose="02040502050405020303" pitchFamily="18" charset="0"/>
              </a:rPr>
              <a:t>PETS Hospitality Room (about $100)</a:t>
            </a:r>
          </a:p>
          <a:p>
            <a:r>
              <a:rPr lang="en-US" altLang="en-US" sz="2000" dirty="0">
                <a:solidFill>
                  <a:srgbClr val="000000"/>
                </a:solidFill>
                <a:latin typeface="Georgia" panose="02040502050405020303" pitchFamily="18" charset="0"/>
              </a:rPr>
              <a:t>District Workshops (Foundation, Membership Seminars)</a:t>
            </a:r>
          </a:p>
          <a:p>
            <a:r>
              <a:rPr lang="en-US" altLang="en-US" sz="2000" dirty="0">
                <a:solidFill>
                  <a:srgbClr val="000000"/>
                </a:solidFill>
                <a:latin typeface="Georgia" panose="02040502050405020303" pitchFamily="18" charset="0"/>
              </a:rPr>
              <a:t>RYLA</a:t>
            </a:r>
          </a:p>
          <a:p>
            <a:r>
              <a:rPr lang="en-US" altLang="en-US" sz="2000" dirty="0">
                <a:solidFill>
                  <a:srgbClr val="000000"/>
                </a:solidFill>
                <a:latin typeface="Georgia" panose="02040502050405020303" pitchFamily="18" charset="0"/>
              </a:rPr>
              <a:t>District Conference</a:t>
            </a:r>
          </a:p>
          <a:p>
            <a:endParaRPr lang="en-US" altLang="en-US" dirty="0">
              <a:latin typeface="Georgia" panose="02040502050405020303" pitchFamily="18" charset="0"/>
            </a:endParaRPr>
          </a:p>
        </p:txBody>
      </p:sp>
    </p:spTree>
    <p:extLst>
      <p:ext uri="{BB962C8B-B14F-4D97-AF65-F5344CB8AC3E}">
        <p14:creationId xmlns:p14="http://schemas.microsoft.com/office/powerpoint/2010/main" val="2779733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2188B592-C329-4A14-95AB-59608ADE5DE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Rotary Dues</a:t>
            </a:r>
          </a:p>
        </p:txBody>
      </p:sp>
      <p:sp>
        <p:nvSpPr>
          <p:cNvPr id="57347" name="Content Placeholder 2">
            <a:extLst>
              <a:ext uri="{FF2B5EF4-FFF2-40B4-BE49-F238E27FC236}">
                <a16:creationId xmlns:a16="http://schemas.microsoft.com/office/drawing/2014/main" id="{FBBEE08A-95E8-4CC8-9755-8A1C61D69A8E}"/>
              </a:ext>
            </a:extLst>
          </p:cNvPr>
          <p:cNvSpPr>
            <a:spLocks noGrp="1"/>
          </p:cNvSpPr>
          <p:nvPr>
            <p:ph idx="1"/>
          </p:nvPr>
        </p:nvSpPr>
        <p:spPr bwMode="auto">
          <a:xfrm>
            <a:off x="508000" y="1444978"/>
            <a:ext cx="10972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pPr>
            <a:r>
              <a:rPr lang="en-US" altLang="en-US" sz="2400" dirty="0">
                <a:solidFill>
                  <a:srgbClr val="000000"/>
                </a:solidFill>
                <a:latin typeface="Georgia" panose="02040502050405020303" pitchFamily="18" charset="0"/>
              </a:rPr>
              <a:t>RI Invoice: $84.33 annually for 2019-20, with COL, Insurance and $12 for magazine. Due July 31 ($50.33) and Jan 31 ($34.00) to RI.  New members prorated. Honorary magazine $12.</a:t>
            </a:r>
          </a:p>
          <a:p>
            <a:pPr>
              <a:lnSpc>
                <a:spcPct val="80000"/>
              </a:lnSpc>
            </a:pPr>
            <a:endParaRPr lang="en-US" altLang="en-US" sz="2400" dirty="0">
              <a:solidFill>
                <a:srgbClr val="000000"/>
              </a:solidFill>
              <a:latin typeface="Georgia" panose="02040502050405020303" pitchFamily="18" charset="0"/>
            </a:endParaRPr>
          </a:p>
          <a:p>
            <a:pPr>
              <a:lnSpc>
                <a:spcPct val="80000"/>
              </a:lnSpc>
            </a:pPr>
            <a:r>
              <a:rPr lang="en-US" altLang="en-US" sz="2400" dirty="0">
                <a:solidFill>
                  <a:srgbClr val="000000"/>
                </a:solidFill>
                <a:latin typeface="Georgia" panose="02040502050405020303" pitchFamily="18" charset="0"/>
              </a:rPr>
              <a:t>District Dues: $60.00 per active member annually) due July 1 ($30.00) and Jan 31($30.00) to District Treasurer, PO Box 3325, Honolulu, HI  96801.</a:t>
            </a:r>
          </a:p>
          <a:p>
            <a:pPr>
              <a:lnSpc>
                <a:spcPct val="80000"/>
              </a:lnSpc>
              <a:buFont typeface="Arial" panose="020B0604020202020204" pitchFamily="34" charset="0"/>
              <a:buNone/>
            </a:pPr>
            <a:endParaRPr lang="en-US" altLang="en-US" sz="2400" dirty="0">
              <a:solidFill>
                <a:srgbClr val="000000"/>
              </a:solidFill>
              <a:latin typeface="Georgia" panose="02040502050405020303" pitchFamily="18" charset="0"/>
            </a:endParaRPr>
          </a:p>
          <a:p>
            <a:pPr>
              <a:lnSpc>
                <a:spcPct val="80000"/>
              </a:lnSpc>
            </a:pPr>
            <a:r>
              <a:rPr lang="en-US" altLang="en-US" sz="2400" dirty="0">
                <a:solidFill>
                  <a:srgbClr val="000000"/>
                </a:solidFill>
                <a:latin typeface="Georgia" panose="02040502050405020303" pitchFamily="18" charset="0"/>
              </a:rPr>
              <a:t>Suggest that you send out the club invoice by June 1 and Dec 1 and have a due date of July 1 and January 1. You may want to include an “Optional” line for Rotary Foundation giving and HRYF ($40).</a:t>
            </a:r>
          </a:p>
          <a:p>
            <a:endParaRPr lang="en-US" altLang="en-US" dirty="0">
              <a:latin typeface="Georgia" panose="02040502050405020303" pitchFamily="18" charset="0"/>
            </a:endParaRPr>
          </a:p>
        </p:txBody>
      </p:sp>
    </p:spTree>
    <p:extLst>
      <p:ext uri="{BB962C8B-B14F-4D97-AF65-F5344CB8AC3E}">
        <p14:creationId xmlns:p14="http://schemas.microsoft.com/office/powerpoint/2010/main" val="960831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4A1E95E3-5F09-41AC-ABA6-8D557D26E96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Rotary International Dues</a:t>
            </a:r>
          </a:p>
        </p:txBody>
      </p:sp>
      <p:sp>
        <p:nvSpPr>
          <p:cNvPr id="3" name="Content Placeholder 2">
            <a:extLst>
              <a:ext uri="{FF2B5EF4-FFF2-40B4-BE49-F238E27FC236}">
                <a16:creationId xmlns:a16="http://schemas.microsoft.com/office/drawing/2014/main" id="{EE121491-6A35-47D7-B343-53D3321B393C}"/>
              </a:ext>
            </a:extLst>
          </p:cNvPr>
          <p:cNvSpPr>
            <a:spLocks noGrp="1"/>
          </p:cNvSpPr>
          <p:nvPr>
            <p:ph idx="1"/>
          </p:nvPr>
        </p:nvSpPr>
        <p:spPr>
          <a:xfrm>
            <a:off x="1377245" y="1394179"/>
            <a:ext cx="9166577" cy="4525963"/>
          </a:xfrm>
        </p:spPr>
        <p:txBody>
          <a:bodyPr/>
          <a:lstStyle/>
          <a:p>
            <a:pPr marL="0" indent="0">
              <a:buNone/>
              <a:defRPr/>
            </a:pPr>
            <a:r>
              <a:rPr lang="en-US" sz="2400" dirty="0">
                <a:solidFill>
                  <a:schemeClr val="tx2">
                    <a:lumMod val="50000"/>
                  </a:schemeClr>
                </a:solidFill>
              </a:rPr>
              <a:t>RI dues are based on the members count as of 7/1 and 1/1 and cannot be adjusted.  Very important to have the correct roster before those dates. </a:t>
            </a:r>
          </a:p>
          <a:p>
            <a:pPr marL="0" indent="0">
              <a:buNone/>
              <a:defRPr/>
            </a:pPr>
            <a:endParaRPr lang="en-US" sz="2400" dirty="0">
              <a:solidFill>
                <a:schemeClr val="tx2">
                  <a:lumMod val="50000"/>
                </a:schemeClr>
              </a:solidFill>
            </a:endParaRPr>
          </a:p>
          <a:p>
            <a:pPr marL="0" indent="0">
              <a:buNone/>
              <a:defRPr/>
            </a:pPr>
            <a:r>
              <a:rPr lang="en-US" sz="2400" dirty="0">
                <a:solidFill>
                  <a:schemeClr val="tx2">
                    <a:lumMod val="50000"/>
                  </a:schemeClr>
                </a:solidFill>
              </a:rPr>
              <a:t>RI invoices are emailed to Club President, Secretary and Treasurer.  Please ensure that the email addresses are correct.  The invoice can also be found on the rotary.org/</a:t>
            </a:r>
            <a:r>
              <a:rPr lang="en-US" sz="2400" dirty="0" err="1">
                <a:solidFill>
                  <a:schemeClr val="tx2">
                    <a:lumMod val="50000"/>
                  </a:schemeClr>
                </a:solidFill>
              </a:rPr>
              <a:t>myrotary</a:t>
            </a:r>
            <a:r>
              <a:rPr lang="en-US" sz="2400" dirty="0">
                <a:solidFill>
                  <a:schemeClr val="tx2">
                    <a:lumMod val="50000"/>
                  </a:schemeClr>
                </a:solidFill>
              </a:rPr>
              <a:t> website in the Club Administration section. A detailed listing of members is available.  Payments can be made online with a credit card.</a:t>
            </a:r>
          </a:p>
          <a:p>
            <a:pPr marL="0" indent="0">
              <a:buNone/>
              <a:defRPr/>
            </a:pPr>
            <a:endParaRPr lang="en-US" sz="2800" dirty="0"/>
          </a:p>
        </p:txBody>
      </p:sp>
    </p:spTree>
    <p:extLst>
      <p:ext uri="{BB962C8B-B14F-4D97-AF65-F5344CB8AC3E}">
        <p14:creationId xmlns:p14="http://schemas.microsoft.com/office/powerpoint/2010/main" val="3633867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A524694D-1ED0-4935-9C25-6DCACB321D3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panose="020B0604020202020204" pitchFamily="34" charset="0"/>
                <a:cs typeface="Arial" panose="020B0604020202020204" pitchFamily="34" charset="0"/>
              </a:rPr>
              <a:t>RI Dues – Where Does It Go?</a:t>
            </a:r>
            <a:endParaRPr lang="en-US" altLang="en-US" sz="2800">
              <a:latin typeface="Arial Narrow" panose="020B0606020202030204" pitchFamily="34" charset="0"/>
            </a:endParaRPr>
          </a:p>
        </p:txBody>
      </p:sp>
      <p:sp>
        <p:nvSpPr>
          <p:cNvPr id="3" name="Content Placeholder 2">
            <a:extLst>
              <a:ext uri="{FF2B5EF4-FFF2-40B4-BE49-F238E27FC236}">
                <a16:creationId xmlns:a16="http://schemas.microsoft.com/office/drawing/2014/main" id="{E84ACB62-EE0A-42D6-9BEC-C551DFED9CC2}"/>
              </a:ext>
            </a:extLst>
          </p:cNvPr>
          <p:cNvSpPr>
            <a:spLocks noGrp="1"/>
          </p:cNvSpPr>
          <p:nvPr>
            <p:ph idx="1"/>
          </p:nvPr>
        </p:nvSpPr>
        <p:spPr>
          <a:xfrm>
            <a:off x="1917700" y="1066801"/>
            <a:ext cx="8805718" cy="4525963"/>
          </a:xfrm>
        </p:spPr>
        <p:txBody>
          <a:bodyPr/>
          <a:lstStyle/>
          <a:p>
            <a:pPr>
              <a:defRPr/>
            </a:pPr>
            <a:r>
              <a:rPr lang="en-US" altLang="en-US" sz="2000" dirty="0">
                <a:solidFill>
                  <a:srgbClr val="000000"/>
                </a:solidFill>
              </a:rPr>
              <a:t>Annual RI dues $68 (increased $4 from last year) for:</a:t>
            </a:r>
          </a:p>
          <a:p>
            <a:pPr marL="0" indent="0">
              <a:buNone/>
              <a:defRPr/>
            </a:pPr>
            <a:r>
              <a:rPr lang="en-US" altLang="en-US" sz="2000" dirty="0">
                <a:solidFill>
                  <a:srgbClr val="000000"/>
                </a:solidFill>
              </a:rPr>
              <a:t>	HR, Legal, Audit</a:t>
            </a:r>
          </a:p>
          <a:p>
            <a:pPr>
              <a:buFont typeface="Arial" panose="020B0604020202020204" pitchFamily="34" charset="0"/>
              <a:buNone/>
              <a:defRPr/>
            </a:pPr>
            <a:r>
              <a:rPr lang="en-US" altLang="en-US" sz="2000" dirty="0">
                <a:solidFill>
                  <a:srgbClr val="000000"/>
                </a:solidFill>
              </a:rPr>
              <a:t>		Finance</a:t>
            </a:r>
          </a:p>
          <a:p>
            <a:pPr>
              <a:buFont typeface="Arial" panose="020B0604020202020204" pitchFamily="34" charset="0"/>
              <a:buNone/>
              <a:defRPr/>
            </a:pPr>
            <a:r>
              <a:rPr lang="en-US" altLang="en-US" sz="2000" dirty="0">
                <a:solidFill>
                  <a:srgbClr val="000000"/>
                </a:solidFill>
              </a:rPr>
              <a:t>		Governance and Executive</a:t>
            </a:r>
          </a:p>
          <a:p>
            <a:pPr>
              <a:buFont typeface="Arial" panose="020B0604020202020204" pitchFamily="34" charset="0"/>
              <a:buNone/>
              <a:defRPr/>
            </a:pPr>
            <a:r>
              <a:rPr lang="en-US" altLang="en-US" sz="2000" dirty="0">
                <a:solidFill>
                  <a:srgbClr val="000000"/>
                </a:solidFill>
              </a:rPr>
              <a:t>		International Operations</a:t>
            </a:r>
          </a:p>
          <a:p>
            <a:pPr>
              <a:buFont typeface="Arial" panose="020B0604020202020204" pitchFamily="34" charset="0"/>
              <a:buNone/>
              <a:defRPr/>
            </a:pPr>
            <a:r>
              <a:rPr lang="en-US" altLang="en-US" sz="2000" dirty="0">
                <a:solidFill>
                  <a:srgbClr val="000000"/>
                </a:solidFill>
              </a:rPr>
              <a:t>		Messaging and Communications</a:t>
            </a:r>
          </a:p>
          <a:p>
            <a:pPr>
              <a:buFont typeface="Arial" panose="020B0604020202020204" pitchFamily="34" charset="0"/>
              <a:buNone/>
              <a:defRPr/>
            </a:pPr>
            <a:r>
              <a:rPr lang="en-US" altLang="en-US" sz="2000" dirty="0">
                <a:solidFill>
                  <a:srgbClr val="000000"/>
                </a:solidFill>
              </a:rPr>
              <a:t>		IT, Operations, Administration</a:t>
            </a:r>
          </a:p>
          <a:p>
            <a:pPr>
              <a:buFont typeface="Arial" panose="020B0604020202020204" pitchFamily="34" charset="0"/>
              <a:buNone/>
              <a:defRPr/>
            </a:pPr>
            <a:r>
              <a:rPr lang="en-US" altLang="en-US" sz="2000" dirty="0">
                <a:solidFill>
                  <a:srgbClr val="000000"/>
                </a:solidFill>
              </a:rPr>
              <a:t>		Programs and Member Services</a:t>
            </a:r>
          </a:p>
          <a:p>
            <a:pPr>
              <a:defRPr/>
            </a:pPr>
            <a:r>
              <a:rPr lang="en-US" altLang="en-US" sz="2000" dirty="0">
                <a:solidFill>
                  <a:srgbClr val="000000"/>
                </a:solidFill>
              </a:rPr>
              <a:t>$1.00 per member annually for Council on Legislation *</a:t>
            </a:r>
          </a:p>
          <a:p>
            <a:pPr>
              <a:defRPr/>
            </a:pPr>
            <a:r>
              <a:rPr lang="en-US" altLang="en-US" sz="2000" dirty="0">
                <a:solidFill>
                  <a:srgbClr val="000000"/>
                </a:solidFill>
              </a:rPr>
              <a:t>$0.45 per member annually for D&amp;O/EPL insurance *</a:t>
            </a:r>
          </a:p>
          <a:p>
            <a:pPr>
              <a:defRPr/>
            </a:pPr>
            <a:r>
              <a:rPr lang="en-US" altLang="en-US" sz="2000" dirty="0">
                <a:solidFill>
                  <a:srgbClr val="000000"/>
                </a:solidFill>
              </a:rPr>
              <a:t>$2.88 per member annually for General Liability insurance *</a:t>
            </a:r>
          </a:p>
          <a:p>
            <a:pPr>
              <a:defRPr/>
            </a:pPr>
            <a:r>
              <a:rPr lang="en-US" altLang="en-US" sz="2000" dirty="0">
                <a:solidFill>
                  <a:srgbClr val="000000"/>
                </a:solidFill>
              </a:rPr>
              <a:t>$12 annually for the Rotarian magazine</a:t>
            </a:r>
          </a:p>
          <a:p>
            <a:pPr marL="0" indent="0">
              <a:buNone/>
              <a:defRPr/>
            </a:pPr>
            <a:r>
              <a:rPr lang="en-US" sz="2000" dirty="0"/>
              <a:t>* Annual payments on only the July 1 invoice</a:t>
            </a:r>
          </a:p>
        </p:txBody>
      </p:sp>
    </p:spTree>
    <p:extLst>
      <p:ext uri="{BB962C8B-B14F-4D97-AF65-F5344CB8AC3E}">
        <p14:creationId xmlns:p14="http://schemas.microsoft.com/office/powerpoint/2010/main" val="3869599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a:extLst>
              <a:ext uri="{FF2B5EF4-FFF2-40B4-BE49-F238E27FC236}">
                <a16:creationId xmlns:a16="http://schemas.microsoft.com/office/drawing/2014/main" id="{7833C02E-3D71-433B-9512-A73F10E021F3}"/>
              </a:ext>
            </a:extLst>
          </p:cNvPr>
          <p:cNvSpPr>
            <a:spLocks noGrp="1"/>
          </p:cNvSpPr>
          <p:nvPr>
            <p:ph type="title"/>
          </p:nvPr>
        </p:nvSpPr>
        <p:spPr bwMode="auto">
          <a:xfrm>
            <a:off x="1828800" y="457201"/>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2800" dirty="0">
                <a:latin typeface="Arial Narrow" panose="020B0606020202030204" pitchFamily="34" charset="0"/>
              </a:rPr>
              <a:t>DUTIES</a:t>
            </a:r>
          </a:p>
        </p:txBody>
      </p:sp>
      <p:sp>
        <p:nvSpPr>
          <p:cNvPr id="21507" name="Content Placeholder 2">
            <a:extLst>
              <a:ext uri="{FF2B5EF4-FFF2-40B4-BE49-F238E27FC236}">
                <a16:creationId xmlns:a16="http://schemas.microsoft.com/office/drawing/2014/main" id="{455D6FD2-C368-4632-8832-B1E988D8420A}"/>
              </a:ext>
            </a:extLst>
          </p:cNvPr>
          <p:cNvSpPr txBox="1">
            <a:spLocks/>
          </p:cNvSpPr>
          <p:nvPr/>
        </p:nvSpPr>
        <p:spPr bwMode="auto">
          <a:xfrm>
            <a:off x="1275645" y="963613"/>
            <a:ext cx="9685866"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338138" indent="-2222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defTabSz="914400" fontAlgn="base">
              <a:lnSpc>
                <a:spcPct val="80000"/>
              </a:lnSpc>
              <a:spcBef>
                <a:spcPct val="0"/>
              </a:spcBef>
              <a:spcAft>
                <a:spcPct val="0"/>
              </a:spcAft>
              <a:defRPr/>
            </a:pPr>
            <a:endParaRPr lang="en-US" altLang="en-US" sz="800" dirty="0">
              <a:solidFill>
                <a:srgbClr val="000000"/>
              </a:solidFill>
              <a:cs typeface="Arial" panose="020B0604020202020204" pitchFamily="34" charset="0"/>
            </a:endParaRPr>
          </a:p>
          <a:p>
            <a:pPr defTabSz="914400" fontAlgn="base">
              <a:lnSpc>
                <a:spcPct val="80000"/>
              </a:lnSpc>
              <a:spcBef>
                <a:spcPct val="0"/>
              </a:spcBef>
              <a:spcAft>
                <a:spcPct val="0"/>
              </a:spcAft>
              <a:defRPr/>
            </a:pPr>
            <a:r>
              <a:rPr lang="en-US" altLang="en-US" sz="2000" dirty="0">
                <a:solidFill>
                  <a:srgbClr val="000000"/>
                </a:solidFill>
                <a:latin typeface="Georgia" panose="02040502050405020303" pitchFamily="18" charset="0"/>
                <a:cs typeface="Arial" panose="020B0604020202020204" pitchFamily="34" charset="0"/>
              </a:rPr>
              <a:t>Maintain Records:</a:t>
            </a:r>
          </a:p>
          <a:p>
            <a:pPr defTabSz="914400" fontAlgn="base">
              <a:lnSpc>
                <a:spcPct val="80000"/>
              </a:lnSpc>
              <a:spcBef>
                <a:spcPct val="0"/>
              </a:spcBef>
              <a:spcAft>
                <a:spcPct val="0"/>
              </a:spcAft>
              <a:defRPr/>
            </a:pPr>
            <a:endParaRPr lang="en-US" altLang="en-US" sz="2000" dirty="0">
              <a:solidFill>
                <a:srgbClr val="000000"/>
              </a:solidFill>
              <a:latin typeface="Georgia" panose="02040502050405020303" pitchFamily="18" charset="0"/>
              <a:cs typeface="Arial" panose="020B0604020202020204" pitchFamily="34" charset="0"/>
            </a:endParaRPr>
          </a:p>
          <a:p>
            <a:pPr defTabSz="914400" fontAlgn="base">
              <a:lnSpc>
                <a:spcPct val="80000"/>
              </a:lnSpc>
              <a:spcBef>
                <a:spcPct val="0"/>
              </a:spcBef>
              <a:spcAft>
                <a:spcPct val="0"/>
              </a:spcAft>
              <a:defRPr/>
            </a:pPr>
            <a:r>
              <a:rPr lang="en-US" altLang="en-US" sz="2000" dirty="0">
                <a:solidFill>
                  <a:srgbClr val="000000"/>
                </a:solidFill>
                <a:latin typeface="Georgia" panose="02040502050405020303" pitchFamily="18" charset="0"/>
                <a:cs typeface="Arial" panose="020B0604020202020204" pitchFamily="34" charset="0"/>
              </a:rPr>
              <a:t>1. Membership </a:t>
            </a:r>
          </a:p>
          <a:p>
            <a:pPr defTabSz="914400" fontAlgn="base">
              <a:lnSpc>
                <a:spcPct val="80000"/>
              </a:lnSpc>
              <a:spcBef>
                <a:spcPct val="0"/>
              </a:spcBef>
              <a:spcAft>
                <a:spcPct val="0"/>
              </a:spcAft>
              <a:defRPr/>
            </a:pPr>
            <a:endParaRPr lang="en-US" altLang="en-US" sz="2000" dirty="0">
              <a:solidFill>
                <a:srgbClr val="000000"/>
              </a:solidFill>
              <a:latin typeface="Georgia" panose="02040502050405020303" pitchFamily="18" charset="0"/>
              <a:cs typeface="Arial" panose="020B0604020202020204" pitchFamily="34" charset="0"/>
            </a:endParaRPr>
          </a:p>
          <a:p>
            <a:pPr defTabSz="914400" fontAlgn="base">
              <a:lnSpc>
                <a:spcPct val="80000"/>
              </a:lnSpc>
              <a:spcBef>
                <a:spcPct val="0"/>
              </a:spcBef>
              <a:spcAft>
                <a:spcPct val="0"/>
              </a:spcAft>
              <a:defRPr/>
            </a:pPr>
            <a:r>
              <a:rPr lang="en-US" altLang="en-US" sz="2000" dirty="0">
                <a:solidFill>
                  <a:srgbClr val="000000"/>
                </a:solidFill>
                <a:latin typeface="Georgia" panose="02040502050405020303" pitchFamily="18" charset="0"/>
                <a:cs typeface="Arial" panose="020B0604020202020204" pitchFamily="34" charset="0"/>
              </a:rPr>
              <a:t>2. Calendar of club and District activities</a:t>
            </a:r>
          </a:p>
          <a:p>
            <a:pPr defTabSz="914400" fontAlgn="base">
              <a:lnSpc>
                <a:spcPct val="80000"/>
              </a:lnSpc>
              <a:spcBef>
                <a:spcPct val="0"/>
              </a:spcBef>
              <a:spcAft>
                <a:spcPct val="0"/>
              </a:spcAft>
              <a:defRPr/>
            </a:pPr>
            <a:endParaRPr lang="en-US" altLang="en-US" sz="2000" dirty="0">
              <a:solidFill>
                <a:srgbClr val="000000"/>
              </a:solidFill>
              <a:latin typeface="Georgia" panose="02040502050405020303" pitchFamily="18" charset="0"/>
              <a:cs typeface="Arial" panose="020B0604020202020204" pitchFamily="34" charset="0"/>
            </a:endParaRPr>
          </a:p>
          <a:p>
            <a:pPr defTabSz="914400" fontAlgn="base">
              <a:lnSpc>
                <a:spcPct val="80000"/>
              </a:lnSpc>
              <a:spcBef>
                <a:spcPct val="0"/>
              </a:spcBef>
              <a:spcAft>
                <a:spcPct val="0"/>
              </a:spcAft>
              <a:defRPr/>
            </a:pPr>
            <a:r>
              <a:rPr lang="en-US" altLang="en-US" sz="2000" dirty="0">
                <a:solidFill>
                  <a:srgbClr val="000000"/>
                </a:solidFill>
                <a:latin typeface="Georgia" panose="02040502050405020303" pitchFamily="18" charset="0"/>
                <a:cs typeface="Arial" panose="020B0604020202020204" pitchFamily="34" charset="0"/>
              </a:rPr>
              <a:t>3. Meetings</a:t>
            </a:r>
          </a:p>
          <a:p>
            <a:pPr defTabSz="914400" fontAlgn="base">
              <a:lnSpc>
                <a:spcPct val="80000"/>
              </a:lnSpc>
              <a:spcBef>
                <a:spcPct val="0"/>
              </a:spcBef>
              <a:spcAft>
                <a:spcPct val="0"/>
              </a:spcAft>
              <a:defRPr/>
            </a:pPr>
            <a:r>
              <a:rPr lang="en-US" altLang="en-US" sz="2000" dirty="0">
                <a:solidFill>
                  <a:srgbClr val="000000"/>
                </a:solidFill>
                <a:latin typeface="Georgia" panose="02040502050405020303" pitchFamily="18" charset="0"/>
                <a:cs typeface="Arial" panose="020B0604020202020204" pitchFamily="34" charset="0"/>
              </a:rPr>
              <a:t>	Meeting notices</a:t>
            </a:r>
          </a:p>
          <a:p>
            <a:pPr defTabSz="914400" fontAlgn="base">
              <a:lnSpc>
                <a:spcPct val="80000"/>
              </a:lnSpc>
              <a:spcBef>
                <a:spcPct val="0"/>
              </a:spcBef>
              <a:spcAft>
                <a:spcPct val="0"/>
              </a:spcAft>
              <a:defRPr/>
            </a:pPr>
            <a:r>
              <a:rPr lang="en-US" altLang="en-US" sz="2000" dirty="0">
                <a:solidFill>
                  <a:srgbClr val="000000"/>
                </a:solidFill>
                <a:latin typeface="Georgia" panose="02040502050405020303" pitchFamily="18" charset="0"/>
                <a:cs typeface="Arial" panose="020B0604020202020204" pitchFamily="34" charset="0"/>
              </a:rPr>
              <a:t>	Agendas	</a:t>
            </a:r>
          </a:p>
          <a:p>
            <a:pPr defTabSz="914400" fontAlgn="base">
              <a:lnSpc>
                <a:spcPct val="80000"/>
              </a:lnSpc>
              <a:spcBef>
                <a:spcPct val="0"/>
              </a:spcBef>
              <a:spcAft>
                <a:spcPct val="0"/>
              </a:spcAft>
              <a:defRPr/>
            </a:pPr>
            <a:r>
              <a:rPr lang="en-US" altLang="en-US" sz="2000" dirty="0">
                <a:solidFill>
                  <a:srgbClr val="000000"/>
                </a:solidFill>
                <a:latin typeface="Georgia" panose="02040502050405020303" pitchFamily="18" charset="0"/>
                <a:cs typeface="Arial" panose="020B0604020202020204" pitchFamily="34" charset="0"/>
              </a:rPr>
              <a:t>	Minutes (written minutes provided to members within 60 days of meeting)</a:t>
            </a:r>
          </a:p>
          <a:p>
            <a:pPr lvl="3" defTabSz="914400" fontAlgn="base">
              <a:lnSpc>
                <a:spcPct val="80000"/>
              </a:lnSpc>
              <a:spcBef>
                <a:spcPct val="0"/>
              </a:spcBef>
              <a:spcAft>
                <a:spcPct val="0"/>
              </a:spcAft>
              <a:defRPr/>
            </a:pPr>
            <a:endParaRPr lang="en-US" altLang="en-US" sz="2000" dirty="0">
              <a:solidFill>
                <a:srgbClr val="000000"/>
              </a:solidFill>
              <a:latin typeface="Georgia" panose="02040502050405020303" pitchFamily="18" charset="0"/>
              <a:cs typeface="Arial" panose="020B0604020202020204" pitchFamily="34" charset="0"/>
            </a:endParaRPr>
          </a:p>
          <a:p>
            <a:pPr defTabSz="914400" fontAlgn="base">
              <a:lnSpc>
                <a:spcPct val="80000"/>
              </a:lnSpc>
              <a:spcBef>
                <a:spcPct val="0"/>
              </a:spcBef>
              <a:spcAft>
                <a:spcPct val="0"/>
              </a:spcAft>
              <a:defRPr/>
            </a:pPr>
            <a:r>
              <a:rPr lang="en-US" altLang="en-US" sz="2000" dirty="0">
                <a:solidFill>
                  <a:srgbClr val="000000"/>
                </a:solidFill>
                <a:latin typeface="Georgia" panose="02040502050405020303" pitchFamily="18" charset="0"/>
                <a:cs typeface="Arial" panose="020B0604020202020204" pitchFamily="34" charset="0"/>
              </a:rPr>
              <a:t>4. Club Records (retain for 7 years)</a:t>
            </a:r>
          </a:p>
          <a:p>
            <a:pPr defTabSz="914400" fontAlgn="base">
              <a:lnSpc>
                <a:spcPct val="80000"/>
              </a:lnSpc>
              <a:spcBef>
                <a:spcPct val="0"/>
              </a:spcBef>
              <a:spcAft>
                <a:spcPct val="0"/>
              </a:spcAft>
              <a:defRPr/>
            </a:pPr>
            <a:r>
              <a:rPr lang="en-US" altLang="en-US" sz="2000" dirty="0">
                <a:solidFill>
                  <a:srgbClr val="000000"/>
                </a:solidFill>
                <a:latin typeface="Georgia" panose="02040502050405020303" pitchFamily="18" charset="0"/>
                <a:cs typeface="Arial" panose="020B0604020202020204" pitchFamily="34" charset="0"/>
              </a:rPr>
              <a:t>	Constitution, By-Laws</a:t>
            </a:r>
          </a:p>
          <a:p>
            <a:pPr defTabSz="914400" fontAlgn="base">
              <a:lnSpc>
                <a:spcPct val="80000"/>
              </a:lnSpc>
              <a:spcBef>
                <a:spcPct val="0"/>
              </a:spcBef>
              <a:spcAft>
                <a:spcPct val="0"/>
              </a:spcAft>
              <a:defRPr/>
            </a:pPr>
            <a:r>
              <a:rPr lang="en-US" altLang="en-US" sz="2000" dirty="0">
                <a:solidFill>
                  <a:srgbClr val="000000"/>
                </a:solidFill>
                <a:latin typeface="Georgia" panose="02040502050405020303" pitchFamily="18" charset="0"/>
                <a:cs typeface="Arial" panose="020B0604020202020204" pitchFamily="34" charset="0"/>
              </a:rPr>
              <a:t>	Correspondence</a:t>
            </a:r>
          </a:p>
          <a:p>
            <a:pPr defTabSz="914400" fontAlgn="base">
              <a:lnSpc>
                <a:spcPct val="80000"/>
              </a:lnSpc>
              <a:spcBef>
                <a:spcPct val="0"/>
              </a:spcBef>
              <a:spcAft>
                <a:spcPct val="0"/>
              </a:spcAft>
              <a:defRPr/>
            </a:pPr>
            <a:r>
              <a:rPr lang="en-US" altLang="en-US" sz="2000" dirty="0">
                <a:solidFill>
                  <a:srgbClr val="000000"/>
                </a:solidFill>
                <a:latin typeface="Georgia" panose="02040502050405020303" pitchFamily="18" charset="0"/>
                <a:cs typeface="Arial" panose="020B0604020202020204" pitchFamily="34" charset="0"/>
              </a:rPr>
              <a:t>	Preserve historical records</a:t>
            </a:r>
          </a:p>
          <a:p>
            <a:pPr lvl="3" defTabSz="914400" fontAlgn="base">
              <a:lnSpc>
                <a:spcPct val="80000"/>
              </a:lnSpc>
              <a:spcBef>
                <a:spcPct val="0"/>
              </a:spcBef>
              <a:spcAft>
                <a:spcPct val="0"/>
              </a:spcAft>
              <a:defRPr/>
            </a:pPr>
            <a:endParaRPr lang="en-US" altLang="en-US" sz="2000" dirty="0">
              <a:solidFill>
                <a:srgbClr val="000000"/>
              </a:solidFill>
              <a:latin typeface="Georgia" panose="02040502050405020303" pitchFamily="18" charset="0"/>
              <a:cs typeface="Arial" panose="020B0604020202020204" pitchFamily="34" charset="0"/>
            </a:endParaRPr>
          </a:p>
          <a:p>
            <a:pPr defTabSz="914400" fontAlgn="base">
              <a:lnSpc>
                <a:spcPct val="80000"/>
              </a:lnSpc>
              <a:spcBef>
                <a:spcPct val="0"/>
              </a:spcBef>
              <a:spcAft>
                <a:spcPct val="0"/>
              </a:spcAft>
              <a:defRPr/>
            </a:pPr>
            <a:r>
              <a:rPr lang="en-US" altLang="en-US" sz="2000" dirty="0">
                <a:solidFill>
                  <a:srgbClr val="000000"/>
                </a:solidFill>
                <a:latin typeface="Georgia" panose="02040502050405020303" pitchFamily="18" charset="0"/>
                <a:cs typeface="Arial" panose="020B0604020202020204" pitchFamily="34" charset="0"/>
              </a:rPr>
              <a:t>Reporting – rotaryd5000.org </a:t>
            </a:r>
          </a:p>
          <a:p>
            <a:pPr marL="457200" indent="-457200" defTabSz="914400" fontAlgn="base">
              <a:lnSpc>
                <a:spcPct val="80000"/>
              </a:lnSpc>
              <a:spcBef>
                <a:spcPct val="0"/>
              </a:spcBef>
              <a:spcAft>
                <a:spcPct val="0"/>
              </a:spcAft>
              <a:buFont typeface="Arial" panose="020B0604020202020204" pitchFamily="34" charset="0"/>
              <a:buAutoNum type="arabicPeriod"/>
              <a:defRPr/>
            </a:pPr>
            <a:r>
              <a:rPr lang="en-US" altLang="en-US" sz="2000" dirty="0">
                <a:solidFill>
                  <a:srgbClr val="000000"/>
                </a:solidFill>
                <a:latin typeface="Georgia" panose="02040502050405020303" pitchFamily="18" charset="0"/>
                <a:cs typeface="Arial" panose="020B0604020202020204" pitchFamily="34" charset="0"/>
              </a:rPr>
              <a:t>Attendance by the 15</a:t>
            </a:r>
            <a:r>
              <a:rPr lang="en-US" altLang="en-US" sz="2000" baseline="30000" dirty="0">
                <a:solidFill>
                  <a:srgbClr val="000000"/>
                </a:solidFill>
                <a:latin typeface="Georgia" panose="02040502050405020303" pitchFamily="18" charset="0"/>
                <a:cs typeface="Arial" panose="020B0604020202020204" pitchFamily="34" charset="0"/>
              </a:rPr>
              <a:t>th</a:t>
            </a:r>
            <a:r>
              <a:rPr lang="en-US" altLang="en-US" sz="2000" dirty="0">
                <a:solidFill>
                  <a:srgbClr val="000000"/>
                </a:solidFill>
                <a:latin typeface="Georgia" panose="02040502050405020303" pitchFamily="18" charset="0"/>
                <a:cs typeface="Arial" panose="020B0604020202020204" pitchFamily="34" charset="0"/>
              </a:rPr>
              <a:t> of the next month</a:t>
            </a:r>
          </a:p>
          <a:p>
            <a:pPr marL="457200" indent="-457200" defTabSz="914400" fontAlgn="base">
              <a:lnSpc>
                <a:spcPct val="80000"/>
              </a:lnSpc>
              <a:spcBef>
                <a:spcPct val="0"/>
              </a:spcBef>
              <a:spcAft>
                <a:spcPct val="0"/>
              </a:spcAft>
              <a:buFont typeface="Arial" panose="020B0604020202020204" pitchFamily="34" charset="0"/>
              <a:buAutoNum type="arabicPeriod"/>
              <a:defRPr/>
            </a:pPr>
            <a:r>
              <a:rPr lang="en-US" altLang="en-US" sz="2000" dirty="0">
                <a:solidFill>
                  <a:srgbClr val="000000"/>
                </a:solidFill>
                <a:latin typeface="Georgia" panose="02040502050405020303" pitchFamily="18" charset="0"/>
                <a:cs typeface="Arial" panose="020B0604020202020204" pitchFamily="34" charset="0"/>
              </a:rPr>
              <a:t>Membership Changes - within 2 weeks </a:t>
            </a:r>
          </a:p>
          <a:p>
            <a:pPr marL="457200" indent="-457200" defTabSz="914400" fontAlgn="base">
              <a:lnSpc>
                <a:spcPct val="80000"/>
              </a:lnSpc>
              <a:spcBef>
                <a:spcPct val="0"/>
              </a:spcBef>
              <a:spcAft>
                <a:spcPct val="0"/>
              </a:spcAft>
              <a:buFontTx/>
              <a:buAutoNum type="arabicPeriod"/>
              <a:defRPr/>
            </a:pPr>
            <a:r>
              <a:rPr lang="en-US" altLang="en-US" sz="2000" dirty="0">
                <a:solidFill>
                  <a:srgbClr val="000000"/>
                </a:solidFill>
                <a:latin typeface="Georgia" panose="02040502050405020303" pitchFamily="18" charset="0"/>
                <a:cs typeface="Arial" panose="020B0604020202020204" pitchFamily="34" charset="0"/>
              </a:rPr>
              <a:t>Officers and Chairs – by January 31 for incoming officers</a:t>
            </a:r>
          </a:p>
        </p:txBody>
      </p:sp>
    </p:spTree>
    <p:extLst>
      <p:ext uri="{BB962C8B-B14F-4D97-AF65-F5344CB8AC3E}">
        <p14:creationId xmlns:p14="http://schemas.microsoft.com/office/powerpoint/2010/main" val="3371261869"/>
      </p:ext>
    </p:extLst>
  </p:cSld>
  <p:clrMapOvr>
    <a:masterClrMapping/>
  </p:clrMapOvr>
  <p:transition spd="med" advClick="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F001907E-013F-404D-AD08-8E6098EE556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rotary.org - Sign In</a:t>
            </a:r>
          </a:p>
        </p:txBody>
      </p:sp>
      <p:sp>
        <p:nvSpPr>
          <p:cNvPr id="66563" name="TextBox 5">
            <a:extLst>
              <a:ext uri="{FF2B5EF4-FFF2-40B4-BE49-F238E27FC236}">
                <a16:creationId xmlns:a16="http://schemas.microsoft.com/office/drawing/2014/main" id="{9E47DDF9-13B0-4D01-839B-A7D3E99CCF10}"/>
              </a:ext>
            </a:extLst>
          </p:cNvPr>
          <p:cNvSpPr txBox="1">
            <a:spLocks noGrp="1" noChangeArrowheads="1"/>
          </p:cNvSpPr>
          <p:nvPr>
            <p:ph idx="1"/>
          </p:nvPr>
        </p:nvSpPr>
        <p:spPr bwMode="auto">
          <a:xfrm>
            <a:off x="1930400" y="1066800"/>
            <a:ext cx="8229600" cy="203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a:buNone/>
            </a:pPr>
            <a:r>
              <a:rPr lang="en-US" altLang="en-US" sz="1800" b="1">
                <a:solidFill>
                  <a:srgbClr val="0A0A0A"/>
                </a:solidFill>
                <a:latin typeface="Georgia" panose="02040502050405020303" pitchFamily="18" charset="0"/>
                <a:ea typeface="ヒラギノ角ゴ Pro W3" pitchFamily="-84" charset="-128"/>
                <a:cs typeface="Georgia" panose="02040502050405020303" pitchFamily="18" charset="0"/>
              </a:rPr>
              <a:t>Sign in with your email address and password. “Register for an Account”, if you have never signed in or if you have entered the wrong sign-in info too many times. The User Name or Login password may be different from District’s website password. Email address is from the District’s website, unless you change it for RI.  If your email address changes, RI’s website needs to be updated separately.</a:t>
            </a:r>
          </a:p>
        </p:txBody>
      </p:sp>
      <p:pic>
        <p:nvPicPr>
          <p:cNvPr id="66564" name="Picture 4">
            <a:extLst>
              <a:ext uri="{FF2B5EF4-FFF2-40B4-BE49-F238E27FC236}">
                <a16:creationId xmlns:a16="http://schemas.microsoft.com/office/drawing/2014/main" id="{26117A9C-BBB2-4594-91CC-D3C8FC5C3F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94005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rrow: Down 5">
            <a:extLst>
              <a:ext uri="{FF2B5EF4-FFF2-40B4-BE49-F238E27FC236}">
                <a16:creationId xmlns:a16="http://schemas.microsoft.com/office/drawing/2014/main" id="{690BC280-3C76-44A7-9B69-DC4C2B1584F9}"/>
              </a:ext>
            </a:extLst>
          </p:cNvPr>
          <p:cNvSpPr/>
          <p:nvPr/>
        </p:nvSpPr>
        <p:spPr>
          <a:xfrm rot="5190957">
            <a:off x="8444707" y="3993357"/>
            <a:ext cx="484187" cy="977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Tree>
    <p:extLst>
      <p:ext uri="{BB962C8B-B14F-4D97-AF65-F5344CB8AC3E}">
        <p14:creationId xmlns:p14="http://schemas.microsoft.com/office/powerpoint/2010/main" val="1406111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599972DD-95AD-4511-82BB-807A70D0B53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Click on “Manage”</a:t>
            </a:r>
          </a:p>
        </p:txBody>
      </p:sp>
      <p:pic>
        <p:nvPicPr>
          <p:cNvPr id="67587" name="Content Placeholder 3">
            <a:extLst>
              <a:ext uri="{FF2B5EF4-FFF2-40B4-BE49-F238E27FC236}">
                <a16:creationId xmlns:a16="http://schemas.microsoft.com/office/drawing/2014/main" id="{B952FE8C-FB0A-41C7-AC92-A03A6E44EA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072922" y="1219200"/>
            <a:ext cx="8046156"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Down 4">
            <a:extLst>
              <a:ext uri="{FF2B5EF4-FFF2-40B4-BE49-F238E27FC236}">
                <a16:creationId xmlns:a16="http://schemas.microsoft.com/office/drawing/2014/main" id="{F2DE8B10-2458-4282-BB5A-BC0441B36DE7}"/>
              </a:ext>
            </a:extLst>
          </p:cNvPr>
          <p:cNvSpPr/>
          <p:nvPr/>
        </p:nvSpPr>
        <p:spPr>
          <a:xfrm>
            <a:off x="5637214" y="1905000"/>
            <a:ext cx="484187" cy="977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
        <p:nvSpPr>
          <p:cNvPr id="6" name="Arrow: Right 5">
            <a:extLst>
              <a:ext uri="{FF2B5EF4-FFF2-40B4-BE49-F238E27FC236}">
                <a16:creationId xmlns:a16="http://schemas.microsoft.com/office/drawing/2014/main" id="{18F9B01E-5705-4957-BD56-2D5CF106C52E}"/>
              </a:ext>
            </a:extLst>
          </p:cNvPr>
          <p:cNvSpPr/>
          <p:nvPr/>
        </p:nvSpPr>
        <p:spPr>
          <a:xfrm rot="1602289">
            <a:off x="2098675" y="3352800"/>
            <a:ext cx="977900" cy="4841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
        <p:nvSpPr>
          <p:cNvPr id="67590" name="TextBox 6">
            <a:extLst>
              <a:ext uri="{FF2B5EF4-FFF2-40B4-BE49-F238E27FC236}">
                <a16:creationId xmlns:a16="http://schemas.microsoft.com/office/drawing/2014/main" id="{0625D6E2-F6BF-4BD1-8862-3CEB91A9CF91}"/>
              </a:ext>
            </a:extLst>
          </p:cNvPr>
          <p:cNvSpPr txBox="1">
            <a:spLocks noChangeArrowheads="1"/>
          </p:cNvSpPr>
          <p:nvPr/>
        </p:nvSpPr>
        <p:spPr bwMode="auto">
          <a:xfrm>
            <a:off x="1905000" y="1187450"/>
            <a:ext cx="835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defTabSz="914400" fontAlgn="base">
              <a:spcBef>
                <a:spcPct val="0"/>
              </a:spcBef>
              <a:spcAft>
                <a:spcPct val="0"/>
              </a:spcAft>
            </a:pPr>
            <a:r>
              <a:rPr lang="en-US" altLang="en-US" sz="2000" b="1">
                <a:solidFill>
                  <a:srgbClr val="00246C"/>
                </a:solidFill>
              </a:rPr>
              <a:t>Go to “Club Administration” for Dues Invoice or Member Data. </a:t>
            </a:r>
          </a:p>
        </p:txBody>
      </p:sp>
    </p:spTree>
    <p:extLst>
      <p:ext uri="{BB962C8B-B14F-4D97-AF65-F5344CB8AC3E}">
        <p14:creationId xmlns:p14="http://schemas.microsoft.com/office/powerpoint/2010/main" val="825775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1BCB500D-7482-43F4-9A68-FD63ABB021A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400" b="1">
                <a:solidFill>
                  <a:srgbClr val="000000"/>
                </a:solidFill>
                <a:latin typeface="Arial" panose="020B0604020202020204" pitchFamily="34" charset="0"/>
                <a:cs typeface="Arial" panose="020B0604020202020204" pitchFamily="34" charset="0"/>
              </a:rPr>
              <a:t>RI Club Invoice in the “Club Administration” site page</a:t>
            </a:r>
            <a:endParaRPr lang="en-US" altLang="en-US" sz="2400">
              <a:latin typeface="Arial Narrow" panose="020B0606020202030204" pitchFamily="34" charset="0"/>
            </a:endParaRPr>
          </a:p>
        </p:txBody>
      </p:sp>
      <p:pic>
        <p:nvPicPr>
          <p:cNvPr id="68611" name="Content Placeholder 3">
            <a:extLst>
              <a:ext uri="{FF2B5EF4-FFF2-40B4-BE49-F238E27FC236}">
                <a16:creationId xmlns:a16="http://schemas.microsoft.com/office/drawing/2014/main" id="{2EDE3566-6128-4D2F-953C-FB25DD1862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885802" y="1219200"/>
            <a:ext cx="8420396"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a:extLst>
              <a:ext uri="{FF2B5EF4-FFF2-40B4-BE49-F238E27FC236}">
                <a16:creationId xmlns:a16="http://schemas.microsoft.com/office/drawing/2014/main" id="{BEF56AB5-69E1-4E15-B7B7-C3868F233BCD}"/>
              </a:ext>
            </a:extLst>
          </p:cNvPr>
          <p:cNvSpPr/>
          <p:nvPr/>
        </p:nvSpPr>
        <p:spPr>
          <a:xfrm>
            <a:off x="2057400" y="3481389"/>
            <a:ext cx="977900" cy="4857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400">
              <a:solidFill>
                <a:prstClr val="white"/>
              </a:solidFill>
              <a:latin typeface="Calibri"/>
            </a:endParaRPr>
          </a:p>
        </p:txBody>
      </p:sp>
    </p:spTree>
    <p:extLst>
      <p:ext uri="{BB962C8B-B14F-4D97-AF65-F5344CB8AC3E}">
        <p14:creationId xmlns:p14="http://schemas.microsoft.com/office/powerpoint/2010/main" val="1516228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F7FF017D-668D-47A0-BD25-4E7EAC52FDD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Rotary Foundation Contributions</a:t>
            </a:r>
          </a:p>
        </p:txBody>
      </p:sp>
      <p:sp>
        <p:nvSpPr>
          <p:cNvPr id="3" name="Content Placeholder 2">
            <a:extLst>
              <a:ext uri="{FF2B5EF4-FFF2-40B4-BE49-F238E27FC236}">
                <a16:creationId xmlns:a16="http://schemas.microsoft.com/office/drawing/2014/main" id="{6FCF2244-6F1D-44D9-93EA-743E6633D13F}"/>
              </a:ext>
            </a:extLst>
          </p:cNvPr>
          <p:cNvSpPr>
            <a:spLocks noGrp="1"/>
          </p:cNvSpPr>
          <p:nvPr>
            <p:ph idx="1"/>
          </p:nvPr>
        </p:nvSpPr>
        <p:spPr>
          <a:xfrm>
            <a:off x="1752600" y="1003301"/>
            <a:ext cx="8458200" cy="4525963"/>
          </a:xfrm>
        </p:spPr>
        <p:txBody>
          <a:bodyPr/>
          <a:lstStyle/>
          <a:p>
            <a:pPr marL="0" indent="0">
              <a:buNone/>
              <a:defRPr/>
            </a:pPr>
            <a:r>
              <a:rPr lang="en-US" sz="2000" b="1" dirty="0">
                <a:solidFill>
                  <a:srgbClr val="0A0A0A"/>
                </a:solidFill>
              </a:rPr>
              <a:t>Forms and Foundation Reports can be found on the rotary.org website, under “The Rotary Foundation” tab. For forms, go to “Ways to Give”. Forms are on the bottom of the site page.</a:t>
            </a:r>
          </a:p>
          <a:p>
            <a:pPr>
              <a:defRPr/>
            </a:pPr>
            <a:r>
              <a:rPr lang="en-US" sz="1800" b="1" dirty="0">
                <a:solidFill>
                  <a:srgbClr val="0A0A0A"/>
                </a:solidFill>
              </a:rPr>
              <a:t>Individual contributions are submitted using The Rotary Foundation Contribution Form. Members can donate online.</a:t>
            </a:r>
          </a:p>
          <a:p>
            <a:pPr>
              <a:defRPr/>
            </a:pPr>
            <a:r>
              <a:rPr lang="en-US" sz="1800" b="1" dirty="0">
                <a:solidFill>
                  <a:srgbClr val="0A0A0A"/>
                </a:solidFill>
              </a:rPr>
              <a:t>If you send multiple donations together, complete a Multiple Donor Form. </a:t>
            </a:r>
          </a:p>
          <a:p>
            <a:pPr>
              <a:defRPr/>
            </a:pPr>
            <a:r>
              <a:rPr lang="en-US" sz="1800" b="1" dirty="0">
                <a:solidFill>
                  <a:srgbClr val="0A0A0A"/>
                </a:solidFill>
              </a:rPr>
              <a:t>Indicate gift designations (such as Polio Plus or Annual Fund- SHARE) and include all contributors’ names and membership numbers so that each receives proper acknowledgment, recognition, and a tax receipt, where appropriate.</a:t>
            </a:r>
          </a:p>
          <a:p>
            <a:pPr>
              <a:defRPr/>
            </a:pPr>
            <a:r>
              <a:rPr lang="en-US" sz="1800" b="1" dirty="0">
                <a:solidFill>
                  <a:srgbClr val="0A0A0A"/>
                </a:solidFill>
              </a:rPr>
              <a:t>In addition to monetary gifts, contributions can include stock, appreciated securities, life insurance policies, property, and bequests. Contact Planned Giving staff at Rotary headquarters or your international office for assistance in sending these types of</a:t>
            </a:r>
          </a:p>
          <a:p>
            <a:pPr>
              <a:defRPr/>
            </a:pPr>
            <a:r>
              <a:rPr lang="en-US" sz="1800" b="1" dirty="0">
                <a:solidFill>
                  <a:srgbClr val="0A0A0A"/>
                </a:solidFill>
              </a:rPr>
              <a:t>contributions. Se e the Foundation’s Gift Acceptance Policy for more information.</a:t>
            </a:r>
          </a:p>
          <a:p>
            <a:pPr>
              <a:defRPr/>
            </a:pPr>
            <a:endParaRPr lang="en-US" dirty="0"/>
          </a:p>
        </p:txBody>
      </p:sp>
    </p:spTree>
    <p:extLst>
      <p:ext uri="{BB962C8B-B14F-4D97-AF65-F5344CB8AC3E}">
        <p14:creationId xmlns:p14="http://schemas.microsoft.com/office/powerpoint/2010/main" val="1910643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182B3-3157-45FB-8983-7CD4BE8D3119}"/>
              </a:ext>
            </a:extLst>
          </p:cNvPr>
          <p:cNvSpPr>
            <a:spLocks noGrp="1"/>
          </p:cNvSpPr>
          <p:nvPr>
            <p:ph type="title"/>
          </p:nvPr>
        </p:nvSpPr>
        <p:spPr/>
        <p:txBody>
          <a:bodyPr/>
          <a:lstStyle/>
          <a:p>
            <a:r>
              <a:rPr lang="en-US" sz="4000" dirty="0"/>
              <a:t>Resources</a:t>
            </a:r>
          </a:p>
        </p:txBody>
      </p:sp>
      <p:sp>
        <p:nvSpPr>
          <p:cNvPr id="3" name="Content Placeholder 2">
            <a:extLst>
              <a:ext uri="{FF2B5EF4-FFF2-40B4-BE49-F238E27FC236}">
                <a16:creationId xmlns:a16="http://schemas.microsoft.com/office/drawing/2014/main" id="{57DBE323-E326-4B28-B7C1-D264512A26CF}"/>
              </a:ext>
            </a:extLst>
          </p:cNvPr>
          <p:cNvSpPr>
            <a:spLocks noGrp="1"/>
          </p:cNvSpPr>
          <p:nvPr>
            <p:ph idx="1"/>
          </p:nvPr>
        </p:nvSpPr>
        <p:spPr/>
        <p:txBody>
          <a:bodyPr/>
          <a:lstStyle/>
          <a:p>
            <a:pPr marL="0" indent="0">
              <a:buNone/>
            </a:pPr>
            <a:r>
              <a:rPr lang="en-US" dirty="0"/>
              <a:t>Online Course:</a:t>
            </a:r>
          </a:p>
          <a:p>
            <a:pPr marL="0" indent="0">
              <a:buNone/>
            </a:pPr>
            <a:r>
              <a:rPr lang="en-US" dirty="0"/>
              <a:t>	-rotary.org/</a:t>
            </a:r>
            <a:r>
              <a:rPr lang="en-US" dirty="0" err="1"/>
              <a:t>myrotary</a:t>
            </a:r>
            <a:endParaRPr lang="en-US" dirty="0"/>
          </a:p>
          <a:p>
            <a:pPr marL="0" indent="0">
              <a:buNone/>
            </a:pPr>
            <a:r>
              <a:rPr lang="en-US" dirty="0"/>
              <a:t>	-Learning &amp; Reference -</a:t>
            </a:r>
            <a:r>
              <a:rPr lang="en-US" dirty="0">
                <a:sym typeface="Wingdings" panose="05000000000000000000" pitchFamily="2" charset="2"/>
              </a:rPr>
              <a:t> Learning Center</a:t>
            </a:r>
          </a:p>
          <a:p>
            <a:pPr marL="0" indent="0">
              <a:buNone/>
            </a:pPr>
            <a:endParaRPr lang="en-US" dirty="0">
              <a:sym typeface="Wingdings" panose="05000000000000000000" pitchFamily="2" charset="2"/>
            </a:endParaRPr>
          </a:p>
          <a:p>
            <a:pPr marL="0" indent="0">
              <a:buNone/>
            </a:pPr>
            <a:endParaRPr lang="en-US" dirty="0"/>
          </a:p>
          <a:p>
            <a:pPr marL="0" indent="0">
              <a:buNone/>
            </a:pPr>
            <a:r>
              <a:rPr lang="en-US" dirty="0"/>
              <a:t>	</a:t>
            </a:r>
          </a:p>
        </p:txBody>
      </p:sp>
      <p:pic>
        <p:nvPicPr>
          <p:cNvPr id="5" name="Picture 4">
            <a:extLst>
              <a:ext uri="{FF2B5EF4-FFF2-40B4-BE49-F238E27FC236}">
                <a16:creationId xmlns:a16="http://schemas.microsoft.com/office/drawing/2014/main" id="{36EAF8D4-3510-472C-BBA7-919A4FF235A5}"/>
              </a:ext>
            </a:extLst>
          </p:cNvPr>
          <p:cNvPicPr>
            <a:picLocks noChangeAspect="1"/>
          </p:cNvPicPr>
          <p:nvPr/>
        </p:nvPicPr>
        <p:blipFill>
          <a:blip r:embed="rId2"/>
          <a:stretch>
            <a:fillRect/>
          </a:stretch>
        </p:blipFill>
        <p:spPr>
          <a:xfrm>
            <a:off x="609600" y="2876358"/>
            <a:ext cx="10366743" cy="5524882"/>
          </a:xfrm>
          <a:prstGeom prst="rect">
            <a:avLst/>
          </a:prstGeom>
        </p:spPr>
      </p:pic>
    </p:spTree>
    <p:extLst>
      <p:ext uri="{BB962C8B-B14F-4D97-AF65-F5344CB8AC3E}">
        <p14:creationId xmlns:p14="http://schemas.microsoft.com/office/powerpoint/2010/main" val="655008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B2B032D5-BB67-4E80-A6E4-F349D7120A5F}"/>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dirty="0">
                <a:latin typeface="Arial Narrow" panose="020B0606020202030204" pitchFamily="34" charset="0"/>
              </a:rPr>
              <a:t>District Resources for 2019-2020</a:t>
            </a:r>
          </a:p>
        </p:txBody>
      </p:sp>
      <p:sp>
        <p:nvSpPr>
          <p:cNvPr id="71683" name="Content Placeholder 2">
            <a:extLst>
              <a:ext uri="{FF2B5EF4-FFF2-40B4-BE49-F238E27FC236}">
                <a16:creationId xmlns:a16="http://schemas.microsoft.com/office/drawing/2014/main" id="{037DD03B-7791-45BE-86C9-D33B3D27366B}"/>
              </a:ext>
            </a:extLst>
          </p:cNvPr>
          <p:cNvSpPr>
            <a:spLocks noGrp="1"/>
          </p:cNvSpPr>
          <p:nvPr>
            <p:ph idx="1"/>
          </p:nvPr>
        </p:nvSpPr>
        <p:spPr bwMode="auto">
          <a:xfrm>
            <a:off x="1003300" y="1333501"/>
            <a:ext cx="964565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a:latin typeface="Georgia" panose="02040502050405020303" pitchFamily="18" charset="0"/>
              </a:rPr>
              <a:t>District Governor Eric Kaler</a:t>
            </a:r>
          </a:p>
          <a:p>
            <a:pPr lvl="1"/>
            <a:r>
              <a:rPr lang="en-US" sz="2800" dirty="0">
                <a:hlinkClick r:id="rId2"/>
              </a:rPr>
              <a:t>ekaler.d5000@gmail.com</a:t>
            </a:r>
            <a:endParaRPr lang="en-US" sz="2800" dirty="0"/>
          </a:p>
          <a:p>
            <a:r>
              <a:rPr lang="en-US" altLang="en-US" sz="3200" b="1" dirty="0">
                <a:latin typeface="Georgia" panose="02040502050405020303" pitchFamily="18" charset="0"/>
              </a:rPr>
              <a:t>District Governor – Elect Naomi Masuno</a:t>
            </a:r>
          </a:p>
          <a:p>
            <a:pPr marL="457200" lvl="1" indent="0">
              <a:buNone/>
            </a:pPr>
            <a:r>
              <a:rPr lang="en-US" altLang="en-US" sz="2800" b="1" dirty="0">
                <a:latin typeface="Georgia" panose="02040502050405020303" pitchFamily="18" charset="0"/>
              </a:rPr>
              <a:t>- </a:t>
            </a:r>
            <a:r>
              <a:rPr lang="en-US" altLang="en-US" sz="2800" dirty="0">
                <a:latin typeface="Georgia" panose="02040502050405020303" pitchFamily="18" charset="0"/>
              </a:rPr>
              <a:t>info@rotaryd5000.org</a:t>
            </a:r>
          </a:p>
          <a:p>
            <a:r>
              <a:rPr lang="en-US" altLang="en-US" b="1" dirty="0">
                <a:latin typeface="Georgia" panose="02040502050405020303" pitchFamily="18" charset="0"/>
              </a:rPr>
              <a:t>Chief of Staff Mark Merriam</a:t>
            </a:r>
          </a:p>
          <a:p>
            <a:pPr lvl="1"/>
            <a:r>
              <a:rPr lang="en-US" dirty="0">
                <a:hlinkClick r:id="rId3"/>
              </a:rPr>
              <a:t>mark.rotary@outlook.com</a:t>
            </a:r>
            <a:r>
              <a:rPr lang="en-US" dirty="0"/>
              <a:t>	</a:t>
            </a:r>
            <a:endParaRPr lang="en-US" altLang="en-US" b="1" dirty="0">
              <a:latin typeface="Georgia" panose="02040502050405020303" pitchFamily="18" charset="0"/>
            </a:endParaRPr>
          </a:p>
          <a:p>
            <a:r>
              <a:rPr lang="en-US" altLang="en-US" b="1" dirty="0">
                <a:latin typeface="Georgia" panose="02040502050405020303" pitchFamily="18" charset="0"/>
              </a:rPr>
              <a:t>District Treasurer Bede Cooray</a:t>
            </a:r>
          </a:p>
          <a:p>
            <a:pPr lvl="1"/>
            <a:r>
              <a:rPr lang="en-US" altLang="en-US" b="1" dirty="0">
                <a:latin typeface="Georgia" panose="02040502050405020303" pitchFamily="18" charset="0"/>
              </a:rPr>
              <a:t>bede@coorayhawaii.com</a:t>
            </a:r>
          </a:p>
          <a:p>
            <a:endParaRPr lang="en-US" altLang="en-US" b="1" dirty="0">
              <a:latin typeface="Georgia" panose="02040502050405020303" pitchFamily="18" charset="0"/>
            </a:endParaRPr>
          </a:p>
          <a:p>
            <a:endParaRPr lang="en-US" altLang="en-US" dirty="0">
              <a:latin typeface="Georgia" panose="02040502050405020303" pitchFamily="18" charset="0"/>
            </a:endParaRPr>
          </a:p>
        </p:txBody>
      </p:sp>
    </p:spTree>
    <p:extLst>
      <p:ext uri="{BB962C8B-B14F-4D97-AF65-F5344CB8AC3E}">
        <p14:creationId xmlns:p14="http://schemas.microsoft.com/office/powerpoint/2010/main" val="4243047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33FCE-70D0-4CC5-AA1E-B5FC16DD3203}"/>
              </a:ext>
            </a:extLst>
          </p:cNvPr>
          <p:cNvSpPr>
            <a:spLocks noGrp="1"/>
          </p:cNvSpPr>
          <p:nvPr>
            <p:ph type="ctrTitle"/>
          </p:nvPr>
        </p:nvSpPr>
        <p:spPr>
          <a:xfrm>
            <a:off x="1066800" y="1938395"/>
            <a:ext cx="10058400" cy="3566160"/>
          </a:xfrm>
        </p:spPr>
        <p:txBody>
          <a:bodyPr/>
          <a:lstStyle/>
          <a:p>
            <a:pPr algn="ctr">
              <a:defRPr/>
            </a:pPr>
            <a:r>
              <a:rPr lang="en-US" dirty="0">
                <a:solidFill>
                  <a:schemeClr val="tx2"/>
                </a:solidFill>
              </a:rPr>
              <a:t>Mahalo!</a:t>
            </a:r>
          </a:p>
        </p:txBody>
      </p:sp>
      <p:pic>
        <p:nvPicPr>
          <p:cNvPr id="4" name="Picture 3" descr="A close up of a logo&#10;&#10;Description automatically generated">
            <a:extLst>
              <a:ext uri="{FF2B5EF4-FFF2-40B4-BE49-F238E27FC236}">
                <a16:creationId xmlns:a16="http://schemas.microsoft.com/office/drawing/2014/main" id="{ABA20739-6F86-4503-8A1F-1FE207DB13C4}"/>
              </a:ext>
            </a:extLst>
          </p:cNvPr>
          <p:cNvPicPr>
            <a:picLocks noChangeAspect="1"/>
          </p:cNvPicPr>
          <p:nvPr/>
        </p:nvPicPr>
        <p:blipFill>
          <a:blip r:embed="rId2"/>
          <a:stretch>
            <a:fillRect/>
          </a:stretch>
        </p:blipFill>
        <p:spPr>
          <a:xfrm>
            <a:off x="4555435" y="347870"/>
            <a:ext cx="3081130" cy="3081130"/>
          </a:xfrm>
          <a:prstGeom prst="rect">
            <a:avLst/>
          </a:prstGeom>
        </p:spPr>
      </p:pic>
    </p:spTree>
    <p:extLst>
      <p:ext uri="{BB962C8B-B14F-4D97-AF65-F5344CB8AC3E}">
        <p14:creationId xmlns:p14="http://schemas.microsoft.com/office/powerpoint/2010/main" val="3925246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D7BA96C8-B3E9-4E30-9A2E-41F03959695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dirty="0">
                <a:latin typeface="Arial" panose="020B0604020202020204" pitchFamily="34" charset="0"/>
                <a:cs typeface="Arial" panose="020B0604020202020204" pitchFamily="34" charset="0"/>
              </a:rPr>
              <a:t>District Website:  rotaryd5000.org (</a:t>
            </a:r>
            <a:r>
              <a:rPr lang="en-US" altLang="en-US" sz="2800" dirty="0" err="1">
                <a:latin typeface="Arial" panose="020B0604020202020204" pitchFamily="34" charset="0"/>
                <a:cs typeface="Arial" panose="020B0604020202020204" pitchFamily="34" charset="0"/>
              </a:rPr>
              <a:t>ClubRunner</a:t>
            </a:r>
            <a:r>
              <a:rPr lang="en-US" altLang="en-US" sz="2800" dirty="0">
                <a:latin typeface="Arial" panose="020B0604020202020204" pitchFamily="34" charset="0"/>
                <a:cs typeface="Arial" panose="020B0604020202020204" pitchFamily="34" charset="0"/>
              </a:rPr>
              <a:t>)</a:t>
            </a:r>
            <a:endParaRPr lang="en-US" altLang="en-US" sz="2800"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3D47932B-5FB9-4702-B129-33E9674B05BC}"/>
              </a:ext>
            </a:extLst>
          </p:cNvPr>
          <p:cNvSpPr>
            <a:spLocks noGrp="1"/>
          </p:cNvSpPr>
          <p:nvPr>
            <p:ph idx="1"/>
          </p:nvPr>
        </p:nvSpPr>
        <p:spPr>
          <a:xfrm>
            <a:off x="887896" y="1179445"/>
            <a:ext cx="9742310" cy="4824138"/>
          </a:xfrm>
        </p:spPr>
        <p:txBody>
          <a:bodyPr/>
          <a:lstStyle/>
          <a:p>
            <a:pPr>
              <a:lnSpc>
                <a:spcPct val="80000"/>
              </a:lnSpc>
              <a:buFont typeface="Arial" panose="020B0604020202020204" pitchFamily="34" charset="0"/>
              <a:buNone/>
              <a:defRPr/>
            </a:pPr>
            <a:r>
              <a:rPr lang="en-US" altLang="en-US" sz="2800" dirty="0">
                <a:solidFill>
                  <a:srgbClr val="000000"/>
                </a:solidFill>
                <a:latin typeface="Georgia" panose="02040502050405020303" pitchFamily="18" charset="0"/>
                <a:cs typeface="Arial" panose="020B0604020202020204" pitchFamily="34" charset="0"/>
              </a:rPr>
              <a:t>Membership Information:</a:t>
            </a:r>
          </a:p>
          <a:p>
            <a:pPr>
              <a:lnSpc>
                <a:spcPct val="80000"/>
              </a:lnSpc>
              <a:defRPr/>
            </a:pPr>
            <a:r>
              <a:rPr lang="en-US" altLang="en-US" sz="2800" dirty="0">
                <a:solidFill>
                  <a:srgbClr val="000000"/>
                </a:solidFill>
                <a:latin typeface="Georgia" panose="02040502050405020303" pitchFamily="18" charset="0"/>
                <a:cs typeface="Arial" panose="020B0604020202020204" pitchFamily="34" charset="0"/>
              </a:rPr>
              <a:t>Add or terminate members</a:t>
            </a:r>
          </a:p>
          <a:p>
            <a:pPr>
              <a:lnSpc>
                <a:spcPct val="80000"/>
              </a:lnSpc>
              <a:defRPr/>
            </a:pPr>
            <a:r>
              <a:rPr lang="en-US" altLang="en-US" sz="2800" dirty="0">
                <a:solidFill>
                  <a:srgbClr val="000000"/>
                </a:solidFill>
                <a:latin typeface="Georgia" panose="02040502050405020303" pitchFamily="18" charset="0"/>
                <a:cs typeface="Arial" panose="020B0604020202020204" pitchFamily="34" charset="0"/>
              </a:rPr>
              <a:t>Update Member Profiles</a:t>
            </a:r>
          </a:p>
          <a:p>
            <a:pPr>
              <a:lnSpc>
                <a:spcPct val="80000"/>
              </a:lnSpc>
              <a:defRPr/>
            </a:pPr>
            <a:r>
              <a:rPr lang="en-US" altLang="en-US" sz="2800" dirty="0">
                <a:solidFill>
                  <a:srgbClr val="000000"/>
                </a:solidFill>
                <a:latin typeface="Georgia" panose="02040502050405020303" pitchFamily="18" charset="0"/>
                <a:cs typeface="Arial" panose="020B0604020202020204" pitchFamily="34" charset="0"/>
              </a:rPr>
              <a:t>Identify Officers and Club Chairs</a:t>
            </a:r>
          </a:p>
          <a:p>
            <a:pPr marL="0" indent="0">
              <a:lnSpc>
                <a:spcPct val="80000"/>
              </a:lnSpc>
              <a:buNone/>
              <a:defRPr/>
            </a:pPr>
            <a:endParaRPr lang="en-US" altLang="en-US" sz="2800" dirty="0">
              <a:solidFill>
                <a:srgbClr val="000000"/>
              </a:solidFill>
              <a:latin typeface="Georgia" panose="02040502050405020303" pitchFamily="18" charset="0"/>
              <a:cs typeface="Arial" panose="020B0604020202020204" pitchFamily="34" charset="0"/>
            </a:endParaRPr>
          </a:p>
          <a:p>
            <a:pPr marL="0" indent="0">
              <a:lnSpc>
                <a:spcPct val="80000"/>
              </a:lnSpc>
              <a:buNone/>
              <a:defRPr/>
            </a:pPr>
            <a:r>
              <a:rPr lang="en-US" altLang="en-US" sz="2800" dirty="0">
                <a:solidFill>
                  <a:srgbClr val="000000"/>
                </a:solidFill>
                <a:latin typeface="Georgia" panose="02040502050405020303" pitchFamily="18" charset="0"/>
                <a:cs typeface="Arial" panose="020B0604020202020204" pitchFamily="34" charset="0"/>
              </a:rPr>
              <a:t>Membership information uploads to Rotary International automatically (sometimes there is a time delay.) </a:t>
            </a:r>
          </a:p>
          <a:p>
            <a:pPr marL="0" indent="0">
              <a:lnSpc>
                <a:spcPct val="80000"/>
              </a:lnSpc>
              <a:buNone/>
              <a:defRPr/>
            </a:pPr>
            <a:endParaRPr lang="en-US" altLang="en-US" sz="2800" dirty="0">
              <a:solidFill>
                <a:srgbClr val="000000"/>
              </a:solidFill>
              <a:latin typeface="Georgia" panose="02040502050405020303" pitchFamily="18" charset="0"/>
              <a:cs typeface="Arial" panose="020B0604020202020204" pitchFamily="34" charset="0"/>
            </a:endParaRPr>
          </a:p>
          <a:p>
            <a:pPr marL="0" indent="0">
              <a:lnSpc>
                <a:spcPct val="80000"/>
              </a:lnSpc>
              <a:buNone/>
              <a:defRPr/>
            </a:pPr>
            <a:r>
              <a:rPr lang="en-US" altLang="en-US" sz="2800" dirty="0">
                <a:solidFill>
                  <a:srgbClr val="000000"/>
                </a:solidFill>
                <a:latin typeface="Georgia" panose="02040502050405020303" pitchFamily="18" charset="0"/>
                <a:cs typeface="Arial" panose="020B0604020202020204" pitchFamily="34" charset="0"/>
              </a:rPr>
              <a:t>Important to have the correct address and email address.  </a:t>
            </a:r>
          </a:p>
          <a:p>
            <a:pPr marL="0" indent="0">
              <a:lnSpc>
                <a:spcPct val="80000"/>
              </a:lnSpc>
              <a:buNone/>
              <a:defRPr/>
            </a:pPr>
            <a:endParaRPr lang="en-US" altLang="en-US" sz="2800" dirty="0">
              <a:solidFill>
                <a:srgbClr val="000000"/>
              </a:solidFill>
              <a:latin typeface="Georgia" panose="02040502050405020303" pitchFamily="18" charset="0"/>
              <a:cs typeface="Arial" panose="020B0604020202020204" pitchFamily="34" charset="0"/>
            </a:endParaRPr>
          </a:p>
          <a:p>
            <a:pPr marL="0" indent="0">
              <a:lnSpc>
                <a:spcPct val="80000"/>
              </a:lnSpc>
              <a:buNone/>
              <a:defRPr/>
            </a:pPr>
            <a:r>
              <a:rPr lang="en-US" altLang="en-US" sz="2800" dirty="0">
                <a:solidFill>
                  <a:srgbClr val="000000"/>
                </a:solidFill>
                <a:latin typeface="Georgia" panose="02040502050405020303" pitchFamily="18" charset="0"/>
                <a:cs typeface="Arial" panose="020B0604020202020204" pitchFamily="34" charset="0"/>
              </a:rPr>
              <a:t>The email address is the RI website User Name and the address is where the </a:t>
            </a:r>
            <a:r>
              <a:rPr lang="en-US" altLang="en-US" sz="2800" dirty="0" err="1">
                <a:solidFill>
                  <a:srgbClr val="000000"/>
                </a:solidFill>
                <a:latin typeface="Georgia" panose="02040502050405020303" pitchFamily="18" charset="0"/>
                <a:cs typeface="Arial" panose="020B0604020202020204" pitchFamily="34" charset="0"/>
              </a:rPr>
              <a:t>rotarian</a:t>
            </a:r>
            <a:r>
              <a:rPr lang="en-US" altLang="en-US" sz="2800" dirty="0">
                <a:solidFill>
                  <a:srgbClr val="000000"/>
                </a:solidFill>
                <a:latin typeface="Georgia" panose="02040502050405020303" pitchFamily="18" charset="0"/>
                <a:cs typeface="Arial" panose="020B0604020202020204" pitchFamily="34" charset="0"/>
              </a:rPr>
              <a:t> magazine is mailed.</a:t>
            </a:r>
          </a:p>
          <a:p>
            <a:pPr>
              <a:defRPr/>
            </a:pPr>
            <a:endParaRPr lang="en-US" dirty="0"/>
          </a:p>
        </p:txBody>
      </p:sp>
    </p:spTree>
    <p:extLst>
      <p:ext uri="{BB962C8B-B14F-4D97-AF65-F5344CB8AC3E}">
        <p14:creationId xmlns:p14="http://schemas.microsoft.com/office/powerpoint/2010/main" val="307171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9A7467D1-A87F-4EAE-AA95-074FFE64468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District Uses ClubRunner</a:t>
            </a:r>
          </a:p>
        </p:txBody>
      </p:sp>
      <p:sp>
        <p:nvSpPr>
          <p:cNvPr id="26627" name="Content Placeholder 2">
            <a:extLst>
              <a:ext uri="{FF2B5EF4-FFF2-40B4-BE49-F238E27FC236}">
                <a16:creationId xmlns:a16="http://schemas.microsoft.com/office/drawing/2014/main" id="{1F3FEAD2-FE86-4BAF-9BBA-40EC13F4DE41}"/>
              </a:ext>
            </a:extLst>
          </p:cNvPr>
          <p:cNvSpPr>
            <a:spLocks noGrp="1"/>
          </p:cNvSpPr>
          <p:nvPr>
            <p:ph idx="1"/>
          </p:nvPr>
        </p:nvSpPr>
        <p:spPr bwMode="auto">
          <a:xfrm>
            <a:off x="508000" y="990600"/>
            <a:ext cx="111760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solidFill>
                  <a:schemeClr val="tx2"/>
                </a:solidFill>
                <a:latin typeface="Georgia" panose="02040502050405020303" pitchFamily="18" charset="0"/>
              </a:rPr>
              <a:t>District 5000 uses </a:t>
            </a:r>
            <a:r>
              <a:rPr lang="en-US" altLang="en-US" sz="2400" dirty="0" err="1">
                <a:solidFill>
                  <a:schemeClr val="tx2"/>
                </a:solidFill>
                <a:latin typeface="Georgia" panose="02040502050405020303" pitchFamily="18" charset="0"/>
              </a:rPr>
              <a:t>ClubRunner’s</a:t>
            </a:r>
            <a:r>
              <a:rPr lang="en-US" altLang="en-US" sz="2400" dirty="0">
                <a:solidFill>
                  <a:schemeClr val="tx2"/>
                </a:solidFill>
                <a:latin typeface="Georgia" panose="02040502050405020303" pitchFamily="18" charset="0"/>
              </a:rPr>
              <a:t> design for the website. </a:t>
            </a:r>
          </a:p>
          <a:p>
            <a:r>
              <a:rPr lang="en-US" altLang="en-US" sz="2400" dirty="0">
                <a:solidFill>
                  <a:schemeClr val="tx2"/>
                </a:solidFill>
                <a:latin typeface="Georgia" panose="02040502050405020303" pitchFamily="18" charset="0"/>
              </a:rPr>
              <a:t>Clubs do not need to use </a:t>
            </a:r>
            <a:r>
              <a:rPr lang="en-US" altLang="en-US" sz="2400" dirty="0" err="1">
                <a:solidFill>
                  <a:schemeClr val="tx2"/>
                </a:solidFill>
                <a:latin typeface="Georgia" panose="02040502050405020303" pitchFamily="18" charset="0"/>
              </a:rPr>
              <a:t>ClubRunner</a:t>
            </a:r>
            <a:r>
              <a:rPr lang="en-US" altLang="en-US" sz="2400" dirty="0">
                <a:solidFill>
                  <a:schemeClr val="tx2"/>
                </a:solidFill>
                <a:latin typeface="Georgia" panose="02040502050405020303" pitchFamily="18" charset="0"/>
              </a:rPr>
              <a:t> for their own websites, however, if clubs are using </a:t>
            </a:r>
            <a:r>
              <a:rPr lang="en-US" altLang="en-US" sz="2400" dirty="0" err="1">
                <a:solidFill>
                  <a:schemeClr val="tx2"/>
                </a:solidFill>
                <a:latin typeface="Georgia" panose="02040502050405020303" pitchFamily="18" charset="0"/>
              </a:rPr>
              <a:t>ClubRunner</a:t>
            </a:r>
            <a:r>
              <a:rPr lang="en-US" altLang="en-US" sz="2400" dirty="0">
                <a:solidFill>
                  <a:schemeClr val="tx2"/>
                </a:solidFill>
                <a:latin typeface="Georgia" panose="02040502050405020303" pitchFamily="18" charset="0"/>
              </a:rPr>
              <a:t>, the club’s information uploads to the district’s website when integrated.</a:t>
            </a:r>
          </a:p>
          <a:p>
            <a:r>
              <a:rPr lang="en-US" altLang="en-US" sz="2400" dirty="0">
                <a:solidFill>
                  <a:schemeClr val="tx2"/>
                </a:solidFill>
                <a:latin typeface="Georgia" panose="02040502050405020303" pitchFamily="18" charset="0"/>
              </a:rPr>
              <a:t>If your club does not have a website or uses another web designer, input the member information and officer list on the district’s website.</a:t>
            </a:r>
          </a:p>
          <a:p>
            <a:r>
              <a:rPr lang="en-US" altLang="en-US" sz="2400" dirty="0" err="1">
                <a:solidFill>
                  <a:schemeClr val="tx2"/>
                </a:solidFill>
                <a:latin typeface="Georgia" panose="02040502050405020303" pitchFamily="18" charset="0"/>
              </a:rPr>
              <a:t>ClubRunner</a:t>
            </a:r>
            <a:r>
              <a:rPr lang="en-US" altLang="en-US" sz="2400" dirty="0">
                <a:solidFill>
                  <a:schemeClr val="tx2"/>
                </a:solidFill>
                <a:latin typeface="Georgia" panose="02040502050405020303" pitchFamily="18" charset="0"/>
              </a:rPr>
              <a:t> has recorded and live webinars available to learn how to utilize the website features at: clubrunner.helpserve.com. You can also click on the “Help” button and go to the Support Center or On Demand Demos to help -you find information on maneuvering the website. You can also call them in the morning (they’re in Canada) at 1877-469-2582.</a:t>
            </a:r>
          </a:p>
          <a:p>
            <a:r>
              <a:rPr lang="en-US" altLang="en-US" sz="2400" dirty="0">
                <a:solidFill>
                  <a:schemeClr val="tx2"/>
                </a:solidFill>
                <a:latin typeface="Georgia" panose="02040502050405020303" pitchFamily="18" charset="0"/>
              </a:rPr>
              <a:t>If your club is interest in updating your </a:t>
            </a:r>
            <a:r>
              <a:rPr lang="en-US" altLang="en-US" sz="2400" dirty="0" err="1">
                <a:solidFill>
                  <a:schemeClr val="tx2"/>
                </a:solidFill>
                <a:latin typeface="Georgia" panose="02040502050405020303" pitchFamily="18" charset="0"/>
              </a:rPr>
              <a:t>ClubRunner</a:t>
            </a:r>
            <a:r>
              <a:rPr lang="en-US" altLang="en-US" sz="2400" dirty="0">
                <a:solidFill>
                  <a:schemeClr val="tx2"/>
                </a:solidFill>
                <a:latin typeface="Georgia" panose="02040502050405020303" pitchFamily="18" charset="0"/>
              </a:rPr>
              <a:t> website with the new RI branding or want an almost turn-key </a:t>
            </a:r>
            <a:r>
              <a:rPr lang="en-US" altLang="en-US" sz="2400" dirty="0" err="1">
                <a:solidFill>
                  <a:schemeClr val="tx2"/>
                </a:solidFill>
                <a:latin typeface="Georgia" panose="02040502050405020303" pitchFamily="18" charset="0"/>
              </a:rPr>
              <a:t>ClubRunner</a:t>
            </a:r>
            <a:r>
              <a:rPr lang="en-US" altLang="en-US" sz="2400" dirty="0">
                <a:solidFill>
                  <a:schemeClr val="tx2"/>
                </a:solidFill>
                <a:latin typeface="Georgia" panose="02040502050405020303" pitchFamily="18" charset="0"/>
              </a:rPr>
              <a:t> website, give them a call and they will be happy to help.</a:t>
            </a:r>
          </a:p>
        </p:txBody>
      </p:sp>
    </p:spTree>
    <p:extLst>
      <p:ext uri="{BB962C8B-B14F-4D97-AF65-F5344CB8AC3E}">
        <p14:creationId xmlns:p14="http://schemas.microsoft.com/office/powerpoint/2010/main" val="1387709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C8074899-2C55-426E-9B4A-6B901E456F3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4000" dirty="0" smtClean="0">
                <a:latin typeface="Arial Narrow" panose="020B0606020202030204" pitchFamily="34" charset="0"/>
              </a:rPr>
              <a:t>District Website:  </a:t>
            </a:r>
            <a:r>
              <a:rPr lang="en-US" altLang="en-US" sz="4000" dirty="0" smtClean="0">
                <a:latin typeface="Arial Narrow" panose="020B0606020202030204" pitchFamily="34" charset="0"/>
              </a:rPr>
              <a:t>rotaryd5000.org</a:t>
            </a:r>
            <a:endParaRPr lang="en-US" altLang="en-US" sz="4000"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B14D5616-A2D3-4290-AF3E-76F87D1242B3}"/>
              </a:ext>
            </a:extLst>
          </p:cNvPr>
          <p:cNvSpPr>
            <a:spLocks noGrp="1"/>
          </p:cNvSpPr>
          <p:nvPr>
            <p:ph idx="1"/>
          </p:nvPr>
        </p:nvSpPr>
        <p:spPr>
          <a:xfrm>
            <a:off x="1879600" y="1490135"/>
            <a:ext cx="8940800" cy="4525963"/>
          </a:xfrm>
        </p:spPr>
        <p:txBody>
          <a:bodyPr/>
          <a:lstStyle/>
          <a:p>
            <a:pPr marL="0" indent="0">
              <a:lnSpc>
                <a:spcPct val="80000"/>
              </a:lnSpc>
              <a:buNone/>
              <a:defRPr/>
            </a:pPr>
            <a:r>
              <a:rPr lang="en-US" sz="2800" dirty="0">
                <a:solidFill>
                  <a:schemeClr val="tx2"/>
                </a:solidFill>
              </a:rPr>
              <a:t>What you can find on the district website:</a:t>
            </a:r>
          </a:p>
          <a:p>
            <a:pPr marL="0" indent="0">
              <a:lnSpc>
                <a:spcPct val="80000"/>
              </a:lnSpc>
              <a:buNone/>
              <a:defRPr/>
            </a:pPr>
            <a:endParaRPr lang="en-US" altLang="en-US" sz="2800" dirty="0">
              <a:solidFill>
                <a:schemeClr val="tx2"/>
              </a:solidFill>
              <a:cs typeface="Arial" panose="020B0604020202020204" pitchFamily="34" charset="0"/>
            </a:endParaRPr>
          </a:p>
          <a:p>
            <a:pPr>
              <a:lnSpc>
                <a:spcPct val="80000"/>
              </a:lnSpc>
              <a:defRPr/>
            </a:pPr>
            <a:r>
              <a:rPr lang="en-US" altLang="en-US" sz="2800" dirty="0">
                <a:solidFill>
                  <a:schemeClr val="tx2"/>
                </a:solidFill>
                <a:cs typeface="Arial" panose="020B0604020202020204" pitchFamily="34" charset="0"/>
              </a:rPr>
              <a:t>Membership rosters</a:t>
            </a:r>
          </a:p>
          <a:p>
            <a:pPr>
              <a:lnSpc>
                <a:spcPct val="80000"/>
              </a:lnSpc>
              <a:defRPr/>
            </a:pPr>
            <a:r>
              <a:rPr lang="en-US" altLang="en-US" sz="2800" dirty="0">
                <a:solidFill>
                  <a:schemeClr val="tx2"/>
                </a:solidFill>
                <a:cs typeface="Arial" panose="020B0604020202020204" pitchFamily="34" charset="0"/>
              </a:rPr>
              <a:t>District dues invoice template</a:t>
            </a:r>
          </a:p>
          <a:p>
            <a:pPr>
              <a:lnSpc>
                <a:spcPct val="80000"/>
              </a:lnSpc>
              <a:defRPr/>
            </a:pPr>
            <a:r>
              <a:rPr lang="en-US" altLang="en-US" sz="2800" dirty="0">
                <a:solidFill>
                  <a:schemeClr val="tx2"/>
                </a:solidFill>
                <a:cs typeface="Arial" panose="020B0604020202020204" pitchFamily="34" charset="0"/>
              </a:rPr>
              <a:t>District Chairs and Org Chart</a:t>
            </a:r>
          </a:p>
          <a:p>
            <a:pPr>
              <a:lnSpc>
                <a:spcPct val="80000"/>
              </a:lnSpc>
              <a:defRPr/>
            </a:pPr>
            <a:r>
              <a:rPr lang="en-US" altLang="en-US" sz="2800" dirty="0">
                <a:solidFill>
                  <a:schemeClr val="tx2"/>
                </a:solidFill>
                <a:cs typeface="Arial" panose="020B0604020202020204" pitchFamily="34" charset="0"/>
              </a:rPr>
              <a:t>Information on the Avenues of Service</a:t>
            </a:r>
          </a:p>
          <a:p>
            <a:pPr>
              <a:lnSpc>
                <a:spcPct val="80000"/>
              </a:lnSpc>
              <a:defRPr/>
            </a:pPr>
            <a:r>
              <a:rPr lang="en-US" altLang="en-US" sz="2800" dirty="0">
                <a:solidFill>
                  <a:schemeClr val="tx2"/>
                </a:solidFill>
                <a:cs typeface="Arial" panose="020B0604020202020204" pitchFamily="34" charset="0"/>
              </a:rPr>
              <a:t>Club Presidents and Meeting Locations  </a:t>
            </a:r>
          </a:p>
          <a:p>
            <a:pPr>
              <a:lnSpc>
                <a:spcPct val="80000"/>
              </a:lnSpc>
              <a:defRPr/>
            </a:pPr>
            <a:r>
              <a:rPr lang="en-US" altLang="en-US" sz="2800" dirty="0">
                <a:solidFill>
                  <a:schemeClr val="tx2"/>
                </a:solidFill>
                <a:cs typeface="Arial" panose="020B0604020202020204" pitchFamily="34" charset="0"/>
              </a:rPr>
              <a:t>Events in the Calendar</a:t>
            </a:r>
          </a:p>
          <a:p>
            <a:pPr>
              <a:lnSpc>
                <a:spcPct val="80000"/>
              </a:lnSpc>
              <a:defRPr/>
            </a:pPr>
            <a:r>
              <a:rPr lang="en-US" altLang="en-US" sz="2800" dirty="0">
                <a:solidFill>
                  <a:schemeClr val="tx2"/>
                </a:solidFill>
                <a:cs typeface="Arial" panose="020B0604020202020204" pitchFamily="34" charset="0"/>
              </a:rPr>
              <a:t>Register for Events</a:t>
            </a:r>
          </a:p>
          <a:p>
            <a:pPr>
              <a:lnSpc>
                <a:spcPct val="80000"/>
              </a:lnSpc>
              <a:defRPr/>
            </a:pPr>
            <a:r>
              <a:rPr lang="en-US" altLang="en-US" sz="2800" dirty="0">
                <a:solidFill>
                  <a:schemeClr val="tx2"/>
                </a:solidFill>
                <a:cs typeface="Arial" panose="020B0604020202020204" pitchFamily="34" charset="0"/>
              </a:rPr>
              <a:t>Look for Rotarians in the Yellow Pages</a:t>
            </a:r>
            <a:endParaRPr lang="en-US" sz="2800" dirty="0">
              <a:solidFill>
                <a:schemeClr val="tx2"/>
              </a:solidFill>
            </a:endParaRPr>
          </a:p>
        </p:txBody>
      </p:sp>
    </p:spTree>
    <p:extLst>
      <p:ext uri="{BB962C8B-B14F-4D97-AF65-F5344CB8AC3E}">
        <p14:creationId xmlns:p14="http://schemas.microsoft.com/office/powerpoint/2010/main" val="441053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25B77496-DE85-4B4B-9F26-F874206237A5}"/>
              </a:ext>
            </a:extLst>
          </p:cNvPr>
          <p:cNvSpPr>
            <a:spLocks noGrp="1"/>
          </p:cNvSpPr>
          <p:nvPr>
            <p:ph type="title"/>
          </p:nvPr>
        </p:nvSpPr>
        <p:spPr bwMode="auto">
          <a:xfrm>
            <a:off x="1922463"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Log in to rotaryd5000.org</a:t>
            </a:r>
          </a:p>
        </p:txBody>
      </p:sp>
      <p:sp>
        <p:nvSpPr>
          <p:cNvPr id="27652" name="TextBox 4">
            <a:extLst>
              <a:ext uri="{FF2B5EF4-FFF2-40B4-BE49-F238E27FC236}">
                <a16:creationId xmlns:a16="http://schemas.microsoft.com/office/drawing/2014/main" id="{8EA632E3-AC28-459C-B27B-77CF8A250AE3}"/>
              </a:ext>
            </a:extLst>
          </p:cNvPr>
          <p:cNvSpPr txBox="1">
            <a:spLocks noChangeArrowheads="1"/>
          </p:cNvSpPr>
          <p:nvPr/>
        </p:nvSpPr>
        <p:spPr bwMode="auto">
          <a:xfrm>
            <a:off x="2181225" y="1214438"/>
            <a:ext cx="8210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defTabSz="914400" fontAlgn="base">
              <a:spcBef>
                <a:spcPct val="0"/>
              </a:spcBef>
              <a:spcAft>
                <a:spcPct val="0"/>
              </a:spcAft>
            </a:pPr>
            <a:r>
              <a:rPr lang="en-US" altLang="en-US">
                <a:solidFill>
                  <a:srgbClr val="00246C"/>
                </a:solidFill>
                <a:latin typeface="Georgia" panose="02040502050405020303" pitchFamily="18" charset="0"/>
              </a:rPr>
              <a:t>Log in to the District’s website. Click on Member Login</a:t>
            </a:r>
          </a:p>
        </p:txBody>
      </p:sp>
      <p:pic>
        <p:nvPicPr>
          <p:cNvPr id="4" name="Content Placeholder 3">
            <a:extLst>
              <a:ext uri="{FF2B5EF4-FFF2-40B4-BE49-F238E27FC236}">
                <a16:creationId xmlns:a16="http://schemas.microsoft.com/office/drawing/2014/main" id="{F0ECF8F9-AC82-49AF-8E91-246003796CED}"/>
              </a:ext>
            </a:extLst>
          </p:cNvPr>
          <p:cNvPicPr>
            <a:picLocks noGrp="1" noChangeAspect="1"/>
          </p:cNvPicPr>
          <p:nvPr>
            <p:ph idx="1"/>
          </p:nvPr>
        </p:nvPicPr>
        <p:blipFill>
          <a:blip r:embed="rId2"/>
          <a:stretch>
            <a:fillRect/>
          </a:stretch>
        </p:blipFill>
        <p:spPr>
          <a:xfrm>
            <a:off x="2040301" y="1927157"/>
            <a:ext cx="8492397" cy="4525963"/>
          </a:xfrm>
          <a:prstGeom prst="rect">
            <a:avLst/>
          </a:prstGeom>
        </p:spPr>
      </p:pic>
      <p:sp>
        <p:nvSpPr>
          <p:cNvPr id="6" name="Arrow: Down 5">
            <a:extLst>
              <a:ext uri="{FF2B5EF4-FFF2-40B4-BE49-F238E27FC236}">
                <a16:creationId xmlns:a16="http://schemas.microsoft.com/office/drawing/2014/main" id="{338DC9BB-73F3-4E1B-90F5-C83ACD034AF0}"/>
              </a:ext>
            </a:extLst>
          </p:cNvPr>
          <p:cNvSpPr/>
          <p:nvPr/>
        </p:nvSpPr>
        <p:spPr>
          <a:xfrm rot="4521935">
            <a:off x="10148887" y="1948202"/>
            <a:ext cx="485775" cy="977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Tree>
    <p:extLst>
      <p:ext uri="{BB962C8B-B14F-4D97-AF65-F5344CB8AC3E}">
        <p14:creationId xmlns:p14="http://schemas.microsoft.com/office/powerpoint/2010/main" val="4027219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EED69CD6-6EAE-4DCE-8E13-66F81C3D8D6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Member Area</a:t>
            </a:r>
          </a:p>
        </p:txBody>
      </p:sp>
      <p:pic>
        <p:nvPicPr>
          <p:cNvPr id="28675" name="Picture 2">
            <a:extLst>
              <a:ext uri="{FF2B5EF4-FFF2-40B4-BE49-F238E27FC236}">
                <a16:creationId xmlns:a16="http://schemas.microsoft.com/office/drawing/2014/main" id="{85BDD7BF-DAFF-47BD-BD9D-FE680977CEB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2222" y="2855913"/>
            <a:ext cx="6096000" cy="381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Right 4">
            <a:extLst>
              <a:ext uri="{FF2B5EF4-FFF2-40B4-BE49-F238E27FC236}">
                <a16:creationId xmlns:a16="http://schemas.microsoft.com/office/drawing/2014/main" id="{B210BEC1-7B67-49ED-9626-B438616E41FD}"/>
              </a:ext>
            </a:extLst>
          </p:cNvPr>
          <p:cNvSpPr/>
          <p:nvPr/>
        </p:nvSpPr>
        <p:spPr>
          <a:xfrm>
            <a:off x="4038600" y="4648200"/>
            <a:ext cx="977900" cy="4841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
        <p:nvSpPr>
          <p:cNvPr id="28677" name="Rectangle 5">
            <a:extLst>
              <a:ext uri="{FF2B5EF4-FFF2-40B4-BE49-F238E27FC236}">
                <a16:creationId xmlns:a16="http://schemas.microsoft.com/office/drawing/2014/main" id="{BC1B9532-014A-40A0-ACF4-7E2E89F2CF5E}"/>
              </a:ext>
            </a:extLst>
          </p:cNvPr>
          <p:cNvSpPr>
            <a:spLocks noChangeArrowheads="1"/>
          </p:cNvSpPr>
          <p:nvPr/>
        </p:nvSpPr>
        <p:spPr bwMode="auto">
          <a:xfrm>
            <a:off x="1828800" y="917575"/>
            <a:ext cx="8686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defTabSz="914400" fontAlgn="base">
              <a:spcBef>
                <a:spcPct val="0"/>
              </a:spcBef>
              <a:spcAft>
                <a:spcPct val="0"/>
              </a:spcAft>
            </a:pPr>
            <a:r>
              <a:rPr lang="en-US" altLang="en-US" b="1" dirty="0">
                <a:solidFill>
                  <a:srgbClr val="0A0A0A"/>
                </a:solidFill>
                <a:latin typeface="Georgia" panose="02040502050405020303" pitchFamily="18" charset="0"/>
              </a:rPr>
              <a:t>For First Time users or if you forgot your password, click on the “New user? or Forgot password?”, an email will be sent to the address in the profile. Follow the instructions in the email. Make sure the email address is correct.</a:t>
            </a:r>
          </a:p>
        </p:txBody>
      </p:sp>
    </p:spTree>
    <p:extLst>
      <p:ext uri="{BB962C8B-B14F-4D97-AF65-F5344CB8AC3E}">
        <p14:creationId xmlns:p14="http://schemas.microsoft.com/office/powerpoint/2010/main" val="3745053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491957C0-E1FD-48F8-8984-D8E52D3B8F52}"/>
              </a:ext>
            </a:extLst>
          </p:cNvPr>
          <p:cNvSpPr>
            <a:spLocks noGrp="1"/>
          </p:cNvSpPr>
          <p:nvPr>
            <p:ph type="title"/>
          </p:nvPr>
        </p:nvSpPr>
        <p:spPr bwMode="auto">
          <a:xfrm>
            <a:off x="1676400" y="533401"/>
            <a:ext cx="9144000" cy="531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After Logging In, click on ”Member Area” to get to Admin Sitepages</a:t>
            </a:r>
          </a:p>
        </p:txBody>
      </p:sp>
      <p:sp>
        <p:nvSpPr>
          <p:cNvPr id="29701" name="TextBox 8">
            <a:extLst>
              <a:ext uri="{FF2B5EF4-FFF2-40B4-BE49-F238E27FC236}">
                <a16:creationId xmlns:a16="http://schemas.microsoft.com/office/drawing/2014/main" id="{B6CD4F18-8FC8-40BF-9C85-060B79F367AE}"/>
              </a:ext>
            </a:extLst>
          </p:cNvPr>
          <p:cNvSpPr txBox="1">
            <a:spLocks noChangeArrowheads="1"/>
          </p:cNvSpPr>
          <p:nvPr/>
        </p:nvSpPr>
        <p:spPr bwMode="auto">
          <a:xfrm>
            <a:off x="1828800" y="4572000"/>
            <a:ext cx="259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defTabSz="914400" fontAlgn="base">
              <a:spcBef>
                <a:spcPct val="0"/>
              </a:spcBef>
              <a:spcAft>
                <a:spcPct val="0"/>
              </a:spcAft>
            </a:pPr>
            <a:r>
              <a:rPr lang="en-US" altLang="en-US" sz="1800">
                <a:solidFill>
                  <a:srgbClr val="00246C"/>
                </a:solidFill>
              </a:rPr>
              <a:t>To Add a Member:</a:t>
            </a:r>
          </a:p>
          <a:p>
            <a:pPr defTabSz="914400" fontAlgn="base">
              <a:spcBef>
                <a:spcPct val="0"/>
              </a:spcBef>
              <a:spcAft>
                <a:spcPct val="0"/>
              </a:spcAft>
            </a:pPr>
            <a:r>
              <a:rPr lang="en-US" altLang="en-US" sz="1800">
                <a:solidFill>
                  <a:srgbClr val="00246C"/>
                </a:solidFill>
              </a:rPr>
              <a:t>Click on “For Clubs” , “Membership Lists”, “Add New Member”</a:t>
            </a:r>
          </a:p>
        </p:txBody>
      </p:sp>
      <p:pic>
        <p:nvPicPr>
          <p:cNvPr id="29702" name="Content Placeholder 3">
            <a:extLst>
              <a:ext uri="{FF2B5EF4-FFF2-40B4-BE49-F238E27FC236}">
                <a16:creationId xmlns:a16="http://schemas.microsoft.com/office/drawing/2014/main" id="{96918A42-0362-4C1A-995B-B17EE56B8B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1" y="3733800"/>
            <a:ext cx="508952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extLst>
              <a:ext uri="{FF2B5EF4-FFF2-40B4-BE49-F238E27FC236}">
                <a16:creationId xmlns:a16="http://schemas.microsoft.com/office/drawing/2014/main" id="{00554E98-2E20-4384-AC84-40E63894865C}"/>
              </a:ext>
            </a:extLst>
          </p:cNvPr>
          <p:cNvSpPr/>
          <p:nvPr/>
        </p:nvSpPr>
        <p:spPr>
          <a:xfrm rot="20464242">
            <a:off x="4235450" y="4540820"/>
            <a:ext cx="977900" cy="4857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400">
              <a:solidFill>
                <a:prstClr val="white"/>
              </a:solidFill>
              <a:latin typeface="Calibri"/>
            </a:endParaRPr>
          </a:p>
        </p:txBody>
      </p:sp>
      <p:sp>
        <p:nvSpPr>
          <p:cNvPr id="3" name="Arrow: Down 2">
            <a:extLst>
              <a:ext uri="{FF2B5EF4-FFF2-40B4-BE49-F238E27FC236}">
                <a16:creationId xmlns:a16="http://schemas.microsoft.com/office/drawing/2014/main" id="{2761DB26-D362-4C10-83EF-D6546A160939}"/>
              </a:ext>
            </a:extLst>
          </p:cNvPr>
          <p:cNvSpPr/>
          <p:nvPr/>
        </p:nvSpPr>
        <p:spPr>
          <a:xfrm>
            <a:off x="9474201" y="4021139"/>
            <a:ext cx="485775" cy="979487"/>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400">
              <a:solidFill>
                <a:prstClr val="white"/>
              </a:solidFill>
              <a:latin typeface="Calibri"/>
            </a:endParaRPr>
          </a:p>
        </p:txBody>
      </p:sp>
      <p:pic>
        <p:nvPicPr>
          <p:cNvPr id="7" name="Content Placeholder 6">
            <a:extLst>
              <a:ext uri="{FF2B5EF4-FFF2-40B4-BE49-F238E27FC236}">
                <a16:creationId xmlns:a16="http://schemas.microsoft.com/office/drawing/2014/main" id="{2CDC1621-6A9C-4CCE-8D57-C33AA3818CF3}"/>
              </a:ext>
            </a:extLst>
          </p:cNvPr>
          <p:cNvPicPr>
            <a:picLocks noGrp="1" noChangeAspect="1"/>
          </p:cNvPicPr>
          <p:nvPr>
            <p:ph idx="1"/>
          </p:nvPr>
        </p:nvPicPr>
        <p:blipFill>
          <a:blip r:embed="rId3"/>
          <a:stretch>
            <a:fillRect/>
          </a:stretch>
        </p:blipFill>
        <p:spPr>
          <a:xfrm>
            <a:off x="1006474" y="1173304"/>
            <a:ext cx="5089526" cy="2712427"/>
          </a:xfrm>
          <a:prstGeom prst="rect">
            <a:avLst/>
          </a:prstGeom>
        </p:spPr>
      </p:pic>
      <p:sp>
        <p:nvSpPr>
          <p:cNvPr id="5" name="Arrow: Down 4">
            <a:extLst>
              <a:ext uri="{FF2B5EF4-FFF2-40B4-BE49-F238E27FC236}">
                <a16:creationId xmlns:a16="http://schemas.microsoft.com/office/drawing/2014/main" id="{8FC12055-CB09-467D-B99F-5CF2820D8148}"/>
              </a:ext>
            </a:extLst>
          </p:cNvPr>
          <p:cNvSpPr/>
          <p:nvPr/>
        </p:nvSpPr>
        <p:spPr>
          <a:xfrm rot="4541733">
            <a:off x="5472701" y="797631"/>
            <a:ext cx="484187" cy="977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Tree>
    <p:extLst>
      <p:ext uri="{BB962C8B-B14F-4D97-AF65-F5344CB8AC3E}">
        <p14:creationId xmlns:p14="http://schemas.microsoft.com/office/powerpoint/2010/main" val="2941998851"/>
      </p:ext>
    </p:extLst>
  </p:cSld>
  <p:clrMapOvr>
    <a:masterClrMapping/>
  </p:clrMapOvr>
</p:sld>
</file>

<file path=ppt/theme/theme1.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1592</TotalTime>
  <Words>2329</Words>
  <Application>Microsoft Office PowerPoint</Application>
  <PresentationFormat>Widescreen</PresentationFormat>
  <Paragraphs>280</Paragraphs>
  <Slides>36</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36</vt:i4>
      </vt:variant>
    </vt:vector>
  </HeadingPairs>
  <TitlesOfParts>
    <vt:vector size="47" baseType="lpstr">
      <vt:lpstr>ＭＳ Ｐゴシック</vt:lpstr>
      <vt:lpstr>ＭＳ Ｐゴシック</vt:lpstr>
      <vt:lpstr>Arial</vt:lpstr>
      <vt:lpstr>Arial Narrow</vt:lpstr>
      <vt:lpstr>Calibri</vt:lpstr>
      <vt:lpstr>Georgia</vt:lpstr>
      <vt:lpstr>Wingdings</vt:lpstr>
      <vt:lpstr>ヒラギノ角ゴ Pro W3</vt:lpstr>
      <vt:lpstr>2_Custom Design</vt:lpstr>
      <vt:lpstr>Custom Design</vt:lpstr>
      <vt:lpstr>Communications_white</vt:lpstr>
      <vt:lpstr>Club and District Training 2019-2020</vt:lpstr>
      <vt:lpstr>As club secretary, you have an important role in helping your club run smoothly and effectively</vt:lpstr>
      <vt:lpstr>DUTIES</vt:lpstr>
      <vt:lpstr>District Website:  rotaryd5000.org (ClubRunner)</vt:lpstr>
      <vt:lpstr>District Uses ClubRunner</vt:lpstr>
      <vt:lpstr>District Website:  rotaryd5000.org</vt:lpstr>
      <vt:lpstr>Log in to rotaryd5000.org</vt:lpstr>
      <vt:lpstr>Member Area</vt:lpstr>
      <vt:lpstr>After Logging In, click on ”Member Area” to get to Admin Sitepages</vt:lpstr>
      <vt:lpstr>Membership Types</vt:lpstr>
      <vt:lpstr>Tips - Membership Rosters</vt:lpstr>
      <vt:lpstr>To Update Member Information</vt:lpstr>
      <vt:lpstr>Member Profile</vt:lpstr>
      <vt:lpstr>New Officers Elected before December 31</vt:lpstr>
      <vt:lpstr>Click on “Define Club Executives” </vt:lpstr>
      <vt:lpstr>Attendance Policy is Dictated by the Club By-Laws</vt:lpstr>
      <vt:lpstr>Attendance Reporting by the 15th</vt:lpstr>
      <vt:lpstr>Attendance (refer to Club Constitution)</vt:lpstr>
      <vt:lpstr>President &amp; Office Resource Site Page</vt:lpstr>
      <vt:lpstr>District Dues Invoice– Input number of members </vt:lpstr>
      <vt:lpstr>Download the ClubRunner App to your phone</vt:lpstr>
      <vt:lpstr>RI Website:  rotary.org/myrotary</vt:lpstr>
      <vt:lpstr>rotary.org - Resources</vt:lpstr>
      <vt:lpstr>rotary.org - Sign In</vt:lpstr>
      <vt:lpstr>Click on “Manage”</vt:lpstr>
      <vt:lpstr>Budget Items 2019-2020 </vt:lpstr>
      <vt:lpstr>Rotary Dues</vt:lpstr>
      <vt:lpstr>Rotary International Dues</vt:lpstr>
      <vt:lpstr>RI Dues – Where Does It Go?</vt:lpstr>
      <vt:lpstr>rotary.org - Sign In</vt:lpstr>
      <vt:lpstr>Click on “Manage”</vt:lpstr>
      <vt:lpstr>RI Club Invoice in the “Club Administration” site page</vt:lpstr>
      <vt:lpstr>Rotary Foundation Contributions</vt:lpstr>
      <vt:lpstr>Resources</vt:lpstr>
      <vt:lpstr>District Resources for 2019-2020</vt:lpstr>
      <vt:lpstr>Mahalo!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Training 2018-2019</dc:title>
  <dc:creator>Winton Schoneman</dc:creator>
  <cp:lastModifiedBy>Masuno, Naomi</cp:lastModifiedBy>
  <cp:revision>44</cp:revision>
  <cp:lastPrinted>2019-05-25T04:54:15Z</cp:lastPrinted>
  <dcterms:created xsi:type="dcterms:W3CDTF">2017-12-31T00:24:50Z</dcterms:created>
  <dcterms:modified xsi:type="dcterms:W3CDTF">2019-05-25T05:19:38Z</dcterms:modified>
</cp:coreProperties>
</file>