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media/image38.jpg" ContentType="image/png"/>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3" r:id="rId3"/>
    <p:sldMasterId id="2147483702" r:id="rId4"/>
  </p:sldMasterIdLst>
  <p:notesMasterIdLst>
    <p:notesMasterId r:id="rId43"/>
  </p:notesMasterIdLst>
  <p:sldIdLst>
    <p:sldId id="342" r:id="rId5"/>
    <p:sldId id="329" r:id="rId6"/>
    <p:sldId id="319" r:id="rId7"/>
    <p:sldId id="534" r:id="rId8"/>
    <p:sldId id="336" r:id="rId9"/>
    <p:sldId id="337" r:id="rId10"/>
    <p:sldId id="341" r:id="rId11"/>
    <p:sldId id="535" r:id="rId12"/>
    <p:sldId id="258" r:id="rId13"/>
    <p:sldId id="335" r:id="rId14"/>
    <p:sldId id="536" r:id="rId15"/>
    <p:sldId id="338" r:id="rId16"/>
    <p:sldId id="339" r:id="rId17"/>
    <p:sldId id="340" r:id="rId18"/>
    <p:sldId id="517" r:id="rId19"/>
    <p:sldId id="344" r:id="rId20"/>
    <p:sldId id="345" r:id="rId21"/>
    <p:sldId id="537" r:id="rId22"/>
    <p:sldId id="538" r:id="rId23"/>
    <p:sldId id="343" r:id="rId24"/>
    <p:sldId id="533" r:id="rId25"/>
    <p:sldId id="284" r:id="rId26"/>
    <p:sldId id="519" r:id="rId27"/>
    <p:sldId id="527" r:id="rId28"/>
    <p:sldId id="526" r:id="rId29"/>
    <p:sldId id="522" r:id="rId30"/>
    <p:sldId id="511" r:id="rId31"/>
    <p:sldId id="523" r:id="rId32"/>
    <p:sldId id="530" r:id="rId33"/>
    <p:sldId id="515" r:id="rId34"/>
    <p:sldId id="529" r:id="rId35"/>
    <p:sldId id="531" r:id="rId36"/>
    <p:sldId id="516" r:id="rId37"/>
    <p:sldId id="525" r:id="rId38"/>
    <p:sldId id="347" r:id="rId39"/>
    <p:sldId id="322" r:id="rId40"/>
    <p:sldId id="279" r:id="rId41"/>
    <p:sldId id="259"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8595D"/>
    <a:srgbClr val="D9185C"/>
    <a:srgbClr val="06B4E6"/>
    <a:srgbClr val="15458F"/>
    <a:srgbClr val="DA1A5A"/>
    <a:srgbClr val="00B4E6"/>
    <a:srgbClr val="00B4E7"/>
    <a:srgbClr val="16468F"/>
    <a:srgbClr val="1744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7866" autoAdjust="0"/>
  </p:normalViewPr>
  <p:slideViewPr>
    <p:cSldViewPr snapToGrid="0" showGuides="1">
      <p:cViewPr varScale="1">
        <p:scale>
          <a:sx n="78" d="100"/>
          <a:sy n="78" d="100"/>
        </p:scale>
        <p:origin x="878" y="43"/>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5/23/2026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038B9E22-194C-4CFE-848C-D319A801C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defRPr sz="2400">
                <a:solidFill>
                  <a:schemeClr val="tx1"/>
                </a:solidFill>
                <a:latin typeface="Arial" panose="020B0604020202020204" pitchFamily="34" charset="0"/>
                <a:ea typeface="MS PGothic" panose="020B0600070205080204" pitchFamily="34" charset="-128"/>
              </a:defRPr>
            </a:lvl1pPr>
            <a:lvl2pPr marL="742950" indent="-285750" defTabSz="941388">
              <a:defRPr sz="2400">
                <a:solidFill>
                  <a:schemeClr val="tx1"/>
                </a:solidFill>
                <a:latin typeface="Arial" panose="020B0604020202020204" pitchFamily="34" charset="0"/>
                <a:ea typeface="MS PGothic" panose="020B0600070205080204" pitchFamily="34" charset="-128"/>
              </a:defRPr>
            </a:lvl2pPr>
            <a:lvl3pPr marL="1143000" indent="-228600" defTabSz="941388">
              <a:defRPr sz="2400">
                <a:solidFill>
                  <a:schemeClr val="tx1"/>
                </a:solidFill>
                <a:latin typeface="Arial" panose="020B0604020202020204" pitchFamily="34" charset="0"/>
                <a:ea typeface="MS PGothic" panose="020B0600070205080204" pitchFamily="34" charset="-128"/>
              </a:defRPr>
            </a:lvl3pPr>
            <a:lvl4pPr marL="1600200" indent="-228600" defTabSz="941388">
              <a:defRPr sz="2400">
                <a:solidFill>
                  <a:schemeClr val="tx1"/>
                </a:solidFill>
                <a:latin typeface="Arial" panose="020B0604020202020204" pitchFamily="34" charset="0"/>
                <a:ea typeface="MS PGothic" panose="020B0600070205080204" pitchFamily="34" charset="-128"/>
              </a:defRPr>
            </a:lvl4pPr>
            <a:lvl5pPr marL="2057400" indent="-228600" defTabSz="941388">
              <a:defRPr sz="2400">
                <a:solidFill>
                  <a:schemeClr val="tx1"/>
                </a:solidFill>
                <a:latin typeface="Arial" panose="020B0604020202020204" pitchFamily="34" charset="0"/>
                <a:ea typeface="MS PGothic" panose="020B0600070205080204" pitchFamily="34" charset="-128"/>
              </a:defRPr>
            </a:lvl5pPr>
            <a:lvl6pPr marL="2514600" indent="-228600" defTabSz="941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1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1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1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41388" rtl="0" eaLnBrk="0" fontAlgn="base" latinLnBrk="0" hangingPunct="0">
              <a:lnSpc>
                <a:spcPct val="100000"/>
              </a:lnSpc>
              <a:spcBef>
                <a:spcPct val="0"/>
              </a:spcBef>
              <a:spcAft>
                <a:spcPct val="0"/>
              </a:spcAft>
              <a:buClrTx/>
              <a:buSzTx/>
              <a:buFontTx/>
              <a:buNone/>
              <a:tabLst/>
              <a:defRPr/>
            </a:pPr>
            <a:fld id="{B37B6ACC-F687-4CAD-98FB-29C4C955DC1E}" type="slidenum">
              <a:rPr kumimoji="0" lang="en-GB" altLang="en-US" sz="1200" b="0" i="0" u="none" strike="noStrike" kern="1200" cap="none" spc="0" normalizeH="0" baseline="0" noProof="0" smtClean="0">
                <a:ln>
                  <a:noFill/>
                </a:ln>
                <a:solidFill>
                  <a:srgbClr val="FFFF00"/>
                </a:solidFill>
                <a:effectLst/>
                <a:uLnTx/>
                <a:uFillTx/>
                <a:latin typeface="Times New Roman" panose="02020603050405020304" pitchFamily="18" charset="0"/>
                <a:ea typeface="MS PGothic" panose="020B0600070205080204" pitchFamily="34" charset="-128"/>
                <a:cs typeface="+mn-cs"/>
              </a:rPr>
              <a:pPr marL="0" marR="0" lvl="0" indent="0" algn="r" defTabSz="941388" rtl="0" eaLnBrk="0" fontAlgn="base" latinLnBrk="0" hangingPunct="0">
                <a:lnSpc>
                  <a:spcPct val="100000"/>
                </a:lnSpc>
                <a:spcBef>
                  <a:spcPct val="0"/>
                </a:spcBef>
                <a:spcAft>
                  <a:spcPct val="0"/>
                </a:spcAft>
                <a:buClrTx/>
                <a:buSzTx/>
                <a:buFontTx/>
                <a:buNone/>
                <a:tabLst/>
                <a:defRPr/>
              </a:pPr>
              <a:t>22</a:t>
            </a:fld>
            <a:endParaRPr kumimoji="0" lang="en-GB" altLang="en-US" sz="1200" b="0" i="0" u="none" strike="noStrike" kern="1200" cap="none" spc="0" normalizeH="0" baseline="0" noProof="0">
              <a:ln>
                <a:noFill/>
              </a:ln>
              <a:solidFill>
                <a:srgbClr val="FFFF00"/>
              </a:solidFill>
              <a:effectLst/>
              <a:uLnTx/>
              <a:uFillTx/>
              <a:latin typeface="Times New Roman" panose="02020603050405020304" pitchFamily="18" charset="0"/>
              <a:ea typeface="MS PGothic" panose="020B0600070205080204" pitchFamily="34" charset="-128"/>
              <a:cs typeface="+mn-cs"/>
            </a:endParaRPr>
          </a:p>
        </p:txBody>
      </p:sp>
      <p:sp>
        <p:nvSpPr>
          <p:cNvPr id="194563" name="Rectangle 2">
            <a:extLst>
              <a:ext uri="{FF2B5EF4-FFF2-40B4-BE49-F238E27FC236}">
                <a16:creationId xmlns:a16="http://schemas.microsoft.com/office/drawing/2014/main" id="{8A94C7FA-5D3F-47E2-A2EB-E44BA6E78DD9}"/>
              </a:ext>
            </a:extLst>
          </p:cNvPr>
          <p:cNvSpPr>
            <a:spLocks noGrp="1" noRot="1" noChangeAspect="1" noChangeArrowheads="1" noTextEdit="1"/>
          </p:cNvSpPr>
          <p:nvPr>
            <p:ph type="sldImg"/>
          </p:nvPr>
        </p:nvSpPr>
        <p:spPr>
          <a:ln/>
        </p:spPr>
      </p:sp>
      <p:sp>
        <p:nvSpPr>
          <p:cNvPr id="194564" name="Rectangle 3">
            <a:extLst>
              <a:ext uri="{FF2B5EF4-FFF2-40B4-BE49-F238E27FC236}">
                <a16:creationId xmlns:a16="http://schemas.microsoft.com/office/drawing/2014/main" id="{62FBCA98-B87A-46DA-9A21-7A40CE380E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Times New Roman" panose="02020603050405020304" pitchFamily="18" charset="0"/>
              </a:rPr>
              <a:t>By having an effective board, the club will be able to grow membership, execute successful projects, support the Foundation and develop leaders.  By developing leaders, you have more hands to do Rotary business, but also have a succession plan to sustain the club.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highlight>
                  <a:srgbClr val="FFFFFF"/>
                </a:highlight>
                <a:latin typeface="Open Sans" panose="020B0606030504020204" pitchFamily="34" charset="0"/>
              </a:rPr>
              <a:t>A club assembly should inspire and engage all members. Most clubs have four to six assemblies each year, though some clubs hold them every month. </a:t>
            </a:r>
          </a:p>
          <a:p>
            <a:pPr algn="l" fontAlgn="base"/>
            <a:r>
              <a:rPr lang="en-US" b="0" i="0" dirty="0">
                <a:solidFill>
                  <a:srgbClr val="313537"/>
                </a:solidFill>
                <a:effectLst/>
                <a:highlight>
                  <a:srgbClr val="FFFFFF"/>
                </a:highlight>
                <a:latin typeface="Open Sans" panose="020B0606030504020204" pitchFamily="34" charset="0"/>
              </a:rPr>
              <a:t>Work together to plan assemblies that are meaningful to members as well as to club leaders, and encourage all members to attend. You might use the assemblies to:</a:t>
            </a:r>
          </a:p>
          <a:p>
            <a:r>
              <a:rPr lang="en-US" b="0" i="0" dirty="0">
                <a:solidFill>
                  <a:srgbClr val="313537"/>
                </a:solidFill>
                <a:effectLst/>
                <a:highlight>
                  <a:srgbClr val="FFFFFF"/>
                </a:highlight>
                <a:latin typeface="Open Sans" panose="020B0606030504020204" pitchFamily="34" charset="0"/>
              </a:rPr>
              <a:t>Talk about project ideas or update members about current projects. Discuss what members like about the club and what they want to change. Ask for input on the club's goals and strategic plan, and try to build consensus. Update people about committee activities and initiatives. </a:t>
            </a: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36</a:t>
            </a:fld>
            <a:endParaRPr lang="en-US" dirty="0"/>
          </a:p>
        </p:txBody>
      </p:sp>
    </p:spTree>
    <p:extLst>
      <p:ext uri="{BB962C8B-B14F-4D97-AF65-F5344CB8AC3E}">
        <p14:creationId xmlns:p14="http://schemas.microsoft.com/office/powerpoint/2010/main" val="150989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skills do you need on the board? </a:t>
            </a:r>
            <a:r>
              <a:rPr lang="en-US" sz="1200" b="1" kern="1200" dirty="0">
                <a:solidFill>
                  <a:schemeClr val="tx1"/>
                </a:solidFill>
                <a:effectLst/>
                <a:latin typeface="+mn-lt"/>
                <a:ea typeface="+mn-ea"/>
                <a:cs typeface="+mn-cs"/>
              </a:rPr>
              <a:t>An effective board is one that aligns strategy, governance, and oversight to drive long-term organizational value while fostering accountability, collaboration, and continuous improvement.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786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38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Contingency plan</a:t>
            </a:r>
          </a:p>
        </p:txBody>
      </p:sp>
      <p:sp>
        <p:nvSpPr>
          <p:cNvPr id="4" name="Slide Number Placeholder 3"/>
          <p:cNvSpPr>
            <a:spLocks noGrp="1"/>
          </p:cNvSpPr>
          <p:nvPr>
            <p:ph type="sldNum" sz="quarter" idx="5"/>
          </p:nvPr>
        </p:nvSpPr>
        <p:spPr/>
        <p:txBody>
          <a:bodyPr/>
          <a:lstStyle/>
          <a:p>
            <a:fld id="{DB827055-821E-4F6B-AAA9-2685E1493D9C}" type="slidenum">
              <a:rPr lang="en-US" smtClean="0"/>
              <a:t>25</a:t>
            </a:fld>
            <a:endParaRPr lang="en-US" dirty="0"/>
          </a:p>
        </p:txBody>
      </p:sp>
    </p:spTree>
    <p:extLst>
      <p:ext uri="{BB962C8B-B14F-4D97-AF65-F5344CB8AC3E}">
        <p14:creationId xmlns:p14="http://schemas.microsoft.com/office/powerpoint/2010/main" val="168765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run meetings effectively, with no time waster.  The chair is responsible for facilitating the meeting.</a:t>
            </a:r>
          </a:p>
          <a:p>
            <a:r>
              <a:rPr lang="en-US" dirty="0"/>
              <a:t>Don’t delay the start of meetings. Don’t let someone dominate the discussion or have it wander off the subject.</a:t>
            </a:r>
          </a:p>
          <a:p>
            <a:r>
              <a:rPr lang="en-US" dirty="0"/>
              <a:t>A good practice is to have time limits on the agenda and the presenter knows how much time they have.  Can have reports sent ahead of time, which will help the secretary too.  Table any discussions that may take more time to discuss or send to a committee to iron it out.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174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have a club, you have members, their families and work schedules.  To reduce stress and achieve goals, When everyone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185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parliamentary procedures. Basically, someone makes a motion, another seconds it and then there is discussion before the vote. Remember that a motion needs a 2</a:t>
            </a:r>
            <a:r>
              <a:rPr lang="en-US" baseline="30000" dirty="0"/>
              <a:t>nd</a:t>
            </a:r>
            <a:r>
              <a:rPr lang="en-US" dirty="0"/>
              <a:t>. If no 2</a:t>
            </a:r>
            <a:r>
              <a:rPr lang="en-US" baseline="30000" dirty="0"/>
              <a:t>nd</a:t>
            </a:r>
            <a:r>
              <a:rPr lang="en-US" dirty="0"/>
              <a:t>, motion dies. And remember to call for the vote.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930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Chairman is not a dictator. They are there to guide the discussion and help the group accomplish its purpose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530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are having strategic planning meeting or retreats to talk about club operations and plans for the upcoming year.  You may want to dedicate a chunk of time to do this, not just 1 hour at a club meeting. Exchange ideas, improve communication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635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F19A59-F889-4F65-8E1C-110B29FAF0CE}"/>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4" name="Rectangle 3">
            <a:extLst>
              <a:ext uri="{FF2B5EF4-FFF2-40B4-BE49-F238E27FC236}">
                <a16:creationId xmlns:a16="http://schemas.microsoft.com/office/drawing/2014/main" id="{4AB46C0E-8377-4A7B-A964-65044A628B0D}"/>
              </a:ext>
            </a:extLst>
          </p:cNvPr>
          <p:cNvSpPr/>
          <p:nvPr/>
        </p:nvSpPr>
        <p:spPr>
          <a:xfrm>
            <a:off x="-203200" y="2667000"/>
            <a:ext cx="12700000" cy="1600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5333">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650306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8D8DE-AF7A-4AF0-B498-63BB2C4D1D06}"/>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4" name="Rectangle 3">
            <a:extLst>
              <a:ext uri="{FF2B5EF4-FFF2-40B4-BE49-F238E27FC236}">
                <a16:creationId xmlns:a16="http://schemas.microsoft.com/office/drawing/2014/main" id="{B5F24A7E-9ADD-42FE-8551-CFED217B2335}"/>
              </a:ext>
            </a:extLst>
          </p:cNvPr>
          <p:cNvSpPr>
            <a:spLocks noChangeArrowheads="1"/>
          </p:cNvSpPr>
          <p:nvPr/>
        </p:nvSpPr>
        <p:spPr bwMode="auto">
          <a:xfrm>
            <a:off x="-203200" y="2667000"/>
            <a:ext cx="12700000" cy="1600200"/>
          </a:xfrm>
          <a:prstGeom prst="rect">
            <a:avLst/>
          </a:prstGeom>
          <a:solidFill>
            <a:srgbClr val="005DAA"/>
          </a:solidFill>
          <a:ln>
            <a:noFill/>
          </a:ln>
          <a:effectLst>
            <a:outerShdw blurRad="88900" dist="61087" dir="5400000" rotWithShape="0">
              <a:srgbClr val="808080">
                <a:alpha val="45999"/>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5333">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790935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42782E-03DC-47E8-BC49-93B25AFBB903}"/>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4" name="Rectangle 3">
            <a:extLst>
              <a:ext uri="{FF2B5EF4-FFF2-40B4-BE49-F238E27FC236}">
                <a16:creationId xmlns:a16="http://schemas.microsoft.com/office/drawing/2014/main" id="{0A42C23D-7C6F-4482-A059-7E26BCDC6F9B}"/>
              </a:ext>
            </a:extLst>
          </p:cNvPr>
          <p:cNvSpPr>
            <a:spLocks noChangeArrowheads="1"/>
          </p:cNvSpPr>
          <p:nvPr/>
        </p:nvSpPr>
        <p:spPr bwMode="auto">
          <a:xfrm>
            <a:off x="-203200" y="2667000"/>
            <a:ext cx="12700000" cy="1600200"/>
          </a:xfrm>
          <a:prstGeom prst="rect">
            <a:avLst/>
          </a:prstGeom>
          <a:solidFill>
            <a:schemeClr val="tx2"/>
          </a:solidFill>
          <a:ln>
            <a:noFill/>
          </a:ln>
          <a:effectLst>
            <a:outerShdw blurRad="88900" dist="61087" dir="5400000" rotWithShape="0">
              <a:srgbClr val="808080">
                <a:alpha val="45999"/>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5333">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293247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C6AA1F-1D0C-4151-A00C-AFA210F28585}"/>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4" name="Rectangle 3">
            <a:extLst>
              <a:ext uri="{FF2B5EF4-FFF2-40B4-BE49-F238E27FC236}">
                <a16:creationId xmlns:a16="http://schemas.microsoft.com/office/drawing/2014/main" id="{F708EB05-6621-4D19-9B7F-73E03A3FE7D8}"/>
              </a:ext>
            </a:extLst>
          </p:cNvPr>
          <p:cNvSpPr>
            <a:spLocks noChangeArrowheads="1"/>
          </p:cNvSpPr>
          <p:nvPr/>
        </p:nvSpPr>
        <p:spPr bwMode="auto">
          <a:xfrm>
            <a:off x="-203200" y="2667000"/>
            <a:ext cx="12700000" cy="1600200"/>
          </a:xfrm>
          <a:prstGeom prst="rect">
            <a:avLst/>
          </a:prstGeom>
          <a:solidFill>
            <a:srgbClr val="009999"/>
          </a:solidFill>
          <a:ln>
            <a:noFill/>
          </a:ln>
          <a:effectLst>
            <a:outerShdw blurRad="88900" dist="61087" dir="5400000" rotWithShape="0">
              <a:srgbClr val="808080">
                <a:alpha val="45999"/>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5333">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4105820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BF03AF-B375-44FB-9DFD-7000FDD34D80}"/>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4" name="Rectangle 3">
            <a:extLst>
              <a:ext uri="{FF2B5EF4-FFF2-40B4-BE49-F238E27FC236}">
                <a16:creationId xmlns:a16="http://schemas.microsoft.com/office/drawing/2014/main" id="{6207B776-20BC-4277-A3F4-7C52D1466167}"/>
              </a:ext>
            </a:extLst>
          </p:cNvPr>
          <p:cNvSpPr>
            <a:spLocks noChangeArrowheads="1"/>
          </p:cNvSpPr>
          <p:nvPr/>
        </p:nvSpPr>
        <p:spPr bwMode="auto">
          <a:xfrm>
            <a:off x="-203200" y="2667000"/>
            <a:ext cx="12700000" cy="1600200"/>
          </a:xfrm>
          <a:prstGeom prst="rect">
            <a:avLst/>
          </a:prstGeom>
          <a:solidFill>
            <a:srgbClr val="FF7600"/>
          </a:solidFill>
          <a:ln>
            <a:noFill/>
          </a:ln>
          <a:effectLst>
            <a:outerShdw blurRad="88900" dist="61087" dir="5400000" rotWithShape="0">
              <a:srgbClr val="808080">
                <a:alpha val="45999"/>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5333">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624926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232AF6-ADD0-473A-A7D5-B3FDC689352C}"/>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5333">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73055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BC26FB-D638-4B9B-B1FF-96168184691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5" name="Rectangle 4">
            <a:extLst>
              <a:ext uri="{FF2B5EF4-FFF2-40B4-BE49-F238E27FC236}">
                <a16:creationId xmlns:a16="http://schemas.microsoft.com/office/drawing/2014/main" id="{88A66D57-2D3B-459E-9B38-DB34FD286D6F}"/>
              </a:ext>
            </a:extLst>
          </p:cNvPr>
          <p:cNvSpPr>
            <a:spLocks noChangeArrowheads="1"/>
          </p:cNvSpPr>
          <p:nvPr userDrawn="1"/>
        </p:nvSpPr>
        <p:spPr bwMode="auto">
          <a:xfrm>
            <a:off x="-101600" y="457200"/>
            <a:ext cx="12395200" cy="533400"/>
          </a:xfrm>
          <a:prstGeom prst="rect">
            <a:avLst/>
          </a:prstGeom>
          <a:solidFill>
            <a:srgbClr val="01B4E7"/>
          </a:solidFill>
          <a:ln>
            <a:noFill/>
          </a:ln>
          <a:effectLst>
            <a:outerShdw blurRad="88900" dist="61087" dir="5400000" rotWithShape="0">
              <a:srgbClr val="808080">
                <a:alpha val="25000"/>
              </a:srgbClr>
            </a:outerShdw>
          </a:effectLst>
        </p:spPr>
        <p:txBody>
          <a:bodyPr anchor="ctr"/>
          <a:lstStyle/>
          <a:p>
            <a:pPr algn="ctr">
              <a:defRPr/>
            </a:pPr>
            <a:endParaRPr lang="en-US" sz="24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1278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391324-6DC8-4A6A-A728-F0959AF80247}"/>
              </a:ext>
            </a:extLst>
          </p:cNvPr>
          <p:cNvSpPr/>
          <p:nvPr/>
        </p:nvSpPr>
        <p:spPr>
          <a:xfrm>
            <a:off x="1771651" y="1295401"/>
            <a:ext cx="8648700" cy="3153833"/>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eaLnBrk="1" hangingPunct="1">
              <a:spcBef>
                <a:spcPts val="2000"/>
              </a:spcBef>
              <a:buClr>
                <a:schemeClr val="accent1">
                  <a:lumMod val="60000"/>
                  <a:lumOff val="40000"/>
                </a:schemeClr>
              </a:buClr>
              <a:buSzPct val="110000"/>
              <a:buFont typeface="Wingdings 2" pitchFamily="18" charset="2"/>
              <a:buNone/>
              <a:defRPr/>
            </a:pPr>
            <a:endParaRPr sz="2400">
              <a:solidFill>
                <a:schemeClr val="tx1">
                  <a:lumMod val="65000"/>
                  <a:lumOff val="35000"/>
                </a:schemeClr>
              </a:solidFill>
              <a:latin typeface="+mn-lt"/>
              <a:ea typeface="+mn-ea"/>
            </a:endParaRPr>
          </a:p>
        </p:txBody>
      </p:sp>
      <p:sp>
        <p:nvSpPr>
          <p:cNvPr id="2" name="Title 1"/>
          <p:cNvSpPr>
            <a:spLocks noGrp="1"/>
          </p:cNvSpPr>
          <p:nvPr>
            <p:ph type="ctrTitle"/>
          </p:nvPr>
        </p:nvSpPr>
        <p:spPr>
          <a:xfrm>
            <a:off x="1763895" y="1524000"/>
            <a:ext cx="8664211" cy="1724867"/>
          </a:xfrm>
        </p:spPr>
        <p:txBody>
          <a:bodyPr rtlCol="0">
            <a:noAutofit/>
          </a:bodyPr>
          <a:lstStyle>
            <a:lvl1pPr marL="0" indent="0" algn="ctr" defTabSz="914377"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763897" y="3299013"/>
            <a:ext cx="8664212" cy="916641"/>
          </a:xfrm>
        </p:spPr>
        <p:txBody>
          <a:bodyPr rtlCol="0">
            <a:normAutofit/>
          </a:bodyPr>
          <a:lstStyle>
            <a:lvl1pPr marL="0" indent="0" algn="ctr" defTabSz="914377"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dirty="0"/>
          </a:p>
        </p:txBody>
      </p:sp>
      <p:sp>
        <p:nvSpPr>
          <p:cNvPr id="5" name="Date Placeholder 3">
            <a:extLst>
              <a:ext uri="{FF2B5EF4-FFF2-40B4-BE49-F238E27FC236}">
                <a16:creationId xmlns:a16="http://schemas.microsoft.com/office/drawing/2014/main" id="{9215CA48-40AB-4984-A307-962F1F684237}"/>
              </a:ext>
            </a:extLst>
          </p:cNvPr>
          <p:cNvSpPr>
            <a:spLocks noGrp="1"/>
          </p:cNvSpPr>
          <p:nvPr>
            <p:ph type="dt" sz="half" idx="10"/>
          </p:nvPr>
        </p:nvSpPr>
        <p:spPr>
          <a:xfrm>
            <a:off x="0" y="0"/>
            <a:ext cx="0" cy="0"/>
          </a:xfrm>
        </p:spPr>
        <p:txBody>
          <a:bodyPr rtlCol="0"/>
          <a:lstStyle>
            <a:lvl1pPr>
              <a:defRPr>
                <a:latin typeface="Arial" charset="0"/>
                <a:ea typeface="ＭＳ Ｐゴシック" charset="0"/>
                <a:cs typeface="ＭＳ Ｐゴシック" charset="0"/>
              </a:defRPr>
            </a:lvl1pPr>
          </a:lstStyle>
          <a:p>
            <a:pPr>
              <a:defRPr/>
            </a:pPr>
            <a:endParaRPr lang="en-US"/>
          </a:p>
        </p:txBody>
      </p:sp>
      <p:sp>
        <p:nvSpPr>
          <p:cNvPr id="6" name="Footer Placeholder 4">
            <a:extLst>
              <a:ext uri="{FF2B5EF4-FFF2-40B4-BE49-F238E27FC236}">
                <a16:creationId xmlns:a16="http://schemas.microsoft.com/office/drawing/2014/main" id="{51EC5F30-A8E8-4972-9C46-96B8120C6525}"/>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ADC3ED4-7B8E-4BDA-909C-7500977DF4AF}"/>
              </a:ext>
            </a:extLst>
          </p:cNvPr>
          <p:cNvSpPr>
            <a:spLocks noGrp="1"/>
          </p:cNvSpPr>
          <p:nvPr>
            <p:ph type="sldNum" sz="quarter" idx="12"/>
          </p:nvPr>
        </p:nvSpPr>
        <p:spPr>
          <a:xfrm>
            <a:off x="0" y="0"/>
            <a:ext cx="0" cy="0"/>
          </a:xfrm>
        </p:spPr>
        <p:txBody>
          <a:bodyPr/>
          <a:lstStyle>
            <a:lvl1pPr>
              <a:defRPr/>
            </a:lvl1pPr>
          </a:lstStyle>
          <a:p>
            <a:pPr>
              <a:defRPr/>
            </a:pPr>
            <a:fld id="{2E44C8BD-EECC-4D46-806C-A95BC3735170}" type="slidenum">
              <a:rPr lang="en-US" altLang="en-US"/>
              <a:pPr>
                <a:defRPr/>
              </a:pPr>
              <a:t>‹#›</a:t>
            </a:fld>
            <a:endParaRPr lang="en-US" altLang="en-US"/>
          </a:p>
        </p:txBody>
      </p:sp>
    </p:spTree>
    <p:extLst>
      <p:ext uri="{BB962C8B-B14F-4D97-AF65-F5344CB8AC3E}">
        <p14:creationId xmlns:p14="http://schemas.microsoft.com/office/powerpoint/2010/main" val="2412549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3F9247-2560-FAE4-6EC8-0862EF2CBB7F}"/>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a:extLst>
              <a:ext uri="{FF2B5EF4-FFF2-40B4-BE49-F238E27FC236}">
                <a16:creationId xmlns:a16="http://schemas.microsoft.com/office/drawing/2014/main" id="{D872F29F-EDD6-0B28-AD30-C3D0A3F1F280}"/>
              </a:ext>
            </a:extLst>
          </p:cNvPr>
          <p:cNvSpPr>
            <a:spLocks noChangeArrowheads="1"/>
          </p:cNvSpPr>
          <p:nvPr userDrawn="1"/>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006499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768F88-1333-F1E5-0265-ADC93C4430D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a:extLst>
              <a:ext uri="{FF2B5EF4-FFF2-40B4-BE49-F238E27FC236}">
                <a16:creationId xmlns:a16="http://schemas.microsoft.com/office/drawing/2014/main" id="{AA664DF1-194B-0753-E10C-55BB0364CCFB}"/>
              </a:ext>
            </a:extLst>
          </p:cNvPr>
          <p:cNvSpPr>
            <a:spLocks noChangeArrowheads="1"/>
          </p:cNvSpPr>
          <p:nvPr userDrawn="1"/>
        </p:nvSpPr>
        <p:spPr bwMode="auto">
          <a:xfrm>
            <a:off x="-203200" y="2667000"/>
            <a:ext cx="12700000" cy="1600200"/>
          </a:xfrm>
          <a:prstGeom prst="rect">
            <a:avLst/>
          </a:prstGeom>
          <a:solidFill>
            <a:srgbClr val="005DAA"/>
          </a:solidFill>
          <a:ln>
            <a:noFill/>
          </a:ln>
          <a:effectLst>
            <a:outerShdw blurRad="88900" dist="61087" dir="5400000" rotWithShape="0">
              <a:srgbClr val="808080">
                <a:alpha val="45999"/>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25167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BB0F8B-5E49-0719-4A55-E04A9B4FAB62}"/>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a:extLst>
              <a:ext uri="{FF2B5EF4-FFF2-40B4-BE49-F238E27FC236}">
                <a16:creationId xmlns:a16="http://schemas.microsoft.com/office/drawing/2014/main" id="{F7B1B41B-EBD8-B3B7-83A1-76B5E2C06C63}"/>
              </a:ext>
            </a:extLst>
          </p:cNvPr>
          <p:cNvSpPr>
            <a:spLocks noChangeArrowheads="1"/>
          </p:cNvSpPr>
          <p:nvPr userDrawn="1"/>
        </p:nvSpPr>
        <p:spPr bwMode="auto">
          <a:xfrm>
            <a:off x="-203200" y="2667000"/>
            <a:ext cx="12700000" cy="1600200"/>
          </a:xfrm>
          <a:prstGeom prst="rect">
            <a:avLst/>
          </a:prstGeom>
          <a:solidFill>
            <a:schemeClr val="tx2"/>
          </a:solidFill>
          <a:ln>
            <a:noFill/>
          </a:ln>
          <a:effectLst>
            <a:outerShdw blurRad="88900" dist="61087" dir="5400000" rotWithShape="0">
              <a:srgbClr val="808080">
                <a:alpha val="45999"/>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760293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2E3FBC-A834-3CC4-8C72-1B840E630566}"/>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a:extLst>
              <a:ext uri="{FF2B5EF4-FFF2-40B4-BE49-F238E27FC236}">
                <a16:creationId xmlns:a16="http://schemas.microsoft.com/office/drawing/2014/main" id="{74CE9280-AD83-8794-42AB-6EE3B2CBDD02}"/>
              </a:ext>
            </a:extLst>
          </p:cNvPr>
          <p:cNvSpPr>
            <a:spLocks noChangeArrowheads="1"/>
          </p:cNvSpPr>
          <p:nvPr userDrawn="1"/>
        </p:nvSpPr>
        <p:spPr bwMode="auto">
          <a:xfrm>
            <a:off x="-203200" y="2667000"/>
            <a:ext cx="12700000" cy="1600200"/>
          </a:xfrm>
          <a:prstGeom prst="rect">
            <a:avLst/>
          </a:prstGeom>
          <a:solidFill>
            <a:srgbClr val="009999"/>
          </a:solidFill>
          <a:ln>
            <a:noFill/>
          </a:ln>
          <a:effectLst>
            <a:outerShdw blurRad="88900" dist="61087" dir="5400000" rotWithShape="0">
              <a:srgbClr val="808080">
                <a:alpha val="45999"/>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728808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69D6C3-BD9D-8D59-D58F-4B90628F68D2}"/>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a:extLst>
              <a:ext uri="{FF2B5EF4-FFF2-40B4-BE49-F238E27FC236}">
                <a16:creationId xmlns:a16="http://schemas.microsoft.com/office/drawing/2014/main" id="{9A6E0CD0-E9BA-BC26-47D6-45C09E05CAEC}"/>
              </a:ext>
            </a:extLst>
          </p:cNvPr>
          <p:cNvSpPr>
            <a:spLocks noChangeArrowheads="1"/>
          </p:cNvSpPr>
          <p:nvPr userDrawn="1"/>
        </p:nvSpPr>
        <p:spPr bwMode="auto">
          <a:xfrm>
            <a:off x="-203200" y="2667000"/>
            <a:ext cx="12700000" cy="1600200"/>
          </a:xfrm>
          <a:prstGeom prst="rect">
            <a:avLst/>
          </a:prstGeom>
          <a:solidFill>
            <a:srgbClr val="FF7600"/>
          </a:solidFill>
          <a:ln>
            <a:noFill/>
          </a:ln>
          <a:effectLst>
            <a:outerShdw blurRad="88900" dist="61087" dir="5400000" rotWithShape="0">
              <a:srgbClr val="808080">
                <a:alpha val="45999"/>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9476704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7F63AA-BE74-6825-5C58-657C2048AE1B}"/>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97286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661CFC-90A0-797E-1DA4-4C07DB5C5D1B}"/>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5" name="Rectangle 4">
            <a:extLst>
              <a:ext uri="{FF2B5EF4-FFF2-40B4-BE49-F238E27FC236}">
                <a16:creationId xmlns:a16="http://schemas.microsoft.com/office/drawing/2014/main" id="{4511D8EB-A64B-708F-9FCF-3EE5F27D88F6}"/>
              </a:ext>
            </a:extLst>
          </p:cNvPr>
          <p:cNvSpPr>
            <a:spLocks noChangeArrowheads="1"/>
          </p:cNvSpPr>
          <p:nvPr userDrawn="1"/>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p:spPr>
        <p:txBody>
          <a:bodyPr anchor="ctr"/>
          <a:lstStyle/>
          <a:p>
            <a:pPr algn="ctr" eaLnBrk="1" hangingPunct="1">
              <a:defRPr/>
            </a:pPr>
            <a:endParaRPr lang="en-US" sz="18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5015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D97C8D-FBD6-5B85-7551-FB6107465319}"/>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9738CEA9-413D-94B4-F28B-F5DFD7DBDE45}"/>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8546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AF2299-0001-1EEB-1023-5409BF7410E2}"/>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858A197E-18EC-EC18-BF13-D5FFD137B600}"/>
              </a:ext>
            </a:extLst>
          </p:cNvPr>
          <p:cNvSpPr>
            <a:spLocks noChangeArrowheads="1"/>
          </p:cNvSpPr>
          <p:nvPr userDrawn="1"/>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9292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0748BE-AFF6-AE61-73E0-24B8AB1EA428}"/>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89445BB9-2B79-BD96-AEA8-6EE474922853}"/>
              </a:ext>
            </a:extLst>
          </p:cNvPr>
          <p:cNvSpPr>
            <a:spLocks noChangeArrowheads="1"/>
          </p:cNvSpPr>
          <p:nvPr userDrawn="1"/>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7259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B4A70E-A1F9-CDD6-0945-EE9148E3C0F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C886BB40-EDB6-1620-49B9-DB735FCE8A3E}"/>
              </a:ext>
            </a:extLst>
          </p:cNvPr>
          <p:cNvSpPr>
            <a:spLocks noChangeArrowheads="1"/>
          </p:cNvSpPr>
          <p:nvPr userDrawn="1"/>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77503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D3369C-788B-AEA2-A5E5-CB26E39BAE45}"/>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AF5224A8-81A6-7F5F-C3DF-AAB26A4CB25D}"/>
              </a:ext>
            </a:extLst>
          </p:cNvPr>
          <p:cNvSpPr>
            <a:spLocks noChangeArrowheads="1"/>
          </p:cNvSpPr>
          <p:nvPr userDrawn="1"/>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571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242650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26467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4319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87283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846553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298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3891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611324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88275"/>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35264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4.png"/><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7FB994-D5AE-44FD-8960-FB714CBCF635}"/>
              </a:ext>
            </a:extLst>
          </p:cNvPr>
          <p:cNvSpPr txBox="1"/>
          <p:nvPr/>
        </p:nvSpPr>
        <p:spPr>
          <a:xfrm>
            <a:off x="9448800" y="6477000"/>
            <a:ext cx="2133600" cy="184666"/>
          </a:xfrm>
          <a:prstGeom prst="rect">
            <a:avLst/>
          </a:prstGeom>
          <a:noFill/>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defRPr/>
            </a:pPr>
            <a:fld id="{B23EE93B-232D-4217-88D1-972FD4D23C13}" type="slidenum">
              <a:rPr lang="en-US" altLang="en-US" sz="1200" smtClean="0">
                <a:solidFill>
                  <a:srgbClr val="58585A"/>
                </a:solidFill>
                <a:latin typeface="Arial Narrow" panose="020B0606020202030204" pitchFamily="34" charset="0"/>
              </a:rPr>
              <a:pPr algn="r">
                <a:defRPr/>
              </a:pPr>
              <a:t>‹#›</a:t>
            </a:fld>
            <a:r>
              <a:rPr lang="en-US" altLang="en-US" sz="1200">
                <a:solidFill>
                  <a:srgbClr val="58585A"/>
                </a:solidFill>
                <a:latin typeface="Arial Narrow" panose="020B0606020202030204" pitchFamily="34" charset="0"/>
              </a:rPr>
              <a:t>  </a:t>
            </a:r>
          </a:p>
        </p:txBody>
      </p:sp>
      <p:pic>
        <p:nvPicPr>
          <p:cNvPr id="3075" name="Picture 4">
            <a:extLst>
              <a:ext uri="{FF2B5EF4-FFF2-40B4-BE49-F238E27FC236}">
                <a16:creationId xmlns:a16="http://schemas.microsoft.com/office/drawing/2014/main" id="{4B16BF8C-6918-4903-B338-8D5927A408F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09601" y="5969000"/>
            <a:ext cx="162136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0017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txStyles>
    <p:titleStyle>
      <a:lvl1pPr algn="ctr" defTabSz="609585" rtl="0" eaLnBrk="0" fontAlgn="base" hangingPunct="0">
        <a:spcBef>
          <a:spcPct val="0"/>
        </a:spcBef>
        <a:spcAft>
          <a:spcPct val="0"/>
        </a:spcAft>
        <a:defRPr sz="5867" kern="1200">
          <a:solidFill>
            <a:schemeClr val="tx1"/>
          </a:solidFill>
          <a:latin typeface="+mj-lt"/>
          <a:ea typeface="MS PGothic" panose="020B0600070205080204" pitchFamily="34" charset="-128"/>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S PGothic" panose="020B0600070205080204" pitchFamily="34" charset="-128"/>
          <a:cs typeface="ＭＳ Ｐゴシック" charset="0"/>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S PGothic" panose="020B0600070205080204" pitchFamily="34"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28261A-2CED-965D-4B08-8D28BDEFDD46}"/>
              </a:ext>
            </a:extLst>
          </p:cNvPr>
          <p:cNvSpPr txBox="1"/>
          <p:nvPr/>
        </p:nvSpPr>
        <p:spPr>
          <a:xfrm>
            <a:off x="9550400" y="6477001"/>
            <a:ext cx="2032000" cy="138113"/>
          </a:xfrm>
          <a:prstGeom prst="rect">
            <a:avLst/>
          </a:prstGeom>
          <a:noFill/>
        </p:spPr>
        <p:txBody>
          <a:bodyPr lIns="0" tIns="0" rIns="0" bIns="0">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a:solidFill>
                  <a:srgbClr val="BCBDC0"/>
                </a:solidFill>
                <a:latin typeface="Arial Narrow" panose="020B0606020202030204" pitchFamily="34" charset="0"/>
              </a:rPr>
              <a:t>TITLE |  </a:t>
            </a:r>
            <a:fld id="{F642E8C7-102A-4589-8011-84CD769689B2}" type="slidenum">
              <a:rPr lang="en-US" altLang="en-US" sz="900" smtClean="0">
                <a:solidFill>
                  <a:srgbClr val="BCBDC0"/>
                </a:solidFill>
                <a:latin typeface="Arial Narrow" panose="020B0606020202030204" pitchFamily="34" charset="0"/>
              </a:rPr>
              <a:pPr algn="r">
                <a:defRPr/>
              </a:pPr>
              <a:t>‹#›</a:t>
            </a:fld>
            <a:r>
              <a:rPr lang="en-US" altLang="en-US" sz="900">
                <a:solidFill>
                  <a:srgbClr val="BCBDC0"/>
                </a:solidFill>
                <a:latin typeface="Arial Narrow" panose="020B0606020202030204" pitchFamily="34" charset="0"/>
              </a:rPr>
              <a:t>  </a:t>
            </a:r>
            <a:endParaRPr lang="en-US" altLang="en-US" sz="900">
              <a:solidFill>
                <a:srgbClr val="958D85"/>
              </a:solidFill>
              <a:latin typeface="Arial Narrow" panose="020B0606020202030204" pitchFamily="34" charset="0"/>
            </a:endParaRPr>
          </a:p>
        </p:txBody>
      </p:sp>
      <p:pic>
        <p:nvPicPr>
          <p:cNvPr id="3075" name="Picture 3">
            <a:extLst>
              <a:ext uri="{FF2B5EF4-FFF2-40B4-BE49-F238E27FC236}">
                <a16:creationId xmlns:a16="http://schemas.microsoft.com/office/drawing/2014/main" id="{69FB6022-0468-73AD-414B-85FCA770C93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48831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AB88FB-0D6F-6083-651B-E2BFF194518C}"/>
              </a:ext>
            </a:extLst>
          </p:cNvPr>
          <p:cNvSpPr txBox="1"/>
          <p:nvPr/>
        </p:nvSpPr>
        <p:spPr>
          <a:xfrm>
            <a:off x="9448800" y="6477001"/>
            <a:ext cx="2133600" cy="138113"/>
          </a:xfrm>
          <a:prstGeom prst="rect">
            <a:avLst/>
          </a:prstGeom>
          <a:noFill/>
        </p:spPr>
        <p:txBody>
          <a:bodyPr lIns="0" tIns="0" rIns="0" bIns="0">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a:solidFill>
                  <a:srgbClr val="BCBDC0"/>
                </a:solidFill>
                <a:latin typeface="Arial Narrow" panose="020B0606020202030204" pitchFamily="34" charset="0"/>
              </a:rPr>
              <a:t>TITLE  |  </a:t>
            </a:r>
            <a:fld id="{D1D42468-50F3-41F0-A6F7-71AF7B7A379E}" type="slidenum">
              <a:rPr lang="en-US" altLang="en-US" sz="900" smtClean="0">
                <a:solidFill>
                  <a:srgbClr val="BCBDC0"/>
                </a:solidFill>
                <a:latin typeface="Arial Narrow" panose="020B0606020202030204" pitchFamily="34" charset="0"/>
              </a:rPr>
              <a:pPr algn="r">
                <a:defRPr/>
              </a:pPr>
              <a:t>‹#›</a:t>
            </a:fld>
            <a:r>
              <a:rPr lang="en-US" altLang="en-US" sz="900">
                <a:solidFill>
                  <a:srgbClr val="BCBDC0"/>
                </a:solidFill>
                <a:latin typeface="Arial Narrow" panose="020B0606020202030204" pitchFamily="34" charset="0"/>
              </a:rPr>
              <a:t>  </a:t>
            </a:r>
            <a:endParaRPr lang="en-US" altLang="en-US" sz="900">
              <a:solidFill>
                <a:srgbClr val="958D85"/>
              </a:solidFill>
              <a:latin typeface="Arial Narrow" panose="020B0606020202030204" pitchFamily="34" charset="0"/>
            </a:endParaRPr>
          </a:p>
        </p:txBody>
      </p:sp>
      <p:pic>
        <p:nvPicPr>
          <p:cNvPr id="2051" name="Picture 5">
            <a:extLst>
              <a:ext uri="{FF2B5EF4-FFF2-40B4-BE49-F238E27FC236}">
                <a16:creationId xmlns:a16="http://schemas.microsoft.com/office/drawing/2014/main" id="{B21D1225-7D6B-9B98-6D32-75AD8B10B17B}"/>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8893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15.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15.xml"/><Relationship Id="rId1" Type="http://schemas.openxmlformats.org/officeDocument/2006/relationships/tags" Target="../tags/tag14.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2.xml"/><Relationship Id="rId1" Type="http://schemas.openxmlformats.org/officeDocument/2006/relationships/tags" Target="../tags/tag16.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5.emf"/><Relationship Id="rId7" Type="http://schemas.openxmlformats.org/officeDocument/2006/relationships/image" Target="../media/image37.jpg"/><Relationship Id="rId2" Type="http://schemas.openxmlformats.org/officeDocument/2006/relationships/slideLayout" Target="../slideLayouts/slideLayout22.xml"/><Relationship Id="rId1" Type="http://schemas.openxmlformats.org/officeDocument/2006/relationships/tags" Target="../tags/tag18.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42.jpg"/><Relationship Id="rId2" Type="http://schemas.openxmlformats.org/officeDocument/2006/relationships/slideLayout" Target="../slideLayouts/slideLayout22.xml"/><Relationship Id="rId1" Type="http://schemas.openxmlformats.org/officeDocument/2006/relationships/tags" Target="../tags/tag19.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22.xml"/><Relationship Id="rId1" Type="http://schemas.openxmlformats.org/officeDocument/2006/relationships/tags" Target="../tags/tag4.xml"/><Relationship Id="rId5" Type="http://schemas.openxmlformats.org/officeDocument/2006/relationships/image" Target="../media/image6.jpe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tags" Target="../tags/tag2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5.emf"/><Relationship Id="rId7" Type="http://schemas.openxmlformats.org/officeDocument/2006/relationships/image" Target="../media/image11.jpg"/><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17.jp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CF6D791D-3D99-0841-8B29-86AE654EB621}"/>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sp>
        <p:nvSpPr>
          <p:cNvPr id="10" name="Subtitle 9">
            <a:extLst>
              <a:ext uri="{FF2B5EF4-FFF2-40B4-BE49-F238E27FC236}">
                <a16:creationId xmlns:a16="http://schemas.microsoft.com/office/drawing/2014/main" id="{B17D6786-00F6-6047-81A6-5165FC02E54A}"/>
              </a:ext>
            </a:extLst>
          </p:cNvPr>
          <p:cNvSpPr>
            <a:spLocks noGrp="1"/>
          </p:cNvSpPr>
          <p:nvPr>
            <p:ph type="subTitle" idx="1"/>
          </p:nvPr>
        </p:nvSpPr>
        <p:spPr/>
        <p:txBody>
          <a:bodyPr/>
          <a:lstStyle/>
          <a:p>
            <a:r>
              <a:rPr lang="en-US" dirty="0"/>
              <a:t>May 16, 2026</a:t>
            </a:r>
          </a:p>
        </p:txBody>
      </p:sp>
      <p:sp>
        <p:nvSpPr>
          <p:cNvPr id="8" name="Title 7">
            <a:extLst>
              <a:ext uri="{FF2B5EF4-FFF2-40B4-BE49-F238E27FC236}">
                <a16:creationId xmlns:a16="http://schemas.microsoft.com/office/drawing/2014/main" id="{B0F37C06-8A3D-8E4C-B6E2-47C520E496A6}"/>
              </a:ext>
            </a:extLst>
          </p:cNvPr>
          <p:cNvSpPr>
            <a:spLocks noGrp="1"/>
          </p:cNvSpPr>
          <p:nvPr>
            <p:ph type="title"/>
          </p:nvPr>
        </p:nvSpPr>
        <p:spPr/>
        <p:txBody>
          <a:bodyPr/>
          <a:lstStyle/>
          <a:p>
            <a:r>
              <a:rPr lang="en-US" dirty="0"/>
              <a:t>Rotary Club Board Forum</a:t>
            </a:r>
          </a:p>
        </p:txBody>
      </p:sp>
    </p:spTree>
    <p:custDataLst>
      <p:tags r:id="rId1"/>
    </p:custDataLst>
    <p:extLst>
      <p:ext uri="{BB962C8B-B14F-4D97-AF65-F5344CB8AC3E}">
        <p14:creationId xmlns:p14="http://schemas.microsoft.com/office/powerpoint/2010/main" val="1907968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a:xfrm>
            <a:off x="6503437" y="2141538"/>
            <a:ext cx="5570030" cy="1135062"/>
          </a:xfrm>
        </p:spPr>
        <p:txBody>
          <a:bodyPr/>
          <a:lstStyle/>
          <a:p>
            <a:pPr algn="ctr"/>
            <a:r>
              <a:rPr lang="haw-US" sz="4000" b="0" dirty="0"/>
              <a:t>5. Active and CONSISTENT communication</a:t>
            </a:r>
          </a:p>
        </p:txBody>
      </p:sp>
      <p:sp>
        <p:nvSpPr>
          <p:cNvPr id="5" name="Subtitle 4">
            <a:extLst>
              <a:ext uri="{FF2B5EF4-FFF2-40B4-BE49-F238E27FC236}">
                <a16:creationId xmlns:a16="http://schemas.microsoft.com/office/drawing/2014/main" id="{01B86A2B-7E48-BF4A-8415-534B478A8E2A}"/>
              </a:ext>
            </a:extLst>
          </p:cNvPr>
          <p:cNvSpPr>
            <a:spLocks noGrp="1"/>
          </p:cNvSpPr>
          <p:nvPr>
            <p:ph type="subTitle" idx="1"/>
          </p:nvPr>
        </p:nvSpPr>
        <p:spPr>
          <a:xfrm>
            <a:off x="6195527" y="3383632"/>
            <a:ext cx="5996473" cy="1975764"/>
          </a:xfrm>
        </p:spPr>
        <p:txBody>
          <a:bodyPr/>
          <a:lstStyle/>
          <a:p>
            <a:pPr algn="ctr"/>
            <a:r>
              <a:rPr lang="haw-US" dirty="0"/>
              <a:t>A RELIABLE WAY TO COMMUNICATE REGULARLY WITH CLUB MEMBERS INCLUDING CURRENT WEBSITE AND SOCIAL MEDIA</a:t>
            </a:r>
            <a:endParaRPr lang="en-US" dirty="0"/>
          </a:p>
        </p:txBody>
      </p:sp>
      <p:sp>
        <p:nvSpPr>
          <p:cNvPr id="6" name="Slide Number Placeholder 5">
            <a:extLst>
              <a:ext uri="{FF2B5EF4-FFF2-40B4-BE49-F238E27FC236}">
                <a16:creationId xmlns:a16="http://schemas.microsoft.com/office/drawing/2014/main" id="{80DB3D41-48FF-074E-BE1D-376D892E3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E8FBDDFC-4B7A-6F99-01ED-F5EDE0C0580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736" r="26736"/>
          <a:stretch>
            <a:fillRect/>
          </a:stretch>
        </p:blipFill>
        <p:spPr/>
      </p:pic>
    </p:spTree>
    <p:custDataLst>
      <p:tags r:id="rId1"/>
    </p:custDataLst>
    <p:extLst>
      <p:ext uri="{BB962C8B-B14F-4D97-AF65-F5344CB8AC3E}">
        <p14:creationId xmlns:p14="http://schemas.microsoft.com/office/powerpoint/2010/main" val="2335645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a:xfrm>
            <a:off x="6503437" y="2141538"/>
            <a:ext cx="5570030" cy="1135062"/>
          </a:xfrm>
        </p:spPr>
        <p:txBody>
          <a:bodyPr/>
          <a:lstStyle/>
          <a:p>
            <a:pPr algn="ctr"/>
            <a:r>
              <a:rPr lang="haw-US" sz="4000" b="0" dirty="0"/>
              <a:t>6. Active AND PREDICTABLE  calendar</a:t>
            </a:r>
            <a:endParaRPr lang="en-US" sz="4000" b="0" dirty="0"/>
          </a:p>
        </p:txBody>
      </p:sp>
      <p:sp>
        <p:nvSpPr>
          <p:cNvPr id="5" name="Subtitle 4">
            <a:extLst>
              <a:ext uri="{FF2B5EF4-FFF2-40B4-BE49-F238E27FC236}">
                <a16:creationId xmlns:a16="http://schemas.microsoft.com/office/drawing/2014/main" id="{01B86A2B-7E48-BF4A-8415-534B478A8E2A}"/>
              </a:ext>
            </a:extLst>
          </p:cNvPr>
          <p:cNvSpPr>
            <a:spLocks noGrp="1"/>
          </p:cNvSpPr>
          <p:nvPr>
            <p:ph type="subTitle" idx="1"/>
          </p:nvPr>
        </p:nvSpPr>
        <p:spPr>
          <a:xfrm>
            <a:off x="6195527" y="3383632"/>
            <a:ext cx="5996473" cy="1975764"/>
          </a:xfrm>
        </p:spPr>
        <p:txBody>
          <a:bodyPr/>
          <a:lstStyle/>
          <a:p>
            <a:pPr algn="ctr"/>
            <a:r>
              <a:rPr lang="haw-US" dirty="0"/>
              <a:t>An active calendar drives activity in a club and helps to members to plan engagement</a:t>
            </a:r>
            <a:endParaRPr lang="en-US" dirty="0"/>
          </a:p>
        </p:txBody>
      </p:sp>
      <p:sp>
        <p:nvSpPr>
          <p:cNvPr id="6" name="Slide Number Placeholder 5">
            <a:extLst>
              <a:ext uri="{FF2B5EF4-FFF2-40B4-BE49-F238E27FC236}">
                <a16:creationId xmlns:a16="http://schemas.microsoft.com/office/drawing/2014/main" id="{80DB3D41-48FF-074E-BE1D-376D892E3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4" name="Picture Placeholder 13">
            <a:extLst>
              <a:ext uri="{FF2B5EF4-FFF2-40B4-BE49-F238E27FC236}">
                <a16:creationId xmlns:a16="http://schemas.microsoft.com/office/drawing/2014/main" id="{24E6B218-E685-D4B5-9F14-C8E5C1F392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534" b="6534"/>
          <a:stretch>
            <a:fillRect/>
          </a:stretch>
        </p:blipFill>
        <p:spPr/>
      </p:pic>
    </p:spTree>
    <p:custDataLst>
      <p:tags r:id="rId1"/>
    </p:custDataLst>
    <p:extLst>
      <p:ext uri="{BB962C8B-B14F-4D97-AF65-F5344CB8AC3E}">
        <p14:creationId xmlns:p14="http://schemas.microsoft.com/office/powerpoint/2010/main" val="2357548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a:xfrm>
            <a:off x="6503437" y="2141538"/>
            <a:ext cx="5570030" cy="1135062"/>
          </a:xfrm>
        </p:spPr>
        <p:txBody>
          <a:bodyPr/>
          <a:lstStyle/>
          <a:p>
            <a:pPr algn="ctr"/>
            <a:r>
              <a:rPr lang="haw-US" sz="2800" b="0" dirty="0"/>
              <a:t>7. Systems and processes for engagement and learning</a:t>
            </a:r>
            <a:endParaRPr lang="en-US" sz="2800" b="0" dirty="0"/>
          </a:p>
        </p:txBody>
      </p:sp>
      <p:sp>
        <p:nvSpPr>
          <p:cNvPr id="5" name="Subtitle 4">
            <a:extLst>
              <a:ext uri="{FF2B5EF4-FFF2-40B4-BE49-F238E27FC236}">
                <a16:creationId xmlns:a16="http://schemas.microsoft.com/office/drawing/2014/main" id="{01B86A2B-7E48-BF4A-8415-534B478A8E2A}"/>
              </a:ext>
            </a:extLst>
          </p:cNvPr>
          <p:cNvSpPr>
            <a:spLocks noGrp="1"/>
          </p:cNvSpPr>
          <p:nvPr>
            <p:ph type="subTitle" idx="1"/>
          </p:nvPr>
        </p:nvSpPr>
        <p:spPr>
          <a:xfrm>
            <a:off x="6195527" y="3383632"/>
            <a:ext cx="5996473" cy="1975764"/>
          </a:xfrm>
        </p:spPr>
        <p:txBody>
          <a:bodyPr/>
          <a:lstStyle/>
          <a:p>
            <a:pPr algn="ctr"/>
            <a:r>
              <a:rPr lang="haw-US" dirty="0"/>
              <a:t>Systems and processes to help new and existing members to learn and engage quickly in club activities.</a:t>
            </a:r>
            <a:endParaRPr lang="en-US" dirty="0"/>
          </a:p>
        </p:txBody>
      </p:sp>
      <p:sp>
        <p:nvSpPr>
          <p:cNvPr id="6" name="Slide Number Placeholder 5">
            <a:extLst>
              <a:ext uri="{FF2B5EF4-FFF2-40B4-BE49-F238E27FC236}">
                <a16:creationId xmlns:a16="http://schemas.microsoft.com/office/drawing/2014/main" id="{80DB3D41-48FF-074E-BE1D-376D892E3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Placeholder 7">
            <a:extLst>
              <a:ext uri="{FF2B5EF4-FFF2-40B4-BE49-F238E27FC236}">
                <a16:creationId xmlns:a16="http://schemas.microsoft.com/office/drawing/2014/main" id="{0C5338DE-34BB-C1AB-BFDE-88BAD2E10F8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000" r="25000"/>
          <a:stretch>
            <a:fillRect/>
          </a:stretch>
        </p:blipFill>
        <p:spPr>
          <a:xfrm>
            <a:off x="3090128" y="298132"/>
            <a:ext cx="2901681" cy="3264390"/>
          </a:xfrm>
        </p:spPr>
      </p:pic>
      <p:pic>
        <p:nvPicPr>
          <p:cNvPr id="10" name="Picture 9">
            <a:extLst>
              <a:ext uri="{FF2B5EF4-FFF2-40B4-BE49-F238E27FC236}">
                <a16:creationId xmlns:a16="http://schemas.microsoft.com/office/drawing/2014/main" id="{9566767F-6711-911F-CA12-C88B1163D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013" y="3664500"/>
            <a:ext cx="1800225" cy="2543175"/>
          </a:xfrm>
          <a:prstGeom prst="rect">
            <a:avLst/>
          </a:prstGeom>
        </p:spPr>
      </p:pic>
      <p:pic>
        <p:nvPicPr>
          <p:cNvPr id="12" name="Picture 11">
            <a:extLst>
              <a:ext uri="{FF2B5EF4-FFF2-40B4-BE49-F238E27FC236}">
                <a16:creationId xmlns:a16="http://schemas.microsoft.com/office/drawing/2014/main" id="{BCBEA019-42AF-28B1-52BE-BB8F82F05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 y="3664500"/>
            <a:ext cx="4208084" cy="3132685"/>
          </a:xfrm>
          <a:prstGeom prst="rect">
            <a:avLst/>
          </a:prstGeom>
        </p:spPr>
      </p:pic>
      <p:pic>
        <p:nvPicPr>
          <p:cNvPr id="14" name="Picture 13">
            <a:extLst>
              <a:ext uri="{FF2B5EF4-FFF2-40B4-BE49-F238E27FC236}">
                <a16:creationId xmlns:a16="http://schemas.microsoft.com/office/drawing/2014/main" id="{665BB78C-27D9-2BC6-6888-1027476C13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083" y="298132"/>
            <a:ext cx="2611512" cy="3264390"/>
          </a:xfrm>
          <a:prstGeom prst="rect">
            <a:avLst/>
          </a:prstGeom>
        </p:spPr>
      </p:pic>
    </p:spTree>
    <p:custDataLst>
      <p:tags r:id="rId1"/>
    </p:custDataLst>
    <p:extLst>
      <p:ext uri="{BB962C8B-B14F-4D97-AF65-F5344CB8AC3E}">
        <p14:creationId xmlns:p14="http://schemas.microsoft.com/office/powerpoint/2010/main" val="928471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p:txBody>
          <a:bodyPr/>
          <a:lstStyle/>
          <a:p>
            <a:pPr marL="342900" indent="-342900">
              <a:buFont typeface="Arial" panose="020B0604020202020204" pitchFamily="34" charset="0"/>
              <a:buChar char="•"/>
            </a:pPr>
            <a:endParaRPr lang="en-US"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1" y="2141538"/>
            <a:ext cx="6019801" cy="1135062"/>
          </a:xfrm>
        </p:spPr>
        <p:txBody>
          <a:bodyPr/>
          <a:lstStyle/>
          <a:p>
            <a:pPr lvl="0" algn="ctr"/>
            <a:r>
              <a:rPr lang="haw-US" sz="2800" dirty="0"/>
              <a:t>8. Leadership line development</a:t>
            </a:r>
            <a:endParaRPr lang="en-US" sz="2800" dirty="0"/>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214605" y="3276600"/>
            <a:ext cx="5537200" cy="2082796"/>
          </a:xfrm>
        </p:spPr>
        <p:txBody>
          <a:bodyPr>
            <a:normAutofit/>
          </a:bodyPr>
          <a:lstStyle/>
          <a:p>
            <a:pPr algn="ctr"/>
            <a:r>
              <a:rPr lang="haw-US" sz="1800" dirty="0"/>
              <a:t>CREATE INFRASTRUCTURE AND SUPPORT FOR PRESENT AND FUTURE CLUB LEADERSHIP</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85CB641A-B5C9-61D6-E0F1-190E6957E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793" y="0"/>
            <a:ext cx="4562475" cy="3038475"/>
          </a:xfrm>
          <a:prstGeom prst="rect">
            <a:avLst/>
          </a:prstGeom>
        </p:spPr>
      </p:pic>
      <p:pic>
        <p:nvPicPr>
          <p:cNvPr id="7" name="Picture 6">
            <a:extLst>
              <a:ext uri="{FF2B5EF4-FFF2-40B4-BE49-F238E27FC236}">
                <a16:creationId xmlns:a16="http://schemas.microsoft.com/office/drawing/2014/main" id="{5513CDDB-7CB0-A4D3-A1D5-6552E7D7F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686" y="3720330"/>
            <a:ext cx="3114834" cy="3137670"/>
          </a:xfrm>
          <a:prstGeom prst="rect">
            <a:avLst/>
          </a:prstGeom>
        </p:spPr>
      </p:pic>
      <p:pic>
        <p:nvPicPr>
          <p:cNvPr id="10" name="Picture 9">
            <a:extLst>
              <a:ext uri="{FF2B5EF4-FFF2-40B4-BE49-F238E27FC236}">
                <a16:creationId xmlns:a16="http://schemas.microsoft.com/office/drawing/2014/main" id="{17035FB3-EE30-A1FC-9E02-B92B02896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3390" y="1558461"/>
            <a:ext cx="3804579" cy="2927743"/>
          </a:xfrm>
          <a:prstGeom prst="rect">
            <a:avLst/>
          </a:prstGeom>
        </p:spPr>
      </p:pic>
    </p:spTree>
    <p:custDataLst>
      <p:tags r:id="rId1"/>
    </p:custDataLst>
    <p:extLst>
      <p:ext uri="{BB962C8B-B14F-4D97-AF65-F5344CB8AC3E}">
        <p14:creationId xmlns:p14="http://schemas.microsoft.com/office/powerpoint/2010/main" val="312501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1" name="Text Placeholder 6">
            <a:extLst>
              <a:ext uri="{FF2B5EF4-FFF2-40B4-BE49-F238E27FC236}">
                <a16:creationId xmlns:a16="http://schemas.microsoft.com/office/drawing/2014/main" id="{61705BBF-CDAD-244A-8B4F-196EAF49A9F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A1A5A"/>
                </a:solidFill>
                <a:effectLst/>
                <a:uLnTx/>
                <a:uFillTx/>
                <a:latin typeface="Arial" panose="020B0604020202020204"/>
                <a:ea typeface="+mn-ea"/>
                <a:cs typeface="+mn-cs"/>
              </a:rPr>
              <a:t>Title Page Option</a:t>
            </a:r>
            <a:endParaRPr kumimoji="0" lang="en-US" sz="3600" b="1" i="0" u="none" strike="noStrike" kern="1200" cap="none" spc="0" normalizeH="0" baseline="0" noProof="0" dirty="0">
              <a:ln>
                <a:noFill/>
              </a:ln>
              <a:solidFill>
                <a:srgbClr val="DA1A5A"/>
              </a:solidFill>
              <a:effectLst/>
              <a:uLnTx/>
              <a:uFillTx/>
              <a:latin typeface="Arial" panose="020B0604020202020204" pitchFamily="34" charset="0"/>
              <a:ea typeface="Arial" charset="0"/>
              <a:cs typeface="Arial" panose="020B0604020202020204" pitchFamily="34" charset="0"/>
            </a:endParaRPr>
          </a:p>
        </p:txBody>
      </p:sp>
      <p:sp>
        <p:nvSpPr>
          <p:cNvPr id="9" name="Subtitle 3">
            <a:extLst>
              <a:ext uri="{FF2B5EF4-FFF2-40B4-BE49-F238E27FC236}">
                <a16:creationId xmlns:a16="http://schemas.microsoft.com/office/drawing/2014/main" id="{E4955F97-28C2-744E-B3A7-E0FAE3B40F57}"/>
              </a:ext>
            </a:extLst>
          </p:cNvPr>
          <p:cNvSpPr txBox="1">
            <a:spLocks/>
          </p:cNvSpPr>
          <p:nvPr/>
        </p:nvSpPr>
        <p:spPr>
          <a:xfrm>
            <a:off x="101823" y="4278382"/>
            <a:ext cx="12288959" cy="1069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Subtitle 14">
            <a:extLst>
              <a:ext uri="{FF2B5EF4-FFF2-40B4-BE49-F238E27FC236}">
                <a16:creationId xmlns:a16="http://schemas.microsoft.com/office/drawing/2014/main" id="{8CA57604-6BAA-8348-8388-64F5F2D88D17}"/>
              </a:ext>
            </a:extLst>
          </p:cNvPr>
          <p:cNvSpPr txBox="1">
            <a:spLocks/>
          </p:cNvSpPr>
          <p:nvPr/>
        </p:nvSpPr>
        <p:spPr>
          <a:xfrm>
            <a:off x="0" y="5094514"/>
            <a:ext cx="12192000" cy="7163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aw-US" sz="3200" b="1" i="0" u="none" strike="noStrike" kern="1200" cap="none" spc="0" normalizeH="0" baseline="0" noProof="0" dirty="0">
                <a:ln>
                  <a:noFill/>
                </a:ln>
                <a:solidFill>
                  <a:srgbClr val="FFFFFF"/>
                </a:solidFill>
                <a:effectLst/>
                <a:uLnTx/>
                <a:uFillTx/>
                <a:latin typeface="Arial" panose="020B0604020202020204"/>
                <a:ea typeface="+mn-ea"/>
                <a:cs typeface="+mn-cs"/>
              </a:rPr>
              <a:t>9. FOCUS ON POSITIVE MEMBER EXPERIENCE</a:t>
            </a:r>
          </a:p>
        </p:txBody>
      </p:sp>
      <p:pic>
        <p:nvPicPr>
          <p:cNvPr id="4" name="Picture 3">
            <a:extLst>
              <a:ext uri="{FF2B5EF4-FFF2-40B4-BE49-F238E27FC236}">
                <a16:creationId xmlns:a16="http://schemas.microsoft.com/office/drawing/2014/main" id="{FA86503A-0C79-0B01-ECDD-05A0A04C0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049" y="291011"/>
            <a:ext cx="3546995" cy="4577213"/>
          </a:xfrm>
          <a:prstGeom prst="rect">
            <a:avLst/>
          </a:prstGeom>
        </p:spPr>
      </p:pic>
    </p:spTree>
    <p:custDataLst>
      <p:tags r:id="rId1"/>
    </p:custDataLst>
    <p:extLst>
      <p:ext uri="{BB962C8B-B14F-4D97-AF65-F5344CB8AC3E}">
        <p14:creationId xmlns:p14="http://schemas.microsoft.com/office/powerpoint/2010/main" val="677737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5BB27-EDD5-D58F-CAAD-F2B912791978}"/>
            </a:ext>
          </a:extLst>
        </p:cNvPr>
        <p:cNvGrpSpPr/>
        <p:nvPr/>
      </p:nvGrpSpPr>
      <p:grpSpPr>
        <a:xfrm>
          <a:off x="0" y="0"/>
          <a:ext cx="0" cy="0"/>
          <a:chOff x="0" y="0"/>
          <a:chExt cx="0" cy="0"/>
        </a:xfrm>
      </p:grpSpPr>
      <p:sp>
        <p:nvSpPr>
          <p:cNvPr id="26" name="Text Placeholder 25">
            <a:extLst>
              <a:ext uri="{FF2B5EF4-FFF2-40B4-BE49-F238E27FC236}">
                <a16:creationId xmlns:a16="http://schemas.microsoft.com/office/drawing/2014/main" id="{607EC446-1C14-5112-D903-B6A5F79DB455}"/>
              </a:ext>
            </a:extLst>
          </p:cNvPr>
          <p:cNvSpPr>
            <a:spLocks noGrp="1"/>
          </p:cNvSpPr>
          <p:nvPr>
            <p:ph type="body" sz="quarter" idx="12"/>
          </p:nvPr>
        </p:nvSpPr>
        <p:spPr/>
        <p:txBody>
          <a:bodyPr/>
          <a:lstStyle/>
          <a:p>
            <a:pPr marL="342900" indent="-342900">
              <a:buFont typeface="Arial" panose="020B0604020202020204" pitchFamily="34" charset="0"/>
              <a:buChar char="•"/>
            </a:pPr>
            <a:endParaRPr lang="en-US" dirty="0"/>
          </a:p>
        </p:txBody>
      </p:sp>
      <p:sp>
        <p:nvSpPr>
          <p:cNvPr id="13" name="Text Placeholder 12">
            <a:extLst>
              <a:ext uri="{FF2B5EF4-FFF2-40B4-BE49-F238E27FC236}">
                <a16:creationId xmlns:a16="http://schemas.microsoft.com/office/drawing/2014/main" id="{77FAFCAD-FFAD-DEB2-FAF1-64FA67B69658}"/>
              </a:ext>
            </a:extLst>
          </p:cNvPr>
          <p:cNvSpPr>
            <a:spLocks noGrp="1"/>
          </p:cNvSpPr>
          <p:nvPr>
            <p:ph type="body" sz="quarter" idx="14"/>
          </p:nvPr>
        </p:nvSpPr>
        <p:spPr>
          <a:xfrm>
            <a:off x="-1" y="2141538"/>
            <a:ext cx="6019801" cy="1135062"/>
          </a:xfrm>
        </p:spPr>
        <p:txBody>
          <a:bodyPr/>
          <a:lstStyle/>
          <a:p>
            <a:pPr lvl="0" algn="ctr"/>
            <a:r>
              <a:rPr lang="haw-US" sz="2800" dirty="0"/>
              <a:t>10. Members committed to the clubʻs future</a:t>
            </a:r>
            <a:endParaRPr lang="en-US" sz="2800" dirty="0"/>
          </a:p>
        </p:txBody>
      </p:sp>
      <p:sp>
        <p:nvSpPr>
          <p:cNvPr id="23" name="Content Placeholder 22">
            <a:extLst>
              <a:ext uri="{FF2B5EF4-FFF2-40B4-BE49-F238E27FC236}">
                <a16:creationId xmlns:a16="http://schemas.microsoft.com/office/drawing/2014/main" id="{EDCCE183-E017-E305-034E-536DCC80ABEC}"/>
              </a:ext>
            </a:extLst>
          </p:cNvPr>
          <p:cNvSpPr>
            <a:spLocks noGrp="1"/>
          </p:cNvSpPr>
          <p:nvPr>
            <p:ph type="subTitle" idx="1"/>
          </p:nvPr>
        </p:nvSpPr>
        <p:spPr>
          <a:xfrm>
            <a:off x="214605" y="3276600"/>
            <a:ext cx="5537200" cy="2082796"/>
          </a:xfrm>
        </p:spPr>
        <p:txBody>
          <a:bodyPr>
            <a:normAutofit/>
          </a:bodyPr>
          <a:lstStyle/>
          <a:p>
            <a:pPr algn="ctr"/>
            <a:r>
              <a:rPr lang="haw-US" sz="1800" dirty="0"/>
              <a:t>ACKNOWLEDGE YOUR LIFE TIME MEMBERS</a:t>
            </a:r>
          </a:p>
        </p:txBody>
      </p:sp>
      <p:sp>
        <p:nvSpPr>
          <p:cNvPr id="8" name="Slide Number Placeholder 7">
            <a:extLst>
              <a:ext uri="{FF2B5EF4-FFF2-40B4-BE49-F238E27FC236}">
                <a16:creationId xmlns:a16="http://schemas.microsoft.com/office/drawing/2014/main" id="{7EC9B995-09B8-F9A1-775B-6A5F685C00DC}"/>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D4A2FB24-32F3-41DD-E787-795A9BE82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641" y="551770"/>
            <a:ext cx="5439820" cy="3059899"/>
          </a:xfrm>
          <a:prstGeom prst="rect">
            <a:avLst/>
          </a:prstGeom>
        </p:spPr>
      </p:pic>
      <p:pic>
        <p:nvPicPr>
          <p:cNvPr id="3" name="Picture 2">
            <a:extLst>
              <a:ext uri="{FF2B5EF4-FFF2-40B4-BE49-F238E27FC236}">
                <a16:creationId xmlns:a16="http://schemas.microsoft.com/office/drawing/2014/main" id="{787ED5F9-2E2B-77BB-AED8-B1863CCAE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232" y="3028501"/>
            <a:ext cx="3581400" cy="3581400"/>
          </a:xfrm>
          <a:prstGeom prst="rect">
            <a:avLst/>
          </a:prstGeom>
        </p:spPr>
      </p:pic>
    </p:spTree>
    <p:custDataLst>
      <p:tags r:id="rId1"/>
    </p:custDataLst>
    <p:extLst>
      <p:ext uri="{BB962C8B-B14F-4D97-AF65-F5344CB8AC3E}">
        <p14:creationId xmlns:p14="http://schemas.microsoft.com/office/powerpoint/2010/main" val="419026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1" name="Text Placeholder 6">
            <a:extLst>
              <a:ext uri="{FF2B5EF4-FFF2-40B4-BE49-F238E27FC236}">
                <a16:creationId xmlns:a16="http://schemas.microsoft.com/office/drawing/2014/main" id="{61705BBF-CDAD-244A-8B4F-196EAF49A9F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A1A5A"/>
                </a:solidFill>
                <a:effectLst/>
                <a:uLnTx/>
                <a:uFillTx/>
                <a:latin typeface="Arial" panose="020B0604020202020204"/>
                <a:ea typeface="+mn-ea"/>
                <a:cs typeface="+mn-cs"/>
              </a:rPr>
              <a:t>Title Page Option</a:t>
            </a:r>
            <a:endParaRPr kumimoji="0" lang="en-US" sz="3600" b="1" i="0" u="none" strike="noStrike" kern="1200" cap="none" spc="0" normalizeH="0" baseline="0" noProof="0" dirty="0">
              <a:ln>
                <a:noFill/>
              </a:ln>
              <a:solidFill>
                <a:srgbClr val="DA1A5A"/>
              </a:solidFill>
              <a:effectLst/>
              <a:uLnTx/>
              <a:uFillTx/>
              <a:latin typeface="Arial" panose="020B0604020202020204" pitchFamily="34" charset="0"/>
              <a:ea typeface="Arial" charset="0"/>
              <a:cs typeface="Arial" panose="020B0604020202020204" pitchFamily="34" charset="0"/>
            </a:endParaRPr>
          </a:p>
        </p:txBody>
      </p:sp>
      <p:sp>
        <p:nvSpPr>
          <p:cNvPr id="9" name="Subtitle 3">
            <a:extLst>
              <a:ext uri="{FF2B5EF4-FFF2-40B4-BE49-F238E27FC236}">
                <a16:creationId xmlns:a16="http://schemas.microsoft.com/office/drawing/2014/main" id="{E4955F97-28C2-744E-B3A7-E0FAE3B40F57}"/>
              </a:ext>
            </a:extLst>
          </p:cNvPr>
          <p:cNvSpPr txBox="1">
            <a:spLocks/>
          </p:cNvSpPr>
          <p:nvPr/>
        </p:nvSpPr>
        <p:spPr>
          <a:xfrm>
            <a:off x="101823" y="4278382"/>
            <a:ext cx="12288959" cy="1069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Subtitle 14">
            <a:extLst>
              <a:ext uri="{FF2B5EF4-FFF2-40B4-BE49-F238E27FC236}">
                <a16:creationId xmlns:a16="http://schemas.microsoft.com/office/drawing/2014/main" id="{8CA57604-6BAA-8348-8388-64F5F2D88D17}"/>
              </a:ext>
            </a:extLst>
          </p:cNvPr>
          <p:cNvSpPr txBox="1">
            <a:spLocks/>
          </p:cNvSpPr>
          <p:nvPr/>
        </p:nvSpPr>
        <p:spPr>
          <a:xfrm>
            <a:off x="0" y="5047861"/>
            <a:ext cx="12192000" cy="15293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aw-US" sz="3200" b="1" i="0" u="none" strike="noStrike" kern="1200" cap="none" spc="0" normalizeH="0" baseline="0" noProof="0" dirty="0">
                <a:ln>
                  <a:noFill/>
                </a:ln>
                <a:solidFill>
                  <a:srgbClr val="FFFFFF"/>
                </a:solidFill>
                <a:effectLst/>
                <a:uLnTx/>
                <a:uFillTx/>
                <a:latin typeface="Arial" panose="020B0604020202020204"/>
                <a:ea typeface="+mn-ea"/>
                <a:cs typeface="+mn-cs"/>
              </a:rPr>
              <a:t>ASSISTANT GOVERNOR “WORKING GROUPS” WILL HELP CLUBS DEVELOP AND SUSTAIN</a:t>
            </a:r>
            <a:endPar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129C760A-BC10-5943-D42C-D1FAAFFA4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410757" y="134607"/>
            <a:ext cx="3438023" cy="2578517"/>
          </a:xfrm>
          <a:prstGeom prst="rect">
            <a:avLst/>
          </a:prstGeom>
        </p:spPr>
      </p:pic>
      <p:pic>
        <p:nvPicPr>
          <p:cNvPr id="6" name="Picture 5">
            <a:extLst>
              <a:ext uri="{FF2B5EF4-FFF2-40B4-BE49-F238E27FC236}">
                <a16:creationId xmlns:a16="http://schemas.microsoft.com/office/drawing/2014/main" id="{42768F0C-5EA9-6648-CBB5-FB9E446BC9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2171" y="696759"/>
            <a:ext cx="2239195" cy="2798994"/>
          </a:xfrm>
          <a:prstGeom prst="rect">
            <a:avLst/>
          </a:prstGeom>
        </p:spPr>
      </p:pic>
      <p:pic>
        <p:nvPicPr>
          <p:cNvPr id="14" name="Picture 13">
            <a:extLst>
              <a:ext uri="{FF2B5EF4-FFF2-40B4-BE49-F238E27FC236}">
                <a16:creationId xmlns:a16="http://schemas.microsoft.com/office/drawing/2014/main" id="{94D14A48-6942-6038-20D6-CA9ACDB6B7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8171" y="696082"/>
            <a:ext cx="1914525" cy="2886218"/>
          </a:xfrm>
          <a:prstGeom prst="rect">
            <a:avLst/>
          </a:prstGeom>
        </p:spPr>
      </p:pic>
      <p:pic>
        <p:nvPicPr>
          <p:cNvPr id="17" name="Picture 16">
            <a:extLst>
              <a:ext uri="{FF2B5EF4-FFF2-40B4-BE49-F238E27FC236}">
                <a16:creationId xmlns:a16="http://schemas.microsoft.com/office/drawing/2014/main" id="{60EB5B87-95FE-698E-52C3-CD3316D42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7087" y="2516630"/>
            <a:ext cx="1914525" cy="2390775"/>
          </a:xfrm>
          <a:prstGeom prst="rect">
            <a:avLst/>
          </a:prstGeom>
        </p:spPr>
      </p:pic>
      <p:pic>
        <p:nvPicPr>
          <p:cNvPr id="20" name="Picture 19">
            <a:extLst>
              <a:ext uri="{FF2B5EF4-FFF2-40B4-BE49-F238E27FC236}">
                <a16:creationId xmlns:a16="http://schemas.microsoft.com/office/drawing/2014/main" id="{B4C8C855-6CC9-9D97-AC92-4015AA35BC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388" y="2049506"/>
            <a:ext cx="1898916" cy="2857899"/>
          </a:xfrm>
          <a:prstGeom prst="rect">
            <a:avLst/>
          </a:prstGeom>
        </p:spPr>
      </p:pic>
    </p:spTree>
    <p:custDataLst>
      <p:tags r:id="rId1"/>
    </p:custDataLst>
    <p:extLst>
      <p:ext uri="{BB962C8B-B14F-4D97-AF65-F5344CB8AC3E}">
        <p14:creationId xmlns:p14="http://schemas.microsoft.com/office/powerpoint/2010/main" val="2536165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DADCA-0612-F505-7913-BE9E43C04E4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78AF9B8-46C7-F2D7-2C57-0A06B9FB5CB4}"/>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67DBD367-80A6-F1EB-69C2-E4FB41E8E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1" name="Text Placeholder 6">
            <a:extLst>
              <a:ext uri="{FF2B5EF4-FFF2-40B4-BE49-F238E27FC236}">
                <a16:creationId xmlns:a16="http://schemas.microsoft.com/office/drawing/2014/main" id="{9A2A2D27-6116-2256-F914-4CA515D3B9D3}"/>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A1A5A"/>
                </a:solidFill>
                <a:effectLst/>
                <a:uLnTx/>
                <a:uFillTx/>
                <a:latin typeface="Arial" panose="020B0604020202020204"/>
                <a:ea typeface="+mn-ea"/>
                <a:cs typeface="+mn-cs"/>
              </a:rPr>
              <a:t>Title Page Option</a:t>
            </a:r>
            <a:endParaRPr kumimoji="0" lang="en-US" sz="3600" b="1" i="0" u="none" strike="noStrike" kern="1200" cap="none" spc="0" normalizeH="0" baseline="0" noProof="0" dirty="0">
              <a:ln>
                <a:noFill/>
              </a:ln>
              <a:solidFill>
                <a:srgbClr val="DA1A5A"/>
              </a:solidFill>
              <a:effectLst/>
              <a:uLnTx/>
              <a:uFillTx/>
              <a:latin typeface="Arial" panose="020B0604020202020204" pitchFamily="34" charset="0"/>
              <a:ea typeface="Arial" charset="0"/>
              <a:cs typeface="Arial" panose="020B0604020202020204" pitchFamily="34" charset="0"/>
            </a:endParaRPr>
          </a:p>
        </p:txBody>
      </p:sp>
      <p:sp>
        <p:nvSpPr>
          <p:cNvPr id="9" name="Subtitle 3">
            <a:extLst>
              <a:ext uri="{FF2B5EF4-FFF2-40B4-BE49-F238E27FC236}">
                <a16:creationId xmlns:a16="http://schemas.microsoft.com/office/drawing/2014/main" id="{53EEE986-C10A-AAD3-3D06-0D09FDED51A4}"/>
              </a:ext>
            </a:extLst>
          </p:cNvPr>
          <p:cNvSpPr txBox="1">
            <a:spLocks/>
          </p:cNvSpPr>
          <p:nvPr/>
        </p:nvSpPr>
        <p:spPr>
          <a:xfrm>
            <a:off x="101823" y="4278382"/>
            <a:ext cx="12288959" cy="1069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Subtitle 14">
            <a:extLst>
              <a:ext uri="{FF2B5EF4-FFF2-40B4-BE49-F238E27FC236}">
                <a16:creationId xmlns:a16="http://schemas.microsoft.com/office/drawing/2014/main" id="{E270940B-9147-D330-C88E-E01CF63A1298}"/>
              </a:ext>
            </a:extLst>
          </p:cNvPr>
          <p:cNvSpPr txBox="1">
            <a:spLocks/>
          </p:cNvSpPr>
          <p:nvPr/>
        </p:nvSpPr>
        <p:spPr>
          <a:xfrm>
            <a:off x="0" y="4924635"/>
            <a:ext cx="12192000" cy="16525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aw-US" sz="3200" b="1" i="0" u="none" strike="noStrike" kern="1200" cap="none" spc="0" normalizeH="0" baseline="0" noProof="0" dirty="0">
                <a:ln>
                  <a:noFill/>
                </a:ln>
                <a:solidFill>
                  <a:srgbClr val="FFFFFF"/>
                </a:solidFill>
                <a:effectLst/>
                <a:uLnTx/>
                <a:uFillTx/>
                <a:latin typeface="Arial" panose="020B0604020202020204"/>
                <a:ea typeface="+mn-ea"/>
                <a:cs typeface="+mn-cs"/>
              </a:rPr>
              <a:t>THE CLUB BOARD BUILDS INFRASTRUCTURE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aw-US" sz="3200" b="1" i="0" u="none" strike="noStrike" kern="1200" cap="none" spc="0" normalizeH="0" baseline="0" noProof="0" dirty="0">
                <a:ln>
                  <a:noFill/>
                </a:ln>
                <a:solidFill>
                  <a:srgbClr val="FFFFFF"/>
                </a:solidFill>
                <a:effectLst/>
                <a:uLnTx/>
                <a:uFillTx/>
                <a:latin typeface="Arial" panose="020B0604020202020204"/>
                <a:ea typeface="+mn-ea"/>
                <a:cs typeface="+mn-cs"/>
              </a:rPr>
              <a:t>INFRASTRUCTURE AND LEADERSHIP </a:t>
            </a:r>
          </a:p>
        </p:txBody>
      </p:sp>
      <p:pic>
        <p:nvPicPr>
          <p:cNvPr id="5" name="Picture 4">
            <a:extLst>
              <a:ext uri="{FF2B5EF4-FFF2-40B4-BE49-F238E27FC236}">
                <a16:creationId xmlns:a16="http://schemas.microsoft.com/office/drawing/2014/main" id="{617F908D-7D55-2996-E074-2BFF450E9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2676" y="772845"/>
            <a:ext cx="2491848" cy="3322464"/>
          </a:xfrm>
          <a:prstGeom prst="rect">
            <a:avLst/>
          </a:prstGeom>
        </p:spPr>
      </p:pic>
      <p:pic>
        <p:nvPicPr>
          <p:cNvPr id="4" name="Picture 3">
            <a:extLst>
              <a:ext uri="{FF2B5EF4-FFF2-40B4-BE49-F238E27FC236}">
                <a16:creationId xmlns:a16="http://schemas.microsoft.com/office/drawing/2014/main" id="{41F1BE03-6777-994F-022D-F9EFEED71C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048" y="386543"/>
            <a:ext cx="3134870" cy="2859044"/>
          </a:xfrm>
          <a:prstGeom prst="rect">
            <a:avLst/>
          </a:prstGeom>
        </p:spPr>
      </p:pic>
      <p:pic>
        <p:nvPicPr>
          <p:cNvPr id="13" name="Picture 12">
            <a:extLst>
              <a:ext uri="{FF2B5EF4-FFF2-40B4-BE49-F238E27FC236}">
                <a16:creationId xmlns:a16="http://schemas.microsoft.com/office/drawing/2014/main" id="{48942139-086B-7481-9746-453232DFC7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6484" y="1816065"/>
            <a:ext cx="3688612" cy="2762899"/>
          </a:xfrm>
          <a:prstGeom prst="rect">
            <a:avLst/>
          </a:prstGeom>
        </p:spPr>
      </p:pic>
      <p:pic>
        <p:nvPicPr>
          <p:cNvPr id="15" name="Picture 14">
            <a:extLst>
              <a:ext uri="{FF2B5EF4-FFF2-40B4-BE49-F238E27FC236}">
                <a16:creationId xmlns:a16="http://schemas.microsoft.com/office/drawing/2014/main" id="{096ABE39-CA17-9B65-FCE3-9D4581BC2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04256"/>
            <a:ext cx="4117863" cy="2941331"/>
          </a:xfrm>
          <a:prstGeom prst="rect">
            <a:avLst/>
          </a:prstGeom>
        </p:spPr>
      </p:pic>
    </p:spTree>
    <p:custDataLst>
      <p:tags r:id="rId1"/>
    </p:custDataLst>
    <p:extLst>
      <p:ext uri="{BB962C8B-B14F-4D97-AF65-F5344CB8AC3E}">
        <p14:creationId xmlns:p14="http://schemas.microsoft.com/office/powerpoint/2010/main" val="434335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3"/>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3"/>
            <a:ext cx="5627077" cy="372259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3728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E2093-D959-6BF7-4674-2620691B42C6}"/>
            </a:ext>
          </a:extLst>
        </p:cNvPr>
        <p:cNvGrpSpPr/>
        <p:nvPr/>
      </p:nvGrpSpPr>
      <p:grpSpPr>
        <a:xfrm>
          <a:off x="0" y="0"/>
          <a:ext cx="0" cy="0"/>
          <a:chOff x="0" y="0"/>
          <a:chExt cx="0" cy="0"/>
        </a:xfrm>
      </p:grpSpPr>
      <p:sp>
        <p:nvSpPr>
          <p:cNvPr id="9" name="Text Placeholder 6">
            <a:extLst>
              <a:ext uri="{FF2B5EF4-FFF2-40B4-BE49-F238E27FC236}">
                <a16:creationId xmlns:a16="http://schemas.microsoft.com/office/drawing/2014/main" id="{497441A7-51C0-DDB9-BFE7-C2CC6425F7B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A1A5A"/>
                </a:solidFill>
                <a:effectLst/>
                <a:uLnTx/>
                <a:uFillTx/>
                <a:latin typeface="Arial" panose="020B0604020202020204"/>
                <a:ea typeface="+mn-ea"/>
                <a:cs typeface="+mn-cs"/>
              </a:rPr>
              <a:t>Title Page Option</a:t>
            </a:r>
            <a:endParaRPr kumimoji="0" lang="en-US" sz="3600" b="1" i="0" u="none" strike="noStrike" kern="1200" cap="none" spc="0" normalizeH="0" baseline="0" noProof="0" dirty="0">
              <a:ln>
                <a:noFill/>
              </a:ln>
              <a:solidFill>
                <a:srgbClr val="DA1A5A"/>
              </a:solidFill>
              <a:effectLst/>
              <a:uLnTx/>
              <a:uFillTx/>
              <a:latin typeface="Arial" panose="020B0604020202020204" pitchFamily="34" charset="0"/>
              <a:ea typeface="Arial" charset="0"/>
              <a:cs typeface="Arial" panose="020B0604020202020204" pitchFamily="34" charset="0"/>
            </a:endParaRPr>
          </a:p>
        </p:txBody>
      </p:sp>
      <p:sp>
        <p:nvSpPr>
          <p:cNvPr id="10" name="Subtitle 9">
            <a:extLst>
              <a:ext uri="{FF2B5EF4-FFF2-40B4-BE49-F238E27FC236}">
                <a16:creationId xmlns:a16="http://schemas.microsoft.com/office/drawing/2014/main" id="{22B08C49-C9CE-3CD8-19BE-CE46E4351812}"/>
              </a:ext>
            </a:extLst>
          </p:cNvPr>
          <p:cNvSpPr>
            <a:spLocks noGrp="1"/>
          </p:cNvSpPr>
          <p:nvPr>
            <p:ph type="subTitle" idx="1"/>
          </p:nvPr>
        </p:nvSpPr>
        <p:spPr/>
        <p:txBody>
          <a:bodyPr/>
          <a:lstStyle/>
          <a:p>
            <a:r>
              <a:rPr lang="en-US" dirty="0"/>
              <a:t>May 16, 2026</a:t>
            </a:r>
          </a:p>
        </p:txBody>
      </p:sp>
      <p:sp>
        <p:nvSpPr>
          <p:cNvPr id="8" name="Title 7">
            <a:extLst>
              <a:ext uri="{FF2B5EF4-FFF2-40B4-BE49-F238E27FC236}">
                <a16:creationId xmlns:a16="http://schemas.microsoft.com/office/drawing/2014/main" id="{57631FCB-366A-62C1-CC1F-0CFA7CA89528}"/>
              </a:ext>
            </a:extLst>
          </p:cNvPr>
          <p:cNvSpPr>
            <a:spLocks noGrp="1"/>
          </p:cNvSpPr>
          <p:nvPr>
            <p:ph type="title"/>
          </p:nvPr>
        </p:nvSpPr>
        <p:spPr/>
        <p:txBody>
          <a:bodyPr/>
          <a:lstStyle/>
          <a:p>
            <a:r>
              <a:rPr lang="en-US" dirty="0"/>
              <a:t>Rotary Club Board Forum</a:t>
            </a:r>
          </a:p>
        </p:txBody>
      </p:sp>
    </p:spTree>
    <p:custDataLst>
      <p:tags r:id="rId1"/>
    </p:custDataLst>
    <p:extLst>
      <p:ext uri="{BB962C8B-B14F-4D97-AF65-F5344CB8AC3E}">
        <p14:creationId xmlns:p14="http://schemas.microsoft.com/office/powerpoint/2010/main" val="653581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59524"/>
            <a:ext cx="2609627" cy="2619982"/>
          </a:xfrm>
          <a:prstGeom prst="rect">
            <a:avLst/>
          </a:prstGeom>
        </p:spPr>
      </p:pic>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1" name="Text Placeholder 6">
            <a:extLst>
              <a:ext uri="{FF2B5EF4-FFF2-40B4-BE49-F238E27FC236}">
                <a16:creationId xmlns:a16="http://schemas.microsoft.com/office/drawing/2014/main" id="{61705BBF-CDAD-244A-8B4F-196EAF49A9F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A1A5A"/>
                </a:solidFill>
                <a:effectLst/>
                <a:uLnTx/>
                <a:uFillTx/>
                <a:latin typeface="Arial" panose="020B0604020202020204"/>
                <a:ea typeface="+mn-ea"/>
                <a:cs typeface="+mn-cs"/>
              </a:rPr>
              <a:t>Title Page Option</a:t>
            </a:r>
            <a:endParaRPr kumimoji="0" lang="en-US" sz="3600" b="1" i="0" u="none" strike="noStrike" kern="1200" cap="none" spc="0" normalizeH="0" baseline="0" noProof="0" dirty="0">
              <a:ln>
                <a:noFill/>
              </a:ln>
              <a:solidFill>
                <a:srgbClr val="DA1A5A"/>
              </a:solidFill>
              <a:effectLst/>
              <a:uLnTx/>
              <a:uFillTx/>
              <a:latin typeface="Arial" panose="020B0604020202020204" pitchFamily="34" charset="0"/>
              <a:ea typeface="Arial" charset="0"/>
              <a:cs typeface="Arial" panose="020B0604020202020204" pitchFamily="34" charset="0"/>
            </a:endParaRPr>
          </a:p>
        </p:txBody>
      </p:sp>
      <p:sp>
        <p:nvSpPr>
          <p:cNvPr id="9" name="Subtitle 3">
            <a:extLst>
              <a:ext uri="{FF2B5EF4-FFF2-40B4-BE49-F238E27FC236}">
                <a16:creationId xmlns:a16="http://schemas.microsoft.com/office/drawing/2014/main" id="{E4955F97-28C2-744E-B3A7-E0FAE3B40F57}"/>
              </a:ext>
            </a:extLst>
          </p:cNvPr>
          <p:cNvSpPr txBox="1">
            <a:spLocks/>
          </p:cNvSpPr>
          <p:nvPr/>
        </p:nvSpPr>
        <p:spPr>
          <a:xfrm>
            <a:off x="101823" y="4278382"/>
            <a:ext cx="12288959" cy="1069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aw-US"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CRITICAL CLUB INFRASTRUCTURE</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Subtitle 14">
            <a:extLst>
              <a:ext uri="{FF2B5EF4-FFF2-40B4-BE49-F238E27FC236}">
                <a16:creationId xmlns:a16="http://schemas.microsoft.com/office/drawing/2014/main" id="{8CA57604-6BAA-8348-8388-64F5F2D88D17}"/>
              </a:ext>
            </a:extLst>
          </p:cNvPr>
          <p:cNvSpPr txBox="1">
            <a:spLocks/>
          </p:cNvSpPr>
          <p:nvPr/>
        </p:nvSpPr>
        <p:spPr>
          <a:xfrm>
            <a:off x="0" y="5217734"/>
            <a:ext cx="12192000" cy="776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aw-US" sz="3200" b="1" i="0" u="none" strike="noStrike" kern="1200" cap="none" spc="0" normalizeH="0" baseline="0" noProof="0" dirty="0">
                <a:ln>
                  <a:noFill/>
                </a:ln>
                <a:solidFill>
                  <a:srgbClr val="FFFFFF"/>
                </a:solidFill>
                <a:effectLst/>
                <a:uLnTx/>
                <a:uFillTx/>
                <a:latin typeface="Arial" panose="020B0604020202020204"/>
                <a:ea typeface="+mn-ea"/>
                <a:cs typeface="+mn-cs"/>
              </a:rPr>
              <a:t>THE IMPORTANT ROLE OF THE CLUB BOARD</a:t>
            </a:r>
            <a:endPar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D434C4CD-40C8-AF4C-040A-DDDA4987EB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2996" y="794489"/>
            <a:ext cx="7769290" cy="2970611"/>
          </a:xfrm>
          <a:prstGeom prst="rect">
            <a:avLst/>
          </a:prstGeom>
        </p:spPr>
      </p:pic>
    </p:spTree>
    <p:custDataLst>
      <p:tags r:id="rId1"/>
    </p:custDataLst>
    <p:extLst>
      <p:ext uri="{BB962C8B-B14F-4D97-AF65-F5344CB8AC3E}">
        <p14:creationId xmlns:p14="http://schemas.microsoft.com/office/powerpoint/2010/main" val="4286912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AAF149-E577-60A0-1F38-D33134DD250B}"/>
              </a:ext>
            </a:extLst>
          </p:cNvPr>
          <p:cNvPicPr>
            <a:picLocks noChangeAspect="1"/>
          </p:cNvPicPr>
          <p:nvPr/>
        </p:nvPicPr>
        <p:blipFill>
          <a:blip r:embed="rId2"/>
          <a:stretch>
            <a:fillRect/>
          </a:stretch>
        </p:blipFill>
        <p:spPr>
          <a:xfrm>
            <a:off x="1185695" y="1002504"/>
            <a:ext cx="10110947" cy="4690929"/>
          </a:xfrm>
          <a:prstGeom prst="rect">
            <a:avLst/>
          </a:prstGeom>
        </p:spPr>
      </p:pic>
    </p:spTree>
    <p:extLst>
      <p:ext uri="{BB962C8B-B14F-4D97-AF65-F5344CB8AC3E}">
        <p14:creationId xmlns:p14="http://schemas.microsoft.com/office/powerpoint/2010/main" val="708925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9FD892-FF53-7CA2-E3C0-0BA79F2010E2}"/>
              </a:ext>
            </a:extLst>
          </p:cNvPr>
          <p:cNvSpPr>
            <a:spLocks noGrp="1"/>
          </p:cNvSpPr>
          <p:nvPr>
            <p:ph type="sldNum" sz="quarter" idx="12"/>
          </p:nvPr>
        </p:nvSpPr>
        <p:spPr/>
        <p:txBody>
          <a:bodyPr/>
          <a:lstStyle/>
          <a:p>
            <a:fld id="{97A94E25-127B-4C48-AF96-44BA7B823777}" type="slidenum">
              <a:rPr lang="en-US" smtClean="0"/>
              <a:pPr/>
              <a:t>21</a:t>
            </a:fld>
            <a:endParaRPr lang="en-US" dirty="0"/>
          </a:p>
        </p:txBody>
      </p:sp>
      <p:pic>
        <p:nvPicPr>
          <p:cNvPr id="6" name="Picture 5">
            <a:extLst>
              <a:ext uri="{FF2B5EF4-FFF2-40B4-BE49-F238E27FC236}">
                <a16:creationId xmlns:a16="http://schemas.microsoft.com/office/drawing/2014/main" id="{F550BDA6-8DE1-5433-48C5-CA4755EF3924}"/>
              </a:ext>
            </a:extLst>
          </p:cNvPr>
          <p:cNvPicPr>
            <a:picLocks noChangeAspect="1"/>
          </p:cNvPicPr>
          <p:nvPr/>
        </p:nvPicPr>
        <p:blipFill>
          <a:blip r:embed="rId2"/>
          <a:stretch>
            <a:fillRect/>
          </a:stretch>
        </p:blipFill>
        <p:spPr>
          <a:xfrm>
            <a:off x="538481" y="0"/>
            <a:ext cx="9418320" cy="6858000"/>
          </a:xfrm>
          <a:prstGeom prst="rect">
            <a:avLst/>
          </a:prstGeom>
        </p:spPr>
      </p:pic>
    </p:spTree>
    <p:extLst>
      <p:ext uri="{BB962C8B-B14F-4D97-AF65-F5344CB8AC3E}">
        <p14:creationId xmlns:p14="http://schemas.microsoft.com/office/powerpoint/2010/main" val="1187095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7" name="Rectangle 9">
            <a:extLst>
              <a:ext uri="{FF2B5EF4-FFF2-40B4-BE49-F238E27FC236}">
                <a16:creationId xmlns:a16="http://schemas.microsoft.com/office/drawing/2014/main" id="{B4920BF4-4D65-4753-B291-15A3CAC4BBEC}"/>
              </a:ext>
            </a:extLst>
          </p:cNvPr>
          <p:cNvSpPr>
            <a:spLocks noChangeArrowheads="1"/>
          </p:cNvSpPr>
          <p:nvPr/>
        </p:nvSpPr>
        <p:spPr bwMode="auto">
          <a:xfrm rot="16200000">
            <a:off x="2248960" y="3148542"/>
            <a:ext cx="2554816" cy="901700"/>
          </a:xfrm>
          <a:prstGeom prst="rect">
            <a:avLst/>
          </a:prstGeom>
          <a:gradFill rotWithShape="0">
            <a:gsLst>
              <a:gs pos="0">
                <a:srgbClr val="666666"/>
              </a:gs>
              <a:gs pos="50000">
                <a:srgbClr val="DDDDDD"/>
              </a:gs>
              <a:gs pos="100000">
                <a:srgbClr val="666666"/>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958D85"/>
              </a:solidFill>
              <a:effectLst/>
              <a:uLnTx/>
              <a:uFillTx/>
              <a:latin typeface="Arial" panose="020B0604020202020204" pitchFamily="34" charset="0"/>
              <a:ea typeface="MS PGothic" panose="020B0600070205080204" pitchFamily="34" charset="-128"/>
              <a:cs typeface="+mn-cs"/>
            </a:endParaRPr>
          </a:p>
        </p:txBody>
      </p:sp>
      <p:sp>
        <p:nvSpPr>
          <p:cNvPr id="63504" name="Rectangle 21">
            <a:extLst>
              <a:ext uri="{FF2B5EF4-FFF2-40B4-BE49-F238E27FC236}">
                <a16:creationId xmlns:a16="http://schemas.microsoft.com/office/drawing/2014/main" id="{EB41A624-059F-4DD7-AAF7-4E509A4A4E8E}"/>
              </a:ext>
            </a:extLst>
          </p:cNvPr>
          <p:cNvSpPr>
            <a:spLocks noChangeArrowheads="1"/>
          </p:cNvSpPr>
          <p:nvPr/>
        </p:nvSpPr>
        <p:spPr bwMode="auto">
          <a:xfrm>
            <a:off x="2764367" y="2590801"/>
            <a:ext cx="1524000" cy="1612900"/>
          </a:xfrm>
          <a:prstGeom prst="rect">
            <a:avLst/>
          </a:prstGeom>
          <a:solidFill>
            <a:srgbClr val="FFDD99"/>
          </a:solidFill>
          <a:ln w="6350">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18579B"/>
              </a:solidFill>
              <a:effectLst/>
              <a:uLnTx/>
              <a:uFillTx/>
              <a:latin typeface="Arial" panose="020B0604020202020204" pitchFamily="34" charset="0"/>
              <a:ea typeface="MS PGothic" panose="020B0600070205080204" pitchFamily="34" charset="-128"/>
              <a:cs typeface="+mn-cs"/>
            </a:endParaRPr>
          </a:p>
        </p:txBody>
      </p:sp>
      <p:sp>
        <p:nvSpPr>
          <p:cNvPr id="63491" name="Rectangle 5">
            <a:extLst>
              <a:ext uri="{FF2B5EF4-FFF2-40B4-BE49-F238E27FC236}">
                <a16:creationId xmlns:a16="http://schemas.microsoft.com/office/drawing/2014/main" id="{D34E8861-F130-4786-B58D-4A99BE5B56FD}"/>
              </a:ext>
            </a:extLst>
          </p:cNvPr>
          <p:cNvSpPr>
            <a:spLocks noChangeArrowheads="1"/>
          </p:cNvSpPr>
          <p:nvPr/>
        </p:nvSpPr>
        <p:spPr bwMode="auto">
          <a:xfrm rot="16200000">
            <a:off x="7514168" y="3149601"/>
            <a:ext cx="2554816" cy="899583"/>
          </a:xfrm>
          <a:prstGeom prst="rect">
            <a:avLst/>
          </a:prstGeom>
          <a:gradFill rotWithShape="0">
            <a:gsLst>
              <a:gs pos="0">
                <a:srgbClr val="666666"/>
              </a:gs>
              <a:gs pos="50000">
                <a:srgbClr val="DDDDDD"/>
              </a:gs>
              <a:gs pos="100000">
                <a:srgbClr val="666666"/>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958D85"/>
              </a:solidFill>
              <a:effectLst/>
              <a:uLnTx/>
              <a:uFillTx/>
              <a:latin typeface="Arial" panose="020B0604020202020204" pitchFamily="34" charset="0"/>
              <a:ea typeface="MS PGothic" panose="020B0600070205080204" pitchFamily="34" charset="-128"/>
              <a:cs typeface="+mn-cs"/>
            </a:endParaRPr>
          </a:p>
        </p:txBody>
      </p:sp>
      <p:sp>
        <p:nvSpPr>
          <p:cNvPr id="63493" name="Rectangle 3">
            <a:extLst>
              <a:ext uri="{FF2B5EF4-FFF2-40B4-BE49-F238E27FC236}">
                <a16:creationId xmlns:a16="http://schemas.microsoft.com/office/drawing/2014/main" id="{DDB91766-A373-4D8C-959F-E64CADC4232F}"/>
              </a:ext>
            </a:extLst>
          </p:cNvPr>
          <p:cNvSpPr>
            <a:spLocks noChangeArrowheads="1"/>
          </p:cNvSpPr>
          <p:nvPr/>
        </p:nvSpPr>
        <p:spPr bwMode="auto">
          <a:xfrm rot="16200000">
            <a:off x="4002617" y="3149600"/>
            <a:ext cx="2554816" cy="899584"/>
          </a:xfrm>
          <a:prstGeom prst="rect">
            <a:avLst/>
          </a:prstGeom>
          <a:gradFill rotWithShape="0">
            <a:gsLst>
              <a:gs pos="0">
                <a:srgbClr val="666666"/>
              </a:gs>
              <a:gs pos="50000">
                <a:srgbClr val="DDDDDD"/>
              </a:gs>
              <a:gs pos="100000">
                <a:srgbClr val="666666"/>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958D85"/>
              </a:solidFill>
              <a:effectLst/>
              <a:uLnTx/>
              <a:uFillTx/>
              <a:latin typeface="Arial" panose="020B0604020202020204" pitchFamily="34" charset="0"/>
              <a:ea typeface="MS PGothic" panose="020B0600070205080204" pitchFamily="34" charset="-128"/>
              <a:cs typeface="+mn-cs"/>
            </a:endParaRPr>
          </a:p>
        </p:txBody>
      </p:sp>
      <p:sp>
        <p:nvSpPr>
          <p:cNvPr id="63494" name="Rectangle 4">
            <a:extLst>
              <a:ext uri="{FF2B5EF4-FFF2-40B4-BE49-F238E27FC236}">
                <a16:creationId xmlns:a16="http://schemas.microsoft.com/office/drawing/2014/main" id="{6B85EBA7-12BD-43AC-A03B-D460E03ADEC6}"/>
              </a:ext>
            </a:extLst>
          </p:cNvPr>
          <p:cNvSpPr>
            <a:spLocks noChangeArrowheads="1"/>
          </p:cNvSpPr>
          <p:nvPr/>
        </p:nvSpPr>
        <p:spPr bwMode="auto">
          <a:xfrm rot="16200000">
            <a:off x="5759451" y="3149600"/>
            <a:ext cx="2554816" cy="899584"/>
          </a:xfrm>
          <a:prstGeom prst="rect">
            <a:avLst/>
          </a:prstGeom>
          <a:gradFill rotWithShape="0">
            <a:gsLst>
              <a:gs pos="0">
                <a:srgbClr val="666666"/>
              </a:gs>
              <a:gs pos="50000">
                <a:srgbClr val="DDDDDD"/>
              </a:gs>
              <a:gs pos="100000">
                <a:srgbClr val="666666"/>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958D85"/>
              </a:solidFill>
              <a:effectLst/>
              <a:uLnTx/>
              <a:uFillTx/>
              <a:latin typeface="Arial" panose="020B0604020202020204" pitchFamily="34" charset="0"/>
              <a:ea typeface="MS PGothic" panose="020B0600070205080204" pitchFamily="34" charset="-128"/>
              <a:cs typeface="+mn-cs"/>
            </a:endParaRPr>
          </a:p>
        </p:txBody>
      </p:sp>
      <p:sp>
        <p:nvSpPr>
          <p:cNvPr id="63498" name="Freeform 10" descr="White marble">
            <a:extLst>
              <a:ext uri="{FF2B5EF4-FFF2-40B4-BE49-F238E27FC236}">
                <a16:creationId xmlns:a16="http://schemas.microsoft.com/office/drawing/2014/main" id="{2A7BD4E8-CE81-44DF-B598-02C6B44ABD5B}"/>
              </a:ext>
            </a:extLst>
          </p:cNvPr>
          <p:cNvSpPr>
            <a:spLocks/>
          </p:cNvSpPr>
          <p:nvPr/>
        </p:nvSpPr>
        <p:spPr bwMode="auto">
          <a:xfrm>
            <a:off x="2476615" y="1548861"/>
            <a:ext cx="7135284" cy="941917"/>
          </a:xfrm>
          <a:custGeom>
            <a:avLst/>
            <a:gdLst>
              <a:gd name="T0" fmla="*/ 2147483646 w 4944"/>
              <a:gd name="T1" fmla="*/ 0 h 480"/>
              <a:gd name="T2" fmla="*/ 0 w 4944"/>
              <a:gd name="T3" fmla="*/ 2147483646 h 480"/>
              <a:gd name="T4" fmla="*/ 2147483646 w 4944"/>
              <a:gd name="T5" fmla="*/ 2147483646 h 480"/>
              <a:gd name="T6" fmla="*/ 2147483646 w 4944"/>
              <a:gd name="T7" fmla="*/ 0 h 480"/>
              <a:gd name="T8" fmla="*/ 0 60000 65536"/>
              <a:gd name="T9" fmla="*/ 0 60000 65536"/>
              <a:gd name="T10" fmla="*/ 0 60000 65536"/>
              <a:gd name="T11" fmla="*/ 0 60000 65536"/>
              <a:gd name="T12" fmla="*/ 0 w 4944"/>
              <a:gd name="T13" fmla="*/ 0 h 480"/>
              <a:gd name="T14" fmla="*/ 4944 w 4944"/>
              <a:gd name="T15" fmla="*/ 480 h 480"/>
            </a:gdLst>
            <a:ahLst/>
            <a:cxnLst>
              <a:cxn ang="T8">
                <a:pos x="T0" y="T1"/>
              </a:cxn>
              <a:cxn ang="T9">
                <a:pos x="T2" y="T3"/>
              </a:cxn>
              <a:cxn ang="T10">
                <a:pos x="T4" y="T5"/>
              </a:cxn>
              <a:cxn ang="T11">
                <a:pos x="T6" y="T7"/>
              </a:cxn>
            </a:cxnLst>
            <a:rect l="T12" t="T13" r="T14" b="T15"/>
            <a:pathLst>
              <a:path w="4944" h="480">
                <a:moveTo>
                  <a:pt x="2304" y="0"/>
                </a:moveTo>
                <a:lnTo>
                  <a:pt x="0" y="480"/>
                </a:lnTo>
                <a:lnTo>
                  <a:pt x="4944" y="480"/>
                </a:lnTo>
                <a:lnTo>
                  <a:pt x="2304" y="0"/>
                </a:lnTo>
                <a:close/>
              </a:path>
            </a:pathLst>
          </a:custGeom>
          <a:blipFill dpi="0" rotWithShape="0">
            <a:blip r:embed="rId3"/>
            <a:srcRect/>
            <a:tile tx="0" ty="0" sx="100000" sy="100000" flip="none" algn="tl"/>
          </a:blipFill>
          <a:ln w="9525">
            <a:round/>
            <a:headEnd/>
            <a:tailEnd/>
          </a:ln>
          <a:scene3d>
            <a:camera prst="legacyObliqueTopRight"/>
            <a:lightRig rig="legacyFlat3" dir="b"/>
          </a:scene3d>
          <a:sp3d extrusionH="328600" prstMaterial="legacyMatte">
            <a:bevelT w="13500" h="13500" prst="angle"/>
            <a:bevelB w="13500" h="13500" prst="angle"/>
            <a:extrusionClr>
              <a:srgbClr val="FFFFFF"/>
            </a:extrusionClr>
            <a:contourClr>
              <a:srgbClr val="FFFFFF"/>
            </a:contourClr>
          </a:sp3d>
        </p:spPr>
        <p:txBody>
          <a:bodyPr wrap="none" anchor="ctr">
            <a:flatTx/>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958D85"/>
              </a:solidFill>
              <a:effectLst/>
              <a:uLnTx/>
              <a:uFillTx/>
              <a:latin typeface="Arial" panose="020B0604020202020204" pitchFamily="34" charset="0"/>
              <a:ea typeface="MS PGothic" panose="020B0600070205080204" pitchFamily="34" charset="-128"/>
              <a:cs typeface="+mn-cs"/>
            </a:endParaRPr>
          </a:p>
        </p:txBody>
      </p:sp>
      <p:sp>
        <p:nvSpPr>
          <p:cNvPr id="44042" name="Rectangle 11">
            <a:extLst>
              <a:ext uri="{FF2B5EF4-FFF2-40B4-BE49-F238E27FC236}">
                <a16:creationId xmlns:a16="http://schemas.microsoft.com/office/drawing/2014/main" id="{850DCE98-2752-4F30-9810-E03064F391DD}"/>
              </a:ext>
            </a:extLst>
          </p:cNvPr>
          <p:cNvSpPr>
            <a:spLocks noGrp="1" noChangeArrowheads="1"/>
          </p:cNvSpPr>
          <p:nvPr>
            <p:ph type="ctrTitle"/>
          </p:nvPr>
        </p:nvSpPr>
        <p:spPr>
          <a:xfrm>
            <a:off x="1422400" y="457200"/>
            <a:ext cx="9042400" cy="855133"/>
          </a:xfrm>
        </p:spPr>
        <p:txBody>
          <a:bodyPr/>
          <a:lstStyle/>
          <a:p>
            <a:pPr fontAlgn="auto">
              <a:lnSpc>
                <a:spcPct val="80000"/>
              </a:lnSpc>
              <a:spcAft>
                <a:spcPts val="0"/>
              </a:spcAft>
              <a:defRPr/>
            </a:pPr>
            <a:r>
              <a:rPr lang="en-US" sz="4000" dirty="0">
                <a:latin typeface="Arial" charset="0"/>
                <a:ea typeface="ＭＳ Ｐゴシック" charset="0"/>
                <a:cs typeface="ＭＳ Ｐゴシック" charset="0"/>
              </a:rPr>
              <a:t>The Four Elements of Effective Clubs</a:t>
            </a:r>
          </a:p>
        </p:txBody>
      </p:sp>
      <p:sp>
        <p:nvSpPr>
          <p:cNvPr id="63501" name="Text Box 17">
            <a:extLst>
              <a:ext uri="{FF2B5EF4-FFF2-40B4-BE49-F238E27FC236}">
                <a16:creationId xmlns:a16="http://schemas.microsoft.com/office/drawing/2014/main" id="{D2AF8CB7-15B1-422C-A70F-39178AA9E063}"/>
              </a:ext>
            </a:extLst>
          </p:cNvPr>
          <p:cNvSpPr txBox="1">
            <a:spLocks noChangeArrowheads="1"/>
          </p:cNvSpPr>
          <p:nvPr/>
        </p:nvSpPr>
        <p:spPr bwMode="auto">
          <a:xfrm>
            <a:off x="3617384" y="1928285"/>
            <a:ext cx="5029200" cy="421414"/>
          </a:xfrm>
          <a:prstGeom prst="rect">
            <a:avLst/>
          </a:prstGeom>
          <a:noFill/>
          <a:ln>
            <a:noFill/>
          </a:ln>
        </p:spPr>
        <p:txBody>
          <a:bodyPr lIns="82059" tIns="41029" rIns="82059" bIns="41029">
            <a:spAutoFit/>
          </a:bodyPr>
          <a:lstStyle>
            <a:lvl1pPr defTabSz="820738">
              <a:defRPr sz="2400">
                <a:solidFill>
                  <a:schemeClr val="tx1"/>
                </a:solidFill>
                <a:latin typeface="Arial" panose="020B0604020202020204" pitchFamily="34" charset="0"/>
                <a:ea typeface="MS PGothic" panose="020B0600070205080204" pitchFamily="34" charset="-128"/>
              </a:defRPr>
            </a:lvl1pPr>
            <a:lvl2pPr marL="742950" indent="-285750" defTabSz="820738">
              <a:defRPr sz="2400">
                <a:solidFill>
                  <a:schemeClr val="tx1"/>
                </a:solidFill>
                <a:latin typeface="Arial" panose="020B0604020202020204" pitchFamily="34" charset="0"/>
                <a:ea typeface="MS PGothic" panose="020B0600070205080204" pitchFamily="34" charset="-128"/>
              </a:defRPr>
            </a:lvl2pPr>
            <a:lvl3pPr marL="1143000" indent="-228600" defTabSz="820738">
              <a:defRPr sz="2400">
                <a:solidFill>
                  <a:schemeClr val="tx1"/>
                </a:solidFill>
                <a:latin typeface="Arial" panose="020B0604020202020204" pitchFamily="34" charset="0"/>
                <a:ea typeface="MS PGothic" panose="020B0600070205080204" pitchFamily="34" charset="-128"/>
              </a:defRPr>
            </a:lvl3pPr>
            <a:lvl4pPr marL="1600200" indent="-228600" defTabSz="820738">
              <a:defRPr sz="2400">
                <a:solidFill>
                  <a:schemeClr val="tx1"/>
                </a:solidFill>
                <a:latin typeface="Arial" panose="020B0604020202020204" pitchFamily="34" charset="0"/>
                <a:ea typeface="MS PGothic" panose="020B0600070205080204" pitchFamily="34" charset="-128"/>
              </a:defRPr>
            </a:lvl4pPr>
            <a:lvl5pPr marL="2057400" indent="-228600" defTabSz="820738">
              <a:defRPr sz="2400">
                <a:solidFill>
                  <a:schemeClr val="tx1"/>
                </a:solidFill>
                <a:latin typeface="Arial" panose="020B0604020202020204" pitchFamily="34"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09429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958D85"/>
                </a:solidFill>
                <a:effectLst/>
                <a:uLnTx/>
                <a:uFillTx/>
                <a:latin typeface="Minion Bold" charset="0"/>
                <a:ea typeface="MS PGothic" panose="020B0600070205080204" pitchFamily="34" charset="-128"/>
                <a:cs typeface="+mn-cs"/>
              </a:rPr>
              <a:t>Effective Clubs are able to</a:t>
            </a:r>
          </a:p>
        </p:txBody>
      </p:sp>
      <p:sp>
        <p:nvSpPr>
          <p:cNvPr id="63502" name="Line 19">
            <a:extLst>
              <a:ext uri="{FF2B5EF4-FFF2-40B4-BE49-F238E27FC236}">
                <a16:creationId xmlns:a16="http://schemas.microsoft.com/office/drawing/2014/main" id="{B97D4921-761A-481A-A4D9-193E4985E961}"/>
              </a:ext>
            </a:extLst>
          </p:cNvPr>
          <p:cNvSpPr>
            <a:spLocks noChangeShapeType="1"/>
          </p:cNvSpPr>
          <p:nvPr/>
        </p:nvSpPr>
        <p:spPr bwMode="auto">
          <a:xfrm flipH="1">
            <a:off x="2590801" y="1447800"/>
            <a:ext cx="3325284" cy="941917"/>
          </a:xfrm>
          <a:prstGeom prst="line">
            <a:avLst/>
          </a:prstGeom>
          <a:noFill/>
          <a:ln w="41275" cmpd="thickThin">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958D85"/>
              </a:solidFill>
              <a:effectLst/>
              <a:uLnTx/>
              <a:uFillTx/>
              <a:latin typeface="Arial" panose="020B0604020202020204" pitchFamily="34" charset="0"/>
              <a:ea typeface="MS PGothic" panose="020B0600070205080204" pitchFamily="34" charset="-128"/>
              <a:cs typeface="+mn-cs"/>
            </a:endParaRPr>
          </a:p>
        </p:txBody>
      </p:sp>
      <p:sp>
        <p:nvSpPr>
          <p:cNvPr id="63503" name="Line 20">
            <a:extLst>
              <a:ext uri="{FF2B5EF4-FFF2-40B4-BE49-F238E27FC236}">
                <a16:creationId xmlns:a16="http://schemas.microsoft.com/office/drawing/2014/main" id="{3BCCB2A7-1C25-4107-A125-556BFCC8794F}"/>
              </a:ext>
            </a:extLst>
          </p:cNvPr>
          <p:cNvSpPr>
            <a:spLocks noChangeShapeType="1"/>
          </p:cNvSpPr>
          <p:nvPr/>
        </p:nvSpPr>
        <p:spPr bwMode="auto">
          <a:xfrm>
            <a:off x="5916084" y="1447800"/>
            <a:ext cx="3810000" cy="941917"/>
          </a:xfrm>
          <a:prstGeom prst="line">
            <a:avLst/>
          </a:prstGeom>
          <a:noFill/>
          <a:ln w="41275" cmpd="thickThin">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958D85"/>
              </a:solidFill>
              <a:effectLst/>
              <a:uLnTx/>
              <a:uFillTx/>
              <a:latin typeface="Arial" panose="020B0604020202020204" pitchFamily="34" charset="0"/>
              <a:ea typeface="MS PGothic" panose="020B0600070205080204" pitchFamily="34" charset="-128"/>
              <a:cs typeface="+mn-cs"/>
            </a:endParaRPr>
          </a:p>
        </p:txBody>
      </p:sp>
      <p:sp>
        <p:nvSpPr>
          <p:cNvPr id="126999" name="Text Box 23">
            <a:extLst>
              <a:ext uri="{FF2B5EF4-FFF2-40B4-BE49-F238E27FC236}">
                <a16:creationId xmlns:a16="http://schemas.microsoft.com/office/drawing/2014/main" id="{9ADFCD6A-8A6B-404F-ACE4-35B214C09FDF}"/>
              </a:ext>
            </a:extLst>
          </p:cNvPr>
          <p:cNvSpPr txBox="1">
            <a:spLocks noChangeArrowheads="1"/>
          </p:cNvSpPr>
          <p:nvPr/>
        </p:nvSpPr>
        <p:spPr bwMode="auto">
          <a:xfrm>
            <a:off x="2971801" y="5039785"/>
            <a:ext cx="6498167" cy="523220"/>
          </a:xfrm>
          <a:prstGeom prst="rect">
            <a:avLst/>
          </a:prstGeom>
          <a:noFill/>
          <a:ln w="330200">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altLang="en-US" sz="2800" b="1" i="0" u="none" strike="noStrike" kern="1200" cap="none" spc="0" normalizeH="0" baseline="0" noProof="0">
                <a:ln>
                  <a:noFill/>
                </a:ln>
                <a:solidFill>
                  <a:srgbClr val="18579B"/>
                </a:solidFill>
                <a:effectLst>
                  <a:outerShdw blurRad="38100" dist="38100" dir="2700000" algn="tl">
                    <a:srgbClr val="C0C0C0"/>
                  </a:outerShdw>
                </a:effectLst>
                <a:uLnTx/>
                <a:uFillTx/>
                <a:latin typeface="Times New Roman" panose="02020603050405020304" pitchFamily="18" charset="0"/>
                <a:ea typeface="ＭＳ Ｐゴシック" panose="020B0600070205080204" pitchFamily="34" charset="-128"/>
                <a:cs typeface="+mn-cs"/>
              </a:rPr>
              <a:t>Foundation of Fellowship and Service</a:t>
            </a:r>
          </a:p>
        </p:txBody>
      </p:sp>
      <p:sp>
        <p:nvSpPr>
          <p:cNvPr id="63509" name="Text Box 27">
            <a:extLst>
              <a:ext uri="{FF2B5EF4-FFF2-40B4-BE49-F238E27FC236}">
                <a16:creationId xmlns:a16="http://schemas.microsoft.com/office/drawing/2014/main" id="{D068C0AD-EE15-4825-8781-5B706E08574A}"/>
              </a:ext>
            </a:extLst>
          </p:cNvPr>
          <p:cNvSpPr txBox="1">
            <a:spLocks noChangeArrowheads="1"/>
          </p:cNvSpPr>
          <p:nvPr/>
        </p:nvSpPr>
        <p:spPr bwMode="auto">
          <a:xfrm>
            <a:off x="2609851" y="1547285"/>
            <a:ext cx="15409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958D85"/>
              </a:solidFill>
              <a:effectLst/>
              <a:uLnTx/>
              <a:uFillTx/>
              <a:latin typeface="Arial" panose="020B0604020202020204" pitchFamily="34" charset="0"/>
              <a:ea typeface="MS PGothic" panose="020B0600070205080204" pitchFamily="34" charset="-128"/>
              <a:cs typeface="+mn-cs"/>
            </a:endParaRPr>
          </a:p>
        </p:txBody>
      </p:sp>
      <p:sp>
        <p:nvSpPr>
          <p:cNvPr id="63510" name="Rectangle 2" descr="White marble">
            <a:extLst>
              <a:ext uri="{FF2B5EF4-FFF2-40B4-BE49-F238E27FC236}">
                <a16:creationId xmlns:a16="http://schemas.microsoft.com/office/drawing/2014/main" id="{3894606C-415A-4353-B80E-4BF3033AEDE2}"/>
              </a:ext>
            </a:extLst>
          </p:cNvPr>
          <p:cNvSpPr>
            <a:spLocks noChangeArrowheads="1"/>
          </p:cNvSpPr>
          <p:nvPr/>
        </p:nvSpPr>
        <p:spPr bwMode="auto">
          <a:xfrm>
            <a:off x="2779185" y="4572001"/>
            <a:ext cx="6794500" cy="537633"/>
          </a:xfrm>
          <a:prstGeom prst="rect">
            <a:avLst/>
          </a:prstGeom>
          <a:blipFill dpi="0" rotWithShape="0">
            <a:blip r:embed="rId3"/>
            <a:srcRect/>
            <a:tile tx="0" ty="0" sx="100000" sy="100000" flip="none" algn="tl"/>
          </a:blipFill>
          <a:ln w="9525">
            <a:miter lim="800000"/>
            <a:headEnd/>
            <a:tailEnd/>
          </a:ln>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p:spPr>
        <p:txBody>
          <a:bodyPr wrap="none" anchor="ctr">
            <a:flatTx/>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958D85"/>
              </a:solidFill>
              <a:effectLst/>
              <a:uLnTx/>
              <a:uFillTx/>
              <a:latin typeface="Arial" panose="020B0604020202020204" pitchFamily="34" charset="0"/>
              <a:ea typeface="MS PGothic" panose="020B0600070205080204" pitchFamily="34" charset="-128"/>
              <a:cs typeface="+mn-cs"/>
            </a:endParaRPr>
          </a:p>
        </p:txBody>
      </p:sp>
      <p:sp>
        <p:nvSpPr>
          <p:cNvPr id="63511" name="Text Box 18">
            <a:extLst>
              <a:ext uri="{FF2B5EF4-FFF2-40B4-BE49-F238E27FC236}">
                <a16:creationId xmlns:a16="http://schemas.microsoft.com/office/drawing/2014/main" id="{ABEEA23C-39B8-40C6-A0A1-230CEE97BA7E}"/>
              </a:ext>
            </a:extLst>
          </p:cNvPr>
          <p:cNvSpPr txBox="1">
            <a:spLocks noChangeArrowheads="1"/>
          </p:cNvSpPr>
          <p:nvPr/>
        </p:nvSpPr>
        <p:spPr bwMode="auto">
          <a:xfrm>
            <a:off x="3549536" y="4572001"/>
            <a:ext cx="5691832" cy="45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9" tIns="41029" rIns="82059" bIns="41029">
            <a:spAutoFit/>
          </a:bodyPr>
          <a:lstStyle>
            <a:lvl1pPr defTabSz="820738">
              <a:defRPr sz="2400">
                <a:solidFill>
                  <a:schemeClr val="tx1"/>
                </a:solidFill>
                <a:latin typeface="Arial" panose="020B0604020202020204" pitchFamily="34" charset="0"/>
                <a:ea typeface="MS PGothic" panose="020B0600070205080204" pitchFamily="34" charset="-128"/>
              </a:defRPr>
            </a:lvl1pPr>
            <a:lvl2pPr marL="742950" indent="-285750" defTabSz="820738">
              <a:defRPr sz="2400">
                <a:solidFill>
                  <a:schemeClr val="tx1"/>
                </a:solidFill>
                <a:latin typeface="Arial" panose="020B0604020202020204" pitchFamily="34" charset="0"/>
                <a:ea typeface="MS PGothic" panose="020B0600070205080204" pitchFamily="34" charset="-128"/>
              </a:defRPr>
            </a:lvl2pPr>
            <a:lvl3pPr marL="1143000" indent="-228600" defTabSz="820738">
              <a:defRPr sz="2400">
                <a:solidFill>
                  <a:schemeClr val="tx1"/>
                </a:solidFill>
                <a:latin typeface="Arial" panose="020B0604020202020204" pitchFamily="34" charset="0"/>
                <a:ea typeface="MS PGothic" panose="020B0600070205080204" pitchFamily="34" charset="-128"/>
              </a:defRPr>
            </a:lvl3pPr>
            <a:lvl4pPr marL="1600200" indent="-228600" defTabSz="820738">
              <a:defRPr sz="2400">
                <a:solidFill>
                  <a:schemeClr val="tx1"/>
                </a:solidFill>
                <a:latin typeface="Arial" panose="020B0604020202020204" pitchFamily="34" charset="0"/>
                <a:ea typeface="MS PGothic" panose="020B0600070205080204" pitchFamily="34" charset="-128"/>
              </a:defRPr>
            </a:lvl4pPr>
            <a:lvl5pPr marL="2057400" indent="-228600" defTabSz="820738">
              <a:defRPr sz="2400">
                <a:solidFill>
                  <a:schemeClr val="tx1"/>
                </a:solidFill>
                <a:latin typeface="Arial" panose="020B0604020202020204" pitchFamily="34"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09429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958D85"/>
                </a:solidFill>
                <a:effectLst/>
                <a:uLnTx/>
                <a:uFillTx/>
                <a:latin typeface="Minion Bold"/>
                <a:ea typeface="MS PGothic" panose="020B0600070205080204" pitchFamily="34" charset="-128"/>
                <a:cs typeface="+mn-cs"/>
              </a:rPr>
              <a:t>Efficient Board and Club Administration</a:t>
            </a:r>
          </a:p>
        </p:txBody>
      </p:sp>
      <p:sp>
        <p:nvSpPr>
          <p:cNvPr id="63492" name="Rectangle 26">
            <a:extLst>
              <a:ext uri="{FF2B5EF4-FFF2-40B4-BE49-F238E27FC236}">
                <a16:creationId xmlns:a16="http://schemas.microsoft.com/office/drawing/2014/main" id="{B85E5CCA-852C-41DD-97F5-26E1222F3970}"/>
              </a:ext>
            </a:extLst>
          </p:cNvPr>
          <p:cNvSpPr>
            <a:spLocks noChangeArrowheads="1"/>
          </p:cNvSpPr>
          <p:nvPr/>
        </p:nvSpPr>
        <p:spPr bwMode="auto">
          <a:xfrm>
            <a:off x="7973987" y="2622550"/>
            <a:ext cx="1495981" cy="1612900"/>
          </a:xfrm>
          <a:prstGeom prst="rect">
            <a:avLst/>
          </a:prstGeom>
          <a:solidFill>
            <a:srgbClr val="FFDD99"/>
          </a:solidFill>
          <a:ln w="6350">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958D85"/>
                </a:solidFill>
                <a:effectLst/>
                <a:uLnTx/>
                <a:uFillTx/>
                <a:latin typeface="Arial" panose="020B0604020202020204" pitchFamily="34" charset="0"/>
                <a:ea typeface="MS PGothic" panose="020B0600070205080204" pitchFamily="34" charset="-128"/>
                <a:cs typeface="+mn-cs"/>
              </a:rPr>
              <a:t>                                            </a:t>
            </a:r>
          </a:p>
        </p:txBody>
      </p:sp>
      <p:sp>
        <p:nvSpPr>
          <p:cNvPr id="63495" name="Rectangle 6">
            <a:extLst>
              <a:ext uri="{FF2B5EF4-FFF2-40B4-BE49-F238E27FC236}">
                <a16:creationId xmlns:a16="http://schemas.microsoft.com/office/drawing/2014/main" id="{07D75696-F6CB-4ADD-875B-ADA33E41CB38}"/>
              </a:ext>
            </a:extLst>
          </p:cNvPr>
          <p:cNvSpPr>
            <a:spLocks noChangeArrowheads="1"/>
          </p:cNvSpPr>
          <p:nvPr/>
        </p:nvSpPr>
        <p:spPr bwMode="auto">
          <a:xfrm>
            <a:off x="4519084" y="2590801"/>
            <a:ext cx="1479549" cy="1640417"/>
          </a:xfrm>
          <a:prstGeom prst="rect">
            <a:avLst/>
          </a:prstGeom>
          <a:solidFill>
            <a:srgbClr val="FFDD99"/>
          </a:solidFill>
          <a:ln w="6350">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958D85"/>
              </a:solidFill>
              <a:effectLst/>
              <a:uLnTx/>
              <a:uFillTx/>
              <a:latin typeface="Arial" panose="020B0604020202020204" pitchFamily="34" charset="0"/>
              <a:ea typeface="MS PGothic" panose="020B0600070205080204" pitchFamily="34" charset="-128"/>
              <a:cs typeface="+mn-cs"/>
            </a:endParaRPr>
          </a:p>
        </p:txBody>
      </p:sp>
      <p:sp>
        <p:nvSpPr>
          <p:cNvPr id="63496" name="Rectangle 7">
            <a:extLst>
              <a:ext uri="{FF2B5EF4-FFF2-40B4-BE49-F238E27FC236}">
                <a16:creationId xmlns:a16="http://schemas.microsoft.com/office/drawing/2014/main" id="{5D43CAA0-0006-4799-821F-0C5E429A4D52}"/>
              </a:ext>
            </a:extLst>
          </p:cNvPr>
          <p:cNvSpPr>
            <a:spLocks noChangeArrowheads="1"/>
          </p:cNvSpPr>
          <p:nvPr/>
        </p:nvSpPr>
        <p:spPr bwMode="auto">
          <a:xfrm>
            <a:off x="6284384" y="2590801"/>
            <a:ext cx="1447800" cy="1640417"/>
          </a:xfrm>
          <a:prstGeom prst="rect">
            <a:avLst/>
          </a:prstGeom>
          <a:solidFill>
            <a:srgbClr val="FFDD99"/>
          </a:solidFill>
          <a:ln w="6350">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958D85"/>
              </a:solidFill>
              <a:effectLst/>
              <a:uLnTx/>
              <a:uFillTx/>
              <a:latin typeface="Arial" panose="020B0604020202020204" pitchFamily="34" charset="0"/>
              <a:ea typeface="MS PGothic" panose="020B0600070205080204" pitchFamily="34" charset="-128"/>
              <a:cs typeface="+mn-cs"/>
            </a:endParaRPr>
          </a:p>
        </p:txBody>
      </p:sp>
      <p:sp>
        <p:nvSpPr>
          <p:cNvPr id="63505" name="Rectangle 22">
            <a:extLst>
              <a:ext uri="{FF2B5EF4-FFF2-40B4-BE49-F238E27FC236}">
                <a16:creationId xmlns:a16="http://schemas.microsoft.com/office/drawing/2014/main" id="{2044E489-ED28-4791-BA82-C9C301A2B5C9}"/>
              </a:ext>
            </a:extLst>
          </p:cNvPr>
          <p:cNvSpPr>
            <a:spLocks noGrp="1" noChangeArrowheads="1"/>
          </p:cNvSpPr>
          <p:nvPr>
            <p:ph type="subTitle" idx="1"/>
          </p:nvPr>
        </p:nvSpPr>
        <p:spPr>
          <a:xfrm>
            <a:off x="2660652" y="2707217"/>
            <a:ext cx="1731433" cy="1227667"/>
          </a:xfrm>
        </p:spPr>
        <p:txBody>
          <a:bodyPr>
            <a:normAutofit lnSpcReduction="10000"/>
          </a:bodyPr>
          <a:lstStyle/>
          <a:p>
            <a:pPr defTabSz="1019149" fontAlgn="auto">
              <a:lnSpc>
                <a:spcPct val="110000"/>
              </a:lnSpc>
              <a:spcAft>
                <a:spcPts val="0"/>
              </a:spcAft>
              <a:defRPr/>
            </a:pPr>
            <a:r>
              <a:rPr lang="en-US" b="1" dirty="0">
                <a:solidFill>
                  <a:srgbClr val="18579B"/>
                </a:solidFill>
                <a:latin typeface="Minion Bold" charset="0"/>
                <a:ea typeface="ＭＳ Ｐゴシック" charset="0"/>
                <a:cs typeface="ＭＳ Ｐゴシック" charset="0"/>
              </a:rPr>
              <a:t>Sustain </a:t>
            </a:r>
            <a:br>
              <a:rPr lang="en-US" b="1" dirty="0">
                <a:solidFill>
                  <a:srgbClr val="18579B"/>
                </a:solidFill>
                <a:latin typeface="Minion Bold" charset="0"/>
                <a:ea typeface="ＭＳ Ｐゴシック" charset="0"/>
                <a:cs typeface="ＭＳ Ｐゴシック" charset="0"/>
              </a:rPr>
            </a:br>
            <a:r>
              <a:rPr lang="en-US" b="1" dirty="0">
                <a:solidFill>
                  <a:srgbClr val="18579B"/>
                </a:solidFill>
                <a:latin typeface="Minion Bold" charset="0"/>
                <a:ea typeface="ＭＳ Ｐゴシック" charset="0"/>
                <a:cs typeface="ＭＳ Ｐゴシック" charset="0"/>
              </a:rPr>
              <a:t>and </a:t>
            </a:r>
            <a:br>
              <a:rPr lang="en-US" b="1" dirty="0">
                <a:solidFill>
                  <a:srgbClr val="18579B"/>
                </a:solidFill>
                <a:latin typeface="Minion Bold" charset="0"/>
                <a:ea typeface="ＭＳ Ｐゴシック" charset="0"/>
                <a:cs typeface="ＭＳ Ｐゴシック" charset="0"/>
              </a:rPr>
            </a:br>
            <a:r>
              <a:rPr lang="en-US" b="1" dirty="0">
                <a:solidFill>
                  <a:srgbClr val="18579B"/>
                </a:solidFill>
                <a:latin typeface="Minion Bold" charset="0"/>
                <a:ea typeface="ＭＳ Ｐゴシック" charset="0"/>
                <a:cs typeface="ＭＳ Ｐゴシック" charset="0"/>
              </a:rPr>
              <a:t>Grow Membership</a:t>
            </a:r>
          </a:p>
        </p:txBody>
      </p:sp>
      <p:sp>
        <p:nvSpPr>
          <p:cNvPr id="63500" name="Rectangle 15">
            <a:extLst>
              <a:ext uri="{FF2B5EF4-FFF2-40B4-BE49-F238E27FC236}">
                <a16:creationId xmlns:a16="http://schemas.microsoft.com/office/drawing/2014/main" id="{B6B11CB5-1FEB-4ED2-A921-E2FF5CC5DC79}"/>
              </a:ext>
            </a:extLst>
          </p:cNvPr>
          <p:cNvSpPr>
            <a:spLocks noChangeArrowheads="1"/>
          </p:cNvSpPr>
          <p:nvPr/>
        </p:nvSpPr>
        <p:spPr bwMode="auto">
          <a:xfrm>
            <a:off x="6208184" y="2707218"/>
            <a:ext cx="1524000" cy="1018116"/>
          </a:xfrm>
          <a:prstGeom prst="rect">
            <a:avLst/>
          </a:prstGeom>
          <a:noFill/>
          <a:ln>
            <a:noFill/>
          </a:ln>
        </p:spPr>
        <p:txBody>
          <a:bodyPr lIns="91429" tIns="45715" rIns="91429" bIns="45715"/>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219170" rtl="0" eaLnBrk="1" fontAlgn="base" latinLnBrk="0" hangingPunct="1">
              <a:lnSpc>
                <a:spcPct val="100000"/>
              </a:lnSpc>
              <a:spcBef>
                <a:spcPct val="20000"/>
              </a:spcBef>
              <a:spcAft>
                <a:spcPct val="0"/>
              </a:spcAft>
              <a:buClr>
                <a:srgbClr val="800080"/>
              </a:buClr>
              <a:buSzPct val="90000"/>
              <a:buFontTx/>
              <a:buNone/>
              <a:tabLst/>
              <a:defRPr/>
            </a:pPr>
            <a:r>
              <a:rPr kumimoji="0" lang="en-US" altLang="en-US" sz="1800" b="1" i="0" u="none" strike="noStrike" kern="1200" cap="none" spc="0" normalizeH="0" baseline="0" noProof="0">
                <a:ln>
                  <a:noFill/>
                </a:ln>
                <a:solidFill>
                  <a:srgbClr val="18579B"/>
                </a:solidFill>
                <a:effectLst/>
                <a:uLnTx/>
                <a:uFillTx/>
                <a:latin typeface="Minion Bold" charset="0"/>
                <a:ea typeface="MS PGothic" panose="020B0600070205080204" pitchFamily="34" charset="-128"/>
                <a:cs typeface="+mn-cs"/>
              </a:rPr>
              <a:t>Support </a:t>
            </a:r>
          </a:p>
          <a:p>
            <a:pPr marL="0" marR="0" lvl="0" indent="0" algn="ctr" defTabSz="1219170" rtl="0" eaLnBrk="1" fontAlgn="base" latinLnBrk="0" hangingPunct="1">
              <a:lnSpc>
                <a:spcPct val="100000"/>
              </a:lnSpc>
              <a:spcBef>
                <a:spcPct val="20000"/>
              </a:spcBef>
              <a:spcAft>
                <a:spcPct val="0"/>
              </a:spcAft>
              <a:buClr>
                <a:srgbClr val="800080"/>
              </a:buClr>
              <a:buSzPct val="90000"/>
              <a:buFontTx/>
              <a:buNone/>
              <a:tabLst/>
              <a:defRPr/>
            </a:pPr>
            <a:r>
              <a:rPr kumimoji="0" lang="en-US" altLang="en-US" sz="1800" b="1" i="0" u="none" strike="noStrike" kern="1200" cap="none" spc="0" normalizeH="0" baseline="0" noProof="0">
                <a:ln>
                  <a:noFill/>
                </a:ln>
                <a:solidFill>
                  <a:srgbClr val="18579B"/>
                </a:solidFill>
                <a:effectLst/>
                <a:uLnTx/>
                <a:uFillTx/>
                <a:latin typeface="Minion Bold" charset="0"/>
                <a:ea typeface="MS PGothic" panose="020B0600070205080204" pitchFamily="34" charset="-128"/>
                <a:cs typeface="+mn-cs"/>
              </a:rPr>
              <a:t>the </a:t>
            </a:r>
          </a:p>
          <a:p>
            <a:pPr marL="0" marR="0" lvl="0" indent="0" algn="ctr" defTabSz="1219170" rtl="0" eaLnBrk="1" fontAlgn="base" latinLnBrk="0" hangingPunct="1">
              <a:lnSpc>
                <a:spcPct val="100000"/>
              </a:lnSpc>
              <a:spcBef>
                <a:spcPct val="20000"/>
              </a:spcBef>
              <a:spcAft>
                <a:spcPct val="0"/>
              </a:spcAft>
              <a:buClr>
                <a:srgbClr val="800080"/>
              </a:buClr>
              <a:buSzPct val="90000"/>
              <a:buFontTx/>
              <a:buNone/>
              <a:tabLst/>
              <a:defRPr/>
            </a:pPr>
            <a:r>
              <a:rPr kumimoji="0" lang="en-US" altLang="en-US" sz="1800" b="1" i="0" u="none" strike="noStrike" kern="1200" cap="none" spc="0" normalizeH="0" baseline="0" noProof="0">
                <a:ln>
                  <a:noFill/>
                </a:ln>
                <a:solidFill>
                  <a:srgbClr val="18579B"/>
                </a:solidFill>
                <a:effectLst/>
                <a:uLnTx/>
                <a:uFillTx/>
                <a:latin typeface="Minion Bold" charset="0"/>
                <a:ea typeface="MS PGothic" panose="020B0600070205080204" pitchFamily="34" charset="-128"/>
                <a:cs typeface="+mn-cs"/>
              </a:rPr>
              <a:t>Rotary</a:t>
            </a:r>
          </a:p>
          <a:p>
            <a:pPr marL="0" marR="0" lvl="0" indent="0" algn="ctr" defTabSz="1219170" rtl="0" eaLnBrk="1" fontAlgn="base" latinLnBrk="0" hangingPunct="1">
              <a:lnSpc>
                <a:spcPct val="100000"/>
              </a:lnSpc>
              <a:spcBef>
                <a:spcPct val="20000"/>
              </a:spcBef>
              <a:spcAft>
                <a:spcPct val="0"/>
              </a:spcAft>
              <a:buClr>
                <a:srgbClr val="800080"/>
              </a:buClr>
              <a:buSzPct val="90000"/>
              <a:buFontTx/>
              <a:buNone/>
              <a:tabLst/>
              <a:defRPr/>
            </a:pPr>
            <a:r>
              <a:rPr kumimoji="0" lang="en-US" altLang="en-US" sz="1800" b="1" i="0" u="none" strike="noStrike" kern="1200" cap="none" spc="0" normalizeH="0" baseline="0" noProof="0">
                <a:ln>
                  <a:noFill/>
                </a:ln>
                <a:solidFill>
                  <a:srgbClr val="18579B"/>
                </a:solidFill>
                <a:effectLst/>
                <a:uLnTx/>
                <a:uFillTx/>
                <a:latin typeface="Minion Bold" charset="0"/>
                <a:ea typeface="MS PGothic" panose="020B0600070205080204" pitchFamily="34" charset="-128"/>
                <a:cs typeface="+mn-cs"/>
              </a:rPr>
              <a:t>Foundation</a:t>
            </a:r>
            <a:endParaRPr kumimoji="0" lang="en-US" altLang="en-US" sz="1800" b="1" i="0" u="none" strike="noStrike" kern="1200" cap="none" spc="0" normalizeH="0" baseline="0" noProof="0">
              <a:ln>
                <a:noFill/>
              </a:ln>
              <a:solidFill>
                <a:srgbClr val="18579B"/>
              </a:solidFill>
              <a:effectLst/>
              <a:uLnTx/>
              <a:uFillTx/>
              <a:latin typeface="Minion" charset="0"/>
              <a:ea typeface="MS PGothic" panose="020B0600070205080204" pitchFamily="34" charset="-128"/>
              <a:cs typeface="+mn-cs"/>
            </a:endParaRPr>
          </a:p>
        </p:txBody>
      </p:sp>
      <p:sp>
        <p:nvSpPr>
          <p:cNvPr id="63507" name="Rectangle 24">
            <a:extLst>
              <a:ext uri="{FF2B5EF4-FFF2-40B4-BE49-F238E27FC236}">
                <a16:creationId xmlns:a16="http://schemas.microsoft.com/office/drawing/2014/main" id="{94878BEC-2280-401C-ACFF-422156D133C3}"/>
              </a:ext>
            </a:extLst>
          </p:cNvPr>
          <p:cNvSpPr>
            <a:spLocks noChangeArrowheads="1"/>
          </p:cNvSpPr>
          <p:nvPr/>
        </p:nvSpPr>
        <p:spPr bwMode="auto">
          <a:xfrm>
            <a:off x="4379385" y="2707218"/>
            <a:ext cx="1731433" cy="1018116"/>
          </a:xfrm>
          <a:prstGeom prst="rect">
            <a:avLst/>
          </a:prstGeom>
          <a:noFill/>
          <a:ln>
            <a:noFill/>
          </a:ln>
        </p:spPr>
        <p:txBody>
          <a:bodyPr lIns="91429" tIns="45715" rIns="91429" bIns="45715"/>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219170" rtl="0" eaLnBrk="1" fontAlgn="base" latinLnBrk="0" hangingPunct="1">
              <a:lnSpc>
                <a:spcPct val="100000"/>
              </a:lnSpc>
              <a:spcBef>
                <a:spcPct val="20000"/>
              </a:spcBef>
              <a:spcAft>
                <a:spcPct val="0"/>
              </a:spcAft>
              <a:buClr>
                <a:srgbClr val="800080"/>
              </a:buClr>
              <a:buSzPct val="90000"/>
              <a:buFontTx/>
              <a:buNone/>
              <a:tabLst/>
              <a:defRPr/>
            </a:pPr>
            <a:r>
              <a:rPr kumimoji="0" lang="en-US" altLang="en-US" sz="1800" b="1" i="0" u="none" strike="noStrike" kern="1200" cap="none" spc="0" normalizeH="0" baseline="0" noProof="0">
                <a:ln>
                  <a:noFill/>
                </a:ln>
                <a:solidFill>
                  <a:srgbClr val="18579B"/>
                </a:solidFill>
                <a:effectLst/>
                <a:uLnTx/>
                <a:uFillTx/>
                <a:latin typeface="Minion Bold" charset="0"/>
                <a:ea typeface="MS PGothic" panose="020B0600070205080204" pitchFamily="34" charset="-128"/>
                <a:cs typeface="+mn-cs"/>
              </a:rPr>
              <a:t>Implement</a:t>
            </a:r>
          </a:p>
          <a:p>
            <a:pPr marL="0" marR="0" lvl="0" indent="0" algn="ctr" defTabSz="1219170" rtl="0" eaLnBrk="1" fontAlgn="base" latinLnBrk="0" hangingPunct="1">
              <a:lnSpc>
                <a:spcPct val="100000"/>
              </a:lnSpc>
              <a:spcBef>
                <a:spcPct val="20000"/>
              </a:spcBef>
              <a:spcAft>
                <a:spcPct val="0"/>
              </a:spcAft>
              <a:buClr>
                <a:srgbClr val="800080"/>
              </a:buClr>
              <a:buSzPct val="90000"/>
              <a:buFontTx/>
              <a:buNone/>
              <a:tabLst/>
              <a:defRPr/>
            </a:pPr>
            <a:r>
              <a:rPr kumimoji="0" lang="en-US" altLang="en-US" sz="1800" b="1" i="0" u="none" strike="noStrike" kern="1200" cap="none" spc="0" normalizeH="0" baseline="0" noProof="0">
                <a:ln>
                  <a:noFill/>
                </a:ln>
                <a:solidFill>
                  <a:srgbClr val="18579B"/>
                </a:solidFill>
                <a:effectLst/>
                <a:uLnTx/>
                <a:uFillTx/>
                <a:latin typeface="Minion Bold" charset="0"/>
                <a:ea typeface="MS PGothic" panose="020B0600070205080204" pitchFamily="34" charset="-128"/>
                <a:cs typeface="+mn-cs"/>
              </a:rPr>
              <a:t>Successful</a:t>
            </a:r>
          </a:p>
          <a:p>
            <a:pPr marL="0" marR="0" lvl="0" indent="0" algn="ctr" defTabSz="1219170" rtl="0" eaLnBrk="1" fontAlgn="base" latinLnBrk="0" hangingPunct="1">
              <a:lnSpc>
                <a:spcPct val="100000"/>
              </a:lnSpc>
              <a:spcBef>
                <a:spcPct val="20000"/>
              </a:spcBef>
              <a:spcAft>
                <a:spcPct val="0"/>
              </a:spcAft>
              <a:buClr>
                <a:srgbClr val="800080"/>
              </a:buClr>
              <a:buSzPct val="90000"/>
              <a:buFontTx/>
              <a:buNone/>
              <a:tabLst/>
              <a:defRPr/>
            </a:pPr>
            <a:r>
              <a:rPr kumimoji="0" lang="en-US" altLang="en-US" sz="1800" b="1" i="0" u="none" strike="noStrike" kern="1200" cap="none" spc="0" normalizeH="0" baseline="0" noProof="0">
                <a:ln>
                  <a:noFill/>
                </a:ln>
                <a:solidFill>
                  <a:srgbClr val="18579B"/>
                </a:solidFill>
                <a:effectLst/>
                <a:uLnTx/>
                <a:uFillTx/>
                <a:latin typeface="Minion Bold" charset="0"/>
                <a:ea typeface="MS PGothic" panose="020B0600070205080204" pitchFamily="34" charset="-128"/>
                <a:cs typeface="+mn-cs"/>
              </a:rPr>
              <a:t>Service</a:t>
            </a:r>
          </a:p>
          <a:p>
            <a:pPr marL="0" marR="0" lvl="0" indent="0" algn="ctr" defTabSz="1219170" rtl="0" eaLnBrk="1" fontAlgn="base" latinLnBrk="0" hangingPunct="1">
              <a:lnSpc>
                <a:spcPct val="100000"/>
              </a:lnSpc>
              <a:spcBef>
                <a:spcPct val="20000"/>
              </a:spcBef>
              <a:spcAft>
                <a:spcPct val="0"/>
              </a:spcAft>
              <a:buClr>
                <a:srgbClr val="800080"/>
              </a:buClr>
              <a:buSzPct val="90000"/>
              <a:buFontTx/>
              <a:buNone/>
              <a:tabLst/>
              <a:defRPr/>
            </a:pPr>
            <a:r>
              <a:rPr kumimoji="0" lang="en-US" altLang="en-US" sz="1800" b="1" i="0" u="none" strike="noStrike" kern="1200" cap="none" spc="0" normalizeH="0" baseline="0" noProof="0">
                <a:ln>
                  <a:noFill/>
                </a:ln>
                <a:solidFill>
                  <a:srgbClr val="18579B"/>
                </a:solidFill>
                <a:effectLst/>
                <a:uLnTx/>
                <a:uFillTx/>
                <a:latin typeface="Minion Bold" charset="0"/>
                <a:ea typeface="MS PGothic" panose="020B0600070205080204" pitchFamily="34" charset="-128"/>
                <a:cs typeface="+mn-cs"/>
              </a:rPr>
              <a:t>Projects</a:t>
            </a:r>
            <a:endParaRPr kumimoji="0" lang="en-US" altLang="en-US" sz="1800" b="1" i="0" u="none" strike="noStrike" kern="1200" cap="none" spc="0" normalizeH="0" baseline="0" noProof="0">
              <a:ln>
                <a:noFill/>
              </a:ln>
              <a:solidFill>
                <a:srgbClr val="18579B"/>
              </a:solidFill>
              <a:effectLst/>
              <a:uLnTx/>
              <a:uFillTx/>
              <a:latin typeface="Minion" charset="0"/>
              <a:ea typeface="MS PGothic" panose="020B0600070205080204" pitchFamily="34" charset="-128"/>
              <a:cs typeface="+mn-cs"/>
            </a:endParaRPr>
          </a:p>
        </p:txBody>
      </p:sp>
      <p:sp>
        <p:nvSpPr>
          <p:cNvPr id="63508" name="Rectangle 25">
            <a:extLst>
              <a:ext uri="{FF2B5EF4-FFF2-40B4-BE49-F238E27FC236}">
                <a16:creationId xmlns:a16="http://schemas.microsoft.com/office/drawing/2014/main" id="{562AA92B-9EB7-4B72-A878-36F6F563EC9E}"/>
              </a:ext>
            </a:extLst>
          </p:cNvPr>
          <p:cNvSpPr>
            <a:spLocks noChangeArrowheads="1"/>
          </p:cNvSpPr>
          <p:nvPr/>
        </p:nvSpPr>
        <p:spPr bwMode="auto">
          <a:xfrm>
            <a:off x="8066350" y="2792942"/>
            <a:ext cx="1327151" cy="1524000"/>
          </a:xfrm>
          <a:prstGeom prst="rect">
            <a:avLst/>
          </a:prstGeom>
          <a:noFill/>
          <a:ln>
            <a:noFill/>
          </a:ln>
        </p:spPr>
        <p:txBody>
          <a:bodyPr lIns="91429" tIns="45715" rIns="91429" bIns="45715"/>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219170" rtl="0" eaLnBrk="1" fontAlgn="base" latinLnBrk="0" hangingPunct="1">
              <a:lnSpc>
                <a:spcPct val="100000"/>
              </a:lnSpc>
              <a:spcBef>
                <a:spcPct val="20000"/>
              </a:spcBef>
              <a:spcAft>
                <a:spcPct val="0"/>
              </a:spcAft>
              <a:buClr>
                <a:srgbClr val="800080"/>
              </a:buClr>
              <a:buSzPct val="90000"/>
              <a:buFontTx/>
              <a:buNone/>
              <a:tabLst/>
              <a:defRPr/>
            </a:pPr>
            <a:r>
              <a:rPr kumimoji="0" lang="en-US" altLang="en-US" sz="1800" b="1" i="0" u="none" strike="noStrike" kern="1200" cap="none" spc="0" normalizeH="0" baseline="0" noProof="0" dirty="0">
                <a:ln>
                  <a:noFill/>
                </a:ln>
                <a:solidFill>
                  <a:srgbClr val="18579B"/>
                </a:solidFill>
                <a:effectLst/>
                <a:uLnTx/>
                <a:uFillTx/>
                <a:latin typeface="Minion Bold" charset="0"/>
                <a:ea typeface="MS PGothic" panose="020B0600070205080204" pitchFamily="34" charset="-128"/>
                <a:cs typeface="+mn-cs"/>
              </a:rPr>
              <a:t>Develop Club Leaders</a:t>
            </a:r>
          </a:p>
          <a:p>
            <a:pPr marL="0" marR="0" lvl="0" indent="0" algn="ctr" defTabSz="1219170" rtl="0" eaLnBrk="1" fontAlgn="base" latinLnBrk="0" hangingPunct="1">
              <a:lnSpc>
                <a:spcPct val="100000"/>
              </a:lnSpc>
              <a:spcBef>
                <a:spcPct val="20000"/>
              </a:spcBef>
              <a:spcAft>
                <a:spcPct val="0"/>
              </a:spcAft>
              <a:buClr>
                <a:srgbClr val="800080"/>
              </a:buClr>
              <a:buSzPct val="90000"/>
              <a:buFontTx/>
              <a:buNone/>
              <a:tabLst/>
              <a:defRPr/>
            </a:pPr>
            <a:r>
              <a:rPr kumimoji="0" lang="en-US" altLang="en-US" sz="1800" b="1" i="0" u="none" strike="noStrike" kern="1200" cap="none" spc="0" normalizeH="0" baseline="0" noProof="0" dirty="0">
                <a:ln>
                  <a:noFill/>
                </a:ln>
                <a:solidFill>
                  <a:srgbClr val="18579B"/>
                </a:solidFill>
                <a:effectLst/>
                <a:uLnTx/>
                <a:uFillTx/>
                <a:latin typeface="Minion Bold" charset="0"/>
                <a:ea typeface="MS PGothic" panose="020B0600070205080204" pitchFamily="34" charset="-128"/>
                <a:cs typeface="+mn-cs"/>
              </a:rPr>
              <a:t>to Serve</a:t>
            </a:r>
            <a:endParaRPr kumimoji="0" lang="en-US" altLang="en-US" sz="1800" b="1" i="0" u="none" strike="noStrike" kern="1200" cap="none" spc="0" normalizeH="0" baseline="0" noProof="0" dirty="0">
              <a:ln>
                <a:noFill/>
              </a:ln>
              <a:solidFill>
                <a:srgbClr val="18579B"/>
              </a:solidFill>
              <a:effectLst/>
              <a:uLnTx/>
              <a:uFillTx/>
              <a:latin typeface="Minion" charset="0"/>
              <a:ea typeface="MS PGothic" panose="020B0600070205080204" pitchFamily="34" charset="-128"/>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350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349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3491"/>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3493"/>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63494"/>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3495"/>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3496"/>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63497"/>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63498"/>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63500"/>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63502"/>
                                        </p:tgtEl>
                                        <p:attrNameLst>
                                          <p:attrName>style.visibility</p:attrName>
                                        </p:attrNameLst>
                                      </p:cBhvr>
                                      <p:to>
                                        <p:strVal val="visible"/>
                                      </p:to>
                                    </p:set>
                                  </p:childTnLst>
                                </p:cTn>
                              </p:par>
                            </p:childTnLst>
                          </p:cTn>
                        </p:par>
                        <p:par>
                          <p:cTn id="37" fill="hold" nodeType="afterGroup">
                            <p:stCondLst>
                              <p:cond delay="0"/>
                            </p:stCondLst>
                            <p:childTnLst>
                              <p:par>
                                <p:cTn id="38" presetID="1" presetClass="entr" presetSubtype="0" fill="hold" nodeType="afterEffect">
                                  <p:stCondLst>
                                    <p:cond delay="0"/>
                                  </p:stCondLst>
                                  <p:childTnLst>
                                    <p:set>
                                      <p:cBhvr>
                                        <p:cTn id="39" dur="1" fill="hold">
                                          <p:stCondLst>
                                            <p:cond delay="0"/>
                                          </p:stCondLst>
                                        </p:cTn>
                                        <p:tgtEl>
                                          <p:spTgt spid="63503"/>
                                        </p:tgtEl>
                                        <p:attrNameLst>
                                          <p:attrName>style.visibility</p:attrName>
                                        </p:attrNameLst>
                                      </p:cBhvr>
                                      <p:to>
                                        <p:strVal val="visible"/>
                                      </p:to>
                                    </p:set>
                                  </p:childTnLst>
                                </p:cTn>
                              </p:par>
                            </p:childTnLst>
                          </p:cTn>
                        </p:par>
                        <p:par>
                          <p:cTn id="40" fill="hold" nodeType="afterGroup">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63504"/>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63505">
                                            <p:txEl>
                                              <p:pRg st="0" end="0"/>
                                            </p:txEl>
                                          </p:spTgt>
                                        </p:tgtEl>
                                        <p:attrNameLst>
                                          <p:attrName>style.visibility</p:attrName>
                                        </p:attrNameLst>
                                      </p:cBhvr>
                                      <p:to>
                                        <p:strVal val="visible"/>
                                      </p:to>
                                    </p:set>
                                  </p:childTnLst>
                                </p:cTn>
                              </p:par>
                            </p:childTnLst>
                          </p:cTn>
                        </p:par>
                        <p:par>
                          <p:cTn id="46" fill="hold" nodeType="afterGroup">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63508"/>
                                        </p:tgtEl>
                                        <p:attrNameLst>
                                          <p:attrName>style.visibility</p:attrName>
                                        </p:attrNameLst>
                                      </p:cBhvr>
                                      <p:to>
                                        <p:strVal val="visible"/>
                                      </p:to>
                                    </p:set>
                                  </p:childTnLst>
                                </p:cTn>
                              </p:par>
                            </p:childTnLst>
                          </p:cTn>
                        </p:par>
                        <p:par>
                          <p:cTn id="49" fill="hold" nodeType="afterGroup">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126999"/>
                                        </p:tgtEl>
                                        <p:attrNameLst>
                                          <p:attrName>style.visibility</p:attrName>
                                        </p:attrNameLst>
                                      </p:cBhvr>
                                      <p:to>
                                        <p:strVal val="visible"/>
                                      </p:to>
                                    </p:set>
                                  </p:childTnLst>
                                </p:cTn>
                              </p:par>
                            </p:childTnLst>
                          </p:cTn>
                        </p:par>
                        <p:par>
                          <p:cTn id="52" fill="hold" nodeType="afterGroup">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63511"/>
                                        </p:tgtEl>
                                        <p:attrNameLst>
                                          <p:attrName>style.visibility</p:attrName>
                                        </p:attrNameLst>
                                      </p:cBhvr>
                                      <p:to>
                                        <p:strVal val="visible"/>
                                      </p:to>
                                    </p:set>
                                  </p:childTnLst>
                                </p:cTn>
                              </p:par>
                            </p:childTnLst>
                          </p:cTn>
                        </p:par>
                        <p:par>
                          <p:cTn id="55" fill="hold" nodeType="afterGroup">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63510"/>
                                        </p:tgtEl>
                                        <p:attrNameLst>
                                          <p:attrName>style.visibility</p:attrName>
                                        </p:attrNameLst>
                                      </p:cBhvr>
                                      <p:to>
                                        <p:strVal val="visible"/>
                                      </p:to>
                                    </p:set>
                                  </p:childTnLst>
                                </p:cTn>
                              </p:par>
                            </p:childTnLst>
                          </p:cTn>
                        </p:par>
                        <p:par>
                          <p:cTn id="58" fill="hold" nodeType="afterGroup">
                            <p:stCondLst>
                              <p:cond delay="0"/>
                            </p:stCondLst>
                            <p:childTnLst>
                              <p:par>
                                <p:cTn id="59" presetID="1" presetClass="entr" presetSubtype="0" fill="hold" grpId="0" nodeType="afterEffect" nodePh="1">
                                  <p:stCondLst>
                                    <p:cond delay="0"/>
                                  </p:stCondLst>
                                  <p:endCondLst>
                                    <p:cond evt="begin" delay="0">
                                      <p:tn val="59"/>
                                    </p:cond>
                                  </p:endCondLst>
                                  <p:childTnLst>
                                    <p:set>
                                      <p:cBhvr>
                                        <p:cTn id="60" dur="1" fill="hold">
                                          <p:stCondLst>
                                            <p:cond delay="0"/>
                                          </p:stCondLst>
                                        </p:cTn>
                                        <p:tgtEl>
                                          <p:spTgt spid="63509"/>
                                        </p:tgtEl>
                                        <p:attrNameLst>
                                          <p:attrName>style.visibility</p:attrName>
                                        </p:attrNameLst>
                                      </p:cBhvr>
                                      <p:to>
                                        <p:strVal val="visible"/>
                                      </p:to>
                                    </p:set>
                                  </p:childTnLst>
                                </p:cTn>
                              </p:par>
                            </p:childTnLst>
                          </p:cTn>
                        </p:par>
                        <p:par>
                          <p:cTn id="61" fill="hold" nodeType="afterGroup">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63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7" grpId="0" animBg="1"/>
      <p:bldP spid="63504" grpId="0" animBg="1"/>
      <p:bldP spid="63491" grpId="0" animBg="1"/>
      <p:bldP spid="63493" grpId="0" animBg="1"/>
      <p:bldP spid="63494" grpId="0" animBg="1"/>
      <p:bldP spid="63501" grpId="0"/>
      <p:bldP spid="126999" grpId="0"/>
      <p:bldP spid="63509" grpId="0"/>
      <p:bldP spid="63510" grpId="0" animBg="1"/>
      <p:bldP spid="63511" grpId="0"/>
      <p:bldP spid="63492" grpId="0" animBg="1"/>
      <p:bldP spid="63495" grpId="0" animBg="1"/>
      <p:bldP spid="63496" grpId="0" animBg="1"/>
      <p:bldP spid="63505" grpId="0" build="p"/>
      <p:bldP spid="63500" grpId="0"/>
      <p:bldP spid="63507" grpId="0"/>
      <p:bldP spid="6350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9F9CAE5-096C-4303-18DD-F521852D44B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solidFill>
                  <a:schemeClr val="tx1"/>
                </a:solidFill>
              </a:rPr>
              <a:t>Effective</a:t>
            </a:r>
            <a:br>
              <a:rPr lang="en-US" sz="4200" dirty="0">
                <a:solidFill>
                  <a:schemeClr val="tx1"/>
                </a:solidFill>
              </a:rPr>
            </a:br>
            <a:r>
              <a:rPr lang="en-US" sz="4200" dirty="0">
                <a:solidFill>
                  <a:schemeClr val="tx1"/>
                </a:solidFill>
              </a:rPr>
              <a:t>board performance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5F25D765-9187-C15B-F95B-8F3B2A98D8F2}"/>
              </a:ext>
            </a:extLst>
          </p:cNvPr>
          <p:cNvSpPr>
            <a:spLocks noGrp="1"/>
          </p:cNvSpPr>
          <p:nvPr>
            <p:ph idx="1"/>
          </p:nvPr>
        </p:nvSpPr>
        <p:spPr>
          <a:xfrm>
            <a:off x="286327" y="2872899"/>
            <a:ext cx="5023849" cy="3320668"/>
          </a:xfrm>
        </p:spPr>
        <p:txBody>
          <a:bodyPr vert="horz" lIns="91440" tIns="45720" rIns="91440" bIns="45720" rtlCol="0">
            <a:normAutofit/>
          </a:bodyPr>
          <a:lstStyle/>
          <a:p>
            <a:r>
              <a:rPr lang="en-US" sz="2200" dirty="0">
                <a:solidFill>
                  <a:schemeClr val="tx1"/>
                </a:solidFill>
              </a:rPr>
              <a:t>Composition – got the right people</a:t>
            </a:r>
          </a:p>
          <a:p>
            <a:r>
              <a:rPr lang="en-US" sz="2200" dirty="0">
                <a:solidFill>
                  <a:schemeClr val="tx1"/>
                </a:solidFill>
              </a:rPr>
              <a:t>Strategic plan – where are you going</a:t>
            </a:r>
          </a:p>
          <a:p>
            <a:r>
              <a:rPr lang="en-US" sz="2200" dirty="0">
                <a:solidFill>
                  <a:schemeClr val="tx1"/>
                </a:solidFill>
              </a:rPr>
              <a:t>The road map – does everyone know where you’re going</a:t>
            </a:r>
          </a:p>
          <a:p>
            <a:r>
              <a:rPr lang="en-US" sz="2200" dirty="0">
                <a:solidFill>
                  <a:schemeClr val="tx1"/>
                </a:solidFill>
              </a:rPr>
              <a:t>Effectiveness – everyone doing their job</a:t>
            </a:r>
          </a:p>
          <a:p>
            <a:r>
              <a:rPr lang="en-US" sz="2200" dirty="0">
                <a:solidFill>
                  <a:schemeClr val="tx1"/>
                </a:solidFill>
              </a:rPr>
              <a:t>Shared vision – work together</a:t>
            </a:r>
          </a:p>
          <a:p>
            <a:endParaRPr lang="en-US" sz="2200" dirty="0">
              <a:solidFill>
                <a:schemeClr val="tx1"/>
              </a:solidFill>
            </a:endParaRPr>
          </a:p>
          <a:p>
            <a:endParaRPr lang="en-US" sz="2200" dirty="0">
              <a:solidFill>
                <a:schemeClr val="tx1"/>
              </a:solidFill>
            </a:endParaRPr>
          </a:p>
          <a:p>
            <a:endParaRPr lang="en-US" sz="2200" dirty="0">
              <a:solidFill>
                <a:schemeClr val="tx1"/>
              </a:solidFill>
            </a:endParaRPr>
          </a:p>
          <a:p>
            <a:endParaRPr lang="en-US" sz="2200" dirty="0">
              <a:solidFill>
                <a:schemeClr val="tx1"/>
              </a:solidFill>
            </a:endParaRPr>
          </a:p>
        </p:txBody>
      </p:sp>
      <p:pic>
        <p:nvPicPr>
          <p:cNvPr id="6" name="Picture 5">
            <a:extLst>
              <a:ext uri="{FF2B5EF4-FFF2-40B4-BE49-F238E27FC236}">
                <a16:creationId xmlns:a16="http://schemas.microsoft.com/office/drawing/2014/main" id="{CD9F78D1-CA7B-751C-E1F9-C8137FE717AF}"/>
              </a:ext>
            </a:extLst>
          </p:cNvPr>
          <p:cNvPicPr>
            <a:picLocks noChangeAspect="1"/>
          </p:cNvPicPr>
          <p:nvPr/>
        </p:nvPicPr>
        <p:blipFill rotWithShape="1">
          <a:blip r:embed="rId3"/>
          <a:srcRect r="-1" b="2572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755CB908-829C-1203-8EA0-874F1C90D5D0}"/>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94E25-127B-4C48-AF96-44BA7B823777}"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900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9903C7-4929-4474-B74C-640E3B4E8981}"/>
              </a:ext>
            </a:extLst>
          </p:cNvPr>
          <p:cNvSpPr>
            <a:spLocks noGrp="1"/>
          </p:cNvSpPr>
          <p:nvPr>
            <p:ph type="title"/>
          </p:nvPr>
        </p:nvSpPr>
        <p:spPr/>
        <p:txBody>
          <a:bodyPr/>
          <a:lstStyle/>
          <a:p>
            <a:r>
              <a:rPr lang="en-US" dirty="0"/>
              <a:t>How is the board working?</a:t>
            </a:r>
          </a:p>
        </p:txBody>
      </p:sp>
      <p:sp>
        <p:nvSpPr>
          <p:cNvPr id="5" name="Content Placeholder 4">
            <a:extLst>
              <a:ext uri="{FF2B5EF4-FFF2-40B4-BE49-F238E27FC236}">
                <a16:creationId xmlns:a16="http://schemas.microsoft.com/office/drawing/2014/main" id="{69BAAF37-1CE4-657D-BA50-F27A042B32BA}"/>
              </a:ext>
            </a:extLst>
          </p:cNvPr>
          <p:cNvSpPr>
            <a:spLocks noGrp="1"/>
          </p:cNvSpPr>
          <p:nvPr>
            <p:ph idx="1"/>
          </p:nvPr>
        </p:nvSpPr>
        <p:spPr>
          <a:xfrm>
            <a:off x="-155714" y="1227667"/>
            <a:ext cx="11506199" cy="4034896"/>
          </a:xfrm>
        </p:spPr>
        <p:txBody>
          <a:bodyPr/>
          <a:lstStyle/>
          <a:p>
            <a:pPr marL="0" indent="0">
              <a:buNone/>
            </a:pPr>
            <a:endParaRPr lang="en-US" dirty="0"/>
          </a:p>
          <a:p>
            <a:pPr lvl="1"/>
            <a:endParaRPr lang="en-US" dirty="0"/>
          </a:p>
        </p:txBody>
      </p:sp>
      <p:pic>
        <p:nvPicPr>
          <p:cNvPr id="1026" name="Picture 2" descr="Emoji">
            <a:extLst>
              <a:ext uri="{FF2B5EF4-FFF2-40B4-BE49-F238E27FC236}">
                <a16:creationId xmlns:a16="http://schemas.microsoft.com/office/drawing/2014/main" id="{3DF58FA0-6560-142D-40EE-CE626170C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40" y="1761091"/>
            <a:ext cx="2626139" cy="26261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moji">
            <a:extLst>
              <a:ext uri="{FF2B5EF4-FFF2-40B4-BE49-F238E27FC236}">
                <a16:creationId xmlns:a16="http://schemas.microsoft.com/office/drawing/2014/main" id="{A6571316-C866-79EB-00FD-3DDB57198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415" y="1877363"/>
            <a:ext cx="2626139" cy="26261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oji">
            <a:extLst>
              <a:ext uri="{FF2B5EF4-FFF2-40B4-BE49-F238E27FC236}">
                <a16:creationId xmlns:a16="http://schemas.microsoft.com/office/drawing/2014/main" id="{70A8C6F2-0331-4DA6-810B-9FBFD8573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5794" y="4104827"/>
            <a:ext cx="2626139" cy="26261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moji">
            <a:extLst>
              <a:ext uri="{FF2B5EF4-FFF2-40B4-BE49-F238E27FC236}">
                <a16:creationId xmlns:a16="http://schemas.microsoft.com/office/drawing/2014/main" id="{BB38EE28-7136-C6CF-F213-51D463DC94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4929" y="1691124"/>
            <a:ext cx="2626139" cy="26261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moji">
            <a:extLst>
              <a:ext uri="{FF2B5EF4-FFF2-40B4-BE49-F238E27FC236}">
                <a16:creationId xmlns:a16="http://schemas.microsoft.com/office/drawing/2014/main" id="{829AF6FF-9F7F-C216-04FF-F291C37406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03454">
            <a:off x="7142828" y="3821760"/>
            <a:ext cx="2626139" cy="2626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15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8B004-822A-051A-26E8-9F561D5822D5}"/>
              </a:ext>
            </a:extLst>
          </p:cNvPr>
          <p:cNvSpPr>
            <a:spLocks noGrp="1"/>
          </p:cNvSpPr>
          <p:nvPr>
            <p:ph type="title"/>
          </p:nvPr>
        </p:nvSpPr>
        <p:spPr/>
        <p:txBody>
          <a:bodyPr/>
          <a:lstStyle/>
          <a:p>
            <a:r>
              <a:rPr lang="en-US" dirty="0"/>
              <a:t>Fiduciary Responsibility</a:t>
            </a:r>
          </a:p>
        </p:txBody>
      </p:sp>
      <p:sp>
        <p:nvSpPr>
          <p:cNvPr id="3" name="Content Placeholder 2">
            <a:extLst>
              <a:ext uri="{FF2B5EF4-FFF2-40B4-BE49-F238E27FC236}">
                <a16:creationId xmlns:a16="http://schemas.microsoft.com/office/drawing/2014/main" id="{D3903184-7113-7B7E-7C04-E65D3B401165}"/>
              </a:ext>
            </a:extLst>
          </p:cNvPr>
          <p:cNvSpPr>
            <a:spLocks noGrp="1"/>
          </p:cNvSpPr>
          <p:nvPr>
            <p:ph idx="1"/>
          </p:nvPr>
        </p:nvSpPr>
        <p:spPr/>
        <p:txBody>
          <a:bodyPr/>
          <a:lstStyle/>
          <a:p>
            <a:r>
              <a:rPr lang="en-US" dirty="0"/>
              <a:t>Financial Controls</a:t>
            </a:r>
          </a:p>
          <a:p>
            <a:pPr lvl="1"/>
            <a:r>
              <a:rPr lang="en-US" dirty="0"/>
              <a:t>Separation of duties</a:t>
            </a:r>
          </a:p>
          <a:p>
            <a:pPr lvl="1"/>
            <a:r>
              <a:rPr lang="en-US" dirty="0"/>
              <a:t>Filing tax reports on time (IRS and State General Excise Tax)</a:t>
            </a:r>
          </a:p>
          <a:p>
            <a:pPr lvl="1"/>
            <a:r>
              <a:rPr lang="en-US" dirty="0"/>
              <a:t>Pay bills on time</a:t>
            </a:r>
          </a:p>
          <a:p>
            <a:r>
              <a:rPr lang="en-US" dirty="0"/>
              <a:t>Youth Protection</a:t>
            </a:r>
          </a:p>
          <a:p>
            <a:r>
              <a:rPr lang="en-US" dirty="0"/>
              <a:t>Diversity, Equity and Inclusion</a:t>
            </a:r>
          </a:p>
          <a:p>
            <a:r>
              <a:rPr lang="en-US" dirty="0"/>
              <a:t>Harassment Policy</a:t>
            </a:r>
          </a:p>
          <a:p>
            <a:r>
              <a:rPr lang="en-US" dirty="0"/>
              <a:t>Stewardship of Grant Funds</a:t>
            </a:r>
          </a:p>
          <a:p>
            <a:r>
              <a:rPr lang="en-US" dirty="0"/>
              <a:t>Governing documents are your guides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6C4647A-754A-42FE-5D77-3C8FCC739C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09207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937B8-C60B-A1AF-9556-095CCCE2DC35}"/>
              </a:ext>
            </a:extLst>
          </p:cNvPr>
          <p:cNvSpPr>
            <a:spLocks noGrp="1"/>
          </p:cNvSpPr>
          <p:nvPr>
            <p:ph type="title"/>
          </p:nvPr>
        </p:nvSpPr>
        <p:spPr/>
        <p:txBody>
          <a:bodyPr/>
          <a:lstStyle/>
          <a:p>
            <a:r>
              <a:rPr lang="en-US" dirty="0"/>
              <a:t>Purpose of governing documents</a:t>
            </a:r>
          </a:p>
        </p:txBody>
      </p:sp>
      <p:sp>
        <p:nvSpPr>
          <p:cNvPr id="3" name="Content Placeholder 2">
            <a:extLst>
              <a:ext uri="{FF2B5EF4-FFF2-40B4-BE49-F238E27FC236}">
                <a16:creationId xmlns:a16="http://schemas.microsoft.com/office/drawing/2014/main" id="{4F2C1FB7-88AF-2293-F698-55BFBE3806D2}"/>
              </a:ext>
            </a:extLst>
          </p:cNvPr>
          <p:cNvSpPr>
            <a:spLocks noGrp="1"/>
          </p:cNvSpPr>
          <p:nvPr>
            <p:ph idx="1"/>
          </p:nvPr>
        </p:nvSpPr>
        <p:spPr/>
        <p:txBody>
          <a:bodyPr/>
          <a:lstStyle/>
          <a:p>
            <a:r>
              <a:rPr lang="en-US" dirty="0"/>
              <a:t>It is the “law” of the club</a:t>
            </a:r>
          </a:p>
          <a:p>
            <a:r>
              <a:rPr lang="en-US" dirty="0"/>
              <a:t>Explains the purpose and structure of the club</a:t>
            </a:r>
          </a:p>
          <a:p>
            <a:r>
              <a:rPr lang="en-US" dirty="0"/>
              <a:t>Contains fundamental principals </a:t>
            </a:r>
          </a:p>
          <a:p>
            <a:r>
              <a:rPr lang="en-US" dirty="0"/>
              <a:t>Provides consistency</a:t>
            </a:r>
          </a:p>
          <a:p>
            <a:endParaRPr lang="en-US" dirty="0"/>
          </a:p>
          <a:p>
            <a:r>
              <a:rPr lang="en-US" dirty="0"/>
              <a:t>Recommended Constitution and By-Laws can be found at: https://my.rotary.org/en/learning-reference/about-rotary/governance-documents</a:t>
            </a:r>
          </a:p>
          <a:p>
            <a:pPr lvl="1"/>
            <a:endParaRPr lang="en-US" dirty="0"/>
          </a:p>
          <a:p>
            <a:endParaRPr lang="en-US" dirty="0"/>
          </a:p>
        </p:txBody>
      </p:sp>
      <p:sp>
        <p:nvSpPr>
          <p:cNvPr id="4" name="Slide Number Placeholder 3">
            <a:extLst>
              <a:ext uri="{FF2B5EF4-FFF2-40B4-BE49-F238E27FC236}">
                <a16:creationId xmlns:a16="http://schemas.microsoft.com/office/drawing/2014/main" id="{34772AAF-6BE9-1455-369A-D3508420E0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58110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FF32-9487-45E2-B341-F7E211AC7BC5}"/>
              </a:ext>
            </a:extLst>
          </p:cNvPr>
          <p:cNvSpPr>
            <a:spLocks noGrp="1"/>
          </p:cNvSpPr>
          <p:nvPr>
            <p:ph type="title"/>
          </p:nvPr>
        </p:nvSpPr>
        <p:spPr/>
        <p:txBody>
          <a:bodyPr/>
          <a:lstStyle/>
          <a:p>
            <a:r>
              <a:rPr lang="en-US" dirty="0"/>
              <a:t>Club Constitution</a:t>
            </a:r>
          </a:p>
        </p:txBody>
      </p:sp>
      <p:sp>
        <p:nvSpPr>
          <p:cNvPr id="3" name="Content Placeholder 2">
            <a:extLst>
              <a:ext uri="{FF2B5EF4-FFF2-40B4-BE49-F238E27FC236}">
                <a16:creationId xmlns:a16="http://schemas.microsoft.com/office/drawing/2014/main" id="{AFF59ADA-9CA8-4E6C-B447-FEA350E8204A}"/>
              </a:ext>
            </a:extLst>
          </p:cNvPr>
          <p:cNvSpPr>
            <a:spLocks noGrp="1"/>
          </p:cNvSpPr>
          <p:nvPr>
            <p:ph idx="1"/>
          </p:nvPr>
        </p:nvSpPr>
        <p:spPr>
          <a:xfrm>
            <a:off x="522316" y="1938245"/>
            <a:ext cx="10982499" cy="4521351"/>
          </a:xfrm>
        </p:spPr>
        <p:txBody>
          <a:bodyPr>
            <a:normAutofit/>
          </a:bodyPr>
          <a:lstStyle/>
          <a:p>
            <a:pPr marL="0" indent="0">
              <a:buNone/>
            </a:pPr>
            <a:r>
              <a:rPr lang="en-US" dirty="0"/>
              <a:t>Article 11 Directors and Officers and Committees </a:t>
            </a:r>
          </a:p>
          <a:p>
            <a:r>
              <a:rPr lang="en-US" dirty="0"/>
              <a:t>Section 1 — Governing Body. The governing body of this club is the board, as provided in the bylaws. </a:t>
            </a:r>
          </a:p>
          <a:p>
            <a:endParaRPr lang="en-US" dirty="0"/>
          </a:p>
          <a:p>
            <a:r>
              <a:rPr lang="en-US" dirty="0"/>
              <a:t>Section 2 — Authority. The board has general control over all officers and committees and, for good cause, may declare any office vacant</a:t>
            </a:r>
          </a:p>
          <a:p>
            <a:endParaRPr lang="en-US" dirty="0"/>
          </a:p>
          <a:p>
            <a:r>
              <a:rPr lang="en-US" dirty="0"/>
              <a:t>Section 3 — Board Action Final. In all club matters, the decision of the board is final, subject only to an appeal to the club</a:t>
            </a:r>
          </a:p>
        </p:txBody>
      </p:sp>
      <p:sp>
        <p:nvSpPr>
          <p:cNvPr id="4" name="Slide Number Placeholder 3">
            <a:extLst>
              <a:ext uri="{FF2B5EF4-FFF2-40B4-BE49-F238E27FC236}">
                <a16:creationId xmlns:a16="http://schemas.microsoft.com/office/drawing/2014/main" id="{EED4FB1D-B8E1-484A-9A05-04B8EEFF48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7593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33F3F-EEA7-7958-2AD6-E9FB03F0E6D9}"/>
              </a:ext>
            </a:extLst>
          </p:cNvPr>
          <p:cNvSpPr>
            <a:spLocks noGrp="1"/>
          </p:cNvSpPr>
          <p:nvPr>
            <p:ph type="title"/>
          </p:nvPr>
        </p:nvSpPr>
        <p:spPr/>
        <p:txBody>
          <a:bodyPr/>
          <a:lstStyle/>
          <a:p>
            <a:r>
              <a:rPr lang="en-US" dirty="0"/>
              <a:t>Constitution highlights</a:t>
            </a:r>
          </a:p>
        </p:txBody>
      </p:sp>
      <p:sp>
        <p:nvSpPr>
          <p:cNvPr id="3" name="Content Placeholder 2">
            <a:extLst>
              <a:ext uri="{FF2B5EF4-FFF2-40B4-BE49-F238E27FC236}">
                <a16:creationId xmlns:a16="http://schemas.microsoft.com/office/drawing/2014/main" id="{87571A47-DC23-0A85-CB20-30E0A91389BA}"/>
              </a:ext>
            </a:extLst>
          </p:cNvPr>
          <p:cNvSpPr>
            <a:spLocks noGrp="1"/>
          </p:cNvSpPr>
          <p:nvPr>
            <p:ph idx="1"/>
          </p:nvPr>
        </p:nvSpPr>
        <p:spPr/>
        <p:txBody>
          <a:bodyPr/>
          <a:lstStyle/>
          <a:p>
            <a:r>
              <a:rPr lang="en-US" dirty="0"/>
              <a:t>Meetings- hold regular meetings, at least twice monthly</a:t>
            </a:r>
          </a:p>
          <a:p>
            <a:r>
              <a:rPr lang="en-US" dirty="0"/>
              <a:t>The board may cancel up to four regular meetings a year for causes not listed (holiday, member death, epidemic, disaster, armed conflict) but may not cancel more than three consecutive meetings.</a:t>
            </a:r>
          </a:p>
          <a:p>
            <a:r>
              <a:rPr lang="en-US" dirty="0"/>
              <a:t>Annual meeting to elect officer before December 31</a:t>
            </a:r>
          </a:p>
          <a:p>
            <a:r>
              <a:rPr lang="en-US" dirty="0"/>
              <a:t>Board written minutes available within 60 days</a:t>
            </a:r>
          </a:p>
          <a:p>
            <a:r>
              <a:rPr lang="en-US" dirty="0"/>
              <a:t>Section 2 —Diverse Club Membership. This club’s membership should represent a cross section of the businesses, professions, occupations, and civic organizations in its community, including age, gender, and ethnic diversity.</a:t>
            </a:r>
          </a:p>
        </p:txBody>
      </p:sp>
      <p:sp>
        <p:nvSpPr>
          <p:cNvPr id="4" name="Slide Number Placeholder 3">
            <a:extLst>
              <a:ext uri="{FF2B5EF4-FFF2-40B4-BE49-F238E27FC236}">
                <a16:creationId xmlns:a16="http://schemas.microsoft.com/office/drawing/2014/main" id="{4CA5BD04-03E9-6206-EE70-A6883FC6D5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85127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5ECDD-BD3B-92AC-60C5-6C6C6E8DCDF0}"/>
              </a:ext>
            </a:extLst>
          </p:cNvPr>
          <p:cNvSpPr>
            <a:spLocks noGrp="1"/>
          </p:cNvSpPr>
          <p:nvPr>
            <p:ph type="ctrTitle"/>
          </p:nvPr>
        </p:nvSpPr>
        <p:spPr/>
        <p:txBody>
          <a:bodyPr/>
          <a:lstStyle/>
          <a:p>
            <a:r>
              <a:rPr lang="en-US" dirty="0"/>
              <a:t>Board Meetings</a:t>
            </a:r>
          </a:p>
        </p:txBody>
      </p:sp>
    </p:spTree>
    <p:extLst>
      <p:ext uri="{BB962C8B-B14F-4D97-AF65-F5344CB8AC3E}">
        <p14:creationId xmlns:p14="http://schemas.microsoft.com/office/powerpoint/2010/main" val="89092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9">
            <a:extLst>
              <a:ext uri="{FF2B5EF4-FFF2-40B4-BE49-F238E27FC236}">
                <a16:creationId xmlns:a16="http://schemas.microsoft.com/office/drawing/2014/main" id="{C2F1333F-D385-5842-ACC5-86BCCF874108}"/>
              </a:ext>
            </a:extLst>
          </p:cNvPr>
          <p:cNvSpPr txBox="1">
            <a:spLocks/>
          </p:cNvSpPr>
          <p:nvPr/>
        </p:nvSpPr>
        <p:spPr>
          <a:xfrm>
            <a:off x="0" y="-17001"/>
            <a:ext cx="12192000" cy="6858000"/>
          </a:xfrm>
          <a:prstGeom prst="rect">
            <a:avLst/>
          </a:prstGeom>
          <a:solidFill>
            <a:srgbClr val="01B4E7"/>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alpha val="0"/>
                  </a:srgbClr>
                </a:solidFill>
                <a:effectLst/>
                <a:uLnTx/>
                <a:uFillTx/>
                <a:latin typeface="Arial" panose="020B0604020202020204"/>
                <a:ea typeface="+mn-ea"/>
                <a:cs typeface="+mn-cs"/>
              </a:rPr>
              <a:t>subhead</a:t>
            </a:r>
          </a:p>
        </p:txBody>
      </p:sp>
      <p:sp>
        <p:nvSpPr>
          <p:cNvPr id="3" name="TextBox 2">
            <a:extLst>
              <a:ext uri="{FF2B5EF4-FFF2-40B4-BE49-F238E27FC236}">
                <a16:creationId xmlns:a16="http://schemas.microsoft.com/office/drawing/2014/main" id="{814C5BD3-3B8F-7E4C-9BB6-94F638B2DC93}"/>
              </a:ext>
            </a:extLst>
          </p:cNvPr>
          <p:cNvSpPr txBox="1"/>
          <p:nvPr/>
        </p:nvSpPr>
        <p:spPr>
          <a:xfrm>
            <a:off x="450574" y="887896"/>
            <a:ext cx="11463130" cy="55129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96BB401-D30A-4187-9916-1BFB699B206C}"/>
              </a:ext>
            </a:extLst>
          </p:cNvPr>
          <p:cNvSpPr txBox="1"/>
          <p:nvPr/>
        </p:nvSpPr>
        <p:spPr>
          <a:xfrm>
            <a:off x="93307" y="5486400"/>
            <a:ext cx="120986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aw-US" sz="3200" b="1" i="0" u="none" strike="noStrike" kern="1200" cap="none" spc="0" normalizeH="0" baseline="0" noProof="0" dirty="0">
                <a:ln>
                  <a:noFill/>
                </a:ln>
                <a:solidFill>
                  <a:srgbClr val="FFFFFF"/>
                </a:solidFill>
                <a:effectLst/>
                <a:uLnTx/>
                <a:uFillTx/>
                <a:latin typeface="Arial" panose="020B0604020202020204"/>
                <a:ea typeface="+mn-ea"/>
                <a:cs typeface="+mn-cs"/>
              </a:rPr>
              <a:t>INFRASTRUCTURE DETERMINES QUALITY OF LIFE</a:t>
            </a:r>
            <a:endPar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990568D3-44BC-9419-5FBD-060161D61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997" y="601966"/>
            <a:ext cx="5880777" cy="4703473"/>
          </a:xfrm>
          <a:prstGeom prst="rect">
            <a:avLst/>
          </a:prstGeom>
        </p:spPr>
      </p:pic>
    </p:spTree>
    <p:custDataLst>
      <p:tags r:id="rId1"/>
    </p:custDataLst>
    <p:extLst>
      <p:ext uri="{BB962C8B-B14F-4D97-AF65-F5344CB8AC3E}">
        <p14:creationId xmlns:p14="http://schemas.microsoft.com/office/powerpoint/2010/main" val="2593788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A0F26-34D1-2329-B17C-605384CB4A2D}"/>
              </a:ext>
            </a:extLst>
          </p:cNvPr>
          <p:cNvSpPr>
            <a:spLocks noGrp="1"/>
          </p:cNvSpPr>
          <p:nvPr>
            <p:ph type="title"/>
          </p:nvPr>
        </p:nvSpPr>
        <p:spPr/>
        <p:txBody>
          <a:bodyPr/>
          <a:lstStyle/>
          <a:p>
            <a:r>
              <a:rPr lang="en-US" dirty="0"/>
              <a:t>Tips for Good Board Meetings</a:t>
            </a:r>
          </a:p>
        </p:txBody>
      </p:sp>
      <p:sp>
        <p:nvSpPr>
          <p:cNvPr id="3" name="Content Placeholder 2">
            <a:extLst>
              <a:ext uri="{FF2B5EF4-FFF2-40B4-BE49-F238E27FC236}">
                <a16:creationId xmlns:a16="http://schemas.microsoft.com/office/drawing/2014/main" id="{FDA20AFE-C673-6504-5D61-77CC517432A9}"/>
              </a:ext>
            </a:extLst>
          </p:cNvPr>
          <p:cNvSpPr>
            <a:spLocks noGrp="1"/>
          </p:cNvSpPr>
          <p:nvPr>
            <p:ph idx="1"/>
          </p:nvPr>
        </p:nvSpPr>
        <p:spPr/>
        <p:txBody>
          <a:bodyPr/>
          <a:lstStyle/>
          <a:p>
            <a:r>
              <a:rPr lang="en-US" dirty="0"/>
              <a:t>Have an agenda</a:t>
            </a:r>
          </a:p>
          <a:p>
            <a:r>
              <a:rPr lang="en-US" dirty="0"/>
              <a:t>Start and end the meeting on time</a:t>
            </a:r>
          </a:p>
          <a:p>
            <a:r>
              <a:rPr lang="en-US" dirty="0"/>
              <a:t>Keep the discussion on track</a:t>
            </a:r>
          </a:p>
          <a:p>
            <a:r>
              <a:rPr lang="en-US" dirty="0"/>
              <a:t>Encourage everyone to participate</a:t>
            </a:r>
          </a:p>
          <a:p>
            <a:r>
              <a:rPr lang="en-US" dirty="0"/>
              <a:t>Accomplish the meeting’s purpose</a:t>
            </a:r>
          </a:p>
        </p:txBody>
      </p:sp>
    </p:spTree>
    <p:extLst>
      <p:ext uri="{BB962C8B-B14F-4D97-AF65-F5344CB8AC3E}">
        <p14:creationId xmlns:p14="http://schemas.microsoft.com/office/powerpoint/2010/main" val="2476156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55855-B99D-DFD3-FCE4-DA01419E69B7}"/>
              </a:ext>
            </a:extLst>
          </p:cNvPr>
          <p:cNvSpPr>
            <a:spLocks noGrp="1"/>
          </p:cNvSpPr>
          <p:nvPr>
            <p:ph type="title"/>
          </p:nvPr>
        </p:nvSpPr>
        <p:spPr/>
        <p:txBody>
          <a:bodyPr/>
          <a:lstStyle/>
          <a:p>
            <a:r>
              <a:rPr lang="en-US" dirty="0"/>
              <a:t>Time Management</a:t>
            </a:r>
          </a:p>
        </p:txBody>
      </p:sp>
      <p:sp>
        <p:nvSpPr>
          <p:cNvPr id="3" name="Content Placeholder 2">
            <a:extLst>
              <a:ext uri="{FF2B5EF4-FFF2-40B4-BE49-F238E27FC236}">
                <a16:creationId xmlns:a16="http://schemas.microsoft.com/office/drawing/2014/main" id="{3F3C75D6-E281-C2CE-C663-B0BAF8926DA5}"/>
              </a:ext>
            </a:extLst>
          </p:cNvPr>
          <p:cNvSpPr>
            <a:spLocks noGrp="1"/>
          </p:cNvSpPr>
          <p:nvPr>
            <p:ph idx="1"/>
          </p:nvPr>
        </p:nvSpPr>
        <p:spPr>
          <a:xfrm>
            <a:off x="609600" y="1219201"/>
            <a:ext cx="11582400" cy="4525963"/>
          </a:xfrm>
        </p:spPr>
        <p:txBody>
          <a:bodyPr/>
          <a:lstStyle/>
          <a:p>
            <a:r>
              <a:rPr lang="en-US" sz="3600" dirty="0"/>
              <a:t>What do you need to do? Goals and priorities</a:t>
            </a:r>
          </a:p>
          <a:p>
            <a:r>
              <a:rPr lang="en-US" sz="3600" dirty="0"/>
              <a:t>What method works best? Write it down</a:t>
            </a:r>
          </a:p>
          <a:p>
            <a:r>
              <a:rPr lang="en-US" sz="3600" dirty="0"/>
              <a:t>How much time do you have? Minute by minute?</a:t>
            </a:r>
          </a:p>
          <a:p>
            <a:r>
              <a:rPr lang="en-US" sz="3600" dirty="0"/>
              <a:t>Schedule, delegate, don’t procrastinate, avoid distractions</a:t>
            </a:r>
          </a:p>
          <a:p>
            <a:r>
              <a:rPr lang="en-US" sz="3600" dirty="0"/>
              <a:t>Stay healthy – mentally and physically!</a:t>
            </a:r>
          </a:p>
        </p:txBody>
      </p:sp>
    </p:spTree>
    <p:extLst>
      <p:ext uri="{BB962C8B-B14F-4D97-AF65-F5344CB8AC3E}">
        <p14:creationId xmlns:p14="http://schemas.microsoft.com/office/powerpoint/2010/main" val="3308669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3CEA-25C0-7401-08B0-270324368BFA}"/>
              </a:ext>
            </a:extLst>
          </p:cNvPr>
          <p:cNvSpPr>
            <a:spLocks noGrp="1"/>
          </p:cNvSpPr>
          <p:nvPr>
            <p:ph type="title"/>
          </p:nvPr>
        </p:nvSpPr>
        <p:spPr/>
        <p:txBody>
          <a:bodyPr/>
          <a:lstStyle/>
          <a:p>
            <a:r>
              <a:rPr lang="en-US" dirty="0"/>
              <a:t>Robert’s Rules of Order</a:t>
            </a:r>
          </a:p>
        </p:txBody>
      </p:sp>
      <p:graphicFrame>
        <p:nvGraphicFramePr>
          <p:cNvPr id="4" name="Content Placeholder 3">
            <a:extLst>
              <a:ext uri="{FF2B5EF4-FFF2-40B4-BE49-F238E27FC236}">
                <a16:creationId xmlns:a16="http://schemas.microsoft.com/office/drawing/2014/main" id="{76184C27-EF42-6FAA-DEE5-F2A9A02A44CC}"/>
              </a:ext>
            </a:extLst>
          </p:cNvPr>
          <p:cNvGraphicFramePr>
            <a:graphicFrameLocks noGrp="1"/>
          </p:cNvGraphicFramePr>
          <p:nvPr>
            <p:ph idx="1"/>
            <p:extLst>
              <p:ext uri="{D42A27DB-BD31-4B8C-83A1-F6EECF244321}">
                <p14:modId xmlns:p14="http://schemas.microsoft.com/office/powerpoint/2010/main" val="1666182831"/>
              </p:ext>
            </p:extLst>
          </p:nvPr>
        </p:nvGraphicFramePr>
        <p:xfrm>
          <a:off x="304822" y="1171669"/>
          <a:ext cx="11600485" cy="4864390"/>
        </p:xfrm>
        <a:graphic>
          <a:graphicData uri="http://schemas.openxmlformats.org/drawingml/2006/table">
            <a:tbl>
              <a:tblPr>
                <a:tableStyleId>{5C22544A-7EE6-4342-B048-85BDC9FD1C3A}</a:tableStyleId>
              </a:tblPr>
              <a:tblGrid>
                <a:gridCol w="3398045">
                  <a:extLst>
                    <a:ext uri="{9D8B030D-6E8A-4147-A177-3AD203B41FA5}">
                      <a16:colId xmlns:a16="http://schemas.microsoft.com/office/drawing/2014/main" val="914992033"/>
                    </a:ext>
                  </a:extLst>
                </a:gridCol>
                <a:gridCol w="3383717">
                  <a:extLst>
                    <a:ext uri="{9D8B030D-6E8A-4147-A177-3AD203B41FA5}">
                      <a16:colId xmlns:a16="http://schemas.microsoft.com/office/drawing/2014/main" val="4284085104"/>
                    </a:ext>
                  </a:extLst>
                </a:gridCol>
                <a:gridCol w="880352">
                  <a:extLst>
                    <a:ext uri="{9D8B030D-6E8A-4147-A177-3AD203B41FA5}">
                      <a16:colId xmlns:a16="http://schemas.microsoft.com/office/drawing/2014/main" val="1539778326"/>
                    </a:ext>
                  </a:extLst>
                </a:gridCol>
                <a:gridCol w="789005">
                  <a:extLst>
                    <a:ext uri="{9D8B030D-6E8A-4147-A177-3AD203B41FA5}">
                      <a16:colId xmlns:a16="http://schemas.microsoft.com/office/drawing/2014/main" val="660660824"/>
                    </a:ext>
                  </a:extLst>
                </a:gridCol>
                <a:gridCol w="1062671">
                  <a:extLst>
                    <a:ext uri="{9D8B030D-6E8A-4147-A177-3AD203B41FA5}">
                      <a16:colId xmlns:a16="http://schemas.microsoft.com/office/drawing/2014/main" val="1750516340"/>
                    </a:ext>
                  </a:extLst>
                </a:gridCol>
                <a:gridCol w="1159275">
                  <a:extLst>
                    <a:ext uri="{9D8B030D-6E8A-4147-A177-3AD203B41FA5}">
                      <a16:colId xmlns:a16="http://schemas.microsoft.com/office/drawing/2014/main" val="3656158149"/>
                    </a:ext>
                  </a:extLst>
                </a:gridCol>
                <a:gridCol w="927420">
                  <a:extLst>
                    <a:ext uri="{9D8B030D-6E8A-4147-A177-3AD203B41FA5}">
                      <a16:colId xmlns:a16="http://schemas.microsoft.com/office/drawing/2014/main" val="1953478010"/>
                    </a:ext>
                  </a:extLst>
                </a:gridCol>
              </a:tblGrid>
              <a:tr h="713103">
                <a:tc>
                  <a:txBody>
                    <a:bodyPr/>
                    <a:lstStyle/>
                    <a:p>
                      <a:pPr algn="l" fontAlgn="b"/>
                      <a:endParaRPr lang="en-US" sz="1800" b="0" i="0" u="none" strike="noStrike" dirty="0">
                        <a:solidFill>
                          <a:schemeClr val="tx2"/>
                        </a:solidFill>
                        <a:effectLst/>
                        <a:latin typeface="Calibri" panose="020F0502020204030204" pitchFamily="34" charset="0"/>
                      </a:endParaRPr>
                    </a:p>
                  </a:txBody>
                  <a:tcPr marL="7620" marR="7620" marT="7620" marB="0" anchor="b"/>
                </a:tc>
                <a:tc gridSpan="2">
                  <a:txBody>
                    <a:bodyPr/>
                    <a:lstStyle/>
                    <a:p>
                      <a:pPr algn="l" fontAlgn="b"/>
                      <a:r>
                        <a:rPr lang="en-US" sz="1800" u="none" strike="noStrike" dirty="0">
                          <a:solidFill>
                            <a:schemeClr val="tx2"/>
                          </a:solidFill>
                          <a:effectLst/>
                        </a:rPr>
                        <a:t>   ROBERT'S RULES CHART OF MOTIONS</a:t>
                      </a:r>
                      <a:endParaRPr lang="en-US" sz="1800" b="0" i="0" u="none" strike="noStrike" dirty="0">
                        <a:solidFill>
                          <a:schemeClr val="tx2"/>
                        </a:solidFill>
                        <a:effectLst/>
                        <a:latin typeface="Calibri" panose="020F0502020204030204" pitchFamily="34" charset="0"/>
                      </a:endParaRPr>
                    </a:p>
                  </a:txBody>
                  <a:tcPr marL="7620" marR="7620" marT="7620" marB="0" anchor="b"/>
                </a:tc>
                <a:tc hMerge="1">
                  <a:txBody>
                    <a:bodyPr/>
                    <a:lstStyle/>
                    <a:p>
                      <a:endParaRPr lang="en-US"/>
                    </a:p>
                  </a:txBody>
                  <a:tcPr/>
                </a:tc>
                <a:tc>
                  <a:txBody>
                    <a:bodyPr/>
                    <a:lstStyle/>
                    <a:p>
                      <a:pPr algn="l" fontAlgn="b"/>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38954864"/>
                  </a:ext>
                </a:extLst>
              </a:tr>
              <a:tr h="493687">
                <a:tc>
                  <a:txBody>
                    <a:bodyPr/>
                    <a:lstStyle/>
                    <a:p>
                      <a:pPr algn="l" fontAlgn="b"/>
                      <a:r>
                        <a:rPr lang="en-US" sz="1800" u="none" strike="noStrike" dirty="0">
                          <a:solidFill>
                            <a:schemeClr val="tx2"/>
                          </a:solidFill>
                          <a:effectLst/>
                          <a:highlight>
                            <a:srgbClr val="E7E6E6"/>
                          </a:highlight>
                        </a:rPr>
                        <a:t>TO</a:t>
                      </a:r>
                      <a:endParaRPr lang="en-US" sz="1800" b="1" i="0" u="none" strike="noStrike" dirty="0">
                        <a:solidFill>
                          <a:schemeClr val="tx2"/>
                        </a:solidFill>
                        <a:effectLst/>
                        <a:highlight>
                          <a:srgbClr val="E7E6E6"/>
                        </a:highligh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highlight>
                            <a:srgbClr val="E7E6E6"/>
                          </a:highlight>
                        </a:rPr>
                        <a:t>You say</a:t>
                      </a:r>
                      <a:endParaRPr lang="en-US" sz="1800" b="1" i="0" u="none" strike="noStrike" dirty="0">
                        <a:solidFill>
                          <a:schemeClr val="tx2"/>
                        </a:solidFill>
                        <a:effectLst/>
                        <a:highlight>
                          <a:srgbClr val="E7E6E6"/>
                        </a:highligh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highlight>
                            <a:srgbClr val="E7E6E6"/>
                          </a:highlight>
                        </a:rPr>
                        <a:t>Interrupt</a:t>
                      </a:r>
                      <a:endParaRPr lang="en-US" sz="1800" b="1" i="0" u="none" strike="noStrike">
                        <a:solidFill>
                          <a:schemeClr val="tx2"/>
                        </a:solidFill>
                        <a:effectLst/>
                        <a:highlight>
                          <a:srgbClr val="E7E6E6"/>
                        </a:highligh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highlight>
                            <a:srgbClr val="E7E6E6"/>
                          </a:highlight>
                        </a:rPr>
                        <a:t>Second</a:t>
                      </a:r>
                      <a:endParaRPr lang="en-US" sz="1800" b="1" i="0" u="none" strike="noStrike">
                        <a:solidFill>
                          <a:schemeClr val="tx2"/>
                        </a:solidFill>
                        <a:effectLst/>
                        <a:highlight>
                          <a:srgbClr val="E7E6E6"/>
                        </a:highligh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highlight>
                            <a:srgbClr val="E7E6E6"/>
                          </a:highlight>
                        </a:rPr>
                        <a:t>Debatable</a:t>
                      </a:r>
                      <a:endParaRPr lang="en-US" sz="1800" b="1" i="0" u="none" strike="noStrike" dirty="0">
                        <a:solidFill>
                          <a:schemeClr val="tx2"/>
                        </a:solidFill>
                        <a:effectLst/>
                        <a:highlight>
                          <a:srgbClr val="E7E6E6"/>
                        </a:highligh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highlight>
                            <a:srgbClr val="E7E6E6"/>
                          </a:highlight>
                        </a:rPr>
                        <a:t>Amendable</a:t>
                      </a:r>
                      <a:endParaRPr lang="en-US" sz="1800" b="1" i="0" u="none" strike="noStrike">
                        <a:solidFill>
                          <a:schemeClr val="tx2"/>
                        </a:solidFill>
                        <a:effectLst/>
                        <a:highlight>
                          <a:srgbClr val="E7E6E6"/>
                        </a:highligh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highlight>
                            <a:srgbClr val="E7E6E6"/>
                          </a:highlight>
                        </a:rPr>
                        <a:t>Vote</a:t>
                      </a:r>
                      <a:endParaRPr lang="en-US" sz="1800" b="1" i="0" u="none" strike="noStrike">
                        <a:solidFill>
                          <a:schemeClr val="tx2"/>
                        </a:solidFill>
                        <a:effectLst/>
                        <a:highlight>
                          <a:srgbClr val="E7E6E6"/>
                        </a:highlight>
                        <a:latin typeface="Calibri" panose="020F0502020204030204" pitchFamily="34" charset="0"/>
                      </a:endParaRPr>
                    </a:p>
                  </a:txBody>
                  <a:tcPr marL="7620" marR="7620" marT="7620" marB="0" anchor="b"/>
                </a:tc>
                <a:extLst>
                  <a:ext uri="{0D108BD9-81ED-4DB2-BD59-A6C34878D82A}">
                    <a16:rowId xmlns:a16="http://schemas.microsoft.com/office/drawing/2014/main" val="3687456141"/>
                  </a:ext>
                </a:extLst>
              </a:tr>
              <a:tr h="274270">
                <a:tc>
                  <a:txBody>
                    <a:bodyPr/>
                    <a:lstStyle/>
                    <a:p>
                      <a:pPr algn="l" fontAlgn="b"/>
                      <a:r>
                        <a:rPr lang="en-US" sz="1800" u="none" strike="noStrike" dirty="0">
                          <a:solidFill>
                            <a:schemeClr val="tx2"/>
                          </a:solidFill>
                          <a:effectLst/>
                          <a:highlight>
                            <a:srgbClr val="E7E6E6"/>
                          </a:highlight>
                        </a:rPr>
                        <a:t> </a:t>
                      </a:r>
                      <a:endParaRPr lang="en-US" sz="1800" b="1" i="0" u="none" strike="noStrike" dirty="0">
                        <a:solidFill>
                          <a:schemeClr val="tx2"/>
                        </a:solidFill>
                        <a:effectLst/>
                        <a:highlight>
                          <a:srgbClr val="E7E6E6"/>
                        </a:highligh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highlight>
                            <a:srgbClr val="E7E6E6"/>
                          </a:highlight>
                        </a:rPr>
                        <a:t> </a:t>
                      </a:r>
                      <a:endParaRPr lang="en-US" sz="1800" b="1" i="0" u="none" strike="noStrike" dirty="0">
                        <a:solidFill>
                          <a:schemeClr val="tx2"/>
                        </a:solidFill>
                        <a:effectLst/>
                        <a:highlight>
                          <a:srgbClr val="E7E6E6"/>
                        </a:highligh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highlight>
                            <a:srgbClr val="E7E6E6"/>
                          </a:highlight>
                        </a:rPr>
                        <a:t>Speaker</a:t>
                      </a:r>
                      <a:endParaRPr lang="en-US" sz="1800" b="1" i="0" u="none" strike="noStrike">
                        <a:solidFill>
                          <a:schemeClr val="tx2"/>
                        </a:solidFill>
                        <a:effectLst/>
                        <a:highlight>
                          <a:srgbClr val="E7E6E6"/>
                        </a:highligh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highlight>
                            <a:srgbClr val="E7E6E6"/>
                          </a:highlight>
                        </a:rPr>
                        <a:t>Needed</a:t>
                      </a:r>
                      <a:endParaRPr lang="en-US" sz="1800" b="1" i="0" u="none" strike="noStrike">
                        <a:solidFill>
                          <a:schemeClr val="tx2"/>
                        </a:solidFill>
                        <a:effectLst/>
                        <a:highlight>
                          <a:srgbClr val="E7E6E6"/>
                        </a:highligh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highlight>
                            <a:srgbClr val="E7E6E6"/>
                          </a:highlight>
                        </a:rPr>
                        <a:t> </a:t>
                      </a:r>
                      <a:endParaRPr lang="en-US" sz="1800" b="1" i="0" u="none" strike="noStrike" dirty="0">
                        <a:solidFill>
                          <a:schemeClr val="tx2"/>
                        </a:solidFill>
                        <a:effectLst/>
                        <a:highlight>
                          <a:srgbClr val="E7E6E6"/>
                        </a:highligh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highlight>
                            <a:srgbClr val="E7E6E6"/>
                          </a:highlight>
                        </a:rPr>
                        <a:t> </a:t>
                      </a:r>
                      <a:endParaRPr lang="en-US" sz="1800" b="1" i="0" u="none" strike="noStrike" dirty="0">
                        <a:solidFill>
                          <a:schemeClr val="tx2"/>
                        </a:solidFill>
                        <a:effectLst/>
                        <a:highlight>
                          <a:srgbClr val="E7E6E6"/>
                        </a:highligh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highlight>
                            <a:srgbClr val="E7E6E6"/>
                          </a:highlight>
                        </a:rPr>
                        <a:t>Needed</a:t>
                      </a:r>
                      <a:endParaRPr lang="en-US" sz="1800" b="1" i="0" u="none" strike="noStrike">
                        <a:solidFill>
                          <a:schemeClr val="tx2"/>
                        </a:solidFill>
                        <a:effectLst/>
                        <a:highlight>
                          <a:srgbClr val="E7E6E6"/>
                        </a:highlight>
                        <a:latin typeface="Calibri" panose="020F0502020204030204" pitchFamily="34" charset="0"/>
                      </a:endParaRPr>
                    </a:p>
                  </a:txBody>
                  <a:tcPr marL="7620" marR="7620" marT="7620" marB="0" anchor="b"/>
                </a:tc>
                <a:extLst>
                  <a:ext uri="{0D108BD9-81ED-4DB2-BD59-A6C34878D82A}">
                    <a16:rowId xmlns:a16="http://schemas.microsoft.com/office/drawing/2014/main" val="3724869795"/>
                  </a:ext>
                </a:extLst>
              </a:tr>
              <a:tr h="274270">
                <a:tc>
                  <a:txBody>
                    <a:bodyPr/>
                    <a:lstStyle/>
                    <a:p>
                      <a:pPr algn="l" fontAlgn="b"/>
                      <a:r>
                        <a:rPr lang="en-US" sz="1800" u="none" strike="noStrike" dirty="0">
                          <a:solidFill>
                            <a:schemeClr val="tx2"/>
                          </a:solidFill>
                          <a:effectLst/>
                        </a:rPr>
                        <a:t>Introduce business (a main motion)</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"I move that . . ."</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yes</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yes</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yes</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majority</a:t>
                      </a:r>
                      <a:endParaRPr lang="en-US" sz="18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92948812"/>
                  </a:ext>
                </a:extLst>
              </a:tr>
              <a:tr h="274270">
                <a:tc>
                  <a:txBody>
                    <a:bodyPr/>
                    <a:lstStyle/>
                    <a:p>
                      <a:pPr algn="l" fontAlgn="b"/>
                      <a:r>
                        <a:rPr lang="en-US" sz="1800" u="none" strike="noStrike" dirty="0">
                          <a:solidFill>
                            <a:schemeClr val="tx2"/>
                          </a:solidFill>
                          <a:effectLst/>
                        </a:rPr>
                        <a:t>Amend a motion</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"I move to amend this motion. .."</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yes</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yes</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yes</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majority</a:t>
                      </a:r>
                      <a:endParaRPr lang="en-US" sz="18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75490825"/>
                  </a:ext>
                </a:extLst>
              </a:tr>
              <a:tr h="274270">
                <a:tc>
                  <a:txBody>
                    <a:bodyPr/>
                    <a:lstStyle/>
                    <a:p>
                      <a:pPr algn="l" fontAlgn="b"/>
                      <a:r>
                        <a:rPr lang="en-US" sz="1800" u="none" strike="noStrike" dirty="0">
                          <a:solidFill>
                            <a:schemeClr val="tx2"/>
                          </a:solidFill>
                          <a:effectLst/>
                        </a:rPr>
                        <a:t>Request information</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“Point of information"</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yes</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none</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28432003"/>
                  </a:ext>
                </a:extLst>
              </a:tr>
              <a:tr h="274270">
                <a:tc>
                  <a:txBody>
                    <a:bodyPr/>
                    <a:lstStyle/>
                    <a:p>
                      <a:pPr algn="l" fontAlgn="b"/>
                      <a:r>
                        <a:rPr lang="en-US" sz="1800" u="none" strike="noStrike" dirty="0">
                          <a:solidFill>
                            <a:schemeClr val="tx2"/>
                          </a:solidFill>
                          <a:effectLst/>
                        </a:rPr>
                        <a:t>Adjourn</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"I move that we adjourn"</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yes</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majority</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61574251"/>
                  </a:ext>
                </a:extLst>
              </a:tr>
              <a:tr h="274270">
                <a:tc>
                  <a:txBody>
                    <a:bodyPr/>
                    <a:lstStyle/>
                    <a:p>
                      <a:pPr algn="l" fontAlgn="b"/>
                      <a:r>
                        <a:rPr lang="en-US" sz="1800" u="none" strike="noStrike" dirty="0">
                          <a:solidFill>
                            <a:schemeClr val="tx2"/>
                          </a:solidFill>
                          <a:effectLst/>
                        </a:rPr>
                        <a:t>Recess</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"I move that we recess until . . "</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yes</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yes</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majority</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49407736"/>
                  </a:ext>
                </a:extLst>
              </a:tr>
              <a:tr h="263300">
                <a:tc>
                  <a:txBody>
                    <a:bodyPr/>
                    <a:lstStyle/>
                    <a:p>
                      <a:pPr algn="l" fontAlgn="b"/>
                      <a:r>
                        <a:rPr lang="en-US" sz="1800" u="none" strike="noStrike" dirty="0">
                          <a:solidFill>
                            <a:schemeClr val="tx2"/>
                          </a:solidFill>
                          <a:effectLst/>
                        </a:rPr>
                        <a:t>Complain about noise, room temp</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"Point of privilege"</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yes</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Chair</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01673023"/>
                  </a:ext>
                </a:extLst>
              </a:tr>
              <a:tr h="252328">
                <a:tc>
                  <a:txBody>
                    <a:bodyPr/>
                    <a:lstStyle/>
                    <a:p>
                      <a:pPr algn="l" fontAlgn="b"/>
                      <a:r>
                        <a:rPr lang="en-US" sz="1800" u="none" strike="noStrike" dirty="0">
                          <a:solidFill>
                            <a:schemeClr val="tx2"/>
                          </a:solidFill>
                          <a:effectLst/>
                        </a:rPr>
                        <a:t> </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 </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 </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 </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 </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 </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decides</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54568142"/>
                  </a:ext>
                </a:extLst>
              </a:tr>
              <a:tr h="263300">
                <a:tc>
                  <a:txBody>
                    <a:bodyPr/>
                    <a:lstStyle/>
                    <a:p>
                      <a:pPr algn="l" fontAlgn="b"/>
                      <a:r>
                        <a:rPr lang="en-US" sz="1800" u="none" strike="noStrike" dirty="0">
                          <a:solidFill>
                            <a:schemeClr val="tx2"/>
                          </a:solidFill>
                          <a:effectLst/>
                        </a:rPr>
                        <a:t>Suspend further consideration of</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"I move that we table it"</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yes</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majority</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61471452"/>
                  </a:ext>
                </a:extLst>
              </a:tr>
              <a:tr h="0">
                <a:tc>
                  <a:txBody>
                    <a:bodyPr/>
                    <a:lstStyle/>
                    <a:p>
                      <a:pPr algn="l" fontAlgn="b"/>
                      <a:r>
                        <a:rPr lang="en-US" sz="1800" u="none" strike="noStrike" dirty="0">
                          <a:solidFill>
                            <a:schemeClr val="tx2"/>
                          </a:solidFill>
                          <a:effectLst/>
                        </a:rPr>
                        <a:t> </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 </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 </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 </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 </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 </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 </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37050445"/>
                  </a:ext>
                </a:extLst>
              </a:tr>
              <a:tr h="274270">
                <a:tc>
                  <a:txBody>
                    <a:bodyPr/>
                    <a:lstStyle/>
                    <a:p>
                      <a:pPr algn="l" fontAlgn="b"/>
                      <a:r>
                        <a:rPr lang="en-US" sz="1800" u="none" strike="noStrike" dirty="0">
                          <a:solidFill>
                            <a:schemeClr val="tx2"/>
                          </a:solidFill>
                          <a:effectLst/>
                        </a:rPr>
                        <a:t>End debate</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"I move the previous question"</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yes</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a:solidFill>
                            <a:schemeClr val="tx2"/>
                          </a:solidFill>
                          <a:effectLst/>
                        </a:rPr>
                        <a:t>no</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2/3</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33942370"/>
                  </a:ext>
                </a:extLst>
              </a:tr>
              <a:tr h="493687">
                <a:tc>
                  <a:txBody>
                    <a:bodyPr/>
                    <a:lstStyle/>
                    <a:p>
                      <a:pPr algn="l" fontAlgn="b"/>
                      <a:r>
                        <a:rPr lang="en-US" sz="1800" u="none" strike="noStrike" dirty="0">
                          <a:solidFill>
                            <a:schemeClr val="tx2"/>
                          </a:solidFill>
                          <a:effectLst/>
                        </a:rPr>
                        <a:t>Postpone consideration of </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"I move that we postpone this matter until…</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no</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yes</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yes</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yes</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l" fontAlgn="b"/>
                      <a:r>
                        <a:rPr lang="en-US" sz="1800" u="none" strike="noStrike" dirty="0">
                          <a:solidFill>
                            <a:schemeClr val="tx2"/>
                          </a:solidFill>
                          <a:effectLst/>
                        </a:rPr>
                        <a:t>majority</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18471030"/>
                  </a:ext>
                </a:extLst>
              </a:tr>
            </a:tbl>
          </a:graphicData>
        </a:graphic>
      </p:graphicFrame>
    </p:spTree>
    <p:extLst>
      <p:ext uri="{BB962C8B-B14F-4D97-AF65-F5344CB8AC3E}">
        <p14:creationId xmlns:p14="http://schemas.microsoft.com/office/powerpoint/2010/main" val="3567095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EBB8-EF04-B451-FF07-E43D97D75A97}"/>
              </a:ext>
            </a:extLst>
          </p:cNvPr>
          <p:cNvSpPr>
            <a:spLocks noGrp="1"/>
          </p:cNvSpPr>
          <p:nvPr>
            <p:ph type="title"/>
          </p:nvPr>
        </p:nvSpPr>
        <p:spPr/>
        <p:txBody>
          <a:bodyPr/>
          <a:lstStyle/>
          <a:p>
            <a:r>
              <a:rPr lang="en-US" dirty="0"/>
              <a:t>Rules of Procedure</a:t>
            </a:r>
          </a:p>
        </p:txBody>
      </p:sp>
      <p:sp>
        <p:nvSpPr>
          <p:cNvPr id="3" name="Content Placeholder 2">
            <a:extLst>
              <a:ext uri="{FF2B5EF4-FFF2-40B4-BE49-F238E27FC236}">
                <a16:creationId xmlns:a16="http://schemas.microsoft.com/office/drawing/2014/main" id="{FC5FFE04-DD1E-9711-70D5-5109BFDD0BF4}"/>
              </a:ext>
            </a:extLst>
          </p:cNvPr>
          <p:cNvSpPr>
            <a:spLocks noGrp="1"/>
          </p:cNvSpPr>
          <p:nvPr>
            <p:ph idx="1"/>
          </p:nvPr>
        </p:nvSpPr>
        <p:spPr/>
        <p:txBody>
          <a:bodyPr/>
          <a:lstStyle/>
          <a:p>
            <a:r>
              <a:rPr lang="en-US" dirty="0"/>
              <a:t>Majority rules</a:t>
            </a:r>
          </a:p>
          <a:p>
            <a:r>
              <a:rPr lang="en-US" dirty="0"/>
              <a:t>Minority has the right to be heard</a:t>
            </a:r>
          </a:p>
          <a:p>
            <a:r>
              <a:rPr lang="en-US" dirty="0"/>
              <a:t>Helps to guide the discussion</a:t>
            </a:r>
          </a:p>
        </p:txBody>
      </p:sp>
    </p:spTree>
    <p:extLst>
      <p:ext uri="{BB962C8B-B14F-4D97-AF65-F5344CB8AC3E}">
        <p14:creationId xmlns:p14="http://schemas.microsoft.com/office/powerpoint/2010/main" val="1933755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390AC-1B85-EDD5-2B33-B8888C104695}"/>
              </a:ext>
            </a:extLst>
          </p:cNvPr>
          <p:cNvSpPr>
            <a:spLocks noGrp="1"/>
          </p:cNvSpPr>
          <p:nvPr>
            <p:ph type="title"/>
          </p:nvPr>
        </p:nvSpPr>
        <p:spPr/>
        <p:txBody>
          <a:bodyPr/>
          <a:lstStyle/>
          <a:p>
            <a:r>
              <a:rPr lang="en-US" dirty="0"/>
              <a:t>Club Assemblies</a:t>
            </a:r>
          </a:p>
        </p:txBody>
      </p:sp>
      <p:sp>
        <p:nvSpPr>
          <p:cNvPr id="3" name="Content Placeholder 2">
            <a:extLst>
              <a:ext uri="{FF2B5EF4-FFF2-40B4-BE49-F238E27FC236}">
                <a16:creationId xmlns:a16="http://schemas.microsoft.com/office/drawing/2014/main" id="{0F0BFE17-F16C-B373-6C2C-31455D88A7CD}"/>
              </a:ext>
            </a:extLst>
          </p:cNvPr>
          <p:cNvSpPr>
            <a:spLocks noGrp="1"/>
          </p:cNvSpPr>
          <p:nvPr>
            <p:ph idx="1"/>
          </p:nvPr>
        </p:nvSpPr>
        <p:spPr/>
        <p:txBody>
          <a:bodyPr/>
          <a:lstStyle/>
          <a:p>
            <a:pPr marL="0" indent="0">
              <a:buNone/>
            </a:pPr>
            <a:r>
              <a:rPr lang="en-US" sz="3600" dirty="0"/>
              <a:t>3 times a year to:</a:t>
            </a:r>
          </a:p>
          <a:p>
            <a:pPr lvl="1"/>
            <a:r>
              <a:rPr lang="en-US" sz="3600" dirty="0"/>
              <a:t>have open discussion about concerns</a:t>
            </a:r>
          </a:p>
          <a:p>
            <a:pPr lvl="1"/>
            <a:r>
              <a:rPr lang="en-US" sz="3600" dirty="0"/>
              <a:t>Plan/update club activities</a:t>
            </a:r>
          </a:p>
          <a:p>
            <a:pPr lvl="1"/>
            <a:r>
              <a:rPr lang="en-US" sz="3600" dirty="0"/>
              <a:t>open forum for members to bring up issues</a:t>
            </a:r>
          </a:p>
          <a:p>
            <a:pPr marL="0" indent="0">
              <a:buNone/>
            </a:pPr>
            <a:r>
              <a:rPr lang="en-US" sz="3600" dirty="0"/>
              <a:t>Last one of the year is for the incoming board:</a:t>
            </a:r>
          </a:p>
          <a:p>
            <a:pPr lvl="1"/>
            <a:r>
              <a:rPr lang="en-US" sz="3600" dirty="0"/>
              <a:t>to plan events, projects, activities</a:t>
            </a:r>
          </a:p>
          <a:p>
            <a:pPr lvl="1"/>
            <a:r>
              <a:rPr lang="en-US" sz="3600" dirty="0"/>
              <a:t>develop of update the strategic plan</a:t>
            </a:r>
          </a:p>
          <a:p>
            <a:pPr lvl="1"/>
            <a:endParaRPr lang="en-US" sz="3600" dirty="0"/>
          </a:p>
          <a:p>
            <a:pPr lvl="1"/>
            <a:endParaRPr lang="en-US" dirty="0"/>
          </a:p>
        </p:txBody>
      </p:sp>
      <p:sp>
        <p:nvSpPr>
          <p:cNvPr id="4" name="Slide Number Placeholder 3">
            <a:extLst>
              <a:ext uri="{FF2B5EF4-FFF2-40B4-BE49-F238E27FC236}">
                <a16:creationId xmlns:a16="http://schemas.microsoft.com/office/drawing/2014/main" id="{5DF3A59C-FBF4-3971-B232-A6DA361074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6641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A4DA-0973-BE74-3CAD-4FD716F2A9F7}"/>
              </a:ext>
            </a:extLst>
          </p:cNvPr>
          <p:cNvSpPr>
            <a:spLocks noGrp="1"/>
          </p:cNvSpPr>
          <p:nvPr>
            <p:ph type="title"/>
          </p:nvPr>
        </p:nvSpPr>
        <p:spPr/>
        <p:txBody>
          <a:bodyPr/>
          <a:lstStyle/>
          <a:p>
            <a:r>
              <a:rPr lang="en-US" dirty="0"/>
              <a:t>Meaningful club assemblies</a:t>
            </a:r>
            <a:br>
              <a:rPr lang="en-US" dirty="0"/>
            </a:br>
            <a:endParaRPr lang="en-US" dirty="0"/>
          </a:p>
        </p:txBody>
      </p:sp>
      <p:sp>
        <p:nvSpPr>
          <p:cNvPr id="3" name="Content Placeholder 2">
            <a:extLst>
              <a:ext uri="{FF2B5EF4-FFF2-40B4-BE49-F238E27FC236}">
                <a16:creationId xmlns:a16="http://schemas.microsoft.com/office/drawing/2014/main" id="{E5EBA209-C081-12D7-FF7F-14DBA79886D2}"/>
              </a:ext>
            </a:extLst>
          </p:cNvPr>
          <p:cNvSpPr>
            <a:spLocks noGrp="1"/>
          </p:cNvSpPr>
          <p:nvPr>
            <p:ph idx="1"/>
          </p:nvPr>
        </p:nvSpPr>
        <p:spPr/>
        <p:txBody>
          <a:bodyPr/>
          <a:lstStyle/>
          <a:p>
            <a:r>
              <a:rPr lang="en-US" b="0" i="0" dirty="0">
                <a:solidFill>
                  <a:srgbClr val="313537"/>
                </a:solidFill>
                <a:effectLst/>
                <a:highlight>
                  <a:srgbClr val="FFFFFF"/>
                </a:highlight>
                <a:latin typeface="Open Sans" panose="020B0606030504020204" pitchFamily="34" charset="0"/>
              </a:rPr>
              <a:t>Communication : Talk about project ideas or updates about current projects</a:t>
            </a:r>
          </a:p>
          <a:p>
            <a:r>
              <a:rPr lang="en-US" b="0" i="0" dirty="0">
                <a:solidFill>
                  <a:srgbClr val="313537"/>
                </a:solidFill>
                <a:effectLst/>
                <a:highlight>
                  <a:srgbClr val="FFFFFF"/>
                </a:highlight>
                <a:latin typeface="Open Sans" panose="020B0606030504020204" pitchFamily="34" charset="0"/>
              </a:rPr>
              <a:t>Feedback: What members like about the club and what needs to change</a:t>
            </a:r>
          </a:p>
          <a:p>
            <a:r>
              <a:rPr lang="en-US" b="0" i="0" dirty="0">
                <a:solidFill>
                  <a:srgbClr val="313537"/>
                </a:solidFill>
                <a:effectLst/>
                <a:highlight>
                  <a:srgbClr val="FFFFFF"/>
                </a:highlight>
                <a:latin typeface="Open Sans" panose="020B0606030504020204" pitchFamily="34" charset="0"/>
              </a:rPr>
              <a:t>Inclusive: Ask for input on the club's goals and strategic plan, and try to build consensus</a:t>
            </a:r>
          </a:p>
          <a:p>
            <a:r>
              <a:rPr lang="en-US" b="0" i="0" dirty="0">
                <a:solidFill>
                  <a:srgbClr val="313537"/>
                </a:solidFill>
                <a:effectLst/>
                <a:highlight>
                  <a:srgbClr val="FFFFFF"/>
                </a:highlight>
                <a:latin typeface="Open Sans" panose="020B0606030504020204" pitchFamily="34" charset="0"/>
              </a:rPr>
              <a:t>Engagement: Encourage participation in Rotary and Rotary Foundation programs</a:t>
            </a:r>
          </a:p>
          <a:p>
            <a:r>
              <a:rPr lang="en-US" b="0" i="0" dirty="0">
                <a:solidFill>
                  <a:srgbClr val="313537"/>
                </a:solidFill>
                <a:effectLst/>
                <a:highlight>
                  <a:srgbClr val="FFFFFF"/>
                </a:highlight>
                <a:latin typeface="Open Sans" panose="020B0606030504020204" pitchFamily="34" charset="0"/>
              </a:rPr>
              <a:t>Recognition:  Celebrate the club's and its members' achievements</a:t>
            </a:r>
            <a:endParaRPr lang="en-US" dirty="0"/>
          </a:p>
        </p:txBody>
      </p:sp>
    </p:spTree>
    <p:extLst>
      <p:ext uri="{BB962C8B-B14F-4D97-AF65-F5344CB8AC3E}">
        <p14:creationId xmlns:p14="http://schemas.microsoft.com/office/powerpoint/2010/main" val="2481402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8087504-2937-DA49-A67C-4C1312BE8F43}"/>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pic>
        <p:nvPicPr>
          <p:cNvPr id="3" name="Picture 2">
            <a:extLst>
              <a:ext uri="{FF2B5EF4-FFF2-40B4-BE49-F238E27FC236}">
                <a16:creationId xmlns:a16="http://schemas.microsoft.com/office/drawing/2014/main" id="{18D5BFFB-0505-86C7-B956-ED79323DF72B}"/>
              </a:ext>
            </a:extLst>
          </p:cNvPr>
          <p:cNvPicPr>
            <a:picLocks noChangeAspect="1"/>
          </p:cNvPicPr>
          <p:nvPr/>
        </p:nvPicPr>
        <p:blipFill>
          <a:blip r:embed="rId4"/>
          <a:stretch>
            <a:fillRect/>
          </a:stretch>
        </p:blipFill>
        <p:spPr>
          <a:xfrm>
            <a:off x="1532627" y="213768"/>
            <a:ext cx="9126746" cy="6430464"/>
          </a:xfrm>
          <a:prstGeom prst="rect">
            <a:avLst/>
          </a:prstGeom>
        </p:spPr>
      </p:pic>
    </p:spTree>
    <p:custDataLst>
      <p:tags r:id="rId1"/>
    </p:custDataLst>
    <p:extLst>
      <p:ext uri="{BB962C8B-B14F-4D97-AF65-F5344CB8AC3E}">
        <p14:creationId xmlns:p14="http://schemas.microsoft.com/office/powerpoint/2010/main" val="3266733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3"/>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3"/>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37</a:t>
            </a:fld>
            <a:endParaRPr lang="en-US" dirty="0"/>
          </a:p>
        </p:txBody>
      </p:sp>
    </p:spTree>
    <p:custDataLst>
      <p:tags r:id="rId1"/>
    </p:custDataLst>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F92F68-D23A-48CF-AE1B-4A4487DD283B}"/>
              </a:ext>
            </a:extLst>
          </p:cNvPr>
          <p:cNvSpPr>
            <a:spLocks noGrp="1"/>
          </p:cNvSpPr>
          <p:nvPr>
            <p:ph type="sldNum" sz="quarter" idx="12"/>
          </p:nvPr>
        </p:nvSpPr>
        <p:spPr/>
        <p:txBody>
          <a:bodyPr/>
          <a:lstStyle/>
          <a:p>
            <a:fld id="{97A94E25-127B-4C48-AF96-44BA7B823777}" type="slidenum">
              <a:rPr lang="en-US" smtClean="0"/>
              <a:pPr/>
              <a:t>38</a:t>
            </a:fld>
            <a:endParaRPr lang="en-US" dirty="0"/>
          </a:p>
        </p:txBody>
      </p:sp>
      <p:sp>
        <p:nvSpPr>
          <p:cNvPr id="3" name="TextBox 2">
            <a:extLst>
              <a:ext uri="{FF2B5EF4-FFF2-40B4-BE49-F238E27FC236}">
                <a16:creationId xmlns:a16="http://schemas.microsoft.com/office/drawing/2014/main" id="{C2BA5B1A-9B0B-F73F-E0F9-B04FA0684736}"/>
              </a:ext>
            </a:extLst>
          </p:cNvPr>
          <p:cNvSpPr txBox="1"/>
          <p:nvPr/>
        </p:nvSpPr>
        <p:spPr>
          <a:xfrm>
            <a:off x="4265398" y="4128365"/>
            <a:ext cx="5244860" cy="1323439"/>
          </a:xfrm>
          <a:prstGeom prst="rect">
            <a:avLst/>
          </a:prstGeom>
          <a:noFill/>
        </p:spPr>
        <p:txBody>
          <a:bodyPr wrap="square" rtlCol="0">
            <a:spAutoFit/>
          </a:bodyPr>
          <a:lstStyle/>
          <a:p>
            <a:r>
              <a:rPr lang="en-US" sz="8000" dirty="0">
                <a:solidFill>
                  <a:srgbClr val="FFFFFF"/>
                </a:solidFill>
              </a:rPr>
              <a:t>Mahalo!</a:t>
            </a:r>
          </a:p>
        </p:txBody>
      </p:sp>
      <p:pic>
        <p:nvPicPr>
          <p:cNvPr id="5" name="Picture 4">
            <a:extLst>
              <a:ext uri="{FF2B5EF4-FFF2-40B4-BE49-F238E27FC236}">
                <a16:creationId xmlns:a16="http://schemas.microsoft.com/office/drawing/2014/main" id="{3A55EE63-CA55-9D28-2357-F3A516FEF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25" y="115570"/>
            <a:ext cx="14448093" cy="3932035"/>
          </a:xfrm>
          <a:prstGeom prst="rect">
            <a:avLst/>
          </a:prstGeom>
        </p:spPr>
      </p:pic>
    </p:spTree>
    <p:custDataLst>
      <p:tags r:id="rId1"/>
    </p:custDataLst>
    <p:extLst>
      <p:ext uri="{BB962C8B-B14F-4D97-AF65-F5344CB8AC3E}">
        <p14:creationId xmlns:p14="http://schemas.microsoft.com/office/powerpoint/2010/main" val="283331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7D5B3-09AD-0CAF-E353-1BC7F8FD55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DA59C6F-7FCE-86B2-4808-F6B66195270D}"/>
              </a:ext>
            </a:extLst>
          </p:cNvPr>
          <p:cNvSpPr>
            <a:spLocks noGrp="1"/>
          </p:cNvSpPr>
          <p:nvPr>
            <p:ph type="title"/>
          </p:nvPr>
        </p:nvSpPr>
        <p:spPr/>
        <p:txBody>
          <a:bodyPr/>
          <a:lstStyle/>
          <a:p>
            <a:r>
              <a:rPr lang="haw-US" dirty="0"/>
              <a:t>DEVELOPING CLUB INFRASTRUCTURE</a:t>
            </a:r>
            <a:endParaRPr lang="en-US" dirty="0"/>
          </a:p>
        </p:txBody>
      </p:sp>
      <p:sp>
        <p:nvSpPr>
          <p:cNvPr id="8" name="Content Placeholder 7">
            <a:extLst>
              <a:ext uri="{FF2B5EF4-FFF2-40B4-BE49-F238E27FC236}">
                <a16:creationId xmlns:a16="http://schemas.microsoft.com/office/drawing/2014/main" id="{003A78C4-27B8-A9A2-E498-E084B135521B}"/>
              </a:ext>
            </a:extLst>
          </p:cNvPr>
          <p:cNvSpPr>
            <a:spLocks noGrp="1"/>
          </p:cNvSpPr>
          <p:nvPr>
            <p:ph idx="1"/>
          </p:nvPr>
        </p:nvSpPr>
        <p:spPr>
          <a:xfrm>
            <a:off x="355601" y="2015410"/>
            <a:ext cx="11531598" cy="4161553"/>
          </a:xfrm>
        </p:spPr>
        <p:txBody>
          <a:bodyPr/>
          <a:lstStyle/>
          <a:p>
            <a:pPr marL="0" indent="0">
              <a:buNone/>
            </a:pPr>
            <a:endParaRPr lang="haw-US" dirty="0"/>
          </a:p>
          <a:p>
            <a:endParaRPr lang="haw-US" dirty="0"/>
          </a:p>
          <a:p>
            <a:endParaRPr lang="en-US" dirty="0"/>
          </a:p>
        </p:txBody>
      </p:sp>
      <p:sp>
        <p:nvSpPr>
          <p:cNvPr id="2" name="Slide Number Placeholder 1">
            <a:extLst>
              <a:ext uri="{FF2B5EF4-FFF2-40B4-BE49-F238E27FC236}">
                <a16:creationId xmlns:a16="http://schemas.microsoft.com/office/drawing/2014/main" id="{A6590ED1-3186-F234-1031-52552DD6B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Content Placeholder 7">
            <a:extLst>
              <a:ext uri="{FF2B5EF4-FFF2-40B4-BE49-F238E27FC236}">
                <a16:creationId xmlns:a16="http://schemas.microsoft.com/office/drawing/2014/main" id="{C877A399-6DF6-26B6-DEFF-7AFA57D32111}"/>
              </a:ext>
            </a:extLst>
          </p:cNvPr>
          <p:cNvSpPr txBox="1">
            <a:spLocks/>
          </p:cNvSpPr>
          <p:nvPr/>
        </p:nvSpPr>
        <p:spPr>
          <a:xfrm>
            <a:off x="355600" y="2015410"/>
            <a:ext cx="11506200" cy="41615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endParaRPr>
          </a:p>
        </p:txBody>
      </p:sp>
      <p:sp>
        <p:nvSpPr>
          <p:cNvPr id="4" name="Content Placeholder 7">
            <a:extLst>
              <a:ext uri="{FF2B5EF4-FFF2-40B4-BE49-F238E27FC236}">
                <a16:creationId xmlns:a16="http://schemas.microsoft.com/office/drawing/2014/main" id="{4F737955-AF18-BA99-7848-B22673F739CE}"/>
              </a:ext>
            </a:extLst>
          </p:cNvPr>
          <p:cNvSpPr txBox="1">
            <a:spLocks/>
          </p:cNvSpPr>
          <p:nvPr/>
        </p:nvSpPr>
        <p:spPr>
          <a:xfrm>
            <a:off x="-270588" y="1772816"/>
            <a:ext cx="5103845" cy="4413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33333"/>
              </a:solidFill>
              <a:effectLst/>
              <a:uLnTx/>
              <a:uFillTx/>
              <a:latin typeface="Arial" panose="020B0604020202020204"/>
              <a:ea typeface="+mn-ea"/>
              <a:cs typeface="+mn-cs"/>
            </a:endParaRPr>
          </a:p>
        </p:txBody>
      </p:sp>
      <p:sp>
        <p:nvSpPr>
          <p:cNvPr id="9" name="Content Placeholder 7">
            <a:extLst>
              <a:ext uri="{FF2B5EF4-FFF2-40B4-BE49-F238E27FC236}">
                <a16:creationId xmlns:a16="http://schemas.microsoft.com/office/drawing/2014/main" id="{2B7E1641-EF52-29F0-5CB2-1E7BFEE8283D}"/>
              </a:ext>
            </a:extLst>
          </p:cNvPr>
          <p:cNvSpPr txBox="1">
            <a:spLocks/>
          </p:cNvSpPr>
          <p:nvPr/>
        </p:nvSpPr>
        <p:spPr>
          <a:xfrm>
            <a:off x="214605" y="1782637"/>
            <a:ext cx="11977396" cy="4758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rPr>
              <a:t>A Current Action Plan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rPr>
              <a:t>Engaged and Active Board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rPr>
              <a:t>An Enclusive Core Group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rPr>
              <a:t>Leadership Mentors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rPr>
              <a:t>Active and Consistent Communication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rPr>
              <a:t>Active and Predictable Calendar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rPr>
              <a:t>Systems and Processes for Engagement and Learning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rPr>
              <a:t>Leadership Line Development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rPr>
              <a:t>Focus on Positive Member Experience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rPr>
              <a:t>Members are committed to the long term growth and survival of the club.</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haw-US" sz="24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33333"/>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61511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1" name="Text Placeholder 6">
            <a:extLst>
              <a:ext uri="{FF2B5EF4-FFF2-40B4-BE49-F238E27FC236}">
                <a16:creationId xmlns:a16="http://schemas.microsoft.com/office/drawing/2014/main" id="{61705BBF-CDAD-244A-8B4F-196EAF49A9F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A1A5A"/>
                </a:solidFill>
                <a:effectLst/>
                <a:uLnTx/>
                <a:uFillTx/>
                <a:latin typeface="Arial" panose="020B0604020202020204"/>
                <a:ea typeface="+mn-ea"/>
                <a:cs typeface="+mn-cs"/>
              </a:rPr>
              <a:t>Title Page Option</a:t>
            </a:r>
            <a:endParaRPr kumimoji="0" lang="en-US" sz="3600" b="1" i="0" u="none" strike="noStrike" kern="1200" cap="none" spc="0" normalizeH="0" baseline="0" noProof="0" dirty="0">
              <a:ln>
                <a:noFill/>
              </a:ln>
              <a:solidFill>
                <a:srgbClr val="DA1A5A"/>
              </a:solidFill>
              <a:effectLst/>
              <a:uLnTx/>
              <a:uFillTx/>
              <a:latin typeface="Arial" panose="020B0604020202020204" pitchFamily="34" charset="0"/>
              <a:ea typeface="Arial" charset="0"/>
              <a:cs typeface="Arial" panose="020B0604020202020204" pitchFamily="34" charset="0"/>
            </a:endParaRPr>
          </a:p>
        </p:txBody>
      </p:sp>
      <p:sp>
        <p:nvSpPr>
          <p:cNvPr id="9" name="Subtitle 3">
            <a:extLst>
              <a:ext uri="{FF2B5EF4-FFF2-40B4-BE49-F238E27FC236}">
                <a16:creationId xmlns:a16="http://schemas.microsoft.com/office/drawing/2014/main" id="{E4955F97-28C2-744E-B3A7-E0FAE3B40F57}"/>
              </a:ext>
            </a:extLst>
          </p:cNvPr>
          <p:cNvSpPr txBox="1">
            <a:spLocks/>
          </p:cNvSpPr>
          <p:nvPr/>
        </p:nvSpPr>
        <p:spPr>
          <a:xfrm>
            <a:off x="101823" y="4278382"/>
            <a:ext cx="12288959" cy="1069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Subtitle 14">
            <a:extLst>
              <a:ext uri="{FF2B5EF4-FFF2-40B4-BE49-F238E27FC236}">
                <a16:creationId xmlns:a16="http://schemas.microsoft.com/office/drawing/2014/main" id="{8CA57604-6BAA-8348-8388-64F5F2D88D17}"/>
              </a:ext>
            </a:extLst>
          </p:cNvPr>
          <p:cNvSpPr txBox="1">
            <a:spLocks/>
          </p:cNvSpPr>
          <p:nvPr/>
        </p:nvSpPr>
        <p:spPr>
          <a:xfrm>
            <a:off x="0" y="4924635"/>
            <a:ext cx="12192000" cy="1069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aw-US" sz="3200" b="1" i="0" u="none" strike="noStrike" kern="1200" cap="none" spc="0" normalizeH="0" baseline="0" noProof="0" dirty="0">
                <a:ln>
                  <a:noFill/>
                </a:ln>
                <a:solidFill>
                  <a:srgbClr val="FFFFFF"/>
                </a:solidFill>
                <a:effectLst/>
                <a:uLnTx/>
                <a:uFillTx/>
                <a:latin typeface="Arial" panose="020B0604020202020204"/>
                <a:ea typeface="+mn-ea"/>
                <a:cs typeface="+mn-cs"/>
              </a:rPr>
              <a:t>ROTARY CLUBS NEED SUSTAINABLE INFRASTRUCTURE</a:t>
            </a:r>
            <a:endPar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A01C25B3-AE70-A977-95DC-18D5CCD80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766" y="2065946"/>
            <a:ext cx="3281600" cy="2696547"/>
          </a:xfrm>
          <a:prstGeom prst="rect">
            <a:avLst/>
          </a:prstGeom>
        </p:spPr>
      </p:pic>
      <p:pic>
        <p:nvPicPr>
          <p:cNvPr id="6" name="Picture 5">
            <a:extLst>
              <a:ext uri="{FF2B5EF4-FFF2-40B4-BE49-F238E27FC236}">
                <a16:creationId xmlns:a16="http://schemas.microsoft.com/office/drawing/2014/main" id="{A8961516-EEC6-9C39-AA21-E42FB7CA4C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7405" y="2287182"/>
            <a:ext cx="3930869" cy="2460182"/>
          </a:xfrm>
          <a:prstGeom prst="rect">
            <a:avLst/>
          </a:prstGeom>
        </p:spPr>
      </p:pic>
      <p:pic>
        <p:nvPicPr>
          <p:cNvPr id="14" name="Picture 13">
            <a:extLst>
              <a:ext uri="{FF2B5EF4-FFF2-40B4-BE49-F238E27FC236}">
                <a16:creationId xmlns:a16="http://schemas.microsoft.com/office/drawing/2014/main" id="{E223DB2E-2993-A2DA-0CA2-C4903C1213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1089" y="234915"/>
            <a:ext cx="3145796" cy="2255476"/>
          </a:xfrm>
          <a:prstGeom prst="rect">
            <a:avLst/>
          </a:prstGeom>
        </p:spPr>
      </p:pic>
      <p:pic>
        <p:nvPicPr>
          <p:cNvPr id="18" name="Picture 17">
            <a:extLst>
              <a:ext uri="{FF2B5EF4-FFF2-40B4-BE49-F238E27FC236}">
                <a16:creationId xmlns:a16="http://schemas.microsoft.com/office/drawing/2014/main" id="{EE847BEA-3FA5-602C-52FB-0FC10AA940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8514" y="2338713"/>
            <a:ext cx="3442061" cy="2393308"/>
          </a:xfrm>
          <a:prstGeom prst="rect">
            <a:avLst/>
          </a:prstGeom>
        </p:spPr>
      </p:pic>
      <p:pic>
        <p:nvPicPr>
          <p:cNvPr id="20" name="Picture 19">
            <a:extLst>
              <a:ext uri="{FF2B5EF4-FFF2-40B4-BE49-F238E27FC236}">
                <a16:creationId xmlns:a16="http://schemas.microsoft.com/office/drawing/2014/main" id="{0DAB43B3-4017-7DCF-053D-1AAA93A986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6817" y="260743"/>
            <a:ext cx="3478313" cy="2318875"/>
          </a:xfrm>
          <a:prstGeom prst="rect">
            <a:avLst/>
          </a:prstGeom>
        </p:spPr>
      </p:pic>
    </p:spTree>
    <p:custDataLst>
      <p:tags r:id="rId1"/>
    </p:custDataLst>
    <p:extLst>
      <p:ext uri="{BB962C8B-B14F-4D97-AF65-F5344CB8AC3E}">
        <p14:creationId xmlns:p14="http://schemas.microsoft.com/office/powerpoint/2010/main" val="1744823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p:txBody>
          <a:bodyPr/>
          <a:lstStyle/>
          <a:p>
            <a:pPr marL="342900" indent="-342900">
              <a:buFont typeface="Arial" panose="020B0604020202020204" pitchFamily="34" charset="0"/>
              <a:buChar char="•"/>
            </a:pPr>
            <a:endParaRPr lang="en-US"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1" y="2141538"/>
            <a:ext cx="6019801" cy="1135062"/>
          </a:xfrm>
        </p:spPr>
        <p:txBody>
          <a:bodyPr/>
          <a:lstStyle/>
          <a:p>
            <a:pPr lvl="0" algn="ctr"/>
            <a:r>
              <a:rPr lang="haw-US" sz="2800" dirty="0"/>
              <a:t>1. Current action plan</a:t>
            </a:r>
            <a:endParaRPr lang="en-US" sz="2800" dirty="0"/>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111152" y="3276600"/>
            <a:ext cx="6130953" cy="2082796"/>
          </a:xfrm>
        </p:spPr>
        <p:txBody>
          <a:bodyPr>
            <a:normAutofit/>
          </a:bodyPr>
          <a:lstStyle/>
          <a:p>
            <a:pPr algn="ctr"/>
            <a:r>
              <a:rPr lang="haw-US" sz="1800" dirty="0"/>
              <a:t>WHAT ARE WE GOING TO DO?</a:t>
            </a:r>
          </a:p>
          <a:p>
            <a:pPr algn="ctr"/>
            <a:r>
              <a:rPr lang="haw-US" sz="1800" dirty="0"/>
              <a:t>HOW ARE WE GOING TO DO IT?</a:t>
            </a:r>
          </a:p>
          <a:p>
            <a:pPr algn="ctr"/>
            <a:r>
              <a:rPr lang="haw-US" sz="1800" dirty="0"/>
              <a:t>WHO IS GOING TO DO IT?</a:t>
            </a:r>
          </a:p>
          <a:p>
            <a:pPr algn="ctr"/>
            <a:r>
              <a:rPr lang="haw-US" sz="1800" dirty="0"/>
              <a:t>WHEN ARE WE GOING TO DO IT?</a:t>
            </a:r>
          </a:p>
          <a:p>
            <a:pPr algn="ctr"/>
            <a:r>
              <a:rPr lang="haw-US" sz="1800" dirty="0"/>
              <a:t>USE AI TECHNOLOGY TO HELP</a:t>
            </a:r>
            <a:endParaRPr lang="en-US" sz="1800"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E1CD51E3-2345-BC50-F7D8-CF063C7E4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150" y="115570"/>
            <a:ext cx="4420899" cy="3311406"/>
          </a:xfrm>
          <a:prstGeom prst="rect">
            <a:avLst/>
          </a:prstGeom>
        </p:spPr>
      </p:pic>
      <p:pic>
        <p:nvPicPr>
          <p:cNvPr id="3" name="Picture 2">
            <a:extLst>
              <a:ext uri="{FF2B5EF4-FFF2-40B4-BE49-F238E27FC236}">
                <a16:creationId xmlns:a16="http://schemas.microsoft.com/office/drawing/2014/main" id="{2E1A43D1-D055-06C6-DB27-9BF2A8097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8150" y="3654310"/>
            <a:ext cx="4420899" cy="2947266"/>
          </a:xfrm>
          <a:prstGeom prst="rect">
            <a:avLst/>
          </a:prstGeom>
        </p:spPr>
      </p:pic>
    </p:spTree>
    <p:custDataLst>
      <p:tags r:id="rId1"/>
    </p:custDataLst>
    <p:extLst>
      <p:ext uri="{BB962C8B-B14F-4D97-AF65-F5344CB8AC3E}">
        <p14:creationId xmlns:p14="http://schemas.microsoft.com/office/powerpoint/2010/main" val="96432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p:txBody>
          <a:bodyPr/>
          <a:lstStyle/>
          <a:p>
            <a:pPr marL="342900" indent="-342900">
              <a:buFont typeface="Arial" panose="020B0604020202020204" pitchFamily="34" charset="0"/>
              <a:buChar char="•"/>
            </a:pPr>
            <a:endParaRPr lang="en-US"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1" y="2141538"/>
            <a:ext cx="6019801" cy="1135062"/>
          </a:xfrm>
        </p:spPr>
        <p:txBody>
          <a:bodyPr/>
          <a:lstStyle/>
          <a:p>
            <a:pPr lvl="0" algn="ctr"/>
            <a:r>
              <a:rPr lang="haw-US" sz="2800" dirty="0"/>
              <a:t>2. An engaged board</a:t>
            </a:r>
            <a:endParaRPr lang="en-US" sz="2800" dirty="0"/>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158620" y="3276600"/>
            <a:ext cx="5861181" cy="2082796"/>
          </a:xfrm>
        </p:spPr>
        <p:txBody>
          <a:bodyPr>
            <a:normAutofit/>
          </a:bodyPr>
          <a:lstStyle/>
          <a:p>
            <a:pPr marL="285750" indent="-285750" algn="ctr">
              <a:buFont typeface="Arial" panose="020B0604020202020204" pitchFamily="34" charset="0"/>
              <a:buChar char="•"/>
            </a:pPr>
            <a:r>
              <a:rPr lang="haw-US" sz="1600" dirty="0"/>
              <a:t>REPRESENT YOUR CLUB MEMBERS</a:t>
            </a:r>
          </a:p>
          <a:p>
            <a:pPr marL="285750" indent="-285750" algn="ctr">
              <a:buFont typeface="Arial" panose="020B0604020202020204" pitchFamily="34" charset="0"/>
              <a:buChar char="•"/>
            </a:pPr>
            <a:r>
              <a:rPr lang="haw-US" sz="1600" dirty="0"/>
              <a:t>FOLLOW THE CLUB BY-LAWS AND ROTARY CONSTITUTION</a:t>
            </a:r>
          </a:p>
          <a:p>
            <a:pPr marL="285750" indent="-285750" algn="ctr">
              <a:buFont typeface="Arial" panose="020B0604020202020204" pitchFamily="34" charset="0"/>
              <a:buChar char="•"/>
            </a:pPr>
            <a:r>
              <a:rPr lang="haw-US" sz="1600" dirty="0"/>
              <a:t>BE ACCOUNTABLE FOR THE STRATEGIC/ACTION PLAN</a:t>
            </a:r>
          </a:p>
          <a:p>
            <a:pPr marL="285750" indent="-285750" algn="ctr">
              <a:buFont typeface="Arial" panose="020B0604020202020204" pitchFamily="34" charset="0"/>
              <a:buChar char="•"/>
            </a:pPr>
            <a:r>
              <a:rPr lang="haw-US" sz="1600" dirty="0"/>
              <a:t>CREATE A SAFE SPACE FOR YOUR MEMBERS TO GROWN AND LEARN</a:t>
            </a:r>
            <a:endParaRPr lang="en-US" sz="1600"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E32FD3B6-29AA-BE52-589E-6369D96BD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999" y="4082790"/>
            <a:ext cx="3402564" cy="2553212"/>
          </a:xfrm>
          <a:prstGeom prst="rect">
            <a:avLst/>
          </a:prstGeom>
        </p:spPr>
      </p:pic>
      <p:pic>
        <p:nvPicPr>
          <p:cNvPr id="10" name="Picture 9">
            <a:extLst>
              <a:ext uri="{FF2B5EF4-FFF2-40B4-BE49-F238E27FC236}">
                <a16:creationId xmlns:a16="http://schemas.microsoft.com/office/drawing/2014/main" id="{8251914F-2EAB-3C9B-2083-FFE3F4BDF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999" y="221998"/>
            <a:ext cx="4213291" cy="2369976"/>
          </a:xfrm>
          <a:prstGeom prst="rect">
            <a:avLst/>
          </a:prstGeom>
        </p:spPr>
      </p:pic>
      <p:pic>
        <p:nvPicPr>
          <p:cNvPr id="12" name="Picture 11">
            <a:extLst>
              <a:ext uri="{FF2B5EF4-FFF2-40B4-BE49-F238E27FC236}">
                <a16:creationId xmlns:a16="http://schemas.microsoft.com/office/drawing/2014/main" id="{B5B01217-33BA-772C-C77A-ABA09866E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0494" y="1857075"/>
            <a:ext cx="3265392" cy="2873545"/>
          </a:xfrm>
          <a:prstGeom prst="rect">
            <a:avLst/>
          </a:prstGeom>
        </p:spPr>
      </p:pic>
    </p:spTree>
    <p:custDataLst>
      <p:tags r:id="rId1"/>
    </p:custDataLst>
    <p:extLst>
      <p:ext uri="{BB962C8B-B14F-4D97-AF65-F5344CB8AC3E}">
        <p14:creationId xmlns:p14="http://schemas.microsoft.com/office/powerpoint/2010/main" val="14695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p:txBody>
          <a:bodyPr/>
          <a:lstStyle/>
          <a:p>
            <a:pPr marL="342900" indent="-342900">
              <a:buFont typeface="Arial" panose="020B0604020202020204" pitchFamily="34" charset="0"/>
              <a:buChar char="•"/>
            </a:pPr>
            <a:endParaRPr lang="en-US"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1" y="2141538"/>
            <a:ext cx="6019801" cy="1135062"/>
          </a:xfrm>
        </p:spPr>
        <p:txBody>
          <a:bodyPr/>
          <a:lstStyle/>
          <a:p>
            <a:pPr lvl="0" algn="ctr"/>
            <a:r>
              <a:rPr lang="haw-US" sz="2800" dirty="0"/>
              <a:t>3. inclusive core group</a:t>
            </a:r>
            <a:endParaRPr lang="en-US" sz="2800" dirty="0"/>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111152" y="3276600"/>
            <a:ext cx="6130953" cy="2082796"/>
          </a:xfrm>
        </p:spPr>
        <p:txBody>
          <a:bodyPr>
            <a:normAutofit/>
          </a:bodyPr>
          <a:lstStyle/>
          <a:p>
            <a:pPr algn="ctr"/>
            <a:r>
              <a:rPr lang="haw-US" sz="1800" dirty="0"/>
              <a:t>An inclusive core group of members will determine the “Club Culture”, this group is often the members who have made a commitment to Rotary for Life.</a:t>
            </a:r>
            <a:endParaRPr lang="en-US" sz="1800"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51AD3842-C4D1-8F62-0C28-64A403296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0138" y="229965"/>
            <a:ext cx="4468581" cy="2979054"/>
          </a:xfrm>
          <a:prstGeom prst="rect">
            <a:avLst/>
          </a:prstGeom>
        </p:spPr>
      </p:pic>
      <p:pic>
        <p:nvPicPr>
          <p:cNvPr id="4" name="Picture 3">
            <a:extLst>
              <a:ext uri="{FF2B5EF4-FFF2-40B4-BE49-F238E27FC236}">
                <a16:creationId xmlns:a16="http://schemas.microsoft.com/office/drawing/2014/main" id="{EB410837-28EC-9D41-3F02-5EF703FC2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0138" y="3361284"/>
            <a:ext cx="4972180" cy="2734699"/>
          </a:xfrm>
          <a:prstGeom prst="rect">
            <a:avLst/>
          </a:prstGeom>
        </p:spPr>
      </p:pic>
    </p:spTree>
    <p:custDataLst>
      <p:tags r:id="rId1"/>
    </p:custDataLst>
    <p:extLst>
      <p:ext uri="{BB962C8B-B14F-4D97-AF65-F5344CB8AC3E}">
        <p14:creationId xmlns:p14="http://schemas.microsoft.com/office/powerpoint/2010/main" val="186064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p:txBody>
          <a:bodyPr/>
          <a:lstStyle/>
          <a:p>
            <a:pPr marL="342900" indent="-342900">
              <a:buFont typeface="Arial" panose="020B0604020202020204" pitchFamily="34" charset="0"/>
              <a:buChar char="•"/>
            </a:pPr>
            <a:endParaRPr lang="en-US"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1" y="2141538"/>
            <a:ext cx="6019801" cy="1135062"/>
          </a:xfrm>
        </p:spPr>
        <p:txBody>
          <a:bodyPr/>
          <a:lstStyle/>
          <a:p>
            <a:pPr lvl="0" algn="ctr"/>
            <a:r>
              <a:rPr lang="haw-US" sz="2800" dirty="0"/>
              <a:t>4. Leadership mentors</a:t>
            </a:r>
            <a:endParaRPr lang="en-US" sz="2800" dirty="0"/>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111152" y="3276600"/>
            <a:ext cx="6130953" cy="2082796"/>
          </a:xfrm>
        </p:spPr>
        <p:txBody>
          <a:bodyPr>
            <a:normAutofit/>
          </a:bodyPr>
          <a:lstStyle/>
          <a:p>
            <a:pPr algn="ctr"/>
            <a:r>
              <a:rPr lang="haw-US" sz="1600" dirty="0"/>
              <a:t>NEW POSITION THIS YEAR: CHIEF OF STAFF</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07B70F41-B68E-76A3-E0F3-1207B68B3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423" y="3741968"/>
            <a:ext cx="4876800" cy="2741353"/>
          </a:xfrm>
          <a:prstGeom prst="rect">
            <a:avLst/>
          </a:prstGeom>
        </p:spPr>
      </p:pic>
      <p:pic>
        <p:nvPicPr>
          <p:cNvPr id="4" name="Picture 3">
            <a:extLst>
              <a:ext uri="{FF2B5EF4-FFF2-40B4-BE49-F238E27FC236}">
                <a16:creationId xmlns:a16="http://schemas.microsoft.com/office/drawing/2014/main" id="{7C532C0D-064F-D415-4CBB-AA1A66834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423" y="115570"/>
            <a:ext cx="4170130" cy="3453389"/>
          </a:xfrm>
          <a:prstGeom prst="rect">
            <a:avLst/>
          </a:prstGeom>
        </p:spPr>
      </p:pic>
    </p:spTree>
    <p:custDataLst>
      <p:tags r:id="rId1"/>
    </p:custDataLst>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5742</TotalTime>
  <Words>1586</Words>
  <Application>Microsoft Office PowerPoint</Application>
  <PresentationFormat>Widescreen</PresentationFormat>
  <Paragraphs>285</Paragraphs>
  <Slides>38</Slides>
  <Notes>10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38</vt:i4>
      </vt:variant>
    </vt:vector>
  </HeadingPairs>
  <TitlesOfParts>
    <vt:vector size="51" baseType="lpstr">
      <vt:lpstr>Arial</vt:lpstr>
      <vt:lpstr>Arial Narrow</vt:lpstr>
      <vt:lpstr>Calibri</vt:lpstr>
      <vt:lpstr>Georgia</vt:lpstr>
      <vt:lpstr>Minion</vt:lpstr>
      <vt:lpstr>Minion Bold</vt:lpstr>
      <vt:lpstr>Open Sans</vt:lpstr>
      <vt:lpstr>Times New Roman</vt:lpstr>
      <vt:lpstr>Wingdings 2</vt:lpstr>
      <vt:lpstr>Office Theme</vt:lpstr>
      <vt:lpstr>2_Custom Design</vt:lpstr>
      <vt:lpstr>3_Custom Design</vt:lpstr>
      <vt:lpstr>Custom Design</vt:lpstr>
      <vt:lpstr>Rotary Club Board Forum</vt:lpstr>
      <vt:lpstr>PowerPoint Presentation</vt:lpstr>
      <vt:lpstr>PowerPoint Presentation</vt:lpstr>
      <vt:lpstr>DEVELOPING CLUB 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Rotary Club Board Forum</vt:lpstr>
      <vt:lpstr>PowerPoint Presentation</vt:lpstr>
      <vt:lpstr>PowerPoint Presentation</vt:lpstr>
      <vt:lpstr>The Four Elements of Effective Clubs</vt:lpstr>
      <vt:lpstr>Effective board performance</vt:lpstr>
      <vt:lpstr>How is the board working?</vt:lpstr>
      <vt:lpstr>Fiduciary Responsibility</vt:lpstr>
      <vt:lpstr>Purpose of governing documents</vt:lpstr>
      <vt:lpstr>Club Constitution</vt:lpstr>
      <vt:lpstr>Constitution highlights</vt:lpstr>
      <vt:lpstr>Board Meetings</vt:lpstr>
      <vt:lpstr>Tips for Good Board Meetings</vt:lpstr>
      <vt:lpstr>Time Management</vt:lpstr>
      <vt:lpstr>Robert’s Rules of Order</vt:lpstr>
      <vt:lpstr>Rules of Procedure</vt:lpstr>
      <vt:lpstr>Club Assemblies</vt:lpstr>
      <vt:lpstr>Meaningful club assemblies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Naomi Masuno</cp:lastModifiedBy>
  <cp:revision>176</cp:revision>
  <cp:lastPrinted>2019-12-04T20:41:25Z</cp:lastPrinted>
  <dcterms:created xsi:type="dcterms:W3CDTF">2019-11-18T03:22:22Z</dcterms:created>
  <dcterms:modified xsi:type="dcterms:W3CDTF">2026-05-23T19:17:47Z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