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7" r:id="rId2"/>
    <p:sldId id="265" r:id="rId3"/>
    <p:sldId id="274" r:id="rId4"/>
    <p:sldId id="281" r:id="rId5"/>
    <p:sldId id="282" r:id="rId6"/>
    <p:sldId id="283" r:id="rId7"/>
    <p:sldId id="287" r:id="rId8"/>
    <p:sldId id="285" r:id="rId9"/>
    <p:sldId id="284" r:id="rId10"/>
    <p:sldId id="289" r:id="rId11"/>
    <p:sldId id="290" r:id="rId12"/>
    <p:sldId id="28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F6D"/>
    <a:srgbClr val="085472"/>
    <a:srgbClr val="1A4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p:restoredTop sz="89952" autoAdjust="0"/>
  </p:normalViewPr>
  <p:slideViewPr>
    <p:cSldViewPr snapToGrid="0">
      <p:cViewPr varScale="1">
        <p:scale>
          <a:sx n="91" d="100"/>
          <a:sy n="91" d="100"/>
        </p:scale>
        <p:origin x="14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A33C5-5C77-034F-A7D6-584178126233}" type="datetimeFigureOut">
              <a:rPr lang="en-US" smtClean="0"/>
              <a:t>2/28/2026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3BAB5-EAF5-2147-B2A0-E19117F2D6EF}" type="slidenum">
              <a:rPr lang="en-US" smtClean="0"/>
              <a:t>‹#›</a:t>
            </a:fld>
            <a:endParaRPr lang="en-US"/>
          </a:p>
        </p:txBody>
      </p:sp>
    </p:spTree>
    <p:extLst>
      <p:ext uri="{BB962C8B-B14F-4D97-AF65-F5344CB8AC3E}">
        <p14:creationId xmlns:p14="http://schemas.microsoft.com/office/powerpoint/2010/main" val="33835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60F8-6F35-D472-43BA-DD981D1DE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707F8-D38F-AEFC-6803-5D1A44FC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8CA01-7264-93A2-3343-D1E0C0A5209A}"/>
              </a:ext>
            </a:extLst>
          </p:cNvPr>
          <p:cNvSpPr>
            <a:spLocks noGrp="1"/>
          </p:cNvSpPr>
          <p:nvPr>
            <p:ph type="body" idx="1"/>
          </p:nvPr>
        </p:nvSpPr>
        <p:spPr/>
        <p:txBody>
          <a:bodyPr/>
          <a:lstStyle/>
          <a:p>
            <a:r>
              <a:rPr lang="en-US" sz="1200" i="1" kern="1200" dirty="0">
                <a:solidFill>
                  <a:schemeClr val="tx1"/>
                </a:solidFill>
                <a:effectLst/>
                <a:latin typeface="+mn-lt"/>
                <a:ea typeface="+mn-ea"/>
                <a:cs typeface="+mn-cs"/>
              </a:rPr>
              <a:t>Introduce yourself</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haw-US" dirty="0"/>
              <a:t>Aloha</a:t>
            </a:r>
            <a:r>
              <a:rPr lang="en-US" dirty="0"/>
              <a:t> everyone. </a:t>
            </a:r>
            <a:r>
              <a:rPr lang="haw-US" dirty="0"/>
              <a:t>Mahalo</a:t>
            </a:r>
            <a:r>
              <a:rPr lang="en-US" dirty="0"/>
              <a:t> for serving on your club board.</a:t>
            </a:r>
          </a:p>
          <a:p>
            <a:r>
              <a:rPr lang="haw-US" dirty="0"/>
              <a:t>This seminar is</a:t>
            </a:r>
            <a:r>
              <a:rPr lang="en-US" dirty="0"/>
              <a:t> not about how to run meetings.</a:t>
            </a:r>
          </a:p>
          <a:p>
            <a:r>
              <a:rPr lang="en-US" dirty="0"/>
              <a:t>It’s about how to govern a Rotary club responsibly.</a:t>
            </a:r>
          </a:p>
          <a:p>
            <a:r>
              <a:rPr lang="en-US" dirty="0"/>
              <a:t>Strong clubs don’t happen by accident.</a:t>
            </a:r>
            <a:br>
              <a:rPr lang="en-US" dirty="0"/>
            </a:br>
            <a:r>
              <a:rPr lang="en-US" dirty="0"/>
              <a:t>They are governed intentionally.</a:t>
            </a:r>
          </a:p>
          <a:p>
            <a:r>
              <a:rPr lang="en-US" dirty="0"/>
              <a:t>This session will focus on the board’s responsibility to provide direction, ensure stewardship, build infrastructure, and protect the club experience.”</a:t>
            </a:r>
          </a:p>
          <a:p>
            <a:r>
              <a:rPr lang="en-US" dirty="0"/>
              <a:t>Pause.</a:t>
            </a:r>
          </a:p>
          <a:p>
            <a:r>
              <a:rPr lang="en-US" dirty="0"/>
              <a:t>“If your club thrives — governance made that possible.</a:t>
            </a:r>
            <a:br>
              <a:rPr lang="en-US" dirty="0"/>
            </a:br>
            <a:r>
              <a:rPr lang="en-US" dirty="0"/>
              <a:t>If your club struggles — governance must address it.”</a:t>
            </a:r>
          </a:p>
          <a:p>
            <a:endParaRPr lang="en-US" dirty="0"/>
          </a:p>
        </p:txBody>
      </p:sp>
      <p:sp>
        <p:nvSpPr>
          <p:cNvPr id="4" name="Slide Number Placeholder 3">
            <a:extLst>
              <a:ext uri="{FF2B5EF4-FFF2-40B4-BE49-F238E27FC236}">
                <a16:creationId xmlns:a16="http://schemas.microsoft.com/office/drawing/2014/main" id="{8B1090FE-DE36-E298-F741-BD10C9AA84F0}"/>
              </a:ext>
            </a:extLst>
          </p:cNvPr>
          <p:cNvSpPr>
            <a:spLocks noGrp="1"/>
          </p:cNvSpPr>
          <p:nvPr>
            <p:ph type="sldNum" sz="quarter" idx="5"/>
          </p:nvPr>
        </p:nvSpPr>
        <p:spPr/>
        <p:txBody>
          <a:bodyPr/>
          <a:lstStyle/>
          <a:p>
            <a:fld id="{CB03BAB5-EAF5-2147-B2A0-E19117F2D6EF}" type="slidenum">
              <a:rPr lang="en-US" smtClean="0"/>
              <a:t>1</a:t>
            </a:fld>
            <a:endParaRPr lang="en-US"/>
          </a:p>
        </p:txBody>
      </p:sp>
    </p:spTree>
    <p:extLst>
      <p:ext uri="{BB962C8B-B14F-4D97-AF65-F5344CB8AC3E}">
        <p14:creationId xmlns:p14="http://schemas.microsoft.com/office/powerpoint/2010/main" val="130168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CB78C-E081-483B-5917-3A2DCC9A6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892E0-61A3-D939-CA0D-0A38063BC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18D3F-82D8-A070-C362-CBAA8C1529A3}"/>
              </a:ext>
            </a:extLst>
          </p:cNvPr>
          <p:cNvSpPr>
            <a:spLocks noGrp="1"/>
          </p:cNvSpPr>
          <p:nvPr>
            <p:ph type="body" idx="1"/>
          </p:nvPr>
        </p:nvSpPr>
        <p:spPr/>
        <p:txBody>
          <a:bodyPr/>
          <a:lstStyle/>
          <a:p>
            <a:r>
              <a:rPr lang="en-US" dirty="0"/>
              <a:t>“Please type in the chat one system your board will strengthen this quarter.</a:t>
            </a:r>
          </a:p>
          <a:p>
            <a:r>
              <a:rPr lang="en-US" dirty="0"/>
              <a:t>Not a goal.</a:t>
            </a:r>
            <a:br>
              <a:rPr lang="en-US" dirty="0"/>
            </a:br>
            <a:r>
              <a:rPr lang="en-US" dirty="0"/>
              <a:t>Not an event.</a:t>
            </a:r>
          </a:p>
          <a:p>
            <a:r>
              <a:rPr lang="en-US" dirty="0"/>
              <a:t>A system.</a:t>
            </a:r>
          </a:p>
          <a:p>
            <a:r>
              <a:rPr lang="en-US" dirty="0"/>
              <a:t>Maybe:</a:t>
            </a:r>
            <a:br>
              <a:rPr lang="en-US" dirty="0"/>
            </a:br>
            <a:r>
              <a:rPr lang="en-US" dirty="0"/>
              <a:t>Quarterly membership review.</a:t>
            </a:r>
            <a:br>
              <a:rPr lang="en-US" dirty="0"/>
            </a:br>
            <a:r>
              <a:rPr lang="en-US" dirty="0"/>
              <a:t>Monthly financial transparency.</a:t>
            </a:r>
            <a:br>
              <a:rPr lang="en-US" dirty="0"/>
            </a:br>
            <a:r>
              <a:rPr lang="en-US" dirty="0"/>
              <a:t>Written onboarding checklist.</a:t>
            </a:r>
            <a:br>
              <a:rPr lang="en-US" dirty="0"/>
            </a:br>
            <a:r>
              <a:rPr lang="en-US" dirty="0"/>
              <a:t>Succession planning.</a:t>
            </a:r>
          </a:p>
          <a:p>
            <a:r>
              <a:rPr lang="en-US" dirty="0"/>
              <a:t>Strong clubs govern systems.”</a:t>
            </a:r>
          </a:p>
          <a:p>
            <a:r>
              <a:rPr lang="en-US" dirty="0"/>
              <a:t>Allow responses.</a:t>
            </a:r>
          </a:p>
          <a:p>
            <a:r>
              <a:rPr lang="en-US" dirty="0"/>
              <a:t>Acknowledge themes.</a:t>
            </a:r>
          </a:p>
          <a:p>
            <a:endParaRPr lang="en-US" dirty="0"/>
          </a:p>
        </p:txBody>
      </p:sp>
      <p:sp>
        <p:nvSpPr>
          <p:cNvPr id="4" name="Slide Number Placeholder 3">
            <a:extLst>
              <a:ext uri="{FF2B5EF4-FFF2-40B4-BE49-F238E27FC236}">
                <a16:creationId xmlns:a16="http://schemas.microsoft.com/office/drawing/2014/main" id="{C7BE0C05-8B3A-694F-E007-97424B524EAF}"/>
              </a:ext>
            </a:extLst>
          </p:cNvPr>
          <p:cNvSpPr>
            <a:spLocks noGrp="1"/>
          </p:cNvSpPr>
          <p:nvPr>
            <p:ph type="sldNum" sz="quarter" idx="5"/>
          </p:nvPr>
        </p:nvSpPr>
        <p:spPr/>
        <p:txBody>
          <a:bodyPr/>
          <a:lstStyle/>
          <a:p>
            <a:fld id="{CB03BAB5-EAF5-2147-B2A0-E19117F2D6EF}" type="slidenum">
              <a:rPr lang="en-US" smtClean="0"/>
              <a:t>10</a:t>
            </a:fld>
            <a:endParaRPr lang="en-US"/>
          </a:p>
        </p:txBody>
      </p:sp>
    </p:spTree>
    <p:extLst>
      <p:ext uri="{BB962C8B-B14F-4D97-AF65-F5344CB8AC3E}">
        <p14:creationId xmlns:p14="http://schemas.microsoft.com/office/powerpoint/2010/main" val="138578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A889-32F7-46BA-3C6E-5A67B3E8B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EE9F7-95F3-AA2C-B498-12613E495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A7449-870C-5642-DD2D-DB6093303A40}"/>
              </a:ext>
            </a:extLst>
          </p:cNvPr>
          <p:cNvSpPr>
            <a:spLocks noGrp="1"/>
          </p:cNvSpPr>
          <p:nvPr>
            <p:ph type="body" idx="1"/>
          </p:nvPr>
        </p:nvSpPr>
        <p:spPr/>
        <p:txBody>
          <a:bodyPr/>
          <a:lstStyle/>
          <a:p>
            <a:r>
              <a:rPr lang="haw-US" dirty="0"/>
              <a:t>What is your club willing to do to improve the effectiveness of your club board.</a:t>
            </a:r>
          </a:p>
          <a:p>
            <a:endParaRPr lang="haw-US" dirty="0"/>
          </a:p>
          <a:p>
            <a:r>
              <a:rPr lang="haw-US" dirty="0"/>
              <a:t>Share some ideas.  Moderate a discussion.</a:t>
            </a:r>
            <a:endParaRPr lang="en-US" dirty="0"/>
          </a:p>
          <a:p>
            <a:endParaRPr lang="en-US" dirty="0"/>
          </a:p>
        </p:txBody>
      </p:sp>
      <p:sp>
        <p:nvSpPr>
          <p:cNvPr id="4" name="Slide Number Placeholder 3">
            <a:extLst>
              <a:ext uri="{FF2B5EF4-FFF2-40B4-BE49-F238E27FC236}">
                <a16:creationId xmlns:a16="http://schemas.microsoft.com/office/drawing/2014/main" id="{CB8666FE-16D3-41BA-22E1-C215C6A0BC9F}"/>
              </a:ext>
            </a:extLst>
          </p:cNvPr>
          <p:cNvSpPr>
            <a:spLocks noGrp="1"/>
          </p:cNvSpPr>
          <p:nvPr>
            <p:ph type="sldNum" sz="quarter" idx="5"/>
          </p:nvPr>
        </p:nvSpPr>
        <p:spPr/>
        <p:txBody>
          <a:bodyPr/>
          <a:lstStyle/>
          <a:p>
            <a:fld id="{CB03BAB5-EAF5-2147-B2A0-E19117F2D6EF}" type="slidenum">
              <a:rPr lang="en-US" smtClean="0"/>
              <a:t>11</a:t>
            </a:fld>
            <a:endParaRPr lang="en-US"/>
          </a:p>
        </p:txBody>
      </p:sp>
    </p:spTree>
    <p:extLst>
      <p:ext uri="{BB962C8B-B14F-4D97-AF65-F5344CB8AC3E}">
        <p14:creationId xmlns:p14="http://schemas.microsoft.com/office/powerpoint/2010/main" val="387280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24087-6263-27EF-1C92-57EE410A2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49A08-9AEC-1949-0B07-85731040A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CDAF1-3178-6A8D-E69A-B389DF67ABD8}"/>
              </a:ext>
            </a:extLst>
          </p:cNvPr>
          <p:cNvSpPr>
            <a:spLocks noGrp="1"/>
          </p:cNvSpPr>
          <p:nvPr>
            <p:ph type="body" idx="1"/>
          </p:nvPr>
        </p:nvSpPr>
        <p:spPr/>
        <p:txBody>
          <a:bodyPr/>
          <a:lstStyle/>
          <a:p>
            <a:r>
              <a:rPr lang="en-US" dirty="0"/>
              <a:t>“This session is not a one-time event.</a:t>
            </a:r>
          </a:p>
          <a:p>
            <a:r>
              <a:rPr lang="en-US" dirty="0"/>
              <a:t>District 5000 is building a predictable leadership culture.</a:t>
            </a:r>
          </a:p>
          <a:p>
            <a:r>
              <a:rPr lang="en-US" dirty="0"/>
              <a:t>Every district training — membership, Foundation, public image, service — will follow this same structure.</a:t>
            </a:r>
          </a:p>
          <a:p>
            <a:r>
              <a:rPr lang="en-US" dirty="0"/>
              <a:t>Why?</a:t>
            </a:r>
          </a:p>
          <a:p>
            <a:r>
              <a:rPr lang="en-US" dirty="0"/>
              <a:t>Because infrastructure creates sustainability.</a:t>
            </a:r>
          </a:p>
          <a:p>
            <a:r>
              <a:rPr lang="en-US" dirty="0"/>
              <a:t>We are modeling at the district level what we are asking clubs to build locally.</a:t>
            </a:r>
          </a:p>
          <a:p>
            <a:r>
              <a:rPr lang="en-US" dirty="0"/>
              <a:t>Strong governance builds strong clubs.</a:t>
            </a:r>
          </a:p>
          <a:p>
            <a:r>
              <a:rPr lang="en-US" dirty="0"/>
              <a:t>Strong clubs build strong communities.</a:t>
            </a:r>
          </a:p>
          <a:p>
            <a:r>
              <a:rPr lang="en-US" dirty="0"/>
              <a:t>Thank you for serving.”</a:t>
            </a:r>
          </a:p>
          <a:p>
            <a:r>
              <a:rPr lang="en-US" dirty="0"/>
              <a:t>Pause.</a:t>
            </a:r>
          </a:p>
          <a:p>
            <a:r>
              <a:rPr lang="en-US" dirty="0"/>
              <a:t>“Questions?”</a:t>
            </a:r>
          </a:p>
          <a:p>
            <a:endParaRPr lang="en-US" dirty="0"/>
          </a:p>
        </p:txBody>
      </p:sp>
      <p:sp>
        <p:nvSpPr>
          <p:cNvPr id="4" name="Slide Number Placeholder 3">
            <a:extLst>
              <a:ext uri="{FF2B5EF4-FFF2-40B4-BE49-F238E27FC236}">
                <a16:creationId xmlns:a16="http://schemas.microsoft.com/office/drawing/2014/main" id="{279B7EAF-BE67-C9E8-7832-D851DD41E16C}"/>
              </a:ext>
            </a:extLst>
          </p:cNvPr>
          <p:cNvSpPr>
            <a:spLocks noGrp="1"/>
          </p:cNvSpPr>
          <p:nvPr>
            <p:ph type="sldNum" sz="quarter" idx="5"/>
          </p:nvPr>
        </p:nvSpPr>
        <p:spPr/>
        <p:txBody>
          <a:bodyPr/>
          <a:lstStyle/>
          <a:p>
            <a:fld id="{CB03BAB5-EAF5-2147-B2A0-E19117F2D6EF}" type="slidenum">
              <a:rPr lang="en-US" smtClean="0"/>
              <a:t>12</a:t>
            </a:fld>
            <a:endParaRPr lang="en-US"/>
          </a:p>
        </p:txBody>
      </p:sp>
    </p:spTree>
    <p:extLst>
      <p:ext uri="{BB962C8B-B14F-4D97-AF65-F5344CB8AC3E}">
        <p14:creationId xmlns:p14="http://schemas.microsoft.com/office/powerpoint/2010/main" val="99774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Rotary provides us an amazing opportunity to learn and teach others the value of service, integrity, fellowhsip, diversity and leadership.  Rotary is built upon these pillars and together they create “The Value of Membership”</a:t>
            </a:r>
            <a:endParaRPr lang="en-US" dirty="0"/>
          </a:p>
        </p:txBody>
      </p:sp>
      <p:sp>
        <p:nvSpPr>
          <p:cNvPr id="4" name="Slide Number Placeholder 3"/>
          <p:cNvSpPr>
            <a:spLocks noGrp="1"/>
          </p:cNvSpPr>
          <p:nvPr>
            <p:ph type="sldNum" sz="quarter" idx="5"/>
          </p:nvPr>
        </p:nvSpPr>
        <p:spPr/>
        <p:txBody>
          <a:bodyPr/>
          <a:lstStyle/>
          <a:p>
            <a:fld id="{CB03BAB5-EAF5-2147-B2A0-E19117F2D6EF}" type="slidenum">
              <a:rPr lang="en-US" smtClean="0"/>
              <a:t>2</a:t>
            </a:fld>
            <a:endParaRPr lang="en-US"/>
          </a:p>
        </p:txBody>
      </p:sp>
    </p:spTree>
    <p:extLst>
      <p:ext uri="{BB962C8B-B14F-4D97-AF65-F5344CB8AC3E}">
        <p14:creationId xmlns:p14="http://schemas.microsoft.com/office/powerpoint/2010/main" val="23473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752C-D767-19AD-2809-5CA156155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BBF79-0E46-AEBF-73A2-FA47AE4D4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CB378-BCEB-58C0-77A3-D28400CE126B}"/>
              </a:ext>
            </a:extLst>
          </p:cNvPr>
          <p:cNvSpPr>
            <a:spLocks noGrp="1"/>
          </p:cNvSpPr>
          <p:nvPr>
            <p:ph type="body" idx="1"/>
          </p:nvPr>
        </p:nvSpPr>
        <p:spPr/>
        <p:txBody>
          <a:bodyPr/>
          <a:lstStyle/>
          <a:p>
            <a:r>
              <a:rPr lang="en-US" dirty="0"/>
              <a:t>“Rotary clubs are not informal groups. They are governed entities.</a:t>
            </a:r>
          </a:p>
          <a:p>
            <a:r>
              <a:rPr lang="en-US" dirty="0"/>
              <a:t>The Standard Rotary Club Constitution states that the board directs and controls the affairs of the club.</a:t>
            </a:r>
          </a:p>
          <a:p>
            <a:r>
              <a:rPr lang="en-US" dirty="0"/>
              <a:t>That means governance is not ceremonial. It is real.</a:t>
            </a:r>
          </a:p>
          <a:p>
            <a:r>
              <a:rPr lang="en-US" dirty="0"/>
              <a:t>Clubs also operate under Rotary International’s constitutional documents and policies.</a:t>
            </a:r>
          </a:p>
          <a:p>
            <a:r>
              <a:rPr lang="en-US" dirty="0"/>
              <a:t>So when we talk about governance tonight, we are not talking about preference.</a:t>
            </a:r>
            <a:br>
              <a:rPr lang="en-US" dirty="0"/>
            </a:br>
            <a:r>
              <a:rPr lang="en-US" dirty="0"/>
              <a:t>We are talking about responsibility.”</a:t>
            </a:r>
          </a:p>
          <a:p>
            <a:endParaRPr lang="en-US" dirty="0"/>
          </a:p>
          <a:p>
            <a:endParaRPr lang="en-US" dirty="0"/>
          </a:p>
        </p:txBody>
      </p:sp>
      <p:sp>
        <p:nvSpPr>
          <p:cNvPr id="4" name="Slide Number Placeholder 3">
            <a:extLst>
              <a:ext uri="{FF2B5EF4-FFF2-40B4-BE49-F238E27FC236}">
                <a16:creationId xmlns:a16="http://schemas.microsoft.com/office/drawing/2014/main" id="{6F4787F8-45DC-CDC2-309C-A39F2781B4E9}"/>
              </a:ext>
            </a:extLst>
          </p:cNvPr>
          <p:cNvSpPr>
            <a:spLocks noGrp="1"/>
          </p:cNvSpPr>
          <p:nvPr>
            <p:ph type="sldNum" sz="quarter" idx="5"/>
          </p:nvPr>
        </p:nvSpPr>
        <p:spPr/>
        <p:txBody>
          <a:bodyPr/>
          <a:lstStyle/>
          <a:p>
            <a:fld id="{CB03BAB5-EAF5-2147-B2A0-E19117F2D6EF}" type="slidenum">
              <a:rPr lang="en-US" smtClean="0"/>
              <a:t>3</a:t>
            </a:fld>
            <a:endParaRPr lang="en-US"/>
          </a:p>
        </p:txBody>
      </p:sp>
    </p:spTree>
    <p:extLst>
      <p:ext uri="{BB962C8B-B14F-4D97-AF65-F5344CB8AC3E}">
        <p14:creationId xmlns:p14="http://schemas.microsoft.com/office/powerpoint/2010/main" val="91845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EF03E-32F2-E8D4-3301-ADC202477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8E467-F0B2-37A6-0615-8AC1BF70A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E9BCD-5E4E-B319-5EBE-FEA13A6AC2E5}"/>
              </a:ext>
            </a:extLst>
          </p:cNvPr>
          <p:cNvSpPr>
            <a:spLocks noGrp="1"/>
          </p:cNvSpPr>
          <p:nvPr>
            <p:ph type="body" idx="1"/>
          </p:nvPr>
        </p:nvSpPr>
        <p:spPr/>
        <p:txBody>
          <a:bodyPr/>
          <a:lstStyle/>
          <a:p>
            <a:r>
              <a:rPr lang="en-US" dirty="0"/>
              <a:t>“I’m going to launch a quick poll.</a:t>
            </a:r>
          </a:p>
          <a:p>
            <a:r>
              <a:rPr lang="en-US" dirty="0"/>
              <a:t>Please answer honestly. This is anonymous.”</a:t>
            </a:r>
          </a:p>
          <a:p>
            <a:r>
              <a:rPr lang="en-US" dirty="0"/>
              <a:t>(Allow 60 seconds.)</a:t>
            </a:r>
          </a:p>
          <a:p>
            <a:r>
              <a:rPr lang="en-US" dirty="0"/>
              <a:t>“Thank you.</a:t>
            </a:r>
          </a:p>
          <a:p>
            <a:r>
              <a:rPr lang="en-US" dirty="0"/>
              <a:t>What this shows us is that most clubs struggle not because they lack goodwill — but because they lack systems.</a:t>
            </a:r>
          </a:p>
          <a:p>
            <a:r>
              <a:rPr lang="en-US" dirty="0"/>
              <a:t>Governance exists to build systems.”</a:t>
            </a:r>
          </a:p>
          <a:p>
            <a:endParaRPr lang="en-US" dirty="0"/>
          </a:p>
        </p:txBody>
      </p:sp>
      <p:sp>
        <p:nvSpPr>
          <p:cNvPr id="4" name="Slide Number Placeholder 3">
            <a:extLst>
              <a:ext uri="{FF2B5EF4-FFF2-40B4-BE49-F238E27FC236}">
                <a16:creationId xmlns:a16="http://schemas.microsoft.com/office/drawing/2014/main" id="{865AE31E-3D2A-979D-806F-7B5AB51D33E2}"/>
              </a:ext>
            </a:extLst>
          </p:cNvPr>
          <p:cNvSpPr>
            <a:spLocks noGrp="1"/>
          </p:cNvSpPr>
          <p:nvPr>
            <p:ph type="sldNum" sz="quarter" idx="5"/>
          </p:nvPr>
        </p:nvSpPr>
        <p:spPr/>
        <p:txBody>
          <a:bodyPr/>
          <a:lstStyle/>
          <a:p>
            <a:fld id="{CB03BAB5-EAF5-2147-B2A0-E19117F2D6EF}" type="slidenum">
              <a:rPr lang="en-US" smtClean="0"/>
              <a:t>4</a:t>
            </a:fld>
            <a:endParaRPr lang="en-US"/>
          </a:p>
        </p:txBody>
      </p:sp>
    </p:spTree>
    <p:extLst>
      <p:ext uri="{BB962C8B-B14F-4D97-AF65-F5344CB8AC3E}">
        <p14:creationId xmlns:p14="http://schemas.microsoft.com/office/powerpoint/2010/main" val="15473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B2FD0-6741-83B5-FF99-93AEBDAA4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8ED0C-DDE5-8B50-F199-BFC71541F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0C73E-9FCB-3D48-B6A0-8304A861209D}"/>
              </a:ext>
            </a:extLst>
          </p:cNvPr>
          <p:cNvSpPr>
            <a:spLocks noGrp="1"/>
          </p:cNvSpPr>
          <p:nvPr>
            <p:ph type="body" idx="1"/>
          </p:nvPr>
        </p:nvSpPr>
        <p:spPr/>
        <p:txBody>
          <a:bodyPr/>
          <a:lstStyle/>
          <a:p>
            <a:r>
              <a:rPr lang="en-US" dirty="0"/>
              <a:t>“Governance can be simplified into three responsibilities:</a:t>
            </a:r>
          </a:p>
          <a:p>
            <a:r>
              <a:rPr lang="en-US" dirty="0"/>
              <a:t>Direction — setting goals and ensuring alignment.</a:t>
            </a:r>
          </a:p>
          <a:p>
            <a:r>
              <a:rPr lang="en-US" dirty="0"/>
              <a:t>Stewardship — protecting finances and resources.</a:t>
            </a:r>
          </a:p>
          <a:p>
            <a:r>
              <a:rPr lang="en-US" dirty="0"/>
              <a:t>Experience — ensuring members feel valued and engaged.</a:t>
            </a:r>
          </a:p>
          <a:p>
            <a:r>
              <a:rPr lang="en-US" dirty="0"/>
              <a:t>If any one of these is weak, the club weakens.”</a:t>
            </a:r>
          </a:p>
          <a:p>
            <a:r>
              <a:rPr lang="en-US" dirty="0"/>
              <a:t>Pause.</a:t>
            </a:r>
          </a:p>
          <a:p>
            <a:r>
              <a:rPr lang="en-US" dirty="0"/>
              <a:t>“The board is responsible for all three.”</a:t>
            </a:r>
          </a:p>
          <a:p>
            <a:endParaRPr lang="en-US" dirty="0"/>
          </a:p>
        </p:txBody>
      </p:sp>
      <p:sp>
        <p:nvSpPr>
          <p:cNvPr id="4" name="Slide Number Placeholder 3">
            <a:extLst>
              <a:ext uri="{FF2B5EF4-FFF2-40B4-BE49-F238E27FC236}">
                <a16:creationId xmlns:a16="http://schemas.microsoft.com/office/drawing/2014/main" id="{A9E9D17F-FEEF-0393-FA63-9FCA780B64F5}"/>
              </a:ext>
            </a:extLst>
          </p:cNvPr>
          <p:cNvSpPr>
            <a:spLocks noGrp="1"/>
          </p:cNvSpPr>
          <p:nvPr>
            <p:ph type="sldNum" sz="quarter" idx="5"/>
          </p:nvPr>
        </p:nvSpPr>
        <p:spPr/>
        <p:txBody>
          <a:bodyPr/>
          <a:lstStyle/>
          <a:p>
            <a:fld id="{CB03BAB5-EAF5-2147-B2A0-E19117F2D6EF}" type="slidenum">
              <a:rPr lang="en-US" smtClean="0"/>
              <a:t>5</a:t>
            </a:fld>
            <a:endParaRPr lang="en-US"/>
          </a:p>
        </p:txBody>
      </p:sp>
    </p:spTree>
    <p:extLst>
      <p:ext uri="{BB962C8B-B14F-4D97-AF65-F5344CB8AC3E}">
        <p14:creationId xmlns:p14="http://schemas.microsoft.com/office/powerpoint/2010/main" val="2239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431F-88EF-6F79-AE10-5CEBAFD9F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C473B-2417-6D66-18A7-55776AE60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A1B1C-903E-5B9F-2D5C-0F9B1CB385D8}"/>
              </a:ext>
            </a:extLst>
          </p:cNvPr>
          <p:cNvSpPr>
            <a:spLocks noGrp="1"/>
          </p:cNvSpPr>
          <p:nvPr>
            <p:ph type="body" idx="1"/>
          </p:nvPr>
        </p:nvSpPr>
        <p:spPr/>
        <p:txBody>
          <a:bodyPr/>
          <a:lstStyle/>
          <a:p>
            <a:r>
              <a:rPr lang="en-US" dirty="0"/>
              <a:t>“Infrastructure determines a club’s quality of life.</a:t>
            </a:r>
          </a:p>
          <a:p>
            <a:r>
              <a:rPr lang="en-US" dirty="0"/>
              <a:t>Clubs without infrastructure depend on personalities.</a:t>
            </a:r>
          </a:p>
          <a:p>
            <a:r>
              <a:rPr lang="en-US" dirty="0"/>
              <a:t>Clubs with infrastructure develop leaders.</a:t>
            </a:r>
          </a:p>
          <a:p>
            <a:r>
              <a:rPr lang="en-US" dirty="0"/>
              <a:t>Ask yourself:</a:t>
            </a:r>
            <a:br>
              <a:rPr lang="en-US" dirty="0"/>
            </a:br>
            <a:r>
              <a:rPr lang="en-US" dirty="0"/>
              <a:t>If your president resigned tomorrow, would your systems carry the club forward?</a:t>
            </a:r>
          </a:p>
          <a:p>
            <a:r>
              <a:rPr lang="en-US" dirty="0"/>
              <a:t>Infrastructure reduces burnout.</a:t>
            </a:r>
            <a:br>
              <a:rPr lang="en-US" dirty="0"/>
            </a:br>
            <a:r>
              <a:rPr lang="en-US" dirty="0"/>
              <a:t>Infrastructure builds continuity.</a:t>
            </a:r>
            <a:br>
              <a:rPr lang="en-US" dirty="0"/>
            </a:br>
            <a:r>
              <a:rPr lang="en-US" dirty="0"/>
              <a:t>Infrastructure creates Rotarians for life.”</a:t>
            </a:r>
          </a:p>
          <a:p>
            <a:endParaRPr lang="en-US" dirty="0"/>
          </a:p>
        </p:txBody>
      </p:sp>
      <p:sp>
        <p:nvSpPr>
          <p:cNvPr id="4" name="Slide Number Placeholder 3">
            <a:extLst>
              <a:ext uri="{FF2B5EF4-FFF2-40B4-BE49-F238E27FC236}">
                <a16:creationId xmlns:a16="http://schemas.microsoft.com/office/drawing/2014/main" id="{09C023CE-272E-04C5-D6DA-244059EF1C7C}"/>
              </a:ext>
            </a:extLst>
          </p:cNvPr>
          <p:cNvSpPr>
            <a:spLocks noGrp="1"/>
          </p:cNvSpPr>
          <p:nvPr>
            <p:ph type="sldNum" sz="quarter" idx="5"/>
          </p:nvPr>
        </p:nvSpPr>
        <p:spPr/>
        <p:txBody>
          <a:bodyPr/>
          <a:lstStyle/>
          <a:p>
            <a:fld id="{CB03BAB5-EAF5-2147-B2A0-E19117F2D6EF}" type="slidenum">
              <a:rPr lang="en-US" smtClean="0"/>
              <a:t>6</a:t>
            </a:fld>
            <a:endParaRPr lang="en-US"/>
          </a:p>
        </p:txBody>
      </p:sp>
    </p:spTree>
    <p:extLst>
      <p:ext uri="{BB962C8B-B14F-4D97-AF65-F5344CB8AC3E}">
        <p14:creationId xmlns:p14="http://schemas.microsoft.com/office/powerpoint/2010/main" val="200700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E8F6-902F-E337-F1E8-97464E3EA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6CD20-A688-775F-D37C-2DA71217D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557BB-2463-0D85-5D7D-6B7F5A4AEF95}"/>
              </a:ext>
            </a:extLst>
          </p:cNvPr>
          <p:cNvSpPr>
            <a:spLocks noGrp="1"/>
          </p:cNvSpPr>
          <p:nvPr>
            <p:ph type="body" idx="1"/>
          </p:nvPr>
        </p:nvSpPr>
        <p:spPr/>
        <p:txBody>
          <a:bodyPr/>
          <a:lstStyle/>
          <a:p>
            <a:r>
              <a:rPr lang="en-US" dirty="0"/>
              <a:t>“Let’s talk about stewardship.</a:t>
            </a:r>
          </a:p>
          <a:p>
            <a:r>
              <a:rPr lang="en-US" dirty="0"/>
              <a:t>Under Rotary policy, clubs are expected to maintain sound financial practices.</a:t>
            </a:r>
          </a:p>
          <a:p>
            <a:r>
              <a:rPr lang="en-US" dirty="0"/>
              <a:t>That means:</a:t>
            </a:r>
          </a:p>
          <a:p>
            <a:r>
              <a:rPr lang="en-US" dirty="0"/>
              <a:t>A written budget approved before July 1.</a:t>
            </a:r>
            <a:br>
              <a:rPr lang="en-US" dirty="0"/>
            </a:br>
            <a:r>
              <a:rPr lang="en-US" dirty="0"/>
              <a:t>Monthly financial reports to the board.</a:t>
            </a:r>
            <a:br>
              <a:rPr lang="en-US" dirty="0"/>
            </a:br>
            <a:r>
              <a:rPr lang="en-US" dirty="0"/>
              <a:t>Separation of duties.</a:t>
            </a:r>
            <a:br>
              <a:rPr lang="en-US" dirty="0"/>
            </a:br>
            <a:r>
              <a:rPr lang="en-US" dirty="0"/>
              <a:t>Clear oversight of grant funds.</a:t>
            </a:r>
            <a:br>
              <a:rPr lang="en-US" dirty="0"/>
            </a:br>
            <a:r>
              <a:rPr lang="en-US" dirty="0"/>
              <a:t>Transparency with members.</a:t>
            </a:r>
          </a:p>
          <a:p>
            <a:r>
              <a:rPr lang="en-US" dirty="0"/>
              <a:t>Here is a governance question:</a:t>
            </a:r>
          </a:p>
          <a:p>
            <a:r>
              <a:rPr lang="en-US" dirty="0"/>
              <a:t>If your treasurer disappeared tomorrow, would your financial systems protect the club?</a:t>
            </a:r>
          </a:p>
          <a:p>
            <a:r>
              <a:rPr lang="en-US" dirty="0"/>
              <a:t>Financial transparency builds trust.</a:t>
            </a:r>
            <a:br>
              <a:rPr lang="en-US" dirty="0"/>
            </a:br>
            <a:r>
              <a:rPr lang="en-US" dirty="0"/>
              <a:t>Trust builds engagement.”</a:t>
            </a:r>
          </a:p>
          <a:p>
            <a:r>
              <a:rPr lang="en-US" dirty="0"/>
              <a:t>Poll:</a:t>
            </a:r>
          </a:p>
          <a:p>
            <a:r>
              <a:rPr lang="en-US" dirty="0"/>
              <a:t>“Does your board review financials monthly?”</a:t>
            </a:r>
          </a:p>
          <a:p>
            <a:r>
              <a:rPr lang="en-US" dirty="0"/>
              <a:t>(Allow 45 seconds.)</a:t>
            </a:r>
          </a:p>
          <a:p>
            <a:r>
              <a:rPr lang="en-US" dirty="0"/>
              <a:t>“If the answer is no, that is a governance gap.”</a:t>
            </a:r>
          </a:p>
          <a:p>
            <a:endParaRPr lang="en-US" dirty="0"/>
          </a:p>
        </p:txBody>
      </p:sp>
      <p:sp>
        <p:nvSpPr>
          <p:cNvPr id="4" name="Slide Number Placeholder 3">
            <a:extLst>
              <a:ext uri="{FF2B5EF4-FFF2-40B4-BE49-F238E27FC236}">
                <a16:creationId xmlns:a16="http://schemas.microsoft.com/office/drawing/2014/main" id="{C1EAECF5-BCE6-E185-0DE0-7D6ABF76DA31}"/>
              </a:ext>
            </a:extLst>
          </p:cNvPr>
          <p:cNvSpPr>
            <a:spLocks noGrp="1"/>
          </p:cNvSpPr>
          <p:nvPr>
            <p:ph type="sldNum" sz="quarter" idx="5"/>
          </p:nvPr>
        </p:nvSpPr>
        <p:spPr/>
        <p:txBody>
          <a:bodyPr/>
          <a:lstStyle/>
          <a:p>
            <a:fld id="{CB03BAB5-EAF5-2147-B2A0-E19117F2D6EF}" type="slidenum">
              <a:rPr lang="en-US" smtClean="0"/>
              <a:t>7</a:t>
            </a:fld>
            <a:endParaRPr lang="en-US"/>
          </a:p>
        </p:txBody>
      </p:sp>
    </p:spTree>
    <p:extLst>
      <p:ext uri="{BB962C8B-B14F-4D97-AF65-F5344CB8AC3E}">
        <p14:creationId xmlns:p14="http://schemas.microsoft.com/office/powerpoint/2010/main" val="420972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DDE2-4A01-5F79-D2B0-7A4275D2C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B9A22-4402-6216-29AA-372B204C6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67052-AE91-64FE-0D49-379C7485B1A0}"/>
              </a:ext>
            </a:extLst>
          </p:cNvPr>
          <p:cNvSpPr>
            <a:spLocks noGrp="1"/>
          </p:cNvSpPr>
          <p:nvPr>
            <p:ph type="body" idx="1"/>
          </p:nvPr>
        </p:nvSpPr>
        <p:spPr/>
        <p:txBody>
          <a:bodyPr/>
          <a:lstStyle/>
          <a:p>
            <a:r>
              <a:rPr lang="en-US" dirty="0"/>
              <a:t>“Membership retention is not a recruitment problem.</a:t>
            </a:r>
          </a:p>
          <a:p>
            <a:r>
              <a:rPr lang="en-US" dirty="0"/>
              <a:t>It is an experience problem.</a:t>
            </a:r>
          </a:p>
          <a:p>
            <a:r>
              <a:rPr lang="en-US" dirty="0"/>
              <a:t>Rotary research shows the most important factor in member satisfaction is the club experience.</a:t>
            </a:r>
          </a:p>
          <a:p>
            <a:r>
              <a:rPr lang="en-US" dirty="0"/>
              <a:t>Members stay when they trust leadership.</a:t>
            </a:r>
            <a:br>
              <a:rPr lang="en-US" dirty="0"/>
            </a:br>
            <a:r>
              <a:rPr lang="en-US" dirty="0"/>
              <a:t>When they grow.</a:t>
            </a:r>
            <a:br>
              <a:rPr lang="en-US" dirty="0"/>
            </a:br>
            <a:r>
              <a:rPr lang="en-US" dirty="0"/>
              <a:t>When they connect.</a:t>
            </a:r>
            <a:br>
              <a:rPr lang="en-US" dirty="0"/>
            </a:br>
            <a:r>
              <a:rPr lang="en-US" dirty="0"/>
              <a:t>When meetings are enjoyable.</a:t>
            </a:r>
            <a:br>
              <a:rPr lang="en-US" dirty="0"/>
            </a:br>
            <a:r>
              <a:rPr lang="en-US" dirty="0"/>
              <a:t>When service feels meaningful.</a:t>
            </a:r>
          </a:p>
          <a:p>
            <a:r>
              <a:rPr lang="en-US" dirty="0"/>
              <a:t>The board is guardian of culture.</a:t>
            </a:r>
          </a:p>
          <a:p>
            <a:r>
              <a:rPr lang="en-US" dirty="0"/>
              <a:t>Not just the president.”</a:t>
            </a:r>
          </a:p>
          <a:p>
            <a:endParaRPr lang="en-US" dirty="0"/>
          </a:p>
        </p:txBody>
      </p:sp>
      <p:sp>
        <p:nvSpPr>
          <p:cNvPr id="4" name="Slide Number Placeholder 3">
            <a:extLst>
              <a:ext uri="{FF2B5EF4-FFF2-40B4-BE49-F238E27FC236}">
                <a16:creationId xmlns:a16="http://schemas.microsoft.com/office/drawing/2014/main" id="{E6E9A282-24EE-5F79-73B4-A059261EBB85}"/>
              </a:ext>
            </a:extLst>
          </p:cNvPr>
          <p:cNvSpPr>
            <a:spLocks noGrp="1"/>
          </p:cNvSpPr>
          <p:nvPr>
            <p:ph type="sldNum" sz="quarter" idx="5"/>
          </p:nvPr>
        </p:nvSpPr>
        <p:spPr/>
        <p:txBody>
          <a:bodyPr/>
          <a:lstStyle/>
          <a:p>
            <a:fld id="{CB03BAB5-EAF5-2147-B2A0-E19117F2D6EF}" type="slidenum">
              <a:rPr lang="en-US" smtClean="0"/>
              <a:t>8</a:t>
            </a:fld>
            <a:endParaRPr lang="en-US"/>
          </a:p>
        </p:txBody>
      </p:sp>
    </p:spTree>
    <p:extLst>
      <p:ext uri="{BB962C8B-B14F-4D97-AF65-F5344CB8AC3E}">
        <p14:creationId xmlns:p14="http://schemas.microsoft.com/office/powerpoint/2010/main" val="415045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A6BE8-DDDF-A1F6-616E-E14393D8A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FD707-0AB2-35F3-9C15-1F589371B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279B5-75F1-0FAB-B119-5ABC29DEF118}"/>
              </a:ext>
            </a:extLst>
          </p:cNvPr>
          <p:cNvSpPr>
            <a:spLocks noGrp="1"/>
          </p:cNvSpPr>
          <p:nvPr>
            <p:ph type="body" idx="1"/>
          </p:nvPr>
        </p:nvSpPr>
        <p:spPr/>
        <p:txBody>
          <a:bodyPr/>
          <a:lstStyle/>
          <a:p>
            <a:r>
              <a:rPr lang="en-US" dirty="0"/>
              <a:t>“I’d like you to rate your club privately from 1 to 5 in each of these areas.</a:t>
            </a:r>
          </a:p>
          <a:p>
            <a:r>
              <a:rPr lang="en-US" dirty="0"/>
              <a:t>Be honest.</a:t>
            </a:r>
          </a:p>
          <a:p>
            <a:r>
              <a:rPr lang="en-US" dirty="0"/>
              <a:t>Now ask yourself:</a:t>
            </a:r>
            <a:br>
              <a:rPr lang="en-US" dirty="0"/>
            </a:br>
            <a:r>
              <a:rPr lang="en-US" dirty="0"/>
              <a:t>Which one is the board avoiding?</a:t>
            </a:r>
          </a:p>
          <a:p>
            <a:r>
              <a:rPr lang="en-US" dirty="0"/>
              <a:t>Governance starts with honesty.</a:t>
            </a:r>
          </a:p>
          <a:p>
            <a:r>
              <a:rPr lang="en-US" dirty="0"/>
              <a:t>We cannot fix what we refuse to examine.”</a:t>
            </a:r>
          </a:p>
          <a:p>
            <a:r>
              <a:rPr lang="en-US" dirty="0"/>
              <a:t>Pause 60 seconds for reflection.</a:t>
            </a:r>
          </a:p>
          <a:p>
            <a:endParaRPr lang="en-US" dirty="0"/>
          </a:p>
        </p:txBody>
      </p:sp>
      <p:sp>
        <p:nvSpPr>
          <p:cNvPr id="4" name="Slide Number Placeholder 3">
            <a:extLst>
              <a:ext uri="{FF2B5EF4-FFF2-40B4-BE49-F238E27FC236}">
                <a16:creationId xmlns:a16="http://schemas.microsoft.com/office/drawing/2014/main" id="{756377D4-021F-4D45-22B7-D3CA1D55C93F}"/>
              </a:ext>
            </a:extLst>
          </p:cNvPr>
          <p:cNvSpPr>
            <a:spLocks noGrp="1"/>
          </p:cNvSpPr>
          <p:nvPr>
            <p:ph type="sldNum" sz="quarter" idx="5"/>
          </p:nvPr>
        </p:nvSpPr>
        <p:spPr/>
        <p:txBody>
          <a:bodyPr/>
          <a:lstStyle/>
          <a:p>
            <a:fld id="{CB03BAB5-EAF5-2147-B2A0-E19117F2D6EF}" type="slidenum">
              <a:rPr lang="en-US" smtClean="0"/>
              <a:t>9</a:t>
            </a:fld>
            <a:endParaRPr lang="en-US"/>
          </a:p>
        </p:txBody>
      </p:sp>
    </p:spTree>
    <p:extLst>
      <p:ext uri="{BB962C8B-B14F-4D97-AF65-F5344CB8AC3E}">
        <p14:creationId xmlns:p14="http://schemas.microsoft.com/office/powerpoint/2010/main" val="209547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72BC-6F7A-1304-2B91-EC67A658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07BF3-EFC2-EA0B-4A32-9ADF369A1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59762-C06E-E9D4-0258-C12E92F18AC1}"/>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CEC19259-A006-ADF9-4F87-D536758D0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2E899-52A5-7F8A-1105-6C26DE049B18}"/>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83279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1605-CB48-8501-03AF-81DA8EC91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25E43-8566-B53E-5C4D-A281D5212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2A484-575C-5322-CB97-0DA259323DA3}"/>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F03D7F96-7B21-06C1-919E-4B033388A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59E2A-50C6-FCB1-B068-EF9206F70B84}"/>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257504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350FE-15EE-D67A-4674-41423FCBE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4B8639-9D9E-5E8D-A885-7D244B05F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FF3B5-399C-B9B1-B9A0-A6E1B42A25B3}"/>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D132289B-1260-824B-8F1E-BD5DA8AAE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680AF-6A4C-A37C-5D1B-9AAE82FF4CB5}"/>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383223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5A06-E60E-9C28-EAD6-C9546862D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62C66-6801-239F-4BCE-394CE72315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0C384-59C6-9269-E6DF-8C087B8A156E}"/>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B2046F0D-4D9D-9253-926B-F933460CD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2E094-50B3-16C7-D598-94CACBFAFB61}"/>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193055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C717-FA9D-289E-B5DE-FB75E6A8A3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270C13-C73D-48B0-0BAB-78B752EB65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051B6-FDAB-073A-D19D-3F4C7BD39293}"/>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DDC232A5-825A-8E05-DEAA-7A56D7C77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F1605-293A-1BAB-E42F-C1708353F519}"/>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250802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5EAB-BC3F-EE65-DD06-70AF827AA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20492-4D7E-5018-0C6A-DB4F81C0D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7B4CF-064F-558D-A3B7-5229DA06E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A56256-0427-6C7E-B9DC-4FC1803CF4A0}"/>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6" name="Footer Placeholder 5">
            <a:extLst>
              <a:ext uri="{FF2B5EF4-FFF2-40B4-BE49-F238E27FC236}">
                <a16:creationId xmlns:a16="http://schemas.microsoft.com/office/drawing/2014/main" id="{8B05E9AE-A6CB-06AE-DAB6-A19A2EF2C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19228-E949-65C7-B0F4-4195D55D926E}"/>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130842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F9A4-A834-10BB-2F6C-D290CDA8DF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23E5EC-B4EC-3124-6DEC-4B4D2C80C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9BAEE-668A-022A-C184-1DB982F41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4F930-4D28-6A7D-C40F-79714E753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C1DC6-DC2A-235B-D1C2-F8A6FB7434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4009C8-CE86-782D-189D-7CAE45D1DB51}"/>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8" name="Footer Placeholder 7">
            <a:extLst>
              <a:ext uri="{FF2B5EF4-FFF2-40B4-BE49-F238E27FC236}">
                <a16:creationId xmlns:a16="http://schemas.microsoft.com/office/drawing/2014/main" id="{27BC7CE9-35FF-D503-DC25-C8C1981ACF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36BF2-D57F-6F7D-B2AA-68C14FCDD315}"/>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414304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9A97-3120-74F4-3AF3-492BFC0025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0D70F-2C44-EF3B-5F20-78BCA38DF5FA}"/>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4" name="Footer Placeholder 3">
            <a:extLst>
              <a:ext uri="{FF2B5EF4-FFF2-40B4-BE49-F238E27FC236}">
                <a16:creationId xmlns:a16="http://schemas.microsoft.com/office/drawing/2014/main" id="{77E6AB48-656A-32D8-849C-0A943342F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DB2C10-2AC3-18ED-5DB1-546842FF619B}"/>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45147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BD778-9181-F944-D524-3628F12488DE}"/>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3" name="Footer Placeholder 2">
            <a:extLst>
              <a:ext uri="{FF2B5EF4-FFF2-40B4-BE49-F238E27FC236}">
                <a16:creationId xmlns:a16="http://schemas.microsoft.com/office/drawing/2014/main" id="{72601B98-6D18-113D-08AB-36258565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D5C93-B369-E567-379E-D3D975E3D7EC}"/>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237095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63E8-C9C6-8B24-89EE-71ED72DE3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4EAE8D-31AE-381A-7C36-A4D6335D7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B9EC6-7202-AF48-BB98-90224BF6D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D74CA-7FC7-AE1B-236E-583F567B6516}"/>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6" name="Footer Placeholder 5">
            <a:extLst>
              <a:ext uri="{FF2B5EF4-FFF2-40B4-BE49-F238E27FC236}">
                <a16:creationId xmlns:a16="http://schemas.microsoft.com/office/drawing/2014/main" id="{D209927C-0F75-BCBB-D08A-01F5451F3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A66CE-83A7-F78B-AFA6-9A595CA86F0F}"/>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342463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1561-5660-9073-033E-33C5CB06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D7F8FD-712A-5018-5CD9-9E3E62948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897D0F-6507-B14A-CF4E-BBC5F9226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6557A-D8A8-EEA5-21E8-72BF3F189566}"/>
              </a:ext>
            </a:extLst>
          </p:cNvPr>
          <p:cNvSpPr>
            <a:spLocks noGrp="1"/>
          </p:cNvSpPr>
          <p:nvPr>
            <p:ph type="dt" sz="half" idx="10"/>
          </p:nvPr>
        </p:nvSpPr>
        <p:spPr/>
        <p:txBody>
          <a:bodyPr/>
          <a:lstStyle/>
          <a:p>
            <a:fld id="{435A8477-33E9-4649-A6F5-D5F7F5C243F5}" type="datetimeFigureOut">
              <a:rPr lang="en-US" smtClean="0"/>
              <a:t>2/28/2026</a:t>
            </a:fld>
            <a:endParaRPr lang="en-US"/>
          </a:p>
        </p:txBody>
      </p:sp>
      <p:sp>
        <p:nvSpPr>
          <p:cNvPr id="6" name="Footer Placeholder 5">
            <a:extLst>
              <a:ext uri="{FF2B5EF4-FFF2-40B4-BE49-F238E27FC236}">
                <a16:creationId xmlns:a16="http://schemas.microsoft.com/office/drawing/2014/main" id="{ABC40A30-183D-7678-4F89-2C58A7451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990F6-85C3-5064-5FAF-C64B1D6EFD52}"/>
              </a:ext>
            </a:extLst>
          </p:cNvPr>
          <p:cNvSpPr>
            <a:spLocks noGrp="1"/>
          </p:cNvSpPr>
          <p:nvPr>
            <p:ph type="sldNum" sz="quarter" idx="12"/>
          </p:nvPr>
        </p:nvSpPr>
        <p:spPr/>
        <p:txBody>
          <a:bodyPr/>
          <a:lstStyle/>
          <a:p>
            <a:fld id="{C6ABCAFA-7713-F349-BC23-D08721EE8D05}" type="slidenum">
              <a:rPr lang="en-US" smtClean="0"/>
              <a:t>‹#›</a:t>
            </a:fld>
            <a:endParaRPr lang="en-US"/>
          </a:p>
        </p:txBody>
      </p:sp>
    </p:spTree>
    <p:extLst>
      <p:ext uri="{BB962C8B-B14F-4D97-AF65-F5344CB8AC3E}">
        <p14:creationId xmlns:p14="http://schemas.microsoft.com/office/powerpoint/2010/main" val="40509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01C86-9D37-3971-417F-A46268295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17176-E3A3-621E-F62A-E62164FB1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C74C9-1E23-5716-7C54-44A245A2B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5A8477-33E9-4649-A6F5-D5F7F5C243F5}" type="datetimeFigureOut">
              <a:rPr lang="en-US" smtClean="0"/>
              <a:t>2/28/2026</a:t>
            </a:fld>
            <a:endParaRPr lang="en-US"/>
          </a:p>
        </p:txBody>
      </p:sp>
      <p:sp>
        <p:nvSpPr>
          <p:cNvPr id="5" name="Footer Placeholder 4">
            <a:extLst>
              <a:ext uri="{FF2B5EF4-FFF2-40B4-BE49-F238E27FC236}">
                <a16:creationId xmlns:a16="http://schemas.microsoft.com/office/drawing/2014/main" id="{30CFC052-E891-73CE-F481-20FF811E4A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D14701-B5C7-5D0B-FC8C-BEA4DED65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ABCAFA-7713-F349-BC23-D08721EE8D05}" type="slidenum">
              <a:rPr lang="en-US" smtClean="0"/>
              <a:t>‹#›</a:t>
            </a:fld>
            <a:endParaRPr lang="en-US"/>
          </a:p>
        </p:txBody>
      </p:sp>
    </p:spTree>
    <p:extLst>
      <p:ext uri="{BB962C8B-B14F-4D97-AF65-F5344CB8AC3E}">
        <p14:creationId xmlns:p14="http://schemas.microsoft.com/office/powerpoint/2010/main" val="395476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1CF4-8000-FDE1-14CC-086A480006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B9F8D8-E2B1-5C7B-7376-19A6ECF74804}"/>
              </a:ext>
            </a:extLst>
          </p:cNvPr>
          <p:cNvPicPr>
            <a:picLocks noChangeAspect="1"/>
          </p:cNvPicPr>
          <p:nvPr/>
        </p:nvPicPr>
        <p:blipFill>
          <a:blip r:embed="rId3"/>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E39EFD6-68C4-0140-6C6F-B73C5FCD8447}"/>
              </a:ext>
            </a:extLst>
          </p:cNvPr>
          <p:cNvSpPr txBox="1"/>
          <p:nvPr/>
        </p:nvSpPr>
        <p:spPr>
          <a:xfrm>
            <a:off x="6369332" y="5361074"/>
            <a:ext cx="4794421" cy="830997"/>
          </a:xfrm>
          <a:prstGeom prst="rect">
            <a:avLst/>
          </a:prstGeom>
          <a:noFill/>
        </p:spPr>
        <p:txBody>
          <a:bodyPr wrap="square" rtlCol="0">
            <a:spAutoFit/>
          </a:bodyPr>
          <a:lstStyle/>
          <a:p>
            <a:r>
              <a:rPr lang="haw-US" sz="2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Club Board and Governance</a:t>
            </a:r>
            <a:endParaRPr lang="en-US" sz="2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haw-US" sz="2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Learning Seminar 2026</a:t>
            </a:r>
            <a:endParaRPr lang="en-US" sz="2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extBox 1">
            <a:extLst>
              <a:ext uri="{FF2B5EF4-FFF2-40B4-BE49-F238E27FC236}">
                <a16:creationId xmlns:a16="http://schemas.microsoft.com/office/drawing/2014/main" id="{56E64634-153D-872A-F410-A41764D6C4B4}"/>
              </a:ext>
            </a:extLst>
          </p:cNvPr>
          <p:cNvSpPr txBox="1"/>
          <p:nvPr/>
        </p:nvSpPr>
        <p:spPr>
          <a:xfrm>
            <a:off x="2216433" y="3771421"/>
            <a:ext cx="4152899" cy="646331"/>
          </a:xfrm>
          <a:prstGeom prst="rect">
            <a:avLst/>
          </a:prstGeom>
          <a:noFill/>
        </p:spPr>
        <p:txBody>
          <a:bodyPr wrap="square" rtlCol="0">
            <a:spAutoFit/>
          </a:bodyPr>
          <a:lstStyle/>
          <a:p>
            <a:pPr algn="ctr"/>
            <a:r>
              <a:rPr lang="haw-US" sz="3600" dirty="0">
                <a:solidFill>
                  <a:schemeClr val="bg1"/>
                </a:solidFill>
              </a:rPr>
              <a:t>District 5000</a:t>
            </a:r>
            <a:endParaRPr lang="en-US" sz="3600" dirty="0">
              <a:solidFill>
                <a:schemeClr val="bg1"/>
              </a:solidFill>
            </a:endParaRPr>
          </a:p>
        </p:txBody>
      </p:sp>
    </p:spTree>
    <p:extLst>
      <p:ext uri="{BB962C8B-B14F-4D97-AF65-F5344CB8AC3E}">
        <p14:creationId xmlns:p14="http://schemas.microsoft.com/office/powerpoint/2010/main" val="21030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9E1C41-BD9F-07D9-4016-F453C2B998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A78E46-EDBE-BA53-EBD9-20CF3F78EFA9}"/>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3AB4675D-8D11-D4CF-E074-429EFC4E6B03}"/>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99CBD7F1-F55C-4796-715F-674A753D555C}"/>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Governance Commitments</a:t>
            </a:r>
          </a:p>
        </p:txBody>
      </p:sp>
      <p:sp>
        <p:nvSpPr>
          <p:cNvPr id="4" name="TextBox 3">
            <a:extLst>
              <a:ext uri="{FF2B5EF4-FFF2-40B4-BE49-F238E27FC236}">
                <a16:creationId xmlns:a16="http://schemas.microsoft.com/office/drawing/2014/main" id="{D479DC1B-224A-EE8B-0FCE-30C2F0D8151B}"/>
              </a:ext>
            </a:extLst>
          </p:cNvPr>
          <p:cNvSpPr txBox="1"/>
          <p:nvPr/>
        </p:nvSpPr>
        <p:spPr>
          <a:xfrm>
            <a:off x="831273" y="2244436"/>
            <a:ext cx="9736282" cy="3970318"/>
          </a:xfrm>
          <a:prstGeom prst="rect">
            <a:avLst/>
          </a:prstGeom>
          <a:noFill/>
        </p:spPr>
        <p:txBody>
          <a:bodyPr wrap="square" rtlCol="0">
            <a:spAutoFit/>
          </a:bodyPr>
          <a:lstStyle/>
          <a:p>
            <a:r>
              <a:rPr lang="haw-US" sz="2800" b="1" dirty="0"/>
              <a:t>What governance system will you strengthen this quarter?</a:t>
            </a:r>
          </a:p>
          <a:p>
            <a:endParaRPr lang="haw-US" dirty="0"/>
          </a:p>
          <a:p>
            <a:pPr algn="ctr"/>
            <a:r>
              <a:rPr lang="haw-US" sz="2400" dirty="0"/>
              <a:t>Maybe:</a:t>
            </a:r>
          </a:p>
          <a:p>
            <a:pPr algn="ctr"/>
            <a:r>
              <a:rPr lang="haw-US" sz="2400" dirty="0"/>
              <a:t>Quarterly Membership Review?</a:t>
            </a:r>
          </a:p>
          <a:p>
            <a:pPr algn="ctr"/>
            <a:r>
              <a:rPr lang="haw-US" sz="2400" dirty="0"/>
              <a:t>Monthly Financial Transparency?</a:t>
            </a:r>
          </a:p>
          <a:p>
            <a:pPr algn="ctr"/>
            <a:r>
              <a:rPr lang="haw-US" sz="2400" dirty="0"/>
              <a:t>Written Onboarding Checklist?</a:t>
            </a:r>
          </a:p>
          <a:p>
            <a:pPr algn="ctr"/>
            <a:r>
              <a:rPr lang="haw-US" sz="2400" dirty="0"/>
              <a:t>Succession Planning?</a:t>
            </a:r>
          </a:p>
          <a:p>
            <a:endParaRPr lang="haw-US" dirty="0"/>
          </a:p>
          <a:p>
            <a:endParaRPr lang="haw-US" dirty="0"/>
          </a:p>
          <a:p>
            <a:endParaRPr lang="haw-US" dirty="0"/>
          </a:p>
          <a:p>
            <a:pPr algn="ctr"/>
            <a:r>
              <a:rPr lang="haw-US" sz="3200" b="1" i="1" dirty="0"/>
              <a:t>Please write an answer in the chat</a:t>
            </a:r>
            <a:endParaRPr lang="en-US" sz="3200" b="1" i="1" dirty="0"/>
          </a:p>
        </p:txBody>
      </p:sp>
    </p:spTree>
    <p:extLst>
      <p:ext uri="{BB962C8B-B14F-4D97-AF65-F5344CB8AC3E}">
        <p14:creationId xmlns:p14="http://schemas.microsoft.com/office/powerpoint/2010/main" val="402210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DFCFB2-AAFB-6749-BED9-D825EAC7D5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6869C5-D87D-6843-66C0-6797943047AD}"/>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9DCA5878-20EC-A451-93F6-B9F2110E8694}"/>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77AFE1FD-5EAC-CA50-BF60-7C191AF66113}"/>
              </a:ext>
            </a:extLst>
          </p:cNvPr>
          <p:cNvSpPr txBox="1"/>
          <p:nvPr/>
        </p:nvSpPr>
        <p:spPr>
          <a:xfrm>
            <a:off x="738130" y="727113"/>
            <a:ext cx="8934680" cy="707886"/>
          </a:xfrm>
          <a:prstGeom prst="rect">
            <a:avLst/>
          </a:prstGeom>
          <a:noFill/>
        </p:spPr>
        <p:txBody>
          <a:bodyPr wrap="square" rtlCol="0">
            <a:spAutoFit/>
          </a:bodyPr>
          <a:lstStyle/>
          <a:p>
            <a:r>
              <a:rPr lang="haw-US" sz="4000" b="1" dirty="0">
                <a:solidFill>
                  <a:schemeClr val="bg1"/>
                </a:solidFill>
              </a:rPr>
              <a:t>Take Aways  and Next Steps</a:t>
            </a:r>
            <a:endParaRPr lang="en-US" sz="4000" b="1" dirty="0">
              <a:solidFill>
                <a:schemeClr val="bg1"/>
              </a:solidFill>
            </a:endParaRPr>
          </a:p>
        </p:txBody>
      </p:sp>
      <p:sp>
        <p:nvSpPr>
          <p:cNvPr id="4" name="TextBox 3">
            <a:extLst>
              <a:ext uri="{FF2B5EF4-FFF2-40B4-BE49-F238E27FC236}">
                <a16:creationId xmlns:a16="http://schemas.microsoft.com/office/drawing/2014/main" id="{7C191FBB-77CF-BC90-CB75-48344B87303C}"/>
              </a:ext>
            </a:extLst>
          </p:cNvPr>
          <p:cNvSpPr txBox="1"/>
          <p:nvPr/>
        </p:nvSpPr>
        <p:spPr>
          <a:xfrm>
            <a:off x="166254" y="2244436"/>
            <a:ext cx="10927731" cy="3970318"/>
          </a:xfrm>
          <a:prstGeom prst="rect">
            <a:avLst/>
          </a:prstGeom>
          <a:noFill/>
        </p:spPr>
        <p:txBody>
          <a:bodyPr wrap="square" rtlCol="0">
            <a:spAutoFit/>
          </a:bodyPr>
          <a:lstStyle/>
          <a:p>
            <a:pPr algn="ctr"/>
            <a:r>
              <a:rPr lang="haw-US" sz="3600" b="1" dirty="0"/>
              <a:t>It comes down to “What are you willing to do?</a:t>
            </a:r>
          </a:p>
          <a:p>
            <a:pPr algn="ctr"/>
            <a:endParaRPr lang="haw-US" sz="3600" b="1" dirty="0"/>
          </a:p>
          <a:p>
            <a:pPr algn="ctr"/>
            <a:r>
              <a:rPr lang="haw-US" sz="3600" b="1" dirty="0"/>
              <a:t>What are the main takeaways?</a:t>
            </a:r>
          </a:p>
          <a:p>
            <a:pPr algn="ctr"/>
            <a:endParaRPr lang="haw-US" sz="3600" b="1" dirty="0"/>
          </a:p>
          <a:p>
            <a:pPr algn="ctr"/>
            <a:r>
              <a:rPr lang="haw-US" sz="3600" b="1" dirty="0"/>
              <a:t>What are your next steps?</a:t>
            </a:r>
          </a:p>
          <a:p>
            <a:endParaRPr lang="haw-US" dirty="0"/>
          </a:p>
          <a:p>
            <a:endParaRPr lang="haw-US" dirty="0"/>
          </a:p>
          <a:p>
            <a:endParaRPr lang="haw-US" dirty="0"/>
          </a:p>
          <a:p>
            <a:endParaRPr lang="haw-US" dirty="0"/>
          </a:p>
        </p:txBody>
      </p:sp>
    </p:spTree>
    <p:extLst>
      <p:ext uri="{BB962C8B-B14F-4D97-AF65-F5344CB8AC3E}">
        <p14:creationId xmlns:p14="http://schemas.microsoft.com/office/powerpoint/2010/main" val="133934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094641-B0B0-3740-6074-2D6A30843B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D22E58-EA2D-71BE-2FA6-02E4D5EBE181}"/>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A1DBA41E-CD87-749B-A123-CB2274411412}"/>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ACB113AB-DCF5-981F-3480-E71F94B7EC7F}"/>
              </a:ext>
            </a:extLst>
          </p:cNvPr>
          <p:cNvSpPr txBox="1"/>
          <p:nvPr/>
        </p:nvSpPr>
        <p:spPr>
          <a:xfrm>
            <a:off x="738130" y="727113"/>
            <a:ext cx="8934680" cy="707886"/>
          </a:xfrm>
          <a:prstGeom prst="rect">
            <a:avLst/>
          </a:prstGeom>
          <a:noFill/>
        </p:spPr>
        <p:txBody>
          <a:bodyPr wrap="square" rtlCol="0">
            <a:spAutoFit/>
          </a:bodyPr>
          <a:lstStyle/>
          <a:p>
            <a:r>
              <a:rPr lang="en-US" sz="4000" dirty="0">
                <a:solidFill>
                  <a:schemeClr val="bg1"/>
                </a:solidFill>
              </a:rPr>
              <a:t>District 5000 Standard Moving Forward</a:t>
            </a:r>
          </a:p>
        </p:txBody>
      </p:sp>
      <p:sp>
        <p:nvSpPr>
          <p:cNvPr id="4" name="TextBox 3">
            <a:extLst>
              <a:ext uri="{FF2B5EF4-FFF2-40B4-BE49-F238E27FC236}">
                <a16:creationId xmlns:a16="http://schemas.microsoft.com/office/drawing/2014/main" id="{670598F0-489C-A7BC-A49C-9766021A1895}"/>
              </a:ext>
            </a:extLst>
          </p:cNvPr>
          <p:cNvSpPr txBox="1"/>
          <p:nvPr/>
        </p:nvSpPr>
        <p:spPr>
          <a:xfrm>
            <a:off x="997527" y="2130136"/>
            <a:ext cx="9351818" cy="4247317"/>
          </a:xfrm>
          <a:prstGeom prst="rect">
            <a:avLst/>
          </a:prstGeom>
          <a:noFill/>
        </p:spPr>
        <p:txBody>
          <a:bodyPr wrap="square" rtlCol="0">
            <a:spAutoFit/>
          </a:bodyPr>
          <a:lstStyle/>
          <a:p>
            <a:r>
              <a:rPr lang="haw-US" sz="2800" b="1" dirty="0"/>
              <a:t>We want to standardize District training (learning) so:</a:t>
            </a:r>
          </a:p>
          <a:p>
            <a:endParaRPr lang="haw-US" sz="2800" b="1" dirty="0"/>
          </a:p>
          <a:p>
            <a:pPr marL="285750" indent="-285750">
              <a:buFont typeface="Arial" panose="020B0604020202020204" pitchFamily="34" charset="0"/>
              <a:buChar char="•"/>
            </a:pPr>
            <a:r>
              <a:rPr lang="haw-US" sz="2800" dirty="0"/>
              <a:t>Rotary concepts are easier to understand</a:t>
            </a:r>
          </a:p>
          <a:p>
            <a:pPr marL="285750" indent="-285750">
              <a:buFont typeface="Arial" panose="020B0604020202020204" pitchFamily="34" charset="0"/>
              <a:buChar char="•"/>
            </a:pPr>
            <a:r>
              <a:rPr lang="haw-US" sz="2800" dirty="0"/>
              <a:t>Any club or district leader can present the material</a:t>
            </a:r>
          </a:p>
          <a:p>
            <a:pPr marL="285750" indent="-285750">
              <a:buFont typeface="Arial" panose="020B0604020202020204" pitchFamily="34" charset="0"/>
              <a:buChar char="•"/>
            </a:pPr>
            <a:r>
              <a:rPr lang="haw-US" sz="2800" dirty="0"/>
              <a:t>The format always follows governance, has the same framework, includes a self-assessement and leadership commitments</a:t>
            </a:r>
          </a:p>
          <a:p>
            <a:pPr marL="285750" indent="-285750">
              <a:buFont typeface="Arial" panose="020B0604020202020204" pitchFamily="34" charset="0"/>
              <a:buChar char="•"/>
            </a:pPr>
            <a:r>
              <a:rPr lang="haw-US" sz="2800" dirty="0"/>
              <a:t>Clear takeaways and next steps</a:t>
            </a:r>
          </a:p>
          <a:p>
            <a:pPr marL="285750" indent="-285750">
              <a:buFont typeface="Arial" panose="020B0604020202020204" pitchFamily="34" charset="0"/>
              <a:buChar char="•"/>
            </a:pPr>
            <a:endParaRPr lang="haw-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2554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79AEF-EC14-57FD-885A-D666A7A1EC5E}"/>
              </a:ext>
            </a:extLst>
          </p:cNvPr>
          <p:cNvPicPr>
            <a:picLocks noChangeAspect="1"/>
          </p:cNvPicPr>
          <p:nvPr/>
        </p:nvPicPr>
        <p:blipFill>
          <a:blip r:embed="rId3"/>
          <a:srcRect/>
          <a:stretch/>
        </p:blipFill>
        <p:spPr>
          <a:xfrm>
            <a:off x="0" y="3575"/>
            <a:ext cx="12192000" cy="6858000"/>
          </a:xfrm>
          <a:prstGeom prst="rect">
            <a:avLst/>
          </a:prstGeom>
        </p:spPr>
      </p:pic>
    </p:spTree>
    <p:extLst>
      <p:ext uri="{BB962C8B-B14F-4D97-AF65-F5344CB8AC3E}">
        <p14:creationId xmlns:p14="http://schemas.microsoft.com/office/powerpoint/2010/main" val="11959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3D9A67-AF17-3410-17CE-2F23C4C55D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20F820-2EB3-5AFB-3E56-77F2C39E2388}"/>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5F1425EC-33CC-E11B-74AF-290360E53696}"/>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7A3B0AE9-2A12-5FB7-58C0-A8638E04F2B9}"/>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Rotary Constitutional Foundation</a:t>
            </a:r>
          </a:p>
        </p:txBody>
      </p:sp>
      <p:sp>
        <p:nvSpPr>
          <p:cNvPr id="9" name="TextBox 8">
            <a:extLst>
              <a:ext uri="{FF2B5EF4-FFF2-40B4-BE49-F238E27FC236}">
                <a16:creationId xmlns:a16="http://schemas.microsoft.com/office/drawing/2014/main" id="{C37292F1-4479-AECF-430F-F6858B560417}"/>
              </a:ext>
            </a:extLst>
          </p:cNvPr>
          <p:cNvSpPr txBox="1"/>
          <p:nvPr/>
        </p:nvSpPr>
        <p:spPr>
          <a:xfrm>
            <a:off x="738130" y="2597727"/>
            <a:ext cx="9787861" cy="646331"/>
          </a:xfrm>
          <a:prstGeom prst="rect">
            <a:avLst/>
          </a:prstGeom>
          <a:noFill/>
        </p:spPr>
        <p:txBody>
          <a:bodyPr wrap="square" rtlCol="0">
            <a:spAutoFit/>
          </a:bodyPr>
          <a:lstStyle/>
          <a:p>
            <a:endParaRPr lang="haw-US" dirty="0"/>
          </a:p>
          <a:p>
            <a:endParaRPr lang="en-US" dirty="0"/>
          </a:p>
        </p:txBody>
      </p:sp>
      <p:sp>
        <p:nvSpPr>
          <p:cNvPr id="11" name="TextBox 10">
            <a:extLst>
              <a:ext uri="{FF2B5EF4-FFF2-40B4-BE49-F238E27FC236}">
                <a16:creationId xmlns:a16="http://schemas.microsoft.com/office/drawing/2014/main" id="{C5C67250-EE23-4875-2276-E03955A88585}"/>
              </a:ext>
            </a:extLst>
          </p:cNvPr>
          <p:cNvSpPr txBox="1"/>
          <p:nvPr/>
        </p:nvSpPr>
        <p:spPr>
          <a:xfrm>
            <a:off x="519921" y="1943100"/>
            <a:ext cx="10245061" cy="1938992"/>
          </a:xfrm>
          <a:prstGeom prst="rect">
            <a:avLst/>
          </a:prstGeom>
          <a:noFill/>
        </p:spPr>
        <p:txBody>
          <a:bodyPr wrap="square" rtlCol="0">
            <a:spAutoFit/>
          </a:bodyPr>
          <a:lstStyle/>
          <a:p>
            <a:pPr marL="285750" indent="-285750">
              <a:buFont typeface="Arial" panose="020B0604020202020204" pitchFamily="34" charset="0"/>
              <a:buChar char="•"/>
            </a:pPr>
            <a:r>
              <a:rPr lang="haw-US" sz="2400" b="1" dirty="0"/>
              <a:t>Clubs are governed by a Board of Directors</a:t>
            </a:r>
          </a:p>
          <a:p>
            <a:pPr marL="285750" indent="-285750">
              <a:buFont typeface="Arial" panose="020B0604020202020204" pitchFamily="34" charset="0"/>
              <a:buChar char="•"/>
            </a:pPr>
            <a:endParaRPr lang="haw-US" sz="2400" b="1" dirty="0"/>
          </a:p>
          <a:p>
            <a:pPr marL="285750" indent="-285750">
              <a:buFont typeface="Arial" panose="020B0604020202020204" pitchFamily="34" charset="0"/>
              <a:buChar char="•"/>
            </a:pPr>
            <a:r>
              <a:rPr lang="haw-US" sz="2400" b="1" dirty="0"/>
              <a:t>The Board directs and controls the affairs of the club</a:t>
            </a:r>
          </a:p>
          <a:p>
            <a:pPr marL="285750" indent="-285750">
              <a:buFont typeface="Arial" panose="020B0604020202020204" pitchFamily="34" charset="0"/>
              <a:buChar char="•"/>
            </a:pPr>
            <a:endParaRPr lang="haw-US" sz="2400" b="1" dirty="0"/>
          </a:p>
          <a:p>
            <a:pPr marL="285750" indent="-285750">
              <a:buFont typeface="Arial" panose="020B0604020202020204" pitchFamily="34" charset="0"/>
              <a:buChar char="•"/>
            </a:pPr>
            <a:r>
              <a:rPr lang="haw-US" sz="2400" b="1" dirty="0"/>
              <a:t>Clubs operate under Rotary International constitutional documents</a:t>
            </a:r>
            <a:endParaRPr lang="en-US" sz="2400" b="1" dirty="0"/>
          </a:p>
        </p:txBody>
      </p:sp>
    </p:spTree>
    <p:extLst>
      <p:ext uri="{BB962C8B-B14F-4D97-AF65-F5344CB8AC3E}">
        <p14:creationId xmlns:p14="http://schemas.microsoft.com/office/powerpoint/2010/main" val="389872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A4E124-DD9B-C829-8973-9A5B3C9C61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82B646-2B19-8E09-097E-AD453E9C8117}"/>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ABD13F01-AB7B-E543-74B3-6019CAF6ABE3}"/>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C088FB0A-AC26-22BC-E062-74D2B31AB075}"/>
              </a:ext>
            </a:extLst>
          </p:cNvPr>
          <p:cNvSpPr txBox="1"/>
          <p:nvPr/>
        </p:nvSpPr>
        <p:spPr>
          <a:xfrm>
            <a:off x="738130" y="727113"/>
            <a:ext cx="8934680" cy="707886"/>
          </a:xfrm>
          <a:prstGeom prst="rect">
            <a:avLst/>
          </a:prstGeom>
          <a:noFill/>
        </p:spPr>
        <p:txBody>
          <a:bodyPr wrap="square" rtlCol="0">
            <a:spAutoFit/>
          </a:bodyPr>
          <a:lstStyle/>
          <a:p>
            <a:r>
              <a:rPr lang="haw-US" sz="4000" b="1" dirty="0">
                <a:solidFill>
                  <a:schemeClr val="bg1"/>
                </a:solidFill>
              </a:rPr>
              <a:t>Reality Check</a:t>
            </a:r>
            <a:endParaRPr lang="en-US" sz="4000" b="1" dirty="0">
              <a:solidFill>
                <a:schemeClr val="bg1"/>
              </a:solidFill>
            </a:endParaRPr>
          </a:p>
        </p:txBody>
      </p:sp>
      <p:sp>
        <p:nvSpPr>
          <p:cNvPr id="4" name="TextBox 3">
            <a:extLst>
              <a:ext uri="{FF2B5EF4-FFF2-40B4-BE49-F238E27FC236}">
                <a16:creationId xmlns:a16="http://schemas.microsoft.com/office/drawing/2014/main" id="{25C1D155-FB59-9D07-5B32-765C6B26E326}"/>
              </a:ext>
            </a:extLst>
          </p:cNvPr>
          <p:cNvSpPr txBox="1"/>
          <p:nvPr/>
        </p:nvSpPr>
        <p:spPr>
          <a:xfrm>
            <a:off x="426027" y="2015836"/>
            <a:ext cx="10380518" cy="707886"/>
          </a:xfrm>
          <a:prstGeom prst="rect">
            <a:avLst/>
          </a:prstGeom>
          <a:noFill/>
        </p:spPr>
        <p:txBody>
          <a:bodyPr wrap="square" rtlCol="0">
            <a:spAutoFit/>
          </a:bodyPr>
          <a:lstStyle/>
          <a:p>
            <a:r>
              <a:rPr lang="haw-US" sz="4000" dirty="0"/>
              <a:t>What is your clubʻs greatest governance gap?</a:t>
            </a:r>
            <a:endParaRPr lang="en-US" sz="4000" dirty="0"/>
          </a:p>
        </p:txBody>
      </p:sp>
      <p:sp>
        <p:nvSpPr>
          <p:cNvPr id="5" name="TextBox 4">
            <a:extLst>
              <a:ext uri="{FF2B5EF4-FFF2-40B4-BE49-F238E27FC236}">
                <a16:creationId xmlns:a16="http://schemas.microsoft.com/office/drawing/2014/main" id="{5F5CBC14-329E-6F6A-7C09-D1341DAC6260}"/>
              </a:ext>
            </a:extLst>
          </p:cNvPr>
          <p:cNvSpPr txBox="1"/>
          <p:nvPr/>
        </p:nvSpPr>
        <p:spPr>
          <a:xfrm>
            <a:off x="3761510" y="3002974"/>
            <a:ext cx="6806046" cy="3323987"/>
          </a:xfrm>
          <a:prstGeom prst="rect">
            <a:avLst/>
          </a:prstGeom>
          <a:noFill/>
        </p:spPr>
        <p:txBody>
          <a:bodyPr wrap="square" rtlCol="0">
            <a:spAutoFit/>
          </a:bodyPr>
          <a:lstStyle/>
          <a:p>
            <a:r>
              <a:rPr lang="haw-US" sz="2400" u="sng" dirty="0"/>
              <a:t>Take the poll:</a:t>
            </a:r>
          </a:p>
          <a:p>
            <a:endParaRPr lang="haw-US" sz="2400" dirty="0"/>
          </a:p>
          <a:p>
            <a:pPr marL="285750" indent="-285750">
              <a:buFont typeface="Arial" panose="020B0604020202020204" pitchFamily="34" charset="0"/>
              <a:buChar char="•"/>
            </a:pPr>
            <a:r>
              <a:rPr lang="haw-US" sz="2400" b="1" dirty="0"/>
              <a:t>Financial Oversight</a:t>
            </a:r>
          </a:p>
          <a:p>
            <a:pPr marL="285750" indent="-285750">
              <a:buFont typeface="Arial" panose="020B0604020202020204" pitchFamily="34" charset="0"/>
              <a:buChar char="•"/>
            </a:pPr>
            <a:r>
              <a:rPr lang="haw-US" sz="2400" b="1" dirty="0"/>
              <a:t>Membership Health</a:t>
            </a:r>
          </a:p>
          <a:p>
            <a:pPr marL="285750" indent="-285750">
              <a:buFont typeface="Arial" panose="020B0604020202020204" pitchFamily="34" charset="0"/>
              <a:buChar char="•"/>
            </a:pPr>
            <a:r>
              <a:rPr lang="haw-US" sz="2400" b="1" dirty="0"/>
              <a:t>Leadership Pipeline</a:t>
            </a:r>
          </a:p>
          <a:p>
            <a:pPr marL="285750" indent="-285750">
              <a:buFont typeface="Arial" panose="020B0604020202020204" pitchFamily="34" charset="0"/>
              <a:buChar char="•"/>
            </a:pPr>
            <a:r>
              <a:rPr lang="haw-US" sz="2400" b="1" dirty="0"/>
              <a:t>Infrastructure Systems</a:t>
            </a:r>
          </a:p>
          <a:p>
            <a:pPr marL="285750" indent="-285750">
              <a:buFont typeface="Arial" panose="020B0604020202020204" pitchFamily="34" charset="0"/>
              <a:buChar char="•"/>
            </a:pPr>
            <a:r>
              <a:rPr lang="haw-US" sz="2400" b="1" dirty="0"/>
              <a:t>Member Engagement</a:t>
            </a:r>
          </a:p>
          <a:p>
            <a:pPr marL="285750" indent="-285750">
              <a:buFont typeface="Arial" panose="020B0604020202020204" pitchFamily="34" charset="0"/>
              <a:buChar char="•"/>
            </a:pPr>
            <a:r>
              <a:rPr lang="haw-US" sz="2400" b="1" dirty="0"/>
              <a:t>Other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2645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B324D-1A1A-4D9A-1F61-6786B42F45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FE4CBD-6EE3-8435-88A7-9C8229F91F38}"/>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8E6EF36A-9A12-1A9F-3C83-3C8280D067F2}"/>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7723DA56-CC09-426D-124A-56161FAD3F70}"/>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Governance Defined</a:t>
            </a:r>
          </a:p>
        </p:txBody>
      </p:sp>
      <p:sp>
        <p:nvSpPr>
          <p:cNvPr id="4" name="TextBox 3">
            <a:extLst>
              <a:ext uri="{FF2B5EF4-FFF2-40B4-BE49-F238E27FC236}">
                <a16:creationId xmlns:a16="http://schemas.microsoft.com/office/drawing/2014/main" id="{0FE32C21-570E-212F-BD7B-C44A4D001A82}"/>
              </a:ext>
            </a:extLst>
          </p:cNvPr>
          <p:cNvSpPr txBox="1"/>
          <p:nvPr/>
        </p:nvSpPr>
        <p:spPr>
          <a:xfrm>
            <a:off x="738130" y="2379517"/>
            <a:ext cx="10006070" cy="3785652"/>
          </a:xfrm>
          <a:prstGeom prst="rect">
            <a:avLst/>
          </a:prstGeom>
          <a:noFill/>
        </p:spPr>
        <p:txBody>
          <a:bodyPr wrap="square" rtlCol="0">
            <a:spAutoFit/>
          </a:bodyPr>
          <a:lstStyle/>
          <a:p>
            <a:pPr algn="ctr"/>
            <a:r>
              <a:rPr lang="haw-US" sz="4800" dirty="0"/>
              <a:t>Direction</a:t>
            </a:r>
          </a:p>
          <a:p>
            <a:pPr algn="ctr"/>
            <a:endParaRPr lang="haw-US" sz="4800" dirty="0"/>
          </a:p>
          <a:p>
            <a:pPr algn="ctr"/>
            <a:r>
              <a:rPr lang="haw-US" sz="4800" dirty="0"/>
              <a:t>Stewardship</a:t>
            </a:r>
          </a:p>
          <a:p>
            <a:pPr algn="ctr"/>
            <a:endParaRPr lang="haw-US" sz="4800" dirty="0"/>
          </a:p>
          <a:p>
            <a:pPr algn="ctr"/>
            <a:r>
              <a:rPr lang="haw-US" sz="4800" dirty="0"/>
              <a:t>Experience</a:t>
            </a:r>
          </a:p>
        </p:txBody>
      </p:sp>
    </p:spTree>
    <p:extLst>
      <p:ext uri="{BB962C8B-B14F-4D97-AF65-F5344CB8AC3E}">
        <p14:creationId xmlns:p14="http://schemas.microsoft.com/office/powerpoint/2010/main" val="311559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19120D-4098-2890-B08A-ADB8E42507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80CA16-D37E-5C14-4105-20CDD00AD1E2}"/>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36ACE133-DC31-5723-729F-446AD8EF2798}"/>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DC4B9ACA-F20E-F1C1-41D3-BD53B291D869}"/>
              </a:ext>
            </a:extLst>
          </p:cNvPr>
          <p:cNvSpPr txBox="1"/>
          <p:nvPr/>
        </p:nvSpPr>
        <p:spPr>
          <a:xfrm>
            <a:off x="738130" y="727113"/>
            <a:ext cx="10878906" cy="707886"/>
          </a:xfrm>
          <a:prstGeom prst="rect">
            <a:avLst/>
          </a:prstGeom>
          <a:noFill/>
        </p:spPr>
        <p:txBody>
          <a:bodyPr wrap="square" rtlCol="0">
            <a:spAutoFit/>
          </a:bodyPr>
          <a:lstStyle/>
          <a:p>
            <a:r>
              <a:rPr lang="en-US" sz="4000" b="1" dirty="0">
                <a:solidFill>
                  <a:schemeClr val="bg1"/>
                </a:solidFill>
              </a:rPr>
              <a:t>Infrastructure Determines Quality of Life</a:t>
            </a:r>
          </a:p>
        </p:txBody>
      </p:sp>
      <p:sp>
        <p:nvSpPr>
          <p:cNvPr id="7" name="TextBox 6">
            <a:extLst>
              <a:ext uri="{FF2B5EF4-FFF2-40B4-BE49-F238E27FC236}">
                <a16:creationId xmlns:a16="http://schemas.microsoft.com/office/drawing/2014/main" id="{F9AC2D1A-6B12-980F-4ED5-0D0DC231A935}"/>
              </a:ext>
            </a:extLst>
          </p:cNvPr>
          <p:cNvSpPr txBox="1"/>
          <p:nvPr/>
        </p:nvSpPr>
        <p:spPr>
          <a:xfrm>
            <a:off x="3449782" y="2597726"/>
            <a:ext cx="6068290" cy="3046988"/>
          </a:xfrm>
          <a:prstGeom prst="rect">
            <a:avLst/>
          </a:prstGeom>
          <a:noFill/>
        </p:spPr>
        <p:txBody>
          <a:bodyPr wrap="square" rtlCol="0">
            <a:spAutoFit/>
          </a:bodyPr>
          <a:lstStyle/>
          <a:p>
            <a:pPr marL="285750" indent="-285750">
              <a:buFont typeface="Arial" panose="020B0604020202020204" pitchFamily="34" charset="0"/>
              <a:buChar char="•"/>
            </a:pPr>
            <a:r>
              <a:rPr lang="haw-US" sz="3200" b="1" dirty="0"/>
              <a:t>Engaged club board</a:t>
            </a:r>
          </a:p>
          <a:p>
            <a:pPr marL="285750" indent="-285750">
              <a:buFont typeface="Arial" panose="020B0604020202020204" pitchFamily="34" charset="0"/>
              <a:buChar char="•"/>
            </a:pPr>
            <a:r>
              <a:rPr lang="haw-US" sz="3200" b="1" dirty="0"/>
              <a:t>Predictable calendar</a:t>
            </a:r>
          </a:p>
          <a:p>
            <a:pPr marL="285750" indent="-285750">
              <a:buFont typeface="Arial" panose="020B0604020202020204" pitchFamily="34" charset="0"/>
              <a:buChar char="•"/>
            </a:pPr>
            <a:r>
              <a:rPr lang="haw-US" sz="3200" b="1" dirty="0"/>
              <a:t>Active communication</a:t>
            </a:r>
          </a:p>
          <a:p>
            <a:pPr marL="285750" indent="-285750">
              <a:buFont typeface="Arial" panose="020B0604020202020204" pitchFamily="34" charset="0"/>
              <a:buChar char="•"/>
            </a:pPr>
            <a:r>
              <a:rPr lang="haw-US" sz="3200" b="1" dirty="0"/>
              <a:t>Systems for engagement</a:t>
            </a:r>
          </a:p>
          <a:p>
            <a:pPr marL="285750" indent="-285750">
              <a:buFont typeface="Arial" panose="020B0604020202020204" pitchFamily="34" charset="0"/>
              <a:buChar char="•"/>
            </a:pPr>
            <a:r>
              <a:rPr lang="haw-US" sz="3200" b="1" dirty="0"/>
              <a:t>Leadership development</a:t>
            </a:r>
          </a:p>
          <a:p>
            <a:pPr marL="285750" indent="-285750">
              <a:buFont typeface="Arial" panose="020B0604020202020204" pitchFamily="34" charset="0"/>
              <a:buChar char="•"/>
            </a:pPr>
            <a:r>
              <a:rPr lang="haw-US" sz="3200" b="1" dirty="0"/>
              <a:t>Postive member experience</a:t>
            </a:r>
            <a:endParaRPr lang="en-US" sz="3200" b="1" dirty="0"/>
          </a:p>
        </p:txBody>
      </p:sp>
    </p:spTree>
    <p:extLst>
      <p:ext uri="{BB962C8B-B14F-4D97-AF65-F5344CB8AC3E}">
        <p14:creationId xmlns:p14="http://schemas.microsoft.com/office/powerpoint/2010/main" val="373440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4B291-F324-DF52-4AC6-9E66D7D329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EE1AFC-9861-BCC5-8ED1-DD21F2B7D3E0}"/>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E2792193-6682-ED2C-06CE-239BF8DD6D0D}"/>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A327CA79-C540-05D4-A18D-AD244026A932}"/>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Fiscal Stewardship</a:t>
            </a:r>
          </a:p>
        </p:txBody>
      </p:sp>
      <p:sp>
        <p:nvSpPr>
          <p:cNvPr id="7" name="TextBox 6">
            <a:extLst>
              <a:ext uri="{FF2B5EF4-FFF2-40B4-BE49-F238E27FC236}">
                <a16:creationId xmlns:a16="http://schemas.microsoft.com/office/drawing/2014/main" id="{98F2245B-E65C-C42F-E74D-B691E94963E3}"/>
              </a:ext>
            </a:extLst>
          </p:cNvPr>
          <p:cNvSpPr txBox="1"/>
          <p:nvPr/>
        </p:nvSpPr>
        <p:spPr>
          <a:xfrm>
            <a:off x="3501736" y="2171700"/>
            <a:ext cx="6670963" cy="3088552"/>
          </a:xfrm>
          <a:prstGeom prst="rect">
            <a:avLst/>
          </a:prstGeom>
          <a:noFill/>
        </p:spPr>
        <p:txBody>
          <a:bodyPr wrap="square" rtlCol="0">
            <a:spAutoFit/>
          </a:bodyPr>
          <a:lstStyle/>
          <a:p>
            <a:pPr marL="285750" indent="-285750">
              <a:buFont typeface="Arial" panose="020B0604020202020204" pitchFamily="34" charset="0"/>
              <a:buChar char="•"/>
            </a:pPr>
            <a:r>
              <a:rPr lang="haw-US" sz="3200" b="1" dirty="0"/>
              <a:t>Annual Budget</a:t>
            </a:r>
          </a:p>
          <a:p>
            <a:pPr marL="285750" indent="-285750">
              <a:buFont typeface="Arial" panose="020B0604020202020204" pitchFamily="34" charset="0"/>
              <a:buChar char="•"/>
            </a:pPr>
            <a:r>
              <a:rPr lang="haw-US" sz="3200" b="1" dirty="0"/>
              <a:t>Monthly Financial Reporting</a:t>
            </a:r>
          </a:p>
          <a:p>
            <a:pPr marL="285750" indent="-285750">
              <a:buFont typeface="Arial" panose="020B0604020202020204" pitchFamily="34" charset="0"/>
              <a:buChar char="•"/>
            </a:pPr>
            <a:r>
              <a:rPr lang="haw-US" sz="3200" b="1" dirty="0"/>
              <a:t>Clear Separation of Duties</a:t>
            </a:r>
          </a:p>
          <a:p>
            <a:pPr marL="285750" indent="-285750">
              <a:buFont typeface="Arial" panose="020B0604020202020204" pitchFamily="34" charset="0"/>
              <a:buChar char="•"/>
            </a:pPr>
            <a:r>
              <a:rPr lang="haw-US" sz="3200" b="1" dirty="0"/>
              <a:t>Reserve Planning</a:t>
            </a:r>
          </a:p>
          <a:p>
            <a:pPr marL="285750" indent="-285750">
              <a:buFont typeface="Arial" panose="020B0604020202020204" pitchFamily="34" charset="0"/>
              <a:buChar char="•"/>
            </a:pPr>
            <a:r>
              <a:rPr lang="haw-US" sz="3200" b="1" dirty="0"/>
              <a:t>Transparency</a:t>
            </a:r>
          </a:p>
          <a:p>
            <a:pPr marL="285750" indent="-285750">
              <a:buFont typeface="Arial" panose="020B0604020202020204" pitchFamily="34" charset="0"/>
              <a:buChar char="•"/>
            </a:pPr>
            <a:r>
              <a:rPr lang="haw-US" sz="3200" b="1" dirty="0"/>
              <a:t>Filing Club Tax Returns</a:t>
            </a:r>
            <a:endParaRPr lang="en-US" sz="3200" b="1" dirty="0"/>
          </a:p>
        </p:txBody>
      </p:sp>
    </p:spTree>
    <p:extLst>
      <p:ext uri="{BB962C8B-B14F-4D97-AF65-F5344CB8AC3E}">
        <p14:creationId xmlns:p14="http://schemas.microsoft.com/office/powerpoint/2010/main" val="169197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5F364-62FA-1B42-F807-DD3D9DA1DD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DBB40F-7442-677B-C411-6428215E6F50}"/>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5F230B6F-7C7E-E1C5-9DAD-EB19C66E4DEC}"/>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22548729-3E8C-FA5C-9077-5705CE9842FB}"/>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Membership &amp; Club Experience</a:t>
            </a:r>
          </a:p>
        </p:txBody>
      </p:sp>
      <p:sp>
        <p:nvSpPr>
          <p:cNvPr id="4" name="TextBox 3">
            <a:extLst>
              <a:ext uri="{FF2B5EF4-FFF2-40B4-BE49-F238E27FC236}">
                <a16:creationId xmlns:a16="http://schemas.microsoft.com/office/drawing/2014/main" id="{3CCE7170-AF3B-AF54-89E2-A59BC14BCAA5}"/>
              </a:ext>
            </a:extLst>
          </p:cNvPr>
          <p:cNvSpPr txBox="1"/>
          <p:nvPr/>
        </p:nvSpPr>
        <p:spPr>
          <a:xfrm>
            <a:off x="2836718" y="2213263"/>
            <a:ext cx="7408718" cy="2554545"/>
          </a:xfrm>
          <a:prstGeom prst="rect">
            <a:avLst/>
          </a:prstGeom>
          <a:noFill/>
        </p:spPr>
        <p:txBody>
          <a:bodyPr wrap="square" rtlCol="0">
            <a:spAutoFit/>
          </a:bodyPr>
          <a:lstStyle/>
          <a:p>
            <a:pPr marL="285750" indent="-285750">
              <a:buFont typeface="Arial" panose="020B0604020202020204" pitchFamily="34" charset="0"/>
              <a:buChar char="•"/>
            </a:pPr>
            <a:r>
              <a:rPr lang="haw-US" sz="3200" b="1" dirty="0"/>
              <a:t>Meeting Enjoyment</a:t>
            </a:r>
          </a:p>
          <a:p>
            <a:pPr marL="285750" indent="-285750">
              <a:buFont typeface="Arial" panose="020B0604020202020204" pitchFamily="34" charset="0"/>
              <a:buChar char="•"/>
            </a:pPr>
            <a:r>
              <a:rPr lang="haw-US" sz="3200" b="1" dirty="0"/>
              <a:t>Confidence in Leadership</a:t>
            </a:r>
          </a:p>
          <a:p>
            <a:pPr marL="285750" indent="-285750">
              <a:buFont typeface="Arial" panose="020B0604020202020204" pitchFamily="34" charset="0"/>
              <a:buChar char="•"/>
            </a:pPr>
            <a:r>
              <a:rPr lang="haw-US" sz="3200" b="1" dirty="0"/>
              <a:t>Opportunity for Personal Growth</a:t>
            </a:r>
          </a:p>
          <a:p>
            <a:pPr marL="285750" indent="-285750">
              <a:buFont typeface="Arial" panose="020B0604020202020204" pitchFamily="34" charset="0"/>
              <a:buChar char="•"/>
            </a:pPr>
            <a:r>
              <a:rPr lang="haw-US" sz="3200" b="1" dirty="0"/>
              <a:t>Developing Personal Relationships</a:t>
            </a:r>
          </a:p>
          <a:p>
            <a:pPr marL="285750" indent="-285750">
              <a:buFont typeface="Arial" panose="020B0604020202020204" pitchFamily="34" charset="0"/>
              <a:buChar char="•"/>
            </a:pPr>
            <a:r>
              <a:rPr lang="haw-US" sz="3200" b="1" dirty="0"/>
              <a:t>Meaningful Service Projects</a:t>
            </a:r>
            <a:endParaRPr lang="en-US" sz="3200" b="1" dirty="0"/>
          </a:p>
        </p:txBody>
      </p:sp>
    </p:spTree>
    <p:extLst>
      <p:ext uri="{BB962C8B-B14F-4D97-AF65-F5344CB8AC3E}">
        <p14:creationId xmlns:p14="http://schemas.microsoft.com/office/powerpoint/2010/main" val="380893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50A619-CE87-C752-FE28-243434CD22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7A4DEC-1196-70AF-2D7B-CCE4C2A07505}"/>
              </a:ext>
            </a:extLst>
          </p:cNvPr>
          <p:cNvPicPr>
            <a:picLocks noChangeAspect="1"/>
          </p:cNvPicPr>
          <p:nvPr/>
        </p:nvPicPr>
        <p:blipFill>
          <a:blip r:embed="rId3"/>
          <a:stretch>
            <a:fillRect/>
          </a:stretch>
        </p:blipFill>
        <p:spPr>
          <a:xfrm>
            <a:off x="0" y="354418"/>
            <a:ext cx="12192000" cy="1298112"/>
          </a:xfrm>
          <a:prstGeom prst="rect">
            <a:avLst/>
          </a:prstGeom>
        </p:spPr>
      </p:pic>
      <p:pic>
        <p:nvPicPr>
          <p:cNvPr id="6" name="Picture 5">
            <a:extLst>
              <a:ext uri="{FF2B5EF4-FFF2-40B4-BE49-F238E27FC236}">
                <a16:creationId xmlns:a16="http://schemas.microsoft.com/office/drawing/2014/main" id="{0FA1838C-842E-787D-82E9-386640464966}"/>
              </a:ext>
            </a:extLst>
          </p:cNvPr>
          <p:cNvPicPr>
            <a:picLocks noChangeAspect="1"/>
          </p:cNvPicPr>
          <p:nvPr/>
        </p:nvPicPr>
        <p:blipFill>
          <a:blip r:embed="rId4"/>
          <a:stretch>
            <a:fillRect/>
          </a:stretch>
        </p:blipFill>
        <p:spPr>
          <a:xfrm>
            <a:off x="11093986" y="1652530"/>
            <a:ext cx="1098014" cy="5205470"/>
          </a:xfrm>
          <a:prstGeom prst="rect">
            <a:avLst/>
          </a:prstGeom>
        </p:spPr>
      </p:pic>
      <p:sp>
        <p:nvSpPr>
          <p:cNvPr id="2" name="TextBox 1">
            <a:extLst>
              <a:ext uri="{FF2B5EF4-FFF2-40B4-BE49-F238E27FC236}">
                <a16:creationId xmlns:a16="http://schemas.microsoft.com/office/drawing/2014/main" id="{91794107-2CEB-F61A-9157-E29EA304C894}"/>
              </a:ext>
            </a:extLst>
          </p:cNvPr>
          <p:cNvSpPr txBox="1"/>
          <p:nvPr/>
        </p:nvSpPr>
        <p:spPr>
          <a:xfrm>
            <a:off x="738130" y="727113"/>
            <a:ext cx="8934680" cy="707886"/>
          </a:xfrm>
          <a:prstGeom prst="rect">
            <a:avLst/>
          </a:prstGeom>
          <a:noFill/>
        </p:spPr>
        <p:txBody>
          <a:bodyPr wrap="square" rtlCol="0">
            <a:spAutoFit/>
          </a:bodyPr>
          <a:lstStyle/>
          <a:p>
            <a:r>
              <a:rPr lang="en-US" sz="4000" b="1" dirty="0">
                <a:solidFill>
                  <a:schemeClr val="bg1"/>
                </a:solidFill>
              </a:rPr>
              <a:t>Governance Self-Assessment</a:t>
            </a:r>
          </a:p>
        </p:txBody>
      </p:sp>
      <p:sp>
        <p:nvSpPr>
          <p:cNvPr id="4" name="TextBox 3">
            <a:extLst>
              <a:ext uri="{FF2B5EF4-FFF2-40B4-BE49-F238E27FC236}">
                <a16:creationId xmlns:a16="http://schemas.microsoft.com/office/drawing/2014/main" id="{0F8021F1-27E0-6C33-C746-0D1E70189E79}"/>
              </a:ext>
            </a:extLst>
          </p:cNvPr>
          <p:cNvSpPr txBox="1"/>
          <p:nvPr/>
        </p:nvSpPr>
        <p:spPr>
          <a:xfrm>
            <a:off x="820882" y="2140527"/>
            <a:ext cx="9902536" cy="3539430"/>
          </a:xfrm>
          <a:prstGeom prst="rect">
            <a:avLst/>
          </a:prstGeom>
          <a:noFill/>
        </p:spPr>
        <p:txBody>
          <a:bodyPr wrap="square" rtlCol="0">
            <a:spAutoFit/>
          </a:bodyPr>
          <a:lstStyle/>
          <a:p>
            <a:r>
              <a:rPr lang="haw-US" sz="3200" b="1" dirty="0"/>
              <a:t>Rate these areas 1-5 (5 is the highest, 1 the lowest):</a:t>
            </a:r>
          </a:p>
          <a:p>
            <a:endParaRPr lang="haw-US" sz="3200" b="1" dirty="0"/>
          </a:p>
          <a:p>
            <a:pPr marL="285750" indent="-285750">
              <a:buFont typeface="Arial" panose="020B0604020202020204" pitchFamily="34" charset="0"/>
              <a:buChar char="•"/>
            </a:pPr>
            <a:r>
              <a:rPr lang="haw-US" sz="3200" b="1" dirty="0"/>
              <a:t>Strategic Clarity</a:t>
            </a:r>
          </a:p>
          <a:p>
            <a:pPr marL="285750" indent="-285750">
              <a:buFont typeface="Arial" panose="020B0604020202020204" pitchFamily="34" charset="0"/>
              <a:buChar char="•"/>
            </a:pPr>
            <a:r>
              <a:rPr lang="haw-US" sz="3200" b="1" dirty="0"/>
              <a:t>Financial Discipline</a:t>
            </a:r>
          </a:p>
          <a:p>
            <a:pPr marL="285750" indent="-285750">
              <a:buFont typeface="Arial" panose="020B0604020202020204" pitchFamily="34" charset="0"/>
              <a:buChar char="•"/>
            </a:pPr>
            <a:r>
              <a:rPr lang="haw-US" sz="3200" b="1" dirty="0"/>
              <a:t>Infrastructure Strength</a:t>
            </a:r>
          </a:p>
          <a:p>
            <a:pPr marL="285750" indent="-285750">
              <a:buFont typeface="Arial" panose="020B0604020202020204" pitchFamily="34" charset="0"/>
              <a:buChar char="•"/>
            </a:pPr>
            <a:r>
              <a:rPr lang="haw-US" sz="3200" b="1" dirty="0"/>
              <a:t>Financial Health</a:t>
            </a:r>
          </a:p>
          <a:p>
            <a:pPr marL="285750" indent="-285750">
              <a:buFont typeface="Arial" panose="020B0604020202020204" pitchFamily="34" charset="0"/>
              <a:buChar char="•"/>
            </a:pPr>
            <a:r>
              <a:rPr lang="haw-US" sz="3200" b="1" dirty="0"/>
              <a:t>Leadership Pipeline</a:t>
            </a:r>
            <a:endParaRPr lang="en-US" sz="3200" b="1" dirty="0"/>
          </a:p>
        </p:txBody>
      </p:sp>
    </p:spTree>
    <p:extLst>
      <p:ext uri="{BB962C8B-B14F-4D97-AF65-F5344CB8AC3E}">
        <p14:creationId xmlns:p14="http://schemas.microsoft.com/office/powerpoint/2010/main" val="1140513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PRESENTATION_ID" val="d8ec20f8-3b70-4f54-af68-0c108735edfe"/>
  <p:tag name="SLIDO_EVENT_UUID" val="8b1feb37-da0f-4e97-ace7-8b6022db434f"/>
  <p:tag name="SLIDO_EVENT_SECTION_UUID" val="a1c7f13c-b53c-41be-afdd-9f939f5e57f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1221</TotalTime>
  <Words>1057</Words>
  <Application>Microsoft Office PowerPoint</Application>
  <PresentationFormat>Widescreen</PresentationFormat>
  <Paragraphs>169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Moulden</dc:creator>
  <cp:lastModifiedBy>Na Masu</cp:lastModifiedBy>
  <cp:revision>20</cp:revision>
  <dcterms:created xsi:type="dcterms:W3CDTF">2025-09-24T19:46:15Z</dcterms:created>
  <dcterms:modified xsi:type="dcterms:W3CDTF">2026-02-28T20:15:19Z</dcterms:modified>
</cp:coreProperties>
</file>