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3" r:id="rId3"/>
    <p:sldMasterId id="2147483712" r:id="rId4"/>
    <p:sldMasterId id="2147483725" r:id="rId5"/>
  </p:sldMasterIdLst>
  <p:notesMasterIdLst>
    <p:notesMasterId r:id="rId24"/>
  </p:notesMasterIdLst>
  <p:sldIdLst>
    <p:sldId id="256" r:id="rId6"/>
    <p:sldId id="530" r:id="rId7"/>
    <p:sldId id="257" r:id="rId8"/>
    <p:sldId id="259" r:id="rId9"/>
    <p:sldId id="260" r:id="rId10"/>
    <p:sldId id="261" r:id="rId11"/>
    <p:sldId id="262" r:id="rId12"/>
    <p:sldId id="335" r:id="rId13"/>
    <p:sldId id="527" r:id="rId14"/>
    <p:sldId id="509" r:id="rId15"/>
    <p:sldId id="523" r:id="rId16"/>
    <p:sldId id="528" r:id="rId17"/>
    <p:sldId id="529" r:id="rId18"/>
    <p:sldId id="526" r:id="rId19"/>
    <p:sldId id="525" r:id="rId20"/>
    <p:sldId id="258" r:id="rId21"/>
    <p:sldId id="288" r:id="rId22"/>
    <p:sldId id="279"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7866" autoAdjust="0"/>
  </p:normalViewPr>
  <p:slideViewPr>
    <p:cSldViewPr snapToGrid="0" showGuides="1">
      <p:cViewPr varScale="1">
        <p:scale>
          <a:sx n="106" d="100"/>
          <a:sy n="106" d="100"/>
        </p:scale>
        <p:origin x="792" y="11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9E1D0-3ED6-43BF-A1EB-47C832A5F8D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EB83CC9-0B59-4CA1-BB74-D47BDEB59833}">
      <dgm:prSet/>
      <dgm:spPr/>
      <dgm:t>
        <a:bodyPr/>
        <a:lstStyle/>
        <a:p>
          <a:pPr>
            <a:lnSpc>
              <a:spcPct val="100000"/>
            </a:lnSpc>
          </a:pPr>
          <a:r>
            <a:rPr lang="en-US"/>
            <a:t>Provide guidance for the club to thrive</a:t>
          </a:r>
        </a:p>
      </dgm:t>
    </dgm:pt>
    <dgm:pt modelId="{F0B497A6-5E43-4016-B90F-6B323EE29E02}" type="parTrans" cxnId="{14B7F375-DAE2-4088-B179-72D217F0B0F9}">
      <dgm:prSet/>
      <dgm:spPr/>
      <dgm:t>
        <a:bodyPr/>
        <a:lstStyle/>
        <a:p>
          <a:endParaRPr lang="en-US"/>
        </a:p>
      </dgm:t>
    </dgm:pt>
    <dgm:pt modelId="{E0319FFE-2EE5-41AE-9E36-EC245E1A6D6D}" type="sibTrans" cxnId="{14B7F375-DAE2-4088-B179-72D217F0B0F9}">
      <dgm:prSet/>
      <dgm:spPr/>
      <dgm:t>
        <a:bodyPr/>
        <a:lstStyle/>
        <a:p>
          <a:pPr>
            <a:lnSpc>
              <a:spcPct val="100000"/>
            </a:lnSpc>
          </a:pPr>
          <a:endParaRPr lang="en-US"/>
        </a:p>
      </dgm:t>
    </dgm:pt>
    <dgm:pt modelId="{FC69775B-638F-4FAF-95B2-566A2CF3F21D}">
      <dgm:prSet/>
      <dgm:spPr/>
      <dgm:t>
        <a:bodyPr/>
        <a:lstStyle/>
        <a:p>
          <a:pPr>
            <a:lnSpc>
              <a:spcPct val="100000"/>
            </a:lnSpc>
          </a:pPr>
          <a:r>
            <a:rPr lang="en-US"/>
            <a:t>Connect people to each other, to the community and to Rotary International</a:t>
          </a:r>
        </a:p>
      </dgm:t>
    </dgm:pt>
    <dgm:pt modelId="{81EDBF99-58B1-4370-8B6D-61C2A36022C6}" type="parTrans" cxnId="{74A02BEB-78EA-4CE7-ACED-B740932DED4B}">
      <dgm:prSet/>
      <dgm:spPr/>
      <dgm:t>
        <a:bodyPr/>
        <a:lstStyle/>
        <a:p>
          <a:endParaRPr lang="en-US"/>
        </a:p>
      </dgm:t>
    </dgm:pt>
    <dgm:pt modelId="{568849ED-DC61-4880-85A3-375BDF5FE1E2}" type="sibTrans" cxnId="{74A02BEB-78EA-4CE7-ACED-B740932DED4B}">
      <dgm:prSet/>
      <dgm:spPr/>
      <dgm:t>
        <a:bodyPr/>
        <a:lstStyle/>
        <a:p>
          <a:pPr>
            <a:lnSpc>
              <a:spcPct val="100000"/>
            </a:lnSpc>
          </a:pPr>
          <a:endParaRPr lang="en-US"/>
        </a:p>
      </dgm:t>
    </dgm:pt>
    <dgm:pt modelId="{9E1D4175-E160-479B-8F96-CDEFF3D031AB}">
      <dgm:prSet/>
      <dgm:spPr/>
      <dgm:t>
        <a:bodyPr/>
        <a:lstStyle/>
        <a:p>
          <a:pPr>
            <a:lnSpc>
              <a:spcPct val="100000"/>
            </a:lnSpc>
          </a:pPr>
          <a:r>
            <a:rPr lang="en-US"/>
            <a:t>Is responsible for overseeing the general direction of the club</a:t>
          </a:r>
        </a:p>
      </dgm:t>
    </dgm:pt>
    <dgm:pt modelId="{E43EEE6A-8393-4B3F-B72A-D13F941E17AB}" type="parTrans" cxnId="{8F223A59-9045-48EB-986B-4E0AB1ECC4DE}">
      <dgm:prSet/>
      <dgm:spPr/>
      <dgm:t>
        <a:bodyPr/>
        <a:lstStyle/>
        <a:p>
          <a:endParaRPr lang="en-US"/>
        </a:p>
      </dgm:t>
    </dgm:pt>
    <dgm:pt modelId="{6195921F-A2C4-4344-972D-D142B790E4F1}" type="sibTrans" cxnId="{8F223A59-9045-48EB-986B-4E0AB1ECC4DE}">
      <dgm:prSet/>
      <dgm:spPr/>
      <dgm:t>
        <a:bodyPr/>
        <a:lstStyle/>
        <a:p>
          <a:pPr>
            <a:lnSpc>
              <a:spcPct val="100000"/>
            </a:lnSpc>
          </a:pPr>
          <a:endParaRPr lang="en-US"/>
        </a:p>
      </dgm:t>
    </dgm:pt>
    <dgm:pt modelId="{C579AAA8-E30C-4743-8DAE-8C5D911CD23A}">
      <dgm:prSet/>
      <dgm:spPr/>
      <dgm:t>
        <a:bodyPr/>
        <a:lstStyle/>
        <a:p>
          <a:pPr>
            <a:lnSpc>
              <a:spcPct val="100000"/>
            </a:lnSpc>
          </a:pPr>
          <a:r>
            <a:rPr lang="en-US"/>
            <a:t>Represents the interests of the members</a:t>
          </a:r>
        </a:p>
      </dgm:t>
    </dgm:pt>
    <dgm:pt modelId="{C0EA71D9-A361-40E1-B50D-055C537B3241}" type="parTrans" cxnId="{6DABCFC6-F9E1-468B-82BF-68478B580F1F}">
      <dgm:prSet/>
      <dgm:spPr/>
      <dgm:t>
        <a:bodyPr/>
        <a:lstStyle/>
        <a:p>
          <a:endParaRPr lang="en-US"/>
        </a:p>
      </dgm:t>
    </dgm:pt>
    <dgm:pt modelId="{92C3DB1B-DF18-4C6E-85E8-CA08239E68AF}" type="sibTrans" cxnId="{6DABCFC6-F9E1-468B-82BF-68478B580F1F}">
      <dgm:prSet/>
      <dgm:spPr/>
      <dgm:t>
        <a:bodyPr/>
        <a:lstStyle/>
        <a:p>
          <a:endParaRPr lang="en-US"/>
        </a:p>
      </dgm:t>
    </dgm:pt>
    <dgm:pt modelId="{A6D7F00D-513D-48A5-BFD2-5FB46C0EDEF9}" type="pres">
      <dgm:prSet presAssocID="{DE69E1D0-3ED6-43BF-A1EB-47C832A5F8D9}" presName="root" presStyleCnt="0">
        <dgm:presLayoutVars>
          <dgm:dir/>
          <dgm:resizeHandles val="exact"/>
        </dgm:presLayoutVars>
      </dgm:prSet>
      <dgm:spPr/>
    </dgm:pt>
    <dgm:pt modelId="{88722BCF-A108-458B-857C-6E15328E695E}" type="pres">
      <dgm:prSet presAssocID="{DE69E1D0-3ED6-43BF-A1EB-47C832A5F8D9}" presName="container" presStyleCnt="0">
        <dgm:presLayoutVars>
          <dgm:dir/>
          <dgm:resizeHandles val="exact"/>
        </dgm:presLayoutVars>
      </dgm:prSet>
      <dgm:spPr/>
    </dgm:pt>
    <dgm:pt modelId="{16EE4F99-02FC-4F0F-89CA-E45020B08BAB}" type="pres">
      <dgm:prSet presAssocID="{6EB83CC9-0B59-4CA1-BB74-D47BDEB59833}" presName="compNode" presStyleCnt="0"/>
      <dgm:spPr/>
    </dgm:pt>
    <dgm:pt modelId="{4A24ECF1-368A-442F-B20F-037B39DD78EF}" type="pres">
      <dgm:prSet presAssocID="{6EB83CC9-0B59-4CA1-BB74-D47BDEB59833}" presName="iconBgRect" presStyleLbl="bgShp" presStyleIdx="0" presStyleCnt="4"/>
      <dgm:spPr/>
    </dgm:pt>
    <dgm:pt modelId="{92A4DB99-B5DB-4471-9563-84F3EFCCC9B4}" type="pres">
      <dgm:prSet presAssocID="{6EB83CC9-0B59-4CA1-BB74-D47BDEB598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5E339933-2A08-44B0-B398-7EBCDA74D57D}" type="pres">
      <dgm:prSet presAssocID="{6EB83CC9-0B59-4CA1-BB74-D47BDEB59833}" presName="spaceRect" presStyleCnt="0"/>
      <dgm:spPr/>
    </dgm:pt>
    <dgm:pt modelId="{9DFAECBA-8189-4EFC-A038-A771B8784880}" type="pres">
      <dgm:prSet presAssocID="{6EB83CC9-0B59-4CA1-BB74-D47BDEB59833}" presName="textRect" presStyleLbl="revTx" presStyleIdx="0" presStyleCnt="4">
        <dgm:presLayoutVars>
          <dgm:chMax val="1"/>
          <dgm:chPref val="1"/>
        </dgm:presLayoutVars>
      </dgm:prSet>
      <dgm:spPr/>
    </dgm:pt>
    <dgm:pt modelId="{32A2EDC6-7C1F-434B-A8CC-F037F24F630B}" type="pres">
      <dgm:prSet presAssocID="{E0319FFE-2EE5-41AE-9E36-EC245E1A6D6D}" presName="sibTrans" presStyleLbl="sibTrans2D1" presStyleIdx="0" presStyleCnt="0"/>
      <dgm:spPr/>
    </dgm:pt>
    <dgm:pt modelId="{5D34620A-6096-487C-889E-25635A4E443E}" type="pres">
      <dgm:prSet presAssocID="{FC69775B-638F-4FAF-95B2-566A2CF3F21D}" presName="compNode" presStyleCnt="0"/>
      <dgm:spPr/>
    </dgm:pt>
    <dgm:pt modelId="{3AD413FE-1836-4479-AE6F-A6C3D9FF1C06}" type="pres">
      <dgm:prSet presAssocID="{FC69775B-638F-4FAF-95B2-566A2CF3F21D}" presName="iconBgRect" presStyleLbl="bgShp" presStyleIdx="1" presStyleCnt="4"/>
      <dgm:spPr/>
    </dgm:pt>
    <dgm:pt modelId="{22F1192E-F0F6-4407-B060-883DBC1365E4}" type="pres">
      <dgm:prSet presAssocID="{FC69775B-638F-4FAF-95B2-566A2CF3F2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35EA8479-EB04-4517-AF9F-A81108FDF635}" type="pres">
      <dgm:prSet presAssocID="{FC69775B-638F-4FAF-95B2-566A2CF3F21D}" presName="spaceRect" presStyleCnt="0"/>
      <dgm:spPr/>
    </dgm:pt>
    <dgm:pt modelId="{B97C3A60-E2BF-4FFD-A57E-1D1261C81927}" type="pres">
      <dgm:prSet presAssocID="{FC69775B-638F-4FAF-95B2-566A2CF3F21D}" presName="textRect" presStyleLbl="revTx" presStyleIdx="1" presStyleCnt="4">
        <dgm:presLayoutVars>
          <dgm:chMax val="1"/>
          <dgm:chPref val="1"/>
        </dgm:presLayoutVars>
      </dgm:prSet>
      <dgm:spPr/>
    </dgm:pt>
    <dgm:pt modelId="{4E635973-B5C8-4BDC-A96A-CD63AAC9926C}" type="pres">
      <dgm:prSet presAssocID="{568849ED-DC61-4880-85A3-375BDF5FE1E2}" presName="sibTrans" presStyleLbl="sibTrans2D1" presStyleIdx="0" presStyleCnt="0"/>
      <dgm:spPr/>
    </dgm:pt>
    <dgm:pt modelId="{A1940403-7CCE-42FC-8D44-2C503C612F14}" type="pres">
      <dgm:prSet presAssocID="{9E1D4175-E160-479B-8F96-CDEFF3D031AB}" presName="compNode" presStyleCnt="0"/>
      <dgm:spPr/>
    </dgm:pt>
    <dgm:pt modelId="{ECE24771-66E6-4276-9C44-D6C31A123CE3}" type="pres">
      <dgm:prSet presAssocID="{9E1D4175-E160-479B-8F96-CDEFF3D031AB}" presName="iconBgRect" presStyleLbl="bgShp" presStyleIdx="2" presStyleCnt="4"/>
      <dgm:spPr/>
    </dgm:pt>
    <dgm:pt modelId="{925D9254-EEE4-4F8C-B4D3-9F23C7666072}" type="pres">
      <dgm:prSet presAssocID="{9E1D4175-E160-479B-8F96-CDEFF3D031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C313B4AE-11E7-4FC8-B1F5-D54D8B3EA60D}" type="pres">
      <dgm:prSet presAssocID="{9E1D4175-E160-479B-8F96-CDEFF3D031AB}" presName="spaceRect" presStyleCnt="0"/>
      <dgm:spPr/>
    </dgm:pt>
    <dgm:pt modelId="{AEB43CE1-1BB4-4C5F-BFD5-891061F4B8DA}" type="pres">
      <dgm:prSet presAssocID="{9E1D4175-E160-479B-8F96-CDEFF3D031AB}" presName="textRect" presStyleLbl="revTx" presStyleIdx="2" presStyleCnt="4">
        <dgm:presLayoutVars>
          <dgm:chMax val="1"/>
          <dgm:chPref val="1"/>
        </dgm:presLayoutVars>
      </dgm:prSet>
      <dgm:spPr/>
    </dgm:pt>
    <dgm:pt modelId="{AB051F3D-C244-4AC8-8E6E-1E142E43BCE0}" type="pres">
      <dgm:prSet presAssocID="{6195921F-A2C4-4344-972D-D142B790E4F1}" presName="sibTrans" presStyleLbl="sibTrans2D1" presStyleIdx="0" presStyleCnt="0"/>
      <dgm:spPr/>
    </dgm:pt>
    <dgm:pt modelId="{2402D377-06DC-4B95-9ABE-5DFD6CCD2ECE}" type="pres">
      <dgm:prSet presAssocID="{C579AAA8-E30C-4743-8DAE-8C5D911CD23A}" presName="compNode" presStyleCnt="0"/>
      <dgm:spPr/>
    </dgm:pt>
    <dgm:pt modelId="{E7745D62-191A-4EF3-9C9C-2DF658A8F0DA}" type="pres">
      <dgm:prSet presAssocID="{C579AAA8-E30C-4743-8DAE-8C5D911CD23A}" presName="iconBgRect" presStyleLbl="bgShp" presStyleIdx="3" presStyleCnt="4"/>
      <dgm:spPr/>
    </dgm:pt>
    <dgm:pt modelId="{4EAE8514-A72B-47EC-8826-0DE9DFFE4B7F}" type="pres">
      <dgm:prSet presAssocID="{C579AAA8-E30C-4743-8DAE-8C5D911CD2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20738155-BBB1-441A-A8B2-AB6F73FA6D78}" type="pres">
      <dgm:prSet presAssocID="{C579AAA8-E30C-4743-8DAE-8C5D911CD23A}" presName="spaceRect" presStyleCnt="0"/>
      <dgm:spPr/>
    </dgm:pt>
    <dgm:pt modelId="{523DB4A2-82BB-4CCB-BDCD-37019FC2B19F}" type="pres">
      <dgm:prSet presAssocID="{C579AAA8-E30C-4743-8DAE-8C5D911CD23A}" presName="textRect" presStyleLbl="revTx" presStyleIdx="3" presStyleCnt="4">
        <dgm:presLayoutVars>
          <dgm:chMax val="1"/>
          <dgm:chPref val="1"/>
        </dgm:presLayoutVars>
      </dgm:prSet>
      <dgm:spPr/>
    </dgm:pt>
  </dgm:ptLst>
  <dgm:cxnLst>
    <dgm:cxn modelId="{4DF5A271-936D-4F97-AAD3-D6CBAE5E481E}" type="presOf" srcId="{E0319FFE-2EE5-41AE-9E36-EC245E1A6D6D}" destId="{32A2EDC6-7C1F-434B-A8CC-F037F24F630B}" srcOrd="0" destOrd="0" presId="urn:microsoft.com/office/officeart/2018/2/layout/IconCircleList"/>
    <dgm:cxn modelId="{2E1AD451-B553-4217-9B69-10B86522AE62}" type="presOf" srcId="{9E1D4175-E160-479B-8F96-CDEFF3D031AB}" destId="{AEB43CE1-1BB4-4C5F-BFD5-891061F4B8DA}" srcOrd="0" destOrd="0" presId="urn:microsoft.com/office/officeart/2018/2/layout/IconCircleList"/>
    <dgm:cxn modelId="{14B7F375-DAE2-4088-B179-72D217F0B0F9}" srcId="{DE69E1D0-3ED6-43BF-A1EB-47C832A5F8D9}" destId="{6EB83CC9-0B59-4CA1-BB74-D47BDEB59833}" srcOrd="0" destOrd="0" parTransId="{F0B497A6-5E43-4016-B90F-6B323EE29E02}" sibTransId="{E0319FFE-2EE5-41AE-9E36-EC245E1A6D6D}"/>
    <dgm:cxn modelId="{8F223A59-9045-48EB-986B-4E0AB1ECC4DE}" srcId="{DE69E1D0-3ED6-43BF-A1EB-47C832A5F8D9}" destId="{9E1D4175-E160-479B-8F96-CDEFF3D031AB}" srcOrd="2" destOrd="0" parTransId="{E43EEE6A-8393-4B3F-B72A-D13F941E17AB}" sibTransId="{6195921F-A2C4-4344-972D-D142B790E4F1}"/>
    <dgm:cxn modelId="{B22B02B5-766C-4555-8987-DE9122501BCC}" type="presOf" srcId="{6195921F-A2C4-4344-972D-D142B790E4F1}" destId="{AB051F3D-C244-4AC8-8E6E-1E142E43BCE0}" srcOrd="0" destOrd="0" presId="urn:microsoft.com/office/officeart/2018/2/layout/IconCircleList"/>
    <dgm:cxn modelId="{811E26BD-9046-40D1-94BF-59AA166FE5F5}" type="presOf" srcId="{FC69775B-638F-4FAF-95B2-566A2CF3F21D}" destId="{B97C3A60-E2BF-4FFD-A57E-1D1261C81927}" srcOrd="0" destOrd="0" presId="urn:microsoft.com/office/officeart/2018/2/layout/IconCircleList"/>
    <dgm:cxn modelId="{6DABCFC6-F9E1-468B-82BF-68478B580F1F}" srcId="{DE69E1D0-3ED6-43BF-A1EB-47C832A5F8D9}" destId="{C579AAA8-E30C-4743-8DAE-8C5D911CD23A}" srcOrd="3" destOrd="0" parTransId="{C0EA71D9-A361-40E1-B50D-055C537B3241}" sibTransId="{92C3DB1B-DF18-4C6E-85E8-CA08239E68AF}"/>
    <dgm:cxn modelId="{A6E7E6D6-F77D-41ED-BA5B-24B750C22978}" type="presOf" srcId="{C579AAA8-E30C-4743-8DAE-8C5D911CD23A}" destId="{523DB4A2-82BB-4CCB-BDCD-37019FC2B19F}" srcOrd="0" destOrd="0" presId="urn:microsoft.com/office/officeart/2018/2/layout/IconCircleList"/>
    <dgm:cxn modelId="{562A9FEA-AE6D-404F-8E9D-6ADEE80FF1BA}" type="presOf" srcId="{568849ED-DC61-4880-85A3-375BDF5FE1E2}" destId="{4E635973-B5C8-4BDC-A96A-CD63AAC9926C}" srcOrd="0" destOrd="0" presId="urn:microsoft.com/office/officeart/2018/2/layout/IconCircleList"/>
    <dgm:cxn modelId="{74A02BEB-78EA-4CE7-ACED-B740932DED4B}" srcId="{DE69E1D0-3ED6-43BF-A1EB-47C832A5F8D9}" destId="{FC69775B-638F-4FAF-95B2-566A2CF3F21D}" srcOrd="1" destOrd="0" parTransId="{81EDBF99-58B1-4370-8B6D-61C2A36022C6}" sibTransId="{568849ED-DC61-4880-85A3-375BDF5FE1E2}"/>
    <dgm:cxn modelId="{CAFC19F2-1CD5-4B32-9D66-E9A9CAA4FFAC}" type="presOf" srcId="{DE69E1D0-3ED6-43BF-A1EB-47C832A5F8D9}" destId="{A6D7F00D-513D-48A5-BFD2-5FB46C0EDEF9}" srcOrd="0" destOrd="0" presId="urn:microsoft.com/office/officeart/2018/2/layout/IconCircleList"/>
    <dgm:cxn modelId="{DEBBFFF3-59CB-4C2E-A7A7-6B240C3AE85E}" type="presOf" srcId="{6EB83CC9-0B59-4CA1-BB74-D47BDEB59833}" destId="{9DFAECBA-8189-4EFC-A038-A771B8784880}" srcOrd="0" destOrd="0" presId="urn:microsoft.com/office/officeart/2018/2/layout/IconCircleList"/>
    <dgm:cxn modelId="{70C66E47-55B5-43AC-9F11-40EF36014A1A}" type="presParOf" srcId="{A6D7F00D-513D-48A5-BFD2-5FB46C0EDEF9}" destId="{88722BCF-A108-458B-857C-6E15328E695E}" srcOrd="0" destOrd="0" presId="urn:microsoft.com/office/officeart/2018/2/layout/IconCircleList"/>
    <dgm:cxn modelId="{5CD4AC27-126F-4F42-BA15-F2676B28FAE1}" type="presParOf" srcId="{88722BCF-A108-458B-857C-6E15328E695E}" destId="{16EE4F99-02FC-4F0F-89CA-E45020B08BAB}" srcOrd="0" destOrd="0" presId="urn:microsoft.com/office/officeart/2018/2/layout/IconCircleList"/>
    <dgm:cxn modelId="{DDA4D2F1-5913-4E36-93D3-1DECF28815F1}" type="presParOf" srcId="{16EE4F99-02FC-4F0F-89CA-E45020B08BAB}" destId="{4A24ECF1-368A-442F-B20F-037B39DD78EF}" srcOrd="0" destOrd="0" presId="urn:microsoft.com/office/officeart/2018/2/layout/IconCircleList"/>
    <dgm:cxn modelId="{839C0B97-7FA8-491E-BA9A-96DD8FED933B}" type="presParOf" srcId="{16EE4F99-02FC-4F0F-89CA-E45020B08BAB}" destId="{92A4DB99-B5DB-4471-9563-84F3EFCCC9B4}" srcOrd="1" destOrd="0" presId="urn:microsoft.com/office/officeart/2018/2/layout/IconCircleList"/>
    <dgm:cxn modelId="{59EDAE02-D319-4F1F-809D-F49FAF89C0AE}" type="presParOf" srcId="{16EE4F99-02FC-4F0F-89CA-E45020B08BAB}" destId="{5E339933-2A08-44B0-B398-7EBCDA74D57D}" srcOrd="2" destOrd="0" presId="urn:microsoft.com/office/officeart/2018/2/layout/IconCircleList"/>
    <dgm:cxn modelId="{880249D5-6D36-46D9-9251-51488AEFBD0B}" type="presParOf" srcId="{16EE4F99-02FC-4F0F-89CA-E45020B08BAB}" destId="{9DFAECBA-8189-4EFC-A038-A771B8784880}" srcOrd="3" destOrd="0" presId="urn:microsoft.com/office/officeart/2018/2/layout/IconCircleList"/>
    <dgm:cxn modelId="{073C6BBD-65ED-4CD8-8CBC-AB7373FC5513}" type="presParOf" srcId="{88722BCF-A108-458B-857C-6E15328E695E}" destId="{32A2EDC6-7C1F-434B-A8CC-F037F24F630B}" srcOrd="1" destOrd="0" presId="urn:microsoft.com/office/officeart/2018/2/layout/IconCircleList"/>
    <dgm:cxn modelId="{3997B873-D959-47A2-AAA9-83005AFE8F40}" type="presParOf" srcId="{88722BCF-A108-458B-857C-6E15328E695E}" destId="{5D34620A-6096-487C-889E-25635A4E443E}" srcOrd="2" destOrd="0" presId="urn:microsoft.com/office/officeart/2018/2/layout/IconCircleList"/>
    <dgm:cxn modelId="{0F04849B-9748-4792-A001-A0A4E124C1AE}" type="presParOf" srcId="{5D34620A-6096-487C-889E-25635A4E443E}" destId="{3AD413FE-1836-4479-AE6F-A6C3D9FF1C06}" srcOrd="0" destOrd="0" presId="urn:microsoft.com/office/officeart/2018/2/layout/IconCircleList"/>
    <dgm:cxn modelId="{78C55741-9559-4B2A-A055-EEC391E53062}" type="presParOf" srcId="{5D34620A-6096-487C-889E-25635A4E443E}" destId="{22F1192E-F0F6-4407-B060-883DBC1365E4}" srcOrd="1" destOrd="0" presId="urn:microsoft.com/office/officeart/2018/2/layout/IconCircleList"/>
    <dgm:cxn modelId="{5A8DDC90-469E-494C-9770-1A8F9CAEFDBE}" type="presParOf" srcId="{5D34620A-6096-487C-889E-25635A4E443E}" destId="{35EA8479-EB04-4517-AF9F-A81108FDF635}" srcOrd="2" destOrd="0" presId="urn:microsoft.com/office/officeart/2018/2/layout/IconCircleList"/>
    <dgm:cxn modelId="{6235A4EB-778B-46E9-9806-6EB982836722}" type="presParOf" srcId="{5D34620A-6096-487C-889E-25635A4E443E}" destId="{B97C3A60-E2BF-4FFD-A57E-1D1261C81927}" srcOrd="3" destOrd="0" presId="urn:microsoft.com/office/officeart/2018/2/layout/IconCircleList"/>
    <dgm:cxn modelId="{A73E9545-2DD9-443B-B01D-792C74F1F6CD}" type="presParOf" srcId="{88722BCF-A108-458B-857C-6E15328E695E}" destId="{4E635973-B5C8-4BDC-A96A-CD63AAC9926C}" srcOrd="3" destOrd="0" presId="urn:microsoft.com/office/officeart/2018/2/layout/IconCircleList"/>
    <dgm:cxn modelId="{0A403DF5-1911-40DD-AF73-5591994E02DA}" type="presParOf" srcId="{88722BCF-A108-458B-857C-6E15328E695E}" destId="{A1940403-7CCE-42FC-8D44-2C503C612F14}" srcOrd="4" destOrd="0" presId="urn:microsoft.com/office/officeart/2018/2/layout/IconCircleList"/>
    <dgm:cxn modelId="{43B45433-AA06-4195-A03A-25AA8DABCD86}" type="presParOf" srcId="{A1940403-7CCE-42FC-8D44-2C503C612F14}" destId="{ECE24771-66E6-4276-9C44-D6C31A123CE3}" srcOrd="0" destOrd="0" presId="urn:microsoft.com/office/officeart/2018/2/layout/IconCircleList"/>
    <dgm:cxn modelId="{11A8A1F0-DE9E-4502-BAE9-4881A1519D3A}" type="presParOf" srcId="{A1940403-7CCE-42FC-8D44-2C503C612F14}" destId="{925D9254-EEE4-4F8C-B4D3-9F23C7666072}" srcOrd="1" destOrd="0" presId="urn:microsoft.com/office/officeart/2018/2/layout/IconCircleList"/>
    <dgm:cxn modelId="{E2D0A59E-EA7C-4B01-B1EF-70C07AF18A8A}" type="presParOf" srcId="{A1940403-7CCE-42FC-8D44-2C503C612F14}" destId="{C313B4AE-11E7-4FC8-B1F5-D54D8B3EA60D}" srcOrd="2" destOrd="0" presId="urn:microsoft.com/office/officeart/2018/2/layout/IconCircleList"/>
    <dgm:cxn modelId="{6B692F9B-F0FF-430F-8CE9-46E627CF0875}" type="presParOf" srcId="{A1940403-7CCE-42FC-8D44-2C503C612F14}" destId="{AEB43CE1-1BB4-4C5F-BFD5-891061F4B8DA}" srcOrd="3" destOrd="0" presId="urn:microsoft.com/office/officeart/2018/2/layout/IconCircleList"/>
    <dgm:cxn modelId="{CDB88020-6258-4DFE-85D0-0E0476D810C8}" type="presParOf" srcId="{88722BCF-A108-458B-857C-6E15328E695E}" destId="{AB051F3D-C244-4AC8-8E6E-1E142E43BCE0}" srcOrd="5" destOrd="0" presId="urn:microsoft.com/office/officeart/2018/2/layout/IconCircleList"/>
    <dgm:cxn modelId="{55157CFC-497B-464B-BB6F-F96C51D20E71}" type="presParOf" srcId="{88722BCF-A108-458B-857C-6E15328E695E}" destId="{2402D377-06DC-4B95-9ABE-5DFD6CCD2ECE}" srcOrd="6" destOrd="0" presId="urn:microsoft.com/office/officeart/2018/2/layout/IconCircleList"/>
    <dgm:cxn modelId="{8840C2B2-A100-44F8-BC01-AD456BB8922D}" type="presParOf" srcId="{2402D377-06DC-4B95-9ABE-5DFD6CCD2ECE}" destId="{E7745D62-191A-4EF3-9C9C-2DF658A8F0DA}" srcOrd="0" destOrd="0" presId="urn:microsoft.com/office/officeart/2018/2/layout/IconCircleList"/>
    <dgm:cxn modelId="{3C4FE34C-68F0-447C-9142-C52B876C7629}" type="presParOf" srcId="{2402D377-06DC-4B95-9ABE-5DFD6CCD2ECE}" destId="{4EAE8514-A72B-47EC-8826-0DE9DFFE4B7F}" srcOrd="1" destOrd="0" presId="urn:microsoft.com/office/officeart/2018/2/layout/IconCircleList"/>
    <dgm:cxn modelId="{1302DB31-99B6-4A08-8271-92A966253264}" type="presParOf" srcId="{2402D377-06DC-4B95-9ABE-5DFD6CCD2ECE}" destId="{20738155-BBB1-441A-A8B2-AB6F73FA6D78}" srcOrd="2" destOrd="0" presId="urn:microsoft.com/office/officeart/2018/2/layout/IconCircleList"/>
    <dgm:cxn modelId="{20235836-D9A5-44DA-AC95-0E1A374AF058}" type="presParOf" srcId="{2402D377-06DC-4B95-9ABE-5DFD6CCD2ECE}" destId="{523DB4A2-82BB-4CCB-BDCD-37019FC2B19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ECF1-368A-442F-B20F-037B39DD78EF}">
      <dsp:nvSpPr>
        <dsp:cNvPr id="0" name=""/>
        <dsp:cNvSpPr/>
      </dsp:nvSpPr>
      <dsp:spPr>
        <a:xfrm>
          <a:off x="71410" y="170110"/>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4DB99-B5DB-4471-9563-84F3EFCCC9B4}">
      <dsp:nvSpPr>
        <dsp:cNvPr id="0" name=""/>
        <dsp:cNvSpPr/>
      </dsp:nvSpPr>
      <dsp:spPr>
        <a:xfrm>
          <a:off x="387328" y="486028"/>
          <a:ext cx="872535" cy="87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AECBA-8189-4EFC-A038-A771B8784880}">
      <dsp:nvSpPr>
        <dsp:cNvPr id="0" name=""/>
        <dsp:cNvSpPr/>
      </dsp:nvSpPr>
      <dsp:spPr>
        <a:xfrm>
          <a:off x="1898147" y="170110"/>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Provide guidance for the club to thrive</a:t>
          </a:r>
        </a:p>
      </dsp:txBody>
      <dsp:txXfrm>
        <a:off x="1898147" y="170110"/>
        <a:ext cx="3546018" cy="1504371"/>
      </dsp:txXfrm>
    </dsp:sp>
    <dsp:sp modelId="{3AD413FE-1836-4479-AE6F-A6C3D9FF1C06}">
      <dsp:nvSpPr>
        <dsp:cNvPr id="0" name=""/>
        <dsp:cNvSpPr/>
      </dsp:nvSpPr>
      <dsp:spPr>
        <a:xfrm>
          <a:off x="6062032" y="170110"/>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1192E-F0F6-4407-B060-883DBC1365E4}">
      <dsp:nvSpPr>
        <dsp:cNvPr id="0" name=""/>
        <dsp:cNvSpPr/>
      </dsp:nvSpPr>
      <dsp:spPr>
        <a:xfrm>
          <a:off x="6377951" y="486028"/>
          <a:ext cx="872535" cy="87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C3A60-E2BF-4FFD-A57E-1D1261C81927}">
      <dsp:nvSpPr>
        <dsp:cNvPr id="0" name=""/>
        <dsp:cNvSpPr/>
      </dsp:nvSpPr>
      <dsp:spPr>
        <a:xfrm>
          <a:off x="7888769" y="170110"/>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Connect people to each other, to the community and to Rotary International</a:t>
          </a:r>
        </a:p>
      </dsp:txBody>
      <dsp:txXfrm>
        <a:off x="7888769" y="170110"/>
        <a:ext cx="3546018" cy="1504371"/>
      </dsp:txXfrm>
    </dsp:sp>
    <dsp:sp modelId="{ECE24771-66E6-4276-9C44-D6C31A123CE3}">
      <dsp:nvSpPr>
        <dsp:cNvPr id="0" name=""/>
        <dsp:cNvSpPr/>
      </dsp:nvSpPr>
      <dsp:spPr>
        <a:xfrm>
          <a:off x="71410" y="2360414"/>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D9254-EEE4-4F8C-B4D3-9F23C7666072}">
      <dsp:nvSpPr>
        <dsp:cNvPr id="0" name=""/>
        <dsp:cNvSpPr/>
      </dsp:nvSpPr>
      <dsp:spPr>
        <a:xfrm>
          <a:off x="387328" y="2676332"/>
          <a:ext cx="872535" cy="87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43CE1-1BB4-4C5F-BFD5-891061F4B8DA}">
      <dsp:nvSpPr>
        <dsp:cNvPr id="0" name=""/>
        <dsp:cNvSpPr/>
      </dsp:nvSpPr>
      <dsp:spPr>
        <a:xfrm>
          <a:off x="1898147" y="2360414"/>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Is responsible for overseeing the general direction of the club</a:t>
          </a:r>
        </a:p>
      </dsp:txBody>
      <dsp:txXfrm>
        <a:off x="1898147" y="2360414"/>
        <a:ext cx="3546018" cy="1504371"/>
      </dsp:txXfrm>
    </dsp:sp>
    <dsp:sp modelId="{E7745D62-191A-4EF3-9C9C-2DF658A8F0DA}">
      <dsp:nvSpPr>
        <dsp:cNvPr id="0" name=""/>
        <dsp:cNvSpPr/>
      </dsp:nvSpPr>
      <dsp:spPr>
        <a:xfrm>
          <a:off x="6062032" y="2360414"/>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E8514-A72B-47EC-8826-0DE9DFFE4B7F}">
      <dsp:nvSpPr>
        <dsp:cNvPr id="0" name=""/>
        <dsp:cNvSpPr/>
      </dsp:nvSpPr>
      <dsp:spPr>
        <a:xfrm>
          <a:off x="6377951" y="2676332"/>
          <a:ext cx="872535" cy="872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DB4A2-82BB-4CCB-BDCD-37019FC2B19F}">
      <dsp:nvSpPr>
        <dsp:cNvPr id="0" name=""/>
        <dsp:cNvSpPr/>
      </dsp:nvSpPr>
      <dsp:spPr>
        <a:xfrm>
          <a:off x="7888769" y="2360414"/>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Represents the interests of the members</a:t>
          </a:r>
        </a:p>
      </dsp:txBody>
      <dsp:txXfrm>
        <a:off x="7888769" y="2360414"/>
        <a:ext cx="3546018" cy="150437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11/23/2024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How’s it going?  Last time we met in July, we talked about effective boards, roles and responsibilities and running board meetings.  Did that training help? If not, what can re revisit?  Now that we are in the second quarter, do you need a course correction or the plan is still good to charge ahead?  </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93038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last meeting about the purpose of the board and different structures and that the board was the governing body of the club.  As the board starts working together, remember to start with the meeting of the minds to have that shared vision for the good of the club. </a:t>
            </a:r>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94011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want to make sure the finances are in order and you are following the budget.  The financial statement should be reviewed at board meetings and kept up to date.</a:t>
            </a:r>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56007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by-laws, but for Rotary’s recommendation, is this</a:t>
            </a:r>
          </a:p>
          <a:p>
            <a:r>
              <a:rPr lang="en-US" dirty="0"/>
              <a:t>This December, you would be electing the President for 2025-2026.  How do you elect officers?</a:t>
            </a:r>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386259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include the Club Learning Facilitator on the board to help with the training and operations</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182713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Skills:  collaborating, bring people together, agile, innovative, forward thinking, growth mindset, accountable, optimistic. </a:t>
            </a:r>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348634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1217A-A363-4B86-A19B-34E384F86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228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1217A-A363-4B86-A19B-34E384F86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0887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F19A59-F889-4F65-8E1C-110B29FAF0CE}"/>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4AB46C0E-8377-4A7B-A964-65044A628B0D}"/>
              </a:ext>
            </a:extLst>
          </p:cNvPr>
          <p:cNvSpPr/>
          <p:nvPr/>
        </p:nvSpPr>
        <p:spPr>
          <a:xfrm>
            <a:off x="-203200" y="2667000"/>
            <a:ext cx="12700000" cy="1600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21073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48D8DE-AF7A-4AF0-B498-63BB2C4D1D0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B5F24A7E-9ADD-42FE-8551-CFED217B2335}"/>
              </a:ext>
            </a:extLst>
          </p:cNvPr>
          <p:cNvSpPr>
            <a:spLocks noChangeArrowheads="1"/>
          </p:cNvSpPr>
          <p:nvPr/>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793242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2782E-03DC-47E8-BC49-93B25AFBB903}"/>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0A42C23D-7C6F-4482-A059-7E26BCDC6F9B}"/>
              </a:ext>
            </a:extLst>
          </p:cNvPr>
          <p:cNvSpPr>
            <a:spLocks noChangeArrowheads="1"/>
          </p:cNvSpPr>
          <p:nvPr/>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2840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C6AA1F-1D0C-4151-A00C-AFA210F28585}"/>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F708EB05-6621-4D19-9B7F-73E03A3FE7D8}"/>
              </a:ext>
            </a:extLst>
          </p:cNvPr>
          <p:cNvSpPr>
            <a:spLocks noChangeArrowheads="1"/>
          </p:cNvSpPr>
          <p:nvPr/>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61055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F03AF-B375-44FB-9DFD-7000FDD34D80}"/>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6207B776-20BC-4277-A3F4-7C52D1466167}"/>
              </a:ext>
            </a:extLst>
          </p:cNvPr>
          <p:cNvSpPr>
            <a:spLocks noChangeArrowheads="1"/>
          </p:cNvSpPr>
          <p:nvPr/>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69575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232AF6-ADD0-473A-A7D5-B3FDC689352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88198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1135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77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4797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844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11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44941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8943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2048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191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88238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290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4322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77590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3288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7789"/>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03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0352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25094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1136-C6A4-369A-0C6C-182AF08C0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3D73B-1249-C877-543E-1B2BC3FCF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DFFFAC-05DF-A3B2-CA67-838495CF8C0B}"/>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5" name="Footer Placeholder 4">
            <a:extLst>
              <a:ext uri="{FF2B5EF4-FFF2-40B4-BE49-F238E27FC236}">
                <a16:creationId xmlns:a16="http://schemas.microsoft.com/office/drawing/2014/main" id="{1EA4E010-DE34-8DFB-F047-D9EAC8548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82667-BF1C-4D52-2963-5EE5536B6D3B}"/>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2070214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7C84-C6F6-58FE-441E-D51AD8FDF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CE122-A495-F209-ECDC-722143796E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B00BA-FBF1-37E2-3B34-56F798B4B298}"/>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5" name="Footer Placeholder 4">
            <a:extLst>
              <a:ext uri="{FF2B5EF4-FFF2-40B4-BE49-F238E27FC236}">
                <a16:creationId xmlns:a16="http://schemas.microsoft.com/office/drawing/2014/main" id="{B7E4A9BB-D26D-FBF5-5EDA-F71F14E3C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D6AD6-39C4-B08D-F35C-5AA3E2381B36}"/>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473011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44F8-27B1-BEA0-B96F-32A6DBDEE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42A44D-87DF-752F-A735-DC655E4333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82BAAF-CD6F-D3EC-C61E-5BB777099990}"/>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5" name="Footer Placeholder 4">
            <a:extLst>
              <a:ext uri="{FF2B5EF4-FFF2-40B4-BE49-F238E27FC236}">
                <a16:creationId xmlns:a16="http://schemas.microsoft.com/office/drawing/2014/main" id="{89BEDDBC-CBC6-B758-256D-690D06417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D7C24-F69F-9625-9855-576E7F9D010F}"/>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122433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ECED-B725-68DF-F6F9-E7381FA7AF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5E7EC-F195-A549-2BA0-9E80D45067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4B418-6702-5148-024F-7080AC963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9CCF92-4086-CC6C-AEA5-8B549DDC9882}"/>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6" name="Footer Placeholder 5">
            <a:extLst>
              <a:ext uri="{FF2B5EF4-FFF2-40B4-BE49-F238E27FC236}">
                <a16:creationId xmlns:a16="http://schemas.microsoft.com/office/drawing/2014/main" id="{EA9A843E-E8FF-E36D-F92C-EEFDB2FD6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F2245-01D1-DF52-9750-0ADCECC5948D}"/>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295707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3C8F-DF58-85F3-45AF-38AD3CB93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8F586-9574-FBD1-5FF1-2E3C55CE8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EE94E-6F1A-F734-9B6E-920960DDC7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0E107B-9AD6-822D-AB9B-589F4C8EC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7523F-C0E5-A9BC-E71B-26B99DD0AC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37FAC2-F131-2D42-615B-BFB127C96835}"/>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8" name="Footer Placeholder 7">
            <a:extLst>
              <a:ext uri="{FF2B5EF4-FFF2-40B4-BE49-F238E27FC236}">
                <a16:creationId xmlns:a16="http://schemas.microsoft.com/office/drawing/2014/main" id="{EB05E455-B23D-2018-029D-91819D534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6E81B-43DA-EC34-5CFC-50E09FBF23EC}"/>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522043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9A87-5C09-2025-C8A1-171A9F4A7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414C4C-9D56-F497-963F-519CDA20EFFB}"/>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4" name="Footer Placeholder 3">
            <a:extLst>
              <a:ext uri="{FF2B5EF4-FFF2-40B4-BE49-F238E27FC236}">
                <a16:creationId xmlns:a16="http://schemas.microsoft.com/office/drawing/2014/main" id="{180FB087-AA9F-8A6E-80AF-68AE4BC188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D9127A-D3D6-2D53-840C-202C6F5E4E67}"/>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2654714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6FA78-9A57-3CF2-9F87-95B6E0B36027}"/>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3" name="Footer Placeholder 2">
            <a:extLst>
              <a:ext uri="{FF2B5EF4-FFF2-40B4-BE49-F238E27FC236}">
                <a16:creationId xmlns:a16="http://schemas.microsoft.com/office/drawing/2014/main" id="{3AC28979-AA2F-16FC-F496-E47E5BD724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DD21A2-E8FF-D397-3F14-95C8466A6C07}"/>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177544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5DF9-7CA2-C57B-E824-C1187FC3B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903CFC-67B5-953B-C168-869E668CF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D1F34-D930-16F9-4459-C2B87186D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738D7-80C8-F5FB-D840-FEF9A7681D2D}"/>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6" name="Footer Placeholder 5">
            <a:extLst>
              <a:ext uri="{FF2B5EF4-FFF2-40B4-BE49-F238E27FC236}">
                <a16:creationId xmlns:a16="http://schemas.microsoft.com/office/drawing/2014/main" id="{3AFFC3DB-AC60-2A4D-0F29-BDDC369FA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27519-BD59-083C-28A3-139B019E34C5}"/>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804134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C4C3-C840-0BE9-0B63-C27C90892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8617C1-51A8-5C05-1379-AC8FE781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EB1B7D-A3CB-0C5F-34FA-32BD2B014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05028-DCAF-2488-A323-4D0F8B1DEC71}"/>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6" name="Footer Placeholder 5">
            <a:extLst>
              <a:ext uri="{FF2B5EF4-FFF2-40B4-BE49-F238E27FC236}">
                <a16:creationId xmlns:a16="http://schemas.microsoft.com/office/drawing/2014/main" id="{32E513C3-2BB6-4521-1C42-1E21F4F18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2505F-07B4-4BD2-DA98-E520DF4094AA}"/>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877406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B4C7-8A31-B40D-F688-F6B9FA0354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48633F-8474-CB6D-F397-86A76713C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42D22-B757-3AE2-4087-1E6D3B8B722A}"/>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5" name="Footer Placeholder 4">
            <a:extLst>
              <a:ext uri="{FF2B5EF4-FFF2-40B4-BE49-F238E27FC236}">
                <a16:creationId xmlns:a16="http://schemas.microsoft.com/office/drawing/2014/main" id="{AC482852-2DBD-CE30-386C-85F1804D1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8AEA2-DEE9-0084-AFA4-FF239C2247B7}"/>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1085831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144277-A09A-78DF-A9B3-94ACC55632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F0BA19-A360-E8D5-5236-93CF13E9E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FF670-3BE2-CFE4-595D-947D449D98C9}"/>
              </a:ext>
            </a:extLst>
          </p:cNvPr>
          <p:cNvSpPr>
            <a:spLocks noGrp="1"/>
          </p:cNvSpPr>
          <p:nvPr>
            <p:ph type="dt" sz="half" idx="10"/>
          </p:nvPr>
        </p:nvSpPr>
        <p:spPr/>
        <p:txBody>
          <a:bodyPr/>
          <a:lstStyle/>
          <a:p>
            <a:fld id="{9452DBB2-6A90-3841-82D0-5061CDB54835}" type="datetimeFigureOut">
              <a:rPr lang="en-US" smtClean="0"/>
              <a:t>11/23/2024</a:t>
            </a:fld>
            <a:endParaRPr lang="en-US"/>
          </a:p>
        </p:txBody>
      </p:sp>
      <p:sp>
        <p:nvSpPr>
          <p:cNvPr id="5" name="Footer Placeholder 4">
            <a:extLst>
              <a:ext uri="{FF2B5EF4-FFF2-40B4-BE49-F238E27FC236}">
                <a16:creationId xmlns:a16="http://schemas.microsoft.com/office/drawing/2014/main" id="{BFCBE0D0-F970-20E3-573E-30B02B12A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0E2DC-26C2-D9BD-3D87-968BC8B61BA8}"/>
              </a:ext>
            </a:extLst>
          </p:cNvPr>
          <p:cNvSpPr>
            <a:spLocks noGrp="1"/>
          </p:cNvSpPr>
          <p:nvPr>
            <p:ph type="sldNum" sz="quarter" idx="12"/>
          </p:nvPr>
        </p:nvSpPr>
        <p:spPr/>
        <p:txBody>
          <a:bodyPr/>
          <a:lstStyle/>
          <a:p>
            <a:fld id="{A120E43F-9B11-3F44-88F9-FB27A3E6EC18}" type="slidenum">
              <a:rPr lang="en-US" smtClean="0"/>
              <a:t>‹#›</a:t>
            </a:fld>
            <a:endParaRPr lang="en-US"/>
          </a:p>
        </p:txBody>
      </p:sp>
    </p:spTree>
    <p:extLst>
      <p:ext uri="{BB962C8B-B14F-4D97-AF65-F5344CB8AC3E}">
        <p14:creationId xmlns:p14="http://schemas.microsoft.com/office/powerpoint/2010/main" val="233043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grpSp>
        <p:nvGrpSpPr>
          <p:cNvPr id="839" name="Group 45"/>
          <p:cNvGrpSpPr/>
          <p:nvPr/>
        </p:nvGrpSpPr>
        <p:grpSpPr>
          <a:xfrm>
            <a:off x="6369635" y="6984915"/>
            <a:ext cx="4984168" cy="430867"/>
            <a:chOff x="0" y="0"/>
            <a:chExt cx="4984166" cy="430866"/>
          </a:xfrm>
        </p:grpSpPr>
        <p:grpSp>
          <p:nvGrpSpPr>
            <p:cNvPr id="836" name="Group 69"/>
            <p:cNvGrpSpPr/>
            <p:nvPr/>
          </p:nvGrpSpPr>
          <p:grpSpPr>
            <a:xfrm>
              <a:off x="1288795" y="-1"/>
              <a:ext cx="3695372" cy="430867"/>
              <a:chOff x="-1" y="0"/>
              <a:chExt cx="3695370" cy="430866"/>
            </a:xfrm>
          </p:grpSpPr>
          <p:grpSp>
            <p:nvGrpSpPr>
              <p:cNvPr id="814" name="Rectangle 72"/>
              <p:cNvGrpSpPr/>
              <p:nvPr/>
            </p:nvGrpSpPr>
            <p:grpSpPr>
              <a:xfrm>
                <a:off x="-2" y="-1"/>
                <a:ext cx="893205" cy="202254"/>
                <a:chOff x="0" y="0"/>
                <a:chExt cx="893203" cy="202253"/>
              </a:xfrm>
            </p:grpSpPr>
            <p:sp>
              <p:nvSpPr>
                <p:cNvPr id="812" name="Rectangle"/>
                <p:cNvSpPr/>
                <p:nvPr/>
              </p:nvSpPr>
              <p:spPr>
                <a:xfrm>
                  <a:off x="0" y="-1"/>
                  <a:ext cx="893204" cy="202254"/>
                </a:xfrm>
                <a:prstGeom prst="rect">
                  <a:avLst/>
                </a:prstGeom>
                <a:solidFill>
                  <a:schemeClr val="accent1"/>
                </a:solidFill>
                <a:ln w="12700" cap="flat">
                  <a:noFill/>
                  <a:miter lim="400000"/>
                </a:ln>
                <a:effectLst/>
              </p:spPr>
              <p:txBody>
                <a:bodyPr wrap="square" lIns="45718" tIns="45718" rIns="45718" bIns="45718" numCol="1" anchor="t">
                  <a:noAutofit/>
                </a:bodyPr>
                <a:lstStyle/>
                <a:p>
                  <a:pPr algn="ctr">
                    <a:defRPr sz="700">
                      <a:solidFill>
                        <a:srgbClr val="FFFFFF"/>
                      </a:solidFill>
                      <a:latin typeface="Arial"/>
                      <a:ea typeface="Arial"/>
                      <a:cs typeface="Arial"/>
                      <a:sym typeface="Arial"/>
                    </a:defRPr>
                  </a:pPr>
                  <a:endParaRPr/>
                </a:p>
              </p:txBody>
            </p:sp>
            <p:sp>
              <p:nvSpPr>
                <p:cNvPr id="813" name="Royal Blue R23,G69,B143"/>
                <p:cNvSpPr txBox="1"/>
                <p:nvPr/>
              </p:nvSpPr>
              <p:spPr>
                <a:xfrm>
                  <a:off x="188191" y="-1"/>
                  <a:ext cx="516819" cy="1626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700">
                      <a:solidFill>
                        <a:srgbClr val="FFFFFF"/>
                      </a:solidFill>
                      <a:latin typeface="Arial"/>
                      <a:ea typeface="Arial"/>
                      <a:cs typeface="Arial"/>
                      <a:sym typeface="Arial"/>
                    </a:defRPr>
                  </a:pPr>
                  <a:r>
                    <a:t>Royal Blue</a:t>
                  </a:r>
                  <a:br/>
                  <a:r>
                    <a:rPr sz="600"/>
                    <a:t>R23,G69,B143</a:t>
                  </a:r>
                </a:p>
              </p:txBody>
            </p:sp>
          </p:grpSp>
          <p:grpSp>
            <p:nvGrpSpPr>
              <p:cNvPr id="817" name="Rectangle 73"/>
              <p:cNvGrpSpPr/>
              <p:nvPr/>
            </p:nvGrpSpPr>
            <p:grpSpPr>
              <a:xfrm>
                <a:off x="934054" y="-1"/>
                <a:ext cx="893205" cy="202254"/>
                <a:chOff x="0" y="0"/>
                <a:chExt cx="893203" cy="202253"/>
              </a:xfrm>
            </p:grpSpPr>
            <p:sp>
              <p:nvSpPr>
                <p:cNvPr id="815" name="Rectangle"/>
                <p:cNvSpPr/>
                <p:nvPr/>
              </p:nvSpPr>
              <p:spPr>
                <a:xfrm>
                  <a:off x="0" y="-1"/>
                  <a:ext cx="893204" cy="202254"/>
                </a:xfrm>
                <a:prstGeom prst="rect">
                  <a:avLst/>
                </a:prstGeom>
                <a:solidFill>
                  <a:srgbClr val="005DAA"/>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816" name="Azure R0,G93,B170"/>
                <p:cNvSpPr txBox="1"/>
                <p:nvPr/>
              </p:nvSpPr>
              <p:spPr>
                <a:xfrm>
                  <a:off x="209381" y="19821"/>
                  <a:ext cx="474440"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sz="700">
                      <a:solidFill>
                        <a:srgbClr val="FFFFFF"/>
                      </a:solidFill>
                      <a:latin typeface="Arial"/>
                      <a:ea typeface="Arial"/>
                      <a:cs typeface="Arial"/>
                      <a:sym typeface="Arial"/>
                    </a:defRPr>
                  </a:pPr>
                  <a:r>
                    <a:t>Azure</a:t>
                  </a:r>
                  <a:br/>
                  <a:r>
                    <a:rPr sz="600"/>
                    <a:t>R0,G93,B170</a:t>
                  </a:r>
                </a:p>
              </p:txBody>
            </p:sp>
          </p:grpSp>
          <p:grpSp>
            <p:nvGrpSpPr>
              <p:cNvPr id="820" name="Rectangle 74"/>
              <p:cNvGrpSpPr/>
              <p:nvPr/>
            </p:nvGrpSpPr>
            <p:grpSpPr>
              <a:xfrm>
                <a:off x="1868110" y="-1"/>
                <a:ext cx="893205" cy="202254"/>
                <a:chOff x="0" y="0"/>
                <a:chExt cx="893203" cy="202253"/>
              </a:xfrm>
            </p:grpSpPr>
            <p:sp>
              <p:nvSpPr>
                <p:cNvPr id="818" name="Rectangle"/>
                <p:cNvSpPr/>
                <p:nvPr/>
              </p:nvSpPr>
              <p:spPr>
                <a:xfrm>
                  <a:off x="0" y="-1"/>
                  <a:ext cx="893204" cy="202254"/>
                </a:xfrm>
                <a:prstGeom prst="rect">
                  <a:avLst/>
                </a:prstGeom>
                <a:solidFill>
                  <a:srgbClr val="01B4E7"/>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819" name="Sky Blue  R1,G180,B231"/>
                <p:cNvSpPr txBox="1"/>
                <p:nvPr/>
              </p:nvSpPr>
              <p:spPr>
                <a:xfrm>
                  <a:off x="188191" y="19821"/>
                  <a:ext cx="516819"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sz="700">
                      <a:latin typeface="Arial"/>
                      <a:ea typeface="Arial"/>
                      <a:cs typeface="Arial"/>
                      <a:sym typeface="Arial"/>
                    </a:defRPr>
                  </a:pPr>
                  <a:r>
                    <a:t>Sky Blue </a:t>
                  </a:r>
                  <a:br/>
                  <a:r>
                    <a:rPr sz="600"/>
                    <a:t>R1,G180,B231</a:t>
                  </a:r>
                </a:p>
              </p:txBody>
            </p:sp>
          </p:grpSp>
          <p:grpSp>
            <p:nvGrpSpPr>
              <p:cNvPr id="823" name="Rectangle 75"/>
              <p:cNvGrpSpPr/>
              <p:nvPr/>
            </p:nvGrpSpPr>
            <p:grpSpPr>
              <a:xfrm>
                <a:off x="1868110" y="228613"/>
                <a:ext cx="893205" cy="202254"/>
                <a:chOff x="0" y="0"/>
                <a:chExt cx="893203" cy="202253"/>
              </a:xfrm>
            </p:grpSpPr>
            <p:sp>
              <p:nvSpPr>
                <p:cNvPr id="821" name="Rectangle"/>
                <p:cNvSpPr/>
                <p:nvPr/>
              </p:nvSpPr>
              <p:spPr>
                <a:xfrm>
                  <a:off x="0" y="-1"/>
                  <a:ext cx="893204" cy="202254"/>
                </a:xfrm>
                <a:prstGeom prst="rect">
                  <a:avLst/>
                </a:prstGeom>
                <a:solidFill>
                  <a:schemeClr val="accent2"/>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822" name="Violet R135,G33,B117"/>
                <p:cNvSpPr txBox="1"/>
                <p:nvPr/>
              </p:nvSpPr>
              <p:spPr>
                <a:xfrm>
                  <a:off x="169830" y="19821"/>
                  <a:ext cx="553542"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sz="700">
                      <a:solidFill>
                        <a:srgbClr val="FFFFFF"/>
                      </a:solidFill>
                      <a:latin typeface="Arial"/>
                      <a:ea typeface="Arial"/>
                      <a:cs typeface="Arial"/>
                      <a:sym typeface="Arial"/>
                    </a:defRPr>
                  </a:pPr>
                  <a:r>
                    <a:t>Violet</a:t>
                  </a:r>
                  <a:br/>
                  <a:r>
                    <a:rPr sz="600"/>
                    <a:t>R135,G33,B117</a:t>
                  </a:r>
                </a:p>
              </p:txBody>
            </p:sp>
          </p:grpSp>
          <p:grpSp>
            <p:nvGrpSpPr>
              <p:cNvPr id="826" name="Rectangle 76"/>
              <p:cNvGrpSpPr/>
              <p:nvPr/>
            </p:nvGrpSpPr>
            <p:grpSpPr>
              <a:xfrm>
                <a:off x="2802165" y="228613"/>
                <a:ext cx="893205" cy="202254"/>
                <a:chOff x="0" y="0"/>
                <a:chExt cx="893203" cy="202253"/>
              </a:xfrm>
            </p:grpSpPr>
            <p:sp>
              <p:nvSpPr>
                <p:cNvPr id="824" name="Rectangle"/>
                <p:cNvSpPr/>
                <p:nvPr/>
              </p:nvSpPr>
              <p:spPr>
                <a:xfrm>
                  <a:off x="0" y="-1"/>
                  <a:ext cx="893204" cy="202254"/>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825" name="Orange R255,G118,B0"/>
                <p:cNvSpPr txBox="1"/>
                <p:nvPr/>
              </p:nvSpPr>
              <p:spPr>
                <a:xfrm>
                  <a:off x="191019" y="19821"/>
                  <a:ext cx="511164"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sz="700">
                      <a:solidFill>
                        <a:srgbClr val="FFFFFF"/>
                      </a:solidFill>
                      <a:latin typeface="Arial"/>
                      <a:ea typeface="Arial"/>
                      <a:cs typeface="Arial"/>
                      <a:sym typeface="Arial"/>
                    </a:defRPr>
                  </a:pPr>
                  <a:r>
                    <a:t>Orange</a:t>
                  </a:r>
                  <a:br/>
                  <a:r>
                    <a:rPr sz="600"/>
                    <a:t>R255,G118,B0</a:t>
                  </a:r>
                </a:p>
              </p:txBody>
            </p:sp>
          </p:grpSp>
          <p:grpSp>
            <p:nvGrpSpPr>
              <p:cNvPr id="829" name="Rectangle 77"/>
              <p:cNvGrpSpPr/>
              <p:nvPr/>
            </p:nvGrpSpPr>
            <p:grpSpPr>
              <a:xfrm>
                <a:off x="2802165" y="-1"/>
                <a:ext cx="893205" cy="202254"/>
                <a:chOff x="0" y="0"/>
                <a:chExt cx="893203" cy="202253"/>
              </a:xfrm>
            </p:grpSpPr>
            <p:sp>
              <p:nvSpPr>
                <p:cNvPr id="827" name="Rectangle"/>
                <p:cNvSpPr/>
                <p:nvPr/>
              </p:nvSpPr>
              <p:spPr>
                <a:xfrm>
                  <a:off x="0" y="-1"/>
                  <a:ext cx="893204" cy="202254"/>
                </a:xfrm>
                <a:prstGeom prst="rect">
                  <a:avLst/>
                </a:prstGeom>
                <a:solidFill>
                  <a:schemeClr val="accent3"/>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828" name="Gold R247,G168,B27"/>
                <p:cNvSpPr txBox="1"/>
                <p:nvPr/>
              </p:nvSpPr>
              <p:spPr>
                <a:xfrm>
                  <a:off x="167002" y="19821"/>
                  <a:ext cx="559198"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sz="700">
                      <a:latin typeface="Arial"/>
                      <a:ea typeface="Arial"/>
                      <a:cs typeface="Arial"/>
                      <a:sym typeface="Arial"/>
                    </a:defRPr>
                  </a:pPr>
                  <a:r>
                    <a:t>Gold</a:t>
                  </a:r>
                  <a:br/>
                  <a:r>
                    <a:rPr sz="600"/>
                    <a:t>R247,G168,B27</a:t>
                  </a:r>
                </a:p>
              </p:txBody>
            </p:sp>
          </p:grpSp>
          <p:grpSp>
            <p:nvGrpSpPr>
              <p:cNvPr id="832" name="Rectangle 78"/>
              <p:cNvGrpSpPr/>
              <p:nvPr/>
            </p:nvGrpSpPr>
            <p:grpSpPr>
              <a:xfrm>
                <a:off x="-2" y="228613"/>
                <a:ext cx="893205" cy="202254"/>
                <a:chOff x="0" y="0"/>
                <a:chExt cx="893203" cy="202253"/>
              </a:xfrm>
            </p:grpSpPr>
            <p:sp>
              <p:nvSpPr>
                <p:cNvPr id="830" name="Rectangle"/>
                <p:cNvSpPr/>
                <p:nvPr/>
              </p:nvSpPr>
              <p:spPr>
                <a:xfrm>
                  <a:off x="0" y="-1"/>
                  <a:ext cx="893204" cy="202254"/>
                </a:xfrm>
                <a:prstGeom prst="rect">
                  <a:avLst/>
                </a:prstGeom>
                <a:solidFill>
                  <a:srgbClr val="D91B5C"/>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831" name="Cranberry R217,G27, B92"/>
                <p:cNvSpPr txBox="1"/>
                <p:nvPr/>
              </p:nvSpPr>
              <p:spPr>
                <a:xfrm>
                  <a:off x="177606" y="19821"/>
                  <a:ext cx="537990"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sz="700">
                      <a:solidFill>
                        <a:srgbClr val="FFFFFF"/>
                      </a:solidFill>
                      <a:latin typeface="Arial"/>
                      <a:ea typeface="Arial"/>
                      <a:cs typeface="Arial"/>
                      <a:sym typeface="Arial"/>
                    </a:defRPr>
                  </a:pPr>
                  <a:r>
                    <a:t>Cranberry</a:t>
                  </a:r>
                  <a:br/>
                  <a:r>
                    <a:rPr sz="600"/>
                    <a:t>R217,G27, B92</a:t>
                  </a:r>
                </a:p>
              </p:txBody>
            </p:sp>
          </p:grpSp>
          <p:grpSp>
            <p:nvGrpSpPr>
              <p:cNvPr id="835" name="Rectangle 79"/>
              <p:cNvGrpSpPr/>
              <p:nvPr/>
            </p:nvGrpSpPr>
            <p:grpSpPr>
              <a:xfrm>
                <a:off x="934054" y="228613"/>
                <a:ext cx="893205" cy="202254"/>
                <a:chOff x="0" y="0"/>
                <a:chExt cx="893203" cy="202253"/>
              </a:xfrm>
            </p:grpSpPr>
            <p:sp>
              <p:nvSpPr>
                <p:cNvPr id="833" name="Rectangle"/>
                <p:cNvSpPr/>
                <p:nvPr/>
              </p:nvSpPr>
              <p:spPr>
                <a:xfrm>
                  <a:off x="0" y="-1"/>
                  <a:ext cx="893204" cy="202254"/>
                </a:xfrm>
                <a:prstGeom prst="rect">
                  <a:avLst/>
                </a:prstGeom>
                <a:solidFill>
                  <a:srgbClr val="009999"/>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834" name="Turquoise R0,G153,B153"/>
                <p:cNvSpPr txBox="1"/>
                <p:nvPr/>
              </p:nvSpPr>
              <p:spPr>
                <a:xfrm>
                  <a:off x="188191" y="19821"/>
                  <a:ext cx="516819" cy="162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sz="700">
                      <a:solidFill>
                        <a:srgbClr val="FFFFFF"/>
                      </a:solidFill>
                      <a:latin typeface="Arial"/>
                      <a:ea typeface="Arial"/>
                      <a:cs typeface="Arial"/>
                      <a:sym typeface="Arial"/>
                    </a:defRPr>
                  </a:pPr>
                  <a:r>
                    <a:t>Turquoise</a:t>
                  </a:r>
                  <a:br/>
                  <a:r>
                    <a:rPr sz="600"/>
                    <a:t>R0,G153,B153</a:t>
                  </a:r>
                </a:p>
              </p:txBody>
            </p:sp>
          </p:grpSp>
        </p:grpSp>
        <p:sp>
          <p:nvSpPr>
            <p:cNvPr id="837" name="TextBox 70"/>
            <p:cNvSpPr txBox="1"/>
            <p:nvPr/>
          </p:nvSpPr>
          <p:spPr>
            <a:xfrm>
              <a:off x="0" y="45719"/>
              <a:ext cx="125477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r">
                <a:defRPr sz="800" b="1">
                  <a:latin typeface="Arial"/>
                  <a:ea typeface="Arial"/>
                  <a:cs typeface="Arial"/>
                  <a:sym typeface="Arial"/>
                </a:defRPr>
              </a:lvl1pPr>
            </a:lstStyle>
            <a:p>
              <a:r>
                <a:t>Rotary Leadership Colors</a:t>
              </a:r>
            </a:p>
          </p:txBody>
        </p:sp>
        <p:sp>
          <p:nvSpPr>
            <p:cNvPr id="838" name="TextBox 71"/>
            <p:cNvSpPr txBox="1"/>
            <p:nvPr/>
          </p:nvSpPr>
          <p:spPr>
            <a:xfrm>
              <a:off x="367028" y="282176"/>
              <a:ext cx="882204"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r">
                <a:defRPr sz="800" b="1">
                  <a:solidFill>
                    <a:srgbClr val="595959"/>
                  </a:solidFill>
                  <a:latin typeface="Arial"/>
                  <a:ea typeface="Arial"/>
                  <a:cs typeface="Arial"/>
                  <a:sym typeface="Arial"/>
                </a:defRPr>
              </a:lvl1pPr>
            </a:lstStyle>
            <a:p>
              <a:r>
                <a:t>Secondary Colors</a:t>
              </a:r>
            </a:p>
          </p:txBody>
        </p:sp>
      </p:grpSp>
      <p:sp>
        <p:nvSpPr>
          <p:cNvPr id="8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275729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389E-E974-C3C3-C47D-8187D9A52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2D6206-41EE-AF1D-DF5C-3B87E1207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AFD26-5F37-1D9C-ACBA-B50C6911036E}"/>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5" name="Footer Placeholder 4">
            <a:extLst>
              <a:ext uri="{FF2B5EF4-FFF2-40B4-BE49-F238E27FC236}">
                <a16:creationId xmlns:a16="http://schemas.microsoft.com/office/drawing/2014/main" id="{33B503B7-E0D8-ECA1-E145-3E69599ED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EBF52-3AE4-6C36-12E9-8BDA5923AB21}"/>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1495806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094F-9A01-D8F7-FE78-CD2B4AFFD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2910B-FE1C-DAC5-0691-C833A8CBA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E76FA-FCC7-F178-1D79-BAB1684EEAE2}"/>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5" name="Footer Placeholder 4">
            <a:extLst>
              <a:ext uri="{FF2B5EF4-FFF2-40B4-BE49-F238E27FC236}">
                <a16:creationId xmlns:a16="http://schemas.microsoft.com/office/drawing/2014/main" id="{48D567AA-2B3A-D404-0526-00904BF15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03AD0-9E32-4B4A-AD79-A9AE25155E7B}"/>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10607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3AE8-6B45-5C8F-B4EA-FBED383D28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B24ADD-2103-78AE-CD23-1782B09612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01BEC5-8CB9-B67C-0EBA-74115040F069}"/>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5" name="Footer Placeholder 4">
            <a:extLst>
              <a:ext uri="{FF2B5EF4-FFF2-40B4-BE49-F238E27FC236}">
                <a16:creationId xmlns:a16="http://schemas.microsoft.com/office/drawing/2014/main" id="{9F0862EA-64EA-A852-0191-A55878DE8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F5D37-8844-5258-508B-BA30B595F9A7}"/>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3449261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B327-FE12-0AAB-B88B-24AD6C548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9AF03-620D-8762-637B-9DCC200B03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54781-456D-826A-EB80-55833A59C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98E46B-05E4-A193-2924-4DFE334376BA}"/>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6" name="Footer Placeholder 5">
            <a:extLst>
              <a:ext uri="{FF2B5EF4-FFF2-40B4-BE49-F238E27FC236}">
                <a16:creationId xmlns:a16="http://schemas.microsoft.com/office/drawing/2014/main" id="{68DB4183-801D-215F-7CA0-DCE8AAF3E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6A7F0-965F-860D-3F63-380F1A327621}"/>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2542142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FA49-B968-CE1B-DC4A-693397481E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E8738-E1BC-9EE0-B6A0-C0E9B66AA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0ACE8-3E2F-BBC2-C03C-B10CBDC373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D6BFCE-E60B-F905-65CD-A968231E0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45CB2-503F-7B71-B47C-9CD080875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68DA7-FE19-8D02-90B0-233FE1C3F3BA}"/>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8" name="Footer Placeholder 7">
            <a:extLst>
              <a:ext uri="{FF2B5EF4-FFF2-40B4-BE49-F238E27FC236}">
                <a16:creationId xmlns:a16="http://schemas.microsoft.com/office/drawing/2014/main" id="{9BAA054D-6D8B-EDCC-6C93-440776337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F7C2A0-DD28-6D40-1F23-2D70EE26728A}"/>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29727561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797F-BE80-D364-6C8A-346ED6AE6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FFF35E-E94A-6643-29A0-3C3E1AC2D930}"/>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4" name="Footer Placeholder 3">
            <a:extLst>
              <a:ext uri="{FF2B5EF4-FFF2-40B4-BE49-F238E27FC236}">
                <a16:creationId xmlns:a16="http://schemas.microsoft.com/office/drawing/2014/main" id="{60BF4F56-E2D8-1940-0588-5DB26D8232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6AC16-4FAC-BFCA-225F-B9043FC18E1C}"/>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347827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79263-5D2D-0DFA-6959-D3E1433515D5}"/>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3" name="Footer Placeholder 2">
            <a:extLst>
              <a:ext uri="{FF2B5EF4-FFF2-40B4-BE49-F238E27FC236}">
                <a16:creationId xmlns:a16="http://schemas.microsoft.com/office/drawing/2014/main" id="{4723F4F9-9252-0A52-26EF-CD388645CB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0D425A-4E22-8294-C929-06EE30685389}"/>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3410384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A006-6F55-48D3-6FD7-E3C759206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3D0E80-6FD4-DA5F-4AF0-FBC681932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021C7B-6A19-3B08-4228-221DA7EA5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80E45-90EA-BCB4-602B-ADB98A4F6629}"/>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6" name="Footer Placeholder 5">
            <a:extLst>
              <a:ext uri="{FF2B5EF4-FFF2-40B4-BE49-F238E27FC236}">
                <a16:creationId xmlns:a16="http://schemas.microsoft.com/office/drawing/2014/main" id="{8B910FA6-A1DB-43CD-E176-3EBD8515A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58FB3-F503-17B8-2138-F7755D474C7A}"/>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2531350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F9F4-F1F3-3718-BD63-F9CBC14BF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53EF5D-147E-75FD-C5D6-9BE46568C7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C5B6EE-A661-8087-D660-C3393BB82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269C1-D00E-69A9-D545-A5369083B68A}"/>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6" name="Footer Placeholder 5">
            <a:extLst>
              <a:ext uri="{FF2B5EF4-FFF2-40B4-BE49-F238E27FC236}">
                <a16:creationId xmlns:a16="http://schemas.microsoft.com/office/drawing/2014/main" id="{80495999-D2B3-5D4B-B12B-24AF6F619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2377B-9771-B78E-0279-ACEBC69D8BEE}"/>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986939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B9ED-A518-A2CE-B926-0948CAA75D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6517D-FAE1-9173-BE05-8A5F6B585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EAFE4-0162-362D-B1AD-75AA5092B09F}"/>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5" name="Footer Placeholder 4">
            <a:extLst>
              <a:ext uri="{FF2B5EF4-FFF2-40B4-BE49-F238E27FC236}">
                <a16:creationId xmlns:a16="http://schemas.microsoft.com/office/drawing/2014/main" id="{A46AE84F-E456-3EC4-8B04-925552E84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85F1F-7E8B-9D4B-01DA-02E70CDE8028}"/>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36140116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133CD-034D-A203-2E96-DA5C11238F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ACA823-5594-80F5-0A99-BF7342274D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F2B50-AE2C-9D01-C193-9D1EC1A812C7}"/>
              </a:ext>
            </a:extLst>
          </p:cNvPr>
          <p:cNvSpPr>
            <a:spLocks noGrp="1"/>
          </p:cNvSpPr>
          <p:nvPr>
            <p:ph type="dt" sz="half" idx="10"/>
          </p:nvPr>
        </p:nvSpPr>
        <p:spPr/>
        <p:txBody>
          <a:bodyPr/>
          <a:lstStyle/>
          <a:p>
            <a:fld id="{2838BBEF-C093-4E02-9E50-4108121B6204}" type="datetimeFigureOut">
              <a:rPr lang="en-US" smtClean="0"/>
              <a:t>11/23/2024</a:t>
            </a:fld>
            <a:endParaRPr lang="en-US"/>
          </a:p>
        </p:txBody>
      </p:sp>
      <p:sp>
        <p:nvSpPr>
          <p:cNvPr id="5" name="Footer Placeholder 4">
            <a:extLst>
              <a:ext uri="{FF2B5EF4-FFF2-40B4-BE49-F238E27FC236}">
                <a16:creationId xmlns:a16="http://schemas.microsoft.com/office/drawing/2014/main" id="{F8AAB3C4-6B4C-D1F4-74F7-3A215BAFE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9E2FB-1A5F-B0FD-714E-B74E6D288FDE}"/>
              </a:ext>
            </a:extLst>
          </p:cNvPr>
          <p:cNvSpPr>
            <a:spLocks noGrp="1"/>
          </p:cNvSpPr>
          <p:nvPr>
            <p:ph type="sldNum" sz="quarter" idx="12"/>
          </p:nvPr>
        </p:nvSpPr>
        <p:spPr/>
        <p:txBody>
          <a:bodyPr/>
          <a:lstStyle/>
          <a:p>
            <a:fld id="{F0DD577C-99D0-41E2-A97E-538F5D1D0ECF}" type="slidenum">
              <a:rPr lang="en-US" smtClean="0"/>
              <a:t>‹#›</a:t>
            </a:fld>
            <a:endParaRPr lang="en-US"/>
          </a:p>
        </p:txBody>
      </p:sp>
    </p:spTree>
    <p:extLst>
      <p:ext uri="{BB962C8B-B14F-4D97-AF65-F5344CB8AC3E}">
        <p14:creationId xmlns:p14="http://schemas.microsoft.com/office/powerpoint/2010/main" val="134871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3"/>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7FB994-D5AE-44FD-8960-FB714CBCF635}"/>
              </a:ext>
            </a:extLst>
          </p:cNvPr>
          <p:cNvSpPr txBox="1"/>
          <p:nvPr/>
        </p:nvSpPr>
        <p:spPr>
          <a:xfrm>
            <a:off x="9448800" y="6477000"/>
            <a:ext cx="2133600" cy="184666"/>
          </a:xfrm>
          <a:prstGeom prst="rect">
            <a:avLst/>
          </a:prstGeom>
          <a:noFill/>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B23EE93B-232D-4217-88D1-972FD4D23C13}" type="slidenum">
              <a:rPr lang="en-US" altLang="en-US" sz="1200" smtClean="0">
                <a:solidFill>
                  <a:srgbClr val="58585A"/>
                </a:solidFill>
                <a:latin typeface="Arial Narrow" panose="020B0606020202030204" pitchFamily="34" charset="0"/>
              </a:rPr>
              <a:pPr algn="r">
                <a:defRPr/>
              </a:pPr>
              <a:t>‹#›</a:t>
            </a:fld>
            <a:r>
              <a:rPr lang="en-US" altLang="en-US" sz="1200">
                <a:solidFill>
                  <a:srgbClr val="58585A"/>
                </a:solidFill>
                <a:latin typeface="Arial Narrow" panose="020B0606020202030204" pitchFamily="34" charset="0"/>
              </a:rPr>
              <a:t>  </a:t>
            </a:r>
          </a:p>
        </p:txBody>
      </p:sp>
      <p:pic>
        <p:nvPicPr>
          <p:cNvPr id="3075" name="Picture 4">
            <a:extLst>
              <a:ext uri="{FF2B5EF4-FFF2-40B4-BE49-F238E27FC236}">
                <a16:creationId xmlns:a16="http://schemas.microsoft.com/office/drawing/2014/main" id="{4B16BF8C-6918-4903-B338-8D5927A408F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09601" y="5969000"/>
            <a:ext cx="16213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136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6445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12F1BA-C213-0318-C164-682E43275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C225E3-1576-E603-61E8-ED718C64E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FE8DD-F9A0-0701-EF8B-560669A7F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2DBB2-6A90-3841-82D0-5061CDB54835}" type="datetimeFigureOut">
              <a:rPr lang="en-US" smtClean="0"/>
              <a:t>11/23/2024</a:t>
            </a:fld>
            <a:endParaRPr lang="en-US"/>
          </a:p>
        </p:txBody>
      </p:sp>
      <p:sp>
        <p:nvSpPr>
          <p:cNvPr id="5" name="Footer Placeholder 4">
            <a:extLst>
              <a:ext uri="{FF2B5EF4-FFF2-40B4-BE49-F238E27FC236}">
                <a16:creationId xmlns:a16="http://schemas.microsoft.com/office/drawing/2014/main" id="{59C1D11C-F9DF-ED63-73FA-9697C5CB1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0B3204-0E57-D8A4-0C1A-E440B4101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0E43F-9B11-3F44-88F9-FB27A3E6EC18}" type="slidenum">
              <a:rPr lang="en-US" smtClean="0"/>
              <a:t>‹#›</a:t>
            </a:fld>
            <a:endParaRPr lang="en-US"/>
          </a:p>
        </p:txBody>
      </p:sp>
    </p:spTree>
    <p:extLst>
      <p:ext uri="{BB962C8B-B14F-4D97-AF65-F5344CB8AC3E}">
        <p14:creationId xmlns:p14="http://schemas.microsoft.com/office/powerpoint/2010/main" val="190542371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401E5-5F79-C56B-1DC2-91E9F1D6A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CFB4CE-FFE7-EA5C-B989-4E3512705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A526B-79C7-299D-2D2D-771ED8CEE3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38BBEF-C093-4E02-9E50-4108121B6204}" type="datetimeFigureOut">
              <a:rPr lang="en-US" smtClean="0"/>
              <a:t>11/23/2024</a:t>
            </a:fld>
            <a:endParaRPr lang="en-US"/>
          </a:p>
        </p:txBody>
      </p:sp>
      <p:sp>
        <p:nvSpPr>
          <p:cNvPr id="5" name="Footer Placeholder 4">
            <a:extLst>
              <a:ext uri="{FF2B5EF4-FFF2-40B4-BE49-F238E27FC236}">
                <a16:creationId xmlns:a16="http://schemas.microsoft.com/office/drawing/2014/main" id="{AE41B216-5384-C5E7-B539-AA94FFDFD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52292C-31C1-7A3F-9F92-ED39D51B4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DD577C-99D0-41E2-A97E-538F5D1D0ECF}" type="slidenum">
              <a:rPr lang="en-US" smtClean="0"/>
              <a:t>‹#›</a:t>
            </a:fld>
            <a:endParaRPr lang="en-US"/>
          </a:p>
        </p:txBody>
      </p:sp>
    </p:spTree>
    <p:extLst>
      <p:ext uri="{BB962C8B-B14F-4D97-AF65-F5344CB8AC3E}">
        <p14:creationId xmlns:p14="http://schemas.microsoft.com/office/powerpoint/2010/main" val="8109428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hyperlink" Target="https://www.boardeffect.com/blog/conflict-interest-examples-nonprofit-board/" TargetMode="Externa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4464-16B6-A8A7-D8E5-7EF12FD888D8}"/>
              </a:ext>
            </a:extLst>
          </p:cNvPr>
          <p:cNvSpPr>
            <a:spLocks noGrp="1"/>
          </p:cNvSpPr>
          <p:nvPr>
            <p:ph type="ctrTitle"/>
          </p:nvPr>
        </p:nvSpPr>
        <p:spPr/>
        <p:txBody>
          <a:bodyPr/>
          <a:lstStyle/>
          <a:p>
            <a:r>
              <a:rPr lang="en-US" dirty="0"/>
              <a:t>Rotary Club Directors	</a:t>
            </a:r>
            <a:br>
              <a:rPr lang="en-US" dirty="0"/>
            </a:br>
            <a:r>
              <a:rPr lang="en-US" dirty="0"/>
              <a:t>Legal Duties </a:t>
            </a:r>
          </a:p>
        </p:txBody>
      </p:sp>
      <p:sp>
        <p:nvSpPr>
          <p:cNvPr id="3" name="Subtitle 2">
            <a:extLst>
              <a:ext uri="{FF2B5EF4-FFF2-40B4-BE49-F238E27FC236}">
                <a16:creationId xmlns:a16="http://schemas.microsoft.com/office/drawing/2014/main" id="{8277A4A1-3E52-8241-3553-45B70E41ED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674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BB29-AAD9-4C43-98D4-8075CEE57E29}"/>
              </a:ext>
            </a:extLst>
          </p:cNvPr>
          <p:cNvSpPr>
            <a:spLocks noGrp="1"/>
          </p:cNvSpPr>
          <p:nvPr>
            <p:ph type="title"/>
          </p:nvPr>
        </p:nvSpPr>
        <p:spPr/>
        <p:txBody>
          <a:bodyPr/>
          <a:lstStyle/>
          <a:p>
            <a:r>
              <a:rPr lang="en-US" dirty="0"/>
              <a:t>Purpose of the board</a:t>
            </a:r>
          </a:p>
        </p:txBody>
      </p:sp>
      <p:graphicFrame>
        <p:nvGraphicFramePr>
          <p:cNvPr id="6" name="Content Placeholder 2">
            <a:extLst>
              <a:ext uri="{FF2B5EF4-FFF2-40B4-BE49-F238E27FC236}">
                <a16:creationId xmlns:a16="http://schemas.microsoft.com/office/drawing/2014/main" id="{69F874EA-D43A-4709-B0E9-EC5172B940C7}"/>
              </a:ext>
            </a:extLst>
          </p:cNvPr>
          <p:cNvGraphicFramePr>
            <a:graphicFrameLocks noGrp="1"/>
          </p:cNvGraphicFramePr>
          <p:nvPr>
            <p:ph idx="1"/>
          </p:nvPr>
        </p:nvGraphicFramePr>
        <p:xfrm>
          <a:off x="380999" y="2142067"/>
          <a:ext cx="11506199" cy="4034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1DA724-2FB6-4F60-B271-49342B28225A}"/>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Tree>
    <p:extLst>
      <p:ext uri="{BB962C8B-B14F-4D97-AF65-F5344CB8AC3E}">
        <p14:creationId xmlns:p14="http://schemas.microsoft.com/office/powerpoint/2010/main" val="331236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3F3F-EEA7-7958-2AD6-E9FB03F0E6D9}"/>
              </a:ext>
            </a:extLst>
          </p:cNvPr>
          <p:cNvSpPr>
            <a:spLocks noGrp="1"/>
          </p:cNvSpPr>
          <p:nvPr>
            <p:ph type="title"/>
          </p:nvPr>
        </p:nvSpPr>
        <p:spPr/>
        <p:txBody>
          <a:bodyPr/>
          <a:lstStyle/>
          <a:p>
            <a:r>
              <a:rPr lang="en-US" dirty="0"/>
              <a:t>Annual club meeting</a:t>
            </a:r>
          </a:p>
        </p:txBody>
      </p:sp>
      <p:sp>
        <p:nvSpPr>
          <p:cNvPr id="3" name="Content Placeholder 2">
            <a:extLst>
              <a:ext uri="{FF2B5EF4-FFF2-40B4-BE49-F238E27FC236}">
                <a16:creationId xmlns:a16="http://schemas.microsoft.com/office/drawing/2014/main" id="{87571A47-DC23-0A85-CB20-30E0A91389BA}"/>
              </a:ext>
            </a:extLst>
          </p:cNvPr>
          <p:cNvSpPr>
            <a:spLocks noGrp="1"/>
          </p:cNvSpPr>
          <p:nvPr>
            <p:ph idx="1"/>
          </p:nvPr>
        </p:nvSpPr>
        <p:spPr/>
        <p:txBody>
          <a:bodyPr/>
          <a:lstStyle/>
          <a:p>
            <a:pPr marL="0" indent="0">
              <a:buNone/>
            </a:pPr>
            <a:r>
              <a:rPr lang="en-US" sz="3200" b="1" i="0" u="none" strike="noStrike" baseline="0" dirty="0">
                <a:solidFill>
                  <a:srgbClr val="000000"/>
                </a:solidFill>
                <a:latin typeface="Arial" panose="020B0604020202020204" pitchFamily="34" charset="0"/>
                <a:cs typeface="Arial" panose="020B0604020202020204" pitchFamily="34" charset="0"/>
              </a:rPr>
              <a:t>Constitution Section 2 — </a:t>
            </a:r>
            <a:r>
              <a:rPr lang="en-US" sz="3200" b="0" i="1" u="none" strike="noStrike" baseline="0" dirty="0">
                <a:solidFill>
                  <a:srgbClr val="000000"/>
                </a:solidFill>
                <a:latin typeface="Arial" panose="020B0604020202020204" pitchFamily="34" charset="0"/>
                <a:cs typeface="Arial" panose="020B0604020202020204" pitchFamily="34" charset="0"/>
              </a:rPr>
              <a:t>Annual Meeting. </a:t>
            </a:r>
            <a:endParaRPr lang="en-US" sz="3200" b="0" i="0" u="none" strike="noStrike" baseline="0" dirty="0">
              <a:solidFill>
                <a:srgbClr val="000000"/>
              </a:solidFill>
              <a:latin typeface="Arial" panose="020B0604020202020204" pitchFamily="34" charset="0"/>
              <a:cs typeface="Arial" panose="020B0604020202020204" pitchFamily="34" charset="0"/>
            </a:endParaRPr>
          </a:p>
          <a:p>
            <a:pPr marL="457200" lvl="2" indent="0">
              <a:buNone/>
            </a:pPr>
            <a:r>
              <a:rPr lang="en-US" sz="3200" b="0" i="0" u="none" strike="noStrike" baseline="0" dirty="0">
                <a:solidFill>
                  <a:srgbClr val="000000"/>
                </a:solidFill>
                <a:latin typeface="Arial" panose="020B0604020202020204" pitchFamily="34" charset="0"/>
                <a:cs typeface="Arial" panose="020B0604020202020204" pitchFamily="34" charset="0"/>
              </a:rPr>
              <a:t>An annual meeting to elect officers </a:t>
            </a:r>
          </a:p>
          <a:p>
            <a:pPr marL="457200" lvl="2" indent="0">
              <a:buNone/>
            </a:pPr>
            <a:r>
              <a:rPr lang="en-US" sz="3200" dirty="0">
                <a:solidFill>
                  <a:srgbClr val="000000"/>
                </a:solidFill>
                <a:latin typeface="Arial" panose="020B0604020202020204" pitchFamily="34" charset="0"/>
                <a:cs typeface="Arial" panose="020B0604020202020204" pitchFamily="34" charset="0"/>
              </a:rPr>
              <a:t>P</a:t>
            </a:r>
            <a:r>
              <a:rPr lang="en-US" sz="3200" b="0" i="0" u="none" strike="noStrike" baseline="0" dirty="0">
                <a:solidFill>
                  <a:srgbClr val="000000"/>
                </a:solidFill>
                <a:latin typeface="Arial" panose="020B0604020202020204" pitchFamily="34" charset="0"/>
                <a:cs typeface="Arial" panose="020B0604020202020204" pitchFamily="34" charset="0"/>
              </a:rPr>
              <a:t>resent a mid-year report</a:t>
            </a:r>
          </a:p>
          <a:p>
            <a:pPr marL="457200" lvl="2" indent="0">
              <a:buNone/>
            </a:pPr>
            <a:r>
              <a:rPr lang="en-US" sz="3200" b="0" i="0" u="none" strike="noStrike" baseline="0" dirty="0">
                <a:solidFill>
                  <a:srgbClr val="000000"/>
                </a:solidFill>
                <a:latin typeface="Arial" panose="020B0604020202020204" pitchFamily="34" charset="0"/>
                <a:cs typeface="Arial" panose="020B0604020202020204" pitchFamily="34" charset="0"/>
              </a:rPr>
              <a:t>Current year income and expenses</a:t>
            </a:r>
          </a:p>
          <a:p>
            <a:pPr marL="457200" lvl="2" indent="0">
              <a:buNone/>
            </a:pPr>
            <a:r>
              <a:rPr lang="en-US" sz="3200" dirty="0">
                <a:solidFill>
                  <a:srgbClr val="000000"/>
                </a:solidFill>
                <a:latin typeface="Arial" panose="020B0604020202020204" pitchFamily="34" charset="0"/>
                <a:cs typeface="Arial" panose="020B0604020202020204" pitchFamily="34" charset="0"/>
              </a:rPr>
              <a:t>F</a:t>
            </a:r>
            <a:r>
              <a:rPr lang="en-US" sz="3200" b="0" i="0" u="none" strike="noStrike" baseline="0" dirty="0">
                <a:solidFill>
                  <a:srgbClr val="000000"/>
                </a:solidFill>
                <a:latin typeface="Arial" panose="020B0604020202020204" pitchFamily="34" charset="0"/>
                <a:cs typeface="Arial" panose="020B0604020202020204" pitchFamily="34" charset="0"/>
              </a:rPr>
              <a:t>inancial report on the previous year </a:t>
            </a:r>
          </a:p>
          <a:p>
            <a:pPr marL="457200" lvl="2" indent="0">
              <a:buNone/>
            </a:pPr>
            <a:r>
              <a:rPr lang="en-US" sz="3200" dirty="0">
                <a:solidFill>
                  <a:srgbClr val="000000"/>
                </a:solidFill>
                <a:latin typeface="Arial" panose="020B0604020202020204" pitchFamily="34" charset="0"/>
                <a:cs typeface="Arial" panose="020B0604020202020204" pitchFamily="34" charset="0"/>
              </a:rPr>
              <a:t>S</a:t>
            </a:r>
            <a:r>
              <a:rPr lang="en-US" sz="3200" b="0" i="0" u="none" strike="noStrike" baseline="0" dirty="0">
                <a:solidFill>
                  <a:srgbClr val="000000"/>
                </a:solidFill>
                <a:latin typeface="Arial" panose="020B0604020202020204" pitchFamily="34" charset="0"/>
                <a:cs typeface="Arial" panose="020B0604020202020204" pitchFamily="34" charset="0"/>
              </a:rPr>
              <a:t>hall be held </a:t>
            </a:r>
            <a:r>
              <a:rPr lang="en-US" sz="3200" b="0" i="0" u="none" strike="noStrike" baseline="0" dirty="0">
                <a:solidFill>
                  <a:srgbClr val="000000"/>
                </a:solidFill>
                <a:highlight>
                  <a:srgbClr val="FFFF00"/>
                </a:highlight>
                <a:latin typeface="Arial" panose="020B0604020202020204" pitchFamily="34" charset="0"/>
                <a:cs typeface="Arial" panose="020B0604020202020204" pitchFamily="34" charset="0"/>
              </a:rPr>
              <a:t>before 31 December</a:t>
            </a:r>
            <a:r>
              <a:rPr lang="en-US" sz="3200" b="0" i="0" u="none" strike="noStrike" baseline="0" dirty="0">
                <a:solidFill>
                  <a:srgbClr val="000000"/>
                </a:solidFill>
                <a:latin typeface="Arial" panose="020B0604020202020204" pitchFamily="34" charset="0"/>
                <a:cs typeface="Arial" panose="020B0604020202020204" pitchFamily="34" charset="0"/>
              </a:rPr>
              <a:t>, as provided in the bylaws</a:t>
            </a:r>
            <a:r>
              <a:rPr lang="en-US" sz="3200" b="0" i="0" u="none" strike="noStrike" baseline="0" dirty="0">
                <a:solidFill>
                  <a:srgbClr val="000000"/>
                </a:solidFill>
                <a:latin typeface="Georgia" panose="02040502050405020303" pitchFamily="18" charset="0"/>
              </a:rPr>
              <a:t> </a:t>
            </a:r>
          </a:p>
          <a:p>
            <a:endParaRPr lang="en-US" dirty="0"/>
          </a:p>
        </p:txBody>
      </p:sp>
      <p:sp>
        <p:nvSpPr>
          <p:cNvPr id="4" name="Slide Number Placeholder 3">
            <a:extLst>
              <a:ext uri="{FF2B5EF4-FFF2-40B4-BE49-F238E27FC236}">
                <a16:creationId xmlns:a16="http://schemas.microsoft.com/office/drawing/2014/main" id="{4CA5BD04-03E9-6206-EE70-A6883FC6D524}"/>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218512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D6EB-C5F5-23D2-2AE9-5FE9DB09593C}"/>
              </a:ext>
            </a:extLst>
          </p:cNvPr>
          <p:cNvSpPr>
            <a:spLocks noGrp="1"/>
          </p:cNvSpPr>
          <p:nvPr>
            <p:ph type="title"/>
          </p:nvPr>
        </p:nvSpPr>
        <p:spPr/>
        <p:txBody>
          <a:bodyPr/>
          <a:lstStyle/>
          <a:p>
            <a:r>
              <a:rPr lang="en-US" dirty="0"/>
              <a:t>Election of officers</a:t>
            </a:r>
          </a:p>
        </p:txBody>
      </p:sp>
      <p:sp>
        <p:nvSpPr>
          <p:cNvPr id="3" name="Content Placeholder 2">
            <a:extLst>
              <a:ext uri="{FF2B5EF4-FFF2-40B4-BE49-F238E27FC236}">
                <a16:creationId xmlns:a16="http://schemas.microsoft.com/office/drawing/2014/main" id="{4B2B7F81-0284-4E18-8186-5576B9AA92A9}"/>
              </a:ext>
            </a:extLst>
          </p:cNvPr>
          <p:cNvSpPr>
            <a:spLocks noGrp="1"/>
          </p:cNvSpPr>
          <p:nvPr>
            <p:ph idx="1"/>
          </p:nvPr>
        </p:nvSpPr>
        <p:spPr>
          <a:xfrm>
            <a:off x="381000" y="1697567"/>
            <a:ext cx="11506200" cy="4034896"/>
          </a:xfrm>
        </p:spPr>
        <p:txBody>
          <a:bodyPr>
            <a:noAutofit/>
          </a:bodyPr>
          <a:lstStyle/>
          <a:p>
            <a:pPr marL="0" indent="0">
              <a:buNone/>
            </a:pPr>
            <a:r>
              <a:rPr lang="en-US" sz="2800" b="1" i="0" u="none" strike="noStrike" baseline="0" dirty="0">
                <a:solidFill>
                  <a:srgbClr val="000000"/>
                </a:solidFill>
              </a:rPr>
              <a:t>Section 5 — </a:t>
            </a:r>
            <a:r>
              <a:rPr lang="en-US" sz="2800" b="0" i="1" u="none" strike="noStrike" baseline="0" dirty="0">
                <a:solidFill>
                  <a:srgbClr val="000000"/>
                </a:solidFill>
              </a:rPr>
              <a:t>Election of Officers. </a:t>
            </a:r>
            <a:endParaRPr lang="en-US" sz="2800" b="0" i="0" u="none" strike="noStrike" baseline="0" dirty="0">
              <a:solidFill>
                <a:srgbClr val="000000"/>
              </a:solidFill>
            </a:endParaRPr>
          </a:p>
          <a:p>
            <a:pPr marL="0" indent="0">
              <a:buNone/>
            </a:pPr>
            <a:r>
              <a:rPr lang="en-US" sz="2800" b="0" i="0" u="none" strike="noStrike" baseline="0" dirty="0">
                <a:solidFill>
                  <a:srgbClr val="000000"/>
                </a:solidFill>
              </a:rPr>
              <a:t>(a) </a:t>
            </a:r>
            <a:r>
              <a:rPr lang="en-US" sz="2800" b="0" i="1" u="none" strike="noStrike" baseline="0" dirty="0">
                <a:solidFill>
                  <a:srgbClr val="000000"/>
                </a:solidFill>
              </a:rPr>
              <a:t>Terms of Officers other than President. </a:t>
            </a:r>
            <a:r>
              <a:rPr lang="en-US" sz="2800" b="0" i="0" u="none" strike="noStrike" baseline="0" dirty="0">
                <a:solidFill>
                  <a:srgbClr val="000000"/>
                </a:solidFill>
              </a:rPr>
              <a:t>Each officer shall be elected as provided in the bylaws. Except for the president, each officer takes office on 1 July immediately following election and serves for the term of office or until a successor is elected and qualified. </a:t>
            </a:r>
          </a:p>
          <a:p>
            <a:pPr marL="0" indent="0">
              <a:buNone/>
            </a:pPr>
            <a:r>
              <a:rPr lang="en-US" sz="2800" b="0" i="0" u="none" strike="noStrike" baseline="0" dirty="0">
                <a:solidFill>
                  <a:srgbClr val="000000"/>
                </a:solidFill>
              </a:rPr>
              <a:t>(b) </a:t>
            </a:r>
            <a:r>
              <a:rPr lang="en-US" sz="2800" b="0" i="1" u="none" strike="noStrike" baseline="0" dirty="0">
                <a:solidFill>
                  <a:srgbClr val="000000"/>
                </a:solidFill>
              </a:rPr>
              <a:t>Term of President. </a:t>
            </a:r>
          </a:p>
          <a:p>
            <a:pPr lvl="1"/>
            <a:r>
              <a:rPr lang="en-US" sz="2400" b="0" i="0" u="none" strike="noStrike" baseline="0" dirty="0">
                <a:solidFill>
                  <a:srgbClr val="000000"/>
                </a:solidFill>
              </a:rPr>
              <a:t>A president shall be elected at least 18 months but not more than two years before the day of taking office as president. The nominee becomes president-elect on 1 July in the year before taking office as president. The president takes office on 1 July and serves a period of one year. When a successor is not elected, the current president’s term is extended for up to one year. </a:t>
            </a:r>
            <a:endParaRPr lang="en-US" sz="2400" dirty="0"/>
          </a:p>
        </p:txBody>
      </p:sp>
      <p:sp>
        <p:nvSpPr>
          <p:cNvPr id="4" name="Slide Number Placeholder 3">
            <a:extLst>
              <a:ext uri="{FF2B5EF4-FFF2-40B4-BE49-F238E27FC236}">
                <a16:creationId xmlns:a16="http://schemas.microsoft.com/office/drawing/2014/main" id="{3F6158A6-64F3-46F1-F7DD-CCB6DFAF6E97}"/>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Tree>
    <p:extLst>
      <p:ext uri="{BB962C8B-B14F-4D97-AF65-F5344CB8AC3E}">
        <p14:creationId xmlns:p14="http://schemas.microsoft.com/office/powerpoint/2010/main" val="183495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9C30-F794-2099-5BBA-77F05820A953}"/>
              </a:ext>
            </a:extLst>
          </p:cNvPr>
          <p:cNvSpPr>
            <a:spLocks noGrp="1"/>
          </p:cNvSpPr>
          <p:nvPr>
            <p:ph type="title"/>
          </p:nvPr>
        </p:nvSpPr>
        <p:spPr>
          <a:xfrm>
            <a:off x="567267" y="298132"/>
            <a:ext cx="11506200" cy="1540042"/>
          </a:xfrm>
        </p:spPr>
        <p:txBody>
          <a:bodyPr/>
          <a:lstStyle/>
          <a:p>
            <a:r>
              <a:rPr lang="en-US" b="1" i="0" u="none" strike="noStrike" baseline="0" dirty="0">
                <a:solidFill>
                  <a:srgbClr val="000000"/>
                </a:solidFill>
                <a:latin typeface="Georgia" panose="02040502050405020303" pitchFamily="18" charset="0"/>
              </a:rPr>
              <a:t>Section 4 — </a:t>
            </a:r>
            <a:r>
              <a:rPr lang="en-US" b="0" i="1" u="none" strike="noStrike" baseline="0" dirty="0">
                <a:solidFill>
                  <a:srgbClr val="000000"/>
                </a:solidFill>
                <a:latin typeface="Georgia" panose="02040502050405020303" pitchFamily="18" charset="0"/>
              </a:rPr>
              <a:t>Officers. </a:t>
            </a:r>
            <a:br>
              <a:rPr lang="en-US" b="0" i="1" u="none" strike="noStrike" baseline="0" dirty="0">
                <a:solidFill>
                  <a:srgbClr val="000000"/>
                </a:solidFill>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705DE52-E318-08DF-F235-BCA16F73D1FE}"/>
              </a:ext>
            </a:extLst>
          </p:cNvPr>
          <p:cNvSpPr>
            <a:spLocks noGrp="1"/>
          </p:cNvSpPr>
          <p:nvPr>
            <p:ph idx="1"/>
          </p:nvPr>
        </p:nvSpPr>
        <p:spPr>
          <a:xfrm>
            <a:off x="567268" y="1655612"/>
            <a:ext cx="11506199" cy="4034896"/>
          </a:xfrm>
        </p:spPr>
        <p:txBody>
          <a:bodyPr>
            <a:noAutofit/>
          </a:bodyPr>
          <a:lstStyle/>
          <a:p>
            <a:pPr marL="0" indent="0">
              <a:buNone/>
            </a:pPr>
            <a:r>
              <a:rPr lang="en-US" b="0" i="0" u="none" strike="noStrike" baseline="0" dirty="0">
                <a:solidFill>
                  <a:srgbClr val="000000"/>
                </a:solidFill>
                <a:latin typeface="Arial" panose="020B0604020202020204" pitchFamily="34" charset="0"/>
                <a:cs typeface="Arial" panose="020B0604020202020204" pitchFamily="34" charset="0"/>
              </a:rPr>
              <a:t>The club officers shall be:</a:t>
            </a:r>
          </a:p>
          <a:p>
            <a:r>
              <a:rPr lang="en-US" b="0" i="0" u="none" strike="noStrike" baseline="0" dirty="0">
                <a:solidFill>
                  <a:srgbClr val="000000"/>
                </a:solidFill>
                <a:latin typeface="Arial" panose="020B0604020202020204" pitchFamily="34" charset="0"/>
                <a:cs typeface="Arial" panose="020B0604020202020204" pitchFamily="34" charset="0"/>
              </a:rPr>
              <a:t> a president </a:t>
            </a:r>
          </a:p>
          <a:p>
            <a:r>
              <a:rPr lang="en-US" b="0" i="0" u="none" strike="noStrike" baseline="0" dirty="0">
                <a:solidFill>
                  <a:srgbClr val="000000"/>
                </a:solidFill>
                <a:latin typeface="Arial" panose="020B0604020202020204" pitchFamily="34" charset="0"/>
                <a:cs typeface="Arial" panose="020B0604020202020204" pitchFamily="34" charset="0"/>
              </a:rPr>
              <a:t>the immediate past president </a:t>
            </a:r>
          </a:p>
          <a:p>
            <a:r>
              <a:rPr lang="en-US" b="0" i="0" u="none" strike="noStrike" baseline="0" dirty="0">
                <a:solidFill>
                  <a:srgbClr val="000000"/>
                </a:solidFill>
                <a:latin typeface="Arial" panose="020B0604020202020204" pitchFamily="34" charset="0"/>
                <a:cs typeface="Arial" panose="020B0604020202020204" pitchFamily="34" charset="0"/>
              </a:rPr>
              <a:t>a president-elect </a:t>
            </a:r>
          </a:p>
          <a:p>
            <a:r>
              <a:rPr lang="en-US" b="0" i="0" u="none" strike="noStrike" baseline="0" dirty="0">
                <a:solidFill>
                  <a:srgbClr val="000000"/>
                </a:solidFill>
                <a:latin typeface="Arial" panose="020B0604020202020204" pitchFamily="34" charset="0"/>
                <a:cs typeface="Arial" panose="020B0604020202020204" pitchFamily="34" charset="0"/>
              </a:rPr>
              <a:t>a secretary </a:t>
            </a:r>
          </a:p>
          <a:p>
            <a:r>
              <a:rPr lang="en-US" b="0" i="0" u="none" strike="noStrike" baseline="0" dirty="0">
                <a:solidFill>
                  <a:srgbClr val="000000"/>
                </a:solidFill>
                <a:latin typeface="Arial" panose="020B0604020202020204" pitchFamily="34" charset="0"/>
                <a:cs typeface="Arial" panose="020B0604020202020204" pitchFamily="34" charset="0"/>
              </a:rPr>
              <a:t>a treasurer </a:t>
            </a:r>
          </a:p>
          <a:p>
            <a:r>
              <a:rPr lang="en-US" b="0" i="0" u="none" strike="noStrike" baseline="0" dirty="0">
                <a:solidFill>
                  <a:srgbClr val="000000"/>
                </a:solidFill>
                <a:latin typeface="Arial" panose="020B0604020202020204" pitchFamily="34" charset="0"/>
                <a:cs typeface="Arial" panose="020B0604020202020204" pitchFamily="34" charset="0"/>
              </a:rPr>
              <a:t>may also include one or more vice-presidents, all of whom shall be members of the board </a:t>
            </a:r>
          </a:p>
          <a:p>
            <a:r>
              <a:rPr lang="en-US" b="0" i="0" u="none" strike="noStrike" baseline="0" dirty="0">
                <a:solidFill>
                  <a:srgbClr val="000000"/>
                </a:solidFill>
                <a:latin typeface="Arial" panose="020B0604020202020204" pitchFamily="34" charset="0"/>
                <a:cs typeface="Arial" panose="020B0604020202020204" pitchFamily="34" charset="0"/>
              </a:rPr>
              <a:t>may also include a sergeant-at-arms, who may be a member of the board, if the bylaws provide. </a:t>
            </a:r>
          </a:p>
          <a:p>
            <a:pPr marL="0" indent="0">
              <a:buNone/>
            </a:pPr>
            <a:r>
              <a:rPr lang="en-US" b="0" i="0" u="none" strike="noStrike" baseline="0" dirty="0">
                <a:solidFill>
                  <a:srgbClr val="000000"/>
                </a:solidFill>
                <a:latin typeface="Arial" panose="020B0604020202020204" pitchFamily="34" charset="0"/>
                <a:cs typeface="Arial" panose="020B0604020202020204" pitchFamily="34" charset="0"/>
              </a:rPr>
              <a:t>Each officer and director shall be a member in good standing of this club. </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F716D01-5884-7882-E385-B71C1DD79635}"/>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408043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D683D1-1245-04CC-7537-CE2DCA265D02}"/>
              </a:ext>
            </a:extLst>
          </p:cNvPr>
          <p:cNvPicPr>
            <a:picLocks noGrp="1" noChangeAspect="1"/>
          </p:cNvPicPr>
          <p:nvPr>
            <p:ph idx="1"/>
          </p:nvPr>
        </p:nvPicPr>
        <p:blipFill>
          <a:blip r:embed="rId2"/>
          <a:stretch>
            <a:fillRect/>
          </a:stretch>
        </p:blipFill>
        <p:spPr>
          <a:xfrm>
            <a:off x="0" y="270422"/>
            <a:ext cx="12192000" cy="6730628"/>
          </a:xfrm>
          <a:prstGeom prst="rect">
            <a:avLst/>
          </a:prstGeom>
        </p:spPr>
      </p:pic>
      <p:sp>
        <p:nvSpPr>
          <p:cNvPr id="4" name="Slide Number Placeholder 3">
            <a:extLst>
              <a:ext uri="{FF2B5EF4-FFF2-40B4-BE49-F238E27FC236}">
                <a16:creationId xmlns:a16="http://schemas.microsoft.com/office/drawing/2014/main" id="{8B901BD2-2772-FF0C-57FD-34759BB2C7E9}"/>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338211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01E0-D7A5-D763-A642-56339CA6AF32}"/>
              </a:ext>
            </a:extLst>
          </p:cNvPr>
          <p:cNvSpPr>
            <a:spLocks noGrp="1"/>
          </p:cNvSpPr>
          <p:nvPr>
            <p:ph type="title"/>
          </p:nvPr>
        </p:nvSpPr>
        <p:spPr/>
        <p:txBody>
          <a:bodyPr/>
          <a:lstStyle/>
          <a:p>
            <a:r>
              <a:rPr lang="en-US" dirty="0"/>
              <a:t>Succession planning</a:t>
            </a:r>
          </a:p>
        </p:txBody>
      </p:sp>
      <p:sp>
        <p:nvSpPr>
          <p:cNvPr id="3" name="Content Placeholder 2">
            <a:extLst>
              <a:ext uri="{FF2B5EF4-FFF2-40B4-BE49-F238E27FC236}">
                <a16:creationId xmlns:a16="http://schemas.microsoft.com/office/drawing/2014/main" id="{CAE0E235-E8BB-193D-63C9-6C9C53C29E63}"/>
              </a:ext>
            </a:extLst>
          </p:cNvPr>
          <p:cNvSpPr>
            <a:spLocks noGrp="1"/>
          </p:cNvSpPr>
          <p:nvPr>
            <p:ph idx="1"/>
          </p:nvPr>
        </p:nvSpPr>
        <p:spPr>
          <a:xfrm>
            <a:off x="1295399" y="2419973"/>
            <a:ext cx="11506199" cy="4034896"/>
          </a:xfrm>
        </p:spPr>
        <p:txBody>
          <a:bodyPr/>
          <a:lstStyle/>
          <a:p>
            <a:r>
              <a:rPr lang="en-US" sz="3200" dirty="0"/>
              <a:t>What’s the vision? Where do you want to be?</a:t>
            </a:r>
          </a:p>
          <a:p>
            <a:r>
              <a:rPr lang="en-US" sz="3200" dirty="0"/>
              <a:t>What skills are needed to lead the next generation?</a:t>
            </a:r>
          </a:p>
          <a:p>
            <a:r>
              <a:rPr lang="en-US" sz="3200" dirty="0"/>
              <a:t>What do you need to do to get to the next level?</a:t>
            </a:r>
          </a:p>
          <a:p>
            <a:r>
              <a:rPr lang="en-US" sz="3200" dirty="0"/>
              <a:t>What training, mentoring can you provide?</a:t>
            </a:r>
          </a:p>
          <a:p>
            <a:endParaRPr lang="en-US" dirty="0"/>
          </a:p>
          <a:p>
            <a:endParaRPr lang="en-US" dirty="0"/>
          </a:p>
        </p:txBody>
      </p:sp>
      <p:sp>
        <p:nvSpPr>
          <p:cNvPr id="4" name="Slide Number Placeholder 3">
            <a:extLst>
              <a:ext uri="{FF2B5EF4-FFF2-40B4-BE49-F238E27FC236}">
                <a16:creationId xmlns:a16="http://schemas.microsoft.com/office/drawing/2014/main" id="{86E018DB-DF88-F8BC-10E0-75D0D854FA12}"/>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Tree>
    <p:extLst>
      <p:ext uri="{BB962C8B-B14F-4D97-AF65-F5344CB8AC3E}">
        <p14:creationId xmlns:p14="http://schemas.microsoft.com/office/powerpoint/2010/main" val="108564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6" name="Rectangle 7"/>
          <p:cNvSpPr/>
          <p:nvPr/>
        </p:nvSpPr>
        <p:spPr>
          <a:xfrm>
            <a:off x="0" y="0"/>
            <a:ext cx="12192000" cy="6858000"/>
          </a:xfrm>
          <a:prstGeom prst="rect">
            <a:avLst/>
          </a:prstGeom>
          <a:solidFill>
            <a:srgbClr val="005CAB"/>
          </a:solidFill>
          <a:ln w="12700">
            <a:miter lim="400000"/>
          </a:ln>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Arial"/>
                <a:ea typeface="Arial"/>
                <a:cs typeface="Arial"/>
                <a:sym typeface="Arial"/>
              </a:defRPr>
            </a:pPr>
            <a:endParaRPr kumimoji="0" sz="1800" b="0" i="0" u="none" strike="noStrike" kern="1200" cap="none" spc="0" normalizeH="0" baseline="0" noProof="0" dirty="0">
              <a:ln>
                <a:noFill/>
              </a:ln>
              <a:solidFill>
                <a:srgbClr val="FFFFFF"/>
              </a:solidFill>
              <a:effectLst/>
              <a:uLnTx/>
              <a:uFillTx/>
              <a:latin typeface="Arial"/>
              <a:cs typeface="Arial"/>
              <a:sym typeface="Arial"/>
            </a:endParaRPr>
          </a:p>
        </p:txBody>
      </p:sp>
      <p:sp>
        <p:nvSpPr>
          <p:cNvPr id="857" name="Text Placeholder 6"/>
          <p:cNvSpPr txBox="1"/>
          <p:nvPr/>
        </p:nvSpPr>
        <p:spPr>
          <a:xfrm>
            <a:off x="193261" y="6960358"/>
            <a:ext cx="5147109" cy="518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DA1A5A"/>
                </a:solidFill>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DA1A5A"/>
                </a:solidFill>
                <a:effectLst/>
                <a:uLnTx/>
                <a:uFillTx/>
                <a:latin typeface="Arial"/>
                <a:cs typeface="Arial"/>
                <a:sym typeface="Arial"/>
              </a:rPr>
              <a:t>Title Page Option</a:t>
            </a:r>
          </a:p>
        </p:txBody>
      </p:sp>
      <p:sp>
        <p:nvSpPr>
          <p:cNvPr id="858" name="Subtitle 3"/>
          <p:cNvSpPr txBox="1"/>
          <p:nvPr/>
        </p:nvSpPr>
        <p:spPr>
          <a:xfrm>
            <a:off x="572022" y="1222478"/>
            <a:ext cx="11047956" cy="3007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lnSpc>
                <a:spcPct val="90000"/>
              </a:lnSpc>
              <a:spcBef>
                <a:spcPts val="1000"/>
              </a:spcBef>
              <a:defRPr sz="4300" b="1">
                <a:solidFill>
                  <a:srgbClr val="FFFFFF"/>
                </a:solidFill>
                <a:latin typeface="Arial"/>
                <a:ea typeface="Arial"/>
                <a:cs typeface="Arial"/>
                <a:sym typeface="Aria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Arial"/>
              </a:rPr>
              <a:t>Ways you are finding, attracting, growing and retaining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Arial"/>
              </a:rPr>
              <a:t>future leaders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Arial"/>
              </a:rPr>
              <a:t>In </a:t>
            </a:r>
            <a:r>
              <a:rPr kumimoji="0" lang="en-US" sz="4800" b="1" i="1" u="sng"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Arial"/>
              </a:rPr>
              <a:t>your</a:t>
            </a: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Arial"/>
              </a:rPr>
              <a:t> Club? </a:t>
            </a:r>
            <a:endParaRPr kumimoji="0"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pic>
        <p:nvPicPr>
          <p:cNvPr id="4" name="Picture 3">
            <a:extLst>
              <a:ext uri="{FF2B5EF4-FFF2-40B4-BE49-F238E27FC236}">
                <a16:creationId xmlns:a16="http://schemas.microsoft.com/office/drawing/2014/main" id="{9674CD58-9501-8AC0-580F-175F67AC66E8}"/>
              </a:ext>
            </a:extLst>
          </p:cNvPr>
          <p:cNvPicPr>
            <a:picLocks noChangeAspect="1"/>
          </p:cNvPicPr>
          <p:nvPr/>
        </p:nvPicPr>
        <p:blipFill>
          <a:blip r:embed="rId3"/>
          <a:stretch>
            <a:fillRect/>
          </a:stretch>
        </p:blipFill>
        <p:spPr>
          <a:xfrm>
            <a:off x="5242130" y="5212805"/>
            <a:ext cx="2019400" cy="1046981"/>
          </a:xfrm>
          <a:prstGeom prst="rect">
            <a:avLst/>
          </a:prstGeom>
        </p:spPr>
      </p:pic>
      <p:pic>
        <p:nvPicPr>
          <p:cNvPr id="6" name="Picture 5">
            <a:extLst>
              <a:ext uri="{FF2B5EF4-FFF2-40B4-BE49-F238E27FC236}">
                <a16:creationId xmlns:a16="http://schemas.microsoft.com/office/drawing/2014/main" id="{BF9F996E-D01D-6C8D-F665-E4AFF9F0BA60}"/>
              </a:ext>
            </a:extLst>
          </p:cNvPr>
          <p:cNvPicPr>
            <a:picLocks noChangeAspect="1"/>
          </p:cNvPicPr>
          <p:nvPr/>
        </p:nvPicPr>
        <p:blipFill>
          <a:blip r:embed="rId4"/>
          <a:stretch>
            <a:fillRect/>
          </a:stretch>
        </p:blipFill>
        <p:spPr>
          <a:xfrm>
            <a:off x="2597319" y="4636671"/>
            <a:ext cx="1607162" cy="1815136"/>
          </a:xfrm>
          <a:prstGeom prst="rect">
            <a:avLst/>
          </a:prstGeom>
        </p:spPr>
      </p:pic>
      <p:pic>
        <p:nvPicPr>
          <p:cNvPr id="8" name="Picture 7">
            <a:extLst>
              <a:ext uri="{FF2B5EF4-FFF2-40B4-BE49-F238E27FC236}">
                <a16:creationId xmlns:a16="http://schemas.microsoft.com/office/drawing/2014/main" id="{49ECD051-3A2D-5B45-DB01-20F3139C9CEC}"/>
              </a:ext>
            </a:extLst>
          </p:cNvPr>
          <p:cNvPicPr>
            <a:picLocks noChangeAspect="1"/>
          </p:cNvPicPr>
          <p:nvPr/>
        </p:nvPicPr>
        <p:blipFill>
          <a:blip r:embed="rId5"/>
          <a:stretch>
            <a:fillRect/>
          </a:stretch>
        </p:blipFill>
        <p:spPr>
          <a:xfrm>
            <a:off x="8189931" y="4534160"/>
            <a:ext cx="2020157" cy="202015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6" name="Rectangle 7"/>
          <p:cNvSpPr/>
          <p:nvPr/>
        </p:nvSpPr>
        <p:spPr>
          <a:xfrm>
            <a:off x="0" y="0"/>
            <a:ext cx="5732206" cy="6858000"/>
          </a:xfrm>
          <a:prstGeom prst="rect">
            <a:avLst/>
          </a:prstGeom>
          <a:solidFill>
            <a:srgbClr val="005CAB"/>
          </a:solidFill>
          <a:ln w="12700">
            <a:miter lim="400000"/>
          </a:ln>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Arial"/>
                <a:ea typeface="Arial"/>
                <a:cs typeface="Arial"/>
                <a:sym typeface="Arial"/>
              </a:defRPr>
            </a:pPr>
            <a:endParaRPr kumimoji="0" sz="1800" b="0" i="0" u="none" strike="noStrike" kern="1200" cap="none" spc="0" normalizeH="0" baseline="0" noProof="0" dirty="0">
              <a:ln>
                <a:noFill/>
              </a:ln>
              <a:solidFill>
                <a:srgbClr val="FFFFFF"/>
              </a:solidFill>
              <a:effectLst/>
              <a:uLnTx/>
              <a:uFillTx/>
              <a:latin typeface="Arial"/>
              <a:cs typeface="Arial"/>
              <a:sym typeface="Arial"/>
            </a:endParaRPr>
          </a:p>
        </p:txBody>
      </p:sp>
      <p:sp>
        <p:nvSpPr>
          <p:cNvPr id="857" name="Text Placeholder 6"/>
          <p:cNvSpPr txBox="1"/>
          <p:nvPr/>
        </p:nvSpPr>
        <p:spPr>
          <a:xfrm>
            <a:off x="193261" y="6960358"/>
            <a:ext cx="5147109" cy="518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DA1A5A"/>
                </a:solidFill>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DA1A5A"/>
                </a:solidFill>
                <a:effectLst/>
                <a:uLnTx/>
                <a:uFillTx/>
                <a:latin typeface="Arial"/>
                <a:cs typeface="Arial"/>
                <a:sym typeface="Arial"/>
              </a:rPr>
              <a:t>Title Page Option</a:t>
            </a:r>
          </a:p>
        </p:txBody>
      </p:sp>
      <p:sp>
        <p:nvSpPr>
          <p:cNvPr id="858" name="Subtitle 3"/>
          <p:cNvSpPr txBox="1"/>
          <p:nvPr/>
        </p:nvSpPr>
        <p:spPr>
          <a:xfrm>
            <a:off x="292610" y="2495006"/>
            <a:ext cx="5047760" cy="158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lnSpc>
                <a:spcPct val="90000"/>
              </a:lnSpc>
              <a:spcBef>
                <a:spcPts val="1000"/>
              </a:spcBef>
              <a:defRPr sz="4300" b="1">
                <a:solidFill>
                  <a:srgbClr val="FFFFFF"/>
                </a:solidFill>
                <a:latin typeface="Arial"/>
                <a:ea typeface="Arial"/>
                <a:cs typeface="Arial"/>
                <a:sym typeface="Aria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Arial"/>
              </a:rPr>
              <a:t>Develop and Take Action  </a:t>
            </a:r>
            <a:endParaRPr kumimoji="0"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E39D51FE-10E5-7FE5-9CD9-5D94E06FE02C}"/>
              </a:ext>
            </a:extLst>
          </p:cNvPr>
          <p:cNvPicPr>
            <a:picLocks noChangeAspect="1"/>
          </p:cNvPicPr>
          <p:nvPr/>
        </p:nvPicPr>
        <p:blipFill>
          <a:blip r:embed="rId3"/>
          <a:stretch>
            <a:fillRect/>
          </a:stretch>
        </p:blipFill>
        <p:spPr>
          <a:xfrm>
            <a:off x="5810865" y="2115467"/>
            <a:ext cx="6381136" cy="4306530"/>
          </a:xfrm>
          <a:prstGeom prst="rect">
            <a:avLst/>
          </a:prstGeom>
        </p:spPr>
      </p:pic>
    </p:spTree>
    <p:extLst>
      <p:ext uri="{BB962C8B-B14F-4D97-AF65-F5344CB8AC3E}">
        <p14:creationId xmlns:p14="http://schemas.microsoft.com/office/powerpoint/2010/main" val="370678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570D-CE77-5AC0-E40D-6AAF68A70B97}"/>
              </a:ext>
            </a:extLst>
          </p:cNvPr>
          <p:cNvSpPr>
            <a:spLocks noGrp="1"/>
          </p:cNvSpPr>
          <p:nvPr>
            <p:ph type="title"/>
          </p:nvPr>
        </p:nvSpPr>
        <p:spPr/>
        <p:txBody>
          <a:bodyPr/>
          <a:lstStyle/>
          <a:p>
            <a:r>
              <a:rPr lang="en-US" dirty="0"/>
              <a:t>Legal Status of Rotary Clubs	</a:t>
            </a:r>
          </a:p>
        </p:txBody>
      </p:sp>
      <p:sp>
        <p:nvSpPr>
          <p:cNvPr id="3" name="Content Placeholder 2">
            <a:extLst>
              <a:ext uri="{FF2B5EF4-FFF2-40B4-BE49-F238E27FC236}">
                <a16:creationId xmlns:a16="http://schemas.microsoft.com/office/drawing/2014/main" id="{DEC16D86-A985-EF60-71C0-F9DDB1990ED4}"/>
              </a:ext>
            </a:extLst>
          </p:cNvPr>
          <p:cNvSpPr>
            <a:spLocks noGrp="1"/>
          </p:cNvSpPr>
          <p:nvPr>
            <p:ph idx="1"/>
          </p:nvPr>
        </p:nvSpPr>
        <p:spPr>
          <a:xfrm>
            <a:off x="838200" y="1501422"/>
            <a:ext cx="10515600" cy="4675541"/>
          </a:xfrm>
        </p:spPr>
        <p:txBody>
          <a:bodyPr/>
          <a:lstStyle/>
          <a:p>
            <a:r>
              <a:rPr lang="en-US" dirty="0"/>
              <a:t>Rotary International designates Clubs in the United States to be non-profit entities, IRS 501(c)(4) Social Welfare Organizations </a:t>
            </a:r>
          </a:p>
          <a:p>
            <a:r>
              <a:rPr lang="en-US" dirty="0"/>
              <a:t>Rotary Clubs in Hawaii are nonprofit organizations governed by Hawaii’s Non-Corporation Act, HRS §414D</a:t>
            </a:r>
          </a:p>
          <a:p>
            <a:r>
              <a:rPr lang="en-US" dirty="0"/>
              <a:t>HRS Chapter 414D establishes legal guidelines for non-profit Corporations, but club Articles and Bylaws can customize the law for each club</a:t>
            </a:r>
          </a:p>
        </p:txBody>
      </p:sp>
    </p:spTree>
    <p:extLst>
      <p:ext uri="{BB962C8B-B14F-4D97-AF65-F5344CB8AC3E}">
        <p14:creationId xmlns:p14="http://schemas.microsoft.com/office/powerpoint/2010/main" val="127959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2A91-03B5-0679-DE16-DD6581582469}"/>
              </a:ext>
            </a:extLst>
          </p:cNvPr>
          <p:cNvSpPr>
            <a:spLocks noGrp="1"/>
          </p:cNvSpPr>
          <p:nvPr>
            <p:ph type="title"/>
          </p:nvPr>
        </p:nvSpPr>
        <p:spPr/>
        <p:txBody>
          <a:bodyPr/>
          <a:lstStyle/>
          <a:p>
            <a:r>
              <a:rPr lang="en-US" dirty="0"/>
              <a:t>Hawaii’s Non-Profit Corporations Act	</a:t>
            </a:r>
          </a:p>
        </p:txBody>
      </p:sp>
      <p:sp>
        <p:nvSpPr>
          <p:cNvPr id="3" name="Content Placeholder 2">
            <a:extLst>
              <a:ext uri="{FF2B5EF4-FFF2-40B4-BE49-F238E27FC236}">
                <a16:creationId xmlns:a16="http://schemas.microsoft.com/office/drawing/2014/main" id="{70F49D87-70A5-9D66-1852-D5E6C6373161}"/>
              </a:ext>
            </a:extLst>
          </p:cNvPr>
          <p:cNvSpPr>
            <a:spLocks noGrp="1"/>
          </p:cNvSpPr>
          <p:nvPr>
            <p:ph idx="1"/>
          </p:nvPr>
        </p:nvSpPr>
        <p:spPr>
          <a:xfrm>
            <a:off x="838200" y="1332089"/>
            <a:ext cx="10515600" cy="4844874"/>
          </a:xfrm>
        </p:spPr>
        <p:txBody>
          <a:bodyPr>
            <a:normAutofit/>
          </a:bodyPr>
          <a:lstStyle/>
          <a:p>
            <a:pPr marL="0" marR="0" indent="0" algn="l">
              <a:buNone/>
            </a:pPr>
            <a:r>
              <a:rPr lang="en-US" b="1" i="0" dirty="0">
                <a:solidFill>
                  <a:srgbClr val="000000"/>
                </a:solidFill>
                <a:effectLst/>
                <a:latin typeface="Arial" panose="020B0604020202020204" pitchFamily="34" charset="0"/>
              </a:rPr>
              <a:t>§414D-149  General standards for directors.</a:t>
            </a:r>
            <a:r>
              <a:rPr lang="en-US" b="0" i="0" dirty="0">
                <a:solidFill>
                  <a:srgbClr val="000000"/>
                </a:solidFill>
                <a:effectLst/>
                <a:latin typeface="Arial" panose="020B0604020202020204" pitchFamily="34" charset="0"/>
              </a:rPr>
              <a:t>  (a)  A director shall discharge the director's duties as a director, including the director's duties as a member of a committee:</a:t>
            </a:r>
          </a:p>
          <a:p>
            <a:pPr marL="0" marR="0" indent="0" algn="l">
              <a:buNone/>
            </a:pPr>
            <a:r>
              <a:rPr lang="en-US" b="0" i="0" dirty="0">
                <a:solidFill>
                  <a:srgbClr val="000000"/>
                </a:solidFill>
                <a:effectLst/>
                <a:latin typeface="Arial" panose="020B0604020202020204" pitchFamily="34" charset="0"/>
              </a:rPr>
              <a:t>(1)  In good faith;</a:t>
            </a:r>
          </a:p>
          <a:p>
            <a:pPr marL="0" marR="0" indent="0" algn="l">
              <a:buNone/>
            </a:pPr>
            <a:r>
              <a:rPr lang="en-US" b="0" i="0" dirty="0">
                <a:solidFill>
                  <a:srgbClr val="000000"/>
                </a:solidFill>
                <a:effectLst/>
                <a:latin typeface="Arial" panose="020B0604020202020204" pitchFamily="34" charset="0"/>
              </a:rPr>
              <a:t>(2)  In a manner that is consistent with the director's duty of loyalty to the corporation;</a:t>
            </a:r>
          </a:p>
          <a:p>
            <a:pPr marL="0" marR="0" indent="0" algn="l">
              <a:buNone/>
            </a:pPr>
            <a:r>
              <a:rPr lang="en-US" b="0" i="0" dirty="0">
                <a:solidFill>
                  <a:srgbClr val="000000"/>
                </a:solidFill>
                <a:effectLst/>
                <a:latin typeface="Arial" panose="020B0604020202020204" pitchFamily="34" charset="0"/>
              </a:rPr>
              <a:t>(3)  With the care an ordinarily prudent person in a like position would exercise under similar circumstances; and</a:t>
            </a:r>
          </a:p>
          <a:p>
            <a:pPr marL="0" marR="0" indent="0" algn="l">
              <a:buNone/>
            </a:pPr>
            <a:r>
              <a:rPr lang="en-US" b="0" i="0" dirty="0">
                <a:solidFill>
                  <a:srgbClr val="000000"/>
                </a:solidFill>
                <a:effectLst/>
                <a:latin typeface="Arial" panose="020B0604020202020204" pitchFamily="34" charset="0"/>
              </a:rPr>
              <a:t>(4)  In a manner the director reasonably believes to be in the best interests of the corporation.</a:t>
            </a:r>
          </a:p>
          <a:p>
            <a:endParaRPr lang="en-US" dirty="0"/>
          </a:p>
        </p:txBody>
      </p:sp>
    </p:spTree>
    <p:extLst>
      <p:ext uri="{BB962C8B-B14F-4D97-AF65-F5344CB8AC3E}">
        <p14:creationId xmlns:p14="http://schemas.microsoft.com/office/powerpoint/2010/main" val="229773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48B5-D839-CD8E-7588-CFB7ECBABC46}"/>
              </a:ext>
            </a:extLst>
          </p:cNvPr>
          <p:cNvSpPr>
            <a:spLocks noGrp="1"/>
          </p:cNvSpPr>
          <p:nvPr>
            <p:ph type="title"/>
          </p:nvPr>
        </p:nvSpPr>
        <p:spPr/>
        <p:txBody>
          <a:bodyPr/>
          <a:lstStyle/>
          <a:p>
            <a:pPr algn="ctr"/>
            <a:r>
              <a:rPr lang="en-US" dirty="0"/>
              <a:t>Fiduciary Duties</a:t>
            </a:r>
          </a:p>
        </p:txBody>
      </p:sp>
      <p:sp>
        <p:nvSpPr>
          <p:cNvPr id="3" name="Content Placeholder 2">
            <a:extLst>
              <a:ext uri="{FF2B5EF4-FFF2-40B4-BE49-F238E27FC236}">
                <a16:creationId xmlns:a16="http://schemas.microsoft.com/office/drawing/2014/main" id="{0A8ACFAF-FD95-4611-9589-6C99C206F292}"/>
              </a:ext>
            </a:extLst>
          </p:cNvPr>
          <p:cNvSpPr>
            <a:spLocks noGrp="1"/>
          </p:cNvSpPr>
          <p:nvPr>
            <p:ph idx="1"/>
          </p:nvPr>
        </p:nvSpPr>
        <p:spPr/>
        <p:txBody>
          <a:bodyPr>
            <a:normAutofit/>
          </a:bodyPr>
          <a:lstStyle/>
          <a:p>
            <a:pPr marL="509588" indent="-509588" algn="l" fontAlgn="base">
              <a:spcAft>
                <a:spcPts val="1500"/>
              </a:spcAft>
              <a:buFont typeface="+mj-lt"/>
              <a:buAutoNum type="arabicPeriod"/>
            </a:pPr>
            <a:r>
              <a:rPr lang="en-US" b="0" i="0" dirty="0">
                <a:solidFill>
                  <a:srgbClr val="434343"/>
                </a:solidFill>
                <a:effectLst/>
                <a:latin typeface="Barlow" panose="00000500000000000000" pitchFamily="2" charset="0"/>
              </a:rPr>
              <a:t>Nonprofit boards, members are responsible for managing the organization’s interests.</a:t>
            </a:r>
          </a:p>
          <a:p>
            <a:pPr marL="509588" indent="-509588" algn="l" fontAlgn="base">
              <a:spcAft>
                <a:spcPts val="1500"/>
              </a:spcAft>
              <a:buFont typeface="+mj-lt"/>
              <a:buAutoNum type="arabicPeriod"/>
            </a:pPr>
            <a:r>
              <a:rPr lang="en-US" dirty="0">
                <a:solidFill>
                  <a:srgbClr val="434343"/>
                </a:solidFill>
                <a:latin typeface="Barlow" panose="00000500000000000000" pitchFamily="2" charset="0"/>
              </a:rPr>
              <a:t>T</a:t>
            </a:r>
            <a:r>
              <a:rPr lang="en-US" b="0" i="0" dirty="0">
                <a:solidFill>
                  <a:srgbClr val="434343"/>
                </a:solidFill>
                <a:effectLst/>
                <a:latin typeface="Barlow" panose="00000500000000000000" pitchFamily="2" charset="0"/>
              </a:rPr>
              <a:t>hey are bound to legal and ethical obligations, thus protecting the nonprofit from abuses of power or </a:t>
            </a:r>
            <a:r>
              <a:rPr lang="en-US" b="0" i="0" u="none" strike="noStrike" dirty="0">
                <a:solidFill>
                  <a:srgbClr val="287EC9"/>
                </a:solidFill>
                <a:effectLst/>
                <a:latin typeface="Barlow" panose="00000500000000000000" pitchFamily="2" charset="0"/>
                <a:hlinkClick r:id="rId2"/>
              </a:rPr>
              <a:t>conflicts of interest</a:t>
            </a:r>
            <a:r>
              <a:rPr lang="en-US" b="0" i="0" dirty="0">
                <a:solidFill>
                  <a:srgbClr val="434343"/>
                </a:solidFill>
                <a:effectLst/>
                <a:latin typeface="Barlow" panose="00000500000000000000" pitchFamily="2" charset="0"/>
              </a:rPr>
              <a:t>.</a:t>
            </a:r>
          </a:p>
          <a:p>
            <a:pPr lvl="1" fontAlgn="base">
              <a:spcAft>
                <a:spcPts val="1500"/>
              </a:spcAft>
              <a:buFont typeface="+mj-lt"/>
              <a:buAutoNum type="arabicPeriod"/>
            </a:pPr>
            <a:r>
              <a:rPr lang="en-US" b="0" i="0" dirty="0">
                <a:solidFill>
                  <a:srgbClr val="434343"/>
                </a:solidFill>
                <a:effectLst/>
                <a:latin typeface="inherit"/>
              </a:rPr>
              <a:t>   Duty of Care </a:t>
            </a:r>
          </a:p>
          <a:p>
            <a:pPr lvl="1" fontAlgn="base">
              <a:spcAft>
                <a:spcPts val="1500"/>
              </a:spcAft>
              <a:buFont typeface="+mj-lt"/>
              <a:buAutoNum type="arabicPeriod"/>
            </a:pPr>
            <a:r>
              <a:rPr lang="en-US" b="0" i="0" dirty="0">
                <a:solidFill>
                  <a:srgbClr val="434343"/>
                </a:solidFill>
                <a:effectLst/>
                <a:latin typeface="inherit"/>
              </a:rPr>
              <a:t>   Duty of Loyalty</a:t>
            </a:r>
          </a:p>
          <a:p>
            <a:endParaRPr lang="en-US" dirty="0"/>
          </a:p>
        </p:txBody>
      </p:sp>
    </p:spTree>
    <p:extLst>
      <p:ext uri="{BB962C8B-B14F-4D97-AF65-F5344CB8AC3E}">
        <p14:creationId xmlns:p14="http://schemas.microsoft.com/office/powerpoint/2010/main" val="73933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E174-9A91-5DC6-29B1-CED8E4066D7E}"/>
              </a:ext>
            </a:extLst>
          </p:cNvPr>
          <p:cNvSpPr>
            <a:spLocks noGrp="1"/>
          </p:cNvSpPr>
          <p:nvPr>
            <p:ph type="title"/>
          </p:nvPr>
        </p:nvSpPr>
        <p:spPr/>
        <p:txBody>
          <a:bodyPr/>
          <a:lstStyle/>
          <a:p>
            <a:pPr algn="ctr"/>
            <a:r>
              <a:rPr lang="en-US" dirty="0"/>
              <a:t>Duty of Care</a:t>
            </a:r>
            <a:br>
              <a:rPr lang="en-US" dirty="0"/>
            </a:br>
            <a:endParaRPr lang="en-US" dirty="0"/>
          </a:p>
        </p:txBody>
      </p:sp>
      <p:sp>
        <p:nvSpPr>
          <p:cNvPr id="3" name="Content Placeholder 2">
            <a:extLst>
              <a:ext uri="{FF2B5EF4-FFF2-40B4-BE49-F238E27FC236}">
                <a16:creationId xmlns:a16="http://schemas.microsoft.com/office/drawing/2014/main" id="{34197F9F-8AD4-A5A2-171F-B2CFC7CAEE8E}"/>
              </a:ext>
            </a:extLst>
          </p:cNvPr>
          <p:cNvSpPr>
            <a:spLocks noGrp="1"/>
          </p:cNvSpPr>
          <p:nvPr>
            <p:ph idx="1"/>
          </p:nvPr>
        </p:nvSpPr>
        <p:spPr>
          <a:xfrm>
            <a:off x="838200" y="1261641"/>
            <a:ext cx="10515600" cy="4915322"/>
          </a:xfrm>
        </p:spPr>
        <p:txBody>
          <a:bodyPr>
            <a:normAutofit fontScale="92500" lnSpcReduction="20000"/>
          </a:bodyPr>
          <a:lstStyle/>
          <a:p>
            <a:r>
              <a:rPr lang="en-US" dirty="0"/>
              <a:t>Duty of care means that board directors must give the same care and concern to their board responsibilities as any prudent and ordinary person would manage their personal matters.</a:t>
            </a:r>
          </a:p>
          <a:p>
            <a:r>
              <a:rPr lang="en-US" dirty="0"/>
              <a:t>At a minimum, the following fiduciary responsibilities fall under this duty:</a:t>
            </a:r>
          </a:p>
          <a:p>
            <a:pPr marL="1087438"/>
            <a:r>
              <a:rPr lang="en-US" dirty="0"/>
              <a:t>Participating actively in board meetings</a:t>
            </a:r>
          </a:p>
          <a:p>
            <a:pPr marL="1087438"/>
            <a:r>
              <a:rPr lang="en-US" dirty="0"/>
              <a:t>Serving on at least one committee</a:t>
            </a:r>
          </a:p>
          <a:p>
            <a:pPr marL="1087438"/>
            <a:r>
              <a:rPr lang="en-US" dirty="0"/>
              <a:t>Working to advance the nonprofit’s mission and goals</a:t>
            </a:r>
          </a:p>
          <a:p>
            <a:pPr marL="1087438"/>
            <a:r>
              <a:rPr lang="en-US" dirty="0"/>
              <a:t>Practicing oversight of programs and activities</a:t>
            </a:r>
          </a:p>
          <a:p>
            <a:pPr marL="1087438"/>
            <a:r>
              <a:rPr lang="en-US" dirty="0"/>
              <a:t>Choosing a qualified executive director</a:t>
            </a:r>
          </a:p>
          <a:p>
            <a:pPr marL="1087438"/>
            <a:r>
              <a:rPr lang="en-US" dirty="0"/>
              <a:t>Monitoring the budget and financial reports</a:t>
            </a:r>
          </a:p>
          <a:p>
            <a:pPr marL="1087438"/>
            <a:r>
              <a:rPr lang="en-US" dirty="0"/>
              <a:t>Questioning expenditures</a:t>
            </a:r>
          </a:p>
          <a:p>
            <a:pPr marL="1087438"/>
            <a:r>
              <a:rPr lang="en-US" dirty="0"/>
              <a:t>Engaging in strategic planning and goal setting</a:t>
            </a:r>
          </a:p>
        </p:txBody>
      </p:sp>
    </p:spTree>
    <p:extLst>
      <p:ext uri="{BB962C8B-B14F-4D97-AF65-F5344CB8AC3E}">
        <p14:creationId xmlns:p14="http://schemas.microsoft.com/office/powerpoint/2010/main" val="64494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3D18-CA4E-9907-BBBB-E32EF8AC5B09}"/>
              </a:ext>
            </a:extLst>
          </p:cNvPr>
          <p:cNvSpPr>
            <a:spLocks noGrp="1"/>
          </p:cNvSpPr>
          <p:nvPr>
            <p:ph type="title"/>
          </p:nvPr>
        </p:nvSpPr>
        <p:spPr>
          <a:xfrm>
            <a:off x="838200" y="1238491"/>
            <a:ext cx="10515600" cy="452197"/>
          </a:xfrm>
        </p:spPr>
        <p:txBody>
          <a:bodyPr>
            <a:normAutofit fontScale="90000"/>
          </a:bodyPr>
          <a:lstStyle/>
          <a:p>
            <a:pPr algn="ctr"/>
            <a:r>
              <a:rPr lang="en-US" b="1" i="0" dirty="0">
                <a:solidFill>
                  <a:srgbClr val="292929"/>
                </a:solidFill>
                <a:effectLst/>
                <a:latin typeface="inherit"/>
              </a:rPr>
              <a:t>Duty of Loyalty</a:t>
            </a:r>
            <a:br>
              <a:rPr lang="en-US" b="1" i="0" dirty="0">
                <a:solidFill>
                  <a:srgbClr val="292929"/>
                </a:solidFill>
                <a:effectLst/>
                <a:latin typeface="Barlow" panose="00000500000000000000" pitchFamily="2" charset="0"/>
              </a:rPr>
            </a:br>
            <a:endParaRPr lang="en-US" dirty="0"/>
          </a:p>
        </p:txBody>
      </p:sp>
      <p:sp>
        <p:nvSpPr>
          <p:cNvPr id="3" name="Content Placeholder 2">
            <a:extLst>
              <a:ext uri="{FF2B5EF4-FFF2-40B4-BE49-F238E27FC236}">
                <a16:creationId xmlns:a16="http://schemas.microsoft.com/office/drawing/2014/main" id="{DC4F5BBC-10F0-7AFE-3016-7B65E249651B}"/>
              </a:ext>
            </a:extLst>
          </p:cNvPr>
          <p:cNvSpPr>
            <a:spLocks noGrp="1"/>
          </p:cNvSpPr>
          <p:nvPr>
            <p:ph idx="1"/>
          </p:nvPr>
        </p:nvSpPr>
        <p:spPr/>
        <p:txBody>
          <a:bodyPr/>
          <a:lstStyle/>
          <a:p>
            <a:pPr algn="l" fontAlgn="base">
              <a:spcAft>
                <a:spcPts val="1500"/>
              </a:spcAft>
            </a:pPr>
            <a:r>
              <a:rPr lang="en-US" b="0" i="0" dirty="0">
                <a:solidFill>
                  <a:srgbClr val="434343"/>
                </a:solidFill>
                <a:effectLst/>
                <a:latin typeface="Barlow" panose="00000500000000000000" pitchFamily="2" charset="0"/>
              </a:rPr>
              <a:t>Duty of loyalty means that board directors must place the interests of the organization ahead of their own interests at all times. Board members are required to publicly disclose any conflicts of interest and not use board service as a means for personal or commercial gain.</a:t>
            </a:r>
          </a:p>
          <a:p>
            <a:endParaRPr lang="en-US" dirty="0"/>
          </a:p>
        </p:txBody>
      </p:sp>
    </p:spTree>
    <p:extLst>
      <p:ext uri="{BB962C8B-B14F-4D97-AF65-F5344CB8AC3E}">
        <p14:creationId xmlns:p14="http://schemas.microsoft.com/office/powerpoint/2010/main" val="110197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655D-64D7-DD2A-C8A7-BF0549B54683}"/>
              </a:ext>
            </a:extLst>
          </p:cNvPr>
          <p:cNvSpPr>
            <a:spLocks noGrp="1"/>
          </p:cNvSpPr>
          <p:nvPr>
            <p:ph type="title"/>
          </p:nvPr>
        </p:nvSpPr>
        <p:spPr>
          <a:xfrm>
            <a:off x="838200" y="2766218"/>
            <a:ext cx="10515600" cy="1325563"/>
          </a:xfrm>
        </p:spPr>
        <p:txBody>
          <a:bodyPr/>
          <a:lstStyle/>
          <a:p>
            <a:pPr algn="ctr"/>
            <a:r>
              <a:rPr lang="en-US"/>
              <a:t>Thank you!</a:t>
            </a:r>
          </a:p>
        </p:txBody>
      </p:sp>
    </p:spTree>
    <p:extLst>
      <p:ext uri="{BB962C8B-B14F-4D97-AF65-F5344CB8AC3E}">
        <p14:creationId xmlns:p14="http://schemas.microsoft.com/office/powerpoint/2010/main" val="350354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2808-347B-4D89-9B2B-2C929928A689}"/>
              </a:ext>
            </a:extLst>
          </p:cNvPr>
          <p:cNvSpPr>
            <a:spLocks noGrp="1"/>
          </p:cNvSpPr>
          <p:nvPr>
            <p:ph type="title"/>
          </p:nvPr>
        </p:nvSpPr>
        <p:spPr/>
        <p:txBody>
          <a:bodyPr/>
          <a:lstStyle/>
          <a:p>
            <a:r>
              <a:rPr lang="en-US" dirty="0"/>
              <a:t>Rotary club boards</a:t>
            </a:r>
          </a:p>
        </p:txBody>
      </p:sp>
      <p:sp>
        <p:nvSpPr>
          <p:cNvPr id="3" name="Subtitle 2">
            <a:extLst>
              <a:ext uri="{FF2B5EF4-FFF2-40B4-BE49-F238E27FC236}">
                <a16:creationId xmlns:a16="http://schemas.microsoft.com/office/drawing/2014/main" id="{A61AB787-EA8B-4616-9C56-49CD5FA2A3E0}"/>
              </a:ext>
            </a:extLst>
          </p:cNvPr>
          <p:cNvSpPr>
            <a:spLocks noGrp="1"/>
          </p:cNvSpPr>
          <p:nvPr>
            <p:ph type="subTitle" idx="1"/>
          </p:nvPr>
        </p:nvSpPr>
        <p:spPr/>
        <p:txBody>
          <a:bodyPr/>
          <a:lstStyle/>
          <a:p>
            <a:r>
              <a:rPr lang="en-US" dirty="0"/>
              <a:t>November 23, 2024</a:t>
            </a:r>
          </a:p>
        </p:txBody>
      </p:sp>
    </p:spTree>
    <p:extLst>
      <p:ext uri="{BB962C8B-B14F-4D97-AF65-F5344CB8AC3E}">
        <p14:creationId xmlns:p14="http://schemas.microsoft.com/office/powerpoint/2010/main" val="324875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903C7-4929-4474-B74C-640E3B4E8981}"/>
              </a:ext>
            </a:extLst>
          </p:cNvPr>
          <p:cNvSpPr>
            <a:spLocks noGrp="1"/>
          </p:cNvSpPr>
          <p:nvPr>
            <p:ph type="title"/>
          </p:nvPr>
        </p:nvSpPr>
        <p:spPr/>
        <p:txBody>
          <a:bodyPr/>
          <a:lstStyle/>
          <a:p>
            <a:r>
              <a:rPr lang="en-US" dirty="0"/>
              <a:t>How is the board working?</a:t>
            </a:r>
          </a:p>
        </p:txBody>
      </p:sp>
      <p:sp>
        <p:nvSpPr>
          <p:cNvPr id="5" name="Content Placeholder 4">
            <a:extLst>
              <a:ext uri="{FF2B5EF4-FFF2-40B4-BE49-F238E27FC236}">
                <a16:creationId xmlns:a16="http://schemas.microsoft.com/office/drawing/2014/main" id="{69BAAF37-1CE4-657D-BA50-F27A042B32BA}"/>
              </a:ext>
            </a:extLst>
          </p:cNvPr>
          <p:cNvSpPr>
            <a:spLocks noGrp="1"/>
          </p:cNvSpPr>
          <p:nvPr>
            <p:ph idx="1"/>
          </p:nvPr>
        </p:nvSpPr>
        <p:spPr>
          <a:xfrm>
            <a:off x="-155714" y="1227667"/>
            <a:ext cx="11506199" cy="4034896"/>
          </a:xfrm>
        </p:spPr>
        <p:txBody>
          <a:bodyPr/>
          <a:lstStyle/>
          <a:p>
            <a:pPr marL="0" indent="0">
              <a:buNone/>
            </a:pPr>
            <a:endParaRPr lang="en-US" dirty="0"/>
          </a:p>
          <a:p>
            <a:pPr lvl="1"/>
            <a:endParaRPr lang="en-US" dirty="0"/>
          </a:p>
        </p:txBody>
      </p:sp>
      <p:pic>
        <p:nvPicPr>
          <p:cNvPr id="1026" name="Picture 2" descr="Emoji">
            <a:extLst>
              <a:ext uri="{FF2B5EF4-FFF2-40B4-BE49-F238E27FC236}">
                <a16:creationId xmlns:a16="http://schemas.microsoft.com/office/drawing/2014/main" id="{3DF58FA0-6560-142D-40EE-CE626170C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0" y="1761091"/>
            <a:ext cx="2626139" cy="26261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moji">
            <a:extLst>
              <a:ext uri="{FF2B5EF4-FFF2-40B4-BE49-F238E27FC236}">
                <a16:creationId xmlns:a16="http://schemas.microsoft.com/office/drawing/2014/main" id="{A6571316-C866-79EB-00FD-3DDB57198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415" y="1877363"/>
            <a:ext cx="2626139" cy="2626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oji">
            <a:extLst>
              <a:ext uri="{FF2B5EF4-FFF2-40B4-BE49-F238E27FC236}">
                <a16:creationId xmlns:a16="http://schemas.microsoft.com/office/drawing/2014/main" id="{70A8C6F2-0331-4DA6-810B-9FBFD85730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794" y="4104827"/>
            <a:ext cx="2626139" cy="26261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moji">
            <a:extLst>
              <a:ext uri="{FF2B5EF4-FFF2-40B4-BE49-F238E27FC236}">
                <a16:creationId xmlns:a16="http://schemas.microsoft.com/office/drawing/2014/main" id="{BB38EE28-7136-C6CF-F213-51D463DC9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4929" y="1691124"/>
            <a:ext cx="2626139" cy="2626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oji">
            <a:extLst>
              <a:ext uri="{FF2B5EF4-FFF2-40B4-BE49-F238E27FC236}">
                <a16:creationId xmlns:a16="http://schemas.microsoft.com/office/drawing/2014/main" id="{829AF6FF-9F7F-C216-04FF-F291C37406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03454">
            <a:off x="7142828" y="3821760"/>
            <a:ext cx="2626139" cy="262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15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7094</TotalTime>
  <Words>986</Words>
  <Application>Microsoft Office PowerPoint</Application>
  <PresentationFormat>Widescreen</PresentationFormat>
  <Paragraphs>94</Paragraphs>
  <Slides>18</Slides>
  <Notes>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Aptos</vt:lpstr>
      <vt:lpstr>Aptos Display</vt:lpstr>
      <vt:lpstr>Arial</vt:lpstr>
      <vt:lpstr>Arial Narrow</vt:lpstr>
      <vt:lpstr>Barlow</vt:lpstr>
      <vt:lpstr>Calibri</vt:lpstr>
      <vt:lpstr>Calibri Light</vt:lpstr>
      <vt:lpstr>Georgia</vt:lpstr>
      <vt:lpstr>inherit</vt:lpstr>
      <vt:lpstr>Office Theme</vt:lpstr>
      <vt:lpstr>2_Custom Design</vt:lpstr>
      <vt:lpstr>Custom Design</vt:lpstr>
      <vt:lpstr>1_Office Theme</vt:lpstr>
      <vt:lpstr>2_Office Theme</vt:lpstr>
      <vt:lpstr>Rotary Club Directors  Legal Duties </vt:lpstr>
      <vt:lpstr>Legal Status of Rotary Clubs </vt:lpstr>
      <vt:lpstr>Hawaii’s Non-Profit Corporations Act </vt:lpstr>
      <vt:lpstr>Fiduciary Duties</vt:lpstr>
      <vt:lpstr>Duty of Care </vt:lpstr>
      <vt:lpstr>Duty of Loyalty </vt:lpstr>
      <vt:lpstr>Thank you!</vt:lpstr>
      <vt:lpstr>Rotary club boards</vt:lpstr>
      <vt:lpstr>How is the board working?</vt:lpstr>
      <vt:lpstr>Purpose of the board</vt:lpstr>
      <vt:lpstr>Annual club meeting</vt:lpstr>
      <vt:lpstr>Election of officers</vt:lpstr>
      <vt:lpstr>Section 4 — Officers.  </vt:lpstr>
      <vt:lpstr>PowerPoint Presentation</vt:lpstr>
      <vt:lpstr>Succession planning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177</cp:revision>
  <cp:lastPrinted>2019-12-04T20:41:25Z</cp:lastPrinted>
  <dcterms:created xsi:type="dcterms:W3CDTF">2019-11-18T03:22:22Z</dcterms:created>
  <dcterms:modified xsi:type="dcterms:W3CDTF">2024-11-23T20:04:26Z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