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2" r:id="rId2"/>
    <p:sldId id="345" r:id="rId3"/>
    <p:sldId id="351" r:id="rId4"/>
    <p:sldId id="343" r:id="rId5"/>
    <p:sldId id="356" r:id="rId6"/>
    <p:sldId id="349" r:id="rId7"/>
    <p:sldId id="346" r:id="rId8"/>
    <p:sldId id="348" r:id="rId9"/>
    <p:sldId id="352" r:id="rId10"/>
    <p:sldId id="353" r:id="rId11"/>
    <p:sldId id="355" r:id="rId12"/>
    <p:sldId id="347" r:id="rId13"/>
    <p:sldId id="322" r:id="rId14"/>
    <p:sldId id="354" r:id="rId15"/>
    <p:sldId id="279" r:id="rId16"/>
    <p:sldId id="25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595D"/>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866" autoAdjust="0"/>
  </p:normalViewPr>
  <p:slideViewPr>
    <p:cSldViewPr snapToGrid="0" showGuides="1">
      <p:cViewPr varScale="1">
        <p:scale>
          <a:sx n="59" d="100"/>
          <a:sy n="59" d="100"/>
        </p:scale>
        <p:origin x="802" y="3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7/27/2024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highlight>
                  <a:srgbClr val="FFFFFF"/>
                </a:highlight>
                <a:latin typeface="Open Sans" panose="020B0606030504020204" pitchFamily="34" charset="0"/>
              </a:rPr>
              <a:t>A club assembly should inspire and engage all members. Most clubs have four to six assemblies each year, though some clubs hold them every month. </a:t>
            </a:r>
          </a:p>
          <a:p>
            <a:pPr algn="l" fontAlgn="base"/>
            <a:r>
              <a:rPr lang="en-US" b="0" i="0" dirty="0">
                <a:solidFill>
                  <a:srgbClr val="313537"/>
                </a:solidFill>
                <a:effectLst/>
                <a:highlight>
                  <a:srgbClr val="FFFFFF"/>
                </a:highlight>
                <a:latin typeface="Open Sans" panose="020B0606030504020204" pitchFamily="34" charset="0"/>
              </a:rPr>
              <a:t>Work together to plan assemblies that are meaningful to members as well as to club leaders, and encourage all members to attend. You might use the assemblies to:</a:t>
            </a:r>
          </a:p>
          <a:p>
            <a:r>
              <a:rPr lang="en-US" b="0" i="0" dirty="0">
                <a:solidFill>
                  <a:srgbClr val="313537"/>
                </a:solidFill>
                <a:effectLst/>
                <a:highlight>
                  <a:srgbClr val="FFFFFF"/>
                </a:highlight>
                <a:latin typeface="Open Sans" panose="020B0606030504020204" pitchFamily="34" charset="0"/>
              </a:rPr>
              <a:t>Talk about project ideas or update members about current projects. Discuss what members like about the club and what they want to change. Ask for input on the club's goals and strategic plan, and try to build consensus. Update people about committee activities and initiatives.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509890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my.rotary.org/en/learning-reference/learn-topic/membership" TargetMode="External"/><Relationship Id="rId2" Type="http://schemas.openxmlformats.org/officeDocument/2006/relationships/image" Target="../media/image5.pn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my.rotary.org/en/document/what-makes-up-the-club-experienc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otary.qualtrics.com/jfe/form/SV_719FQ2l1pxDqvLE"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July 27, 2024</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Rotary Club Board Forum</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3972B7-B99C-3C43-D3EB-D7E512B094FC}"/>
              </a:ext>
            </a:extLst>
          </p:cNvPr>
          <p:cNvSpPr>
            <a:spLocks noGrp="1"/>
          </p:cNvSpPr>
          <p:nvPr>
            <p:ph type="title"/>
          </p:nvPr>
        </p:nvSpPr>
        <p:spPr>
          <a:xfrm>
            <a:off x="771893" y="15252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Member Survey</a:t>
            </a:r>
          </a:p>
        </p:txBody>
      </p:sp>
      <p:sp>
        <p:nvSpPr>
          <p:cNvPr id="7" name="TextBox 6">
            <a:extLst>
              <a:ext uri="{FF2B5EF4-FFF2-40B4-BE49-F238E27FC236}">
                <a16:creationId xmlns:a16="http://schemas.microsoft.com/office/drawing/2014/main" id="{78D04337-1499-F2D1-25D2-A2E0AE3F5966}"/>
              </a:ext>
            </a:extLst>
          </p:cNvPr>
          <p:cNvSpPr txBox="1"/>
          <p:nvPr/>
        </p:nvSpPr>
        <p:spPr>
          <a:xfrm>
            <a:off x="1126836" y="3516881"/>
            <a:ext cx="3771329" cy="2043410"/>
          </a:xfrm>
          <a:prstGeom prst="rect">
            <a:avLst/>
          </a:prstGeom>
        </p:spPr>
        <p:txBody>
          <a:bodyPr vert="horz" lIns="91440" tIns="45720" rIns="91440" bIns="45720" rtlCol="0">
            <a:normAutofit fontScale="92500" lnSpcReduction="10000"/>
          </a:bodyPr>
          <a:lstStyle/>
          <a:p>
            <a:pPr algn="r">
              <a:lnSpc>
                <a:spcPct val="90000"/>
              </a:lnSpc>
              <a:spcBef>
                <a:spcPts val="1000"/>
              </a:spcBef>
            </a:pPr>
            <a:r>
              <a:rPr lang="en-US" sz="2200" kern="1200" dirty="0">
                <a:solidFill>
                  <a:srgbClr val="FFFFFF"/>
                </a:solidFill>
                <a:latin typeface="+mn-lt"/>
                <a:ea typeface="+mn-ea"/>
                <a:cs typeface="+mn-cs"/>
              </a:rPr>
              <a:t>Log in to ClubRunner, </a:t>
            </a:r>
          </a:p>
          <a:p>
            <a:pPr algn="r">
              <a:lnSpc>
                <a:spcPct val="90000"/>
              </a:lnSpc>
              <a:spcBef>
                <a:spcPts val="1000"/>
              </a:spcBef>
            </a:pPr>
            <a:r>
              <a:rPr lang="en-US" sz="2200" kern="1200" dirty="0">
                <a:solidFill>
                  <a:srgbClr val="FFFFFF"/>
                </a:solidFill>
                <a:latin typeface="+mn-lt"/>
                <a:ea typeface="+mn-ea"/>
                <a:cs typeface="+mn-cs"/>
              </a:rPr>
              <a:t>go to Reports, </a:t>
            </a:r>
          </a:p>
          <a:p>
            <a:pPr algn="r">
              <a:lnSpc>
                <a:spcPct val="90000"/>
              </a:lnSpc>
              <a:spcBef>
                <a:spcPts val="1000"/>
              </a:spcBef>
            </a:pPr>
            <a:r>
              <a:rPr lang="en-US" sz="2200" kern="1200" dirty="0">
                <a:solidFill>
                  <a:srgbClr val="FFFFFF"/>
                </a:solidFill>
                <a:latin typeface="+mn-lt"/>
                <a:ea typeface="+mn-ea"/>
                <a:cs typeface="+mn-cs"/>
              </a:rPr>
              <a:t>Membership Action Plan. Click on “Surveys” on the left to create a survey.</a:t>
            </a:r>
          </a:p>
          <a:p>
            <a:pPr algn="r">
              <a:lnSpc>
                <a:spcPct val="90000"/>
              </a:lnSpc>
              <a:spcBef>
                <a:spcPts val="1000"/>
              </a:spcBef>
            </a:pPr>
            <a:r>
              <a:rPr lang="en-US" sz="2200" dirty="0">
                <a:solidFill>
                  <a:srgbClr val="FFFFFF"/>
                </a:solidFill>
              </a:rPr>
              <a:t>Send link to members.</a:t>
            </a:r>
            <a:endParaRPr lang="en-US" sz="2200" kern="1200" dirty="0">
              <a:solidFill>
                <a:srgbClr val="FFFFFF"/>
              </a:solidFill>
              <a:latin typeface="+mn-lt"/>
              <a:ea typeface="+mn-ea"/>
              <a:cs typeface="+mn-cs"/>
            </a:endParaRPr>
          </a:p>
        </p:txBody>
      </p:sp>
      <p:pic>
        <p:nvPicPr>
          <p:cNvPr id="6" name="Content Placeholder 5">
            <a:extLst>
              <a:ext uri="{FF2B5EF4-FFF2-40B4-BE49-F238E27FC236}">
                <a16:creationId xmlns:a16="http://schemas.microsoft.com/office/drawing/2014/main" id="{7E1ADB1B-12BA-C06E-0B97-0B3E961CF7F5}"/>
              </a:ext>
            </a:extLst>
          </p:cNvPr>
          <p:cNvPicPr>
            <a:picLocks noGrp="1" noChangeAspect="1"/>
          </p:cNvPicPr>
          <p:nvPr>
            <p:ph idx="1"/>
          </p:nvPr>
        </p:nvPicPr>
        <p:blipFill>
          <a:blip r:embed="rId2"/>
          <a:stretch>
            <a:fillRect/>
          </a:stretch>
        </p:blipFill>
        <p:spPr>
          <a:xfrm>
            <a:off x="5809399" y="480156"/>
            <a:ext cx="6153407" cy="5614983"/>
          </a:xfrm>
          <a:prstGeom prst="rect">
            <a:avLst/>
          </a:prstGeom>
        </p:spPr>
      </p:pic>
      <p:sp>
        <p:nvSpPr>
          <p:cNvPr id="4" name="Slide Number Placeholder 3">
            <a:extLst>
              <a:ext uri="{FF2B5EF4-FFF2-40B4-BE49-F238E27FC236}">
                <a16:creationId xmlns:a16="http://schemas.microsoft.com/office/drawing/2014/main" id="{B7F1ECF7-003F-CA01-0079-C2ED1F1A07E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97A94E25-127B-4C48-AF96-44BA7B823777}"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
        <p:nvSpPr>
          <p:cNvPr id="8" name="Arrow: Down 7">
            <a:extLst>
              <a:ext uri="{FF2B5EF4-FFF2-40B4-BE49-F238E27FC236}">
                <a16:creationId xmlns:a16="http://schemas.microsoft.com/office/drawing/2014/main" id="{EBECFDA6-8B63-BEF0-908B-F292BD376626}"/>
              </a:ext>
            </a:extLst>
          </p:cNvPr>
          <p:cNvSpPr/>
          <p:nvPr/>
        </p:nvSpPr>
        <p:spPr>
          <a:xfrm rot="3913392">
            <a:off x="6854078" y="209040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1B5FF0-83C1-9CC7-3321-CEAD69553D08}"/>
              </a:ext>
            </a:extLst>
          </p:cNvPr>
          <p:cNvPicPr>
            <a:picLocks noGrp="1" noChangeAspect="1"/>
          </p:cNvPicPr>
          <p:nvPr>
            <p:ph idx="1"/>
          </p:nvPr>
        </p:nvPicPr>
        <p:blipFill>
          <a:blip r:embed="rId2"/>
          <a:stretch>
            <a:fillRect/>
          </a:stretch>
        </p:blipFill>
        <p:spPr>
          <a:xfrm>
            <a:off x="0" y="699813"/>
            <a:ext cx="12209380" cy="4231002"/>
          </a:xfrm>
          <a:prstGeom prst="rect">
            <a:avLst/>
          </a:prstGeom>
        </p:spPr>
      </p:pic>
      <p:sp>
        <p:nvSpPr>
          <p:cNvPr id="4" name="Slide Number Placeholder 3">
            <a:extLst>
              <a:ext uri="{FF2B5EF4-FFF2-40B4-BE49-F238E27FC236}">
                <a16:creationId xmlns:a16="http://schemas.microsoft.com/office/drawing/2014/main" id="{6D8F6304-390E-7BE8-5DD1-1FEC37340C06}"/>
              </a:ext>
            </a:extLst>
          </p:cNvPr>
          <p:cNvSpPr>
            <a:spLocks noGrp="1"/>
          </p:cNvSpPr>
          <p:nvPr>
            <p:ph type="sldNum" sz="quarter" idx="12"/>
          </p:nvPr>
        </p:nvSpPr>
        <p:spPr>
          <a:xfrm>
            <a:off x="8564301" y="6344775"/>
            <a:ext cx="2743200" cy="365125"/>
          </a:xfrm>
        </p:spPr>
        <p:txBody>
          <a:bodyPr vert="horz" lIns="91440" tIns="45720" rIns="91440" bIns="45720" rtlCol="0" anchor="ctr">
            <a:normAutofit/>
          </a:bodyPr>
          <a:lstStyle/>
          <a:p>
            <a:pPr>
              <a:spcAft>
                <a:spcPts val="600"/>
              </a:spcAft>
            </a:pPr>
            <a:fld id="{97A94E25-127B-4C48-AF96-44BA7B823777}" type="slidenum">
              <a:rPr lang="en-US" smtClean="0">
                <a:solidFill>
                  <a:schemeClr val="tx1">
                    <a:tint val="75000"/>
                  </a:schemeClr>
                </a:solidFill>
              </a:rPr>
              <a:pPr>
                <a:spcAft>
                  <a:spcPts val="600"/>
                </a:spcAft>
              </a:pPr>
              <a:t>11</a:t>
            </a:fld>
            <a:endParaRPr lang="en-US">
              <a:solidFill>
                <a:schemeClr val="tx1">
                  <a:tint val="75000"/>
                </a:schemeClr>
              </a:solidFill>
            </a:endParaRPr>
          </a:p>
        </p:txBody>
      </p:sp>
    </p:spTree>
    <p:extLst>
      <p:ext uri="{BB962C8B-B14F-4D97-AF65-F5344CB8AC3E}">
        <p14:creationId xmlns:p14="http://schemas.microsoft.com/office/powerpoint/2010/main" val="69735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A4DA-0973-BE74-3CAD-4FD716F2A9F7}"/>
              </a:ext>
            </a:extLst>
          </p:cNvPr>
          <p:cNvSpPr>
            <a:spLocks noGrp="1"/>
          </p:cNvSpPr>
          <p:nvPr>
            <p:ph type="title"/>
          </p:nvPr>
        </p:nvSpPr>
        <p:spPr/>
        <p:txBody>
          <a:bodyPr/>
          <a:lstStyle/>
          <a:p>
            <a:r>
              <a:rPr lang="en-US" dirty="0"/>
              <a:t>Meaningful club assemblies</a:t>
            </a:r>
            <a:br>
              <a:rPr lang="en-US" dirty="0"/>
            </a:br>
            <a:endParaRPr lang="en-US" dirty="0"/>
          </a:p>
        </p:txBody>
      </p:sp>
      <p:sp>
        <p:nvSpPr>
          <p:cNvPr id="3" name="Content Placeholder 2">
            <a:extLst>
              <a:ext uri="{FF2B5EF4-FFF2-40B4-BE49-F238E27FC236}">
                <a16:creationId xmlns:a16="http://schemas.microsoft.com/office/drawing/2014/main" id="{E5EBA209-C081-12D7-FF7F-14DBA79886D2}"/>
              </a:ext>
            </a:extLst>
          </p:cNvPr>
          <p:cNvSpPr>
            <a:spLocks noGrp="1"/>
          </p:cNvSpPr>
          <p:nvPr>
            <p:ph idx="1"/>
          </p:nvPr>
        </p:nvSpPr>
        <p:spPr/>
        <p:txBody>
          <a:bodyPr/>
          <a:lstStyle/>
          <a:p>
            <a:r>
              <a:rPr lang="en-US" b="0" i="0" dirty="0">
                <a:solidFill>
                  <a:srgbClr val="313537"/>
                </a:solidFill>
                <a:effectLst/>
                <a:highlight>
                  <a:srgbClr val="FFFFFF"/>
                </a:highlight>
                <a:latin typeface="Open Sans" panose="020B0606030504020204" pitchFamily="34" charset="0"/>
              </a:rPr>
              <a:t>Communication : Talk about project ideas or updates about current projects</a:t>
            </a:r>
          </a:p>
          <a:p>
            <a:r>
              <a:rPr lang="en-US" b="0" i="0" dirty="0">
                <a:solidFill>
                  <a:srgbClr val="313537"/>
                </a:solidFill>
                <a:effectLst/>
                <a:highlight>
                  <a:srgbClr val="FFFFFF"/>
                </a:highlight>
                <a:latin typeface="Open Sans" panose="020B0606030504020204" pitchFamily="34" charset="0"/>
              </a:rPr>
              <a:t>Feedback: What members like about the club and what needs to change</a:t>
            </a:r>
          </a:p>
          <a:p>
            <a:r>
              <a:rPr lang="en-US" b="0" i="0" dirty="0">
                <a:solidFill>
                  <a:srgbClr val="313537"/>
                </a:solidFill>
                <a:effectLst/>
                <a:highlight>
                  <a:srgbClr val="FFFFFF"/>
                </a:highlight>
                <a:latin typeface="Open Sans" panose="020B0606030504020204" pitchFamily="34" charset="0"/>
              </a:rPr>
              <a:t>Inclusive: Ask for input on the club's goals and strategic plan, and try to build consensus</a:t>
            </a:r>
          </a:p>
          <a:p>
            <a:r>
              <a:rPr lang="en-US" b="0" i="0" dirty="0">
                <a:solidFill>
                  <a:srgbClr val="313537"/>
                </a:solidFill>
                <a:effectLst/>
                <a:highlight>
                  <a:srgbClr val="FFFFFF"/>
                </a:highlight>
                <a:latin typeface="Open Sans" panose="020B0606030504020204" pitchFamily="34" charset="0"/>
              </a:rPr>
              <a:t>Engagement: Encourage participation in Rotary and Rotary Foundation programs</a:t>
            </a:r>
          </a:p>
          <a:p>
            <a:r>
              <a:rPr lang="en-US" b="0" i="0" dirty="0">
                <a:solidFill>
                  <a:srgbClr val="313537"/>
                </a:solidFill>
                <a:effectLst/>
                <a:highlight>
                  <a:srgbClr val="FFFFFF"/>
                </a:highlight>
                <a:latin typeface="Open Sans" panose="020B0606030504020204" pitchFamily="34" charset="0"/>
              </a:rPr>
              <a:t>Recognition:  Celebrate the club's and its members' achievements</a:t>
            </a:r>
            <a:endParaRPr lang="en-US" dirty="0"/>
          </a:p>
        </p:txBody>
      </p:sp>
    </p:spTree>
    <p:extLst>
      <p:ext uri="{BB962C8B-B14F-4D97-AF65-F5344CB8AC3E}">
        <p14:creationId xmlns:p14="http://schemas.microsoft.com/office/powerpoint/2010/main" val="248140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3" name="Picture 2">
            <a:extLst>
              <a:ext uri="{FF2B5EF4-FFF2-40B4-BE49-F238E27FC236}">
                <a16:creationId xmlns:a16="http://schemas.microsoft.com/office/drawing/2014/main" id="{18D5BFFB-0505-86C7-B956-ED79323DF72B}"/>
              </a:ext>
            </a:extLst>
          </p:cNvPr>
          <p:cNvPicPr>
            <a:picLocks noChangeAspect="1"/>
          </p:cNvPicPr>
          <p:nvPr/>
        </p:nvPicPr>
        <p:blipFill>
          <a:blip r:embed="rId4"/>
          <a:stretch>
            <a:fillRect/>
          </a:stretch>
        </p:blipFill>
        <p:spPr>
          <a:xfrm>
            <a:off x="1532627" y="213768"/>
            <a:ext cx="9126746" cy="6430464"/>
          </a:xfrm>
          <a:prstGeom prst="rect">
            <a:avLst/>
          </a:prstGeom>
        </p:spPr>
      </p:pic>
    </p:spTree>
    <p:custDataLst>
      <p:tags r:id="rId1"/>
    </p:custDataLst>
    <p:extLst>
      <p:ext uri="{BB962C8B-B14F-4D97-AF65-F5344CB8AC3E}">
        <p14:creationId xmlns:p14="http://schemas.microsoft.com/office/powerpoint/2010/main" val="326673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CCAD-D137-E799-C2AC-DC7A3990E24C}"/>
              </a:ext>
            </a:extLst>
          </p:cNvPr>
          <p:cNvSpPr>
            <a:spLocks noGrp="1"/>
          </p:cNvSpPr>
          <p:nvPr>
            <p:ph type="title"/>
          </p:nvPr>
        </p:nvSpPr>
        <p:spPr/>
        <p:txBody>
          <a:bodyPr/>
          <a:lstStyle/>
          <a:p>
            <a:r>
              <a:rPr lang="en-US" dirty="0"/>
              <a:t>New leadership opportunities </a:t>
            </a:r>
          </a:p>
        </p:txBody>
      </p:sp>
      <p:sp>
        <p:nvSpPr>
          <p:cNvPr id="3" name="Content Placeholder 2">
            <a:extLst>
              <a:ext uri="{FF2B5EF4-FFF2-40B4-BE49-F238E27FC236}">
                <a16:creationId xmlns:a16="http://schemas.microsoft.com/office/drawing/2014/main" id="{6FF29BE2-BCA7-E52D-C346-F4840FABAB5E}"/>
              </a:ext>
            </a:extLst>
          </p:cNvPr>
          <p:cNvSpPr>
            <a:spLocks noGrp="1"/>
          </p:cNvSpPr>
          <p:nvPr>
            <p:ph idx="1"/>
          </p:nvPr>
        </p:nvSpPr>
        <p:spPr>
          <a:xfrm>
            <a:off x="962890" y="2677776"/>
            <a:ext cx="11506199" cy="4034896"/>
          </a:xfrm>
        </p:spPr>
        <p:txBody>
          <a:bodyPr/>
          <a:lstStyle/>
          <a:p>
            <a:r>
              <a:rPr lang="en-US" dirty="0"/>
              <a:t>Leadership 101 - Kupu Mau for a future leader</a:t>
            </a:r>
          </a:p>
          <a:p>
            <a:r>
              <a:rPr lang="en-US" dirty="0"/>
              <a:t>Leadership 201 – District Leadership Academy for Past Presidents</a:t>
            </a:r>
          </a:p>
          <a:p>
            <a:r>
              <a:rPr lang="en-US" dirty="0"/>
              <a:t>Masters Program – DLA graduate. Deeper dive into district operations</a:t>
            </a:r>
          </a:p>
        </p:txBody>
      </p:sp>
    </p:spTree>
    <p:extLst>
      <p:ext uri="{BB962C8B-B14F-4D97-AF65-F5344CB8AC3E}">
        <p14:creationId xmlns:p14="http://schemas.microsoft.com/office/powerpoint/2010/main" val="34790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3" name="TextBox 2">
            <a:extLst>
              <a:ext uri="{FF2B5EF4-FFF2-40B4-BE49-F238E27FC236}">
                <a16:creationId xmlns:a16="http://schemas.microsoft.com/office/drawing/2014/main" id="{C2BA5B1A-9B0B-F73F-E0F9-B04FA0684736}"/>
              </a:ext>
            </a:extLst>
          </p:cNvPr>
          <p:cNvSpPr txBox="1"/>
          <p:nvPr/>
        </p:nvSpPr>
        <p:spPr>
          <a:xfrm>
            <a:off x="1360273" y="1089890"/>
            <a:ext cx="5244860" cy="1323439"/>
          </a:xfrm>
          <a:prstGeom prst="rect">
            <a:avLst/>
          </a:prstGeom>
          <a:noFill/>
        </p:spPr>
        <p:txBody>
          <a:bodyPr wrap="square" rtlCol="0">
            <a:spAutoFit/>
          </a:bodyPr>
          <a:lstStyle/>
          <a:p>
            <a:r>
              <a:rPr lang="en-US" sz="8000" dirty="0">
                <a:solidFill>
                  <a:srgbClr val="FFFFFF"/>
                </a:solidFill>
              </a:rPr>
              <a:t>Mahalo!</a:t>
            </a:r>
          </a:p>
        </p:txBody>
      </p:sp>
      <p:pic>
        <p:nvPicPr>
          <p:cNvPr id="5" name="Picture 4">
            <a:extLst>
              <a:ext uri="{FF2B5EF4-FFF2-40B4-BE49-F238E27FC236}">
                <a16:creationId xmlns:a16="http://schemas.microsoft.com/office/drawing/2014/main" id="{91286940-50EB-9A68-0F37-7EE73409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269" y="254696"/>
            <a:ext cx="4631458" cy="6175277"/>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A4DA-0973-BE74-3CAD-4FD716F2A9F7}"/>
              </a:ext>
            </a:extLst>
          </p:cNvPr>
          <p:cNvSpPr>
            <a:spLocks noGrp="1"/>
          </p:cNvSpPr>
          <p:nvPr>
            <p:ph type="title"/>
          </p:nvPr>
        </p:nvSpPr>
        <p:spPr>
          <a:xfrm>
            <a:off x="342900" y="-379561"/>
            <a:ext cx="11506200" cy="1540042"/>
          </a:xfrm>
        </p:spPr>
        <p:txBody>
          <a:bodyPr/>
          <a:lstStyle/>
          <a:p>
            <a:r>
              <a:rPr lang="en-US" dirty="0"/>
              <a:t>Announcements</a:t>
            </a:r>
          </a:p>
        </p:txBody>
      </p:sp>
      <p:sp>
        <p:nvSpPr>
          <p:cNvPr id="3" name="Content Placeholder 2">
            <a:extLst>
              <a:ext uri="{FF2B5EF4-FFF2-40B4-BE49-F238E27FC236}">
                <a16:creationId xmlns:a16="http://schemas.microsoft.com/office/drawing/2014/main" id="{E5EBA209-C081-12D7-FF7F-14DBA79886D2}"/>
              </a:ext>
            </a:extLst>
          </p:cNvPr>
          <p:cNvSpPr>
            <a:spLocks noGrp="1"/>
          </p:cNvSpPr>
          <p:nvPr>
            <p:ph idx="1"/>
          </p:nvPr>
        </p:nvSpPr>
        <p:spPr/>
        <p:txBody>
          <a:bodyPr>
            <a:normAutofit/>
          </a:bodyPr>
          <a:lstStyle/>
          <a:p>
            <a:r>
              <a:rPr lang="en-US" dirty="0"/>
              <a:t>“Programs for Young Leaders” position in ClubRunner</a:t>
            </a:r>
          </a:p>
          <a:p>
            <a:r>
              <a:rPr lang="en-US" dirty="0"/>
              <a:t>District Awards Checklists available August 1</a:t>
            </a:r>
          </a:p>
          <a:p>
            <a:r>
              <a:rPr lang="en-US" dirty="0"/>
              <a:t>Monthly “Welcome to Rotary” orientation for prospects/new members Aug 3, 9am</a:t>
            </a:r>
          </a:p>
          <a:p>
            <a:r>
              <a:rPr lang="en-US" dirty="0"/>
              <a:t>Community Service Chair Workshop August 3, 10am</a:t>
            </a:r>
          </a:p>
          <a:p>
            <a:pPr lvl="1"/>
            <a:r>
              <a:rPr lang="en-US" dirty="0"/>
              <a:t>Days of Service in September (Education) and April (Environment)</a:t>
            </a:r>
          </a:p>
          <a:p>
            <a:r>
              <a:rPr lang="en-US" dirty="0"/>
              <a:t>RI Convention in Calgary info Zoom August 12. 4:30pm</a:t>
            </a:r>
          </a:p>
          <a:p>
            <a:r>
              <a:rPr lang="en-US" dirty="0"/>
              <a:t>Maui Fire Recovery Zoom August 17, 1pm and Online Auction</a:t>
            </a:r>
          </a:p>
          <a:p>
            <a:r>
              <a:rPr lang="en-US" dirty="0"/>
              <a:t>International Service and Global Grants August 24, 9am</a:t>
            </a:r>
          </a:p>
          <a:p>
            <a:r>
              <a:rPr lang="en-US" dirty="0"/>
              <a:t>Youth Protection Annual Certification August 24, 10am</a:t>
            </a:r>
          </a:p>
        </p:txBody>
      </p:sp>
    </p:spTree>
    <p:extLst>
      <p:ext uri="{BB962C8B-B14F-4D97-AF65-F5344CB8AC3E}">
        <p14:creationId xmlns:p14="http://schemas.microsoft.com/office/powerpoint/2010/main" val="10995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C193-9A64-EC07-9BB0-5EF647C15E98}"/>
              </a:ext>
            </a:extLst>
          </p:cNvPr>
          <p:cNvSpPr>
            <a:spLocks noGrp="1"/>
          </p:cNvSpPr>
          <p:nvPr>
            <p:ph type="title"/>
          </p:nvPr>
        </p:nvSpPr>
        <p:spPr/>
        <p:txBody>
          <a:bodyPr/>
          <a:lstStyle/>
          <a:p>
            <a:r>
              <a:rPr lang="en-US" dirty="0"/>
              <a:t>District Grants</a:t>
            </a:r>
          </a:p>
        </p:txBody>
      </p:sp>
      <p:sp>
        <p:nvSpPr>
          <p:cNvPr id="3" name="Content Placeholder 2">
            <a:extLst>
              <a:ext uri="{FF2B5EF4-FFF2-40B4-BE49-F238E27FC236}">
                <a16:creationId xmlns:a16="http://schemas.microsoft.com/office/drawing/2014/main" id="{6CE675A1-26A4-EFBA-26C6-A4329CCE3565}"/>
              </a:ext>
            </a:extLst>
          </p:cNvPr>
          <p:cNvSpPr>
            <a:spLocks noGrp="1"/>
          </p:cNvSpPr>
          <p:nvPr>
            <p:ph idx="1"/>
          </p:nvPr>
        </p:nvSpPr>
        <p:spPr/>
        <p:txBody>
          <a:bodyPr/>
          <a:lstStyle/>
          <a:p>
            <a:r>
              <a:rPr lang="en-US" dirty="0"/>
              <a:t>Rotary approval expected soon</a:t>
            </a:r>
          </a:p>
          <a:p>
            <a:r>
              <a:rPr lang="en-US" dirty="0"/>
              <a:t>Send copy of club bank statement showing club cash on deposit</a:t>
            </a:r>
          </a:p>
          <a:p>
            <a:r>
              <a:rPr lang="en-US" dirty="0"/>
              <a:t>Grant funds deposited to club’s grant account</a:t>
            </a:r>
          </a:p>
          <a:p>
            <a:r>
              <a:rPr lang="en-US" dirty="0"/>
              <a:t>Let the club know how you earned the funds</a:t>
            </a:r>
          </a:p>
          <a:p>
            <a:endParaRPr lang="en-US" dirty="0"/>
          </a:p>
          <a:p>
            <a:endParaRPr lang="en-US" dirty="0"/>
          </a:p>
        </p:txBody>
      </p:sp>
      <p:sp>
        <p:nvSpPr>
          <p:cNvPr id="4" name="Slide Number Placeholder 3">
            <a:extLst>
              <a:ext uri="{FF2B5EF4-FFF2-40B4-BE49-F238E27FC236}">
                <a16:creationId xmlns:a16="http://schemas.microsoft.com/office/drawing/2014/main" id="{6A6EA68D-2F8F-307A-21C5-E965EF55BF9C}"/>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96117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AF149-E577-60A0-1F38-D33134DD250B}"/>
              </a:ext>
            </a:extLst>
          </p:cNvPr>
          <p:cNvPicPr>
            <a:picLocks noChangeAspect="1"/>
          </p:cNvPicPr>
          <p:nvPr/>
        </p:nvPicPr>
        <p:blipFill>
          <a:blip r:embed="rId2"/>
          <a:stretch>
            <a:fillRect/>
          </a:stretch>
        </p:blipFill>
        <p:spPr>
          <a:xfrm>
            <a:off x="1185695" y="1002504"/>
            <a:ext cx="10110947" cy="4690929"/>
          </a:xfrm>
          <a:prstGeom prst="rect">
            <a:avLst/>
          </a:prstGeom>
        </p:spPr>
      </p:pic>
    </p:spTree>
    <p:extLst>
      <p:ext uri="{BB962C8B-B14F-4D97-AF65-F5344CB8AC3E}">
        <p14:creationId xmlns:p14="http://schemas.microsoft.com/office/powerpoint/2010/main" val="70892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18A2A1-3C65-653F-637D-528747996DFB}"/>
              </a:ext>
            </a:extLst>
          </p:cNvPr>
          <p:cNvPicPr>
            <a:picLocks noChangeAspect="1"/>
          </p:cNvPicPr>
          <p:nvPr/>
        </p:nvPicPr>
        <p:blipFill>
          <a:blip r:embed="rId2"/>
          <a:stretch>
            <a:fillRect/>
          </a:stretch>
        </p:blipFill>
        <p:spPr>
          <a:xfrm>
            <a:off x="175954" y="148601"/>
            <a:ext cx="5593078" cy="6560798"/>
          </a:xfrm>
          <a:prstGeom prst="rect">
            <a:avLst/>
          </a:prstGeom>
        </p:spPr>
      </p:pic>
      <p:sp>
        <p:nvSpPr>
          <p:cNvPr id="4" name="TextBox 3">
            <a:extLst>
              <a:ext uri="{FF2B5EF4-FFF2-40B4-BE49-F238E27FC236}">
                <a16:creationId xmlns:a16="http://schemas.microsoft.com/office/drawing/2014/main" id="{F43A782F-149E-ED79-6C54-B53BD80C8391}"/>
              </a:ext>
            </a:extLst>
          </p:cNvPr>
          <p:cNvSpPr txBox="1"/>
          <p:nvPr/>
        </p:nvSpPr>
        <p:spPr>
          <a:xfrm>
            <a:off x="6816436" y="1596044"/>
            <a:ext cx="3940233" cy="923330"/>
          </a:xfrm>
          <a:prstGeom prst="rect">
            <a:avLst/>
          </a:prstGeom>
          <a:noFill/>
        </p:spPr>
        <p:txBody>
          <a:bodyPr wrap="square" rtlCol="0">
            <a:spAutoFit/>
          </a:bodyPr>
          <a:lstStyle/>
          <a:p>
            <a:r>
              <a:rPr lang="en-US" dirty="0"/>
              <a:t>More resources at:</a:t>
            </a:r>
          </a:p>
          <a:p>
            <a:r>
              <a:rPr lang="en-US" dirty="0">
                <a:hlinkClick r:id="rId3"/>
              </a:rPr>
              <a:t>https://my.rotary.org/en/learning-reference/learn-topic/membership</a:t>
            </a:r>
            <a:endParaRPr lang="en-US" dirty="0"/>
          </a:p>
        </p:txBody>
      </p:sp>
      <p:pic>
        <p:nvPicPr>
          <p:cNvPr id="6" name="Picture 5">
            <a:extLst>
              <a:ext uri="{FF2B5EF4-FFF2-40B4-BE49-F238E27FC236}">
                <a16:creationId xmlns:a16="http://schemas.microsoft.com/office/drawing/2014/main" id="{F4A008E9-0297-45A7-F3AC-8B02550205E0}"/>
              </a:ext>
            </a:extLst>
          </p:cNvPr>
          <p:cNvPicPr>
            <a:picLocks noChangeAspect="1"/>
          </p:cNvPicPr>
          <p:nvPr/>
        </p:nvPicPr>
        <p:blipFill>
          <a:blip r:embed="rId4"/>
          <a:stretch>
            <a:fillRect/>
          </a:stretch>
        </p:blipFill>
        <p:spPr>
          <a:xfrm>
            <a:off x="6965296" y="2850833"/>
            <a:ext cx="3052751" cy="3052751"/>
          </a:xfrm>
          <a:prstGeom prst="rect">
            <a:avLst/>
          </a:prstGeom>
        </p:spPr>
      </p:pic>
    </p:spTree>
    <p:extLst>
      <p:ext uri="{BB962C8B-B14F-4D97-AF65-F5344CB8AC3E}">
        <p14:creationId xmlns:p14="http://schemas.microsoft.com/office/powerpoint/2010/main" val="60663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4AE2F74-31CA-BAC6-8CC8-12E7D94BA50C}"/>
              </a:ext>
            </a:extLst>
          </p:cNvPr>
          <p:cNvSpPr>
            <a:spLocks noChangeArrowheads="1"/>
          </p:cNvSpPr>
          <p:nvPr/>
        </p:nvSpPr>
        <p:spPr bwMode="auto">
          <a:xfrm>
            <a:off x="547253" y="591115"/>
            <a:ext cx="11506198"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n-US" sz="2800" dirty="0"/>
              <a:t>The most important factor in member satisfaction is their club experience</a:t>
            </a:r>
          </a:p>
        </p:txBody>
      </p:sp>
      <p:sp>
        <p:nvSpPr>
          <p:cNvPr id="10" name="Content Placeholder 9">
            <a:extLst>
              <a:ext uri="{FF2B5EF4-FFF2-40B4-BE49-F238E27FC236}">
                <a16:creationId xmlns:a16="http://schemas.microsoft.com/office/drawing/2014/main" id="{4185B638-605F-0B8E-AC0E-FFF54B06C05B}"/>
              </a:ext>
            </a:extLst>
          </p:cNvPr>
          <p:cNvSpPr>
            <a:spLocks noGrp="1"/>
          </p:cNvSpPr>
          <p:nvPr>
            <p:ph idx="1"/>
          </p:nvPr>
        </p:nvSpPr>
        <p:spPr>
          <a:xfrm>
            <a:off x="547252" y="1950369"/>
            <a:ext cx="10244393" cy="4034896"/>
          </a:xfrm>
        </p:spPr>
        <p:txBody>
          <a:bodyPr/>
          <a:lstStyle/>
          <a:p>
            <a:pPr lvl="0" eaLnBrk="0" fontAlgn="base" hangingPunct="0">
              <a:spcBef>
                <a:spcPct val="0"/>
              </a:spcBef>
              <a:spcAft>
                <a:spcPct val="0"/>
              </a:spcAft>
            </a:pPr>
            <a:r>
              <a:rPr lang="en-US" dirty="0"/>
              <a:t>The results of the 2022 Rotary International All-Member Survey are clear – the number one driver of member satisfaction is club experience.  Just over 78,000 members responded to the online survey conducted by RI’s Research and Evaluation team.</a:t>
            </a:r>
          </a:p>
          <a:p>
            <a:pPr lvl="0" eaLnBrk="0" fontAlgn="base" hangingPunct="0">
              <a:spcBef>
                <a:spcPct val="0"/>
              </a:spcBef>
              <a:spcAft>
                <a:spcPct val="0"/>
              </a:spcAf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lang="en-US" dirty="0">
                <a:hlinkClick r:id="rId2"/>
              </a:rPr>
              <a:t>What makes up the club experience</a:t>
            </a:r>
            <a:r>
              <a:rPr lang="en-US" dirty="0"/>
              <a:t> — When clubs offer their members a club experience based on their members’ ideas, interests, and input, they will be happier, stay longer, and get more involved. </a:t>
            </a:r>
          </a:p>
          <a:p>
            <a:endParaRPr lang="en-US" dirty="0"/>
          </a:p>
        </p:txBody>
      </p:sp>
    </p:spTree>
    <p:extLst>
      <p:ext uri="{BB962C8B-B14F-4D97-AF65-F5344CB8AC3E}">
        <p14:creationId xmlns:p14="http://schemas.microsoft.com/office/powerpoint/2010/main" val="164248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A4DA-0973-BE74-3CAD-4FD716F2A9F7}"/>
              </a:ext>
            </a:extLst>
          </p:cNvPr>
          <p:cNvSpPr>
            <a:spLocks noGrp="1"/>
          </p:cNvSpPr>
          <p:nvPr>
            <p:ph type="title"/>
          </p:nvPr>
        </p:nvSpPr>
        <p:spPr>
          <a:xfrm>
            <a:off x="786442" y="-293296"/>
            <a:ext cx="11506200" cy="1540042"/>
          </a:xfrm>
        </p:spPr>
        <p:txBody>
          <a:bodyPr>
            <a:normAutofit/>
          </a:bodyPr>
          <a:lstStyle/>
          <a:p>
            <a:r>
              <a:rPr lang="en-US" dirty="0"/>
              <a:t>Breakout</a:t>
            </a:r>
          </a:p>
        </p:txBody>
      </p:sp>
      <p:sp>
        <p:nvSpPr>
          <p:cNvPr id="3" name="Content Placeholder 2">
            <a:extLst>
              <a:ext uri="{FF2B5EF4-FFF2-40B4-BE49-F238E27FC236}">
                <a16:creationId xmlns:a16="http://schemas.microsoft.com/office/drawing/2014/main" id="{E5EBA209-C081-12D7-FF7F-14DBA79886D2}"/>
              </a:ext>
            </a:extLst>
          </p:cNvPr>
          <p:cNvSpPr>
            <a:spLocks noGrp="1"/>
          </p:cNvSpPr>
          <p:nvPr>
            <p:ph idx="1"/>
          </p:nvPr>
        </p:nvSpPr>
        <p:spPr/>
        <p:txBody>
          <a:bodyPr>
            <a:normAutofit/>
          </a:bodyPr>
          <a:lstStyle/>
          <a:p>
            <a:pPr marL="0" indent="0">
              <a:buNone/>
            </a:pPr>
            <a:r>
              <a:rPr lang="en-US" sz="3200" dirty="0"/>
              <a:t>What is the “Club Experience” in your club?</a:t>
            </a:r>
          </a:p>
          <a:p>
            <a:pPr marL="0" indent="0">
              <a:buNone/>
            </a:pPr>
            <a:endParaRPr lang="en-US" sz="3200" dirty="0"/>
          </a:p>
          <a:p>
            <a:pPr marL="0" indent="0">
              <a:buNone/>
            </a:pPr>
            <a:r>
              <a:rPr lang="en-US" sz="3200" dirty="0"/>
              <a:t>How can you make it an irresistible Club Experience?</a:t>
            </a:r>
            <a:br>
              <a:rPr lang="en-US" sz="3200" dirty="0"/>
            </a:br>
            <a:endParaRPr lang="en-US" sz="3200" dirty="0"/>
          </a:p>
        </p:txBody>
      </p:sp>
    </p:spTree>
    <p:extLst>
      <p:ext uri="{BB962C8B-B14F-4D97-AF65-F5344CB8AC3E}">
        <p14:creationId xmlns:p14="http://schemas.microsoft.com/office/powerpoint/2010/main" val="413037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5DA0B8-DCE9-1D70-EAC6-79E1CC06DCE8}"/>
              </a:ext>
            </a:extLst>
          </p:cNvPr>
          <p:cNvSpPr txBox="1"/>
          <p:nvPr/>
        </p:nvSpPr>
        <p:spPr>
          <a:xfrm>
            <a:off x="1093756" y="1055566"/>
            <a:ext cx="9206184" cy="4031873"/>
          </a:xfrm>
          <a:prstGeom prst="rect">
            <a:avLst/>
          </a:prstGeom>
          <a:noFill/>
        </p:spPr>
        <p:txBody>
          <a:bodyPr wrap="square">
            <a:spAutoFit/>
          </a:bodyPr>
          <a:lstStyle/>
          <a:p>
            <a:pPr algn="l" rtl="0"/>
            <a:r>
              <a:rPr lang="en-US" sz="3200" b="0" i="0" dirty="0">
                <a:solidFill>
                  <a:srgbClr val="000000"/>
                </a:solidFill>
                <a:effectLst/>
                <a:highlight>
                  <a:srgbClr val="FFFFFF"/>
                </a:highlight>
                <a:latin typeface="Open Sans" panose="020B0606030504020204" pitchFamily="34" charset="0"/>
              </a:rPr>
              <a:t>The Rotary Trustees approved this new strategic initiative in 2024-25:</a:t>
            </a:r>
          </a:p>
          <a:p>
            <a:pPr algn="l" rtl="0"/>
            <a:endParaRPr lang="en-US" sz="3200" b="0" i="0" dirty="0">
              <a:solidFill>
                <a:srgbClr val="000000"/>
              </a:solidFill>
              <a:effectLst/>
              <a:highlight>
                <a:srgbClr val="FFFFFF"/>
              </a:highlight>
              <a:latin typeface="Open Sans" panose="020B0606030504020204" pitchFamily="34" charset="0"/>
            </a:endParaRPr>
          </a:p>
          <a:p>
            <a:pPr marL="742950" lvl="1" indent="-285750" algn="l" rtl="0">
              <a:buFont typeface="Arial" panose="020B0604020202020204" pitchFamily="34" charset="0"/>
              <a:buChar char="•"/>
            </a:pPr>
            <a:r>
              <a:rPr lang="en-US" sz="3200" b="0" i="1" dirty="0">
                <a:solidFill>
                  <a:srgbClr val="000000"/>
                </a:solidFill>
                <a:effectLst/>
                <a:highlight>
                  <a:srgbClr val="FFFFFF"/>
                </a:highlight>
                <a:latin typeface="Open Sans" panose="020B0606030504020204" pitchFamily="34" charset="0"/>
              </a:rPr>
              <a:t>The Club Experience</a:t>
            </a:r>
            <a:r>
              <a:rPr lang="en-US" sz="3200" b="0" i="0" dirty="0">
                <a:solidFill>
                  <a:srgbClr val="000000"/>
                </a:solidFill>
                <a:effectLst/>
                <a:highlight>
                  <a:srgbClr val="FFFFFF"/>
                </a:highlight>
                <a:latin typeface="Open Sans" panose="020B0606030504020204" pitchFamily="34" charset="0"/>
              </a:rPr>
              <a:t>, aims to enhance club activities and increase member satisfaction through consistent, cross-functional efforts that will bring enhanced products and tools to best meet member needs</a:t>
            </a:r>
          </a:p>
        </p:txBody>
      </p:sp>
    </p:spTree>
    <p:extLst>
      <p:ext uri="{BB962C8B-B14F-4D97-AF65-F5344CB8AC3E}">
        <p14:creationId xmlns:p14="http://schemas.microsoft.com/office/powerpoint/2010/main" val="284036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3D3D-A5E0-6518-AAEE-93991BC4518B}"/>
              </a:ext>
            </a:extLst>
          </p:cNvPr>
          <p:cNvSpPr>
            <a:spLocks noGrp="1"/>
          </p:cNvSpPr>
          <p:nvPr>
            <p:ph type="title"/>
          </p:nvPr>
        </p:nvSpPr>
        <p:spPr>
          <a:xfrm>
            <a:off x="299557" y="578656"/>
            <a:ext cx="11506200" cy="1540042"/>
          </a:xfrm>
        </p:spPr>
        <p:txBody>
          <a:bodyPr>
            <a:normAutofit fontScale="90000"/>
          </a:bodyPr>
          <a:lstStyle/>
          <a:p>
            <a:r>
              <a:rPr lang="en-US" sz="3100" b="0" i="0" u="none" strike="noStrike" dirty="0">
                <a:solidFill>
                  <a:srgbClr val="005DAA"/>
                </a:solidFill>
                <a:effectLst/>
                <a:highlight>
                  <a:srgbClr val="FFFFFF"/>
                </a:highlight>
                <a:latin typeface="Open Sans" panose="020B0606030504020204" pitchFamily="34" charset="0"/>
                <a:hlinkClick r:id="rId2"/>
              </a:rPr>
              <a:t>Club Experience Concierge</a:t>
            </a:r>
            <a:r>
              <a:rPr lang="en-US" sz="3100" b="0" i="0" dirty="0">
                <a:solidFill>
                  <a:srgbClr val="000000"/>
                </a:solidFill>
                <a:effectLst/>
                <a:highlight>
                  <a:srgbClr val="FFFFFF"/>
                </a:highlight>
                <a:latin typeface="Open Sans" panose="020B0606030504020204" pitchFamily="34" charset="0"/>
              </a:rPr>
              <a:t> — Explore ways to improve the club experience through practical tips and resources with this interactive, online resource.</a:t>
            </a:r>
            <a:br>
              <a:rPr lang="en-US" b="0" i="0" dirty="0">
                <a:solidFill>
                  <a:srgbClr val="000000"/>
                </a:solidFill>
                <a:effectLst/>
                <a:highlight>
                  <a:srgbClr val="FFFFFF"/>
                </a:highligh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9CAD95B0-75B0-3BE0-2D52-B21A5407F039}"/>
              </a:ext>
            </a:extLst>
          </p:cNvPr>
          <p:cNvSpPr>
            <a:spLocks noGrp="1"/>
          </p:cNvSpPr>
          <p:nvPr>
            <p:ph idx="1"/>
          </p:nvPr>
        </p:nvSpPr>
        <p:spPr>
          <a:xfrm>
            <a:off x="143934" y="1655612"/>
            <a:ext cx="11506199" cy="4034896"/>
          </a:xfrm>
        </p:spPr>
        <p:txBody>
          <a:bodyPr/>
          <a:lstStyle/>
          <a:p>
            <a:pPr marL="0" indent="0">
              <a:buNone/>
            </a:pPr>
            <a:r>
              <a:rPr lang="en-US" dirty="0"/>
              <a:t>	https://rotary.qualtrics.com/jfe/form/SV_719FQ2l1pxDqvLE</a:t>
            </a:r>
          </a:p>
        </p:txBody>
      </p:sp>
      <p:sp>
        <p:nvSpPr>
          <p:cNvPr id="4" name="Slide Number Placeholder 3">
            <a:extLst>
              <a:ext uri="{FF2B5EF4-FFF2-40B4-BE49-F238E27FC236}">
                <a16:creationId xmlns:a16="http://schemas.microsoft.com/office/drawing/2014/main" id="{AFF6C969-35DB-1331-74F0-EB5E0F426425}"/>
              </a:ext>
            </a:extLst>
          </p:cNvPr>
          <p:cNvSpPr>
            <a:spLocks noGrp="1"/>
          </p:cNvSpPr>
          <p:nvPr>
            <p:ph type="sldNum" sz="quarter" idx="12"/>
          </p:nvPr>
        </p:nvSpPr>
        <p:spPr/>
        <p:txBody>
          <a:bodyPr/>
          <a:lstStyle/>
          <a:p>
            <a:fld id="{97A94E25-127B-4C48-AF96-44BA7B823777}" type="slidenum">
              <a:rPr lang="en-US" smtClean="0"/>
              <a:pPr/>
              <a:t>9</a:t>
            </a:fld>
            <a:endParaRPr lang="en-US" dirty="0"/>
          </a:p>
        </p:txBody>
      </p:sp>
      <p:pic>
        <p:nvPicPr>
          <p:cNvPr id="8" name="Picture 7">
            <a:extLst>
              <a:ext uri="{FF2B5EF4-FFF2-40B4-BE49-F238E27FC236}">
                <a16:creationId xmlns:a16="http://schemas.microsoft.com/office/drawing/2014/main" id="{F4137CE6-28D8-18E2-1882-72E3D040E46C}"/>
              </a:ext>
            </a:extLst>
          </p:cNvPr>
          <p:cNvPicPr>
            <a:picLocks noChangeAspect="1"/>
          </p:cNvPicPr>
          <p:nvPr/>
        </p:nvPicPr>
        <p:blipFill>
          <a:blip r:embed="rId3"/>
          <a:stretch>
            <a:fillRect/>
          </a:stretch>
        </p:blipFill>
        <p:spPr>
          <a:xfrm>
            <a:off x="9261764" y="2809707"/>
            <a:ext cx="2699616" cy="2699616"/>
          </a:xfrm>
          <a:prstGeom prst="rect">
            <a:avLst/>
          </a:prstGeom>
        </p:spPr>
      </p:pic>
      <p:pic>
        <p:nvPicPr>
          <p:cNvPr id="10" name="Picture 9">
            <a:extLst>
              <a:ext uri="{FF2B5EF4-FFF2-40B4-BE49-F238E27FC236}">
                <a16:creationId xmlns:a16="http://schemas.microsoft.com/office/drawing/2014/main" id="{8C3863D1-82A5-A085-39C1-BE5B3D01BB92}"/>
              </a:ext>
            </a:extLst>
          </p:cNvPr>
          <p:cNvPicPr>
            <a:picLocks noChangeAspect="1"/>
          </p:cNvPicPr>
          <p:nvPr/>
        </p:nvPicPr>
        <p:blipFill>
          <a:blip r:embed="rId4"/>
          <a:stretch>
            <a:fillRect/>
          </a:stretch>
        </p:blipFill>
        <p:spPr>
          <a:xfrm>
            <a:off x="741290" y="2253474"/>
            <a:ext cx="8337801" cy="3759137"/>
          </a:xfrm>
          <a:prstGeom prst="rect">
            <a:avLst/>
          </a:prstGeom>
        </p:spPr>
      </p:pic>
    </p:spTree>
    <p:extLst>
      <p:ext uri="{BB962C8B-B14F-4D97-AF65-F5344CB8AC3E}">
        <p14:creationId xmlns:p14="http://schemas.microsoft.com/office/powerpoint/2010/main" val="307047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4446</TotalTime>
  <Words>602</Words>
  <Application>Microsoft Office PowerPoint</Application>
  <PresentationFormat>Widescreen</PresentationFormat>
  <Paragraphs>61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Open Sans</vt:lpstr>
      <vt:lpstr>Office Theme</vt:lpstr>
      <vt:lpstr>Rotary Club Board Forum</vt:lpstr>
      <vt:lpstr>Announcements</vt:lpstr>
      <vt:lpstr>District Grants</vt:lpstr>
      <vt:lpstr>PowerPoint Presentation</vt:lpstr>
      <vt:lpstr>PowerPoint Presentation</vt:lpstr>
      <vt:lpstr>PowerPoint Presentation</vt:lpstr>
      <vt:lpstr>Breakout</vt:lpstr>
      <vt:lpstr>PowerPoint Presentation</vt:lpstr>
      <vt:lpstr>Club Experience Concierge — Explore ways to improve the club experience through practical tips and resources with this interactive, online resource. </vt:lpstr>
      <vt:lpstr>Member Survey</vt:lpstr>
      <vt:lpstr>PowerPoint Presentation</vt:lpstr>
      <vt:lpstr>Meaningful club assemblies </vt:lpstr>
      <vt:lpstr>PowerPoint Presentation</vt:lpstr>
      <vt:lpstr>New leadership opportunities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168</cp:revision>
  <cp:lastPrinted>2019-12-04T20:41:25Z</cp:lastPrinted>
  <dcterms:created xsi:type="dcterms:W3CDTF">2019-11-18T03:22:22Z</dcterms:created>
  <dcterms:modified xsi:type="dcterms:W3CDTF">2024-07-28T02:18:17Z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