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0.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3.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4.xml" ContentType="application/vnd.openxmlformats-officedocument.presentationml.notesSlide+xml"/>
  <Override PartName="/ppt/ink/ink5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86" r:id="rId3"/>
    <p:sldMasterId id="2147483689" r:id="rId4"/>
    <p:sldMasterId id="2147483704" r:id="rId5"/>
  </p:sldMasterIdLst>
  <p:notesMasterIdLst>
    <p:notesMasterId r:id="rId45"/>
  </p:notesMasterIdLst>
  <p:handoutMasterIdLst>
    <p:handoutMasterId r:id="rId46"/>
  </p:handoutMasterIdLst>
  <p:sldIdLst>
    <p:sldId id="479" r:id="rId6"/>
    <p:sldId id="488" r:id="rId7"/>
    <p:sldId id="485" r:id="rId8"/>
    <p:sldId id="369" r:id="rId9"/>
    <p:sldId id="497" r:id="rId10"/>
    <p:sldId id="481" r:id="rId11"/>
    <p:sldId id="386" r:id="rId12"/>
    <p:sldId id="364" r:id="rId13"/>
    <p:sldId id="486" r:id="rId14"/>
    <p:sldId id="284" r:id="rId15"/>
    <p:sldId id="416" r:id="rId16"/>
    <p:sldId id="359" r:id="rId17"/>
    <p:sldId id="380" r:id="rId18"/>
    <p:sldId id="498" r:id="rId19"/>
    <p:sldId id="499" r:id="rId20"/>
    <p:sldId id="484" r:id="rId21"/>
    <p:sldId id="506" r:id="rId22"/>
    <p:sldId id="494" r:id="rId23"/>
    <p:sldId id="493" r:id="rId24"/>
    <p:sldId id="495" r:id="rId25"/>
    <p:sldId id="404" r:id="rId26"/>
    <p:sldId id="384" r:id="rId27"/>
    <p:sldId id="489" r:id="rId28"/>
    <p:sldId id="490" r:id="rId29"/>
    <p:sldId id="491" r:id="rId30"/>
    <p:sldId id="487" r:id="rId31"/>
    <p:sldId id="504" r:id="rId32"/>
    <p:sldId id="414" r:id="rId33"/>
    <p:sldId id="417" r:id="rId34"/>
    <p:sldId id="387" r:id="rId35"/>
    <p:sldId id="496" r:id="rId36"/>
    <p:sldId id="500" r:id="rId37"/>
    <p:sldId id="502" r:id="rId38"/>
    <p:sldId id="501" r:id="rId39"/>
    <p:sldId id="507" r:id="rId40"/>
    <p:sldId id="508" r:id="rId41"/>
    <p:sldId id="505" r:id="rId42"/>
    <p:sldId id="358" r:id="rId43"/>
    <p:sldId id="335" r:id="rId4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116" autoAdjust="0"/>
  </p:normalViewPr>
  <p:slideViewPr>
    <p:cSldViewPr snapToGrid="0">
      <p:cViewPr varScale="1">
        <p:scale>
          <a:sx n="105" d="100"/>
          <a:sy n="105" d="100"/>
        </p:scale>
        <p:origin x="183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852910-7151-4D89-89F0-1EC6DE7893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1DAC2B-2053-41BE-A6E0-8DC6E1A77B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CCAD95-2A5F-4220-B616-E445BD2AD7E4}" type="datetimeFigureOut">
              <a:rPr lang="en-US" smtClean="0"/>
              <a:t>10/16/2023</a:t>
            </a:fld>
            <a:endParaRPr lang="en-US"/>
          </a:p>
        </p:txBody>
      </p:sp>
      <p:sp>
        <p:nvSpPr>
          <p:cNvPr id="4" name="Footer Placeholder 3">
            <a:extLst>
              <a:ext uri="{FF2B5EF4-FFF2-40B4-BE49-F238E27FC236}">
                <a16:creationId xmlns:a16="http://schemas.microsoft.com/office/drawing/2014/main" id="{248025B9-36B6-4086-9C1E-BFBF93E738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AFAFFB-6739-41D8-8807-1D6F826FB0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2DDC7-6032-40C8-A812-19502948ABBA}" type="slidenum">
              <a:rPr lang="en-US" smtClean="0"/>
              <a:t>‹#›</a:t>
            </a:fld>
            <a:endParaRPr lang="en-US"/>
          </a:p>
        </p:txBody>
      </p:sp>
    </p:spTree>
    <p:extLst>
      <p:ext uri="{BB962C8B-B14F-4D97-AF65-F5344CB8AC3E}">
        <p14:creationId xmlns:p14="http://schemas.microsoft.com/office/powerpoint/2010/main" val="427591422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02.777"/>
    </inkml:context>
    <inkml:brush xml:id="br0">
      <inkml:brushProperty name="width" value="0.1" units="cm"/>
      <inkml:brushProperty name="height" value="0.1" units="cm"/>
      <inkml:brushProperty name="color" value="#FF0066"/>
    </inkml:brush>
  </inkml:definitions>
  <inkml:trace contextRef="#ctx0" brushRef="#br0">1640 55 24575,'-1'7'0,"-1"0"0,1 0 0,-1 0 0,0 0 0,-1 0 0,1 0 0,-8 12 0,-7 21 0,16-37 0,-8 23 0,2 0 0,0 1 0,2 0 0,1 0 0,0 33 0,3-47 0,1 0 0,1 0 0,0-1 0,1 1 0,0 0 0,1-1 0,4 13 0,-5-21 0,0 0 0,1 0 0,-1 0 0,1 0 0,0 0 0,0-1 0,0 1 0,0-1 0,1 0 0,-1 0 0,1 0 0,0-1 0,0 1 0,0-1 0,0 0 0,0 0 0,0 0 0,1-1 0,-1 1 0,1-1 0,-1 0 0,9 1 0,122 15 0,-87-10 0,0-2 0,1-2 0,74-6 0,-19 0 0,-15 6 0,-47-1 0,-1-1 0,0-2 0,50-8 0,-79 6 0,0-1 0,0 0 0,-1 0 0,0-1 0,0 0 0,0-1 0,17-14 0,-1 0 0,37-39 0,-52 45 0,0 0 0,-1-1 0,-1 0 0,0-1 0,-1 0 0,-1 0 0,-1-1 0,10-31 0,-15 40 0,0 0 0,0 0 0,-1-1 0,0 1 0,0-1 0,-1 1 0,-1-1 0,-1-14 0,1 19 0,-1-1 0,1 0 0,-1 0 0,0 1 0,0-1 0,-1 1 0,1 0 0,-1-1 0,0 1 0,0 1 0,0-1 0,-1 0 0,1 1 0,-1-1 0,-8-4 0,-1-2 0,-2 1 0,1 1 0,-1 0 0,-1 1 0,1 1 0,-1 1 0,0 0 0,-1 1 0,-22-4 0,-19-1 0,30 3 0,-1 2 0,-34-1 0,-16 4 0,-122 4 0,183 0 0,0 1 0,0 1 0,0 0 0,1 1 0,-1 1 0,-23 14 0,26-12 0,-1-2 0,0 0 0,0-1 0,0 0 0,0-1 0,-1-1 0,-28 3 0,-124-8 0,-27 2 0,192-1 0,1 0 0,0 1 0,0-1 0,0 1 0,0 0 0,0 0 0,0 0 0,0 0 0,0 1 0,0-1 0,0 1 0,1 0 0,-1 0 0,0 0 0,1 0 0,0 0 0,-1 0 0,1 0 0,0 1 0,0-1 0,1 1 0,-1 0 0,0 0 0,1-1 0,0 1 0,-1 0 0,1 0 0,0 0 0,1 1 0,-2 5 0,0 9 0,1 0 0,0 0 0,1 1 0,5 26 0,-2 0 0,-2-11 0,-2 0 0,-2-1 0,-8 44 0,-7 21 0,-59 236 0,51-242 0,-16 44 0,18-74 0,-60 110 0,-66 80 0,-57 100 0,191-321 0,-24 42 0,-49 127 0,63-128 0,-1-1 0,3 2 0,-27 144 0,28-100 0,15-81 0,1 1 0,1 0 0,0 41 0,-12 145 0,11-135 0,6-57 0,-2 0 0,-7 38 0,-17 108 0,22-150 0,2 0 0,-1 46 0,3-46 0,-1 1 0,-8 45 0,5-41 0,1 0 0,2 0 0,2 55 0,1-63 0,-3-21 0,-4-11 0,-6-17 0,7 17 0,-12-21 0,-2 0 0,-1 1 0,-1 1 0,-1 1 0,-26-23 0,35 34 0,1 0 0,0 0 0,-13-24 0,15 23 0,-1-1 0,-25-27 0,34 44 0,3 5 0,8 16 0,13 25 0,-7-21 0,0-1 0,2 0 0,33 36 0,-39-49 0,-1-2 0,2 1 0,-1-1 0,1-1 0,0 0 0,1-1 0,0 0 0,0-1 0,18 6 0,-12-6 0,-1 0 0,1-2 0,-1 0 0,25 1 0,-34-5 0,0 0 0,0-1 0,0 0 0,-1 0 0,1-1 0,0 0 0,-1-1 0,1 0 0,-1 0 0,0-1 0,10-6 0,2-2 0,-1 0 0,0-2 0,-1 0 0,-1-1 0,0-1 0,-1 0 0,17-25 0,-24 26-1365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18.026"/>
    </inkml:context>
    <inkml:brush xml:id="br0">
      <inkml:brushProperty name="width" value="0.1" units="cm"/>
      <inkml:brushProperty name="height" value="0.1" units="cm"/>
      <inkml:brushProperty name="color" value="#FF0066"/>
    </inkml:brush>
  </inkml:definitions>
  <inkml:trace contextRef="#ctx0" brushRef="#br0">953 53 24575,'-1'3'0,"1"0"0,-1 0 0,1 0 0,-1-1 0,0 1 0,0 0 0,0 0 0,-1-1 0,1 1 0,-1 0 0,1-1 0,-1 0 0,0 1 0,0-1 0,0 0 0,0 0 0,-4 3 0,-52 34 0,9-6 0,36-18 0,1 0 0,0 1 0,1 1 0,1-1 0,0 2 0,-13 35 0,11-27 0,10-24 0,1 1 0,0 0 0,-1 0 0,1 0 0,1 0 0,-1 0 0,0 0 0,1 0 0,-1 0 0,1 0 0,0 0 0,0 0 0,0 0 0,0 0 0,1 1 0,-1-1 0,1 0 0,0 0 0,0 0 0,2 5 0,0-5 0,0 0 0,-1 1 0,1-1 0,0 0 0,1-1 0,-1 1 0,0 0 0,1-1 0,0 0 0,-1 0 0,1 0 0,0 0 0,0-1 0,7 3 0,37 6 0,-1-1 0,1-2 0,0-3 0,0-1 0,74-6 0,-19 1 0,-82 1 0,-1-1 0,35-8 0,26-3 0,17-3 0,-43 6 0,-48 9 0,1-1 0,-1 0 0,0 0 0,0 0 0,1-1 0,-1 0 0,-1 0 0,1-1 0,0 0 0,-1 0 0,0-1 0,0 1 0,0-1 0,-1-1 0,6-6 0,-8 9 0,-1-1 0,0 1 0,0-1 0,0 0 0,0 0 0,-1 0 0,0 0 0,1 0 0,-1-1 0,-1 1 0,1 0 0,-1 0 0,1-1 0,-1 1 0,-1 0 0,1-1 0,-1 1 0,1 0 0,-1 0 0,0 0 0,-1 0 0,1-1 0,-1 1 0,1 1 0,-1-1 0,-1 0 0,1 0 0,-3-3 0,-11-13 0,0 1 0,-1 1 0,-35-29 0,-3-3 0,49 43 0,-1 2 0,0-1 0,-1 1 0,1 0 0,-1 0 0,0 1 0,0 0 0,0 1 0,-1 0 0,-15-4 0,-4 1 0,0 2 0,-31 0 0,14 1 0,-24-9 0,50 7 0,0 2 0,-27-2 0,36 4 0,-1 2 0,1-1 0,-1 1 0,1 1 0,-1 0 0,1 0 0,0 1 0,0 0 0,0 1 0,0 0 0,1 0 0,-10 7 0,3 1 0,0 0 0,1 1 0,0 1 0,1 1 0,-18 22 0,-13 17 0,2 1 0,3 3 0,2 1 0,-55 116 0,51-86 0,-9 20 0,10-9 0,21-53 0,-25 85 0,-3 13 0,31-100 0,2 0 0,-9 52 0,13-35 0,3 1 0,1 91 0,7 1168 0,2-1292 0,9 54 0,-5-54 0,2 53 0,-8-49 0,1 31 0,-2-1 0,-16 104 0,-9-6 0,22-131 0,4-26 0,0 0 0,-1 0 0,1 0 0,-1-1 0,0 1 0,0 0 0,0-1 0,-1 1 0,1-1 0,-1 1 0,-5 7 0,6-12 0,0 1 0,1-1 0,-1 0 0,0 0 0,0 0 0,1 0 0,-1 0 0,0-1 0,0 1 0,0 0 0,1 0 0,-1 0 0,0-1 0,1 1 0,-1 0 0,0-1 0,1 1 0,-1-1 0,0 1 0,1-1 0,-1 1 0,1-1 0,-1 1 0,0-2 0,-20-18 0,15 15 0,-178-141 0,210 191 0,-11-27 0,-10-11 0,-1-1 0,1 1 0,1-1 0,-1-1 0,1 1 0,0-1 0,0 0 0,0 0 0,1-1 0,0 1 0,-1-2 0,2 1 0,-1-1 0,0 0 0,1 0 0,-1-1 0,9 2 0,25 0 0,1-1 0,-1-3 0,66-6 0,-102 6 3,1-1-1,-1 0 1,1 0-1,-1 0 1,1-1-1,-1 1 1,0-1-1,0-1 1,0 1-1,0-1 1,0 0-1,-1 0 1,1 0 0,-1 0-1,0-1 1,0 0-1,0 0 1,0 0-1,-1 0 1,1-1-1,-1 0 1,0 1-1,-1-1 1,1 0-1,-1 0 1,0 0-1,0-1 1,1-6-1,1-13-89,0 1-1,-2-1 1,0 0-1,-2 0 0,-3-27 1,1-1-826,2 31-5913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22.475"/>
    </inkml:context>
    <inkml:brush xml:id="br0">
      <inkml:brushProperty name="width" value="0.1" units="cm"/>
      <inkml:brushProperty name="height" value="0.1" units="cm"/>
      <inkml:brushProperty name="color" value="#FF0066"/>
    </inkml:brush>
  </inkml:definitions>
  <inkml:trace contextRef="#ctx0" brushRef="#br0">168 394 24575,'0'0'0,"0"0"0,0 0 0,1 1 0,-1-1 0,0 0 0,0 0 0,0 1 0,0-1 0,0 0 0,0 0 0,0 1 0,0-1 0,0 0 0,0 0 0,0 1 0,0-1 0,0 0 0,0 1 0,0-1 0,0 0 0,0 0 0,0 1 0,-1-1 0,1 0 0,0 0 0,0 1 0,0-1 0,0 0 0,0 0 0,-1 0 0,1 1 0,0-1 0,0 0 0,0 0 0,-1 0 0,1 0 0,0 1 0,0-1 0,-1 0 0,1 0 0,0 0 0,0 0 0,-1 0 0,1 0 0,0 0 0,0 0 0,-1 0 0,1 0 0,0 0 0,-1 0 0,1 0 0,0 0 0,0 0 0,-1 0 0,1 0 0,0 0 0,0 0 0,-1 0 0,1 0 0,0 0 0,0-1 0,-1 1 0,1 0 0,-12-16 0,-7-74 0,11 45 0,-18-53 0,21 85 0,0 0 0,0 0 0,-1 0 0,-1 1 0,0 0 0,-1 0 0,-1 1 0,-11-14 0,-1-4-1365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39.526"/>
    </inkml:context>
    <inkml:brush xml:id="br0">
      <inkml:brushProperty name="width" value="0.1" units="cm"/>
      <inkml:brushProperty name="height" value="0.1" units="cm"/>
      <inkml:brushProperty name="color" value="#FF0066"/>
    </inkml:brush>
  </inkml:definitions>
  <inkml:trace contextRef="#ctx0" brushRef="#br0">1 97 24575,'1'6'0,"-1"-1"0,2 1 0,-1 0 0,1 0 0,-1-1 0,1 1 0,1-1 0,-1 1 0,1-1 0,0 0 0,1 0 0,6 8 0,57 58 0,-37-42 0,-1-1 0,1-1 0,1-2 0,1-1 0,55 31 0,150 59 0,-164-88 0,1-3 0,116 20 0,-164-38 0,18 2 0,68 2 0,8 0 0,-32 1 0,42 6 0,429 59 0,119-39 0,950-37 0,-1227-28 0,-344 22 0,-33 5 0,0-1 0,0-1 0,0-1 0,-1-2 0,1 0 0,-2-1 0,1-1 0,-1-2 0,-1 0 0,1-1 0,-2-1 0,0-1 0,-1-1 0,27-26 0,204-255 0,-247 291 0,26-33 0,-20 24 0,1-1 0,1 2 0,0-1 0,1 2 0,1-1 0,0 2 0,0 0 0,25-16 0,-32 24-65,-1 0 0,1-1 0,-1 0 0,1-1 0,-1 1 0,-1-1 0,1 0 0,-1 0 0,1 0 0,-2-1 0,1 1 0,0-1 0,-1 0 0,0 0 0,-1 0 0,1-1 0,-1 1 0,0 0 0,-1-1 0,1-7 0,3-7-6761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41.976"/>
    </inkml:context>
    <inkml:brush xml:id="br0">
      <inkml:brushProperty name="width" value="0.1" units="cm"/>
      <inkml:brushProperty name="height" value="0.1" units="cm"/>
      <inkml:brushProperty name="color" value="#FF0066"/>
    </inkml:brush>
  </inkml:definitions>
  <inkml:trace contextRef="#ctx0" brushRef="#br0">303 0 24575,'-5'0'0,"-5"0"0,-5 0 0,-5 0 0,-3 0 0,-2 0 0,-1 0 0,-1 0 0,1 0 0,-1 0 0,1 0 0,0 0 0,1 0 0,3 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45.208"/>
    </inkml:context>
    <inkml:brush xml:id="br0">
      <inkml:brushProperty name="width" value="0.1" units="cm"/>
      <inkml:brushProperty name="height" value="0.1" units="cm"/>
      <inkml:brushProperty name="color" value="#FF0066"/>
    </inkml:brush>
  </inkml:definitions>
  <inkml:trace contextRef="#ctx0" brushRef="#br0">0 1 24575,'0'4'0,"0"6"0,0 5 0,5 5 0,0 3 0,1 2 0,-2 1 0,8 14 0,10 17 0,6 7 0,2 2 0,1-6 0,-6-10 0,-6-8 0,-3-11 0,-3-8 0,-5-10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47.925"/>
    </inkml:context>
    <inkml:brush xml:id="br0">
      <inkml:brushProperty name="width" value="0.1" units="cm"/>
      <inkml:brushProperty name="height" value="0.1" units="cm"/>
      <inkml:brushProperty name="color" value="#FF0066"/>
    </inkml:brush>
  </inkml:definitions>
  <inkml:trace contextRef="#ctx0" brushRef="#br0">277 1 24575,'-4'0'0,"-6"0"0,-6 0 0,-4 0 0,-3 0 0,-2 0 0,-1 0 0,0 0 0,-1 0 0,1 0 0,0 0 0,0 0 0,5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50.025"/>
    </inkml:context>
    <inkml:brush xml:id="br0">
      <inkml:brushProperty name="width" value="0.1" units="cm"/>
      <inkml:brushProperty name="height" value="0.1" units="cm"/>
      <inkml:brushProperty name="color" value="#FF0066"/>
    </inkml:brush>
  </inkml:definitions>
  <inkml:trace contextRef="#ctx0" brushRef="#br0">0 1 24575,'2'81'0,"16"118"0,-16-155-11,-3-36-112,1-1 0,0 0 0,0 0-1,1 1 1,0-1 0,0 0 0,1 0 0,0 0 0,0 0 0,4 10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51.976"/>
    </inkml:context>
    <inkml:brush xml:id="br0">
      <inkml:brushProperty name="width" value="0.1" units="cm"/>
      <inkml:brushProperty name="height" value="0.1" units="cm"/>
      <inkml:brushProperty name="color" value="#FF0066"/>
    </inkml:brush>
  </inkml:definitions>
  <inkml:trace contextRef="#ctx0" brushRef="#br0">0 0 24575,'55'20'0,"5"-14"0,0-2 0,88-6 0,-37-1 0,-65-1-1365,-30-2-5461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4:01.525"/>
    </inkml:context>
    <inkml:brush xml:id="br0">
      <inkml:brushProperty name="width" value="0.1" units="cm"/>
      <inkml:brushProperty name="height" value="0.1" units="cm"/>
      <inkml:brushProperty name="color" value="#FF0066"/>
    </inkml:brush>
  </inkml:definitions>
  <inkml:trace contextRef="#ctx0" brushRef="#br0">0 0 24575,'0'4'0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4:19.025"/>
    </inkml:context>
    <inkml:brush xml:id="br0">
      <inkml:brushProperty name="width" value="0.1" units="cm"/>
      <inkml:brushProperty name="height" value="0.1" units="cm"/>
      <inkml:brushProperty name="color" value="#FF0066"/>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6T08:16:04.655"/>
    </inkml:context>
    <inkml:brush xml:id="br0">
      <inkml:brushProperty name="width" value="0.05" units="cm"/>
      <inkml:brushProperty name="height" value="0.05" units="cm"/>
      <inkml:brushProperty name="color" value="#FF0066"/>
    </inkml:brush>
  </inkml:definitions>
  <inkml:trace contextRef="#ctx0" brushRef="#br0">0 0 24575,'2'4'0,"0"0"0,0-1 0,0 1 0,1-1 0,-1 1 0,1-1 0,0 0 0,0 0 0,0 0 0,6 4 0,3 4 0,10 9 19,0-1 0,1-1 0,1-2 0,0 0 0,1-1 0,41 17 0,-35-18-319,-1 2 1,0 1-1,-1 1 1,27 24-1,-40-28-6526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6T08:16:06.577"/>
    </inkml:context>
    <inkml:brush xml:id="br0">
      <inkml:brushProperty name="width" value="0.05" units="cm"/>
      <inkml:brushProperty name="height" value="0.05" units="cm"/>
      <inkml:brushProperty name="color" value="#FF0066"/>
    </inkml:brush>
  </inkml:definitions>
  <inkml:trace contextRef="#ctx0" brushRef="#br0">347 0 24575,'0'2'0,"-1"-1"0,0 0 0,1 0 0,-1 1 0,0-1 0,0 0 0,0 0 0,0 0 0,0 0 0,0 0 0,0 0 0,0 0 0,0 0 0,0-1 0,0 1 0,-1 0 0,1-1 0,0 1 0,0-1 0,-1 1 0,-1-1 0,-37 13 0,31-10 0,-9 3-80,0 2 0,0 1-1,1 0 1,0 1 0,0 0-1,1 2 1,1 0 0,0 1-1,1 0 1,0 1 0,1 1 0,0 0-1,1 0 1,1 2 0,1-1-1,-16 34 1,17-29-6746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5:20.025"/>
    </inkml:context>
    <inkml:brush xml:id="br0">
      <inkml:brushProperty name="width" value="0.1" units="cm"/>
      <inkml:brushProperty name="height" value="0.1" units="cm"/>
      <inkml:brushProperty name="color" value="#FF0066"/>
    </inkml:brush>
  </inkml:definitions>
  <inkml:trace contextRef="#ctx0" brushRef="#br0">239 259 24575,'-49'-2'0,"34"0"0,0 1 0,0 1 0,1 1 0,-1 0 0,0 0 0,0 2 0,-25 6 0,37-7 0,0 1 0,-1-1 0,1 1 0,0 0 0,0 0 0,0 0 0,1 0 0,-1 0 0,1 0 0,-1 1 0,1-1 0,0 1 0,1 0 0,-1 0 0,1-1 0,-1 1 0,1 0 0,0 0 0,1 0 0,-1 1 0,1-1 0,-1 0 0,1 0 0,1 0 0,-1 0 0,2 6 0,-2 0 0,1-1 0,1 0 0,-1 0 0,2 1 0,-1-1 0,1-1 0,1 1 0,0 0 0,0-1 0,10 15 0,7-2 0,0-1 0,2-1 0,1-1 0,0-1 0,1-1 0,35 17 0,37 24 0,-85-49 0,1-1 0,-1-1 0,1 0 0,0-1 0,0 0 0,0-1 0,1 0 0,17 1 0,6-1 0,65-2 0,12 0 0,-24 9 0,-51-4 0,43 0 0,-36-4 0,0 3 0,76 19 0,17 3 0,-23-14 0,-41-6 0,86 20 0,-127-22 0,1-1 0,-1-2 0,1-1 0,45-4 0,58 3 0,-54 11 0,-53-6 0,45 1 0,-46-6 0,0 0 0,58 12 0,-57-8 0,0-1 0,0-2 0,0-1 0,34-3 0,66 3 0,-106 1 0,-11 0 0,0-1 0,1 0 0,24-3 0,77-6 0,143 8 0,-100 3 0,39-16 0,-5 0 0,104-14 0,-74 3 0,289-42 0,-307 40 0,-152 19 0,1 2 0,0 3 0,64 5 0,-19-1 0,25-1 0,155-2 0,-276 1 0,0 0 0,1 0 0,-1 0 0,0-1 0,0 1 0,0-1 0,1 0 0,-1 0 0,0 0 0,0 0 0,0 0 0,0-1 0,-1 1 0,1-1 0,0 0 0,-1 0 0,1 0 0,-1 0 0,1 0 0,-1 0 0,0-1 0,0 1 0,0-1 0,2-4 0,-1 0 0,-1-1 0,-1 1 0,1-1 0,-1 1 0,0-1 0,-1 0 0,0 0 0,0 1 0,-2-10 0,0 3 0,-1 0 0,0 0 0,0 0 0,-2 1 0,0-1 0,0 1 0,-13-22 0,-62-85 0,65 98 0,-7-4 0,0 0 0,-46-39 0,26 26 0,23 22 0,-2 2 0,-40-25 0,1 1 0,40 25 0,0 2 0,-1 0 0,0 2 0,-1 0 0,0 1 0,-1 1 0,1 2 0,-2 0 0,-36-4 0,41 8 0,1 0 0,-1 2 0,0 0 0,0 2 0,1 0 0,-1 0 0,1 2 0,-1 1 0,1 0 0,0 1 0,1 1 0,-28 14 0,0 5 0,-85 34 0,106-51 0,-1-1 0,0-1 0,0-1 0,-1-1 0,-38 2 0,-39 6 0,73-8 0,-55 3 0,-8-7 0,-161-19 0,17-13 0,-295-45 0,351 56 0,118 12 0,-1 3 0,-117 6 0,64 2 0,-1160-3 0,1078-14 0,-11 0 0,-295 15 0,501-1 0,1 0 0,-1 0 0,1 1 0,-1-1 0,1 1 0,0-1 0,-1 1 0,1 0 0,0 0 0,-1 1 0,1-1 0,0 1 0,0-1 0,0 1 0,0 0 0,0 0 0,1 0 0,-1 1 0,0-1 0,-2 5 0,0 0 0,1 1 0,0 0 0,0-1 0,1 2 0,0-1 0,1 0 0,-3 11 0,1-3-136,-1 1-1,0-1 1,-2 0-1,0-1 1,0 1-1,-2-1 1,0-1-1,0 0 0,-20 22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5T11:54:53.768"/>
    </inkml:context>
    <inkml:brush xml:id="br0">
      <inkml:brushProperty name="width" value="0.05" units="cm"/>
      <inkml:brushProperty name="height" value="0.05" units="cm"/>
      <inkml:brushProperty name="color" value="#FF0066"/>
    </inkml:brush>
  </inkml:definitions>
  <inkml:trace contextRef="#ctx0" brushRef="#br0">1561 509 24575,'-7'-1'0,"1"-1"0,0 0 0,0 0 0,0 0 0,0-1 0,0 0 0,1 0 0,-1 0 0,1-1 0,-1 1 0,-6-8 0,-2 0 0,-38-26 0,-6-5 0,-81-45 0,117 75 0,0 2 0,0 1 0,-1 0 0,0 2 0,-1 0 0,1 2 0,-45-4 0,0 4 0,0 4 0,-129 14 0,174-9 0,0 2 0,1 1 0,0 1 0,-31 15 0,-81 51 0,107-58 0,7-4 0,0 2 0,1 0 0,1 2 0,0 0 0,1 0 0,1 2 0,0 0 0,-15 24 0,5-2 0,2 1 0,1 1 0,2 1 0,3 1 0,1 0 0,-17 70 0,27-71 0,1 2 0,3-1 0,1 0 0,2 0 0,6 46 0,-3-73 0,-1 0 0,2 0 0,0-1 0,1 1 0,1-1 0,0 0 0,2 0 0,10 17 0,13 17 0,40 48 0,-23-33 0,-29-39 0,2 0 0,0-1 0,2-1 0,1-1 0,31 25 0,72 46 0,3-4 0,4-7 0,3-5 0,4-7 0,171 61 0,408 98 0,-204-134 0,-408-81 0,373 44 0,637-3 0,-1082-56 0,-1 2 0,1-2 0,0-1 0,-1-2 0,1-2 0,-1-1 0,36-11 0,-60 12 0,0-1 0,0 0 0,-1-1 0,1 0 0,-2-1 0,1 0 0,-1 0 0,0-1 0,-1-1 0,0 1 0,0-1 0,-1 0 0,-1-1 0,7-12 0,1-5 0,-1-2 0,-1 1 0,-2-1 0,10-42 0,-12 20 0,-3-1 0,-1 0 0,-7-98 0,0 39 0,1 88 0,0-1 0,-1 1 0,-2 0 0,0 0 0,-2 0 0,0 1 0,-2 0 0,0 1 0,-2 0 0,0 0 0,-2 1 0,-25-34 0,-1 8 0,-2 1 0,-1 2 0,-95-74 0,43 49 0,-115-66 0,-114-42 0,143 80 0,100 55 0,-2 3 0,-116-38 0,2 15 0,-331-59 0,29 56 0,206 29 0,244 27 0,0-2 0,-68-26 0,25 8 0,-825-222 0,601 168 0,296 78-119,6 3-37,1-2 0,0 1 1,0-1-1,0-1 0,1 0 0,-1-1 1,-13-9-1,10 1-6670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sldNum="0"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slide will be on the screen when PEs enter the room.</a:t>
            </a:r>
          </a:p>
          <a:p>
            <a:pPr eaLnBrk="1" hangingPunct="1">
              <a:spcBef>
                <a:spcPct val="0"/>
              </a:spcBef>
            </a:pPr>
            <a:endParaRPr lang="en-US" dirty="0"/>
          </a:p>
          <a:p>
            <a:pPr eaLnBrk="1" hangingPunct="1">
              <a:spcBef>
                <a:spcPct val="0"/>
              </a:spcBef>
            </a:pPr>
            <a:r>
              <a:rPr lang="en-US" dirty="0"/>
              <a:t>Introduce yourself. Put forth that we’ve attempted to change the Foundation presentation to hopefully give a better understanding of how TRF is different and why Rotarians should choose to give to the Foundation first</a:t>
            </a:r>
            <a:r>
              <a:rPr lang="en-US" baseline="0" dirty="0"/>
              <a:t> over other </a:t>
            </a:r>
            <a:r>
              <a:rPr lang="en-US" dirty="0"/>
              <a:t>charitable organizations</a:t>
            </a:r>
          </a:p>
          <a:p>
            <a:pPr eaLnBrk="1" hangingPunct="1">
              <a:spcBef>
                <a:spcPct val="0"/>
              </a:spcBef>
            </a:pPr>
            <a:endParaRPr lang="en-US"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622630-159B-4E79-867D-8B813E546C3A}"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4D49B-81DB-48B2-A66A-9267DBBC3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20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description: start with sentence describing the project.</a:t>
            </a:r>
          </a:p>
        </p:txBody>
      </p:sp>
    </p:spTree>
    <p:extLst>
      <p:ext uri="{BB962C8B-B14F-4D97-AF65-F5344CB8AC3E}">
        <p14:creationId xmlns:p14="http://schemas.microsoft.com/office/powerpoint/2010/main" val="268016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4D49B-81DB-48B2-A66A-9267DBBC3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4D49B-81DB-48B2-A66A-9267DBBC3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25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difference between a District Grant and a Global Grant?</a:t>
            </a:r>
          </a:p>
        </p:txBody>
      </p:sp>
    </p:spTree>
    <p:extLst>
      <p:ext uri="{BB962C8B-B14F-4D97-AF65-F5344CB8AC3E}">
        <p14:creationId xmlns:p14="http://schemas.microsoft.com/office/powerpoint/2010/main" val="205165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the money come from for these grants&gt;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4D49B-81DB-48B2-A66A-9267DBBC3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73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0" i="0" dirty="0">
                <a:solidFill>
                  <a:srgbClr val="313537"/>
                </a:solidFill>
                <a:effectLst/>
                <a:latin typeface="Open Sans" panose="020B0606030504020204" pitchFamily="34" charset="0"/>
              </a:rPr>
              <a:t>Annual Fund contributions are transformed into grants and programs that support Rotary's humanitarian service using the SHARE system. </a:t>
            </a:r>
          </a:p>
          <a:p>
            <a:pPr algn="l" fontAlgn="auto"/>
            <a:r>
              <a:rPr lang="en-US" b="0" i="0" dirty="0">
                <a:solidFill>
                  <a:srgbClr val="313537"/>
                </a:solidFill>
                <a:effectLst/>
                <a:latin typeface="Open Sans" panose="020B0606030504020204" pitchFamily="34" charset="0"/>
              </a:rPr>
              <a:t>SHARE uses a three-year funding cycle.  </a:t>
            </a:r>
            <a:r>
              <a:rPr lang="en-US" b="0" i="0">
                <a:solidFill>
                  <a:srgbClr val="313537"/>
                </a:solidFill>
                <a:effectLst/>
                <a:latin typeface="Open Sans" panose="020B0606030504020204" pitchFamily="34" charset="0"/>
              </a:rPr>
              <a:t>It allows </a:t>
            </a:r>
            <a:r>
              <a:rPr lang="en-US" b="0" i="0" dirty="0">
                <a:solidFill>
                  <a:srgbClr val="313537"/>
                </a:solidFill>
                <a:effectLst/>
                <a:latin typeface="Open Sans" panose="020B0606030504020204" pitchFamily="34" charset="0"/>
              </a:rPr>
              <a:t>the Foundation to invest donations and use the earnings for administrative and fund development costs.</a:t>
            </a:r>
          </a:p>
          <a:p>
            <a:pPr algn="l" fontAlgn="auto"/>
            <a:r>
              <a:rPr lang="en-US" b="0" i="0" dirty="0">
                <a:solidFill>
                  <a:srgbClr val="313537"/>
                </a:solidFill>
                <a:effectLst/>
                <a:latin typeface="Open Sans" panose="020B0606030504020204" pitchFamily="34" charset="0"/>
              </a:rPr>
              <a:t>After the investment period, the donation is divided. Annual Fund-SHARE contributions now have the first 5% of the total directed to operating expenses, with the remainder split equally between the World Fund and District Designated Funds. </a:t>
            </a:r>
          </a:p>
          <a:p>
            <a:pPr algn="l" fontAlgn="auto"/>
            <a:r>
              <a:rPr lang="en-US" b="0" i="0" dirty="0">
                <a:solidFill>
                  <a:srgbClr val="313537"/>
                </a:solidFill>
                <a:effectLst/>
                <a:latin typeface="Open Sans" panose="020B0606030504020204" pitchFamily="34" charset="0"/>
              </a:rPr>
              <a:t>The Foundation uses the portion credited to the World Fund to pay for grants and programs that are available to all Rotarians. Your district can use the portion that becomes DDF to participate in grants and the programs you choose.</a:t>
            </a:r>
          </a:p>
          <a:p>
            <a:endParaRPr lang="en-US" dirty="0"/>
          </a:p>
        </p:txBody>
      </p:sp>
    </p:spTree>
    <p:extLst>
      <p:ext uri="{BB962C8B-B14F-4D97-AF65-F5344CB8AC3E}">
        <p14:creationId xmlns:p14="http://schemas.microsoft.com/office/powerpoint/2010/main" val="256163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RCIS=Rotary Centers for International Studies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4D49B-81DB-48B2-A66A-9267DBBC3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4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have $140k in DDF –District Designated Funds for District and Global Grants.  With the club matching cash and the World Fund for Global grants, there is potentially $310k for projects and this is because of the donations to The Rotary Foundation and club funds.</a:t>
            </a:r>
          </a:p>
        </p:txBody>
      </p:sp>
    </p:spTree>
    <p:extLst>
      <p:ext uri="{BB962C8B-B14F-4D97-AF65-F5344CB8AC3E}">
        <p14:creationId xmlns:p14="http://schemas.microsoft.com/office/powerpoint/2010/main" val="123478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club cash</a:t>
            </a:r>
          </a:p>
        </p:txBody>
      </p:sp>
    </p:spTree>
    <p:extLst>
      <p:ext uri="{BB962C8B-B14F-4D97-AF65-F5344CB8AC3E}">
        <p14:creationId xmlns:p14="http://schemas.microsoft.com/office/powerpoint/2010/main" val="177324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424A"/>
                </a:solidFill>
                <a:effectLst/>
                <a:latin typeface="Open Sans" panose="020B0606030504020204" pitchFamily="34" charset="0"/>
              </a:rPr>
              <a:t>The Foundation earned the recognition for adhering to sector best practices and executing its mission in a financially efficient way, demonstrating both strong financial health and commitment to accountability and transparency. Only one percent of the organizations Charity Navigator evaluates have received 15 consecutive 4-star evaluations. The rating reflects Charity Navigator's assessment of how the Foundation uses donations, sustains its programs and services, and practices good governance and openness. This is also known as Stewardship.  The District signs an MOU and must oversee the process and adhere to Rotary’s rules.</a:t>
            </a:r>
            <a:endParaRPr lang="en-US" dirty="0"/>
          </a:p>
        </p:txBody>
      </p:sp>
    </p:spTree>
    <p:extLst>
      <p:ext uri="{BB962C8B-B14F-4D97-AF65-F5344CB8AC3E}">
        <p14:creationId xmlns:p14="http://schemas.microsoft.com/office/powerpoint/2010/main" val="410020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the club qualify?</a:t>
            </a:r>
          </a:p>
        </p:txBody>
      </p:sp>
    </p:spTree>
    <p:extLst>
      <p:ext uri="{BB962C8B-B14F-4D97-AF65-F5344CB8AC3E}">
        <p14:creationId xmlns:p14="http://schemas.microsoft.com/office/powerpoint/2010/main" val="394746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34D49B-81DB-48B2-A66A-9267DBBC3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04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TextBox 1"/>
          <p:cNvSpPr txBox="1"/>
          <p:nvPr/>
        </p:nvSpPr>
        <p:spPr>
          <a:xfrm>
            <a:off x="32634" y="6445572"/>
            <a:ext cx="1318665"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solidFill>
                  <a:srgbClr val="585858"/>
                </a:solidFill>
                <a:latin typeface="Arial Narrow"/>
                <a:ea typeface="Arial Narrow"/>
                <a:cs typeface="Arial Narrow"/>
                <a:sym typeface="Arial Narrow"/>
              </a:defRPr>
            </a:lvl1pPr>
          </a:lstStyle>
          <a:p>
            <a:r>
              <a:t>District 5000</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2352294" y="679623"/>
            <a:ext cx="3387852" cy="4955059"/>
          </a:xfrm>
        </p:spPr>
        <p:txBody>
          <a:bodyPr numCol="2" anchor="t" anchorCtr="0">
            <a:noAutofit/>
          </a:bodyPr>
          <a:lstStyle>
            <a:lvl1pPr marL="0" indent="0">
              <a:lnSpc>
                <a:spcPct val="100000"/>
              </a:lnSpc>
              <a:spcBef>
                <a:spcPts val="0"/>
              </a:spcBef>
              <a:buNone/>
              <a:defRPr sz="900" baseline="0">
                <a:solidFill>
                  <a:srgbClr val="48595D"/>
                </a:solidFill>
              </a:defRPr>
            </a:lvl1pPr>
            <a:lvl2pPr marL="342900" indent="-171450">
              <a:defRPr sz="900">
                <a:solidFill>
                  <a:srgbClr val="48595D"/>
                </a:solidFill>
              </a:defRPr>
            </a:lvl2pPr>
            <a:lvl3pPr marL="514350" indent="-171450">
              <a:defRPr sz="900">
                <a:solidFill>
                  <a:srgbClr val="48595D"/>
                </a:solidFill>
              </a:defRPr>
            </a:lvl3pPr>
            <a:lvl4pPr marL="685800" indent="-171450">
              <a:defRPr sz="900">
                <a:solidFill>
                  <a:srgbClr val="48595D"/>
                </a:solidFill>
              </a:defRPr>
            </a:lvl4pPr>
            <a:lvl5pPr marL="857250" indent="-171450">
              <a:defRPr sz="9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49758" y="0"/>
            <a:ext cx="1783080" cy="6858000"/>
          </a:xfrm>
        </p:spPr>
        <p:txBody>
          <a:bodyPr tIns="0" bIns="91440" anchor="ctr" anchorCtr="0"/>
          <a:lstStyle>
            <a:lvl1pPr>
              <a:defRPr lang="en-US" sz="27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5846167" y="2"/>
            <a:ext cx="3106303" cy="6857999"/>
          </a:xfrm>
        </p:spPr>
        <p:txBody>
          <a:bodyPr anchor="ctr" anchorCtr="0"/>
          <a:lstStyle/>
          <a:p>
            <a:r>
              <a:rPr lang="en-US" dirty="0"/>
              <a:t>Click icon to add picture</a:t>
            </a:r>
          </a:p>
        </p:txBody>
      </p:sp>
    </p:spTree>
    <p:extLst>
      <p:ext uri="{BB962C8B-B14F-4D97-AF65-F5344CB8AC3E}">
        <p14:creationId xmlns:p14="http://schemas.microsoft.com/office/powerpoint/2010/main" val="216270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149922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0" y="6042780"/>
            <a:ext cx="7299779" cy="465667"/>
          </a:xfrm>
        </p:spPr>
        <p:txBody>
          <a:bodyPr>
            <a:noAutofit/>
          </a:bodyPr>
          <a:lstStyle>
            <a:lvl1pPr marL="0" indent="0" algn="l">
              <a:buNone/>
              <a:defRPr sz="21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750" y="5878558"/>
            <a:ext cx="1404064" cy="703131"/>
          </a:xfrm>
          <a:prstGeom prst="rect">
            <a:avLst/>
          </a:prstGeom>
        </p:spPr>
      </p:pic>
    </p:spTree>
    <p:extLst>
      <p:ext uri="{BB962C8B-B14F-4D97-AF65-F5344CB8AC3E}">
        <p14:creationId xmlns:p14="http://schemas.microsoft.com/office/powerpoint/2010/main" val="103738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0" y="6042780"/>
            <a:ext cx="7299779" cy="465667"/>
          </a:xfrm>
        </p:spPr>
        <p:txBody>
          <a:bodyPr>
            <a:noAutofit/>
          </a:bodyPr>
          <a:lstStyle>
            <a:lvl1pPr marL="0" indent="0" algn="l">
              <a:buNone/>
              <a:defRPr sz="2100" b="1">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750" y="5878558"/>
            <a:ext cx="1404064" cy="703131"/>
          </a:xfrm>
          <a:prstGeom prst="rect">
            <a:avLst/>
          </a:prstGeom>
        </p:spPr>
      </p:pic>
    </p:spTree>
    <p:extLst>
      <p:ext uri="{BB962C8B-B14F-4D97-AF65-F5344CB8AC3E}">
        <p14:creationId xmlns:p14="http://schemas.microsoft.com/office/powerpoint/2010/main" val="429229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59063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4994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142067"/>
            <a:ext cx="8629649" cy="4034896"/>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9104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0210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6356351"/>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115571"/>
            <a:ext cx="317501"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400246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63671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FFFFFF"/>
        </a:solidFill>
        <a:effectLst/>
      </p:bgPr>
    </p:bg>
    <p:spTree>
      <p:nvGrpSpPr>
        <p:cNvPr id="1" name=""/>
        <p:cNvGrpSpPr/>
        <p:nvPr/>
      </p:nvGrpSpPr>
      <p:grpSpPr>
        <a:xfrm>
          <a:off x="0" y="0"/>
          <a:ext cx="0" cy="0"/>
          <a:chOff x="0" y="0"/>
          <a:chExt cx="0" cy="0"/>
        </a:xfrm>
      </p:grpSpPr>
      <p:pic>
        <p:nvPicPr>
          <p:cNvPr id="44" name="Picture 2" descr="Picture 2"/>
          <p:cNvPicPr>
            <a:picLocks noChangeAspect="1"/>
          </p:cNvPicPr>
          <p:nvPr/>
        </p:nvPicPr>
        <p:blipFill>
          <a:blip r:embed="rId2"/>
          <a:stretch>
            <a:fillRect/>
          </a:stretch>
        </p:blipFill>
        <p:spPr>
          <a:xfrm>
            <a:off x="322263" y="5926137"/>
            <a:ext cx="1606551" cy="603254"/>
          </a:xfrm>
          <a:prstGeom prst="rect">
            <a:avLst/>
          </a:prstGeom>
          <a:ln w="12700">
            <a:miter lim="400000"/>
          </a:ln>
        </p:spPr>
      </p:pic>
      <p:sp>
        <p:nvSpPr>
          <p:cNvPr id="45" name="TextBox 4"/>
          <p:cNvSpPr txBox="1"/>
          <p:nvPr/>
        </p:nvSpPr>
        <p:spPr>
          <a:xfrm>
            <a:off x="7577138" y="6073775"/>
            <a:ext cx="1317629"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latin typeface="Arial Narrow"/>
                <a:ea typeface="Arial Narrow"/>
                <a:cs typeface="Arial Narrow"/>
                <a:sym typeface="Arial Narrow"/>
              </a:defRPr>
            </a:lvl1pPr>
          </a:lstStyle>
          <a:p>
            <a:r>
              <a:t>2017</a:t>
            </a:r>
          </a:p>
        </p:txBody>
      </p:sp>
      <p:sp>
        <p:nvSpPr>
          <p:cNvPr id="46" name="Rectangle 5"/>
          <p:cNvSpPr/>
          <p:nvPr/>
        </p:nvSpPr>
        <p:spPr>
          <a:xfrm>
            <a:off x="0" y="0"/>
            <a:ext cx="9144000" cy="1287463"/>
          </a:xfrm>
          <a:prstGeom prst="rect">
            <a:avLst/>
          </a:prstGeom>
          <a:solidFill>
            <a:srgbClr val="005DAA"/>
          </a:solidFill>
          <a:ln>
            <a:solidFill>
              <a:schemeClr val="accent1"/>
            </a:solidFill>
          </a:ln>
        </p:spPr>
        <p:txBody>
          <a:bodyPr lIns="45718" tIns="45718" rIns="45718" bIns="45718" anchor="ctr"/>
          <a:lstStyle/>
          <a:p>
            <a:pPr algn="ctr">
              <a:defRPr>
                <a:solidFill>
                  <a:srgbClr val="FFFFFF"/>
                </a:solidFill>
              </a:defRPr>
            </a:pPr>
            <a:endParaRP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417888368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398463"/>
            <a:ext cx="3949303"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2141538"/>
            <a:ext cx="37338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0609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2845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22598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9144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4"/>
            <a:ext cx="3404287"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78869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2"/>
            <a:ext cx="9144000" cy="939799"/>
          </a:xfrm>
          <a:noFill/>
        </p:spPr>
        <p:txBody>
          <a:bodyPr tIns="274320" bIns="9144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1012898"/>
            <a:ext cx="8524421" cy="60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40807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9144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667653"/>
            <a:ext cx="8629649" cy="3773628"/>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2419070"/>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08762598"/>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358901"/>
            <a:ext cx="2895600" cy="2434167"/>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3793068"/>
            <a:ext cx="28956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30137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3345532"/>
            <a:ext cx="3740150" cy="1975764"/>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2141538"/>
            <a:ext cx="442976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86716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2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FFFFFF"/>
        </a:solidFill>
        <a:effectLst/>
      </p:bgPr>
    </p:bg>
    <p:spTree>
      <p:nvGrpSpPr>
        <p:cNvPr id="1" name=""/>
        <p:cNvGrpSpPr/>
        <p:nvPr/>
      </p:nvGrpSpPr>
      <p:grpSpPr>
        <a:xfrm>
          <a:off x="0" y="0"/>
          <a:ext cx="0" cy="0"/>
          <a:chOff x="0" y="0"/>
          <a:chExt cx="0" cy="0"/>
        </a:xfrm>
      </p:grpSpPr>
      <p:pic>
        <p:nvPicPr>
          <p:cNvPr id="73" name="Picture 2" descr="Picture 2"/>
          <p:cNvPicPr>
            <a:picLocks noChangeAspect="1"/>
          </p:cNvPicPr>
          <p:nvPr/>
        </p:nvPicPr>
        <p:blipFill>
          <a:blip r:embed="rId2"/>
          <a:stretch>
            <a:fillRect/>
          </a:stretch>
        </p:blipFill>
        <p:spPr>
          <a:xfrm>
            <a:off x="322263" y="5926137"/>
            <a:ext cx="1606551" cy="603254"/>
          </a:xfrm>
          <a:prstGeom prst="rect">
            <a:avLst/>
          </a:prstGeom>
          <a:ln w="12700">
            <a:miter lim="400000"/>
          </a:ln>
        </p:spPr>
      </p:pic>
      <p:sp>
        <p:nvSpPr>
          <p:cNvPr id="74" name="TextBox 4"/>
          <p:cNvSpPr txBox="1"/>
          <p:nvPr/>
        </p:nvSpPr>
        <p:spPr>
          <a:xfrm>
            <a:off x="7577138" y="6073775"/>
            <a:ext cx="1317629"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latin typeface="Arial Narrow"/>
                <a:ea typeface="Arial Narrow"/>
                <a:cs typeface="Arial Narrow"/>
                <a:sym typeface="Arial Narrow"/>
              </a:defRPr>
            </a:lvl1pPr>
          </a:lstStyle>
          <a:p>
            <a:r>
              <a:t>2017</a:t>
            </a:r>
          </a:p>
        </p:txBody>
      </p:sp>
      <p:sp>
        <p:nvSpPr>
          <p:cNvPr id="75" name="Rectangle 5"/>
          <p:cNvSpPr/>
          <p:nvPr/>
        </p:nvSpPr>
        <p:spPr>
          <a:xfrm>
            <a:off x="0" y="0"/>
            <a:ext cx="9144000" cy="1287463"/>
          </a:xfrm>
          <a:prstGeom prst="rect">
            <a:avLst/>
          </a:prstGeom>
          <a:solidFill>
            <a:srgbClr val="005DAA"/>
          </a:solidFill>
          <a:ln>
            <a:solidFill>
              <a:schemeClr val="accent1"/>
            </a:solidFill>
          </a:ln>
        </p:spPr>
        <p:txBody>
          <a:bodyPr lIns="45718" tIns="45718" rIns="45718" bIns="45718"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056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6997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82ADCFE8-5432-4077-B42F-5BD3B86D99E8}" type="slidenum">
              <a:rPr lang="en-US" smtClean="0"/>
              <a:pPr>
                <a:defRPr/>
              </a:pPr>
              <a:t>‹#›</a:t>
            </a:fld>
            <a:endParaRPr lang="en-US"/>
          </a:p>
        </p:txBody>
      </p:sp>
    </p:spTree>
    <p:extLst>
      <p:ext uri="{BB962C8B-B14F-4D97-AF65-F5344CB8AC3E}">
        <p14:creationId xmlns:p14="http://schemas.microsoft.com/office/powerpoint/2010/main" val="799718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A477ECCF-507F-4104-BFA0-03952B22CBD0}" type="slidenum">
              <a:rPr lang="en-US" smtClean="0"/>
              <a:pPr>
                <a:defRPr/>
              </a:pPr>
              <a:t>‹#›</a:t>
            </a:fld>
            <a:endParaRPr lang="en-US"/>
          </a:p>
        </p:txBody>
      </p:sp>
    </p:spTree>
    <p:extLst>
      <p:ext uri="{BB962C8B-B14F-4D97-AF65-F5344CB8AC3E}">
        <p14:creationId xmlns:p14="http://schemas.microsoft.com/office/powerpoint/2010/main" val="251011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398763D6-FA01-4402-BC50-64D8A62CD2DE}" type="slidenum">
              <a:rPr lang="en-US" smtClean="0"/>
              <a:pPr>
                <a:defRPr/>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2040711576"/>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C09621B8-2FCB-4E57-A907-68E4FF6819AF}" type="slidenum">
              <a:rPr lang="en-US" smtClean="0"/>
              <a:pPr>
                <a:defRPr/>
              </a:pPr>
              <a:t>‹#›</a:t>
            </a:fld>
            <a:endParaRPr lang="en-US"/>
          </a:p>
        </p:txBody>
      </p:sp>
    </p:spTree>
    <p:extLst>
      <p:ext uri="{BB962C8B-B14F-4D97-AF65-F5344CB8AC3E}">
        <p14:creationId xmlns:p14="http://schemas.microsoft.com/office/powerpoint/2010/main" val="4237404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pPr>
              <a:defRPr/>
            </a:pPr>
            <a:fld id="{78D24DA5-9A06-4153-9636-733BC7DFFFF3}" type="slidenum">
              <a:rPr lang="en-US" smtClean="0"/>
              <a:pPr>
                <a:defRPr/>
              </a:pPr>
              <a:t>‹#›</a:t>
            </a:fld>
            <a:endParaRPr lang="en-US"/>
          </a:p>
        </p:txBody>
      </p:sp>
    </p:spTree>
    <p:extLst>
      <p:ext uri="{BB962C8B-B14F-4D97-AF65-F5344CB8AC3E}">
        <p14:creationId xmlns:p14="http://schemas.microsoft.com/office/powerpoint/2010/main" val="3104023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9" name="Slide Number Placeholder 8"/>
          <p:cNvSpPr>
            <a:spLocks noGrp="1"/>
          </p:cNvSpPr>
          <p:nvPr>
            <p:ph type="sldNum" sz="quarter" idx="12"/>
          </p:nvPr>
        </p:nvSpPr>
        <p:spPr>
          <a:xfrm>
            <a:off x="7897906" y="6275668"/>
            <a:ext cx="990600" cy="365125"/>
          </a:xfrm>
          <a:prstGeom prst="rect">
            <a:avLst/>
          </a:prstGeom>
        </p:spPr>
        <p:txBody>
          <a:bodyPr/>
          <a:lstStyle/>
          <a:p>
            <a:pPr>
              <a:defRPr/>
            </a:pPr>
            <a:fld id="{E556EC0C-28E3-40CA-8C28-5FA29BE93AFA}" type="slidenum">
              <a:rPr lang="en-US" smtClean="0"/>
              <a:pPr>
                <a:defRPr/>
              </a:pPr>
              <a:t>‹#›</a:t>
            </a:fld>
            <a:endParaRPr lang="en-US"/>
          </a:p>
        </p:txBody>
      </p:sp>
    </p:spTree>
    <p:extLst>
      <p:ext uri="{BB962C8B-B14F-4D97-AF65-F5344CB8AC3E}">
        <p14:creationId xmlns:p14="http://schemas.microsoft.com/office/powerpoint/2010/main" val="384546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5" name="Slide Number Placeholder 4"/>
          <p:cNvSpPr>
            <a:spLocks noGrp="1"/>
          </p:cNvSpPr>
          <p:nvPr>
            <p:ph type="sldNum" sz="quarter" idx="12"/>
          </p:nvPr>
        </p:nvSpPr>
        <p:spPr>
          <a:xfrm>
            <a:off x="7897906" y="6275668"/>
            <a:ext cx="990600" cy="365125"/>
          </a:xfrm>
          <a:prstGeom prst="rect">
            <a:avLst/>
          </a:prstGeom>
        </p:spPr>
        <p:txBody>
          <a:bodyPr/>
          <a:lstStyle/>
          <a:p>
            <a:pPr>
              <a:defRPr/>
            </a:pPr>
            <a:fld id="{26D1B450-64D0-4704-8465-7BB6F78D59F4}" type="slidenum">
              <a:rPr lang="en-US" smtClean="0"/>
              <a:pPr>
                <a:defRPr/>
              </a:pPr>
              <a:t>‹#›</a:t>
            </a:fld>
            <a:endParaRPr lang="en-US"/>
          </a:p>
        </p:txBody>
      </p:sp>
    </p:spTree>
    <p:extLst>
      <p:ext uri="{BB962C8B-B14F-4D97-AF65-F5344CB8AC3E}">
        <p14:creationId xmlns:p14="http://schemas.microsoft.com/office/powerpoint/2010/main" val="2792410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4" name="Slide Number Placeholder 3"/>
          <p:cNvSpPr>
            <a:spLocks noGrp="1"/>
          </p:cNvSpPr>
          <p:nvPr>
            <p:ph type="sldNum" sz="quarter" idx="12"/>
          </p:nvPr>
        </p:nvSpPr>
        <p:spPr>
          <a:xfrm>
            <a:off x="7897906" y="6275668"/>
            <a:ext cx="990600" cy="365125"/>
          </a:xfrm>
          <a:prstGeom prst="rect">
            <a:avLst/>
          </a:prstGeom>
        </p:spPr>
        <p:txBody>
          <a:bodyPr/>
          <a:lstStyle/>
          <a:p>
            <a:pPr>
              <a:defRPr/>
            </a:pPr>
            <a:fld id="{EE094EAA-D96D-4EBA-AE12-B886B0136B45}" type="slidenum">
              <a:rPr lang="en-US" smtClean="0"/>
              <a:pPr>
                <a:defRPr/>
              </a:pPr>
              <a:t>‹#›</a:t>
            </a:fld>
            <a:endParaRPr lang="en-US"/>
          </a:p>
        </p:txBody>
      </p:sp>
    </p:spTree>
    <p:extLst>
      <p:ext uri="{BB962C8B-B14F-4D97-AF65-F5344CB8AC3E}">
        <p14:creationId xmlns:p14="http://schemas.microsoft.com/office/powerpoint/2010/main" val="123917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005DAA"/>
        </a:solidFill>
        <a:effectLst/>
      </p:bgPr>
    </p:bg>
    <p:spTree>
      <p:nvGrpSpPr>
        <p:cNvPr id="1" name=""/>
        <p:cNvGrpSpPr/>
        <p:nvPr/>
      </p:nvGrpSpPr>
      <p:grpSpPr>
        <a:xfrm>
          <a:off x="0" y="0"/>
          <a:ext cx="0" cy="0"/>
          <a:chOff x="0" y="0"/>
          <a:chExt cx="0" cy="0"/>
        </a:xfrm>
      </p:grpSpPr>
      <p:pic>
        <p:nvPicPr>
          <p:cNvPr id="83" name="Picture 4" descr="Picture 4"/>
          <p:cNvPicPr>
            <a:picLocks noChangeAspect="1"/>
          </p:cNvPicPr>
          <p:nvPr/>
        </p:nvPicPr>
        <p:blipFill>
          <a:blip r:embed="rId2"/>
          <a:stretch>
            <a:fillRect/>
          </a:stretch>
        </p:blipFill>
        <p:spPr>
          <a:xfrm>
            <a:off x="322263" y="5926137"/>
            <a:ext cx="1606551" cy="603254"/>
          </a:xfrm>
          <a:prstGeom prst="rect">
            <a:avLst/>
          </a:prstGeom>
          <a:ln w="12700">
            <a:miter lim="400000"/>
          </a:ln>
        </p:spPr>
      </p:pic>
      <p:pic>
        <p:nvPicPr>
          <p:cNvPr id="84" name="Picture 6" descr="Picture 6"/>
          <p:cNvPicPr>
            <a:picLocks noChangeAspect="1"/>
          </p:cNvPicPr>
          <p:nvPr/>
        </p:nvPicPr>
        <p:blipFill>
          <a:blip r:embed="rId3"/>
          <a:stretch>
            <a:fillRect/>
          </a:stretch>
        </p:blipFill>
        <p:spPr>
          <a:xfrm>
            <a:off x="4859337" y="596900"/>
            <a:ext cx="3679829" cy="3678238"/>
          </a:xfrm>
          <a:prstGeom prst="rect">
            <a:avLst/>
          </a:prstGeom>
          <a:ln w="12700">
            <a:miter lim="400000"/>
          </a:ln>
        </p:spPr>
      </p:pic>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pPr>
              <a:defRPr/>
            </a:pPr>
            <a:fld id="{5873E87E-C4B0-4799-ACCA-13D118A2961B}" type="slidenum">
              <a:rPr lang="en-US" smtClean="0"/>
              <a:pPr>
                <a:defRPr/>
              </a:pPr>
              <a:t>‹#›</a:t>
            </a:fld>
            <a:endParaRPr lang="en-US"/>
          </a:p>
        </p:txBody>
      </p:sp>
    </p:spTree>
    <p:extLst>
      <p:ext uri="{BB962C8B-B14F-4D97-AF65-F5344CB8AC3E}">
        <p14:creationId xmlns:p14="http://schemas.microsoft.com/office/powerpoint/2010/main" val="1175836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pPr>
              <a:defRPr/>
            </a:pPr>
            <a:fld id="{5BD3DE70-39B0-448E-9097-05F6970361EE}" type="slidenum">
              <a:rPr lang="en-US" smtClean="0"/>
              <a:pPr>
                <a:defRPr/>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578625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786F9D89-FB45-4811-97C0-59F66288C6C7}" type="slidenum">
              <a:rPr lang="en-US" smtClean="0"/>
              <a:pPr>
                <a:defRPr/>
              </a:pPr>
              <a:t>‹#›</a:t>
            </a:fld>
            <a:endParaRPr lang="en-US"/>
          </a:p>
        </p:txBody>
      </p:sp>
    </p:spTree>
    <p:extLst>
      <p:ext uri="{BB962C8B-B14F-4D97-AF65-F5344CB8AC3E}">
        <p14:creationId xmlns:p14="http://schemas.microsoft.com/office/powerpoint/2010/main" val="983808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162F10F0-FF3C-4781-837B-6D79139A0010}" type="slidenum">
              <a:rPr lang="en-US" smtClean="0"/>
              <a:pPr>
                <a:defRPr/>
              </a:pPr>
              <a:t>‹#›</a:t>
            </a:fld>
            <a:endParaRPr lang="en-US"/>
          </a:p>
        </p:txBody>
      </p:sp>
    </p:spTree>
    <p:extLst>
      <p:ext uri="{BB962C8B-B14F-4D97-AF65-F5344CB8AC3E}">
        <p14:creationId xmlns:p14="http://schemas.microsoft.com/office/powerpoint/2010/main" val="1258653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762000"/>
            <a:ext cx="3124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0" y="762000"/>
            <a:ext cx="3124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5" name="Date Placeholder 4"/>
          <p:cNvSpPr>
            <a:spLocks noGrp="1" noChangeArrowheads="1"/>
          </p:cNvSpPr>
          <p:nvPr>
            <p:ph type="dt" sz="half" idx="10"/>
          </p:nvPr>
        </p:nvSpPr>
        <p:spPr>
          <a:xfrm>
            <a:off x="5629835" y="6275668"/>
            <a:ext cx="2133600" cy="36512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64458" y="6275668"/>
            <a:ext cx="4840941" cy="365125"/>
          </a:xfrm>
          <a:prstGeom prst="rect">
            <a:avLst/>
          </a:prstGeom>
          <a:ln/>
        </p:spPr>
        <p:txBody>
          <a:bodyPr/>
          <a:lstStyle>
            <a:lvl1pPr>
              <a:defRPr/>
            </a:lvl1pPr>
          </a:lstStyle>
          <a:p>
            <a:pPr>
              <a:defRPr/>
            </a:pPr>
            <a:r>
              <a:rPr lang="en-US"/>
              <a:t>The Rotary Foundation of Rotary International</a:t>
            </a:r>
          </a:p>
        </p:txBody>
      </p:sp>
      <p:sp>
        <p:nvSpPr>
          <p:cNvPr id="7" name="Slide Number Placeholder 6"/>
          <p:cNvSpPr>
            <a:spLocks noGrp="1" noChangeArrowheads="1"/>
          </p:cNvSpPr>
          <p:nvPr>
            <p:ph type="sldNum" sz="quarter" idx="12"/>
          </p:nvPr>
        </p:nvSpPr>
        <p:spPr>
          <a:xfrm>
            <a:off x="7897906" y="6275668"/>
            <a:ext cx="990600" cy="365125"/>
          </a:xfrm>
          <a:prstGeom prst="rect">
            <a:avLst/>
          </a:prstGeom>
          <a:ln/>
        </p:spPr>
        <p:txBody>
          <a:bodyPr/>
          <a:lstStyle>
            <a:lvl1pPr>
              <a:defRPr/>
            </a:lvl1pPr>
          </a:lstStyle>
          <a:p>
            <a:pPr>
              <a:defRPr/>
            </a:pPr>
            <a:fld id="{1DC81D66-C59B-456F-90F1-94E8E9F05768}" type="slidenum">
              <a:rPr lang="en-US"/>
              <a:pPr>
                <a:defRPr/>
              </a:pPr>
              <a:t>‹#›</a:t>
            </a:fld>
            <a:endParaRPr lang="en-US"/>
          </a:p>
        </p:txBody>
      </p:sp>
    </p:spTree>
    <p:extLst>
      <p:ext uri="{BB962C8B-B14F-4D97-AF65-F5344CB8AC3E}">
        <p14:creationId xmlns:p14="http://schemas.microsoft.com/office/powerpoint/2010/main" val="3301515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762000"/>
            <a:ext cx="3124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0" y="762000"/>
            <a:ext cx="3124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5" name="Date Placeholder 4"/>
          <p:cNvSpPr>
            <a:spLocks noGrp="1" noChangeArrowheads="1"/>
          </p:cNvSpPr>
          <p:nvPr>
            <p:ph type="dt" sz="half" idx="10"/>
          </p:nvPr>
        </p:nvSpPr>
        <p:spPr>
          <a:xfrm>
            <a:off x="5629835" y="6275668"/>
            <a:ext cx="2133600" cy="36512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64458" y="6275668"/>
            <a:ext cx="4840941" cy="365125"/>
          </a:xfrm>
          <a:prstGeom prst="rect">
            <a:avLst/>
          </a:prstGeom>
          <a:ln/>
        </p:spPr>
        <p:txBody>
          <a:bodyPr/>
          <a:lstStyle>
            <a:lvl1pPr>
              <a:defRPr/>
            </a:lvl1pPr>
          </a:lstStyle>
          <a:p>
            <a:pPr>
              <a:defRPr/>
            </a:pPr>
            <a:r>
              <a:rPr lang="en-US"/>
              <a:t>The Rotary Foundation of Rotary International</a:t>
            </a:r>
          </a:p>
        </p:txBody>
      </p:sp>
      <p:sp>
        <p:nvSpPr>
          <p:cNvPr id="7" name="Slide Number Placeholder 6"/>
          <p:cNvSpPr>
            <a:spLocks noGrp="1" noChangeArrowheads="1"/>
          </p:cNvSpPr>
          <p:nvPr>
            <p:ph type="sldNum" sz="quarter" idx="12"/>
          </p:nvPr>
        </p:nvSpPr>
        <p:spPr>
          <a:xfrm>
            <a:off x="7897906" y="6275668"/>
            <a:ext cx="990600" cy="365125"/>
          </a:xfrm>
          <a:prstGeom prst="rect">
            <a:avLst/>
          </a:prstGeom>
          <a:ln/>
        </p:spPr>
        <p:txBody>
          <a:bodyPr/>
          <a:lstStyle>
            <a:lvl1pPr>
              <a:defRPr/>
            </a:lvl1pPr>
          </a:lstStyle>
          <a:p>
            <a:pPr>
              <a:defRPr/>
            </a:pPr>
            <a:fld id="{1DC81D66-C59B-456F-90F1-94E8E9F05768}" type="slidenum">
              <a:rPr lang="en-US"/>
              <a:pPr>
                <a:defRPr/>
              </a:pPr>
              <a:t>‹#›</a:t>
            </a:fld>
            <a:endParaRPr lang="en-US"/>
          </a:p>
        </p:txBody>
      </p:sp>
    </p:spTree>
    <p:extLst>
      <p:ext uri="{BB962C8B-B14F-4D97-AF65-F5344CB8AC3E}">
        <p14:creationId xmlns:p14="http://schemas.microsoft.com/office/powerpoint/2010/main" val="1620707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CDAC-D407-269B-E482-5FDF8F4DA01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B43F29-DC9A-2067-DD9E-11026E7A4F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DF56F2D-A5B4-5E1D-EF7C-8D2382A3A530}"/>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5" name="Footer Placeholder 4">
            <a:extLst>
              <a:ext uri="{FF2B5EF4-FFF2-40B4-BE49-F238E27FC236}">
                <a16:creationId xmlns:a16="http://schemas.microsoft.com/office/drawing/2014/main" id="{EE8D3BB3-7335-83A8-2ADC-B8D6066FC4D6}"/>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BD43FAA-40CC-B31B-D479-1CE38B1BB7AD}"/>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158358755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610B-264C-F336-A61D-F3ECA6786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F468B-0984-9490-572A-FF7582F27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11441-5F87-F4F9-4254-A6CEEB1E874C}"/>
              </a:ext>
            </a:extLst>
          </p:cNvPr>
          <p:cNvSpPr>
            <a:spLocks noGrp="1"/>
          </p:cNvSpPr>
          <p:nvPr>
            <p:ph type="dt" sz="half" idx="10"/>
          </p:nvPr>
        </p:nvSpPr>
        <p:spPr>
          <a:xfrm>
            <a:off x="628650" y="6356351"/>
            <a:ext cx="2057400" cy="365125"/>
          </a:xfrm>
          <a:prstGeom prst="rect">
            <a:avLst/>
          </a:prstGeom>
        </p:spPr>
        <p:txBody>
          <a:bodyPr/>
          <a:lstStyle/>
          <a:p>
            <a:fld id="{B61BEF0D-F0BB-DE4B-95CE-6DB70DBA9567}" type="datetimeFigureOut">
              <a:rPr lang="en-US" smtClean="0"/>
              <a:pPr/>
              <a:t>10/16/2023</a:t>
            </a:fld>
            <a:endParaRPr lang="en-US" dirty="0"/>
          </a:p>
        </p:txBody>
      </p:sp>
      <p:sp>
        <p:nvSpPr>
          <p:cNvPr id="5" name="Footer Placeholder 4">
            <a:extLst>
              <a:ext uri="{FF2B5EF4-FFF2-40B4-BE49-F238E27FC236}">
                <a16:creationId xmlns:a16="http://schemas.microsoft.com/office/drawing/2014/main" id="{5C1F89F2-1510-A622-F076-D8297C6C610B}"/>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F218BB-3868-A7E0-4E34-C8080434CD94}"/>
              </a:ext>
            </a:extLst>
          </p:cNvPr>
          <p:cNvSpPr>
            <a:spLocks noGrp="1"/>
          </p:cNvSpPr>
          <p:nvPr>
            <p:ph type="sldNum" sz="quarter" idx="12"/>
          </p:nvPr>
        </p:nvSpPr>
        <p:spPr>
          <a:xfrm>
            <a:off x="6457950" y="6356351"/>
            <a:ext cx="2057400" cy="365125"/>
          </a:xfrm>
          <a:prstGeom prst="rect">
            <a:avLst/>
          </a:prstGeom>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90601215-388E-EE57-A9BA-3EAEEBBD61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3103963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0733-1C62-8C97-D1DD-610C16199DC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5963DFE-9BEC-3914-C508-48835109AA8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C071E-3472-4457-1396-5E09FA2F2593}"/>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5" name="Footer Placeholder 4">
            <a:extLst>
              <a:ext uri="{FF2B5EF4-FFF2-40B4-BE49-F238E27FC236}">
                <a16:creationId xmlns:a16="http://schemas.microsoft.com/office/drawing/2014/main" id="{FCC116CF-C4D5-FDFE-04CA-F2EB5A1322AD}"/>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1DDAE40-F9B1-AE59-1AD8-314EFB04C753}"/>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515741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2349-09C2-19D5-9BBC-524DE31F3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D5864-C466-2F14-5539-6AB70AFF160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3E2FA2-95A1-7201-E204-D4B9AE188F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2431E-82BB-58E4-A8C5-9FDBCD0B154F}"/>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6" name="Footer Placeholder 5">
            <a:extLst>
              <a:ext uri="{FF2B5EF4-FFF2-40B4-BE49-F238E27FC236}">
                <a16:creationId xmlns:a16="http://schemas.microsoft.com/office/drawing/2014/main" id="{20A57FDC-3003-C530-7ED0-E32CB6A7256C}"/>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F19A5AA-D07E-97DA-55C8-09D62D1493F5}"/>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8" name="Picture 7">
            <a:extLst>
              <a:ext uri="{FF2B5EF4-FFF2-40B4-BE49-F238E27FC236}">
                <a16:creationId xmlns:a16="http://schemas.microsoft.com/office/drawing/2014/main" id="{B08FBD54-0F9A-DC05-7E74-850590AC0B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54548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99" name="TextBox 2"/>
          <p:cNvSpPr txBox="1"/>
          <p:nvPr/>
        </p:nvSpPr>
        <p:spPr>
          <a:xfrm>
            <a:off x="7703435" y="6420172"/>
            <a:ext cx="1318665"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solidFill>
                  <a:srgbClr val="FFFFFF"/>
                </a:solidFill>
                <a:latin typeface="Arial Narrow"/>
                <a:ea typeface="Arial Narrow"/>
                <a:cs typeface="Arial Narrow"/>
                <a:sym typeface="Arial Narrow"/>
              </a:defRPr>
            </a:lvl1pPr>
          </a:lstStyle>
          <a:p>
            <a:r>
              <a:t>2017</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3B84-91C5-FEE2-FE8D-B64F5532259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86601-D233-7F32-3800-985EAD28AA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0EC432-9F06-1A49-9BD3-9747394248A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F0A174-F616-C553-2097-CD552E19855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67A9BC-6952-0144-FB8B-7E87A6C2F0C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2DB5D-2952-BB28-A6D8-6B07A2AC7724}"/>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8" name="Footer Placeholder 7">
            <a:extLst>
              <a:ext uri="{FF2B5EF4-FFF2-40B4-BE49-F238E27FC236}">
                <a16:creationId xmlns:a16="http://schemas.microsoft.com/office/drawing/2014/main" id="{3172AC9A-4175-F384-A014-C9210BC7F0AF}"/>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71FB5CF-AC5E-AAE9-C427-63A051B7AF3C}"/>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10" name="Picture 9">
            <a:extLst>
              <a:ext uri="{FF2B5EF4-FFF2-40B4-BE49-F238E27FC236}">
                <a16:creationId xmlns:a16="http://schemas.microsoft.com/office/drawing/2014/main" id="{B54FC012-D764-BED0-A27B-7AB98C3747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2456220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1C3B-0675-F418-C46C-459E603D6D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9620E7-D5B2-A0F6-F251-380709D2DE03}"/>
              </a:ext>
            </a:extLst>
          </p:cNvPr>
          <p:cNvSpPr>
            <a:spLocks noGrp="1"/>
          </p:cNvSpPr>
          <p:nvPr>
            <p:ph type="dt" sz="half" idx="10"/>
          </p:nvPr>
        </p:nvSpPr>
        <p:spPr>
          <a:xfrm>
            <a:off x="628650" y="6356351"/>
            <a:ext cx="2057400" cy="365125"/>
          </a:xfrm>
          <a:prstGeom prst="rect">
            <a:avLst/>
          </a:prstGeom>
        </p:spPr>
        <p:txBody>
          <a:bodyPr/>
          <a:lstStyle/>
          <a:p>
            <a:fld id="{48F9C5B0-21BA-48EA-B067-5E37072B4F18}" type="datetimeFigureOut">
              <a:rPr lang="en-US" smtClean="0"/>
              <a:t>10/16/2023</a:t>
            </a:fld>
            <a:endParaRPr lang="en-US" dirty="0"/>
          </a:p>
        </p:txBody>
      </p:sp>
      <p:sp>
        <p:nvSpPr>
          <p:cNvPr id="4" name="Footer Placeholder 3">
            <a:extLst>
              <a:ext uri="{FF2B5EF4-FFF2-40B4-BE49-F238E27FC236}">
                <a16:creationId xmlns:a16="http://schemas.microsoft.com/office/drawing/2014/main" id="{EED2C46C-645C-59C2-3BA2-8D9A0819E0DD}"/>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DFDA10F-DB8E-C204-7C25-91880898588B}"/>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545317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F04D3-110C-4657-82D1-E69A523246B8}"/>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3" name="Footer Placeholder 2">
            <a:extLst>
              <a:ext uri="{FF2B5EF4-FFF2-40B4-BE49-F238E27FC236}">
                <a16:creationId xmlns:a16="http://schemas.microsoft.com/office/drawing/2014/main" id="{0B4E5350-B47E-48C7-3104-7EF5F639AAF5}"/>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079A94-B67C-9C34-6D9D-36A6EC8C6DC5}"/>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5" name="Picture 4">
            <a:extLst>
              <a:ext uri="{FF2B5EF4-FFF2-40B4-BE49-F238E27FC236}">
                <a16:creationId xmlns:a16="http://schemas.microsoft.com/office/drawing/2014/main" id="{2FF71A60-8D3F-E682-2FCC-2A7E8808E0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220848885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8AE9-5B71-E55F-7CB8-040D868FC3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B876AAB-6F85-5381-1DD0-27F17E23963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84D6F3-595F-EB16-8996-39894A9185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D1BD88-F7E4-4D18-4D3D-F2677B271B8B}"/>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6" name="Footer Placeholder 5">
            <a:extLst>
              <a:ext uri="{FF2B5EF4-FFF2-40B4-BE49-F238E27FC236}">
                <a16:creationId xmlns:a16="http://schemas.microsoft.com/office/drawing/2014/main" id="{2E00EAB8-FF38-47D0-6A04-4C9FD17D6183}"/>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CFC28B-1FDB-3557-31A2-EF20B9369A62}"/>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4020593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2091-5FCD-37FA-4C14-4323920B23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7367C6-217B-C09D-109F-E076EFD115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0A2ED5F-03F8-D170-5156-7B4CF3BD9A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D000A4-2124-37B9-20D2-494C58501054}"/>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6" name="Footer Placeholder 5">
            <a:extLst>
              <a:ext uri="{FF2B5EF4-FFF2-40B4-BE49-F238E27FC236}">
                <a16:creationId xmlns:a16="http://schemas.microsoft.com/office/drawing/2014/main" id="{D04A3659-6356-8CAB-63F9-4E3BA5877071}"/>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7122825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EA4E-AA35-EF6C-643F-5A627CFD2C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C78AFA-8340-9093-8A42-01E2703C05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960D8-74EF-4218-5D96-81B014BB56E6}"/>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5" name="Footer Placeholder 4">
            <a:extLst>
              <a:ext uri="{FF2B5EF4-FFF2-40B4-BE49-F238E27FC236}">
                <a16:creationId xmlns:a16="http://schemas.microsoft.com/office/drawing/2014/main" id="{6BA782B1-DF3D-11F5-8CDB-C480DF732E57}"/>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3B317BA-59F2-790A-F45E-0625285FDB20}"/>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7" name="Picture 6">
            <a:extLst>
              <a:ext uri="{FF2B5EF4-FFF2-40B4-BE49-F238E27FC236}">
                <a16:creationId xmlns:a16="http://schemas.microsoft.com/office/drawing/2014/main" id="{A5CE00CB-28A8-2395-7741-4BECFB513D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3802350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388D6-ADCF-6293-3C13-6CF567F6A1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C7B68-3C73-52CC-F3DD-E9AAB94777C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DB521-D705-C6B6-7E6F-CE8C2AE98125}"/>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10/16/2023</a:t>
            </a:fld>
            <a:endParaRPr lang="en-US" dirty="0"/>
          </a:p>
        </p:txBody>
      </p:sp>
      <p:sp>
        <p:nvSpPr>
          <p:cNvPr id="5" name="Footer Placeholder 4">
            <a:extLst>
              <a:ext uri="{FF2B5EF4-FFF2-40B4-BE49-F238E27FC236}">
                <a16:creationId xmlns:a16="http://schemas.microsoft.com/office/drawing/2014/main" id="{E6D29101-A0C4-BAC6-9352-F1B240917E14}"/>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863010F-7865-B2B9-AFD3-D1CBFC3F8D8C}"/>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2448360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p:spPr>
        <p:txBody>
          <a:bodyPr anchor="b"/>
          <a:lstStyle>
            <a:lvl1pPr algn="l">
              <a:defRPr sz="4500"/>
            </a:lvl1pPr>
          </a:lstStyle>
          <a:p>
            <a:r>
              <a:rPr lang="en-US" dirty="0"/>
              <a:t>Click to edit Master title style</a:t>
            </a:r>
          </a:p>
        </p:txBody>
      </p:sp>
    </p:spTree>
    <p:extLst>
      <p:ext uri="{BB962C8B-B14F-4D97-AF65-F5344CB8AC3E}">
        <p14:creationId xmlns:p14="http://schemas.microsoft.com/office/powerpoint/2010/main" val="1311342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15142"/>
          </a:xfrm>
          <a:solidFill>
            <a:schemeClr val="accent1">
              <a:lumMod val="75000"/>
            </a:schemeClr>
          </a:solidFill>
        </p:spPr>
        <p:txBody>
          <a:bodyPr anchor="b">
            <a:no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Picture Placeholder 13">
            <a:extLst>
              <a:ext uri="{FF2B5EF4-FFF2-40B4-BE49-F238E27FC236}">
                <a16:creationId xmlns:a16="http://schemas.microsoft.com/office/drawing/2014/main" id="{3AF90774-5350-4E60-BBF5-33C272383E3A}"/>
              </a:ext>
            </a:extLst>
          </p:cNvPr>
          <p:cNvSpPr>
            <a:spLocks noGrp="1"/>
          </p:cNvSpPr>
          <p:nvPr>
            <p:ph type="pic" sz="quarter" idx="14"/>
          </p:nvPr>
        </p:nvSpPr>
        <p:spPr>
          <a:xfrm>
            <a:off x="10659946" y="8849214"/>
            <a:ext cx="1088462" cy="119622"/>
          </a:xfrm>
        </p:spPr>
        <p:txBody>
          <a:bodyPr/>
          <a:lstStyle/>
          <a:p>
            <a:endParaRPr lang="en-US" dirty="0"/>
          </a:p>
        </p:txBody>
      </p:sp>
    </p:spTree>
    <p:extLst>
      <p:ext uri="{BB962C8B-B14F-4D97-AF65-F5344CB8AC3E}">
        <p14:creationId xmlns:p14="http://schemas.microsoft.com/office/powerpoint/2010/main" val="343578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TextBox 1"/>
          <p:cNvSpPr txBox="1"/>
          <p:nvPr/>
        </p:nvSpPr>
        <p:spPr>
          <a:xfrm>
            <a:off x="7703435" y="6420172"/>
            <a:ext cx="1318665"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latin typeface="Arial Narrow"/>
                <a:ea typeface="Arial Narrow"/>
                <a:cs typeface="Arial Narrow"/>
                <a:sym typeface="Arial Narrow"/>
              </a:defRPr>
            </a:lvl1pPr>
          </a:lstStyle>
          <a:p>
            <a:r>
              <a:t>2017</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257175" y="4120064"/>
            <a:ext cx="8629650" cy="465667"/>
          </a:xfrm>
        </p:spPr>
        <p:txBody>
          <a:bodyPr>
            <a:noAutofit/>
          </a:bodyPr>
          <a:lstStyle>
            <a:lvl1pPr marL="0" indent="0" algn="ctr">
              <a:buNone/>
              <a:defRPr lang="en-US" sz="2400" b="1" kern="1200" dirty="0">
                <a:solidFill>
                  <a:srgbClr val="005DAA"/>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257175" y="3298133"/>
            <a:ext cx="8629650" cy="821931"/>
          </a:xfrm>
        </p:spPr>
        <p:txBody>
          <a:bodyPr tIns="0" bIns="91440" anchor="b">
            <a:normAutofit/>
          </a:bodyPr>
          <a:lstStyle>
            <a:lvl1pPr marL="0" indent="0" algn="ctr" defTabSz="685800" rtl="0" eaLnBrk="1" latinLnBrk="0" hangingPunct="1">
              <a:buNone/>
              <a:defRPr lang="en-US" sz="36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628" y="5818393"/>
            <a:ext cx="1412830"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8" y="323243"/>
            <a:ext cx="1957220" cy="2619982"/>
          </a:xfrm>
          <a:prstGeom prst="rect">
            <a:avLst/>
          </a:prstGeom>
        </p:spPr>
      </p:pic>
    </p:spTree>
    <p:extLst>
      <p:ext uri="{BB962C8B-B14F-4D97-AF65-F5344CB8AC3E}">
        <p14:creationId xmlns:p14="http://schemas.microsoft.com/office/powerpoint/2010/main" val="206536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364128" y="1"/>
            <a:ext cx="5218169" cy="6857999"/>
          </a:xfrm>
        </p:spPr>
        <p:txBody>
          <a:bodyPr anchor="ctr" anchorCtr="0">
            <a:normAutofit/>
          </a:bodyPr>
          <a:lstStyle>
            <a:lvl1pPr marL="0" indent="0">
              <a:buNone/>
              <a:defRPr sz="1500">
                <a:solidFill>
                  <a:srgbClr val="48595D"/>
                </a:solidFill>
              </a:defRPr>
            </a:lvl1pPr>
            <a:lvl2pPr marL="342900" indent="-171450">
              <a:defRPr sz="1500">
                <a:solidFill>
                  <a:srgbClr val="48595D"/>
                </a:solidFill>
              </a:defRPr>
            </a:lvl2pPr>
            <a:lvl3pPr marL="514350" indent="-171450">
              <a:defRPr sz="1350">
                <a:solidFill>
                  <a:srgbClr val="48595D"/>
                </a:solidFill>
              </a:defRPr>
            </a:lvl3pPr>
            <a:lvl4pPr marL="685800" indent="-171450">
              <a:defRPr sz="1200">
                <a:solidFill>
                  <a:srgbClr val="48595D"/>
                </a:solidFill>
              </a:defRPr>
            </a:lvl4pPr>
            <a:lvl5pPr marL="857250" indent="-17145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08591" y="0"/>
            <a:ext cx="2927672" cy="6858000"/>
          </a:xfrm>
        </p:spPr>
        <p:txBody>
          <a:bodyPr tIns="0" bIns="91440" anchor="ctr" anchorCtr="0"/>
          <a:lstStyle>
            <a:lvl1pPr>
              <a:defRPr lang="en-US" sz="27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75729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ags" Target="../tags/tag1.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3.xml"/><Relationship Id="rId1" Type="http://schemas.openxmlformats.org/officeDocument/2006/relationships/slideLayout" Target="../slideLayouts/slideLayout31.xml"/><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3.emf"/><Relationship Id="rId2" Type="http://schemas.openxmlformats.org/officeDocument/2006/relationships/slideLayout" Target="../slideLayouts/slideLayout33.xml"/><Relationship Id="rId16" Type="http://schemas.openxmlformats.org/officeDocument/2006/relationships/image" Target="../media/image1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7799" y="6424655"/>
            <a:ext cx="1318662"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solidFill>
                  <a:srgbClr val="FFFFFF"/>
                </a:solidFill>
                <a:latin typeface="Arial Narrow"/>
                <a:ea typeface="Arial Narrow"/>
                <a:cs typeface="Arial Narrow"/>
                <a:sym typeface="Arial Narrow"/>
              </a:defRPr>
            </a:lvl1pPr>
          </a:lstStyle>
          <a:p>
            <a:r>
              <a:t>District 5000</a:t>
            </a:r>
          </a:p>
        </p:txBody>
      </p:sp>
      <p:sp>
        <p:nvSpPr>
          <p:cNvPr id="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289223" y="6221732"/>
            <a:ext cx="263978" cy="269237"/>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9" r:id="rId5"/>
    <p:sldLayoutId id="2147483661" r:id="rId6"/>
    <p:sldLayoutId id="2147483662" r:id="rId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1"/>
            <a:ext cx="4210050" cy="5065489"/>
          </a:xfrm>
          <a:prstGeom prst="rect">
            <a:avLst/>
          </a:prstGeom>
        </p:spPr>
        <p:txBody>
          <a:bodyPr wrap="square">
            <a:spAutoFit/>
          </a:bodyPr>
          <a:lstStyle/>
          <a:p>
            <a:pPr algn="l">
              <a:spcBef>
                <a:spcPts val="450"/>
              </a:spcBef>
              <a:spcAft>
                <a:spcPts val="450"/>
              </a:spcAft>
            </a:pPr>
            <a:r>
              <a:rPr lang="en-US" sz="135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350" b="0" i="0" dirty="0">
                <a:solidFill>
                  <a:srgbClr val="222222"/>
                </a:solidFill>
                <a:effectLst/>
                <a:latin typeface="Arial" panose="020B0604020202020204" pitchFamily="34" charset="0"/>
              </a:rPr>
              <a:t> </a:t>
            </a:r>
          </a:p>
          <a:p>
            <a:pPr algn="l">
              <a:spcBef>
                <a:spcPts val="450"/>
              </a:spcBef>
              <a:spcAft>
                <a:spcPts val="450"/>
              </a:spcAft>
            </a:pPr>
            <a:r>
              <a:rPr lang="en-US" sz="1350" b="0" i="0" dirty="0">
                <a:solidFill>
                  <a:srgbClr val="000000"/>
                </a:solidFill>
                <a:effectLst/>
                <a:latin typeface="Arial" panose="020B0604020202020204" pitchFamily="34" charset="0"/>
              </a:rPr>
              <a:t>• revise any of the “how-to” text on the first pages</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create text placeholders within each slide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need your advice on fonts – I’m thinking we should only use the “free option” fonts? (see attached)</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5000"/>
            <a:ext cx="756285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6041016"/>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4777342" y="6984917"/>
            <a:ext cx="3738008" cy="430863"/>
            <a:chOff x="94757" y="6984916"/>
            <a:chExt cx="4984011" cy="430863"/>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Turquoise</a:t>
                </a:r>
                <a:br>
                  <a:rPr lang="en-US" sz="450" dirty="0"/>
                </a:br>
                <a:r>
                  <a:rPr lang="en-US" sz="45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4757" y="6984916"/>
              <a:ext cx="1254617" cy="184666"/>
            </a:xfrm>
            <a:prstGeom prst="rect">
              <a:avLst/>
            </a:prstGeom>
            <a:noFill/>
          </p:spPr>
          <p:txBody>
            <a:bodyPr wrap="none" lIns="0" rIns="0" rtlCol="0">
              <a:spAutoFit/>
            </a:bodyPr>
            <a:lstStyle/>
            <a:p>
              <a:pPr algn="r"/>
              <a:r>
                <a:rPr lang="en-US" sz="6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5390" y="7221372"/>
              <a:ext cx="878447" cy="184666"/>
            </a:xfrm>
            <a:prstGeom prst="rect">
              <a:avLst/>
            </a:prstGeom>
            <a:noFill/>
          </p:spPr>
          <p:txBody>
            <a:bodyPr wrap="none" lIns="0" rIns="0" rtlCol="0">
              <a:spAutoFit/>
            </a:bodyPr>
            <a:lstStyle>
              <a:defPPr>
                <a:defRPr lang="en-US"/>
              </a:defPPr>
              <a:lvl1pPr algn="r">
                <a:defRPr sz="800" b="1"/>
              </a:lvl1pPr>
            </a:lstStyle>
            <a:p>
              <a:pPr lvl="0"/>
              <a:r>
                <a:rPr lang="en-US" sz="600"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8931538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8" r:id="rId23"/>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51035" y="6331969"/>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rgbClr val="585858"/>
                </a:solidFill>
                <a:latin typeface="Arial Narrow Bold"/>
                <a:cs typeface="Arial Narrow Bold"/>
              </a:rPr>
              <a:t>2018</a:t>
            </a:r>
          </a:p>
        </p:txBody>
      </p:sp>
    </p:spTree>
    <p:custDataLst>
      <p:tags r:id="rId3"/>
    </p:custDataLst>
    <p:extLst>
      <p:ext uri="{BB962C8B-B14F-4D97-AF65-F5344CB8AC3E}">
        <p14:creationId xmlns:p14="http://schemas.microsoft.com/office/powerpoint/2010/main" val="3544446914"/>
      </p:ext>
    </p:extLst>
  </p:cSld>
  <p:clrMap bg1="lt1" tx1="dk1" bg2="lt2" tx2="dk2" accent1="accent1" accent2="accent2" accent3="accent3" accent4="accent4" accent5="accent5" accent6="accent6" hlink="hlink" folHlink="folHlink"/>
  <p:sldLayoutIdLst>
    <p:sldLayoutId id="2147483687"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7" name="Picture 6" descr="RotaryMBS_PMS-C.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096000" y="5638800"/>
            <a:ext cx="2819400" cy="1057275"/>
          </a:xfrm>
          <a:prstGeom prst="rect">
            <a:avLst/>
          </a:prstGeom>
        </p:spPr>
      </p:pic>
      <p:pic>
        <p:nvPicPr>
          <p:cNvPr id="8" name="Picture 7" descr="Rotary PRLS Pin Final R2.pdf"/>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8600" y="5714999"/>
            <a:ext cx="1371600" cy="1018095"/>
          </a:xfrm>
          <a:prstGeom prst="rect">
            <a:avLst/>
          </a:prstGeom>
        </p:spPr>
      </p:pic>
    </p:spTree>
    <p:extLst>
      <p:ext uri="{BB962C8B-B14F-4D97-AF65-F5344CB8AC3E}">
        <p14:creationId xmlns:p14="http://schemas.microsoft.com/office/powerpoint/2010/main" val="33689768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D51BD-20A0-93D6-993E-22BFFEFF1ACD}"/>
              </a:ext>
            </a:extLst>
          </p:cNvPr>
          <p:cNvSpPr>
            <a:spLocks noGrp="1"/>
          </p:cNvSpPr>
          <p:nvPr>
            <p:ph type="title"/>
          </p:nvPr>
        </p:nvSpPr>
        <p:spPr>
          <a:xfrm>
            <a:off x="628650" y="365126"/>
            <a:ext cx="7886700" cy="1325563"/>
          </a:xfrm>
          <a:prstGeom prst="rect">
            <a:avLst/>
          </a:prstGeom>
          <a:solidFill>
            <a:srgbClr val="901F93"/>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7F4E2A-8160-470C-9B0A-2DB7C1FA370C}"/>
              </a:ext>
            </a:extLst>
          </p:cNvPr>
          <p:cNvSpPr>
            <a:spLocks noGrp="1"/>
          </p:cNvSpPr>
          <p:nvPr>
            <p:ph type="body" idx="1"/>
          </p:nvPr>
        </p:nvSpPr>
        <p:spPr>
          <a:xfrm>
            <a:off x="628650" y="1825624"/>
            <a:ext cx="7886700" cy="4728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logo&#10;&#10;Description automatically generated">
            <a:extLst>
              <a:ext uri="{FF2B5EF4-FFF2-40B4-BE49-F238E27FC236}">
                <a16:creationId xmlns:a16="http://schemas.microsoft.com/office/drawing/2014/main" id="{1BDEAE42-B1D2-231D-79F7-3EEFCA3E4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15350" y="6191047"/>
            <a:ext cx="476551" cy="603653"/>
          </a:xfrm>
          <a:prstGeom prst="rect">
            <a:avLst/>
          </a:prstGeom>
        </p:spPr>
      </p:pic>
    </p:spTree>
    <p:extLst>
      <p:ext uri="{BB962C8B-B14F-4D97-AF65-F5344CB8AC3E}">
        <p14:creationId xmlns:p14="http://schemas.microsoft.com/office/powerpoint/2010/main" val="34333788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685800" rtl="0" eaLnBrk="1" latinLnBrk="0" hangingPunct="1">
        <a:lnSpc>
          <a:spcPct val="90000"/>
        </a:lnSpc>
        <a:spcBef>
          <a:spcPct val="0"/>
        </a:spcBef>
        <a:buNone/>
        <a:defRPr sz="33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51.png"/><Relationship Id="rId7" Type="http://schemas.openxmlformats.org/officeDocument/2006/relationships/customXml" Target="../ink/ink13.xml"/><Relationship Id="rId2" Type="http://schemas.openxmlformats.org/officeDocument/2006/relationships/customXml" Target="../ink/ink9.xml"/><Relationship Id="rId1" Type="http://schemas.openxmlformats.org/officeDocument/2006/relationships/slideLayout" Target="../slideLayouts/slideLayout16.xml"/><Relationship Id="rId6" Type="http://schemas.openxmlformats.org/officeDocument/2006/relationships/customXml" Target="../ink/ink12.xml"/><Relationship Id="rId5" Type="http://schemas.openxmlformats.org/officeDocument/2006/relationships/customXml" Target="../ink/ink11.xml"/><Relationship Id="rId10" Type="http://schemas.openxmlformats.org/officeDocument/2006/relationships/customXml" Target="../ink/ink16.xml"/><Relationship Id="rId4" Type="http://schemas.openxmlformats.org/officeDocument/2006/relationships/customXml" Target="../ink/ink10.xml"/><Relationship Id="rId9" Type="http://schemas.openxmlformats.org/officeDocument/2006/relationships/customXml" Target="../ink/ink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customXml" Target="../ink/ink17.xml"/><Relationship Id="rId7" Type="http://schemas.openxmlformats.org/officeDocument/2006/relationships/customXml" Target="../ink/ink20.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ustomXml" Target="../ink/ink19.xml"/><Relationship Id="rId11" Type="http://schemas.openxmlformats.org/officeDocument/2006/relationships/customXml" Target="../ink/ink24.xml"/><Relationship Id="rId5" Type="http://schemas.openxmlformats.org/officeDocument/2006/relationships/customXml" Target="../ink/ink18.xml"/><Relationship Id="rId10" Type="http://schemas.openxmlformats.org/officeDocument/2006/relationships/customXml" Target="../ink/ink23.xml"/><Relationship Id="rId4" Type="http://schemas.openxmlformats.org/officeDocument/2006/relationships/image" Target="../media/image60.png"/><Relationship Id="rId9" Type="http://schemas.openxmlformats.org/officeDocument/2006/relationships/customXml" Target="../ink/ink22.xml"/></Relationships>
</file>

<file path=ppt/slides/_rels/slide22.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5.xml"/><Relationship Id="rId7" Type="http://schemas.openxmlformats.org/officeDocument/2006/relationships/customXml" Target="../ink/ink28.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customXml" Target="../ink/ink27.xml"/><Relationship Id="rId11" Type="http://schemas.openxmlformats.org/officeDocument/2006/relationships/customXml" Target="../ink/ink32.xml"/><Relationship Id="rId5" Type="http://schemas.openxmlformats.org/officeDocument/2006/relationships/customXml" Target="../ink/ink26.xml"/><Relationship Id="rId10" Type="http://schemas.openxmlformats.org/officeDocument/2006/relationships/customXml" Target="../ink/ink31.xml"/><Relationship Id="rId4" Type="http://schemas.openxmlformats.org/officeDocument/2006/relationships/image" Target="../media/image51.png"/><Relationship Id="rId9" Type="http://schemas.openxmlformats.org/officeDocument/2006/relationships/customXml" Target="../ink/ink3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37.xml"/><Relationship Id="rId18" Type="http://schemas.openxmlformats.org/officeDocument/2006/relationships/image" Target="../media/image40.png"/><Relationship Id="rId26" Type="http://schemas.openxmlformats.org/officeDocument/2006/relationships/image" Target="../media/image44.png"/><Relationship Id="rId3" Type="http://schemas.openxmlformats.org/officeDocument/2006/relationships/image" Target="../media/image32.png"/><Relationship Id="rId21" Type="http://schemas.openxmlformats.org/officeDocument/2006/relationships/customXml" Target="../ink/ink41.xml"/><Relationship Id="rId7" Type="http://schemas.openxmlformats.org/officeDocument/2006/relationships/customXml" Target="../ink/ink34.xml"/><Relationship Id="rId12" Type="http://schemas.openxmlformats.org/officeDocument/2006/relationships/image" Target="../media/image37.png"/><Relationship Id="rId17" Type="http://schemas.openxmlformats.org/officeDocument/2006/relationships/customXml" Target="../ink/ink39.xml"/><Relationship Id="rId25" Type="http://schemas.openxmlformats.org/officeDocument/2006/relationships/customXml" Target="../ink/ink43.xml"/><Relationship Id="rId2" Type="http://schemas.openxmlformats.org/officeDocument/2006/relationships/notesSlide" Target="../notesSlides/notesSlide12.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51.xml"/><Relationship Id="rId6" Type="http://schemas.openxmlformats.org/officeDocument/2006/relationships/image" Target="../media/image34.png"/><Relationship Id="rId11" Type="http://schemas.openxmlformats.org/officeDocument/2006/relationships/customXml" Target="../ink/ink36.xml"/><Relationship Id="rId24" Type="http://schemas.openxmlformats.org/officeDocument/2006/relationships/image" Target="../media/image43.png"/><Relationship Id="rId5" Type="http://schemas.openxmlformats.org/officeDocument/2006/relationships/customXml" Target="../ink/ink33.xml"/><Relationship Id="rId15" Type="http://schemas.openxmlformats.org/officeDocument/2006/relationships/customXml" Target="../ink/ink38.xml"/><Relationship Id="rId23" Type="http://schemas.openxmlformats.org/officeDocument/2006/relationships/customXml" Target="../ink/ink42.xml"/><Relationship Id="rId10" Type="http://schemas.openxmlformats.org/officeDocument/2006/relationships/image" Target="../media/image36.png"/><Relationship Id="rId19" Type="http://schemas.openxmlformats.org/officeDocument/2006/relationships/customXml" Target="../ink/ink40.xml"/><Relationship Id="rId4" Type="http://schemas.openxmlformats.org/officeDocument/2006/relationships/image" Target="../media/image33.png"/><Relationship Id="rId9" Type="http://schemas.openxmlformats.org/officeDocument/2006/relationships/customXml" Target="../ink/ink35.xml"/><Relationship Id="rId14" Type="http://schemas.openxmlformats.org/officeDocument/2006/relationships/image" Target="../media/image38.png"/><Relationship Id="rId22"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ustomXml" Target="../ink/ink44.xml"/><Relationship Id="rId7" Type="http://schemas.openxmlformats.org/officeDocument/2006/relationships/customXml" Target="../ink/ink46.xml"/><Relationship Id="rId2"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360.png"/><Relationship Id="rId5" Type="http://schemas.openxmlformats.org/officeDocument/2006/relationships/customXml" Target="../ink/ink45.xml"/><Relationship Id="rId4" Type="http://schemas.openxmlformats.org/officeDocument/2006/relationships/image" Target="../media/image350.png"/></Relationships>
</file>

<file path=ppt/slides/_rels/slide28.xml.rels><?xml version="1.0" encoding="UTF-8" standalone="yes"?>
<Relationships xmlns="http://schemas.openxmlformats.org/package/2006/relationships"><Relationship Id="rId8" Type="http://schemas.openxmlformats.org/officeDocument/2006/relationships/customXml" Target="../ink/ink51.xml"/><Relationship Id="rId13" Type="http://schemas.openxmlformats.org/officeDocument/2006/relationships/image" Target="../media/image48.png"/><Relationship Id="rId3" Type="http://schemas.openxmlformats.org/officeDocument/2006/relationships/customXml" Target="../ink/ink47.xml"/><Relationship Id="rId7" Type="http://schemas.openxmlformats.org/officeDocument/2006/relationships/customXml" Target="../ink/ink50.xml"/><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customXml" Target="../ink/ink49.xml"/><Relationship Id="rId11" Type="http://schemas.openxmlformats.org/officeDocument/2006/relationships/customXml" Target="../ink/ink54.xml"/><Relationship Id="rId5" Type="http://schemas.openxmlformats.org/officeDocument/2006/relationships/customXml" Target="../ink/ink48.xml"/><Relationship Id="rId10" Type="http://schemas.openxmlformats.org/officeDocument/2006/relationships/customXml" Target="../ink/ink53.xml"/><Relationship Id="rId4" Type="http://schemas.openxmlformats.org/officeDocument/2006/relationships/image" Target="../media/image12.png"/><Relationship Id="rId9" Type="http://schemas.openxmlformats.org/officeDocument/2006/relationships/customXml" Target="../ink/ink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340.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rotaryd5000.org/sitepage/district-grant-info-documents" TargetMode="External"/><Relationship Id="rId2" Type="http://schemas.openxmlformats.org/officeDocument/2006/relationships/hyperlink" Target="mailto:grants@rotaryd5000.org"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20.png"/><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image" Target="../media/image51.png"/><Relationship Id="rId9"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Grp="1" noChangeArrowheads="1"/>
          </p:cNvSpPr>
          <p:nvPr>
            <p:ph type="ctrTitle" idx="4294967295"/>
          </p:nvPr>
        </p:nvSpPr>
        <p:spPr>
          <a:xfrm>
            <a:off x="1371600" y="457200"/>
            <a:ext cx="6324600" cy="1295400"/>
          </a:xfrm>
        </p:spPr>
        <p:txBody>
          <a:bodyPr>
            <a:normAutofit fontScale="90000"/>
          </a:bodyPr>
          <a:lstStyle/>
          <a:p>
            <a:pPr algn="l" eaLnBrk="1" hangingPunct="1">
              <a:defRPr/>
            </a:pPr>
            <a:br>
              <a:rPr lang="en-US" sz="3200" b="1" dirty="0">
                <a:solidFill>
                  <a:schemeClr val="tx2">
                    <a:lumMod val="75000"/>
                    <a:lumOff val="25000"/>
                  </a:schemeClr>
                </a:solidFill>
                <a:effectLst>
                  <a:outerShdw blurRad="38100" dist="38100" dir="2700000" algn="tl">
                    <a:srgbClr val="000000"/>
                  </a:outerShdw>
                </a:effectLst>
                <a:latin typeface="Tahoma" pitchFamily="34" charset="0"/>
              </a:rPr>
            </a:br>
            <a:br>
              <a:rPr lang="en-US" sz="4000" b="1" dirty="0">
                <a:solidFill>
                  <a:schemeClr val="tx2">
                    <a:lumMod val="75000"/>
                    <a:lumOff val="25000"/>
                  </a:schemeClr>
                </a:solidFill>
                <a:effectLst>
                  <a:outerShdw blurRad="38100" dist="38100" dir="2700000" algn="tl">
                    <a:srgbClr val="000000"/>
                  </a:outerShdw>
                </a:effectLst>
                <a:latin typeface="Tahoma" pitchFamily="34" charset="0"/>
              </a:rPr>
            </a:br>
            <a:endParaRPr lang="en-US" sz="4000" b="1" dirty="0">
              <a:solidFill>
                <a:schemeClr val="tx2">
                  <a:lumMod val="75000"/>
                  <a:lumOff val="25000"/>
                </a:schemeClr>
              </a:solidFill>
              <a:effectLst>
                <a:outerShdw blurRad="38100" dist="38100" dir="2700000" algn="tl">
                  <a:srgbClr val="000000"/>
                </a:outerShdw>
              </a:effectLst>
              <a:latin typeface="Tahoma" pitchFamily="34" charset="0"/>
            </a:endParaRPr>
          </a:p>
        </p:txBody>
      </p:sp>
      <p:pic>
        <p:nvPicPr>
          <p:cNvPr id="7173" name="Picture 9" descr="C:\Users\Operator\Desktop\RI Foundation\globe_animated2.gif"/>
          <p:cNvPicPr>
            <a:picLocks noChangeAspect="1" noChangeArrowheads="1" noCrop="1"/>
          </p:cNvPicPr>
          <p:nvPr/>
        </p:nvPicPr>
        <p:blipFill>
          <a:blip r:embed="rId3" cstate="print"/>
          <a:srcRect/>
          <a:stretch>
            <a:fillRect/>
          </a:stretch>
        </p:blipFill>
        <p:spPr bwMode="auto">
          <a:xfrm>
            <a:off x="2819400" y="1295400"/>
            <a:ext cx="3276600" cy="3217819"/>
          </a:xfrm>
          <a:prstGeom prst="rect">
            <a:avLst/>
          </a:prstGeom>
          <a:noFill/>
          <a:ln w="9525">
            <a:noFill/>
            <a:miter lim="800000"/>
            <a:headEnd/>
            <a:tailEnd/>
          </a:ln>
        </p:spPr>
      </p:pic>
      <p:sp>
        <p:nvSpPr>
          <p:cNvPr id="10250" name="Text Box 10"/>
          <p:cNvSpPr txBox="1">
            <a:spLocks noChangeArrowheads="1"/>
          </p:cNvSpPr>
          <p:nvPr/>
        </p:nvSpPr>
        <p:spPr bwMode="auto">
          <a:xfrm>
            <a:off x="1277353" y="5100935"/>
            <a:ext cx="6781800" cy="46166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u="none" strike="noStrike" kern="1200" cap="none" spc="0" normalizeH="0" baseline="0" noProof="0" dirty="0">
                <a:ln>
                  <a:noFill/>
                </a:ln>
                <a:solidFill>
                  <a:srgbClr val="18579B"/>
                </a:solidFill>
                <a:uLnTx/>
                <a:uFillTx/>
                <a:latin typeface="Tahoma" pitchFamily="34" charset="0"/>
                <a:ea typeface="+mn-ea"/>
                <a:cs typeface="Arial" charset="0"/>
              </a:rPr>
              <a:t>2023 Grant </a:t>
            </a:r>
            <a:r>
              <a:rPr lang="en-US" sz="2400" b="1" kern="1200" dirty="0">
                <a:solidFill>
                  <a:srgbClr val="18579B"/>
                </a:solidFill>
                <a:latin typeface="Tahoma" pitchFamily="34" charset="0"/>
                <a:ea typeface="+mn-ea"/>
                <a:cs typeface="Arial" charset="0"/>
              </a:rPr>
              <a:t>Qualification Webinar</a:t>
            </a:r>
            <a:endParaRPr kumimoji="0" lang="en-US" sz="2400" b="1" u="none" strike="noStrike" kern="1200" cap="none" spc="0" normalizeH="0" baseline="0" noProof="0" dirty="0">
              <a:ln>
                <a:noFill/>
              </a:ln>
              <a:solidFill>
                <a:srgbClr val="18579B"/>
              </a:solidFill>
              <a:uLnTx/>
              <a:uFillTx/>
              <a:latin typeface="Tahoma" pitchFamily="34" charset="0"/>
              <a:ea typeface="+mn-ea"/>
              <a:cs typeface="Arial" charset="0"/>
            </a:endParaRPr>
          </a:p>
        </p:txBody>
      </p:sp>
      <p:pic>
        <p:nvPicPr>
          <p:cNvPr id="4" name="Picture 3">
            <a:extLst>
              <a:ext uri="{FF2B5EF4-FFF2-40B4-BE49-F238E27FC236}">
                <a16:creationId xmlns:a16="http://schemas.microsoft.com/office/drawing/2014/main" id="{CE69C20B-316E-0C6E-C5F4-4F95A626A999}"/>
              </a:ext>
            </a:extLst>
          </p:cNvPr>
          <p:cNvPicPr>
            <a:picLocks noChangeAspect="1"/>
          </p:cNvPicPr>
          <p:nvPr/>
        </p:nvPicPr>
        <p:blipFill>
          <a:blip r:embed="rId4"/>
          <a:stretch>
            <a:fillRect/>
          </a:stretch>
        </p:blipFill>
        <p:spPr>
          <a:xfrm>
            <a:off x="493294" y="296748"/>
            <a:ext cx="2900353" cy="1096080"/>
          </a:xfrm>
          <a:prstGeom prst="rect">
            <a:avLst/>
          </a:prstGeom>
        </p:spPr>
      </p:pic>
    </p:spTree>
    <p:extLst>
      <p:ext uri="{BB962C8B-B14F-4D97-AF65-F5344CB8AC3E}">
        <p14:creationId xmlns:p14="http://schemas.microsoft.com/office/powerpoint/2010/main" val="30068427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4CB4AB-BE33-4695-BC82-D30C37D0E33B}"/>
              </a:ext>
            </a:extLst>
          </p:cNvPr>
          <p:cNvSpPr txBox="1"/>
          <p:nvPr/>
        </p:nvSpPr>
        <p:spPr>
          <a:xfrm>
            <a:off x="717452" y="407963"/>
            <a:ext cx="8328074"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4000" dirty="0">
                <a:solidFill>
                  <a:schemeClr val="bg1"/>
                </a:solidFill>
              </a:rPr>
              <a:t>Grant Funds to Rotary Projects</a:t>
            </a:r>
            <a:endParaRPr kumimoji="0" lang="en-US" sz="4000" b="0" i="0" u="none" strike="noStrike" cap="none" spc="0" normalizeH="0" baseline="0" dirty="0">
              <a:ln>
                <a:noFill/>
              </a:ln>
              <a:solidFill>
                <a:schemeClr val="bg1"/>
              </a:solidFill>
              <a:effectLst/>
              <a:uFillTx/>
              <a:latin typeface="+mj-lt"/>
              <a:ea typeface="+mj-ea"/>
              <a:cs typeface="+mj-cs"/>
              <a:sym typeface="Calibri"/>
            </a:endParaRPr>
          </a:p>
        </p:txBody>
      </p:sp>
      <p:sp>
        <p:nvSpPr>
          <p:cNvPr id="3" name="TextBox 2"/>
          <p:cNvSpPr txBox="1"/>
          <p:nvPr/>
        </p:nvSpPr>
        <p:spPr>
          <a:xfrm>
            <a:off x="606669" y="1257300"/>
            <a:ext cx="7772400" cy="4801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2019-2020 donations = $299,967</a:t>
            </a:r>
          </a:p>
          <a:p>
            <a:pPr marL="0" marR="0" indent="0" algn="l" defTabSz="457200" rtl="0" fontAlgn="auto" latinLnBrk="0" hangingPunct="0">
              <a:lnSpc>
                <a:spcPct val="100000"/>
              </a:lnSpc>
              <a:spcBef>
                <a:spcPts val="0"/>
              </a:spcBef>
              <a:spcAft>
                <a:spcPts val="0"/>
              </a:spcAft>
              <a:buClrTx/>
              <a:buSzTx/>
              <a:buFontTx/>
              <a:buNone/>
              <a:tabLst/>
            </a:pPr>
            <a:r>
              <a:rPr lang="en-US" dirty="0"/>
              <a:t>2020-2021 donations=  $288,490</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2021-2022 </a:t>
            </a:r>
            <a:r>
              <a:rPr kumimoji="0" lang="en-US" sz="1800" b="0" i="0" u="none" strike="noStrike" cap="none" spc="0" normalizeH="0" dirty="0">
                <a:ln>
                  <a:noFill/>
                </a:ln>
                <a:solidFill>
                  <a:srgbClr val="000000"/>
                </a:solidFill>
                <a:effectLst/>
                <a:uFillTx/>
                <a:latin typeface="+mj-lt"/>
                <a:ea typeface="+mj-ea"/>
                <a:cs typeface="+mj-cs"/>
                <a:sym typeface="Calibri"/>
              </a:rPr>
              <a:t>donations=  $</a:t>
            </a:r>
            <a:r>
              <a:rPr lang="en-US" dirty="0"/>
              <a:t>300,989</a:t>
            </a:r>
            <a:endParaRPr kumimoji="0" lang="en-US" sz="1800" b="0" i="0" u="none" strike="noStrike" cap="none" spc="0" normalizeH="0" dirty="0">
              <a:ln>
                <a:noFill/>
              </a:ln>
              <a:solidFill>
                <a:srgbClr val="000000"/>
              </a:solidFill>
              <a:effectLst/>
              <a:uFillTx/>
              <a:latin typeface="+mj-lt"/>
              <a:ea typeface="+mj-ea"/>
              <a:cs typeface="+mj-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baseline="0" dirty="0"/>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Funds returned in 3 years to the club as grants. </a:t>
            </a:r>
            <a:r>
              <a:rPr lang="en-US" dirty="0"/>
              <a:t>Available</a:t>
            </a:r>
            <a:r>
              <a:rPr kumimoji="0" lang="en-US" sz="1800" b="0" i="0" u="none" strike="noStrike" cap="none" spc="0" normalizeH="0" dirty="0">
                <a:ln>
                  <a:noFill/>
                </a:ln>
                <a:solidFill>
                  <a:srgbClr val="000000"/>
                </a:solidFill>
                <a:effectLst/>
                <a:uFillTx/>
                <a:latin typeface="+mj-lt"/>
                <a:ea typeface="+mj-ea"/>
                <a:cs typeface="+mj-cs"/>
                <a:sym typeface="Calibri"/>
              </a:rPr>
              <a:t> this year for projects:</a:t>
            </a:r>
          </a:p>
          <a:p>
            <a:pPr marL="0" marR="0" indent="0" algn="l" defTabSz="457200" rtl="0" fontAlgn="auto" latinLnBrk="0" hangingPunct="0">
              <a:lnSpc>
                <a:spcPct val="100000"/>
              </a:lnSpc>
              <a:spcBef>
                <a:spcPts val="0"/>
              </a:spcBef>
              <a:spcAft>
                <a:spcPts val="0"/>
              </a:spcAft>
              <a:buClrTx/>
              <a:buSzTx/>
              <a:buFontTx/>
              <a:buNone/>
              <a:tabLst/>
            </a:pPr>
            <a:endParaRPr lang="en-US" baseline="0" dirty="0"/>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dirty="0">
                <a:ln>
                  <a:noFill/>
                </a:ln>
                <a:solidFill>
                  <a:srgbClr val="000000"/>
                </a:solidFill>
                <a:effectLst/>
                <a:uFillTx/>
                <a:latin typeface="+mj-lt"/>
                <a:ea typeface="+mj-ea"/>
                <a:cs typeface="+mj-cs"/>
                <a:sym typeface="Calibri"/>
              </a:rPr>
              <a:t>$</a:t>
            </a:r>
            <a:r>
              <a:rPr lang="en-US" dirty="0"/>
              <a:t> </a:t>
            </a:r>
            <a:r>
              <a:rPr kumimoji="0" lang="en-US" sz="1800" b="0" i="0" u="none" strike="noStrike" cap="none" spc="0" normalizeH="0" dirty="0">
                <a:ln>
                  <a:noFill/>
                </a:ln>
                <a:solidFill>
                  <a:srgbClr val="000000"/>
                </a:solidFill>
                <a:effectLst/>
                <a:uFillTx/>
                <a:latin typeface="+mj-lt"/>
                <a:ea typeface="+mj-ea"/>
                <a:cs typeface="+mj-cs"/>
                <a:sym typeface="Calibri"/>
              </a:rPr>
              <a:t> 27,268         No match</a:t>
            </a:r>
          </a:p>
          <a:p>
            <a:pPr marL="0" marR="0" indent="0" algn="l" defTabSz="457200" rtl="0" fontAlgn="auto" latinLnBrk="0" hangingPunct="0">
              <a:lnSpc>
                <a:spcPct val="100000"/>
              </a:lnSpc>
              <a:spcBef>
                <a:spcPts val="0"/>
              </a:spcBef>
              <a:spcAft>
                <a:spcPts val="0"/>
              </a:spcAft>
              <a:buClrTx/>
              <a:buSzTx/>
              <a:buFontTx/>
              <a:buNone/>
              <a:tabLst/>
            </a:pPr>
            <a:r>
              <a:rPr lang="en-US" baseline="0" dirty="0"/>
              <a:t>$  40,902 </a:t>
            </a:r>
            <a:r>
              <a:rPr lang="en-US" dirty="0"/>
              <a:t>        Match</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mj-lt"/>
                <a:ea typeface="+mj-ea"/>
                <a:cs typeface="+mj-cs"/>
                <a:sym typeface="Calibri"/>
              </a:rPr>
              <a:t>$</a:t>
            </a:r>
            <a:r>
              <a:rPr lang="en-US" u="sng" dirty="0"/>
              <a:t>  71,897        </a:t>
            </a:r>
            <a:r>
              <a:rPr kumimoji="0" lang="en-US" sz="1800" b="0" i="0" u="sng" strike="noStrike" cap="none" spc="0" normalizeH="0" baseline="0" dirty="0">
                <a:ln>
                  <a:noFill/>
                </a:ln>
                <a:solidFill>
                  <a:srgbClr val="000000"/>
                </a:solidFill>
                <a:effectLst/>
                <a:uFillTx/>
                <a:latin typeface="+mj-lt"/>
                <a:ea typeface="+mj-ea"/>
                <a:cs typeface="+mj-cs"/>
                <a:sym typeface="Calibri"/>
              </a:rPr>
              <a:t> </a:t>
            </a:r>
            <a:r>
              <a:rPr kumimoji="0" lang="en-US" sz="1800" b="0" i="0" u="none" strike="noStrike" cap="none" spc="0" normalizeH="0" baseline="0" dirty="0">
                <a:ln>
                  <a:noFill/>
                </a:ln>
                <a:solidFill>
                  <a:srgbClr val="000000"/>
                </a:solidFill>
                <a:effectLst/>
                <a:uFillTx/>
                <a:latin typeface="+mj-lt"/>
                <a:ea typeface="+mj-ea"/>
                <a:cs typeface="+mj-cs"/>
                <a:sym typeface="Calibri"/>
              </a:rPr>
              <a:t>Match for Global Grants</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a:t>
            </a:r>
            <a:r>
              <a:rPr lang="en-US" dirty="0"/>
              <a:t>140,067        </a:t>
            </a:r>
            <a:r>
              <a:rPr kumimoji="0" lang="en-US" sz="1800" b="0" i="0" u="none" strike="noStrike" cap="none" spc="0" normalizeH="0" baseline="0" dirty="0">
                <a:ln>
                  <a:noFill/>
                </a:ln>
                <a:solidFill>
                  <a:srgbClr val="000000"/>
                </a:solidFill>
                <a:effectLst/>
                <a:uFillTx/>
                <a:latin typeface="+mj-lt"/>
                <a:ea typeface="+mj-ea"/>
                <a:cs typeface="+mj-cs"/>
                <a:sym typeface="Calibri"/>
              </a:rPr>
              <a:t> From District Designated Funds (DDF) </a:t>
            </a:r>
          </a:p>
          <a:p>
            <a:pPr marL="0" marR="0" indent="0" algn="l" defTabSz="457200" rtl="0" fontAlgn="auto" latinLnBrk="0" hangingPunct="0">
              <a:lnSpc>
                <a:spcPct val="100000"/>
              </a:lnSpc>
              <a:spcBef>
                <a:spcPts val="0"/>
              </a:spcBef>
              <a:spcAft>
                <a:spcPts val="0"/>
              </a:spcAft>
              <a:buClrTx/>
              <a:buSzTx/>
              <a:buFontTx/>
              <a:buNone/>
              <a:tabLst/>
            </a:pPr>
            <a:endParaRPr lang="en-US" dirty="0"/>
          </a:p>
          <a:p>
            <a:pPr marL="0" marR="0" indent="0" algn="l" defTabSz="457200" rtl="0" fontAlgn="auto" latinLnBrk="0" hangingPunct="0">
              <a:lnSpc>
                <a:spcPct val="100000"/>
              </a:lnSpc>
              <a:spcBef>
                <a:spcPts val="0"/>
              </a:spcBef>
              <a:spcAft>
                <a:spcPts val="0"/>
              </a:spcAft>
              <a:buClrTx/>
              <a:buSzTx/>
              <a:buFontTx/>
              <a:buNone/>
              <a:tabLst/>
            </a:pPr>
            <a:r>
              <a:rPr lang="en-US" dirty="0"/>
              <a:t>$   40,902        Matching Club Cash for matching District Grant</a:t>
            </a:r>
          </a:p>
          <a:p>
            <a:pPr marL="0" marR="0" indent="0" algn="l" defTabSz="457200" rtl="0" fontAlgn="auto" latinLnBrk="0" hangingPunct="0">
              <a:lnSpc>
                <a:spcPct val="100000"/>
              </a:lnSpc>
              <a:spcBef>
                <a:spcPts val="0"/>
              </a:spcBef>
              <a:spcAft>
                <a:spcPts val="0"/>
              </a:spcAft>
              <a:buClrTx/>
              <a:buSzTx/>
              <a:buFontTx/>
              <a:buNone/>
              <a:tabLst/>
            </a:pPr>
            <a:r>
              <a:rPr lang="en-US" dirty="0"/>
              <a:t>$   71,897        Matching Club Cash for Global Grants</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mj-lt"/>
                <a:ea typeface="+mj-ea"/>
                <a:cs typeface="+mj-cs"/>
                <a:sym typeface="Calibri"/>
              </a:rPr>
              <a:t>$   57,517        </a:t>
            </a:r>
            <a:r>
              <a:rPr kumimoji="0" lang="en-US" sz="1800" b="0" i="0" u="none" strike="noStrike" cap="none" spc="0" normalizeH="0" baseline="0" dirty="0">
                <a:ln>
                  <a:noFill/>
                </a:ln>
                <a:solidFill>
                  <a:srgbClr val="000000"/>
                </a:solidFill>
                <a:effectLst/>
                <a:uFillTx/>
                <a:latin typeface="+mj-lt"/>
                <a:ea typeface="+mj-ea"/>
                <a:cs typeface="+mj-cs"/>
                <a:sym typeface="Calibri"/>
              </a:rPr>
              <a:t>From World Fund to match Global Grants</a:t>
            </a:r>
          </a:p>
          <a:p>
            <a:pPr marL="0" marR="0" indent="0" algn="l" defTabSz="457200" rtl="0" fontAlgn="auto" latinLnBrk="0" hangingPunct="0">
              <a:lnSpc>
                <a:spcPct val="100000"/>
              </a:lnSpc>
              <a:spcBef>
                <a:spcPts val="0"/>
              </a:spcBef>
              <a:spcAft>
                <a:spcPts val="0"/>
              </a:spcAft>
              <a:buClrTx/>
              <a:buSzTx/>
              <a:buFontTx/>
              <a:buNone/>
              <a:tabLst/>
            </a:pPr>
            <a:r>
              <a:rPr lang="en-US" dirty="0"/>
              <a:t>$310,383         Total  for Global and local projects</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US" dirty="0"/>
              <a:t>.</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6546892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D25B-8382-4432-A4F1-E545126FBEE3}"/>
              </a:ext>
            </a:extLst>
          </p:cNvPr>
          <p:cNvSpPr>
            <a:spLocks noGrp="1"/>
          </p:cNvSpPr>
          <p:nvPr>
            <p:ph type="title"/>
          </p:nvPr>
        </p:nvSpPr>
        <p:spPr>
          <a:xfrm>
            <a:off x="903936" y="263689"/>
            <a:ext cx="8629650" cy="1540042"/>
          </a:xfrm>
        </p:spPr>
        <p:txBody>
          <a:bodyPr>
            <a:normAutofit/>
          </a:bodyPr>
          <a:lstStyle/>
          <a:p>
            <a:r>
              <a:rPr lang="en-US" dirty="0"/>
              <a:t>District Grants: 111 District Grants in 2022-2023--$123k</a:t>
            </a:r>
            <a:br>
              <a:rPr lang="en-US" dirty="0"/>
            </a:br>
            <a:endParaRPr lang="en-US" dirty="0"/>
          </a:p>
        </p:txBody>
      </p:sp>
      <p:sp>
        <p:nvSpPr>
          <p:cNvPr id="9" name="TextBox 8">
            <a:extLst>
              <a:ext uri="{FF2B5EF4-FFF2-40B4-BE49-F238E27FC236}">
                <a16:creationId xmlns:a16="http://schemas.microsoft.com/office/drawing/2014/main" id="{ACC2F571-DE50-4521-906F-2F9DE5A9C9E3}"/>
              </a:ext>
            </a:extLst>
          </p:cNvPr>
          <p:cNvSpPr txBox="1"/>
          <p:nvPr/>
        </p:nvSpPr>
        <p:spPr>
          <a:xfrm>
            <a:off x="4796891" y="2254223"/>
            <a:ext cx="3676738" cy="290848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Small-scale, short-term</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Local or international activities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Alignment with the Foundation’s mission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Single grant awarded annually to District</a:t>
            </a:r>
          </a:p>
        </p:txBody>
      </p:sp>
      <p:pic>
        <p:nvPicPr>
          <p:cNvPr id="8" name="Picture 7">
            <a:extLst>
              <a:ext uri="{FF2B5EF4-FFF2-40B4-BE49-F238E27FC236}">
                <a16:creationId xmlns:a16="http://schemas.microsoft.com/office/drawing/2014/main" id="{D5D47727-53C8-1461-5A38-F1866179A66F}"/>
              </a:ext>
            </a:extLst>
          </p:cNvPr>
          <p:cNvPicPr>
            <a:picLocks noChangeAspect="1"/>
          </p:cNvPicPr>
          <p:nvPr/>
        </p:nvPicPr>
        <p:blipFill>
          <a:blip r:embed="rId3"/>
          <a:stretch>
            <a:fillRect/>
          </a:stretch>
        </p:blipFill>
        <p:spPr>
          <a:xfrm>
            <a:off x="903936" y="3124200"/>
            <a:ext cx="3268419" cy="4077025"/>
          </a:xfrm>
          <a:prstGeom prst="rect">
            <a:avLst/>
          </a:prstGeom>
        </p:spPr>
      </p:pic>
      <p:pic>
        <p:nvPicPr>
          <p:cNvPr id="5" name="Picture 4">
            <a:extLst>
              <a:ext uri="{FF2B5EF4-FFF2-40B4-BE49-F238E27FC236}">
                <a16:creationId xmlns:a16="http://schemas.microsoft.com/office/drawing/2014/main" id="{E933B5EC-7584-5793-A87C-7B2E27825073}"/>
              </a:ext>
            </a:extLst>
          </p:cNvPr>
          <p:cNvPicPr>
            <a:picLocks noChangeAspect="1"/>
          </p:cNvPicPr>
          <p:nvPr/>
        </p:nvPicPr>
        <p:blipFill>
          <a:blip r:embed="rId4"/>
          <a:stretch>
            <a:fillRect/>
          </a:stretch>
        </p:blipFill>
        <p:spPr>
          <a:xfrm>
            <a:off x="279400" y="1803731"/>
            <a:ext cx="3268419" cy="2254371"/>
          </a:xfrm>
          <a:prstGeom prst="rect">
            <a:avLst/>
          </a:prstGeom>
        </p:spPr>
      </p:pic>
    </p:spTree>
    <p:extLst>
      <p:ext uri="{BB962C8B-B14F-4D97-AF65-F5344CB8AC3E}">
        <p14:creationId xmlns:p14="http://schemas.microsoft.com/office/powerpoint/2010/main" val="145050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FB09C-F1F2-4CDB-B48F-BE137A1EACA3}"/>
              </a:ext>
            </a:extLst>
          </p:cNvPr>
          <p:cNvPicPr>
            <a:picLocks noChangeAspect="1"/>
          </p:cNvPicPr>
          <p:nvPr/>
        </p:nvPicPr>
        <p:blipFill>
          <a:blip r:embed="rId3"/>
          <a:stretch>
            <a:fillRect/>
          </a:stretch>
        </p:blipFill>
        <p:spPr>
          <a:xfrm>
            <a:off x="0" y="1448543"/>
            <a:ext cx="9144000" cy="3960913"/>
          </a:xfrm>
          <a:prstGeom prst="rect">
            <a:avLst/>
          </a:prstGeom>
        </p:spPr>
      </p:pic>
      <p:sp>
        <p:nvSpPr>
          <p:cNvPr id="4" name="TextBox 3">
            <a:extLst>
              <a:ext uri="{FF2B5EF4-FFF2-40B4-BE49-F238E27FC236}">
                <a16:creationId xmlns:a16="http://schemas.microsoft.com/office/drawing/2014/main" id="{F00FC913-0CB3-4593-86A3-2F2817970CF7}"/>
              </a:ext>
            </a:extLst>
          </p:cNvPr>
          <p:cNvSpPr txBox="1"/>
          <p:nvPr/>
        </p:nvSpPr>
        <p:spPr>
          <a:xfrm>
            <a:off x="317500" y="338667"/>
            <a:ext cx="8509000" cy="830997"/>
          </a:xfrm>
          <a:prstGeom prst="rect">
            <a:avLst/>
          </a:prstGeom>
          <a:noFill/>
        </p:spPr>
        <p:txBody>
          <a:bodyPr wrap="square" rtlCol="0">
            <a:spAutoFit/>
          </a:bodyPr>
          <a:lstStyle/>
          <a:p>
            <a:pPr algn="ctr"/>
            <a:r>
              <a:rPr lang="en-US" sz="2400" b="0" i="0" dirty="0">
                <a:solidFill>
                  <a:srgbClr val="333333"/>
                </a:solidFill>
                <a:effectLst/>
                <a:latin typeface="Arial" panose="020B0604020202020204" pitchFamily="34" charset="0"/>
              </a:rPr>
              <a:t>The Rotary Foundation of Rotary International has received 15 consecutive 4-star ratings from Charity Navigator.</a:t>
            </a:r>
            <a:endParaRPr lang="en-US" sz="2400" b="1" i="0" dirty="0">
              <a:solidFill>
                <a:srgbClr val="333333"/>
              </a:solidFill>
              <a:effectLst/>
              <a:latin typeface="Arial" panose="020B0604020202020204" pitchFamily="34" charset="0"/>
            </a:endParaRPr>
          </a:p>
        </p:txBody>
      </p:sp>
      <p:sp>
        <p:nvSpPr>
          <p:cNvPr id="2" name="TextBox 1">
            <a:extLst>
              <a:ext uri="{FF2B5EF4-FFF2-40B4-BE49-F238E27FC236}">
                <a16:creationId xmlns:a16="http://schemas.microsoft.com/office/drawing/2014/main" id="{FD87E4B9-61E5-B1B1-F675-91E2BBA81A83}"/>
              </a:ext>
            </a:extLst>
          </p:cNvPr>
          <p:cNvSpPr txBox="1"/>
          <p:nvPr/>
        </p:nvSpPr>
        <p:spPr>
          <a:xfrm>
            <a:off x="566928" y="5742432"/>
            <a:ext cx="8019288" cy="923330"/>
          </a:xfrm>
          <a:prstGeom prst="rect">
            <a:avLst/>
          </a:prstGeom>
          <a:noFill/>
        </p:spPr>
        <p:txBody>
          <a:bodyPr wrap="square" rtlCol="0">
            <a:spAutoFit/>
          </a:bodyPr>
          <a:lstStyle/>
          <a:p>
            <a:r>
              <a:rPr lang="en-US" b="0" i="0" dirty="0">
                <a:solidFill>
                  <a:srgbClr val="39424A"/>
                </a:solidFill>
                <a:effectLst/>
                <a:latin typeface="Open Sans" panose="020B0606030504020204" pitchFamily="34" charset="0"/>
              </a:rPr>
              <a:t>The rating reflects Charity Navigator's assessment of how the Foundation uses donations, sustains its programs and services, and practices good governance and openness. (aka Stewardship)</a:t>
            </a:r>
            <a:endParaRPr lang="en-US" dirty="0"/>
          </a:p>
        </p:txBody>
      </p:sp>
    </p:spTree>
    <p:extLst>
      <p:ext uri="{BB962C8B-B14F-4D97-AF65-F5344CB8AC3E}">
        <p14:creationId xmlns:p14="http://schemas.microsoft.com/office/powerpoint/2010/main" val="147044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Stewardship? </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3"/>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3"/>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3"/>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3"/>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3"/>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3"/>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3"/>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3"/>
              <a:stretch>
                <a:fillRect/>
              </a:stretch>
            </p:blipFill>
            <p:spPr>
              <a:xfrm>
                <a:off x="6210630" y="4276905"/>
                <a:ext cx="18000" cy="21960"/>
              </a:xfrm>
              <a:prstGeom prst="rect">
                <a:avLst/>
              </a:prstGeom>
            </p:spPr>
          </p:pic>
        </mc:Fallback>
      </mc:AlternateContent>
      <p:sp>
        <p:nvSpPr>
          <p:cNvPr id="18" name="TextBox 17">
            <a:extLst>
              <a:ext uri="{FF2B5EF4-FFF2-40B4-BE49-F238E27FC236}">
                <a16:creationId xmlns:a16="http://schemas.microsoft.com/office/drawing/2014/main" id="{D85FF1DA-2165-445E-98D7-9751D0B1629D}"/>
              </a:ext>
            </a:extLst>
          </p:cNvPr>
          <p:cNvSpPr txBox="1"/>
          <p:nvPr/>
        </p:nvSpPr>
        <p:spPr>
          <a:xfrm>
            <a:off x="685710" y="1921631"/>
            <a:ext cx="778483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Stewardship is the responsible management and oversight of grant funds, which ensures that funds are used properly and truly benefit the populations in need:</a:t>
            </a:r>
          </a:p>
        </p:txBody>
      </p:sp>
      <p:sp>
        <p:nvSpPr>
          <p:cNvPr id="21" name="TextBox 20">
            <a:extLst>
              <a:ext uri="{FF2B5EF4-FFF2-40B4-BE49-F238E27FC236}">
                <a16:creationId xmlns:a16="http://schemas.microsoft.com/office/drawing/2014/main" id="{BB222D82-9F76-4E2E-9080-F8069CFC8BF4}"/>
              </a:ext>
            </a:extLst>
          </p:cNvPr>
          <p:cNvSpPr txBox="1"/>
          <p:nvPr/>
        </p:nvSpPr>
        <p:spPr>
          <a:xfrm>
            <a:off x="685710" y="3102485"/>
            <a:ext cx="8458290" cy="234365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Supervise projects—MOU Guidelines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Implement projects as approved</a:t>
            </a:r>
            <a:endParaRPr kumimoji="0" lang="en-US" sz="2000" b="1" i="0" u="none" strike="sng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Report irregularities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Submit reports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Retain documents- 5 years of soft (electronic) and hard copy</a:t>
            </a:r>
          </a:p>
        </p:txBody>
      </p:sp>
    </p:spTree>
    <p:extLst>
      <p:ext uri="{BB962C8B-B14F-4D97-AF65-F5344CB8AC3E}">
        <p14:creationId xmlns:p14="http://schemas.microsoft.com/office/powerpoint/2010/main" val="270000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C41D-386C-892E-6851-90E5164F2761}"/>
              </a:ext>
            </a:extLst>
          </p:cNvPr>
          <p:cNvSpPr>
            <a:spLocks noGrp="1"/>
          </p:cNvSpPr>
          <p:nvPr>
            <p:ph type="title"/>
          </p:nvPr>
        </p:nvSpPr>
        <p:spPr/>
        <p:txBody>
          <a:bodyPr/>
          <a:lstStyle/>
          <a:p>
            <a:r>
              <a:rPr lang="en-US" dirty="0"/>
              <a:t>Grant eligibility guidelines</a:t>
            </a:r>
          </a:p>
        </p:txBody>
      </p:sp>
      <p:sp>
        <p:nvSpPr>
          <p:cNvPr id="3" name="Content Placeholder 2">
            <a:extLst>
              <a:ext uri="{FF2B5EF4-FFF2-40B4-BE49-F238E27FC236}">
                <a16:creationId xmlns:a16="http://schemas.microsoft.com/office/drawing/2014/main" id="{12846542-3F03-3B8F-A732-7CD2548683A2}"/>
              </a:ext>
            </a:extLst>
          </p:cNvPr>
          <p:cNvSpPr>
            <a:spLocks noGrp="1"/>
          </p:cNvSpPr>
          <p:nvPr>
            <p:ph idx="1"/>
          </p:nvPr>
        </p:nvSpPr>
        <p:spPr>
          <a:xfrm>
            <a:off x="592583" y="1831171"/>
            <a:ext cx="8629649" cy="4034896"/>
          </a:xfrm>
        </p:spPr>
        <p:txBody>
          <a:bodyPr/>
          <a:lstStyle/>
          <a:p>
            <a:r>
              <a:rPr lang="en-US" sz="2000" dirty="0"/>
              <a:t>Relate to the Foundation’s mission</a:t>
            </a:r>
          </a:p>
          <a:p>
            <a:r>
              <a:rPr lang="en-US" sz="2000" dirty="0"/>
              <a:t>Can’t use grants to reimburse clubs or districts for activities and expenses that are in progress or already completed.</a:t>
            </a:r>
          </a:p>
          <a:p>
            <a:r>
              <a:rPr lang="en-US" sz="2000" dirty="0"/>
              <a:t>If you want to alter a project after a grant is approved, the Foundation also needs to approve those changes before they are carried out.</a:t>
            </a:r>
          </a:p>
          <a:p>
            <a:r>
              <a:rPr lang="en-US" sz="2000" dirty="0"/>
              <a:t>Comply with the Conflict of Interest Policy for Program Participant</a:t>
            </a:r>
          </a:p>
          <a:p>
            <a:r>
              <a:rPr lang="en-US" sz="2000" dirty="0"/>
              <a:t>Include signs on/near projects that identify The Rotary Foundation</a:t>
            </a:r>
          </a:p>
          <a:p>
            <a:r>
              <a:rPr lang="en-US" sz="2000" dirty="0"/>
              <a:t>Follow Rotary’s Privacy Statement (personal data, images, </a:t>
            </a:r>
            <a:r>
              <a:rPr lang="en-US" sz="2000" dirty="0" err="1"/>
              <a:t>etc</a:t>
            </a:r>
            <a:r>
              <a:rPr lang="en-US" sz="2000" dirty="0"/>
              <a:t>)</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F3C92B7-A84C-3473-B8AC-7802778BD989}"/>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260191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078E-AFF0-D97C-F11C-6EEEC586FF0A}"/>
              </a:ext>
            </a:extLst>
          </p:cNvPr>
          <p:cNvSpPr>
            <a:spLocks noGrp="1"/>
          </p:cNvSpPr>
          <p:nvPr>
            <p:ph type="title"/>
          </p:nvPr>
        </p:nvSpPr>
        <p:spPr/>
        <p:txBody>
          <a:bodyPr/>
          <a:lstStyle/>
          <a:p>
            <a:r>
              <a:rPr lang="en-US" dirty="0"/>
              <a:t>Grants </a:t>
            </a:r>
            <a:r>
              <a:rPr lang="en-US" u="sng" dirty="0"/>
              <a:t>cannot</a:t>
            </a:r>
            <a:r>
              <a:rPr lang="en-US" dirty="0"/>
              <a:t> fund:</a:t>
            </a:r>
          </a:p>
        </p:txBody>
      </p:sp>
      <p:sp>
        <p:nvSpPr>
          <p:cNvPr id="3" name="Content Placeholder 2">
            <a:extLst>
              <a:ext uri="{FF2B5EF4-FFF2-40B4-BE49-F238E27FC236}">
                <a16:creationId xmlns:a16="http://schemas.microsoft.com/office/drawing/2014/main" id="{5077F846-2038-4706-FF19-F785C7FE0320}"/>
              </a:ext>
            </a:extLst>
          </p:cNvPr>
          <p:cNvSpPr>
            <a:spLocks noGrp="1"/>
          </p:cNvSpPr>
          <p:nvPr>
            <p:ph idx="1"/>
          </p:nvPr>
        </p:nvSpPr>
        <p:spPr>
          <a:xfrm>
            <a:off x="257175" y="1721443"/>
            <a:ext cx="8629649" cy="4034896"/>
          </a:xfrm>
        </p:spPr>
        <p:txBody>
          <a:bodyPr>
            <a:noAutofit/>
          </a:bodyPr>
          <a:lstStyle/>
          <a:p>
            <a:r>
              <a:rPr lang="en-US" sz="2000" dirty="0"/>
              <a:t>Unrestricted cash donations to a beneficiary or cooperating organization </a:t>
            </a:r>
          </a:p>
          <a:p>
            <a:r>
              <a:rPr lang="en-US" sz="2000" dirty="0"/>
              <a:t>Continuous or excessive support of any one beneficiary, entity, or community </a:t>
            </a:r>
          </a:p>
          <a:p>
            <a:r>
              <a:rPr lang="en-US" sz="2000" dirty="0"/>
              <a:t>The purchase of land or buildings</a:t>
            </a:r>
          </a:p>
          <a:p>
            <a:r>
              <a:rPr lang="en-US" sz="2000" dirty="0"/>
              <a:t>Fundraising activities </a:t>
            </a:r>
          </a:p>
          <a:p>
            <a:r>
              <a:rPr lang="en-US" sz="2000" dirty="0"/>
              <a:t>Expenses related to Rotary events such as district conferences, conventions, institutes, anniversary celebrations, entertainment activities, or project ceremonies </a:t>
            </a:r>
          </a:p>
          <a:p>
            <a:r>
              <a:rPr lang="en-US" sz="2000" dirty="0"/>
              <a:t>Public relations initiatives, unless they are essential to carrying out the project </a:t>
            </a:r>
          </a:p>
          <a:p>
            <a:r>
              <a:rPr lang="en-US" sz="2000" dirty="0"/>
              <a:t>Project signs that cost more than $1,000 </a:t>
            </a:r>
          </a:p>
          <a:p>
            <a:r>
              <a:rPr lang="en-US" sz="2000" dirty="0"/>
              <a:t>The operating, administrative, or indirect program expenses of another organization</a:t>
            </a:r>
          </a:p>
          <a:p>
            <a:r>
              <a:rPr lang="en-US" sz="2000" dirty="0"/>
              <a:t>Activities for which the cost has already been incurred</a:t>
            </a:r>
          </a:p>
        </p:txBody>
      </p:sp>
      <p:sp>
        <p:nvSpPr>
          <p:cNvPr id="4" name="Slide Number Placeholder 3">
            <a:extLst>
              <a:ext uri="{FF2B5EF4-FFF2-40B4-BE49-F238E27FC236}">
                <a16:creationId xmlns:a16="http://schemas.microsoft.com/office/drawing/2014/main" id="{A7D30C31-ADF3-F0DB-CAE3-9F4423E526C1}"/>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Tree>
    <p:extLst>
      <p:ext uri="{BB962C8B-B14F-4D97-AF65-F5344CB8AC3E}">
        <p14:creationId xmlns:p14="http://schemas.microsoft.com/office/powerpoint/2010/main" val="286394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F739CA-8BE1-BBF8-37F1-5F6FD299CBE6}"/>
              </a:ext>
            </a:extLst>
          </p:cNvPr>
          <p:cNvSpPr>
            <a:spLocks noGrp="1"/>
          </p:cNvSpPr>
          <p:nvPr>
            <p:ph type="title"/>
          </p:nvPr>
        </p:nvSpPr>
        <p:spPr/>
        <p:txBody>
          <a:bodyPr/>
          <a:lstStyle/>
          <a:p>
            <a:r>
              <a:rPr lang="en-US" dirty="0"/>
              <a:t>Qualification checklist </a:t>
            </a:r>
          </a:p>
        </p:txBody>
      </p:sp>
      <p:sp>
        <p:nvSpPr>
          <p:cNvPr id="4" name="Content Placeholder 3">
            <a:extLst>
              <a:ext uri="{FF2B5EF4-FFF2-40B4-BE49-F238E27FC236}">
                <a16:creationId xmlns:a16="http://schemas.microsoft.com/office/drawing/2014/main" id="{6A312636-7B9A-9EF7-2CDC-690245F4D85A}"/>
              </a:ext>
            </a:extLst>
          </p:cNvPr>
          <p:cNvSpPr>
            <a:spLocks noGrp="1"/>
          </p:cNvSpPr>
          <p:nvPr>
            <p:ph idx="1"/>
          </p:nvPr>
        </p:nvSpPr>
        <p:spPr>
          <a:xfrm>
            <a:off x="257175" y="1833308"/>
            <a:ext cx="8629649" cy="3836989"/>
          </a:xfrm>
        </p:spPr>
        <p:txBody>
          <a:bodyPr>
            <a:normAutofit/>
          </a:bodyPr>
          <a:lstStyle/>
          <a:p>
            <a:pPr marL="0" marR="0" indent="0">
              <a:lnSpc>
                <a:spcPct val="107000"/>
              </a:lnSpc>
              <a:spcBef>
                <a:spcPts val="0"/>
              </a:spcBef>
              <a:spcAft>
                <a:spcPts val="800"/>
              </a:spcAft>
              <a:buNone/>
            </a:pPr>
            <a:r>
              <a:rPr lang="en-US" sz="1800" dirty="0">
                <a:solidFill>
                  <a:srgbClr val="000000"/>
                </a:solidFill>
                <a:effectLst/>
                <a:highlight>
                  <a:srgbClr val="FFFF00"/>
                </a:highlight>
                <a:latin typeface="Georgia" panose="02040502050405020303" pitchFamily="18" charset="0"/>
                <a:ea typeface="Times New Roman" panose="02020603050405020304" pitchFamily="18" charset="0"/>
                <a:cs typeface="Arial" panose="020B0604020202020204" pitchFamily="34" charset="0"/>
              </a:rPr>
              <a:t>By January 31:</a:t>
            </a: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 Review, Sign and </a:t>
            </a:r>
            <a:r>
              <a:rPr lang="en-US" dirty="0">
                <a:solidFill>
                  <a:srgbClr val="000000"/>
                </a:solidFill>
                <a:latin typeface="Georgia" panose="02040502050405020303" pitchFamily="18" charset="0"/>
                <a:ea typeface="Times New Roman" panose="02020603050405020304" pitchFamily="18" charset="0"/>
                <a:cs typeface="Arial" panose="020B0604020202020204" pitchFamily="34" charset="0"/>
              </a:rPr>
              <a:t>Submit</a:t>
            </a: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Memorandum Of Understanding (MOU)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District 5000 Addendum to the MOU</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Financial Management Plan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 Evidence of tax filing (tax return copy or 990N confirmation, proof of GE return)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3) Evidence of grant bank account (bank statement or check copy)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 Attended District Grants training by 2 members, preferably the PE and person handling grant funds</a:t>
            </a:r>
          </a:p>
          <a:p>
            <a:pPr marL="0" marR="0" indent="0">
              <a:lnSpc>
                <a:spcPct val="107000"/>
              </a:lnSpc>
              <a:spcBef>
                <a:spcPts val="0"/>
              </a:spcBef>
              <a:spcAft>
                <a:spcPts val="800"/>
              </a:spcAft>
              <a:buNone/>
            </a:pPr>
            <a:r>
              <a:rPr lang="en-US" dirty="0">
                <a:solidFill>
                  <a:srgbClr val="000000"/>
                </a:solidFill>
                <a:highlight>
                  <a:srgbClr val="FFFF00"/>
                </a:highlight>
                <a:latin typeface="Georgia" panose="02040502050405020303" pitchFamily="18" charset="0"/>
                <a:cs typeface="Arial" panose="020B0604020202020204" pitchFamily="34" charset="0"/>
              </a:rPr>
              <a:t>By May 31</a:t>
            </a:r>
            <a:r>
              <a:rPr lang="en-US" dirty="0">
                <a:solidFill>
                  <a:srgbClr val="000000"/>
                </a:solidFill>
                <a:latin typeface="Georgia" panose="02040502050405020303" pitchFamily="18" charset="0"/>
                <a:cs typeface="Arial" panose="020B0604020202020204" pitchFamily="34" charset="0"/>
              </a:rPr>
              <a:t>: Final grant report for the current year</a:t>
            </a:r>
            <a:endParaRPr lang="en-US" dirty="0"/>
          </a:p>
        </p:txBody>
      </p:sp>
    </p:spTree>
    <p:extLst>
      <p:ext uri="{BB962C8B-B14F-4D97-AF65-F5344CB8AC3E}">
        <p14:creationId xmlns:p14="http://schemas.microsoft.com/office/powerpoint/2010/main" val="217175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B68C-CB15-7294-E489-D1E13C5C0ACD}"/>
              </a:ext>
            </a:extLst>
          </p:cNvPr>
          <p:cNvSpPr>
            <a:spLocks noGrp="1"/>
          </p:cNvSpPr>
          <p:nvPr>
            <p:ph type="title"/>
          </p:nvPr>
        </p:nvSpPr>
        <p:spPr>
          <a:xfrm>
            <a:off x="291964" y="273032"/>
            <a:ext cx="8285108" cy="1061161"/>
          </a:xfrm>
        </p:spPr>
        <p:txBody>
          <a:bodyPr vert="horz" lIns="91440" tIns="45720" rIns="91440" bIns="45720" rtlCol="0" anchor="t">
            <a:normAutofit/>
          </a:bodyPr>
          <a:lstStyle/>
          <a:p>
            <a:pPr defTabSz="914400"/>
            <a:r>
              <a:rPr lang="en-US" sz="3200" dirty="0">
                <a:solidFill>
                  <a:schemeClr val="tx1"/>
                </a:solidFill>
              </a:rPr>
              <a:t>Three forms signed by PE and PN</a:t>
            </a:r>
          </a:p>
        </p:txBody>
      </p:sp>
      <p:cxnSp>
        <p:nvCxnSpPr>
          <p:cNvPr id="16" name="Straight Connector 15">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601E0A28-48FA-D6CC-BD60-C75A8C3A4535}"/>
              </a:ext>
            </a:extLst>
          </p:cNvPr>
          <p:cNvPicPr>
            <a:picLocks noGrp="1" noChangeAspect="1"/>
          </p:cNvPicPr>
          <p:nvPr>
            <p:ph idx="1"/>
          </p:nvPr>
        </p:nvPicPr>
        <p:blipFill>
          <a:blip r:embed="rId2"/>
          <a:stretch>
            <a:fillRect/>
          </a:stretch>
        </p:blipFill>
        <p:spPr>
          <a:xfrm>
            <a:off x="-50527" y="1819658"/>
            <a:ext cx="3094814" cy="3108958"/>
          </a:xfrm>
          <a:prstGeom prst="rect">
            <a:avLst/>
          </a:prstGeom>
        </p:spPr>
      </p:pic>
      <p:pic>
        <p:nvPicPr>
          <p:cNvPr id="11" name="Picture 10">
            <a:extLst>
              <a:ext uri="{FF2B5EF4-FFF2-40B4-BE49-F238E27FC236}">
                <a16:creationId xmlns:a16="http://schemas.microsoft.com/office/drawing/2014/main" id="{B3395283-B1CD-DC83-D768-B3DE3CD6C8CC}"/>
              </a:ext>
            </a:extLst>
          </p:cNvPr>
          <p:cNvPicPr>
            <a:picLocks noChangeAspect="1"/>
          </p:cNvPicPr>
          <p:nvPr/>
        </p:nvPicPr>
        <p:blipFill>
          <a:blip r:embed="rId3"/>
          <a:stretch>
            <a:fillRect/>
          </a:stretch>
        </p:blipFill>
        <p:spPr>
          <a:xfrm>
            <a:off x="5797614" y="1938536"/>
            <a:ext cx="3029493" cy="2752336"/>
          </a:xfrm>
          <a:prstGeom prst="rect">
            <a:avLst/>
          </a:prstGeom>
        </p:spPr>
      </p:pic>
      <p:pic>
        <p:nvPicPr>
          <p:cNvPr id="9" name="Picture 8">
            <a:extLst>
              <a:ext uri="{FF2B5EF4-FFF2-40B4-BE49-F238E27FC236}">
                <a16:creationId xmlns:a16="http://schemas.microsoft.com/office/drawing/2014/main" id="{7F84E237-74D5-F57B-9AA1-DAFE1742773E}"/>
              </a:ext>
            </a:extLst>
          </p:cNvPr>
          <p:cNvPicPr>
            <a:picLocks noChangeAspect="1"/>
          </p:cNvPicPr>
          <p:nvPr/>
        </p:nvPicPr>
        <p:blipFill>
          <a:blip r:embed="rId4"/>
          <a:stretch>
            <a:fillRect/>
          </a:stretch>
        </p:blipFill>
        <p:spPr>
          <a:xfrm>
            <a:off x="2549091" y="1819658"/>
            <a:ext cx="3279528" cy="2953505"/>
          </a:xfrm>
          <a:prstGeom prst="rect">
            <a:avLst/>
          </a:prstGeom>
        </p:spPr>
      </p:pic>
      <p:cxnSp>
        <p:nvCxnSpPr>
          <p:cNvPr id="18" name="Straight Connector 17">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72" y="5231580"/>
            <a:ext cx="784436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6869D83-FDCA-9EF7-FA87-EB8243A1A98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hangingPunct="1">
              <a:spcAft>
                <a:spcPts val="600"/>
              </a:spcAft>
            </a:pPr>
            <a:fld id="{97A94E25-127B-4C48-AF96-44BA7B823777}" type="slidenum">
              <a:rPr lang="en-US" sz="1200" kern="1200" smtClean="0">
                <a:solidFill>
                  <a:schemeClr val="tx1">
                    <a:tint val="75000"/>
                  </a:schemeClr>
                </a:solidFill>
                <a:latin typeface="+mn-lt"/>
                <a:ea typeface="+mn-ea"/>
                <a:cs typeface="+mn-cs"/>
              </a:rPr>
              <a:pPr defTabSz="914400" hangingPunct="1">
                <a:spcAft>
                  <a:spcPts val="600"/>
                </a:spcAft>
              </a:pPr>
              <a:t>17</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87828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4C77-3A8B-4942-12F6-4C00CF1BBC31}"/>
              </a:ext>
            </a:extLst>
          </p:cNvPr>
          <p:cNvSpPr>
            <a:spLocks noGrp="1"/>
          </p:cNvSpPr>
          <p:nvPr>
            <p:ph type="title"/>
          </p:nvPr>
        </p:nvSpPr>
        <p:spPr/>
        <p:txBody>
          <a:bodyPr/>
          <a:lstStyle/>
          <a:p>
            <a:r>
              <a:rPr lang="en-US" dirty="0"/>
              <a:t>MEMORANDUM OF UNDERSTANDING</a:t>
            </a:r>
          </a:p>
        </p:txBody>
      </p:sp>
      <p:sp>
        <p:nvSpPr>
          <p:cNvPr id="3" name="Content Placeholder 2">
            <a:extLst>
              <a:ext uri="{FF2B5EF4-FFF2-40B4-BE49-F238E27FC236}">
                <a16:creationId xmlns:a16="http://schemas.microsoft.com/office/drawing/2014/main" id="{F0178598-4014-8D79-B337-3B06637ABBB6}"/>
              </a:ext>
            </a:extLst>
          </p:cNvPr>
          <p:cNvSpPr>
            <a:spLocks noGrp="1"/>
          </p:cNvSpPr>
          <p:nvPr>
            <p:ph idx="1"/>
          </p:nvPr>
        </p:nvSpPr>
        <p:spPr>
          <a:xfrm>
            <a:off x="688086" y="1961873"/>
            <a:ext cx="8629649" cy="3836989"/>
          </a:xfrm>
        </p:spPr>
        <p:txBody>
          <a:bodyPr/>
          <a:lstStyle/>
          <a:p>
            <a:pPr marL="0" indent="0">
              <a:buNone/>
            </a:pPr>
            <a:r>
              <a:rPr lang="en-US" dirty="0"/>
              <a:t>1. Club Qualification </a:t>
            </a:r>
          </a:p>
          <a:p>
            <a:pPr marL="0" indent="0">
              <a:buNone/>
            </a:pPr>
            <a:r>
              <a:rPr lang="en-US" dirty="0"/>
              <a:t>2. Club Officer Responsibilities (adhere to stewardship measures)</a:t>
            </a:r>
          </a:p>
          <a:p>
            <a:pPr marL="0" indent="0">
              <a:buNone/>
            </a:pPr>
            <a:r>
              <a:rPr lang="en-US" dirty="0"/>
              <a:t>3. Financial Management Plan (handling funds)</a:t>
            </a:r>
          </a:p>
          <a:p>
            <a:pPr marL="0" indent="0">
              <a:buNone/>
            </a:pPr>
            <a:r>
              <a:rPr lang="en-US" dirty="0"/>
              <a:t>4. Bank Account Requirements (2 authorizing disbursements)</a:t>
            </a:r>
          </a:p>
          <a:p>
            <a:pPr marL="0" indent="0">
              <a:buNone/>
            </a:pPr>
            <a:r>
              <a:rPr lang="en-US" dirty="0"/>
              <a:t>5. Report on Use of Grant Funds (how funds were spent)</a:t>
            </a:r>
          </a:p>
          <a:p>
            <a:pPr marL="0" indent="0">
              <a:buNone/>
            </a:pPr>
            <a:r>
              <a:rPr lang="en-US" dirty="0"/>
              <a:t>6. Document Retention (5 years)</a:t>
            </a:r>
          </a:p>
          <a:p>
            <a:pPr marL="0" indent="0">
              <a:buNone/>
            </a:pPr>
            <a:r>
              <a:rPr lang="en-US" dirty="0"/>
              <a:t>7. Reporting Misuse of Grant Funds (no tolerance)</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13488208-9794-EB2A-EAB2-9ADF262981B3}"/>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7" name="Picture 6">
            <a:extLst>
              <a:ext uri="{FF2B5EF4-FFF2-40B4-BE49-F238E27FC236}">
                <a16:creationId xmlns:a16="http://schemas.microsoft.com/office/drawing/2014/main" id="{6A1ED63B-619E-0648-393D-DED56F011B9F}"/>
              </a:ext>
            </a:extLst>
          </p:cNvPr>
          <p:cNvPicPr>
            <a:picLocks noChangeAspect="1"/>
          </p:cNvPicPr>
          <p:nvPr/>
        </p:nvPicPr>
        <p:blipFill>
          <a:blip r:embed="rId2"/>
          <a:stretch>
            <a:fillRect/>
          </a:stretch>
        </p:blipFill>
        <p:spPr>
          <a:xfrm>
            <a:off x="688086" y="4790362"/>
            <a:ext cx="7210893" cy="1430330"/>
          </a:xfrm>
          <a:prstGeom prst="rect">
            <a:avLst/>
          </a:prstGeom>
        </p:spPr>
      </p:pic>
    </p:spTree>
    <p:extLst>
      <p:ext uri="{BB962C8B-B14F-4D97-AF65-F5344CB8AC3E}">
        <p14:creationId xmlns:p14="http://schemas.microsoft.com/office/powerpoint/2010/main" val="74657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3611-6171-B401-330E-DE044C83FEDA}"/>
              </a:ext>
            </a:extLst>
          </p:cNvPr>
          <p:cNvSpPr>
            <a:spLocks noGrp="1"/>
          </p:cNvSpPr>
          <p:nvPr>
            <p:ph type="title"/>
          </p:nvPr>
        </p:nvSpPr>
        <p:spPr/>
        <p:txBody>
          <a:bodyPr/>
          <a:lstStyle/>
          <a:p>
            <a:r>
              <a:rPr lang="en-US" dirty="0"/>
              <a:t>District 5000 Addendum to the TRF Club Qualification</a:t>
            </a:r>
          </a:p>
        </p:txBody>
      </p:sp>
      <p:sp>
        <p:nvSpPr>
          <p:cNvPr id="3" name="Content Placeholder 2">
            <a:extLst>
              <a:ext uri="{FF2B5EF4-FFF2-40B4-BE49-F238E27FC236}">
                <a16:creationId xmlns:a16="http://schemas.microsoft.com/office/drawing/2014/main" id="{B965237F-4289-6A0A-1644-4A790177F94C}"/>
              </a:ext>
            </a:extLst>
          </p:cNvPr>
          <p:cNvSpPr>
            <a:spLocks noGrp="1"/>
          </p:cNvSpPr>
          <p:nvPr>
            <p:ph idx="1"/>
          </p:nvPr>
        </p:nvSpPr>
        <p:spPr>
          <a:xfrm>
            <a:off x="765810" y="2409380"/>
            <a:ext cx="7669530" cy="3836989"/>
          </a:xfrm>
        </p:spPr>
        <p:txBody>
          <a:bodyPr>
            <a:normAutofit/>
          </a:bodyPr>
          <a:lstStyle/>
          <a:p>
            <a:pPr marL="0" indent="0">
              <a:buNone/>
            </a:pPr>
            <a:r>
              <a:rPr lang="en-US" sz="2400" dirty="0"/>
              <a:t>Section 4 “Bank Account Requirements” Item C requires that a “separate account should be opened for each club-sponsored grant, and the name of the account should clearly identify its use for grant funds.” This requirement applies to Global Grants, include Vocational Training Team and Global Scholar Global Grants.</a:t>
            </a:r>
          </a:p>
        </p:txBody>
      </p:sp>
      <p:sp>
        <p:nvSpPr>
          <p:cNvPr id="5" name="Slide Number Placeholder 4">
            <a:extLst>
              <a:ext uri="{FF2B5EF4-FFF2-40B4-BE49-F238E27FC236}">
                <a16:creationId xmlns:a16="http://schemas.microsoft.com/office/drawing/2014/main" id="{7F4A9817-C44A-4578-E80C-22AD2CC8A3B8}"/>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extLst>
      <p:ext uri="{BB962C8B-B14F-4D97-AF65-F5344CB8AC3E}">
        <p14:creationId xmlns:p14="http://schemas.microsoft.com/office/powerpoint/2010/main" val="129117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CD4E-E116-0EC1-EC8F-B35A1389E035}"/>
              </a:ext>
            </a:extLst>
          </p:cNvPr>
          <p:cNvSpPr>
            <a:spLocks noGrp="1"/>
          </p:cNvSpPr>
          <p:nvPr>
            <p:ph type="title"/>
          </p:nvPr>
        </p:nvSpPr>
        <p:spPr/>
        <p:txBody>
          <a:bodyPr/>
          <a:lstStyle/>
          <a:p>
            <a:r>
              <a:rPr lang="en-US" dirty="0"/>
              <a:t>Agenda – Learning Plan</a:t>
            </a:r>
          </a:p>
        </p:txBody>
      </p:sp>
      <p:sp>
        <p:nvSpPr>
          <p:cNvPr id="3" name="Content Placeholder 2">
            <a:extLst>
              <a:ext uri="{FF2B5EF4-FFF2-40B4-BE49-F238E27FC236}">
                <a16:creationId xmlns:a16="http://schemas.microsoft.com/office/drawing/2014/main" id="{075BA7F9-E6EE-BF0C-CFC7-BF62121DB869}"/>
              </a:ext>
            </a:extLst>
          </p:cNvPr>
          <p:cNvSpPr>
            <a:spLocks noGrp="1"/>
          </p:cNvSpPr>
          <p:nvPr>
            <p:ph idx="1"/>
          </p:nvPr>
        </p:nvSpPr>
        <p:spPr>
          <a:xfrm>
            <a:off x="266701" y="2098484"/>
            <a:ext cx="8629649" cy="3836989"/>
          </a:xfrm>
        </p:spPr>
        <p:txBody>
          <a:bodyPr/>
          <a:lstStyle/>
          <a:p>
            <a:r>
              <a:rPr lang="en-US" sz="2800" dirty="0">
                <a:latin typeface="Arial" panose="020B0604020202020204" pitchFamily="34" charset="0"/>
                <a:cs typeface="Arial" panose="020B0604020202020204" pitchFamily="34" charset="0"/>
              </a:rPr>
              <a:t>Overview of grant program</a:t>
            </a:r>
          </a:p>
          <a:p>
            <a:r>
              <a:rPr lang="en-US" sz="2800" dirty="0">
                <a:latin typeface="Arial" panose="020B0604020202020204" pitchFamily="34" charset="0"/>
                <a:cs typeface="Arial" panose="020B0604020202020204" pitchFamily="34" charset="0"/>
              </a:rPr>
              <a:t>Grant funding (where does the money come from)</a:t>
            </a:r>
          </a:p>
          <a:p>
            <a:r>
              <a:rPr lang="en-US" sz="2800" dirty="0">
                <a:latin typeface="Arial" panose="020B0604020202020204" pitchFamily="34" charset="0"/>
                <a:cs typeface="Arial" panose="020B0604020202020204" pitchFamily="34" charset="0"/>
              </a:rPr>
              <a:t>How to qualify for grant funds</a:t>
            </a:r>
          </a:p>
          <a:p>
            <a:r>
              <a:rPr lang="en-US" sz="2800" dirty="0">
                <a:latin typeface="Arial" panose="020B0604020202020204" pitchFamily="34" charset="0"/>
                <a:cs typeface="Arial" panose="020B0604020202020204" pitchFamily="34" charset="0"/>
              </a:rPr>
              <a:t>Grant agreements</a:t>
            </a:r>
          </a:p>
          <a:p>
            <a:pPr lvl="1"/>
            <a:r>
              <a:rPr lang="en-US" sz="2800" dirty="0">
                <a:latin typeface="Arial" panose="020B0604020202020204" pitchFamily="34" charset="0"/>
                <a:cs typeface="Arial" panose="020B0604020202020204" pitchFamily="34" charset="0"/>
              </a:rPr>
              <a:t>Memorandum of Understanding (MOU)</a:t>
            </a:r>
          </a:p>
          <a:p>
            <a:pPr lvl="1"/>
            <a:r>
              <a:rPr lang="en-US" sz="2800" dirty="0">
                <a:latin typeface="Arial" panose="020B0604020202020204" pitchFamily="34" charset="0"/>
                <a:cs typeface="Arial" panose="020B0604020202020204" pitchFamily="34" charset="0"/>
              </a:rPr>
              <a:t>Addendum to MOU</a:t>
            </a:r>
          </a:p>
          <a:p>
            <a:pPr lvl="1"/>
            <a:r>
              <a:rPr lang="en-US" sz="2800" dirty="0">
                <a:latin typeface="Arial" panose="020B0604020202020204" pitchFamily="34" charset="0"/>
                <a:cs typeface="Arial" panose="020B0604020202020204" pitchFamily="34" charset="0"/>
              </a:rPr>
              <a:t>Financial Management Plan</a:t>
            </a:r>
          </a:p>
          <a:p>
            <a:r>
              <a:rPr lang="en-US" sz="2800" dirty="0">
                <a:latin typeface="Arial" panose="020B0604020202020204" pitchFamily="34" charset="0"/>
                <a:cs typeface="Arial" panose="020B0604020202020204" pitchFamily="34" charset="0"/>
              </a:rPr>
              <a:t>Resources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41C7CCC2-0850-1C19-E7D2-ADC3B66C9CB0}"/>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Tree>
    <p:extLst>
      <p:ext uri="{BB962C8B-B14F-4D97-AF65-F5344CB8AC3E}">
        <p14:creationId xmlns:p14="http://schemas.microsoft.com/office/powerpoint/2010/main" val="365710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D203-E1D0-7484-1C53-4ACF2DBD55CD}"/>
              </a:ext>
            </a:extLst>
          </p:cNvPr>
          <p:cNvSpPr>
            <a:spLocks noGrp="1"/>
          </p:cNvSpPr>
          <p:nvPr>
            <p:ph type="title"/>
          </p:nvPr>
        </p:nvSpPr>
        <p:spPr/>
        <p:txBody>
          <a:bodyPr/>
          <a:lstStyle/>
          <a:p>
            <a:r>
              <a:rPr lang="en-US" dirty="0"/>
              <a:t>FINANCIAL MANAGEMENT PLAN FOR DISTRICT &amp; GLOBAL GRANTS</a:t>
            </a:r>
          </a:p>
        </p:txBody>
      </p:sp>
      <p:sp>
        <p:nvSpPr>
          <p:cNvPr id="3" name="Content Placeholder 2">
            <a:extLst>
              <a:ext uri="{FF2B5EF4-FFF2-40B4-BE49-F238E27FC236}">
                <a16:creationId xmlns:a16="http://schemas.microsoft.com/office/drawing/2014/main" id="{7FE8291A-94C7-C049-7ADE-010E10BD6E3F}"/>
              </a:ext>
            </a:extLst>
          </p:cNvPr>
          <p:cNvSpPr>
            <a:spLocks noGrp="1"/>
          </p:cNvSpPr>
          <p:nvPr>
            <p:ph idx="1"/>
          </p:nvPr>
        </p:nvSpPr>
        <p:spPr>
          <a:xfrm>
            <a:off x="107951" y="1655613"/>
            <a:ext cx="8629649" cy="3836989"/>
          </a:xfrm>
        </p:spPr>
        <p:txBody>
          <a:bodyPr>
            <a:noAutofit/>
          </a:bodyPr>
          <a:lstStyle/>
          <a:p>
            <a:r>
              <a:rPr lang="en-US" sz="2000" dirty="0"/>
              <a:t>Maintain a dedicated bank account. </a:t>
            </a:r>
          </a:p>
          <a:p>
            <a:pPr lvl="1"/>
            <a:r>
              <a:rPr lang="en-US" sz="2000" dirty="0"/>
              <a:t>Grant funds deposited and disbursed to fund approved District Grants. </a:t>
            </a:r>
          </a:p>
          <a:p>
            <a:pPr lvl="1"/>
            <a:r>
              <a:rPr lang="en-US" sz="2000" dirty="0"/>
              <a:t>Club cash is transferred to the District Grant account and subsequently pay project-related expenses from the District Grants account</a:t>
            </a:r>
          </a:p>
          <a:p>
            <a:r>
              <a:rPr lang="en-US" sz="2000" dirty="0"/>
              <a:t>Title of the account: Rotary Club of </a:t>
            </a:r>
            <a:r>
              <a:rPr lang="en-US" sz="2000" dirty="0" err="1"/>
              <a:t>xxxx</a:t>
            </a:r>
            <a:r>
              <a:rPr lang="en-US" sz="2000" dirty="0"/>
              <a:t> TRF District Grants Account</a:t>
            </a:r>
          </a:p>
          <a:p>
            <a:r>
              <a:rPr lang="en-US" sz="2000" dirty="0"/>
              <a:t>Disbursements require two (2) signatures on a Disbursement authorization form or checks written from the Club District Grants Account or Global Grants Accounts. Authorized signatories may be: The Club President, the Immediate Past President, the Club Treasurer, or the Rotary Foundation Chair. An invoice or receipt, retained by the Club Treasurer, shall be required for all disbursements. </a:t>
            </a:r>
          </a:p>
          <a:p>
            <a:r>
              <a:rPr lang="en-US" sz="2000" dirty="0"/>
              <a:t>The Club will retain receipts and other documentation of disbursement of Funds in physical form and electronic form for five (5) years from the date of Approval of the Final Report</a:t>
            </a:r>
          </a:p>
        </p:txBody>
      </p:sp>
      <p:sp>
        <p:nvSpPr>
          <p:cNvPr id="5" name="Slide Number Placeholder 4">
            <a:extLst>
              <a:ext uri="{FF2B5EF4-FFF2-40B4-BE49-F238E27FC236}">
                <a16:creationId xmlns:a16="http://schemas.microsoft.com/office/drawing/2014/main" id="{D114D94D-1B7B-CC01-8D93-4E22B51A0A1B}"/>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extLst>
      <p:ext uri="{BB962C8B-B14F-4D97-AF65-F5344CB8AC3E}">
        <p14:creationId xmlns:p14="http://schemas.microsoft.com/office/powerpoint/2010/main" val="307547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of District Grants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sp>
        <p:nvSpPr>
          <p:cNvPr id="16" name="TextBox 15">
            <a:extLst>
              <a:ext uri="{FF2B5EF4-FFF2-40B4-BE49-F238E27FC236}">
                <a16:creationId xmlns:a16="http://schemas.microsoft.com/office/drawing/2014/main" id="{260F4578-1506-4220-8547-137C91F5CF9F}"/>
              </a:ext>
            </a:extLst>
          </p:cNvPr>
          <p:cNvSpPr txBox="1"/>
          <p:nvPr/>
        </p:nvSpPr>
        <p:spPr>
          <a:xfrm>
            <a:off x="837990" y="1846553"/>
            <a:ext cx="7493210"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Important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Any DDF received will be immediately deposited in the District Grants Account and disbursed only to fund approved District Grants.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For DG projects in which the Club is contributing cash to the project, the Club will transfer the contributed cash to the District Grant Account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Pay project-related expenses only from the District Grants Account.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Do not disburse any funds until your application is approved and all DDF from District 5000 and Club contributions for matching are deposited in the District Grant Account.</a:t>
            </a:r>
          </a:p>
        </p:txBody>
      </p:sp>
    </p:spTree>
    <p:extLst>
      <p:ext uri="{BB962C8B-B14F-4D97-AF65-F5344CB8AC3E}">
        <p14:creationId xmlns:p14="http://schemas.microsoft.com/office/powerpoint/2010/main" val="21126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MANAGEMENT of District Grants—the District Audit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sp>
        <p:nvSpPr>
          <p:cNvPr id="3" name="TextBox 2">
            <a:extLst>
              <a:ext uri="{FF2B5EF4-FFF2-40B4-BE49-F238E27FC236}">
                <a16:creationId xmlns:a16="http://schemas.microsoft.com/office/drawing/2014/main" id="{D56470ED-E01C-4619-908C-40260C7E31DC}"/>
              </a:ext>
            </a:extLst>
          </p:cNvPr>
          <p:cNvSpPr txBox="1"/>
          <p:nvPr/>
        </p:nvSpPr>
        <p:spPr>
          <a:xfrm>
            <a:off x="404701" y="1755775"/>
            <a:ext cx="851033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About 15-20% of District Grants audited each Rotary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Documents you will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The DG Application and Final Report with explanation of any changes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Current Bank Signature Cards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Bank Statements showing incoming funds (Club cash and DDF) and disbursements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Cancelled checks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Check registers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Paid invoices, receipts, D5000 Disbursement  Authorizations/Payment Vouchers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Bank Reconciliation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0679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774FD-D9E2-9F09-F2E1-4FFB728438B9}"/>
              </a:ext>
            </a:extLst>
          </p:cNvPr>
          <p:cNvSpPr>
            <a:spLocks noGrp="1"/>
          </p:cNvSpPr>
          <p:nvPr>
            <p:ph type="title"/>
          </p:nvPr>
        </p:nvSpPr>
        <p:spPr>
          <a:xfrm>
            <a:off x="771525" y="1967266"/>
            <a:ext cx="1971675" cy="2547257"/>
          </a:xfrm>
          <a:noFill/>
        </p:spPr>
        <p:txBody>
          <a:bodyPr anchor="ctr">
            <a:normAutofit/>
          </a:bodyPr>
          <a:lstStyle/>
          <a:p>
            <a:pPr algn="ctr"/>
            <a:r>
              <a:rPr lang="en-US" sz="1900">
                <a:solidFill>
                  <a:srgbClr val="FFFFFF"/>
                </a:solidFill>
              </a:rPr>
              <a:t>Disbursement Authorization Voucher</a:t>
            </a:r>
          </a:p>
        </p:txBody>
      </p:sp>
      <p:pic>
        <p:nvPicPr>
          <p:cNvPr id="4" name="Picture 3">
            <a:extLst>
              <a:ext uri="{FF2B5EF4-FFF2-40B4-BE49-F238E27FC236}">
                <a16:creationId xmlns:a16="http://schemas.microsoft.com/office/drawing/2014/main" id="{CFCF036A-A12D-E413-73EC-3AA169900967}"/>
              </a:ext>
            </a:extLst>
          </p:cNvPr>
          <p:cNvPicPr>
            <a:picLocks noChangeAspect="1"/>
          </p:cNvPicPr>
          <p:nvPr/>
        </p:nvPicPr>
        <p:blipFill>
          <a:blip r:embed="rId2"/>
          <a:stretch>
            <a:fillRect/>
          </a:stretch>
        </p:blipFill>
        <p:spPr>
          <a:xfrm>
            <a:off x="3612800" y="246888"/>
            <a:ext cx="4712601" cy="5965317"/>
          </a:xfrm>
          <a:prstGeom prst="rect">
            <a:avLst/>
          </a:prstGeom>
        </p:spPr>
      </p:pic>
    </p:spTree>
    <p:extLst>
      <p:ext uri="{BB962C8B-B14F-4D97-AF65-F5344CB8AC3E}">
        <p14:creationId xmlns:p14="http://schemas.microsoft.com/office/powerpoint/2010/main" val="75102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FE0121F-0D06-D476-6348-B362910F3109}"/>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2200" kern="1200" dirty="0">
                <a:solidFill>
                  <a:srgbClr val="FFFFFF"/>
                </a:solidFill>
                <a:latin typeface="+mj-lt"/>
                <a:ea typeface="+mj-ea"/>
                <a:cs typeface="+mj-cs"/>
              </a:rPr>
              <a:t>Grant Application</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due June 15</a:t>
            </a:r>
          </a:p>
        </p:txBody>
      </p:sp>
      <p:pic>
        <p:nvPicPr>
          <p:cNvPr id="13" name="Content Placeholder 12">
            <a:extLst>
              <a:ext uri="{FF2B5EF4-FFF2-40B4-BE49-F238E27FC236}">
                <a16:creationId xmlns:a16="http://schemas.microsoft.com/office/drawing/2014/main" id="{A29BFC35-AFF0-08C5-6582-A091FB471E7D}"/>
              </a:ext>
            </a:extLst>
          </p:cNvPr>
          <p:cNvPicPr>
            <a:picLocks noGrp="1" noChangeAspect="1"/>
          </p:cNvPicPr>
          <p:nvPr>
            <p:ph idx="1"/>
          </p:nvPr>
        </p:nvPicPr>
        <p:blipFill>
          <a:blip r:embed="rId3"/>
          <a:stretch>
            <a:fillRect/>
          </a:stretch>
        </p:blipFill>
        <p:spPr>
          <a:xfrm>
            <a:off x="3582816" y="146304"/>
            <a:ext cx="5066154" cy="6642532"/>
          </a:xfrm>
          <a:prstGeom prst="rect">
            <a:avLst/>
          </a:prstGeom>
        </p:spPr>
      </p:pic>
      <p:sp>
        <p:nvSpPr>
          <p:cNvPr id="5" name="Slide Number Placeholder 4">
            <a:extLst>
              <a:ext uri="{FF2B5EF4-FFF2-40B4-BE49-F238E27FC236}">
                <a16:creationId xmlns:a16="http://schemas.microsoft.com/office/drawing/2014/main" id="{881D3E24-14F7-5499-6BFC-374D3B1B5AF2}"/>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defTabSz="914400" hangingPunct="1">
              <a:spcAft>
                <a:spcPts val="600"/>
              </a:spcAft>
            </a:pPr>
            <a:fld id="{97A94E25-127B-4C48-AF96-44BA7B823777}" type="slidenum">
              <a:rPr lang="en-US" sz="1000" kern="1200">
                <a:solidFill>
                  <a:schemeClr val="tx1">
                    <a:lumMod val="50000"/>
                    <a:lumOff val="50000"/>
                  </a:schemeClr>
                </a:solidFill>
                <a:latin typeface="+mn-lt"/>
                <a:ea typeface="+mn-ea"/>
                <a:cs typeface="+mn-cs"/>
              </a:rPr>
              <a:pPr defTabSz="914400" hangingPunct="1">
                <a:spcAft>
                  <a:spcPts val="600"/>
                </a:spcAft>
              </a:pPr>
              <a:t>24</a:t>
            </a:fld>
            <a:endParaRPr lang="en-US" sz="1000" kern="12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80068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0CB719-8B13-013B-9DE5-A0837B1EE30B}"/>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Page 2</a:t>
            </a:r>
          </a:p>
        </p:txBody>
      </p:sp>
      <p:pic>
        <p:nvPicPr>
          <p:cNvPr id="7" name="Content Placeholder 6">
            <a:extLst>
              <a:ext uri="{FF2B5EF4-FFF2-40B4-BE49-F238E27FC236}">
                <a16:creationId xmlns:a16="http://schemas.microsoft.com/office/drawing/2014/main" id="{12F57B21-F8FB-A296-3984-201D0E4BB5DC}"/>
              </a:ext>
            </a:extLst>
          </p:cNvPr>
          <p:cNvPicPr>
            <a:picLocks noGrp="1" noChangeAspect="1"/>
          </p:cNvPicPr>
          <p:nvPr>
            <p:ph idx="1"/>
          </p:nvPr>
        </p:nvPicPr>
        <p:blipFill>
          <a:blip r:embed="rId2"/>
          <a:stretch>
            <a:fillRect/>
          </a:stretch>
        </p:blipFill>
        <p:spPr>
          <a:xfrm>
            <a:off x="3283041" y="155448"/>
            <a:ext cx="5579135" cy="6483096"/>
          </a:xfrm>
          <a:prstGeom prst="rect">
            <a:avLst/>
          </a:prstGeom>
        </p:spPr>
      </p:pic>
      <p:sp>
        <p:nvSpPr>
          <p:cNvPr id="5" name="Slide Number Placeholder 4">
            <a:extLst>
              <a:ext uri="{FF2B5EF4-FFF2-40B4-BE49-F238E27FC236}">
                <a16:creationId xmlns:a16="http://schemas.microsoft.com/office/drawing/2014/main" id="{A649EC99-63E4-B3B8-60D3-94D5E728A941}"/>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defTabSz="914400" hangingPunct="1">
              <a:spcAft>
                <a:spcPts val="600"/>
              </a:spcAft>
            </a:pPr>
            <a:fld id="{97A94E25-127B-4C48-AF96-44BA7B823777}" type="slidenum">
              <a:rPr lang="en-US" sz="1000" kern="1200">
                <a:solidFill>
                  <a:schemeClr val="tx1">
                    <a:lumMod val="50000"/>
                    <a:lumOff val="50000"/>
                  </a:schemeClr>
                </a:solidFill>
                <a:latin typeface="+mn-lt"/>
                <a:ea typeface="+mn-ea"/>
                <a:cs typeface="+mn-cs"/>
              </a:rPr>
              <a:pPr defTabSz="914400" hangingPunct="1">
                <a:spcAft>
                  <a:spcPts val="600"/>
                </a:spcAft>
              </a:pPr>
              <a:t>25</a:t>
            </a:fld>
            <a:endParaRPr lang="en-US" sz="1000" kern="12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74343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37CC-6453-4420-94AB-AE86F28ED4E1}"/>
              </a:ext>
            </a:extLst>
          </p:cNvPr>
          <p:cNvSpPr>
            <a:spLocks noGrp="1"/>
          </p:cNvSpPr>
          <p:nvPr>
            <p:ph type="title"/>
          </p:nvPr>
        </p:nvSpPr>
        <p:spPr>
          <a:xfrm>
            <a:off x="460085" y="293264"/>
            <a:ext cx="7906675" cy="1013800"/>
          </a:xfrm>
          <a:solidFill>
            <a:schemeClr val="accent5">
              <a:lumMod val="75000"/>
            </a:schemeClr>
          </a:solidFill>
        </p:spPr>
        <p:txBody>
          <a:bodyPr vert="horz" lIns="91440" tIns="45720" rIns="91440" bIns="45720" rtlCol="0" anchor="b">
            <a:normAutofit/>
          </a:bodyPr>
          <a:lstStyle/>
          <a:p>
            <a:pPr>
              <a:lnSpc>
                <a:spcPct val="90000"/>
              </a:lnSpc>
            </a:pPr>
            <a:r>
              <a:rPr lang="en-US" sz="1500" dirty="0"/>
              <a:t>DDF Allocated to the Clubs for district grants and global grants 2023-24</a:t>
            </a:r>
            <a:br>
              <a:rPr lang="en-US" sz="1500" dirty="0"/>
            </a:br>
            <a:br>
              <a:rPr lang="en-US" sz="1500" dirty="0"/>
            </a:br>
            <a:r>
              <a:rPr lang="en-US" sz="1500" dirty="0"/>
              <a:t>https://rotaryd5000.org/sitepage/district-grant-info-documents</a:t>
            </a:r>
          </a:p>
        </p:txBody>
      </p:sp>
      <p:pic>
        <p:nvPicPr>
          <p:cNvPr id="6" name="Picture 5">
            <a:extLst>
              <a:ext uri="{FF2B5EF4-FFF2-40B4-BE49-F238E27FC236}">
                <a16:creationId xmlns:a16="http://schemas.microsoft.com/office/drawing/2014/main" id="{6B763C0E-CDC0-D62A-51D5-7BE07A509D93}"/>
              </a:ext>
            </a:extLst>
          </p:cNvPr>
          <p:cNvPicPr>
            <a:picLocks noChangeAspect="1"/>
          </p:cNvPicPr>
          <p:nvPr/>
        </p:nvPicPr>
        <p:blipFill>
          <a:blip r:embed="rId3"/>
          <a:stretch>
            <a:fillRect/>
          </a:stretch>
        </p:blipFill>
        <p:spPr>
          <a:xfrm>
            <a:off x="312043" y="1799948"/>
            <a:ext cx="8702794" cy="2539887"/>
          </a:xfrm>
          <a:prstGeom prst="rect">
            <a:avLst/>
          </a:prstGeom>
        </p:spPr>
      </p:pic>
      <p:sp>
        <p:nvSpPr>
          <p:cNvPr id="7" name="Arrow: Down 6">
            <a:extLst>
              <a:ext uri="{FF2B5EF4-FFF2-40B4-BE49-F238E27FC236}">
                <a16:creationId xmlns:a16="http://schemas.microsoft.com/office/drawing/2014/main" id="{C348E815-16E7-11B9-654A-64151000564F}"/>
              </a:ext>
            </a:extLst>
          </p:cNvPr>
          <p:cNvSpPr/>
          <p:nvPr/>
        </p:nvSpPr>
        <p:spPr>
          <a:xfrm>
            <a:off x="6858000" y="1238780"/>
            <a:ext cx="402336" cy="620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8EC344E-B370-FABB-C3B5-B07D73BFD4D4}"/>
              </a:ext>
            </a:extLst>
          </p:cNvPr>
          <p:cNvSpPr/>
          <p:nvPr/>
        </p:nvSpPr>
        <p:spPr>
          <a:xfrm>
            <a:off x="6071616" y="1291909"/>
            <a:ext cx="402336" cy="5677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A78AC7-FEDE-138F-A786-B5B032636DA9}"/>
              </a:ext>
            </a:extLst>
          </p:cNvPr>
          <p:cNvPicPr>
            <a:picLocks noChangeAspect="1"/>
          </p:cNvPicPr>
          <p:nvPr/>
        </p:nvPicPr>
        <p:blipFill>
          <a:blip r:embed="rId4"/>
          <a:stretch>
            <a:fillRect/>
          </a:stretch>
        </p:blipFill>
        <p:spPr>
          <a:xfrm>
            <a:off x="1402992" y="3429000"/>
            <a:ext cx="7064352" cy="2392887"/>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E69E0CC-4C8A-4592-2336-CCAA6D0BA24B}"/>
                  </a:ext>
                </a:extLst>
              </p14:cNvPr>
              <p14:cNvContentPartPr/>
              <p14:nvPr/>
            </p14:nvContentPartPr>
            <p14:xfrm>
              <a:off x="5847120" y="2220768"/>
              <a:ext cx="1002240" cy="1489320"/>
            </p14:xfrm>
          </p:contentPart>
        </mc:Choice>
        <mc:Fallback xmlns="">
          <p:pic>
            <p:nvPicPr>
              <p:cNvPr id="3" name="Ink 2">
                <a:extLst>
                  <a:ext uri="{FF2B5EF4-FFF2-40B4-BE49-F238E27FC236}">
                    <a16:creationId xmlns:a16="http://schemas.microsoft.com/office/drawing/2014/main" id="{2E69E0CC-4C8A-4592-2336-CCAA6D0BA24B}"/>
                  </a:ext>
                </a:extLst>
              </p:cNvPr>
              <p:cNvPicPr/>
              <p:nvPr/>
            </p:nvPicPr>
            <p:blipFill>
              <a:blip r:embed="rId6"/>
              <a:stretch>
                <a:fillRect/>
              </a:stretch>
            </p:blipFill>
            <p:spPr>
              <a:xfrm>
                <a:off x="5829120" y="2203128"/>
                <a:ext cx="1037880" cy="152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8F2ABA8-B977-7CF7-387B-3BDE7753AEBC}"/>
                  </a:ext>
                </a:extLst>
              </p14:cNvPr>
              <p14:cNvContentPartPr/>
              <p14:nvPr/>
            </p14:nvContentPartPr>
            <p14:xfrm>
              <a:off x="6917400" y="2230488"/>
              <a:ext cx="610200" cy="1356120"/>
            </p14:xfrm>
          </p:contentPart>
        </mc:Choice>
        <mc:Fallback xmlns="">
          <p:pic>
            <p:nvPicPr>
              <p:cNvPr id="4" name="Ink 3">
                <a:extLst>
                  <a:ext uri="{FF2B5EF4-FFF2-40B4-BE49-F238E27FC236}">
                    <a16:creationId xmlns:a16="http://schemas.microsoft.com/office/drawing/2014/main" id="{08F2ABA8-B977-7CF7-387B-3BDE7753AEBC}"/>
                  </a:ext>
                </a:extLst>
              </p:cNvPr>
              <p:cNvPicPr/>
              <p:nvPr/>
            </p:nvPicPr>
            <p:blipFill>
              <a:blip r:embed="rId8"/>
              <a:stretch>
                <a:fillRect/>
              </a:stretch>
            </p:blipFill>
            <p:spPr>
              <a:xfrm>
                <a:off x="6899760" y="2212488"/>
                <a:ext cx="645840" cy="139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BB3C2A3-45D3-C93E-95AA-3C8FE51C8DCC}"/>
                  </a:ext>
                </a:extLst>
              </p14:cNvPr>
              <p14:cNvContentPartPr/>
              <p14:nvPr/>
            </p14:nvContentPartPr>
            <p14:xfrm>
              <a:off x="6898320" y="3424608"/>
              <a:ext cx="61200" cy="145440"/>
            </p14:xfrm>
          </p:contentPart>
        </mc:Choice>
        <mc:Fallback xmlns="">
          <p:pic>
            <p:nvPicPr>
              <p:cNvPr id="5" name="Ink 4">
                <a:extLst>
                  <a:ext uri="{FF2B5EF4-FFF2-40B4-BE49-F238E27FC236}">
                    <a16:creationId xmlns:a16="http://schemas.microsoft.com/office/drawing/2014/main" id="{4BB3C2A3-45D3-C93E-95AA-3C8FE51C8DCC}"/>
                  </a:ext>
                </a:extLst>
              </p:cNvPr>
              <p:cNvPicPr/>
              <p:nvPr/>
            </p:nvPicPr>
            <p:blipFill>
              <a:blip r:embed="rId10"/>
              <a:stretch>
                <a:fillRect/>
              </a:stretch>
            </p:blipFill>
            <p:spPr>
              <a:xfrm>
                <a:off x="6880680" y="3406608"/>
                <a:ext cx="96840" cy="181080"/>
              </a:xfrm>
              <a:prstGeom prst="rect">
                <a:avLst/>
              </a:prstGeom>
            </p:spPr>
          </p:pic>
        </mc:Fallback>
      </mc:AlternateContent>
      <p:grpSp>
        <p:nvGrpSpPr>
          <p:cNvPr id="16" name="Group 15">
            <a:extLst>
              <a:ext uri="{FF2B5EF4-FFF2-40B4-BE49-F238E27FC236}">
                <a16:creationId xmlns:a16="http://schemas.microsoft.com/office/drawing/2014/main" id="{EB720AEB-B955-1B21-DD00-D2A56E53D4D8}"/>
              </a:ext>
            </a:extLst>
          </p:cNvPr>
          <p:cNvGrpSpPr/>
          <p:nvPr/>
        </p:nvGrpSpPr>
        <p:grpSpPr>
          <a:xfrm>
            <a:off x="4690440" y="4080168"/>
            <a:ext cx="2093040" cy="290880"/>
            <a:chOff x="4690440" y="4080168"/>
            <a:chExt cx="2093040" cy="29088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765EA12-C6EB-42EF-1D2A-C05BE57147A9}"/>
                    </a:ext>
                  </a:extLst>
                </p14:cNvPr>
                <p14:cNvContentPartPr/>
                <p14:nvPr/>
              </p14:nvContentPartPr>
              <p14:xfrm>
                <a:off x="4690440" y="4080168"/>
                <a:ext cx="2020680" cy="290880"/>
              </p14:xfrm>
            </p:contentPart>
          </mc:Choice>
          <mc:Fallback xmlns="">
            <p:pic>
              <p:nvPicPr>
                <p:cNvPr id="9" name="Ink 8">
                  <a:extLst>
                    <a:ext uri="{FF2B5EF4-FFF2-40B4-BE49-F238E27FC236}">
                      <a16:creationId xmlns:a16="http://schemas.microsoft.com/office/drawing/2014/main" id="{0765EA12-C6EB-42EF-1D2A-C05BE57147A9}"/>
                    </a:ext>
                  </a:extLst>
                </p:cNvPr>
                <p:cNvPicPr/>
                <p:nvPr/>
              </p:nvPicPr>
              <p:blipFill>
                <a:blip r:embed="rId12"/>
                <a:stretch>
                  <a:fillRect/>
                </a:stretch>
              </p:blipFill>
              <p:spPr>
                <a:xfrm>
                  <a:off x="4672800" y="4062528"/>
                  <a:ext cx="20563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9608C9FE-0F36-F127-2AD3-0AB342322FBA}"/>
                    </a:ext>
                  </a:extLst>
                </p14:cNvPr>
                <p14:cNvContentPartPr/>
                <p14:nvPr/>
              </p14:nvContentPartPr>
              <p14:xfrm>
                <a:off x="6602760" y="4105728"/>
                <a:ext cx="109080" cy="360"/>
              </p14:xfrm>
            </p:contentPart>
          </mc:Choice>
          <mc:Fallback xmlns="">
            <p:pic>
              <p:nvPicPr>
                <p:cNvPr id="11" name="Ink 10">
                  <a:extLst>
                    <a:ext uri="{FF2B5EF4-FFF2-40B4-BE49-F238E27FC236}">
                      <a16:creationId xmlns:a16="http://schemas.microsoft.com/office/drawing/2014/main" id="{9608C9FE-0F36-F127-2AD3-0AB342322FBA}"/>
                    </a:ext>
                  </a:extLst>
                </p:cNvPr>
                <p:cNvPicPr/>
                <p:nvPr/>
              </p:nvPicPr>
              <p:blipFill>
                <a:blip r:embed="rId14"/>
                <a:stretch>
                  <a:fillRect/>
                </a:stretch>
              </p:blipFill>
              <p:spPr>
                <a:xfrm>
                  <a:off x="6584760" y="4087728"/>
                  <a:ext cx="144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A1B2FA24-654A-7733-8940-10DDE65A868F}"/>
                    </a:ext>
                  </a:extLst>
                </p14:cNvPr>
                <p14:cNvContentPartPr/>
                <p14:nvPr/>
              </p14:nvContentPartPr>
              <p14:xfrm>
                <a:off x="6702480" y="4114728"/>
                <a:ext cx="81000" cy="205200"/>
              </p14:xfrm>
            </p:contentPart>
          </mc:Choice>
          <mc:Fallback xmlns="">
            <p:pic>
              <p:nvPicPr>
                <p:cNvPr id="13" name="Ink 12">
                  <a:extLst>
                    <a:ext uri="{FF2B5EF4-FFF2-40B4-BE49-F238E27FC236}">
                      <a16:creationId xmlns:a16="http://schemas.microsoft.com/office/drawing/2014/main" id="{A1B2FA24-654A-7733-8940-10DDE65A868F}"/>
                    </a:ext>
                  </a:extLst>
                </p:cNvPr>
                <p:cNvPicPr/>
                <p:nvPr/>
              </p:nvPicPr>
              <p:blipFill>
                <a:blip r:embed="rId16"/>
                <a:stretch>
                  <a:fillRect/>
                </a:stretch>
              </p:blipFill>
              <p:spPr>
                <a:xfrm>
                  <a:off x="6684480" y="4097088"/>
                  <a:ext cx="116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AF2D25C1-016E-B323-C8BF-CAF99672A007}"/>
                    </a:ext>
                  </a:extLst>
                </p14:cNvPr>
                <p14:cNvContentPartPr/>
                <p14:nvPr/>
              </p14:nvContentPartPr>
              <p14:xfrm>
                <a:off x="6483960" y="4123728"/>
                <a:ext cx="100080" cy="360"/>
              </p14:xfrm>
            </p:contentPart>
          </mc:Choice>
          <mc:Fallback xmlns="">
            <p:pic>
              <p:nvPicPr>
                <p:cNvPr id="15" name="Ink 14">
                  <a:extLst>
                    <a:ext uri="{FF2B5EF4-FFF2-40B4-BE49-F238E27FC236}">
                      <a16:creationId xmlns:a16="http://schemas.microsoft.com/office/drawing/2014/main" id="{AF2D25C1-016E-B323-C8BF-CAF99672A007}"/>
                    </a:ext>
                  </a:extLst>
                </p:cNvPr>
                <p:cNvPicPr/>
                <p:nvPr/>
              </p:nvPicPr>
              <p:blipFill>
                <a:blip r:embed="rId18"/>
                <a:stretch>
                  <a:fillRect/>
                </a:stretch>
              </p:blipFill>
              <p:spPr>
                <a:xfrm>
                  <a:off x="6466320" y="4106088"/>
                  <a:ext cx="135720" cy="36000"/>
                </a:xfrm>
                <a:prstGeom prst="rect">
                  <a:avLst/>
                </a:prstGeom>
              </p:spPr>
            </p:pic>
          </mc:Fallback>
        </mc:AlternateContent>
      </p:grpSp>
      <p:grpSp>
        <p:nvGrpSpPr>
          <p:cNvPr id="19" name="Group 18">
            <a:extLst>
              <a:ext uri="{FF2B5EF4-FFF2-40B4-BE49-F238E27FC236}">
                <a16:creationId xmlns:a16="http://schemas.microsoft.com/office/drawing/2014/main" id="{6C8FDE98-1507-70B8-3BFF-947502F08586}"/>
              </a:ext>
            </a:extLst>
          </p:cNvPr>
          <p:cNvGrpSpPr/>
          <p:nvPr/>
        </p:nvGrpSpPr>
        <p:grpSpPr>
          <a:xfrm>
            <a:off x="4663440" y="4142088"/>
            <a:ext cx="215280" cy="167400"/>
            <a:chOff x="4663440" y="4142088"/>
            <a:chExt cx="215280" cy="167400"/>
          </a:xfrm>
        </p:grpSpPr>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8E374120-C439-E2DB-FB8E-7F41A57CBDB8}"/>
                    </a:ext>
                  </a:extLst>
                </p14:cNvPr>
                <p14:cNvContentPartPr/>
                <p14:nvPr/>
              </p14:nvContentPartPr>
              <p14:xfrm>
                <a:off x="4663440" y="4160448"/>
                <a:ext cx="13320" cy="149040"/>
              </p14:xfrm>
            </p:contentPart>
          </mc:Choice>
          <mc:Fallback xmlns="">
            <p:pic>
              <p:nvPicPr>
                <p:cNvPr id="17" name="Ink 16">
                  <a:extLst>
                    <a:ext uri="{FF2B5EF4-FFF2-40B4-BE49-F238E27FC236}">
                      <a16:creationId xmlns:a16="http://schemas.microsoft.com/office/drawing/2014/main" id="{8E374120-C439-E2DB-FB8E-7F41A57CBDB8}"/>
                    </a:ext>
                  </a:extLst>
                </p:cNvPr>
                <p:cNvPicPr/>
                <p:nvPr/>
              </p:nvPicPr>
              <p:blipFill>
                <a:blip r:embed="rId20"/>
                <a:stretch>
                  <a:fillRect/>
                </a:stretch>
              </p:blipFill>
              <p:spPr>
                <a:xfrm>
                  <a:off x="4645440" y="4142808"/>
                  <a:ext cx="48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2A8BFA1F-BC1A-6B4E-7FBC-FDE060D1596F}"/>
                    </a:ext>
                  </a:extLst>
                </p14:cNvPr>
                <p14:cNvContentPartPr/>
                <p14:nvPr/>
              </p14:nvContentPartPr>
              <p14:xfrm>
                <a:off x="4699800" y="4142088"/>
                <a:ext cx="178920" cy="11160"/>
              </p14:xfrm>
            </p:contentPart>
          </mc:Choice>
          <mc:Fallback xmlns="">
            <p:pic>
              <p:nvPicPr>
                <p:cNvPr id="18" name="Ink 17">
                  <a:extLst>
                    <a:ext uri="{FF2B5EF4-FFF2-40B4-BE49-F238E27FC236}">
                      <a16:creationId xmlns:a16="http://schemas.microsoft.com/office/drawing/2014/main" id="{2A8BFA1F-BC1A-6B4E-7FBC-FDE060D1596F}"/>
                    </a:ext>
                  </a:extLst>
                </p:cNvPr>
                <p:cNvPicPr/>
                <p:nvPr/>
              </p:nvPicPr>
              <p:blipFill>
                <a:blip r:embed="rId22"/>
                <a:stretch>
                  <a:fillRect/>
                </a:stretch>
              </p:blipFill>
              <p:spPr>
                <a:xfrm>
                  <a:off x="4681800" y="4124088"/>
                  <a:ext cx="21456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FC189794-D736-26C1-DFFA-5596A80D1C97}"/>
                  </a:ext>
                </a:extLst>
              </p14:cNvPr>
              <p14:cNvContentPartPr/>
              <p14:nvPr/>
            </p14:nvContentPartPr>
            <p14:xfrm>
              <a:off x="10524960" y="1545408"/>
              <a:ext cx="360" cy="1800"/>
            </p14:xfrm>
          </p:contentPart>
        </mc:Choice>
        <mc:Fallback xmlns="">
          <p:pic>
            <p:nvPicPr>
              <p:cNvPr id="20" name="Ink 19">
                <a:extLst>
                  <a:ext uri="{FF2B5EF4-FFF2-40B4-BE49-F238E27FC236}">
                    <a16:creationId xmlns:a16="http://schemas.microsoft.com/office/drawing/2014/main" id="{FC189794-D736-26C1-DFFA-5596A80D1C97}"/>
                  </a:ext>
                </a:extLst>
              </p:cNvPr>
              <p:cNvPicPr/>
              <p:nvPr/>
            </p:nvPicPr>
            <p:blipFill>
              <a:blip r:embed="rId24"/>
              <a:stretch>
                <a:fillRect/>
              </a:stretch>
            </p:blipFill>
            <p:spPr>
              <a:xfrm>
                <a:off x="10506960" y="1527408"/>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DC2C44B3-DB90-BF7D-B163-D14E7A7145BA}"/>
                  </a:ext>
                </a:extLst>
              </p14:cNvPr>
              <p14:cNvContentPartPr/>
              <p14:nvPr/>
            </p14:nvContentPartPr>
            <p14:xfrm>
              <a:off x="10963800" y="1600128"/>
              <a:ext cx="360" cy="360"/>
            </p14:xfrm>
          </p:contentPart>
        </mc:Choice>
        <mc:Fallback xmlns="">
          <p:pic>
            <p:nvPicPr>
              <p:cNvPr id="21" name="Ink 20">
                <a:extLst>
                  <a:ext uri="{FF2B5EF4-FFF2-40B4-BE49-F238E27FC236}">
                    <a16:creationId xmlns:a16="http://schemas.microsoft.com/office/drawing/2014/main" id="{DC2C44B3-DB90-BF7D-B163-D14E7A7145BA}"/>
                  </a:ext>
                </a:extLst>
              </p:cNvPr>
              <p:cNvPicPr/>
              <p:nvPr/>
            </p:nvPicPr>
            <p:blipFill>
              <a:blip r:embed="rId26"/>
              <a:stretch>
                <a:fillRect/>
              </a:stretch>
            </p:blipFill>
            <p:spPr>
              <a:xfrm>
                <a:off x="10945800" y="1582128"/>
                <a:ext cx="36000" cy="36000"/>
              </a:xfrm>
              <a:prstGeom prst="rect">
                <a:avLst/>
              </a:prstGeom>
            </p:spPr>
          </p:pic>
        </mc:Fallback>
      </mc:AlternateContent>
    </p:spTree>
    <p:extLst>
      <p:ext uri="{BB962C8B-B14F-4D97-AF65-F5344CB8AC3E}">
        <p14:creationId xmlns:p14="http://schemas.microsoft.com/office/powerpoint/2010/main" val="410530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B832-3495-C254-D22A-F88C6D400DE4}"/>
              </a:ext>
            </a:extLst>
          </p:cNvPr>
          <p:cNvSpPr>
            <a:spLocks noGrp="1"/>
          </p:cNvSpPr>
          <p:nvPr>
            <p:ph type="title"/>
          </p:nvPr>
        </p:nvSpPr>
        <p:spPr/>
        <p:txBody>
          <a:bodyPr/>
          <a:lstStyle/>
          <a:p>
            <a:r>
              <a:rPr lang="en-US" dirty="0"/>
              <a:t>Final Reports </a:t>
            </a:r>
          </a:p>
        </p:txBody>
      </p:sp>
      <p:sp>
        <p:nvSpPr>
          <p:cNvPr id="3" name="Content Placeholder 2">
            <a:extLst>
              <a:ext uri="{FF2B5EF4-FFF2-40B4-BE49-F238E27FC236}">
                <a16:creationId xmlns:a16="http://schemas.microsoft.com/office/drawing/2014/main" id="{A1171DBD-A481-32D8-1C63-7FF1C3469C71}"/>
              </a:ext>
            </a:extLst>
          </p:cNvPr>
          <p:cNvSpPr>
            <a:spLocks noGrp="1"/>
          </p:cNvSpPr>
          <p:nvPr>
            <p:ph idx="1"/>
          </p:nvPr>
        </p:nvSpPr>
        <p:spPr>
          <a:xfrm>
            <a:off x="285750" y="1831171"/>
            <a:ext cx="8629649" cy="4034896"/>
          </a:xfrm>
        </p:spPr>
        <p:txBody>
          <a:bodyPr/>
          <a:lstStyle/>
          <a:p>
            <a:pPr marL="0" indent="0">
              <a:buNone/>
            </a:pPr>
            <a:r>
              <a:rPr lang="en-US" dirty="0"/>
              <a:t>Final Reports are due 2 months after the completion of the project, but no later than May 31. Send the receipts along with the report to grants@rotaryd5000.org</a:t>
            </a:r>
          </a:p>
        </p:txBody>
      </p:sp>
      <p:sp>
        <p:nvSpPr>
          <p:cNvPr id="4" name="Slide Number Placeholder 3">
            <a:extLst>
              <a:ext uri="{FF2B5EF4-FFF2-40B4-BE49-F238E27FC236}">
                <a16:creationId xmlns:a16="http://schemas.microsoft.com/office/drawing/2014/main" id="{86CBFFD7-D5C3-8719-8E10-BAC5690E65AA}"/>
              </a:ext>
            </a:extLst>
          </p:cNvPr>
          <p:cNvSpPr>
            <a:spLocks noGrp="1"/>
          </p:cNvSpPr>
          <p:nvPr>
            <p:ph type="sldNum" sz="quarter" idx="12"/>
          </p:nvPr>
        </p:nvSpPr>
        <p:spPr/>
        <p:txBody>
          <a:bodyPr/>
          <a:lstStyle/>
          <a:p>
            <a:fld id="{97A94E25-127B-4C48-AF96-44BA7B823777}" type="slidenum">
              <a:rPr lang="en-US" smtClean="0"/>
              <a:pPr/>
              <a:t>27</a:t>
            </a:fld>
            <a:endParaRPr lang="en-US" dirty="0"/>
          </a:p>
        </p:txBody>
      </p:sp>
      <p:pic>
        <p:nvPicPr>
          <p:cNvPr id="8" name="Picture 7">
            <a:extLst>
              <a:ext uri="{FF2B5EF4-FFF2-40B4-BE49-F238E27FC236}">
                <a16:creationId xmlns:a16="http://schemas.microsoft.com/office/drawing/2014/main" id="{69F507E6-7954-2232-C964-0C89441DCAA5}"/>
              </a:ext>
            </a:extLst>
          </p:cNvPr>
          <p:cNvPicPr>
            <a:picLocks noChangeAspect="1"/>
          </p:cNvPicPr>
          <p:nvPr/>
        </p:nvPicPr>
        <p:blipFill>
          <a:blip r:embed="rId2"/>
          <a:stretch>
            <a:fillRect/>
          </a:stretch>
        </p:blipFill>
        <p:spPr>
          <a:xfrm>
            <a:off x="1165565" y="2977837"/>
            <a:ext cx="6812870" cy="2888230"/>
          </a:xfrm>
          <a:prstGeom prst="rect">
            <a:avLst/>
          </a:prstGeom>
        </p:spPr>
      </p:pic>
      <p:grpSp>
        <p:nvGrpSpPr>
          <p:cNvPr id="13" name="Group 12">
            <a:extLst>
              <a:ext uri="{FF2B5EF4-FFF2-40B4-BE49-F238E27FC236}">
                <a16:creationId xmlns:a16="http://schemas.microsoft.com/office/drawing/2014/main" id="{0DE68074-F317-6A94-1242-7EBC9D20B959}"/>
              </a:ext>
            </a:extLst>
          </p:cNvPr>
          <p:cNvGrpSpPr/>
          <p:nvPr/>
        </p:nvGrpSpPr>
        <p:grpSpPr>
          <a:xfrm>
            <a:off x="7025472" y="3456216"/>
            <a:ext cx="165960" cy="130320"/>
            <a:chOff x="7025472" y="3456216"/>
            <a:chExt cx="165960" cy="13032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5BBC54D-A039-16F9-7C41-C774E0B770F3}"/>
                    </a:ext>
                  </a:extLst>
                </p14:cNvPr>
                <p14:cNvContentPartPr/>
                <p14:nvPr/>
              </p14:nvContentPartPr>
              <p14:xfrm>
                <a:off x="7031592" y="3474936"/>
                <a:ext cx="159840" cy="111600"/>
              </p14:xfrm>
            </p:contentPart>
          </mc:Choice>
          <mc:Fallback xmlns="">
            <p:pic>
              <p:nvPicPr>
                <p:cNvPr id="9" name="Ink 8">
                  <a:extLst>
                    <a:ext uri="{FF2B5EF4-FFF2-40B4-BE49-F238E27FC236}">
                      <a16:creationId xmlns:a16="http://schemas.microsoft.com/office/drawing/2014/main" id="{E5BBC54D-A039-16F9-7C41-C774E0B770F3}"/>
                    </a:ext>
                  </a:extLst>
                </p:cNvPr>
                <p:cNvPicPr/>
                <p:nvPr/>
              </p:nvPicPr>
              <p:blipFill>
                <a:blip r:embed="rId4"/>
                <a:stretch>
                  <a:fillRect/>
                </a:stretch>
              </p:blipFill>
              <p:spPr>
                <a:xfrm>
                  <a:off x="7022592" y="3465936"/>
                  <a:ext cx="177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B155EB8E-5850-C173-10EA-0881A333DEBF}"/>
                    </a:ext>
                  </a:extLst>
                </p14:cNvPr>
                <p14:cNvContentPartPr/>
                <p14:nvPr/>
              </p14:nvContentPartPr>
              <p14:xfrm>
                <a:off x="7025472" y="3456216"/>
                <a:ext cx="124920" cy="108360"/>
              </p14:xfrm>
            </p:contentPart>
          </mc:Choice>
          <mc:Fallback xmlns="">
            <p:pic>
              <p:nvPicPr>
                <p:cNvPr id="10" name="Ink 9">
                  <a:extLst>
                    <a:ext uri="{FF2B5EF4-FFF2-40B4-BE49-F238E27FC236}">
                      <a16:creationId xmlns:a16="http://schemas.microsoft.com/office/drawing/2014/main" id="{B155EB8E-5850-C173-10EA-0881A333DEBF}"/>
                    </a:ext>
                  </a:extLst>
                </p:cNvPr>
                <p:cNvPicPr/>
                <p:nvPr/>
              </p:nvPicPr>
              <p:blipFill>
                <a:blip r:embed="rId6"/>
                <a:stretch>
                  <a:fillRect/>
                </a:stretch>
              </p:blipFill>
              <p:spPr>
                <a:xfrm>
                  <a:off x="7016832" y="3447216"/>
                  <a:ext cx="14256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FCE3FA72-D46C-7257-CABB-3A9A4C7ABCAD}"/>
                  </a:ext>
                </a:extLst>
              </p14:cNvPr>
              <p14:cNvContentPartPr/>
              <p14:nvPr/>
            </p14:nvContentPartPr>
            <p14:xfrm>
              <a:off x="4641480" y="3363408"/>
              <a:ext cx="2082960" cy="342360"/>
            </p14:xfrm>
          </p:contentPart>
        </mc:Choice>
        <mc:Fallback xmlns="">
          <p:pic>
            <p:nvPicPr>
              <p:cNvPr id="5" name="Ink 4">
                <a:extLst>
                  <a:ext uri="{FF2B5EF4-FFF2-40B4-BE49-F238E27FC236}">
                    <a16:creationId xmlns:a16="http://schemas.microsoft.com/office/drawing/2014/main" id="{FCE3FA72-D46C-7257-CABB-3A9A4C7ABCAD}"/>
                  </a:ext>
                </a:extLst>
              </p:cNvPr>
              <p:cNvPicPr/>
              <p:nvPr/>
            </p:nvPicPr>
            <p:blipFill>
              <a:blip r:embed="rId8"/>
              <a:stretch>
                <a:fillRect/>
              </a:stretch>
            </p:blipFill>
            <p:spPr>
              <a:xfrm>
                <a:off x="4623480" y="3345768"/>
                <a:ext cx="2118600" cy="378000"/>
              </a:xfrm>
              <a:prstGeom prst="rect">
                <a:avLst/>
              </a:prstGeom>
            </p:spPr>
          </p:pic>
        </mc:Fallback>
      </mc:AlternateContent>
    </p:spTree>
    <p:extLst>
      <p:ext uri="{BB962C8B-B14F-4D97-AF65-F5344CB8AC3E}">
        <p14:creationId xmlns:p14="http://schemas.microsoft.com/office/powerpoint/2010/main" val="274626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for </a:t>
            </a:r>
            <a:br>
              <a:rPr lang="en-US" dirty="0"/>
            </a:br>
            <a:r>
              <a:rPr lang="en-US" dirty="0"/>
              <a:t>Global Grants – Pledge form</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sp>
        <p:nvSpPr>
          <p:cNvPr id="16" name="TextBox 15">
            <a:extLst>
              <a:ext uri="{FF2B5EF4-FFF2-40B4-BE49-F238E27FC236}">
                <a16:creationId xmlns:a16="http://schemas.microsoft.com/office/drawing/2014/main" id="{260F4578-1506-4220-8547-137C91F5CF9F}"/>
              </a:ext>
            </a:extLst>
          </p:cNvPr>
          <p:cNvSpPr txBox="1"/>
          <p:nvPr/>
        </p:nvSpPr>
        <p:spPr>
          <a:xfrm>
            <a:off x="471893" y="2171010"/>
            <a:ext cx="2995506"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Important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Retain copies of Global Grants Commitment Letter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Make sure PE and incoming Board have copies and understand commitment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COMMITMENT EXISTS UNTIL GRANT IS APPROVED/FUNDED OR CANCELLED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6C"/>
              </a:solidFill>
              <a:effectLst/>
              <a:uLnTx/>
              <a:uFillTx/>
              <a:latin typeface="Arial" pitchFamily="34" charset="0"/>
              <a:ea typeface="ＭＳ Ｐゴシック" pitchFamily="34" charset="-128"/>
              <a:cs typeface="+mn-cs"/>
            </a:endParaRPr>
          </a:p>
        </p:txBody>
      </p:sp>
      <p:pic>
        <p:nvPicPr>
          <p:cNvPr id="12" name="Picture 11">
            <a:extLst>
              <a:ext uri="{FF2B5EF4-FFF2-40B4-BE49-F238E27FC236}">
                <a16:creationId xmlns:a16="http://schemas.microsoft.com/office/drawing/2014/main" id="{78450672-1808-9B8C-D588-7F45CEC65C62}"/>
              </a:ext>
            </a:extLst>
          </p:cNvPr>
          <p:cNvPicPr>
            <a:picLocks noChangeAspect="1"/>
          </p:cNvPicPr>
          <p:nvPr/>
        </p:nvPicPr>
        <p:blipFill>
          <a:blip r:embed="rId12"/>
          <a:stretch>
            <a:fillRect/>
          </a:stretch>
        </p:blipFill>
        <p:spPr>
          <a:xfrm>
            <a:off x="3482509" y="1479531"/>
            <a:ext cx="4993040" cy="2819367"/>
          </a:xfrm>
          <a:prstGeom prst="rect">
            <a:avLst/>
          </a:prstGeom>
        </p:spPr>
      </p:pic>
      <p:pic>
        <p:nvPicPr>
          <p:cNvPr id="17" name="Picture 16">
            <a:extLst>
              <a:ext uri="{FF2B5EF4-FFF2-40B4-BE49-F238E27FC236}">
                <a16:creationId xmlns:a16="http://schemas.microsoft.com/office/drawing/2014/main" id="{3A891E49-16C0-5E1C-90E0-50A2ED2D2257}"/>
              </a:ext>
            </a:extLst>
          </p:cNvPr>
          <p:cNvPicPr>
            <a:picLocks noChangeAspect="1"/>
          </p:cNvPicPr>
          <p:nvPr/>
        </p:nvPicPr>
        <p:blipFill>
          <a:blip r:embed="rId13"/>
          <a:stretch>
            <a:fillRect/>
          </a:stretch>
        </p:blipFill>
        <p:spPr>
          <a:xfrm>
            <a:off x="3489835" y="4168613"/>
            <a:ext cx="4985714" cy="2571472"/>
          </a:xfrm>
          <a:prstGeom prst="rect">
            <a:avLst/>
          </a:prstGeom>
        </p:spPr>
      </p:pic>
    </p:spTree>
    <p:extLst>
      <p:ext uri="{BB962C8B-B14F-4D97-AF65-F5344CB8AC3E}">
        <p14:creationId xmlns:p14="http://schemas.microsoft.com/office/powerpoint/2010/main" val="85927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87D25B-8382-4432-A4F1-E545126FBEE3}"/>
              </a:ext>
            </a:extLst>
          </p:cNvPr>
          <p:cNvSpPr>
            <a:spLocks noGrp="1"/>
          </p:cNvSpPr>
          <p:nvPr>
            <p:ph type="title"/>
          </p:nvPr>
        </p:nvSpPr>
        <p:spPr>
          <a:xfrm>
            <a:off x="1028699" y="294538"/>
            <a:ext cx="7421963" cy="1033669"/>
          </a:xfrm>
        </p:spPr>
        <p:txBody>
          <a:bodyPr vert="horz" lIns="91440" tIns="45720" rIns="91440" bIns="45720" rtlCol="0" anchor="ctr">
            <a:normAutofit/>
          </a:bodyPr>
          <a:lstStyle/>
          <a:p>
            <a:pPr defTabSz="914400"/>
            <a:r>
              <a:rPr lang="en-US" sz="3500" kern="1200">
                <a:solidFill>
                  <a:srgbClr val="FFFFFF"/>
                </a:solidFill>
                <a:latin typeface="+mj-lt"/>
                <a:ea typeface="+mj-ea"/>
                <a:cs typeface="+mj-cs"/>
              </a:rPr>
              <a:t>District Grants  vs Global </a:t>
            </a:r>
            <a:r>
              <a:rPr lang="en-US" sz="3500">
                <a:solidFill>
                  <a:srgbClr val="FFFFFF"/>
                </a:solidFill>
                <a:latin typeface="+mj-lt"/>
                <a:ea typeface="+mj-ea"/>
                <a:cs typeface="+mj-cs"/>
              </a:rPr>
              <a:t>G</a:t>
            </a:r>
            <a:r>
              <a:rPr lang="en-US" sz="3500" kern="1200">
                <a:solidFill>
                  <a:srgbClr val="FFFFFF"/>
                </a:solidFill>
                <a:latin typeface="+mj-lt"/>
                <a:ea typeface="+mj-ea"/>
                <a:cs typeface="+mj-cs"/>
              </a:rPr>
              <a:t>rants</a:t>
            </a:r>
            <a:endParaRPr lang="en-US" sz="3500" kern="120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F2583E4C-01C7-412E-98B9-87ECC4C5F22C}"/>
              </a:ext>
            </a:extLst>
          </p:cNvPr>
          <p:cNvSpPr txBox="1"/>
          <p:nvPr/>
        </p:nvSpPr>
        <p:spPr>
          <a:xfrm>
            <a:off x="374904" y="970385"/>
            <a:ext cx="8424584" cy="548879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sng"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Global Grant</a:t>
            </a: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b="0" i="0" u="sng"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District Grant</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Cost - $30,000 minimum   		No maximum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Funding - World Fund, DDF, Cash 	DDF and Mandatory Club Match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Application -Online                         	District Application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Area of Focus                         		No area of Focus requirement                                          One of seven areas of Focus</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Partnerships – Host Club required           No partnership required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Sustainability - Required	    	Not Required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Measurability - Required	     	Required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Scholarships	     			Sponsor Club Determines                                                    Graduate- Post Graduate</a:t>
            </a:r>
          </a:p>
        </p:txBody>
      </p:sp>
    </p:spTree>
    <p:extLst>
      <p:ext uri="{BB962C8B-B14F-4D97-AF65-F5344CB8AC3E}">
        <p14:creationId xmlns:p14="http://schemas.microsoft.com/office/powerpoint/2010/main" val="37435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B695-81EC-8A9F-A128-7C1516D8A63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86337EC0-E9C7-D831-ED19-DCCB24304E47}"/>
              </a:ext>
            </a:extLst>
          </p:cNvPr>
          <p:cNvSpPr>
            <a:spLocks noGrp="1"/>
          </p:cNvSpPr>
          <p:nvPr>
            <p:ph idx="1"/>
          </p:nvPr>
        </p:nvSpPr>
        <p:spPr>
          <a:xfrm>
            <a:off x="185166" y="1805876"/>
            <a:ext cx="8629649" cy="3836989"/>
          </a:xfrm>
        </p:spPr>
        <p:txBody>
          <a:bodyPr/>
          <a:lstStyle/>
          <a:p>
            <a:r>
              <a:rPr lang="en-US" sz="2000" dirty="0">
                <a:latin typeface="Arial" panose="020B0604020202020204" pitchFamily="34" charset="0"/>
                <a:cs typeface="Arial" panose="020B0604020202020204" pitchFamily="34" charset="0"/>
              </a:rPr>
              <a:t>Use of grant funds</a:t>
            </a:r>
          </a:p>
          <a:p>
            <a:pPr lvl="1"/>
            <a:r>
              <a:rPr lang="en-US" sz="2000" dirty="0">
                <a:latin typeface="Arial" panose="020B0604020202020204" pitchFamily="34" charset="0"/>
                <a:cs typeface="Arial" panose="020B0604020202020204" pitchFamily="34" charset="0"/>
              </a:rPr>
              <a:t>Used for the purpose described on the application that was approved </a:t>
            </a:r>
          </a:p>
          <a:p>
            <a:pPr lvl="1"/>
            <a:r>
              <a:rPr lang="en-US" sz="2000" dirty="0">
                <a:latin typeface="Arial" panose="020B0604020202020204" pitchFamily="34" charset="0"/>
                <a:cs typeface="Arial" panose="020B0604020202020204" pitchFamily="34" charset="0"/>
              </a:rPr>
              <a:t>Do not spend project funds until after the grant funds are in the account</a:t>
            </a:r>
          </a:p>
          <a:p>
            <a:pPr lvl="1"/>
            <a:r>
              <a:rPr lang="en-US" sz="2000" dirty="0">
                <a:latin typeface="Arial" panose="020B0604020202020204" pitchFamily="34" charset="0"/>
                <a:cs typeface="Arial" panose="020B0604020202020204" pitchFamily="34" charset="0"/>
              </a:rPr>
              <a:t>Use funds by May 31, return funds to D5000 asap if not used</a:t>
            </a:r>
          </a:p>
          <a:p>
            <a:pPr lvl="1"/>
            <a:r>
              <a:rPr lang="en-US" sz="2000" dirty="0">
                <a:latin typeface="Arial" panose="020B0604020202020204" pitchFamily="34" charset="0"/>
                <a:cs typeface="Arial" panose="020B0604020202020204" pitchFamily="34" charset="0"/>
              </a:rPr>
              <a:t>Disbursements authorized by 2 people via the voucher or on the grant check</a:t>
            </a:r>
          </a:p>
          <a:p>
            <a:pPr lvl="1"/>
            <a:r>
              <a:rPr lang="en-US" sz="2000" dirty="0">
                <a:latin typeface="Arial" panose="020B0604020202020204" pitchFamily="34" charset="0"/>
                <a:cs typeface="Arial" panose="020B0604020202020204" pitchFamily="34" charset="0"/>
              </a:rPr>
              <a:t>Grant funds cannot be carried over to another year</a:t>
            </a:r>
          </a:p>
          <a:p>
            <a:r>
              <a:rPr lang="en-US" sz="2000" dirty="0">
                <a:latin typeface="Arial" panose="020B0604020202020204" pitchFamily="34" charset="0"/>
                <a:cs typeface="Arial" panose="020B0604020202020204" pitchFamily="34" charset="0"/>
              </a:rPr>
              <a:t>Complete qualification checklist by January 31</a:t>
            </a:r>
          </a:p>
          <a:p>
            <a:r>
              <a:rPr lang="en-US" sz="2000" dirty="0">
                <a:latin typeface="Arial" panose="020B0604020202020204" pitchFamily="34" charset="0"/>
                <a:cs typeface="Arial" panose="020B0604020202020204" pitchFamily="34" charset="0"/>
              </a:rPr>
              <a:t>Maintain separate club grant account – all disbursements from this account</a:t>
            </a:r>
          </a:p>
          <a:p>
            <a:r>
              <a:rPr lang="en-US" sz="2000" dirty="0">
                <a:latin typeface="Arial" panose="020B0604020202020204" pitchFamily="34" charset="0"/>
                <a:cs typeface="Arial" panose="020B0604020202020204" pitchFamily="34" charset="0"/>
              </a:rPr>
              <a:t>Keep documents for 5 years</a:t>
            </a:r>
          </a:p>
          <a:p>
            <a:endParaRPr lang="en-US" dirty="0"/>
          </a:p>
        </p:txBody>
      </p:sp>
      <p:sp>
        <p:nvSpPr>
          <p:cNvPr id="5" name="Slide Number Placeholder 4">
            <a:extLst>
              <a:ext uri="{FF2B5EF4-FFF2-40B4-BE49-F238E27FC236}">
                <a16:creationId xmlns:a16="http://schemas.microsoft.com/office/drawing/2014/main" id="{4408F713-5697-2F2B-5057-5BA9C6B26EE3}"/>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3079511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8578-C71E-4F52-B0E6-365C3EB7CF65}"/>
              </a:ext>
            </a:extLst>
          </p:cNvPr>
          <p:cNvSpPr>
            <a:spLocks noGrp="1"/>
          </p:cNvSpPr>
          <p:nvPr>
            <p:ph type="ctrTitle"/>
          </p:nvPr>
        </p:nvSpPr>
        <p:spPr/>
        <p:txBody>
          <a:bodyPr>
            <a:normAutofit fontScale="90000"/>
          </a:bodyPr>
          <a:lstStyle/>
          <a:p>
            <a:r>
              <a:rPr lang="en-US" dirty="0"/>
              <a:t>Rotary Foundation Areas of Focus</a:t>
            </a:r>
          </a:p>
        </p:txBody>
      </p:sp>
      <p:pic>
        <p:nvPicPr>
          <p:cNvPr id="1026" name="Picture 2">
            <a:extLst>
              <a:ext uri="{FF2B5EF4-FFF2-40B4-BE49-F238E27FC236}">
                <a16:creationId xmlns:a16="http://schemas.microsoft.com/office/drawing/2014/main" id="{2C1AE4E9-734E-4ED8-8246-3ADA00E910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7675" y="884169"/>
            <a:ext cx="5708650" cy="557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40DD1-0866-2BA3-A269-DB6B8DA62D29}"/>
              </a:ext>
            </a:extLst>
          </p:cNvPr>
          <p:cNvSpPr>
            <a:spLocks noGrp="1"/>
          </p:cNvSpPr>
          <p:nvPr>
            <p:ph type="title"/>
          </p:nvPr>
        </p:nvSpPr>
        <p:spPr>
          <a:xfrm>
            <a:off x="395478" y="-338327"/>
            <a:ext cx="9061704" cy="1540042"/>
          </a:xfrm>
        </p:spPr>
        <p:txBody>
          <a:bodyPr>
            <a:normAutofit/>
          </a:bodyPr>
          <a:lstStyle/>
          <a:p>
            <a:r>
              <a:rPr lang="en-US" sz="3200" dirty="0"/>
              <a:t>requirements for Global grants</a:t>
            </a:r>
          </a:p>
        </p:txBody>
      </p:sp>
      <p:sp>
        <p:nvSpPr>
          <p:cNvPr id="4" name="Content Placeholder 3">
            <a:extLst>
              <a:ext uri="{FF2B5EF4-FFF2-40B4-BE49-F238E27FC236}">
                <a16:creationId xmlns:a16="http://schemas.microsoft.com/office/drawing/2014/main" id="{8FAE3AAC-F497-0B75-22BE-E6AAE0AB6C8F}"/>
              </a:ext>
            </a:extLst>
          </p:cNvPr>
          <p:cNvSpPr>
            <a:spLocks noGrp="1"/>
          </p:cNvSpPr>
          <p:nvPr>
            <p:ph idx="1"/>
          </p:nvPr>
        </p:nvSpPr>
        <p:spPr>
          <a:xfrm>
            <a:off x="395478" y="2116772"/>
            <a:ext cx="8629649" cy="3836989"/>
          </a:xfrm>
        </p:spPr>
        <p:txBody>
          <a:bodyPr/>
          <a:lstStyle/>
          <a:p>
            <a:pPr algn="l" rtl="0"/>
            <a:r>
              <a:rPr lang="en-US" b="0" i="0" dirty="0">
                <a:solidFill>
                  <a:srgbClr val="000000"/>
                </a:solidFill>
                <a:effectLst/>
                <a:latin typeface="Open Sans" panose="020B0606030504020204" pitchFamily="34" charset="0"/>
              </a:rPr>
              <a:t>Districts must be qualified in order to receive grant funding from The Rotary Foundation. Clubs that want to apply for </a:t>
            </a:r>
            <a:r>
              <a:rPr lang="en-US" b="0" i="0" strike="noStrike" dirty="0">
                <a:solidFill>
                  <a:srgbClr val="005DAA"/>
                </a:solidFill>
                <a:effectLst/>
                <a:latin typeface="Open Sans" panose="020B0606030504020204" pitchFamily="34" charset="0"/>
              </a:rPr>
              <a:t>global grants</a:t>
            </a:r>
            <a:r>
              <a:rPr lang="en-US" b="0" i="0" dirty="0">
                <a:solidFill>
                  <a:srgbClr val="000000"/>
                </a:solidFill>
                <a:effectLst/>
                <a:latin typeface="Open Sans" panose="020B0606030504020204" pitchFamily="34" charset="0"/>
              </a:rPr>
              <a:t> must also be qualified.</a:t>
            </a:r>
          </a:p>
          <a:p>
            <a:pPr algn="l" rtl="0"/>
            <a:endParaRPr lang="en-US" b="0" i="0" dirty="0">
              <a:solidFill>
                <a:srgbClr val="000000"/>
              </a:solidFill>
              <a:effectLst/>
              <a:latin typeface="Open Sans" panose="020B0606030504020204" pitchFamily="34" charset="0"/>
            </a:endParaRPr>
          </a:p>
          <a:p>
            <a:pPr algn="l" rtl="0"/>
            <a:r>
              <a:rPr lang="en-US" b="0" i="0" dirty="0">
                <a:solidFill>
                  <a:srgbClr val="000000"/>
                </a:solidFill>
                <a:effectLst/>
                <a:latin typeface="Open Sans" panose="020B0606030504020204" pitchFamily="34" charset="0"/>
              </a:rPr>
              <a:t>The qualification process helps ensure that your district or club understands your financial responsibilities, including stewardship, and is prepared to take them on. Qualification must be completed each year.</a:t>
            </a:r>
          </a:p>
          <a:p>
            <a:pPr algn="l" rtl="0"/>
            <a:endParaRPr lang="en-US" b="0" i="0" dirty="0">
              <a:solidFill>
                <a:srgbClr val="000000"/>
              </a:solidFill>
              <a:effectLst/>
              <a:latin typeface="Open Sans" panose="020B0606030504020204" pitchFamily="34" charset="0"/>
            </a:endParaRPr>
          </a:p>
          <a:p>
            <a:pPr algn="l" rtl="0"/>
            <a:r>
              <a:rPr lang="en-US" dirty="0">
                <a:solidFill>
                  <a:srgbClr val="000000"/>
                </a:solidFill>
                <a:latin typeface="Open Sans" panose="020B0606030504020204" pitchFamily="34" charset="0"/>
              </a:rPr>
              <a:t>Club qualifies for global grants by someone taking the Grant Management Seminar in the Rotary Learning Center.  </a:t>
            </a:r>
            <a:r>
              <a:rPr lang="en-US" dirty="0">
                <a:solidFill>
                  <a:srgbClr val="000000"/>
                </a:solidFill>
                <a:highlight>
                  <a:srgbClr val="FFFF00"/>
                </a:highlight>
                <a:latin typeface="Open Sans" panose="020B0606030504020204" pitchFamily="34" charset="0"/>
              </a:rPr>
              <a:t>New requirement starting this year</a:t>
            </a:r>
            <a:r>
              <a:rPr lang="en-US" dirty="0">
                <a:solidFill>
                  <a:srgbClr val="000000"/>
                </a:solidFill>
                <a:latin typeface="Open Sans" panose="020B0606030504020204" pitchFamily="34" charset="0"/>
              </a:rPr>
              <a:t>.</a:t>
            </a:r>
            <a:endParaRPr lang="en-US"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53969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E278-186D-065B-5F56-803DD8C80C05}"/>
              </a:ext>
            </a:extLst>
          </p:cNvPr>
          <p:cNvSpPr>
            <a:spLocks noGrp="1"/>
          </p:cNvSpPr>
          <p:nvPr>
            <p:ph type="title"/>
          </p:nvPr>
        </p:nvSpPr>
        <p:spPr/>
        <p:txBody>
          <a:bodyPr/>
          <a:lstStyle/>
          <a:p>
            <a:r>
              <a:rPr lang="en-US" dirty="0"/>
              <a:t>District </a:t>
            </a:r>
            <a:r>
              <a:rPr lang="en-US" dirty="0" err="1"/>
              <a:t>Sitepage</a:t>
            </a:r>
            <a:br>
              <a:rPr lang="en-US" dirty="0"/>
            </a:br>
            <a:endParaRPr lang="en-US" sz="1600" dirty="0"/>
          </a:p>
        </p:txBody>
      </p:sp>
      <p:pic>
        <p:nvPicPr>
          <p:cNvPr id="7" name="Content Placeholder 6">
            <a:extLst>
              <a:ext uri="{FF2B5EF4-FFF2-40B4-BE49-F238E27FC236}">
                <a16:creationId xmlns:a16="http://schemas.microsoft.com/office/drawing/2014/main" id="{5AD1C821-C368-D922-0B88-50240CAFC73D}"/>
              </a:ext>
            </a:extLst>
          </p:cNvPr>
          <p:cNvPicPr>
            <a:picLocks noGrp="1" noChangeAspect="1"/>
          </p:cNvPicPr>
          <p:nvPr>
            <p:ph idx="1"/>
          </p:nvPr>
        </p:nvPicPr>
        <p:blipFill>
          <a:blip r:embed="rId2"/>
          <a:stretch>
            <a:fillRect/>
          </a:stretch>
        </p:blipFill>
        <p:spPr>
          <a:xfrm>
            <a:off x="337580" y="1909375"/>
            <a:ext cx="8047468" cy="4338134"/>
          </a:xfrm>
        </p:spPr>
      </p:pic>
      <p:sp>
        <p:nvSpPr>
          <p:cNvPr id="5" name="Slide Number Placeholder 4">
            <a:extLst>
              <a:ext uri="{FF2B5EF4-FFF2-40B4-BE49-F238E27FC236}">
                <a16:creationId xmlns:a16="http://schemas.microsoft.com/office/drawing/2014/main" id="{10474DBA-655A-CAC0-0D64-890251DB4311}"/>
              </a:ext>
            </a:extLst>
          </p:cNvPr>
          <p:cNvSpPr>
            <a:spLocks noGrp="1"/>
          </p:cNvSpPr>
          <p:nvPr>
            <p:ph type="sldNum" sz="quarter" idx="12"/>
          </p:nvPr>
        </p:nvSpPr>
        <p:spPr/>
        <p:txBody>
          <a:bodyPr/>
          <a:lstStyle/>
          <a:p>
            <a:fld id="{97A94E25-127B-4C48-AF96-44BA7B823777}" type="slidenum">
              <a:rPr lang="en-US" smtClean="0"/>
              <a:pPr/>
              <a:t>32</a:t>
            </a:fld>
            <a:endParaRPr lang="en-US" dirty="0"/>
          </a:p>
        </p:txBody>
      </p:sp>
      <p:sp>
        <p:nvSpPr>
          <p:cNvPr id="8" name="TextBox 7">
            <a:extLst>
              <a:ext uri="{FF2B5EF4-FFF2-40B4-BE49-F238E27FC236}">
                <a16:creationId xmlns:a16="http://schemas.microsoft.com/office/drawing/2014/main" id="{1D0A088C-6009-58F8-AAEA-22CA584648D2}"/>
              </a:ext>
            </a:extLst>
          </p:cNvPr>
          <p:cNvSpPr txBox="1"/>
          <p:nvPr/>
        </p:nvSpPr>
        <p:spPr>
          <a:xfrm>
            <a:off x="493776" y="1540043"/>
            <a:ext cx="7891272" cy="369332"/>
          </a:xfrm>
          <a:prstGeom prst="rect">
            <a:avLst/>
          </a:prstGeom>
          <a:noFill/>
        </p:spPr>
        <p:txBody>
          <a:bodyPr wrap="square" rtlCol="0">
            <a:spAutoFit/>
          </a:bodyPr>
          <a:lstStyle/>
          <a:p>
            <a:r>
              <a:rPr lang="en-US"/>
              <a:t>https://rotaryd5000.org/sitepage/district-grant-info-documents</a:t>
            </a:r>
            <a:endParaRPr lang="en-US" dirty="0"/>
          </a:p>
        </p:txBody>
      </p:sp>
    </p:spTree>
    <p:extLst>
      <p:ext uri="{BB962C8B-B14F-4D97-AF65-F5344CB8AC3E}">
        <p14:creationId xmlns:p14="http://schemas.microsoft.com/office/powerpoint/2010/main" val="157617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DB8A-6622-4580-8BFC-2DD1EA203A55}"/>
              </a:ext>
            </a:extLst>
          </p:cNvPr>
          <p:cNvSpPr>
            <a:spLocks noGrp="1"/>
          </p:cNvSpPr>
          <p:nvPr>
            <p:ph type="title"/>
          </p:nvPr>
        </p:nvSpPr>
        <p:spPr>
          <a:xfrm>
            <a:off x="425451" y="-445007"/>
            <a:ext cx="8629650" cy="1540042"/>
          </a:xfrm>
        </p:spPr>
        <p:txBody>
          <a:bodyPr/>
          <a:lstStyle/>
          <a:p>
            <a:r>
              <a:rPr lang="en-US" dirty="0">
                <a:latin typeface="Arial" panose="020B0604020202020204" pitchFamily="34" charset="0"/>
                <a:cs typeface="Arial" panose="020B0604020202020204" pitchFamily="34" charset="0"/>
              </a:rPr>
              <a:t>Learn.rotary.org</a:t>
            </a:r>
          </a:p>
        </p:txBody>
      </p:sp>
      <p:sp>
        <p:nvSpPr>
          <p:cNvPr id="5" name="Slide Number Placeholder 4">
            <a:extLst>
              <a:ext uri="{FF2B5EF4-FFF2-40B4-BE49-F238E27FC236}">
                <a16:creationId xmlns:a16="http://schemas.microsoft.com/office/drawing/2014/main" id="{6EED75D5-E91D-CDFF-287E-E9E22566C8F6}"/>
              </a:ext>
            </a:extLst>
          </p:cNvPr>
          <p:cNvSpPr>
            <a:spLocks noGrp="1"/>
          </p:cNvSpPr>
          <p:nvPr>
            <p:ph type="sldNum" sz="quarter" idx="12"/>
          </p:nvPr>
        </p:nvSpPr>
        <p:spPr/>
        <p:txBody>
          <a:bodyPr/>
          <a:lstStyle/>
          <a:p>
            <a:fld id="{97A94E25-127B-4C48-AF96-44BA7B823777}" type="slidenum">
              <a:rPr lang="en-US" smtClean="0"/>
              <a:pPr/>
              <a:t>33</a:t>
            </a:fld>
            <a:endParaRPr lang="en-US" dirty="0"/>
          </a:p>
        </p:txBody>
      </p:sp>
      <p:pic>
        <p:nvPicPr>
          <p:cNvPr id="7" name="Picture 6">
            <a:extLst>
              <a:ext uri="{FF2B5EF4-FFF2-40B4-BE49-F238E27FC236}">
                <a16:creationId xmlns:a16="http://schemas.microsoft.com/office/drawing/2014/main" id="{6FE592E2-BA0D-ADB7-C160-6F5DA1F0C681}"/>
              </a:ext>
            </a:extLst>
          </p:cNvPr>
          <p:cNvPicPr>
            <a:picLocks noChangeAspect="1"/>
          </p:cNvPicPr>
          <p:nvPr/>
        </p:nvPicPr>
        <p:blipFill>
          <a:blip r:embed="rId2"/>
          <a:stretch>
            <a:fillRect/>
          </a:stretch>
        </p:blipFill>
        <p:spPr>
          <a:xfrm>
            <a:off x="0" y="1540043"/>
            <a:ext cx="9144000" cy="5128738"/>
          </a:xfrm>
          <a:prstGeom prst="rect">
            <a:avLst/>
          </a:prstGeom>
        </p:spPr>
      </p:pic>
      <p:sp>
        <p:nvSpPr>
          <p:cNvPr id="8" name="Arrow: Down 7">
            <a:extLst>
              <a:ext uri="{FF2B5EF4-FFF2-40B4-BE49-F238E27FC236}">
                <a16:creationId xmlns:a16="http://schemas.microsoft.com/office/drawing/2014/main" id="{3381E286-D29D-BB61-7BC2-E4924D0B043B}"/>
              </a:ext>
            </a:extLst>
          </p:cNvPr>
          <p:cNvSpPr/>
          <p:nvPr/>
        </p:nvSpPr>
        <p:spPr>
          <a:xfrm>
            <a:off x="3556000" y="47879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72A4CA0-C876-516C-C0E2-1D7745F1E3C8}"/>
                  </a:ext>
                </a:extLst>
              </p14:cNvPr>
              <p14:cNvContentPartPr/>
              <p14:nvPr/>
            </p14:nvContentPartPr>
            <p14:xfrm>
              <a:off x="3159540" y="5963940"/>
              <a:ext cx="1744920" cy="997560"/>
            </p14:xfrm>
          </p:contentPart>
        </mc:Choice>
        <mc:Fallback xmlns="">
          <p:pic>
            <p:nvPicPr>
              <p:cNvPr id="9" name="Ink 8">
                <a:extLst>
                  <a:ext uri="{FF2B5EF4-FFF2-40B4-BE49-F238E27FC236}">
                    <a16:creationId xmlns:a16="http://schemas.microsoft.com/office/drawing/2014/main" id="{B72A4CA0-C876-516C-C0E2-1D7745F1E3C8}"/>
                  </a:ext>
                </a:extLst>
              </p:cNvPr>
              <p:cNvPicPr/>
              <p:nvPr/>
            </p:nvPicPr>
            <p:blipFill>
              <a:blip r:embed="rId4"/>
              <a:stretch>
                <a:fillRect/>
              </a:stretch>
            </p:blipFill>
            <p:spPr>
              <a:xfrm>
                <a:off x="3150900" y="5954940"/>
                <a:ext cx="1762560" cy="1015200"/>
              </a:xfrm>
              <a:prstGeom prst="rect">
                <a:avLst/>
              </a:prstGeom>
            </p:spPr>
          </p:pic>
        </mc:Fallback>
      </mc:AlternateContent>
    </p:spTree>
    <p:extLst>
      <p:ext uri="{BB962C8B-B14F-4D97-AF65-F5344CB8AC3E}">
        <p14:creationId xmlns:p14="http://schemas.microsoft.com/office/powerpoint/2010/main" val="3596933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0A12-E56E-DF4D-FEED-3E05902C8E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78741F-DDB4-CE72-DB44-E39054DFFBFA}"/>
              </a:ext>
            </a:extLst>
          </p:cNvPr>
          <p:cNvSpPr>
            <a:spLocks noGrp="1"/>
          </p:cNvSpPr>
          <p:nvPr>
            <p:ph idx="1"/>
          </p:nvPr>
        </p:nvSpPr>
        <p:spPr/>
        <p:txBody>
          <a:bodyPr/>
          <a:lstStyle/>
          <a:p>
            <a:endParaRPr lang="en-US"/>
          </a:p>
        </p:txBody>
      </p:sp>
      <p:sp>
        <p:nvSpPr>
          <p:cNvPr id="4" name="Subtitle 3">
            <a:extLst>
              <a:ext uri="{FF2B5EF4-FFF2-40B4-BE49-F238E27FC236}">
                <a16:creationId xmlns:a16="http://schemas.microsoft.com/office/drawing/2014/main" id="{4295AE3B-F571-26AD-8A0F-DB17E1D803E2}"/>
              </a:ext>
            </a:extLst>
          </p:cNvPr>
          <p:cNvSpPr>
            <a:spLocks noGrp="1"/>
          </p:cNvSpPr>
          <p:nvPr>
            <p:ph type="subTitle" idx="13"/>
          </p:nvPr>
        </p:nvSpPr>
        <p:spPr/>
        <p:txBody>
          <a:bodyPr/>
          <a:lstStyle/>
          <a:p>
            <a:endParaRPr lang="en-US" dirty="0"/>
          </a:p>
        </p:txBody>
      </p:sp>
      <p:sp>
        <p:nvSpPr>
          <p:cNvPr id="5" name="Slide Number Placeholder 4">
            <a:extLst>
              <a:ext uri="{FF2B5EF4-FFF2-40B4-BE49-F238E27FC236}">
                <a16:creationId xmlns:a16="http://schemas.microsoft.com/office/drawing/2014/main" id="{917DECC3-3836-3F4B-2134-CD132909A878}"/>
              </a:ext>
            </a:extLst>
          </p:cNvPr>
          <p:cNvSpPr>
            <a:spLocks noGrp="1"/>
          </p:cNvSpPr>
          <p:nvPr>
            <p:ph type="sldNum" sz="quarter" idx="12"/>
          </p:nvPr>
        </p:nvSpPr>
        <p:spPr/>
        <p:txBody>
          <a:bodyPr/>
          <a:lstStyle/>
          <a:p>
            <a:fld id="{97A94E25-127B-4C48-AF96-44BA7B823777}" type="slidenum">
              <a:rPr lang="en-US" smtClean="0"/>
              <a:pPr/>
              <a:t>34</a:t>
            </a:fld>
            <a:endParaRPr lang="en-US" dirty="0"/>
          </a:p>
        </p:txBody>
      </p:sp>
      <p:pic>
        <p:nvPicPr>
          <p:cNvPr id="7" name="Picture 6">
            <a:extLst>
              <a:ext uri="{FF2B5EF4-FFF2-40B4-BE49-F238E27FC236}">
                <a16:creationId xmlns:a16="http://schemas.microsoft.com/office/drawing/2014/main" id="{D3C92AA3-E7F0-0BDD-A2C2-6BBC7AD2F9E4}"/>
              </a:ext>
            </a:extLst>
          </p:cNvPr>
          <p:cNvPicPr>
            <a:picLocks noChangeAspect="1"/>
          </p:cNvPicPr>
          <p:nvPr/>
        </p:nvPicPr>
        <p:blipFill>
          <a:blip r:embed="rId2"/>
          <a:stretch>
            <a:fillRect/>
          </a:stretch>
        </p:blipFill>
        <p:spPr>
          <a:xfrm>
            <a:off x="0" y="576713"/>
            <a:ext cx="9144000" cy="5704573"/>
          </a:xfrm>
          <a:prstGeom prst="rect">
            <a:avLst/>
          </a:prstGeom>
        </p:spPr>
      </p:pic>
    </p:spTree>
    <p:extLst>
      <p:ext uri="{BB962C8B-B14F-4D97-AF65-F5344CB8AC3E}">
        <p14:creationId xmlns:p14="http://schemas.microsoft.com/office/powerpoint/2010/main" val="2524415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8E82-2092-FEE5-1FDC-2C3CEDC0E653}"/>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AEB29412-EB0A-FDB8-55DE-50E1984C3F5E}"/>
              </a:ext>
            </a:extLst>
          </p:cNvPr>
          <p:cNvSpPr>
            <a:spLocks noGrp="1"/>
          </p:cNvSpPr>
          <p:nvPr>
            <p:ph idx="1"/>
          </p:nvPr>
        </p:nvSpPr>
        <p:spPr>
          <a:xfrm>
            <a:off x="425453" y="1928812"/>
            <a:ext cx="8312148" cy="4319588"/>
          </a:xfrm>
        </p:spPr>
        <p:txBody>
          <a:bodyPr>
            <a:normAutofit/>
          </a:bodyPr>
          <a:lstStyle/>
          <a:p>
            <a:pPr marL="0" indent="0">
              <a:buNone/>
            </a:pPr>
            <a:r>
              <a:rPr lang="en-US" dirty="0"/>
              <a:t>Recording of Zooms are in the webinar tab under Quick Links on the rotaryd5000.org website.</a:t>
            </a:r>
          </a:p>
          <a:p>
            <a:pPr marL="0" indent="0">
              <a:buNone/>
            </a:pPr>
            <a:endParaRPr lang="en-US" dirty="0"/>
          </a:p>
          <a:p>
            <a:pPr algn="l"/>
            <a:r>
              <a:rPr lang="en-US" b="0" i="0" dirty="0">
                <a:solidFill>
                  <a:srgbClr val="1D2228"/>
                </a:solidFill>
                <a:effectLst/>
                <a:latin typeface="Helvetica Neue"/>
              </a:rPr>
              <a:t>Oct 21, 10:30am - Global Grants projects fair.  The club pledges to global grants is due November 1.  Learn about the possible global grants your club can participate in.</a:t>
            </a:r>
          </a:p>
          <a:p>
            <a:pPr algn="l"/>
            <a:r>
              <a:rPr lang="en-US" b="0" i="0" dirty="0">
                <a:solidFill>
                  <a:srgbClr val="1D2228"/>
                </a:solidFill>
                <a:effectLst/>
                <a:latin typeface="Helvetica Neue"/>
              </a:rPr>
              <a:t>Oct 24 - World Polio Day</a:t>
            </a:r>
          </a:p>
          <a:p>
            <a:pPr algn="l"/>
            <a:r>
              <a:rPr lang="en-US" b="0" i="0" dirty="0">
                <a:solidFill>
                  <a:srgbClr val="1D2228"/>
                </a:solidFill>
                <a:effectLst/>
                <a:latin typeface="Helvetica Neue"/>
              </a:rPr>
              <a:t>Nov 18, 10am - Foundation 201, a Deeper Dive.  Want to know more about The Rotary Foundation programs? Join us to get an in-depth view of TRF programs, such as the Endowment Fund, Legacy Society, and donor recognitions.</a:t>
            </a:r>
          </a:p>
          <a:p>
            <a:pPr marL="0" indent="0">
              <a:buNone/>
            </a:pPr>
            <a:endParaRPr lang="en-US" dirty="0"/>
          </a:p>
        </p:txBody>
      </p:sp>
      <p:sp>
        <p:nvSpPr>
          <p:cNvPr id="5" name="Slide Number Placeholder 4">
            <a:extLst>
              <a:ext uri="{FF2B5EF4-FFF2-40B4-BE49-F238E27FC236}">
                <a16:creationId xmlns:a16="http://schemas.microsoft.com/office/drawing/2014/main" id="{C1B86048-C0C4-F13E-3F53-BFA68409E81F}"/>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extLst>
      <p:ext uri="{BB962C8B-B14F-4D97-AF65-F5344CB8AC3E}">
        <p14:creationId xmlns:p14="http://schemas.microsoft.com/office/powerpoint/2010/main" val="3166383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1575-2164-8E17-B006-658DA747572B}"/>
              </a:ext>
            </a:extLst>
          </p:cNvPr>
          <p:cNvSpPr>
            <a:spLocks noGrp="1"/>
          </p:cNvSpPr>
          <p:nvPr>
            <p:ph type="title"/>
          </p:nvPr>
        </p:nvSpPr>
        <p:spPr/>
        <p:txBody>
          <a:bodyPr/>
          <a:lstStyle/>
          <a:p>
            <a:r>
              <a:rPr lang="en-US" dirty="0"/>
              <a:t>District Foundation committee </a:t>
            </a:r>
          </a:p>
        </p:txBody>
      </p:sp>
      <p:pic>
        <p:nvPicPr>
          <p:cNvPr id="7" name="Content Placeholder 6">
            <a:extLst>
              <a:ext uri="{FF2B5EF4-FFF2-40B4-BE49-F238E27FC236}">
                <a16:creationId xmlns:a16="http://schemas.microsoft.com/office/drawing/2014/main" id="{4F1B51D5-4271-CE8A-58C2-17B8354E7D3C}"/>
              </a:ext>
            </a:extLst>
          </p:cNvPr>
          <p:cNvPicPr>
            <a:picLocks noGrp="1" noChangeAspect="1"/>
          </p:cNvPicPr>
          <p:nvPr>
            <p:ph idx="1"/>
          </p:nvPr>
        </p:nvPicPr>
        <p:blipFill>
          <a:blip r:embed="rId2"/>
          <a:stretch>
            <a:fillRect/>
          </a:stretch>
        </p:blipFill>
        <p:spPr>
          <a:xfrm>
            <a:off x="1084674" y="1687005"/>
            <a:ext cx="7126638" cy="4665260"/>
          </a:xfrm>
        </p:spPr>
      </p:pic>
      <p:sp>
        <p:nvSpPr>
          <p:cNvPr id="5" name="Slide Number Placeholder 4">
            <a:extLst>
              <a:ext uri="{FF2B5EF4-FFF2-40B4-BE49-F238E27FC236}">
                <a16:creationId xmlns:a16="http://schemas.microsoft.com/office/drawing/2014/main" id="{5F9E6C2B-37FD-D5C4-C42D-5D8BC245B549}"/>
              </a:ext>
            </a:extLst>
          </p:cNvPr>
          <p:cNvSpPr>
            <a:spLocks noGrp="1"/>
          </p:cNvSpPr>
          <p:nvPr>
            <p:ph type="sldNum" sz="quarter" idx="12"/>
          </p:nvPr>
        </p:nvSpPr>
        <p:spPr/>
        <p:txBody>
          <a:bodyPr/>
          <a:lstStyle/>
          <a:p>
            <a:fld id="{97A94E25-127B-4C48-AF96-44BA7B823777}" type="slidenum">
              <a:rPr lang="en-US" smtClean="0"/>
              <a:pPr/>
              <a:t>36</a:t>
            </a:fld>
            <a:endParaRPr lang="en-US" dirty="0"/>
          </a:p>
        </p:txBody>
      </p:sp>
    </p:spTree>
    <p:extLst>
      <p:ext uri="{BB962C8B-B14F-4D97-AF65-F5344CB8AC3E}">
        <p14:creationId xmlns:p14="http://schemas.microsoft.com/office/powerpoint/2010/main" val="209900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B695-81EC-8A9F-A128-7C1516D8A63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86337EC0-E9C7-D831-ED19-DCCB24304E47}"/>
              </a:ext>
            </a:extLst>
          </p:cNvPr>
          <p:cNvSpPr>
            <a:spLocks noGrp="1"/>
          </p:cNvSpPr>
          <p:nvPr>
            <p:ph idx="1"/>
          </p:nvPr>
        </p:nvSpPr>
        <p:spPr>
          <a:xfrm>
            <a:off x="185166" y="1805876"/>
            <a:ext cx="8629649" cy="3836989"/>
          </a:xfrm>
        </p:spPr>
        <p:txBody>
          <a:bodyPr/>
          <a:lstStyle/>
          <a:p>
            <a:r>
              <a:rPr lang="en-US" sz="2000" dirty="0">
                <a:latin typeface="Arial" panose="020B0604020202020204" pitchFamily="34" charset="0"/>
                <a:cs typeface="Arial" panose="020B0604020202020204" pitchFamily="34" charset="0"/>
              </a:rPr>
              <a:t>Use of grant funds</a:t>
            </a:r>
          </a:p>
          <a:p>
            <a:pPr lvl="1"/>
            <a:r>
              <a:rPr lang="en-US" sz="2000" dirty="0">
                <a:latin typeface="Arial" panose="020B0604020202020204" pitchFamily="34" charset="0"/>
                <a:cs typeface="Arial" panose="020B0604020202020204" pitchFamily="34" charset="0"/>
              </a:rPr>
              <a:t>Used for the purpose described on the application that was approved </a:t>
            </a:r>
          </a:p>
          <a:p>
            <a:pPr lvl="1"/>
            <a:r>
              <a:rPr lang="en-US" sz="2000" dirty="0">
                <a:latin typeface="Arial" panose="020B0604020202020204" pitchFamily="34" charset="0"/>
                <a:cs typeface="Arial" panose="020B0604020202020204" pitchFamily="34" charset="0"/>
              </a:rPr>
              <a:t>Do not spend project funds until after the grant funds are in the account</a:t>
            </a:r>
          </a:p>
          <a:p>
            <a:pPr lvl="1"/>
            <a:r>
              <a:rPr lang="en-US" sz="2000" dirty="0">
                <a:latin typeface="Arial" panose="020B0604020202020204" pitchFamily="34" charset="0"/>
                <a:cs typeface="Arial" panose="020B0604020202020204" pitchFamily="34" charset="0"/>
              </a:rPr>
              <a:t>Use funds by May 31, return funds to D5000 asap if not used</a:t>
            </a:r>
          </a:p>
          <a:p>
            <a:pPr lvl="1"/>
            <a:r>
              <a:rPr lang="en-US" sz="2000" dirty="0">
                <a:latin typeface="Arial" panose="020B0604020202020204" pitchFamily="34" charset="0"/>
                <a:cs typeface="Arial" panose="020B0604020202020204" pitchFamily="34" charset="0"/>
              </a:rPr>
              <a:t>Disbursements authorized by 2 people via the voucher or on the grant check</a:t>
            </a:r>
          </a:p>
          <a:p>
            <a:pPr lvl="1"/>
            <a:r>
              <a:rPr lang="en-US" sz="2000" dirty="0">
                <a:latin typeface="Arial" panose="020B0604020202020204" pitchFamily="34" charset="0"/>
                <a:cs typeface="Arial" panose="020B0604020202020204" pitchFamily="34" charset="0"/>
              </a:rPr>
              <a:t>Grant funds cannot be carried over to another year</a:t>
            </a:r>
          </a:p>
          <a:p>
            <a:r>
              <a:rPr lang="en-US" sz="2000" dirty="0">
                <a:latin typeface="Arial" panose="020B0604020202020204" pitchFamily="34" charset="0"/>
                <a:cs typeface="Arial" panose="020B0604020202020204" pitchFamily="34" charset="0"/>
              </a:rPr>
              <a:t>Complete qualification checklist by January 31</a:t>
            </a:r>
          </a:p>
          <a:p>
            <a:r>
              <a:rPr lang="en-US" sz="2000" dirty="0">
                <a:latin typeface="Arial" panose="020B0604020202020204" pitchFamily="34" charset="0"/>
                <a:cs typeface="Arial" panose="020B0604020202020204" pitchFamily="34" charset="0"/>
              </a:rPr>
              <a:t>Maintain separate club grant account – all disbursements from this account</a:t>
            </a:r>
          </a:p>
          <a:p>
            <a:r>
              <a:rPr lang="en-US" sz="2000" dirty="0">
                <a:latin typeface="Arial" panose="020B0604020202020204" pitchFamily="34" charset="0"/>
                <a:cs typeface="Arial" panose="020B0604020202020204" pitchFamily="34" charset="0"/>
              </a:rPr>
              <a:t>Keep documents for 5 years</a:t>
            </a:r>
          </a:p>
          <a:p>
            <a:endParaRPr lang="en-US" dirty="0"/>
          </a:p>
        </p:txBody>
      </p:sp>
      <p:sp>
        <p:nvSpPr>
          <p:cNvPr id="5" name="Slide Number Placeholder 4">
            <a:extLst>
              <a:ext uri="{FF2B5EF4-FFF2-40B4-BE49-F238E27FC236}">
                <a16:creationId xmlns:a16="http://schemas.microsoft.com/office/drawing/2014/main" id="{4408F713-5697-2F2B-5057-5BA9C6B26EE3}"/>
              </a:ext>
            </a:extLst>
          </p:cNvPr>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97A94E25-127B-4C48-AF96-44BA7B823777}" type="slidenum">
              <a:rPr kumimoji="0" lang="en-US" sz="900" b="0" i="0" u="none" strike="noStrike" kern="0" cap="none" spc="0" normalizeH="0" baseline="0" noProof="0" smtClean="0">
                <a:ln>
                  <a:noFill/>
                </a:ln>
                <a:solidFill>
                  <a:srgbClr val="000000"/>
                </a:solidFill>
                <a:effectLst/>
                <a:uLnTx/>
                <a:uFillTx/>
                <a:latin typeface="Arial" panose="020B0604020202020204"/>
                <a:ea typeface="+mj-ea"/>
                <a:cs typeface="+mj-cs"/>
                <a:sym typeface="Calibri"/>
              </a:rPr>
              <a:pPr marL="0" marR="0" lvl="0" indent="0" algn="r" defTabSz="457200" rtl="0" eaLnBrk="1" fontAlgn="auto" latinLnBrk="0" hangingPunct="0">
                <a:lnSpc>
                  <a:spcPct val="100000"/>
                </a:lnSpc>
                <a:spcBef>
                  <a:spcPts val="0"/>
                </a:spcBef>
                <a:spcAft>
                  <a:spcPts val="0"/>
                </a:spcAft>
                <a:buClrTx/>
                <a:buSzTx/>
                <a:buFontTx/>
                <a:buNone/>
                <a:tabLst/>
                <a:defRPr/>
              </a:pPr>
              <a:t>37</a:t>
            </a:fld>
            <a:endParaRPr kumimoji="0" lang="en-US" sz="900" b="0" i="0" u="none" strike="noStrike" kern="0" cap="none" spc="0" normalizeH="0" baseline="0" noProof="0" dirty="0">
              <a:ln>
                <a:noFill/>
              </a:ln>
              <a:solidFill>
                <a:srgbClr val="000000"/>
              </a:solidFill>
              <a:effectLst/>
              <a:uLnTx/>
              <a:uFillTx/>
              <a:latin typeface="Arial" panose="020B0604020202020204"/>
              <a:ea typeface="+mj-ea"/>
              <a:cs typeface="+mj-cs"/>
              <a:sym typeface="Calibri"/>
            </a:endParaRPr>
          </a:p>
        </p:txBody>
      </p:sp>
    </p:spTree>
    <p:extLst>
      <p:ext uri="{BB962C8B-B14F-4D97-AF65-F5344CB8AC3E}">
        <p14:creationId xmlns:p14="http://schemas.microsoft.com/office/powerpoint/2010/main" val="4193009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828976-FC59-4CDC-979D-FA3BDF607DFA}"/>
              </a:ext>
            </a:extLst>
          </p:cNvPr>
          <p:cNvPicPr>
            <a:picLocks noGrp="1" noChangeAspect="1"/>
          </p:cNvPicPr>
          <p:nvPr>
            <p:ph idx="1"/>
          </p:nvPr>
        </p:nvPicPr>
        <p:blipFill>
          <a:blip r:embed="rId2"/>
          <a:stretch>
            <a:fillRect/>
          </a:stretch>
        </p:blipFill>
        <p:spPr>
          <a:xfrm>
            <a:off x="0" y="1927584"/>
            <a:ext cx="9090902" cy="3431815"/>
          </a:xfrm>
          <a:prstGeom prst="rect">
            <a:avLst/>
          </a:prstGeom>
        </p:spPr>
      </p:pic>
      <p:sp>
        <p:nvSpPr>
          <p:cNvPr id="4" name="Slide Number Placeholder 3">
            <a:extLst>
              <a:ext uri="{FF2B5EF4-FFF2-40B4-BE49-F238E27FC236}">
                <a16:creationId xmlns:a16="http://schemas.microsoft.com/office/drawing/2014/main" id="{37910F01-5806-4CCE-A8D1-757D8807CC4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hangingPunct="1">
              <a:spcAft>
                <a:spcPts val="600"/>
              </a:spcAft>
            </a:pPr>
            <a:fld id="{97A94E25-127B-4C48-AF96-44BA7B823777}" type="slidenum">
              <a:rPr lang="en-US" sz="1200" kern="1200">
                <a:solidFill>
                  <a:schemeClr val="tx1">
                    <a:tint val="75000"/>
                  </a:schemeClr>
                </a:solidFill>
                <a:latin typeface="+mn-lt"/>
                <a:ea typeface="+mn-ea"/>
                <a:cs typeface="+mn-cs"/>
              </a:rPr>
              <a:pPr defTabSz="914400" hangingPunct="1">
                <a:spcAft>
                  <a:spcPts val="600"/>
                </a:spcAft>
              </a:pPr>
              <a:t>38</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602118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B6495-FF27-4873-988A-AC7AEDFB81C5}"/>
              </a:ext>
            </a:extLst>
          </p:cNvPr>
          <p:cNvPicPr>
            <a:picLocks noChangeAspect="1"/>
          </p:cNvPicPr>
          <p:nvPr/>
        </p:nvPicPr>
        <p:blipFill>
          <a:blip r:embed="rId2"/>
          <a:stretch>
            <a:fillRect/>
          </a:stretch>
        </p:blipFill>
        <p:spPr>
          <a:xfrm>
            <a:off x="1710459" y="2126492"/>
            <a:ext cx="6022247" cy="2277257"/>
          </a:xfrm>
          <a:prstGeom prst="rect">
            <a:avLst/>
          </a:prstGeom>
        </p:spPr>
      </p:pic>
    </p:spTree>
    <p:extLst>
      <p:ext uri="{BB962C8B-B14F-4D97-AF65-F5344CB8AC3E}">
        <p14:creationId xmlns:p14="http://schemas.microsoft.com/office/powerpoint/2010/main" val="22859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0337-A253-44EF-A1CD-83C4204EB031}"/>
              </a:ext>
            </a:extLst>
          </p:cNvPr>
          <p:cNvSpPr>
            <a:spLocks noGrp="1"/>
          </p:cNvSpPr>
          <p:nvPr>
            <p:ph type="title"/>
          </p:nvPr>
        </p:nvSpPr>
        <p:spPr/>
        <p:txBody>
          <a:bodyPr/>
          <a:lstStyle/>
          <a:p>
            <a:r>
              <a:rPr lang="en-US" dirty="0"/>
              <a:t>Grant Timeline</a:t>
            </a:r>
          </a:p>
        </p:txBody>
      </p:sp>
      <p:sp>
        <p:nvSpPr>
          <p:cNvPr id="3" name="Content Placeholder 2">
            <a:extLst>
              <a:ext uri="{FF2B5EF4-FFF2-40B4-BE49-F238E27FC236}">
                <a16:creationId xmlns:a16="http://schemas.microsoft.com/office/drawing/2014/main" id="{E677B4AB-BD2A-4BA8-8863-B58C1B32471D}"/>
              </a:ext>
            </a:extLst>
          </p:cNvPr>
          <p:cNvSpPr>
            <a:spLocks noGrp="1"/>
          </p:cNvSpPr>
          <p:nvPr>
            <p:ph idx="1"/>
          </p:nvPr>
        </p:nvSpPr>
        <p:spPr>
          <a:xfrm>
            <a:off x="257175" y="2188117"/>
            <a:ext cx="8886825" cy="3836989"/>
          </a:xfrm>
        </p:spPr>
        <p:txBody>
          <a:bodyPr>
            <a:noAutofit/>
          </a:bodyPr>
          <a:lstStyle/>
          <a:p>
            <a:r>
              <a:rPr lang="en-US" sz="2000" dirty="0"/>
              <a:t>Fall 2023 – 2 members attend grant management training</a:t>
            </a:r>
          </a:p>
          <a:p>
            <a:r>
              <a:rPr lang="en-US" sz="2000" dirty="0"/>
              <a:t>Jan 31, 2024- submit 3 documents (MOU, Addendum, Financial Plan) and the filing confirmation of fed tax return and GET for year ended 6/30/23. The president for 2023-2024 and 2024-2025 sign the documents.  If no President Nominee (PN), the current president can sign.</a:t>
            </a:r>
          </a:p>
          <a:p>
            <a:r>
              <a:rPr lang="en-US" sz="2000" dirty="0"/>
              <a:t>May 31, 2024-Final grant report submitted by this year’s team.</a:t>
            </a:r>
          </a:p>
          <a:p>
            <a:r>
              <a:rPr lang="en-US" sz="2000" dirty="0"/>
              <a:t>June 15, 2024-Grant application for Rotary year 2024-2025 submitted</a:t>
            </a:r>
          </a:p>
          <a:p>
            <a:r>
              <a:rPr lang="en-US" sz="2000" dirty="0"/>
              <a:t>July 15, 2024 – Submit District grant to RI for approval</a:t>
            </a:r>
          </a:p>
          <a:p>
            <a:r>
              <a:rPr lang="en-US" sz="2000" dirty="0"/>
              <a:t>August  - distribute grant funds to clubs</a:t>
            </a:r>
          </a:p>
          <a:p>
            <a:endParaRPr lang="en-US" sz="2000" dirty="0"/>
          </a:p>
          <a:p>
            <a:pPr marL="0" indent="0">
              <a:buNone/>
            </a:pPr>
            <a:r>
              <a:rPr lang="en-US" sz="2000" dirty="0"/>
              <a:t>All documents are emailed to </a:t>
            </a:r>
            <a:r>
              <a:rPr lang="en-US" sz="2000" dirty="0">
                <a:hlinkClick r:id="rId2"/>
              </a:rPr>
              <a:t>grants@rotaryd5000.org</a:t>
            </a:r>
            <a:endParaRPr lang="en-US" sz="2000" dirty="0"/>
          </a:p>
          <a:p>
            <a:pPr marL="0" indent="0">
              <a:buNone/>
            </a:pPr>
            <a:r>
              <a:rPr lang="en-US" sz="2000" dirty="0"/>
              <a:t>Forms can be found on the District website at: </a:t>
            </a:r>
            <a:r>
              <a:rPr lang="en-US" sz="2000" dirty="0">
                <a:hlinkClick r:id="rId3"/>
              </a:rPr>
              <a:t>https://rotaryd5000.org/sitepage/district-grant-info-documents</a:t>
            </a:r>
            <a:endParaRPr lang="en-US" sz="2000" dirty="0"/>
          </a:p>
        </p:txBody>
      </p:sp>
      <p:sp>
        <p:nvSpPr>
          <p:cNvPr id="4" name="Subtitle 3">
            <a:extLst>
              <a:ext uri="{FF2B5EF4-FFF2-40B4-BE49-F238E27FC236}">
                <a16:creationId xmlns:a16="http://schemas.microsoft.com/office/drawing/2014/main" id="{1A78D3AE-EF76-4C46-BCBC-CCEF06CB2230}"/>
              </a:ext>
            </a:extLst>
          </p:cNvPr>
          <p:cNvSpPr>
            <a:spLocks noGrp="1"/>
          </p:cNvSpPr>
          <p:nvPr>
            <p:ph type="subTitle" idx="13"/>
          </p:nvPr>
        </p:nvSpPr>
        <p:spPr>
          <a:xfrm>
            <a:off x="285751" y="1572838"/>
            <a:ext cx="8629649" cy="615279"/>
          </a:xfrm>
        </p:spPr>
        <p:txBody>
          <a:bodyPr/>
          <a:lstStyle/>
          <a:p>
            <a:r>
              <a:rPr lang="en-US" dirty="0"/>
              <a:t>For 2024-2025 Grants:</a:t>
            </a:r>
          </a:p>
        </p:txBody>
      </p:sp>
    </p:spTree>
    <p:extLst>
      <p:ext uri="{BB962C8B-B14F-4D97-AF65-F5344CB8AC3E}">
        <p14:creationId xmlns:p14="http://schemas.microsoft.com/office/powerpoint/2010/main" val="354763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2C23-2611-3F06-DED3-25F8DEFF8840}"/>
              </a:ext>
            </a:extLst>
          </p:cNvPr>
          <p:cNvSpPr>
            <a:spLocks noGrp="1"/>
          </p:cNvSpPr>
          <p:nvPr>
            <p:ph type="title"/>
          </p:nvPr>
        </p:nvSpPr>
        <p:spPr/>
        <p:txBody>
          <a:bodyPr/>
          <a:lstStyle/>
          <a:p>
            <a:r>
              <a:rPr lang="en-US" b="0" i="0" dirty="0">
                <a:solidFill>
                  <a:srgbClr val="0C3266"/>
                </a:solidFill>
                <a:effectLst/>
                <a:latin typeface="Open Sans" panose="020B0606030504020204" pitchFamily="34" charset="0"/>
              </a:rPr>
              <a:t>Types of grants</a:t>
            </a:r>
            <a:br>
              <a:rPr lang="en-US" b="0" i="0" dirty="0">
                <a:solidFill>
                  <a:srgbClr val="0C3266"/>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8652549F-3D16-603C-4B5D-4CD8EABA6894}"/>
              </a:ext>
            </a:extLst>
          </p:cNvPr>
          <p:cNvSpPr>
            <a:spLocks noGrp="1"/>
          </p:cNvSpPr>
          <p:nvPr>
            <p:ph idx="1"/>
          </p:nvPr>
        </p:nvSpPr>
        <p:spPr>
          <a:xfrm>
            <a:off x="266701" y="1655612"/>
            <a:ext cx="8629649" cy="4961087"/>
          </a:xfrm>
        </p:spPr>
        <p:txBody>
          <a:bodyPr>
            <a:normAutofit fontScale="92500" lnSpcReduction="10000"/>
          </a:bodyPr>
          <a:lstStyle/>
          <a:p>
            <a:pPr marL="0" indent="0" algn="l">
              <a:buNone/>
            </a:pPr>
            <a:br>
              <a:rPr lang="en-US" dirty="0"/>
            </a:br>
            <a:r>
              <a:rPr lang="en-US" sz="2000" b="0" i="0" dirty="0">
                <a:solidFill>
                  <a:srgbClr val="000000"/>
                </a:solidFill>
                <a:effectLst/>
                <a:latin typeface="Arial" panose="020B0604020202020204" pitchFamily="34" charset="0"/>
                <a:cs typeface="Arial" panose="020B0604020202020204" pitchFamily="34" charset="0"/>
              </a:rPr>
              <a:t>The Rotary Foundation offers grants that support humanitarian projects, scholarships, and vocational training teams. Here’s an overview:</a:t>
            </a:r>
          </a:p>
          <a:p>
            <a:pPr marL="0" indent="0" algn="l">
              <a:buNone/>
            </a:pPr>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Global grants</a:t>
            </a:r>
            <a:r>
              <a:rPr lang="en-US" sz="2000" b="0" i="0" dirty="0">
                <a:solidFill>
                  <a:srgbClr val="000000"/>
                </a:solidFill>
                <a:effectLst/>
                <a:latin typeface="Arial" panose="020B0604020202020204" pitchFamily="34" charset="0"/>
                <a:cs typeface="Arial" panose="020B0604020202020204" pitchFamily="34" charset="0"/>
              </a:rPr>
              <a:t> support large international projects with long-term, sustainable outcomes in one or more of Rotary’s areas of focus. They range from $30,000 to $400,000.</a:t>
            </a:r>
          </a:p>
          <a:p>
            <a:pPr algn="l"/>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District grants</a:t>
            </a:r>
            <a:r>
              <a:rPr lang="en-US" sz="2000" b="0" i="0" dirty="0">
                <a:solidFill>
                  <a:srgbClr val="000000"/>
                </a:solidFill>
                <a:effectLst/>
                <a:latin typeface="Arial" panose="020B0604020202020204" pitchFamily="34" charset="0"/>
                <a:cs typeface="Arial" panose="020B0604020202020204" pitchFamily="34" charset="0"/>
              </a:rPr>
              <a:t> fund smaller-scale, short-term projects that address immediate needs in your community or abroad.  50% of DDF</a:t>
            </a:r>
          </a:p>
          <a:p>
            <a:pPr algn="l"/>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Disaster response grants </a:t>
            </a:r>
            <a:r>
              <a:rPr lang="en-US" sz="2000" b="0" i="0" dirty="0">
                <a:solidFill>
                  <a:srgbClr val="000000"/>
                </a:solidFill>
                <a:effectLst/>
                <a:latin typeface="Arial" panose="020B0604020202020204" pitchFamily="34" charset="0"/>
                <a:cs typeface="Arial" panose="020B0604020202020204" pitchFamily="34" charset="0"/>
              </a:rPr>
              <a:t>support disaster relief and recovery efforts through grants from the Rotary Disaster Response Fund. Max Is $25k</a:t>
            </a:r>
          </a:p>
          <a:p>
            <a:pPr algn="l"/>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Programs of scale grants </a:t>
            </a:r>
            <a:r>
              <a:rPr lang="en-US" sz="2000" b="0" i="0" dirty="0">
                <a:solidFill>
                  <a:srgbClr val="000000"/>
                </a:solidFill>
                <a:effectLst/>
                <a:latin typeface="Arial" panose="020B0604020202020204" pitchFamily="34" charset="0"/>
                <a:cs typeface="Arial" panose="020B0604020202020204" pitchFamily="34" charset="0"/>
              </a:rPr>
              <a:t>support Rotary member-led, evidence-based, programs that have already demonstrated success. $2million over 3-5 years</a:t>
            </a:r>
          </a:p>
          <a:p>
            <a:endParaRPr lang="en-US" dirty="0"/>
          </a:p>
        </p:txBody>
      </p:sp>
      <p:sp>
        <p:nvSpPr>
          <p:cNvPr id="5" name="Slide Number Placeholder 4">
            <a:extLst>
              <a:ext uri="{FF2B5EF4-FFF2-40B4-BE49-F238E27FC236}">
                <a16:creationId xmlns:a16="http://schemas.microsoft.com/office/drawing/2014/main" id="{A6DAB2FD-40ED-8840-8CBA-644D21208419}"/>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103617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30CB-3240-039B-A29F-4EEE27FFEFD5}"/>
              </a:ext>
            </a:extLst>
          </p:cNvPr>
          <p:cNvSpPr>
            <a:spLocks noGrp="1"/>
          </p:cNvSpPr>
          <p:nvPr>
            <p:ph type="title"/>
          </p:nvPr>
        </p:nvSpPr>
        <p:spPr/>
        <p:txBody>
          <a:bodyPr/>
          <a:lstStyle/>
          <a:p>
            <a:r>
              <a:rPr lang="en-US" dirty="0"/>
              <a:t>2021-2022 Grants</a:t>
            </a:r>
          </a:p>
        </p:txBody>
      </p:sp>
      <p:sp>
        <p:nvSpPr>
          <p:cNvPr id="5" name="Slide Number Placeholder 4">
            <a:extLst>
              <a:ext uri="{FF2B5EF4-FFF2-40B4-BE49-F238E27FC236}">
                <a16:creationId xmlns:a16="http://schemas.microsoft.com/office/drawing/2014/main" id="{B91B7957-3FC0-766B-ED6F-E307A4933A3A}"/>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7" name="Picture 6">
            <a:extLst>
              <a:ext uri="{FF2B5EF4-FFF2-40B4-BE49-F238E27FC236}">
                <a16:creationId xmlns:a16="http://schemas.microsoft.com/office/drawing/2014/main" id="{E80D2990-CF19-837F-293F-3ACDA963CE45}"/>
              </a:ext>
            </a:extLst>
          </p:cNvPr>
          <p:cNvPicPr>
            <a:picLocks noChangeAspect="1"/>
          </p:cNvPicPr>
          <p:nvPr/>
        </p:nvPicPr>
        <p:blipFill>
          <a:blip r:embed="rId2"/>
          <a:stretch>
            <a:fillRect/>
          </a:stretch>
        </p:blipFill>
        <p:spPr>
          <a:xfrm>
            <a:off x="-1" y="2022642"/>
            <a:ext cx="9075807" cy="2854157"/>
          </a:xfrm>
          <a:prstGeom prst="rect">
            <a:avLst/>
          </a:prstGeom>
        </p:spPr>
      </p:pic>
    </p:spTree>
    <p:extLst>
      <p:ext uri="{BB962C8B-B14F-4D97-AF65-F5344CB8AC3E}">
        <p14:creationId xmlns:p14="http://schemas.microsoft.com/office/powerpoint/2010/main" val="225017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65528"/>
            <a:ext cx="8629650" cy="1540042"/>
          </a:xfrm>
        </p:spPr>
        <p:txBody>
          <a:bodyPr>
            <a:normAutofit/>
          </a:bodyPr>
          <a:lstStyle/>
          <a:p>
            <a:r>
              <a:rPr lang="en-US" sz="2800" dirty="0"/>
              <a:t>The Rotary Foundation Funding Model</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pic>
        <p:nvPicPr>
          <p:cNvPr id="12" name="Picture 11" descr="Diagram&#10;&#10;Description automatically generated">
            <a:extLst>
              <a:ext uri="{FF2B5EF4-FFF2-40B4-BE49-F238E27FC236}">
                <a16:creationId xmlns:a16="http://schemas.microsoft.com/office/drawing/2014/main" id="{41B01B2F-E99C-436B-89FF-17ABDDD83C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8503" y="1807825"/>
            <a:ext cx="8456897" cy="4441810"/>
          </a:xfrm>
          <a:prstGeom prst="rect">
            <a:avLst/>
          </a:prstGeom>
        </p:spPr>
      </p:pic>
      <p:pic>
        <p:nvPicPr>
          <p:cNvPr id="4" name="Picture 3">
            <a:extLst>
              <a:ext uri="{FF2B5EF4-FFF2-40B4-BE49-F238E27FC236}">
                <a16:creationId xmlns:a16="http://schemas.microsoft.com/office/drawing/2014/main" id="{6BBC4DF1-B1E1-B447-FFDC-03365216258E}"/>
              </a:ext>
            </a:extLst>
          </p:cNvPr>
          <p:cNvPicPr>
            <a:picLocks noChangeAspect="1"/>
          </p:cNvPicPr>
          <p:nvPr/>
        </p:nvPicPr>
        <p:blipFill>
          <a:blip r:embed="rId13"/>
          <a:stretch>
            <a:fillRect/>
          </a:stretch>
        </p:blipFill>
        <p:spPr>
          <a:xfrm>
            <a:off x="5083945" y="3787823"/>
            <a:ext cx="3929401" cy="2461812"/>
          </a:xfrm>
          <a:prstGeom prst="rect">
            <a:avLst/>
          </a:prstGeom>
        </p:spPr>
      </p:pic>
    </p:spTree>
    <p:extLst>
      <p:ext uri="{BB962C8B-B14F-4D97-AF65-F5344CB8AC3E}">
        <p14:creationId xmlns:p14="http://schemas.microsoft.com/office/powerpoint/2010/main" val="360742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06481-F721-48AE-81AD-68FB82D03A68}"/>
              </a:ext>
            </a:extLst>
          </p:cNvPr>
          <p:cNvPicPr>
            <a:picLocks noChangeAspect="1"/>
          </p:cNvPicPr>
          <p:nvPr/>
        </p:nvPicPr>
        <p:blipFill>
          <a:blip r:embed="rId3"/>
          <a:stretch>
            <a:fillRect/>
          </a:stretch>
        </p:blipFill>
        <p:spPr>
          <a:xfrm>
            <a:off x="1946091" y="206653"/>
            <a:ext cx="6766927" cy="6444693"/>
          </a:xfrm>
          <a:prstGeom prst="rect">
            <a:avLst/>
          </a:prstGeom>
        </p:spPr>
      </p:pic>
    </p:spTree>
    <p:extLst>
      <p:ext uri="{BB962C8B-B14F-4D97-AF65-F5344CB8AC3E}">
        <p14:creationId xmlns:p14="http://schemas.microsoft.com/office/powerpoint/2010/main" val="388719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37CC-6453-4420-94AB-AE86F28ED4E1}"/>
              </a:ext>
            </a:extLst>
          </p:cNvPr>
          <p:cNvSpPr>
            <a:spLocks noGrp="1"/>
          </p:cNvSpPr>
          <p:nvPr>
            <p:ph type="title" idx="4294967295"/>
          </p:nvPr>
        </p:nvSpPr>
        <p:spPr>
          <a:xfrm>
            <a:off x="457676" y="753990"/>
            <a:ext cx="3619500" cy="4826000"/>
          </a:xfrm>
        </p:spPr>
        <p:txBody>
          <a:bodyPr vert="horz" lIns="91440" tIns="45720" rIns="91440" bIns="45720" rtlCol="0" anchor="ctr">
            <a:normAutofit/>
          </a:bodyPr>
          <a:lstStyle/>
          <a:p>
            <a:r>
              <a:rPr lang="en-US" sz="4000" dirty="0">
                <a:solidFill>
                  <a:srgbClr val="FFFFFF"/>
                </a:solidFill>
              </a:rPr>
              <a:t>District 5000 Program Allocations</a:t>
            </a:r>
            <a:br>
              <a:rPr lang="en-US" sz="4000" dirty="0">
                <a:solidFill>
                  <a:srgbClr val="FFFFFF"/>
                </a:solidFill>
              </a:rPr>
            </a:br>
            <a:r>
              <a:rPr lang="en-US" sz="4000" dirty="0">
                <a:solidFill>
                  <a:srgbClr val="FFFFFF"/>
                </a:solidFill>
              </a:rPr>
              <a:t>2023-2024</a:t>
            </a:r>
          </a:p>
        </p:txBody>
      </p:sp>
      <p:sp>
        <p:nvSpPr>
          <p:cNvPr id="3" name="TextBox 2">
            <a:extLst>
              <a:ext uri="{FF2B5EF4-FFF2-40B4-BE49-F238E27FC236}">
                <a16:creationId xmlns:a16="http://schemas.microsoft.com/office/drawing/2014/main" id="{0597F0AE-9E01-4305-8AAB-8BA6452EB6D6}"/>
              </a:ext>
            </a:extLst>
          </p:cNvPr>
          <p:cNvSpPr txBox="1"/>
          <p:nvPr/>
        </p:nvSpPr>
        <p:spPr>
          <a:xfrm>
            <a:off x="4660901" y="753990"/>
            <a:ext cx="4483100" cy="5281685"/>
          </a:xfrm>
          <a:prstGeom prst="rect">
            <a:avLst/>
          </a:prstGeom>
          <a:ln w="57150">
            <a:noFill/>
          </a:ln>
        </p:spPr>
        <p:txBody>
          <a:bodyPr vert="horz" lIns="91440" tIns="45720" rIns="91440" bIns="45720" rtlCol="0" anchor="ctr">
            <a:normAutofit/>
          </a:bodyPr>
          <a:lstStyle/>
          <a:p>
            <a:pPr marL="0" marR="0" lvl="0" indent="0" defTabSz="914400" rtl="0" eaLnBrk="1" fontAlgn="auto" latinLnBrk="0" hangingPunct="1">
              <a:lnSpc>
                <a:spcPct val="90000"/>
              </a:lnSpc>
              <a:spcBef>
                <a:spcPct val="20000"/>
              </a:spcBef>
              <a:spcAft>
                <a:spcPts val="600"/>
              </a:spcAft>
              <a:buClr>
                <a:srgbClr val="009739"/>
              </a:buClr>
              <a:buSzPct val="92000"/>
              <a:buFontTx/>
              <a:buNone/>
              <a:tabLst/>
              <a:defRPr/>
            </a:pPr>
            <a:r>
              <a:rPr lang="en-US" sz="2400" kern="1200" dirty="0">
                <a:solidFill>
                  <a:srgbClr val="009739">
                    <a:lumMod val="50000"/>
                  </a:srgbClr>
                </a:solidFill>
                <a:latin typeface="Arial" panose="020B0604020202020204" pitchFamily="34" charset="0"/>
                <a:ea typeface="+mn-ea"/>
                <a:cs typeface="Arial" panose="020B0604020202020204" pitchFamily="34" charset="0"/>
              </a:rPr>
              <a:t> </a:t>
            </a:r>
            <a:r>
              <a:rPr kumimoji="0" lang="en-US" sz="2400" b="1" i="0" u="sng"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SHARE ALLOCATION</a:t>
            </a:r>
            <a:r>
              <a:rPr kumimoji="0" lang="en-US" sz="2400" b="1" i="0" u="none"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	              </a:t>
            </a:r>
          </a:p>
          <a:p>
            <a:pPr marL="0" marR="0" lvl="0" indent="0" defTabSz="914400" rtl="0" eaLnBrk="1" fontAlgn="auto" latinLnBrk="0" hangingPunct="1">
              <a:lnSpc>
                <a:spcPct val="90000"/>
              </a:lnSpc>
              <a:spcBef>
                <a:spcPct val="20000"/>
              </a:spcBef>
              <a:spcAft>
                <a:spcPts val="600"/>
              </a:spcAft>
              <a:buClr>
                <a:srgbClr val="009739"/>
              </a:buClr>
              <a:buSzPct val="92000"/>
              <a:buFontTx/>
              <a:buNone/>
              <a:tabLst/>
              <a:defRPr/>
            </a:pPr>
            <a:r>
              <a:rPr lang="en-US" sz="2400" b="1" kern="1200" dirty="0">
                <a:solidFill>
                  <a:srgbClr val="009739">
                    <a:lumMod val="50000"/>
                  </a:srgbClr>
                </a:solidFill>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$143,794</a:t>
            </a:r>
            <a:r>
              <a:rPr kumimoji="0" lang="en-US" sz="2400" b="0" i="0" u="none"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	</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endParaRPr lang="en-US" sz="2000" kern="1200" dirty="0">
              <a:solidFill>
                <a:srgbClr val="009739">
                  <a:lumMod val="50000"/>
                </a:srgbClr>
              </a:solidFill>
              <a:latin typeface="Arial" panose="020B0604020202020204" pitchFamily="34" charset="0"/>
              <a:ea typeface="+mn-ea"/>
              <a:cs typeface="Arial" panose="020B0604020202020204" pitchFamily="34" charset="0"/>
            </a:endParaRP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Polio Plus</a:t>
            </a:r>
            <a:r>
              <a:rPr lang="en-US" sz="2000" kern="1200" dirty="0">
                <a:solidFill>
                  <a:srgbClr val="009739">
                    <a:lumMod val="50000"/>
                  </a:srgbClr>
                </a:solidFill>
                <a:latin typeface="Arial" panose="020B0604020202020204" pitchFamily="34" charset="0"/>
                <a:ea typeface="+mn-ea"/>
                <a:cs typeface="Arial" panose="020B0604020202020204" pitchFamily="34" charset="0"/>
              </a:rPr>
              <a:t>	                                                  $14,379</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RCIS (Peace Centers)                           </a:t>
            </a:r>
            <a:r>
              <a:rPr lang="en-US" sz="2000" kern="1200" dirty="0">
                <a:solidFill>
                  <a:srgbClr val="009739">
                    <a:lumMod val="50000"/>
                  </a:srgbClr>
                </a:solidFill>
                <a:latin typeface="Arial" panose="020B0604020202020204" pitchFamily="34" charset="0"/>
                <a:ea typeface="+mn-ea"/>
                <a:cs typeface="Arial" panose="020B0604020202020204" pitchFamily="34" charset="0"/>
              </a:rPr>
              <a:t>$  2,000</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District Governor Global Grant          </a:t>
            </a:r>
            <a:r>
              <a:rPr lang="en-US" sz="2000" kern="1200" dirty="0">
                <a:solidFill>
                  <a:srgbClr val="009739">
                    <a:lumMod val="50000"/>
                  </a:srgbClr>
                </a:solidFill>
                <a:latin typeface="Arial" panose="020B0604020202020204" pitchFamily="34" charset="0"/>
                <a:ea typeface="+mn-ea"/>
                <a:cs typeface="Arial" panose="020B0604020202020204" pitchFamily="34" charset="0"/>
              </a:rPr>
              <a:t>$12,000.00</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District Grants</a:t>
            </a:r>
            <a:r>
              <a:rPr lang="en-US" sz="2000" kern="1200" dirty="0">
                <a:solidFill>
                  <a:srgbClr val="009739">
                    <a:lumMod val="50000"/>
                  </a:srgbClr>
                </a:solidFill>
                <a:latin typeface="Arial" panose="020B0604020202020204" pitchFamily="34" charset="0"/>
                <a:ea typeface="+mn-ea"/>
                <a:cs typeface="Arial" panose="020B0604020202020204" pitchFamily="34" charset="0"/>
              </a:rPr>
              <a:t>	                                  $68,170 + $1,570 </a:t>
            </a:r>
            <a:r>
              <a:rPr lang="en-US" sz="1400" kern="1200" dirty="0">
                <a:solidFill>
                  <a:srgbClr val="009739">
                    <a:lumMod val="50000"/>
                  </a:srgbClr>
                </a:solidFill>
                <a:latin typeface="Arial" panose="020B0604020202020204" pitchFamily="34" charset="0"/>
                <a:ea typeface="+mn-ea"/>
                <a:cs typeface="Arial" panose="020B0604020202020204" pitchFamily="34" charset="0"/>
              </a:rPr>
              <a:t>(small clubs &amp; Rotaract)</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Global Grants</a:t>
            </a:r>
            <a:r>
              <a:rPr lang="en-US" sz="2000" kern="1200" dirty="0">
                <a:solidFill>
                  <a:srgbClr val="009739">
                    <a:lumMod val="50000"/>
                  </a:srgbClr>
                </a:solidFill>
                <a:latin typeface="Arial" panose="020B0604020202020204" pitchFamily="34" charset="0"/>
                <a:ea typeface="+mn-ea"/>
                <a:cs typeface="Arial" panose="020B0604020202020204" pitchFamily="34" charset="0"/>
              </a:rPr>
              <a:t>	                                  $71,897</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Admin fee </a:t>
            </a:r>
            <a:r>
              <a:rPr lang="en-US" sz="2000" kern="1200" dirty="0">
                <a:solidFill>
                  <a:srgbClr val="009739">
                    <a:lumMod val="50000"/>
                  </a:srgbClr>
                </a:solidFill>
                <a:latin typeface="Arial" panose="020B0604020202020204" pitchFamily="34" charset="0"/>
                <a:ea typeface="+mn-ea"/>
                <a:cs typeface="Arial" panose="020B0604020202020204" pitchFamily="34" charset="0"/>
              </a:rPr>
              <a:t>$2,156.91</a:t>
            </a:r>
          </a:p>
          <a:p>
            <a:pPr marL="0" marR="0" lvl="0" indent="0" algn="l" defTabSz="914400" rtl="0" eaLnBrk="1" fontAlgn="auto" latinLnBrk="0" hangingPunct="1">
              <a:lnSpc>
                <a:spcPct val="90000"/>
              </a:lnSpc>
              <a:spcBef>
                <a:spcPct val="20000"/>
              </a:spcBef>
              <a:spcAft>
                <a:spcPts val="600"/>
              </a:spcAft>
              <a:buClr>
                <a:srgbClr val="009739"/>
              </a:buClr>
              <a:buSzPct val="92000"/>
              <a:buFont typeface="Wingdings 2" panose="05020102010507070707" pitchFamily="18" charset="2"/>
              <a:buChar char=""/>
              <a:tabLst/>
              <a:defRPr/>
            </a:pPr>
            <a:endParaRPr kumimoji="0" lang="en-US" sz="1600" b="0" i="0" u="none" strike="noStrike" kern="1200" cap="none" spc="0" normalizeH="0" baseline="0" noProof="0" dirty="0">
              <a:ln>
                <a:noFill/>
              </a:ln>
              <a:solidFill>
                <a:srgbClr val="009739">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1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Leaders_Guide_Slide_Template">
  <a:themeElements>
    <a:clrScheme name="Leaders_Guide_Slide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eaders_Guide_Slide_Template">
      <a:majorFont>
        <a:latin typeface="Calibri"/>
        <a:ea typeface="Calibri"/>
        <a:cs typeface="Calibri"/>
      </a:majorFont>
      <a:minorFont>
        <a:latin typeface="Helvetica"/>
        <a:ea typeface="Helvetica"/>
        <a:cs typeface="Helvetica"/>
      </a:minorFont>
    </a:fontScheme>
    <a:fmtScheme name="Leaders_Guide_Slide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009739"/>
      </a:accent1>
      <a:accent2>
        <a:srgbClr val="00973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eaders_Guide_Slide_Template">
  <a:themeElements>
    <a:clrScheme name="Leaders_Guide_Slide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eaders_Guide_Slide_Template">
      <a:majorFont>
        <a:latin typeface="Calibri"/>
        <a:ea typeface="Calibri"/>
        <a:cs typeface="Calibri"/>
      </a:majorFont>
      <a:minorFont>
        <a:latin typeface="Helvetica"/>
        <a:ea typeface="Helvetica"/>
        <a:cs typeface="Helvetica"/>
      </a:minorFont>
    </a:fontScheme>
    <a:fmtScheme name="Leaders_Guide_Slide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3942</TotalTime>
  <Words>2347</Words>
  <Application>Microsoft Office PowerPoint</Application>
  <PresentationFormat>On-screen Show (4:3)</PresentationFormat>
  <Paragraphs>244</Paragraphs>
  <Slides>39</Slides>
  <Notes>14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39</vt:i4>
      </vt:variant>
    </vt:vector>
  </HeadingPairs>
  <TitlesOfParts>
    <vt:vector size="57" baseType="lpstr">
      <vt:lpstr>Arial</vt:lpstr>
      <vt:lpstr>Arial Narrow</vt:lpstr>
      <vt:lpstr>Arial Narrow Bold</vt:lpstr>
      <vt:lpstr>Calibri</vt:lpstr>
      <vt:lpstr>Calibri Light</vt:lpstr>
      <vt:lpstr>Georgia</vt:lpstr>
      <vt:lpstr>Helvetica Neue</vt:lpstr>
      <vt:lpstr>News Gothic MT</vt:lpstr>
      <vt:lpstr>Open Sans</vt:lpstr>
      <vt:lpstr>Open Sans SemiBold</vt:lpstr>
      <vt:lpstr>Tahoma</vt:lpstr>
      <vt:lpstr>Wingdings</vt:lpstr>
      <vt:lpstr>Wingdings 2</vt:lpstr>
      <vt:lpstr>Leaders_Guide_Slide_Template</vt:lpstr>
      <vt:lpstr>1_Office Theme</vt:lpstr>
      <vt:lpstr>1_Custom Design</vt:lpstr>
      <vt:lpstr>Breeze</vt:lpstr>
      <vt:lpstr>Office Theme</vt:lpstr>
      <vt:lpstr>  </vt:lpstr>
      <vt:lpstr>Agenda – Learning Plan</vt:lpstr>
      <vt:lpstr>Key takeaways</vt:lpstr>
      <vt:lpstr>Grant Timeline</vt:lpstr>
      <vt:lpstr>Types of grants </vt:lpstr>
      <vt:lpstr>2021-2022 Grants</vt:lpstr>
      <vt:lpstr>The Rotary Foundation Funding Model</vt:lpstr>
      <vt:lpstr>PowerPoint Presentation</vt:lpstr>
      <vt:lpstr>District 5000 Program Allocations 2023-2024</vt:lpstr>
      <vt:lpstr>PowerPoint Presentation</vt:lpstr>
      <vt:lpstr>District Grants: 111 District Grants in 2022-2023--$123k </vt:lpstr>
      <vt:lpstr>PowerPoint Presentation</vt:lpstr>
      <vt:lpstr>What is Stewardship? </vt:lpstr>
      <vt:lpstr>Grant eligibility guidelines</vt:lpstr>
      <vt:lpstr>Grants cannot fund:</vt:lpstr>
      <vt:lpstr>Qualification checklist </vt:lpstr>
      <vt:lpstr>Three forms signed by PE and PN</vt:lpstr>
      <vt:lpstr>MEMORANDUM OF UNDERSTANDING</vt:lpstr>
      <vt:lpstr>District 5000 Addendum to the TRF Club Qualification</vt:lpstr>
      <vt:lpstr>FINANCIAL MANAGEMENT PLAN FOR DISTRICT &amp; GLOBAL GRANTS</vt:lpstr>
      <vt:lpstr>FINANCIAL MANAGEMENT of District Grants</vt:lpstr>
      <vt:lpstr>FINANCIAL MANAGEMENT of District Grants—the District Audit</vt:lpstr>
      <vt:lpstr>Disbursement Authorization Voucher</vt:lpstr>
      <vt:lpstr>Grant Application due June 15</vt:lpstr>
      <vt:lpstr>Page 2</vt:lpstr>
      <vt:lpstr>DDF Allocated to the Clubs for district grants and global grants 2023-24  https://rotaryd5000.org/sitepage/district-grant-info-documents</vt:lpstr>
      <vt:lpstr>Final Reports </vt:lpstr>
      <vt:lpstr>FINANCIAL MANAGEMENT for  Global Grants – Pledge form</vt:lpstr>
      <vt:lpstr>District Grants  vs Global Grants</vt:lpstr>
      <vt:lpstr>Rotary Foundation Areas of Focus</vt:lpstr>
      <vt:lpstr>requirements for Global grants</vt:lpstr>
      <vt:lpstr>District Sitepage </vt:lpstr>
      <vt:lpstr>Learn.rotary.org</vt:lpstr>
      <vt:lpstr>PowerPoint Presentation</vt:lpstr>
      <vt:lpstr>Upcoming webinars</vt:lpstr>
      <vt:lpstr>District Foundation committee </vt:lpstr>
      <vt:lpstr>Key takeaways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Naomi Masuno</cp:lastModifiedBy>
  <cp:revision>39</cp:revision>
  <dcterms:modified xsi:type="dcterms:W3CDTF">2023-10-17T08:28:18Z</dcterms:modified>
</cp:coreProperties>
</file>