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8" r:id="rId2"/>
    <p:sldId id="268" r:id="rId3"/>
    <p:sldId id="259" r:id="rId4"/>
    <p:sldId id="267" r:id="rId5"/>
    <p:sldId id="263" r:id="rId6"/>
    <p:sldId id="264" r:id="rId7"/>
    <p:sldId id="265" r:id="rId8"/>
    <p:sldId id="260" r:id="rId9"/>
    <p:sldId id="353" r:id="rId10"/>
    <p:sldId id="271" r:id="rId11"/>
    <p:sldId id="352" r:id="rId12"/>
    <p:sldId id="350" r:id="rId13"/>
    <p:sldId id="266" r:id="rId14"/>
    <p:sldId id="351" r:id="rId15"/>
    <p:sldId id="26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8439BD"/>
    <a:srgbClr val="009739"/>
    <a:srgbClr val="009900"/>
    <a:srgbClr val="009738"/>
    <a:srgbClr val="FFFFFF"/>
    <a:srgbClr val="7131A1"/>
    <a:srgbClr val="3399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27273F-5D0C-4832-9FC4-06B661F4CEA1}" v="257" dt="2022-08-24T20:56:37.2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B498DB-7029-4E1F-A879-EFFFD4621B23}" type="datetimeFigureOut">
              <a:rPr lang="en-US" smtClean="0"/>
              <a:t>8/25/2022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E78A1B-F3D0-4D98-9E58-662AEC195A7B}" type="slidenum">
              <a:rPr lang="en-US" smtClean="0"/>
              <a:t>‹#›</a:t>
            </a:fld>
            <a:endParaRPr lang="en-US"/>
          </a:p>
        </p:txBody>
      </p:sp>
    </p:spTree>
    <p:extLst>
      <p:ext uri="{BB962C8B-B14F-4D97-AF65-F5344CB8AC3E}">
        <p14:creationId xmlns:p14="http://schemas.microsoft.com/office/powerpoint/2010/main" val="2282994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07D20-76F4-B241-9792-FD96C96B6D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299262-A376-8369-944B-A8417CFAE4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47CBC6-CBD4-44CB-C73B-5CCA76816495}"/>
              </a:ext>
            </a:extLst>
          </p:cNvPr>
          <p:cNvSpPr>
            <a:spLocks noGrp="1"/>
          </p:cNvSpPr>
          <p:nvPr>
            <p:ph type="dt" sz="half" idx="10"/>
          </p:nvPr>
        </p:nvSpPr>
        <p:spPr/>
        <p:txBody>
          <a:bodyPr/>
          <a:lstStyle/>
          <a:p>
            <a:fld id="{567AEC87-EFA7-4291-93CE-155301EF9EA4}" type="datetimeFigureOut">
              <a:rPr lang="en-US" smtClean="0"/>
              <a:t>8/25/2022</a:t>
            </a:fld>
            <a:endParaRPr lang="en-US"/>
          </a:p>
        </p:txBody>
      </p:sp>
      <p:sp>
        <p:nvSpPr>
          <p:cNvPr id="5" name="Footer Placeholder 4">
            <a:extLst>
              <a:ext uri="{FF2B5EF4-FFF2-40B4-BE49-F238E27FC236}">
                <a16:creationId xmlns:a16="http://schemas.microsoft.com/office/drawing/2014/main" id="{B6E0F142-E334-FB73-5479-D69CDCA90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86B839-7D02-48E9-78FF-56533929DAD8}"/>
              </a:ext>
            </a:extLst>
          </p:cNvPr>
          <p:cNvSpPr>
            <a:spLocks noGrp="1"/>
          </p:cNvSpPr>
          <p:nvPr>
            <p:ph type="sldNum" sz="quarter" idx="12"/>
          </p:nvPr>
        </p:nvSpPr>
        <p:spPr/>
        <p:txBody>
          <a:bodyPr/>
          <a:lstStyle/>
          <a:p>
            <a:fld id="{6BDEE664-B617-4015-AF86-755AF2FF4F04}" type="slidenum">
              <a:rPr lang="en-US" smtClean="0"/>
              <a:t>‹#›</a:t>
            </a:fld>
            <a:endParaRPr lang="en-US"/>
          </a:p>
        </p:txBody>
      </p:sp>
    </p:spTree>
    <p:extLst>
      <p:ext uri="{BB962C8B-B14F-4D97-AF65-F5344CB8AC3E}">
        <p14:creationId xmlns:p14="http://schemas.microsoft.com/office/powerpoint/2010/main" val="2059289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57815-2BB6-C922-BB03-E091A869B5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18D8D8-5C8A-AE8D-6F27-BD29D9CF14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A48272-A627-416A-AFC4-7BA56926B496}"/>
              </a:ext>
            </a:extLst>
          </p:cNvPr>
          <p:cNvSpPr>
            <a:spLocks noGrp="1"/>
          </p:cNvSpPr>
          <p:nvPr>
            <p:ph type="dt" sz="half" idx="10"/>
          </p:nvPr>
        </p:nvSpPr>
        <p:spPr/>
        <p:txBody>
          <a:bodyPr/>
          <a:lstStyle/>
          <a:p>
            <a:fld id="{567AEC87-EFA7-4291-93CE-155301EF9EA4}" type="datetimeFigureOut">
              <a:rPr lang="en-US" smtClean="0"/>
              <a:t>8/25/2022</a:t>
            </a:fld>
            <a:endParaRPr lang="en-US"/>
          </a:p>
        </p:txBody>
      </p:sp>
      <p:sp>
        <p:nvSpPr>
          <p:cNvPr id="5" name="Footer Placeholder 4">
            <a:extLst>
              <a:ext uri="{FF2B5EF4-FFF2-40B4-BE49-F238E27FC236}">
                <a16:creationId xmlns:a16="http://schemas.microsoft.com/office/drawing/2014/main" id="{3A516610-417E-E302-FD8D-41CE62A4B3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FA2063-878B-744D-D4C6-34A11D13B106}"/>
              </a:ext>
            </a:extLst>
          </p:cNvPr>
          <p:cNvSpPr>
            <a:spLocks noGrp="1"/>
          </p:cNvSpPr>
          <p:nvPr>
            <p:ph type="sldNum" sz="quarter" idx="12"/>
          </p:nvPr>
        </p:nvSpPr>
        <p:spPr/>
        <p:txBody>
          <a:bodyPr/>
          <a:lstStyle/>
          <a:p>
            <a:fld id="{6BDEE664-B617-4015-AF86-755AF2FF4F04}" type="slidenum">
              <a:rPr lang="en-US" smtClean="0"/>
              <a:t>‹#›</a:t>
            </a:fld>
            <a:endParaRPr lang="en-US"/>
          </a:p>
        </p:txBody>
      </p:sp>
    </p:spTree>
    <p:extLst>
      <p:ext uri="{BB962C8B-B14F-4D97-AF65-F5344CB8AC3E}">
        <p14:creationId xmlns:p14="http://schemas.microsoft.com/office/powerpoint/2010/main" val="973557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C33A18-2E78-8E35-73E0-C2B40F48A8A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5C1005-176D-30F2-11FC-8F13A406EF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480792-6555-FC60-5412-ABEA446C3983}"/>
              </a:ext>
            </a:extLst>
          </p:cNvPr>
          <p:cNvSpPr>
            <a:spLocks noGrp="1"/>
          </p:cNvSpPr>
          <p:nvPr>
            <p:ph type="dt" sz="half" idx="10"/>
          </p:nvPr>
        </p:nvSpPr>
        <p:spPr/>
        <p:txBody>
          <a:bodyPr/>
          <a:lstStyle/>
          <a:p>
            <a:fld id="{567AEC87-EFA7-4291-93CE-155301EF9EA4}" type="datetimeFigureOut">
              <a:rPr lang="en-US" smtClean="0"/>
              <a:t>8/25/2022</a:t>
            </a:fld>
            <a:endParaRPr lang="en-US"/>
          </a:p>
        </p:txBody>
      </p:sp>
      <p:sp>
        <p:nvSpPr>
          <p:cNvPr id="5" name="Footer Placeholder 4">
            <a:extLst>
              <a:ext uri="{FF2B5EF4-FFF2-40B4-BE49-F238E27FC236}">
                <a16:creationId xmlns:a16="http://schemas.microsoft.com/office/drawing/2014/main" id="{C70E4A52-D757-B7A3-8BB9-92ADE57E62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7F07F8-8527-AA2C-7B94-99A9A1F6482D}"/>
              </a:ext>
            </a:extLst>
          </p:cNvPr>
          <p:cNvSpPr>
            <a:spLocks noGrp="1"/>
          </p:cNvSpPr>
          <p:nvPr>
            <p:ph type="sldNum" sz="quarter" idx="12"/>
          </p:nvPr>
        </p:nvSpPr>
        <p:spPr/>
        <p:txBody>
          <a:bodyPr/>
          <a:lstStyle/>
          <a:p>
            <a:fld id="{6BDEE664-B617-4015-AF86-755AF2FF4F04}" type="slidenum">
              <a:rPr lang="en-US" smtClean="0"/>
              <a:t>‹#›</a:t>
            </a:fld>
            <a:endParaRPr lang="en-US"/>
          </a:p>
        </p:txBody>
      </p:sp>
    </p:spTree>
    <p:extLst>
      <p:ext uri="{BB962C8B-B14F-4D97-AF65-F5344CB8AC3E}">
        <p14:creationId xmlns:p14="http://schemas.microsoft.com/office/powerpoint/2010/main" val="1487037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C99F3-F0A2-DE82-AD46-F444DCBA30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ECE043-3D88-CBDB-D020-B8086DB1C5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DA5212-1F7E-C5B5-F4C8-775EB11BCFF1}"/>
              </a:ext>
            </a:extLst>
          </p:cNvPr>
          <p:cNvSpPr>
            <a:spLocks noGrp="1"/>
          </p:cNvSpPr>
          <p:nvPr>
            <p:ph type="dt" sz="half" idx="10"/>
          </p:nvPr>
        </p:nvSpPr>
        <p:spPr/>
        <p:txBody>
          <a:bodyPr/>
          <a:lstStyle/>
          <a:p>
            <a:fld id="{567AEC87-EFA7-4291-93CE-155301EF9EA4}" type="datetimeFigureOut">
              <a:rPr lang="en-US" smtClean="0"/>
              <a:t>8/25/2022</a:t>
            </a:fld>
            <a:endParaRPr lang="en-US"/>
          </a:p>
        </p:txBody>
      </p:sp>
      <p:sp>
        <p:nvSpPr>
          <p:cNvPr id="5" name="Footer Placeholder 4">
            <a:extLst>
              <a:ext uri="{FF2B5EF4-FFF2-40B4-BE49-F238E27FC236}">
                <a16:creationId xmlns:a16="http://schemas.microsoft.com/office/drawing/2014/main" id="{B2F1B96B-B689-C44B-972F-3F09307C40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ADB068-C188-B16A-0AD8-41FAD8311BD9}"/>
              </a:ext>
            </a:extLst>
          </p:cNvPr>
          <p:cNvSpPr>
            <a:spLocks noGrp="1"/>
          </p:cNvSpPr>
          <p:nvPr>
            <p:ph type="sldNum" sz="quarter" idx="12"/>
          </p:nvPr>
        </p:nvSpPr>
        <p:spPr/>
        <p:txBody>
          <a:bodyPr/>
          <a:lstStyle/>
          <a:p>
            <a:fld id="{6BDEE664-B617-4015-AF86-755AF2FF4F04}" type="slidenum">
              <a:rPr lang="en-US" smtClean="0"/>
              <a:t>‹#›</a:t>
            </a:fld>
            <a:endParaRPr lang="en-US"/>
          </a:p>
        </p:txBody>
      </p:sp>
    </p:spTree>
    <p:extLst>
      <p:ext uri="{BB962C8B-B14F-4D97-AF65-F5344CB8AC3E}">
        <p14:creationId xmlns:p14="http://schemas.microsoft.com/office/powerpoint/2010/main" val="61949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8B615-5E97-BED5-7A44-93AD2BAC90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D1F001-A828-5725-A51E-673EF16D2E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871E20-CE51-1939-84E9-97F7090BC213}"/>
              </a:ext>
            </a:extLst>
          </p:cNvPr>
          <p:cNvSpPr>
            <a:spLocks noGrp="1"/>
          </p:cNvSpPr>
          <p:nvPr>
            <p:ph type="dt" sz="half" idx="10"/>
          </p:nvPr>
        </p:nvSpPr>
        <p:spPr/>
        <p:txBody>
          <a:bodyPr/>
          <a:lstStyle/>
          <a:p>
            <a:fld id="{567AEC87-EFA7-4291-93CE-155301EF9EA4}" type="datetimeFigureOut">
              <a:rPr lang="en-US" smtClean="0"/>
              <a:t>8/25/2022</a:t>
            </a:fld>
            <a:endParaRPr lang="en-US"/>
          </a:p>
        </p:txBody>
      </p:sp>
      <p:sp>
        <p:nvSpPr>
          <p:cNvPr id="5" name="Footer Placeholder 4">
            <a:extLst>
              <a:ext uri="{FF2B5EF4-FFF2-40B4-BE49-F238E27FC236}">
                <a16:creationId xmlns:a16="http://schemas.microsoft.com/office/drawing/2014/main" id="{45EBE795-28A1-698A-74B0-AC2B1AE84D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7921A4-17BC-EA88-B76A-3A9955972BFC}"/>
              </a:ext>
            </a:extLst>
          </p:cNvPr>
          <p:cNvSpPr>
            <a:spLocks noGrp="1"/>
          </p:cNvSpPr>
          <p:nvPr>
            <p:ph type="sldNum" sz="quarter" idx="12"/>
          </p:nvPr>
        </p:nvSpPr>
        <p:spPr/>
        <p:txBody>
          <a:bodyPr/>
          <a:lstStyle/>
          <a:p>
            <a:fld id="{6BDEE664-B617-4015-AF86-755AF2FF4F04}" type="slidenum">
              <a:rPr lang="en-US" smtClean="0"/>
              <a:t>‹#›</a:t>
            </a:fld>
            <a:endParaRPr lang="en-US"/>
          </a:p>
        </p:txBody>
      </p:sp>
    </p:spTree>
    <p:extLst>
      <p:ext uri="{BB962C8B-B14F-4D97-AF65-F5344CB8AC3E}">
        <p14:creationId xmlns:p14="http://schemas.microsoft.com/office/powerpoint/2010/main" val="2358605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CC8E9-70B1-3701-9174-2E975B1C98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46794D-A91D-74AA-89DC-669BC8F2AB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60D421-C811-AB4D-516B-6B039D041C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94E7334-4DBA-7106-8B7B-42E28F4312AD}"/>
              </a:ext>
            </a:extLst>
          </p:cNvPr>
          <p:cNvSpPr>
            <a:spLocks noGrp="1"/>
          </p:cNvSpPr>
          <p:nvPr>
            <p:ph type="dt" sz="half" idx="10"/>
          </p:nvPr>
        </p:nvSpPr>
        <p:spPr/>
        <p:txBody>
          <a:bodyPr/>
          <a:lstStyle/>
          <a:p>
            <a:fld id="{567AEC87-EFA7-4291-93CE-155301EF9EA4}" type="datetimeFigureOut">
              <a:rPr lang="en-US" smtClean="0"/>
              <a:t>8/25/2022</a:t>
            </a:fld>
            <a:endParaRPr lang="en-US"/>
          </a:p>
        </p:txBody>
      </p:sp>
      <p:sp>
        <p:nvSpPr>
          <p:cNvPr id="6" name="Footer Placeholder 5">
            <a:extLst>
              <a:ext uri="{FF2B5EF4-FFF2-40B4-BE49-F238E27FC236}">
                <a16:creationId xmlns:a16="http://schemas.microsoft.com/office/drawing/2014/main" id="{3527E672-853B-9537-C34F-67B1F08CD6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6A5983-3488-07E5-CF00-5CD5C038F95C}"/>
              </a:ext>
            </a:extLst>
          </p:cNvPr>
          <p:cNvSpPr>
            <a:spLocks noGrp="1"/>
          </p:cNvSpPr>
          <p:nvPr>
            <p:ph type="sldNum" sz="quarter" idx="12"/>
          </p:nvPr>
        </p:nvSpPr>
        <p:spPr/>
        <p:txBody>
          <a:bodyPr/>
          <a:lstStyle/>
          <a:p>
            <a:fld id="{6BDEE664-B617-4015-AF86-755AF2FF4F04}" type="slidenum">
              <a:rPr lang="en-US" smtClean="0"/>
              <a:t>‹#›</a:t>
            </a:fld>
            <a:endParaRPr lang="en-US"/>
          </a:p>
        </p:txBody>
      </p:sp>
    </p:spTree>
    <p:extLst>
      <p:ext uri="{BB962C8B-B14F-4D97-AF65-F5344CB8AC3E}">
        <p14:creationId xmlns:p14="http://schemas.microsoft.com/office/powerpoint/2010/main" val="168360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04CC9-8E2A-EF5B-5A8A-128E980ACB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71796D-2539-3380-F4E8-C5CEFE319B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C2B522-8D2F-4081-286E-86E7A6C222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9C1FC1-CE0D-BC95-0D0F-C0D683F04A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BA3D44-0737-218C-CFC4-4B0DC6B669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A44E30-050D-6021-F7DE-43AC5A3A93F4}"/>
              </a:ext>
            </a:extLst>
          </p:cNvPr>
          <p:cNvSpPr>
            <a:spLocks noGrp="1"/>
          </p:cNvSpPr>
          <p:nvPr>
            <p:ph type="dt" sz="half" idx="10"/>
          </p:nvPr>
        </p:nvSpPr>
        <p:spPr/>
        <p:txBody>
          <a:bodyPr/>
          <a:lstStyle/>
          <a:p>
            <a:fld id="{567AEC87-EFA7-4291-93CE-155301EF9EA4}" type="datetimeFigureOut">
              <a:rPr lang="en-US" smtClean="0"/>
              <a:t>8/25/2022</a:t>
            </a:fld>
            <a:endParaRPr lang="en-US"/>
          </a:p>
        </p:txBody>
      </p:sp>
      <p:sp>
        <p:nvSpPr>
          <p:cNvPr id="8" name="Footer Placeholder 7">
            <a:extLst>
              <a:ext uri="{FF2B5EF4-FFF2-40B4-BE49-F238E27FC236}">
                <a16:creationId xmlns:a16="http://schemas.microsoft.com/office/drawing/2014/main" id="{256125AA-B151-EA16-62AE-4F339EE8CB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8206C1-A3DC-6D73-F8D8-317677BFD4FE}"/>
              </a:ext>
            </a:extLst>
          </p:cNvPr>
          <p:cNvSpPr>
            <a:spLocks noGrp="1"/>
          </p:cNvSpPr>
          <p:nvPr>
            <p:ph type="sldNum" sz="quarter" idx="12"/>
          </p:nvPr>
        </p:nvSpPr>
        <p:spPr/>
        <p:txBody>
          <a:bodyPr/>
          <a:lstStyle/>
          <a:p>
            <a:fld id="{6BDEE664-B617-4015-AF86-755AF2FF4F04}" type="slidenum">
              <a:rPr lang="en-US" smtClean="0"/>
              <a:t>‹#›</a:t>
            </a:fld>
            <a:endParaRPr lang="en-US"/>
          </a:p>
        </p:txBody>
      </p:sp>
    </p:spTree>
    <p:extLst>
      <p:ext uri="{BB962C8B-B14F-4D97-AF65-F5344CB8AC3E}">
        <p14:creationId xmlns:p14="http://schemas.microsoft.com/office/powerpoint/2010/main" val="3286276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AD8A-1CB8-035F-EADE-682A391CD7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7F2D08-A973-B8C6-6A4C-28C162DF8700}"/>
              </a:ext>
            </a:extLst>
          </p:cNvPr>
          <p:cNvSpPr>
            <a:spLocks noGrp="1"/>
          </p:cNvSpPr>
          <p:nvPr>
            <p:ph type="dt" sz="half" idx="10"/>
          </p:nvPr>
        </p:nvSpPr>
        <p:spPr/>
        <p:txBody>
          <a:bodyPr/>
          <a:lstStyle/>
          <a:p>
            <a:fld id="{567AEC87-EFA7-4291-93CE-155301EF9EA4}" type="datetimeFigureOut">
              <a:rPr lang="en-US" smtClean="0"/>
              <a:t>8/25/2022</a:t>
            </a:fld>
            <a:endParaRPr lang="en-US"/>
          </a:p>
        </p:txBody>
      </p:sp>
      <p:sp>
        <p:nvSpPr>
          <p:cNvPr id="4" name="Footer Placeholder 3">
            <a:extLst>
              <a:ext uri="{FF2B5EF4-FFF2-40B4-BE49-F238E27FC236}">
                <a16:creationId xmlns:a16="http://schemas.microsoft.com/office/drawing/2014/main" id="{3AD8E814-714D-4C76-4F38-6AC3F0FE58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3028DD-087A-C70A-51AD-538FBFFDD559}"/>
              </a:ext>
            </a:extLst>
          </p:cNvPr>
          <p:cNvSpPr>
            <a:spLocks noGrp="1"/>
          </p:cNvSpPr>
          <p:nvPr>
            <p:ph type="sldNum" sz="quarter" idx="12"/>
          </p:nvPr>
        </p:nvSpPr>
        <p:spPr/>
        <p:txBody>
          <a:bodyPr/>
          <a:lstStyle/>
          <a:p>
            <a:fld id="{6BDEE664-B617-4015-AF86-755AF2FF4F04}" type="slidenum">
              <a:rPr lang="en-US" smtClean="0"/>
              <a:t>‹#›</a:t>
            </a:fld>
            <a:endParaRPr lang="en-US"/>
          </a:p>
        </p:txBody>
      </p:sp>
    </p:spTree>
    <p:extLst>
      <p:ext uri="{BB962C8B-B14F-4D97-AF65-F5344CB8AC3E}">
        <p14:creationId xmlns:p14="http://schemas.microsoft.com/office/powerpoint/2010/main" val="823522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B69065-EA07-2469-178A-A7825B13CCF0}"/>
              </a:ext>
            </a:extLst>
          </p:cNvPr>
          <p:cNvSpPr>
            <a:spLocks noGrp="1"/>
          </p:cNvSpPr>
          <p:nvPr>
            <p:ph type="dt" sz="half" idx="10"/>
          </p:nvPr>
        </p:nvSpPr>
        <p:spPr/>
        <p:txBody>
          <a:bodyPr/>
          <a:lstStyle/>
          <a:p>
            <a:fld id="{567AEC87-EFA7-4291-93CE-155301EF9EA4}" type="datetimeFigureOut">
              <a:rPr lang="en-US" smtClean="0"/>
              <a:t>8/25/2022</a:t>
            </a:fld>
            <a:endParaRPr lang="en-US"/>
          </a:p>
        </p:txBody>
      </p:sp>
      <p:sp>
        <p:nvSpPr>
          <p:cNvPr id="3" name="Footer Placeholder 2">
            <a:extLst>
              <a:ext uri="{FF2B5EF4-FFF2-40B4-BE49-F238E27FC236}">
                <a16:creationId xmlns:a16="http://schemas.microsoft.com/office/drawing/2014/main" id="{4F03245B-F925-B5E3-3705-E3140204A0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A80B5C-CEA5-F1B0-37F6-66C0211BF3A4}"/>
              </a:ext>
            </a:extLst>
          </p:cNvPr>
          <p:cNvSpPr>
            <a:spLocks noGrp="1"/>
          </p:cNvSpPr>
          <p:nvPr>
            <p:ph type="sldNum" sz="quarter" idx="12"/>
          </p:nvPr>
        </p:nvSpPr>
        <p:spPr/>
        <p:txBody>
          <a:bodyPr/>
          <a:lstStyle/>
          <a:p>
            <a:fld id="{6BDEE664-B617-4015-AF86-755AF2FF4F04}" type="slidenum">
              <a:rPr lang="en-US" smtClean="0"/>
              <a:t>‹#›</a:t>
            </a:fld>
            <a:endParaRPr lang="en-US"/>
          </a:p>
        </p:txBody>
      </p:sp>
    </p:spTree>
    <p:extLst>
      <p:ext uri="{BB962C8B-B14F-4D97-AF65-F5344CB8AC3E}">
        <p14:creationId xmlns:p14="http://schemas.microsoft.com/office/powerpoint/2010/main" val="198319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7A563-A801-CBE1-35FA-371F621783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287322-A7A2-51DD-F08A-E8C3437F03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3EEAF8-ADED-19AA-DD22-9ACAAD4771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EAAB55-E91B-6F93-7133-701168070C53}"/>
              </a:ext>
            </a:extLst>
          </p:cNvPr>
          <p:cNvSpPr>
            <a:spLocks noGrp="1"/>
          </p:cNvSpPr>
          <p:nvPr>
            <p:ph type="dt" sz="half" idx="10"/>
          </p:nvPr>
        </p:nvSpPr>
        <p:spPr/>
        <p:txBody>
          <a:bodyPr/>
          <a:lstStyle/>
          <a:p>
            <a:fld id="{567AEC87-EFA7-4291-93CE-155301EF9EA4}" type="datetimeFigureOut">
              <a:rPr lang="en-US" smtClean="0"/>
              <a:t>8/25/2022</a:t>
            </a:fld>
            <a:endParaRPr lang="en-US"/>
          </a:p>
        </p:txBody>
      </p:sp>
      <p:sp>
        <p:nvSpPr>
          <p:cNvPr id="6" name="Footer Placeholder 5">
            <a:extLst>
              <a:ext uri="{FF2B5EF4-FFF2-40B4-BE49-F238E27FC236}">
                <a16:creationId xmlns:a16="http://schemas.microsoft.com/office/drawing/2014/main" id="{B1AB6837-A2A9-EE66-32F3-AC0E88E5C5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E3FE11-010C-4C86-B205-9C9D247D7D0F}"/>
              </a:ext>
            </a:extLst>
          </p:cNvPr>
          <p:cNvSpPr>
            <a:spLocks noGrp="1"/>
          </p:cNvSpPr>
          <p:nvPr>
            <p:ph type="sldNum" sz="quarter" idx="12"/>
          </p:nvPr>
        </p:nvSpPr>
        <p:spPr/>
        <p:txBody>
          <a:bodyPr/>
          <a:lstStyle/>
          <a:p>
            <a:fld id="{6BDEE664-B617-4015-AF86-755AF2FF4F04}" type="slidenum">
              <a:rPr lang="en-US" smtClean="0"/>
              <a:t>‹#›</a:t>
            </a:fld>
            <a:endParaRPr lang="en-US"/>
          </a:p>
        </p:txBody>
      </p:sp>
    </p:spTree>
    <p:extLst>
      <p:ext uri="{BB962C8B-B14F-4D97-AF65-F5344CB8AC3E}">
        <p14:creationId xmlns:p14="http://schemas.microsoft.com/office/powerpoint/2010/main" val="1400127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B7501-412A-B2E1-8B34-D1A0BEE8E9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76EBEB-AE36-BF22-E4D6-730392E21E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450827-9B00-71E7-D2A2-24244FADDF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91221F-2203-5B69-0061-34433470A108}"/>
              </a:ext>
            </a:extLst>
          </p:cNvPr>
          <p:cNvSpPr>
            <a:spLocks noGrp="1"/>
          </p:cNvSpPr>
          <p:nvPr>
            <p:ph type="dt" sz="half" idx="10"/>
          </p:nvPr>
        </p:nvSpPr>
        <p:spPr/>
        <p:txBody>
          <a:bodyPr/>
          <a:lstStyle/>
          <a:p>
            <a:fld id="{567AEC87-EFA7-4291-93CE-155301EF9EA4}" type="datetimeFigureOut">
              <a:rPr lang="en-US" smtClean="0"/>
              <a:t>8/25/2022</a:t>
            </a:fld>
            <a:endParaRPr lang="en-US"/>
          </a:p>
        </p:txBody>
      </p:sp>
      <p:sp>
        <p:nvSpPr>
          <p:cNvPr id="6" name="Footer Placeholder 5">
            <a:extLst>
              <a:ext uri="{FF2B5EF4-FFF2-40B4-BE49-F238E27FC236}">
                <a16:creationId xmlns:a16="http://schemas.microsoft.com/office/drawing/2014/main" id="{F046D532-0415-7352-AEC1-35260A9601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356146-A640-A289-0ACB-D2A982FCDA32}"/>
              </a:ext>
            </a:extLst>
          </p:cNvPr>
          <p:cNvSpPr>
            <a:spLocks noGrp="1"/>
          </p:cNvSpPr>
          <p:nvPr>
            <p:ph type="sldNum" sz="quarter" idx="12"/>
          </p:nvPr>
        </p:nvSpPr>
        <p:spPr/>
        <p:txBody>
          <a:bodyPr/>
          <a:lstStyle/>
          <a:p>
            <a:fld id="{6BDEE664-B617-4015-AF86-755AF2FF4F04}" type="slidenum">
              <a:rPr lang="en-US" smtClean="0"/>
              <a:t>‹#›</a:t>
            </a:fld>
            <a:endParaRPr lang="en-US"/>
          </a:p>
        </p:txBody>
      </p:sp>
    </p:spTree>
    <p:extLst>
      <p:ext uri="{BB962C8B-B14F-4D97-AF65-F5344CB8AC3E}">
        <p14:creationId xmlns:p14="http://schemas.microsoft.com/office/powerpoint/2010/main" val="2509953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21C97A-6CA6-8C1A-F6A2-02AEBA2AA7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36C50E-4417-6B36-588E-2CA9B93CF2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33E987-C646-D894-1733-16A55940A4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7AEC87-EFA7-4291-93CE-155301EF9EA4}" type="datetimeFigureOut">
              <a:rPr lang="en-US" smtClean="0"/>
              <a:t>8/25/2022</a:t>
            </a:fld>
            <a:endParaRPr lang="en-US"/>
          </a:p>
        </p:txBody>
      </p:sp>
      <p:sp>
        <p:nvSpPr>
          <p:cNvPr id="5" name="Footer Placeholder 4">
            <a:extLst>
              <a:ext uri="{FF2B5EF4-FFF2-40B4-BE49-F238E27FC236}">
                <a16:creationId xmlns:a16="http://schemas.microsoft.com/office/drawing/2014/main" id="{9997F720-BE5A-0F6F-25D9-5F13A0FF6D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BD3185-EF80-468F-65E7-F48764D71A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EE664-B617-4015-AF86-755AF2FF4F04}" type="slidenum">
              <a:rPr lang="en-US" smtClean="0"/>
              <a:t>‹#›</a:t>
            </a:fld>
            <a:endParaRPr lang="en-US"/>
          </a:p>
        </p:txBody>
      </p:sp>
    </p:spTree>
    <p:extLst>
      <p:ext uri="{BB962C8B-B14F-4D97-AF65-F5344CB8AC3E}">
        <p14:creationId xmlns:p14="http://schemas.microsoft.com/office/powerpoint/2010/main" val="3561770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forms.gle/gCd5FgrVMqcnky18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649159E5-A858-1D64-5092-D96631015A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137" y="0"/>
            <a:ext cx="7193181" cy="6876159"/>
          </a:xfrm>
          <a:prstGeom prst="rect">
            <a:avLst/>
          </a:prstGeom>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89950AD6-394C-5468-9DE2-426AB64F65E7}"/>
              </a:ext>
            </a:extLst>
          </p:cNvPr>
          <p:cNvSpPr txBox="1"/>
          <p:nvPr/>
        </p:nvSpPr>
        <p:spPr>
          <a:xfrm>
            <a:off x="5936776" y="1316329"/>
            <a:ext cx="5377218" cy="4955203"/>
          </a:xfrm>
          <a:prstGeom prst="rect">
            <a:avLst/>
          </a:prstGeom>
          <a:noFill/>
        </p:spPr>
        <p:txBody>
          <a:bodyPr wrap="square" rtlCol="0">
            <a:spAutoFit/>
          </a:bodyPr>
          <a:lstStyle/>
          <a:p>
            <a:r>
              <a:rPr lang="en-US" sz="4800" dirty="0">
                <a:solidFill>
                  <a:schemeClr val="bg1"/>
                </a:solidFill>
              </a:rPr>
              <a:t>District 5000 Global Grants Project Fair</a:t>
            </a:r>
          </a:p>
          <a:p>
            <a:endParaRPr lang="en-US" sz="4800" dirty="0">
              <a:solidFill>
                <a:schemeClr val="bg1"/>
              </a:solidFill>
            </a:endParaRPr>
          </a:p>
          <a:p>
            <a:r>
              <a:rPr lang="en-US" sz="3600" dirty="0">
                <a:solidFill>
                  <a:schemeClr val="bg1"/>
                </a:solidFill>
              </a:rPr>
              <a:t>Rotary Foundation </a:t>
            </a:r>
          </a:p>
          <a:p>
            <a:r>
              <a:rPr lang="en-US" sz="3600" dirty="0">
                <a:solidFill>
                  <a:schemeClr val="bg1"/>
                </a:solidFill>
              </a:rPr>
              <a:t>Grants Subcommittee</a:t>
            </a:r>
          </a:p>
          <a:p>
            <a:r>
              <a:rPr lang="en-US" sz="3600" dirty="0">
                <a:solidFill>
                  <a:schemeClr val="bg1"/>
                </a:solidFill>
              </a:rPr>
              <a:t>Mark Harbison</a:t>
            </a:r>
          </a:p>
          <a:p>
            <a:endParaRPr lang="en-US" sz="3200" dirty="0">
              <a:solidFill>
                <a:schemeClr val="bg1"/>
              </a:solidFill>
            </a:endParaRPr>
          </a:p>
          <a:p>
            <a:r>
              <a:rPr lang="en-US" sz="3200" dirty="0">
                <a:solidFill>
                  <a:schemeClr val="bg1"/>
                </a:solidFill>
              </a:rPr>
              <a:t>August 13, 2022</a:t>
            </a:r>
          </a:p>
        </p:txBody>
      </p:sp>
      <p:pic>
        <p:nvPicPr>
          <p:cNvPr id="2" name="Picture 2" descr="May be an image of text that says 'Rotary IMAGINE ROTARY FROTARY IMAGINE ROTARY'">
            <a:extLst>
              <a:ext uri="{FF2B5EF4-FFF2-40B4-BE49-F238E27FC236}">
                <a16:creationId xmlns:a16="http://schemas.microsoft.com/office/drawing/2014/main" id="{BBB64126-2CC4-CAF0-76EE-10632792D2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82" y="381000"/>
            <a:ext cx="4843512" cy="5814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2826778"/>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AFAE-3ABF-4822-3B18-975BBF8A0155}"/>
              </a:ext>
            </a:extLst>
          </p:cNvPr>
          <p:cNvSpPr>
            <a:spLocks noGrp="1"/>
          </p:cNvSpPr>
          <p:nvPr>
            <p:ph type="title"/>
          </p:nvPr>
        </p:nvSpPr>
        <p:spPr>
          <a:xfrm>
            <a:off x="4965430" y="629268"/>
            <a:ext cx="6586491" cy="1286160"/>
          </a:xfrm>
        </p:spPr>
        <p:txBody>
          <a:bodyPr anchor="b">
            <a:noAutofit/>
          </a:bodyPr>
          <a:lstStyle/>
          <a:p>
            <a:r>
              <a:rPr lang="en-US" sz="3200" dirty="0">
                <a:solidFill>
                  <a:srgbClr val="800080"/>
                </a:solidFill>
                <a:latin typeface="+mn-lt"/>
              </a:rPr>
              <a:t>Proposed Global Grant:</a:t>
            </a:r>
            <a:br>
              <a:rPr lang="en-US" sz="3200" dirty="0">
                <a:solidFill>
                  <a:srgbClr val="800080"/>
                </a:solidFill>
                <a:latin typeface="+mn-lt"/>
              </a:rPr>
            </a:br>
            <a:r>
              <a:rPr lang="en-US" sz="3200" dirty="0">
                <a:solidFill>
                  <a:srgbClr val="800080"/>
                </a:solidFill>
                <a:latin typeface="+mn-lt"/>
              </a:rPr>
              <a:t>ESRAG project—Mangrove Restoration in the Sundarbans, Bangladesh</a:t>
            </a:r>
          </a:p>
        </p:txBody>
      </p:sp>
      <p:sp>
        <p:nvSpPr>
          <p:cNvPr id="9" name="Content Placeholder 8">
            <a:extLst>
              <a:ext uri="{FF2B5EF4-FFF2-40B4-BE49-F238E27FC236}">
                <a16:creationId xmlns:a16="http://schemas.microsoft.com/office/drawing/2014/main" id="{8AB8F9ED-20DB-79AB-8B6C-0D3C91A0E4FB}"/>
              </a:ext>
            </a:extLst>
          </p:cNvPr>
          <p:cNvSpPr>
            <a:spLocks noGrp="1"/>
          </p:cNvSpPr>
          <p:nvPr>
            <p:ph idx="1"/>
          </p:nvPr>
        </p:nvSpPr>
        <p:spPr>
          <a:xfrm>
            <a:off x="4965431" y="2438400"/>
            <a:ext cx="6586489" cy="3785419"/>
          </a:xfrm>
        </p:spPr>
        <p:txBody>
          <a:bodyPr>
            <a:normAutofit/>
          </a:bodyPr>
          <a:lstStyle/>
          <a:p>
            <a:r>
              <a:rPr lang="en-US" sz="1800" b="0" i="0" dirty="0">
                <a:solidFill>
                  <a:srgbClr val="009900"/>
                </a:solidFill>
                <a:effectLst/>
              </a:rPr>
              <a:t>Past ESRAG Director Chris Puttock has moved to Honolulu and will join District 5000. He is currently the Director of the Mangrove Project </a:t>
            </a:r>
            <a:r>
              <a:rPr lang="en-US" sz="1800" dirty="0">
                <a:solidFill>
                  <a:srgbClr val="009900"/>
                </a:solidFill>
              </a:rPr>
              <a:t>and is involved in Mangrove Restoration all over the world</a:t>
            </a:r>
            <a:endParaRPr lang="en-US" sz="1800" b="0" i="0" dirty="0">
              <a:solidFill>
                <a:srgbClr val="009900"/>
              </a:solidFill>
              <a:effectLst/>
            </a:endParaRPr>
          </a:p>
          <a:p>
            <a:r>
              <a:rPr lang="en-US" sz="1800" b="0" i="0" dirty="0">
                <a:solidFill>
                  <a:srgbClr val="009900"/>
                </a:solidFill>
                <a:effectLst/>
                <a:latin typeface="Public Sans"/>
              </a:rPr>
              <a:t>Environmental impact of mangroves</a:t>
            </a:r>
          </a:p>
          <a:p>
            <a:r>
              <a:rPr lang="en-US" sz="1800" dirty="0">
                <a:solidFill>
                  <a:srgbClr val="009900"/>
                </a:solidFill>
                <a:latin typeface="Public Sans"/>
              </a:rPr>
              <a:t>Socioeconomic impact of mangroves</a:t>
            </a:r>
            <a:endParaRPr lang="en-US" sz="1800" b="0" i="0" dirty="0">
              <a:solidFill>
                <a:srgbClr val="009900"/>
              </a:solidFill>
              <a:effectLst/>
              <a:latin typeface="Public Sans"/>
            </a:endParaRPr>
          </a:p>
          <a:p>
            <a:r>
              <a:rPr lang="en-US" sz="1800" dirty="0">
                <a:solidFill>
                  <a:srgbClr val="009900"/>
                </a:solidFill>
              </a:rPr>
              <a:t>The Sundarbans as a unique environmental crisis zone</a:t>
            </a:r>
          </a:p>
          <a:p>
            <a:endParaRPr lang="en-US" sz="1800" dirty="0">
              <a:solidFill>
                <a:srgbClr val="009900"/>
              </a:solidFill>
            </a:endParaRPr>
          </a:p>
          <a:p>
            <a:endParaRPr lang="en-US" sz="1800" dirty="0">
              <a:solidFill>
                <a:srgbClr val="009900"/>
              </a:solidFill>
            </a:endParaRPr>
          </a:p>
        </p:txBody>
      </p:sp>
      <p:pic>
        <p:nvPicPr>
          <p:cNvPr id="5" name="Content Placeholder 4" descr="A picture containing logo&#10;&#10;Description automatically generated">
            <a:extLst>
              <a:ext uri="{FF2B5EF4-FFF2-40B4-BE49-F238E27FC236}">
                <a16:creationId xmlns:a16="http://schemas.microsoft.com/office/drawing/2014/main" id="{41A9C884-F2A0-8378-004B-16B572215923}"/>
              </a:ext>
            </a:extLst>
          </p:cNvPr>
          <p:cNvPicPr>
            <a:picLocks noChangeAspect="1"/>
          </p:cNvPicPr>
          <p:nvPr/>
        </p:nvPicPr>
        <p:blipFill rotWithShape="1">
          <a:blip r:embed="rId2">
            <a:extLst>
              <a:ext uri="{28A0092B-C50C-407E-A947-70E740481C1C}">
                <a14:useLocalDpi xmlns:a14="http://schemas.microsoft.com/office/drawing/2010/main" val="0"/>
              </a:ext>
            </a:extLst>
          </a:blip>
          <a:srcRect l="5359" r="9079"/>
          <a:stretch/>
        </p:blipFill>
        <p:spPr>
          <a:xfrm>
            <a:off x="20" y="10"/>
            <a:ext cx="4490093" cy="6857990"/>
          </a:xfrm>
          <a:prstGeom prst="rect">
            <a:avLst/>
          </a:prstGeom>
          <a:effectLst/>
        </p:spPr>
      </p:pic>
      <p:cxnSp>
        <p:nvCxnSpPr>
          <p:cNvPr id="28" name="Straight Connector 2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F1A9F"/>
            </a:solidFill>
          </a:ln>
        </p:spPr>
        <p:style>
          <a:lnRef idx="1">
            <a:schemeClr val="accent1"/>
          </a:lnRef>
          <a:fillRef idx="0">
            <a:schemeClr val="accent1"/>
          </a:fillRef>
          <a:effectRef idx="0">
            <a:schemeClr val="accent1"/>
          </a:effectRef>
          <a:fontRef idx="minor">
            <a:schemeClr val="tx1"/>
          </a:fontRef>
        </p:style>
      </p:cxnSp>
      <p:pic>
        <p:nvPicPr>
          <p:cNvPr id="2050" name="Picture 2">
            <a:extLst>
              <a:ext uri="{FF2B5EF4-FFF2-40B4-BE49-F238E27FC236}">
                <a16:creationId xmlns:a16="http://schemas.microsoft.com/office/drawing/2014/main" id="{9D3417D7-D053-6951-1478-7BC7DD5AB6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228600" cy="22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1540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AFAE-3ABF-4822-3B18-975BBF8A0155}"/>
              </a:ext>
            </a:extLst>
          </p:cNvPr>
          <p:cNvSpPr>
            <a:spLocks noGrp="1"/>
          </p:cNvSpPr>
          <p:nvPr>
            <p:ph type="title"/>
          </p:nvPr>
        </p:nvSpPr>
        <p:spPr>
          <a:xfrm>
            <a:off x="4965430" y="629268"/>
            <a:ext cx="6586491" cy="1286160"/>
          </a:xfrm>
        </p:spPr>
        <p:txBody>
          <a:bodyPr anchor="b">
            <a:noAutofit/>
          </a:bodyPr>
          <a:lstStyle/>
          <a:p>
            <a:r>
              <a:rPr lang="en-US" sz="3600" dirty="0">
                <a:solidFill>
                  <a:srgbClr val="800080"/>
                </a:solidFill>
                <a:latin typeface="+mn-lt"/>
              </a:rPr>
              <a:t>Proposed Global Grant:</a:t>
            </a:r>
            <a:br>
              <a:rPr lang="en-US" sz="3600" dirty="0">
                <a:solidFill>
                  <a:srgbClr val="800080"/>
                </a:solidFill>
                <a:latin typeface="+mn-lt"/>
              </a:rPr>
            </a:br>
            <a:r>
              <a:rPr lang="en-US" sz="3600" dirty="0">
                <a:solidFill>
                  <a:srgbClr val="800080"/>
                </a:solidFill>
                <a:latin typeface="+mn-lt"/>
              </a:rPr>
              <a:t>Education for Sexual and Reproductive Rights in Columbia</a:t>
            </a:r>
            <a:endParaRPr lang="en-US" sz="3200" dirty="0">
              <a:solidFill>
                <a:srgbClr val="800080"/>
              </a:solidFill>
              <a:latin typeface="+mn-lt"/>
            </a:endParaRPr>
          </a:p>
        </p:txBody>
      </p:sp>
      <p:sp>
        <p:nvSpPr>
          <p:cNvPr id="9" name="Content Placeholder 8">
            <a:extLst>
              <a:ext uri="{FF2B5EF4-FFF2-40B4-BE49-F238E27FC236}">
                <a16:creationId xmlns:a16="http://schemas.microsoft.com/office/drawing/2014/main" id="{8AB8F9ED-20DB-79AB-8B6C-0D3C91A0E4FB}"/>
              </a:ext>
            </a:extLst>
          </p:cNvPr>
          <p:cNvSpPr>
            <a:spLocks noGrp="1"/>
          </p:cNvSpPr>
          <p:nvPr>
            <p:ph idx="1"/>
          </p:nvPr>
        </p:nvSpPr>
        <p:spPr>
          <a:xfrm>
            <a:off x="4965431" y="2438400"/>
            <a:ext cx="6586489" cy="3785419"/>
          </a:xfrm>
        </p:spPr>
        <p:txBody>
          <a:bodyPr>
            <a:normAutofit/>
          </a:bodyPr>
          <a:lstStyle/>
          <a:p>
            <a:r>
              <a:rPr lang="en-US" sz="1800" b="0" i="0" dirty="0">
                <a:solidFill>
                  <a:srgbClr val="009900"/>
                </a:solidFill>
                <a:effectLst/>
              </a:rPr>
              <a:t>LOOKING FOR A D5000 PARTNER: Originally proposed by Pili Valderrama as a joint project with the Rotary Club of </a:t>
            </a:r>
            <a:r>
              <a:rPr lang="en-US" sz="1800" b="0" i="0" dirty="0" err="1">
                <a:solidFill>
                  <a:srgbClr val="009900"/>
                </a:solidFill>
                <a:effectLst/>
              </a:rPr>
              <a:t>Tulua</a:t>
            </a:r>
            <a:r>
              <a:rPr lang="en-US" sz="1800" b="0" i="0" dirty="0">
                <a:solidFill>
                  <a:srgbClr val="009900"/>
                </a:solidFill>
                <a:effectLst/>
              </a:rPr>
              <a:t>, District 4281</a:t>
            </a:r>
          </a:p>
          <a:p>
            <a:r>
              <a:rPr lang="en-US" sz="1800" b="0" i="0" dirty="0">
                <a:solidFill>
                  <a:srgbClr val="009900"/>
                </a:solidFill>
                <a:effectLst/>
                <a:latin typeface="Public Sans"/>
              </a:rPr>
              <a:t>Provide an education curriculum and teacher workshops in 15 schools in  3 rural cities (Buenaventura, </a:t>
            </a:r>
            <a:r>
              <a:rPr lang="en-US" sz="1800" b="0" i="0" dirty="0" err="1">
                <a:solidFill>
                  <a:srgbClr val="009900"/>
                </a:solidFill>
                <a:effectLst/>
                <a:latin typeface="Public Sans"/>
              </a:rPr>
              <a:t>Buga</a:t>
            </a:r>
            <a:r>
              <a:rPr lang="en-US" sz="1800" b="0" i="0" dirty="0">
                <a:solidFill>
                  <a:srgbClr val="009900"/>
                </a:solidFill>
                <a:effectLst/>
                <a:latin typeface="Public Sans"/>
              </a:rPr>
              <a:t> and </a:t>
            </a:r>
            <a:r>
              <a:rPr lang="en-US" sz="1800" b="0" i="0" dirty="0" err="1">
                <a:solidFill>
                  <a:srgbClr val="009900"/>
                </a:solidFill>
                <a:effectLst/>
                <a:latin typeface="Public Sans"/>
              </a:rPr>
              <a:t>Tulua</a:t>
            </a:r>
            <a:r>
              <a:rPr lang="en-US" sz="1800" b="0" i="0" dirty="0">
                <a:solidFill>
                  <a:srgbClr val="009900"/>
                </a:solidFill>
                <a:effectLst/>
                <a:latin typeface="Public Sans"/>
              </a:rPr>
              <a:t> targeting 1,000 teenage girls focusin</a:t>
            </a:r>
            <a:r>
              <a:rPr lang="en-US" sz="1800" dirty="0">
                <a:solidFill>
                  <a:srgbClr val="009900"/>
                </a:solidFill>
                <a:latin typeface="Public Sans"/>
              </a:rPr>
              <a:t>g on empowering them to</a:t>
            </a:r>
            <a:r>
              <a:rPr lang="en-US" sz="1800" b="0" i="0" dirty="0">
                <a:solidFill>
                  <a:srgbClr val="009900"/>
                </a:solidFill>
                <a:effectLst/>
                <a:latin typeface="Public Sans"/>
              </a:rPr>
              <a:t> access their sexual and reproductive rights.</a:t>
            </a:r>
          </a:p>
          <a:p>
            <a:r>
              <a:rPr lang="en-US" sz="1800" dirty="0">
                <a:solidFill>
                  <a:srgbClr val="009900"/>
                </a:solidFill>
                <a:latin typeface="Public Sans"/>
              </a:rPr>
              <a:t>Teen pregnancy is often the result of rape (nearly 15% of girls experience sexual violence), early marriage, casual sex with older partners—usually results in leaving school, continued poverty, problematic maternal and child health.</a:t>
            </a:r>
            <a:endParaRPr lang="en-US" sz="1800" b="0" i="0" dirty="0">
              <a:solidFill>
                <a:srgbClr val="009900"/>
              </a:solidFill>
              <a:effectLst/>
              <a:latin typeface="Public Sans"/>
            </a:endParaRPr>
          </a:p>
          <a:p>
            <a:r>
              <a:rPr lang="en-US" sz="1800" dirty="0">
                <a:solidFill>
                  <a:srgbClr val="009900"/>
                </a:solidFill>
              </a:rPr>
              <a:t>The teenage pregnancy rate in this rural district of Columbia is 30%. The goal is to reduce this by half.</a:t>
            </a:r>
          </a:p>
          <a:p>
            <a:endParaRPr lang="en-US" sz="1800" dirty="0">
              <a:solidFill>
                <a:srgbClr val="009900"/>
              </a:solidFill>
            </a:endParaRPr>
          </a:p>
          <a:p>
            <a:endParaRPr lang="en-US" sz="1800" dirty="0">
              <a:solidFill>
                <a:srgbClr val="009900"/>
              </a:solidFill>
            </a:endParaRPr>
          </a:p>
        </p:txBody>
      </p:sp>
      <p:pic>
        <p:nvPicPr>
          <p:cNvPr id="5" name="Content Placeholder 4" descr="A picture containing logo&#10;&#10;Description automatically generated">
            <a:extLst>
              <a:ext uri="{FF2B5EF4-FFF2-40B4-BE49-F238E27FC236}">
                <a16:creationId xmlns:a16="http://schemas.microsoft.com/office/drawing/2014/main" id="{41A9C884-F2A0-8378-004B-16B572215923}"/>
              </a:ext>
            </a:extLst>
          </p:cNvPr>
          <p:cNvPicPr>
            <a:picLocks noChangeAspect="1"/>
          </p:cNvPicPr>
          <p:nvPr/>
        </p:nvPicPr>
        <p:blipFill rotWithShape="1">
          <a:blip r:embed="rId2">
            <a:extLst>
              <a:ext uri="{28A0092B-C50C-407E-A947-70E740481C1C}">
                <a14:useLocalDpi xmlns:a14="http://schemas.microsoft.com/office/drawing/2010/main" val="0"/>
              </a:ext>
            </a:extLst>
          </a:blip>
          <a:srcRect l="5359" r="9079"/>
          <a:stretch/>
        </p:blipFill>
        <p:spPr>
          <a:xfrm>
            <a:off x="20" y="10"/>
            <a:ext cx="4490093" cy="6857990"/>
          </a:xfrm>
          <a:prstGeom prst="rect">
            <a:avLst/>
          </a:prstGeom>
          <a:effectLst/>
        </p:spPr>
      </p:pic>
      <p:cxnSp>
        <p:nvCxnSpPr>
          <p:cNvPr id="28" name="Straight Connector 2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F1A9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241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picture containing logo&#10;&#10;Description automatically generated">
            <a:extLst>
              <a:ext uri="{FF2B5EF4-FFF2-40B4-BE49-F238E27FC236}">
                <a16:creationId xmlns:a16="http://schemas.microsoft.com/office/drawing/2014/main" id="{41A9C884-F2A0-8378-004B-16B572215923}"/>
              </a:ext>
            </a:extLst>
          </p:cNvPr>
          <p:cNvPicPr>
            <a:picLocks noChangeAspect="1"/>
          </p:cNvPicPr>
          <p:nvPr/>
        </p:nvPicPr>
        <p:blipFill rotWithShape="1">
          <a:blip r:embed="rId2">
            <a:extLst>
              <a:ext uri="{28A0092B-C50C-407E-A947-70E740481C1C}">
                <a14:useLocalDpi xmlns:a14="http://schemas.microsoft.com/office/drawing/2010/main" val="0"/>
              </a:ext>
            </a:extLst>
          </a:blip>
          <a:srcRect l="5359" r="9079"/>
          <a:stretch/>
        </p:blipFill>
        <p:spPr>
          <a:xfrm>
            <a:off x="20" y="10"/>
            <a:ext cx="4490093" cy="6857990"/>
          </a:xfrm>
          <a:prstGeom prst="rect">
            <a:avLst/>
          </a:prstGeom>
          <a:effectLst/>
        </p:spPr>
      </p:pic>
      <p:cxnSp>
        <p:nvCxnSpPr>
          <p:cNvPr id="28" name="Straight Connector 2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F1A9F"/>
            </a:solidFill>
          </a:ln>
        </p:spPr>
        <p:style>
          <a:lnRef idx="1">
            <a:schemeClr val="accent1"/>
          </a:lnRef>
          <a:fillRef idx="0">
            <a:schemeClr val="accent1"/>
          </a:fillRef>
          <a:effectRef idx="0">
            <a:schemeClr val="accent1"/>
          </a:effectRef>
          <a:fontRef idx="minor">
            <a:schemeClr val="tx1"/>
          </a:fontRef>
        </p:style>
      </p:cxnSp>
      <p:pic>
        <p:nvPicPr>
          <p:cNvPr id="2050" name="Picture 2">
            <a:extLst>
              <a:ext uri="{FF2B5EF4-FFF2-40B4-BE49-F238E27FC236}">
                <a16:creationId xmlns:a16="http://schemas.microsoft.com/office/drawing/2014/main" id="{9D3417D7-D053-6951-1478-7BC7DD5AB6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23A5290C-0852-0094-7765-8810085131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9049" y="2272684"/>
            <a:ext cx="6542842" cy="4495800"/>
          </a:xfrm>
          <a:prstGeom prst="rect">
            <a:avLst/>
          </a:prstGeom>
        </p:spPr>
      </p:pic>
      <p:pic>
        <p:nvPicPr>
          <p:cNvPr id="12" name="Picture 11">
            <a:extLst>
              <a:ext uri="{FF2B5EF4-FFF2-40B4-BE49-F238E27FC236}">
                <a16:creationId xmlns:a16="http://schemas.microsoft.com/office/drawing/2014/main" id="{5C5C18BA-2442-EB35-783A-23C2DDFDA1F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86221" y="2743199"/>
            <a:ext cx="3878009" cy="3878009"/>
          </a:xfrm>
          <a:prstGeom prst="rect">
            <a:avLst/>
          </a:prstGeom>
          <a:ln w="38100" cap="sq">
            <a:solidFill>
              <a:srgbClr val="7030A0"/>
            </a:solidFill>
            <a:prstDash val="solid"/>
            <a:miter lim="800000"/>
          </a:ln>
          <a:effectLst>
            <a:outerShdw blurRad="50800" dist="38100" dir="2700000" algn="tl" rotWithShape="0">
              <a:srgbClr val="000000">
                <a:alpha val="43000"/>
              </a:srgbClr>
            </a:outerShdw>
          </a:effectLst>
        </p:spPr>
      </p:pic>
      <p:sp>
        <p:nvSpPr>
          <p:cNvPr id="15" name="TextBox 14">
            <a:extLst>
              <a:ext uri="{FF2B5EF4-FFF2-40B4-BE49-F238E27FC236}">
                <a16:creationId xmlns:a16="http://schemas.microsoft.com/office/drawing/2014/main" id="{446C1415-6D5E-CDFB-99D1-BC09EC1FB0B3}"/>
              </a:ext>
            </a:extLst>
          </p:cNvPr>
          <p:cNvSpPr txBox="1"/>
          <p:nvPr/>
        </p:nvSpPr>
        <p:spPr>
          <a:xfrm>
            <a:off x="5080934" y="152400"/>
            <a:ext cx="5994400" cy="2031325"/>
          </a:xfrm>
          <a:prstGeom prst="rect">
            <a:avLst/>
          </a:prstGeom>
          <a:noFill/>
        </p:spPr>
        <p:txBody>
          <a:bodyPr wrap="square">
            <a:spAutoFit/>
          </a:bodyPr>
          <a:lstStyle/>
          <a:p>
            <a:r>
              <a:rPr lang="en-US" sz="1800" b="1" i="0" dirty="0">
                <a:solidFill>
                  <a:srgbClr val="009900"/>
                </a:solidFill>
                <a:effectLst/>
              </a:rPr>
              <a:t>Sri Lanka’s economy is in </a:t>
            </a:r>
            <a:r>
              <a:rPr lang="en-US" b="1" dirty="0">
                <a:solidFill>
                  <a:srgbClr val="009900"/>
                </a:solidFill>
              </a:rPr>
              <a:t>meltdown, creating a critical shortage of food, </a:t>
            </a:r>
            <a:r>
              <a:rPr lang="en-US" b="1" dirty="0" err="1">
                <a:solidFill>
                  <a:srgbClr val="009900"/>
                </a:solidFill>
              </a:rPr>
              <a:t>medicine,and</a:t>
            </a:r>
            <a:r>
              <a:rPr lang="en-US" b="1" dirty="0">
                <a:solidFill>
                  <a:srgbClr val="009900"/>
                </a:solidFill>
              </a:rPr>
              <a:t> fuel. Rotary District 3220 and the Rotary Club of Columbo Port City </a:t>
            </a:r>
            <a:r>
              <a:rPr lang="en-US" sz="1800" b="1" dirty="0">
                <a:solidFill>
                  <a:srgbClr val="009900"/>
                </a:solidFill>
              </a:rPr>
              <a:t>are raising funds to provide food packages for needy families in rural areas—rice (5 kg), sugar (1 kg), shoyu (1 pint), flour (2 kg), dahl (1 kg), and oil. Each package is Rs 2,500, or $7 US. Mail checks to D5000 Foundation, PO Box 2784, Honolulu HI 96803.</a:t>
            </a:r>
            <a:endParaRPr lang="en-US" sz="1800" b="1" i="0" dirty="0">
              <a:solidFill>
                <a:srgbClr val="009900"/>
              </a:solidFill>
              <a:effectLst/>
              <a:latin typeface="Public Sans"/>
            </a:endParaRPr>
          </a:p>
        </p:txBody>
      </p:sp>
    </p:spTree>
    <p:extLst>
      <p:ext uri="{BB962C8B-B14F-4D97-AF65-F5344CB8AC3E}">
        <p14:creationId xmlns:p14="http://schemas.microsoft.com/office/powerpoint/2010/main" val="3173070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AFAE-3ABF-4822-3B18-975BBF8A0155}"/>
              </a:ext>
            </a:extLst>
          </p:cNvPr>
          <p:cNvSpPr>
            <a:spLocks noGrp="1"/>
          </p:cNvSpPr>
          <p:nvPr>
            <p:ph type="title"/>
          </p:nvPr>
        </p:nvSpPr>
        <p:spPr>
          <a:xfrm>
            <a:off x="4965430" y="629268"/>
            <a:ext cx="6586491" cy="1286160"/>
          </a:xfrm>
        </p:spPr>
        <p:txBody>
          <a:bodyPr anchor="b">
            <a:noAutofit/>
          </a:bodyPr>
          <a:lstStyle/>
          <a:p>
            <a:br>
              <a:rPr lang="en-US" sz="3600" dirty="0">
                <a:solidFill>
                  <a:srgbClr val="800080"/>
                </a:solidFill>
                <a:latin typeface="+mn-lt"/>
              </a:rPr>
            </a:br>
            <a:br>
              <a:rPr lang="en-US" sz="3600" dirty="0">
                <a:solidFill>
                  <a:srgbClr val="800080"/>
                </a:solidFill>
                <a:latin typeface="+mn-lt"/>
              </a:rPr>
            </a:br>
            <a:r>
              <a:rPr lang="en-US" sz="3200" dirty="0">
                <a:solidFill>
                  <a:srgbClr val="800080"/>
                </a:solidFill>
                <a:latin typeface="+mn-lt"/>
              </a:rPr>
              <a:t>More Projects in Sri Lanka:</a:t>
            </a:r>
            <a:br>
              <a:rPr lang="en-US" sz="3200" dirty="0">
                <a:solidFill>
                  <a:srgbClr val="800080"/>
                </a:solidFill>
                <a:latin typeface="+mn-lt"/>
              </a:rPr>
            </a:br>
            <a:r>
              <a:rPr lang="en-US" sz="3200" dirty="0">
                <a:solidFill>
                  <a:srgbClr val="800080"/>
                </a:solidFill>
                <a:latin typeface="+mn-lt"/>
              </a:rPr>
              <a:t>UNICEF Collaboration on Food and Fuel Crisis; Eye Camp for Child Vision and Cataract Surgeries</a:t>
            </a:r>
          </a:p>
        </p:txBody>
      </p:sp>
      <p:sp>
        <p:nvSpPr>
          <p:cNvPr id="9" name="Content Placeholder 8">
            <a:extLst>
              <a:ext uri="{FF2B5EF4-FFF2-40B4-BE49-F238E27FC236}">
                <a16:creationId xmlns:a16="http://schemas.microsoft.com/office/drawing/2014/main" id="{8AB8F9ED-20DB-79AB-8B6C-0D3C91A0E4FB}"/>
              </a:ext>
            </a:extLst>
          </p:cNvPr>
          <p:cNvSpPr>
            <a:spLocks noGrp="1"/>
          </p:cNvSpPr>
          <p:nvPr>
            <p:ph idx="1"/>
          </p:nvPr>
        </p:nvSpPr>
        <p:spPr>
          <a:xfrm>
            <a:off x="4965431" y="2438400"/>
            <a:ext cx="6586489" cy="3785419"/>
          </a:xfrm>
        </p:spPr>
        <p:txBody>
          <a:bodyPr>
            <a:normAutofit/>
          </a:bodyPr>
          <a:lstStyle/>
          <a:p>
            <a:pPr marL="0" indent="0">
              <a:buNone/>
            </a:pPr>
            <a:r>
              <a:rPr lang="en-US" sz="1800" b="0" i="0" dirty="0">
                <a:solidFill>
                  <a:srgbClr val="009900"/>
                </a:solidFill>
                <a:effectLst/>
              </a:rPr>
              <a:t>Joint Rotary-UNICEF Project to deliver food </a:t>
            </a:r>
            <a:r>
              <a:rPr lang="en-US" sz="1800" dirty="0">
                <a:solidFill>
                  <a:srgbClr val="009900"/>
                </a:solidFill>
              </a:rPr>
              <a:t>and fuel aid to families with children.</a:t>
            </a:r>
            <a:endParaRPr lang="en-US" sz="1800" b="0" i="0" dirty="0">
              <a:solidFill>
                <a:srgbClr val="009900"/>
              </a:solidFill>
              <a:effectLst/>
            </a:endParaRPr>
          </a:p>
          <a:p>
            <a:pPr marL="0" indent="0">
              <a:buNone/>
            </a:pPr>
            <a:endParaRPr lang="en-US" sz="1800" dirty="0">
              <a:solidFill>
                <a:srgbClr val="009900"/>
              </a:solidFill>
            </a:endParaRPr>
          </a:p>
          <a:p>
            <a:pPr marL="0" indent="0">
              <a:buNone/>
            </a:pPr>
            <a:r>
              <a:rPr lang="en-US" sz="1800" b="0" i="0" dirty="0">
                <a:solidFill>
                  <a:srgbClr val="009900"/>
                </a:solidFill>
                <a:effectLst/>
              </a:rPr>
              <a:t>Global Grant LOOKING FOR A D5000 PARTNER: A Rotary Action Group for Blindness Prevention project</a:t>
            </a:r>
          </a:p>
          <a:p>
            <a:pPr marL="0" indent="0">
              <a:buNone/>
            </a:pPr>
            <a:r>
              <a:rPr lang="en-US" sz="1800" b="0" i="0" dirty="0">
                <a:solidFill>
                  <a:srgbClr val="009900"/>
                </a:solidFill>
                <a:effectLst/>
                <a:latin typeface="Public Sans"/>
              </a:rPr>
              <a:t>Mass eye camps for rural areas around Kandy, Sri Lanka—vision screening a free eyeglasses for children. Screening for cataracts, glaucoma, and macular degeneration.</a:t>
            </a:r>
          </a:p>
          <a:p>
            <a:pPr marL="0" indent="0">
              <a:buNone/>
            </a:pPr>
            <a:endParaRPr lang="en-US" sz="1800" dirty="0">
              <a:solidFill>
                <a:srgbClr val="009900"/>
              </a:solidFill>
            </a:endParaRPr>
          </a:p>
          <a:p>
            <a:endParaRPr lang="en-US" sz="1800" dirty="0">
              <a:solidFill>
                <a:srgbClr val="009900"/>
              </a:solidFill>
            </a:endParaRPr>
          </a:p>
        </p:txBody>
      </p:sp>
      <p:pic>
        <p:nvPicPr>
          <p:cNvPr id="5" name="Content Placeholder 4" descr="A picture containing logo&#10;&#10;Description automatically generated">
            <a:extLst>
              <a:ext uri="{FF2B5EF4-FFF2-40B4-BE49-F238E27FC236}">
                <a16:creationId xmlns:a16="http://schemas.microsoft.com/office/drawing/2014/main" id="{41A9C884-F2A0-8378-004B-16B572215923}"/>
              </a:ext>
            </a:extLst>
          </p:cNvPr>
          <p:cNvPicPr>
            <a:picLocks noChangeAspect="1"/>
          </p:cNvPicPr>
          <p:nvPr/>
        </p:nvPicPr>
        <p:blipFill rotWithShape="1">
          <a:blip r:embed="rId2">
            <a:extLst>
              <a:ext uri="{28A0092B-C50C-407E-A947-70E740481C1C}">
                <a14:useLocalDpi xmlns:a14="http://schemas.microsoft.com/office/drawing/2010/main" val="0"/>
              </a:ext>
            </a:extLst>
          </a:blip>
          <a:srcRect l="5359" r="9079"/>
          <a:stretch/>
        </p:blipFill>
        <p:spPr>
          <a:xfrm>
            <a:off x="20" y="10"/>
            <a:ext cx="4490093" cy="6857990"/>
          </a:xfrm>
          <a:prstGeom prst="rect">
            <a:avLst/>
          </a:prstGeom>
          <a:effectLst/>
        </p:spPr>
      </p:pic>
      <p:cxnSp>
        <p:nvCxnSpPr>
          <p:cNvPr id="28" name="Straight Connector 2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F1A9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8649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AFAE-3ABF-4822-3B18-975BBF8A0155}"/>
              </a:ext>
            </a:extLst>
          </p:cNvPr>
          <p:cNvSpPr>
            <a:spLocks noGrp="1"/>
          </p:cNvSpPr>
          <p:nvPr>
            <p:ph type="title"/>
          </p:nvPr>
        </p:nvSpPr>
        <p:spPr>
          <a:xfrm>
            <a:off x="4942368" y="762433"/>
            <a:ext cx="6586491" cy="1286160"/>
          </a:xfrm>
        </p:spPr>
        <p:txBody>
          <a:bodyPr anchor="b">
            <a:noAutofit/>
          </a:bodyPr>
          <a:lstStyle/>
          <a:p>
            <a:r>
              <a:rPr lang="en-US" sz="2400" dirty="0">
                <a:solidFill>
                  <a:srgbClr val="800080"/>
                </a:solidFill>
                <a:latin typeface="+mn-lt"/>
              </a:rPr>
              <a:t>District 5000 Joins the US-Ukraine/Ukraine-US Intercountry Committee: Proposed Multi-District Disaster Grant:</a:t>
            </a:r>
            <a:br>
              <a:rPr lang="en-US" sz="2400" dirty="0">
                <a:solidFill>
                  <a:srgbClr val="800080"/>
                </a:solidFill>
                <a:latin typeface="+mn-lt"/>
              </a:rPr>
            </a:br>
            <a:r>
              <a:rPr lang="en-US" sz="2000" dirty="0">
                <a:solidFill>
                  <a:srgbClr val="800080"/>
                </a:solidFill>
                <a:latin typeface="+mn-lt"/>
              </a:rPr>
              <a:t>$175,000 for emergency medical supplies</a:t>
            </a:r>
          </a:p>
        </p:txBody>
      </p:sp>
      <p:sp>
        <p:nvSpPr>
          <p:cNvPr id="9" name="Content Placeholder 8">
            <a:extLst>
              <a:ext uri="{FF2B5EF4-FFF2-40B4-BE49-F238E27FC236}">
                <a16:creationId xmlns:a16="http://schemas.microsoft.com/office/drawing/2014/main" id="{8AB8F9ED-20DB-79AB-8B6C-0D3C91A0E4FB}"/>
              </a:ext>
            </a:extLst>
          </p:cNvPr>
          <p:cNvSpPr>
            <a:spLocks noGrp="1"/>
          </p:cNvSpPr>
          <p:nvPr>
            <p:ph idx="1"/>
          </p:nvPr>
        </p:nvSpPr>
        <p:spPr>
          <a:xfrm>
            <a:off x="4942370" y="2310148"/>
            <a:ext cx="6586489" cy="3785419"/>
          </a:xfrm>
        </p:spPr>
        <p:txBody>
          <a:bodyPr>
            <a:normAutofit fontScale="25000" lnSpcReduction="20000"/>
          </a:bodyPr>
          <a:lstStyle/>
          <a:p>
            <a:r>
              <a:rPr lang="en-US" sz="7200" b="0" i="0" dirty="0">
                <a:solidFill>
                  <a:srgbClr val="009900"/>
                </a:solidFill>
                <a:effectLst/>
              </a:rPr>
              <a:t>The Lviv International RC in Ukraine has 60 members in 11 European countries and US.</a:t>
            </a:r>
          </a:p>
          <a:p>
            <a:r>
              <a:rPr lang="en-US" sz="7200" b="0" i="0" dirty="0">
                <a:solidFill>
                  <a:srgbClr val="009900"/>
                </a:solidFill>
                <a:effectLst/>
              </a:rPr>
              <a:t>https://www.facebook.com/LvivInternationalRC</a:t>
            </a:r>
          </a:p>
          <a:p>
            <a:r>
              <a:rPr lang="en-US" sz="7200" b="0" i="0" dirty="0">
                <a:solidFill>
                  <a:srgbClr val="009900"/>
                </a:solidFill>
                <a:effectLst/>
              </a:rPr>
              <a:t>Natalia </a:t>
            </a:r>
            <a:r>
              <a:rPr lang="en-US" sz="7200" b="0" i="0" dirty="0" err="1">
                <a:solidFill>
                  <a:srgbClr val="009900"/>
                </a:solidFill>
                <a:effectLst/>
              </a:rPr>
              <a:t>Dolinska</a:t>
            </a:r>
            <a:r>
              <a:rPr lang="en-US" sz="7200" b="0" i="0" dirty="0">
                <a:solidFill>
                  <a:srgbClr val="009900"/>
                </a:solidFill>
                <a:effectLst/>
              </a:rPr>
              <a:t>, Club President 2022-23</a:t>
            </a:r>
          </a:p>
          <a:p>
            <a:endParaRPr lang="en-US" sz="7200" dirty="0">
              <a:solidFill>
                <a:srgbClr val="009900"/>
              </a:solidFill>
            </a:endParaRPr>
          </a:p>
          <a:p>
            <a:endParaRPr lang="en-US" sz="7200" b="0" i="0" dirty="0">
              <a:solidFill>
                <a:srgbClr val="009900"/>
              </a:solidFill>
              <a:effectLst/>
            </a:endParaRPr>
          </a:p>
          <a:p>
            <a:endParaRPr lang="en-US" sz="1800" b="0" i="0" dirty="0">
              <a:solidFill>
                <a:srgbClr val="009900"/>
              </a:solidFill>
              <a:effectLst/>
            </a:endParaRPr>
          </a:p>
          <a:p>
            <a:pPr marL="0" indent="0">
              <a:buNone/>
            </a:pPr>
            <a:endParaRPr lang="en-US" sz="1800" b="0" i="0" dirty="0">
              <a:solidFill>
                <a:srgbClr val="009900"/>
              </a:solidFill>
              <a:effectLst/>
            </a:endParaRPr>
          </a:p>
          <a:p>
            <a:pPr marL="0" indent="0">
              <a:buNone/>
            </a:pPr>
            <a:r>
              <a:rPr lang="en-US" sz="6400" b="0" i="0" dirty="0">
                <a:solidFill>
                  <a:srgbClr val="009900"/>
                </a:solidFill>
                <a:effectLst/>
              </a:rPr>
              <a:t>Founded in 2014, United Help Ukraine is a DC area non-profit</a:t>
            </a:r>
          </a:p>
          <a:p>
            <a:r>
              <a:rPr lang="en-US" sz="6400" b="0" i="0" dirty="0">
                <a:solidFill>
                  <a:srgbClr val="009900"/>
                </a:solidFill>
                <a:effectLst/>
              </a:rPr>
              <a:t>purchasing and shipping medical supplies to the Ukraine warfront.</a:t>
            </a:r>
          </a:p>
          <a:p>
            <a:r>
              <a:rPr lang="en-US" sz="6400" b="0" i="0" dirty="0">
                <a:solidFill>
                  <a:srgbClr val="009900"/>
                </a:solidFill>
                <a:effectLst/>
              </a:rPr>
              <a:t>UHU has funding to ship our medical aid for FREE or low cost, a substantial benefit to Rotary,</a:t>
            </a:r>
          </a:p>
          <a:p>
            <a:r>
              <a:rPr lang="en-US" sz="6400" b="0" i="0" dirty="0">
                <a:solidFill>
                  <a:srgbClr val="009900"/>
                </a:solidFill>
                <a:effectLst/>
              </a:rPr>
              <a:t>making more funds go directly to saving lives.</a:t>
            </a:r>
          </a:p>
          <a:p>
            <a:r>
              <a:rPr lang="en-US" sz="6400" b="0" i="0" dirty="0">
                <a:solidFill>
                  <a:srgbClr val="009900"/>
                </a:solidFill>
                <a:effectLst/>
              </a:rPr>
              <a:t>UHU has funded over $18 million in supplies and services during the current crisis. They have an 87 rating in Charity Navigator. </a:t>
            </a:r>
          </a:p>
          <a:p>
            <a:pPr marL="0" indent="0">
              <a:buNone/>
            </a:pPr>
            <a:r>
              <a:rPr lang="en-US" sz="6400" b="0" i="0" dirty="0">
                <a:solidFill>
                  <a:srgbClr val="009900"/>
                </a:solidFill>
                <a:effectLst/>
              </a:rPr>
              <a:t>www.unitedhelpukraine.org</a:t>
            </a:r>
            <a:endParaRPr lang="en-US" sz="6400" dirty="0">
              <a:solidFill>
                <a:srgbClr val="009900"/>
              </a:solidFill>
            </a:endParaRPr>
          </a:p>
          <a:p>
            <a:endParaRPr lang="en-US" sz="1800" dirty="0">
              <a:solidFill>
                <a:srgbClr val="009900"/>
              </a:solidFill>
            </a:endParaRPr>
          </a:p>
        </p:txBody>
      </p:sp>
      <p:pic>
        <p:nvPicPr>
          <p:cNvPr id="5" name="Content Placeholder 4" descr="A picture containing logo&#10;&#10;Description automatically generated">
            <a:extLst>
              <a:ext uri="{FF2B5EF4-FFF2-40B4-BE49-F238E27FC236}">
                <a16:creationId xmlns:a16="http://schemas.microsoft.com/office/drawing/2014/main" id="{41A9C884-F2A0-8378-004B-16B572215923}"/>
              </a:ext>
            </a:extLst>
          </p:cNvPr>
          <p:cNvPicPr>
            <a:picLocks noChangeAspect="1"/>
          </p:cNvPicPr>
          <p:nvPr/>
        </p:nvPicPr>
        <p:blipFill rotWithShape="1">
          <a:blip r:embed="rId2">
            <a:extLst>
              <a:ext uri="{28A0092B-C50C-407E-A947-70E740481C1C}">
                <a14:useLocalDpi xmlns:a14="http://schemas.microsoft.com/office/drawing/2010/main" val="0"/>
              </a:ext>
            </a:extLst>
          </a:blip>
          <a:srcRect l="5359" r="9079"/>
          <a:stretch/>
        </p:blipFill>
        <p:spPr>
          <a:xfrm>
            <a:off x="20" y="9"/>
            <a:ext cx="4193289" cy="6884309"/>
          </a:xfrm>
          <a:prstGeom prst="rect">
            <a:avLst/>
          </a:prstGeom>
          <a:effectLst/>
        </p:spPr>
      </p:pic>
      <p:cxnSp>
        <p:nvCxnSpPr>
          <p:cNvPr id="28" name="Straight Connector 2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F1A9F"/>
            </a:solidFill>
          </a:ln>
        </p:spPr>
        <p:style>
          <a:lnRef idx="1">
            <a:schemeClr val="accent1"/>
          </a:lnRef>
          <a:fillRef idx="0">
            <a:schemeClr val="accent1"/>
          </a:fillRef>
          <a:effectRef idx="0">
            <a:schemeClr val="accent1"/>
          </a:effectRef>
          <a:fontRef idx="minor">
            <a:schemeClr val="tx1"/>
          </a:fontRef>
        </p:style>
      </p:cxnSp>
      <p:pic>
        <p:nvPicPr>
          <p:cNvPr id="1026" name="Picture 2" descr="United Help Ukraine">
            <a:extLst>
              <a:ext uri="{FF2B5EF4-FFF2-40B4-BE49-F238E27FC236}">
                <a16:creationId xmlns:a16="http://schemas.microsoft.com/office/drawing/2014/main" id="{D31CBC60-9B16-95E5-68B0-449110F982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0934" y="3704047"/>
            <a:ext cx="1343704" cy="627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336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RI president-elect Jennifer Jones announces 2022-23 presidential theme -  Rotary Club of Bali Seminyak">
            <a:extLst>
              <a:ext uri="{FF2B5EF4-FFF2-40B4-BE49-F238E27FC236}">
                <a16:creationId xmlns:a16="http://schemas.microsoft.com/office/drawing/2014/main" id="{D101F572-F792-3356-EECB-6119BA19ED5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4682" y="911456"/>
            <a:ext cx="4874987" cy="5053246"/>
          </a:xfrm>
          <a:custGeom>
            <a:avLst/>
            <a:gdLst/>
            <a:ahLst/>
            <a:cxnLst/>
            <a:rect l="l" t="t" r="r" b="b"/>
            <a:pathLst>
              <a:path w="4141760" h="4377846">
                <a:moveTo>
                  <a:pt x="0" y="0"/>
                </a:moveTo>
                <a:lnTo>
                  <a:pt x="4141760" y="0"/>
                </a:lnTo>
                <a:lnTo>
                  <a:pt x="4141760" y="4377846"/>
                </a:lnTo>
                <a:lnTo>
                  <a:pt x="0" y="4377846"/>
                </a:lnTo>
                <a:close/>
              </a:path>
            </a:pathLst>
          </a:custGeom>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649159E5-A858-1D64-5092-D96631015A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4137" y="0"/>
            <a:ext cx="7193181" cy="6876159"/>
          </a:xfrm>
          <a:prstGeom prst="rect">
            <a:avLst/>
          </a:prstGeom>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89950AD6-394C-5468-9DE2-426AB64F65E7}"/>
              </a:ext>
            </a:extLst>
          </p:cNvPr>
          <p:cNvSpPr txBox="1"/>
          <p:nvPr/>
        </p:nvSpPr>
        <p:spPr>
          <a:xfrm>
            <a:off x="5862118" y="1280818"/>
            <a:ext cx="5377218" cy="3139321"/>
          </a:xfrm>
          <a:prstGeom prst="rect">
            <a:avLst/>
          </a:prstGeom>
          <a:noFill/>
        </p:spPr>
        <p:txBody>
          <a:bodyPr wrap="square" rtlCol="0">
            <a:spAutoFit/>
          </a:bodyPr>
          <a:lstStyle/>
          <a:p>
            <a:r>
              <a:rPr lang="en-US" sz="4800" dirty="0">
                <a:solidFill>
                  <a:schemeClr val="bg1"/>
                </a:solidFill>
              </a:rPr>
              <a:t>District 5000 Global Grants Project Fair</a:t>
            </a:r>
          </a:p>
          <a:p>
            <a:endParaRPr lang="en-US" sz="4800" dirty="0">
              <a:solidFill>
                <a:schemeClr val="bg1"/>
              </a:solidFill>
            </a:endParaRPr>
          </a:p>
          <a:p>
            <a:pPr algn="ctr"/>
            <a:r>
              <a:rPr lang="en-US" sz="5400" dirty="0">
                <a:solidFill>
                  <a:schemeClr val="bg1"/>
                </a:solidFill>
              </a:rPr>
              <a:t>QUESTIONS?????</a:t>
            </a:r>
          </a:p>
        </p:txBody>
      </p:sp>
    </p:spTree>
    <p:extLst>
      <p:ext uri="{BB962C8B-B14F-4D97-AF65-F5344CB8AC3E}">
        <p14:creationId xmlns:p14="http://schemas.microsoft.com/office/powerpoint/2010/main" val="3106665068"/>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AFAE-3ABF-4822-3B18-975BBF8A0155}"/>
              </a:ext>
            </a:extLst>
          </p:cNvPr>
          <p:cNvSpPr>
            <a:spLocks noGrp="1"/>
          </p:cNvSpPr>
          <p:nvPr>
            <p:ph type="title"/>
          </p:nvPr>
        </p:nvSpPr>
        <p:spPr>
          <a:xfrm>
            <a:off x="4965430" y="629268"/>
            <a:ext cx="6586491" cy="1286160"/>
          </a:xfrm>
        </p:spPr>
        <p:txBody>
          <a:bodyPr anchor="b">
            <a:noAutofit/>
          </a:bodyPr>
          <a:lstStyle/>
          <a:p>
            <a:r>
              <a:rPr lang="en-US" sz="3600" dirty="0">
                <a:solidFill>
                  <a:srgbClr val="800080"/>
                </a:solidFill>
                <a:latin typeface="+mn-lt"/>
              </a:rPr>
              <a:t>Proposed Global Grant in Fiji:</a:t>
            </a:r>
            <a:br>
              <a:rPr lang="en-US" sz="3600" dirty="0">
                <a:solidFill>
                  <a:srgbClr val="800080"/>
                </a:solidFill>
                <a:latin typeface="+mn-lt"/>
              </a:rPr>
            </a:br>
            <a:r>
              <a:rPr lang="en-US" sz="3600" dirty="0">
                <a:solidFill>
                  <a:srgbClr val="800080"/>
                </a:solidFill>
                <a:latin typeface="+mn-lt"/>
              </a:rPr>
              <a:t>ESRAG Project </a:t>
            </a:r>
            <a:r>
              <a:rPr lang="en-US" sz="3200" b="1" dirty="0">
                <a:solidFill>
                  <a:srgbClr val="800080"/>
                </a:solidFill>
              </a:rPr>
              <a:t>Solar Power and WASH—DG Randy Hart, RC of Hilo</a:t>
            </a:r>
            <a:endParaRPr lang="en-US" sz="3200" dirty="0">
              <a:solidFill>
                <a:srgbClr val="800080"/>
              </a:solidFill>
              <a:latin typeface="+mn-lt"/>
            </a:endParaRPr>
          </a:p>
        </p:txBody>
      </p:sp>
      <p:sp>
        <p:nvSpPr>
          <p:cNvPr id="9" name="Content Placeholder 8">
            <a:extLst>
              <a:ext uri="{FF2B5EF4-FFF2-40B4-BE49-F238E27FC236}">
                <a16:creationId xmlns:a16="http://schemas.microsoft.com/office/drawing/2014/main" id="{8AB8F9ED-20DB-79AB-8B6C-0D3C91A0E4FB}"/>
              </a:ext>
            </a:extLst>
          </p:cNvPr>
          <p:cNvSpPr>
            <a:spLocks noGrp="1"/>
          </p:cNvSpPr>
          <p:nvPr>
            <p:ph idx="1"/>
          </p:nvPr>
        </p:nvSpPr>
        <p:spPr>
          <a:xfrm>
            <a:off x="4965431" y="2438400"/>
            <a:ext cx="6586489" cy="3785419"/>
          </a:xfrm>
        </p:spPr>
        <p:txBody>
          <a:bodyPr>
            <a:normAutofit/>
          </a:bodyPr>
          <a:lstStyle/>
          <a:p>
            <a:r>
              <a:rPr lang="en-US" sz="1800" b="0" i="0" dirty="0">
                <a:solidFill>
                  <a:srgbClr val="009900"/>
                </a:solidFill>
                <a:effectLst/>
              </a:rPr>
              <a:t>Now under discussion with the RC of </a:t>
            </a:r>
            <a:r>
              <a:rPr lang="en-US" sz="1800" b="0" i="0" dirty="0" err="1">
                <a:solidFill>
                  <a:srgbClr val="009900"/>
                </a:solidFill>
                <a:effectLst/>
              </a:rPr>
              <a:t>Lautoko</a:t>
            </a:r>
            <a:r>
              <a:rPr lang="en-US" sz="1800" b="0" i="0" dirty="0">
                <a:solidFill>
                  <a:srgbClr val="009900"/>
                </a:solidFill>
                <a:effectLst/>
              </a:rPr>
              <a:t>, the </a:t>
            </a:r>
            <a:r>
              <a:rPr lang="en-US" sz="1800" dirty="0">
                <a:solidFill>
                  <a:srgbClr val="009900"/>
                </a:solidFill>
              </a:rPr>
              <a:t>RC of Hilo, </a:t>
            </a:r>
            <a:r>
              <a:rPr lang="en-US" sz="1800" b="0" i="0" dirty="0">
                <a:solidFill>
                  <a:srgbClr val="009900"/>
                </a:solidFill>
                <a:effectLst/>
              </a:rPr>
              <a:t>Chris Puttock, past director of ESRAG (and now in District 5000). Another great example of collaboration using the Zoom platform.</a:t>
            </a:r>
          </a:p>
          <a:p>
            <a:r>
              <a:rPr lang="en-US" sz="1800" b="0" i="0" dirty="0">
                <a:solidFill>
                  <a:srgbClr val="009900"/>
                </a:solidFill>
                <a:effectLst/>
              </a:rPr>
              <a:t>Solar power for a school on a remote island in Fiji will achieve environmental goals and enable a WASH in Schools project that will benefit the whole island community.</a:t>
            </a:r>
          </a:p>
          <a:p>
            <a:r>
              <a:rPr lang="en-US" sz="1800" dirty="0">
                <a:solidFill>
                  <a:srgbClr val="009900"/>
                </a:solidFill>
              </a:rPr>
              <a:t>DG Randy and Steve Handy of the RC of Hilo working on a related trip to Fiji for District 5000 Rotarians.</a:t>
            </a:r>
          </a:p>
        </p:txBody>
      </p:sp>
      <p:pic>
        <p:nvPicPr>
          <p:cNvPr id="5" name="Content Placeholder 4" descr="A picture containing logo&#10;&#10;Description automatically generated">
            <a:extLst>
              <a:ext uri="{FF2B5EF4-FFF2-40B4-BE49-F238E27FC236}">
                <a16:creationId xmlns:a16="http://schemas.microsoft.com/office/drawing/2014/main" id="{41A9C884-F2A0-8378-004B-16B572215923}"/>
              </a:ext>
            </a:extLst>
          </p:cNvPr>
          <p:cNvPicPr>
            <a:picLocks noChangeAspect="1"/>
          </p:cNvPicPr>
          <p:nvPr/>
        </p:nvPicPr>
        <p:blipFill rotWithShape="1">
          <a:blip r:embed="rId2">
            <a:extLst>
              <a:ext uri="{28A0092B-C50C-407E-A947-70E740481C1C}">
                <a14:useLocalDpi xmlns:a14="http://schemas.microsoft.com/office/drawing/2010/main" val="0"/>
              </a:ext>
            </a:extLst>
          </a:blip>
          <a:srcRect l="5359" r="9079"/>
          <a:stretch/>
        </p:blipFill>
        <p:spPr>
          <a:xfrm>
            <a:off x="20" y="10"/>
            <a:ext cx="4490093" cy="6857990"/>
          </a:xfrm>
          <a:prstGeom prst="rect">
            <a:avLst/>
          </a:prstGeom>
          <a:effectLst/>
        </p:spPr>
      </p:pic>
      <p:cxnSp>
        <p:nvCxnSpPr>
          <p:cNvPr id="28" name="Straight Connector 2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F1A9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6343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AFAE-3ABF-4822-3B18-975BBF8A0155}"/>
              </a:ext>
            </a:extLst>
          </p:cNvPr>
          <p:cNvSpPr>
            <a:spLocks noGrp="1"/>
          </p:cNvSpPr>
          <p:nvPr>
            <p:ph type="title"/>
          </p:nvPr>
        </p:nvSpPr>
        <p:spPr>
          <a:xfrm>
            <a:off x="4965430" y="629268"/>
            <a:ext cx="6586491" cy="1286160"/>
          </a:xfrm>
        </p:spPr>
        <p:txBody>
          <a:bodyPr anchor="b">
            <a:noAutofit/>
          </a:bodyPr>
          <a:lstStyle/>
          <a:p>
            <a:r>
              <a:rPr lang="en-US" sz="3600" dirty="0">
                <a:solidFill>
                  <a:srgbClr val="800080"/>
                </a:solidFill>
                <a:latin typeface="+mn-lt"/>
              </a:rPr>
              <a:t>Proposed Global Grant in Nepal</a:t>
            </a:r>
            <a:br>
              <a:rPr lang="en-US" sz="3600" dirty="0">
                <a:solidFill>
                  <a:srgbClr val="800080"/>
                </a:solidFill>
                <a:latin typeface="+mn-lt"/>
              </a:rPr>
            </a:br>
            <a:r>
              <a:rPr lang="en-US" sz="3200" b="1" dirty="0">
                <a:solidFill>
                  <a:srgbClr val="800080"/>
                </a:solidFill>
              </a:rPr>
              <a:t>Clean Cooking Gas and Nutrition (CCGN) Project</a:t>
            </a:r>
            <a:endParaRPr lang="en-US" sz="3200" dirty="0">
              <a:solidFill>
                <a:srgbClr val="800080"/>
              </a:solidFill>
              <a:latin typeface="+mn-lt"/>
            </a:endParaRPr>
          </a:p>
        </p:txBody>
      </p:sp>
      <p:sp>
        <p:nvSpPr>
          <p:cNvPr id="9" name="Content Placeholder 8">
            <a:extLst>
              <a:ext uri="{FF2B5EF4-FFF2-40B4-BE49-F238E27FC236}">
                <a16:creationId xmlns:a16="http://schemas.microsoft.com/office/drawing/2014/main" id="{8AB8F9ED-20DB-79AB-8B6C-0D3C91A0E4FB}"/>
              </a:ext>
            </a:extLst>
          </p:cNvPr>
          <p:cNvSpPr>
            <a:spLocks noGrp="1"/>
          </p:cNvSpPr>
          <p:nvPr>
            <p:ph idx="1"/>
          </p:nvPr>
        </p:nvSpPr>
        <p:spPr>
          <a:xfrm>
            <a:off x="4965431" y="2438400"/>
            <a:ext cx="6586489" cy="3785419"/>
          </a:xfrm>
        </p:spPr>
        <p:txBody>
          <a:bodyPr>
            <a:normAutofit lnSpcReduction="10000"/>
          </a:bodyPr>
          <a:lstStyle/>
          <a:p>
            <a:r>
              <a:rPr lang="en-US" sz="1800" b="0" i="0" dirty="0">
                <a:solidFill>
                  <a:srgbClr val="009900"/>
                </a:solidFill>
                <a:effectLst/>
              </a:rPr>
              <a:t>Biogas commonly known as </a:t>
            </a:r>
            <a:r>
              <a:rPr lang="en-US" sz="1800" b="0" i="1" dirty="0">
                <a:solidFill>
                  <a:srgbClr val="009900"/>
                </a:solidFill>
                <a:effectLst/>
              </a:rPr>
              <a:t>GOBAR GAS</a:t>
            </a:r>
            <a:r>
              <a:rPr lang="en-US" sz="1800" b="0" i="0" dirty="0">
                <a:solidFill>
                  <a:srgbClr val="009900"/>
                </a:solidFill>
                <a:effectLst/>
              </a:rPr>
              <a:t> is a clean natural source of energy in rural areas with no cost. Human waste, animal dung and waste food </a:t>
            </a:r>
            <a:r>
              <a:rPr lang="en-US" sz="1800" dirty="0">
                <a:solidFill>
                  <a:srgbClr val="009900"/>
                </a:solidFill>
              </a:rPr>
              <a:t>supply biogas plant, </a:t>
            </a:r>
            <a:r>
              <a:rPr lang="en-US" sz="1800" b="0" i="0" dirty="0">
                <a:solidFill>
                  <a:srgbClr val="009900"/>
                </a:solidFill>
                <a:effectLst/>
              </a:rPr>
              <a:t>and biogas is produced through anaerobic digestion process. The gas is 55-70% methane which </a:t>
            </a:r>
            <a:r>
              <a:rPr lang="en-US" sz="1800" dirty="0">
                <a:solidFill>
                  <a:srgbClr val="009900"/>
                </a:solidFill>
              </a:rPr>
              <a:t>can </a:t>
            </a:r>
            <a:r>
              <a:rPr lang="en-US" sz="1800" b="0" i="0" dirty="0">
                <a:solidFill>
                  <a:srgbClr val="009900"/>
                </a:solidFill>
                <a:effectLst/>
              </a:rPr>
              <a:t>be used for cooking, heating and lighting.</a:t>
            </a:r>
          </a:p>
          <a:p>
            <a:r>
              <a:rPr lang="en-US" sz="1800" b="0" i="0" dirty="0">
                <a:solidFill>
                  <a:srgbClr val="009900"/>
                </a:solidFill>
                <a:effectLst/>
              </a:rPr>
              <a:t>Environmentall</a:t>
            </a:r>
            <a:r>
              <a:rPr lang="en-US" sz="1800" dirty="0">
                <a:solidFill>
                  <a:srgbClr val="009900"/>
                </a:solidFill>
              </a:rPr>
              <a:t>y planned</a:t>
            </a:r>
            <a:r>
              <a:rPr lang="en-US" sz="1800" b="0" i="0" dirty="0">
                <a:solidFill>
                  <a:srgbClr val="009900"/>
                </a:solidFill>
                <a:effectLst/>
              </a:rPr>
              <a:t> cowsheds enable collection of cattle urine which otherwise remains unused as it gets lost through evaporation. The urine is very rich of nitrogen.</a:t>
            </a:r>
          </a:p>
          <a:p>
            <a:r>
              <a:rPr lang="en-US" sz="1800" dirty="0">
                <a:solidFill>
                  <a:srgbClr val="009900"/>
                </a:solidFill>
              </a:rPr>
              <a:t>Poly-house style greenhouse will be a training center and product development center enabling crop expansion and testing of new fertilizer and pesticide products.</a:t>
            </a:r>
          </a:p>
          <a:p>
            <a:r>
              <a:rPr lang="en-US" sz="1800" dirty="0">
                <a:solidFill>
                  <a:srgbClr val="009900"/>
                </a:solidFill>
              </a:rPr>
              <a:t>Joint project in </a:t>
            </a:r>
            <a:r>
              <a:rPr lang="en-US" sz="1800" b="0" i="0" dirty="0" err="1">
                <a:solidFill>
                  <a:srgbClr val="009900"/>
                </a:solidFill>
                <a:effectLst/>
                <a:latin typeface="Open Sans" panose="020B0606030504020204" pitchFamily="34" charset="0"/>
              </a:rPr>
              <a:t>Damgade</a:t>
            </a:r>
            <a:r>
              <a:rPr lang="en-US" sz="1800" b="0" i="0" dirty="0">
                <a:solidFill>
                  <a:srgbClr val="009900"/>
                </a:solidFill>
                <a:effectLst/>
                <a:latin typeface="Open Sans" panose="020B0606030504020204" pitchFamily="34" charset="0"/>
              </a:rPr>
              <a:t>, </a:t>
            </a:r>
            <a:r>
              <a:rPr lang="en-US" sz="1800" b="0" i="0" dirty="0" err="1">
                <a:solidFill>
                  <a:srgbClr val="009900"/>
                </a:solidFill>
                <a:effectLst/>
                <a:latin typeface="Open Sans" panose="020B0606030504020204" pitchFamily="34" charset="0"/>
              </a:rPr>
              <a:t>Thaha</a:t>
            </a:r>
            <a:r>
              <a:rPr lang="en-US" sz="1800" b="0" i="0" dirty="0">
                <a:solidFill>
                  <a:srgbClr val="009900"/>
                </a:solidFill>
                <a:effectLst/>
                <a:latin typeface="Open Sans" panose="020B0606030504020204" pitchFamily="34" charset="0"/>
              </a:rPr>
              <a:t> Municipality with RCs of Lakewood, District 5020 in Washington State and Kathmandu Metro in conjunction with GG2238159 WASH project.</a:t>
            </a:r>
          </a:p>
          <a:p>
            <a:endParaRPr lang="en-US" sz="1800" dirty="0">
              <a:solidFill>
                <a:srgbClr val="009900"/>
              </a:solidFill>
            </a:endParaRPr>
          </a:p>
        </p:txBody>
      </p:sp>
      <p:pic>
        <p:nvPicPr>
          <p:cNvPr id="5" name="Content Placeholder 4" descr="A picture containing logo&#10;&#10;Description automatically generated">
            <a:extLst>
              <a:ext uri="{FF2B5EF4-FFF2-40B4-BE49-F238E27FC236}">
                <a16:creationId xmlns:a16="http://schemas.microsoft.com/office/drawing/2014/main" id="{41A9C884-F2A0-8378-004B-16B572215923}"/>
              </a:ext>
            </a:extLst>
          </p:cNvPr>
          <p:cNvPicPr>
            <a:picLocks noChangeAspect="1"/>
          </p:cNvPicPr>
          <p:nvPr/>
        </p:nvPicPr>
        <p:blipFill rotWithShape="1">
          <a:blip r:embed="rId2">
            <a:extLst>
              <a:ext uri="{28A0092B-C50C-407E-A947-70E740481C1C}">
                <a14:useLocalDpi xmlns:a14="http://schemas.microsoft.com/office/drawing/2010/main" val="0"/>
              </a:ext>
            </a:extLst>
          </a:blip>
          <a:srcRect l="5359" r="9079"/>
          <a:stretch/>
        </p:blipFill>
        <p:spPr>
          <a:xfrm>
            <a:off x="20" y="10"/>
            <a:ext cx="4490093" cy="6857990"/>
          </a:xfrm>
          <a:prstGeom prst="rect">
            <a:avLst/>
          </a:prstGeom>
          <a:effectLst/>
        </p:spPr>
      </p:pic>
      <p:cxnSp>
        <p:nvCxnSpPr>
          <p:cNvPr id="28" name="Straight Connector 2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F1A9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9122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AFAE-3ABF-4822-3B18-975BBF8A0155}"/>
              </a:ext>
            </a:extLst>
          </p:cNvPr>
          <p:cNvSpPr>
            <a:spLocks noGrp="1"/>
          </p:cNvSpPr>
          <p:nvPr>
            <p:ph type="title"/>
          </p:nvPr>
        </p:nvSpPr>
        <p:spPr>
          <a:xfrm>
            <a:off x="4965430" y="629268"/>
            <a:ext cx="6586491" cy="1286160"/>
          </a:xfrm>
        </p:spPr>
        <p:txBody>
          <a:bodyPr anchor="b">
            <a:noAutofit/>
          </a:bodyPr>
          <a:lstStyle/>
          <a:p>
            <a:r>
              <a:rPr lang="en-US" sz="3600" dirty="0">
                <a:solidFill>
                  <a:srgbClr val="800080"/>
                </a:solidFill>
                <a:latin typeface="+mn-lt"/>
              </a:rPr>
              <a:t>GG2234525 A New Rotary Eye Hospital in New Delhi</a:t>
            </a:r>
            <a:endParaRPr lang="en-US" sz="3200" dirty="0">
              <a:solidFill>
                <a:srgbClr val="800080"/>
              </a:solidFill>
              <a:latin typeface="+mn-lt"/>
            </a:endParaRPr>
          </a:p>
        </p:txBody>
      </p:sp>
      <p:sp>
        <p:nvSpPr>
          <p:cNvPr id="9" name="Content Placeholder 8">
            <a:extLst>
              <a:ext uri="{FF2B5EF4-FFF2-40B4-BE49-F238E27FC236}">
                <a16:creationId xmlns:a16="http://schemas.microsoft.com/office/drawing/2014/main" id="{8AB8F9ED-20DB-79AB-8B6C-0D3C91A0E4FB}"/>
              </a:ext>
            </a:extLst>
          </p:cNvPr>
          <p:cNvSpPr>
            <a:spLocks noGrp="1"/>
          </p:cNvSpPr>
          <p:nvPr>
            <p:ph idx="1"/>
          </p:nvPr>
        </p:nvSpPr>
        <p:spPr>
          <a:xfrm>
            <a:off x="4965431" y="2438400"/>
            <a:ext cx="6586489" cy="3785419"/>
          </a:xfrm>
        </p:spPr>
        <p:txBody>
          <a:bodyPr>
            <a:normAutofit/>
          </a:bodyPr>
          <a:lstStyle/>
          <a:p>
            <a:r>
              <a:rPr lang="en-US" sz="1800" b="0" i="0" dirty="0">
                <a:solidFill>
                  <a:srgbClr val="009900"/>
                </a:solidFill>
                <a:effectLst/>
              </a:rPr>
              <a:t>Rotary Club</a:t>
            </a:r>
            <a:r>
              <a:rPr lang="en-US" sz="1800" dirty="0">
                <a:solidFill>
                  <a:srgbClr val="009900"/>
                </a:solidFill>
              </a:rPr>
              <a:t>s of Delhi South Metropolitan (D3011), Nara East (D2650), and Kihei-Wailea.</a:t>
            </a:r>
            <a:endParaRPr lang="en-US" sz="1800" b="0" i="0" dirty="0">
              <a:solidFill>
                <a:srgbClr val="009900"/>
              </a:solidFill>
              <a:effectLst/>
            </a:endParaRPr>
          </a:p>
          <a:p>
            <a:r>
              <a:rPr lang="en-US" sz="1800" b="0" i="0" dirty="0">
                <a:solidFill>
                  <a:srgbClr val="009900"/>
                </a:solidFill>
                <a:effectLst/>
              </a:rPr>
              <a:t>The new hospital will be based in a densely populated area of Delhi, catering to charity patients with basic vision issues (people needing corrective lenses), cataracts, and more difficult problems such as glaucoma and diabetes related macular degeneration.</a:t>
            </a:r>
          </a:p>
          <a:p>
            <a:r>
              <a:rPr lang="en-US" sz="1800" dirty="0">
                <a:solidFill>
                  <a:srgbClr val="009900"/>
                </a:solidFill>
              </a:rPr>
              <a:t>Partnering with International Agency for Blindness Prevention, the International Eye Foundation and </a:t>
            </a:r>
            <a:r>
              <a:rPr lang="en-US" sz="1800" dirty="0" err="1">
                <a:solidFill>
                  <a:srgbClr val="009900"/>
                </a:solidFill>
              </a:rPr>
              <a:t>Shrof’s</a:t>
            </a:r>
            <a:r>
              <a:rPr lang="en-US" sz="1800" dirty="0">
                <a:solidFill>
                  <a:srgbClr val="009900"/>
                </a:solidFill>
              </a:rPr>
              <a:t> Charity Eye Hospital. The  IEF will match the Rotary grant and provide management training.</a:t>
            </a:r>
          </a:p>
          <a:p>
            <a:r>
              <a:rPr lang="en-US" sz="1800" dirty="0">
                <a:solidFill>
                  <a:srgbClr val="009900"/>
                </a:solidFill>
              </a:rPr>
              <a:t>Our ‘Sister District’ 2650 (Kyoto, Nara) will contribute DDF and Cash. This will be our 4</a:t>
            </a:r>
            <a:r>
              <a:rPr lang="en-US" sz="1800" baseline="30000" dirty="0">
                <a:solidFill>
                  <a:srgbClr val="009900"/>
                </a:solidFill>
              </a:rPr>
              <a:t>th</a:t>
            </a:r>
            <a:r>
              <a:rPr lang="en-US" sz="1800" dirty="0">
                <a:solidFill>
                  <a:srgbClr val="009900"/>
                </a:solidFill>
              </a:rPr>
              <a:t> major project together.</a:t>
            </a:r>
            <a:endParaRPr lang="en-US" sz="1800" b="0" i="0" dirty="0">
              <a:solidFill>
                <a:srgbClr val="009900"/>
              </a:solidFill>
              <a:effectLst/>
              <a:latin typeface="Open Sans" panose="020B0606030504020204" pitchFamily="34" charset="0"/>
            </a:endParaRPr>
          </a:p>
          <a:p>
            <a:endParaRPr lang="en-US" sz="1800" dirty="0">
              <a:solidFill>
                <a:srgbClr val="009900"/>
              </a:solidFill>
            </a:endParaRPr>
          </a:p>
        </p:txBody>
      </p:sp>
      <p:pic>
        <p:nvPicPr>
          <p:cNvPr id="5" name="Content Placeholder 4" descr="A picture containing logo&#10;&#10;Description automatically generated">
            <a:extLst>
              <a:ext uri="{FF2B5EF4-FFF2-40B4-BE49-F238E27FC236}">
                <a16:creationId xmlns:a16="http://schemas.microsoft.com/office/drawing/2014/main" id="{41A9C884-F2A0-8378-004B-16B572215923}"/>
              </a:ext>
            </a:extLst>
          </p:cNvPr>
          <p:cNvPicPr>
            <a:picLocks noChangeAspect="1"/>
          </p:cNvPicPr>
          <p:nvPr/>
        </p:nvPicPr>
        <p:blipFill rotWithShape="1">
          <a:blip r:embed="rId2">
            <a:extLst>
              <a:ext uri="{28A0092B-C50C-407E-A947-70E740481C1C}">
                <a14:useLocalDpi xmlns:a14="http://schemas.microsoft.com/office/drawing/2010/main" val="0"/>
              </a:ext>
            </a:extLst>
          </a:blip>
          <a:srcRect l="5359" r="9079"/>
          <a:stretch/>
        </p:blipFill>
        <p:spPr>
          <a:xfrm>
            <a:off x="20" y="10"/>
            <a:ext cx="4490093" cy="6857990"/>
          </a:xfrm>
          <a:prstGeom prst="rect">
            <a:avLst/>
          </a:prstGeom>
          <a:effectLst/>
        </p:spPr>
      </p:pic>
      <p:cxnSp>
        <p:nvCxnSpPr>
          <p:cNvPr id="28" name="Straight Connector 2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F1A9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9871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AFAE-3ABF-4822-3B18-975BBF8A0155}"/>
              </a:ext>
            </a:extLst>
          </p:cNvPr>
          <p:cNvSpPr>
            <a:spLocks noGrp="1"/>
          </p:cNvSpPr>
          <p:nvPr>
            <p:ph type="title"/>
          </p:nvPr>
        </p:nvSpPr>
        <p:spPr>
          <a:xfrm>
            <a:off x="4965430" y="957471"/>
            <a:ext cx="6586491" cy="1480929"/>
          </a:xfrm>
        </p:spPr>
        <p:txBody>
          <a:bodyPr anchor="b">
            <a:noAutofit/>
          </a:bodyPr>
          <a:lstStyle/>
          <a:p>
            <a:pPr algn="l"/>
            <a:br>
              <a:rPr lang="en-US" sz="3600" dirty="0">
                <a:solidFill>
                  <a:srgbClr val="009739"/>
                </a:solidFill>
                <a:latin typeface="+mn-lt"/>
              </a:rPr>
            </a:br>
            <a:br>
              <a:rPr lang="en-US" sz="3600" dirty="0">
                <a:solidFill>
                  <a:srgbClr val="009739"/>
                </a:solidFill>
                <a:latin typeface="+mn-lt"/>
              </a:rPr>
            </a:br>
            <a:br>
              <a:rPr lang="en-US" sz="3600" dirty="0">
                <a:solidFill>
                  <a:srgbClr val="009739"/>
                </a:solidFill>
                <a:latin typeface="+mn-lt"/>
              </a:rPr>
            </a:br>
            <a:br>
              <a:rPr lang="en-US" sz="3600" dirty="0">
                <a:solidFill>
                  <a:srgbClr val="009739"/>
                </a:solidFill>
                <a:latin typeface="+mn-lt"/>
              </a:rPr>
            </a:br>
            <a:br>
              <a:rPr lang="en-US" sz="3600" dirty="0">
                <a:solidFill>
                  <a:srgbClr val="009739"/>
                </a:solidFill>
                <a:latin typeface="+mn-lt"/>
              </a:rPr>
            </a:br>
            <a:r>
              <a:rPr lang="en-US" sz="2800" dirty="0">
                <a:solidFill>
                  <a:srgbClr val="800080"/>
                </a:solidFill>
                <a:latin typeface="+mn-lt"/>
              </a:rPr>
              <a:t>GG2240042 </a:t>
            </a:r>
            <a:r>
              <a:rPr lang="en-US" sz="2800" i="0" dirty="0">
                <a:solidFill>
                  <a:srgbClr val="800080"/>
                </a:solidFill>
                <a:effectLst/>
                <a:latin typeface="+mn-lt"/>
                <a:cs typeface="Calibri" panose="020F0502020204030204" pitchFamily="34" charset="0"/>
              </a:rPr>
              <a:t>Equipping Spinal Injury Center of </a:t>
            </a:r>
            <a:r>
              <a:rPr lang="en-US" sz="2800" i="0" dirty="0" err="1">
                <a:solidFill>
                  <a:srgbClr val="800080"/>
                </a:solidFill>
                <a:effectLst/>
                <a:latin typeface="+mn-lt"/>
                <a:cs typeface="Calibri" panose="020F0502020204030204" pitchFamily="34" charset="0"/>
              </a:rPr>
              <a:t>Bharatpur</a:t>
            </a:r>
            <a:r>
              <a:rPr lang="en-US" sz="2800" i="0" dirty="0">
                <a:solidFill>
                  <a:srgbClr val="800080"/>
                </a:solidFill>
                <a:effectLst/>
                <a:latin typeface="+mn-lt"/>
                <a:cs typeface="Calibri" panose="020F0502020204030204" pitchFamily="34" charset="0"/>
              </a:rPr>
              <a:t> Hospital in Nepal</a:t>
            </a:r>
            <a:br>
              <a:rPr lang="en-US" sz="1400" b="0" i="0" dirty="0">
                <a:solidFill>
                  <a:srgbClr val="800080"/>
                </a:solidFill>
                <a:effectLst/>
                <a:latin typeface="Open Sans" panose="020B0606030504020204" pitchFamily="34" charset="0"/>
              </a:rPr>
            </a:br>
            <a:br>
              <a:rPr lang="en-US" sz="1400" dirty="0">
                <a:solidFill>
                  <a:srgbClr val="800080"/>
                </a:solidFill>
              </a:rPr>
            </a:br>
            <a:endParaRPr lang="en-US" sz="3200" dirty="0">
              <a:solidFill>
                <a:srgbClr val="800080"/>
              </a:solidFill>
              <a:latin typeface="+mn-lt"/>
            </a:endParaRPr>
          </a:p>
        </p:txBody>
      </p:sp>
      <p:sp>
        <p:nvSpPr>
          <p:cNvPr id="9" name="Content Placeholder 8">
            <a:extLst>
              <a:ext uri="{FF2B5EF4-FFF2-40B4-BE49-F238E27FC236}">
                <a16:creationId xmlns:a16="http://schemas.microsoft.com/office/drawing/2014/main" id="{8AB8F9ED-20DB-79AB-8B6C-0D3C91A0E4FB}"/>
              </a:ext>
            </a:extLst>
          </p:cNvPr>
          <p:cNvSpPr>
            <a:spLocks noGrp="1"/>
          </p:cNvSpPr>
          <p:nvPr>
            <p:ph idx="1"/>
          </p:nvPr>
        </p:nvSpPr>
        <p:spPr>
          <a:xfrm>
            <a:off x="4965431" y="2438400"/>
            <a:ext cx="6586490" cy="3785419"/>
          </a:xfrm>
        </p:spPr>
        <p:txBody>
          <a:bodyPr>
            <a:normAutofit/>
          </a:bodyPr>
          <a:lstStyle/>
          <a:p>
            <a:r>
              <a:rPr lang="en-US" sz="1800" b="0" i="0" dirty="0">
                <a:solidFill>
                  <a:srgbClr val="009900"/>
                </a:solidFill>
                <a:effectLst/>
              </a:rPr>
              <a:t>Rotary Club of </a:t>
            </a:r>
            <a:r>
              <a:rPr lang="en-US" sz="1800" b="0" i="0" dirty="0" err="1">
                <a:solidFill>
                  <a:srgbClr val="009900"/>
                </a:solidFill>
                <a:effectLst/>
              </a:rPr>
              <a:t>Narayangarh</a:t>
            </a:r>
            <a:r>
              <a:rPr lang="en-US" sz="1800" b="0" i="0" dirty="0">
                <a:solidFill>
                  <a:srgbClr val="009900"/>
                </a:solidFill>
                <a:effectLst/>
              </a:rPr>
              <a:t> and Honolulu Sunset</a:t>
            </a:r>
          </a:p>
          <a:p>
            <a:endParaRPr lang="en-US" sz="1800" dirty="0">
              <a:solidFill>
                <a:srgbClr val="009900"/>
              </a:solidFill>
            </a:endParaRPr>
          </a:p>
          <a:p>
            <a:r>
              <a:rPr lang="en-US" sz="1800" dirty="0">
                <a:solidFill>
                  <a:srgbClr val="009900"/>
                </a:solidFill>
              </a:rPr>
              <a:t>If you are interested in joining the District 5000 trip to Nepal, don’t forget to fill out the Survey about your travel  plans</a:t>
            </a:r>
          </a:p>
          <a:p>
            <a:pPr marL="0" indent="0" algn="ctr">
              <a:buNone/>
            </a:pPr>
            <a:r>
              <a:rPr lang="en-US" sz="1800" dirty="0">
                <a:solidFill>
                  <a:srgbClr val="009900"/>
                </a:solidFill>
              </a:rPr>
              <a:t> </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2"/>
              </a:rPr>
              <a:t>https://forms.gle/gCd5FgrVMqcnky188</a:t>
            </a:r>
            <a:r>
              <a:rPr kumimoji="0" lang="en-US" altLang="en-US" sz="1800" b="0" i="0" u="none" strike="noStrike" cap="none" normalizeH="0" baseline="0" dirty="0">
                <a:ln>
                  <a:noFill/>
                </a:ln>
                <a:solidFill>
                  <a:schemeClr val="tx1"/>
                </a:solidFill>
                <a:effectLst/>
              </a:rPr>
              <a:t> </a:t>
            </a:r>
          </a:p>
          <a:p>
            <a:pPr marL="0" indent="0" algn="ctr">
              <a:buNone/>
            </a:pPr>
            <a:endParaRPr kumimoji="0" lang="en-US" altLang="en-US" sz="1800" b="0" i="0" u="none" strike="noStrike" cap="none" normalizeH="0" baseline="0" dirty="0">
              <a:ln>
                <a:noFill/>
              </a:ln>
              <a:solidFill>
                <a:schemeClr val="tx1"/>
              </a:solidFill>
              <a:effectLst/>
              <a:latin typeface="Arial" panose="020B0604020202020204" pitchFamily="34" charset="0"/>
            </a:endParaRPr>
          </a:p>
          <a:p>
            <a:endParaRPr lang="en-US" sz="1800" b="0" i="0" dirty="0">
              <a:solidFill>
                <a:srgbClr val="009900"/>
              </a:solidFill>
              <a:effectLst/>
            </a:endParaRPr>
          </a:p>
          <a:p>
            <a:pPr marL="0" indent="0">
              <a:buNone/>
            </a:pPr>
            <a:endParaRPr lang="en-US" sz="1800" dirty="0">
              <a:solidFill>
                <a:srgbClr val="009900"/>
              </a:solidFill>
            </a:endParaRPr>
          </a:p>
        </p:txBody>
      </p:sp>
      <p:pic>
        <p:nvPicPr>
          <p:cNvPr id="5" name="Content Placeholder 4" descr="A picture containing logo&#10;&#10;Description automatically generated">
            <a:extLst>
              <a:ext uri="{FF2B5EF4-FFF2-40B4-BE49-F238E27FC236}">
                <a16:creationId xmlns:a16="http://schemas.microsoft.com/office/drawing/2014/main" id="{41A9C884-F2A0-8378-004B-16B572215923}"/>
              </a:ext>
            </a:extLst>
          </p:cNvPr>
          <p:cNvPicPr>
            <a:picLocks noChangeAspect="1"/>
          </p:cNvPicPr>
          <p:nvPr/>
        </p:nvPicPr>
        <p:blipFill rotWithShape="1">
          <a:blip r:embed="rId3">
            <a:extLst>
              <a:ext uri="{28A0092B-C50C-407E-A947-70E740481C1C}">
                <a14:useLocalDpi xmlns:a14="http://schemas.microsoft.com/office/drawing/2010/main" val="0"/>
              </a:ext>
            </a:extLst>
          </a:blip>
          <a:srcRect l="5359" r="9079"/>
          <a:stretch/>
        </p:blipFill>
        <p:spPr>
          <a:xfrm>
            <a:off x="20" y="10"/>
            <a:ext cx="4438815" cy="6857990"/>
          </a:xfrm>
          <a:prstGeom prst="rect">
            <a:avLst/>
          </a:prstGeom>
          <a:effectLst/>
        </p:spPr>
      </p:pic>
      <p:cxnSp>
        <p:nvCxnSpPr>
          <p:cNvPr id="28" name="Straight Connector 2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F1A9F"/>
            </a:solidFill>
          </a:ln>
        </p:spPr>
        <p:style>
          <a:lnRef idx="1">
            <a:schemeClr val="accent1"/>
          </a:lnRef>
          <a:fillRef idx="0">
            <a:schemeClr val="accent1"/>
          </a:fillRef>
          <a:effectRef idx="0">
            <a:schemeClr val="accent1"/>
          </a:effectRef>
          <a:fontRef idx="minor">
            <a:schemeClr val="tx1"/>
          </a:fontRef>
        </p:style>
      </p:cxnSp>
      <p:sp>
        <p:nvSpPr>
          <p:cNvPr id="3" name="Rectangle 1">
            <a:extLst>
              <a:ext uri="{FF2B5EF4-FFF2-40B4-BE49-F238E27FC236}">
                <a16:creationId xmlns:a16="http://schemas.microsoft.com/office/drawing/2014/main" id="{A00E1518-5AC5-12D0-8714-C9D6B18C4A1D}"/>
              </a:ext>
            </a:extLst>
          </p:cNvPr>
          <p:cNvSpPr>
            <a:spLocks noChangeArrowheads="1"/>
          </p:cNvSpPr>
          <p:nvPr/>
        </p:nvSpPr>
        <p:spPr bwMode="auto">
          <a:xfrm>
            <a:off x="0" y="-184666"/>
            <a:ext cx="12192000"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2790DBF5-2768-E8EA-2884-954D1CBA59E9}"/>
              </a:ext>
            </a:extLst>
          </p:cNvPr>
          <p:cNvSpPr>
            <a:spLocks noChangeArrowheads="1"/>
          </p:cNvSpPr>
          <p:nvPr/>
        </p:nvSpPr>
        <p:spPr bwMode="auto">
          <a:xfrm>
            <a:off x="152400" y="-32266"/>
            <a:ext cx="12192000"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895D69E9-E0A3-7E1C-44E0-716D4DE4B879}"/>
              </a:ext>
            </a:extLst>
          </p:cNvPr>
          <p:cNvSpPr>
            <a:spLocks noChangeArrowheads="1"/>
          </p:cNvSpPr>
          <p:nvPr/>
        </p:nvSpPr>
        <p:spPr bwMode="auto">
          <a:xfrm>
            <a:off x="304800" y="120134"/>
            <a:ext cx="12192000"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61133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AFAE-3ABF-4822-3B18-975BBF8A0155}"/>
              </a:ext>
            </a:extLst>
          </p:cNvPr>
          <p:cNvSpPr>
            <a:spLocks noGrp="1"/>
          </p:cNvSpPr>
          <p:nvPr>
            <p:ph type="title"/>
          </p:nvPr>
        </p:nvSpPr>
        <p:spPr>
          <a:xfrm>
            <a:off x="4965430" y="629268"/>
            <a:ext cx="6586491" cy="1286160"/>
          </a:xfrm>
        </p:spPr>
        <p:txBody>
          <a:bodyPr anchor="b">
            <a:noAutofit/>
          </a:bodyPr>
          <a:lstStyle/>
          <a:p>
            <a:r>
              <a:rPr lang="en-US" sz="3600" dirty="0">
                <a:solidFill>
                  <a:srgbClr val="800080"/>
                </a:solidFill>
                <a:latin typeface="+mn-lt"/>
              </a:rPr>
              <a:t>Proposed Global Grant Thailand: Si </a:t>
            </a:r>
            <a:r>
              <a:rPr lang="en-US" sz="3600" dirty="0" err="1">
                <a:solidFill>
                  <a:srgbClr val="800080"/>
                </a:solidFill>
                <a:latin typeface="+mn-lt"/>
              </a:rPr>
              <a:t>Chomphu</a:t>
            </a:r>
            <a:r>
              <a:rPr lang="en-US" sz="3600" dirty="0">
                <a:solidFill>
                  <a:srgbClr val="800080"/>
                </a:solidFill>
                <a:latin typeface="+mn-lt"/>
              </a:rPr>
              <a:t> Hospital Equipment</a:t>
            </a:r>
            <a:endParaRPr lang="en-US" sz="3200" dirty="0">
              <a:solidFill>
                <a:srgbClr val="800080"/>
              </a:solidFill>
              <a:latin typeface="+mn-lt"/>
            </a:endParaRPr>
          </a:p>
        </p:txBody>
      </p:sp>
      <p:sp>
        <p:nvSpPr>
          <p:cNvPr id="9" name="Content Placeholder 8">
            <a:extLst>
              <a:ext uri="{FF2B5EF4-FFF2-40B4-BE49-F238E27FC236}">
                <a16:creationId xmlns:a16="http://schemas.microsoft.com/office/drawing/2014/main" id="{8AB8F9ED-20DB-79AB-8B6C-0D3C91A0E4FB}"/>
              </a:ext>
            </a:extLst>
          </p:cNvPr>
          <p:cNvSpPr>
            <a:spLocks noGrp="1"/>
          </p:cNvSpPr>
          <p:nvPr>
            <p:ph idx="1"/>
          </p:nvPr>
        </p:nvSpPr>
        <p:spPr>
          <a:xfrm>
            <a:off x="4965431" y="2438400"/>
            <a:ext cx="6586489" cy="3785419"/>
          </a:xfrm>
        </p:spPr>
        <p:txBody>
          <a:bodyPr>
            <a:normAutofit/>
          </a:bodyPr>
          <a:lstStyle/>
          <a:p>
            <a:r>
              <a:rPr lang="en-US" sz="1800" dirty="0">
                <a:solidFill>
                  <a:srgbClr val="009900"/>
                </a:solidFill>
              </a:rPr>
              <a:t>A longstanding partnership between the RCs of Silom (</a:t>
            </a:r>
            <a:r>
              <a:rPr lang="en-US" sz="1800" b="0" i="0" dirty="0" err="1">
                <a:solidFill>
                  <a:srgbClr val="009739"/>
                </a:solidFill>
                <a:effectLst/>
                <a:latin typeface="Open Sans" panose="020B0606030504020204" pitchFamily="34" charset="0"/>
              </a:rPr>
              <a:t>Kasemchai</a:t>
            </a:r>
            <a:r>
              <a:rPr lang="en-US" sz="1800" b="0" i="0" dirty="0">
                <a:solidFill>
                  <a:srgbClr val="009739"/>
                </a:solidFill>
                <a:effectLst/>
                <a:latin typeface="Open Sans" panose="020B0606030504020204" pitchFamily="34" charset="0"/>
              </a:rPr>
              <a:t> </a:t>
            </a:r>
            <a:r>
              <a:rPr lang="en-US" sz="1800" b="0" i="0" dirty="0" err="1">
                <a:solidFill>
                  <a:srgbClr val="009739"/>
                </a:solidFill>
                <a:effectLst/>
                <a:latin typeface="Open Sans" panose="020B0606030504020204" pitchFamily="34" charset="0"/>
              </a:rPr>
              <a:t>Nitiwanakun</a:t>
            </a:r>
            <a:r>
              <a:rPr lang="en-US" sz="1800" b="0" i="0" dirty="0">
                <a:solidFill>
                  <a:srgbClr val="009739"/>
                </a:solidFill>
                <a:effectLst/>
                <a:latin typeface="Open Sans" panose="020B0606030504020204" pitchFamily="34" charset="0"/>
              </a:rPr>
              <a:t>) </a:t>
            </a:r>
            <a:r>
              <a:rPr lang="en-US" sz="1800" dirty="0">
                <a:solidFill>
                  <a:srgbClr val="009900"/>
                </a:solidFill>
              </a:rPr>
              <a:t>and Honolulu Sunrise (Dave Mozdren)</a:t>
            </a:r>
            <a:endParaRPr lang="en-US" sz="1800" b="0" i="0" dirty="0">
              <a:solidFill>
                <a:srgbClr val="009900"/>
              </a:solidFill>
              <a:effectLst/>
            </a:endParaRPr>
          </a:p>
          <a:p>
            <a:r>
              <a:rPr lang="en-US" sz="1800" b="0" i="0" dirty="0">
                <a:solidFill>
                  <a:srgbClr val="009900"/>
                </a:solidFill>
                <a:effectLst/>
              </a:rPr>
              <a:t>Approximately 45,000 USD for a defibrillator, dental unit, dialysis machine, and ICU unit.</a:t>
            </a:r>
          </a:p>
          <a:p>
            <a:r>
              <a:rPr lang="en-US" sz="1800" dirty="0">
                <a:solidFill>
                  <a:srgbClr val="009900"/>
                </a:solidFill>
              </a:rPr>
              <a:t>Shifting the emphasis slightly from the tight focus on dialysis, this  project aims to upgrade the overall capacity of this hospital located in a remote corner of the Northeaster Thailand.</a:t>
            </a:r>
            <a:endParaRPr lang="en-US" sz="1800" b="0" i="0" dirty="0">
              <a:solidFill>
                <a:srgbClr val="009900"/>
              </a:solidFill>
              <a:effectLst/>
            </a:endParaRPr>
          </a:p>
          <a:p>
            <a:pPr marL="0" indent="0">
              <a:buNone/>
            </a:pPr>
            <a:endParaRPr lang="en-US" sz="1800" b="0" i="0" dirty="0">
              <a:solidFill>
                <a:srgbClr val="009900"/>
              </a:solidFill>
              <a:effectLst/>
            </a:endParaRPr>
          </a:p>
          <a:p>
            <a:pPr marL="0" indent="0">
              <a:buNone/>
            </a:pPr>
            <a:endParaRPr lang="en-US" sz="1800" dirty="0">
              <a:solidFill>
                <a:srgbClr val="009900"/>
              </a:solidFill>
            </a:endParaRPr>
          </a:p>
        </p:txBody>
      </p:sp>
      <p:pic>
        <p:nvPicPr>
          <p:cNvPr id="5" name="Content Placeholder 4" descr="A picture containing logo&#10;&#10;Description automatically generated">
            <a:extLst>
              <a:ext uri="{FF2B5EF4-FFF2-40B4-BE49-F238E27FC236}">
                <a16:creationId xmlns:a16="http://schemas.microsoft.com/office/drawing/2014/main" id="{41A9C884-F2A0-8378-004B-16B572215923}"/>
              </a:ext>
            </a:extLst>
          </p:cNvPr>
          <p:cNvPicPr>
            <a:picLocks noChangeAspect="1"/>
          </p:cNvPicPr>
          <p:nvPr/>
        </p:nvPicPr>
        <p:blipFill rotWithShape="1">
          <a:blip r:embed="rId2">
            <a:extLst>
              <a:ext uri="{28A0092B-C50C-407E-A947-70E740481C1C}">
                <a14:useLocalDpi xmlns:a14="http://schemas.microsoft.com/office/drawing/2010/main" val="0"/>
              </a:ext>
            </a:extLst>
          </a:blip>
          <a:srcRect l="5359" r="9079"/>
          <a:stretch/>
        </p:blipFill>
        <p:spPr>
          <a:xfrm>
            <a:off x="20" y="10"/>
            <a:ext cx="4490093" cy="6857990"/>
          </a:xfrm>
          <a:prstGeom prst="rect">
            <a:avLst/>
          </a:prstGeom>
          <a:effectLst/>
        </p:spPr>
      </p:pic>
      <p:cxnSp>
        <p:nvCxnSpPr>
          <p:cNvPr id="28" name="Straight Connector 2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F1A9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4586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AFAE-3ABF-4822-3B18-975BBF8A0155}"/>
              </a:ext>
            </a:extLst>
          </p:cNvPr>
          <p:cNvSpPr>
            <a:spLocks noGrp="1"/>
          </p:cNvSpPr>
          <p:nvPr>
            <p:ph type="title"/>
          </p:nvPr>
        </p:nvSpPr>
        <p:spPr>
          <a:xfrm>
            <a:off x="4965430" y="629268"/>
            <a:ext cx="6586491" cy="1286160"/>
          </a:xfrm>
        </p:spPr>
        <p:txBody>
          <a:bodyPr anchor="b">
            <a:noAutofit/>
          </a:bodyPr>
          <a:lstStyle/>
          <a:p>
            <a:r>
              <a:rPr lang="en-US" sz="3600" dirty="0">
                <a:solidFill>
                  <a:srgbClr val="800080"/>
                </a:solidFill>
                <a:latin typeface="+mn-lt"/>
              </a:rPr>
              <a:t>Proposed Global Grant in Cox’s Bazar Bangladesh: Peacebuilding Through Education </a:t>
            </a:r>
            <a:r>
              <a:rPr lang="en-US" sz="3600" dirty="0" err="1">
                <a:solidFill>
                  <a:srgbClr val="800080"/>
                </a:solidFill>
                <a:latin typeface="+mn-lt"/>
              </a:rPr>
              <a:t>Bhasan</a:t>
            </a:r>
            <a:r>
              <a:rPr lang="en-US" sz="3600" dirty="0">
                <a:solidFill>
                  <a:srgbClr val="800080"/>
                </a:solidFill>
                <a:latin typeface="+mn-lt"/>
              </a:rPr>
              <a:t> Char </a:t>
            </a:r>
            <a:endParaRPr lang="en-US" sz="3200" dirty="0">
              <a:solidFill>
                <a:srgbClr val="800080"/>
              </a:solidFill>
              <a:latin typeface="+mn-lt"/>
            </a:endParaRPr>
          </a:p>
        </p:txBody>
      </p:sp>
      <p:sp>
        <p:nvSpPr>
          <p:cNvPr id="9" name="Content Placeholder 8">
            <a:extLst>
              <a:ext uri="{FF2B5EF4-FFF2-40B4-BE49-F238E27FC236}">
                <a16:creationId xmlns:a16="http://schemas.microsoft.com/office/drawing/2014/main" id="{8AB8F9ED-20DB-79AB-8B6C-0D3C91A0E4FB}"/>
              </a:ext>
            </a:extLst>
          </p:cNvPr>
          <p:cNvSpPr>
            <a:spLocks noGrp="1"/>
          </p:cNvSpPr>
          <p:nvPr>
            <p:ph idx="1"/>
          </p:nvPr>
        </p:nvSpPr>
        <p:spPr>
          <a:xfrm>
            <a:off x="4965431" y="2438400"/>
            <a:ext cx="6586489" cy="3785419"/>
          </a:xfrm>
        </p:spPr>
        <p:txBody>
          <a:bodyPr>
            <a:normAutofit lnSpcReduction="10000"/>
          </a:bodyPr>
          <a:lstStyle/>
          <a:p>
            <a:r>
              <a:rPr lang="en-US" sz="1800" b="0" i="0" dirty="0">
                <a:solidFill>
                  <a:srgbClr val="009900"/>
                </a:solidFill>
                <a:effectLst/>
              </a:rPr>
              <a:t>Follow </a:t>
            </a:r>
            <a:r>
              <a:rPr lang="en-US" sz="1800" dirty="0">
                <a:solidFill>
                  <a:srgbClr val="009900"/>
                </a:solidFill>
              </a:rPr>
              <a:t>up to GG</a:t>
            </a:r>
            <a:r>
              <a:rPr lang="en-US" sz="1800" b="0" i="0" dirty="0">
                <a:solidFill>
                  <a:srgbClr val="58585A"/>
                </a:solidFill>
                <a:effectLst/>
              </a:rPr>
              <a:t> </a:t>
            </a:r>
            <a:r>
              <a:rPr lang="en-US" sz="1800" b="0" i="0" dirty="0">
                <a:solidFill>
                  <a:srgbClr val="009900"/>
                </a:solidFill>
                <a:effectLst/>
              </a:rPr>
              <a:t>2016381</a:t>
            </a:r>
            <a:r>
              <a:rPr lang="en-US" sz="1800" b="0" i="0" dirty="0">
                <a:solidFill>
                  <a:srgbClr val="000000"/>
                </a:solidFill>
                <a:effectLst/>
              </a:rPr>
              <a:t> </a:t>
            </a:r>
            <a:r>
              <a:rPr lang="en-US" sz="1800" b="0" i="0" dirty="0">
                <a:solidFill>
                  <a:srgbClr val="009900"/>
                </a:solidFill>
                <a:effectLst/>
              </a:rPr>
              <a:t>Female Adolescent-</a:t>
            </a:r>
            <a:r>
              <a:rPr lang="en-US" sz="1800" b="0" i="0" dirty="0" err="1">
                <a:solidFill>
                  <a:srgbClr val="009900"/>
                </a:solidFill>
                <a:effectLst/>
              </a:rPr>
              <a:t>centred</a:t>
            </a:r>
            <a:r>
              <a:rPr lang="en-US" sz="1800" b="0" i="0" dirty="0">
                <a:solidFill>
                  <a:srgbClr val="009900"/>
                </a:solidFill>
                <a:effectLst/>
              </a:rPr>
              <a:t> Non-formal Education[FANE] for the Rohingyas in Bangladesh</a:t>
            </a:r>
          </a:p>
          <a:p>
            <a:r>
              <a:rPr lang="en-US" sz="1800" b="0" i="0" dirty="0">
                <a:solidFill>
                  <a:srgbClr val="009900"/>
                </a:solidFill>
                <a:effectLst/>
              </a:rPr>
              <a:t>Government of Bangladesh proposes sending more than 100,000 refugees to </a:t>
            </a:r>
            <a:r>
              <a:rPr lang="en-US" sz="1800" b="0" i="0" dirty="0" err="1">
                <a:solidFill>
                  <a:srgbClr val="009900"/>
                </a:solidFill>
                <a:effectLst/>
              </a:rPr>
              <a:t>Bhasan</a:t>
            </a:r>
            <a:r>
              <a:rPr lang="en-US" sz="1800" b="0" i="0" dirty="0">
                <a:solidFill>
                  <a:srgbClr val="009900"/>
                </a:solidFill>
                <a:effectLst/>
              </a:rPr>
              <a:t> Char Island</a:t>
            </a:r>
          </a:p>
          <a:p>
            <a:r>
              <a:rPr lang="en-US" sz="1800" b="0" i="0" dirty="0">
                <a:solidFill>
                  <a:srgbClr val="009900"/>
                </a:solidFill>
                <a:effectLst/>
              </a:rPr>
              <a:t>The Myanmar Curriculum Pilot, launched by UNICEF and partners in November 2021, is a critical step towards ensuring the right to education for Rohingya refugee children and it will help prepare for their return to Myanmar—however the pilot reaches only 10,000 students out of 300,000-400,000 children in Cox’s Bazar</a:t>
            </a:r>
            <a:endParaRPr lang="en-US" sz="1800" b="0" i="0" dirty="0">
              <a:solidFill>
                <a:srgbClr val="494B4D"/>
              </a:solidFill>
              <a:effectLst/>
            </a:endParaRPr>
          </a:p>
          <a:p>
            <a:r>
              <a:rPr lang="en-US" sz="1800" dirty="0">
                <a:solidFill>
                  <a:srgbClr val="009900"/>
                </a:solidFill>
              </a:rPr>
              <a:t>This grant will extend the Myanmar Curriculum project in a UNICEF distance learning platform to </a:t>
            </a:r>
            <a:r>
              <a:rPr lang="en-US" sz="1800" dirty="0" err="1">
                <a:solidFill>
                  <a:srgbClr val="009900"/>
                </a:solidFill>
              </a:rPr>
              <a:t>Bhasan</a:t>
            </a:r>
            <a:r>
              <a:rPr lang="en-US" sz="1800" dirty="0">
                <a:solidFill>
                  <a:srgbClr val="009900"/>
                </a:solidFill>
              </a:rPr>
              <a:t> Char</a:t>
            </a:r>
            <a:endParaRPr lang="en-US" sz="1800" b="0" i="0" dirty="0">
              <a:solidFill>
                <a:srgbClr val="009900"/>
              </a:solidFill>
              <a:effectLst/>
            </a:endParaRPr>
          </a:p>
          <a:p>
            <a:r>
              <a:rPr lang="en-US" sz="1800" dirty="0">
                <a:solidFill>
                  <a:srgbClr val="009900"/>
                </a:solidFill>
              </a:rPr>
              <a:t>A Rotary Action Group for Refugees, Forced Displacement and Migration project</a:t>
            </a:r>
            <a:endParaRPr lang="en-US" sz="1800" b="0" i="0" dirty="0">
              <a:solidFill>
                <a:srgbClr val="009900"/>
              </a:solidFill>
              <a:effectLst/>
            </a:endParaRPr>
          </a:p>
          <a:p>
            <a:endParaRPr lang="en-US" sz="1800" dirty="0">
              <a:solidFill>
                <a:srgbClr val="009900"/>
              </a:solidFill>
            </a:endParaRPr>
          </a:p>
        </p:txBody>
      </p:sp>
      <p:pic>
        <p:nvPicPr>
          <p:cNvPr id="5" name="Content Placeholder 4" descr="A picture containing logo&#10;&#10;Description automatically generated">
            <a:extLst>
              <a:ext uri="{FF2B5EF4-FFF2-40B4-BE49-F238E27FC236}">
                <a16:creationId xmlns:a16="http://schemas.microsoft.com/office/drawing/2014/main" id="{41A9C884-F2A0-8378-004B-16B572215923}"/>
              </a:ext>
            </a:extLst>
          </p:cNvPr>
          <p:cNvPicPr>
            <a:picLocks noChangeAspect="1"/>
          </p:cNvPicPr>
          <p:nvPr/>
        </p:nvPicPr>
        <p:blipFill rotWithShape="1">
          <a:blip r:embed="rId2">
            <a:extLst>
              <a:ext uri="{28A0092B-C50C-407E-A947-70E740481C1C}">
                <a14:useLocalDpi xmlns:a14="http://schemas.microsoft.com/office/drawing/2010/main" val="0"/>
              </a:ext>
            </a:extLst>
          </a:blip>
          <a:srcRect l="5359" r="9079"/>
          <a:stretch/>
        </p:blipFill>
        <p:spPr>
          <a:xfrm>
            <a:off x="647339" y="0"/>
            <a:ext cx="2756827" cy="4210668"/>
          </a:xfrm>
          <a:prstGeom prst="rect">
            <a:avLst/>
          </a:prstGeom>
          <a:effectLst/>
        </p:spPr>
      </p:pic>
      <p:cxnSp>
        <p:nvCxnSpPr>
          <p:cNvPr id="28" name="Straight Connector 2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F1A9F"/>
            </a:solidFill>
          </a:ln>
        </p:spPr>
        <p:style>
          <a:lnRef idx="1">
            <a:schemeClr val="accent1"/>
          </a:lnRef>
          <a:fillRef idx="0">
            <a:schemeClr val="accent1"/>
          </a:fillRef>
          <a:effectRef idx="0">
            <a:schemeClr val="accent1"/>
          </a:effectRef>
          <a:fontRef idx="minor">
            <a:schemeClr val="tx1"/>
          </a:fontRef>
        </p:style>
      </p:cxnSp>
      <p:pic>
        <p:nvPicPr>
          <p:cNvPr id="1026" name="Picture 2" descr="Image">
            <a:extLst>
              <a:ext uri="{FF2B5EF4-FFF2-40B4-BE49-F238E27FC236}">
                <a16:creationId xmlns:a16="http://schemas.microsoft.com/office/drawing/2014/main" id="{C772BC5F-56D1-227D-826B-1FA4DDB7F3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616" y="4009665"/>
            <a:ext cx="3712274" cy="2090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7677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descr="Map&#10;&#10;Description automatically generated">
            <a:extLst>
              <a:ext uri="{FF2B5EF4-FFF2-40B4-BE49-F238E27FC236}">
                <a16:creationId xmlns:a16="http://schemas.microsoft.com/office/drawing/2014/main" id="{80FF4247-3893-DD83-BE6D-D8FBE177F835}"/>
              </a:ext>
            </a:extLst>
          </p:cNvPr>
          <p:cNvPicPr>
            <a:picLocks noChangeAspect="1"/>
          </p:cNvPicPr>
          <p:nvPr/>
        </p:nvPicPr>
        <p:blipFill rotWithShape="1">
          <a:blip r:embed="rId2">
            <a:extLst>
              <a:ext uri="{28A0092B-C50C-407E-A947-70E740481C1C}">
                <a14:useLocalDpi xmlns:a14="http://schemas.microsoft.com/office/drawing/2010/main" val="0"/>
              </a:ext>
            </a:extLst>
          </a:blip>
          <a:srcRect b="19"/>
          <a:stretch/>
        </p:blipFill>
        <p:spPr>
          <a:xfrm>
            <a:off x="0" y="0"/>
            <a:ext cx="12192000" cy="6858000"/>
          </a:xfrm>
          <a:prstGeom prst="rect">
            <a:avLst/>
          </a:prstGeom>
        </p:spPr>
      </p:pic>
    </p:spTree>
    <p:extLst>
      <p:ext uri="{BB962C8B-B14F-4D97-AF65-F5344CB8AC3E}">
        <p14:creationId xmlns:p14="http://schemas.microsoft.com/office/powerpoint/2010/main" val="3035066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AFAE-3ABF-4822-3B18-975BBF8A0155}"/>
              </a:ext>
            </a:extLst>
          </p:cNvPr>
          <p:cNvSpPr>
            <a:spLocks noGrp="1"/>
          </p:cNvSpPr>
          <p:nvPr>
            <p:ph type="title"/>
          </p:nvPr>
        </p:nvSpPr>
        <p:spPr>
          <a:xfrm>
            <a:off x="4965430" y="629268"/>
            <a:ext cx="6586491" cy="1286160"/>
          </a:xfrm>
        </p:spPr>
        <p:txBody>
          <a:bodyPr anchor="b">
            <a:noAutofit/>
          </a:bodyPr>
          <a:lstStyle/>
          <a:p>
            <a:r>
              <a:rPr lang="en-US" sz="3600" dirty="0">
                <a:solidFill>
                  <a:srgbClr val="800080"/>
                </a:solidFill>
                <a:latin typeface="+mn-lt"/>
              </a:rPr>
              <a:t>Proposed Global Grant in Vietnam: WASH in Schools and Building Rehab </a:t>
            </a:r>
            <a:endParaRPr lang="en-US" sz="3200" dirty="0">
              <a:solidFill>
                <a:srgbClr val="800080"/>
              </a:solidFill>
              <a:latin typeface="+mn-lt"/>
            </a:endParaRPr>
          </a:p>
        </p:txBody>
      </p:sp>
      <p:sp>
        <p:nvSpPr>
          <p:cNvPr id="9" name="Content Placeholder 8">
            <a:extLst>
              <a:ext uri="{FF2B5EF4-FFF2-40B4-BE49-F238E27FC236}">
                <a16:creationId xmlns:a16="http://schemas.microsoft.com/office/drawing/2014/main" id="{8AB8F9ED-20DB-79AB-8B6C-0D3C91A0E4FB}"/>
              </a:ext>
            </a:extLst>
          </p:cNvPr>
          <p:cNvSpPr>
            <a:spLocks noGrp="1"/>
          </p:cNvSpPr>
          <p:nvPr>
            <p:ph idx="1"/>
          </p:nvPr>
        </p:nvSpPr>
        <p:spPr>
          <a:xfrm>
            <a:off x="4965431" y="2438400"/>
            <a:ext cx="6586489" cy="3785419"/>
          </a:xfrm>
        </p:spPr>
        <p:txBody>
          <a:bodyPr>
            <a:normAutofit/>
          </a:bodyPr>
          <a:lstStyle/>
          <a:p>
            <a:r>
              <a:rPr lang="en-US" sz="1800" b="0" i="0" dirty="0">
                <a:solidFill>
                  <a:srgbClr val="009900"/>
                </a:solidFill>
                <a:effectLst/>
              </a:rPr>
              <a:t>Sanitation: School and school dormitories need new toilet blocks for girls and boys</a:t>
            </a:r>
          </a:p>
          <a:p>
            <a:r>
              <a:rPr lang="en-US" sz="1800" b="0" i="0" dirty="0">
                <a:solidFill>
                  <a:srgbClr val="009900"/>
                </a:solidFill>
                <a:effectLst/>
              </a:rPr>
              <a:t>Replacement and upgrade of 6,000 gallon water tank serving both school and dormitory</a:t>
            </a:r>
          </a:p>
          <a:p>
            <a:r>
              <a:rPr lang="en-US" sz="1800" b="0" i="0" dirty="0">
                <a:solidFill>
                  <a:srgbClr val="009900"/>
                </a:solidFill>
                <a:effectLst/>
              </a:rPr>
              <a:t>Either through Global Grant or Cooperating partner, rehabilitation of  dormitory buildings (built in 2004 to low standards)</a:t>
            </a:r>
            <a:endParaRPr lang="en-US" sz="1800" b="0" i="0" dirty="0">
              <a:solidFill>
                <a:srgbClr val="494B4D"/>
              </a:solidFill>
              <a:effectLst/>
            </a:endParaRPr>
          </a:p>
          <a:p>
            <a:r>
              <a:rPr lang="en-US" sz="1800" dirty="0">
                <a:solidFill>
                  <a:srgbClr val="009900"/>
                </a:solidFill>
              </a:rPr>
              <a:t>Adapt curriculum for sanitation and hygiene  promotion</a:t>
            </a:r>
          </a:p>
          <a:p>
            <a:r>
              <a:rPr lang="en-US" sz="1800" b="0" i="0" dirty="0">
                <a:solidFill>
                  <a:srgbClr val="009900"/>
                </a:solidFill>
                <a:effectLst/>
              </a:rPr>
              <a:t>Project will enhance education from tribal students, promote gender equality and promote sanitation and hygiene </a:t>
            </a:r>
            <a:r>
              <a:rPr lang="en-US" sz="1800" b="0" i="0">
                <a:solidFill>
                  <a:srgbClr val="009900"/>
                </a:solidFill>
                <a:effectLst/>
              </a:rPr>
              <a:t>best practices</a:t>
            </a:r>
            <a:endParaRPr lang="en-US" sz="1800" b="0" i="0" dirty="0">
              <a:solidFill>
                <a:srgbClr val="009900"/>
              </a:solidFill>
              <a:effectLst/>
            </a:endParaRPr>
          </a:p>
        </p:txBody>
      </p:sp>
      <p:pic>
        <p:nvPicPr>
          <p:cNvPr id="5" name="Content Placeholder 4" descr="A picture containing logo&#10;&#10;Description automatically generated">
            <a:extLst>
              <a:ext uri="{FF2B5EF4-FFF2-40B4-BE49-F238E27FC236}">
                <a16:creationId xmlns:a16="http://schemas.microsoft.com/office/drawing/2014/main" id="{41A9C884-F2A0-8378-004B-16B572215923}"/>
              </a:ext>
            </a:extLst>
          </p:cNvPr>
          <p:cNvPicPr>
            <a:picLocks noChangeAspect="1"/>
          </p:cNvPicPr>
          <p:nvPr/>
        </p:nvPicPr>
        <p:blipFill rotWithShape="1">
          <a:blip r:embed="rId2">
            <a:extLst>
              <a:ext uri="{28A0092B-C50C-407E-A947-70E740481C1C}">
                <a14:useLocalDpi xmlns:a14="http://schemas.microsoft.com/office/drawing/2010/main" val="0"/>
              </a:ext>
            </a:extLst>
          </a:blip>
          <a:srcRect l="5359" r="9079"/>
          <a:stretch/>
        </p:blipFill>
        <p:spPr>
          <a:xfrm>
            <a:off x="647339" y="0"/>
            <a:ext cx="2756827" cy="4210668"/>
          </a:xfrm>
          <a:prstGeom prst="rect">
            <a:avLst/>
          </a:prstGeom>
          <a:effectLst/>
        </p:spPr>
      </p:pic>
      <p:cxnSp>
        <p:nvCxnSpPr>
          <p:cNvPr id="28" name="Straight Connector 2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F1A9F"/>
            </a:solidFill>
          </a:ln>
        </p:spPr>
        <p:style>
          <a:lnRef idx="1">
            <a:schemeClr val="accent1"/>
          </a:lnRef>
          <a:fillRef idx="0">
            <a:schemeClr val="accent1"/>
          </a:fillRef>
          <a:effectRef idx="0">
            <a:schemeClr val="accent1"/>
          </a:effectRef>
          <a:fontRef idx="minor">
            <a:schemeClr val="tx1"/>
          </a:fontRef>
        </p:style>
      </p:cxnSp>
      <p:pic>
        <p:nvPicPr>
          <p:cNvPr id="1026" name="Picture 2" descr="Image">
            <a:extLst>
              <a:ext uri="{FF2B5EF4-FFF2-40B4-BE49-F238E27FC236}">
                <a16:creationId xmlns:a16="http://schemas.microsoft.com/office/drawing/2014/main" id="{C772BC5F-56D1-227D-826B-1FA4DDB7F3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616" y="4009665"/>
            <a:ext cx="3712274" cy="2090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2801666"/>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6357</TotalTime>
  <Words>1271</Words>
  <Application>Microsoft Office PowerPoint</Application>
  <PresentationFormat>Widescreen</PresentationFormat>
  <Paragraphs>76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Open Sans</vt:lpstr>
      <vt:lpstr>Public Sans</vt:lpstr>
      <vt:lpstr>Office Theme</vt:lpstr>
      <vt:lpstr>PowerPoint Presentation</vt:lpstr>
      <vt:lpstr>Proposed Global Grant in Fiji: ESRAG Project Solar Power and WASH—DG Randy Hart, RC of Hilo</vt:lpstr>
      <vt:lpstr>Proposed Global Grant in Nepal Clean Cooking Gas and Nutrition (CCGN) Project</vt:lpstr>
      <vt:lpstr>GG2234525 A New Rotary Eye Hospital in New Delhi</vt:lpstr>
      <vt:lpstr>     GG2240042 Equipping Spinal Injury Center of Bharatpur Hospital in Nepal  </vt:lpstr>
      <vt:lpstr>Proposed Global Grant Thailand: Si Chomphu Hospital Equipment</vt:lpstr>
      <vt:lpstr>Proposed Global Grant in Cox’s Bazar Bangladesh: Peacebuilding Through Education Bhasan Char </vt:lpstr>
      <vt:lpstr>PowerPoint Presentation</vt:lpstr>
      <vt:lpstr>Proposed Global Grant in Vietnam: WASH in Schools and Building Rehab </vt:lpstr>
      <vt:lpstr>Proposed Global Grant: ESRAG project—Mangrove Restoration in the Sundarbans, Bangladesh</vt:lpstr>
      <vt:lpstr>Proposed Global Grant: Education for Sexual and Reproductive Rights in Columbia</vt:lpstr>
      <vt:lpstr>PowerPoint Presentation</vt:lpstr>
      <vt:lpstr>  More Projects in Sri Lanka: UNICEF Collaboration on Food and Fuel Crisis; Eye Camp for Child Vision and Cataract Surgeries</vt:lpstr>
      <vt:lpstr>District 5000 Joins the US-Ukraine/Ukraine-US Intercountry Committee: Proposed Multi-District Disaster Grant: $175,000 for emergency medical supplies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 Harbison</dc:creator>
  <cp:lastModifiedBy>Naomi Masuno</cp:lastModifiedBy>
  <cp:revision>2</cp:revision>
  <dcterms:created xsi:type="dcterms:W3CDTF">2022-08-07T21:03:37Z</dcterms:created>
  <dcterms:modified xsi:type="dcterms:W3CDTF">2022-08-26T08:54:52Z</dcterms:modified>
</cp:coreProperties>
</file>