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66" r:id="rId5"/>
    <p:sldId id="274" r:id="rId6"/>
    <p:sldId id="261" r:id="rId7"/>
    <p:sldId id="263" r:id="rId8"/>
    <p:sldId id="262" r:id="rId9"/>
    <p:sldId id="265" r:id="rId10"/>
    <p:sldId id="259"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4" d="100"/>
          <a:sy n="104" d="100"/>
        </p:scale>
        <p:origin x="14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933EDA-B9AA-4198-A53D-194D0D8313B8}"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C6A3B-DCEB-4A2C-B5D5-416964A50C2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061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933EDA-B9AA-4198-A53D-194D0D8313B8}"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C6A3B-DCEB-4A2C-B5D5-416964A50C29}" type="slidenum">
              <a:rPr lang="en-US" smtClean="0"/>
              <a:t>‹#›</a:t>
            </a:fld>
            <a:endParaRPr lang="en-US"/>
          </a:p>
        </p:txBody>
      </p:sp>
    </p:spTree>
    <p:extLst>
      <p:ext uri="{BB962C8B-B14F-4D97-AF65-F5344CB8AC3E}">
        <p14:creationId xmlns:p14="http://schemas.microsoft.com/office/powerpoint/2010/main" val="4080935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933EDA-B9AA-4198-A53D-194D0D8313B8}"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C6A3B-DCEB-4A2C-B5D5-416964A50C29}" type="slidenum">
              <a:rPr lang="en-US" smtClean="0"/>
              <a:t>‹#›</a:t>
            </a:fld>
            <a:endParaRPr lang="en-US"/>
          </a:p>
        </p:txBody>
      </p:sp>
    </p:spTree>
    <p:extLst>
      <p:ext uri="{BB962C8B-B14F-4D97-AF65-F5344CB8AC3E}">
        <p14:creationId xmlns:p14="http://schemas.microsoft.com/office/powerpoint/2010/main" val="17540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933EDA-B9AA-4198-A53D-194D0D8313B8}"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C6A3B-DCEB-4A2C-B5D5-416964A50C29}" type="slidenum">
              <a:rPr lang="en-US" smtClean="0"/>
              <a:t>‹#›</a:t>
            </a:fld>
            <a:endParaRPr lang="en-US"/>
          </a:p>
        </p:txBody>
      </p:sp>
    </p:spTree>
    <p:extLst>
      <p:ext uri="{BB962C8B-B14F-4D97-AF65-F5344CB8AC3E}">
        <p14:creationId xmlns:p14="http://schemas.microsoft.com/office/powerpoint/2010/main" val="1422934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933EDA-B9AA-4198-A53D-194D0D8313B8}"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C6A3B-DCEB-4A2C-B5D5-416964A50C2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546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933EDA-B9AA-4198-A53D-194D0D8313B8}"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C6A3B-DCEB-4A2C-B5D5-416964A50C29}" type="slidenum">
              <a:rPr lang="en-US" smtClean="0"/>
              <a:t>‹#›</a:t>
            </a:fld>
            <a:endParaRPr lang="en-US"/>
          </a:p>
        </p:txBody>
      </p:sp>
    </p:spTree>
    <p:extLst>
      <p:ext uri="{BB962C8B-B14F-4D97-AF65-F5344CB8AC3E}">
        <p14:creationId xmlns:p14="http://schemas.microsoft.com/office/powerpoint/2010/main" val="752860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933EDA-B9AA-4198-A53D-194D0D8313B8}" type="datetimeFigureOut">
              <a:rPr lang="en-US" smtClean="0"/>
              <a:t>9/20/2019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3C6A3B-DCEB-4A2C-B5D5-416964A50C29}" type="slidenum">
              <a:rPr lang="en-US" smtClean="0"/>
              <a:t>‹#›</a:t>
            </a:fld>
            <a:endParaRPr lang="en-US"/>
          </a:p>
        </p:txBody>
      </p:sp>
    </p:spTree>
    <p:extLst>
      <p:ext uri="{BB962C8B-B14F-4D97-AF65-F5344CB8AC3E}">
        <p14:creationId xmlns:p14="http://schemas.microsoft.com/office/powerpoint/2010/main" val="4042946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933EDA-B9AA-4198-A53D-194D0D8313B8}" type="datetimeFigureOut">
              <a:rPr lang="en-US" smtClean="0"/>
              <a:t>9/20/2019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3C6A3B-DCEB-4A2C-B5D5-416964A50C29}" type="slidenum">
              <a:rPr lang="en-US" smtClean="0"/>
              <a:t>‹#›</a:t>
            </a:fld>
            <a:endParaRPr lang="en-US"/>
          </a:p>
        </p:txBody>
      </p:sp>
    </p:spTree>
    <p:extLst>
      <p:ext uri="{BB962C8B-B14F-4D97-AF65-F5344CB8AC3E}">
        <p14:creationId xmlns:p14="http://schemas.microsoft.com/office/powerpoint/2010/main" val="2884924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F933EDA-B9AA-4198-A53D-194D0D8313B8}" type="datetimeFigureOut">
              <a:rPr lang="en-US" smtClean="0"/>
              <a:t>9/20/2019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E3C6A3B-DCEB-4A2C-B5D5-416964A50C29}" type="slidenum">
              <a:rPr lang="en-US" smtClean="0"/>
              <a:t>‹#›</a:t>
            </a:fld>
            <a:endParaRPr lang="en-US"/>
          </a:p>
        </p:txBody>
      </p:sp>
    </p:spTree>
    <p:extLst>
      <p:ext uri="{BB962C8B-B14F-4D97-AF65-F5344CB8AC3E}">
        <p14:creationId xmlns:p14="http://schemas.microsoft.com/office/powerpoint/2010/main" val="1990151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F933EDA-B9AA-4198-A53D-194D0D8313B8}" type="datetimeFigureOut">
              <a:rPr lang="en-US" smtClean="0"/>
              <a:t>9/20/2019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E3C6A3B-DCEB-4A2C-B5D5-416964A50C29}" type="slidenum">
              <a:rPr lang="en-US" smtClean="0"/>
              <a:t>‹#›</a:t>
            </a:fld>
            <a:endParaRPr lang="en-US"/>
          </a:p>
        </p:txBody>
      </p:sp>
    </p:spTree>
    <p:extLst>
      <p:ext uri="{BB962C8B-B14F-4D97-AF65-F5344CB8AC3E}">
        <p14:creationId xmlns:p14="http://schemas.microsoft.com/office/powerpoint/2010/main" val="553824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F933EDA-B9AA-4198-A53D-194D0D8313B8}"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C6A3B-DCEB-4A2C-B5D5-416964A50C29}" type="slidenum">
              <a:rPr lang="en-US" smtClean="0"/>
              <a:t>‹#›</a:t>
            </a:fld>
            <a:endParaRPr lang="en-US"/>
          </a:p>
        </p:txBody>
      </p:sp>
    </p:spTree>
    <p:extLst>
      <p:ext uri="{BB962C8B-B14F-4D97-AF65-F5344CB8AC3E}">
        <p14:creationId xmlns:p14="http://schemas.microsoft.com/office/powerpoint/2010/main" val="202821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F933EDA-B9AA-4198-A53D-194D0D8313B8}" type="datetimeFigureOut">
              <a:rPr lang="en-US" smtClean="0"/>
              <a:t>9/20/2019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E3C6A3B-DCEB-4A2C-B5D5-416964A50C2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4155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rccdds@gmail.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rotaroke.eventbrite.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NULL"/><Relationship Id="rId1" Type="http://schemas.microsoft.com/office/2007/relationships/media" Target="NUL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polioeradication.org/who-we-are/polio-endgame-strategy-2019-202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A8605D-793A-4591-B944-7358D2D767AF}"/>
              </a:ext>
            </a:extLst>
          </p:cNvPr>
          <p:cNvPicPr>
            <a:picLocks noChangeAspect="1"/>
          </p:cNvPicPr>
          <p:nvPr/>
        </p:nvPicPr>
        <p:blipFill>
          <a:blip r:embed="rId2"/>
          <a:stretch>
            <a:fillRect/>
          </a:stretch>
        </p:blipFill>
        <p:spPr>
          <a:xfrm>
            <a:off x="2161311" y="152400"/>
            <a:ext cx="7281948" cy="4854632"/>
          </a:xfrm>
          <a:prstGeom prst="rect">
            <a:avLst/>
          </a:prstGeom>
        </p:spPr>
      </p:pic>
      <p:sp>
        <p:nvSpPr>
          <p:cNvPr id="2" name="Title 1">
            <a:extLst>
              <a:ext uri="{FF2B5EF4-FFF2-40B4-BE49-F238E27FC236}">
                <a16:creationId xmlns:a16="http://schemas.microsoft.com/office/drawing/2014/main" id="{8C8E1C02-EB0F-4E3B-9F58-451CB2B98A89}"/>
              </a:ext>
            </a:extLst>
          </p:cNvPr>
          <p:cNvSpPr>
            <a:spLocks noGrp="1"/>
          </p:cNvSpPr>
          <p:nvPr>
            <p:ph type="ctrTitle"/>
          </p:nvPr>
        </p:nvSpPr>
        <p:spPr/>
        <p:txBody>
          <a:bodyPr/>
          <a:lstStyle/>
          <a:p>
            <a:r>
              <a:rPr lang="en-US" dirty="0" smtClean="0"/>
              <a:t> </a:t>
            </a:r>
            <a:endParaRPr lang="en-US" dirty="0"/>
          </a:p>
        </p:txBody>
      </p:sp>
      <p:sp>
        <p:nvSpPr>
          <p:cNvPr id="3" name="Subtitle 2">
            <a:extLst>
              <a:ext uri="{FF2B5EF4-FFF2-40B4-BE49-F238E27FC236}">
                <a16:creationId xmlns:a16="http://schemas.microsoft.com/office/drawing/2014/main" id="{D1AF5E56-A5EA-4B6B-9907-11C2D3ECD141}"/>
              </a:ext>
            </a:extLst>
          </p:cNvPr>
          <p:cNvSpPr>
            <a:spLocks noGrp="1"/>
          </p:cNvSpPr>
          <p:nvPr>
            <p:ph type="subTitle" idx="1"/>
          </p:nvPr>
        </p:nvSpPr>
        <p:spPr>
          <a:xfrm>
            <a:off x="655782" y="5007032"/>
            <a:ext cx="10400145" cy="1436413"/>
          </a:xfrm>
        </p:spPr>
        <p:txBody>
          <a:bodyPr/>
          <a:lstStyle/>
          <a:p>
            <a:pPr algn="ctr"/>
            <a:r>
              <a:rPr lang="en-US" dirty="0" smtClean="0"/>
              <a:t>Rotary International District 5000 Webinar</a:t>
            </a:r>
          </a:p>
          <a:p>
            <a:pPr algn="ctr"/>
            <a:r>
              <a:rPr lang="en-US" dirty="0" smtClean="0"/>
              <a:t>Rotary’s Polio Eradication Efforts</a:t>
            </a:r>
          </a:p>
          <a:p>
            <a:pPr algn="ctr"/>
            <a:r>
              <a:rPr lang="en-US" dirty="0" smtClean="0"/>
              <a:t>September 23, 2019</a:t>
            </a:r>
            <a:endParaRPr lang="en-US" dirty="0"/>
          </a:p>
        </p:txBody>
      </p:sp>
    </p:spTree>
    <p:extLst>
      <p:ext uri="{BB962C8B-B14F-4D97-AF65-F5344CB8AC3E}">
        <p14:creationId xmlns:p14="http://schemas.microsoft.com/office/powerpoint/2010/main" val="3909909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14711-BD77-4603-A2DC-B252704D232E}"/>
              </a:ext>
            </a:extLst>
          </p:cNvPr>
          <p:cNvSpPr>
            <a:spLocks noGrp="1"/>
          </p:cNvSpPr>
          <p:nvPr>
            <p:ph type="title"/>
          </p:nvPr>
        </p:nvSpPr>
        <p:spPr>
          <a:xfrm>
            <a:off x="1097280" y="286604"/>
            <a:ext cx="10058400" cy="1052670"/>
          </a:xfrm>
        </p:spPr>
        <p:txBody>
          <a:bodyPr/>
          <a:lstStyle/>
          <a:p>
            <a:r>
              <a:rPr lang="en-US" dirty="0"/>
              <a:t>‘This Close’ Campaign</a:t>
            </a:r>
            <a:endParaRPr lang="en-US" dirty="0"/>
          </a:p>
        </p:txBody>
      </p:sp>
      <p:sp>
        <p:nvSpPr>
          <p:cNvPr id="3" name="Content Placeholder 2">
            <a:extLst>
              <a:ext uri="{FF2B5EF4-FFF2-40B4-BE49-F238E27FC236}">
                <a16:creationId xmlns:a16="http://schemas.microsoft.com/office/drawing/2014/main" id="{524E6467-CD9C-4FBF-B4FC-398768631642}"/>
              </a:ext>
            </a:extLst>
          </p:cNvPr>
          <p:cNvSpPr>
            <a:spLocks noGrp="1"/>
          </p:cNvSpPr>
          <p:nvPr>
            <p:ph idx="1"/>
          </p:nvPr>
        </p:nvSpPr>
        <p:spPr>
          <a:xfrm>
            <a:off x="1097280" y="1845734"/>
            <a:ext cx="9700029" cy="4023360"/>
          </a:xfrm>
        </p:spPr>
        <p:txBody>
          <a:bodyPr>
            <a:normAutofit/>
          </a:bodyPr>
          <a:lstStyle/>
          <a:p>
            <a:r>
              <a:rPr lang="en-US" sz="2400" dirty="0" smtClean="0"/>
              <a:t>Rotary </a:t>
            </a:r>
            <a:r>
              <a:rPr lang="en-US" sz="2400" dirty="0"/>
              <a:t>has a growing roster of public figures and celebrities participating in its “This Close” public awareness campaign, including Bill Gates, co-chair of the Bill &amp; Melinda Gates Foundation; actresses Kristen Bell and Archie Panjabi; WWE superstar John Cena; supermodel </a:t>
            </a:r>
            <a:r>
              <a:rPr lang="en-US" sz="2400" dirty="0" err="1"/>
              <a:t>Isabeli</a:t>
            </a:r>
            <a:r>
              <a:rPr lang="en-US" sz="2400" dirty="0"/>
              <a:t> Fontana; Nobel Peace Prize laureate Archbishop Emeritus Desmond Tutu; action movie star Jackie Chan; boxing great Manny Pacquiao; pop star </a:t>
            </a:r>
            <a:r>
              <a:rPr lang="en-US" sz="2400" dirty="0" err="1"/>
              <a:t>Psy</a:t>
            </a:r>
            <a:r>
              <a:rPr lang="en-US" sz="2400" dirty="0"/>
              <a:t>; golf legend Jack Nicklaus; conservationist Jane Goodall; premier violinist Itzhak Perlman; Grammy Award winners A.R. Rahman; Angelique </a:t>
            </a:r>
            <a:r>
              <a:rPr lang="en-US" sz="2400" dirty="0" err="1"/>
              <a:t>Kidjo</a:t>
            </a:r>
            <a:r>
              <a:rPr lang="en-US" sz="2400" dirty="0"/>
              <a:t> and Ziggy Marley; and peace advocate Queen Noor of Jordan. These ambassadors help educate the public about polio through public service announcements, social media and public </a:t>
            </a:r>
            <a:r>
              <a:rPr lang="en-US" sz="2400" dirty="0" smtClean="0"/>
              <a:t>appearances.</a:t>
            </a:r>
            <a:endParaRPr lang="en-US" sz="2400" dirty="0"/>
          </a:p>
        </p:txBody>
      </p:sp>
    </p:spTree>
    <p:extLst>
      <p:ext uri="{BB962C8B-B14F-4D97-AF65-F5344CB8AC3E}">
        <p14:creationId xmlns:p14="http://schemas.microsoft.com/office/powerpoint/2010/main" val="1372882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0000"/>
                </a:solidFill>
                <a:latin typeface="sans-serif"/>
                <a:cs typeface="Arial" panose="020B0604020202020204" pitchFamily="34" charset="0"/>
              </a:rPr>
              <a:t>Countdown to </a:t>
            </a:r>
            <a:r>
              <a:rPr lang="en-US" altLang="en-US" b="1" dirty="0" smtClean="0">
                <a:solidFill>
                  <a:srgbClr val="000000"/>
                </a:solidFill>
                <a:latin typeface="sans-serif"/>
                <a:cs typeface="Arial" panose="020B0604020202020204" pitchFamily="34" charset="0"/>
              </a:rPr>
              <a:t>History </a:t>
            </a:r>
            <a:br>
              <a:rPr lang="en-US" altLang="en-US" b="1" dirty="0" smtClean="0">
                <a:solidFill>
                  <a:srgbClr val="000000"/>
                </a:solidFill>
                <a:latin typeface="sans-serif"/>
                <a:cs typeface="Arial" panose="020B0604020202020204" pitchFamily="34" charset="0"/>
              </a:rPr>
            </a:br>
            <a:r>
              <a:rPr lang="en-US" altLang="en-US" b="1" dirty="0" smtClean="0">
                <a:solidFill>
                  <a:srgbClr val="000000"/>
                </a:solidFill>
                <a:latin typeface="sans-serif"/>
                <a:cs typeface="Arial" panose="020B0604020202020204" pitchFamily="34" charset="0"/>
              </a:rPr>
              <a:t>To Ensure Success</a:t>
            </a:r>
            <a:endParaRPr lang="en-US" dirty="0"/>
          </a:p>
        </p:txBody>
      </p:sp>
      <p:sp>
        <p:nvSpPr>
          <p:cNvPr id="3" name="Content Placeholder 2"/>
          <p:cNvSpPr>
            <a:spLocks noGrp="1"/>
          </p:cNvSpPr>
          <p:nvPr>
            <p:ph idx="1"/>
          </p:nvPr>
        </p:nvSpPr>
        <p:spPr/>
        <p:txBody>
          <a:bodyPr/>
          <a:lstStyle/>
          <a:p>
            <a:r>
              <a:rPr lang="en-US" altLang="en-US" dirty="0" smtClean="0">
                <a:solidFill>
                  <a:srgbClr val="000000"/>
                </a:solidFill>
                <a:latin typeface="sans-serif"/>
                <a:cs typeface="Arial" panose="020B0604020202020204" pitchFamily="34" charset="0"/>
              </a:rPr>
              <a:t>Rotary's </a:t>
            </a:r>
            <a:r>
              <a:rPr lang="en-US" altLang="en-US" dirty="0">
                <a:solidFill>
                  <a:srgbClr val="000000"/>
                </a:solidFill>
                <a:latin typeface="sans-serif"/>
                <a:cs typeface="Arial" panose="020B0604020202020204" pitchFamily="34" charset="0"/>
              </a:rPr>
              <a:t>goal is to raise $50 million in 2019.  This will be matched 2-1 by the Gates Foundation to make $150 million.  </a:t>
            </a:r>
            <a:endParaRPr lang="en-US" altLang="en-US" dirty="0" smtClean="0">
              <a:solidFill>
                <a:srgbClr val="000000"/>
              </a:solidFill>
              <a:latin typeface="sans-serif"/>
              <a:cs typeface="Arial" panose="020B0604020202020204" pitchFamily="34" charset="0"/>
            </a:endParaRPr>
          </a:p>
          <a:p>
            <a:r>
              <a:rPr lang="en-US" dirty="0" smtClean="0"/>
              <a:t>These </a:t>
            </a:r>
            <a:r>
              <a:rPr lang="en-US" dirty="0"/>
              <a:t>funds help to provide much-needed operational support, medical personnel, laboratory equipment, and educational materials for health workers and parents. Governments, corporations and private individuals all play a crucial role in funding. </a:t>
            </a:r>
          </a:p>
          <a:p>
            <a:endParaRPr lang="en-US" altLang="en-US" dirty="0" smtClean="0">
              <a:solidFill>
                <a:srgbClr val="000000"/>
              </a:solidFill>
              <a:latin typeface="sans-serif"/>
              <a:cs typeface="Arial" panose="020B0604020202020204" pitchFamily="34" charset="0"/>
            </a:endParaRPr>
          </a:p>
          <a:p>
            <a:r>
              <a:rPr lang="en-US" altLang="en-US" dirty="0" smtClean="0">
                <a:solidFill>
                  <a:srgbClr val="000000"/>
                </a:solidFill>
                <a:latin typeface="sans-serif"/>
                <a:cs typeface="Arial" panose="020B0604020202020204" pitchFamily="34" charset="0"/>
              </a:rPr>
              <a:t>Rotary </a:t>
            </a:r>
            <a:r>
              <a:rPr lang="en-US" altLang="en-US" dirty="0">
                <a:solidFill>
                  <a:srgbClr val="000000"/>
                </a:solidFill>
                <a:latin typeface="sans-serif"/>
                <a:cs typeface="Arial" panose="020B0604020202020204" pitchFamily="34" charset="0"/>
              </a:rPr>
              <a:t>asks each district to donate 20% of new DDF to </a:t>
            </a:r>
            <a:r>
              <a:rPr lang="en-US" altLang="en-US" dirty="0" err="1" smtClean="0">
                <a:solidFill>
                  <a:srgbClr val="000000"/>
                </a:solidFill>
                <a:latin typeface="sans-serif"/>
                <a:cs typeface="Arial" panose="020B0604020202020204" pitchFamily="34" charset="0"/>
              </a:rPr>
              <a:t>polioplus</a:t>
            </a:r>
            <a:endParaRPr lang="en-US" altLang="en-US" dirty="0" smtClean="0">
              <a:solidFill>
                <a:srgbClr val="000000"/>
              </a:solidFill>
              <a:latin typeface="sans-serif"/>
              <a:cs typeface="Arial" panose="020B0604020202020204" pitchFamily="34" charset="0"/>
            </a:endParaRPr>
          </a:p>
          <a:p>
            <a:r>
              <a:rPr lang="en-US" altLang="en-US" dirty="0" smtClean="0">
                <a:solidFill>
                  <a:srgbClr val="000000"/>
                </a:solidFill>
                <a:latin typeface="sans-serif"/>
                <a:cs typeface="Arial" panose="020B0604020202020204" pitchFamily="34" charset="0"/>
              </a:rPr>
              <a:t>Rotary </a:t>
            </a:r>
            <a:r>
              <a:rPr lang="en-US" altLang="en-US" dirty="0">
                <a:solidFill>
                  <a:srgbClr val="000000"/>
                </a:solidFill>
                <a:latin typeface="sans-serif"/>
                <a:cs typeface="Arial" panose="020B0604020202020204" pitchFamily="34" charset="0"/>
              </a:rPr>
              <a:t>asks each club to </a:t>
            </a:r>
            <a:r>
              <a:rPr lang="en-US" altLang="en-US" dirty="0" smtClean="0">
                <a:solidFill>
                  <a:srgbClr val="000000"/>
                </a:solidFill>
                <a:latin typeface="sans-serif"/>
                <a:cs typeface="Arial" panose="020B0604020202020204" pitchFamily="34" charset="0"/>
              </a:rPr>
              <a:t>donate </a:t>
            </a:r>
            <a:r>
              <a:rPr lang="en-US" altLang="en-US" dirty="0">
                <a:solidFill>
                  <a:srgbClr val="000000"/>
                </a:solidFill>
                <a:latin typeface="sans-serif"/>
                <a:cs typeface="Arial" panose="020B0604020202020204" pitchFamily="34" charset="0"/>
              </a:rPr>
              <a:t>to </a:t>
            </a:r>
            <a:r>
              <a:rPr lang="en-US" altLang="en-US" dirty="0" err="1">
                <a:solidFill>
                  <a:srgbClr val="000000"/>
                </a:solidFill>
                <a:latin typeface="sans-serif"/>
                <a:cs typeface="Arial" panose="020B0604020202020204" pitchFamily="34" charset="0"/>
              </a:rPr>
              <a:t>polioplus</a:t>
            </a:r>
            <a:r>
              <a:rPr lang="en-US" altLang="en-US" dirty="0">
                <a:solidFill>
                  <a:srgbClr val="000000"/>
                </a:solidFill>
                <a:latin typeface="sans-serif"/>
                <a:cs typeface="Arial" panose="020B0604020202020204" pitchFamily="34" charset="0"/>
              </a:rPr>
              <a:t>. </a:t>
            </a:r>
            <a:r>
              <a:rPr lang="en-US" altLang="en-US" dirty="0" smtClean="0">
                <a:solidFill>
                  <a:srgbClr val="000000"/>
                </a:solidFill>
                <a:latin typeface="sans-serif"/>
                <a:cs typeface="Arial" panose="020B0604020202020204" pitchFamily="34" charset="0"/>
              </a:rPr>
              <a:t>DG Eric asks each club to donate $2,000.</a:t>
            </a:r>
            <a:endParaRPr lang="en-US" dirty="0"/>
          </a:p>
        </p:txBody>
      </p:sp>
    </p:spTree>
    <p:extLst>
      <p:ext uri="{BB962C8B-B14F-4D97-AF65-F5344CB8AC3E}">
        <p14:creationId xmlns:p14="http://schemas.microsoft.com/office/powerpoint/2010/main" val="235339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 D5000 Club Leaders</a:t>
            </a:r>
            <a:br>
              <a:rPr lang="en-US" dirty="0" smtClean="0"/>
            </a:br>
            <a:endParaRPr lang="en-US" dirty="0"/>
          </a:p>
        </p:txBody>
      </p:sp>
      <p:sp>
        <p:nvSpPr>
          <p:cNvPr id="3" name="Content Placeholder 2"/>
          <p:cNvSpPr>
            <a:spLocks noGrp="1"/>
          </p:cNvSpPr>
          <p:nvPr>
            <p:ph idx="1"/>
          </p:nvPr>
        </p:nvSpPr>
        <p:spPr>
          <a:xfrm>
            <a:off x="1254298" y="1737360"/>
            <a:ext cx="7594138" cy="4023360"/>
          </a:xfrm>
        </p:spPr>
        <p:txBody>
          <a:bodyPr/>
          <a:lstStyle/>
          <a:p>
            <a:pPr marL="0" indent="0">
              <a:buNone/>
            </a:pPr>
            <a:r>
              <a:rPr lang="en-US" dirty="0" smtClean="0"/>
              <a:t>$2,172	Rotary Club of Hanalei Bay</a:t>
            </a:r>
          </a:p>
          <a:p>
            <a:pPr marL="0" indent="0">
              <a:buNone/>
            </a:pPr>
            <a:endParaRPr lang="en-US" dirty="0" smtClean="0"/>
          </a:p>
          <a:p>
            <a:pPr marL="0" indent="0">
              <a:buNone/>
            </a:pPr>
            <a:r>
              <a:rPr lang="en-US" dirty="0" smtClean="0"/>
              <a:t>$1,310	Rotary Club Ala Moana</a:t>
            </a:r>
          </a:p>
          <a:p>
            <a:pPr marL="0" indent="0">
              <a:buNone/>
            </a:pPr>
            <a:endParaRPr lang="en-US" dirty="0"/>
          </a:p>
          <a:p>
            <a:pPr marL="0" indent="0">
              <a:buNone/>
            </a:pPr>
            <a:r>
              <a:rPr lang="en-US" dirty="0" smtClean="0"/>
              <a:t>$1,000	Rotary Club of Metropolitan </a:t>
            </a:r>
            <a:endParaRPr lang="en-US" dirty="0"/>
          </a:p>
        </p:txBody>
      </p:sp>
    </p:spTree>
    <p:extLst>
      <p:ext uri="{BB962C8B-B14F-4D97-AF65-F5344CB8AC3E}">
        <p14:creationId xmlns:p14="http://schemas.microsoft.com/office/powerpoint/2010/main" val="3312641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Polio Day – October 24</a:t>
            </a:r>
            <a:endParaRPr lang="en-US" dirty="0"/>
          </a:p>
        </p:txBody>
      </p:sp>
      <p:sp>
        <p:nvSpPr>
          <p:cNvPr id="3" name="Content Placeholder 2"/>
          <p:cNvSpPr>
            <a:spLocks noGrp="1"/>
          </p:cNvSpPr>
          <p:nvPr>
            <p:ph idx="1"/>
          </p:nvPr>
        </p:nvSpPr>
        <p:spPr/>
        <p:txBody>
          <a:bodyPr/>
          <a:lstStyle/>
          <a:p>
            <a:r>
              <a:rPr lang="en-US" b="1" dirty="0"/>
              <a:t>One Day. One Focus: Ending Polio</a:t>
            </a:r>
          </a:p>
          <a:p>
            <a:r>
              <a:rPr lang="en-US" b="1" dirty="0"/>
              <a:t>24 October</a:t>
            </a:r>
          </a:p>
          <a:p>
            <a:r>
              <a:rPr lang="en-US" dirty="0"/>
              <a:t>On World Polio Day, thousands of Rotary clubs around the world will hold events and fundraisers to recognize our progress in the global fight to end polio.</a:t>
            </a:r>
          </a:p>
          <a:p>
            <a:endParaRPr lang="en-US" dirty="0"/>
          </a:p>
        </p:txBody>
      </p:sp>
      <p:pic>
        <p:nvPicPr>
          <p:cNvPr id="4" name="Picture 3"/>
          <p:cNvPicPr>
            <a:picLocks noChangeAspect="1"/>
          </p:cNvPicPr>
          <p:nvPr/>
        </p:nvPicPr>
        <p:blipFill>
          <a:blip r:embed="rId2"/>
          <a:stretch>
            <a:fillRect/>
          </a:stretch>
        </p:blipFill>
        <p:spPr>
          <a:xfrm>
            <a:off x="2420937" y="3786475"/>
            <a:ext cx="7553325" cy="2314575"/>
          </a:xfrm>
          <a:prstGeom prst="rect">
            <a:avLst/>
          </a:prstGeom>
        </p:spPr>
      </p:pic>
    </p:spTree>
    <p:extLst>
      <p:ext uri="{BB962C8B-B14F-4D97-AF65-F5344CB8AC3E}">
        <p14:creationId xmlns:p14="http://schemas.microsoft.com/office/powerpoint/2010/main" val="3351802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Piggy Went to Market – Oct 1 to Nov 30</a:t>
            </a:r>
            <a:endParaRPr lang="en-US" dirty="0"/>
          </a:p>
        </p:txBody>
      </p:sp>
      <p:sp>
        <p:nvSpPr>
          <p:cNvPr id="3" name="Content Placeholder 2"/>
          <p:cNvSpPr>
            <a:spLocks noGrp="1"/>
          </p:cNvSpPr>
          <p:nvPr>
            <p:ph idx="1"/>
          </p:nvPr>
        </p:nvSpPr>
        <p:spPr>
          <a:xfrm>
            <a:off x="443345" y="1818025"/>
            <a:ext cx="11166764" cy="4305684"/>
          </a:xfrm>
        </p:spPr>
        <p:txBody>
          <a:bodyPr>
            <a:normAutofit fontScale="47500" lnSpcReduction="20000"/>
          </a:bodyPr>
          <a:lstStyle/>
          <a:p>
            <a:r>
              <a:rPr lang="en-US" sz="3200" dirty="0"/>
              <a:t>The Instructions are as follows:</a:t>
            </a:r>
          </a:p>
          <a:p>
            <a:r>
              <a:rPr lang="en-US" sz="3200" dirty="0"/>
              <a:t> </a:t>
            </a:r>
            <a:r>
              <a:rPr lang="en-US" sz="3200" dirty="0" smtClean="0"/>
              <a:t>Use </a:t>
            </a:r>
            <a:r>
              <a:rPr lang="en-US" sz="3200" dirty="0"/>
              <a:t>the END POLIO NOW Piggy Bank </a:t>
            </a:r>
            <a:r>
              <a:rPr lang="en-US" sz="3200" dirty="0" smtClean="0"/>
              <a:t>- </a:t>
            </a:r>
            <a:r>
              <a:rPr lang="en-US" sz="3200" dirty="0"/>
              <a:t>October </a:t>
            </a:r>
            <a:r>
              <a:rPr lang="en-US" sz="3200" b="1" dirty="0" smtClean="0"/>
              <a:t>thru </a:t>
            </a:r>
            <a:r>
              <a:rPr lang="en-US" sz="3200" b="1" dirty="0"/>
              <a:t>the end of November 2019</a:t>
            </a:r>
            <a:r>
              <a:rPr lang="en-US" sz="3200" dirty="0"/>
              <a:t>.</a:t>
            </a:r>
          </a:p>
          <a:p>
            <a:pPr lvl="0"/>
            <a:r>
              <a:rPr lang="en-US" sz="3200" dirty="0"/>
              <a:t>Collect as much money as you can with donations of change, dollars, checks or credit cards</a:t>
            </a:r>
          </a:p>
          <a:p>
            <a:pPr lvl="0"/>
            <a:r>
              <a:rPr lang="en-US" sz="3200" dirty="0"/>
              <a:t>Your club must keep track of all donations to RI Polio Plus Fund during these two months.  This includes money put directly into the Piggy Bank, as well as check/credit card or Rotary Direct donations sent directly to RI by individual club members and which are reported to the Club Foundation Chair.  </a:t>
            </a:r>
            <a:r>
              <a:rPr lang="en-US" sz="3200" b="1" dirty="0"/>
              <a:t>This all counts toward your clubs contribution for purposes of this contest.</a:t>
            </a:r>
            <a:endParaRPr lang="en-US" sz="3200" dirty="0"/>
          </a:p>
          <a:p>
            <a:pPr lvl="0"/>
            <a:r>
              <a:rPr lang="en-US" sz="3200" dirty="0"/>
              <a:t>Use the “5 Ways To Use Piggy” stuffed in your piggy bank, for ideas on how the END POLIO NOW Piggy Bank can be used to excite and entice your members to contribute.</a:t>
            </a:r>
          </a:p>
          <a:p>
            <a:pPr lvl="0"/>
            <a:r>
              <a:rPr lang="en-US" sz="3200" dirty="0"/>
              <a:t> The contest ends the last day of November 2019.  By December 13**, we must have all club reports, </a:t>
            </a:r>
            <a:r>
              <a:rPr lang="en-US" sz="3200" b="1" dirty="0"/>
              <a:t>using the 4 Way Test</a:t>
            </a:r>
            <a:r>
              <a:rPr lang="en-US" sz="3200" dirty="0"/>
              <a:t>, of the TOTAL dollar amount your club members donated to Polio Plus during October and November as well as the number of Active Club Members in you club at the end of November 2019.</a:t>
            </a:r>
          </a:p>
          <a:p>
            <a:pPr lvl="0"/>
            <a:r>
              <a:rPr lang="en-US" sz="3200" dirty="0"/>
              <a:t>The winner of this contest will be based on the PER CAPITA DONATIONS of the club.</a:t>
            </a:r>
          </a:p>
          <a:p>
            <a:pPr lvl="0"/>
            <a:r>
              <a:rPr lang="en-US" sz="3200" b="1" dirty="0"/>
              <a:t>The winning club will receive a “Rotarians At Work” stand up banner for their club to use at work sites or however they choose.  Plus the warm feeling in your hearts knowing how much good you have done for the world.</a:t>
            </a:r>
            <a:endParaRPr lang="en-US" sz="3200" dirty="0"/>
          </a:p>
          <a:p>
            <a:r>
              <a:rPr lang="en-US" sz="3200" b="1" dirty="0"/>
              <a:t> </a:t>
            </a:r>
            <a:r>
              <a:rPr lang="en-US" sz="3200" b="1" u="sng" dirty="0" smtClean="0"/>
              <a:t>**</a:t>
            </a:r>
            <a:r>
              <a:rPr lang="en-US" sz="3200" b="1" u="sng" dirty="0"/>
              <a:t>EMAIL YOUR REPORTS NO LATER THAN DEC 13</a:t>
            </a:r>
            <a:r>
              <a:rPr lang="en-US" sz="3200" b="1" u="sng" baseline="30000" dirty="0"/>
              <a:t>TH</a:t>
            </a:r>
            <a:r>
              <a:rPr lang="en-US" sz="3200" b="1" u="sng" dirty="0"/>
              <a:t> TO:  </a:t>
            </a:r>
            <a:r>
              <a:rPr lang="en-US" sz="3200" u="sng" dirty="0">
                <a:hlinkClick r:id="rId2"/>
              </a:rPr>
              <a:t>rccdds@gmail.com</a:t>
            </a:r>
            <a:r>
              <a:rPr lang="en-US" sz="3200" u="sng" dirty="0"/>
              <a:t>.</a:t>
            </a:r>
            <a:endParaRPr lang="en-US" sz="3200" dirty="0"/>
          </a:p>
          <a:p>
            <a:endParaRPr lang="en-US" dirty="0"/>
          </a:p>
        </p:txBody>
      </p:sp>
    </p:spTree>
    <p:extLst>
      <p:ext uri="{BB962C8B-B14F-4D97-AF65-F5344CB8AC3E}">
        <p14:creationId xmlns:p14="http://schemas.microsoft.com/office/powerpoint/2010/main" val="2343924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Rotar-oke</a:t>
            </a:r>
            <a:r>
              <a:rPr lang="en-US" dirty="0" smtClean="0"/>
              <a:t> – Sing So They Can Dance</a:t>
            </a:r>
            <a:endParaRPr lang="en-US" dirty="0"/>
          </a:p>
        </p:txBody>
      </p:sp>
      <p:sp>
        <p:nvSpPr>
          <p:cNvPr id="3" name="Content Placeholder 2"/>
          <p:cNvSpPr>
            <a:spLocks noGrp="1"/>
          </p:cNvSpPr>
          <p:nvPr>
            <p:ph idx="1"/>
          </p:nvPr>
        </p:nvSpPr>
        <p:spPr>
          <a:xfrm>
            <a:off x="1097279" y="1845734"/>
            <a:ext cx="10263447" cy="4023360"/>
          </a:xfrm>
        </p:spPr>
        <p:txBody>
          <a:bodyPr/>
          <a:lstStyle/>
          <a:p>
            <a:r>
              <a:rPr lang="en-US" dirty="0"/>
              <a:t>Rotary members in Honolulu are taking action on World Polio Day to raise awareness, funds, and support to end polio, a </a:t>
            </a:r>
            <a:r>
              <a:rPr lang="en-US" dirty="0" smtClean="0"/>
              <a:t>vaccine preventable</a:t>
            </a:r>
            <a:r>
              <a:rPr lang="en-US" dirty="0"/>
              <a:t> disease that still threatens children in parts of the world today. </a:t>
            </a:r>
            <a:endParaRPr lang="en-US" dirty="0" smtClean="0"/>
          </a:p>
          <a:p>
            <a:r>
              <a:rPr lang="en-US" dirty="0"/>
              <a:t/>
            </a:r>
            <a:br>
              <a:rPr lang="en-US" dirty="0"/>
            </a:br>
            <a:r>
              <a:rPr lang="en-US" dirty="0"/>
              <a:t>ROTAR-OKE – Sing! So They Can Dance Event</a:t>
            </a:r>
            <a:r>
              <a:rPr lang="en-US" dirty="0"/>
              <a:t/>
            </a:r>
            <a:br>
              <a:rPr lang="en-US" dirty="0"/>
            </a:br>
            <a:r>
              <a:rPr lang="en-US" dirty="0"/>
              <a:t>WHAT: A Fundraiser in District 5000 of Rotary International</a:t>
            </a:r>
            <a:r>
              <a:rPr lang="en-US" dirty="0"/>
              <a:t/>
            </a:r>
            <a:br>
              <a:rPr lang="en-US" dirty="0"/>
            </a:br>
            <a:r>
              <a:rPr lang="en-US" dirty="0"/>
              <a:t>WHO: General public and college students including Rotarians and </a:t>
            </a:r>
            <a:r>
              <a:rPr lang="en-US" dirty="0" err="1"/>
              <a:t>Rotaractors</a:t>
            </a:r>
            <a:r>
              <a:rPr lang="en-US" dirty="0"/>
              <a:t/>
            </a:r>
            <a:br>
              <a:rPr lang="en-US" dirty="0"/>
            </a:br>
            <a:r>
              <a:rPr lang="en-US" dirty="0"/>
              <a:t>WHEN: Thursday, October 24, 2019, 4:30 P.M. to 9:00 P.M.</a:t>
            </a:r>
            <a:r>
              <a:rPr lang="en-US" dirty="0"/>
              <a:t/>
            </a:r>
            <a:br>
              <a:rPr lang="en-US" dirty="0"/>
            </a:br>
            <a:r>
              <a:rPr lang="en-US" dirty="0"/>
              <a:t>WHERE: </a:t>
            </a:r>
            <a:r>
              <a:rPr lang="en-US" dirty="0" err="1"/>
              <a:t>Nocturna</a:t>
            </a:r>
            <a:r>
              <a:rPr lang="en-US" dirty="0"/>
              <a:t> Lounge at Restaurant Row at Waterfront Plaza located at 500 Ala Moana </a:t>
            </a:r>
            <a:r>
              <a:rPr lang="en-US" dirty="0" smtClean="0"/>
              <a:t>Blvd</a:t>
            </a:r>
            <a:r>
              <a:rPr lang="en-US" dirty="0"/>
              <a:t/>
            </a:r>
            <a:br>
              <a:rPr lang="en-US" dirty="0"/>
            </a:br>
            <a:r>
              <a:rPr lang="en-US" dirty="0"/>
              <a:t>HOW: Tickets may be purchase online at:  </a:t>
            </a:r>
            <a:r>
              <a:rPr lang="en-US" b="1" u="sng" dirty="0"/>
              <a:t> </a:t>
            </a:r>
            <a:r>
              <a:rPr lang="en-US" dirty="0">
                <a:hlinkClick r:id="rId2"/>
              </a:rPr>
              <a:t>http://rotaroke.eventbrite.com</a:t>
            </a:r>
            <a:endParaRPr lang="en-US" dirty="0"/>
          </a:p>
        </p:txBody>
      </p:sp>
    </p:spTree>
    <p:extLst>
      <p:ext uri="{BB962C8B-B14F-4D97-AF65-F5344CB8AC3E}">
        <p14:creationId xmlns:p14="http://schemas.microsoft.com/office/powerpoint/2010/main" val="208453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40790"/>
            <a:ext cx="10058400" cy="1450757"/>
          </a:xfrm>
        </p:spPr>
        <p:txBody>
          <a:bodyPr/>
          <a:lstStyle/>
          <a:p>
            <a:r>
              <a:rPr lang="en-US" dirty="0" smtClean="0"/>
              <a:t>Deadline October 11 – </a:t>
            </a:r>
            <a:br>
              <a:rPr lang="en-US" dirty="0" smtClean="0"/>
            </a:br>
            <a:r>
              <a:rPr lang="en-US" dirty="0" smtClean="0"/>
              <a:t>Contact Derek </a:t>
            </a:r>
            <a:r>
              <a:rPr lang="en-US" dirty="0" err="1" smtClean="0"/>
              <a:t>Sayegusa</a:t>
            </a:r>
            <a:r>
              <a:rPr lang="en-US" dirty="0" smtClean="0"/>
              <a:t> (808) 779-6579</a:t>
            </a:r>
            <a:endParaRPr lang="en-US" dirty="0"/>
          </a:p>
        </p:txBody>
      </p:sp>
      <p:sp>
        <p:nvSpPr>
          <p:cNvPr id="3" name="Content Placeholder 2"/>
          <p:cNvSpPr>
            <a:spLocks noGrp="1"/>
          </p:cNvSpPr>
          <p:nvPr>
            <p:ph idx="1"/>
          </p:nvPr>
        </p:nvSpPr>
        <p:spPr>
          <a:xfrm>
            <a:off x="1097280" y="1845734"/>
            <a:ext cx="7030720" cy="878993"/>
          </a:xfrm>
        </p:spPr>
        <p:txBody>
          <a:bodyPr>
            <a:normAutofit fontScale="25000" lnSpcReduction="20000"/>
          </a:bodyPr>
          <a:lstStyle/>
          <a:p>
            <a:endParaRPr lang="en-US" dirty="0">
              <a:latin typeface="Times New Roman" panose="02020603050405020304" pitchFamily="18" charset="0"/>
            </a:endParaRPr>
          </a:p>
          <a:p>
            <a:r>
              <a:rPr lang="en-US" b="1" i="1" dirty="0">
                <a:solidFill>
                  <a:srgbClr val="FFF200"/>
                </a:solidFill>
                <a:latin typeface="Arial Narrow" panose="020B0606020202030204" pitchFamily="34" charset="0"/>
              </a:rPr>
              <a:t>Strike Out Polio!</a:t>
            </a:r>
          </a:p>
          <a:p>
            <a:pPr marR="52630"/>
            <a:r>
              <a:rPr lang="en-US" b="1" dirty="0">
                <a:solidFill>
                  <a:srgbClr val="FFFFFF"/>
                </a:solidFill>
                <a:latin typeface="Lucida Sans" panose="020B0602030504020204" pitchFamily="34" charset="0"/>
              </a:rPr>
              <a:t>Rotary Club of Downtown Honolulu Fundraiser</a:t>
            </a:r>
          </a:p>
          <a:p>
            <a:r>
              <a:rPr lang="en-US" dirty="0">
                <a:solidFill>
                  <a:srgbClr val="FFFFFF"/>
                </a:solidFill>
                <a:latin typeface="Lucida Sans" panose="020B0602030504020204" pitchFamily="34" charset="0"/>
              </a:rPr>
              <a:t>‘Aiea Bowl </a:t>
            </a:r>
            <a:r>
              <a:rPr lang="en-US" dirty="0">
                <a:solidFill>
                  <a:srgbClr val="FFFFFF"/>
                </a:solidFill>
                <a:latin typeface="Arial" panose="020B0604020202020204" pitchFamily="34" charset="0"/>
              </a:rPr>
              <a:t>• </a:t>
            </a:r>
            <a:r>
              <a:rPr lang="en-US" dirty="0">
                <a:solidFill>
                  <a:srgbClr val="FFFFFF"/>
                </a:solidFill>
                <a:latin typeface="Lucida Sans" panose="020B0602030504020204" pitchFamily="34" charset="0"/>
              </a:rPr>
              <a:t>Sunday, October 20, 2019</a:t>
            </a:r>
          </a:p>
          <a:p>
            <a:pPr lvl="3"/>
            <a:r>
              <a:rPr lang="en-US" dirty="0">
                <a:solidFill>
                  <a:srgbClr val="FFFFFF"/>
                </a:solidFill>
                <a:latin typeface="Arial" panose="020B0604020202020204" pitchFamily="34" charset="0"/>
              </a:rPr>
              <a:t>1:00pm - 3:00pm</a:t>
            </a:r>
          </a:p>
          <a:p>
            <a:endParaRPr lang="en-US" dirty="0">
              <a:latin typeface="Arial" panose="020B0604020202020204" pitchFamily="34" charset="0"/>
            </a:endParaRPr>
          </a:p>
          <a:p>
            <a:endParaRPr lang="en-US" sz="800" dirty="0">
              <a:latin typeface="Arial" panose="020B0604020202020204" pitchFamily="34" charset="0"/>
            </a:endParaRPr>
          </a:p>
          <a:p>
            <a:pPr lvl="3"/>
            <a:endParaRPr lang="en-US" dirty="0">
              <a:latin typeface="Arial" panose="020B0604020202020204" pitchFamily="34" charset="0"/>
            </a:endParaRPr>
          </a:p>
          <a:p>
            <a:endParaRPr lang="en-US" dirty="0">
              <a:latin typeface="Arial" panose="020B0604020202020204" pitchFamily="34" charset="0"/>
            </a:endParaRPr>
          </a:p>
          <a:p>
            <a:pPr algn="just"/>
            <a:r>
              <a:rPr lang="en-US" dirty="0">
                <a:solidFill>
                  <a:srgbClr val="231F20"/>
                </a:solidFill>
                <a:latin typeface="Arial" panose="020B0604020202020204" pitchFamily="34" charset="0"/>
              </a:rPr>
              <a:t>Primary Contact Name Address Phone Email </a:t>
            </a:r>
            <a:r>
              <a:rPr lang="en-US" u="sng" dirty="0">
                <a:solidFill>
                  <a:srgbClr val="231F20"/>
                </a:solidFill>
                <a:latin typeface="Arial" panose="020B0604020202020204" pitchFamily="34" charset="0"/>
              </a:rPr>
              <a:t>                                                                                              </a:t>
            </a:r>
            <a:endParaRPr lang="en-US" dirty="0">
              <a:solidFill>
                <a:srgbClr val="231F20"/>
              </a:solidFill>
              <a:latin typeface="Arial" panose="020B0604020202020204" pitchFamily="34" charset="0"/>
            </a:endParaRPr>
          </a:p>
          <a:p>
            <a:r>
              <a:rPr lang="en-US" b="1" dirty="0">
                <a:solidFill>
                  <a:srgbClr val="231F20"/>
                </a:solidFill>
                <a:latin typeface="Lucida Sans" panose="020B0602030504020204" pitchFamily="34" charset="0"/>
              </a:rPr>
              <a:t>MAIL TO:</a:t>
            </a:r>
          </a:p>
          <a:p>
            <a:pPr marR="27990"/>
            <a:r>
              <a:rPr lang="en-US" dirty="0">
                <a:solidFill>
                  <a:srgbClr val="231F20"/>
                </a:solidFill>
                <a:latin typeface="Arial" panose="020B0604020202020204" pitchFamily="34" charset="0"/>
              </a:rPr>
              <a:t>Rotary Club of Downtown Honolulu PO Box 1077; Honolulu, HI 96808-1077</a:t>
            </a:r>
          </a:p>
          <a:p>
            <a:endParaRPr lang="en-US" dirty="0">
              <a:latin typeface="Arial" panose="020B0604020202020204" pitchFamily="34" charset="0"/>
            </a:endParaRPr>
          </a:p>
          <a:p>
            <a:pPr marR="15810" lvl="5" algn="ctr"/>
            <a:r>
              <a:rPr lang="en-US" dirty="0">
                <a:solidFill>
                  <a:srgbClr val="231F20"/>
                </a:solidFill>
                <a:latin typeface="Arial" panose="020B0604020202020204" pitchFamily="34" charset="0"/>
              </a:rPr>
              <a:t>Team Members</a:t>
            </a:r>
          </a:p>
          <a:p>
            <a:pPr marR="16650" lvl="5" algn="ctr"/>
            <a:r>
              <a:rPr lang="en-US" dirty="0">
                <a:solidFill>
                  <a:srgbClr val="231F20"/>
                </a:solidFill>
                <a:latin typeface="Arial" panose="020B0604020202020204" pitchFamily="34" charset="0"/>
              </a:rPr>
              <a:t>1. </a:t>
            </a:r>
            <a:r>
              <a:rPr lang="en-US" u="sng" dirty="0">
                <a:solidFill>
                  <a:srgbClr val="231F20"/>
                </a:solidFill>
                <a:latin typeface="Arial" panose="020B0604020202020204" pitchFamily="34" charset="0"/>
              </a:rPr>
              <a:t>                                            </a:t>
            </a:r>
            <a:endParaRPr lang="en-US" dirty="0">
              <a:solidFill>
                <a:srgbClr val="231F20"/>
              </a:solidFill>
              <a:latin typeface="Arial" panose="020B0604020202020204" pitchFamily="34" charset="0"/>
            </a:endParaRPr>
          </a:p>
          <a:p>
            <a:endParaRPr lang="en-US" dirty="0">
              <a:latin typeface="Arial" panose="020B0604020202020204" pitchFamily="34" charset="0"/>
            </a:endParaRPr>
          </a:p>
          <a:p>
            <a:pPr marR="16650" lvl="5" algn="ctr"/>
            <a:r>
              <a:rPr lang="en-US" dirty="0">
                <a:solidFill>
                  <a:srgbClr val="231F20"/>
                </a:solidFill>
                <a:latin typeface="Arial" panose="020B0604020202020204" pitchFamily="34" charset="0"/>
              </a:rPr>
              <a:t>2. </a:t>
            </a:r>
            <a:r>
              <a:rPr lang="en-US" u="sng" dirty="0">
                <a:solidFill>
                  <a:srgbClr val="231F20"/>
                </a:solidFill>
                <a:latin typeface="Arial" panose="020B0604020202020204" pitchFamily="34" charset="0"/>
              </a:rPr>
              <a:t>                                            </a:t>
            </a:r>
            <a:endParaRPr lang="en-US" dirty="0">
              <a:solidFill>
                <a:srgbClr val="231F20"/>
              </a:solidFill>
              <a:latin typeface="Arial" panose="020B0604020202020204" pitchFamily="34" charset="0"/>
            </a:endParaRPr>
          </a:p>
          <a:p>
            <a:endParaRPr lang="en-US" dirty="0">
              <a:latin typeface="Arial" panose="020B0604020202020204" pitchFamily="34" charset="0"/>
            </a:endParaRPr>
          </a:p>
          <a:p>
            <a:pPr marR="16650" lvl="5" algn="ctr"/>
            <a:r>
              <a:rPr lang="en-US" dirty="0">
                <a:solidFill>
                  <a:srgbClr val="231F20"/>
                </a:solidFill>
                <a:latin typeface="Arial" panose="020B0604020202020204" pitchFamily="34" charset="0"/>
              </a:rPr>
              <a:t>3. </a:t>
            </a:r>
            <a:r>
              <a:rPr lang="en-US" u="sng" dirty="0">
                <a:solidFill>
                  <a:srgbClr val="231F20"/>
                </a:solidFill>
                <a:latin typeface="Arial" panose="020B0604020202020204" pitchFamily="34" charset="0"/>
              </a:rPr>
              <a:t>                                            </a:t>
            </a:r>
            <a:endParaRPr lang="en-US" dirty="0">
              <a:solidFill>
                <a:srgbClr val="231F20"/>
              </a:solidFill>
              <a:latin typeface="Arial" panose="020B0604020202020204" pitchFamily="34" charset="0"/>
            </a:endParaRPr>
          </a:p>
          <a:p>
            <a:endParaRPr lang="en-US" dirty="0">
              <a:latin typeface="Arial" panose="020B0604020202020204" pitchFamily="34" charset="0"/>
            </a:endParaRPr>
          </a:p>
          <a:p>
            <a:pPr marR="16650" lvl="5" algn="ctr"/>
            <a:r>
              <a:rPr lang="en-US" dirty="0">
                <a:solidFill>
                  <a:srgbClr val="231F20"/>
                </a:solidFill>
                <a:latin typeface="Arial" panose="020B0604020202020204" pitchFamily="34" charset="0"/>
              </a:rPr>
              <a:t>4. </a:t>
            </a:r>
            <a:r>
              <a:rPr lang="en-US" u="sng" dirty="0">
                <a:solidFill>
                  <a:srgbClr val="231F20"/>
                </a:solidFill>
                <a:latin typeface="Arial" panose="020B0604020202020204" pitchFamily="34" charset="0"/>
              </a:rPr>
              <a:t>                                            </a:t>
            </a:r>
            <a:endParaRPr lang="en-US" dirty="0">
              <a:solidFill>
                <a:srgbClr val="231F20"/>
              </a:solidFill>
              <a:latin typeface="Arial" panose="020B0604020202020204" pitchFamily="34" charset="0"/>
            </a:endParaRPr>
          </a:p>
          <a:p>
            <a:endParaRPr lang="en-US" dirty="0">
              <a:latin typeface="Arial" panose="020B0604020202020204" pitchFamily="34" charset="0"/>
            </a:endParaRPr>
          </a:p>
          <a:p>
            <a:pPr marR="16650" lvl="5" algn="ctr"/>
            <a:r>
              <a:rPr lang="en-US" dirty="0">
                <a:solidFill>
                  <a:srgbClr val="231F20"/>
                </a:solidFill>
                <a:latin typeface="Arial" panose="020B0604020202020204" pitchFamily="34" charset="0"/>
              </a:rPr>
              <a:t>5. </a:t>
            </a:r>
            <a:r>
              <a:rPr lang="en-US" u="sng" dirty="0">
                <a:solidFill>
                  <a:srgbClr val="231F20"/>
                </a:solidFill>
                <a:latin typeface="Arial" panose="020B0604020202020204" pitchFamily="34" charset="0"/>
              </a:rPr>
              <a:t>                                            </a:t>
            </a:r>
            <a:endParaRPr lang="en-US" dirty="0">
              <a:solidFill>
                <a:srgbClr val="231F20"/>
              </a:solidFill>
              <a:latin typeface="Arial" panose="020B0604020202020204" pitchFamily="34" charset="0"/>
            </a:endParaRPr>
          </a:p>
          <a:p>
            <a:endParaRPr lang="en-US" dirty="0">
              <a:latin typeface="Arial" panose="020B0604020202020204" pitchFamily="34" charset="0"/>
            </a:endParaRPr>
          </a:p>
          <a:p>
            <a:pPr marR="16650" lvl="5" algn="ctr"/>
            <a:r>
              <a:rPr lang="en-US" dirty="0">
                <a:solidFill>
                  <a:srgbClr val="231F20"/>
                </a:solidFill>
                <a:latin typeface="Arial" panose="020B0604020202020204" pitchFamily="34" charset="0"/>
              </a:rPr>
              <a:t>6. </a:t>
            </a:r>
            <a:r>
              <a:rPr lang="en-US" u="sng" dirty="0">
                <a:solidFill>
                  <a:srgbClr val="231F20"/>
                </a:solidFill>
                <a:latin typeface="Arial" panose="020B0604020202020204" pitchFamily="34" charset="0"/>
              </a:rPr>
              <a:t>                                            </a:t>
            </a:r>
            <a:endParaRPr lang="en-US" dirty="0">
              <a:solidFill>
                <a:srgbClr val="231F20"/>
              </a:solidFill>
              <a:latin typeface="Arial" panose="020B0604020202020204" pitchFamily="34" charset="0"/>
            </a:endParaRPr>
          </a:p>
          <a:p>
            <a:endParaRPr lang="en-US" sz="800" dirty="0">
              <a:latin typeface="Arial" panose="020B0604020202020204" pitchFamily="34" charset="0"/>
            </a:endParaRPr>
          </a:p>
          <a:p>
            <a:pPr lvl="2"/>
            <a:endParaRPr lang="en-US" dirty="0">
              <a:latin typeface="Arial" panose="020B0604020202020204" pitchFamily="34" charset="0"/>
            </a:endParaRPr>
          </a:p>
          <a:p>
            <a:endParaRPr lang="en-US" dirty="0"/>
          </a:p>
        </p:txBody>
      </p:sp>
      <p:pic>
        <p:nvPicPr>
          <p:cNvPr id="5" name="Picture 4"/>
          <p:cNvPicPr>
            <a:picLocks noChangeAspect="1"/>
          </p:cNvPicPr>
          <p:nvPr/>
        </p:nvPicPr>
        <p:blipFill>
          <a:blip r:embed="rId2"/>
          <a:stretch>
            <a:fillRect/>
          </a:stretch>
        </p:blipFill>
        <p:spPr>
          <a:xfrm>
            <a:off x="249870" y="1845734"/>
            <a:ext cx="11753219" cy="4415087"/>
          </a:xfrm>
          <a:prstGeom prst="rect">
            <a:avLst/>
          </a:prstGeom>
        </p:spPr>
      </p:pic>
    </p:spTree>
    <p:extLst>
      <p:ext uri="{BB962C8B-B14F-4D97-AF65-F5344CB8AC3E}">
        <p14:creationId xmlns:p14="http://schemas.microsoft.com/office/powerpoint/2010/main" val="51229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1928" y="200495"/>
            <a:ext cx="8488217" cy="6366163"/>
          </a:xfrm>
        </p:spPr>
      </p:pic>
    </p:spTree>
    <p:extLst>
      <p:ext uri="{BB962C8B-B14F-4D97-AF65-F5344CB8AC3E}">
        <p14:creationId xmlns:p14="http://schemas.microsoft.com/office/powerpoint/2010/main" val="2450013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FBFE2-2FF3-4CB9-98CF-9DA753AB2963}"/>
              </a:ext>
            </a:extLst>
          </p:cNvPr>
          <p:cNvSpPr>
            <a:spLocks noGrp="1"/>
          </p:cNvSpPr>
          <p:nvPr>
            <p:ph type="title"/>
          </p:nvPr>
        </p:nvSpPr>
        <p:spPr>
          <a:xfrm>
            <a:off x="1097280" y="286603"/>
            <a:ext cx="10058400" cy="626027"/>
          </a:xfrm>
        </p:spPr>
        <p:txBody>
          <a:bodyPr>
            <a:normAutofit fontScale="90000"/>
          </a:bodyPr>
          <a:lstStyle/>
          <a:p>
            <a:pPr algn="ctr"/>
            <a:r>
              <a:rPr lang="en-US" dirty="0" smtClean="0"/>
              <a:t>Why Zero Matters</a:t>
            </a:r>
            <a:endParaRPr lang="en-US" dirty="0"/>
          </a:p>
        </p:txBody>
      </p:sp>
      <p:sp>
        <p:nvSpPr>
          <p:cNvPr id="3" name="Content Placeholder 2">
            <a:extLst>
              <a:ext uri="{FF2B5EF4-FFF2-40B4-BE49-F238E27FC236}">
                <a16:creationId xmlns:a16="http://schemas.microsoft.com/office/drawing/2014/main" id="{B73B2ABA-7241-4C0B-BC4F-633BCEA9B567}"/>
              </a:ext>
            </a:extLst>
          </p:cNvPr>
          <p:cNvSpPr>
            <a:spLocks noGrp="1"/>
          </p:cNvSpPr>
          <p:nvPr>
            <p:ph idx="1"/>
          </p:nvPr>
        </p:nvSpPr>
        <p:spPr/>
        <p:txBody>
          <a:bodyPr/>
          <a:lstStyle/>
          <a:p>
            <a:endParaRPr lang="en-US" dirty="0"/>
          </a:p>
          <a:p>
            <a:endParaRPr lang="en-US" dirty="0"/>
          </a:p>
          <a:p>
            <a:endParaRPr lang="en-US" dirty="0"/>
          </a:p>
        </p:txBody>
      </p:sp>
      <p:pic>
        <p:nvPicPr>
          <p:cNvPr id="5" name="Why Zero Matter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20734" y="1053235"/>
            <a:ext cx="8811491" cy="4956464"/>
          </a:xfrm>
          <a:prstGeom prst="rect">
            <a:avLst/>
          </a:prstGeom>
        </p:spPr>
      </p:pic>
    </p:spTree>
    <p:extLst>
      <p:ext uri="{BB962C8B-B14F-4D97-AF65-F5344CB8AC3E}">
        <p14:creationId xmlns:p14="http://schemas.microsoft.com/office/powerpoint/2010/main" val="37375869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16807-9A16-45EA-AC9A-04A54BA49F12}"/>
              </a:ext>
            </a:extLst>
          </p:cNvPr>
          <p:cNvSpPr>
            <a:spLocks noGrp="1"/>
          </p:cNvSpPr>
          <p:nvPr>
            <p:ph type="title"/>
          </p:nvPr>
        </p:nvSpPr>
        <p:spPr/>
        <p:txBody>
          <a:bodyPr/>
          <a:lstStyle/>
          <a:p>
            <a:r>
              <a:rPr lang="en-US" dirty="0" smtClean="0"/>
              <a:t>What is Polio?</a:t>
            </a:r>
            <a:endParaRPr lang="en-US" dirty="0"/>
          </a:p>
        </p:txBody>
      </p:sp>
      <p:sp>
        <p:nvSpPr>
          <p:cNvPr id="3" name="Content Placeholder 2">
            <a:extLst>
              <a:ext uri="{FF2B5EF4-FFF2-40B4-BE49-F238E27FC236}">
                <a16:creationId xmlns:a16="http://schemas.microsoft.com/office/drawing/2014/main" id="{EC9DDC8A-06D9-4CF6-A70F-E9A76EE009F2}"/>
              </a:ext>
            </a:extLst>
          </p:cNvPr>
          <p:cNvSpPr>
            <a:spLocks noGrp="1"/>
          </p:cNvSpPr>
          <p:nvPr>
            <p:ph idx="1"/>
          </p:nvPr>
        </p:nvSpPr>
        <p:spPr>
          <a:xfrm>
            <a:off x="1097280" y="1845734"/>
            <a:ext cx="9496829" cy="4023360"/>
          </a:xfrm>
        </p:spPr>
        <p:txBody>
          <a:bodyPr>
            <a:normAutofit/>
          </a:bodyPr>
          <a:lstStyle/>
          <a:p>
            <a:r>
              <a:rPr lang="en-US" sz="3200" dirty="0"/>
              <a:t>Polio Poliomyelitis (polio) is a paralyzing and potentially fatal disease that still threatens children in some parts of the world. </a:t>
            </a:r>
            <a:endParaRPr lang="en-US" sz="3200" dirty="0" smtClean="0"/>
          </a:p>
          <a:p>
            <a:r>
              <a:rPr lang="en-US" sz="3200" dirty="0" smtClean="0"/>
              <a:t>The </a:t>
            </a:r>
            <a:r>
              <a:rPr lang="en-US" sz="3200" dirty="0"/>
              <a:t>poliovirus invades the nervous system and can cause total paralysis in a matter of hours. It can strike at any age but mainly affects children under five. Polio is incurable, but completely vaccine-preventable. </a:t>
            </a:r>
            <a:endParaRPr lang="en-US" sz="3200" dirty="0" smtClean="0"/>
          </a:p>
        </p:txBody>
      </p:sp>
    </p:spTree>
    <p:extLst>
      <p:ext uri="{BB962C8B-B14F-4D97-AF65-F5344CB8AC3E}">
        <p14:creationId xmlns:p14="http://schemas.microsoft.com/office/powerpoint/2010/main" val="4277284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Rotary Efforts</a:t>
            </a:r>
            <a:endParaRPr lang="en-US" dirty="0"/>
          </a:p>
        </p:txBody>
      </p:sp>
      <p:sp>
        <p:nvSpPr>
          <p:cNvPr id="3" name="Content Placeholder 2"/>
          <p:cNvSpPr>
            <a:spLocks noGrp="1"/>
          </p:cNvSpPr>
          <p:nvPr>
            <p:ph idx="1"/>
          </p:nvPr>
        </p:nvSpPr>
        <p:spPr>
          <a:xfrm>
            <a:off x="526473" y="1845734"/>
            <a:ext cx="11092871" cy="4361102"/>
          </a:xfrm>
        </p:spPr>
        <p:txBody>
          <a:bodyPr>
            <a:normAutofit fontScale="92500" lnSpcReduction="10000"/>
          </a:bodyPr>
          <a:lstStyle/>
          <a:p>
            <a:r>
              <a:rPr lang="en-US" dirty="0"/>
              <a:t>PolioPlus In 1985, Rotary launched its PolioPlus program, the first initiative to tackle global polio eradication through the mass vaccination of children. Rotary has contributed more than $1.7 billion and countless volunteer hours to immunize more than 2.5 billion children in 122 countries. </a:t>
            </a:r>
          </a:p>
          <a:p>
            <a:r>
              <a:rPr lang="en-US" dirty="0"/>
              <a:t>Rotary’s advocacy efforts have played a role in decisions by donor governments to contribute more than $7.2 billion to the effort. </a:t>
            </a:r>
          </a:p>
          <a:p>
            <a:r>
              <a:rPr lang="en-US" dirty="0"/>
              <a:t>The Global Polio Eradication Initiative, formed in 1988, is a public-private partnership that includes Rotary, the World Health Organization, the U.S. Centers for Disease Control and Prevention, UNICEF, the Bill &amp; Melinda Gates Foundation, and governments of the world. </a:t>
            </a:r>
          </a:p>
          <a:p>
            <a:r>
              <a:rPr lang="en-US" dirty="0" smtClean="0"/>
              <a:t>‘</a:t>
            </a:r>
            <a:r>
              <a:rPr lang="en-US" dirty="0"/>
              <a:t>This Close’ Campaign Rotary has a growing roster of public figures and celebrities participating in its “This Close” public awareness campaign, including Bill Gates, co-chair of the Bill &amp; Melinda Gates Foundation; actresses Kristen Bell and Archie Panjabi; WWE superstar John </a:t>
            </a:r>
            <a:r>
              <a:rPr lang="en-US" dirty="0" err="1"/>
              <a:t>Cena</a:t>
            </a:r>
            <a:r>
              <a:rPr lang="en-US" dirty="0"/>
              <a:t>; supermodel </a:t>
            </a:r>
            <a:r>
              <a:rPr lang="en-US" dirty="0" err="1"/>
              <a:t>Isabeli</a:t>
            </a:r>
            <a:r>
              <a:rPr lang="en-US" dirty="0"/>
              <a:t> Fontana; Nobel Peace Prize laureate Archbishop Emeritus Desmond Tutu; action movie star Jackie Chan; boxing great Manny </a:t>
            </a:r>
            <a:r>
              <a:rPr lang="en-US" dirty="0" err="1"/>
              <a:t>Pacquiao</a:t>
            </a:r>
            <a:r>
              <a:rPr lang="en-US" dirty="0"/>
              <a:t>; pop star </a:t>
            </a:r>
            <a:r>
              <a:rPr lang="en-US" dirty="0" err="1"/>
              <a:t>Psy</a:t>
            </a:r>
            <a:r>
              <a:rPr lang="en-US" dirty="0"/>
              <a:t>; golf legend Jack Nicklaus; conservationist Jane Goodall; premier violinist </a:t>
            </a:r>
            <a:r>
              <a:rPr lang="en-US" dirty="0" err="1"/>
              <a:t>Itzhak</a:t>
            </a:r>
            <a:r>
              <a:rPr lang="en-US" dirty="0"/>
              <a:t> Perlman; Grammy Award winners A.R. Rahman; Angelique </a:t>
            </a:r>
            <a:r>
              <a:rPr lang="en-US" dirty="0" err="1"/>
              <a:t>Kidjo</a:t>
            </a:r>
            <a:r>
              <a:rPr lang="en-US" dirty="0"/>
              <a:t> and Ziggy Marley; and peace advocate Queen Noor of Jordan. These ambassadors help educate the public about polio through public service announcements, social media and public appearances.</a:t>
            </a:r>
          </a:p>
          <a:p>
            <a:endParaRPr lang="en-US" dirty="0"/>
          </a:p>
        </p:txBody>
      </p:sp>
    </p:spTree>
    <p:extLst>
      <p:ext uri="{BB962C8B-B14F-4D97-AF65-F5344CB8AC3E}">
        <p14:creationId xmlns:p14="http://schemas.microsoft.com/office/powerpoint/2010/main" val="3768606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398982" y="40809"/>
            <a:ext cx="5301672" cy="6762696"/>
          </a:xfrm>
          <a:prstGeom prst="rect">
            <a:avLst/>
          </a:prstGeom>
        </p:spPr>
      </p:pic>
    </p:spTree>
    <p:extLst>
      <p:ext uri="{BB962C8B-B14F-4D97-AF65-F5344CB8AC3E}">
        <p14:creationId xmlns:p14="http://schemas.microsoft.com/office/powerpoint/2010/main" val="1173538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6DA8BB7-5918-4D3A-AC0F-EB8CE38231CD}"/>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itle 2"/>
          <p:cNvSpPr>
            <a:spLocks noGrp="1"/>
          </p:cNvSpPr>
          <p:nvPr>
            <p:ph type="title"/>
          </p:nvPr>
        </p:nvSpPr>
        <p:spPr/>
        <p:txBody>
          <a:bodyPr/>
          <a:lstStyle/>
          <a:p>
            <a:r>
              <a:rPr lang="en-US" dirty="0" smtClean="0"/>
              <a:t>Current Status:</a:t>
            </a:r>
            <a:endParaRPr lang="en-US" dirty="0"/>
          </a:p>
        </p:txBody>
      </p:sp>
      <p:sp>
        <p:nvSpPr>
          <p:cNvPr id="6" name="Content Placeholder 5"/>
          <p:cNvSpPr>
            <a:spLocks noGrp="1"/>
          </p:cNvSpPr>
          <p:nvPr>
            <p:ph idx="1"/>
          </p:nvPr>
        </p:nvSpPr>
        <p:spPr>
          <a:xfrm>
            <a:off x="812800" y="1737360"/>
            <a:ext cx="10342880" cy="4023360"/>
          </a:xfrm>
        </p:spPr>
        <p:txBody>
          <a:bodyPr>
            <a:noAutofit/>
          </a:bodyPr>
          <a:lstStyle/>
          <a:p>
            <a:pPr marL="0" lvl="0" indent="0" eaLnBrk="0" fontAlgn="base" hangingPunct="0">
              <a:lnSpc>
                <a:spcPct val="100000"/>
              </a:lnSpc>
              <a:spcBef>
                <a:spcPct val="0"/>
              </a:spcBef>
              <a:spcAft>
                <a:spcPct val="0"/>
              </a:spcAft>
              <a:buFontTx/>
              <a:buChar char="•"/>
            </a:pPr>
            <a:r>
              <a:rPr lang="en-US" altLang="en-US" b="1" dirty="0" smtClean="0">
                <a:solidFill>
                  <a:srgbClr val="000000"/>
                </a:solidFill>
                <a:latin typeface="Arial" panose="020B0604020202020204" pitchFamily="34" charset="0"/>
                <a:cs typeface="Arial" panose="020B0604020202020204" pitchFamily="34" charset="0"/>
              </a:rPr>
              <a:t>Wild </a:t>
            </a:r>
            <a:r>
              <a:rPr lang="en-US" altLang="en-US" b="1" dirty="0">
                <a:solidFill>
                  <a:srgbClr val="000000"/>
                </a:solidFill>
                <a:latin typeface="Arial" panose="020B0604020202020204" pitchFamily="34" charset="0"/>
                <a:cs typeface="Arial" panose="020B0604020202020204" pitchFamily="34" charset="0"/>
              </a:rPr>
              <a:t>polio cases to date in 2019:</a:t>
            </a:r>
            <a:endParaRPr lang="en-US" altLang="en-US" dirty="0">
              <a:solidFill>
                <a:srgbClr val="000000"/>
              </a:solidFill>
              <a:latin typeface="Arial" panose="020B0604020202020204" pitchFamily="34" charset="0"/>
              <a:cs typeface="Arial" panose="020B0604020202020204" pitchFamily="34" charset="0"/>
            </a:endParaRPr>
          </a:p>
          <a:p>
            <a:pPr marL="457200" lvl="1" indent="0" eaLnBrk="0" fontAlgn="base" hangingPunct="0">
              <a:lnSpc>
                <a:spcPct val="100000"/>
              </a:lnSpc>
              <a:spcBef>
                <a:spcPct val="0"/>
              </a:spcBef>
              <a:spcAft>
                <a:spcPct val="0"/>
              </a:spcAft>
              <a:buFontTx/>
              <a:buChar char="•"/>
            </a:pPr>
            <a:r>
              <a:rPr lang="en-US" altLang="en-US" sz="2000" dirty="0">
                <a:solidFill>
                  <a:srgbClr val="000000"/>
                </a:solidFill>
                <a:latin typeface="Arial" panose="020B0604020202020204" pitchFamily="34" charset="0"/>
                <a:cs typeface="Arial" panose="020B0604020202020204" pitchFamily="34" charset="0"/>
              </a:rPr>
              <a:t>Pakistan - eight</a:t>
            </a:r>
          </a:p>
          <a:p>
            <a:pPr marL="457200" lvl="1" indent="0" eaLnBrk="0" fontAlgn="base" hangingPunct="0">
              <a:lnSpc>
                <a:spcPct val="100000"/>
              </a:lnSpc>
              <a:spcBef>
                <a:spcPct val="0"/>
              </a:spcBef>
              <a:spcAft>
                <a:spcPct val="0"/>
              </a:spcAft>
              <a:buFontTx/>
              <a:buChar char="•"/>
            </a:pPr>
            <a:r>
              <a:rPr lang="en-US" altLang="en-US" sz="2000" dirty="0">
                <a:solidFill>
                  <a:srgbClr val="000000"/>
                </a:solidFill>
                <a:latin typeface="Arial" panose="020B0604020202020204" pitchFamily="34" charset="0"/>
                <a:cs typeface="Arial" panose="020B0604020202020204" pitchFamily="34" charset="0"/>
              </a:rPr>
              <a:t>Afghanistan - seven</a:t>
            </a:r>
          </a:p>
          <a:p>
            <a:pPr marL="457200" lvl="1" indent="0" eaLnBrk="0" fontAlgn="base" hangingPunct="0">
              <a:lnSpc>
                <a:spcPct val="100000"/>
              </a:lnSpc>
              <a:spcBef>
                <a:spcPct val="0"/>
              </a:spcBef>
              <a:spcAft>
                <a:spcPct val="0"/>
              </a:spcAft>
              <a:buFontTx/>
              <a:buChar char="•"/>
            </a:pPr>
            <a:r>
              <a:rPr lang="en-US" altLang="en-US" sz="2000" dirty="0">
                <a:solidFill>
                  <a:srgbClr val="000000"/>
                </a:solidFill>
                <a:latin typeface="Arial" panose="020B0604020202020204" pitchFamily="34" charset="0"/>
                <a:cs typeface="Arial" panose="020B0604020202020204" pitchFamily="34" charset="0"/>
              </a:rPr>
              <a:t>Nigeria- </a:t>
            </a:r>
            <a:r>
              <a:rPr lang="en-US" altLang="en-US" sz="2000" dirty="0" smtClean="0">
                <a:solidFill>
                  <a:srgbClr val="000000"/>
                </a:solidFill>
                <a:latin typeface="Arial" panose="020B0604020202020204" pitchFamily="34" charset="0"/>
                <a:cs typeface="Arial" panose="020B0604020202020204" pitchFamily="34" charset="0"/>
              </a:rPr>
              <a:t>ZERO -</a:t>
            </a:r>
            <a:r>
              <a:rPr lang="en-US" altLang="en-US" b="1" dirty="0" smtClean="0">
                <a:solidFill>
                  <a:srgbClr val="000000"/>
                </a:solidFill>
                <a:latin typeface="Arial" panose="020B0604020202020204" pitchFamily="34" charset="0"/>
                <a:cs typeface="Arial" panose="020B0604020202020204" pitchFamily="34" charset="0"/>
              </a:rPr>
              <a:t>Good </a:t>
            </a:r>
            <a:r>
              <a:rPr lang="en-US" altLang="en-US" b="1" dirty="0">
                <a:solidFill>
                  <a:srgbClr val="000000"/>
                </a:solidFill>
                <a:latin typeface="Arial" panose="020B0604020202020204" pitchFamily="34" charset="0"/>
                <a:cs typeface="Arial" panose="020B0604020202020204" pitchFamily="34" charset="0"/>
              </a:rPr>
              <a:t>news in Nigeria.  </a:t>
            </a:r>
            <a:r>
              <a:rPr lang="en-US" altLang="en-US" dirty="0">
                <a:solidFill>
                  <a:srgbClr val="000000"/>
                </a:solidFill>
                <a:latin typeface="Arial" panose="020B0604020202020204" pitchFamily="34" charset="0"/>
                <a:cs typeface="Arial" panose="020B0604020202020204" pitchFamily="34" charset="0"/>
              </a:rPr>
              <a:t>No cases since August 2016.</a:t>
            </a:r>
          </a:p>
          <a:p>
            <a:pPr marL="0" lvl="0" indent="0" eaLnBrk="0" fontAlgn="base" hangingPunct="0">
              <a:lnSpc>
                <a:spcPct val="100000"/>
              </a:lnSpc>
              <a:spcBef>
                <a:spcPct val="0"/>
              </a:spcBef>
              <a:spcAft>
                <a:spcPct val="0"/>
              </a:spcAft>
              <a:buFontTx/>
              <a:buChar char="•"/>
            </a:pPr>
            <a:endParaRPr lang="en-US" altLang="en-US" b="1" dirty="0" smtClean="0">
              <a:solidFill>
                <a:srgbClr val="000000"/>
              </a:solidFill>
              <a:latin typeface="sans-serif"/>
              <a:cs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n-US" b="1" dirty="0" smtClean="0">
                <a:solidFill>
                  <a:srgbClr val="000000"/>
                </a:solidFill>
                <a:latin typeface="sans-serif"/>
                <a:cs typeface="Arial" panose="020B0604020202020204" pitchFamily="34" charset="0"/>
              </a:rPr>
              <a:t>Global </a:t>
            </a:r>
            <a:r>
              <a:rPr lang="en-US" altLang="en-US" b="1" dirty="0">
                <a:solidFill>
                  <a:srgbClr val="000000"/>
                </a:solidFill>
                <a:latin typeface="sans-serif"/>
                <a:cs typeface="Arial" panose="020B0604020202020204" pitchFamily="34" charset="0"/>
              </a:rPr>
              <a:t>Polio Eradication Initiative (GPEI). </a:t>
            </a:r>
            <a:r>
              <a:rPr lang="en-US" altLang="en-US" dirty="0">
                <a:solidFill>
                  <a:srgbClr val="000000"/>
                </a:solidFill>
                <a:latin typeface="sans-serif"/>
                <a:cs typeface="Arial" panose="020B0604020202020204" pitchFamily="34" charset="0"/>
              </a:rPr>
              <a:t> This includes Rotary, WHO, CDC, UNICEF, the Bill and Melinda Gates Foundation, and governments of many countries. </a:t>
            </a:r>
            <a:endParaRPr lang="en-US" altLang="en-US" dirty="0">
              <a:solidFill>
                <a:srgbClr val="000000"/>
              </a:solidFill>
              <a:latin typeface="Arial" panose="020B0604020202020204" pitchFamily="34" charset="0"/>
              <a:cs typeface="Arial" panose="020B0604020202020204" pitchFamily="34" charset="0"/>
            </a:endParaRPr>
          </a:p>
          <a:p>
            <a:pPr marL="0" lvl="0" indent="0" eaLnBrk="0" fontAlgn="base" hangingPunct="0">
              <a:lnSpc>
                <a:spcPct val="100000"/>
              </a:lnSpc>
              <a:spcBef>
                <a:spcPct val="0"/>
              </a:spcBef>
              <a:spcAft>
                <a:spcPct val="0"/>
              </a:spcAft>
              <a:buFontTx/>
              <a:buChar char="•"/>
            </a:pPr>
            <a:endParaRPr lang="en-US" altLang="en-US" b="1" dirty="0" smtClean="0">
              <a:solidFill>
                <a:srgbClr val="000000"/>
              </a:solidFill>
              <a:latin typeface="Arial" panose="020B0604020202020204" pitchFamily="34" charset="0"/>
              <a:cs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n-US" b="1" dirty="0" smtClean="0">
                <a:solidFill>
                  <a:srgbClr val="000000"/>
                </a:solidFill>
                <a:latin typeface="Arial" panose="020B0604020202020204" pitchFamily="34" charset="0"/>
                <a:cs typeface="Arial" panose="020B0604020202020204" pitchFamily="34" charset="0"/>
              </a:rPr>
              <a:t>Vaccine-derived </a:t>
            </a:r>
            <a:r>
              <a:rPr lang="en-US" altLang="en-US" b="1" dirty="0">
                <a:solidFill>
                  <a:srgbClr val="000000"/>
                </a:solidFill>
                <a:latin typeface="Arial" panose="020B0604020202020204" pitchFamily="34" charset="0"/>
                <a:cs typeface="Arial" panose="020B0604020202020204" pitchFamily="34" charset="0"/>
              </a:rPr>
              <a:t>polio.</a:t>
            </a:r>
            <a:r>
              <a:rPr lang="en-US" altLang="en-US" dirty="0">
                <a:solidFill>
                  <a:srgbClr val="000000"/>
                </a:solidFill>
                <a:latin typeface="Arial" panose="020B0604020202020204" pitchFamily="34" charset="0"/>
                <a:cs typeface="Arial" panose="020B0604020202020204" pitchFamily="34" charset="0"/>
              </a:rPr>
              <a:t>  </a:t>
            </a:r>
            <a:r>
              <a:rPr lang="en-US" altLang="en-US" dirty="0" smtClean="0">
                <a:solidFill>
                  <a:srgbClr val="000000"/>
                </a:solidFill>
                <a:latin typeface="Arial" panose="020B0604020202020204" pitchFamily="34" charset="0"/>
                <a:cs typeface="Arial" panose="020B0604020202020204" pitchFamily="34" charset="0"/>
              </a:rPr>
              <a:t>This </a:t>
            </a:r>
            <a:r>
              <a:rPr lang="en-US" altLang="en-US" dirty="0">
                <a:solidFill>
                  <a:srgbClr val="000000"/>
                </a:solidFill>
                <a:latin typeface="Arial" panose="020B0604020202020204" pitchFamily="34" charset="0"/>
                <a:cs typeface="Arial" panose="020B0604020202020204" pitchFamily="34" charset="0"/>
              </a:rPr>
              <a:t>is not directly caused in the person who receives the </a:t>
            </a:r>
            <a:r>
              <a:rPr lang="en-US" altLang="en-US" dirty="0" smtClean="0">
                <a:solidFill>
                  <a:srgbClr val="000000"/>
                </a:solidFill>
                <a:latin typeface="Arial" panose="020B0604020202020204" pitchFamily="34" charset="0"/>
                <a:cs typeface="Arial" panose="020B0604020202020204" pitchFamily="34" charset="0"/>
              </a:rPr>
              <a:t> vaccine</a:t>
            </a:r>
            <a:r>
              <a:rPr lang="en-US" altLang="en-US" dirty="0">
                <a:solidFill>
                  <a:srgbClr val="000000"/>
                </a:solidFill>
                <a:latin typeface="Arial" panose="020B0604020202020204" pitchFamily="34" charset="0"/>
                <a:cs typeface="Arial" panose="020B0604020202020204" pitchFamily="34" charset="0"/>
              </a:rPr>
              <a:t>.  Instead, the virus is excreted and survives for a period of time in the </a:t>
            </a:r>
            <a:r>
              <a:rPr lang="en-US" altLang="en-US" dirty="0" smtClean="0">
                <a:solidFill>
                  <a:srgbClr val="000000"/>
                </a:solidFill>
                <a:latin typeface="Arial" panose="020B0604020202020204" pitchFamily="34" charset="0"/>
                <a:cs typeface="Arial" panose="020B0604020202020204" pitchFamily="34" charset="0"/>
              </a:rPr>
              <a:t>environment </a:t>
            </a:r>
            <a:r>
              <a:rPr lang="en-US" altLang="en-US" dirty="0" smtClean="0">
                <a:solidFill>
                  <a:srgbClr val="333333"/>
                </a:solidFill>
                <a:latin typeface="Calibri" panose="020F0502020204030204" pitchFamily="34" charset="0"/>
                <a:cs typeface="Calibri" panose="020F0502020204030204" pitchFamily="34" charset="0"/>
              </a:rPr>
              <a:t>for </a:t>
            </a:r>
            <a:r>
              <a:rPr lang="en-US" altLang="en-US" dirty="0">
                <a:solidFill>
                  <a:srgbClr val="333333"/>
                </a:solidFill>
                <a:latin typeface="Calibri" panose="020F0502020204030204" pitchFamily="34" charset="0"/>
                <a:cs typeface="Calibri" panose="020F0502020204030204" pitchFamily="34" charset="0"/>
              </a:rPr>
              <a:t>an extended period of time. The longer it is allowed to survive, the more genetic changes it undergoes. In very rare instances, the vaccine-virus can genetically change into a form that can </a:t>
            </a:r>
            <a:r>
              <a:rPr lang="en-US" altLang="en-US" dirty="0" err="1">
                <a:solidFill>
                  <a:srgbClr val="333333"/>
                </a:solidFill>
                <a:latin typeface="Calibri" panose="020F0502020204030204" pitchFamily="34" charset="0"/>
                <a:cs typeface="Calibri" panose="020F0502020204030204" pitchFamily="34" charset="0"/>
              </a:rPr>
              <a:t>paralyse</a:t>
            </a:r>
            <a:r>
              <a:rPr lang="en-US" altLang="en-US" dirty="0">
                <a:solidFill>
                  <a:srgbClr val="333333"/>
                </a:solidFill>
                <a:latin typeface="Calibri" panose="020F0502020204030204" pitchFamily="34" charset="0"/>
                <a:cs typeface="Calibri" panose="020F0502020204030204" pitchFamily="34" charset="0"/>
              </a:rPr>
              <a:t> – this is what is known as a circulating vaccine-derived poliovirus (</a:t>
            </a:r>
            <a:r>
              <a:rPr lang="en-US" altLang="en-US" dirty="0" err="1">
                <a:solidFill>
                  <a:srgbClr val="333333"/>
                </a:solidFill>
                <a:latin typeface="Calibri" panose="020F0502020204030204" pitchFamily="34" charset="0"/>
                <a:cs typeface="Calibri" panose="020F0502020204030204" pitchFamily="34" charset="0"/>
              </a:rPr>
              <a:t>cVDPV</a:t>
            </a:r>
            <a:r>
              <a:rPr lang="en-US" altLang="en-US" dirty="0" smtClean="0">
                <a:solidFill>
                  <a:srgbClr val="333333"/>
                </a:solidFill>
                <a:latin typeface="Calibri" panose="020F0502020204030204" pitchFamily="34" charset="0"/>
                <a:cs typeface="Calibri" panose="020F0502020204030204" pitchFamily="34" charset="0"/>
              </a:rPr>
              <a:t>).</a:t>
            </a:r>
          </a:p>
          <a:p>
            <a:pPr marL="0" lvl="0" indent="0" eaLnBrk="0" fontAlgn="base" hangingPunct="0">
              <a:lnSpc>
                <a:spcPct val="100000"/>
              </a:lnSpc>
              <a:spcBef>
                <a:spcPct val="0"/>
              </a:spcBef>
              <a:spcAft>
                <a:spcPct val="0"/>
              </a:spcAft>
              <a:buNone/>
            </a:pPr>
            <a:endParaRPr lang="en-US" altLang="en-US" dirty="0">
              <a:solidFill>
                <a:srgbClr val="000000"/>
              </a:solidFill>
              <a:latin typeface="Arial" panose="020B060402020202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3540951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a:xfrm>
            <a:off x="914400" y="1948872"/>
            <a:ext cx="9688945" cy="3920221"/>
          </a:xfrm>
        </p:spPr>
        <p:txBody>
          <a:bodyPr>
            <a:normAutofit/>
          </a:bodyPr>
          <a:lstStyle/>
          <a:p>
            <a:r>
              <a:rPr lang="en-US" dirty="0" smtClean="0"/>
              <a:t>The </a:t>
            </a:r>
            <a:r>
              <a:rPr lang="en-US" dirty="0"/>
              <a:t>polio cases represented by the remaining one percent are the most difficult to prevent, due to </a:t>
            </a:r>
            <a:r>
              <a:rPr lang="en-US" dirty="0" smtClean="0"/>
              <a:t>factors:</a:t>
            </a:r>
          </a:p>
          <a:p>
            <a:r>
              <a:rPr lang="en-US" dirty="0" smtClean="0"/>
              <a:t>-geographical isolation </a:t>
            </a:r>
          </a:p>
          <a:p>
            <a:r>
              <a:rPr lang="en-US" dirty="0" smtClean="0"/>
              <a:t>-poor </a:t>
            </a:r>
            <a:r>
              <a:rPr lang="en-US" dirty="0"/>
              <a:t>public </a:t>
            </a:r>
            <a:r>
              <a:rPr lang="en-US" dirty="0" smtClean="0"/>
              <a:t>infrastructure </a:t>
            </a:r>
          </a:p>
          <a:p>
            <a:r>
              <a:rPr lang="en-US" dirty="0" smtClean="0"/>
              <a:t>-armed conflict</a:t>
            </a:r>
          </a:p>
          <a:p>
            <a:r>
              <a:rPr lang="en-US" dirty="0" smtClean="0"/>
              <a:t>-cultural </a:t>
            </a:r>
            <a:r>
              <a:rPr lang="en-US" dirty="0"/>
              <a:t>barriers. </a:t>
            </a:r>
            <a:endParaRPr lang="en-US" dirty="0" smtClean="0"/>
          </a:p>
          <a:p>
            <a:r>
              <a:rPr lang="en-US" dirty="0" smtClean="0"/>
              <a:t>Until </a:t>
            </a:r>
            <a:r>
              <a:rPr lang="en-US" dirty="0"/>
              <a:t>polio is eradicated, all countries remain at risk of outbreaks. </a:t>
            </a:r>
          </a:p>
        </p:txBody>
      </p:sp>
    </p:spTree>
    <p:extLst>
      <p:ext uri="{BB962C8B-B14F-4D97-AF65-F5344CB8AC3E}">
        <p14:creationId xmlns:p14="http://schemas.microsoft.com/office/powerpoint/2010/main" val="1536341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latin typeface="UI WP Tahoma"/>
                <a:hlinkClick r:id="rId2"/>
              </a:rPr>
              <a:t>Polio Endgame Strategy – GPEI</a:t>
            </a:r>
            <a:endParaRPr lang="en-US" dirty="0"/>
          </a:p>
        </p:txBody>
      </p:sp>
      <p:sp>
        <p:nvSpPr>
          <p:cNvPr id="4" name="Title 1">
            <a:extLst>
              <a:ext uri="{FF2B5EF4-FFF2-40B4-BE49-F238E27FC236}">
                <a16:creationId xmlns:a16="http://schemas.microsoft.com/office/drawing/2014/main" id="{7D3215F0-3315-41D9-A174-AE7FE80D81A9}"/>
              </a:ext>
            </a:extLst>
          </p:cNvPr>
          <p:cNvSpPr>
            <a:spLocks noGrp="1"/>
          </p:cNvSpPr>
          <p:nvPr>
            <p:ph idx="1"/>
          </p:nvPr>
        </p:nvSpPr>
        <p:spPr/>
        <p:txBody>
          <a:bodyPr>
            <a:normAutofit fontScale="97500"/>
          </a:bodyPr>
          <a:lstStyle/>
          <a:p>
            <a:pPr marL="0" indent="0">
              <a:buNone/>
            </a:pPr>
            <a:r>
              <a:rPr lang="en-US" dirty="0">
                <a:latin typeface="UI WP Tahoma"/>
              </a:rPr>
              <a:t/>
            </a:r>
            <a:br>
              <a:rPr lang="en-US" dirty="0">
                <a:latin typeface="UI WP Tahoma"/>
              </a:rPr>
            </a:br>
            <a:r>
              <a:rPr lang="en-US" dirty="0">
                <a:solidFill>
                  <a:srgbClr val="666666"/>
                </a:solidFill>
                <a:latin typeface="Tahoma" panose="020B0604030504040204" pitchFamily="34" charset="0"/>
              </a:rPr>
              <a:t>Polio Endgame Strategy The Polio Endgame Strategy 2019-2023: </a:t>
            </a:r>
            <a:endParaRPr lang="en-US" dirty="0" smtClean="0">
              <a:solidFill>
                <a:srgbClr val="666666"/>
              </a:solidFill>
              <a:latin typeface="Tahoma" panose="020B0604030504040204" pitchFamily="34" charset="0"/>
            </a:endParaRPr>
          </a:p>
          <a:p>
            <a:pPr marL="0" indent="0">
              <a:buNone/>
            </a:pPr>
            <a:r>
              <a:rPr lang="en-US" dirty="0" smtClean="0">
                <a:solidFill>
                  <a:srgbClr val="666666"/>
                </a:solidFill>
                <a:latin typeface="Tahoma" panose="020B0604030504040204" pitchFamily="34" charset="0"/>
              </a:rPr>
              <a:t>Eradication </a:t>
            </a:r>
          </a:p>
          <a:p>
            <a:pPr marL="0" indent="0">
              <a:buNone/>
            </a:pPr>
            <a:r>
              <a:rPr lang="en-US" dirty="0" smtClean="0">
                <a:solidFill>
                  <a:srgbClr val="666666"/>
                </a:solidFill>
                <a:latin typeface="Tahoma" panose="020B0604030504040204" pitchFamily="34" charset="0"/>
              </a:rPr>
              <a:t>Integration </a:t>
            </a:r>
          </a:p>
          <a:p>
            <a:pPr marL="0" indent="0">
              <a:buNone/>
            </a:pPr>
            <a:r>
              <a:rPr lang="en-US" dirty="0" smtClean="0">
                <a:solidFill>
                  <a:srgbClr val="666666"/>
                </a:solidFill>
                <a:latin typeface="Tahoma" panose="020B0604030504040204" pitchFamily="34" charset="0"/>
              </a:rPr>
              <a:t>Containment  </a:t>
            </a:r>
          </a:p>
          <a:p>
            <a:pPr marL="0" indent="0">
              <a:buNone/>
            </a:pPr>
            <a:r>
              <a:rPr lang="en-US" dirty="0" smtClean="0">
                <a:solidFill>
                  <a:srgbClr val="666666"/>
                </a:solidFill>
                <a:latin typeface="Tahoma" panose="020B0604030504040204" pitchFamily="34" charset="0"/>
              </a:rPr>
              <a:t>Certification </a:t>
            </a:r>
            <a:r>
              <a:rPr lang="en-US" dirty="0">
                <a:solidFill>
                  <a:srgbClr val="666666"/>
                </a:solidFill>
                <a:latin typeface="Tahoma" panose="020B0604030504040204" pitchFamily="34" charset="0"/>
              </a:rPr>
              <a:t>Roadmap to secure lasting world free of all polioviruses</a:t>
            </a:r>
            <a:br>
              <a:rPr lang="en-US" dirty="0">
                <a:solidFill>
                  <a:srgbClr val="666666"/>
                </a:solidFill>
                <a:latin typeface="Tahoma" panose="020B0604030504040204" pitchFamily="34" charset="0"/>
              </a:rPr>
            </a:br>
            <a:endParaRPr lang="en-US" dirty="0"/>
          </a:p>
        </p:txBody>
      </p:sp>
    </p:spTree>
    <p:extLst>
      <p:ext uri="{BB962C8B-B14F-4D97-AF65-F5344CB8AC3E}">
        <p14:creationId xmlns:p14="http://schemas.microsoft.com/office/powerpoint/2010/main" val="3941589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24961"/>
          </a:xfrm>
        </p:spPr>
        <p:txBody>
          <a:bodyPr/>
          <a:lstStyle/>
          <a:p>
            <a:r>
              <a:rPr lang="en-US" dirty="0"/>
              <a:t>Rotary in Action</a:t>
            </a:r>
          </a:p>
        </p:txBody>
      </p:sp>
      <p:sp>
        <p:nvSpPr>
          <p:cNvPr id="3" name="Content Placeholder 2"/>
          <p:cNvSpPr>
            <a:spLocks noGrp="1"/>
          </p:cNvSpPr>
          <p:nvPr>
            <p:ph idx="1"/>
          </p:nvPr>
        </p:nvSpPr>
        <p:spPr>
          <a:xfrm>
            <a:off x="1097280" y="1716425"/>
            <a:ext cx="10058400" cy="4023360"/>
          </a:xfrm>
        </p:spPr>
        <p:txBody>
          <a:bodyPr>
            <a:normAutofit fontScale="92500"/>
          </a:bodyPr>
          <a:lstStyle/>
          <a:p>
            <a:r>
              <a:rPr lang="en-US" sz="3200" dirty="0" smtClean="0"/>
              <a:t>More </a:t>
            </a:r>
            <a:r>
              <a:rPr lang="en-US" sz="3200" dirty="0"/>
              <a:t>than one million Rotary members have donated their time and personal resources to end polio. Every year, hundreds of Rotary members work side-by-side with health workers to vaccinate children in polio-affected countries. </a:t>
            </a:r>
            <a:endParaRPr lang="en-US" sz="3200" dirty="0" smtClean="0"/>
          </a:p>
          <a:p>
            <a:r>
              <a:rPr lang="en-US" sz="3200" dirty="0" smtClean="0"/>
              <a:t>Rotary </a:t>
            </a:r>
            <a:r>
              <a:rPr lang="en-US" sz="3200" dirty="0"/>
              <a:t>Members work with UNICEF and other partners to prepare and distribute mass communication tools to reach people in areas isolated by conflict, geography, or poverty. Rotary members also recruit fellow volunteers, assist with transporting the vaccine, and provide other logistical support.</a:t>
            </a:r>
          </a:p>
          <a:p>
            <a:endParaRPr lang="en-US" dirty="0"/>
          </a:p>
        </p:txBody>
      </p:sp>
    </p:spTree>
    <p:extLst>
      <p:ext uri="{BB962C8B-B14F-4D97-AF65-F5344CB8AC3E}">
        <p14:creationId xmlns:p14="http://schemas.microsoft.com/office/powerpoint/2010/main" val="41906809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450</TotalTime>
  <Words>762</Words>
  <Application>Microsoft Office PowerPoint</Application>
  <PresentationFormat>Widescreen</PresentationFormat>
  <Paragraphs>97</Paragraphs>
  <Slides>17</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Arial Narrow</vt:lpstr>
      <vt:lpstr>Calibri</vt:lpstr>
      <vt:lpstr>Calibri Light</vt:lpstr>
      <vt:lpstr>Lucida Sans</vt:lpstr>
      <vt:lpstr>sans-serif</vt:lpstr>
      <vt:lpstr>Tahoma</vt:lpstr>
      <vt:lpstr>Times New Roman</vt:lpstr>
      <vt:lpstr>UI WP Tahoma</vt:lpstr>
      <vt:lpstr>Retrospect</vt:lpstr>
      <vt:lpstr> </vt:lpstr>
      <vt:lpstr>Why Zero Matters</vt:lpstr>
      <vt:lpstr>What is Polio?</vt:lpstr>
      <vt:lpstr>History of Rotary Efforts</vt:lpstr>
      <vt:lpstr>PowerPoint Presentation</vt:lpstr>
      <vt:lpstr>Current Status:</vt:lpstr>
      <vt:lpstr>Challenges</vt:lpstr>
      <vt:lpstr>Polio Endgame Strategy – GPEI</vt:lpstr>
      <vt:lpstr>Rotary in Action</vt:lpstr>
      <vt:lpstr>‘This Close’ Campaign</vt:lpstr>
      <vt:lpstr>Countdown to History  To Ensure Success</vt:lpstr>
      <vt:lpstr>Thank you – D5000 Club Leaders </vt:lpstr>
      <vt:lpstr>World Polio Day – October 24</vt:lpstr>
      <vt:lpstr>Piggy Went to Market – Oct 1 to Nov 30</vt:lpstr>
      <vt:lpstr>Rotar-oke – Sing So They Can Dance</vt:lpstr>
      <vt:lpstr>Deadline October 11 –  Contact Derek Sayegusa (808) 779-6579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Naomi Masuno</dc:creator>
  <cp:lastModifiedBy>Masuno, Naomi</cp:lastModifiedBy>
  <cp:revision>17</cp:revision>
  <dcterms:created xsi:type="dcterms:W3CDTF">2019-09-16T10:24:01Z</dcterms:created>
  <dcterms:modified xsi:type="dcterms:W3CDTF">2019-09-21T01:32:58Z</dcterms:modified>
</cp:coreProperties>
</file>