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2" r:id="rId2"/>
    <p:sldId id="388" r:id="rId3"/>
    <p:sldId id="394" r:id="rId4"/>
    <p:sldId id="392" r:id="rId5"/>
    <p:sldId id="271" r:id="rId6"/>
    <p:sldId id="366" r:id="rId7"/>
    <p:sldId id="383" r:id="rId8"/>
    <p:sldId id="393" r:id="rId9"/>
    <p:sldId id="367" r:id="rId10"/>
    <p:sldId id="395" r:id="rId11"/>
    <p:sldId id="389" r:id="rId12"/>
    <p:sldId id="386" r:id="rId13"/>
    <p:sldId id="396" r:id="rId14"/>
    <p:sldId id="397" r:id="rId15"/>
    <p:sldId id="350" r:id="rId16"/>
    <p:sldId id="310"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595D"/>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7866" autoAdjust="0"/>
  </p:normalViewPr>
  <p:slideViewPr>
    <p:cSldViewPr snapToGrid="0" showGuides="1">
      <p:cViewPr varScale="1">
        <p:scale>
          <a:sx n="115" d="100"/>
          <a:sy n="115" d="100"/>
        </p:scale>
        <p:origin x="138" y="8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699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He  says that Rotary isn’t just a club to join, but rather an invitation to endless opportunities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91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Rotary Foundation has a 100% rating, the highest one can get, from the Charity Navigator.</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35006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Rotary Foundation has a 100% rating, the highest one can get, from the Charity Navigator.</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746080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a:xfrm>
            <a:off x="0" y="1135187"/>
            <a:ext cx="12192000" cy="1068080"/>
          </a:xfrm>
        </p:spPr>
        <p:txBody>
          <a:bodyPr/>
          <a:lstStyle/>
          <a:p>
            <a:r>
              <a:rPr lang="en-US" dirty="0"/>
              <a:t>Rotary International</a:t>
            </a:r>
          </a:p>
          <a:p>
            <a:r>
              <a:rPr lang="en-US" dirty="0"/>
              <a:t>District 5000 Hawaii</a:t>
            </a:r>
          </a:p>
          <a:p>
            <a:endParaRPr lang="en-US" dirty="0"/>
          </a:p>
          <a:p>
            <a:r>
              <a:rPr lang="en-US" dirty="0"/>
              <a:t>rotary.org</a:t>
            </a:r>
          </a:p>
          <a:p>
            <a:r>
              <a:rPr lang="en-US" dirty="0"/>
              <a:t>rotaryd5000.org</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a:xfrm>
            <a:off x="0" y="301730"/>
            <a:ext cx="12192000" cy="923364"/>
          </a:xfrm>
        </p:spPr>
        <p:txBody>
          <a:bodyPr/>
          <a:lstStyle/>
          <a:p>
            <a:r>
              <a:rPr lang="en-US" dirty="0"/>
              <a:t>ROTARY 101</a:t>
            </a:r>
          </a:p>
        </p:txBody>
      </p:sp>
      <p:sp>
        <p:nvSpPr>
          <p:cNvPr id="2" name="TextBox 1">
            <a:extLst>
              <a:ext uri="{FF2B5EF4-FFF2-40B4-BE49-F238E27FC236}">
                <a16:creationId xmlns:a16="http://schemas.microsoft.com/office/drawing/2014/main" id="{1A904FE1-F9A9-4315-A0E2-BF074F66FBBC}"/>
              </a:ext>
            </a:extLst>
          </p:cNvPr>
          <p:cNvSpPr txBox="1"/>
          <p:nvPr/>
        </p:nvSpPr>
        <p:spPr>
          <a:xfrm>
            <a:off x="0" y="4319444"/>
            <a:ext cx="12192000" cy="1661993"/>
          </a:xfrm>
          <a:prstGeom prst="rect">
            <a:avLst/>
          </a:prstGeom>
          <a:noFill/>
        </p:spPr>
        <p:txBody>
          <a:bodyPr wrap="square" rtlCol="0">
            <a:spAutoFit/>
          </a:bodyPr>
          <a:lstStyle/>
          <a:p>
            <a:pPr algn="ctr"/>
            <a:r>
              <a:rPr lang="en-US" sz="2800" dirty="0">
                <a:solidFill>
                  <a:srgbClr val="0070C0"/>
                </a:solidFill>
              </a:rPr>
              <a:t>Mark Merriam, mark.rotary@outlook.com</a:t>
            </a:r>
          </a:p>
          <a:p>
            <a:pPr algn="ctr"/>
            <a:endParaRPr lang="en-US" sz="2800" dirty="0">
              <a:solidFill>
                <a:srgbClr val="0070C0"/>
              </a:solidFill>
            </a:endParaRPr>
          </a:p>
          <a:p>
            <a:pPr algn="ctr"/>
            <a:r>
              <a:rPr lang="en-US" sz="2800" dirty="0">
                <a:solidFill>
                  <a:srgbClr val="0070C0"/>
                </a:solidFill>
              </a:rPr>
              <a:t>Kelly McDonald, kellymmcdonald@outlook.com</a:t>
            </a:r>
          </a:p>
          <a:p>
            <a:endParaRPr lang="en-US" dirty="0"/>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FA5F-C67D-40F6-ACDB-1C4A00B320C0}"/>
              </a:ext>
            </a:extLst>
          </p:cNvPr>
          <p:cNvSpPr>
            <a:spLocks noGrp="1"/>
          </p:cNvSpPr>
          <p:nvPr>
            <p:ph type="title"/>
          </p:nvPr>
        </p:nvSpPr>
        <p:spPr>
          <a:xfrm>
            <a:off x="0" y="1"/>
            <a:ext cx="12192000" cy="1540042"/>
          </a:xfrm>
        </p:spPr>
        <p:txBody>
          <a:bodyPr/>
          <a:lstStyle/>
          <a:p>
            <a:pPr algn="ctr"/>
            <a:r>
              <a:rPr lang="en-US" dirty="0"/>
              <a:t>District &amp; global grant funding</a:t>
            </a:r>
          </a:p>
        </p:txBody>
      </p:sp>
      <p:sp>
        <p:nvSpPr>
          <p:cNvPr id="3" name="Slide Number Placeholder 2">
            <a:extLst>
              <a:ext uri="{FF2B5EF4-FFF2-40B4-BE49-F238E27FC236}">
                <a16:creationId xmlns:a16="http://schemas.microsoft.com/office/drawing/2014/main" id="{38AB6DC4-1D10-46A6-9EA7-E5A14341F93E}"/>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6" name="TextBox 5">
            <a:extLst>
              <a:ext uri="{FF2B5EF4-FFF2-40B4-BE49-F238E27FC236}">
                <a16:creationId xmlns:a16="http://schemas.microsoft.com/office/drawing/2014/main" id="{C5AE8CC1-4418-4B11-BE14-AF781AEADAC2}"/>
              </a:ext>
            </a:extLst>
          </p:cNvPr>
          <p:cNvSpPr txBox="1"/>
          <p:nvPr/>
        </p:nvSpPr>
        <p:spPr>
          <a:xfrm>
            <a:off x="3048000" y="3412812"/>
            <a:ext cx="6096000" cy="646331"/>
          </a:xfrm>
          <a:prstGeom prst="rect">
            <a:avLst/>
          </a:prstGeom>
          <a:noFill/>
        </p:spPr>
        <p:txBody>
          <a:bodyPr wrap="square">
            <a:spAutoFit/>
          </a:bodyPr>
          <a:lstStyle/>
          <a:p>
            <a:r>
              <a:rPr lang="en-US" sz="1800" b="1" dirty="0">
                <a:solidFill>
                  <a:schemeClr val="bg1"/>
                </a:solidFill>
                <a:latin typeface="Arial" panose="020B0604020202020204" pitchFamily="34" charset="0"/>
                <a:cs typeface="Arial" panose="020B0604020202020204" pitchFamily="34" charset="0"/>
              </a:rPr>
              <a:t>020-2021: $309,646</a:t>
            </a:r>
          </a:p>
          <a:p>
            <a:r>
              <a:rPr lang="en-US" sz="1800" b="1" dirty="0">
                <a:solidFill>
                  <a:schemeClr val="bg1"/>
                </a:solidFill>
                <a:latin typeface="Arial" panose="020B0604020202020204" pitchFamily="34" charset="0"/>
                <a:cs typeface="Arial" panose="020B0604020202020204" pitchFamily="34" charset="0"/>
              </a:rPr>
              <a:t>2021-2022:  $289,195</a:t>
            </a:r>
          </a:p>
        </p:txBody>
      </p:sp>
      <p:sp>
        <p:nvSpPr>
          <p:cNvPr id="9" name="TextBox 8">
            <a:extLst>
              <a:ext uri="{FF2B5EF4-FFF2-40B4-BE49-F238E27FC236}">
                <a16:creationId xmlns:a16="http://schemas.microsoft.com/office/drawing/2014/main" id="{B540F83D-77C0-4299-B69D-9B75D50875B0}"/>
              </a:ext>
            </a:extLst>
          </p:cNvPr>
          <p:cNvSpPr txBox="1"/>
          <p:nvPr/>
        </p:nvSpPr>
        <p:spPr>
          <a:xfrm>
            <a:off x="273582" y="2238103"/>
            <a:ext cx="11376552" cy="954107"/>
          </a:xfrm>
          <a:prstGeom prst="rect">
            <a:avLst/>
          </a:prstGeom>
          <a:noFill/>
        </p:spPr>
        <p:txBody>
          <a:bodyPr wrap="square" rtlCol="0">
            <a:spAutoFit/>
          </a:bodyPr>
          <a:lstStyle/>
          <a:p>
            <a:r>
              <a:rPr lang="en-US" sz="2800" dirty="0"/>
              <a:t>As a direct result of donations to The Rotary Foundation, funds become available for local club decisions on grant funding.</a:t>
            </a:r>
          </a:p>
        </p:txBody>
      </p:sp>
      <p:sp>
        <p:nvSpPr>
          <p:cNvPr id="10" name="TextBox 9">
            <a:extLst>
              <a:ext uri="{FF2B5EF4-FFF2-40B4-BE49-F238E27FC236}">
                <a16:creationId xmlns:a16="http://schemas.microsoft.com/office/drawing/2014/main" id="{9A0B999C-5357-4C04-BF24-FDF4862FF05F}"/>
              </a:ext>
            </a:extLst>
          </p:cNvPr>
          <p:cNvSpPr txBox="1"/>
          <p:nvPr/>
        </p:nvSpPr>
        <p:spPr>
          <a:xfrm>
            <a:off x="273582" y="3901441"/>
            <a:ext cx="11376551" cy="2246769"/>
          </a:xfrm>
          <a:prstGeom prst="rect">
            <a:avLst/>
          </a:prstGeom>
          <a:noFill/>
        </p:spPr>
        <p:txBody>
          <a:bodyPr wrap="square" rtlCol="0">
            <a:spAutoFit/>
          </a:bodyPr>
          <a:lstStyle/>
          <a:p>
            <a:r>
              <a:rPr lang="en-US" sz="2800" dirty="0"/>
              <a:t>Year		Rotary Foundation	D5000 Clubs		Total</a:t>
            </a:r>
          </a:p>
          <a:p>
            <a:endParaRPr lang="en-US" sz="2800" dirty="0"/>
          </a:p>
          <a:p>
            <a:r>
              <a:rPr lang="en-US" sz="2800" dirty="0"/>
              <a:t>20-21		$201,571			$108,075			$309,646</a:t>
            </a:r>
          </a:p>
          <a:p>
            <a:endParaRPr lang="en-US" sz="2800" dirty="0"/>
          </a:p>
          <a:p>
            <a:r>
              <a:rPr lang="en-US" sz="2800" dirty="0"/>
              <a:t>21-22		$183,843			$105,352			$289,195</a:t>
            </a:r>
            <a:r>
              <a:rPr lang="en-US" dirty="0"/>
              <a:t>	</a:t>
            </a:r>
          </a:p>
        </p:txBody>
      </p:sp>
    </p:spTree>
    <p:extLst>
      <p:ext uri="{BB962C8B-B14F-4D97-AF65-F5344CB8AC3E}">
        <p14:creationId xmlns:p14="http://schemas.microsoft.com/office/powerpoint/2010/main" val="415596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ED756C-C643-4A75-9CAB-5F7F7A6895F6}"/>
              </a:ext>
            </a:extLst>
          </p:cNvPr>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7" name="Picture 6" descr="A close up of a logo&#10;&#10;Description automatically generated">
            <a:extLst>
              <a:ext uri="{FF2B5EF4-FFF2-40B4-BE49-F238E27FC236}">
                <a16:creationId xmlns:a16="http://schemas.microsoft.com/office/drawing/2014/main" id="{EC99B3C5-6C46-4B22-B042-6F239E9F0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040" y="298132"/>
            <a:ext cx="3695919" cy="1548765"/>
          </a:xfrm>
          <a:prstGeom prst="rect">
            <a:avLst/>
          </a:prstGeom>
        </p:spPr>
      </p:pic>
      <p:sp>
        <p:nvSpPr>
          <p:cNvPr id="2" name="TextBox 1">
            <a:extLst>
              <a:ext uri="{FF2B5EF4-FFF2-40B4-BE49-F238E27FC236}">
                <a16:creationId xmlns:a16="http://schemas.microsoft.com/office/drawing/2014/main" id="{E4B440C0-E0C6-47A7-95F5-E6965DCDB992}"/>
              </a:ext>
            </a:extLst>
          </p:cNvPr>
          <p:cNvSpPr txBox="1"/>
          <p:nvPr/>
        </p:nvSpPr>
        <p:spPr>
          <a:xfrm>
            <a:off x="470265" y="2011687"/>
            <a:ext cx="11249539" cy="5262979"/>
          </a:xfrm>
          <a:prstGeom prst="rect">
            <a:avLst/>
          </a:prstGeom>
          <a:noFill/>
        </p:spPr>
        <p:txBody>
          <a:bodyPr wrap="square" rtlCol="0">
            <a:spAutoFit/>
          </a:bodyPr>
          <a:lstStyle/>
          <a:p>
            <a:pPr algn="ctr"/>
            <a:r>
              <a:rPr lang="en-US" sz="2800" dirty="0"/>
              <a:t>Your Club Organization</a:t>
            </a:r>
          </a:p>
          <a:p>
            <a:endParaRPr lang="en-US" sz="2800" dirty="0"/>
          </a:p>
          <a:p>
            <a:r>
              <a:rPr lang="en-US" sz="2800" dirty="0"/>
              <a:t>President, Officers &amp; Board of Directors</a:t>
            </a:r>
          </a:p>
          <a:p>
            <a:endParaRPr lang="en-US" sz="2800" dirty="0"/>
          </a:p>
          <a:p>
            <a:r>
              <a:rPr lang="en-US" sz="2800" dirty="0"/>
              <a:t>Avenues of Service Committees</a:t>
            </a:r>
          </a:p>
          <a:p>
            <a:pPr marL="457200" indent="-457200">
              <a:buFont typeface="Arial" panose="020B0604020202020204" pitchFamily="34" charset="0"/>
              <a:buChar char="•"/>
            </a:pPr>
            <a:r>
              <a:rPr lang="en-US" sz="2800" dirty="0"/>
              <a:t>Club Service</a:t>
            </a:r>
          </a:p>
          <a:p>
            <a:pPr marL="457200" indent="-457200">
              <a:buFont typeface="Arial" panose="020B0604020202020204" pitchFamily="34" charset="0"/>
              <a:buChar char="•"/>
            </a:pPr>
            <a:r>
              <a:rPr lang="en-US" sz="2800" dirty="0"/>
              <a:t>Community Service</a:t>
            </a:r>
          </a:p>
          <a:p>
            <a:pPr marL="457200" indent="-457200">
              <a:buFont typeface="Arial" panose="020B0604020202020204" pitchFamily="34" charset="0"/>
              <a:buChar char="•"/>
            </a:pPr>
            <a:r>
              <a:rPr lang="en-US" sz="2800" dirty="0"/>
              <a:t>Vocational Service</a:t>
            </a:r>
          </a:p>
          <a:p>
            <a:pPr marL="457200" indent="-457200">
              <a:buFont typeface="Arial" panose="020B0604020202020204" pitchFamily="34" charset="0"/>
              <a:buChar char="•"/>
            </a:pPr>
            <a:r>
              <a:rPr lang="en-US" sz="2800" dirty="0"/>
              <a:t>International Service</a:t>
            </a:r>
          </a:p>
          <a:p>
            <a:pPr marL="457200" indent="-457200">
              <a:buFont typeface="Arial" panose="020B0604020202020204" pitchFamily="34" charset="0"/>
              <a:buChar char="•"/>
            </a:pPr>
            <a:r>
              <a:rPr lang="en-US" sz="2800" dirty="0"/>
              <a:t>Youth Service</a:t>
            </a:r>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27915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2705E2BE-5F47-4B94-B624-7B4D14049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a sign&#10;&#10;Description automatically generated">
            <a:extLst>
              <a:ext uri="{FF2B5EF4-FFF2-40B4-BE49-F238E27FC236}">
                <a16:creationId xmlns:a16="http://schemas.microsoft.com/office/drawing/2014/main" id="{9AD192AD-1319-4328-A45B-9A410CE98F4E}"/>
              </a:ext>
            </a:extLst>
          </p:cNvPr>
          <p:cNvPicPr>
            <a:picLocks noChangeAspect="1"/>
          </p:cNvPicPr>
          <p:nvPr/>
        </p:nvPicPr>
        <p:blipFill rotWithShape="1">
          <a:blip r:embed="rId2">
            <a:extLst>
              <a:ext uri="{28A0092B-C50C-407E-A947-70E740481C1C}">
                <a14:useLocalDpi xmlns:a14="http://schemas.microsoft.com/office/drawing/2010/main" val="0"/>
              </a:ext>
            </a:extLst>
          </a:blip>
          <a:srcRect l="5729" r="11235" b="-1"/>
          <a:stretch/>
        </p:blipFill>
        <p:spPr>
          <a:xfrm>
            <a:off x="320044" y="320038"/>
            <a:ext cx="4570678" cy="4128360"/>
          </a:xfrm>
          <a:prstGeom prst="rect">
            <a:avLst/>
          </a:prstGeom>
        </p:spPr>
      </p:pic>
      <p:pic>
        <p:nvPicPr>
          <p:cNvPr id="5" name="Picture 4" descr="A person in a striped shirt in a park&#10;&#10;Description automatically generated">
            <a:extLst>
              <a:ext uri="{FF2B5EF4-FFF2-40B4-BE49-F238E27FC236}">
                <a16:creationId xmlns:a16="http://schemas.microsoft.com/office/drawing/2014/main" id="{894D26FF-7AE1-41C1-BD51-9E94D378BA9B}"/>
              </a:ext>
            </a:extLst>
          </p:cNvPr>
          <p:cNvPicPr>
            <a:picLocks noChangeAspect="1"/>
          </p:cNvPicPr>
          <p:nvPr/>
        </p:nvPicPr>
        <p:blipFill rotWithShape="1">
          <a:blip r:embed="rId3">
            <a:extLst>
              <a:ext uri="{28A0092B-C50C-407E-A947-70E740481C1C}">
                <a14:useLocalDpi xmlns:a14="http://schemas.microsoft.com/office/drawing/2010/main" val="0"/>
              </a:ext>
            </a:extLst>
          </a:blip>
          <a:srcRect l="13955" r="13621" b="-1"/>
          <a:stretch/>
        </p:blipFill>
        <p:spPr>
          <a:xfrm>
            <a:off x="4968251" y="307164"/>
            <a:ext cx="2249424" cy="4141235"/>
          </a:xfrm>
          <a:prstGeom prst="rect">
            <a:avLst/>
          </a:prstGeom>
        </p:spPr>
      </p:pic>
      <p:pic>
        <p:nvPicPr>
          <p:cNvPr id="15" name="Picture 14" descr="A group of people standing in front of a crowd posing for the camera&#10;&#10;Description automatically generated">
            <a:extLst>
              <a:ext uri="{FF2B5EF4-FFF2-40B4-BE49-F238E27FC236}">
                <a16:creationId xmlns:a16="http://schemas.microsoft.com/office/drawing/2014/main" id="{3EF91A75-C77E-411F-B69B-999917C68F21}"/>
              </a:ext>
            </a:extLst>
          </p:cNvPr>
          <p:cNvPicPr>
            <a:picLocks noChangeAspect="1"/>
          </p:cNvPicPr>
          <p:nvPr/>
        </p:nvPicPr>
        <p:blipFill rotWithShape="1">
          <a:blip r:embed="rId4">
            <a:extLst>
              <a:ext uri="{28A0092B-C50C-407E-A947-70E740481C1C}">
                <a14:useLocalDpi xmlns:a14="http://schemas.microsoft.com/office/drawing/2010/main" val="0"/>
              </a:ext>
            </a:extLst>
          </a:blip>
          <a:srcRect t="18558" r="-3" b="22354"/>
          <a:stretch/>
        </p:blipFill>
        <p:spPr>
          <a:xfrm>
            <a:off x="7295204" y="320040"/>
            <a:ext cx="4565343" cy="2023111"/>
          </a:xfrm>
          <a:prstGeom prst="rect">
            <a:avLst/>
          </a:prstGeom>
        </p:spPr>
      </p:pic>
      <p:pic>
        <p:nvPicPr>
          <p:cNvPr id="11" name="Picture 10" descr="A group of people in a kitchen&#10;&#10;Description automatically generated">
            <a:extLst>
              <a:ext uri="{FF2B5EF4-FFF2-40B4-BE49-F238E27FC236}">
                <a16:creationId xmlns:a16="http://schemas.microsoft.com/office/drawing/2014/main" id="{86FD41F0-2AAA-4056-8AF3-D00D3C6870F6}"/>
              </a:ext>
            </a:extLst>
          </p:cNvPr>
          <p:cNvPicPr>
            <a:picLocks noChangeAspect="1"/>
          </p:cNvPicPr>
          <p:nvPr/>
        </p:nvPicPr>
        <p:blipFill rotWithShape="1">
          <a:blip r:embed="rId5">
            <a:extLst>
              <a:ext uri="{28A0092B-C50C-407E-A947-70E740481C1C}">
                <a14:useLocalDpi xmlns:a14="http://schemas.microsoft.com/office/drawing/2010/main" val="0"/>
              </a:ext>
            </a:extLst>
          </a:blip>
          <a:srcRect l="4179" r="3" b="3"/>
          <a:stretch/>
        </p:blipFill>
        <p:spPr>
          <a:xfrm>
            <a:off x="320044" y="4540159"/>
            <a:ext cx="2249424" cy="1760648"/>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FE700E78-21F4-4C74-9EA3-F0AE47614B21}"/>
              </a:ext>
            </a:extLst>
          </p:cNvPr>
          <p:cNvPicPr>
            <a:picLocks noChangeAspect="1"/>
          </p:cNvPicPr>
          <p:nvPr/>
        </p:nvPicPr>
        <p:blipFill rotWithShape="1">
          <a:blip r:embed="rId6">
            <a:extLst>
              <a:ext uri="{28A0092B-C50C-407E-A947-70E740481C1C}">
                <a14:useLocalDpi xmlns:a14="http://schemas.microsoft.com/office/drawing/2010/main" val="0"/>
              </a:ext>
            </a:extLst>
          </a:blip>
          <a:srcRect t="24491" r="4" b="24172"/>
          <a:stretch/>
        </p:blipFill>
        <p:spPr>
          <a:xfrm>
            <a:off x="2645048" y="4540159"/>
            <a:ext cx="4572626" cy="1760642"/>
          </a:xfrm>
          <a:prstGeom prst="rect">
            <a:avLst/>
          </a:prstGeom>
        </p:spPr>
      </p:pic>
      <p:pic>
        <p:nvPicPr>
          <p:cNvPr id="13" name="Picture 12" descr="A group of people posing for the camera&#10;&#10;Description automatically generated">
            <a:extLst>
              <a:ext uri="{FF2B5EF4-FFF2-40B4-BE49-F238E27FC236}">
                <a16:creationId xmlns:a16="http://schemas.microsoft.com/office/drawing/2014/main" id="{1A1AFD12-4D3A-4655-950A-9B93C90502F6}"/>
              </a:ext>
            </a:extLst>
          </p:cNvPr>
          <p:cNvPicPr>
            <a:picLocks noChangeAspect="1"/>
          </p:cNvPicPr>
          <p:nvPr/>
        </p:nvPicPr>
        <p:blipFill rotWithShape="1">
          <a:blip r:embed="rId7">
            <a:extLst>
              <a:ext uri="{28A0092B-C50C-407E-A947-70E740481C1C}">
                <a14:useLocalDpi xmlns:a14="http://schemas.microsoft.com/office/drawing/2010/main" val="0"/>
              </a:ext>
            </a:extLst>
          </a:blip>
          <a:srcRect l="11318" r="14499" b="-1"/>
          <a:stretch/>
        </p:blipFill>
        <p:spPr>
          <a:xfrm>
            <a:off x="7287920" y="2417447"/>
            <a:ext cx="4572626" cy="3883354"/>
          </a:xfrm>
          <a:prstGeom prst="rect">
            <a:avLst/>
          </a:prstGeom>
        </p:spPr>
      </p:pic>
      <p:sp>
        <p:nvSpPr>
          <p:cNvPr id="3" name="Slide Number Placeholder 2">
            <a:extLst>
              <a:ext uri="{FF2B5EF4-FFF2-40B4-BE49-F238E27FC236}">
                <a16:creationId xmlns:a16="http://schemas.microsoft.com/office/drawing/2014/main" id="{BD089929-3A3C-400D-8583-B9E0CAB349CB}"/>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mtClean="0"/>
              <a:pPr>
                <a:spcAft>
                  <a:spcPts val="600"/>
                </a:spcAft>
              </a:pPr>
              <a:t>12</a:t>
            </a:fld>
            <a:endParaRPr lang="en-US"/>
          </a:p>
        </p:txBody>
      </p:sp>
    </p:spTree>
    <p:extLst>
      <p:ext uri="{BB962C8B-B14F-4D97-AF65-F5344CB8AC3E}">
        <p14:creationId xmlns:p14="http://schemas.microsoft.com/office/powerpoint/2010/main" val="32392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0031-E563-4FF1-ACE2-8317FD71B9C7}"/>
              </a:ext>
            </a:extLst>
          </p:cNvPr>
          <p:cNvSpPr>
            <a:spLocks noGrp="1"/>
          </p:cNvSpPr>
          <p:nvPr>
            <p:ph type="title"/>
          </p:nvPr>
        </p:nvSpPr>
        <p:spPr>
          <a:xfrm>
            <a:off x="0" y="0"/>
            <a:ext cx="12192000" cy="1540042"/>
          </a:xfrm>
        </p:spPr>
        <p:txBody>
          <a:bodyPr/>
          <a:lstStyle/>
          <a:p>
            <a:pPr algn="ctr"/>
            <a:r>
              <a:rPr lang="en-US" dirty="0"/>
              <a:t>DISTRICT &amp; CLUB resources</a:t>
            </a:r>
          </a:p>
        </p:txBody>
      </p:sp>
      <p:sp>
        <p:nvSpPr>
          <p:cNvPr id="3" name="Slide Number Placeholder 2">
            <a:extLst>
              <a:ext uri="{FF2B5EF4-FFF2-40B4-BE49-F238E27FC236}">
                <a16:creationId xmlns:a16="http://schemas.microsoft.com/office/drawing/2014/main" id="{21102537-BB75-4FDC-B989-4A50BA130661}"/>
              </a:ext>
            </a:extLst>
          </p:cNvPr>
          <p:cNvSpPr>
            <a:spLocks noGrp="1"/>
          </p:cNvSpPr>
          <p:nvPr>
            <p:ph type="sldNum" sz="quarter" idx="12"/>
          </p:nvPr>
        </p:nvSpPr>
        <p:spPr/>
        <p:txBody>
          <a:bodyPr/>
          <a:lstStyle/>
          <a:p>
            <a:fld id="{97A94E25-127B-4C48-AF96-44BA7B823777}" type="slidenum">
              <a:rPr lang="en-US" smtClean="0"/>
              <a:pPr/>
              <a:t>13</a:t>
            </a:fld>
            <a:endParaRPr lang="en-US" dirty="0"/>
          </a:p>
        </p:txBody>
      </p:sp>
      <p:pic>
        <p:nvPicPr>
          <p:cNvPr id="5" name="Picture 4">
            <a:extLst>
              <a:ext uri="{FF2B5EF4-FFF2-40B4-BE49-F238E27FC236}">
                <a16:creationId xmlns:a16="http://schemas.microsoft.com/office/drawing/2014/main" id="{CC51EA14-81F8-E945-98E5-F9F38C9C8EF1}"/>
              </a:ext>
            </a:extLst>
          </p:cNvPr>
          <p:cNvPicPr>
            <a:picLocks noChangeAspect="1"/>
          </p:cNvPicPr>
          <p:nvPr/>
        </p:nvPicPr>
        <p:blipFill>
          <a:blip r:embed="rId2"/>
          <a:stretch>
            <a:fillRect/>
          </a:stretch>
        </p:blipFill>
        <p:spPr>
          <a:xfrm>
            <a:off x="249150" y="1643424"/>
            <a:ext cx="5105954" cy="3041465"/>
          </a:xfrm>
          <a:prstGeom prst="rect">
            <a:avLst/>
          </a:prstGeom>
        </p:spPr>
      </p:pic>
      <p:sp>
        <p:nvSpPr>
          <p:cNvPr id="6" name="TextBox 5">
            <a:extLst>
              <a:ext uri="{FF2B5EF4-FFF2-40B4-BE49-F238E27FC236}">
                <a16:creationId xmlns:a16="http://schemas.microsoft.com/office/drawing/2014/main" id="{68D15C0B-7ECC-9F47-BB28-BFDD0FFFE879}"/>
              </a:ext>
            </a:extLst>
          </p:cNvPr>
          <p:cNvSpPr txBox="1"/>
          <p:nvPr/>
        </p:nvSpPr>
        <p:spPr>
          <a:xfrm>
            <a:off x="970844" y="4845244"/>
            <a:ext cx="4091889" cy="369332"/>
          </a:xfrm>
          <a:prstGeom prst="rect">
            <a:avLst/>
          </a:prstGeom>
          <a:noFill/>
        </p:spPr>
        <p:txBody>
          <a:bodyPr wrap="none" rtlCol="0">
            <a:spAutoFit/>
          </a:bodyPr>
          <a:lstStyle/>
          <a:p>
            <a:r>
              <a:rPr lang="en-US" dirty="0"/>
              <a:t>District Website: www.rotaryd5000.org</a:t>
            </a:r>
          </a:p>
        </p:txBody>
      </p:sp>
      <p:pic>
        <p:nvPicPr>
          <p:cNvPr id="7" name="Picture 6">
            <a:extLst>
              <a:ext uri="{FF2B5EF4-FFF2-40B4-BE49-F238E27FC236}">
                <a16:creationId xmlns:a16="http://schemas.microsoft.com/office/drawing/2014/main" id="{206477DD-D98E-964C-9233-C612B06917FC}"/>
              </a:ext>
            </a:extLst>
          </p:cNvPr>
          <p:cNvPicPr>
            <a:picLocks noChangeAspect="1"/>
          </p:cNvPicPr>
          <p:nvPr/>
        </p:nvPicPr>
        <p:blipFill>
          <a:blip r:embed="rId2"/>
          <a:stretch>
            <a:fillRect/>
          </a:stretch>
        </p:blipFill>
        <p:spPr>
          <a:xfrm>
            <a:off x="6389511" y="3394612"/>
            <a:ext cx="5463028" cy="3254164"/>
          </a:xfrm>
          <a:prstGeom prst="rect">
            <a:avLst/>
          </a:prstGeom>
        </p:spPr>
      </p:pic>
      <p:sp>
        <p:nvSpPr>
          <p:cNvPr id="9" name="TextBox 8">
            <a:extLst>
              <a:ext uri="{FF2B5EF4-FFF2-40B4-BE49-F238E27FC236}">
                <a16:creationId xmlns:a16="http://schemas.microsoft.com/office/drawing/2014/main" id="{6870C5BE-F039-664D-9CFB-571DC7064CB0}"/>
              </a:ext>
            </a:extLst>
          </p:cNvPr>
          <p:cNvSpPr txBox="1"/>
          <p:nvPr/>
        </p:nvSpPr>
        <p:spPr>
          <a:xfrm>
            <a:off x="6604951" y="2305238"/>
            <a:ext cx="5032147" cy="646331"/>
          </a:xfrm>
          <a:prstGeom prst="rect">
            <a:avLst/>
          </a:prstGeom>
          <a:noFill/>
        </p:spPr>
        <p:txBody>
          <a:bodyPr wrap="none" rtlCol="0">
            <a:spAutoFit/>
          </a:bodyPr>
          <a:lstStyle/>
          <a:p>
            <a:pPr algn="ctr"/>
            <a:r>
              <a:rPr lang="en-US" dirty="0"/>
              <a:t>District Training Resource Library:</a:t>
            </a:r>
          </a:p>
          <a:p>
            <a:pPr algn="ctr"/>
            <a:r>
              <a:rPr lang="en-US" dirty="0"/>
              <a:t> https://rotaryd5000.org/</a:t>
            </a:r>
            <a:r>
              <a:rPr lang="en-US" dirty="0" err="1"/>
              <a:t>sitepage</a:t>
            </a:r>
            <a:r>
              <a:rPr lang="en-US" dirty="0"/>
              <a:t>/training-library</a:t>
            </a:r>
          </a:p>
        </p:txBody>
      </p:sp>
    </p:spTree>
    <p:extLst>
      <p:ext uri="{BB962C8B-B14F-4D97-AF65-F5344CB8AC3E}">
        <p14:creationId xmlns:p14="http://schemas.microsoft.com/office/powerpoint/2010/main" val="325576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0031-E563-4FF1-ACE2-8317FD71B9C7}"/>
              </a:ext>
            </a:extLst>
          </p:cNvPr>
          <p:cNvSpPr>
            <a:spLocks noGrp="1"/>
          </p:cNvSpPr>
          <p:nvPr>
            <p:ph type="title"/>
          </p:nvPr>
        </p:nvSpPr>
        <p:spPr>
          <a:xfrm>
            <a:off x="0" y="1"/>
            <a:ext cx="12192000" cy="1540042"/>
          </a:xfrm>
        </p:spPr>
        <p:txBody>
          <a:bodyPr/>
          <a:lstStyle/>
          <a:p>
            <a:pPr algn="ctr"/>
            <a:r>
              <a:rPr lang="en-US" dirty="0"/>
              <a:t>ROTARY resources</a:t>
            </a:r>
          </a:p>
        </p:txBody>
      </p:sp>
      <p:sp>
        <p:nvSpPr>
          <p:cNvPr id="3" name="Slide Number Placeholder 2">
            <a:extLst>
              <a:ext uri="{FF2B5EF4-FFF2-40B4-BE49-F238E27FC236}">
                <a16:creationId xmlns:a16="http://schemas.microsoft.com/office/drawing/2014/main" id="{21102537-BB75-4FDC-B989-4A50BA130661}"/>
              </a:ext>
            </a:extLst>
          </p:cNvPr>
          <p:cNvSpPr>
            <a:spLocks noGrp="1"/>
          </p:cNvSpPr>
          <p:nvPr>
            <p:ph type="sldNum" sz="quarter" idx="12"/>
          </p:nvPr>
        </p:nvSpPr>
        <p:spPr/>
        <p:txBody>
          <a:bodyPr/>
          <a:lstStyle/>
          <a:p>
            <a:fld id="{97A94E25-127B-4C48-AF96-44BA7B823777}" type="slidenum">
              <a:rPr lang="en-US" smtClean="0"/>
              <a:pPr/>
              <a:t>14</a:t>
            </a:fld>
            <a:endParaRPr lang="en-US" dirty="0"/>
          </a:p>
        </p:txBody>
      </p:sp>
      <p:pic>
        <p:nvPicPr>
          <p:cNvPr id="6" name="Picture 5">
            <a:extLst>
              <a:ext uri="{FF2B5EF4-FFF2-40B4-BE49-F238E27FC236}">
                <a16:creationId xmlns:a16="http://schemas.microsoft.com/office/drawing/2014/main" id="{987BC3AF-C064-864E-946C-980EE8D7DAD7}"/>
              </a:ext>
            </a:extLst>
          </p:cNvPr>
          <p:cNvPicPr>
            <a:picLocks noChangeAspect="1"/>
          </p:cNvPicPr>
          <p:nvPr/>
        </p:nvPicPr>
        <p:blipFill>
          <a:blip r:embed="rId2"/>
          <a:stretch>
            <a:fillRect/>
          </a:stretch>
        </p:blipFill>
        <p:spPr>
          <a:xfrm>
            <a:off x="530577" y="2040177"/>
            <a:ext cx="6511996" cy="4174356"/>
          </a:xfrm>
          <a:prstGeom prst="rect">
            <a:avLst/>
          </a:prstGeom>
        </p:spPr>
      </p:pic>
      <p:sp>
        <p:nvSpPr>
          <p:cNvPr id="7" name="TextBox 6">
            <a:extLst>
              <a:ext uri="{FF2B5EF4-FFF2-40B4-BE49-F238E27FC236}">
                <a16:creationId xmlns:a16="http://schemas.microsoft.com/office/drawing/2014/main" id="{3A93AC6B-FEB8-5643-8583-78F401A2FE59}"/>
              </a:ext>
            </a:extLst>
          </p:cNvPr>
          <p:cNvSpPr txBox="1"/>
          <p:nvPr/>
        </p:nvSpPr>
        <p:spPr>
          <a:xfrm>
            <a:off x="7315200" y="2144889"/>
            <a:ext cx="4929555" cy="3693319"/>
          </a:xfrm>
          <a:prstGeom prst="rect">
            <a:avLst/>
          </a:prstGeom>
          <a:noFill/>
        </p:spPr>
        <p:txBody>
          <a:bodyPr wrap="none" rtlCol="0">
            <a:spAutoFit/>
          </a:bodyPr>
          <a:lstStyle/>
          <a:p>
            <a:r>
              <a:rPr lang="en-US" dirty="0"/>
              <a:t>RI Website:  </a:t>
            </a:r>
            <a:r>
              <a:rPr lang="en-US" b="1" dirty="0" err="1"/>
              <a:t>my.rotary.org</a:t>
            </a:r>
            <a:r>
              <a:rPr lang="en-US" b="1" dirty="0"/>
              <a:t> </a:t>
            </a:r>
          </a:p>
          <a:p>
            <a:endParaRPr lang="en-US" dirty="0"/>
          </a:p>
          <a:p>
            <a:r>
              <a:rPr lang="en-US" b="1" u="sng" dirty="0"/>
              <a:t>Sign in and gain access to:</a:t>
            </a:r>
          </a:p>
          <a:p>
            <a:endParaRPr lang="en-US" dirty="0"/>
          </a:p>
          <a:p>
            <a:r>
              <a:rPr lang="en-US" dirty="0"/>
              <a:t>Profile – keep your information current</a:t>
            </a:r>
          </a:p>
          <a:p>
            <a:endParaRPr lang="en-US" dirty="0"/>
          </a:p>
          <a:p>
            <a:r>
              <a:rPr lang="en-US" dirty="0"/>
              <a:t>Brand – get RI templates and digital resources</a:t>
            </a:r>
          </a:p>
          <a:p>
            <a:endParaRPr lang="en-US" dirty="0"/>
          </a:p>
          <a:p>
            <a:r>
              <a:rPr lang="en-US" dirty="0"/>
              <a:t>Donation – track your contributions</a:t>
            </a:r>
          </a:p>
          <a:p>
            <a:endParaRPr lang="en-US" dirty="0"/>
          </a:p>
          <a:p>
            <a:r>
              <a:rPr lang="en-US" dirty="0"/>
              <a:t>Education – Learning Center resources</a:t>
            </a:r>
          </a:p>
          <a:p>
            <a:endParaRPr lang="en-US" dirty="0"/>
          </a:p>
          <a:p>
            <a:endParaRPr lang="en-US" dirty="0"/>
          </a:p>
        </p:txBody>
      </p:sp>
    </p:spTree>
    <p:extLst>
      <p:ext uri="{BB962C8B-B14F-4D97-AF65-F5344CB8AC3E}">
        <p14:creationId xmlns:p14="http://schemas.microsoft.com/office/powerpoint/2010/main" val="221597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B04F0B-8384-4E9B-822A-3D1C00272638}"/>
              </a:ext>
            </a:extLst>
          </p:cNvPr>
          <p:cNvSpPr>
            <a:spLocks noGrp="1"/>
          </p:cNvSpPr>
          <p:nvPr>
            <p:ph type="title"/>
          </p:nvPr>
        </p:nvSpPr>
        <p:spPr>
          <a:xfrm>
            <a:off x="-1" y="527007"/>
            <a:ext cx="3864635" cy="3559799"/>
          </a:xfrm>
        </p:spPr>
        <p:txBody>
          <a:bodyPr vert="horz" lIns="91440" tIns="45720" rIns="91440" bIns="45720" rtlCol="0" anchor="t">
            <a:normAutofit/>
          </a:bodyPr>
          <a:lstStyle/>
          <a:p>
            <a:pPr algn="ctr"/>
            <a:r>
              <a:rPr lang="en-US" sz="4100" kern="1200" dirty="0">
                <a:latin typeface="+mj-lt"/>
                <a:ea typeface="+mj-ea"/>
                <a:cs typeface="+mj-cs"/>
              </a:rPr>
              <a:t>The four way test</a:t>
            </a:r>
            <a:br>
              <a:rPr lang="en-US" sz="4100" kern="1200" dirty="0">
                <a:latin typeface="+mj-lt"/>
                <a:ea typeface="+mj-ea"/>
                <a:cs typeface="+mj-cs"/>
              </a:rPr>
            </a:br>
            <a:br>
              <a:rPr lang="en-US" sz="4100" kern="1200" dirty="0">
                <a:latin typeface="+mj-lt"/>
                <a:ea typeface="+mj-ea"/>
                <a:cs typeface="+mj-cs"/>
              </a:rPr>
            </a:br>
            <a:br>
              <a:rPr lang="en-US" sz="4100" kern="1200" dirty="0">
                <a:latin typeface="+mj-lt"/>
                <a:ea typeface="+mj-ea"/>
                <a:cs typeface="+mj-cs"/>
              </a:rPr>
            </a:br>
            <a:r>
              <a:rPr lang="en-US" sz="4100" kern="1200" dirty="0">
                <a:latin typeface="+mj-lt"/>
                <a:ea typeface="+mj-ea"/>
                <a:cs typeface="+mj-cs"/>
              </a:rPr>
              <a:t>adopted in 1943</a:t>
            </a:r>
          </a:p>
        </p:txBody>
      </p:sp>
      <p:sp>
        <p:nvSpPr>
          <p:cNvPr id="5" name="TextBox 4">
            <a:extLst>
              <a:ext uri="{FF2B5EF4-FFF2-40B4-BE49-F238E27FC236}">
                <a16:creationId xmlns:a16="http://schemas.microsoft.com/office/drawing/2014/main" id="{1D02CF14-5DE3-4B44-8745-C3589F4514A0}"/>
              </a:ext>
            </a:extLst>
          </p:cNvPr>
          <p:cNvSpPr txBox="1"/>
          <p:nvPr/>
        </p:nvSpPr>
        <p:spPr>
          <a:xfrm>
            <a:off x="4464690" y="754832"/>
            <a:ext cx="7885471" cy="5533496"/>
          </a:xfrm>
          <a:prstGeom prst="rect">
            <a:avLst/>
          </a:prstGeom>
        </p:spPr>
        <p:txBody>
          <a:bodyPr vert="horz" lIns="91440" tIns="45720" rIns="91440" bIns="45720" rtlCol="0" anchor="ctr">
            <a:noAutofit/>
          </a:bodyPr>
          <a:lstStyle/>
          <a:p>
            <a:pPr>
              <a:lnSpc>
                <a:spcPct val="90000"/>
              </a:lnSpc>
              <a:spcAft>
                <a:spcPts val="600"/>
              </a:spcAft>
            </a:pPr>
            <a:r>
              <a:rPr lang="en-US" sz="3600" b="0" i="0" dirty="0">
                <a:effectLst/>
              </a:rPr>
              <a:t>Of the things we think, say or do</a:t>
            </a:r>
          </a:p>
          <a:p>
            <a:pPr indent="-228600">
              <a:lnSpc>
                <a:spcPct val="90000"/>
              </a:lnSpc>
              <a:spcAft>
                <a:spcPts val="600"/>
              </a:spcAft>
              <a:buFont typeface="Arial" panose="020B0604020202020204" pitchFamily="34" charset="0"/>
              <a:buChar char="•"/>
            </a:pPr>
            <a:endParaRPr lang="en-US" sz="3600" b="0" i="0" dirty="0">
              <a:effectLst/>
            </a:endParaRPr>
          </a:p>
          <a:p>
            <a:pPr>
              <a:lnSpc>
                <a:spcPct val="90000"/>
              </a:lnSpc>
              <a:spcAft>
                <a:spcPts val="600"/>
              </a:spcAft>
            </a:pPr>
            <a:endParaRPr lang="en-US" sz="2800" b="0" i="0" dirty="0">
              <a:effectLst/>
            </a:endParaRPr>
          </a:p>
          <a:p>
            <a:pPr>
              <a:lnSpc>
                <a:spcPct val="90000"/>
              </a:lnSpc>
              <a:spcAft>
                <a:spcPts val="600"/>
              </a:spcAft>
            </a:pPr>
            <a:r>
              <a:rPr lang="en-US" sz="2800" b="0" i="0" dirty="0">
                <a:effectLst/>
              </a:rPr>
              <a:t>First		Is it the TRUTH?</a:t>
            </a:r>
          </a:p>
          <a:p>
            <a:pPr>
              <a:lnSpc>
                <a:spcPct val="90000"/>
              </a:lnSpc>
              <a:spcAft>
                <a:spcPts val="600"/>
              </a:spcAft>
            </a:pPr>
            <a:endParaRPr lang="en-US" sz="2800" dirty="0"/>
          </a:p>
          <a:p>
            <a:pPr>
              <a:lnSpc>
                <a:spcPct val="90000"/>
              </a:lnSpc>
              <a:spcAft>
                <a:spcPts val="600"/>
              </a:spcAft>
            </a:pPr>
            <a:r>
              <a:rPr lang="en-US" sz="2800" b="0" i="0" dirty="0">
                <a:effectLst/>
              </a:rPr>
              <a:t>Second	Is it FAIR to all concerned?</a:t>
            </a:r>
          </a:p>
          <a:p>
            <a:pPr>
              <a:lnSpc>
                <a:spcPct val="90000"/>
              </a:lnSpc>
              <a:spcAft>
                <a:spcPts val="600"/>
              </a:spcAft>
            </a:pPr>
            <a:endParaRPr lang="en-US" sz="2800" b="0" i="0" dirty="0">
              <a:effectLst/>
            </a:endParaRPr>
          </a:p>
          <a:p>
            <a:pPr>
              <a:lnSpc>
                <a:spcPct val="90000"/>
              </a:lnSpc>
              <a:spcAft>
                <a:spcPts val="600"/>
              </a:spcAft>
            </a:pPr>
            <a:r>
              <a:rPr lang="en-US" sz="2800" b="0" i="0" dirty="0">
                <a:effectLst/>
              </a:rPr>
              <a:t>Third		Will it build GOODWILL and 				BETTER FRIENDSHIPS?</a:t>
            </a:r>
          </a:p>
          <a:p>
            <a:pPr>
              <a:lnSpc>
                <a:spcPct val="90000"/>
              </a:lnSpc>
              <a:spcAft>
                <a:spcPts val="600"/>
              </a:spcAft>
            </a:pPr>
            <a:endParaRPr lang="en-US" sz="2800" b="0" i="0" dirty="0">
              <a:effectLst/>
            </a:endParaRPr>
          </a:p>
          <a:p>
            <a:pPr>
              <a:lnSpc>
                <a:spcPct val="90000"/>
              </a:lnSpc>
              <a:spcAft>
                <a:spcPts val="600"/>
              </a:spcAft>
            </a:pPr>
            <a:r>
              <a:rPr lang="en-US" sz="2800" b="0" i="0" dirty="0">
                <a:effectLst/>
              </a:rPr>
              <a:t>Fourth	Will it be BENEFICIAL to all 				CONCERNED?	</a:t>
            </a:r>
          </a:p>
          <a:p>
            <a:pPr>
              <a:lnSpc>
                <a:spcPct val="90000"/>
              </a:lnSpc>
              <a:spcAft>
                <a:spcPts val="600"/>
              </a:spcAft>
            </a:pPr>
            <a:endParaRPr lang="en-US" sz="2800" b="0" i="0" dirty="0">
              <a:effectLst/>
            </a:endParaRPr>
          </a:p>
        </p:txBody>
      </p:sp>
      <p:sp>
        <p:nvSpPr>
          <p:cNvPr id="3" name="Slide Number Placeholder 2">
            <a:extLst>
              <a:ext uri="{FF2B5EF4-FFF2-40B4-BE49-F238E27FC236}">
                <a16:creationId xmlns:a16="http://schemas.microsoft.com/office/drawing/2014/main" id="{B32C2735-6862-4AAA-ADB1-9C0107D2F20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mtClean="0">
                <a:solidFill>
                  <a:schemeClr val="tx1">
                    <a:tint val="75000"/>
                  </a:schemeClr>
                </a:solidFill>
              </a:rPr>
              <a:pPr>
                <a:spcAft>
                  <a:spcPts val="600"/>
                </a:spcAft>
              </a:pPr>
              <a:t>15</a:t>
            </a:fld>
            <a:endParaRPr lang="en-US">
              <a:solidFill>
                <a:schemeClr val="tx1">
                  <a:tint val="75000"/>
                </a:schemeClr>
              </a:solidFill>
            </a:endParaRPr>
          </a:p>
        </p:txBody>
      </p:sp>
    </p:spTree>
    <p:extLst>
      <p:ext uri="{BB962C8B-B14F-4D97-AF65-F5344CB8AC3E}">
        <p14:creationId xmlns:p14="http://schemas.microsoft.com/office/powerpoint/2010/main" val="365191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921382" y="692143"/>
            <a:ext cx="4913362" cy="4134882"/>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930909" y="692145"/>
            <a:ext cx="4903836" cy="3244129"/>
          </a:xfrm>
          <a:prstGeom prst="rect">
            <a:avLst/>
          </a:prstGeom>
          <a:noFill/>
        </p:spPr>
        <p:txBody>
          <a:bodyPr wrap="square" rtlCol="0" anchor="ctr">
            <a:noAutofit/>
          </a:bodyPr>
          <a:lstStyle/>
          <a:p>
            <a:pPr algn="ctr"/>
            <a:r>
              <a:rPr lang="en-US" sz="5400" b="1" dirty="0">
                <a:solidFill>
                  <a:schemeClr val="bg1"/>
                </a:solidFill>
                <a:latin typeface="Arial" panose="020B0604020202020204" pitchFamily="34" charset="0"/>
                <a:ea typeface="Arial" charset="0"/>
                <a:cs typeface="Arial" panose="020B0604020202020204" pitchFamily="34" charset="0"/>
              </a:rPr>
              <a:t>QUESTIONS</a:t>
            </a:r>
          </a:p>
        </p:txBody>
      </p:sp>
      <p:sp>
        <p:nvSpPr>
          <p:cNvPr id="6" name="TextBox 5">
            <a:extLst>
              <a:ext uri="{FF2B5EF4-FFF2-40B4-BE49-F238E27FC236}">
                <a16:creationId xmlns:a16="http://schemas.microsoft.com/office/drawing/2014/main" id="{E15BFCAB-73D5-4773-AAF9-AD6DA5A6CDD2}"/>
              </a:ext>
            </a:extLst>
          </p:cNvPr>
          <p:cNvSpPr txBox="1"/>
          <p:nvPr/>
        </p:nvSpPr>
        <p:spPr>
          <a:xfrm>
            <a:off x="2386146" y="4211805"/>
            <a:ext cx="9501054" cy="2677656"/>
          </a:xfrm>
          <a:prstGeom prst="rect">
            <a:avLst/>
          </a:prstGeom>
          <a:noFill/>
        </p:spPr>
        <p:txBody>
          <a:bodyPr wrap="square">
            <a:spAutoFit/>
          </a:bodyPr>
          <a:lstStyle/>
          <a:p>
            <a:pPr algn="ctr"/>
            <a:r>
              <a:rPr lang="en-US" sz="2800" dirty="0">
                <a:solidFill>
                  <a:srgbClr val="FFFFFF"/>
                </a:solidFill>
              </a:rPr>
              <a:t>Kelly McDonald, kellymmcdonald@outlook.com</a:t>
            </a:r>
          </a:p>
          <a:p>
            <a:pPr algn="ctr"/>
            <a:r>
              <a:rPr lang="en-US" sz="2800" dirty="0">
                <a:solidFill>
                  <a:srgbClr val="FFFFFF"/>
                </a:solidFill>
              </a:rPr>
              <a:t>480.390.5699</a:t>
            </a:r>
          </a:p>
          <a:p>
            <a:pPr algn="ctr"/>
            <a:endParaRPr lang="en-US" sz="2800" dirty="0">
              <a:solidFill>
                <a:srgbClr val="FFFFFF"/>
              </a:solidFill>
            </a:endParaRPr>
          </a:p>
          <a:p>
            <a:pPr algn="ctr"/>
            <a:r>
              <a:rPr lang="en-US" sz="2800" dirty="0">
                <a:solidFill>
                  <a:srgbClr val="FFFFFF"/>
                </a:solidFill>
              </a:rPr>
              <a:t>Mark Merriam, mark.rotary@outlook.com</a:t>
            </a:r>
          </a:p>
          <a:p>
            <a:pPr algn="ctr"/>
            <a:r>
              <a:rPr lang="en-US" sz="2800" dirty="0">
                <a:solidFill>
                  <a:srgbClr val="FFFFFF"/>
                </a:solidFill>
              </a:rPr>
              <a:t>808.381.5504</a:t>
            </a:r>
          </a:p>
          <a:p>
            <a:pPr algn="ctr"/>
            <a:endParaRPr lang="en-US" sz="2800" dirty="0">
              <a:solidFill>
                <a:srgbClr val="FFFFFF"/>
              </a:solidFill>
            </a:endParaRP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ED756C-C643-4A75-9CAB-5F7F7A6895F6}"/>
              </a:ext>
            </a:extLst>
          </p:cNvPr>
          <p:cNvSpPr>
            <a:spLocks noGrp="1"/>
          </p:cNvSpPr>
          <p:nvPr>
            <p:ph type="sldNum" sz="quarter" idx="12"/>
          </p:nvPr>
        </p:nvSpPr>
        <p:spPr/>
        <p:txBody>
          <a:bodyPr/>
          <a:lstStyle/>
          <a:p>
            <a:fld id="{97A94E25-127B-4C48-AF96-44BA7B823777}" type="slidenum">
              <a:rPr lang="en-US" smtClean="0"/>
              <a:pPr/>
              <a:t>2</a:t>
            </a:fld>
            <a:endParaRPr lang="en-US" dirty="0"/>
          </a:p>
        </p:txBody>
      </p:sp>
      <p:pic>
        <p:nvPicPr>
          <p:cNvPr id="8" name="Picture 7">
            <a:extLst>
              <a:ext uri="{FF2B5EF4-FFF2-40B4-BE49-F238E27FC236}">
                <a16:creationId xmlns:a16="http://schemas.microsoft.com/office/drawing/2014/main" id="{FFB23210-5255-4EA5-A039-CA5099911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510" y="305062"/>
            <a:ext cx="5614980" cy="2107991"/>
          </a:xfrm>
          <a:prstGeom prst="rect">
            <a:avLst/>
          </a:prstGeom>
        </p:spPr>
      </p:pic>
      <p:sp>
        <p:nvSpPr>
          <p:cNvPr id="2" name="TextBox 1">
            <a:extLst>
              <a:ext uri="{FF2B5EF4-FFF2-40B4-BE49-F238E27FC236}">
                <a16:creationId xmlns:a16="http://schemas.microsoft.com/office/drawing/2014/main" id="{A8FF8F25-938F-4A0C-8B55-60EDEDE0705E}"/>
              </a:ext>
            </a:extLst>
          </p:cNvPr>
          <p:cNvSpPr txBox="1"/>
          <p:nvPr/>
        </p:nvSpPr>
        <p:spPr>
          <a:xfrm>
            <a:off x="0" y="4903695"/>
            <a:ext cx="12192000" cy="1015663"/>
          </a:xfrm>
          <a:prstGeom prst="rect">
            <a:avLst/>
          </a:prstGeom>
          <a:noFill/>
        </p:spPr>
        <p:txBody>
          <a:bodyPr wrap="square" rtlCol="0">
            <a:spAutoFit/>
          </a:bodyPr>
          <a:lstStyle/>
          <a:p>
            <a:pPr algn="ctr"/>
            <a:r>
              <a:rPr lang="en-US" sz="6000" dirty="0">
                <a:solidFill>
                  <a:srgbClr val="FFFFFF"/>
                </a:solidFill>
              </a:rPr>
              <a:t>Service Above Self</a:t>
            </a:r>
          </a:p>
        </p:txBody>
      </p:sp>
      <p:pic>
        <p:nvPicPr>
          <p:cNvPr id="5" name="Picture 2">
            <a:extLst>
              <a:ext uri="{FF2B5EF4-FFF2-40B4-BE49-F238E27FC236}">
                <a16:creationId xmlns:a16="http://schemas.microsoft.com/office/drawing/2014/main" id="{6724F840-41D5-4AA0-BF44-BB2C2CC97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76" y="2555928"/>
            <a:ext cx="10065847" cy="5302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23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6C1C-8D1F-4ACD-A385-A8E01E78C6C3}"/>
              </a:ext>
            </a:extLst>
          </p:cNvPr>
          <p:cNvSpPr>
            <a:spLocks noGrp="1"/>
          </p:cNvSpPr>
          <p:nvPr>
            <p:ph type="title"/>
          </p:nvPr>
        </p:nvSpPr>
        <p:spPr>
          <a:xfrm>
            <a:off x="0" y="1"/>
            <a:ext cx="12192000" cy="1540042"/>
          </a:xfrm>
        </p:spPr>
        <p:txBody>
          <a:bodyPr/>
          <a:lstStyle/>
          <a:p>
            <a:pPr algn="ctr"/>
            <a:r>
              <a:rPr lang="en-US" dirty="0"/>
              <a:t>Diversity, equity and inclusion</a:t>
            </a:r>
          </a:p>
        </p:txBody>
      </p:sp>
      <p:sp>
        <p:nvSpPr>
          <p:cNvPr id="3" name="Slide Number Placeholder 2">
            <a:extLst>
              <a:ext uri="{FF2B5EF4-FFF2-40B4-BE49-F238E27FC236}">
                <a16:creationId xmlns:a16="http://schemas.microsoft.com/office/drawing/2014/main" id="{E2046B18-2A80-4EA8-9F36-A793FEA15CFA}"/>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6" name="TextBox 5">
            <a:extLst>
              <a:ext uri="{FF2B5EF4-FFF2-40B4-BE49-F238E27FC236}">
                <a16:creationId xmlns:a16="http://schemas.microsoft.com/office/drawing/2014/main" id="{043716B5-2336-4C68-8225-F1390E389CC4}"/>
              </a:ext>
            </a:extLst>
          </p:cNvPr>
          <p:cNvSpPr txBox="1"/>
          <p:nvPr/>
        </p:nvSpPr>
        <p:spPr>
          <a:xfrm>
            <a:off x="496389" y="1870753"/>
            <a:ext cx="11153743" cy="4433073"/>
          </a:xfrm>
          <a:prstGeom prst="rect">
            <a:avLst/>
          </a:prstGeom>
          <a:noFill/>
        </p:spPr>
        <p:txBody>
          <a:bodyPr wrap="square">
            <a:spAutoFit/>
          </a:bodyPr>
          <a:lstStyle/>
          <a:p>
            <a:pPr>
              <a:lnSpc>
                <a:spcPct val="150000"/>
              </a:lnSpc>
              <a:spcAft>
                <a:spcPts val="600"/>
              </a:spcAft>
            </a:pPr>
            <a:r>
              <a:rPr lang="en-US" sz="3200" b="0" i="0" dirty="0">
                <a:effectLst/>
              </a:rPr>
              <a:t>As a global network that strives to build a world where people unite and take action to create lasting change, Rotary values diversity and celebrates the contributions of people of all backgrounds, regardless of their age, ethnicity, race, color, abilities, religion, socioeconomic status, culture, sex, sexual orientation, and gender identity.</a:t>
            </a:r>
            <a:endParaRPr lang="en-US" sz="3200" dirty="0"/>
          </a:p>
        </p:txBody>
      </p:sp>
    </p:spTree>
    <p:extLst>
      <p:ext uri="{BB962C8B-B14F-4D97-AF65-F5344CB8AC3E}">
        <p14:creationId xmlns:p14="http://schemas.microsoft.com/office/powerpoint/2010/main" val="246152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6C1C-8D1F-4ACD-A385-A8E01E78C6C3}"/>
              </a:ext>
            </a:extLst>
          </p:cNvPr>
          <p:cNvSpPr>
            <a:spLocks noGrp="1"/>
          </p:cNvSpPr>
          <p:nvPr>
            <p:ph type="title"/>
          </p:nvPr>
        </p:nvSpPr>
        <p:spPr>
          <a:xfrm>
            <a:off x="0" y="1"/>
            <a:ext cx="12192000" cy="1540042"/>
          </a:xfrm>
        </p:spPr>
        <p:txBody>
          <a:bodyPr/>
          <a:lstStyle/>
          <a:p>
            <a:pPr algn="ctr"/>
            <a:r>
              <a:rPr lang="en-US" dirty="0"/>
              <a:t>Our structure</a:t>
            </a:r>
          </a:p>
        </p:txBody>
      </p:sp>
      <p:sp>
        <p:nvSpPr>
          <p:cNvPr id="3" name="Slide Number Placeholder 2">
            <a:extLst>
              <a:ext uri="{FF2B5EF4-FFF2-40B4-BE49-F238E27FC236}">
                <a16:creationId xmlns:a16="http://schemas.microsoft.com/office/drawing/2014/main" id="{E2046B18-2A80-4EA8-9F36-A793FEA15CFA}"/>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4" name="TextBox 3">
            <a:extLst>
              <a:ext uri="{FF2B5EF4-FFF2-40B4-BE49-F238E27FC236}">
                <a16:creationId xmlns:a16="http://schemas.microsoft.com/office/drawing/2014/main" id="{72E029E3-70D7-4B82-93DB-7F82E549DD6B}"/>
              </a:ext>
            </a:extLst>
          </p:cNvPr>
          <p:cNvSpPr txBox="1"/>
          <p:nvPr/>
        </p:nvSpPr>
        <p:spPr>
          <a:xfrm>
            <a:off x="418011" y="1556852"/>
            <a:ext cx="11232122" cy="5262979"/>
          </a:xfrm>
          <a:prstGeom prst="rect">
            <a:avLst/>
          </a:prstGeom>
          <a:noFill/>
        </p:spPr>
        <p:txBody>
          <a:bodyPr wrap="square" rtlCol="0">
            <a:spAutoFit/>
          </a:bodyPr>
          <a:lstStyle/>
          <a:p>
            <a:r>
              <a:rPr lang="en-US" sz="2800" dirty="0"/>
              <a:t>Rotary Clubs - </a:t>
            </a:r>
            <a:r>
              <a:rPr lang="en-US" sz="2800" dirty="0">
                <a:solidFill>
                  <a:srgbClr val="39424A"/>
                </a:solidFill>
              </a:rPr>
              <a:t>You are a Rotarian in a Rotary club. D</a:t>
            </a:r>
            <a:r>
              <a:rPr lang="en-US" sz="2800" b="0" i="0" dirty="0">
                <a:solidFill>
                  <a:srgbClr val="39424A"/>
                </a:solidFill>
                <a:effectLst/>
              </a:rPr>
              <a:t>edicated volunteers to exchange ideas, build relationships, and take action.</a:t>
            </a:r>
          </a:p>
          <a:p>
            <a:endParaRPr lang="en-US" sz="2800" dirty="0"/>
          </a:p>
          <a:p>
            <a:r>
              <a:rPr lang="en-US" sz="2800" dirty="0"/>
              <a:t>District 5000 - 1,500 members in 53 communities across the state.</a:t>
            </a:r>
          </a:p>
          <a:p>
            <a:endParaRPr lang="en-US" sz="2800" dirty="0"/>
          </a:p>
          <a:p>
            <a:r>
              <a:rPr lang="en-US" sz="2800" dirty="0"/>
              <a:t>Rotary International - </a:t>
            </a:r>
            <a:r>
              <a:rPr lang="en-US" sz="2800" dirty="0">
                <a:solidFill>
                  <a:srgbClr val="39424A"/>
                </a:solidFill>
              </a:rPr>
              <a:t>An association of Rotary clubs across the globe. RI S</a:t>
            </a:r>
            <a:r>
              <a:rPr lang="en-US" sz="2800" b="0" i="0" dirty="0">
                <a:solidFill>
                  <a:srgbClr val="39424A"/>
                </a:solidFill>
                <a:effectLst/>
              </a:rPr>
              <a:t>upports clubs worldwide by coordinating programs and initiatives at the local and international level. 1,200,000 members in 37,000 clubs.</a:t>
            </a:r>
            <a:endParaRPr lang="en-US" sz="2800" dirty="0"/>
          </a:p>
          <a:p>
            <a:endParaRPr lang="en-US" sz="2800" dirty="0"/>
          </a:p>
          <a:p>
            <a:r>
              <a:rPr lang="en-US" sz="2800" dirty="0"/>
              <a:t>The Rotary Foundation – </a:t>
            </a:r>
            <a:r>
              <a:rPr lang="en-US" sz="2800" dirty="0">
                <a:solidFill>
                  <a:srgbClr val="39424A"/>
                </a:solidFill>
              </a:rPr>
              <a:t>Permanent endowment to h</a:t>
            </a:r>
            <a:r>
              <a:rPr lang="en-US" sz="2800" b="0" i="0" dirty="0">
                <a:solidFill>
                  <a:srgbClr val="39424A"/>
                </a:solidFill>
                <a:effectLst/>
              </a:rPr>
              <a:t>elp fund our humanitarian activities</a:t>
            </a:r>
            <a:r>
              <a:rPr lang="en-US" sz="2800" dirty="0">
                <a:solidFill>
                  <a:srgbClr val="39424A"/>
                </a:solidFill>
              </a:rPr>
              <a:t>.</a:t>
            </a:r>
            <a:endParaRPr lang="en-US" sz="2800" dirty="0"/>
          </a:p>
        </p:txBody>
      </p:sp>
    </p:spTree>
    <p:extLst>
      <p:ext uri="{BB962C8B-B14F-4D97-AF65-F5344CB8AC3E}">
        <p14:creationId xmlns:p14="http://schemas.microsoft.com/office/powerpoint/2010/main" val="308750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2"/>
          </p:nvPr>
        </p:nvSpPr>
        <p:spPr>
          <a:xfrm>
            <a:off x="6350000" y="531237"/>
            <a:ext cx="5537200" cy="6142223"/>
          </a:xfrm>
        </p:spPr>
        <p:txBody>
          <a:bodyPr>
            <a:normAutofit fontScale="92500" lnSpcReduction="10000"/>
          </a:bodyPr>
          <a:lstStyle/>
          <a:p>
            <a:pPr algn="l"/>
            <a:r>
              <a:rPr lang="en-US" sz="3200" b="0" i="0" dirty="0">
                <a:solidFill>
                  <a:srgbClr val="39424A"/>
                </a:solidFill>
                <a:effectLst/>
              </a:rPr>
              <a:t>Rotary isn’t just a club for people to join, but rather “an invitation to endless opportunities.”</a:t>
            </a:r>
          </a:p>
          <a:p>
            <a:pPr algn="l"/>
            <a:r>
              <a:rPr lang="en-US" sz="3200" b="0" i="0" dirty="0">
                <a:solidFill>
                  <a:srgbClr val="39424A"/>
                </a:solidFill>
                <a:effectLst/>
              </a:rPr>
              <a:t> </a:t>
            </a:r>
          </a:p>
          <a:p>
            <a:pPr algn="l"/>
            <a:r>
              <a:rPr lang="en-US" sz="3200" b="0" i="0" dirty="0">
                <a:solidFill>
                  <a:srgbClr val="39424A"/>
                </a:solidFill>
                <a:effectLst/>
              </a:rPr>
              <a:t>“We believe that our acts of service, big and small, create opportunities for people who need our help,”</a:t>
            </a:r>
          </a:p>
          <a:p>
            <a:pPr algn="l"/>
            <a:endParaRPr lang="en-US" sz="3200" b="0" i="0" dirty="0">
              <a:solidFill>
                <a:srgbClr val="39424A"/>
              </a:solidFill>
              <a:effectLst/>
            </a:endParaRPr>
          </a:p>
          <a:p>
            <a:pPr algn="l"/>
            <a:r>
              <a:rPr lang="en-US" sz="3200" b="0" i="0" dirty="0">
                <a:solidFill>
                  <a:srgbClr val="39424A"/>
                </a:solidFill>
                <a:effectLst/>
              </a:rPr>
              <a:t>“Everything we do opens another opportunity for someone, somewhere,” said Knaack.</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6" name="Picture 5" descr="A picture containing computer, clock&#10;&#10;Description automatically generated">
            <a:extLst>
              <a:ext uri="{FF2B5EF4-FFF2-40B4-BE49-F238E27FC236}">
                <a16:creationId xmlns:a16="http://schemas.microsoft.com/office/drawing/2014/main" id="{77A9AF38-9247-411E-AD22-3AB0ADB66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62" y="644768"/>
            <a:ext cx="4901419" cy="4337539"/>
          </a:xfrm>
          <a:prstGeom prst="rect">
            <a:avLst/>
          </a:prstGeom>
        </p:spPr>
      </p:pic>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CB75-97CD-4879-9C3A-31FA0CC4ABD0}"/>
              </a:ext>
            </a:extLst>
          </p:cNvPr>
          <p:cNvSpPr>
            <a:spLocks noGrp="1"/>
          </p:cNvSpPr>
          <p:nvPr>
            <p:ph type="title"/>
          </p:nvPr>
        </p:nvSpPr>
        <p:spPr>
          <a:xfrm>
            <a:off x="0" y="1"/>
            <a:ext cx="12192000" cy="1540042"/>
          </a:xfrm>
        </p:spPr>
        <p:txBody>
          <a:bodyPr/>
          <a:lstStyle/>
          <a:p>
            <a:pPr algn="ctr"/>
            <a:r>
              <a:rPr lang="en-US" dirty="0"/>
              <a:t>Our causes</a:t>
            </a:r>
          </a:p>
        </p:txBody>
      </p:sp>
      <p:sp>
        <p:nvSpPr>
          <p:cNvPr id="3" name="Slide Number Placeholder 2">
            <a:extLst>
              <a:ext uri="{FF2B5EF4-FFF2-40B4-BE49-F238E27FC236}">
                <a16:creationId xmlns:a16="http://schemas.microsoft.com/office/drawing/2014/main" id="{4FC714A1-850E-4979-BB31-34F97C297AF8}"/>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
        <p:nvSpPr>
          <p:cNvPr id="5" name="TextBox 4">
            <a:extLst>
              <a:ext uri="{FF2B5EF4-FFF2-40B4-BE49-F238E27FC236}">
                <a16:creationId xmlns:a16="http://schemas.microsoft.com/office/drawing/2014/main" id="{B440A216-0537-4EC8-99DB-A81A5AB23CD4}"/>
              </a:ext>
            </a:extLst>
          </p:cNvPr>
          <p:cNvSpPr txBox="1"/>
          <p:nvPr/>
        </p:nvSpPr>
        <p:spPr>
          <a:xfrm>
            <a:off x="1121228" y="1981199"/>
            <a:ext cx="10025743" cy="954107"/>
          </a:xfrm>
          <a:prstGeom prst="rect">
            <a:avLst/>
          </a:prstGeom>
          <a:noFill/>
        </p:spPr>
        <p:txBody>
          <a:bodyPr wrap="square">
            <a:spAutoFit/>
          </a:bodyPr>
          <a:lstStyle/>
          <a:p>
            <a:r>
              <a:rPr lang="en-US" sz="2800" dirty="0"/>
              <a:t> </a:t>
            </a:r>
          </a:p>
          <a:p>
            <a:endParaRPr lang="en-US" sz="2800" dirty="0"/>
          </a:p>
        </p:txBody>
      </p:sp>
      <p:pic>
        <p:nvPicPr>
          <p:cNvPr id="6" name="Picture 5" descr="Graphical user interface, application, Teams&#10;&#10;Description automatically generated">
            <a:extLst>
              <a:ext uri="{FF2B5EF4-FFF2-40B4-BE49-F238E27FC236}">
                <a16:creationId xmlns:a16="http://schemas.microsoft.com/office/drawing/2014/main" id="{C7FB9670-1748-4307-A697-7C626FF2B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87" y="1762125"/>
            <a:ext cx="11645742" cy="3791349"/>
          </a:xfrm>
          <a:prstGeom prst="rect">
            <a:avLst/>
          </a:prstGeom>
        </p:spPr>
      </p:pic>
    </p:spTree>
    <p:extLst>
      <p:ext uri="{BB962C8B-B14F-4D97-AF65-F5344CB8AC3E}">
        <p14:creationId xmlns:p14="http://schemas.microsoft.com/office/powerpoint/2010/main" val="130592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233B79-3151-4DFA-A339-41C3D640B7A0}"/>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8" name="Picture 7" descr="A picture containing drawing, food&#10;&#10;Description automatically generated">
            <a:extLst>
              <a:ext uri="{FF2B5EF4-FFF2-40B4-BE49-F238E27FC236}">
                <a16:creationId xmlns:a16="http://schemas.microsoft.com/office/drawing/2014/main" id="{99A90387-0320-44E8-B697-B285986B2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044" y="1720516"/>
            <a:ext cx="7374400" cy="2779297"/>
          </a:xfrm>
          <a:prstGeom prst="rect">
            <a:avLst/>
          </a:prstGeom>
        </p:spPr>
      </p:pic>
    </p:spTree>
    <p:extLst>
      <p:ext uri="{BB962C8B-B14F-4D97-AF65-F5344CB8AC3E}">
        <p14:creationId xmlns:p14="http://schemas.microsoft.com/office/powerpoint/2010/main" val="311812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CB75-97CD-4879-9C3A-31FA0CC4ABD0}"/>
              </a:ext>
            </a:extLst>
          </p:cNvPr>
          <p:cNvSpPr>
            <a:spLocks noGrp="1"/>
          </p:cNvSpPr>
          <p:nvPr>
            <p:ph type="title"/>
          </p:nvPr>
        </p:nvSpPr>
        <p:spPr>
          <a:xfrm>
            <a:off x="0" y="1"/>
            <a:ext cx="12192000" cy="1540042"/>
          </a:xfrm>
        </p:spPr>
        <p:txBody>
          <a:bodyPr/>
          <a:lstStyle/>
          <a:p>
            <a:pPr algn="ctr"/>
            <a:r>
              <a:rPr lang="en-US" dirty="0"/>
              <a:t>The Rotary Foundation</a:t>
            </a:r>
            <a:br>
              <a:rPr lang="en-US" dirty="0"/>
            </a:br>
            <a:r>
              <a:rPr lang="en-US" dirty="0"/>
              <a:t>DOING GOOD </a:t>
            </a:r>
            <a:r>
              <a:rPr lang="en-US" dirty="0" err="1"/>
              <a:t>iN</a:t>
            </a:r>
            <a:r>
              <a:rPr lang="en-US" dirty="0"/>
              <a:t> THE WORLD</a:t>
            </a:r>
          </a:p>
        </p:txBody>
      </p:sp>
      <p:sp>
        <p:nvSpPr>
          <p:cNvPr id="3" name="Slide Number Placeholder 2">
            <a:extLst>
              <a:ext uri="{FF2B5EF4-FFF2-40B4-BE49-F238E27FC236}">
                <a16:creationId xmlns:a16="http://schemas.microsoft.com/office/drawing/2014/main" id="{4FC714A1-850E-4979-BB31-34F97C297AF8}"/>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5" name="TextBox 4">
            <a:extLst>
              <a:ext uri="{FF2B5EF4-FFF2-40B4-BE49-F238E27FC236}">
                <a16:creationId xmlns:a16="http://schemas.microsoft.com/office/drawing/2014/main" id="{B440A216-0537-4EC8-99DB-A81A5AB23CD4}"/>
              </a:ext>
            </a:extLst>
          </p:cNvPr>
          <p:cNvSpPr txBox="1"/>
          <p:nvPr/>
        </p:nvSpPr>
        <p:spPr>
          <a:xfrm>
            <a:off x="381000" y="1981199"/>
            <a:ext cx="11506200" cy="1815882"/>
          </a:xfrm>
          <a:prstGeom prst="rect">
            <a:avLst/>
          </a:prstGeom>
          <a:noFill/>
        </p:spPr>
        <p:txBody>
          <a:bodyPr wrap="square">
            <a:spAutoFit/>
          </a:bodyPr>
          <a:lstStyle/>
          <a:p>
            <a:r>
              <a:rPr lang="en-US" sz="2800" dirty="0"/>
              <a:t>The Rotary Foundation helps clubs and districts work together to perform meaningful, sustainable service. Our top-rated, award-winning Foundation has spent more than $3.7 billion in support of the 7 primary causes.</a:t>
            </a:r>
          </a:p>
        </p:txBody>
      </p:sp>
      <p:pic>
        <p:nvPicPr>
          <p:cNvPr id="6" name="Picture 5" descr="Logo, company name&#10;&#10;Description automatically generated">
            <a:extLst>
              <a:ext uri="{FF2B5EF4-FFF2-40B4-BE49-F238E27FC236}">
                <a16:creationId xmlns:a16="http://schemas.microsoft.com/office/drawing/2014/main" id="{6C2FD6DB-DDAF-4681-AB71-E67D7793F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3" y="3851367"/>
            <a:ext cx="2588215" cy="2588215"/>
          </a:xfrm>
          <a:prstGeom prst="rect">
            <a:avLst/>
          </a:prstGeom>
        </p:spPr>
      </p:pic>
      <p:sp>
        <p:nvSpPr>
          <p:cNvPr id="9" name="TextBox 8">
            <a:extLst>
              <a:ext uri="{FF2B5EF4-FFF2-40B4-BE49-F238E27FC236}">
                <a16:creationId xmlns:a16="http://schemas.microsoft.com/office/drawing/2014/main" id="{C18F10E8-EF7E-4037-92D6-ADBC4C1B6569}"/>
              </a:ext>
            </a:extLst>
          </p:cNvPr>
          <p:cNvSpPr txBox="1"/>
          <p:nvPr/>
        </p:nvSpPr>
        <p:spPr>
          <a:xfrm>
            <a:off x="389424" y="3806322"/>
            <a:ext cx="8534411" cy="954107"/>
          </a:xfrm>
          <a:prstGeom prst="rect">
            <a:avLst/>
          </a:prstGeom>
          <a:noFill/>
        </p:spPr>
        <p:txBody>
          <a:bodyPr wrap="square">
            <a:spAutoFit/>
          </a:bodyPr>
          <a:lstStyle/>
          <a:p>
            <a:r>
              <a:rPr lang="en-US" sz="2800" dirty="0">
                <a:solidFill>
                  <a:srgbClr val="FF0000"/>
                </a:solidFill>
              </a:rPr>
              <a:t>In 2020, The Rotary Foundation funded $20,000,000 in grants to fight the COVID-19 pandemic.</a:t>
            </a:r>
          </a:p>
        </p:txBody>
      </p:sp>
      <p:sp>
        <p:nvSpPr>
          <p:cNvPr id="10" name="TextBox 9">
            <a:extLst>
              <a:ext uri="{FF2B5EF4-FFF2-40B4-BE49-F238E27FC236}">
                <a16:creationId xmlns:a16="http://schemas.microsoft.com/office/drawing/2014/main" id="{32DAE3B4-003E-4066-8ACF-70CA1AF32AB0}"/>
              </a:ext>
            </a:extLst>
          </p:cNvPr>
          <p:cNvSpPr txBox="1"/>
          <p:nvPr/>
        </p:nvSpPr>
        <p:spPr>
          <a:xfrm>
            <a:off x="420733" y="4862105"/>
            <a:ext cx="8531677" cy="2369880"/>
          </a:xfrm>
          <a:prstGeom prst="rect">
            <a:avLst/>
          </a:prstGeom>
          <a:noFill/>
        </p:spPr>
        <p:txBody>
          <a:bodyPr wrap="square" rtlCol="0">
            <a:spAutoFit/>
          </a:bodyPr>
          <a:lstStyle/>
          <a:p>
            <a:r>
              <a:rPr lang="en-US" sz="2800" dirty="0"/>
              <a:t>Hawaii District 5000 received a $25,000 Foundation grant for relief efforts. In addition, our district funded $30,000 for local service projects, supporting every community in the state.</a:t>
            </a:r>
            <a:br>
              <a:rPr lang="en-US" dirty="0"/>
            </a:br>
            <a:endParaRPr lang="en-US" dirty="0"/>
          </a:p>
          <a:p>
            <a:endParaRPr lang="en-US" dirty="0"/>
          </a:p>
        </p:txBody>
      </p:sp>
    </p:spTree>
    <p:extLst>
      <p:ext uri="{BB962C8B-B14F-4D97-AF65-F5344CB8AC3E}">
        <p14:creationId xmlns:p14="http://schemas.microsoft.com/office/powerpoint/2010/main" val="268937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FA5F-C67D-40F6-ACDB-1C4A00B320C0}"/>
              </a:ext>
            </a:extLst>
          </p:cNvPr>
          <p:cNvSpPr>
            <a:spLocks noGrp="1"/>
          </p:cNvSpPr>
          <p:nvPr>
            <p:ph type="title"/>
          </p:nvPr>
        </p:nvSpPr>
        <p:spPr>
          <a:xfrm>
            <a:off x="0" y="1"/>
            <a:ext cx="12192000" cy="1540042"/>
          </a:xfrm>
        </p:spPr>
        <p:txBody>
          <a:bodyPr/>
          <a:lstStyle/>
          <a:p>
            <a:pPr algn="ctr"/>
            <a:r>
              <a:rPr lang="en-US" dirty="0"/>
              <a:t>ERADICATING POLIO WORLDWIDE</a:t>
            </a:r>
          </a:p>
        </p:txBody>
      </p:sp>
      <p:sp>
        <p:nvSpPr>
          <p:cNvPr id="3" name="Slide Number Placeholder 2">
            <a:extLst>
              <a:ext uri="{FF2B5EF4-FFF2-40B4-BE49-F238E27FC236}">
                <a16:creationId xmlns:a16="http://schemas.microsoft.com/office/drawing/2014/main" id="{38AB6DC4-1D10-46A6-9EA7-E5A14341F93E}"/>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5" name="TextBox 4">
            <a:extLst>
              <a:ext uri="{FF2B5EF4-FFF2-40B4-BE49-F238E27FC236}">
                <a16:creationId xmlns:a16="http://schemas.microsoft.com/office/drawing/2014/main" id="{3FD78512-6185-4340-839A-D066107CB0E4}"/>
              </a:ext>
            </a:extLst>
          </p:cNvPr>
          <p:cNvSpPr txBox="1"/>
          <p:nvPr/>
        </p:nvSpPr>
        <p:spPr>
          <a:xfrm>
            <a:off x="668262" y="1827431"/>
            <a:ext cx="10931675" cy="4455835"/>
          </a:xfrm>
          <a:prstGeom prst="rect">
            <a:avLst/>
          </a:prstGeom>
          <a:noFill/>
        </p:spPr>
        <p:txBody>
          <a:bodyPr wrap="square">
            <a:spAutoFit/>
          </a:bodyPr>
          <a:lstStyle/>
          <a:p>
            <a:pPr>
              <a:lnSpc>
                <a:spcPct val="150000"/>
              </a:lnSpc>
            </a:pPr>
            <a:r>
              <a:rPr lang="en-US" sz="2400" dirty="0"/>
              <a:t>Rotary works with partners in the Global Polio Eradication Initiative (GPEI), </a:t>
            </a:r>
          </a:p>
          <a:p>
            <a:pPr>
              <a:lnSpc>
                <a:spcPct val="150000"/>
              </a:lnSpc>
            </a:pPr>
            <a:endParaRPr lang="en-US" sz="2400" dirty="0"/>
          </a:p>
          <a:p>
            <a:pPr>
              <a:lnSpc>
                <a:spcPct val="150000"/>
              </a:lnSpc>
            </a:pPr>
            <a:r>
              <a:rPr lang="en-US" sz="2400" dirty="0"/>
              <a:t>Rotary’s contributions to the global polio eradication effort now exceed $1.6 billion, including matching funds from the Bill &amp; Melinda Gates Foundation. Since 1988, more than 2 billion children have received oral polio vaccine, and we’ve achieved a 99.9 percent reduction in polio cases. </a:t>
            </a:r>
            <a:r>
              <a:rPr lang="en-US" sz="2400" dirty="0">
                <a:highlight>
                  <a:srgbClr val="FFFF00"/>
                </a:highlight>
              </a:rPr>
              <a:t>It may be considered the greatest humanitarian service the world has ever seen, and every Rotarian can take pride in the achievement!</a:t>
            </a:r>
          </a:p>
        </p:txBody>
      </p:sp>
    </p:spTree>
    <p:extLst>
      <p:ext uri="{BB962C8B-B14F-4D97-AF65-F5344CB8AC3E}">
        <p14:creationId xmlns:p14="http://schemas.microsoft.com/office/powerpoint/2010/main" val="3266517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768</Words>
  <Application>Microsoft Office PowerPoint</Application>
  <PresentationFormat>Widescreen</PresentationFormat>
  <Paragraphs>108</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ROTARY 101</vt:lpstr>
      <vt:lpstr>PowerPoint Presentation</vt:lpstr>
      <vt:lpstr>Diversity, equity and inclusion</vt:lpstr>
      <vt:lpstr>Our structure</vt:lpstr>
      <vt:lpstr>PowerPoint Presentation</vt:lpstr>
      <vt:lpstr>Our causes</vt:lpstr>
      <vt:lpstr>PowerPoint Presentation</vt:lpstr>
      <vt:lpstr>The Rotary Foundation DOING GOOD iN THE WORLD</vt:lpstr>
      <vt:lpstr>ERADICATING POLIO WORLDWIDE</vt:lpstr>
      <vt:lpstr>District &amp; global grant funding</vt:lpstr>
      <vt:lpstr>PowerPoint Presentation</vt:lpstr>
      <vt:lpstr>PowerPoint Presentation</vt:lpstr>
      <vt:lpstr>DISTRICT &amp; CLUB resources</vt:lpstr>
      <vt:lpstr>ROTARY resources</vt:lpstr>
      <vt:lpstr>The four way test   adopted in 1943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101</dc:title>
  <dc:creator>Naomi Masuno</dc:creator>
  <cp:lastModifiedBy>Naomi Masuno</cp:lastModifiedBy>
  <cp:revision>32</cp:revision>
  <dcterms:created xsi:type="dcterms:W3CDTF">2020-09-12T19:17:28Z</dcterms:created>
  <dcterms:modified xsi:type="dcterms:W3CDTF">2021-04-11T00:38:57Z</dcterms:modified>
</cp:coreProperties>
</file>