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 id="2147483676" r:id="rId2"/>
    <p:sldMasterId id="2147483693" r:id="rId3"/>
  </p:sldMasterIdLst>
  <p:notesMasterIdLst>
    <p:notesMasterId r:id="rId39"/>
  </p:notesMasterIdLst>
  <p:handoutMasterIdLst>
    <p:handoutMasterId r:id="rId40"/>
  </p:handoutMasterIdLst>
  <p:sldIdLst>
    <p:sldId id="256" r:id="rId4"/>
    <p:sldId id="257" r:id="rId5"/>
    <p:sldId id="258" r:id="rId6"/>
    <p:sldId id="306" r:id="rId7"/>
    <p:sldId id="312" r:id="rId8"/>
    <p:sldId id="305" r:id="rId9"/>
    <p:sldId id="304" r:id="rId10"/>
    <p:sldId id="313" r:id="rId11"/>
    <p:sldId id="260" r:id="rId12"/>
    <p:sldId id="259"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303" r:id="rId33"/>
    <p:sldId id="308" r:id="rId34"/>
    <p:sldId id="311" r:id="rId35"/>
    <p:sldId id="309" r:id="rId36"/>
    <p:sldId id="310" r:id="rId37"/>
    <p:sldId id="302" r:id="rId38"/>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2A3"/>
    <a:srgbClr val="64D4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07" autoAdjust="0"/>
    <p:restoredTop sz="94660"/>
  </p:normalViewPr>
  <p:slideViewPr>
    <p:cSldViewPr snapToGrid="0">
      <p:cViewPr varScale="1">
        <p:scale>
          <a:sx n="113" d="100"/>
          <a:sy n="113" d="100"/>
        </p:scale>
        <p:origin x="504" y="9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25E397BF-3FCC-4514-AC11-83BCF9595215}" type="datetimeFigureOut">
              <a:rPr lang="en-US" smtClean="0"/>
              <a:t>4/10/2021</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F950E69A-5F92-49F5-91F8-39961C7976A7}" type="slidenum">
              <a:rPr lang="en-US" smtClean="0"/>
              <a:t>‹#›</a:t>
            </a:fld>
            <a:endParaRPr lang="en-US" dirty="0"/>
          </a:p>
        </p:txBody>
      </p:sp>
    </p:spTree>
    <p:extLst>
      <p:ext uri="{BB962C8B-B14F-4D97-AF65-F5344CB8AC3E}">
        <p14:creationId xmlns:p14="http://schemas.microsoft.com/office/powerpoint/2010/main" val="2763564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27CDDEB-CA0E-4849-BB5C-73B6667BCB12}" type="datetimeFigureOut">
              <a:rPr lang="en-US" smtClean="0"/>
              <a:t>4/10/2021</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8DB6ADEA-366B-429C-A1F6-8AA532DA954B}" type="slidenum">
              <a:rPr lang="en-US" smtClean="0"/>
              <a:t>‹#›</a:t>
            </a:fld>
            <a:endParaRPr lang="en-US" dirty="0"/>
          </a:p>
        </p:txBody>
      </p:sp>
    </p:spTree>
    <p:extLst>
      <p:ext uri="{BB962C8B-B14F-4D97-AF65-F5344CB8AC3E}">
        <p14:creationId xmlns:p14="http://schemas.microsoft.com/office/powerpoint/2010/main" val="1011747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48F30B9A-25BD-443F-804A-0ED093C974BE}"/>
              </a:ext>
            </a:extLst>
          </p:cNvPr>
          <p:cNvSpPr>
            <a:spLocks noGrp="1" noRot="1" noChangeAspect="1" noTextEdit="1"/>
          </p:cNvSpPr>
          <p:nvPr>
            <p:ph type="sldImg"/>
          </p:nvPr>
        </p:nvSpPr>
        <p:spPr>
          <a:ln/>
        </p:spPr>
      </p:sp>
      <p:sp>
        <p:nvSpPr>
          <p:cNvPr id="22531" name="Notes Placeholder 2">
            <a:extLst>
              <a:ext uri="{FF2B5EF4-FFF2-40B4-BE49-F238E27FC236}">
                <a16:creationId xmlns:a16="http://schemas.microsoft.com/office/drawing/2014/main" id="{B5614AFE-6E15-4AD1-9F76-F2A4A6242F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84" charset="-128"/>
              </a:rPr>
              <a:t>The session is being record so you can refer to this later and this powerpoint will be in </a:t>
            </a:r>
            <a:r>
              <a:rPr lang="en-US" altLang="en-US">
                <a:latin typeface="Arial" panose="020B0604020202020204" pitchFamily="34" charset="0"/>
                <a:ea typeface="ヒラギノ角ゴ Pro W3" pitchFamily="-84" charset="-128"/>
              </a:rPr>
              <a:t>the Training Library</a:t>
            </a:r>
            <a:endParaRPr lang="en-US" altLang="en-US" dirty="0">
              <a:latin typeface="Arial" panose="020B0604020202020204" pitchFamily="34" charset="0"/>
              <a:ea typeface="ヒラギノ角ゴ Pro W3" pitchFamily="-84" charset="-128"/>
            </a:endParaRPr>
          </a:p>
        </p:txBody>
      </p:sp>
      <p:sp>
        <p:nvSpPr>
          <p:cNvPr id="22532" name="Slide Number Placeholder 3">
            <a:extLst>
              <a:ext uri="{FF2B5EF4-FFF2-40B4-BE49-F238E27FC236}">
                <a16:creationId xmlns:a16="http://schemas.microsoft.com/office/drawing/2014/main" id="{3D4FB2C3-CCD8-4A10-AEFA-1D2DF35643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059">
              <a:spcBef>
                <a:spcPct val="30000"/>
              </a:spcBef>
              <a:defRPr sz="1200">
                <a:solidFill>
                  <a:schemeClr val="tx1"/>
                </a:solidFill>
                <a:latin typeface="Arial" panose="020B0604020202020204" pitchFamily="34" charset="0"/>
                <a:ea typeface="ヒラギノ角ゴ Pro W3" pitchFamily="-84" charset="-128"/>
              </a:defRPr>
            </a:lvl1pPr>
            <a:lvl2pPr marL="758255" indent="-291636" defTabSz="951059">
              <a:spcBef>
                <a:spcPct val="30000"/>
              </a:spcBef>
              <a:defRPr sz="1200">
                <a:solidFill>
                  <a:schemeClr val="tx1"/>
                </a:solidFill>
                <a:latin typeface="Arial" panose="020B0604020202020204" pitchFamily="34" charset="0"/>
                <a:ea typeface="ヒラギノ角ゴ Pro W3" pitchFamily="-84" charset="-128"/>
              </a:defRPr>
            </a:lvl2pPr>
            <a:lvl3pPr marL="1168167" indent="-233309" defTabSz="951059">
              <a:spcBef>
                <a:spcPct val="30000"/>
              </a:spcBef>
              <a:defRPr sz="1200">
                <a:solidFill>
                  <a:schemeClr val="tx1"/>
                </a:solidFill>
                <a:latin typeface="Arial" panose="020B0604020202020204" pitchFamily="34" charset="0"/>
                <a:ea typeface="ヒラギノ角ゴ Pro W3" pitchFamily="-84" charset="-128"/>
              </a:defRPr>
            </a:lvl3pPr>
            <a:lvl4pPr marL="1634785" indent="-233309" defTabSz="951059">
              <a:spcBef>
                <a:spcPct val="30000"/>
              </a:spcBef>
              <a:defRPr sz="1200">
                <a:solidFill>
                  <a:schemeClr val="tx1"/>
                </a:solidFill>
                <a:latin typeface="Arial" panose="020B0604020202020204" pitchFamily="34" charset="0"/>
                <a:ea typeface="ヒラギノ角ゴ Pro W3" pitchFamily="-84" charset="-128"/>
              </a:defRPr>
            </a:lvl4pPr>
            <a:lvl5pPr marL="2101403" indent="-233309" defTabSz="951059">
              <a:spcBef>
                <a:spcPct val="30000"/>
              </a:spcBef>
              <a:defRPr sz="1200">
                <a:solidFill>
                  <a:schemeClr val="tx1"/>
                </a:solidFill>
                <a:latin typeface="Arial" panose="020B0604020202020204" pitchFamily="34" charset="0"/>
                <a:ea typeface="ヒラギノ角ゴ Pro W3" pitchFamily="-84" charset="-128"/>
              </a:defRPr>
            </a:lvl5pPr>
            <a:lvl6pPr marL="2568021"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3034640"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501258"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967876"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eaLnBrk="0" fontAlgn="base" hangingPunct="0">
              <a:spcBef>
                <a:spcPct val="0"/>
              </a:spcBef>
              <a:spcAft>
                <a:spcPct val="0"/>
              </a:spcAft>
              <a:defRPr/>
            </a:pPr>
            <a:fld id="{C1EB3AB0-F937-4A77-89C8-7201688143EC}" type="slidenum">
              <a:rPr lang="en-US" altLang="en-US">
                <a:solidFill>
                  <a:srgbClr val="000000"/>
                </a:solidFill>
              </a:rPr>
              <a:pPr eaLnBrk="0" fontAlgn="base" hangingPunct="0">
                <a:spcBef>
                  <a:spcPct val="0"/>
                </a:spcBef>
                <a:spcAft>
                  <a:spcPct val="0"/>
                </a:spcAft>
                <a:defRPr/>
              </a:pPr>
              <a:t>2</a:t>
            </a:fld>
            <a:endParaRPr lang="en-US" altLang="en-US" dirty="0">
              <a:solidFill>
                <a:srgbClr val="000000"/>
              </a:solidFill>
            </a:endParaRPr>
          </a:p>
        </p:txBody>
      </p:sp>
    </p:spTree>
    <p:extLst>
      <p:ext uri="{BB962C8B-B14F-4D97-AF65-F5344CB8AC3E}">
        <p14:creationId xmlns:p14="http://schemas.microsoft.com/office/powerpoint/2010/main" val="2837135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9AFCAEAF-4B4B-4563-B0BF-4A96BC1657CB}"/>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id="{E9FC20AD-39AB-495A-BA75-E8AAD7E009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pitchFamily="-84" charset="-128"/>
            </a:endParaRPr>
          </a:p>
        </p:txBody>
      </p:sp>
      <p:sp>
        <p:nvSpPr>
          <p:cNvPr id="24580" name="Slide Number Placeholder 3">
            <a:extLst>
              <a:ext uri="{FF2B5EF4-FFF2-40B4-BE49-F238E27FC236}">
                <a16:creationId xmlns:a16="http://schemas.microsoft.com/office/drawing/2014/main" id="{96625980-51B0-4CA2-A5EE-0179BE9587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059">
              <a:spcBef>
                <a:spcPct val="30000"/>
              </a:spcBef>
              <a:defRPr sz="1200">
                <a:solidFill>
                  <a:schemeClr val="tx1"/>
                </a:solidFill>
                <a:latin typeface="Arial" panose="020B0604020202020204" pitchFamily="34" charset="0"/>
                <a:ea typeface="ヒラギノ角ゴ Pro W3" pitchFamily="-84" charset="-128"/>
              </a:defRPr>
            </a:lvl1pPr>
            <a:lvl2pPr marL="758255" indent="-291636" defTabSz="951059">
              <a:spcBef>
                <a:spcPct val="30000"/>
              </a:spcBef>
              <a:defRPr sz="1200">
                <a:solidFill>
                  <a:schemeClr val="tx1"/>
                </a:solidFill>
                <a:latin typeface="Arial" panose="020B0604020202020204" pitchFamily="34" charset="0"/>
                <a:ea typeface="ヒラギノ角ゴ Pro W3" pitchFamily="-84" charset="-128"/>
              </a:defRPr>
            </a:lvl2pPr>
            <a:lvl3pPr marL="1168167" indent="-233309" defTabSz="951059">
              <a:spcBef>
                <a:spcPct val="30000"/>
              </a:spcBef>
              <a:defRPr sz="1200">
                <a:solidFill>
                  <a:schemeClr val="tx1"/>
                </a:solidFill>
                <a:latin typeface="Arial" panose="020B0604020202020204" pitchFamily="34" charset="0"/>
                <a:ea typeface="ヒラギノ角ゴ Pro W3" pitchFamily="-84" charset="-128"/>
              </a:defRPr>
            </a:lvl3pPr>
            <a:lvl4pPr marL="1634785" indent="-233309" defTabSz="951059">
              <a:spcBef>
                <a:spcPct val="30000"/>
              </a:spcBef>
              <a:defRPr sz="1200">
                <a:solidFill>
                  <a:schemeClr val="tx1"/>
                </a:solidFill>
                <a:latin typeface="Arial" panose="020B0604020202020204" pitchFamily="34" charset="0"/>
                <a:ea typeface="ヒラギノ角ゴ Pro W3" pitchFamily="-84" charset="-128"/>
              </a:defRPr>
            </a:lvl4pPr>
            <a:lvl5pPr marL="2101403" indent="-233309" defTabSz="951059">
              <a:spcBef>
                <a:spcPct val="30000"/>
              </a:spcBef>
              <a:defRPr sz="1200">
                <a:solidFill>
                  <a:schemeClr val="tx1"/>
                </a:solidFill>
                <a:latin typeface="Arial" panose="020B0604020202020204" pitchFamily="34" charset="0"/>
                <a:ea typeface="ヒラギノ角ゴ Pro W3" pitchFamily="-84" charset="-128"/>
              </a:defRPr>
            </a:lvl5pPr>
            <a:lvl6pPr marL="2568021"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3034640"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501258"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967876"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eaLnBrk="0" fontAlgn="base" hangingPunct="0">
              <a:spcBef>
                <a:spcPct val="0"/>
              </a:spcBef>
              <a:spcAft>
                <a:spcPct val="0"/>
              </a:spcAft>
              <a:defRPr/>
            </a:pPr>
            <a:fld id="{4FA8F5D4-35CF-4318-8053-B06B06C17B21}" type="slidenum">
              <a:rPr lang="en-US" altLang="en-US">
                <a:solidFill>
                  <a:srgbClr val="000000"/>
                </a:solidFill>
              </a:rPr>
              <a:pPr eaLnBrk="0" fontAlgn="base" hangingPunct="0">
                <a:spcBef>
                  <a:spcPct val="0"/>
                </a:spcBef>
                <a:spcAft>
                  <a:spcPct val="0"/>
                </a:spcAft>
                <a:defRPr/>
              </a:pPr>
              <a:t>3</a:t>
            </a:fld>
            <a:endParaRPr lang="en-US" altLang="en-US" dirty="0">
              <a:solidFill>
                <a:srgbClr val="000000"/>
              </a:solidFill>
            </a:endParaRPr>
          </a:p>
        </p:txBody>
      </p:sp>
    </p:spTree>
    <p:extLst>
      <p:ext uri="{BB962C8B-B14F-4D97-AF65-F5344CB8AC3E}">
        <p14:creationId xmlns:p14="http://schemas.microsoft.com/office/powerpoint/2010/main" val="3252759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much notice is best to give to let people know there is a meeting?</a:t>
            </a:r>
          </a:p>
        </p:txBody>
      </p:sp>
      <p:sp>
        <p:nvSpPr>
          <p:cNvPr id="4" name="Slide Number Placeholder 3"/>
          <p:cNvSpPr>
            <a:spLocks noGrp="1"/>
          </p:cNvSpPr>
          <p:nvPr>
            <p:ph type="sldNum" sz="quarter" idx="5"/>
          </p:nvPr>
        </p:nvSpPr>
        <p:spPr/>
        <p:txBody>
          <a:bodyPr/>
          <a:lstStyle/>
          <a:p>
            <a:fld id="{8DB6ADEA-366B-429C-A1F6-8AA532DA954B}" type="slidenum">
              <a:rPr lang="en-US" smtClean="0"/>
              <a:t>5</a:t>
            </a:fld>
            <a:endParaRPr lang="en-US" dirty="0"/>
          </a:p>
        </p:txBody>
      </p:sp>
    </p:spTree>
    <p:extLst>
      <p:ext uri="{BB962C8B-B14F-4D97-AF65-F5344CB8AC3E}">
        <p14:creationId xmlns:p14="http://schemas.microsoft.com/office/powerpoint/2010/main" val="2065780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8D835779-5B2E-41FE-81D0-45D5A6A2D984}"/>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3AF986FF-09DA-470C-9456-938F7D135F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pitchFamily="-84" charset="-128"/>
            </a:endParaRPr>
          </a:p>
        </p:txBody>
      </p:sp>
      <p:sp>
        <p:nvSpPr>
          <p:cNvPr id="37892" name="Slide Number Placeholder 3">
            <a:extLst>
              <a:ext uri="{FF2B5EF4-FFF2-40B4-BE49-F238E27FC236}">
                <a16:creationId xmlns:a16="http://schemas.microsoft.com/office/drawing/2014/main" id="{4D8E609F-3C2E-45BA-89FF-D4EB3F8BED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059">
              <a:spcBef>
                <a:spcPct val="30000"/>
              </a:spcBef>
              <a:defRPr sz="1200">
                <a:solidFill>
                  <a:schemeClr val="tx1"/>
                </a:solidFill>
                <a:latin typeface="Arial" panose="020B0604020202020204" pitchFamily="34" charset="0"/>
                <a:ea typeface="ヒラギノ角ゴ Pro W3" pitchFamily="-84" charset="-128"/>
              </a:defRPr>
            </a:lvl1pPr>
            <a:lvl2pPr marL="758255" indent="-291636" defTabSz="951059">
              <a:spcBef>
                <a:spcPct val="30000"/>
              </a:spcBef>
              <a:defRPr sz="1200">
                <a:solidFill>
                  <a:schemeClr val="tx1"/>
                </a:solidFill>
                <a:latin typeface="Arial" panose="020B0604020202020204" pitchFamily="34" charset="0"/>
                <a:ea typeface="ヒラギノ角ゴ Pro W3" pitchFamily="-84" charset="-128"/>
              </a:defRPr>
            </a:lvl2pPr>
            <a:lvl3pPr marL="1168167" indent="-233309" defTabSz="951059">
              <a:spcBef>
                <a:spcPct val="30000"/>
              </a:spcBef>
              <a:defRPr sz="1200">
                <a:solidFill>
                  <a:schemeClr val="tx1"/>
                </a:solidFill>
                <a:latin typeface="Arial" panose="020B0604020202020204" pitchFamily="34" charset="0"/>
                <a:ea typeface="ヒラギノ角ゴ Pro W3" pitchFamily="-84" charset="-128"/>
              </a:defRPr>
            </a:lvl3pPr>
            <a:lvl4pPr marL="1634785" indent="-233309" defTabSz="951059">
              <a:spcBef>
                <a:spcPct val="30000"/>
              </a:spcBef>
              <a:defRPr sz="1200">
                <a:solidFill>
                  <a:schemeClr val="tx1"/>
                </a:solidFill>
                <a:latin typeface="Arial" panose="020B0604020202020204" pitchFamily="34" charset="0"/>
                <a:ea typeface="ヒラギノ角ゴ Pro W3" pitchFamily="-84" charset="-128"/>
              </a:defRPr>
            </a:lvl4pPr>
            <a:lvl5pPr marL="2101403" indent="-233309" defTabSz="951059">
              <a:spcBef>
                <a:spcPct val="30000"/>
              </a:spcBef>
              <a:defRPr sz="1200">
                <a:solidFill>
                  <a:schemeClr val="tx1"/>
                </a:solidFill>
                <a:latin typeface="Arial" panose="020B0604020202020204" pitchFamily="34" charset="0"/>
                <a:ea typeface="ヒラギノ角ゴ Pro W3" pitchFamily="-84" charset="-128"/>
              </a:defRPr>
            </a:lvl5pPr>
            <a:lvl6pPr marL="2568021"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3034640"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501258"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967876" indent="-233309" defTabSz="951059"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eaLnBrk="0" fontAlgn="base" hangingPunct="0">
              <a:spcBef>
                <a:spcPct val="0"/>
              </a:spcBef>
              <a:spcAft>
                <a:spcPct val="0"/>
              </a:spcAft>
              <a:defRPr/>
            </a:pPr>
            <a:fld id="{0D4C95FD-52F2-4BEF-87A8-7ABA2D33032A}" type="slidenum">
              <a:rPr lang="en-US" altLang="en-US">
                <a:solidFill>
                  <a:srgbClr val="000000"/>
                </a:solidFill>
              </a:rPr>
              <a:pPr eaLnBrk="0" fontAlgn="base" hangingPunct="0">
                <a:spcBef>
                  <a:spcPct val="0"/>
                </a:spcBef>
                <a:spcAft>
                  <a:spcPct val="0"/>
                </a:spcAft>
                <a:defRPr/>
              </a:pPr>
              <a:t>20</a:t>
            </a:fld>
            <a:endParaRPr lang="en-US" altLang="en-US">
              <a:solidFill>
                <a:srgbClr val="000000"/>
              </a:solidFill>
            </a:endParaRPr>
          </a:p>
        </p:txBody>
      </p:sp>
    </p:spTree>
    <p:extLst>
      <p:ext uri="{BB962C8B-B14F-4D97-AF65-F5344CB8AC3E}">
        <p14:creationId xmlns:p14="http://schemas.microsoft.com/office/powerpoint/2010/main" val="2292619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C80420-409A-404F-A517-F6F8548C95FE}"/>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4" name="Rectangle 3">
            <a:extLst>
              <a:ext uri="{FF2B5EF4-FFF2-40B4-BE49-F238E27FC236}">
                <a16:creationId xmlns:a16="http://schemas.microsoft.com/office/drawing/2014/main" id="{F9668FAA-F7BD-4921-BC8D-70325D0EC0CC}"/>
              </a:ext>
            </a:extLst>
          </p:cNvPr>
          <p:cNvSpPr>
            <a:spLocks noChangeArrowheads="1"/>
          </p:cNvSpPr>
          <p:nvPr userDrawn="1"/>
        </p:nvSpPr>
        <p:spPr bwMode="auto">
          <a:xfrm>
            <a:off x="-203200" y="2667000"/>
            <a:ext cx="12700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94066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C0CD4F-9150-4EEE-91D8-9D7FD134E700}"/>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6467DF93-D010-4A46-8126-4D44351741CD}"/>
              </a:ext>
            </a:extLst>
          </p:cNvPr>
          <p:cNvSpPr>
            <a:spLocks noChangeArrowheads="1"/>
          </p:cNvSpPr>
          <p:nvPr userDrawn="1"/>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4793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31ECD-E05E-478D-ACA6-BF5914B576F4}"/>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C6D7512B-04AC-4846-B100-4253205A815B}"/>
              </a:ext>
            </a:extLst>
          </p:cNvPr>
          <p:cNvSpPr>
            <a:spLocks noChangeArrowheads="1"/>
          </p:cNvSpPr>
          <p:nvPr userDrawn="1"/>
        </p:nvSpPr>
        <p:spPr bwMode="auto">
          <a:xfrm>
            <a:off x="-101600" y="457200"/>
            <a:ext cx="123952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9030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1B9D21-E58F-432E-9CBF-12ACE1662FF3}"/>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6D64F360-1E30-4BDA-91E1-E131300E8A0D}"/>
              </a:ext>
            </a:extLst>
          </p:cNvPr>
          <p:cNvSpPr>
            <a:spLocks noChangeArrowheads="1"/>
          </p:cNvSpPr>
          <p:nvPr userDrawn="1"/>
        </p:nvSpPr>
        <p:spPr bwMode="auto">
          <a:xfrm>
            <a:off x="-101600" y="457200"/>
            <a:ext cx="123952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1734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DDB907-6CC1-4835-8CEE-364FCD9F78F5}"/>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66AAD283-9C95-4F6F-BD92-B3F56B0724BF}"/>
              </a:ext>
            </a:extLst>
          </p:cNvPr>
          <p:cNvSpPr>
            <a:spLocks noChangeArrowheads="1"/>
          </p:cNvSpPr>
          <p:nvPr userDrawn="1"/>
        </p:nvSpPr>
        <p:spPr bwMode="auto">
          <a:xfrm>
            <a:off x="-101600" y="457200"/>
            <a:ext cx="123952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6230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88EBD1-12FF-4CEB-87F3-BDF63E4900C8}"/>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E656481A-4063-44DB-BE0C-3DCEC5A14E24}"/>
              </a:ext>
            </a:extLst>
          </p:cNvPr>
          <p:cNvSpPr>
            <a:spLocks noChangeArrowheads="1"/>
          </p:cNvSpPr>
          <p:nvPr userDrawn="1"/>
        </p:nvSpPr>
        <p:spPr bwMode="auto">
          <a:xfrm>
            <a:off x="-101600" y="457200"/>
            <a:ext cx="123952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5532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296176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19858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3705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4517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878352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28499A-B108-4CBE-8B7C-4EBE8A6FFD36}"/>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4" name="Rectangle 3">
            <a:extLst>
              <a:ext uri="{FF2B5EF4-FFF2-40B4-BE49-F238E27FC236}">
                <a16:creationId xmlns:a16="http://schemas.microsoft.com/office/drawing/2014/main" id="{B7224F46-2ED8-4EBF-A6BB-ECD3AE6BEF71}"/>
              </a:ext>
            </a:extLst>
          </p:cNvPr>
          <p:cNvSpPr>
            <a:spLocks noChangeArrowheads="1"/>
          </p:cNvSpPr>
          <p:nvPr userDrawn="1"/>
        </p:nvSpPr>
        <p:spPr bwMode="auto">
          <a:xfrm>
            <a:off x="-203200" y="2667000"/>
            <a:ext cx="12700000" cy="1600200"/>
          </a:xfrm>
          <a:prstGeom prst="rect">
            <a:avLst/>
          </a:prstGeom>
          <a:solidFill>
            <a:srgbClr val="005DAA"/>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504306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317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559614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825063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825829"/>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937309"/>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6935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C80420-409A-404F-A517-F6F8548C95FE}"/>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4" name="Rectangle 3">
            <a:extLst>
              <a:ext uri="{FF2B5EF4-FFF2-40B4-BE49-F238E27FC236}">
                <a16:creationId xmlns:a16="http://schemas.microsoft.com/office/drawing/2014/main" id="{F9668FAA-F7BD-4921-BC8D-70325D0EC0CC}"/>
              </a:ext>
            </a:extLst>
          </p:cNvPr>
          <p:cNvSpPr>
            <a:spLocks noChangeArrowheads="1"/>
          </p:cNvSpPr>
          <p:nvPr userDrawn="1"/>
        </p:nvSpPr>
        <p:spPr bwMode="auto">
          <a:xfrm>
            <a:off x="-203200" y="2667000"/>
            <a:ext cx="12700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788467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52632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703263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48861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0A8E2-5D32-4854-8CCF-0458363B679F}"/>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4" name="Rectangle 3">
            <a:extLst>
              <a:ext uri="{FF2B5EF4-FFF2-40B4-BE49-F238E27FC236}">
                <a16:creationId xmlns:a16="http://schemas.microsoft.com/office/drawing/2014/main" id="{9228F01F-D176-444C-A298-302DCEEDB33C}"/>
              </a:ext>
            </a:extLst>
          </p:cNvPr>
          <p:cNvSpPr>
            <a:spLocks noChangeArrowheads="1"/>
          </p:cNvSpPr>
          <p:nvPr userDrawn="1"/>
        </p:nvSpPr>
        <p:spPr bwMode="auto">
          <a:xfrm>
            <a:off x="-203200" y="2667000"/>
            <a:ext cx="12700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827177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070104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99663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98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39936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C80420-409A-404F-A517-F6F8548C95FE}"/>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4" name="Rectangle 3">
            <a:extLst>
              <a:ext uri="{FF2B5EF4-FFF2-40B4-BE49-F238E27FC236}">
                <a16:creationId xmlns:a16="http://schemas.microsoft.com/office/drawing/2014/main" id="{F9668FAA-F7BD-4921-BC8D-70325D0EC0CC}"/>
              </a:ext>
            </a:extLst>
          </p:cNvPr>
          <p:cNvSpPr>
            <a:spLocks noChangeArrowheads="1"/>
          </p:cNvSpPr>
          <p:nvPr userDrawn="1"/>
        </p:nvSpPr>
        <p:spPr bwMode="auto">
          <a:xfrm>
            <a:off x="-203200" y="2667000"/>
            <a:ext cx="12700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264731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C0CD4F-9150-4EEE-91D8-9D7FD134E700}"/>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6467DF93-D010-4A46-8126-4D44351741CD}"/>
              </a:ext>
            </a:extLst>
          </p:cNvPr>
          <p:cNvSpPr>
            <a:spLocks noChangeArrowheads="1"/>
          </p:cNvSpPr>
          <p:nvPr userDrawn="1"/>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5545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0AA8A0-D540-4792-8B30-7DE4B4737FBC}"/>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4" name="Rectangle 3">
            <a:extLst>
              <a:ext uri="{FF2B5EF4-FFF2-40B4-BE49-F238E27FC236}">
                <a16:creationId xmlns:a16="http://schemas.microsoft.com/office/drawing/2014/main" id="{71586CEB-D507-49BB-814B-B96F9CA04551}"/>
              </a:ext>
            </a:extLst>
          </p:cNvPr>
          <p:cNvSpPr>
            <a:spLocks noChangeArrowheads="1"/>
          </p:cNvSpPr>
          <p:nvPr userDrawn="1"/>
        </p:nvSpPr>
        <p:spPr bwMode="auto">
          <a:xfrm>
            <a:off x="-203200" y="2667000"/>
            <a:ext cx="12700000" cy="1600200"/>
          </a:xfrm>
          <a:prstGeom prst="rect">
            <a:avLst/>
          </a:prstGeom>
          <a:solidFill>
            <a:srgbClr val="009999"/>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84515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EA8319-5DA2-487B-A285-DAE0EDEF4490}"/>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4" name="Rectangle 3">
            <a:extLst>
              <a:ext uri="{FF2B5EF4-FFF2-40B4-BE49-F238E27FC236}">
                <a16:creationId xmlns:a16="http://schemas.microsoft.com/office/drawing/2014/main" id="{52CFF456-C4E0-4B28-9554-33130A75C4DE}"/>
              </a:ext>
            </a:extLst>
          </p:cNvPr>
          <p:cNvSpPr>
            <a:spLocks noChangeArrowheads="1"/>
          </p:cNvSpPr>
          <p:nvPr userDrawn="1"/>
        </p:nvSpPr>
        <p:spPr bwMode="auto">
          <a:xfrm>
            <a:off x="-203200" y="2667000"/>
            <a:ext cx="12700000" cy="1600200"/>
          </a:xfrm>
          <a:prstGeom prst="rect">
            <a:avLst/>
          </a:prstGeom>
          <a:solidFill>
            <a:srgbClr val="FF7600"/>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111250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5A789A-8062-4BF1-A2B6-0AD4F52D2BCE}"/>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923527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8355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C0CD4F-9150-4EEE-91D8-9D7FD134E700}"/>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6467DF93-D010-4A46-8126-4D44351741CD}"/>
              </a:ext>
            </a:extLst>
          </p:cNvPr>
          <p:cNvSpPr>
            <a:spLocks noChangeArrowheads="1"/>
          </p:cNvSpPr>
          <p:nvPr userDrawn="1"/>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chemeClr val="lt1"/>
              </a:solidFill>
              <a:latin typeface="+mn-lt"/>
              <a:ea typeface="+mn-ea"/>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4211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854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1.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2.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1.png"/><Relationship Id="rId5" Type="http://schemas.openxmlformats.org/officeDocument/2006/relationships/slideLayout" Target="../slideLayouts/slideLayout31.xml"/><Relationship Id="rId1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91DEF3-9B61-426D-954F-DB1065A35573}"/>
              </a:ext>
            </a:extLst>
          </p:cNvPr>
          <p:cNvSpPr txBox="1"/>
          <p:nvPr/>
        </p:nvSpPr>
        <p:spPr>
          <a:xfrm>
            <a:off x="9550400" y="6477001"/>
            <a:ext cx="20320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a:defRPr/>
            </a:pPr>
            <a:r>
              <a:rPr lang="en-US" altLang="en-US" sz="900" dirty="0">
                <a:solidFill>
                  <a:srgbClr val="BCBDC0"/>
                </a:solidFill>
                <a:latin typeface="Arial Narrow" panose="020B0606020202030204" pitchFamily="34" charset="0"/>
              </a:rPr>
              <a:t>TITLE |  </a:t>
            </a:r>
            <a:fld id="{86851A9B-887F-4D3C-9506-D8E88D6BAADA}" type="slidenum">
              <a:rPr lang="en-US" altLang="en-US" sz="900" smtClean="0">
                <a:solidFill>
                  <a:srgbClr val="BCBDC0"/>
                </a:solidFill>
                <a:latin typeface="Arial Narrow" panose="020B0606020202030204" pitchFamily="34" charset="0"/>
              </a:rPr>
              <a:pPr algn="r">
                <a:defRPr/>
              </a:pPr>
              <a:t>‹#›</a:t>
            </a:fld>
            <a:r>
              <a:rPr lang="en-US" altLang="en-US" sz="900" dirty="0">
                <a:solidFill>
                  <a:srgbClr val="BCBDC0"/>
                </a:solidFill>
                <a:latin typeface="Arial Narrow" panose="020B0606020202030204" pitchFamily="34" charset="0"/>
              </a:rPr>
              <a:t>  </a:t>
            </a:r>
            <a:endParaRPr lang="en-US" altLang="en-US" sz="900" dirty="0">
              <a:solidFill>
                <a:srgbClr val="958D85"/>
              </a:solidFill>
              <a:latin typeface="Arial Narrow" panose="020B0606020202030204" pitchFamily="34" charset="0"/>
            </a:endParaRPr>
          </a:p>
        </p:txBody>
      </p:sp>
      <p:pic>
        <p:nvPicPr>
          <p:cNvPr id="3075" name="Picture 3">
            <a:extLst>
              <a:ext uri="{FF2B5EF4-FFF2-40B4-BE49-F238E27FC236}">
                <a16:creationId xmlns:a16="http://schemas.microsoft.com/office/drawing/2014/main" id="{17AA28E8-15F1-4DB2-81FB-347AEE3BF61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6299200"/>
            <a:ext cx="119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73831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725" r:id="rId7"/>
    <p:sldLayoutId id="2147483726" r:id="rId8"/>
    <p:sldLayoutId id="2147483727" r:id="rId9"/>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E54334-81EF-43A3-9C05-F37115C2404E}"/>
              </a:ext>
            </a:extLst>
          </p:cNvPr>
          <p:cNvSpPr txBox="1"/>
          <p:nvPr/>
        </p:nvSpPr>
        <p:spPr>
          <a:xfrm>
            <a:off x="9448800" y="6477001"/>
            <a:ext cx="21336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ヒラギノ角ゴ Pro W3" pitchFamily="-84" charset="-128"/>
              </a:defRPr>
            </a:lvl1pPr>
            <a:lvl2pPr marL="742950" indent="-2857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r">
              <a:defRPr/>
            </a:pPr>
            <a:r>
              <a:rPr lang="en-US" altLang="en-US" sz="900" dirty="0">
                <a:solidFill>
                  <a:srgbClr val="BCBDC0"/>
                </a:solidFill>
                <a:latin typeface="Arial Narrow" panose="020B0606020202030204" pitchFamily="34" charset="0"/>
              </a:rPr>
              <a:t>TITLE  |  </a:t>
            </a:r>
            <a:fld id="{A9F7C7FC-A3B0-4AAE-BA8D-59AE9A04A7BE}" type="slidenum">
              <a:rPr lang="en-US" altLang="en-US" sz="900" smtClean="0">
                <a:solidFill>
                  <a:srgbClr val="BCBDC0"/>
                </a:solidFill>
                <a:latin typeface="Arial Narrow" panose="020B0606020202030204" pitchFamily="34" charset="0"/>
              </a:rPr>
              <a:pPr algn="r">
                <a:defRPr/>
              </a:pPr>
              <a:t>‹#›</a:t>
            </a:fld>
            <a:r>
              <a:rPr lang="en-US" altLang="en-US" sz="900" dirty="0">
                <a:solidFill>
                  <a:srgbClr val="BCBDC0"/>
                </a:solidFill>
                <a:latin typeface="Arial Narrow" panose="020B0606020202030204" pitchFamily="34" charset="0"/>
              </a:rPr>
              <a:t>  </a:t>
            </a:r>
            <a:endParaRPr lang="en-US" altLang="en-US" sz="900" dirty="0">
              <a:solidFill>
                <a:srgbClr val="958D85"/>
              </a:solidFill>
              <a:latin typeface="Arial Narrow" panose="020B0606020202030204" pitchFamily="34" charset="0"/>
            </a:endParaRPr>
          </a:p>
        </p:txBody>
      </p:sp>
      <p:pic>
        <p:nvPicPr>
          <p:cNvPr id="2051" name="Picture 5">
            <a:extLst>
              <a:ext uri="{FF2B5EF4-FFF2-40B4-BE49-F238E27FC236}">
                <a16:creationId xmlns:a16="http://schemas.microsoft.com/office/drawing/2014/main" id="{CA6C1BC9-2E4F-4A29-B9C7-7DA08F4F6732}"/>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09600" y="6299200"/>
            <a:ext cx="119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36045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724" r:id="rId16"/>
    <p:sldLayoutId id="2147483731" r:id="rId17"/>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16D296-978F-49D8-842C-C286F73D936F}"/>
              </a:ext>
            </a:extLst>
          </p:cNvPr>
          <p:cNvSpPr/>
          <p:nvPr/>
        </p:nvSpPr>
        <p:spPr>
          <a:xfrm>
            <a:off x="0" y="0"/>
            <a:ext cx="12192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1027" name="Picture 3">
            <a:extLst>
              <a:ext uri="{FF2B5EF4-FFF2-40B4-BE49-F238E27FC236}">
                <a16:creationId xmlns:a16="http://schemas.microsoft.com/office/drawing/2014/main" id="{F5B7FAB0-2577-445F-BE4E-409DB17F38A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11718" y="6165850"/>
            <a:ext cx="162136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6E4F37A8-6DF8-4706-8A45-BA834D34A16D}"/>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416800" y="152400"/>
            <a:ext cx="416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19173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28" r:id="rId7"/>
    <p:sldLayoutId id="2147483729" r:id="rId8"/>
    <p:sldLayoutId id="2147483730" r:id="rId9"/>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hyperlink" Target="https://map.rotary.org/en/secureselfservice/Pages/SearchMember.aspx" TargetMode="Externa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www.crsadmin.com/Gen/Organization/DefineExecutives.aspx?aid=60108" TargetMode="External"/><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learn.rotary.org/members/lms/index.php?r=coursepath/deeplink&amp;id_path=6&amp;generated_by=14995&amp;hash=0a5831c815da261e479007b86750de9186106aba" TargetMode="External"/><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36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46A665EB-2CD8-468C-9896-2B1C787E71F8}"/>
              </a:ext>
            </a:extLst>
          </p:cNvPr>
          <p:cNvSpPr>
            <a:spLocks noGrp="1"/>
          </p:cNvSpPr>
          <p:nvPr>
            <p:ph type="subTitle" idx="1"/>
          </p:nvPr>
        </p:nvSpPr>
        <p:spPr/>
        <p:txBody>
          <a:bodyPr/>
          <a:lstStyle/>
          <a:p>
            <a:r>
              <a:rPr lang="en-US" dirty="0"/>
              <a:t>Spring Training April 2021</a:t>
            </a:r>
          </a:p>
        </p:txBody>
      </p:sp>
      <p:sp>
        <p:nvSpPr>
          <p:cNvPr id="7" name="Title 6">
            <a:extLst>
              <a:ext uri="{FF2B5EF4-FFF2-40B4-BE49-F238E27FC236}">
                <a16:creationId xmlns:a16="http://schemas.microsoft.com/office/drawing/2014/main" id="{C8F6B812-EA8B-4A3E-BC9D-602BAC6E09D1}"/>
              </a:ext>
            </a:extLst>
          </p:cNvPr>
          <p:cNvSpPr>
            <a:spLocks noGrp="1"/>
          </p:cNvSpPr>
          <p:nvPr>
            <p:ph type="ctrTitle"/>
          </p:nvPr>
        </p:nvSpPr>
        <p:spPr/>
        <p:txBody>
          <a:bodyPr/>
          <a:lstStyle/>
          <a:p>
            <a:pPr algn="ctr"/>
            <a:r>
              <a:rPr lang="en-US" sz="4400" dirty="0">
                <a:solidFill>
                  <a:srgbClr val="1A72A3"/>
                </a:solidFill>
              </a:rPr>
              <a:t>CLUB SECRETARY</a:t>
            </a:r>
            <a:endParaRPr lang="en-US" dirty="0"/>
          </a:p>
        </p:txBody>
      </p:sp>
    </p:spTree>
    <p:extLst>
      <p:ext uri="{BB962C8B-B14F-4D97-AF65-F5344CB8AC3E}">
        <p14:creationId xmlns:p14="http://schemas.microsoft.com/office/powerpoint/2010/main" val="2777410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D7BA96C8-B3E9-4E30-9A2E-41F03959695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dirty="0">
                <a:latin typeface="Arial" panose="020B0604020202020204" pitchFamily="34" charset="0"/>
                <a:cs typeface="Arial" panose="020B0604020202020204" pitchFamily="34" charset="0"/>
              </a:rPr>
              <a:t>District Website:  rotaryd5000.org (</a:t>
            </a:r>
            <a:r>
              <a:rPr lang="en-US" altLang="en-US" sz="2800" dirty="0" err="1">
                <a:latin typeface="Arial" panose="020B0604020202020204" pitchFamily="34" charset="0"/>
                <a:cs typeface="Arial" panose="020B0604020202020204" pitchFamily="34" charset="0"/>
              </a:rPr>
              <a:t>ClubRunner</a:t>
            </a:r>
            <a:r>
              <a:rPr lang="en-US" altLang="en-US" sz="2800" dirty="0">
                <a:latin typeface="Arial" panose="020B0604020202020204" pitchFamily="34" charset="0"/>
                <a:cs typeface="Arial" panose="020B0604020202020204" pitchFamily="34" charset="0"/>
              </a:rPr>
              <a:t>)</a:t>
            </a:r>
            <a:endParaRPr lang="en-US" altLang="en-US" sz="2800"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3D47932B-5FB9-4702-B129-33E9674B05BC}"/>
              </a:ext>
            </a:extLst>
          </p:cNvPr>
          <p:cNvSpPr>
            <a:spLocks noGrp="1"/>
          </p:cNvSpPr>
          <p:nvPr>
            <p:ph idx="1"/>
          </p:nvPr>
        </p:nvSpPr>
        <p:spPr>
          <a:xfrm>
            <a:off x="887896" y="1179445"/>
            <a:ext cx="9742310" cy="4824138"/>
          </a:xfrm>
        </p:spPr>
        <p:txBody>
          <a:bodyPr/>
          <a:lstStyle/>
          <a:p>
            <a:pPr>
              <a:lnSpc>
                <a:spcPct val="80000"/>
              </a:lnSpc>
              <a:buFont typeface="Arial" panose="020B0604020202020204" pitchFamily="34" charset="0"/>
              <a:buNone/>
              <a:defRPr/>
            </a:pPr>
            <a:r>
              <a:rPr lang="en-US" altLang="en-US" sz="2800" dirty="0">
                <a:solidFill>
                  <a:srgbClr val="000000"/>
                </a:solidFill>
                <a:latin typeface="Georgia" panose="02040502050405020303" pitchFamily="18" charset="0"/>
                <a:cs typeface="Arial" panose="020B0604020202020204" pitchFamily="34" charset="0"/>
              </a:rPr>
              <a:t>Membership Information:</a:t>
            </a:r>
          </a:p>
          <a:p>
            <a:pPr>
              <a:lnSpc>
                <a:spcPct val="80000"/>
              </a:lnSpc>
              <a:defRPr/>
            </a:pPr>
            <a:r>
              <a:rPr lang="en-US" altLang="en-US" sz="2800" dirty="0">
                <a:solidFill>
                  <a:srgbClr val="000000"/>
                </a:solidFill>
                <a:latin typeface="Georgia" panose="02040502050405020303" pitchFamily="18" charset="0"/>
                <a:cs typeface="Arial" panose="020B0604020202020204" pitchFamily="34" charset="0"/>
              </a:rPr>
              <a:t>Add or terminate members</a:t>
            </a:r>
          </a:p>
          <a:p>
            <a:pPr>
              <a:lnSpc>
                <a:spcPct val="80000"/>
              </a:lnSpc>
              <a:defRPr/>
            </a:pPr>
            <a:r>
              <a:rPr lang="en-US" altLang="en-US" sz="2800" dirty="0">
                <a:solidFill>
                  <a:srgbClr val="000000"/>
                </a:solidFill>
                <a:latin typeface="Georgia" panose="02040502050405020303" pitchFamily="18" charset="0"/>
                <a:cs typeface="Arial" panose="020B0604020202020204" pitchFamily="34" charset="0"/>
              </a:rPr>
              <a:t>Update Member Profiles</a:t>
            </a:r>
          </a:p>
          <a:p>
            <a:pPr>
              <a:lnSpc>
                <a:spcPct val="80000"/>
              </a:lnSpc>
              <a:defRPr/>
            </a:pPr>
            <a:r>
              <a:rPr lang="en-US" altLang="en-US" sz="2800" dirty="0">
                <a:solidFill>
                  <a:srgbClr val="000000"/>
                </a:solidFill>
                <a:latin typeface="Georgia" panose="02040502050405020303" pitchFamily="18" charset="0"/>
                <a:cs typeface="Arial" panose="020B0604020202020204" pitchFamily="34" charset="0"/>
              </a:rPr>
              <a:t>Identify Officers and Club Chairs</a:t>
            </a:r>
          </a:p>
          <a:p>
            <a:pPr marL="0" indent="0">
              <a:lnSpc>
                <a:spcPct val="80000"/>
              </a:lnSpc>
              <a:buNone/>
              <a:defRPr/>
            </a:pPr>
            <a:endParaRPr lang="en-US" altLang="en-US" sz="2800" dirty="0">
              <a:solidFill>
                <a:srgbClr val="000000"/>
              </a:solidFill>
              <a:latin typeface="Georgia" panose="02040502050405020303" pitchFamily="18" charset="0"/>
              <a:cs typeface="Arial" panose="020B0604020202020204" pitchFamily="34" charset="0"/>
            </a:endParaRPr>
          </a:p>
          <a:p>
            <a:pPr marL="0" indent="0">
              <a:lnSpc>
                <a:spcPct val="80000"/>
              </a:lnSpc>
              <a:buNone/>
              <a:defRPr/>
            </a:pPr>
            <a:r>
              <a:rPr lang="en-US" altLang="en-US" sz="2800" dirty="0">
                <a:solidFill>
                  <a:srgbClr val="000000"/>
                </a:solidFill>
                <a:latin typeface="Georgia" panose="02040502050405020303" pitchFamily="18" charset="0"/>
                <a:cs typeface="Arial" panose="020B0604020202020204" pitchFamily="34" charset="0"/>
              </a:rPr>
              <a:t>Membership information uploads to Rotary International automatically (sometimes there is a time delay.) </a:t>
            </a:r>
          </a:p>
          <a:p>
            <a:pPr marL="0" indent="0">
              <a:lnSpc>
                <a:spcPct val="80000"/>
              </a:lnSpc>
              <a:buNone/>
              <a:defRPr/>
            </a:pPr>
            <a:endParaRPr lang="en-US" altLang="en-US" sz="2800" dirty="0">
              <a:solidFill>
                <a:srgbClr val="000000"/>
              </a:solidFill>
              <a:latin typeface="Georgia" panose="02040502050405020303" pitchFamily="18" charset="0"/>
              <a:cs typeface="Arial" panose="020B0604020202020204" pitchFamily="34" charset="0"/>
            </a:endParaRPr>
          </a:p>
          <a:p>
            <a:pPr marL="0" indent="0">
              <a:lnSpc>
                <a:spcPct val="80000"/>
              </a:lnSpc>
              <a:buNone/>
              <a:defRPr/>
            </a:pPr>
            <a:r>
              <a:rPr lang="en-US" altLang="en-US" sz="2800" dirty="0">
                <a:solidFill>
                  <a:srgbClr val="000000"/>
                </a:solidFill>
                <a:latin typeface="Georgia" panose="02040502050405020303" pitchFamily="18" charset="0"/>
                <a:cs typeface="Arial" panose="020B0604020202020204" pitchFamily="34" charset="0"/>
              </a:rPr>
              <a:t>Important to have the correct address and email address.  </a:t>
            </a:r>
          </a:p>
          <a:p>
            <a:pPr marL="0" indent="0">
              <a:lnSpc>
                <a:spcPct val="80000"/>
              </a:lnSpc>
              <a:buNone/>
              <a:defRPr/>
            </a:pPr>
            <a:endParaRPr lang="en-US" altLang="en-US" sz="2800" dirty="0">
              <a:solidFill>
                <a:srgbClr val="000000"/>
              </a:solidFill>
              <a:latin typeface="Georgia" panose="02040502050405020303" pitchFamily="18" charset="0"/>
              <a:cs typeface="Arial" panose="020B0604020202020204" pitchFamily="34" charset="0"/>
            </a:endParaRPr>
          </a:p>
          <a:p>
            <a:pPr marL="0" indent="0">
              <a:lnSpc>
                <a:spcPct val="80000"/>
              </a:lnSpc>
              <a:buNone/>
              <a:defRPr/>
            </a:pPr>
            <a:r>
              <a:rPr lang="en-US" altLang="en-US" sz="2800" dirty="0">
                <a:solidFill>
                  <a:srgbClr val="000000"/>
                </a:solidFill>
                <a:latin typeface="Georgia" panose="02040502050405020303" pitchFamily="18" charset="0"/>
                <a:cs typeface="Arial" panose="020B0604020202020204" pitchFamily="34" charset="0"/>
              </a:rPr>
              <a:t>The email address is the RI website User Name and the address is where the Rotary magazine is mailed.</a:t>
            </a:r>
          </a:p>
          <a:p>
            <a:pPr>
              <a:defRPr/>
            </a:pPr>
            <a:endParaRPr lang="en-US" dirty="0"/>
          </a:p>
        </p:txBody>
      </p:sp>
    </p:spTree>
    <p:extLst>
      <p:ext uri="{BB962C8B-B14F-4D97-AF65-F5344CB8AC3E}">
        <p14:creationId xmlns:p14="http://schemas.microsoft.com/office/powerpoint/2010/main" val="307171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25B77496-DE85-4B4B-9F26-F874206237A5}"/>
              </a:ext>
            </a:extLst>
          </p:cNvPr>
          <p:cNvSpPr>
            <a:spLocks noGrp="1"/>
          </p:cNvSpPr>
          <p:nvPr>
            <p:ph type="title"/>
          </p:nvPr>
        </p:nvSpPr>
        <p:spPr bwMode="auto">
          <a:xfrm>
            <a:off x="1922463" y="457200"/>
            <a:ext cx="8763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a:latin typeface="Arial Narrow" panose="020B0606020202030204" pitchFamily="34" charset="0"/>
              </a:rPr>
              <a:t>Log in to rotaryd5000.org</a:t>
            </a:r>
          </a:p>
        </p:txBody>
      </p:sp>
      <p:sp>
        <p:nvSpPr>
          <p:cNvPr id="27652" name="TextBox 4">
            <a:extLst>
              <a:ext uri="{FF2B5EF4-FFF2-40B4-BE49-F238E27FC236}">
                <a16:creationId xmlns:a16="http://schemas.microsoft.com/office/drawing/2014/main" id="{8EA632E3-AC28-459C-B27B-77CF8A250AE3}"/>
              </a:ext>
            </a:extLst>
          </p:cNvPr>
          <p:cNvSpPr txBox="1">
            <a:spLocks noChangeArrowheads="1"/>
          </p:cNvSpPr>
          <p:nvPr/>
        </p:nvSpPr>
        <p:spPr bwMode="auto">
          <a:xfrm>
            <a:off x="2181225" y="1214438"/>
            <a:ext cx="8210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defTabSz="914400" fontAlgn="base">
              <a:spcBef>
                <a:spcPct val="0"/>
              </a:spcBef>
              <a:spcAft>
                <a:spcPct val="0"/>
              </a:spcAft>
            </a:pPr>
            <a:r>
              <a:rPr lang="en-US" altLang="en-US" dirty="0">
                <a:solidFill>
                  <a:srgbClr val="00246C"/>
                </a:solidFill>
                <a:latin typeface="Georgia" panose="02040502050405020303" pitchFamily="18" charset="0"/>
              </a:rPr>
              <a:t>Log in to the District’s website. Click on Member Login</a:t>
            </a:r>
          </a:p>
        </p:txBody>
      </p:sp>
      <p:sp>
        <p:nvSpPr>
          <p:cNvPr id="6" name="Arrow: Down 5">
            <a:extLst>
              <a:ext uri="{FF2B5EF4-FFF2-40B4-BE49-F238E27FC236}">
                <a16:creationId xmlns:a16="http://schemas.microsoft.com/office/drawing/2014/main" id="{338DC9BB-73F3-4E1B-90F5-C83ACD034AF0}"/>
              </a:ext>
            </a:extLst>
          </p:cNvPr>
          <p:cNvSpPr/>
          <p:nvPr/>
        </p:nvSpPr>
        <p:spPr>
          <a:xfrm rot="4521935">
            <a:off x="9902064" y="1233589"/>
            <a:ext cx="485775" cy="9779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pic>
        <p:nvPicPr>
          <p:cNvPr id="4" name="Picture 3">
            <a:extLst>
              <a:ext uri="{FF2B5EF4-FFF2-40B4-BE49-F238E27FC236}">
                <a16:creationId xmlns:a16="http://schemas.microsoft.com/office/drawing/2014/main" id="{EEA07753-9D15-4A74-8D3F-84DDE6689506}"/>
              </a:ext>
            </a:extLst>
          </p:cNvPr>
          <p:cNvPicPr>
            <a:picLocks noChangeAspect="1"/>
          </p:cNvPicPr>
          <p:nvPr/>
        </p:nvPicPr>
        <p:blipFill>
          <a:blip r:embed="rId2"/>
          <a:stretch>
            <a:fillRect/>
          </a:stretch>
        </p:blipFill>
        <p:spPr>
          <a:xfrm>
            <a:off x="2237875" y="1768677"/>
            <a:ext cx="7424260" cy="5025154"/>
          </a:xfrm>
          <a:prstGeom prst="rect">
            <a:avLst/>
          </a:prstGeom>
        </p:spPr>
      </p:pic>
    </p:spTree>
    <p:extLst>
      <p:ext uri="{BB962C8B-B14F-4D97-AF65-F5344CB8AC3E}">
        <p14:creationId xmlns:p14="http://schemas.microsoft.com/office/powerpoint/2010/main" val="4027219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F820DA-89CD-481F-98BD-55266DAA847E}"/>
              </a:ext>
            </a:extLst>
          </p:cNvPr>
          <p:cNvPicPr>
            <a:picLocks noChangeAspect="1"/>
          </p:cNvPicPr>
          <p:nvPr/>
        </p:nvPicPr>
        <p:blipFill>
          <a:blip r:embed="rId2"/>
          <a:stretch>
            <a:fillRect/>
          </a:stretch>
        </p:blipFill>
        <p:spPr>
          <a:xfrm>
            <a:off x="1656521" y="2330685"/>
            <a:ext cx="8030817" cy="4279967"/>
          </a:xfrm>
          <a:prstGeom prst="rect">
            <a:avLst/>
          </a:prstGeom>
        </p:spPr>
      </p:pic>
      <p:sp>
        <p:nvSpPr>
          <p:cNvPr id="28674" name="Title 1">
            <a:extLst>
              <a:ext uri="{FF2B5EF4-FFF2-40B4-BE49-F238E27FC236}">
                <a16:creationId xmlns:a16="http://schemas.microsoft.com/office/drawing/2014/main" id="{EED69CD6-6EAE-4DCE-8E13-66F81C3D8D6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dirty="0">
                <a:latin typeface="Arial Narrow" panose="020B0606020202030204" pitchFamily="34" charset="0"/>
              </a:rPr>
              <a:t>Member Area</a:t>
            </a:r>
          </a:p>
        </p:txBody>
      </p:sp>
      <p:sp>
        <p:nvSpPr>
          <p:cNvPr id="5" name="Arrow: Right 4">
            <a:extLst>
              <a:ext uri="{FF2B5EF4-FFF2-40B4-BE49-F238E27FC236}">
                <a16:creationId xmlns:a16="http://schemas.microsoft.com/office/drawing/2014/main" id="{B210BEC1-7B67-49ED-9626-B438616E41FD}"/>
              </a:ext>
            </a:extLst>
          </p:cNvPr>
          <p:cNvSpPr/>
          <p:nvPr/>
        </p:nvSpPr>
        <p:spPr>
          <a:xfrm rot="9088134">
            <a:off x="6852754" y="4674807"/>
            <a:ext cx="977900" cy="484188"/>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sp>
        <p:nvSpPr>
          <p:cNvPr id="2" name="Rectangle 1">
            <a:extLst>
              <a:ext uri="{FF2B5EF4-FFF2-40B4-BE49-F238E27FC236}">
                <a16:creationId xmlns:a16="http://schemas.microsoft.com/office/drawing/2014/main" id="{353E34BA-8D3B-4DDD-9380-8D77925D6CE1}"/>
              </a:ext>
            </a:extLst>
          </p:cNvPr>
          <p:cNvSpPr/>
          <p:nvPr/>
        </p:nvSpPr>
        <p:spPr>
          <a:xfrm>
            <a:off x="837223" y="1062982"/>
            <a:ext cx="10374115" cy="1200329"/>
          </a:xfrm>
          <a:prstGeom prst="rect">
            <a:avLst/>
          </a:prstGeom>
        </p:spPr>
        <p:txBody>
          <a:bodyPr wrap="square">
            <a:spAutoFit/>
          </a:bodyPr>
          <a:lstStyle/>
          <a:p>
            <a:pPr defTabSz="914400" fontAlgn="base">
              <a:spcBef>
                <a:spcPct val="0"/>
              </a:spcBef>
              <a:spcAft>
                <a:spcPct val="0"/>
              </a:spcAft>
            </a:pPr>
            <a:r>
              <a:rPr lang="en-US" altLang="en-US" sz="2400" dirty="0">
                <a:solidFill>
                  <a:srgbClr val="0A0A0A"/>
                </a:solidFill>
                <a:latin typeface="Georgia" panose="02040502050405020303" pitchFamily="18" charset="0"/>
              </a:rPr>
              <a:t>For First Time users or if you forgot your password, click on the “New user? or Forgot password?”, an email will be sent to the address in the profile. Follow the instructions in the email. Make sure the email address is correct.</a:t>
            </a:r>
          </a:p>
        </p:txBody>
      </p:sp>
    </p:spTree>
    <p:extLst>
      <p:ext uri="{BB962C8B-B14F-4D97-AF65-F5344CB8AC3E}">
        <p14:creationId xmlns:p14="http://schemas.microsoft.com/office/powerpoint/2010/main" val="3745053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491957C0-E1FD-48F8-8984-D8E52D3B8F52}"/>
              </a:ext>
            </a:extLst>
          </p:cNvPr>
          <p:cNvSpPr>
            <a:spLocks noGrp="1"/>
          </p:cNvSpPr>
          <p:nvPr>
            <p:ph type="title"/>
          </p:nvPr>
        </p:nvSpPr>
        <p:spPr bwMode="auto">
          <a:xfrm>
            <a:off x="1676400" y="533401"/>
            <a:ext cx="9144000" cy="531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a:latin typeface="Arial Narrow" panose="020B0606020202030204" pitchFamily="34" charset="0"/>
              </a:rPr>
              <a:t>After Logging In, click on ”Member Area” to get to Admin Sitepages</a:t>
            </a:r>
          </a:p>
        </p:txBody>
      </p:sp>
      <p:sp>
        <p:nvSpPr>
          <p:cNvPr id="29701" name="TextBox 8">
            <a:extLst>
              <a:ext uri="{FF2B5EF4-FFF2-40B4-BE49-F238E27FC236}">
                <a16:creationId xmlns:a16="http://schemas.microsoft.com/office/drawing/2014/main" id="{B6CD4F18-8FC8-40BF-9C85-060B79F367AE}"/>
              </a:ext>
            </a:extLst>
          </p:cNvPr>
          <p:cNvSpPr txBox="1">
            <a:spLocks noChangeArrowheads="1"/>
          </p:cNvSpPr>
          <p:nvPr/>
        </p:nvSpPr>
        <p:spPr bwMode="auto">
          <a:xfrm>
            <a:off x="1828800" y="4572000"/>
            <a:ext cx="2590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defTabSz="914400" fontAlgn="base">
              <a:spcBef>
                <a:spcPct val="0"/>
              </a:spcBef>
              <a:spcAft>
                <a:spcPct val="0"/>
              </a:spcAft>
            </a:pPr>
            <a:r>
              <a:rPr lang="en-US" altLang="en-US" sz="1800" dirty="0">
                <a:solidFill>
                  <a:srgbClr val="00246C"/>
                </a:solidFill>
              </a:rPr>
              <a:t>To Add a Member:</a:t>
            </a:r>
          </a:p>
          <a:p>
            <a:pPr defTabSz="914400" fontAlgn="base">
              <a:spcBef>
                <a:spcPct val="0"/>
              </a:spcBef>
              <a:spcAft>
                <a:spcPct val="0"/>
              </a:spcAft>
            </a:pPr>
            <a:r>
              <a:rPr lang="en-US" altLang="en-US" sz="1800" dirty="0">
                <a:solidFill>
                  <a:srgbClr val="00246C"/>
                </a:solidFill>
              </a:rPr>
              <a:t>Click on “For Clubs” , “Membership Lists”, “Add New Member”</a:t>
            </a:r>
          </a:p>
        </p:txBody>
      </p:sp>
      <p:pic>
        <p:nvPicPr>
          <p:cNvPr id="9" name="Content Placeholder 8">
            <a:extLst>
              <a:ext uri="{FF2B5EF4-FFF2-40B4-BE49-F238E27FC236}">
                <a16:creationId xmlns:a16="http://schemas.microsoft.com/office/drawing/2014/main" id="{616C8DDF-77F8-44B9-B6E0-FC4F5BDB0282}"/>
              </a:ext>
            </a:extLst>
          </p:cNvPr>
          <p:cNvPicPr>
            <a:picLocks noGrp="1" noChangeAspect="1"/>
          </p:cNvPicPr>
          <p:nvPr>
            <p:ph idx="1"/>
          </p:nvPr>
        </p:nvPicPr>
        <p:blipFill>
          <a:blip r:embed="rId2"/>
          <a:stretch>
            <a:fillRect/>
          </a:stretch>
        </p:blipFill>
        <p:spPr>
          <a:xfrm>
            <a:off x="1172674" y="1493686"/>
            <a:ext cx="4202708" cy="2388404"/>
          </a:xfrm>
        </p:spPr>
      </p:pic>
      <p:sp>
        <p:nvSpPr>
          <p:cNvPr id="5" name="Arrow: Down 4">
            <a:extLst>
              <a:ext uri="{FF2B5EF4-FFF2-40B4-BE49-F238E27FC236}">
                <a16:creationId xmlns:a16="http://schemas.microsoft.com/office/drawing/2014/main" id="{8FC12055-CB09-467D-B99F-5CF2820D8148}"/>
              </a:ext>
            </a:extLst>
          </p:cNvPr>
          <p:cNvSpPr/>
          <p:nvPr/>
        </p:nvSpPr>
        <p:spPr>
          <a:xfrm rot="4541733">
            <a:off x="5320301" y="845771"/>
            <a:ext cx="484187" cy="9779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pic>
        <p:nvPicPr>
          <p:cNvPr id="13" name="Picture 12">
            <a:extLst>
              <a:ext uri="{FF2B5EF4-FFF2-40B4-BE49-F238E27FC236}">
                <a16:creationId xmlns:a16="http://schemas.microsoft.com/office/drawing/2014/main" id="{A08CEF0F-7B31-4077-900E-C6F168B9F507}"/>
              </a:ext>
            </a:extLst>
          </p:cNvPr>
          <p:cNvPicPr>
            <a:picLocks noChangeAspect="1"/>
          </p:cNvPicPr>
          <p:nvPr/>
        </p:nvPicPr>
        <p:blipFill>
          <a:blip r:embed="rId3"/>
          <a:stretch>
            <a:fillRect/>
          </a:stretch>
        </p:blipFill>
        <p:spPr>
          <a:xfrm>
            <a:off x="4919135" y="3525845"/>
            <a:ext cx="6788076" cy="2798754"/>
          </a:xfrm>
          <a:prstGeom prst="rect">
            <a:avLst/>
          </a:prstGeom>
        </p:spPr>
      </p:pic>
      <p:sp>
        <p:nvSpPr>
          <p:cNvPr id="2" name="Arrow: Right 1">
            <a:extLst>
              <a:ext uri="{FF2B5EF4-FFF2-40B4-BE49-F238E27FC236}">
                <a16:creationId xmlns:a16="http://schemas.microsoft.com/office/drawing/2014/main" id="{00554E98-2E20-4384-AC84-40E63894865C}"/>
              </a:ext>
            </a:extLst>
          </p:cNvPr>
          <p:cNvSpPr/>
          <p:nvPr/>
        </p:nvSpPr>
        <p:spPr>
          <a:xfrm rot="20464242">
            <a:off x="4180418" y="3862592"/>
            <a:ext cx="977900" cy="4857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a:solidFill>
                <a:prstClr val="white"/>
              </a:solidFill>
              <a:latin typeface="Calibri"/>
            </a:endParaRPr>
          </a:p>
        </p:txBody>
      </p:sp>
      <p:sp>
        <p:nvSpPr>
          <p:cNvPr id="3" name="Arrow: Down 2">
            <a:extLst>
              <a:ext uri="{FF2B5EF4-FFF2-40B4-BE49-F238E27FC236}">
                <a16:creationId xmlns:a16="http://schemas.microsoft.com/office/drawing/2014/main" id="{2761DB26-D362-4C10-83EF-D6546A160939}"/>
              </a:ext>
            </a:extLst>
          </p:cNvPr>
          <p:cNvSpPr/>
          <p:nvPr/>
        </p:nvSpPr>
        <p:spPr>
          <a:xfrm>
            <a:off x="10982325" y="4317767"/>
            <a:ext cx="485775" cy="979487"/>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a:solidFill>
                <a:prstClr val="white"/>
              </a:solidFill>
              <a:latin typeface="Calibri"/>
            </a:endParaRPr>
          </a:p>
        </p:txBody>
      </p:sp>
    </p:spTree>
    <p:extLst>
      <p:ext uri="{BB962C8B-B14F-4D97-AF65-F5344CB8AC3E}">
        <p14:creationId xmlns:p14="http://schemas.microsoft.com/office/powerpoint/2010/main" val="2941998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FD133A23-EE8D-4553-BFD8-6CD168732842}"/>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a:latin typeface="Arial Narrow" panose="020B0606020202030204" pitchFamily="34" charset="0"/>
              </a:rPr>
              <a:t>Membership Types</a:t>
            </a:r>
          </a:p>
        </p:txBody>
      </p:sp>
      <p:sp>
        <p:nvSpPr>
          <p:cNvPr id="3" name="Content Placeholder 2">
            <a:extLst>
              <a:ext uri="{FF2B5EF4-FFF2-40B4-BE49-F238E27FC236}">
                <a16:creationId xmlns:a16="http://schemas.microsoft.com/office/drawing/2014/main" id="{F00CA25C-AEE4-412A-A82C-84044FB01B51}"/>
              </a:ext>
            </a:extLst>
          </p:cNvPr>
          <p:cNvSpPr>
            <a:spLocks noGrp="1"/>
          </p:cNvSpPr>
          <p:nvPr>
            <p:ph idx="1"/>
          </p:nvPr>
        </p:nvSpPr>
        <p:spPr>
          <a:xfrm>
            <a:off x="344557" y="990600"/>
            <a:ext cx="11502886" cy="5105400"/>
          </a:xfrm>
        </p:spPr>
        <p:txBody>
          <a:bodyPr/>
          <a:lstStyle/>
          <a:p>
            <a:pPr>
              <a:defRPr/>
            </a:pPr>
            <a:r>
              <a:rPr lang="en-US" sz="2400" dirty="0">
                <a:solidFill>
                  <a:schemeClr val="tx2"/>
                </a:solidFill>
              </a:rPr>
              <a:t>The RI Bylaws and Standard Rotary Club Constitution provide for two types of membership: active and honorary.  Only Active members can hold office and vote on Rotary matters.</a:t>
            </a:r>
          </a:p>
          <a:p>
            <a:pPr>
              <a:defRPr/>
            </a:pPr>
            <a:endParaRPr lang="en-US" sz="1000" dirty="0">
              <a:solidFill>
                <a:schemeClr val="tx2"/>
              </a:solidFill>
            </a:endParaRPr>
          </a:p>
          <a:p>
            <a:pPr>
              <a:defRPr/>
            </a:pPr>
            <a:r>
              <a:rPr lang="en-US" sz="2400" dirty="0">
                <a:solidFill>
                  <a:schemeClr val="tx2"/>
                </a:solidFill>
              </a:rPr>
              <a:t>By amending the By-Laws, clubs may offer additional membership types such as:</a:t>
            </a:r>
          </a:p>
          <a:p>
            <a:pPr lvl="1">
              <a:defRPr/>
            </a:pPr>
            <a:r>
              <a:rPr lang="en-US" sz="2400" dirty="0">
                <a:solidFill>
                  <a:schemeClr val="tx2"/>
                </a:solidFill>
              </a:rPr>
              <a:t>Associate (no dues, no benefits of an Active member)</a:t>
            </a:r>
          </a:p>
          <a:p>
            <a:pPr lvl="1">
              <a:defRPr/>
            </a:pPr>
            <a:r>
              <a:rPr lang="en-US" sz="2400" dirty="0">
                <a:solidFill>
                  <a:schemeClr val="tx2"/>
                </a:solidFill>
              </a:rPr>
              <a:t>Corporate (membership in the individual’s name, not the entity)</a:t>
            </a:r>
          </a:p>
          <a:p>
            <a:pPr lvl="1">
              <a:defRPr/>
            </a:pPr>
            <a:r>
              <a:rPr lang="en-US" sz="2400" dirty="0">
                <a:solidFill>
                  <a:schemeClr val="tx2"/>
                </a:solidFill>
              </a:rPr>
              <a:t>Family membership (can be Active member with reduce dues)</a:t>
            </a:r>
          </a:p>
          <a:p>
            <a:pPr marL="457200" lvl="1" indent="0">
              <a:buNone/>
              <a:defRPr/>
            </a:pPr>
            <a:endParaRPr lang="en-US" sz="1000" dirty="0">
              <a:solidFill>
                <a:schemeClr val="tx2"/>
              </a:solidFill>
            </a:endParaRPr>
          </a:p>
          <a:p>
            <a:pPr>
              <a:defRPr/>
            </a:pPr>
            <a:r>
              <a:rPr lang="en-US" sz="2400" dirty="0">
                <a:solidFill>
                  <a:schemeClr val="tx2"/>
                </a:solidFill>
              </a:rPr>
              <a:t>Clubs and districts set their own policies about these members’ other financial obligations (club and district dues, meal costs, etc.), attendance requirements, and service expectations and reflect these policies in their bylaws</a:t>
            </a:r>
          </a:p>
          <a:p>
            <a:pPr>
              <a:defRPr/>
            </a:pPr>
            <a:endParaRPr lang="en-US" sz="1000" dirty="0">
              <a:solidFill>
                <a:schemeClr val="tx2"/>
              </a:solidFill>
            </a:endParaRPr>
          </a:p>
          <a:p>
            <a:pPr>
              <a:defRPr/>
            </a:pPr>
            <a:r>
              <a:rPr lang="en-US" sz="2400" dirty="0">
                <a:solidFill>
                  <a:schemeClr val="tx2"/>
                </a:solidFill>
              </a:rPr>
              <a:t>Note: Find the recommended Constitution and By-Laws at rotary.org and type Document Center in the search box.</a:t>
            </a:r>
          </a:p>
          <a:p>
            <a:pPr>
              <a:defRPr/>
            </a:pPr>
            <a:endParaRPr lang="en-US" sz="1800" dirty="0"/>
          </a:p>
        </p:txBody>
      </p:sp>
    </p:spTree>
    <p:extLst>
      <p:ext uri="{BB962C8B-B14F-4D97-AF65-F5344CB8AC3E}">
        <p14:creationId xmlns:p14="http://schemas.microsoft.com/office/powerpoint/2010/main" val="215756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DDF1448E-14F4-48DF-AAB1-B3B68C82612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a:latin typeface="Arial Narrow" panose="020B0606020202030204" pitchFamily="34" charset="0"/>
              </a:rPr>
              <a:t>Tips - Membership Rosters</a:t>
            </a:r>
          </a:p>
        </p:txBody>
      </p:sp>
      <p:sp>
        <p:nvSpPr>
          <p:cNvPr id="31747" name="TextBox 4">
            <a:extLst>
              <a:ext uri="{FF2B5EF4-FFF2-40B4-BE49-F238E27FC236}">
                <a16:creationId xmlns:a16="http://schemas.microsoft.com/office/drawing/2014/main" id="{7B4F4CCF-DC0A-4901-B827-EA76D23913DE}"/>
              </a:ext>
            </a:extLst>
          </p:cNvPr>
          <p:cNvSpPr txBox="1">
            <a:spLocks noChangeArrowheads="1"/>
          </p:cNvSpPr>
          <p:nvPr/>
        </p:nvSpPr>
        <p:spPr bwMode="auto">
          <a:xfrm>
            <a:off x="728217" y="990600"/>
            <a:ext cx="10735565" cy="64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panose="020B0604020202020204" pitchFamily="34" charset="0"/>
                <a:ea typeface="ヒラギノ角ゴ Pro W3" pitchFamily="-84" charset="-128"/>
              </a:defRPr>
            </a:lvl1pPr>
            <a:lvl2pPr>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defTabSz="914400" eaLnBrk="0" fontAlgn="base" hangingPunct="0">
              <a:spcBef>
                <a:spcPct val="0"/>
              </a:spcBef>
              <a:spcAft>
                <a:spcPct val="0"/>
              </a:spcAft>
              <a:buFontTx/>
              <a:buAutoNum type="arabicParenR"/>
            </a:pPr>
            <a:r>
              <a:rPr lang="en-US" altLang="en-US" sz="2000" dirty="0">
                <a:solidFill>
                  <a:srgbClr val="0A0A0A"/>
                </a:solidFill>
              </a:rPr>
              <a:t>Keep your roster up to date.  RI will prepare invoices as of July 1 and January 1 and you are not able to adjust that number. If terminating any membership, best to do it by June 15 and Dec 15. Suggest sending the club invoices out no later than June 1 and December 1, with payment due dates of July 1 and January 1.</a:t>
            </a:r>
          </a:p>
          <a:p>
            <a:pPr defTabSz="914400" eaLnBrk="0" fontAlgn="base" hangingPunct="0">
              <a:spcBef>
                <a:spcPct val="0"/>
              </a:spcBef>
              <a:spcAft>
                <a:spcPct val="0"/>
              </a:spcAft>
              <a:buFontTx/>
              <a:buAutoNum type="arabicParenR"/>
            </a:pPr>
            <a:r>
              <a:rPr lang="en-US" altLang="en-US" sz="2000" dirty="0">
                <a:solidFill>
                  <a:srgbClr val="0A0A0A"/>
                </a:solidFill>
              </a:rPr>
              <a:t>New members added after the RI invoice date will be prorated for dues at the RI next billing.</a:t>
            </a:r>
          </a:p>
          <a:p>
            <a:pPr defTabSz="914400" eaLnBrk="0" fontAlgn="base" hangingPunct="0">
              <a:spcBef>
                <a:spcPct val="0"/>
              </a:spcBef>
              <a:spcAft>
                <a:spcPct val="0"/>
              </a:spcAft>
              <a:buFontTx/>
              <a:buAutoNum type="arabicParenR"/>
            </a:pPr>
            <a:r>
              <a:rPr lang="en-US" altLang="en-US" sz="2000" dirty="0">
                <a:solidFill>
                  <a:srgbClr val="0A0A0A"/>
                </a:solidFill>
              </a:rPr>
              <a:t>If adding a Rotarian, make sure you keep their same Rotary ID number to preserve their Paul Harris point history.  You can add them to your roster from the RI website by doing a search from the Club Administration, Club &amp; Member Data area. Click on “Add, edit or remove members” and then: </a:t>
            </a:r>
            <a:r>
              <a:rPr lang="en-US" altLang="en-US" sz="2000" b="1" dirty="0">
                <a:solidFill>
                  <a:srgbClr val="0A0A0A"/>
                </a:solidFill>
                <a:hlinkClick r:id="rId2"/>
              </a:rPr>
              <a:t>Search for an existing member</a:t>
            </a:r>
            <a:r>
              <a:rPr lang="en-US" altLang="en-US" sz="2000" b="1" dirty="0">
                <a:solidFill>
                  <a:srgbClr val="0A0A0A"/>
                </a:solidFill>
              </a:rPr>
              <a:t>. Or, from </a:t>
            </a:r>
            <a:r>
              <a:rPr lang="en-US" altLang="en-US" sz="2000" b="1" dirty="0" err="1">
                <a:solidFill>
                  <a:srgbClr val="0A0A0A"/>
                </a:solidFill>
              </a:rPr>
              <a:t>ClubRunner</a:t>
            </a:r>
            <a:r>
              <a:rPr lang="en-US" altLang="en-US" sz="2000" b="1" dirty="0">
                <a:solidFill>
                  <a:srgbClr val="0A0A0A"/>
                </a:solidFill>
              </a:rPr>
              <a:t>, click on Transfer New Member.</a:t>
            </a:r>
          </a:p>
          <a:p>
            <a:pPr defTabSz="914400" eaLnBrk="0" fontAlgn="base" hangingPunct="0">
              <a:spcBef>
                <a:spcPct val="0"/>
              </a:spcBef>
              <a:spcAft>
                <a:spcPct val="0"/>
              </a:spcAft>
              <a:buFontTx/>
              <a:buAutoNum type="arabicParenR"/>
            </a:pPr>
            <a:r>
              <a:rPr lang="en-US" altLang="en-US" sz="2000" dirty="0">
                <a:solidFill>
                  <a:srgbClr val="0A0A0A"/>
                </a:solidFill>
              </a:rPr>
              <a:t>Periodically, perform a synchronization from </a:t>
            </a:r>
            <a:r>
              <a:rPr lang="en-US" altLang="en-US" sz="2000" dirty="0" err="1">
                <a:solidFill>
                  <a:srgbClr val="0A0A0A"/>
                </a:solidFill>
              </a:rPr>
              <a:t>ClubRunner</a:t>
            </a:r>
            <a:r>
              <a:rPr lang="en-US" altLang="en-US" sz="2000" dirty="0">
                <a:solidFill>
                  <a:srgbClr val="0A0A0A"/>
                </a:solidFill>
              </a:rPr>
              <a:t> by clicking on “</a:t>
            </a:r>
            <a:r>
              <a:rPr lang="en-US" altLang="en-US" sz="2000" u="sng" dirty="0">
                <a:solidFill>
                  <a:srgbClr val="0A0A0A"/>
                </a:solidFill>
              </a:rPr>
              <a:t>RI Member Synchronization”</a:t>
            </a:r>
            <a:r>
              <a:rPr lang="en-US" altLang="en-US" sz="2000" dirty="0">
                <a:solidFill>
                  <a:srgbClr val="0A0A0A"/>
                </a:solidFill>
              </a:rPr>
              <a:t>.  This action compares the </a:t>
            </a:r>
            <a:r>
              <a:rPr lang="en-US" altLang="en-US" sz="2000" dirty="0" err="1">
                <a:solidFill>
                  <a:srgbClr val="0A0A0A"/>
                </a:solidFill>
              </a:rPr>
              <a:t>ClubRunner</a:t>
            </a:r>
            <a:r>
              <a:rPr lang="en-US" altLang="en-US" sz="2000" dirty="0">
                <a:solidFill>
                  <a:srgbClr val="0A0A0A"/>
                </a:solidFill>
              </a:rPr>
              <a:t> roster with the RI roster and lists those who are not on the RI website and also those on the RI website, but not in </a:t>
            </a:r>
            <a:r>
              <a:rPr lang="en-US" altLang="en-US" sz="2000" dirty="0" err="1">
                <a:solidFill>
                  <a:srgbClr val="0A0A0A"/>
                </a:solidFill>
              </a:rPr>
              <a:t>ClubRunner</a:t>
            </a:r>
            <a:r>
              <a:rPr lang="en-US" altLang="en-US" sz="2000" dirty="0">
                <a:solidFill>
                  <a:srgbClr val="0A0A0A"/>
                </a:solidFill>
              </a:rPr>
              <a:t>. Click on the link to add them to the site that is missing the listing. If you find a member with 2 RI numbers, they need to call RI to consolidate the profiles.                                                                       </a:t>
            </a:r>
          </a:p>
          <a:p>
            <a:pPr marL="0" indent="0" defTabSz="914400" eaLnBrk="0" fontAlgn="base" hangingPunct="0">
              <a:spcBef>
                <a:spcPct val="0"/>
              </a:spcBef>
              <a:spcAft>
                <a:spcPct val="0"/>
              </a:spcAft>
            </a:pPr>
            <a:r>
              <a:rPr lang="en-US" altLang="en-US" sz="2000" dirty="0">
                <a:solidFill>
                  <a:srgbClr val="0A0A0A"/>
                </a:solidFill>
              </a:rPr>
              <a:t>                                              1 866-976-8279 (toll free)</a:t>
            </a:r>
          </a:p>
          <a:p>
            <a:pPr marL="0" indent="0" defTabSz="914400" eaLnBrk="0" fontAlgn="base" hangingPunct="0">
              <a:spcBef>
                <a:spcPct val="0"/>
              </a:spcBef>
              <a:spcAft>
                <a:spcPct val="0"/>
              </a:spcAft>
            </a:pPr>
            <a:r>
              <a:rPr lang="en-US" altLang="en-US" sz="2000" dirty="0">
                <a:solidFill>
                  <a:srgbClr val="0A0A0A"/>
                </a:solidFill>
              </a:rPr>
              <a:t>5) Ensure that the name on the RI records is exactly the same as </a:t>
            </a:r>
            <a:r>
              <a:rPr lang="en-US" altLang="en-US" sz="2000" dirty="0" err="1">
                <a:solidFill>
                  <a:srgbClr val="0A0A0A"/>
                </a:solidFill>
              </a:rPr>
              <a:t>ClubRunner’s</a:t>
            </a:r>
            <a:r>
              <a:rPr lang="en-US" altLang="en-US" sz="2000" dirty="0">
                <a:solidFill>
                  <a:srgbClr val="0A0A0A"/>
                </a:solidFill>
              </a:rPr>
              <a:t> records</a:t>
            </a:r>
            <a:r>
              <a:rPr lang="en-US" altLang="en-US" sz="2000" dirty="0">
                <a:solidFill>
                  <a:srgbClr val="00246C"/>
                </a:solidFill>
              </a:rPr>
              <a:t>. </a:t>
            </a:r>
          </a:p>
          <a:p>
            <a:pPr defTabSz="914400" eaLnBrk="0" fontAlgn="base" hangingPunct="0">
              <a:spcBef>
                <a:spcPct val="0"/>
              </a:spcBef>
              <a:spcAft>
                <a:spcPct val="0"/>
              </a:spcAft>
              <a:buFontTx/>
              <a:buAutoNum type="arabicParenR"/>
            </a:pPr>
            <a:endParaRPr lang="en-US" altLang="en-US" sz="1800" dirty="0">
              <a:solidFill>
                <a:srgbClr val="00246C"/>
              </a:solidFill>
            </a:endParaRPr>
          </a:p>
          <a:p>
            <a:pPr defTabSz="914400" eaLnBrk="0" fontAlgn="base" hangingPunct="0">
              <a:spcBef>
                <a:spcPct val="0"/>
              </a:spcBef>
              <a:spcAft>
                <a:spcPct val="0"/>
              </a:spcAft>
              <a:buFontTx/>
              <a:buAutoNum type="arabicParenR"/>
            </a:pPr>
            <a:endParaRPr lang="en-US" altLang="en-US" sz="1800" dirty="0">
              <a:solidFill>
                <a:srgbClr val="00246C"/>
              </a:solidFill>
            </a:endParaRPr>
          </a:p>
          <a:p>
            <a:pPr defTabSz="914400" eaLnBrk="0" fontAlgn="base" hangingPunct="0">
              <a:spcBef>
                <a:spcPct val="0"/>
              </a:spcBef>
              <a:spcAft>
                <a:spcPct val="0"/>
              </a:spcAft>
              <a:buFontTx/>
              <a:buAutoNum type="arabicParenR"/>
            </a:pPr>
            <a:endParaRPr lang="en-US" altLang="en-US" sz="1800" dirty="0">
              <a:solidFill>
                <a:srgbClr val="00246C"/>
              </a:solidFill>
            </a:endParaRPr>
          </a:p>
        </p:txBody>
      </p:sp>
    </p:spTree>
    <p:extLst>
      <p:ext uri="{BB962C8B-B14F-4D97-AF65-F5344CB8AC3E}">
        <p14:creationId xmlns:p14="http://schemas.microsoft.com/office/powerpoint/2010/main" val="364498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0D41DF09-1FFC-497F-AC28-0CCA0538A53C}"/>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3600">
                <a:latin typeface="Arial Narrow" panose="020B0606020202030204" pitchFamily="34" charset="0"/>
              </a:rPr>
              <a:t>To Update Member Information</a:t>
            </a:r>
          </a:p>
        </p:txBody>
      </p:sp>
      <p:sp>
        <p:nvSpPr>
          <p:cNvPr id="32771" name="Title 2">
            <a:extLst>
              <a:ext uri="{FF2B5EF4-FFF2-40B4-BE49-F238E27FC236}">
                <a16:creationId xmlns:a16="http://schemas.microsoft.com/office/drawing/2014/main" id="{F329BE01-CE55-4A9F-A69C-95BF898C7590}"/>
              </a:ext>
            </a:extLst>
          </p:cNvPr>
          <p:cNvSpPr>
            <a:spLocks noGrp="1"/>
          </p:cNvSpPr>
          <p:nvPr>
            <p:ph idx="1"/>
          </p:nvPr>
        </p:nvSpPr>
        <p:spPr bwMode="auto">
          <a:xfrm>
            <a:off x="1828800" y="990601"/>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altLang="en-US" sz="2000">
                <a:solidFill>
                  <a:schemeClr val="tx2"/>
                </a:solidFill>
                <a:latin typeface="Georgia" panose="02040502050405020303" pitchFamily="18" charset="0"/>
                <a:cs typeface="Arial" panose="020B0604020202020204" pitchFamily="34" charset="0"/>
              </a:rPr>
              <a:t>Cl</a:t>
            </a:r>
            <a:r>
              <a:rPr lang="en-US" altLang="en-US" sz="2400">
                <a:solidFill>
                  <a:schemeClr val="tx2"/>
                </a:solidFill>
                <a:latin typeface="Georgia" panose="02040502050405020303" pitchFamily="18" charset="0"/>
                <a:cs typeface="Arial" panose="020B0604020202020204" pitchFamily="34" charset="0"/>
              </a:rPr>
              <a:t>ick on “For Members”, then “Edit My Profile”</a:t>
            </a:r>
          </a:p>
        </p:txBody>
      </p:sp>
      <p:pic>
        <p:nvPicPr>
          <p:cNvPr id="32772" name="Picture 2">
            <a:extLst>
              <a:ext uri="{FF2B5EF4-FFF2-40B4-BE49-F238E27FC236}">
                <a16:creationId xmlns:a16="http://schemas.microsoft.com/office/drawing/2014/main" id="{64434337-1B9C-4814-B72E-FF635CC60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00"/>
            <a:ext cx="8610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rrow: Right 6">
            <a:extLst>
              <a:ext uri="{FF2B5EF4-FFF2-40B4-BE49-F238E27FC236}">
                <a16:creationId xmlns:a16="http://schemas.microsoft.com/office/drawing/2014/main" id="{0BF7DFDE-AC0E-4E85-AAB6-A95DFE34EA66}"/>
              </a:ext>
            </a:extLst>
          </p:cNvPr>
          <p:cNvSpPr/>
          <p:nvPr/>
        </p:nvSpPr>
        <p:spPr>
          <a:xfrm rot="18464726">
            <a:off x="1415258" y="3344070"/>
            <a:ext cx="979487" cy="4857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sp>
        <p:nvSpPr>
          <p:cNvPr id="8" name="Arrow: Down 7">
            <a:extLst>
              <a:ext uri="{FF2B5EF4-FFF2-40B4-BE49-F238E27FC236}">
                <a16:creationId xmlns:a16="http://schemas.microsoft.com/office/drawing/2014/main" id="{1196CE73-0C93-4ECA-B5B8-B5AEED7DFE15}"/>
              </a:ext>
            </a:extLst>
          </p:cNvPr>
          <p:cNvSpPr/>
          <p:nvPr/>
        </p:nvSpPr>
        <p:spPr>
          <a:xfrm>
            <a:off x="3200400" y="1676400"/>
            <a:ext cx="484188" cy="9779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spTree>
    <p:extLst>
      <p:ext uri="{BB962C8B-B14F-4D97-AF65-F5344CB8AC3E}">
        <p14:creationId xmlns:p14="http://schemas.microsoft.com/office/powerpoint/2010/main" val="3813908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626553D4-6E76-48E5-8E41-8D016637766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a:latin typeface="Arial Narrow" panose="020B0606020202030204" pitchFamily="34" charset="0"/>
              </a:rPr>
              <a:t>Member Profile</a:t>
            </a:r>
          </a:p>
        </p:txBody>
      </p:sp>
      <p:sp>
        <p:nvSpPr>
          <p:cNvPr id="33795" name="Content Placeholder 3">
            <a:extLst>
              <a:ext uri="{FF2B5EF4-FFF2-40B4-BE49-F238E27FC236}">
                <a16:creationId xmlns:a16="http://schemas.microsoft.com/office/drawing/2014/main" id="{A9A8EC8F-D75E-4A3A-A225-4A5D0F49800B}"/>
              </a:ext>
            </a:extLst>
          </p:cNvPr>
          <p:cNvSpPr>
            <a:spLocks noGrp="1"/>
          </p:cNvSpPr>
          <p:nvPr>
            <p:ph idx="1"/>
          </p:nvPr>
        </p:nvSpPr>
        <p:spPr bwMode="auto">
          <a:xfrm>
            <a:off x="1399821" y="1219200"/>
            <a:ext cx="9155289"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solidFill>
                  <a:srgbClr val="0A0A0A"/>
                </a:solidFill>
                <a:latin typeface="Georgia" panose="02040502050405020303" pitchFamily="18" charset="0"/>
              </a:rPr>
              <a:t>Click “Edit” and enter information</a:t>
            </a:r>
          </a:p>
          <a:p>
            <a:r>
              <a:rPr lang="en-US" altLang="en-US" sz="2800" dirty="0">
                <a:solidFill>
                  <a:srgbClr val="0A0A0A"/>
                </a:solidFill>
                <a:latin typeface="Georgia" panose="02040502050405020303" pitchFamily="18" charset="0"/>
              </a:rPr>
              <a:t>To download a picture, click on “Update” under the silhouette</a:t>
            </a:r>
          </a:p>
          <a:p>
            <a:r>
              <a:rPr lang="en-US" altLang="en-US" sz="2800" dirty="0">
                <a:solidFill>
                  <a:srgbClr val="0A0A0A"/>
                </a:solidFill>
                <a:latin typeface="Georgia" panose="02040502050405020303" pitchFamily="18" charset="0"/>
              </a:rPr>
              <a:t>The primary email address will be used for emails.</a:t>
            </a:r>
          </a:p>
          <a:p>
            <a:r>
              <a:rPr lang="en-US" altLang="en-US" sz="2800" dirty="0">
                <a:solidFill>
                  <a:srgbClr val="0A0A0A"/>
                </a:solidFill>
                <a:latin typeface="Georgia" panose="02040502050405020303" pitchFamily="18" charset="0"/>
              </a:rPr>
              <a:t>Check other tabs for other categories to edit.</a:t>
            </a:r>
          </a:p>
          <a:p>
            <a:r>
              <a:rPr lang="en-US" altLang="en-US" sz="2800" dirty="0">
                <a:solidFill>
                  <a:srgbClr val="0A0A0A"/>
                </a:solidFill>
                <a:latin typeface="Georgia" panose="02040502050405020303" pitchFamily="18" charset="0"/>
              </a:rPr>
              <a:t>Change passwords in the “Settings” tab.</a:t>
            </a:r>
          </a:p>
          <a:p>
            <a:r>
              <a:rPr lang="en-US" altLang="en-US" sz="2800" dirty="0" err="1">
                <a:solidFill>
                  <a:srgbClr val="0A0A0A"/>
                </a:solidFill>
                <a:latin typeface="Georgia" panose="02040502050405020303" pitchFamily="18" charset="0"/>
              </a:rPr>
              <a:t>Opt</a:t>
            </a:r>
            <a:r>
              <a:rPr lang="en-US" altLang="en-US" sz="2800" dirty="0">
                <a:solidFill>
                  <a:srgbClr val="0A0A0A"/>
                </a:solidFill>
                <a:latin typeface="Georgia" panose="02040502050405020303" pitchFamily="18" charset="0"/>
              </a:rPr>
              <a:t> in or out in the “Privacy” tab</a:t>
            </a:r>
          </a:p>
          <a:p>
            <a:r>
              <a:rPr lang="en-US" altLang="en-US" sz="2800" dirty="0">
                <a:solidFill>
                  <a:srgbClr val="0A0A0A"/>
                </a:solidFill>
                <a:latin typeface="Georgia" panose="02040502050405020303" pitchFamily="18" charset="0"/>
              </a:rPr>
              <a:t>Don’t forget to click on “Save” at the bottom.</a:t>
            </a:r>
          </a:p>
          <a:p>
            <a:endParaRPr lang="en-US" altLang="en-US" sz="2500" b="1" dirty="0">
              <a:solidFill>
                <a:srgbClr val="0A0A0A"/>
              </a:solidFill>
              <a:latin typeface="Georgia" panose="02040502050405020303" pitchFamily="18" charset="0"/>
            </a:endParaRPr>
          </a:p>
        </p:txBody>
      </p:sp>
    </p:spTree>
    <p:extLst>
      <p:ext uri="{BB962C8B-B14F-4D97-AF65-F5344CB8AC3E}">
        <p14:creationId xmlns:p14="http://schemas.microsoft.com/office/powerpoint/2010/main" val="3450159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35C51F30-FA52-4FBA-BA61-5A245BF77A0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dirty="0">
                <a:latin typeface="Arial Narrow" panose="020B0606020202030204" pitchFamily="34" charset="0"/>
              </a:rPr>
              <a:t>New Officers: Elected by December 31. Nominations 30 days Before</a:t>
            </a:r>
          </a:p>
        </p:txBody>
      </p:sp>
      <p:sp>
        <p:nvSpPr>
          <p:cNvPr id="34819" name="Content Placeholder 2">
            <a:extLst>
              <a:ext uri="{FF2B5EF4-FFF2-40B4-BE49-F238E27FC236}">
                <a16:creationId xmlns:a16="http://schemas.microsoft.com/office/drawing/2014/main" id="{BA75574C-9641-4B7C-B829-B3229C482EC9}"/>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altLang="en-US" dirty="0">
                <a:solidFill>
                  <a:srgbClr val="0A0A0A"/>
                </a:solidFill>
                <a:latin typeface="Georgia" panose="02040502050405020303" pitchFamily="18" charset="0"/>
              </a:rPr>
              <a:t>ELECTIONS. Review your Constitution and By-Laws</a:t>
            </a:r>
          </a:p>
          <a:p>
            <a:pPr marL="0" indent="0">
              <a:buNone/>
            </a:pPr>
            <a:endParaRPr lang="en-US" altLang="en-US" dirty="0">
              <a:solidFill>
                <a:srgbClr val="0A0A0A"/>
              </a:solidFill>
              <a:latin typeface="Georgia" panose="02040502050405020303" pitchFamily="18" charset="0"/>
            </a:endParaRPr>
          </a:p>
          <a:p>
            <a:pPr marL="0" indent="0">
              <a:buNone/>
            </a:pPr>
            <a:r>
              <a:rPr lang="en-US" altLang="en-US" dirty="0">
                <a:solidFill>
                  <a:srgbClr val="0A0A0A"/>
                </a:solidFill>
                <a:latin typeface="Georgia" panose="02040502050405020303" pitchFamily="18" charset="0"/>
              </a:rPr>
              <a:t>The annual meeting for the election of officers should be held no later than December 31</a:t>
            </a:r>
            <a:r>
              <a:rPr lang="en-US" altLang="en-US" baseline="30000" dirty="0">
                <a:solidFill>
                  <a:srgbClr val="0A0A0A"/>
                </a:solidFill>
                <a:latin typeface="Georgia" panose="02040502050405020303" pitchFamily="18" charset="0"/>
              </a:rPr>
              <a:t>st</a:t>
            </a:r>
            <a:r>
              <a:rPr lang="en-US" altLang="en-US" dirty="0">
                <a:solidFill>
                  <a:srgbClr val="0A0A0A"/>
                </a:solidFill>
                <a:latin typeface="Georgia" panose="02040502050405020303" pitchFamily="18" charset="0"/>
              </a:rPr>
              <a:t>.  Elect officers, including the President-Elect (President for 2022-2023) and Club Trainer. The President for 2021-2022 was elected last year and is the current P.E.</a:t>
            </a:r>
          </a:p>
          <a:p>
            <a:pPr marL="0" indent="0">
              <a:buNone/>
            </a:pPr>
            <a:endParaRPr lang="en-US" altLang="en-US" sz="1200" dirty="0">
              <a:solidFill>
                <a:srgbClr val="0A0A0A"/>
              </a:solidFill>
              <a:latin typeface="Georgia" panose="02040502050405020303" pitchFamily="18" charset="0"/>
            </a:endParaRPr>
          </a:p>
          <a:p>
            <a:pPr marL="0" indent="0">
              <a:buNone/>
            </a:pPr>
            <a:r>
              <a:rPr lang="en-US" altLang="en-US" dirty="0">
                <a:solidFill>
                  <a:srgbClr val="0A0A0A"/>
                </a:solidFill>
                <a:latin typeface="Georgia" panose="02040502050405020303" pitchFamily="18" charset="0"/>
              </a:rPr>
              <a:t>Input the elected officer names on the district website by January 31. Information uploads to the RI website.</a:t>
            </a:r>
          </a:p>
          <a:p>
            <a:pPr marL="0" indent="0">
              <a:buNone/>
            </a:pPr>
            <a:endParaRPr lang="en-US" altLang="en-US" dirty="0">
              <a:latin typeface="Georgia" panose="02040502050405020303" pitchFamily="18" charset="0"/>
            </a:endParaRPr>
          </a:p>
          <a:p>
            <a:pPr marL="0" indent="0">
              <a:buNone/>
            </a:pPr>
            <a:endParaRPr lang="en-US" altLang="en-US" dirty="0">
              <a:latin typeface="Georgia" panose="02040502050405020303" pitchFamily="18" charset="0"/>
            </a:endParaRPr>
          </a:p>
        </p:txBody>
      </p:sp>
    </p:spTree>
    <p:extLst>
      <p:ext uri="{BB962C8B-B14F-4D97-AF65-F5344CB8AC3E}">
        <p14:creationId xmlns:p14="http://schemas.microsoft.com/office/powerpoint/2010/main" val="1406582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563215-3FFA-4F3B-8D21-D76E89980605}"/>
              </a:ext>
            </a:extLst>
          </p:cNvPr>
          <p:cNvPicPr>
            <a:picLocks noChangeAspect="1"/>
          </p:cNvPicPr>
          <p:nvPr/>
        </p:nvPicPr>
        <p:blipFill>
          <a:blip r:embed="rId2"/>
          <a:stretch>
            <a:fillRect/>
          </a:stretch>
        </p:blipFill>
        <p:spPr>
          <a:xfrm>
            <a:off x="1689774" y="1468499"/>
            <a:ext cx="8078673" cy="4305472"/>
          </a:xfrm>
          <a:prstGeom prst="rect">
            <a:avLst/>
          </a:prstGeom>
        </p:spPr>
      </p:pic>
      <p:sp>
        <p:nvSpPr>
          <p:cNvPr id="35842" name="Title 1">
            <a:extLst>
              <a:ext uri="{FF2B5EF4-FFF2-40B4-BE49-F238E27FC236}">
                <a16:creationId xmlns:a16="http://schemas.microsoft.com/office/drawing/2014/main" id="{54E09DCA-40FE-4CA9-8B83-558081C18890}"/>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a:latin typeface="Arial Narrow" panose="020B0606020202030204" pitchFamily="34" charset="0"/>
              </a:rPr>
              <a:t>Click on “Define Club Executives” </a:t>
            </a:r>
          </a:p>
        </p:txBody>
      </p:sp>
      <p:sp>
        <p:nvSpPr>
          <p:cNvPr id="35844" name="TextBox 5">
            <a:extLst>
              <a:ext uri="{FF2B5EF4-FFF2-40B4-BE49-F238E27FC236}">
                <a16:creationId xmlns:a16="http://schemas.microsoft.com/office/drawing/2014/main" id="{8DC7ED1A-A928-4F70-9BC3-32131AC45CC4}"/>
              </a:ext>
            </a:extLst>
          </p:cNvPr>
          <p:cNvSpPr txBox="1">
            <a:spLocks noChangeArrowheads="1"/>
          </p:cNvSpPr>
          <p:nvPr/>
        </p:nvSpPr>
        <p:spPr bwMode="auto">
          <a:xfrm>
            <a:off x="508000" y="1068389"/>
            <a:ext cx="104422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defTabSz="914400" fontAlgn="base">
              <a:spcBef>
                <a:spcPct val="0"/>
              </a:spcBef>
              <a:spcAft>
                <a:spcPct val="0"/>
              </a:spcAft>
            </a:pPr>
            <a:r>
              <a:rPr lang="en-US" altLang="en-US" sz="2000" dirty="0">
                <a:solidFill>
                  <a:srgbClr val="000000"/>
                </a:solidFill>
                <a:latin typeface="Georgia" panose="02040502050405020303" pitchFamily="18" charset="0"/>
              </a:rPr>
              <a:t>Click on “Next Year” to list your officers.  Use the “Add New Positions” to add lines.</a:t>
            </a:r>
          </a:p>
        </p:txBody>
      </p:sp>
      <p:sp>
        <p:nvSpPr>
          <p:cNvPr id="17" name="Arrow: Down 16">
            <a:extLst>
              <a:ext uri="{FF2B5EF4-FFF2-40B4-BE49-F238E27FC236}">
                <a16:creationId xmlns:a16="http://schemas.microsoft.com/office/drawing/2014/main" id="{FD959F07-3F8F-465A-A815-C91C85063890}"/>
              </a:ext>
            </a:extLst>
          </p:cNvPr>
          <p:cNvSpPr/>
          <p:nvPr/>
        </p:nvSpPr>
        <p:spPr>
          <a:xfrm>
            <a:off x="8852824" y="2940050"/>
            <a:ext cx="484188" cy="9779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sp>
        <p:nvSpPr>
          <p:cNvPr id="18" name="Arrow: Down 17">
            <a:extLst>
              <a:ext uri="{FF2B5EF4-FFF2-40B4-BE49-F238E27FC236}">
                <a16:creationId xmlns:a16="http://schemas.microsoft.com/office/drawing/2014/main" id="{7D4144ED-FF14-4241-BE12-40BFFDDFEF6B}"/>
              </a:ext>
            </a:extLst>
          </p:cNvPr>
          <p:cNvSpPr/>
          <p:nvPr/>
        </p:nvSpPr>
        <p:spPr>
          <a:xfrm>
            <a:off x="6688056" y="2508527"/>
            <a:ext cx="484188" cy="9779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sp>
        <p:nvSpPr>
          <p:cNvPr id="19" name="Arrow: Right 18">
            <a:extLst>
              <a:ext uri="{FF2B5EF4-FFF2-40B4-BE49-F238E27FC236}">
                <a16:creationId xmlns:a16="http://schemas.microsoft.com/office/drawing/2014/main" id="{DEA84277-88D5-4E62-9708-D5653E1BC591}"/>
              </a:ext>
            </a:extLst>
          </p:cNvPr>
          <p:cNvSpPr/>
          <p:nvPr/>
        </p:nvSpPr>
        <p:spPr>
          <a:xfrm rot="19611715">
            <a:off x="1823837" y="2752869"/>
            <a:ext cx="977900" cy="4857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sp>
        <p:nvSpPr>
          <p:cNvPr id="2" name="TextBox 1">
            <a:extLst>
              <a:ext uri="{FF2B5EF4-FFF2-40B4-BE49-F238E27FC236}">
                <a16:creationId xmlns:a16="http://schemas.microsoft.com/office/drawing/2014/main" id="{FF544A62-F44B-4ADC-9F9A-7D9406FFAA93}"/>
              </a:ext>
            </a:extLst>
          </p:cNvPr>
          <p:cNvSpPr txBox="1"/>
          <p:nvPr/>
        </p:nvSpPr>
        <p:spPr>
          <a:xfrm>
            <a:off x="1303866" y="5942256"/>
            <a:ext cx="10092267" cy="338554"/>
          </a:xfrm>
          <a:prstGeom prst="rect">
            <a:avLst/>
          </a:prstGeom>
          <a:noFill/>
        </p:spPr>
        <p:txBody>
          <a:bodyPr wrap="square">
            <a:spAutoFit/>
          </a:bodyPr>
          <a:lstStyle/>
          <a:p>
            <a:pPr defTabSz="914400" eaLnBrk="0" fontAlgn="base" hangingPunct="0">
              <a:spcBef>
                <a:spcPct val="0"/>
              </a:spcBef>
              <a:spcAft>
                <a:spcPct val="0"/>
              </a:spcAft>
              <a:defRPr/>
            </a:pPr>
            <a:r>
              <a:rPr lang="en-US" sz="1600" dirty="0">
                <a:solidFill>
                  <a:srgbClr val="00246C">
                    <a:lumMod val="50000"/>
                  </a:srgbClr>
                </a:solidFill>
                <a:latin typeface="Arial" panose="020B0604020202020204" pitchFamily="34" charset="0"/>
                <a:ea typeface="ヒラギノ角ゴ Pro W3" pitchFamily="-84" charset="-128"/>
              </a:rPr>
              <a:t>Tip: If  </a:t>
            </a:r>
            <a:r>
              <a:rPr lang="en-US" sz="1600" dirty="0">
                <a:solidFill>
                  <a:srgbClr val="00246C">
                    <a:lumMod val="50000"/>
                  </a:srgbClr>
                </a:solidFill>
                <a:latin typeface="Arial" panose="020B0604020202020204" pitchFamily="34" charset="0"/>
                <a:ea typeface="ヒラギノ角ゴ Pro W3" pitchFamily="-84" charset="-128"/>
                <a:hlinkClick r:id="rId3"/>
              </a:rPr>
              <a:t>“</a:t>
            </a:r>
            <a:r>
              <a:rPr lang="en-US" sz="1600" dirty="0">
                <a:solidFill>
                  <a:srgbClr val="958D85"/>
                </a:solidFill>
                <a:latin typeface="Arial" panose="020B0604020202020204" pitchFamily="34" charset="0"/>
                <a:ea typeface="ヒラギノ角ゴ Pro W3" pitchFamily="-84" charset="-128"/>
                <a:hlinkClick r:id="rId3"/>
              </a:rPr>
              <a:t>Carry over Next Year</a:t>
            </a:r>
            <a:r>
              <a:rPr lang="en-US" sz="1600" dirty="0">
                <a:solidFill>
                  <a:srgbClr val="958D85"/>
                </a:solidFill>
                <a:latin typeface="Arial" panose="020B0604020202020204" pitchFamily="34" charset="0"/>
                <a:ea typeface="ヒラギノ角ゴ Pro W3" pitchFamily="-84" charset="-128"/>
              </a:rPr>
              <a:t>”</a:t>
            </a:r>
            <a:r>
              <a:rPr lang="en-US" sz="1600" dirty="0">
                <a:solidFill>
                  <a:srgbClr val="00246C">
                    <a:lumMod val="50000"/>
                  </a:srgbClr>
                </a:solidFill>
                <a:latin typeface="Arial" panose="020B0604020202020204" pitchFamily="34" charset="0"/>
                <a:ea typeface="ヒラギノ角ゴ Pro W3" pitchFamily="-84" charset="-128"/>
              </a:rPr>
              <a:t> is highlighted, click on it</a:t>
            </a:r>
            <a:r>
              <a:rPr lang="en-US" sz="1600" dirty="0">
                <a:solidFill>
                  <a:srgbClr val="958D85"/>
                </a:solidFill>
                <a:latin typeface="Arial" panose="020B0604020202020204" pitchFamily="34" charset="0"/>
                <a:ea typeface="ヒラギノ角ゴ Pro W3" pitchFamily="-84" charset="-128"/>
              </a:rPr>
              <a:t> </a:t>
            </a:r>
            <a:r>
              <a:rPr lang="en-US" sz="1600" dirty="0">
                <a:solidFill>
                  <a:srgbClr val="00246C">
                    <a:lumMod val="50000"/>
                  </a:srgbClr>
                </a:solidFill>
                <a:latin typeface="Arial" panose="020B0604020202020204" pitchFamily="34" charset="0"/>
                <a:ea typeface="ヒラギノ角ゴ Pro W3" pitchFamily="-84" charset="-128"/>
              </a:rPr>
              <a:t>and all the positions will carry to the next year!</a:t>
            </a:r>
            <a:r>
              <a:rPr lang="en-US" sz="1600" dirty="0">
                <a:solidFill>
                  <a:srgbClr val="958D85"/>
                </a:solidFill>
                <a:latin typeface="Arial" panose="020B0604020202020204" pitchFamily="34" charset="0"/>
                <a:ea typeface="ヒラギノ角ゴ Pro W3" pitchFamily="-84" charset="-128"/>
              </a:rPr>
              <a:t> </a:t>
            </a:r>
            <a:endParaRPr lang="en-US" sz="1600" dirty="0">
              <a:solidFill>
                <a:srgbClr val="00246C">
                  <a:lumMod val="50000"/>
                </a:srgbClr>
              </a:solidFill>
              <a:latin typeface="Arial" panose="020B0604020202020204" pitchFamily="34" charset="0"/>
              <a:ea typeface="ヒラギノ角ゴ Pro W3" pitchFamily="-84" charset="-128"/>
            </a:endParaRPr>
          </a:p>
        </p:txBody>
      </p:sp>
    </p:spTree>
    <p:extLst>
      <p:ext uri="{BB962C8B-B14F-4D97-AF65-F5344CB8AC3E}">
        <p14:creationId xmlns:p14="http://schemas.microsoft.com/office/powerpoint/2010/main" val="2058263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a:extLst>
              <a:ext uri="{FF2B5EF4-FFF2-40B4-BE49-F238E27FC236}">
                <a16:creationId xmlns:a16="http://schemas.microsoft.com/office/drawing/2014/main" id="{722206BC-012E-4A24-A0CE-CFD4F5D86C9C}"/>
              </a:ext>
            </a:extLst>
          </p:cNvPr>
          <p:cNvSpPr>
            <a:spLocks noGrp="1"/>
          </p:cNvSpPr>
          <p:nvPr>
            <p:ph type="ctrTitle"/>
          </p:nvPr>
        </p:nvSpPr>
        <p:spPr bwMode="auto">
          <a:xfrm>
            <a:off x="903111" y="2590800"/>
            <a:ext cx="10284178" cy="19021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nSpc>
                <a:spcPct val="80000"/>
              </a:lnSpc>
            </a:pPr>
            <a:r>
              <a:rPr lang="en-US" altLang="en-US" b="1" dirty="0">
                <a:solidFill>
                  <a:srgbClr val="0A0A0A"/>
                </a:solidFill>
                <a:latin typeface="Georgia" panose="02040502050405020303" pitchFamily="18" charset="0"/>
              </a:rPr>
              <a:t>As club secretary, you have an important role in helping your club run smoothly and effectively</a:t>
            </a:r>
          </a:p>
        </p:txBody>
      </p:sp>
    </p:spTree>
    <p:extLst>
      <p:ext uri="{BB962C8B-B14F-4D97-AF65-F5344CB8AC3E}">
        <p14:creationId xmlns:p14="http://schemas.microsoft.com/office/powerpoint/2010/main" val="93047550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097B5413-6B93-4A50-87E1-7E8F25987CE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800">
                <a:latin typeface="Arial Narrow" panose="020B0606020202030204" pitchFamily="34" charset="0"/>
              </a:rPr>
              <a:t>Attendance Policy is Dictated by the Club By-Laws</a:t>
            </a:r>
          </a:p>
        </p:txBody>
      </p:sp>
      <p:sp>
        <p:nvSpPr>
          <p:cNvPr id="3" name="Content Placeholder 2">
            <a:extLst>
              <a:ext uri="{FF2B5EF4-FFF2-40B4-BE49-F238E27FC236}">
                <a16:creationId xmlns:a16="http://schemas.microsoft.com/office/drawing/2014/main" id="{80B170BD-2BE6-4326-83AA-65293071C487}"/>
              </a:ext>
            </a:extLst>
          </p:cNvPr>
          <p:cNvSpPr>
            <a:spLocks noGrp="1"/>
          </p:cNvSpPr>
          <p:nvPr>
            <p:ph idx="1"/>
          </p:nvPr>
        </p:nvSpPr>
        <p:spPr>
          <a:xfrm>
            <a:off x="508001" y="990600"/>
            <a:ext cx="11153912" cy="4724400"/>
          </a:xfrm>
        </p:spPr>
        <p:txBody>
          <a:bodyPr lIns="0" tIns="0" rIns="0" bIns="0"/>
          <a:lstStyle/>
          <a:p>
            <a:pPr marL="114300" indent="0" eaLnBrk="1" fontAlgn="auto" hangingPunct="1">
              <a:spcAft>
                <a:spcPts val="900"/>
              </a:spcAft>
              <a:buClr>
                <a:schemeClr val="accent1"/>
              </a:buClr>
              <a:buSzPct val="125000"/>
              <a:buNone/>
              <a:defRPr/>
            </a:pPr>
            <a:r>
              <a:rPr lang="en-US" sz="2400" dirty="0">
                <a:solidFill>
                  <a:srgbClr val="0A0A0A"/>
                </a:solidFill>
                <a:ea typeface="+mn-ea"/>
              </a:rPr>
              <a:t>The RI Council on Legislation granted clubs greater flexibility on attendance policies, BUT, to adopt any of the policies, </a:t>
            </a:r>
            <a:r>
              <a:rPr lang="en-US" sz="2400" u="sng" dirty="0">
                <a:solidFill>
                  <a:srgbClr val="0A0A0A"/>
                </a:solidFill>
                <a:ea typeface="+mn-ea"/>
              </a:rPr>
              <a:t>the club must revised their By-Laws</a:t>
            </a:r>
            <a:r>
              <a:rPr lang="en-US" sz="2400" dirty="0">
                <a:solidFill>
                  <a:srgbClr val="0A0A0A"/>
                </a:solidFill>
                <a:ea typeface="+mn-ea"/>
              </a:rPr>
              <a:t>.  </a:t>
            </a:r>
            <a:r>
              <a:rPr lang="en-US" sz="2400" dirty="0">
                <a:solidFill>
                  <a:srgbClr val="0A0A0A"/>
                </a:solidFill>
              </a:rPr>
              <a:t>Rotary clubs now have the option of reducing their meeting frequency as long as they meet in some way at least twice per month. Allowable options:</a:t>
            </a:r>
          </a:p>
          <a:p>
            <a:pPr>
              <a:defRPr/>
            </a:pPr>
            <a:r>
              <a:rPr lang="en-US" sz="2400" dirty="0">
                <a:solidFill>
                  <a:srgbClr val="0A0A0A"/>
                </a:solidFill>
              </a:rPr>
              <a:t>Determine the best day and time for their meetings</a:t>
            </a:r>
          </a:p>
          <a:p>
            <a:pPr>
              <a:defRPr/>
            </a:pPr>
            <a:r>
              <a:rPr lang="en-US" sz="2400" dirty="0">
                <a:solidFill>
                  <a:srgbClr val="0A0A0A"/>
                </a:solidFill>
              </a:rPr>
              <a:t>Change or cancel a meeting, if the need arises</a:t>
            </a:r>
          </a:p>
          <a:p>
            <a:pPr>
              <a:defRPr/>
            </a:pPr>
            <a:r>
              <a:rPr lang="en-US" sz="2400" dirty="0">
                <a:solidFill>
                  <a:srgbClr val="0A0A0A"/>
                </a:solidFill>
              </a:rPr>
              <a:t>Count service projects or social events as meetings</a:t>
            </a:r>
          </a:p>
          <a:p>
            <a:pPr>
              <a:defRPr/>
            </a:pPr>
            <a:r>
              <a:rPr lang="en-US" sz="2400" dirty="0">
                <a:solidFill>
                  <a:srgbClr val="0A0A0A"/>
                </a:solidFill>
              </a:rPr>
              <a:t>Choose whether to gather in person, meet online, alternate between online and in-person meetings, or even use both formats at the same time (video chat)</a:t>
            </a:r>
          </a:p>
          <a:p>
            <a:pPr>
              <a:defRPr/>
            </a:pPr>
            <a:r>
              <a:rPr lang="en-US" sz="2400" dirty="0">
                <a:solidFill>
                  <a:srgbClr val="0A0A0A"/>
                </a:solidFill>
              </a:rPr>
              <a:t>Amend their bylaws to either relax or tighten attendance requirements and policies of terminating members for poor attendance</a:t>
            </a:r>
          </a:p>
          <a:p>
            <a:pPr marL="114300" indent="0" eaLnBrk="1" fontAlgn="auto" hangingPunct="1">
              <a:spcAft>
                <a:spcPts val="900"/>
              </a:spcAft>
              <a:buClr>
                <a:schemeClr val="accent1"/>
              </a:buClr>
              <a:buSzPct val="125000"/>
              <a:buNone/>
              <a:defRPr/>
            </a:pPr>
            <a:endParaRPr lang="en-US" sz="2400" dirty="0"/>
          </a:p>
          <a:p>
            <a:pPr marL="339725" indent="-225425" eaLnBrk="1" fontAlgn="auto" hangingPunct="1">
              <a:spcAft>
                <a:spcPts val="900"/>
              </a:spcAft>
              <a:buClr>
                <a:schemeClr val="accent1"/>
              </a:buClr>
              <a:buSzPct val="125000"/>
              <a:buFont typeface="Wingdings" charset="2"/>
              <a:buChar char="§"/>
              <a:defRPr/>
            </a:pPr>
            <a:endParaRPr lang="en-US" sz="1700" dirty="0">
              <a:ea typeface="+mn-ea"/>
            </a:endParaRPr>
          </a:p>
          <a:p>
            <a:pPr marL="339725" indent="-225425" eaLnBrk="1" fontAlgn="auto" hangingPunct="1">
              <a:spcAft>
                <a:spcPts val="900"/>
              </a:spcAft>
              <a:buClr>
                <a:schemeClr val="accent1"/>
              </a:buClr>
              <a:buSzPct val="125000"/>
              <a:buFont typeface="Wingdings" charset="2"/>
              <a:buChar char="§"/>
              <a:defRPr/>
            </a:pPr>
            <a:endParaRPr lang="en-US" sz="1700" dirty="0">
              <a:ea typeface="+mn-ea"/>
            </a:endParaRPr>
          </a:p>
          <a:p>
            <a:pPr marL="285750" indent="-285750" eaLnBrk="1" fontAlgn="auto" hangingPunct="1">
              <a:spcAft>
                <a:spcPts val="0"/>
              </a:spcAft>
              <a:buFont typeface="Arial"/>
              <a:buChar char="•"/>
              <a:defRPr/>
            </a:pPr>
            <a:endParaRPr lang="en-US" sz="1600" dirty="0">
              <a:ea typeface="+mn-ea"/>
            </a:endParaRPr>
          </a:p>
        </p:txBody>
      </p:sp>
    </p:spTree>
    <p:extLst>
      <p:ext uri="{BB962C8B-B14F-4D97-AF65-F5344CB8AC3E}">
        <p14:creationId xmlns:p14="http://schemas.microsoft.com/office/powerpoint/2010/main" val="42845787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nodeType="afterGroup">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nodeType="afterGroup">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par>
                          <p:cTn id="20" fill="hold" nodeType="afterGroup">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childTnLst>
                                </p:cTn>
                              </p:par>
                            </p:childTnLst>
                          </p:cTn>
                        </p:par>
                        <p:par>
                          <p:cTn id="24" fill="hold" nodeType="afterGroup">
                            <p:stCondLst>
                              <p:cond delay="7500"/>
                            </p:stCondLst>
                            <p:childTnLst>
                              <p:par>
                                <p:cTn id="25" presetID="10" presetClass="entr" presetSubtype="0" fill="hold" nodeType="afterEffect">
                                  <p:stCondLst>
                                    <p:cond delay="5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8EED7E0D-9D5E-42EA-9C32-178FBEF83B0C}"/>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a:latin typeface="Arial Narrow" panose="020B0606020202030204" pitchFamily="34" charset="0"/>
              </a:rPr>
              <a:t>Attendance Reporting by the 15th</a:t>
            </a:r>
          </a:p>
        </p:txBody>
      </p:sp>
      <p:sp>
        <p:nvSpPr>
          <p:cNvPr id="38915" name="Content Placeholder 2">
            <a:extLst>
              <a:ext uri="{FF2B5EF4-FFF2-40B4-BE49-F238E27FC236}">
                <a16:creationId xmlns:a16="http://schemas.microsoft.com/office/drawing/2014/main" id="{B5422B7D-9742-47C1-9CD6-BE77A884A762}"/>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90000"/>
              </a:lnSpc>
            </a:pPr>
            <a:r>
              <a:rPr lang="en-US" altLang="en-US" sz="2800" dirty="0">
                <a:solidFill>
                  <a:srgbClr val="000000"/>
                </a:solidFill>
                <a:latin typeface="Georgia" panose="02040502050405020303" pitchFamily="18" charset="0"/>
              </a:rPr>
              <a:t>Login to rotaryd5000.org=&gt; “Attendance”=&gt;”Monthly Club Attendance”</a:t>
            </a:r>
          </a:p>
          <a:p>
            <a:pPr>
              <a:lnSpc>
                <a:spcPct val="90000"/>
              </a:lnSpc>
            </a:pPr>
            <a:r>
              <a:rPr lang="en-US" altLang="en-US" sz="2800" dirty="0">
                <a:solidFill>
                  <a:srgbClr val="000000"/>
                </a:solidFill>
                <a:latin typeface="Georgia" panose="02040502050405020303" pitchFamily="18" charset="0"/>
              </a:rPr>
              <a:t>Input total active members, new and terminated members, # meetings, % attendance.  </a:t>
            </a:r>
          </a:p>
          <a:p>
            <a:pPr>
              <a:lnSpc>
                <a:spcPct val="90000"/>
              </a:lnSpc>
            </a:pPr>
            <a:r>
              <a:rPr lang="en-US" altLang="en-US" sz="2800" dirty="0">
                <a:solidFill>
                  <a:srgbClr val="000000"/>
                </a:solidFill>
                <a:latin typeface="Georgia" panose="02040502050405020303" pitchFamily="18" charset="0"/>
              </a:rPr>
              <a:t>Attendance= attending members and make-ups divided by M</a:t>
            </a:r>
          </a:p>
          <a:p>
            <a:pPr>
              <a:lnSpc>
                <a:spcPct val="90000"/>
              </a:lnSpc>
            </a:pPr>
            <a:r>
              <a:rPr lang="en-US" altLang="en-US" sz="2800" dirty="0">
                <a:solidFill>
                  <a:srgbClr val="000000"/>
                </a:solidFill>
                <a:latin typeface="Georgia" panose="02040502050405020303" pitchFamily="18" charset="0"/>
              </a:rPr>
              <a:t>M=active members + Rule of 85 attending members (exclude excused and honorary)</a:t>
            </a:r>
          </a:p>
          <a:p>
            <a:pPr>
              <a:lnSpc>
                <a:spcPct val="90000"/>
              </a:lnSpc>
            </a:pPr>
            <a:r>
              <a:rPr lang="en-US" altLang="en-US" sz="2800" dirty="0">
                <a:solidFill>
                  <a:srgbClr val="000000"/>
                </a:solidFill>
                <a:latin typeface="Georgia" panose="02040502050405020303" pitchFamily="18" charset="0"/>
              </a:rPr>
              <a:t>Clubs using </a:t>
            </a:r>
            <a:r>
              <a:rPr lang="en-US" altLang="en-US" sz="2800" dirty="0" err="1">
                <a:solidFill>
                  <a:srgbClr val="000000"/>
                </a:solidFill>
                <a:latin typeface="Georgia" panose="02040502050405020303" pitchFamily="18" charset="0"/>
              </a:rPr>
              <a:t>ClubRunner</a:t>
            </a:r>
            <a:r>
              <a:rPr lang="en-US" altLang="en-US" sz="2800" dirty="0">
                <a:solidFill>
                  <a:srgbClr val="000000"/>
                </a:solidFill>
                <a:latin typeface="Georgia" panose="02040502050405020303" pitchFamily="18" charset="0"/>
              </a:rPr>
              <a:t> for their club, attendance reports automatically upload to the District’s website.</a:t>
            </a:r>
          </a:p>
          <a:p>
            <a:endParaRPr lang="en-US" altLang="en-US" dirty="0">
              <a:latin typeface="Georgia" panose="02040502050405020303" pitchFamily="18" charset="0"/>
            </a:endParaRPr>
          </a:p>
        </p:txBody>
      </p:sp>
    </p:spTree>
    <p:extLst>
      <p:ext uri="{BB962C8B-B14F-4D97-AF65-F5344CB8AC3E}">
        <p14:creationId xmlns:p14="http://schemas.microsoft.com/office/powerpoint/2010/main" val="3597821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6DD6C44A-6F5C-4608-90BA-785762318C9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dirty="0">
                <a:latin typeface="Arial Narrow" panose="020B0606020202030204" pitchFamily="34" charset="0"/>
              </a:rPr>
              <a:t>Attendance (refer to Club Constitution)</a:t>
            </a:r>
          </a:p>
        </p:txBody>
      </p:sp>
      <p:sp>
        <p:nvSpPr>
          <p:cNvPr id="39939" name="Content Placeholder 2">
            <a:extLst>
              <a:ext uri="{FF2B5EF4-FFF2-40B4-BE49-F238E27FC236}">
                <a16:creationId xmlns:a16="http://schemas.microsoft.com/office/drawing/2014/main" id="{C3F4AB7E-B0A3-42CE-9C92-6BAD29790D79}"/>
              </a:ext>
            </a:extLst>
          </p:cNvPr>
          <p:cNvSpPr>
            <a:spLocks noGrp="1"/>
          </p:cNvSpPr>
          <p:nvPr>
            <p:ph idx="1"/>
          </p:nvPr>
        </p:nvSpPr>
        <p:spPr bwMode="auto">
          <a:xfrm>
            <a:off x="508000" y="1143001"/>
            <a:ext cx="11180417"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buFont typeface="Arial" panose="020B0604020202020204" pitchFamily="34" charset="0"/>
              <a:buNone/>
            </a:pPr>
            <a:r>
              <a:rPr lang="en-US" altLang="en-US" sz="2400" dirty="0">
                <a:solidFill>
                  <a:schemeClr val="tx2"/>
                </a:solidFill>
                <a:latin typeface="Georgia" panose="02040502050405020303" pitchFamily="18" charset="0"/>
              </a:rPr>
              <a:t>Make-Ups ( new - </a:t>
            </a:r>
            <a:r>
              <a:rPr lang="en-US" altLang="en-US" sz="2400" dirty="0">
                <a:solidFill>
                  <a:schemeClr val="tx2"/>
                </a:solidFill>
                <a:highlight>
                  <a:srgbClr val="FFFF00"/>
                </a:highlight>
                <a:latin typeface="Georgia" panose="02040502050405020303" pitchFamily="18" charset="0"/>
              </a:rPr>
              <a:t>anytime within the same Rotary year</a:t>
            </a:r>
            <a:r>
              <a:rPr lang="en-US" altLang="en-US" sz="2400" dirty="0">
                <a:solidFill>
                  <a:schemeClr val="tx2"/>
                </a:solidFill>
                <a:latin typeface="Georgia" panose="02040502050405020303" pitchFamily="18" charset="0"/>
              </a:rPr>
              <a:t>) :</a:t>
            </a:r>
          </a:p>
          <a:p>
            <a:pPr>
              <a:lnSpc>
                <a:spcPct val="80000"/>
              </a:lnSpc>
              <a:buFont typeface="Arial" panose="020B0604020202020204" pitchFamily="34" charset="0"/>
              <a:buNone/>
            </a:pPr>
            <a:endParaRPr lang="en-US" altLang="en-US" sz="1000" dirty="0">
              <a:solidFill>
                <a:schemeClr val="tx2"/>
              </a:solidFill>
              <a:latin typeface="Georgia" panose="02040502050405020303" pitchFamily="18" charset="0"/>
            </a:endParaRPr>
          </a:p>
          <a:p>
            <a:pPr>
              <a:lnSpc>
                <a:spcPct val="80000"/>
              </a:lnSpc>
            </a:pPr>
            <a:r>
              <a:rPr lang="en-US" altLang="en-US" sz="2400" dirty="0">
                <a:solidFill>
                  <a:schemeClr val="tx2"/>
                </a:solidFill>
                <a:latin typeface="Georgia" panose="02040502050405020303" pitchFamily="18" charset="0"/>
              </a:rPr>
              <a:t>attends at least 60 percent of the regular meeting of another club  </a:t>
            </a:r>
          </a:p>
          <a:p>
            <a:pPr>
              <a:lnSpc>
                <a:spcPct val="80000"/>
              </a:lnSpc>
            </a:pPr>
            <a:r>
              <a:rPr lang="en-US" altLang="en-US" sz="2400" dirty="0">
                <a:solidFill>
                  <a:schemeClr val="tx2"/>
                </a:solidFill>
                <a:latin typeface="Georgia" panose="02040502050405020303" pitchFamily="18" charset="0"/>
              </a:rPr>
              <a:t>30 minutes of a e-club “meeting”</a:t>
            </a:r>
          </a:p>
          <a:p>
            <a:pPr>
              <a:lnSpc>
                <a:spcPct val="80000"/>
              </a:lnSpc>
            </a:pPr>
            <a:r>
              <a:rPr lang="en-US" altLang="en-US" sz="2400" dirty="0">
                <a:solidFill>
                  <a:schemeClr val="tx2"/>
                </a:solidFill>
                <a:latin typeface="Georgia" panose="02040502050405020303" pitchFamily="18" charset="0"/>
              </a:rPr>
              <a:t>attends a meeting of a Rotaract or Interact club, Rotary Community Corps, Rotary Fellowship</a:t>
            </a:r>
          </a:p>
          <a:p>
            <a:pPr>
              <a:lnSpc>
                <a:spcPct val="80000"/>
              </a:lnSpc>
            </a:pPr>
            <a:r>
              <a:rPr lang="en-US" altLang="en-US" sz="2400" dirty="0">
                <a:solidFill>
                  <a:schemeClr val="tx2"/>
                </a:solidFill>
                <a:latin typeface="Georgia" panose="02040502050405020303" pitchFamily="18" charset="0"/>
              </a:rPr>
              <a:t>attends a RI convention, an international assembly</a:t>
            </a:r>
          </a:p>
          <a:p>
            <a:pPr>
              <a:lnSpc>
                <a:spcPct val="80000"/>
              </a:lnSpc>
            </a:pPr>
            <a:r>
              <a:rPr lang="en-US" altLang="en-US" sz="2400" dirty="0">
                <a:solidFill>
                  <a:schemeClr val="tx2"/>
                </a:solidFill>
                <a:latin typeface="Georgia" panose="02040502050405020303" pitchFamily="18" charset="0"/>
              </a:rPr>
              <a:t>Rotary district conference, a Rotary district training assembly, any district meeting </a:t>
            </a:r>
          </a:p>
          <a:p>
            <a:pPr>
              <a:lnSpc>
                <a:spcPct val="80000"/>
              </a:lnSpc>
            </a:pPr>
            <a:r>
              <a:rPr lang="en-US" altLang="en-US" sz="2400" dirty="0">
                <a:solidFill>
                  <a:schemeClr val="tx2"/>
                </a:solidFill>
                <a:latin typeface="Georgia" panose="02040502050405020303" pitchFamily="18" charset="0"/>
              </a:rPr>
              <a:t>participates in a club service project or a club-sponsored community event </a:t>
            </a:r>
          </a:p>
          <a:p>
            <a:pPr>
              <a:lnSpc>
                <a:spcPct val="80000"/>
              </a:lnSpc>
            </a:pPr>
            <a:r>
              <a:rPr lang="en-US" altLang="en-US" sz="2400" dirty="0">
                <a:solidFill>
                  <a:schemeClr val="tx2"/>
                </a:solidFill>
                <a:latin typeface="Georgia" panose="02040502050405020303" pitchFamily="18" charset="0"/>
              </a:rPr>
              <a:t>attends a board meeting or a service committee</a:t>
            </a:r>
          </a:p>
          <a:p>
            <a:pPr>
              <a:lnSpc>
                <a:spcPct val="80000"/>
              </a:lnSpc>
              <a:buFont typeface="Arial" panose="020B0604020202020204" pitchFamily="34" charset="0"/>
              <a:buNone/>
            </a:pPr>
            <a:r>
              <a:rPr lang="en-US" altLang="en-US" sz="2400" dirty="0">
                <a:solidFill>
                  <a:schemeClr val="tx2"/>
                </a:solidFill>
                <a:latin typeface="Georgia" panose="02040502050405020303" pitchFamily="18" charset="0"/>
              </a:rPr>
              <a:t> 		---Can exclude from attendance:</a:t>
            </a:r>
          </a:p>
          <a:p>
            <a:pPr>
              <a:lnSpc>
                <a:spcPct val="80000"/>
              </a:lnSpc>
              <a:buFont typeface="Arial" panose="020B0604020202020204" pitchFamily="34" charset="0"/>
              <a:buNone/>
            </a:pPr>
            <a:r>
              <a:rPr lang="en-US" altLang="en-US" sz="2400" dirty="0">
                <a:solidFill>
                  <a:schemeClr val="tx2"/>
                </a:solidFill>
                <a:latin typeface="Georgia" panose="02040502050405020303" pitchFamily="18" charset="0"/>
              </a:rPr>
              <a:t>    “Rule of 85” Rotarians can be excused from attendance if two conditions are met: They have been a member of one or more Rotary clubs for at least 20 years, and their years of club membership plus their age equals at least 85</a:t>
            </a:r>
          </a:p>
        </p:txBody>
      </p:sp>
    </p:spTree>
    <p:extLst>
      <p:ext uri="{BB962C8B-B14F-4D97-AF65-F5344CB8AC3E}">
        <p14:creationId xmlns:p14="http://schemas.microsoft.com/office/powerpoint/2010/main" val="726295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C8074899-2C55-426E-9B4A-6B901E456F3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a:latin typeface="Arial Narrow" panose="020B0606020202030204" pitchFamily="34" charset="0"/>
              </a:rPr>
              <a:t>rotaryd5000.org</a:t>
            </a:r>
          </a:p>
        </p:txBody>
      </p:sp>
      <p:sp>
        <p:nvSpPr>
          <p:cNvPr id="3" name="Content Placeholder 2">
            <a:extLst>
              <a:ext uri="{FF2B5EF4-FFF2-40B4-BE49-F238E27FC236}">
                <a16:creationId xmlns:a16="http://schemas.microsoft.com/office/drawing/2014/main" id="{B14D5616-A2D3-4290-AF3E-76F87D1242B3}"/>
              </a:ext>
            </a:extLst>
          </p:cNvPr>
          <p:cNvSpPr>
            <a:spLocks noGrp="1"/>
          </p:cNvSpPr>
          <p:nvPr>
            <p:ph idx="1"/>
          </p:nvPr>
        </p:nvSpPr>
        <p:spPr>
          <a:xfrm>
            <a:off x="1879600" y="1490135"/>
            <a:ext cx="8940800" cy="4525963"/>
          </a:xfrm>
        </p:spPr>
        <p:txBody>
          <a:bodyPr/>
          <a:lstStyle/>
          <a:p>
            <a:pPr marL="0" indent="0">
              <a:lnSpc>
                <a:spcPct val="80000"/>
              </a:lnSpc>
              <a:buNone/>
              <a:defRPr/>
            </a:pPr>
            <a:r>
              <a:rPr lang="en-US" sz="2800" dirty="0">
                <a:solidFill>
                  <a:schemeClr val="tx2"/>
                </a:solidFill>
              </a:rPr>
              <a:t>What you can find on the district website:</a:t>
            </a:r>
          </a:p>
          <a:p>
            <a:pPr marL="0" indent="0">
              <a:lnSpc>
                <a:spcPct val="80000"/>
              </a:lnSpc>
              <a:buNone/>
              <a:defRPr/>
            </a:pPr>
            <a:endParaRPr lang="en-US" altLang="en-US" sz="2800" dirty="0">
              <a:solidFill>
                <a:schemeClr val="tx2"/>
              </a:solidFill>
              <a:cs typeface="Arial" panose="020B0604020202020204" pitchFamily="34" charset="0"/>
            </a:endParaRPr>
          </a:p>
          <a:p>
            <a:pPr>
              <a:lnSpc>
                <a:spcPct val="80000"/>
              </a:lnSpc>
              <a:defRPr/>
            </a:pPr>
            <a:r>
              <a:rPr lang="en-US" altLang="en-US" sz="2800" dirty="0">
                <a:solidFill>
                  <a:schemeClr val="tx2"/>
                </a:solidFill>
                <a:cs typeface="Arial" panose="020B0604020202020204" pitchFamily="34" charset="0"/>
              </a:rPr>
              <a:t>Membership rosters</a:t>
            </a:r>
          </a:p>
          <a:p>
            <a:pPr>
              <a:lnSpc>
                <a:spcPct val="80000"/>
              </a:lnSpc>
              <a:defRPr/>
            </a:pPr>
            <a:r>
              <a:rPr lang="en-US" altLang="en-US" sz="2800" dirty="0">
                <a:solidFill>
                  <a:schemeClr val="tx2"/>
                </a:solidFill>
                <a:cs typeface="Arial" panose="020B0604020202020204" pitchFamily="34" charset="0"/>
              </a:rPr>
              <a:t>District dues invoice template</a:t>
            </a:r>
          </a:p>
          <a:p>
            <a:pPr>
              <a:lnSpc>
                <a:spcPct val="80000"/>
              </a:lnSpc>
              <a:defRPr/>
            </a:pPr>
            <a:r>
              <a:rPr lang="en-US" altLang="en-US" sz="2800" dirty="0">
                <a:solidFill>
                  <a:schemeClr val="tx2"/>
                </a:solidFill>
                <a:cs typeface="Arial" panose="020B0604020202020204" pitchFamily="34" charset="0"/>
              </a:rPr>
              <a:t>District Chairs and Org Chart</a:t>
            </a:r>
          </a:p>
          <a:p>
            <a:pPr>
              <a:lnSpc>
                <a:spcPct val="80000"/>
              </a:lnSpc>
              <a:defRPr/>
            </a:pPr>
            <a:r>
              <a:rPr lang="en-US" altLang="en-US" sz="2800" dirty="0">
                <a:solidFill>
                  <a:schemeClr val="tx2"/>
                </a:solidFill>
                <a:cs typeface="Arial" panose="020B0604020202020204" pitchFamily="34" charset="0"/>
              </a:rPr>
              <a:t>Information on the Avenues of Service</a:t>
            </a:r>
          </a:p>
          <a:p>
            <a:pPr>
              <a:lnSpc>
                <a:spcPct val="80000"/>
              </a:lnSpc>
              <a:defRPr/>
            </a:pPr>
            <a:r>
              <a:rPr lang="en-US" altLang="en-US" sz="2800" dirty="0">
                <a:solidFill>
                  <a:schemeClr val="tx2"/>
                </a:solidFill>
                <a:cs typeface="Arial" panose="020B0604020202020204" pitchFamily="34" charset="0"/>
              </a:rPr>
              <a:t>Club Presidents and Meeting Locations  </a:t>
            </a:r>
          </a:p>
          <a:p>
            <a:pPr>
              <a:lnSpc>
                <a:spcPct val="80000"/>
              </a:lnSpc>
              <a:defRPr/>
            </a:pPr>
            <a:r>
              <a:rPr lang="en-US" altLang="en-US" sz="2800" dirty="0">
                <a:solidFill>
                  <a:schemeClr val="tx2"/>
                </a:solidFill>
                <a:cs typeface="Arial" panose="020B0604020202020204" pitchFamily="34" charset="0"/>
              </a:rPr>
              <a:t>Events in the Calendar</a:t>
            </a:r>
          </a:p>
          <a:p>
            <a:pPr>
              <a:lnSpc>
                <a:spcPct val="80000"/>
              </a:lnSpc>
              <a:defRPr/>
            </a:pPr>
            <a:r>
              <a:rPr lang="en-US" altLang="en-US" sz="2800" dirty="0">
                <a:solidFill>
                  <a:schemeClr val="tx2"/>
                </a:solidFill>
                <a:cs typeface="Arial" panose="020B0604020202020204" pitchFamily="34" charset="0"/>
              </a:rPr>
              <a:t>Register for Events</a:t>
            </a:r>
          </a:p>
          <a:p>
            <a:pPr>
              <a:lnSpc>
                <a:spcPct val="80000"/>
              </a:lnSpc>
              <a:defRPr/>
            </a:pPr>
            <a:r>
              <a:rPr lang="en-US" altLang="en-US" sz="2800" dirty="0">
                <a:solidFill>
                  <a:schemeClr val="tx2"/>
                </a:solidFill>
                <a:cs typeface="Arial" panose="020B0604020202020204" pitchFamily="34" charset="0"/>
              </a:rPr>
              <a:t>Look for Rotarians in the Doing Business Directory or Yellow Pages</a:t>
            </a:r>
            <a:endParaRPr lang="en-US" sz="2800" dirty="0">
              <a:solidFill>
                <a:schemeClr val="tx2"/>
              </a:solidFill>
            </a:endParaRPr>
          </a:p>
        </p:txBody>
      </p:sp>
    </p:spTree>
    <p:extLst>
      <p:ext uri="{BB962C8B-B14F-4D97-AF65-F5344CB8AC3E}">
        <p14:creationId xmlns:p14="http://schemas.microsoft.com/office/powerpoint/2010/main" val="441053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1C44FD14-B8B2-46FE-850E-E9D4DC14027A}"/>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dirty="0">
                <a:latin typeface="Arial Narrow" panose="020B0606020202030204" pitchFamily="34" charset="0"/>
              </a:rPr>
              <a:t>President &amp; Office Resource Site Page and Training Library</a:t>
            </a:r>
          </a:p>
        </p:txBody>
      </p:sp>
      <p:sp>
        <p:nvSpPr>
          <p:cNvPr id="41987" name="TextBox 5">
            <a:extLst>
              <a:ext uri="{FF2B5EF4-FFF2-40B4-BE49-F238E27FC236}">
                <a16:creationId xmlns:a16="http://schemas.microsoft.com/office/drawing/2014/main" id="{60B39E32-C5FD-4390-A56A-7559C0DEAAA2}"/>
              </a:ext>
            </a:extLst>
          </p:cNvPr>
          <p:cNvSpPr txBox="1">
            <a:spLocks noGrp="1" noChangeArrowheads="1"/>
          </p:cNvSpPr>
          <p:nvPr>
            <p:ph idx="1"/>
          </p:nvPr>
        </p:nvSpPr>
        <p:spPr bwMode="auto">
          <a:xfrm>
            <a:off x="1293090" y="1082070"/>
            <a:ext cx="9439565" cy="9233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indent="0">
              <a:buNone/>
            </a:pPr>
            <a:r>
              <a:rPr lang="en-US" altLang="en-US" sz="1800" dirty="0">
                <a:solidFill>
                  <a:srgbClr val="000000"/>
                </a:solidFill>
                <a:latin typeface="Georgia" panose="02040502050405020303" pitchFamily="18" charset="0"/>
                <a:ea typeface="ヒラギノ角ゴ Pro W3" pitchFamily="-84" charset="-128"/>
                <a:cs typeface="Georgia" panose="02040502050405020303" pitchFamily="18" charset="0"/>
              </a:rPr>
              <a:t>Find this link on right side of the Home Page.  There’s a calendar for important dates and the miscellaneous information is posted here. </a:t>
            </a:r>
            <a:r>
              <a:rPr lang="en-US" altLang="en-US" sz="1800" dirty="0" err="1">
                <a:solidFill>
                  <a:srgbClr val="000000"/>
                </a:solidFill>
                <a:latin typeface="Georgia" panose="02040502050405020303" pitchFamily="18" charset="0"/>
                <a:ea typeface="ヒラギノ角ゴ Pro W3" pitchFamily="-84" charset="-128"/>
                <a:cs typeface="Georgia" panose="02040502050405020303" pitchFamily="18" charset="0"/>
              </a:rPr>
              <a:t>i.e.Powerpoints</a:t>
            </a:r>
            <a:r>
              <a:rPr lang="en-US" altLang="en-US" sz="1800" dirty="0">
                <a:solidFill>
                  <a:srgbClr val="000000"/>
                </a:solidFill>
                <a:latin typeface="Georgia" panose="02040502050405020303" pitchFamily="18" charset="0"/>
                <a:ea typeface="ヒラギノ角ゴ Pro W3" pitchFamily="-84" charset="-128"/>
                <a:cs typeface="Georgia" panose="02040502050405020303" pitchFamily="18" charset="0"/>
              </a:rPr>
              <a:t> from seminars, etc</a:t>
            </a:r>
            <a:r>
              <a:rPr lang="en-US" altLang="en-US" sz="1800" dirty="0">
                <a:solidFill>
                  <a:srgbClr val="000000"/>
                </a:solidFill>
                <a:latin typeface="Arial" panose="020B0604020202020204" pitchFamily="34" charset="0"/>
                <a:ea typeface="ヒラギノ角ゴ Pro W3" pitchFamily="-84" charset="-128"/>
                <a:cs typeface="Georgia" panose="02040502050405020303" pitchFamily="18" charset="0"/>
              </a:rPr>
              <a:t>. Check out the Training Library too!</a:t>
            </a:r>
          </a:p>
        </p:txBody>
      </p:sp>
      <p:pic>
        <p:nvPicPr>
          <p:cNvPr id="4" name="Picture 3">
            <a:extLst>
              <a:ext uri="{FF2B5EF4-FFF2-40B4-BE49-F238E27FC236}">
                <a16:creationId xmlns:a16="http://schemas.microsoft.com/office/drawing/2014/main" id="{A5BB0E2D-5FE4-4437-9FAD-1BBAD4BB60AB}"/>
              </a:ext>
            </a:extLst>
          </p:cNvPr>
          <p:cNvPicPr>
            <a:picLocks noChangeAspect="1"/>
          </p:cNvPicPr>
          <p:nvPr/>
        </p:nvPicPr>
        <p:blipFill>
          <a:blip r:embed="rId2"/>
          <a:stretch>
            <a:fillRect/>
          </a:stretch>
        </p:blipFill>
        <p:spPr>
          <a:xfrm>
            <a:off x="2108200" y="2045780"/>
            <a:ext cx="8153400" cy="4107268"/>
          </a:xfrm>
          <a:prstGeom prst="rect">
            <a:avLst/>
          </a:prstGeom>
        </p:spPr>
      </p:pic>
      <p:sp>
        <p:nvSpPr>
          <p:cNvPr id="6" name="Arrow: Down 5">
            <a:extLst>
              <a:ext uri="{FF2B5EF4-FFF2-40B4-BE49-F238E27FC236}">
                <a16:creationId xmlns:a16="http://schemas.microsoft.com/office/drawing/2014/main" id="{246C457E-B15E-4EAB-B836-050838DB7BC6}"/>
              </a:ext>
            </a:extLst>
          </p:cNvPr>
          <p:cNvSpPr/>
          <p:nvPr/>
        </p:nvSpPr>
        <p:spPr>
          <a:xfrm rot="2941259">
            <a:off x="10197935" y="5006933"/>
            <a:ext cx="484187" cy="9779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sp>
        <p:nvSpPr>
          <p:cNvPr id="5" name="Arrow: Down 4">
            <a:extLst>
              <a:ext uri="{FF2B5EF4-FFF2-40B4-BE49-F238E27FC236}">
                <a16:creationId xmlns:a16="http://schemas.microsoft.com/office/drawing/2014/main" id="{00666D01-9EEC-40F5-B38E-6ACA89CBD52B}"/>
              </a:ext>
            </a:extLst>
          </p:cNvPr>
          <p:cNvSpPr/>
          <p:nvPr/>
        </p:nvSpPr>
        <p:spPr>
          <a:xfrm rot="2695691">
            <a:off x="9152776" y="1725764"/>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8057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A27B1535-4026-44D7-826A-31CE139F17CF}"/>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a:latin typeface="Arial Narrow" panose="020B0606020202030204" pitchFamily="34" charset="0"/>
              </a:rPr>
              <a:t>Download the ClubRunner App to your phone</a:t>
            </a:r>
          </a:p>
        </p:txBody>
      </p:sp>
      <p:sp>
        <p:nvSpPr>
          <p:cNvPr id="3" name="Content Placeholder 2">
            <a:extLst>
              <a:ext uri="{FF2B5EF4-FFF2-40B4-BE49-F238E27FC236}">
                <a16:creationId xmlns:a16="http://schemas.microsoft.com/office/drawing/2014/main" id="{E8AD65AB-4024-4888-9F50-CC96406245D5}"/>
              </a:ext>
            </a:extLst>
          </p:cNvPr>
          <p:cNvSpPr>
            <a:spLocks noGrp="1"/>
          </p:cNvSpPr>
          <p:nvPr>
            <p:ph idx="1"/>
          </p:nvPr>
        </p:nvSpPr>
        <p:spPr>
          <a:xfrm>
            <a:off x="1146926" y="1237607"/>
            <a:ext cx="10289699" cy="4038600"/>
          </a:xfrm>
        </p:spPr>
        <p:txBody>
          <a:bodyPr/>
          <a:lstStyle/>
          <a:p>
            <a:pPr>
              <a:defRPr/>
            </a:pPr>
            <a:r>
              <a:rPr lang="en-US" sz="2400" dirty="0">
                <a:solidFill>
                  <a:schemeClr val="tx2"/>
                </a:solidFill>
              </a:rPr>
              <a:t>The </a:t>
            </a:r>
            <a:r>
              <a:rPr lang="en-US" sz="2400" dirty="0" err="1">
                <a:solidFill>
                  <a:schemeClr val="tx2"/>
                </a:solidFill>
              </a:rPr>
              <a:t>ClubRunner</a:t>
            </a:r>
            <a:r>
              <a:rPr lang="en-US" sz="2400" dirty="0">
                <a:solidFill>
                  <a:schemeClr val="tx2"/>
                </a:solidFill>
              </a:rPr>
              <a:t> Mobile App is your key to connect to your </a:t>
            </a:r>
            <a:r>
              <a:rPr lang="en-US" sz="2400" dirty="0" err="1">
                <a:solidFill>
                  <a:schemeClr val="tx2"/>
                </a:solidFill>
              </a:rPr>
              <a:t>ClubRunner</a:t>
            </a:r>
            <a:r>
              <a:rPr lang="en-US" sz="2400" dirty="0">
                <a:solidFill>
                  <a:schemeClr val="tx2"/>
                </a:solidFill>
              </a:rPr>
              <a:t> website on the go! Free to download and use, this app will let you access the key info you need while you're on the go. Password protected just like your website, the </a:t>
            </a:r>
            <a:r>
              <a:rPr lang="en-US" sz="2400" dirty="0" err="1">
                <a:solidFill>
                  <a:schemeClr val="tx2"/>
                </a:solidFill>
              </a:rPr>
              <a:t>ClubRunner</a:t>
            </a:r>
            <a:r>
              <a:rPr lang="en-US" sz="2400" dirty="0">
                <a:solidFill>
                  <a:schemeClr val="tx2"/>
                </a:solidFill>
              </a:rPr>
              <a:t> Mobile app allows you to view your member directory, contact your members and executives, read the latest articles posted to your website, and even learn more about your upcoming events and speakers, right from your smartphone or tablet! </a:t>
            </a:r>
          </a:p>
          <a:p>
            <a:pPr marL="0" indent="0">
              <a:buNone/>
              <a:defRPr/>
            </a:pPr>
            <a:endParaRPr lang="en-US" sz="2400" dirty="0">
              <a:solidFill>
                <a:schemeClr val="tx2"/>
              </a:solidFill>
            </a:endParaRPr>
          </a:p>
          <a:p>
            <a:pPr>
              <a:defRPr/>
            </a:pPr>
            <a:r>
              <a:rPr lang="en-US" sz="2400" dirty="0">
                <a:solidFill>
                  <a:schemeClr val="tx2"/>
                </a:solidFill>
              </a:rPr>
              <a:t>To download the app from the Apple App Store or from Google Play, simply type in '</a:t>
            </a:r>
            <a:r>
              <a:rPr lang="en-US" sz="2400" dirty="0" err="1">
                <a:solidFill>
                  <a:schemeClr val="tx2"/>
                </a:solidFill>
              </a:rPr>
              <a:t>ClubRunner</a:t>
            </a:r>
            <a:r>
              <a:rPr lang="en-US" sz="2400" dirty="0">
                <a:solidFill>
                  <a:schemeClr val="tx2"/>
                </a:solidFill>
              </a:rPr>
              <a:t>' in the search bar. The mobile app is compatible with all versions of the iPhone, iPad and iPod Touch sets that have iOS 8.0 or later and with versions of </a:t>
            </a:r>
            <a:r>
              <a:rPr lang="en-US" sz="2400" dirty="0" err="1">
                <a:solidFill>
                  <a:schemeClr val="tx2"/>
                </a:solidFill>
              </a:rPr>
              <a:t>Anrdoids</a:t>
            </a:r>
            <a:r>
              <a:rPr lang="en-US" sz="2400" dirty="0">
                <a:solidFill>
                  <a:schemeClr val="tx2"/>
                </a:solidFill>
              </a:rPr>
              <a:t> that are 4.0.3 or better</a:t>
            </a:r>
            <a:r>
              <a:rPr lang="en-US" sz="2400" dirty="0"/>
              <a:t>.</a:t>
            </a:r>
          </a:p>
          <a:p>
            <a:pPr>
              <a:defRPr/>
            </a:pPr>
            <a:endParaRPr lang="en-US" dirty="0"/>
          </a:p>
        </p:txBody>
      </p:sp>
    </p:spTree>
    <p:extLst>
      <p:ext uri="{BB962C8B-B14F-4D97-AF65-F5344CB8AC3E}">
        <p14:creationId xmlns:p14="http://schemas.microsoft.com/office/powerpoint/2010/main" val="2474772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472D2B8E-2C69-404D-96C5-7CFC41E83BDA}"/>
              </a:ext>
            </a:extLst>
          </p:cNvPr>
          <p:cNvSpPr>
            <a:spLocks noGrp="1"/>
          </p:cNvSpPr>
          <p:nvPr>
            <p:ph type="ctrTitle"/>
          </p:nvPr>
        </p:nvSpPr>
        <p:spPr bwMode="auto">
          <a:xfrm>
            <a:off x="1524000" y="2743200"/>
            <a:ext cx="95250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5400">
                <a:latin typeface="Arial Narrow" panose="020B0606020202030204" pitchFamily="34" charset="0"/>
              </a:rPr>
              <a:t>RI Website:  rotary.org/myrotary</a:t>
            </a:r>
          </a:p>
        </p:txBody>
      </p:sp>
    </p:spTree>
    <p:extLst>
      <p:ext uri="{BB962C8B-B14F-4D97-AF65-F5344CB8AC3E}">
        <p14:creationId xmlns:p14="http://schemas.microsoft.com/office/powerpoint/2010/main" val="2379991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8DA2E5CB-4E19-48F8-BCBC-23A8137ADBE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a:latin typeface="Arial Narrow" panose="020B0606020202030204" pitchFamily="34" charset="0"/>
              </a:rPr>
              <a:t>rotary.org - Sign In</a:t>
            </a:r>
          </a:p>
        </p:txBody>
      </p:sp>
      <p:sp>
        <p:nvSpPr>
          <p:cNvPr id="45059" name="TextBox 5">
            <a:extLst>
              <a:ext uri="{FF2B5EF4-FFF2-40B4-BE49-F238E27FC236}">
                <a16:creationId xmlns:a16="http://schemas.microsoft.com/office/drawing/2014/main" id="{E5846151-55B9-4C12-BFC2-B587692BB7EC}"/>
              </a:ext>
            </a:extLst>
          </p:cNvPr>
          <p:cNvSpPr txBox="1">
            <a:spLocks noGrp="1" noChangeArrowheads="1"/>
          </p:cNvSpPr>
          <p:nvPr>
            <p:ph idx="1"/>
          </p:nvPr>
        </p:nvSpPr>
        <p:spPr bwMode="auto">
          <a:xfrm>
            <a:off x="1298222" y="1143000"/>
            <a:ext cx="9313334" cy="14773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indent="0">
              <a:buNone/>
            </a:pPr>
            <a:r>
              <a:rPr lang="en-US" altLang="en-US" sz="1800" dirty="0">
                <a:solidFill>
                  <a:srgbClr val="0A0A0A"/>
                </a:solidFill>
                <a:latin typeface="Georgia" panose="02040502050405020303" pitchFamily="18" charset="0"/>
                <a:ea typeface="ヒラギノ角ゴ Pro W3" pitchFamily="-84" charset="-128"/>
                <a:cs typeface="Georgia" panose="02040502050405020303" pitchFamily="18" charset="0"/>
              </a:rPr>
              <a:t>Sign in with your email address and password. “Register for an Account”, if you have never signed in or if you have entered the wrong sign-in info too many times. The User Name or Login password may be different from District’s website password. Email address is from the District’s website, unless you change it for RI.  If your email address changes, RI’s website needs to be updated separately</a:t>
            </a:r>
            <a:r>
              <a:rPr lang="en-US" altLang="en-US" sz="1800" dirty="0">
                <a:solidFill>
                  <a:schemeClr val="tx2"/>
                </a:solidFill>
                <a:latin typeface="Georgia" panose="02040502050405020303" pitchFamily="18" charset="0"/>
                <a:ea typeface="ヒラギノ角ゴ Pro W3" pitchFamily="-84" charset="-128"/>
                <a:cs typeface="Georgia" panose="02040502050405020303" pitchFamily="18" charset="0"/>
              </a:rPr>
              <a:t>.</a:t>
            </a:r>
          </a:p>
        </p:txBody>
      </p:sp>
      <p:pic>
        <p:nvPicPr>
          <p:cNvPr id="3" name="Picture 2">
            <a:extLst>
              <a:ext uri="{FF2B5EF4-FFF2-40B4-BE49-F238E27FC236}">
                <a16:creationId xmlns:a16="http://schemas.microsoft.com/office/drawing/2014/main" id="{D5657018-999B-4B69-8018-314E2A9C3965}"/>
              </a:ext>
            </a:extLst>
          </p:cNvPr>
          <p:cNvPicPr>
            <a:picLocks noChangeAspect="1"/>
          </p:cNvPicPr>
          <p:nvPr/>
        </p:nvPicPr>
        <p:blipFill>
          <a:blip r:embed="rId2"/>
          <a:stretch>
            <a:fillRect/>
          </a:stretch>
        </p:blipFill>
        <p:spPr>
          <a:xfrm>
            <a:off x="2506133" y="2620328"/>
            <a:ext cx="7179733" cy="3837604"/>
          </a:xfrm>
          <a:prstGeom prst="rect">
            <a:avLst/>
          </a:prstGeom>
        </p:spPr>
      </p:pic>
      <p:sp>
        <p:nvSpPr>
          <p:cNvPr id="6" name="Arrow: Down 5">
            <a:extLst>
              <a:ext uri="{FF2B5EF4-FFF2-40B4-BE49-F238E27FC236}">
                <a16:creationId xmlns:a16="http://schemas.microsoft.com/office/drawing/2014/main" id="{E595F597-B65B-48FF-A5C9-1924104E5578}"/>
              </a:ext>
            </a:extLst>
          </p:cNvPr>
          <p:cNvSpPr/>
          <p:nvPr/>
        </p:nvSpPr>
        <p:spPr>
          <a:xfrm rot="5190957">
            <a:off x="9443772" y="4189089"/>
            <a:ext cx="484187" cy="9779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spTree>
    <p:extLst>
      <p:ext uri="{BB962C8B-B14F-4D97-AF65-F5344CB8AC3E}">
        <p14:creationId xmlns:p14="http://schemas.microsoft.com/office/powerpoint/2010/main" val="3051608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5B895729-C391-432F-981A-CD8E7D2389FA}"/>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a:latin typeface="Arial Narrow" panose="020B0606020202030204" pitchFamily="34" charset="0"/>
              </a:rPr>
              <a:t>Click on “Manage”</a:t>
            </a:r>
          </a:p>
        </p:txBody>
      </p:sp>
      <p:sp>
        <p:nvSpPr>
          <p:cNvPr id="46086" name="TextBox 6">
            <a:extLst>
              <a:ext uri="{FF2B5EF4-FFF2-40B4-BE49-F238E27FC236}">
                <a16:creationId xmlns:a16="http://schemas.microsoft.com/office/drawing/2014/main" id="{26CF99E7-1F1F-4DE7-B112-5C1142DF55E3}"/>
              </a:ext>
            </a:extLst>
          </p:cNvPr>
          <p:cNvSpPr txBox="1">
            <a:spLocks noChangeArrowheads="1"/>
          </p:cNvSpPr>
          <p:nvPr/>
        </p:nvSpPr>
        <p:spPr bwMode="auto">
          <a:xfrm>
            <a:off x="1015999" y="1187451"/>
            <a:ext cx="1015153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itchFamily="-84" charset="-128"/>
              </a:defRPr>
            </a:lvl1pPr>
            <a:lvl2pPr marL="742950" indent="-285750">
              <a:defRPr sz="2400">
                <a:solidFill>
                  <a:schemeClr val="tx1"/>
                </a:solidFill>
                <a:latin typeface="Arial" panose="020B0604020202020204" pitchFamily="34" charset="0"/>
                <a:ea typeface="ヒラギノ角ゴ Pro W3" pitchFamily="-84" charset="-128"/>
              </a:defRPr>
            </a:lvl2pPr>
            <a:lvl3pPr marL="1143000" indent="-228600">
              <a:defRPr sz="2400">
                <a:solidFill>
                  <a:schemeClr val="tx1"/>
                </a:solidFill>
                <a:latin typeface="Arial" panose="020B0604020202020204" pitchFamily="34" charset="0"/>
                <a:ea typeface="ヒラギノ角ゴ Pro W3" pitchFamily="-84" charset="-128"/>
              </a:defRPr>
            </a:lvl3pPr>
            <a:lvl4pPr marL="1600200" indent="-228600">
              <a:defRPr sz="2400">
                <a:solidFill>
                  <a:schemeClr val="tx1"/>
                </a:solidFill>
                <a:latin typeface="Arial" panose="020B0604020202020204" pitchFamily="34" charset="0"/>
                <a:ea typeface="ヒラギノ角ゴ Pro W3" pitchFamily="-84" charset="-128"/>
              </a:defRPr>
            </a:lvl4pPr>
            <a:lvl5pPr marL="2057400" indent="-22860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lgn="ctr" defTabSz="914400" fontAlgn="base">
              <a:spcBef>
                <a:spcPct val="0"/>
              </a:spcBef>
              <a:spcAft>
                <a:spcPct val="0"/>
              </a:spcAft>
            </a:pPr>
            <a:r>
              <a:rPr lang="en-US" altLang="en-US" sz="1800" b="1" dirty="0">
                <a:solidFill>
                  <a:srgbClr val="00246C"/>
                </a:solidFill>
              </a:rPr>
              <a:t>Go to Manage and then “Club Administration” for Dues Invoice or Member Data. </a:t>
            </a:r>
          </a:p>
          <a:p>
            <a:pPr algn="ctr" defTabSz="914400" fontAlgn="base">
              <a:spcBef>
                <a:spcPct val="0"/>
              </a:spcBef>
              <a:spcAft>
                <a:spcPct val="0"/>
              </a:spcAft>
            </a:pPr>
            <a:r>
              <a:rPr lang="en-US" altLang="en-US" sz="1800" b="1" dirty="0">
                <a:solidFill>
                  <a:srgbClr val="00246C"/>
                </a:solidFill>
              </a:rPr>
              <a:t>Go to “Reports” or “Rotary Club Central” </a:t>
            </a:r>
          </a:p>
        </p:txBody>
      </p:sp>
      <p:pic>
        <p:nvPicPr>
          <p:cNvPr id="4" name="Content Placeholder 3">
            <a:extLst>
              <a:ext uri="{FF2B5EF4-FFF2-40B4-BE49-F238E27FC236}">
                <a16:creationId xmlns:a16="http://schemas.microsoft.com/office/drawing/2014/main" id="{71DFBE97-C1CB-4179-819F-F7F337BD6B87}"/>
              </a:ext>
            </a:extLst>
          </p:cNvPr>
          <p:cNvPicPr>
            <a:picLocks noGrp="1" noChangeAspect="1"/>
          </p:cNvPicPr>
          <p:nvPr>
            <p:ph idx="1"/>
          </p:nvPr>
        </p:nvPicPr>
        <p:blipFill>
          <a:blip r:embed="rId2"/>
          <a:stretch>
            <a:fillRect/>
          </a:stretch>
        </p:blipFill>
        <p:spPr>
          <a:xfrm>
            <a:off x="2676703" y="2030415"/>
            <a:ext cx="6838593" cy="4198209"/>
          </a:xfrm>
        </p:spPr>
      </p:pic>
      <p:sp>
        <p:nvSpPr>
          <p:cNvPr id="5" name="Arrow: Down 4">
            <a:extLst>
              <a:ext uri="{FF2B5EF4-FFF2-40B4-BE49-F238E27FC236}">
                <a16:creationId xmlns:a16="http://schemas.microsoft.com/office/drawing/2014/main" id="{7035D703-C9EA-4B1F-A445-3D0FDCAE50A4}"/>
              </a:ext>
            </a:extLst>
          </p:cNvPr>
          <p:cNvSpPr/>
          <p:nvPr/>
        </p:nvSpPr>
        <p:spPr>
          <a:xfrm>
            <a:off x="8160280" y="2160610"/>
            <a:ext cx="484187" cy="9779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sp>
        <p:nvSpPr>
          <p:cNvPr id="6" name="Arrow: Right 5">
            <a:extLst>
              <a:ext uri="{FF2B5EF4-FFF2-40B4-BE49-F238E27FC236}">
                <a16:creationId xmlns:a16="http://schemas.microsoft.com/office/drawing/2014/main" id="{992A350A-BD40-451F-9C61-30A28F77DB02}"/>
              </a:ext>
            </a:extLst>
          </p:cNvPr>
          <p:cNvSpPr/>
          <p:nvPr/>
        </p:nvSpPr>
        <p:spPr>
          <a:xfrm rot="1602289">
            <a:off x="5315460" y="3453011"/>
            <a:ext cx="977900" cy="484188"/>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spTree>
    <p:extLst>
      <p:ext uri="{BB962C8B-B14F-4D97-AF65-F5344CB8AC3E}">
        <p14:creationId xmlns:p14="http://schemas.microsoft.com/office/powerpoint/2010/main" val="501724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9281D9D0-E38C-4FBC-AF7E-06DD87EA94E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a:latin typeface="Arial Narrow" panose="020B0606020202030204" pitchFamily="34" charset="0"/>
              </a:rPr>
              <a:t>rotary.org - Resources</a:t>
            </a:r>
          </a:p>
        </p:txBody>
      </p:sp>
      <p:sp>
        <p:nvSpPr>
          <p:cNvPr id="47107" name="Content Placeholder 2">
            <a:extLst>
              <a:ext uri="{FF2B5EF4-FFF2-40B4-BE49-F238E27FC236}">
                <a16:creationId xmlns:a16="http://schemas.microsoft.com/office/drawing/2014/main" id="{01D902DF-0F9D-4569-84FF-6D4517C84597}"/>
              </a:ext>
            </a:extLst>
          </p:cNvPr>
          <p:cNvSpPr>
            <a:spLocks noGrp="1"/>
          </p:cNvSpPr>
          <p:nvPr>
            <p:ph idx="1"/>
          </p:nvPr>
        </p:nvSpPr>
        <p:spPr bwMode="auto">
          <a:xfrm>
            <a:off x="1981200" y="1219200"/>
            <a:ext cx="82296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Georgia" panose="02040502050405020303" pitchFamily="18" charset="0"/>
              </a:rPr>
              <a:t>Rotary Club Central Goals</a:t>
            </a:r>
          </a:p>
          <a:p>
            <a:r>
              <a:rPr lang="en-US" altLang="en-US" dirty="0">
                <a:latin typeface="Georgia" panose="02040502050405020303" pitchFamily="18" charset="0"/>
              </a:rPr>
              <a:t>Sign up for Newsletters</a:t>
            </a:r>
          </a:p>
          <a:p>
            <a:r>
              <a:rPr lang="en-US" altLang="en-US" dirty="0">
                <a:latin typeface="Georgia" panose="02040502050405020303" pitchFamily="18" charset="0"/>
              </a:rPr>
              <a:t>Get Membership and Foundation Reports</a:t>
            </a:r>
          </a:p>
          <a:p>
            <a:r>
              <a:rPr lang="en-US" altLang="en-US" dirty="0">
                <a:latin typeface="Georgia" panose="02040502050405020303" pitchFamily="18" charset="0"/>
              </a:rPr>
              <a:t>Find Projects and Ideas</a:t>
            </a:r>
          </a:p>
          <a:p>
            <a:r>
              <a:rPr lang="en-US" altLang="en-US" dirty="0">
                <a:latin typeface="Georgia" panose="02040502050405020303" pitchFamily="18" charset="0"/>
              </a:rPr>
              <a:t>Download Manuals, Documents</a:t>
            </a:r>
          </a:p>
          <a:p>
            <a:r>
              <a:rPr lang="en-US" altLang="en-US" dirty="0">
                <a:latin typeface="Georgia" panose="02040502050405020303" pitchFamily="18" charset="0"/>
              </a:rPr>
              <a:t>Find Global Rewards (Discounts for Rotarians)</a:t>
            </a:r>
          </a:p>
          <a:p>
            <a:endParaRPr lang="en-US" altLang="en-US" dirty="0">
              <a:latin typeface="Georgia" panose="02040502050405020303" pitchFamily="18" charset="0"/>
            </a:endParaRPr>
          </a:p>
        </p:txBody>
      </p:sp>
    </p:spTree>
    <p:extLst>
      <p:ext uri="{BB962C8B-B14F-4D97-AF65-F5344CB8AC3E}">
        <p14:creationId xmlns:p14="http://schemas.microsoft.com/office/powerpoint/2010/main" val="3795372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a:extLst>
              <a:ext uri="{FF2B5EF4-FFF2-40B4-BE49-F238E27FC236}">
                <a16:creationId xmlns:a16="http://schemas.microsoft.com/office/drawing/2014/main" id="{7833C02E-3D71-433B-9512-A73F10E021F3}"/>
              </a:ext>
            </a:extLst>
          </p:cNvPr>
          <p:cNvSpPr>
            <a:spLocks noGrp="1"/>
          </p:cNvSpPr>
          <p:nvPr>
            <p:ph type="title"/>
          </p:nvPr>
        </p:nvSpPr>
        <p:spPr bwMode="auto">
          <a:xfrm>
            <a:off x="481693" y="457201"/>
            <a:ext cx="7443107" cy="48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3200" dirty="0">
                <a:latin typeface="Arial Narrow" panose="020B0606020202030204" pitchFamily="34" charset="0"/>
              </a:rPr>
              <a:t>DUTIES</a:t>
            </a:r>
          </a:p>
        </p:txBody>
      </p:sp>
      <p:sp>
        <p:nvSpPr>
          <p:cNvPr id="21507" name="Content Placeholder 2">
            <a:extLst>
              <a:ext uri="{FF2B5EF4-FFF2-40B4-BE49-F238E27FC236}">
                <a16:creationId xmlns:a16="http://schemas.microsoft.com/office/drawing/2014/main" id="{455D6FD2-C368-4632-8832-B1E988D8420A}"/>
              </a:ext>
            </a:extLst>
          </p:cNvPr>
          <p:cNvSpPr txBox="1">
            <a:spLocks/>
          </p:cNvSpPr>
          <p:nvPr/>
        </p:nvSpPr>
        <p:spPr bwMode="auto">
          <a:xfrm>
            <a:off x="1275645" y="963613"/>
            <a:ext cx="968586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ヒラギノ角ゴ Pro W3" pitchFamily="-84" charset="-128"/>
              </a:defRPr>
            </a:lvl1pPr>
            <a:lvl2pPr marL="338138" indent="-222250" eaLnBrk="0" hangingPunct="0">
              <a:defRPr sz="2400">
                <a:solidFill>
                  <a:schemeClr val="tx1"/>
                </a:solidFill>
                <a:latin typeface="Arial" panose="020B0604020202020204" pitchFamily="34" charset="0"/>
                <a:ea typeface="ヒラギノ角ゴ Pro W3" pitchFamily="-84" charset="-128"/>
              </a:defRPr>
            </a:lvl2pPr>
            <a:lvl3pPr marL="1143000" indent="-228600" eaLnBrk="0" hangingPunct="0">
              <a:defRPr sz="2400">
                <a:solidFill>
                  <a:schemeClr val="tx1"/>
                </a:solidFill>
                <a:latin typeface="Arial" panose="020B0604020202020204" pitchFamily="34" charset="0"/>
                <a:ea typeface="ヒラギノ角ゴ Pro W3" pitchFamily="-84" charset="-128"/>
              </a:defRPr>
            </a:lvl3pPr>
            <a:lvl4pPr marL="1600200" indent="-228600" eaLnBrk="0" hangingPunct="0">
              <a:defRPr sz="2400">
                <a:solidFill>
                  <a:schemeClr val="tx1"/>
                </a:solidFill>
                <a:latin typeface="Arial" panose="020B0604020202020204" pitchFamily="34" charset="0"/>
                <a:ea typeface="ヒラギノ角ゴ Pro W3" pitchFamily="-84" charset="-128"/>
              </a:defRPr>
            </a:lvl4pPr>
            <a:lvl5pPr marL="2057400" indent="-228600" eaLnBrk="0" hangingPunct="0">
              <a:defRPr sz="2400">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defTabSz="914400" fontAlgn="base">
              <a:lnSpc>
                <a:spcPct val="80000"/>
              </a:lnSpc>
              <a:spcBef>
                <a:spcPct val="0"/>
              </a:spcBef>
              <a:spcAft>
                <a:spcPct val="0"/>
              </a:spcAft>
              <a:defRPr/>
            </a:pPr>
            <a:endParaRPr lang="en-US" altLang="en-US" sz="800" dirty="0">
              <a:solidFill>
                <a:srgbClr val="000000"/>
              </a:solidFill>
              <a:cs typeface="Arial" panose="020B0604020202020204" pitchFamily="34" charset="0"/>
            </a:endParaRP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Maintain Records and Reporting:</a:t>
            </a:r>
          </a:p>
          <a:p>
            <a:pPr defTabSz="914400" fontAlgn="base">
              <a:lnSpc>
                <a:spcPct val="80000"/>
              </a:lnSpc>
              <a:spcBef>
                <a:spcPct val="0"/>
              </a:spcBef>
              <a:spcAft>
                <a:spcPct val="0"/>
              </a:spcAft>
              <a:defRPr/>
            </a:pPr>
            <a:endParaRPr lang="en-US" altLang="en-US" sz="2000" dirty="0">
              <a:solidFill>
                <a:srgbClr val="000000"/>
              </a:solidFill>
              <a:latin typeface="Georgia" panose="02040502050405020303" pitchFamily="18" charset="0"/>
              <a:cs typeface="Arial" panose="020B0604020202020204" pitchFamily="34" charset="0"/>
            </a:endParaRP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1. Membership – new, terminating</a:t>
            </a:r>
          </a:p>
          <a:p>
            <a:pPr defTabSz="914400" fontAlgn="base">
              <a:lnSpc>
                <a:spcPct val="80000"/>
              </a:lnSpc>
              <a:spcBef>
                <a:spcPct val="0"/>
              </a:spcBef>
              <a:spcAft>
                <a:spcPct val="0"/>
              </a:spcAft>
              <a:defRPr/>
            </a:pPr>
            <a:endParaRPr lang="en-US" altLang="en-US" sz="2000" dirty="0">
              <a:solidFill>
                <a:srgbClr val="000000"/>
              </a:solidFill>
              <a:latin typeface="Georgia" panose="02040502050405020303" pitchFamily="18" charset="0"/>
              <a:cs typeface="Arial" panose="020B0604020202020204" pitchFamily="34" charset="0"/>
            </a:endParaRP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2. Calendar of club and District activities</a:t>
            </a:r>
          </a:p>
          <a:p>
            <a:pPr defTabSz="914400" fontAlgn="base">
              <a:lnSpc>
                <a:spcPct val="80000"/>
              </a:lnSpc>
              <a:spcBef>
                <a:spcPct val="0"/>
              </a:spcBef>
              <a:spcAft>
                <a:spcPct val="0"/>
              </a:spcAft>
              <a:defRPr/>
            </a:pPr>
            <a:endParaRPr lang="en-US" altLang="en-US" sz="2000" dirty="0">
              <a:solidFill>
                <a:srgbClr val="000000"/>
              </a:solidFill>
              <a:latin typeface="Georgia" panose="02040502050405020303" pitchFamily="18" charset="0"/>
              <a:cs typeface="Arial" panose="020B0604020202020204" pitchFamily="34" charset="0"/>
            </a:endParaRP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3. Meetings</a:t>
            </a: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	Meeting notices</a:t>
            </a: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	Agendas	</a:t>
            </a: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	Minutes (written minutes provided to members within 60 days of meeting)</a:t>
            </a:r>
          </a:p>
          <a:p>
            <a:pPr lvl="3" defTabSz="914400" fontAlgn="base">
              <a:lnSpc>
                <a:spcPct val="80000"/>
              </a:lnSpc>
              <a:spcBef>
                <a:spcPct val="0"/>
              </a:spcBef>
              <a:spcAft>
                <a:spcPct val="0"/>
              </a:spcAft>
              <a:defRPr/>
            </a:pPr>
            <a:endParaRPr lang="en-US" altLang="en-US" sz="2000" dirty="0">
              <a:solidFill>
                <a:srgbClr val="000000"/>
              </a:solidFill>
              <a:latin typeface="Georgia" panose="02040502050405020303" pitchFamily="18" charset="0"/>
              <a:cs typeface="Arial" panose="020B0604020202020204" pitchFamily="34" charset="0"/>
            </a:endParaRP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4. Club Records (keep a folder and retain for 7 years) </a:t>
            </a: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	Constitution, By-Laws</a:t>
            </a: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	Correspondence</a:t>
            </a: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	Preserve historical records</a:t>
            </a:r>
          </a:p>
          <a:p>
            <a:pPr lvl="3" defTabSz="914400" fontAlgn="base">
              <a:lnSpc>
                <a:spcPct val="80000"/>
              </a:lnSpc>
              <a:spcBef>
                <a:spcPct val="0"/>
              </a:spcBef>
              <a:spcAft>
                <a:spcPct val="0"/>
              </a:spcAft>
              <a:defRPr/>
            </a:pPr>
            <a:endParaRPr lang="en-US" altLang="en-US" sz="2000" dirty="0">
              <a:solidFill>
                <a:srgbClr val="000000"/>
              </a:solidFill>
              <a:latin typeface="Georgia" panose="02040502050405020303" pitchFamily="18" charset="0"/>
              <a:cs typeface="Arial" panose="020B0604020202020204" pitchFamily="34" charset="0"/>
            </a:endParaRPr>
          </a:p>
          <a:p>
            <a:pPr defTabSz="914400" fontAlgn="base">
              <a:lnSpc>
                <a:spcPct val="80000"/>
              </a:lnSpc>
              <a:spcBef>
                <a:spcPct val="0"/>
              </a:spcBef>
              <a:spcAft>
                <a:spcPct val="0"/>
              </a:spcAft>
              <a:defRPr/>
            </a:pPr>
            <a:r>
              <a:rPr lang="en-US" altLang="en-US" sz="2000" dirty="0">
                <a:solidFill>
                  <a:srgbClr val="000000"/>
                </a:solidFill>
                <a:latin typeface="Georgia" panose="02040502050405020303" pitchFamily="18" charset="0"/>
                <a:cs typeface="Arial" panose="020B0604020202020204" pitchFamily="34" charset="0"/>
              </a:rPr>
              <a:t>Reporting – rotaryd5000.org </a:t>
            </a:r>
          </a:p>
          <a:p>
            <a:pPr marL="457200" indent="-457200" defTabSz="914400" fontAlgn="base">
              <a:lnSpc>
                <a:spcPct val="80000"/>
              </a:lnSpc>
              <a:spcBef>
                <a:spcPct val="0"/>
              </a:spcBef>
              <a:spcAft>
                <a:spcPct val="0"/>
              </a:spcAft>
              <a:buFont typeface="Arial" panose="020B0604020202020204" pitchFamily="34" charset="0"/>
              <a:buAutoNum type="arabicPeriod"/>
              <a:defRPr/>
            </a:pPr>
            <a:r>
              <a:rPr lang="en-US" altLang="en-US" sz="2000" dirty="0">
                <a:solidFill>
                  <a:srgbClr val="000000"/>
                </a:solidFill>
                <a:latin typeface="Georgia" panose="02040502050405020303" pitchFamily="18" charset="0"/>
                <a:cs typeface="Arial" panose="020B0604020202020204" pitchFamily="34" charset="0"/>
              </a:rPr>
              <a:t>Attendance by the 15</a:t>
            </a:r>
            <a:r>
              <a:rPr lang="en-US" altLang="en-US" sz="2000" baseline="30000" dirty="0">
                <a:solidFill>
                  <a:srgbClr val="000000"/>
                </a:solidFill>
                <a:latin typeface="Georgia" panose="02040502050405020303" pitchFamily="18" charset="0"/>
                <a:cs typeface="Arial" panose="020B0604020202020204" pitchFamily="34" charset="0"/>
              </a:rPr>
              <a:t>th</a:t>
            </a:r>
            <a:r>
              <a:rPr lang="en-US" altLang="en-US" sz="2000" dirty="0">
                <a:solidFill>
                  <a:srgbClr val="000000"/>
                </a:solidFill>
                <a:latin typeface="Georgia" panose="02040502050405020303" pitchFamily="18" charset="0"/>
                <a:cs typeface="Arial" panose="020B0604020202020204" pitchFamily="34" charset="0"/>
              </a:rPr>
              <a:t> of the next month</a:t>
            </a:r>
          </a:p>
          <a:p>
            <a:pPr marL="457200" indent="-457200" defTabSz="914400" fontAlgn="base">
              <a:lnSpc>
                <a:spcPct val="80000"/>
              </a:lnSpc>
              <a:spcBef>
                <a:spcPct val="0"/>
              </a:spcBef>
              <a:spcAft>
                <a:spcPct val="0"/>
              </a:spcAft>
              <a:buFont typeface="Arial" panose="020B0604020202020204" pitchFamily="34" charset="0"/>
              <a:buAutoNum type="arabicPeriod"/>
              <a:defRPr/>
            </a:pPr>
            <a:r>
              <a:rPr lang="en-US" altLang="en-US" sz="2000" dirty="0">
                <a:solidFill>
                  <a:srgbClr val="000000"/>
                </a:solidFill>
                <a:latin typeface="Georgia" panose="02040502050405020303" pitchFamily="18" charset="0"/>
                <a:cs typeface="Arial" panose="020B0604020202020204" pitchFamily="34" charset="0"/>
              </a:rPr>
              <a:t>Membership Changes - within 2 weeks </a:t>
            </a:r>
          </a:p>
          <a:p>
            <a:pPr marL="457200" indent="-457200" defTabSz="914400" fontAlgn="base">
              <a:lnSpc>
                <a:spcPct val="80000"/>
              </a:lnSpc>
              <a:spcBef>
                <a:spcPct val="0"/>
              </a:spcBef>
              <a:spcAft>
                <a:spcPct val="0"/>
              </a:spcAft>
              <a:buFontTx/>
              <a:buAutoNum type="arabicPeriod"/>
              <a:defRPr/>
            </a:pPr>
            <a:r>
              <a:rPr lang="en-US" altLang="en-US" sz="2000" dirty="0">
                <a:solidFill>
                  <a:srgbClr val="000000"/>
                </a:solidFill>
                <a:latin typeface="Georgia" panose="02040502050405020303" pitchFamily="18" charset="0"/>
                <a:cs typeface="Arial" panose="020B0604020202020204" pitchFamily="34" charset="0"/>
              </a:rPr>
              <a:t>Officers and Chairs – by January 31 for incoming officers</a:t>
            </a:r>
          </a:p>
          <a:p>
            <a:pPr marL="457200" indent="-457200" defTabSz="914400" fontAlgn="base">
              <a:lnSpc>
                <a:spcPct val="80000"/>
              </a:lnSpc>
              <a:spcBef>
                <a:spcPct val="0"/>
              </a:spcBef>
              <a:spcAft>
                <a:spcPct val="0"/>
              </a:spcAft>
              <a:buFontTx/>
              <a:buAutoNum type="arabicPeriod"/>
              <a:defRPr/>
            </a:pPr>
            <a:r>
              <a:rPr lang="en-US" altLang="en-US" sz="2000" dirty="0">
                <a:solidFill>
                  <a:srgbClr val="000000"/>
                </a:solidFill>
                <a:latin typeface="Georgia" panose="02040502050405020303" pitchFamily="18" charset="0"/>
                <a:cs typeface="Arial" panose="020B0604020202020204" pitchFamily="34" charset="0"/>
              </a:rPr>
              <a:t>Club Info – Changes in meeting days/time/location</a:t>
            </a:r>
          </a:p>
        </p:txBody>
      </p:sp>
    </p:spTree>
    <p:extLst>
      <p:ext uri="{BB962C8B-B14F-4D97-AF65-F5344CB8AC3E}">
        <p14:creationId xmlns:p14="http://schemas.microsoft.com/office/powerpoint/2010/main" val="3371261869"/>
      </p:ext>
    </p:extLst>
  </p:cSld>
  <p:clrMapOvr>
    <a:masterClrMapping/>
  </p:clrMapOvr>
  <p:transition spd="med" advClick="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02AD6-0D0C-4FEA-AA2E-08092AA8469E}"/>
              </a:ext>
            </a:extLst>
          </p:cNvPr>
          <p:cNvSpPr>
            <a:spLocks noGrp="1"/>
          </p:cNvSpPr>
          <p:nvPr>
            <p:ph type="title"/>
          </p:nvPr>
        </p:nvSpPr>
        <p:spPr>
          <a:xfrm>
            <a:off x="609601" y="273050"/>
            <a:ext cx="4011084" cy="1162050"/>
          </a:xfrm>
        </p:spPr>
        <p:txBody>
          <a:bodyPr anchor="b">
            <a:normAutofit/>
          </a:bodyPr>
          <a:lstStyle/>
          <a:p>
            <a:r>
              <a:rPr lang="en-US" dirty="0"/>
              <a:t>Rotary Learning Center </a:t>
            </a:r>
          </a:p>
        </p:txBody>
      </p:sp>
      <p:pic>
        <p:nvPicPr>
          <p:cNvPr id="5" name="Picture 4">
            <a:extLst>
              <a:ext uri="{FF2B5EF4-FFF2-40B4-BE49-F238E27FC236}">
                <a16:creationId xmlns:a16="http://schemas.microsoft.com/office/drawing/2014/main" id="{1194A09A-0793-4278-B7CE-4860E714B45E}"/>
              </a:ext>
            </a:extLst>
          </p:cNvPr>
          <p:cNvPicPr>
            <a:picLocks noChangeAspect="1"/>
          </p:cNvPicPr>
          <p:nvPr/>
        </p:nvPicPr>
        <p:blipFill>
          <a:blip r:embed="rId2"/>
          <a:stretch>
            <a:fillRect/>
          </a:stretch>
        </p:blipFill>
        <p:spPr>
          <a:xfrm>
            <a:off x="5277275" y="273051"/>
            <a:ext cx="6305123" cy="6368813"/>
          </a:xfrm>
          <a:prstGeom prst="rect">
            <a:avLst/>
          </a:prstGeom>
          <a:noFill/>
        </p:spPr>
      </p:pic>
      <p:sp>
        <p:nvSpPr>
          <p:cNvPr id="3" name="Content Placeholder 2">
            <a:extLst>
              <a:ext uri="{FF2B5EF4-FFF2-40B4-BE49-F238E27FC236}">
                <a16:creationId xmlns:a16="http://schemas.microsoft.com/office/drawing/2014/main" id="{77303F80-63F7-49EE-9A6C-8D20372F9FE3}"/>
              </a:ext>
            </a:extLst>
          </p:cNvPr>
          <p:cNvSpPr>
            <a:spLocks noGrp="1"/>
          </p:cNvSpPr>
          <p:nvPr>
            <p:ph type="body" sz="half" idx="2"/>
          </p:nvPr>
        </p:nvSpPr>
        <p:spPr>
          <a:xfrm>
            <a:off x="609601" y="1435101"/>
            <a:ext cx="4011084" cy="4691063"/>
          </a:xfrm>
        </p:spPr>
        <p:txBody>
          <a:bodyPr>
            <a:normAutofit/>
          </a:bodyPr>
          <a:lstStyle/>
          <a:p>
            <a:r>
              <a:rPr lang="en-US" sz="3200" b="0" i="0" dirty="0">
                <a:effectLst/>
              </a:rPr>
              <a:t>Take online courses for club secretary in the </a:t>
            </a:r>
            <a:r>
              <a:rPr lang="en-US" sz="3200" b="0" i="0" u="none" strike="noStrike" dirty="0">
                <a:effectLst/>
                <a:hlinkClick r:id="rId3"/>
              </a:rPr>
              <a:t>Learning Center</a:t>
            </a:r>
            <a:endParaRPr lang="en-US" sz="3200" b="0" i="0" dirty="0">
              <a:effectLst/>
            </a:endParaRPr>
          </a:p>
          <a:p>
            <a:r>
              <a:rPr lang="en-US" sz="3200" dirty="0"/>
              <a:t>at rotary.org</a:t>
            </a:r>
          </a:p>
        </p:txBody>
      </p:sp>
    </p:spTree>
    <p:extLst>
      <p:ext uri="{BB962C8B-B14F-4D97-AF65-F5344CB8AC3E}">
        <p14:creationId xmlns:p14="http://schemas.microsoft.com/office/powerpoint/2010/main" val="1957361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2E55D1-7E0F-4F63-B39E-4BFF4FA71094}"/>
              </a:ext>
            </a:extLst>
          </p:cNvPr>
          <p:cNvSpPr>
            <a:spLocks noGrp="1"/>
          </p:cNvSpPr>
          <p:nvPr>
            <p:ph type="title"/>
          </p:nvPr>
        </p:nvSpPr>
        <p:spPr/>
        <p:txBody>
          <a:bodyPr/>
          <a:lstStyle/>
          <a:p>
            <a:r>
              <a:rPr lang="en-US" sz="3200" dirty="0"/>
              <a:t>Delegates – RI Convention and District Conference</a:t>
            </a:r>
          </a:p>
        </p:txBody>
      </p:sp>
      <p:sp>
        <p:nvSpPr>
          <p:cNvPr id="6" name="Content Placeholder 5">
            <a:extLst>
              <a:ext uri="{FF2B5EF4-FFF2-40B4-BE49-F238E27FC236}">
                <a16:creationId xmlns:a16="http://schemas.microsoft.com/office/drawing/2014/main" id="{A9FD52AD-8BCA-4A11-AB2D-F57C81F5ECA6}"/>
              </a:ext>
            </a:extLst>
          </p:cNvPr>
          <p:cNvSpPr>
            <a:spLocks noGrp="1"/>
          </p:cNvSpPr>
          <p:nvPr>
            <p:ph idx="1"/>
          </p:nvPr>
        </p:nvSpPr>
        <p:spPr/>
        <p:txBody>
          <a:bodyPr/>
          <a:lstStyle/>
          <a:p>
            <a:r>
              <a:rPr lang="en-US" sz="1600" b="0" i="0" dirty="0">
                <a:solidFill>
                  <a:srgbClr val="313537"/>
                </a:solidFill>
                <a:effectLst/>
                <a:latin typeface="Open Sans"/>
              </a:rPr>
              <a:t>The Rotary International Convention is our largest event of the year. It brings together Rotary members and the family of Rotary from around the world for inspiration, information, and fun. It’s also our annual meeting where Rotary conducts business and officially elects officers. Each club should send at least one delegate to represent its club in all business decisions made at the convention. Work with the club president to help your club select its delegate for the international convention. </a:t>
            </a:r>
          </a:p>
          <a:p>
            <a:pPr algn="l" fontAlgn="base"/>
            <a:r>
              <a:rPr lang="en-US" sz="1600" b="1" i="1" dirty="0">
                <a:solidFill>
                  <a:srgbClr val="0050A2"/>
                </a:solidFill>
                <a:effectLst/>
                <a:latin typeface="Open Sans"/>
              </a:rPr>
              <a:t>Elect delegates</a:t>
            </a:r>
          </a:p>
          <a:p>
            <a:pPr algn="l" fontAlgn="base"/>
            <a:r>
              <a:rPr lang="en-US" sz="1600" b="0" i="0" dirty="0">
                <a:solidFill>
                  <a:srgbClr val="313537"/>
                </a:solidFill>
                <a:effectLst/>
                <a:latin typeface="Open Sans"/>
              </a:rPr>
              <a:t>Each club must elect at least one delegate and officially designate all of its delegates even if no members of the club, including the delegates, plan to attend the convention. Only active members of the club may serve as delegates. Each club is entitled to one delegate for every 50 members or a major fraction thereof. This means that clubs with up to 74 active members have one delegate, those with 75 to 124 have two, and so on. Use your club’s official member count as of 1 January of the year of the convention, not including honorary members, to calculate the number of delegates your club gets. </a:t>
            </a:r>
          </a:p>
          <a:p>
            <a:pPr algn="l" fontAlgn="base"/>
            <a:r>
              <a:rPr lang="en-US" sz="1600" b="0" i="0" dirty="0">
                <a:solidFill>
                  <a:srgbClr val="313537"/>
                </a:solidFill>
                <a:effectLst/>
                <a:latin typeface="Open Sans"/>
              </a:rPr>
              <a:t>If your club has two or more delegates, it may authorize one of them to cast all of the club’s votes. You can indicate that authorization by giving the delegate a credentials certificate (which includes the voting delegate’s card) for each vote the delegate is authorized to cast. </a:t>
            </a:r>
          </a:p>
          <a:p>
            <a:pPr algn="l" fontAlgn="base"/>
            <a:r>
              <a:rPr lang="en-US" sz="1600" b="1" i="1" dirty="0">
                <a:solidFill>
                  <a:srgbClr val="0050A2"/>
                </a:solidFill>
                <a:effectLst/>
                <a:latin typeface="Open Sans"/>
              </a:rPr>
              <a:t>Designate proxies</a:t>
            </a:r>
          </a:p>
          <a:p>
            <a:pPr algn="l" fontAlgn="base"/>
            <a:r>
              <a:rPr lang="en-US" sz="1600" b="0" i="0" dirty="0">
                <a:solidFill>
                  <a:srgbClr val="313537"/>
                </a:solidFill>
                <a:effectLst/>
                <a:latin typeface="Open Sans"/>
              </a:rPr>
              <a:t>A club that is not represented at the convention by a delegate or an alternate may designate a proxy to cast one or more of its votes. The proxy must be an active member of a club within the same district. </a:t>
            </a:r>
          </a:p>
          <a:p>
            <a:pPr algn="l" fontAlgn="base"/>
            <a:endParaRPr lang="en-US" sz="1600" b="0" i="0" dirty="0">
              <a:solidFill>
                <a:srgbClr val="313537"/>
              </a:solidFill>
              <a:effectLst/>
              <a:latin typeface="Open Sans"/>
            </a:endParaRPr>
          </a:p>
          <a:p>
            <a:endParaRPr lang="en-US" dirty="0"/>
          </a:p>
        </p:txBody>
      </p:sp>
    </p:spTree>
    <p:extLst>
      <p:ext uri="{BB962C8B-B14F-4D97-AF65-F5344CB8AC3E}">
        <p14:creationId xmlns:p14="http://schemas.microsoft.com/office/powerpoint/2010/main" val="2199896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9FB08-618B-4B0F-81D7-D5A9CFFAAF24}"/>
              </a:ext>
            </a:extLst>
          </p:cNvPr>
          <p:cNvSpPr>
            <a:spLocks noGrp="1"/>
          </p:cNvSpPr>
          <p:nvPr>
            <p:ph type="title"/>
          </p:nvPr>
        </p:nvSpPr>
        <p:spPr>
          <a:xfrm>
            <a:off x="508000" y="457200"/>
            <a:ext cx="11684000" cy="533400"/>
          </a:xfrm>
        </p:spPr>
        <p:txBody>
          <a:bodyPr anchor="ctr">
            <a:normAutofit/>
          </a:bodyPr>
          <a:lstStyle/>
          <a:p>
            <a:r>
              <a:rPr lang="en-US" sz="3200" dirty="0"/>
              <a:t>MEMBER LEADS ON ROTARY.ORG</a:t>
            </a:r>
          </a:p>
        </p:txBody>
      </p:sp>
      <p:pic>
        <p:nvPicPr>
          <p:cNvPr id="6" name="Video 5">
            <a:extLst>
              <a:ext uri="{FF2B5EF4-FFF2-40B4-BE49-F238E27FC236}">
                <a16:creationId xmlns:a16="http://schemas.microsoft.com/office/drawing/2014/main" id="{089AA0B0-3CBB-43CF-8B82-C7F0518D0F2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3766" r="-1" b="3114"/>
          <a:stretch/>
        </p:blipFill>
        <p:spPr>
          <a:xfrm>
            <a:off x="609600" y="1219201"/>
            <a:ext cx="10972800" cy="4525963"/>
          </a:xfrm>
          <a:prstGeom prst="rect">
            <a:avLst/>
          </a:prstGeom>
          <a:noFill/>
        </p:spPr>
      </p:pic>
    </p:spTree>
    <p:extLst>
      <p:ext uri="{BB962C8B-B14F-4D97-AF65-F5344CB8AC3E}">
        <p14:creationId xmlns:p14="http://schemas.microsoft.com/office/powerpoint/2010/main" val="397635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72ACF6-B7A8-4610-BE84-E09B5A287EC8}"/>
              </a:ext>
            </a:extLst>
          </p:cNvPr>
          <p:cNvPicPr>
            <a:picLocks noChangeAspect="1"/>
          </p:cNvPicPr>
          <p:nvPr/>
        </p:nvPicPr>
        <p:blipFill>
          <a:blip r:embed="rId2"/>
          <a:stretch>
            <a:fillRect/>
          </a:stretch>
        </p:blipFill>
        <p:spPr>
          <a:xfrm>
            <a:off x="3615182" y="1302802"/>
            <a:ext cx="4961635" cy="3197946"/>
          </a:xfrm>
          <a:prstGeom prst="rect">
            <a:avLst/>
          </a:prstGeom>
        </p:spPr>
      </p:pic>
      <p:sp>
        <p:nvSpPr>
          <p:cNvPr id="2" name="Title 1">
            <a:extLst>
              <a:ext uri="{FF2B5EF4-FFF2-40B4-BE49-F238E27FC236}">
                <a16:creationId xmlns:a16="http://schemas.microsoft.com/office/drawing/2014/main" id="{31C640FD-F963-45B9-8861-FCF76D999C8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E714B00-3B18-48A5-A67A-0B09552C1109}"/>
              </a:ext>
            </a:extLst>
          </p:cNvPr>
          <p:cNvPicPr>
            <a:picLocks noGrp="1" noChangeAspect="1"/>
          </p:cNvPicPr>
          <p:nvPr>
            <p:ph idx="1"/>
          </p:nvPr>
        </p:nvPicPr>
        <p:blipFill>
          <a:blip r:embed="rId3"/>
          <a:stretch>
            <a:fillRect/>
          </a:stretch>
        </p:blipFill>
        <p:spPr>
          <a:xfrm>
            <a:off x="140600" y="144998"/>
            <a:ext cx="3985316" cy="3284002"/>
          </a:xfrm>
        </p:spPr>
      </p:pic>
      <p:pic>
        <p:nvPicPr>
          <p:cNvPr id="9" name="Picture 8">
            <a:extLst>
              <a:ext uri="{FF2B5EF4-FFF2-40B4-BE49-F238E27FC236}">
                <a16:creationId xmlns:a16="http://schemas.microsoft.com/office/drawing/2014/main" id="{29963090-C9BB-41C7-B164-481E00237769}"/>
              </a:ext>
            </a:extLst>
          </p:cNvPr>
          <p:cNvPicPr>
            <a:picLocks noChangeAspect="1"/>
          </p:cNvPicPr>
          <p:nvPr/>
        </p:nvPicPr>
        <p:blipFill>
          <a:blip r:embed="rId4"/>
          <a:stretch>
            <a:fillRect/>
          </a:stretch>
        </p:blipFill>
        <p:spPr>
          <a:xfrm>
            <a:off x="7934481" y="3130366"/>
            <a:ext cx="4257519" cy="3361438"/>
          </a:xfrm>
          <a:prstGeom prst="rect">
            <a:avLst/>
          </a:prstGeom>
        </p:spPr>
      </p:pic>
    </p:spTree>
    <p:extLst>
      <p:ext uri="{BB962C8B-B14F-4D97-AF65-F5344CB8AC3E}">
        <p14:creationId xmlns:p14="http://schemas.microsoft.com/office/powerpoint/2010/main" val="154229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46F32-AB7D-4836-9F6A-BEF0B0F7E704}"/>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B8EB9B01-703B-49E0-9782-EFBC83AE6E2A}"/>
              </a:ext>
            </a:extLst>
          </p:cNvPr>
          <p:cNvPicPr>
            <a:picLocks noGrp="1" noChangeAspect="1"/>
          </p:cNvPicPr>
          <p:nvPr>
            <p:ph idx="1"/>
          </p:nvPr>
        </p:nvPicPr>
        <p:blipFill>
          <a:blip r:embed="rId2"/>
          <a:stretch>
            <a:fillRect/>
          </a:stretch>
        </p:blipFill>
        <p:spPr>
          <a:xfrm>
            <a:off x="5672514" y="178129"/>
            <a:ext cx="6148688" cy="6222671"/>
          </a:xfrm>
        </p:spPr>
      </p:pic>
      <p:pic>
        <p:nvPicPr>
          <p:cNvPr id="5" name="Picture 4">
            <a:extLst>
              <a:ext uri="{FF2B5EF4-FFF2-40B4-BE49-F238E27FC236}">
                <a16:creationId xmlns:a16="http://schemas.microsoft.com/office/drawing/2014/main" id="{88714CC0-1996-4656-86FF-A1AD66A68D8A}"/>
              </a:ext>
            </a:extLst>
          </p:cNvPr>
          <p:cNvPicPr>
            <a:picLocks noChangeAspect="1"/>
          </p:cNvPicPr>
          <p:nvPr/>
        </p:nvPicPr>
        <p:blipFill>
          <a:blip r:embed="rId3"/>
          <a:stretch>
            <a:fillRect/>
          </a:stretch>
        </p:blipFill>
        <p:spPr>
          <a:xfrm>
            <a:off x="118754" y="178129"/>
            <a:ext cx="5444954" cy="5961414"/>
          </a:xfrm>
          <a:prstGeom prst="rect">
            <a:avLst/>
          </a:prstGeom>
        </p:spPr>
      </p:pic>
    </p:spTree>
    <p:extLst>
      <p:ext uri="{BB962C8B-B14F-4D97-AF65-F5344CB8AC3E}">
        <p14:creationId xmlns:p14="http://schemas.microsoft.com/office/powerpoint/2010/main" val="2042467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33FCE-70D0-4CC5-AA1E-B5FC16DD3203}"/>
              </a:ext>
            </a:extLst>
          </p:cNvPr>
          <p:cNvSpPr>
            <a:spLocks noGrp="1"/>
          </p:cNvSpPr>
          <p:nvPr>
            <p:ph type="ctrTitle"/>
          </p:nvPr>
        </p:nvSpPr>
        <p:spPr>
          <a:xfrm>
            <a:off x="568037" y="1433944"/>
            <a:ext cx="10058400" cy="2075555"/>
          </a:xfrm>
        </p:spPr>
        <p:txBody>
          <a:bodyPr>
            <a:normAutofit/>
          </a:bodyPr>
          <a:lstStyle/>
          <a:p>
            <a:pPr algn="ctr">
              <a:defRPr/>
            </a:pPr>
            <a:r>
              <a:rPr lang="en-US" sz="8800" dirty="0">
                <a:solidFill>
                  <a:schemeClr val="tx2"/>
                </a:solidFill>
              </a:rPr>
              <a:t>Mahalo!</a:t>
            </a:r>
          </a:p>
        </p:txBody>
      </p:sp>
    </p:spTree>
    <p:extLst>
      <p:ext uri="{BB962C8B-B14F-4D97-AF65-F5344CB8AC3E}">
        <p14:creationId xmlns:p14="http://schemas.microsoft.com/office/powerpoint/2010/main" val="3925246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A3C67-AB9D-4BC7-B6B1-1AB884382715}"/>
              </a:ext>
            </a:extLst>
          </p:cNvPr>
          <p:cNvSpPr>
            <a:spLocks noGrp="1"/>
          </p:cNvSpPr>
          <p:nvPr>
            <p:ph type="title"/>
          </p:nvPr>
        </p:nvSpPr>
        <p:spPr/>
        <p:txBody>
          <a:bodyPr/>
          <a:lstStyle/>
          <a:p>
            <a:r>
              <a:rPr lang="en-US" sz="3200" dirty="0"/>
              <a:t>Tasks</a:t>
            </a:r>
          </a:p>
        </p:txBody>
      </p:sp>
      <p:sp>
        <p:nvSpPr>
          <p:cNvPr id="3" name="Content Placeholder 2">
            <a:extLst>
              <a:ext uri="{FF2B5EF4-FFF2-40B4-BE49-F238E27FC236}">
                <a16:creationId xmlns:a16="http://schemas.microsoft.com/office/drawing/2014/main" id="{6F95A577-282A-4941-B348-9D8DDD477283}"/>
              </a:ext>
            </a:extLst>
          </p:cNvPr>
          <p:cNvSpPr>
            <a:spLocks noGrp="1"/>
          </p:cNvSpPr>
          <p:nvPr>
            <p:ph idx="1"/>
          </p:nvPr>
        </p:nvSpPr>
        <p:spPr>
          <a:xfrm>
            <a:off x="507999" y="990600"/>
            <a:ext cx="11354641" cy="4525963"/>
          </a:xfrm>
        </p:spPr>
        <p:txBody>
          <a:bodyPr/>
          <a:lstStyle/>
          <a:p>
            <a:r>
              <a:rPr lang="en-US" sz="1800" dirty="0"/>
              <a:t>Training – District training, Learning Center</a:t>
            </a:r>
          </a:p>
          <a:p>
            <a:r>
              <a:rPr lang="en-US" sz="1800" dirty="0"/>
              <a:t>Transition - Meet with the outgoing secretary and receive club records </a:t>
            </a:r>
          </a:p>
          <a:p>
            <a:r>
              <a:rPr lang="en-US" sz="1800" dirty="0"/>
              <a:t>Meet with the incoming club officers or board of directors to plan the year </a:t>
            </a:r>
          </a:p>
          <a:p>
            <a:r>
              <a:rPr lang="en-US" sz="1800" dirty="0"/>
              <a:t>Create a My Rotary account on Rotary.org, if you don’t have one </a:t>
            </a:r>
          </a:p>
          <a:p>
            <a:r>
              <a:rPr lang="en-US" sz="1800" dirty="0"/>
              <a:t>Update your club’s records and member list on My Rotary, or through your club management system </a:t>
            </a:r>
          </a:p>
          <a:p>
            <a:r>
              <a:rPr lang="en-US" sz="1800" dirty="0"/>
              <a:t>Make sure the club treasurer has the club invoices, due in January and July</a:t>
            </a:r>
          </a:p>
          <a:p>
            <a:r>
              <a:rPr lang="en-US" sz="1800" dirty="0"/>
              <a:t>Take minutes at club and board meetings and club assemblies </a:t>
            </a:r>
          </a:p>
          <a:p>
            <a:r>
              <a:rPr lang="en-US" sz="1800" dirty="0"/>
              <a:t>Update club and officer information for the Official Directory and Rotary’s records </a:t>
            </a:r>
          </a:p>
          <a:p>
            <a:r>
              <a:rPr lang="en-US" sz="1800" dirty="0"/>
              <a:t>Manage club correspondence, including responding to emails and sending official notices and invitations </a:t>
            </a:r>
          </a:p>
          <a:p>
            <a:r>
              <a:rPr lang="en-US" sz="1800" dirty="0"/>
              <a:t>Keep promotional items, name badges, and other materials used at meetings and events </a:t>
            </a:r>
          </a:p>
          <a:p>
            <a:r>
              <a:rPr lang="en-US" sz="1800" dirty="0"/>
              <a:t>Submit monthly attendance reports to your governor; if your club doesn’t track attendance, let your governor know</a:t>
            </a:r>
          </a:p>
          <a:p>
            <a:r>
              <a:rPr lang="en-US" sz="1800" dirty="0"/>
              <a:t>Preserve your club’s historical records </a:t>
            </a:r>
          </a:p>
          <a:p>
            <a:r>
              <a:rPr lang="en-US" sz="1800" dirty="0"/>
              <a:t>Write an annual report for the club at the end of the Rotary year </a:t>
            </a:r>
          </a:p>
          <a:p>
            <a:r>
              <a:rPr lang="en-US" sz="1800" dirty="0"/>
              <a:t>Assist the club president, treasurer, and committees as needed </a:t>
            </a:r>
          </a:p>
          <a:p>
            <a:r>
              <a:rPr lang="en-US" sz="1800" dirty="0"/>
              <a:t>Meet with your successor and hand over club records</a:t>
            </a:r>
          </a:p>
          <a:p>
            <a:endParaRPr lang="en-US" dirty="0"/>
          </a:p>
        </p:txBody>
      </p:sp>
      <p:sp>
        <p:nvSpPr>
          <p:cNvPr id="36" name="Rectangle 33">
            <a:extLst>
              <a:ext uri="{FF2B5EF4-FFF2-40B4-BE49-F238E27FC236}">
                <a16:creationId xmlns:a16="http://schemas.microsoft.com/office/drawing/2014/main" id="{8E3ECA58-DCBB-407A-81C2-7AC83289A7BE}"/>
              </a:ext>
            </a:extLst>
          </p:cNvPr>
          <p:cNvSpPr>
            <a:spLocks noChangeArrowheads="1"/>
          </p:cNvSpPr>
          <p:nvPr/>
        </p:nvSpPr>
        <p:spPr bwMode="auto">
          <a:xfrm>
            <a:off x="508000" y="1963446"/>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 name="Rectangle 41">
            <a:extLst>
              <a:ext uri="{FF2B5EF4-FFF2-40B4-BE49-F238E27FC236}">
                <a16:creationId xmlns:a16="http://schemas.microsoft.com/office/drawing/2014/main" id="{A5D23E75-8175-42D1-8498-715BECD279AC}"/>
              </a:ext>
            </a:extLst>
          </p:cNvPr>
          <p:cNvSpPr>
            <a:spLocks noChangeArrowheads="1"/>
          </p:cNvSpPr>
          <p:nvPr/>
        </p:nvSpPr>
        <p:spPr bwMode="auto">
          <a:xfrm>
            <a:off x="508000" y="2192045"/>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5" name="Rectangle 42">
            <a:extLst>
              <a:ext uri="{FF2B5EF4-FFF2-40B4-BE49-F238E27FC236}">
                <a16:creationId xmlns:a16="http://schemas.microsoft.com/office/drawing/2014/main" id="{2DD5FD14-0ABE-488C-BA78-D3FCB21C6362}"/>
              </a:ext>
            </a:extLst>
          </p:cNvPr>
          <p:cNvSpPr>
            <a:spLocks noChangeArrowheads="1"/>
          </p:cNvSpPr>
          <p:nvPr/>
        </p:nvSpPr>
        <p:spPr bwMode="auto">
          <a:xfrm>
            <a:off x="508000" y="2192045"/>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0" name="Rectangle 47">
            <a:extLst>
              <a:ext uri="{FF2B5EF4-FFF2-40B4-BE49-F238E27FC236}">
                <a16:creationId xmlns:a16="http://schemas.microsoft.com/office/drawing/2014/main" id="{4164D1B0-8CDF-43CD-88FF-B529B85EF2EA}"/>
              </a:ext>
            </a:extLst>
          </p:cNvPr>
          <p:cNvSpPr>
            <a:spLocks noChangeArrowheads="1"/>
          </p:cNvSpPr>
          <p:nvPr/>
        </p:nvSpPr>
        <p:spPr bwMode="auto">
          <a:xfrm>
            <a:off x="508000" y="2192045"/>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1" name="Rectangle 48">
            <a:extLst>
              <a:ext uri="{FF2B5EF4-FFF2-40B4-BE49-F238E27FC236}">
                <a16:creationId xmlns:a16="http://schemas.microsoft.com/office/drawing/2014/main" id="{954462DF-B33F-424D-9964-67F5030F0EFC}"/>
              </a:ext>
            </a:extLst>
          </p:cNvPr>
          <p:cNvSpPr>
            <a:spLocks noChangeArrowheads="1"/>
          </p:cNvSpPr>
          <p:nvPr/>
        </p:nvSpPr>
        <p:spPr bwMode="auto">
          <a:xfrm>
            <a:off x="254000" y="2192044"/>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74927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7AB4A-B3D2-45A3-97B9-63EC928062D7}"/>
              </a:ext>
            </a:extLst>
          </p:cNvPr>
          <p:cNvSpPr>
            <a:spLocks noGrp="1"/>
          </p:cNvSpPr>
          <p:nvPr>
            <p:ph type="title"/>
          </p:nvPr>
        </p:nvSpPr>
        <p:spPr/>
        <p:txBody>
          <a:bodyPr/>
          <a:lstStyle/>
          <a:p>
            <a:r>
              <a:rPr lang="en-US" sz="3200" dirty="0"/>
              <a:t>Calendar</a:t>
            </a:r>
          </a:p>
        </p:txBody>
      </p:sp>
      <p:sp>
        <p:nvSpPr>
          <p:cNvPr id="3" name="Content Placeholder 2">
            <a:extLst>
              <a:ext uri="{FF2B5EF4-FFF2-40B4-BE49-F238E27FC236}">
                <a16:creationId xmlns:a16="http://schemas.microsoft.com/office/drawing/2014/main" id="{F83E7C7E-25CB-48CF-A224-94C4D1CC5396}"/>
              </a:ext>
            </a:extLst>
          </p:cNvPr>
          <p:cNvSpPr>
            <a:spLocks noGrp="1"/>
          </p:cNvSpPr>
          <p:nvPr>
            <p:ph idx="1"/>
          </p:nvPr>
        </p:nvSpPr>
        <p:spPr/>
        <p:txBody>
          <a:bodyPr/>
          <a:lstStyle/>
          <a:p>
            <a:r>
              <a:rPr lang="en-US" dirty="0"/>
              <a:t>Club Calendar</a:t>
            </a:r>
          </a:p>
          <a:p>
            <a:pPr>
              <a:buFontTx/>
              <a:buChar char="-"/>
            </a:pPr>
            <a:r>
              <a:rPr lang="en-US" dirty="0"/>
              <a:t>Meeting dates </a:t>
            </a:r>
          </a:p>
          <a:p>
            <a:pPr>
              <a:buFontTx/>
              <a:buChar char="-"/>
            </a:pPr>
            <a:r>
              <a:rPr lang="en-US" dirty="0"/>
              <a:t>dark days </a:t>
            </a:r>
          </a:p>
          <a:p>
            <a:pPr>
              <a:buFontTx/>
              <a:buChar char="-"/>
            </a:pPr>
            <a:r>
              <a:rPr lang="en-US" dirty="0"/>
              <a:t>assemblies, </a:t>
            </a:r>
            <a:r>
              <a:rPr lang="en-US" dirty="0" err="1"/>
              <a:t>etc</a:t>
            </a:r>
            <a:endParaRPr lang="en-US" dirty="0"/>
          </a:p>
          <a:p>
            <a:pPr marL="0" indent="0">
              <a:buNone/>
            </a:pPr>
            <a:endParaRPr lang="en-US" dirty="0"/>
          </a:p>
          <a:p>
            <a:r>
              <a:rPr lang="en-US" dirty="0"/>
              <a:t>District Calendar</a:t>
            </a:r>
          </a:p>
        </p:txBody>
      </p:sp>
      <p:graphicFrame>
        <p:nvGraphicFramePr>
          <p:cNvPr id="7" name="Table 6">
            <a:extLst>
              <a:ext uri="{FF2B5EF4-FFF2-40B4-BE49-F238E27FC236}">
                <a16:creationId xmlns:a16="http://schemas.microsoft.com/office/drawing/2014/main" id="{E3D5C93F-EC3A-4CFD-B114-EAA22D2C3512}"/>
              </a:ext>
            </a:extLst>
          </p:cNvPr>
          <p:cNvGraphicFramePr>
            <a:graphicFrameLocks noGrp="1"/>
          </p:cNvGraphicFramePr>
          <p:nvPr>
            <p:extLst>
              <p:ext uri="{D42A27DB-BD31-4B8C-83A1-F6EECF244321}">
                <p14:modId xmlns:p14="http://schemas.microsoft.com/office/powerpoint/2010/main" val="2017953728"/>
              </p:ext>
            </p:extLst>
          </p:nvPr>
        </p:nvGraphicFramePr>
        <p:xfrm>
          <a:off x="6350000" y="990620"/>
          <a:ext cx="5596466" cy="5410180"/>
        </p:xfrm>
        <a:graphic>
          <a:graphicData uri="http://schemas.openxmlformats.org/drawingml/2006/table">
            <a:tbl>
              <a:tblPr/>
              <a:tblGrid>
                <a:gridCol w="195681">
                  <a:extLst>
                    <a:ext uri="{9D8B030D-6E8A-4147-A177-3AD203B41FA5}">
                      <a16:colId xmlns:a16="http://schemas.microsoft.com/office/drawing/2014/main" val="1946817070"/>
                    </a:ext>
                  </a:extLst>
                </a:gridCol>
                <a:gridCol w="2457190">
                  <a:extLst>
                    <a:ext uri="{9D8B030D-6E8A-4147-A177-3AD203B41FA5}">
                      <a16:colId xmlns:a16="http://schemas.microsoft.com/office/drawing/2014/main" val="1614041600"/>
                    </a:ext>
                  </a:extLst>
                </a:gridCol>
                <a:gridCol w="218043">
                  <a:extLst>
                    <a:ext uri="{9D8B030D-6E8A-4147-A177-3AD203B41FA5}">
                      <a16:colId xmlns:a16="http://schemas.microsoft.com/office/drawing/2014/main" val="3053034268"/>
                    </a:ext>
                  </a:extLst>
                </a:gridCol>
                <a:gridCol w="159340">
                  <a:extLst>
                    <a:ext uri="{9D8B030D-6E8A-4147-A177-3AD203B41FA5}">
                      <a16:colId xmlns:a16="http://schemas.microsoft.com/office/drawing/2014/main" val="1134105378"/>
                    </a:ext>
                  </a:extLst>
                </a:gridCol>
                <a:gridCol w="2566212">
                  <a:extLst>
                    <a:ext uri="{9D8B030D-6E8A-4147-A177-3AD203B41FA5}">
                      <a16:colId xmlns:a16="http://schemas.microsoft.com/office/drawing/2014/main" val="1812544154"/>
                    </a:ext>
                  </a:extLst>
                </a:gridCol>
              </a:tblGrid>
              <a:tr h="146401">
                <a:tc>
                  <a:txBody>
                    <a:bodyPr/>
                    <a:lstStyle/>
                    <a:p>
                      <a:pPr algn="l" fontAlgn="b"/>
                      <a:r>
                        <a:rPr lang="en-US" sz="600" b="0" i="0" u="none" strike="noStrike">
                          <a:solidFill>
                            <a:srgbClr val="000000"/>
                          </a:solidFill>
                          <a:effectLst/>
                          <a:latin typeface="Calibri" panose="020F0502020204030204" pitchFamily="34" charset="0"/>
                        </a:rPr>
                        <a:t> </a:t>
                      </a:r>
                    </a:p>
                  </a:txBody>
                  <a:tcPr marL="4007" marR="4007" marT="4007" marB="0" anchor="b">
                    <a:lnL>
                      <a:noFill/>
                    </a:lnL>
                    <a:lnR>
                      <a:noFill/>
                    </a:lnR>
                    <a:lnT>
                      <a:noFill/>
                    </a:lnT>
                    <a:lnB>
                      <a:noFill/>
                    </a:lnB>
                    <a:solidFill>
                      <a:srgbClr val="305496"/>
                    </a:solidFill>
                  </a:tcPr>
                </a:tc>
                <a:tc gridSpan="4">
                  <a:txBody>
                    <a:bodyPr/>
                    <a:lstStyle/>
                    <a:p>
                      <a:pPr algn="ctr" fontAlgn="b"/>
                      <a:r>
                        <a:rPr lang="en-US" sz="700" b="1" i="0" u="none" strike="noStrike">
                          <a:solidFill>
                            <a:srgbClr val="FFFFFF"/>
                          </a:solidFill>
                          <a:effectLst/>
                          <a:latin typeface="Calibri" panose="020F0502020204030204" pitchFamily="34" charset="0"/>
                        </a:rPr>
                        <a:t>2021-2022 CLUB PLANNING CALENDAR</a:t>
                      </a:r>
                    </a:p>
                  </a:txBody>
                  <a:tcPr marL="4007" marR="4007" marT="4007" marB="0" anchor="b">
                    <a:lnL>
                      <a:noFill/>
                    </a:lnL>
                    <a:lnR>
                      <a:noFill/>
                    </a:lnR>
                    <a:lnT>
                      <a:noFill/>
                    </a:lnT>
                    <a:lnB>
                      <a:noFill/>
                    </a:lnB>
                    <a:solidFill>
                      <a:srgbClr val="30549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0963832"/>
                  </a:ext>
                </a:extLst>
              </a:tr>
              <a:tr h="117120">
                <a:tc gridSpan="2">
                  <a:txBody>
                    <a:bodyPr/>
                    <a:lstStyle/>
                    <a:p>
                      <a:pPr algn="l" fontAlgn="b"/>
                      <a:r>
                        <a:rPr lang="en-US" sz="600" b="1" i="0" u="sng" strike="noStrike">
                          <a:solidFill>
                            <a:srgbClr val="000000"/>
                          </a:solidFill>
                          <a:effectLst/>
                          <a:latin typeface="Calibri" panose="020F0502020204030204" pitchFamily="34" charset="0"/>
                        </a:rPr>
                        <a:t>May-June 2021</a:t>
                      </a:r>
                    </a:p>
                  </a:txBody>
                  <a:tcPr marL="4007" marR="4007" marT="4007" marB="0" anchor="b">
                    <a:lnL>
                      <a:noFill/>
                    </a:lnL>
                    <a:lnR>
                      <a:noFill/>
                    </a:lnR>
                    <a:lnT>
                      <a:noFill/>
                    </a:lnT>
                    <a:lnB>
                      <a:noFill/>
                    </a:lnB>
                  </a:tcPr>
                </a:tc>
                <a:tc hMerge="1">
                  <a:txBody>
                    <a:bodyPr/>
                    <a:lstStyle/>
                    <a:p>
                      <a:endParaRPr lang="en-US"/>
                    </a:p>
                  </a:txBody>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gridSpan="2">
                  <a:txBody>
                    <a:bodyPr/>
                    <a:lstStyle/>
                    <a:p>
                      <a:pPr algn="l" fontAlgn="b"/>
                      <a:r>
                        <a:rPr lang="en-US" sz="600" b="1" i="0" u="sng" strike="noStrike">
                          <a:solidFill>
                            <a:srgbClr val="000000"/>
                          </a:solidFill>
                          <a:effectLst/>
                          <a:latin typeface="Calibri" panose="020F0502020204030204" pitchFamily="34" charset="0"/>
                        </a:rPr>
                        <a:t>December - Disease Prevention and Treatment</a:t>
                      </a:r>
                    </a:p>
                  </a:txBody>
                  <a:tcPr marL="4007" marR="4007" marT="4007"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4208722055"/>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5/14-16 Virtual District Conference</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6th, 7pm- President Forum</a:t>
                      </a:r>
                    </a:p>
                  </a:txBody>
                  <a:tcPr marL="4007" marR="4007" marT="4007" marB="0" anchor="b">
                    <a:lnL>
                      <a:noFill/>
                    </a:lnL>
                    <a:lnR>
                      <a:noFill/>
                    </a:lnR>
                    <a:lnT>
                      <a:noFill/>
                    </a:lnT>
                    <a:lnB>
                      <a:noFill/>
                    </a:lnB>
                  </a:tcPr>
                </a:tc>
                <a:extLst>
                  <a:ext uri="{0D108BD9-81ED-4DB2-BD59-A6C34878D82A}">
                    <a16:rowId xmlns:a16="http://schemas.microsoft.com/office/drawing/2014/main" val="739453427"/>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5/31- Final Grant reports due</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Club Elections by Dec 31</a:t>
                      </a:r>
                    </a:p>
                  </a:txBody>
                  <a:tcPr marL="4007" marR="4007" marT="4007" marB="0" anchor="b">
                    <a:lnL>
                      <a:noFill/>
                    </a:lnL>
                    <a:lnR>
                      <a:noFill/>
                    </a:lnR>
                    <a:lnT>
                      <a:noFill/>
                    </a:lnT>
                    <a:lnB>
                      <a:noFill/>
                    </a:lnB>
                  </a:tcPr>
                </a:tc>
                <a:extLst>
                  <a:ext uri="{0D108BD9-81ED-4DB2-BD59-A6C34878D82A}">
                    <a16:rowId xmlns:a16="http://schemas.microsoft.com/office/drawing/2014/main" val="3482559620"/>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6/12-16 Virtual RI Convention</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President 2023-24 elected by Dec 31</a:t>
                      </a:r>
                    </a:p>
                  </a:txBody>
                  <a:tcPr marL="4007" marR="4007" marT="4007" marB="0" anchor="b">
                    <a:lnL>
                      <a:noFill/>
                    </a:lnL>
                    <a:lnR>
                      <a:noFill/>
                    </a:lnR>
                    <a:lnT>
                      <a:noFill/>
                    </a:lnT>
                    <a:lnB>
                      <a:noFill/>
                    </a:lnB>
                  </a:tcPr>
                </a:tc>
                <a:extLst>
                  <a:ext uri="{0D108BD9-81ED-4DB2-BD59-A6C34878D82A}">
                    <a16:rowId xmlns:a16="http://schemas.microsoft.com/office/drawing/2014/main" val="2187511500"/>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Club Assembly to plan upcoming year</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Update membership roster</a:t>
                      </a:r>
                    </a:p>
                  </a:txBody>
                  <a:tcPr marL="4007" marR="4007" marT="4007" marB="0" anchor="b">
                    <a:lnL>
                      <a:noFill/>
                    </a:lnL>
                    <a:lnR>
                      <a:noFill/>
                    </a:lnR>
                    <a:lnT>
                      <a:noFill/>
                    </a:lnT>
                    <a:lnB>
                      <a:noFill/>
                    </a:lnB>
                  </a:tcPr>
                </a:tc>
                <a:extLst>
                  <a:ext uri="{0D108BD9-81ED-4DB2-BD59-A6C34878D82A}">
                    <a16:rowId xmlns:a16="http://schemas.microsoft.com/office/drawing/2014/main" val="2140635401"/>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Plan calendar of activities for the year</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Send out dues invoice</a:t>
                      </a:r>
                    </a:p>
                  </a:txBody>
                  <a:tcPr marL="4007" marR="4007" marT="4007" marB="0" anchor="b">
                    <a:lnL>
                      <a:noFill/>
                    </a:lnL>
                    <a:lnR>
                      <a:noFill/>
                    </a:lnR>
                    <a:lnT>
                      <a:noFill/>
                    </a:lnT>
                    <a:lnB>
                      <a:noFill/>
                    </a:lnB>
                  </a:tcPr>
                </a:tc>
                <a:extLst>
                  <a:ext uri="{0D108BD9-81ED-4DB2-BD59-A6C34878D82A}">
                    <a16:rowId xmlns:a16="http://schemas.microsoft.com/office/drawing/2014/main" val="1565280359"/>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Enter Goals in Rotary Club Central </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Soth West PETS Registration </a:t>
                      </a:r>
                    </a:p>
                  </a:txBody>
                  <a:tcPr marL="4007" marR="4007" marT="4007" marB="0" anchor="b">
                    <a:lnL>
                      <a:noFill/>
                    </a:lnL>
                    <a:lnR>
                      <a:noFill/>
                    </a:lnR>
                    <a:lnT>
                      <a:noFill/>
                    </a:lnT>
                    <a:lnB>
                      <a:noFill/>
                    </a:lnB>
                  </a:tcPr>
                </a:tc>
                <a:extLst>
                  <a:ext uri="{0D108BD9-81ED-4DB2-BD59-A6C34878D82A}">
                    <a16:rowId xmlns:a16="http://schemas.microsoft.com/office/drawing/2014/main" val="2476321993"/>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Prepare budgets</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extLst>
                  <a:ext uri="{0D108BD9-81ED-4DB2-BD59-A6C34878D82A}">
                    <a16:rowId xmlns:a16="http://schemas.microsoft.com/office/drawing/2014/main" val="730802446"/>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Send out dues invoice</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gridSpan="2">
                  <a:txBody>
                    <a:bodyPr/>
                    <a:lstStyle/>
                    <a:p>
                      <a:pPr algn="l" fontAlgn="b"/>
                      <a:r>
                        <a:rPr lang="en-US" sz="600" b="0" i="0" u="sng" strike="noStrike">
                          <a:solidFill>
                            <a:srgbClr val="000000"/>
                          </a:solidFill>
                          <a:effectLst/>
                          <a:latin typeface="Calibri" panose="020F0502020204030204" pitchFamily="34" charset="0"/>
                        </a:rPr>
                        <a:t>January - Vocational Service Month</a:t>
                      </a:r>
                    </a:p>
                  </a:txBody>
                  <a:tcPr marL="4007" marR="4007" marT="4007"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2093409802"/>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Update membership rosters</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4th, 7pm- President Forum</a:t>
                      </a:r>
                    </a:p>
                  </a:txBody>
                  <a:tcPr marL="4007" marR="4007" marT="4007" marB="0" anchor="b">
                    <a:lnL>
                      <a:noFill/>
                    </a:lnL>
                    <a:lnR>
                      <a:noFill/>
                    </a:lnR>
                    <a:lnT>
                      <a:noFill/>
                    </a:lnT>
                    <a:lnB>
                      <a:noFill/>
                    </a:lnB>
                  </a:tcPr>
                </a:tc>
                <a:extLst>
                  <a:ext uri="{0D108BD9-81ED-4DB2-BD59-A6C34878D82A}">
                    <a16:rowId xmlns:a16="http://schemas.microsoft.com/office/drawing/2014/main" val="3254807906"/>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Update Officer/Directors in ClubRunner</a:t>
                      </a:r>
                    </a:p>
                  </a:txBody>
                  <a:tcPr marL="4007" marR="4007" marT="4007" marB="0" anchor="b">
                    <a:lnL>
                      <a:noFill/>
                    </a:lnL>
                    <a:lnR>
                      <a:noFill/>
                    </a:lnR>
                    <a:lnT>
                      <a:noFill/>
                    </a:lnT>
                    <a:lnB>
                      <a:noFill/>
                    </a:lnB>
                  </a:tcPr>
                </a:tc>
                <a:extLst>
                  <a:ext uri="{0D108BD9-81ED-4DB2-BD59-A6C34878D82A}">
                    <a16:rowId xmlns:a16="http://schemas.microsoft.com/office/drawing/2014/main" val="815976447"/>
                  </a:ext>
                </a:extLst>
              </a:tr>
              <a:tr h="117120">
                <a:tc gridSpan="2">
                  <a:txBody>
                    <a:bodyPr/>
                    <a:lstStyle/>
                    <a:p>
                      <a:pPr algn="l" fontAlgn="b"/>
                      <a:r>
                        <a:rPr lang="en-US" sz="600" b="1" i="0" u="sng" strike="noStrike">
                          <a:solidFill>
                            <a:srgbClr val="000000"/>
                          </a:solidFill>
                          <a:effectLst/>
                          <a:latin typeface="Calibri" panose="020F0502020204030204" pitchFamily="34" charset="0"/>
                        </a:rPr>
                        <a:t>July 2021 - Showtime!</a:t>
                      </a:r>
                    </a:p>
                  </a:txBody>
                  <a:tcPr marL="4007" marR="4007" marT="4007" marB="0" anchor="b">
                    <a:lnL>
                      <a:noFill/>
                    </a:lnL>
                    <a:lnR>
                      <a:noFill/>
                    </a:lnR>
                    <a:lnT>
                      <a:noFill/>
                    </a:lnT>
                    <a:lnB>
                      <a:noFill/>
                    </a:lnB>
                  </a:tcPr>
                </a:tc>
                <a:tc hMerge="1">
                  <a:txBody>
                    <a:bodyPr/>
                    <a:lstStyle/>
                    <a:p>
                      <a:endParaRPr lang="en-US"/>
                    </a:p>
                  </a:txBody>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Pay RI and District Dues by Jan 31</a:t>
                      </a:r>
                    </a:p>
                  </a:txBody>
                  <a:tcPr marL="4007" marR="4007" marT="4007" marB="0" anchor="b">
                    <a:lnL>
                      <a:noFill/>
                    </a:lnL>
                    <a:lnR>
                      <a:noFill/>
                    </a:lnR>
                    <a:lnT>
                      <a:noFill/>
                    </a:lnT>
                    <a:lnB>
                      <a:noFill/>
                    </a:lnB>
                  </a:tcPr>
                </a:tc>
                <a:extLst>
                  <a:ext uri="{0D108BD9-81ED-4DB2-BD59-A6C34878D82A}">
                    <a16:rowId xmlns:a16="http://schemas.microsoft.com/office/drawing/2014/main" val="1710209220"/>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5th, 7pm- President Forum (1st Friday)</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extLst>
                  <a:ext uri="{0D108BD9-81ED-4DB2-BD59-A6C34878D82A}">
                    <a16:rowId xmlns:a16="http://schemas.microsoft.com/office/drawing/2014/main" val="2815903753"/>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Officer/Board Installation</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gridSpan="2">
                  <a:txBody>
                    <a:bodyPr/>
                    <a:lstStyle/>
                    <a:p>
                      <a:pPr algn="l" fontAlgn="b"/>
                      <a:r>
                        <a:rPr lang="en-US" sz="600" b="1" i="0" u="sng" strike="noStrike">
                          <a:solidFill>
                            <a:srgbClr val="000000"/>
                          </a:solidFill>
                          <a:effectLst/>
                          <a:latin typeface="Calibri" panose="020F0502020204030204" pitchFamily="34" charset="0"/>
                        </a:rPr>
                        <a:t>February -  Peacebuilding &amp; Conflict Prevention</a:t>
                      </a:r>
                    </a:p>
                  </a:txBody>
                  <a:tcPr marL="4007" marR="4007" marT="4007"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2133284550"/>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Approve Budget</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HRYF apps due to club</a:t>
                      </a:r>
                    </a:p>
                  </a:txBody>
                  <a:tcPr marL="4007" marR="4007" marT="4007" marB="0" anchor="b">
                    <a:lnL>
                      <a:noFill/>
                    </a:lnL>
                    <a:lnR>
                      <a:noFill/>
                    </a:lnR>
                    <a:lnT>
                      <a:noFill/>
                    </a:lnT>
                    <a:lnB>
                      <a:noFill/>
                    </a:lnB>
                  </a:tcPr>
                </a:tc>
                <a:extLst>
                  <a:ext uri="{0D108BD9-81ED-4DB2-BD59-A6C34878D82A}">
                    <a16:rowId xmlns:a16="http://schemas.microsoft.com/office/drawing/2014/main" val="658794260"/>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Pay RI and District Dues by July 31</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7th, 7pm - President Forum on Zoom</a:t>
                      </a:r>
                    </a:p>
                  </a:txBody>
                  <a:tcPr marL="4007" marR="4007" marT="4007" marB="0" anchor="b">
                    <a:lnL>
                      <a:noFill/>
                    </a:lnL>
                    <a:lnR>
                      <a:noFill/>
                    </a:lnR>
                    <a:lnT>
                      <a:noFill/>
                    </a:lnT>
                    <a:lnB>
                      <a:noFill/>
                    </a:lnB>
                  </a:tcPr>
                </a:tc>
                <a:extLst>
                  <a:ext uri="{0D108BD9-81ED-4DB2-BD59-A6C34878D82A}">
                    <a16:rowId xmlns:a16="http://schemas.microsoft.com/office/drawing/2014/main" val="257158407"/>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Pay HRYF Dues by July 31, submit rep list</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12th Pre-PETS</a:t>
                      </a:r>
                    </a:p>
                  </a:txBody>
                  <a:tcPr marL="4007" marR="4007" marT="4007" marB="0" anchor="b">
                    <a:lnL>
                      <a:noFill/>
                    </a:lnL>
                    <a:lnR>
                      <a:noFill/>
                    </a:lnR>
                    <a:lnT>
                      <a:noFill/>
                    </a:lnT>
                    <a:lnB>
                      <a:noFill/>
                    </a:lnB>
                  </a:tcPr>
                </a:tc>
                <a:extLst>
                  <a:ext uri="{0D108BD9-81ED-4DB2-BD59-A6C34878D82A}">
                    <a16:rowId xmlns:a16="http://schemas.microsoft.com/office/drawing/2014/main" val="968715258"/>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District Grant Application due by Aug 1</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25-27- Southwest PETS in Los Angeles</a:t>
                      </a:r>
                    </a:p>
                  </a:txBody>
                  <a:tcPr marL="4007" marR="4007" marT="4007" marB="0" anchor="b">
                    <a:lnL>
                      <a:noFill/>
                    </a:lnL>
                    <a:lnR>
                      <a:noFill/>
                    </a:lnR>
                    <a:lnT>
                      <a:noFill/>
                    </a:lnT>
                    <a:lnB>
                      <a:noFill/>
                    </a:lnB>
                  </a:tcPr>
                </a:tc>
                <a:extLst>
                  <a:ext uri="{0D108BD9-81ED-4DB2-BD59-A6C34878D82A}">
                    <a16:rowId xmlns:a16="http://schemas.microsoft.com/office/drawing/2014/main" val="3262734519"/>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Confirm DG Visit dates</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HRYF club interviews completed</a:t>
                      </a:r>
                    </a:p>
                  </a:txBody>
                  <a:tcPr marL="4007" marR="4007" marT="4007" marB="0" anchor="b">
                    <a:lnL>
                      <a:noFill/>
                    </a:lnL>
                    <a:lnR>
                      <a:noFill/>
                    </a:lnR>
                    <a:lnT>
                      <a:noFill/>
                    </a:lnT>
                    <a:lnB>
                      <a:noFill/>
                    </a:lnB>
                  </a:tcPr>
                </a:tc>
                <a:extLst>
                  <a:ext uri="{0D108BD9-81ED-4DB2-BD59-A6C34878D82A}">
                    <a16:rowId xmlns:a16="http://schemas.microsoft.com/office/drawing/2014/main" val="198591017"/>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fr-FR" sz="600" b="0" i="0" u="none" strike="noStrike">
                          <a:solidFill>
                            <a:srgbClr val="000000"/>
                          </a:solidFill>
                          <a:effectLst/>
                          <a:latin typeface="Calibri" panose="020F0502020204030204" pitchFamily="34" charset="0"/>
                        </a:rPr>
                        <a:t>2022-2023 Grant Qualification Docs Submitted</a:t>
                      </a:r>
                    </a:p>
                  </a:txBody>
                  <a:tcPr marL="4007" marR="4007" marT="4007" marB="0" anchor="b">
                    <a:lnL>
                      <a:noFill/>
                    </a:lnL>
                    <a:lnR>
                      <a:noFill/>
                    </a:lnR>
                    <a:lnT>
                      <a:noFill/>
                    </a:lnT>
                    <a:lnB>
                      <a:noFill/>
                    </a:lnB>
                  </a:tcPr>
                </a:tc>
                <a:extLst>
                  <a:ext uri="{0D108BD9-81ED-4DB2-BD59-A6C34878D82A}">
                    <a16:rowId xmlns:a16="http://schemas.microsoft.com/office/drawing/2014/main" val="2808675292"/>
                  </a:ext>
                </a:extLst>
              </a:tr>
              <a:tr h="117120">
                <a:tc gridSpan="2">
                  <a:txBody>
                    <a:bodyPr/>
                    <a:lstStyle/>
                    <a:p>
                      <a:pPr algn="l" fontAlgn="b"/>
                      <a:r>
                        <a:rPr lang="en-US" sz="600" b="1" i="0" u="sng" strike="noStrike">
                          <a:solidFill>
                            <a:srgbClr val="000000"/>
                          </a:solidFill>
                          <a:effectLst/>
                          <a:latin typeface="Calibri" panose="020F0502020204030204" pitchFamily="34" charset="0"/>
                        </a:rPr>
                        <a:t>August -Memberhip and New Club Development </a:t>
                      </a:r>
                    </a:p>
                  </a:txBody>
                  <a:tcPr marL="4007" marR="4007" marT="4007" marB="0" anchor="b">
                    <a:lnL>
                      <a:noFill/>
                    </a:lnL>
                    <a:lnR>
                      <a:noFill/>
                    </a:lnR>
                    <a:lnT>
                      <a:noFill/>
                    </a:lnT>
                    <a:lnB>
                      <a:noFill/>
                    </a:lnB>
                  </a:tcPr>
                </a:tc>
                <a:tc hMerge="1">
                  <a:txBody>
                    <a:bodyPr/>
                    <a:lstStyle/>
                    <a:p>
                      <a:endParaRPr lang="en-US"/>
                    </a:p>
                  </a:txBody>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extLst>
                  <a:ext uri="{0D108BD9-81ED-4DB2-BD59-A6C34878D82A}">
                    <a16:rowId xmlns:a16="http://schemas.microsoft.com/office/drawing/2014/main" val="226084572"/>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2nd, 7pm- President Forum (1st Friday)</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gridSpan="2">
                  <a:txBody>
                    <a:bodyPr/>
                    <a:lstStyle/>
                    <a:p>
                      <a:pPr algn="l" fontAlgn="b"/>
                      <a:r>
                        <a:rPr lang="en-US" sz="600" b="1" i="0" u="sng" strike="noStrike">
                          <a:solidFill>
                            <a:srgbClr val="000000"/>
                          </a:solidFill>
                          <a:effectLst/>
                          <a:latin typeface="Calibri" panose="020F0502020204030204" pitchFamily="34" charset="0"/>
                        </a:rPr>
                        <a:t>March - Water and Sanitation Month</a:t>
                      </a:r>
                    </a:p>
                  </a:txBody>
                  <a:tcPr marL="4007" marR="4007" marT="4007"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2332625224"/>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15th - Rotaract &amp; Interact Citations due to RI</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19th- virthual Vibrant Club Workshop</a:t>
                      </a:r>
                    </a:p>
                  </a:txBody>
                  <a:tcPr marL="4007" marR="4007" marT="4007" marB="0" anchor="b">
                    <a:lnL>
                      <a:noFill/>
                    </a:lnL>
                    <a:lnR>
                      <a:noFill/>
                    </a:lnR>
                    <a:lnT>
                      <a:noFill/>
                    </a:lnT>
                    <a:lnB>
                      <a:noFill/>
                    </a:lnB>
                  </a:tcPr>
                </a:tc>
                <a:extLst>
                  <a:ext uri="{0D108BD9-81ED-4DB2-BD59-A6C34878D82A}">
                    <a16:rowId xmlns:a16="http://schemas.microsoft.com/office/drawing/2014/main" val="2944061708"/>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DG Visits with Club and Board</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HRYF club selection to Area committee</a:t>
                      </a:r>
                    </a:p>
                  </a:txBody>
                  <a:tcPr marL="4007" marR="4007" marT="4007" marB="0" anchor="b">
                    <a:lnL>
                      <a:noFill/>
                    </a:lnL>
                    <a:lnR>
                      <a:noFill/>
                    </a:lnR>
                    <a:lnT>
                      <a:noFill/>
                    </a:lnT>
                    <a:lnB>
                      <a:noFill/>
                    </a:lnB>
                  </a:tcPr>
                </a:tc>
                <a:extLst>
                  <a:ext uri="{0D108BD9-81ED-4DB2-BD59-A6C34878D82A}">
                    <a16:rowId xmlns:a16="http://schemas.microsoft.com/office/drawing/2014/main" val="11837870"/>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Nominations for DG open</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26th Spring Training Assembly</a:t>
                      </a:r>
                    </a:p>
                  </a:txBody>
                  <a:tcPr marL="4007" marR="4007" marT="4007" marB="0" anchor="b">
                    <a:lnL>
                      <a:noFill/>
                    </a:lnL>
                    <a:lnR>
                      <a:noFill/>
                    </a:lnR>
                    <a:lnT>
                      <a:noFill/>
                    </a:lnT>
                    <a:lnB>
                      <a:noFill/>
                    </a:lnB>
                  </a:tcPr>
                </a:tc>
                <a:extLst>
                  <a:ext uri="{0D108BD9-81ED-4DB2-BD59-A6C34878D82A}">
                    <a16:rowId xmlns:a16="http://schemas.microsoft.com/office/drawing/2014/main" val="978065764"/>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Awards submission due </a:t>
                      </a:r>
                    </a:p>
                  </a:txBody>
                  <a:tcPr marL="4007" marR="4007" marT="4007" marB="0" anchor="b">
                    <a:lnL>
                      <a:noFill/>
                    </a:lnL>
                    <a:lnR>
                      <a:noFill/>
                    </a:lnR>
                    <a:lnT>
                      <a:noFill/>
                    </a:lnT>
                    <a:lnB>
                      <a:noFill/>
                    </a:lnB>
                  </a:tcPr>
                </a:tc>
                <a:extLst>
                  <a:ext uri="{0D108BD9-81ED-4DB2-BD59-A6C34878D82A}">
                    <a16:rowId xmlns:a16="http://schemas.microsoft.com/office/drawing/2014/main" val="3765329515"/>
                  </a:ext>
                </a:extLst>
              </a:tr>
              <a:tr h="117120">
                <a:tc gridSpan="2">
                  <a:txBody>
                    <a:bodyPr/>
                    <a:lstStyle/>
                    <a:p>
                      <a:pPr algn="l" fontAlgn="b"/>
                      <a:r>
                        <a:rPr lang="en-US" sz="600" b="1" i="0" u="sng" strike="noStrike">
                          <a:solidFill>
                            <a:srgbClr val="000000"/>
                          </a:solidFill>
                          <a:effectLst/>
                          <a:latin typeface="Calibri" panose="020F0502020204030204" pitchFamily="34" charset="0"/>
                        </a:rPr>
                        <a:t>September - Basic Education and Literacy Month</a:t>
                      </a:r>
                    </a:p>
                  </a:txBody>
                  <a:tcPr marL="4007" marR="4007" marT="4007" marB="0" anchor="b">
                    <a:lnL>
                      <a:noFill/>
                    </a:lnL>
                    <a:lnR>
                      <a:noFill/>
                    </a:lnR>
                    <a:lnT>
                      <a:noFill/>
                    </a:lnT>
                    <a:lnB>
                      <a:noFill/>
                    </a:lnB>
                  </a:tcPr>
                </a:tc>
                <a:tc hMerge="1">
                  <a:txBody>
                    <a:bodyPr/>
                    <a:lstStyle/>
                    <a:p>
                      <a:endParaRPr lang="en-US"/>
                    </a:p>
                  </a:txBody>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extLst>
                  <a:ext uri="{0D108BD9-81ED-4DB2-BD59-A6C34878D82A}">
                    <a16:rowId xmlns:a16="http://schemas.microsoft.com/office/drawing/2014/main" val="1100696256"/>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6th, 7pm- President Forum</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gridSpan="2">
                  <a:txBody>
                    <a:bodyPr/>
                    <a:lstStyle/>
                    <a:p>
                      <a:pPr algn="l" fontAlgn="b"/>
                      <a:r>
                        <a:rPr lang="en-US" sz="600" b="1" i="0" u="sng" strike="noStrike">
                          <a:solidFill>
                            <a:srgbClr val="000000"/>
                          </a:solidFill>
                          <a:effectLst/>
                          <a:latin typeface="Calibri" panose="020F0502020204030204" pitchFamily="34" charset="0"/>
                        </a:rPr>
                        <a:t>April - Maternal and Child Health</a:t>
                      </a:r>
                    </a:p>
                  </a:txBody>
                  <a:tcPr marL="4007" marR="4007" marT="4007"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695619293"/>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DG Visits with Club and Board</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4th, 7pm- President Forum</a:t>
                      </a:r>
                    </a:p>
                  </a:txBody>
                  <a:tcPr marL="4007" marR="4007" marT="4007" marB="0" anchor="b">
                    <a:lnL>
                      <a:noFill/>
                    </a:lnL>
                    <a:lnR>
                      <a:noFill/>
                    </a:lnR>
                    <a:lnT>
                      <a:noFill/>
                    </a:lnT>
                    <a:lnB>
                      <a:noFill/>
                    </a:lnB>
                  </a:tcPr>
                </a:tc>
                <a:extLst>
                  <a:ext uri="{0D108BD9-81ED-4DB2-BD59-A6C34878D82A}">
                    <a16:rowId xmlns:a16="http://schemas.microsoft.com/office/drawing/2014/main" val="3802282456"/>
                  </a:ext>
                </a:extLst>
              </a:tr>
              <a:tr h="227619">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18th-Fall Seminars - Membership &amp; Foundation</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2nd &amp; 9th Spring Training Assembly</a:t>
                      </a:r>
                    </a:p>
                  </a:txBody>
                  <a:tcPr marL="4007" marR="4007" marT="4007" marB="0" anchor="b">
                    <a:lnL>
                      <a:noFill/>
                    </a:lnL>
                    <a:lnR>
                      <a:noFill/>
                    </a:lnR>
                    <a:lnT>
                      <a:noFill/>
                    </a:lnT>
                    <a:lnB>
                      <a:noFill/>
                    </a:lnB>
                  </a:tcPr>
                </a:tc>
                <a:extLst>
                  <a:ext uri="{0D108BD9-81ED-4DB2-BD59-A6C34878D82A}">
                    <a16:rowId xmlns:a16="http://schemas.microsoft.com/office/drawing/2014/main" val="4089406556"/>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23rd - Rotarians at Work Day Project</a:t>
                      </a:r>
                    </a:p>
                  </a:txBody>
                  <a:tcPr marL="4007" marR="4007" marT="4007" marB="0" anchor="b">
                    <a:lnL>
                      <a:noFill/>
                    </a:lnL>
                    <a:lnR>
                      <a:noFill/>
                    </a:lnR>
                    <a:lnT>
                      <a:noFill/>
                    </a:lnT>
                    <a:lnB>
                      <a:noFill/>
                    </a:lnB>
                  </a:tcPr>
                </a:tc>
                <a:extLst>
                  <a:ext uri="{0D108BD9-81ED-4DB2-BD59-A6C34878D82A}">
                    <a16:rowId xmlns:a16="http://schemas.microsoft.com/office/drawing/2014/main" val="3519933185"/>
                  </a:ext>
                </a:extLst>
              </a:tr>
              <a:tr h="117120">
                <a:tc gridSpan="2">
                  <a:txBody>
                    <a:bodyPr/>
                    <a:lstStyle/>
                    <a:p>
                      <a:pPr algn="l" fontAlgn="b"/>
                      <a:r>
                        <a:rPr lang="en-US" sz="600" b="1" i="0" u="sng" strike="noStrike">
                          <a:solidFill>
                            <a:srgbClr val="000000"/>
                          </a:solidFill>
                          <a:effectLst/>
                          <a:latin typeface="Calibri" panose="020F0502020204030204" pitchFamily="34" charset="0"/>
                        </a:rPr>
                        <a:t>October - Community &amp; EconomicDevelopment</a:t>
                      </a:r>
                    </a:p>
                  </a:txBody>
                  <a:tcPr marL="4007" marR="4007" marT="4007" marB="0" anchor="b">
                    <a:lnL>
                      <a:noFill/>
                    </a:lnL>
                    <a:lnR>
                      <a:noFill/>
                    </a:lnR>
                    <a:lnT>
                      <a:noFill/>
                    </a:lnT>
                    <a:lnB>
                      <a:noFill/>
                    </a:lnB>
                  </a:tcPr>
                </a:tc>
                <a:tc hMerge="1">
                  <a:txBody>
                    <a:bodyPr/>
                    <a:lstStyle/>
                    <a:p>
                      <a:endParaRPr lang="en-US"/>
                    </a:p>
                  </a:txBody>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extLst>
                  <a:ext uri="{0D108BD9-81ED-4DB2-BD59-A6C34878D82A}">
                    <a16:rowId xmlns:a16="http://schemas.microsoft.com/office/drawing/2014/main" val="1478149652"/>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4th, 7pm- President Forum</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gridSpan="2">
                  <a:txBody>
                    <a:bodyPr/>
                    <a:lstStyle/>
                    <a:p>
                      <a:pPr algn="l" fontAlgn="b"/>
                      <a:r>
                        <a:rPr lang="en-US" sz="600" b="1" i="0" u="sng" strike="noStrike">
                          <a:solidFill>
                            <a:srgbClr val="000000"/>
                          </a:solidFill>
                          <a:effectLst/>
                          <a:latin typeface="Calibri" panose="020F0502020204030204" pitchFamily="34" charset="0"/>
                        </a:rPr>
                        <a:t>May - Youth Service Month</a:t>
                      </a:r>
                    </a:p>
                  </a:txBody>
                  <a:tcPr marL="4007" marR="4007" marT="4007"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556052885"/>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24th - World Polio Day</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nb-NO" sz="600" b="0" i="0" u="none" strike="noStrike">
                          <a:solidFill>
                            <a:srgbClr val="000000"/>
                          </a:solidFill>
                          <a:effectLst/>
                          <a:latin typeface="Calibri" panose="020F0502020204030204" pitchFamily="34" charset="0"/>
                        </a:rPr>
                        <a:t>3rd, 7pm - President &amp; PE Forum</a:t>
                      </a:r>
                    </a:p>
                  </a:txBody>
                  <a:tcPr marL="4007" marR="4007" marT="4007" marB="0" anchor="b">
                    <a:lnL>
                      <a:noFill/>
                    </a:lnL>
                    <a:lnR>
                      <a:noFill/>
                    </a:lnR>
                    <a:lnT>
                      <a:noFill/>
                    </a:lnT>
                    <a:lnB>
                      <a:noFill/>
                    </a:lnB>
                  </a:tcPr>
                </a:tc>
                <a:extLst>
                  <a:ext uri="{0D108BD9-81ED-4DB2-BD59-A6C34878D82A}">
                    <a16:rowId xmlns:a16="http://schemas.microsoft.com/office/drawing/2014/main" val="1470510387"/>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30th- Quarterly Board Training</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District Conference</a:t>
                      </a:r>
                    </a:p>
                  </a:txBody>
                  <a:tcPr marL="4007" marR="4007" marT="4007" marB="0" anchor="b">
                    <a:lnL>
                      <a:noFill/>
                    </a:lnL>
                    <a:lnR>
                      <a:noFill/>
                    </a:lnR>
                    <a:lnT>
                      <a:noFill/>
                    </a:lnT>
                    <a:lnB>
                      <a:noFill/>
                    </a:lnB>
                  </a:tcPr>
                </a:tc>
                <a:extLst>
                  <a:ext uri="{0D108BD9-81ED-4DB2-BD59-A6C34878D82A}">
                    <a16:rowId xmlns:a16="http://schemas.microsoft.com/office/drawing/2014/main" val="2170988851"/>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 </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Final Grant Reports due by May 31</a:t>
                      </a:r>
                    </a:p>
                  </a:txBody>
                  <a:tcPr marL="4007" marR="4007" marT="4007" marB="0" anchor="b">
                    <a:lnL>
                      <a:noFill/>
                    </a:lnL>
                    <a:lnR>
                      <a:noFill/>
                    </a:lnR>
                    <a:lnT>
                      <a:noFill/>
                    </a:lnT>
                    <a:lnB>
                      <a:noFill/>
                    </a:lnB>
                  </a:tcPr>
                </a:tc>
                <a:extLst>
                  <a:ext uri="{0D108BD9-81ED-4DB2-BD59-A6C34878D82A}">
                    <a16:rowId xmlns:a16="http://schemas.microsoft.com/office/drawing/2014/main" val="1780046657"/>
                  </a:ext>
                </a:extLst>
              </a:tr>
              <a:tr h="117120">
                <a:tc gridSpan="2">
                  <a:txBody>
                    <a:bodyPr/>
                    <a:lstStyle/>
                    <a:p>
                      <a:pPr algn="l" fontAlgn="b"/>
                      <a:r>
                        <a:rPr lang="en-US" sz="600" b="1" i="0" u="sng" strike="noStrike">
                          <a:solidFill>
                            <a:srgbClr val="000000"/>
                          </a:solidFill>
                          <a:effectLst/>
                          <a:latin typeface="Calibri" panose="020F0502020204030204" pitchFamily="34" charset="0"/>
                        </a:rPr>
                        <a:t>November - The Rotary Foundation Month</a:t>
                      </a:r>
                    </a:p>
                  </a:txBody>
                  <a:tcPr marL="4007" marR="4007" marT="4007" marB="0" anchor="b">
                    <a:lnL>
                      <a:noFill/>
                    </a:lnL>
                    <a:lnR>
                      <a:noFill/>
                    </a:lnR>
                    <a:lnT>
                      <a:noFill/>
                    </a:lnT>
                    <a:lnB>
                      <a:noFill/>
                    </a:lnB>
                  </a:tcPr>
                </a:tc>
                <a:tc hMerge="1">
                  <a:txBody>
                    <a:bodyPr/>
                    <a:lstStyle/>
                    <a:p>
                      <a:endParaRPr lang="en-US"/>
                    </a:p>
                  </a:txBody>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Rotary scholarship apps due by May 31</a:t>
                      </a:r>
                    </a:p>
                  </a:txBody>
                  <a:tcPr marL="4007" marR="4007" marT="4007" marB="0" anchor="b">
                    <a:lnL>
                      <a:noFill/>
                    </a:lnL>
                    <a:lnR>
                      <a:noFill/>
                    </a:lnR>
                    <a:lnT>
                      <a:noFill/>
                    </a:lnT>
                    <a:lnB>
                      <a:noFill/>
                    </a:lnB>
                  </a:tcPr>
                </a:tc>
                <a:extLst>
                  <a:ext uri="{0D108BD9-81ED-4DB2-BD59-A6C34878D82A}">
                    <a16:rowId xmlns:a16="http://schemas.microsoft.com/office/drawing/2014/main" val="1007684671"/>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1st, 7pm- President Forum</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extLst>
                  <a:ext uri="{0D108BD9-81ED-4DB2-BD59-A6C34878D82A}">
                    <a16:rowId xmlns:a16="http://schemas.microsoft.com/office/drawing/2014/main" val="2783333516"/>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11th-14th-Zone Institute Tuscan Arizona</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gridSpan="2">
                  <a:txBody>
                    <a:bodyPr/>
                    <a:lstStyle/>
                    <a:p>
                      <a:pPr algn="l" fontAlgn="b"/>
                      <a:r>
                        <a:rPr lang="en-US" sz="600" b="1" i="0" u="sng" strike="noStrike">
                          <a:solidFill>
                            <a:srgbClr val="000000"/>
                          </a:solidFill>
                          <a:effectLst/>
                          <a:latin typeface="Calibri" panose="020F0502020204030204" pitchFamily="34" charset="0"/>
                        </a:rPr>
                        <a:t>June - Rotary Fellowship Month</a:t>
                      </a:r>
                    </a:p>
                  </a:txBody>
                  <a:tcPr marL="4007" marR="4007" marT="4007"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588126957"/>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15th - Tax filing deadline</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4-8th RI Convention in Houston</a:t>
                      </a:r>
                    </a:p>
                  </a:txBody>
                  <a:tcPr marL="4007" marR="4007" marT="4007" marB="0" anchor="b">
                    <a:lnL>
                      <a:noFill/>
                    </a:lnL>
                    <a:lnR>
                      <a:noFill/>
                    </a:lnR>
                    <a:lnT>
                      <a:noFill/>
                    </a:lnT>
                    <a:lnB>
                      <a:noFill/>
                    </a:lnB>
                  </a:tcPr>
                </a:tc>
                <a:extLst>
                  <a:ext uri="{0D108BD9-81ED-4DB2-BD59-A6C34878D82A}">
                    <a16:rowId xmlns:a16="http://schemas.microsoft.com/office/drawing/2014/main" val="3867709092"/>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27th - Rotary Gives Thanks Day</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13th, 7pm-President Forum</a:t>
                      </a:r>
                    </a:p>
                  </a:txBody>
                  <a:tcPr marL="4007" marR="4007" marT="4007" marB="0" anchor="b">
                    <a:lnL>
                      <a:noFill/>
                    </a:lnL>
                    <a:lnR>
                      <a:noFill/>
                    </a:lnR>
                    <a:lnT>
                      <a:noFill/>
                    </a:lnT>
                    <a:lnB>
                      <a:noFill/>
                    </a:lnB>
                  </a:tcPr>
                </a:tc>
                <a:extLst>
                  <a:ext uri="{0D108BD9-81ED-4DB2-BD59-A6C34878D82A}">
                    <a16:rowId xmlns:a16="http://schemas.microsoft.com/office/drawing/2014/main" val="1659715187"/>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Call for Club Board  Nominations</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Assembly conducted by PE -next year plan</a:t>
                      </a:r>
                    </a:p>
                  </a:txBody>
                  <a:tcPr marL="4007" marR="4007" marT="4007" marB="0" anchor="b">
                    <a:lnL>
                      <a:noFill/>
                    </a:lnL>
                    <a:lnR>
                      <a:noFill/>
                    </a:lnR>
                    <a:lnT>
                      <a:noFill/>
                    </a:lnT>
                    <a:lnB>
                      <a:noFill/>
                    </a:lnB>
                  </a:tcPr>
                </a:tc>
                <a:extLst>
                  <a:ext uri="{0D108BD9-81ED-4DB2-BD59-A6C34878D82A}">
                    <a16:rowId xmlns:a16="http://schemas.microsoft.com/office/drawing/2014/main" val="4248309304"/>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DG candidate interviews</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Rotary Citation deadline June 30</a:t>
                      </a:r>
                    </a:p>
                  </a:txBody>
                  <a:tcPr marL="4007" marR="4007" marT="4007" marB="0" anchor="b">
                    <a:lnL>
                      <a:noFill/>
                    </a:lnL>
                    <a:lnR>
                      <a:noFill/>
                    </a:lnR>
                    <a:lnT>
                      <a:noFill/>
                    </a:lnT>
                    <a:lnB>
                      <a:noFill/>
                    </a:lnB>
                  </a:tcPr>
                </a:tc>
                <a:extLst>
                  <a:ext uri="{0D108BD9-81ED-4DB2-BD59-A6C34878D82A}">
                    <a16:rowId xmlns:a16="http://schemas.microsoft.com/office/drawing/2014/main" val="472061652"/>
                  </a:ext>
                </a:extLst>
              </a:tr>
              <a:tr h="117120">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r>
                        <a:rPr lang="en-US" sz="600" b="0" i="0" u="none" strike="noStrike">
                          <a:solidFill>
                            <a:srgbClr val="000000"/>
                          </a:solidFill>
                          <a:effectLst/>
                          <a:latin typeface="Calibri" panose="020F0502020204030204" pitchFamily="34" charset="0"/>
                        </a:rPr>
                        <a:t>HRYF Scholarship apps available</a:t>
                      </a: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panose="020F0502020204030204" pitchFamily="34" charset="0"/>
                      </a:endParaRPr>
                    </a:p>
                  </a:txBody>
                  <a:tcPr marL="4007" marR="4007" marT="4007" marB="0" anchor="b">
                    <a:lnL>
                      <a:noFill/>
                    </a:lnL>
                    <a:lnR>
                      <a:noFill/>
                    </a:lnR>
                    <a:lnT>
                      <a:noFill/>
                    </a:lnT>
                    <a:lnB>
                      <a:noFill/>
                    </a:lnB>
                  </a:tcPr>
                </a:tc>
                <a:tc>
                  <a:txBody>
                    <a:bodyPr/>
                    <a:lstStyle/>
                    <a:p>
                      <a:pPr algn="l" fontAlgn="b"/>
                      <a:endParaRPr lang="en-US" sz="600" b="0" i="0" u="none" strike="noStrike" dirty="0">
                        <a:solidFill>
                          <a:srgbClr val="000000"/>
                        </a:solidFill>
                        <a:effectLst/>
                        <a:latin typeface="Calibri" panose="020F0502020204030204" pitchFamily="34" charset="0"/>
                      </a:endParaRPr>
                    </a:p>
                  </a:txBody>
                  <a:tcPr marL="4007" marR="4007" marT="4007" marB="0" anchor="b">
                    <a:lnL>
                      <a:noFill/>
                    </a:lnL>
                    <a:lnR>
                      <a:noFill/>
                    </a:lnR>
                    <a:lnT>
                      <a:noFill/>
                    </a:lnT>
                    <a:lnB>
                      <a:noFill/>
                    </a:lnB>
                  </a:tcPr>
                </a:tc>
                <a:extLst>
                  <a:ext uri="{0D108BD9-81ED-4DB2-BD59-A6C34878D82A}">
                    <a16:rowId xmlns:a16="http://schemas.microsoft.com/office/drawing/2014/main" val="750902844"/>
                  </a:ext>
                </a:extLst>
              </a:tr>
            </a:tbl>
          </a:graphicData>
        </a:graphic>
      </p:graphicFrame>
    </p:spTree>
    <p:extLst>
      <p:ext uri="{BB962C8B-B14F-4D97-AF65-F5344CB8AC3E}">
        <p14:creationId xmlns:p14="http://schemas.microsoft.com/office/powerpoint/2010/main" val="4141586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286E1-92F6-452A-992A-154F5001C26F}"/>
              </a:ext>
            </a:extLst>
          </p:cNvPr>
          <p:cNvSpPr>
            <a:spLocks noGrp="1"/>
          </p:cNvSpPr>
          <p:nvPr>
            <p:ph type="title"/>
          </p:nvPr>
        </p:nvSpPr>
        <p:spPr/>
        <p:txBody>
          <a:bodyPr/>
          <a:lstStyle/>
          <a:p>
            <a:r>
              <a:rPr lang="en-US" sz="3200" dirty="0"/>
              <a:t>Club Meetings (Rotary requirements)</a:t>
            </a:r>
          </a:p>
        </p:txBody>
      </p:sp>
      <p:sp>
        <p:nvSpPr>
          <p:cNvPr id="3" name="Content Placeholder 2">
            <a:extLst>
              <a:ext uri="{FF2B5EF4-FFF2-40B4-BE49-F238E27FC236}">
                <a16:creationId xmlns:a16="http://schemas.microsoft.com/office/drawing/2014/main" id="{BD64E788-598C-4EF0-B907-84C6D6E9CAA7}"/>
              </a:ext>
            </a:extLst>
          </p:cNvPr>
          <p:cNvSpPr>
            <a:spLocks noGrp="1"/>
          </p:cNvSpPr>
          <p:nvPr>
            <p:ph idx="1"/>
          </p:nvPr>
        </p:nvSpPr>
        <p:spPr>
          <a:xfrm>
            <a:off x="609599" y="1219201"/>
            <a:ext cx="11204121" cy="4525963"/>
          </a:xfrm>
        </p:spPr>
        <p:txBody>
          <a:bodyPr/>
          <a:lstStyle/>
          <a:p>
            <a:pPr marL="0" indent="0">
              <a:buNone/>
            </a:pPr>
            <a:r>
              <a:rPr lang="en-US" dirty="0"/>
              <a:t>(c) Change of Meeting. For good cause, the board may change a regular meeting to any day between the preceding and following regular meetings, to a different time of the regular day, or to a different place. </a:t>
            </a:r>
          </a:p>
          <a:p>
            <a:pPr marL="0" indent="0">
              <a:buNone/>
            </a:pPr>
            <a:r>
              <a:rPr lang="en-US" dirty="0"/>
              <a:t>(d) Cancellation. The board may cancel a regular meeting for these reasons: (1) a holiday, or during a week that includes a holiday; (2) in observance of the death of a member; (3) an epidemic or a disaster that affects the whole community; or (4) an armed conflict in the community. The board may cancel up to four regular meetings a year for causes not listed here, but </a:t>
            </a:r>
            <a:r>
              <a:rPr lang="en-US" dirty="0">
                <a:highlight>
                  <a:srgbClr val="FFFF00"/>
                </a:highlight>
              </a:rPr>
              <a:t>may not cancel more than three consecutive meetings. </a:t>
            </a:r>
          </a:p>
        </p:txBody>
      </p:sp>
    </p:spTree>
    <p:extLst>
      <p:ext uri="{BB962C8B-B14F-4D97-AF65-F5344CB8AC3E}">
        <p14:creationId xmlns:p14="http://schemas.microsoft.com/office/powerpoint/2010/main" val="1873945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1703C-4DF9-40EA-B256-7C496318B0DF}"/>
              </a:ext>
            </a:extLst>
          </p:cNvPr>
          <p:cNvSpPr>
            <a:spLocks noGrp="1"/>
          </p:cNvSpPr>
          <p:nvPr>
            <p:ph type="title"/>
          </p:nvPr>
        </p:nvSpPr>
        <p:spPr/>
        <p:txBody>
          <a:bodyPr/>
          <a:lstStyle/>
          <a:p>
            <a:r>
              <a:rPr lang="en-US" sz="3200" dirty="0"/>
              <a:t>Annual Meeting by December 31 (Rotary requirements)</a:t>
            </a:r>
          </a:p>
        </p:txBody>
      </p:sp>
      <p:sp>
        <p:nvSpPr>
          <p:cNvPr id="3" name="Content Placeholder 2">
            <a:extLst>
              <a:ext uri="{FF2B5EF4-FFF2-40B4-BE49-F238E27FC236}">
                <a16:creationId xmlns:a16="http://schemas.microsoft.com/office/drawing/2014/main" id="{F5A6C84B-A8A1-4180-8F39-F689720C35B8}"/>
              </a:ext>
            </a:extLst>
          </p:cNvPr>
          <p:cNvSpPr>
            <a:spLocks noGrp="1"/>
          </p:cNvSpPr>
          <p:nvPr>
            <p:ph idx="1"/>
          </p:nvPr>
        </p:nvSpPr>
        <p:spPr/>
        <p:txBody>
          <a:bodyPr/>
          <a:lstStyle/>
          <a:p>
            <a:pPr marL="0" indent="0">
              <a:buNone/>
            </a:pPr>
            <a:r>
              <a:rPr lang="en-US" dirty="0"/>
              <a:t>Section 2 — Annual Meeting. </a:t>
            </a:r>
          </a:p>
          <a:p>
            <a:pPr marL="0" indent="0">
              <a:buNone/>
            </a:pPr>
            <a:r>
              <a:rPr lang="en-US" dirty="0"/>
              <a:t>An annual meeting to elect officers and present a mid-year report, including current year income and expenses, together with a financial report on the previous year, shall be held before 31 December, as provided in the bylaws. </a:t>
            </a:r>
          </a:p>
          <a:p>
            <a:pPr marL="514350" indent="-514350">
              <a:buAutoNum type="alphaLcParenBoth"/>
            </a:pPr>
            <a:endParaRPr lang="en-US" dirty="0"/>
          </a:p>
          <a:p>
            <a:pPr marL="0" indent="0">
              <a:buNone/>
            </a:pPr>
            <a:r>
              <a:rPr lang="en-US" dirty="0"/>
              <a:t>Section 3 — Board Meetings. Within 60 days after all board meetings, written minutes should be available to all members.</a:t>
            </a:r>
          </a:p>
        </p:txBody>
      </p:sp>
    </p:spTree>
    <p:extLst>
      <p:ext uri="{BB962C8B-B14F-4D97-AF65-F5344CB8AC3E}">
        <p14:creationId xmlns:p14="http://schemas.microsoft.com/office/powerpoint/2010/main" val="53766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53F2A-411B-4E72-8214-849E67B6FBCC}"/>
              </a:ext>
            </a:extLst>
          </p:cNvPr>
          <p:cNvSpPr>
            <a:spLocks noGrp="1"/>
          </p:cNvSpPr>
          <p:nvPr>
            <p:ph type="title"/>
          </p:nvPr>
        </p:nvSpPr>
        <p:spPr/>
        <p:txBody>
          <a:bodyPr/>
          <a:lstStyle/>
          <a:p>
            <a:r>
              <a:rPr lang="en-US" sz="3200" dirty="0"/>
              <a:t>Websites</a:t>
            </a:r>
          </a:p>
        </p:txBody>
      </p:sp>
      <p:sp>
        <p:nvSpPr>
          <p:cNvPr id="3" name="Content Placeholder 2">
            <a:extLst>
              <a:ext uri="{FF2B5EF4-FFF2-40B4-BE49-F238E27FC236}">
                <a16:creationId xmlns:a16="http://schemas.microsoft.com/office/drawing/2014/main" id="{AFCACC73-E05D-4E1A-BAE4-772E1EE87A66}"/>
              </a:ext>
            </a:extLst>
          </p:cNvPr>
          <p:cNvSpPr>
            <a:spLocks noGrp="1"/>
          </p:cNvSpPr>
          <p:nvPr>
            <p:ph idx="1"/>
          </p:nvPr>
        </p:nvSpPr>
        <p:spPr>
          <a:xfrm>
            <a:off x="757382" y="1874837"/>
            <a:ext cx="10972800" cy="4525963"/>
          </a:xfrm>
        </p:spPr>
        <p:txBody>
          <a:bodyPr/>
          <a:lstStyle/>
          <a:p>
            <a:r>
              <a:rPr lang="en-US" sz="5400" dirty="0"/>
              <a:t>District – rotaryd5000.org</a:t>
            </a:r>
          </a:p>
          <a:p>
            <a:r>
              <a:rPr lang="en-US" sz="5400" dirty="0"/>
              <a:t>Rotary International – rotary.org</a:t>
            </a:r>
          </a:p>
        </p:txBody>
      </p:sp>
    </p:spTree>
    <p:extLst>
      <p:ext uri="{BB962C8B-B14F-4D97-AF65-F5344CB8AC3E}">
        <p14:creationId xmlns:p14="http://schemas.microsoft.com/office/powerpoint/2010/main" val="1594742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9A7467D1-A87F-4EAE-AA95-074FFE644682}"/>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2800">
                <a:latin typeface="Arial Narrow" panose="020B0606020202030204" pitchFamily="34" charset="0"/>
              </a:rPr>
              <a:t>District Uses ClubRunner</a:t>
            </a:r>
          </a:p>
        </p:txBody>
      </p:sp>
      <p:sp>
        <p:nvSpPr>
          <p:cNvPr id="26627" name="Content Placeholder 2">
            <a:extLst>
              <a:ext uri="{FF2B5EF4-FFF2-40B4-BE49-F238E27FC236}">
                <a16:creationId xmlns:a16="http://schemas.microsoft.com/office/drawing/2014/main" id="{1F3FEAD2-FE86-4BAF-9BBA-40EC13F4DE41}"/>
              </a:ext>
            </a:extLst>
          </p:cNvPr>
          <p:cNvSpPr>
            <a:spLocks noGrp="1"/>
          </p:cNvSpPr>
          <p:nvPr>
            <p:ph idx="1"/>
          </p:nvPr>
        </p:nvSpPr>
        <p:spPr bwMode="auto">
          <a:xfrm>
            <a:off x="508000" y="990600"/>
            <a:ext cx="111760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dirty="0">
                <a:solidFill>
                  <a:schemeClr val="tx2"/>
                </a:solidFill>
                <a:latin typeface="Georgia" panose="02040502050405020303" pitchFamily="18" charset="0"/>
              </a:rPr>
              <a:t>District 5000 uses </a:t>
            </a:r>
            <a:r>
              <a:rPr lang="en-US" altLang="en-US" sz="2400" dirty="0" err="1">
                <a:solidFill>
                  <a:schemeClr val="tx2"/>
                </a:solidFill>
                <a:latin typeface="Georgia" panose="02040502050405020303" pitchFamily="18" charset="0"/>
              </a:rPr>
              <a:t>ClubRunner’s</a:t>
            </a:r>
            <a:r>
              <a:rPr lang="en-US" altLang="en-US" sz="2400" dirty="0">
                <a:solidFill>
                  <a:schemeClr val="tx2"/>
                </a:solidFill>
                <a:latin typeface="Georgia" panose="02040502050405020303" pitchFamily="18" charset="0"/>
              </a:rPr>
              <a:t> program for the website. </a:t>
            </a:r>
          </a:p>
          <a:p>
            <a:r>
              <a:rPr lang="en-US" altLang="en-US" sz="2400" dirty="0">
                <a:solidFill>
                  <a:schemeClr val="tx2"/>
                </a:solidFill>
                <a:latin typeface="Georgia" panose="02040502050405020303" pitchFamily="18" charset="0"/>
              </a:rPr>
              <a:t>Clubs do not need to use </a:t>
            </a:r>
            <a:r>
              <a:rPr lang="en-US" altLang="en-US" sz="2400" dirty="0" err="1">
                <a:solidFill>
                  <a:schemeClr val="tx2"/>
                </a:solidFill>
                <a:latin typeface="Georgia" panose="02040502050405020303" pitchFamily="18" charset="0"/>
              </a:rPr>
              <a:t>ClubRunner</a:t>
            </a:r>
            <a:r>
              <a:rPr lang="en-US" altLang="en-US" sz="2400" dirty="0">
                <a:solidFill>
                  <a:schemeClr val="tx2"/>
                </a:solidFill>
                <a:latin typeface="Georgia" panose="02040502050405020303" pitchFamily="18" charset="0"/>
              </a:rPr>
              <a:t> for their own websites, however, if clubs are using </a:t>
            </a:r>
            <a:r>
              <a:rPr lang="en-US" altLang="en-US" sz="2400" dirty="0" err="1">
                <a:solidFill>
                  <a:schemeClr val="tx2"/>
                </a:solidFill>
                <a:latin typeface="Georgia" panose="02040502050405020303" pitchFamily="18" charset="0"/>
              </a:rPr>
              <a:t>ClubRunner</a:t>
            </a:r>
            <a:r>
              <a:rPr lang="en-US" altLang="en-US" sz="2400" dirty="0">
                <a:solidFill>
                  <a:schemeClr val="tx2"/>
                </a:solidFill>
                <a:latin typeface="Georgia" panose="02040502050405020303" pitchFamily="18" charset="0"/>
              </a:rPr>
              <a:t>, the club’s information uploads to the District’s website when integrated.</a:t>
            </a:r>
          </a:p>
          <a:p>
            <a:r>
              <a:rPr lang="en-US" altLang="en-US" sz="2400" dirty="0">
                <a:solidFill>
                  <a:schemeClr val="tx2"/>
                </a:solidFill>
                <a:latin typeface="Georgia" panose="02040502050405020303" pitchFamily="18" charset="0"/>
              </a:rPr>
              <a:t>If your club does not have a website or uses another web designer, input the member information and officer list on the District’s website.</a:t>
            </a:r>
          </a:p>
          <a:p>
            <a:r>
              <a:rPr lang="en-US" altLang="en-US" sz="2400" dirty="0" err="1">
                <a:solidFill>
                  <a:schemeClr val="tx2"/>
                </a:solidFill>
                <a:latin typeface="Georgia" panose="02040502050405020303" pitchFamily="18" charset="0"/>
              </a:rPr>
              <a:t>ClubRunner</a:t>
            </a:r>
            <a:r>
              <a:rPr lang="en-US" altLang="en-US" sz="2400" dirty="0">
                <a:solidFill>
                  <a:schemeClr val="tx2"/>
                </a:solidFill>
                <a:latin typeface="Georgia" panose="02040502050405020303" pitchFamily="18" charset="0"/>
              </a:rPr>
              <a:t> has recorded and live webinars available to learn how to utilize the website features at: clubrunner.helpserve.com. You can also click on the “Help” button and go to the Support Center or On Demand Demos to help -you find information on maneuvering the website. You can also call them in the morning (they’re in Canada) at 1877-469-2582.</a:t>
            </a:r>
          </a:p>
          <a:p>
            <a:r>
              <a:rPr lang="en-US" altLang="en-US" sz="2400" dirty="0">
                <a:solidFill>
                  <a:schemeClr val="tx2"/>
                </a:solidFill>
                <a:latin typeface="Georgia" panose="02040502050405020303" pitchFamily="18" charset="0"/>
              </a:rPr>
              <a:t>If your club is interest in updating your </a:t>
            </a:r>
            <a:r>
              <a:rPr lang="en-US" altLang="en-US" sz="2400" dirty="0" err="1">
                <a:solidFill>
                  <a:schemeClr val="tx2"/>
                </a:solidFill>
                <a:latin typeface="Georgia" panose="02040502050405020303" pitchFamily="18" charset="0"/>
              </a:rPr>
              <a:t>ClubRunner</a:t>
            </a:r>
            <a:r>
              <a:rPr lang="en-US" altLang="en-US" sz="2400" dirty="0">
                <a:solidFill>
                  <a:schemeClr val="tx2"/>
                </a:solidFill>
                <a:latin typeface="Georgia" panose="02040502050405020303" pitchFamily="18" charset="0"/>
              </a:rPr>
              <a:t> website with the new RI branding or want an almost turn-key </a:t>
            </a:r>
            <a:r>
              <a:rPr lang="en-US" altLang="en-US" sz="2400" dirty="0" err="1">
                <a:solidFill>
                  <a:schemeClr val="tx2"/>
                </a:solidFill>
                <a:latin typeface="Georgia" panose="02040502050405020303" pitchFamily="18" charset="0"/>
              </a:rPr>
              <a:t>ClubRunner</a:t>
            </a:r>
            <a:r>
              <a:rPr lang="en-US" altLang="en-US" sz="2400" dirty="0">
                <a:solidFill>
                  <a:schemeClr val="tx2"/>
                </a:solidFill>
                <a:latin typeface="Georgia" panose="02040502050405020303" pitchFamily="18" charset="0"/>
              </a:rPr>
              <a:t> website, give them a call and they will be happy to help.</a:t>
            </a:r>
          </a:p>
        </p:txBody>
      </p:sp>
    </p:spTree>
    <p:extLst>
      <p:ext uri="{BB962C8B-B14F-4D97-AF65-F5344CB8AC3E}">
        <p14:creationId xmlns:p14="http://schemas.microsoft.com/office/powerpoint/2010/main" val="1387709926"/>
      </p:ext>
    </p:extLst>
  </p:cSld>
  <p:clrMapOvr>
    <a:masterClrMapping/>
  </p:clrMapOvr>
</p:sld>
</file>

<file path=ppt/theme/theme1.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mmunications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2854</TotalTime>
  <Words>3142</Words>
  <Application>Microsoft Office PowerPoint</Application>
  <PresentationFormat>Widescreen</PresentationFormat>
  <Paragraphs>278</Paragraphs>
  <Slides>35</Slides>
  <Notes>4</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Arial</vt:lpstr>
      <vt:lpstr>Arial Narrow</vt:lpstr>
      <vt:lpstr>Calibri</vt:lpstr>
      <vt:lpstr>Georgia</vt:lpstr>
      <vt:lpstr>Open Sans</vt:lpstr>
      <vt:lpstr>Wingdings</vt:lpstr>
      <vt:lpstr>2_Custom Design</vt:lpstr>
      <vt:lpstr>Custom Design</vt:lpstr>
      <vt:lpstr>Communications_white</vt:lpstr>
      <vt:lpstr>CLUB SECRETARY</vt:lpstr>
      <vt:lpstr>As club secretary, you have an important role in helping your club run smoothly and effectively</vt:lpstr>
      <vt:lpstr>DUTIES</vt:lpstr>
      <vt:lpstr>Tasks</vt:lpstr>
      <vt:lpstr>Calendar</vt:lpstr>
      <vt:lpstr>Club Meetings (Rotary requirements)</vt:lpstr>
      <vt:lpstr>Annual Meeting by December 31 (Rotary requirements)</vt:lpstr>
      <vt:lpstr>Websites</vt:lpstr>
      <vt:lpstr>District Uses ClubRunner</vt:lpstr>
      <vt:lpstr>District Website:  rotaryd5000.org (ClubRunner)</vt:lpstr>
      <vt:lpstr>Log in to rotaryd5000.org</vt:lpstr>
      <vt:lpstr>Member Area</vt:lpstr>
      <vt:lpstr>After Logging In, click on ”Member Area” to get to Admin Sitepages</vt:lpstr>
      <vt:lpstr>Membership Types</vt:lpstr>
      <vt:lpstr>Tips - Membership Rosters</vt:lpstr>
      <vt:lpstr>To Update Member Information</vt:lpstr>
      <vt:lpstr>Member Profile</vt:lpstr>
      <vt:lpstr>New Officers: Elected by December 31. Nominations 30 days Before</vt:lpstr>
      <vt:lpstr>Click on “Define Club Executives” </vt:lpstr>
      <vt:lpstr>Attendance Policy is Dictated by the Club By-Laws</vt:lpstr>
      <vt:lpstr>Attendance Reporting by the 15th</vt:lpstr>
      <vt:lpstr>Attendance (refer to Club Constitution)</vt:lpstr>
      <vt:lpstr>rotaryd5000.org</vt:lpstr>
      <vt:lpstr>President &amp; Office Resource Site Page and Training Library</vt:lpstr>
      <vt:lpstr>Download the ClubRunner App to your phone</vt:lpstr>
      <vt:lpstr>RI Website:  rotary.org/myrotary</vt:lpstr>
      <vt:lpstr>rotary.org - Sign In</vt:lpstr>
      <vt:lpstr>Click on “Manage”</vt:lpstr>
      <vt:lpstr>rotary.org - Resources</vt:lpstr>
      <vt:lpstr>Rotary Learning Center </vt:lpstr>
      <vt:lpstr>Delegates – RI Convention and District Conference</vt:lpstr>
      <vt:lpstr>MEMBER LEADS ON ROTARY.ORG</vt:lpstr>
      <vt:lpstr>PowerPoint Presentation</vt:lpstr>
      <vt:lpstr>PowerPoint Presentation</vt:lpstr>
      <vt:lpstr>Mahalo!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District Training 2018-2019</dc:title>
  <dc:creator>Winton Schoneman</dc:creator>
  <cp:lastModifiedBy>Naomi Masuno</cp:lastModifiedBy>
  <cp:revision>76</cp:revision>
  <cp:lastPrinted>2019-03-28T19:27:43Z</cp:lastPrinted>
  <dcterms:created xsi:type="dcterms:W3CDTF">2017-12-31T00:24:50Z</dcterms:created>
  <dcterms:modified xsi:type="dcterms:W3CDTF">2021-04-11T00:29:48Z</dcterms:modified>
</cp:coreProperties>
</file>