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76" r:id="rId2"/>
    <p:sldMasterId id="2147483693" r:id="rId3"/>
    <p:sldMasterId id="2147483746" r:id="rId4"/>
  </p:sldMasterIdLst>
  <p:notesMasterIdLst>
    <p:notesMasterId r:id="rId38"/>
  </p:notesMasterIdLst>
  <p:handoutMasterIdLst>
    <p:handoutMasterId r:id="rId39"/>
  </p:handoutMasterIdLst>
  <p:sldIdLst>
    <p:sldId id="256" r:id="rId5"/>
    <p:sldId id="257" r:id="rId6"/>
    <p:sldId id="258" r:id="rId7"/>
    <p:sldId id="306" r:id="rId8"/>
    <p:sldId id="312" r:id="rId9"/>
    <p:sldId id="305" r:id="rId10"/>
    <p:sldId id="304" r:id="rId11"/>
    <p:sldId id="313" r:id="rId12"/>
    <p:sldId id="260" r:id="rId13"/>
    <p:sldId id="275" r:id="rId14"/>
    <p:sldId id="273" r:id="rId15"/>
    <p:sldId id="259" r:id="rId16"/>
    <p:sldId id="263" r:id="rId17"/>
    <p:sldId id="264" r:id="rId18"/>
    <p:sldId id="265" r:id="rId19"/>
    <p:sldId id="266" r:id="rId20"/>
    <p:sldId id="267" r:id="rId21"/>
    <p:sldId id="269" r:id="rId22"/>
    <p:sldId id="268" r:id="rId23"/>
    <p:sldId id="270" r:id="rId24"/>
    <p:sldId id="319" r:id="rId25"/>
    <p:sldId id="320" r:id="rId26"/>
    <p:sldId id="276" r:id="rId27"/>
    <p:sldId id="277" r:id="rId28"/>
    <p:sldId id="278" r:id="rId29"/>
    <p:sldId id="303" r:id="rId30"/>
    <p:sldId id="315" r:id="rId31"/>
    <p:sldId id="316" r:id="rId32"/>
    <p:sldId id="311" r:id="rId33"/>
    <p:sldId id="309" r:id="rId34"/>
    <p:sldId id="310" r:id="rId35"/>
    <p:sldId id="318" r:id="rId36"/>
    <p:sldId id="302" r:id="rId37"/>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2A3"/>
    <a:srgbClr val="64D4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07" autoAdjust="0"/>
    <p:restoredTop sz="94660"/>
  </p:normalViewPr>
  <p:slideViewPr>
    <p:cSldViewPr snapToGrid="0">
      <p:cViewPr varScale="1">
        <p:scale>
          <a:sx n="105" d="100"/>
          <a:sy n="105" d="100"/>
        </p:scale>
        <p:origin x="984" y="9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5E397BF-3FCC-4514-AC11-83BCF9595215}" type="datetimeFigureOut">
              <a:rPr lang="en-US" smtClean="0"/>
              <a:t>4/13/2024</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950E69A-5F92-49F5-91F8-39961C7976A7}" type="slidenum">
              <a:rPr lang="en-US" smtClean="0"/>
              <a:t>‹#›</a:t>
            </a:fld>
            <a:endParaRPr lang="en-US" dirty="0"/>
          </a:p>
        </p:txBody>
      </p:sp>
    </p:spTree>
    <p:extLst>
      <p:ext uri="{BB962C8B-B14F-4D97-AF65-F5344CB8AC3E}">
        <p14:creationId xmlns:p14="http://schemas.microsoft.com/office/powerpoint/2010/main" val="276356453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07T19:03:41.888"/>
    </inkml:context>
    <inkml:brush xml:id="br0">
      <inkml:brushProperty name="width" value="0.1" units="cm"/>
      <inkml:brushProperty name="height" value="0.1" units="cm"/>
      <inkml:brushProperty name="color" value="#66CC00"/>
    </inkml:brush>
  </inkml:definitions>
  <inkml:trace contextRef="#ctx0" brushRef="#br0">463 20 24575,'-1'-1'0,"1"0"0,-1 0 0,1 0 0,-1 0 0,1 0 0,-1 0 0,1 0 0,-1 0 0,0 0 0,0 0 0,0 0 0,1 0 0,-1 0 0,0 1 0,0-1 0,0 0 0,0 1 0,0-1 0,0 1 0,0-1 0,-1 1 0,1-1 0,0 1 0,0 0 0,0 0 0,0-1 0,0 1 0,-1 0 0,-1 0 0,-37 0 0,32 2 0,1 0 0,-1 1 0,0 0 0,1 1 0,-1-1 0,1 1 0,0 1 0,0-1 0,1 1 0,-10 9 0,-8 10 0,-27 34 0,8-8 0,-62 74 124,37-42-1613,54-66-5337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5:39.61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5:40.802"/>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5:41.271"/>
    </inkml:context>
    <inkml:brush xml:id="br0">
      <inkml:brushProperty name="width" value="0.05" units="cm"/>
      <inkml:brushProperty name="height" value="0.05" units="cm"/>
      <inkml:brushProperty name="color" value="#E71224"/>
    </inkml:brush>
  </inkml:definitions>
  <inkml:trace contextRef="#ctx0" brushRef="#br0">0 0 24575,'5'0'0,"5"0"0,1 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5:42.115"/>
    </inkml:context>
    <inkml:brush xml:id="br0">
      <inkml:brushProperty name="width" value="0.05" units="cm"/>
      <inkml:brushProperty name="height" value="0.05" units="cm"/>
      <inkml:brushProperty name="color" value="#E71224"/>
    </inkml:brush>
  </inkml:definitions>
  <inkml:trace contextRef="#ctx0" brushRef="#br0">0 1 24575,'0'4'0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3T07:55:11.973"/>
    </inkml:context>
    <inkml:brush xml:id="br0">
      <inkml:brushProperty name="width" value="0.5" units="cm"/>
      <inkml:brushProperty name="height" value="1" units="cm"/>
      <inkml:brushProperty name="color" value="#0069AF"/>
      <inkml:brushProperty name="tip" value="rectangle"/>
      <inkml:brushProperty name="rasterOp" value="maskPen"/>
      <inkml:brushProperty name="ignorePressure" value="1"/>
    </inkml:brush>
  </inkml:definitions>
  <inkml:trace contextRef="#ctx0" brushRef="#br0">136 2,'0'1,"1"0,-1 1,1-1,-1 0,1 0,0 0,-1 0,1 0,0 0,0 0,0 0,0 0,0 0,0 0,0-1,0 1,0 0,0-1,0 1,1-1,-1 1,0-1,0 0,1 1,-1-1,0 0,0 0,2 0,44 5,-40-5,27 0,1-2,55-9,-50 5,60-2,-76 8,-1 1,1 1,-1 1,0 1,26 7,-34-5,1 0,-1 1,-1 0,0 1,0 1,0 0,-1 1,16 16,6 6,35 35,3-3,91 60,-153-116,-1 0,0 1,0 0,-1 1,0 0,0 0,-1 1,-1 0,0 0,0 1,-1 0,-1 0,0 0,-1 1,0-1,0 1,-2 0,0 1,1 19,-3-29,0-1,-1 0,1 1,-1-1,0 1,0-1,-1 0,1 0,0 1,-1-1,0 0,0-1,0 1,0 0,0 0,-1-1,1 1,-1-1,0 0,1 0,-7 3,-5 3,-1 0,0-2,-25 8,-9 5,48-19,-25 14,0-1,-2-1,0-1,0-2,0 0,-38 4,2-3,30-4,-50 2,-44 4,83-5,-48-1,49-5,-1-3,1-2,0-1,0-2,1-3,-76-26,115 35,0-1,0 0,0 0,0 0,1-1,-1 1,1-1,0 0,0 0,0 0,0 0,1 0,-1-1,1 1,-1-1,1 0,1 0,-1 1,0-1,1 0,0-1,0 1,0 0,0 0,1 0,0-1,0 1,0 0,1-6,1-6,1 0,0 1,1-1,1 1,0 0,12-22,13-32,-24 51,2 0,-1 1,2 0,0 0,2 1,-1 1,26-29,-3 11,-19 17,2 0,26-19,-36 30,0 1,0 1,1-1,0 1,-1 0,1 1,0 0,0 0,1 0,-1 1,11-1,166-21,-145 22,-4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07T19:04:09.003"/>
    </inkml:context>
    <inkml:brush xml:id="br0">
      <inkml:brushProperty name="width" value="0.1" units="cm"/>
      <inkml:brushProperty name="height" value="0.1" units="cm"/>
      <inkml:brushProperty name="color" value="#66CC00"/>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1:03.867"/>
    </inkml:context>
    <inkml:brush xml:id="br0">
      <inkml:brushProperty name="width" value="0.05" units="cm"/>
      <inkml:brushProperty name="height" value="0.05" units="cm"/>
      <inkml:brushProperty name="color" value="#E71224"/>
    </inkml:brush>
  </inkml:definitions>
  <inkml:trace contextRef="#ctx0" brushRef="#br0">0 0 24575,'0'5'0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1:10.088"/>
    </inkml:context>
    <inkml:brush xml:id="br0">
      <inkml:brushProperty name="width" value="0.05" units="cm"/>
      <inkml:brushProperty name="height" value="0.05" units="cm"/>
      <inkml:brushProperty name="color" value="#E71224"/>
    </inkml:brush>
  </inkml:definitions>
  <inkml:trace contextRef="#ctx0" brushRef="#br0">154 1 24575,'-4'0'0,"0"1"0,0 0 0,0 0 0,0 1 0,0-1 0,0 1 0,0 0 0,1 0 0,-1 0 0,1 0 0,0 1 0,-1-1 0,1 1 0,0 0 0,0 0 0,1 0 0,-1 0 0,1 1 0,0-1 0,-4 7 0,-4 8 0,1 0 0,-13 35 0,13-26 0,1 1 0,2 0 0,0 0 0,-1 35 0,4 115 0,3-112 0,0-57 0,1 1 0,0-1 0,0 0 0,1 1 0,0-1 0,6 17 0,-8-24 0,1 0 0,0 1 0,1-1 0,-1 0 0,0 1 0,1-1 0,-1 0 0,1 0 0,0 0 0,-1 0 0,1-1 0,0 1 0,0 0 0,0-1 0,0 1 0,1-1 0,-1 0 0,0 0 0,1 0 0,-1 0 0,0 0 0,1 0 0,-1-1 0,1 1 0,-1-1 0,1 1 0,0-1 0,-1 0 0,4-1 0,9-1 0,1-1 0,0-1 0,-1 0 0,0-1 0,24-12 0,70-42 0,-94 51 0,-1-1 0,1-1 0,-2 0 0,1-1 0,-2-1 0,1 0 0,-1 0 0,-1-1 0,-1-1 0,1 0 0,-2 0 0,0-1 0,-1 0 0,-1-1 0,0 0 0,-1 0 0,0 0 0,-2-1 0,0 1 0,-1-1 0,0 0 0,0-18 0,-3 25 0,-1 0 0,1 1 0,-2-1 0,1 1 0,-1-1 0,-1 1 0,1-1 0,-2 1 0,1 0 0,-1 0 0,-1 1 0,0-1 0,0 1 0,0 0 0,-1 0 0,0 1 0,-1 0 0,1 0 0,-2 0 0,1 1 0,-1 0 0,1 0 0,-2 1 0,1 0 0,-1 1 0,1-1 0,-1 2 0,-16-6 0,-1 4-16,0 2 0,0 0 0,0 2 0,-1 1 0,-28 3 0,-4-1-1253,36-1-5557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1:18.966"/>
    </inkml:context>
    <inkml:brush xml:id="br0">
      <inkml:brushProperty name="width" value="0.05" units="cm"/>
      <inkml:brushProperty name="height" value="0.05" units="cm"/>
      <inkml:brushProperty name="color" value="#E71224"/>
    </inkml:brush>
  </inkml:definitions>
  <inkml:trace contextRef="#ctx0" brushRef="#br0">428 76 24575,'-31'0'0,"0"1"0,1 1 0,0 1 0,-39 10 0,59-10 0,0 0 0,0 1 0,0 0 0,1 0 0,0 1 0,0 0 0,0 1 0,0 0 0,1 1 0,0 0 0,0 0 0,1 0 0,0 1 0,0 0 0,1 1 0,-7 11 0,-6 13 0,2 1 0,1 0 0,-16 50 0,31-80 0,0-1 0,0 1 0,1 0 0,0 0 0,0 0 0,0 0 0,0 0 0,0 0 0,1 0 0,0 0 0,0-1 0,0 1 0,0 0 0,1 0 0,-1-1 0,1 1 0,0-1 0,0 1 0,0-1 0,0 0 0,1 0 0,-1 0 0,1 0 0,0 0 0,5 3 0,8 6 0,0 0 0,1-1 0,34 16 0,-22-12 0,33 16 0,1-3 0,2-3 0,1-2 0,0-4 0,2-2 0,117 13 0,420-6 0,-602-24 0,39 0 0,20 1 0,1-2 0,-1-3 0,0-3 0,74-17 0,213-65 0,-331 83 0,1 0 0,-1-1 0,22-12 0,-27 12 0,0 1 0,1 0 0,0 1 0,0 0 0,0 1 0,23-3 0,-16 5 0,1 0 0,-1-2 0,0 0 0,33-11 0,-49 13 0,0 0 0,0 0 0,0 0 0,-1-1 0,1 1 0,-1-1 0,1 0 0,-1-1 0,0 1 0,-1-1 0,1 0 0,0 1 0,-1-2 0,0 1 0,0 0 0,0-1 0,-1 1 0,1-1 0,-1 0 0,0 0 0,-1 0 0,1 0 0,-1 0 0,1-8 0,1-33 0,-2 0 0,-7-65 0,4 103 0,0 1 0,0 0 0,0 0 0,0 1 0,-1-1 0,-1 0 0,1 1 0,-1 0 0,0 0 0,0 0 0,-1 0 0,1 1 0,-1-1 0,-1 1 0,1 0 0,-1 1 0,0-1 0,0 1 0,0 1 0,-12-7 0,-9-3 0,-1 2 0,0 0 0,-49-10 0,8 6 0,-1 3 0,-99-4 0,-143 12 0,189 5 0,73 1 0,-50 9 0,-36 2 0,12-1 0,83-6 0,-57 1 0,-461-8 0,542 2-26,1 1 0,0 1 0,0 0 0,1 1 0,-1 1 0,-15 7 0,-3 0-1157,18-7-5643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5:36.254"/>
    </inkml:context>
    <inkml:brush xml:id="br0">
      <inkml:brushProperty name="width" value="0.05" units="cm"/>
      <inkml:brushProperty name="height" value="0.05" units="cm"/>
      <inkml:brushProperty name="color" value="#E71224"/>
    </inkml:brush>
  </inkml:definitions>
  <inkml:trace contextRef="#ctx0" brushRef="#br0">1 0 24575,'0'4'0,"0"6"0,0 2-8191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5:36.894"/>
    </inkml:context>
    <inkml:brush xml:id="br0">
      <inkml:brushProperty name="width" value="0.05" units="cm"/>
      <inkml:brushProperty name="height" value="0.05" units="cm"/>
      <inkml:brushProperty name="color" value="#E71224"/>
    </inkml:brush>
  </inkml:definitions>
  <inkml:trace contextRef="#ctx0" brushRef="#br0">1 41 24575,'0'-8'0,"0"-8"0,0-1-8191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5:37.50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45:38.86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27CDDEB-CA0E-4849-BB5C-73B6667BCB12}" type="datetimeFigureOut">
              <a:rPr lang="en-US" smtClean="0"/>
              <a:t>4/13/2024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DB6ADEA-366B-429C-A1F6-8AA532DA954B}" type="slidenum">
              <a:rPr lang="en-US" smtClean="0"/>
              <a:t>‹#›</a:t>
            </a:fld>
            <a:endParaRPr lang="en-US" dirty="0"/>
          </a:p>
        </p:txBody>
      </p:sp>
    </p:spTree>
    <p:extLst>
      <p:ext uri="{BB962C8B-B14F-4D97-AF65-F5344CB8AC3E}">
        <p14:creationId xmlns:p14="http://schemas.microsoft.com/office/powerpoint/2010/main" val="101174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8F30B9A-25BD-443F-804A-0ED093C974BE}"/>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B5614AFE-6E15-4AD1-9F76-F2A4A6242F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The session is being record so you can refer to this later and this powerpoint will be in on the District website in the webinar recordings page</a:t>
            </a:r>
          </a:p>
        </p:txBody>
      </p:sp>
      <p:sp>
        <p:nvSpPr>
          <p:cNvPr id="22532" name="Slide Number Placeholder 3">
            <a:extLst>
              <a:ext uri="{FF2B5EF4-FFF2-40B4-BE49-F238E27FC236}">
                <a16:creationId xmlns:a16="http://schemas.microsoft.com/office/drawing/2014/main" id="{3D4FB2C3-CCD8-4A10-AEFA-1D2DF35643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ea typeface="ヒラギノ角ゴ Pro W3" pitchFamily="-84" charset="-128"/>
              </a:defRPr>
            </a:lvl1pPr>
            <a:lvl2pPr marL="758255" indent="-291636" defTabSz="951059">
              <a:spcBef>
                <a:spcPct val="30000"/>
              </a:spcBef>
              <a:defRPr sz="1200">
                <a:solidFill>
                  <a:schemeClr val="tx1"/>
                </a:solidFill>
                <a:latin typeface="Arial" panose="020B0604020202020204" pitchFamily="34" charset="0"/>
                <a:ea typeface="ヒラギノ角ゴ Pro W3" pitchFamily="-84" charset="-128"/>
              </a:defRPr>
            </a:lvl2pPr>
            <a:lvl3pPr marL="1168167" indent="-233309" defTabSz="951059">
              <a:spcBef>
                <a:spcPct val="30000"/>
              </a:spcBef>
              <a:defRPr sz="1200">
                <a:solidFill>
                  <a:schemeClr val="tx1"/>
                </a:solidFill>
                <a:latin typeface="Arial" panose="020B0604020202020204" pitchFamily="34" charset="0"/>
                <a:ea typeface="ヒラギノ角ゴ Pro W3" pitchFamily="-84" charset="-128"/>
              </a:defRPr>
            </a:lvl3pPr>
            <a:lvl4pPr marL="1634785" indent="-233309" defTabSz="951059">
              <a:spcBef>
                <a:spcPct val="30000"/>
              </a:spcBef>
              <a:defRPr sz="1200">
                <a:solidFill>
                  <a:schemeClr val="tx1"/>
                </a:solidFill>
                <a:latin typeface="Arial" panose="020B0604020202020204" pitchFamily="34" charset="0"/>
                <a:ea typeface="ヒラギノ角ゴ Pro W3" pitchFamily="-84" charset="-128"/>
              </a:defRPr>
            </a:lvl4pPr>
            <a:lvl5pPr marL="2101403" indent="-233309" defTabSz="951059">
              <a:spcBef>
                <a:spcPct val="30000"/>
              </a:spcBef>
              <a:defRPr sz="1200">
                <a:solidFill>
                  <a:schemeClr val="tx1"/>
                </a:solidFill>
                <a:latin typeface="Arial" panose="020B0604020202020204" pitchFamily="34" charset="0"/>
                <a:ea typeface="ヒラギノ角ゴ Pro W3" pitchFamily="-84" charset="-128"/>
              </a:defRPr>
            </a:lvl5pPr>
            <a:lvl6pPr marL="2568021"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34640"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01258"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967876"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eaLnBrk="0" fontAlgn="base" hangingPunct="0">
              <a:spcBef>
                <a:spcPct val="0"/>
              </a:spcBef>
              <a:spcAft>
                <a:spcPct val="0"/>
              </a:spcAft>
              <a:defRPr/>
            </a:pPr>
            <a:fld id="{C1EB3AB0-F937-4A77-89C8-7201688143EC}" type="slidenum">
              <a:rPr lang="en-US" altLang="en-US">
                <a:solidFill>
                  <a:srgbClr val="000000"/>
                </a:solidFill>
              </a:rPr>
              <a:pPr eaLnBrk="0" fontAlgn="base" hangingPunct="0">
                <a:spcBef>
                  <a:spcPct val="0"/>
                </a:spcBef>
                <a:spcAft>
                  <a:spcPct val="0"/>
                </a:spcAft>
                <a:defRPr/>
              </a:pPr>
              <a:t>2</a:t>
            </a:fld>
            <a:endParaRPr lang="en-US" altLang="en-US" dirty="0">
              <a:solidFill>
                <a:srgbClr val="000000"/>
              </a:solidFill>
            </a:endParaRPr>
          </a:p>
        </p:txBody>
      </p:sp>
    </p:spTree>
    <p:extLst>
      <p:ext uri="{BB962C8B-B14F-4D97-AF65-F5344CB8AC3E}">
        <p14:creationId xmlns:p14="http://schemas.microsoft.com/office/powerpoint/2010/main" val="283713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79909A-C498-4756-93CA-59F6633B80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437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AFCAEAF-4B4B-4563-B0BF-4A96BC1657CB}"/>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E9FC20AD-39AB-495A-BA75-E8AAD7E009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84" charset="-128"/>
            </a:endParaRPr>
          </a:p>
        </p:txBody>
      </p:sp>
      <p:sp>
        <p:nvSpPr>
          <p:cNvPr id="24580" name="Slide Number Placeholder 3">
            <a:extLst>
              <a:ext uri="{FF2B5EF4-FFF2-40B4-BE49-F238E27FC236}">
                <a16:creationId xmlns:a16="http://schemas.microsoft.com/office/drawing/2014/main" id="{96625980-51B0-4CA2-A5EE-0179BE9587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ea typeface="ヒラギノ角ゴ Pro W3" pitchFamily="-84" charset="-128"/>
              </a:defRPr>
            </a:lvl1pPr>
            <a:lvl2pPr marL="758255" indent="-291636" defTabSz="951059">
              <a:spcBef>
                <a:spcPct val="30000"/>
              </a:spcBef>
              <a:defRPr sz="1200">
                <a:solidFill>
                  <a:schemeClr val="tx1"/>
                </a:solidFill>
                <a:latin typeface="Arial" panose="020B0604020202020204" pitchFamily="34" charset="0"/>
                <a:ea typeface="ヒラギノ角ゴ Pro W3" pitchFamily="-84" charset="-128"/>
              </a:defRPr>
            </a:lvl2pPr>
            <a:lvl3pPr marL="1168167" indent="-233309" defTabSz="951059">
              <a:spcBef>
                <a:spcPct val="30000"/>
              </a:spcBef>
              <a:defRPr sz="1200">
                <a:solidFill>
                  <a:schemeClr val="tx1"/>
                </a:solidFill>
                <a:latin typeface="Arial" panose="020B0604020202020204" pitchFamily="34" charset="0"/>
                <a:ea typeface="ヒラギノ角ゴ Pro W3" pitchFamily="-84" charset="-128"/>
              </a:defRPr>
            </a:lvl3pPr>
            <a:lvl4pPr marL="1634785" indent="-233309" defTabSz="951059">
              <a:spcBef>
                <a:spcPct val="30000"/>
              </a:spcBef>
              <a:defRPr sz="1200">
                <a:solidFill>
                  <a:schemeClr val="tx1"/>
                </a:solidFill>
                <a:latin typeface="Arial" panose="020B0604020202020204" pitchFamily="34" charset="0"/>
                <a:ea typeface="ヒラギノ角ゴ Pro W3" pitchFamily="-84" charset="-128"/>
              </a:defRPr>
            </a:lvl4pPr>
            <a:lvl5pPr marL="2101403" indent="-233309" defTabSz="951059">
              <a:spcBef>
                <a:spcPct val="30000"/>
              </a:spcBef>
              <a:defRPr sz="1200">
                <a:solidFill>
                  <a:schemeClr val="tx1"/>
                </a:solidFill>
                <a:latin typeface="Arial" panose="020B0604020202020204" pitchFamily="34" charset="0"/>
                <a:ea typeface="ヒラギノ角ゴ Pro W3" pitchFamily="-84" charset="-128"/>
              </a:defRPr>
            </a:lvl5pPr>
            <a:lvl6pPr marL="2568021"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34640"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01258"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967876"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eaLnBrk="0" fontAlgn="base" hangingPunct="0">
              <a:spcBef>
                <a:spcPct val="0"/>
              </a:spcBef>
              <a:spcAft>
                <a:spcPct val="0"/>
              </a:spcAft>
              <a:defRPr/>
            </a:pPr>
            <a:fld id="{4FA8F5D4-35CF-4318-8053-B06B06C17B21}" type="slidenum">
              <a:rPr lang="en-US" altLang="en-US">
                <a:solidFill>
                  <a:srgbClr val="000000"/>
                </a:solidFill>
              </a:rPr>
              <a:pPr eaLnBrk="0" fontAlgn="base" hangingPunct="0">
                <a:spcBef>
                  <a:spcPct val="0"/>
                </a:spcBef>
                <a:spcAft>
                  <a:spcPct val="0"/>
                </a:spcAft>
                <a:defRPr/>
              </a:pPr>
              <a:t>3</a:t>
            </a:fld>
            <a:endParaRPr lang="en-US" altLang="en-US" dirty="0">
              <a:solidFill>
                <a:srgbClr val="000000"/>
              </a:solidFill>
            </a:endParaRPr>
          </a:p>
        </p:txBody>
      </p:sp>
    </p:spTree>
    <p:extLst>
      <p:ext uri="{BB962C8B-B14F-4D97-AF65-F5344CB8AC3E}">
        <p14:creationId xmlns:p14="http://schemas.microsoft.com/office/powerpoint/2010/main" val="325275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notice is best to give to let people know there is a meeting?</a:t>
            </a:r>
          </a:p>
        </p:txBody>
      </p:sp>
      <p:sp>
        <p:nvSpPr>
          <p:cNvPr id="4" name="Slide Number Placeholder 3"/>
          <p:cNvSpPr>
            <a:spLocks noGrp="1"/>
          </p:cNvSpPr>
          <p:nvPr>
            <p:ph type="sldNum" sz="quarter" idx="5"/>
          </p:nvPr>
        </p:nvSpPr>
        <p:spPr/>
        <p:txBody>
          <a:bodyPr/>
          <a:lstStyle/>
          <a:p>
            <a:fld id="{8DB6ADEA-366B-429C-A1F6-8AA532DA954B}" type="slidenum">
              <a:rPr lang="en-US" smtClean="0"/>
              <a:t>5</a:t>
            </a:fld>
            <a:endParaRPr lang="en-US" dirty="0"/>
          </a:p>
        </p:txBody>
      </p:sp>
    </p:spTree>
    <p:extLst>
      <p:ext uri="{BB962C8B-B14F-4D97-AF65-F5344CB8AC3E}">
        <p14:creationId xmlns:p14="http://schemas.microsoft.com/office/powerpoint/2010/main" val="206578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rgbClr val="000000"/>
                </a:solidFill>
                <a:latin typeface="Georgia" panose="02040502050405020303" pitchFamily="18" charset="0"/>
                <a:cs typeface="Arial" panose="020B0604020202020204" pitchFamily="34" charset="0"/>
              </a:rPr>
              <a:t>User Name for the RI website is the original email address on record and the address is where the Rotary magazine is mailed</a:t>
            </a:r>
            <a:endParaRPr lang="en-US" dirty="0"/>
          </a:p>
        </p:txBody>
      </p:sp>
      <p:sp>
        <p:nvSpPr>
          <p:cNvPr id="4" name="Slide Number Placeholder 3"/>
          <p:cNvSpPr>
            <a:spLocks noGrp="1"/>
          </p:cNvSpPr>
          <p:nvPr>
            <p:ph type="sldNum" sz="quarter" idx="5"/>
          </p:nvPr>
        </p:nvSpPr>
        <p:spPr/>
        <p:txBody>
          <a:bodyPr/>
          <a:lstStyle/>
          <a:p>
            <a:fld id="{8DB6ADEA-366B-429C-A1F6-8AA532DA954B}" type="slidenum">
              <a:rPr lang="en-US" smtClean="0"/>
              <a:t>12</a:t>
            </a:fld>
            <a:endParaRPr lang="en-US" dirty="0"/>
          </a:p>
        </p:txBody>
      </p:sp>
    </p:spTree>
    <p:extLst>
      <p:ext uri="{BB962C8B-B14F-4D97-AF65-F5344CB8AC3E}">
        <p14:creationId xmlns:p14="http://schemas.microsoft.com/office/powerpoint/2010/main" val="2550862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A0A0A"/>
                </a:solidFill>
              </a:rPr>
              <a:t>you are not able to adjust that number. If terminating any membership, best to do it by June 15 and Dec 15. Suggest sending the club invoices out no later than June 1 and December 1, with payment due dates of July 1 and January 1.</a:t>
            </a:r>
          </a:p>
          <a:p>
            <a:endParaRPr lang="en-US" dirty="0"/>
          </a:p>
        </p:txBody>
      </p:sp>
      <p:sp>
        <p:nvSpPr>
          <p:cNvPr id="4" name="Slide Number Placeholder 3"/>
          <p:cNvSpPr>
            <a:spLocks noGrp="1"/>
          </p:cNvSpPr>
          <p:nvPr>
            <p:ph type="sldNum" sz="quarter" idx="5"/>
          </p:nvPr>
        </p:nvSpPr>
        <p:spPr/>
        <p:txBody>
          <a:bodyPr/>
          <a:lstStyle/>
          <a:p>
            <a:fld id="{8DB6ADEA-366B-429C-A1F6-8AA532DA954B}" type="slidenum">
              <a:rPr lang="en-US" smtClean="0"/>
              <a:t>15</a:t>
            </a:fld>
            <a:endParaRPr lang="en-US" dirty="0"/>
          </a:p>
        </p:txBody>
      </p:sp>
    </p:spTree>
    <p:extLst>
      <p:ext uri="{BB962C8B-B14F-4D97-AF65-F5344CB8AC3E}">
        <p14:creationId xmlns:p14="http://schemas.microsoft.com/office/powerpoint/2010/main" val="80521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member can update their own record</a:t>
            </a:r>
          </a:p>
        </p:txBody>
      </p:sp>
      <p:sp>
        <p:nvSpPr>
          <p:cNvPr id="4" name="Slide Number Placeholder 3"/>
          <p:cNvSpPr>
            <a:spLocks noGrp="1"/>
          </p:cNvSpPr>
          <p:nvPr>
            <p:ph type="sldNum" sz="quarter" idx="5"/>
          </p:nvPr>
        </p:nvSpPr>
        <p:spPr/>
        <p:txBody>
          <a:bodyPr/>
          <a:lstStyle/>
          <a:p>
            <a:fld id="{8DB6ADEA-366B-429C-A1F6-8AA532DA954B}" type="slidenum">
              <a:rPr lang="en-US" smtClean="0"/>
              <a:t>16</a:t>
            </a:fld>
            <a:endParaRPr lang="en-US" dirty="0"/>
          </a:p>
        </p:txBody>
      </p:sp>
    </p:spTree>
    <p:extLst>
      <p:ext uri="{BB962C8B-B14F-4D97-AF65-F5344CB8AC3E}">
        <p14:creationId xmlns:p14="http://schemas.microsoft.com/office/powerpoint/2010/main" val="384447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coming December, the club would be electing the President for the 2025-2026 Rotary year.  The 2024-2025 President was elected this past December and becomes the PE July 1 </a:t>
            </a:r>
          </a:p>
          <a:p>
            <a:r>
              <a:rPr lang="en-US" dirty="0"/>
              <a:t>The Club Trainer title is changing to Club Learning Facilitator beginning July 1.</a:t>
            </a:r>
          </a:p>
        </p:txBody>
      </p:sp>
      <p:sp>
        <p:nvSpPr>
          <p:cNvPr id="4" name="Slide Number Placeholder 3"/>
          <p:cNvSpPr>
            <a:spLocks noGrp="1"/>
          </p:cNvSpPr>
          <p:nvPr>
            <p:ph type="sldNum" sz="quarter" idx="5"/>
          </p:nvPr>
        </p:nvSpPr>
        <p:spPr/>
        <p:txBody>
          <a:bodyPr/>
          <a:lstStyle/>
          <a:p>
            <a:fld id="{8DB6ADEA-366B-429C-A1F6-8AA532DA954B}" type="slidenum">
              <a:rPr lang="en-US" smtClean="0"/>
              <a:t>19</a:t>
            </a:fld>
            <a:endParaRPr lang="en-US" dirty="0"/>
          </a:p>
        </p:txBody>
      </p:sp>
    </p:spTree>
    <p:extLst>
      <p:ext uri="{BB962C8B-B14F-4D97-AF65-F5344CB8AC3E}">
        <p14:creationId xmlns:p14="http://schemas.microsoft.com/office/powerpoint/2010/main" val="180947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D835779-5B2E-41FE-81D0-45D5A6A2D984}"/>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3AF986FF-09DA-470C-9456-938F7D135F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itchFamily="-84" charset="-128"/>
            </a:endParaRPr>
          </a:p>
        </p:txBody>
      </p:sp>
      <p:sp>
        <p:nvSpPr>
          <p:cNvPr id="37892" name="Slide Number Placeholder 3">
            <a:extLst>
              <a:ext uri="{FF2B5EF4-FFF2-40B4-BE49-F238E27FC236}">
                <a16:creationId xmlns:a16="http://schemas.microsoft.com/office/drawing/2014/main" id="{4D8E609F-3C2E-45BA-89FF-D4EB3F8BED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ea typeface="ヒラギノ角ゴ Pro W3" pitchFamily="-84" charset="-128"/>
              </a:defRPr>
            </a:lvl1pPr>
            <a:lvl2pPr marL="758255" indent="-291636" defTabSz="951059">
              <a:spcBef>
                <a:spcPct val="30000"/>
              </a:spcBef>
              <a:defRPr sz="1200">
                <a:solidFill>
                  <a:schemeClr val="tx1"/>
                </a:solidFill>
                <a:latin typeface="Arial" panose="020B0604020202020204" pitchFamily="34" charset="0"/>
                <a:ea typeface="ヒラギノ角ゴ Pro W3" pitchFamily="-84" charset="-128"/>
              </a:defRPr>
            </a:lvl2pPr>
            <a:lvl3pPr marL="1168167" indent="-233309" defTabSz="951059">
              <a:spcBef>
                <a:spcPct val="30000"/>
              </a:spcBef>
              <a:defRPr sz="1200">
                <a:solidFill>
                  <a:schemeClr val="tx1"/>
                </a:solidFill>
                <a:latin typeface="Arial" panose="020B0604020202020204" pitchFamily="34" charset="0"/>
                <a:ea typeface="ヒラギノ角ゴ Pro W3" pitchFamily="-84" charset="-128"/>
              </a:defRPr>
            </a:lvl3pPr>
            <a:lvl4pPr marL="1634785" indent="-233309" defTabSz="951059">
              <a:spcBef>
                <a:spcPct val="30000"/>
              </a:spcBef>
              <a:defRPr sz="1200">
                <a:solidFill>
                  <a:schemeClr val="tx1"/>
                </a:solidFill>
                <a:latin typeface="Arial" panose="020B0604020202020204" pitchFamily="34" charset="0"/>
                <a:ea typeface="ヒラギノ角ゴ Pro W3" pitchFamily="-84" charset="-128"/>
              </a:defRPr>
            </a:lvl4pPr>
            <a:lvl5pPr marL="2101403" indent="-233309" defTabSz="951059">
              <a:spcBef>
                <a:spcPct val="30000"/>
              </a:spcBef>
              <a:defRPr sz="1200">
                <a:solidFill>
                  <a:schemeClr val="tx1"/>
                </a:solidFill>
                <a:latin typeface="Arial" panose="020B0604020202020204" pitchFamily="34" charset="0"/>
                <a:ea typeface="ヒラギノ角ゴ Pro W3" pitchFamily="-84" charset="-128"/>
              </a:defRPr>
            </a:lvl5pPr>
            <a:lvl6pPr marL="2568021"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34640"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01258"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967876"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eaLnBrk="0" fontAlgn="base" hangingPunct="0">
              <a:spcBef>
                <a:spcPct val="0"/>
              </a:spcBef>
              <a:spcAft>
                <a:spcPct val="0"/>
              </a:spcAft>
              <a:defRPr/>
            </a:pPr>
            <a:fld id="{0D4C95FD-52F2-4BEF-87A8-7ABA2D33032A}" type="slidenum">
              <a:rPr lang="en-US" altLang="en-US">
                <a:solidFill>
                  <a:srgbClr val="000000"/>
                </a:solidFill>
              </a:rPr>
              <a:pPr eaLnBrk="0" fontAlgn="base" hangingPunct="0">
                <a:spcBef>
                  <a:spcPct val="0"/>
                </a:spcBef>
                <a:spcAft>
                  <a:spcPct val="0"/>
                </a:spcAft>
                <a:defRPr/>
              </a:pPr>
              <a:t>20</a:t>
            </a:fld>
            <a:endParaRPr lang="en-US" altLang="en-US">
              <a:solidFill>
                <a:srgbClr val="000000"/>
              </a:solidFill>
            </a:endParaRPr>
          </a:p>
        </p:txBody>
      </p:sp>
    </p:spTree>
    <p:extLst>
      <p:ext uri="{BB962C8B-B14F-4D97-AF65-F5344CB8AC3E}">
        <p14:creationId xmlns:p14="http://schemas.microsoft.com/office/powerpoint/2010/main" val="2292619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As assigned.  Rotary International requires the Board minutes to be made available to the members within 60 days of the meeting.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79909A-C498-4756-93CA-59F6633B80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03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94066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8735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0CD4F-9150-4EEE-91D8-9D7FD134E70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467DF93-D010-4A46-8126-4D44351741C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479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31ECD-E05E-478D-ACA6-BF5914B576F4}"/>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C6D7512B-04AC-4846-B100-4253205A815B}"/>
              </a:ext>
            </a:extLst>
          </p:cNvPr>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030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B9D21-E58F-432E-9CBF-12ACE1662FF3}"/>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D64F360-1E30-4BDA-91E1-E131300E8A0D}"/>
              </a:ext>
            </a:extLst>
          </p:cNvPr>
          <p:cNvSpPr>
            <a:spLocks noChangeArrowheads="1"/>
          </p:cNvSpPr>
          <p:nvPr userDrawn="1"/>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1734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DB907-6CC1-4835-8CEE-364FCD9F78F5}"/>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6AAD283-9C95-4F6F-BD92-B3F56B0724BF}"/>
              </a:ext>
            </a:extLst>
          </p:cNvPr>
          <p:cNvSpPr>
            <a:spLocks noChangeArrowheads="1"/>
          </p:cNvSpPr>
          <p:nvPr userDrawn="1"/>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623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88EBD1-12FF-4CEB-87F3-BDF63E4900C8}"/>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E656481A-4063-44DB-BE0C-3DCEC5A14E24}"/>
              </a:ext>
            </a:extLst>
          </p:cNvPr>
          <p:cNvSpPr>
            <a:spLocks noChangeArrowheads="1"/>
          </p:cNvSpPr>
          <p:nvPr userDrawn="1"/>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5532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96176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19858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3705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451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28499A-B108-4CBE-8B7C-4EBE8A6FFD36}"/>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B7224F46-2ED8-4EBF-A6BB-ECD3AE6BEF71}"/>
              </a:ext>
            </a:extLst>
          </p:cNvPr>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04306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878352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317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59614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25063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25829"/>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37309"/>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6935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788467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52632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70326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0A8E2-5D32-4854-8CCF-0458363B679F}"/>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9228F01F-D176-444C-A298-302DCEEDB33C}"/>
              </a:ext>
            </a:extLst>
          </p:cNvPr>
          <p:cNvSpPr>
            <a:spLocks noChangeArrowheads="1"/>
          </p:cNvSpPr>
          <p:nvPr userDrawn="1"/>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827177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48861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70104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99663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98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9936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264731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0CD4F-9150-4EEE-91D8-9D7FD134E70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467DF93-D010-4A46-8126-4D44351741C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5545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684101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56522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50000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0AA8A0-D540-4792-8B30-7DE4B4737FB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71586CEB-D507-49BB-814B-B96F9CA04551}"/>
              </a:ext>
            </a:extLst>
          </p:cNvPr>
          <p:cNvSpPr>
            <a:spLocks noChangeArrowheads="1"/>
          </p:cNvSpPr>
          <p:nvPr userDrawn="1"/>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84515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86287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45713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14698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0291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13980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82538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12185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27116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7710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EA8319-5DA2-487B-A285-DAE0EDEF449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52CFF456-C4E0-4B28-9554-33130A75C4DE}"/>
              </a:ext>
            </a:extLst>
          </p:cNvPr>
          <p:cNvSpPr>
            <a:spLocks noChangeArrowheads="1"/>
          </p:cNvSpPr>
          <p:nvPr userDrawn="1"/>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1125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5A789A-8062-4BF1-A2B6-0AD4F52D2BC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23527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8355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0CD4F-9150-4EEE-91D8-9D7FD134E70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467DF93-D010-4A46-8126-4D44351741C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4211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85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91DEF3-9B61-426D-954F-DB1065A35573}"/>
              </a:ext>
            </a:extLst>
          </p:cNvPr>
          <p:cNvSpPr txBox="1"/>
          <p:nvPr/>
        </p:nvSpPr>
        <p:spPr>
          <a:xfrm>
            <a:off x="9550400" y="6477001"/>
            <a:ext cx="2032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86851A9B-887F-4D3C-9506-D8E88D6BAADA}"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3075" name="Picture 3">
            <a:extLst>
              <a:ext uri="{FF2B5EF4-FFF2-40B4-BE49-F238E27FC236}">
                <a16:creationId xmlns:a16="http://schemas.microsoft.com/office/drawing/2014/main" id="{17AA28E8-15F1-4DB2-81FB-347AEE3BF61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73831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725" r:id="rId7"/>
    <p:sldLayoutId id="2147483726" r:id="rId8"/>
    <p:sldLayoutId id="2147483727" r:id="rId9"/>
    <p:sldLayoutId id="2147483745" r:id="rId10"/>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E54334-81EF-43A3-9C05-F37115C2404E}"/>
              </a:ext>
            </a:extLst>
          </p:cNvPr>
          <p:cNvSpPr txBox="1"/>
          <p:nvPr/>
        </p:nvSpPr>
        <p:spPr>
          <a:xfrm>
            <a:off x="9448800" y="6477001"/>
            <a:ext cx="21336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A9F7C7FC-A3B0-4AAE-BA8D-59AE9A04A7BE}"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2051" name="Picture 5">
            <a:extLst>
              <a:ext uri="{FF2B5EF4-FFF2-40B4-BE49-F238E27FC236}">
                <a16:creationId xmlns:a16="http://schemas.microsoft.com/office/drawing/2014/main" id="{CA6C1BC9-2E4F-4A29-B9C7-7DA08F4F673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6045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724" r:id="rId16"/>
    <p:sldLayoutId id="2147483731" r:id="rId1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16D296-978F-49D8-842C-C286F73D936F}"/>
              </a:ext>
            </a:extLst>
          </p:cNvPr>
          <p:cNvSpPr/>
          <p:nvPr/>
        </p:nvSpPr>
        <p:spPr>
          <a:xfrm>
            <a:off x="0" y="0"/>
            <a:ext cx="12192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027" name="Picture 3">
            <a:extLst>
              <a:ext uri="{FF2B5EF4-FFF2-40B4-BE49-F238E27FC236}">
                <a16:creationId xmlns:a16="http://schemas.microsoft.com/office/drawing/2014/main" id="{F5B7FAB0-2577-445F-BE4E-409DB17F38A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1718" y="6165850"/>
            <a:ext cx="162136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E4F37A8-6DF8-4706-8A45-BA834D34A16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416800" y="1524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19173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28" r:id="rId7"/>
    <p:sldLayoutId id="2147483729" r:id="rId8"/>
    <p:sldLayoutId id="2147483730" r:id="rId9"/>
    <p:sldLayoutId id="2147483744" r:id="rId10"/>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4/13/2024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9936205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map.rotary.org/en/secureselfservice/Pages/SearchMember.aspx"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12" Type="http://schemas.openxmlformats.org/officeDocument/2006/relationships/image" Target="../media/image8.png"/><Relationship Id="rId2" Type="http://schemas.openxmlformats.org/officeDocument/2006/relationships/hyperlink" Target="https://www.crsadmin.com/Gen/Organization/DefineExecutives.aspx?aid=60108" TargetMode="External"/><Relationship Id="rId1" Type="http://schemas.openxmlformats.org/officeDocument/2006/relationships/slideLayout" Target="../slideLayouts/slideLayout8.xml"/><Relationship Id="rId1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learn.rotary.org/members/lms/index.php?r=coursepath/deeplink&amp;id_path=6&amp;generated_by=14995&amp;hash=0a5831c815da261e479007b86750de9186106aba"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customXml" Target="../ink/ink4.xml"/><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customXml" Target="../ink/ink3.xml"/><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0.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customXml" Target="../ink/ink12.xml"/><Relationship Id="rId17" Type="http://schemas.openxmlformats.org/officeDocument/2006/relationships/image" Target="../media/image32.png"/><Relationship Id="rId2" Type="http://schemas.openxmlformats.org/officeDocument/2006/relationships/image" Target="../media/image26.png"/><Relationship Id="rId16" Type="http://schemas.openxmlformats.org/officeDocument/2006/relationships/customXml" Target="../ink/ink14.xml"/><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customXml" Target="../ink/ink11.xml"/><Relationship Id="rId5" Type="http://schemas.openxmlformats.org/officeDocument/2006/relationships/customXml" Target="../ink/ink7.xml"/><Relationship Id="rId15" Type="http://schemas.openxmlformats.org/officeDocument/2006/relationships/image" Target="../media/image31.png"/><Relationship Id="rId10" Type="http://schemas.openxmlformats.org/officeDocument/2006/relationships/customXml" Target="../ink/ink10.xml"/><Relationship Id="rId4" Type="http://schemas.openxmlformats.org/officeDocument/2006/relationships/image" Target="../media/image27.png"/><Relationship Id="rId9" Type="http://schemas.openxmlformats.org/officeDocument/2006/relationships/customXml" Target="../ink/ink9.xml"/><Relationship Id="rId14" Type="http://schemas.openxmlformats.org/officeDocument/2006/relationships/customXml" Target="../ink/ink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6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F6B812-EA8B-4A3E-BC9D-602BAC6E09D1}"/>
              </a:ext>
            </a:extLst>
          </p:cNvPr>
          <p:cNvSpPr>
            <a:spLocks noGrp="1"/>
          </p:cNvSpPr>
          <p:nvPr>
            <p:ph type="ctrTitle"/>
          </p:nvPr>
        </p:nvSpPr>
        <p:spPr/>
        <p:txBody>
          <a:bodyPr/>
          <a:lstStyle/>
          <a:p>
            <a:pPr algn="ctr"/>
            <a:r>
              <a:rPr lang="en-US" sz="4400" dirty="0">
                <a:solidFill>
                  <a:srgbClr val="1A72A3"/>
                </a:solidFill>
              </a:rPr>
              <a:t>CLUB SECRETARY</a:t>
            </a:r>
            <a:endParaRPr lang="en-US" dirty="0"/>
          </a:p>
        </p:txBody>
      </p:sp>
      <p:sp>
        <p:nvSpPr>
          <p:cNvPr id="4" name="Subtitle 3">
            <a:extLst>
              <a:ext uri="{FF2B5EF4-FFF2-40B4-BE49-F238E27FC236}">
                <a16:creationId xmlns:a16="http://schemas.microsoft.com/office/drawing/2014/main" id="{46A665EB-2CD8-468C-9896-2B1C787E71F8}"/>
              </a:ext>
            </a:extLst>
          </p:cNvPr>
          <p:cNvSpPr>
            <a:spLocks noGrp="1"/>
          </p:cNvSpPr>
          <p:nvPr>
            <p:ph type="subTitle" idx="4294967295"/>
          </p:nvPr>
        </p:nvSpPr>
        <p:spPr>
          <a:xfrm>
            <a:off x="1938528" y="4767136"/>
            <a:ext cx="8534400" cy="950912"/>
          </a:xfrm>
          <a:prstGeom prst="rect">
            <a:avLst/>
          </a:prstGeom>
        </p:spPr>
        <p:txBody>
          <a:bodyPr/>
          <a:lstStyle/>
          <a:p>
            <a:pPr marL="0" indent="0" algn="ctr">
              <a:buNone/>
            </a:pPr>
            <a:r>
              <a:rPr lang="en-US" dirty="0"/>
              <a:t>Spring Training April 2024</a:t>
            </a:r>
          </a:p>
        </p:txBody>
      </p:sp>
      <p:pic>
        <p:nvPicPr>
          <p:cNvPr id="3" name="Picture 2" descr="A logo with stars and text&#10;&#10;Description automatically generated">
            <a:extLst>
              <a:ext uri="{FF2B5EF4-FFF2-40B4-BE49-F238E27FC236}">
                <a16:creationId xmlns:a16="http://schemas.microsoft.com/office/drawing/2014/main" id="{6F030CBB-90B8-BD33-110A-2872DE484EF4}"/>
              </a:ext>
            </a:extLst>
          </p:cNvPr>
          <p:cNvPicPr>
            <a:picLocks noChangeAspect="1"/>
          </p:cNvPicPr>
          <p:nvPr/>
        </p:nvPicPr>
        <p:blipFill>
          <a:blip r:embed="rId2"/>
          <a:stretch>
            <a:fillRect/>
          </a:stretch>
        </p:blipFill>
        <p:spPr>
          <a:xfrm>
            <a:off x="2577078" y="566863"/>
            <a:ext cx="9798059" cy="1810449"/>
          </a:xfrm>
          <a:prstGeom prst="rect">
            <a:avLst/>
          </a:prstGeom>
        </p:spPr>
      </p:pic>
    </p:spTree>
    <p:extLst>
      <p:ext uri="{BB962C8B-B14F-4D97-AF65-F5344CB8AC3E}">
        <p14:creationId xmlns:p14="http://schemas.microsoft.com/office/powerpoint/2010/main" val="2777410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A27B1535-4026-44D7-826A-31CE139F17C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Narrow" panose="020B0606020202030204" pitchFamily="34" charset="0"/>
              </a:rPr>
              <a:t>Download the ClubRunner App to your phone from the App Store</a:t>
            </a:r>
          </a:p>
        </p:txBody>
      </p:sp>
      <p:sp>
        <p:nvSpPr>
          <p:cNvPr id="3" name="Content Placeholder 2">
            <a:extLst>
              <a:ext uri="{FF2B5EF4-FFF2-40B4-BE49-F238E27FC236}">
                <a16:creationId xmlns:a16="http://schemas.microsoft.com/office/drawing/2014/main" id="{E8AD65AB-4024-4888-9F50-CC96406245D5}"/>
              </a:ext>
            </a:extLst>
          </p:cNvPr>
          <p:cNvSpPr>
            <a:spLocks noGrp="1"/>
          </p:cNvSpPr>
          <p:nvPr>
            <p:ph idx="1"/>
          </p:nvPr>
        </p:nvSpPr>
        <p:spPr>
          <a:xfrm>
            <a:off x="1156071" y="1713095"/>
            <a:ext cx="9697858" cy="4038600"/>
          </a:xfrm>
        </p:spPr>
        <p:txBody>
          <a:bodyPr/>
          <a:lstStyle/>
          <a:p>
            <a:pPr>
              <a:defRPr/>
            </a:pPr>
            <a:r>
              <a:rPr lang="en-US" sz="2400" dirty="0">
                <a:solidFill>
                  <a:schemeClr val="tx2"/>
                </a:solidFill>
              </a:rPr>
              <a:t>The </a:t>
            </a:r>
            <a:r>
              <a:rPr lang="en-US" sz="2400" dirty="0" err="1">
                <a:solidFill>
                  <a:schemeClr val="tx2"/>
                </a:solidFill>
              </a:rPr>
              <a:t>ClubRunner</a:t>
            </a:r>
            <a:r>
              <a:rPr lang="en-US" sz="2400" dirty="0">
                <a:solidFill>
                  <a:schemeClr val="tx2"/>
                </a:solidFill>
              </a:rPr>
              <a:t> Mobile App is your key to connect to your </a:t>
            </a:r>
            <a:r>
              <a:rPr lang="en-US" sz="2400" dirty="0" err="1">
                <a:solidFill>
                  <a:schemeClr val="tx2"/>
                </a:solidFill>
              </a:rPr>
              <a:t>ClubRunner</a:t>
            </a:r>
            <a:r>
              <a:rPr lang="en-US" sz="2400" dirty="0">
                <a:solidFill>
                  <a:schemeClr val="tx2"/>
                </a:solidFill>
              </a:rPr>
              <a:t> website on the go! Free to download and use, this app will let you access the key info you need while you're on the go. </a:t>
            </a:r>
          </a:p>
          <a:p>
            <a:pPr marL="0" indent="0">
              <a:buNone/>
              <a:defRPr/>
            </a:pPr>
            <a:endParaRPr lang="en-US" sz="2400" dirty="0">
              <a:solidFill>
                <a:schemeClr val="tx2"/>
              </a:solidFill>
            </a:endParaRPr>
          </a:p>
          <a:p>
            <a:pPr>
              <a:defRPr/>
            </a:pPr>
            <a:r>
              <a:rPr lang="en-US" sz="2400" dirty="0">
                <a:solidFill>
                  <a:schemeClr val="tx2"/>
                </a:solidFill>
              </a:rPr>
              <a:t>To download the app from the Apple App Store or from Google Play, simply type in 'ClubRunner' in the search bar. </a:t>
            </a:r>
            <a:endParaRPr lang="en-US" dirty="0"/>
          </a:p>
        </p:txBody>
      </p:sp>
    </p:spTree>
    <p:extLst>
      <p:ext uri="{BB962C8B-B14F-4D97-AF65-F5344CB8AC3E}">
        <p14:creationId xmlns:p14="http://schemas.microsoft.com/office/powerpoint/2010/main" val="2474772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C8074899-2C55-426E-9B4A-6B901E456F3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rotaryd5000.org</a:t>
            </a:r>
          </a:p>
        </p:txBody>
      </p:sp>
      <p:sp>
        <p:nvSpPr>
          <p:cNvPr id="3" name="Content Placeholder 2">
            <a:extLst>
              <a:ext uri="{FF2B5EF4-FFF2-40B4-BE49-F238E27FC236}">
                <a16:creationId xmlns:a16="http://schemas.microsoft.com/office/drawing/2014/main" id="{B14D5616-A2D3-4290-AF3E-76F87D1242B3}"/>
              </a:ext>
            </a:extLst>
          </p:cNvPr>
          <p:cNvSpPr>
            <a:spLocks noGrp="1"/>
          </p:cNvSpPr>
          <p:nvPr>
            <p:ph idx="1"/>
          </p:nvPr>
        </p:nvSpPr>
        <p:spPr>
          <a:xfrm>
            <a:off x="1879600" y="1490135"/>
            <a:ext cx="8940800" cy="4525963"/>
          </a:xfrm>
        </p:spPr>
        <p:txBody>
          <a:bodyPr/>
          <a:lstStyle/>
          <a:p>
            <a:pPr marL="0" indent="0">
              <a:lnSpc>
                <a:spcPct val="80000"/>
              </a:lnSpc>
              <a:buNone/>
              <a:defRPr/>
            </a:pPr>
            <a:r>
              <a:rPr lang="en-US" sz="2800" dirty="0">
                <a:solidFill>
                  <a:schemeClr val="tx2"/>
                </a:solidFill>
              </a:rPr>
              <a:t>What you can find on the district website:</a:t>
            </a:r>
          </a:p>
          <a:p>
            <a:pPr marL="0" indent="0">
              <a:lnSpc>
                <a:spcPct val="80000"/>
              </a:lnSpc>
              <a:buNone/>
              <a:defRPr/>
            </a:pPr>
            <a:endParaRPr lang="en-US" altLang="en-US" sz="2800" dirty="0">
              <a:solidFill>
                <a:schemeClr val="tx2"/>
              </a:solidFill>
              <a:cs typeface="Arial" panose="020B0604020202020204" pitchFamily="34" charset="0"/>
            </a:endParaRPr>
          </a:p>
          <a:p>
            <a:pPr>
              <a:lnSpc>
                <a:spcPct val="80000"/>
              </a:lnSpc>
              <a:defRPr/>
            </a:pPr>
            <a:r>
              <a:rPr lang="en-US" altLang="en-US" sz="2800" dirty="0">
                <a:solidFill>
                  <a:schemeClr val="tx2"/>
                </a:solidFill>
                <a:cs typeface="Arial" panose="020B0604020202020204" pitchFamily="34" charset="0"/>
              </a:rPr>
              <a:t>Membership rosters</a:t>
            </a:r>
          </a:p>
          <a:p>
            <a:pPr>
              <a:lnSpc>
                <a:spcPct val="80000"/>
              </a:lnSpc>
              <a:defRPr/>
            </a:pPr>
            <a:r>
              <a:rPr lang="en-US" altLang="en-US" sz="2800" dirty="0">
                <a:solidFill>
                  <a:schemeClr val="tx2"/>
                </a:solidFill>
                <a:cs typeface="Arial" panose="020B0604020202020204" pitchFamily="34" charset="0"/>
              </a:rPr>
              <a:t>District dues invoice template</a:t>
            </a:r>
          </a:p>
          <a:p>
            <a:pPr>
              <a:lnSpc>
                <a:spcPct val="80000"/>
              </a:lnSpc>
              <a:defRPr/>
            </a:pPr>
            <a:r>
              <a:rPr lang="en-US" altLang="en-US" sz="2800" dirty="0">
                <a:solidFill>
                  <a:schemeClr val="tx2"/>
                </a:solidFill>
                <a:cs typeface="Arial" panose="020B0604020202020204" pitchFamily="34" charset="0"/>
              </a:rPr>
              <a:t>District Chairs and Org Chart</a:t>
            </a:r>
          </a:p>
          <a:p>
            <a:pPr>
              <a:lnSpc>
                <a:spcPct val="80000"/>
              </a:lnSpc>
              <a:defRPr/>
            </a:pPr>
            <a:r>
              <a:rPr lang="en-US" altLang="en-US" sz="2800" dirty="0">
                <a:solidFill>
                  <a:schemeClr val="tx2"/>
                </a:solidFill>
                <a:cs typeface="Arial" panose="020B0604020202020204" pitchFamily="34" charset="0"/>
              </a:rPr>
              <a:t>Information on the Avenues of Service</a:t>
            </a:r>
          </a:p>
          <a:p>
            <a:pPr>
              <a:lnSpc>
                <a:spcPct val="80000"/>
              </a:lnSpc>
              <a:defRPr/>
            </a:pPr>
            <a:r>
              <a:rPr lang="en-US" altLang="en-US" sz="2800" dirty="0">
                <a:solidFill>
                  <a:schemeClr val="tx2"/>
                </a:solidFill>
                <a:cs typeface="Arial" panose="020B0604020202020204" pitchFamily="34" charset="0"/>
              </a:rPr>
              <a:t>Club Presidents and Meeting Locations  </a:t>
            </a:r>
          </a:p>
          <a:p>
            <a:pPr>
              <a:lnSpc>
                <a:spcPct val="80000"/>
              </a:lnSpc>
              <a:defRPr/>
            </a:pPr>
            <a:r>
              <a:rPr lang="en-US" altLang="en-US" sz="2800" dirty="0">
                <a:solidFill>
                  <a:schemeClr val="tx2"/>
                </a:solidFill>
                <a:cs typeface="Arial" panose="020B0604020202020204" pitchFamily="34" charset="0"/>
              </a:rPr>
              <a:t>Events in the Calendar</a:t>
            </a:r>
          </a:p>
          <a:p>
            <a:pPr>
              <a:lnSpc>
                <a:spcPct val="80000"/>
              </a:lnSpc>
              <a:defRPr/>
            </a:pPr>
            <a:r>
              <a:rPr lang="en-US" altLang="en-US" sz="2800" dirty="0">
                <a:solidFill>
                  <a:schemeClr val="tx2"/>
                </a:solidFill>
                <a:cs typeface="Arial" panose="020B0604020202020204" pitchFamily="34" charset="0"/>
              </a:rPr>
              <a:t>Register for Events</a:t>
            </a:r>
          </a:p>
          <a:p>
            <a:pPr>
              <a:lnSpc>
                <a:spcPct val="80000"/>
              </a:lnSpc>
              <a:defRPr/>
            </a:pPr>
            <a:r>
              <a:rPr lang="en-US" altLang="en-US" sz="2800" dirty="0">
                <a:solidFill>
                  <a:schemeClr val="tx2"/>
                </a:solidFill>
                <a:cs typeface="Arial" panose="020B0604020202020204" pitchFamily="34" charset="0"/>
              </a:rPr>
              <a:t>Look for Rotarians in the Doing Business Directory or Yellow Pages</a:t>
            </a:r>
            <a:endParaRPr lang="en-US" sz="2800" dirty="0">
              <a:solidFill>
                <a:schemeClr val="tx2"/>
              </a:solidFill>
            </a:endParaRPr>
          </a:p>
        </p:txBody>
      </p:sp>
    </p:spTree>
    <p:extLst>
      <p:ext uri="{BB962C8B-B14F-4D97-AF65-F5344CB8AC3E}">
        <p14:creationId xmlns:p14="http://schemas.microsoft.com/office/powerpoint/2010/main" val="441053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7BA96C8-B3E9-4E30-9A2E-41F03959695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panose="020B0604020202020204" pitchFamily="34" charset="0"/>
                <a:cs typeface="Arial" panose="020B0604020202020204" pitchFamily="34" charset="0"/>
              </a:rPr>
              <a:t>District Website:  rotaryd5000.org (</a:t>
            </a:r>
            <a:r>
              <a:rPr lang="en-US" altLang="en-US" sz="2800" dirty="0" err="1">
                <a:latin typeface="Arial" panose="020B0604020202020204" pitchFamily="34" charset="0"/>
                <a:cs typeface="Arial" panose="020B0604020202020204" pitchFamily="34" charset="0"/>
              </a:rPr>
              <a:t>ClubRunner</a:t>
            </a:r>
            <a:r>
              <a:rPr lang="en-US" altLang="en-US" sz="2800" dirty="0">
                <a:latin typeface="Arial" panose="020B0604020202020204" pitchFamily="34" charset="0"/>
                <a:cs typeface="Arial" panose="020B0604020202020204" pitchFamily="34" charset="0"/>
              </a:rPr>
              <a:t>)</a:t>
            </a:r>
            <a:endParaRPr lang="en-US" altLang="en-US" sz="2800"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3D47932B-5FB9-4702-B129-33E9674B05BC}"/>
              </a:ext>
            </a:extLst>
          </p:cNvPr>
          <p:cNvSpPr>
            <a:spLocks noGrp="1"/>
          </p:cNvSpPr>
          <p:nvPr>
            <p:ph idx="1"/>
          </p:nvPr>
        </p:nvSpPr>
        <p:spPr>
          <a:xfrm>
            <a:off x="1153072" y="1576662"/>
            <a:ext cx="9742310" cy="4824138"/>
          </a:xfrm>
        </p:spPr>
        <p:txBody>
          <a:bodyPr/>
          <a:lstStyle/>
          <a:p>
            <a:pPr>
              <a:lnSpc>
                <a:spcPct val="80000"/>
              </a:lnSpc>
              <a:buFont typeface="Arial" panose="020B0604020202020204" pitchFamily="34" charset="0"/>
              <a:buNone/>
              <a:defRPr/>
            </a:pPr>
            <a:r>
              <a:rPr lang="en-US" altLang="en-US" sz="2800" dirty="0">
                <a:solidFill>
                  <a:srgbClr val="000000"/>
                </a:solidFill>
                <a:latin typeface="Georgia" panose="02040502050405020303" pitchFamily="18" charset="0"/>
                <a:cs typeface="Arial" panose="020B0604020202020204" pitchFamily="34" charset="0"/>
              </a:rPr>
              <a:t>Membership Information:</a:t>
            </a:r>
          </a:p>
          <a:p>
            <a:pPr>
              <a:lnSpc>
                <a:spcPct val="80000"/>
              </a:lnSpc>
              <a:defRPr/>
            </a:pPr>
            <a:r>
              <a:rPr lang="en-US" altLang="en-US" sz="2800" dirty="0">
                <a:solidFill>
                  <a:srgbClr val="000000"/>
                </a:solidFill>
                <a:latin typeface="Georgia" panose="02040502050405020303" pitchFamily="18" charset="0"/>
                <a:cs typeface="Arial" panose="020B0604020202020204" pitchFamily="34" charset="0"/>
              </a:rPr>
              <a:t>Add or terminate members</a:t>
            </a:r>
          </a:p>
          <a:p>
            <a:pPr>
              <a:lnSpc>
                <a:spcPct val="80000"/>
              </a:lnSpc>
              <a:defRPr/>
            </a:pPr>
            <a:r>
              <a:rPr lang="en-US" altLang="en-US" sz="2800" dirty="0">
                <a:solidFill>
                  <a:srgbClr val="000000"/>
                </a:solidFill>
                <a:latin typeface="Georgia" panose="02040502050405020303" pitchFamily="18" charset="0"/>
                <a:cs typeface="Arial" panose="020B0604020202020204" pitchFamily="34" charset="0"/>
              </a:rPr>
              <a:t>Update Member Profiles</a:t>
            </a:r>
          </a:p>
          <a:p>
            <a:pPr>
              <a:lnSpc>
                <a:spcPct val="80000"/>
              </a:lnSpc>
              <a:defRPr/>
            </a:pPr>
            <a:r>
              <a:rPr lang="en-US" altLang="en-US" sz="2800" dirty="0">
                <a:solidFill>
                  <a:srgbClr val="000000"/>
                </a:solidFill>
                <a:latin typeface="Georgia" panose="02040502050405020303" pitchFamily="18" charset="0"/>
                <a:cs typeface="Arial" panose="020B0604020202020204" pitchFamily="34" charset="0"/>
              </a:rPr>
              <a:t>Identify Officers and Club Chairs</a:t>
            </a:r>
          </a:p>
          <a:p>
            <a:pPr marL="0" indent="0">
              <a:lnSpc>
                <a:spcPct val="80000"/>
              </a:lnSpc>
              <a:buNone/>
              <a:defRPr/>
            </a:pPr>
            <a:endParaRPr lang="en-US" altLang="en-US" sz="2800" dirty="0">
              <a:solidFill>
                <a:srgbClr val="000000"/>
              </a:solidFill>
              <a:latin typeface="Georgia" panose="02040502050405020303" pitchFamily="18" charset="0"/>
              <a:cs typeface="Arial" panose="020B0604020202020204" pitchFamily="34" charset="0"/>
            </a:endParaRPr>
          </a:p>
          <a:p>
            <a:pPr marL="0" indent="0">
              <a:lnSpc>
                <a:spcPct val="80000"/>
              </a:lnSpc>
              <a:buNone/>
              <a:defRPr/>
            </a:pPr>
            <a:r>
              <a:rPr lang="en-US" altLang="en-US" sz="2800" dirty="0">
                <a:solidFill>
                  <a:srgbClr val="000000"/>
                </a:solidFill>
                <a:latin typeface="Georgia" panose="02040502050405020303" pitchFamily="18" charset="0"/>
                <a:cs typeface="Arial" panose="020B0604020202020204" pitchFamily="34" charset="0"/>
              </a:rPr>
              <a:t>Membership information uploads to Rotary International automatically (sometimes there is a time delay.) </a:t>
            </a:r>
          </a:p>
          <a:p>
            <a:pPr marL="0" indent="0">
              <a:lnSpc>
                <a:spcPct val="80000"/>
              </a:lnSpc>
              <a:buNone/>
              <a:defRPr/>
            </a:pPr>
            <a:endParaRPr lang="en-US" altLang="en-US" sz="2800" dirty="0">
              <a:solidFill>
                <a:srgbClr val="000000"/>
              </a:solidFill>
              <a:latin typeface="Georgia" panose="02040502050405020303" pitchFamily="18" charset="0"/>
              <a:cs typeface="Arial" panose="020B0604020202020204" pitchFamily="34" charset="0"/>
            </a:endParaRPr>
          </a:p>
          <a:p>
            <a:pPr marL="0" indent="0">
              <a:lnSpc>
                <a:spcPct val="80000"/>
              </a:lnSpc>
              <a:buNone/>
              <a:defRPr/>
            </a:pPr>
            <a:r>
              <a:rPr lang="en-US" altLang="en-US" sz="2800" dirty="0">
                <a:solidFill>
                  <a:srgbClr val="000000"/>
                </a:solidFill>
                <a:latin typeface="Georgia" panose="02040502050405020303" pitchFamily="18" charset="0"/>
                <a:cs typeface="Arial" panose="020B0604020202020204" pitchFamily="34" charset="0"/>
              </a:rPr>
              <a:t>Important to have the correct address and email address.  </a:t>
            </a:r>
          </a:p>
          <a:p>
            <a:pPr marL="0" indent="0">
              <a:lnSpc>
                <a:spcPct val="80000"/>
              </a:lnSpc>
              <a:buNone/>
              <a:defRPr/>
            </a:pPr>
            <a:endParaRPr lang="en-US" altLang="en-US" sz="2800" dirty="0">
              <a:solidFill>
                <a:srgbClr val="000000"/>
              </a:solidFill>
              <a:latin typeface="Georgia" panose="02040502050405020303" pitchFamily="18" charset="0"/>
              <a:cs typeface="Arial" panose="020B0604020202020204" pitchFamily="34" charset="0"/>
            </a:endParaRPr>
          </a:p>
          <a:p>
            <a:pPr>
              <a:defRPr/>
            </a:pPr>
            <a:endParaRPr lang="en-US" dirty="0"/>
          </a:p>
        </p:txBody>
      </p:sp>
    </p:spTree>
    <p:extLst>
      <p:ext uri="{BB962C8B-B14F-4D97-AF65-F5344CB8AC3E}">
        <p14:creationId xmlns:p14="http://schemas.microsoft.com/office/powerpoint/2010/main" val="307171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91957C0-E1FD-48F8-8984-D8E52D3B8F52}"/>
              </a:ext>
            </a:extLst>
          </p:cNvPr>
          <p:cNvSpPr>
            <a:spLocks noGrp="1"/>
          </p:cNvSpPr>
          <p:nvPr>
            <p:ph type="title"/>
          </p:nvPr>
        </p:nvSpPr>
        <p:spPr bwMode="auto">
          <a:xfrm>
            <a:off x="1676400" y="533401"/>
            <a:ext cx="9144000" cy="531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After Logging In, click on ”Member Area” to get to Admin Sitepages</a:t>
            </a:r>
          </a:p>
        </p:txBody>
      </p:sp>
      <p:sp>
        <p:nvSpPr>
          <p:cNvPr id="29701" name="TextBox 8">
            <a:extLst>
              <a:ext uri="{FF2B5EF4-FFF2-40B4-BE49-F238E27FC236}">
                <a16:creationId xmlns:a16="http://schemas.microsoft.com/office/drawing/2014/main" id="{B6CD4F18-8FC8-40BF-9C85-060B79F367AE}"/>
              </a:ext>
            </a:extLst>
          </p:cNvPr>
          <p:cNvSpPr txBox="1">
            <a:spLocks noChangeArrowheads="1"/>
          </p:cNvSpPr>
          <p:nvPr/>
        </p:nvSpPr>
        <p:spPr bwMode="auto">
          <a:xfrm>
            <a:off x="1828800" y="457200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fontAlgn="base">
              <a:spcBef>
                <a:spcPct val="0"/>
              </a:spcBef>
              <a:spcAft>
                <a:spcPct val="0"/>
              </a:spcAft>
            </a:pPr>
            <a:r>
              <a:rPr lang="en-US" altLang="en-US" sz="1800" dirty="0">
                <a:solidFill>
                  <a:srgbClr val="00246C"/>
                </a:solidFill>
              </a:rPr>
              <a:t>To Add a Member:</a:t>
            </a:r>
          </a:p>
          <a:p>
            <a:pPr defTabSz="914400" fontAlgn="base">
              <a:spcBef>
                <a:spcPct val="0"/>
              </a:spcBef>
              <a:spcAft>
                <a:spcPct val="0"/>
              </a:spcAft>
            </a:pPr>
            <a:r>
              <a:rPr lang="en-US" altLang="en-US" sz="1800" dirty="0">
                <a:solidFill>
                  <a:srgbClr val="00246C"/>
                </a:solidFill>
              </a:rPr>
              <a:t>Click on “For Clubs” , “Membership Lists”, “Add New Member”</a:t>
            </a:r>
          </a:p>
        </p:txBody>
      </p:sp>
      <p:pic>
        <p:nvPicPr>
          <p:cNvPr id="13" name="Picture 12">
            <a:extLst>
              <a:ext uri="{FF2B5EF4-FFF2-40B4-BE49-F238E27FC236}">
                <a16:creationId xmlns:a16="http://schemas.microsoft.com/office/drawing/2014/main" id="{A08CEF0F-7B31-4077-900E-C6F168B9F507}"/>
              </a:ext>
            </a:extLst>
          </p:cNvPr>
          <p:cNvPicPr>
            <a:picLocks noChangeAspect="1"/>
          </p:cNvPicPr>
          <p:nvPr/>
        </p:nvPicPr>
        <p:blipFill>
          <a:blip r:embed="rId2"/>
          <a:stretch>
            <a:fillRect/>
          </a:stretch>
        </p:blipFill>
        <p:spPr>
          <a:xfrm>
            <a:off x="4919135" y="3525845"/>
            <a:ext cx="6788076" cy="2798754"/>
          </a:xfrm>
          <a:prstGeom prst="rect">
            <a:avLst/>
          </a:prstGeom>
        </p:spPr>
      </p:pic>
      <p:sp>
        <p:nvSpPr>
          <p:cNvPr id="2" name="Arrow: Right 1">
            <a:extLst>
              <a:ext uri="{FF2B5EF4-FFF2-40B4-BE49-F238E27FC236}">
                <a16:creationId xmlns:a16="http://schemas.microsoft.com/office/drawing/2014/main" id="{00554E98-2E20-4384-AC84-40E63894865C}"/>
              </a:ext>
            </a:extLst>
          </p:cNvPr>
          <p:cNvSpPr/>
          <p:nvPr/>
        </p:nvSpPr>
        <p:spPr>
          <a:xfrm rot="20464242">
            <a:off x="3930650" y="3922901"/>
            <a:ext cx="977900" cy="4857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prstClr val="white"/>
              </a:solidFill>
              <a:latin typeface="Calibri"/>
            </a:endParaRPr>
          </a:p>
        </p:txBody>
      </p:sp>
      <p:sp>
        <p:nvSpPr>
          <p:cNvPr id="3" name="Arrow: Down 2">
            <a:extLst>
              <a:ext uri="{FF2B5EF4-FFF2-40B4-BE49-F238E27FC236}">
                <a16:creationId xmlns:a16="http://schemas.microsoft.com/office/drawing/2014/main" id="{2761DB26-D362-4C10-83EF-D6546A160939}"/>
              </a:ext>
            </a:extLst>
          </p:cNvPr>
          <p:cNvSpPr/>
          <p:nvPr/>
        </p:nvSpPr>
        <p:spPr>
          <a:xfrm>
            <a:off x="10982325" y="4317767"/>
            <a:ext cx="485775" cy="9794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prstClr val="white"/>
              </a:solidFill>
              <a:latin typeface="Calibri"/>
            </a:endParaRPr>
          </a:p>
        </p:txBody>
      </p:sp>
      <p:pic>
        <p:nvPicPr>
          <p:cNvPr id="8" name="Content Placeholder 7">
            <a:extLst>
              <a:ext uri="{FF2B5EF4-FFF2-40B4-BE49-F238E27FC236}">
                <a16:creationId xmlns:a16="http://schemas.microsoft.com/office/drawing/2014/main" id="{F091E4D4-7C7E-3215-B3E5-31FA7380CB16}"/>
              </a:ext>
            </a:extLst>
          </p:cNvPr>
          <p:cNvPicPr>
            <a:picLocks noGrp="1" noChangeAspect="1"/>
          </p:cNvPicPr>
          <p:nvPr>
            <p:ph idx="1"/>
          </p:nvPr>
        </p:nvPicPr>
        <p:blipFill>
          <a:blip r:embed="rId3"/>
          <a:stretch>
            <a:fillRect/>
          </a:stretch>
        </p:blipFill>
        <p:spPr>
          <a:xfrm>
            <a:off x="181139" y="1156397"/>
            <a:ext cx="7207906" cy="2495235"/>
          </a:xfrm>
        </p:spPr>
      </p:pic>
      <p:sp>
        <p:nvSpPr>
          <p:cNvPr id="5" name="Arrow: Down 4">
            <a:extLst>
              <a:ext uri="{FF2B5EF4-FFF2-40B4-BE49-F238E27FC236}">
                <a16:creationId xmlns:a16="http://schemas.microsoft.com/office/drawing/2014/main" id="{8FC12055-CB09-467D-B99F-5CF2820D8148}"/>
              </a:ext>
            </a:extLst>
          </p:cNvPr>
          <p:cNvSpPr/>
          <p:nvPr/>
        </p:nvSpPr>
        <p:spPr>
          <a:xfrm rot="7228025">
            <a:off x="6722587" y="1142410"/>
            <a:ext cx="484187"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294199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D133A23-EE8D-4553-BFD8-6CD16873284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Membership Types</a:t>
            </a:r>
          </a:p>
        </p:txBody>
      </p:sp>
      <p:sp>
        <p:nvSpPr>
          <p:cNvPr id="3" name="Content Placeholder 2">
            <a:extLst>
              <a:ext uri="{FF2B5EF4-FFF2-40B4-BE49-F238E27FC236}">
                <a16:creationId xmlns:a16="http://schemas.microsoft.com/office/drawing/2014/main" id="{F00CA25C-AEE4-412A-A82C-84044FB01B51}"/>
              </a:ext>
            </a:extLst>
          </p:cNvPr>
          <p:cNvSpPr>
            <a:spLocks noGrp="1"/>
          </p:cNvSpPr>
          <p:nvPr>
            <p:ph idx="1"/>
          </p:nvPr>
        </p:nvSpPr>
        <p:spPr>
          <a:xfrm>
            <a:off x="344557" y="990600"/>
            <a:ext cx="11502886" cy="5105400"/>
          </a:xfrm>
        </p:spPr>
        <p:txBody>
          <a:bodyPr/>
          <a:lstStyle/>
          <a:p>
            <a:pPr>
              <a:defRPr/>
            </a:pPr>
            <a:r>
              <a:rPr lang="en-US" sz="2400" dirty="0">
                <a:solidFill>
                  <a:schemeClr val="tx2"/>
                </a:solidFill>
              </a:rPr>
              <a:t>The RI Bylaws and Standard Rotary Club Constitution provide for two types of membership: active and honorary.  Only Active members can hold office and vote on Rotary matters.</a:t>
            </a:r>
          </a:p>
          <a:p>
            <a:pPr>
              <a:defRPr/>
            </a:pPr>
            <a:endParaRPr lang="en-US" sz="1000" dirty="0">
              <a:solidFill>
                <a:schemeClr val="tx2"/>
              </a:solidFill>
            </a:endParaRPr>
          </a:p>
          <a:p>
            <a:pPr>
              <a:defRPr/>
            </a:pPr>
            <a:r>
              <a:rPr lang="en-US" sz="2400" dirty="0">
                <a:solidFill>
                  <a:schemeClr val="tx2"/>
                </a:solidFill>
              </a:rPr>
              <a:t>By amending the By-Laws, clubs may offer additional membership types such as:</a:t>
            </a:r>
          </a:p>
          <a:p>
            <a:pPr lvl="1">
              <a:defRPr/>
            </a:pPr>
            <a:r>
              <a:rPr lang="en-US" sz="2400" dirty="0">
                <a:solidFill>
                  <a:schemeClr val="tx2"/>
                </a:solidFill>
              </a:rPr>
              <a:t>Associate (no dues, no benefits of an Active member)</a:t>
            </a:r>
          </a:p>
          <a:p>
            <a:pPr lvl="1">
              <a:defRPr/>
            </a:pPr>
            <a:r>
              <a:rPr lang="en-US" sz="2400" dirty="0">
                <a:solidFill>
                  <a:schemeClr val="tx2"/>
                </a:solidFill>
              </a:rPr>
              <a:t>Corporate (membership in the individual’s name, not the entity)</a:t>
            </a:r>
          </a:p>
          <a:p>
            <a:pPr lvl="1">
              <a:defRPr/>
            </a:pPr>
            <a:r>
              <a:rPr lang="en-US" sz="2400" dirty="0">
                <a:solidFill>
                  <a:schemeClr val="tx2"/>
                </a:solidFill>
              </a:rPr>
              <a:t>Family membership (can be Active member with reduce dues)</a:t>
            </a:r>
          </a:p>
          <a:p>
            <a:pPr marL="457200" lvl="1" indent="0">
              <a:buNone/>
              <a:defRPr/>
            </a:pPr>
            <a:endParaRPr lang="en-US" sz="1000" dirty="0">
              <a:solidFill>
                <a:schemeClr val="tx2"/>
              </a:solidFill>
            </a:endParaRPr>
          </a:p>
          <a:p>
            <a:pPr>
              <a:defRPr/>
            </a:pPr>
            <a:r>
              <a:rPr lang="en-US" sz="2400" dirty="0">
                <a:solidFill>
                  <a:schemeClr val="tx2"/>
                </a:solidFill>
              </a:rPr>
              <a:t>Clubs and districts set their own policies about these members’ other financial obligations (club and district dues, meal costs, etc.), attendance requirements, and service expectations and reflect these policies in their bylaws</a:t>
            </a:r>
          </a:p>
          <a:p>
            <a:pPr>
              <a:defRPr/>
            </a:pPr>
            <a:endParaRPr lang="en-US" sz="1000" dirty="0">
              <a:solidFill>
                <a:schemeClr val="tx2"/>
              </a:solidFill>
            </a:endParaRPr>
          </a:p>
          <a:p>
            <a:pPr>
              <a:defRPr/>
            </a:pPr>
            <a:r>
              <a:rPr lang="en-US" sz="2400" dirty="0">
                <a:solidFill>
                  <a:schemeClr val="tx2"/>
                </a:solidFill>
              </a:rPr>
              <a:t>Note: Find the recommended Constitution and By-Laws at rotary.org and type Document Center in the search box.</a:t>
            </a:r>
          </a:p>
          <a:p>
            <a:pPr>
              <a:defRPr/>
            </a:pPr>
            <a:endParaRPr lang="en-US" sz="1800" dirty="0"/>
          </a:p>
        </p:txBody>
      </p:sp>
    </p:spTree>
    <p:extLst>
      <p:ext uri="{BB962C8B-B14F-4D97-AF65-F5344CB8AC3E}">
        <p14:creationId xmlns:p14="http://schemas.microsoft.com/office/powerpoint/2010/main" val="215756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DF1448E-14F4-48DF-AAB1-B3B68C82612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Tips - Membership Rosters</a:t>
            </a:r>
          </a:p>
        </p:txBody>
      </p:sp>
      <p:sp>
        <p:nvSpPr>
          <p:cNvPr id="31747" name="TextBox 4">
            <a:extLst>
              <a:ext uri="{FF2B5EF4-FFF2-40B4-BE49-F238E27FC236}">
                <a16:creationId xmlns:a16="http://schemas.microsoft.com/office/drawing/2014/main" id="{7B4F4CCF-DC0A-4901-B827-EA76D23913DE}"/>
              </a:ext>
            </a:extLst>
          </p:cNvPr>
          <p:cNvSpPr txBox="1">
            <a:spLocks noChangeArrowheads="1"/>
          </p:cNvSpPr>
          <p:nvPr/>
        </p:nvSpPr>
        <p:spPr bwMode="auto">
          <a:xfrm>
            <a:off x="728217" y="990600"/>
            <a:ext cx="11049255"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ヒラギノ角ゴ Pro W3" pitchFamily="-84" charset="-128"/>
              </a:defRPr>
            </a:lvl1pPr>
            <a:lvl2pPr>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eaLnBrk="0" fontAlgn="base" hangingPunct="0">
              <a:spcBef>
                <a:spcPct val="0"/>
              </a:spcBef>
              <a:spcAft>
                <a:spcPct val="0"/>
              </a:spcAft>
              <a:buFontTx/>
              <a:buAutoNum type="arabicParenR"/>
            </a:pPr>
            <a:r>
              <a:rPr lang="en-US" altLang="en-US" sz="2000" dirty="0">
                <a:solidFill>
                  <a:srgbClr val="0A0A0A"/>
                </a:solidFill>
              </a:rPr>
              <a:t>Keep your roster up to date.  RI will prepare invoices as of July 1 and January 1 and New members added after the RI invoice date will be prorated for dues at the RI next billing.</a:t>
            </a:r>
          </a:p>
          <a:p>
            <a:pPr defTabSz="914400" eaLnBrk="0" fontAlgn="base" hangingPunct="0">
              <a:spcBef>
                <a:spcPct val="0"/>
              </a:spcBef>
              <a:spcAft>
                <a:spcPct val="0"/>
              </a:spcAft>
              <a:buFontTx/>
              <a:buAutoNum type="arabicParenR"/>
            </a:pPr>
            <a:endParaRPr lang="en-US" altLang="en-US" sz="2000" dirty="0">
              <a:solidFill>
                <a:srgbClr val="0A0A0A"/>
              </a:solidFill>
            </a:endParaRPr>
          </a:p>
          <a:p>
            <a:pPr defTabSz="914400" eaLnBrk="0" fontAlgn="base" hangingPunct="0">
              <a:spcBef>
                <a:spcPct val="0"/>
              </a:spcBef>
              <a:spcAft>
                <a:spcPct val="0"/>
              </a:spcAft>
              <a:buFontTx/>
              <a:buAutoNum type="arabicParenR"/>
            </a:pPr>
            <a:r>
              <a:rPr lang="en-US" altLang="en-US" sz="2000" dirty="0">
                <a:solidFill>
                  <a:srgbClr val="0A0A0A"/>
                </a:solidFill>
              </a:rPr>
              <a:t>If adding a Rotarian, make sure you keep their same Rotary ID number to preserve their Paul Harris point history.  You can add them to your roster from the RI website by doing a search from the </a:t>
            </a:r>
            <a:r>
              <a:rPr lang="en-US" altLang="en-US" sz="2000" dirty="0" err="1">
                <a:solidFill>
                  <a:srgbClr val="0A0A0A"/>
                </a:solidFill>
              </a:rPr>
              <a:t>MyRotary</a:t>
            </a:r>
            <a:r>
              <a:rPr lang="en-US" altLang="en-US" sz="2000" dirty="0">
                <a:solidFill>
                  <a:srgbClr val="0A0A0A"/>
                </a:solidFill>
              </a:rPr>
              <a:t>-Club Resources-Club &amp; Member Data area. Click on “Add, edit or remove members” and then: </a:t>
            </a:r>
            <a:r>
              <a:rPr lang="en-US" altLang="en-US" sz="2000" b="1" dirty="0">
                <a:solidFill>
                  <a:srgbClr val="0A0A0A"/>
                </a:solidFill>
                <a:hlinkClick r:id="rId3"/>
              </a:rPr>
              <a:t>Search for an existing member</a:t>
            </a:r>
            <a:r>
              <a:rPr lang="en-US" altLang="en-US" sz="2000" b="1" dirty="0">
                <a:solidFill>
                  <a:srgbClr val="0A0A0A"/>
                </a:solidFill>
              </a:rPr>
              <a:t>. Or, from ClubRunner, click on Transfer New Member.</a:t>
            </a:r>
          </a:p>
          <a:p>
            <a:pPr defTabSz="914400" eaLnBrk="0" fontAlgn="base" hangingPunct="0">
              <a:spcBef>
                <a:spcPct val="0"/>
              </a:spcBef>
              <a:spcAft>
                <a:spcPct val="0"/>
              </a:spcAft>
              <a:buFontTx/>
              <a:buAutoNum type="arabicParenR"/>
            </a:pPr>
            <a:endParaRPr lang="en-US" altLang="en-US" sz="2000" b="1" dirty="0">
              <a:solidFill>
                <a:srgbClr val="0A0A0A"/>
              </a:solidFill>
            </a:endParaRPr>
          </a:p>
          <a:p>
            <a:pPr defTabSz="914400" eaLnBrk="0" fontAlgn="base" hangingPunct="0">
              <a:spcBef>
                <a:spcPct val="0"/>
              </a:spcBef>
              <a:spcAft>
                <a:spcPct val="0"/>
              </a:spcAft>
              <a:buFontTx/>
              <a:buAutoNum type="arabicParenR"/>
            </a:pPr>
            <a:r>
              <a:rPr lang="en-US" altLang="en-US" sz="2000" dirty="0">
                <a:solidFill>
                  <a:srgbClr val="0A0A0A"/>
                </a:solidFill>
              </a:rPr>
              <a:t>Periodically, perform a synchronization from </a:t>
            </a:r>
            <a:r>
              <a:rPr lang="en-US" altLang="en-US" sz="2000" dirty="0" err="1">
                <a:solidFill>
                  <a:srgbClr val="0A0A0A"/>
                </a:solidFill>
              </a:rPr>
              <a:t>ClubRunner</a:t>
            </a:r>
            <a:r>
              <a:rPr lang="en-US" altLang="en-US" sz="2000" dirty="0">
                <a:solidFill>
                  <a:srgbClr val="0A0A0A"/>
                </a:solidFill>
              </a:rPr>
              <a:t> by clicking on “</a:t>
            </a:r>
            <a:r>
              <a:rPr lang="en-US" altLang="en-US" sz="2000" u="sng" dirty="0">
                <a:solidFill>
                  <a:srgbClr val="0A0A0A"/>
                </a:solidFill>
              </a:rPr>
              <a:t>RI Member Synchronization”</a:t>
            </a:r>
            <a:r>
              <a:rPr lang="en-US" altLang="en-US" sz="2000" dirty="0">
                <a:solidFill>
                  <a:srgbClr val="0A0A0A"/>
                </a:solidFill>
              </a:rPr>
              <a:t>.  This action compares the </a:t>
            </a:r>
            <a:r>
              <a:rPr lang="en-US" altLang="en-US" sz="2000" dirty="0" err="1">
                <a:solidFill>
                  <a:srgbClr val="0A0A0A"/>
                </a:solidFill>
              </a:rPr>
              <a:t>ClubRunner</a:t>
            </a:r>
            <a:r>
              <a:rPr lang="en-US" altLang="en-US" sz="2000" dirty="0">
                <a:solidFill>
                  <a:srgbClr val="0A0A0A"/>
                </a:solidFill>
              </a:rPr>
              <a:t> roster with the RI roster and lists those who are not on the RI website and also those on the RI website, but not in </a:t>
            </a:r>
            <a:r>
              <a:rPr lang="en-US" altLang="en-US" sz="2000" dirty="0" err="1">
                <a:solidFill>
                  <a:srgbClr val="0A0A0A"/>
                </a:solidFill>
              </a:rPr>
              <a:t>ClubRunner</a:t>
            </a:r>
            <a:r>
              <a:rPr lang="en-US" altLang="en-US" sz="2000" dirty="0">
                <a:solidFill>
                  <a:srgbClr val="0A0A0A"/>
                </a:solidFill>
              </a:rPr>
              <a:t>. Click on the link to add them to the site that is missing the listing. If you find a member with 2 RI numbers, they need to call RI to consolidate the profiles.                                                                       </a:t>
            </a:r>
          </a:p>
          <a:p>
            <a:pPr marL="0" indent="0" defTabSz="914400" eaLnBrk="0" fontAlgn="base" hangingPunct="0">
              <a:spcBef>
                <a:spcPct val="0"/>
              </a:spcBef>
              <a:spcAft>
                <a:spcPct val="0"/>
              </a:spcAft>
            </a:pPr>
            <a:r>
              <a:rPr lang="en-US" altLang="en-US" sz="2000" dirty="0">
                <a:solidFill>
                  <a:srgbClr val="0A0A0A"/>
                </a:solidFill>
              </a:rPr>
              <a:t>                                              1 866-976-8279 (toll free)</a:t>
            </a:r>
          </a:p>
          <a:p>
            <a:pPr marL="0" indent="0" defTabSz="914400" eaLnBrk="0" fontAlgn="base" hangingPunct="0">
              <a:spcBef>
                <a:spcPct val="0"/>
              </a:spcBef>
              <a:spcAft>
                <a:spcPct val="0"/>
              </a:spcAft>
            </a:pPr>
            <a:r>
              <a:rPr lang="en-US" altLang="en-US" sz="2000" dirty="0">
                <a:solidFill>
                  <a:srgbClr val="0A0A0A"/>
                </a:solidFill>
              </a:rPr>
              <a:t>5) Ensure that the name on the RI records is exactly the same as </a:t>
            </a:r>
            <a:r>
              <a:rPr lang="en-US" altLang="en-US" sz="2000" dirty="0" err="1">
                <a:solidFill>
                  <a:srgbClr val="0A0A0A"/>
                </a:solidFill>
              </a:rPr>
              <a:t>ClubRunner’s</a:t>
            </a:r>
            <a:r>
              <a:rPr lang="en-US" altLang="en-US" sz="2000" dirty="0">
                <a:solidFill>
                  <a:srgbClr val="0A0A0A"/>
                </a:solidFill>
              </a:rPr>
              <a:t> records</a:t>
            </a:r>
            <a:r>
              <a:rPr lang="en-US" altLang="en-US" sz="2000" dirty="0">
                <a:solidFill>
                  <a:srgbClr val="00246C"/>
                </a:solidFill>
              </a:rPr>
              <a:t>. </a:t>
            </a:r>
          </a:p>
          <a:p>
            <a:pPr defTabSz="914400" eaLnBrk="0" fontAlgn="base" hangingPunct="0">
              <a:spcBef>
                <a:spcPct val="0"/>
              </a:spcBef>
              <a:spcAft>
                <a:spcPct val="0"/>
              </a:spcAft>
              <a:buFontTx/>
              <a:buAutoNum type="arabicParenR"/>
            </a:pPr>
            <a:endParaRPr lang="en-US" altLang="en-US" sz="1800" dirty="0">
              <a:solidFill>
                <a:srgbClr val="00246C"/>
              </a:solidFill>
            </a:endParaRPr>
          </a:p>
          <a:p>
            <a:pPr defTabSz="914400" eaLnBrk="0" fontAlgn="base" hangingPunct="0">
              <a:spcBef>
                <a:spcPct val="0"/>
              </a:spcBef>
              <a:spcAft>
                <a:spcPct val="0"/>
              </a:spcAft>
              <a:buFontTx/>
              <a:buAutoNum type="arabicParenR"/>
            </a:pPr>
            <a:endParaRPr lang="en-US" altLang="en-US" sz="1800" dirty="0">
              <a:solidFill>
                <a:srgbClr val="00246C"/>
              </a:solidFill>
            </a:endParaRPr>
          </a:p>
          <a:p>
            <a:pPr defTabSz="914400" eaLnBrk="0" fontAlgn="base" hangingPunct="0">
              <a:spcBef>
                <a:spcPct val="0"/>
              </a:spcBef>
              <a:spcAft>
                <a:spcPct val="0"/>
              </a:spcAft>
              <a:buFontTx/>
              <a:buAutoNum type="arabicParenR"/>
            </a:pPr>
            <a:endParaRPr lang="en-US" altLang="en-US" sz="1800" dirty="0">
              <a:solidFill>
                <a:srgbClr val="00246C"/>
              </a:solidFill>
            </a:endParaRPr>
          </a:p>
        </p:txBody>
      </p:sp>
    </p:spTree>
    <p:extLst>
      <p:ext uri="{BB962C8B-B14F-4D97-AF65-F5344CB8AC3E}">
        <p14:creationId xmlns:p14="http://schemas.microsoft.com/office/powerpoint/2010/main" val="364498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D41DF09-1FFC-497F-AC28-0CCA0538A53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600">
                <a:latin typeface="Arial Narrow" panose="020B0606020202030204" pitchFamily="34" charset="0"/>
              </a:rPr>
              <a:t>To Update Member Information</a:t>
            </a:r>
          </a:p>
        </p:txBody>
      </p:sp>
      <p:sp>
        <p:nvSpPr>
          <p:cNvPr id="32771" name="Title 2">
            <a:extLst>
              <a:ext uri="{FF2B5EF4-FFF2-40B4-BE49-F238E27FC236}">
                <a16:creationId xmlns:a16="http://schemas.microsoft.com/office/drawing/2014/main" id="{F329BE01-CE55-4A9F-A69C-95BF898C7590}"/>
              </a:ext>
            </a:extLst>
          </p:cNvPr>
          <p:cNvSpPr>
            <a:spLocks noGrp="1"/>
          </p:cNvSpPr>
          <p:nvPr>
            <p:ph idx="1"/>
          </p:nvPr>
        </p:nvSpPr>
        <p:spPr bwMode="auto">
          <a:xfrm>
            <a:off x="1828800" y="990601"/>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sz="2000">
                <a:solidFill>
                  <a:schemeClr val="tx2"/>
                </a:solidFill>
                <a:latin typeface="Georgia" panose="02040502050405020303" pitchFamily="18" charset="0"/>
                <a:cs typeface="Arial" panose="020B0604020202020204" pitchFamily="34" charset="0"/>
              </a:rPr>
              <a:t>Cl</a:t>
            </a:r>
            <a:r>
              <a:rPr lang="en-US" altLang="en-US" sz="2400">
                <a:solidFill>
                  <a:schemeClr val="tx2"/>
                </a:solidFill>
                <a:latin typeface="Georgia" panose="02040502050405020303" pitchFamily="18" charset="0"/>
                <a:cs typeface="Arial" panose="020B0604020202020204" pitchFamily="34" charset="0"/>
              </a:rPr>
              <a:t>ick on “For Members”, then “Edit My Profile”</a:t>
            </a:r>
          </a:p>
        </p:txBody>
      </p:sp>
      <p:pic>
        <p:nvPicPr>
          <p:cNvPr id="32772" name="Picture 2">
            <a:extLst>
              <a:ext uri="{FF2B5EF4-FFF2-40B4-BE49-F238E27FC236}">
                <a16:creationId xmlns:a16="http://schemas.microsoft.com/office/drawing/2014/main" id="{64434337-1B9C-4814-B72E-FF635CC60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8610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6">
            <a:extLst>
              <a:ext uri="{FF2B5EF4-FFF2-40B4-BE49-F238E27FC236}">
                <a16:creationId xmlns:a16="http://schemas.microsoft.com/office/drawing/2014/main" id="{0BF7DFDE-AC0E-4E85-AAB6-A95DFE34EA66}"/>
              </a:ext>
            </a:extLst>
          </p:cNvPr>
          <p:cNvSpPr/>
          <p:nvPr/>
        </p:nvSpPr>
        <p:spPr>
          <a:xfrm rot="18464726">
            <a:off x="1415258" y="3344070"/>
            <a:ext cx="979487" cy="4857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8" name="Arrow: Down 7">
            <a:extLst>
              <a:ext uri="{FF2B5EF4-FFF2-40B4-BE49-F238E27FC236}">
                <a16:creationId xmlns:a16="http://schemas.microsoft.com/office/drawing/2014/main" id="{1196CE73-0C93-4ECA-B5B8-B5AEED7DFE15}"/>
              </a:ext>
            </a:extLst>
          </p:cNvPr>
          <p:cNvSpPr/>
          <p:nvPr/>
        </p:nvSpPr>
        <p:spPr>
          <a:xfrm>
            <a:off x="3200400" y="1676400"/>
            <a:ext cx="484188"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381390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26553D4-6E76-48E5-8E41-8D01663776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Member Profile</a:t>
            </a:r>
          </a:p>
        </p:txBody>
      </p:sp>
      <p:sp>
        <p:nvSpPr>
          <p:cNvPr id="33795" name="Content Placeholder 3">
            <a:extLst>
              <a:ext uri="{FF2B5EF4-FFF2-40B4-BE49-F238E27FC236}">
                <a16:creationId xmlns:a16="http://schemas.microsoft.com/office/drawing/2014/main" id="{A9A8EC8F-D75E-4A3A-A225-4A5D0F49800B}"/>
              </a:ext>
            </a:extLst>
          </p:cNvPr>
          <p:cNvSpPr>
            <a:spLocks noGrp="1"/>
          </p:cNvSpPr>
          <p:nvPr>
            <p:ph idx="1"/>
          </p:nvPr>
        </p:nvSpPr>
        <p:spPr bwMode="auto">
          <a:xfrm>
            <a:off x="1399821" y="1219200"/>
            <a:ext cx="9155289"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rgbClr val="0A0A0A"/>
                </a:solidFill>
                <a:latin typeface="Georgia" panose="02040502050405020303" pitchFamily="18" charset="0"/>
              </a:rPr>
              <a:t>Click “Edit” and enter information</a:t>
            </a:r>
          </a:p>
          <a:p>
            <a:r>
              <a:rPr lang="en-US" altLang="en-US" sz="2800" dirty="0">
                <a:solidFill>
                  <a:srgbClr val="0A0A0A"/>
                </a:solidFill>
                <a:latin typeface="Georgia" panose="02040502050405020303" pitchFamily="18" charset="0"/>
              </a:rPr>
              <a:t>To download a picture, click on “Update” under the silhouette</a:t>
            </a:r>
          </a:p>
          <a:p>
            <a:r>
              <a:rPr lang="en-US" altLang="en-US" sz="2800" dirty="0">
                <a:solidFill>
                  <a:srgbClr val="0A0A0A"/>
                </a:solidFill>
                <a:latin typeface="Georgia" panose="02040502050405020303" pitchFamily="18" charset="0"/>
              </a:rPr>
              <a:t>The primary email address will be used for emails.</a:t>
            </a:r>
          </a:p>
          <a:p>
            <a:r>
              <a:rPr lang="en-US" altLang="en-US" sz="2800" dirty="0">
                <a:solidFill>
                  <a:srgbClr val="0A0A0A"/>
                </a:solidFill>
                <a:latin typeface="Georgia" panose="02040502050405020303" pitchFamily="18" charset="0"/>
              </a:rPr>
              <a:t>Check other tabs for other categories to edit.</a:t>
            </a:r>
          </a:p>
          <a:p>
            <a:r>
              <a:rPr lang="en-US" altLang="en-US" sz="2800" dirty="0">
                <a:solidFill>
                  <a:srgbClr val="0A0A0A"/>
                </a:solidFill>
                <a:latin typeface="Georgia" panose="02040502050405020303" pitchFamily="18" charset="0"/>
              </a:rPr>
              <a:t>Change passwords in the “Settings” tab.</a:t>
            </a:r>
          </a:p>
          <a:p>
            <a:r>
              <a:rPr lang="en-US" altLang="en-US" sz="2800" dirty="0" err="1">
                <a:solidFill>
                  <a:srgbClr val="0A0A0A"/>
                </a:solidFill>
                <a:latin typeface="Georgia" panose="02040502050405020303" pitchFamily="18" charset="0"/>
              </a:rPr>
              <a:t>Opt</a:t>
            </a:r>
            <a:r>
              <a:rPr lang="en-US" altLang="en-US" sz="2800" dirty="0">
                <a:solidFill>
                  <a:srgbClr val="0A0A0A"/>
                </a:solidFill>
                <a:latin typeface="Georgia" panose="02040502050405020303" pitchFamily="18" charset="0"/>
              </a:rPr>
              <a:t> in or out in the “Privacy” tab</a:t>
            </a:r>
          </a:p>
          <a:p>
            <a:r>
              <a:rPr lang="en-US" altLang="en-US" sz="2800" dirty="0">
                <a:solidFill>
                  <a:srgbClr val="0A0A0A"/>
                </a:solidFill>
                <a:latin typeface="Georgia" panose="02040502050405020303" pitchFamily="18" charset="0"/>
              </a:rPr>
              <a:t>Don’t forget to click on “Save” at the bottom.</a:t>
            </a:r>
          </a:p>
          <a:p>
            <a:endParaRPr lang="en-US" altLang="en-US" sz="2500" b="1" dirty="0">
              <a:solidFill>
                <a:srgbClr val="0A0A0A"/>
              </a:solidFill>
              <a:latin typeface="Georgia" panose="02040502050405020303" pitchFamily="18" charset="0"/>
            </a:endParaRPr>
          </a:p>
        </p:txBody>
      </p:sp>
    </p:spTree>
    <p:extLst>
      <p:ext uri="{BB962C8B-B14F-4D97-AF65-F5344CB8AC3E}">
        <p14:creationId xmlns:p14="http://schemas.microsoft.com/office/powerpoint/2010/main" val="3450159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4E09DCA-40FE-4CA9-8B83-558081C1889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Narrow" panose="020B0606020202030204" pitchFamily="34" charset="0"/>
              </a:rPr>
              <a:t>Click on “For Clubs”, then “Define Club Executives” </a:t>
            </a:r>
          </a:p>
        </p:txBody>
      </p:sp>
      <p:sp>
        <p:nvSpPr>
          <p:cNvPr id="35844" name="TextBox 5">
            <a:extLst>
              <a:ext uri="{FF2B5EF4-FFF2-40B4-BE49-F238E27FC236}">
                <a16:creationId xmlns:a16="http://schemas.microsoft.com/office/drawing/2014/main" id="{8DC7ED1A-A928-4F70-9BC3-32131AC45CC4}"/>
              </a:ext>
            </a:extLst>
          </p:cNvPr>
          <p:cNvSpPr txBox="1">
            <a:spLocks noChangeArrowheads="1"/>
          </p:cNvSpPr>
          <p:nvPr/>
        </p:nvSpPr>
        <p:spPr bwMode="auto">
          <a:xfrm>
            <a:off x="508000" y="1068389"/>
            <a:ext cx="104422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fontAlgn="base">
              <a:spcBef>
                <a:spcPct val="0"/>
              </a:spcBef>
              <a:spcAft>
                <a:spcPct val="0"/>
              </a:spcAft>
            </a:pPr>
            <a:r>
              <a:rPr lang="en-US" altLang="en-US" sz="2000" dirty="0">
                <a:solidFill>
                  <a:srgbClr val="000000"/>
                </a:solidFill>
                <a:latin typeface="Georgia" panose="02040502050405020303" pitchFamily="18" charset="0"/>
              </a:rPr>
              <a:t>Click on “Next Year” to list your officers.  Use the “Add New Positions” to add lines.</a:t>
            </a:r>
          </a:p>
        </p:txBody>
      </p:sp>
      <p:sp>
        <p:nvSpPr>
          <p:cNvPr id="18" name="Arrow: Down 17">
            <a:extLst>
              <a:ext uri="{FF2B5EF4-FFF2-40B4-BE49-F238E27FC236}">
                <a16:creationId xmlns:a16="http://schemas.microsoft.com/office/drawing/2014/main" id="{7D4144ED-FF14-4241-BE12-40BFFDDFEF6B}"/>
              </a:ext>
            </a:extLst>
          </p:cNvPr>
          <p:cNvSpPr/>
          <p:nvPr/>
        </p:nvSpPr>
        <p:spPr>
          <a:xfrm>
            <a:off x="7895064" y="-31750"/>
            <a:ext cx="484188"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2" name="TextBox 1">
            <a:extLst>
              <a:ext uri="{FF2B5EF4-FFF2-40B4-BE49-F238E27FC236}">
                <a16:creationId xmlns:a16="http://schemas.microsoft.com/office/drawing/2014/main" id="{FF544A62-F44B-4ADC-9F9A-7D9406FFAA93}"/>
              </a:ext>
            </a:extLst>
          </p:cNvPr>
          <p:cNvSpPr txBox="1"/>
          <p:nvPr/>
        </p:nvSpPr>
        <p:spPr>
          <a:xfrm>
            <a:off x="1303866" y="5942256"/>
            <a:ext cx="10092267" cy="338554"/>
          </a:xfrm>
          <a:prstGeom prst="rect">
            <a:avLst/>
          </a:prstGeom>
          <a:noFill/>
        </p:spPr>
        <p:txBody>
          <a:bodyPr wrap="square">
            <a:spAutoFit/>
          </a:bodyPr>
          <a:lstStyle/>
          <a:p>
            <a:pPr defTabSz="914400" eaLnBrk="0" fontAlgn="base" hangingPunct="0">
              <a:spcBef>
                <a:spcPct val="0"/>
              </a:spcBef>
              <a:spcAft>
                <a:spcPct val="0"/>
              </a:spcAft>
              <a:defRPr/>
            </a:pPr>
            <a:r>
              <a:rPr lang="en-US" sz="1600" dirty="0">
                <a:solidFill>
                  <a:srgbClr val="00246C">
                    <a:lumMod val="50000"/>
                  </a:srgbClr>
                </a:solidFill>
                <a:latin typeface="Arial" panose="020B0604020202020204" pitchFamily="34" charset="0"/>
                <a:ea typeface="ヒラギノ角ゴ Pro W3" pitchFamily="-84" charset="-128"/>
              </a:rPr>
              <a:t>Tip: If  </a:t>
            </a:r>
            <a:r>
              <a:rPr lang="en-US" sz="1600" dirty="0">
                <a:solidFill>
                  <a:srgbClr val="00246C">
                    <a:lumMod val="50000"/>
                  </a:srgbClr>
                </a:solidFill>
                <a:latin typeface="Arial" panose="020B0604020202020204" pitchFamily="34" charset="0"/>
                <a:ea typeface="ヒラギノ角ゴ Pro W3" pitchFamily="-84" charset="-128"/>
                <a:hlinkClick r:id="rId2"/>
              </a:rPr>
              <a:t>“</a:t>
            </a:r>
            <a:r>
              <a:rPr lang="en-US" sz="1600" dirty="0">
                <a:solidFill>
                  <a:srgbClr val="958D85"/>
                </a:solidFill>
                <a:latin typeface="Arial" panose="020B0604020202020204" pitchFamily="34" charset="0"/>
                <a:ea typeface="ヒラギノ角ゴ Pro W3" pitchFamily="-84" charset="-128"/>
                <a:hlinkClick r:id="rId2"/>
              </a:rPr>
              <a:t>Carry over Next Year</a:t>
            </a:r>
            <a:r>
              <a:rPr lang="en-US" sz="1600" dirty="0">
                <a:solidFill>
                  <a:srgbClr val="958D85"/>
                </a:solidFill>
                <a:latin typeface="Arial" panose="020B0604020202020204" pitchFamily="34" charset="0"/>
                <a:ea typeface="ヒラギノ角ゴ Pro W3" pitchFamily="-84" charset="-128"/>
              </a:rPr>
              <a:t>”</a:t>
            </a:r>
            <a:r>
              <a:rPr lang="en-US" sz="1600" dirty="0">
                <a:solidFill>
                  <a:srgbClr val="00246C">
                    <a:lumMod val="50000"/>
                  </a:srgbClr>
                </a:solidFill>
                <a:latin typeface="Arial" panose="020B0604020202020204" pitchFamily="34" charset="0"/>
                <a:ea typeface="ヒラギノ角ゴ Pro W3" pitchFamily="-84" charset="-128"/>
              </a:rPr>
              <a:t> is highlighted, click on it</a:t>
            </a:r>
            <a:r>
              <a:rPr lang="en-US" sz="1600" dirty="0">
                <a:solidFill>
                  <a:srgbClr val="958D85"/>
                </a:solidFill>
                <a:latin typeface="Arial" panose="020B0604020202020204" pitchFamily="34" charset="0"/>
                <a:ea typeface="ヒラギノ角ゴ Pro W3" pitchFamily="-84" charset="-128"/>
              </a:rPr>
              <a:t> </a:t>
            </a:r>
            <a:r>
              <a:rPr lang="en-US" sz="1600" dirty="0">
                <a:solidFill>
                  <a:srgbClr val="00246C">
                    <a:lumMod val="50000"/>
                  </a:srgbClr>
                </a:solidFill>
                <a:latin typeface="Arial" panose="020B0604020202020204" pitchFamily="34" charset="0"/>
                <a:ea typeface="ヒラギノ角ゴ Pro W3" pitchFamily="-84" charset="-128"/>
              </a:rPr>
              <a:t>and all the positions will carry to the next year!</a:t>
            </a:r>
            <a:r>
              <a:rPr lang="en-US" sz="1600" dirty="0">
                <a:solidFill>
                  <a:srgbClr val="958D85"/>
                </a:solidFill>
                <a:latin typeface="Arial" panose="020B0604020202020204" pitchFamily="34" charset="0"/>
                <a:ea typeface="ヒラギノ角ゴ Pro W3" pitchFamily="-84" charset="-128"/>
              </a:rPr>
              <a:t> </a:t>
            </a:r>
            <a:endParaRPr lang="en-US" sz="1600" dirty="0">
              <a:solidFill>
                <a:srgbClr val="00246C">
                  <a:lumMod val="50000"/>
                </a:srgbClr>
              </a:solidFill>
              <a:latin typeface="Arial" panose="020B0604020202020204" pitchFamily="34" charset="0"/>
              <a:ea typeface="ヒラギノ角ゴ Pro W3" pitchFamily="-84" charset="-128"/>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AAAF1700-BD61-B7EC-C7E1-2AC808B8A90B}"/>
                  </a:ext>
                </a:extLst>
              </p14:cNvPr>
              <p14:cNvContentPartPr/>
              <p14:nvPr/>
            </p14:nvContentPartPr>
            <p14:xfrm>
              <a:off x="2878344" y="5799096"/>
              <a:ext cx="166680" cy="145440"/>
            </p14:xfrm>
          </p:contentPart>
        </mc:Choice>
        <mc:Fallback xmlns="">
          <p:pic>
            <p:nvPicPr>
              <p:cNvPr id="11" name="Ink 10">
                <a:extLst>
                  <a:ext uri="{FF2B5EF4-FFF2-40B4-BE49-F238E27FC236}">
                    <a16:creationId xmlns:a16="http://schemas.microsoft.com/office/drawing/2014/main" id="{AAAF1700-BD61-B7EC-C7E1-2AC808B8A90B}"/>
                  </a:ext>
                </a:extLst>
              </p:cNvPr>
              <p:cNvPicPr/>
              <p:nvPr/>
            </p:nvPicPr>
            <p:blipFill>
              <a:blip r:embed="rId11"/>
              <a:stretch>
                <a:fillRect/>
              </a:stretch>
            </p:blipFill>
            <p:spPr>
              <a:xfrm>
                <a:off x="2860344" y="5781096"/>
                <a:ext cx="202320" cy="181080"/>
              </a:xfrm>
              <a:prstGeom prst="rect">
                <a:avLst/>
              </a:prstGeom>
            </p:spPr>
          </p:pic>
        </mc:Fallback>
      </mc:AlternateContent>
      <p:pic>
        <p:nvPicPr>
          <p:cNvPr id="6" name="Picture 5">
            <a:extLst>
              <a:ext uri="{FF2B5EF4-FFF2-40B4-BE49-F238E27FC236}">
                <a16:creationId xmlns:a16="http://schemas.microsoft.com/office/drawing/2014/main" id="{43E03B34-834C-C1AA-46D8-C8072B826529}"/>
              </a:ext>
            </a:extLst>
          </p:cNvPr>
          <p:cNvPicPr>
            <a:picLocks noChangeAspect="1"/>
          </p:cNvPicPr>
          <p:nvPr/>
        </p:nvPicPr>
        <p:blipFill>
          <a:blip r:embed="rId12"/>
          <a:stretch>
            <a:fillRect/>
          </a:stretch>
        </p:blipFill>
        <p:spPr>
          <a:xfrm>
            <a:off x="1027558" y="1696466"/>
            <a:ext cx="10691619" cy="4245790"/>
          </a:xfrm>
          <a:prstGeom prst="rect">
            <a:avLst/>
          </a:prstGeom>
        </p:spPr>
      </p:pic>
      <p:sp>
        <p:nvSpPr>
          <p:cNvPr id="19" name="Arrow: Right 18">
            <a:extLst>
              <a:ext uri="{FF2B5EF4-FFF2-40B4-BE49-F238E27FC236}">
                <a16:creationId xmlns:a16="http://schemas.microsoft.com/office/drawing/2014/main" id="{DEA84277-88D5-4E62-9708-D5653E1BC591}"/>
              </a:ext>
            </a:extLst>
          </p:cNvPr>
          <p:cNvSpPr/>
          <p:nvPr/>
        </p:nvSpPr>
        <p:spPr>
          <a:xfrm rot="19611715">
            <a:off x="1357119" y="2810803"/>
            <a:ext cx="977900" cy="4857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17" name="Arrow: Down 16">
            <a:extLst>
              <a:ext uri="{FF2B5EF4-FFF2-40B4-BE49-F238E27FC236}">
                <a16:creationId xmlns:a16="http://schemas.microsoft.com/office/drawing/2014/main" id="{FD959F07-3F8F-465A-A815-C91C85063890}"/>
              </a:ext>
            </a:extLst>
          </p:cNvPr>
          <p:cNvSpPr/>
          <p:nvPr/>
        </p:nvSpPr>
        <p:spPr>
          <a:xfrm>
            <a:off x="7895064" y="2720594"/>
            <a:ext cx="484188"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2058263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35C51F30-FA52-4FBA-BA61-5A245BF77A0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Narrow" panose="020B0606020202030204" pitchFamily="34" charset="0"/>
              </a:rPr>
              <a:t>New Officers: Elected by December 31. Nominations 30 days Before</a:t>
            </a:r>
          </a:p>
        </p:txBody>
      </p:sp>
      <p:sp>
        <p:nvSpPr>
          <p:cNvPr id="34819" name="Content Placeholder 2">
            <a:extLst>
              <a:ext uri="{FF2B5EF4-FFF2-40B4-BE49-F238E27FC236}">
                <a16:creationId xmlns:a16="http://schemas.microsoft.com/office/drawing/2014/main" id="{BA75574C-9641-4B7C-B829-B3229C482EC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a:solidFill>
                  <a:srgbClr val="0A0A0A"/>
                </a:solidFill>
                <a:latin typeface="Georgia" panose="02040502050405020303" pitchFamily="18" charset="0"/>
              </a:rPr>
              <a:t>ELECTIONS. Review your Constitution and By-Laws</a:t>
            </a:r>
          </a:p>
          <a:p>
            <a:pPr marL="0" indent="0">
              <a:buNone/>
            </a:pPr>
            <a:endParaRPr lang="en-US" altLang="en-US" dirty="0">
              <a:solidFill>
                <a:srgbClr val="0A0A0A"/>
              </a:solidFill>
              <a:latin typeface="Georgia" panose="02040502050405020303" pitchFamily="18" charset="0"/>
            </a:endParaRPr>
          </a:p>
          <a:p>
            <a:pPr marL="0" indent="0">
              <a:buNone/>
            </a:pPr>
            <a:r>
              <a:rPr lang="en-US" altLang="en-US" dirty="0">
                <a:solidFill>
                  <a:srgbClr val="0A0A0A"/>
                </a:solidFill>
                <a:latin typeface="Georgia" panose="02040502050405020303" pitchFamily="18" charset="0"/>
              </a:rPr>
              <a:t>The annual meeting for the election of officers should be held no later than December 31</a:t>
            </a:r>
            <a:r>
              <a:rPr lang="en-US" altLang="en-US" baseline="30000" dirty="0">
                <a:solidFill>
                  <a:srgbClr val="0A0A0A"/>
                </a:solidFill>
                <a:latin typeface="Georgia" panose="02040502050405020303" pitchFamily="18" charset="0"/>
              </a:rPr>
              <a:t>st</a:t>
            </a:r>
            <a:r>
              <a:rPr lang="en-US" altLang="en-US" dirty="0">
                <a:solidFill>
                  <a:srgbClr val="0A0A0A"/>
                </a:solidFill>
                <a:latin typeface="Georgia" panose="02040502050405020303" pitchFamily="18" charset="0"/>
              </a:rPr>
              <a:t>.  Elect officers, including the President-Elect and Club Trainer. The President for 2024-2025 was elected last year and is the current P.E.</a:t>
            </a:r>
          </a:p>
          <a:p>
            <a:pPr marL="0" indent="0">
              <a:buNone/>
            </a:pPr>
            <a:endParaRPr lang="en-US" altLang="en-US" sz="1200" dirty="0">
              <a:solidFill>
                <a:srgbClr val="0A0A0A"/>
              </a:solidFill>
              <a:latin typeface="Georgia" panose="02040502050405020303" pitchFamily="18" charset="0"/>
            </a:endParaRPr>
          </a:p>
          <a:p>
            <a:pPr marL="0" indent="0">
              <a:buNone/>
            </a:pPr>
            <a:r>
              <a:rPr lang="en-US" altLang="en-US" dirty="0">
                <a:solidFill>
                  <a:srgbClr val="0A0A0A"/>
                </a:solidFill>
                <a:latin typeface="Georgia" panose="02040502050405020303" pitchFamily="18" charset="0"/>
              </a:rPr>
              <a:t>Input the elected officer names on the district website by January 31. Information uploads to the RI website.</a:t>
            </a:r>
          </a:p>
          <a:p>
            <a:pPr marL="0" indent="0">
              <a:buNone/>
            </a:pPr>
            <a:endParaRPr lang="en-US" altLang="en-US" dirty="0">
              <a:latin typeface="Georgia" panose="02040502050405020303" pitchFamily="18" charset="0"/>
            </a:endParaRPr>
          </a:p>
          <a:p>
            <a:pPr marL="0" indent="0">
              <a:buNone/>
            </a:pPr>
            <a:endParaRPr lang="en-US" altLang="en-US" dirty="0">
              <a:latin typeface="Georgia" panose="02040502050405020303" pitchFamily="18" charset="0"/>
            </a:endParaRPr>
          </a:p>
        </p:txBody>
      </p:sp>
    </p:spTree>
    <p:extLst>
      <p:ext uri="{BB962C8B-B14F-4D97-AF65-F5344CB8AC3E}">
        <p14:creationId xmlns:p14="http://schemas.microsoft.com/office/powerpoint/2010/main" val="1406582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722206BC-012E-4A24-A0CE-CFD4F5D86C9C}"/>
              </a:ext>
            </a:extLst>
          </p:cNvPr>
          <p:cNvSpPr>
            <a:spLocks noGrp="1"/>
          </p:cNvSpPr>
          <p:nvPr>
            <p:ph type="ctrTitle"/>
          </p:nvPr>
        </p:nvSpPr>
        <p:spPr bwMode="auto">
          <a:xfrm>
            <a:off x="903111" y="2590800"/>
            <a:ext cx="10284178" cy="1902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80000"/>
              </a:lnSpc>
            </a:pPr>
            <a:r>
              <a:rPr lang="en-US" altLang="en-US" b="1" dirty="0">
                <a:solidFill>
                  <a:srgbClr val="0A0A0A"/>
                </a:solidFill>
                <a:latin typeface="Georgia" panose="02040502050405020303" pitchFamily="18" charset="0"/>
              </a:rPr>
              <a:t>As club secretary, you have an important role in helping your club run smoothly and effectively</a:t>
            </a:r>
          </a:p>
        </p:txBody>
      </p:sp>
    </p:spTree>
    <p:extLst>
      <p:ext uri="{BB962C8B-B14F-4D97-AF65-F5344CB8AC3E}">
        <p14:creationId xmlns:p14="http://schemas.microsoft.com/office/powerpoint/2010/main" val="93047550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97B5413-6B93-4A50-87E1-7E8F25987CE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a:latin typeface="Arial Narrow" panose="020B0606020202030204" pitchFamily="34" charset="0"/>
              </a:rPr>
              <a:t>Attendance Policy is Dictated by the Club By-Laws</a:t>
            </a:r>
          </a:p>
        </p:txBody>
      </p:sp>
      <p:sp>
        <p:nvSpPr>
          <p:cNvPr id="3" name="Content Placeholder 2">
            <a:extLst>
              <a:ext uri="{FF2B5EF4-FFF2-40B4-BE49-F238E27FC236}">
                <a16:creationId xmlns:a16="http://schemas.microsoft.com/office/drawing/2014/main" id="{80B170BD-2BE6-4326-83AA-65293071C487}"/>
              </a:ext>
            </a:extLst>
          </p:cNvPr>
          <p:cNvSpPr>
            <a:spLocks noGrp="1"/>
          </p:cNvSpPr>
          <p:nvPr>
            <p:ph idx="1"/>
          </p:nvPr>
        </p:nvSpPr>
        <p:spPr>
          <a:xfrm>
            <a:off x="599441" y="1520880"/>
            <a:ext cx="10757407" cy="4724400"/>
          </a:xfrm>
        </p:spPr>
        <p:txBody>
          <a:bodyPr lIns="0" tIns="0" rIns="0" bIns="0"/>
          <a:lstStyle/>
          <a:p>
            <a:pPr marL="114300" indent="0" eaLnBrk="1" fontAlgn="auto" hangingPunct="1">
              <a:spcAft>
                <a:spcPts val="900"/>
              </a:spcAft>
              <a:buClr>
                <a:schemeClr val="accent1"/>
              </a:buClr>
              <a:buSzPct val="125000"/>
              <a:buNone/>
              <a:defRPr/>
            </a:pPr>
            <a:r>
              <a:rPr lang="en-US" sz="2400" dirty="0">
                <a:solidFill>
                  <a:srgbClr val="0A0A0A"/>
                </a:solidFill>
                <a:ea typeface="+mn-ea"/>
              </a:rPr>
              <a:t>The RI Council on Legislation granted clubs greater flexibility on attendance policies.  </a:t>
            </a:r>
            <a:r>
              <a:rPr lang="en-US" sz="2400" dirty="0">
                <a:solidFill>
                  <a:srgbClr val="0A0A0A"/>
                </a:solidFill>
              </a:rPr>
              <a:t>Rotary clubs now have the option of reducing their meeting frequency as long as they meet in some way </a:t>
            </a:r>
            <a:r>
              <a:rPr lang="en-US" sz="2400" dirty="0">
                <a:solidFill>
                  <a:srgbClr val="0A0A0A"/>
                </a:solidFill>
                <a:highlight>
                  <a:srgbClr val="FFFF00"/>
                </a:highlight>
              </a:rPr>
              <a:t>at least twice per month</a:t>
            </a:r>
            <a:r>
              <a:rPr lang="en-US" sz="2400" dirty="0">
                <a:solidFill>
                  <a:srgbClr val="0A0A0A"/>
                </a:solidFill>
              </a:rPr>
              <a:t>. Allowable options:</a:t>
            </a:r>
          </a:p>
          <a:p>
            <a:pPr>
              <a:defRPr/>
            </a:pPr>
            <a:r>
              <a:rPr lang="en-US" sz="2400" dirty="0">
                <a:solidFill>
                  <a:srgbClr val="0A0A0A"/>
                </a:solidFill>
              </a:rPr>
              <a:t>Determine the best day and time for their meetings</a:t>
            </a:r>
          </a:p>
          <a:p>
            <a:pPr>
              <a:defRPr/>
            </a:pPr>
            <a:r>
              <a:rPr lang="en-US" sz="2400" dirty="0">
                <a:solidFill>
                  <a:srgbClr val="0A0A0A"/>
                </a:solidFill>
              </a:rPr>
              <a:t>Change or cancel a meeting, if the need arises</a:t>
            </a:r>
          </a:p>
          <a:p>
            <a:pPr>
              <a:defRPr/>
            </a:pPr>
            <a:r>
              <a:rPr lang="en-US" sz="2400" dirty="0">
                <a:solidFill>
                  <a:srgbClr val="0A0A0A"/>
                </a:solidFill>
              </a:rPr>
              <a:t>Count service projects or social events as meetings</a:t>
            </a:r>
          </a:p>
          <a:p>
            <a:pPr>
              <a:defRPr/>
            </a:pPr>
            <a:r>
              <a:rPr lang="en-US" sz="2400" dirty="0">
                <a:solidFill>
                  <a:srgbClr val="0A0A0A"/>
                </a:solidFill>
              </a:rPr>
              <a:t>Choose whether to gather in-person, meet online, alternate between online and in-person meetings, or even use both formats at the same time (hybrid)</a:t>
            </a:r>
          </a:p>
          <a:p>
            <a:pPr marL="114300" indent="0" eaLnBrk="1" fontAlgn="auto" hangingPunct="1">
              <a:spcAft>
                <a:spcPts val="900"/>
              </a:spcAft>
              <a:buClr>
                <a:schemeClr val="accent1"/>
              </a:buClr>
              <a:buSzPct val="125000"/>
              <a:buNone/>
              <a:defRPr/>
            </a:pPr>
            <a:endParaRPr lang="en-US" sz="2400" dirty="0"/>
          </a:p>
          <a:p>
            <a:pPr marL="339725" indent="-225425" eaLnBrk="1" fontAlgn="auto" hangingPunct="1">
              <a:spcAft>
                <a:spcPts val="900"/>
              </a:spcAft>
              <a:buClr>
                <a:schemeClr val="accent1"/>
              </a:buClr>
              <a:buSzPct val="125000"/>
              <a:buFont typeface="Wingdings" charset="2"/>
              <a:buChar char="§"/>
              <a:defRPr/>
            </a:pPr>
            <a:endParaRPr lang="en-US" sz="1700" dirty="0">
              <a:ea typeface="+mn-ea"/>
            </a:endParaRPr>
          </a:p>
          <a:p>
            <a:pPr marL="339725" indent="-225425" eaLnBrk="1" fontAlgn="auto" hangingPunct="1">
              <a:spcAft>
                <a:spcPts val="900"/>
              </a:spcAft>
              <a:buClr>
                <a:schemeClr val="accent1"/>
              </a:buClr>
              <a:buSzPct val="125000"/>
              <a:buFont typeface="Wingdings" charset="2"/>
              <a:buChar char="§"/>
              <a:defRPr/>
            </a:pPr>
            <a:endParaRPr lang="en-US" sz="1700" dirty="0">
              <a:ea typeface="+mn-ea"/>
            </a:endParaRPr>
          </a:p>
          <a:p>
            <a:pPr marL="285750" indent="-285750" eaLnBrk="1" fontAlgn="auto" hangingPunct="1">
              <a:spcAft>
                <a:spcPts val="0"/>
              </a:spcAft>
              <a:buFont typeface="Arial"/>
              <a:buChar char="•"/>
              <a:defRPr/>
            </a:pPr>
            <a:endParaRPr lang="en-US" sz="1600" dirty="0">
              <a:ea typeface="+mn-ea"/>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EF85431-B9A5-664F-F76D-15BCC2F8C82D}"/>
                  </a:ext>
                </a:extLst>
              </p14:cNvPr>
              <p14:cNvContentPartPr/>
              <p14:nvPr/>
            </p14:nvContentPartPr>
            <p14:xfrm>
              <a:off x="1810584" y="1526976"/>
              <a:ext cx="360" cy="360"/>
            </p14:xfrm>
          </p:contentPart>
        </mc:Choice>
        <mc:Fallback xmlns="">
          <p:pic>
            <p:nvPicPr>
              <p:cNvPr id="2" name="Ink 1">
                <a:extLst>
                  <a:ext uri="{FF2B5EF4-FFF2-40B4-BE49-F238E27FC236}">
                    <a16:creationId xmlns:a16="http://schemas.microsoft.com/office/drawing/2014/main" id="{AEF85431-B9A5-664F-F76D-15BCC2F8C82D}"/>
                  </a:ext>
                </a:extLst>
              </p:cNvPr>
              <p:cNvPicPr/>
              <p:nvPr/>
            </p:nvPicPr>
            <p:blipFill>
              <a:blip r:embed="rId4"/>
              <a:stretch>
                <a:fillRect/>
              </a:stretch>
            </p:blipFill>
            <p:spPr>
              <a:xfrm>
                <a:off x="1792584" y="1508976"/>
                <a:ext cx="36000" cy="36000"/>
              </a:xfrm>
              <a:prstGeom prst="rect">
                <a:avLst/>
              </a:prstGeom>
            </p:spPr>
          </p:pic>
        </mc:Fallback>
      </mc:AlternateContent>
    </p:spTree>
    <p:extLst>
      <p:ext uri="{BB962C8B-B14F-4D97-AF65-F5344CB8AC3E}">
        <p14:creationId xmlns:p14="http://schemas.microsoft.com/office/powerpoint/2010/main" val="4284578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6207-81BC-ED0A-950B-D529F4431EAB}"/>
              </a:ext>
            </a:extLst>
          </p:cNvPr>
          <p:cNvSpPr>
            <a:spLocks noGrp="1"/>
          </p:cNvSpPr>
          <p:nvPr>
            <p:ph type="title"/>
          </p:nvPr>
        </p:nvSpPr>
        <p:spPr/>
        <p:txBody>
          <a:bodyPr/>
          <a:lstStyle/>
          <a:p>
            <a:r>
              <a:rPr lang="en-US" sz="3200" dirty="0"/>
              <a:t>Communication</a:t>
            </a:r>
          </a:p>
        </p:txBody>
      </p:sp>
      <p:sp>
        <p:nvSpPr>
          <p:cNvPr id="3" name="Content Placeholder 2">
            <a:extLst>
              <a:ext uri="{FF2B5EF4-FFF2-40B4-BE49-F238E27FC236}">
                <a16:creationId xmlns:a16="http://schemas.microsoft.com/office/drawing/2014/main" id="{9A03EE70-C5D2-3589-824D-68D80301A319}"/>
              </a:ext>
            </a:extLst>
          </p:cNvPr>
          <p:cNvSpPr>
            <a:spLocks noGrp="1"/>
          </p:cNvSpPr>
          <p:nvPr>
            <p:ph idx="1"/>
          </p:nvPr>
        </p:nvSpPr>
        <p:spPr>
          <a:xfrm>
            <a:off x="701040" y="1438657"/>
            <a:ext cx="10972800" cy="4525963"/>
          </a:xfrm>
        </p:spPr>
        <p:txBody>
          <a:bodyPr/>
          <a:lstStyle/>
          <a:p>
            <a:r>
              <a:rPr lang="en-US" dirty="0"/>
              <a:t>Bulletins</a:t>
            </a:r>
          </a:p>
          <a:p>
            <a:r>
              <a:rPr lang="en-US" dirty="0"/>
              <a:t>Email</a:t>
            </a:r>
          </a:p>
          <a:p>
            <a:r>
              <a:rPr lang="en-US" dirty="0"/>
              <a:t>Text</a:t>
            </a:r>
          </a:p>
          <a:p>
            <a:r>
              <a:rPr lang="en-US" dirty="0"/>
              <a:t>Electronic - </a:t>
            </a:r>
            <a:r>
              <a:rPr lang="en-US" dirty="0" err="1"/>
              <a:t>Whatsapp</a:t>
            </a:r>
            <a:r>
              <a:rPr lang="en-US" dirty="0"/>
              <a:t>, GroupMe, Discord, </a:t>
            </a:r>
            <a:r>
              <a:rPr lang="en-US" dirty="0" err="1"/>
              <a:t>Threema</a:t>
            </a:r>
            <a:r>
              <a:rPr lang="en-US" dirty="0"/>
              <a:t>, Slack</a:t>
            </a:r>
          </a:p>
          <a:p>
            <a:r>
              <a:rPr lang="en-US" dirty="0" err="1"/>
              <a:t>FaceBook</a:t>
            </a:r>
            <a:endParaRPr lang="en-US" dirty="0"/>
          </a:p>
          <a:p>
            <a:endParaRPr lang="en-US" dirty="0"/>
          </a:p>
        </p:txBody>
      </p:sp>
    </p:spTree>
    <p:extLst>
      <p:ext uri="{BB962C8B-B14F-4D97-AF65-F5344CB8AC3E}">
        <p14:creationId xmlns:p14="http://schemas.microsoft.com/office/powerpoint/2010/main" val="318274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0C4B-A548-6BDC-14C4-0DE33DDDC89F}"/>
              </a:ext>
            </a:extLst>
          </p:cNvPr>
          <p:cNvSpPr>
            <a:spLocks noGrp="1"/>
          </p:cNvSpPr>
          <p:nvPr>
            <p:ph type="title"/>
          </p:nvPr>
        </p:nvSpPr>
        <p:spPr/>
        <p:txBody>
          <a:bodyPr/>
          <a:lstStyle/>
          <a:p>
            <a:r>
              <a:rPr lang="en-US" sz="3200" dirty="0"/>
              <a:t>ClubRunner Email</a:t>
            </a:r>
          </a:p>
        </p:txBody>
      </p:sp>
      <p:pic>
        <p:nvPicPr>
          <p:cNvPr id="9" name="Content Placeholder 8">
            <a:extLst>
              <a:ext uri="{FF2B5EF4-FFF2-40B4-BE49-F238E27FC236}">
                <a16:creationId xmlns:a16="http://schemas.microsoft.com/office/drawing/2014/main" id="{17C725F2-0CBF-1901-F703-43B6D7C566E5}"/>
              </a:ext>
            </a:extLst>
          </p:cNvPr>
          <p:cNvPicPr>
            <a:picLocks noGrp="1" noChangeAspect="1"/>
          </p:cNvPicPr>
          <p:nvPr>
            <p:ph idx="1"/>
          </p:nvPr>
        </p:nvPicPr>
        <p:blipFill>
          <a:blip r:embed="rId2"/>
          <a:stretch>
            <a:fillRect/>
          </a:stretch>
        </p:blipFill>
        <p:spPr>
          <a:xfrm>
            <a:off x="109220" y="1379740"/>
            <a:ext cx="6465824" cy="2326456"/>
          </a:xfrm>
        </p:spPr>
      </p:pic>
      <p:sp>
        <p:nvSpPr>
          <p:cNvPr id="10" name="TextBox 9">
            <a:extLst>
              <a:ext uri="{FF2B5EF4-FFF2-40B4-BE49-F238E27FC236}">
                <a16:creationId xmlns:a16="http://schemas.microsoft.com/office/drawing/2014/main" id="{06C97F72-28CE-178A-0BD9-635DF3004B9C}"/>
              </a:ext>
            </a:extLst>
          </p:cNvPr>
          <p:cNvSpPr txBox="1"/>
          <p:nvPr/>
        </p:nvSpPr>
        <p:spPr>
          <a:xfrm>
            <a:off x="109220" y="990600"/>
            <a:ext cx="8357616" cy="369332"/>
          </a:xfrm>
          <a:prstGeom prst="rect">
            <a:avLst/>
          </a:prstGeom>
          <a:noFill/>
        </p:spPr>
        <p:txBody>
          <a:bodyPr wrap="square" rtlCol="0">
            <a:spAutoFit/>
          </a:bodyPr>
          <a:lstStyle/>
          <a:p>
            <a:r>
              <a:rPr lang="en-US" dirty="0"/>
              <a:t>Log in – Member Area – Communication  - Email Services</a:t>
            </a:r>
          </a:p>
        </p:txBody>
      </p:sp>
      <p:sp>
        <p:nvSpPr>
          <p:cNvPr id="11" name="TextBox 10">
            <a:extLst>
              <a:ext uri="{FF2B5EF4-FFF2-40B4-BE49-F238E27FC236}">
                <a16:creationId xmlns:a16="http://schemas.microsoft.com/office/drawing/2014/main" id="{370E64BA-6A49-1B07-479A-AB226C301F54}"/>
              </a:ext>
            </a:extLst>
          </p:cNvPr>
          <p:cNvSpPr txBox="1"/>
          <p:nvPr/>
        </p:nvSpPr>
        <p:spPr>
          <a:xfrm>
            <a:off x="2496312" y="4379976"/>
            <a:ext cx="7360920" cy="1754326"/>
          </a:xfrm>
          <a:prstGeom prst="rect">
            <a:avLst/>
          </a:prstGeom>
          <a:noFill/>
        </p:spPr>
        <p:txBody>
          <a:bodyPr wrap="square" rtlCol="0">
            <a:spAutoFit/>
          </a:bodyPr>
          <a:lstStyle/>
          <a:p>
            <a:r>
              <a:rPr lang="en-US" dirty="0"/>
              <a:t>Compose new message:</a:t>
            </a:r>
          </a:p>
          <a:p>
            <a:r>
              <a:rPr lang="en-US" dirty="0"/>
              <a:t>Step 1 – Who is the email going to?</a:t>
            </a:r>
          </a:p>
          <a:p>
            <a:r>
              <a:rPr lang="en-US" dirty="0"/>
              <a:t>Step 2 – What is the message</a:t>
            </a:r>
          </a:p>
          <a:p>
            <a:r>
              <a:rPr lang="en-US" dirty="0"/>
              <a:t>Step 3 – Upload attachments, if applicable</a:t>
            </a:r>
          </a:p>
          <a:p>
            <a:r>
              <a:rPr lang="en-US" dirty="0"/>
              <a:t>Step 4 – email options</a:t>
            </a:r>
          </a:p>
          <a:p>
            <a:r>
              <a:rPr lang="en-US" dirty="0"/>
              <a:t>Step 5 – When to send it?</a:t>
            </a:r>
          </a:p>
        </p:txBody>
      </p:sp>
      <p:pic>
        <p:nvPicPr>
          <p:cNvPr id="13" name="Picture 12">
            <a:extLst>
              <a:ext uri="{FF2B5EF4-FFF2-40B4-BE49-F238E27FC236}">
                <a16:creationId xmlns:a16="http://schemas.microsoft.com/office/drawing/2014/main" id="{DE74FF0E-0F3E-5AE4-7199-1F557546FDFA}"/>
              </a:ext>
            </a:extLst>
          </p:cNvPr>
          <p:cNvPicPr>
            <a:picLocks noChangeAspect="1"/>
          </p:cNvPicPr>
          <p:nvPr/>
        </p:nvPicPr>
        <p:blipFill>
          <a:blip r:embed="rId3"/>
          <a:stretch>
            <a:fillRect/>
          </a:stretch>
        </p:blipFill>
        <p:spPr>
          <a:xfrm>
            <a:off x="6873494" y="2147906"/>
            <a:ext cx="4885690" cy="4097445"/>
          </a:xfrm>
          <a:prstGeom prst="rect">
            <a:avLst/>
          </a:prstGeom>
        </p:spPr>
      </p:pic>
    </p:spTree>
    <p:extLst>
      <p:ext uri="{BB962C8B-B14F-4D97-AF65-F5344CB8AC3E}">
        <p14:creationId xmlns:p14="http://schemas.microsoft.com/office/powerpoint/2010/main" val="3264653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472D2B8E-2C69-404D-96C5-7CFC41E83BDA}"/>
              </a:ext>
            </a:extLst>
          </p:cNvPr>
          <p:cNvSpPr>
            <a:spLocks noGrp="1"/>
          </p:cNvSpPr>
          <p:nvPr>
            <p:ph type="ctrTitle"/>
          </p:nvPr>
        </p:nvSpPr>
        <p:spPr bwMode="auto">
          <a:xfrm>
            <a:off x="1524000" y="2743200"/>
            <a:ext cx="9525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5400">
                <a:latin typeface="Arial Narrow" panose="020B0606020202030204" pitchFamily="34" charset="0"/>
              </a:rPr>
              <a:t>RI Website:  rotary.org/myrotary</a:t>
            </a:r>
          </a:p>
        </p:txBody>
      </p:sp>
    </p:spTree>
    <p:extLst>
      <p:ext uri="{BB962C8B-B14F-4D97-AF65-F5344CB8AC3E}">
        <p14:creationId xmlns:p14="http://schemas.microsoft.com/office/powerpoint/2010/main" val="2379991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DA2E5CB-4E19-48F8-BCBC-23A8137ADBE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rotary.org - Sign In</a:t>
            </a:r>
          </a:p>
        </p:txBody>
      </p:sp>
      <p:sp>
        <p:nvSpPr>
          <p:cNvPr id="45059" name="TextBox 5">
            <a:extLst>
              <a:ext uri="{FF2B5EF4-FFF2-40B4-BE49-F238E27FC236}">
                <a16:creationId xmlns:a16="http://schemas.microsoft.com/office/drawing/2014/main" id="{E5846151-55B9-4C12-BFC2-B587692BB7EC}"/>
              </a:ext>
            </a:extLst>
          </p:cNvPr>
          <p:cNvSpPr txBox="1">
            <a:spLocks noGrp="1" noChangeArrowheads="1"/>
          </p:cNvSpPr>
          <p:nvPr>
            <p:ph idx="1"/>
          </p:nvPr>
        </p:nvSpPr>
        <p:spPr bwMode="auto">
          <a:xfrm>
            <a:off x="869430" y="1143000"/>
            <a:ext cx="10687986" cy="12003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indent="0">
              <a:buNone/>
            </a:pPr>
            <a:r>
              <a:rPr lang="en-US" altLang="en-US" sz="1800" dirty="0">
                <a:solidFill>
                  <a:srgbClr val="0A0A0A"/>
                </a:solidFill>
                <a:latin typeface="Georgia" panose="02040502050405020303" pitchFamily="18" charset="0"/>
                <a:ea typeface="ヒラギノ角ゴ Pro W3" pitchFamily="-84" charset="-128"/>
                <a:cs typeface="Georgia" panose="02040502050405020303" pitchFamily="18" charset="0"/>
              </a:rPr>
              <a:t>Sign in with your email address and password. “Register for an Account”, if you have never signed in or if you have entered the wrong sign-in info too many times. The User Name or Login password may be different from District’s website password. Email address is from the District’s website, unless you change it for RI.  If your email address changes, RI’s website needs to be updated separately</a:t>
            </a:r>
            <a:r>
              <a:rPr lang="en-US" altLang="en-US" sz="1800" dirty="0">
                <a:solidFill>
                  <a:schemeClr val="tx2"/>
                </a:solidFill>
                <a:latin typeface="Georgia" panose="02040502050405020303" pitchFamily="18" charset="0"/>
                <a:ea typeface="ヒラギノ角ゴ Pro W3" pitchFamily="-84" charset="-128"/>
                <a:cs typeface="Georgia" panose="02040502050405020303" pitchFamily="18" charset="0"/>
              </a:rPr>
              <a:t>.</a:t>
            </a:r>
          </a:p>
        </p:txBody>
      </p:sp>
      <p:pic>
        <p:nvPicPr>
          <p:cNvPr id="4" name="Picture 3">
            <a:extLst>
              <a:ext uri="{FF2B5EF4-FFF2-40B4-BE49-F238E27FC236}">
                <a16:creationId xmlns:a16="http://schemas.microsoft.com/office/drawing/2014/main" id="{7D76C7A6-6259-54BE-7DEB-87E529868718}"/>
              </a:ext>
            </a:extLst>
          </p:cNvPr>
          <p:cNvPicPr>
            <a:picLocks noChangeAspect="1"/>
          </p:cNvPicPr>
          <p:nvPr/>
        </p:nvPicPr>
        <p:blipFill>
          <a:blip r:embed="rId2"/>
          <a:stretch>
            <a:fillRect/>
          </a:stretch>
        </p:blipFill>
        <p:spPr>
          <a:xfrm>
            <a:off x="1536191" y="2601161"/>
            <a:ext cx="8935229" cy="3400266"/>
          </a:xfrm>
          <a:prstGeom prst="rect">
            <a:avLst/>
          </a:prstGeom>
        </p:spPr>
      </p:pic>
      <p:sp>
        <p:nvSpPr>
          <p:cNvPr id="6" name="Arrow: Down 5">
            <a:extLst>
              <a:ext uri="{FF2B5EF4-FFF2-40B4-BE49-F238E27FC236}">
                <a16:creationId xmlns:a16="http://schemas.microsoft.com/office/drawing/2014/main" id="{E595F597-B65B-48FF-A5C9-1924104E5578}"/>
              </a:ext>
            </a:extLst>
          </p:cNvPr>
          <p:cNvSpPr/>
          <p:nvPr/>
        </p:nvSpPr>
        <p:spPr>
          <a:xfrm rot="5190957">
            <a:off x="10595917" y="3128385"/>
            <a:ext cx="484187"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3051608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B895729-C391-432F-981A-CD8E7D2389F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Click on “Manage”</a:t>
            </a:r>
          </a:p>
        </p:txBody>
      </p:sp>
      <p:sp>
        <p:nvSpPr>
          <p:cNvPr id="46086" name="TextBox 6">
            <a:extLst>
              <a:ext uri="{FF2B5EF4-FFF2-40B4-BE49-F238E27FC236}">
                <a16:creationId xmlns:a16="http://schemas.microsoft.com/office/drawing/2014/main" id="{26CF99E7-1F1F-4DE7-B112-5C1142DF55E3}"/>
              </a:ext>
            </a:extLst>
          </p:cNvPr>
          <p:cNvSpPr txBox="1">
            <a:spLocks noChangeArrowheads="1"/>
          </p:cNvSpPr>
          <p:nvPr/>
        </p:nvSpPr>
        <p:spPr bwMode="auto">
          <a:xfrm>
            <a:off x="253999" y="1115391"/>
            <a:ext cx="11683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fontAlgn="base">
              <a:spcBef>
                <a:spcPct val="0"/>
              </a:spcBef>
              <a:spcAft>
                <a:spcPct val="0"/>
              </a:spcAft>
            </a:pPr>
            <a:r>
              <a:rPr lang="en-US" altLang="en-US" sz="1800" b="1" dirty="0">
                <a:solidFill>
                  <a:srgbClr val="00246C"/>
                </a:solidFill>
              </a:rPr>
              <a:t>Go to My Rotary and then “Club Resources” for Dues Invoice or Member Data. </a:t>
            </a:r>
          </a:p>
        </p:txBody>
      </p:sp>
      <p:pic>
        <p:nvPicPr>
          <p:cNvPr id="9" name="Content Placeholder 8">
            <a:extLst>
              <a:ext uri="{FF2B5EF4-FFF2-40B4-BE49-F238E27FC236}">
                <a16:creationId xmlns:a16="http://schemas.microsoft.com/office/drawing/2014/main" id="{335048BC-00C4-582E-07CE-6425F08627C6}"/>
              </a:ext>
            </a:extLst>
          </p:cNvPr>
          <p:cNvPicPr>
            <a:picLocks noGrp="1" noChangeAspect="1"/>
          </p:cNvPicPr>
          <p:nvPr>
            <p:ph idx="1"/>
          </p:nvPr>
        </p:nvPicPr>
        <p:blipFill>
          <a:blip r:embed="rId2"/>
          <a:stretch>
            <a:fillRect/>
          </a:stretch>
        </p:blipFill>
        <p:spPr>
          <a:xfrm>
            <a:off x="466889" y="2634541"/>
            <a:ext cx="5531970" cy="3108068"/>
          </a:xfrm>
        </p:spPr>
      </p:pic>
      <p:sp>
        <p:nvSpPr>
          <p:cNvPr id="5" name="Arrow: Down 4">
            <a:extLst>
              <a:ext uri="{FF2B5EF4-FFF2-40B4-BE49-F238E27FC236}">
                <a16:creationId xmlns:a16="http://schemas.microsoft.com/office/drawing/2014/main" id="{7035D703-C9EA-4B1F-A445-3D0FDCAE50A4}"/>
              </a:ext>
            </a:extLst>
          </p:cNvPr>
          <p:cNvSpPr/>
          <p:nvPr/>
        </p:nvSpPr>
        <p:spPr>
          <a:xfrm>
            <a:off x="1013306" y="2348436"/>
            <a:ext cx="484187"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pic>
        <p:nvPicPr>
          <p:cNvPr id="11" name="Picture 10">
            <a:extLst>
              <a:ext uri="{FF2B5EF4-FFF2-40B4-BE49-F238E27FC236}">
                <a16:creationId xmlns:a16="http://schemas.microsoft.com/office/drawing/2014/main" id="{7A254270-FC56-A15C-98BC-1E639A25EB17}"/>
              </a:ext>
            </a:extLst>
          </p:cNvPr>
          <p:cNvPicPr>
            <a:picLocks noChangeAspect="1"/>
          </p:cNvPicPr>
          <p:nvPr/>
        </p:nvPicPr>
        <p:blipFill>
          <a:blip r:embed="rId3"/>
          <a:stretch>
            <a:fillRect/>
          </a:stretch>
        </p:blipFill>
        <p:spPr>
          <a:xfrm>
            <a:off x="6684264" y="2112186"/>
            <a:ext cx="5335854" cy="4524913"/>
          </a:xfrm>
          <a:prstGeom prst="rect">
            <a:avLst/>
          </a:prstGeom>
        </p:spPr>
      </p:pic>
      <p:sp>
        <p:nvSpPr>
          <p:cNvPr id="6" name="Arrow: Right 5">
            <a:extLst>
              <a:ext uri="{FF2B5EF4-FFF2-40B4-BE49-F238E27FC236}">
                <a16:creationId xmlns:a16="http://schemas.microsoft.com/office/drawing/2014/main" id="{992A350A-BD40-451F-9C61-30A28F77DB02}"/>
              </a:ext>
            </a:extLst>
          </p:cNvPr>
          <p:cNvSpPr/>
          <p:nvPr/>
        </p:nvSpPr>
        <p:spPr>
          <a:xfrm rot="1602289">
            <a:off x="6406641" y="4382482"/>
            <a:ext cx="977900" cy="48418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501724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2AD6-0D0C-4FEA-AA2E-08092AA8469E}"/>
              </a:ext>
            </a:extLst>
          </p:cNvPr>
          <p:cNvSpPr>
            <a:spLocks noGrp="1"/>
          </p:cNvSpPr>
          <p:nvPr>
            <p:ph type="title"/>
          </p:nvPr>
        </p:nvSpPr>
        <p:spPr/>
        <p:txBody>
          <a:bodyPr anchor="b">
            <a:normAutofit/>
          </a:bodyPr>
          <a:lstStyle/>
          <a:p>
            <a:r>
              <a:rPr lang="en-US" dirty="0"/>
              <a:t>Rotary Learning Center </a:t>
            </a:r>
          </a:p>
        </p:txBody>
      </p:sp>
      <p:sp>
        <p:nvSpPr>
          <p:cNvPr id="3" name="Content Placeholder 2">
            <a:extLst>
              <a:ext uri="{FF2B5EF4-FFF2-40B4-BE49-F238E27FC236}">
                <a16:creationId xmlns:a16="http://schemas.microsoft.com/office/drawing/2014/main" id="{77303F80-63F7-49EE-9A6C-8D20372F9FE3}"/>
              </a:ext>
            </a:extLst>
          </p:cNvPr>
          <p:cNvSpPr>
            <a:spLocks noGrp="1"/>
          </p:cNvSpPr>
          <p:nvPr>
            <p:ph type="body" sz="half" idx="2"/>
          </p:nvPr>
        </p:nvSpPr>
        <p:spPr/>
        <p:txBody>
          <a:bodyPr>
            <a:normAutofit/>
          </a:bodyPr>
          <a:lstStyle/>
          <a:p>
            <a:r>
              <a:rPr lang="en-US" sz="3200" b="0" i="0" dirty="0">
                <a:effectLst/>
              </a:rPr>
              <a:t>Take online courses for club secretary in the </a:t>
            </a:r>
            <a:r>
              <a:rPr lang="en-US" sz="3200" b="0" i="0" u="none" strike="noStrike" dirty="0">
                <a:effectLst/>
                <a:hlinkClick r:id="rId2"/>
              </a:rPr>
              <a:t>Learning Center</a:t>
            </a:r>
            <a:endParaRPr lang="en-US" sz="3200" b="0" i="0" dirty="0">
              <a:effectLst/>
            </a:endParaRPr>
          </a:p>
          <a:p>
            <a:r>
              <a:rPr lang="en-US" sz="3200" dirty="0"/>
              <a:t>at learn.rotary.org</a:t>
            </a:r>
          </a:p>
          <a:p>
            <a:endParaRPr lang="en-US" sz="3200" dirty="0"/>
          </a:p>
          <a:p>
            <a:r>
              <a:rPr lang="en-US" sz="3200" dirty="0"/>
              <a:t>Club Secretary Basics</a:t>
            </a:r>
          </a:p>
        </p:txBody>
      </p:sp>
      <p:pic>
        <p:nvPicPr>
          <p:cNvPr id="6" name="Picture 5">
            <a:extLst>
              <a:ext uri="{FF2B5EF4-FFF2-40B4-BE49-F238E27FC236}">
                <a16:creationId xmlns:a16="http://schemas.microsoft.com/office/drawing/2014/main" id="{7DBE73A1-0989-E8DB-EF2D-2FF5600A3E71}"/>
              </a:ext>
            </a:extLst>
          </p:cNvPr>
          <p:cNvPicPr>
            <a:picLocks noChangeAspect="1"/>
          </p:cNvPicPr>
          <p:nvPr/>
        </p:nvPicPr>
        <p:blipFill>
          <a:blip r:embed="rId3"/>
          <a:stretch>
            <a:fillRect/>
          </a:stretch>
        </p:blipFill>
        <p:spPr>
          <a:xfrm>
            <a:off x="4632357" y="49403"/>
            <a:ext cx="6950042" cy="6386113"/>
          </a:xfrm>
          <a:prstGeom prst="rect">
            <a:avLst/>
          </a:prstGeom>
        </p:spPr>
      </p:pic>
    </p:spTree>
    <p:extLst>
      <p:ext uri="{BB962C8B-B14F-4D97-AF65-F5344CB8AC3E}">
        <p14:creationId xmlns:p14="http://schemas.microsoft.com/office/powerpoint/2010/main" val="195736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7030A0"/>
                </a:solidFill>
              </a:rPr>
              <a:t>Minutes</a:t>
            </a:r>
          </a:p>
        </p:txBody>
      </p:sp>
      <p:sp>
        <p:nvSpPr>
          <p:cNvPr id="3" name="Content Placeholder 2"/>
          <p:cNvSpPr>
            <a:spLocks noGrp="1"/>
          </p:cNvSpPr>
          <p:nvPr>
            <p:ph idx="1"/>
          </p:nvPr>
        </p:nvSpPr>
        <p:spPr/>
        <p:txBody>
          <a:bodyPr>
            <a:normAutofit/>
          </a:bodyPr>
          <a:lstStyle/>
          <a:p>
            <a:r>
              <a:rPr lang="en-US" sz="3200" b="1" dirty="0">
                <a:solidFill>
                  <a:schemeClr val="tx1"/>
                </a:solidFill>
                <a:latin typeface="Arial" panose="020B0604020202020204" pitchFamily="34" charset="0"/>
                <a:cs typeface="Arial" panose="020B0604020202020204" pitchFamily="34" charset="0"/>
              </a:rPr>
              <a:t>Club Assemblies</a:t>
            </a:r>
          </a:p>
          <a:p>
            <a:r>
              <a:rPr lang="en-US" sz="3200" b="1" dirty="0">
                <a:solidFill>
                  <a:schemeClr val="tx1"/>
                </a:solidFill>
                <a:latin typeface="Arial" panose="020B0604020202020204" pitchFamily="34" charset="0"/>
                <a:cs typeface="Arial" panose="020B0604020202020204" pitchFamily="34" charset="0"/>
              </a:rPr>
              <a:t>Board Meetings</a:t>
            </a:r>
          </a:p>
          <a:p>
            <a:r>
              <a:rPr lang="en-US" sz="3200" b="1" dirty="0">
                <a:solidFill>
                  <a:schemeClr val="tx1"/>
                </a:solidFill>
                <a:latin typeface="Arial" panose="020B0604020202020204" pitchFamily="34" charset="0"/>
                <a:cs typeface="Arial" panose="020B0604020202020204" pitchFamily="34" charset="0"/>
              </a:rPr>
              <a:t>Committee Meetings</a:t>
            </a:r>
          </a:p>
        </p:txBody>
      </p:sp>
      <p:pic>
        <p:nvPicPr>
          <p:cNvPr id="5122" name="Picture 2" descr="C:\Users\Shibano\AppData\Local\Microsoft\Windows\INetCache\IE\SF2OI55S\Agenda_Feature-300x1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 y="4965192"/>
            <a:ext cx="2743200" cy="95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058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Other Duties</a:t>
            </a:r>
          </a:p>
        </p:txBody>
      </p:sp>
      <p:sp>
        <p:nvSpPr>
          <p:cNvPr id="3" name="Content Placeholder 2"/>
          <p:cNvSpPr>
            <a:spLocks noGrp="1"/>
          </p:cNvSpPr>
          <p:nvPr>
            <p:ph idx="1"/>
          </p:nvPr>
        </p:nvSpPr>
        <p:spPr/>
        <p:txBody>
          <a:bodyPr>
            <a:normAutofit/>
          </a:bodyPr>
          <a:lstStyle/>
          <a:p>
            <a:r>
              <a:rPr lang="en-US" sz="3200" dirty="0">
                <a:solidFill>
                  <a:schemeClr val="tx1"/>
                </a:solidFill>
                <a:latin typeface="Arial" panose="020B0604020202020204" pitchFamily="34" charset="0"/>
                <a:cs typeface="Arial" panose="020B0604020202020204" pitchFamily="34" charset="0"/>
              </a:rPr>
              <a:t>Maintain Club Records</a:t>
            </a:r>
          </a:p>
          <a:p>
            <a:r>
              <a:rPr lang="en-US" sz="3200" dirty="0">
                <a:solidFill>
                  <a:schemeClr val="tx1"/>
                </a:solidFill>
                <a:latin typeface="Arial" panose="020B0604020202020204" pitchFamily="34" charset="0"/>
                <a:cs typeface="Arial" panose="020B0604020202020204" pitchFamily="34" charset="0"/>
              </a:rPr>
              <a:t>Ordering supplies i.e. New member badges, packets, pins  </a:t>
            </a:r>
          </a:p>
          <a:p>
            <a:r>
              <a:rPr lang="en-US" sz="3200" dirty="0">
                <a:solidFill>
                  <a:schemeClr val="tx1"/>
                </a:solidFill>
                <a:latin typeface="Arial" panose="020B0604020202020204" pitchFamily="34" charset="0"/>
                <a:cs typeface="Arial" panose="020B0604020202020204" pitchFamily="34" charset="0"/>
              </a:rPr>
              <a:t>Assisting w/ DG’s visit</a:t>
            </a:r>
          </a:p>
        </p:txBody>
      </p:sp>
      <p:pic>
        <p:nvPicPr>
          <p:cNvPr id="5122" name="Picture 2" descr="C:\Users\Shibano\AppData\Local\Microsoft\Windows\INetCache\IE\226KOR6H\tajn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 y="4530185"/>
            <a:ext cx="2453640" cy="151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582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9FB08-618B-4B0F-81D7-D5A9CFFAAF24}"/>
              </a:ext>
            </a:extLst>
          </p:cNvPr>
          <p:cNvSpPr>
            <a:spLocks noGrp="1"/>
          </p:cNvSpPr>
          <p:nvPr>
            <p:ph type="title"/>
          </p:nvPr>
        </p:nvSpPr>
        <p:spPr/>
        <p:txBody>
          <a:bodyPr anchor="ctr">
            <a:normAutofit/>
          </a:bodyPr>
          <a:lstStyle/>
          <a:p>
            <a:r>
              <a:rPr lang="en-US" sz="3200" dirty="0"/>
              <a:t>MEMBER LEADS ON ROTARY.ORG</a:t>
            </a:r>
          </a:p>
        </p:txBody>
      </p:sp>
      <p:pic>
        <p:nvPicPr>
          <p:cNvPr id="6" name="Video 5">
            <a:extLst>
              <a:ext uri="{FF2B5EF4-FFF2-40B4-BE49-F238E27FC236}">
                <a16:creationId xmlns:a16="http://schemas.microsoft.com/office/drawing/2014/main" id="{089AA0B0-3CBB-43CF-8B82-C7F0518D0F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3766" r="-1" b="3114"/>
          <a:stretch/>
        </p:blipFill>
        <p:spPr>
          <a:xfrm>
            <a:off x="609600" y="1219201"/>
            <a:ext cx="10972800" cy="4525963"/>
          </a:xfrm>
          <a:prstGeom prst="rect">
            <a:avLst/>
          </a:prstGeom>
          <a:noFill/>
        </p:spPr>
      </p:pic>
    </p:spTree>
    <p:extLst>
      <p:ext uri="{BB962C8B-B14F-4D97-AF65-F5344CB8AC3E}">
        <p14:creationId xmlns:p14="http://schemas.microsoft.com/office/powerpoint/2010/main" val="39763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a:extLst>
              <a:ext uri="{FF2B5EF4-FFF2-40B4-BE49-F238E27FC236}">
                <a16:creationId xmlns:a16="http://schemas.microsoft.com/office/drawing/2014/main" id="{7833C02E-3D71-433B-9512-A73F10E021F3}"/>
              </a:ext>
            </a:extLst>
          </p:cNvPr>
          <p:cNvSpPr>
            <a:spLocks noGrp="1"/>
          </p:cNvSpPr>
          <p:nvPr>
            <p:ph type="title"/>
          </p:nvPr>
        </p:nvSpPr>
        <p:spPr bwMode="auto">
          <a:xfrm>
            <a:off x="481693" y="457201"/>
            <a:ext cx="7443107"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dirty="0">
                <a:latin typeface="Arial Narrow" panose="020B0606020202030204" pitchFamily="34" charset="0"/>
              </a:rPr>
              <a:t>DUTIES</a:t>
            </a:r>
          </a:p>
        </p:txBody>
      </p:sp>
      <p:sp>
        <p:nvSpPr>
          <p:cNvPr id="21507" name="Content Placeholder 2">
            <a:extLst>
              <a:ext uri="{FF2B5EF4-FFF2-40B4-BE49-F238E27FC236}">
                <a16:creationId xmlns:a16="http://schemas.microsoft.com/office/drawing/2014/main" id="{455D6FD2-C368-4632-8832-B1E988D8420A}"/>
              </a:ext>
            </a:extLst>
          </p:cNvPr>
          <p:cNvSpPr txBox="1">
            <a:spLocks/>
          </p:cNvSpPr>
          <p:nvPr/>
        </p:nvSpPr>
        <p:spPr bwMode="auto">
          <a:xfrm>
            <a:off x="1275645" y="963613"/>
            <a:ext cx="968586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ヒラギノ角ゴ Pro W3" pitchFamily="-84" charset="-128"/>
              </a:defRPr>
            </a:lvl1pPr>
            <a:lvl2pPr marL="338138" indent="-2222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fontAlgn="base">
              <a:lnSpc>
                <a:spcPct val="80000"/>
              </a:lnSpc>
              <a:spcBef>
                <a:spcPct val="0"/>
              </a:spcBef>
              <a:spcAft>
                <a:spcPct val="0"/>
              </a:spcAft>
              <a:defRPr/>
            </a:pPr>
            <a:endParaRPr lang="en-US" altLang="en-US" sz="800" dirty="0">
              <a:solidFill>
                <a:srgbClr val="000000"/>
              </a:solidFill>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Maintain Records and Reporting:</a:t>
            </a:r>
          </a:p>
          <a:p>
            <a:pPr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1. Membership – new, terminating, updates</a:t>
            </a:r>
          </a:p>
          <a:p>
            <a:pPr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2. Calendar of club and District activities</a:t>
            </a:r>
          </a:p>
          <a:p>
            <a:pPr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3. Meetings</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Meeting notices</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Agendas	</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Minutes (written minutes provided to members within 60 days of meeting)</a:t>
            </a:r>
          </a:p>
          <a:p>
            <a:pPr lvl="3"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4. Club Records (keep a folder and retain for 5 years) </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Constitution, By-Laws</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Correspondence</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Preserve historical records</a:t>
            </a:r>
          </a:p>
          <a:p>
            <a:pPr lvl="3"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Reporting – rotaryd5000.org </a:t>
            </a:r>
          </a:p>
          <a:p>
            <a:pPr marL="457200" indent="-457200" defTabSz="914400" fontAlgn="base">
              <a:lnSpc>
                <a:spcPct val="80000"/>
              </a:lnSpc>
              <a:spcBef>
                <a:spcPct val="0"/>
              </a:spcBef>
              <a:spcAft>
                <a:spcPct val="0"/>
              </a:spcAft>
              <a:buFont typeface="Arial" panose="020B0604020202020204" pitchFamily="34" charset="0"/>
              <a:buAutoNum type="arabicPeriod"/>
              <a:defRPr/>
            </a:pPr>
            <a:r>
              <a:rPr lang="en-US" altLang="en-US" sz="2000" dirty="0">
                <a:solidFill>
                  <a:srgbClr val="000000"/>
                </a:solidFill>
                <a:latin typeface="Georgia" panose="02040502050405020303" pitchFamily="18" charset="0"/>
                <a:cs typeface="Arial" panose="020B0604020202020204" pitchFamily="34" charset="0"/>
              </a:rPr>
              <a:t>Attendance by the 15</a:t>
            </a:r>
            <a:r>
              <a:rPr lang="en-US" altLang="en-US" sz="2000" baseline="30000" dirty="0">
                <a:solidFill>
                  <a:srgbClr val="000000"/>
                </a:solidFill>
                <a:latin typeface="Georgia" panose="02040502050405020303" pitchFamily="18" charset="0"/>
                <a:cs typeface="Arial" panose="020B0604020202020204" pitchFamily="34" charset="0"/>
              </a:rPr>
              <a:t>th</a:t>
            </a:r>
            <a:r>
              <a:rPr lang="en-US" altLang="en-US" sz="2000" dirty="0">
                <a:solidFill>
                  <a:srgbClr val="000000"/>
                </a:solidFill>
                <a:latin typeface="Georgia" panose="02040502050405020303" pitchFamily="18" charset="0"/>
                <a:cs typeface="Arial" panose="020B0604020202020204" pitchFamily="34" charset="0"/>
              </a:rPr>
              <a:t> of the next month, if applicable</a:t>
            </a:r>
          </a:p>
          <a:p>
            <a:pPr marL="457200" indent="-457200" defTabSz="914400" fontAlgn="base">
              <a:lnSpc>
                <a:spcPct val="80000"/>
              </a:lnSpc>
              <a:spcBef>
                <a:spcPct val="0"/>
              </a:spcBef>
              <a:spcAft>
                <a:spcPct val="0"/>
              </a:spcAft>
              <a:buFont typeface="Arial" panose="020B0604020202020204" pitchFamily="34" charset="0"/>
              <a:buAutoNum type="arabicPeriod"/>
              <a:defRPr/>
            </a:pPr>
            <a:r>
              <a:rPr lang="en-US" altLang="en-US" sz="2000" dirty="0">
                <a:solidFill>
                  <a:srgbClr val="000000"/>
                </a:solidFill>
                <a:latin typeface="Georgia" panose="02040502050405020303" pitchFamily="18" charset="0"/>
                <a:cs typeface="Arial" panose="020B0604020202020204" pitchFamily="34" charset="0"/>
              </a:rPr>
              <a:t>Membership Changes - within 2 weeks </a:t>
            </a:r>
          </a:p>
          <a:p>
            <a:pPr marL="457200" indent="-457200" defTabSz="914400" fontAlgn="base">
              <a:lnSpc>
                <a:spcPct val="80000"/>
              </a:lnSpc>
              <a:spcBef>
                <a:spcPct val="0"/>
              </a:spcBef>
              <a:spcAft>
                <a:spcPct val="0"/>
              </a:spcAft>
              <a:buFontTx/>
              <a:buAutoNum type="arabicPeriod"/>
              <a:defRPr/>
            </a:pPr>
            <a:r>
              <a:rPr lang="en-US" altLang="en-US" sz="2000" dirty="0">
                <a:solidFill>
                  <a:srgbClr val="000000"/>
                </a:solidFill>
                <a:latin typeface="Georgia" panose="02040502050405020303" pitchFamily="18" charset="0"/>
                <a:cs typeface="Arial" panose="020B0604020202020204" pitchFamily="34" charset="0"/>
              </a:rPr>
              <a:t>Officers and Chairs – by January 31 for incoming officers</a:t>
            </a:r>
          </a:p>
          <a:p>
            <a:pPr marL="457200" indent="-457200" defTabSz="914400" fontAlgn="base">
              <a:lnSpc>
                <a:spcPct val="80000"/>
              </a:lnSpc>
              <a:spcBef>
                <a:spcPct val="0"/>
              </a:spcBef>
              <a:spcAft>
                <a:spcPct val="0"/>
              </a:spcAft>
              <a:buFontTx/>
              <a:buAutoNum type="arabicPeriod"/>
              <a:defRPr/>
            </a:pPr>
            <a:r>
              <a:rPr lang="en-US" altLang="en-US" sz="2000" dirty="0">
                <a:solidFill>
                  <a:srgbClr val="000000"/>
                </a:solidFill>
                <a:latin typeface="Georgia" panose="02040502050405020303" pitchFamily="18" charset="0"/>
                <a:cs typeface="Arial" panose="020B0604020202020204" pitchFamily="34" charset="0"/>
              </a:rPr>
              <a:t>Club Info – Changes in meeting days/time/location</a:t>
            </a:r>
          </a:p>
        </p:txBody>
      </p:sp>
    </p:spTree>
    <p:extLst>
      <p:ext uri="{BB962C8B-B14F-4D97-AF65-F5344CB8AC3E}">
        <p14:creationId xmlns:p14="http://schemas.microsoft.com/office/powerpoint/2010/main" val="3371261869"/>
      </p:ext>
    </p:extLst>
  </p:cSld>
  <p:clrMapOvr>
    <a:masterClrMapping/>
  </p:clrMapOvr>
  <p:transition spd="med" advClick="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40FD-F963-45B9-8861-FCF76D999C8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E714B00-3B18-48A5-A67A-0B09552C1109}"/>
              </a:ext>
            </a:extLst>
          </p:cNvPr>
          <p:cNvPicPr>
            <a:picLocks noGrp="1" noChangeAspect="1"/>
          </p:cNvPicPr>
          <p:nvPr>
            <p:ph idx="1"/>
          </p:nvPr>
        </p:nvPicPr>
        <p:blipFill>
          <a:blip r:embed="rId2"/>
          <a:stretch>
            <a:fillRect/>
          </a:stretch>
        </p:blipFill>
        <p:spPr>
          <a:xfrm>
            <a:off x="140600" y="144998"/>
            <a:ext cx="3985316" cy="3284002"/>
          </a:xfrm>
        </p:spPr>
      </p:pic>
      <p:pic>
        <p:nvPicPr>
          <p:cNvPr id="4" name="Picture 3">
            <a:extLst>
              <a:ext uri="{FF2B5EF4-FFF2-40B4-BE49-F238E27FC236}">
                <a16:creationId xmlns:a16="http://schemas.microsoft.com/office/drawing/2014/main" id="{B797B2F7-8E20-73D3-858D-4406DA2E444E}"/>
              </a:ext>
            </a:extLst>
          </p:cNvPr>
          <p:cNvPicPr>
            <a:picLocks noChangeAspect="1"/>
          </p:cNvPicPr>
          <p:nvPr/>
        </p:nvPicPr>
        <p:blipFill>
          <a:blip r:embed="rId3"/>
          <a:stretch>
            <a:fillRect/>
          </a:stretch>
        </p:blipFill>
        <p:spPr>
          <a:xfrm>
            <a:off x="140600" y="990600"/>
            <a:ext cx="3805526" cy="5605272"/>
          </a:xfrm>
          <a:prstGeom prst="rect">
            <a:avLst/>
          </a:prstGeom>
        </p:spPr>
      </p:pic>
      <p:sp>
        <p:nvSpPr>
          <p:cNvPr id="6" name="Arrow: Down 5">
            <a:extLst>
              <a:ext uri="{FF2B5EF4-FFF2-40B4-BE49-F238E27FC236}">
                <a16:creationId xmlns:a16="http://schemas.microsoft.com/office/drawing/2014/main" id="{7CF2B207-5C0D-A551-8E99-A851884113EE}"/>
              </a:ext>
            </a:extLst>
          </p:cNvPr>
          <p:cNvSpPr/>
          <p:nvPr/>
        </p:nvSpPr>
        <p:spPr>
          <a:xfrm>
            <a:off x="585216" y="4811085"/>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1564CE1-7CBD-C479-A8DE-D85E77C693F2}"/>
                  </a:ext>
                </a:extLst>
              </p14:cNvPr>
              <p14:cNvContentPartPr/>
              <p14:nvPr/>
            </p14:nvContentPartPr>
            <p14:xfrm>
              <a:off x="-1353456" y="283536"/>
              <a:ext cx="360" cy="1800"/>
            </p14:xfrm>
          </p:contentPart>
        </mc:Choice>
        <mc:Fallback xmlns="">
          <p:pic>
            <p:nvPicPr>
              <p:cNvPr id="10" name="Ink 9">
                <a:extLst>
                  <a:ext uri="{FF2B5EF4-FFF2-40B4-BE49-F238E27FC236}">
                    <a16:creationId xmlns:a16="http://schemas.microsoft.com/office/drawing/2014/main" id="{A1564CE1-7CBD-C479-A8DE-D85E77C693F2}"/>
                  </a:ext>
                </a:extLst>
              </p:cNvPr>
              <p:cNvPicPr/>
              <p:nvPr/>
            </p:nvPicPr>
            <p:blipFill>
              <a:blip r:embed="rId5"/>
              <a:stretch>
                <a:fillRect/>
              </a:stretch>
            </p:blipFill>
            <p:spPr>
              <a:xfrm>
                <a:off x="-1362456" y="274536"/>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C8A1F2D9-FE40-D264-1FA5-E8DF338948A2}"/>
                  </a:ext>
                </a:extLst>
              </p14:cNvPr>
              <p14:cNvContentPartPr/>
              <p14:nvPr/>
            </p14:nvContentPartPr>
            <p14:xfrm>
              <a:off x="703656" y="1078776"/>
              <a:ext cx="184320" cy="246240"/>
            </p14:xfrm>
          </p:contentPart>
        </mc:Choice>
        <mc:Fallback xmlns="">
          <p:pic>
            <p:nvPicPr>
              <p:cNvPr id="11" name="Ink 10">
                <a:extLst>
                  <a:ext uri="{FF2B5EF4-FFF2-40B4-BE49-F238E27FC236}">
                    <a16:creationId xmlns:a16="http://schemas.microsoft.com/office/drawing/2014/main" id="{C8A1F2D9-FE40-D264-1FA5-E8DF338948A2}"/>
                  </a:ext>
                </a:extLst>
              </p:cNvPr>
              <p:cNvPicPr/>
              <p:nvPr/>
            </p:nvPicPr>
            <p:blipFill>
              <a:blip r:embed="rId7"/>
              <a:stretch>
                <a:fillRect/>
              </a:stretch>
            </p:blipFill>
            <p:spPr>
              <a:xfrm>
                <a:off x="695016" y="1070136"/>
                <a:ext cx="2019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BA972C15-51BC-3662-D708-9F2FD35390DF}"/>
                  </a:ext>
                </a:extLst>
              </p14:cNvPr>
              <p14:cNvContentPartPr/>
              <p14:nvPr/>
            </p14:nvContentPartPr>
            <p14:xfrm>
              <a:off x="559296" y="6336576"/>
              <a:ext cx="924120" cy="275400"/>
            </p14:xfrm>
          </p:contentPart>
        </mc:Choice>
        <mc:Fallback xmlns="">
          <p:pic>
            <p:nvPicPr>
              <p:cNvPr id="12" name="Ink 11">
                <a:extLst>
                  <a:ext uri="{FF2B5EF4-FFF2-40B4-BE49-F238E27FC236}">
                    <a16:creationId xmlns:a16="http://schemas.microsoft.com/office/drawing/2014/main" id="{BA972C15-51BC-3662-D708-9F2FD35390DF}"/>
                  </a:ext>
                </a:extLst>
              </p:cNvPr>
              <p:cNvPicPr/>
              <p:nvPr/>
            </p:nvPicPr>
            <p:blipFill>
              <a:blip r:embed="rId9"/>
              <a:stretch>
                <a:fillRect/>
              </a:stretch>
            </p:blipFill>
            <p:spPr>
              <a:xfrm>
                <a:off x="550656" y="6327576"/>
                <a:ext cx="941760" cy="293040"/>
              </a:xfrm>
              <a:prstGeom prst="rect">
                <a:avLst/>
              </a:prstGeom>
            </p:spPr>
          </p:pic>
        </mc:Fallback>
      </mc:AlternateContent>
      <p:pic>
        <p:nvPicPr>
          <p:cNvPr id="14" name="Picture 13">
            <a:extLst>
              <a:ext uri="{FF2B5EF4-FFF2-40B4-BE49-F238E27FC236}">
                <a16:creationId xmlns:a16="http://schemas.microsoft.com/office/drawing/2014/main" id="{6123F9C0-175F-2014-127E-A70B6743D668}"/>
              </a:ext>
            </a:extLst>
          </p:cNvPr>
          <p:cNvPicPr>
            <a:picLocks noChangeAspect="1"/>
          </p:cNvPicPr>
          <p:nvPr/>
        </p:nvPicPr>
        <p:blipFill>
          <a:blip r:embed="rId10"/>
          <a:stretch>
            <a:fillRect/>
          </a:stretch>
        </p:blipFill>
        <p:spPr>
          <a:xfrm>
            <a:off x="5619612" y="2706624"/>
            <a:ext cx="6226474" cy="3694176"/>
          </a:xfrm>
          <a:prstGeom prst="rect">
            <a:avLst/>
          </a:prstGeom>
        </p:spPr>
      </p:pic>
    </p:spTree>
    <p:extLst>
      <p:ext uri="{BB962C8B-B14F-4D97-AF65-F5344CB8AC3E}">
        <p14:creationId xmlns:p14="http://schemas.microsoft.com/office/powerpoint/2010/main" val="15422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6F32-AB7D-4836-9F6A-BEF0B0F7E704}"/>
              </a:ext>
            </a:extLst>
          </p:cNvPr>
          <p:cNvSpPr>
            <a:spLocks noGrp="1"/>
          </p:cNvSpPr>
          <p:nvPr>
            <p:ph type="title"/>
          </p:nvPr>
        </p:nvSpPr>
        <p:spPr/>
        <p:txBody>
          <a:bodyPr/>
          <a:lstStyle/>
          <a:p>
            <a:r>
              <a:rPr lang="en-US" dirty="0"/>
              <a:t>Add the new members in the Membership Leads page</a:t>
            </a:r>
          </a:p>
        </p:txBody>
      </p:sp>
      <p:pic>
        <p:nvPicPr>
          <p:cNvPr id="5" name="Picture 4">
            <a:extLst>
              <a:ext uri="{FF2B5EF4-FFF2-40B4-BE49-F238E27FC236}">
                <a16:creationId xmlns:a16="http://schemas.microsoft.com/office/drawing/2014/main" id="{88714CC0-1996-4656-86FF-A1AD66A68D8A}"/>
              </a:ext>
            </a:extLst>
          </p:cNvPr>
          <p:cNvPicPr>
            <a:picLocks noChangeAspect="1"/>
          </p:cNvPicPr>
          <p:nvPr/>
        </p:nvPicPr>
        <p:blipFill>
          <a:blip r:embed="rId2"/>
          <a:stretch>
            <a:fillRect/>
          </a:stretch>
        </p:blipFill>
        <p:spPr>
          <a:xfrm>
            <a:off x="5772227" y="630145"/>
            <a:ext cx="5444954" cy="596141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8D4AD34-6E60-5489-6FE8-8B496AF8A8D4}"/>
                  </a:ext>
                </a:extLst>
              </p14:cNvPr>
              <p14:cNvContentPartPr/>
              <p14:nvPr/>
            </p14:nvContentPartPr>
            <p14:xfrm>
              <a:off x="10332504" y="2898576"/>
              <a:ext cx="360" cy="9720"/>
            </p14:xfrm>
          </p:contentPart>
        </mc:Choice>
        <mc:Fallback xmlns="">
          <p:pic>
            <p:nvPicPr>
              <p:cNvPr id="3" name="Ink 2">
                <a:extLst>
                  <a:ext uri="{FF2B5EF4-FFF2-40B4-BE49-F238E27FC236}">
                    <a16:creationId xmlns:a16="http://schemas.microsoft.com/office/drawing/2014/main" id="{D8D4AD34-6E60-5489-6FE8-8B496AF8A8D4}"/>
                  </a:ext>
                </a:extLst>
              </p:cNvPr>
              <p:cNvPicPr/>
              <p:nvPr/>
            </p:nvPicPr>
            <p:blipFill>
              <a:blip r:embed="rId4"/>
              <a:stretch>
                <a:fillRect/>
              </a:stretch>
            </p:blipFill>
            <p:spPr>
              <a:xfrm>
                <a:off x="10323864" y="2889576"/>
                <a:ext cx="180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98017A07-BAF2-0644-70ED-576C38FD3ECE}"/>
                  </a:ext>
                </a:extLst>
              </p14:cNvPr>
              <p14:cNvContentPartPr/>
              <p14:nvPr/>
            </p14:nvContentPartPr>
            <p14:xfrm>
              <a:off x="10414944" y="1795536"/>
              <a:ext cx="360" cy="15120"/>
            </p14:xfrm>
          </p:contentPart>
        </mc:Choice>
        <mc:Fallback xmlns="">
          <p:pic>
            <p:nvPicPr>
              <p:cNvPr id="4" name="Ink 3">
                <a:extLst>
                  <a:ext uri="{FF2B5EF4-FFF2-40B4-BE49-F238E27FC236}">
                    <a16:creationId xmlns:a16="http://schemas.microsoft.com/office/drawing/2014/main" id="{98017A07-BAF2-0644-70ED-576C38FD3ECE}"/>
                  </a:ext>
                </a:extLst>
              </p:cNvPr>
              <p:cNvPicPr/>
              <p:nvPr/>
            </p:nvPicPr>
            <p:blipFill>
              <a:blip r:embed="rId6"/>
              <a:stretch>
                <a:fillRect/>
              </a:stretch>
            </p:blipFill>
            <p:spPr>
              <a:xfrm>
                <a:off x="10406304" y="1786536"/>
                <a:ext cx="180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A8E47E64-861A-4C1F-B8C7-130B44A825CC}"/>
                  </a:ext>
                </a:extLst>
              </p14:cNvPr>
              <p14:cNvContentPartPr/>
              <p14:nvPr/>
            </p14:nvContentPartPr>
            <p14:xfrm>
              <a:off x="7571304" y="493416"/>
              <a:ext cx="360" cy="360"/>
            </p14:xfrm>
          </p:contentPart>
        </mc:Choice>
        <mc:Fallback xmlns="">
          <p:pic>
            <p:nvPicPr>
              <p:cNvPr id="6" name="Ink 5">
                <a:extLst>
                  <a:ext uri="{FF2B5EF4-FFF2-40B4-BE49-F238E27FC236}">
                    <a16:creationId xmlns:a16="http://schemas.microsoft.com/office/drawing/2014/main" id="{A8E47E64-861A-4C1F-B8C7-130B44A825CC}"/>
                  </a:ext>
                </a:extLst>
              </p:cNvPr>
              <p:cNvPicPr/>
              <p:nvPr/>
            </p:nvPicPr>
            <p:blipFill>
              <a:blip r:embed="rId8"/>
              <a:stretch>
                <a:fillRect/>
              </a:stretch>
            </p:blipFill>
            <p:spPr>
              <a:xfrm>
                <a:off x="7562304" y="4847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6944EE47-2528-529C-A7A1-B4F23BD65DB0}"/>
                  </a:ext>
                </a:extLst>
              </p14:cNvPr>
              <p14:cNvContentPartPr/>
              <p14:nvPr/>
            </p14:nvContentPartPr>
            <p14:xfrm>
              <a:off x="2916864" y="1142856"/>
              <a:ext cx="360" cy="360"/>
            </p14:xfrm>
          </p:contentPart>
        </mc:Choice>
        <mc:Fallback xmlns="">
          <p:pic>
            <p:nvPicPr>
              <p:cNvPr id="8" name="Ink 7">
                <a:extLst>
                  <a:ext uri="{FF2B5EF4-FFF2-40B4-BE49-F238E27FC236}">
                    <a16:creationId xmlns:a16="http://schemas.microsoft.com/office/drawing/2014/main" id="{6944EE47-2528-529C-A7A1-B4F23BD65DB0}"/>
                  </a:ext>
                </a:extLst>
              </p:cNvPr>
              <p:cNvPicPr/>
              <p:nvPr/>
            </p:nvPicPr>
            <p:blipFill>
              <a:blip r:embed="rId8"/>
              <a:stretch>
                <a:fillRect/>
              </a:stretch>
            </p:blipFill>
            <p:spPr>
              <a:xfrm>
                <a:off x="2907864" y="11338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1EE05C10-07FA-69C0-7BBF-8C2A675FA202}"/>
                  </a:ext>
                </a:extLst>
              </p14:cNvPr>
              <p14:cNvContentPartPr/>
              <p14:nvPr/>
            </p14:nvContentPartPr>
            <p14:xfrm>
              <a:off x="2633544" y="283536"/>
              <a:ext cx="360" cy="360"/>
            </p14:xfrm>
          </p:contentPart>
        </mc:Choice>
        <mc:Fallback xmlns="">
          <p:pic>
            <p:nvPicPr>
              <p:cNvPr id="9" name="Ink 8">
                <a:extLst>
                  <a:ext uri="{FF2B5EF4-FFF2-40B4-BE49-F238E27FC236}">
                    <a16:creationId xmlns:a16="http://schemas.microsoft.com/office/drawing/2014/main" id="{1EE05C10-07FA-69C0-7BBF-8C2A675FA202}"/>
                  </a:ext>
                </a:extLst>
              </p:cNvPr>
              <p:cNvPicPr/>
              <p:nvPr/>
            </p:nvPicPr>
            <p:blipFill>
              <a:blip r:embed="rId8"/>
              <a:stretch>
                <a:fillRect/>
              </a:stretch>
            </p:blipFill>
            <p:spPr>
              <a:xfrm>
                <a:off x="2624544" y="2745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69A89D7F-A4D8-7C5A-0C61-1D9F6D905693}"/>
                  </a:ext>
                </a:extLst>
              </p14:cNvPr>
              <p14:cNvContentPartPr/>
              <p14:nvPr/>
            </p14:nvContentPartPr>
            <p14:xfrm>
              <a:off x="-329256" y="1426176"/>
              <a:ext cx="360" cy="360"/>
            </p14:xfrm>
          </p:contentPart>
        </mc:Choice>
        <mc:Fallback xmlns="">
          <p:pic>
            <p:nvPicPr>
              <p:cNvPr id="10" name="Ink 9">
                <a:extLst>
                  <a:ext uri="{FF2B5EF4-FFF2-40B4-BE49-F238E27FC236}">
                    <a16:creationId xmlns:a16="http://schemas.microsoft.com/office/drawing/2014/main" id="{69A89D7F-A4D8-7C5A-0C61-1D9F6D905693}"/>
                  </a:ext>
                </a:extLst>
              </p:cNvPr>
              <p:cNvPicPr/>
              <p:nvPr/>
            </p:nvPicPr>
            <p:blipFill>
              <a:blip r:embed="rId8"/>
              <a:stretch>
                <a:fillRect/>
              </a:stretch>
            </p:blipFill>
            <p:spPr>
              <a:xfrm>
                <a:off x="-337896" y="14171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022DDCE3-D834-DFD9-D391-E80716350A0B}"/>
                  </a:ext>
                </a:extLst>
              </p14:cNvPr>
              <p14:cNvContentPartPr/>
              <p14:nvPr/>
            </p14:nvContentPartPr>
            <p14:xfrm>
              <a:off x="685584" y="1417176"/>
              <a:ext cx="9720" cy="360"/>
            </p14:xfrm>
          </p:contentPart>
        </mc:Choice>
        <mc:Fallback xmlns="">
          <p:pic>
            <p:nvPicPr>
              <p:cNvPr id="11" name="Ink 10">
                <a:extLst>
                  <a:ext uri="{FF2B5EF4-FFF2-40B4-BE49-F238E27FC236}">
                    <a16:creationId xmlns:a16="http://schemas.microsoft.com/office/drawing/2014/main" id="{022DDCE3-D834-DFD9-D391-E80716350A0B}"/>
                  </a:ext>
                </a:extLst>
              </p:cNvPr>
              <p:cNvPicPr/>
              <p:nvPr/>
            </p:nvPicPr>
            <p:blipFill>
              <a:blip r:embed="rId13"/>
              <a:stretch>
                <a:fillRect/>
              </a:stretch>
            </p:blipFill>
            <p:spPr>
              <a:xfrm>
                <a:off x="676584" y="1408176"/>
                <a:ext cx="27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A3126304-E7FA-E863-B38F-72908170E563}"/>
                  </a:ext>
                </a:extLst>
              </p14:cNvPr>
              <p14:cNvContentPartPr/>
              <p14:nvPr/>
            </p14:nvContentPartPr>
            <p14:xfrm>
              <a:off x="6053184" y="1554336"/>
              <a:ext cx="360" cy="1800"/>
            </p14:xfrm>
          </p:contentPart>
        </mc:Choice>
        <mc:Fallback xmlns="">
          <p:pic>
            <p:nvPicPr>
              <p:cNvPr id="12" name="Ink 11">
                <a:extLst>
                  <a:ext uri="{FF2B5EF4-FFF2-40B4-BE49-F238E27FC236}">
                    <a16:creationId xmlns:a16="http://schemas.microsoft.com/office/drawing/2014/main" id="{A3126304-E7FA-E863-B38F-72908170E563}"/>
                  </a:ext>
                </a:extLst>
              </p:cNvPr>
              <p:cNvPicPr/>
              <p:nvPr/>
            </p:nvPicPr>
            <p:blipFill>
              <a:blip r:embed="rId15"/>
              <a:stretch>
                <a:fillRect/>
              </a:stretch>
            </p:blipFill>
            <p:spPr>
              <a:xfrm>
                <a:off x="6044184" y="1545696"/>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D50425BA-81E3-6B71-B289-2DC231A4D3AF}"/>
                  </a:ext>
                </a:extLst>
              </p14:cNvPr>
              <p14:cNvContentPartPr/>
              <p14:nvPr/>
            </p14:nvContentPartPr>
            <p14:xfrm>
              <a:off x="6644664" y="822096"/>
              <a:ext cx="469080" cy="321480"/>
            </p14:xfrm>
          </p:contentPart>
        </mc:Choice>
        <mc:Fallback xmlns="">
          <p:pic>
            <p:nvPicPr>
              <p:cNvPr id="15" name="Ink 14">
                <a:extLst>
                  <a:ext uri="{FF2B5EF4-FFF2-40B4-BE49-F238E27FC236}">
                    <a16:creationId xmlns:a16="http://schemas.microsoft.com/office/drawing/2014/main" id="{D50425BA-81E3-6B71-B289-2DC231A4D3AF}"/>
                  </a:ext>
                </a:extLst>
              </p:cNvPr>
              <p:cNvPicPr/>
              <p:nvPr/>
            </p:nvPicPr>
            <p:blipFill>
              <a:blip r:embed="rId17"/>
              <a:stretch>
                <a:fillRect/>
              </a:stretch>
            </p:blipFill>
            <p:spPr>
              <a:xfrm>
                <a:off x="6555024" y="642456"/>
                <a:ext cx="648720" cy="681120"/>
              </a:xfrm>
              <a:prstGeom prst="rect">
                <a:avLst/>
              </a:prstGeom>
            </p:spPr>
          </p:pic>
        </mc:Fallback>
      </mc:AlternateContent>
      <p:sp>
        <p:nvSpPr>
          <p:cNvPr id="16" name="TextBox 15">
            <a:extLst>
              <a:ext uri="{FF2B5EF4-FFF2-40B4-BE49-F238E27FC236}">
                <a16:creationId xmlns:a16="http://schemas.microsoft.com/office/drawing/2014/main" id="{E24B187D-E4EE-A7C6-B942-1D210073947F}"/>
              </a:ext>
            </a:extLst>
          </p:cNvPr>
          <p:cNvSpPr txBox="1"/>
          <p:nvPr/>
        </p:nvSpPr>
        <p:spPr>
          <a:xfrm>
            <a:off x="889547" y="1554336"/>
            <a:ext cx="4361759" cy="3693319"/>
          </a:xfrm>
          <a:prstGeom prst="rect">
            <a:avLst/>
          </a:prstGeom>
          <a:noFill/>
        </p:spPr>
        <p:txBody>
          <a:bodyPr wrap="square" rtlCol="0">
            <a:spAutoFit/>
          </a:bodyPr>
          <a:lstStyle/>
          <a:p>
            <a:r>
              <a:rPr lang="en-US" sz="1800" b="0" i="0" u="none" strike="noStrike" baseline="0" dirty="0">
                <a:solidFill>
                  <a:srgbClr val="000000"/>
                </a:solidFill>
                <a:latin typeface="Georgia" panose="02040502050405020303" pitchFamily="18" charset="0"/>
              </a:rPr>
              <a:t>Use the Manage Membership Leads page of My Rotary to store information about all of your prospective members. Some things to note: </a:t>
            </a:r>
          </a:p>
          <a:p>
            <a:pPr algn="l"/>
            <a:endParaRPr lang="en-US" sz="1800" b="0" i="0" u="none" strike="noStrike" baseline="0" dirty="0">
              <a:solidFill>
                <a:srgbClr val="000000"/>
              </a:solidFill>
              <a:latin typeface="Georgia" panose="02040502050405020303" pitchFamily="18" charset="0"/>
            </a:endParaRPr>
          </a:p>
          <a:p>
            <a:r>
              <a:rPr lang="en-US" sz="1800" b="0" i="0" u="none" strike="noStrike" baseline="0" dirty="0">
                <a:solidFill>
                  <a:srgbClr val="000000"/>
                </a:solidFill>
                <a:latin typeface="Georgia" panose="02040502050405020303" pitchFamily="18" charset="0"/>
              </a:rPr>
              <a:t>Choose </a:t>
            </a:r>
            <a:r>
              <a:rPr lang="en-US" sz="1800" b="1" i="0" u="none" strike="noStrike" baseline="0" dirty="0">
                <a:solidFill>
                  <a:srgbClr val="000000"/>
                </a:solidFill>
                <a:latin typeface="Georgia" panose="02040502050405020303" pitchFamily="18" charset="0"/>
              </a:rPr>
              <a:t>Club proposed candidate for membership </a:t>
            </a:r>
            <a:r>
              <a:rPr lang="en-US" sz="1800" b="0" i="0" u="none" strike="noStrike" baseline="0" dirty="0">
                <a:solidFill>
                  <a:srgbClr val="000000"/>
                </a:solidFill>
                <a:latin typeface="Georgia" panose="02040502050405020303" pitchFamily="18" charset="0"/>
              </a:rPr>
              <a:t>if the candidate was proposed for membership and still needs board approval. </a:t>
            </a:r>
          </a:p>
          <a:p>
            <a:endParaRPr lang="en-US" sz="1800" b="0" i="0" u="none" strike="noStrike" baseline="0" dirty="0">
              <a:solidFill>
                <a:srgbClr val="000000"/>
              </a:solidFill>
              <a:latin typeface="Georgia" panose="02040502050405020303" pitchFamily="18" charset="0"/>
            </a:endParaRPr>
          </a:p>
          <a:p>
            <a:r>
              <a:rPr lang="en-US" sz="1800" b="0" i="0" u="none" strike="noStrike" baseline="0" dirty="0">
                <a:solidFill>
                  <a:srgbClr val="000000"/>
                </a:solidFill>
                <a:latin typeface="Georgia" panose="02040502050405020303" pitchFamily="18" charset="0"/>
              </a:rPr>
              <a:t>Choose </a:t>
            </a:r>
            <a:r>
              <a:rPr lang="en-US" sz="1800" b="1" i="0" u="none" strike="noStrike" baseline="0" dirty="0">
                <a:solidFill>
                  <a:srgbClr val="000000"/>
                </a:solidFill>
                <a:latin typeface="Georgia" panose="02040502050405020303" pitchFamily="18" charset="0"/>
              </a:rPr>
              <a:t>Club admitted candidate </a:t>
            </a:r>
            <a:r>
              <a:rPr lang="en-US" sz="1800" b="0" i="0" u="none" strike="noStrike" baseline="0" dirty="0">
                <a:solidFill>
                  <a:srgbClr val="000000"/>
                </a:solidFill>
                <a:latin typeface="Georgia" panose="02040502050405020303" pitchFamily="18" charset="0"/>
              </a:rPr>
              <a:t>if the candidate is now a member of your club. </a:t>
            </a:r>
          </a:p>
        </p:txBody>
      </p:sp>
    </p:spTree>
    <p:extLst>
      <p:ext uri="{BB962C8B-B14F-4D97-AF65-F5344CB8AC3E}">
        <p14:creationId xmlns:p14="http://schemas.microsoft.com/office/powerpoint/2010/main" val="2042467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FB61-BCC0-476C-9A13-6F37F6221BA3}"/>
              </a:ext>
            </a:extLst>
          </p:cNvPr>
          <p:cNvSpPr>
            <a:spLocks noGrp="1"/>
          </p:cNvSpPr>
          <p:nvPr>
            <p:ph type="title"/>
          </p:nvPr>
        </p:nvSpPr>
        <p:spPr/>
        <p:txBody>
          <a:bodyPr/>
          <a:lstStyle/>
          <a:p>
            <a:r>
              <a:rPr lang="en-US" dirty="0"/>
              <a:t>Upcoming ClubRunner Training</a:t>
            </a:r>
            <a:br>
              <a:rPr lang="en-US" dirty="0"/>
            </a:br>
            <a:br>
              <a:rPr lang="en-US" dirty="0"/>
            </a:br>
            <a:r>
              <a:rPr lang="en-US" sz="2400" dirty="0"/>
              <a:t>https://site.clubrunner.ca/Page/webinars</a:t>
            </a:r>
            <a:br>
              <a:rPr lang="en-US" dirty="0"/>
            </a:br>
            <a:endParaRPr lang="en-US" sz="2000" dirty="0">
              <a:solidFill>
                <a:schemeClr val="bg1"/>
              </a:solidFill>
            </a:endParaRPr>
          </a:p>
        </p:txBody>
      </p:sp>
      <p:sp>
        <p:nvSpPr>
          <p:cNvPr id="3" name="Content Placeholder 2">
            <a:extLst>
              <a:ext uri="{FF2B5EF4-FFF2-40B4-BE49-F238E27FC236}">
                <a16:creationId xmlns:a16="http://schemas.microsoft.com/office/drawing/2014/main" id="{84C4B37A-6717-4F46-A062-56717C5FBDC8}"/>
              </a:ext>
            </a:extLst>
          </p:cNvPr>
          <p:cNvSpPr>
            <a:spLocks noGrp="1"/>
          </p:cNvSpPr>
          <p:nvPr>
            <p:ph idx="1"/>
          </p:nvPr>
        </p:nvSpPr>
        <p:spPr>
          <a:xfrm>
            <a:off x="3831336" y="864108"/>
            <a:ext cx="7671816" cy="5120640"/>
          </a:xfrm>
        </p:spPr>
        <p:txBody>
          <a:bodyPr>
            <a:normAutofit fontScale="40000" lnSpcReduction="20000"/>
          </a:bodyPr>
          <a:lstStyle/>
          <a:p>
            <a:pPr marL="0" marR="0" indent="0">
              <a:lnSpc>
                <a:spcPct val="107000"/>
              </a:lnSpc>
              <a:spcBef>
                <a:spcPts val="805"/>
              </a:spcBef>
              <a:spcAft>
                <a:spcPts val="805"/>
              </a:spcAft>
              <a:buNone/>
            </a:pPr>
            <a:endParaRPr lang="en-US" sz="7200" b="1" dirty="0">
              <a:solidFill>
                <a:srgbClr val="333333"/>
              </a:solidFill>
              <a:effectLst/>
              <a:latin typeface="Lato" panose="020F0502020204030203" pitchFamily="34" charset="0"/>
              <a:ea typeface="Times New Roman" panose="02020603050405020304" pitchFamily="18" charset="0"/>
              <a:cs typeface="Times New Roman" panose="02020603050405020304" pitchFamily="18" charset="0"/>
            </a:endParaRPr>
          </a:p>
          <a:p>
            <a:pPr marL="0" indent="0">
              <a:lnSpc>
                <a:spcPct val="107000"/>
              </a:lnSpc>
              <a:spcBef>
                <a:spcPts val="805"/>
              </a:spcBef>
              <a:spcAft>
                <a:spcPts val="805"/>
              </a:spcAft>
              <a:buNone/>
            </a:pPr>
            <a:r>
              <a:rPr lang="en-US" sz="7200" dirty="0">
                <a:solidFill>
                  <a:srgbClr val="333333"/>
                </a:solidFill>
                <a:latin typeface="Lato" panose="020F0502020204030203" pitchFamily="34" charset="0"/>
                <a:ea typeface="Times New Roman" panose="02020603050405020304" pitchFamily="18" charset="0"/>
                <a:cs typeface="Times New Roman" panose="02020603050405020304" pitchFamily="18" charset="0"/>
              </a:rPr>
              <a:t>April 10, 2024, 3pm EDT – Training for Club Executive using District Site</a:t>
            </a:r>
          </a:p>
          <a:p>
            <a:pPr marL="0" indent="0">
              <a:lnSpc>
                <a:spcPct val="107000"/>
              </a:lnSpc>
              <a:spcBef>
                <a:spcPts val="805"/>
              </a:spcBef>
              <a:spcAft>
                <a:spcPts val="805"/>
              </a:spcAft>
              <a:buNone/>
            </a:pPr>
            <a:r>
              <a:rPr lang="en-US" sz="7200" dirty="0">
                <a:solidFill>
                  <a:srgbClr val="333333"/>
                </a:solidFill>
                <a:latin typeface="Lato" panose="020F0502020204030203" pitchFamily="34" charset="0"/>
                <a:ea typeface="Times New Roman" panose="02020603050405020304" pitchFamily="18" charset="0"/>
                <a:cs typeface="Times New Roman" panose="02020603050405020304" pitchFamily="18" charset="0"/>
              </a:rPr>
              <a:t>April 17, 2024, 3pm EDT – Cloud Events</a:t>
            </a:r>
          </a:p>
          <a:p>
            <a:pPr marL="0" marR="0" indent="0">
              <a:lnSpc>
                <a:spcPct val="107000"/>
              </a:lnSpc>
              <a:spcBef>
                <a:spcPts val="805"/>
              </a:spcBef>
              <a:spcAft>
                <a:spcPts val="805"/>
              </a:spcAft>
              <a:buNone/>
            </a:pPr>
            <a:r>
              <a:rPr lang="en-US" sz="7200" dirty="0">
                <a:solidFill>
                  <a:srgbClr val="333333"/>
                </a:solidFill>
                <a:effectLst/>
                <a:latin typeface="Lato" panose="020F0502020204030203" pitchFamily="34" charset="0"/>
                <a:ea typeface="Times New Roman" panose="02020603050405020304" pitchFamily="18" charset="0"/>
                <a:cs typeface="Times New Roman" panose="02020603050405020304" pitchFamily="18" charset="0"/>
              </a:rPr>
              <a:t>April 224, 3:00 EDT  - Bulletin Live Designer</a:t>
            </a:r>
            <a:endParaRPr lang="en-US" sz="72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805"/>
              </a:spcBef>
              <a:spcAft>
                <a:spcPts val="805"/>
              </a:spcAft>
              <a:buNone/>
            </a:pPr>
            <a:r>
              <a:rPr lang="en-US" sz="7200" dirty="0">
                <a:solidFill>
                  <a:srgbClr val="333333"/>
                </a:solidFill>
                <a:effectLst/>
                <a:latin typeface="Lato" panose="020F0502020204030203" pitchFamily="34" charset="0"/>
                <a:ea typeface="Times New Roman" panose="02020603050405020304" pitchFamily="18" charset="0"/>
                <a:cs typeface="Times New Roman" panose="02020603050405020304" pitchFamily="18" charset="0"/>
              </a:rPr>
              <a:t>April 19, 2023, 4-5pm EDT  - Membership Management</a:t>
            </a:r>
          </a:p>
          <a:p>
            <a:pPr marL="0" marR="0">
              <a:lnSpc>
                <a:spcPct val="107000"/>
              </a:lnSpc>
              <a:spcBef>
                <a:spcPts val="0"/>
              </a:spcBef>
              <a:spcAft>
                <a:spcPts val="0"/>
              </a:spcAft>
            </a:pP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660017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3FCE-70D0-4CC5-AA1E-B5FC16DD3203}"/>
              </a:ext>
            </a:extLst>
          </p:cNvPr>
          <p:cNvSpPr>
            <a:spLocks noGrp="1"/>
          </p:cNvSpPr>
          <p:nvPr>
            <p:ph type="ctrTitle"/>
          </p:nvPr>
        </p:nvSpPr>
        <p:spPr>
          <a:xfrm>
            <a:off x="568037" y="1433944"/>
            <a:ext cx="10058400" cy="2075555"/>
          </a:xfrm>
        </p:spPr>
        <p:txBody>
          <a:bodyPr>
            <a:normAutofit/>
          </a:bodyPr>
          <a:lstStyle/>
          <a:p>
            <a:pPr algn="ctr">
              <a:defRPr/>
            </a:pPr>
            <a:r>
              <a:rPr lang="en-US" sz="8800" dirty="0">
                <a:solidFill>
                  <a:schemeClr val="tx2"/>
                </a:solidFill>
              </a:rPr>
              <a:t>Mahalo!</a:t>
            </a:r>
          </a:p>
        </p:txBody>
      </p:sp>
    </p:spTree>
    <p:extLst>
      <p:ext uri="{BB962C8B-B14F-4D97-AF65-F5344CB8AC3E}">
        <p14:creationId xmlns:p14="http://schemas.microsoft.com/office/powerpoint/2010/main" val="3925246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3C67-AB9D-4BC7-B6B1-1AB884382715}"/>
              </a:ext>
            </a:extLst>
          </p:cNvPr>
          <p:cNvSpPr>
            <a:spLocks noGrp="1"/>
          </p:cNvSpPr>
          <p:nvPr>
            <p:ph type="title"/>
          </p:nvPr>
        </p:nvSpPr>
        <p:spPr/>
        <p:txBody>
          <a:bodyPr/>
          <a:lstStyle/>
          <a:p>
            <a:r>
              <a:rPr lang="en-US" sz="3200" dirty="0"/>
              <a:t>Tasks</a:t>
            </a:r>
          </a:p>
        </p:txBody>
      </p:sp>
      <p:sp>
        <p:nvSpPr>
          <p:cNvPr id="3" name="Content Placeholder 2">
            <a:extLst>
              <a:ext uri="{FF2B5EF4-FFF2-40B4-BE49-F238E27FC236}">
                <a16:creationId xmlns:a16="http://schemas.microsoft.com/office/drawing/2014/main" id="{6F95A577-282A-4941-B348-9D8DDD477283}"/>
              </a:ext>
            </a:extLst>
          </p:cNvPr>
          <p:cNvSpPr>
            <a:spLocks noGrp="1"/>
          </p:cNvSpPr>
          <p:nvPr>
            <p:ph idx="1"/>
          </p:nvPr>
        </p:nvSpPr>
        <p:spPr>
          <a:xfrm>
            <a:off x="507999" y="990600"/>
            <a:ext cx="11354641" cy="4525963"/>
          </a:xfrm>
        </p:spPr>
        <p:txBody>
          <a:bodyPr/>
          <a:lstStyle/>
          <a:p>
            <a:r>
              <a:rPr lang="en-US" sz="1800" dirty="0"/>
              <a:t>Learning – District training, Learning Center</a:t>
            </a:r>
          </a:p>
          <a:p>
            <a:r>
              <a:rPr lang="en-US" sz="1800" dirty="0"/>
              <a:t>Transition - Meet with the outgoing secretary and receive club records </a:t>
            </a:r>
          </a:p>
          <a:p>
            <a:r>
              <a:rPr lang="en-US" sz="1800" dirty="0"/>
              <a:t>Meet with the incoming club officers or board of directors to plan the year </a:t>
            </a:r>
          </a:p>
          <a:p>
            <a:r>
              <a:rPr lang="en-US" sz="1800" dirty="0"/>
              <a:t>Create a My Rotary account on Rotary.org, if you don’t have one </a:t>
            </a:r>
          </a:p>
          <a:p>
            <a:r>
              <a:rPr lang="en-US" sz="1800" dirty="0"/>
              <a:t>Update your club’s records and member list on My Rotary, or through your club management system </a:t>
            </a:r>
          </a:p>
          <a:p>
            <a:r>
              <a:rPr lang="en-US" sz="1800" dirty="0"/>
              <a:t>Make sure the club treasurer has the club invoices, due in July and January</a:t>
            </a:r>
          </a:p>
          <a:p>
            <a:r>
              <a:rPr lang="en-US" sz="1800" dirty="0"/>
              <a:t>Take minutes at club and board meetings and club assemblies </a:t>
            </a:r>
          </a:p>
          <a:p>
            <a:r>
              <a:rPr lang="en-US" sz="1800" dirty="0"/>
              <a:t>Update club and officer information</a:t>
            </a:r>
          </a:p>
          <a:p>
            <a:r>
              <a:rPr lang="en-US" sz="1800" dirty="0"/>
              <a:t>Manage club correspondence, including responding to emails and sending official notices and invitations </a:t>
            </a:r>
          </a:p>
          <a:p>
            <a:r>
              <a:rPr lang="en-US" sz="1800" dirty="0"/>
              <a:t>Keep promotional items, name badges, and other materials used at meetings and events </a:t>
            </a:r>
          </a:p>
          <a:p>
            <a:r>
              <a:rPr lang="en-US" sz="1800" dirty="0"/>
              <a:t>Submit monthly attendance reports to your governor; if applicable</a:t>
            </a:r>
          </a:p>
          <a:p>
            <a:r>
              <a:rPr lang="en-US" sz="1800" dirty="0"/>
              <a:t>Preserve your club’s historical records </a:t>
            </a:r>
          </a:p>
          <a:p>
            <a:r>
              <a:rPr lang="en-US" sz="1800" dirty="0"/>
              <a:t>Write an annual report for the club at the end of the Rotary year </a:t>
            </a:r>
          </a:p>
          <a:p>
            <a:r>
              <a:rPr lang="en-US" sz="1800" dirty="0"/>
              <a:t>Assist the club president, treasurer, and committees as needed </a:t>
            </a:r>
          </a:p>
          <a:p>
            <a:r>
              <a:rPr lang="en-US" sz="1800" dirty="0"/>
              <a:t>Meet with your successor and hand over club records</a:t>
            </a:r>
          </a:p>
          <a:p>
            <a:r>
              <a:rPr lang="en-US" dirty="0"/>
              <a:t>                          And anything as assigned</a:t>
            </a:r>
          </a:p>
        </p:txBody>
      </p:sp>
      <p:sp>
        <p:nvSpPr>
          <p:cNvPr id="36" name="Rectangle 33">
            <a:extLst>
              <a:ext uri="{FF2B5EF4-FFF2-40B4-BE49-F238E27FC236}">
                <a16:creationId xmlns:a16="http://schemas.microsoft.com/office/drawing/2014/main" id="{8E3ECA58-DCBB-407A-81C2-7AC83289A7BE}"/>
              </a:ext>
            </a:extLst>
          </p:cNvPr>
          <p:cNvSpPr>
            <a:spLocks noChangeArrowheads="1"/>
          </p:cNvSpPr>
          <p:nvPr/>
        </p:nvSpPr>
        <p:spPr bwMode="auto">
          <a:xfrm>
            <a:off x="508000" y="196344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41">
            <a:extLst>
              <a:ext uri="{FF2B5EF4-FFF2-40B4-BE49-F238E27FC236}">
                <a16:creationId xmlns:a16="http://schemas.microsoft.com/office/drawing/2014/main" id="{A5D23E75-8175-42D1-8498-715BECD279AC}"/>
              </a:ext>
            </a:extLst>
          </p:cNvPr>
          <p:cNvSpPr>
            <a:spLocks noChangeArrowheads="1"/>
          </p:cNvSpPr>
          <p:nvPr/>
        </p:nvSpPr>
        <p:spPr bwMode="auto">
          <a:xfrm>
            <a:off x="508000" y="2192045"/>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42">
            <a:extLst>
              <a:ext uri="{FF2B5EF4-FFF2-40B4-BE49-F238E27FC236}">
                <a16:creationId xmlns:a16="http://schemas.microsoft.com/office/drawing/2014/main" id="{2DD5FD14-0ABE-488C-BA78-D3FCB21C6362}"/>
              </a:ext>
            </a:extLst>
          </p:cNvPr>
          <p:cNvSpPr>
            <a:spLocks noChangeArrowheads="1"/>
          </p:cNvSpPr>
          <p:nvPr/>
        </p:nvSpPr>
        <p:spPr bwMode="auto">
          <a:xfrm>
            <a:off x="508000" y="2192045"/>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47">
            <a:extLst>
              <a:ext uri="{FF2B5EF4-FFF2-40B4-BE49-F238E27FC236}">
                <a16:creationId xmlns:a16="http://schemas.microsoft.com/office/drawing/2014/main" id="{4164D1B0-8CDF-43CD-88FF-B529B85EF2EA}"/>
              </a:ext>
            </a:extLst>
          </p:cNvPr>
          <p:cNvSpPr>
            <a:spLocks noChangeArrowheads="1"/>
          </p:cNvSpPr>
          <p:nvPr/>
        </p:nvSpPr>
        <p:spPr bwMode="auto">
          <a:xfrm>
            <a:off x="508000" y="2192045"/>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48">
            <a:extLst>
              <a:ext uri="{FF2B5EF4-FFF2-40B4-BE49-F238E27FC236}">
                <a16:creationId xmlns:a16="http://schemas.microsoft.com/office/drawing/2014/main" id="{954462DF-B33F-424D-9964-67F5030F0EFC}"/>
              </a:ext>
            </a:extLst>
          </p:cNvPr>
          <p:cNvSpPr>
            <a:spLocks noChangeArrowheads="1"/>
          </p:cNvSpPr>
          <p:nvPr/>
        </p:nvSpPr>
        <p:spPr bwMode="auto">
          <a:xfrm>
            <a:off x="254000" y="2192044"/>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492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AB4A-B3D2-45A3-97B9-63EC928062D7}"/>
              </a:ext>
            </a:extLst>
          </p:cNvPr>
          <p:cNvSpPr>
            <a:spLocks noGrp="1"/>
          </p:cNvSpPr>
          <p:nvPr>
            <p:ph type="title"/>
          </p:nvPr>
        </p:nvSpPr>
        <p:spPr/>
        <p:txBody>
          <a:bodyPr/>
          <a:lstStyle/>
          <a:p>
            <a:r>
              <a:rPr lang="en-US" sz="3200"/>
              <a:t>Calendar</a:t>
            </a:r>
            <a:endParaRPr lang="en-US" sz="3200" dirty="0"/>
          </a:p>
        </p:txBody>
      </p:sp>
      <p:sp>
        <p:nvSpPr>
          <p:cNvPr id="3" name="Content Placeholder 2">
            <a:extLst>
              <a:ext uri="{FF2B5EF4-FFF2-40B4-BE49-F238E27FC236}">
                <a16:creationId xmlns:a16="http://schemas.microsoft.com/office/drawing/2014/main" id="{F83E7C7E-25CB-48CF-A224-94C4D1CC5396}"/>
              </a:ext>
            </a:extLst>
          </p:cNvPr>
          <p:cNvSpPr>
            <a:spLocks noGrp="1"/>
          </p:cNvSpPr>
          <p:nvPr>
            <p:ph idx="1"/>
          </p:nvPr>
        </p:nvSpPr>
        <p:spPr/>
        <p:txBody>
          <a:bodyPr/>
          <a:lstStyle/>
          <a:p>
            <a:r>
              <a:rPr lang="en-US" dirty="0"/>
              <a:t>Club Calendar</a:t>
            </a:r>
          </a:p>
          <a:p>
            <a:pPr>
              <a:buFontTx/>
              <a:buChar char="-"/>
            </a:pPr>
            <a:r>
              <a:rPr lang="en-US" dirty="0"/>
              <a:t>Meeting dates </a:t>
            </a:r>
          </a:p>
          <a:p>
            <a:pPr>
              <a:buFontTx/>
              <a:buChar char="-"/>
            </a:pPr>
            <a:r>
              <a:rPr lang="en-US" dirty="0"/>
              <a:t>Dark days </a:t>
            </a:r>
          </a:p>
          <a:p>
            <a:pPr>
              <a:buFontTx/>
              <a:buChar char="-"/>
            </a:pPr>
            <a:r>
              <a:rPr lang="en-US" dirty="0"/>
              <a:t>Assemblies (3/</a:t>
            </a:r>
            <a:r>
              <a:rPr lang="en-US" dirty="0" err="1"/>
              <a:t>yr</a:t>
            </a:r>
            <a:r>
              <a:rPr lang="en-US" dirty="0"/>
              <a:t>)</a:t>
            </a:r>
          </a:p>
          <a:p>
            <a:pPr>
              <a:buFontTx/>
              <a:buChar char="-"/>
            </a:pPr>
            <a:r>
              <a:rPr lang="en-US" dirty="0"/>
              <a:t>Events, projects</a:t>
            </a:r>
          </a:p>
          <a:p>
            <a:pPr marL="0" indent="0">
              <a:buNone/>
            </a:pPr>
            <a:endParaRPr lang="en-US" dirty="0"/>
          </a:p>
          <a:p>
            <a:r>
              <a:rPr lang="en-US" dirty="0"/>
              <a:t>District Calendar</a:t>
            </a:r>
          </a:p>
        </p:txBody>
      </p:sp>
      <p:pic>
        <p:nvPicPr>
          <p:cNvPr id="6" name="Picture 5" descr="A close-up of a list of tasks&#10;&#10;Description automatically generated">
            <a:extLst>
              <a:ext uri="{FF2B5EF4-FFF2-40B4-BE49-F238E27FC236}">
                <a16:creationId xmlns:a16="http://schemas.microsoft.com/office/drawing/2014/main" id="{CF6518F2-CBA7-6F11-D6CF-5C022E05545C}"/>
              </a:ext>
            </a:extLst>
          </p:cNvPr>
          <p:cNvPicPr>
            <a:picLocks noChangeAspect="1"/>
          </p:cNvPicPr>
          <p:nvPr/>
        </p:nvPicPr>
        <p:blipFill>
          <a:blip r:embed="rId3"/>
          <a:stretch>
            <a:fillRect/>
          </a:stretch>
        </p:blipFill>
        <p:spPr>
          <a:xfrm>
            <a:off x="5468112" y="64008"/>
            <a:ext cx="6723888" cy="6858000"/>
          </a:xfrm>
          <a:prstGeom prst="rect">
            <a:avLst/>
          </a:prstGeom>
        </p:spPr>
      </p:pic>
    </p:spTree>
    <p:extLst>
      <p:ext uri="{BB962C8B-B14F-4D97-AF65-F5344CB8AC3E}">
        <p14:creationId xmlns:p14="http://schemas.microsoft.com/office/powerpoint/2010/main" val="4141586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86E1-92F6-452A-992A-154F5001C26F}"/>
              </a:ext>
            </a:extLst>
          </p:cNvPr>
          <p:cNvSpPr>
            <a:spLocks noGrp="1"/>
          </p:cNvSpPr>
          <p:nvPr>
            <p:ph type="title"/>
          </p:nvPr>
        </p:nvSpPr>
        <p:spPr/>
        <p:txBody>
          <a:bodyPr/>
          <a:lstStyle/>
          <a:p>
            <a:r>
              <a:rPr lang="en-US" sz="3200" dirty="0"/>
              <a:t>Club Meetings (Rotary requirements)</a:t>
            </a:r>
          </a:p>
        </p:txBody>
      </p:sp>
      <p:sp>
        <p:nvSpPr>
          <p:cNvPr id="3" name="Content Placeholder 2">
            <a:extLst>
              <a:ext uri="{FF2B5EF4-FFF2-40B4-BE49-F238E27FC236}">
                <a16:creationId xmlns:a16="http://schemas.microsoft.com/office/drawing/2014/main" id="{BD64E788-598C-4EF0-B907-84C6D6E9CAA7}"/>
              </a:ext>
            </a:extLst>
          </p:cNvPr>
          <p:cNvSpPr>
            <a:spLocks noGrp="1"/>
          </p:cNvSpPr>
          <p:nvPr>
            <p:ph idx="1"/>
          </p:nvPr>
        </p:nvSpPr>
        <p:spPr>
          <a:xfrm>
            <a:off x="609599" y="1219201"/>
            <a:ext cx="11204121" cy="4525963"/>
          </a:xfrm>
        </p:spPr>
        <p:txBody>
          <a:bodyPr/>
          <a:lstStyle/>
          <a:p>
            <a:pPr marL="0" indent="0">
              <a:buNone/>
            </a:pPr>
            <a:r>
              <a:rPr lang="en-US" dirty="0"/>
              <a:t>(c) Change of Meeting. For good cause, the board may change a regular meeting to any day between the preceding and following regular meetings, to a different time of the regular day, or to a different place. </a:t>
            </a:r>
          </a:p>
          <a:p>
            <a:pPr marL="0" indent="0">
              <a:buNone/>
            </a:pPr>
            <a:r>
              <a:rPr lang="en-US" dirty="0"/>
              <a:t>(d) Cancellation. The board may cancel a regular meeting for these reasons: (1) a holiday, or during a week that includes a holiday; (2) in observance of the death of a member; (3) an epidemic or a disaster that affects the whole community; or (4) an armed conflict in the community. The board may cancel up to four regular meetings a year for causes not listed here, but </a:t>
            </a:r>
            <a:r>
              <a:rPr lang="en-US" dirty="0">
                <a:highlight>
                  <a:srgbClr val="FFFF00"/>
                </a:highlight>
              </a:rPr>
              <a:t>may not cancel more than three consecutive meetings. </a:t>
            </a:r>
          </a:p>
        </p:txBody>
      </p:sp>
    </p:spTree>
    <p:extLst>
      <p:ext uri="{BB962C8B-B14F-4D97-AF65-F5344CB8AC3E}">
        <p14:creationId xmlns:p14="http://schemas.microsoft.com/office/powerpoint/2010/main" val="1873945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03C-4DF9-40EA-B256-7C496318B0DF}"/>
              </a:ext>
            </a:extLst>
          </p:cNvPr>
          <p:cNvSpPr>
            <a:spLocks noGrp="1"/>
          </p:cNvSpPr>
          <p:nvPr>
            <p:ph type="title"/>
          </p:nvPr>
        </p:nvSpPr>
        <p:spPr/>
        <p:txBody>
          <a:bodyPr/>
          <a:lstStyle/>
          <a:p>
            <a:r>
              <a:rPr lang="en-US" sz="3200" dirty="0"/>
              <a:t>Annual Meeting by December 31 (Rotary requirements)</a:t>
            </a:r>
          </a:p>
        </p:txBody>
      </p:sp>
      <p:sp>
        <p:nvSpPr>
          <p:cNvPr id="3" name="Content Placeholder 2">
            <a:extLst>
              <a:ext uri="{FF2B5EF4-FFF2-40B4-BE49-F238E27FC236}">
                <a16:creationId xmlns:a16="http://schemas.microsoft.com/office/drawing/2014/main" id="{F5A6C84B-A8A1-4180-8F39-F689720C35B8}"/>
              </a:ext>
            </a:extLst>
          </p:cNvPr>
          <p:cNvSpPr>
            <a:spLocks noGrp="1"/>
          </p:cNvSpPr>
          <p:nvPr>
            <p:ph idx="1"/>
          </p:nvPr>
        </p:nvSpPr>
        <p:spPr/>
        <p:txBody>
          <a:bodyPr/>
          <a:lstStyle/>
          <a:p>
            <a:pPr marL="0" indent="0">
              <a:buNone/>
            </a:pPr>
            <a:r>
              <a:rPr lang="en-US" dirty="0"/>
              <a:t>Section 2 — Annual Meeting. </a:t>
            </a:r>
          </a:p>
          <a:p>
            <a:pPr marL="0" indent="0">
              <a:buNone/>
            </a:pPr>
            <a:r>
              <a:rPr lang="en-US" dirty="0"/>
              <a:t>An annual meeting to elect officers and present a mid-year report, including current year income and expenses, together with a financial report on the previous year, shall be held before 31 December, as provided in the bylaws. </a:t>
            </a:r>
          </a:p>
          <a:p>
            <a:pPr marL="514350" indent="-514350">
              <a:buAutoNum type="alphaLcParenBoth"/>
            </a:pPr>
            <a:endParaRPr lang="en-US" dirty="0"/>
          </a:p>
          <a:p>
            <a:pPr marL="0" indent="0">
              <a:buNone/>
            </a:pPr>
            <a:r>
              <a:rPr lang="en-US" dirty="0"/>
              <a:t>Section 3 — Board Meetings. Within 60 days after all board meetings, written minutes should be available to all members.</a:t>
            </a:r>
          </a:p>
        </p:txBody>
      </p:sp>
    </p:spTree>
    <p:extLst>
      <p:ext uri="{BB962C8B-B14F-4D97-AF65-F5344CB8AC3E}">
        <p14:creationId xmlns:p14="http://schemas.microsoft.com/office/powerpoint/2010/main" val="5376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3F2A-411B-4E72-8214-849E67B6FBCC}"/>
              </a:ext>
            </a:extLst>
          </p:cNvPr>
          <p:cNvSpPr>
            <a:spLocks noGrp="1"/>
          </p:cNvSpPr>
          <p:nvPr>
            <p:ph type="title"/>
          </p:nvPr>
        </p:nvSpPr>
        <p:spPr/>
        <p:txBody>
          <a:bodyPr/>
          <a:lstStyle/>
          <a:p>
            <a:r>
              <a:rPr lang="en-US" sz="3200" dirty="0"/>
              <a:t>Websites</a:t>
            </a:r>
          </a:p>
        </p:txBody>
      </p:sp>
      <p:sp>
        <p:nvSpPr>
          <p:cNvPr id="3" name="Content Placeholder 2">
            <a:extLst>
              <a:ext uri="{FF2B5EF4-FFF2-40B4-BE49-F238E27FC236}">
                <a16:creationId xmlns:a16="http://schemas.microsoft.com/office/drawing/2014/main" id="{AFCACC73-E05D-4E1A-BAE4-772E1EE87A66}"/>
              </a:ext>
            </a:extLst>
          </p:cNvPr>
          <p:cNvSpPr>
            <a:spLocks noGrp="1"/>
          </p:cNvSpPr>
          <p:nvPr>
            <p:ph idx="1"/>
          </p:nvPr>
        </p:nvSpPr>
        <p:spPr>
          <a:xfrm>
            <a:off x="757382" y="1874837"/>
            <a:ext cx="10972800" cy="4525963"/>
          </a:xfrm>
        </p:spPr>
        <p:txBody>
          <a:bodyPr/>
          <a:lstStyle/>
          <a:p>
            <a:r>
              <a:rPr lang="en-US" sz="5400" dirty="0"/>
              <a:t>District – rotaryd5000.org</a:t>
            </a:r>
          </a:p>
          <a:p>
            <a:r>
              <a:rPr lang="en-US" sz="5400" dirty="0"/>
              <a:t>Rotary International – rotary.org</a:t>
            </a:r>
          </a:p>
        </p:txBody>
      </p:sp>
    </p:spTree>
    <p:extLst>
      <p:ext uri="{BB962C8B-B14F-4D97-AF65-F5344CB8AC3E}">
        <p14:creationId xmlns:p14="http://schemas.microsoft.com/office/powerpoint/2010/main" val="1594742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A7467D1-A87F-4EAE-AA95-074FFE64468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District Uses ClubRunner</a:t>
            </a:r>
          </a:p>
        </p:txBody>
      </p:sp>
      <p:sp>
        <p:nvSpPr>
          <p:cNvPr id="26627" name="Content Placeholder 2">
            <a:extLst>
              <a:ext uri="{FF2B5EF4-FFF2-40B4-BE49-F238E27FC236}">
                <a16:creationId xmlns:a16="http://schemas.microsoft.com/office/drawing/2014/main" id="{1F3FEAD2-FE86-4BAF-9BBA-40EC13F4DE41}"/>
              </a:ext>
            </a:extLst>
          </p:cNvPr>
          <p:cNvSpPr>
            <a:spLocks noGrp="1"/>
          </p:cNvSpPr>
          <p:nvPr>
            <p:ph idx="1"/>
          </p:nvPr>
        </p:nvSpPr>
        <p:spPr bwMode="auto">
          <a:xfrm>
            <a:off x="762000" y="1831848"/>
            <a:ext cx="10558272"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solidFill>
                  <a:schemeClr val="tx2"/>
                </a:solidFill>
                <a:latin typeface="Georgia" panose="02040502050405020303" pitchFamily="18" charset="0"/>
              </a:rPr>
              <a:t>District 5000 uses </a:t>
            </a:r>
            <a:r>
              <a:rPr lang="en-US" altLang="en-US" sz="2400" dirty="0" err="1">
                <a:solidFill>
                  <a:schemeClr val="tx2"/>
                </a:solidFill>
                <a:latin typeface="Georgia" panose="02040502050405020303" pitchFamily="18" charset="0"/>
              </a:rPr>
              <a:t>ClubRunner’s</a:t>
            </a:r>
            <a:r>
              <a:rPr lang="en-US" altLang="en-US" sz="2400" dirty="0">
                <a:solidFill>
                  <a:schemeClr val="tx2"/>
                </a:solidFill>
                <a:latin typeface="Georgia" panose="02040502050405020303" pitchFamily="18" charset="0"/>
              </a:rPr>
              <a:t> program for the website. </a:t>
            </a:r>
          </a:p>
          <a:p>
            <a:r>
              <a:rPr lang="en-US" altLang="en-US" sz="2400" dirty="0">
                <a:solidFill>
                  <a:schemeClr val="tx2"/>
                </a:solidFill>
                <a:latin typeface="Georgia" panose="02040502050405020303" pitchFamily="18" charset="0"/>
              </a:rPr>
              <a:t>Clubs do not need to use </a:t>
            </a:r>
            <a:r>
              <a:rPr lang="en-US" altLang="en-US" sz="2400" dirty="0" err="1">
                <a:solidFill>
                  <a:schemeClr val="tx2"/>
                </a:solidFill>
                <a:latin typeface="Georgia" panose="02040502050405020303" pitchFamily="18" charset="0"/>
              </a:rPr>
              <a:t>ClubRunner</a:t>
            </a:r>
            <a:r>
              <a:rPr lang="en-US" altLang="en-US" sz="2400" dirty="0">
                <a:solidFill>
                  <a:schemeClr val="tx2"/>
                </a:solidFill>
                <a:latin typeface="Georgia" panose="02040502050405020303" pitchFamily="18" charset="0"/>
              </a:rPr>
              <a:t> for their own websites, however, if clubs are using </a:t>
            </a:r>
            <a:r>
              <a:rPr lang="en-US" altLang="en-US" sz="2400" dirty="0" err="1">
                <a:solidFill>
                  <a:schemeClr val="tx2"/>
                </a:solidFill>
                <a:latin typeface="Georgia" panose="02040502050405020303" pitchFamily="18" charset="0"/>
              </a:rPr>
              <a:t>ClubRunner</a:t>
            </a:r>
            <a:r>
              <a:rPr lang="en-US" altLang="en-US" sz="2400" dirty="0">
                <a:solidFill>
                  <a:schemeClr val="tx2"/>
                </a:solidFill>
                <a:latin typeface="Georgia" panose="02040502050405020303" pitchFamily="18" charset="0"/>
              </a:rPr>
              <a:t>, the club’s information uploads to the District’s website when integrated.</a:t>
            </a:r>
          </a:p>
          <a:p>
            <a:r>
              <a:rPr lang="en-US" altLang="en-US" sz="2400" dirty="0">
                <a:solidFill>
                  <a:schemeClr val="tx2"/>
                </a:solidFill>
                <a:latin typeface="Georgia" panose="02040502050405020303" pitchFamily="18" charset="0"/>
              </a:rPr>
              <a:t>If your club does not have a website or uses another web designer, input the member information and officer list on the District’s website.</a:t>
            </a:r>
          </a:p>
        </p:txBody>
      </p:sp>
    </p:spTree>
    <p:extLst>
      <p:ext uri="{BB962C8B-B14F-4D97-AF65-F5344CB8AC3E}">
        <p14:creationId xmlns:p14="http://schemas.microsoft.com/office/powerpoint/2010/main" val="1387709926"/>
      </p:ext>
    </p:extLst>
  </p:cSld>
  <p:clrMapOvr>
    <a:masterClrMapping/>
  </p:clrMapOvr>
</p:sld>
</file>

<file path=ppt/theme/theme1.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4432</TotalTime>
  <Words>2126</Words>
  <Application>Microsoft Office PowerPoint</Application>
  <PresentationFormat>Widescreen</PresentationFormat>
  <Paragraphs>206</Paragraphs>
  <Slides>33</Slides>
  <Notes>10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33</vt:i4>
      </vt:variant>
    </vt:vector>
  </HeadingPairs>
  <TitlesOfParts>
    <vt:vector size="45" baseType="lpstr">
      <vt:lpstr>Arial</vt:lpstr>
      <vt:lpstr>Arial Narrow</vt:lpstr>
      <vt:lpstr>Calibri</vt:lpstr>
      <vt:lpstr>Corbel</vt:lpstr>
      <vt:lpstr>Georgia</vt:lpstr>
      <vt:lpstr>Lato</vt:lpstr>
      <vt:lpstr>Wingdings</vt:lpstr>
      <vt:lpstr>Wingdings 2</vt:lpstr>
      <vt:lpstr>2_Custom Design</vt:lpstr>
      <vt:lpstr>Custom Design</vt:lpstr>
      <vt:lpstr>Communications_white</vt:lpstr>
      <vt:lpstr>Frame</vt:lpstr>
      <vt:lpstr>CLUB SECRETARY</vt:lpstr>
      <vt:lpstr>As club secretary, you have an important role in helping your club run smoothly and effectively</vt:lpstr>
      <vt:lpstr>DUTIES</vt:lpstr>
      <vt:lpstr>Tasks</vt:lpstr>
      <vt:lpstr>Calendar</vt:lpstr>
      <vt:lpstr>Club Meetings (Rotary requirements)</vt:lpstr>
      <vt:lpstr>Annual Meeting by December 31 (Rotary requirements)</vt:lpstr>
      <vt:lpstr>Websites</vt:lpstr>
      <vt:lpstr>District Uses ClubRunner</vt:lpstr>
      <vt:lpstr>Download the ClubRunner App to your phone from the App Store</vt:lpstr>
      <vt:lpstr>rotaryd5000.org</vt:lpstr>
      <vt:lpstr>District Website:  rotaryd5000.org (ClubRunner)</vt:lpstr>
      <vt:lpstr>After Logging In, click on ”Member Area” to get to Admin Sitepages</vt:lpstr>
      <vt:lpstr>Membership Types</vt:lpstr>
      <vt:lpstr>Tips - Membership Rosters</vt:lpstr>
      <vt:lpstr>To Update Member Information</vt:lpstr>
      <vt:lpstr>Member Profile</vt:lpstr>
      <vt:lpstr>Click on “For Clubs”, then “Define Club Executives” </vt:lpstr>
      <vt:lpstr>New Officers: Elected by December 31. Nominations 30 days Before</vt:lpstr>
      <vt:lpstr>Attendance Policy is Dictated by the Club By-Laws</vt:lpstr>
      <vt:lpstr>Communication</vt:lpstr>
      <vt:lpstr>ClubRunner Email</vt:lpstr>
      <vt:lpstr>RI Website:  rotary.org/myrotary</vt:lpstr>
      <vt:lpstr>rotary.org - Sign In</vt:lpstr>
      <vt:lpstr>Click on “Manage”</vt:lpstr>
      <vt:lpstr>Rotary Learning Center </vt:lpstr>
      <vt:lpstr>Minutes</vt:lpstr>
      <vt:lpstr>Other Duties</vt:lpstr>
      <vt:lpstr>MEMBER LEADS ON ROTARY.ORG</vt:lpstr>
      <vt:lpstr>PowerPoint Presentation</vt:lpstr>
      <vt:lpstr>Add the new members in the Membership Leads page</vt:lpstr>
      <vt:lpstr>Upcoming ClubRunner Training  https://site.clubrunner.ca/Page/webinars </vt:lpstr>
      <vt:lpstr>Mahalo!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Training 2018-2019</dc:title>
  <dc:creator>Winton Schoneman</dc:creator>
  <cp:lastModifiedBy>Naomi Masuno</cp:lastModifiedBy>
  <cp:revision>82</cp:revision>
  <cp:lastPrinted>2019-03-28T19:27:43Z</cp:lastPrinted>
  <dcterms:created xsi:type="dcterms:W3CDTF">2017-12-31T00:24:50Z</dcterms:created>
  <dcterms:modified xsi:type="dcterms:W3CDTF">2024-04-13T20:51:39Z</dcterms:modified>
</cp:coreProperties>
</file>