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 id="2147483676" r:id="rId2"/>
    <p:sldMasterId id="2147483693" r:id="rId3"/>
  </p:sldMasterIdLst>
  <p:notesMasterIdLst>
    <p:notesMasterId r:id="rId31"/>
  </p:notesMasterIdLst>
  <p:handoutMasterIdLst>
    <p:handoutMasterId r:id="rId32"/>
  </p:handoutMasterIdLst>
  <p:sldIdLst>
    <p:sldId id="280" r:id="rId4"/>
    <p:sldId id="313" r:id="rId5"/>
    <p:sldId id="281" r:id="rId6"/>
    <p:sldId id="282" r:id="rId7"/>
    <p:sldId id="283" r:id="rId8"/>
    <p:sldId id="285" r:id="rId9"/>
    <p:sldId id="286" r:id="rId10"/>
    <p:sldId id="287" r:id="rId11"/>
    <p:sldId id="288" r:id="rId12"/>
    <p:sldId id="289" r:id="rId13"/>
    <p:sldId id="290" r:id="rId14"/>
    <p:sldId id="292" r:id="rId15"/>
    <p:sldId id="306" r:id="rId16"/>
    <p:sldId id="307" r:id="rId17"/>
    <p:sldId id="293" r:id="rId18"/>
    <p:sldId id="294" r:id="rId19"/>
    <p:sldId id="305" r:id="rId20"/>
    <p:sldId id="295" r:id="rId21"/>
    <p:sldId id="296" r:id="rId22"/>
    <p:sldId id="298" r:id="rId23"/>
    <p:sldId id="299" r:id="rId24"/>
    <p:sldId id="304" r:id="rId25"/>
    <p:sldId id="308" r:id="rId26"/>
    <p:sldId id="309" r:id="rId27"/>
    <p:sldId id="303" r:id="rId28"/>
    <p:sldId id="310" r:id="rId29"/>
    <p:sldId id="302" r:id="rId30"/>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72A3"/>
    <a:srgbClr val="64D4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9" autoAdjust="0"/>
    <p:restoredTop sz="94660"/>
  </p:normalViewPr>
  <p:slideViewPr>
    <p:cSldViewPr snapToGrid="0">
      <p:cViewPr varScale="1">
        <p:scale>
          <a:sx n="102" d="100"/>
          <a:sy n="102" d="100"/>
        </p:scale>
        <p:origin x="72" y="11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588"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5"/>
          </a:xfrm>
          <a:prstGeom prst="rect">
            <a:avLst/>
          </a:prstGeom>
        </p:spPr>
        <p:txBody>
          <a:bodyPr vert="horz" lIns="94229" tIns="47115" rIns="94229" bIns="47115" rtlCol="0"/>
          <a:lstStyle>
            <a:lvl1pPr algn="l">
              <a:defRPr sz="1200"/>
            </a:lvl1pPr>
          </a:lstStyle>
          <a:p>
            <a:endParaRPr lang="en-US" dirty="0"/>
          </a:p>
        </p:txBody>
      </p:sp>
      <p:sp>
        <p:nvSpPr>
          <p:cNvPr id="3" name="Date Placeholder 2"/>
          <p:cNvSpPr>
            <a:spLocks noGrp="1"/>
          </p:cNvSpPr>
          <p:nvPr>
            <p:ph type="dt" sz="quarter" idx="1"/>
          </p:nvPr>
        </p:nvSpPr>
        <p:spPr>
          <a:xfrm>
            <a:off x="4023093" y="0"/>
            <a:ext cx="3077739" cy="471055"/>
          </a:xfrm>
          <a:prstGeom prst="rect">
            <a:avLst/>
          </a:prstGeom>
        </p:spPr>
        <p:txBody>
          <a:bodyPr vert="horz" lIns="94229" tIns="47115" rIns="94229" bIns="47115" rtlCol="0"/>
          <a:lstStyle>
            <a:lvl1pPr algn="r">
              <a:defRPr sz="1200"/>
            </a:lvl1pPr>
          </a:lstStyle>
          <a:p>
            <a:fld id="{25E397BF-3FCC-4514-AC11-83BCF9595215}" type="datetimeFigureOut">
              <a:rPr lang="en-US" smtClean="0"/>
              <a:t>4/12/2024</a:t>
            </a:fld>
            <a:endParaRPr lang="en-US" dirty="0"/>
          </a:p>
        </p:txBody>
      </p:sp>
      <p:sp>
        <p:nvSpPr>
          <p:cNvPr id="4" name="Footer Placeholder 3"/>
          <p:cNvSpPr>
            <a:spLocks noGrp="1"/>
          </p:cNvSpPr>
          <p:nvPr>
            <p:ph type="ftr" sz="quarter" idx="2"/>
          </p:nvPr>
        </p:nvSpPr>
        <p:spPr>
          <a:xfrm>
            <a:off x="0" y="8917423"/>
            <a:ext cx="3077739" cy="471054"/>
          </a:xfrm>
          <a:prstGeom prst="rect">
            <a:avLst/>
          </a:prstGeom>
        </p:spPr>
        <p:txBody>
          <a:bodyPr vert="horz" lIns="94229" tIns="47115" rIns="94229" bIns="471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3"/>
            <a:ext cx="3077739" cy="471054"/>
          </a:xfrm>
          <a:prstGeom prst="rect">
            <a:avLst/>
          </a:prstGeom>
        </p:spPr>
        <p:txBody>
          <a:bodyPr vert="horz" lIns="94229" tIns="47115" rIns="94229" bIns="47115" rtlCol="0" anchor="b"/>
          <a:lstStyle>
            <a:lvl1pPr algn="r">
              <a:defRPr sz="1200"/>
            </a:lvl1pPr>
          </a:lstStyle>
          <a:p>
            <a:fld id="{F950E69A-5F92-49F5-91F8-39961C7976A7}" type="slidenum">
              <a:rPr lang="en-US" smtClean="0"/>
              <a:t>‹#›</a:t>
            </a:fld>
            <a:endParaRPr lang="en-US" dirty="0"/>
          </a:p>
        </p:txBody>
      </p:sp>
    </p:spTree>
    <p:extLst>
      <p:ext uri="{BB962C8B-B14F-4D97-AF65-F5344CB8AC3E}">
        <p14:creationId xmlns:p14="http://schemas.microsoft.com/office/powerpoint/2010/main" val="27635645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5"/>
          </a:xfrm>
          <a:prstGeom prst="rect">
            <a:avLst/>
          </a:prstGeom>
        </p:spPr>
        <p:txBody>
          <a:bodyPr vert="horz" lIns="94229" tIns="47115" rIns="94229" bIns="47115" rtlCol="0"/>
          <a:lstStyle>
            <a:lvl1pPr algn="l">
              <a:defRPr sz="1200"/>
            </a:lvl1pPr>
          </a:lstStyle>
          <a:p>
            <a:endParaRPr lang="en-US" dirty="0"/>
          </a:p>
        </p:txBody>
      </p:sp>
      <p:sp>
        <p:nvSpPr>
          <p:cNvPr id="3" name="Date Placeholder 2"/>
          <p:cNvSpPr>
            <a:spLocks noGrp="1"/>
          </p:cNvSpPr>
          <p:nvPr>
            <p:ph type="dt" idx="1"/>
          </p:nvPr>
        </p:nvSpPr>
        <p:spPr>
          <a:xfrm>
            <a:off x="4023093" y="0"/>
            <a:ext cx="3077739" cy="471055"/>
          </a:xfrm>
          <a:prstGeom prst="rect">
            <a:avLst/>
          </a:prstGeom>
        </p:spPr>
        <p:txBody>
          <a:bodyPr vert="horz" lIns="94229" tIns="47115" rIns="94229" bIns="47115" rtlCol="0"/>
          <a:lstStyle>
            <a:lvl1pPr algn="r">
              <a:defRPr sz="1200"/>
            </a:lvl1pPr>
          </a:lstStyle>
          <a:p>
            <a:fld id="{627CDDEB-CA0E-4849-BB5C-73B6667BCB12}" type="datetimeFigureOut">
              <a:rPr lang="en-US" smtClean="0"/>
              <a:t>4/12/2024</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5" rIns="94229" bIns="47115" rtlCol="0" anchor="ctr"/>
          <a:lstStyle/>
          <a:p>
            <a:endParaRPr lang="en-US" dirty="0"/>
          </a:p>
        </p:txBody>
      </p:sp>
      <p:sp>
        <p:nvSpPr>
          <p:cNvPr id="5" name="Notes Placeholder 4"/>
          <p:cNvSpPr>
            <a:spLocks noGrp="1"/>
          </p:cNvSpPr>
          <p:nvPr>
            <p:ph type="body" sz="quarter" idx="3"/>
          </p:nvPr>
        </p:nvSpPr>
        <p:spPr>
          <a:xfrm>
            <a:off x="710248" y="4518203"/>
            <a:ext cx="5681980" cy="3696712"/>
          </a:xfrm>
          <a:prstGeom prst="rect">
            <a:avLst/>
          </a:prstGeom>
        </p:spPr>
        <p:txBody>
          <a:bodyPr vert="horz" lIns="94229" tIns="47115" rIns="94229" bIns="4711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71054"/>
          </a:xfrm>
          <a:prstGeom prst="rect">
            <a:avLst/>
          </a:prstGeom>
        </p:spPr>
        <p:txBody>
          <a:bodyPr vert="horz" lIns="94229" tIns="47115" rIns="94229" bIns="471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3"/>
            <a:ext cx="3077739" cy="471054"/>
          </a:xfrm>
          <a:prstGeom prst="rect">
            <a:avLst/>
          </a:prstGeom>
        </p:spPr>
        <p:txBody>
          <a:bodyPr vert="horz" lIns="94229" tIns="47115" rIns="94229" bIns="47115" rtlCol="0" anchor="b"/>
          <a:lstStyle>
            <a:lvl1pPr algn="r">
              <a:defRPr sz="1200"/>
            </a:lvl1pPr>
          </a:lstStyle>
          <a:p>
            <a:fld id="{8DB6ADEA-366B-429C-A1F6-8AA532DA954B}" type="slidenum">
              <a:rPr lang="en-US" smtClean="0"/>
              <a:t>‹#›</a:t>
            </a:fld>
            <a:endParaRPr lang="en-US" dirty="0"/>
          </a:p>
        </p:txBody>
      </p:sp>
    </p:spTree>
    <p:extLst>
      <p:ext uri="{BB962C8B-B14F-4D97-AF65-F5344CB8AC3E}">
        <p14:creationId xmlns:p14="http://schemas.microsoft.com/office/powerpoint/2010/main" val="1011747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C50B5292-BDE4-4CA7-8230-B74667A793E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284">
              <a:spcBef>
                <a:spcPct val="30000"/>
              </a:spcBef>
              <a:defRPr sz="1200">
                <a:solidFill>
                  <a:schemeClr val="tx1"/>
                </a:solidFill>
                <a:latin typeface="Arial" panose="020B0604020202020204" pitchFamily="34" charset="0"/>
                <a:ea typeface="ヒラギノ角ゴ Pro W3" pitchFamily="-84" charset="-128"/>
              </a:defRPr>
            </a:lvl1pPr>
            <a:lvl2pPr marL="765610" indent="-294465" defTabSz="960284">
              <a:spcBef>
                <a:spcPct val="30000"/>
              </a:spcBef>
              <a:defRPr sz="1200">
                <a:solidFill>
                  <a:schemeClr val="tx1"/>
                </a:solidFill>
                <a:latin typeface="Arial" panose="020B0604020202020204" pitchFamily="34" charset="0"/>
                <a:ea typeface="ヒラギノ角ゴ Pro W3" pitchFamily="-84" charset="-128"/>
              </a:defRPr>
            </a:lvl2pPr>
            <a:lvl3pPr marL="1181133" indent="-235572" defTabSz="960284">
              <a:spcBef>
                <a:spcPct val="30000"/>
              </a:spcBef>
              <a:defRPr sz="1200">
                <a:solidFill>
                  <a:schemeClr val="tx1"/>
                </a:solidFill>
                <a:latin typeface="Arial" panose="020B0604020202020204" pitchFamily="34" charset="0"/>
                <a:ea typeface="ヒラギノ角ゴ Pro W3" pitchFamily="-84" charset="-128"/>
              </a:defRPr>
            </a:lvl3pPr>
            <a:lvl4pPr marL="1652278" indent="-235572" defTabSz="960284">
              <a:spcBef>
                <a:spcPct val="30000"/>
              </a:spcBef>
              <a:defRPr sz="1200">
                <a:solidFill>
                  <a:schemeClr val="tx1"/>
                </a:solidFill>
                <a:latin typeface="Arial" panose="020B0604020202020204" pitchFamily="34" charset="0"/>
                <a:ea typeface="ヒラギノ角ゴ Pro W3" pitchFamily="-84" charset="-128"/>
              </a:defRPr>
            </a:lvl4pPr>
            <a:lvl5pPr marL="2123422" indent="-235572" defTabSz="960284">
              <a:spcBef>
                <a:spcPct val="30000"/>
              </a:spcBef>
              <a:defRPr sz="1200">
                <a:solidFill>
                  <a:schemeClr val="tx1"/>
                </a:solidFill>
                <a:latin typeface="Arial" panose="020B0604020202020204" pitchFamily="34" charset="0"/>
                <a:ea typeface="ヒラギノ角ゴ Pro W3" pitchFamily="-84" charset="-128"/>
              </a:defRPr>
            </a:lvl5pPr>
            <a:lvl6pPr marL="2594567" indent="-235572" defTabSz="960284"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6pPr>
            <a:lvl7pPr marL="3065711" indent="-235572" defTabSz="960284"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7pPr>
            <a:lvl8pPr marL="3536856" indent="-235572" defTabSz="960284"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8pPr>
            <a:lvl9pPr marL="4008000" indent="-235572" defTabSz="960284"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9pPr>
          </a:lstStyle>
          <a:p>
            <a:pPr eaLnBrk="0" fontAlgn="base" hangingPunct="0">
              <a:spcBef>
                <a:spcPct val="0"/>
              </a:spcBef>
              <a:spcAft>
                <a:spcPct val="0"/>
              </a:spcAft>
              <a:defRPr/>
            </a:pPr>
            <a:fld id="{5C15C7A4-6FDC-4DDF-91E5-667203EFE660}" type="slidenum">
              <a:rPr lang="en-US" altLang="en-US">
                <a:solidFill>
                  <a:srgbClr val="000000"/>
                </a:solidFill>
              </a:rPr>
              <a:pPr eaLnBrk="0" fontAlgn="base" hangingPunct="0">
                <a:spcBef>
                  <a:spcPct val="0"/>
                </a:spcBef>
                <a:spcAft>
                  <a:spcPct val="0"/>
                </a:spcAft>
                <a:defRPr/>
              </a:pPr>
              <a:t>1</a:t>
            </a:fld>
            <a:endParaRPr lang="en-US" altLang="en-US">
              <a:solidFill>
                <a:srgbClr val="000000"/>
              </a:solidFill>
            </a:endParaRPr>
          </a:p>
        </p:txBody>
      </p:sp>
      <p:sp>
        <p:nvSpPr>
          <p:cNvPr id="49155" name="Rectangle 2">
            <a:extLst>
              <a:ext uri="{FF2B5EF4-FFF2-40B4-BE49-F238E27FC236}">
                <a16:creationId xmlns:a16="http://schemas.microsoft.com/office/drawing/2014/main" id="{B342353B-56D9-4D5B-B9D0-61F25935024B}"/>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1CDAC4B7-F966-4882-87F6-851E22164B2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84" charset="-128"/>
            </a:endParaRPr>
          </a:p>
        </p:txBody>
      </p:sp>
    </p:spTree>
    <p:extLst>
      <p:ext uri="{BB962C8B-B14F-4D97-AF65-F5344CB8AC3E}">
        <p14:creationId xmlns:p14="http://schemas.microsoft.com/office/powerpoint/2010/main" val="3959372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9EFD3C1A-2DF8-47E9-A257-63F7FF06838D}"/>
              </a:ext>
            </a:extLst>
          </p:cNvPr>
          <p:cNvSpPr>
            <a:spLocks noGrp="1" noRot="1" noChangeAspect="1" noTextEdit="1"/>
          </p:cNvSpPr>
          <p:nvPr>
            <p:ph type="sldImg"/>
          </p:nvPr>
        </p:nvSpPr>
        <p:spPr>
          <a:ln/>
        </p:spPr>
      </p:sp>
      <p:sp>
        <p:nvSpPr>
          <p:cNvPr id="51203" name="Notes Placeholder 2">
            <a:extLst>
              <a:ext uri="{FF2B5EF4-FFF2-40B4-BE49-F238E27FC236}">
                <a16:creationId xmlns:a16="http://schemas.microsoft.com/office/drawing/2014/main" id="{F52DAEA6-2F87-4C67-A594-50E976292F3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ヒラギノ角ゴ Pro W3" pitchFamily="-84" charset="-128"/>
            </a:endParaRPr>
          </a:p>
        </p:txBody>
      </p:sp>
      <p:sp>
        <p:nvSpPr>
          <p:cNvPr id="51204" name="Slide Number Placeholder 3">
            <a:extLst>
              <a:ext uri="{FF2B5EF4-FFF2-40B4-BE49-F238E27FC236}">
                <a16:creationId xmlns:a16="http://schemas.microsoft.com/office/drawing/2014/main" id="{C28B611B-7BF9-4711-B72A-670C86B1122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284">
              <a:spcBef>
                <a:spcPct val="30000"/>
              </a:spcBef>
              <a:defRPr sz="1200">
                <a:solidFill>
                  <a:schemeClr val="tx1"/>
                </a:solidFill>
                <a:latin typeface="Arial" panose="020B0604020202020204" pitchFamily="34" charset="0"/>
                <a:ea typeface="ヒラギノ角ゴ Pro W3" pitchFamily="-84" charset="-128"/>
              </a:defRPr>
            </a:lvl1pPr>
            <a:lvl2pPr marL="765610" indent="-294465" defTabSz="960284">
              <a:spcBef>
                <a:spcPct val="30000"/>
              </a:spcBef>
              <a:defRPr sz="1200">
                <a:solidFill>
                  <a:schemeClr val="tx1"/>
                </a:solidFill>
                <a:latin typeface="Arial" panose="020B0604020202020204" pitchFamily="34" charset="0"/>
                <a:ea typeface="ヒラギノ角ゴ Pro W3" pitchFamily="-84" charset="-128"/>
              </a:defRPr>
            </a:lvl2pPr>
            <a:lvl3pPr marL="1181133" indent="-235572" defTabSz="960284">
              <a:spcBef>
                <a:spcPct val="30000"/>
              </a:spcBef>
              <a:defRPr sz="1200">
                <a:solidFill>
                  <a:schemeClr val="tx1"/>
                </a:solidFill>
                <a:latin typeface="Arial" panose="020B0604020202020204" pitchFamily="34" charset="0"/>
                <a:ea typeface="ヒラギノ角ゴ Pro W3" pitchFamily="-84" charset="-128"/>
              </a:defRPr>
            </a:lvl3pPr>
            <a:lvl4pPr marL="1652278" indent="-235572" defTabSz="960284">
              <a:spcBef>
                <a:spcPct val="30000"/>
              </a:spcBef>
              <a:defRPr sz="1200">
                <a:solidFill>
                  <a:schemeClr val="tx1"/>
                </a:solidFill>
                <a:latin typeface="Arial" panose="020B0604020202020204" pitchFamily="34" charset="0"/>
                <a:ea typeface="ヒラギノ角ゴ Pro W3" pitchFamily="-84" charset="-128"/>
              </a:defRPr>
            </a:lvl4pPr>
            <a:lvl5pPr marL="2123422" indent="-235572" defTabSz="960284">
              <a:spcBef>
                <a:spcPct val="30000"/>
              </a:spcBef>
              <a:defRPr sz="1200">
                <a:solidFill>
                  <a:schemeClr val="tx1"/>
                </a:solidFill>
                <a:latin typeface="Arial" panose="020B0604020202020204" pitchFamily="34" charset="0"/>
                <a:ea typeface="ヒラギノ角ゴ Pro W3" pitchFamily="-84" charset="-128"/>
              </a:defRPr>
            </a:lvl5pPr>
            <a:lvl6pPr marL="2594567" indent="-235572" defTabSz="960284"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6pPr>
            <a:lvl7pPr marL="3065711" indent="-235572" defTabSz="960284"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7pPr>
            <a:lvl8pPr marL="3536856" indent="-235572" defTabSz="960284"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8pPr>
            <a:lvl9pPr marL="4008000" indent="-235572" defTabSz="960284"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9pPr>
          </a:lstStyle>
          <a:p>
            <a:pPr eaLnBrk="0" fontAlgn="base" hangingPunct="0">
              <a:spcBef>
                <a:spcPct val="0"/>
              </a:spcBef>
              <a:spcAft>
                <a:spcPct val="0"/>
              </a:spcAft>
              <a:defRPr/>
            </a:pPr>
            <a:fld id="{45A26669-ADDB-4B22-A9D1-C990F28EA60F}" type="slidenum">
              <a:rPr lang="en-US" altLang="en-US">
                <a:solidFill>
                  <a:srgbClr val="000000"/>
                </a:solidFill>
              </a:rPr>
              <a:pPr eaLnBrk="0" fontAlgn="base" hangingPunct="0">
                <a:spcBef>
                  <a:spcPct val="0"/>
                </a:spcBef>
                <a:spcAft>
                  <a:spcPct val="0"/>
                </a:spcAft>
                <a:defRPr/>
              </a:pPr>
              <a:t>3</a:t>
            </a:fld>
            <a:endParaRPr lang="en-US" altLang="en-US">
              <a:solidFill>
                <a:srgbClr val="000000"/>
              </a:solidFill>
            </a:endParaRPr>
          </a:p>
        </p:txBody>
      </p:sp>
    </p:spTree>
    <p:extLst>
      <p:ext uri="{BB962C8B-B14F-4D97-AF65-F5344CB8AC3E}">
        <p14:creationId xmlns:p14="http://schemas.microsoft.com/office/powerpoint/2010/main" val="2195299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DB6ADEA-366B-429C-A1F6-8AA532DA954B}" type="slidenum">
              <a:rPr lang="en-US" smtClean="0"/>
              <a:t>27</a:t>
            </a:fld>
            <a:endParaRPr lang="en-US" dirty="0"/>
          </a:p>
        </p:txBody>
      </p:sp>
    </p:spTree>
    <p:extLst>
      <p:ext uri="{BB962C8B-B14F-4D97-AF65-F5344CB8AC3E}">
        <p14:creationId xmlns:p14="http://schemas.microsoft.com/office/powerpoint/2010/main" val="984147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8C80420-409A-404F-A517-F6F8548C95FE}"/>
              </a:ext>
            </a:extLst>
          </p:cNvPr>
          <p:cNvSpPr/>
          <p:nvPr userDrawn="1"/>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4" name="Rectangle 3">
            <a:extLst>
              <a:ext uri="{FF2B5EF4-FFF2-40B4-BE49-F238E27FC236}">
                <a16:creationId xmlns:a16="http://schemas.microsoft.com/office/drawing/2014/main" id="{F9668FAA-F7BD-4921-BC8D-70325D0EC0CC}"/>
              </a:ext>
            </a:extLst>
          </p:cNvPr>
          <p:cNvSpPr>
            <a:spLocks noChangeArrowheads="1"/>
          </p:cNvSpPr>
          <p:nvPr userDrawn="1"/>
        </p:nvSpPr>
        <p:spPr bwMode="auto">
          <a:xfrm>
            <a:off x="-203200" y="2667000"/>
            <a:ext cx="12700000" cy="1600200"/>
          </a:xfrm>
          <a:prstGeom prst="rect">
            <a:avLst/>
          </a:prstGeom>
          <a:solidFill>
            <a:schemeClr val="accent1"/>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800" dirty="0">
              <a:solidFill>
                <a:schemeClr val="lt1"/>
              </a:solidFill>
              <a:latin typeface="+mn-lt"/>
              <a:ea typeface="+mn-ea"/>
            </a:endParaRPr>
          </a:p>
        </p:txBody>
      </p:sp>
      <p:sp>
        <p:nvSpPr>
          <p:cNvPr id="2" name="Title 1"/>
          <p:cNvSpPr>
            <a:spLocks noGrp="1"/>
          </p:cNvSpPr>
          <p:nvPr>
            <p:ph type="ctrTitle"/>
          </p:nvPr>
        </p:nvSpPr>
        <p:spPr>
          <a:xfrm>
            <a:off x="203200" y="2667000"/>
            <a:ext cx="117856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3940663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0E31ECD-E05E-478D-ACA6-BF5914B576F4}"/>
              </a:ext>
            </a:extLst>
          </p:cNvPr>
          <p:cNvSpPr/>
          <p:nvPr userDrawn="1"/>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5" name="Rectangle 4">
            <a:extLst>
              <a:ext uri="{FF2B5EF4-FFF2-40B4-BE49-F238E27FC236}">
                <a16:creationId xmlns:a16="http://schemas.microsoft.com/office/drawing/2014/main" id="{C6D7512B-04AC-4846-B100-4253205A815B}"/>
              </a:ext>
            </a:extLst>
          </p:cNvPr>
          <p:cNvSpPr>
            <a:spLocks noChangeArrowheads="1"/>
          </p:cNvSpPr>
          <p:nvPr userDrawn="1"/>
        </p:nvSpPr>
        <p:spPr bwMode="auto">
          <a:xfrm>
            <a:off x="-101600" y="457200"/>
            <a:ext cx="12395200" cy="533400"/>
          </a:xfrm>
          <a:prstGeom prst="rect">
            <a:avLst/>
          </a:prstGeom>
          <a:solidFill>
            <a:srgbClr val="005DAA"/>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800" dirty="0">
              <a:solidFill>
                <a:schemeClr val="lt1"/>
              </a:solidFill>
              <a:latin typeface="+mn-lt"/>
              <a:ea typeface="+mn-ea"/>
            </a:endParaRPr>
          </a:p>
        </p:txBody>
      </p:sp>
      <p:sp>
        <p:nvSpPr>
          <p:cNvPr id="2" name="Title 1"/>
          <p:cNvSpPr>
            <a:spLocks noGrp="1"/>
          </p:cNvSpPr>
          <p:nvPr>
            <p:ph type="title"/>
          </p:nvPr>
        </p:nvSpPr>
        <p:spPr>
          <a:xfrm>
            <a:off x="508000" y="457200"/>
            <a:ext cx="11684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609600" y="1219201"/>
            <a:ext cx="109728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79030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91B9D21-E58F-432E-9CBF-12ACE1662FF3}"/>
              </a:ext>
            </a:extLst>
          </p:cNvPr>
          <p:cNvSpPr/>
          <p:nvPr userDrawn="1"/>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5" name="Rectangle 4">
            <a:extLst>
              <a:ext uri="{FF2B5EF4-FFF2-40B4-BE49-F238E27FC236}">
                <a16:creationId xmlns:a16="http://schemas.microsoft.com/office/drawing/2014/main" id="{6D64F360-1E30-4BDA-91E1-E131300E8A0D}"/>
              </a:ext>
            </a:extLst>
          </p:cNvPr>
          <p:cNvSpPr>
            <a:spLocks noChangeArrowheads="1"/>
          </p:cNvSpPr>
          <p:nvPr userDrawn="1"/>
        </p:nvSpPr>
        <p:spPr bwMode="auto">
          <a:xfrm>
            <a:off x="-101600" y="457200"/>
            <a:ext cx="12395200" cy="533400"/>
          </a:xfrm>
          <a:prstGeom prst="rect">
            <a:avLst/>
          </a:prstGeom>
          <a:solidFill>
            <a:schemeClr val="tx2"/>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800" dirty="0">
              <a:solidFill>
                <a:schemeClr val="lt1"/>
              </a:solidFill>
              <a:latin typeface="+mn-lt"/>
              <a:ea typeface="+mn-ea"/>
            </a:endParaRPr>
          </a:p>
        </p:txBody>
      </p:sp>
      <p:sp>
        <p:nvSpPr>
          <p:cNvPr id="2" name="Title 1"/>
          <p:cNvSpPr>
            <a:spLocks noGrp="1"/>
          </p:cNvSpPr>
          <p:nvPr>
            <p:ph type="title"/>
          </p:nvPr>
        </p:nvSpPr>
        <p:spPr>
          <a:xfrm>
            <a:off x="508000" y="457200"/>
            <a:ext cx="11684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609600" y="1219201"/>
            <a:ext cx="109728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21734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3DDB907-6CC1-4835-8CEE-364FCD9F78F5}"/>
              </a:ext>
            </a:extLst>
          </p:cNvPr>
          <p:cNvSpPr/>
          <p:nvPr userDrawn="1"/>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5" name="Rectangle 4">
            <a:extLst>
              <a:ext uri="{FF2B5EF4-FFF2-40B4-BE49-F238E27FC236}">
                <a16:creationId xmlns:a16="http://schemas.microsoft.com/office/drawing/2014/main" id="{66AAD283-9C95-4F6F-BD92-B3F56B0724BF}"/>
              </a:ext>
            </a:extLst>
          </p:cNvPr>
          <p:cNvSpPr>
            <a:spLocks noChangeArrowheads="1"/>
          </p:cNvSpPr>
          <p:nvPr userDrawn="1"/>
        </p:nvSpPr>
        <p:spPr bwMode="auto">
          <a:xfrm>
            <a:off x="-101600" y="457200"/>
            <a:ext cx="12395200" cy="533400"/>
          </a:xfrm>
          <a:prstGeom prst="rect">
            <a:avLst/>
          </a:prstGeom>
          <a:solidFill>
            <a:srgbClr val="009999"/>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800" dirty="0">
              <a:solidFill>
                <a:schemeClr val="lt1"/>
              </a:solidFill>
              <a:latin typeface="+mn-lt"/>
              <a:ea typeface="+mn-ea"/>
            </a:endParaRPr>
          </a:p>
        </p:txBody>
      </p:sp>
      <p:sp>
        <p:nvSpPr>
          <p:cNvPr id="2" name="Title 1"/>
          <p:cNvSpPr>
            <a:spLocks noGrp="1"/>
          </p:cNvSpPr>
          <p:nvPr>
            <p:ph type="title"/>
          </p:nvPr>
        </p:nvSpPr>
        <p:spPr>
          <a:xfrm>
            <a:off x="508000" y="457200"/>
            <a:ext cx="11684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609600" y="1219201"/>
            <a:ext cx="109728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86230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188EBD1-12FF-4CEB-87F3-BDF63E4900C8}"/>
              </a:ext>
            </a:extLst>
          </p:cNvPr>
          <p:cNvSpPr/>
          <p:nvPr userDrawn="1"/>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5" name="Rectangle 4">
            <a:extLst>
              <a:ext uri="{FF2B5EF4-FFF2-40B4-BE49-F238E27FC236}">
                <a16:creationId xmlns:a16="http://schemas.microsoft.com/office/drawing/2014/main" id="{E656481A-4063-44DB-BE0C-3DCEC5A14E24}"/>
              </a:ext>
            </a:extLst>
          </p:cNvPr>
          <p:cNvSpPr>
            <a:spLocks noChangeArrowheads="1"/>
          </p:cNvSpPr>
          <p:nvPr userDrawn="1"/>
        </p:nvSpPr>
        <p:spPr bwMode="auto">
          <a:xfrm>
            <a:off x="-101600" y="457200"/>
            <a:ext cx="12395200" cy="533400"/>
          </a:xfrm>
          <a:prstGeom prst="rect">
            <a:avLst/>
          </a:prstGeom>
          <a:solidFill>
            <a:srgbClr val="FF7600"/>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800" dirty="0">
              <a:solidFill>
                <a:schemeClr val="lt1"/>
              </a:solidFill>
              <a:latin typeface="+mn-lt"/>
              <a:ea typeface="+mn-ea"/>
            </a:endParaRPr>
          </a:p>
        </p:txBody>
      </p:sp>
      <p:sp>
        <p:nvSpPr>
          <p:cNvPr id="2" name="Title 1"/>
          <p:cNvSpPr>
            <a:spLocks noGrp="1"/>
          </p:cNvSpPr>
          <p:nvPr>
            <p:ph type="title"/>
          </p:nvPr>
        </p:nvSpPr>
        <p:spPr>
          <a:xfrm>
            <a:off x="508000" y="457200"/>
            <a:ext cx="11684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609600" y="1219201"/>
            <a:ext cx="109728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55323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p:cNvSpPr>
            <a:spLocks noGrp="1"/>
          </p:cNvSpPr>
          <p:nvPr>
            <p:ph type="title"/>
          </p:nvPr>
        </p:nvSpPr>
        <p:spPr>
          <a:xfrm>
            <a:off x="508000" y="228600"/>
            <a:ext cx="11684000" cy="533400"/>
          </a:xfrm>
          <a:prstGeom prst="rect">
            <a:avLst/>
          </a:prstGeom>
        </p:spPr>
        <p:txBody>
          <a:bodyPr lIns="0" tIns="0" rIns="0" bIns="0" anchor="ctr" anchorCtr="0"/>
          <a:lstStyle>
            <a:lvl1pPr algn="l">
              <a:defRPr sz="1800">
                <a:solidFill>
                  <a:schemeClr val="bg1">
                    <a:lumMod val="85000"/>
                  </a:schemeClr>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32961767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0" i="0" cap="all">
                <a:latin typeface="Arial Narrow"/>
                <a:cs typeface="Arial Narrow"/>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latin typeface="Georgia"/>
                <a:cs typeface="Georgi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198586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lgn="l">
              <a:defRPr sz="3600">
                <a:latin typeface="Arial Narrow"/>
                <a:cs typeface="Arial Narrow"/>
              </a:defRPr>
            </a:lvl1pPr>
          </a:lstStyle>
          <a:p>
            <a:r>
              <a:rPr lang="en-US"/>
              <a:t>Click to edit Master title style</a:t>
            </a:r>
            <a:endParaRPr lang="en-US" dirty="0"/>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037055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lgn="l">
              <a:defRPr sz="3600">
                <a:latin typeface="Arial Narrow"/>
                <a:cs typeface="Arial Narrow"/>
              </a:defRPr>
            </a:lvl1pPr>
          </a:lstStyle>
          <a:p>
            <a:r>
              <a:rPr lang="en-US"/>
              <a:t>Click to edit Master title style</a:t>
            </a:r>
            <a:endParaRPr lang="en-US" dirty="0"/>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atin typeface="Georgia"/>
                <a:cs typeface="Georgia"/>
              </a:defRPr>
            </a:lvl1pPr>
            <a:lvl2pPr>
              <a:defRPr sz="2000">
                <a:latin typeface="Georgia"/>
                <a:cs typeface="Georgia"/>
              </a:defRPr>
            </a:lvl2pPr>
            <a:lvl3pPr>
              <a:defRPr sz="1800">
                <a:latin typeface="Georgia"/>
                <a:cs typeface="Georgia"/>
              </a:defRPr>
            </a:lvl3pPr>
            <a:lvl4pPr>
              <a:defRPr sz="1600">
                <a:latin typeface="Georgia"/>
                <a:cs typeface="Georgia"/>
              </a:defRPr>
            </a:lvl4pPr>
            <a:lvl5pPr>
              <a:defRPr sz="1600">
                <a:latin typeface="Georgia"/>
                <a:cs typeface="Georgia"/>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atin typeface="Georgia"/>
                <a:cs typeface="Georgia"/>
              </a:defRPr>
            </a:lvl1pPr>
            <a:lvl2pPr>
              <a:defRPr sz="2000">
                <a:latin typeface="Georgia"/>
                <a:cs typeface="Georgia"/>
              </a:defRPr>
            </a:lvl2pPr>
            <a:lvl3pPr>
              <a:defRPr sz="1800">
                <a:latin typeface="Georgia"/>
                <a:cs typeface="Georgia"/>
              </a:defRPr>
            </a:lvl3pPr>
            <a:lvl4pPr>
              <a:defRPr sz="1600">
                <a:latin typeface="Georgia"/>
                <a:cs typeface="Georgia"/>
              </a:defRPr>
            </a:lvl4pPr>
            <a:lvl5pPr>
              <a:defRPr sz="1600">
                <a:latin typeface="Georgia"/>
                <a:cs typeface="Georgia"/>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445170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sz="3600">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38783529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6317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528499A-B108-4CBE-8B7C-4EBE8A6FFD36}"/>
              </a:ext>
            </a:extLst>
          </p:cNvPr>
          <p:cNvSpPr/>
          <p:nvPr userDrawn="1"/>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4" name="Rectangle 3">
            <a:extLst>
              <a:ext uri="{FF2B5EF4-FFF2-40B4-BE49-F238E27FC236}">
                <a16:creationId xmlns:a16="http://schemas.microsoft.com/office/drawing/2014/main" id="{B7224F46-2ED8-4EBF-A6BB-ECD3AE6BEF71}"/>
              </a:ext>
            </a:extLst>
          </p:cNvPr>
          <p:cNvSpPr>
            <a:spLocks noChangeArrowheads="1"/>
          </p:cNvSpPr>
          <p:nvPr userDrawn="1"/>
        </p:nvSpPr>
        <p:spPr bwMode="auto">
          <a:xfrm>
            <a:off x="-203200" y="2667000"/>
            <a:ext cx="12700000" cy="1600200"/>
          </a:xfrm>
          <a:prstGeom prst="rect">
            <a:avLst/>
          </a:prstGeom>
          <a:solidFill>
            <a:srgbClr val="005DAA"/>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800" dirty="0">
              <a:solidFill>
                <a:schemeClr val="lt1"/>
              </a:solidFill>
              <a:latin typeface="+mn-lt"/>
              <a:ea typeface="+mn-ea"/>
            </a:endParaRPr>
          </a:p>
        </p:txBody>
      </p:sp>
      <p:sp>
        <p:nvSpPr>
          <p:cNvPr id="2" name="Title 1"/>
          <p:cNvSpPr>
            <a:spLocks noGrp="1"/>
          </p:cNvSpPr>
          <p:nvPr>
            <p:ph type="ctrTitle"/>
          </p:nvPr>
        </p:nvSpPr>
        <p:spPr>
          <a:xfrm>
            <a:off x="203200" y="2667000"/>
            <a:ext cx="117856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15043063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atin typeface="Arial Narrow"/>
                <a:cs typeface="Arial Narrow"/>
              </a:defRPr>
            </a:lvl1pPr>
          </a:lstStyle>
          <a:p>
            <a:r>
              <a:rPr lang="en-US" dirty="0"/>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atin typeface="Georgia"/>
                <a:cs typeface="Georgia"/>
              </a:defRPr>
            </a:lvl1pPr>
            <a:lvl2pPr>
              <a:defRPr sz="2800">
                <a:latin typeface="Georgia"/>
                <a:cs typeface="Georgia"/>
              </a:defRPr>
            </a:lvl2pPr>
            <a:lvl3pPr>
              <a:defRPr sz="2400">
                <a:latin typeface="Georgia"/>
                <a:cs typeface="Georgia"/>
              </a:defRPr>
            </a:lvl3pPr>
            <a:lvl4pPr>
              <a:defRPr sz="2000">
                <a:latin typeface="Georgia"/>
                <a:cs typeface="Georgia"/>
              </a:defRPr>
            </a:lvl4pPr>
            <a:lvl5pPr>
              <a:defRPr sz="2000">
                <a:latin typeface="Georgia"/>
                <a:cs typeface="Georgia"/>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5596141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atin typeface="Arial Narrow"/>
                <a:cs typeface="Arial Narrow"/>
              </a:defRPr>
            </a:lvl1pPr>
          </a:lstStyle>
          <a:p>
            <a:r>
              <a:rPr lang="en-US" dirty="0"/>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8250632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7825829"/>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0937309"/>
      </p:ext>
    </p:extLst>
  </p:cSld>
  <p:clrMapOvr>
    <a:masterClrMapping/>
  </p:clrMapOvr>
  <p:transition spd="slow"/>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04228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69357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8C80420-409A-404F-A517-F6F8548C95FE}"/>
              </a:ext>
            </a:extLst>
          </p:cNvPr>
          <p:cNvSpPr/>
          <p:nvPr userDrawn="1"/>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4" name="Rectangle 3">
            <a:extLst>
              <a:ext uri="{FF2B5EF4-FFF2-40B4-BE49-F238E27FC236}">
                <a16:creationId xmlns:a16="http://schemas.microsoft.com/office/drawing/2014/main" id="{F9668FAA-F7BD-4921-BC8D-70325D0EC0CC}"/>
              </a:ext>
            </a:extLst>
          </p:cNvPr>
          <p:cNvSpPr>
            <a:spLocks noChangeArrowheads="1"/>
          </p:cNvSpPr>
          <p:nvPr userDrawn="1"/>
        </p:nvSpPr>
        <p:spPr bwMode="auto">
          <a:xfrm>
            <a:off x="-203200" y="2667000"/>
            <a:ext cx="12700000" cy="1600200"/>
          </a:xfrm>
          <a:prstGeom prst="rect">
            <a:avLst/>
          </a:prstGeom>
          <a:solidFill>
            <a:schemeClr val="accent1"/>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800" dirty="0">
              <a:solidFill>
                <a:schemeClr val="lt1"/>
              </a:solidFill>
              <a:latin typeface="+mn-lt"/>
              <a:ea typeface="+mn-ea"/>
            </a:endParaRPr>
          </a:p>
        </p:txBody>
      </p:sp>
      <p:sp>
        <p:nvSpPr>
          <p:cNvPr id="2" name="Title 1"/>
          <p:cNvSpPr>
            <a:spLocks noGrp="1"/>
          </p:cNvSpPr>
          <p:nvPr>
            <p:ph type="ctrTitle"/>
          </p:nvPr>
        </p:nvSpPr>
        <p:spPr>
          <a:xfrm>
            <a:off x="203200" y="2667000"/>
            <a:ext cx="117856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27884679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101600" y="3429000"/>
            <a:ext cx="12395200" cy="990600"/>
          </a:xfrm>
          <a:prstGeom prst="rect">
            <a:avLst/>
          </a:prstGeom>
          <a:solidFill>
            <a:srgbClr val="00AEEF"/>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711200" y="4611744"/>
            <a:ext cx="8534400" cy="950856"/>
          </a:xfrm>
          <a:prstGeom prst="rect">
            <a:avLst/>
          </a:prstGeom>
        </p:spPr>
        <p:txBody>
          <a:bodyPr lIns="0" tIns="0" rIns="0" bIns="0">
            <a:normAutofit/>
          </a:bodyPr>
          <a:lstStyle>
            <a:lvl1pPr marL="0" indent="0" algn="l">
              <a:buNone/>
              <a:defRPr sz="2200">
                <a:solidFill>
                  <a:srgbClr val="00AEEF"/>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5526324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101600" y="3429000"/>
            <a:ext cx="12395200" cy="990600"/>
          </a:xfrm>
          <a:prstGeom prst="rect">
            <a:avLst/>
          </a:prstGeom>
          <a:solidFill>
            <a:srgbClr val="005DAA"/>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711200" y="4611744"/>
            <a:ext cx="8534400" cy="950856"/>
          </a:xfrm>
          <a:prstGeom prst="rect">
            <a:avLst/>
          </a:prstGeom>
        </p:spPr>
        <p:txBody>
          <a:bodyPr lIns="0" tIns="0" rIns="0" bIns="0">
            <a:normAutofit/>
          </a:bodyPr>
          <a:lstStyle>
            <a:lvl1pPr marL="0" indent="0" algn="l">
              <a:buNone/>
              <a:defRPr sz="2200">
                <a:solidFill>
                  <a:srgbClr val="005DAA"/>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4703263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101600" y="3429000"/>
            <a:ext cx="12395200" cy="990600"/>
          </a:xfrm>
          <a:prstGeom prst="rect">
            <a:avLst/>
          </a:prstGeom>
          <a:solidFill>
            <a:schemeClr val="tx2"/>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711200" y="4611744"/>
            <a:ext cx="8534400" cy="950856"/>
          </a:xfrm>
          <a:prstGeom prst="rect">
            <a:avLst/>
          </a:prstGeom>
        </p:spPr>
        <p:txBody>
          <a:bodyPr lIns="0" tIns="0" rIns="0" bIns="0">
            <a:normAutofit/>
          </a:bodyPr>
          <a:lstStyle>
            <a:lvl1pPr marL="0" indent="0" algn="l">
              <a:buNone/>
              <a:defRPr sz="2200">
                <a:solidFill>
                  <a:schemeClr val="tx2"/>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148861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060A8E2-5D32-4854-8CCF-0458363B679F}"/>
              </a:ext>
            </a:extLst>
          </p:cNvPr>
          <p:cNvSpPr/>
          <p:nvPr userDrawn="1"/>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4" name="Rectangle 3">
            <a:extLst>
              <a:ext uri="{FF2B5EF4-FFF2-40B4-BE49-F238E27FC236}">
                <a16:creationId xmlns:a16="http://schemas.microsoft.com/office/drawing/2014/main" id="{9228F01F-D176-444C-A298-302DCEEDB33C}"/>
              </a:ext>
            </a:extLst>
          </p:cNvPr>
          <p:cNvSpPr>
            <a:spLocks noChangeArrowheads="1"/>
          </p:cNvSpPr>
          <p:nvPr userDrawn="1"/>
        </p:nvSpPr>
        <p:spPr bwMode="auto">
          <a:xfrm>
            <a:off x="-203200" y="2667000"/>
            <a:ext cx="12700000" cy="1600200"/>
          </a:xfrm>
          <a:prstGeom prst="rect">
            <a:avLst/>
          </a:prstGeom>
          <a:solidFill>
            <a:schemeClr val="tx2"/>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800" dirty="0">
              <a:solidFill>
                <a:schemeClr val="lt1"/>
              </a:solidFill>
              <a:latin typeface="+mn-lt"/>
              <a:ea typeface="+mn-ea"/>
            </a:endParaRPr>
          </a:p>
        </p:txBody>
      </p:sp>
      <p:sp>
        <p:nvSpPr>
          <p:cNvPr id="2" name="Title 1"/>
          <p:cNvSpPr>
            <a:spLocks noGrp="1"/>
          </p:cNvSpPr>
          <p:nvPr>
            <p:ph type="ctrTitle"/>
          </p:nvPr>
        </p:nvSpPr>
        <p:spPr>
          <a:xfrm>
            <a:off x="203200" y="2667000"/>
            <a:ext cx="117856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18271774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101600" y="3429000"/>
            <a:ext cx="12395200" cy="990600"/>
          </a:xfrm>
          <a:prstGeom prst="rect">
            <a:avLst/>
          </a:prstGeom>
          <a:solidFill>
            <a:schemeClr val="accent3"/>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711200" y="4611744"/>
            <a:ext cx="8534400" cy="950856"/>
          </a:xfrm>
          <a:prstGeom prst="rect">
            <a:avLst/>
          </a:prstGeom>
        </p:spPr>
        <p:txBody>
          <a:bodyPr lIns="0" tIns="0" rIns="0" bIns="0">
            <a:normAutofit/>
          </a:bodyPr>
          <a:lstStyle>
            <a:lvl1pPr marL="0" indent="0" algn="l">
              <a:buNone/>
              <a:defRPr sz="2200">
                <a:solidFill>
                  <a:schemeClr val="accent3"/>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0701046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101600" y="3429000"/>
            <a:ext cx="12395200" cy="990600"/>
          </a:xfrm>
          <a:prstGeom prst="rect">
            <a:avLst/>
          </a:prstGeom>
          <a:solidFill>
            <a:schemeClr val="accent6"/>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711200" y="4611744"/>
            <a:ext cx="8534400" cy="950856"/>
          </a:xfrm>
          <a:prstGeom prst="rect">
            <a:avLst/>
          </a:prstGeom>
        </p:spPr>
        <p:txBody>
          <a:bodyPr lIns="0" tIns="0" rIns="0" bIns="0">
            <a:normAutofit/>
          </a:bodyPr>
          <a:lstStyle>
            <a:lvl1pPr marL="0" indent="0" algn="l">
              <a:buNone/>
              <a:defRPr sz="2200">
                <a:solidFill>
                  <a:schemeClr val="accent6"/>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4996636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14988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cSld name="6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99360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8C80420-409A-404F-A517-F6F8548C95FE}"/>
              </a:ext>
            </a:extLst>
          </p:cNvPr>
          <p:cNvSpPr/>
          <p:nvPr userDrawn="1"/>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4" name="Rectangle 3">
            <a:extLst>
              <a:ext uri="{FF2B5EF4-FFF2-40B4-BE49-F238E27FC236}">
                <a16:creationId xmlns:a16="http://schemas.microsoft.com/office/drawing/2014/main" id="{F9668FAA-F7BD-4921-BC8D-70325D0EC0CC}"/>
              </a:ext>
            </a:extLst>
          </p:cNvPr>
          <p:cNvSpPr>
            <a:spLocks noChangeArrowheads="1"/>
          </p:cNvSpPr>
          <p:nvPr userDrawn="1"/>
        </p:nvSpPr>
        <p:spPr bwMode="auto">
          <a:xfrm>
            <a:off x="-203200" y="2667000"/>
            <a:ext cx="12700000" cy="1600200"/>
          </a:xfrm>
          <a:prstGeom prst="rect">
            <a:avLst/>
          </a:prstGeom>
          <a:solidFill>
            <a:schemeClr val="accent1"/>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800" dirty="0">
              <a:solidFill>
                <a:schemeClr val="lt1"/>
              </a:solidFill>
              <a:latin typeface="+mn-lt"/>
              <a:ea typeface="+mn-ea"/>
            </a:endParaRPr>
          </a:p>
        </p:txBody>
      </p:sp>
      <p:sp>
        <p:nvSpPr>
          <p:cNvPr id="2" name="Title 1"/>
          <p:cNvSpPr>
            <a:spLocks noGrp="1"/>
          </p:cNvSpPr>
          <p:nvPr>
            <p:ph type="ctrTitle"/>
          </p:nvPr>
        </p:nvSpPr>
        <p:spPr>
          <a:xfrm>
            <a:off x="203200" y="2667000"/>
            <a:ext cx="117856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12647312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0CD4F-9150-4EEE-91D8-9D7FD134E700}"/>
              </a:ext>
            </a:extLst>
          </p:cNvPr>
          <p:cNvSpPr/>
          <p:nvPr userDrawn="1"/>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5" name="Rectangle 4">
            <a:extLst>
              <a:ext uri="{FF2B5EF4-FFF2-40B4-BE49-F238E27FC236}">
                <a16:creationId xmlns:a16="http://schemas.microsoft.com/office/drawing/2014/main" id="{6467DF93-D010-4A46-8126-4D44351741CD}"/>
              </a:ext>
            </a:extLst>
          </p:cNvPr>
          <p:cNvSpPr>
            <a:spLocks noChangeArrowheads="1"/>
          </p:cNvSpPr>
          <p:nvPr userDrawn="1"/>
        </p:nvSpPr>
        <p:spPr bwMode="auto">
          <a:xfrm>
            <a:off x="-101600" y="457200"/>
            <a:ext cx="12395200" cy="533400"/>
          </a:xfrm>
          <a:prstGeom prst="rect">
            <a:avLst/>
          </a:prstGeom>
          <a:solidFill>
            <a:schemeClr val="accent1"/>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800" dirty="0">
              <a:solidFill>
                <a:schemeClr val="lt1"/>
              </a:solidFill>
              <a:latin typeface="+mn-lt"/>
              <a:ea typeface="+mn-ea"/>
            </a:endParaRPr>
          </a:p>
        </p:txBody>
      </p:sp>
      <p:sp>
        <p:nvSpPr>
          <p:cNvPr id="2" name="Title 1"/>
          <p:cNvSpPr>
            <a:spLocks noGrp="1"/>
          </p:cNvSpPr>
          <p:nvPr>
            <p:ph type="title"/>
          </p:nvPr>
        </p:nvSpPr>
        <p:spPr>
          <a:xfrm>
            <a:off x="508000" y="457200"/>
            <a:ext cx="11684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609600" y="1219201"/>
            <a:ext cx="109728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85545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00AA8A0-D540-4792-8B30-7DE4B4737FBC}"/>
              </a:ext>
            </a:extLst>
          </p:cNvPr>
          <p:cNvSpPr/>
          <p:nvPr userDrawn="1"/>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4" name="Rectangle 3">
            <a:extLst>
              <a:ext uri="{FF2B5EF4-FFF2-40B4-BE49-F238E27FC236}">
                <a16:creationId xmlns:a16="http://schemas.microsoft.com/office/drawing/2014/main" id="{71586CEB-D507-49BB-814B-B96F9CA04551}"/>
              </a:ext>
            </a:extLst>
          </p:cNvPr>
          <p:cNvSpPr>
            <a:spLocks noChangeArrowheads="1"/>
          </p:cNvSpPr>
          <p:nvPr userDrawn="1"/>
        </p:nvSpPr>
        <p:spPr bwMode="auto">
          <a:xfrm>
            <a:off x="-203200" y="2667000"/>
            <a:ext cx="12700000" cy="1600200"/>
          </a:xfrm>
          <a:prstGeom prst="rect">
            <a:avLst/>
          </a:prstGeom>
          <a:solidFill>
            <a:srgbClr val="009999"/>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800" dirty="0">
              <a:solidFill>
                <a:schemeClr val="lt1"/>
              </a:solidFill>
              <a:latin typeface="+mn-lt"/>
              <a:ea typeface="+mn-ea"/>
            </a:endParaRPr>
          </a:p>
        </p:txBody>
      </p:sp>
      <p:sp>
        <p:nvSpPr>
          <p:cNvPr id="2" name="Title 1"/>
          <p:cNvSpPr>
            <a:spLocks noGrp="1"/>
          </p:cNvSpPr>
          <p:nvPr>
            <p:ph type="ctrTitle"/>
          </p:nvPr>
        </p:nvSpPr>
        <p:spPr>
          <a:xfrm>
            <a:off x="203200" y="2667000"/>
            <a:ext cx="117856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384515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7EA8319-5DA2-487B-A285-DAE0EDEF4490}"/>
              </a:ext>
            </a:extLst>
          </p:cNvPr>
          <p:cNvSpPr/>
          <p:nvPr userDrawn="1"/>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4" name="Rectangle 3">
            <a:extLst>
              <a:ext uri="{FF2B5EF4-FFF2-40B4-BE49-F238E27FC236}">
                <a16:creationId xmlns:a16="http://schemas.microsoft.com/office/drawing/2014/main" id="{52CFF456-C4E0-4B28-9554-33130A75C4DE}"/>
              </a:ext>
            </a:extLst>
          </p:cNvPr>
          <p:cNvSpPr>
            <a:spLocks noChangeArrowheads="1"/>
          </p:cNvSpPr>
          <p:nvPr userDrawn="1"/>
        </p:nvSpPr>
        <p:spPr bwMode="auto">
          <a:xfrm>
            <a:off x="-203200" y="2667000"/>
            <a:ext cx="12700000" cy="1600200"/>
          </a:xfrm>
          <a:prstGeom prst="rect">
            <a:avLst/>
          </a:prstGeom>
          <a:solidFill>
            <a:srgbClr val="FF7600"/>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800" dirty="0">
              <a:solidFill>
                <a:schemeClr val="lt1"/>
              </a:solidFill>
              <a:latin typeface="+mn-lt"/>
              <a:ea typeface="+mn-ea"/>
            </a:endParaRPr>
          </a:p>
        </p:txBody>
      </p:sp>
      <p:sp>
        <p:nvSpPr>
          <p:cNvPr id="2" name="Title 1"/>
          <p:cNvSpPr>
            <a:spLocks noGrp="1"/>
          </p:cNvSpPr>
          <p:nvPr>
            <p:ph type="ctrTitle"/>
          </p:nvPr>
        </p:nvSpPr>
        <p:spPr>
          <a:xfrm>
            <a:off x="203200" y="2667000"/>
            <a:ext cx="117856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2111250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55A789A-8062-4BF1-A2B6-0AD4F52D2BCE}"/>
              </a:ext>
            </a:extLst>
          </p:cNvPr>
          <p:cNvSpPr/>
          <p:nvPr userDrawn="1"/>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2" name="Title 1"/>
          <p:cNvSpPr>
            <a:spLocks noGrp="1"/>
          </p:cNvSpPr>
          <p:nvPr>
            <p:ph type="ctrTitle"/>
          </p:nvPr>
        </p:nvSpPr>
        <p:spPr>
          <a:xfrm>
            <a:off x="203200" y="2667000"/>
            <a:ext cx="117856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1923527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0CD4F-9150-4EEE-91D8-9D7FD134E700}"/>
              </a:ext>
            </a:extLst>
          </p:cNvPr>
          <p:cNvSpPr/>
          <p:nvPr userDrawn="1"/>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5" name="Rectangle 4">
            <a:extLst>
              <a:ext uri="{FF2B5EF4-FFF2-40B4-BE49-F238E27FC236}">
                <a16:creationId xmlns:a16="http://schemas.microsoft.com/office/drawing/2014/main" id="{6467DF93-D010-4A46-8126-4D44351741CD}"/>
              </a:ext>
            </a:extLst>
          </p:cNvPr>
          <p:cNvSpPr>
            <a:spLocks noChangeArrowheads="1"/>
          </p:cNvSpPr>
          <p:nvPr userDrawn="1"/>
        </p:nvSpPr>
        <p:spPr bwMode="auto">
          <a:xfrm>
            <a:off x="-101600" y="457200"/>
            <a:ext cx="12395200" cy="533400"/>
          </a:xfrm>
          <a:prstGeom prst="rect">
            <a:avLst/>
          </a:prstGeom>
          <a:solidFill>
            <a:schemeClr val="accent1"/>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800" dirty="0">
              <a:solidFill>
                <a:schemeClr val="lt1"/>
              </a:solidFill>
              <a:latin typeface="+mn-lt"/>
              <a:ea typeface="+mn-ea"/>
            </a:endParaRPr>
          </a:p>
        </p:txBody>
      </p:sp>
      <p:sp>
        <p:nvSpPr>
          <p:cNvPr id="2" name="Title 1"/>
          <p:cNvSpPr>
            <a:spLocks noGrp="1"/>
          </p:cNvSpPr>
          <p:nvPr>
            <p:ph type="title"/>
          </p:nvPr>
        </p:nvSpPr>
        <p:spPr>
          <a:xfrm>
            <a:off x="508000" y="457200"/>
            <a:ext cx="11684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609600" y="1219201"/>
            <a:ext cx="109728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74211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7854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0CD4F-9150-4EEE-91D8-9D7FD134E700}"/>
              </a:ext>
            </a:extLst>
          </p:cNvPr>
          <p:cNvSpPr/>
          <p:nvPr userDrawn="1"/>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5" name="Rectangle 4">
            <a:extLst>
              <a:ext uri="{FF2B5EF4-FFF2-40B4-BE49-F238E27FC236}">
                <a16:creationId xmlns:a16="http://schemas.microsoft.com/office/drawing/2014/main" id="{6467DF93-D010-4A46-8126-4D44351741CD}"/>
              </a:ext>
            </a:extLst>
          </p:cNvPr>
          <p:cNvSpPr>
            <a:spLocks noChangeArrowheads="1"/>
          </p:cNvSpPr>
          <p:nvPr userDrawn="1"/>
        </p:nvSpPr>
        <p:spPr bwMode="auto">
          <a:xfrm>
            <a:off x="-101600" y="457200"/>
            <a:ext cx="12395200" cy="533400"/>
          </a:xfrm>
          <a:prstGeom prst="rect">
            <a:avLst/>
          </a:prstGeom>
          <a:solidFill>
            <a:schemeClr val="accent1"/>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800" dirty="0">
              <a:solidFill>
                <a:schemeClr val="lt1"/>
              </a:solidFill>
              <a:latin typeface="+mn-lt"/>
              <a:ea typeface="+mn-ea"/>
            </a:endParaRPr>
          </a:p>
        </p:txBody>
      </p:sp>
      <p:sp>
        <p:nvSpPr>
          <p:cNvPr id="2" name="Title 1"/>
          <p:cNvSpPr>
            <a:spLocks noGrp="1"/>
          </p:cNvSpPr>
          <p:nvPr>
            <p:ph type="title"/>
          </p:nvPr>
        </p:nvSpPr>
        <p:spPr>
          <a:xfrm>
            <a:off x="508000" y="457200"/>
            <a:ext cx="11684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609600" y="1219201"/>
            <a:ext cx="109728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44793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18" Type="http://schemas.openxmlformats.org/officeDocument/2006/relationships/slideLayout" Target="../slideLayouts/slideLayout2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17" Type="http://schemas.openxmlformats.org/officeDocument/2006/relationships/slideLayout" Target="../slideLayouts/slideLayout25.xml"/><Relationship Id="rId2" Type="http://schemas.openxmlformats.org/officeDocument/2006/relationships/slideLayout" Target="../slideLayouts/slideLayout10.xml"/><Relationship Id="rId16" Type="http://schemas.openxmlformats.org/officeDocument/2006/relationships/slideLayout" Target="../slideLayouts/slideLayout24.xml"/><Relationship Id="rId20" Type="http://schemas.openxmlformats.org/officeDocument/2006/relationships/image" Target="../media/image1.png"/><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slideLayout" Target="../slideLayouts/slideLayout23.xml"/><Relationship Id="rId10" Type="http://schemas.openxmlformats.org/officeDocument/2006/relationships/slideLayout" Target="../slideLayouts/slideLayout18.xml"/><Relationship Id="rId19"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image" Target="../media/image2.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image" Target="../media/image1.png"/><Relationship Id="rId5" Type="http://schemas.openxmlformats.org/officeDocument/2006/relationships/slideLayout" Target="../slideLayouts/slideLayout31.xml"/><Relationship Id="rId10" Type="http://schemas.openxmlformats.org/officeDocument/2006/relationships/theme" Target="../theme/theme3.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91DEF3-9B61-426D-954F-DB1065A35573}"/>
              </a:ext>
            </a:extLst>
          </p:cNvPr>
          <p:cNvSpPr txBox="1"/>
          <p:nvPr/>
        </p:nvSpPr>
        <p:spPr>
          <a:xfrm>
            <a:off x="9550400" y="6477001"/>
            <a:ext cx="2032000" cy="138113"/>
          </a:xfrm>
          <a:prstGeom prst="rect">
            <a:avLst/>
          </a:prstGeom>
          <a:noFill/>
        </p:spPr>
        <p:txBody>
          <a:bodyPr lIns="0" tIns="0" rIns="0" bIns="0">
            <a:spAutoFit/>
          </a:bodyPr>
          <a:lstStyle>
            <a:lvl1pPr eaLnBrk="0" hangingPunct="0">
              <a:defRPr sz="2400">
                <a:solidFill>
                  <a:schemeClr val="tx1"/>
                </a:solidFill>
                <a:latin typeface="Arial" panose="020B0604020202020204" pitchFamily="34" charset="0"/>
                <a:ea typeface="ヒラギノ角ゴ Pro W3" pitchFamily="-84" charset="-128"/>
              </a:defRPr>
            </a:lvl1pPr>
            <a:lvl2pPr marL="742950" indent="-285750" eaLnBrk="0" hangingPunct="0">
              <a:defRPr sz="2400">
                <a:solidFill>
                  <a:schemeClr val="tx1"/>
                </a:solidFill>
                <a:latin typeface="Arial" panose="020B0604020202020204" pitchFamily="34" charset="0"/>
                <a:ea typeface="ヒラギノ角ゴ Pro W3" pitchFamily="-84" charset="-128"/>
              </a:defRPr>
            </a:lvl2pPr>
            <a:lvl3pPr marL="1143000" indent="-228600" eaLnBrk="0" hangingPunct="0">
              <a:defRPr sz="2400">
                <a:solidFill>
                  <a:schemeClr val="tx1"/>
                </a:solidFill>
                <a:latin typeface="Arial" panose="020B0604020202020204" pitchFamily="34" charset="0"/>
                <a:ea typeface="ヒラギノ角ゴ Pro W3" pitchFamily="-84" charset="-128"/>
              </a:defRPr>
            </a:lvl3pPr>
            <a:lvl4pPr marL="1600200" indent="-228600" eaLnBrk="0" hangingPunct="0">
              <a:defRPr sz="2400">
                <a:solidFill>
                  <a:schemeClr val="tx1"/>
                </a:solidFill>
                <a:latin typeface="Arial" panose="020B0604020202020204" pitchFamily="34" charset="0"/>
                <a:ea typeface="ヒラギノ角ゴ Pro W3" pitchFamily="-84" charset="-128"/>
              </a:defRPr>
            </a:lvl4pPr>
            <a:lvl5pPr marL="2057400" indent="-228600" eaLnBrk="0" hangingPunct="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algn="r">
              <a:defRPr/>
            </a:pPr>
            <a:r>
              <a:rPr lang="en-US" altLang="en-US" sz="900" dirty="0">
                <a:solidFill>
                  <a:srgbClr val="BCBDC0"/>
                </a:solidFill>
                <a:latin typeface="Arial Narrow" panose="020B0606020202030204" pitchFamily="34" charset="0"/>
              </a:rPr>
              <a:t>TITLE |  </a:t>
            </a:r>
            <a:fld id="{86851A9B-887F-4D3C-9506-D8E88D6BAADA}" type="slidenum">
              <a:rPr lang="en-US" altLang="en-US" sz="900" smtClean="0">
                <a:solidFill>
                  <a:srgbClr val="BCBDC0"/>
                </a:solidFill>
                <a:latin typeface="Arial Narrow" panose="020B0606020202030204" pitchFamily="34" charset="0"/>
              </a:rPr>
              <a:pPr algn="r">
                <a:defRPr/>
              </a:pPr>
              <a:t>‹#›</a:t>
            </a:fld>
            <a:r>
              <a:rPr lang="en-US" altLang="en-US" sz="900" dirty="0">
                <a:solidFill>
                  <a:srgbClr val="BCBDC0"/>
                </a:solidFill>
                <a:latin typeface="Arial Narrow" panose="020B0606020202030204" pitchFamily="34" charset="0"/>
              </a:rPr>
              <a:t>  </a:t>
            </a:r>
            <a:endParaRPr lang="en-US" altLang="en-US" sz="900" dirty="0">
              <a:solidFill>
                <a:srgbClr val="958D85"/>
              </a:solidFill>
              <a:latin typeface="Arial Narrow" panose="020B0606020202030204" pitchFamily="34" charset="0"/>
            </a:endParaRPr>
          </a:p>
        </p:txBody>
      </p:sp>
      <p:pic>
        <p:nvPicPr>
          <p:cNvPr id="3075" name="Picture 3">
            <a:extLst>
              <a:ext uri="{FF2B5EF4-FFF2-40B4-BE49-F238E27FC236}">
                <a16:creationId xmlns:a16="http://schemas.microsoft.com/office/drawing/2014/main" id="{17AA28E8-15F1-4DB2-81FB-347AEE3BF612}"/>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609600" y="6299200"/>
            <a:ext cx="1193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673831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726" r:id="rId7"/>
    <p:sldLayoutId id="2147483727" r:id="rId8"/>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4E54334-81EF-43A3-9C05-F37115C2404E}"/>
              </a:ext>
            </a:extLst>
          </p:cNvPr>
          <p:cNvSpPr txBox="1"/>
          <p:nvPr/>
        </p:nvSpPr>
        <p:spPr>
          <a:xfrm>
            <a:off x="9448800" y="6477001"/>
            <a:ext cx="2133600" cy="138113"/>
          </a:xfrm>
          <a:prstGeom prst="rect">
            <a:avLst/>
          </a:prstGeom>
          <a:noFill/>
        </p:spPr>
        <p:txBody>
          <a:bodyPr lIns="0" tIns="0" rIns="0" bIns="0">
            <a:spAutoFit/>
          </a:bodyPr>
          <a:lstStyle>
            <a:lvl1pPr eaLnBrk="0" hangingPunct="0">
              <a:defRPr sz="2400">
                <a:solidFill>
                  <a:schemeClr val="tx1"/>
                </a:solidFill>
                <a:latin typeface="Arial" panose="020B0604020202020204" pitchFamily="34" charset="0"/>
                <a:ea typeface="ヒラギノ角ゴ Pro W3" pitchFamily="-84" charset="-128"/>
              </a:defRPr>
            </a:lvl1pPr>
            <a:lvl2pPr marL="742950" indent="-285750" eaLnBrk="0" hangingPunct="0">
              <a:defRPr sz="2400">
                <a:solidFill>
                  <a:schemeClr val="tx1"/>
                </a:solidFill>
                <a:latin typeface="Arial" panose="020B0604020202020204" pitchFamily="34" charset="0"/>
                <a:ea typeface="ヒラギノ角ゴ Pro W3" pitchFamily="-84" charset="-128"/>
              </a:defRPr>
            </a:lvl2pPr>
            <a:lvl3pPr marL="1143000" indent="-228600" eaLnBrk="0" hangingPunct="0">
              <a:defRPr sz="2400">
                <a:solidFill>
                  <a:schemeClr val="tx1"/>
                </a:solidFill>
                <a:latin typeface="Arial" panose="020B0604020202020204" pitchFamily="34" charset="0"/>
                <a:ea typeface="ヒラギノ角ゴ Pro W3" pitchFamily="-84" charset="-128"/>
              </a:defRPr>
            </a:lvl3pPr>
            <a:lvl4pPr marL="1600200" indent="-228600" eaLnBrk="0" hangingPunct="0">
              <a:defRPr sz="2400">
                <a:solidFill>
                  <a:schemeClr val="tx1"/>
                </a:solidFill>
                <a:latin typeface="Arial" panose="020B0604020202020204" pitchFamily="34" charset="0"/>
                <a:ea typeface="ヒラギノ角ゴ Pro W3" pitchFamily="-84" charset="-128"/>
              </a:defRPr>
            </a:lvl4pPr>
            <a:lvl5pPr marL="2057400" indent="-228600" eaLnBrk="0" hangingPunct="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algn="r">
              <a:defRPr/>
            </a:pPr>
            <a:r>
              <a:rPr lang="en-US" altLang="en-US" sz="900" dirty="0">
                <a:solidFill>
                  <a:srgbClr val="BCBDC0"/>
                </a:solidFill>
                <a:latin typeface="Arial Narrow" panose="020B0606020202030204" pitchFamily="34" charset="0"/>
              </a:rPr>
              <a:t>TITLE  |  </a:t>
            </a:r>
            <a:fld id="{A9F7C7FC-A3B0-4AAE-BA8D-59AE9A04A7BE}" type="slidenum">
              <a:rPr lang="en-US" altLang="en-US" sz="900" smtClean="0">
                <a:solidFill>
                  <a:srgbClr val="BCBDC0"/>
                </a:solidFill>
                <a:latin typeface="Arial Narrow" panose="020B0606020202030204" pitchFamily="34" charset="0"/>
              </a:rPr>
              <a:pPr algn="r">
                <a:defRPr/>
              </a:pPr>
              <a:t>‹#›</a:t>
            </a:fld>
            <a:r>
              <a:rPr lang="en-US" altLang="en-US" sz="900" dirty="0">
                <a:solidFill>
                  <a:srgbClr val="BCBDC0"/>
                </a:solidFill>
                <a:latin typeface="Arial Narrow" panose="020B0606020202030204" pitchFamily="34" charset="0"/>
              </a:rPr>
              <a:t>  </a:t>
            </a:r>
            <a:endParaRPr lang="en-US" altLang="en-US" sz="900" dirty="0">
              <a:solidFill>
                <a:srgbClr val="958D85"/>
              </a:solidFill>
              <a:latin typeface="Arial Narrow" panose="020B0606020202030204" pitchFamily="34" charset="0"/>
            </a:endParaRPr>
          </a:p>
        </p:txBody>
      </p:sp>
      <p:pic>
        <p:nvPicPr>
          <p:cNvPr id="2051" name="Picture 5">
            <a:extLst>
              <a:ext uri="{FF2B5EF4-FFF2-40B4-BE49-F238E27FC236}">
                <a16:creationId xmlns:a16="http://schemas.microsoft.com/office/drawing/2014/main" id="{CA6C1BC9-2E4F-4A29-B9C7-7DA08F4F6732}"/>
              </a:ext>
            </a:extLst>
          </p:cNvPr>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609600" y="6299200"/>
            <a:ext cx="1193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2360454"/>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 id="2147483692" r:id="rId16"/>
    <p:sldLayoutId id="2147483724" r:id="rId17"/>
    <p:sldLayoutId id="2147483731" r:id="rId18"/>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716D296-978F-49D8-842C-C286F73D936F}"/>
              </a:ext>
            </a:extLst>
          </p:cNvPr>
          <p:cNvSpPr/>
          <p:nvPr/>
        </p:nvSpPr>
        <p:spPr>
          <a:xfrm>
            <a:off x="0" y="0"/>
            <a:ext cx="12192000" cy="6858000"/>
          </a:xfrm>
          <a:prstGeom prst="rect">
            <a:avLst/>
          </a:prstGeom>
          <a:solidFill>
            <a:srgbClr val="E6E5D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pic>
        <p:nvPicPr>
          <p:cNvPr id="1027" name="Picture 3">
            <a:extLst>
              <a:ext uri="{FF2B5EF4-FFF2-40B4-BE49-F238E27FC236}">
                <a16:creationId xmlns:a16="http://schemas.microsoft.com/office/drawing/2014/main" id="{F5B7FAB0-2577-445F-BE4E-409DB17F38AE}"/>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611718" y="6165850"/>
            <a:ext cx="162136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a:extLst>
              <a:ext uri="{FF2B5EF4-FFF2-40B4-BE49-F238E27FC236}">
                <a16:creationId xmlns:a16="http://schemas.microsoft.com/office/drawing/2014/main" id="{6E4F37A8-6DF8-4706-8A45-BA834D34A16D}"/>
              </a:ext>
            </a:extLst>
          </p:cNvPr>
          <p:cNvPicPr>
            <a:picLocks noChangeAspect="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7416800" y="152400"/>
            <a:ext cx="41656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2191735"/>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28" r:id="rId7"/>
    <p:sldLayoutId id="2147483729" r:id="rId8"/>
    <p:sldLayoutId id="2147483730" r:id="rId9"/>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hyperlink" Target="mailto:grants@rotaryd5000.org" TargetMode="Externa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701B02C-7F75-4759-B156-92AB01A311F5}"/>
              </a:ext>
            </a:extLst>
          </p:cNvPr>
          <p:cNvSpPr>
            <a:spLocks noChangeArrowheads="1"/>
          </p:cNvSpPr>
          <p:nvPr/>
        </p:nvSpPr>
        <p:spPr bwMode="auto">
          <a:xfrm>
            <a:off x="1143000" y="3429000"/>
            <a:ext cx="9753600" cy="990600"/>
          </a:xfrm>
          <a:prstGeom prst="rect">
            <a:avLst/>
          </a:prstGeom>
          <a:solidFill>
            <a:schemeClr val="accent1"/>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914400" eaLnBrk="0" fontAlgn="base" hangingPunct="0">
              <a:spcBef>
                <a:spcPct val="0"/>
              </a:spcBef>
              <a:spcAft>
                <a:spcPct val="0"/>
              </a:spcAft>
              <a:defRPr/>
            </a:pPr>
            <a:endParaRPr lang="en-US" sz="2400">
              <a:solidFill>
                <a:prstClr val="white"/>
              </a:solidFill>
              <a:latin typeface="Calibri"/>
              <a:ea typeface="ヒラギノ角ゴ Pro W3" pitchFamily="-84" charset="-128"/>
            </a:endParaRPr>
          </a:p>
        </p:txBody>
      </p:sp>
      <p:sp>
        <p:nvSpPr>
          <p:cNvPr id="48131" name="Rectangle 10">
            <a:extLst>
              <a:ext uri="{FF2B5EF4-FFF2-40B4-BE49-F238E27FC236}">
                <a16:creationId xmlns:a16="http://schemas.microsoft.com/office/drawing/2014/main" id="{B87C5F7B-7927-4D97-BBEA-2E0F4F333CAF}"/>
              </a:ext>
            </a:extLst>
          </p:cNvPr>
          <p:cNvSpPr txBox="1">
            <a:spLocks noChangeArrowheads="1"/>
          </p:cNvSpPr>
          <p:nvPr/>
        </p:nvSpPr>
        <p:spPr bwMode="auto">
          <a:xfrm>
            <a:off x="2667000" y="3605893"/>
            <a:ext cx="68580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57200">
              <a:defRPr sz="2400">
                <a:solidFill>
                  <a:schemeClr val="tx1"/>
                </a:solidFill>
                <a:latin typeface="Arial" panose="020B0604020202020204" pitchFamily="34" charset="0"/>
                <a:ea typeface="ヒラギノ角ゴ Pro W3" pitchFamily="-84" charset="-128"/>
              </a:defRPr>
            </a:lvl1pPr>
            <a:lvl2pPr marL="742950" indent="-285750" defTabSz="457200">
              <a:defRPr sz="2400">
                <a:solidFill>
                  <a:schemeClr val="tx1"/>
                </a:solidFill>
                <a:latin typeface="Arial" panose="020B0604020202020204" pitchFamily="34" charset="0"/>
                <a:ea typeface="ヒラギノ角ゴ Pro W3" pitchFamily="-84" charset="-128"/>
              </a:defRPr>
            </a:lvl2pPr>
            <a:lvl3pPr marL="1143000" indent="-228600" defTabSz="457200">
              <a:defRPr sz="2400">
                <a:solidFill>
                  <a:schemeClr val="tx1"/>
                </a:solidFill>
                <a:latin typeface="Arial" panose="020B0604020202020204" pitchFamily="34" charset="0"/>
                <a:ea typeface="ヒラギノ角ゴ Pro W3" pitchFamily="-84" charset="-128"/>
              </a:defRPr>
            </a:lvl3pPr>
            <a:lvl4pPr marL="1600200" indent="-228600" defTabSz="457200">
              <a:defRPr sz="2400">
                <a:solidFill>
                  <a:schemeClr val="tx1"/>
                </a:solidFill>
                <a:latin typeface="Arial" panose="020B0604020202020204" pitchFamily="34" charset="0"/>
                <a:ea typeface="ヒラギノ角ゴ Pro W3" pitchFamily="-84" charset="-128"/>
              </a:defRPr>
            </a:lvl4pPr>
            <a:lvl5pPr marL="2057400" indent="-228600" defTabSz="457200">
              <a:defRPr sz="2400">
                <a:solidFill>
                  <a:schemeClr val="tx1"/>
                </a:solidFill>
                <a:latin typeface="Arial" panose="020B0604020202020204" pitchFamily="34" charset="0"/>
                <a:ea typeface="ヒラギノ角ゴ Pro W3" pitchFamily="-8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fontAlgn="base">
              <a:spcBef>
                <a:spcPct val="0"/>
              </a:spcBef>
              <a:spcAft>
                <a:spcPts val="2400"/>
              </a:spcAft>
            </a:pPr>
            <a:r>
              <a:rPr lang="en-US" altLang="en-US" sz="4400" dirty="0">
                <a:solidFill>
                  <a:prstClr val="white"/>
                </a:solidFill>
                <a:latin typeface="Arial Narrow Bold" panose="020B0706020202030204" pitchFamily="34" charset="0"/>
              </a:rPr>
              <a:t>CLUB TREASURER BASICS</a:t>
            </a:r>
          </a:p>
          <a:p>
            <a:pPr fontAlgn="base">
              <a:spcBef>
                <a:spcPct val="0"/>
              </a:spcBef>
              <a:spcAft>
                <a:spcPct val="0"/>
              </a:spcAft>
            </a:pPr>
            <a:r>
              <a:rPr lang="en-US" altLang="en-US" sz="2000" dirty="0">
                <a:solidFill>
                  <a:srgbClr val="01B4E7"/>
                </a:solidFill>
                <a:latin typeface="Georgia" panose="02040502050405020303" pitchFamily="18" charset="0"/>
              </a:rPr>
              <a:t>District Spring Training Assembly</a:t>
            </a:r>
          </a:p>
          <a:p>
            <a:pPr fontAlgn="base">
              <a:spcBef>
                <a:spcPct val="0"/>
              </a:spcBef>
              <a:spcAft>
                <a:spcPct val="0"/>
              </a:spcAft>
            </a:pPr>
            <a:r>
              <a:rPr lang="en-US" altLang="en-US" sz="2000" dirty="0">
                <a:solidFill>
                  <a:srgbClr val="01B4E7"/>
                </a:solidFill>
                <a:latin typeface="Georgia" panose="02040502050405020303" pitchFamily="18" charset="0"/>
              </a:rPr>
              <a:t>2024</a:t>
            </a:r>
          </a:p>
        </p:txBody>
      </p:sp>
      <p:pic>
        <p:nvPicPr>
          <p:cNvPr id="5" name="Picture 4" descr="A logo with stars and text&#10;&#10;Description automatically generated">
            <a:extLst>
              <a:ext uri="{FF2B5EF4-FFF2-40B4-BE49-F238E27FC236}">
                <a16:creationId xmlns:a16="http://schemas.microsoft.com/office/drawing/2014/main" id="{39049CD4-175E-193F-0EB0-39E2152AD579}"/>
              </a:ext>
            </a:extLst>
          </p:cNvPr>
          <p:cNvPicPr>
            <a:picLocks noChangeAspect="1"/>
          </p:cNvPicPr>
          <p:nvPr/>
        </p:nvPicPr>
        <p:blipFill>
          <a:blip r:embed="rId3"/>
          <a:stretch>
            <a:fillRect/>
          </a:stretch>
        </p:blipFill>
        <p:spPr>
          <a:xfrm>
            <a:off x="1890620" y="780142"/>
            <a:ext cx="11796557" cy="2179724"/>
          </a:xfrm>
          <a:prstGeom prst="rect">
            <a:avLst/>
          </a:prstGeom>
        </p:spPr>
      </p:pic>
    </p:spTree>
    <p:extLst>
      <p:ext uri="{BB962C8B-B14F-4D97-AF65-F5344CB8AC3E}">
        <p14:creationId xmlns:p14="http://schemas.microsoft.com/office/powerpoint/2010/main" val="4046663759"/>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A524694D-1ED0-4935-9C25-6DCACB321D3A}"/>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sz="2800">
                <a:latin typeface="Arial" panose="020B0604020202020204" pitchFamily="34" charset="0"/>
                <a:cs typeface="Arial" panose="020B0604020202020204" pitchFamily="34" charset="0"/>
              </a:rPr>
              <a:t>RI Dues – Where Does It Go?</a:t>
            </a:r>
            <a:endParaRPr lang="en-US" altLang="en-US" sz="2800">
              <a:latin typeface="Arial Narrow" panose="020B0606020202030204" pitchFamily="34" charset="0"/>
            </a:endParaRPr>
          </a:p>
        </p:txBody>
      </p:sp>
      <p:sp>
        <p:nvSpPr>
          <p:cNvPr id="3" name="Content Placeholder 2">
            <a:extLst>
              <a:ext uri="{FF2B5EF4-FFF2-40B4-BE49-F238E27FC236}">
                <a16:creationId xmlns:a16="http://schemas.microsoft.com/office/drawing/2014/main" id="{E84ACB62-EE0A-42D6-9BEC-C551DFED9CC2}"/>
              </a:ext>
            </a:extLst>
          </p:cNvPr>
          <p:cNvSpPr>
            <a:spLocks noGrp="1"/>
          </p:cNvSpPr>
          <p:nvPr>
            <p:ph idx="1"/>
          </p:nvPr>
        </p:nvSpPr>
        <p:spPr>
          <a:xfrm>
            <a:off x="1917700" y="1066801"/>
            <a:ext cx="8805718" cy="4525963"/>
          </a:xfrm>
        </p:spPr>
        <p:txBody>
          <a:bodyPr/>
          <a:lstStyle/>
          <a:p>
            <a:pPr>
              <a:defRPr/>
            </a:pPr>
            <a:r>
              <a:rPr lang="en-US" altLang="en-US" sz="2000" dirty="0">
                <a:solidFill>
                  <a:srgbClr val="000000"/>
                </a:solidFill>
              </a:rPr>
              <a:t>Annual RI dues $78.50  for:</a:t>
            </a:r>
          </a:p>
          <a:p>
            <a:pPr marL="0" indent="0">
              <a:buNone/>
              <a:defRPr/>
            </a:pPr>
            <a:r>
              <a:rPr lang="en-US" altLang="en-US" sz="2000" dirty="0">
                <a:solidFill>
                  <a:srgbClr val="000000"/>
                </a:solidFill>
              </a:rPr>
              <a:t>	HR, Legal, Audit</a:t>
            </a:r>
          </a:p>
          <a:p>
            <a:pPr>
              <a:buFont typeface="Arial" panose="020B0604020202020204" pitchFamily="34" charset="0"/>
              <a:buNone/>
              <a:defRPr/>
            </a:pPr>
            <a:r>
              <a:rPr lang="en-US" altLang="en-US" sz="2000" dirty="0">
                <a:solidFill>
                  <a:srgbClr val="000000"/>
                </a:solidFill>
              </a:rPr>
              <a:t>		Finance</a:t>
            </a:r>
          </a:p>
          <a:p>
            <a:pPr>
              <a:buFont typeface="Arial" panose="020B0604020202020204" pitchFamily="34" charset="0"/>
              <a:buNone/>
              <a:defRPr/>
            </a:pPr>
            <a:r>
              <a:rPr lang="en-US" altLang="en-US" sz="2000" dirty="0">
                <a:solidFill>
                  <a:srgbClr val="000000"/>
                </a:solidFill>
              </a:rPr>
              <a:t>		Governance and Executive</a:t>
            </a:r>
          </a:p>
          <a:p>
            <a:pPr>
              <a:buFont typeface="Arial" panose="020B0604020202020204" pitchFamily="34" charset="0"/>
              <a:buNone/>
              <a:defRPr/>
            </a:pPr>
            <a:r>
              <a:rPr lang="en-US" altLang="en-US" sz="2000" dirty="0">
                <a:solidFill>
                  <a:srgbClr val="000000"/>
                </a:solidFill>
              </a:rPr>
              <a:t>		International Operations</a:t>
            </a:r>
          </a:p>
          <a:p>
            <a:pPr>
              <a:buFont typeface="Arial" panose="020B0604020202020204" pitchFamily="34" charset="0"/>
              <a:buNone/>
              <a:defRPr/>
            </a:pPr>
            <a:r>
              <a:rPr lang="en-US" altLang="en-US" sz="2000" dirty="0">
                <a:solidFill>
                  <a:srgbClr val="000000"/>
                </a:solidFill>
              </a:rPr>
              <a:t>		Messaging and Communications</a:t>
            </a:r>
          </a:p>
          <a:p>
            <a:pPr>
              <a:buFont typeface="Arial" panose="020B0604020202020204" pitchFamily="34" charset="0"/>
              <a:buNone/>
              <a:defRPr/>
            </a:pPr>
            <a:r>
              <a:rPr lang="en-US" altLang="en-US" sz="2000" dirty="0">
                <a:solidFill>
                  <a:srgbClr val="000000"/>
                </a:solidFill>
              </a:rPr>
              <a:t>		IT, Operations, Administration</a:t>
            </a:r>
          </a:p>
          <a:p>
            <a:pPr>
              <a:buFont typeface="Arial" panose="020B0604020202020204" pitchFamily="34" charset="0"/>
              <a:buNone/>
              <a:defRPr/>
            </a:pPr>
            <a:r>
              <a:rPr lang="en-US" altLang="en-US" sz="2000" dirty="0">
                <a:solidFill>
                  <a:srgbClr val="000000"/>
                </a:solidFill>
              </a:rPr>
              <a:t>		Programs and Member Services</a:t>
            </a:r>
          </a:p>
          <a:p>
            <a:pPr>
              <a:defRPr/>
            </a:pPr>
            <a:r>
              <a:rPr lang="en-US" altLang="en-US" sz="2000" dirty="0">
                <a:solidFill>
                  <a:srgbClr val="000000"/>
                </a:solidFill>
              </a:rPr>
              <a:t>$1.00 per member annually for Council on Legislation *</a:t>
            </a:r>
          </a:p>
          <a:p>
            <a:pPr>
              <a:defRPr/>
            </a:pPr>
            <a:r>
              <a:rPr lang="en-US" altLang="en-US" sz="2000" dirty="0">
                <a:solidFill>
                  <a:srgbClr val="000000"/>
                </a:solidFill>
              </a:rPr>
              <a:t>$1.16 per member annually for D&amp;O/EPL insurance *</a:t>
            </a:r>
          </a:p>
          <a:p>
            <a:pPr>
              <a:defRPr/>
            </a:pPr>
            <a:r>
              <a:rPr lang="en-US" altLang="en-US" sz="2000" dirty="0">
                <a:solidFill>
                  <a:srgbClr val="000000"/>
                </a:solidFill>
              </a:rPr>
              <a:t>$4.11 per member annually for General Liability insurance *</a:t>
            </a:r>
          </a:p>
          <a:p>
            <a:pPr>
              <a:defRPr/>
            </a:pPr>
            <a:r>
              <a:rPr lang="en-US" altLang="en-US" sz="2000" dirty="0">
                <a:solidFill>
                  <a:srgbClr val="000000"/>
                </a:solidFill>
              </a:rPr>
              <a:t>$18 annually for the Rotarian magazine</a:t>
            </a:r>
          </a:p>
          <a:p>
            <a:pPr marL="0" indent="0">
              <a:buNone/>
              <a:defRPr/>
            </a:pPr>
            <a:r>
              <a:rPr lang="en-US" sz="2000" dirty="0"/>
              <a:t>* Annual payments on only the July 1 invoice</a:t>
            </a:r>
          </a:p>
        </p:txBody>
      </p:sp>
    </p:spTree>
    <p:extLst>
      <p:ext uri="{BB962C8B-B14F-4D97-AF65-F5344CB8AC3E}">
        <p14:creationId xmlns:p14="http://schemas.microsoft.com/office/powerpoint/2010/main" val="3869599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139AE6B8-6112-48D7-8A1C-E728C44CF64F}"/>
              </a:ext>
            </a:extLst>
          </p:cNvPr>
          <p:cNvSpPr>
            <a:spLocks noGrp="1"/>
          </p:cNvSpPr>
          <p:nvPr>
            <p:ph type="title"/>
          </p:nvPr>
        </p:nvSpPr>
        <p:spPr bwMode="auto">
          <a:xfrm>
            <a:off x="1714500" y="457200"/>
            <a:ext cx="8763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sz="2800">
                <a:latin typeface="Arial Narrow" panose="020B0606020202030204" pitchFamily="34" charset="0"/>
              </a:rPr>
              <a:t>District Website:  rotaryd5000.org</a:t>
            </a:r>
          </a:p>
        </p:txBody>
      </p:sp>
      <p:sp>
        <p:nvSpPr>
          <p:cNvPr id="3" name="Content Placeholder 2">
            <a:extLst>
              <a:ext uri="{FF2B5EF4-FFF2-40B4-BE49-F238E27FC236}">
                <a16:creationId xmlns:a16="http://schemas.microsoft.com/office/drawing/2014/main" id="{6396D3FB-2D56-4FDD-A180-8BD178AFB7D3}"/>
              </a:ext>
            </a:extLst>
          </p:cNvPr>
          <p:cNvSpPr>
            <a:spLocks noGrp="1"/>
          </p:cNvSpPr>
          <p:nvPr>
            <p:ph idx="1"/>
          </p:nvPr>
        </p:nvSpPr>
        <p:spPr/>
        <p:txBody>
          <a:bodyPr/>
          <a:lstStyle/>
          <a:p>
            <a:pPr marL="0" indent="0">
              <a:lnSpc>
                <a:spcPct val="80000"/>
              </a:lnSpc>
              <a:buNone/>
              <a:defRPr/>
            </a:pPr>
            <a:r>
              <a:rPr lang="en-US" sz="2800" dirty="0">
                <a:solidFill>
                  <a:srgbClr val="0A0A0A"/>
                </a:solidFill>
              </a:rPr>
              <a:t>What you can find on the district website:</a:t>
            </a:r>
          </a:p>
          <a:p>
            <a:pPr marL="0" indent="0">
              <a:lnSpc>
                <a:spcPct val="80000"/>
              </a:lnSpc>
              <a:buNone/>
              <a:defRPr/>
            </a:pPr>
            <a:endParaRPr lang="en-US" altLang="en-US" sz="2800" dirty="0">
              <a:solidFill>
                <a:srgbClr val="0A0A0A"/>
              </a:solidFill>
              <a:cs typeface="Arial" panose="020B0604020202020204" pitchFamily="34" charset="0"/>
            </a:endParaRPr>
          </a:p>
          <a:p>
            <a:pPr>
              <a:lnSpc>
                <a:spcPct val="80000"/>
              </a:lnSpc>
              <a:defRPr/>
            </a:pPr>
            <a:r>
              <a:rPr lang="en-US" altLang="en-US" sz="2800" dirty="0">
                <a:solidFill>
                  <a:srgbClr val="0A0A0A"/>
                </a:solidFill>
                <a:cs typeface="Arial" panose="020B0604020202020204" pitchFamily="34" charset="0"/>
              </a:rPr>
              <a:t>Membership rosters</a:t>
            </a:r>
          </a:p>
          <a:p>
            <a:pPr>
              <a:lnSpc>
                <a:spcPct val="80000"/>
              </a:lnSpc>
              <a:defRPr/>
            </a:pPr>
            <a:r>
              <a:rPr lang="en-US" altLang="en-US" sz="2800" dirty="0">
                <a:solidFill>
                  <a:srgbClr val="0A0A0A"/>
                </a:solidFill>
                <a:cs typeface="Arial" panose="020B0604020202020204" pitchFamily="34" charset="0"/>
              </a:rPr>
              <a:t>District dues invoice</a:t>
            </a:r>
          </a:p>
          <a:p>
            <a:pPr>
              <a:lnSpc>
                <a:spcPct val="80000"/>
              </a:lnSpc>
              <a:defRPr/>
            </a:pPr>
            <a:r>
              <a:rPr lang="en-US" altLang="en-US" sz="2800" dirty="0">
                <a:solidFill>
                  <a:srgbClr val="0A0A0A"/>
                </a:solidFill>
                <a:cs typeface="Arial" panose="020B0604020202020204" pitchFamily="34" charset="0"/>
              </a:rPr>
              <a:t>District Chairs and Org Chart</a:t>
            </a:r>
          </a:p>
          <a:p>
            <a:pPr>
              <a:lnSpc>
                <a:spcPct val="80000"/>
              </a:lnSpc>
              <a:defRPr/>
            </a:pPr>
            <a:r>
              <a:rPr lang="en-US" altLang="en-US" sz="2800" dirty="0">
                <a:solidFill>
                  <a:srgbClr val="0A0A0A"/>
                </a:solidFill>
                <a:cs typeface="Arial" panose="020B0604020202020204" pitchFamily="34" charset="0"/>
              </a:rPr>
              <a:t>Information on the Avenues of Service</a:t>
            </a:r>
          </a:p>
          <a:p>
            <a:pPr>
              <a:lnSpc>
                <a:spcPct val="80000"/>
              </a:lnSpc>
              <a:defRPr/>
            </a:pPr>
            <a:r>
              <a:rPr lang="en-US" altLang="en-US" sz="2800" dirty="0">
                <a:solidFill>
                  <a:srgbClr val="0A0A0A"/>
                </a:solidFill>
                <a:cs typeface="Arial" panose="020B0604020202020204" pitchFamily="34" charset="0"/>
              </a:rPr>
              <a:t>Club Presidents and Meeting Locations  </a:t>
            </a:r>
          </a:p>
          <a:p>
            <a:pPr>
              <a:lnSpc>
                <a:spcPct val="80000"/>
              </a:lnSpc>
              <a:defRPr/>
            </a:pPr>
            <a:r>
              <a:rPr lang="en-US" altLang="en-US" sz="2800" dirty="0">
                <a:solidFill>
                  <a:srgbClr val="0A0A0A"/>
                </a:solidFill>
                <a:cs typeface="Arial" panose="020B0604020202020204" pitchFamily="34" charset="0"/>
              </a:rPr>
              <a:t>Events in the Calendar</a:t>
            </a:r>
          </a:p>
          <a:p>
            <a:pPr>
              <a:lnSpc>
                <a:spcPct val="80000"/>
              </a:lnSpc>
              <a:defRPr/>
            </a:pPr>
            <a:r>
              <a:rPr lang="en-US" altLang="en-US" sz="2800" dirty="0">
                <a:solidFill>
                  <a:srgbClr val="0A0A0A"/>
                </a:solidFill>
                <a:cs typeface="Arial" panose="020B0604020202020204" pitchFamily="34" charset="0"/>
              </a:rPr>
              <a:t>Register for Events</a:t>
            </a:r>
          </a:p>
          <a:p>
            <a:pPr>
              <a:lnSpc>
                <a:spcPct val="80000"/>
              </a:lnSpc>
              <a:defRPr/>
            </a:pPr>
            <a:r>
              <a:rPr lang="en-US" altLang="en-US" sz="2800" dirty="0">
                <a:solidFill>
                  <a:srgbClr val="0A0A0A"/>
                </a:solidFill>
                <a:cs typeface="Arial" panose="020B0604020202020204" pitchFamily="34" charset="0"/>
              </a:rPr>
              <a:t>Look for Rotarians in the Yellow Pages</a:t>
            </a:r>
            <a:endParaRPr lang="en-US" sz="2800" dirty="0">
              <a:solidFill>
                <a:srgbClr val="0A0A0A"/>
              </a:solidFill>
            </a:endParaRPr>
          </a:p>
        </p:txBody>
      </p:sp>
    </p:spTree>
    <p:extLst>
      <p:ext uri="{BB962C8B-B14F-4D97-AF65-F5344CB8AC3E}">
        <p14:creationId xmlns:p14="http://schemas.microsoft.com/office/powerpoint/2010/main" val="1246902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D87AEAE6-CC11-49E6-B3AF-DBBE41FF0A5D}"/>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sz="2800">
                <a:latin typeface="Arial Narrow" panose="020B0606020202030204" pitchFamily="34" charset="0"/>
              </a:rPr>
              <a:t>District Dues Invoice– Input number of members </a:t>
            </a:r>
          </a:p>
        </p:txBody>
      </p:sp>
      <p:sp>
        <p:nvSpPr>
          <p:cNvPr id="9" name="Down Arrow 8">
            <a:extLst>
              <a:ext uri="{FF2B5EF4-FFF2-40B4-BE49-F238E27FC236}">
                <a16:creationId xmlns:a16="http://schemas.microsoft.com/office/drawing/2014/main" id="{67BF3A9B-29E3-413D-827C-754578D01C00}"/>
              </a:ext>
            </a:extLst>
          </p:cNvPr>
          <p:cNvSpPr/>
          <p:nvPr/>
        </p:nvSpPr>
        <p:spPr>
          <a:xfrm rot="4243675">
            <a:off x="9499009" y="3607368"/>
            <a:ext cx="484187" cy="977900"/>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defTabSz="914400" eaLnBrk="0" fontAlgn="base" hangingPunct="0">
              <a:spcBef>
                <a:spcPct val="0"/>
              </a:spcBef>
              <a:spcAft>
                <a:spcPct val="0"/>
              </a:spcAft>
              <a:defRPr/>
            </a:pPr>
            <a:endParaRPr lang="en-US" sz="2400">
              <a:solidFill>
                <a:prstClr val="white"/>
              </a:solidFill>
              <a:latin typeface="Calibri"/>
            </a:endParaRPr>
          </a:p>
        </p:txBody>
      </p:sp>
      <p:graphicFrame>
        <p:nvGraphicFramePr>
          <p:cNvPr id="3" name="Content Placeholder 2">
            <a:extLst>
              <a:ext uri="{FF2B5EF4-FFF2-40B4-BE49-F238E27FC236}">
                <a16:creationId xmlns:a16="http://schemas.microsoft.com/office/drawing/2014/main" id="{EBFC787D-3AA8-44D8-AFC8-A46C1F45BBE5}"/>
              </a:ext>
            </a:extLst>
          </p:cNvPr>
          <p:cNvGraphicFramePr>
            <a:graphicFrameLocks noGrp="1"/>
          </p:cNvGraphicFramePr>
          <p:nvPr>
            <p:ph idx="1"/>
          </p:nvPr>
        </p:nvGraphicFramePr>
        <p:xfrm>
          <a:off x="3002104" y="1219204"/>
          <a:ext cx="6187792" cy="4525954"/>
        </p:xfrm>
        <a:graphic>
          <a:graphicData uri="http://schemas.openxmlformats.org/drawingml/2006/table">
            <a:tbl>
              <a:tblPr/>
              <a:tblGrid>
                <a:gridCol w="243135">
                  <a:extLst>
                    <a:ext uri="{9D8B030D-6E8A-4147-A177-3AD203B41FA5}">
                      <a16:colId xmlns:a16="http://schemas.microsoft.com/office/drawing/2014/main" val="3545754473"/>
                    </a:ext>
                  </a:extLst>
                </a:gridCol>
                <a:gridCol w="1191363">
                  <a:extLst>
                    <a:ext uri="{9D8B030D-6E8A-4147-A177-3AD203B41FA5}">
                      <a16:colId xmlns:a16="http://schemas.microsoft.com/office/drawing/2014/main" val="2754643556"/>
                    </a:ext>
                  </a:extLst>
                </a:gridCol>
                <a:gridCol w="3744283">
                  <a:extLst>
                    <a:ext uri="{9D8B030D-6E8A-4147-A177-3AD203B41FA5}">
                      <a16:colId xmlns:a16="http://schemas.microsoft.com/office/drawing/2014/main" val="2068846315"/>
                    </a:ext>
                  </a:extLst>
                </a:gridCol>
                <a:gridCol w="1009011">
                  <a:extLst>
                    <a:ext uri="{9D8B030D-6E8A-4147-A177-3AD203B41FA5}">
                      <a16:colId xmlns:a16="http://schemas.microsoft.com/office/drawing/2014/main" val="2004458193"/>
                    </a:ext>
                  </a:extLst>
                </a:gridCol>
              </a:tblGrid>
              <a:tr h="175057">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951090496"/>
                  </a:ext>
                </a:extLst>
              </a:tr>
              <a:tr h="247998">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500" b="0" i="0" u="none" strike="noStrike">
                          <a:solidFill>
                            <a:srgbClr val="000000"/>
                          </a:solidFill>
                          <a:effectLst/>
                          <a:latin typeface="Arial" panose="020B0604020202020204" pitchFamily="34" charset="0"/>
                        </a:rPr>
                        <a:t>      Rotary International District 5000</a:t>
                      </a: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52705634"/>
                  </a:ext>
                </a:extLst>
              </a:tr>
              <a:tr h="189645">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100" b="1" i="0" u="none" strike="noStrike">
                          <a:solidFill>
                            <a:srgbClr val="000000"/>
                          </a:solidFill>
                          <a:effectLst/>
                          <a:latin typeface="Arial" panose="020B0604020202020204" pitchFamily="34" charset="0"/>
                        </a:rPr>
                        <a:t>District Dues Invoice</a:t>
                      </a: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738974145"/>
                  </a:ext>
                </a:extLst>
              </a:tr>
              <a:tr h="237057">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834987781"/>
                  </a:ext>
                </a:extLst>
              </a:tr>
              <a:tr h="175057">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47726718"/>
                  </a:ext>
                </a:extLst>
              </a:tr>
              <a:tr h="175057">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370023886"/>
                  </a:ext>
                </a:extLst>
              </a:tr>
              <a:tr h="175057">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Rotary Club of </a:t>
                      </a:r>
                    </a:p>
                  </a:txBody>
                  <a:tcPr marL="0" marR="0" marT="0" marB="0" anchor="b">
                    <a:lnL>
                      <a:noFill/>
                    </a:lnL>
                    <a:lnR>
                      <a:noFill/>
                    </a:lnR>
                    <a:lnT>
                      <a:noFill/>
                    </a:lnT>
                    <a:lnB>
                      <a:noFill/>
                    </a:lnB>
                  </a:tcPr>
                </a:tc>
                <a:tc>
                  <a:txBody>
                    <a:bodyPr/>
                    <a:lstStyle/>
                    <a:p>
                      <a:pPr algn="l" fontAlgn="b"/>
                      <a:r>
                        <a:rPr lang="en-US" sz="1100" b="0" i="0" u="sng"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646735745"/>
                  </a:ext>
                </a:extLst>
              </a:tr>
              <a:tr h="175057">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Contact Name</a:t>
                      </a:r>
                    </a:p>
                  </a:txBody>
                  <a:tcPr marL="0" marR="0" marT="0"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794614516"/>
                  </a:ext>
                </a:extLst>
              </a:tr>
              <a:tr h="175057">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Phone/Email:</a:t>
                      </a:r>
                    </a:p>
                  </a:txBody>
                  <a:tcPr marL="0" marR="0" marT="0"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436571999"/>
                  </a:ext>
                </a:extLst>
              </a:tr>
              <a:tr h="175057">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452125968"/>
                  </a:ext>
                </a:extLst>
              </a:tr>
              <a:tr h="175057">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4689901"/>
                  </a:ext>
                </a:extLst>
              </a:tr>
              <a:tr h="175057">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DESCRIPTION</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AMOUNT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6013951"/>
                  </a:ext>
                </a:extLst>
              </a:tr>
              <a:tr h="175057">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36630304"/>
                  </a:ext>
                </a:extLst>
              </a:tr>
              <a:tr h="175057">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959004208"/>
                  </a:ext>
                </a:extLst>
              </a:tr>
              <a:tr h="175057">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Semi-annually</a:t>
                      </a:r>
                    </a:p>
                  </a:txBody>
                  <a:tcPr marL="0" marR="0" marT="0"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Semi-Annual Dues Per Active Member:</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$30.00 </a:t>
                      </a:r>
                    </a:p>
                  </a:txBody>
                  <a:tcPr marL="0" marR="0" marT="0" marB="0" anchor="b">
                    <a:lnL>
                      <a:noFill/>
                    </a:lnL>
                    <a:lnR>
                      <a:noFill/>
                    </a:lnR>
                    <a:lnT>
                      <a:noFill/>
                    </a:lnT>
                    <a:lnB>
                      <a:noFill/>
                    </a:lnB>
                  </a:tcPr>
                </a:tc>
                <a:extLst>
                  <a:ext uri="{0D108BD9-81ED-4DB2-BD59-A6C34878D82A}">
                    <a16:rowId xmlns:a16="http://schemas.microsoft.com/office/drawing/2014/main" val="2777528460"/>
                  </a:ext>
                </a:extLst>
              </a:tr>
              <a:tr h="175057">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(July 1, Jan 1)</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485378317"/>
                  </a:ext>
                </a:extLst>
              </a:tr>
              <a:tr h="175057">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Input number of members  ---&gt;</a:t>
                      </a:r>
                    </a:p>
                  </a:txBody>
                  <a:tcPr marL="0" marR="0" marT="0"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097005380"/>
                  </a:ext>
                </a:extLst>
              </a:tr>
              <a:tr h="175057">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Sub-total</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$0.00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99610420"/>
                  </a:ext>
                </a:extLst>
              </a:tr>
              <a:tr h="175057">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tcPr>
                </a:tc>
                <a:extLst>
                  <a:ext uri="{0D108BD9-81ED-4DB2-BD59-A6C34878D82A}">
                    <a16:rowId xmlns:a16="http://schemas.microsoft.com/office/drawing/2014/main" val="4211765529"/>
                  </a:ext>
                </a:extLst>
              </a:tr>
              <a:tr h="175057">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746747245"/>
                  </a:ext>
                </a:extLst>
              </a:tr>
              <a:tr h="175057">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Total District Dues:  </a:t>
                      </a:r>
                    </a:p>
                  </a:txBody>
                  <a:tcPr marL="0" marR="0" marT="0" marB="0" anchor="b">
                    <a:lnL>
                      <a:noFill/>
                    </a:lnL>
                    <a:lnR>
                      <a:noFill/>
                    </a:lnR>
                    <a:lnT>
                      <a:noFill/>
                    </a:lnT>
                    <a:lnB>
                      <a:noFill/>
                    </a:lnB>
                  </a:tcPr>
                </a:tc>
                <a:tc>
                  <a:txBody>
                    <a:bodyPr/>
                    <a:lstStyle/>
                    <a:p>
                      <a:pPr algn="r" fontAlgn="b"/>
                      <a:r>
                        <a:rPr lang="en-US" sz="1100" b="0" i="0" u="dbl" strike="noStrike">
                          <a:solidFill>
                            <a:srgbClr val="000000"/>
                          </a:solidFill>
                          <a:effectLst/>
                          <a:latin typeface="Calibri" panose="020F0502020204030204" pitchFamily="34" charset="0"/>
                        </a:rPr>
                        <a:t>$0.00 </a:t>
                      </a:r>
                    </a:p>
                  </a:txBody>
                  <a:tcPr marL="0" marR="0" marT="0" marB="0" anchor="b">
                    <a:lnL>
                      <a:noFill/>
                    </a:lnL>
                    <a:lnR>
                      <a:noFill/>
                    </a:lnR>
                    <a:lnT>
                      <a:noFill/>
                    </a:lnT>
                    <a:lnB>
                      <a:noFill/>
                    </a:lnB>
                  </a:tcPr>
                </a:tc>
                <a:extLst>
                  <a:ext uri="{0D108BD9-81ED-4DB2-BD59-A6C34878D82A}">
                    <a16:rowId xmlns:a16="http://schemas.microsoft.com/office/drawing/2014/main" val="609716563"/>
                  </a:ext>
                </a:extLst>
              </a:tr>
              <a:tr h="175057">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dbl"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437906621"/>
                  </a:ext>
                </a:extLst>
              </a:tr>
              <a:tr h="175057">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Payment due by: </a:t>
                      </a:r>
                    </a:p>
                  </a:txBody>
                  <a:tcPr marL="0" marR="0" marT="0"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Upon Receipt</a:t>
                      </a:r>
                    </a:p>
                  </a:txBody>
                  <a:tcPr marL="0" marR="0" marT="0" marB="0" anchor="b">
                    <a:lnL>
                      <a:noFill/>
                    </a:lnL>
                    <a:lnR>
                      <a:noFill/>
                    </a:lnR>
                    <a:lnT>
                      <a:noFill/>
                    </a:lnT>
                    <a:lnB>
                      <a:noFill/>
                    </a:lnB>
                  </a:tcPr>
                </a:tc>
                <a:extLst>
                  <a:ext uri="{0D108BD9-81ED-4DB2-BD59-A6C34878D82A}">
                    <a16:rowId xmlns:a16="http://schemas.microsoft.com/office/drawing/2014/main" val="4232922400"/>
                  </a:ext>
                </a:extLst>
              </a:tr>
              <a:tr h="175057">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141823745"/>
                  </a:ext>
                </a:extLst>
              </a:tr>
              <a:tr h="175057">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US" sz="1100" b="0" i="0" u="none" strike="noStrike">
                          <a:solidFill>
                            <a:srgbClr val="000000"/>
                          </a:solidFill>
                          <a:effectLst/>
                          <a:latin typeface="Calibri" panose="020F0502020204030204" pitchFamily="34" charset="0"/>
                        </a:rPr>
                        <a:t>Please make check payable to Rotary International District 5000 for the total.</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571927353"/>
                  </a:ext>
                </a:extLst>
              </a:tr>
            </a:tbl>
          </a:graphicData>
        </a:graphic>
      </p:graphicFrame>
      <p:pic>
        <p:nvPicPr>
          <p:cNvPr id="10" name="Picture 9">
            <a:extLst>
              <a:ext uri="{FF2B5EF4-FFF2-40B4-BE49-F238E27FC236}">
                <a16:creationId xmlns:a16="http://schemas.microsoft.com/office/drawing/2014/main" id="{00000000-0008-0000-0000-00000200000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00075" y="1298123"/>
            <a:ext cx="1838324" cy="762000"/>
          </a:xfrm>
          <a:prstGeom prst="rect">
            <a:avLst/>
          </a:prstGeom>
        </p:spPr>
      </p:pic>
    </p:spTree>
    <p:extLst>
      <p:ext uri="{BB962C8B-B14F-4D97-AF65-F5344CB8AC3E}">
        <p14:creationId xmlns:p14="http://schemas.microsoft.com/office/powerpoint/2010/main" val="121075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E1CCDB-7A33-405A-99E7-45695DDCC59F}"/>
              </a:ext>
            </a:extLst>
          </p:cNvPr>
          <p:cNvSpPr>
            <a:spLocks noGrp="1"/>
          </p:cNvSpPr>
          <p:nvPr>
            <p:ph type="ctrTitle"/>
          </p:nvPr>
        </p:nvSpPr>
        <p:spPr/>
        <p:txBody>
          <a:bodyPr/>
          <a:lstStyle/>
          <a:p>
            <a:r>
              <a:rPr lang="en-US" dirty="0"/>
              <a:t>District Grants</a:t>
            </a:r>
          </a:p>
        </p:txBody>
      </p:sp>
    </p:spTree>
    <p:extLst>
      <p:ext uri="{BB962C8B-B14F-4D97-AF65-F5344CB8AC3E}">
        <p14:creationId xmlns:p14="http://schemas.microsoft.com/office/powerpoint/2010/main" val="3833102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9829B79-5DC3-4F10-A2A3-C3C4DF64CE8B}"/>
              </a:ext>
            </a:extLst>
          </p:cNvPr>
          <p:cNvSpPr>
            <a:spLocks noGrp="1"/>
          </p:cNvSpPr>
          <p:nvPr>
            <p:ph type="title"/>
          </p:nvPr>
        </p:nvSpPr>
        <p:spPr/>
        <p:txBody>
          <a:bodyPr/>
          <a:lstStyle/>
          <a:p>
            <a:r>
              <a:rPr lang="en-US" sz="3600" dirty="0"/>
              <a:t>District Grant Key Dates</a:t>
            </a:r>
          </a:p>
        </p:txBody>
      </p:sp>
      <p:sp>
        <p:nvSpPr>
          <p:cNvPr id="4" name="Content Placeholder 3">
            <a:extLst>
              <a:ext uri="{FF2B5EF4-FFF2-40B4-BE49-F238E27FC236}">
                <a16:creationId xmlns:a16="http://schemas.microsoft.com/office/drawing/2014/main" id="{E434A196-9353-4610-A6E4-A504540952FF}"/>
              </a:ext>
            </a:extLst>
          </p:cNvPr>
          <p:cNvSpPr>
            <a:spLocks noGrp="1"/>
          </p:cNvSpPr>
          <p:nvPr>
            <p:ph idx="1"/>
          </p:nvPr>
        </p:nvSpPr>
        <p:spPr/>
        <p:txBody>
          <a:bodyPr/>
          <a:lstStyle/>
          <a:p>
            <a:r>
              <a:rPr lang="en-US" dirty="0"/>
              <a:t>May 31 -  Final Grant report</a:t>
            </a:r>
          </a:p>
          <a:p>
            <a:r>
              <a:rPr lang="en-US" dirty="0"/>
              <a:t>June 15 – Grant application for 2024-2025 grant due</a:t>
            </a:r>
          </a:p>
          <a:p>
            <a:r>
              <a:rPr lang="en-US" dirty="0"/>
              <a:t>July 31 – Deposit club cash portion in grant account</a:t>
            </a:r>
          </a:p>
          <a:p>
            <a:pPr marL="0" indent="0">
              <a:buNone/>
            </a:pPr>
            <a:endParaRPr lang="en-US" dirty="0"/>
          </a:p>
          <a:p>
            <a:pPr marL="0" indent="0">
              <a:buNone/>
            </a:pPr>
            <a:r>
              <a:rPr lang="en-US" dirty="0"/>
              <a:t>A copy of the bank statement showing the club cash is required to receive the grant funds.  The President will be notified when the funds are available, hopefully sometime in August.</a:t>
            </a:r>
          </a:p>
          <a:p>
            <a:endParaRPr lang="en-US" dirty="0"/>
          </a:p>
        </p:txBody>
      </p:sp>
    </p:spTree>
    <p:extLst>
      <p:ext uri="{BB962C8B-B14F-4D97-AF65-F5344CB8AC3E}">
        <p14:creationId xmlns:p14="http://schemas.microsoft.com/office/powerpoint/2010/main" val="2378746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C8C55C92-8661-46D6-BAC3-7BD7F05F8A83}"/>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sz="2800">
                <a:latin typeface="Arial Narrow" panose="020B0606020202030204" pitchFamily="34" charset="0"/>
              </a:rPr>
              <a:t>Foundation Grant Financial Requirements</a:t>
            </a:r>
          </a:p>
        </p:txBody>
      </p:sp>
      <p:sp>
        <p:nvSpPr>
          <p:cNvPr id="63491" name="Content Placeholder 2">
            <a:extLst>
              <a:ext uri="{FF2B5EF4-FFF2-40B4-BE49-F238E27FC236}">
                <a16:creationId xmlns:a16="http://schemas.microsoft.com/office/drawing/2014/main" id="{47E88567-048C-4466-AA40-B64AFD45998C}"/>
              </a:ext>
            </a:extLst>
          </p:cNvPr>
          <p:cNvSpPr>
            <a:spLocks noGrp="1"/>
          </p:cNvSpPr>
          <p:nvPr>
            <p:ph idx="1"/>
          </p:nvPr>
        </p:nvSpPr>
        <p:spPr bwMode="auto">
          <a:xfrm>
            <a:off x="493486" y="990600"/>
            <a:ext cx="11190514" cy="502194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000" u="sng" dirty="0">
                <a:solidFill>
                  <a:srgbClr val="0A0A0A"/>
                </a:solidFill>
                <a:latin typeface="Georgia" panose="02040502050405020303" pitchFamily="18" charset="0"/>
              </a:rPr>
              <a:t>Disbursement Requirements</a:t>
            </a:r>
            <a:r>
              <a:rPr lang="en-US" altLang="en-US" sz="2000" dirty="0">
                <a:solidFill>
                  <a:srgbClr val="0A0A0A"/>
                </a:solidFill>
                <a:latin typeface="Georgia" panose="02040502050405020303" pitchFamily="18" charset="0"/>
              </a:rPr>
              <a:t>:  </a:t>
            </a:r>
          </a:p>
          <a:p>
            <a:pPr lvl="1"/>
            <a:r>
              <a:rPr lang="en-US" altLang="en-US" sz="2000" dirty="0">
                <a:solidFill>
                  <a:srgbClr val="0A0A0A"/>
                </a:solidFill>
                <a:latin typeface="Georgia" panose="02040502050405020303" pitchFamily="18" charset="0"/>
              </a:rPr>
              <a:t>Do not disburse funds until your grant application is approved</a:t>
            </a:r>
          </a:p>
          <a:p>
            <a:pPr lvl="1"/>
            <a:r>
              <a:rPr lang="en-US" altLang="en-US" sz="2000" dirty="0">
                <a:solidFill>
                  <a:srgbClr val="0A0A0A"/>
                </a:solidFill>
                <a:latin typeface="Georgia" panose="02040502050405020303" pitchFamily="18" charset="0"/>
              </a:rPr>
              <a:t>Maintain separate grant bank accounts</a:t>
            </a:r>
          </a:p>
          <a:p>
            <a:pPr lvl="1"/>
            <a:r>
              <a:rPr lang="en-US" altLang="en-US" sz="2000" dirty="0">
                <a:solidFill>
                  <a:srgbClr val="0A0A0A"/>
                </a:solidFill>
                <a:latin typeface="Georgia" panose="02040502050405020303" pitchFamily="18" charset="0"/>
              </a:rPr>
              <a:t>Two (2) signatures required for disbursements.</a:t>
            </a:r>
          </a:p>
          <a:p>
            <a:pPr lvl="1"/>
            <a:r>
              <a:rPr lang="en-US" altLang="en-US" sz="2000" dirty="0">
                <a:solidFill>
                  <a:srgbClr val="0A0A0A"/>
                </a:solidFill>
                <a:latin typeface="Georgia" panose="02040502050405020303" pitchFamily="18" charset="0"/>
              </a:rPr>
              <a:t>Invoices and proof of payment required for all disbursements.</a:t>
            </a:r>
          </a:p>
          <a:p>
            <a:endParaRPr lang="en-US" altLang="en-US" sz="800" u="sng" dirty="0">
              <a:solidFill>
                <a:srgbClr val="0A0A0A"/>
              </a:solidFill>
              <a:latin typeface="Georgia" panose="02040502050405020303" pitchFamily="18" charset="0"/>
            </a:endParaRPr>
          </a:p>
          <a:p>
            <a:r>
              <a:rPr lang="en-US" altLang="en-US" sz="2000" u="sng" dirty="0">
                <a:solidFill>
                  <a:srgbClr val="0A0A0A"/>
                </a:solidFill>
                <a:latin typeface="Georgia" panose="02040502050405020303" pitchFamily="18" charset="0"/>
              </a:rPr>
              <a:t>Proof of Expenditures</a:t>
            </a:r>
            <a:r>
              <a:rPr lang="en-US" altLang="en-US" sz="2000" dirty="0">
                <a:solidFill>
                  <a:srgbClr val="0A0A0A"/>
                </a:solidFill>
                <a:latin typeface="Georgia" panose="02040502050405020303" pitchFamily="18" charset="0"/>
              </a:rPr>
              <a:t>:  </a:t>
            </a:r>
          </a:p>
          <a:p>
            <a:pPr lvl="1"/>
            <a:r>
              <a:rPr lang="en-US" altLang="en-US" sz="2000" dirty="0">
                <a:solidFill>
                  <a:srgbClr val="0A0A0A"/>
                </a:solidFill>
                <a:latin typeface="Georgia" panose="02040502050405020303" pitchFamily="18" charset="0"/>
              </a:rPr>
              <a:t>Promptly deliver receipts for all expenditures to the Club Treasurer.  </a:t>
            </a:r>
          </a:p>
          <a:p>
            <a:pPr lvl="1"/>
            <a:r>
              <a:rPr lang="en-US" altLang="en-US" sz="2000" dirty="0">
                <a:solidFill>
                  <a:srgbClr val="0A0A0A"/>
                </a:solidFill>
                <a:latin typeface="Georgia" panose="02040502050405020303" pitchFamily="18" charset="0"/>
              </a:rPr>
              <a:t>If there is a difference between the receipt and invoice amounts, provide documentation to the Treasurer</a:t>
            </a:r>
          </a:p>
          <a:p>
            <a:pPr lvl="1"/>
            <a:r>
              <a:rPr lang="en-US" altLang="en-US" sz="2000" dirty="0">
                <a:solidFill>
                  <a:srgbClr val="0A0A0A"/>
                </a:solidFill>
                <a:latin typeface="Georgia" panose="02040502050405020303" pitchFamily="18" charset="0"/>
              </a:rPr>
              <a:t>Retain account records in physical form </a:t>
            </a:r>
            <a:r>
              <a:rPr lang="en-US" altLang="en-US" sz="2000" u="sng" dirty="0">
                <a:solidFill>
                  <a:srgbClr val="0A0A0A"/>
                </a:solidFill>
                <a:latin typeface="Georgia" panose="02040502050405020303" pitchFamily="18" charset="0"/>
              </a:rPr>
              <a:t>and</a:t>
            </a:r>
            <a:r>
              <a:rPr lang="en-US" altLang="en-US" sz="2000" dirty="0">
                <a:solidFill>
                  <a:srgbClr val="0A0A0A"/>
                </a:solidFill>
                <a:latin typeface="Georgia" panose="02040502050405020303" pitchFamily="18" charset="0"/>
              </a:rPr>
              <a:t> electronic form for five  (5) years from the date of Approval of the Final Report.</a:t>
            </a:r>
          </a:p>
          <a:p>
            <a:endParaRPr lang="en-US" altLang="en-US" sz="800" u="sng" dirty="0">
              <a:solidFill>
                <a:srgbClr val="0A0A0A"/>
              </a:solidFill>
              <a:latin typeface="Georgia" panose="02040502050405020303" pitchFamily="18" charset="0"/>
            </a:endParaRPr>
          </a:p>
          <a:p>
            <a:r>
              <a:rPr lang="en-US" altLang="en-US" sz="2000" u="sng" dirty="0">
                <a:solidFill>
                  <a:srgbClr val="0A0A0A"/>
                </a:solidFill>
                <a:latin typeface="Georgia" panose="02040502050405020303" pitchFamily="18" charset="0"/>
              </a:rPr>
              <a:t>Monthly Reconciliation</a:t>
            </a:r>
            <a:r>
              <a:rPr lang="en-US" altLang="en-US" sz="2000" dirty="0">
                <a:solidFill>
                  <a:srgbClr val="0A0A0A"/>
                </a:solidFill>
                <a:latin typeface="Georgia" panose="02040502050405020303" pitchFamily="18" charset="0"/>
              </a:rPr>
              <a:t>:  </a:t>
            </a:r>
          </a:p>
          <a:p>
            <a:pPr lvl="1"/>
            <a:r>
              <a:rPr lang="en-US" altLang="en-US" sz="2000" dirty="0">
                <a:solidFill>
                  <a:srgbClr val="0A0A0A"/>
                </a:solidFill>
                <a:latin typeface="Georgia" panose="02040502050405020303" pitchFamily="18" charset="0"/>
              </a:rPr>
              <a:t>The District Grant Account and each Global Grant Account will be reconciled on a monthly basis by the Club Treasurer and a report of this shall be made to the Club President and President-elect</a:t>
            </a:r>
          </a:p>
        </p:txBody>
      </p:sp>
    </p:spTree>
    <p:extLst>
      <p:ext uri="{BB962C8B-B14F-4D97-AF65-F5344CB8AC3E}">
        <p14:creationId xmlns:p14="http://schemas.microsoft.com/office/powerpoint/2010/main" val="461810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E1037152-346F-47A7-BA92-5FB9D249A16E}"/>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sz="2800">
                <a:latin typeface="Arial Narrow" panose="020B0606020202030204" pitchFamily="34" charset="0"/>
              </a:rPr>
              <a:t>District Audit of Grant Records</a:t>
            </a:r>
          </a:p>
        </p:txBody>
      </p:sp>
      <p:sp>
        <p:nvSpPr>
          <p:cNvPr id="3" name="Content Placeholder 2">
            <a:extLst>
              <a:ext uri="{FF2B5EF4-FFF2-40B4-BE49-F238E27FC236}">
                <a16:creationId xmlns:a16="http://schemas.microsoft.com/office/drawing/2014/main" id="{83386677-7498-4590-AE7C-AF2EA84776E4}"/>
              </a:ext>
            </a:extLst>
          </p:cNvPr>
          <p:cNvSpPr>
            <a:spLocks noGrp="1"/>
          </p:cNvSpPr>
          <p:nvPr>
            <p:ph idx="1"/>
          </p:nvPr>
        </p:nvSpPr>
        <p:spPr>
          <a:xfrm>
            <a:off x="1146629" y="1143001"/>
            <a:ext cx="10450285" cy="4525963"/>
          </a:xfrm>
        </p:spPr>
        <p:txBody>
          <a:bodyPr/>
          <a:lstStyle/>
          <a:p>
            <a:pPr marL="0" indent="0">
              <a:buNone/>
              <a:defRPr/>
            </a:pPr>
            <a:r>
              <a:rPr lang="en-US" sz="2000" dirty="0"/>
              <a:t>If your club is selected to be audited, the following documents will be requested for the review by a member of the audit committee:</a:t>
            </a:r>
          </a:p>
          <a:p>
            <a:pPr marL="0" indent="0">
              <a:buNone/>
              <a:defRPr/>
            </a:pPr>
            <a:r>
              <a:rPr lang="en-US" sz="2000" dirty="0"/>
              <a:t>1.  The grant qualification documents and application</a:t>
            </a:r>
          </a:p>
          <a:p>
            <a:pPr marL="0" indent="0">
              <a:buNone/>
              <a:defRPr/>
            </a:pPr>
            <a:r>
              <a:rPr lang="en-US" sz="2000" dirty="0"/>
              <a:t>2.  Bank statements</a:t>
            </a:r>
          </a:p>
          <a:p>
            <a:pPr marL="0" indent="0">
              <a:buNone/>
              <a:defRPr/>
            </a:pPr>
            <a:r>
              <a:rPr lang="en-US" sz="2000" dirty="0"/>
              <a:t>3.  Cancelled checks</a:t>
            </a:r>
          </a:p>
          <a:p>
            <a:pPr marL="0" indent="0">
              <a:buNone/>
              <a:defRPr/>
            </a:pPr>
            <a:r>
              <a:rPr lang="en-US" sz="2000" dirty="0"/>
              <a:t>4.  Bank signature cards</a:t>
            </a:r>
          </a:p>
          <a:p>
            <a:pPr marL="0" indent="0">
              <a:buNone/>
              <a:defRPr/>
            </a:pPr>
            <a:r>
              <a:rPr lang="en-US" sz="2000" dirty="0"/>
              <a:t>5.  Check registers or ledger showing revenue and disbursements for each project</a:t>
            </a:r>
          </a:p>
          <a:p>
            <a:pPr marL="0" indent="0">
              <a:buNone/>
              <a:defRPr/>
            </a:pPr>
            <a:r>
              <a:rPr lang="en-US" sz="2000" dirty="0"/>
              <a:t>6.  Invoices and receipts to support disbursements</a:t>
            </a:r>
          </a:p>
          <a:p>
            <a:pPr marL="0" indent="0">
              <a:buNone/>
              <a:defRPr/>
            </a:pPr>
            <a:r>
              <a:rPr lang="en-US" sz="2000" dirty="0"/>
              <a:t>7.  Bank reconciliations</a:t>
            </a:r>
          </a:p>
          <a:p>
            <a:pPr marL="0" indent="0">
              <a:buNone/>
              <a:defRPr/>
            </a:pPr>
            <a:r>
              <a:rPr lang="en-US" sz="2000" dirty="0"/>
              <a:t>8.  List of physical assets acquired for the grant projects, if any</a:t>
            </a:r>
          </a:p>
          <a:p>
            <a:pPr marL="0" indent="0">
              <a:buNone/>
              <a:defRPr/>
            </a:pPr>
            <a:r>
              <a:rPr lang="en-US" sz="2000" dirty="0"/>
              <a:t>9.  Report to district of misuse of funds, if any</a:t>
            </a:r>
          </a:p>
          <a:p>
            <a:pPr marL="0" indent="0">
              <a:buNone/>
              <a:defRPr/>
            </a:pPr>
            <a:r>
              <a:rPr lang="en-US" sz="2000" dirty="0"/>
              <a:t> </a:t>
            </a:r>
          </a:p>
          <a:p>
            <a:pPr marL="0" indent="0">
              <a:buNone/>
              <a:defRPr/>
            </a:pPr>
            <a:r>
              <a:rPr lang="en-US" sz="2000" dirty="0"/>
              <a:t>The review is limited only to the transactions regarding the grant, and does not include the other operations and bank accounts of the club.</a:t>
            </a:r>
          </a:p>
          <a:p>
            <a:pPr>
              <a:defRPr/>
            </a:pPr>
            <a:endParaRPr lang="en-US" sz="1600" dirty="0"/>
          </a:p>
        </p:txBody>
      </p:sp>
    </p:spTree>
    <p:extLst>
      <p:ext uri="{BB962C8B-B14F-4D97-AF65-F5344CB8AC3E}">
        <p14:creationId xmlns:p14="http://schemas.microsoft.com/office/powerpoint/2010/main" val="2101472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able&#10;&#10;Description automatically generated">
            <a:extLst>
              <a:ext uri="{FF2B5EF4-FFF2-40B4-BE49-F238E27FC236}">
                <a16:creationId xmlns:a16="http://schemas.microsoft.com/office/drawing/2014/main" id="{C2B6C496-25EE-492E-90C6-06EDF8E4B04F}"/>
              </a:ext>
            </a:extLst>
          </p:cNvPr>
          <p:cNvPicPr>
            <a:picLocks noChangeAspect="1"/>
          </p:cNvPicPr>
          <p:nvPr/>
        </p:nvPicPr>
        <p:blipFill>
          <a:blip r:embed="rId2"/>
          <a:stretch>
            <a:fillRect/>
          </a:stretch>
        </p:blipFill>
        <p:spPr>
          <a:xfrm>
            <a:off x="5832454" y="273051"/>
            <a:ext cx="5321578" cy="6489730"/>
          </a:xfrm>
          <a:prstGeom prst="rect">
            <a:avLst/>
          </a:prstGeom>
          <a:noFill/>
          <a:ln>
            <a:solidFill>
              <a:schemeClr val="accent1"/>
            </a:solidFill>
          </a:ln>
        </p:spPr>
      </p:pic>
      <p:sp>
        <p:nvSpPr>
          <p:cNvPr id="14" name="Content Placeholder 2">
            <a:extLst>
              <a:ext uri="{FF2B5EF4-FFF2-40B4-BE49-F238E27FC236}">
                <a16:creationId xmlns:a16="http://schemas.microsoft.com/office/drawing/2014/main" id="{83518D7D-A244-47CA-81C4-4A25515DFB0E}"/>
              </a:ext>
            </a:extLst>
          </p:cNvPr>
          <p:cNvSpPr>
            <a:spLocks noGrp="1"/>
          </p:cNvSpPr>
          <p:nvPr>
            <p:ph type="body" sz="half" idx="2"/>
          </p:nvPr>
        </p:nvSpPr>
        <p:spPr>
          <a:xfrm>
            <a:off x="584887" y="766469"/>
            <a:ext cx="4011084" cy="3810981"/>
          </a:xfrm>
        </p:spPr>
        <p:txBody>
          <a:bodyPr>
            <a:normAutofit fontScale="85000" lnSpcReduction="10000"/>
          </a:bodyPr>
          <a:lstStyle/>
          <a:p>
            <a:pPr marL="0" indent="0">
              <a:buNone/>
            </a:pPr>
            <a:r>
              <a:rPr lang="en-US" sz="3600" dirty="0">
                <a:solidFill>
                  <a:schemeClr val="tx2"/>
                </a:solidFill>
              </a:rPr>
              <a:t>New Requirement: Use this Voucher to authorize disbursements from the grant account. </a:t>
            </a:r>
          </a:p>
          <a:p>
            <a:pPr marL="0" indent="0">
              <a:buNone/>
            </a:pPr>
            <a:r>
              <a:rPr lang="en-US" sz="3600" dirty="0">
                <a:solidFill>
                  <a:schemeClr val="tx2"/>
                </a:solidFill>
              </a:rPr>
              <a:t>Form posted on the district website in the District Grants page.</a:t>
            </a:r>
          </a:p>
        </p:txBody>
      </p:sp>
    </p:spTree>
    <p:extLst>
      <p:ext uri="{BB962C8B-B14F-4D97-AF65-F5344CB8AC3E}">
        <p14:creationId xmlns:p14="http://schemas.microsoft.com/office/powerpoint/2010/main" val="577101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61B622CA-B3D6-4BA5-80F0-5AD7F94777EF}"/>
              </a:ext>
            </a:extLst>
          </p:cNvPr>
          <p:cNvSpPr>
            <a:spLocks noGrp="1"/>
          </p:cNvSpPr>
          <p:nvPr>
            <p:ph type="ctrTitle"/>
          </p:nvPr>
        </p:nvSpPr>
        <p:spPr bwMode="auto">
          <a:xfrm>
            <a:off x="1905000" y="2590800"/>
            <a:ext cx="8077200" cy="1600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defRPr/>
            </a:pPr>
            <a:r>
              <a:rPr lang="en-US" altLang="en-US" sz="5400" dirty="0">
                <a:solidFill>
                  <a:schemeClr val="tx2">
                    <a:lumMod val="50000"/>
                  </a:schemeClr>
                </a:solidFill>
                <a:latin typeface="Arial Narrow" panose="020B0606020202030204" pitchFamily="34" charset="0"/>
              </a:rPr>
              <a:t>RI Website:  rotary.org/</a:t>
            </a:r>
            <a:r>
              <a:rPr lang="en-US" altLang="en-US" sz="5400" dirty="0" err="1">
                <a:solidFill>
                  <a:schemeClr val="tx2">
                    <a:lumMod val="50000"/>
                  </a:schemeClr>
                </a:solidFill>
                <a:latin typeface="Arial Narrow" panose="020B0606020202030204" pitchFamily="34" charset="0"/>
              </a:rPr>
              <a:t>myrotary</a:t>
            </a:r>
            <a:endParaRPr lang="en-US" altLang="en-US" sz="5400" dirty="0">
              <a:solidFill>
                <a:schemeClr val="tx2">
                  <a:lumMod val="50000"/>
                </a:schemeClr>
              </a:solidFill>
              <a:latin typeface="Arial Narrow" panose="020B0606020202030204" pitchFamily="34" charset="0"/>
            </a:endParaRPr>
          </a:p>
        </p:txBody>
      </p:sp>
    </p:spTree>
    <p:extLst>
      <p:ext uri="{BB962C8B-B14F-4D97-AF65-F5344CB8AC3E}">
        <p14:creationId xmlns:p14="http://schemas.microsoft.com/office/powerpoint/2010/main" val="443149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F001907E-013F-404D-AD08-8E6098EE5567}"/>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sz="2800">
                <a:latin typeface="Arial Narrow" panose="020B0606020202030204" pitchFamily="34" charset="0"/>
              </a:rPr>
              <a:t>rotary.org - Sign In</a:t>
            </a:r>
          </a:p>
        </p:txBody>
      </p:sp>
      <p:sp>
        <p:nvSpPr>
          <p:cNvPr id="66563" name="TextBox 5">
            <a:extLst>
              <a:ext uri="{FF2B5EF4-FFF2-40B4-BE49-F238E27FC236}">
                <a16:creationId xmlns:a16="http://schemas.microsoft.com/office/drawing/2014/main" id="{9E47DDF9-13B0-4D01-839B-A7D3E99CCF10}"/>
              </a:ext>
            </a:extLst>
          </p:cNvPr>
          <p:cNvSpPr txBox="1">
            <a:spLocks noGrp="1" noChangeArrowheads="1"/>
          </p:cNvSpPr>
          <p:nvPr>
            <p:ph idx="1"/>
          </p:nvPr>
        </p:nvSpPr>
        <p:spPr bwMode="auto">
          <a:xfrm>
            <a:off x="1930400" y="1066800"/>
            <a:ext cx="8229600" cy="203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a:buNone/>
            </a:pPr>
            <a:r>
              <a:rPr lang="en-US" altLang="en-US" sz="1800" b="1">
                <a:solidFill>
                  <a:srgbClr val="0A0A0A"/>
                </a:solidFill>
                <a:latin typeface="Georgia" panose="02040502050405020303" pitchFamily="18" charset="0"/>
                <a:ea typeface="ヒラギノ角ゴ Pro W3" pitchFamily="-84" charset="-128"/>
                <a:cs typeface="Georgia" panose="02040502050405020303" pitchFamily="18" charset="0"/>
              </a:rPr>
              <a:t>Sign in with your email address and password. “Register for an Account”, if you have never signed in or if you have entered the wrong sign-in info too many times. The User Name or Login password may be different from District’s website password. Email address is from the District’s website, unless you change it for RI.  If your email address changes, RI’s website needs to be updated separately.</a:t>
            </a:r>
          </a:p>
        </p:txBody>
      </p:sp>
      <p:pic>
        <p:nvPicPr>
          <p:cNvPr id="3" name="Picture 2">
            <a:extLst>
              <a:ext uri="{FF2B5EF4-FFF2-40B4-BE49-F238E27FC236}">
                <a16:creationId xmlns:a16="http://schemas.microsoft.com/office/drawing/2014/main" id="{B4EACF3B-6A2C-B242-0489-06E21B9CDD5A}"/>
              </a:ext>
            </a:extLst>
          </p:cNvPr>
          <p:cNvPicPr>
            <a:picLocks noChangeAspect="1"/>
          </p:cNvPicPr>
          <p:nvPr/>
        </p:nvPicPr>
        <p:blipFill>
          <a:blip r:embed="rId2"/>
          <a:stretch>
            <a:fillRect/>
          </a:stretch>
        </p:blipFill>
        <p:spPr>
          <a:xfrm>
            <a:off x="2926080" y="3175000"/>
            <a:ext cx="5958602" cy="3403332"/>
          </a:xfrm>
          <a:prstGeom prst="rect">
            <a:avLst/>
          </a:prstGeom>
        </p:spPr>
      </p:pic>
      <p:sp>
        <p:nvSpPr>
          <p:cNvPr id="6" name="Arrow: Down 5">
            <a:extLst>
              <a:ext uri="{FF2B5EF4-FFF2-40B4-BE49-F238E27FC236}">
                <a16:creationId xmlns:a16="http://schemas.microsoft.com/office/drawing/2014/main" id="{690BC280-3C76-44A7-9B69-DC4C2B1584F9}"/>
              </a:ext>
            </a:extLst>
          </p:cNvPr>
          <p:cNvSpPr/>
          <p:nvPr/>
        </p:nvSpPr>
        <p:spPr>
          <a:xfrm rot="3778043">
            <a:off x="3808699" y="3377922"/>
            <a:ext cx="484187" cy="977900"/>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2400">
              <a:solidFill>
                <a:prstClr val="white"/>
              </a:solidFill>
              <a:latin typeface="Calibri"/>
            </a:endParaRPr>
          </a:p>
        </p:txBody>
      </p:sp>
      <p:sp>
        <p:nvSpPr>
          <p:cNvPr id="4" name="Arrow: Down 3">
            <a:extLst>
              <a:ext uri="{FF2B5EF4-FFF2-40B4-BE49-F238E27FC236}">
                <a16:creationId xmlns:a16="http://schemas.microsoft.com/office/drawing/2014/main" id="{25AB34F3-317C-B4B0-60FB-74D1C9B55AB1}"/>
              </a:ext>
            </a:extLst>
          </p:cNvPr>
          <p:cNvSpPr/>
          <p:nvPr/>
        </p:nvSpPr>
        <p:spPr>
          <a:xfrm rot="16430766">
            <a:off x="2220889" y="4922521"/>
            <a:ext cx="484632" cy="9784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6111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37C774D-E8E6-7FD7-5FC5-A6CF06AF5CD9}"/>
              </a:ext>
            </a:extLst>
          </p:cNvPr>
          <p:cNvPicPr>
            <a:picLocks noChangeAspect="1"/>
          </p:cNvPicPr>
          <p:nvPr/>
        </p:nvPicPr>
        <p:blipFill>
          <a:blip r:embed="rId2"/>
          <a:stretch>
            <a:fillRect/>
          </a:stretch>
        </p:blipFill>
        <p:spPr>
          <a:xfrm>
            <a:off x="0" y="8540"/>
            <a:ext cx="12192000" cy="6840920"/>
          </a:xfrm>
          <a:prstGeom prst="rect">
            <a:avLst/>
          </a:prstGeom>
        </p:spPr>
      </p:pic>
    </p:spTree>
    <p:extLst>
      <p:ext uri="{BB962C8B-B14F-4D97-AF65-F5344CB8AC3E}">
        <p14:creationId xmlns:p14="http://schemas.microsoft.com/office/powerpoint/2010/main" val="3280248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1BCB500D-7482-43F4-9A68-FD63ABB021A3}"/>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sz="2400" b="1" dirty="0">
                <a:solidFill>
                  <a:srgbClr val="000000"/>
                </a:solidFill>
                <a:latin typeface="Arial" panose="020B0604020202020204" pitchFamily="34" charset="0"/>
                <a:cs typeface="Arial" panose="020B0604020202020204" pitchFamily="34" charset="0"/>
              </a:rPr>
              <a:t>RI Club Invoice in the “Club Resources” site page</a:t>
            </a:r>
            <a:endParaRPr lang="en-US" altLang="en-US" sz="2400" dirty="0">
              <a:latin typeface="Arial Narrow" panose="020B0606020202030204" pitchFamily="34" charset="0"/>
            </a:endParaRPr>
          </a:p>
        </p:txBody>
      </p:sp>
      <p:pic>
        <p:nvPicPr>
          <p:cNvPr id="4" name="Content Placeholder 3">
            <a:extLst>
              <a:ext uri="{FF2B5EF4-FFF2-40B4-BE49-F238E27FC236}">
                <a16:creationId xmlns:a16="http://schemas.microsoft.com/office/drawing/2014/main" id="{13120EB6-B50F-69DF-0506-DCDFBB02C1FD}"/>
              </a:ext>
            </a:extLst>
          </p:cNvPr>
          <p:cNvPicPr>
            <a:picLocks noGrp="1" noChangeAspect="1"/>
          </p:cNvPicPr>
          <p:nvPr>
            <p:ph idx="1"/>
          </p:nvPr>
        </p:nvPicPr>
        <p:blipFill>
          <a:blip r:embed="rId2"/>
          <a:stretch>
            <a:fillRect/>
          </a:stretch>
        </p:blipFill>
        <p:spPr>
          <a:xfrm>
            <a:off x="2642616" y="1314815"/>
            <a:ext cx="7059115" cy="4430348"/>
          </a:xfrm>
        </p:spPr>
      </p:pic>
      <p:sp>
        <p:nvSpPr>
          <p:cNvPr id="5" name="Right Arrow 4">
            <a:extLst>
              <a:ext uri="{FF2B5EF4-FFF2-40B4-BE49-F238E27FC236}">
                <a16:creationId xmlns:a16="http://schemas.microsoft.com/office/drawing/2014/main" id="{BEF56AB5-69E1-4E15-B7B7-C3868F233BCD}"/>
              </a:ext>
            </a:extLst>
          </p:cNvPr>
          <p:cNvSpPr/>
          <p:nvPr/>
        </p:nvSpPr>
        <p:spPr>
          <a:xfrm>
            <a:off x="2414778" y="4051365"/>
            <a:ext cx="977900" cy="485775"/>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defTabSz="914400" eaLnBrk="0" fontAlgn="base" hangingPunct="0">
              <a:spcBef>
                <a:spcPct val="0"/>
              </a:spcBef>
              <a:spcAft>
                <a:spcPct val="0"/>
              </a:spcAft>
              <a:defRPr/>
            </a:pPr>
            <a:endParaRPr lang="en-US" sz="2400">
              <a:solidFill>
                <a:prstClr val="white"/>
              </a:solidFill>
              <a:latin typeface="Calibri"/>
            </a:endParaRPr>
          </a:p>
        </p:txBody>
      </p:sp>
    </p:spTree>
    <p:extLst>
      <p:ext uri="{BB962C8B-B14F-4D97-AF65-F5344CB8AC3E}">
        <p14:creationId xmlns:p14="http://schemas.microsoft.com/office/powerpoint/2010/main" val="15162289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id="{F7FF017D-668D-47A0-BD25-4E7EAC52FDD4}"/>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sz="2800">
                <a:latin typeface="Arial Narrow" panose="020B0606020202030204" pitchFamily="34" charset="0"/>
              </a:rPr>
              <a:t>Rotary Foundation Contributions</a:t>
            </a:r>
          </a:p>
        </p:txBody>
      </p:sp>
      <p:sp>
        <p:nvSpPr>
          <p:cNvPr id="3" name="Content Placeholder 2">
            <a:extLst>
              <a:ext uri="{FF2B5EF4-FFF2-40B4-BE49-F238E27FC236}">
                <a16:creationId xmlns:a16="http://schemas.microsoft.com/office/drawing/2014/main" id="{6FCF2244-6F1D-44D9-93EA-743E6633D13F}"/>
              </a:ext>
            </a:extLst>
          </p:cNvPr>
          <p:cNvSpPr>
            <a:spLocks noGrp="1"/>
          </p:cNvSpPr>
          <p:nvPr>
            <p:ph idx="1"/>
          </p:nvPr>
        </p:nvSpPr>
        <p:spPr>
          <a:xfrm>
            <a:off x="275771" y="1003301"/>
            <a:ext cx="11684000" cy="5397499"/>
          </a:xfrm>
        </p:spPr>
        <p:txBody>
          <a:bodyPr/>
          <a:lstStyle/>
          <a:p>
            <a:pPr marL="0" indent="0">
              <a:buNone/>
              <a:defRPr/>
            </a:pPr>
            <a:r>
              <a:rPr lang="en-US" sz="2400" dirty="0">
                <a:solidFill>
                  <a:srgbClr val="0A0A0A"/>
                </a:solidFill>
              </a:rPr>
              <a:t>Forms and Foundation Reports can be fund on the rotary.org website, under “Who We Are” tab –then “Get Involved” – then “Ways to Give”. Forms are on the bottom of the site page.</a:t>
            </a:r>
          </a:p>
          <a:p>
            <a:pPr>
              <a:defRPr/>
            </a:pPr>
            <a:r>
              <a:rPr lang="en-US" sz="2400" dirty="0">
                <a:solidFill>
                  <a:srgbClr val="0A0A0A"/>
                </a:solidFill>
              </a:rPr>
              <a:t>Submitted using The Rotary Foundation Contribution Form </a:t>
            </a:r>
          </a:p>
          <a:p>
            <a:pPr>
              <a:defRPr/>
            </a:pPr>
            <a:r>
              <a:rPr lang="en-US" sz="2400" dirty="0">
                <a:solidFill>
                  <a:srgbClr val="0A0A0A"/>
                </a:solidFill>
              </a:rPr>
              <a:t>Members can donate online.</a:t>
            </a:r>
          </a:p>
          <a:p>
            <a:pPr>
              <a:defRPr/>
            </a:pPr>
            <a:r>
              <a:rPr lang="en-US" sz="2400" dirty="0">
                <a:solidFill>
                  <a:srgbClr val="0A0A0A"/>
                </a:solidFill>
              </a:rPr>
              <a:t>Multiple Donor Form</a:t>
            </a:r>
          </a:p>
          <a:p>
            <a:pPr>
              <a:defRPr/>
            </a:pPr>
            <a:r>
              <a:rPr lang="en-US" sz="2400" dirty="0">
                <a:solidFill>
                  <a:srgbClr val="0A0A0A"/>
                </a:solidFill>
              </a:rPr>
              <a:t>Memorial or Tribute Gift form</a:t>
            </a:r>
          </a:p>
          <a:p>
            <a:pPr>
              <a:defRPr/>
            </a:pPr>
            <a:r>
              <a:rPr lang="en-US" sz="2400" dirty="0">
                <a:solidFill>
                  <a:srgbClr val="0A0A0A"/>
                </a:solidFill>
              </a:rPr>
              <a:t>Rotary Direct enrollment form</a:t>
            </a:r>
          </a:p>
          <a:p>
            <a:pPr>
              <a:defRPr/>
            </a:pPr>
            <a:r>
              <a:rPr lang="en-US" sz="2400" dirty="0">
                <a:solidFill>
                  <a:srgbClr val="0A0A0A"/>
                </a:solidFill>
              </a:rPr>
              <a:t>Indicate gift designations (such as Polio Plus or Annual Fund- SHARE).</a:t>
            </a:r>
          </a:p>
          <a:p>
            <a:pPr>
              <a:defRPr/>
            </a:pPr>
            <a:r>
              <a:rPr lang="en-US" sz="2400" dirty="0">
                <a:solidFill>
                  <a:srgbClr val="0A0A0A"/>
                </a:solidFill>
              </a:rPr>
              <a:t>In addition to monetary gifts, contributions can include stock, appreciated securities, life insurance policies, property, and bequests. Contact Planned Giving staff at Rotary headquarters or your international office for assistance in sending these types of contributions. See the Foundation’s Gift Acceptance Policy for more information.</a:t>
            </a:r>
          </a:p>
          <a:p>
            <a:pPr>
              <a:defRPr/>
            </a:pPr>
            <a:endParaRPr lang="en-US" dirty="0"/>
          </a:p>
        </p:txBody>
      </p:sp>
    </p:spTree>
    <p:extLst>
      <p:ext uri="{BB962C8B-B14F-4D97-AF65-F5344CB8AC3E}">
        <p14:creationId xmlns:p14="http://schemas.microsoft.com/office/powerpoint/2010/main" val="1910643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F65BA-9AF7-442B-9F86-5DC3A10CC603}"/>
              </a:ext>
            </a:extLst>
          </p:cNvPr>
          <p:cNvSpPr>
            <a:spLocks noGrp="1"/>
          </p:cNvSpPr>
          <p:nvPr>
            <p:ph type="ctrTitle"/>
          </p:nvPr>
        </p:nvSpPr>
        <p:spPr/>
        <p:txBody>
          <a:bodyPr/>
          <a:lstStyle/>
          <a:p>
            <a:r>
              <a:rPr lang="en-US" sz="5400" dirty="0"/>
              <a:t>What is State general excise tax revenue ?</a:t>
            </a:r>
          </a:p>
        </p:txBody>
      </p:sp>
      <p:sp>
        <p:nvSpPr>
          <p:cNvPr id="3" name="Content Placeholder 2">
            <a:extLst>
              <a:ext uri="{FF2B5EF4-FFF2-40B4-BE49-F238E27FC236}">
                <a16:creationId xmlns:a16="http://schemas.microsoft.com/office/drawing/2014/main" id="{39EE402E-EFC4-4784-8D1E-00A503CE9BAB}"/>
              </a:ext>
            </a:extLst>
          </p:cNvPr>
          <p:cNvSpPr>
            <a:spLocks noGrp="1"/>
          </p:cNvSpPr>
          <p:nvPr>
            <p:ph idx="4294967295"/>
          </p:nvPr>
        </p:nvSpPr>
        <p:spPr>
          <a:xfrm>
            <a:off x="714894" y="4635731"/>
            <a:ext cx="10972800" cy="1233055"/>
          </a:xfrm>
          <a:prstGeom prst="rect">
            <a:avLst/>
          </a:prstGeom>
        </p:spPr>
        <p:txBody>
          <a:bodyPr/>
          <a:lstStyle/>
          <a:p>
            <a:pPr marL="0" indent="0" algn="ctr">
              <a:buNone/>
            </a:pPr>
            <a:r>
              <a:rPr lang="en-US" sz="4800" dirty="0">
                <a:solidFill>
                  <a:schemeClr val="tx2"/>
                </a:solidFill>
              </a:rPr>
              <a:t>Jim </a:t>
            </a:r>
            <a:r>
              <a:rPr lang="en-US" sz="4800" dirty="0" err="1">
                <a:solidFill>
                  <a:schemeClr val="tx2"/>
                </a:solidFill>
              </a:rPr>
              <a:t>Hasselman</a:t>
            </a:r>
            <a:endParaRPr lang="en-US" sz="4800" dirty="0">
              <a:solidFill>
                <a:schemeClr val="tx2"/>
              </a:solidFill>
            </a:endParaRPr>
          </a:p>
          <a:p>
            <a:pPr marL="0" indent="0" algn="ctr">
              <a:buNone/>
            </a:pPr>
            <a:endParaRPr lang="en-US" dirty="0"/>
          </a:p>
        </p:txBody>
      </p:sp>
    </p:spTree>
    <p:extLst>
      <p:ext uri="{BB962C8B-B14F-4D97-AF65-F5344CB8AC3E}">
        <p14:creationId xmlns:p14="http://schemas.microsoft.com/office/powerpoint/2010/main" val="18078032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1D48A-9D51-5487-6538-AC1ADA84FC8D}"/>
              </a:ext>
            </a:extLst>
          </p:cNvPr>
          <p:cNvSpPr>
            <a:spLocks noGrp="1"/>
          </p:cNvSpPr>
          <p:nvPr>
            <p:ph type="title"/>
          </p:nvPr>
        </p:nvSpPr>
        <p:spPr/>
        <p:txBody>
          <a:bodyPr/>
          <a:lstStyle/>
          <a:p>
            <a:r>
              <a:rPr lang="en-US" dirty="0"/>
              <a:t>Not GE Taxable</a:t>
            </a:r>
          </a:p>
        </p:txBody>
      </p:sp>
      <p:sp>
        <p:nvSpPr>
          <p:cNvPr id="3" name="Content Placeholder 2">
            <a:extLst>
              <a:ext uri="{FF2B5EF4-FFF2-40B4-BE49-F238E27FC236}">
                <a16:creationId xmlns:a16="http://schemas.microsoft.com/office/drawing/2014/main" id="{0350B53F-A9E7-B09D-1E0A-F9F2E1E7E897}"/>
              </a:ext>
            </a:extLst>
          </p:cNvPr>
          <p:cNvSpPr>
            <a:spLocks noGrp="1"/>
          </p:cNvSpPr>
          <p:nvPr>
            <p:ph idx="1"/>
          </p:nvPr>
        </p:nvSpPr>
        <p:spPr/>
        <p:txBody>
          <a:bodyPr/>
          <a:lstStyle/>
          <a:p>
            <a:pPr marL="0" marR="0" indent="0">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Tax facts 98-3, “Tax Issues for Hawaii Nonprofit Organizations”</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Calibri" panose="020F0502020204030204" pitchFamily="34" charset="0"/>
              </a:rPr>
              <a:t>The organization is exempt from paying the general excise tax on income that is (a) derived from its activities that fulfill its exempt function and (b) </a:t>
            </a:r>
            <a:r>
              <a:rPr lang="en-US" sz="2400" u="sng" dirty="0">
                <a:effectLst/>
                <a:latin typeface="Calibri" panose="020F0502020204030204" pitchFamily="34" charset="0"/>
                <a:ea typeface="Calibri" panose="020F0502020204030204" pitchFamily="34" charset="0"/>
                <a:cs typeface="Calibri" panose="020F0502020204030204" pitchFamily="34" charset="0"/>
              </a:rPr>
              <a:t>that do not have as a primary purpose the production of income</a:t>
            </a:r>
            <a:r>
              <a:rPr lang="en-US" sz="2400" dirty="0">
                <a:effectLst/>
                <a:latin typeface="Calibri" panose="020F0502020204030204" pitchFamily="34" charset="0"/>
                <a:ea typeface="Calibri" panose="020F0502020204030204" pitchFamily="34" charset="0"/>
                <a:cs typeface="Calibri" panose="020F0502020204030204" pitchFamily="34" charset="0"/>
              </a:rPr>
              <a:t>. (TF99-04).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Calibri" panose="020F0502020204030204" pitchFamily="34" charset="0"/>
              </a:rPr>
              <a:t>Not taxable (Q8):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400" dirty="0">
                <a:effectLst/>
                <a:latin typeface="Calibri" panose="020F0502020204030204" pitchFamily="34" charset="0"/>
                <a:ea typeface="Calibri" panose="020F0502020204030204" pitchFamily="34" charset="0"/>
                <a:cs typeface="Calibri" panose="020F0502020204030204" pitchFamily="34" charset="0"/>
              </a:rPr>
              <a:t>Dues, donations or gifts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400" dirty="0">
                <a:effectLst/>
                <a:latin typeface="Calibri" panose="020F0502020204030204" pitchFamily="34" charset="0"/>
                <a:ea typeface="Calibri" panose="020F0502020204030204" pitchFamily="34" charset="0"/>
                <a:cs typeface="Calibri" panose="020F0502020204030204" pitchFamily="34" charset="0"/>
              </a:rPr>
              <a:t>Interest income from bank deposits, including CDs, for safekeeping of cash (Q16).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400" dirty="0">
                <a:effectLst/>
                <a:latin typeface="Calibri" panose="020F0502020204030204" pitchFamily="34" charset="0"/>
                <a:ea typeface="Calibri" panose="020F0502020204030204" pitchFamily="34" charset="0"/>
                <a:cs typeface="Calibri" panose="020F0502020204030204" pitchFamily="34" charset="0"/>
              </a:rPr>
              <a:t>Logo merchandise sales (shirts, hats, tote bags) sold at or near cost (TF99-04, Q52)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2400" dirty="0">
                <a:effectLst/>
                <a:latin typeface="Calibri" panose="020F0502020204030204" pitchFamily="34" charset="0"/>
                <a:ea typeface="Calibri" panose="020F0502020204030204" pitchFamily="34" charset="0"/>
                <a:cs typeface="Calibri" panose="020F0502020204030204" pitchFamily="34" charset="0"/>
              </a:rPr>
              <a:t>However, such sales sold with intent to make a profit are taxable.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sz="2400" dirty="0">
                <a:effectLst/>
                <a:latin typeface="Calibri" panose="020F0502020204030204" pitchFamily="34" charset="0"/>
                <a:ea typeface="Calibri" panose="020F0502020204030204" pitchFamily="34" charset="0"/>
                <a:cs typeface="Calibri" panose="020F0502020204030204" pitchFamily="34" charset="0"/>
              </a:rPr>
              <a:t>Dividend income (HRS 237-3(b)).</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237246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0FBFE-6E63-C6F0-4FB4-9744D0AB83A6}"/>
              </a:ext>
            </a:extLst>
          </p:cNvPr>
          <p:cNvSpPr>
            <a:spLocks noGrp="1"/>
          </p:cNvSpPr>
          <p:nvPr>
            <p:ph type="title"/>
          </p:nvPr>
        </p:nvSpPr>
        <p:spPr/>
        <p:txBody>
          <a:bodyPr/>
          <a:lstStyle/>
          <a:p>
            <a:r>
              <a:rPr lang="en-US" dirty="0"/>
              <a:t>GE Taxable</a:t>
            </a:r>
          </a:p>
        </p:txBody>
      </p:sp>
      <p:sp>
        <p:nvSpPr>
          <p:cNvPr id="3" name="Content Placeholder 2">
            <a:extLst>
              <a:ext uri="{FF2B5EF4-FFF2-40B4-BE49-F238E27FC236}">
                <a16:creationId xmlns:a16="http://schemas.microsoft.com/office/drawing/2014/main" id="{97B98B07-E6BC-A0B0-A631-8C8C7B895F51}"/>
              </a:ext>
            </a:extLst>
          </p:cNvPr>
          <p:cNvSpPr>
            <a:spLocks noGrp="1"/>
          </p:cNvSpPr>
          <p:nvPr>
            <p:ph idx="1"/>
          </p:nvPr>
        </p:nvSpPr>
        <p:spPr/>
        <p:txBody>
          <a:bodyPr/>
          <a:lstStyle/>
          <a:p>
            <a:pPr marL="0" marR="0" lvl="0" indent="0">
              <a:lnSpc>
                <a:spcPct val="107000"/>
              </a:lnSpc>
              <a:spcBef>
                <a:spcPts val="0"/>
              </a:spcBef>
              <a:spcAft>
                <a:spcPts val="0"/>
              </a:spcAft>
              <a:buNone/>
            </a:pPr>
            <a:r>
              <a:rPr lang="en-US" sz="2400" dirty="0">
                <a:effectLst/>
                <a:latin typeface="Calibri" panose="020F0502020204030204" pitchFamily="34" charset="0"/>
                <a:ea typeface="Calibri" panose="020F0502020204030204" pitchFamily="34" charset="0"/>
                <a:cs typeface="Calibri" panose="020F0502020204030204" pitchFamily="34" charset="0"/>
              </a:rPr>
              <a:t>Taxable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eriod"/>
            </a:pPr>
            <a:r>
              <a:rPr lang="en-US" sz="2400" dirty="0">
                <a:effectLst/>
                <a:latin typeface="Calibri" panose="020F0502020204030204" pitchFamily="34" charset="0"/>
                <a:ea typeface="Calibri" panose="020F0502020204030204" pitchFamily="34" charset="0"/>
                <a:cs typeface="Calibri" panose="020F0502020204030204" pitchFamily="34" charset="0"/>
              </a:rPr>
              <a:t>“Gross receipts derived from any activity the primary purpose of which is to produce income are subject to the GET”. (Q8)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eriod"/>
            </a:pPr>
            <a:r>
              <a:rPr lang="en-US" sz="2400" dirty="0">
                <a:effectLst/>
                <a:latin typeface="Calibri" panose="020F0502020204030204" pitchFamily="34" charset="0"/>
                <a:ea typeface="Calibri" panose="020F0502020204030204" pitchFamily="34" charset="0"/>
                <a:cs typeface="Calibri" panose="020F0502020204030204" pitchFamily="34" charset="0"/>
              </a:rPr>
              <a:t>Fundraising activities (Q9): white elephant sales, fairs, bazaars, bake sales.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2400" dirty="0">
                <a:effectLst/>
                <a:latin typeface="Calibri" panose="020F0502020204030204" pitchFamily="34" charset="0"/>
                <a:ea typeface="Calibri" panose="020F0502020204030204" pitchFamily="34" charset="0"/>
                <a:cs typeface="Calibri" panose="020F0502020204030204" pitchFamily="34" charset="0"/>
              </a:rPr>
              <a:t>Also: gala dinners, concerts, chili sales, etc. (Q12).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eriod"/>
            </a:pPr>
            <a:r>
              <a:rPr lang="en-US" sz="2400" dirty="0">
                <a:effectLst/>
                <a:latin typeface="Calibri" panose="020F0502020204030204" pitchFamily="34" charset="0"/>
                <a:ea typeface="Calibri" panose="020F0502020204030204" pitchFamily="34" charset="0"/>
                <a:cs typeface="Calibri" panose="020F0502020204030204" pitchFamily="34" charset="0"/>
              </a:rPr>
              <a:t>Rental income (Q11)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eriod"/>
            </a:pPr>
            <a:r>
              <a:rPr lang="en-US" sz="2400" dirty="0">
                <a:effectLst/>
                <a:latin typeface="Calibri" panose="020F0502020204030204" pitchFamily="34" charset="0"/>
                <a:ea typeface="Calibri" panose="020F0502020204030204" pitchFamily="34" charset="0"/>
                <a:cs typeface="Calibri" panose="020F0502020204030204" pitchFamily="34" charset="0"/>
              </a:rPr>
              <a:t>Gross proceeds from benefit dinner, even if some of it is a donation (Q13).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eriod"/>
            </a:pPr>
            <a:r>
              <a:rPr lang="en-US" sz="2400" dirty="0">
                <a:effectLst/>
                <a:latin typeface="Calibri" panose="020F0502020204030204" pitchFamily="34" charset="0"/>
                <a:ea typeface="Calibri" panose="020F0502020204030204" pitchFamily="34" charset="0"/>
                <a:cs typeface="Calibri" panose="020F0502020204030204" pitchFamily="34" charset="0"/>
              </a:rPr>
              <a:t>Silent auction and other sales</a:t>
            </a:r>
            <a:r>
              <a:rPr lang="en-US" sz="2400" dirty="0">
                <a:effectLst/>
                <a:latin typeface="Calibri" panose="020F0502020204030204" pitchFamily="34" charset="0"/>
                <a:ea typeface="Calibri" panose="020F0502020204030204" pitchFamily="34" charset="0"/>
                <a:cs typeface="Times New Roman" panose="02020603050405020304" pitchFamily="18" charset="0"/>
              </a:rPr>
              <a:t> of donated items (Q14).</a:t>
            </a:r>
          </a:p>
          <a:p>
            <a:pPr marL="342900" marR="0" lvl="0" indent="-342900">
              <a:lnSpc>
                <a:spcPct val="107000"/>
              </a:lnSpc>
              <a:spcBef>
                <a:spcPts val="0"/>
              </a:spcBef>
              <a:spcAft>
                <a:spcPts val="0"/>
              </a:spcAft>
              <a:buFont typeface="+mj-lt"/>
              <a:buAutoNum type="alphaL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Interest income, rents, royalties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etc</a:t>
            </a:r>
            <a:r>
              <a:rPr lang="en-US" sz="2400" dirty="0">
                <a:effectLst/>
                <a:latin typeface="Calibri" panose="020F0502020204030204" pitchFamily="34" charset="0"/>
                <a:ea typeface="Calibri" panose="020F0502020204030204" pitchFamily="34" charset="0"/>
                <a:cs typeface="Times New Roman" panose="02020603050405020304" pitchFamily="18" charset="0"/>
              </a:rPr>
              <a:t> from investment portfolio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ie</a:t>
            </a:r>
            <a:r>
              <a:rPr lang="en-US" sz="2400" dirty="0">
                <a:effectLst/>
                <a:latin typeface="Calibri" panose="020F0502020204030204" pitchFamily="34" charset="0"/>
                <a:ea typeface="Calibri" panose="020F0502020204030204" pitchFamily="34" charset="0"/>
                <a:cs typeface="Times New Roman" panose="02020603050405020304" pitchFamily="18" charset="0"/>
              </a:rPr>
              <a:t> earned from the “investment of the capital of the business) (TIR 42-74)</a:t>
            </a:r>
          </a:p>
          <a:p>
            <a:pPr marL="342900" marR="0" lvl="0" indent="-342900">
              <a:lnSpc>
                <a:spcPct val="107000"/>
              </a:lnSpc>
              <a:spcBef>
                <a:spcPts val="0"/>
              </a:spcBef>
              <a:spcAft>
                <a:spcPts val="800"/>
              </a:spcAft>
              <a:buFont typeface="+mj-lt"/>
              <a:buAutoNum type="alphaL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Advertising in newsletters (TF99-04, Q34).</a:t>
            </a:r>
          </a:p>
          <a:p>
            <a:endParaRPr lang="en-US" dirty="0"/>
          </a:p>
        </p:txBody>
      </p:sp>
    </p:spTree>
    <p:extLst>
      <p:ext uri="{BB962C8B-B14F-4D97-AF65-F5344CB8AC3E}">
        <p14:creationId xmlns:p14="http://schemas.microsoft.com/office/powerpoint/2010/main" val="15555962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571C3-8091-48B0-9749-97C610FFACBE}"/>
              </a:ext>
            </a:extLst>
          </p:cNvPr>
          <p:cNvSpPr>
            <a:spLocks noGrp="1"/>
          </p:cNvSpPr>
          <p:nvPr>
            <p:ph type="title"/>
          </p:nvPr>
        </p:nvSpPr>
        <p:spPr/>
        <p:txBody>
          <a:bodyPr/>
          <a:lstStyle/>
          <a:p>
            <a:r>
              <a:rPr lang="en-US" sz="2800" dirty="0"/>
              <a:t>General Excise Tax Filings </a:t>
            </a:r>
          </a:p>
        </p:txBody>
      </p:sp>
      <p:sp>
        <p:nvSpPr>
          <p:cNvPr id="3" name="Content Placeholder 2">
            <a:extLst>
              <a:ext uri="{FF2B5EF4-FFF2-40B4-BE49-F238E27FC236}">
                <a16:creationId xmlns:a16="http://schemas.microsoft.com/office/drawing/2014/main" id="{C8D7966C-CE8F-4273-82F4-2CE24922CF51}"/>
              </a:ext>
            </a:extLst>
          </p:cNvPr>
          <p:cNvSpPr>
            <a:spLocks noGrp="1"/>
          </p:cNvSpPr>
          <p:nvPr>
            <p:ph idx="1"/>
          </p:nvPr>
        </p:nvSpPr>
        <p:spPr>
          <a:xfrm>
            <a:off x="609600" y="1219201"/>
            <a:ext cx="10144539" cy="4525963"/>
          </a:xfrm>
        </p:spPr>
        <p:txBody>
          <a:bodyPr/>
          <a:lstStyle/>
          <a:p>
            <a:pPr marL="0" indent="0">
              <a:buNone/>
            </a:pPr>
            <a:r>
              <a:rPr lang="en-US" sz="3600" dirty="0"/>
              <a:t>Evidence of Annual GE Tax filings is required for grant qualifications starting with the 6/30/23 report, which is due Oct 20, 2023 (4 months after the close of the year.)</a:t>
            </a:r>
          </a:p>
          <a:p>
            <a:pPr marL="0" indent="0">
              <a:buNone/>
            </a:pPr>
            <a:endParaRPr lang="en-US" sz="3600" dirty="0"/>
          </a:p>
          <a:p>
            <a:pPr marL="0" indent="0">
              <a:buNone/>
            </a:pPr>
            <a:r>
              <a:rPr lang="en-US" sz="3600" dirty="0"/>
              <a:t>If no revenues subject to GET, you should still need to file the return.</a:t>
            </a:r>
          </a:p>
        </p:txBody>
      </p:sp>
    </p:spTree>
    <p:extLst>
      <p:ext uri="{BB962C8B-B14F-4D97-AF65-F5344CB8AC3E}">
        <p14:creationId xmlns:p14="http://schemas.microsoft.com/office/powerpoint/2010/main" val="14608052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C79AB-37AC-412F-3E66-6BBDCA010F58}"/>
              </a:ext>
            </a:extLst>
          </p:cNvPr>
          <p:cNvSpPr>
            <a:spLocks noGrp="1"/>
          </p:cNvSpPr>
          <p:nvPr>
            <p:ph type="title"/>
          </p:nvPr>
        </p:nvSpPr>
        <p:spPr/>
        <p:txBody>
          <a:bodyPr/>
          <a:lstStyle/>
          <a:p>
            <a:r>
              <a:rPr lang="en-US" sz="3200" dirty="0"/>
              <a:t>Exemption</a:t>
            </a:r>
          </a:p>
        </p:txBody>
      </p:sp>
      <p:sp>
        <p:nvSpPr>
          <p:cNvPr id="3" name="Content Placeholder 2">
            <a:extLst>
              <a:ext uri="{FF2B5EF4-FFF2-40B4-BE49-F238E27FC236}">
                <a16:creationId xmlns:a16="http://schemas.microsoft.com/office/drawing/2014/main" id="{492C4751-573F-2093-3E91-EE5DBAF74BA1}"/>
              </a:ext>
            </a:extLst>
          </p:cNvPr>
          <p:cNvSpPr>
            <a:spLocks noGrp="1"/>
          </p:cNvSpPr>
          <p:nvPr>
            <p:ph idx="1"/>
          </p:nvPr>
        </p:nvSpPr>
        <p:spPr/>
        <p:txBody>
          <a:bodyPr/>
          <a:lstStyle/>
          <a:p>
            <a:pPr marL="0" marR="0" lvl="0" indent="0">
              <a:lnSpc>
                <a:spcPct val="107000"/>
              </a:lnSpc>
              <a:spcBef>
                <a:spcPts val="0"/>
              </a:spcBef>
              <a:spcAft>
                <a:spcPts val="0"/>
              </a:spcAft>
              <a:buNone/>
            </a:pPr>
            <a:r>
              <a:rPr lang="en-US" sz="2800" dirty="0">
                <a:effectLst/>
                <a:latin typeface="Calibri" panose="020F0502020204030204" pitchFamily="34" charset="0"/>
                <a:ea typeface="Calibri" panose="020F0502020204030204" pitchFamily="34" charset="0"/>
                <a:cs typeface="Calibri" panose="020F0502020204030204" pitchFamily="34" charset="0"/>
              </a:rPr>
              <a:t>Use form G-6 to obtain GET exemption (ref HRS 237-23(a)).</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eriod"/>
            </a:pPr>
            <a:r>
              <a:rPr lang="en-US" sz="2800" dirty="0">
                <a:effectLst/>
                <a:latin typeface="Calibri" panose="020F0502020204030204" pitchFamily="34" charset="0"/>
                <a:ea typeface="Calibri" panose="020F0502020204030204" pitchFamily="34" charset="0"/>
                <a:cs typeface="Calibri" panose="020F0502020204030204" pitchFamily="34" charset="0"/>
              </a:rPr>
              <a:t>Exemption letters may have been issued by tax office prior to 1990.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eriod"/>
            </a:pPr>
            <a:r>
              <a:rPr lang="en-US" sz="2800" dirty="0">
                <a:effectLst/>
                <a:latin typeface="Calibri" panose="020F0502020204030204" pitchFamily="34" charset="0"/>
                <a:ea typeface="Calibri" panose="020F0502020204030204" pitchFamily="34" charset="0"/>
                <a:cs typeface="Calibri" panose="020F0502020204030204" pitchFamily="34" charset="0"/>
              </a:rPr>
              <a:t>Typically needed for organizations that earn income from “exempt” activities such as school tuition, museum admission income, hospital patient revenue, etc. (“exempt function income”).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28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nSpc>
                <a:spcPct val="107000"/>
              </a:lnSpc>
              <a:spcBef>
                <a:spcPts val="0"/>
              </a:spcBef>
              <a:spcAft>
                <a:spcPts val="0"/>
              </a:spcAft>
              <a:buNone/>
            </a:pPr>
            <a:endParaRPr lang="en-US" sz="2800" dirty="0">
              <a:latin typeface="Calibri" panose="020F0502020204030204" pitchFamily="34" charset="0"/>
              <a:ea typeface="Calibri" panose="020F0502020204030204" pitchFamily="34" charset="0"/>
              <a:cs typeface="Calibri" panose="020F0502020204030204" pitchFamily="34" charset="0"/>
            </a:endParaRPr>
          </a:p>
          <a:p>
            <a:pPr marL="0" marR="0" lvl="0" indent="0">
              <a:lnSpc>
                <a:spcPct val="107000"/>
              </a:lnSpc>
              <a:spcBef>
                <a:spcPts val="0"/>
              </a:spcBef>
              <a:spcAft>
                <a:spcPts val="0"/>
              </a:spcAft>
              <a:buNone/>
            </a:pPr>
            <a:r>
              <a:rPr lang="en-US" sz="2800" dirty="0">
                <a:effectLst/>
                <a:latin typeface="Calibri" panose="020F0502020204030204" pitchFamily="34" charset="0"/>
                <a:ea typeface="Calibri" panose="020F0502020204030204" pitchFamily="34" charset="0"/>
                <a:cs typeface="Calibri" panose="020F0502020204030204" pitchFamily="34" charset="0"/>
              </a:rPr>
              <a:t>Tax exempt for income tax purposes is not the same as tax exempt for GET.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0">
              <a:lnSpc>
                <a:spcPct val="107000"/>
              </a:lnSpc>
              <a:spcBef>
                <a:spcPts val="0"/>
              </a:spcBef>
              <a:spcAft>
                <a:spcPts val="80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20635154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33FCE-70D0-4CC5-AA1E-B5FC16DD3203}"/>
              </a:ext>
            </a:extLst>
          </p:cNvPr>
          <p:cNvSpPr>
            <a:spLocks noGrp="1"/>
          </p:cNvSpPr>
          <p:nvPr>
            <p:ph type="ctrTitle"/>
          </p:nvPr>
        </p:nvSpPr>
        <p:spPr>
          <a:xfrm>
            <a:off x="1066800" y="1938395"/>
            <a:ext cx="10058400" cy="3566160"/>
          </a:xfrm>
        </p:spPr>
        <p:txBody>
          <a:bodyPr/>
          <a:lstStyle/>
          <a:p>
            <a:pPr algn="ctr">
              <a:defRPr/>
            </a:pPr>
            <a:r>
              <a:rPr lang="en-US">
                <a:solidFill>
                  <a:schemeClr val="tx2"/>
                </a:solidFill>
              </a:rPr>
              <a:t>Mahalo!</a:t>
            </a:r>
            <a:endParaRPr lang="en-US" dirty="0">
              <a:solidFill>
                <a:schemeClr val="tx2"/>
              </a:solidFill>
            </a:endParaRPr>
          </a:p>
        </p:txBody>
      </p:sp>
      <p:pic>
        <p:nvPicPr>
          <p:cNvPr id="4" name="Picture 3" descr="A logo with stars and text&#10;&#10;Description automatically generated">
            <a:extLst>
              <a:ext uri="{FF2B5EF4-FFF2-40B4-BE49-F238E27FC236}">
                <a16:creationId xmlns:a16="http://schemas.microsoft.com/office/drawing/2014/main" id="{50E63BDC-DED6-521D-767C-1CFE08993E77}"/>
              </a:ext>
            </a:extLst>
          </p:cNvPr>
          <p:cNvPicPr>
            <a:picLocks noChangeAspect="1"/>
          </p:cNvPicPr>
          <p:nvPr/>
        </p:nvPicPr>
        <p:blipFill>
          <a:blip r:embed="rId3"/>
          <a:stretch>
            <a:fillRect/>
          </a:stretch>
        </p:blipFill>
        <p:spPr>
          <a:xfrm>
            <a:off x="890245" y="615945"/>
            <a:ext cx="16308224" cy="3013373"/>
          </a:xfrm>
          <a:prstGeom prst="rect">
            <a:avLst/>
          </a:prstGeom>
        </p:spPr>
      </p:pic>
    </p:spTree>
    <p:extLst>
      <p:ext uri="{BB962C8B-B14F-4D97-AF65-F5344CB8AC3E}">
        <p14:creationId xmlns:p14="http://schemas.microsoft.com/office/powerpoint/2010/main" val="3925246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3">
            <a:extLst>
              <a:ext uri="{FF2B5EF4-FFF2-40B4-BE49-F238E27FC236}">
                <a16:creationId xmlns:a16="http://schemas.microsoft.com/office/drawing/2014/main" id="{4E6815BA-07C6-4FB1-9C33-A5BBEEFC9F08}"/>
              </a:ext>
            </a:extLst>
          </p:cNvPr>
          <p:cNvSpPr>
            <a:spLocks noGrp="1"/>
          </p:cNvSpPr>
          <p:nvPr>
            <p:ph type="title"/>
          </p:nvPr>
        </p:nvSpPr>
        <p:spPr bwMode="auto">
          <a:xfrm>
            <a:off x="1828800" y="457201"/>
            <a:ext cx="6096000" cy="487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sz="2800">
                <a:latin typeface="Arial Narrow" panose="020B0606020202030204" pitchFamily="34" charset="0"/>
              </a:rPr>
              <a:t>DUTIES</a:t>
            </a:r>
          </a:p>
        </p:txBody>
      </p:sp>
      <p:sp>
        <p:nvSpPr>
          <p:cNvPr id="21507" name="Content Placeholder 2">
            <a:extLst>
              <a:ext uri="{FF2B5EF4-FFF2-40B4-BE49-F238E27FC236}">
                <a16:creationId xmlns:a16="http://schemas.microsoft.com/office/drawing/2014/main" id="{C768360A-95D3-42A6-97E2-7D9EEB1D3E00}"/>
              </a:ext>
            </a:extLst>
          </p:cNvPr>
          <p:cNvSpPr txBox="1">
            <a:spLocks/>
          </p:cNvSpPr>
          <p:nvPr/>
        </p:nvSpPr>
        <p:spPr bwMode="auto">
          <a:xfrm>
            <a:off x="1387929" y="1143000"/>
            <a:ext cx="9772649"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panose="020B0604020202020204" pitchFamily="34" charset="0"/>
                <a:ea typeface="ヒラギノ角ゴ Pro W3" pitchFamily="-84" charset="-128"/>
              </a:defRPr>
            </a:lvl1pPr>
            <a:lvl2pPr marL="338138" indent="-222250" eaLnBrk="0" hangingPunct="0">
              <a:defRPr sz="2400">
                <a:solidFill>
                  <a:schemeClr val="tx1"/>
                </a:solidFill>
                <a:latin typeface="Arial" panose="020B0604020202020204" pitchFamily="34" charset="0"/>
                <a:ea typeface="ヒラギノ角ゴ Pro W3" pitchFamily="-84" charset="-128"/>
              </a:defRPr>
            </a:lvl2pPr>
            <a:lvl3pPr marL="1143000" indent="-228600" eaLnBrk="0" hangingPunct="0">
              <a:defRPr sz="2400">
                <a:solidFill>
                  <a:schemeClr val="tx1"/>
                </a:solidFill>
                <a:latin typeface="Arial" panose="020B0604020202020204" pitchFamily="34" charset="0"/>
                <a:ea typeface="ヒラギノ角ゴ Pro W3" pitchFamily="-84" charset="-128"/>
              </a:defRPr>
            </a:lvl3pPr>
            <a:lvl4pPr marL="1600200" indent="-228600" eaLnBrk="0" hangingPunct="0">
              <a:defRPr sz="2400">
                <a:solidFill>
                  <a:schemeClr val="tx1"/>
                </a:solidFill>
                <a:latin typeface="Arial" panose="020B0604020202020204" pitchFamily="34" charset="0"/>
                <a:ea typeface="ヒラギノ角ゴ Pro W3" pitchFamily="-84" charset="-128"/>
              </a:defRPr>
            </a:lvl4pPr>
            <a:lvl5pPr marL="2057400" indent="-228600" eaLnBrk="0" hangingPunct="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defTabSz="914400" fontAlgn="base">
              <a:lnSpc>
                <a:spcPct val="80000"/>
              </a:lnSpc>
              <a:spcBef>
                <a:spcPct val="0"/>
              </a:spcBef>
              <a:spcAft>
                <a:spcPct val="0"/>
              </a:spcAft>
              <a:defRPr/>
            </a:pPr>
            <a:endParaRPr lang="en-US" altLang="en-US" sz="800" dirty="0">
              <a:solidFill>
                <a:srgbClr val="000000"/>
              </a:solidFill>
              <a:cs typeface="Arial" panose="020B0604020202020204" pitchFamily="34" charset="0"/>
            </a:endParaRPr>
          </a:p>
          <a:p>
            <a:pPr defTabSz="914400" fontAlgn="base">
              <a:lnSpc>
                <a:spcPct val="80000"/>
              </a:lnSpc>
              <a:spcBef>
                <a:spcPct val="0"/>
              </a:spcBef>
              <a:spcAft>
                <a:spcPct val="0"/>
              </a:spcAft>
              <a:defRPr/>
            </a:pPr>
            <a:r>
              <a:rPr lang="en-US" altLang="en-US" dirty="0">
                <a:solidFill>
                  <a:srgbClr val="000000"/>
                </a:solidFill>
                <a:latin typeface="Georgia" panose="02040502050405020303" pitchFamily="18" charset="0"/>
                <a:cs typeface="Arial" panose="020B0604020202020204" pitchFamily="34" charset="0"/>
              </a:rPr>
              <a:t>Manage club funds:</a:t>
            </a:r>
          </a:p>
          <a:p>
            <a:pPr defTabSz="914400" fontAlgn="base">
              <a:lnSpc>
                <a:spcPct val="80000"/>
              </a:lnSpc>
              <a:spcBef>
                <a:spcPct val="0"/>
              </a:spcBef>
              <a:spcAft>
                <a:spcPct val="0"/>
              </a:spcAft>
              <a:defRPr/>
            </a:pPr>
            <a:r>
              <a:rPr lang="en-US" altLang="en-US" dirty="0">
                <a:solidFill>
                  <a:srgbClr val="000000"/>
                </a:solidFill>
                <a:latin typeface="Georgia" panose="02040502050405020303" pitchFamily="18" charset="0"/>
                <a:cs typeface="Arial" panose="020B0604020202020204" pitchFamily="34" charset="0"/>
              </a:rPr>
              <a:t>1.  Control of club funds</a:t>
            </a:r>
          </a:p>
          <a:p>
            <a:pPr defTabSz="914400" fontAlgn="base">
              <a:lnSpc>
                <a:spcPct val="80000"/>
              </a:lnSpc>
              <a:spcBef>
                <a:spcPct val="0"/>
              </a:spcBef>
              <a:spcAft>
                <a:spcPct val="0"/>
              </a:spcAft>
              <a:defRPr/>
            </a:pPr>
            <a:r>
              <a:rPr lang="en-US" altLang="en-US" dirty="0">
                <a:solidFill>
                  <a:srgbClr val="000000"/>
                </a:solidFill>
                <a:latin typeface="Georgia" panose="02040502050405020303" pitchFamily="18" charset="0"/>
                <a:cs typeface="Arial" panose="020B0604020202020204" pitchFamily="34" charset="0"/>
              </a:rPr>
              <a:t>2. Collect dues and fees</a:t>
            </a:r>
          </a:p>
          <a:p>
            <a:pPr defTabSz="914400" fontAlgn="base">
              <a:lnSpc>
                <a:spcPct val="80000"/>
              </a:lnSpc>
              <a:spcBef>
                <a:spcPct val="0"/>
              </a:spcBef>
              <a:spcAft>
                <a:spcPct val="0"/>
              </a:spcAft>
              <a:defRPr/>
            </a:pPr>
            <a:r>
              <a:rPr lang="en-US" altLang="en-US" dirty="0">
                <a:solidFill>
                  <a:srgbClr val="000000"/>
                </a:solidFill>
                <a:latin typeface="Georgia" panose="02040502050405020303" pitchFamily="18" charset="0"/>
                <a:cs typeface="Arial" panose="020B0604020202020204" pitchFamily="34" charset="0"/>
              </a:rPr>
              <a:t>3. Keep Board informed of the finances</a:t>
            </a:r>
          </a:p>
          <a:p>
            <a:pPr defTabSz="914400" fontAlgn="base">
              <a:lnSpc>
                <a:spcPct val="80000"/>
              </a:lnSpc>
              <a:spcBef>
                <a:spcPct val="0"/>
              </a:spcBef>
              <a:spcAft>
                <a:spcPct val="0"/>
              </a:spcAft>
              <a:defRPr/>
            </a:pPr>
            <a:r>
              <a:rPr lang="en-US" altLang="en-US" dirty="0">
                <a:solidFill>
                  <a:srgbClr val="000000"/>
                </a:solidFill>
                <a:latin typeface="Georgia" panose="02040502050405020303" pitchFamily="18" charset="0"/>
                <a:cs typeface="Arial" panose="020B0604020202020204" pitchFamily="34" charset="0"/>
              </a:rPr>
              <a:t>4. Remit payments, may include Rotary Foundation &amp; HRYF donations</a:t>
            </a:r>
          </a:p>
          <a:p>
            <a:pPr defTabSz="914400" fontAlgn="base">
              <a:lnSpc>
                <a:spcPct val="80000"/>
              </a:lnSpc>
              <a:spcBef>
                <a:spcPct val="0"/>
              </a:spcBef>
              <a:spcAft>
                <a:spcPct val="0"/>
              </a:spcAft>
              <a:defRPr/>
            </a:pPr>
            <a:endParaRPr lang="en-US" altLang="en-US" dirty="0">
              <a:solidFill>
                <a:srgbClr val="000000"/>
              </a:solidFill>
              <a:latin typeface="Georgia" panose="02040502050405020303" pitchFamily="18" charset="0"/>
              <a:cs typeface="Arial" panose="020B0604020202020204" pitchFamily="34" charset="0"/>
            </a:endParaRPr>
          </a:p>
          <a:p>
            <a:pPr defTabSz="914400" fontAlgn="base">
              <a:lnSpc>
                <a:spcPct val="80000"/>
              </a:lnSpc>
              <a:spcBef>
                <a:spcPct val="0"/>
              </a:spcBef>
              <a:spcAft>
                <a:spcPct val="0"/>
              </a:spcAft>
              <a:defRPr/>
            </a:pPr>
            <a:r>
              <a:rPr lang="en-US" altLang="en-US" dirty="0">
                <a:solidFill>
                  <a:srgbClr val="000000"/>
                </a:solidFill>
                <a:latin typeface="Georgia" panose="02040502050405020303" pitchFamily="18" charset="0"/>
                <a:cs typeface="Arial" panose="020B0604020202020204" pitchFamily="34" charset="0"/>
              </a:rPr>
              <a:t>Maintain Records:</a:t>
            </a:r>
          </a:p>
          <a:p>
            <a:pPr defTabSz="914400" fontAlgn="base">
              <a:lnSpc>
                <a:spcPct val="80000"/>
              </a:lnSpc>
              <a:spcBef>
                <a:spcPct val="0"/>
              </a:spcBef>
              <a:spcAft>
                <a:spcPct val="0"/>
              </a:spcAft>
              <a:defRPr/>
            </a:pPr>
            <a:r>
              <a:rPr lang="en-US" altLang="en-US" dirty="0">
                <a:solidFill>
                  <a:srgbClr val="000000"/>
                </a:solidFill>
                <a:latin typeface="Georgia" panose="02040502050405020303" pitchFamily="18" charset="0"/>
                <a:cs typeface="Arial" panose="020B0604020202020204" pitchFamily="34" charset="0"/>
              </a:rPr>
              <a:t>1.  Bank statements and reconciliations (5-year retention)</a:t>
            </a:r>
          </a:p>
          <a:p>
            <a:pPr defTabSz="914400" fontAlgn="base">
              <a:lnSpc>
                <a:spcPct val="80000"/>
              </a:lnSpc>
              <a:spcBef>
                <a:spcPct val="0"/>
              </a:spcBef>
              <a:spcAft>
                <a:spcPct val="0"/>
              </a:spcAft>
              <a:defRPr/>
            </a:pPr>
            <a:r>
              <a:rPr lang="en-US" altLang="en-US" dirty="0">
                <a:solidFill>
                  <a:srgbClr val="000000"/>
                </a:solidFill>
                <a:latin typeface="Georgia" panose="02040502050405020303" pitchFamily="18" charset="0"/>
                <a:cs typeface="Arial" panose="020B0604020202020204" pitchFamily="34" charset="0"/>
              </a:rPr>
              <a:t>2. Grant finances</a:t>
            </a:r>
          </a:p>
          <a:p>
            <a:pPr defTabSz="914400" fontAlgn="base">
              <a:lnSpc>
                <a:spcPct val="80000"/>
              </a:lnSpc>
              <a:spcBef>
                <a:spcPct val="0"/>
              </a:spcBef>
              <a:spcAft>
                <a:spcPct val="0"/>
              </a:spcAft>
              <a:defRPr/>
            </a:pPr>
            <a:r>
              <a:rPr lang="en-US" altLang="en-US" dirty="0">
                <a:solidFill>
                  <a:srgbClr val="000000"/>
                </a:solidFill>
                <a:latin typeface="Georgia" panose="02040502050405020303" pitchFamily="18" charset="0"/>
                <a:cs typeface="Arial" panose="020B0604020202020204" pitchFamily="34" charset="0"/>
              </a:rPr>
              <a:t>3. Include Satellite club financial numbers</a:t>
            </a:r>
          </a:p>
          <a:p>
            <a:pPr defTabSz="914400" fontAlgn="base">
              <a:lnSpc>
                <a:spcPct val="80000"/>
              </a:lnSpc>
              <a:spcBef>
                <a:spcPct val="0"/>
              </a:spcBef>
              <a:spcAft>
                <a:spcPct val="0"/>
              </a:spcAft>
              <a:defRPr/>
            </a:pPr>
            <a:endParaRPr lang="en-US" altLang="en-US" dirty="0">
              <a:solidFill>
                <a:srgbClr val="000000"/>
              </a:solidFill>
              <a:latin typeface="Georgia" panose="02040502050405020303" pitchFamily="18" charset="0"/>
              <a:cs typeface="Arial" panose="020B0604020202020204" pitchFamily="34" charset="0"/>
            </a:endParaRPr>
          </a:p>
          <a:p>
            <a:pPr defTabSz="914400" fontAlgn="base">
              <a:lnSpc>
                <a:spcPct val="80000"/>
              </a:lnSpc>
              <a:spcBef>
                <a:spcPct val="0"/>
              </a:spcBef>
              <a:spcAft>
                <a:spcPct val="0"/>
              </a:spcAft>
              <a:defRPr/>
            </a:pPr>
            <a:r>
              <a:rPr lang="en-US" altLang="en-US" dirty="0">
                <a:solidFill>
                  <a:srgbClr val="000000"/>
                </a:solidFill>
                <a:latin typeface="Georgia" panose="02040502050405020303" pitchFamily="18" charset="0"/>
                <a:cs typeface="Arial" panose="020B0604020202020204" pitchFamily="34" charset="0"/>
              </a:rPr>
              <a:t>Reporting: </a:t>
            </a:r>
          </a:p>
          <a:p>
            <a:pPr defTabSz="914400" fontAlgn="base">
              <a:lnSpc>
                <a:spcPct val="80000"/>
              </a:lnSpc>
              <a:spcBef>
                <a:spcPct val="0"/>
              </a:spcBef>
              <a:spcAft>
                <a:spcPct val="0"/>
              </a:spcAft>
              <a:defRPr/>
            </a:pPr>
            <a:r>
              <a:rPr lang="en-US" altLang="en-US" dirty="0">
                <a:solidFill>
                  <a:srgbClr val="000000"/>
                </a:solidFill>
                <a:latin typeface="Georgia" panose="02040502050405020303" pitchFamily="18" charset="0"/>
                <a:cs typeface="Arial" panose="020B0604020202020204" pitchFamily="34" charset="0"/>
              </a:rPr>
              <a:t>1. Taxes: Federal, State, General Excise</a:t>
            </a:r>
          </a:p>
          <a:p>
            <a:pPr defTabSz="914400" fontAlgn="base">
              <a:lnSpc>
                <a:spcPct val="80000"/>
              </a:lnSpc>
              <a:spcBef>
                <a:spcPct val="0"/>
              </a:spcBef>
              <a:spcAft>
                <a:spcPct val="0"/>
              </a:spcAft>
              <a:defRPr/>
            </a:pPr>
            <a:r>
              <a:rPr lang="en-US" altLang="en-US" dirty="0">
                <a:solidFill>
                  <a:srgbClr val="000000"/>
                </a:solidFill>
                <a:latin typeface="Georgia" panose="02040502050405020303" pitchFamily="18" charset="0"/>
                <a:cs typeface="Arial" panose="020B0604020202020204" pitchFamily="34" charset="0"/>
              </a:rPr>
              <a:t>2. Keep Board informed of the finances and budget comparisons</a:t>
            </a:r>
          </a:p>
          <a:p>
            <a:pPr defTabSz="914400" fontAlgn="base">
              <a:lnSpc>
                <a:spcPct val="80000"/>
              </a:lnSpc>
              <a:spcBef>
                <a:spcPct val="0"/>
              </a:spcBef>
              <a:spcAft>
                <a:spcPct val="0"/>
              </a:spcAft>
              <a:defRPr/>
            </a:pPr>
            <a:endParaRPr lang="en-US" altLang="en-US" sz="2000" dirty="0">
              <a:solidFill>
                <a:srgbClr val="000000"/>
              </a:solidFill>
              <a:latin typeface="Georgia" panose="02040502050405020303" pitchFamily="18" charset="0"/>
              <a:cs typeface="Arial" panose="020B0604020202020204" pitchFamily="34" charset="0"/>
            </a:endParaRPr>
          </a:p>
          <a:p>
            <a:pPr marL="457200" indent="-457200" defTabSz="914400" fontAlgn="base">
              <a:lnSpc>
                <a:spcPct val="80000"/>
              </a:lnSpc>
              <a:spcBef>
                <a:spcPct val="0"/>
              </a:spcBef>
              <a:spcAft>
                <a:spcPct val="0"/>
              </a:spcAft>
              <a:buFontTx/>
              <a:buAutoNum type="arabicPeriod"/>
              <a:defRPr/>
            </a:pPr>
            <a:endParaRPr lang="en-US" altLang="en-US" sz="2000" dirty="0">
              <a:solidFill>
                <a:srgbClr val="000000"/>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3732023583"/>
      </p:ext>
    </p:extLst>
  </p:cSld>
  <p:clrMapOvr>
    <a:masterClrMapping/>
  </p:clrMapOvr>
  <p:transition spd="med" advClick="0">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FFDFE613-8357-42A9-A9D3-338E0EE1079A}"/>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sz="2800">
                <a:latin typeface="Arial Narrow" panose="020B0606020202030204" pitchFamily="34" charset="0"/>
              </a:rPr>
              <a:t>Financial Controls</a:t>
            </a:r>
          </a:p>
        </p:txBody>
      </p:sp>
      <p:sp>
        <p:nvSpPr>
          <p:cNvPr id="3" name="Content Placeholder 2">
            <a:extLst>
              <a:ext uri="{FF2B5EF4-FFF2-40B4-BE49-F238E27FC236}">
                <a16:creationId xmlns:a16="http://schemas.microsoft.com/office/drawing/2014/main" id="{7B56759A-2D7C-45E8-B489-37D99E369BEC}"/>
              </a:ext>
            </a:extLst>
          </p:cNvPr>
          <p:cNvSpPr>
            <a:spLocks noGrp="1"/>
          </p:cNvSpPr>
          <p:nvPr>
            <p:ph idx="1"/>
          </p:nvPr>
        </p:nvSpPr>
        <p:spPr>
          <a:xfrm>
            <a:off x="948267" y="1028701"/>
            <a:ext cx="9491133" cy="4525963"/>
          </a:xfrm>
        </p:spPr>
        <p:txBody>
          <a:bodyPr/>
          <a:lstStyle/>
          <a:p>
            <a:pPr marL="0" indent="0">
              <a:buNone/>
              <a:defRPr/>
            </a:pPr>
            <a:r>
              <a:rPr lang="en-US" sz="2400" dirty="0">
                <a:solidFill>
                  <a:schemeClr val="tx2"/>
                </a:solidFill>
              </a:rPr>
              <a:t>Financial controls are highly suggested to help ensure that funds are managed properly and preclude misuse.</a:t>
            </a:r>
          </a:p>
          <a:p>
            <a:pPr marL="0" indent="0">
              <a:buNone/>
              <a:defRPr/>
            </a:pPr>
            <a:endParaRPr lang="en-US" sz="2400" dirty="0">
              <a:solidFill>
                <a:schemeClr val="tx2"/>
              </a:solidFill>
            </a:endParaRPr>
          </a:p>
          <a:p>
            <a:pPr marL="457200" indent="-457200">
              <a:buFont typeface="Arial" panose="020B0604020202020204" pitchFamily="34" charset="0"/>
              <a:buAutoNum type="arabicPeriod"/>
              <a:defRPr/>
            </a:pPr>
            <a:r>
              <a:rPr lang="en-US" sz="2400" dirty="0">
                <a:solidFill>
                  <a:schemeClr val="tx2"/>
                </a:solidFill>
              </a:rPr>
              <a:t>Require more than 1 signature on checks or have a disbursement authorization form approved by an officer for payment</a:t>
            </a:r>
          </a:p>
          <a:p>
            <a:pPr marL="457200" indent="-457200">
              <a:buFont typeface="Arial" panose="020B0604020202020204" pitchFamily="34" charset="0"/>
              <a:buAutoNum type="arabicPeriod"/>
              <a:defRPr/>
            </a:pPr>
            <a:r>
              <a:rPr lang="en-US" sz="2400" dirty="0">
                <a:solidFill>
                  <a:schemeClr val="tx2"/>
                </a:solidFill>
              </a:rPr>
              <a:t>Review bank statements before giving them to the treasurer</a:t>
            </a:r>
          </a:p>
          <a:p>
            <a:pPr marL="457200" indent="-457200">
              <a:buFont typeface="Arial" panose="020B0604020202020204" pitchFamily="34" charset="0"/>
              <a:buAutoNum type="arabicPeriod"/>
              <a:defRPr/>
            </a:pPr>
            <a:r>
              <a:rPr lang="en-US" sz="2400" dirty="0">
                <a:solidFill>
                  <a:schemeClr val="tx2"/>
                </a:solidFill>
              </a:rPr>
              <a:t>Reconcile bank statements monthly</a:t>
            </a:r>
          </a:p>
          <a:p>
            <a:pPr marL="457200" indent="-457200">
              <a:buFont typeface="Arial" panose="020B0604020202020204" pitchFamily="34" charset="0"/>
              <a:buAutoNum type="arabicPeriod"/>
              <a:defRPr/>
            </a:pPr>
            <a:r>
              <a:rPr lang="en-US" sz="2400" dirty="0">
                <a:solidFill>
                  <a:schemeClr val="tx2"/>
                </a:solidFill>
              </a:rPr>
              <a:t>Update bank signature cards for new officers </a:t>
            </a:r>
          </a:p>
          <a:p>
            <a:pPr marL="457200" indent="-457200">
              <a:buFont typeface="Arial" panose="020B0604020202020204" pitchFamily="34" charset="0"/>
              <a:buAutoNum type="arabicPeriod"/>
              <a:defRPr/>
            </a:pPr>
            <a:r>
              <a:rPr lang="en-US" sz="2400" dirty="0">
                <a:solidFill>
                  <a:schemeClr val="tx2"/>
                </a:solidFill>
              </a:rPr>
              <a:t>Close accounting records in a timely fashion</a:t>
            </a:r>
          </a:p>
          <a:p>
            <a:pPr marL="457200" indent="-457200">
              <a:buFont typeface="Arial" panose="020B0604020202020204" pitchFamily="34" charset="0"/>
              <a:buAutoNum type="arabicPeriod"/>
              <a:defRPr/>
            </a:pPr>
            <a:r>
              <a:rPr lang="en-US" sz="2400" dirty="0">
                <a:solidFill>
                  <a:schemeClr val="tx2"/>
                </a:solidFill>
              </a:rPr>
              <a:t>Submit tax forms on time</a:t>
            </a:r>
          </a:p>
          <a:p>
            <a:pPr marL="457200" indent="-457200">
              <a:buFont typeface="Arial" panose="020B0604020202020204" pitchFamily="34" charset="0"/>
              <a:buAutoNum type="arabicPeriod"/>
              <a:defRPr/>
            </a:pPr>
            <a:r>
              <a:rPr lang="en-US" sz="2400" dirty="0">
                <a:solidFill>
                  <a:schemeClr val="tx2"/>
                </a:solidFill>
              </a:rPr>
              <a:t>Have an audit committee for oversight and continuity</a:t>
            </a:r>
          </a:p>
          <a:p>
            <a:pPr marL="457200" indent="-457200">
              <a:buFont typeface="Arial" panose="020B0604020202020204" pitchFamily="34" charset="0"/>
              <a:buAutoNum type="arabicPeriod"/>
              <a:defRPr/>
            </a:pPr>
            <a:endParaRPr lang="en-US" sz="2000" b="1" dirty="0"/>
          </a:p>
          <a:p>
            <a:pPr marL="457200" indent="-457200">
              <a:buFont typeface="Arial" panose="020B0604020202020204" pitchFamily="34" charset="0"/>
              <a:buAutoNum type="arabicPeriod"/>
              <a:defRPr/>
            </a:pPr>
            <a:endParaRPr lang="en-US" sz="2000" b="1" dirty="0"/>
          </a:p>
        </p:txBody>
      </p:sp>
    </p:spTree>
    <p:extLst>
      <p:ext uri="{BB962C8B-B14F-4D97-AF65-F5344CB8AC3E}">
        <p14:creationId xmlns:p14="http://schemas.microsoft.com/office/powerpoint/2010/main" val="3501723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9EF58047-7792-45DB-9A10-00178EC30DBC}"/>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sz="2800">
                <a:latin typeface="Arial Narrow" panose="020B0606020202030204" pitchFamily="34" charset="0"/>
              </a:rPr>
              <a:t>Annual Requirements</a:t>
            </a:r>
          </a:p>
        </p:txBody>
      </p:sp>
      <p:sp>
        <p:nvSpPr>
          <p:cNvPr id="39939" name="Content Placeholder 2">
            <a:extLst>
              <a:ext uri="{FF2B5EF4-FFF2-40B4-BE49-F238E27FC236}">
                <a16:creationId xmlns:a16="http://schemas.microsoft.com/office/drawing/2014/main" id="{199DF64A-7E7A-4F1B-83B9-222C183C157A}"/>
              </a:ext>
            </a:extLst>
          </p:cNvPr>
          <p:cNvSpPr>
            <a:spLocks noGrp="1"/>
          </p:cNvSpPr>
          <p:nvPr>
            <p:ph idx="1"/>
          </p:nvPr>
        </p:nvSpPr>
        <p:spPr bwMode="auto">
          <a:xfrm>
            <a:off x="1049867" y="1219201"/>
            <a:ext cx="9731022" cy="45259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buFont typeface="Arial" panose="020B0604020202020204" pitchFamily="34" charset="0"/>
              <a:buNone/>
              <a:defRPr/>
            </a:pPr>
            <a:r>
              <a:rPr lang="en-US" altLang="en-US" sz="2800" dirty="0">
                <a:solidFill>
                  <a:schemeClr val="tx2">
                    <a:lumMod val="50000"/>
                  </a:schemeClr>
                </a:solidFill>
              </a:rPr>
              <a:t>Budget – approved by Board (ideally before 7/1)</a:t>
            </a:r>
          </a:p>
          <a:p>
            <a:pPr>
              <a:lnSpc>
                <a:spcPct val="90000"/>
              </a:lnSpc>
              <a:buFont typeface="Arial" panose="020B0604020202020204" pitchFamily="34" charset="0"/>
              <a:buNone/>
              <a:defRPr/>
            </a:pPr>
            <a:endParaRPr lang="en-US" altLang="en-US" sz="2800" dirty="0">
              <a:solidFill>
                <a:schemeClr val="tx2">
                  <a:lumMod val="50000"/>
                </a:schemeClr>
              </a:solidFill>
            </a:endParaRPr>
          </a:p>
          <a:p>
            <a:pPr>
              <a:lnSpc>
                <a:spcPct val="90000"/>
              </a:lnSpc>
              <a:defRPr/>
            </a:pPr>
            <a:r>
              <a:rPr lang="en-US" altLang="en-US" sz="2800" dirty="0">
                <a:solidFill>
                  <a:schemeClr val="tx2">
                    <a:lumMod val="50000"/>
                  </a:schemeClr>
                </a:solidFill>
              </a:rPr>
              <a:t>IRS 990 – due by 11/15   </a:t>
            </a:r>
            <a:r>
              <a:rPr lang="en-US" altLang="en-US" sz="2800" b="1" u="sng" dirty="0">
                <a:solidFill>
                  <a:srgbClr val="FF0000"/>
                </a:solidFill>
              </a:rPr>
              <a:t>MANDATORY</a:t>
            </a:r>
            <a:endParaRPr lang="en-US" altLang="en-US" sz="2800" b="1" u="sng" dirty="0">
              <a:solidFill>
                <a:schemeClr val="tx2">
                  <a:lumMod val="50000"/>
                </a:schemeClr>
              </a:solidFill>
            </a:endParaRPr>
          </a:p>
          <a:p>
            <a:pPr marL="0" indent="0">
              <a:lnSpc>
                <a:spcPct val="90000"/>
              </a:lnSpc>
              <a:buNone/>
              <a:defRPr/>
            </a:pPr>
            <a:r>
              <a:rPr lang="en-US" altLang="en-US" sz="2800" dirty="0">
                <a:solidFill>
                  <a:schemeClr val="tx2">
                    <a:lumMod val="50000"/>
                  </a:schemeClr>
                </a:solidFill>
              </a:rPr>
              <a:t>    Due 15</a:t>
            </a:r>
            <a:r>
              <a:rPr lang="en-US" altLang="en-US" sz="2800" baseline="30000" dirty="0">
                <a:solidFill>
                  <a:schemeClr val="tx2">
                    <a:lumMod val="50000"/>
                  </a:schemeClr>
                </a:solidFill>
              </a:rPr>
              <a:t>th</a:t>
            </a:r>
            <a:r>
              <a:rPr lang="en-US" altLang="en-US" sz="2800" dirty="0">
                <a:solidFill>
                  <a:schemeClr val="tx2">
                    <a:lumMod val="50000"/>
                  </a:schemeClr>
                </a:solidFill>
              </a:rPr>
              <a:t> day of the 5</a:t>
            </a:r>
            <a:r>
              <a:rPr lang="en-US" altLang="en-US" sz="2800" baseline="30000" dirty="0">
                <a:solidFill>
                  <a:schemeClr val="tx2">
                    <a:lumMod val="50000"/>
                  </a:schemeClr>
                </a:solidFill>
              </a:rPr>
              <a:t>th</a:t>
            </a:r>
            <a:r>
              <a:rPr lang="en-US" altLang="en-US" sz="2800" dirty="0">
                <a:solidFill>
                  <a:schemeClr val="tx2">
                    <a:lumMod val="50000"/>
                  </a:schemeClr>
                </a:solidFill>
              </a:rPr>
              <a:t> month after June 30 (Nov 15)</a:t>
            </a:r>
          </a:p>
          <a:p>
            <a:pPr>
              <a:lnSpc>
                <a:spcPct val="90000"/>
              </a:lnSpc>
              <a:defRPr/>
            </a:pPr>
            <a:r>
              <a:rPr lang="en-US" altLang="en-US" sz="2800" dirty="0">
                <a:solidFill>
                  <a:schemeClr val="tx2">
                    <a:lumMod val="50000"/>
                  </a:schemeClr>
                </a:solidFill>
              </a:rPr>
              <a:t>Send a copy to Grants Chair at </a:t>
            </a:r>
            <a:r>
              <a:rPr lang="en-US" sz="2800" dirty="0">
                <a:solidFill>
                  <a:schemeClr val="tx2">
                    <a:lumMod val="50000"/>
                  </a:schemeClr>
                </a:solidFill>
              </a:rPr>
              <a:t>Email: </a:t>
            </a:r>
            <a:r>
              <a:rPr lang="en-US" sz="2800" dirty="0">
                <a:solidFill>
                  <a:schemeClr val="tx2">
                    <a:lumMod val="50000"/>
                  </a:schemeClr>
                </a:solidFill>
                <a:hlinkClick r:id="rId2"/>
              </a:rPr>
              <a:t>grants@rotaryd5000.org</a:t>
            </a:r>
            <a:r>
              <a:rPr lang="en-US" sz="2800" dirty="0">
                <a:solidFill>
                  <a:schemeClr val="tx2">
                    <a:lumMod val="50000"/>
                  </a:schemeClr>
                </a:solidFill>
              </a:rPr>
              <a:t> for grant qualification purposes</a:t>
            </a:r>
            <a:r>
              <a:rPr lang="en-US" altLang="en-US" sz="2800" dirty="0">
                <a:solidFill>
                  <a:schemeClr val="tx2">
                    <a:lumMod val="50000"/>
                  </a:schemeClr>
                </a:solidFill>
              </a:rPr>
              <a:t> </a:t>
            </a:r>
          </a:p>
          <a:p>
            <a:pPr>
              <a:lnSpc>
                <a:spcPct val="90000"/>
              </a:lnSpc>
              <a:defRPr/>
            </a:pPr>
            <a:r>
              <a:rPr lang="en-US" altLang="en-US" sz="2800" dirty="0">
                <a:solidFill>
                  <a:schemeClr val="tx2">
                    <a:lumMod val="50000"/>
                  </a:schemeClr>
                </a:solidFill>
              </a:rPr>
              <a:t>General Excise Tax (GET) filings as required by State Tax Department</a:t>
            </a:r>
          </a:p>
          <a:p>
            <a:pPr>
              <a:lnSpc>
                <a:spcPct val="80000"/>
              </a:lnSpc>
              <a:buFont typeface="Arial" panose="020B0604020202020204" pitchFamily="34" charset="0"/>
              <a:buNone/>
              <a:defRPr/>
            </a:pPr>
            <a:endParaRPr lang="en-US" altLang="en-US" dirty="0">
              <a:solidFill>
                <a:schemeClr val="tx2"/>
              </a:solidFill>
              <a:latin typeface="Georgia" panose="02040502050405020303" pitchFamily="18" charset="0"/>
            </a:endParaRPr>
          </a:p>
        </p:txBody>
      </p:sp>
    </p:spTree>
    <p:extLst>
      <p:ext uri="{BB962C8B-B14F-4D97-AF65-F5344CB8AC3E}">
        <p14:creationId xmlns:p14="http://schemas.microsoft.com/office/powerpoint/2010/main" val="226348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D84F6847-E83D-4D0B-946C-8C67C2D6FD42}"/>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sz="2800">
                <a:latin typeface="Arial Narrow" panose="020B0606020202030204" pitchFamily="34" charset="0"/>
              </a:rPr>
              <a:t>Budget Templates</a:t>
            </a:r>
          </a:p>
        </p:txBody>
      </p:sp>
      <p:graphicFrame>
        <p:nvGraphicFramePr>
          <p:cNvPr id="4" name="Content Placeholder 3">
            <a:extLst>
              <a:ext uri="{FF2B5EF4-FFF2-40B4-BE49-F238E27FC236}">
                <a16:creationId xmlns:a16="http://schemas.microsoft.com/office/drawing/2014/main" id="{A577930F-8591-42B6-89A3-979B0D92823B}"/>
              </a:ext>
            </a:extLst>
          </p:cNvPr>
          <p:cNvGraphicFramePr>
            <a:graphicFrameLocks noGrp="1"/>
          </p:cNvGraphicFramePr>
          <p:nvPr>
            <p:ph idx="1"/>
          </p:nvPr>
        </p:nvGraphicFramePr>
        <p:xfrm>
          <a:off x="1905000" y="1676400"/>
          <a:ext cx="8229600" cy="4256092"/>
        </p:xfrm>
        <a:graphic>
          <a:graphicData uri="http://schemas.openxmlformats.org/drawingml/2006/table">
            <a:tbl>
              <a:tblPr/>
              <a:tblGrid>
                <a:gridCol w="1726799">
                  <a:extLst>
                    <a:ext uri="{9D8B030D-6E8A-4147-A177-3AD203B41FA5}">
                      <a16:colId xmlns:a16="http://schemas.microsoft.com/office/drawing/2014/main" val="20000"/>
                    </a:ext>
                  </a:extLst>
                </a:gridCol>
                <a:gridCol w="1641197">
                  <a:extLst>
                    <a:ext uri="{9D8B030D-6E8A-4147-A177-3AD203B41FA5}">
                      <a16:colId xmlns:a16="http://schemas.microsoft.com/office/drawing/2014/main" val="20001"/>
                    </a:ext>
                  </a:extLst>
                </a:gridCol>
                <a:gridCol w="1443427">
                  <a:extLst>
                    <a:ext uri="{9D8B030D-6E8A-4147-A177-3AD203B41FA5}">
                      <a16:colId xmlns:a16="http://schemas.microsoft.com/office/drawing/2014/main" val="20002"/>
                    </a:ext>
                  </a:extLst>
                </a:gridCol>
                <a:gridCol w="1726799">
                  <a:extLst>
                    <a:ext uri="{9D8B030D-6E8A-4147-A177-3AD203B41FA5}">
                      <a16:colId xmlns:a16="http://schemas.microsoft.com/office/drawing/2014/main" val="20003"/>
                    </a:ext>
                  </a:extLst>
                </a:gridCol>
                <a:gridCol w="1691378">
                  <a:extLst>
                    <a:ext uri="{9D8B030D-6E8A-4147-A177-3AD203B41FA5}">
                      <a16:colId xmlns:a16="http://schemas.microsoft.com/office/drawing/2014/main" val="20004"/>
                    </a:ext>
                  </a:extLst>
                </a:gridCol>
              </a:tblGrid>
              <a:tr h="349354">
                <a:tc>
                  <a:txBody>
                    <a:bodyPr/>
                    <a:lstStyle/>
                    <a:p>
                      <a:pPr algn="l" fontAlgn="b"/>
                      <a:endParaRPr lang="en-US" sz="1100" b="1" i="0" u="none" strike="noStrike" dirty="0">
                        <a:solidFill>
                          <a:srgbClr val="000000"/>
                        </a:solidFill>
                        <a:effectLst/>
                        <a:latin typeface="Times New Roman" panose="02020603050405020304" pitchFamily="18" charset="0"/>
                      </a:endParaRPr>
                    </a:p>
                    <a:p>
                      <a:pPr algn="l" fontAlgn="b"/>
                      <a:endParaRPr lang="en-US" sz="1100" b="1" i="0" u="none" strike="noStrike" dirty="0">
                        <a:solidFill>
                          <a:srgbClr val="000000"/>
                        </a:solidFill>
                        <a:effectLst/>
                        <a:latin typeface="Times New Roman" panose="02020603050405020304" pitchFamily="18" charset="0"/>
                      </a:endParaRP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100" b="1" i="0" u="none" strike="noStrike">
                          <a:solidFill>
                            <a:srgbClr val="000000"/>
                          </a:solidFill>
                          <a:effectLst/>
                          <a:latin typeface="Times New Roman" panose="02020603050405020304" pitchFamily="18" charset="0"/>
                        </a:rPr>
                        <a:t>Budgeted income last year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100" b="1" i="0" u="none" strike="noStrike">
                          <a:solidFill>
                            <a:srgbClr val="000000"/>
                          </a:solidFill>
                          <a:effectLst/>
                          <a:latin typeface="Times New Roman" panose="02020603050405020304" pitchFamily="18" charset="0"/>
                        </a:rPr>
                        <a:t>Actual income last year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100" b="1" i="0" u="none" strike="noStrike">
                          <a:solidFill>
                            <a:srgbClr val="000000"/>
                          </a:solidFill>
                          <a:effectLst/>
                          <a:latin typeface="Times New Roman" panose="02020603050405020304" pitchFamily="18" charset="0"/>
                        </a:rPr>
                        <a:t>Amount under/over last year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100" b="1" i="0" u="none" strike="noStrike" dirty="0">
                          <a:solidFill>
                            <a:srgbClr val="000000"/>
                          </a:solidFill>
                          <a:effectLst/>
                          <a:latin typeface="Times New Roman" panose="02020603050405020304" pitchFamily="18" charset="0"/>
                        </a:rPr>
                        <a:t>Estimated income this year</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186204">
                <a:tc>
                  <a:txBody>
                    <a:bodyPr/>
                    <a:lstStyle/>
                    <a:p>
                      <a:pPr algn="l" fontAlgn="ctr"/>
                      <a:r>
                        <a:rPr lang="en-US" sz="1100" b="1" i="1" u="none" strike="noStrike">
                          <a:solidFill>
                            <a:srgbClr val="000000"/>
                          </a:solidFill>
                          <a:effectLst/>
                          <a:latin typeface="Times New Roman" panose="02020603050405020304" pitchFamily="18" charset="0"/>
                        </a:rPr>
                        <a:t>OPERATIONS</a:t>
                      </a:r>
                    </a:p>
                  </a:txBody>
                  <a:tcPr marL="8868" marR="8868" marT="88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6204">
                <a:tc>
                  <a:txBody>
                    <a:bodyPr/>
                    <a:lstStyle/>
                    <a:p>
                      <a:pPr algn="l" fontAlgn="ctr"/>
                      <a:r>
                        <a:rPr lang="en-US" sz="1100" b="0" i="0" u="none" strike="noStrike">
                          <a:solidFill>
                            <a:srgbClr val="000000"/>
                          </a:solidFill>
                          <a:effectLst/>
                          <a:latin typeface="Times New Roman" panose="02020603050405020304" pitchFamily="18" charset="0"/>
                        </a:rPr>
                        <a:t>Membership dues</a:t>
                      </a:r>
                    </a:p>
                  </a:txBody>
                  <a:tcPr marL="8868" marR="8868" marT="88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6204">
                <a:tc>
                  <a:txBody>
                    <a:bodyPr/>
                    <a:lstStyle/>
                    <a:p>
                      <a:pPr algn="l" fontAlgn="b"/>
                      <a:r>
                        <a:rPr lang="en-US" sz="1100" b="0" i="0" u="none" strike="noStrike">
                          <a:solidFill>
                            <a:srgbClr val="000000"/>
                          </a:solidFill>
                          <a:effectLst/>
                          <a:latin typeface="Times New Roman" panose="02020603050405020304" pitchFamily="18" charset="0"/>
                        </a:rPr>
                        <a:t>Admission fees</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12805">
                <a:tc>
                  <a:txBody>
                    <a:bodyPr/>
                    <a:lstStyle/>
                    <a:p>
                      <a:pPr algn="l" fontAlgn="ctr"/>
                      <a:r>
                        <a:rPr lang="en-US" sz="1100" b="0" i="0" u="none" strike="noStrike">
                          <a:solidFill>
                            <a:srgbClr val="000000"/>
                          </a:solidFill>
                          <a:effectLst/>
                          <a:latin typeface="Times New Roman" panose="02020603050405020304" pitchFamily="18" charset="0"/>
                        </a:rPr>
                        <a:t>Income from visitors</a:t>
                      </a:r>
                    </a:p>
                  </a:txBody>
                  <a:tcPr marL="8868" marR="8868" marT="88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6204">
                <a:tc>
                  <a:txBody>
                    <a:bodyPr/>
                    <a:lstStyle/>
                    <a:p>
                      <a:pPr algn="l" fontAlgn="ctr"/>
                      <a:r>
                        <a:rPr lang="en-US" sz="1100" b="0" i="0" u="none" strike="noStrike">
                          <a:solidFill>
                            <a:srgbClr val="000000"/>
                          </a:solidFill>
                          <a:effectLst/>
                          <a:latin typeface="Times New Roman" panose="02020603050405020304" pitchFamily="18" charset="0"/>
                        </a:rPr>
                        <a:t>Other income</a:t>
                      </a:r>
                    </a:p>
                  </a:txBody>
                  <a:tcPr marL="8868" marR="8868" marT="88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6204">
                <a:tc>
                  <a:txBody>
                    <a:bodyPr/>
                    <a:lstStyle/>
                    <a:p>
                      <a:pPr algn="l" fontAlgn="b"/>
                      <a:r>
                        <a:rPr lang="en-US" sz="1100" b="1" i="0" u="none" strike="noStrike">
                          <a:solidFill>
                            <a:srgbClr val="000000"/>
                          </a:solidFill>
                          <a:effectLst/>
                          <a:latin typeface="Times New Roman" panose="02020603050405020304" pitchFamily="18" charset="0"/>
                        </a:rPr>
                        <a:t>SUBTOTAL</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Times New Roman" panose="02020603050405020304" pitchFamily="18" charset="0"/>
                        </a:rPr>
                        <a:t>0</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Times New Roman" panose="02020603050405020304" pitchFamily="18" charset="0"/>
                        </a:rPr>
                        <a:t>0</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Times New Roman" panose="02020603050405020304" pitchFamily="18" charset="0"/>
                        </a:rPr>
                        <a:t>0</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Times New Roman" panose="02020603050405020304" pitchFamily="18" charset="0"/>
                        </a:rPr>
                        <a:t>0</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6204">
                <a:tc>
                  <a:txBody>
                    <a:bodyPr/>
                    <a:lstStyle/>
                    <a:p>
                      <a:pPr algn="l" fontAlgn="ctr"/>
                      <a:r>
                        <a:rPr lang="en-US" sz="1100" b="0" i="0" u="none" strike="noStrike">
                          <a:solidFill>
                            <a:srgbClr val="000000"/>
                          </a:solidFill>
                          <a:effectLst/>
                          <a:latin typeface="Times New Roman" panose="02020603050405020304" pitchFamily="18" charset="0"/>
                        </a:rPr>
                        <a:t> </a:t>
                      </a:r>
                    </a:p>
                  </a:txBody>
                  <a:tcPr marL="8868" marR="8868" marT="88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6204">
                <a:tc>
                  <a:txBody>
                    <a:bodyPr/>
                    <a:lstStyle/>
                    <a:p>
                      <a:pPr algn="l" fontAlgn="ctr"/>
                      <a:r>
                        <a:rPr lang="en-US" sz="1100" b="1" i="1" u="none" strike="noStrike">
                          <a:solidFill>
                            <a:srgbClr val="000000"/>
                          </a:solidFill>
                          <a:effectLst/>
                          <a:latin typeface="Times New Roman" panose="02020603050405020304" pitchFamily="18" charset="0"/>
                        </a:rPr>
                        <a:t>CHARITABLE</a:t>
                      </a:r>
                    </a:p>
                  </a:txBody>
                  <a:tcPr marL="8868" marR="8868" marT="88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6204">
                <a:tc>
                  <a:txBody>
                    <a:bodyPr/>
                    <a:lstStyle/>
                    <a:p>
                      <a:pPr algn="l" fontAlgn="ctr"/>
                      <a:r>
                        <a:rPr lang="en-US" sz="1100" b="0" i="0" u="none" strike="noStrike">
                          <a:solidFill>
                            <a:srgbClr val="000000"/>
                          </a:solidFill>
                          <a:effectLst/>
                          <a:latin typeface="Times New Roman" panose="02020603050405020304" pitchFamily="18" charset="0"/>
                        </a:rPr>
                        <a:t>Donations to club for projects</a:t>
                      </a:r>
                    </a:p>
                  </a:txBody>
                  <a:tcPr marL="8868" marR="8868" marT="88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86204">
                <a:tc>
                  <a:txBody>
                    <a:bodyPr/>
                    <a:lstStyle/>
                    <a:p>
                      <a:pPr algn="l" fontAlgn="ctr"/>
                      <a:r>
                        <a:rPr lang="en-US" sz="1100" b="0" i="0" u="none" strike="noStrike">
                          <a:solidFill>
                            <a:srgbClr val="000000"/>
                          </a:solidFill>
                          <a:effectLst/>
                          <a:latin typeface="Times New Roman" panose="02020603050405020304" pitchFamily="18" charset="0"/>
                        </a:rPr>
                        <a:t>Club fundraisers</a:t>
                      </a:r>
                    </a:p>
                  </a:txBody>
                  <a:tcPr marL="8868" marR="8868" marT="88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86204">
                <a:tc>
                  <a:txBody>
                    <a:bodyPr/>
                    <a:lstStyle/>
                    <a:p>
                      <a:pPr algn="l" fontAlgn="ctr"/>
                      <a:r>
                        <a:rPr lang="en-US" sz="1100" b="0" i="0" u="none" strike="noStrike">
                          <a:solidFill>
                            <a:srgbClr val="000000"/>
                          </a:solidFill>
                          <a:effectLst/>
                          <a:latin typeface="Times New Roman" panose="02020603050405020304" pitchFamily="18" charset="0"/>
                        </a:rPr>
                        <a:t>Other income</a:t>
                      </a:r>
                    </a:p>
                  </a:txBody>
                  <a:tcPr marL="8868" marR="8868" marT="88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86204">
                <a:tc>
                  <a:txBody>
                    <a:bodyPr/>
                    <a:lstStyle/>
                    <a:p>
                      <a:pPr algn="l" fontAlgn="b"/>
                      <a:r>
                        <a:rPr lang="en-US" sz="1100" b="1" i="0" u="none" strike="noStrike">
                          <a:solidFill>
                            <a:srgbClr val="000000"/>
                          </a:solidFill>
                          <a:effectLst/>
                          <a:latin typeface="Times New Roman" panose="02020603050405020304" pitchFamily="18" charset="0"/>
                        </a:rPr>
                        <a:t>SUBTOTAL</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Times New Roman" panose="02020603050405020304" pitchFamily="18" charset="0"/>
                        </a:rPr>
                        <a:t>0</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Times New Roman" panose="02020603050405020304" pitchFamily="18" charset="0"/>
                        </a:rPr>
                        <a:t>0</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Times New Roman" panose="02020603050405020304" pitchFamily="18" charset="0"/>
                        </a:rPr>
                        <a:t>0</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Times New Roman" panose="02020603050405020304" pitchFamily="18" charset="0"/>
                        </a:rPr>
                        <a:t>0</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86204">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86204">
                <a:tc>
                  <a:txBody>
                    <a:bodyPr/>
                    <a:lstStyle/>
                    <a:p>
                      <a:pPr algn="l" fontAlgn="b"/>
                      <a:r>
                        <a:rPr lang="en-US" sz="1100" b="1" i="0" u="none" strike="noStrike">
                          <a:solidFill>
                            <a:srgbClr val="000000"/>
                          </a:solidFill>
                          <a:effectLst/>
                          <a:latin typeface="Times New Roman" panose="02020603050405020304" pitchFamily="18" charset="0"/>
                        </a:rPr>
                        <a:t>TOTAL INCOME</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Times New Roman" panose="02020603050405020304" pitchFamily="18" charset="0"/>
                        </a:rPr>
                        <a:t>0</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Times New Roman" panose="02020603050405020304" pitchFamily="18" charset="0"/>
                        </a:rPr>
                        <a:t>0</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Times New Roman" panose="02020603050405020304" pitchFamily="18" charset="0"/>
                        </a:rPr>
                        <a:t>0</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Times New Roman" panose="02020603050405020304" pitchFamily="18" charset="0"/>
                        </a:rPr>
                        <a:t>0</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86204">
                <a:tc>
                  <a:txBody>
                    <a:bodyPr/>
                    <a:lstStyle/>
                    <a:p>
                      <a:pPr algn="l" fontAlgn="b"/>
                      <a:endParaRPr lang="en-US" sz="1100" b="0" i="0" u="none" strike="noStrike">
                        <a:solidFill>
                          <a:srgbClr val="000000"/>
                        </a:solidFill>
                        <a:effectLst/>
                        <a:latin typeface="Times New Roman" panose="02020603050405020304" pitchFamily="18" charset="0"/>
                      </a:endParaRPr>
                    </a:p>
                  </a:txBody>
                  <a:tcPr marL="8868" marR="8868" marT="886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8868" marR="8868" marT="886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8868" marR="8868" marT="886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8868" marR="8868" marT="886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8868" marR="8868" marT="886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349354">
                <a:tc>
                  <a:txBody>
                    <a:bodyPr/>
                    <a:lstStyle/>
                    <a:p>
                      <a:pPr algn="l" fontAlgn="b"/>
                      <a:r>
                        <a:rPr lang="en-US" sz="1100" b="1" i="0" u="none" strike="noStrike">
                          <a:solidFill>
                            <a:srgbClr val="000000"/>
                          </a:solidFill>
                          <a:effectLst/>
                          <a:latin typeface="Times New Roman" panose="02020603050405020304" pitchFamily="18" charset="0"/>
                        </a:rPr>
                        <a:t>EXPENSES</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100" b="1" i="0" u="none" strike="noStrike">
                          <a:solidFill>
                            <a:srgbClr val="000000"/>
                          </a:solidFill>
                          <a:effectLst/>
                          <a:latin typeface="Times New Roman" panose="02020603050405020304" pitchFamily="18" charset="0"/>
                        </a:rPr>
                        <a:t>Budgeted income last year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100" b="1" i="0" u="none" strike="noStrike">
                          <a:solidFill>
                            <a:srgbClr val="000000"/>
                          </a:solidFill>
                          <a:effectLst/>
                          <a:latin typeface="Times New Roman" panose="02020603050405020304" pitchFamily="18" charset="0"/>
                        </a:rPr>
                        <a:t>Actual income last year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100" b="1" i="0" u="none" strike="noStrike">
                          <a:solidFill>
                            <a:srgbClr val="000000"/>
                          </a:solidFill>
                          <a:effectLst/>
                          <a:latin typeface="Times New Roman" panose="02020603050405020304" pitchFamily="18" charset="0"/>
                        </a:rPr>
                        <a:t>Amount under/over last year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100" b="1" i="0" u="none" strike="noStrike">
                          <a:solidFill>
                            <a:srgbClr val="000000"/>
                          </a:solidFill>
                          <a:effectLst/>
                          <a:latin typeface="Times New Roman" panose="02020603050405020304" pitchFamily="18" charset="0"/>
                        </a:rPr>
                        <a:t>Estimated income this year</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6"/>
                  </a:ext>
                </a:extLst>
              </a:tr>
              <a:tr h="186204">
                <a:tc>
                  <a:txBody>
                    <a:bodyPr/>
                    <a:lstStyle/>
                    <a:p>
                      <a:pPr algn="l" fontAlgn="ctr"/>
                      <a:r>
                        <a:rPr lang="en-US" sz="1100" b="1" i="1" u="none" strike="noStrike">
                          <a:solidFill>
                            <a:srgbClr val="000000"/>
                          </a:solidFill>
                          <a:effectLst/>
                          <a:latin typeface="Times New Roman" panose="02020603050405020304" pitchFamily="18" charset="0"/>
                        </a:rPr>
                        <a:t>OPERATIONS</a:t>
                      </a:r>
                    </a:p>
                  </a:txBody>
                  <a:tcPr marL="8868" marR="8868" marT="88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86204">
                <a:tc>
                  <a:txBody>
                    <a:bodyPr/>
                    <a:lstStyle/>
                    <a:p>
                      <a:pPr algn="l" fontAlgn="ctr"/>
                      <a:r>
                        <a:rPr lang="en-US" sz="1100" b="1" i="0" u="none" strike="noStrike">
                          <a:solidFill>
                            <a:srgbClr val="000000"/>
                          </a:solidFill>
                          <a:effectLst/>
                          <a:latin typeface="Times New Roman" panose="02020603050405020304" pitchFamily="18" charset="0"/>
                        </a:rPr>
                        <a:t>Secretary's Office</a:t>
                      </a:r>
                    </a:p>
                  </a:txBody>
                  <a:tcPr marL="8868" marR="8868" marT="88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186204">
                <a:tc>
                  <a:txBody>
                    <a:bodyPr/>
                    <a:lstStyle/>
                    <a:p>
                      <a:pPr algn="l" fontAlgn="b"/>
                      <a:r>
                        <a:rPr lang="en-US" sz="1100" b="0" i="0" u="none" strike="noStrike">
                          <a:solidFill>
                            <a:srgbClr val="000000"/>
                          </a:solidFill>
                          <a:effectLst/>
                          <a:latin typeface="Times New Roman" panose="02020603050405020304" pitchFamily="18" charset="0"/>
                        </a:rPr>
                        <a:t>Badges/engraving</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179111">
                <a:tc>
                  <a:txBody>
                    <a:bodyPr/>
                    <a:lstStyle/>
                    <a:p>
                      <a:pPr algn="l" fontAlgn="b"/>
                      <a:r>
                        <a:rPr lang="en-US" sz="1100" b="0" i="0" u="none" strike="noStrike" dirty="0">
                          <a:solidFill>
                            <a:srgbClr val="000000"/>
                          </a:solidFill>
                          <a:effectLst/>
                          <a:latin typeface="Times New Roman" panose="02020603050405020304" pitchFamily="18" charset="0"/>
                        </a:rPr>
                        <a:t>Postage and post box</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Times New Roman" panose="02020603050405020304" pitchFamily="18" charset="0"/>
                        </a:rPr>
                        <a:t> </a:t>
                      </a:r>
                    </a:p>
                  </a:txBody>
                  <a:tcPr marL="8868" marR="8868" marT="88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
        <p:nvSpPr>
          <p:cNvPr id="5" name="TextBox 4">
            <a:extLst>
              <a:ext uri="{FF2B5EF4-FFF2-40B4-BE49-F238E27FC236}">
                <a16:creationId xmlns:a16="http://schemas.microsoft.com/office/drawing/2014/main" id="{27C17BC9-20EC-498D-BA42-7824499BF49A}"/>
              </a:ext>
            </a:extLst>
          </p:cNvPr>
          <p:cNvSpPr txBox="1"/>
          <p:nvPr/>
        </p:nvSpPr>
        <p:spPr>
          <a:xfrm>
            <a:off x="667512" y="1041400"/>
            <a:ext cx="10506455" cy="338554"/>
          </a:xfrm>
          <a:prstGeom prst="rect">
            <a:avLst/>
          </a:prstGeom>
          <a:noFill/>
        </p:spPr>
        <p:txBody>
          <a:bodyPr wrap="square">
            <a:spAutoFit/>
          </a:bodyPr>
          <a:lstStyle/>
          <a:p>
            <a:pPr defTabSz="914400" eaLnBrk="0" fontAlgn="base" hangingPunct="0">
              <a:spcBef>
                <a:spcPct val="0"/>
              </a:spcBef>
              <a:spcAft>
                <a:spcPct val="0"/>
              </a:spcAft>
              <a:defRPr/>
            </a:pPr>
            <a:r>
              <a:rPr lang="en-US" sz="1600" b="1" dirty="0">
                <a:solidFill>
                  <a:srgbClr val="00246C">
                    <a:lumMod val="50000"/>
                  </a:srgbClr>
                </a:solidFill>
                <a:latin typeface="Arial" panose="020B0604020202020204" pitchFamily="34" charset="0"/>
                <a:ea typeface="ヒラギノ角ゴ Pro W3" pitchFamily="-84" charset="-128"/>
              </a:rPr>
              <a:t>Budget template sample below. QuickBooks for club accounting is easy to use and has a budget feature.</a:t>
            </a:r>
          </a:p>
        </p:txBody>
      </p:sp>
    </p:spTree>
    <p:extLst>
      <p:ext uri="{BB962C8B-B14F-4D97-AF65-F5344CB8AC3E}">
        <p14:creationId xmlns:p14="http://schemas.microsoft.com/office/powerpoint/2010/main" val="4016150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81042E00-889A-4BFD-AA36-38B3EF22CA1C}"/>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sz="2800" dirty="0">
                <a:latin typeface="Arial Narrow" panose="020B0606020202030204" pitchFamily="34" charset="0"/>
              </a:rPr>
              <a:t>Budget Items 2024-2025</a:t>
            </a:r>
          </a:p>
        </p:txBody>
      </p:sp>
      <p:sp>
        <p:nvSpPr>
          <p:cNvPr id="56323" name="Content Placeholder 2">
            <a:extLst>
              <a:ext uri="{FF2B5EF4-FFF2-40B4-BE49-F238E27FC236}">
                <a16:creationId xmlns:a16="http://schemas.microsoft.com/office/drawing/2014/main" id="{8D3F5E1F-3C7F-41BC-B36C-9FA986EDFC67}"/>
              </a:ext>
            </a:extLst>
          </p:cNvPr>
          <p:cNvSpPr>
            <a:spLocks noGrp="1"/>
          </p:cNvSpPr>
          <p:nvPr>
            <p:ph idx="1"/>
          </p:nvPr>
        </p:nvSpPr>
        <p:spPr bwMode="auto">
          <a:xfrm>
            <a:off x="1715911" y="1377246"/>
            <a:ext cx="9042400" cy="490428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000" dirty="0">
                <a:solidFill>
                  <a:srgbClr val="000000"/>
                </a:solidFill>
                <a:latin typeface="Georgia" panose="02040502050405020303" pitchFamily="18" charset="0"/>
              </a:rPr>
              <a:t>RI Invoice - $102.77</a:t>
            </a:r>
          </a:p>
          <a:p>
            <a:r>
              <a:rPr lang="en-US" altLang="en-US" sz="2000" dirty="0">
                <a:solidFill>
                  <a:srgbClr val="000000"/>
                </a:solidFill>
                <a:latin typeface="Georgia" panose="02040502050405020303" pitchFamily="18" charset="0"/>
              </a:rPr>
              <a:t>District Dues – $65.00</a:t>
            </a:r>
          </a:p>
          <a:p>
            <a:r>
              <a:rPr lang="en-US" altLang="en-US" sz="2000" dirty="0">
                <a:solidFill>
                  <a:srgbClr val="000000"/>
                </a:solidFill>
                <a:latin typeface="Georgia" panose="02040502050405020303" pitchFamily="18" charset="0"/>
              </a:rPr>
              <a:t>HRYF Club Dues - $200.00</a:t>
            </a:r>
          </a:p>
          <a:p>
            <a:r>
              <a:rPr lang="en-US" altLang="en-US" sz="2000" dirty="0">
                <a:solidFill>
                  <a:srgbClr val="000000"/>
                </a:solidFill>
                <a:latin typeface="Georgia" panose="02040502050405020303" pitchFamily="18" charset="0"/>
              </a:rPr>
              <a:t>PETS (Los Angeles airfare, registration, extra nights) - $1,500 approx.</a:t>
            </a:r>
          </a:p>
          <a:p>
            <a:r>
              <a:rPr lang="en-US" altLang="en-US" sz="2000" dirty="0">
                <a:solidFill>
                  <a:srgbClr val="000000"/>
                </a:solidFill>
                <a:latin typeface="Georgia" panose="02040502050405020303" pitchFamily="18" charset="0"/>
              </a:rPr>
              <a:t>Unpaid Global Grant pledges</a:t>
            </a:r>
          </a:p>
          <a:p>
            <a:r>
              <a:rPr lang="en-US" altLang="en-US" sz="2000" dirty="0">
                <a:solidFill>
                  <a:srgbClr val="000000"/>
                </a:solidFill>
                <a:latin typeface="Georgia" panose="02040502050405020303" pitchFamily="18" charset="0"/>
              </a:rPr>
              <a:t>PETS Hospitality Room (about $100)</a:t>
            </a:r>
          </a:p>
          <a:p>
            <a:r>
              <a:rPr lang="en-US" altLang="en-US" sz="2000" dirty="0">
                <a:solidFill>
                  <a:srgbClr val="000000"/>
                </a:solidFill>
                <a:latin typeface="Georgia" panose="02040502050405020303" pitchFamily="18" charset="0"/>
              </a:rPr>
              <a:t>District Workshops (Foundation, Membership Seminars)</a:t>
            </a:r>
          </a:p>
          <a:p>
            <a:r>
              <a:rPr lang="en-US" altLang="en-US" sz="2000" dirty="0">
                <a:solidFill>
                  <a:srgbClr val="000000"/>
                </a:solidFill>
                <a:latin typeface="Georgia" panose="02040502050405020303" pitchFamily="18" charset="0"/>
              </a:rPr>
              <a:t>RYLA</a:t>
            </a:r>
          </a:p>
          <a:p>
            <a:r>
              <a:rPr lang="en-US" altLang="en-US" sz="2000" dirty="0">
                <a:solidFill>
                  <a:srgbClr val="000000"/>
                </a:solidFill>
                <a:latin typeface="Georgia" panose="02040502050405020303" pitchFamily="18" charset="0"/>
              </a:rPr>
              <a:t>District Conference</a:t>
            </a:r>
          </a:p>
          <a:p>
            <a:endParaRPr lang="en-US" altLang="en-US" sz="2000" dirty="0">
              <a:solidFill>
                <a:srgbClr val="000000"/>
              </a:solidFill>
              <a:latin typeface="Georgia" panose="02040502050405020303" pitchFamily="18" charset="0"/>
            </a:endParaRPr>
          </a:p>
          <a:p>
            <a:pPr marL="0" indent="0">
              <a:buNone/>
            </a:pPr>
            <a:r>
              <a:rPr lang="en-US" altLang="en-US" sz="2000" dirty="0">
                <a:solidFill>
                  <a:srgbClr val="000000"/>
                </a:solidFill>
                <a:latin typeface="Georgia" panose="02040502050405020303" pitchFamily="18" charset="0"/>
              </a:rPr>
              <a:t>Virtual meetings:</a:t>
            </a:r>
          </a:p>
          <a:p>
            <a:r>
              <a:rPr lang="en-US" altLang="en-US" sz="2000" dirty="0">
                <a:solidFill>
                  <a:srgbClr val="000000"/>
                </a:solidFill>
                <a:latin typeface="Georgia" panose="02040502050405020303" pitchFamily="18" charset="0"/>
              </a:rPr>
              <a:t>Pre-PETS</a:t>
            </a:r>
          </a:p>
          <a:p>
            <a:r>
              <a:rPr lang="en-US" altLang="en-US" sz="2000" dirty="0">
                <a:solidFill>
                  <a:srgbClr val="000000"/>
                </a:solidFill>
                <a:latin typeface="Georgia" panose="02040502050405020303" pitchFamily="18" charset="0"/>
              </a:rPr>
              <a:t>Training Assemblies</a:t>
            </a:r>
          </a:p>
          <a:p>
            <a:endParaRPr lang="en-US" altLang="en-US" dirty="0">
              <a:latin typeface="Georgia" panose="02040502050405020303" pitchFamily="18" charset="0"/>
            </a:endParaRPr>
          </a:p>
        </p:txBody>
      </p:sp>
    </p:spTree>
    <p:extLst>
      <p:ext uri="{BB962C8B-B14F-4D97-AF65-F5344CB8AC3E}">
        <p14:creationId xmlns:p14="http://schemas.microsoft.com/office/powerpoint/2010/main" val="2779733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2188B592-C329-4A14-95AB-59608ADE5DE1}"/>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sz="2800">
                <a:latin typeface="Arial Narrow" panose="020B0606020202030204" pitchFamily="34" charset="0"/>
              </a:rPr>
              <a:t>Rotary Dues</a:t>
            </a:r>
          </a:p>
        </p:txBody>
      </p:sp>
      <p:sp>
        <p:nvSpPr>
          <p:cNvPr id="57347" name="Content Placeholder 2">
            <a:extLst>
              <a:ext uri="{FF2B5EF4-FFF2-40B4-BE49-F238E27FC236}">
                <a16:creationId xmlns:a16="http://schemas.microsoft.com/office/drawing/2014/main" id="{FBBEE08A-95E8-4CC8-9755-8A1C61D69A8E}"/>
              </a:ext>
            </a:extLst>
          </p:cNvPr>
          <p:cNvSpPr>
            <a:spLocks noGrp="1"/>
          </p:cNvSpPr>
          <p:nvPr>
            <p:ph idx="1"/>
          </p:nvPr>
        </p:nvSpPr>
        <p:spPr bwMode="auto">
          <a:xfrm>
            <a:off x="508000" y="1444978"/>
            <a:ext cx="109728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pPr>
            <a:r>
              <a:rPr lang="en-US" altLang="en-US" sz="2400" dirty="0">
                <a:solidFill>
                  <a:srgbClr val="000000"/>
                </a:solidFill>
                <a:latin typeface="Georgia" panose="02040502050405020303" pitchFamily="18" charset="0"/>
              </a:rPr>
              <a:t>RI Invoice: $102.77 annually for 2024-25</a:t>
            </a:r>
          </a:p>
          <a:p>
            <a:pPr marL="0" indent="0">
              <a:lnSpc>
                <a:spcPct val="80000"/>
              </a:lnSpc>
              <a:buNone/>
            </a:pPr>
            <a:r>
              <a:rPr lang="en-US" altLang="en-US" sz="2400" dirty="0">
                <a:solidFill>
                  <a:srgbClr val="000000"/>
                </a:solidFill>
                <a:latin typeface="Georgia" panose="02040502050405020303" pitchFamily="18" charset="0"/>
              </a:rPr>
              <a:t>$78.50 Dues + $1.00 COL,  $5.27 Insurance and $18 for magazine. Due July 31 ($54.52) and Jan 31 ($48.25) to RI.  New members prorated. Honorary magazine $18. (RI dues increase 2025-2026 to $82.00)</a:t>
            </a:r>
          </a:p>
          <a:p>
            <a:pPr>
              <a:lnSpc>
                <a:spcPct val="80000"/>
              </a:lnSpc>
            </a:pPr>
            <a:endParaRPr lang="en-US" altLang="en-US" sz="2400" dirty="0">
              <a:solidFill>
                <a:srgbClr val="000000"/>
              </a:solidFill>
              <a:latin typeface="Georgia" panose="02040502050405020303" pitchFamily="18" charset="0"/>
            </a:endParaRPr>
          </a:p>
          <a:p>
            <a:pPr>
              <a:lnSpc>
                <a:spcPct val="80000"/>
              </a:lnSpc>
            </a:pPr>
            <a:r>
              <a:rPr lang="en-US" altLang="en-US" sz="2400" dirty="0">
                <a:solidFill>
                  <a:srgbClr val="000000"/>
                </a:solidFill>
                <a:latin typeface="Georgia" panose="02040502050405020303" pitchFamily="18" charset="0"/>
              </a:rPr>
              <a:t>District Dues: $65.00 per active member annually) due July 1 ($32.50) and Jan 31($32.50) to District Treasurer, PO Box 3325, Honolulu, HI  96801.</a:t>
            </a:r>
          </a:p>
          <a:p>
            <a:pPr>
              <a:lnSpc>
                <a:spcPct val="80000"/>
              </a:lnSpc>
              <a:buFont typeface="Arial" panose="020B0604020202020204" pitchFamily="34" charset="0"/>
              <a:buNone/>
            </a:pPr>
            <a:endParaRPr lang="en-US" altLang="en-US" sz="2400" dirty="0">
              <a:solidFill>
                <a:srgbClr val="000000"/>
              </a:solidFill>
              <a:latin typeface="Georgia" panose="02040502050405020303" pitchFamily="18" charset="0"/>
            </a:endParaRPr>
          </a:p>
          <a:p>
            <a:pPr>
              <a:lnSpc>
                <a:spcPct val="80000"/>
              </a:lnSpc>
            </a:pPr>
            <a:r>
              <a:rPr lang="en-US" altLang="en-US" sz="2400" dirty="0">
                <a:solidFill>
                  <a:srgbClr val="000000"/>
                </a:solidFill>
                <a:latin typeface="Georgia" panose="02040502050405020303" pitchFamily="18" charset="0"/>
              </a:rPr>
              <a:t>Suggest that you send out the club invoice by June 1 and Dec 1 and have a due date of July 1 and January 1. You may want to include an “Optional” line for Rotary Foundation giving and HRYF ($20).</a:t>
            </a:r>
          </a:p>
        </p:txBody>
      </p:sp>
    </p:spTree>
    <p:extLst>
      <p:ext uri="{BB962C8B-B14F-4D97-AF65-F5344CB8AC3E}">
        <p14:creationId xmlns:p14="http://schemas.microsoft.com/office/powerpoint/2010/main" val="960831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4A1E95E3-5F09-41AC-ABA6-8D557D26E969}"/>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sz="2800">
                <a:latin typeface="Arial Narrow" panose="020B0606020202030204" pitchFamily="34" charset="0"/>
              </a:rPr>
              <a:t>Rotary International Dues</a:t>
            </a:r>
          </a:p>
        </p:txBody>
      </p:sp>
      <p:sp>
        <p:nvSpPr>
          <p:cNvPr id="3" name="Content Placeholder 2">
            <a:extLst>
              <a:ext uri="{FF2B5EF4-FFF2-40B4-BE49-F238E27FC236}">
                <a16:creationId xmlns:a16="http://schemas.microsoft.com/office/drawing/2014/main" id="{EE121491-6A35-47D7-B343-53D3321B393C}"/>
              </a:ext>
            </a:extLst>
          </p:cNvPr>
          <p:cNvSpPr>
            <a:spLocks noGrp="1"/>
          </p:cNvSpPr>
          <p:nvPr>
            <p:ph idx="1"/>
          </p:nvPr>
        </p:nvSpPr>
        <p:spPr>
          <a:xfrm>
            <a:off x="1377245" y="1394179"/>
            <a:ext cx="9166577" cy="4525963"/>
          </a:xfrm>
        </p:spPr>
        <p:txBody>
          <a:bodyPr/>
          <a:lstStyle/>
          <a:p>
            <a:pPr marL="0" indent="0">
              <a:buNone/>
              <a:defRPr/>
            </a:pPr>
            <a:r>
              <a:rPr lang="en-US" sz="2400" dirty="0">
                <a:solidFill>
                  <a:schemeClr val="tx2">
                    <a:lumMod val="50000"/>
                  </a:schemeClr>
                </a:solidFill>
              </a:rPr>
              <a:t>RI dues are based on the members count as of 7/1 and 1/1 and cannot be adjusted.  Very important to have the correct roster before those dates. </a:t>
            </a:r>
          </a:p>
          <a:p>
            <a:pPr marL="0" indent="0">
              <a:buNone/>
              <a:defRPr/>
            </a:pPr>
            <a:endParaRPr lang="en-US" sz="2400" dirty="0">
              <a:solidFill>
                <a:schemeClr val="tx2">
                  <a:lumMod val="50000"/>
                </a:schemeClr>
              </a:solidFill>
            </a:endParaRPr>
          </a:p>
          <a:p>
            <a:pPr marL="0" indent="0">
              <a:buNone/>
              <a:defRPr/>
            </a:pPr>
            <a:r>
              <a:rPr lang="en-US" sz="2400" dirty="0">
                <a:solidFill>
                  <a:schemeClr val="tx2">
                    <a:lumMod val="50000"/>
                  </a:schemeClr>
                </a:solidFill>
              </a:rPr>
              <a:t>RI invoices are emailed to Club President, Secretary and Treasurer.  Please ensure that the email addresses are correct.  The invoice can also be found on the rotary.org/</a:t>
            </a:r>
            <a:r>
              <a:rPr lang="en-US" sz="2400" dirty="0" err="1">
                <a:solidFill>
                  <a:schemeClr val="tx2">
                    <a:lumMod val="50000"/>
                  </a:schemeClr>
                </a:solidFill>
              </a:rPr>
              <a:t>myrotary</a:t>
            </a:r>
            <a:r>
              <a:rPr lang="en-US" sz="2400" dirty="0">
                <a:solidFill>
                  <a:schemeClr val="tx2">
                    <a:lumMod val="50000"/>
                  </a:schemeClr>
                </a:solidFill>
              </a:rPr>
              <a:t> website in the Club Administration section. A detailed listing of members is available.  Payments can be made online with a credit card.</a:t>
            </a:r>
          </a:p>
          <a:p>
            <a:pPr marL="0" indent="0">
              <a:buNone/>
              <a:defRPr/>
            </a:pPr>
            <a:endParaRPr lang="en-US" sz="2800" dirty="0"/>
          </a:p>
        </p:txBody>
      </p:sp>
    </p:spTree>
    <p:extLst>
      <p:ext uri="{BB962C8B-B14F-4D97-AF65-F5344CB8AC3E}">
        <p14:creationId xmlns:p14="http://schemas.microsoft.com/office/powerpoint/2010/main" val="3633867504"/>
      </p:ext>
    </p:extLst>
  </p:cSld>
  <p:clrMapOvr>
    <a:masterClrMapping/>
  </p:clrMapOvr>
</p:sld>
</file>

<file path=ppt/theme/theme1.xml><?xml version="1.0" encoding="utf-8"?>
<a:theme xmlns:a="http://schemas.openxmlformats.org/drawingml/2006/main" name="2_Custom Desig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ommunications_white">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4013</TotalTime>
  <Words>1961</Words>
  <Application>Microsoft Office PowerPoint</Application>
  <PresentationFormat>Widescreen</PresentationFormat>
  <Paragraphs>332</Paragraphs>
  <Slides>27</Slides>
  <Notes>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27</vt:i4>
      </vt:variant>
    </vt:vector>
  </HeadingPairs>
  <TitlesOfParts>
    <vt:vector size="36" baseType="lpstr">
      <vt:lpstr>Arial</vt:lpstr>
      <vt:lpstr>Arial Narrow</vt:lpstr>
      <vt:lpstr>Arial Narrow Bold</vt:lpstr>
      <vt:lpstr>Calibri</vt:lpstr>
      <vt:lpstr>Georgia</vt:lpstr>
      <vt:lpstr>Times New Roman</vt:lpstr>
      <vt:lpstr>2_Custom Design</vt:lpstr>
      <vt:lpstr>Custom Design</vt:lpstr>
      <vt:lpstr>Communications_white</vt:lpstr>
      <vt:lpstr>PowerPoint Presentation</vt:lpstr>
      <vt:lpstr>PowerPoint Presentation</vt:lpstr>
      <vt:lpstr>DUTIES</vt:lpstr>
      <vt:lpstr>Financial Controls</vt:lpstr>
      <vt:lpstr>Annual Requirements</vt:lpstr>
      <vt:lpstr>Budget Templates</vt:lpstr>
      <vt:lpstr>Budget Items 2024-2025</vt:lpstr>
      <vt:lpstr>Rotary Dues</vt:lpstr>
      <vt:lpstr>Rotary International Dues</vt:lpstr>
      <vt:lpstr>RI Dues – Where Does It Go?</vt:lpstr>
      <vt:lpstr>District Website:  rotaryd5000.org</vt:lpstr>
      <vt:lpstr>District Dues Invoice– Input number of members </vt:lpstr>
      <vt:lpstr>District Grants</vt:lpstr>
      <vt:lpstr>District Grant Key Dates</vt:lpstr>
      <vt:lpstr>Foundation Grant Financial Requirements</vt:lpstr>
      <vt:lpstr>District Audit of Grant Records</vt:lpstr>
      <vt:lpstr>PowerPoint Presentation</vt:lpstr>
      <vt:lpstr>RI Website:  rotary.org/myrotary</vt:lpstr>
      <vt:lpstr>rotary.org - Sign In</vt:lpstr>
      <vt:lpstr>RI Club Invoice in the “Club Resources” site page</vt:lpstr>
      <vt:lpstr>Rotary Foundation Contributions</vt:lpstr>
      <vt:lpstr>What is State general excise tax revenue ?</vt:lpstr>
      <vt:lpstr>Not GE Taxable</vt:lpstr>
      <vt:lpstr>GE Taxable</vt:lpstr>
      <vt:lpstr>General Excise Tax Filings </vt:lpstr>
      <vt:lpstr>Exemption</vt:lpstr>
      <vt:lpstr>Mahalo!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District Training 2018-2019</dc:title>
  <dc:creator>Winton Schoneman</dc:creator>
  <cp:lastModifiedBy>Naomi Masuno</cp:lastModifiedBy>
  <cp:revision>68</cp:revision>
  <cp:lastPrinted>2022-03-09T21:55:04Z</cp:lastPrinted>
  <dcterms:created xsi:type="dcterms:W3CDTF">2017-12-31T00:24:50Z</dcterms:created>
  <dcterms:modified xsi:type="dcterms:W3CDTF">2024-04-13T08:36:48Z</dcterms:modified>
</cp:coreProperties>
</file>