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3721" r:id="rId7"/>
  </p:sldMasterIdLst>
  <p:notesMasterIdLst>
    <p:notesMasterId r:id="rId28"/>
  </p:notesMasterIdLst>
  <p:handoutMasterIdLst>
    <p:handoutMasterId r:id="rId29"/>
  </p:handoutMasterIdLst>
  <p:sldIdLst>
    <p:sldId id="256" r:id="rId8"/>
    <p:sldId id="258" r:id="rId9"/>
    <p:sldId id="267" r:id="rId10"/>
    <p:sldId id="268" r:id="rId11"/>
    <p:sldId id="269" r:id="rId12"/>
    <p:sldId id="313" r:id="rId13"/>
    <p:sldId id="377" r:id="rId14"/>
    <p:sldId id="379" r:id="rId15"/>
    <p:sldId id="380" r:id="rId16"/>
    <p:sldId id="366" r:id="rId17"/>
    <p:sldId id="315" r:id="rId18"/>
    <p:sldId id="314" r:id="rId19"/>
    <p:sldId id="316" r:id="rId20"/>
    <p:sldId id="312" r:id="rId21"/>
    <p:sldId id="274" r:id="rId22"/>
    <p:sldId id="310" r:id="rId23"/>
    <p:sldId id="384" r:id="rId24"/>
    <p:sldId id="385" r:id="rId25"/>
    <p:sldId id="383" r:id="rId26"/>
    <p:sldId id="375"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na Kushnir" initials="EK" lastIdx="4" clrIdx="0"/>
  <p:cmAuthor id="1" name="Jesse Allerton" initials="J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FF7600"/>
    <a:srgbClr val="D91B5C"/>
    <a:srgbClr val="872175"/>
    <a:srgbClr val="009999"/>
    <a:srgbClr val="00AEEF"/>
    <a:srgbClr val="01B4E7"/>
    <a:srgbClr val="BCBDC0"/>
    <a:srgbClr val="E6E5D8"/>
    <a:srgbClr val="D9C8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6397" autoAdjust="0"/>
  </p:normalViewPr>
  <p:slideViewPr>
    <p:cSldViewPr>
      <p:cViewPr varScale="1">
        <p:scale>
          <a:sx n="41" d="100"/>
          <a:sy n="41" d="100"/>
        </p:scale>
        <p:origin x="834" y="30"/>
      </p:cViewPr>
      <p:guideLst>
        <p:guide orient="horz" pos="2160"/>
        <p:guide pos="2880"/>
      </p:guideLst>
    </p:cSldViewPr>
  </p:slideViewPr>
  <p:outlineViewPr>
    <p:cViewPr>
      <p:scale>
        <a:sx n="75" d="100"/>
        <a:sy n="75" d="100"/>
      </p:scale>
      <p:origin x="0" y="-100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61266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a Rotarian Action Group, and support service projects around the world. These independent groups include Rotarians, family members, and Rotary program participants and alumni who have expertise in a particular field. Members advise clubs and districts and collaborate with them on service projects. Learn more at rotary.org/</a:t>
            </a:r>
            <a:r>
              <a:rPr lang="en-US" dirty="0" err="1"/>
              <a:t>actiongroups</a:t>
            </a:r>
            <a:r>
              <a:rPr lang="en-US" dirty="0"/>
              <a:t>. Join or form a Rotary Fellowship that’s related to your vocation. Rotary Fellowships are international groups of Rotarians, family members, and program participants and alumni who share a vocational or recreational interest. Many fellowships are related to professions, such as Editors and Publishers, Health Professionals, Lawyers, Photographers, and Police and Law Enforcement. See more at rotary.org/fellowships. Volunteer to work on a service project, and use your vocational skills to serve others. Think about the skills that make you successful in your profession: Maybe you have training in some branch of science or medicine, are handy with tools or machinery, know how to start a business, have expertise managing finances, or can influence others through public speaking or writing. Use your unique set of talents to make a difference in your community. Share your expertise through your district resource network. If you have technical expertise in one of Rotary’s six areas of focus — or with project planning and implementation; community assessment, measurement, and evaluation; or other important aspects of large-scale project grants — let your district international service chair know. Lend your skills to local clubs, and help develop projects with greater impact. Participate in a vocation-related Rotary Friendship Exchange. Work with your district Rotary Friendship Exchange chair to organize an international, reciprocal exchange between two districts interested in exploring a professional field in a new cultural context. Involve young professionals, and organize activities allowing exchange participants to experience cultural immersion while exploring their field in a new environment.</a:t>
            </a:r>
          </a:p>
        </p:txBody>
      </p:sp>
      <p:sp>
        <p:nvSpPr>
          <p:cNvPr id="4" name="Slide Number Placeholder 3"/>
          <p:cNvSpPr>
            <a:spLocks noGrp="1"/>
          </p:cNvSpPr>
          <p:nvPr>
            <p:ph type="sldNum" sz="quarter" idx="5"/>
          </p:nvPr>
        </p:nvSpPr>
        <p:spPr/>
        <p:txBody>
          <a:bodyPr/>
          <a:lstStyle/>
          <a:p>
            <a:pPr>
              <a:defRPr/>
            </a:pPr>
            <a:fld id="{A921F9F1-0516-7249-8BD1-DDD6B224F66A}" type="slidenum">
              <a:rPr lang="en-US" smtClean="0"/>
              <a:pPr>
                <a:defRPr/>
              </a:pPr>
              <a:t>9</a:t>
            </a:fld>
            <a:endParaRPr lang="en-US"/>
          </a:p>
        </p:txBody>
      </p:sp>
    </p:spTree>
    <p:extLst>
      <p:ext uri="{BB962C8B-B14F-4D97-AF65-F5344CB8AC3E}">
        <p14:creationId xmlns:p14="http://schemas.microsoft.com/office/powerpoint/2010/main" val="380823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this on rotary.org</a:t>
            </a:r>
          </a:p>
        </p:txBody>
      </p:sp>
      <p:sp>
        <p:nvSpPr>
          <p:cNvPr id="4" name="Slide Number Placeholder 3"/>
          <p:cNvSpPr>
            <a:spLocks noGrp="1"/>
          </p:cNvSpPr>
          <p:nvPr>
            <p:ph type="sldNum" sz="quarter" idx="5"/>
          </p:nvPr>
        </p:nvSpPr>
        <p:spPr/>
        <p:txBody>
          <a:bodyPr/>
          <a:lstStyle/>
          <a:p>
            <a:pPr>
              <a:defRPr/>
            </a:pPr>
            <a:fld id="{A921F9F1-0516-7249-8BD1-DDD6B224F66A}" type="slidenum">
              <a:rPr lang="en-US" smtClean="0"/>
              <a:pPr>
                <a:defRPr/>
              </a:pPr>
              <a:t>19</a:t>
            </a:fld>
            <a:endParaRPr lang="en-US"/>
          </a:p>
        </p:txBody>
      </p:sp>
    </p:spTree>
    <p:extLst>
      <p:ext uri="{BB962C8B-B14F-4D97-AF65-F5344CB8AC3E}">
        <p14:creationId xmlns:p14="http://schemas.microsoft.com/office/powerpoint/2010/main" val="403191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93424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39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866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57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11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3638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4955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22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5230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12014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9144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9144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4174067"/>
            <a:ext cx="7899401" cy="465667"/>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612790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342900" indent="0" algn="ctr">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4330701"/>
            <a:ext cx="7899401" cy="465667"/>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8714833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527694249"/>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22300" y="3429000"/>
            <a:ext cx="7899401" cy="1135062"/>
          </a:xfrm>
        </p:spPr>
        <p:txBody>
          <a:bodyPr>
            <a:norm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88583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9063" y="-4763"/>
            <a:ext cx="9162126"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7"/>
            <a:ext cx="9144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6"/>
            <a:ext cx="9144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93866"/>
            <a:ext cx="8299451"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338933"/>
            <a:ext cx="8299451"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3859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6"/>
            <a:ext cx="9144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9144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93866"/>
            <a:ext cx="8299451"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338933"/>
            <a:ext cx="8299451"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6"/>
            <a:ext cx="9144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lvl="0" indent="-171450">
              <a:lnSpc>
                <a:spcPct val="90000"/>
              </a:lnSpc>
              <a:spcBef>
                <a:spcPts val="750"/>
              </a:spcBef>
              <a:buFont typeface="Arial" panose="020B0604020202020204" pitchFamily="34" charset="0"/>
              <a:buChar char="•"/>
            </a:pPr>
            <a:r>
              <a:rPr lang="en-US" sz="1800"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74237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80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6042780"/>
            <a:ext cx="7299779"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7670005" y="6041016"/>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22280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80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6042780"/>
            <a:ext cx="7299779"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7670005" y="6041016"/>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02326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584947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67420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142067"/>
            <a:ext cx="8629649" cy="4034896"/>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10188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6530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6356351"/>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115571"/>
            <a:ext cx="317501"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4249171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49064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694391089"/>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398463"/>
            <a:ext cx="3949303"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2141538"/>
            <a:ext cx="37338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38262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800"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04851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4572000" y="0"/>
            <a:ext cx="4572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0593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30246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9144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4"/>
            <a:ext cx="3404287"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3180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2"/>
            <a:ext cx="9144000" cy="939799"/>
          </a:xfrm>
          <a:noFill/>
        </p:spPr>
        <p:txBody>
          <a:bodyPr tIns="274320" bIns="9144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1012898"/>
            <a:ext cx="8524421" cy="60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696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9144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667653"/>
            <a:ext cx="8629649" cy="3773628"/>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2419070"/>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5710813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358901"/>
            <a:ext cx="2895600" cy="2434167"/>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3793068"/>
            <a:ext cx="28956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74473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3345532"/>
            <a:ext cx="3740150" cy="1975764"/>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2141538"/>
            <a:ext cx="442976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1178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8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0"/>
            <a:ext cx="4210050" cy="8320226"/>
          </a:xfrm>
          <a:prstGeom prst="rect">
            <a:avLst/>
          </a:prstGeom>
        </p:spPr>
        <p:txBody>
          <a:bodyPr wrap="square">
            <a:spAutoFit/>
          </a:bodyPr>
          <a:lstStyle/>
          <a:p>
            <a:pPr algn="l">
              <a:spcBef>
                <a:spcPts val="450"/>
              </a:spcBef>
              <a:spcAft>
                <a:spcPts val="450"/>
              </a:spcAft>
            </a:pPr>
            <a:r>
              <a:rPr lang="en-US" sz="180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800" b="0" i="0" dirty="0">
                <a:solidFill>
                  <a:srgbClr val="222222"/>
                </a:solidFill>
                <a:effectLst/>
                <a:latin typeface="Arial" panose="020B0604020202020204" pitchFamily="34" charset="0"/>
              </a:rPr>
              <a:t> </a:t>
            </a:r>
          </a:p>
          <a:p>
            <a:pPr algn="l">
              <a:spcBef>
                <a:spcPts val="450"/>
              </a:spcBef>
              <a:spcAft>
                <a:spcPts val="450"/>
              </a:spcAft>
            </a:pPr>
            <a:r>
              <a:rPr lang="en-US" sz="1800" b="0" i="0" dirty="0">
                <a:solidFill>
                  <a:srgbClr val="000000"/>
                </a:solidFill>
                <a:effectLst/>
                <a:latin typeface="Arial" panose="020B0604020202020204" pitchFamily="34" charset="0"/>
              </a:rPr>
              <a:t>• revise any of the “how-to” text on the first pages</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create text placeholders within each slide</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000000"/>
                </a:solidFill>
                <a:effectLst/>
                <a:latin typeface="Arial" panose="020B0604020202020204" pitchFamily="34" charset="0"/>
              </a:rPr>
              <a:t>• need your advice on fonts – I’m thinking we should only use the “free option” fonts? (see attached)</a:t>
            </a:r>
            <a:endParaRPr lang="en-US" sz="1800" b="0" i="0" dirty="0">
              <a:solidFill>
                <a:srgbClr val="222222"/>
              </a:solidFill>
              <a:effectLst/>
              <a:latin typeface="Arial" panose="020B0604020202020204" pitchFamily="34" charset="0"/>
            </a:endParaRPr>
          </a:p>
          <a:p>
            <a:pPr algn="l">
              <a:spcBef>
                <a:spcPts val="450"/>
              </a:spcBef>
              <a:spcAft>
                <a:spcPts val="450"/>
              </a:spcAft>
            </a:pPr>
            <a:r>
              <a:rPr lang="en-US" sz="180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5000"/>
            <a:ext cx="756285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6041016"/>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800"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71068" y="6984917"/>
            <a:ext cx="3738008" cy="430863"/>
            <a:chOff x="94757" y="6984916"/>
            <a:chExt cx="4984011" cy="430863"/>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Turquoise</a:t>
                </a:r>
                <a:br>
                  <a:rPr lang="en-US" sz="450" dirty="0"/>
                </a:br>
                <a:r>
                  <a:rPr lang="en-US" sz="45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4757" y="6984916"/>
              <a:ext cx="1254617" cy="184666"/>
            </a:xfrm>
            <a:prstGeom prst="rect">
              <a:avLst/>
            </a:prstGeom>
            <a:noFill/>
          </p:spPr>
          <p:txBody>
            <a:bodyPr wrap="none" lIns="0" rIns="0" rtlCol="0">
              <a:spAutoFit/>
            </a:bodyPr>
            <a:lstStyle/>
            <a:p>
              <a:pPr algn="r"/>
              <a:r>
                <a:rPr lang="en-US" sz="6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5390" y="7221372"/>
              <a:ext cx="878447" cy="184666"/>
            </a:xfrm>
            <a:prstGeom prst="rect">
              <a:avLst/>
            </a:prstGeom>
            <a:noFill/>
          </p:spPr>
          <p:txBody>
            <a:bodyPr wrap="none" lIns="0" rIns="0" rtlCol="0">
              <a:spAutoFit/>
            </a:bodyPr>
            <a:lstStyle>
              <a:defPPr>
                <a:defRPr lang="en-US"/>
              </a:defPPr>
              <a:lvl1pPr algn="r">
                <a:defRPr sz="800" b="1"/>
              </a:lvl1pPr>
            </a:lstStyle>
            <a:p>
              <a:pPr lvl="0"/>
              <a:r>
                <a:rPr lang="en-US" sz="600" dirty="0">
                  <a:solidFill>
                    <a:schemeClr val="tx1">
                      <a:lumMod val="65000"/>
                      <a:lumOff val="35000"/>
                    </a:schemeClr>
                  </a:solidFill>
                </a:rPr>
                <a:t>Secondary Colors</a:t>
              </a:r>
            </a:p>
          </p:txBody>
        </p:sp>
      </p:grpSp>
    </p:spTree>
    <p:extLst>
      <p:ext uri="{BB962C8B-B14F-4D97-AF65-F5344CB8AC3E}">
        <p14:creationId xmlns:p14="http://schemas.microsoft.com/office/powerpoint/2010/main" val="17790860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hyperlink" Target="http://www.rotaryserviceblog.org/blog" TargetMode="External"/><Relationship Id="rId2" Type="http://schemas.openxmlformats.org/officeDocument/2006/relationships/hyperlink" Target="http://www.rotary.org/newsletters" TargetMode="External"/><Relationship Id="rId1" Type="http://schemas.openxmlformats.org/officeDocument/2006/relationships/slideLayout" Target="../slideLayouts/slideLayout48.xml"/><Relationship Id="rId5" Type="http://schemas.openxmlformats.org/officeDocument/2006/relationships/hyperlink" Target="https://my.rotary.org/en/document/facts-about-vocational-training-teams" TargetMode="External"/><Relationship Id="rId4" Type="http://schemas.openxmlformats.org/officeDocument/2006/relationships/hyperlink" Target="http://www.rotary.org/showcas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rotary.service@rotary.org" TargetMode="Externa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a:xfrm>
            <a:off x="0" y="866775"/>
            <a:ext cx="9144000" cy="5143500"/>
          </a:xfrm>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876039"/>
            <a:ext cx="9144000" cy="5143500"/>
          </a:xfrm>
        </p:spPr>
        <p:txBody>
          <a:bodyPr/>
          <a:lstStyle/>
          <a:p>
            <a:r>
              <a:rPr lang="en-US" dirty="0"/>
              <a:t>Vocational Service</a:t>
            </a:r>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620001" y="993922"/>
            <a:ext cx="1300523" cy="1305684"/>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796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229600" cy="5676900"/>
          </a:xfrm>
          <a:prstGeom prst="rect">
            <a:avLst/>
          </a:prstGeom>
        </p:spPr>
        <p:txBody>
          <a:bodyPr lIns="0" tIns="0" rIns="0" bIns="0"/>
          <a:lstStyle/>
          <a:p>
            <a:pPr marL="0" indent="0">
              <a:buNone/>
            </a:pPr>
            <a:endParaRPr lang="en-US" sz="1500" dirty="0">
              <a:solidFill>
                <a:schemeClr val="accent4">
                  <a:lumMod val="50000"/>
                </a:schemeClr>
              </a:solidFill>
            </a:endParaRPr>
          </a:p>
          <a:p>
            <a:pPr lvl="0"/>
            <a:r>
              <a:rPr lang="en-US" sz="1600" dirty="0">
                <a:solidFill>
                  <a:schemeClr val="accent4">
                    <a:lumMod val="50000"/>
                  </a:schemeClr>
                </a:solidFill>
              </a:rPr>
              <a:t>Host / Co-Host business networking events </a:t>
            </a:r>
          </a:p>
          <a:p>
            <a:pPr lvl="1"/>
            <a:r>
              <a:rPr lang="en-US" sz="1600" dirty="0">
                <a:solidFill>
                  <a:schemeClr val="accent4">
                    <a:lumMod val="50000"/>
                  </a:schemeClr>
                </a:solidFill>
              </a:rPr>
              <a:t>Ex: Chamber of Commerce, DBEDT, etc.</a:t>
            </a:r>
          </a:p>
          <a:p>
            <a:pPr marL="457200" lvl="1" indent="0">
              <a:buNone/>
            </a:pPr>
            <a:endParaRPr lang="en-US" sz="1600" dirty="0">
              <a:solidFill>
                <a:schemeClr val="accent4">
                  <a:lumMod val="50000"/>
                </a:schemeClr>
              </a:solidFill>
            </a:endParaRPr>
          </a:p>
          <a:p>
            <a:r>
              <a:rPr lang="en-US" sz="1600" dirty="0">
                <a:solidFill>
                  <a:schemeClr val="accent4">
                    <a:lumMod val="50000"/>
                  </a:schemeClr>
                </a:solidFill>
              </a:rPr>
              <a:t>Career Guidance &amp; Counseling / Partnership with Rotaract</a:t>
            </a:r>
          </a:p>
          <a:p>
            <a:pPr lvl="1"/>
            <a:r>
              <a:rPr lang="en-US" sz="1600" dirty="0">
                <a:solidFill>
                  <a:schemeClr val="accent4">
                    <a:lumMod val="50000"/>
                  </a:schemeClr>
                </a:solidFill>
              </a:rPr>
              <a:t>Start Mentoring Program with UH, HPU, etc.</a:t>
            </a:r>
          </a:p>
          <a:p>
            <a:pPr lvl="1"/>
            <a:r>
              <a:rPr lang="en-US" sz="1600" dirty="0">
                <a:solidFill>
                  <a:schemeClr val="accent4">
                    <a:lumMod val="50000"/>
                  </a:schemeClr>
                </a:solidFill>
              </a:rPr>
              <a:t>Career Counseling for Veterans, unemployed (partnership with State, SCORE)</a:t>
            </a:r>
          </a:p>
          <a:p>
            <a:pPr marL="457200" lvl="1" indent="0">
              <a:buNone/>
            </a:pPr>
            <a:endParaRPr lang="en-US" sz="1600" dirty="0">
              <a:solidFill>
                <a:schemeClr val="accent4">
                  <a:lumMod val="50000"/>
                </a:schemeClr>
              </a:solidFill>
            </a:endParaRPr>
          </a:p>
          <a:p>
            <a:r>
              <a:rPr lang="en-US" sz="1600" dirty="0">
                <a:solidFill>
                  <a:schemeClr val="accent4">
                    <a:lumMod val="50000"/>
                  </a:schemeClr>
                </a:solidFill>
              </a:rPr>
              <a:t>Monthly Seminars or meetings with focus on a profession</a:t>
            </a:r>
          </a:p>
          <a:p>
            <a:endParaRPr lang="en-US" sz="1600" dirty="0">
              <a:solidFill>
                <a:schemeClr val="accent4">
                  <a:lumMod val="50000"/>
                </a:schemeClr>
              </a:solidFill>
            </a:endParaRPr>
          </a:p>
          <a:p>
            <a:r>
              <a:rPr lang="en-US" sz="1600" dirty="0">
                <a:solidFill>
                  <a:schemeClr val="tx2">
                    <a:lumMod val="50000"/>
                  </a:schemeClr>
                </a:solidFill>
              </a:rPr>
              <a:t>Get listed in the Rotary Doing Business directory on rotaryd5000.org</a:t>
            </a:r>
          </a:p>
          <a:p>
            <a:endParaRPr lang="en-US" sz="1600" dirty="0">
              <a:solidFill>
                <a:schemeClr val="accent4">
                  <a:lumMod val="50000"/>
                </a:schemeClr>
              </a:solidFill>
            </a:endParaRPr>
          </a:p>
          <a:p>
            <a:r>
              <a:rPr lang="en-US" sz="1600" dirty="0">
                <a:solidFill>
                  <a:schemeClr val="accent4">
                    <a:lumMod val="50000"/>
                  </a:schemeClr>
                </a:solidFill>
              </a:rPr>
              <a:t>Do Classification/Vocational Minutes </a:t>
            </a:r>
          </a:p>
          <a:p>
            <a:endParaRPr lang="en-US" sz="1600" dirty="0">
              <a:solidFill>
                <a:schemeClr val="accent4">
                  <a:lumMod val="50000"/>
                </a:schemeClr>
              </a:solidFill>
            </a:endParaRPr>
          </a:p>
          <a:p>
            <a:r>
              <a:rPr lang="en-US" sz="1600" dirty="0">
                <a:solidFill>
                  <a:schemeClr val="accent4">
                    <a:lumMod val="50000"/>
                  </a:schemeClr>
                </a:solidFill>
              </a:rPr>
              <a:t>Tours of members’ and local businesses</a:t>
            </a:r>
          </a:p>
          <a:p>
            <a:pPr marL="0" indent="0">
              <a:buNone/>
            </a:pPr>
            <a:endParaRPr lang="en-US" sz="1600" dirty="0">
              <a:solidFill>
                <a:schemeClr val="accent4">
                  <a:lumMod val="50000"/>
                </a:schemeClr>
              </a:solidFill>
            </a:endParaRPr>
          </a:p>
          <a:p>
            <a:r>
              <a:rPr lang="en-US" sz="1600" dirty="0">
                <a:solidFill>
                  <a:schemeClr val="accent4">
                    <a:lumMod val="50000"/>
                  </a:schemeClr>
                </a:solidFill>
              </a:rPr>
              <a:t>Continue to apply our professional skills to projects</a:t>
            </a:r>
          </a:p>
          <a:p>
            <a:endParaRPr lang="en-US" sz="1600" b="1" dirty="0">
              <a:solidFill>
                <a:schemeClr val="accent4">
                  <a:lumMod val="50000"/>
                </a:schemeClr>
              </a:solidFill>
            </a:endParaRPr>
          </a:p>
          <a:p>
            <a:pPr marL="0" indent="0">
              <a:buNone/>
            </a:pPr>
            <a:endParaRPr lang="en-US" sz="1600" b="1" dirty="0">
              <a:solidFill>
                <a:schemeClr val="accent4">
                  <a:lumMod val="50000"/>
                </a:schemeClr>
              </a:solidFill>
            </a:endParaRPr>
          </a:p>
          <a:p>
            <a:endParaRPr lang="en-US" sz="1600" b="1" dirty="0">
              <a:solidFill>
                <a:schemeClr val="accent4">
                  <a:lumMod val="50000"/>
                </a:schemeClr>
              </a:solidFill>
            </a:endParaRPr>
          </a:p>
          <a:p>
            <a:endParaRPr lang="en-US" sz="1600" b="1" dirty="0">
              <a:solidFill>
                <a:schemeClr val="accent4">
                  <a:lumMod val="50000"/>
                </a:schemeClr>
              </a:solidFill>
            </a:endParaRPr>
          </a:p>
          <a:p>
            <a:endParaRPr lang="en-US" sz="1600" b="1" dirty="0">
              <a:solidFill>
                <a:schemeClr val="accent4">
                  <a:lumMod val="50000"/>
                </a:schemeClr>
              </a:solidFill>
            </a:endParaRPr>
          </a:p>
          <a:p>
            <a:endParaRPr lang="en-US" sz="1600" b="1" dirty="0">
              <a:solidFill>
                <a:schemeClr val="accent4">
                  <a:lumMod val="50000"/>
                </a:schemeClr>
              </a:solidFill>
            </a:endParaRPr>
          </a:p>
          <a:p>
            <a:pPr marL="0" lvl="0" indent="0">
              <a:buNone/>
            </a:pPr>
            <a:endParaRPr lang="en-US" sz="1600" b="1" dirty="0">
              <a:solidFill>
                <a:schemeClr val="accent4">
                  <a:lumMod val="50000"/>
                </a:schemeClr>
              </a:solidFill>
            </a:endParaRPr>
          </a:p>
          <a:p>
            <a:pPr marL="0" lvl="0" indent="0">
              <a:buNone/>
            </a:pPr>
            <a:r>
              <a:rPr lang="en-US" sz="1600" b="1" dirty="0">
                <a:solidFill>
                  <a:schemeClr val="accent4">
                    <a:lumMod val="50000"/>
                  </a:schemeClr>
                </a:solidFill>
              </a:rPr>
              <a:t> </a:t>
            </a:r>
            <a:r>
              <a:rPr lang="en-US" sz="1600" b="1" i="1" dirty="0">
                <a:solidFill>
                  <a:srgbClr val="C00000"/>
                </a:solidFill>
              </a:rPr>
              <a:t> </a:t>
            </a:r>
            <a:r>
              <a:rPr lang="en-US" sz="1600" b="1" dirty="0">
                <a:solidFill>
                  <a:schemeClr val="accent4">
                    <a:lumMod val="50000"/>
                  </a:schemeClr>
                </a:solidFill>
              </a:rPr>
              <a:t> </a:t>
            </a:r>
          </a:p>
          <a:p>
            <a:pPr marL="0" indent="0">
              <a:spcAft>
                <a:spcPts val="300"/>
              </a:spcAft>
              <a:buNone/>
            </a:pPr>
            <a:r>
              <a:rPr lang="en-US" sz="2500" dirty="0"/>
              <a:t>y</a:t>
            </a:r>
          </a:p>
        </p:txBody>
      </p:sp>
      <p:sp>
        <p:nvSpPr>
          <p:cNvPr id="11" name="Title 1"/>
          <p:cNvSpPr>
            <a:spLocks noGrp="1"/>
          </p:cNvSpPr>
          <p:nvPr>
            <p:ph type="title"/>
          </p:nvPr>
        </p:nvSpPr>
        <p:spPr/>
        <p:txBody>
          <a:bodyPr/>
          <a:lstStyle/>
          <a:p>
            <a:r>
              <a:rPr lang="en-US" sz="2400" b="1" dirty="0"/>
              <a:t>Examples: Club Goals</a:t>
            </a:r>
            <a:endParaRPr lang="en-US" sz="2400" b="1" dirty="0">
              <a:solidFill>
                <a:schemeClr val="accent5">
                  <a:lumMod val="75000"/>
                </a:schemeClr>
              </a:solidFill>
            </a:endParaRPr>
          </a:p>
        </p:txBody>
      </p:sp>
    </p:spTree>
    <p:extLst>
      <p:ext uri="{BB962C8B-B14F-4D97-AF65-F5344CB8AC3E}">
        <p14:creationId xmlns:p14="http://schemas.microsoft.com/office/powerpoint/2010/main" val="236530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419101" y="3385580"/>
            <a:ext cx="3740150" cy="1481823"/>
          </a:xfrm>
        </p:spPr>
        <p:txBody>
          <a:bodyPr>
            <a:normAutofit fontScale="77500" lnSpcReduction="20000"/>
          </a:bodyPr>
          <a:lstStyle/>
          <a:p>
            <a:r>
              <a:rPr lang="en-US" dirty="0"/>
              <a:t>are international groups of Rotary members and friends who help clubs and districts plan and implement projects in a particular area of specialization</a:t>
            </a:r>
          </a:p>
          <a:p>
            <a:endParaRPr lang="en-US" dirty="0"/>
          </a:p>
          <a:p>
            <a:r>
              <a:rPr lang="en-US" dirty="0"/>
              <a:t>Join one of Rotary’s 26 Rotary Action Groups to lend your skills to support projects around the world.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white"/>
                </a:solidFill>
                <a:latin typeface="Arial" panose="020B0604020202020204"/>
                <a:ea typeface="+mn-ea"/>
                <a:cs typeface="+mn-cs"/>
              </a:rPr>
              <a:pPr defTabSz="685800" eaLnBrk="1" fontAlgn="auto" hangingPunct="1">
                <a:spcBef>
                  <a:spcPts val="0"/>
                </a:spcBef>
                <a:spcAft>
                  <a:spcPts val="0"/>
                </a:spcAft>
              </a:pPr>
              <a:t>11</a:t>
            </a:fld>
            <a:endParaRPr lang="en-US" dirty="0">
              <a:solidFill>
                <a:prstClr val="white"/>
              </a:solidFill>
              <a:latin typeface="Arial" panose="020B0604020202020204"/>
              <a:ea typeface="+mn-ea"/>
              <a:cs typeface="+mn-cs"/>
            </a:endParaRPr>
          </a:p>
        </p:txBody>
      </p:sp>
      <p:sp>
        <p:nvSpPr>
          <p:cNvPr id="6" name="Text Placeholder 5"/>
          <p:cNvSpPr>
            <a:spLocks noGrp="1"/>
          </p:cNvSpPr>
          <p:nvPr>
            <p:ph type="body" sz="quarter" idx="14"/>
          </p:nvPr>
        </p:nvSpPr>
        <p:spPr/>
        <p:txBody>
          <a:bodyPr/>
          <a:lstStyle/>
          <a:p>
            <a:r>
              <a:rPr lang="en-US" dirty="0"/>
              <a:t>Rotary Action Groups</a:t>
            </a:r>
          </a:p>
        </p:txBody>
      </p:sp>
      <p:sp>
        <p:nvSpPr>
          <p:cNvPr id="8" name="TextBox 7"/>
          <p:cNvSpPr txBox="1"/>
          <p:nvPr/>
        </p:nvSpPr>
        <p:spPr>
          <a:xfrm>
            <a:off x="84551" y="5670947"/>
            <a:ext cx="3062614"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rial" panose="020B0604020202020204"/>
                <a:ea typeface="+mn-ea"/>
                <a:cs typeface="+mn-cs"/>
              </a:rPr>
              <a:t>www.rotary.org/actiongroups</a:t>
            </a:r>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0842" r="20842"/>
          <a:stretch>
            <a:fillRect/>
          </a:stretch>
        </p:blipFill>
        <p:spPr/>
      </p:pic>
    </p:spTree>
    <p:extLst>
      <p:ext uri="{BB962C8B-B14F-4D97-AF65-F5344CB8AC3E}">
        <p14:creationId xmlns:p14="http://schemas.microsoft.com/office/powerpoint/2010/main" val="401187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419101" y="3385580"/>
            <a:ext cx="3740150" cy="1481823"/>
          </a:xfrm>
        </p:spPr>
        <p:txBody>
          <a:bodyPr>
            <a:normAutofit fontScale="85000" lnSpcReduction="20000"/>
          </a:bodyPr>
          <a:lstStyle/>
          <a:p>
            <a:r>
              <a:rPr lang="en-US" dirty="0"/>
              <a:t>are </a:t>
            </a:r>
            <a:r>
              <a:rPr lang="en-US"/>
              <a:t>international groups </a:t>
            </a:r>
            <a:r>
              <a:rPr lang="en-US" dirty="0"/>
              <a:t>of participants who build community around shared professions, hobbies or identities.</a:t>
            </a:r>
          </a:p>
          <a:p>
            <a:endParaRPr lang="en-US" dirty="0"/>
          </a:p>
          <a:p>
            <a:r>
              <a:rPr lang="en-US" dirty="0"/>
              <a:t>Rotary has more than 90 Fellowships; join one related to your profession or consider organizing one if your field isn’t represented.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white"/>
                </a:solidFill>
                <a:latin typeface="Arial" panose="020B0604020202020204"/>
                <a:ea typeface="+mn-ea"/>
                <a:cs typeface="+mn-cs"/>
              </a:rPr>
              <a:pPr defTabSz="685800" eaLnBrk="1" fontAlgn="auto" hangingPunct="1">
                <a:spcBef>
                  <a:spcPts val="0"/>
                </a:spcBef>
                <a:spcAft>
                  <a:spcPts val="0"/>
                </a:spcAft>
              </a:pPr>
              <a:t>12</a:t>
            </a:fld>
            <a:endParaRPr lang="en-US" dirty="0">
              <a:solidFill>
                <a:prstClr val="white"/>
              </a:solidFill>
              <a:latin typeface="Arial" panose="020B0604020202020204"/>
              <a:ea typeface="+mn-ea"/>
              <a:cs typeface="+mn-cs"/>
            </a:endParaRPr>
          </a:p>
        </p:txBody>
      </p:sp>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559" r="25559"/>
          <a:stretch>
            <a:fillRect/>
          </a:stretch>
        </p:blipFill>
        <p:spPr/>
      </p:pic>
      <p:sp>
        <p:nvSpPr>
          <p:cNvPr id="6" name="Text Placeholder 5"/>
          <p:cNvSpPr>
            <a:spLocks noGrp="1"/>
          </p:cNvSpPr>
          <p:nvPr>
            <p:ph type="body" sz="quarter" idx="14"/>
          </p:nvPr>
        </p:nvSpPr>
        <p:spPr/>
        <p:txBody>
          <a:bodyPr/>
          <a:lstStyle/>
          <a:p>
            <a:r>
              <a:rPr lang="en-US" dirty="0"/>
              <a:t>Rotary Fellowships</a:t>
            </a:r>
          </a:p>
        </p:txBody>
      </p:sp>
      <p:sp>
        <p:nvSpPr>
          <p:cNvPr id="8" name="TextBox 7"/>
          <p:cNvSpPr txBox="1"/>
          <p:nvPr/>
        </p:nvSpPr>
        <p:spPr>
          <a:xfrm>
            <a:off x="84551" y="5670947"/>
            <a:ext cx="3062614"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rial" panose="020B0604020202020204"/>
                <a:ea typeface="+mn-ea"/>
                <a:cs typeface="+mn-cs"/>
              </a:rPr>
              <a:t>www.rotary.org/fellowships</a:t>
            </a:r>
          </a:p>
        </p:txBody>
      </p:sp>
    </p:spTree>
    <p:extLst>
      <p:ext uri="{BB962C8B-B14F-4D97-AF65-F5344CB8AC3E}">
        <p14:creationId xmlns:p14="http://schemas.microsoft.com/office/powerpoint/2010/main" val="4613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419101" y="3385579"/>
            <a:ext cx="3740150" cy="2112565"/>
          </a:xfrm>
        </p:spPr>
        <p:txBody>
          <a:bodyPr>
            <a:normAutofit fontScale="85000" lnSpcReduction="20000"/>
          </a:bodyPr>
          <a:lstStyle/>
          <a:p>
            <a:r>
              <a:rPr lang="en-US" dirty="0"/>
              <a:t>a district program where teams of Rotary members and friends travel to an international district to explore another culture, undertake a service project, or explore a profession in partnership with local clubs. </a:t>
            </a:r>
          </a:p>
          <a:p>
            <a:endParaRPr lang="en-US" dirty="0"/>
          </a:p>
          <a:p>
            <a:r>
              <a:rPr lang="en-US" dirty="0"/>
              <a:t>Partnering districts determine the length of the exchange, group composition, itinerary, and arrange all details. Visitors are hosted in members’ homes and exchanges are reciprocal.</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white"/>
                </a:solidFill>
                <a:latin typeface="Arial" panose="020B0604020202020204"/>
                <a:ea typeface="+mn-ea"/>
                <a:cs typeface="+mn-cs"/>
              </a:rPr>
              <a:pPr defTabSz="685800" eaLnBrk="1" fontAlgn="auto" hangingPunct="1">
                <a:spcBef>
                  <a:spcPts val="0"/>
                </a:spcBef>
                <a:spcAft>
                  <a:spcPts val="0"/>
                </a:spcAft>
              </a:pPr>
              <a:t>13</a:t>
            </a:fld>
            <a:endParaRPr lang="en-US" dirty="0">
              <a:solidFill>
                <a:prstClr val="white"/>
              </a:solidFill>
              <a:latin typeface="Arial" panose="020B0604020202020204"/>
              <a:ea typeface="+mn-ea"/>
              <a:cs typeface="+mn-cs"/>
            </a:endParaRPr>
          </a:p>
        </p:txBody>
      </p:sp>
      <p:sp>
        <p:nvSpPr>
          <p:cNvPr id="6" name="Text Placeholder 5"/>
          <p:cNvSpPr>
            <a:spLocks noGrp="1"/>
          </p:cNvSpPr>
          <p:nvPr>
            <p:ph type="body" sz="quarter" idx="14"/>
          </p:nvPr>
        </p:nvSpPr>
        <p:spPr/>
        <p:txBody>
          <a:bodyPr/>
          <a:lstStyle/>
          <a:p>
            <a:r>
              <a:rPr lang="en-US" dirty="0"/>
              <a:t>Rotary Friendship Exchange</a:t>
            </a:r>
          </a:p>
        </p:txBody>
      </p:sp>
      <p:sp>
        <p:nvSpPr>
          <p:cNvPr id="8" name="TextBox 7"/>
          <p:cNvSpPr txBox="1"/>
          <p:nvPr/>
        </p:nvSpPr>
        <p:spPr>
          <a:xfrm>
            <a:off x="84551" y="5670947"/>
            <a:ext cx="3062614"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rial" panose="020B0604020202020204"/>
                <a:ea typeface="+mn-ea"/>
                <a:cs typeface="+mn-cs"/>
              </a:rPr>
              <a:t>www.rotary.org/friendship-exchange</a:t>
            </a:r>
          </a:p>
        </p:txBody>
      </p:sp>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197" r="17197"/>
          <a:stretch>
            <a:fillRect/>
          </a:stretch>
        </p:blipFill>
        <p:spPr/>
      </p:pic>
    </p:spTree>
    <p:extLst>
      <p:ext uri="{BB962C8B-B14F-4D97-AF65-F5344CB8AC3E}">
        <p14:creationId xmlns:p14="http://schemas.microsoft.com/office/powerpoint/2010/main" val="14087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7"/>
          </p:nvPr>
        </p:nvPicPr>
        <p:blipFill>
          <a:blip r:embed="rId2" cstate="hqprint">
            <a:extLst>
              <a:ext uri="{28A0092B-C50C-407E-A947-70E740481C1C}">
                <a14:useLocalDpi xmlns:a14="http://schemas.microsoft.com/office/drawing/2010/main" val="0"/>
              </a:ext>
            </a:extLst>
          </a:blip>
          <a:srcRect t="12500" b="12500"/>
          <a:stretch>
            <a:fillRect/>
          </a:stretch>
        </p:blipFill>
        <p:spPr/>
      </p:pic>
      <p:sp>
        <p:nvSpPr>
          <p:cNvPr id="9" name="Text Placeholder 8">
            <a:extLst>
              <a:ext uri="{FF2B5EF4-FFF2-40B4-BE49-F238E27FC236}">
                <a16:creationId xmlns:a16="http://schemas.microsoft.com/office/drawing/2014/main" id="{5C49A9CB-0433-DA44-9461-90D6372B0C55}"/>
              </a:ext>
            </a:extLst>
          </p:cNvPr>
          <p:cNvSpPr>
            <a:spLocks noGrp="1"/>
          </p:cNvSpPr>
          <p:nvPr>
            <p:ph type="body" sz="quarter" idx="18"/>
          </p:nvPr>
        </p:nvSpPr>
        <p:spPr/>
        <p:txBody>
          <a:bodyPr/>
          <a:lstStyle/>
          <a:p>
            <a:endParaRPr lang="en-US" dirty="0"/>
          </a:p>
        </p:txBody>
      </p:sp>
      <p:sp>
        <p:nvSpPr>
          <p:cNvPr id="16" name="Text Placeholder 15">
            <a:extLst>
              <a:ext uri="{FF2B5EF4-FFF2-40B4-BE49-F238E27FC236}">
                <a16:creationId xmlns:a16="http://schemas.microsoft.com/office/drawing/2014/main" id="{61206A8F-83E5-4FEA-8A5E-D732E9029D69}"/>
              </a:ext>
            </a:extLst>
          </p:cNvPr>
          <p:cNvSpPr>
            <a:spLocks noGrp="1"/>
          </p:cNvSpPr>
          <p:nvPr>
            <p:ph type="body" sz="quarter" idx="14"/>
          </p:nvPr>
        </p:nvSpPr>
        <p:spPr/>
        <p:txBody>
          <a:bodyPr/>
          <a:lstStyle/>
          <a:p>
            <a:pPr lvl="0"/>
            <a:r>
              <a:rPr lang="en-US" dirty="0"/>
              <a:t>Vocational Training Teams</a:t>
            </a:r>
          </a:p>
        </p:txBody>
      </p:sp>
      <p:sp>
        <p:nvSpPr>
          <p:cNvPr id="20" name="Subtitle 19">
            <a:extLst>
              <a:ext uri="{FF2B5EF4-FFF2-40B4-BE49-F238E27FC236}">
                <a16:creationId xmlns:a16="http://schemas.microsoft.com/office/drawing/2014/main" id="{C6ABCA3A-7B17-4B98-9BEA-CA08529E4BB5}"/>
              </a:ext>
            </a:extLst>
          </p:cNvPr>
          <p:cNvSpPr>
            <a:spLocks noGrp="1"/>
          </p:cNvSpPr>
          <p:nvPr>
            <p:ph type="subTitle" idx="1"/>
          </p:nvPr>
        </p:nvSpPr>
        <p:spPr>
          <a:xfrm>
            <a:off x="5153479" y="3394974"/>
            <a:ext cx="3740150" cy="2215904"/>
          </a:xfrm>
        </p:spPr>
        <p:txBody>
          <a:bodyPr>
            <a:normAutofit/>
          </a:bodyPr>
          <a:lstStyle/>
          <a:p>
            <a:r>
              <a:rPr lang="en-US" dirty="0"/>
              <a:t>are groups of professionals who travel abroad either to teach local professionals about a particular field or to learn more about their own. </a:t>
            </a:r>
          </a:p>
          <a:p>
            <a:r>
              <a:rPr lang="en-US" dirty="0"/>
              <a:t>Teams can be funded by district grants and global grants.</a:t>
            </a:r>
          </a:p>
        </p:txBody>
      </p:sp>
      <p:sp>
        <p:nvSpPr>
          <p:cNvPr id="8" name="Slide Number Placeholder 7">
            <a:extLst>
              <a:ext uri="{FF2B5EF4-FFF2-40B4-BE49-F238E27FC236}">
                <a16:creationId xmlns:a16="http://schemas.microsoft.com/office/drawing/2014/main" id="{4AB0A0D4-FE26-4E8C-BEC1-CF94D310E9A9}"/>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black"/>
                </a:solidFill>
                <a:latin typeface="Arial" panose="020B0604020202020204"/>
                <a:ea typeface="+mn-ea"/>
                <a:cs typeface="+mn-cs"/>
              </a:rPr>
              <a:pPr defTabSz="685800" eaLnBrk="1" fontAlgn="auto" hangingPunct="1">
                <a:spcBef>
                  <a:spcPts val="0"/>
                </a:spcBef>
                <a:spcAft>
                  <a:spcPts val="0"/>
                </a:spcAft>
              </a:pPr>
              <a:t>14</a:t>
            </a:fld>
            <a:endParaRPr lang="en-US" dirty="0">
              <a:solidFill>
                <a:prstClr val="black"/>
              </a:solidFill>
              <a:latin typeface="Arial" panose="020B0604020202020204"/>
              <a:ea typeface="+mn-ea"/>
              <a:cs typeface="+mn-cs"/>
            </a:endParaRPr>
          </a:p>
        </p:txBody>
      </p:sp>
      <p:sp>
        <p:nvSpPr>
          <p:cNvPr id="6" name="TextBox 5">
            <a:extLst>
              <a:ext uri="{FF2B5EF4-FFF2-40B4-BE49-F238E27FC236}">
                <a16:creationId xmlns:a16="http://schemas.microsoft.com/office/drawing/2014/main" id="{7855F15E-88EA-6B40-8A63-8C3680F4916F}"/>
              </a:ext>
            </a:extLst>
          </p:cNvPr>
          <p:cNvSpPr txBox="1"/>
          <p:nvPr/>
        </p:nvSpPr>
        <p:spPr>
          <a:xfrm>
            <a:off x="1244877" y="745435"/>
            <a:ext cx="184731" cy="300082"/>
          </a:xfrm>
          <a:prstGeom prst="rect">
            <a:avLst/>
          </a:prstGeom>
          <a:noFill/>
        </p:spPr>
        <p:txBody>
          <a:bodyPr wrap="none" rtlCol="0">
            <a:spAutoFit/>
          </a:bodyPr>
          <a:lstStyle/>
          <a:p>
            <a:pPr defTabSz="685800" eaLnBrk="1" fontAlgn="auto" hangingPunct="1">
              <a:spcBef>
                <a:spcPts val="0"/>
              </a:spcBef>
              <a:spcAft>
                <a:spcPts val="0"/>
              </a:spcAft>
            </a:pPr>
            <a:endParaRPr lang="en-US" sz="1350" dirty="0">
              <a:solidFill>
                <a:prstClr val="black"/>
              </a:solidFill>
              <a:latin typeface="Arial" panose="020B0604020202020204"/>
              <a:ea typeface="+mn-ea"/>
              <a:cs typeface="+mn-cs"/>
            </a:endParaRPr>
          </a:p>
        </p:txBody>
      </p:sp>
      <p:sp>
        <p:nvSpPr>
          <p:cNvPr id="10" name="TextBox 9"/>
          <p:cNvSpPr txBox="1"/>
          <p:nvPr/>
        </p:nvSpPr>
        <p:spPr>
          <a:xfrm>
            <a:off x="0" y="5610878"/>
            <a:ext cx="3980622" cy="323165"/>
          </a:xfrm>
          <a:prstGeom prst="rect">
            <a:avLst/>
          </a:prstGeom>
          <a:noFill/>
        </p:spPr>
        <p:txBody>
          <a:bodyPr wrap="square" rtlCol="0">
            <a:spAutoFit/>
          </a:bodyPr>
          <a:lstStyle/>
          <a:p>
            <a:pPr defTabSz="685800" eaLnBrk="1" fontAlgn="auto" hangingPunct="1">
              <a:spcBef>
                <a:spcPts val="0"/>
              </a:spcBef>
              <a:spcAft>
                <a:spcPts val="0"/>
              </a:spcAft>
            </a:pPr>
            <a:r>
              <a:rPr lang="en-US" sz="1500" b="1" dirty="0">
                <a:solidFill>
                  <a:prstClr val="white"/>
                </a:solidFill>
                <a:latin typeface="Arial" panose="020B0604020202020204"/>
                <a:ea typeface="+mn-ea"/>
                <a:cs typeface="+mn-cs"/>
              </a:rPr>
              <a:t>Visit: www.rotary.org/grants</a:t>
            </a:r>
          </a:p>
        </p:txBody>
      </p:sp>
    </p:spTree>
    <p:extLst>
      <p:ext uri="{BB962C8B-B14F-4D97-AF65-F5344CB8AC3E}">
        <p14:creationId xmlns:p14="http://schemas.microsoft.com/office/powerpoint/2010/main" val="35535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FA3E14-503C-48CB-963F-8E288BA630B3}"/>
              </a:ext>
            </a:extLst>
          </p:cNvPr>
          <p:cNvSpPr>
            <a:spLocks noGrp="1"/>
          </p:cNvSpPr>
          <p:nvPr>
            <p:ph idx="1"/>
          </p:nvPr>
        </p:nvSpPr>
        <p:spPr>
          <a:xfrm>
            <a:off x="247651" y="939801"/>
            <a:ext cx="8629649" cy="5537199"/>
          </a:xfrm>
        </p:spPr>
        <p:txBody>
          <a:bodyPr>
            <a:normAutofit fontScale="77500" lnSpcReduction="20000"/>
          </a:bodyPr>
          <a:lstStyle/>
          <a:p>
            <a:pPr marL="0" indent="0">
              <a:buNone/>
            </a:pPr>
            <a:r>
              <a:rPr lang="en-US" sz="2300" dirty="0">
                <a:solidFill>
                  <a:srgbClr val="FFFFFF"/>
                </a:solidFill>
                <a:latin typeface="Arial" panose="020B0604020202020204" pitchFamily="34" charset="0"/>
                <a:ea typeface="Arial" charset="0"/>
                <a:cs typeface="Arial" panose="020B0604020202020204" pitchFamily="34" charset="0"/>
              </a:rPr>
              <a:t>The </a:t>
            </a:r>
            <a:r>
              <a:rPr lang="en-US" sz="2300" b="1" dirty="0">
                <a:solidFill>
                  <a:srgbClr val="FFFFFF"/>
                </a:solidFill>
                <a:latin typeface="Arial" panose="020B0604020202020204" pitchFamily="34" charset="0"/>
                <a:ea typeface="Arial" charset="0"/>
                <a:cs typeface="Arial" panose="020B0604020202020204" pitchFamily="34" charset="0"/>
              </a:rPr>
              <a:t>Rotary Service newsletter</a:t>
            </a:r>
            <a:r>
              <a:rPr lang="en-US" sz="2300" dirty="0">
                <a:solidFill>
                  <a:srgbClr val="FFFFFF"/>
                </a:solidFill>
                <a:latin typeface="Arial" panose="020B0604020202020204" pitchFamily="34" charset="0"/>
                <a:ea typeface="Arial" charset="0"/>
                <a:cs typeface="Arial" panose="020B0604020202020204" pitchFamily="34" charset="0"/>
              </a:rPr>
              <a:t>, a bimonthly digital publication, keeps the family of Rotary informed about service, including:</a:t>
            </a:r>
          </a:p>
          <a:p>
            <a:r>
              <a:rPr lang="en-US" sz="2300" dirty="0">
                <a:solidFill>
                  <a:srgbClr val="FFFFFF"/>
                </a:solidFill>
                <a:latin typeface="Arial" panose="020B0604020202020204" pitchFamily="34" charset="0"/>
                <a:ea typeface="Arial" charset="0"/>
                <a:cs typeface="Arial" panose="020B0604020202020204" pitchFamily="34" charset="0"/>
              </a:rPr>
              <a:t>Project ideas to apply professional skills through service projects;</a:t>
            </a:r>
          </a:p>
          <a:p>
            <a:r>
              <a:rPr lang="en-US" sz="2300" dirty="0">
                <a:solidFill>
                  <a:srgbClr val="FFFFFF"/>
                </a:solidFill>
                <a:latin typeface="Arial" panose="020B0604020202020204" pitchFamily="34" charset="0"/>
                <a:ea typeface="Arial" charset="0"/>
                <a:cs typeface="Arial" panose="020B0604020202020204" pitchFamily="34" charset="0"/>
              </a:rPr>
              <a:t>Supporting the professional development of individuals and communities in need;</a:t>
            </a:r>
          </a:p>
          <a:p>
            <a:r>
              <a:rPr lang="en-US" sz="2300" dirty="0">
                <a:solidFill>
                  <a:srgbClr val="FFFFFF"/>
                </a:solidFill>
                <a:latin typeface="Arial" panose="020B0604020202020204" pitchFamily="34" charset="0"/>
                <a:ea typeface="Arial" charset="0"/>
                <a:cs typeface="Arial" panose="020B0604020202020204" pitchFamily="34" charset="0"/>
              </a:rPr>
              <a:t>Representing Rotary and promoting Rotary values in the workplace</a:t>
            </a:r>
          </a:p>
          <a:p>
            <a:pPr marL="0" indent="0">
              <a:buNone/>
            </a:pPr>
            <a:r>
              <a:rPr lang="en-US" sz="2300" b="1" dirty="0">
                <a:solidFill>
                  <a:srgbClr val="FFFFFF"/>
                </a:solidFill>
                <a:latin typeface="Arial" panose="020B0604020202020204" pitchFamily="34" charset="0"/>
                <a:ea typeface="Arial" charset="0"/>
                <a:cs typeface="Arial" panose="020B0604020202020204" pitchFamily="34" charset="0"/>
              </a:rPr>
              <a:t>Subscribe</a:t>
            </a:r>
            <a:r>
              <a:rPr lang="en-US" sz="2300" dirty="0">
                <a:solidFill>
                  <a:schemeClr val="bg1">
                    <a:lumMod val="95000"/>
                  </a:schemeClr>
                </a:solidFill>
                <a:latin typeface="Arial" panose="020B0604020202020204" pitchFamily="34" charset="0"/>
                <a:ea typeface="Arial" charset="0"/>
                <a:cs typeface="Arial" panose="020B0604020202020204" pitchFamily="34" charset="0"/>
              </a:rPr>
              <a:t>: </a:t>
            </a:r>
            <a:r>
              <a:rPr lang="en-US" sz="2300" b="1" dirty="0">
                <a:solidFill>
                  <a:schemeClr val="bg1">
                    <a:lumMod val="95000"/>
                  </a:schemeClr>
                </a:solidFill>
                <a:latin typeface="Arial" panose="020B0604020202020204" pitchFamily="34" charset="0"/>
                <a:ea typeface="Arial" charset="0"/>
                <a:cs typeface="Arial" panose="020B0604020202020204" pitchFamily="34" charset="0"/>
                <a:hlinkClick r:id="rId2">
                  <a:extLst>
                    <a:ext uri="{A12FA001-AC4F-418D-AE19-62706E023703}">
                      <ahyp:hlinkClr xmlns:ahyp="http://schemas.microsoft.com/office/drawing/2018/hyperlinkcolor" val="tx"/>
                    </a:ext>
                  </a:extLst>
                </a:hlinkClick>
              </a:rPr>
              <a:t>www.rotary.org/newsletters</a:t>
            </a:r>
            <a:endParaRPr lang="en-US" sz="2300" b="1" dirty="0">
              <a:solidFill>
                <a:schemeClr val="bg1">
                  <a:lumMod val="95000"/>
                </a:schemeClr>
              </a:solidFill>
              <a:latin typeface="Arial" panose="020B0604020202020204" pitchFamily="34" charset="0"/>
              <a:ea typeface="Arial" charset="0"/>
              <a:cs typeface="Arial" panose="020B0604020202020204" pitchFamily="34" charset="0"/>
            </a:endParaRPr>
          </a:p>
          <a:p>
            <a:pPr marL="0" indent="0">
              <a:buNone/>
            </a:pPr>
            <a:endParaRPr lang="en-US" sz="2300" dirty="0">
              <a:solidFill>
                <a:schemeClr val="bg1">
                  <a:lumMod val="95000"/>
                </a:schemeClr>
              </a:solidFill>
              <a:latin typeface="Arial" panose="020B0604020202020204" pitchFamily="34" charset="0"/>
              <a:ea typeface="Arial" charset="0"/>
              <a:cs typeface="Arial" panose="020B0604020202020204" pitchFamily="34" charset="0"/>
            </a:endParaRPr>
          </a:p>
          <a:p>
            <a:pPr marL="0" indent="0">
              <a:buNone/>
            </a:pPr>
            <a:r>
              <a:rPr lang="en-US" sz="2300" dirty="0">
                <a:solidFill>
                  <a:schemeClr val="bg1">
                    <a:lumMod val="95000"/>
                  </a:schemeClr>
                </a:solidFill>
                <a:latin typeface="Arial" panose="020B0604020202020204" pitchFamily="34" charset="0"/>
                <a:ea typeface="Arial" charset="0"/>
                <a:cs typeface="Arial" panose="020B0604020202020204" pitchFamily="34" charset="0"/>
              </a:rPr>
              <a:t>The </a:t>
            </a:r>
            <a:r>
              <a:rPr lang="en-US" sz="2300" b="1" dirty="0">
                <a:solidFill>
                  <a:schemeClr val="bg1">
                    <a:lumMod val="95000"/>
                  </a:schemeClr>
                </a:solidFill>
                <a:latin typeface="Arial" panose="020B0604020202020204" pitchFamily="34" charset="0"/>
                <a:ea typeface="Arial" charset="0"/>
                <a:cs typeface="Arial" panose="020B0604020202020204" pitchFamily="34" charset="0"/>
              </a:rPr>
              <a:t>Rotary Service in Action blog </a:t>
            </a:r>
            <a:r>
              <a:rPr lang="en-US" sz="2300" dirty="0">
                <a:solidFill>
                  <a:schemeClr val="bg1">
                    <a:lumMod val="95000"/>
                  </a:schemeClr>
                </a:solidFill>
                <a:latin typeface="Arial" panose="020B0604020202020204" pitchFamily="34" charset="0"/>
                <a:ea typeface="Arial" charset="0"/>
                <a:cs typeface="Arial" panose="020B0604020202020204" pitchFamily="34" charset="0"/>
              </a:rPr>
              <a:t>features weekly stories, resources, and best practices for community, international and vocational service. </a:t>
            </a:r>
          </a:p>
          <a:p>
            <a:pPr marL="0" indent="0">
              <a:buNone/>
            </a:pPr>
            <a:r>
              <a:rPr lang="en-US" sz="2300" b="1" dirty="0">
                <a:solidFill>
                  <a:schemeClr val="bg1">
                    <a:lumMod val="95000"/>
                  </a:schemeClr>
                </a:solidFill>
                <a:latin typeface="Arial" panose="020B0604020202020204" pitchFamily="34" charset="0"/>
                <a:ea typeface="Arial" charset="0"/>
                <a:cs typeface="Arial" panose="020B0604020202020204" pitchFamily="34" charset="0"/>
              </a:rPr>
              <a:t>Follow us</a:t>
            </a:r>
            <a:r>
              <a:rPr lang="en-US" sz="2300" dirty="0">
                <a:solidFill>
                  <a:schemeClr val="bg1">
                    <a:lumMod val="95000"/>
                  </a:schemeClr>
                </a:solidFill>
                <a:latin typeface="Arial" panose="020B0604020202020204" pitchFamily="34" charset="0"/>
                <a:ea typeface="Arial" charset="0"/>
                <a:cs typeface="Arial" panose="020B0604020202020204" pitchFamily="34" charset="0"/>
              </a:rPr>
              <a:t>: </a:t>
            </a:r>
            <a:r>
              <a:rPr lang="en-US" sz="2300" b="1" dirty="0">
                <a:solidFill>
                  <a:schemeClr val="bg1">
                    <a:lumMod val="95000"/>
                  </a:schemeClr>
                </a:solidFill>
                <a:latin typeface="Arial" panose="020B0604020202020204" pitchFamily="34" charset="0"/>
                <a:ea typeface="Arial" charset="0"/>
                <a:cs typeface="Arial" panose="020B0604020202020204" pitchFamily="34" charset="0"/>
                <a:hlinkClick r:id="rId3">
                  <a:extLst>
                    <a:ext uri="{A12FA001-AC4F-418D-AE19-62706E023703}">
                      <ahyp:hlinkClr xmlns:ahyp="http://schemas.microsoft.com/office/drawing/2018/hyperlinkcolor" val="tx"/>
                    </a:ext>
                  </a:extLst>
                </a:hlinkClick>
              </a:rPr>
              <a:t>www.rotaryserviceblog.org/blog</a:t>
            </a:r>
            <a:endParaRPr lang="en-US" sz="2300" b="1" dirty="0">
              <a:solidFill>
                <a:schemeClr val="bg1">
                  <a:lumMod val="95000"/>
                </a:schemeClr>
              </a:solidFill>
              <a:latin typeface="Arial" panose="020B0604020202020204" pitchFamily="34" charset="0"/>
              <a:ea typeface="Arial" charset="0"/>
              <a:cs typeface="Arial" panose="020B0604020202020204" pitchFamily="34" charset="0"/>
            </a:endParaRPr>
          </a:p>
          <a:p>
            <a:pPr marL="0" indent="0">
              <a:buNone/>
            </a:pPr>
            <a:endParaRPr lang="en-US" sz="2300" b="1" dirty="0">
              <a:solidFill>
                <a:schemeClr val="bg1">
                  <a:lumMod val="95000"/>
                </a:schemeClr>
              </a:solidFill>
              <a:latin typeface="Arial" panose="020B0604020202020204" pitchFamily="34" charset="0"/>
              <a:ea typeface="Arial" charset="0"/>
              <a:cs typeface="Arial" panose="020B0604020202020204" pitchFamily="34" charset="0"/>
            </a:endParaRPr>
          </a:p>
          <a:p>
            <a:pPr marL="0" indent="0">
              <a:buNone/>
            </a:pPr>
            <a:r>
              <a:rPr lang="en-US" sz="2300" b="1" dirty="0">
                <a:solidFill>
                  <a:schemeClr val="bg1">
                    <a:lumMod val="95000"/>
                  </a:schemeClr>
                </a:solidFill>
                <a:latin typeface="Arial" panose="020B0604020202020204" pitchFamily="34" charset="0"/>
                <a:ea typeface="Arial" charset="0"/>
                <a:cs typeface="Arial" panose="020B0604020202020204" pitchFamily="34" charset="0"/>
              </a:rPr>
              <a:t>Vocational Service in Action </a:t>
            </a:r>
            <a:r>
              <a:rPr lang="en-US" sz="2300" dirty="0">
                <a:solidFill>
                  <a:schemeClr val="bg1">
                    <a:lumMod val="95000"/>
                  </a:schemeClr>
                </a:solidFill>
                <a:latin typeface="Arial" panose="020B0604020202020204" pitchFamily="34" charset="0"/>
                <a:ea typeface="Arial" charset="0"/>
                <a:cs typeface="Arial" panose="020B0604020202020204" pitchFamily="34" charset="0"/>
              </a:rPr>
              <a:t>is a handy guide with information, resources, and project ideas related to vocational service.</a:t>
            </a:r>
          </a:p>
          <a:p>
            <a:pPr marL="0" indent="0">
              <a:buNone/>
            </a:pPr>
            <a:endParaRPr lang="en-US" sz="2300" dirty="0">
              <a:solidFill>
                <a:schemeClr val="bg1">
                  <a:lumMod val="95000"/>
                </a:schemeClr>
              </a:solidFill>
              <a:latin typeface="Arial" panose="020B0604020202020204" pitchFamily="34" charset="0"/>
              <a:ea typeface="Arial" charset="0"/>
              <a:cs typeface="Arial" panose="020B0604020202020204" pitchFamily="34" charset="0"/>
            </a:endParaRPr>
          </a:p>
          <a:p>
            <a:pPr marL="0" indent="0">
              <a:buNone/>
            </a:pPr>
            <a:r>
              <a:rPr lang="en-US" sz="2300" dirty="0">
                <a:solidFill>
                  <a:schemeClr val="bg1">
                    <a:lumMod val="95000"/>
                  </a:schemeClr>
                </a:solidFill>
                <a:latin typeface="Arial" panose="020B0604020202020204" pitchFamily="34" charset="0"/>
                <a:ea typeface="Arial" charset="0"/>
                <a:cs typeface="Arial" panose="020B0604020202020204" pitchFamily="34" charset="0"/>
              </a:rPr>
              <a:t>Find inspiration, project partners, and share about your completed projects on </a:t>
            </a:r>
            <a:r>
              <a:rPr lang="en-US" sz="2300" b="1" dirty="0">
                <a:solidFill>
                  <a:schemeClr val="bg1">
                    <a:lumMod val="95000"/>
                  </a:schemeClr>
                </a:solidFill>
                <a:latin typeface="Arial" panose="020B0604020202020204" pitchFamily="34" charset="0"/>
                <a:ea typeface="Arial" charset="0"/>
                <a:cs typeface="Arial" panose="020B0604020202020204" pitchFamily="34" charset="0"/>
                <a:hlinkClick r:id="rId4">
                  <a:extLst>
                    <a:ext uri="{A12FA001-AC4F-418D-AE19-62706E023703}">
                      <ahyp:hlinkClr xmlns:ahyp="http://schemas.microsoft.com/office/drawing/2018/hyperlinkcolor" val="tx"/>
                    </a:ext>
                  </a:extLst>
                </a:hlinkClick>
              </a:rPr>
              <a:t>Rotary Showcase</a:t>
            </a:r>
            <a:r>
              <a:rPr lang="en-US" sz="2300" b="1" dirty="0">
                <a:solidFill>
                  <a:schemeClr val="bg1">
                    <a:lumMod val="95000"/>
                  </a:schemeClr>
                </a:solidFill>
                <a:latin typeface="Arial" panose="020B0604020202020204" pitchFamily="34" charset="0"/>
                <a:ea typeface="Arial" charset="0"/>
                <a:cs typeface="Arial" panose="020B0604020202020204" pitchFamily="34" charset="0"/>
              </a:rPr>
              <a:t>.</a:t>
            </a:r>
          </a:p>
          <a:p>
            <a:pPr marL="0" indent="0">
              <a:buNone/>
            </a:pPr>
            <a:endParaRPr lang="en-US" sz="2300" b="1" dirty="0">
              <a:solidFill>
                <a:schemeClr val="bg1">
                  <a:lumMod val="95000"/>
                </a:schemeClr>
              </a:solidFill>
              <a:latin typeface="Arial" panose="020B0604020202020204" pitchFamily="34" charset="0"/>
              <a:ea typeface="Arial" charset="0"/>
              <a:cs typeface="Arial" panose="020B0604020202020204" pitchFamily="34" charset="0"/>
            </a:endParaRPr>
          </a:p>
          <a:p>
            <a:pPr marL="0" indent="0">
              <a:buNone/>
            </a:pPr>
            <a:r>
              <a:rPr lang="en-US" sz="2300" dirty="0">
                <a:solidFill>
                  <a:schemeClr val="bg1">
                    <a:lumMod val="95000"/>
                  </a:schemeClr>
                </a:solidFill>
                <a:latin typeface="Arial" panose="020B0604020202020204" pitchFamily="34" charset="0"/>
                <a:ea typeface="Arial" charset="0"/>
                <a:cs typeface="Arial" panose="020B0604020202020204" pitchFamily="34" charset="0"/>
              </a:rPr>
              <a:t>Learn about organizing a vocational training team to conduct training and build capacity in collaboration with Rotary members in others of the world through </a:t>
            </a:r>
            <a:r>
              <a:rPr lang="en-US" sz="2300" dirty="0">
                <a:solidFill>
                  <a:schemeClr val="bg1">
                    <a:lumMod val="95000"/>
                  </a:schemeClr>
                </a:solidFill>
                <a:latin typeface="Arial" panose="020B0604020202020204" pitchFamily="34" charset="0"/>
                <a:ea typeface="Arial" charset="0"/>
                <a:cs typeface="Arial" panose="020B0604020202020204" pitchFamily="34" charset="0"/>
                <a:hlinkClick r:id="rId5">
                  <a:extLst>
                    <a:ext uri="{A12FA001-AC4F-418D-AE19-62706E023703}">
                      <ahyp:hlinkClr xmlns:ahyp="http://schemas.microsoft.com/office/drawing/2018/hyperlinkcolor" val="tx"/>
                    </a:ext>
                  </a:extLst>
                </a:hlinkClick>
              </a:rPr>
              <a:t>Vocational Training Teams</a:t>
            </a:r>
            <a:r>
              <a:rPr lang="en-US" sz="2300" dirty="0">
                <a:solidFill>
                  <a:schemeClr val="bg1">
                    <a:lumMod val="95000"/>
                  </a:schemeClr>
                </a:solidFill>
                <a:latin typeface="Arial" panose="020B0604020202020204" pitchFamily="34" charset="0"/>
                <a:ea typeface="Arial" charset="0"/>
                <a:cs typeface="Arial" panose="020B0604020202020204" pitchFamily="34" charset="0"/>
              </a:rPr>
              <a:t>.</a:t>
            </a:r>
          </a:p>
          <a:p>
            <a:pPr marL="0" indent="0">
              <a:buNone/>
            </a:pP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b="1" dirty="0">
              <a:solidFill>
                <a:srgbClr val="FFFFFF"/>
              </a:solidFill>
              <a:latin typeface="Arial" panose="020B0604020202020204" pitchFamily="34" charset="0"/>
              <a:cs typeface="Arial" panose="020B0604020202020204" pitchFamily="34" charset="0"/>
            </a:endParaRPr>
          </a:p>
          <a:p>
            <a:pPr marL="0" indent="0">
              <a:buNone/>
            </a:pPr>
            <a:endParaRPr lang="en-US" b="1" dirty="0"/>
          </a:p>
        </p:txBody>
      </p:sp>
      <p:sp>
        <p:nvSpPr>
          <p:cNvPr id="5" name="Title 4">
            <a:extLst>
              <a:ext uri="{FF2B5EF4-FFF2-40B4-BE49-F238E27FC236}">
                <a16:creationId xmlns:a16="http://schemas.microsoft.com/office/drawing/2014/main" id="{95DC56D4-E9A9-4E02-B306-16E08D91BB03}"/>
              </a:ext>
            </a:extLst>
          </p:cNvPr>
          <p:cNvSpPr>
            <a:spLocks noGrp="1"/>
          </p:cNvSpPr>
          <p:nvPr>
            <p:ph type="title"/>
          </p:nvPr>
        </p:nvSpPr>
        <p:spPr/>
        <p:txBody>
          <a:bodyPr>
            <a:normAutofit/>
          </a:bodyPr>
          <a:lstStyle/>
          <a:p>
            <a:r>
              <a:rPr lang="en-US" dirty="0"/>
              <a:t>More Resources</a:t>
            </a:r>
          </a:p>
        </p:txBody>
      </p:sp>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white"/>
                </a:solidFill>
                <a:latin typeface="Arial" panose="020B0604020202020204"/>
                <a:ea typeface="+mn-ea"/>
                <a:cs typeface="+mn-cs"/>
              </a:rPr>
              <a:pPr defTabSz="685800" eaLnBrk="1" fontAlgn="auto" hangingPunct="1">
                <a:spcBef>
                  <a:spcPts val="0"/>
                </a:spcBef>
                <a:spcAft>
                  <a:spcPts val="0"/>
                </a:spcAft>
              </a:pPr>
              <a:t>15</a:t>
            </a:fld>
            <a:endParaRPr lang="en-US" dirty="0">
              <a:solidFill>
                <a:prstClr val="white"/>
              </a:solidFill>
              <a:latin typeface="Arial" panose="020B0604020202020204"/>
              <a:ea typeface="+mn-ea"/>
              <a:cs typeface="+mn-cs"/>
            </a:endParaRPr>
          </a:p>
        </p:txBody>
      </p:sp>
    </p:spTree>
    <p:extLst>
      <p:ext uri="{BB962C8B-B14F-4D97-AF65-F5344CB8AC3E}">
        <p14:creationId xmlns:p14="http://schemas.microsoft.com/office/powerpoint/2010/main" val="194304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FA3E14-503C-48CB-963F-8E288BA630B3}"/>
              </a:ext>
            </a:extLst>
          </p:cNvPr>
          <p:cNvSpPr>
            <a:spLocks noGrp="1"/>
          </p:cNvSpPr>
          <p:nvPr>
            <p:ph idx="1"/>
          </p:nvPr>
        </p:nvSpPr>
        <p:spPr>
          <a:xfrm>
            <a:off x="257176" y="1749817"/>
            <a:ext cx="8629649" cy="3795299"/>
          </a:xfrm>
        </p:spPr>
        <p:txBody>
          <a:bodyPr>
            <a:normAutofit/>
          </a:bodyPr>
          <a:lstStyle/>
          <a:p>
            <a:pPr marL="0" indent="0">
              <a:buNone/>
            </a:pPr>
            <a:r>
              <a:rPr lang="en-US" dirty="0">
                <a:solidFill>
                  <a:srgbClr val="FFFFFF"/>
                </a:solidFill>
                <a:latin typeface="Arial" panose="020B0604020202020204" pitchFamily="34" charset="0"/>
                <a:ea typeface="Arial" charset="0"/>
                <a:cs typeface="Arial" panose="020B0604020202020204" pitchFamily="34" charset="0"/>
              </a:rPr>
              <a:t>Your district community service committee chair, appointed by your district governor, coordinates and promotes vocational service activities within the district. </a:t>
            </a:r>
          </a:p>
          <a:p>
            <a:pPr marL="0" indent="0">
              <a:buNone/>
            </a:pPr>
            <a:r>
              <a:rPr lang="en-US" dirty="0">
                <a:solidFill>
                  <a:srgbClr val="FFFFFF"/>
                </a:solidFill>
                <a:latin typeface="Arial" panose="020B0604020202020204" pitchFamily="34" charset="0"/>
                <a:ea typeface="Arial" charset="0"/>
                <a:cs typeface="Arial" panose="020B0604020202020204" pitchFamily="34" charset="0"/>
              </a:rPr>
              <a:t>Your district international service committee chair, appointed by your district governor, coordinates your district’s resource network of local experts who lend their professional expertise to local clubs as they plan related service projects.</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Check your district’s website or with your district governor to identify both district leaders. Contact Rotary staff at </a:t>
            </a:r>
            <a:r>
              <a:rPr lang="en-US" dirty="0">
                <a:solidFill>
                  <a:srgbClr val="FFFFFF"/>
                </a:solidFill>
                <a:latin typeface="Arial" panose="020B0604020202020204" pitchFamily="34" charset="0"/>
                <a:ea typeface="Arial" charset="0"/>
                <a:cs typeface="Arial" panose="020B0604020202020204" pitchFamily="34" charset="0"/>
                <a:hlinkClick r:id="rId2"/>
              </a:rPr>
              <a:t>rotary.service@rotary.org</a:t>
            </a:r>
            <a:r>
              <a:rPr lang="en-US" dirty="0">
                <a:solidFill>
                  <a:srgbClr val="FFFFFF"/>
                </a:solidFill>
                <a:latin typeface="Arial" panose="020B0604020202020204" pitchFamily="34" charset="0"/>
                <a:ea typeface="Arial" charset="0"/>
                <a:cs typeface="Arial" panose="020B0604020202020204" pitchFamily="34" charset="0"/>
              </a:rPr>
              <a:t> with questions.</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p:txBody>
      </p:sp>
      <p:sp>
        <p:nvSpPr>
          <p:cNvPr id="5" name="Title 4">
            <a:extLst>
              <a:ext uri="{FF2B5EF4-FFF2-40B4-BE49-F238E27FC236}">
                <a16:creationId xmlns:a16="http://schemas.microsoft.com/office/drawing/2014/main" id="{95DC56D4-E9A9-4E02-B306-16E08D91BB03}"/>
              </a:ext>
            </a:extLst>
          </p:cNvPr>
          <p:cNvSpPr>
            <a:spLocks noGrp="1"/>
          </p:cNvSpPr>
          <p:nvPr>
            <p:ph type="title"/>
          </p:nvPr>
        </p:nvSpPr>
        <p:spPr/>
        <p:txBody>
          <a:bodyPr>
            <a:normAutofit/>
          </a:bodyPr>
          <a:lstStyle/>
          <a:p>
            <a:r>
              <a:rPr lang="en-US" dirty="0"/>
              <a:t>Support</a:t>
            </a:r>
          </a:p>
        </p:txBody>
      </p:sp>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white"/>
                </a:solidFill>
                <a:latin typeface="Arial" panose="020B0604020202020204"/>
                <a:ea typeface="+mn-ea"/>
                <a:cs typeface="+mn-cs"/>
              </a:rPr>
              <a:pPr defTabSz="685800" eaLnBrk="1" fontAlgn="auto" hangingPunct="1">
                <a:spcBef>
                  <a:spcPts val="0"/>
                </a:spcBef>
                <a:spcAft>
                  <a:spcPts val="0"/>
                </a:spcAft>
              </a:pPr>
              <a:t>16</a:t>
            </a:fld>
            <a:endParaRPr lang="en-US" dirty="0">
              <a:solidFill>
                <a:prstClr val="white"/>
              </a:solidFill>
              <a:latin typeface="Arial" panose="020B0604020202020204"/>
              <a:ea typeface="+mn-ea"/>
              <a:cs typeface="+mn-cs"/>
            </a:endParaRPr>
          </a:p>
        </p:txBody>
      </p:sp>
    </p:spTree>
    <p:extLst>
      <p:ext uri="{BB962C8B-B14F-4D97-AF65-F5344CB8AC3E}">
        <p14:creationId xmlns:p14="http://schemas.microsoft.com/office/powerpoint/2010/main" val="21202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4D25A5-B582-4FA5-8CE5-B01A4DFE6FE0}"/>
              </a:ext>
            </a:extLst>
          </p:cNvPr>
          <p:cNvSpPr>
            <a:spLocks noGrp="1"/>
          </p:cNvSpPr>
          <p:nvPr>
            <p:ph type="title"/>
          </p:nvPr>
        </p:nvSpPr>
        <p:spPr>
          <a:xfrm>
            <a:off x="88899" y="-185822"/>
            <a:ext cx="9055101" cy="1540042"/>
          </a:xfrm>
        </p:spPr>
        <p:txBody>
          <a:bodyPr/>
          <a:lstStyle/>
          <a:p>
            <a:r>
              <a:rPr lang="en-US" dirty="0"/>
              <a:t>District directory and </a:t>
            </a:r>
            <a:br>
              <a:rPr lang="en-US" dirty="0"/>
            </a:br>
            <a:r>
              <a:rPr lang="en-US" dirty="0"/>
              <a:t>Yellow pages</a:t>
            </a:r>
          </a:p>
        </p:txBody>
      </p:sp>
      <p:pic>
        <p:nvPicPr>
          <p:cNvPr id="10" name="Content Placeholder 9">
            <a:extLst>
              <a:ext uri="{FF2B5EF4-FFF2-40B4-BE49-F238E27FC236}">
                <a16:creationId xmlns:a16="http://schemas.microsoft.com/office/drawing/2014/main" id="{5CAFFE93-552D-482D-A724-B014FA92B0CB}"/>
              </a:ext>
            </a:extLst>
          </p:cNvPr>
          <p:cNvPicPr>
            <a:picLocks noGrp="1" noChangeAspect="1"/>
          </p:cNvPicPr>
          <p:nvPr>
            <p:ph idx="1"/>
          </p:nvPr>
        </p:nvPicPr>
        <p:blipFill>
          <a:blip r:embed="rId2"/>
          <a:stretch>
            <a:fillRect/>
          </a:stretch>
        </p:blipFill>
        <p:spPr>
          <a:xfrm>
            <a:off x="285750" y="2189743"/>
            <a:ext cx="8629650" cy="3646913"/>
          </a:xfrm>
        </p:spPr>
      </p:pic>
      <p:sp>
        <p:nvSpPr>
          <p:cNvPr id="5" name="Slide Number Placeholder 4">
            <a:extLst>
              <a:ext uri="{FF2B5EF4-FFF2-40B4-BE49-F238E27FC236}">
                <a16:creationId xmlns:a16="http://schemas.microsoft.com/office/drawing/2014/main" id="{1EA476DB-9B43-4059-BB43-B5491C44CE43}"/>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11" name="Arrow: Down 10">
            <a:extLst>
              <a:ext uri="{FF2B5EF4-FFF2-40B4-BE49-F238E27FC236}">
                <a16:creationId xmlns:a16="http://schemas.microsoft.com/office/drawing/2014/main" id="{406B5672-0F1B-430F-ADF1-6987601A67B6}"/>
              </a:ext>
            </a:extLst>
          </p:cNvPr>
          <p:cNvSpPr/>
          <p:nvPr/>
        </p:nvSpPr>
        <p:spPr>
          <a:xfrm>
            <a:off x="6172200" y="914400"/>
            <a:ext cx="7620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B655153-7F6F-4581-ADBF-742991ED096A}"/>
              </a:ext>
            </a:extLst>
          </p:cNvPr>
          <p:cNvSpPr/>
          <p:nvPr/>
        </p:nvSpPr>
        <p:spPr>
          <a:xfrm>
            <a:off x="8153400" y="5257800"/>
            <a:ext cx="76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4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8A39-030A-4879-9FA3-D98534851550}"/>
              </a:ext>
            </a:extLst>
          </p:cNvPr>
          <p:cNvSpPr>
            <a:spLocks noGrp="1"/>
          </p:cNvSpPr>
          <p:nvPr>
            <p:ph type="title"/>
          </p:nvPr>
        </p:nvSpPr>
        <p:spPr/>
        <p:txBody>
          <a:bodyPr/>
          <a:lstStyle/>
          <a:p>
            <a:r>
              <a:rPr lang="en-US" dirty="0"/>
              <a:t>Rotary yellow pages- free to list</a:t>
            </a:r>
            <a:br>
              <a:rPr lang="en-US" dirty="0"/>
            </a:br>
            <a:r>
              <a:rPr lang="en-US" dirty="0"/>
              <a:t>$30 for a banner</a:t>
            </a:r>
          </a:p>
        </p:txBody>
      </p:sp>
      <p:sp>
        <p:nvSpPr>
          <p:cNvPr id="5" name="Slide Number Placeholder 4">
            <a:extLst>
              <a:ext uri="{FF2B5EF4-FFF2-40B4-BE49-F238E27FC236}">
                <a16:creationId xmlns:a16="http://schemas.microsoft.com/office/drawing/2014/main" id="{4EFC8CAA-441D-43C1-BFC4-ABCB5B97DED5}"/>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7" name="Picture 6">
            <a:extLst>
              <a:ext uri="{FF2B5EF4-FFF2-40B4-BE49-F238E27FC236}">
                <a16:creationId xmlns:a16="http://schemas.microsoft.com/office/drawing/2014/main" id="{E32A18A6-3D3F-42FF-A26E-90043C0F28C0}"/>
              </a:ext>
            </a:extLst>
          </p:cNvPr>
          <p:cNvPicPr>
            <a:picLocks noChangeAspect="1"/>
          </p:cNvPicPr>
          <p:nvPr/>
        </p:nvPicPr>
        <p:blipFill>
          <a:blip r:embed="rId2"/>
          <a:stretch>
            <a:fillRect/>
          </a:stretch>
        </p:blipFill>
        <p:spPr>
          <a:xfrm>
            <a:off x="1219200" y="1477004"/>
            <a:ext cx="7122962" cy="5152396"/>
          </a:xfrm>
          <a:prstGeom prst="rect">
            <a:avLst/>
          </a:prstGeom>
        </p:spPr>
      </p:pic>
    </p:spTree>
    <p:extLst>
      <p:ext uri="{BB962C8B-B14F-4D97-AF65-F5344CB8AC3E}">
        <p14:creationId xmlns:p14="http://schemas.microsoft.com/office/powerpoint/2010/main" val="200050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1E26-79C9-43F6-88DD-D413F0B35444}"/>
              </a:ext>
            </a:extLst>
          </p:cNvPr>
          <p:cNvSpPr>
            <a:spLocks noGrp="1"/>
          </p:cNvSpPr>
          <p:nvPr>
            <p:ph type="title"/>
          </p:nvPr>
        </p:nvSpPr>
        <p:spPr/>
        <p:txBody>
          <a:bodyPr/>
          <a:lstStyle/>
          <a:p>
            <a:r>
              <a:rPr lang="en-US" sz="4000" dirty="0"/>
              <a:t>Vocational Service in Action Handbook</a:t>
            </a:r>
          </a:p>
        </p:txBody>
      </p:sp>
      <p:pic>
        <p:nvPicPr>
          <p:cNvPr id="5" name="Content Placeholder 4">
            <a:extLst>
              <a:ext uri="{FF2B5EF4-FFF2-40B4-BE49-F238E27FC236}">
                <a16:creationId xmlns:a16="http://schemas.microsoft.com/office/drawing/2014/main" id="{7DBB400F-F880-475F-90FE-4E83FE640638}"/>
              </a:ext>
            </a:extLst>
          </p:cNvPr>
          <p:cNvPicPr>
            <a:picLocks noGrp="1" noChangeAspect="1"/>
          </p:cNvPicPr>
          <p:nvPr>
            <p:ph idx="1"/>
          </p:nvPr>
        </p:nvPicPr>
        <p:blipFill>
          <a:blip r:embed="rId3"/>
          <a:stretch>
            <a:fillRect/>
          </a:stretch>
        </p:blipFill>
        <p:spPr>
          <a:xfrm>
            <a:off x="2146768" y="1243025"/>
            <a:ext cx="4850464" cy="5614975"/>
          </a:xfrm>
        </p:spPr>
      </p:pic>
    </p:spTree>
    <p:extLst>
      <p:ext uri="{BB962C8B-B14F-4D97-AF65-F5344CB8AC3E}">
        <p14:creationId xmlns:p14="http://schemas.microsoft.com/office/powerpoint/2010/main" val="212890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normAutofit/>
          </a:bodyPr>
          <a:lstStyle/>
          <a:p>
            <a:r>
              <a:rPr lang="en-US" dirty="0"/>
              <a:t>Through vocational service we:</a:t>
            </a:r>
          </a:p>
          <a:p>
            <a:pPr lvl="1"/>
            <a:r>
              <a:rPr lang="en-US" b="1" dirty="0"/>
              <a:t>Serve</a:t>
            </a:r>
            <a:r>
              <a:rPr lang="en-US" dirty="0"/>
              <a:t> others by using our unique skills to address community needs</a:t>
            </a:r>
          </a:p>
          <a:p>
            <a:pPr lvl="1"/>
            <a:r>
              <a:rPr lang="en-US" b="1" dirty="0"/>
              <a:t>Empower</a:t>
            </a:r>
            <a:r>
              <a:rPr lang="en-US" dirty="0"/>
              <a:t> others through training and skill development</a:t>
            </a:r>
          </a:p>
          <a:p>
            <a:pPr lvl="1"/>
            <a:r>
              <a:rPr lang="en-US" b="1" dirty="0"/>
              <a:t>Inspire</a:t>
            </a:r>
            <a:r>
              <a:rPr lang="en-US" dirty="0"/>
              <a:t> others to act with integrity by following Rotary’s guiding principles</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Vocational Service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415926" y="3394974"/>
            <a:ext cx="4098925" cy="1481823"/>
          </a:xfrm>
        </p:spPr>
        <p:txBody>
          <a:bodyPr/>
          <a:lstStyle/>
          <a:p>
            <a:r>
              <a:rPr lang="en-US" dirty="0"/>
              <a:t>One of Rotary’s Avenues of Service</a:t>
            </a:r>
          </a:p>
          <a:p>
            <a:endParaRPr lang="en-US" dirty="0"/>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pPr defTabSz="685800" eaLnBrk="1" fontAlgn="auto" hangingPunct="1">
              <a:spcBef>
                <a:spcPts val="0"/>
              </a:spcBef>
              <a:spcAft>
                <a:spcPts val="0"/>
              </a:spcAft>
            </a:pPr>
            <a:fld id="{97A94E25-127B-4C48-AF96-44BA7B823777}" type="slidenum">
              <a:rPr lang="en-US">
                <a:solidFill>
                  <a:prstClr val="black"/>
                </a:solidFill>
                <a:latin typeface="Arial" panose="020B0604020202020204"/>
                <a:ea typeface="+mn-ea"/>
                <a:cs typeface="+mn-cs"/>
              </a:rPr>
              <a:pPr defTabSz="685800" eaLnBrk="1" fontAlgn="auto" hangingPunct="1">
                <a:spcBef>
                  <a:spcPts val="0"/>
                </a:spcBef>
                <a:spcAft>
                  <a:spcPts val="0"/>
                </a:spcAft>
              </a:pPr>
              <a:t>2</a:t>
            </a:fld>
            <a:endParaRPr lang="en-US" dirty="0">
              <a:solidFill>
                <a:prstClr val="black"/>
              </a:solidFill>
              <a:latin typeface="Arial" panose="020B0604020202020204"/>
              <a:ea typeface="+mn-ea"/>
              <a:cs typeface="+mn-cs"/>
            </a:endParaRPr>
          </a:p>
        </p:txBody>
      </p:sp>
    </p:spTree>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66875"/>
            <a:ext cx="8153400" cy="4343400"/>
          </a:xfrm>
          <a:prstGeom prst="rect">
            <a:avLst/>
          </a:prstGeom>
        </p:spPr>
        <p:txBody>
          <a:bodyPr lIns="0" tIns="0" rIns="0" bIns="0"/>
          <a:lstStyle/>
          <a:p>
            <a:pPr marL="285750" indent="-285750">
              <a:buFont typeface="Arial"/>
              <a:buChar char="•"/>
            </a:pPr>
            <a:endParaRPr lang="en-US" sz="1600" dirty="0">
              <a:solidFill>
                <a:srgbClr val="58585A"/>
              </a:solidFill>
              <a:latin typeface="Georgia"/>
              <a:cs typeface="Georgia"/>
            </a:endParaRPr>
          </a:p>
          <a:p>
            <a:pPr marL="285750" indent="-285750">
              <a:buFont typeface="Arial"/>
              <a:buChar char="•"/>
            </a:pPr>
            <a:endParaRPr lang="en-US" sz="1600" dirty="0">
              <a:solidFill>
                <a:srgbClr val="58585A"/>
              </a:solidFill>
            </a:endParaRPr>
          </a:p>
          <a:p>
            <a:pPr marL="0" indent="0" algn="ctr">
              <a:buNone/>
            </a:pPr>
            <a:r>
              <a:rPr lang="en-US" sz="1600" dirty="0">
                <a:solidFill>
                  <a:srgbClr val="58585A"/>
                </a:solidFill>
                <a:latin typeface="Georgia"/>
                <a:cs typeface="Georgia"/>
              </a:rPr>
              <a:t> </a:t>
            </a:r>
            <a:r>
              <a:rPr lang="en-US" sz="4800" b="1" dirty="0">
                <a:solidFill>
                  <a:schemeClr val="tx2">
                    <a:lumMod val="75000"/>
                  </a:schemeClr>
                </a:solidFill>
                <a:latin typeface="Georgia"/>
                <a:cs typeface="Georgia"/>
              </a:rPr>
              <a:t>Let’s Have Some FUN!</a:t>
            </a:r>
          </a:p>
          <a:p>
            <a:pPr marL="285750" indent="-285750">
              <a:buFont typeface="Arial"/>
              <a:buChar char="•"/>
            </a:pPr>
            <a:endParaRPr lang="en-US" sz="1600" dirty="0">
              <a:solidFill>
                <a:srgbClr val="58585A"/>
              </a:solidFill>
            </a:endParaRPr>
          </a:p>
          <a:p>
            <a:pPr marL="0" indent="0">
              <a:buNone/>
            </a:pPr>
            <a:r>
              <a:rPr lang="en-US" sz="9600" dirty="0">
                <a:solidFill>
                  <a:srgbClr val="58585A"/>
                </a:solidFill>
                <a:latin typeface="Georgia"/>
                <a:cs typeface="Georgia"/>
              </a:rPr>
              <a:t>      </a:t>
            </a:r>
            <a:r>
              <a:rPr lang="en-US" sz="9600" dirty="0">
                <a:solidFill>
                  <a:schemeClr val="tx2">
                    <a:lumMod val="60000"/>
                    <a:lumOff val="40000"/>
                  </a:schemeClr>
                </a:solidFill>
                <a:latin typeface="Georgia"/>
                <a:cs typeface="Georgia"/>
              </a:rPr>
              <a:t>Mahalo!</a:t>
            </a:r>
          </a:p>
        </p:txBody>
      </p:sp>
      <p:sp>
        <p:nvSpPr>
          <p:cNvPr id="11" name="Title 1"/>
          <p:cNvSpPr>
            <a:spLocks noGrp="1"/>
          </p:cNvSpPr>
          <p:nvPr>
            <p:ph type="title"/>
          </p:nvPr>
        </p:nvSpPr>
        <p:spPr/>
        <p:txBody>
          <a:bodyPr/>
          <a:lstStyle/>
          <a:p>
            <a:r>
              <a:rPr lang="en-US" sz="2400" b="1"/>
              <a:t>Rotary D5000 - ‘</a:t>
            </a:r>
            <a:r>
              <a:rPr lang="en-US" sz="2400" b="1" dirty="0"/>
              <a:t>PEOPLE OF ACTION’ – Vocational Service</a:t>
            </a:r>
          </a:p>
        </p:txBody>
      </p:sp>
    </p:spTree>
    <p:extLst>
      <p:ext uri="{BB962C8B-B14F-4D97-AF65-F5344CB8AC3E}">
        <p14:creationId xmlns:p14="http://schemas.microsoft.com/office/powerpoint/2010/main" val="279250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4572001" y="857250"/>
            <a:ext cx="4572000" cy="51435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p:txBody>
          <a:bodyPr/>
          <a:lstStyle/>
          <a:p>
            <a:pPr lvl="0"/>
            <a:r>
              <a:rPr lang="en-US" dirty="0"/>
              <a:t>Vocational Service Includes:</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5153479" y="3394974"/>
            <a:ext cx="3740150" cy="2234693"/>
          </a:xfrm>
        </p:spPr>
        <p:txBody>
          <a:bodyPr>
            <a:normAutofit fontScale="85000" lnSpcReduction="20000"/>
          </a:bodyPr>
          <a:lstStyle/>
          <a:p>
            <a:pPr marL="257175" indent="-257175">
              <a:buFontTx/>
              <a:buChar char="-"/>
            </a:pPr>
            <a:r>
              <a:rPr lang="en" dirty="0"/>
              <a:t>Connecting our professions and professional networks with our club activities;</a:t>
            </a:r>
          </a:p>
          <a:p>
            <a:pPr marL="257175" indent="-257175">
              <a:buFontTx/>
              <a:buChar char="-"/>
            </a:pPr>
            <a:r>
              <a:rPr lang="en" dirty="0"/>
              <a:t>Using our expertise to address community problems and help others discover new vocational opportunities and interests;</a:t>
            </a:r>
          </a:p>
          <a:p>
            <a:pPr marL="257175" indent="-257175">
              <a:buFontTx/>
              <a:buChar char="-"/>
            </a:pPr>
            <a:r>
              <a:rPr lang="en" dirty="0"/>
              <a:t>Promoting Rotary’s commitment to integrity in our professional and personal lives;</a:t>
            </a:r>
          </a:p>
          <a:p>
            <a:pPr marL="257175" indent="-257175">
              <a:buFontTx/>
              <a:buChar char="-"/>
            </a:pPr>
            <a:r>
              <a:rPr lang="en" dirty="0"/>
              <a:t>Recognizing and advancing the worthiness of all professions.</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white"/>
                </a:solidFill>
                <a:latin typeface="Arial" panose="020B0604020202020204"/>
                <a:ea typeface="+mn-ea"/>
                <a:cs typeface="+mn-cs"/>
              </a:rPr>
              <a:pPr defTabSz="685800" eaLnBrk="1" fontAlgn="auto" hangingPunct="1">
                <a:spcBef>
                  <a:spcPts val="0"/>
                </a:spcBef>
                <a:spcAft>
                  <a:spcPts val="0"/>
                </a:spcAft>
              </a:pPr>
              <a:t>3</a:t>
            </a:fld>
            <a:endParaRPr lang="en-US" dirty="0">
              <a:solidFill>
                <a:prstClr val="white"/>
              </a:solidFill>
              <a:latin typeface="Arial" panose="020B0604020202020204"/>
              <a:ea typeface="+mn-ea"/>
              <a:cs typeface="+mn-cs"/>
            </a:endParaRPr>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26809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486696" y="338328"/>
            <a:ext cx="2763774" cy="1608328"/>
          </a:xfrm>
        </p:spPr>
        <p:txBody>
          <a:bodyPr vert="horz" lIns="91440" tIns="45720" rIns="91440" bIns="45720" rtlCol="0" anchor="ctr">
            <a:normAutofit/>
          </a:bodyPr>
          <a:lstStyle/>
          <a:p>
            <a:pPr defTabSz="914400"/>
            <a:r>
              <a:rPr lang="en-US" sz="3100">
                <a:solidFill>
                  <a:schemeClr val="tx1"/>
                </a:solidFill>
              </a:rPr>
              <a:t>Integrity and ethics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648075" y="338328"/>
            <a:ext cx="5006720" cy="1605083"/>
          </a:xfrm>
        </p:spPr>
        <p:txBody>
          <a:bodyPr vert="horz" lIns="91440" tIns="45720" rIns="91440" bIns="45720" rtlCol="0" anchor="ctr">
            <a:normAutofit/>
          </a:bodyPr>
          <a:lstStyle/>
          <a:p>
            <a:pPr marL="0" indent="-228600" defTabSz="914400"/>
            <a:r>
              <a:rPr lang="en-US" sz="1700">
                <a:solidFill>
                  <a:schemeClr val="tx1"/>
                </a:solidFill>
              </a:rPr>
              <a:t>Rotary emphasized integrity and high ethical standards. Two useful tools for providing a framework for ethical behavior include:</a:t>
            </a:r>
          </a:p>
          <a:p>
            <a:pPr marL="0" indent="-228600" defTabSz="914400"/>
            <a:endParaRPr lang="en-US" sz="1700">
              <a:solidFill>
                <a:schemeClr val="tx1"/>
              </a:solidFill>
            </a:endParaRPr>
          </a:p>
        </p:txBody>
      </p:sp>
      <p:sp>
        <p:nvSpPr>
          <p:cNvPr id="13" name="Rectangle 1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11010"/>
            <a:ext cx="9144001"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2423160"/>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t="11475" b="22380"/>
          <a:stretch/>
        </p:blipFill>
        <p:spPr>
          <a:xfrm>
            <a:off x="498660" y="2742397"/>
            <a:ext cx="3695202" cy="3291840"/>
          </a:xfrm>
          <a:prstGeom prst="rect">
            <a:avLst/>
          </a:prstGeom>
        </p:spPr>
      </p:pic>
      <p:sp>
        <p:nvSpPr>
          <p:cNvPr id="17"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2423160"/>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932363" y="2776950"/>
            <a:ext cx="3730752" cy="3222734"/>
          </a:xfrm>
          <a:prstGeom prst="rect">
            <a:avLst/>
          </a:prstGeom>
        </p:spPr>
      </p:pic>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a:xfrm>
            <a:off x="8140446" y="6356350"/>
            <a:ext cx="514350" cy="365125"/>
          </a:xfrm>
        </p:spPr>
        <p:txBody>
          <a:bodyPr vert="horz" lIns="91440" tIns="45720" rIns="91440" bIns="45720" rtlCol="0" anchor="ctr">
            <a:normAutofit/>
          </a:bodyPr>
          <a:lstStyle/>
          <a:p>
            <a:pPr eaLnBrk="1" fontAlgn="auto" hangingPunct="1">
              <a:spcBef>
                <a:spcPts val="0"/>
              </a:spcBef>
              <a:spcAft>
                <a:spcPts val="600"/>
              </a:spcAft>
            </a:pPr>
            <a:fld id="{97A94E25-127B-4C48-AF96-44BA7B823777}" type="slidenum">
              <a:rPr lang="en-US" sz="1000">
                <a:solidFill>
                  <a:srgbClr val="595959"/>
                </a:solidFill>
                <a:latin typeface="+mn-lt"/>
                <a:ea typeface="+mn-ea"/>
                <a:cs typeface="+mn-cs"/>
              </a:rPr>
              <a:pPr eaLnBrk="1" fontAlgn="auto" hangingPunct="1">
                <a:spcBef>
                  <a:spcPts val="0"/>
                </a:spcBef>
                <a:spcAft>
                  <a:spcPts val="600"/>
                </a:spcAft>
              </a:pPr>
              <a:t>4</a:t>
            </a:fld>
            <a:endParaRPr lang="en-US" sz="1000">
              <a:solidFill>
                <a:srgbClr val="595959"/>
              </a:solidFill>
              <a:latin typeface="+mn-lt"/>
              <a:ea typeface="+mn-ea"/>
              <a:cs typeface="+mn-cs"/>
            </a:endParaRPr>
          </a:p>
        </p:txBody>
      </p:sp>
    </p:spTree>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266701" y="2158173"/>
            <a:ext cx="8629649" cy="4096027"/>
          </a:xfrm>
        </p:spPr>
        <p:txBody>
          <a:bodyPr>
            <a:normAutofit lnSpcReduction="10000"/>
          </a:bodyPr>
          <a:lstStyle/>
          <a:p>
            <a:r>
              <a:rPr lang="en-US" dirty="0"/>
              <a:t>Host a business networking event with non-Rotary professionals in your community.</a:t>
            </a:r>
          </a:p>
          <a:p>
            <a:r>
              <a:rPr lang="en-US" dirty="0"/>
              <a:t>Offer career counseling for unemployed or underemployed adults.</a:t>
            </a:r>
          </a:p>
          <a:p>
            <a:r>
              <a:rPr lang="en-US" dirty="0"/>
              <a:t>Mentor young people to achieve their career goals.</a:t>
            </a:r>
          </a:p>
          <a:p>
            <a:r>
              <a:rPr lang="en-US" dirty="0"/>
              <a:t>Apply your professional skills to a club or district service project.</a:t>
            </a:r>
          </a:p>
          <a:p>
            <a:r>
              <a:rPr lang="en-US" dirty="0"/>
              <a:t>Lend your expertise through your district’s resource network, by joining a Rotary Action Group, or by joining or starting a professionally-oriented Fellowship.</a:t>
            </a:r>
          </a:p>
          <a:p>
            <a:r>
              <a:rPr lang="en-US" dirty="0"/>
              <a:t>Work with your district Rotary Friendship Exchange chair to organize a vocationally-oriented exchange to explore how your profession is practiced in another country and introduce international friends to how yours is practiced in your country.</a:t>
            </a:r>
          </a:p>
          <a:p>
            <a:r>
              <a:rPr lang="en-US" dirty="0"/>
              <a:t>Work with your district Rotary Foundation Committee to organize a Vocational Training Team to travel abroad to teach local professionals about a particular field or to learn more about your own.</a:t>
            </a:r>
          </a:p>
        </p:txBody>
      </p:sp>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Vocational service Project ideas</a:t>
            </a:r>
          </a:p>
        </p:txBody>
      </p:sp>
      <p:sp>
        <p:nvSpPr>
          <p:cNvPr id="6" name="Slide Number Placeholder 5">
            <a:extLst>
              <a:ext uri="{FF2B5EF4-FFF2-40B4-BE49-F238E27FC236}">
                <a16:creationId xmlns:a16="http://schemas.microsoft.com/office/drawing/2014/main" id="{07659D8C-4831-4AC4-BF19-88634A4727B9}"/>
              </a:ext>
            </a:extLst>
          </p:cNvPr>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black"/>
                </a:solidFill>
                <a:latin typeface="Arial" panose="020B0604020202020204"/>
                <a:ea typeface="+mn-ea"/>
                <a:cs typeface="+mn-cs"/>
              </a:rPr>
              <a:pPr defTabSz="685800" eaLnBrk="1" fontAlgn="auto" hangingPunct="1">
                <a:spcBef>
                  <a:spcPts val="0"/>
                </a:spcBef>
                <a:spcAft>
                  <a:spcPts val="0"/>
                </a:spcAft>
              </a:pPr>
              <a:t>5</a:t>
            </a:fld>
            <a:endParaRPr lang="en-US" dirty="0">
              <a:solidFill>
                <a:prstClr val="black"/>
              </a:solidFill>
              <a:latin typeface="Arial" panose="020B0604020202020204"/>
              <a:ea typeface="+mn-ea"/>
              <a:cs typeface="+mn-cs"/>
            </a:endParaRPr>
          </a:p>
        </p:txBody>
      </p:sp>
    </p:spTree>
    <p:extLst>
      <p:ext uri="{BB962C8B-B14F-4D97-AF65-F5344CB8AC3E}">
        <p14:creationId xmlns:p14="http://schemas.microsoft.com/office/powerpoint/2010/main" val="344585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 leaders in our businesses and professions, we can advance high ethical standards by setting a positive example among colleagues and in our communities. Here are a few ideas to integrate ethics into daily work life:</a:t>
            </a:r>
          </a:p>
          <a:p>
            <a:r>
              <a:rPr lang="en-US" dirty="0"/>
              <a:t>Discuss and emphasize honesty, accountability, fairness, integrity, and respect when hiring, training and supervising employees;</a:t>
            </a:r>
          </a:p>
          <a:p>
            <a:r>
              <a:rPr lang="en-US" dirty="0"/>
              <a:t>Praise and encourage exemplary behavior;</a:t>
            </a:r>
          </a:p>
          <a:p>
            <a:r>
              <a:rPr lang="en-US" dirty="0"/>
              <a:t>Demonstrate personal commitment in relations with customers, vendors, associates, and partners by treating each interaction with care and consideration;</a:t>
            </a:r>
          </a:p>
          <a:p>
            <a:r>
              <a:rPr lang="en-US" dirty="0"/>
              <a:t>Promote socially and environmentally responsible practices in your businesses and organizations.</a:t>
            </a:r>
          </a:p>
        </p:txBody>
      </p:sp>
      <p:sp>
        <p:nvSpPr>
          <p:cNvPr id="3" name="Title 2"/>
          <p:cNvSpPr>
            <a:spLocks noGrp="1"/>
          </p:cNvSpPr>
          <p:nvPr>
            <p:ph type="title"/>
          </p:nvPr>
        </p:nvSpPr>
        <p:spPr/>
        <p:txBody>
          <a:bodyPr/>
          <a:lstStyle/>
          <a:p>
            <a:r>
              <a:rPr lang="en-US" dirty="0"/>
              <a:t>Advancing ETHICS at work</a:t>
            </a: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97A94E25-127B-4C48-AF96-44BA7B823777}" type="slidenum">
              <a:rPr lang="en-US">
                <a:solidFill>
                  <a:prstClr val="black"/>
                </a:solidFill>
                <a:latin typeface="Arial" panose="020B0604020202020204"/>
                <a:ea typeface="+mn-ea"/>
                <a:cs typeface="+mn-cs"/>
              </a:rPr>
              <a:pPr defTabSz="685800" eaLnBrk="1" fontAlgn="auto" hangingPunct="1">
                <a:spcBef>
                  <a:spcPts val="0"/>
                </a:spcBef>
                <a:spcAft>
                  <a:spcPts val="0"/>
                </a:spcAft>
              </a:pPr>
              <a:t>6</a:t>
            </a:fld>
            <a:endParaRPr lang="en-US" dirty="0">
              <a:solidFill>
                <a:prstClr val="black"/>
              </a:solidFill>
              <a:latin typeface="Arial" panose="020B0604020202020204"/>
              <a:ea typeface="+mn-ea"/>
              <a:cs typeface="+mn-cs"/>
            </a:endParaRPr>
          </a:p>
        </p:txBody>
      </p:sp>
    </p:spTree>
    <p:extLst>
      <p:ext uri="{BB962C8B-B14F-4D97-AF65-F5344CB8AC3E}">
        <p14:creationId xmlns:p14="http://schemas.microsoft.com/office/powerpoint/2010/main" val="155782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763000" cy="4343400"/>
          </a:xfrm>
          <a:prstGeom prst="rect">
            <a:avLst/>
          </a:prstGeom>
        </p:spPr>
        <p:txBody>
          <a:bodyPr lIns="0" tIns="0" rIns="0" bIns="0"/>
          <a:lstStyle/>
          <a:p>
            <a:pPr marL="457200" lvl="1" indent="0">
              <a:spcAft>
                <a:spcPts val="300"/>
              </a:spcAft>
              <a:buNone/>
            </a:pPr>
            <a:r>
              <a:rPr lang="en-US" dirty="0">
                <a:solidFill>
                  <a:schemeClr val="accent5">
                    <a:lumMod val="75000"/>
                  </a:schemeClr>
                </a:solidFill>
              </a:rPr>
              <a:t>Professionals join a Rotary club as representatives of their particular business or profession. </a:t>
            </a:r>
          </a:p>
          <a:p>
            <a:pPr marL="457200" lvl="1" indent="0">
              <a:spcAft>
                <a:spcPts val="300"/>
              </a:spcAft>
              <a:buNone/>
            </a:pPr>
            <a:endParaRPr lang="en-US" dirty="0"/>
          </a:p>
          <a:p>
            <a:pPr marL="457200" lvl="1" indent="0">
              <a:spcAft>
                <a:spcPts val="300"/>
              </a:spcAft>
              <a:buNone/>
            </a:pPr>
            <a:r>
              <a:rPr lang="en-US" sz="2400" i="1" dirty="0">
                <a:solidFill>
                  <a:schemeClr val="tx2">
                    <a:lumMod val="60000"/>
                    <a:lumOff val="40000"/>
                  </a:schemeClr>
                </a:solidFill>
              </a:rPr>
              <a:t>D-5000 Rotarians have a dual responsibility: represent their vocation within their club and to exemplify the ideals of Rotary in their place of business.</a:t>
            </a:r>
          </a:p>
        </p:txBody>
      </p:sp>
      <p:sp>
        <p:nvSpPr>
          <p:cNvPr id="11" name="Title 1"/>
          <p:cNvSpPr>
            <a:spLocks noGrp="1"/>
          </p:cNvSpPr>
          <p:nvPr>
            <p:ph type="title"/>
          </p:nvPr>
        </p:nvSpPr>
        <p:spPr/>
        <p:txBody>
          <a:bodyPr/>
          <a:lstStyle/>
          <a:p>
            <a:r>
              <a:rPr lang="en-US" sz="3200" b="1" dirty="0"/>
              <a:t>Responsibilities</a:t>
            </a:r>
          </a:p>
        </p:txBody>
      </p:sp>
      <p:sp>
        <p:nvSpPr>
          <p:cNvPr id="8" name="TextBox 7">
            <a:extLst>
              <a:ext uri="{FF2B5EF4-FFF2-40B4-BE49-F238E27FC236}">
                <a16:creationId xmlns:a16="http://schemas.microsoft.com/office/drawing/2014/main" id="{2D834640-719A-455B-BD60-E705241D7EB5}"/>
              </a:ext>
            </a:extLst>
          </p:cNvPr>
          <p:cNvSpPr txBox="1"/>
          <p:nvPr/>
        </p:nvSpPr>
        <p:spPr>
          <a:xfrm>
            <a:off x="1828800" y="4063901"/>
            <a:ext cx="5621219" cy="2308324"/>
          </a:xfrm>
          <a:prstGeom prst="rect">
            <a:avLst/>
          </a:prstGeom>
          <a:solidFill>
            <a:srgbClr val="FFFF00"/>
          </a:solidFill>
        </p:spPr>
        <p:txBody>
          <a:bodyPr wrap="none" rtlCol="0">
            <a:spAutoFit/>
          </a:bodyPr>
          <a:lstStyle/>
          <a:p>
            <a:r>
              <a:rPr lang="en-US" sz="4800" b="1" dirty="0">
                <a:solidFill>
                  <a:schemeClr val="accent5">
                    <a:lumMod val="75000"/>
                  </a:schemeClr>
                </a:solidFill>
              </a:rPr>
              <a:t>Vocational Service</a:t>
            </a:r>
          </a:p>
          <a:p>
            <a:r>
              <a:rPr lang="en-US" sz="4800" b="1" dirty="0">
                <a:solidFill>
                  <a:schemeClr val="accent5">
                    <a:lumMod val="75000"/>
                  </a:schemeClr>
                </a:solidFill>
              </a:rPr>
              <a:t>     IS CRITICAL</a:t>
            </a:r>
          </a:p>
          <a:p>
            <a:r>
              <a:rPr lang="en-US" sz="4800" b="1" dirty="0">
                <a:solidFill>
                  <a:schemeClr val="accent5">
                    <a:lumMod val="75000"/>
                  </a:schemeClr>
                </a:solidFill>
              </a:rPr>
              <a:t>  To Membership!</a:t>
            </a:r>
          </a:p>
        </p:txBody>
      </p:sp>
    </p:spTree>
    <p:extLst>
      <p:ext uri="{BB962C8B-B14F-4D97-AF65-F5344CB8AC3E}">
        <p14:creationId xmlns:p14="http://schemas.microsoft.com/office/powerpoint/2010/main" val="123617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2D70-E53F-4B9B-B6B2-5A56F80F830F}"/>
              </a:ext>
            </a:extLst>
          </p:cNvPr>
          <p:cNvSpPr>
            <a:spLocks noGrp="1"/>
          </p:cNvSpPr>
          <p:nvPr>
            <p:ph type="title"/>
          </p:nvPr>
        </p:nvSpPr>
        <p:spPr/>
        <p:txBody>
          <a:bodyPr/>
          <a:lstStyle/>
          <a:p>
            <a:r>
              <a:rPr lang="en-US" sz="2800" dirty="0"/>
              <a:t>Put Rotary Ideals into Action</a:t>
            </a:r>
          </a:p>
        </p:txBody>
      </p:sp>
      <p:sp>
        <p:nvSpPr>
          <p:cNvPr id="3" name="Content Placeholder 2">
            <a:extLst>
              <a:ext uri="{FF2B5EF4-FFF2-40B4-BE49-F238E27FC236}">
                <a16:creationId xmlns:a16="http://schemas.microsoft.com/office/drawing/2014/main" id="{C5A65649-EFAF-400F-8B71-7B8667C34162}"/>
              </a:ext>
            </a:extLst>
          </p:cNvPr>
          <p:cNvSpPr>
            <a:spLocks noGrp="1"/>
          </p:cNvSpPr>
          <p:nvPr>
            <p:ph idx="1"/>
          </p:nvPr>
        </p:nvSpPr>
        <p:spPr>
          <a:xfrm>
            <a:off x="381000" y="1066800"/>
            <a:ext cx="8382000" cy="4525963"/>
          </a:xfrm>
        </p:spPr>
        <p:txBody>
          <a:bodyPr/>
          <a:lstStyle/>
          <a:p>
            <a:r>
              <a:rPr lang="en-US" sz="2400" dirty="0">
                <a:solidFill>
                  <a:schemeClr val="bg2">
                    <a:lumMod val="10000"/>
                  </a:schemeClr>
                </a:solidFill>
              </a:rPr>
              <a:t>Talk about your profession in your club and take time to learn about fellow members’ occupations.  </a:t>
            </a:r>
          </a:p>
          <a:p>
            <a:r>
              <a:rPr lang="en-US" sz="2400" dirty="0">
                <a:solidFill>
                  <a:schemeClr val="bg2">
                    <a:lumMod val="10000"/>
                  </a:schemeClr>
                </a:solidFill>
              </a:rPr>
              <a:t>Use your skills and expertise to serve a community. </a:t>
            </a:r>
          </a:p>
          <a:p>
            <a:r>
              <a:rPr lang="en-US" sz="2400" dirty="0">
                <a:solidFill>
                  <a:schemeClr val="bg2">
                    <a:lumMod val="10000"/>
                  </a:schemeClr>
                </a:solidFill>
              </a:rPr>
              <a:t>Practice your profession with integrity and inspire others to behave ethically through your words and actions.  </a:t>
            </a:r>
          </a:p>
          <a:p>
            <a:r>
              <a:rPr lang="en-US" sz="2400" dirty="0">
                <a:solidFill>
                  <a:schemeClr val="bg2">
                    <a:lumMod val="10000"/>
                  </a:schemeClr>
                </a:solidFill>
              </a:rPr>
              <a:t>Help young people achieve their career goals. </a:t>
            </a:r>
          </a:p>
          <a:p>
            <a:r>
              <a:rPr lang="en-US" sz="2400" dirty="0">
                <a:solidFill>
                  <a:schemeClr val="bg2">
                    <a:lumMod val="10000"/>
                  </a:schemeClr>
                </a:solidFill>
              </a:rPr>
              <a:t>Guide and encourage others in their professional development. </a:t>
            </a:r>
          </a:p>
          <a:p>
            <a:pPr marL="0" indent="0">
              <a:buNone/>
            </a:pPr>
            <a:r>
              <a:rPr lang="en-US" sz="2400" dirty="0">
                <a:solidFill>
                  <a:schemeClr val="bg2">
                    <a:lumMod val="10000"/>
                  </a:schemeClr>
                </a:solidFill>
              </a:rPr>
              <a:t>By undertaking these activities, you bring vocational service to life. Vocational service is the essence of Rotary and serves as the foundation from which we serve our communities around the world.</a:t>
            </a:r>
          </a:p>
        </p:txBody>
      </p:sp>
    </p:spTree>
    <p:extLst>
      <p:ext uri="{BB962C8B-B14F-4D97-AF65-F5344CB8AC3E}">
        <p14:creationId xmlns:p14="http://schemas.microsoft.com/office/powerpoint/2010/main" val="83303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4F9A-52F0-4A42-98DA-C306BC3B0B99}"/>
              </a:ext>
            </a:extLst>
          </p:cNvPr>
          <p:cNvSpPr>
            <a:spLocks noGrp="1"/>
          </p:cNvSpPr>
          <p:nvPr>
            <p:ph type="title"/>
          </p:nvPr>
        </p:nvSpPr>
        <p:spPr/>
        <p:txBody>
          <a:bodyPr/>
          <a:lstStyle/>
          <a:p>
            <a:r>
              <a:rPr lang="en-US" sz="3200" dirty="0"/>
              <a:t>Take Action</a:t>
            </a:r>
          </a:p>
        </p:txBody>
      </p:sp>
      <p:sp>
        <p:nvSpPr>
          <p:cNvPr id="3" name="Content Placeholder 2">
            <a:extLst>
              <a:ext uri="{FF2B5EF4-FFF2-40B4-BE49-F238E27FC236}">
                <a16:creationId xmlns:a16="http://schemas.microsoft.com/office/drawing/2014/main" id="{EB0B2359-4C93-4495-A815-7C2AC596F627}"/>
              </a:ext>
            </a:extLst>
          </p:cNvPr>
          <p:cNvSpPr>
            <a:spLocks noGrp="1"/>
          </p:cNvSpPr>
          <p:nvPr>
            <p:ph idx="1"/>
          </p:nvPr>
        </p:nvSpPr>
        <p:spPr/>
        <p:txBody>
          <a:bodyPr/>
          <a:lstStyle/>
          <a:p>
            <a:r>
              <a:rPr lang="en-US" sz="2000" dirty="0">
                <a:solidFill>
                  <a:schemeClr val="tx2"/>
                </a:solidFill>
              </a:rPr>
              <a:t>Join a Rotarian Action Group, and support service projects around the world. Learn more at rotary.org/</a:t>
            </a:r>
            <a:r>
              <a:rPr lang="en-US" sz="2000" dirty="0" err="1">
                <a:solidFill>
                  <a:schemeClr val="tx2"/>
                </a:solidFill>
              </a:rPr>
              <a:t>actiongroups</a:t>
            </a:r>
            <a:r>
              <a:rPr lang="en-US" sz="2000" dirty="0">
                <a:solidFill>
                  <a:schemeClr val="tx2"/>
                </a:solidFill>
              </a:rPr>
              <a:t>. </a:t>
            </a:r>
          </a:p>
          <a:p>
            <a:r>
              <a:rPr lang="en-US" sz="2000" dirty="0">
                <a:solidFill>
                  <a:schemeClr val="tx2"/>
                </a:solidFill>
              </a:rPr>
              <a:t>Join or form a Rotary Fellowship that’s related to your vocation. See more at rotary.org/fellowships. (Rotary Means Business Fellowship)</a:t>
            </a:r>
          </a:p>
          <a:p>
            <a:r>
              <a:rPr lang="en-US" sz="2000" dirty="0">
                <a:solidFill>
                  <a:schemeClr val="tx2"/>
                </a:solidFill>
              </a:rPr>
              <a:t>Volunteer to work on a service project and use your vocational skills to serve others. </a:t>
            </a:r>
          </a:p>
          <a:p>
            <a:r>
              <a:rPr lang="en-US" sz="2000" dirty="0">
                <a:solidFill>
                  <a:schemeClr val="tx2"/>
                </a:solidFill>
              </a:rPr>
              <a:t>Share your expertise through your district resource network. Lend your skills to local clubs and help develop projects with greater impact. </a:t>
            </a:r>
          </a:p>
          <a:p>
            <a:r>
              <a:rPr lang="en-US" sz="2000" dirty="0">
                <a:solidFill>
                  <a:schemeClr val="tx2"/>
                </a:solidFill>
              </a:rPr>
              <a:t>Participate in a vocation-related Rotary Friendship Exchange. Involve young professionals, and organize activities allowing exchange participants to experience cultural immersion while exploring their field in a new environment.</a:t>
            </a:r>
          </a:p>
        </p:txBody>
      </p:sp>
    </p:spTree>
    <p:extLst>
      <p:ext uri="{BB962C8B-B14F-4D97-AF65-F5344CB8AC3E}">
        <p14:creationId xmlns:p14="http://schemas.microsoft.com/office/powerpoint/2010/main" val="2733507740"/>
      </p:ext>
    </p:extLst>
  </p:cSld>
  <p:clrMapOvr>
    <a:masterClrMapping/>
  </p:clrMapOvr>
</p:sld>
</file>

<file path=ppt/theme/theme1.xml><?xml version="1.0" encoding="utf-8"?>
<a:theme xmlns:a="http://schemas.openxmlformats.org/drawingml/2006/main" name="RICommunications_white (2)">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B8DB3-B937-485A-B8AD-8432730D6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1C9B1-98FD-4A41-B372-A8047007375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A461A0-9E57-4F26-B23F-80627D249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RICommunications_white (2)</Template>
  <TotalTime>2263</TotalTime>
  <Words>1616</Words>
  <Application>Microsoft Office PowerPoint</Application>
  <PresentationFormat>On-screen Show (4:3)</PresentationFormat>
  <Paragraphs>146</Paragraphs>
  <Slides>20</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Arial Narrow</vt:lpstr>
      <vt:lpstr>Calibri</vt:lpstr>
      <vt:lpstr>Georgia</vt:lpstr>
      <vt:lpstr>RICommunications_white (2)</vt:lpstr>
      <vt:lpstr>Custom Design</vt:lpstr>
      <vt:lpstr>2_Custom Design</vt:lpstr>
      <vt:lpstr>Office Theme</vt:lpstr>
      <vt:lpstr>PowerPoint Presentation</vt:lpstr>
      <vt:lpstr>PowerPoint Presentation</vt:lpstr>
      <vt:lpstr>PowerPoint Presentation</vt:lpstr>
      <vt:lpstr>Integrity and ethics</vt:lpstr>
      <vt:lpstr>Vocational service Project ideas</vt:lpstr>
      <vt:lpstr>Advancing ETHICS at work</vt:lpstr>
      <vt:lpstr>Responsibilities</vt:lpstr>
      <vt:lpstr>Put Rotary Ideals into Action</vt:lpstr>
      <vt:lpstr>Take Action</vt:lpstr>
      <vt:lpstr>Examples: Club Goals</vt:lpstr>
      <vt:lpstr>PowerPoint Presentation</vt:lpstr>
      <vt:lpstr>PowerPoint Presentation</vt:lpstr>
      <vt:lpstr>PowerPoint Presentation</vt:lpstr>
      <vt:lpstr>PowerPoint Presentation</vt:lpstr>
      <vt:lpstr>More Resources</vt:lpstr>
      <vt:lpstr>Support</vt:lpstr>
      <vt:lpstr>District directory and  Yellow pages</vt:lpstr>
      <vt:lpstr>Rotary yellow pages- free to list $30 for a banner</vt:lpstr>
      <vt:lpstr>Vocational Service in Action Handbook</vt:lpstr>
      <vt:lpstr>Rotary D5000 - ‘PEOPLE OF ACTION’ – Vocational Service</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Ellina Kushnir</dc:creator>
  <cp:lastModifiedBy>Naomi Masuno</cp:lastModifiedBy>
  <cp:revision>103</cp:revision>
  <cp:lastPrinted>2018-09-12T00:15:43Z</cp:lastPrinted>
  <dcterms:created xsi:type="dcterms:W3CDTF">2013-10-31T14:46:22Z</dcterms:created>
  <dcterms:modified xsi:type="dcterms:W3CDTF">2022-04-02T07:10:47Z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