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0" r:id="rId2"/>
    <p:sldId id="319" r:id="rId3"/>
    <p:sldId id="326" r:id="rId4"/>
    <p:sldId id="266" r:id="rId5"/>
    <p:sldId id="258" r:id="rId6"/>
    <p:sldId id="268" r:id="rId7"/>
    <p:sldId id="345" r:id="rId8"/>
    <p:sldId id="271" r:id="rId9"/>
    <p:sldId id="334" r:id="rId10"/>
    <p:sldId id="352" r:id="rId11"/>
    <p:sldId id="336" r:id="rId12"/>
    <p:sldId id="349" r:id="rId13"/>
    <p:sldId id="343" r:id="rId14"/>
    <p:sldId id="346" r:id="rId15"/>
    <p:sldId id="348" r:id="rId16"/>
    <p:sldId id="337" r:id="rId17"/>
    <p:sldId id="350" r:id="rId18"/>
    <p:sldId id="351" r:id="rId19"/>
    <p:sldId id="276" r:id="rId20"/>
    <p:sldId id="279" r:id="rId21"/>
    <p:sldId id="342" r:id="rId22"/>
  </p:sldIdLst>
  <p:sldSz cx="12192000" cy="6858000"/>
  <p:notesSz cx="7102475" cy="93884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EVANS" initials="PE" lastIdx="1" clrIdx="0">
    <p:extLst>
      <p:ext uri="{19B8F6BF-5375-455C-9EA6-DF929625EA0E}">
        <p15:presenceInfo xmlns:p15="http://schemas.microsoft.com/office/powerpoint/2012/main" userId="4add48271ddd4c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4" autoAdjust="0"/>
    <p:restoredTop sz="97866" autoAdjust="0"/>
  </p:normalViewPr>
  <p:slideViewPr>
    <p:cSldViewPr snapToGrid="0" showGuides="1">
      <p:cViewPr varScale="1">
        <p:scale>
          <a:sx n="113" d="100"/>
          <a:sy n="113" d="100"/>
        </p:scale>
        <p:origin x="126" y="8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403E561-A38A-4A22-8215-F855A52BC5B1}" type="datetimeFigureOut">
              <a:rPr lang="en-US" smtClean="0"/>
              <a:t>8/6/2022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msgfocus.rotary.org/files/amf_highroad_solution/project_190/Youth_Exchange/Publications/Electronic-Online_Safety_Considerations/Electronic-Online_Safety_Considerations-EN.pdf"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hyperlink" Target="mailto:YPO@rotaryd5000.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141542"/>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274986"/>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Protecting Our Youth</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096917"/>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DISTRICT 5000</a:t>
            </a:r>
          </a:p>
          <a:p>
            <a:pPr marL="0" indent="0" algn="ctr">
              <a:buNone/>
            </a:pPr>
            <a:r>
              <a:rPr lang="en-US" sz="3200" b="1" dirty="0">
                <a:solidFill>
                  <a:srgbClr val="005DAA"/>
                </a:solidFill>
              </a:rPr>
              <a:t>COMPLIANCE</a:t>
            </a:r>
          </a:p>
        </p:txBody>
      </p:sp>
      <p:sp>
        <p:nvSpPr>
          <p:cNvPr id="2" name="TextBox 1">
            <a:extLst>
              <a:ext uri="{FF2B5EF4-FFF2-40B4-BE49-F238E27FC236}">
                <a16:creationId xmlns:a16="http://schemas.microsoft.com/office/drawing/2014/main" id="{B4EBF162-0D4E-4243-BE7F-C57CAE8D3A60}"/>
              </a:ext>
            </a:extLst>
          </p:cNvPr>
          <p:cNvSpPr txBox="1"/>
          <p:nvPr/>
        </p:nvSpPr>
        <p:spPr>
          <a:xfrm>
            <a:off x="485502" y="5581439"/>
            <a:ext cx="3635923" cy="923330"/>
          </a:xfrm>
          <a:prstGeom prst="rect">
            <a:avLst/>
          </a:prstGeom>
          <a:noFill/>
        </p:spPr>
        <p:txBody>
          <a:bodyPr wrap="square" rtlCol="0">
            <a:spAutoFit/>
          </a:bodyPr>
          <a:lstStyle/>
          <a:p>
            <a:r>
              <a:rPr lang="en-US" b="1" dirty="0"/>
              <a:t>Peter Evans</a:t>
            </a:r>
          </a:p>
          <a:p>
            <a:r>
              <a:rPr lang="en-US" b="1" dirty="0"/>
              <a:t>Youth Protection Officer</a:t>
            </a:r>
          </a:p>
          <a:p>
            <a:r>
              <a:rPr lang="en-US" b="1" dirty="0"/>
              <a:t>District 5000</a:t>
            </a:r>
          </a:p>
        </p:txBody>
      </p:sp>
    </p:spTree>
    <p:custDataLst>
      <p:tags r:id="rId1"/>
    </p:custDataLst>
    <p:extLst>
      <p:ext uri="{BB962C8B-B14F-4D97-AF65-F5344CB8AC3E}">
        <p14:creationId xmlns:p14="http://schemas.microsoft.com/office/powerpoint/2010/main" val="374541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F390-43E1-02C0-9C77-A3A0C5944AB6}"/>
              </a:ext>
            </a:extLst>
          </p:cNvPr>
          <p:cNvSpPr>
            <a:spLocks noGrp="1"/>
          </p:cNvSpPr>
          <p:nvPr>
            <p:ph type="title"/>
          </p:nvPr>
        </p:nvSpPr>
        <p:spPr/>
        <p:txBody>
          <a:bodyPr/>
          <a:lstStyle/>
          <a:p>
            <a:r>
              <a:rPr lang="en-US" dirty="0"/>
              <a:t>Compliance form</a:t>
            </a:r>
          </a:p>
        </p:txBody>
      </p:sp>
      <p:sp>
        <p:nvSpPr>
          <p:cNvPr id="3" name="Slide Number Placeholder 2">
            <a:extLst>
              <a:ext uri="{FF2B5EF4-FFF2-40B4-BE49-F238E27FC236}">
                <a16:creationId xmlns:a16="http://schemas.microsoft.com/office/drawing/2014/main" id="{CA39854A-0DF2-4F16-D2FF-813A51ADEE88}"/>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5" name="TextBox 4">
            <a:extLst>
              <a:ext uri="{FF2B5EF4-FFF2-40B4-BE49-F238E27FC236}">
                <a16:creationId xmlns:a16="http://schemas.microsoft.com/office/drawing/2014/main" id="{87AC97E1-E357-D45C-1AA8-184005B0B001}"/>
              </a:ext>
            </a:extLst>
          </p:cNvPr>
          <p:cNvSpPr txBox="1"/>
          <p:nvPr/>
        </p:nvSpPr>
        <p:spPr>
          <a:xfrm>
            <a:off x="187026" y="4650512"/>
            <a:ext cx="6376006" cy="1754326"/>
          </a:xfrm>
          <a:prstGeom prst="rect">
            <a:avLst/>
          </a:prstGeom>
          <a:noFill/>
        </p:spPr>
        <p:txBody>
          <a:bodyPr wrap="square">
            <a:spAutoFit/>
          </a:bodyPr>
          <a:lstStyle/>
          <a:p>
            <a:r>
              <a:rPr lang="en-US" dirty="0"/>
              <a:t>https://view.officeapps.live.com/op/view.aspx?src=https%3A%2F%2Fclubrunner.blob.core.windows.net%2F00000060108%2Fen-ca%2Ffiles%2Fsitepage%2Fyouth-services%2Fclub-compliance-statement%2FYouth-Service-Club-Compliance-Certification.docx&amp;wdOrigin=BROWSELINK</a:t>
            </a:r>
          </a:p>
        </p:txBody>
      </p:sp>
      <p:pic>
        <p:nvPicPr>
          <p:cNvPr id="6" name="Picture 5">
            <a:extLst>
              <a:ext uri="{FF2B5EF4-FFF2-40B4-BE49-F238E27FC236}">
                <a16:creationId xmlns:a16="http://schemas.microsoft.com/office/drawing/2014/main" id="{5D941073-5B01-5234-3014-BF2F8CEFA379}"/>
              </a:ext>
            </a:extLst>
          </p:cNvPr>
          <p:cNvPicPr>
            <a:picLocks noChangeAspect="1"/>
          </p:cNvPicPr>
          <p:nvPr/>
        </p:nvPicPr>
        <p:blipFill>
          <a:blip r:embed="rId2"/>
          <a:stretch>
            <a:fillRect/>
          </a:stretch>
        </p:blipFill>
        <p:spPr>
          <a:xfrm>
            <a:off x="6843251" y="202040"/>
            <a:ext cx="5110343" cy="6390489"/>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F04B8FC0-9211-6079-9CCB-D8465B762101}"/>
              </a:ext>
            </a:extLst>
          </p:cNvPr>
          <p:cNvSpPr txBox="1"/>
          <p:nvPr/>
        </p:nvSpPr>
        <p:spPr>
          <a:xfrm flipH="1">
            <a:off x="545690" y="1769381"/>
            <a:ext cx="3598609" cy="2585323"/>
          </a:xfrm>
          <a:prstGeom prst="rect">
            <a:avLst/>
          </a:prstGeom>
          <a:noFill/>
        </p:spPr>
        <p:txBody>
          <a:bodyPr wrap="square" rtlCol="0">
            <a:spAutoFit/>
          </a:bodyPr>
          <a:lstStyle/>
          <a:p>
            <a:r>
              <a:rPr lang="en-US" dirty="0"/>
              <a:t>Every club to review and sign this form attesting to your club’s youth program compliance </a:t>
            </a:r>
          </a:p>
          <a:p>
            <a:endParaRPr lang="en-US" dirty="0"/>
          </a:p>
          <a:p>
            <a:r>
              <a:rPr lang="en-US" dirty="0"/>
              <a:t>Form can be found in D5000 website or though link below.</a:t>
            </a:r>
          </a:p>
          <a:p>
            <a:endParaRPr lang="en-US" dirty="0"/>
          </a:p>
          <a:p>
            <a:r>
              <a:rPr lang="en-US" dirty="0"/>
              <a:t>Send completed forms to YPO@Rotaryd5000.org</a:t>
            </a:r>
          </a:p>
        </p:txBody>
      </p:sp>
    </p:spTree>
    <p:extLst>
      <p:ext uri="{BB962C8B-B14F-4D97-AF65-F5344CB8AC3E}">
        <p14:creationId xmlns:p14="http://schemas.microsoft.com/office/powerpoint/2010/main" val="50819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19342A-4A1C-4041-9CE4-B548C7CBABA4}"/>
              </a:ext>
            </a:extLst>
          </p:cNvPr>
          <p:cNvSpPr>
            <a:spLocks noGrp="1"/>
          </p:cNvSpPr>
          <p:nvPr>
            <p:ph type="body" sz="quarter" idx="12"/>
          </p:nvPr>
        </p:nvSpPr>
        <p:spPr>
          <a:xfrm>
            <a:off x="6268278" y="344558"/>
            <a:ext cx="5618922" cy="3273286"/>
          </a:xfrm>
        </p:spPr>
        <p:txBody>
          <a:bodyPr>
            <a:normAutofit lnSpcReduction="10000"/>
          </a:bodyPr>
          <a:lstStyle/>
          <a:p>
            <a:r>
              <a:rPr lang="en-US" b="1" dirty="0"/>
              <a:t>Volunteer Selection and Screening</a:t>
            </a:r>
          </a:p>
          <a:p>
            <a:pPr marL="342900" indent="-342900">
              <a:buFont typeface="Arial" panose="020B0604020202020204" pitchFamily="34" charset="0"/>
              <a:buChar char="•"/>
            </a:pPr>
            <a:r>
              <a:rPr lang="en-US" dirty="0"/>
              <a:t>Utilize a Youth Program Volunteer Application form, found in the youth services website. </a:t>
            </a:r>
          </a:p>
          <a:p>
            <a:pPr marL="342900" indent="-342900">
              <a:buFont typeface="Arial" panose="020B0604020202020204" pitchFamily="34" charset="0"/>
              <a:buChar char="•"/>
            </a:pPr>
            <a:r>
              <a:rPr lang="en-US" dirty="0"/>
              <a:t>Interview</a:t>
            </a:r>
          </a:p>
          <a:p>
            <a:pPr marL="342900" indent="-342900">
              <a:buFont typeface="Arial" panose="020B0604020202020204" pitchFamily="34" charset="0"/>
              <a:buChar char="•"/>
            </a:pPr>
            <a:r>
              <a:rPr lang="en-US" dirty="0"/>
              <a:t>Reference checks</a:t>
            </a:r>
          </a:p>
          <a:p>
            <a:pPr marL="342900" indent="-342900">
              <a:buFont typeface="Arial" panose="020B0604020202020204" pitchFamily="34" charset="0"/>
              <a:buChar char="•"/>
            </a:pPr>
            <a:r>
              <a:rPr lang="en-US" dirty="0"/>
              <a:t>Criminal Background Checks </a:t>
            </a:r>
          </a:p>
          <a:p>
            <a:pPr marL="342900" indent="-342900">
              <a:buFont typeface="Arial" panose="020B0604020202020204" pitchFamily="34" charset="0"/>
              <a:buChar char="•"/>
            </a:pPr>
            <a:r>
              <a:rPr lang="en-US" dirty="0"/>
              <a:t>Home Visits (host families for Youth Exchange)</a:t>
            </a:r>
          </a:p>
          <a:p>
            <a:endParaRPr lang="en-US" dirty="0"/>
          </a:p>
        </p:txBody>
      </p:sp>
      <p:sp>
        <p:nvSpPr>
          <p:cNvPr id="3" name="Text Placeholder 2">
            <a:extLst>
              <a:ext uri="{FF2B5EF4-FFF2-40B4-BE49-F238E27FC236}">
                <a16:creationId xmlns:a16="http://schemas.microsoft.com/office/drawing/2014/main" id="{AF4476E1-37FE-4DA6-BA3D-31FDB6F72177}"/>
              </a:ext>
            </a:extLst>
          </p:cNvPr>
          <p:cNvSpPr>
            <a:spLocks noGrp="1"/>
          </p:cNvSpPr>
          <p:nvPr>
            <p:ph type="body" sz="quarter" idx="14"/>
          </p:nvPr>
        </p:nvSpPr>
        <p:spPr>
          <a:xfrm>
            <a:off x="320261" y="974657"/>
            <a:ext cx="4978400" cy="1135062"/>
          </a:xfrm>
        </p:spPr>
        <p:txBody>
          <a:bodyPr/>
          <a:lstStyle/>
          <a:p>
            <a:r>
              <a:rPr lang="en-US" dirty="0"/>
              <a:t>YOUTH PROTECTION PROCEDURES</a:t>
            </a:r>
          </a:p>
        </p:txBody>
      </p:sp>
      <p:sp>
        <p:nvSpPr>
          <p:cNvPr id="4" name="Subtitle 3">
            <a:extLst>
              <a:ext uri="{FF2B5EF4-FFF2-40B4-BE49-F238E27FC236}">
                <a16:creationId xmlns:a16="http://schemas.microsoft.com/office/drawing/2014/main" id="{E47B5C28-622C-4E42-AB1C-6508EEC674A6}"/>
              </a:ext>
            </a:extLst>
          </p:cNvPr>
          <p:cNvSpPr>
            <a:spLocks noGrp="1"/>
          </p:cNvSpPr>
          <p:nvPr>
            <p:ph type="subTitle" idx="1"/>
          </p:nvPr>
        </p:nvSpPr>
        <p:spPr>
          <a:xfrm>
            <a:off x="304800" y="2626649"/>
            <a:ext cx="4986867" cy="2307164"/>
          </a:xfrm>
        </p:spPr>
        <p:txBody>
          <a:bodyPr>
            <a:normAutofit/>
          </a:bodyPr>
          <a:lstStyle/>
          <a:p>
            <a:pPr marL="342900" indent="-342900">
              <a:buFont typeface="Arial" panose="020B0604020202020204" pitchFamily="34" charset="0"/>
              <a:buChar char="•"/>
            </a:pPr>
            <a:r>
              <a:rPr lang="en-US" dirty="0"/>
              <a:t>District level policies and procedures that comply with Rotary Code of Policies and the  Rotary’s Statement of Conduct for Working With Youth.</a:t>
            </a:r>
          </a:p>
          <a:p>
            <a:endParaRPr lang="en-US" dirty="0"/>
          </a:p>
        </p:txBody>
      </p:sp>
      <p:sp>
        <p:nvSpPr>
          <p:cNvPr id="5" name="Slide Number Placeholder 4">
            <a:extLst>
              <a:ext uri="{FF2B5EF4-FFF2-40B4-BE49-F238E27FC236}">
                <a16:creationId xmlns:a16="http://schemas.microsoft.com/office/drawing/2014/main" id="{A4D273AE-8372-4925-9C22-59F0F1A63793}"/>
              </a:ext>
            </a:extLst>
          </p:cNvPr>
          <p:cNvSpPr>
            <a:spLocks noGrp="1"/>
          </p:cNvSpPr>
          <p:nvPr>
            <p:ph type="sldNum" sz="quarter" idx="15"/>
          </p:nvPr>
        </p:nvSpPr>
        <p:spPr/>
        <p:txBody>
          <a:bodyPr/>
          <a:lstStyle/>
          <a:p>
            <a:fld id="{97A94E25-127B-4C48-AF96-44BA7B823777}" type="slidenum">
              <a:rPr lang="en-US" smtClean="0"/>
              <a:pPr/>
              <a:t>11</a:t>
            </a:fld>
            <a:endParaRPr lang="en-US" dirty="0"/>
          </a:p>
        </p:txBody>
      </p:sp>
      <p:sp>
        <p:nvSpPr>
          <p:cNvPr id="6" name="TextBox 5">
            <a:extLst>
              <a:ext uri="{FF2B5EF4-FFF2-40B4-BE49-F238E27FC236}">
                <a16:creationId xmlns:a16="http://schemas.microsoft.com/office/drawing/2014/main" id="{DE147A95-53ED-4167-A17B-CC75A00D6DD9}"/>
              </a:ext>
            </a:extLst>
          </p:cNvPr>
          <p:cNvSpPr txBox="1"/>
          <p:nvPr/>
        </p:nvSpPr>
        <p:spPr>
          <a:xfrm>
            <a:off x="6400801" y="4227443"/>
            <a:ext cx="5249332" cy="200054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t>Volunteer Training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srgbClr val="000000"/>
                </a:solidFill>
              </a:rPr>
              <a:t>Training Specific to program role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srgbClr val="000000"/>
                </a:solidFill>
              </a:rPr>
              <a:t>Include abuse, harassment, and crisis prevention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09239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351B-DA7D-9F09-B6DA-54AFA6D69B26}"/>
              </a:ext>
            </a:extLst>
          </p:cNvPr>
          <p:cNvSpPr>
            <a:spLocks noGrp="1"/>
          </p:cNvSpPr>
          <p:nvPr>
            <p:ph type="title"/>
          </p:nvPr>
        </p:nvSpPr>
        <p:spPr>
          <a:xfrm>
            <a:off x="118533" y="480695"/>
            <a:ext cx="11506200" cy="943896"/>
          </a:xfrm>
        </p:spPr>
        <p:txBody>
          <a:bodyPr>
            <a:normAutofit fontScale="90000"/>
          </a:bodyPr>
          <a:lstStyle/>
          <a:p>
            <a:r>
              <a:rPr lang="en-US" dirty="0"/>
              <a:t>Volunteer </a:t>
            </a:r>
            <a:br>
              <a:rPr lang="en-US" dirty="0"/>
            </a:br>
            <a:r>
              <a:rPr lang="en-US" dirty="0"/>
              <a:t>Affidavit</a:t>
            </a:r>
          </a:p>
        </p:txBody>
      </p:sp>
      <p:sp>
        <p:nvSpPr>
          <p:cNvPr id="3" name="Slide Number Placeholder 2">
            <a:extLst>
              <a:ext uri="{FF2B5EF4-FFF2-40B4-BE49-F238E27FC236}">
                <a16:creationId xmlns:a16="http://schemas.microsoft.com/office/drawing/2014/main" id="{62653146-E0FE-592B-7379-5BFE013C040C}"/>
              </a:ext>
            </a:extLst>
          </p:cNvPr>
          <p:cNvSpPr>
            <a:spLocks noGrp="1"/>
          </p:cNvSpPr>
          <p:nvPr>
            <p:ph type="sldNum" sz="quarter" idx="12"/>
          </p:nvPr>
        </p:nvSpPr>
        <p:spPr/>
        <p:txBody>
          <a:bodyPr/>
          <a:lstStyle/>
          <a:p>
            <a:fld id="{97A94E25-127B-4C48-AF96-44BA7B823777}" type="slidenum">
              <a:rPr lang="en-US" smtClean="0"/>
              <a:pPr/>
              <a:t>12</a:t>
            </a:fld>
            <a:endParaRPr lang="en-US" dirty="0"/>
          </a:p>
        </p:txBody>
      </p:sp>
      <p:pic>
        <p:nvPicPr>
          <p:cNvPr id="7" name="Picture 6">
            <a:extLst>
              <a:ext uri="{FF2B5EF4-FFF2-40B4-BE49-F238E27FC236}">
                <a16:creationId xmlns:a16="http://schemas.microsoft.com/office/drawing/2014/main" id="{70239E36-1825-E41C-EECE-03B892CA3D45}"/>
              </a:ext>
            </a:extLst>
          </p:cNvPr>
          <p:cNvPicPr>
            <a:picLocks noChangeAspect="1"/>
          </p:cNvPicPr>
          <p:nvPr/>
        </p:nvPicPr>
        <p:blipFill rotWithShape="1">
          <a:blip r:embed="rId2"/>
          <a:srcRect b="19095"/>
          <a:stretch/>
        </p:blipFill>
        <p:spPr>
          <a:xfrm>
            <a:off x="5627258" y="641234"/>
            <a:ext cx="4866968" cy="5736071"/>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0A1B0CF1-82E4-313F-7016-C9CDBAD71C09}"/>
              </a:ext>
            </a:extLst>
          </p:cNvPr>
          <p:cNvSpPr txBox="1"/>
          <p:nvPr/>
        </p:nvSpPr>
        <p:spPr>
          <a:xfrm>
            <a:off x="304800" y="1842051"/>
            <a:ext cx="4532243" cy="3970318"/>
          </a:xfrm>
          <a:prstGeom prst="rect">
            <a:avLst/>
          </a:prstGeom>
          <a:noFill/>
        </p:spPr>
        <p:txBody>
          <a:bodyPr wrap="square" rtlCol="0">
            <a:spAutoFit/>
          </a:bodyPr>
          <a:lstStyle/>
          <a:p>
            <a:pPr marL="285750" indent="-285750">
              <a:buFont typeface="Arial" panose="020B0604020202020204" pitchFamily="34" charset="0"/>
              <a:buChar char="•"/>
            </a:pPr>
            <a:r>
              <a:rPr lang="en-US" dirty="0"/>
              <a:t>Utilize Youth Programs Volunteer Affidavit to screen volunteer applicants</a:t>
            </a:r>
          </a:p>
          <a:p>
            <a:pPr marL="285750" indent="-285750">
              <a:buFont typeface="Arial" panose="020B0604020202020204" pitchFamily="34" charset="0"/>
              <a:buChar char="•"/>
            </a:pPr>
            <a:r>
              <a:rPr lang="en-US" dirty="0"/>
              <a:t>This Affidavit can be found in the D5000 website as well as in the D5000 Policy Manual</a:t>
            </a:r>
          </a:p>
          <a:p>
            <a:pPr marL="285750" indent="-285750">
              <a:buFont typeface="Arial" panose="020B0604020202020204" pitchFamily="34" charset="0"/>
              <a:buChar char="•"/>
            </a:pPr>
            <a:r>
              <a:rPr lang="en-US" dirty="0"/>
              <a:t>Send completed affidavit to Youth Protection Officer after completion of the screening process</a:t>
            </a:r>
          </a:p>
          <a:p>
            <a:pPr marL="285750" indent="-285750">
              <a:buFont typeface="Arial" panose="020B0604020202020204" pitchFamily="34" charset="0"/>
              <a:buChar char="•"/>
            </a:pPr>
            <a:r>
              <a:rPr lang="en-US" dirty="0"/>
              <a:t>Records will be retained by YPO for a period of 3 years after creation.</a:t>
            </a:r>
          </a:p>
          <a:p>
            <a:pPr marL="285750" indent="-285750">
              <a:buFont typeface="Arial" panose="020B0604020202020204" pitchFamily="34" charset="0"/>
              <a:buChar char="•"/>
            </a:pPr>
            <a:endParaRPr lang="en-US" dirty="0"/>
          </a:p>
          <a:p>
            <a:r>
              <a:rPr lang="en-US" dirty="0"/>
              <a:t>https://rotaryd5000.org/Documents/en-ca/98654a27-2635-4827-92b1-d5a576e5de99/1</a:t>
            </a:r>
          </a:p>
        </p:txBody>
      </p:sp>
    </p:spTree>
    <p:extLst>
      <p:ext uri="{BB962C8B-B14F-4D97-AF65-F5344CB8AC3E}">
        <p14:creationId xmlns:p14="http://schemas.microsoft.com/office/powerpoint/2010/main" val="385573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6370-D6DD-4FF7-8129-2D7749B3C33A}"/>
              </a:ext>
            </a:extLst>
          </p:cNvPr>
          <p:cNvSpPr>
            <a:spLocks noGrp="1"/>
          </p:cNvSpPr>
          <p:nvPr>
            <p:ph type="title"/>
          </p:nvPr>
        </p:nvSpPr>
        <p:spPr/>
        <p:txBody>
          <a:bodyPr/>
          <a:lstStyle/>
          <a:p>
            <a:r>
              <a:rPr lang="en-US" dirty="0"/>
              <a:t>Background Checks</a:t>
            </a:r>
          </a:p>
        </p:txBody>
      </p:sp>
      <p:sp>
        <p:nvSpPr>
          <p:cNvPr id="3" name="Slide Number Placeholder 2">
            <a:extLst>
              <a:ext uri="{FF2B5EF4-FFF2-40B4-BE49-F238E27FC236}">
                <a16:creationId xmlns:a16="http://schemas.microsoft.com/office/drawing/2014/main" id="{D5C39ECA-E945-4C82-8CBC-BB519318C7BE}"/>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5" name="TextBox 4">
            <a:extLst>
              <a:ext uri="{FF2B5EF4-FFF2-40B4-BE49-F238E27FC236}">
                <a16:creationId xmlns:a16="http://schemas.microsoft.com/office/drawing/2014/main" id="{41B0C95B-D5DB-47D0-B7DF-F69AA07DDA9B}"/>
              </a:ext>
            </a:extLst>
          </p:cNvPr>
          <p:cNvSpPr txBox="1"/>
          <p:nvPr/>
        </p:nvSpPr>
        <p:spPr>
          <a:xfrm>
            <a:off x="636104" y="1656521"/>
            <a:ext cx="9660835" cy="5078313"/>
          </a:xfrm>
          <a:prstGeom prst="rect">
            <a:avLst/>
          </a:prstGeom>
          <a:noFill/>
        </p:spPr>
        <p:txBody>
          <a:bodyPr wrap="square" rtlCol="0">
            <a:spAutoFit/>
          </a:bodyPr>
          <a:lstStyle/>
          <a:p>
            <a:r>
              <a:rPr lang="en-US" dirty="0"/>
              <a:t>Conducted by </a:t>
            </a:r>
            <a:r>
              <a:rPr lang="en-US" dirty="0" err="1"/>
              <a:t>IntelliCorp</a:t>
            </a:r>
            <a:r>
              <a:rPr lang="en-US" dirty="0"/>
              <a:t>. Reputable organization committed to conducting thorough background checks while keeping your information safe.  </a:t>
            </a:r>
          </a:p>
          <a:p>
            <a:endParaRPr lang="en-US" dirty="0"/>
          </a:p>
          <a:p>
            <a:r>
              <a:rPr lang="en-US" dirty="0"/>
              <a:t>How to obtain a background check? </a:t>
            </a:r>
          </a:p>
          <a:p>
            <a:endParaRPr lang="en-US" dirty="0"/>
          </a:p>
          <a:p>
            <a:r>
              <a:rPr lang="en-US" dirty="0"/>
              <a:t>1) Email Natasha at : natashaclarin777@gmail.com the following information:  Name, email address, home zip code, city, county.</a:t>
            </a:r>
          </a:p>
          <a:p>
            <a:endParaRPr lang="en-US" dirty="0"/>
          </a:p>
          <a:p>
            <a:r>
              <a:rPr lang="en-US" dirty="0"/>
              <a:t>2) Wait for an email invitation from ypo@rotaryd5000.org ("</a:t>
            </a:r>
            <a:r>
              <a:rPr lang="en-US" dirty="0" err="1"/>
              <a:t>ypo</a:t>
            </a:r>
            <a:r>
              <a:rPr lang="en-US" dirty="0"/>
              <a:t>"=Youth Protection Officer") and use the link to go to </a:t>
            </a:r>
            <a:r>
              <a:rPr lang="en-US" dirty="0" err="1"/>
              <a:t>IntelliCorp's</a:t>
            </a:r>
            <a:r>
              <a:rPr lang="en-US" dirty="0"/>
              <a:t> website.</a:t>
            </a:r>
          </a:p>
          <a:p>
            <a:endParaRPr lang="en-US" dirty="0"/>
          </a:p>
          <a:p>
            <a:r>
              <a:rPr lang="en-US" dirty="0"/>
              <a:t>3) Follow the instructions for submitting your information and paying online. Fee is $14.96 to $20.90.</a:t>
            </a:r>
          </a:p>
          <a:p>
            <a:endParaRPr lang="en-US" dirty="0"/>
          </a:p>
          <a:p>
            <a:pPr marL="285750" indent="-285750">
              <a:buFont typeface="Arial" panose="020B0604020202020204" pitchFamily="34" charset="0"/>
              <a:buChar char="•"/>
            </a:pPr>
            <a:r>
              <a:rPr lang="en-US" dirty="0"/>
              <a:t>Good for Two Years</a:t>
            </a:r>
          </a:p>
          <a:p>
            <a:pPr marL="285750" indent="-285750">
              <a:buFont typeface="Arial" panose="020B0604020202020204" pitchFamily="34" charset="0"/>
              <a:buChar char="•"/>
            </a:pPr>
            <a:r>
              <a:rPr lang="en-US" dirty="0"/>
              <a:t>Background checks are needed for any adult volunteer working with youth.  </a:t>
            </a:r>
          </a:p>
          <a:p>
            <a:pPr marL="285750" indent="-285750">
              <a:buFont typeface="Arial" panose="020B0604020202020204" pitchFamily="34" charset="0"/>
              <a:buChar char="•"/>
            </a:pPr>
            <a:r>
              <a:rPr lang="en-US" dirty="0"/>
              <a:t>Any Volunteer awaiting results of a background check, a “one time volunteer”, or volunteer minor should be accompanied at all times during the event by a vetted volunteer.  </a:t>
            </a:r>
          </a:p>
        </p:txBody>
      </p:sp>
    </p:spTree>
    <p:extLst>
      <p:ext uri="{BB962C8B-B14F-4D97-AF65-F5344CB8AC3E}">
        <p14:creationId xmlns:p14="http://schemas.microsoft.com/office/powerpoint/2010/main" val="174515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6370-D6DD-4FF7-8129-2D7749B3C33A}"/>
              </a:ext>
            </a:extLst>
          </p:cNvPr>
          <p:cNvSpPr>
            <a:spLocks noGrp="1"/>
          </p:cNvSpPr>
          <p:nvPr>
            <p:ph type="title"/>
          </p:nvPr>
        </p:nvSpPr>
        <p:spPr/>
        <p:txBody>
          <a:bodyPr/>
          <a:lstStyle/>
          <a:p>
            <a:r>
              <a:rPr lang="en-US" dirty="0"/>
              <a:t>Risk Management</a:t>
            </a:r>
          </a:p>
        </p:txBody>
      </p:sp>
      <p:sp>
        <p:nvSpPr>
          <p:cNvPr id="3" name="Slide Number Placeholder 2">
            <a:extLst>
              <a:ext uri="{FF2B5EF4-FFF2-40B4-BE49-F238E27FC236}">
                <a16:creationId xmlns:a16="http://schemas.microsoft.com/office/drawing/2014/main" id="{D5C39ECA-E945-4C82-8CBC-BB519318C7BE}"/>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5" name="TextBox 4">
            <a:extLst>
              <a:ext uri="{FF2B5EF4-FFF2-40B4-BE49-F238E27FC236}">
                <a16:creationId xmlns:a16="http://schemas.microsoft.com/office/drawing/2014/main" id="{41B0C95B-D5DB-47D0-B7DF-F69AA07DDA9B}"/>
              </a:ext>
            </a:extLst>
          </p:cNvPr>
          <p:cNvSpPr txBox="1"/>
          <p:nvPr/>
        </p:nvSpPr>
        <p:spPr>
          <a:xfrm>
            <a:off x="381000" y="2061297"/>
            <a:ext cx="11148391" cy="3477875"/>
          </a:xfrm>
          <a:prstGeom prst="rect">
            <a:avLst/>
          </a:prstGeom>
          <a:noFill/>
        </p:spPr>
        <p:txBody>
          <a:bodyPr wrap="square" rtlCol="0">
            <a:spAutoFit/>
          </a:bodyPr>
          <a:lstStyle/>
          <a:p>
            <a:r>
              <a:rPr lang="en-US" sz="2000" dirty="0"/>
              <a:t>The purpose of the risk management plan is to encourage our youth services to consider how they will provide for the safety of the youth in their care and how they will mitigate those risks.</a:t>
            </a:r>
          </a:p>
          <a:p>
            <a:endParaRPr lang="en-US" sz="2000" dirty="0"/>
          </a:p>
          <a:p>
            <a:r>
              <a:rPr lang="en-US" sz="2000" dirty="0"/>
              <a:t>By recognizing the unique challenges that are faced by minors, I have put together some points to consider when developing a Risk Management Plan specific to the safety of the youth involved with your clubs’ program.</a:t>
            </a:r>
          </a:p>
          <a:p>
            <a:endParaRPr lang="en-US" sz="2000" dirty="0"/>
          </a:p>
          <a:p>
            <a:r>
              <a:rPr lang="en-US" sz="2000" dirty="0"/>
              <a:t>Consider what risks are involved and put plans in place to eliminate that risk or reduce it to an acceptable level.  </a:t>
            </a:r>
          </a:p>
          <a:p>
            <a:endParaRPr lang="en-US" sz="2000" dirty="0"/>
          </a:p>
          <a:p>
            <a:r>
              <a:rPr lang="en-US" sz="2000" dirty="0"/>
              <a:t>Does the risk outweigh the benefit??</a:t>
            </a:r>
          </a:p>
        </p:txBody>
      </p:sp>
    </p:spTree>
    <p:extLst>
      <p:ext uri="{BB962C8B-B14F-4D97-AF65-F5344CB8AC3E}">
        <p14:creationId xmlns:p14="http://schemas.microsoft.com/office/powerpoint/2010/main" val="55304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6370-D6DD-4FF7-8129-2D7749B3C33A}"/>
              </a:ext>
            </a:extLst>
          </p:cNvPr>
          <p:cNvSpPr>
            <a:spLocks noGrp="1"/>
          </p:cNvSpPr>
          <p:nvPr>
            <p:ph type="title"/>
          </p:nvPr>
        </p:nvSpPr>
        <p:spPr/>
        <p:txBody>
          <a:bodyPr/>
          <a:lstStyle/>
          <a:p>
            <a:r>
              <a:rPr lang="en-US" dirty="0"/>
              <a:t>Risk Management, continued</a:t>
            </a:r>
          </a:p>
        </p:txBody>
      </p:sp>
      <p:sp>
        <p:nvSpPr>
          <p:cNvPr id="3" name="Slide Number Placeholder 2">
            <a:extLst>
              <a:ext uri="{FF2B5EF4-FFF2-40B4-BE49-F238E27FC236}">
                <a16:creationId xmlns:a16="http://schemas.microsoft.com/office/drawing/2014/main" id="{D5C39ECA-E945-4C82-8CBC-BB519318C7BE}"/>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10" name="TextBox 9">
            <a:extLst>
              <a:ext uri="{FF2B5EF4-FFF2-40B4-BE49-F238E27FC236}">
                <a16:creationId xmlns:a16="http://schemas.microsoft.com/office/drawing/2014/main" id="{A56CABEA-3351-490B-97D3-92C8DB8A46AD}"/>
              </a:ext>
            </a:extLst>
          </p:cNvPr>
          <p:cNvSpPr txBox="1"/>
          <p:nvPr/>
        </p:nvSpPr>
        <p:spPr>
          <a:xfrm>
            <a:off x="715617" y="1540043"/>
            <a:ext cx="10561983" cy="4832092"/>
          </a:xfrm>
          <a:prstGeom prst="rect">
            <a:avLst/>
          </a:prstGeom>
          <a:noFill/>
        </p:spPr>
        <p:txBody>
          <a:bodyPr wrap="square">
            <a:spAutoFit/>
          </a:bodyPr>
          <a:lstStyle/>
          <a:p>
            <a:pPr algn="l"/>
            <a:r>
              <a:rPr lang="en-US" sz="2800" b="1" i="0" dirty="0">
                <a:solidFill>
                  <a:srgbClr val="372C2C"/>
                </a:solidFill>
                <a:effectLst/>
                <a:latin typeface="+mj-lt"/>
              </a:rPr>
              <a:t>Some questions to consider for </a:t>
            </a:r>
            <a:r>
              <a:rPr lang="en-US" sz="2800" b="1" dirty="0">
                <a:solidFill>
                  <a:srgbClr val="372C2C"/>
                </a:solidFill>
                <a:latin typeface="+mj-lt"/>
              </a:rPr>
              <a:t>in person events</a:t>
            </a:r>
            <a:r>
              <a:rPr lang="en-US" sz="2800" b="1" i="0" dirty="0">
                <a:solidFill>
                  <a:srgbClr val="372C2C"/>
                </a:solidFill>
                <a:effectLst/>
                <a:latin typeface="+mj-lt"/>
              </a:rPr>
              <a:t>:</a:t>
            </a:r>
          </a:p>
          <a:p>
            <a:pPr algn="l"/>
            <a:endParaRPr lang="en-US" sz="2800" b="0" i="0" dirty="0">
              <a:solidFill>
                <a:srgbClr val="372C2C"/>
              </a:solidFill>
              <a:effectLst/>
              <a:latin typeface="+mj-lt"/>
            </a:endParaRPr>
          </a:p>
          <a:p>
            <a:pPr algn="l">
              <a:buFont typeface="Arial" panose="020B0604020202020204" pitchFamily="34" charset="0"/>
              <a:buChar char="•"/>
            </a:pPr>
            <a:r>
              <a:rPr lang="en-US" b="0" i="0" dirty="0">
                <a:solidFill>
                  <a:srgbClr val="372C2C"/>
                </a:solidFill>
                <a:effectLst/>
              </a:rPr>
              <a:t>What is the layout of the location and space where the program is being held? Is there anything in that space that could pose a danger to a minor?</a:t>
            </a:r>
          </a:p>
          <a:p>
            <a:pPr algn="l"/>
            <a:endParaRPr lang="en-US" b="0" i="0" dirty="0">
              <a:solidFill>
                <a:srgbClr val="372C2C"/>
              </a:solidFill>
              <a:effectLst/>
            </a:endParaRPr>
          </a:p>
          <a:p>
            <a:pPr algn="l">
              <a:buFont typeface="Arial" panose="020B0604020202020204" pitchFamily="34" charset="0"/>
              <a:buChar char="•"/>
            </a:pPr>
            <a:r>
              <a:rPr lang="en-US" b="0" i="0" dirty="0">
                <a:solidFill>
                  <a:srgbClr val="372C2C"/>
                </a:solidFill>
                <a:effectLst/>
              </a:rPr>
              <a:t>How will the program ensure that a minor is not left alone at any time with an adult?</a:t>
            </a:r>
          </a:p>
          <a:p>
            <a:pPr algn="l"/>
            <a:endParaRPr lang="en-US" b="0" i="0" dirty="0">
              <a:solidFill>
                <a:srgbClr val="372C2C"/>
              </a:solidFill>
              <a:effectLst/>
            </a:endParaRPr>
          </a:p>
          <a:p>
            <a:pPr algn="l">
              <a:buFont typeface="Arial" panose="020B0604020202020204" pitchFamily="34" charset="0"/>
              <a:buChar char="•"/>
            </a:pPr>
            <a:r>
              <a:rPr lang="en-US" b="0" i="0" dirty="0">
                <a:solidFill>
                  <a:srgbClr val="372C2C"/>
                </a:solidFill>
                <a:effectLst/>
              </a:rPr>
              <a:t>What are the supervisory ratios?</a:t>
            </a:r>
          </a:p>
          <a:p>
            <a:pPr algn="l"/>
            <a:endParaRPr lang="en-US" b="0" i="0" dirty="0">
              <a:solidFill>
                <a:srgbClr val="372C2C"/>
              </a:solidFill>
              <a:effectLst/>
            </a:endParaRPr>
          </a:p>
          <a:p>
            <a:pPr algn="l">
              <a:buFont typeface="Arial" panose="020B0604020202020204" pitchFamily="34" charset="0"/>
              <a:buChar char="•"/>
            </a:pPr>
            <a:r>
              <a:rPr lang="en-US" b="0" i="0" dirty="0">
                <a:solidFill>
                  <a:srgbClr val="372C2C"/>
                </a:solidFill>
                <a:effectLst/>
              </a:rPr>
              <a:t>If the program is in a public place, what measures will you take to supervise minor participants?</a:t>
            </a:r>
          </a:p>
          <a:p>
            <a:pPr algn="l"/>
            <a:endParaRPr lang="en-US" b="0" i="0" dirty="0">
              <a:solidFill>
                <a:srgbClr val="372C2C"/>
              </a:solidFill>
              <a:effectLst/>
            </a:endParaRPr>
          </a:p>
          <a:p>
            <a:pPr algn="l">
              <a:buFont typeface="Arial" panose="020B0604020202020204" pitchFamily="34" charset="0"/>
              <a:buChar char="•"/>
            </a:pPr>
            <a:r>
              <a:rPr lang="en-US" b="0" i="0" dirty="0">
                <a:solidFill>
                  <a:srgbClr val="372C2C"/>
                </a:solidFill>
                <a:effectLst/>
              </a:rPr>
              <a:t>How will the program handle volunteer or staff who are not Authorized Adults, but participating in the program on a temporary basis?</a:t>
            </a:r>
          </a:p>
          <a:p>
            <a:pPr algn="l"/>
            <a:endParaRPr lang="en-US" b="0" i="0" dirty="0">
              <a:solidFill>
                <a:srgbClr val="372C2C"/>
              </a:solidFill>
              <a:effectLst/>
            </a:endParaRPr>
          </a:p>
          <a:p>
            <a:pPr algn="l">
              <a:buFont typeface="Arial" panose="020B0604020202020204" pitchFamily="34" charset="0"/>
              <a:buChar char="•"/>
            </a:pPr>
            <a:r>
              <a:rPr lang="en-US" b="0" i="0" dirty="0">
                <a:solidFill>
                  <a:srgbClr val="372C2C"/>
                </a:solidFill>
                <a:effectLst/>
              </a:rPr>
              <a:t>How will the minors be dropped off and picked up? Will there be a list of people authorized to pick up the minor? Will there be a check-in/check-out process?</a:t>
            </a:r>
          </a:p>
        </p:txBody>
      </p:sp>
    </p:spTree>
    <p:extLst>
      <p:ext uri="{BB962C8B-B14F-4D97-AF65-F5344CB8AC3E}">
        <p14:creationId xmlns:p14="http://schemas.microsoft.com/office/powerpoint/2010/main" val="354766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BD5E7-43BE-4148-8591-1F628EE34B6B}"/>
              </a:ext>
            </a:extLst>
          </p:cNvPr>
          <p:cNvSpPr>
            <a:spLocks noGrp="1"/>
          </p:cNvSpPr>
          <p:nvPr>
            <p:ph type="body" sz="quarter" idx="12"/>
          </p:nvPr>
        </p:nvSpPr>
        <p:spPr>
          <a:xfrm>
            <a:off x="6282635" y="1498604"/>
            <a:ext cx="5579165" cy="4938643"/>
          </a:xfrm>
        </p:spPr>
        <p:txBody>
          <a:bodyPr>
            <a:normAutofit/>
          </a:bodyPr>
          <a:lstStyle/>
          <a:p>
            <a:r>
              <a:rPr lang="en-US" b="1" dirty="0"/>
              <a:t>ONLINE SAFETY</a:t>
            </a:r>
          </a:p>
          <a:p>
            <a:pPr marL="342900" indent="-342900">
              <a:buFont typeface="Arial" panose="020B0604020202020204" pitchFamily="34" charset="0"/>
              <a:buChar char="•"/>
            </a:pPr>
            <a:r>
              <a:rPr lang="en-US" dirty="0"/>
              <a:t>ZOOM meetings or similar platforms are common, be aware of storing information or pictures or youth, especially on a personal computer.  </a:t>
            </a:r>
          </a:p>
          <a:p>
            <a:pPr marL="342900" indent="-342900">
              <a:buFont typeface="Arial" panose="020B0604020202020204" pitchFamily="34" charset="0"/>
              <a:buChar char="•"/>
            </a:pPr>
            <a:r>
              <a:rPr lang="en-US" dirty="0"/>
              <a:t>Each program should consider potential risks and develop policies to address them.  </a:t>
            </a:r>
          </a:p>
          <a:p>
            <a:pPr marL="342900" indent="-342900">
              <a:buFont typeface="Arial" panose="020B0604020202020204" pitchFamily="34" charset="0"/>
              <a:buChar char="•"/>
            </a:pPr>
            <a:r>
              <a:rPr lang="en-US" dirty="0"/>
              <a:t>Review the Electronic/Online safety considerations PDF that was published by Rotary International.</a:t>
            </a:r>
          </a:p>
          <a:p>
            <a:endParaRPr lang="en-US" dirty="0"/>
          </a:p>
          <a:p>
            <a:endParaRPr lang="en-US" dirty="0"/>
          </a:p>
        </p:txBody>
      </p:sp>
      <p:sp>
        <p:nvSpPr>
          <p:cNvPr id="3" name="Text Placeholder 2">
            <a:extLst>
              <a:ext uri="{FF2B5EF4-FFF2-40B4-BE49-F238E27FC236}">
                <a16:creationId xmlns:a16="http://schemas.microsoft.com/office/drawing/2014/main" id="{B38D0620-0F81-4B9B-B6C4-3EEED654F30C}"/>
              </a:ext>
            </a:extLst>
          </p:cNvPr>
          <p:cNvSpPr>
            <a:spLocks noGrp="1"/>
          </p:cNvSpPr>
          <p:nvPr>
            <p:ph type="body" sz="quarter" idx="14"/>
          </p:nvPr>
        </p:nvSpPr>
        <p:spPr>
          <a:xfrm>
            <a:off x="108227" y="931073"/>
            <a:ext cx="4978400" cy="1135062"/>
          </a:xfrm>
        </p:spPr>
        <p:txBody>
          <a:bodyPr/>
          <a:lstStyle/>
          <a:p>
            <a:r>
              <a:rPr lang="en-US" dirty="0"/>
              <a:t>Technology</a:t>
            </a:r>
          </a:p>
        </p:txBody>
      </p:sp>
      <p:sp>
        <p:nvSpPr>
          <p:cNvPr id="4" name="Subtitle 3">
            <a:extLst>
              <a:ext uri="{FF2B5EF4-FFF2-40B4-BE49-F238E27FC236}">
                <a16:creationId xmlns:a16="http://schemas.microsoft.com/office/drawing/2014/main" id="{9FA7C455-38B5-42D5-A3D4-B5763574468E}"/>
              </a:ext>
            </a:extLst>
          </p:cNvPr>
          <p:cNvSpPr>
            <a:spLocks noGrp="1"/>
          </p:cNvSpPr>
          <p:nvPr>
            <p:ph type="subTitle" idx="1"/>
          </p:nvPr>
        </p:nvSpPr>
        <p:spPr>
          <a:xfrm>
            <a:off x="108227" y="3383632"/>
            <a:ext cx="5433208" cy="1975764"/>
          </a:xfrm>
        </p:spPr>
        <p:txBody>
          <a:bodyPr>
            <a:normAutofit fontScale="85000" lnSpcReduction="10000"/>
          </a:bodyPr>
          <a:lstStyle/>
          <a:p>
            <a:r>
              <a:rPr lang="en-US" sz="2800" dirty="0">
                <a:hlinkClick r:id="rId2"/>
              </a:rPr>
              <a:t>http://msgfocus.rotary.org/files/amf_highroad_solution/project_190/Youth_Exchange/Publications/Electronic-Online_Safety_Considerations/Electronic-Online_Safety_Considerations-EN.pdf</a:t>
            </a:r>
            <a:endParaRPr lang="en-US" sz="2800" dirty="0"/>
          </a:p>
          <a:p>
            <a:endParaRPr lang="en-US" sz="2800" dirty="0"/>
          </a:p>
          <a:p>
            <a:endParaRPr lang="en-US" sz="3600" dirty="0"/>
          </a:p>
        </p:txBody>
      </p:sp>
      <p:sp>
        <p:nvSpPr>
          <p:cNvPr id="5" name="Slide Number Placeholder 4">
            <a:extLst>
              <a:ext uri="{FF2B5EF4-FFF2-40B4-BE49-F238E27FC236}">
                <a16:creationId xmlns:a16="http://schemas.microsoft.com/office/drawing/2014/main" id="{40C45AC3-5F0D-459F-B36F-682C1F4AE3F7}"/>
              </a:ext>
            </a:extLst>
          </p:cNvPr>
          <p:cNvSpPr>
            <a:spLocks noGrp="1"/>
          </p:cNvSpPr>
          <p:nvPr>
            <p:ph type="sldNum" sz="quarter" idx="15"/>
          </p:nvPr>
        </p:nvSpPr>
        <p:spPr/>
        <p:txBody>
          <a:bodyPr/>
          <a:lstStyle/>
          <a:p>
            <a:fld id="{97A94E25-127B-4C48-AF96-44BA7B823777}" type="slidenum">
              <a:rPr lang="en-US" smtClean="0"/>
              <a:pPr/>
              <a:t>16</a:t>
            </a:fld>
            <a:endParaRPr lang="en-US" dirty="0"/>
          </a:p>
        </p:txBody>
      </p:sp>
    </p:spTree>
    <p:extLst>
      <p:ext uri="{BB962C8B-B14F-4D97-AF65-F5344CB8AC3E}">
        <p14:creationId xmlns:p14="http://schemas.microsoft.com/office/powerpoint/2010/main" val="5107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7C913C19-8F57-43CF-8D70-F3DE5D41F2F5}"/>
              </a:ext>
            </a:extLst>
          </p:cNvPr>
          <p:cNvPicPr>
            <a:picLocks noChangeAspect="1"/>
          </p:cNvPicPr>
          <p:nvPr/>
        </p:nvPicPr>
        <p:blipFill>
          <a:blip r:embed="rId2"/>
          <a:stretch>
            <a:fillRect/>
          </a:stretch>
        </p:blipFill>
        <p:spPr>
          <a:xfrm>
            <a:off x="1350625" y="2942291"/>
            <a:ext cx="9566949" cy="3915708"/>
          </a:xfrm>
          <a:prstGeom prst="rect">
            <a:avLst/>
          </a:prstGeom>
        </p:spPr>
      </p:pic>
      <p:sp>
        <p:nvSpPr>
          <p:cNvPr id="2" name="Title 1">
            <a:extLst>
              <a:ext uri="{FF2B5EF4-FFF2-40B4-BE49-F238E27FC236}">
                <a16:creationId xmlns:a16="http://schemas.microsoft.com/office/drawing/2014/main" id="{8C23DA60-7988-E40D-9BD8-96A881A40830}"/>
              </a:ext>
            </a:extLst>
          </p:cNvPr>
          <p:cNvSpPr>
            <a:spLocks noGrp="1"/>
          </p:cNvSpPr>
          <p:nvPr>
            <p:ph type="title"/>
          </p:nvPr>
        </p:nvSpPr>
        <p:spPr/>
        <p:txBody>
          <a:bodyPr/>
          <a:lstStyle/>
          <a:p>
            <a:r>
              <a:rPr lang="en-US" dirty="0"/>
              <a:t>Reporting a concern</a:t>
            </a:r>
          </a:p>
        </p:txBody>
      </p:sp>
      <p:sp>
        <p:nvSpPr>
          <p:cNvPr id="3" name="Slide Number Placeholder 2">
            <a:extLst>
              <a:ext uri="{FF2B5EF4-FFF2-40B4-BE49-F238E27FC236}">
                <a16:creationId xmlns:a16="http://schemas.microsoft.com/office/drawing/2014/main" id="{DBA2EA0B-980D-B058-5169-FA904AA258A7}"/>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
        <p:nvSpPr>
          <p:cNvPr id="5" name="TextBox 4">
            <a:extLst>
              <a:ext uri="{FF2B5EF4-FFF2-40B4-BE49-F238E27FC236}">
                <a16:creationId xmlns:a16="http://schemas.microsoft.com/office/drawing/2014/main" id="{9C8DFA37-B80A-C03A-D4C5-E573A06EE230}"/>
              </a:ext>
            </a:extLst>
          </p:cNvPr>
          <p:cNvSpPr txBox="1"/>
          <p:nvPr/>
        </p:nvSpPr>
        <p:spPr>
          <a:xfrm>
            <a:off x="381000" y="1673554"/>
            <a:ext cx="8763000" cy="1692771"/>
          </a:xfrm>
          <a:prstGeom prst="rect">
            <a:avLst/>
          </a:prstGeom>
          <a:noFill/>
        </p:spPr>
        <p:txBody>
          <a:bodyPr wrap="square">
            <a:spAutoFit/>
          </a:bodyPr>
          <a:lstStyle/>
          <a:p>
            <a:r>
              <a:rPr lang="en-US" sz="3200" dirty="0"/>
              <a:t>How do I report a youth protection concern?</a:t>
            </a:r>
          </a:p>
          <a:p>
            <a:pPr marL="285750" indent="-285750">
              <a:buFont typeface="Arial" panose="020B0604020202020204" pitchFamily="34" charset="0"/>
              <a:buChar char="•"/>
            </a:pPr>
            <a:r>
              <a:rPr lang="en-US" dirty="0"/>
              <a:t>Ensure that the young person is in a safe environment.</a:t>
            </a:r>
          </a:p>
          <a:p>
            <a:pPr marL="285750" indent="-285750">
              <a:buFont typeface="Arial" panose="020B0604020202020204" pitchFamily="34" charset="0"/>
              <a:buChar char="•"/>
            </a:pPr>
            <a:r>
              <a:rPr lang="en-US" dirty="0"/>
              <a:t>In case of emergency, contact local law enforcement immediately.</a:t>
            </a:r>
          </a:p>
          <a:p>
            <a:pPr marL="285750" indent="-285750">
              <a:buFont typeface="Arial" panose="020B0604020202020204" pitchFamily="34" charset="0"/>
              <a:buChar char="•"/>
            </a:pPr>
            <a:r>
              <a:rPr lang="en-US" dirty="0"/>
              <a:t>Report your concern to Rotary International, using the button below, within 72 hours</a:t>
            </a:r>
          </a:p>
        </p:txBody>
      </p:sp>
    </p:spTree>
    <p:extLst>
      <p:ext uri="{BB962C8B-B14F-4D97-AF65-F5344CB8AC3E}">
        <p14:creationId xmlns:p14="http://schemas.microsoft.com/office/powerpoint/2010/main" val="84255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0EFE8-359F-FE36-4831-B722C4CDE8F0}"/>
              </a:ext>
            </a:extLst>
          </p:cNvPr>
          <p:cNvSpPr>
            <a:spLocks noGrp="1"/>
          </p:cNvSpPr>
          <p:nvPr>
            <p:ph type="body" sz="quarter" idx="12"/>
          </p:nvPr>
        </p:nvSpPr>
        <p:spPr/>
        <p:txBody>
          <a:bodyPr/>
          <a:lstStyle/>
          <a:p>
            <a:endParaRPr lang="en-US" dirty="0"/>
          </a:p>
        </p:txBody>
      </p:sp>
      <p:sp>
        <p:nvSpPr>
          <p:cNvPr id="3" name="Text Placeholder 2">
            <a:extLst>
              <a:ext uri="{FF2B5EF4-FFF2-40B4-BE49-F238E27FC236}">
                <a16:creationId xmlns:a16="http://schemas.microsoft.com/office/drawing/2014/main" id="{8EC2939D-A7C6-AAE9-269F-3EFB9AD1DC57}"/>
              </a:ext>
            </a:extLst>
          </p:cNvPr>
          <p:cNvSpPr>
            <a:spLocks noGrp="1"/>
          </p:cNvSpPr>
          <p:nvPr>
            <p:ph type="body" sz="quarter" idx="14"/>
          </p:nvPr>
        </p:nvSpPr>
        <p:spPr>
          <a:xfrm>
            <a:off x="304800" y="1153632"/>
            <a:ext cx="4978400" cy="1135062"/>
          </a:xfrm>
        </p:spPr>
        <p:txBody>
          <a:bodyPr/>
          <a:lstStyle/>
          <a:p>
            <a:r>
              <a:rPr lang="en-US" dirty="0"/>
              <a:t>Training??</a:t>
            </a:r>
          </a:p>
        </p:txBody>
      </p:sp>
      <p:sp>
        <p:nvSpPr>
          <p:cNvPr id="4" name="Subtitle 3">
            <a:extLst>
              <a:ext uri="{FF2B5EF4-FFF2-40B4-BE49-F238E27FC236}">
                <a16:creationId xmlns:a16="http://schemas.microsoft.com/office/drawing/2014/main" id="{BDF799CC-E3DC-530B-85A9-621ED0A7EF5D}"/>
              </a:ext>
            </a:extLst>
          </p:cNvPr>
          <p:cNvSpPr>
            <a:spLocks noGrp="1"/>
          </p:cNvSpPr>
          <p:nvPr>
            <p:ph type="subTitle" idx="1"/>
          </p:nvPr>
        </p:nvSpPr>
        <p:spPr>
          <a:xfrm>
            <a:off x="28678" y="2959335"/>
            <a:ext cx="4986867" cy="1975764"/>
          </a:xfrm>
        </p:spPr>
        <p:txBody>
          <a:bodyPr>
            <a:normAutofit fontScale="92500" lnSpcReduction="20000"/>
          </a:bodyPr>
          <a:lstStyle/>
          <a:p>
            <a:r>
              <a:rPr lang="en-US" dirty="0"/>
              <a:t>Recommend going on Rotary’s learning platform called learn.rotary.org and participating in this webinar. </a:t>
            </a:r>
          </a:p>
          <a:p>
            <a:r>
              <a:rPr lang="en-US" dirty="0"/>
              <a:t> </a:t>
            </a:r>
          </a:p>
          <a:p>
            <a:r>
              <a:rPr lang="en-US" dirty="0"/>
              <a:t>https://learn.rotary.org/members/learn/course/internal/view/elearning/422/protecting-youth-program-participants</a:t>
            </a:r>
          </a:p>
        </p:txBody>
      </p:sp>
      <p:sp>
        <p:nvSpPr>
          <p:cNvPr id="5" name="Slide Number Placeholder 4">
            <a:extLst>
              <a:ext uri="{FF2B5EF4-FFF2-40B4-BE49-F238E27FC236}">
                <a16:creationId xmlns:a16="http://schemas.microsoft.com/office/drawing/2014/main" id="{4BF9A99F-E49A-9123-30FA-6D8E98FCDFFB}"/>
              </a:ext>
            </a:extLst>
          </p:cNvPr>
          <p:cNvSpPr>
            <a:spLocks noGrp="1"/>
          </p:cNvSpPr>
          <p:nvPr>
            <p:ph type="sldNum" sz="quarter" idx="15"/>
          </p:nvPr>
        </p:nvSpPr>
        <p:spPr/>
        <p:txBody>
          <a:bodyPr/>
          <a:lstStyle/>
          <a:p>
            <a:fld id="{97A94E25-127B-4C48-AF96-44BA7B823777}" type="slidenum">
              <a:rPr lang="en-US" smtClean="0"/>
              <a:pPr/>
              <a:t>18</a:t>
            </a:fld>
            <a:endParaRPr lang="en-US" dirty="0"/>
          </a:p>
        </p:txBody>
      </p:sp>
      <p:pic>
        <p:nvPicPr>
          <p:cNvPr id="7" name="Picture 6">
            <a:extLst>
              <a:ext uri="{FF2B5EF4-FFF2-40B4-BE49-F238E27FC236}">
                <a16:creationId xmlns:a16="http://schemas.microsoft.com/office/drawing/2014/main" id="{4762F882-D16F-976D-DEDF-99AB0A786551}"/>
              </a:ext>
            </a:extLst>
          </p:cNvPr>
          <p:cNvPicPr>
            <a:picLocks noChangeAspect="1"/>
          </p:cNvPicPr>
          <p:nvPr/>
        </p:nvPicPr>
        <p:blipFill>
          <a:blip r:embed="rId2"/>
          <a:stretch>
            <a:fillRect/>
          </a:stretch>
        </p:blipFill>
        <p:spPr>
          <a:xfrm>
            <a:off x="5015545" y="572443"/>
            <a:ext cx="7075948" cy="5994121"/>
          </a:xfrm>
          <a:prstGeom prst="rect">
            <a:avLst/>
          </a:prstGeom>
        </p:spPr>
      </p:pic>
    </p:spTree>
    <p:extLst>
      <p:ext uri="{BB962C8B-B14F-4D97-AF65-F5344CB8AC3E}">
        <p14:creationId xmlns:p14="http://schemas.microsoft.com/office/powerpoint/2010/main" val="1893284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97550" y="1366202"/>
            <a:ext cx="6382763" cy="5376227"/>
          </a:xfrm>
        </p:spPr>
        <p:txBody>
          <a:bodyPr>
            <a:normAutofit fontScale="62500" lnSpcReduction="20000"/>
          </a:bodyPr>
          <a:lstStyle/>
          <a:p>
            <a:pPr marL="457200" indent="-457200">
              <a:buFont typeface="Arial" panose="020B0604020202020204" pitchFamily="34" charset="0"/>
              <a:buChar char="•"/>
            </a:pPr>
            <a:r>
              <a:rPr lang="en-US" dirty="0"/>
              <a:t>Provide environment for youth to grow and become productive adults</a:t>
            </a:r>
          </a:p>
          <a:p>
            <a:pPr marL="457200" indent="-457200">
              <a:buFont typeface="Arial" panose="020B0604020202020204" pitchFamily="34" charset="0"/>
              <a:buChar char="•"/>
            </a:pPr>
            <a:r>
              <a:rPr lang="en-US" dirty="0"/>
              <a:t>Recognize and address abuse and harassment</a:t>
            </a:r>
          </a:p>
          <a:p>
            <a:pPr marL="457200" indent="-457200">
              <a:buFont typeface="Arial" panose="020B0604020202020204" pitchFamily="34" charset="0"/>
              <a:buChar char="•"/>
            </a:pPr>
            <a:r>
              <a:rPr lang="en-US" dirty="0"/>
              <a:t>Never be alone with a child</a:t>
            </a:r>
          </a:p>
          <a:p>
            <a:pPr marL="457200" indent="-457200">
              <a:buFont typeface="Arial" panose="020B0604020202020204" pitchFamily="34" charset="0"/>
              <a:buChar char="•"/>
            </a:pPr>
            <a:r>
              <a:rPr lang="en-US" dirty="0"/>
              <a:t>Be aware of local policies such as DOE etc.</a:t>
            </a:r>
          </a:p>
          <a:p>
            <a:pPr marL="457200" indent="-457200">
              <a:buFont typeface="Arial" panose="020B0604020202020204" pitchFamily="34" charset="0"/>
              <a:buChar char="•"/>
            </a:pPr>
            <a:r>
              <a:rPr lang="en-US" dirty="0"/>
              <a:t>Encourage volunteering but scrutinize those volunteers</a:t>
            </a:r>
          </a:p>
          <a:p>
            <a:pPr marL="457200" indent="-457200">
              <a:buFont typeface="Arial" panose="020B0604020202020204" pitchFamily="34" charset="0"/>
              <a:buChar char="•"/>
            </a:pPr>
            <a:r>
              <a:rPr lang="en-US" dirty="0"/>
              <a:t>Be an example, no profanity and no offensive behavior or language</a:t>
            </a:r>
          </a:p>
          <a:p>
            <a:pPr marL="457200" indent="-457200">
              <a:buFont typeface="Arial" panose="020B0604020202020204" pitchFamily="34" charset="0"/>
              <a:buChar char="•"/>
            </a:pPr>
            <a:r>
              <a:rPr lang="en-US" dirty="0"/>
              <a:t>Conduct a risk analysis for every activity</a:t>
            </a:r>
          </a:p>
          <a:p>
            <a:pPr marL="457200" indent="-457200">
              <a:buFont typeface="Arial" panose="020B0604020202020204" pitchFamily="34" charset="0"/>
              <a:buChar char="•"/>
            </a:pPr>
            <a:r>
              <a:rPr lang="en-US" dirty="0"/>
              <a:t>Ask yourself, is hugging or giving a kiss appropriate?  A handshake or “knuckles” may be a better choice.</a:t>
            </a:r>
          </a:p>
          <a:p>
            <a:pPr marL="457200" indent="-457200">
              <a:buFont typeface="Arial" panose="020B0604020202020204" pitchFamily="34" charset="0"/>
              <a:buChar char="•"/>
            </a:pPr>
            <a:r>
              <a:rPr lang="en-US" dirty="0"/>
              <a:t>https://www.rotaryd5000.org/SitePage/district-information/district-policies-and-forms </a:t>
            </a:r>
          </a:p>
          <a:p>
            <a:r>
              <a:rPr lang="en-US" dirty="0"/>
              <a:t> </a:t>
            </a:r>
          </a:p>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0" y="115570"/>
            <a:ext cx="5906347" cy="1135062"/>
          </a:xfrm>
        </p:spPr>
        <p:txBody>
          <a:bodyPr/>
          <a:lstStyle/>
          <a:p>
            <a:pPr lvl="0"/>
            <a:r>
              <a:rPr lang="en-US" dirty="0"/>
              <a:t>BEST PRACTICES / KEY TAKEAWAYS </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19</a:t>
            </a:fld>
            <a:endParaRPr lang="en-US" dirty="0"/>
          </a:p>
        </p:txBody>
      </p:sp>
      <p:pic>
        <p:nvPicPr>
          <p:cNvPr id="3" name="Picture 2">
            <a:extLst>
              <a:ext uri="{FF2B5EF4-FFF2-40B4-BE49-F238E27FC236}">
                <a16:creationId xmlns:a16="http://schemas.microsoft.com/office/drawing/2014/main" id="{79D86D2C-81DD-4C40-B697-C5BE538AE16D}"/>
              </a:ext>
            </a:extLst>
          </p:cNvPr>
          <p:cNvPicPr>
            <a:picLocks noChangeAspect="1"/>
          </p:cNvPicPr>
          <p:nvPr/>
        </p:nvPicPr>
        <p:blipFill>
          <a:blip r:embed="rId3"/>
          <a:stretch>
            <a:fillRect/>
          </a:stretch>
        </p:blipFill>
        <p:spPr>
          <a:xfrm>
            <a:off x="6480313" y="990882"/>
            <a:ext cx="5381487" cy="4748664"/>
          </a:xfrm>
          <a:prstGeom prst="rect">
            <a:avLst/>
          </a:prstGeom>
        </p:spPr>
      </p:pic>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107721" y="832995"/>
            <a:ext cx="9666515"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OUR AGENDA</a:t>
            </a:r>
          </a:p>
        </p:txBody>
      </p:sp>
      <p:sp>
        <p:nvSpPr>
          <p:cNvPr id="4" name="TextBox 3">
            <a:extLst>
              <a:ext uri="{FF2B5EF4-FFF2-40B4-BE49-F238E27FC236}">
                <a16:creationId xmlns:a16="http://schemas.microsoft.com/office/drawing/2014/main" id="{E73FB196-5EB5-44DD-8D89-6E578680A1CD}"/>
              </a:ext>
            </a:extLst>
          </p:cNvPr>
          <p:cNvSpPr txBox="1"/>
          <p:nvPr/>
        </p:nvSpPr>
        <p:spPr>
          <a:xfrm>
            <a:off x="622852" y="2220531"/>
            <a:ext cx="10310191"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Introduction</a:t>
            </a:r>
          </a:p>
          <a:p>
            <a:pPr marL="285750" indent="-285750">
              <a:buFont typeface="Arial" panose="020B0604020202020204" pitchFamily="34" charset="0"/>
              <a:buChar char="•"/>
            </a:pPr>
            <a:r>
              <a:rPr lang="en-US" sz="3200" b="1" dirty="0">
                <a:solidFill>
                  <a:schemeClr val="bg1"/>
                </a:solidFill>
              </a:rPr>
              <a:t>Youth Protection Overview</a:t>
            </a:r>
          </a:p>
          <a:p>
            <a:pPr marL="285750" indent="-285750">
              <a:buFont typeface="Arial" panose="020B0604020202020204" pitchFamily="34" charset="0"/>
              <a:buChar char="•"/>
            </a:pPr>
            <a:r>
              <a:rPr lang="en-US" sz="3200" b="1" dirty="0">
                <a:solidFill>
                  <a:schemeClr val="bg1"/>
                </a:solidFill>
              </a:rPr>
              <a:t>Compliance</a:t>
            </a:r>
          </a:p>
          <a:p>
            <a:pPr marL="285750" indent="-285750">
              <a:buFont typeface="Arial" panose="020B0604020202020204" pitchFamily="34" charset="0"/>
              <a:buChar char="•"/>
            </a:pPr>
            <a:r>
              <a:rPr lang="en-US" sz="3200" b="1" dirty="0">
                <a:solidFill>
                  <a:schemeClr val="bg1"/>
                </a:solidFill>
              </a:rPr>
              <a:t>Risk Management</a:t>
            </a:r>
          </a:p>
          <a:p>
            <a:pPr marL="285750" indent="-285750">
              <a:buFont typeface="Arial" panose="020B0604020202020204" pitchFamily="34" charset="0"/>
              <a:buChar char="•"/>
            </a:pPr>
            <a:r>
              <a:rPr lang="en-US" sz="3200" b="1" dirty="0">
                <a:solidFill>
                  <a:schemeClr val="bg1"/>
                </a:solidFill>
              </a:rPr>
              <a:t>Best Practices/Key Takeaways</a:t>
            </a:r>
          </a:p>
          <a:p>
            <a:pPr marL="285750" indent="-285750">
              <a:buFont typeface="Arial" panose="020B0604020202020204" pitchFamily="34" charset="0"/>
              <a:buChar char="•"/>
            </a:pPr>
            <a:r>
              <a:rPr lang="en-US" sz="3200" b="1" dirty="0">
                <a:solidFill>
                  <a:schemeClr val="bg1"/>
                </a:solidFill>
              </a:rPr>
              <a:t>Questions?</a:t>
            </a:r>
          </a:p>
        </p:txBody>
      </p:sp>
    </p:spTree>
    <p:custDataLst>
      <p:tags r:id="rId1"/>
    </p:custDataLst>
    <p:extLst>
      <p:ext uri="{BB962C8B-B14F-4D97-AF65-F5344CB8AC3E}">
        <p14:creationId xmlns:p14="http://schemas.microsoft.com/office/powerpoint/2010/main" val="2593788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BC42DF1-87D7-4892-9774-04059B83693F}"/>
              </a:ext>
            </a:extLst>
          </p:cNvPr>
          <p:cNvSpPr txBox="1"/>
          <p:nvPr/>
        </p:nvSpPr>
        <p:spPr>
          <a:xfrm>
            <a:off x="1198181" y="560881"/>
            <a:ext cx="9795638" cy="11143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dirty="0">
                <a:ea typeface="+mj-ea"/>
                <a:cs typeface="+mj-cs"/>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mtClean="0">
                <a:solidFill>
                  <a:schemeClr val="tx1">
                    <a:tint val="75000"/>
                  </a:schemeClr>
                </a:solidFill>
              </a:rPr>
              <a:pPr>
                <a:spcAft>
                  <a:spcPts val="600"/>
                </a:spcAft>
              </a:pPr>
              <a:t>20</a:t>
            </a:fld>
            <a:endParaRPr lang="en-US" dirty="0">
              <a:solidFill>
                <a:schemeClr val="tx1">
                  <a:tint val="75000"/>
                </a:schemeClr>
              </a:solidFill>
            </a:endParaRPr>
          </a:p>
        </p:txBody>
      </p:sp>
      <p:pic>
        <p:nvPicPr>
          <p:cNvPr id="8" name="Picture 7">
            <a:extLst>
              <a:ext uri="{FF2B5EF4-FFF2-40B4-BE49-F238E27FC236}">
                <a16:creationId xmlns:a16="http://schemas.microsoft.com/office/drawing/2014/main" id="{C2CAF1DD-3CBA-4441-BEDE-8F42E30F99E1}"/>
              </a:ext>
            </a:extLst>
          </p:cNvPr>
          <p:cNvPicPr>
            <a:picLocks noChangeAspect="1"/>
          </p:cNvPicPr>
          <p:nvPr/>
        </p:nvPicPr>
        <p:blipFill>
          <a:blip r:embed="rId3"/>
          <a:stretch>
            <a:fillRect/>
          </a:stretch>
        </p:blipFill>
        <p:spPr>
          <a:xfrm>
            <a:off x="3103162" y="2659420"/>
            <a:ext cx="5982625" cy="2712770"/>
          </a:xfrm>
          <a:prstGeom prst="rect">
            <a:avLst/>
          </a:prstGeom>
        </p:spPr>
      </p:pic>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D7C06-D701-46DB-AD76-84CFC29EF072}"/>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
        <p:nvSpPr>
          <p:cNvPr id="3" name="TextBox 2">
            <a:extLst>
              <a:ext uri="{FF2B5EF4-FFF2-40B4-BE49-F238E27FC236}">
                <a16:creationId xmlns:a16="http://schemas.microsoft.com/office/drawing/2014/main" id="{A4360A45-4F21-4D9D-AF56-58B6677B02B4}"/>
              </a:ext>
            </a:extLst>
          </p:cNvPr>
          <p:cNvSpPr txBox="1"/>
          <p:nvPr/>
        </p:nvSpPr>
        <p:spPr>
          <a:xfrm>
            <a:off x="2252869" y="596348"/>
            <a:ext cx="8083827" cy="5262979"/>
          </a:xfrm>
          <a:prstGeom prst="rect">
            <a:avLst/>
          </a:prstGeom>
          <a:noFill/>
        </p:spPr>
        <p:txBody>
          <a:bodyPr wrap="square" rtlCol="0">
            <a:spAutoFit/>
          </a:bodyPr>
          <a:lstStyle/>
          <a:p>
            <a:pPr algn="ctr"/>
            <a:r>
              <a:rPr lang="en-US" sz="2800" b="1" dirty="0"/>
              <a:t>Mahalo for you time and commitment to our Rotary Club and the Youth that we work with. </a:t>
            </a:r>
          </a:p>
          <a:p>
            <a:pPr algn="ctr"/>
            <a:endParaRPr lang="en-US" sz="2800" b="1" dirty="0"/>
          </a:p>
          <a:p>
            <a:pPr algn="ctr"/>
            <a:r>
              <a:rPr lang="en-US" sz="2800" b="1" dirty="0"/>
              <a:t> Any questions please don’t hesitate to call me:</a:t>
            </a:r>
          </a:p>
          <a:p>
            <a:pPr algn="ctr"/>
            <a:r>
              <a:rPr lang="en-US" sz="2800" b="1" dirty="0"/>
              <a:t>Peter Evans</a:t>
            </a:r>
          </a:p>
          <a:p>
            <a:pPr algn="ctr"/>
            <a:r>
              <a:rPr lang="en-US" sz="2800" b="1" dirty="0"/>
              <a:t>808-389-7459</a:t>
            </a:r>
          </a:p>
          <a:p>
            <a:pPr algn="ctr"/>
            <a:r>
              <a:rPr lang="en-US" sz="2800" b="1" dirty="0">
                <a:hlinkClick r:id="rId2"/>
              </a:rPr>
              <a:t>YPO@rotaryd5000.org</a:t>
            </a:r>
            <a:endParaRPr lang="en-US" sz="2800" b="1" dirty="0"/>
          </a:p>
          <a:p>
            <a:pPr algn="ctr"/>
            <a:endParaRPr lang="en-US" sz="2800" b="1" dirty="0"/>
          </a:p>
          <a:p>
            <a:pPr algn="ctr"/>
            <a:r>
              <a:rPr lang="en-US" sz="2800" b="1" dirty="0"/>
              <a:t>For background check submittal, send affidavit to Natasha </a:t>
            </a:r>
            <a:r>
              <a:rPr lang="en-US" sz="2800" b="1" dirty="0" err="1"/>
              <a:t>Clarin</a:t>
            </a:r>
            <a:endParaRPr lang="en-US" sz="2800" b="1" dirty="0"/>
          </a:p>
          <a:p>
            <a:pPr algn="ctr"/>
            <a:r>
              <a:rPr lang="en-US" sz="2800" b="1" dirty="0"/>
              <a:t>natashaclarin777@gmail.com </a:t>
            </a:r>
          </a:p>
        </p:txBody>
      </p:sp>
    </p:spTree>
    <p:extLst>
      <p:ext uri="{BB962C8B-B14F-4D97-AF65-F5344CB8AC3E}">
        <p14:creationId xmlns:p14="http://schemas.microsoft.com/office/powerpoint/2010/main" val="3299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333008" y="634211"/>
            <a:ext cx="9666515" cy="1200329"/>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Intro</a:t>
            </a:r>
          </a:p>
        </p:txBody>
      </p:sp>
      <p:sp>
        <p:nvSpPr>
          <p:cNvPr id="2" name="TextBox 1">
            <a:extLst>
              <a:ext uri="{FF2B5EF4-FFF2-40B4-BE49-F238E27FC236}">
                <a16:creationId xmlns:a16="http://schemas.microsoft.com/office/drawing/2014/main" id="{BD0AA15E-B7A0-4DCF-A6BC-00EE77BD4C5D}"/>
              </a:ext>
            </a:extLst>
          </p:cNvPr>
          <p:cNvSpPr txBox="1"/>
          <p:nvPr/>
        </p:nvSpPr>
        <p:spPr>
          <a:xfrm>
            <a:off x="437323" y="2054087"/>
            <a:ext cx="6665843" cy="3139321"/>
          </a:xfrm>
          <a:prstGeom prst="rect">
            <a:avLst/>
          </a:prstGeom>
          <a:noFill/>
        </p:spPr>
        <p:txBody>
          <a:bodyPr wrap="square" rtlCol="0">
            <a:spAutoFit/>
          </a:bodyPr>
          <a:lstStyle/>
          <a:p>
            <a:r>
              <a:rPr lang="en-US" dirty="0"/>
              <a:t>Peter Evans member of Eco Rotary Kakaako</a:t>
            </a:r>
          </a:p>
          <a:p>
            <a:pPr marL="285750" indent="-285750">
              <a:buFont typeface="Arial" panose="020B0604020202020204" pitchFamily="34" charset="0"/>
              <a:buChar char="•"/>
            </a:pPr>
            <a:r>
              <a:rPr lang="en-US" dirty="0"/>
              <a:t>Your Youth Protection Officer Rotary District 5000</a:t>
            </a:r>
          </a:p>
          <a:p>
            <a:pPr marL="285750" indent="-285750">
              <a:buFont typeface="Arial" panose="020B0604020202020204" pitchFamily="34" charset="0"/>
              <a:buChar char="•"/>
            </a:pPr>
            <a:r>
              <a:rPr lang="en-US" dirty="0"/>
              <a:t>Been the Youth Protection Officer 2016,2020,2021,2022</a:t>
            </a:r>
          </a:p>
          <a:p>
            <a:pPr marL="285750" indent="-285750">
              <a:buFont typeface="Arial" panose="020B0604020202020204" pitchFamily="34" charset="0"/>
              <a:buChar char="•"/>
            </a:pPr>
            <a:r>
              <a:rPr lang="en-US" dirty="0"/>
              <a:t>Started work in Youth Services with Honolulu Rotary 2015-2017 </a:t>
            </a:r>
          </a:p>
          <a:p>
            <a:pPr marL="285750" indent="-285750">
              <a:buFont typeface="Arial" panose="020B0604020202020204" pitchFamily="34" charset="0"/>
              <a:buChar char="•"/>
            </a:pPr>
            <a:r>
              <a:rPr lang="en-US" dirty="0"/>
              <a:t>25 years of Risk Management Experience in General liability and Occupational Safety and Health </a:t>
            </a:r>
          </a:p>
          <a:p>
            <a:pPr marL="285750" indent="-285750">
              <a:buFont typeface="Arial" panose="020B0604020202020204" pitchFamily="34" charset="0"/>
              <a:buChar char="•"/>
            </a:pPr>
            <a:r>
              <a:rPr lang="en-US" dirty="0"/>
              <a:t>Currently Deputy Director for Installation Safety appointed as the Risk Manager for Marine Corps Base Hawaii</a:t>
            </a:r>
          </a:p>
          <a:p>
            <a:pPr marL="285750" indent="-285750">
              <a:buFont typeface="Arial" panose="020B0604020202020204" pitchFamily="34" charset="0"/>
              <a:buChar char="•"/>
            </a:pPr>
            <a:r>
              <a:rPr lang="en-US" dirty="0"/>
              <a:t>Two beautiful daughters Sasha and Tiarra (Rotarian), and my beautiful wife of 26 years, Camille.  </a:t>
            </a:r>
          </a:p>
        </p:txBody>
      </p:sp>
      <p:pic>
        <p:nvPicPr>
          <p:cNvPr id="4" name="Picture 3" descr="A person smiling for the camera&#10;&#10;Description automatically generated">
            <a:extLst>
              <a:ext uri="{FF2B5EF4-FFF2-40B4-BE49-F238E27FC236}">
                <a16:creationId xmlns:a16="http://schemas.microsoft.com/office/drawing/2014/main" id="{019CFF92-D9B0-4E9A-B9A6-C1D7372BF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530" y="1834540"/>
            <a:ext cx="2926349" cy="3121438"/>
          </a:xfrm>
          <a:prstGeom prst="rect">
            <a:avLst/>
          </a:prstGeom>
        </p:spPr>
      </p:pic>
    </p:spTree>
    <p:custDataLst>
      <p:tags r:id="rId1"/>
    </p:custDataLst>
    <p:extLst>
      <p:ext uri="{BB962C8B-B14F-4D97-AF65-F5344CB8AC3E}">
        <p14:creationId xmlns:p14="http://schemas.microsoft.com/office/powerpoint/2010/main" val="2511987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0" b="1"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377687" y="1400913"/>
            <a:ext cx="11436625" cy="4524315"/>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Keep our keiki safe!</a:t>
            </a:r>
          </a:p>
          <a:p>
            <a:pPr algn="ctr"/>
            <a:endParaRPr lang="en-US" sz="7200" b="1" dirty="0">
              <a:solidFill>
                <a:schemeClr val="bg1"/>
              </a:solidFill>
              <a:latin typeface="Arial" panose="020B0604020202020204" pitchFamily="34" charset="0"/>
              <a:cs typeface="Arial" panose="020B0604020202020204" pitchFamily="34" charset="0"/>
            </a:endParaRPr>
          </a:p>
          <a:p>
            <a:pPr algn="ctr"/>
            <a:r>
              <a:rPr lang="en-US" sz="7200" b="1" dirty="0">
                <a:solidFill>
                  <a:schemeClr val="bg1"/>
                </a:solidFill>
                <a:latin typeface="Arial" panose="020B0604020202020204" pitchFamily="34" charset="0"/>
                <a:cs typeface="Arial" panose="020B0604020202020204" pitchFamily="34" charset="0"/>
              </a:rPr>
              <a:t>WHY DO YOU CHOOSE TO WORK WITH YOUTH?</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858DC2-C906-483B-8E02-FA9A5CEFD0E0}"/>
              </a:ext>
            </a:extLst>
          </p:cNvPr>
          <p:cNvPicPr>
            <a:picLocks noChangeAspect="1"/>
          </p:cNvPicPr>
          <p:nvPr/>
        </p:nvPicPr>
        <p:blipFill>
          <a:blip r:embed="rId3"/>
          <a:stretch>
            <a:fillRect/>
          </a:stretch>
        </p:blipFill>
        <p:spPr>
          <a:xfrm>
            <a:off x="3685684" y="2512034"/>
            <a:ext cx="1797068" cy="2150165"/>
          </a:xfrm>
          <a:prstGeom prst="rect">
            <a:avLst/>
          </a:prstGeom>
        </p:spPr>
      </p:pic>
      <p:pic>
        <p:nvPicPr>
          <p:cNvPr id="2" name="Picture 1">
            <a:extLst>
              <a:ext uri="{FF2B5EF4-FFF2-40B4-BE49-F238E27FC236}">
                <a16:creationId xmlns:a16="http://schemas.microsoft.com/office/drawing/2014/main" id="{4C5E1C2B-4C8E-4A54-9651-D56EF94D61FA}"/>
              </a:ext>
            </a:extLst>
          </p:cNvPr>
          <p:cNvPicPr>
            <a:picLocks noChangeAspect="1"/>
          </p:cNvPicPr>
          <p:nvPr/>
        </p:nvPicPr>
        <p:blipFill>
          <a:blip r:embed="rId4"/>
          <a:stretch>
            <a:fillRect/>
          </a:stretch>
        </p:blipFill>
        <p:spPr>
          <a:xfrm>
            <a:off x="0" y="3227169"/>
            <a:ext cx="3756853" cy="2817640"/>
          </a:xfrm>
          <a:prstGeom prst="rect">
            <a:avLst/>
          </a:prstGeom>
        </p:spPr>
      </p:pic>
      <p:pic>
        <p:nvPicPr>
          <p:cNvPr id="5" name="Picture 4">
            <a:extLst>
              <a:ext uri="{FF2B5EF4-FFF2-40B4-BE49-F238E27FC236}">
                <a16:creationId xmlns:a16="http://schemas.microsoft.com/office/drawing/2014/main" id="{3572868D-23DC-4507-BC58-98BE6E620A55}"/>
              </a:ext>
            </a:extLst>
          </p:cNvPr>
          <p:cNvPicPr>
            <a:picLocks noChangeAspect="1"/>
          </p:cNvPicPr>
          <p:nvPr/>
        </p:nvPicPr>
        <p:blipFill>
          <a:blip r:embed="rId5"/>
          <a:stretch>
            <a:fillRect/>
          </a:stretch>
        </p:blipFill>
        <p:spPr>
          <a:xfrm>
            <a:off x="6668826" y="2889668"/>
            <a:ext cx="5404641" cy="3818076"/>
          </a:xfrm>
          <a:prstGeom prst="rect">
            <a:avLst/>
          </a:prstGeom>
        </p:spPr>
      </p:pic>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0" y="197759"/>
            <a:ext cx="4978400" cy="1135062"/>
          </a:xfrm>
        </p:spPr>
        <p:txBody>
          <a:bodyPr/>
          <a:lstStyle/>
          <a:p>
            <a:pPr lvl="0" algn="ctr"/>
            <a:r>
              <a:rPr lang="en-US" dirty="0"/>
              <a:t>The Things We Do</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38786" y="1336521"/>
            <a:ext cx="4547520" cy="1016090"/>
          </a:xfrm>
        </p:spPr>
        <p:txBody>
          <a:bodyPr>
            <a:normAutofit/>
          </a:bodyPr>
          <a:lstStyle/>
          <a:p>
            <a:r>
              <a:rPr lang="en-US" b="1" dirty="0"/>
              <a:t>Youth Services bring many opportunities to help shape the youth within our communities.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5</a:t>
            </a:fld>
            <a:endParaRPr lang="en-US" dirty="0"/>
          </a:p>
        </p:txBody>
      </p:sp>
      <p:pic>
        <p:nvPicPr>
          <p:cNvPr id="6" name="Picture 5">
            <a:extLst>
              <a:ext uri="{FF2B5EF4-FFF2-40B4-BE49-F238E27FC236}">
                <a16:creationId xmlns:a16="http://schemas.microsoft.com/office/drawing/2014/main" id="{0162308F-10B1-41D5-B236-F0B4306E93FC}"/>
              </a:ext>
            </a:extLst>
          </p:cNvPr>
          <p:cNvPicPr>
            <a:picLocks noChangeAspect="1"/>
          </p:cNvPicPr>
          <p:nvPr/>
        </p:nvPicPr>
        <p:blipFill>
          <a:blip r:embed="rId6"/>
          <a:stretch>
            <a:fillRect/>
          </a:stretch>
        </p:blipFill>
        <p:spPr>
          <a:xfrm>
            <a:off x="3369535" y="4294447"/>
            <a:ext cx="3217730" cy="2413297"/>
          </a:xfrm>
          <a:prstGeom prst="rect">
            <a:avLst/>
          </a:prstGeom>
        </p:spPr>
      </p:pic>
      <p:pic>
        <p:nvPicPr>
          <p:cNvPr id="7" name="Picture 6">
            <a:extLst>
              <a:ext uri="{FF2B5EF4-FFF2-40B4-BE49-F238E27FC236}">
                <a16:creationId xmlns:a16="http://schemas.microsoft.com/office/drawing/2014/main" id="{CC4B40CF-DA91-4E8E-8A46-E9CEAEBE203E}"/>
              </a:ext>
            </a:extLst>
          </p:cNvPr>
          <p:cNvPicPr>
            <a:picLocks noChangeAspect="1"/>
          </p:cNvPicPr>
          <p:nvPr/>
        </p:nvPicPr>
        <p:blipFill>
          <a:blip r:embed="rId7"/>
          <a:stretch>
            <a:fillRect/>
          </a:stretch>
        </p:blipFill>
        <p:spPr>
          <a:xfrm>
            <a:off x="8394930" y="245541"/>
            <a:ext cx="3449983" cy="2587487"/>
          </a:xfrm>
          <a:prstGeom prst="rect">
            <a:avLst/>
          </a:prstGeom>
        </p:spPr>
      </p:pic>
      <p:pic>
        <p:nvPicPr>
          <p:cNvPr id="10" name="Picture 9">
            <a:extLst>
              <a:ext uri="{FF2B5EF4-FFF2-40B4-BE49-F238E27FC236}">
                <a16:creationId xmlns:a16="http://schemas.microsoft.com/office/drawing/2014/main" id="{E0DF5047-6BF4-400C-BE20-0AD6D95BC64A}"/>
              </a:ext>
            </a:extLst>
          </p:cNvPr>
          <p:cNvPicPr>
            <a:picLocks noChangeAspect="1"/>
          </p:cNvPicPr>
          <p:nvPr/>
        </p:nvPicPr>
        <p:blipFill>
          <a:blip r:embed="rId8"/>
          <a:stretch>
            <a:fillRect/>
          </a:stretch>
        </p:blipFill>
        <p:spPr>
          <a:xfrm>
            <a:off x="5792410" y="323428"/>
            <a:ext cx="2418339" cy="1813754"/>
          </a:xfrm>
          <a:prstGeom prst="rect">
            <a:avLst/>
          </a:prstGeom>
        </p:spPr>
      </p:pic>
      <p:pic>
        <p:nvPicPr>
          <p:cNvPr id="3" name="Picture 2">
            <a:extLst>
              <a:ext uri="{FF2B5EF4-FFF2-40B4-BE49-F238E27FC236}">
                <a16:creationId xmlns:a16="http://schemas.microsoft.com/office/drawing/2014/main" id="{203C7B40-E5E4-4436-A827-F3D4A9932BFD}"/>
              </a:ext>
            </a:extLst>
          </p:cNvPr>
          <p:cNvPicPr>
            <a:picLocks noChangeAspect="1"/>
          </p:cNvPicPr>
          <p:nvPr/>
        </p:nvPicPr>
        <p:blipFill>
          <a:blip r:embed="rId9"/>
          <a:stretch>
            <a:fillRect/>
          </a:stretch>
        </p:blipFill>
        <p:spPr>
          <a:xfrm>
            <a:off x="7442537" y="1564262"/>
            <a:ext cx="2418339" cy="1813754"/>
          </a:xfrm>
          <a:prstGeom prst="rect">
            <a:avLst/>
          </a:prstGeom>
        </p:spPr>
      </p:pic>
      <p:pic>
        <p:nvPicPr>
          <p:cNvPr id="11" name="Picture 10">
            <a:extLst>
              <a:ext uri="{FF2B5EF4-FFF2-40B4-BE49-F238E27FC236}">
                <a16:creationId xmlns:a16="http://schemas.microsoft.com/office/drawing/2014/main" id="{4E7F6CC3-7171-40EA-B8B0-3B01A8C0707C}"/>
              </a:ext>
            </a:extLst>
          </p:cNvPr>
          <p:cNvPicPr>
            <a:picLocks noChangeAspect="1"/>
          </p:cNvPicPr>
          <p:nvPr/>
        </p:nvPicPr>
        <p:blipFill>
          <a:blip r:embed="rId10"/>
          <a:stretch>
            <a:fillRect/>
          </a:stretch>
        </p:blipFill>
        <p:spPr>
          <a:xfrm>
            <a:off x="5260615" y="2344680"/>
            <a:ext cx="2253371" cy="1690028"/>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Rotary Youth Protection Guide </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7" name="Content Placeholder 6">
            <a:extLst>
              <a:ext uri="{FF2B5EF4-FFF2-40B4-BE49-F238E27FC236}">
                <a16:creationId xmlns:a16="http://schemas.microsoft.com/office/drawing/2014/main" id="{74661FEA-0519-40AC-9D32-923550BA22D4}"/>
              </a:ext>
            </a:extLst>
          </p:cNvPr>
          <p:cNvPicPr>
            <a:picLocks noGrp="1" noChangeAspect="1"/>
          </p:cNvPicPr>
          <p:nvPr>
            <p:ph idx="1"/>
          </p:nvPr>
        </p:nvPicPr>
        <p:blipFill>
          <a:blip r:embed="rId3"/>
          <a:stretch>
            <a:fillRect/>
          </a:stretch>
        </p:blipFill>
        <p:spPr>
          <a:xfrm>
            <a:off x="1166189" y="1762103"/>
            <a:ext cx="3315736" cy="3825849"/>
          </a:xfrm>
          <a:prstGeom prst="rect">
            <a:avLst/>
          </a:prstGeom>
        </p:spPr>
      </p:pic>
      <p:sp>
        <p:nvSpPr>
          <p:cNvPr id="10" name="TextBox 9">
            <a:extLst>
              <a:ext uri="{FF2B5EF4-FFF2-40B4-BE49-F238E27FC236}">
                <a16:creationId xmlns:a16="http://schemas.microsoft.com/office/drawing/2014/main" id="{54B28C70-AED8-4028-B020-58B9D105A7C6}"/>
              </a:ext>
            </a:extLst>
          </p:cNvPr>
          <p:cNvSpPr txBox="1"/>
          <p:nvPr/>
        </p:nvSpPr>
        <p:spPr>
          <a:xfrm>
            <a:off x="5128591" y="2132304"/>
            <a:ext cx="386963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Utilize the Rotary Youth Protection guide for guidance in ensuring your club is compliant with standards </a:t>
            </a:r>
          </a:p>
        </p:txBody>
      </p:sp>
      <p:sp>
        <p:nvSpPr>
          <p:cNvPr id="11" name="TextBox 10">
            <a:extLst>
              <a:ext uri="{FF2B5EF4-FFF2-40B4-BE49-F238E27FC236}">
                <a16:creationId xmlns:a16="http://schemas.microsoft.com/office/drawing/2014/main" id="{6681076C-012C-4FF6-B398-AC79AE27A34D}"/>
              </a:ext>
            </a:extLst>
          </p:cNvPr>
          <p:cNvSpPr txBox="1"/>
          <p:nvPr/>
        </p:nvSpPr>
        <p:spPr>
          <a:xfrm>
            <a:off x="5128591" y="3429000"/>
            <a:ext cx="372386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Guide should be used for initial or refresher training as well as a resource.</a:t>
            </a:r>
          </a:p>
        </p:txBody>
      </p:sp>
      <p:sp>
        <p:nvSpPr>
          <p:cNvPr id="13" name="TextBox 12">
            <a:extLst>
              <a:ext uri="{FF2B5EF4-FFF2-40B4-BE49-F238E27FC236}">
                <a16:creationId xmlns:a16="http://schemas.microsoft.com/office/drawing/2014/main" id="{C8B8B1A0-FC49-4D75-A268-D7D91441E665}"/>
              </a:ext>
            </a:extLst>
          </p:cNvPr>
          <p:cNvSpPr txBox="1"/>
          <p:nvPr/>
        </p:nvSpPr>
        <p:spPr>
          <a:xfrm>
            <a:off x="5128591" y="4448697"/>
            <a:ext cx="3617844" cy="923330"/>
          </a:xfrm>
          <a:prstGeom prst="rect">
            <a:avLst/>
          </a:prstGeom>
          <a:noFill/>
        </p:spPr>
        <p:txBody>
          <a:bodyPr wrap="square" rtlCol="0">
            <a:spAutoFit/>
          </a:bodyPr>
          <a:lstStyle/>
          <a:p>
            <a:pPr marL="285750" indent="-285750">
              <a:buFont typeface="Arial" panose="020B0604020202020204" pitchFamily="34" charset="0"/>
              <a:buChar char="•"/>
            </a:pPr>
            <a:r>
              <a:rPr lang="en-US" dirty="0"/>
              <a:t>Guide can be found online in the D5000 website under the youth services page.  </a:t>
            </a:r>
          </a:p>
        </p:txBody>
      </p:sp>
      <p:sp>
        <p:nvSpPr>
          <p:cNvPr id="14" name="TextBox 13">
            <a:extLst>
              <a:ext uri="{FF2B5EF4-FFF2-40B4-BE49-F238E27FC236}">
                <a16:creationId xmlns:a16="http://schemas.microsoft.com/office/drawing/2014/main" id="{DE0FBCBD-9A54-48E6-9380-5828DAA9EF0A}"/>
              </a:ext>
            </a:extLst>
          </p:cNvPr>
          <p:cNvSpPr txBox="1"/>
          <p:nvPr/>
        </p:nvSpPr>
        <p:spPr>
          <a:xfrm>
            <a:off x="1166188" y="5810012"/>
            <a:ext cx="10383387" cy="646331"/>
          </a:xfrm>
          <a:prstGeom prst="rect">
            <a:avLst/>
          </a:prstGeom>
          <a:noFill/>
        </p:spPr>
        <p:txBody>
          <a:bodyPr wrap="square">
            <a:spAutoFit/>
          </a:bodyPr>
          <a:lstStyle/>
          <a:p>
            <a:r>
              <a:rPr lang="en-US" dirty="0"/>
              <a:t>https://clubrunner.blob.core.windows.net/00000060108/en-ca/files/sitepage/youth-services/youth-protection-guide/youth-protection-guide.pdf</a:t>
            </a:r>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EA72B1-77ED-2C5E-34E4-7CDDE9FBE597}"/>
              </a:ext>
            </a:extLst>
          </p:cNvPr>
          <p:cNvPicPr>
            <a:picLocks noChangeAspect="1"/>
          </p:cNvPicPr>
          <p:nvPr/>
        </p:nvPicPr>
        <p:blipFill>
          <a:blip r:embed="rId3"/>
          <a:stretch>
            <a:fillRect/>
          </a:stretch>
        </p:blipFill>
        <p:spPr>
          <a:xfrm>
            <a:off x="541867" y="1677569"/>
            <a:ext cx="5077055" cy="4844681"/>
          </a:xfrm>
          <a:prstGeom prst="rect">
            <a:avLst/>
          </a:prstGeom>
        </p:spPr>
      </p:pic>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43933" y="154277"/>
            <a:ext cx="11506200" cy="1540042"/>
          </a:xfrm>
        </p:spPr>
        <p:txBody>
          <a:bodyPr>
            <a:normAutofit fontScale="90000"/>
          </a:bodyPr>
          <a:lstStyle/>
          <a:p>
            <a:r>
              <a:rPr lang="en-US" dirty="0"/>
              <a:t>ROTARY INTERNATIONAL </a:t>
            </a:r>
            <a:br>
              <a:rPr lang="en-US" dirty="0"/>
            </a:br>
            <a:r>
              <a:rPr lang="en-US" dirty="0"/>
              <a:t>DISTRICT 5000 </a:t>
            </a:r>
            <a:br>
              <a:rPr lang="en-US" dirty="0"/>
            </a:br>
            <a:r>
              <a:rPr lang="en-US" dirty="0"/>
              <a:t>POLICY MANUAL</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
        <p:nvSpPr>
          <p:cNvPr id="10" name="TextBox 9">
            <a:extLst>
              <a:ext uri="{FF2B5EF4-FFF2-40B4-BE49-F238E27FC236}">
                <a16:creationId xmlns:a16="http://schemas.microsoft.com/office/drawing/2014/main" id="{54B28C70-AED8-4028-B020-58B9D105A7C6}"/>
              </a:ext>
            </a:extLst>
          </p:cNvPr>
          <p:cNvSpPr txBox="1"/>
          <p:nvPr/>
        </p:nvSpPr>
        <p:spPr>
          <a:xfrm>
            <a:off x="6255026" y="1961495"/>
            <a:ext cx="386963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Utilize the Rotary International District 5000 Policy Manual as your governing document for local policy</a:t>
            </a:r>
          </a:p>
        </p:txBody>
      </p:sp>
      <p:sp>
        <p:nvSpPr>
          <p:cNvPr id="11" name="TextBox 10">
            <a:extLst>
              <a:ext uri="{FF2B5EF4-FFF2-40B4-BE49-F238E27FC236}">
                <a16:creationId xmlns:a16="http://schemas.microsoft.com/office/drawing/2014/main" id="{6681076C-012C-4FF6-B398-AC79AE27A34D}"/>
              </a:ext>
            </a:extLst>
          </p:cNvPr>
          <p:cNvSpPr txBox="1"/>
          <p:nvPr/>
        </p:nvSpPr>
        <p:spPr>
          <a:xfrm>
            <a:off x="6255026" y="3318325"/>
            <a:ext cx="3723860" cy="923330"/>
          </a:xfrm>
          <a:prstGeom prst="rect">
            <a:avLst/>
          </a:prstGeom>
          <a:noFill/>
        </p:spPr>
        <p:txBody>
          <a:bodyPr wrap="square" rtlCol="0">
            <a:spAutoFit/>
          </a:bodyPr>
          <a:lstStyle/>
          <a:p>
            <a:pPr marL="285750" indent="-285750">
              <a:buFont typeface="Arial" panose="020B0604020202020204" pitchFamily="34" charset="0"/>
              <a:buChar char="•"/>
            </a:pPr>
            <a:r>
              <a:rPr lang="en-US" dirty="0"/>
              <a:t>Manual should be used for initial and refresher training as well as a resource </a:t>
            </a:r>
          </a:p>
        </p:txBody>
      </p:sp>
      <p:sp>
        <p:nvSpPr>
          <p:cNvPr id="13" name="TextBox 12">
            <a:extLst>
              <a:ext uri="{FF2B5EF4-FFF2-40B4-BE49-F238E27FC236}">
                <a16:creationId xmlns:a16="http://schemas.microsoft.com/office/drawing/2014/main" id="{C8B8B1A0-FC49-4D75-A268-D7D91441E665}"/>
              </a:ext>
            </a:extLst>
          </p:cNvPr>
          <p:cNvSpPr txBox="1"/>
          <p:nvPr/>
        </p:nvSpPr>
        <p:spPr>
          <a:xfrm>
            <a:off x="6255026" y="4475541"/>
            <a:ext cx="3617844"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This manual can be found online in the D5000 website</a:t>
            </a:r>
          </a:p>
        </p:txBody>
      </p:sp>
      <p:sp>
        <p:nvSpPr>
          <p:cNvPr id="16" name="TextBox 15">
            <a:extLst>
              <a:ext uri="{FF2B5EF4-FFF2-40B4-BE49-F238E27FC236}">
                <a16:creationId xmlns:a16="http://schemas.microsoft.com/office/drawing/2014/main" id="{F77B2C25-4C8D-49F0-9766-7F2E1623F8F6}"/>
              </a:ext>
            </a:extLst>
          </p:cNvPr>
          <p:cNvSpPr txBox="1"/>
          <p:nvPr/>
        </p:nvSpPr>
        <p:spPr>
          <a:xfrm>
            <a:off x="2371954" y="6351921"/>
            <a:ext cx="9985513" cy="369332"/>
          </a:xfrm>
          <a:prstGeom prst="rect">
            <a:avLst/>
          </a:prstGeom>
          <a:noFill/>
        </p:spPr>
        <p:txBody>
          <a:bodyPr wrap="square">
            <a:spAutoFit/>
          </a:bodyPr>
          <a:lstStyle/>
          <a:p>
            <a:r>
              <a:rPr lang="en-US" dirty="0"/>
              <a:t>https://rotaryd5000.org/documents/en-ca/69a98996-d472-4f87-96ed-8420b0a8babb/1</a:t>
            </a:r>
          </a:p>
        </p:txBody>
      </p:sp>
      <p:sp>
        <p:nvSpPr>
          <p:cNvPr id="12" name="TextBox 11">
            <a:extLst>
              <a:ext uri="{FF2B5EF4-FFF2-40B4-BE49-F238E27FC236}">
                <a16:creationId xmlns:a16="http://schemas.microsoft.com/office/drawing/2014/main" id="{F7866FA8-DC60-93A6-E9C6-0EDE128B189E}"/>
              </a:ext>
            </a:extLst>
          </p:cNvPr>
          <p:cNvSpPr txBox="1"/>
          <p:nvPr/>
        </p:nvSpPr>
        <p:spPr>
          <a:xfrm>
            <a:off x="6255026" y="5253748"/>
            <a:ext cx="4151428" cy="646331"/>
          </a:xfrm>
          <a:prstGeom prst="rect">
            <a:avLst/>
          </a:prstGeom>
          <a:noFill/>
        </p:spPr>
        <p:txBody>
          <a:bodyPr wrap="square">
            <a:spAutoFit/>
          </a:bodyPr>
          <a:lstStyle/>
          <a:p>
            <a:pPr marL="285750" indent="-285750">
              <a:buFont typeface="Arial" panose="020B0604020202020204" pitchFamily="34" charset="0"/>
              <a:buChar char="•"/>
            </a:pPr>
            <a:r>
              <a:rPr lang="en-US" dirty="0"/>
              <a:t>This manual contains everything you need to ensure compliance </a:t>
            </a:r>
          </a:p>
        </p:txBody>
      </p:sp>
    </p:spTree>
    <p:custDataLst>
      <p:tags r:id="rId1"/>
    </p:custDataLst>
    <p:extLst>
      <p:ext uri="{BB962C8B-B14F-4D97-AF65-F5344CB8AC3E}">
        <p14:creationId xmlns:p14="http://schemas.microsoft.com/office/powerpoint/2010/main" val="3870418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326519" y="1484532"/>
            <a:ext cx="4978400" cy="2658735"/>
          </a:xfrm>
        </p:spPr>
        <p:txBody>
          <a:bodyPr>
            <a:normAutofit fontScale="25000" lnSpcReduction="20000"/>
          </a:bodyPr>
          <a:lstStyle/>
          <a:p>
            <a:r>
              <a:rPr lang="en-US" b="0" dirty="0">
                <a:latin typeface="+mn-lt"/>
              </a:rPr>
              <a:t>STATEMENT of CONDUCT for WORKING WITH YOUTH:</a:t>
            </a:r>
          </a:p>
          <a:p>
            <a:endParaRPr lang="en-US" b="0" dirty="0">
              <a:latin typeface="+mn-lt"/>
            </a:endParaRPr>
          </a:p>
          <a:p>
            <a:r>
              <a:rPr lang="en-US" b="0" dirty="0">
                <a:latin typeface="+mn-lt"/>
              </a:rPr>
              <a:t>Rotary International strives to create and</a:t>
            </a:r>
          </a:p>
          <a:p>
            <a:r>
              <a:rPr lang="en-US" b="0" dirty="0">
                <a:latin typeface="+mn-lt"/>
              </a:rPr>
              <a:t>maintain a safe environment for all youth who</a:t>
            </a:r>
          </a:p>
          <a:p>
            <a:r>
              <a:rPr lang="en-US" b="0" dirty="0">
                <a:latin typeface="+mn-lt"/>
              </a:rPr>
              <a:t>participate in Rotary activities. To the best of</a:t>
            </a:r>
          </a:p>
          <a:p>
            <a:r>
              <a:rPr lang="en-US" b="0" dirty="0">
                <a:latin typeface="+mn-lt"/>
              </a:rPr>
              <a:t>their ability, Rotarians, Rotarians’ spouses and</a:t>
            </a:r>
          </a:p>
          <a:p>
            <a:r>
              <a:rPr lang="en-US" b="0" dirty="0">
                <a:latin typeface="+mn-lt"/>
              </a:rPr>
              <a:t>partners, and other volunteers must safeguard</a:t>
            </a:r>
          </a:p>
          <a:p>
            <a:r>
              <a:rPr lang="en-US" b="0" dirty="0">
                <a:latin typeface="+mn-lt"/>
              </a:rPr>
              <a:t>the children and young people with whom</a:t>
            </a:r>
          </a:p>
          <a:p>
            <a:r>
              <a:rPr lang="en-US" b="0" dirty="0">
                <a:latin typeface="+mn-lt"/>
              </a:rPr>
              <a:t>they come into contact and protect them from</a:t>
            </a:r>
          </a:p>
          <a:p>
            <a:r>
              <a:rPr lang="en-US" b="0" dirty="0">
                <a:latin typeface="+mn-lt"/>
              </a:rPr>
              <a:t>physical, sexual, and psychological abuse.</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0" y="496650"/>
            <a:ext cx="4986867" cy="1975764"/>
          </a:xfrm>
        </p:spPr>
        <p:txBody>
          <a:bodyPr>
            <a:normAutofit/>
          </a:bodyPr>
          <a:lstStyle/>
          <a:p>
            <a:pPr lvl="0"/>
            <a:r>
              <a:rPr lang="en-US" sz="2800" b="1" dirty="0"/>
              <a:t>AWARENESS AND PREVENTION</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3" name="TextBox 2">
            <a:extLst>
              <a:ext uri="{FF2B5EF4-FFF2-40B4-BE49-F238E27FC236}">
                <a16:creationId xmlns:a16="http://schemas.microsoft.com/office/drawing/2014/main" id="{D1C467E2-D3DE-41B4-82B3-BA2C4EC60407}"/>
              </a:ext>
            </a:extLst>
          </p:cNvPr>
          <p:cNvSpPr txBox="1"/>
          <p:nvPr/>
        </p:nvSpPr>
        <p:spPr>
          <a:xfrm>
            <a:off x="6887083" y="1205949"/>
            <a:ext cx="4763050" cy="4801314"/>
          </a:xfrm>
          <a:prstGeom prst="rect">
            <a:avLst/>
          </a:prstGeom>
          <a:noFill/>
        </p:spPr>
        <p:txBody>
          <a:bodyPr wrap="square" rtlCol="0">
            <a:spAutoFit/>
          </a:bodyPr>
          <a:lstStyle/>
          <a:p>
            <a:r>
              <a:rPr lang="en-US" dirty="0"/>
              <a:t>RECOGNIZING ABUSE and HARASSMENT</a:t>
            </a:r>
          </a:p>
          <a:p>
            <a:endParaRPr lang="en-US" dirty="0"/>
          </a:p>
          <a:p>
            <a:pPr marL="285750" indent="-285750">
              <a:buFont typeface="Arial" panose="020B0604020202020204" pitchFamily="34" charset="0"/>
              <a:buChar char="•"/>
            </a:pPr>
            <a:r>
              <a:rPr lang="en-US" dirty="0"/>
              <a:t>Be aware of the signs of abuse or harassment</a:t>
            </a:r>
          </a:p>
          <a:p>
            <a:pPr marL="285750" indent="-285750">
              <a:buFont typeface="Arial" panose="020B0604020202020204" pitchFamily="34" charset="0"/>
              <a:buChar char="•"/>
            </a:pPr>
            <a:r>
              <a:rPr lang="en-US" dirty="0"/>
              <a:t>Be observant, when a youth is known to be cheery and suddenly becomes detached, that may be a sign of a problem.  </a:t>
            </a:r>
          </a:p>
          <a:p>
            <a:pPr marL="285750" indent="-285750">
              <a:buFont typeface="Arial" panose="020B0604020202020204" pitchFamily="34" charset="0"/>
              <a:buChar char="•"/>
            </a:pPr>
            <a:r>
              <a:rPr lang="en-US" dirty="0"/>
              <a:t>Don’t over analyze but be aware.  Sometimes changes of behavior may just be due to homesickness, cultural adjustment, etc. </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3A2D171E-8F66-4F75-A6B7-1C54CF8AAB41}"/>
              </a:ext>
            </a:extLst>
          </p:cNvPr>
          <p:cNvSpPr txBox="1"/>
          <p:nvPr/>
        </p:nvSpPr>
        <p:spPr>
          <a:xfrm>
            <a:off x="894153" y="4207819"/>
            <a:ext cx="3843131" cy="923330"/>
          </a:xfrm>
          <a:prstGeom prst="rect">
            <a:avLst/>
          </a:prstGeom>
          <a:noFill/>
        </p:spPr>
        <p:txBody>
          <a:bodyPr wrap="square" rtlCol="0">
            <a:spAutoFit/>
          </a:bodyPr>
          <a:lstStyle/>
          <a:p>
            <a:r>
              <a:rPr lang="en-US" dirty="0"/>
              <a:t>Abuse and Harassment of young people can go unaddressed when adults fail to recognize them.</a:t>
            </a:r>
          </a:p>
        </p:txBody>
      </p:sp>
      <p:sp>
        <p:nvSpPr>
          <p:cNvPr id="6" name="TextBox 5">
            <a:extLst>
              <a:ext uri="{FF2B5EF4-FFF2-40B4-BE49-F238E27FC236}">
                <a16:creationId xmlns:a16="http://schemas.microsoft.com/office/drawing/2014/main" id="{E7721107-553C-4AFC-A49F-175B546AB1A1}"/>
              </a:ext>
            </a:extLst>
          </p:cNvPr>
          <p:cNvSpPr txBox="1"/>
          <p:nvPr/>
        </p:nvSpPr>
        <p:spPr>
          <a:xfrm>
            <a:off x="894153" y="5195701"/>
            <a:ext cx="3578086" cy="1200329"/>
          </a:xfrm>
          <a:prstGeom prst="rect">
            <a:avLst/>
          </a:prstGeom>
          <a:noFill/>
        </p:spPr>
        <p:txBody>
          <a:bodyPr wrap="square" rtlCol="0">
            <a:spAutoFit/>
          </a:bodyPr>
          <a:lstStyle/>
          <a:p>
            <a:r>
              <a:rPr lang="en-US" dirty="0"/>
              <a:t>Youth protection depends on awareness of the possibility of abuse and harassment and vigilance in guarding against it.</a:t>
            </a:r>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6370-D6DD-4FF7-8129-2D7749B3C33A}"/>
              </a:ext>
            </a:extLst>
          </p:cNvPr>
          <p:cNvSpPr>
            <a:spLocks noGrp="1"/>
          </p:cNvSpPr>
          <p:nvPr>
            <p:ph type="title"/>
          </p:nvPr>
        </p:nvSpPr>
        <p:spPr/>
        <p:txBody>
          <a:bodyPr/>
          <a:lstStyle/>
          <a:p>
            <a:r>
              <a:rPr lang="en-US" dirty="0"/>
              <a:t>Our heart is with Keiki but our minds are with compliance</a:t>
            </a:r>
          </a:p>
        </p:txBody>
      </p:sp>
      <p:sp>
        <p:nvSpPr>
          <p:cNvPr id="3" name="Slide Number Placeholder 2">
            <a:extLst>
              <a:ext uri="{FF2B5EF4-FFF2-40B4-BE49-F238E27FC236}">
                <a16:creationId xmlns:a16="http://schemas.microsoft.com/office/drawing/2014/main" id="{D5C39ECA-E945-4C82-8CBC-BB519318C7BE}"/>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5" name="TextBox 4">
            <a:extLst>
              <a:ext uri="{FF2B5EF4-FFF2-40B4-BE49-F238E27FC236}">
                <a16:creationId xmlns:a16="http://schemas.microsoft.com/office/drawing/2014/main" id="{41B0C95B-D5DB-47D0-B7DF-F69AA07DDA9B}"/>
              </a:ext>
            </a:extLst>
          </p:cNvPr>
          <p:cNvSpPr txBox="1"/>
          <p:nvPr/>
        </p:nvSpPr>
        <p:spPr>
          <a:xfrm>
            <a:off x="636104" y="2146852"/>
            <a:ext cx="9660835" cy="3693319"/>
          </a:xfrm>
          <a:prstGeom prst="rect">
            <a:avLst/>
          </a:prstGeom>
          <a:noFill/>
        </p:spPr>
        <p:txBody>
          <a:bodyPr wrap="square" rtlCol="0">
            <a:spAutoFit/>
          </a:bodyPr>
          <a:lstStyle/>
          <a:p>
            <a:r>
              <a:rPr lang="en-US" dirty="0"/>
              <a:t>Club Presidents, Club Program Chairs, and Other Club Officers have overall responsibility for operating and coordinating club youth activities to include integrating youth protection policies.</a:t>
            </a:r>
          </a:p>
          <a:p>
            <a:endParaRPr lang="en-US" dirty="0"/>
          </a:p>
          <a:p>
            <a:r>
              <a:rPr lang="en-US" dirty="0"/>
              <a:t>Club Executives should:</a:t>
            </a:r>
          </a:p>
          <a:p>
            <a:pPr marL="285750" indent="-285750">
              <a:buFont typeface="Arial" panose="020B0604020202020204" pitchFamily="34" charset="0"/>
              <a:buChar char="•"/>
            </a:pPr>
            <a:r>
              <a:rPr lang="en-US" dirty="0"/>
              <a:t>Know all Rotary and District Youth Protection Policies</a:t>
            </a:r>
          </a:p>
          <a:p>
            <a:pPr marL="285750" indent="-285750">
              <a:buFont typeface="Arial" panose="020B0604020202020204" pitchFamily="34" charset="0"/>
              <a:buChar char="•"/>
            </a:pPr>
            <a:r>
              <a:rPr lang="en-US" dirty="0"/>
              <a:t>Implement required training, screening, program logistics, and risk management procedures</a:t>
            </a:r>
          </a:p>
          <a:p>
            <a:pPr marL="285750" indent="-285750">
              <a:buFont typeface="Arial" panose="020B0604020202020204" pitchFamily="34" charset="0"/>
              <a:buChar char="•"/>
            </a:pPr>
            <a:r>
              <a:rPr lang="en-US" dirty="0"/>
              <a:t>Engage regularly with youth program participants to get feedback on programs</a:t>
            </a:r>
          </a:p>
          <a:p>
            <a:pPr marL="285750" indent="-285750">
              <a:buFont typeface="Arial" panose="020B0604020202020204" pitchFamily="34" charset="0"/>
              <a:buChar char="•"/>
            </a:pPr>
            <a:r>
              <a:rPr lang="en-US" dirty="0"/>
              <a:t>Report all allegations of abuse, harassment, and other crises to YPO, who will in turn disseminate information to proper District level leaders. Utilize the 5 W’s and ensure that one person gathers the facts and reports right away.</a:t>
            </a:r>
          </a:p>
          <a:p>
            <a:endParaRPr lang="en-US" dirty="0"/>
          </a:p>
        </p:txBody>
      </p:sp>
    </p:spTree>
    <p:extLst>
      <p:ext uri="{BB962C8B-B14F-4D97-AF65-F5344CB8AC3E}">
        <p14:creationId xmlns:p14="http://schemas.microsoft.com/office/powerpoint/2010/main" val="3426225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12761</TotalTime>
  <Words>1573</Words>
  <Application>Microsoft Office PowerPoint</Application>
  <PresentationFormat>Widescreen</PresentationFormat>
  <Paragraphs>184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Rotary Youth Protection Guide </vt:lpstr>
      <vt:lpstr>ROTARY INTERNATIONAL  DISTRICT 5000  POLICY MANUAL</vt:lpstr>
      <vt:lpstr>PowerPoint Presentation</vt:lpstr>
      <vt:lpstr>Our heart is with Keiki but our minds are with compliance</vt:lpstr>
      <vt:lpstr>Compliance form</vt:lpstr>
      <vt:lpstr>PowerPoint Presentation</vt:lpstr>
      <vt:lpstr>Volunteer  Affidavit</vt:lpstr>
      <vt:lpstr>Background Checks</vt:lpstr>
      <vt:lpstr>Risk Management</vt:lpstr>
      <vt:lpstr>Risk Management, continued</vt:lpstr>
      <vt:lpstr>PowerPoint Presentation</vt:lpstr>
      <vt:lpstr>Reporting a concern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EVANS</dc:creator>
  <cp:lastModifiedBy>Naomi Masuno</cp:lastModifiedBy>
  <cp:revision>55</cp:revision>
  <cp:lastPrinted>2022-08-06T18:06:13Z</cp:lastPrinted>
  <dcterms:created xsi:type="dcterms:W3CDTF">2020-11-05T09:57:49Z</dcterms:created>
  <dcterms:modified xsi:type="dcterms:W3CDTF">2022-08-06T23:24:43Z</dcterms:modified>
</cp:coreProperties>
</file>