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0" r:id="rId2"/>
    <p:sldId id="266" r:id="rId3"/>
    <p:sldId id="319" r:id="rId4"/>
    <p:sldId id="326" r:id="rId5"/>
    <p:sldId id="258" r:id="rId6"/>
    <p:sldId id="268" r:id="rId7"/>
    <p:sldId id="271" r:id="rId8"/>
    <p:sldId id="331" r:id="rId9"/>
    <p:sldId id="275" r:id="rId10"/>
    <p:sldId id="333" r:id="rId11"/>
    <p:sldId id="334" r:id="rId12"/>
    <p:sldId id="336" r:id="rId13"/>
    <p:sldId id="337" r:id="rId14"/>
    <p:sldId id="338" r:id="rId15"/>
    <p:sldId id="339" r:id="rId16"/>
    <p:sldId id="276" r:id="rId17"/>
    <p:sldId id="340" r:id="rId18"/>
    <p:sldId id="341" r:id="rId19"/>
    <p:sldId id="279" r:id="rId20"/>
    <p:sldId id="342" r:id="rId21"/>
  </p:sldIdLst>
  <p:sldSz cx="12192000" cy="6858000"/>
  <p:notesSz cx="7102475" cy="938847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EVANS" initials="PE" lastIdx="1" clrIdx="0">
    <p:extLst>
      <p:ext uri="{19B8F6BF-5375-455C-9EA6-DF929625EA0E}">
        <p15:presenceInfo xmlns:p15="http://schemas.microsoft.com/office/powerpoint/2012/main" userId="4add48271ddd4c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1" autoAdjust="0"/>
    <p:restoredTop sz="97866" autoAdjust="0"/>
  </p:normalViewPr>
  <p:slideViewPr>
    <p:cSldViewPr snapToGrid="0" showGuides="1">
      <p:cViewPr varScale="1">
        <p:scale>
          <a:sx n="115" d="100"/>
          <a:sy n="115" d="100"/>
        </p:scale>
        <p:origin x="108" y="8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403E561-A38A-4A22-8215-F855A52BC5B1}" type="datetimeFigureOut">
              <a:rPr lang="en-US" smtClean="0"/>
              <a:t>11/7/2020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1.xml"/><Relationship Id="rId1" Type="http://schemas.openxmlformats.org/officeDocument/2006/relationships/tags" Target="../tags/tag1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1.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hyperlink" Target="mailto:YPO@rotaryd5000.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Protecting Youth In All We Do</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DISTRICT 5000</a:t>
            </a:r>
          </a:p>
        </p:txBody>
      </p:sp>
      <p:sp>
        <p:nvSpPr>
          <p:cNvPr id="2" name="TextBox 1">
            <a:extLst>
              <a:ext uri="{FF2B5EF4-FFF2-40B4-BE49-F238E27FC236}">
                <a16:creationId xmlns:a16="http://schemas.microsoft.com/office/drawing/2014/main" id="{B4EBF162-0D4E-4243-BE7F-C57CAE8D3A60}"/>
              </a:ext>
            </a:extLst>
          </p:cNvPr>
          <p:cNvSpPr txBox="1"/>
          <p:nvPr/>
        </p:nvSpPr>
        <p:spPr>
          <a:xfrm>
            <a:off x="485502" y="5581439"/>
            <a:ext cx="3635923" cy="923330"/>
          </a:xfrm>
          <a:prstGeom prst="rect">
            <a:avLst/>
          </a:prstGeom>
          <a:noFill/>
        </p:spPr>
        <p:txBody>
          <a:bodyPr wrap="square" rtlCol="0">
            <a:spAutoFit/>
          </a:bodyPr>
          <a:lstStyle/>
          <a:p>
            <a:r>
              <a:rPr lang="en-US" b="1" dirty="0"/>
              <a:t>Peter Evans</a:t>
            </a:r>
          </a:p>
          <a:p>
            <a:r>
              <a:rPr lang="en-US" b="1" dirty="0"/>
              <a:t>Youth Protection Officer</a:t>
            </a:r>
          </a:p>
          <a:p>
            <a:r>
              <a:rPr lang="en-US" b="1" dirty="0"/>
              <a:t>District 5000</a:t>
            </a:r>
          </a:p>
        </p:txBody>
      </p:sp>
    </p:spTree>
    <p:custDataLst>
      <p:tags r:id="rId1"/>
    </p:custDataLst>
    <p:extLst>
      <p:ext uri="{BB962C8B-B14F-4D97-AF65-F5344CB8AC3E}">
        <p14:creationId xmlns:p14="http://schemas.microsoft.com/office/powerpoint/2010/main" val="374541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3CD7-2DA1-4FBB-A80B-FB00E4B7C00B}"/>
              </a:ext>
            </a:extLst>
          </p:cNvPr>
          <p:cNvSpPr>
            <a:spLocks noGrp="1"/>
          </p:cNvSpPr>
          <p:nvPr>
            <p:ph type="title"/>
          </p:nvPr>
        </p:nvSpPr>
        <p:spPr/>
        <p:txBody>
          <a:bodyPr/>
          <a:lstStyle/>
          <a:p>
            <a:r>
              <a:rPr lang="en-US" dirty="0"/>
              <a:t>LEADERSHIP AND POSITIONS OF RESPONSIBILITY</a:t>
            </a:r>
          </a:p>
        </p:txBody>
      </p:sp>
      <p:sp>
        <p:nvSpPr>
          <p:cNvPr id="3" name="Slide Number Placeholder 2">
            <a:extLst>
              <a:ext uri="{FF2B5EF4-FFF2-40B4-BE49-F238E27FC236}">
                <a16:creationId xmlns:a16="http://schemas.microsoft.com/office/drawing/2014/main" id="{0C271790-1C30-4914-BD25-700797A2E5DD}"/>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5" name="TextBox 4">
            <a:extLst>
              <a:ext uri="{FF2B5EF4-FFF2-40B4-BE49-F238E27FC236}">
                <a16:creationId xmlns:a16="http://schemas.microsoft.com/office/drawing/2014/main" id="{87B45D10-6336-4023-9824-7B547B62D958}"/>
              </a:ext>
            </a:extLst>
          </p:cNvPr>
          <p:cNvSpPr txBox="1"/>
          <p:nvPr/>
        </p:nvSpPr>
        <p:spPr>
          <a:xfrm>
            <a:off x="450574" y="1643270"/>
            <a:ext cx="5645426" cy="5078313"/>
          </a:xfrm>
          <a:prstGeom prst="rect">
            <a:avLst/>
          </a:prstGeom>
          <a:noFill/>
        </p:spPr>
        <p:txBody>
          <a:bodyPr wrap="square" rtlCol="0">
            <a:spAutoFit/>
          </a:bodyPr>
          <a:lstStyle/>
          <a:p>
            <a:r>
              <a:rPr lang="en-US" dirty="0"/>
              <a:t>District Youth Protection Officer placed to foster safety operations across all youth programs</a:t>
            </a:r>
          </a:p>
          <a:p>
            <a:pPr marL="285750" indent="-285750">
              <a:buFont typeface="Arial" panose="020B0604020202020204" pitchFamily="34" charset="0"/>
              <a:buChar char="•"/>
            </a:pPr>
            <a:r>
              <a:rPr lang="en-US" dirty="0"/>
              <a:t>Resource on abuse, harassment, and other risk and crisis.  </a:t>
            </a:r>
          </a:p>
          <a:p>
            <a:endParaRPr lang="en-US" dirty="0"/>
          </a:p>
          <a:p>
            <a:r>
              <a:rPr lang="en-US" dirty="0"/>
              <a:t>As YPO, my responsibilities are:</a:t>
            </a:r>
          </a:p>
          <a:p>
            <a:pPr marL="285750" indent="-285750">
              <a:buFont typeface="Arial" panose="020B0604020202020204" pitchFamily="34" charset="0"/>
              <a:buChar char="•"/>
            </a:pPr>
            <a:r>
              <a:rPr lang="en-US" dirty="0"/>
              <a:t>Monitor changes in local and national laws as well as RI policies and communicate those changes</a:t>
            </a:r>
          </a:p>
          <a:p>
            <a:pPr marL="285750" indent="-285750">
              <a:buFont typeface="Arial" panose="020B0604020202020204" pitchFamily="34" charset="0"/>
              <a:buChar char="•"/>
            </a:pPr>
            <a:r>
              <a:rPr lang="en-US" dirty="0"/>
              <a:t>Work with you, our clubs, to inform you of your YPO obligations</a:t>
            </a:r>
          </a:p>
          <a:p>
            <a:pPr marL="285750" indent="-285750">
              <a:buFont typeface="Arial" panose="020B0604020202020204" pitchFamily="34" charset="0"/>
              <a:buChar char="•"/>
            </a:pPr>
            <a:r>
              <a:rPr lang="en-US" dirty="0"/>
              <a:t>Confirm screening measures are current and compliant</a:t>
            </a:r>
          </a:p>
          <a:p>
            <a:pPr marL="285750" indent="-285750">
              <a:buFont typeface="Arial" panose="020B0604020202020204" pitchFamily="34" charset="0"/>
              <a:buChar char="•"/>
            </a:pPr>
            <a:r>
              <a:rPr lang="en-US" dirty="0"/>
              <a:t>Ensure proper training</a:t>
            </a:r>
          </a:p>
          <a:p>
            <a:pPr marL="285750" indent="-285750">
              <a:buFont typeface="Arial" panose="020B0604020202020204" pitchFamily="34" charset="0"/>
              <a:buChar char="•"/>
            </a:pPr>
            <a:r>
              <a:rPr lang="en-US" dirty="0"/>
              <a:t>OVERSEE PROPER HANDLING OF ALLEGATIONS </a:t>
            </a:r>
          </a:p>
          <a:p>
            <a:pPr marL="285750" indent="-285750">
              <a:buFont typeface="Arial" panose="020B0604020202020204" pitchFamily="34" charset="0"/>
              <a:buChar char="•"/>
            </a:pPr>
            <a:r>
              <a:rPr lang="en-US" dirty="0"/>
              <a:t>Maintain records of allegations of abuse, harassment, and other crisis.</a:t>
            </a:r>
          </a:p>
          <a:p>
            <a:endParaRPr lang="en-US" dirty="0"/>
          </a:p>
        </p:txBody>
      </p:sp>
      <p:pic>
        <p:nvPicPr>
          <p:cNvPr id="7" name="Picture 6">
            <a:extLst>
              <a:ext uri="{FF2B5EF4-FFF2-40B4-BE49-F238E27FC236}">
                <a16:creationId xmlns:a16="http://schemas.microsoft.com/office/drawing/2014/main" id="{24BB9EBE-F3AF-4860-8732-292415D5CFEA}"/>
              </a:ext>
            </a:extLst>
          </p:cNvPr>
          <p:cNvPicPr>
            <a:picLocks noChangeAspect="1"/>
          </p:cNvPicPr>
          <p:nvPr/>
        </p:nvPicPr>
        <p:blipFill>
          <a:blip r:embed="rId2"/>
          <a:stretch>
            <a:fillRect/>
          </a:stretch>
        </p:blipFill>
        <p:spPr>
          <a:xfrm>
            <a:off x="6616656" y="4649865"/>
            <a:ext cx="5575344" cy="2208135"/>
          </a:xfrm>
          <a:prstGeom prst="rect">
            <a:avLst/>
          </a:prstGeom>
        </p:spPr>
      </p:pic>
    </p:spTree>
    <p:extLst>
      <p:ext uri="{BB962C8B-B14F-4D97-AF65-F5344CB8AC3E}">
        <p14:creationId xmlns:p14="http://schemas.microsoft.com/office/powerpoint/2010/main" val="15442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6370-D6DD-4FF7-8129-2D7749B3C33A}"/>
              </a:ext>
            </a:extLst>
          </p:cNvPr>
          <p:cNvSpPr>
            <a:spLocks noGrp="1"/>
          </p:cNvSpPr>
          <p:nvPr>
            <p:ph type="title"/>
          </p:nvPr>
        </p:nvSpPr>
        <p:spPr/>
        <p:txBody>
          <a:bodyPr/>
          <a:lstStyle/>
          <a:p>
            <a:r>
              <a:rPr lang="en-US" dirty="0"/>
              <a:t>LEADERSHIP AND POSITIONS OF RESPONSIBILITY, Continued </a:t>
            </a:r>
          </a:p>
        </p:txBody>
      </p:sp>
      <p:sp>
        <p:nvSpPr>
          <p:cNvPr id="3" name="Slide Number Placeholder 2">
            <a:extLst>
              <a:ext uri="{FF2B5EF4-FFF2-40B4-BE49-F238E27FC236}">
                <a16:creationId xmlns:a16="http://schemas.microsoft.com/office/drawing/2014/main" id="{D5C39ECA-E945-4C82-8CBC-BB519318C7BE}"/>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
        <p:nvSpPr>
          <p:cNvPr id="5" name="TextBox 4">
            <a:extLst>
              <a:ext uri="{FF2B5EF4-FFF2-40B4-BE49-F238E27FC236}">
                <a16:creationId xmlns:a16="http://schemas.microsoft.com/office/drawing/2014/main" id="{41B0C95B-D5DB-47D0-B7DF-F69AA07DDA9B}"/>
              </a:ext>
            </a:extLst>
          </p:cNvPr>
          <p:cNvSpPr txBox="1"/>
          <p:nvPr/>
        </p:nvSpPr>
        <p:spPr>
          <a:xfrm>
            <a:off x="636104" y="2146852"/>
            <a:ext cx="9660835" cy="3139321"/>
          </a:xfrm>
          <a:prstGeom prst="rect">
            <a:avLst/>
          </a:prstGeom>
          <a:noFill/>
        </p:spPr>
        <p:txBody>
          <a:bodyPr wrap="square" rtlCol="0">
            <a:spAutoFit/>
          </a:bodyPr>
          <a:lstStyle/>
          <a:p>
            <a:r>
              <a:rPr lang="en-US" dirty="0"/>
              <a:t>Club Presidents, Club Program Chairs, and Other Club Officers have overall responsibility for operating and coordinating club youth activities to include integrating youth protection policies.</a:t>
            </a:r>
          </a:p>
          <a:p>
            <a:r>
              <a:rPr lang="en-US" dirty="0"/>
              <a:t>Club Executives should:</a:t>
            </a:r>
          </a:p>
          <a:p>
            <a:pPr marL="285750" indent="-285750">
              <a:buFont typeface="Arial" panose="020B0604020202020204" pitchFamily="34" charset="0"/>
              <a:buChar char="•"/>
            </a:pPr>
            <a:r>
              <a:rPr lang="en-US" dirty="0"/>
              <a:t>Know all Rotary and District Youth Protection Policies</a:t>
            </a:r>
          </a:p>
          <a:p>
            <a:pPr marL="285750" indent="-285750">
              <a:buFont typeface="Arial" panose="020B0604020202020204" pitchFamily="34" charset="0"/>
              <a:buChar char="•"/>
            </a:pPr>
            <a:r>
              <a:rPr lang="en-US" dirty="0"/>
              <a:t>Implement required training, screening, program logistics, and risk management procedures</a:t>
            </a:r>
          </a:p>
          <a:p>
            <a:pPr marL="285750" indent="-285750">
              <a:buFont typeface="Arial" panose="020B0604020202020204" pitchFamily="34" charset="0"/>
              <a:buChar char="•"/>
            </a:pPr>
            <a:r>
              <a:rPr lang="en-US" dirty="0"/>
              <a:t>Engage regularly with youth program participants to get feedback on programs</a:t>
            </a:r>
          </a:p>
          <a:p>
            <a:pPr marL="285750" indent="-285750">
              <a:buFont typeface="Arial" panose="020B0604020202020204" pitchFamily="34" charset="0"/>
              <a:buChar char="•"/>
            </a:pPr>
            <a:r>
              <a:rPr lang="en-US" dirty="0"/>
              <a:t>Report all allegations of abuse, harassment, and other crises to YPO, who will in turn disseminate information to proper District level leaders. </a:t>
            </a:r>
          </a:p>
          <a:p>
            <a:endParaRPr lang="en-US" dirty="0"/>
          </a:p>
        </p:txBody>
      </p:sp>
    </p:spTree>
    <p:extLst>
      <p:ext uri="{BB962C8B-B14F-4D97-AF65-F5344CB8AC3E}">
        <p14:creationId xmlns:p14="http://schemas.microsoft.com/office/powerpoint/2010/main" val="342622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19342A-4A1C-4041-9CE4-B548C7CBABA4}"/>
              </a:ext>
            </a:extLst>
          </p:cNvPr>
          <p:cNvSpPr>
            <a:spLocks noGrp="1"/>
          </p:cNvSpPr>
          <p:nvPr>
            <p:ph type="body" sz="quarter" idx="12"/>
          </p:nvPr>
        </p:nvSpPr>
        <p:spPr>
          <a:xfrm>
            <a:off x="6268278" y="344558"/>
            <a:ext cx="5618922" cy="3273286"/>
          </a:xfrm>
        </p:spPr>
        <p:txBody>
          <a:bodyPr/>
          <a:lstStyle/>
          <a:p>
            <a:r>
              <a:rPr lang="en-US" b="1" dirty="0"/>
              <a:t>Volunteer Selection and Screening</a:t>
            </a:r>
          </a:p>
          <a:p>
            <a:pPr marL="342900" indent="-342900">
              <a:buFont typeface="Arial" panose="020B0604020202020204" pitchFamily="34" charset="0"/>
              <a:buChar char="•"/>
            </a:pPr>
            <a:r>
              <a:rPr lang="en-US" dirty="0"/>
              <a:t>Utilize a Youth Program Volunteer Application form.  </a:t>
            </a:r>
          </a:p>
          <a:p>
            <a:pPr marL="342900" indent="-342900">
              <a:buFont typeface="Arial" panose="020B0604020202020204" pitchFamily="34" charset="0"/>
              <a:buChar char="•"/>
            </a:pPr>
            <a:r>
              <a:rPr lang="en-US" dirty="0"/>
              <a:t>Interview</a:t>
            </a:r>
          </a:p>
          <a:p>
            <a:pPr marL="342900" indent="-342900">
              <a:buFont typeface="Arial" panose="020B0604020202020204" pitchFamily="34" charset="0"/>
              <a:buChar char="•"/>
            </a:pPr>
            <a:r>
              <a:rPr lang="en-US" dirty="0"/>
              <a:t>Reference checks</a:t>
            </a:r>
          </a:p>
          <a:p>
            <a:pPr marL="342900" indent="-342900">
              <a:buFont typeface="Arial" panose="020B0604020202020204" pitchFamily="34" charset="0"/>
              <a:buChar char="•"/>
            </a:pPr>
            <a:r>
              <a:rPr lang="en-US" dirty="0"/>
              <a:t>Criminal Background Checks </a:t>
            </a:r>
          </a:p>
          <a:p>
            <a:pPr marL="342900" indent="-342900">
              <a:buFont typeface="Arial" panose="020B0604020202020204" pitchFamily="34" charset="0"/>
              <a:buChar char="•"/>
            </a:pPr>
            <a:r>
              <a:rPr lang="en-US" dirty="0"/>
              <a:t>Home Visits (host families for Youth Exchange)</a:t>
            </a:r>
          </a:p>
          <a:p>
            <a:endParaRPr lang="en-US" dirty="0"/>
          </a:p>
        </p:txBody>
      </p:sp>
      <p:sp>
        <p:nvSpPr>
          <p:cNvPr id="3" name="Text Placeholder 2">
            <a:extLst>
              <a:ext uri="{FF2B5EF4-FFF2-40B4-BE49-F238E27FC236}">
                <a16:creationId xmlns:a16="http://schemas.microsoft.com/office/drawing/2014/main" id="{AF4476E1-37FE-4DA6-BA3D-31FDB6F72177}"/>
              </a:ext>
            </a:extLst>
          </p:cNvPr>
          <p:cNvSpPr>
            <a:spLocks noGrp="1"/>
          </p:cNvSpPr>
          <p:nvPr>
            <p:ph type="body" sz="quarter" idx="14"/>
          </p:nvPr>
        </p:nvSpPr>
        <p:spPr>
          <a:xfrm>
            <a:off x="320261" y="974657"/>
            <a:ext cx="4978400" cy="1135062"/>
          </a:xfrm>
        </p:spPr>
        <p:txBody>
          <a:bodyPr/>
          <a:lstStyle/>
          <a:p>
            <a:r>
              <a:rPr lang="en-US" dirty="0"/>
              <a:t>YOUTH PROTECTION PROCEDURES</a:t>
            </a:r>
          </a:p>
        </p:txBody>
      </p:sp>
      <p:sp>
        <p:nvSpPr>
          <p:cNvPr id="4" name="Subtitle 3">
            <a:extLst>
              <a:ext uri="{FF2B5EF4-FFF2-40B4-BE49-F238E27FC236}">
                <a16:creationId xmlns:a16="http://schemas.microsoft.com/office/drawing/2014/main" id="{E47B5C28-622C-4E42-AB1C-6508EEC674A6}"/>
              </a:ext>
            </a:extLst>
          </p:cNvPr>
          <p:cNvSpPr>
            <a:spLocks noGrp="1"/>
          </p:cNvSpPr>
          <p:nvPr>
            <p:ph type="subTitle" idx="1"/>
          </p:nvPr>
        </p:nvSpPr>
        <p:spPr>
          <a:xfrm>
            <a:off x="304800" y="2441118"/>
            <a:ext cx="4986867" cy="2307164"/>
          </a:xfrm>
        </p:spPr>
        <p:txBody>
          <a:bodyPr>
            <a:normAutofit fontScale="92500"/>
          </a:bodyPr>
          <a:lstStyle/>
          <a:p>
            <a:pPr marL="342900" indent="-342900">
              <a:buFont typeface="Arial" panose="020B0604020202020204" pitchFamily="34" charset="0"/>
              <a:buChar char="•"/>
            </a:pPr>
            <a:r>
              <a:rPr lang="en-US" dirty="0"/>
              <a:t>District level policies and procedures that comply with Rotary Code of Policies and the  Rotary’s Statement of Conduct for Working With Youth.</a:t>
            </a:r>
          </a:p>
          <a:p>
            <a:r>
              <a:rPr lang="en-US" dirty="0"/>
              <a:t>District level policy is under revision and will be distributed to membership shortly.  </a:t>
            </a:r>
          </a:p>
          <a:p>
            <a:endParaRPr lang="en-US" dirty="0"/>
          </a:p>
        </p:txBody>
      </p:sp>
      <p:sp>
        <p:nvSpPr>
          <p:cNvPr id="5" name="Slide Number Placeholder 4">
            <a:extLst>
              <a:ext uri="{FF2B5EF4-FFF2-40B4-BE49-F238E27FC236}">
                <a16:creationId xmlns:a16="http://schemas.microsoft.com/office/drawing/2014/main" id="{A4D273AE-8372-4925-9C22-59F0F1A63793}"/>
              </a:ext>
            </a:extLst>
          </p:cNvPr>
          <p:cNvSpPr>
            <a:spLocks noGrp="1"/>
          </p:cNvSpPr>
          <p:nvPr>
            <p:ph type="sldNum" sz="quarter" idx="15"/>
          </p:nvPr>
        </p:nvSpPr>
        <p:spPr/>
        <p:txBody>
          <a:bodyPr/>
          <a:lstStyle/>
          <a:p>
            <a:fld id="{97A94E25-127B-4C48-AF96-44BA7B823777}" type="slidenum">
              <a:rPr lang="en-US" smtClean="0"/>
              <a:pPr/>
              <a:t>12</a:t>
            </a:fld>
            <a:endParaRPr lang="en-US" dirty="0"/>
          </a:p>
        </p:txBody>
      </p:sp>
      <p:sp>
        <p:nvSpPr>
          <p:cNvPr id="6" name="TextBox 5">
            <a:extLst>
              <a:ext uri="{FF2B5EF4-FFF2-40B4-BE49-F238E27FC236}">
                <a16:creationId xmlns:a16="http://schemas.microsoft.com/office/drawing/2014/main" id="{DE147A95-53ED-4167-A17B-CC75A00D6DD9}"/>
              </a:ext>
            </a:extLst>
          </p:cNvPr>
          <p:cNvSpPr txBox="1"/>
          <p:nvPr/>
        </p:nvSpPr>
        <p:spPr>
          <a:xfrm>
            <a:off x="6400801" y="4227443"/>
            <a:ext cx="5249332" cy="200054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0000"/>
                </a:solidFill>
                <a:effectLst/>
                <a:uLnTx/>
                <a:uFillTx/>
                <a:latin typeface="Arial" panose="020B0604020202020204"/>
                <a:ea typeface="+mn-ea"/>
                <a:cs typeface="+mn-cs"/>
              </a:rPr>
              <a:t>Volunteer Training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srgbClr val="000000"/>
                </a:solidFill>
              </a:rPr>
              <a:t>Training Specific to program role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srgbClr val="000000"/>
                </a:solidFill>
              </a:rPr>
              <a:t>Include abuse, harassment, and crisis prevention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209239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BD5E7-43BE-4148-8591-1F628EE34B6B}"/>
              </a:ext>
            </a:extLst>
          </p:cNvPr>
          <p:cNvSpPr>
            <a:spLocks noGrp="1"/>
          </p:cNvSpPr>
          <p:nvPr>
            <p:ph type="body" sz="quarter" idx="12"/>
          </p:nvPr>
        </p:nvSpPr>
        <p:spPr>
          <a:xfrm>
            <a:off x="6308035" y="344557"/>
            <a:ext cx="5579165" cy="4938643"/>
          </a:xfrm>
        </p:spPr>
        <p:txBody>
          <a:bodyPr>
            <a:normAutofit fontScale="92500"/>
          </a:bodyPr>
          <a:lstStyle/>
          <a:p>
            <a:r>
              <a:rPr lang="en-US" b="1" dirty="0"/>
              <a:t>TRAVEL BY YOUTH</a:t>
            </a:r>
          </a:p>
          <a:p>
            <a:r>
              <a:rPr lang="en-US" dirty="0"/>
              <a:t>Our clubs and district may offer youth opportunities to travel outside of their home to participate in activities such as RYLA, Youth Exchange, etc.  While there are many benefits for youth participant's, there are inherent risks, for all parties. </a:t>
            </a:r>
          </a:p>
          <a:p>
            <a:pPr marL="342900" indent="-342900">
              <a:buFont typeface="Arial" panose="020B0604020202020204" pitchFamily="34" charset="0"/>
              <a:buChar char="•"/>
            </a:pPr>
            <a:r>
              <a:rPr lang="en-US" dirty="0"/>
              <a:t>At a minimum, receive written permission from parents or legal guardians</a:t>
            </a:r>
          </a:p>
          <a:p>
            <a:r>
              <a:rPr lang="en-US" b="1" dirty="0"/>
              <a:t>ONLINE SAFETY</a:t>
            </a:r>
          </a:p>
          <a:p>
            <a:pPr marL="342900" indent="-342900">
              <a:buFont typeface="Arial" panose="020B0604020202020204" pitchFamily="34" charset="0"/>
              <a:buChar char="•"/>
            </a:pPr>
            <a:r>
              <a:rPr lang="en-US" dirty="0"/>
              <a:t>ZOOM meetings are common, be aware of storing information or pictures or youth, especially on a personal computer.  </a:t>
            </a:r>
          </a:p>
          <a:p>
            <a:pPr marL="342900" indent="-342900">
              <a:buFont typeface="Arial" panose="020B0604020202020204" pitchFamily="34" charset="0"/>
              <a:buChar char="•"/>
            </a:pPr>
            <a:r>
              <a:rPr lang="en-US" dirty="0"/>
              <a:t>Each program should consider potential risks and develop policies to address them.  </a:t>
            </a:r>
          </a:p>
          <a:p>
            <a:endParaRPr lang="en-US" dirty="0"/>
          </a:p>
          <a:p>
            <a:endParaRPr lang="en-US" dirty="0"/>
          </a:p>
        </p:txBody>
      </p:sp>
      <p:sp>
        <p:nvSpPr>
          <p:cNvPr id="3" name="Text Placeholder 2">
            <a:extLst>
              <a:ext uri="{FF2B5EF4-FFF2-40B4-BE49-F238E27FC236}">
                <a16:creationId xmlns:a16="http://schemas.microsoft.com/office/drawing/2014/main" id="{B38D0620-0F81-4B9B-B6C4-3EEED654F30C}"/>
              </a:ext>
            </a:extLst>
          </p:cNvPr>
          <p:cNvSpPr>
            <a:spLocks noGrp="1"/>
          </p:cNvSpPr>
          <p:nvPr>
            <p:ph type="body" sz="quarter" idx="14"/>
          </p:nvPr>
        </p:nvSpPr>
        <p:spPr>
          <a:xfrm>
            <a:off x="108226" y="1498604"/>
            <a:ext cx="4978400" cy="1135062"/>
          </a:xfrm>
        </p:spPr>
        <p:txBody>
          <a:bodyPr/>
          <a:lstStyle/>
          <a:p>
            <a:r>
              <a:rPr lang="en-US" dirty="0"/>
              <a:t>Youth protection procedures, continued</a:t>
            </a:r>
          </a:p>
        </p:txBody>
      </p:sp>
      <p:sp>
        <p:nvSpPr>
          <p:cNvPr id="4" name="Subtitle 3">
            <a:extLst>
              <a:ext uri="{FF2B5EF4-FFF2-40B4-BE49-F238E27FC236}">
                <a16:creationId xmlns:a16="http://schemas.microsoft.com/office/drawing/2014/main" id="{9FA7C455-38B5-42D5-A3D4-B5763574468E}"/>
              </a:ext>
            </a:extLst>
          </p:cNvPr>
          <p:cNvSpPr>
            <a:spLocks noGrp="1"/>
          </p:cNvSpPr>
          <p:nvPr>
            <p:ph type="subTitle" idx="1"/>
          </p:nvPr>
        </p:nvSpPr>
        <p:spPr/>
        <p:txBody>
          <a:bodyPr/>
          <a:lstStyle/>
          <a:p>
            <a:endParaRPr lang="en-US" dirty="0"/>
          </a:p>
        </p:txBody>
      </p:sp>
      <p:sp>
        <p:nvSpPr>
          <p:cNvPr id="5" name="Slide Number Placeholder 4">
            <a:extLst>
              <a:ext uri="{FF2B5EF4-FFF2-40B4-BE49-F238E27FC236}">
                <a16:creationId xmlns:a16="http://schemas.microsoft.com/office/drawing/2014/main" id="{40C45AC3-5F0D-459F-B36F-682C1F4AE3F7}"/>
              </a:ext>
            </a:extLst>
          </p:cNvPr>
          <p:cNvSpPr>
            <a:spLocks noGrp="1"/>
          </p:cNvSpPr>
          <p:nvPr>
            <p:ph type="sldNum" sz="quarter" idx="15"/>
          </p:nvPr>
        </p:nvSpPr>
        <p:spPr/>
        <p:txBody>
          <a:bodyPr/>
          <a:lstStyle/>
          <a:p>
            <a:fld id="{97A94E25-127B-4C48-AF96-44BA7B823777}" type="slidenum">
              <a:rPr lang="en-US" smtClean="0"/>
              <a:pPr/>
              <a:t>13</a:t>
            </a:fld>
            <a:endParaRPr lang="en-US" dirty="0"/>
          </a:p>
        </p:txBody>
      </p:sp>
    </p:spTree>
    <p:extLst>
      <p:ext uri="{BB962C8B-B14F-4D97-AF65-F5344CB8AC3E}">
        <p14:creationId xmlns:p14="http://schemas.microsoft.com/office/powerpoint/2010/main" val="5107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7FC836-3531-47BF-804A-9C6F6A5F3AF1}"/>
              </a:ext>
            </a:extLst>
          </p:cNvPr>
          <p:cNvSpPr>
            <a:spLocks noGrp="1"/>
          </p:cNvSpPr>
          <p:nvPr>
            <p:ph type="body" sz="quarter" idx="12"/>
          </p:nvPr>
        </p:nvSpPr>
        <p:spPr>
          <a:xfrm>
            <a:off x="6324600" y="164879"/>
            <a:ext cx="5537200" cy="3141662"/>
          </a:xfrm>
        </p:spPr>
        <p:txBody>
          <a:bodyPr/>
          <a:lstStyle/>
          <a:p>
            <a:r>
              <a:rPr lang="en-US" b="1" dirty="0"/>
              <a:t>CRISIS MANGEMENT</a:t>
            </a:r>
          </a:p>
          <a:p>
            <a:r>
              <a:rPr lang="en-US" dirty="0"/>
              <a:t>Awareness of threats to participants is necessary to evaluating potential risks and developing crisis management procedures in advance.</a:t>
            </a:r>
          </a:p>
          <a:p>
            <a:pPr marL="342900" indent="-342900">
              <a:buFont typeface="Arial" panose="020B0604020202020204" pitchFamily="34" charset="0"/>
              <a:buChar char="•"/>
            </a:pPr>
            <a:r>
              <a:rPr lang="en-US" dirty="0"/>
              <a:t>Be aware of types of crisis</a:t>
            </a:r>
          </a:p>
          <a:p>
            <a:pPr marL="342900" indent="-342900">
              <a:buFont typeface="Arial" panose="020B0604020202020204" pitchFamily="34" charset="0"/>
              <a:buChar char="•"/>
            </a:pPr>
            <a:r>
              <a:rPr lang="en-US" dirty="0"/>
              <a:t>Communication</a:t>
            </a:r>
          </a:p>
          <a:p>
            <a:pPr marL="342900" indent="-342900">
              <a:buFont typeface="Arial" panose="020B0604020202020204" pitchFamily="34" charset="0"/>
              <a:buChar char="•"/>
            </a:pPr>
            <a:r>
              <a:rPr lang="en-US" dirty="0"/>
              <a:t>Procedures</a:t>
            </a:r>
          </a:p>
        </p:txBody>
      </p:sp>
      <p:sp>
        <p:nvSpPr>
          <p:cNvPr id="3" name="Text Placeholder 2">
            <a:extLst>
              <a:ext uri="{FF2B5EF4-FFF2-40B4-BE49-F238E27FC236}">
                <a16:creationId xmlns:a16="http://schemas.microsoft.com/office/drawing/2014/main" id="{9937D45B-44F4-45E4-B4D8-98320E41F942}"/>
              </a:ext>
            </a:extLst>
          </p:cNvPr>
          <p:cNvSpPr>
            <a:spLocks noGrp="1"/>
          </p:cNvSpPr>
          <p:nvPr>
            <p:ph type="body" sz="quarter" idx="14"/>
          </p:nvPr>
        </p:nvSpPr>
        <p:spPr>
          <a:xfrm>
            <a:off x="304800" y="1498604"/>
            <a:ext cx="4978400" cy="1135062"/>
          </a:xfrm>
        </p:spPr>
        <p:txBody>
          <a:bodyPr/>
          <a:lstStyle/>
          <a:p>
            <a:r>
              <a:rPr lang="en-US" dirty="0"/>
              <a:t>Youth protection procedures, continued</a:t>
            </a:r>
          </a:p>
        </p:txBody>
      </p:sp>
      <p:sp>
        <p:nvSpPr>
          <p:cNvPr id="4" name="Subtitle 3">
            <a:extLst>
              <a:ext uri="{FF2B5EF4-FFF2-40B4-BE49-F238E27FC236}">
                <a16:creationId xmlns:a16="http://schemas.microsoft.com/office/drawing/2014/main" id="{1FF97504-D9BC-4358-8C42-C05EB0FA92FA}"/>
              </a:ext>
            </a:extLst>
          </p:cNvPr>
          <p:cNvSpPr>
            <a:spLocks noGrp="1"/>
          </p:cNvSpPr>
          <p:nvPr>
            <p:ph type="subTitle" idx="1"/>
          </p:nvPr>
        </p:nvSpPr>
        <p:spPr/>
        <p:txBody>
          <a:bodyPr/>
          <a:lstStyle/>
          <a:p>
            <a:endParaRPr lang="en-US" dirty="0"/>
          </a:p>
        </p:txBody>
      </p:sp>
      <p:sp>
        <p:nvSpPr>
          <p:cNvPr id="5" name="Slide Number Placeholder 4">
            <a:extLst>
              <a:ext uri="{FF2B5EF4-FFF2-40B4-BE49-F238E27FC236}">
                <a16:creationId xmlns:a16="http://schemas.microsoft.com/office/drawing/2014/main" id="{CF46F466-84F7-46CA-A21F-21A1BBB006DA}"/>
              </a:ext>
            </a:extLst>
          </p:cNvPr>
          <p:cNvSpPr>
            <a:spLocks noGrp="1"/>
          </p:cNvSpPr>
          <p:nvPr>
            <p:ph type="sldNum" sz="quarter" idx="15"/>
          </p:nvPr>
        </p:nvSpPr>
        <p:spPr/>
        <p:txBody>
          <a:bodyPr/>
          <a:lstStyle/>
          <a:p>
            <a:fld id="{97A94E25-127B-4C48-AF96-44BA7B823777}" type="slidenum">
              <a:rPr lang="en-US" smtClean="0"/>
              <a:pPr/>
              <a:t>14</a:t>
            </a:fld>
            <a:endParaRPr lang="en-US" dirty="0"/>
          </a:p>
        </p:txBody>
      </p:sp>
      <p:sp>
        <p:nvSpPr>
          <p:cNvPr id="6" name="TextBox 5">
            <a:extLst>
              <a:ext uri="{FF2B5EF4-FFF2-40B4-BE49-F238E27FC236}">
                <a16:creationId xmlns:a16="http://schemas.microsoft.com/office/drawing/2014/main" id="{0CFB4AB2-6E8D-427E-A9C2-23D3440DA919}"/>
              </a:ext>
            </a:extLst>
          </p:cNvPr>
          <p:cNvSpPr txBox="1"/>
          <p:nvPr/>
        </p:nvSpPr>
        <p:spPr>
          <a:xfrm>
            <a:off x="6324600" y="3205582"/>
            <a:ext cx="5090858" cy="434170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200" b="1" dirty="0">
                <a:solidFill>
                  <a:srgbClr val="000000"/>
                </a:solidFill>
              </a:rPr>
              <a:t>ALLEGATION RESPONSE AND FOLLOW-THROUGH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200" dirty="0">
                <a:solidFill>
                  <a:srgbClr val="000000"/>
                </a:solidFill>
              </a:rPr>
              <a:t>All allegations must be handled according to local laws and RI policy.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i="0" u="none" strike="noStrike" kern="1200" cap="none" spc="0" normalizeH="0" baseline="0" noProof="0" dirty="0">
                <a:ln>
                  <a:noFill/>
                </a:ln>
                <a:solidFill>
                  <a:srgbClr val="000000"/>
                </a:solidFill>
                <a:effectLst/>
                <a:uLnTx/>
                <a:uFillTx/>
                <a:ea typeface="+mn-ea"/>
                <a:cs typeface="+mn-cs"/>
              </a:rPr>
              <a:t>When receiving a report of abuse o</a:t>
            </a:r>
            <a:r>
              <a:rPr lang="en-US" sz="2200" dirty="0">
                <a:solidFill>
                  <a:srgbClr val="000000"/>
                </a:solidFill>
              </a:rPr>
              <a:t>r harassment: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rgbClr val="000000"/>
                </a:solidFill>
                <a:effectLst/>
                <a:uLnTx/>
                <a:uFillTx/>
                <a:ea typeface="+mn-ea"/>
                <a:cs typeface="+mn-cs"/>
              </a:rPr>
              <a:t>Remain </a:t>
            </a:r>
            <a:r>
              <a:rPr lang="en-US" sz="2200" dirty="0">
                <a:solidFill>
                  <a:srgbClr val="000000"/>
                </a:solidFill>
              </a:rPr>
              <a:t>neutral and responsibly</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srgbClr val="000000"/>
                </a:solidFill>
              </a:rPr>
              <a:t>Listen Attentively</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srgbClr val="000000"/>
                </a:solidFill>
              </a:rPr>
              <a:t> Ask questions to establish facts</a:t>
            </a:r>
          </a:p>
          <a:p>
            <a:pPr marR="0" lvl="0" algn="l" defTabSz="914400" rtl="0" eaLnBrk="1" fontAlgn="auto" latinLnBrk="0" hangingPunct="1">
              <a:lnSpc>
                <a:spcPct val="90000"/>
              </a:lnSpc>
              <a:spcBef>
                <a:spcPts val="1000"/>
              </a:spcBef>
              <a:spcAft>
                <a:spcPts val="0"/>
              </a:spcAft>
              <a:buClrTx/>
              <a:buSzTx/>
              <a:tabLst/>
              <a:defRPr/>
            </a:pPr>
            <a:endParaRPr lang="en-US" sz="2200" dirty="0">
              <a:solidFill>
                <a:srgbClr val="000000"/>
              </a:solidFil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152995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3FD6E-86FE-42CB-B5E3-3EA322F01B60}"/>
              </a:ext>
            </a:extLst>
          </p:cNvPr>
          <p:cNvSpPr>
            <a:spLocks noGrp="1"/>
          </p:cNvSpPr>
          <p:nvPr>
            <p:ph type="body" sz="quarter" idx="12"/>
          </p:nvPr>
        </p:nvSpPr>
        <p:spPr>
          <a:xfrm>
            <a:off x="6324600" y="115569"/>
            <a:ext cx="5537200" cy="5556361"/>
          </a:xfrm>
        </p:spPr>
        <p:txBody>
          <a:bodyP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0000"/>
                </a:solidFill>
                <a:effectLst/>
                <a:uLnTx/>
                <a:uFillTx/>
                <a:latin typeface="Arial" panose="020B0604020202020204"/>
                <a:ea typeface="+mn-ea"/>
                <a:cs typeface="+mn-cs"/>
              </a:rPr>
              <a:t>ALLEGATION RESPONSE AND FOLLOW-THROUGH, CONTINUED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rgbClr val="000000"/>
                </a:solidFill>
                <a:effectLst/>
                <a:uLnTx/>
                <a:uFillTx/>
                <a:ea typeface="+mn-ea"/>
                <a:cs typeface="+mn-cs"/>
              </a:rPr>
              <a:t>Document the </a:t>
            </a:r>
            <a:r>
              <a:rPr lang="en-US" dirty="0">
                <a:solidFill>
                  <a:srgbClr val="000000"/>
                </a:solidFill>
              </a:rPr>
              <a:t>allegation as soon as possible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000000"/>
                </a:solidFill>
              </a:rPr>
              <a:t>Ensure parent of the involved youth are contacted and the actions being taken.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rgbClr val="000000"/>
                </a:solidFill>
                <a:effectLst/>
                <a:uLnTx/>
                <a:uFillTx/>
                <a:ea typeface="+mn-ea"/>
                <a:cs typeface="+mn-cs"/>
              </a:rPr>
              <a:t>Take immediate action to ensure the participant health and well-being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000000"/>
                </a:solidFill>
              </a:rPr>
              <a:t>Promptly report allegation of abuse and harassment to law enforcement for investigation.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000000"/>
                </a:solidFill>
              </a:rPr>
              <a:t>Follow district policy of notifying Youth Protection Officer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000000"/>
                </a:solidFill>
              </a:rPr>
              <a:t>Until issue resolved, remove all youth program participants from contact with any person accused of sexual abuse or harassment.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000000"/>
                </a:solidFill>
              </a:rPr>
              <a:t>District to report all allegations to RI headquarters within 72 hours of learning of the incident.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000000"/>
                </a:solidFill>
              </a:rPr>
              <a:t>AVOID GOSSIP AND BLAME- KEEP INFORMATION CONFIDENTIAL AND RELEASE ONLY TO THOSE AUTHORIZED</a:t>
            </a:r>
          </a:p>
          <a:p>
            <a:pPr marR="0" lvl="0" algn="l" defTabSz="914400" rtl="0" eaLnBrk="1" fontAlgn="auto" latinLnBrk="0" hangingPunct="1">
              <a:lnSpc>
                <a:spcPct val="90000"/>
              </a:lnSpc>
              <a:spcBef>
                <a:spcPts val="1000"/>
              </a:spcBef>
              <a:spcAft>
                <a:spcPts val="0"/>
              </a:spcAft>
              <a:buClrTx/>
              <a:buSzTx/>
              <a:tabLst/>
              <a:defRPr/>
            </a:pPr>
            <a:endParaRPr lang="en-US" dirty="0">
              <a:solidFill>
                <a:srgbClr val="000000"/>
              </a:solidFil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000000"/>
              </a:solidFill>
              <a:effectLst/>
              <a:uLnTx/>
              <a:uFillTx/>
              <a:latin typeface="Arial" panose="020B0604020202020204"/>
              <a:ea typeface="+mn-ea"/>
              <a:cs typeface="+mn-cs"/>
            </a:endParaRPr>
          </a:p>
          <a:p>
            <a:endParaRPr lang="en-US" dirty="0"/>
          </a:p>
        </p:txBody>
      </p:sp>
      <p:sp>
        <p:nvSpPr>
          <p:cNvPr id="3" name="Text Placeholder 2">
            <a:extLst>
              <a:ext uri="{FF2B5EF4-FFF2-40B4-BE49-F238E27FC236}">
                <a16:creationId xmlns:a16="http://schemas.microsoft.com/office/drawing/2014/main" id="{93A1DA63-B0F1-42E1-9B7D-45F1729EEED3}"/>
              </a:ext>
            </a:extLst>
          </p:cNvPr>
          <p:cNvSpPr>
            <a:spLocks noGrp="1"/>
          </p:cNvSpPr>
          <p:nvPr>
            <p:ph type="body" sz="quarter" idx="14"/>
          </p:nvPr>
        </p:nvSpPr>
        <p:spPr>
          <a:xfrm>
            <a:off x="0" y="1346408"/>
            <a:ext cx="4978400" cy="1135062"/>
          </a:xfrm>
        </p:spPr>
        <p:txBody>
          <a:bodyPr/>
          <a:lstStyle/>
          <a:p>
            <a:r>
              <a:rPr lang="en-US" dirty="0"/>
              <a:t>Youth protection procedures, continued</a:t>
            </a:r>
          </a:p>
        </p:txBody>
      </p:sp>
      <p:sp>
        <p:nvSpPr>
          <p:cNvPr id="4" name="Subtitle 3">
            <a:extLst>
              <a:ext uri="{FF2B5EF4-FFF2-40B4-BE49-F238E27FC236}">
                <a16:creationId xmlns:a16="http://schemas.microsoft.com/office/drawing/2014/main" id="{0D6A4C3B-661D-4E69-918A-02E1F6BDDDF8}"/>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8A5F8818-96BA-452C-B8C5-F41C687D5898}"/>
              </a:ext>
            </a:extLst>
          </p:cNvPr>
          <p:cNvSpPr>
            <a:spLocks noGrp="1"/>
          </p:cNvSpPr>
          <p:nvPr>
            <p:ph type="sldNum" sz="quarter" idx="15"/>
          </p:nvPr>
        </p:nvSpPr>
        <p:spPr/>
        <p:txBody>
          <a:bodyPr/>
          <a:lstStyle/>
          <a:p>
            <a:fld id="{97A94E25-127B-4C48-AF96-44BA7B823777}" type="slidenum">
              <a:rPr lang="en-US" smtClean="0"/>
              <a:pPr/>
              <a:t>15</a:t>
            </a:fld>
            <a:endParaRPr lang="en-US" dirty="0"/>
          </a:p>
        </p:txBody>
      </p:sp>
    </p:spTree>
    <p:extLst>
      <p:ext uri="{BB962C8B-B14F-4D97-AF65-F5344CB8AC3E}">
        <p14:creationId xmlns:p14="http://schemas.microsoft.com/office/powerpoint/2010/main" val="243736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97550" y="1366202"/>
            <a:ext cx="6382763" cy="5376227"/>
          </a:xfrm>
        </p:spPr>
        <p:txBody>
          <a:bodyPr>
            <a:normAutofit fontScale="62500" lnSpcReduction="20000"/>
          </a:bodyPr>
          <a:lstStyle/>
          <a:p>
            <a:pPr marL="457200" indent="-457200">
              <a:buFont typeface="Arial" panose="020B0604020202020204" pitchFamily="34" charset="0"/>
              <a:buChar char="•"/>
            </a:pPr>
            <a:r>
              <a:rPr lang="en-US" dirty="0"/>
              <a:t>Provide environment for youth to grow and become productive adults</a:t>
            </a:r>
          </a:p>
          <a:p>
            <a:pPr marL="457200" indent="-457200">
              <a:buFont typeface="Arial" panose="020B0604020202020204" pitchFamily="34" charset="0"/>
              <a:buChar char="•"/>
            </a:pPr>
            <a:r>
              <a:rPr lang="en-US" dirty="0"/>
              <a:t>Recognize and address abuse and harassment</a:t>
            </a:r>
          </a:p>
          <a:p>
            <a:pPr marL="457200" indent="-457200">
              <a:buFont typeface="Arial" panose="020B0604020202020204" pitchFamily="34" charset="0"/>
              <a:buChar char="•"/>
            </a:pPr>
            <a:r>
              <a:rPr lang="en-US" dirty="0"/>
              <a:t>Never be alone with a child</a:t>
            </a:r>
          </a:p>
          <a:p>
            <a:pPr marL="457200" indent="-457200">
              <a:buFont typeface="Arial" panose="020B0604020202020204" pitchFamily="34" charset="0"/>
              <a:buChar char="•"/>
            </a:pPr>
            <a:r>
              <a:rPr lang="en-US" dirty="0"/>
              <a:t>Be aware of local policies such as DOE etc.</a:t>
            </a:r>
          </a:p>
          <a:p>
            <a:pPr marL="457200" indent="-457200">
              <a:buFont typeface="Arial" panose="020B0604020202020204" pitchFamily="34" charset="0"/>
              <a:buChar char="•"/>
            </a:pPr>
            <a:r>
              <a:rPr lang="en-US" dirty="0"/>
              <a:t>Encourage volunteering but scrutinize those volunteers</a:t>
            </a:r>
          </a:p>
          <a:p>
            <a:pPr marL="457200" indent="-457200">
              <a:buFont typeface="Arial" panose="020B0604020202020204" pitchFamily="34" charset="0"/>
              <a:buChar char="•"/>
            </a:pPr>
            <a:r>
              <a:rPr lang="en-US" dirty="0"/>
              <a:t>Be an example, no profanity and no offensive behavior or language</a:t>
            </a:r>
          </a:p>
          <a:p>
            <a:pPr marL="457200" indent="-457200">
              <a:buFont typeface="Arial" panose="020B0604020202020204" pitchFamily="34" charset="0"/>
              <a:buChar char="•"/>
            </a:pPr>
            <a:r>
              <a:rPr lang="en-US" dirty="0"/>
              <a:t>Crisis management</a:t>
            </a:r>
          </a:p>
          <a:p>
            <a:pPr marL="457200" indent="-457200">
              <a:buFont typeface="Arial" panose="020B0604020202020204" pitchFamily="34" charset="0"/>
              <a:buChar char="•"/>
            </a:pPr>
            <a:r>
              <a:rPr lang="en-US" dirty="0"/>
              <a:t>Conduct a risk analysis for every activity</a:t>
            </a:r>
          </a:p>
          <a:p>
            <a:pPr marL="457200" indent="-457200">
              <a:buFont typeface="Arial" panose="020B0604020202020204" pitchFamily="34" charset="0"/>
              <a:buChar char="•"/>
            </a:pPr>
            <a:r>
              <a:rPr lang="en-US" dirty="0"/>
              <a:t>Ask yourself, is hugging or giving a kiss appropriate?  A handshake or “knuckles” may be a better choice.</a:t>
            </a:r>
          </a:p>
          <a:p>
            <a:pPr marL="457200" indent="-457200">
              <a:buFont typeface="Arial" panose="020B0604020202020204" pitchFamily="34" charset="0"/>
              <a:buChar char="•"/>
            </a:pPr>
            <a:r>
              <a:rPr lang="en-US" dirty="0"/>
              <a:t>https://www.rotaryd5000.org/SitePage/district-information/district-policies-and-forms </a:t>
            </a:r>
          </a:p>
          <a:p>
            <a:r>
              <a:rPr lang="en-US" dirty="0"/>
              <a:t> </a:t>
            </a:r>
          </a:p>
          <a:p>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0" y="115570"/>
            <a:ext cx="5906347" cy="1135062"/>
          </a:xfrm>
        </p:spPr>
        <p:txBody>
          <a:bodyPr/>
          <a:lstStyle/>
          <a:p>
            <a:pPr lvl="0"/>
            <a:r>
              <a:rPr lang="en-US" dirty="0"/>
              <a:t>BEST PRACTICES / KEY TAKEAWAYS </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16</a:t>
            </a:fld>
            <a:endParaRPr lang="en-US" dirty="0"/>
          </a:p>
        </p:txBody>
      </p:sp>
      <p:pic>
        <p:nvPicPr>
          <p:cNvPr id="2" name="Picture 1">
            <a:extLst>
              <a:ext uri="{FF2B5EF4-FFF2-40B4-BE49-F238E27FC236}">
                <a16:creationId xmlns:a16="http://schemas.microsoft.com/office/drawing/2014/main" id="{B1EE2E93-677F-4866-BD87-3DA22B8E169A}"/>
              </a:ext>
            </a:extLst>
          </p:cNvPr>
          <p:cNvPicPr>
            <a:picLocks noChangeAspect="1"/>
          </p:cNvPicPr>
          <p:nvPr/>
        </p:nvPicPr>
        <p:blipFill>
          <a:blip r:embed="rId3"/>
          <a:stretch>
            <a:fillRect/>
          </a:stretch>
        </p:blipFill>
        <p:spPr>
          <a:xfrm>
            <a:off x="7219585" y="115570"/>
            <a:ext cx="3954717" cy="2207109"/>
          </a:xfrm>
          <a:prstGeom prst="rect">
            <a:avLst/>
          </a:prstGeom>
        </p:spPr>
      </p:pic>
      <p:pic>
        <p:nvPicPr>
          <p:cNvPr id="3" name="Picture 2">
            <a:extLst>
              <a:ext uri="{FF2B5EF4-FFF2-40B4-BE49-F238E27FC236}">
                <a16:creationId xmlns:a16="http://schemas.microsoft.com/office/drawing/2014/main" id="{79D86D2C-81DD-4C40-B697-C5BE538AE16D}"/>
              </a:ext>
            </a:extLst>
          </p:cNvPr>
          <p:cNvPicPr>
            <a:picLocks noChangeAspect="1"/>
          </p:cNvPicPr>
          <p:nvPr/>
        </p:nvPicPr>
        <p:blipFill>
          <a:blip r:embed="rId4"/>
          <a:stretch>
            <a:fillRect/>
          </a:stretch>
        </p:blipFill>
        <p:spPr>
          <a:xfrm>
            <a:off x="6743756" y="2450871"/>
            <a:ext cx="4906377" cy="4329424"/>
          </a:xfrm>
          <a:prstGeom prst="rect">
            <a:avLst/>
          </a:prstGeom>
        </p:spPr>
      </p:pic>
    </p:spTree>
    <p:custDataLst>
      <p:tags r:id="rId1"/>
    </p:custDataLst>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163811" y="2020314"/>
            <a:ext cx="11736641" cy="4513007"/>
          </a:xfrm>
        </p:spPr>
        <p:txBody>
          <a:bodyPr>
            <a:normAutofit/>
          </a:bodyPr>
          <a:lstStyle/>
          <a:p>
            <a:r>
              <a:rPr lang="en-US" b="1" dirty="0"/>
              <a:t>YOUTH PROGRAMS</a:t>
            </a:r>
          </a:p>
          <a:p>
            <a:r>
              <a:rPr lang="en-US" sz="2200" dirty="0">
                <a:latin typeface="+mn-lt"/>
              </a:rPr>
              <a:t>BASIC SCREENING (No significant or unsupervised contact):</a:t>
            </a:r>
          </a:p>
          <a:p>
            <a:pPr marL="342900" indent="-342900">
              <a:buFont typeface="Arial" panose="020B0604020202020204" pitchFamily="34" charset="0"/>
              <a:buChar char="•"/>
            </a:pPr>
            <a:r>
              <a:rPr lang="en-US" sz="2200" dirty="0">
                <a:latin typeface="+mn-lt"/>
              </a:rPr>
              <a:t>Youth Programs Volunteer Affidavit</a:t>
            </a:r>
          </a:p>
          <a:p>
            <a:pPr marL="342900" indent="-342900">
              <a:buFont typeface="Arial" panose="020B0604020202020204" pitchFamily="34" charset="0"/>
              <a:buChar char="•"/>
            </a:pPr>
            <a:r>
              <a:rPr lang="en-US" sz="2200" dirty="0">
                <a:latin typeface="+mn-lt"/>
              </a:rPr>
              <a:t>Criminal background check (valid 2 years)</a:t>
            </a:r>
          </a:p>
          <a:p>
            <a:pPr marL="342900" indent="-342900">
              <a:buFont typeface="Arial" panose="020B0604020202020204" pitchFamily="34" charset="0"/>
              <a:buChar char="•"/>
            </a:pPr>
            <a:endParaRPr lang="en-US" sz="2200" dirty="0">
              <a:latin typeface="+mn-lt"/>
            </a:endParaRPr>
          </a:p>
          <a:p>
            <a:r>
              <a:rPr lang="en-US" sz="2200" dirty="0">
                <a:latin typeface="+mn-lt"/>
              </a:rPr>
              <a:t>INTERMEDIATE SCREENING (unsupervised contact):</a:t>
            </a:r>
          </a:p>
          <a:p>
            <a:pPr marL="342900" indent="-342900">
              <a:buFont typeface="Arial" panose="020B0604020202020204" pitchFamily="34" charset="0"/>
              <a:buChar char="•"/>
            </a:pPr>
            <a:r>
              <a:rPr lang="en-US" sz="2200" dirty="0">
                <a:latin typeface="+mn-lt"/>
              </a:rPr>
              <a:t>Youth Programs Volunteer Affidavit</a:t>
            </a:r>
          </a:p>
          <a:p>
            <a:pPr marL="342900" indent="-342900">
              <a:buFont typeface="Arial" panose="020B0604020202020204" pitchFamily="34" charset="0"/>
              <a:buChar char="•"/>
            </a:pPr>
            <a:r>
              <a:rPr lang="en-US" sz="2200" dirty="0">
                <a:latin typeface="+mn-lt"/>
              </a:rPr>
              <a:t>Criminal background check</a:t>
            </a:r>
          </a:p>
          <a:p>
            <a:pPr marL="342900" indent="-342900">
              <a:buFont typeface="Arial" panose="020B0604020202020204" pitchFamily="34" charset="0"/>
              <a:buChar char="•"/>
            </a:pPr>
            <a:r>
              <a:rPr lang="en-US" sz="2200" dirty="0">
                <a:latin typeface="+mn-lt"/>
              </a:rPr>
              <a:t>Interview</a:t>
            </a:r>
          </a:p>
          <a:p>
            <a:endParaRPr lang="en-US" sz="2200" dirty="0">
              <a:latin typeface="+mn-lt"/>
            </a:endParaRPr>
          </a:p>
          <a:p>
            <a:pPr marL="457200" indent="-457200">
              <a:buFont typeface="Arial" panose="020B0604020202020204" pitchFamily="34" charset="0"/>
              <a:buChar char="•"/>
            </a:pPr>
            <a:endParaRPr lang="en-US" dirty="0">
              <a:latin typeface="+mn-lt"/>
            </a:endParaRPr>
          </a:p>
          <a:p>
            <a:pPr marL="457200" indent="-457200">
              <a:buFont typeface="Arial" panose="020B0604020202020204" pitchFamily="34" charset="0"/>
              <a:buChar char="•"/>
            </a:pPr>
            <a:endParaRPr lang="en-US"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0" y="673766"/>
            <a:ext cx="5906347" cy="1135062"/>
          </a:xfrm>
        </p:spPr>
        <p:txBody>
          <a:bodyPr/>
          <a:lstStyle/>
          <a:p>
            <a:pPr lvl="0"/>
            <a:r>
              <a:rPr lang="en-US" dirty="0"/>
              <a:t>BEST PRACTICES / KEY TAKEAWAYS, continued</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17</a:t>
            </a:fld>
            <a:endParaRPr lang="en-US" dirty="0"/>
          </a:p>
        </p:txBody>
      </p:sp>
    </p:spTree>
    <p:custDataLst>
      <p:tags r:id="rId1"/>
    </p:custDataLst>
    <p:extLst>
      <p:ext uri="{BB962C8B-B14F-4D97-AF65-F5344CB8AC3E}">
        <p14:creationId xmlns:p14="http://schemas.microsoft.com/office/powerpoint/2010/main" val="131526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163811" y="2020314"/>
            <a:ext cx="11736641" cy="4513007"/>
          </a:xfrm>
        </p:spPr>
        <p:txBody>
          <a:bodyPr>
            <a:normAutofit/>
          </a:bodyPr>
          <a:lstStyle/>
          <a:p>
            <a:r>
              <a:rPr lang="en-US" b="1" dirty="0"/>
              <a:t>YOUTH EXCHANGE</a:t>
            </a:r>
          </a:p>
          <a:p>
            <a:r>
              <a:rPr lang="en-US" sz="2200" dirty="0">
                <a:latin typeface="+mn-lt"/>
              </a:rPr>
              <a:t>COMPREHENSIVE SCREENING:</a:t>
            </a:r>
          </a:p>
          <a:p>
            <a:pPr marL="342900" indent="-342900">
              <a:buFont typeface="Arial" panose="020B0604020202020204" pitchFamily="34" charset="0"/>
              <a:buChar char="•"/>
            </a:pPr>
            <a:r>
              <a:rPr lang="en-US" sz="2200" dirty="0">
                <a:latin typeface="+mn-lt"/>
              </a:rPr>
              <a:t>Youth Volunteer  (or Host Family) Affidavit</a:t>
            </a:r>
          </a:p>
          <a:p>
            <a:pPr marL="342900" indent="-342900">
              <a:buFont typeface="Arial" panose="020B0604020202020204" pitchFamily="34" charset="0"/>
              <a:buChar char="•"/>
            </a:pPr>
            <a:r>
              <a:rPr lang="en-US" sz="2200" dirty="0">
                <a:latin typeface="+mn-lt"/>
              </a:rPr>
              <a:t>Criminal background check (valid 1 year)</a:t>
            </a:r>
          </a:p>
          <a:p>
            <a:pPr marL="342900" indent="-342900">
              <a:buFont typeface="Arial" panose="020B0604020202020204" pitchFamily="34" charset="0"/>
              <a:buChar char="•"/>
            </a:pPr>
            <a:r>
              <a:rPr lang="en-US" sz="2200" dirty="0">
                <a:latin typeface="+mn-lt"/>
              </a:rPr>
              <a:t>Reference Checks </a:t>
            </a:r>
          </a:p>
          <a:p>
            <a:pPr marL="342900" indent="-342900">
              <a:buFont typeface="Arial" panose="020B0604020202020204" pitchFamily="34" charset="0"/>
              <a:buChar char="•"/>
            </a:pPr>
            <a:r>
              <a:rPr lang="en-US" sz="2200" dirty="0">
                <a:latin typeface="+mn-lt"/>
              </a:rPr>
              <a:t>Interviews </a:t>
            </a:r>
          </a:p>
          <a:p>
            <a:pPr marL="342900" indent="-342900">
              <a:buFont typeface="Arial" panose="020B0604020202020204" pitchFamily="34" charset="0"/>
              <a:buChar char="•"/>
            </a:pPr>
            <a:r>
              <a:rPr lang="en-US" sz="2200" dirty="0">
                <a:latin typeface="+mn-lt"/>
              </a:rPr>
              <a:t>Home visits (host family)</a:t>
            </a:r>
          </a:p>
          <a:p>
            <a:r>
              <a:rPr lang="en-US" sz="2200" dirty="0">
                <a:latin typeface="+mn-lt"/>
              </a:rPr>
              <a:t>CLUB CERTIFICATION:</a:t>
            </a:r>
          </a:p>
          <a:p>
            <a:pPr marL="342900" indent="-342900">
              <a:buFont typeface="Arial" panose="020B0604020202020204" pitchFamily="34" charset="0"/>
              <a:buChar char="•"/>
            </a:pPr>
            <a:r>
              <a:rPr lang="en-US" sz="2200" dirty="0">
                <a:latin typeface="+mn-lt"/>
              </a:rPr>
              <a:t>Complete Club Compliance Statement</a:t>
            </a:r>
          </a:p>
          <a:p>
            <a:pPr marL="342900" indent="-342900">
              <a:buFont typeface="Arial" panose="020B0604020202020204" pitchFamily="34" charset="0"/>
              <a:buChar char="•"/>
            </a:pPr>
            <a:r>
              <a:rPr lang="en-US" sz="2200" dirty="0">
                <a:latin typeface="+mn-lt"/>
              </a:rPr>
              <a:t>Implement club abuse and harassment prevention training program</a:t>
            </a:r>
          </a:p>
          <a:p>
            <a:endParaRPr lang="en-US" sz="2200" dirty="0">
              <a:latin typeface="+mn-lt"/>
            </a:endParaRPr>
          </a:p>
          <a:p>
            <a:endParaRPr lang="en-US" sz="2200" dirty="0">
              <a:latin typeface="+mn-lt"/>
            </a:endParaRPr>
          </a:p>
          <a:p>
            <a:endParaRPr lang="en-US" sz="2200" dirty="0">
              <a:latin typeface="+mn-lt"/>
            </a:endParaRPr>
          </a:p>
          <a:p>
            <a:endParaRPr lang="en-US" sz="2200" dirty="0">
              <a:latin typeface="+mn-lt"/>
            </a:endParaRPr>
          </a:p>
          <a:p>
            <a:endParaRPr lang="en-US" sz="2200" dirty="0">
              <a:latin typeface="+mn-lt"/>
            </a:endParaRPr>
          </a:p>
          <a:p>
            <a:pPr marL="457200" indent="-457200">
              <a:buFont typeface="Arial" panose="020B0604020202020204" pitchFamily="34" charset="0"/>
              <a:buChar char="•"/>
            </a:pPr>
            <a:endParaRPr lang="en-US" dirty="0">
              <a:latin typeface="+mn-lt"/>
            </a:endParaRPr>
          </a:p>
          <a:p>
            <a:pPr marL="457200" indent="-457200">
              <a:buFont typeface="Arial" panose="020B0604020202020204" pitchFamily="34" charset="0"/>
              <a:buChar char="•"/>
            </a:pPr>
            <a:endParaRPr lang="en-US"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0" y="673766"/>
            <a:ext cx="5906347" cy="1135062"/>
          </a:xfrm>
        </p:spPr>
        <p:txBody>
          <a:bodyPr/>
          <a:lstStyle/>
          <a:p>
            <a:pPr lvl="0"/>
            <a:r>
              <a:rPr lang="en-US" dirty="0"/>
              <a:t>BEST PRACTICES / KEY TAKEAWAYS, continued</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pic>
        <p:nvPicPr>
          <p:cNvPr id="2" name="Picture 1">
            <a:extLst>
              <a:ext uri="{FF2B5EF4-FFF2-40B4-BE49-F238E27FC236}">
                <a16:creationId xmlns:a16="http://schemas.microsoft.com/office/drawing/2014/main" id="{6627F279-2ACE-41F6-B0CC-BD7439D2E2F9}"/>
              </a:ext>
            </a:extLst>
          </p:cNvPr>
          <p:cNvPicPr>
            <a:picLocks noChangeAspect="1"/>
          </p:cNvPicPr>
          <p:nvPr/>
        </p:nvPicPr>
        <p:blipFill>
          <a:blip r:embed="rId3"/>
          <a:stretch>
            <a:fillRect/>
          </a:stretch>
        </p:blipFill>
        <p:spPr>
          <a:xfrm>
            <a:off x="6735403" y="1505113"/>
            <a:ext cx="4627541" cy="2771704"/>
          </a:xfrm>
          <a:prstGeom prst="rect">
            <a:avLst/>
          </a:prstGeom>
        </p:spPr>
      </p:pic>
    </p:spTree>
    <p:custDataLst>
      <p:tags r:id="rId1"/>
    </p:custDataLst>
    <p:extLst>
      <p:ext uri="{BB962C8B-B14F-4D97-AF65-F5344CB8AC3E}">
        <p14:creationId xmlns:p14="http://schemas.microsoft.com/office/powerpoint/2010/main" val="416999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BC42DF1-87D7-4892-9774-04059B83693F}"/>
              </a:ext>
            </a:extLst>
          </p:cNvPr>
          <p:cNvSpPr txBox="1"/>
          <p:nvPr/>
        </p:nvSpPr>
        <p:spPr>
          <a:xfrm>
            <a:off x="1198181" y="560881"/>
            <a:ext cx="9795638" cy="11143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dirty="0">
                <a:ea typeface="+mj-ea"/>
                <a:cs typeface="+mj-cs"/>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smtClean="0">
                <a:solidFill>
                  <a:schemeClr val="tx1">
                    <a:tint val="75000"/>
                  </a:schemeClr>
                </a:solidFill>
              </a:rPr>
              <a:pPr>
                <a:spcAft>
                  <a:spcPts val="600"/>
                </a:spcAft>
              </a:pPr>
              <a:t>19</a:t>
            </a:fld>
            <a:endParaRPr lang="en-US">
              <a:solidFill>
                <a:schemeClr val="tx1">
                  <a:tint val="75000"/>
                </a:schemeClr>
              </a:solidFill>
            </a:endParaRPr>
          </a:p>
        </p:txBody>
      </p:sp>
      <p:pic>
        <p:nvPicPr>
          <p:cNvPr id="8" name="Picture 7">
            <a:extLst>
              <a:ext uri="{FF2B5EF4-FFF2-40B4-BE49-F238E27FC236}">
                <a16:creationId xmlns:a16="http://schemas.microsoft.com/office/drawing/2014/main" id="{C2CAF1DD-3CBA-4441-BEDE-8F42E30F99E1}"/>
              </a:ext>
            </a:extLst>
          </p:cNvPr>
          <p:cNvPicPr>
            <a:picLocks noChangeAspect="1"/>
          </p:cNvPicPr>
          <p:nvPr/>
        </p:nvPicPr>
        <p:blipFill>
          <a:blip r:embed="rId3"/>
          <a:stretch>
            <a:fillRect/>
          </a:stretch>
        </p:blipFill>
        <p:spPr>
          <a:xfrm>
            <a:off x="3103162" y="2659420"/>
            <a:ext cx="5982625" cy="2712770"/>
          </a:xfrm>
          <a:prstGeom prst="rect">
            <a:avLst/>
          </a:prstGeom>
        </p:spPr>
      </p:pic>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0" b="1"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377687" y="1400913"/>
            <a:ext cx="11436625"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COMMITMENT IS KEY</a:t>
            </a:r>
          </a:p>
        </p:txBody>
      </p:sp>
      <p:sp>
        <p:nvSpPr>
          <p:cNvPr id="3" name="TextBox 2">
            <a:extLst>
              <a:ext uri="{FF2B5EF4-FFF2-40B4-BE49-F238E27FC236}">
                <a16:creationId xmlns:a16="http://schemas.microsoft.com/office/drawing/2014/main" id="{04E64626-05C9-41BB-A232-FD2CB8979C26}"/>
              </a:ext>
            </a:extLst>
          </p:cNvPr>
          <p:cNvSpPr txBox="1"/>
          <p:nvPr/>
        </p:nvSpPr>
        <p:spPr>
          <a:xfrm>
            <a:off x="2557670" y="3287263"/>
            <a:ext cx="6798365" cy="1938992"/>
          </a:xfrm>
          <a:prstGeom prst="rect">
            <a:avLst/>
          </a:prstGeom>
          <a:noFill/>
        </p:spPr>
        <p:txBody>
          <a:bodyPr wrap="square" rtlCol="0">
            <a:spAutoFit/>
          </a:bodyPr>
          <a:lstStyle/>
          <a:p>
            <a:pPr algn="ctr"/>
            <a:r>
              <a:rPr lang="en-US" sz="6000" b="1" dirty="0">
                <a:solidFill>
                  <a:schemeClr val="bg1"/>
                </a:solidFill>
              </a:rPr>
              <a:t>FOR US TO BE SUCCESSFUL</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D7C06-D701-46DB-AD76-84CFC29EF072}"/>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
        <p:nvSpPr>
          <p:cNvPr id="3" name="TextBox 2">
            <a:extLst>
              <a:ext uri="{FF2B5EF4-FFF2-40B4-BE49-F238E27FC236}">
                <a16:creationId xmlns:a16="http://schemas.microsoft.com/office/drawing/2014/main" id="{A4360A45-4F21-4D9D-AF56-58B6677B02B4}"/>
              </a:ext>
            </a:extLst>
          </p:cNvPr>
          <p:cNvSpPr txBox="1"/>
          <p:nvPr/>
        </p:nvSpPr>
        <p:spPr>
          <a:xfrm>
            <a:off x="2252869" y="596348"/>
            <a:ext cx="8083827" cy="5262979"/>
          </a:xfrm>
          <a:prstGeom prst="rect">
            <a:avLst/>
          </a:prstGeom>
          <a:noFill/>
        </p:spPr>
        <p:txBody>
          <a:bodyPr wrap="square" rtlCol="0">
            <a:spAutoFit/>
          </a:bodyPr>
          <a:lstStyle/>
          <a:p>
            <a:pPr algn="ctr"/>
            <a:r>
              <a:rPr lang="en-US" sz="2800" b="1" dirty="0"/>
              <a:t>Mahalo for you time and commitment to our Rotary Club and the Youth that we work with. </a:t>
            </a:r>
          </a:p>
          <a:p>
            <a:pPr algn="ctr"/>
            <a:endParaRPr lang="en-US" sz="2800" b="1" dirty="0"/>
          </a:p>
          <a:p>
            <a:pPr algn="ctr"/>
            <a:r>
              <a:rPr lang="en-US" sz="2800" b="1" dirty="0"/>
              <a:t> Any questions please don’t hesitate to call me:</a:t>
            </a:r>
          </a:p>
          <a:p>
            <a:pPr algn="ctr"/>
            <a:r>
              <a:rPr lang="en-US" sz="2800" b="1" dirty="0"/>
              <a:t>Peter Evans</a:t>
            </a:r>
          </a:p>
          <a:p>
            <a:pPr algn="ctr"/>
            <a:r>
              <a:rPr lang="en-US" sz="2800" b="1" dirty="0"/>
              <a:t>808-389-7459</a:t>
            </a:r>
          </a:p>
          <a:p>
            <a:pPr algn="ctr"/>
            <a:r>
              <a:rPr lang="en-US" sz="2800" b="1" dirty="0">
                <a:hlinkClick r:id="rId2"/>
              </a:rPr>
              <a:t>YPO@rotaryd5000.org</a:t>
            </a:r>
            <a:endParaRPr lang="en-US" sz="2800" b="1" dirty="0"/>
          </a:p>
          <a:p>
            <a:pPr algn="ctr"/>
            <a:endParaRPr lang="en-US" sz="2800" b="1" dirty="0"/>
          </a:p>
          <a:p>
            <a:pPr algn="ctr"/>
            <a:r>
              <a:rPr lang="en-US" sz="2800" b="1" dirty="0"/>
              <a:t>For background check submittal, send affidavit to Natasha </a:t>
            </a:r>
            <a:r>
              <a:rPr lang="en-US" sz="2800" b="1" dirty="0" err="1"/>
              <a:t>Clarin</a:t>
            </a:r>
            <a:endParaRPr lang="en-US" sz="2800" b="1" dirty="0"/>
          </a:p>
          <a:p>
            <a:pPr algn="ctr"/>
            <a:r>
              <a:rPr lang="en-US" sz="2800" b="1"/>
              <a:t>natashaclarin@</a:t>
            </a:r>
            <a:r>
              <a:rPr lang="en-US" sz="2800" b="1" dirty="0"/>
              <a:t>gmail.com</a:t>
            </a:r>
          </a:p>
        </p:txBody>
      </p:sp>
    </p:spTree>
    <p:extLst>
      <p:ext uri="{BB962C8B-B14F-4D97-AF65-F5344CB8AC3E}">
        <p14:creationId xmlns:p14="http://schemas.microsoft.com/office/powerpoint/2010/main" val="3299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107721" y="832995"/>
            <a:ext cx="9666515"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OUR AGENDA</a:t>
            </a:r>
          </a:p>
        </p:txBody>
      </p:sp>
      <p:sp>
        <p:nvSpPr>
          <p:cNvPr id="4" name="TextBox 3">
            <a:extLst>
              <a:ext uri="{FF2B5EF4-FFF2-40B4-BE49-F238E27FC236}">
                <a16:creationId xmlns:a16="http://schemas.microsoft.com/office/drawing/2014/main" id="{E73FB196-5EB5-44DD-8D89-6E578680A1CD}"/>
              </a:ext>
            </a:extLst>
          </p:cNvPr>
          <p:cNvSpPr txBox="1"/>
          <p:nvPr/>
        </p:nvSpPr>
        <p:spPr>
          <a:xfrm>
            <a:off x="622852" y="2485575"/>
            <a:ext cx="10310191" cy="3539430"/>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INTRODUCTION</a:t>
            </a:r>
          </a:p>
          <a:p>
            <a:pPr marL="285750" indent="-285750">
              <a:buFont typeface="Arial" panose="020B0604020202020204" pitchFamily="34" charset="0"/>
              <a:buChar char="•"/>
            </a:pPr>
            <a:r>
              <a:rPr lang="en-US" sz="3200" b="1" dirty="0">
                <a:solidFill>
                  <a:schemeClr val="bg1"/>
                </a:solidFill>
              </a:rPr>
              <a:t>ROTARY INTERNATIONAL</a:t>
            </a:r>
          </a:p>
          <a:p>
            <a:pPr marL="285750" indent="-285750">
              <a:buFont typeface="Arial" panose="020B0604020202020204" pitchFamily="34" charset="0"/>
              <a:buChar char="•"/>
            </a:pPr>
            <a:r>
              <a:rPr lang="en-US" sz="3200" b="1" dirty="0">
                <a:solidFill>
                  <a:schemeClr val="bg1"/>
                </a:solidFill>
              </a:rPr>
              <a:t>AWARENESS and PREVENTION</a:t>
            </a:r>
          </a:p>
          <a:p>
            <a:pPr marL="285750" indent="-285750">
              <a:buFont typeface="Arial" panose="020B0604020202020204" pitchFamily="34" charset="0"/>
              <a:buChar char="•"/>
            </a:pPr>
            <a:r>
              <a:rPr lang="en-US" sz="3200" b="1" dirty="0">
                <a:solidFill>
                  <a:schemeClr val="bg1"/>
                </a:solidFill>
              </a:rPr>
              <a:t>LEADERSHIP and POSTIONS RESPONSIBILITIES</a:t>
            </a:r>
          </a:p>
          <a:p>
            <a:pPr marL="285750" indent="-285750">
              <a:buFont typeface="Arial" panose="020B0604020202020204" pitchFamily="34" charset="0"/>
              <a:buChar char="•"/>
            </a:pPr>
            <a:r>
              <a:rPr lang="en-US" sz="3200" b="1" dirty="0">
                <a:solidFill>
                  <a:schemeClr val="bg1"/>
                </a:solidFill>
              </a:rPr>
              <a:t>YOUTH PROTECTION PROCEDURES</a:t>
            </a:r>
          </a:p>
          <a:p>
            <a:pPr marL="285750" indent="-285750">
              <a:buFont typeface="Arial" panose="020B0604020202020204" pitchFamily="34" charset="0"/>
              <a:buChar char="•"/>
            </a:pPr>
            <a:r>
              <a:rPr lang="en-US" sz="3200" b="1" dirty="0">
                <a:solidFill>
                  <a:schemeClr val="bg1"/>
                </a:solidFill>
              </a:rPr>
              <a:t>BEST PRACTICES/ KEY TAKEAWAYS</a:t>
            </a:r>
          </a:p>
          <a:p>
            <a:pPr marL="285750" indent="-285750">
              <a:buFont typeface="Arial" panose="020B0604020202020204" pitchFamily="34" charset="0"/>
              <a:buChar char="•"/>
            </a:pPr>
            <a:r>
              <a:rPr lang="en-US" sz="3200" b="1" dirty="0">
                <a:solidFill>
                  <a:schemeClr val="bg1"/>
                </a:solidFill>
              </a:rPr>
              <a:t>QUESTIONS</a:t>
            </a:r>
          </a:p>
        </p:txBody>
      </p:sp>
    </p:spTree>
    <p:custDataLst>
      <p:tags r:id="rId1"/>
    </p:custDataLst>
    <p:extLst>
      <p:ext uri="{BB962C8B-B14F-4D97-AF65-F5344CB8AC3E}">
        <p14:creationId xmlns:p14="http://schemas.microsoft.com/office/powerpoint/2010/main" val="2593788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333008" y="634211"/>
            <a:ext cx="9666515" cy="1200329"/>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Intro</a:t>
            </a:r>
          </a:p>
        </p:txBody>
      </p:sp>
      <p:sp>
        <p:nvSpPr>
          <p:cNvPr id="2" name="TextBox 1">
            <a:extLst>
              <a:ext uri="{FF2B5EF4-FFF2-40B4-BE49-F238E27FC236}">
                <a16:creationId xmlns:a16="http://schemas.microsoft.com/office/drawing/2014/main" id="{BD0AA15E-B7A0-4DCF-A6BC-00EE77BD4C5D}"/>
              </a:ext>
            </a:extLst>
          </p:cNvPr>
          <p:cNvSpPr txBox="1"/>
          <p:nvPr/>
        </p:nvSpPr>
        <p:spPr>
          <a:xfrm>
            <a:off x="437323" y="2054087"/>
            <a:ext cx="6665843" cy="4247317"/>
          </a:xfrm>
          <a:prstGeom prst="rect">
            <a:avLst/>
          </a:prstGeom>
          <a:noFill/>
        </p:spPr>
        <p:txBody>
          <a:bodyPr wrap="square" rtlCol="0">
            <a:spAutoFit/>
          </a:bodyPr>
          <a:lstStyle/>
          <a:p>
            <a:r>
              <a:rPr lang="en-US" dirty="0"/>
              <a:t>Peter Evans with Eco Rotary Kakaako</a:t>
            </a:r>
          </a:p>
          <a:p>
            <a:pPr marL="285750" indent="-285750">
              <a:buFont typeface="Arial" panose="020B0604020202020204" pitchFamily="34" charset="0"/>
              <a:buChar char="•"/>
            </a:pPr>
            <a:r>
              <a:rPr lang="en-US" dirty="0"/>
              <a:t>Your Youth Protection Officer for this Rotary Year District 5000</a:t>
            </a:r>
          </a:p>
          <a:p>
            <a:pPr marL="285750" indent="-285750">
              <a:buFont typeface="Arial" panose="020B0604020202020204" pitchFamily="34" charset="0"/>
              <a:buChar char="•"/>
            </a:pPr>
            <a:r>
              <a:rPr lang="en-US" dirty="0"/>
              <a:t>Chaired Youth Services for Honolulu Rotary</a:t>
            </a:r>
          </a:p>
          <a:p>
            <a:pPr marL="285750" indent="-285750">
              <a:buFont typeface="Arial" panose="020B0604020202020204" pitchFamily="34" charset="0"/>
              <a:buChar char="•"/>
            </a:pPr>
            <a:r>
              <a:rPr lang="en-US" dirty="0"/>
              <a:t>Youth Protection Officer for PDG </a:t>
            </a:r>
            <a:r>
              <a:rPr lang="en-US" dirty="0" err="1"/>
              <a:t>Nalani</a:t>
            </a:r>
            <a:r>
              <a:rPr lang="en-US" dirty="0"/>
              <a:t> Flinn during her tenure as DG.</a:t>
            </a:r>
          </a:p>
          <a:p>
            <a:pPr marL="285750" indent="-285750">
              <a:buFont typeface="Arial" panose="020B0604020202020204" pitchFamily="34" charset="0"/>
              <a:buChar char="•"/>
            </a:pPr>
            <a:r>
              <a:rPr lang="en-US" dirty="0"/>
              <a:t>Bachelors in Business Management currently busy working on a Masters in Engineering</a:t>
            </a:r>
          </a:p>
          <a:p>
            <a:pPr marL="285750" indent="-285750">
              <a:buFont typeface="Arial" panose="020B0604020202020204" pitchFamily="34" charset="0"/>
              <a:buChar char="•"/>
            </a:pPr>
            <a:r>
              <a:rPr lang="en-US" dirty="0"/>
              <a:t>25 years of Risk Management Experience in General liability and Occupational Safety in Senior Management level.  </a:t>
            </a:r>
          </a:p>
          <a:p>
            <a:pPr marL="285750" indent="-285750">
              <a:buFont typeface="Arial" panose="020B0604020202020204" pitchFamily="34" charset="0"/>
              <a:buChar char="•"/>
            </a:pPr>
            <a:r>
              <a:rPr lang="en-US" dirty="0"/>
              <a:t>Currently work for the Department of Defense for Installation Safety Directorate.  </a:t>
            </a:r>
          </a:p>
          <a:p>
            <a:pPr marL="285750" indent="-285750">
              <a:buFont typeface="Arial" panose="020B0604020202020204" pitchFamily="34" charset="0"/>
              <a:buChar char="•"/>
            </a:pPr>
            <a:r>
              <a:rPr lang="en-US" dirty="0"/>
              <a:t>Two beautiful daughters Sasha and Tiarra, one of which has just became a Rotarian and my beautiful bride of 25 years, Camille.  </a:t>
            </a:r>
          </a:p>
        </p:txBody>
      </p:sp>
      <p:pic>
        <p:nvPicPr>
          <p:cNvPr id="4" name="Picture 3" descr="A person smiling for the camera&#10;&#10;Description automatically generated">
            <a:extLst>
              <a:ext uri="{FF2B5EF4-FFF2-40B4-BE49-F238E27FC236}">
                <a16:creationId xmlns:a16="http://schemas.microsoft.com/office/drawing/2014/main" id="{019CFF92-D9B0-4E9A-B9A6-C1D7372BF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618" y="2769150"/>
            <a:ext cx="2641116" cy="2817190"/>
          </a:xfrm>
          <a:prstGeom prst="rect">
            <a:avLst/>
          </a:prstGeom>
        </p:spPr>
      </p:pic>
    </p:spTree>
    <p:custDataLst>
      <p:tags r:id="rId1"/>
    </p:custDataLst>
    <p:extLst>
      <p:ext uri="{BB962C8B-B14F-4D97-AF65-F5344CB8AC3E}">
        <p14:creationId xmlns:p14="http://schemas.microsoft.com/office/powerpoint/2010/main" val="2511987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7F6CC3-7171-40EA-B8B0-3B01A8C0707C}"/>
              </a:ext>
            </a:extLst>
          </p:cNvPr>
          <p:cNvPicPr>
            <a:picLocks noChangeAspect="1"/>
          </p:cNvPicPr>
          <p:nvPr/>
        </p:nvPicPr>
        <p:blipFill>
          <a:blip r:embed="rId3"/>
          <a:stretch>
            <a:fillRect/>
          </a:stretch>
        </p:blipFill>
        <p:spPr>
          <a:xfrm>
            <a:off x="195295" y="2193952"/>
            <a:ext cx="2253371" cy="1690028"/>
          </a:xfrm>
          <a:prstGeom prst="rect">
            <a:avLst/>
          </a:prstGeom>
        </p:spPr>
      </p:pic>
      <p:pic>
        <p:nvPicPr>
          <p:cNvPr id="3" name="Picture 2">
            <a:extLst>
              <a:ext uri="{FF2B5EF4-FFF2-40B4-BE49-F238E27FC236}">
                <a16:creationId xmlns:a16="http://schemas.microsoft.com/office/drawing/2014/main" id="{203C7B40-E5E4-4436-A827-F3D4A9932BFD}"/>
              </a:ext>
            </a:extLst>
          </p:cNvPr>
          <p:cNvPicPr>
            <a:picLocks noChangeAspect="1"/>
          </p:cNvPicPr>
          <p:nvPr/>
        </p:nvPicPr>
        <p:blipFill>
          <a:blip r:embed="rId4"/>
          <a:stretch>
            <a:fillRect/>
          </a:stretch>
        </p:blipFill>
        <p:spPr>
          <a:xfrm>
            <a:off x="3059156" y="480695"/>
            <a:ext cx="2418339" cy="1813754"/>
          </a:xfrm>
          <a:prstGeom prst="rect">
            <a:avLst/>
          </a:prstGeom>
        </p:spPr>
      </p:pic>
      <p:pic>
        <p:nvPicPr>
          <p:cNvPr id="2" name="Picture 1">
            <a:extLst>
              <a:ext uri="{FF2B5EF4-FFF2-40B4-BE49-F238E27FC236}">
                <a16:creationId xmlns:a16="http://schemas.microsoft.com/office/drawing/2014/main" id="{4C5E1C2B-4C8E-4A54-9651-D56EF94D61FA}"/>
              </a:ext>
            </a:extLst>
          </p:cNvPr>
          <p:cNvPicPr>
            <a:picLocks noChangeAspect="1"/>
          </p:cNvPicPr>
          <p:nvPr/>
        </p:nvPicPr>
        <p:blipFill>
          <a:blip r:embed="rId5"/>
          <a:stretch>
            <a:fillRect/>
          </a:stretch>
        </p:blipFill>
        <p:spPr>
          <a:xfrm>
            <a:off x="0" y="3920491"/>
            <a:ext cx="3756853" cy="2817640"/>
          </a:xfrm>
          <a:prstGeom prst="rect">
            <a:avLst/>
          </a:prstGeom>
        </p:spPr>
      </p:pic>
      <p:pic>
        <p:nvPicPr>
          <p:cNvPr id="5" name="Picture 4">
            <a:extLst>
              <a:ext uri="{FF2B5EF4-FFF2-40B4-BE49-F238E27FC236}">
                <a16:creationId xmlns:a16="http://schemas.microsoft.com/office/drawing/2014/main" id="{3572868D-23DC-4507-BC58-98BE6E620A55}"/>
              </a:ext>
            </a:extLst>
          </p:cNvPr>
          <p:cNvPicPr>
            <a:picLocks noChangeAspect="1"/>
          </p:cNvPicPr>
          <p:nvPr/>
        </p:nvPicPr>
        <p:blipFill>
          <a:blip r:embed="rId6"/>
          <a:stretch>
            <a:fillRect/>
          </a:stretch>
        </p:blipFill>
        <p:spPr>
          <a:xfrm>
            <a:off x="6668826" y="2889668"/>
            <a:ext cx="5404641" cy="3818076"/>
          </a:xfrm>
          <a:prstGeom prst="rect">
            <a:avLst/>
          </a:prstGeom>
        </p:spPr>
      </p:pic>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0" y="115570"/>
            <a:ext cx="4978400" cy="1135062"/>
          </a:xfrm>
        </p:spPr>
        <p:txBody>
          <a:bodyPr/>
          <a:lstStyle/>
          <a:p>
            <a:pPr lvl="0"/>
            <a:r>
              <a:rPr lang="en-US" dirty="0"/>
              <a:t>The Things We Do</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0" y="1287075"/>
            <a:ext cx="4547520" cy="1016090"/>
          </a:xfrm>
        </p:spPr>
        <p:txBody>
          <a:bodyPr>
            <a:normAutofit fontScale="92500"/>
          </a:bodyPr>
          <a:lstStyle/>
          <a:p>
            <a:r>
              <a:rPr lang="en-US" b="1" dirty="0"/>
              <a:t>Youth Services bring many opportunities to help shape our youth in within our communities.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5</a:t>
            </a:fld>
            <a:endParaRPr lang="en-US" dirty="0"/>
          </a:p>
        </p:txBody>
      </p:sp>
      <p:pic>
        <p:nvPicPr>
          <p:cNvPr id="6" name="Picture 5">
            <a:extLst>
              <a:ext uri="{FF2B5EF4-FFF2-40B4-BE49-F238E27FC236}">
                <a16:creationId xmlns:a16="http://schemas.microsoft.com/office/drawing/2014/main" id="{0162308F-10B1-41D5-B236-F0B4306E93FC}"/>
              </a:ext>
            </a:extLst>
          </p:cNvPr>
          <p:cNvPicPr>
            <a:picLocks noChangeAspect="1"/>
          </p:cNvPicPr>
          <p:nvPr/>
        </p:nvPicPr>
        <p:blipFill>
          <a:blip r:embed="rId7"/>
          <a:stretch>
            <a:fillRect/>
          </a:stretch>
        </p:blipFill>
        <p:spPr>
          <a:xfrm>
            <a:off x="3222542" y="2303165"/>
            <a:ext cx="3217730" cy="2413297"/>
          </a:xfrm>
          <a:prstGeom prst="rect">
            <a:avLst/>
          </a:prstGeom>
        </p:spPr>
      </p:pic>
      <p:pic>
        <p:nvPicPr>
          <p:cNvPr id="7" name="Picture 6">
            <a:extLst>
              <a:ext uri="{FF2B5EF4-FFF2-40B4-BE49-F238E27FC236}">
                <a16:creationId xmlns:a16="http://schemas.microsoft.com/office/drawing/2014/main" id="{CC4B40CF-DA91-4E8E-8A46-E9CEAEBE203E}"/>
              </a:ext>
            </a:extLst>
          </p:cNvPr>
          <p:cNvPicPr>
            <a:picLocks noChangeAspect="1"/>
          </p:cNvPicPr>
          <p:nvPr/>
        </p:nvPicPr>
        <p:blipFill>
          <a:blip r:embed="rId8"/>
          <a:stretch>
            <a:fillRect/>
          </a:stretch>
        </p:blipFill>
        <p:spPr>
          <a:xfrm>
            <a:off x="8394930" y="245541"/>
            <a:ext cx="3449983" cy="2587487"/>
          </a:xfrm>
          <a:prstGeom prst="rect">
            <a:avLst/>
          </a:prstGeom>
        </p:spPr>
      </p:pic>
      <p:pic>
        <p:nvPicPr>
          <p:cNvPr id="9" name="Picture 8">
            <a:extLst>
              <a:ext uri="{FF2B5EF4-FFF2-40B4-BE49-F238E27FC236}">
                <a16:creationId xmlns:a16="http://schemas.microsoft.com/office/drawing/2014/main" id="{12858DC2-C906-483B-8E02-FA9A5CEFD0E0}"/>
              </a:ext>
            </a:extLst>
          </p:cNvPr>
          <p:cNvPicPr>
            <a:picLocks noChangeAspect="1"/>
          </p:cNvPicPr>
          <p:nvPr/>
        </p:nvPicPr>
        <p:blipFill>
          <a:blip r:embed="rId9"/>
          <a:stretch>
            <a:fillRect/>
          </a:stretch>
        </p:blipFill>
        <p:spPr>
          <a:xfrm>
            <a:off x="4338333" y="4628709"/>
            <a:ext cx="1797068" cy="2150165"/>
          </a:xfrm>
          <a:prstGeom prst="rect">
            <a:avLst/>
          </a:prstGeom>
        </p:spPr>
      </p:pic>
      <p:pic>
        <p:nvPicPr>
          <p:cNvPr id="10" name="Picture 9">
            <a:extLst>
              <a:ext uri="{FF2B5EF4-FFF2-40B4-BE49-F238E27FC236}">
                <a16:creationId xmlns:a16="http://schemas.microsoft.com/office/drawing/2014/main" id="{E0DF5047-6BF4-400C-BE20-0AD6D95BC64A}"/>
              </a:ext>
            </a:extLst>
          </p:cNvPr>
          <p:cNvPicPr>
            <a:picLocks noChangeAspect="1"/>
          </p:cNvPicPr>
          <p:nvPr/>
        </p:nvPicPr>
        <p:blipFill>
          <a:blip r:embed="rId10"/>
          <a:stretch>
            <a:fillRect/>
          </a:stretch>
        </p:blipFill>
        <p:spPr>
          <a:xfrm>
            <a:off x="5606729" y="380198"/>
            <a:ext cx="2418339" cy="1813754"/>
          </a:xfrm>
          <a:prstGeom prst="rect">
            <a:avLst/>
          </a:prstGeom>
        </p:spPr>
      </p:pic>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a:t>Rotary International </a:t>
            </a:r>
            <a:endParaRPr lang="en-US"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6</a:t>
            </a:fld>
            <a:endParaRPr lang="en-US" dirty="0"/>
          </a:p>
        </p:txBody>
      </p:sp>
      <p:pic>
        <p:nvPicPr>
          <p:cNvPr id="7" name="Content Placeholder 6">
            <a:extLst>
              <a:ext uri="{FF2B5EF4-FFF2-40B4-BE49-F238E27FC236}">
                <a16:creationId xmlns:a16="http://schemas.microsoft.com/office/drawing/2014/main" id="{74661FEA-0519-40AC-9D32-923550BA22D4}"/>
              </a:ext>
            </a:extLst>
          </p:cNvPr>
          <p:cNvPicPr>
            <a:picLocks noGrp="1" noChangeAspect="1"/>
          </p:cNvPicPr>
          <p:nvPr>
            <p:ph idx="1"/>
          </p:nvPr>
        </p:nvPicPr>
        <p:blipFill>
          <a:blip r:embed="rId3"/>
          <a:stretch>
            <a:fillRect/>
          </a:stretch>
        </p:blipFill>
        <p:spPr>
          <a:xfrm>
            <a:off x="818942" y="2186540"/>
            <a:ext cx="3315736" cy="3825849"/>
          </a:xfrm>
          <a:prstGeom prst="rect">
            <a:avLst/>
          </a:prstGeom>
        </p:spPr>
      </p:pic>
      <p:sp>
        <p:nvSpPr>
          <p:cNvPr id="10" name="TextBox 9">
            <a:extLst>
              <a:ext uri="{FF2B5EF4-FFF2-40B4-BE49-F238E27FC236}">
                <a16:creationId xmlns:a16="http://schemas.microsoft.com/office/drawing/2014/main" id="{54B28C70-AED8-4028-B020-58B9D105A7C6}"/>
              </a:ext>
            </a:extLst>
          </p:cNvPr>
          <p:cNvSpPr txBox="1"/>
          <p:nvPr/>
        </p:nvSpPr>
        <p:spPr>
          <a:xfrm>
            <a:off x="6427304" y="2186540"/>
            <a:ext cx="386963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Rotary International Youth Protection and District Youth Protection Guides are the governing guides to our Youth Protection Program.  </a:t>
            </a:r>
          </a:p>
        </p:txBody>
      </p:sp>
      <p:sp>
        <p:nvSpPr>
          <p:cNvPr id="11" name="TextBox 10">
            <a:extLst>
              <a:ext uri="{FF2B5EF4-FFF2-40B4-BE49-F238E27FC236}">
                <a16:creationId xmlns:a16="http://schemas.microsoft.com/office/drawing/2014/main" id="{6681076C-012C-4FF6-B398-AC79AE27A34D}"/>
              </a:ext>
            </a:extLst>
          </p:cNvPr>
          <p:cNvSpPr txBox="1"/>
          <p:nvPr/>
        </p:nvSpPr>
        <p:spPr>
          <a:xfrm>
            <a:off x="6427305" y="3776870"/>
            <a:ext cx="3723860" cy="923330"/>
          </a:xfrm>
          <a:prstGeom prst="rect">
            <a:avLst/>
          </a:prstGeom>
          <a:noFill/>
        </p:spPr>
        <p:txBody>
          <a:bodyPr wrap="square" rtlCol="0">
            <a:spAutoFit/>
          </a:bodyPr>
          <a:lstStyle/>
          <a:p>
            <a:pPr marL="285750" indent="-285750">
              <a:buFont typeface="Arial" panose="020B0604020202020204" pitchFamily="34" charset="0"/>
              <a:buChar char="•"/>
            </a:pPr>
            <a:r>
              <a:rPr lang="en-US" dirty="0"/>
              <a:t>Should be printed and kept with the Youth Protection Guide. </a:t>
            </a:r>
          </a:p>
          <a:p>
            <a:r>
              <a:rPr lang="en-US" dirty="0"/>
              <a:t>    Guide should be portable.</a:t>
            </a:r>
          </a:p>
        </p:txBody>
      </p:sp>
      <p:sp>
        <p:nvSpPr>
          <p:cNvPr id="13" name="TextBox 12">
            <a:extLst>
              <a:ext uri="{FF2B5EF4-FFF2-40B4-BE49-F238E27FC236}">
                <a16:creationId xmlns:a16="http://schemas.microsoft.com/office/drawing/2014/main" id="{C8B8B1A0-FC49-4D75-A268-D7D91441E665}"/>
              </a:ext>
            </a:extLst>
          </p:cNvPr>
          <p:cNvSpPr txBox="1"/>
          <p:nvPr/>
        </p:nvSpPr>
        <p:spPr>
          <a:xfrm>
            <a:off x="6427304" y="4813202"/>
            <a:ext cx="361784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DG, District Youth Protection Officer, and all club and district leaders involved with Interact, RYLA, and Rotary Youth Exchange. </a:t>
            </a:r>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326519" y="1484532"/>
            <a:ext cx="4978400" cy="2658735"/>
          </a:xfrm>
        </p:spPr>
        <p:txBody>
          <a:bodyPr>
            <a:normAutofit fontScale="25000" lnSpcReduction="20000"/>
          </a:bodyPr>
          <a:lstStyle/>
          <a:p>
            <a:r>
              <a:rPr lang="en-US" b="0" dirty="0">
                <a:latin typeface="+mn-lt"/>
              </a:rPr>
              <a:t>STATEMENT of CONDUCT for WORKING WITH YOUTH:</a:t>
            </a:r>
          </a:p>
          <a:p>
            <a:endParaRPr lang="en-US" b="0" dirty="0">
              <a:latin typeface="+mn-lt"/>
            </a:endParaRPr>
          </a:p>
          <a:p>
            <a:r>
              <a:rPr lang="en-US" b="0" dirty="0">
                <a:latin typeface="+mn-lt"/>
              </a:rPr>
              <a:t>Rotary International strives to create and</a:t>
            </a:r>
          </a:p>
          <a:p>
            <a:r>
              <a:rPr lang="en-US" b="0" dirty="0">
                <a:latin typeface="+mn-lt"/>
              </a:rPr>
              <a:t>maintain a safe environment for all youth who</a:t>
            </a:r>
          </a:p>
          <a:p>
            <a:r>
              <a:rPr lang="en-US" b="0" dirty="0">
                <a:latin typeface="+mn-lt"/>
              </a:rPr>
              <a:t>participate in Rotary activities. To the best of</a:t>
            </a:r>
          </a:p>
          <a:p>
            <a:r>
              <a:rPr lang="en-US" b="0" dirty="0">
                <a:latin typeface="+mn-lt"/>
              </a:rPr>
              <a:t>their ability, Rotarians, Rotarians’ spouses and</a:t>
            </a:r>
          </a:p>
          <a:p>
            <a:r>
              <a:rPr lang="en-US" b="0" dirty="0">
                <a:latin typeface="+mn-lt"/>
              </a:rPr>
              <a:t>partners, and other volunteers must safeguard</a:t>
            </a:r>
          </a:p>
          <a:p>
            <a:r>
              <a:rPr lang="en-US" b="0" dirty="0">
                <a:latin typeface="+mn-lt"/>
              </a:rPr>
              <a:t>the children and young people with whom</a:t>
            </a:r>
          </a:p>
          <a:p>
            <a:r>
              <a:rPr lang="en-US" b="0" dirty="0">
                <a:latin typeface="+mn-lt"/>
              </a:rPr>
              <a:t>they come into contact and protect them from</a:t>
            </a:r>
          </a:p>
          <a:p>
            <a:r>
              <a:rPr lang="en-US" b="0" dirty="0">
                <a:latin typeface="+mn-lt"/>
              </a:rPr>
              <a:t>physical, sexual, and psychological abuse.</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0" y="496650"/>
            <a:ext cx="4986867" cy="1975764"/>
          </a:xfrm>
        </p:spPr>
        <p:txBody>
          <a:bodyPr>
            <a:normAutofit/>
          </a:bodyPr>
          <a:lstStyle/>
          <a:p>
            <a:pPr lvl="0"/>
            <a:r>
              <a:rPr lang="en-US" sz="2800" b="1" dirty="0"/>
              <a:t>AWARENESS AND PREVENTION</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
        <p:nvSpPr>
          <p:cNvPr id="3" name="TextBox 2">
            <a:extLst>
              <a:ext uri="{FF2B5EF4-FFF2-40B4-BE49-F238E27FC236}">
                <a16:creationId xmlns:a16="http://schemas.microsoft.com/office/drawing/2014/main" id="{D1C467E2-D3DE-41B4-82B3-BA2C4EC60407}"/>
              </a:ext>
            </a:extLst>
          </p:cNvPr>
          <p:cNvSpPr txBox="1"/>
          <p:nvPr/>
        </p:nvSpPr>
        <p:spPr>
          <a:xfrm>
            <a:off x="6887083" y="1205949"/>
            <a:ext cx="4763050" cy="4801314"/>
          </a:xfrm>
          <a:prstGeom prst="rect">
            <a:avLst/>
          </a:prstGeom>
          <a:noFill/>
        </p:spPr>
        <p:txBody>
          <a:bodyPr wrap="square" rtlCol="0">
            <a:spAutoFit/>
          </a:bodyPr>
          <a:lstStyle/>
          <a:p>
            <a:r>
              <a:rPr lang="en-US" dirty="0"/>
              <a:t>RECOGNIZING ABUSE and HARASSMENT</a:t>
            </a:r>
          </a:p>
          <a:p>
            <a:endParaRPr lang="en-US" dirty="0"/>
          </a:p>
          <a:p>
            <a:pPr marL="285750" indent="-285750">
              <a:buFont typeface="Arial" panose="020B0604020202020204" pitchFamily="34" charset="0"/>
              <a:buChar char="•"/>
            </a:pPr>
            <a:r>
              <a:rPr lang="en-US" dirty="0"/>
              <a:t>Be aware of the signs of abuse or harassment</a:t>
            </a:r>
          </a:p>
          <a:p>
            <a:pPr marL="285750" indent="-285750">
              <a:buFont typeface="Arial" panose="020B0604020202020204" pitchFamily="34" charset="0"/>
              <a:buChar char="•"/>
            </a:pPr>
            <a:r>
              <a:rPr lang="en-US" dirty="0"/>
              <a:t>Be observant, when a youth is known to be cheery and suddenly becomes detached, that may be a sign of a problem.  </a:t>
            </a:r>
          </a:p>
          <a:p>
            <a:pPr marL="285750" indent="-285750">
              <a:buFont typeface="Arial" panose="020B0604020202020204" pitchFamily="34" charset="0"/>
              <a:buChar char="•"/>
            </a:pPr>
            <a:r>
              <a:rPr lang="en-US" dirty="0"/>
              <a:t>Don’t over analyze but be aware.  Sometimes changes of behavior may just be due to homesickness, cultural adjustment, etc. </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3A2D171E-8F66-4F75-A6B7-1C54CF8AAB41}"/>
              </a:ext>
            </a:extLst>
          </p:cNvPr>
          <p:cNvSpPr txBox="1"/>
          <p:nvPr/>
        </p:nvSpPr>
        <p:spPr>
          <a:xfrm>
            <a:off x="894153" y="4207819"/>
            <a:ext cx="3843131" cy="923330"/>
          </a:xfrm>
          <a:prstGeom prst="rect">
            <a:avLst/>
          </a:prstGeom>
          <a:noFill/>
        </p:spPr>
        <p:txBody>
          <a:bodyPr wrap="square" rtlCol="0">
            <a:spAutoFit/>
          </a:bodyPr>
          <a:lstStyle/>
          <a:p>
            <a:r>
              <a:rPr lang="en-US" dirty="0"/>
              <a:t>Abuse and Harassment of young people can go unaddressed when adults fail to recognize them.</a:t>
            </a:r>
          </a:p>
        </p:txBody>
      </p:sp>
      <p:sp>
        <p:nvSpPr>
          <p:cNvPr id="6" name="TextBox 5">
            <a:extLst>
              <a:ext uri="{FF2B5EF4-FFF2-40B4-BE49-F238E27FC236}">
                <a16:creationId xmlns:a16="http://schemas.microsoft.com/office/drawing/2014/main" id="{E7721107-553C-4AFC-A49F-175B546AB1A1}"/>
              </a:ext>
            </a:extLst>
          </p:cNvPr>
          <p:cNvSpPr txBox="1"/>
          <p:nvPr/>
        </p:nvSpPr>
        <p:spPr>
          <a:xfrm>
            <a:off x="894153" y="5195701"/>
            <a:ext cx="3578086" cy="1200329"/>
          </a:xfrm>
          <a:prstGeom prst="rect">
            <a:avLst/>
          </a:prstGeom>
          <a:noFill/>
        </p:spPr>
        <p:txBody>
          <a:bodyPr wrap="square" rtlCol="0">
            <a:spAutoFit/>
          </a:bodyPr>
          <a:lstStyle/>
          <a:p>
            <a:r>
              <a:rPr lang="en-US" dirty="0"/>
              <a:t>Youth protection depends on awareness of the possibility of abuse and harassment and vigilance in guarding against it.</a:t>
            </a:r>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3626CC-627C-495D-8443-C8DE995ACAF1}"/>
              </a:ext>
            </a:extLst>
          </p:cNvPr>
          <p:cNvSpPr>
            <a:spLocks noGrp="1"/>
          </p:cNvSpPr>
          <p:nvPr>
            <p:ph type="body" sz="quarter" idx="14"/>
          </p:nvPr>
        </p:nvSpPr>
        <p:spPr>
          <a:xfrm>
            <a:off x="118533" y="115570"/>
            <a:ext cx="4978400" cy="937978"/>
          </a:xfrm>
        </p:spPr>
        <p:txBody>
          <a:bodyPr/>
          <a:lstStyle/>
          <a:p>
            <a:r>
              <a:rPr lang="en-US" sz="2800" dirty="0"/>
              <a:t>AWARENESS and PREVENTION, Continued </a:t>
            </a:r>
          </a:p>
        </p:txBody>
      </p:sp>
      <p:sp>
        <p:nvSpPr>
          <p:cNvPr id="4" name="Subtitle 3">
            <a:extLst>
              <a:ext uri="{FF2B5EF4-FFF2-40B4-BE49-F238E27FC236}">
                <a16:creationId xmlns:a16="http://schemas.microsoft.com/office/drawing/2014/main" id="{D48E1E47-E70F-48B4-A1CC-6296FE14AA14}"/>
              </a:ext>
            </a:extLst>
          </p:cNvPr>
          <p:cNvSpPr>
            <a:spLocks noGrp="1"/>
          </p:cNvSpPr>
          <p:nvPr>
            <p:ph type="subTitle" idx="1"/>
          </p:nvPr>
        </p:nvSpPr>
        <p:spPr>
          <a:xfrm>
            <a:off x="110066" y="1264433"/>
            <a:ext cx="5985934" cy="5153830"/>
          </a:xfrm>
        </p:spPr>
        <p:txBody>
          <a:bodyPr>
            <a:normAutofit lnSpcReduction="10000"/>
          </a:bodyPr>
          <a:lstStyle/>
          <a:p>
            <a:r>
              <a:rPr lang="en-US" sz="1800" dirty="0">
                <a:latin typeface="+mn-lt"/>
              </a:rPr>
              <a:t>CHARACTERISTICS</a:t>
            </a:r>
            <a:r>
              <a:rPr lang="en-US" sz="1800" dirty="0"/>
              <a:t> OF ABUSE AND HARASSMENT</a:t>
            </a:r>
          </a:p>
          <a:p>
            <a:endParaRPr lang="en-US" sz="1800" dirty="0"/>
          </a:p>
          <a:p>
            <a:r>
              <a:rPr lang="en-US" sz="1800" dirty="0"/>
              <a:t>Typical abuser blends into society:</a:t>
            </a:r>
          </a:p>
          <a:p>
            <a:pPr marL="285750" indent="-285750">
              <a:buFont typeface="Arial" panose="020B0604020202020204" pitchFamily="34" charset="0"/>
              <a:buChar char="•"/>
            </a:pPr>
            <a:r>
              <a:rPr lang="en-US" sz="1800" dirty="0"/>
              <a:t>Cannot be identified by age, economic status, community standing, race, gender or mental capacity.</a:t>
            </a:r>
          </a:p>
          <a:p>
            <a:pPr marL="285750" indent="-285750">
              <a:buFont typeface="Arial" panose="020B0604020202020204" pitchFamily="34" charset="0"/>
              <a:buChar char="•"/>
            </a:pPr>
            <a:r>
              <a:rPr lang="en-US" sz="1800" dirty="0"/>
              <a:t>Many abuse incidents are perpetrated by someone known to and trusted by the abused</a:t>
            </a:r>
          </a:p>
          <a:p>
            <a:pPr marL="285750" indent="-285750">
              <a:buFont typeface="Arial" panose="020B0604020202020204" pitchFamily="34" charset="0"/>
              <a:buChar char="•"/>
            </a:pPr>
            <a:r>
              <a:rPr lang="en-US" sz="1800" dirty="0"/>
              <a:t>Offenders can be other young people</a:t>
            </a:r>
          </a:p>
          <a:p>
            <a:endParaRPr lang="en-US" sz="1800" dirty="0"/>
          </a:p>
          <a:p>
            <a:r>
              <a:rPr lang="en-US" sz="1800" dirty="0"/>
              <a:t>Victims of sexual abuse are often carefully chosen and skillfully manipulated</a:t>
            </a:r>
          </a:p>
          <a:p>
            <a:r>
              <a:rPr lang="en-US" sz="1800" dirty="0"/>
              <a:t>Offenders may seek positions that provide proximity to youth.</a:t>
            </a:r>
          </a:p>
          <a:p>
            <a:endParaRPr lang="en-US" sz="1800" dirty="0"/>
          </a:p>
          <a:p>
            <a:pPr algn="ctr"/>
            <a:r>
              <a:rPr lang="en-US" sz="2600" dirty="0"/>
              <a:t>NEVER ALLOW ANYONE TO BE ALONE WITH A CHILD AT ANY TIME</a:t>
            </a:r>
          </a:p>
          <a:p>
            <a:endParaRPr lang="en-US" sz="1800" dirty="0"/>
          </a:p>
          <a:p>
            <a:endParaRPr lang="en-US" sz="1800" dirty="0"/>
          </a:p>
          <a:p>
            <a:endParaRPr lang="en-US" sz="1800" dirty="0"/>
          </a:p>
        </p:txBody>
      </p:sp>
      <p:sp>
        <p:nvSpPr>
          <p:cNvPr id="5" name="Slide Number Placeholder 4">
            <a:extLst>
              <a:ext uri="{FF2B5EF4-FFF2-40B4-BE49-F238E27FC236}">
                <a16:creationId xmlns:a16="http://schemas.microsoft.com/office/drawing/2014/main" id="{EBF09E42-AA65-41DC-8D1A-CB5D7DF849E5}"/>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6" name="TextBox 5">
            <a:extLst>
              <a:ext uri="{FF2B5EF4-FFF2-40B4-BE49-F238E27FC236}">
                <a16:creationId xmlns:a16="http://schemas.microsoft.com/office/drawing/2014/main" id="{73B518F3-4A9D-44FF-8CB2-CC070B8E14F5}"/>
              </a:ext>
            </a:extLst>
          </p:cNvPr>
          <p:cNvSpPr txBox="1"/>
          <p:nvPr/>
        </p:nvSpPr>
        <p:spPr>
          <a:xfrm>
            <a:off x="6202017" y="1264433"/>
            <a:ext cx="5194853" cy="646331"/>
          </a:xfrm>
          <a:prstGeom prst="rect">
            <a:avLst/>
          </a:prstGeom>
          <a:noFill/>
        </p:spPr>
        <p:txBody>
          <a:bodyPr wrap="square" rtlCol="0">
            <a:spAutoFit/>
          </a:bodyPr>
          <a:lstStyle/>
          <a:p>
            <a:r>
              <a:rPr lang="en-US" dirty="0">
                <a:latin typeface="+mj-lt"/>
              </a:rPr>
              <a:t>MAJORITY OF ALLEGATIONS OF ABUSE OR HARASSMENT GO UNREPORTED</a:t>
            </a:r>
          </a:p>
        </p:txBody>
      </p:sp>
      <p:sp>
        <p:nvSpPr>
          <p:cNvPr id="7" name="TextBox 6">
            <a:extLst>
              <a:ext uri="{FF2B5EF4-FFF2-40B4-BE49-F238E27FC236}">
                <a16:creationId xmlns:a16="http://schemas.microsoft.com/office/drawing/2014/main" id="{158569C2-9DFE-4C67-9C0E-D0E7DFFBDA44}"/>
              </a:ext>
            </a:extLst>
          </p:cNvPr>
          <p:cNvSpPr txBox="1"/>
          <p:nvPr/>
        </p:nvSpPr>
        <p:spPr>
          <a:xfrm>
            <a:off x="6321287" y="2080592"/>
            <a:ext cx="4876799" cy="3970318"/>
          </a:xfrm>
          <a:prstGeom prst="rect">
            <a:avLst/>
          </a:prstGeom>
          <a:noFill/>
        </p:spPr>
        <p:txBody>
          <a:bodyPr wrap="square" rtlCol="0">
            <a:spAutoFit/>
          </a:bodyPr>
          <a:lstStyle/>
          <a:p>
            <a:pPr marL="285750" indent="-285750">
              <a:buFont typeface="Arial" panose="020B0604020202020204" pitchFamily="34" charset="0"/>
              <a:buChar char="•"/>
            </a:pPr>
            <a:r>
              <a:rPr lang="en-US" dirty="0"/>
              <a:t>Young People tend to minimize and deny abuse, not exaggerate, or Over Report incidents</a:t>
            </a:r>
          </a:p>
          <a:p>
            <a:pPr marL="285750" indent="-285750">
              <a:buFont typeface="Arial" panose="020B0604020202020204" pitchFamily="34" charset="0"/>
              <a:buChar char="•"/>
            </a:pPr>
            <a:r>
              <a:rPr lang="en-US" dirty="0"/>
              <a:t>They may not tell anyone about an assault because they are convinced that they are to blame, or they fear consequences.</a:t>
            </a:r>
          </a:p>
          <a:p>
            <a:pPr marL="285750" indent="-285750">
              <a:buFont typeface="Arial" panose="020B0604020202020204" pitchFamily="34" charset="0"/>
              <a:buChar char="•"/>
            </a:pPr>
            <a:r>
              <a:rPr lang="en-US" dirty="0"/>
              <a:t>Males are less likely to report abuse because of self blame, social stigmas, or fears of not being believed or to be seen to have a particular sexual orientation.</a:t>
            </a:r>
          </a:p>
          <a:p>
            <a:pPr marL="285750" indent="-285750">
              <a:buFont typeface="Arial" panose="020B0604020202020204" pitchFamily="34" charset="0"/>
              <a:buChar char="•"/>
            </a:pPr>
            <a:r>
              <a:rPr lang="en-US" dirty="0"/>
              <a:t>In some cases, youth wait to report abuse until they are adults. </a:t>
            </a:r>
          </a:p>
          <a:p>
            <a:endParaRPr lang="en-US" dirty="0"/>
          </a:p>
          <a:p>
            <a:endParaRPr lang="en-US" dirty="0"/>
          </a:p>
        </p:txBody>
      </p:sp>
    </p:spTree>
    <p:extLst>
      <p:ext uri="{BB962C8B-B14F-4D97-AF65-F5344CB8AC3E}">
        <p14:creationId xmlns:p14="http://schemas.microsoft.com/office/powerpoint/2010/main" val="141135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1000"/>
                                        <p:tgtEl>
                                          <p:spTgt spid="4">
                                            <p:txEl>
                                              <p:pRg st="10" end="10"/>
                                            </p:txEl>
                                          </p:spTgt>
                                        </p:tgtEl>
                                      </p:cBhvr>
                                    </p:animEffect>
                                    <p:anim calcmode="lin" valueType="num">
                                      <p:cBhvr>
                                        <p:cTn id="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3860800" cy="2434167"/>
          </a:xfrm>
        </p:spPr>
        <p:txBody>
          <a:bodyPr>
            <a:normAutofit/>
          </a:bodyPr>
          <a:lstStyle/>
          <a:p>
            <a:r>
              <a:rPr lang="en-US" i="1" dirty="0"/>
              <a:t>“The most powerful leadership tool you have is your own personal example”</a:t>
            </a: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5" y="3793068"/>
            <a:ext cx="3860800" cy="651932"/>
          </a:xfrm>
        </p:spPr>
        <p:txBody>
          <a:bodyPr/>
          <a:lstStyle/>
          <a:p>
            <a:r>
              <a:rPr lang="en-US" dirty="0"/>
              <a:t>John Wooden</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3436</TotalTime>
  <Words>1428</Words>
  <Application>Microsoft Office PowerPoint</Application>
  <PresentationFormat>Widescreen</PresentationFormat>
  <Paragraphs>202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Rotary International </vt:lpstr>
      <vt:lpstr>PowerPoint Presentation</vt:lpstr>
      <vt:lpstr>PowerPoint Presentation</vt:lpstr>
      <vt:lpstr>PowerPoint Presentation</vt:lpstr>
      <vt:lpstr>LEADERSHIP AND POSITIONS OF RESPONSIBILITY</vt:lpstr>
      <vt:lpstr>LEADERSHIP AND POSITIONS OF RESPONSIBILITY,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EVANS</dc:creator>
  <cp:lastModifiedBy>Naomi Masuno</cp:lastModifiedBy>
  <cp:revision>13</cp:revision>
  <cp:lastPrinted>2020-11-07T06:59:57Z</cp:lastPrinted>
  <dcterms:created xsi:type="dcterms:W3CDTF">2020-11-05T09:57:49Z</dcterms:created>
  <dcterms:modified xsi:type="dcterms:W3CDTF">2020-11-08T08:15:00Z</dcterms:modified>
</cp:coreProperties>
</file>