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91" r:id="rId5"/>
    <p:sldId id="294" r:id="rId6"/>
    <p:sldId id="259" r:id="rId7"/>
    <p:sldId id="296" r:id="rId8"/>
    <p:sldId id="271" r:id="rId9"/>
    <p:sldId id="260" r:id="rId10"/>
    <p:sldId id="261" r:id="rId11"/>
    <p:sldId id="262" r:id="rId12"/>
    <p:sldId id="293" r:id="rId13"/>
    <p:sldId id="284" r:id="rId14"/>
    <p:sldId id="286" r:id="rId15"/>
    <p:sldId id="270" r:id="rId16"/>
    <p:sldId id="272" r:id="rId17"/>
    <p:sldId id="285" r:id="rId18"/>
    <p:sldId id="298" r:id="rId19"/>
    <p:sldId id="290" r:id="rId20"/>
    <p:sldId id="274" r:id="rId21"/>
    <p:sldId id="281" r:id="rId22"/>
    <p:sldId id="263" r:id="rId23"/>
    <p:sldId id="264" r:id="rId24"/>
    <p:sldId id="265" r:id="rId25"/>
    <p:sldId id="279" r:id="rId26"/>
    <p:sldId id="301" r:id="rId27"/>
    <p:sldId id="305" r:id="rId28"/>
    <p:sldId id="304" r:id="rId29"/>
    <p:sldId id="303" r:id="rId30"/>
    <p:sldId id="302" r:id="rId31"/>
    <p:sldId id="288" r:id="rId32"/>
    <p:sldId id="267" r:id="rId33"/>
    <p:sldId id="268" r:id="rId34"/>
    <p:sldId id="266" r:id="rId35"/>
    <p:sldId id="269" r:id="rId36"/>
    <p:sldId id="275" r:id="rId37"/>
    <p:sldId id="276" r:id="rId38"/>
    <p:sldId id="278" r:id="rId39"/>
    <p:sldId id="280" r:id="rId40"/>
    <p:sldId id="282" r:id="rId41"/>
    <p:sldId id="283" r:id="rId4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7" autoAdjust="0"/>
    <p:restoredTop sz="94249" autoAdjust="0"/>
  </p:normalViewPr>
  <p:slideViewPr>
    <p:cSldViewPr>
      <p:cViewPr varScale="1">
        <p:scale>
          <a:sx n="40" d="100"/>
          <a:sy n="40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675"/>
            <a:ext cx="3037839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675"/>
            <a:ext cx="3037839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892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875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43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43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00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72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589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3647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055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1041" y="4416426"/>
            <a:ext cx="560831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866745" y="5580745"/>
            <a:ext cx="1066799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lookaside.fbsbx.com/lookaside/crawler/media/?media_id%3D1730573243643081&amp;imgrefurl=https://www.facebook.com/BoxHillCentralRotary/&amp;docid=0DYEoyzyurtD3M&amp;tbnid=ezdC2_iEReKFiM:&amp;vet=1&amp;w=960&amp;h=764&amp;bih=1052&amp;biw=1920&amp;ved=0ahUKEwii45vc8NrYAhXCTN8KHbDnA-kQMwh6KDIwMg&amp;iact=c&amp;ictx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RdowntownRotary@gmail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://www.rotaryclubofcedarrapids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eclubone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762000" y="3276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Rotary Club of Cedar Rapids</a:t>
            </a:r>
            <a:endParaRPr lang="en-US" sz="2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7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New Member Orientation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- Guiding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http://www.blowingrockrotary.org/wp-content/uploads/2012/11/Four-Way-T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143000"/>
            <a:ext cx="4219575" cy="523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- Motto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800"/>
            <a:ext cx="5105471" cy="274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Rotary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evolution of the Rotary logo: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437" y="2743860"/>
            <a:ext cx="8005252" cy="261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50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Affiliated Rotary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7772400" cy="4953000"/>
          </a:xfrm>
        </p:spPr>
        <p:txBody>
          <a:bodyPr/>
          <a:lstStyle/>
          <a:p>
            <a:pPr lvl="1"/>
            <a:r>
              <a:rPr lang="en-US" sz="2400" b="1" dirty="0"/>
              <a:t>Interact Clubs:  </a:t>
            </a:r>
            <a:r>
              <a:rPr lang="en-US" sz="2400" dirty="0"/>
              <a:t>(Jefferson High School)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Youth - Ages 12 to 18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Students develop leadership skills while working on projects designed to help their local community and also build international understanding.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468,556 Interactors in 20,372 Interact clubs in 159 countries</a:t>
            </a:r>
          </a:p>
          <a:p>
            <a:pPr marL="106045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3250" lvl="1" indent="0"/>
            <a:r>
              <a:rPr lang="en-US" sz="2400" b="1" dirty="0"/>
              <a:t>Rotaract Clubs:  </a:t>
            </a:r>
            <a:r>
              <a:rPr lang="en-US" sz="2400" dirty="0"/>
              <a:t>(Kirkwood Community College)</a:t>
            </a:r>
            <a:endParaRPr lang="en-US" sz="2400" b="1" dirty="0"/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adults - ages 18 to 30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Promote leadership, professional development and community service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250,792 Rotaractors in 10,904 clubs in 184 countries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64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Affiliated Rotary 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38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0" lvl="1" indent="0"/>
            <a:r>
              <a:rPr lang="en-US" sz="2400" b="1" dirty="0">
                <a:latin typeface="Calibri" panose="020F0502020204030204" pitchFamily="34" charset="0"/>
              </a:rPr>
              <a:t>Rotary Youth Exchange: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</a:endParaRP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9,000 students ages 15 to 19 from more than 100 countries</a:t>
            </a: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Opportunity for students to live and attend school in other countries</a:t>
            </a:r>
          </a:p>
          <a:p>
            <a:pPr marL="603250" lvl="1"/>
            <a:endParaRPr lang="en-US" sz="2000" dirty="0">
              <a:latin typeface="Calibri" panose="020F0502020204030204" pitchFamily="34" charset="0"/>
            </a:endParaRPr>
          </a:p>
          <a:p>
            <a:pPr marL="603250" lvl="1" indent="0"/>
            <a:r>
              <a:rPr lang="en-US" sz="2400" b="1" dirty="0">
                <a:latin typeface="Calibri" panose="020F0502020204030204" pitchFamily="34" charset="0"/>
              </a:rPr>
              <a:t>Rotary Youth Leadership Awards (RYLA):</a:t>
            </a:r>
          </a:p>
          <a:p>
            <a:pPr marL="603250" lvl="1" indent="0"/>
            <a:endParaRPr lang="en-US" sz="800" b="1" dirty="0">
              <a:latin typeface="Calibri" panose="020F0502020204030204" pitchFamily="34" charset="0"/>
            </a:endParaRPr>
          </a:p>
          <a:p>
            <a:pPr marL="9461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Leadership development seminars and events that are organized by Rotary for 500,000 students and young professionals ages 14 to 30</a:t>
            </a:r>
          </a:p>
          <a:p>
            <a:pPr marL="1003300" lvl="2" indent="0"/>
            <a:endParaRPr lang="en-US" sz="2000" b="1" dirty="0">
              <a:latin typeface="Calibri" panose="020F0502020204030204" pitchFamily="34" charset="0"/>
            </a:endParaRPr>
          </a:p>
          <a:p>
            <a:pPr marL="630237"/>
            <a:r>
              <a:rPr lang="en-US" sz="2400" b="1" dirty="0">
                <a:latin typeface="Calibri" panose="020F0502020204030204" pitchFamily="34" charset="0"/>
              </a:rPr>
              <a:t>Rotary Community Corps:</a:t>
            </a:r>
          </a:p>
          <a:p>
            <a:pPr marL="630237"/>
            <a:r>
              <a:rPr lang="en-US" sz="800" b="1" dirty="0">
                <a:latin typeface="Calibri" panose="020F0502020204030204" pitchFamily="34" charset="0"/>
              </a:rPr>
              <a:t> </a:t>
            </a:r>
          </a:p>
          <a:p>
            <a:pPr marL="973137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Rotary Community Corps members support local Rotary club projects but are not members of a Rotary club.  There are more than         8,500 corps in over 90 countries. 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9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International Conventions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276600"/>
            <a:ext cx="7162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1000" b="1" u="sng" dirty="0"/>
          </a:p>
          <a:p>
            <a:pPr lvl="2"/>
            <a:r>
              <a:rPr lang="en-US" sz="2000" b="1" u="sng" dirty="0"/>
              <a:t>Future Rotary International Conventions:</a:t>
            </a:r>
            <a:endParaRPr lang="en-US" sz="18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lvl="2"/>
            <a:endParaRPr lang="en-US" sz="12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June 6 to 10, 2020 in Honolulu, Hawaii, USA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June 12 to 16, 2021 in Taipei, Taiwan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June 4 to 8, 2022 in Houston, Texas, USA</a:t>
            </a:r>
            <a:endParaRPr lang="en-US" sz="20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lvl="2"/>
            <a:r>
              <a:rPr lang="en-US" sz="1800" b="1" dirty="0"/>
              <a:t>Attendance at a Rotary International Convention is 40,000. 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	(Future Convention dates and locations are tentative.)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08" y="1417637"/>
            <a:ext cx="2152705" cy="14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534" y="1426570"/>
            <a:ext cx="2220666" cy="145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89AA4-EBCE-48ED-B957-DAC9194A7F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486"/>
          <a:stretch/>
        </p:blipFill>
        <p:spPr>
          <a:xfrm>
            <a:off x="6389935" y="1264491"/>
            <a:ext cx="2220665" cy="17435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 descr="http://isrotaryforyou.com/wp-content/uploads/2014/03/New-TRF-Log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685800"/>
            <a:ext cx="384175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1020726" y="2971800"/>
            <a:ext cx="7239000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Rotary Foundation Mission: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 the world understanding, goodwill, and peace through the improvement of health, the support of education, and the alleviation of poverty.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Rotary Foundation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r>
              <a:rPr lang="en-US" sz="2400" b="1" dirty="0"/>
              <a:t>The Rotary Foundation</a:t>
            </a:r>
            <a:r>
              <a:rPr lang="en-US" sz="2400" dirty="0"/>
              <a:t> transforms your financial gifts into service projects that change lives both close to home and around the world.</a:t>
            </a:r>
          </a:p>
          <a:p>
            <a:pPr marL="203200" indent="0"/>
            <a:endParaRPr lang="en-US" sz="1000" dirty="0"/>
          </a:p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year Rotary provided $87 million dollars in grants for more than 1,306 projects worldwide.</a:t>
            </a:r>
          </a:p>
          <a:p>
            <a:pPr marL="5461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the past 100 years, the Rotary Foundation has spent $4 billion dollars on life-changing, sustainable projects.</a:t>
            </a:r>
          </a:p>
          <a:p>
            <a:pPr marL="5461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92 percent of donations to the Foundation go directly to support Rotary service projects around the world.</a:t>
            </a:r>
          </a:p>
          <a:p>
            <a:pPr marL="203200" indent="0"/>
            <a:endParaRPr lang="en-US" sz="1200" dirty="0"/>
          </a:p>
          <a:p>
            <a:pPr marL="203200" indent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325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Rotary Foundation - Polio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876800"/>
          </a:xfrm>
        </p:spPr>
        <p:txBody>
          <a:bodyPr/>
          <a:lstStyle/>
          <a:p>
            <a:pPr marL="203200" indent="0"/>
            <a:endParaRPr lang="en-US" sz="1200" dirty="0"/>
          </a:p>
          <a:p>
            <a:pPr marL="203200" indent="0"/>
            <a:endParaRPr lang="en-US" sz="2400" dirty="0"/>
          </a:p>
        </p:txBody>
      </p:sp>
      <p:pic>
        <p:nvPicPr>
          <p:cNvPr id="1026" name="Picture 2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26" y="2513663"/>
            <a:ext cx="3505200" cy="27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npr.org/assets/img/2015/04/10/sf25027_sq-0f6b5b41a3919281ad4df2dd7ad6a3fc10621d55-s1100-c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4315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18733" y="1288612"/>
            <a:ext cx="3326587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3600" b="1" dirty="0"/>
              <a:t>The Iron Lung</a:t>
            </a:r>
          </a:p>
        </p:txBody>
      </p:sp>
    </p:spTree>
    <p:extLst>
      <p:ext uri="{BB962C8B-B14F-4D97-AF65-F5344CB8AC3E}">
        <p14:creationId xmlns:p14="http://schemas.microsoft.com/office/powerpoint/2010/main" val="373086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Rotary Foundation - Polio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534400" cy="4876800"/>
          </a:xfrm>
        </p:spPr>
        <p:txBody>
          <a:bodyPr/>
          <a:lstStyle/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Rotary has helped fund the fight to end Polio since 1988:  (350,000 people around the world contracted Polio in 1988)</a:t>
            </a:r>
          </a:p>
          <a:p>
            <a:pPr marL="5461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Polio is 99.9% of the way to being eradicated.  Polio will become only the second human disease in history to be eradicated worldwide, the first was smallpox.</a:t>
            </a:r>
          </a:p>
          <a:p>
            <a:pPr marL="5461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2018, only 33 new diagnosed cases of wild Polio were reported in 2 countries – Afghanistan and Pakistan.</a:t>
            </a:r>
          </a:p>
          <a:p>
            <a:pPr marL="5461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461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cost to immunize a child against Polio is less than 60 cents.</a:t>
            </a:r>
          </a:p>
          <a:p>
            <a:pPr marL="203200" indent="0"/>
            <a:endParaRPr lang="en-US" sz="1200" dirty="0"/>
          </a:p>
          <a:p>
            <a:pPr marL="203200" indent="0"/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293053"/>
            <a:ext cx="38100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29" y="5292559"/>
            <a:ext cx="2763352" cy="146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5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Objectives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Welcome / Introductions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Rotary International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The Rotary Foundation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Our Cedar Rapids Downtown Rotary Club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Expectations of our Rotary members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How to get more </a:t>
            </a:r>
            <a:r>
              <a:rPr lang="en-US" dirty="0"/>
              <a:t>i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nvolved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Information about our committees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the Rotary Foundation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95300" y="1417637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Funding for the Rotary Foundation comes primarily from </a:t>
            </a:r>
            <a:r>
              <a:rPr lang="en-US" sz="2400" b="0" i="0" u="sng" strike="noStrike" cap="none" dirty="0">
                <a:solidFill>
                  <a:schemeClr val="dk1"/>
                </a:solidFill>
                <a:sym typeface="Calibri"/>
              </a:rPr>
              <a:t>voluntary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 contributions from Rotarians and friends of Rotary.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There are 1.1 million Paul Harris Fellows (individuals who have donated $1,000 or more to the Rotary Foundation).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Every new member in our Rotary club is charged </a:t>
            </a:r>
            <a:r>
              <a:rPr lang="en-US" sz="2400" dirty="0"/>
              <a:t>$100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for an initial contribution to the Rotary Foundation.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Our Rotary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 club encourages members to continue to make an annual contribution of $100 toward achieving </a:t>
            </a:r>
            <a:r>
              <a:rPr lang="en-US" sz="2400" dirty="0"/>
              <a:t>PHF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Annually, the CR Downtown Rotary club members donate </a:t>
            </a:r>
            <a:br>
              <a:rPr lang="en-US" sz="2400" dirty="0"/>
            </a:br>
            <a:r>
              <a:rPr lang="en-US" sz="2400" dirty="0"/>
              <a:t>approximately $30,000 to the Rotary Foundation.</a:t>
            </a:r>
            <a:endParaRPr lang="en-US" sz="2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RotaryClubofCedarRapids.org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749" t="2924" b="955"/>
          <a:stretch/>
        </p:blipFill>
        <p:spPr>
          <a:xfrm>
            <a:off x="2438400" y="1315682"/>
            <a:ext cx="3962400" cy="3737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4" y="5053013"/>
            <a:ext cx="4071936" cy="16525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/>
              <a:t>CR Downtown 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Club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Chartered </a:t>
            </a:r>
            <a:r>
              <a:rPr lang="en-US" sz="2400" dirty="0"/>
              <a:t>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n June 1, 1914 in Cedar Rapids, Iowa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Club ID Number is 2185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The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4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sym typeface="Calibri"/>
              </a:rPr>
              <a:t>th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 oldest Rotary club in Iowa</a:t>
            </a:r>
          </a:p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In the top 25 largest Rotary clubs in the United States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Approximately 330 members (</a:t>
            </a:r>
            <a:r>
              <a:rPr lang="en-US" sz="2400" dirty="0"/>
              <a:t>Active and Honorary)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Average age of our members</a:t>
            </a:r>
            <a:r>
              <a:rPr lang="en-US" sz="2400" dirty="0"/>
              <a:t> is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 54 years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Gender diversity is 37% Female and 63% Male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The average </a:t>
            </a:r>
            <a:r>
              <a:rPr lang="en-US" sz="2400" dirty="0"/>
              <a:t>t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enure in our Club is 12 years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Rotary Club Leadership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7315200" cy="1068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/>
              <a:t>Bill Courter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, President from </a:t>
            </a:r>
            <a:r>
              <a:rPr lang="en-US" sz="2000" dirty="0"/>
              <a:t>July 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2019 </a:t>
            </a:r>
            <a:r>
              <a:rPr lang="en-US" sz="2000" dirty="0"/>
              <a:t>thru June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2020</a:t>
            </a:r>
            <a:endParaRPr lang="en-US" sz="20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/>
              <a:t>Kyle Kunz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, President-Elect from July 2020 </a:t>
            </a:r>
            <a:r>
              <a:rPr lang="en-US" sz="2000" dirty="0"/>
              <a:t>thru June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2021</a:t>
            </a:r>
            <a:endParaRPr lang="en-US" sz="20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/>
              <a:t>Mary Klinger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, Past-President from July 2018 </a:t>
            </a:r>
            <a:r>
              <a:rPr lang="en-US" sz="2000" dirty="0"/>
              <a:t>thru June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 2019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762000" y="2161952"/>
            <a:ext cx="7543800" cy="4162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6">
              <a:buClr>
                <a:schemeClr val="dk1"/>
              </a:buClr>
              <a:buSzPct val="100000"/>
            </a:pP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Current Board Members include:</a:t>
            </a:r>
          </a:p>
          <a:p>
            <a:pPr lvl="7">
              <a:buClr>
                <a:schemeClr val="dk1"/>
              </a:buClr>
              <a:buSzPct val="100000"/>
            </a:pPr>
            <a:endParaRPr lang="en-US" sz="1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Amber </a:t>
            </a:r>
            <a:r>
              <a:rPr lang="en-US" sz="20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Jedlicka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Youth Exchange CMTE Chair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 Moore			Communications CMTE Chair</a:t>
            </a:r>
          </a:p>
          <a:p>
            <a:pPr marL="342900" lvl="5" indent="-34290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Joe Lock			International Grants CMTE Chair</a:t>
            </a:r>
            <a:endParaRPr lang="en-US"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Corey Chestnut		Community Services CMTE Chair</a:t>
            </a:r>
            <a:endParaRPr lang="en-US"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Tiffany O’Donnell		Program CMTE Chair	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Koch			President-elect Nominee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Maureen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Osako		Membership CMTE Co-chair</a:t>
            </a:r>
            <a:endParaRPr lang="en-US" sz="20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Heyer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Membership CMTE Co-chair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 Randall			Foundation CMTE Chair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 Koch			Social CMTE Chair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5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Members include: Chris Crosby, Executive Director,  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Michelle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Beisker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Nick Gearhart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Sergeant-at-Arms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Director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8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b="1" dirty="0"/>
              <a:t>			</a:t>
            </a:r>
            <a:r>
              <a:rPr lang="en-US" sz="2800" b="1" i="0" u="none" strike="noStrike" cap="none" dirty="0">
                <a:solidFill>
                  <a:schemeClr val="dk1"/>
                </a:solidFill>
                <a:sym typeface="Calibri"/>
              </a:rPr>
              <a:t>Christine Crosby 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is the Executive Director 		for the </a:t>
            </a:r>
            <a:r>
              <a:rPr lang="en-US" sz="2800" dirty="0"/>
              <a:t>CR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Calibri"/>
              </a:rPr>
              <a:t> Downtown Rotary Club.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28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725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Email: 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CRdowntownRotary@gmail.com</a:t>
            </a:r>
            <a:endParaRPr lang="en-US" sz="2400" u="sng" dirty="0">
              <a:solidFill>
                <a:schemeClr val="hlink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800" u="sng" dirty="0">
              <a:solidFill>
                <a:schemeClr val="hlink"/>
              </a:solidFill>
            </a:endParaRPr>
          </a:p>
          <a:p>
            <a:pPr marL="85725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Phone Number:  319-310-8069</a:t>
            </a:r>
            <a:endParaRPr lang="en-US" sz="2400" b="1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857250" lvl="1" indent="-4572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Cedar Rapids Downtown Rotary Club Website: </a:t>
            </a:r>
            <a:r>
              <a:rPr lang="en-US" sz="2400" dirty="0">
                <a:hlinkClick r:id="rId4"/>
              </a:rPr>
              <a:t>www.rotaryclubofcedarrapids.org</a:t>
            </a:r>
            <a:endParaRPr lang="en-US" sz="2400" dirty="0"/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553" y="1905000"/>
            <a:ext cx="128469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Rotary Club Committees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Membership </a:t>
            </a:r>
            <a:r>
              <a:rPr lang="en-US" dirty="0"/>
              <a:t>- Maureen Kler Osako / Steve Heyer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Programs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Tiffany O’Donnell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Community Service</a:t>
            </a:r>
            <a:r>
              <a:rPr lang="en-US" dirty="0"/>
              <a:t> – Corey Chestnut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Social</a:t>
            </a:r>
            <a:r>
              <a:rPr lang="en-US" dirty="0"/>
              <a:t> – Susan Koch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International Service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 </a:t>
            </a:r>
            <a:r>
              <a:rPr lang="en-US" dirty="0"/>
              <a:t>- Joe Lock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Rotary Foundation</a:t>
            </a:r>
            <a:r>
              <a:rPr lang="en-US" dirty="0"/>
              <a:t> - 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Barb Randall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Communications</a:t>
            </a:r>
            <a:r>
              <a:rPr lang="en-US" dirty="0"/>
              <a:t> - Adam Moore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dirty="0"/>
              <a:t>Youth Exchange / Initiatives</a:t>
            </a:r>
            <a:r>
              <a:rPr lang="en-US" dirty="0"/>
              <a:t> – Amber </a:t>
            </a:r>
            <a:r>
              <a:rPr lang="en-US" dirty="0" err="1"/>
              <a:t>Jedlicka</a:t>
            </a:r>
            <a:endParaRPr lang="en-US" dirty="0"/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Fellowship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 – Nick Gearhart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b="1" dirty="0"/>
              <a:t>CR Rotary Club</a:t>
            </a:r>
            <a:br>
              <a:rPr lang="en-US" b="1" dirty="0"/>
            </a:br>
            <a:r>
              <a:rPr lang="en-US" b="1" dirty="0"/>
              <a:t>3 Year Strategic Initiatives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b="1" dirty="0"/>
              <a:t>Make a Difference:  In our club, community, district and internationally</a:t>
            </a:r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b="1" dirty="0"/>
              <a:t>Strengthen Metro / Corridor Rotary relationships</a:t>
            </a:r>
            <a:endParaRPr lang="en-US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b="1" dirty="0"/>
              <a:t>Develop our youth</a:t>
            </a:r>
            <a:endParaRPr lang="en-US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b="1" dirty="0"/>
              <a:t>Increase membership and engage members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22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b="1" dirty="0"/>
              <a:t>CR Rotary Club</a:t>
            </a:r>
            <a:br>
              <a:rPr lang="en-US" b="1" dirty="0"/>
            </a:br>
            <a:r>
              <a:rPr lang="en-US" b="1" dirty="0"/>
              <a:t>3 Year Strategic Initiatives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b="1" dirty="0"/>
              <a:t>Make a Difference:  In our club, community, district and internationally:</a:t>
            </a:r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sz="1600" b="1" dirty="0"/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Annual Service Awards - Larry Christy, Community Service and Club Appreciation Awards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Community grants in areas of Children, Education, Health/Human Services and Civic/Economic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Signature community projects - Club “WOW” funds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District matching grants - district will match local club funds for community projects up to $5,000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Rotary Foundation programs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Rotary international grants and projects</a:t>
            </a:r>
          </a:p>
          <a:p>
            <a:pPr marL="800100" lvl="2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09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b="1" dirty="0"/>
              <a:t>CR Rotary Club</a:t>
            </a:r>
            <a:br>
              <a:rPr lang="en-US" b="1" dirty="0"/>
            </a:br>
            <a:r>
              <a:rPr lang="en-US" b="1" dirty="0"/>
              <a:t>3 Year Strategic Initiatives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en-US" b="1" dirty="0"/>
              <a:t>Strengthen Metro / Corridor Rotary Relationships:</a:t>
            </a:r>
            <a:endParaRPr lang="en-US" dirty="0"/>
          </a:p>
          <a:p>
            <a:pPr marL="800100" lvl="2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Visit other Rotary club meetings in the Corridor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Encourage our club members to attend events/fund raisers that are sponsored by the other Metro clubs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Encourage other Rotary clubs to promote their events at our club meetings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Promote CR Downtown Rotary club events at other club meetings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Organize Infinity Groups for Metro Rotary clubs</a:t>
            </a:r>
          </a:p>
          <a:p>
            <a:pPr marL="800100" lvl="2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029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Rotary Club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Year Strategic Initiatives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b="1" dirty="0"/>
              <a:t>Develop our Youth:</a:t>
            </a:r>
            <a:endParaRPr lang="en-US" dirty="0"/>
          </a:p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6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Sponsorship of the annual Rotary Pribyl Golf event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Service Above Self Awards for High School students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Annual sponsorship of students for Youth Exchange Program (both inbound and outbound students)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RYLA (Grades 10 to 11) and Young RYLA (Grades 7 to 8)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Strengthen “Rotaract” participation at Kirkwood College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Strengthen “Interact” participation at Jefferson High School including the Rotary Active mentoring program</a:t>
            </a:r>
          </a:p>
          <a:p>
            <a:pPr marL="800100" lvl="2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53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World’s First Service Club</a:t>
            </a:r>
          </a:p>
        </p:txBody>
      </p:sp>
      <p:sp>
        <p:nvSpPr>
          <p:cNvPr id="95" name="Shape 95"/>
          <p:cNvSpPr/>
          <p:nvPr/>
        </p:nvSpPr>
        <p:spPr>
          <a:xfrm>
            <a:off x="4038600" y="5255971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“Whatever Rotary may mean to us, to the world it will be known by the results it achieves.”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Paul P. Harris</a:t>
            </a:r>
          </a:p>
        </p:txBody>
      </p:sp>
      <p:pic>
        <p:nvPicPr>
          <p:cNvPr id="96" name="Shape 96" descr="Image result for paul har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523999"/>
            <a:ext cx="4488291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381000" y="1371600"/>
            <a:ext cx="3352800" cy="4876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Rotary was Formed: 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In Chicago, IL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</a:t>
            </a:r>
          </a:p>
          <a:p>
            <a:pPr marL="342900" lvl="0">
              <a:buSzPct val="25000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February 23, 1905</a:t>
            </a: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Paul P. Harris, Attorney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Where did Paul Harris attend Law School?</a:t>
            </a:r>
            <a:endParaRPr lang="en-US"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b="1" dirty="0"/>
              <a:t>CR Rotary Club</a:t>
            </a:r>
            <a:br>
              <a:rPr lang="en-US" b="1" dirty="0"/>
            </a:br>
            <a:r>
              <a:rPr lang="en-US" b="1" dirty="0"/>
              <a:t>3 Year Strategic Initiatives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endParaRPr lang="en-US" b="1" dirty="0"/>
          </a:p>
          <a:p>
            <a:pPr marL="914400" lvl="1" indent="-51435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eriod" startAt="4"/>
            </a:pPr>
            <a:r>
              <a:rPr lang="en-US" b="1" dirty="0"/>
              <a:t>Increase Membership and Engage Members: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6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Identify opportunities to speak about Rotary at local community organizations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Analyze and enhance topics for our weekly programs.</a:t>
            </a:r>
            <a:endParaRPr lang="en-US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Videotape key meetings/presentations for publication on our website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i="0" u="none" strike="noStrike" cap="none" dirty="0">
                <a:solidFill>
                  <a:schemeClr val="dk1"/>
                </a:solidFill>
                <a:sym typeface="Calibri"/>
              </a:rPr>
              <a:t>Incorporate portions of the New Member Orientation  into club </a:t>
            </a:r>
            <a:r>
              <a:rPr lang="en-US" dirty="0"/>
              <a:t>m</a:t>
            </a:r>
            <a:r>
              <a:rPr lang="en-US" i="0" u="none" strike="noStrike" cap="none" dirty="0">
                <a:solidFill>
                  <a:schemeClr val="dk1"/>
                </a:solidFill>
                <a:sym typeface="Calibri"/>
              </a:rPr>
              <a:t>eetings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Track historical membership information</a:t>
            </a:r>
          </a:p>
          <a:p>
            <a:pPr lvl="2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Create Infinity Group for retired club members</a:t>
            </a:r>
            <a:endParaRPr lang="en-US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337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/>
              <a:t>Rotary Club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Membership Dues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The m</a:t>
            </a:r>
            <a:r>
              <a:rPr lang="en-US" b="1" dirty="0"/>
              <a:t>embership dues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b="1" dirty="0"/>
              <a:t>are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 used to fund the club’s o</a:t>
            </a:r>
            <a:r>
              <a:rPr lang="en-US" b="1" dirty="0"/>
              <a:t>perations and charitable initiatives:</a:t>
            </a:r>
            <a:endParaRPr lang="en-US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8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sym typeface="Calibri"/>
              </a:rPr>
              <a:t>The annual m</a:t>
            </a:r>
            <a:r>
              <a:rPr lang="en-US" sz="2400" b="1" dirty="0"/>
              <a:t>embership dues for our club</a:t>
            </a:r>
            <a:r>
              <a:rPr lang="en-US" sz="2400" b="1" i="0" u="none" strike="noStrike" cap="none" dirty="0">
                <a:solidFill>
                  <a:schemeClr val="dk1"/>
                </a:solidFill>
                <a:sym typeface="Calibri"/>
              </a:rPr>
              <a:t> are $475.00</a:t>
            </a:r>
          </a:p>
          <a:p>
            <a:pPr marL="1200150"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Approximately $83.00 goes to pay Rotary International dues</a:t>
            </a:r>
          </a:p>
          <a:p>
            <a:pPr marL="1200150"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Approximately $</a:t>
            </a:r>
            <a:r>
              <a:rPr lang="en-US" sz="2000" dirty="0"/>
              <a:t>36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.00 goes to pay Rotary District dues</a:t>
            </a:r>
          </a:p>
          <a:p>
            <a:pPr marL="1200150"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Approximately $175.00 goes toward community grants and contributions on behalf of our Club</a:t>
            </a:r>
          </a:p>
          <a:p>
            <a:pPr marL="1200150"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The remaining $181.00 funds the operation of our club</a:t>
            </a:r>
          </a:p>
          <a:p>
            <a:pPr marL="1200150"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The suggested $100.00 annual donation to the Rotary Foundation is in addition to the club membership dues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Potential for reimbursement of dues from employer</a:t>
            </a:r>
            <a:endParaRPr lang="en-US" sz="2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870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Charitable </a:t>
            </a:r>
            <a:r>
              <a:rPr lang="en-US" b="1" dirty="0"/>
              <a:t>Contribution Initiatives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b="1" dirty="0"/>
              <a:t>A portion of your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 annual membership </a:t>
            </a:r>
            <a:r>
              <a:rPr lang="en-US" b="1" dirty="0"/>
              <a:t>f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ee is used to fund the club’s </a:t>
            </a:r>
            <a:r>
              <a:rPr lang="en-US" b="1" dirty="0"/>
              <a:t>c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haritable </a:t>
            </a:r>
            <a:r>
              <a:rPr lang="en-US" b="1" dirty="0"/>
              <a:t>initiatives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:</a:t>
            </a:r>
          </a:p>
          <a:p>
            <a:pPr marL="400050" lvl="1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800" b="1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The club budgets annually for charitable contributions of approximately $</a:t>
            </a:r>
            <a:r>
              <a:rPr lang="en-US" sz="2400" dirty="0"/>
              <a:t>50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,000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Budgeting charitable contributions enables our club to stay true to the Rotary mission to help give back to our community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Think of Rotary as being made up of committed Individuals versus being a representative from a company or an organization</a:t>
            </a:r>
            <a:endParaRPr lang="en-US" sz="2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Charitable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Contributions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80403" y="1417637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b="1" dirty="0"/>
              <a:t>The $50,000 in annual charitable contributions is allocated to the following awards and programs: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2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Club Appreciation Award</a:t>
            </a:r>
            <a:endParaRPr lang="en-US" sz="2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Community Service Award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Larry Christy Award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International Projects (Ponsetti Project)</a:t>
            </a:r>
            <a:endParaRPr lang="en-US" sz="2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Calibri"/>
              </a:rPr>
              <a:t>Metro Rotary Council Projects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Rotary Youth Leadership Awards (RYLA) Program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Youth Exchange Program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Interact Club at Jefferson High School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Various Community Grants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Prospect Meadows Baseball / Softball Complex</a:t>
            </a:r>
          </a:p>
          <a:p>
            <a:pPr lvl="1" indent="-342900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/>
              <a:t>WOW Projects (Future Reserves)</a:t>
            </a:r>
            <a:endParaRPr lang="en-US" sz="20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 algn="r">
              <a:spcBef>
                <a:spcPts val="4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Service Projects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Collaborated with other Rotary clubs in the area to provide playground equipment for 13 Cedar Rapids and Marion elementary schools.  (Gearing up for Kids)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Supported education </a:t>
            </a:r>
            <a:r>
              <a:rPr lang="en-US" sz="2400" dirty="0"/>
              <a:t>p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rojects at local schools</a:t>
            </a:r>
          </a:p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Cash donation for the NewBo City Market - Rotary Hall</a:t>
            </a:r>
          </a:p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Rejuvenation of the Czech Village Bandstand Plaza</a:t>
            </a:r>
          </a:p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80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Supported Art in the Parks with sculptures in city parks</a:t>
            </a: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800" dirty="0"/>
          </a:p>
          <a:p>
            <a:pPr marL="8001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Prospect Meadows - Baseball / Softball Complex</a:t>
            </a:r>
          </a:p>
          <a:p>
            <a:pPr marL="1200150" lvl="2" indent="-342900">
              <a:spcBef>
                <a:spcPts val="5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Recognition Wall – Metro-wide project</a:t>
            </a:r>
          </a:p>
          <a:p>
            <a:pPr marL="1200150" lvl="2" indent="-342900">
              <a:spcBef>
                <a:spcPts val="5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Miracle Field Pavilion &amp; Memorial Garden – District Grant</a:t>
            </a:r>
          </a:p>
          <a:p>
            <a:pPr marL="1200150" lvl="2" indent="-342900">
              <a:spcBef>
                <a:spcPts val="5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00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/>
              <a:t>International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Service Projects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001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dirty="0"/>
              <a:t>Sustainable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Farming Project:</a:t>
            </a:r>
          </a:p>
          <a:p>
            <a:pPr marL="800100" lvl="4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Donations to help create the means for people to feed themselves while creating income for their families and communities in Liberia</a:t>
            </a:r>
          </a:p>
          <a:p>
            <a:pPr marL="8001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Water Projects:</a:t>
            </a:r>
          </a:p>
          <a:p>
            <a:pPr marL="8001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Collaborated with First Lutheran Church to help fund a well that provides clean drinking water for 26,000 residents </a:t>
            </a:r>
            <a:r>
              <a:rPr lang="en-US" sz="2200" dirty="0"/>
              <a:t>in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town of Same, Tanzania</a:t>
            </a:r>
          </a:p>
          <a:p>
            <a:pPr marL="800100" lvl="4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/>
              <a:t>Worked with Haiti Community Health Initiative and other area Rotary clubs. Roughly 30,000 citizens of Haiti will be positively impacted by the clean water systems built via this project.</a:t>
            </a: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4" indent="-342900">
              <a:buClr>
                <a:schemeClr val="dk1"/>
              </a:buClr>
              <a:buSzPct val="25000"/>
            </a:pPr>
            <a:r>
              <a:rPr lang="en-US" sz="2200" b="1" dirty="0" err="1"/>
              <a:t>Ponseti</a:t>
            </a:r>
            <a:r>
              <a:rPr lang="en-US" sz="2200" b="1" dirty="0"/>
              <a:t> / RAG4Clubfoot Project:</a:t>
            </a:r>
          </a:p>
          <a:p>
            <a:pPr marL="800100" lvl="4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Doctors around the world are trained in the highly effective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Ponseti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method to treat / correct clubfoot.</a:t>
            </a:r>
          </a:p>
          <a:p>
            <a:pPr marL="8001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Expectations of Rotary Members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Strive to attend 60% of weekly </a:t>
            </a:r>
            <a:r>
              <a:rPr lang="en-US" sz="2400" dirty="0"/>
              <a:t>R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otary meetings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Our Monday meetings start at noon and end by 1:00 pm </a:t>
            </a:r>
            <a:endParaRPr lang="en-US" sz="2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You can make-up the Rotary meetings that you miss by:</a:t>
            </a:r>
          </a:p>
          <a:p>
            <a:pPr lvl="2" indent="-285750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V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isiting other Rotary Clubs	</a:t>
            </a:r>
          </a:p>
          <a:p>
            <a:pPr lvl="2" indent="-285750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A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ttending an Affinity </a:t>
            </a:r>
            <a:r>
              <a:rPr lang="en-US" dirty="0"/>
              <a:t>G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roup Meeting</a:t>
            </a:r>
          </a:p>
          <a:p>
            <a:pPr lvl="2" indent="-285750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Participating in Special Events</a:t>
            </a:r>
          </a:p>
          <a:p>
            <a:pPr lvl="2" indent="-285750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Attending Committee Meetings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2" indent="-285750"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dirty="0"/>
              <a:t>O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nline </a:t>
            </a:r>
            <a:r>
              <a:rPr lang="en-US" dirty="0"/>
              <a:t>@ 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rotaryeclubone.org (max. 6 make-ups per year) </a:t>
            </a:r>
            <a:endParaRPr lang="en-US" sz="2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Support Rotary sponsored events when possible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Bring a guest to a meeting; encourage new members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b="1" dirty="0"/>
              <a:t>T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Do </a:t>
            </a:r>
            <a:r>
              <a:rPr lang="en-US" b="1" dirty="0"/>
              <a:t>L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ocal Make-Ups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24/7/365 - Rotary eClub One make-ups: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www.rotaryeclubone.org</a:t>
            </a:r>
            <a:endParaRPr lang="en-US" sz="2000" dirty="0"/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@ 12:00 pm</a:t>
            </a:r>
            <a:r>
              <a:rPr lang="en-US" sz="2000" b="1" dirty="0"/>
              <a:t> -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Marion/East Cedar Rapids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</a:t>
            </a:r>
            <a:r>
              <a:rPr lang="en-US" sz="2000" dirty="0"/>
              <a:t>Indian Creek Country Club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@ 12:00 pm</a:t>
            </a:r>
            <a:r>
              <a:rPr lang="en-US" sz="2000" b="1" dirty="0"/>
              <a:t> -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Cedar Rapids West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African American Museum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@ 7:00 am</a:t>
            </a:r>
            <a:r>
              <a:rPr lang="en-US" sz="2000" b="1" dirty="0"/>
              <a:t> -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Cedar Rapids Sunrise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</a:t>
            </a:r>
            <a:r>
              <a:rPr lang="en-US" sz="2000" dirty="0"/>
              <a:t>Matthew 25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@ 11:30 am - Cedar Rapids/Hiawatha Metro North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Butcher Block Northeast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@ 7:00 am - Cedar Rapids Daybreak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Cedar Rapids Country Club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 @ 7:00 am (1</a:t>
            </a: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3</a:t>
            </a:r>
            <a:r>
              <a:rPr lang="en-US" sz="2000" b="1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Fridays of the Month) - Gateway</a:t>
            </a:r>
          </a:p>
          <a:p>
            <a:pPr lvl="1" indent="-342900">
              <a:spcBef>
                <a:spcPts val="3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Four Oaks Campus, 5400 Kirkwood Blvd. SW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Get Involved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Serve on a committee</a:t>
            </a: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Consider volunteering to serve on the </a:t>
            </a:r>
            <a:r>
              <a:rPr lang="en-US" dirty="0"/>
              <a:t>B</a:t>
            </a: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oard of Directors</a:t>
            </a: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Host a Breakout </a:t>
            </a:r>
            <a:r>
              <a:rPr lang="en-US" dirty="0"/>
              <a:t>S</a:t>
            </a: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ession</a:t>
            </a: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Attend a club social event</a:t>
            </a:r>
            <a:endParaRPr lang="en-US" sz="280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Volunteer to work on a project </a:t>
            </a:r>
            <a:r>
              <a:rPr lang="en-US" dirty="0"/>
              <a:t>-</a:t>
            </a: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 grants, youth golf tournaments, etc.</a:t>
            </a: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Donate cell phones and eyeglasses</a:t>
            </a:r>
          </a:p>
          <a:p>
            <a:pPr marL="9144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dk1"/>
                </a:solidFill>
                <a:sym typeface="Calibri"/>
              </a:rPr>
              <a:t>Sit at a different table each week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e-Newsletter-Ripples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Version 1.10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34140"/>
            <a:ext cx="3236322" cy="951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443957"/>
            <a:ext cx="3236322" cy="37282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Rotary 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47800"/>
            <a:ext cx="6096000" cy="3733800"/>
          </a:xfrm>
        </p:spPr>
        <p:txBody>
          <a:bodyPr/>
          <a:lstStyle/>
          <a:p>
            <a:pPr>
              <a:buClr>
                <a:schemeClr val="dk1"/>
              </a:buClr>
              <a:buSzPct val="25000"/>
            </a:pPr>
            <a:endParaRPr lang="en-US" sz="2800" b="1" dirty="0"/>
          </a:p>
          <a:p>
            <a:pPr>
              <a:buClr>
                <a:schemeClr val="dk1"/>
              </a:buClr>
              <a:buSzPct val="25000"/>
            </a:pPr>
            <a:endParaRPr lang="en-US" sz="2800" b="1" dirty="0"/>
          </a:p>
          <a:p>
            <a:pPr lvl="1">
              <a:buClr>
                <a:schemeClr val="dk1"/>
              </a:buClr>
              <a:buSzPct val="25000"/>
            </a:pPr>
            <a:r>
              <a:rPr lang="en-US" sz="3600" b="1" dirty="0"/>
              <a:t>Rotary is made up of:</a:t>
            </a:r>
            <a:endParaRPr lang="en-US" sz="3600" dirty="0"/>
          </a:p>
          <a:p>
            <a:pPr marL="1524000" lvl="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Rotary International</a:t>
            </a:r>
          </a:p>
          <a:p>
            <a:pPr marL="1524000" lvl="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The Rotary Foundation</a:t>
            </a:r>
          </a:p>
          <a:p>
            <a:pPr marL="1524000" lvl="2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The Rotary Clubs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764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Social!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8077200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us on Facebook and Twitter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27" y="3284539"/>
            <a:ext cx="1255257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faceboo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3272" y="3200400"/>
            <a:ext cx="1155700" cy="76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being a Rotarian!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0" y="4648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575" y="2895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Rotary International Headquarters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4787"/>
            <a:ext cx="8229600" cy="4926013"/>
          </a:xfrm>
        </p:spPr>
        <p:txBody>
          <a:bodyPr/>
          <a:lstStyle/>
          <a:p>
            <a:r>
              <a:rPr lang="en-US" dirty="0"/>
              <a:t>					    Located In Evanston, IL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774" y="2514600"/>
            <a:ext cx="4305202" cy="28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833" y="1664684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06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</a:t>
            </a:r>
            <a:r>
              <a:rPr lang="en-US" b="1" dirty="0"/>
              <a:t>International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Rotary International has more than 1.21 million members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Rotary has more than $1 billion dollars in assets and manages its assets in 29 different currencies</a:t>
            </a:r>
          </a:p>
          <a:p>
            <a:pPr lvl="1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i="0" u="none" strike="noStrike" cap="none" dirty="0">
              <a:solidFill>
                <a:schemeClr val="dk1"/>
              </a:solidFill>
              <a:sym typeface="Calibri"/>
            </a:endParaRP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There are 35,399 Rotary clubs</a:t>
            </a:r>
            <a:r>
              <a:rPr lang="en-US" sz="2400" dirty="0"/>
              <a:t>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in 200 countries around the world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sz="80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</a:t>
            </a:r>
            <a:r>
              <a:rPr lang="en-US" b="1" dirty="0"/>
              <a:t>International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Rotary International is divided into 534 districts.  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/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The Cedar Rapids Downtown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Rotary Club is in </a:t>
            </a:r>
            <a:r>
              <a:rPr lang="en-US" sz="2400" dirty="0"/>
              <a:t>d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istrict #5970, </a:t>
            </a:r>
            <a:r>
              <a:rPr lang="en-US" sz="2400" dirty="0"/>
              <a:t>which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 covers the northern half of Iowa and includes a total of 51 clubs.</a:t>
            </a:r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dirty="0"/>
          </a:p>
          <a:p>
            <a:pPr lvl="1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he </a:t>
            </a:r>
            <a:r>
              <a:rPr lang="en-US" sz="2400" dirty="0"/>
              <a:t>Cedar Rapids 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Calibri"/>
              </a:rPr>
              <a:t>Downtown Rotary Club is:</a:t>
            </a:r>
          </a:p>
          <a:p>
            <a:pPr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i="0" u="none" strike="noStrike" cap="none" dirty="0">
                <a:solidFill>
                  <a:schemeClr val="dk1"/>
                </a:solidFill>
                <a:sym typeface="Calibri"/>
              </a:rPr>
              <a:t>he largest club in </a:t>
            </a:r>
            <a:r>
              <a:rPr lang="en-US" dirty="0"/>
              <a:t>our</a:t>
            </a:r>
            <a:r>
              <a:rPr lang="en-US" i="0" u="none" strike="noStrike" cap="none" dirty="0">
                <a:solidFill>
                  <a:schemeClr val="dk1"/>
                </a:solidFill>
                <a:sym typeface="Calibri"/>
              </a:rPr>
              <a:t> district</a:t>
            </a:r>
            <a:r>
              <a:rPr lang="en-US" dirty="0"/>
              <a:t> </a:t>
            </a:r>
          </a:p>
          <a:p>
            <a:pPr lvl="2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In the top 25 largest Rotary clubs in the United States</a:t>
            </a:r>
            <a:endParaRPr lang="en-US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90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Rotary.org</a:t>
            </a:r>
          </a:p>
        </p:txBody>
      </p:sp>
      <p:pic>
        <p:nvPicPr>
          <p:cNvPr id="182" name="Shape 182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6858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Rotary Mission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service to others</a:t>
            </a: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high ethical standards</a:t>
            </a:r>
          </a:p>
          <a:p>
            <a:pPr marL="6858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 world understanding, goodwill and peace through fellowship of business, professional and community leaders.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9432</TotalTime>
  <Words>1809</Words>
  <Application>Microsoft Office PowerPoint</Application>
  <PresentationFormat>On-screen Show (4:3)</PresentationFormat>
  <Paragraphs>330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The Rotary Club of Cedar Rapids</vt:lpstr>
      <vt:lpstr>Meeting Objectives</vt:lpstr>
      <vt:lpstr>The World’s First Service Club</vt:lpstr>
      <vt:lpstr>The Rotary Organization</vt:lpstr>
      <vt:lpstr>Rotary International Headquarters</vt:lpstr>
      <vt:lpstr>Rotary International</vt:lpstr>
      <vt:lpstr>Rotary International</vt:lpstr>
      <vt:lpstr>Rotary.org</vt:lpstr>
      <vt:lpstr>Rotary Mission</vt:lpstr>
      <vt:lpstr>Rotary - Guiding Principles </vt:lpstr>
      <vt:lpstr>Rotary - Motto </vt:lpstr>
      <vt:lpstr>The Rotary Logo</vt:lpstr>
      <vt:lpstr>Affiliated Rotary Programs</vt:lpstr>
      <vt:lpstr>Affiliated Rotary Programs</vt:lpstr>
      <vt:lpstr>Rotary International Conventions</vt:lpstr>
      <vt:lpstr>PowerPoint Presentation</vt:lpstr>
      <vt:lpstr>The Rotary Foundation</vt:lpstr>
      <vt:lpstr>The Rotary Foundation - Polio</vt:lpstr>
      <vt:lpstr>The Rotary Foundation - Polio</vt:lpstr>
      <vt:lpstr>Funding the Rotary Foundation</vt:lpstr>
      <vt:lpstr>RotaryClubofCedarRapids.org</vt:lpstr>
      <vt:lpstr>CR Downtown Rotary Club</vt:lpstr>
      <vt:lpstr>CR Rotary Club Leadership</vt:lpstr>
      <vt:lpstr> Executive Director </vt:lpstr>
      <vt:lpstr>CR Rotary Club Committees</vt:lpstr>
      <vt:lpstr>CR Rotary Club 3 Year Strategic Initiatives</vt:lpstr>
      <vt:lpstr>CR Rotary Club 3 Year Strategic Initiatives</vt:lpstr>
      <vt:lpstr>CR Rotary Club 3 Year Strategic Initiatives</vt:lpstr>
      <vt:lpstr>CR Rotary Club 3 Year Strategic Initiatives</vt:lpstr>
      <vt:lpstr>CR Rotary Club 3 Year Strategic Initiatives</vt:lpstr>
      <vt:lpstr>Rotary Club Membership Dues</vt:lpstr>
      <vt:lpstr>Charitable Contribution Initiatives</vt:lpstr>
      <vt:lpstr>Charitable Contributions</vt:lpstr>
      <vt:lpstr>Local Service Projects</vt:lpstr>
      <vt:lpstr>International Service Projects</vt:lpstr>
      <vt:lpstr>Expectations of Rotary Members</vt:lpstr>
      <vt:lpstr>Where To Do Local Make-Ups</vt:lpstr>
      <vt:lpstr>How To Get Involved</vt:lpstr>
      <vt:lpstr>e-Newsletter-Ripples</vt:lpstr>
      <vt:lpstr>Get Social!</vt:lpstr>
      <vt:lpstr>Thank You  for being a Rotarian!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Rotary Club of Cedar Rapids rotaryclubofcedarrapids.org</dc:title>
  <dc:creator>Heyer, Steven</dc:creator>
  <cp:lastModifiedBy>Suellen Kolbet</cp:lastModifiedBy>
  <cp:revision>311</cp:revision>
  <cp:lastPrinted>2018-12-07T17:53:04Z</cp:lastPrinted>
  <dcterms:modified xsi:type="dcterms:W3CDTF">2019-08-20T17:53:32Z</dcterms:modified>
</cp:coreProperties>
</file>