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embeddedFontLst>
    <p:embeddedFont>
      <p:font typeface="Quattrocento Sans" panose="020B0502050000020003" pitchFamily="34" charset="0"/>
      <p:regular r:id="rId28"/>
      <p:bold r:id="rId29"/>
      <p:italic r:id="rId30"/>
      <p:boldItalic r:id="rId31"/>
    </p:embeddedFont>
    <p:embeddedFont>
      <p:font typeface="Roboto" panose="020000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jbSr4sBFKb3Wxg9E7C9sYfqnK1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128E960-1840-473D-8B81-86B06AD39176}">
  <a:tblStyle styleId="{A128E960-1840-473D-8B81-86B06AD39176}"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49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HOw long have I been using it, and speak to high level how it has changed what can be accomplished.</a:t>
            </a: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That list of 10… ChatGPT uses any digital content it can find to create these types of list.  It may be digital books, reports, social media posts, surveys… everything that has a digital footprint can be a part of the equation.</a:t>
            </a:r>
            <a:endParaRPr/>
          </a:p>
          <a:p>
            <a:pPr marL="0" lvl="0" indent="0" algn="l" rtl="0">
              <a:spcBef>
                <a:spcPts val="0"/>
              </a:spcBef>
              <a:spcAft>
                <a:spcPts val="0"/>
              </a:spcAft>
              <a:buNone/>
            </a:pPr>
            <a:endParaRPr/>
          </a:p>
          <a:p>
            <a:pPr marL="0" lvl="0" indent="0" algn="l" rtl="0">
              <a:spcBef>
                <a:spcPts val="0"/>
              </a:spcBef>
              <a:spcAft>
                <a:spcPts val="0"/>
              </a:spcAft>
              <a:buNone/>
            </a:pPr>
            <a:r>
              <a:rPr lang="en-US"/>
              <a:t>CAUTION:  Chat GPT does not necessarily identify copywritten work.  You can ask ChatGPT for the source of the information so that you can understand where it came from.  Note that if you do not intend to publish work calling it your own, this generally will not come into play.  It does only access digital content that it can find which usually indicates it is in the public domain, unless it is quoting from a published work.</a:t>
            </a:r>
            <a:endParaRPr/>
          </a:p>
        </p:txBody>
      </p:sp>
      <p:sp>
        <p:nvSpPr>
          <p:cNvPr id="226" name="Google Shape;22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Live Demo (Facilitator Script)</a:t>
            </a:r>
            <a:endParaRPr/>
          </a:p>
          <a:p>
            <a:pPr marL="0" lvl="0" indent="0" algn="l" rtl="0">
              <a:spcBef>
                <a:spcPts val="0"/>
              </a:spcBef>
              <a:spcAft>
                <a:spcPts val="0"/>
              </a:spcAft>
              <a:buNone/>
            </a:pPr>
            <a:endParaRPr/>
          </a:p>
          <a:p>
            <a:pPr marL="0" lvl="0" indent="0" algn="l" rtl="0">
              <a:spcBef>
                <a:spcPts val="0"/>
              </a:spcBef>
              <a:spcAft>
                <a:spcPts val="0"/>
              </a:spcAft>
              <a:buNone/>
            </a:pPr>
            <a:r>
              <a:rPr lang="en-US"/>
              <a:t>1. Start with a basic prompt</a:t>
            </a:r>
            <a:endParaRPr/>
          </a:p>
          <a:p>
            <a:pPr marL="0" lvl="0" indent="0" algn="l" rtl="0">
              <a:spcBef>
                <a:spcPts val="0"/>
              </a:spcBef>
              <a:spcAft>
                <a:spcPts val="0"/>
              </a:spcAft>
              <a:buNone/>
            </a:pPr>
            <a:r>
              <a:rPr lang="en-US"/>
              <a:t>2. Improve with CLEAR framework</a:t>
            </a:r>
            <a:endParaRPr/>
          </a:p>
          <a:p>
            <a:pPr marL="0" lvl="0" indent="0" algn="l" rtl="0">
              <a:spcBef>
                <a:spcPts val="0"/>
              </a:spcBef>
              <a:spcAft>
                <a:spcPts val="0"/>
              </a:spcAft>
              <a:buNone/>
            </a:pPr>
            <a:r>
              <a:rPr lang="en-US"/>
              <a:t>3. Show before/after results</a:t>
            </a:r>
            <a:endParaRPr/>
          </a:p>
          <a:p>
            <a:pPr marL="0" lvl="0" indent="0" algn="l" rtl="0">
              <a:spcBef>
                <a:spcPts val="0"/>
              </a:spcBef>
              <a:spcAft>
                <a:spcPts val="0"/>
              </a:spcAft>
              <a:buNone/>
            </a:pPr>
            <a:r>
              <a:rPr lang="en-US"/>
              <a:t>4. Ask audience for input</a:t>
            </a:r>
            <a:endParaRPr/>
          </a:p>
          <a:p>
            <a:pPr marL="0" lvl="0" indent="0" algn="l" rtl="0">
              <a:spcBef>
                <a:spcPts val="0"/>
              </a:spcBef>
              <a:spcAft>
                <a:spcPts val="0"/>
              </a:spcAft>
              <a:buNone/>
            </a:pPr>
            <a:endParaRPr/>
          </a:p>
        </p:txBody>
      </p:sp>
      <p:sp>
        <p:nvSpPr>
          <p:cNvPr id="261" name="Google Shape;26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000"/>
              <a:buFont typeface="Arial"/>
              <a:buNone/>
            </a:pPr>
            <a:r>
              <a:rPr lang="en-US" sz="2000">
                <a:latin typeface="Calibri"/>
                <a:ea typeface="Calibri"/>
                <a:cs typeface="Calibri"/>
                <a:sym typeface="Calibri"/>
              </a:rPr>
              <a:t>• Understand ChatGPT basics</a:t>
            </a:r>
            <a:endParaRPr sz="3200">
              <a:latin typeface="Calibri"/>
              <a:ea typeface="Calibri"/>
              <a:cs typeface="Calibri"/>
              <a:sym typeface="Calibri"/>
            </a:endParaRPr>
          </a:p>
          <a:p>
            <a:pPr marL="0" lvl="0" indent="0" algn="l" rtl="0">
              <a:spcBef>
                <a:spcPts val="400"/>
              </a:spcBef>
              <a:spcAft>
                <a:spcPts val="0"/>
              </a:spcAft>
              <a:buClr>
                <a:schemeClr val="dk1"/>
              </a:buClr>
              <a:buSzPts val="2000"/>
              <a:buFont typeface="Arial"/>
              <a:buNone/>
            </a:pPr>
            <a:r>
              <a:rPr lang="en-US" sz="2000">
                <a:latin typeface="Calibri"/>
                <a:ea typeface="Calibri"/>
                <a:cs typeface="Calibri"/>
                <a:sym typeface="Calibri"/>
              </a:rPr>
              <a:t>• Learn effective prompting</a:t>
            </a:r>
            <a:endParaRPr sz="3200">
              <a:latin typeface="Calibri"/>
              <a:ea typeface="Calibri"/>
              <a:cs typeface="Calibri"/>
              <a:sym typeface="Calibri"/>
            </a:endParaRPr>
          </a:p>
          <a:p>
            <a:pPr marL="0" lvl="0" indent="0" algn="l" rtl="0">
              <a:spcBef>
                <a:spcPts val="400"/>
              </a:spcBef>
              <a:spcAft>
                <a:spcPts val="0"/>
              </a:spcAft>
              <a:buClr>
                <a:schemeClr val="dk1"/>
              </a:buClr>
              <a:buSzPts val="2000"/>
              <a:buFont typeface="Arial"/>
              <a:buNone/>
            </a:pPr>
            <a:r>
              <a:rPr lang="en-US" sz="2000">
                <a:latin typeface="Calibri"/>
                <a:ea typeface="Calibri"/>
                <a:cs typeface="Calibri"/>
                <a:sym typeface="Calibri"/>
              </a:rPr>
              <a:t>• Apply to recruitment &amp; marketing</a:t>
            </a:r>
            <a:endParaRPr sz="3200">
              <a:latin typeface="Calibri"/>
              <a:ea typeface="Calibri"/>
              <a:cs typeface="Calibri"/>
              <a:sym typeface="Calibri"/>
            </a:endParaRPr>
          </a:p>
          <a:p>
            <a:pPr marL="0" lvl="0" indent="0" algn="l" rtl="0">
              <a:spcBef>
                <a:spcPts val="400"/>
              </a:spcBef>
              <a:spcAft>
                <a:spcPts val="0"/>
              </a:spcAft>
              <a:buClr>
                <a:schemeClr val="dk1"/>
              </a:buClr>
              <a:buSzPts val="2000"/>
              <a:buFont typeface="Arial"/>
              <a:buNone/>
            </a:pPr>
            <a:r>
              <a:rPr lang="en-US" sz="2000">
                <a:latin typeface="Calibri"/>
                <a:ea typeface="Calibri"/>
                <a:cs typeface="Calibri"/>
                <a:sym typeface="Calibri"/>
              </a:rPr>
              <a:t>• Practice real examples</a:t>
            </a:r>
            <a:endParaRPr/>
          </a:p>
        </p:txBody>
      </p:sp>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Live Demo (Facilitator Script)</a:t>
            </a:r>
            <a:endParaRPr/>
          </a:p>
          <a:p>
            <a:pPr marL="0" lvl="0" indent="0" algn="l" rtl="0">
              <a:spcBef>
                <a:spcPts val="0"/>
              </a:spcBef>
              <a:spcAft>
                <a:spcPts val="0"/>
              </a:spcAft>
              <a:buNone/>
            </a:pPr>
            <a:endParaRPr/>
          </a:p>
          <a:p>
            <a:pPr marL="0" lvl="0" indent="0" algn="l" rtl="0">
              <a:spcBef>
                <a:spcPts val="0"/>
              </a:spcBef>
              <a:spcAft>
                <a:spcPts val="0"/>
              </a:spcAft>
              <a:buNone/>
            </a:pPr>
            <a:r>
              <a:rPr lang="en-US"/>
              <a:t>Start with a basic prompt</a:t>
            </a:r>
            <a:endParaRPr/>
          </a:p>
          <a:p>
            <a:pPr marL="0" lvl="0" indent="0" algn="l" rtl="0">
              <a:spcBef>
                <a:spcPts val="0"/>
              </a:spcBef>
              <a:spcAft>
                <a:spcPts val="0"/>
              </a:spcAft>
              <a:buNone/>
            </a:pPr>
            <a:r>
              <a:rPr lang="en-US"/>
              <a:t>2. Improve with CLEAR framework</a:t>
            </a:r>
            <a:endParaRPr/>
          </a:p>
          <a:p>
            <a:pPr marL="0" lvl="0" indent="0" algn="l" rtl="0">
              <a:spcBef>
                <a:spcPts val="0"/>
              </a:spcBef>
              <a:spcAft>
                <a:spcPts val="0"/>
              </a:spcAft>
              <a:buNone/>
            </a:pPr>
            <a:r>
              <a:rPr lang="en-US"/>
              <a:t>3. Show before/after results</a:t>
            </a:r>
            <a:endParaRPr/>
          </a:p>
          <a:p>
            <a:pPr marL="0" lvl="0" indent="0" algn="l" rtl="0">
              <a:spcBef>
                <a:spcPts val="0"/>
              </a:spcBef>
              <a:spcAft>
                <a:spcPts val="0"/>
              </a:spcAft>
              <a:buNone/>
            </a:pPr>
            <a:r>
              <a:rPr lang="en-US"/>
              <a:t>4. Ask audience for input</a:t>
            </a:r>
            <a:endParaRPr/>
          </a:p>
          <a:p>
            <a:pPr marL="0" lvl="0" indent="0" algn="l" rtl="0">
              <a:spcBef>
                <a:spcPts val="0"/>
              </a:spcBef>
              <a:spcAft>
                <a:spcPts val="0"/>
              </a:spcAft>
              <a:buNone/>
            </a:pPr>
            <a:endParaRPr/>
          </a:p>
        </p:txBody>
      </p:sp>
      <p:sp>
        <p:nvSpPr>
          <p:cNvPr id="269" name="Google Shape;26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Live Demo (Facilitator Script)</a:t>
            </a:r>
            <a:endParaRPr/>
          </a:p>
          <a:p>
            <a:pPr marL="0" lvl="0" indent="0" algn="l" rtl="0">
              <a:spcBef>
                <a:spcPts val="0"/>
              </a:spcBef>
              <a:spcAft>
                <a:spcPts val="0"/>
              </a:spcAft>
              <a:buNone/>
            </a:pPr>
            <a:endParaRPr/>
          </a:p>
          <a:p>
            <a:pPr marL="0" lvl="0" indent="0" algn="l" rtl="0">
              <a:spcBef>
                <a:spcPts val="0"/>
              </a:spcBef>
              <a:spcAft>
                <a:spcPts val="0"/>
              </a:spcAft>
              <a:buNone/>
            </a:pPr>
            <a:r>
              <a:rPr lang="en-US"/>
              <a:t>Start with a basic prompt</a:t>
            </a:r>
            <a:endParaRPr/>
          </a:p>
          <a:p>
            <a:pPr marL="0" lvl="0" indent="0" algn="l" rtl="0">
              <a:spcBef>
                <a:spcPts val="0"/>
              </a:spcBef>
              <a:spcAft>
                <a:spcPts val="0"/>
              </a:spcAft>
              <a:buNone/>
            </a:pPr>
            <a:r>
              <a:rPr lang="en-US"/>
              <a:t>2. Improve with CLEAR framework</a:t>
            </a:r>
            <a:endParaRPr/>
          </a:p>
          <a:p>
            <a:pPr marL="0" lvl="0" indent="0" algn="l" rtl="0">
              <a:spcBef>
                <a:spcPts val="0"/>
              </a:spcBef>
              <a:spcAft>
                <a:spcPts val="0"/>
              </a:spcAft>
              <a:buNone/>
            </a:pPr>
            <a:r>
              <a:rPr lang="en-US"/>
              <a:t>3. Show before/after results</a:t>
            </a:r>
            <a:endParaRPr/>
          </a:p>
          <a:p>
            <a:pPr marL="0" lvl="0" indent="0" algn="l" rtl="0">
              <a:spcBef>
                <a:spcPts val="0"/>
              </a:spcBef>
              <a:spcAft>
                <a:spcPts val="0"/>
              </a:spcAft>
              <a:buNone/>
            </a:pPr>
            <a:r>
              <a:rPr lang="en-US"/>
              <a:t>4. Ask audience for input</a:t>
            </a:r>
            <a:endParaRPr/>
          </a:p>
          <a:p>
            <a:pPr marL="0" lvl="0" indent="0" algn="l" rtl="0">
              <a:spcBef>
                <a:spcPts val="0"/>
              </a:spcBef>
              <a:spcAft>
                <a:spcPts val="0"/>
              </a:spcAft>
              <a:buNone/>
            </a:pPr>
            <a:endParaRPr/>
          </a:p>
        </p:txBody>
      </p:sp>
      <p:sp>
        <p:nvSpPr>
          <p:cNvPr id="289" name="Google Shape;28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Live Demo (Facilitator Script)</a:t>
            </a:r>
            <a:endParaRPr/>
          </a:p>
          <a:p>
            <a:pPr marL="0" lvl="0" indent="0" algn="l" rtl="0">
              <a:spcBef>
                <a:spcPts val="0"/>
              </a:spcBef>
              <a:spcAft>
                <a:spcPts val="0"/>
              </a:spcAft>
              <a:buNone/>
            </a:pPr>
            <a:endParaRPr/>
          </a:p>
          <a:p>
            <a:pPr marL="0" lvl="0" indent="0" algn="l" rtl="0">
              <a:spcBef>
                <a:spcPts val="0"/>
              </a:spcBef>
              <a:spcAft>
                <a:spcPts val="0"/>
              </a:spcAft>
              <a:buNone/>
            </a:pPr>
            <a:r>
              <a:rPr lang="en-US"/>
              <a:t>Start with a basic prompt</a:t>
            </a:r>
            <a:endParaRPr/>
          </a:p>
          <a:p>
            <a:pPr marL="0" lvl="0" indent="0" algn="l" rtl="0">
              <a:spcBef>
                <a:spcPts val="0"/>
              </a:spcBef>
              <a:spcAft>
                <a:spcPts val="0"/>
              </a:spcAft>
              <a:buNone/>
            </a:pPr>
            <a:r>
              <a:rPr lang="en-US"/>
              <a:t>2. Improve with CLEAR framework</a:t>
            </a:r>
            <a:endParaRPr/>
          </a:p>
          <a:p>
            <a:pPr marL="0" lvl="0" indent="0" algn="l" rtl="0">
              <a:spcBef>
                <a:spcPts val="0"/>
              </a:spcBef>
              <a:spcAft>
                <a:spcPts val="0"/>
              </a:spcAft>
              <a:buNone/>
            </a:pPr>
            <a:r>
              <a:rPr lang="en-US"/>
              <a:t>3. Show before/after results</a:t>
            </a:r>
            <a:endParaRPr/>
          </a:p>
          <a:p>
            <a:pPr marL="0" lvl="0" indent="0" algn="l" rtl="0">
              <a:spcBef>
                <a:spcPts val="0"/>
              </a:spcBef>
              <a:spcAft>
                <a:spcPts val="0"/>
              </a:spcAft>
              <a:buNone/>
            </a:pPr>
            <a:r>
              <a:rPr lang="en-US"/>
              <a:t>4. Ask audience for input</a:t>
            </a:r>
            <a:endParaRPr/>
          </a:p>
          <a:p>
            <a:pPr marL="0" lvl="0" indent="0" algn="l" rtl="0">
              <a:spcBef>
                <a:spcPts val="0"/>
              </a:spcBef>
              <a:spcAft>
                <a:spcPts val="0"/>
              </a:spcAft>
              <a:buNone/>
            </a:pPr>
            <a:endParaRPr/>
          </a:p>
        </p:txBody>
      </p:sp>
      <p:sp>
        <p:nvSpPr>
          <p:cNvPr id="306" name="Google Shape;30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f5350d1df9_0_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f5350d1df9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381000" marR="381000" lvl="0" indent="0" algn="l" rtl="0">
              <a:lnSpc>
                <a:spcPct val="115000"/>
              </a:lnSpc>
              <a:spcBef>
                <a:spcPts val="1200"/>
              </a:spcBef>
              <a:spcAft>
                <a:spcPts val="1200"/>
              </a:spcAft>
              <a:buNone/>
            </a:pPr>
            <a:r>
              <a:rPr lang="en-US" sz="1800">
                <a:solidFill>
                  <a:srgbClr val="351C75"/>
                </a:solidFill>
                <a:latin typeface="Roboto"/>
                <a:ea typeface="Roboto"/>
                <a:cs typeface="Roboto"/>
                <a:sym typeface="Roboto"/>
              </a:rPr>
              <a:t>WAR GAMES, (1983) Starring MAtthew Broderick</a:t>
            </a:r>
            <a:endParaRPr sz="1800"/>
          </a:p>
        </p:txBody>
      </p:sp>
      <p:sp>
        <p:nvSpPr>
          <p:cNvPr id="106" name="Google Shape;106;g3f5350d1df9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f5350d1df9_0_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f5350d1df9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sz="1800">
                <a:solidFill>
                  <a:srgbClr val="351C75"/>
                </a:solidFill>
                <a:latin typeface="Roboto"/>
                <a:ea typeface="Roboto"/>
                <a:cs typeface="Roboto"/>
                <a:sym typeface="Roboto"/>
              </a:rPr>
              <a:t>DON’T GO INTO ALL THE DETAIL:  Presentation will be available for download on the website after convention.</a:t>
            </a:r>
            <a:endParaRPr sz="1800">
              <a:solidFill>
                <a:srgbClr val="351C75"/>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800" b="1">
                <a:solidFill>
                  <a:srgbClr val="351C75"/>
                </a:solidFill>
                <a:latin typeface="Roboto"/>
                <a:ea typeface="Roboto"/>
                <a:cs typeface="Roboto"/>
                <a:sym typeface="Roboto"/>
              </a:rPr>
              <a:t>FOR SOMEONE NEW TO AI, A SIMPLE ANALOGY IS:</a:t>
            </a:r>
            <a:endParaRPr sz="1800" b="1">
              <a:solidFill>
                <a:srgbClr val="351C75"/>
              </a:solidFill>
              <a:latin typeface="Roboto"/>
              <a:ea typeface="Roboto"/>
              <a:cs typeface="Roboto"/>
              <a:sym typeface="Roboto"/>
            </a:endParaRPr>
          </a:p>
          <a:p>
            <a:pPr marL="381000" marR="381000" lvl="0" indent="0" algn="l" rtl="0">
              <a:lnSpc>
                <a:spcPct val="115000"/>
              </a:lnSpc>
              <a:spcBef>
                <a:spcPts val="1200"/>
              </a:spcBef>
              <a:spcAft>
                <a:spcPts val="1200"/>
              </a:spcAft>
              <a:buClr>
                <a:schemeClr val="dk1"/>
              </a:buClr>
              <a:buSzPts val="1100"/>
              <a:buFont typeface="Arial"/>
              <a:buNone/>
            </a:pPr>
            <a:r>
              <a:rPr lang="en-US" sz="1800" i="1">
                <a:latin typeface="Roboto"/>
                <a:ea typeface="Roboto"/>
                <a:cs typeface="Roboto"/>
                <a:sym typeface="Roboto"/>
              </a:rPr>
              <a:t>Imagine hiring an incredibly well-read assistant who has studied millions of books, articles, and documents. Instead of searching for an answer, they use what they've learned to write a new, original response tailored to your question.</a:t>
            </a:r>
            <a:endParaRPr sz="1800"/>
          </a:p>
        </p:txBody>
      </p:sp>
      <p:sp>
        <p:nvSpPr>
          <p:cNvPr id="116" name="Google Shape;116;g3f5350d1df9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Remember to talk to the privacy factor.  Do not put sensitive data into ChatGPT</a:t>
            </a:r>
            <a:endParaRPr/>
          </a:p>
          <a:p>
            <a:pPr marL="0" lvl="0" indent="0" algn="l" rtl="0">
              <a:spcBef>
                <a:spcPts val="0"/>
              </a:spcBef>
              <a:spcAft>
                <a:spcPts val="0"/>
              </a:spcAft>
              <a:buNone/>
            </a:pPr>
            <a:r>
              <a:rPr lang="en-US"/>
              <a:t>NOTE the fact that Chat GPT is learning about me and what I work with and tailoring responses to that. Even when I don’t ask for it.</a:t>
            </a:r>
            <a:endParaRPr/>
          </a:p>
          <a:p>
            <a:pPr marL="0" lvl="0" indent="0" algn="l" rtl="0">
              <a:spcBef>
                <a:spcPts val="0"/>
              </a:spcBef>
              <a:spcAft>
                <a:spcPts val="0"/>
              </a:spcAft>
              <a:buNone/>
            </a:pPr>
            <a:endParaRPr/>
          </a:p>
        </p:txBody>
      </p:sp>
      <p:sp>
        <p:nvSpPr>
          <p:cNvPr id="124" name="Google Shape;12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 Using tools that expidit work effort, learning new skills with up to date tools… this are things that engage the younger potential members.  Resume building, experiences etc.</a:t>
            </a:r>
            <a:endParaRPr/>
          </a:p>
          <a:p>
            <a:pPr marL="0" lvl="0" indent="0" algn="l" rtl="0">
              <a:spcBef>
                <a:spcPts val="0"/>
              </a:spcBef>
              <a:spcAft>
                <a:spcPts val="0"/>
              </a:spcAft>
              <a:buNone/>
            </a:pPr>
            <a:endParaRPr/>
          </a:p>
          <a:p>
            <a:pPr marL="0" lvl="0" indent="0" algn="l" rtl="0">
              <a:spcBef>
                <a:spcPts val="0"/>
              </a:spcBef>
              <a:spcAft>
                <a:spcPts val="0"/>
              </a:spcAft>
              <a:buNone/>
            </a:pPr>
            <a:r>
              <a:rPr lang="en-US"/>
              <a:t>(2) When you use ChatGPT, it accesses anything that exists digitally.  If you provide enough prompts and links to information that you want considered, it can create a very robust plan as a starting point that you can fine tune.  Very specifically, building a marketing campaign for 25-40 age group utilizing facebook and other popular social media outlets.  Utilize images that will appeal to your target market.</a:t>
            </a:r>
            <a:endParaRPr/>
          </a:p>
          <a:p>
            <a:pPr marL="0" lvl="0" indent="0" algn="l" rtl="0">
              <a:spcBef>
                <a:spcPts val="0"/>
              </a:spcBef>
              <a:spcAft>
                <a:spcPts val="0"/>
              </a:spcAft>
              <a:buNone/>
            </a:pPr>
            <a:endParaRPr/>
          </a:p>
          <a:p>
            <a:pPr marL="0" lvl="0" indent="0" algn="l" rtl="0">
              <a:spcBef>
                <a:spcPts val="0"/>
              </a:spcBef>
              <a:spcAft>
                <a:spcPts val="0"/>
              </a:spcAft>
              <a:buNone/>
            </a:pPr>
            <a:r>
              <a:rPr lang="en-US"/>
              <a:t>(3) Help brainstorm ideas that can be specific to the Region (Mid States, Canadian, Captal Region).  The more specific you are in your prompt, the higher quality the output will be. (Introducing the next page, C.L.E.A.R.)</a:t>
            </a:r>
            <a:endParaRPr/>
          </a:p>
        </p:txBody>
      </p:sp>
      <p:sp>
        <p:nvSpPr>
          <p:cNvPr id="140" name="Google Shape;14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i="0">
                <a:solidFill>
                  <a:schemeClr val="dk1"/>
                </a:solidFill>
                <a:latin typeface="Arial"/>
                <a:ea typeface="Arial"/>
                <a:cs typeface="Arial"/>
                <a:sym typeface="Arial"/>
              </a:rPr>
              <a:t>C — Context</a:t>
            </a:r>
            <a:endParaRPr/>
          </a:p>
          <a:p>
            <a:pPr marL="0" lvl="0" indent="0" algn="l" rtl="0">
              <a:spcBef>
                <a:spcPts val="0"/>
              </a:spcBef>
              <a:spcAft>
                <a:spcPts val="0"/>
              </a:spcAft>
              <a:buNone/>
            </a:pPr>
            <a:r>
              <a:rPr lang="en-US" sz="1200" b="1" i="0">
                <a:solidFill>
                  <a:schemeClr val="dk1"/>
                </a:solidFill>
                <a:latin typeface="Arial"/>
                <a:ea typeface="Arial"/>
                <a:cs typeface="Arial"/>
                <a:sym typeface="Arial"/>
              </a:rPr>
              <a:t>What background does ChatGPT need?</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Include the situation, organization, purpose, or problem.</a:t>
            </a:r>
            <a:endParaRPr/>
          </a:p>
          <a:p>
            <a:pPr marL="0" lvl="0" indent="0" algn="l" rtl="0">
              <a:spcBef>
                <a:spcPts val="0"/>
              </a:spcBef>
              <a:spcAft>
                <a:spcPts val="0"/>
              </a:spcAft>
              <a:buNone/>
            </a:pPr>
            <a:r>
              <a:rPr lang="en-US" sz="1200" b="0" i="1">
                <a:solidFill>
                  <a:schemeClr val="dk1"/>
                </a:solidFill>
                <a:latin typeface="Arial"/>
                <a:ea typeface="Arial"/>
                <a:cs typeface="Arial"/>
                <a:sym typeface="Arial"/>
              </a:rPr>
              <a:t>Example:</a:t>
            </a: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0" i="0">
                <a:solidFill>
                  <a:schemeClr val="dk1"/>
                </a:solidFill>
                <a:latin typeface="Arial"/>
                <a:ea typeface="Arial"/>
                <a:cs typeface="Arial"/>
                <a:sym typeface="Arial"/>
              </a:rPr>
              <a:t>“For a local Cosmopolitan club planning a fundraiser…”</a:t>
            </a:r>
            <a:endParaRPr/>
          </a:p>
          <a:p>
            <a:pPr marL="0" lvl="0" indent="0" algn="l" rtl="0">
              <a:spcBef>
                <a:spcPts val="0"/>
              </a:spcBef>
              <a:spcAft>
                <a:spcPts val="0"/>
              </a:spcAft>
              <a:buNone/>
            </a:pPr>
            <a:br>
              <a:rPr lang="en-US" sz="1200" b="0" i="0">
                <a:solidFill>
                  <a:schemeClr val="dk1"/>
                </a:solidFill>
                <a:latin typeface="Arial"/>
                <a:ea typeface="Arial"/>
                <a:cs typeface="Arial"/>
                <a:sym typeface="Arial"/>
              </a:rPr>
            </a:b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1" i="0">
                <a:solidFill>
                  <a:schemeClr val="dk1"/>
                </a:solidFill>
                <a:latin typeface="Arial"/>
                <a:ea typeface="Arial"/>
                <a:cs typeface="Arial"/>
                <a:sym typeface="Arial"/>
              </a:rPr>
              <a:t>L — Limit</a:t>
            </a:r>
            <a:endParaRPr/>
          </a:p>
          <a:p>
            <a:pPr marL="0" lvl="0" indent="0" algn="l" rtl="0">
              <a:spcBef>
                <a:spcPts val="0"/>
              </a:spcBef>
              <a:spcAft>
                <a:spcPts val="0"/>
              </a:spcAft>
              <a:buNone/>
            </a:pPr>
            <a:r>
              <a:rPr lang="en-US" sz="1200" b="1" i="0">
                <a:solidFill>
                  <a:schemeClr val="dk1"/>
                </a:solidFill>
                <a:latin typeface="Arial"/>
                <a:ea typeface="Arial"/>
                <a:cs typeface="Arial"/>
                <a:sym typeface="Arial"/>
              </a:rPr>
              <a:t>What constraints should it follow?</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Specify length, tone, format, or boundaries.</a:t>
            </a:r>
            <a:endParaRPr/>
          </a:p>
          <a:p>
            <a:pPr marL="0" lvl="0" indent="0" algn="l" rtl="0">
              <a:spcBef>
                <a:spcPts val="0"/>
              </a:spcBef>
              <a:spcAft>
                <a:spcPts val="0"/>
              </a:spcAft>
              <a:buNone/>
            </a:pPr>
            <a:r>
              <a:rPr lang="en-US" sz="1200" b="0" i="1">
                <a:solidFill>
                  <a:schemeClr val="dk1"/>
                </a:solidFill>
                <a:latin typeface="Arial"/>
                <a:ea typeface="Arial"/>
                <a:cs typeface="Arial"/>
                <a:sym typeface="Arial"/>
              </a:rPr>
              <a:t>Examples:</a:t>
            </a: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0" i="0">
                <a:solidFill>
                  <a:schemeClr val="dk1"/>
                </a:solidFill>
                <a:latin typeface="Arial"/>
                <a:ea typeface="Arial"/>
                <a:cs typeface="Arial"/>
                <a:sym typeface="Arial"/>
              </a:rPr>
              <a:t>“Keep it under 100 words”</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“Use a friendly, professional tone”</a:t>
            </a:r>
            <a:endParaRPr/>
          </a:p>
          <a:p>
            <a:pPr marL="0" lvl="0" indent="0" algn="l" rtl="0">
              <a:spcBef>
                <a:spcPts val="0"/>
              </a:spcBef>
              <a:spcAft>
                <a:spcPts val="0"/>
              </a:spcAft>
              <a:buNone/>
            </a:pPr>
            <a:br>
              <a:rPr lang="en-US" sz="1200" b="0" i="0">
                <a:solidFill>
                  <a:schemeClr val="dk1"/>
                </a:solidFill>
                <a:latin typeface="Arial"/>
                <a:ea typeface="Arial"/>
                <a:cs typeface="Arial"/>
                <a:sym typeface="Arial"/>
              </a:rPr>
            </a:b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1" i="0">
                <a:solidFill>
                  <a:schemeClr val="dk1"/>
                </a:solidFill>
                <a:latin typeface="Arial"/>
                <a:ea typeface="Arial"/>
                <a:cs typeface="Arial"/>
                <a:sym typeface="Arial"/>
              </a:rPr>
              <a:t>E — Expectation</a:t>
            </a:r>
            <a:endParaRPr/>
          </a:p>
          <a:p>
            <a:pPr marL="0" lvl="0" indent="0" algn="l" rtl="0">
              <a:spcBef>
                <a:spcPts val="0"/>
              </a:spcBef>
              <a:spcAft>
                <a:spcPts val="0"/>
              </a:spcAft>
              <a:buNone/>
            </a:pPr>
            <a:r>
              <a:rPr lang="en-US" sz="1200" b="1" i="0">
                <a:solidFill>
                  <a:schemeClr val="dk1"/>
                </a:solidFill>
                <a:latin typeface="Arial"/>
                <a:ea typeface="Arial"/>
                <a:cs typeface="Arial"/>
                <a:sym typeface="Arial"/>
              </a:rPr>
              <a:t>What does success look like?</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Be clear about the desired outcome.</a:t>
            </a:r>
            <a:endParaRPr/>
          </a:p>
          <a:p>
            <a:pPr marL="0" lvl="0" indent="0" algn="l" rtl="0">
              <a:spcBef>
                <a:spcPts val="0"/>
              </a:spcBef>
              <a:spcAft>
                <a:spcPts val="0"/>
              </a:spcAft>
              <a:buNone/>
            </a:pPr>
            <a:r>
              <a:rPr lang="en-US" sz="1200" b="0" i="1">
                <a:solidFill>
                  <a:schemeClr val="dk1"/>
                </a:solidFill>
                <a:latin typeface="Arial"/>
                <a:ea typeface="Arial"/>
                <a:cs typeface="Arial"/>
                <a:sym typeface="Arial"/>
              </a:rPr>
              <a:t>Examples:</a:t>
            </a: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0" i="0">
                <a:solidFill>
                  <a:schemeClr val="dk1"/>
                </a:solidFill>
                <a:latin typeface="Arial"/>
                <a:ea typeface="Arial"/>
                <a:cs typeface="Arial"/>
                <a:sym typeface="Arial"/>
              </a:rPr>
              <a:t>“Create a social media post that encourages sign‑ups”</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“Generate 3 headline options”</a:t>
            </a:r>
            <a:endParaRPr/>
          </a:p>
          <a:p>
            <a:pPr marL="0" lvl="0" indent="0" algn="l" rtl="0">
              <a:spcBef>
                <a:spcPts val="0"/>
              </a:spcBef>
              <a:spcAft>
                <a:spcPts val="0"/>
              </a:spcAft>
              <a:buNone/>
            </a:pPr>
            <a:br>
              <a:rPr lang="en-US" sz="1200" b="0" i="0">
                <a:solidFill>
                  <a:schemeClr val="dk1"/>
                </a:solidFill>
                <a:latin typeface="Arial"/>
                <a:ea typeface="Arial"/>
                <a:cs typeface="Arial"/>
                <a:sym typeface="Arial"/>
              </a:rPr>
            </a:b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1" i="0">
                <a:solidFill>
                  <a:schemeClr val="dk1"/>
                </a:solidFill>
                <a:latin typeface="Arial"/>
                <a:ea typeface="Arial"/>
                <a:cs typeface="Arial"/>
                <a:sym typeface="Arial"/>
              </a:rPr>
              <a:t>A — Audience</a:t>
            </a:r>
            <a:endParaRPr/>
          </a:p>
          <a:p>
            <a:pPr marL="0" lvl="0" indent="0" algn="l" rtl="0">
              <a:spcBef>
                <a:spcPts val="0"/>
              </a:spcBef>
              <a:spcAft>
                <a:spcPts val="0"/>
              </a:spcAft>
              <a:buNone/>
            </a:pPr>
            <a:r>
              <a:rPr lang="en-US" sz="1200" b="1" i="0">
                <a:solidFill>
                  <a:schemeClr val="dk1"/>
                </a:solidFill>
                <a:latin typeface="Arial"/>
                <a:ea typeface="Arial"/>
                <a:cs typeface="Arial"/>
                <a:sym typeface="Arial"/>
              </a:rPr>
              <a:t>Who is this for?</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Tailor language and style to the reader.</a:t>
            </a:r>
            <a:endParaRPr/>
          </a:p>
          <a:p>
            <a:pPr marL="0" lvl="0" indent="0" algn="l" rtl="0">
              <a:spcBef>
                <a:spcPts val="0"/>
              </a:spcBef>
              <a:spcAft>
                <a:spcPts val="0"/>
              </a:spcAft>
              <a:buNone/>
            </a:pPr>
            <a:r>
              <a:rPr lang="en-US" sz="1200" b="0" i="1">
                <a:solidFill>
                  <a:schemeClr val="dk1"/>
                </a:solidFill>
                <a:latin typeface="Arial"/>
                <a:ea typeface="Arial"/>
                <a:cs typeface="Arial"/>
                <a:sym typeface="Arial"/>
              </a:rPr>
              <a:t>Examples:</a:t>
            </a: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0" i="0">
                <a:solidFill>
                  <a:schemeClr val="dk1"/>
                </a:solidFill>
                <a:latin typeface="Arial"/>
                <a:ea typeface="Arial"/>
                <a:cs typeface="Arial"/>
                <a:sym typeface="Arial"/>
              </a:rPr>
              <a:t>“Young professionals (ages 25–40)”</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“Current members, not the general public”</a:t>
            </a:r>
            <a:endParaRPr/>
          </a:p>
          <a:p>
            <a:pPr marL="0" lvl="0" indent="0" algn="l" rtl="0">
              <a:spcBef>
                <a:spcPts val="0"/>
              </a:spcBef>
              <a:spcAft>
                <a:spcPts val="0"/>
              </a:spcAft>
              <a:buNone/>
            </a:pPr>
            <a:br>
              <a:rPr lang="en-US" sz="1200" b="0" i="0">
                <a:solidFill>
                  <a:schemeClr val="dk1"/>
                </a:solidFill>
                <a:latin typeface="Arial"/>
                <a:ea typeface="Arial"/>
                <a:cs typeface="Arial"/>
                <a:sym typeface="Arial"/>
              </a:rPr>
            </a:b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1" i="0">
                <a:solidFill>
                  <a:schemeClr val="dk1"/>
                </a:solidFill>
                <a:latin typeface="Arial"/>
                <a:ea typeface="Arial"/>
                <a:cs typeface="Arial"/>
                <a:sym typeface="Arial"/>
              </a:rPr>
              <a:t>R — Role</a:t>
            </a:r>
            <a:endParaRPr/>
          </a:p>
          <a:p>
            <a:pPr marL="0" lvl="0" indent="0" algn="l" rtl="0">
              <a:spcBef>
                <a:spcPts val="0"/>
              </a:spcBef>
              <a:spcAft>
                <a:spcPts val="0"/>
              </a:spcAft>
              <a:buNone/>
            </a:pPr>
            <a:r>
              <a:rPr lang="en-US" sz="1200" b="1" i="0">
                <a:solidFill>
                  <a:schemeClr val="dk1"/>
                </a:solidFill>
                <a:latin typeface="Arial"/>
                <a:ea typeface="Arial"/>
                <a:cs typeface="Arial"/>
                <a:sym typeface="Arial"/>
              </a:rPr>
              <a:t>Who should ChatGPT act as?</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Assign a perspective or expertise.</a:t>
            </a:r>
            <a:endParaRPr/>
          </a:p>
          <a:p>
            <a:pPr marL="0" lvl="0" indent="0" algn="l" rtl="0">
              <a:spcBef>
                <a:spcPts val="0"/>
              </a:spcBef>
              <a:spcAft>
                <a:spcPts val="0"/>
              </a:spcAft>
              <a:buNone/>
            </a:pPr>
            <a:r>
              <a:rPr lang="en-US" sz="1200" b="0" i="1">
                <a:solidFill>
                  <a:schemeClr val="dk1"/>
                </a:solidFill>
                <a:latin typeface="Arial"/>
                <a:ea typeface="Arial"/>
                <a:cs typeface="Arial"/>
                <a:sym typeface="Arial"/>
              </a:rPr>
              <a:t>Examples:</a:t>
            </a:r>
            <a:endParaRPr sz="1200" b="0" i="0">
              <a:solidFill>
                <a:schemeClr val="dk1"/>
              </a:solidFill>
              <a:latin typeface="Arial"/>
              <a:ea typeface="Arial"/>
              <a:cs typeface="Arial"/>
              <a:sym typeface="Arial"/>
            </a:endParaRPr>
          </a:p>
          <a:p>
            <a:pPr marL="0" lvl="0" indent="0" algn="l" rtl="0">
              <a:spcBef>
                <a:spcPts val="0"/>
              </a:spcBef>
              <a:spcAft>
                <a:spcPts val="0"/>
              </a:spcAft>
              <a:buNone/>
            </a:pPr>
            <a:r>
              <a:rPr lang="en-US" sz="1200" b="0" i="0">
                <a:solidFill>
                  <a:schemeClr val="dk1"/>
                </a:solidFill>
                <a:latin typeface="Arial"/>
                <a:ea typeface="Arial"/>
                <a:cs typeface="Arial"/>
                <a:sym typeface="Arial"/>
              </a:rPr>
              <a:t>“Act as a nonprofit marketing expert”</a:t>
            </a:r>
            <a:br>
              <a:rPr lang="en-US" sz="1200" b="0" i="0">
                <a:solidFill>
                  <a:schemeClr val="dk1"/>
                </a:solidFill>
                <a:latin typeface="Arial"/>
                <a:ea typeface="Arial"/>
                <a:cs typeface="Arial"/>
                <a:sym typeface="Arial"/>
              </a:rPr>
            </a:br>
            <a:r>
              <a:rPr lang="en-US" sz="1200" b="0" i="0">
                <a:solidFill>
                  <a:schemeClr val="dk1"/>
                </a:solidFill>
                <a:latin typeface="Arial"/>
                <a:ea typeface="Arial"/>
                <a:cs typeface="Arial"/>
                <a:sym typeface="Arial"/>
              </a:rPr>
              <a:t>“Act as a volunteer recruitment coordinator”</a:t>
            </a:r>
            <a:endParaRPr/>
          </a:p>
          <a:p>
            <a:pPr marL="0" lvl="0" indent="0" algn="l" rtl="0">
              <a:spcBef>
                <a:spcPts val="0"/>
              </a:spcBef>
              <a:spcAft>
                <a:spcPts val="0"/>
              </a:spcAft>
              <a:buNone/>
            </a:pPr>
            <a:endParaRPr/>
          </a:p>
        </p:txBody>
      </p:sp>
      <p:sp>
        <p:nvSpPr>
          <p:cNvPr id="155" name="Google Shape;15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2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1792288" y="612775"/>
            <a:ext cx="5486400" cy="4114800"/>
          </a:xfrm>
          <a:prstGeom prst="rect">
            <a:avLst/>
          </a:prstGeom>
          <a:noFill/>
          <a:ln>
            <a:noFill/>
          </a:ln>
        </p:spPr>
      </p:sp>
      <p:sp>
        <p:nvSpPr>
          <p:cNvPr id="68" name="Google Shape;68;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chatgpt.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mailto:membership@cosmopolitan.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jp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87"/>
        <p:cNvGrpSpPr/>
        <p:nvPr/>
      </p:nvGrpSpPr>
      <p:grpSpPr>
        <a:xfrm>
          <a:off x="0" y="0"/>
          <a:ext cx="0" cy="0"/>
          <a:chOff x="0" y="0"/>
          <a:chExt cx="0" cy="0"/>
        </a:xfrm>
      </p:grpSpPr>
      <p:sp>
        <p:nvSpPr>
          <p:cNvPr id="88" name="Google Shape;88;p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 descr="Beautify as image"/>
          <p:cNvPicPr preferRelativeResize="0"/>
          <p:nvPr/>
        </p:nvPicPr>
        <p:blipFill>
          <a:blip r:embed="rId3">
            <a:alphaModFix/>
          </a:blip>
          <a:stretch>
            <a:fillRect/>
          </a:stretch>
        </p:blipFill>
        <p:spPr>
          <a:xfrm>
            <a:off x="0" y="706101"/>
            <a:ext cx="9144000" cy="508991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p:nvPr/>
        </p:nvSpPr>
        <p:spPr>
          <a:xfrm>
            <a:off x="0" y="0"/>
            <a:ext cx="9144000" cy="1126435"/>
          </a:xfrm>
          <a:prstGeom prst="rect">
            <a:avLst/>
          </a:prstGeom>
          <a:gradFill>
            <a:gsLst>
              <a:gs pos="0">
                <a:srgbClr val="7F5AAB"/>
              </a:gs>
              <a:gs pos="100000">
                <a:srgbClr val="C7AEED"/>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7" name="Google Shape;187;p8"/>
          <p:cNvSpPr txBox="1">
            <a:spLocks noGrp="1"/>
          </p:cNvSpPr>
          <p:nvPr>
            <p:ph type="title"/>
          </p:nvPr>
        </p:nvSpPr>
        <p:spPr>
          <a:xfrm>
            <a:off x="457200" y="99904"/>
            <a:ext cx="8229600" cy="94456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FFFF00"/>
              </a:buClr>
              <a:buSzPts val="4400"/>
              <a:buFont typeface="Calibri"/>
              <a:buNone/>
            </a:pPr>
            <a:r>
              <a:rPr lang="en-US" b="1">
                <a:solidFill>
                  <a:srgbClr val="FFFF00"/>
                </a:solidFill>
              </a:rPr>
              <a:t>Example 1 - CHATGPT Output</a:t>
            </a:r>
            <a:endParaRPr b="1">
              <a:solidFill>
                <a:srgbClr val="FFFF00"/>
              </a:solidFill>
            </a:endParaRPr>
          </a:p>
        </p:txBody>
      </p:sp>
      <p:pic>
        <p:nvPicPr>
          <p:cNvPr id="188" name="Google Shape;188;p8"/>
          <p:cNvPicPr preferRelativeResize="0">
            <a:picLocks noGrp="1"/>
          </p:cNvPicPr>
          <p:nvPr>
            <p:ph type="body" idx="1"/>
          </p:nvPr>
        </p:nvPicPr>
        <p:blipFill rotWithShape="1">
          <a:blip r:embed="rId3">
            <a:alphaModFix/>
          </a:blip>
          <a:srcRect/>
          <a:stretch/>
        </p:blipFill>
        <p:spPr>
          <a:xfrm>
            <a:off x="345831" y="1311965"/>
            <a:ext cx="8452337" cy="5252179"/>
          </a:xfrm>
          <a:prstGeom prst="rect">
            <a:avLst/>
          </a:prstGeom>
          <a:noFill/>
          <a:ln>
            <a:noFill/>
          </a:ln>
        </p:spPr>
      </p:pic>
      <p:sp>
        <p:nvSpPr>
          <p:cNvPr id="189" name="Google Shape;189;p8"/>
          <p:cNvSpPr txBox="1"/>
          <p:nvPr/>
        </p:nvSpPr>
        <p:spPr>
          <a:xfrm>
            <a:off x="1812998" y="1596886"/>
            <a:ext cx="14444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FF0000"/>
                </a:solidFill>
                <a:highlight>
                  <a:srgbClr val="FFFF00"/>
                </a:highlight>
                <a:latin typeface="Calibri"/>
                <a:ea typeface="Calibri"/>
                <a:cs typeface="Calibri"/>
                <a:sym typeface="Calibri"/>
              </a:rPr>
              <a:t>PROMPT:</a:t>
            </a:r>
            <a:endParaRPr sz="1800" b="1">
              <a:solidFill>
                <a:srgbClr val="FF0000"/>
              </a:solidFill>
              <a:highlight>
                <a:srgbClr val="FFFF00"/>
              </a:highlight>
              <a:latin typeface="Calibri"/>
              <a:ea typeface="Calibri"/>
              <a:cs typeface="Calibri"/>
              <a:sym typeface="Calibri"/>
            </a:endParaRPr>
          </a:p>
        </p:txBody>
      </p:sp>
      <p:sp>
        <p:nvSpPr>
          <p:cNvPr id="190" name="Google Shape;190;p8"/>
          <p:cNvSpPr txBox="1"/>
          <p:nvPr/>
        </p:nvSpPr>
        <p:spPr>
          <a:xfrm>
            <a:off x="180948" y="5484299"/>
            <a:ext cx="458376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FF0000"/>
                </a:solidFill>
                <a:highlight>
                  <a:srgbClr val="FFFF00"/>
                </a:highlight>
                <a:latin typeface="Calibri"/>
                <a:ea typeface="Calibri"/>
                <a:cs typeface="Calibri"/>
                <a:sym typeface="Calibri"/>
              </a:rPr>
              <a:t>FURTHER RECOMMENDATIONS FROM CHATGPT</a:t>
            </a:r>
            <a:r>
              <a:rPr lang="en-US" sz="1400" b="1">
                <a:solidFill>
                  <a:srgbClr val="FF0000"/>
                </a:solidFill>
                <a:latin typeface="Calibri"/>
                <a:ea typeface="Calibri"/>
                <a:cs typeface="Calibri"/>
                <a:sym typeface="Calibri"/>
              </a:rPr>
              <a:t>:</a:t>
            </a:r>
            <a:endParaRPr sz="1400" b="1">
              <a:solidFill>
                <a:srgbClr val="FF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endParaRPr/>
          </a:p>
        </p:txBody>
      </p:sp>
      <p:pic>
        <p:nvPicPr>
          <p:cNvPr id="196" name="Google Shape;196;p9"/>
          <p:cNvPicPr preferRelativeResize="0">
            <a:picLocks noGrp="1"/>
          </p:cNvPicPr>
          <p:nvPr>
            <p:ph type="body" idx="1"/>
          </p:nvPr>
        </p:nvPicPr>
        <p:blipFill rotWithShape="1">
          <a:blip r:embed="rId3">
            <a:alphaModFix/>
          </a:blip>
          <a:srcRect/>
          <a:stretch/>
        </p:blipFill>
        <p:spPr>
          <a:xfrm>
            <a:off x="796622" y="1301169"/>
            <a:ext cx="7452856" cy="5556831"/>
          </a:xfrm>
          <a:prstGeom prst="rect">
            <a:avLst/>
          </a:prstGeom>
          <a:noFill/>
          <a:ln>
            <a:noFill/>
          </a:ln>
        </p:spPr>
      </p:pic>
      <p:sp>
        <p:nvSpPr>
          <p:cNvPr id="197" name="Google Shape;197;p9"/>
          <p:cNvSpPr/>
          <p:nvPr/>
        </p:nvSpPr>
        <p:spPr>
          <a:xfrm>
            <a:off x="0" y="0"/>
            <a:ext cx="9144000" cy="1126435"/>
          </a:xfrm>
          <a:prstGeom prst="rect">
            <a:avLst/>
          </a:prstGeom>
          <a:gradFill>
            <a:gsLst>
              <a:gs pos="0">
                <a:srgbClr val="7F5AAB"/>
              </a:gs>
              <a:gs pos="100000">
                <a:srgbClr val="C7AEED"/>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9"/>
          <p:cNvSpPr txBox="1"/>
          <p:nvPr/>
        </p:nvSpPr>
        <p:spPr>
          <a:xfrm>
            <a:off x="457200" y="99904"/>
            <a:ext cx="8229600" cy="944562"/>
          </a:xfrm>
          <a:prstGeom prst="rect">
            <a:avLst/>
          </a:prstGeom>
          <a:noFill/>
          <a:ln>
            <a:noFill/>
          </a:ln>
        </p:spPr>
        <p:txBody>
          <a:bodyPr spcFirstLastPara="1" wrap="square" lIns="91425" tIns="45700" rIns="91425" bIns="45700" anchor="ctr" anchorCtr="0">
            <a:normAutofit fontScale="77500" lnSpcReduction="20000"/>
          </a:bodyPr>
          <a:lstStyle/>
          <a:p>
            <a:pPr marL="0" marR="0" lvl="0" indent="0" algn="l" rtl="0">
              <a:spcBef>
                <a:spcPts val="0"/>
              </a:spcBef>
              <a:spcAft>
                <a:spcPts val="0"/>
              </a:spcAft>
              <a:buClr>
                <a:srgbClr val="FFFF00"/>
              </a:buClr>
              <a:buSzPct val="100000"/>
              <a:buFont typeface="Calibri"/>
              <a:buNone/>
            </a:pPr>
            <a:r>
              <a:rPr lang="en-US" sz="4400" b="1">
                <a:solidFill>
                  <a:srgbClr val="FFFF00"/>
                </a:solidFill>
                <a:latin typeface="Calibri"/>
                <a:ea typeface="Calibri"/>
                <a:cs typeface="Calibri"/>
                <a:sym typeface="Calibri"/>
              </a:rPr>
              <a:t>Example 1 - CHATGPT Output – Version #2</a:t>
            </a:r>
            <a:endParaRPr sz="4400" b="1">
              <a:solidFill>
                <a:srgbClr val="FFFF00"/>
              </a:solidFill>
              <a:latin typeface="Calibri"/>
              <a:ea typeface="Calibri"/>
              <a:cs typeface="Calibri"/>
              <a:sym typeface="Calibri"/>
            </a:endParaRPr>
          </a:p>
        </p:txBody>
      </p:sp>
      <p:sp>
        <p:nvSpPr>
          <p:cNvPr id="199" name="Google Shape;199;p9"/>
          <p:cNvSpPr txBox="1"/>
          <p:nvPr/>
        </p:nvSpPr>
        <p:spPr>
          <a:xfrm>
            <a:off x="2389467" y="1318913"/>
            <a:ext cx="19506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highlight>
                  <a:srgbClr val="FFFF00"/>
                </a:highlight>
                <a:latin typeface="Calibri"/>
                <a:ea typeface="Calibri"/>
                <a:cs typeface="Calibri"/>
                <a:sym typeface="Calibri"/>
              </a:rPr>
              <a:t>REVISED PROMPT:</a:t>
            </a:r>
            <a:endParaRPr sz="1800" b="1">
              <a:solidFill>
                <a:srgbClr val="FF0000"/>
              </a:solidFill>
              <a:highlight>
                <a:srgbClr val="FFFF00"/>
              </a:highlight>
              <a:latin typeface="Calibri"/>
              <a:ea typeface="Calibri"/>
              <a:cs typeface="Calibri"/>
              <a:sym typeface="Calibri"/>
            </a:endParaRPr>
          </a:p>
        </p:txBody>
      </p:sp>
      <p:sp>
        <p:nvSpPr>
          <p:cNvPr id="200" name="Google Shape;200;p9"/>
          <p:cNvSpPr txBox="1"/>
          <p:nvPr/>
        </p:nvSpPr>
        <p:spPr>
          <a:xfrm>
            <a:off x="193648" y="5582526"/>
            <a:ext cx="458376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FF0000"/>
                </a:solidFill>
                <a:highlight>
                  <a:srgbClr val="FFFF00"/>
                </a:highlight>
                <a:latin typeface="Calibri"/>
                <a:ea typeface="Calibri"/>
                <a:cs typeface="Calibri"/>
                <a:sym typeface="Calibri"/>
              </a:rPr>
              <a:t>FURTHER RECOMMENDATIONS FROM CHATGPT</a:t>
            </a:r>
            <a:r>
              <a:rPr lang="en-US" sz="1400" b="1">
                <a:solidFill>
                  <a:srgbClr val="FF0000"/>
                </a:solidFill>
                <a:latin typeface="Calibri"/>
                <a:ea typeface="Calibri"/>
                <a:cs typeface="Calibri"/>
                <a:sym typeface="Calibri"/>
              </a:rPr>
              <a:t>:</a:t>
            </a:r>
            <a:endParaRPr sz="1400" b="1">
              <a:solidFill>
                <a:srgbClr val="FF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txBox="1">
            <a:spLocks noGrp="1"/>
          </p:cNvSpPr>
          <p:nvPr>
            <p:ph type="title"/>
          </p:nvPr>
        </p:nvSpPr>
        <p:spPr>
          <a:xfrm>
            <a:off x="4401417" y="1138036"/>
            <a:ext cx="4083287" cy="140247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7030A0"/>
              </a:buClr>
              <a:buSzPts val="2800"/>
              <a:buFont typeface="Calibri"/>
              <a:buNone/>
            </a:pPr>
            <a:r>
              <a:rPr lang="en-US" sz="2800" b="1">
                <a:solidFill>
                  <a:srgbClr val="7030A0"/>
                </a:solidFill>
              </a:rPr>
              <a:t>Example #2 : Event Promotion</a:t>
            </a:r>
            <a:endParaRPr/>
          </a:p>
        </p:txBody>
      </p:sp>
      <p:pic>
        <p:nvPicPr>
          <p:cNvPr id="206" name="Google Shape;206;p10" descr="Drawings on colorful paper"/>
          <p:cNvPicPr preferRelativeResize="0"/>
          <p:nvPr/>
        </p:nvPicPr>
        <p:blipFill rotWithShape="1">
          <a:blip r:embed="rId3">
            <a:alphaModFix/>
          </a:blip>
          <a:srcRect l="21070" r="41327" b="-1"/>
          <a:stretch/>
        </p:blipFill>
        <p:spPr>
          <a:xfrm>
            <a:off x="20" y="10"/>
            <a:ext cx="3863363" cy="6857990"/>
          </a:xfrm>
          <a:prstGeom prst="rect">
            <a:avLst/>
          </a:prstGeom>
          <a:noFill/>
          <a:ln>
            <a:noFill/>
          </a:ln>
        </p:spPr>
      </p:pic>
      <p:sp>
        <p:nvSpPr>
          <p:cNvPr id="207" name="Google Shape;207;p10"/>
          <p:cNvSpPr txBox="1">
            <a:spLocks noGrp="1"/>
          </p:cNvSpPr>
          <p:nvPr>
            <p:ph type="body" idx="1"/>
          </p:nvPr>
        </p:nvSpPr>
        <p:spPr>
          <a:xfrm>
            <a:off x="4401417" y="2551176"/>
            <a:ext cx="4083287" cy="359120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1700"/>
              <a:buNone/>
            </a:pPr>
            <a:r>
              <a:rPr lang="en-US" sz="1700" b="1">
                <a:solidFill>
                  <a:srgbClr val="FF0000"/>
                </a:solidFill>
                <a:highlight>
                  <a:srgbClr val="FFFF00"/>
                </a:highlight>
              </a:rPr>
              <a:t>PROMPT:</a:t>
            </a:r>
            <a:endParaRPr/>
          </a:p>
          <a:p>
            <a:pPr marL="342900" lvl="0" indent="-342900" algn="l" rtl="0">
              <a:spcBef>
                <a:spcPts val="360"/>
              </a:spcBef>
              <a:spcAft>
                <a:spcPts val="0"/>
              </a:spcAft>
              <a:buClr>
                <a:schemeClr val="dk1"/>
              </a:buClr>
              <a:buSzPts val="1800"/>
              <a:buChar char="•"/>
            </a:pPr>
            <a:r>
              <a:rPr lang="en-US" sz="1800"/>
              <a:t>Create a promotional flyer text for a community car-themed fundraising event targeting families and young adults.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1"/>
          <p:cNvSpPr/>
          <p:nvPr/>
        </p:nvSpPr>
        <p:spPr>
          <a:xfrm>
            <a:off x="0" y="0"/>
            <a:ext cx="9144000" cy="1126435"/>
          </a:xfrm>
          <a:prstGeom prst="rect">
            <a:avLst/>
          </a:prstGeom>
          <a:gradFill>
            <a:gsLst>
              <a:gs pos="0">
                <a:srgbClr val="7F5AAB"/>
              </a:gs>
              <a:gs pos="100000">
                <a:srgbClr val="C7AEED"/>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p11"/>
          <p:cNvSpPr txBox="1">
            <a:spLocks noGrp="1"/>
          </p:cNvSpPr>
          <p:nvPr>
            <p:ph type="title"/>
          </p:nvPr>
        </p:nvSpPr>
        <p:spPr>
          <a:xfrm>
            <a:off x="457200" y="99904"/>
            <a:ext cx="8229600" cy="94456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FFFF00"/>
              </a:buClr>
              <a:buSzPts val="4400"/>
              <a:buFont typeface="Calibri"/>
              <a:buNone/>
            </a:pPr>
            <a:r>
              <a:rPr lang="en-US" b="1">
                <a:solidFill>
                  <a:srgbClr val="FFFF00"/>
                </a:solidFill>
              </a:rPr>
              <a:t>Example 2 - CHATGPT Output</a:t>
            </a:r>
            <a:endParaRPr b="1">
              <a:solidFill>
                <a:srgbClr val="FFFF00"/>
              </a:solidFill>
            </a:endParaRPr>
          </a:p>
        </p:txBody>
      </p:sp>
      <p:pic>
        <p:nvPicPr>
          <p:cNvPr id="214" name="Google Shape;214;p11"/>
          <p:cNvPicPr preferRelativeResize="0">
            <a:picLocks noGrp="1"/>
          </p:cNvPicPr>
          <p:nvPr>
            <p:ph type="body" idx="1"/>
          </p:nvPr>
        </p:nvPicPr>
        <p:blipFill rotWithShape="1">
          <a:blip r:embed="rId3">
            <a:alphaModFix/>
          </a:blip>
          <a:srcRect/>
          <a:stretch/>
        </p:blipFill>
        <p:spPr>
          <a:xfrm>
            <a:off x="1696278" y="1286402"/>
            <a:ext cx="6115877" cy="5501904"/>
          </a:xfrm>
          <a:prstGeom prst="rect">
            <a:avLst/>
          </a:prstGeom>
          <a:noFill/>
          <a:ln>
            <a:noFill/>
          </a:ln>
        </p:spPr>
      </p:pic>
      <p:sp>
        <p:nvSpPr>
          <p:cNvPr id="215" name="Google Shape;215;p11"/>
          <p:cNvSpPr txBox="1"/>
          <p:nvPr/>
        </p:nvSpPr>
        <p:spPr>
          <a:xfrm>
            <a:off x="2502113" y="1424606"/>
            <a:ext cx="10958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highlight>
                  <a:srgbClr val="FFFF00"/>
                </a:highlight>
                <a:latin typeface="Calibri"/>
                <a:ea typeface="Calibri"/>
                <a:cs typeface="Calibri"/>
                <a:sym typeface="Calibri"/>
              </a:rPr>
              <a:t>PROMPT:</a:t>
            </a:r>
            <a:endParaRPr sz="1800" b="1">
              <a:solidFill>
                <a:srgbClr val="FF0000"/>
              </a:solidFill>
              <a:highlight>
                <a:srgbClr val="FFFF00"/>
              </a:highlight>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2"/>
          <p:cNvSpPr txBox="1">
            <a:spLocks noGrp="1"/>
          </p:cNvSpPr>
          <p:nvPr>
            <p:ph type="title"/>
          </p:nvPr>
        </p:nvSpPr>
        <p:spPr>
          <a:xfrm>
            <a:off x="4401417" y="1138036"/>
            <a:ext cx="4083287" cy="140247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7030A0"/>
              </a:buClr>
              <a:buSzPts val="2800"/>
              <a:buFont typeface="Calibri"/>
              <a:buNone/>
            </a:pPr>
            <a:r>
              <a:rPr lang="en-US" sz="2800" b="1">
                <a:solidFill>
                  <a:srgbClr val="7030A0"/>
                </a:solidFill>
              </a:rPr>
              <a:t>Example #3 : Member Engagement Ideas</a:t>
            </a:r>
            <a:endParaRPr/>
          </a:p>
        </p:txBody>
      </p:sp>
      <p:pic>
        <p:nvPicPr>
          <p:cNvPr id="221" name="Google Shape;221;p12" descr="Drawings on colorful paper"/>
          <p:cNvPicPr preferRelativeResize="0"/>
          <p:nvPr/>
        </p:nvPicPr>
        <p:blipFill rotWithShape="1">
          <a:blip r:embed="rId3">
            <a:alphaModFix/>
          </a:blip>
          <a:srcRect l="21070" r="41327" b="-1"/>
          <a:stretch/>
        </p:blipFill>
        <p:spPr>
          <a:xfrm>
            <a:off x="20" y="10"/>
            <a:ext cx="3863363" cy="6857990"/>
          </a:xfrm>
          <a:prstGeom prst="rect">
            <a:avLst/>
          </a:prstGeom>
          <a:noFill/>
          <a:ln>
            <a:noFill/>
          </a:ln>
        </p:spPr>
      </p:pic>
      <p:sp>
        <p:nvSpPr>
          <p:cNvPr id="222" name="Google Shape;222;p12"/>
          <p:cNvSpPr txBox="1">
            <a:spLocks noGrp="1"/>
          </p:cNvSpPr>
          <p:nvPr>
            <p:ph type="body" idx="1"/>
          </p:nvPr>
        </p:nvSpPr>
        <p:spPr>
          <a:xfrm>
            <a:off x="4401417" y="2551176"/>
            <a:ext cx="4083287" cy="140247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1700"/>
              <a:buNone/>
            </a:pPr>
            <a:r>
              <a:rPr lang="en-US" sz="1700" b="1">
                <a:solidFill>
                  <a:srgbClr val="FF0000"/>
                </a:solidFill>
                <a:highlight>
                  <a:srgbClr val="FFFF00"/>
                </a:highlight>
              </a:rPr>
              <a:t>PROMPT:</a:t>
            </a:r>
            <a:endParaRPr/>
          </a:p>
          <a:p>
            <a:pPr marL="342900" lvl="0" indent="-342900" algn="l" rtl="0">
              <a:spcBef>
                <a:spcPts val="360"/>
              </a:spcBef>
              <a:spcAft>
                <a:spcPts val="0"/>
              </a:spcAft>
              <a:buClr>
                <a:schemeClr val="dk1"/>
              </a:buClr>
              <a:buSzPts val="1800"/>
              <a:buChar char="•"/>
            </a:pPr>
            <a:r>
              <a:rPr lang="en-US" sz="1800"/>
              <a:t>Generate 10 creative ideas to engage younger members in a service organization.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3"/>
          <p:cNvSpPr/>
          <p:nvPr/>
        </p:nvSpPr>
        <p:spPr>
          <a:xfrm>
            <a:off x="0" y="0"/>
            <a:ext cx="9144000" cy="1126435"/>
          </a:xfrm>
          <a:prstGeom prst="rect">
            <a:avLst/>
          </a:prstGeom>
          <a:gradFill>
            <a:gsLst>
              <a:gs pos="0">
                <a:srgbClr val="7F5AAB"/>
              </a:gs>
              <a:gs pos="100000">
                <a:srgbClr val="C7AEED"/>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13"/>
          <p:cNvSpPr txBox="1">
            <a:spLocks noGrp="1"/>
          </p:cNvSpPr>
          <p:nvPr>
            <p:ph type="title"/>
          </p:nvPr>
        </p:nvSpPr>
        <p:spPr>
          <a:xfrm>
            <a:off x="457200" y="99904"/>
            <a:ext cx="8229600" cy="94456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FFFF00"/>
              </a:buClr>
              <a:buSzPts val="4400"/>
              <a:buFont typeface="Calibri"/>
              <a:buNone/>
            </a:pPr>
            <a:r>
              <a:rPr lang="en-US" b="1">
                <a:solidFill>
                  <a:srgbClr val="FFFF00"/>
                </a:solidFill>
              </a:rPr>
              <a:t>Example 3 - CHATGPT Output</a:t>
            </a:r>
            <a:endParaRPr b="1">
              <a:solidFill>
                <a:srgbClr val="FFFF00"/>
              </a:solidFill>
            </a:endParaRPr>
          </a:p>
        </p:txBody>
      </p:sp>
      <p:sp>
        <p:nvSpPr>
          <p:cNvPr id="230" name="Google Shape;230;p13"/>
          <p:cNvSpPr txBox="1"/>
          <p:nvPr/>
        </p:nvSpPr>
        <p:spPr>
          <a:xfrm>
            <a:off x="2502113" y="1424606"/>
            <a:ext cx="10958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highlight>
                  <a:srgbClr val="FFFF00"/>
                </a:highlight>
                <a:latin typeface="Calibri"/>
                <a:ea typeface="Calibri"/>
                <a:cs typeface="Calibri"/>
                <a:sym typeface="Calibri"/>
              </a:rPr>
              <a:t>PROMPT:</a:t>
            </a:r>
            <a:endParaRPr sz="1800" b="1">
              <a:solidFill>
                <a:srgbClr val="FF0000"/>
              </a:solidFill>
              <a:highlight>
                <a:srgbClr val="FFFF00"/>
              </a:highlight>
              <a:latin typeface="Calibri"/>
              <a:ea typeface="Calibri"/>
              <a:cs typeface="Calibri"/>
              <a:sym typeface="Calibri"/>
            </a:endParaRPr>
          </a:p>
        </p:txBody>
      </p:sp>
      <p:sp>
        <p:nvSpPr>
          <p:cNvPr id="231" name="Google Shape;231;p13"/>
          <p:cNvSpPr txBox="1"/>
          <p:nvPr/>
        </p:nvSpPr>
        <p:spPr>
          <a:xfrm>
            <a:off x="289339" y="2264080"/>
            <a:ext cx="8756263" cy="42934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dk1"/>
                </a:solidFill>
                <a:latin typeface="Calibri"/>
                <a:ea typeface="Calibri"/>
                <a:cs typeface="Calibri"/>
                <a:sym typeface="Calibri"/>
              </a:rPr>
              <a:t>Here are 10 practical, engaging ideas designed to genuinely appeal to younger members—not just attract them, but keep them involved:</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1. Micro-Volunteering Opportunities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Offer short, flexible volunteer options (1–3 hours, virtual or in-person). Younger professionals often want to help but struggle with time commitments.</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2. Social + Service Events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Blend purpose with fun—think “volunteer day + patio hangout” or “community clean-up + coffee meetup.” The social element is key.</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3. Skill-Based Volunteering</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Let members use (and build) real-world skills—marketing, event planning, finance, social media, design. This makes participation feel valuable to their careers.</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4. Leadership Fast-Track Roles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Create small, low-risk leadership opportunities (project leads, event captains) so younger members don’t have to “wait their turn” for years.</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5. Cause-Focused Pop-Up Projects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Run short-term initiatives around specific causes (mental health, environment, youth support). Clear purpose = higher engagement.</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6. Networking with Purpose Nights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Host events that combine networking and impact—guest speakers, panel discussions, or “meet a mentor” nights tied to service themes.</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7. Modernize Communication Channels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Use platforms they actually use (Instagram, LinkedIn, WhatsApp/Discord). Keep messaging visual, concise, and consistent.</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8. Bring-a-Friend Incentives</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Encourage current members to invite peers—offer perks like event discounts, recognition, or small rewards for referrals.</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9. Personal Branding &amp; Recognition</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Highlight members on social media, celebrate contributions, and provide volunteer certificates or LinkedIn-ready experience.</a:t>
            </a:r>
            <a:endParaRPr/>
          </a:p>
          <a:p>
            <a:pPr marL="0" marR="0" lvl="0" indent="0" algn="l" rtl="0">
              <a:spcBef>
                <a:spcPts val="0"/>
              </a:spcBef>
              <a:spcAft>
                <a:spcPts val="0"/>
              </a:spcAft>
              <a:buNone/>
            </a:pPr>
            <a:r>
              <a:rPr lang="en-US" sz="1050" b="1">
                <a:solidFill>
                  <a:schemeClr val="dk1"/>
                </a:solidFill>
                <a:latin typeface="Calibri"/>
                <a:ea typeface="Calibri"/>
                <a:cs typeface="Calibri"/>
                <a:sym typeface="Calibri"/>
              </a:rPr>
              <a:t>10. Signature “Flagship” Event</a:t>
            </a:r>
            <a:br>
              <a:rPr lang="en-US" sz="1050">
                <a:solidFill>
                  <a:schemeClr val="dk1"/>
                </a:solidFill>
                <a:latin typeface="Calibri"/>
                <a:ea typeface="Calibri"/>
                <a:cs typeface="Calibri"/>
                <a:sym typeface="Calibri"/>
              </a:rPr>
            </a:br>
            <a:r>
              <a:rPr lang="en-US" sz="1050">
                <a:solidFill>
                  <a:schemeClr val="dk1"/>
                </a:solidFill>
                <a:latin typeface="Calibri"/>
                <a:ea typeface="Calibri"/>
                <a:cs typeface="Calibri"/>
                <a:sym typeface="Calibri"/>
              </a:rPr>
              <a:t>Create one standout, highly branded annual event (like a themed fundraiser or community festival) that younger members feel proud to be part of and promote.</a:t>
            </a:r>
            <a:endParaRPr/>
          </a:p>
          <a:p>
            <a:pPr marL="0" marR="0" lvl="0" indent="0" algn="l" rtl="0">
              <a:spcBef>
                <a:spcPts val="0"/>
              </a:spcBef>
              <a:spcAft>
                <a:spcPts val="0"/>
              </a:spcAft>
              <a:buNone/>
            </a:pPr>
            <a:endParaRPr sz="1050">
              <a:solidFill>
                <a:schemeClr val="dk1"/>
              </a:solidFill>
              <a:latin typeface="Calibri"/>
              <a:ea typeface="Calibri"/>
              <a:cs typeface="Calibri"/>
              <a:sym typeface="Calibri"/>
            </a:endParaRPr>
          </a:p>
          <a:p>
            <a:pPr marL="0" marR="0" lvl="0" indent="0" algn="l" rtl="0">
              <a:spcBef>
                <a:spcPts val="0"/>
              </a:spcBef>
              <a:spcAft>
                <a:spcPts val="0"/>
              </a:spcAft>
              <a:buNone/>
            </a:pPr>
            <a:endParaRPr sz="1050">
              <a:solidFill>
                <a:schemeClr val="dk1"/>
              </a:solidFill>
              <a:latin typeface="Calibri"/>
              <a:ea typeface="Calibri"/>
              <a:cs typeface="Calibri"/>
              <a:sym typeface="Calibri"/>
            </a:endParaRPr>
          </a:p>
          <a:p>
            <a:pPr marL="0" marR="0" lvl="0" indent="0" algn="l" rtl="0">
              <a:spcBef>
                <a:spcPts val="0"/>
              </a:spcBef>
              <a:spcAft>
                <a:spcPts val="0"/>
              </a:spcAft>
              <a:buNone/>
            </a:pPr>
            <a:r>
              <a:rPr lang="en-US" sz="1050">
                <a:solidFill>
                  <a:schemeClr val="dk1"/>
                </a:solidFill>
                <a:latin typeface="Calibri"/>
                <a:ea typeface="Calibri"/>
                <a:cs typeface="Calibri"/>
                <a:sym typeface="Calibri"/>
              </a:rPr>
              <a:t>If you want, I can turn these into a </a:t>
            </a:r>
            <a:r>
              <a:rPr lang="en-US" sz="1050" b="1">
                <a:solidFill>
                  <a:schemeClr val="dk1"/>
                </a:solidFill>
                <a:latin typeface="Calibri"/>
                <a:ea typeface="Calibri"/>
                <a:cs typeface="Calibri"/>
                <a:sym typeface="Calibri"/>
              </a:rPr>
              <a:t>targeted recruitment plan specifically for Cosmopolitan</a:t>
            </a:r>
            <a:r>
              <a:rPr lang="en-US" sz="1050">
                <a:solidFill>
                  <a:schemeClr val="dk1"/>
                </a:solidFill>
                <a:latin typeface="Calibri"/>
                <a:ea typeface="Calibri"/>
                <a:cs typeface="Calibri"/>
                <a:sym typeface="Calibri"/>
              </a:rPr>
              <a:t> or tie them into your Rock’n August event to cross-promote younger engagement.</a:t>
            </a:r>
            <a:endParaRPr/>
          </a:p>
        </p:txBody>
      </p:sp>
      <p:pic>
        <p:nvPicPr>
          <p:cNvPr id="232" name="Google Shape;232;p13"/>
          <p:cNvPicPr preferRelativeResize="0"/>
          <p:nvPr/>
        </p:nvPicPr>
        <p:blipFill rotWithShape="1">
          <a:blip r:embed="rId3">
            <a:alphaModFix/>
          </a:blip>
          <a:srcRect/>
          <a:stretch/>
        </p:blipFill>
        <p:spPr>
          <a:xfrm>
            <a:off x="3597967" y="1226339"/>
            <a:ext cx="5454930" cy="819192"/>
          </a:xfrm>
          <a:prstGeom prst="rect">
            <a:avLst/>
          </a:prstGeom>
          <a:noFill/>
          <a:ln>
            <a:noFill/>
          </a:ln>
        </p:spPr>
      </p:pic>
      <p:sp>
        <p:nvSpPr>
          <p:cNvPr id="233" name="Google Shape;233;p13"/>
          <p:cNvSpPr txBox="1"/>
          <p:nvPr/>
        </p:nvSpPr>
        <p:spPr>
          <a:xfrm>
            <a:off x="98398" y="5830176"/>
            <a:ext cx="458376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FF0000"/>
                </a:solidFill>
                <a:highlight>
                  <a:srgbClr val="FFFF00"/>
                </a:highlight>
                <a:latin typeface="Calibri"/>
                <a:ea typeface="Calibri"/>
                <a:cs typeface="Calibri"/>
                <a:sym typeface="Calibri"/>
              </a:rPr>
              <a:t>FURTHER RECOMMENDATIONS FROM CHATGPT</a:t>
            </a:r>
            <a:r>
              <a:rPr lang="en-US" sz="1400" b="1">
                <a:solidFill>
                  <a:srgbClr val="FF0000"/>
                </a:solidFill>
                <a:latin typeface="Calibri"/>
                <a:ea typeface="Calibri"/>
                <a:cs typeface="Calibri"/>
                <a:sym typeface="Calibri"/>
              </a:rPr>
              <a:t>:</a:t>
            </a:r>
            <a:endParaRPr sz="1400" b="1">
              <a:solidFill>
                <a:srgbClr val="FF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4"/>
          <p:cNvSpPr txBox="1">
            <a:spLocks noGrp="1"/>
          </p:cNvSpPr>
          <p:nvPr>
            <p:ph type="title"/>
          </p:nvPr>
        </p:nvSpPr>
        <p:spPr>
          <a:xfrm>
            <a:off x="4401417" y="1138036"/>
            <a:ext cx="4083287" cy="140247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7030A0"/>
              </a:buClr>
              <a:buSzPts val="2800"/>
              <a:buFont typeface="Calibri"/>
              <a:buNone/>
            </a:pPr>
            <a:r>
              <a:rPr lang="en-US" sz="2800" b="1">
                <a:solidFill>
                  <a:srgbClr val="7030A0"/>
                </a:solidFill>
              </a:rPr>
              <a:t>Example #4 : Member Engagement Ideas</a:t>
            </a:r>
            <a:endParaRPr/>
          </a:p>
        </p:txBody>
      </p:sp>
      <p:pic>
        <p:nvPicPr>
          <p:cNvPr id="239" name="Google Shape;239;p14" descr="Drawings on colorful paper"/>
          <p:cNvPicPr preferRelativeResize="0"/>
          <p:nvPr/>
        </p:nvPicPr>
        <p:blipFill rotWithShape="1">
          <a:blip r:embed="rId3">
            <a:alphaModFix/>
          </a:blip>
          <a:srcRect l="21070" r="41327" b="-1"/>
          <a:stretch/>
        </p:blipFill>
        <p:spPr>
          <a:xfrm>
            <a:off x="20" y="10"/>
            <a:ext cx="3863363" cy="6857990"/>
          </a:xfrm>
          <a:prstGeom prst="rect">
            <a:avLst/>
          </a:prstGeom>
          <a:noFill/>
          <a:ln>
            <a:noFill/>
          </a:ln>
        </p:spPr>
      </p:pic>
      <p:sp>
        <p:nvSpPr>
          <p:cNvPr id="240" name="Google Shape;240;p14"/>
          <p:cNvSpPr txBox="1">
            <a:spLocks noGrp="1"/>
          </p:cNvSpPr>
          <p:nvPr>
            <p:ph type="body" idx="1"/>
          </p:nvPr>
        </p:nvSpPr>
        <p:spPr>
          <a:xfrm>
            <a:off x="4401417" y="2600601"/>
            <a:ext cx="4083300" cy="14025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700"/>
              <a:buNone/>
            </a:pPr>
            <a:r>
              <a:rPr lang="en-US" sz="1700">
                <a:solidFill>
                  <a:srgbClr val="FF0000"/>
                </a:solidFill>
                <a:highlight>
                  <a:srgbClr val="FFFF00"/>
                </a:highlight>
              </a:rPr>
              <a:t>PROMPT:</a:t>
            </a:r>
            <a:endParaRPr>
              <a:solidFill>
                <a:srgbClr val="FF0000"/>
              </a:solidFill>
              <a:highlight>
                <a:srgbClr val="FFFF00"/>
              </a:highlight>
            </a:endParaRPr>
          </a:p>
          <a:p>
            <a:pPr marL="342900" lvl="0" indent="-342900" algn="l" rtl="0">
              <a:spcBef>
                <a:spcPts val="360"/>
              </a:spcBef>
              <a:spcAft>
                <a:spcPts val="0"/>
              </a:spcAft>
              <a:buClr>
                <a:schemeClr val="dk1"/>
              </a:buClr>
              <a:buSzPts val="1800"/>
              <a:buChar char="•"/>
            </a:pPr>
            <a:r>
              <a:rPr lang="en-US" sz="1800"/>
              <a:t>Write a short email welcoming a new member and encouraging participation in upcoming events.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5"/>
          <p:cNvSpPr/>
          <p:nvPr/>
        </p:nvSpPr>
        <p:spPr>
          <a:xfrm>
            <a:off x="0" y="0"/>
            <a:ext cx="9144000" cy="1126435"/>
          </a:xfrm>
          <a:prstGeom prst="rect">
            <a:avLst/>
          </a:prstGeom>
          <a:gradFill>
            <a:gsLst>
              <a:gs pos="0">
                <a:srgbClr val="7F5AAB"/>
              </a:gs>
              <a:gs pos="100000">
                <a:srgbClr val="C7AEED"/>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15"/>
          <p:cNvSpPr txBox="1">
            <a:spLocks noGrp="1"/>
          </p:cNvSpPr>
          <p:nvPr>
            <p:ph type="title"/>
          </p:nvPr>
        </p:nvSpPr>
        <p:spPr>
          <a:xfrm>
            <a:off x="457200" y="99904"/>
            <a:ext cx="8229600" cy="94456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FFFF00"/>
              </a:buClr>
              <a:buSzPts val="4400"/>
              <a:buFont typeface="Calibri"/>
              <a:buNone/>
            </a:pPr>
            <a:r>
              <a:rPr lang="en-US" b="1">
                <a:solidFill>
                  <a:srgbClr val="FFFF00"/>
                </a:solidFill>
              </a:rPr>
              <a:t>Example 4 - CHATGPT Output</a:t>
            </a:r>
            <a:endParaRPr b="1">
              <a:solidFill>
                <a:srgbClr val="FFFF00"/>
              </a:solidFill>
            </a:endParaRPr>
          </a:p>
        </p:txBody>
      </p:sp>
      <p:pic>
        <p:nvPicPr>
          <p:cNvPr id="247" name="Google Shape;247;p15"/>
          <p:cNvPicPr preferRelativeResize="0"/>
          <p:nvPr/>
        </p:nvPicPr>
        <p:blipFill rotWithShape="1">
          <a:blip r:embed="rId3">
            <a:alphaModFix/>
          </a:blip>
          <a:srcRect/>
          <a:stretch/>
        </p:blipFill>
        <p:spPr>
          <a:xfrm>
            <a:off x="53773" y="1285528"/>
            <a:ext cx="9033874" cy="3604451"/>
          </a:xfrm>
          <a:prstGeom prst="rect">
            <a:avLst/>
          </a:prstGeom>
          <a:noFill/>
          <a:ln>
            <a:noFill/>
          </a:ln>
        </p:spPr>
      </p:pic>
      <p:sp>
        <p:nvSpPr>
          <p:cNvPr id="248" name="Google Shape;248;p15"/>
          <p:cNvSpPr txBox="1"/>
          <p:nvPr/>
        </p:nvSpPr>
        <p:spPr>
          <a:xfrm>
            <a:off x="993748" y="1470185"/>
            <a:ext cx="109585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highlight>
                  <a:srgbClr val="FFFF00"/>
                </a:highlight>
                <a:latin typeface="Calibri"/>
                <a:ea typeface="Calibri"/>
                <a:cs typeface="Calibri"/>
                <a:sym typeface="Calibri"/>
              </a:rPr>
              <a:t>PROMPT:</a:t>
            </a:r>
            <a:endParaRPr sz="1800" b="1">
              <a:solidFill>
                <a:srgbClr val="FF0000"/>
              </a:solidFill>
              <a:highlight>
                <a:srgbClr val="FFFF00"/>
              </a:highlight>
              <a:latin typeface="Calibri"/>
              <a:ea typeface="Calibri"/>
              <a:cs typeface="Calibri"/>
              <a:sym typeface="Calibri"/>
            </a:endParaRPr>
          </a:p>
        </p:txBody>
      </p:sp>
      <p:sp>
        <p:nvSpPr>
          <p:cNvPr id="249" name="Google Shape;249;p15"/>
          <p:cNvSpPr txBox="1"/>
          <p:nvPr/>
        </p:nvSpPr>
        <p:spPr>
          <a:xfrm>
            <a:off x="156179" y="5435626"/>
            <a:ext cx="8931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FF0000"/>
                </a:solidFill>
                <a:latin typeface="Calibri"/>
                <a:ea typeface="Calibri"/>
                <a:cs typeface="Calibri"/>
                <a:sym typeface="Calibri"/>
              </a:rPr>
              <a:t>The response did not work, ChatGPT did not come back with anything useful.  This happens…</a:t>
            </a:r>
            <a:endParaRPr sz="1800">
              <a:solidFill>
                <a:srgbClr val="FF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6"/>
          <p:cNvSpPr/>
          <p:nvPr/>
        </p:nvSpPr>
        <p:spPr>
          <a:xfrm>
            <a:off x="0" y="0"/>
            <a:ext cx="9144000" cy="1126435"/>
          </a:xfrm>
          <a:prstGeom prst="rect">
            <a:avLst/>
          </a:prstGeom>
          <a:gradFill>
            <a:gsLst>
              <a:gs pos="0">
                <a:srgbClr val="7F5AAB"/>
              </a:gs>
              <a:gs pos="100000">
                <a:srgbClr val="C7AEED"/>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5" name="Google Shape;255;p16"/>
          <p:cNvSpPr txBox="1">
            <a:spLocks noGrp="1"/>
          </p:cNvSpPr>
          <p:nvPr>
            <p:ph type="title"/>
          </p:nvPr>
        </p:nvSpPr>
        <p:spPr>
          <a:xfrm>
            <a:off x="457200" y="99904"/>
            <a:ext cx="8229600" cy="94456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FFFF00"/>
              </a:buClr>
              <a:buSzPts val="4400"/>
              <a:buFont typeface="Calibri"/>
              <a:buNone/>
            </a:pPr>
            <a:r>
              <a:rPr lang="en-US" b="1">
                <a:solidFill>
                  <a:srgbClr val="FFFF00"/>
                </a:solidFill>
              </a:rPr>
              <a:t>Example 4 - CHATGPT Output</a:t>
            </a:r>
            <a:endParaRPr b="1">
              <a:solidFill>
                <a:srgbClr val="FFFF00"/>
              </a:solidFill>
            </a:endParaRPr>
          </a:p>
        </p:txBody>
      </p:sp>
      <p:pic>
        <p:nvPicPr>
          <p:cNvPr id="256" name="Google Shape;256;p16"/>
          <p:cNvPicPr preferRelativeResize="0"/>
          <p:nvPr/>
        </p:nvPicPr>
        <p:blipFill rotWithShape="1">
          <a:blip r:embed="rId3">
            <a:alphaModFix/>
          </a:blip>
          <a:srcRect/>
          <a:stretch/>
        </p:blipFill>
        <p:spPr>
          <a:xfrm>
            <a:off x="1507970" y="1132370"/>
            <a:ext cx="5877080" cy="5671828"/>
          </a:xfrm>
          <a:prstGeom prst="rect">
            <a:avLst/>
          </a:prstGeom>
          <a:noFill/>
          <a:ln>
            <a:noFill/>
          </a:ln>
        </p:spPr>
      </p:pic>
      <p:sp>
        <p:nvSpPr>
          <p:cNvPr id="257" name="Google Shape;257;p16"/>
          <p:cNvSpPr txBox="1"/>
          <p:nvPr/>
        </p:nvSpPr>
        <p:spPr>
          <a:xfrm>
            <a:off x="4222750" y="1226339"/>
            <a:ext cx="18669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highlight>
                  <a:srgbClr val="FFFF00"/>
                </a:highlight>
                <a:latin typeface="Calibri"/>
                <a:ea typeface="Calibri"/>
                <a:cs typeface="Calibri"/>
                <a:sym typeface="Calibri"/>
              </a:rPr>
              <a:t>Revised PROMPT:</a:t>
            </a:r>
            <a:endParaRPr sz="1800" b="1">
              <a:solidFill>
                <a:srgbClr val="FF0000"/>
              </a:solidFill>
              <a:highlight>
                <a:srgbClr val="FFFF00"/>
              </a:highlight>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7"/>
          <p:cNvSpPr txBox="1">
            <a:spLocks noGrp="1"/>
          </p:cNvSpPr>
          <p:nvPr>
            <p:ph type="title"/>
          </p:nvPr>
        </p:nvSpPr>
        <p:spPr>
          <a:xfrm>
            <a:off x="4401417" y="1138036"/>
            <a:ext cx="4083287" cy="140247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7030A0"/>
              </a:buClr>
              <a:buSzPts val="2800"/>
              <a:buFont typeface="Calibri"/>
              <a:buNone/>
            </a:pPr>
            <a:r>
              <a:rPr lang="en-US" sz="2800" b="1">
                <a:solidFill>
                  <a:srgbClr val="7030A0"/>
                </a:solidFill>
              </a:rPr>
              <a:t>Example #5 : LIVE</a:t>
            </a:r>
            <a:endParaRPr/>
          </a:p>
        </p:txBody>
      </p:sp>
      <p:pic>
        <p:nvPicPr>
          <p:cNvPr id="264" name="Google Shape;264;p17" descr="Drawings on colorful paper"/>
          <p:cNvPicPr preferRelativeResize="0"/>
          <p:nvPr/>
        </p:nvPicPr>
        <p:blipFill rotWithShape="1">
          <a:blip r:embed="rId3">
            <a:alphaModFix/>
          </a:blip>
          <a:srcRect l="21070" r="41327" b="-1"/>
          <a:stretch/>
        </p:blipFill>
        <p:spPr>
          <a:xfrm>
            <a:off x="20" y="10"/>
            <a:ext cx="3863363" cy="6857990"/>
          </a:xfrm>
          <a:prstGeom prst="rect">
            <a:avLst/>
          </a:prstGeom>
          <a:noFill/>
          <a:ln>
            <a:noFill/>
          </a:ln>
        </p:spPr>
      </p:pic>
      <p:sp>
        <p:nvSpPr>
          <p:cNvPr id="265" name="Google Shape;265;p17"/>
          <p:cNvSpPr txBox="1">
            <a:spLocks noGrp="1"/>
          </p:cNvSpPr>
          <p:nvPr>
            <p:ph type="body" idx="1"/>
          </p:nvPr>
        </p:nvSpPr>
        <p:spPr>
          <a:xfrm>
            <a:off x="4401417" y="2551176"/>
            <a:ext cx="4083287" cy="140247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700"/>
              <a:buNone/>
            </a:pPr>
            <a:r>
              <a:rPr lang="en-US" sz="1800" u="sng">
                <a:solidFill>
                  <a:schemeClr val="hlink"/>
                </a:solidFill>
                <a:hlinkClick r:id="rId4"/>
              </a:rPr>
              <a:t>CHATGPT.COM</a:t>
            </a:r>
            <a:endParaRPr/>
          </a:p>
          <a:p>
            <a:pPr marL="0" lvl="0" indent="0" algn="l" rtl="0">
              <a:spcBef>
                <a:spcPts val="0"/>
              </a:spcBef>
              <a:spcAft>
                <a:spcPts val="0"/>
              </a:spcAft>
              <a:buClr>
                <a:schemeClr val="dk1"/>
              </a:buClr>
              <a:buSzPts val="1700"/>
              <a:buNone/>
            </a:pPr>
            <a:endParaRPr/>
          </a:p>
          <a:p>
            <a:pPr marL="0" lvl="0" indent="0" algn="l" rtl="0">
              <a:spcBef>
                <a:spcPts val="0"/>
              </a:spcBef>
              <a:spcAft>
                <a:spcPts val="0"/>
              </a:spcAft>
              <a:buClr>
                <a:schemeClr val="dk1"/>
              </a:buClr>
              <a:buSzPts val="1700"/>
              <a:buNone/>
            </a:pPr>
            <a:r>
              <a:rPr lang="en-US" sz="2000" b="1">
                <a:solidFill>
                  <a:srgbClr val="FF0000"/>
                </a:solidFill>
                <a:highlight>
                  <a:srgbClr val="FFFF00"/>
                </a:highlight>
              </a:rPr>
              <a:t>PROMPT:</a:t>
            </a:r>
            <a:r>
              <a:rPr lang="en-US" sz="2000">
                <a:highlight>
                  <a:schemeClr val="lt1"/>
                </a:highlight>
              </a:rPr>
              <a:t>...</a:t>
            </a:r>
            <a:endParaRPr sz="2000">
              <a:highlight>
                <a:schemeClr val="lt1"/>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Google Shape;94;p2"/>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2"/>
          <p:cNvSpPr txBox="1">
            <a:spLocks noGrp="1"/>
          </p:cNvSpPr>
          <p:nvPr>
            <p:ph type="title"/>
          </p:nvPr>
        </p:nvSpPr>
        <p:spPr>
          <a:xfrm>
            <a:off x="852297" y="502020"/>
            <a:ext cx="3992787" cy="65368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7030A0"/>
              </a:buClr>
              <a:buSzPts val="3500"/>
              <a:buFont typeface="Calibri"/>
              <a:buNone/>
            </a:pPr>
            <a:r>
              <a:rPr lang="en-US" sz="3500" b="1">
                <a:solidFill>
                  <a:srgbClr val="7030A0"/>
                </a:solidFill>
              </a:rPr>
              <a:t>Session Objectives</a:t>
            </a:r>
            <a:endParaRPr/>
          </a:p>
        </p:txBody>
      </p:sp>
      <p:sp>
        <p:nvSpPr>
          <p:cNvPr id="96" name="Google Shape;96;p2"/>
          <p:cNvSpPr txBox="1">
            <a:spLocks noGrp="1"/>
          </p:cNvSpPr>
          <p:nvPr>
            <p:ph type="body" idx="1"/>
          </p:nvPr>
        </p:nvSpPr>
        <p:spPr>
          <a:xfrm>
            <a:off x="482600" y="1288294"/>
            <a:ext cx="4889500" cy="192480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None/>
            </a:pPr>
            <a:r>
              <a:rPr lang="en-US" sz="2000"/>
              <a:t>• Understand ChatGPT basics</a:t>
            </a:r>
            <a:endParaRPr/>
          </a:p>
          <a:p>
            <a:pPr marL="0" lvl="0" indent="0" algn="l" rtl="0">
              <a:spcBef>
                <a:spcPts val="400"/>
              </a:spcBef>
              <a:spcAft>
                <a:spcPts val="0"/>
              </a:spcAft>
              <a:buClr>
                <a:schemeClr val="dk1"/>
              </a:buClr>
              <a:buSzPts val="2000"/>
              <a:buNone/>
            </a:pPr>
            <a:r>
              <a:rPr lang="en-US" sz="2000"/>
              <a:t>• Learn effective prompting</a:t>
            </a:r>
            <a:endParaRPr/>
          </a:p>
          <a:p>
            <a:pPr marL="0" lvl="0" indent="0" algn="l" rtl="0">
              <a:spcBef>
                <a:spcPts val="400"/>
              </a:spcBef>
              <a:spcAft>
                <a:spcPts val="0"/>
              </a:spcAft>
              <a:buClr>
                <a:schemeClr val="dk1"/>
              </a:buClr>
              <a:buSzPts val="2000"/>
              <a:buNone/>
            </a:pPr>
            <a:r>
              <a:rPr lang="en-US" sz="2000"/>
              <a:t>• Apply to recruitment &amp; marketing</a:t>
            </a:r>
            <a:endParaRPr/>
          </a:p>
          <a:p>
            <a:pPr marL="0" lvl="0" indent="0" algn="l" rtl="0">
              <a:spcBef>
                <a:spcPts val="400"/>
              </a:spcBef>
              <a:spcAft>
                <a:spcPts val="0"/>
              </a:spcAft>
              <a:buClr>
                <a:schemeClr val="dk1"/>
              </a:buClr>
              <a:buSzPts val="2000"/>
              <a:buNone/>
            </a:pPr>
            <a:r>
              <a:rPr lang="en-US" sz="2000"/>
              <a:t>• Practice real examples</a:t>
            </a:r>
            <a:endParaRPr/>
          </a:p>
          <a:p>
            <a:pPr marL="0" lvl="0" indent="0" algn="l" rtl="0">
              <a:spcBef>
                <a:spcPts val="340"/>
              </a:spcBef>
              <a:spcAft>
                <a:spcPts val="0"/>
              </a:spcAft>
              <a:buClr>
                <a:schemeClr val="dk1"/>
              </a:buClr>
              <a:buSzPts val="1700"/>
              <a:buNone/>
            </a:pPr>
            <a:endParaRPr sz="1700"/>
          </a:p>
        </p:txBody>
      </p:sp>
      <p:sp>
        <p:nvSpPr>
          <p:cNvPr id="97" name="Google Shape;97;p2"/>
          <p:cNvSpPr/>
          <p:nvPr/>
        </p:nvSpPr>
        <p:spPr>
          <a:xfrm rot="10800000" flipH="1">
            <a:off x="6092499" y="-5"/>
            <a:ext cx="3069391" cy="6858000"/>
          </a:xfrm>
          <a:prstGeom prst="rect">
            <a:avLst/>
          </a:prstGeom>
          <a:gradFill>
            <a:gsLst>
              <a:gs pos="0">
                <a:srgbClr val="000000">
                  <a:alpha val="94117"/>
                </a:srgbClr>
              </a:gs>
              <a:gs pos="8000">
                <a:srgbClr val="000000">
                  <a:alpha val="94117"/>
                </a:srgbClr>
              </a:gs>
              <a:gs pos="100000">
                <a:schemeClr val="accent1"/>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p:cNvSpPr/>
          <p:nvPr/>
        </p:nvSpPr>
        <p:spPr>
          <a:xfrm rot="10800000" flipH="1">
            <a:off x="6092499" y="-2"/>
            <a:ext cx="3069391" cy="6400369"/>
          </a:xfrm>
          <a:prstGeom prst="rect">
            <a:avLst/>
          </a:prstGeom>
          <a:gradFill>
            <a:gsLst>
              <a:gs pos="0">
                <a:srgbClr val="244061">
                  <a:alpha val="0"/>
                </a:srgbClr>
              </a:gs>
              <a:gs pos="31000">
                <a:srgbClr val="244061">
                  <a:alpha val="0"/>
                </a:srgbClr>
              </a:gs>
              <a:gs pos="100000">
                <a:srgbClr val="244061">
                  <a:alpha val="25882"/>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2"/>
          <p:cNvSpPr/>
          <p:nvPr/>
        </p:nvSpPr>
        <p:spPr>
          <a:xfrm rot="10800000" flipH="1">
            <a:off x="6092499" y="-22"/>
            <a:ext cx="3051501" cy="6400389"/>
          </a:xfrm>
          <a:prstGeom prst="rect">
            <a:avLst/>
          </a:prstGeom>
          <a:gradFill>
            <a:gsLst>
              <a:gs pos="0">
                <a:srgbClr val="4F81BD">
                  <a:alpha val="0"/>
                </a:srgbClr>
              </a:gs>
              <a:gs pos="72000">
                <a:srgbClr val="000000">
                  <a:alpha val="21176"/>
                </a:srgbClr>
              </a:gs>
              <a:gs pos="100000">
                <a:srgbClr val="000000">
                  <a:alpha val="21176"/>
                </a:srgbClr>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2"/>
          <p:cNvSpPr/>
          <p:nvPr/>
        </p:nvSpPr>
        <p:spPr>
          <a:xfrm rot="10800000" flipH="1">
            <a:off x="6092499" y="-10"/>
            <a:ext cx="2708601" cy="6857997"/>
          </a:xfrm>
          <a:prstGeom prst="rect">
            <a:avLst/>
          </a:prstGeom>
          <a:gradFill>
            <a:gsLst>
              <a:gs pos="0">
                <a:srgbClr val="4F81BD">
                  <a:alpha val="0"/>
                </a:srgbClr>
              </a:gs>
              <a:gs pos="93000">
                <a:srgbClr val="000000">
                  <a:alpha val="29019"/>
                </a:srgbClr>
              </a:gs>
              <a:gs pos="100000">
                <a:srgbClr val="000000">
                  <a:alpha val="29019"/>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1" name="Google Shape;101;p2"/>
          <p:cNvPicPr preferRelativeResize="0"/>
          <p:nvPr/>
        </p:nvPicPr>
        <p:blipFill rotWithShape="1">
          <a:blip r:embed="rId3">
            <a:alphaModFix/>
          </a:blip>
          <a:srcRect/>
          <a:stretch/>
        </p:blipFill>
        <p:spPr>
          <a:xfrm>
            <a:off x="323884" y="3641202"/>
            <a:ext cx="8590322" cy="2788695"/>
          </a:xfrm>
          <a:prstGeom prst="rect">
            <a:avLst/>
          </a:prstGeom>
          <a:noFill/>
          <a:ln>
            <a:noFill/>
          </a:ln>
          <a:effectLst>
            <a:outerShdw blurRad="165100" dist="114300" dir="17400000" algn="br" rotWithShape="0">
              <a:srgbClr val="7030A0">
                <a:alpha val="30980"/>
              </a:srgbClr>
            </a:outerShdw>
          </a:effectLst>
        </p:spPr>
      </p:pic>
      <p:pic>
        <p:nvPicPr>
          <p:cNvPr id="102" name="Google Shape;102;p2"/>
          <p:cNvPicPr preferRelativeResize="0"/>
          <p:nvPr/>
        </p:nvPicPr>
        <p:blipFill rotWithShape="1">
          <a:blip r:embed="rId4">
            <a:alphaModFix/>
          </a:blip>
          <a:srcRect l="6951" r="9310" b="-5"/>
          <a:stretch/>
        </p:blipFill>
        <p:spPr>
          <a:xfrm>
            <a:off x="6964523" y="526972"/>
            <a:ext cx="1274986" cy="15226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8"/>
          <p:cNvSpPr txBox="1">
            <a:spLocks noGrp="1"/>
          </p:cNvSpPr>
          <p:nvPr>
            <p:ph type="title"/>
          </p:nvPr>
        </p:nvSpPr>
        <p:spPr>
          <a:xfrm>
            <a:off x="4401417" y="1138036"/>
            <a:ext cx="4083287" cy="140247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7030A0"/>
              </a:buClr>
              <a:buSzPts val="2800"/>
              <a:buFont typeface="Calibri"/>
              <a:buNone/>
            </a:pPr>
            <a:r>
              <a:rPr lang="en-US" sz="2800" b="1">
                <a:solidFill>
                  <a:srgbClr val="7030A0"/>
                </a:solidFill>
              </a:rPr>
              <a:t>Example #6 : HANDS ON</a:t>
            </a:r>
            <a:endParaRPr/>
          </a:p>
        </p:txBody>
      </p:sp>
      <p:pic>
        <p:nvPicPr>
          <p:cNvPr id="272" name="Google Shape;272;p18" descr="Drawings on colorful paper"/>
          <p:cNvPicPr preferRelativeResize="0"/>
          <p:nvPr/>
        </p:nvPicPr>
        <p:blipFill rotWithShape="1">
          <a:blip r:embed="rId3">
            <a:alphaModFix/>
          </a:blip>
          <a:srcRect l="21070" r="41327" b="-1"/>
          <a:stretch/>
        </p:blipFill>
        <p:spPr>
          <a:xfrm>
            <a:off x="20" y="10"/>
            <a:ext cx="3863363" cy="6857990"/>
          </a:xfrm>
          <a:prstGeom prst="rect">
            <a:avLst/>
          </a:prstGeom>
          <a:noFill/>
          <a:ln>
            <a:noFill/>
          </a:ln>
        </p:spPr>
      </p:pic>
      <p:sp>
        <p:nvSpPr>
          <p:cNvPr id="273" name="Google Shape;273;p18"/>
          <p:cNvSpPr txBox="1">
            <a:spLocks noGrp="1"/>
          </p:cNvSpPr>
          <p:nvPr>
            <p:ph type="body" idx="1"/>
          </p:nvPr>
        </p:nvSpPr>
        <p:spPr>
          <a:xfrm>
            <a:off x="4401413" y="2048475"/>
            <a:ext cx="4083300" cy="30942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800"/>
              <a:buNone/>
            </a:pPr>
            <a:r>
              <a:rPr lang="en-US" sz="1800" b="1" dirty="0"/>
              <a:t>TRY:</a:t>
            </a:r>
            <a:endParaRPr b="1" dirty="0"/>
          </a:p>
          <a:p>
            <a:pPr marL="457200" lvl="0" indent="-342900" algn="l" rtl="0">
              <a:spcBef>
                <a:spcPts val="333"/>
              </a:spcBef>
              <a:spcAft>
                <a:spcPts val="0"/>
              </a:spcAft>
              <a:buSzPts val="1800"/>
              <a:buChar char="•"/>
            </a:pPr>
            <a:r>
              <a:rPr lang="en-US" sz="1800" dirty="0"/>
              <a:t>“Write a recruitment post for students”</a:t>
            </a:r>
            <a:endParaRPr sz="1800" dirty="0"/>
          </a:p>
          <a:p>
            <a:pPr marL="457200" lvl="0" indent="-342900" algn="l" rtl="0">
              <a:spcBef>
                <a:spcPts val="0"/>
              </a:spcBef>
              <a:spcAft>
                <a:spcPts val="0"/>
              </a:spcAft>
              <a:buSzPts val="1800"/>
              <a:buChar char="•"/>
            </a:pPr>
            <a:r>
              <a:rPr lang="en-US" sz="1800" dirty="0"/>
              <a:t>“Write a Promotional Advert for a Community Clean Up  Event”</a:t>
            </a:r>
            <a:endParaRPr sz="1800" dirty="0"/>
          </a:p>
          <a:p>
            <a:pPr marL="457200" lvl="0" indent="-342900" algn="l" rtl="0">
              <a:spcBef>
                <a:spcPts val="0"/>
              </a:spcBef>
              <a:spcAft>
                <a:spcPts val="0"/>
              </a:spcAft>
              <a:buSzPts val="1800"/>
              <a:buChar char="•"/>
            </a:pPr>
            <a:r>
              <a:rPr lang="en-US" sz="1800" dirty="0"/>
              <a:t>or… ONE OF YOUR OWN.</a:t>
            </a:r>
            <a:endParaRPr sz="1800" dirty="0"/>
          </a:p>
          <a:p>
            <a:pPr marL="457200" lvl="0" indent="0" algn="l" rtl="0">
              <a:spcBef>
                <a:spcPts val="333"/>
              </a:spcBef>
              <a:spcAft>
                <a:spcPts val="0"/>
              </a:spcAft>
              <a:buNone/>
            </a:pPr>
            <a:endParaRPr sz="1800" dirty="0"/>
          </a:p>
          <a:p>
            <a:pPr marL="342900" lvl="0" indent="-237173" algn="l" rtl="0">
              <a:spcBef>
                <a:spcPts val="333"/>
              </a:spcBef>
              <a:spcAft>
                <a:spcPts val="0"/>
              </a:spcAft>
              <a:buClr>
                <a:schemeClr val="dk1"/>
              </a:buClr>
              <a:buSzPts val="1800"/>
              <a:buNone/>
            </a:pPr>
            <a:r>
              <a:rPr lang="en-US" sz="1800" b="1" dirty="0"/>
              <a:t>THEN:  </a:t>
            </a:r>
            <a:endParaRPr sz="1800" b="1" dirty="0"/>
          </a:p>
          <a:p>
            <a:pPr marL="342900" lvl="0" indent="0" algn="l" rtl="0">
              <a:spcBef>
                <a:spcPts val="333"/>
              </a:spcBef>
              <a:spcAft>
                <a:spcPts val="0"/>
              </a:spcAft>
              <a:buNone/>
            </a:pPr>
            <a:r>
              <a:rPr lang="en-US" sz="1800" dirty="0"/>
              <a:t>Improve it with better instructions (CLEAR)</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7"/>
        <p:cNvGrpSpPr/>
        <p:nvPr/>
      </p:nvGrpSpPr>
      <p:grpSpPr>
        <a:xfrm>
          <a:off x="0" y="0"/>
          <a:ext cx="0" cy="0"/>
          <a:chOff x="0" y="0"/>
          <a:chExt cx="0" cy="0"/>
        </a:xfrm>
      </p:grpSpPr>
      <p:sp>
        <p:nvSpPr>
          <p:cNvPr id="278" name="Google Shape;278;p19"/>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19"/>
          <p:cNvSpPr txBox="1">
            <a:spLocks noGrp="1"/>
          </p:cNvSpPr>
          <p:nvPr>
            <p:ph type="title"/>
          </p:nvPr>
        </p:nvSpPr>
        <p:spPr>
          <a:xfrm>
            <a:off x="852297" y="502020"/>
            <a:ext cx="3992787" cy="164297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7030A0"/>
              </a:buClr>
              <a:buSzPts val="3500"/>
              <a:buFont typeface="Calibri"/>
              <a:buNone/>
            </a:pPr>
            <a:r>
              <a:rPr lang="en-US" sz="3500" b="1">
                <a:solidFill>
                  <a:srgbClr val="7030A0"/>
                </a:solidFill>
              </a:rPr>
              <a:t>BEST PRACTICE</a:t>
            </a:r>
            <a:endParaRPr/>
          </a:p>
        </p:txBody>
      </p:sp>
      <p:sp>
        <p:nvSpPr>
          <p:cNvPr id="280" name="Google Shape;280;p19"/>
          <p:cNvSpPr txBox="1">
            <a:spLocks noGrp="1"/>
          </p:cNvSpPr>
          <p:nvPr>
            <p:ph type="body" idx="1"/>
          </p:nvPr>
        </p:nvSpPr>
        <p:spPr>
          <a:xfrm>
            <a:off x="858692" y="2405894"/>
            <a:ext cx="3986392" cy="353508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700"/>
              <a:buNone/>
            </a:pPr>
            <a:r>
              <a:rPr lang="en-US" sz="1700"/>
              <a:t>• Be specific</a:t>
            </a:r>
            <a:endParaRPr/>
          </a:p>
          <a:p>
            <a:pPr marL="0" lvl="0" indent="0" algn="l" rtl="0">
              <a:spcBef>
                <a:spcPts val="340"/>
              </a:spcBef>
              <a:spcAft>
                <a:spcPts val="0"/>
              </a:spcAft>
              <a:buClr>
                <a:schemeClr val="dk1"/>
              </a:buClr>
              <a:buSzPts val="1700"/>
              <a:buNone/>
            </a:pPr>
            <a:r>
              <a:rPr lang="en-US" sz="1700"/>
              <a:t>• Review outputs</a:t>
            </a:r>
            <a:endParaRPr/>
          </a:p>
          <a:p>
            <a:pPr marL="0" lvl="0" indent="0" algn="l" rtl="0">
              <a:spcBef>
                <a:spcPts val="340"/>
              </a:spcBef>
              <a:spcAft>
                <a:spcPts val="0"/>
              </a:spcAft>
              <a:buClr>
                <a:schemeClr val="dk1"/>
              </a:buClr>
              <a:buSzPts val="1700"/>
              <a:buNone/>
            </a:pPr>
            <a:r>
              <a:rPr lang="en-US" sz="1700"/>
              <a:t>• Avoid sensitive data</a:t>
            </a:r>
            <a:endParaRPr/>
          </a:p>
          <a:p>
            <a:pPr marL="0" lvl="0" indent="0" algn="l" rtl="0">
              <a:spcBef>
                <a:spcPts val="340"/>
              </a:spcBef>
              <a:spcAft>
                <a:spcPts val="0"/>
              </a:spcAft>
              <a:buClr>
                <a:schemeClr val="dk1"/>
              </a:buClr>
              <a:buSzPts val="1700"/>
              <a:buNone/>
            </a:pPr>
            <a:r>
              <a:rPr lang="en-US" sz="1700"/>
              <a:t>• Use as a first draft tool</a:t>
            </a:r>
            <a:endParaRPr/>
          </a:p>
        </p:txBody>
      </p:sp>
      <p:sp>
        <p:nvSpPr>
          <p:cNvPr id="281" name="Google Shape;281;p19"/>
          <p:cNvSpPr/>
          <p:nvPr/>
        </p:nvSpPr>
        <p:spPr>
          <a:xfrm rot="10800000" flipH="1">
            <a:off x="6092499" y="-5"/>
            <a:ext cx="3069391" cy="6858000"/>
          </a:xfrm>
          <a:prstGeom prst="rect">
            <a:avLst/>
          </a:prstGeom>
          <a:gradFill>
            <a:gsLst>
              <a:gs pos="0">
                <a:srgbClr val="000000">
                  <a:alpha val="94117"/>
                </a:srgbClr>
              </a:gs>
              <a:gs pos="8000">
                <a:srgbClr val="000000">
                  <a:alpha val="94117"/>
                </a:srgbClr>
              </a:gs>
              <a:gs pos="100000">
                <a:schemeClr val="accent1"/>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2" name="Google Shape;282;p19"/>
          <p:cNvSpPr/>
          <p:nvPr/>
        </p:nvSpPr>
        <p:spPr>
          <a:xfrm rot="10800000" flipH="1">
            <a:off x="6092499" y="-2"/>
            <a:ext cx="3069391" cy="6400369"/>
          </a:xfrm>
          <a:prstGeom prst="rect">
            <a:avLst/>
          </a:prstGeom>
          <a:gradFill>
            <a:gsLst>
              <a:gs pos="0">
                <a:srgbClr val="244061">
                  <a:alpha val="0"/>
                </a:srgbClr>
              </a:gs>
              <a:gs pos="31000">
                <a:srgbClr val="244061">
                  <a:alpha val="0"/>
                </a:srgbClr>
              </a:gs>
              <a:gs pos="100000">
                <a:srgbClr val="244061">
                  <a:alpha val="25882"/>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3" name="Google Shape;283;p19"/>
          <p:cNvSpPr/>
          <p:nvPr/>
        </p:nvSpPr>
        <p:spPr>
          <a:xfrm rot="10800000" flipH="1">
            <a:off x="6092499" y="-22"/>
            <a:ext cx="3051501" cy="6400389"/>
          </a:xfrm>
          <a:prstGeom prst="rect">
            <a:avLst/>
          </a:prstGeom>
          <a:gradFill>
            <a:gsLst>
              <a:gs pos="0">
                <a:srgbClr val="4F81BD">
                  <a:alpha val="0"/>
                </a:srgbClr>
              </a:gs>
              <a:gs pos="72000">
                <a:srgbClr val="000000">
                  <a:alpha val="21176"/>
                </a:srgbClr>
              </a:gs>
              <a:gs pos="100000">
                <a:srgbClr val="000000">
                  <a:alpha val="21176"/>
                </a:srgbClr>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19"/>
          <p:cNvSpPr/>
          <p:nvPr/>
        </p:nvSpPr>
        <p:spPr>
          <a:xfrm rot="10800000" flipH="1">
            <a:off x="6092499" y="-10"/>
            <a:ext cx="2708601" cy="6857997"/>
          </a:xfrm>
          <a:prstGeom prst="rect">
            <a:avLst/>
          </a:prstGeom>
          <a:gradFill>
            <a:gsLst>
              <a:gs pos="0">
                <a:srgbClr val="4F81BD">
                  <a:alpha val="0"/>
                </a:srgbClr>
              </a:gs>
              <a:gs pos="93000">
                <a:srgbClr val="000000">
                  <a:alpha val="29019"/>
                </a:srgbClr>
              </a:gs>
              <a:gs pos="100000">
                <a:srgbClr val="000000">
                  <a:alpha val="29019"/>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85" name="Google Shape;285;p19"/>
          <p:cNvPicPr preferRelativeResize="0"/>
          <p:nvPr/>
        </p:nvPicPr>
        <p:blipFill rotWithShape="1">
          <a:blip r:embed="rId3">
            <a:alphaModFix/>
          </a:blip>
          <a:srcRect/>
          <a:stretch/>
        </p:blipFill>
        <p:spPr>
          <a:xfrm>
            <a:off x="5026398" y="2452499"/>
            <a:ext cx="2132202" cy="21322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0"/>
          <p:cNvSpPr txBox="1">
            <a:spLocks noGrp="1"/>
          </p:cNvSpPr>
          <p:nvPr>
            <p:ph type="title"/>
          </p:nvPr>
        </p:nvSpPr>
        <p:spPr>
          <a:xfrm>
            <a:off x="44694" y="34874"/>
            <a:ext cx="9178819" cy="563543"/>
          </a:xfrm>
          <a:prstGeom prst="rect">
            <a:avLst/>
          </a:prstGeom>
          <a:no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7030A0"/>
              </a:buClr>
              <a:buSzPct val="100000"/>
              <a:buFont typeface="Calibri"/>
              <a:buNone/>
            </a:pPr>
            <a:r>
              <a:rPr lang="en-US" sz="2800" b="1">
                <a:solidFill>
                  <a:srgbClr val="7030A0"/>
                </a:solidFill>
              </a:rPr>
              <a:t>RECENT EXAMPLES: </a:t>
            </a:r>
            <a:r>
              <a:rPr lang="en-US" sz="2000" b="1">
                <a:solidFill>
                  <a:srgbClr val="7030A0"/>
                </a:solidFill>
              </a:rPr>
              <a:t>This effort took about 10-15 minutes to get what I wanted.</a:t>
            </a:r>
            <a:endParaRPr sz="2800" b="1">
              <a:solidFill>
                <a:srgbClr val="7030A0"/>
              </a:solidFill>
            </a:endParaRPr>
          </a:p>
        </p:txBody>
      </p:sp>
      <p:pic>
        <p:nvPicPr>
          <p:cNvPr id="292" name="Google Shape;292;p20"/>
          <p:cNvPicPr preferRelativeResize="0">
            <a:picLocks noGrp="1"/>
          </p:cNvPicPr>
          <p:nvPr>
            <p:ph type="body" idx="1"/>
          </p:nvPr>
        </p:nvPicPr>
        <p:blipFill rotWithShape="1">
          <a:blip r:embed="rId3">
            <a:alphaModFix/>
          </a:blip>
          <a:srcRect/>
          <a:stretch/>
        </p:blipFill>
        <p:spPr>
          <a:xfrm>
            <a:off x="6233713" y="4176749"/>
            <a:ext cx="2598002" cy="2441986"/>
          </a:xfrm>
          <a:prstGeom prst="rect">
            <a:avLst/>
          </a:prstGeom>
          <a:noFill/>
          <a:ln>
            <a:noFill/>
          </a:ln>
        </p:spPr>
      </p:pic>
      <p:pic>
        <p:nvPicPr>
          <p:cNvPr id="293" name="Google Shape;293;p20"/>
          <p:cNvPicPr preferRelativeResize="0"/>
          <p:nvPr/>
        </p:nvPicPr>
        <p:blipFill rotWithShape="1">
          <a:blip r:embed="rId4">
            <a:alphaModFix/>
          </a:blip>
          <a:srcRect/>
          <a:stretch/>
        </p:blipFill>
        <p:spPr>
          <a:xfrm>
            <a:off x="342124" y="2072320"/>
            <a:ext cx="1952508" cy="1957957"/>
          </a:xfrm>
          <a:prstGeom prst="rect">
            <a:avLst/>
          </a:prstGeom>
          <a:noFill/>
          <a:ln>
            <a:noFill/>
          </a:ln>
        </p:spPr>
      </p:pic>
      <p:pic>
        <p:nvPicPr>
          <p:cNvPr id="294" name="Google Shape;294;p20"/>
          <p:cNvPicPr preferRelativeResize="0"/>
          <p:nvPr/>
        </p:nvPicPr>
        <p:blipFill rotWithShape="1">
          <a:blip r:embed="rId5">
            <a:alphaModFix/>
          </a:blip>
          <a:srcRect/>
          <a:stretch/>
        </p:blipFill>
        <p:spPr>
          <a:xfrm>
            <a:off x="2576766" y="2076878"/>
            <a:ext cx="1971625" cy="1957957"/>
          </a:xfrm>
          <a:prstGeom prst="rect">
            <a:avLst/>
          </a:prstGeom>
          <a:noFill/>
          <a:ln>
            <a:noFill/>
          </a:ln>
        </p:spPr>
      </p:pic>
      <p:sp>
        <p:nvSpPr>
          <p:cNvPr id="295" name="Google Shape;295;p20"/>
          <p:cNvSpPr txBox="1"/>
          <p:nvPr/>
        </p:nvSpPr>
        <p:spPr>
          <a:xfrm>
            <a:off x="321147" y="630328"/>
            <a:ext cx="2128200" cy="144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(1) PROMPT:</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“you helped build a training program for people 55+ on how to use ChatGPT, can you create a graphic advertising the session at the Cosmopolitan International Convention on Friday, July 24TH at 10:15am”</a:t>
            </a:r>
            <a:endParaRPr sz="1100">
              <a:solidFill>
                <a:schemeClr val="dk1"/>
              </a:solidFill>
              <a:latin typeface="Calibri"/>
              <a:ea typeface="Calibri"/>
              <a:cs typeface="Calibri"/>
              <a:sym typeface="Calibri"/>
            </a:endParaRPr>
          </a:p>
        </p:txBody>
      </p:sp>
      <p:sp>
        <p:nvSpPr>
          <p:cNvPr id="296" name="Google Shape;296;p20"/>
          <p:cNvSpPr txBox="1"/>
          <p:nvPr/>
        </p:nvSpPr>
        <p:spPr>
          <a:xfrm>
            <a:off x="2491152" y="625770"/>
            <a:ext cx="2128200" cy="144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(2) PROMPT: REVISION NEEDED</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“remove the reference "for Adults 55+" also you can add that the session will be moderated by Cheryl MacKenzie, DIrector of Membership and Dan Green, President of the Calgary Cosmopolitan Club.”</a:t>
            </a:r>
            <a:endParaRPr sz="1100">
              <a:solidFill>
                <a:schemeClr val="dk1"/>
              </a:solidFill>
              <a:latin typeface="Calibri"/>
              <a:ea typeface="Calibri"/>
              <a:cs typeface="Calibri"/>
              <a:sym typeface="Calibri"/>
            </a:endParaRPr>
          </a:p>
        </p:txBody>
      </p:sp>
      <p:sp>
        <p:nvSpPr>
          <p:cNvPr id="297" name="Google Shape;297;p20"/>
          <p:cNvSpPr txBox="1"/>
          <p:nvPr/>
        </p:nvSpPr>
        <p:spPr>
          <a:xfrm>
            <a:off x="4928588" y="635896"/>
            <a:ext cx="414384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(3) PROMPT: REVISION NEEDED</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It took a couple of more requests with fine tuned details to get to the final iteration.</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Robot became Dan for a while, and then a caricature of Dan!</a:t>
            </a:r>
            <a:endParaRPr sz="1100">
              <a:solidFill>
                <a:schemeClr val="dk1"/>
              </a:solidFill>
              <a:latin typeface="Calibri"/>
              <a:ea typeface="Calibri"/>
              <a:cs typeface="Calibri"/>
              <a:sym typeface="Calibri"/>
            </a:endParaRPr>
          </a:p>
        </p:txBody>
      </p:sp>
      <p:pic>
        <p:nvPicPr>
          <p:cNvPr id="298" name="Google Shape;298;p20"/>
          <p:cNvPicPr preferRelativeResize="0"/>
          <p:nvPr/>
        </p:nvPicPr>
        <p:blipFill rotWithShape="1">
          <a:blip r:embed="rId6">
            <a:alphaModFix/>
          </a:blip>
          <a:srcRect/>
          <a:stretch/>
        </p:blipFill>
        <p:spPr>
          <a:xfrm>
            <a:off x="5031102" y="1529286"/>
            <a:ext cx="1663483" cy="2500991"/>
          </a:xfrm>
          <a:prstGeom prst="rect">
            <a:avLst/>
          </a:prstGeom>
          <a:noFill/>
          <a:ln>
            <a:noFill/>
          </a:ln>
        </p:spPr>
      </p:pic>
      <p:pic>
        <p:nvPicPr>
          <p:cNvPr id="299" name="Google Shape;299;p20"/>
          <p:cNvPicPr preferRelativeResize="0"/>
          <p:nvPr/>
        </p:nvPicPr>
        <p:blipFill rotWithShape="1">
          <a:blip r:embed="rId7">
            <a:alphaModFix/>
          </a:blip>
          <a:srcRect/>
          <a:stretch/>
        </p:blipFill>
        <p:spPr>
          <a:xfrm>
            <a:off x="6970846" y="1529286"/>
            <a:ext cx="1609656" cy="2421172"/>
          </a:xfrm>
          <a:prstGeom prst="rect">
            <a:avLst/>
          </a:prstGeom>
          <a:noFill/>
          <a:ln>
            <a:noFill/>
          </a:ln>
        </p:spPr>
      </p:pic>
      <p:pic>
        <p:nvPicPr>
          <p:cNvPr id="300" name="Google Shape;300;p20"/>
          <p:cNvPicPr preferRelativeResize="0"/>
          <p:nvPr/>
        </p:nvPicPr>
        <p:blipFill rotWithShape="1">
          <a:blip r:embed="rId4">
            <a:alphaModFix/>
          </a:blip>
          <a:srcRect/>
          <a:stretch/>
        </p:blipFill>
        <p:spPr>
          <a:xfrm>
            <a:off x="1765190" y="4493290"/>
            <a:ext cx="1952508" cy="1957957"/>
          </a:xfrm>
          <a:prstGeom prst="rect">
            <a:avLst/>
          </a:prstGeom>
          <a:noFill/>
          <a:ln>
            <a:noFill/>
          </a:ln>
        </p:spPr>
      </p:pic>
      <p:sp>
        <p:nvSpPr>
          <p:cNvPr id="301" name="Google Shape;301;p20"/>
          <p:cNvSpPr txBox="1"/>
          <p:nvPr/>
        </p:nvSpPr>
        <p:spPr>
          <a:xfrm>
            <a:off x="166362" y="4492308"/>
            <a:ext cx="1598700" cy="195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(4) PROMPT: RESET</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ChatGPT was starting to go down the road that I didn’t want to go, so I took a screen grab of the original image it developed and started over as a new “branch” in the chat window to get away from the misdirections.</a:t>
            </a:r>
            <a:endParaRPr sz="1100">
              <a:solidFill>
                <a:schemeClr val="dk1"/>
              </a:solidFill>
              <a:latin typeface="Calibri"/>
              <a:ea typeface="Calibri"/>
              <a:cs typeface="Calibri"/>
              <a:sym typeface="Calibri"/>
            </a:endParaRPr>
          </a:p>
        </p:txBody>
      </p:sp>
      <p:sp>
        <p:nvSpPr>
          <p:cNvPr id="302" name="Google Shape;302;p20"/>
          <p:cNvSpPr txBox="1"/>
          <p:nvPr/>
        </p:nvSpPr>
        <p:spPr>
          <a:xfrm>
            <a:off x="3951327" y="4251275"/>
            <a:ext cx="2128200" cy="2462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(5) PROMPT: RESET</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“remove the reference "for Adults 55+" also you can add that the session will be moderated by Cheryl MacKenzie, Director of Membership and Dan Green, President of the Calgary Cosmopolitan Club.”</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Part two was to “fix CI logo on Robot’s Shirt” &amp; then replace the picture for Cheryl with attached photo”, and then the same for Dan.</a:t>
            </a:r>
            <a:endParaRPr sz="11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1"/>
          <p:cNvSpPr txBox="1">
            <a:spLocks noGrp="1"/>
          </p:cNvSpPr>
          <p:nvPr>
            <p:ph type="title"/>
          </p:nvPr>
        </p:nvSpPr>
        <p:spPr>
          <a:xfrm>
            <a:off x="155818" y="127099"/>
            <a:ext cx="9019793" cy="830997"/>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7030A0"/>
              </a:buClr>
              <a:buSzPct val="100000"/>
              <a:buFont typeface="Calibri"/>
              <a:buNone/>
            </a:pPr>
            <a:r>
              <a:rPr lang="en-US" sz="2800" b="1">
                <a:solidFill>
                  <a:srgbClr val="7030A0"/>
                </a:solidFill>
              </a:rPr>
              <a:t>RECENT EXAMPLES</a:t>
            </a:r>
            <a:r>
              <a:rPr lang="en-US" sz="1600" b="1">
                <a:solidFill>
                  <a:srgbClr val="7030A0"/>
                </a:solidFill>
              </a:rPr>
              <a:t>: </a:t>
            </a:r>
            <a:br>
              <a:rPr lang="en-US" sz="1600" b="1">
                <a:solidFill>
                  <a:srgbClr val="7030A0"/>
                </a:solidFill>
              </a:rPr>
            </a:br>
            <a:r>
              <a:rPr lang="en-US" sz="1600" b="1">
                <a:solidFill>
                  <a:srgbClr val="7030A0"/>
                </a:solidFill>
              </a:rPr>
              <a:t>The effort to get the next two images was less than 10 minutes combined which included the computer rendering time.</a:t>
            </a:r>
            <a:endParaRPr sz="2800" b="1">
              <a:solidFill>
                <a:srgbClr val="7030A0"/>
              </a:solidFill>
            </a:endParaRPr>
          </a:p>
        </p:txBody>
      </p:sp>
      <p:pic>
        <p:nvPicPr>
          <p:cNvPr id="309" name="Google Shape;309;p21"/>
          <p:cNvPicPr preferRelativeResize="0"/>
          <p:nvPr/>
        </p:nvPicPr>
        <p:blipFill rotWithShape="1">
          <a:blip r:embed="rId3">
            <a:alphaModFix/>
          </a:blip>
          <a:srcRect/>
          <a:stretch/>
        </p:blipFill>
        <p:spPr>
          <a:xfrm>
            <a:off x="6480324" y="1940152"/>
            <a:ext cx="2321233" cy="3530344"/>
          </a:xfrm>
          <a:prstGeom prst="rect">
            <a:avLst/>
          </a:prstGeom>
          <a:noFill/>
          <a:ln>
            <a:noFill/>
          </a:ln>
        </p:spPr>
      </p:pic>
      <p:pic>
        <p:nvPicPr>
          <p:cNvPr id="310" name="Google Shape;310;p21"/>
          <p:cNvPicPr preferRelativeResize="0"/>
          <p:nvPr/>
        </p:nvPicPr>
        <p:blipFill rotWithShape="1">
          <a:blip r:embed="rId4">
            <a:alphaModFix/>
          </a:blip>
          <a:srcRect/>
          <a:stretch/>
        </p:blipFill>
        <p:spPr>
          <a:xfrm>
            <a:off x="2176022" y="1932172"/>
            <a:ext cx="2395978" cy="3619241"/>
          </a:xfrm>
          <a:prstGeom prst="rect">
            <a:avLst/>
          </a:prstGeom>
          <a:noFill/>
          <a:ln>
            <a:noFill/>
          </a:ln>
        </p:spPr>
      </p:pic>
      <p:sp>
        <p:nvSpPr>
          <p:cNvPr id="311" name="Google Shape;311;p21"/>
          <p:cNvSpPr txBox="1"/>
          <p:nvPr/>
        </p:nvSpPr>
        <p:spPr>
          <a:xfrm>
            <a:off x="75712" y="1904261"/>
            <a:ext cx="2010625" cy="36471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PROMPT:</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“Following a similar design graphic advertising the session at the Cosmopolitan International Convention you just completed, we need one for a session Moderated by Dick Gorton, Director of Special Projects and CI Past International President (PIP} on the Cosmopolitan International Project to Fund Diabetes Research. You can get all of the information you need on that project at our site https://cosmopolitan.org/page/international-project. The session is Friday, July 24th at 11am Dick's image is attached that can be used to show him as the moderator.”</a:t>
            </a:r>
            <a:endParaRPr sz="1100">
              <a:solidFill>
                <a:schemeClr val="dk1"/>
              </a:solidFill>
              <a:latin typeface="Calibri"/>
              <a:ea typeface="Calibri"/>
              <a:cs typeface="Calibri"/>
              <a:sym typeface="Calibri"/>
            </a:endParaRPr>
          </a:p>
        </p:txBody>
      </p:sp>
      <p:sp>
        <p:nvSpPr>
          <p:cNvPr id="312" name="Google Shape;312;p21"/>
          <p:cNvSpPr txBox="1"/>
          <p:nvPr/>
        </p:nvSpPr>
        <p:spPr>
          <a:xfrm>
            <a:off x="516538" y="893814"/>
            <a:ext cx="778462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FF0000"/>
                </a:solidFill>
                <a:latin typeface="Calibri"/>
                <a:ea typeface="Calibri"/>
                <a:cs typeface="Calibri"/>
                <a:sym typeface="Calibri"/>
              </a:rPr>
              <a:t>IT LEARNS:</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In developing the promo for The INTERNATIONAL PROJECT Education Session, it was much quicker to a solution. The final design for Leaders Training was even quicker.</a:t>
            </a:r>
            <a:endParaRPr sz="1600">
              <a:solidFill>
                <a:schemeClr val="dk1"/>
              </a:solidFill>
              <a:latin typeface="Calibri"/>
              <a:ea typeface="Calibri"/>
              <a:cs typeface="Calibri"/>
              <a:sym typeface="Calibri"/>
            </a:endParaRPr>
          </a:p>
        </p:txBody>
      </p:sp>
      <p:sp>
        <p:nvSpPr>
          <p:cNvPr id="313" name="Google Shape;313;p21"/>
          <p:cNvSpPr txBox="1"/>
          <p:nvPr/>
        </p:nvSpPr>
        <p:spPr>
          <a:xfrm>
            <a:off x="4828826" y="1940152"/>
            <a:ext cx="1667400" cy="364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1">
                <a:solidFill>
                  <a:srgbClr val="FF0000"/>
                </a:solidFill>
                <a:latin typeface="Calibri"/>
                <a:ea typeface="Calibri"/>
                <a:cs typeface="Calibri"/>
                <a:sym typeface="Calibri"/>
              </a:rPr>
              <a:t>PROMPT:</a:t>
            </a:r>
            <a:endParaRPr/>
          </a:p>
          <a:p>
            <a:pPr marL="0" marR="0" lvl="0" indent="0" algn="l" rtl="0">
              <a:spcBef>
                <a:spcPts val="0"/>
              </a:spcBef>
              <a:spcAft>
                <a:spcPts val="0"/>
              </a:spcAft>
              <a:buNone/>
            </a:pPr>
            <a:r>
              <a:rPr lang="en-US" sz="1100">
                <a:solidFill>
                  <a:schemeClr val="dk1"/>
                </a:solidFill>
                <a:latin typeface="Calibri"/>
                <a:ea typeface="Calibri"/>
                <a:cs typeface="Calibri"/>
                <a:sym typeface="Calibri"/>
              </a:rPr>
              <a:t>“Following the same design, Judy Weitkemper will be delivering an Education Session on Friday July 24th at 9:15am. She will be delivering Club Officer Training utilizing resources that can be found on our website in the attached pdf. Also, Judy is the Director of Education and Cosmopolitan International Past International President (PIP) and will act as the moderator. Her image is attached.”</a:t>
            </a:r>
            <a:endParaRPr sz="1100">
              <a:solidFill>
                <a:schemeClr val="dk1"/>
              </a:solidFill>
              <a:latin typeface="Calibri"/>
              <a:ea typeface="Calibri"/>
              <a:cs typeface="Calibri"/>
              <a:sym typeface="Calibri"/>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p:txBody>
      </p:sp>
      <p:sp>
        <p:nvSpPr>
          <p:cNvPr id="314" name="Google Shape;314;p21"/>
          <p:cNvSpPr txBox="1"/>
          <p:nvPr/>
        </p:nvSpPr>
        <p:spPr>
          <a:xfrm>
            <a:off x="452927" y="5767409"/>
            <a:ext cx="842557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rgbClr val="FF0000"/>
                </a:solidFill>
                <a:latin typeface="Calibri"/>
                <a:ea typeface="Calibri"/>
                <a:cs typeface="Calibri"/>
                <a:sym typeface="Calibri"/>
              </a:rPr>
              <a:t>In the design for the Int’l Project Promo, it gave me two options.  I selected the one </a:t>
            </a:r>
            <a:endParaRPr/>
          </a:p>
          <a:p>
            <a:pPr marL="0" marR="0" lvl="0" indent="0" algn="l" rtl="0">
              <a:spcBef>
                <a:spcPts val="0"/>
              </a:spcBef>
              <a:spcAft>
                <a:spcPts val="0"/>
              </a:spcAft>
              <a:buNone/>
            </a:pPr>
            <a:r>
              <a:rPr lang="en-US" sz="1800">
                <a:solidFill>
                  <a:srgbClr val="FF0000"/>
                </a:solidFill>
                <a:latin typeface="Calibri"/>
                <a:ea typeface="Calibri"/>
                <a:cs typeface="Calibri"/>
                <a:sym typeface="Calibri"/>
              </a:rPr>
              <a:t>I liked.  When I asked for the Promo for Judy’s session, it designed based on what I liked </a:t>
            </a:r>
            <a:endParaRPr/>
          </a:p>
          <a:p>
            <a:pPr marL="0" marR="0" lvl="0" indent="0" algn="l" rtl="0">
              <a:spcBef>
                <a:spcPts val="0"/>
              </a:spcBef>
              <a:spcAft>
                <a:spcPts val="0"/>
              </a:spcAft>
              <a:buNone/>
            </a:pPr>
            <a:r>
              <a:rPr lang="en-US" sz="1800">
                <a:solidFill>
                  <a:srgbClr val="FF0000"/>
                </a:solidFill>
                <a:latin typeface="Calibri"/>
                <a:ea typeface="Calibri"/>
                <a:cs typeface="Calibri"/>
                <a:sym typeface="Calibri"/>
              </a:rPr>
              <a:t>for Dick’s.  ChatGPT learns the user’s preferences.</a:t>
            </a:r>
            <a:endParaRPr sz="1800">
              <a:solidFill>
                <a:srgbClr val="FF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22"/>
          <p:cNvPicPr preferRelativeResize="0">
            <a:picLocks noGrp="1"/>
          </p:cNvPicPr>
          <p:nvPr>
            <p:ph type="body" idx="1"/>
          </p:nvPr>
        </p:nvPicPr>
        <p:blipFill rotWithShape="1">
          <a:blip r:embed="rId3">
            <a:alphaModFix/>
          </a:blip>
          <a:srcRect/>
          <a:stretch/>
        </p:blipFill>
        <p:spPr>
          <a:xfrm>
            <a:off x="5104738" y="1289653"/>
            <a:ext cx="3545150" cy="5312844"/>
          </a:xfrm>
          <a:prstGeom prst="rect">
            <a:avLst/>
          </a:prstGeom>
          <a:noFill/>
          <a:ln>
            <a:noFill/>
          </a:ln>
        </p:spPr>
      </p:pic>
      <p:sp>
        <p:nvSpPr>
          <p:cNvPr id="320" name="Google Shape;320;p22"/>
          <p:cNvSpPr txBox="1"/>
          <p:nvPr/>
        </p:nvSpPr>
        <p:spPr>
          <a:xfrm>
            <a:off x="728199" y="2371661"/>
            <a:ext cx="3678827" cy="3693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Once you have work product that you like, you can then ask ChatGPT to use the images any way you want.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In this case, I wanted one image for the three sessions.  The only time it took was to type the prompt.</a:t>
            </a:r>
            <a:endParaRPr/>
          </a:p>
          <a:p>
            <a:pPr marL="0" marR="0" lvl="0" indent="0" algn="l" rtl="0">
              <a:spcBef>
                <a:spcPts val="0"/>
              </a:spcBef>
              <a:spcAft>
                <a:spcPts val="0"/>
              </a:spcAft>
              <a:buNone/>
            </a:pPr>
            <a:endParaRPr sz="1800" b="1">
              <a:solidFill>
                <a:srgbClr val="FF0000"/>
              </a:solidFill>
              <a:latin typeface="Calibri"/>
              <a:ea typeface="Calibri"/>
              <a:cs typeface="Calibri"/>
              <a:sym typeface="Calibri"/>
            </a:endParaRPr>
          </a:p>
          <a:p>
            <a:pPr marL="0" marR="0" lvl="0" indent="0" algn="l" rtl="0">
              <a:spcBef>
                <a:spcPts val="0"/>
              </a:spcBef>
              <a:spcAft>
                <a:spcPts val="0"/>
              </a:spcAft>
              <a:buNone/>
            </a:pPr>
            <a:r>
              <a:rPr lang="en-US" sz="1800" b="1">
                <a:solidFill>
                  <a:srgbClr val="FF0000"/>
                </a:solidFill>
                <a:latin typeface="Calibri"/>
                <a:ea typeface="Calibri"/>
                <a:cs typeface="Calibri"/>
                <a:sym typeface="Calibri"/>
              </a:rPr>
              <a:t>PROMPT: </a:t>
            </a:r>
            <a:r>
              <a:rPr lang="en-US" sz="1800">
                <a:solidFill>
                  <a:schemeClr val="dk1"/>
                </a:solidFill>
                <a:latin typeface="Calibri"/>
                <a:ea typeface="Calibri"/>
                <a:cs typeface="Calibri"/>
                <a:sym typeface="Calibri"/>
              </a:rPr>
              <a:t>“Can you build one graphic that promotes the three Education Sessions identified in these attached images.”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22"/>
          <p:cNvSpPr txBox="1"/>
          <p:nvPr/>
        </p:nvSpPr>
        <p:spPr>
          <a:xfrm>
            <a:off x="394794" y="1348533"/>
            <a:ext cx="4345639" cy="646331"/>
          </a:xfrm>
          <a:prstGeom prst="rect">
            <a:avLst/>
          </a:prstGeom>
          <a:solidFill>
            <a:srgbClr val="FFFF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1">
                <a:solidFill>
                  <a:srgbClr val="FF0000"/>
                </a:solidFill>
                <a:highlight>
                  <a:srgbClr val="FFFF00"/>
                </a:highlight>
                <a:latin typeface="Calibri"/>
                <a:ea typeface="Calibri"/>
                <a:cs typeface="Calibri"/>
                <a:sym typeface="Calibri"/>
              </a:rPr>
              <a:t>TIP: </a:t>
            </a:r>
            <a:r>
              <a:rPr lang="en-US" sz="1800" i="1">
                <a:solidFill>
                  <a:schemeClr val="dk1"/>
                </a:solidFill>
                <a:highlight>
                  <a:srgbClr val="FFFF00"/>
                </a:highlight>
                <a:latin typeface="Calibri"/>
                <a:ea typeface="Calibri"/>
                <a:cs typeface="Calibri"/>
                <a:sym typeface="Calibri"/>
              </a:rPr>
              <a:t>The more you try to incorporate ChatGPT into your efforts, the easier it gets.</a:t>
            </a:r>
            <a:endParaRPr sz="1800" i="1">
              <a:solidFill>
                <a:schemeClr val="dk1"/>
              </a:solidFill>
              <a:highlight>
                <a:srgbClr val="FFFF00"/>
              </a:highlight>
              <a:latin typeface="Calibri"/>
              <a:ea typeface="Calibri"/>
              <a:cs typeface="Calibri"/>
              <a:sym typeface="Calibri"/>
            </a:endParaRPr>
          </a:p>
        </p:txBody>
      </p:sp>
      <p:sp>
        <p:nvSpPr>
          <p:cNvPr id="322" name="Google Shape;322;p22"/>
          <p:cNvSpPr txBox="1">
            <a:spLocks noGrp="1"/>
          </p:cNvSpPr>
          <p:nvPr>
            <p:ph type="title"/>
          </p:nvPr>
        </p:nvSpPr>
        <p:spPr>
          <a:xfrm>
            <a:off x="155818" y="127099"/>
            <a:ext cx="9019793" cy="83099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7030A0"/>
              </a:buClr>
              <a:buSzPts val="2800"/>
              <a:buFont typeface="Calibri"/>
              <a:buNone/>
            </a:pPr>
            <a:r>
              <a:rPr lang="en-US" sz="2800" b="1">
                <a:solidFill>
                  <a:srgbClr val="7030A0"/>
                </a:solidFill>
              </a:rPr>
              <a:t>RECENT EXAMPLES</a:t>
            </a:r>
            <a:r>
              <a:rPr lang="en-US" sz="1600" b="1">
                <a:solidFill>
                  <a:srgbClr val="7030A0"/>
                </a:solidFill>
              </a:rPr>
              <a:t>:   The effort to get this final design was about 10 seconds to type in the request and 2/3 minutes to render.  I made no further changes.</a:t>
            </a:r>
            <a:endParaRPr sz="2800" b="1">
              <a:solidFill>
                <a:srgbClr val="7030A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
        <p:cNvGrpSpPr/>
        <p:nvPr/>
      </p:nvGrpSpPr>
      <p:grpSpPr>
        <a:xfrm>
          <a:off x="0" y="0"/>
          <a:ext cx="0" cy="0"/>
          <a:chOff x="0" y="0"/>
          <a:chExt cx="0" cy="0"/>
        </a:xfrm>
      </p:grpSpPr>
      <p:sp>
        <p:nvSpPr>
          <p:cNvPr id="327" name="Google Shape;327;p23"/>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8" name="Google Shape;328;p23"/>
          <p:cNvSpPr txBox="1">
            <a:spLocks noGrp="1"/>
          </p:cNvSpPr>
          <p:nvPr>
            <p:ph type="title"/>
          </p:nvPr>
        </p:nvSpPr>
        <p:spPr>
          <a:xfrm>
            <a:off x="852297" y="502020"/>
            <a:ext cx="3992787" cy="164297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7030A0"/>
              </a:buClr>
              <a:buSzPts val="3500"/>
              <a:buFont typeface="Calibri"/>
              <a:buNone/>
            </a:pPr>
            <a:r>
              <a:rPr lang="en-US" sz="3500" b="1">
                <a:solidFill>
                  <a:srgbClr val="7030A0"/>
                </a:solidFill>
              </a:rPr>
              <a:t>Key Takeaways</a:t>
            </a:r>
            <a:endParaRPr/>
          </a:p>
        </p:txBody>
      </p:sp>
      <p:sp>
        <p:nvSpPr>
          <p:cNvPr id="329" name="Google Shape;329;p23"/>
          <p:cNvSpPr txBox="1">
            <a:spLocks noGrp="1"/>
          </p:cNvSpPr>
          <p:nvPr>
            <p:ph type="body" idx="1"/>
          </p:nvPr>
        </p:nvSpPr>
        <p:spPr>
          <a:xfrm>
            <a:off x="858692" y="2405895"/>
            <a:ext cx="3986392" cy="1137406"/>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1700"/>
              <a:buNone/>
            </a:pPr>
            <a:r>
              <a:rPr lang="en-US" sz="1700"/>
              <a:t>• Better prompts = better results</a:t>
            </a:r>
            <a:endParaRPr/>
          </a:p>
          <a:p>
            <a:pPr marL="0" lvl="0" indent="0" algn="l" rtl="0">
              <a:spcBef>
                <a:spcPts val="340"/>
              </a:spcBef>
              <a:spcAft>
                <a:spcPts val="0"/>
              </a:spcAft>
              <a:buClr>
                <a:schemeClr val="dk1"/>
              </a:buClr>
              <a:buSzPts val="1700"/>
              <a:buNone/>
            </a:pPr>
            <a:r>
              <a:rPr lang="en-US" sz="1700"/>
              <a:t>• ChatGPT supports creativity</a:t>
            </a:r>
            <a:endParaRPr/>
          </a:p>
          <a:p>
            <a:pPr marL="0" lvl="0" indent="0" algn="l" rtl="0">
              <a:spcBef>
                <a:spcPts val="340"/>
              </a:spcBef>
              <a:spcAft>
                <a:spcPts val="0"/>
              </a:spcAft>
              <a:buClr>
                <a:schemeClr val="dk1"/>
              </a:buClr>
              <a:buSzPts val="1700"/>
              <a:buNone/>
            </a:pPr>
            <a:r>
              <a:rPr lang="en-US" sz="1700"/>
              <a:t>• Useful for recruitment &amp; marketing</a:t>
            </a:r>
            <a:endParaRPr/>
          </a:p>
        </p:txBody>
      </p:sp>
      <p:sp>
        <p:nvSpPr>
          <p:cNvPr id="330" name="Google Shape;330;p23"/>
          <p:cNvSpPr/>
          <p:nvPr/>
        </p:nvSpPr>
        <p:spPr>
          <a:xfrm rot="10800000" flipH="1">
            <a:off x="6092499" y="-5"/>
            <a:ext cx="3069391" cy="6858000"/>
          </a:xfrm>
          <a:prstGeom prst="rect">
            <a:avLst/>
          </a:prstGeom>
          <a:gradFill>
            <a:gsLst>
              <a:gs pos="0">
                <a:srgbClr val="000000">
                  <a:alpha val="94117"/>
                </a:srgbClr>
              </a:gs>
              <a:gs pos="8000">
                <a:srgbClr val="000000">
                  <a:alpha val="94117"/>
                </a:srgbClr>
              </a:gs>
              <a:gs pos="100000">
                <a:schemeClr val="accent1"/>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1" name="Google Shape;331;p23"/>
          <p:cNvSpPr/>
          <p:nvPr/>
        </p:nvSpPr>
        <p:spPr>
          <a:xfrm rot="10800000" flipH="1">
            <a:off x="6092499" y="-2"/>
            <a:ext cx="3069391" cy="6400369"/>
          </a:xfrm>
          <a:prstGeom prst="rect">
            <a:avLst/>
          </a:prstGeom>
          <a:gradFill>
            <a:gsLst>
              <a:gs pos="0">
                <a:srgbClr val="244061">
                  <a:alpha val="0"/>
                </a:srgbClr>
              </a:gs>
              <a:gs pos="31000">
                <a:srgbClr val="244061">
                  <a:alpha val="0"/>
                </a:srgbClr>
              </a:gs>
              <a:gs pos="100000">
                <a:srgbClr val="244061">
                  <a:alpha val="25882"/>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2" name="Google Shape;332;p23"/>
          <p:cNvSpPr/>
          <p:nvPr/>
        </p:nvSpPr>
        <p:spPr>
          <a:xfrm rot="10800000" flipH="1">
            <a:off x="6092499" y="-22"/>
            <a:ext cx="3051501" cy="6400389"/>
          </a:xfrm>
          <a:prstGeom prst="rect">
            <a:avLst/>
          </a:prstGeom>
          <a:gradFill>
            <a:gsLst>
              <a:gs pos="0">
                <a:srgbClr val="4F81BD">
                  <a:alpha val="0"/>
                </a:srgbClr>
              </a:gs>
              <a:gs pos="72000">
                <a:srgbClr val="000000">
                  <a:alpha val="21176"/>
                </a:srgbClr>
              </a:gs>
              <a:gs pos="100000">
                <a:srgbClr val="000000">
                  <a:alpha val="21176"/>
                </a:srgbClr>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3" name="Google Shape;333;p23"/>
          <p:cNvSpPr/>
          <p:nvPr/>
        </p:nvSpPr>
        <p:spPr>
          <a:xfrm rot="10800000" flipH="1">
            <a:off x="6092499" y="-10"/>
            <a:ext cx="2708601" cy="6857997"/>
          </a:xfrm>
          <a:prstGeom prst="rect">
            <a:avLst/>
          </a:prstGeom>
          <a:gradFill>
            <a:gsLst>
              <a:gs pos="0">
                <a:srgbClr val="4F81BD">
                  <a:alpha val="0"/>
                </a:srgbClr>
              </a:gs>
              <a:gs pos="93000">
                <a:srgbClr val="000000">
                  <a:alpha val="29019"/>
                </a:srgbClr>
              </a:gs>
              <a:gs pos="100000">
                <a:srgbClr val="000000">
                  <a:alpha val="29019"/>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4" name="Google Shape;334;p23"/>
          <p:cNvPicPr preferRelativeResize="0"/>
          <p:nvPr/>
        </p:nvPicPr>
        <p:blipFill rotWithShape="1">
          <a:blip r:embed="rId3">
            <a:alphaModFix/>
          </a:blip>
          <a:srcRect/>
          <a:stretch/>
        </p:blipFill>
        <p:spPr>
          <a:xfrm>
            <a:off x="5344268" y="2096899"/>
            <a:ext cx="1636161" cy="1636161"/>
          </a:xfrm>
          <a:prstGeom prst="rect">
            <a:avLst/>
          </a:prstGeom>
          <a:noFill/>
          <a:ln>
            <a:noFill/>
          </a:ln>
        </p:spPr>
      </p:pic>
      <p:sp>
        <p:nvSpPr>
          <p:cNvPr id="335" name="Google Shape;335;p23"/>
          <p:cNvSpPr txBox="1"/>
          <p:nvPr/>
        </p:nvSpPr>
        <p:spPr>
          <a:xfrm>
            <a:off x="788842" y="4167642"/>
            <a:ext cx="3986392" cy="1137406"/>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spcBef>
                <a:spcPts val="0"/>
              </a:spcBef>
              <a:spcAft>
                <a:spcPts val="0"/>
              </a:spcAft>
              <a:buClr>
                <a:srgbClr val="7030A0"/>
              </a:buClr>
              <a:buSzPct val="100000"/>
              <a:buFont typeface="Arial"/>
              <a:buNone/>
            </a:pPr>
            <a:r>
              <a:rPr lang="en-US" sz="1700" b="1">
                <a:solidFill>
                  <a:srgbClr val="7030A0"/>
                </a:solidFill>
                <a:latin typeface="Calibri"/>
                <a:ea typeface="Calibri"/>
                <a:cs typeface="Calibri"/>
                <a:sym typeface="Calibri"/>
              </a:rPr>
              <a:t>FOR MORE INFORMATION:</a:t>
            </a:r>
            <a:endParaRPr/>
          </a:p>
          <a:p>
            <a:pPr marL="0" marR="0" lvl="0" indent="0" algn="l" rtl="0">
              <a:spcBef>
                <a:spcPts val="314"/>
              </a:spcBef>
              <a:spcAft>
                <a:spcPts val="0"/>
              </a:spcAft>
              <a:buClr>
                <a:schemeClr val="dk1"/>
              </a:buClr>
              <a:buSzPct val="100000"/>
              <a:buFont typeface="Arial"/>
              <a:buNone/>
            </a:pPr>
            <a:r>
              <a:rPr lang="en-US" sz="1700">
                <a:solidFill>
                  <a:schemeClr val="dk1"/>
                </a:solidFill>
                <a:latin typeface="Calibri"/>
                <a:ea typeface="Calibri"/>
                <a:cs typeface="Calibri"/>
                <a:sym typeface="Calibri"/>
              </a:rPr>
              <a:t>Cheryl MacKenzie, Director Membership</a:t>
            </a:r>
            <a:endParaRPr/>
          </a:p>
          <a:p>
            <a:pPr marL="0" marR="0" lvl="0" indent="0" algn="l" rtl="0">
              <a:spcBef>
                <a:spcPts val="314"/>
              </a:spcBef>
              <a:spcAft>
                <a:spcPts val="0"/>
              </a:spcAft>
              <a:buClr>
                <a:schemeClr val="dk1"/>
              </a:buClr>
              <a:buSzPct val="100000"/>
              <a:buFont typeface="Arial"/>
              <a:buNone/>
            </a:pPr>
            <a:r>
              <a:rPr lang="en-US" sz="1700" u="sng">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membership@cosmopolitan.org</a:t>
            </a:r>
            <a:endParaRPr sz="1700">
              <a:solidFill>
                <a:schemeClr val="dk1"/>
              </a:solidFill>
              <a:latin typeface="Calibri"/>
              <a:ea typeface="Calibri"/>
              <a:cs typeface="Calibri"/>
              <a:sym typeface="Calibri"/>
            </a:endParaRPr>
          </a:p>
          <a:p>
            <a:pPr marL="0" marR="0" lvl="0" indent="0" algn="l" rtl="0">
              <a:spcBef>
                <a:spcPts val="314"/>
              </a:spcBef>
              <a:spcAft>
                <a:spcPts val="0"/>
              </a:spcAft>
              <a:buClr>
                <a:schemeClr val="dk1"/>
              </a:buClr>
              <a:buSzPct val="100000"/>
              <a:buFont typeface="Arial"/>
              <a:buNone/>
            </a:pPr>
            <a:r>
              <a:rPr lang="en-US" sz="1700">
                <a:solidFill>
                  <a:schemeClr val="dk1"/>
                </a:solidFill>
                <a:latin typeface="Calibri"/>
                <a:ea typeface="Calibri"/>
                <a:cs typeface="Calibri"/>
                <a:sym typeface="Calibri"/>
              </a:rPr>
              <a:t>780-907-1034</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3f5350d1df9_0_31"/>
          <p:cNvSpPr txBox="1">
            <a:spLocks noGrp="1"/>
          </p:cNvSpPr>
          <p:nvPr>
            <p:ph type="title"/>
          </p:nvPr>
        </p:nvSpPr>
        <p:spPr>
          <a:xfrm>
            <a:off x="744925" y="198425"/>
            <a:ext cx="8229600" cy="393600"/>
          </a:xfrm>
          <a:prstGeom prst="rect">
            <a:avLst/>
          </a:prstGeom>
        </p:spPr>
        <p:txBody>
          <a:bodyPr spcFirstLastPara="1" wrap="square" lIns="91425" tIns="45700" rIns="91425" bIns="45700" anchor="ctr" anchorCtr="0">
            <a:normAutofit fontScale="90000"/>
          </a:bodyPr>
          <a:lstStyle/>
          <a:p>
            <a:pPr marL="0" marR="0" lvl="0" indent="0" algn="ctr" rtl="0">
              <a:lnSpc>
                <a:spcPct val="100000"/>
              </a:lnSpc>
              <a:spcBef>
                <a:spcPts val="0"/>
              </a:spcBef>
              <a:spcAft>
                <a:spcPts val="0"/>
              </a:spcAft>
              <a:buNone/>
            </a:pPr>
            <a:r>
              <a:rPr lang="en-US" sz="3500" b="1">
                <a:solidFill>
                  <a:srgbClr val="351C75"/>
                </a:solidFill>
              </a:rPr>
              <a:t>WHAT IS CHATGPT?</a:t>
            </a:r>
            <a:endParaRPr sz="3500" b="1">
              <a:solidFill>
                <a:srgbClr val="7030A0"/>
              </a:solidFill>
            </a:endParaRPr>
          </a:p>
        </p:txBody>
      </p:sp>
      <p:pic>
        <p:nvPicPr>
          <p:cNvPr id="109" name="Google Shape;109;g3f5350d1df9_0_31" descr="Drawings on colorful paper"/>
          <p:cNvPicPr preferRelativeResize="0"/>
          <p:nvPr/>
        </p:nvPicPr>
        <p:blipFill rotWithShape="1">
          <a:blip r:embed="rId3">
            <a:alphaModFix/>
          </a:blip>
          <a:srcRect l="21069" r="63652"/>
          <a:stretch/>
        </p:blipFill>
        <p:spPr>
          <a:xfrm>
            <a:off x="26" y="0"/>
            <a:ext cx="1234826" cy="6857999"/>
          </a:xfrm>
          <a:prstGeom prst="rect">
            <a:avLst/>
          </a:prstGeom>
          <a:noFill/>
          <a:ln>
            <a:noFill/>
          </a:ln>
        </p:spPr>
      </p:pic>
      <p:pic>
        <p:nvPicPr>
          <p:cNvPr id="110" name="Google Shape;110;g3f5350d1df9_0_31"/>
          <p:cNvPicPr preferRelativeResize="0"/>
          <p:nvPr/>
        </p:nvPicPr>
        <p:blipFill>
          <a:blip r:embed="rId4">
            <a:alphaModFix/>
          </a:blip>
          <a:stretch>
            <a:fillRect/>
          </a:stretch>
        </p:blipFill>
        <p:spPr>
          <a:xfrm>
            <a:off x="1373925" y="802225"/>
            <a:ext cx="7547670" cy="5031788"/>
          </a:xfrm>
          <a:prstGeom prst="rect">
            <a:avLst/>
          </a:prstGeom>
          <a:noFill/>
          <a:ln>
            <a:noFill/>
          </a:ln>
          <a:effectLst>
            <a:outerShdw blurRad="57150" dist="19050" dir="5400000" algn="bl" rotWithShape="0">
              <a:schemeClr val="lt1">
                <a:alpha val="50000"/>
              </a:schemeClr>
            </a:outerShdw>
          </a:effectLst>
        </p:spPr>
      </p:pic>
      <p:sp>
        <p:nvSpPr>
          <p:cNvPr id="111" name="Google Shape;111;g3f5350d1df9_0_31"/>
          <p:cNvSpPr txBox="1"/>
          <p:nvPr/>
        </p:nvSpPr>
        <p:spPr>
          <a:xfrm>
            <a:off x="3443025" y="5834025"/>
            <a:ext cx="3018600" cy="71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700" b="1">
                <a:solidFill>
                  <a:srgbClr val="FF0000"/>
                </a:solidFill>
                <a:latin typeface="Calibri"/>
                <a:ea typeface="Calibri"/>
                <a:cs typeface="Calibri"/>
                <a:sym typeface="Calibri"/>
              </a:rPr>
              <a:t>Meet H.A.L.</a:t>
            </a:r>
            <a:endParaRPr sz="3700" b="1">
              <a:solidFill>
                <a:srgbClr val="FF0000"/>
              </a:solidFill>
              <a:latin typeface="Calibri"/>
              <a:ea typeface="Calibri"/>
              <a:cs typeface="Calibri"/>
              <a:sym typeface="Calibri"/>
            </a:endParaRPr>
          </a:p>
        </p:txBody>
      </p:sp>
      <p:sp>
        <p:nvSpPr>
          <p:cNvPr id="112" name="Google Shape;112;g3f5350d1df9_0_31"/>
          <p:cNvSpPr txBox="1"/>
          <p:nvPr/>
        </p:nvSpPr>
        <p:spPr>
          <a:xfrm>
            <a:off x="3350425" y="5687075"/>
            <a:ext cx="3018600" cy="71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700" b="1">
                <a:solidFill>
                  <a:srgbClr val="351C75"/>
                </a:solidFill>
                <a:latin typeface="Calibri"/>
                <a:ea typeface="Calibri"/>
                <a:cs typeface="Calibri"/>
                <a:sym typeface="Calibri"/>
              </a:rPr>
              <a:t>JUST KIDDING!</a:t>
            </a:r>
            <a:endParaRPr sz="3700" b="1">
              <a:solidFill>
                <a:srgbClr val="351C75"/>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11"/>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f5350d1df9_0_20"/>
          <p:cNvSpPr txBox="1">
            <a:spLocks noGrp="1"/>
          </p:cNvSpPr>
          <p:nvPr>
            <p:ph type="title"/>
          </p:nvPr>
        </p:nvSpPr>
        <p:spPr>
          <a:xfrm>
            <a:off x="692000" y="0"/>
            <a:ext cx="8229600" cy="393600"/>
          </a:xfrm>
          <a:prstGeom prst="rect">
            <a:avLst/>
          </a:prstGeom>
        </p:spPr>
        <p:txBody>
          <a:bodyPr spcFirstLastPara="1" wrap="square" lIns="91425" tIns="45700" rIns="91425" bIns="45700" anchor="ctr" anchorCtr="0">
            <a:normAutofit fontScale="90000"/>
          </a:bodyPr>
          <a:lstStyle/>
          <a:p>
            <a:pPr marL="0" marR="0" lvl="0" indent="0" algn="ctr" rtl="0">
              <a:lnSpc>
                <a:spcPct val="100000"/>
              </a:lnSpc>
              <a:spcBef>
                <a:spcPts val="0"/>
              </a:spcBef>
              <a:spcAft>
                <a:spcPts val="0"/>
              </a:spcAft>
              <a:buClr>
                <a:srgbClr val="7030A0"/>
              </a:buClr>
              <a:buSzPct val="100000"/>
              <a:buFont typeface="Calibri"/>
              <a:buNone/>
            </a:pPr>
            <a:r>
              <a:rPr lang="en-US" sz="3500" b="1">
                <a:solidFill>
                  <a:srgbClr val="351C75"/>
                </a:solidFill>
              </a:rPr>
              <a:t>DEFINE</a:t>
            </a:r>
            <a:r>
              <a:rPr lang="en-US" sz="3500" b="1">
                <a:solidFill>
                  <a:srgbClr val="7030A0"/>
                </a:solidFill>
              </a:rPr>
              <a:t> “ChatGPT”</a:t>
            </a:r>
            <a:endParaRPr sz="3500" b="1">
              <a:solidFill>
                <a:srgbClr val="7030A0"/>
              </a:solidFill>
            </a:endParaRPr>
          </a:p>
        </p:txBody>
      </p:sp>
      <p:sp>
        <p:nvSpPr>
          <p:cNvPr id="119" name="Google Shape;119;g3f5350d1df9_0_20"/>
          <p:cNvSpPr txBox="1">
            <a:spLocks noGrp="1"/>
          </p:cNvSpPr>
          <p:nvPr>
            <p:ph type="body" idx="1"/>
          </p:nvPr>
        </p:nvSpPr>
        <p:spPr>
          <a:xfrm>
            <a:off x="1234850" y="607575"/>
            <a:ext cx="7909200" cy="5984100"/>
          </a:xfrm>
          <a:prstGeom prst="rect">
            <a:avLst/>
          </a:prstGeom>
        </p:spPr>
        <p:txBody>
          <a:bodyPr spcFirstLastPara="1" wrap="square" lIns="91425" tIns="45700" rIns="91425" bIns="45700" anchor="t" anchorCtr="0">
            <a:normAutofit fontScale="25000" lnSpcReduction="20000"/>
          </a:bodyPr>
          <a:lstStyle/>
          <a:p>
            <a:pPr marL="0" lvl="0" indent="0" algn="l" rtl="0">
              <a:lnSpc>
                <a:spcPct val="115000"/>
              </a:lnSpc>
              <a:spcBef>
                <a:spcPts val="1200"/>
              </a:spcBef>
              <a:spcAft>
                <a:spcPts val="0"/>
              </a:spcAft>
              <a:buClr>
                <a:schemeClr val="dk1"/>
              </a:buClr>
              <a:buSzPts val="275"/>
              <a:buFont typeface="Arial"/>
              <a:buNone/>
            </a:pPr>
            <a:r>
              <a:rPr lang="en-US" sz="4800" b="1">
                <a:solidFill>
                  <a:srgbClr val="351C75"/>
                </a:solidFill>
                <a:latin typeface="Arial"/>
                <a:ea typeface="Arial"/>
                <a:cs typeface="Arial"/>
                <a:sym typeface="Arial"/>
              </a:rPr>
              <a:t>ChatGPT stands for:</a:t>
            </a:r>
            <a:endParaRPr sz="4800" b="1">
              <a:solidFill>
                <a:srgbClr val="351C75"/>
              </a:solidFill>
              <a:latin typeface="Arial"/>
              <a:ea typeface="Arial"/>
              <a:cs typeface="Arial"/>
              <a:sym typeface="Arial"/>
            </a:endParaRPr>
          </a:p>
          <a:p>
            <a:pPr marL="457200" lvl="0" indent="0" algn="l" rtl="0">
              <a:lnSpc>
                <a:spcPct val="100000"/>
              </a:lnSpc>
              <a:spcBef>
                <a:spcPts val="1200"/>
              </a:spcBef>
              <a:spcAft>
                <a:spcPts val="0"/>
              </a:spcAft>
              <a:buNone/>
            </a:pPr>
            <a:r>
              <a:rPr lang="en-US" sz="4800" b="1">
                <a:latin typeface="Arial"/>
                <a:ea typeface="Arial"/>
                <a:cs typeface="Arial"/>
                <a:sym typeface="Arial"/>
              </a:rPr>
              <a:t>Chat</a:t>
            </a:r>
            <a:r>
              <a:rPr lang="en-US" sz="4800">
                <a:latin typeface="Arial"/>
                <a:ea typeface="Arial"/>
                <a:cs typeface="Arial"/>
                <a:sym typeface="Arial"/>
              </a:rPr>
              <a:t> – It is designed to have natural, conversational interactions with users.</a:t>
            </a:r>
            <a:endParaRPr sz="4800">
              <a:latin typeface="Arial"/>
              <a:ea typeface="Arial"/>
              <a:cs typeface="Arial"/>
              <a:sym typeface="Arial"/>
            </a:endParaRPr>
          </a:p>
          <a:p>
            <a:pPr marL="457200" lvl="0" indent="0" algn="l" rtl="0">
              <a:lnSpc>
                <a:spcPct val="100000"/>
              </a:lnSpc>
              <a:spcBef>
                <a:spcPts val="1200"/>
              </a:spcBef>
              <a:spcAft>
                <a:spcPts val="0"/>
              </a:spcAft>
              <a:buNone/>
            </a:pPr>
            <a:r>
              <a:rPr lang="en-US" sz="4800" b="1">
                <a:latin typeface="Arial"/>
                <a:ea typeface="Arial"/>
                <a:cs typeface="Arial"/>
                <a:sym typeface="Arial"/>
              </a:rPr>
              <a:t>G</a:t>
            </a:r>
            <a:r>
              <a:rPr lang="en-US" sz="4800">
                <a:latin typeface="Arial"/>
                <a:ea typeface="Arial"/>
                <a:cs typeface="Arial"/>
                <a:sym typeface="Arial"/>
              </a:rPr>
              <a:t> – </a:t>
            </a:r>
            <a:r>
              <a:rPr lang="en-US" sz="4800" b="1">
                <a:latin typeface="Arial"/>
                <a:ea typeface="Arial"/>
                <a:cs typeface="Arial"/>
                <a:sym typeface="Arial"/>
              </a:rPr>
              <a:t>Generative / P</a:t>
            </a:r>
            <a:r>
              <a:rPr lang="en-US" sz="4800">
                <a:latin typeface="Arial"/>
                <a:ea typeface="Arial"/>
                <a:cs typeface="Arial"/>
                <a:sym typeface="Arial"/>
              </a:rPr>
              <a:t> – </a:t>
            </a:r>
            <a:r>
              <a:rPr lang="en-US" sz="4800" b="1">
                <a:latin typeface="Arial"/>
                <a:ea typeface="Arial"/>
                <a:cs typeface="Arial"/>
                <a:sym typeface="Arial"/>
              </a:rPr>
              <a:t>Pre-trained / T</a:t>
            </a:r>
            <a:r>
              <a:rPr lang="en-US" sz="4800">
                <a:latin typeface="Arial"/>
                <a:ea typeface="Arial"/>
                <a:cs typeface="Arial"/>
                <a:sym typeface="Arial"/>
              </a:rPr>
              <a:t> – </a:t>
            </a:r>
            <a:r>
              <a:rPr lang="en-US" sz="4800" b="1">
                <a:latin typeface="Arial"/>
                <a:ea typeface="Arial"/>
                <a:cs typeface="Arial"/>
                <a:sym typeface="Arial"/>
              </a:rPr>
              <a:t>Transformer</a:t>
            </a:r>
            <a:endParaRPr sz="4800" b="1">
              <a:latin typeface="Arial"/>
              <a:ea typeface="Arial"/>
              <a:cs typeface="Arial"/>
              <a:sym typeface="Arial"/>
            </a:endParaRPr>
          </a:p>
          <a:p>
            <a:pPr marL="0" lvl="0" indent="0" algn="ctr" rtl="0">
              <a:lnSpc>
                <a:spcPct val="115000"/>
              </a:lnSpc>
              <a:spcBef>
                <a:spcPts val="1200"/>
              </a:spcBef>
              <a:spcAft>
                <a:spcPts val="0"/>
              </a:spcAft>
              <a:buNone/>
            </a:pPr>
            <a:r>
              <a:rPr lang="en-US" sz="4800">
                <a:highlight>
                  <a:srgbClr val="FFFF00"/>
                </a:highlight>
                <a:latin typeface="Arial"/>
                <a:ea typeface="Arial"/>
                <a:cs typeface="Arial"/>
                <a:sym typeface="Arial"/>
              </a:rPr>
              <a:t> </a:t>
            </a:r>
            <a:r>
              <a:rPr lang="en-US" sz="4800" b="1">
                <a:highlight>
                  <a:srgbClr val="FFFF00"/>
                </a:highlight>
                <a:latin typeface="Arial"/>
                <a:ea typeface="Arial"/>
                <a:cs typeface="Arial"/>
                <a:sym typeface="Arial"/>
              </a:rPr>
              <a:t>Chat Generative Pre-trained Transformer</a:t>
            </a:r>
            <a:endParaRPr sz="4800" b="1">
              <a:highlight>
                <a:srgbClr val="FFFF00"/>
              </a:highlight>
              <a:latin typeface="Arial"/>
              <a:ea typeface="Arial"/>
              <a:cs typeface="Arial"/>
              <a:sym typeface="Arial"/>
            </a:endParaRPr>
          </a:p>
          <a:p>
            <a:pPr marL="0" lvl="0" indent="0" algn="l" rtl="0">
              <a:lnSpc>
                <a:spcPct val="115000"/>
              </a:lnSpc>
              <a:spcBef>
                <a:spcPts val="1200"/>
              </a:spcBef>
              <a:spcAft>
                <a:spcPts val="0"/>
              </a:spcAft>
              <a:buNone/>
            </a:pPr>
            <a:r>
              <a:rPr lang="en-US" sz="4815" b="1">
                <a:solidFill>
                  <a:srgbClr val="351C75"/>
                </a:solidFill>
                <a:latin typeface="Roboto"/>
                <a:ea typeface="Roboto"/>
                <a:cs typeface="Roboto"/>
                <a:sym typeface="Roboto"/>
              </a:rPr>
              <a:t>HERE IS WHAT EACH PART MEANS</a:t>
            </a:r>
            <a:endParaRPr sz="4815" b="1">
              <a:solidFill>
                <a:srgbClr val="351C75"/>
              </a:solidFill>
              <a:latin typeface="Roboto"/>
              <a:ea typeface="Roboto"/>
              <a:cs typeface="Roboto"/>
              <a:sym typeface="Roboto"/>
            </a:endParaRPr>
          </a:p>
          <a:p>
            <a:pPr marL="0" lvl="0" indent="0" algn="l" rtl="0">
              <a:lnSpc>
                <a:spcPct val="115000"/>
              </a:lnSpc>
              <a:spcBef>
                <a:spcPts val="1200"/>
              </a:spcBef>
              <a:spcAft>
                <a:spcPts val="0"/>
              </a:spcAft>
              <a:buNone/>
            </a:pPr>
            <a:r>
              <a:rPr lang="en-US" sz="4815" b="1">
                <a:latin typeface="Roboto"/>
                <a:ea typeface="Roboto"/>
                <a:cs typeface="Roboto"/>
                <a:sym typeface="Roboto"/>
              </a:rPr>
              <a:t>Generative</a:t>
            </a:r>
            <a:r>
              <a:rPr lang="en-US" sz="4815">
                <a:latin typeface="Roboto"/>
                <a:ea typeface="Roboto"/>
                <a:cs typeface="Roboto"/>
                <a:sym typeface="Roboto"/>
              </a:rPr>
              <a:t>: The model generates new text rather than simply retrieving existing answers. It can write articles, emails, code, stories, summaries, and more.</a:t>
            </a:r>
            <a:endParaRPr sz="4815">
              <a:latin typeface="Roboto"/>
              <a:ea typeface="Roboto"/>
              <a:cs typeface="Roboto"/>
              <a:sym typeface="Roboto"/>
            </a:endParaRPr>
          </a:p>
          <a:p>
            <a:pPr marL="0" lvl="0" indent="0" algn="l" rtl="0">
              <a:lnSpc>
                <a:spcPct val="115000"/>
              </a:lnSpc>
              <a:spcBef>
                <a:spcPts val="1200"/>
              </a:spcBef>
              <a:spcAft>
                <a:spcPts val="0"/>
              </a:spcAft>
              <a:buNone/>
            </a:pPr>
            <a:r>
              <a:rPr lang="en-US" sz="4815" b="1">
                <a:latin typeface="Roboto"/>
                <a:ea typeface="Roboto"/>
                <a:cs typeface="Roboto"/>
                <a:sym typeface="Roboto"/>
              </a:rPr>
              <a:t>Pre-trained</a:t>
            </a:r>
            <a:r>
              <a:rPr lang="en-US" sz="4815">
                <a:latin typeface="Roboto"/>
                <a:ea typeface="Roboto"/>
                <a:cs typeface="Roboto"/>
                <a:sym typeface="Roboto"/>
              </a:rPr>
              <a:t>: Before being made available to users, the model is trained on a large amount of text to learn language patterns, grammar, reasoning, and general knowledge. It can then be further adapted and improved for conversation.</a:t>
            </a:r>
            <a:endParaRPr sz="4815">
              <a:latin typeface="Roboto"/>
              <a:ea typeface="Roboto"/>
              <a:cs typeface="Roboto"/>
              <a:sym typeface="Roboto"/>
            </a:endParaRPr>
          </a:p>
          <a:p>
            <a:pPr marL="0" lvl="0" indent="0" algn="l" rtl="0">
              <a:lnSpc>
                <a:spcPct val="115000"/>
              </a:lnSpc>
              <a:spcBef>
                <a:spcPts val="1200"/>
              </a:spcBef>
              <a:spcAft>
                <a:spcPts val="0"/>
              </a:spcAft>
              <a:buNone/>
            </a:pPr>
            <a:r>
              <a:rPr lang="en-US" sz="4815" b="1">
                <a:latin typeface="Roboto"/>
                <a:ea typeface="Roboto"/>
                <a:cs typeface="Roboto"/>
                <a:sym typeface="Roboto"/>
              </a:rPr>
              <a:t>Transformer</a:t>
            </a:r>
            <a:r>
              <a:rPr lang="en-US" sz="4815">
                <a:latin typeface="Roboto"/>
                <a:ea typeface="Roboto"/>
                <a:cs typeface="Roboto"/>
                <a:sym typeface="Roboto"/>
              </a:rPr>
              <a:t>: This refers to the neural network architecture introduced by Google researchers in the 2017 paper </a:t>
            </a:r>
            <a:r>
              <a:rPr lang="en-US" sz="4815" i="1">
                <a:latin typeface="Roboto"/>
                <a:ea typeface="Roboto"/>
                <a:cs typeface="Roboto"/>
                <a:sym typeface="Roboto"/>
              </a:rPr>
              <a:t>"Attention Is All You Need."</a:t>
            </a:r>
            <a:r>
              <a:rPr lang="en-US" sz="4815">
                <a:latin typeface="Roboto"/>
                <a:ea typeface="Roboto"/>
                <a:cs typeface="Roboto"/>
                <a:sym typeface="Roboto"/>
              </a:rPr>
              <a:t> The Transformer architecture revolutionized AI by allowing models to understand context and relationships between words much more effectively than previous approaches.</a:t>
            </a:r>
            <a:endParaRPr sz="4815">
              <a:latin typeface="Roboto"/>
              <a:ea typeface="Roboto"/>
              <a:cs typeface="Roboto"/>
              <a:sym typeface="Roboto"/>
            </a:endParaRPr>
          </a:p>
          <a:p>
            <a:pPr marL="0" lvl="0" indent="0" algn="l" rtl="0">
              <a:lnSpc>
                <a:spcPct val="115000"/>
              </a:lnSpc>
              <a:spcBef>
                <a:spcPts val="1400"/>
              </a:spcBef>
              <a:spcAft>
                <a:spcPts val="0"/>
              </a:spcAft>
              <a:buNone/>
            </a:pPr>
            <a:r>
              <a:rPr lang="en-US" sz="4815" b="1">
                <a:solidFill>
                  <a:srgbClr val="351C75"/>
                </a:solidFill>
                <a:latin typeface="Roboto"/>
                <a:ea typeface="Roboto"/>
                <a:cs typeface="Roboto"/>
                <a:sym typeface="Roboto"/>
              </a:rPr>
              <a:t>IN SIMPLE TERMS, think of it like this…</a:t>
            </a:r>
            <a:endParaRPr sz="4815">
              <a:latin typeface="Roboto"/>
              <a:ea typeface="Roboto"/>
              <a:cs typeface="Roboto"/>
              <a:sym typeface="Roboto"/>
            </a:endParaRPr>
          </a:p>
          <a:p>
            <a:pPr marL="457200" lvl="0" indent="-305044" algn="l" rtl="0">
              <a:lnSpc>
                <a:spcPct val="115000"/>
              </a:lnSpc>
              <a:spcBef>
                <a:spcPts val="1200"/>
              </a:spcBef>
              <a:spcAft>
                <a:spcPts val="0"/>
              </a:spcAft>
              <a:buSzPct val="100000"/>
              <a:buChar char="●"/>
            </a:pPr>
            <a:r>
              <a:rPr lang="en-US" sz="4815" b="1">
                <a:latin typeface="Roboto"/>
                <a:ea typeface="Roboto"/>
                <a:cs typeface="Roboto"/>
                <a:sym typeface="Roboto"/>
              </a:rPr>
              <a:t>Chat</a:t>
            </a:r>
            <a:r>
              <a:rPr lang="en-US" sz="4815">
                <a:latin typeface="Roboto"/>
                <a:ea typeface="Roboto"/>
                <a:cs typeface="Roboto"/>
                <a:sym typeface="Roboto"/>
              </a:rPr>
              <a:t> = talks with you naturally.</a:t>
            </a:r>
            <a:endParaRPr sz="4815">
              <a:latin typeface="Roboto"/>
              <a:ea typeface="Roboto"/>
              <a:cs typeface="Roboto"/>
              <a:sym typeface="Roboto"/>
            </a:endParaRPr>
          </a:p>
          <a:p>
            <a:pPr marL="457200" lvl="0" indent="-305044" algn="l" rtl="0">
              <a:lnSpc>
                <a:spcPct val="115000"/>
              </a:lnSpc>
              <a:spcBef>
                <a:spcPts val="0"/>
              </a:spcBef>
              <a:spcAft>
                <a:spcPts val="0"/>
              </a:spcAft>
              <a:buSzPct val="100000"/>
              <a:buChar char="●"/>
            </a:pPr>
            <a:r>
              <a:rPr lang="en-US" sz="4815" b="1">
                <a:latin typeface="Roboto"/>
                <a:ea typeface="Roboto"/>
                <a:cs typeface="Roboto"/>
                <a:sym typeface="Roboto"/>
              </a:rPr>
              <a:t>Generative</a:t>
            </a:r>
            <a:r>
              <a:rPr lang="en-US" sz="4815">
                <a:latin typeface="Roboto"/>
                <a:ea typeface="Roboto"/>
                <a:cs typeface="Roboto"/>
                <a:sym typeface="Roboto"/>
              </a:rPr>
              <a:t> = creates new content.</a:t>
            </a:r>
            <a:endParaRPr sz="4815">
              <a:latin typeface="Roboto"/>
              <a:ea typeface="Roboto"/>
              <a:cs typeface="Roboto"/>
              <a:sym typeface="Roboto"/>
            </a:endParaRPr>
          </a:p>
          <a:p>
            <a:pPr marL="457200" lvl="0" indent="-305044" algn="l" rtl="0">
              <a:lnSpc>
                <a:spcPct val="115000"/>
              </a:lnSpc>
              <a:spcBef>
                <a:spcPts val="0"/>
              </a:spcBef>
              <a:spcAft>
                <a:spcPts val="0"/>
              </a:spcAft>
              <a:buSzPct val="100000"/>
              <a:buChar char="●"/>
            </a:pPr>
            <a:r>
              <a:rPr lang="en-US" sz="4815" b="1">
                <a:latin typeface="Roboto"/>
                <a:ea typeface="Roboto"/>
                <a:cs typeface="Roboto"/>
                <a:sym typeface="Roboto"/>
              </a:rPr>
              <a:t>Pre-trained</a:t>
            </a:r>
            <a:r>
              <a:rPr lang="en-US" sz="4815">
                <a:latin typeface="Roboto"/>
                <a:ea typeface="Roboto"/>
                <a:cs typeface="Roboto"/>
                <a:sym typeface="Roboto"/>
              </a:rPr>
              <a:t> = learned from a vast amount of information before you started using it.</a:t>
            </a:r>
            <a:endParaRPr sz="4815">
              <a:latin typeface="Roboto"/>
              <a:ea typeface="Roboto"/>
              <a:cs typeface="Roboto"/>
              <a:sym typeface="Roboto"/>
            </a:endParaRPr>
          </a:p>
          <a:p>
            <a:pPr marL="457200" lvl="0" indent="-305044" algn="l" rtl="0">
              <a:lnSpc>
                <a:spcPct val="115000"/>
              </a:lnSpc>
              <a:spcBef>
                <a:spcPts val="0"/>
              </a:spcBef>
              <a:spcAft>
                <a:spcPts val="0"/>
              </a:spcAft>
              <a:buSzPct val="100000"/>
              <a:buChar char="●"/>
            </a:pPr>
            <a:r>
              <a:rPr lang="en-US" sz="4815" b="1">
                <a:latin typeface="Roboto"/>
                <a:ea typeface="Roboto"/>
                <a:cs typeface="Roboto"/>
                <a:sym typeface="Roboto"/>
              </a:rPr>
              <a:t>Transformer</a:t>
            </a:r>
            <a:r>
              <a:rPr lang="en-US" sz="4815">
                <a:latin typeface="Roboto"/>
                <a:ea typeface="Roboto"/>
                <a:cs typeface="Roboto"/>
                <a:sym typeface="Roboto"/>
              </a:rPr>
              <a:t> = the AI technology that makes it possible to understand context and generate coherent responses.</a:t>
            </a:r>
            <a:endParaRPr sz="4815">
              <a:latin typeface="Roboto"/>
              <a:ea typeface="Roboto"/>
              <a:cs typeface="Roboto"/>
              <a:sym typeface="Roboto"/>
            </a:endParaRPr>
          </a:p>
          <a:p>
            <a:pPr marL="0" lvl="0" indent="0" algn="l" rtl="0">
              <a:lnSpc>
                <a:spcPct val="115000"/>
              </a:lnSpc>
              <a:spcBef>
                <a:spcPts val="1200"/>
              </a:spcBef>
              <a:spcAft>
                <a:spcPts val="0"/>
              </a:spcAft>
              <a:buNone/>
            </a:pPr>
            <a:r>
              <a:rPr lang="en-US" sz="5615" b="1">
                <a:solidFill>
                  <a:srgbClr val="351C75"/>
                </a:solidFill>
                <a:highlight>
                  <a:srgbClr val="FFFF00"/>
                </a:highlight>
                <a:latin typeface="Roboto"/>
                <a:ea typeface="Roboto"/>
                <a:cs typeface="Roboto"/>
                <a:sym typeface="Roboto"/>
              </a:rPr>
              <a:t>FOR SOMEONE NEW TO AI, A SIMPLE ANALOGY IS:</a:t>
            </a:r>
            <a:endParaRPr sz="5615" b="1">
              <a:solidFill>
                <a:srgbClr val="351C75"/>
              </a:solidFill>
              <a:highlight>
                <a:srgbClr val="FFFF00"/>
              </a:highlight>
              <a:latin typeface="Roboto"/>
              <a:ea typeface="Roboto"/>
              <a:cs typeface="Roboto"/>
              <a:sym typeface="Roboto"/>
            </a:endParaRPr>
          </a:p>
          <a:p>
            <a:pPr marL="381000" marR="381000" lvl="0" indent="0" algn="l" rtl="0">
              <a:lnSpc>
                <a:spcPct val="115000"/>
              </a:lnSpc>
              <a:spcBef>
                <a:spcPts val="1200"/>
              </a:spcBef>
              <a:spcAft>
                <a:spcPts val="0"/>
              </a:spcAft>
              <a:buNone/>
            </a:pPr>
            <a:r>
              <a:rPr lang="en-US" sz="6415" i="1">
                <a:latin typeface="Roboto"/>
                <a:ea typeface="Roboto"/>
                <a:cs typeface="Roboto"/>
                <a:sym typeface="Roboto"/>
              </a:rPr>
              <a:t>Imagine hiring an incredibly well-read assistant who has studied millions of books, articles, and documents. Instead of searching for an answer, they use what they've learned to write a new, original response tailored to your question.</a:t>
            </a:r>
            <a:endParaRPr sz="6415" i="1">
              <a:latin typeface="Roboto"/>
              <a:ea typeface="Roboto"/>
              <a:cs typeface="Roboto"/>
              <a:sym typeface="Roboto"/>
            </a:endParaRPr>
          </a:p>
          <a:p>
            <a:pPr marL="381000" marR="381000" lvl="0" indent="0" algn="l" rtl="0">
              <a:lnSpc>
                <a:spcPct val="115000"/>
              </a:lnSpc>
              <a:spcBef>
                <a:spcPts val="1200"/>
              </a:spcBef>
              <a:spcAft>
                <a:spcPts val="0"/>
              </a:spcAft>
              <a:buClr>
                <a:schemeClr val="dk1"/>
              </a:buClr>
              <a:buSzPct val="100000"/>
              <a:buFont typeface="Arial"/>
              <a:buNone/>
            </a:pPr>
            <a:endParaRPr sz="1100">
              <a:latin typeface="Arial"/>
              <a:ea typeface="Arial"/>
              <a:cs typeface="Arial"/>
              <a:sym typeface="Arial"/>
            </a:endParaRPr>
          </a:p>
          <a:p>
            <a:pPr marL="0" lvl="0" indent="0" algn="l" rtl="0">
              <a:spcBef>
                <a:spcPts val="1200"/>
              </a:spcBef>
              <a:spcAft>
                <a:spcPts val="0"/>
              </a:spcAft>
              <a:buNone/>
            </a:pPr>
            <a:endParaRPr/>
          </a:p>
        </p:txBody>
      </p:sp>
      <p:pic>
        <p:nvPicPr>
          <p:cNvPr id="120" name="Google Shape;120;g3f5350d1df9_0_20" descr="Drawings on colorful paper"/>
          <p:cNvPicPr preferRelativeResize="0"/>
          <p:nvPr/>
        </p:nvPicPr>
        <p:blipFill rotWithShape="1">
          <a:blip r:embed="rId3">
            <a:alphaModFix/>
          </a:blip>
          <a:srcRect l="21069" r="63652"/>
          <a:stretch/>
        </p:blipFill>
        <p:spPr>
          <a:xfrm>
            <a:off x="26" y="0"/>
            <a:ext cx="1234826" cy="6857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pic>
        <p:nvPicPr>
          <p:cNvPr id="126" name="Google Shape;126;p3"/>
          <p:cNvPicPr preferRelativeResize="0"/>
          <p:nvPr/>
        </p:nvPicPr>
        <p:blipFill rotWithShape="1">
          <a:blip r:embed="rId3">
            <a:alphaModFix/>
          </a:blip>
          <a:srcRect/>
          <a:stretch/>
        </p:blipFill>
        <p:spPr>
          <a:xfrm>
            <a:off x="7677875" y="2903510"/>
            <a:ext cx="1348077" cy="1348077"/>
          </a:xfrm>
          <a:prstGeom prst="rect">
            <a:avLst/>
          </a:prstGeom>
          <a:noFill/>
          <a:ln>
            <a:noFill/>
          </a:ln>
        </p:spPr>
      </p:pic>
      <p:pic>
        <p:nvPicPr>
          <p:cNvPr id="127" name="Google Shape;127;p3"/>
          <p:cNvPicPr preferRelativeResize="0"/>
          <p:nvPr/>
        </p:nvPicPr>
        <p:blipFill>
          <a:blip r:embed="rId4">
            <a:alphaModFix/>
          </a:blip>
          <a:stretch>
            <a:fillRect/>
          </a:stretch>
        </p:blipFill>
        <p:spPr>
          <a:xfrm>
            <a:off x="4031745" y="1852275"/>
            <a:ext cx="3277654" cy="907100"/>
          </a:xfrm>
          <a:prstGeom prst="rect">
            <a:avLst/>
          </a:prstGeom>
          <a:noFill/>
          <a:ln>
            <a:noFill/>
          </a:ln>
        </p:spPr>
      </p:pic>
      <p:pic>
        <p:nvPicPr>
          <p:cNvPr id="128" name="Google Shape;128;p3"/>
          <p:cNvPicPr preferRelativeResize="0"/>
          <p:nvPr/>
        </p:nvPicPr>
        <p:blipFill>
          <a:blip r:embed="rId5">
            <a:alphaModFix/>
          </a:blip>
          <a:stretch>
            <a:fillRect/>
          </a:stretch>
        </p:blipFill>
        <p:spPr>
          <a:xfrm>
            <a:off x="3988795" y="3186749"/>
            <a:ext cx="3277650" cy="888956"/>
          </a:xfrm>
          <a:prstGeom prst="rect">
            <a:avLst/>
          </a:prstGeom>
          <a:noFill/>
          <a:ln>
            <a:noFill/>
          </a:ln>
        </p:spPr>
      </p:pic>
      <p:pic>
        <p:nvPicPr>
          <p:cNvPr id="129" name="Google Shape;129;p3"/>
          <p:cNvPicPr preferRelativeResize="0"/>
          <p:nvPr/>
        </p:nvPicPr>
        <p:blipFill>
          <a:blip r:embed="rId6">
            <a:alphaModFix/>
          </a:blip>
          <a:stretch>
            <a:fillRect/>
          </a:stretch>
        </p:blipFill>
        <p:spPr>
          <a:xfrm>
            <a:off x="-75115" y="0"/>
            <a:ext cx="3852200" cy="6858001"/>
          </a:xfrm>
          <a:prstGeom prst="rect">
            <a:avLst/>
          </a:prstGeom>
          <a:solidFill>
            <a:schemeClr val="lt1"/>
          </a:solidFill>
          <a:ln>
            <a:noFill/>
          </a:ln>
        </p:spPr>
      </p:pic>
      <p:pic>
        <p:nvPicPr>
          <p:cNvPr id="130" name="Google Shape;130;p3"/>
          <p:cNvPicPr preferRelativeResize="0"/>
          <p:nvPr/>
        </p:nvPicPr>
        <p:blipFill>
          <a:blip r:embed="rId7">
            <a:alphaModFix/>
          </a:blip>
          <a:stretch>
            <a:fillRect/>
          </a:stretch>
        </p:blipFill>
        <p:spPr>
          <a:xfrm>
            <a:off x="4033634" y="4503068"/>
            <a:ext cx="3252428" cy="888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4"/>
          <p:cNvSpPr txBox="1"/>
          <p:nvPr/>
        </p:nvSpPr>
        <p:spPr>
          <a:xfrm>
            <a:off x="117150" y="110175"/>
            <a:ext cx="4411200" cy="7465200"/>
          </a:xfrm>
          <a:prstGeom prst="rect">
            <a:avLst/>
          </a:prstGeom>
          <a:noFill/>
          <a:ln>
            <a:noFill/>
          </a:ln>
        </p:spPr>
        <p:txBody>
          <a:bodyPr spcFirstLastPara="1" wrap="square" lIns="91425" tIns="45700" rIns="91425" bIns="45700" anchor="t" anchorCtr="0">
            <a:spAutoFit/>
          </a:bodyPr>
          <a:lstStyle/>
          <a:p>
            <a:pPr marL="457200" marR="0" lvl="1" indent="-514350" algn="l" rtl="0">
              <a:lnSpc>
                <a:spcPct val="75000"/>
              </a:lnSpc>
              <a:spcBef>
                <a:spcPts val="0"/>
              </a:spcBef>
              <a:spcAft>
                <a:spcPts val="0"/>
              </a:spcAft>
              <a:buNone/>
            </a:pPr>
            <a:r>
              <a:rPr lang="en-US" sz="2400" b="1" i="1" u="none" strike="noStrike" cap="none">
                <a:solidFill>
                  <a:srgbClr val="FF0000"/>
                </a:solidFill>
                <a:highlight>
                  <a:srgbClr val="FFFF00"/>
                </a:highlight>
                <a:latin typeface="Calibri"/>
                <a:ea typeface="Calibri"/>
                <a:cs typeface="Calibri"/>
                <a:sym typeface="Calibri"/>
              </a:rPr>
              <a:t>PROMPT</a:t>
            </a:r>
            <a:r>
              <a:rPr lang="en-US" sz="1400" b="1" i="1" u="none" strike="noStrike" cap="none">
                <a:solidFill>
                  <a:srgbClr val="FF0000"/>
                </a:solidFill>
                <a:latin typeface="Calibri"/>
                <a:ea typeface="Calibri"/>
                <a:cs typeface="Calibri"/>
                <a:sym typeface="Calibri"/>
              </a:rPr>
              <a:t>:  </a:t>
            </a:r>
            <a:r>
              <a:rPr lang="en-US" sz="1600" b="1">
                <a:solidFill>
                  <a:srgbClr val="0D0D0D"/>
                </a:solidFill>
                <a:latin typeface="Calibri"/>
                <a:ea typeface="Calibri"/>
                <a:cs typeface="Calibri"/>
                <a:sym typeface="Calibri"/>
              </a:rPr>
              <a:t>Tell me what you know about Cosmopolitan International</a:t>
            </a:r>
            <a:endParaRPr/>
          </a:p>
          <a:p>
            <a:pPr marL="457200" marR="0" lvl="1" indent="0" algn="r" rtl="0">
              <a:lnSpc>
                <a:spcPct val="163636"/>
              </a:lnSpc>
              <a:spcBef>
                <a:spcPts val="0"/>
              </a:spcBef>
              <a:spcAft>
                <a:spcPts val="0"/>
              </a:spcAft>
              <a:buNone/>
            </a:pPr>
            <a:r>
              <a:rPr lang="en-US" sz="1100" b="1" i="0" u="none" strike="noStrike" cap="none">
                <a:solidFill>
                  <a:schemeClr val="lt1"/>
                </a:solidFill>
                <a:latin typeface="Calibri"/>
                <a:ea typeface="Calibri"/>
                <a:cs typeface="Calibri"/>
                <a:sym typeface="Calibri"/>
              </a:rPr>
              <a:t>tell me what you know about cosmopolitan international</a:t>
            </a:r>
            <a:endParaRPr/>
          </a:p>
          <a:p>
            <a:pPr marL="0" marR="0" lvl="0" indent="0" algn="l" rtl="0">
              <a:spcBef>
                <a:spcPts val="0"/>
              </a:spcBef>
              <a:spcAft>
                <a:spcPts val="0"/>
              </a:spcAft>
              <a:buClr>
                <a:schemeClr val="dk1"/>
              </a:buClr>
              <a:buSzPts val="1100"/>
              <a:buFont typeface="Calibri"/>
              <a:buNone/>
            </a:pPr>
            <a:r>
              <a:rPr lang="en-US" sz="1200" b="1" i="0" u="none" strike="noStrike" cap="none">
                <a:solidFill>
                  <a:srgbClr val="FF0000"/>
                </a:solidFill>
                <a:highlight>
                  <a:srgbClr val="FFFF00"/>
                </a:highlight>
                <a:latin typeface="Calibri"/>
                <a:ea typeface="Calibri"/>
                <a:cs typeface="Calibri"/>
                <a:sym typeface="Calibri"/>
              </a:rPr>
              <a:t>RESULT</a:t>
            </a:r>
            <a:endParaRPr sz="1200" b="1" i="0" u="none" strike="noStrike" cap="none">
              <a:solidFill>
                <a:srgbClr val="FF0000"/>
              </a:solidFill>
              <a:highlight>
                <a:srgbClr val="FFFF00"/>
              </a:highlight>
              <a:latin typeface="Calibri"/>
              <a:ea typeface="Calibri"/>
              <a:cs typeface="Calibri"/>
              <a:sym typeface="Calibri"/>
            </a:endParaRPr>
          </a:p>
          <a:p>
            <a:pPr marL="0" marR="0" lvl="0" indent="0" algn="l" rtl="0">
              <a:lnSpc>
                <a:spcPct val="136363"/>
              </a:lnSpc>
              <a:spcBef>
                <a:spcPts val="0"/>
              </a:spcBef>
              <a:spcAft>
                <a:spcPts val="0"/>
              </a:spcAft>
              <a:buClr>
                <a:srgbClr val="0D0D0D"/>
              </a:buClr>
              <a:buSzPts val="1100"/>
              <a:buFont typeface="Calibri"/>
              <a:buNone/>
            </a:pPr>
            <a:r>
              <a:rPr lang="en-US" sz="1100" b="0" i="0" u="none" strike="noStrike" cap="none">
                <a:solidFill>
                  <a:srgbClr val="0D0D0D"/>
                </a:solidFill>
                <a:latin typeface="Calibri"/>
                <a:ea typeface="Calibri"/>
                <a:cs typeface="Calibri"/>
                <a:sym typeface="Calibri"/>
              </a:rPr>
              <a:t>Cosmopolitan International (often called “Cosmo”) is a </a:t>
            </a:r>
            <a:r>
              <a:rPr lang="en-US" sz="1100" b="1" i="0" u="none" strike="noStrike" cap="none">
                <a:solidFill>
                  <a:srgbClr val="0D0D0D"/>
                </a:solidFill>
                <a:latin typeface="Calibri"/>
                <a:ea typeface="Calibri"/>
                <a:cs typeface="Calibri"/>
                <a:sym typeface="Calibri"/>
              </a:rPr>
              <a:t>service organization</a:t>
            </a:r>
            <a:r>
              <a:rPr lang="en-US" sz="1100" b="0" i="0" u="none" strike="noStrike" cap="none">
                <a:solidFill>
                  <a:srgbClr val="0D0D0D"/>
                </a:solidFill>
                <a:latin typeface="Calibri"/>
                <a:ea typeface="Calibri"/>
                <a:cs typeface="Calibri"/>
                <a:sym typeface="Calibri"/>
              </a:rPr>
              <a:t> with a long history focused on community impact, fellowship, and leadership development.</a:t>
            </a:r>
            <a:endParaRPr/>
          </a:p>
          <a:p>
            <a:pPr marL="0" marR="0" lvl="0" indent="0" algn="l" rtl="0">
              <a:lnSpc>
                <a:spcPct val="136363"/>
              </a:lnSpc>
              <a:spcBef>
                <a:spcPts val="0"/>
              </a:spcBef>
              <a:spcAft>
                <a:spcPts val="0"/>
              </a:spcAft>
              <a:buClr>
                <a:srgbClr val="0D0D0D"/>
              </a:buClr>
              <a:buSzPts val="1100"/>
              <a:buFont typeface="Calibri"/>
              <a:buNone/>
            </a:pPr>
            <a:r>
              <a:rPr lang="en-US" sz="1100" b="0" i="0" u="none" strike="noStrike" cap="none">
                <a:solidFill>
                  <a:srgbClr val="0D0D0D"/>
                </a:solidFill>
                <a:latin typeface="Calibri"/>
                <a:ea typeface="Calibri"/>
                <a:cs typeface="Calibri"/>
                <a:sym typeface="Calibri"/>
              </a:rPr>
              <a:t>Here’s a clear overview:</a:t>
            </a:r>
            <a:endParaRPr/>
          </a:p>
          <a:p>
            <a:pPr marL="0" marR="0" lvl="0" indent="0" algn="l" rtl="0">
              <a:lnSpc>
                <a:spcPct val="136363"/>
              </a:lnSpc>
              <a:spcBef>
                <a:spcPts val="0"/>
              </a:spcBef>
              <a:spcAft>
                <a:spcPts val="0"/>
              </a:spcAft>
              <a:buClr>
                <a:srgbClr val="0D0D0D"/>
              </a:buClr>
              <a:buSzPts val="1100"/>
              <a:buFont typeface="Calibri"/>
              <a:buNone/>
            </a:pPr>
            <a:r>
              <a:rPr lang="en-US" sz="1100" b="1" i="0" u="none" strike="noStrike" cap="none">
                <a:solidFill>
                  <a:srgbClr val="0D0D0D"/>
                </a:solidFill>
                <a:latin typeface="Calibri"/>
                <a:ea typeface="Calibri"/>
                <a:cs typeface="Calibri"/>
                <a:sym typeface="Calibri"/>
              </a:rPr>
              <a:t>Origins &amp; Structure</a:t>
            </a:r>
            <a:endParaRPr sz="1100" b="0" i="0" u="none" strike="noStrike" cap="none">
              <a:solidFill>
                <a:srgbClr val="0D0D0D"/>
              </a:solidFill>
              <a:latin typeface="Calibri"/>
              <a:ea typeface="Calibri"/>
              <a:cs typeface="Calibri"/>
              <a:sym typeface="Calibri"/>
            </a:endParaRPr>
          </a:p>
          <a:p>
            <a:pPr marL="457200" marR="0" lvl="1" indent="-698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Founded in </a:t>
            </a:r>
            <a:r>
              <a:rPr lang="en-US" sz="1100" b="1" i="0" u="none" strike="noStrike" cap="none">
                <a:solidFill>
                  <a:srgbClr val="0D0D0D"/>
                </a:solidFill>
                <a:latin typeface="Calibri"/>
                <a:ea typeface="Calibri"/>
                <a:cs typeface="Calibri"/>
                <a:sym typeface="Calibri"/>
              </a:rPr>
              <a:t>1918</a:t>
            </a:r>
            <a:r>
              <a:rPr lang="en-US" sz="1100" b="0" i="0" u="none" strike="noStrike" cap="none">
                <a:solidFill>
                  <a:srgbClr val="0D0D0D"/>
                </a:solidFill>
                <a:latin typeface="Calibri"/>
                <a:ea typeface="Calibri"/>
                <a:cs typeface="Calibri"/>
                <a:sym typeface="Calibri"/>
              </a:rPr>
              <a:t> in the United States.</a:t>
            </a:r>
            <a:endParaRPr/>
          </a:p>
          <a:p>
            <a:pPr marL="457200" marR="0" lvl="1" indent="-698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Operates as an </a:t>
            </a:r>
            <a:r>
              <a:rPr lang="en-US" sz="1100" b="1" i="0" u="none" strike="noStrike" cap="none">
                <a:solidFill>
                  <a:srgbClr val="0D0D0D"/>
                </a:solidFill>
                <a:latin typeface="Calibri"/>
                <a:ea typeface="Calibri"/>
                <a:cs typeface="Calibri"/>
                <a:sym typeface="Calibri"/>
              </a:rPr>
              <a:t>international association of clubs</a:t>
            </a:r>
            <a:r>
              <a:rPr lang="en-US" sz="1100" b="0" i="0" u="none" strike="noStrike" cap="none">
                <a:solidFill>
                  <a:srgbClr val="0D0D0D"/>
                </a:solidFill>
                <a:latin typeface="Calibri"/>
                <a:ea typeface="Calibri"/>
                <a:cs typeface="Calibri"/>
                <a:sym typeface="Calibri"/>
              </a:rPr>
              <a:t> (primarily in the U.S. and Canada).</a:t>
            </a:r>
            <a:endParaRPr/>
          </a:p>
          <a:p>
            <a:pPr marL="457200" marR="0" lvl="1" indent="-698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Members belong to local clubs, which are grouped into districts and governed internationally.</a:t>
            </a:r>
            <a:endParaRPr/>
          </a:p>
          <a:p>
            <a:pPr marL="0" marR="0" lvl="0" indent="0" algn="l" rtl="0">
              <a:lnSpc>
                <a:spcPct val="136363"/>
              </a:lnSpc>
              <a:spcBef>
                <a:spcPts val="0"/>
              </a:spcBef>
              <a:spcAft>
                <a:spcPts val="0"/>
              </a:spcAft>
              <a:buClr>
                <a:srgbClr val="0D0D0D"/>
              </a:buClr>
              <a:buSzPts val="1100"/>
              <a:buFont typeface="Calibri"/>
              <a:buNone/>
            </a:pPr>
            <a:r>
              <a:rPr lang="en-US" sz="1100" b="1" i="0" u="none" strike="noStrike" cap="none">
                <a:solidFill>
                  <a:srgbClr val="0D0D0D"/>
                </a:solidFill>
                <a:latin typeface="Calibri"/>
                <a:ea typeface="Calibri"/>
                <a:cs typeface="Calibri"/>
                <a:sym typeface="Calibri"/>
              </a:rPr>
              <a:t>Mission &amp; Focus</a:t>
            </a:r>
            <a:endParaRPr sz="1100" b="0" i="0" u="none" strike="noStrike" cap="none">
              <a:solidFill>
                <a:srgbClr val="0D0D0D"/>
              </a:solidFill>
              <a:latin typeface="Calibri"/>
              <a:ea typeface="Calibri"/>
              <a:cs typeface="Calibri"/>
              <a:sym typeface="Calibri"/>
            </a:endParaRPr>
          </a:p>
          <a:p>
            <a:pPr marL="457200" marR="0" lvl="1" indent="-698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The organization’s long-standing mission centers on </a:t>
            </a:r>
            <a:r>
              <a:rPr lang="en-US" sz="1100" b="1" i="0" u="none" strike="noStrike" cap="none">
                <a:solidFill>
                  <a:srgbClr val="0D0D0D"/>
                </a:solidFill>
                <a:latin typeface="Calibri"/>
                <a:ea typeface="Calibri"/>
                <a:cs typeface="Calibri"/>
                <a:sym typeface="Calibri"/>
              </a:rPr>
              <a:t>community service and supporting people with disabilities</a:t>
            </a:r>
            <a:r>
              <a:rPr lang="en-US" sz="1100" b="0" i="0" u="none" strike="noStrike" cap="none">
                <a:solidFill>
                  <a:srgbClr val="0D0D0D"/>
                </a:solidFill>
                <a:latin typeface="Calibri"/>
                <a:ea typeface="Calibri"/>
                <a:cs typeface="Calibri"/>
                <a:sym typeface="Calibri"/>
              </a:rPr>
              <a:t>, especially those with </a:t>
            </a:r>
            <a:r>
              <a:rPr lang="en-US" sz="1100" b="1" i="0" u="none" strike="noStrike" cap="none">
                <a:solidFill>
                  <a:srgbClr val="0D0D0D"/>
                </a:solidFill>
                <a:latin typeface="Calibri"/>
                <a:ea typeface="Calibri"/>
                <a:cs typeface="Calibri"/>
                <a:sym typeface="Calibri"/>
              </a:rPr>
              <a:t>hearing and speech disorders</a:t>
            </a:r>
            <a:r>
              <a:rPr lang="en-US" sz="1100" b="0" i="0" u="none" strike="noStrike" cap="none">
                <a:solidFill>
                  <a:srgbClr val="0D0D0D"/>
                </a:solidFill>
                <a:latin typeface="Calibri"/>
                <a:ea typeface="Calibri"/>
                <a:cs typeface="Calibri"/>
                <a:sym typeface="Calibri"/>
              </a:rPr>
              <a:t>.</a:t>
            </a:r>
            <a:endParaRPr/>
          </a:p>
          <a:p>
            <a:pPr marL="457200" marR="0" lvl="1" indent="-698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Many clubs support causes like:</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Speech &amp; hearing clinics</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Accessibility initiatives</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Youth programs and scholarships</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Local community improvement projects</a:t>
            </a:r>
            <a:endParaRPr/>
          </a:p>
          <a:p>
            <a:pPr marL="0" marR="0" lvl="0" indent="0" algn="l" rtl="0">
              <a:lnSpc>
                <a:spcPct val="136363"/>
              </a:lnSpc>
              <a:spcBef>
                <a:spcPts val="0"/>
              </a:spcBef>
              <a:spcAft>
                <a:spcPts val="0"/>
              </a:spcAft>
              <a:buClr>
                <a:srgbClr val="0D0D0D"/>
              </a:buClr>
              <a:buSzPts val="1100"/>
              <a:buFont typeface="Calibri"/>
              <a:buNone/>
            </a:pPr>
            <a:r>
              <a:rPr lang="en-US" sz="1100" b="1" i="0" u="none" strike="noStrike" cap="none">
                <a:solidFill>
                  <a:srgbClr val="0D0D0D"/>
                </a:solidFill>
                <a:latin typeface="Calibri"/>
                <a:ea typeface="Calibri"/>
                <a:cs typeface="Calibri"/>
                <a:sym typeface="Calibri"/>
              </a:rPr>
              <a:t>Key Program – Deaf &amp; Hard of Hearing Support</a:t>
            </a:r>
            <a:endParaRPr sz="1100" b="0" i="0" u="none" strike="noStrike" cap="none">
              <a:solidFill>
                <a:srgbClr val="0D0D0D"/>
              </a:solidFill>
              <a:latin typeface="Calibri"/>
              <a:ea typeface="Calibri"/>
              <a:cs typeface="Calibri"/>
              <a:sym typeface="Calibri"/>
            </a:endParaRPr>
          </a:p>
          <a:p>
            <a:pPr marL="457200" marR="0" lvl="1" indent="-698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A major emphasis is on </a:t>
            </a:r>
            <a:r>
              <a:rPr lang="en-US" sz="1100" b="1" i="0" u="none" strike="noStrike" cap="none">
                <a:solidFill>
                  <a:srgbClr val="0D0D0D"/>
                </a:solidFill>
                <a:latin typeface="Calibri"/>
                <a:ea typeface="Calibri"/>
                <a:cs typeface="Calibri"/>
                <a:sym typeface="Calibri"/>
              </a:rPr>
              <a:t>assisting individuals who are deaf or hard of hearing</a:t>
            </a:r>
            <a:r>
              <a:rPr lang="en-US" sz="1100" b="0" i="0" u="none" strike="noStrike" cap="none">
                <a:solidFill>
                  <a:srgbClr val="0D0D0D"/>
                </a:solidFill>
                <a:latin typeface="Calibri"/>
                <a:ea typeface="Calibri"/>
                <a:cs typeface="Calibri"/>
                <a:sym typeface="Calibri"/>
              </a:rPr>
              <a:t>, including:</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Funding hearing aids</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Supporting speech therapy programs</a:t>
            </a:r>
            <a:endParaRPr/>
          </a:p>
          <a:p>
            <a:pPr marL="1200150" marR="0" lvl="2" indent="-285750" algn="l" rtl="0">
              <a:lnSpc>
                <a:spcPct val="136363"/>
              </a:lnSpc>
              <a:spcBef>
                <a:spcPts val="0"/>
              </a:spcBef>
              <a:spcAft>
                <a:spcPts val="0"/>
              </a:spcAft>
              <a:buClr>
                <a:srgbClr val="0D0D0D"/>
              </a:buClr>
              <a:buSzPts val="1100"/>
              <a:buFont typeface="Arial"/>
              <a:buChar char="•"/>
            </a:pPr>
            <a:r>
              <a:rPr lang="en-US" sz="1100" b="0" i="0" u="none" strike="noStrike" cap="none">
                <a:solidFill>
                  <a:srgbClr val="0D0D0D"/>
                </a:solidFill>
                <a:latin typeface="Calibri"/>
                <a:ea typeface="Calibri"/>
                <a:cs typeface="Calibri"/>
                <a:sym typeface="Calibri"/>
              </a:rPr>
              <a:t>Partnering with schools or clinics</a:t>
            </a:r>
            <a:endParaRPr sz="1000" b="1" i="0" u="none" strike="noStrike" cap="none">
              <a:solidFill>
                <a:srgbClr val="0D0D0D"/>
              </a:solidFill>
              <a:latin typeface="Calibri"/>
              <a:ea typeface="Calibri"/>
              <a:cs typeface="Calibri"/>
              <a:sym typeface="Calibri"/>
            </a:endParaRPr>
          </a:p>
          <a:p>
            <a:pPr marL="0" marR="0" lvl="0" indent="0" algn="l" rtl="0">
              <a:lnSpc>
                <a:spcPct val="150000"/>
              </a:lnSpc>
              <a:spcBef>
                <a:spcPts val="0"/>
              </a:spcBef>
              <a:spcAft>
                <a:spcPts val="0"/>
              </a:spcAft>
              <a:buClr>
                <a:schemeClr val="dk1"/>
              </a:buClr>
              <a:buSzPts val="1000"/>
              <a:buFont typeface="Calibri"/>
              <a:buNone/>
            </a:pPr>
            <a:endParaRPr sz="1000" b="1" i="0" u="none" strike="noStrike" cap="none">
              <a:solidFill>
                <a:srgbClr val="0D0D0D"/>
              </a:solidFill>
              <a:latin typeface="Calibri"/>
              <a:ea typeface="Calibri"/>
              <a:cs typeface="Calibri"/>
              <a:sym typeface="Calibri"/>
            </a:endParaRPr>
          </a:p>
          <a:p>
            <a:pPr marL="0" marR="0" lvl="0" indent="0" algn="l" rtl="0">
              <a:lnSpc>
                <a:spcPct val="93750"/>
              </a:lnSpc>
              <a:spcBef>
                <a:spcPts val="0"/>
              </a:spcBef>
              <a:spcAft>
                <a:spcPts val="0"/>
              </a:spcAft>
              <a:buNone/>
            </a:pPr>
            <a:r>
              <a:rPr lang="en-US" sz="1600" b="1" i="0" u="none" strike="noStrike" cap="none">
                <a:solidFill>
                  <a:srgbClr val="0D0D0D"/>
                </a:solidFill>
                <a:latin typeface="Calibri"/>
                <a:ea typeface="Calibri"/>
                <a:cs typeface="Calibri"/>
                <a:sym typeface="Calibri"/>
              </a:rPr>
              <a:t>  </a:t>
            </a:r>
            <a:endParaRPr/>
          </a:p>
          <a:p>
            <a:pPr marL="0" marR="0" lvl="0" indent="0" algn="l" rtl="0">
              <a:lnSpc>
                <a:spcPct val="136363"/>
              </a:lnSpc>
              <a:spcBef>
                <a:spcPts val="0"/>
              </a:spcBef>
              <a:spcAft>
                <a:spcPts val="0"/>
              </a:spcAft>
              <a:buNone/>
            </a:pPr>
            <a:endParaRPr/>
          </a:p>
        </p:txBody>
      </p:sp>
      <p:sp>
        <p:nvSpPr>
          <p:cNvPr id="136" name="Google Shape;136;p4"/>
          <p:cNvSpPr txBox="1"/>
          <p:nvPr/>
        </p:nvSpPr>
        <p:spPr>
          <a:xfrm>
            <a:off x="4572000" y="343500"/>
            <a:ext cx="4572000" cy="6514500"/>
          </a:xfrm>
          <a:prstGeom prst="rect">
            <a:avLst/>
          </a:prstGeom>
          <a:noFill/>
          <a:ln>
            <a:noFill/>
          </a:ln>
        </p:spPr>
        <p:txBody>
          <a:bodyPr spcFirstLastPara="1" wrap="square" lIns="91425" tIns="91425" rIns="91425" bIns="91425" anchor="t" anchorCtr="0">
            <a:noAutofit/>
          </a:bodyPr>
          <a:lstStyle/>
          <a:p>
            <a:pPr marL="457200" lvl="1" indent="0" algn="l" rtl="0">
              <a:lnSpc>
                <a:spcPct val="115000"/>
              </a:lnSpc>
              <a:spcBef>
                <a:spcPts val="0"/>
              </a:spcBef>
              <a:spcAft>
                <a:spcPts val="0"/>
              </a:spcAft>
              <a:buClr>
                <a:schemeClr val="dk1"/>
              </a:buClr>
              <a:buFont typeface="Arial"/>
              <a:buNone/>
            </a:pPr>
            <a:r>
              <a:rPr lang="en-US" sz="1100" b="1">
                <a:solidFill>
                  <a:srgbClr val="0D0D0D"/>
                </a:solidFill>
                <a:latin typeface="Calibri"/>
                <a:ea typeface="Calibri"/>
                <a:cs typeface="Calibri"/>
                <a:sym typeface="Calibri"/>
              </a:rPr>
              <a:t>Membership &amp; Culture</a:t>
            </a:r>
            <a:endParaRPr sz="1100">
              <a:solidFill>
                <a:srgbClr val="0D0D0D"/>
              </a:solidFill>
              <a:latin typeface="Calibri"/>
              <a:ea typeface="Calibri"/>
              <a:cs typeface="Calibri"/>
              <a:sym typeface="Calibri"/>
            </a:endParaRPr>
          </a:p>
          <a:p>
            <a:pPr marL="914400" lvl="2" indent="-698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Membership is typically </a:t>
            </a:r>
            <a:r>
              <a:rPr lang="en-US" sz="1100" b="1">
                <a:solidFill>
                  <a:srgbClr val="0D0D0D"/>
                </a:solidFill>
                <a:latin typeface="Calibri"/>
                <a:ea typeface="Calibri"/>
                <a:cs typeface="Calibri"/>
                <a:sym typeface="Calibri"/>
              </a:rPr>
              <a:t>adult professionals and community-minded individuals</a:t>
            </a:r>
            <a:r>
              <a:rPr lang="en-US" sz="1100">
                <a:solidFill>
                  <a:srgbClr val="0D0D0D"/>
                </a:solidFill>
                <a:latin typeface="Calibri"/>
                <a:ea typeface="Calibri"/>
                <a:cs typeface="Calibri"/>
                <a:sym typeface="Calibri"/>
              </a:rPr>
              <a:t>.</a:t>
            </a:r>
            <a:endParaRPr>
              <a:solidFill>
                <a:schemeClr val="dk1"/>
              </a:solidFill>
            </a:endParaRPr>
          </a:p>
          <a:p>
            <a:pPr marL="914400" lvl="2" indent="-698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Known for:</a:t>
            </a:r>
            <a:endParaRPr>
              <a:solidFill>
                <a:schemeClr val="dk1"/>
              </a:solidFill>
            </a:endParaRPr>
          </a:p>
          <a:p>
            <a:pPr marL="1657350" lvl="3" indent="-2857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Strong sense of </a:t>
            </a:r>
            <a:r>
              <a:rPr lang="en-US" sz="1100" b="1">
                <a:solidFill>
                  <a:srgbClr val="0D0D0D"/>
                </a:solidFill>
                <a:latin typeface="Calibri"/>
                <a:ea typeface="Calibri"/>
                <a:cs typeface="Calibri"/>
                <a:sym typeface="Calibri"/>
              </a:rPr>
              <a:t>fellowship and networking</a:t>
            </a:r>
            <a:endParaRPr sz="1100">
              <a:solidFill>
                <a:srgbClr val="0D0D0D"/>
              </a:solidFill>
              <a:latin typeface="Calibri"/>
              <a:ea typeface="Calibri"/>
              <a:cs typeface="Calibri"/>
              <a:sym typeface="Calibri"/>
            </a:endParaRPr>
          </a:p>
          <a:p>
            <a:pPr marL="1657350" lvl="3" indent="-285750" algn="l" rtl="0">
              <a:lnSpc>
                <a:spcPct val="115000"/>
              </a:lnSpc>
              <a:spcBef>
                <a:spcPts val="0"/>
              </a:spcBef>
              <a:spcAft>
                <a:spcPts val="0"/>
              </a:spcAft>
              <a:buClr>
                <a:srgbClr val="0D0D0D"/>
              </a:buClr>
              <a:buSzPts val="1100"/>
              <a:buChar char="•"/>
            </a:pPr>
            <a:r>
              <a:rPr lang="en-US" sz="1100" b="1">
                <a:solidFill>
                  <a:srgbClr val="0D0D0D"/>
                </a:solidFill>
                <a:latin typeface="Calibri"/>
                <a:ea typeface="Calibri"/>
                <a:cs typeface="Calibri"/>
                <a:sym typeface="Calibri"/>
              </a:rPr>
              <a:t>Volunteer-driven leadership</a:t>
            </a:r>
            <a:r>
              <a:rPr lang="en-US" sz="1100">
                <a:solidFill>
                  <a:srgbClr val="0D0D0D"/>
                </a:solidFill>
                <a:latin typeface="Calibri"/>
                <a:ea typeface="Calibri"/>
                <a:cs typeface="Calibri"/>
                <a:sym typeface="Calibri"/>
              </a:rPr>
              <a:t> (club, district, international levels)</a:t>
            </a:r>
            <a:endParaRPr>
              <a:solidFill>
                <a:schemeClr val="dk1"/>
              </a:solidFill>
            </a:endParaRPr>
          </a:p>
          <a:p>
            <a:pPr marL="1657350" lvl="3" indent="-2857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Emphasis on </a:t>
            </a:r>
            <a:r>
              <a:rPr lang="en-US" sz="1100" b="1">
                <a:solidFill>
                  <a:srgbClr val="0D0D0D"/>
                </a:solidFill>
                <a:latin typeface="Calibri"/>
                <a:ea typeface="Calibri"/>
                <a:cs typeface="Calibri"/>
                <a:sym typeface="Calibri"/>
              </a:rPr>
              <a:t>personal growth and service leadership</a:t>
            </a:r>
            <a:endParaRPr sz="1100">
              <a:solidFill>
                <a:srgbClr val="0D0D0D"/>
              </a:solidFill>
              <a:latin typeface="Calibri"/>
              <a:ea typeface="Calibri"/>
              <a:cs typeface="Calibri"/>
              <a:sym typeface="Calibri"/>
            </a:endParaRPr>
          </a:p>
          <a:p>
            <a:pPr marL="457200" lvl="1" indent="0" algn="l" rtl="0">
              <a:lnSpc>
                <a:spcPct val="115000"/>
              </a:lnSpc>
              <a:spcBef>
                <a:spcPts val="0"/>
              </a:spcBef>
              <a:spcAft>
                <a:spcPts val="0"/>
              </a:spcAft>
              <a:buClr>
                <a:schemeClr val="dk1"/>
              </a:buClr>
              <a:buFont typeface="Arial"/>
              <a:buNone/>
            </a:pPr>
            <a:r>
              <a:rPr lang="en-US" sz="1100" b="1">
                <a:solidFill>
                  <a:srgbClr val="0D0D0D"/>
                </a:solidFill>
                <a:latin typeface="Calibri"/>
                <a:ea typeface="Calibri"/>
                <a:cs typeface="Calibri"/>
                <a:sym typeface="Calibri"/>
              </a:rPr>
              <a:t>Activities</a:t>
            </a:r>
            <a:endParaRPr sz="1100">
              <a:solidFill>
                <a:srgbClr val="0D0D0D"/>
              </a:solidFill>
              <a:latin typeface="Calibri"/>
              <a:ea typeface="Calibri"/>
              <a:cs typeface="Calibri"/>
              <a:sym typeface="Calibri"/>
            </a:endParaRPr>
          </a:p>
          <a:p>
            <a:pPr marL="914400" lvl="2" indent="-698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Local clubs run fundraisers, events, and service projects.</a:t>
            </a:r>
            <a:endParaRPr>
              <a:solidFill>
                <a:schemeClr val="dk1"/>
              </a:solidFill>
            </a:endParaRPr>
          </a:p>
          <a:p>
            <a:pPr marL="914400" lvl="2" indent="-698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There are </a:t>
            </a:r>
            <a:r>
              <a:rPr lang="en-US" sz="1100" b="1">
                <a:solidFill>
                  <a:srgbClr val="0D0D0D"/>
                </a:solidFill>
                <a:latin typeface="Calibri"/>
                <a:ea typeface="Calibri"/>
                <a:cs typeface="Calibri"/>
                <a:sym typeface="Calibri"/>
              </a:rPr>
              <a:t>district and international conventions</a:t>
            </a:r>
            <a:r>
              <a:rPr lang="en-US" sz="1100">
                <a:solidFill>
                  <a:srgbClr val="0D0D0D"/>
                </a:solidFill>
                <a:latin typeface="Calibri"/>
                <a:ea typeface="Calibri"/>
                <a:cs typeface="Calibri"/>
                <a:sym typeface="Calibri"/>
              </a:rPr>
              <a:t> for networking, governance, and training.</a:t>
            </a:r>
            <a:endParaRPr>
              <a:solidFill>
                <a:schemeClr val="dk1"/>
              </a:solidFill>
            </a:endParaRPr>
          </a:p>
          <a:p>
            <a:pPr marL="914400" lvl="2" indent="-698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Clubs often adapt their projects to </a:t>
            </a:r>
            <a:r>
              <a:rPr lang="en-US" sz="1100" b="1">
                <a:solidFill>
                  <a:srgbClr val="0D0D0D"/>
                </a:solidFill>
                <a:latin typeface="Calibri"/>
                <a:ea typeface="Calibri"/>
                <a:cs typeface="Calibri"/>
                <a:sym typeface="Calibri"/>
              </a:rPr>
              <a:t>local community needs</a:t>
            </a:r>
            <a:r>
              <a:rPr lang="en-US" sz="1100">
                <a:solidFill>
                  <a:srgbClr val="0D0D0D"/>
                </a:solidFill>
                <a:latin typeface="Calibri"/>
                <a:ea typeface="Calibri"/>
                <a:cs typeface="Calibri"/>
                <a:sym typeface="Calibri"/>
              </a:rPr>
              <a:t>, so activities can vary widely.</a:t>
            </a:r>
            <a:endParaRPr>
              <a:solidFill>
                <a:schemeClr val="dk1"/>
              </a:solidFill>
            </a:endParaRPr>
          </a:p>
          <a:p>
            <a:pPr marL="457200" lvl="1" indent="0" algn="l" rtl="0">
              <a:lnSpc>
                <a:spcPct val="115000"/>
              </a:lnSpc>
              <a:spcBef>
                <a:spcPts val="0"/>
              </a:spcBef>
              <a:spcAft>
                <a:spcPts val="0"/>
              </a:spcAft>
              <a:buClr>
                <a:schemeClr val="dk1"/>
              </a:buClr>
              <a:buFont typeface="Arial"/>
              <a:buNone/>
            </a:pPr>
            <a:r>
              <a:rPr lang="en-US" sz="1100" b="1">
                <a:solidFill>
                  <a:srgbClr val="0D0D0D"/>
                </a:solidFill>
                <a:latin typeface="Calibri"/>
                <a:ea typeface="Calibri"/>
                <a:cs typeface="Calibri"/>
                <a:sym typeface="Calibri"/>
              </a:rPr>
              <a:t>Brand Positioning (Historically)</a:t>
            </a:r>
            <a:endParaRPr sz="1100">
              <a:solidFill>
                <a:srgbClr val="0D0D0D"/>
              </a:solidFill>
              <a:latin typeface="Calibri"/>
              <a:ea typeface="Calibri"/>
              <a:cs typeface="Calibri"/>
              <a:sym typeface="Calibri"/>
            </a:endParaRPr>
          </a:p>
          <a:p>
            <a:pPr marL="914400" lvl="2" indent="-698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Compared to groups like Rotary or Lions, Cosmopolitan is:</a:t>
            </a:r>
            <a:endParaRPr>
              <a:solidFill>
                <a:schemeClr val="dk1"/>
              </a:solidFill>
            </a:endParaRPr>
          </a:p>
          <a:p>
            <a:pPr marL="1657350" lvl="3" indent="-2857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Smaller and more tight-knit</a:t>
            </a:r>
            <a:endParaRPr>
              <a:solidFill>
                <a:schemeClr val="dk1"/>
              </a:solidFill>
            </a:endParaRPr>
          </a:p>
          <a:p>
            <a:pPr marL="1657350" lvl="3" indent="-2857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Often described as more </a:t>
            </a:r>
            <a:r>
              <a:rPr lang="en-US" sz="1100" b="1">
                <a:solidFill>
                  <a:srgbClr val="0D0D0D"/>
                </a:solidFill>
                <a:latin typeface="Calibri"/>
                <a:ea typeface="Calibri"/>
                <a:cs typeface="Calibri"/>
                <a:sym typeface="Calibri"/>
              </a:rPr>
              <a:t>family-like and relationship-focused</a:t>
            </a:r>
            <a:endParaRPr sz="1100">
              <a:solidFill>
                <a:srgbClr val="0D0D0D"/>
              </a:solidFill>
              <a:latin typeface="Calibri"/>
              <a:ea typeface="Calibri"/>
              <a:cs typeface="Calibri"/>
              <a:sym typeface="Calibri"/>
            </a:endParaRPr>
          </a:p>
          <a:p>
            <a:pPr marL="1657350" lvl="3" indent="-285750" algn="l" rtl="0">
              <a:lnSpc>
                <a:spcPct val="115000"/>
              </a:lnSpc>
              <a:spcBef>
                <a:spcPts val="0"/>
              </a:spcBef>
              <a:spcAft>
                <a:spcPts val="0"/>
              </a:spcAft>
              <a:buClr>
                <a:srgbClr val="0D0D0D"/>
              </a:buClr>
              <a:buSzPts val="1100"/>
              <a:buChar char="•"/>
            </a:pPr>
            <a:r>
              <a:rPr lang="en-US" sz="1100">
                <a:solidFill>
                  <a:srgbClr val="0D0D0D"/>
                </a:solidFill>
                <a:latin typeface="Calibri"/>
                <a:ea typeface="Calibri"/>
                <a:cs typeface="Calibri"/>
                <a:sym typeface="Calibri"/>
              </a:rPr>
              <a:t>Sometimes less visible publicly, which has been a challenge for growth</a:t>
            </a:r>
            <a:endParaRPr sz="1100">
              <a:solidFill>
                <a:srgbClr val="0D0D0D"/>
              </a:solidFill>
              <a:latin typeface="Calibri"/>
              <a:ea typeface="Calibri"/>
              <a:cs typeface="Calibri"/>
              <a:sym typeface="Calibri"/>
            </a:endParaRPr>
          </a:p>
          <a:p>
            <a:pPr marL="0" lvl="0" indent="0" algn="l" rtl="0">
              <a:lnSpc>
                <a:spcPct val="115000"/>
              </a:lnSpc>
              <a:spcBef>
                <a:spcPts val="0"/>
              </a:spcBef>
              <a:spcAft>
                <a:spcPts val="0"/>
              </a:spcAft>
              <a:buNone/>
            </a:pPr>
            <a:endParaRPr sz="1100">
              <a:solidFill>
                <a:srgbClr val="0D0D0D"/>
              </a:solidFill>
              <a:latin typeface="Calibri"/>
              <a:ea typeface="Calibri"/>
              <a:cs typeface="Calibri"/>
              <a:sym typeface="Calibri"/>
            </a:endParaRPr>
          </a:p>
          <a:p>
            <a:pPr marL="0" lvl="0" indent="0" algn="l" rtl="0">
              <a:lnSpc>
                <a:spcPct val="115000"/>
              </a:lnSpc>
              <a:spcBef>
                <a:spcPts val="0"/>
              </a:spcBef>
              <a:spcAft>
                <a:spcPts val="0"/>
              </a:spcAft>
              <a:buNone/>
            </a:pPr>
            <a:endParaRPr sz="1100">
              <a:solidFill>
                <a:srgbClr val="0D0D0D"/>
              </a:solidFill>
              <a:latin typeface="Calibri"/>
              <a:ea typeface="Calibri"/>
              <a:cs typeface="Calibri"/>
              <a:sym typeface="Calibri"/>
            </a:endParaRPr>
          </a:p>
          <a:p>
            <a:pPr marL="457200" lvl="1" indent="0" algn="l" rtl="0">
              <a:lnSpc>
                <a:spcPct val="93750"/>
              </a:lnSpc>
              <a:spcBef>
                <a:spcPts val="0"/>
              </a:spcBef>
              <a:spcAft>
                <a:spcPts val="0"/>
              </a:spcAft>
              <a:buClr>
                <a:schemeClr val="dk1"/>
              </a:buClr>
              <a:buFont typeface="Arial"/>
              <a:buNone/>
            </a:pPr>
            <a:br>
              <a:rPr lang="en-US" sz="1100">
                <a:solidFill>
                  <a:srgbClr val="0D0D0D"/>
                </a:solidFill>
                <a:latin typeface="Calibri"/>
                <a:ea typeface="Calibri"/>
                <a:cs typeface="Calibri"/>
                <a:sym typeface="Calibri"/>
              </a:rPr>
            </a:br>
            <a:r>
              <a:rPr lang="en-US" sz="1600" b="1">
                <a:solidFill>
                  <a:srgbClr val="FF0000"/>
                </a:solidFill>
                <a:highlight>
                  <a:srgbClr val="FFFF00"/>
                </a:highlight>
                <a:latin typeface="Calibri"/>
                <a:ea typeface="Calibri"/>
                <a:cs typeface="Calibri"/>
                <a:sym typeface="Calibri"/>
              </a:rPr>
              <a:t>FOLLOW UP FROM CHAT GPT</a:t>
            </a:r>
            <a:endParaRPr>
              <a:solidFill>
                <a:schemeClr val="dk1"/>
              </a:solidFill>
              <a:highlight>
                <a:srgbClr val="FFFF00"/>
              </a:highlight>
            </a:endParaRPr>
          </a:p>
          <a:p>
            <a:pPr marL="457200" lvl="1" indent="0" algn="l" rtl="0">
              <a:lnSpc>
                <a:spcPct val="115000"/>
              </a:lnSpc>
              <a:spcBef>
                <a:spcPts val="0"/>
              </a:spcBef>
              <a:spcAft>
                <a:spcPts val="0"/>
              </a:spcAft>
              <a:buClr>
                <a:schemeClr val="dk1"/>
              </a:buClr>
              <a:buFont typeface="Arial"/>
              <a:buNone/>
            </a:pPr>
            <a:r>
              <a:rPr lang="en-US" sz="1200" b="1">
                <a:solidFill>
                  <a:srgbClr val="0D0D0D"/>
                </a:solidFill>
                <a:latin typeface="Calibri"/>
                <a:ea typeface="Calibri"/>
                <a:cs typeface="Calibri"/>
                <a:sym typeface="Calibri"/>
              </a:rPr>
              <a:t>If you want, I can go deeper into:</a:t>
            </a:r>
            <a:endParaRPr sz="1500" b="1">
              <a:solidFill>
                <a:schemeClr val="dk1"/>
              </a:solidFill>
            </a:endParaRPr>
          </a:p>
          <a:p>
            <a:pPr marL="457200" lvl="0" indent="-304800" algn="l" rtl="0">
              <a:lnSpc>
                <a:spcPct val="115000"/>
              </a:lnSpc>
              <a:spcBef>
                <a:spcPts val="0"/>
              </a:spcBef>
              <a:spcAft>
                <a:spcPts val="0"/>
              </a:spcAft>
              <a:buClr>
                <a:srgbClr val="0D0D0D"/>
              </a:buClr>
              <a:buSzPts val="1200"/>
              <a:buChar char="●"/>
            </a:pPr>
            <a:r>
              <a:rPr lang="en-US" sz="1200">
                <a:solidFill>
                  <a:srgbClr val="0D0D0D"/>
                </a:solidFill>
                <a:latin typeface="Calibri"/>
                <a:ea typeface="Calibri"/>
                <a:cs typeface="Calibri"/>
                <a:sym typeface="Calibri"/>
              </a:rPr>
              <a:t>how it compares to Rotary/Lions (useful for recruitment strategy),</a:t>
            </a:r>
            <a:endParaRPr sz="1200">
              <a:solidFill>
                <a:schemeClr val="dk1"/>
              </a:solidFill>
            </a:endParaRPr>
          </a:p>
          <a:p>
            <a:pPr marL="457200" lvl="0" indent="-304800" algn="l" rtl="0">
              <a:lnSpc>
                <a:spcPct val="115000"/>
              </a:lnSpc>
              <a:spcBef>
                <a:spcPts val="0"/>
              </a:spcBef>
              <a:spcAft>
                <a:spcPts val="0"/>
              </a:spcAft>
              <a:buClr>
                <a:srgbClr val="0D0D0D"/>
              </a:buClr>
              <a:buSzPts val="1200"/>
              <a:buChar char="●"/>
            </a:pPr>
            <a:r>
              <a:rPr lang="en-US" sz="1200">
                <a:solidFill>
                  <a:srgbClr val="0D0D0D"/>
                </a:solidFill>
                <a:latin typeface="Calibri"/>
                <a:ea typeface="Calibri"/>
                <a:cs typeface="Calibri"/>
                <a:sym typeface="Calibri"/>
              </a:rPr>
              <a:t>current challenges (like declining membership), or</a:t>
            </a:r>
            <a:endParaRPr sz="1200">
              <a:solidFill>
                <a:schemeClr val="dk1"/>
              </a:solidFill>
            </a:endParaRPr>
          </a:p>
          <a:p>
            <a:pPr marL="457200" lvl="0" indent="-304800" algn="l" rtl="0">
              <a:lnSpc>
                <a:spcPct val="115000"/>
              </a:lnSpc>
              <a:spcBef>
                <a:spcPts val="0"/>
              </a:spcBef>
              <a:spcAft>
                <a:spcPts val="0"/>
              </a:spcAft>
              <a:buClr>
                <a:srgbClr val="0D0D0D"/>
              </a:buClr>
              <a:buSzPts val="1200"/>
              <a:buChar char="●"/>
            </a:pPr>
            <a:r>
              <a:rPr lang="en-US" sz="1200">
                <a:solidFill>
                  <a:srgbClr val="0D0D0D"/>
                </a:solidFill>
                <a:latin typeface="Calibri"/>
                <a:ea typeface="Calibri"/>
                <a:cs typeface="Calibri"/>
                <a:sym typeface="Calibri"/>
              </a:rPr>
              <a:t>ideas to modernize and attract younger members (which I suspect might be especially relevant for you).</a:t>
            </a:r>
            <a:endParaRPr sz="1200">
              <a:solidFill>
                <a:schemeClr val="dk1"/>
              </a:solidFill>
            </a:endParaRPr>
          </a:p>
          <a:p>
            <a:pPr marL="0" lvl="0" indent="0" algn="l" rtl="0">
              <a:spcBef>
                <a:spcPts val="0"/>
              </a:spcBef>
              <a:spcAft>
                <a:spcPts val="0"/>
              </a:spcAft>
              <a:buNone/>
            </a:pPr>
            <a:endParaRPr sz="32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1"/>
        <p:cNvGrpSpPr/>
        <p:nvPr/>
      </p:nvGrpSpPr>
      <p:grpSpPr>
        <a:xfrm>
          <a:off x="0" y="0"/>
          <a:ext cx="0" cy="0"/>
          <a:chOff x="0" y="0"/>
          <a:chExt cx="0" cy="0"/>
        </a:xfrm>
      </p:grpSpPr>
      <p:sp>
        <p:nvSpPr>
          <p:cNvPr id="142" name="Google Shape;142;p5"/>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3" name="Google Shape;143;p5"/>
          <p:cNvSpPr/>
          <p:nvPr/>
        </p:nvSpPr>
        <p:spPr>
          <a:xfrm rot="5400000" flipH="1">
            <a:off x="-1914813" y="1914812"/>
            <a:ext cx="6858000" cy="3028377"/>
          </a:xfrm>
          <a:prstGeom prst="rect">
            <a:avLst/>
          </a:prstGeom>
          <a:gradFill>
            <a:gsLst>
              <a:gs pos="0">
                <a:srgbClr val="000000"/>
              </a:gs>
              <a:gs pos="8000">
                <a:srgbClr val="000000"/>
              </a:gs>
              <a:gs pos="100000">
                <a:srgbClr val="366092"/>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4" name="Google Shape;144;p5"/>
          <p:cNvSpPr/>
          <p:nvPr/>
        </p:nvSpPr>
        <p:spPr>
          <a:xfrm rot="5400000" flipH="1">
            <a:off x="-1914814" y="1924949"/>
            <a:ext cx="6857999" cy="3028379"/>
          </a:xfrm>
          <a:prstGeom prst="rect">
            <a:avLst/>
          </a:prstGeom>
          <a:gradFill>
            <a:gsLst>
              <a:gs pos="0">
                <a:srgbClr val="000000">
                  <a:alpha val="0"/>
                </a:srgbClr>
              </a:gs>
              <a:gs pos="99000">
                <a:srgbClr val="4F81BD">
                  <a:alpha val="45882"/>
                </a:srgbClr>
              </a:gs>
              <a:gs pos="100000">
                <a:srgbClr val="4F81BD">
                  <a:alpha val="45882"/>
                </a:srgbClr>
              </a:gs>
            </a:gsLst>
            <a:lin ang="1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5" name="Google Shape;145;p5"/>
          <p:cNvSpPr/>
          <p:nvPr/>
        </p:nvSpPr>
        <p:spPr>
          <a:xfrm rot="5400000" flipH="1">
            <a:off x="263195" y="4092815"/>
            <a:ext cx="2501979" cy="3028381"/>
          </a:xfrm>
          <a:prstGeom prst="rect">
            <a:avLst/>
          </a:prstGeom>
          <a:gradFill>
            <a:gsLst>
              <a:gs pos="0">
                <a:srgbClr val="4F81BD">
                  <a:alpha val="29019"/>
                </a:srgbClr>
              </a:gs>
              <a:gs pos="2000">
                <a:srgbClr val="4F81BD">
                  <a:alpha val="29019"/>
                </a:srgbClr>
              </a:gs>
              <a:gs pos="100000">
                <a:srgbClr val="000000">
                  <a:alpha val="3019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6" name="Google Shape;146;p5"/>
          <p:cNvSpPr/>
          <p:nvPr/>
        </p:nvSpPr>
        <p:spPr>
          <a:xfrm rot="-964587">
            <a:off x="-376302" y="969718"/>
            <a:ext cx="2925267" cy="4178958"/>
          </a:xfrm>
          <a:custGeom>
            <a:avLst/>
            <a:gdLst/>
            <a:ahLst/>
            <a:cxnLst/>
            <a:rect l="l" t="t" r="r" b="b"/>
            <a:pathLst>
              <a:path w="3900357" h="4178958" extrusionOk="0">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F81BD">
                  <a:alpha val="43137"/>
                </a:srgbClr>
              </a:gs>
            </a:gsLst>
            <a:lin ang="1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7" name="Google Shape;147;p5"/>
          <p:cNvSpPr/>
          <p:nvPr/>
        </p:nvSpPr>
        <p:spPr>
          <a:xfrm rot="5400000" flipH="1">
            <a:off x="-1914820" y="1904672"/>
            <a:ext cx="6858003" cy="3028376"/>
          </a:xfrm>
          <a:prstGeom prst="rect">
            <a:avLst/>
          </a:prstGeom>
          <a:gradFill>
            <a:gsLst>
              <a:gs pos="0">
                <a:srgbClr val="000000">
                  <a:alpha val="0"/>
                </a:srgbClr>
              </a:gs>
              <a:gs pos="99000">
                <a:srgbClr val="93B3D7">
                  <a:alpha val="10980"/>
                </a:srgbClr>
              </a:gs>
              <a:gs pos="100000">
                <a:srgbClr val="93B3D7">
                  <a:alpha val="10980"/>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5"/>
          <p:cNvSpPr txBox="1">
            <a:spLocks noGrp="1"/>
          </p:cNvSpPr>
          <p:nvPr>
            <p:ph type="title"/>
          </p:nvPr>
        </p:nvSpPr>
        <p:spPr>
          <a:xfrm>
            <a:off x="350041" y="586855"/>
            <a:ext cx="2401025" cy="3387497"/>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Clr>
                <a:srgbClr val="FFFFFF"/>
              </a:buClr>
              <a:buSzPts val="3000"/>
              <a:buFont typeface="Calibri"/>
              <a:buNone/>
            </a:pPr>
            <a:r>
              <a:rPr lang="en-US" sz="3000">
                <a:solidFill>
                  <a:srgbClr val="FFFFFF"/>
                </a:solidFill>
              </a:rPr>
              <a:t>Why It Matters for Cosmopolitan</a:t>
            </a:r>
            <a:endParaRPr/>
          </a:p>
        </p:txBody>
      </p:sp>
      <p:sp>
        <p:nvSpPr>
          <p:cNvPr id="149" name="Google Shape;149;p5"/>
          <p:cNvSpPr txBox="1">
            <a:spLocks noGrp="1"/>
          </p:cNvSpPr>
          <p:nvPr>
            <p:ph type="body" idx="1"/>
          </p:nvPr>
        </p:nvSpPr>
        <p:spPr>
          <a:xfrm>
            <a:off x="3378411" y="649480"/>
            <a:ext cx="3445697" cy="5546047"/>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800"/>
              <a:buNone/>
            </a:pPr>
            <a:r>
              <a:rPr lang="en-US" sz="1800"/>
              <a:t>• Attract younger member</a:t>
            </a:r>
            <a:endParaRPr/>
          </a:p>
          <a:p>
            <a:pPr marL="0" lvl="0" indent="0" algn="l" rtl="0">
              <a:spcBef>
                <a:spcPts val="360"/>
              </a:spcBef>
              <a:spcAft>
                <a:spcPts val="0"/>
              </a:spcAft>
              <a:buClr>
                <a:schemeClr val="dk1"/>
              </a:buClr>
              <a:buSzPts val="1800"/>
              <a:buNone/>
            </a:pPr>
            <a:r>
              <a:rPr lang="en-US" sz="1800"/>
              <a:t>• Create marketing content quickly</a:t>
            </a:r>
            <a:endParaRPr/>
          </a:p>
          <a:p>
            <a:pPr marL="0" lvl="0" indent="0" algn="l" rtl="0">
              <a:spcBef>
                <a:spcPts val="360"/>
              </a:spcBef>
              <a:spcAft>
                <a:spcPts val="0"/>
              </a:spcAft>
              <a:buClr>
                <a:schemeClr val="dk1"/>
              </a:buClr>
              <a:buSzPts val="1800"/>
              <a:buNone/>
            </a:pPr>
            <a:r>
              <a:rPr lang="en-US" sz="1800"/>
              <a:t>• Support club growth initiatives</a:t>
            </a:r>
            <a:endParaRPr/>
          </a:p>
        </p:txBody>
      </p:sp>
      <p:pic>
        <p:nvPicPr>
          <p:cNvPr id="150" name="Google Shape;150;p5"/>
          <p:cNvPicPr preferRelativeResize="0"/>
          <p:nvPr/>
        </p:nvPicPr>
        <p:blipFill rotWithShape="1">
          <a:blip r:embed="rId3">
            <a:alphaModFix/>
          </a:blip>
          <a:srcRect/>
          <a:stretch/>
        </p:blipFill>
        <p:spPr>
          <a:xfrm>
            <a:off x="7175246" y="2392061"/>
            <a:ext cx="1722739" cy="1722739"/>
          </a:xfrm>
          <a:prstGeom prst="rect">
            <a:avLst/>
          </a:prstGeom>
          <a:noFill/>
          <a:ln>
            <a:noFill/>
          </a:ln>
        </p:spPr>
      </p:pic>
      <p:sp>
        <p:nvSpPr>
          <p:cNvPr id="151" name="Google Shape;151;p5"/>
          <p:cNvSpPr txBox="1"/>
          <p:nvPr/>
        </p:nvSpPr>
        <p:spPr>
          <a:xfrm>
            <a:off x="2113261" y="2065221"/>
            <a:ext cx="3992787" cy="653680"/>
          </a:xfrm>
          <a:prstGeom prst="rect">
            <a:avLst/>
          </a:prstGeom>
          <a:noFill/>
          <a:ln>
            <a:noFill/>
          </a:ln>
        </p:spPr>
        <p:txBody>
          <a:bodyPr spcFirstLastPara="1" wrap="square" lIns="91425" tIns="45700" rIns="91425" bIns="45700" anchor="b" anchorCtr="0">
            <a:normAutofit/>
          </a:bodyPr>
          <a:lstStyle/>
          <a:p>
            <a:pPr marL="0" marR="0" lvl="0" indent="0" algn="ctr" rtl="0">
              <a:spcBef>
                <a:spcPts val="0"/>
              </a:spcBef>
              <a:spcAft>
                <a:spcPts val="0"/>
              </a:spcAft>
              <a:buClr>
                <a:srgbClr val="7030A0"/>
              </a:buClr>
              <a:buSzPts val="3500"/>
              <a:buFont typeface="Calibri"/>
              <a:buNone/>
            </a:pPr>
            <a:r>
              <a:rPr lang="en-US" sz="3500" b="1" i="0" u="none" strike="noStrike" cap="none">
                <a:solidFill>
                  <a:srgbClr val="7030A0"/>
                </a:solidFill>
                <a:latin typeface="Calibri"/>
                <a:ea typeface="Calibri"/>
                <a:cs typeface="Calibri"/>
                <a:sym typeface="Calibri"/>
              </a:rPr>
              <a:t>Why….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p6"/>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6"/>
          <p:cNvSpPr txBox="1">
            <a:spLocks noGrp="1"/>
          </p:cNvSpPr>
          <p:nvPr>
            <p:ph type="title"/>
          </p:nvPr>
        </p:nvSpPr>
        <p:spPr>
          <a:xfrm>
            <a:off x="1247415" y="471156"/>
            <a:ext cx="4502184" cy="617046"/>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rgbClr val="7030A0"/>
              </a:buClr>
              <a:buSzPct val="100000"/>
              <a:buFont typeface="Calibri"/>
              <a:buNone/>
            </a:pPr>
            <a:r>
              <a:rPr lang="en-US" sz="3500" b="1">
                <a:solidFill>
                  <a:srgbClr val="7030A0"/>
                </a:solidFill>
              </a:rPr>
              <a:t>Prompting Framework</a:t>
            </a:r>
            <a:br>
              <a:rPr lang="en-US" sz="3500" b="1">
                <a:solidFill>
                  <a:srgbClr val="7030A0"/>
                </a:solidFill>
              </a:rPr>
            </a:br>
            <a:r>
              <a:rPr lang="en-US" sz="3500" b="1">
                <a:solidFill>
                  <a:srgbClr val="7030A0"/>
                </a:solidFill>
              </a:rPr>
              <a:t>(C.L.E.A.R.)</a:t>
            </a:r>
            <a:endParaRPr/>
          </a:p>
        </p:txBody>
      </p:sp>
      <p:sp>
        <p:nvSpPr>
          <p:cNvPr id="159" name="Google Shape;159;p6"/>
          <p:cNvSpPr/>
          <p:nvPr/>
        </p:nvSpPr>
        <p:spPr>
          <a:xfrm rot="10800000" flipH="1">
            <a:off x="6092499" y="-5"/>
            <a:ext cx="3069391" cy="6858000"/>
          </a:xfrm>
          <a:prstGeom prst="rect">
            <a:avLst/>
          </a:prstGeom>
          <a:gradFill>
            <a:gsLst>
              <a:gs pos="0">
                <a:srgbClr val="000000">
                  <a:alpha val="94117"/>
                </a:srgbClr>
              </a:gs>
              <a:gs pos="8000">
                <a:srgbClr val="000000">
                  <a:alpha val="94117"/>
                </a:srgbClr>
              </a:gs>
              <a:gs pos="100000">
                <a:schemeClr val="accent1"/>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0" name="Google Shape;160;p6"/>
          <p:cNvSpPr/>
          <p:nvPr/>
        </p:nvSpPr>
        <p:spPr>
          <a:xfrm rot="10800000" flipH="1">
            <a:off x="6092499" y="-2"/>
            <a:ext cx="3069391" cy="6400369"/>
          </a:xfrm>
          <a:prstGeom prst="rect">
            <a:avLst/>
          </a:prstGeom>
          <a:gradFill>
            <a:gsLst>
              <a:gs pos="0">
                <a:srgbClr val="244061">
                  <a:alpha val="0"/>
                </a:srgbClr>
              </a:gs>
              <a:gs pos="31000">
                <a:srgbClr val="244061">
                  <a:alpha val="0"/>
                </a:srgbClr>
              </a:gs>
              <a:gs pos="100000">
                <a:srgbClr val="244061">
                  <a:alpha val="25882"/>
                </a:srgbClr>
              </a:gs>
            </a:gsLst>
            <a:lin ang="18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6"/>
          <p:cNvSpPr/>
          <p:nvPr/>
        </p:nvSpPr>
        <p:spPr>
          <a:xfrm rot="10800000" flipH="1">
            <a:off x="6092499" y="-22"/>
            <a:ext cx="3051501" cy="6400389"/>
          </a:xfrm>
          <a:prstGeom prst="rect">
            <a:avLst/>
          </a:prstGeom>
          <a:gradFill>
            <a:gsLst>
              <a:gs pos="0">
                <a:srgbClr val="4F81BD">
                  <a:alpha val="0"/>
                </a:srgbClr>
              </a:gs>
              <a:gs pos="72000">
                <a:srgbClr val="000000">
                  <a:alpha val="21176"/>
                </a:srgbClr>
              </a:gs>
              <a:gs pos="100000">
                <a:srgbClr val="000000">
                  <a:alpha val="21176"/>
                </a:srgbClr>
              </a:gs>
            </a:gsLst>
            <a:lin ang="3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6"/>
          <p:cNvSpPr/>
          <p:nvPr/>
        </p:nvSpPr>
        <p:spPr>
          <a:xfrm rot="10800000" flipH="1">
            <a:off x="6092499" y="-10"/>
            <a:ext cx="2708601" cy="6857997"/>
          </a:xfrm>
          <a:prstGeom prst="rect">
            <a:avLst/>
          </a:prstGeom>
          <a:gradFill>
            <a:gsLst>
              <a:gs pos="0">
                <a:srgbClr val="4F81BD">
                  <a:alpha val="0"/>
                </a:srgbClr>
              </a:gs>
              <a:gs pos="93000">
                <a:srgbClr val="000000">
                  <a:alpha val="29019"/>
                </a:srgbClr>
              </a:gs>
              <a:gs pos="100000">
                <a:srgbClr val="000000">
                  <a:alpha val="29019"/>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3" name="Google Shape;163;p6"/>
          <p:cNvPicPr preferRelativeResize="0"/>
          <p:nvPr/>
        </p:nvPicPr>
        <p:blipFill rotWithShape="1">
          <a:blip r:embed="rId3">
            <a:alphaModFix/>
          </a:blip>
          <a:srcRect/>
          <a:stretch/>
        </p:blipFill>
        <p:spPr>
          <a:xfrm>
            <a:off x="5468203" y="2780301"/>
            <a:ext cx="1638661" cy="1638661"/>
          </a:xfrm>
          <a:prstGeom prst="rect">
            <a:avLst/>
          </a:prstGeom>
          <a:noFill/>
          <a:ln>
            <a:noFill/>
          </a:ln>
        </p:spPr>
      </p:pic>
      <p:pic>
        <p:nvPicPr>
          <p:cNvPr id="164" name="Google Shape;164;p6"/>
          <p:cNvPicPr preferRelativeResize="0"/>
          <p:nvPr/>
        </p:nvPicPr>
        <p:blipFill rotWithShape="1">
          <a:blip r:embed="rId4">
            <a:alphaModFix/>
          </a:blip>
          <a:srcRect/>
          <a:stretch/>
        </p:blipFill>
        <p:spPr>
          <a:xfrm>
            <a:off x="730741" y="2432104"/>
            <a:ext cx="617389" cy="806270"/>
          </a:xfrm>
          <a:prstGeom prst="rect">
            <a:avLst/>
          </a:prstGeom>
          <a:noFill/>
          <a:ln>
            <a:noFill/>
          </a:ln>
        </p:spPr>
      </p:pic>
      <p:pic>
        <p:nvPicPr>
          <p:cNvPr id="165" name="Google Shape;165;p6"/>
          <p:cNvPicPr preferRelativeResize="0"/>
          <p:nvPr/>
        </p:nvPicPr>
        <p:blipFill rotWithShape="1">
          <a:blip r:embed="rId5">
            <a:alphaModFix/>
          </a:blip>
          <a:srcRect/>
          <a:stretch/>
        </p:blipFill>
        <p:spPr>
          <a:xfrm>
            <a:off x="735880" y="1346243"/>
            <a:ext cx="607111" cy="904993"/>
          </a:xfrm>
          <a:prstGeom prst="rect">
            <a:avLst/>
          </a:prstGeom>
          <a:noFill/>
          <a:ln>
            <a:noFill/>
          </a:ln>
        </p:spPr>
      </p:pic>
      <p:pic>
        <p:nvPicPr>
          <p:cNvPr id="166" name="Google Shape;166;p6"/>
          <p:cNvPicPr preferRelativeResize="0"/>
          <p:nvPr/>
        </p:nvPicPr>
        <p:blipFill rotWithShape="1">
          <a:blip r:embed="rId6">
            <a:alphaModFix/>
          </a:blip>
          <a:srcRect/>
          <a:stretch/>
        </p:blipFill>
        <p:spPr>
          <a:xfrm>
            <a:off x="663966" y="3539891"/>
            <a:ext cx="750939" cy="856954"/>
          </a:xfrm>
          <a:prstGeom prst="rect">
            <a:avLst/>
          </a:prstGeom>
          <a:noFill/>
          <a:ln>
            <a:noFill/>
          </a:ln>
        </p:spPr>
      </p:pic>
      <p:pic>
        <p:nvPicPr>
          <p:cNvPr id="167" name="Google Shape;167;p6"/>
          <p:cNvPicPr preferRelativeResize="0"/>
          <p:nvPr/>
        </p:nvPicPr>
        <p:blipFill rotWithShape="1">
          <a:blip r:embed="rId7">
            <a:alphaModFix/>
          </a:blip>
          <a:srcRect/>
          <a:stretch/>
        </p:blipFill>
        <p:spPr>
          <a:xfrm>
            <a:off x="659010" y="4584062"/>
            <a:ext cx="760851" cy="952747"/>
          </a:xfrm>
          <a:prstGeom prst="rect">
            <a:avLst/>
          </a:prstGeom>
          <a:noFill/>
          <a:ln>
            <a:noFill/>
          </a:ln>
        </p:spPr>
      </p:pic>
      <p:pic>
        <p:nvPicPr>
          <p:cNvPr id="168" name="Google Shape;168;p6"/>
          <p:cNvPicPr preferRelativeResize="0"/>
          <p:nvPr/>
        </p:nvPicPr>
        <p:blipFill rotWithShape="1">
          <a:blip r:embed="rId8">
            <a:alphaModFix/>
          </a:blip>
          <a:srcRect/>
          <a:stretch/>
        </p:blipFill>
        <p:spPr>
          <a:xfrm>
            <a:off x="696806" y="5749427"/>
            <a:ext cx="685258" cy="982760"/>
          </a:xfrm>
          <a:prstGeom prst="rect">
            <a:avLst/>
          </a:prstGeom>
          <a:noFill/>
          <a:ln>
            <a:noFill/>
          </a:ln>
        </p:spPr>
      </p:pic>
      <p:graphicFrame>
        <p:nvGraphicFramePr>
          <p:cNvPr id="169" name="Google Shape;169;p6"/>
          <p:cNvGraphicFramePr/>
          <p:nvPr/>
        </p:nvGraphicFramePr>
        <p:xfrm>
          <a:off x="1859845" y="1310075"/>
          <a:ext cx="3434500" cy="1411010"/>
        </p:xfrm>
        <a:graphic>
          <a:graphicData uri="http://schemas.openxmlformats.org/drawingml/2006/table">
            <a:tbl>
              <a:tblPr>
                <a:noFill/>
                <a:tableStyleId>{A128E960-1840-473D-8B81-86B06AD39176}</a:tableStyleId>
              </a:tblPr>
              <a:tblGrid>
                <a:gridCol w="3434500">
                  <a:extLst>
                    <a:ext uri="{9D8B030D-6E8A-4147-A177-3AD203B41FA5}">
                      <a16:colId xmlns:a16="http://schemas.microsoft.com/office/drawing/2014/main" val="20000"/>
                    </a:ext>
                  </a:extLst>
                </a:gridCol>
              </a:tblGrid>
              <a:tr h="763475">
                <a:tc>
                  <a:txBody>
                    <a:bodyPr/>
                    <a:lstStyle/>
                    <a:p>
                      <a:pPr marL="0" marR="0" lvl="0" indent="0" algn="l" rtl="0">
                        <a:lnSpc>
                          <a:spcPct val="125000"/>
                        </a:lnSpc>
                        <a:spcBef>
                          <a:spcPts val="0"/>
                        </a:spcBef>
                        <a:spcAft>
                          <a:spcPts val="0"/>
                        </a:spcAft>
                        <a:buClr>
                          <a:srgbClr val="FF0000"/>
                        </a:buClr>
                        <a:buSzPts val="1200"/>
                        <a:buFont typeface="Quattrocento Sans"/>
                        <a:buNone/>
                      </a:pPr>
                      <a:r>
                        <a:rPr lang="en-US" sz="1200" b="1" i="0" u="none" strike="noStrike" cap="none">
                          <a:solidFill>
                            <a:srgbClr val="FF0000"/>
                          </a:solidFill>
                          <a:latin typeface="Quattrocento Sans"/>
                          <a:ea typeface="Quattrocento Sans"/>
                          <a:cs typeface="Quattrocento Sans"/>
                          <a:sym typeface="Quattrocento Sans"/>
                        </a:rPr>
                        <a:t>(C)ONTEXT</a:t>
                      </a:r>
                      <a:endParaRPr/>
                    </a:p>
                    <a:p>
                      <a:pPr marL="0" marR="0" lvl="0" indent="0" algn="l" rtl="0">
                        <a:lnSpc>
                          <a:spcPct val="125000"/>
                        </a:lnSpc>
                        <a:spcBef>
                          <a:spcPts val="0"/>
                        </a:spcBef>
                        <a:spcAft>
                          <a:spcPts val="0"/>
                        </a:spcAft>
                        <a:buClr>
                          <a:schemeClr val="dk1"/>
                        </a:buClr>
                        <a:buSzPts val="1200"/>
                        <a:buFont typeface="Quattrocento Sans"/>
                        <a:buNone/>
                      </a:pPr>
                      <a:r>
                        <a:rPr lang="en-US" sz="1200" b="1" i="0" u="none" strike="noStrike" cap="none">
                          <a:latin typeface="Quattrocento Sans"/>
                          <a:ea typeface="Quattrocento Sans"/>
                          <a:cs typeface="Quattrocento Sans"/>
                          <a:sym typeface="Quattrocento Sans"/>
                        </a:rPr>
                        <a:t>What background does ChatGPT need?</a:t>
                      </a:r>
                      <a:br>
                        <a:rPr lang="en-US" sz="1200" b="0" i="0" u="none" strike="noStrike" cap="none">
                          <a:latin typeface="Quattrocento Sans"/>
                          <a:ea typeface="Quattrocento Sans"/>
                          <a:cs typeface="Quattrocento Sans"/>
                          <a:sym typeface="Quattrocento Sans"/>
                        </a:rPr>
                      </a:br>
                      <a:r>
                        <a:rPr lang="en-US" sz="1200" b="0" i="0" u="none" strike="noStrike" cap="none">
                          <a:latin typeface="Quattrocento Sans"/>
                          <a:ea typeface="Quattrocento Sans"/>
                          <a:cs typeface="Quattrocento Sans"/>
                          <a:sym typeface="Quattrocento Sans"/>
                        </a:rPr>
                        <a:t>Include the situation, organization, purpose, or problem.</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EF3"/>
                    </a:solidFill>
                  </a:tcPr>
                </a:tc>
                <a:extLst>
                  <a:ext uri="{0D108BD9-81ED-4DB2-BD59-A6C34878D82A}">
                    <a16:rowId xmlns:a16="http://schemas.microsoft.com/office/drawing/2014/main" val="10000"/>
                  </a:ext>
                </a:extLst>
              </a:tr>
              <a:tr h="421225">
                <a:tc>
                  <a:txBody>
                    <a:bodyPr/>
                    <a:lstStyle/>
                    <a:p>
                      <a:pPr marL="0" marR="0" lvl="0" indent="0" algn="l" rtl="0">
                        <a:spcBef>
                          <a:spcPts val="0"/>
                        </a:spcBef>
                        <a:spcAft>
                          <a:spcPts val="0"/>
                        </a:spcAft>
                        <a:buNone/>
                      </a:pPr>
                      <a:endParaRPr sz="18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170" name="Google Shape;170;p6"/>
          <p:cNvGraphicFramePr/>
          <p:nvPr/>
        </p:nvGraphicFramePr>
        <p:xfrm>
          <a:off x="1859845" y="2357719"/>
          <a:ext cx="3434500" cy="1065995"/>
        </p:xfrm>
        <a:graphic>
          <a:graphicData uri="http://schemas.openxmlformats.org/drawingml/2006/table">
            <a:tbl>
              <a:tblPr>
                <a:noFill/>
                <a:tableStyleId>{A128E960-1840-473D-8B81-86B06AD39176}</a:tableStyleId>
              </a:tblPr>
              <a:tblGrid>
                <a:gridCol w="3434500">
                  <a:extLst>
                    <a:ext uri="{9D8B030D-6E8A-4147-A177-3AD203B41FA5}">
                      <a16:colId xmlns:a16="http://schemas.microsoft.com/office/drawing/2014/main" val="20000"/>
                    </a:ext>
                  </a:extLst>
                </a:gridCol>
              </a:tblGrid>
              <a:tr h="456975">
                <a:tc>
                  <a:txBody>
                    <a:bodyPr/>
                    <a:lstStyle/>
                    <a:p>
                      <a:pPr marL="0" marR="0" lvl="0" indent="0" algn="l" rtl="0">
                        <a:lnSpc>
                          <a:spcPct val="125000"/>
                        </a:lnSpc>
                        <a:spcBef>
                          <a:spcPts val="0"/>
                        </a:spcBef>
                        <a:spcAft>
                          <a:spcPts val="0"/>
                        </a:spcAft>
                        <a:buClr>
                          <a:srgbClr val="FF0000"/>
                        </a:buClr>
                        <a:buSzPts val="1200"/>
                        <a:buFont typeface="Quattrocento Sans"/>
                        <a:buNone/>
                      </a:pPr>
                      <a:r>
                        <a:rPr lang="en-US" sz="1200" b="1" i="0">
                          <a:solidFill>
                            <a:srgbClr val="FF0000"/>
                          </a:solidFill>
                          <a:latin typeface="Quattrocento Sans"/>
                          <a:ea typeface="Quattrocento Sans"/>
                          <a:cs typeface="Quattrocento Sans"/>
                          <a:sym typeface="Quattrocento Sans"/>
                        </a:rPr>
                        <a:t>(L)IMIT</a:t>
                      </a:r>
                      <a:endParaRPr/>
                    </a:p>
                    <a:p>
                      <a:pPr marL="0" marR="0" lvl="0" indent="0" algn="l" rtl="0">
                        <a:lnSpc>
                          <a:spcPct val="125000"/>
                        </a:lnSpc>
                        <a:spcBef>
                          <a:spcPts val="0"/>
                        </a:spcBef>
                        <a:spcAft>
                          <a:spcPts val="0"/>
                        </a:spcAft>
                        <a:buClr>
                          <a:schemeClr val="dk1"/>
                        </a:buClr>
                        <a:buSzPts val="1200"/>
                        <a:buFont typeface="Quattrocento Sans"/>
                        <a:buNone/>
                      </a:pPr>
                      <a:r>
                        <a:rPr lang="en-US" sz="1200" b="1" i="0">
                          <a:latin typeface="Quattrocento Sans"/>
                          <a:ea typeface="Quattrocento Sans"/>
                          <a:cs typeface="Quattrocento Sans"/>
                          <a:sym typeface="Quattrocento Sans"/>
                        </a:rPr>
                        <a:t>What constraints should it follow?</a:t>
                      </a:r>
                      <a:br>
                        <a:rPr lang="en-US" sz="1200" b="0" i="0">
                          <a:latin typeface="Quattrocento Sans"/>
                          <a:ea typeface="Quattrocento Sans"/>
                          <a:cs typeface="Quattrocento Sans"/>
                          <a:sym typeface="Quattrocento Sans"/>
                        </a:rPr>
                      </a:br>
                      <a:r>
                        <a:rPr lang="en-US" sz="1200" b="0" i="0">
                          <a:latin typeface="Quattrocento Sans"/>
                          <a:ea typeface="Quattrocento Sans"/>
                          <a:cs typeface="Quattrocento Sans"/>
                          <a:sym typeface="Quattrocento Sans"/>
                        </a:rPr>
                        <a:t>Specify length, tone, format, or boundaries.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5DFEB"/>
                    </a:solidFill>
                  </a:tcPr>
                </a:tc>
                <a:extLst>
                  <a:ext uri="{0D108BD9-81ED-4DB2-BD59-A6C34878D82A}">
                    <a16:rowId xmlns:a16="http://schemas.microsoft.com/office/drawing/2014/main" val="10000"/>
                  </a:ext>
                </a:extLst>
              </a:tr>
              <a:tr h="252125">
                <a:tc>
                  <a:txBody>
                    <a:bodyPr/>
                    <a:lstStyle/>
                    <a:p>
                      <a:pPr marL="0" marR="0" lvl="0" indent="0" algn="l" rtl="0">
                        <a:spcBef>
                          <a:spcPts val="0"/>
                        </a:spcBef>
                        <a:spcAft>
                          <a:spcPts val="0"/>
                        </a:spcAft>
                        <a:buNone/>
                      </a:pPr>
                      <a:endParaRPr sz="14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5DFEB"/>
                    </a:solidFill>
                  </a:tcPr>
                </a:tc>
                <a:extLst>
                  <a:ext uri="{0D108BD9-81ED-4DB2-BD59-A6C34878D82A}">
                    <a16:rowId xmlns:a16="http://schemas.microsoft.com/office/drawing/2014/main" val="10001"/>
                  </a:ext>
                </a:extLst>
              </a:tr>
            </a:tbl>
          </a:graphicData>
        </a:graphic>
      </p:graphicFrame>
      <p:graphicFrame>
        <p:nvGraphicFramePr>
          <p:cNvPr id="171" name="Google Shape;171;p6"/>
          <p:cNvGraphicFramePr/>
          <p:nvPr/>
        </p:nvGraphicFramePr>
        <p:xfrm>
          <a:off x="1851606" y="3502522"/>
          <a:ext cx="3451000" cy="1035515"/>
        </p:xfrm>
        <a:graphic>
          <a:graphicData uri="http://schemas.openxmlformats.org/drawingml/2006/table">
            <a:tbl>
              <a:tblPr>
                <a:noFill/>
                <a:tableStyleId>{A128E960-1840-473D-8B81-86B06AD39176}</a:tableStyleId>
              </a:tblPr>
              <a:tblGrid>
                <a:gridCol w="3451000">
                  <a:extLst>
                    <a:ext uri="{9D8B030D-6E8A-4147-A177-3AD203B41FA5}">
                      <a16:colId xmlns:a16="http://schemas.microsoft.com/office/drawing/2014/main" val="20000"/>
                    </a:ext>
                  </a:extLst>
                </a:gridCol>
              </a:tblGrid>
              <a:tr h="313425">
                <a:tc>
                  <a:txBody>
                    <a:bodyPr/>
                    <a:lstStyle/>
                    <a:p>
                      <a:pPr marL="0" marR="0" lvl="0" indent="0" algn="l" rtl="0">
                        <a:lnSpc>
                          <a:spcPct val="125000"/>
                        </a:lnSpc>
                        <a:spcBef>
                          <a:spcPts val="0"/>
                        </a:spcBef>
                        <a:spcAft>
                          <a:spcPts val="0"/>
                        </a:spcAft>
                        <a:buClr>
                          <a:srgbClr val="FF0000"/>
                        </a:buClr>
                        <a:buSzPts val="1200"/>
                        <a:buFont typeface="Quattrocento Sans"/>
                        <a:buNone/>
                      </a:pPr>
                      <a:r>
                        <a:rPr lang="en-US" sz="1200" b="1" i="0">
                          <a:solidFill>
                            <a:srgbClr val="FF0000"/>
                          </a:solidFill>
                          <a:latin typeface="Quattrocento Sans"/>
                          <a:ea typeface="Quattrocento Sans"/>
                          <a:cs typeface="Quattrocento Sans"/>
                          <a:sym typeface="Quattrocento Sans"/>
                        </a:rPr>
                        <a:t>(E)XPECTATIONS</a:t>
                      </a:r>
                      <a:endParaRPr/>
                    </a:p>
                    <a:p>
                      <a:pPr marL="0" marR="0" lvl="0" indent="0" algn="l" rtl="0">
                        <a:lnSpc>
                          <a:spcPct val="125000"/>
                        </a:lnSpc>
                        <a:spcBef>
                          <a:spcPts val="0"/>
                        </a:spcBef>
                        <a:spcAft>
                          <a:spcPts val="0"/>
                        </a:spcAft>
                        <a:buClr>
                          <a:schemeClr val="dk1"/>
                        </a:buClr>
                        <a:buSzPts val="1200"/>
                        <a:buFont typeface="Quattrocento Sans"/>
                        <a:buNone/>
                      </a:pPr>
                      <a:r>
                        <a:rPr lang="en-US" sz="1200" b="1" i="0">
                          <a:latin typeface="Quattrocento Sans"/>
                          <a:ea typeface="Quattrocento Sans"/>
                          <a:cs typeface="Quattrocento Sans"/>
                          <a:sym typeface="Quattrocento Sans"/>
                        </a:rPr>
                        <a:t>What does success look like?</a:t>
                      </a:r>
                      <a:br>
                        <a:rPr lang="en-US" sz="1200" b="0" i="0">
                          <a:latin typeface="Quattrocento Sans"/>
                          <a:ea typeface="Quattrocento Sans"/>
                          <a:cs typeface="Quattrocento Sans"/>
                          <a:sym typeface="Quattrocento Sans"/>
                        </a:rPr>
                      </a:br>
                      <a:r>
                        <a:rPr lang="en-US" sz="1200" b="0" i="0">
                          <a:latin typeface="Quattrocento Sans"/>
                          <a:ea typeface="Quattrocento Sans"/>
                          <a:cs typeface="Quattrocento Sans"/>
                          <a:sym typeface="Quattrocento Sans"/>
                        </a:rPr>
                        <a:t>Be clear about the desired outcome.</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extLst>
                  <a:ext uri="{0D108BD9-81ED-4DB2-BD59-A6C34878D82A}">
                    <a16:rowId xmlns:a16="http://schemas.microsoft.com/office/drawing/2014/main" val="10000"/>
                  </a:ext>
                </a:extLst>
              </a:tr>
              <a:tr h="182000">
                <a:tc>
                  <a:txBody>
                    <a:bodyPr/>
                    <a:lstStyle/>
                    <a:p>
                      <a:pPr marL="0" marR="0" lvl="0" indent="0" algn="l" rtl="0">
                        <a:spcBef>
                          <a:spcPts val="0"/>
                        </a:spcBef>
                        <a:spcAft>
                          <a:spcPts val="0"/>
                        </a:spcAft>
                        <a:buNone/>
                      </a:pPr>
                      <a:endParaRPr sz="12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8"/>
                    </a:solidFill>
                  </a:tcPr>
                </a:tc>
                <a:extLst>
                  <a:ext uri="{0D108BD9-81ED-4DB2-BD59-A6C34878D82A}">
                    <a16:rowId xmlns:a16="http://schemas.microsoft.com/office/drawing/2014/main" val="10001"/>
                  </a:ext>
                </a:extLst>
              </a:tr>
            </a:tbl>
          </a:graphicData>
        </a:graphic>
      </p:graphicFrame>
      <p:graphicFrame>
        <p:nvGraphicFramePr>
          <p:cNvPr id="172" name="Google Shape;172;p6"/>
          <p:cNvGraphicFramePr/>
          <p:nvPr/>
        </p:nvGraphicFramePr>
        <p:xfrm>
          <a:off x="1859845" y="4579105"/>
          <a:ext cx="3451000" cy="1035515"/>
        </p:xfrm>
        <a:graphic>
          <a:graphicData uri="http://schemas.openxmlformats.org/drawingml/2006/table">
            <a:tbl>
              <a:tblPr>
                <a:noFill/>
                <a:tableStyleId>{A128E960-1840-473D-8B81-86B06AD39176}</a:tableStyleId>
              </a:tblPr>
              <a:tblGrid>
                <a:gridCol w="3451000">
                  <a:extLst>
                    <a:ext uri="{9D8B030D-6E8A-4147-A177-3AD203B41FA5}">
                      <a16:colId xmlns:a16="http://schemas.microsoft.com/office/drawing/2014/main" val="20000"/>
                    </a:ext>
                  </a:extLst>
                </a:gridCol>
              </a:tblGrid>
              <a:tr h="313425">
                <a:tc>
                  <a:txBody>
                    <a:bodyPr/>
                    <a:lstStyle/>
                    <a:p>
                      <a:pPr marL="0" marR="0" lvl="0" indent="0" algn="l" rtl="0">
                        <a:lnSpc>
                          <a:spcPct val="125000"/>
                        </a:lnSpc>
                        <a:spcBef>
                          <a:spcPts val="0"/>
                        </a:spcBef>
                        <a:spcAft>
                          <a:spcPts val="0"/>
                        </a:spcAft>
                        <a:buClr>
                          <a:srgbClr val="FF0000"/>
                        </a:buClr>
                        <a:buSzPts val="1200"/>
                        <a:buFont typeface="Quattrocento Sans"/>
                        <a:buNone/>
                      </a:pPr>
                      <a:r>
                        <a:rPr lang="en-US" sz="1200" b="1" i="0">
                          <a:solidFill>
                            <a:srgbClr val="FF0000"/>
                          </a:solidFill>
                          <a:latin typeface="Quattrocento Sans"/>
                          <a:ea typeface="Quattrocento Sans"/>
                          <a:cs typeface="Quattrocento Sans"/>
                          <a:sym typeface="Quattrocento Sans"/>
                        </a:rPr>
                        <a:t>(A)UDIENCE</a:t>
                      </a:r>
                      <a:endParaRPr/>
                    </a:p>
                    <a:p>
                      <a:pPr marL="0" marR="0" lvl="0" indent="0" algn="l" rtl="0">
                        <a:lnSpc>
                          <a:spcPct val="125000"/>
                        </a:lnSpc>
                        <a:spcBef>
                          <a:spcPts val="0"/>
                        </a:spcBef>
                        <a:spcAft>
                          <a:spcPts val="0"/>
                        </a:spcAft>
                        <a:buClr>
                          <a:schemeClr val="dk1"/>
                        </a:buClr>
                        <a:buSzPts val="1200"/>
                        <a:buFont typeface="Quattrocento Sans"/>
                        <a:buNone/>
                      </a:pPr>
                      <a:r>
                        <a:rPr lang="en-US" sz="1200" b="1" i="0">
                          <a:latin typeface="Quattrocento Sans"/>
                          <a:ea typeface="Quattrocento Sans"/>
                          <a:cs typeface="Quattrocento Sans"/>
                          <a:sym typeface="Quattrocento Sans"/>
                        </a:rPr>
                        <a:t>Who is this for?</a:t>
                      </a:r>
                      <a:br>
                        <a:rPr lang="en-US" sz="1200" b="0" i="0">
                          <a:latin typeface="Quattrocento Sans"/>
                          <a:ea typeface="Quattrocento Sans"/>
                          <a:cs typeface="Quattrocento Sans"/>
                          <a:sym typeface="Quattrocento Sans"/>
                        </a:rPr>
                      </a:br>
                      <a:r>
                        <a:rPr lang="en-US" sz="1200" b="0" i="0">
                          <a:latin typeface="Quattrocento Sans"/>
                          <a:ea typeface="Quattrocento Sans"/>
                          <a:cs typeface="Quattrocento Sans"/>
                          <a:sym typeface="Quattrocento Sans"/>
                        </a:rPr>
                        <a:t>Tailor language and style to the reader.</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0"/>
                  </a:ext>
                </a:extLst>
              </a:tr>
              <a:tr h="182000">
                <a:tc>
                  <a:txBody>
                    <a:bodyPr/>
                    <a:lstStyle/>
                    <a:p>
                      <a:pPr marL="0" marR="0" lvl="0" indent="0" algn="l" rtl="0">
                        <a:spcBef>
                          <a:spcPts val="0"/>
                        </a:spcBef>
                        <a:spcAft>
                          <a:spcPts val="0"/>
                        </a:spcAft>
                        <a:buNone/>
                      </a:pPr>
                      <a:endParaRPr sz="12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AE5F1"/>
                    </a:solidFill>
                  </a:tcPr>
                </a:tc>
                <a:extLst>
                  <a:ext uri="{0D108BD9-81ED-4DB2-BD59-A6C34878D82A}">
                    <a16:rowId xmlns:a16="http://schemas.microsoft.com/office/drawing/2014/main" val="10001"/>
                  </a:ext>
                </a:extLst>
              </a:tr>
            </a:tbl>
          </a:graphicData>
        </a:graphic>
      </p:graphicFrame>
      <p:graphicFrame>
        <p:nvGraphicFramePr>
          <p:cNvPr id="173" name="Google Shape;173;p6"/>
          <p:cNvGraphicFramePr/>
          <p:nvPr/>
        </p:nvGraphicFramePr>
        <p:xfrm>
          <a:off x="1843366" y="5732588"/>
          <a:ext cx="3451000" cy="1035515"/>
        </p:xfrm>
        <a:graphic>
          <a:graphicData uri="http://schemas.openxmlformats.org/drawingml/2006/table">
            <a:tbl>
              <a:tblPr>
                <a:noFill/>
                <a:tableStyleId>{A128E960-1840-473D-8B81-86B06AD39176}</a:tableStyleId>
              </a:tblPr>
              <a:tblGrid>
                <a:gridCol w="3451000">
                  <a:extLst>
                    <a:ext uri="{9D8B030D-6E8A-4147-A177-3AD203B41FA5}">
                      <a16:colId xmlns:a16="http://schemas.microsoft.com/office/drawing/2014/main" val="20000"/>
                    </a:ext>
                  </a:extLst>
                </a:gridCol>
              </a:tblGrid>
              <a:tr h="313425">
                <a:tc>
                  <a:txBody>
                    <a:bodyPr/>
                    <a:lstStyle/>
                    <a:p>
                      <a:pPr marL="0" marR="0" lvl="0" indent="0" algn="l" rtl="0">
                        <a:lnSpc>
                          <a:spcPct val="125000"/>
                        </a:lnSpc>
                        <a:spcBef>
                          <a:spcPts val="0"/>
                        </a:spcBef>
                        <a:spcAft>
                          <a:spcPts val="0"/>
                        </a:spcAft>
                        <a:buClr>
                          <a:srgbClr val="FF0000"/>
                        </a:buClr>
                        <a:buSzPts val="1200"/>
                        <a:buFont typeface="Quattrocento Sans"/>
                        <a:buNone/>
                      </a:pPr>
                      <a:r>
                        <a:rPr lang="en-US" sz="1200" b="1" i="0">
                          <a:solidFill>
                            <a:srgbClr val="FF0000"/>
                          </a:solidFill>
                          <a:latin typeface="Quattrocento Sans"/>
                          <a:ea typeface="Quattrocento Sans"/>
                          <a:cs typeface="Quattrocento Sans"/>
                          <a:sym typeface="Quattrocento Sans"/>
                        </a:rPr>
                        <a:t>(R)OLE</a:t>
                      </a:r>
                      <a:endParaRPr/>
                    </a:p>
                    <a:p>
                      <a:pPr marL="0" marR="0" lvl="0" indent="0" algn="l" rtl="0">
                        <a:lnSpc>
                          <a:spcPct val="125000"/>
                        </a:lnSpc>
                        <a:spcBef>
                          <a:spcPts val="0"/>
                        </a:spcBef>
                        <a:spcAft>
                          <a:spcPts val="0"/>
                        </a:spcAft>
                        <a:buClr>
                          <a:schemeClr val="dk1"/>
                        </a:buClr>
                        <a:buSzPts val="1200"/>
                        <a:buFont typeface="Quattrocento Sans"/>
                        <a:buNone/>
                      </a:pPr>
                      <a:r>
                        <a:rPr lang="en-US" sz="1200" b="1" i="0">
                          <a:latin typeface="Quattrocento Sans"/>
                          <a:ea typeface="Quattrocento Sans"/>
                          <a:cs typeface="Quattrocento Sans"/>
                          <a:sym typeface="Quattrocento Sans"/>
                        </a:rPr>
                        <a:t>Who should ChatGPT act as?</a:t>
                      </a:r>
                      <a:br>
                        <a:rPr lang="en-US" sz="1200" b="0" i="0">
                          <a:latin typeface="Quattrocento Sans"/>
                          <a:ea typeface="Quattrocento Sans"/>
                          <a:cs typeface="Quattrocento Sans"/>
                          <a:sym typeface="Quattrocento Sans"/>
                        </a:rPr>
                      </a:br>
                      <a:r>
                        <a:rPr lang="en-US" sz="1200" b="0" i="0">
                          <a:latin typeface="Quattrocento Sans"/>
                          <a:ea typeface="Quattrocento Sans"/>
                          <a:cs typeface="Quattrocento Sans"/>
                          <a:sym typeface="Quattrocento Sans"/>
                        </a:rPr>
                        <a:t>Assign a perspective or expertise.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extLst>
                  <a:ext uri="{0D108BD9-81ED-4DB2-BD59-A6C34878D82A}">
                    <a16:rowId xmlns:a16="http://schemas.microsoft.com/office/drawing/2014/main" val="10000"/>
                  </a:ext>
                </a:extLst>
              </a:tr>
              <a:tr h="182000">
                <a:tc>
                  <a:txBody>
                    <a:bodyPr/>
                    <a:lstStyle/>
                    <a:p>
                      <a:pPr marL="0" marR="0" lvl="0" indent="0" algn="l" rtl="0">
                        <a:spcBef>
                          <a:spcPts val="0"/>
                        </a:spcBef>
                        <a:spcAft>
                          <a:spcPts val="0"/>
                        </a:spcAft>
                        <a:buNone/>
                      </a:pPr>
                      <a:endParaRPr sz="12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sp>
        <p:nvSpPr>
          <p:cNvPr id="178" name="Google Shape;178;p7"/>
          <p:cNvSpPr txBox="1">
            <a:spLocks noGrp="1"/>
          </p:cNvSpPr>
          <p:nvPr>
            <p:ph type="title"/>
          </p:nvPr>
        </p:nvSpPr>
        <p:spPr>
          <a:xfrm>
            <a:off x="4401417" y="1138036"/>
            <a:ext cx="4083287" cy="140247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7030A0"/>
              </a:buClr>
              <a:buSzPts val="2800"/>
              <a:buFont typeface="Calibri"/>
              <a:buNone/>
            </a:pPr>
            <a:r>
              <a:rPr lang="en-US" sz="2800" b="1">
                <a:solidFill>
                  <a:srgbClr val="7030A0"/>
                </a:solidFill>
              </a:rPr>
              <a:t>Example #1 : Recruitment Messaging</a:t>
            </a:r>
            <a:endParaRPr/>
          </a:p>
        </p:txBody>
      </p:sp>
      <p:pic>
        <p:nvPicPr>
          <p:cNvPr id="179" name="Google Shape;179;p7" descr="Drawings on colorful paper"/>
          <p:cNvPicPr preferRelativeResize="0"/>
          <p:nvPr/>
        </p:nvPicPr>
        <p:blipFill rotWithShape="1">
          <a:blip r:embed="rId3">
            <a:alphaModFix/>
          </a:blip>
          <a:srcRect l="21070" r="41327" b="-1"/>
          <a:stretch/>
        </p:blipFill>
        <p:spPr>
          <a:xfrm>
            <a:off x="20" y="10"/>
            <a:ext cx="3863363" cy="6857990"/>
          </a:xfrm>
          <a:prstGeom prst="rect">
            <a:avLst/>
          </a:prstGeom>
          <a:noFill/>
          <a:ln>
            <a:noFill/>
          </a:ln>
        </p:spPr>
      </p:pic>
      <p:cxnSp>
        <p:nvCxnSpPr>
          <p:cNvPr id="180" name="Google Shape;180;p7"/>
          <p:cNvCxnSpPr/>
          <p:nvPr/>
        </p:nvCxnSpPr>
        <p:spPr>
          <a:xfrm>
            <a:off x="4478772" y="871146"/>
            <a:ext cx="552705" cy="0"/>
          </a:xfrm>
          <a:prstGeom prst="straightConnector1">
            <a:avLst/>
          </a:prstGeom>
          <a:noFill/>
          <a:ln w="57150" cap="flat" cmpd="sng">
            <a:solidFill>
              <a:schemeClr val="accent4"/>
            </a:solidFill>
            <a:prstDash val="solid"/>
            <a:round/>
            <a:headEnd type="none" w="sm" len="sm"/>
            <a:tailEnd type="none" w="sm" len="sm"/>
          </a:ln>
        </p:spPr>
      </p:cxnSp>
      <p:sp>
        <p:nvSpPr>
          <p:cNvPr id="181" name="Google Shape;181;p7"/>
          <p:cNvSpPr txBox="1">
            <a:spLocks noGrp="1"/>
          </p:cNvSpPr>
          <p:nvPr>
            <p:ph type="body" idx="1"/>
          </p:nvPr>
        </p:nvSpPr>
        <p:spPr>
          <a:xfrm>
            <a:off x="4401417" y="2551176"/>
            <a:ext cx="4083287" cy="3591207"/>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1700"/>
              <a:buNone/>
            </a:pPr>
            <a:r>
              <a:rPr lang="en-US" sz="1700" b="1">
                <a:solidFill>
                  <a:srgbClr val="FF0000"/>
                </a:solidFill>
                <a:highlight>
                  <a:srgbClr val="FFFF00"/>
                </a:highlight>
              </a:rPr>
              <a:t>PROMPT:</a:t>
            </a:r>
            <a:endParaRPr/>
          </a:p>
          <a:p>
            <a:pPr marL="342900" lvl="0" indent="-342900" algn="l" rtl="0">
              <a:spcBef>
                <a:spcPts val="340"/>
              </a:spcBef>
              <a:spcAft>
                <a:spcPts val="0"/>
              </a:spcAft>
              <a:buClr>
                <a:schemeClr val="dk1"/>
              </a:buClr>
              <a:buSzPts val="1700"/>
              <a:buChar char="•"/>
            </a:pPr>
            <a:r>
              <a:rPr lang="en-US" sz="1700"/>
              <a:t>Write a friendly social media post inviting young professionals to join a volunteer club focused on community impact.</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2880</Words>
  <Application>Microsoft Office PowerPoint</Application>
  <PresentationFormat>On-screen Show (4:3)</PresentationFormat>
  <Paragraphs>260</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Roboto</vt:lpstr>
      <vt:lpstr>Quattrocento Sans</vt:lpstr>
      <vt:lpstr>Calibri</vt:lpstr>
      <vt:lpstr>Office Theme</vt:lpstr>
      <vt:lpstr>PowerPoint Presentation</vt:lpstr>
      <vt:lpstr>Session Objectives</vt:lpstr>
      <vt:lpstr>WHAT IS CHATGPT?</vt:lpstr>
      <vt:lpstr>DEFINE “ChatGPT”</vt:lpstr>
      <vt:lpstr>PowerPoint Presentation</vt:lpstr>
      <vt:lpstr>PowerPoint Presentation</vt:lpstr>
      <vt:lpstr>Why It Matters for Cosmopolitan</vt:lpstr>
      <vt:lpstr>Prompting Framework (C.L.E.A.R.)</vt:lpstr>
      <vt:lpstr>Example #1 : Recruitment Messaging</vt:lpstr>
      <vt:lpstr>Example 1 - CHATGPT Output</vt:lpstr>
      <vt:lpstr>PowerPoint Presentation</vt:lpstr>
      <vt:lpstr>Example #2 : Event Promotion</vt:lpstr>
      <vt:lpstr>Example 2 - CHATGPT Output</vt:lpstr>
      <vt:lpstr>Example #3 : Member Engagement Ideas</vt:lpstr>
      <vt:lpstr>Example 3 - CHATGPT Output</vt:lpstr>
      <vt:lpstr>Example #4 : Member Engagement Ideas</vt:lpstr>
      <vt:lpstr>Example 4 - CHATGPT Output</vt:lpstr>
      <vt:lpstr>Example 4 - CHATGPT Output</vt:lpstr>
      <vt:lpstr>Example #5 : LIVE</vt:lpstr>
      <vt:lpstr>Example #6 : HANDS ON</vt:lpstr>
      <vt:lpstr>BEST PRACTICE</vt:lpstr>
      <vt:lpstr>RECENT EXAMPLES: This effort took about 10-15 minutes to get what I wanted.</vt:lpstr>
      <vt:lpstr>RECENT EXAMPLES:  The effort to get the next two images was less than 10 minutes combined which included the computer rendering time.</vt:lpstr>
      <vt:lpstr>RECENT EXAMPLES:   The effort to get this final design was about 10 seconds to type in the request and 2/3 minutes to render.  I made no further changes.</vt:lpstr>
      <vt:lpstr>Key 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Cheryl MacKenzie</dc:creator>
  <cp:lastModifiedBy>Cheryl MacKenzie</cp:lastModifiedBy>
  <cp:revision>1</cp:revision>
  <dcterms:created xsi:type="dcterms:W3CDTF">2013-01-27T09:14:16Z</dcterms:created>
  <dcterms:modified xsi:type="dcterms:W3CDTF">2026-07-24T14:13:18Z</dcterms:modified>
</cp:coreProperties>
</file>