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2" r:id="rId2"/>
  </p:sldMasterIdLst>
  <p:notesMasterIdLst>
    <p:notesMasterId r:id="rId28"/>
  </p:notesMasterIdLst>
  <p:sldIdLst>
    <p:sldId id="2586" r:id="rId3"/>
    <p:sldId id="2587" r:id="rId4"/>
    <p:sldId id="2589" r:id="rId5"/>
    <p:sldId id="2590" r:id="rId6"/>
    <p:sldId id="2565" r:id="rId7"/>
    <p:sldId id="287" r:id="rId8"/>
    <p:sldId id="2572" r:id="rId9"/>
    <p:sldId id="263" r:id="rId10"/>
    <p:sldId id="281" r:id="rId11"/>
    <p:sldId id="266" r:id="rId12"/>
    <p:sldId id="267" r:id="rId13"/>
    <p:sldId id="268" r:id="rId14"/>
    <p:sldId id="288" r:id="rId15"/>
    <p:sldId id="2591" r:id="rId16"/>
    <p:sldId id="2593" r:id="rId17"/>
    <p:sldId id="290" r:id="rId18"/>
    <p:sldId id="289" r:id="rId19"/>
    <p:sldId id="291" r:id="rId20"/>
    <p:sldId id="292" r:id="rId21"/>
    <p:sldId id="293" r:id="rId22"/>
    <p:sldId id="294" r:id="rId23"/>
    <p:sldId id="295" r:id="rId24"/>
    <p:sldId id="296" r:id="rId25"/>
    <p:sldId id="297" r:id="rId26"/>
    <p:sldId id="298" r:id="rId27"/>
  </p:sldIdLst>
  <p:sldSz cx="12192000" cy="6858000"/>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DE675-5C19-44A5-A6A5-978EFAFB754C}" v="1463" dt="2026-02-08T20:44:13.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0856" autoAdjust="0"/>
  </p:normalViewPr>
  <p:slideViewPr>
    <p:cSldViewPr snapToGrid="0">
      <p:cViewPr varScale="1">
        <p:scale>
          <a:sx n="59" d="100"/>
          <a:sy n="59" d="100"/>
        </p:scale>
        <p:origin x="880"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600CC-55EC-47BF-BB6B-E2911828269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960FB80-3CDF-4A9C-8E59-732D1797346C}">
      <dgm:prSet/>
      <dgm:spPr/>
      <dgm:t>
        <a:bodyPr/>
        <a:lstStyle/>
        <a:p>
          <a:r>
            <a:rPr lang="en-CA" b="0" i="0" baseline="0" dirty="0"/>
            <a:t>Role of the Governor</a:t>
          </a:r>
          <a:endParaRPr lang="en-US" dirty="0"/>
        </a:p>
      </dgm:t>
    </dgm:pt>
    <dgm:pt modelId="{1593F2CF-75DF-4DF0-8049-CEA2A8E0BD41}" type="parTrans" cxnId="{68C0418B-BD9F-415A-9818-3F7E78522F5D}">
      <dgm:prSet/>
      <dgm:spPr/>
      <dgm:t>
        <a:bodyPr/>
        <a:lstStyle/>
        <a:p>
          <a:endParaRPr lang="en-US"/>
        </a:p>
      </dgm:t>
    </dgm:pt>
    <dgm:pt modelId="{15B4D556-C445-4B66-B25F-24AF858DD123}" type="sibTrans" cxnId="{68C0418B-BD9F-415A-9818-3F7E78522F5D}">
      <dgm:prSet/>
      <dgm:spPr/>
      <dgm:t>
        <a:bodyPr/>
        <a:lstStyle/>
        <a:p>
          <a:endParaRPr lang="en-US" dirty="0"/>
        </a:p>
      </dgm:t>
    </dgm:pt>
    <dgm:pt modelId="{AD8A9212-A7A1-4C18-841C-6F654EC09D84}">
      <dgm:prSet/>
      <dgm:spPr/>
      <dgm:t>
        <a:bodyPr/>
        <a:lstStyle/>
        <a:p>
          <a:r>
            <a:rPr lang="en-CA" b="0" i="0" baseline="0" dirty="0"/>
            <a:t>Preparing for a Successful Year  </a:t>
          </a:r>
          <a:endParaRPr lang="en-US" dirty="0"/>
        </a:p>
      </dgm:t>
    </dgm:pt>
    <dgm:pt modelId="{FCA45CD8-11E7-40B6-AFB8-042C38C7E789}" type="parTrans" cxnId="{83F4E8CA-ABD9-42BB-A4B3-FB1CF35B1FAE}">
      <dgm:prSet/>
      <dgm:spPr/>
      <dgm:t>
        <a:bodyPr/>
        <a:lstStyle/>
        <a:p>
          <a:endParaRPr lang="en-US"/>
        </a:p>
      </dgm:t>
    </dgm:pt>
    <dgm:pt modelId="{6DEF7BE5-0919-400C-80C4-742C31CF217E}" type="sibTrans" cxnId="{83F4E8CA-ABD9-42BB-A4B3-FB1CF35B1FAE}">
      <dgm:prSet/>
      <dgm:spPr/>
      <dgm:t>
        <a:bodyPr/>
        <a:lstStyle/>
        <a:p>
          <a:endParaRPr lang="en-US" dirty="0"/>
        </a:p>
      </dgm:t>
    </dgm:pt>
    <dgm:pt modelId="{0C85FED1-27D2-4F4A-B14A-EEE29928064F}">
      <dgm:prSet/>
      <dgm:spPr/>
      <dgm:t>
        <a:bodyPr/>
        <a:lstStyle/>
        <a:p>
          <a:r>
            <a:rPr lang="en-CA" b="0" i="0" baseline="0" dirty="0"/>
            <a:t>Board Service &amp; Governance</a:t>
          </a:r>
          <a:endParaRPr lang="en-US" dirty="0"/>
        </a:p>
      </dgm:t>
    </dgm:pt>
    <dgm:pt modelId="{905F07BD-1BBC-4EB7-AF9D-AB1DD88DD42F}" type="parTrans" cxnId="{A8A3F486-0720-4840-A643-01E74B9F5045}">
      <dgm:prSet/>
      <dgm:spPr/>
      <dgm:t>
        <a:bodyPr/>
        <a:lstStyle/>
        <a:p>
          <a:endParaRPr lang="en-US"/>
        </a:p>
      </dgm:t>
    </dgm:pt>
    <dgm:pt modelId="{39A50FD7-EF00-471D-AD9C-AA5F3C9B144F}" type="sibTrans" cxnId="{A8A3F486-0720-4840-A643-01E74B9F5045}">
      <dgm:prSet/>
      <dgm:spPr/>
      <dgm:t>
        <a:bodyPr/>
        <a:lstStyle/>
        <a:p>
          <a:endParaRPr lang="en-US" dirty="0"/>
        </a:p>
      </dgm:t>
    </dgm:pt>
    <dgm:pt modelId="{9D4D89D0-0911-465C-AB21-21E20604EF4C}">
      <dgm:prSet/>
      <dgm:spPr/>
      <dgm:t>
        <a:bodyPr/>
        <a:lstStyle/>
        <a:p>
          <a:r>
            <a:rPr lang="en-CA" b="0" i="0" baseline="0" dirty="0"/>
            <a:t>Calendar of Activities</a:t>
          </a:r>
          <a:endParaRPr lang="en-US" dirty="0"/>
        </a:p>
      </dgm:t>
    </dgm:pt>
    <dgm:pt modelId="{915CEA30-B15E-4169-9A62-0DA67C7F4D1B}" type="parTrans" cxnId="{F54D1051-40E6-40F4-A235-69B445EBBDE1}">
      <dgm:prSet/>
      <dgm:spPr/>
      <dgm:t>
        <a:bodyPr/>
        <a:lstStyle/>
        <a:p>
          <a:endParaRPr lang="en-US"/>
        </a:p>
      </dgm:t>
    </dgm:pt>
    <dgm:pt modelId="{314D06FB-378A-412C-8CDD-F5D465D28744}" type="sibTrans" cxnId="{F54D1051-40E6-40F4-A235-69B445EBBDE1}">
      <dgm:prSet/>
      <dgm:spPr/>
      <dgm:t>
        <a:bodyPr/>
        <a:lstStyle/>
        <a:p>
          <a:endParaRPr lang="en-US" dirty="0"/>
        </a:p>
      </dgm:t>
    </dgm:pt>
    <dgm:pt modelId="{898D3CB3-0FB2-482C-B7F5-17A9DC09892F}">
      <dgm:prSet/>
      <dgm:spPr/>
      <dgm:t>
        <a:bodyPr/>
        <a:lstStyle/>
        <a:p>
          <a:r>
            <a:rPr lang="en-CA" b="0" i="0" baseline="0" dirty="0"/>
            <a:t>Resources</a:t>
          </a:r>
          <a:endParaRPr lang="en-US" dirty="0"/>
        </a:p>
      </dgm:t>
    </dgm:pt>
    <dgm:pt modelId="{45240038-EE27-4930-B4ED-B73E6BA7D502}" type="parTrans" cxnId="{6F6083B9-1918-4F2D-9F3C-4A3C013237CD}">
      <dgm:prSet/>
      <dgm:spPr/>
      <dgm:t>
        <a:bodyPr/>
        <a:lstStyle/>
        <a:p>
          <a:endParaRPr lang="en-US"/>
        </a:p>
      </dgm:t>
    </dgm:pt>
    <dgm:pt modelId="{E1D54362-E73D-4D0A-BBD9-789EE3ABF212}" type="sibTrans" cxnId="{6F6083B9-1918-4F2D-9F3C-4A3C013237CD}">
      <dgm:prSet/>
      <dgm:spPr/>
      <dgm:t>
        <a:bodyPr/>
        <a:lstStyle/>
        <a:p>
          <a:endParaRPr lang="en-US"/>
        </a:p>
      </dgm:t>
    </dgm:pt>
    <dgm:pt modelId="{99917085-D076-44CC-A87D-1901A2BC3413}" type="pres">
      <dgm:prSet presAssocID="{68E600CC-55EC-47BF-BB6B-E29118282692}" presName="outerComposite" presStyleCnt="0">
        <dgm:presLayoutVars>
          <dgm:chMax val="5"/>
          <dgm:dir/>
          <dgm:resizeHandles val="exact"/>
        </dgm:presLayoutVars>
      </dgm:prSet>
      <dgm:spPr/>
    </dgm:pt>
    <dgm:pt modelId="{CEBE8437-1165-4302-A3E2-4226804D1990}" type="pres">
      <dgm:prSet presAssocID="{68E600CC-55EC-47BF-BB6B-E29118282692}" presName="dummyMaxCanvas" presStyleCnt="0">
        <dgm:presLayoutVars/>
      </dgm:prSet>
      <dgm:spPr/>
    </dgm:pt>
    <dgm:pt modelId="{9767C103-CE84-4C77-90BD-E4E808033881}" type="pres">
      <dgm:prSet presAssocID="{68E600CC-55EC-47BF-BB6B-E29118282692}" presName="FiveNodes_1" presStyleLbl="node1" presStyleIdx="0" presStyleCnt="5">
        <dgm:presLayoutVars>
          <dgm:bulletEnabled val="1"/>
        </dgm:presLayoutVars>
      </dgm:prSet>
      <dgm:spPr/>
    </dgm:pt>
    <dgm:pt modelId="{84EBE8C4-2BD4-4D2B-A703-AC23914123A9}" type="pres">
      <dgm:prSet presAssocID="{68E600CC-55EC-47BF-BB6B-E29118282692}" presName="FiveNodes_2" presStyleLbl="node1" presStyleIdx="1" presStyleCnt="5">
        <dgm:presLayoutVars>
          <dgm:bulletEnabled val="1"/>
        </dgm:presLayoutVars>
      </dgm:prSet>
      <dgm:spPr/>
    </dgm:pt>
    <dgm:pt modelId="{A16C0A83-0405-474D-9556-7C39F3568183}" type="pres">
      <dgm:prSet presAssocID="{68E600CC-55EC-47BF-BB6B-E29118282692}" presName="FiveNodes_3" presStyleLbl="node1" presStyleIdx="2" presStyleCnt="5">
        <dgm:presLayoutVars>
          <dgm:bulletEnabled val="1"/>
        </dgm:presLayoutVars>
      </dgm:prSet>
      <dgm:spPr/>
    </dgm:pt>
    <dgm:pt modelId="{10321DFB-D015-451F-8AE6-CE78D3400CF2}" type="pres">
      <dgm:prSet presAssocID="{68E600CC-55EC-47BF-BB6B-E29118282692}" presName="FiveNodes_4" presStyleLbl="node1" presStyleIdx="3" presStyleCnt="5">
        <dgm:presLayoutVars>
          <dgm:bulletEnabled val="1"/>
        </dgm:presLayoutVars>
      </dgm:prSet>
      <dgm:spPr/>
    </dgm:pt>
    <dgm:pt modelId="{F7682A02-A59F-42AA-936B-5A1EEF6315D7}" type="pres">
      <dgm:prSet presAssocID="{68E600CC-55EC-47BF-BB6B-E29118282692}" presName="FiveNodes_5" presStyleLbl="node1" presStyleIdx="4" presStyleCnt="5">
        <dgm:presLayoutVars>
          <dgm:bulletEnabled val="1"/>
        </dgm:presLayoutVars>
      </dgm:prSet>
      <dgm:spPr/>
    </dgm:pt>
    <dgm:pt modelId="{F0178500-40AC-4510-BFA4-8583BFC441C6}" type="pres">
      <dgm:prSet presAssocID="{68E600CC-55EC-47BF-BB6B-E29118282692}" presName="FiveConn_1-2" presStyleLbl="fgAccFollowNode1" presStyleIdx="0" presStyleCnt="4">
        <dgm:presLayoutVars>
          <dgm:bulletEnabled val="1"/>
        </dgm:presLayoutVars>
      </dgm:prSet>
      <dgm:spPr/>
    </dgm:pt>
    <dgm:pt modelId="{16ED01B0-0D0A-4692-953E-1FB4734AAA7E}" type="pres">
      <dgm:prSet presAssocID="{68E600CC-55EC-47BF-BB6B-E29118282692}" presName="FiveConn_2-3" presStyleLbl="fgAccFollowNode1" presStyleIdx="1" presStyleCnt="4">
        <dgm:presLayoutVars>
          <dgm:bulletEnabled val="1"/>
        </dgm:presLayoutVars>
      </dgm:prSet>
      <dgm:spPr/>
    </dgm:pt>
    <dgm:pt modelId="{DCEA7B05-72DA-4725-9109-322B62D554BE}" type="pres">
      <dgm:prSet presAssocID="{68E600CC-55EC-47BF-BB6B-E29118282692}" presName="FiveConn_3-4" presStyleLbl="fgAccFollowNode1" presStyleIdx="2" presStyleCnt="4">
        <dgm:presLayoutVars>
          <dgm:bulletEnabled val="1"/>
        </dgm:presLayoutVars>
      </dgm:prSet>
      <dgm:spPr/>
    </dgm:pt>
    <dgm:pt modelId="{F2F87F2D-BBE6-498B-A287-454C1681E6A2}" type="pres">
      <dgm:prSet presAssocID="{68E600CC-55EC-47BF-BB6B-E29118282692}" presName="FiveConn_4-5" presStyleLbl="fgAccFollowNode1" presStyleIdx="3" presStyleCnt="4">
        <dgm:presLayoutVars>
          <dgm:bulletEnabled val="1"/>
        </dgm:presLayoutVars>
      </dgm:prSet>
      <dgm:spPr/>
    </dgm:pt>
    <dgm:pt modelId="{1CD0F8C9-5667-4A6B-94D5-1D294FCB1134}" type="pres">
      <dgm:prSet presAssocID="{68E600CC-55EC-47BF-BB6B-E29118282692}" presName="FiveNodes_1_text" presStyleLbl="node1" presStyleIdx="4" presStyleCnt="5">
        <dgm:presLayoutVars>
          <dgm:bulletEnabled val="1"/>
        </dgm:presLayoutVars>
      </dgm:prSet>
      <dgm:spPr/>
    </dgm:pt>
    <dgm:pt modelId="{4C94234D-A685-4BD8-8C5E-5FDA8C021577}" type="pres">
      <dgm:prSet presAssocID="{68E600CC-55EC-47BF-BB6B-E29118282692}" presName="FiveNodes_2_text" presStyleLbl="node1" presStyleIdx="4" presStyleCnt="5">
        <dgm:presLayoutVars>
          <dgm:bulletEnabled val="1"/>
        </dgm:presLayoutVars>
      </dgm:prSet>
      <dgm:spPr/>
    </dgm:pt>
    <dgm:pt modelId="{30E7A5AB-A349-43F0-A5F0-AD1A348170AD}" type="pres">
      <dgm:prSet presAssocID="{68E600CC-55EC-47BF-BB6B-E29118282692}" presName="FiveNodes_3_text" presStyleLbl="node1" presStyleIdx="4" presStyleCnt="5">
        <dgm:presLayoutVars>
          <dgm:bulletEnabled val="1"/>
        </dgm:presLayoutVars>
      </dgm:prSet>
      <dgm:spPr/>
    </dgm:pt>
    <dgm:pt modelId="{4596DF75-EFE4-4654-B9F0-4D0E09EBB6D8}" type="pres">
      <dgm:prSet presAssocID="{68E600CC-55EC-47BF-BB6B-E29118282692}" presName="FiveNodes_4_text" presStyleLbl="node1" presStyleIdx="4" presStyleCnt="5">
        <dgm:presLayoutVars>
          <dgm:bulletEnabled val="1"/>
        </dgm:presLayoutVars>
      </dgm:prSet>
      <dgm:spPr/>
    </dgm:pt>
    <dgm:pt modelId="{CD9C7D11-71B5-4333-B120-CD1CF3926D86}" type="pres">
      <dgm:prSet presAssocID="{68E600CC-55EC-47BF-BB6B-E29118282692}" presName="FiveNodes_5_text" presStyleLbl="node1" presStyleIdx="4" presStyleCnt="5">
        <dgm:presLayoutVars>
          <dgm:bulletEnabled val="1"/>
        </dgm:presLayoutVars>
      </dgm:prSet>
      <dgm:spPr/>
    </dgm:pt>
  </dgm:ptLst>
  <dgm:cxnLst>
    <dgm:cxn modelId="{DE3E3B2E-782C-4002-B2F1-A5757570FF3D}" type="presOf" srcId="{6DEF7BE5-0919-400C-80C4-742C31CF217E}" destId="{16ED01B0-0D0A-4692-953E-1FB4734AAA7E}" srcOrd="0" destOrd="0" presId="urn:microsoft.com/office/officeart/2005/8/layout/vProcess5"/>
    <dgm:cxn modelId="{62EF4B34-565F-4F18-932B-2DA391827EB1}" type="presOf" srcId="{3960FB80-3CDF-4A9C-8E59-732D1797346C}" destId="{9767C103-CE84-4C77-90BD-E4E808033881}" srcOrd="0" destOrd="0" presId="urn:microsoft.com/office/officeart/2005/8/layout/vProcess5"/>
    <dgm:cxn modelId="{07113543-4D7D-4018-9DB8-D7A56F39F110}" type="presOf" srcId="{3960FB80-3CDF-4A9C-8E59-732D1797346C}" destId="{1CD0F8C9-5667-4A6B-94D5-1D294FCB1134}" srcOrd="1" destOrd="0" presId="urn:microsoft.com/office/officeart/2005/8/layout/vProcess5"/>
    <dgm:cxn modelId="{101F4E68-18E1-4EC0-8171-020D42C39509}" type="presOf" srcId="{39A50FD7-EF00-471D-AD9C-AA5F3C9B144F}" destId="{DCEA7B05-72DA-4725-9109-322B62D554BE}" srcOrd="0" destOrd="0" presId="urn:microsoft.com/office/officeart/2005/8/layout/vProcess5"/>
    <dgm:cxn modelId="{F54D1051-40E6-40F4-A235-69B445EBBDE1}" srcId="{68E600CC-55EC-47BF-BB6B-E29118282692}" destId="{9D4D89D0-0911-465C-AB21-21E20604EF4C}" srcOrd="3" destOrd="0" parTransId="{915CEA30-B15E-4169-9A62-0DA67C7F4D1B}" sibTransId="{314D06FB-378A-412C-8CDD-F5D465D28744}"/>
    <dgm:cxn modelId="{1003C178-B3A0-4C86-B600-F5B27683739D}" type="presOf" srcId="{9D4D89D0-0911-465C-AB21-21E20604EF4C}" destId="{4596DF75-EFE4-4654-B9F0-4D0E09EBB6D8}" srcOrd="1" destOrd="0" presId="urn:microsoft.com/office/officeart/2005/8/layout/vProcess5"/>
    <dgm:cxn modelId="{3FD0B37A-5522-47E5-A026-9ABB9640E18D}" type="presOf" srcId="{15B4D556-C445-4B66-B25F-24AF858DD123}" destId="{F0178500-40AC-4510-BFA4-8583BFC441C6}" srcOrd="0" destOrd="0" presId="urn:microsoft.com/office/officeart/2005/8/layout/vProcess5"/>
    <dgm:cxn modelId="{759E147C-947C-444E-8328-12DF795D4016}" type="presOf" srcId="{AD8A9212-A7A1-4C18-841C-6F654EC09D84}" destId="{84EBE8C4-2BD4-4D2B-A703-AC23914123A9}" srcOrd="0" destOrd="0" presId="urn:microsoft.com/office/officeart/2005/8/layout/vProcess5"/>
    <dgm:cxn modelId="{A8A3F486-0720-4840-A643-01E74B9F5045}" srcId="{68E600CC-55EC-47BF-BB6B-E29118282692}" destId="{0C85FED1-27D2-4F4A-B14A-EEE29928064F}" srcOrd="2" destOrd="0" parTransId="{905F07BD-1BBC-4EB7-AF9D-AB1DD88DD42F}" sibTransId="{39A50FD7-EF00-471D-AD9C-AA5F3C9B144F}"/>
    <dgm:cxn modelId="{68C0418B-BD9F-415A-9818-3F7E78522F5D}" srcId="{68E600CC-55EC-47BF-BB6B-E29118282692}" destId="{3960FB80-3CDF-4A9C-8E59-732D1797346C}" srcOrd="0" destOrd="0" parTransId="{1593F2CF-75DF-4DF0-8049-CEA2A8E0BD41}" sibTransId="{15B4D556-C445-4B66-B25F-24AF858DD123}"/>
    <dgm:cxn modelId="{35B72A98-5486-4E84-9A45-D180992C0105}" type="presOf" srcId="{898D3CB3-0FB2-482C-B7F5-17A9DC09892F}" destId="{CD9C7D11-71B5-4333-B120-CD1CF3926D86}" srcOrd="1" destOrd="0" presId="urn:microsoft.com/office/officeart/2005/8/layout/vProcess5"/>
    <dgm:cxn modelId="{BA1D549E-D52D-48DC-9C41-B99075F9E819}" type="presOf" srcId="{0C85FED1-27D2-4F4A-B14A-EEE29928064F}" destId="{A16C0A83-0405-474D-9556-7C39F3568183}" srcOrd="0" destOrd="0" presId="urn:microsoft.com/office/officeart/2005/8/layout/vProcess5"/>
    <dgm:cxn modelId="{237B18AA-DA88-4B04-986D-71BB130CABDE}" type="presOf" srcId="{898D3CB3-0FB2-482C-B7F5-17A9DC09892F}" destId="{F7682A02-A59F-42AA-936B-5A1EEF6315D7}" srcOrd="0" destOrd="0" presId="urn:microsoft.com/office/officeart/2005/8/layout/vProcess5"/>
    <dgm:cxn modelId="{9AF885AF-24F2-4475-AEAD-EDFB633DA9E0}" type="presOf" srcId="{AD8A9212-A7A1-4C18-841C-6F654EC09D84}" destId="{4C94234D-A685-4BD8-8C5E-5FDA8C021577}" srcOrd="1" destOrd="0" presId="urn:microsoft.com/office/officeart/2005/8/layout/vProcess5"/>
    <dgm:cxn modelId="{6F6083B9-1918-4F2D-9F3C-4A3C013237CD}" srcId="{68E600CC-55EC-47BF-BB6B-E29118282692}" destId="{898D3CB3-0FB2-482C-B7F5-17A9DC09892F}" srcOrd="4" destOrd="0" parTransId="{45240038-EE27-4930-B4ED-B73E6BA7D502}" sibTransId="{E1D54362-E73D-4D0A-BBD9-789EE3ABF212}"/>
    <dgm:cxn modelId="{294B12CA-EE0C-44F6-BA50-AD9A28138F38}" type="presOf" srcId="{68E600CC-55EC-47BF-BB6B-E29118282692}" destId="{99917085-D076-44CC-A87D-1901A2BC3413}" srcOrd="0" destOrd="0" presId="urn:microsoft.com/office/officeart/2005/8/layout/vProcess5"/>
    <dgm:cxn modelId="{83F4E8CA-ABD9-42BB-A4B3-FB1CF35B1FAE}" srcId="{68E600CC-55EC-47BF-BB6B-E29118282692}" destId="{AD8A9212-A7A1-4C18-841C-6F654EC09D84}" srcOrd="1" destOrd="0" parTransId="{FCA45CD8-11E7-40B6-AFB8-042C38C7E789}" sibTransId="{6DEF7BE5-0919-400C-80C4-742C31CF217E}"/>
    <dgm:cxn modelId="{9A208BDF-2FB0-4870-8F50-C08F1807FE13}" type="presOf" srcId="{314D06FB-378A-412C-8CDD-F5D465D28744}" destId="{F2F87F2D-BBE6-498B-A287-454C1681E6A2}" srcOrd="0" destOrd="0" presId="urn:microsoft.com/office/officeart/2005/8/layout/vProcess5"/>
    <dgm:cxn modelId="{1EB604F3-43C3-49E5-9942-4DE9E24F62B1}" type="presOf" srcId="{0C85FED1-27D2-4F4A-B14A-EEE29928064F}" destId="{30E7A5AB-A349-43F0-A5F0-AD1A348170AD}" srcOrd="1" destOrd="0" presId="urn:microsoft.com/office/officeart/2005/8/layout/vProcess5"/>
    <dgm:cxn modelId="{BB0CAFF6-4619-4CFC-8F6D-7F225F1585EF}" type="presOf" srcId="{9D4D89D0-0911-465C-AB21-21E20604EF4C}" destId="{10321DFB-D015-451F-8AE6-CE78D3400CF2}" srcOrd="0" destOrd="0" presId="urn:microsoft.com/office/officeart/2005/8/layout/vProcess5"/>
    <dgm:cxn modelId="{0D4179CF-2558-4EB3-A172-9A6C3F3FF8F7}" type="presParOf" srcId="{99917085-D076-44CC-A87D-1901A2BC3413}" destId="{CEBE8437-1165-4302-A3E2-4226804D1990}" srcOrd="0" destOrd="0" presId="urn:microsoft.com/office/officeart/2005/8/layout/vProcess5"/>
    <dgm:cxn modelId="{67A3DC03-A90B-4BAD-BFCA-5CD36441502C}" type="presParOf" srcId="{99917085-D076-44CC-A87D-1901A2BC3413}" destId="{9767C103-CE84-4C77-90BD-E4E808033881}" srcOrd="1" destOrd="0" presId="urn:microsoft.com/office/officeart/2005/8/layout/vProcess5"/>
    <dgm:cxn modelId="{A6615E63-7221-49CF-991B-A4F2DDC1A394}" type="presParOf" srcId="{99917085-D076-44CC-A87D-1901A2BC3413}" destId="{84EBE8C4-2BD4-4D2B-A703-AC23914123A9}" srcOrd="2" destOrd="0" presId="urn:microsoft.com/office/officeart/2005/8/layout/vProcess5"/>
    <dgm:cxn modelId="{FA138F2D-792C-4814-BA4F-60B61D3B989A}" type="presParOf" srcId="{99917085-D076-44CC-A87D-1901A2BC3413}" destId="{A16C0A83-0405-474D-9556-7C39F3568183}" srcOrd="3" destOrd="0" presId="urn:microsoft.com/office/officeart/2005/8/layout/vProcess5"/>
    <dgm:cxn modelId="{A675F05C-8850-4B0C-B8CD-60A7943D8236}" type="presParOf" srcId="{99917085-D076-44CC-A87D-1901A2BC3413}" destId="{10321DFB-D015-451F-8AE6-CE78D3400CF2}" srcOrd="4" destOrd="0" presId="urn:microsoft.com/office/officeart/2005/8/layout/vProcess5"/>
    <dgm:cxn modelId="{2E1F6CE5-6AFB-4C82-94F0-B4BFBCA73D72}" type="presParOf" srcId="{99917085-D076-44CC-A87D-1901A2BC3413}" destId="{F7682A02-A59F-42AA-936B-5A1EEF6315D7}" srcOrd="5" destOrd="0" presId="urn:microsoft.com/office/officeart/2005/8/layout/vProcess5"/>
    <dgm:cxn modelId="{F273FE25-41C1-4EC5-880E-E30086480433}" type="presParOf" srcId="{99917085-D076-44CC-A87D-1901A2BC3413}" destId="{F0178500-40AC-4510-BFA4-8583BFC441C6}" srcOrd="6" destOrd="0" presId="urn:microsoft.com/office/officeart/2005/8/layout/vProcess5"/>
    <dgm:cxn modelId="{BA59260C-24B3-4155-9EE5-DABC32A402DC}" type="presParOf" srcId="{99917085-D076-44CC-A87D-1901A2BC3413}" destId="{16ED01B0-0D0A-4692-953E-1FB4734AAA7E}" srcOrd="7" destOrd="0" presId="urn:microsoft.com/office/officeart/2005/8/layout/vProcess5"/>
    <dgm:cxn modelId="{37B1846F-BA26-47A8-90CC-C9817A091860}" type="presParOf" srcId="{99917085-D076-44CC-A87D-1901A2BC3413}" destId="{DCEA7B05-72DA-4725-9109-322B62D554BE}" srcOrd="8" destOrd="0" presId="urn:microsoft.com/office/officeart/2005/8/layout/vProcess5"/>
    <dgm:cxn modelId="{3A3596EA-AAFB-4EB3-B0C3-B1A71E53DB2D}" type="presParOf" srcId="{99917085-D076-44CC-A87D-1901A2BC3413}" destId="{F2F87F2D-BBE6-498B-A287-454C1681E6A2}" srcOrd="9" destOrd="0" presId="urn:microsoft.com/office/officeart/2005/8/layout/vProcess5"/>
    <dgm:cxn modelId="{8082F62B-439D-48E6-A4B2-DAF0EB22163C}" type="presParOf" srcId="{99917085-D076-44CC-A87D-1901A2BC3413}" destId="{1CD0F8C9-5667-4A6B-94D5-1D294FCB1134}" srcOrd="10" destOrd="0" presId="urn:microsoft.com/office/officeart/2005/8/layout/vProcess5"/>
    <dgm:cxn modelId="{9F17B513-8548-481B-8CFB-34775F5A8DFF}" type="presParOf" srcId="{99917085-D076-44CC-A87D-1901A2BC3413}" destId="{4C94234D-A685-4BD8-8C5E-5FDA8C021577}" srcOrd="11" destOrd="0" presId="urn:microsoft.com/office/officeart/2005/8/layout/vProcess5"/>
    <dgm:cxn modelId="{D0ECFD6E-DE84-4440-A767-12377CBB59A4}" type="presParOf" srcId="{99917085-D076-44CC-A87D-1901A2BC3413}" destId="{30E7A5AB-A349-43F0-A5F0-AD1A348170AD}" srcOrd="12" destOrd="0" presId="urn:microsoft.com/office/officeart/2005/8/layout/vProcess5"/>
    <dgm:cxn modelId="{32AC7655-BB15-496B-9FF2-58E439C7690A}" type="presParOf" srcId="{99917085-D076-44CC-A87D-1901A2BC3413}" destId="{4596DF75-EFE4-4654-B9F0-4D0E09EBB6D8}" srcOrd="13" destOrd="0" presId="urn:microsoft.com/office/officeart/2005/8/layout/vProcess5"/>
    <dgm:cxn modelId="{24029445-0102-4E19-B9FF-637FEE1E850A}" type="presParOf" srcId="{99917085-D076-44CC-A87D-1901A2BC3413}" destId="{CD9C7D11-71B5-4333-B120-CD1CF3926D86}"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C103-CE84-4C77-90BD-E4E808033881}">
      <dsp:nvSpPr>
        <dsp:cNvPr id="0" name=""/>
        <dsp:cNvSpPr/>
      </dsp:nvSpPr>
      <dsp:spPr>
        <a:xfrm>
          <a:off x="0" y="0"/>
          <a:ext cx="7395368" cy="67018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i="0" kern="1200" baseline="0" dirty="0"/>
            <a:t>Role of the Governor</a:t>
          </a:r>
          <a:endParaRPr lang="en-US" sz="3000" kern="1200" dirty="0"/>
        </a:p>
      </dsp:txBody>
      <dsp:txXfrm>
        <a:off x="19629" y="19629"/>
        <a:ext cx="6593780" cy="630922"/>
      </dsp:txXfrm>
    </dsp:sp>
    <dsp:sp modelId="{84EBE8C4-2BD4-4D2B-A703-AC23914123A9}">
      <dsp:nvSpPr>
        <dsp:cNvPr id="0" name=""/>
        <dsp:cNvSpPr/>
      </dsp:nvSpPr>
      <dsp:spPr>
        <a:xfrm>
          <a:off x="552251" y="763261"/>
          <a:ext cx="7395368" cy="670180"/>
        </a:xfrm>
        <a:prstGeom prst="roundRect">
          <a:avLst>
            <a:gd name="adj" fmla="val 10000"/>
          </a:avLst>
        </a:prstGeom>
        <a:solidFill>
          <a:schemeClr val="accent2">
            <a:hueOff val="-848244"/>
            <a:satOff val="2796"/>
            <a:lumOff val="29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i="0" kern="1200" baseline="0" dirty="0"/>
            <a:t>Preparing for a Successful Year  </a:t>
          </a:r>
          <a:endParaRPr lang="en-US" sz="3000" kern="1200" dirty="0"/>
        </a:p>
      </dsp:txBody>
      <dsp:txXfrm>
        <a:off x="571880" y="782890"/>
        <a:ext cx="6368241" cy="630922"/>
      </dsp:txXfrm>
    </dsp:sp>
    <dsp:sp modelId="{A16C0A83-0405-474D-9556-7C39F3568183}">
      <dsp:nvSpPr>
        <dsp:cNvPr id="0" name=""/>
        <dsp:cNvSpPr/>
      </dsp:nvSpPr>
      <dsp:spPr>
        <a:xfrm>
          <a:off x="1104503" y="1526523"/>
          <a:ext cx="7395368" cy="670180"/>
        </a:xfrm>
        <a:prstGeom prst="roundRect">
          <a:avLst>
            <a:gd name="adj" fmla="val 10000"/>
          </a:avLst>
        </a:prstGeom>
        <a:solidFill>
          <a:schemeClr val="accent2">
            <a:hueOff val="-1696488"/>
            <a:satOff val="5592"/>
            <a:lumOff val="5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i="0" kern="1200" baseline="0" dirty="0"/>
            <a:t>Board Service &amp; Governance</a:t>
          </a:r>
          <a:endParaRPr lang="en-US" sz="3000" kern="1200" dirty="0"/>
        </a:p>
      </dsp:txBody>
      <dsp:txXfrm>
        <a:off x="1124132" y="1546152"/>
        <a:ext cx="6368241" cy="630922"/>
      </dsp:txXfrm>
    </dsp:sp>
    <dsp:sp modelId="{10321DFB-D015-451F-8AE6-CE78D3400CF2}">
      <dsp:nvSpPr>
        <dsp:cNvPr id="0" name=""/>
        <dsp:cNvSpPr/>
      </dsp:nvSpPr>
      <dsp:spPr>
        <a:xfrm>
          <a:off x="1656754" y="2289784"/>
          <a:ext cx="7395368" cy="670180"/>
        </a:xfrm>
        <a:prstGeom prst="roundRect">
          <a:avLst>
            <a:gd name="adj" fmla="val 10000"/>
          </a:avLst>
        </a:prstGeom>
        <a:solidFill>
          <a:schemeClr val="accent2">
            <a:hueOff val="-2544732"/>
            <a:satOff val="8389"/>
            <a:lumOff val="89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i="0" kern="1200" baseline="0" dirty="0"/>
            <a:t>Calendar of Activities</a:t>
          </a:r>
          <a:endParaRPr lang="en-US" sz="3000" kern="1200" dirty="0"/>
        </a:p>
      </dsp:txBody>
      <dsp:txXfrm>
        <a:off x="1676383" y="2309413"/>
        <a:ext cx="6368241" cy="630922"/>
      </dsp:txXfrm>
    </dsp:sp>
    <dsp:sp modelId="{F7682A02-A59F-42AA-936B-5A1EEF6315D7}">
      <dsp:nvSpPr>
        <dsp:cNvPr id="0" name=""/>
        <dsp:cNvSpPr/>
      </dsp:nvSpPr>
      <dsp:spPr>
        <a:xfrm>
          <a:off x="2209006" y="3053046"/>
          <a:ext cx="7395368" cy="670180"/>
        </a:xfrm>
        <a:prstGeom prst="roundRect">
          <a:avLst>
            <a:gd name="adj" fmla="val 10000"/>
          </a:avLst>
        </a:prstGeom>
        <a:solidFill>
          <a:schemeClr val="accent2">
            <a:hueOff val="-3392975"/>
            <a:satOff val="11185"/>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i="0" kern="1200" baseline="0" dirty="0"/>
            <a:t>Resources</a:t>
          </a:r>
          <a:endParaRPr lang="en-US" sz="3000" kern="1200" dirty="0"/>
        </a:p>
      </dsp:txBody>
      <dsp:txXfrm>
        <a:off x="2228635" y="3072675"/>
        <a:ext cx="6368241" cy="630922"/>
      </dsp:txXfrm>
    </dsp:sp>
    <dsp:sp modelId="{F0178500-40AC-4510-BFA4-8583BFC441C6}">
      <dsp:nvSpPr>
        <dsp:cNvPr id="0" name=""/>
        <dsp:cNvSpPr/>
      </dsp:nvSpPr>
      <dsp:spPr>
        <a:xfrm>
          <a:off x="6959751" y="489604"/>
          <a:ext cx="435617" cy="435617"/>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057765" y="489604"/>
        <a:ext cx="239589" cy="327802"/>
      </dsp:txXfrm>
    </dsp:sp>
    <dsp:sp modelId="{16ED01B0-0D0A-4692-953E-1FB4734AAA7E}">
      <dsp:nvSpPr>
        <dsp:cNvPr id="0" name=""/>
        <dsp:cNvSpPr/>
      </dsp:nvSpPr>
      <dsp:spPr>
        <a:xfrm>
          <a:off x="7512002" y="1252865"/>
          <a:ext cx="435617" cy="435617"/>
        </a:xfrm>
        <a:prstGeom prst="downArrow">
          <a:avLst>
            <a:gd name="adj1" fmla="val 55000"/>
            <a:gd name="adj2" fmla="val 45000"/>
          </a:avLst>
        </a:prstGeom>
        <a:solidFill>
          <a:schemeClr val="accent2">
            <a:tint val="40000"/>
            <a:alpha val="90000"/>
            <a:hueOff val="-1397606"/>
            <a:satOff val="5601"/>
            <a:lumOff val="832"/>
            <a:alphaOff val="0"/>
          </a:schemeClr>
        </a:solidFill>
        <a:ln w="15875" cap="flat" cmpd="sng" algn="ctr">
          <a:solidFill>
            <a:schemeClr val="accent2">
              <a:tint val="40000"/>
              <a:alpha val="90000"/>
              <a:hueOff val="-1397606"/>
              <a:satOff val="5601"/>
              <a:lumOff val="8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610016" y="1252865"/>
        <a:ext cx="239589" cy="327802"/>
      </dsp:txXfrm>
    </dsp:sp>
    <dsp:sp modelId="{DCEA7B05-72DA-4725-9109-322B62D554BE}">
      <dsp:nvSpPr>
        <dsp:cNvPr id="0" name=""/>
        <dsp:cNvSpPr/>
      </dsp:nvSpPr>
      <dsp:spPr>
        <a:xfrm>
          <a:off x="8064254" y="2004957"/>
          <a:ext cx="435617" cy="435617"/>
        </a:xfrm>
        <a:prstGeom prst="downArrow">
          <a:avLst>
            <a:gd name="adj1" fmla="val 55000"/>
            <a:gd name="adj2" fmla="val 45000"/>
          </a:avLst>
        </a:prstGeom>
        <a:solidFill>
          <a:schemeClr val="accent2">
            <a:tint val="40000"/>
            <a:alpha val="90000"/>
            <a:hueOff val="-2795213"/>
            <a:satOff val="11203"/>
            <a:lumOff val="1663"/>
            <a:alphaOff val="0"/>
          </a:schemeClr>
        </a:solidFill>
        <a:ln w="15875" cap="flat" cmpd="sng" algn="ctr">
          <a:solidFill>
            <a:schemeClr val="accent2">
              <a:tint val="40000"/>
              <a:alpha val="90000"/>
              <a:hueOff val="-2795213"/>
              <a:satOff val="11203"/>
              <a:lumOff val="16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8162268" y="2004957"/>
        <a:ext cx="239589" cy="327802"/>
      </dsp:txXfrm>
    </dsp:sp>
    <dsp:sp modelId="{F2F87F2D-BBE6-498B-A287-454C1681E6A2}">
      <dsp:nvSpPr>
        <dsp:cNvPr id="0" name=""/>
        <dsp:cNvSpPr/>
      </dsp:nvSpPr>
      <dsp:spPr>
        <a:xfrm>
          <a:off x="8616505" y="2775665"/>
          <a:ext cx="435617" cy="435617"/>
        </a:xfrm>
        <a:prstGeom prst="downArrow">
          <a:avLst>
            <a:gd name="adj1" fmla="val 55000"/>
            <a:gd name="adj2" fmla="val 45000"/>
          </a:avLst>
        </a:prstGeom>
        <a:solidFill>
          <a:schemeClr val="accent2">
            <a:tint val="40000"/>
            <a:alpha val="90000"/>
            <a:hueOff val="-4192819"/>
            <a:satOff val="16804"/>
            <a:lumOff val="2495"/>
            <a:alphaOff val="0"/>
          </a:schemeClr>
        </a:solidFill>
        <a:ln w="15875" cap="flat" cmpd="sng" algn="ctr">
          <a:solidFill>
            <a:schemeClr val="accent2">
              <a:tint val="40000"/>
              <a:alpha val="90000"/>
              <a:hueOff val="-4192819"/>
              <a:satOff val="16804"/>
              <a:lumOff val="2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8714519" y="2775665"/>
        <a:ext cx="239589" cy="3278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97D1E022-B009-42B5-B9E3-2688AFBC6AB7}" type="datetimeFigureOut">
              <a:rPr lang="en-CA" smtClean="0"/>
              <a:t>2026-02-08</a:t>
            </a:fld>
            <a:endParaRPr lang="en-CA" dirty="0"/>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AF285B21-F882-4965-BFEA-FF57E5439FC1}" type="slidenum">
              <a:rPr lang="en-CA" smtClean="0"/>
              <a:t>‹#›</a:t>
            </a:fld>
            <a:endParaRPr lang="en-CA" dirty="0"/>
          </a:p>
        </p:txBody>
      </p:sp>
    </p:spTree>
    <p:extLst>
      <p:ext uri="{BB962C8B-B14F-4D97-AF65-F5344CB8AC3E}">
        <p14:creationId xmlns:p14="http://schemas.microsoft.com/office/powerpoint/2010/main" val="122043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3B820-EFA6-8F08-E462-595DD3069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F663F-F0D0-AB57-EA21-E017AAA23F2D}"/>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5EAEB37A-4D5C-663A-83CF-C1D6918E7C2D}"/>
              </a:ext>
            </a:extLst>
          </p:cNvPr>
          <p:cNvSpPr>
            <a:spLocks noGrp="1"/>
          </p:cNvSpPr>
          <p:nvPr>
            <p:ph type="body" idx="1"/>
          </p:nvPr>
        </p:nvSpPr>
        <p:spPr/>
        <p:txBody>
          <a:bodyPr/>
          <a:lstStyle/>
          <a:p>
            <a:r>
              <a:rPr lang="en-CA" dirty="0"/>
              <a:t>AI-generated content may be incorrect.
---
Welcome to the comprehensive training designed for service club governors. This session will equip you with the essential skills and knowledge to excel in your leadership role, covering responsibilities, communication, strategic planning, resource management, and community engagement.
</a:t>
            </a:r>
          </a:p>
        </p:txBody>
      </p:sp>
      <p:sp>
        <p:nvSpPr>
          <p:cNvPr id="4" name="Slide Number Placeholder 3">
            <a:extLst>
              <a:ext uri="{FF2B5EF4-FFF2-40B4-BE49-F238E27FC236}">
                <a16:creationId xmlns:a16="http://schemas.microsoft.com/office/drawing/2014/main" id="{4B069938-77F4-46A0-FB24-028A607637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15A58-4A33-4B80-9D09-C58569BE1DCA}"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1829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285B21-F882-4965-BFEA-FF57E5439FC1}" type="slidenum">
              <a:rPr lang="en-CA" smtClean="0"/>
              <a:t>16</a:t>
            </a:fld>
            <a:endParaRPr lang="en-CA" dirty="0"/>
          </a:p>
        </p:txBody>
      </p:sp>
    </p:spTree>
    <p:extLst>
      <p:ext uri="{BB962C8B-B14F-4D97-AF65-F5344CB8AC3E}">
        <p14:creationId xmlns:p14="http://schemas.microsoft.com/office/powerpoint/2010/main" val="3853931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285B21-F882-4965-BFEA-FF57E5439FC1}" type="slidenum">
              <a:rPr lang="en-CA" smtClean="0"/>
              <a:t>19</a:t>
            </a:fld>
            <a:endParaRPr lang="en-CA" dirty="0"/>
          </a:p>
        </p:txBody>
      </p:sp>
    </p:spTree>
    <p:extLst>
      <p:ext uri="{BB962C8B-B14F-4D97-AF65-F5344CB8AC3E}">
        <p14:creationId xmlns:p14="http://schemas.microsoft.com/office/powerpoint/2010/main" val="63504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285B21-F882-4965-BFEA-FF57E5439FC1}" type="slidenum">
              <a:rPr lang="en-CA" smtClean="0"/>
              <a:t>22</a:t>
            </a:fld>
            <a:endParaRPr lang="en-CA" dirty="0"/>
          </a:p>
        </p:txBody>
      </p:sp>
    </p:spTree>
    <p:extLst>
      <p:ext uri="{BB962C8B-B14F-4D97-AF65-F5344CB8AC3E}">
        <p14:creationId xmlns:p14="http://schemas.microsoft.com/office/powerpoint/2010/main" val="183654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r>
              <a:rPr lang="en-CA" dirty="0"/>
              <a:t>This presentation covers five key areas: understanding the governor's role, effective communication and team building, strategic planning and goal setting, resource management and fundraising, and community engagement with public relations.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15A58-4A33-4B80-9D09-C58569BE1DCA}"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559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r>
              <a:rPr lang="en-CA" dirty="0"/>
              <a:t>A service club governor plays a pivotal leadership role that encompasses administrative duties, operational oversight, and upholding governance and ethical standards within the club.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15A58-4A33-4B80-9D09-C58569BE1DCA}"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544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r>
              <a:rPr lang="en-CA" dirty="0"/>
              <a:t>
---
The governor serves as the chief leader of the club district, guiding members, setting the tone for organizational culture, and ensuring the club’s mission is fulfilled with dedication and integrity.
Image source: Microsoft 365 content library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15A58-4A33-4B80-9D09-C58569BE1DCA}"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425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r>
              <a:rPr lang="en-CA" dirty="0"/>
              <a:t>
---</a:t>
            </a:r>
            <a:r>
              <a:rPr lang="en-US" sz="1050" b="1" dirty="0"/>
              <a:t>O</a:t>
            </a:r>
            <a:r>
              <a:rPr lang="en-CA" b="1" i="1" dirty="0"/>
              <a:t>Regional Leadership:</a:t>
            </a:r>
            <a:endParaRPr lang="en-CA" b="1" dirty="0"/>
          </a:p>
          <a:p>
            <a:pPr lvl="0" fontAlgn="base"/>
            <a:r>
              <a:rPr lang="en-CA" dirty="0"/>
              <a:t>Provide oversight and guidance to all clubs within their respective Federation, fostering leadership development and operational effectiveness.</a:t>
            </a:r>
          </a:p>
          <a:p>
            <a:pPr lvl="0" fontAlgn="base"/>
            <a:r>
              <a:rPr lang="en-CA" dirty="0"/>
              <a:t>Serve as a mentor and resource for club officers, helping them implement programs, comply with policies, and resolve issues.</a:t>
            </a:r>
          </a:p>
          <a:p>
            <a:pPr lvl="0" fontAlgn="base"/>
            <a:r>
              <a:rPr lang="en-CA" dirty="0"/>
              <a:t>Facilitate regular communication with club leaders through meetings, calls, and regional newsletters.</a:t>
            </a:r>
          </a:p>
          <a:p>
            <a:pPr lvl="0" fontAlgn="base"/>
            <a:r>
              <a:rPr lang="en-CA" dirty="0"/>
              <a:t>Plan and lead Federation meetings, Conventions, training opportunities, and social events to build cohesion and engagement.</a:t>
            </a:r>
          </a:p>
          <a:p>
            <a:r>
              <a:rPr lang="en-CA" i="1" dirty="0"/>
              <a:t>Board Service and Governance:</a:t>
            </a:r>
            <a:endParaRPr lang="en-CA" dirty="0"/>
          </a:p>
          <a:p>
            <a:pPr lvl="0" fontAlgn="base"/>
            <a:r>
              <a:rPr lang="en-CA" dirty="0"/>
              <a:t>Serve as a full voting member of the Board, representing the interests, needs, and perspectives of their Federation.</a:t>
            </a:r>
          </a:p>
          <a:p>
            <a:pPr lvl="0" fontAlgn="base"/>
            <a:r>
              <a:rPr lang="en-CA" dirty="0"/>
              <a:t>Attend all board meetings, retreats, and strategic planning sessions.</a:t>
            </a:r>
          </a:p>
          <a:p>
            <a:pPr lvl="0" fontAlgn="base"/>
            <a:r>
              <a:rPr lang="en-CA" dirty="0"/>
              <a:t>Participate in board committees and contribute to policy development, strategic decisions, and program oversight.</a:t>
            </a:r>
          </a:p>
          <a:p>
            <a:pPr lvl="0" fontAlgn="base"/>
            <a:r>
              <a:rPr lang="en-CA" dirty="0"/>
              <a:t>Report regularly to the Board on regional activities, challenges, achievements, and member feedback.</a:t>
            </a:r>
          </a:p>
          <a:p>
            <a:r>
              <a:rPr lang="en-CA" i="1" dirty="0"/>
              <a:t>Communication and Coordination:</a:t>
            </a:r>
            <a:endParaRPr lang="en-CA" dirty="0"/>
          </a:p>
          <a:p>
            <a:pPr lvl="0" fontAlgn="base"/>
            <a:r>
              <a:rPr lang="en-CA" dirty="0"/>
              <a:t>Act as a communication conduit between the Board and clubs, sharing important decisions, updates, and initiatives.</a:t>
            </a:r>
          </a:p>
          <a:p>
            <a:pPr lvl="0" fontAlgn="base"/>
            <a:r>
              <a:rPr lang="en-CA" dirty="0"/>
              <a:t>Promote organization-wide programs, campaigns, and service projects at the Federation level.</a:t>
            </a:r>
          </a:p>
          <a:p>
            <a:pPr lvl="0" fontAlgn="base"/>
            <a:r>
              <a:rPr lang="en-CA" dirty="0"/>
              <a:t>Encourage Federation participation in the International Convention and initiatives.</a:t>
            </a:r>
          </a:p>
          <a:p>
            <a:r>
              <a:rPr lang="en-CA" i="1" dirty="0"/>
              <a:t>Compliance and Standards:</a:t>
            </a:r>
            <a:endParaRPr lang="en-CA" dirty="0"/>
          </a:p>
          <a:p>
            <a:pPr lvl="0" fontAlgn="base"/>
            <a:r>
              <a:rPr lang="en-CA" dirty="0"/>
              <a:t>Ensure that all clubs within their respective Federations operate in accordance with the Bylaws and Board Policies of Cosmopolitan International.</a:t>
            </a:r>
          </a:p>
          <a:p>
            <a:pPr lvl="0" fontAlgn="base"/>
            <a:r>
              <a:rPr lang="en-CA" dirty="0"/>
              <a:t>Monitor the timely submission of club reports, dues, and other required documentation.</a:t>
            </a:r>
          </a:p>
          <a:p>
            <a:pPr lvl="0" fontAlgn="base"/>
            <a:r>
              <a:rPr lang="en-CA" dirty="0"/>
              <a:t>Support underperforming clubs with troubleshooting, resources, or intervention when necessary
Governors oversee club operations, coordinate with committees, manage resources effectively, and ensure smooth execution of events and activities aligned with club goals.
Image source: Microsoft 365 content library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15A58-4A33-4B80-9D09-C58569BE1DCA}"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75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r>
              <a:rPr lang="en-CA" dirty="0"/>
              <a:t>
---
Setting specific, measurable, achievable, relevant, and time-bound (SMART) goals provides direction and clarity for all club initiatives.
Image source: Microsoft 365 content library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15A58-4A33-4B80-9D09-C58569BE1DCA}"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075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285B21-F882-4965-BFEA-FF57E5439FC1}" type="slidenum">
              <a:rPr lang="en-CA" smtClean="0"/>
              <a:t>9</a:t>
            </a:fld>
            <a:endParaRPr lang="en-CA" dirty="0"/>
          </a:p>
        </p:txBody>
      </p:sp>
    </p:spTree>
    <p:extLst>
      <p:ext uri="{BB962C8B-B14F-4D97-AF65-F5344CB8AC3E}">
        <p14:creationId xmlns:p14="http://schemas.microsoft.com/office/powerpoint/2010/main" val="61787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285B21-F882-4965-BFEA-FF57E5439FC1}" type="slidenum">
              <a:rPr lang="en-CA" smtClean="0"/>
              <a:t>10</a:t>
            </a:fld>
            <a:endParaRPr lang="en-CA" dirty="0"/>
          </a:p>
        </p:txBody>
      </p:sp>
    </p:spTree>
    <p:extLst>
      <p:ext uri="{BB962C8B-B14F-4D97-AF65-F5344CB8AC3E}">
        <p14:creationId xmlns:p14="http://schemas.microsoft.com/office/powerpoint/2010/main" val="186759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285B21-F882-4965-BFEA-FF57E5439FC1}" type="slidenum">
              <a:rPr lang="en-CA" smtClean="0"/>
              <a:t>13</a:t>
            </a:fld>
            <a:endParaRPr lang="en-CA" dirty="0"/>
          </a:p>
        </p:txBody>
      </p:sp>
    </p:spTree>
    <p:extLst>
      <p:ext uri="{BB962C8B-B14F-4D97-AF65-F5344CB8AC3E}">
        <p14:creationId xmlns:p14="http://schemas.microsoft.com/office/powerpoint/2010/main" val="3415865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2/8/2026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7939581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2/8/2026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1527181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2/8/2026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192881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2/8/2026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398875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2/8/2026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187264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2/8/2026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90793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2/8/2026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124132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2/8/2026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138577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2/8/2026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3118403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4763246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2/8/2026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15197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2/8/2026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48919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2/8/2026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50109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2/8/2026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25329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2/8/2026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1538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2/8/2026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10432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65511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3810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66462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53891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4549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55136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95512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81665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69097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39557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96927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0911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26265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77075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05927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36160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70995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2/8/2026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409228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2/8/2026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383870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2/8/2026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586852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2/8/2026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3457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2/8/2026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31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2/8/2026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3380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2/8/2026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643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2/8/2026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074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2/8/2026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7498594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2/8/2026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1936740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643006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2/8/2026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1769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2/8/2026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38977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lang="en-CA" dirty="0"/>
            </a:p>
          </p:txBody>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lang="en-CA" dirty="0"/>
            </a:p>
          </p:txBody>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2/8/2026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dirty="0"/>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2/8/2026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2/8/2026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1000345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animalia-life.club/qa/pictures/outgoing-symbol.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log.tatanexarc.com/msme/what-is-business-communication/"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quotefancy.com/quote/2963/mark-twain-the-secret-to-getting-ahead-is-getting-started" TargetMode="External"/><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christinanarayan.wordpress.com/author/christinanaraya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s://mil12gasa.wordpress.com/2017/12/07/different-types-of-media/" TargetMode="External"/><Relationship Id="rId2" Type="http://schemas.openxmlformats.org/officeDocument/2006/relationships/image" Target="../media/image34.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hemosocal.org/event/empowerment-webinar-series-the-power-of-empowerm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handshake-business-friendship-hand-159885/"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iconfinder.com/icons/2194202/oath_people_pledge_swear_taking_vow_icon"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alamy.com/board-of-directors-cartoon-illustration-image245236331.html"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mailto:judyweitk@gmail.com" TargetMode="External"/><Relationship Id="rId1" Type="http://schemas.openxmlformats.org/officeDocument/2006/relationships/slideLayout" Target="../slideLayouts/slideLayout7.xml"/><Relationship Id="rId4" Type="http://schemas.openxmlformats.org/officeDocument/2006/relationships/hyperlink" Target="https://devonias.org.uk/inform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successminded.co/hard-work-and-perseveran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lamy.com/stock-photo/outstanding-people.html?cutout=1" TargetMode="External"/><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rohitprabhakar.com/2015/11/26/thank-you-happy-thanksgiving-2015/" TargetMode="External"/><Relationship Id="rId2" Type="http://schemas.openxmlformats.org/officeDocument/2006/relationships/image" Target="../media/image44.jpg"/><Relationship Id="rId1" Type="http://schemas.openxmlformats.org/officeDocument/2006/relationships/slideLayout" Target="../slideLayouts/slideLayout7.xml"/><Relationship Id="rId5" Type="http://schemas.openxmlformats.org/officeDocument/2006/relationships/hyperlink" Target="https://www.vecteezy.com/vector-art/25894598-cute-word-thank-you-cartoon-style-vector-illustration" TargetMode="External"/><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hyperlink" Target="https://www.chriswirz.com/management/what-is-leadershi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plan-action-success-concept-1616237/"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vecteezy.com/vector-art/10428665-budget-black-glyph-icon-estimated-revenue-tracking-income-and-expenses-organizing-finances-expenditure-plan-silhouette-symbol-on-white-space-solid-pictogram-vector-isolated-illu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7EE2A8-55D4-274B-BDA1-6285A032331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81D8557-0DDE-6248-C37C-644CEB0600DA}"/>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4C450F2-3BB4-4AE4-8A35-A9D7AEA4C850}" type="slidenum">
              <a:rPr kumimoji="0" lang="en-US" sz="800" b="0" i="0" u="none" strike="noStrike" kern="1200" cap="none" spc="0" normalizeH="0" baseline="0" noProof="0" smtClean="0">
                <a:ln>
                  <a:noFill/>
                </a:ln>
                <a:solidFill>
                  <a:prstClr val="white"/>
                </a:solidFill>
                <a:effectLst/>
                <a:uLnTx/>
                <a:uFillTx/>
                <a:latin typeface="Neue Haas Grotesk Tex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800" b="0" i="0" u="none" strike="noStrike" kern="1200" cap="none" spc="0" normalizeH="0" baseline="0" noProof="0" dirty="0">
              <a:ln>
                <a:noFill/>
              </a:ln>
              <a:solidFill>
                <a:prstClr val="white"/>
              </a:solidFill>
              <a:effectLst/>
              <a:uLnTx/>
              <a:uFillTx/>
              <a:latin typeface="Neue Haas Grotesk Text Pro"/>
              <a:ea typeface="+mn-ea"/>
              <a:cs typeface="+mn-cs"/>
            </a:endParaRPr>
          </a:p>
        </p:txBody>
      </p:sp>
      <p:pic>
        <p:nvPicPr>
          <p:cNvPr id="7" name="Picture 6" descr="A blue and yellow logo&#10;&#10;Description automatically generated">
            <a:extLst>
              <a:ext uri="{FF2B5EF4-FFF2-40B4-BE49-F238E27FC236}">
                <a16:creationId xmlns:a16="http://schemas.microsoft.com/office/drawing/2014/main" id="{ACE7A5CC-2B54-4DF4-5612-A7A80C7C6C9B}"/>
              </a:ext>
            </a:extLst>
          </p:cNvPr>
          <p:cNvPicPr>
            <a:picLocks noChangeAspect="1"/>
          </p:cNvPicPr>
          <p:nvPr/>
        </p:nvPicPr>
        <p:blipFill>
          <a:blip r:embed="rId3"/>
          <a:stretch>
            <a:fillRect/>
          </a:stretch>
        </p:blipFill>
        <p:spPr>
          <a:xfrm>
            <a:off x="4357056" y="1442826"/>
            <a:ext cx="3477887" cy="3492000"/>
          </a:xfrm>
          <a:prstGeom prst="rect">
            <a:avLst/>
          </a:prstGeom>
          <a:solidFill>
            <a:schemeClr val="accent4">
              <a:lumMod val="40000"/>
              <a:lumOff val="60000"/>
            </a:schemeClr>
          </a:solidFill>
        </p:spPr>
      </p:pic>
      <p:pic>
        <p:nvPicPr>
          <p:cNvPr id="5" name="Picture 4">
            <a:extLst>
              <a:ext uri="{FF2B5EF4-FFF2-40B4-BE49-F238E27FC236}">
                <a16:creationId xmlns:a16="http://schemas.microsoft.com/office/drawing/2014/main" id="{65AFF178-9971-C2E6-924C-43CB7D9ECB30}"/>
              </a:ext>
            </a:extLst>
          </p:cNvPr>
          <p:cNvPicPr>
            <a:picLocks noChangeAspect="1"/>
          </p:cNvPicPr>
          <p:nvPr/>
        </p:nvPicPr>
        <p:blipFill>
          <a:blip r:embed="rId4"/>
          <a:stretch>
            <a:fillRect/>
          </a:stretch>
        </p:blipFill>
        <p:spPr>
          <a:xfrm>
            <a:off x="0" y="4805082"/>
            <a:ext cx="12192000" cy="2052918"/>
          </a:xfrm>
          <a:prstGeom prst="rect">
            <a:avLst/>
          </a:prstGeom>
        </p:spPr>
      </p:pic>
      <p:pic>
        <p:nvPicPr>
          <p:cNvPr id="9" name="Picture 8">
            <a:extLst>
              <a:ext uri="{FF2B5EF4-FFF2-40B4-BE49-F238E27FC236}">
                <a16:creationId xmlns:a16="http://schemas.microsoft.com/office/drawing/2014/main" id="{8DF1C206-F39D-B0F8-F515-6AE216F3BDFE}"/>
              </a:ext>
            </a:extLst>
          </p:cNvPr>
          <p:cNvPicPr>
            <a:picLocks noChangeAspect="1"/>
          </p:cNvPicPr>
          <p:nvPr/>
        </p:nvPicPr>
        <p:blipFill>
          <a:blip r:embed="rId5"/>
          <a:stretch>
            <a:fillRect/>
          </a:stretch>
        </p:blipFill>
        <p:spPr>
          <a:xfrm>
            <a:off x="0" y="251013"/>
            <a:ext cx="12192000" cy="1525378"/>
          </a:xfrm>
          <a:prstGeom prst="rect">
            <a:avLst/>
          </a:prstGeom>
        </p:spPr>
      </p:pic>
    </p:spTree>
    <p:extLst>
      <p:ext uri="{BB962C8B-B14F-4D97-AF65-F5344CB8AC3E}">
        <p14:creationId xmlns:p14="http://schemas.microsoft.com/office/powerpoint/2010/main" val="426957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8968-5BAE-B9F8-8F22-1A257F2773EB}"/>
              </a:ext>
            </a:extLst>
          </p:cNvPr>
          <p:cNvSpPr>
            <a:spLocks noGrp="1"/>
          </p:cNvSpPr>
          <p:nvPr>
            <p:ph type="title" idx="4294967295"/>
          </p:nvPr>
        </p:nvSpPr>
        <p:spPr>
          <a:xfrm>
            <a:off x="376519" y="358588"/>
            <a:ext cx="11134163" cy="1380565"/>
          </a:xfrm>
        </p:spPr>
        <p:txBody>
          <a:bodyPr>
            <a:normAutofit/>
          </a:bodyPr>
          <a:lstStyle/>
          <a:p>
            <a:r>
              <a:rPr lang="en-CA" sz="4400" dirty="0">
                <a:latin typeface="Segoe UI Semibold" panose="020B0702040204020203" pitchFamily="34" charset="0"/>
                <a:cs typeface="Segoe UI Semibold" panose="020B0702040204020203" pitchFamily="34" charset="0"/>
              </a:rPr>
              <a:t>Seamless transition - </a:t>
            </a:r>
            <a:br>
              <a:rPr lang="en-CA" sz="4400" dirty="0">
                <a:latin typeface="Segoe UI Semibold" panose="020B0702040204020203" pitchFamily="34" charset="0"/>
                <a:cs typeface="Segoe UI Semibold" panose="020B0702040204020203" pitchFamily="34" charset="0"/>
              </a:rPr>
            </a:br>
            <a:r>
              <a:rPr lang="en-CA" sz="4400" dirty="0">
                <a:latin typeface="Segoe UI Semibold" panose="020B0702040204020203" pitchFamily="34" charset="0"/>
                <a:cs typeface="Segoe UI Semibold" panose="020B0702040204020203" pitchFamily="34" charset="0"/>
              </a:rPr>
              <a:t>  climb to new heights</a:t>
            </a:r>
          </a:p>
        </p:txBody>
      </p:sp>
      <p:sp>
        <p:nvSpPr>
          <p:cNvPr id="3" name="Content Placeholder 2">
            <a:extLst>
              <a:ext uri="{FF2B5EF4-FFF2-40B4-BE49-F238E27FC236}">
                <a16:creationId xmlns:a16="http://schemas.microsoft.com/office/drawing/2014/main" id="{23F53301-B747-1B1D-24CD-EE92D4383C35}"/>
              </a:ext>
            </a:extLst>
          </p:cNvPr>
          <p:cNvSpPr>
            <a:spLocks noGrp="1"/>
          </p:cNvSpPr>
          <p:nvPr>
            <p:ph idx="4294967295"/>
          </p:nvPr>
        </p:nvSpPr>
        <p:spPr>
          <a:xfrm>
            <a:off x="376519" y="2008094"/>
            <a:ext cx="11546540" cy="5844988"/>
          </a:xfrm>
        </p:spPr>
        <p:txBody>
          <a:bodyPr>
            <a:normAutofit fontScale="25000" lnSpcReduction="20000"/>
          </a:bodyPr>
          <a:lstStyle/>
          <a:p>
            <a:pPr marL="0" indent="0">
              <a:lnSpc>
                <a:spcPct val="110000"/>
              </a:lnSpc>
              <a:buNone/>
            </a:pPr>
            <a:endParaRPr lang="en-CA" sz="6000" b="1" dirty="0">
              <a:latin typeface="Segoe UI Variable Text Semiligh" pitchFamily="2" charset="0"/>
            </a:endParaRPr>
          </a:p>
          <a:p>
            <a:pPr>
              <a:lnSpc>
                <a:spcPct val="110000"/>
              </a:lnSpc>
            </a:pPr>
            <a:r>
              <a:rPr lang="en-CA" sz="9600" dirty="0">
                <a:latin typeface="Segoe UI Variable Text Semiligh" pitchFamily="2" charset="0"/>
              </a:rPr>
              <a:t>Check with the outgoing Governor regarding ongoing projects or outstanding items</a:t>
            </a:r>
          </a:p>
          <a:p>
            <a:pPr marL="0" indent="0">
              <a:lnSpc>
                <a:spcPct val="110000"/>
              </a:lnSpc>
              <a:buNone/>
            </a:pPr>
            <a:r>
              <a:rPr lang="en-CA" sz="9600" dirty="0">
                <a:latin typeface="Segoe UI Variable Text Semiligh" pitchFamily="2" charset="0"/>
              </a:rPr>
              <a:t> </a:t>
            </a:r>
          </a:p>
          <a:p>
            <a:pPr>
              <a:lnSpc>
                <a:spcPct val="110000"/>
              </a:lnSpc>
            </a:pPr>
            <a:r>
              <a:rPr lang="en-CA" sz="9600" dirty="0">
                <a:latin typeface="Segoe UI Variable Text Semiligh" pitchFamily="2" charset="0"/>
              </a:rPr>
              <a:t>Confirm elected federation officer duties.  At a minimum there should be a Treasurer, Secretary and a Governor-Elect.  If you don’t have one, try to solicit members who you think will help you during this development phase and get things going for your federation.  Consult with your federation Executive once you are in office and identify goals &amp;  expectations</a:t>
            </a:r>
          </a:p>
          <a:p>
            <a:pPr>
              <a:lnSpc>
                <a:spcPct val="110000"/>
              </a:lnSpc>
            </a:pPr>
            <a:endParaRPr lang="en-CA" sz="9600" dirty="0">
              <a:latin typeface="Segoe UI Variable Text Semiligh" pitchFamily="2" charset="0"/>
            </a:endParaRPr>
          </a:p>
          <a:p>
            <a:pPr>
              <a:lnSpc>
                <a:spcPct val="110000"/>
              </a:lnSpc>
            </a:pPr>
            <a:r>
              <a:rPr lang="en-CA" sz="9600" dirty="0">
                <a:latin typeface="Segoe UI Variable Text Semiligh" pitchFamily="2" charset="0"/>
              </a:rPr>
              <a:t>Based on your goals and the status of your federation, are there committees and committee chairs that need to be appointed or established to meet federation goals?</a:t>
            </a:r>
          </a:p>
          <a:p>
            <a:pPr marL="0" indent="0">
              <a:lnSpc>
                <a:spcPct val="110000"/>
              </a:lnSpc>
              <a:buNone/>
            </a:pPr>
            <a:endParaRPr lang="en-CA" sz="4800" b="1" dirty="0">
              <a:latin typeface="Abadi" panose="020B0604020104020204" pitchFamily="34" charset="0"/>
            </a:endParaRPr>
          </a:p>
          <a:p>
            <a:pPr marL="0" indent="0">
              <a:lnSpc>
                <a:spcPct val="110000"/>
              </a:lnSpc>
              <a:buNone/>
            </a:pPr>
            <a:r>
              <a:rPr lang="en-CA" sz="1000" dirty="0"/>
              <a:t>		</a:t>
            </a:r>
          </a:p>
        </p:txBody>
      </p:sp>
      <p:pic>
        <p:nvPicPr>
          <p:cNvPr id="5" name="Picture 4">
            <a:extLst>
              <a:ext uri="{FF2B5EF4-FFF2-40B4-BE49-F238E27FC236}">
                <a16:creationId xmlns:a16="http://schemas.microsoft.com/office/drawing/2014/main" id="{936072AE-71D1-CEE5-408B-F139038C98F2}"/>
              </a:ext>
            </a:extLst>
          </p:cNvPr>
          <p:cNvPicPr>
            <a:picLocks noChangeAspect="1"/>
          </p:cNvPicPr>
          <p:nvPr/>
        </p:nvPicPr>
        <p:blipFill>
          <a:blip r:embed="rId3">
            <a:extLst>
              <a:ext uri="{837473B0-CC2E-450A-ABE3-18F120FF3D39}">
                <a1611:picAttrSrcUrl xmlns:a1611="http://schemas.microsoft.com/office/drawing/2016/11/main" r:id="rId4"/>
              </a:ext>
            </a:extLst>
          </a:blip>
          <a:srcRect b="8730"/>
          <a:stretch>
            <a:fillRect/>
          </a:stretch>
        </p:blipFill>
        <p:spPr>
          <a:xfrm>
            <a:off x="7781365" y="197224"/>
            <a:ext cx="4410635" cy="2061882"/>
          </a:xfrm>
          <a:prstGeom prst="rect">
            <a:avLst/>
          </a:prstGeom>
        </p:spPr>
      </p:pic>
    </p:spTree>
    <p:extLst>
      <p:ext uri="{BB962C8B-B14F-4D97-AF65-F5344CB8AC3E}">
        <p14:creationId xmlns:p14="http://schemas.microsoft.com/office/powerpoint/2010/main" val="274634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369CE1-E8A9-92B1-FA70-9EE43FE5347D}"/>
              </a:ext>
            </a:extLst>
          </p:cNvPr>
          <p:cNvPicPr>
            <a:picLocks noChangeAspect="1"/>
          </p:cNvPicPr>
          <p:nvPr/>
        </p:nvPicPr>
        <p:blipFill>
          <a:blip r:embed="rId2">
            <a:extLst>
              <a:ext uri="{837473B0-CC2E-450A-ABE3-18F120FF3D39}">
                <a1611:picAttrSrcUrl xmlns:a1611="http://schemas.microsoft.com/office/drawing/2016/11/main" r:id="rId3"/>
              </a:ext>
            </a:extLst>
          </a:blip>
          <a:srcRect b="15357"/>
          <a:stretch>
            <a:fillRect/>
          </a:stretch>
        </p:blipFill>
        <p:spPr>
          <a:xfrm>
            <a:off x="2101131" y="1619250"/>
            <a:ext cx="8382000" cy="4434231"/>
          </a:xfrm>
          <a:prstGeom prst="rect">
            <a:avLst/>
          </a:prstGeom>
        </p:spPr>
      </p:pic>
      <p:sp>
        <p:nvSpPr>
          <p:cNvPr id="2" name="Title 1">
            <a:extLst>
              <a:ext uri="{FF2B5EF4-FFF2-40B4-BE49-F238E27FC236}">
                <a16:creationId xmlns:a16="http://schemas.microsoft.com/office/drawing/2014/main" id="{980D8968-5BAE-B9F8-8F22-1A257F2773EB}"/>
              </a:ext>
            </a:extLst>
          </p:cNvPr>
          <p:cNvSpPr>
            <a:spLocks noGrp="1"/>
          </p:cNvSpPr>
          <p:nvPr>
            <p:ph type="title"/>
          </p:nvPr>
        </p:nvSpPr>
        <p:spPr>
          <a:xfrm>
            <a:off x="368925" y="486373"/>
            <a:ext cx="10685927" cy="1369467"/>
          </a:xfrm>
        </p:spPr>
        <p:txBody>
          <a:bodyPr>
            <a:normAutofit/>
          </a:bodyPr>
          <a:lstStyle/>
          <a:p>
            <a:r>
              <a:rPr lang="en-CA" sz="5400" dirty="0">
                <a:latin typeface="Segoe UI Semibold" panose="020B0702040204020203" pitchFamily="34" charset="0"/>
                <a:cs typeface="Segoe UI Semibold" panose="020B0702040204020203" pitchFamily="34" charset="0"/>
              </a:rPr>
              <a:t>COMMUNICATION PLAN</a:t>
            </a:r>
          </a:p>
        </p:txBody>
      </p:sp>
      <p:sp>
        <p:nvSpPr>
          <p:cNvPr id="3" name="Content Placeholder 2">
            <a:extLst>
              <a:ext uri="{FF2B5EF4-FFF2-40B4-BE49-F238E27FC236}">
                <a16:creationId xmlns:a16="http://schemas.microsoft.com/office/drawing/2014/main" id="{23F53301-B747-1B1D-24CD-EE92D4383C35}"/>
              </a:ext>
            </a:extLst>
          </p:cNvPr>
          <p:cNvSpPr>
            <a:spLocks noGrp="1"/>
          </p:cNvSpPr>
          <p:nvPr>
            <p:ph idx="1"/>
          </p:nvPr>
        </p:nvSpPr>
        <p:spPr>
          <a:xfrm>
            <a:off x="681319" y="486374"/>
            <a:ext cx="10685928" cy="6371626"/>
          </a:xfrm>
        </p:spPr>
        <p:txBody>
          <a:bodyPr>
            <a:normAutofit/>
          </a:bodyPr>
          <a:lstStyle/>
          <a:p>
            <a:pPr marL="0" indent="0">
              <a:buNone/>
            </a:pPr>
            <a:endParaRPr lang="en-CA" sz="4400" b="1" dirty="0">
              <a:latin typeface="Segoe UI Variable Text Semiligh" pitchFamily="2" charset="0"/>
            </a:endParaRPr>
          </a:p>
          <a:p>
            <a:pPr marL="0" indent="0">
              <a:buNone/>
            </a:pPr>
            <a:r>
              <a:rPr lang="en-CA" sz="4400" b="1" dirty="0">
                <a:latin typeface="Segoe UI Variable Text Semiligh" pitchFamily="2" charset="0"/>
              </a:rPr>
              <a:t>         </a:t>
            </a:r>
            <a:r>
              <a:rPr lang="en-CA" sz="2400" b="1" dirty="0">
                <a:latin typeface="Segoe UI Variable Text Semiligh" pitchFamily="2" charset="0"/>
              </a:rPr>
              <a:t>You are the liaison between your federation and International</a:t>
            </a:r>
          </a:p>
          <a:p>
            <a:endParaRPr lang="en-CA" sz="2400" b="1" dirty="0">
              <a:latin typeface="Segoe UI Variable Text Semiligh" pitchFamily="2" charset="0"/>
            </a:endParaRPr>
          </a:p>
          <a:p>
            <a:endParaRPr lang="en-CA" sz="2400" dirty="0">
              <a:latin typeface="Segoe UI Variable Text Semiligh" pitchFamily="2" charset="0"/>
            </a:endParaRPr>
          </a:p>
          <a:p>
            <a:pPr marL="0" indent="0">
              <a:buNone/>
            </a:pPr>
            <a:endParaRPr lang="en-CA" sz="2400" dirty="0">
              <a:latin typeface="Segoe UI Variable Text Semiligh" pitchFamily="2" charset="0"/>
            </a:endParaRPr>
          </a:p>
          <a:p>
            <a:endParaRPr lang="en-CA" sz="2400" dirty="0">
              <a:latin typeface="Segoe UI Variable Text Semiligh" pitchFamily="2" charset="0"/>
            </a:endParaRPr>
          </a:p>
          <a:p>
            <a:endParaRPr lang="en-CA" sz="2400" dirty="0">
              <a:latin typeface="Segoe UI Variable Text Semiligh" pitchFamily="2" charset="0"/>
            </a:endParaRPr>
          </a:p>
          <a:p>
            <a:pPr marL="0" indent="0">
              <a:buNone/>
            </a:pPr>
            <a:r>
              <a:rPr lang="en-CA" sz="2400" dirty="0">
                <a:latin typeface="Segoe UI Variable Text Semiligh" pitchFamily="2" charset="0"/>
              </a:rPr>
              <a:t>          </a:t>
            </a:r>
            <a:r>
              <a:rPr lang="en-CA" sz="2400" b="1" dirty="0">
                <a:latin typeface="Segoe UI Variable Text Semiligh" pitchFamily="2" charset="0"/>
              </a:rPr>
              <a:t>You are the liaison between CI, your federation executive, and the clubs</a:t>
            </a:r>
          </a:p>
        </p:txBody>
      </p:sp>
    </p:spTree>
    <p:extLst>
      <p:ext uri="{BB962C8B-B14F-4D97-AF65-F5344CB8AC3E}">
        <p14:creationId xmlns:p14="http://schemas.microsoft.com/office/powerpoint/2010/main" val="385472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014324-3D84-3A6B-B965-3C3FA78ACB4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52000" y="0"/>
            <a:ext cx="5440000" cy="2725271"/>
          </a:xfrm>
          <a:prstGeom prst="rect">
            <a:avLst/>
          </a:prstGeom>
        </p:spPr>
      </p:pic>
      <p:sp>
        <p:nvSpPr>
          <p:cNvPr id="2" name="Title 1">
            <a:extLst>
              <a:ext uri="{FF2B5EF4-FFF2-40B4-BE49-F238E27FC236}">
                <a16:creationId xmlns:a16="http://schemas.microsoft.com/office/drawing/2014/main" id="{980D8968-5BAE-B9F8-8F22-1A257F2773EB}"/>
              </a:ext>
            </a:extLst>
          </p:cNvPr>
          <p:cNvSpPr>
            <a:spLocks noGrp="1"/>
          </p:cNvSpPr>
          <p:nvPr>
            <p:ph type="title" idx="4294967295"/>
          </p:nvPr>
        </p:nvSpPr>
        <p:spPr>
          <a:xfrm>
            <a:off x="788893" y="804863"/>
            <a:ext cx="10825829" cy="880503"/>
          </a:xfrm>
        </p:spPr>
        <p:txBody>
          <a:bodyPr>
            <a:normAutofit/>
          </a:bodyPr>
          <a:lstStyle/>
          <a:p>
            <a:r>
              <a:rPr lang="en-CA" sz="4400" dirty="0">
                <a:latin typeface="Segoe UI Semibold" panose="020B0702040204020203" pitchFamily="34" charset="0"/>
                <a:cs typeface="Segoe UI Semibold" panose="020B0702040204020203" pitchFamily="34" charset="0"/>
              </a:rPr>
              <a:t>Keys to get started</a:t>
            </a:r>
          </a:p>
        </p:txBody>
      </p:sp>
      <p:sp>
        <p:nvSpPr>
          <p:cNvPr id="3" name="Content Placeholder 2">
            <a:extLst>
              <a:ext uri="{FF2B5EF4-FFF2-40B4-BE49-F238E27FC236}">
                <a16:creationId xmlns:a16="http://schemas.microsoft.com/office/drawing/2014/main" id="{23F53301-B747-1B1D-24CD-EE92D4383C35}"/>
              </a:ext>
            </a:extLst>
          </p:cNvPr>
          <p:cNvSpPr>
            <a:spLocks noGrp="1"/>
          </p:cNvSpPr>
          <p:nvPr>
            <p:ph idx="4294967295"/>
          </p:nvPr>
        </p:nvSpPr>
        <p:spPr>
          <a:xfrm>
            <a:off x="251012" y="2043952"/>
            <a:ext cx="11940988" cy="4231341"/>
          </a:xfrm>
        </p:spPr>
        <p:txBody>
          <a:bodyPr>
            <a:normAutofit fontScale="92500" lnSpcReduction="20000"/>
          </a:bodyPr>
          <a:lstStyle/>
          <a:p>
            <a:pPr>
              <a:lnSpc>
                <a:spcPct val="110000"/>
              </a:lnSpc>
            </a:pPr>
            <a:endParaRPr lang="en-CA" sz="1600" dirty="0"/>
          </a:p>
          <a:p>
            <a:pPr marL="0" indent="0">
              <a:lnSpc>
                <a:spcPct val="110000"/>
              </a:lnSpc>
              <a:buNone/>
            </a:pPr>
            <a:endParaRPr lang="en-CA" sz="2600" b="1" dirty="0">
              <a:latin typeface="Segoe UI Variable Text Semiligh" pitchFamily="2" charset="0"/>
            </a:endParaRPr>
          </a:p>
          <a:p>
            <a:pPr marL="0" indent="0">
              <a:lnSpc>
                <a:spcPct val="110000"/>
              </a:lnSpc>
              <a:buNone/>
            </a:pPr>
            <a:r>
              <a:rPr lang="en-CA" sz="2600" b="1" dirty="0">
                <a:latin typeface="Segoe UI Variable Text Semiligh" pitchFamily="2" charset="0"/>
              </a:rPr>
              <a:t>For quick reference and to set up email distribution lists</a:t>
            </a:r>
            <a:r>
              <a:rPr lang="en-CA" sz="2600" dirty="0">
                <a:latin typeface="Segoe UI Variable Text Semiligh" pitchFamily="2" charset="0"/>
              </a:rPr>
              <a:t>:</a:t>
            </a:r>
          </a:p>
          <a:p>
            <a:pPr>
              <a:lnSpc>
                <a:spcPct val="110000"/>
              </a:lnSpc>
            </a:pPr>
            <a:r>
              <a:rPr lang="en-CA" sz="2600" dirty="0">
                <a:latin typeface="Segoe UI Variable Text Semiligh" pitchFamily="2" charset="0"/>
              </a:rPr>
              <a:t>Make a list of the federation officers with their emails and phone numbers</a:t>
            </a:r>
          </a:p>
          <a:p>
            <a:pPr>
              <a:lnSpc>
                <a:spcPct val="110000"/>
              </a:lnSpc>
            </a:pPr>
            <a:r>
              <a:rPr lang="en-CA" sz="2600" dirty="0">
                <a:latin typeface="Segoe UI Variable Text Semiligh" pitchFamily="2" charset="0"/>
              </a:rPr>
              <a:t>Make a list of club presidents and secretaries with their emails and phone numbers.</a:t>
            </a:r>
          </a:p>
          <a:p>
            <a:pPr>
              <a:lnSpc>
                <a:spcPct val="110000"/>
              </a:lnSpc>
            </a:pPr>
            <a:endParaRPr lang="en-CA" sz="2600" dirty="0">
              <a:latin typeface="Segoe UI Variable Text Semiligh" pitchFamily="2" charset="0"/>
            </a:endParaRPr>
          </a:p>
          <a:p>
            <a:pPr marL="0" indent="0">
              <a:lnSpc>
                <a:spcPct val="110000"/>
              </a:lnSpc>
              <a:buNone/>
            </a:pPr>
            <a:r>
              <a:rPr lang="en-CA" sz="2600" b="1" dirty="0">
                <a:latin typeface="Segoe UI Variable Text Semiligh" pitchFamily="2" charset="0"/>
              </a:rPr>
              <a:t>Key information to send at the start of your term:</a:t>
            </a:r>
            <a:endParaRPr lang="en-CA" sz="2600" b="1" dirty="0"/>
          </a:p>
          <a:p>
            <a:pPr>
              <a:lnSpc>
                <a:spcPct val="110000"/>
              </a:lnSpc>
            </a:pPr>
            <a:r>
              <a:rPr lang="en-CA" sz="2600" dirty="0">
                <a:latin typeface="Segoe UI Variable Text Semiligh" pitchFamily="2" charset="0"/>
              </a:rPr>
              <a:t>Send an email or letter to all the clubs to introduce yourself and your team</a:t>
            </a:r>
          </a:p>
          <a:p>
            <a:pPr>
              <a:lnSpc>
                <a:spcPct val="110000"/>
              </a:lnSpc>
            </a:pPr>
            <a:r>
              <a:rPr lang="en-CA" sz="2600" dirty="0">
                <a:latin typeface="Segoe UI Variable Text Semiligh" pitchFamily="2" charset="0"/>
              </a:rPr>
              <a:t>Ask them to complete the Club Annual Plan Form 	</a:t>
            </a:r>
          </a:p>
        </p:txBody>
      </p:sp>
    </p:spTree>
    <p:extLst>
      <p:ext uri="{BB962C8B-B14F-4D97-AF65-F5344CB8AC3E}">
        <p14:creationId xmlns:p14="http://schemas.microsoft.com/office/powerpoint/2010/main" val="6981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0031E22B-A73D-494E-0666-C8022EE6172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ED6270F-06A0-B654-E438-32A1D33CDA5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96837" y="2063466"/>
            <a:ext cx="4445000" cy="3340100"/>
          </a:xfrm>
          <a:prstGeom prst="rect">
            <a:avLst/>
          </a:prstGeom>
        </p:spPr>
      </p:pic>
      <p:sp>
        <p:nvSpPr>
          <p:cNvPr id="3" name="Content Placeholder 2">
            <a:extLst>
              <a:ext uri="{FF2B5EF4-FFF2-40B4-BE49-F238E27FC236}">
                <a16:creationId xmlns:a16="http://schemas.microsoft.com/office/drawing/2014/main" id="{E43FAAA0-FA8F-3D14-0391-E316BDC0F76C}"/>
              </a:ext>
            </a:extLst>
          </p:cNvPr>
          <p:cNvSpPr>
            <a:spLocks noGrp="1"/>
          </p:cNvSpPr>
          <p:nvPr>
            <p:ph idx="4294967295"/>
          </p:nvPr>
        </p:nvSpPr>
        <p:spPr>
          <a:xfrm>
            <a:off x="502024" y="0"/>
            <a:ext cx="11689976" cy="6687671"/>
          </a:xfrm>
        </p:spPr>
        <p:txBody>
          <a:bodyPr anchor="ctr">
            <a:normAutofit fontScale="47500" lnSpcReduction="20000"/>
          </a:bodyPr>
          <a:lstStyle/>
          <a:p>
            <a:pPr marL="0" indent="0">
              <a:lnSpc>
                <a:spcPct val="110000"/>
              </a:lnSpc>
              <a:buNone/>
            </a:pPr>
            <a:endParaRPr lang="en-CA" sz="4400" dirty="0">
              <a:solidFill>
                <a:schemeClr val="bg1"/>
              </a:solidFill>
              <a:latin typeface="Segoe UI Semibold" panose="020B0702040204020203" pitchFamily="34" charset="0"/>
              <a:cs typeface="Segoe UI Semibold" panose="020B0702040204020203" pitchFamily="34" charset="0"/>
            </a:endParaRPr>
          </a:p>
          <a:p>
            <a:pPr marL="0" indent="0">
              <a:lnSpc>
                <a:spcPct val="110000"/>
              </a:lnSpc>
              <a:buNone/>
            </a:pPr>
            <a:r>
              <a:rPr lang="en-CA" sz="11000" dirty="0">
                <a:solidFill>
                  <a:schemeClr val="bg1"/>
                </a:solidFill>
                <a:latin typeface="Segoe UI Semibold" panose="020B0702040204020203" pitchFamily="34" charset="0"/>
                <a:cs typeface="Segoe UI Semibold" panose="020B0702040204020203" pitchFamily="34" charset="0"/>
              </a:rPr>
              <a:t>COMMUNICATION STRATEGIES</a:t>
            </a:r>
          </a:p>
          <a:p>
            <a:pPr marL="0" indent="0">
              <a:lnSpc>
                <a:spcPct val="110000"/>
              </a:lnSpc>
              <a:buNone/>
            </a:pPr>
            <a:endParaRPr lang="en-CA" sz="1400" dirty="0">
              <a:solidFill>
                <a:schemeClr val="bg1"/>
              </a:solidFill>
            </a:endParaRPr>
          </a:p>
          <a:p>
            <a:pPr marL="0" indent="0">
              <a:lnSpc>
                <a:spcPct val="110000"/>
              </a:lnSpc>
              <a:buNone/>
            </a:pPr>
            <a:endParaRPr lang="en-CA" sz="3100" b="1" dirty="0">
              <a:solidFill>
                <a:schemeClr val="bg1"/>
              </a:solidFill>
              <a:latin typeface="Segoe UI Variable Text Semiligh" pitchFamily="2" charset="0"/>
            </a:endParaRPr>
          </a:p>
          <a:p>
            <a:pPr marL="0" indent="0">
              <a:lnSpc>
                <a:spcPct val="110000"/>
              </a:lnSpc>
              <a:buNone/>
            </a:pPr>
            <a:r>
              <a:rPr lang="en-CA" sz="6000" b="1" dirty="0">
                <a:solidFill>
                  <a:schemeClr val="bg1"/>
                </a:solidFill>
                <a:latin typeface="Segoe UI Variable Text Semiligh" pitchFamily="2" charset="0"/>
              </a:rPr>
              <a:t>Communicate through whatever method suits you:</a:t>
            </a:r>
          </a:p>
          <a:p>
            <a:pPr lvl="5">
              <a:lnSpc>
                <a:spcPct val="110000"/>
              </a:lnSpc>
            </a:pPr>
            <a:r>
              <a:rPr lang="en-CA" sz="6000" b="1" dirty="0">
                <a:solidFill>
                  <a:schemeClr val="bg1"/>
                </a:solidFill>
                <a:latin typeface="Segoe UI Variable Text Semiligh" pitchFamily="2" charset="0"/>
              </a:rPr>
              <a:t>zoom meetings</a:t>
            </a:r>
          </a:p>
          <a:p>
            <a:pPr lvl="5">
              <a:lnSpc>
                <a:spcPct val="110000"/>
              </a:lnSpc>
            </a:pPr>
            <a:r>
              <a:rPr lang="en-CA" sz="6000" b="1" dirty="0">
                <a:solidFill>
                  <a:schemeClr val="bg1"/>
                </a:solidFill>
                <a:latin typeface="Segoe UI Variable Text Semiligh" pitchFamily="2" charset="0"/>
              </a:rPr>
              <a:t>emails</a:t>
            </a:r>
          </a:p>
          <a:p>
            <a:pPr lvl="5">
              <a:lnSpc>
                <a:spcPct val="110000"/>
              </a:lnSpc>
            </a:pPr>
            <a:r>
              <a:rPr lang="en-CA" sz="6000" b="1" dirty="0">
                <a:solidFill>
                  <a:schemeClr val="bg1"/>
                </a:solidFill>
                <a:latin typeface="Segoe UI Variable Text Semiligh" pitchFamily="2" charset="0"/>
              </a:rPr>
              <a:t>newsletters</a:t>
            </a:r>
          </a:p>
          <a:p>
            <a:pPr lvl="5">
              <a:lnSpc>
                <a:spcPct val="110000"/>
              </a:lnSpc>
            </a:pPr>
            <a:r>
              <a:rPr lang="en-CA" sz="6000" b="1" dirty="0">
                <a:solidFill>
                  <a:schemeClr val="bg1"/>
                </a:solidFill>
                <a:latin typeface="Segoe UI Variable Text Semiligh" pitchFamily="2" charset="0"/>
              </a:rPr>
              <a:t>telephone</a:t>
            </a:r>
          </a:p>
          <a:p>
            <a:pPr lvl="5">
              <a:lnSpc>
                <a:spcPct val="110000"/>
              </a:lnSpc>
            </a:pPr>
            <a:r>
              <a:rPr lang="en-CA" sz="6000" b="1" dirty="0">
                <a:solidFill>
                  <a:schemeClr val="bg1"/>
                </a:solidFill>
                <a:latin typeface="Segoe UI Variable Text Semiligh" pitchFamily="2" charset="0"/>
              </a:rPr>
              <a:t>personal visits</a:t>
            </a:r>
          </a:p>
          <a:p>
            <a:pPr lvl="5">
              <a:lnSpc>
                <a:spcPct val="110000"/>
              </a:lnSpc>
            </a:pPr>
            <a:r>
              <a:rPr lang="en-CA" sz="6000" b="1" dirty="0">
                <a:solidFill>
                  <a:schemeClr val="bg1"/>
                </a:solidFill>
                <a:latin typeface="Segoe UI Variable Text Semiligh" pitchFamily="2" charset="0"/>
              </a:rPr>
              <a:t>a combination of these methods</a:t>
            </a:r>
          </a:p>
          <a:p>
            <a:pPr marL="0" indent="0">
              <a:lnSpc>
                <a:spcPct val="110000"/>
              </a:lnSpc>
              <a:buNone/>
            </a:pPr>
            <a:endParaRPr lang="en-CA" sz="6000" b="1" dirty="0">
              <a:solidFill>
                <a:schemeClr val="bg1"/>
              </a:solidFill>
              <a:latin typeface="Segoe UI Variable Text Semiligh" pitchFamily="2" charset="0"/>
            </a:endParaRPr>
          </a:p>
          <a:p>
            <a:pPr marL="0" indent="0" algn="ctr">
              <a:lnSpc>
                <a:spcPct val="110000"/>
              </a:lnSpc>
              <a:buNone/>
            </a:pPr>
            <a:r>
              <a:rPr lang="en-CA" sz="6000" b="1" u="sng" dirty="0">
                <a:solidFill>
                  <a:schemeClr val="bg1"/>
                </a:solidFill>
                <a:latin typeface="Segoe UI Variable Text Semiligh" pitchFamily="2" charset="0"/>
              </a:rPr>
              <a:t>The key is REGULAR communication to keep everyone informed</a:t>
            </a:r>
            <a:r>
              <a:rPr lang="en-CA" sz="3400" b="1" u="sng" dirty="0">
                <a:solidFill>
                  <a:schemeClr val="bg1"/>
                </a:solidFill>
                <a:latin typeface="Segoe UI Variable Text Semiligh" pitchFamily="2" charset="0"/>
              </a:rPr>
              <a:t>. </a:t>
            </a:r>
            <a:endParaRPr lang="en-CA" sz="7400" b="1" u="sng" dirty="0">
              <a:solidFill>
                <a:schemeClr val="bg1"/>
              </a:solidFill>
              <a:latin typeface="Segoe UI Variable Text Semiligh" pitchFamily="2" charset="0"/>
            </a:endParaRPr>
          </a:p>
          <a:p>
            <a:pPr marL="0" indent="0">
              <a:lnSpc>
                <a:spcPct val="110000"/>
              </a:lnSpc>
              <a:buNone/>
            </a:pPr>
            <a:endParaRPr lang="en-CA" sz="7400" b="1" dirty="0">
              <a:solidFill>
                <a:schemeClr val="bg1"/>
              </a:solidFill>
              <a:latin typeface="Segoe UI Variable Text Semiligh" pitchFamily="2" charset="0"/>
            </a:endParaRPr>
          </a:p>
          <a:p>
            <a:pPr>
              <a:lnSpc>
                <a:spcPct val="110000"/>
              </a:lnSpc>
            </a:pPr>
            <a:endParaRPr lang="en-CA" sz="1300" dirty="0"/>
          </a:p>
        </p:txBody>
      </p:sp>
    </p:spTree>
    <p:extLst>
      <p:ext uri="{BB962C8B-B14F-4D97-AF65-F5344CB8AC3E}">
        <p14:creationId xmlns:p14="http://schemas.microsoft.com/office/powerpoint/2010/main" val="160043357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21CB9F-DCCF-93B5-1297-83D43773228E}"/>
              </a:ext>
            </a:extLst>
          </p:cNvPr>
          <p:cNvSpPr>
            <a:spLocks noGrp="1"/>
          </p:cNvSpPr>
          <p:nvPr>
            <p:ph type="title"/>
          </p:nvPr>
        </p:nvSpPr>
        <p:spPr/>
        <p:txBody>
          <a:bodyPr/>
          <a:lstStyle/>
          <a:p>
            <a:endParaRPr lang="en-CA" dirty="0"/>
          </a:p>
        </p:txBody>
      </p:sp>
      <p:sp>
        <p:nvSpPr>
          <p:cNvPr id="5" name="Content Placeholder 4">
            <a:extLst>
              <a:ext uri="{FF2B5EF4-FFF2-40B4-BE49-F238E27FC236}">
                <a16:creationId xmlns:a16="http://schemas.microsoft.com/office/drawing/2014/main" id="{D7E60BC4-9139-804F-C8A9-62E00CF80953}"/>
              </a:ext>
            </a:extLst>
          </p:cNvPr>
          <p:cNvSpPr>
            <a:spLocks noGrp="1"/>
          </p:cNvSpPr>
          <p:nvPr>
            <p:ph idx="1"/>
          </p:nvPr>
        </p:nvSpPr>
        <p:spPr/>
        <p:txBody>
          <a:bodyPr>
            <a:normAutofit lnSpcReduction="10000"/>
          </a:bodyPr>
          <a:lstStyle/>
          <a:p>
            <a:pPr marL="0" indent="0">
              <a:buNone/>
            </a:pPr>
            <a:r>
              <a:rPr lang="en-CA" sz="2400" b="1" dirty="0">
                <a:latin typeface="Segoe UI Variable Text Semiligh" pitchFamily="2" charset="0"/>
              </a:rPr>
              <a:t>Communicate with your federation officers and/or club presidents on a regular basis</a:t>
            </a:r>
          </a:p>
          <a:p>
            <a:pPr marL="0" indent="0">
              <a:buNone/>
            </a:pPr>
            <a:r>
              <a:rPr lang="en-CA" sz="2400" dirty="0">
                <a:latin typeface="Segoe UI Variable Text Semiligh" pitchFamily="2" charset="0"/>
              </a:rPr>
              <a:t>Do you want to set up regular meetings – monthly, bi-monthly, quarterly, or only when necessary?  What will work best for you and your team to accomplish getting the business done for the federation?</a:t>
            </a:r>
          </a:p>
          <a:p>
            <a:pPr marL="0" indent="0">
              <a:buNone/>
            </a:pPr>
            <a:r>
              <a:rPr lang="en-CA" sz="2400" b="1" dirty="0">
                <a:latin typeface="Segoe UI Variable Text Semiligh" pitchFamily="2" charset="0"/>
              </a:rPr>
              <a:t>Communicate with all federation members on a regular basis</a:t>
            </a:r>
          </a:p>
          <a:p>
            <a:pPr marL="0" indent="0">
              <a:buNone/>
            </a:pPr>
            <a:r>
              <a:rPr lang="en-CA" sz="2400" dirty="0">
                <a:latin typeface="Segoe UI Variable Text Semiligh" pitchFamily="2" charset="0"/>
              </a:rPr>
              <a:t>Plan to send a monthly newsletter or send regular emails to keep everyone informed.  Let them know what is going on at the CI level, at the federation level, or share information about clubs within the federation.  </a:t>
            </a:r>
          </a:p>
          <a:p>
            <a:pPr marL="0" indent="0" algn="just">
              <a:buNone/>
            </a:pPr>
            <a:r>
              <a:rPr lang="en-CA" sz="2400" dirty="0">
                <a:latin typeface="Segoe UI Variable Text Semiligh" pitchFamily="2" charset="0"/>
              </a:rPr>
              <a:t>Join their club meetings via zoom.</a:t>
            </a:r>
          </a:p>
          <a:p>
            <a:pPr marL="0" indent="0" algn="just">
              <a:buNone/>
            </a:pPr>
            <a:r>
              <a:rPr lang="en-CA" sz="2400" b="1" dirty="0">
                <a:latin typeface="Segoe UI Variable Text Semiligh" pitchFamily="2" charset="0"/>
              </a:rPr>
              <a:t>Communicate with CI</a:t>
            </a:r>
          </a:p>
          <a:p>
            <a:pPr marL="0" indent="0" algn="just">
              <a:buNone/>
            </a:pPr>
            <a:r>
              <a:rPr lang="en-CA" sz="2400" dirty="0">
                <a:latin typeface="Segoe UI Variable Text Semiligh" pitchFamily="2" charset="0"/>
              </a:rPr>
              <a:t>Let them know what is going on in the federation and bring any concerns, problems, or ideas to the Board meetings. Share with other federation governors. Submit reports.  Submit articles to CosmoTopics and encourage clubs to submit articles.</a:t>
            </a:r>
          </a:p>
          <a:p>
            <a:pPr marL="0" indent="0" algn="just">
              <a:buNone/>
            </a:pPr>
            <a:endParaRPr lang="en-CA" sz="2400" dirty="0">
              <a:latin typeface="Segoe UI Variable Text Semiligh" pitchFamily="2" charset="0"/>
            </a:endParaRPr>
          </a:p>
          <a:p>
            <a:pPr marL="0" indent="0">
              <a:buNone/>
            </a:pPr>
            <a:endParaRPr lang="en-CA" sz="2600" dirty="0">
              <a:latin typeface="Segoe UI Variable Text Semiligh" pitchFamily="2" charset="0"/>
            </a:endParaRPr>
          </a:p>
          <a:p>
            <a:pPr lvl="1">
              <a:buFontTx/>
              <a:buChar char="-"/>
            </a:pPr>
            <a:endParaRPr lang="en-CA" sz="2400" dirty="0">
              <a:latin typeface="Segoe UI Variable Text Semiligh" pitchFamily="2" charset="0"/>
            </a:endParaRPr>
          </a:p>
          <a:p>
            <a:pPr lvl="1">
              <a:buFontTx/>
              <a:buChar char="-"/>
            </a:pPr>
            <a:endParaRPr lang="en-CA" dirty="0"/>
          </a:p>
          <a:p>
            <a:pPr marL="228600" lvl="1" indent="0">
              <a:buNone/>
            </a:pPr>
            <a:endParaRPr lang="en-CA" dirty="0"/>
          </a:p>
        </p:txBody>
      </p:sp>
    </p:spTree>
    <p:extLst>
      <p:ext uri="{BB962C8B-B14F-4D97-AF65-F5344CB8AC3E}">
        <p14:creationId xmlns:p14="http://schemas.microsoft.com/office/powerpoint/2010/main" val="381229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D4CC8-244B-E8A3-2EE5-E4312DCFF54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F115AE-BE78-E6B2-7848-EE14228DD1F2}"/>
              </a:ext>
            </a:extLst>
          </p:cNvPr>
          <p:cNvSpPr>
            <a:spLocks noGrp="1"/>
          </p:cNvSpPr>
          <p:nvPr>
            <p:ph type="title"/>
          </p:nvPr>
        </p:nvSpPr>
        <p:spPr>
          <a:xfrm>
            <a:off x="435328" y="123888"/>
            <a:ext cx="11093540" cy="5525494"/>
          </a:xfrm>
        </p:spPr>
        <p:txBody>
          <a:bodyPr anchor="t">
            <a:normAutofit fontScale="90000"/>
          </a:bodyPr>
          <a:lstStyle/>
          <a:p>
            <a:pPr marL="0" indent="0">
              <a:buNone/>
            </a:pPr>
            <a:endParaRPr lang="en-CA" sz="1000" b="1" dirty="0"/>
          </a:p>
          <a:p>
            <a:pPr marL="0" indent="0">
              <a:buNone/>
            </a:pPr>
            <a:r>
              <a:rPr lang="en-CA" sz="4900" b="1" dirty="0">
                <a:latin typeface="Segoe UI Semibold" panose="020B0702040204020203" pitchFamily="34" charset="0"/>
                <a:cs typeface="Segoe UI Semibold" panose="020B0702040204020203" pitchFamily="34" charset="0"/>
              </a:rPr>
              <a:t>Determine how you </a:t>
            </a:r>
            <a:br>
              <a:rPr lang="en-CA" sz="4900" b="1" dirty="0">
                <a:latin typeface="Segoe UI Semibold" panose="020B0702040204020203" pitchFamily="34" charset="0"/>
                <a:cs typeface="Segoe UI Semibold" panose="020B0702040204020203" pitchFamily="34" charset="0"/>
              </a:rPr>
            </a:br>
            <a:r>
              <a:rPr lang="en-CA" sz="4900" b="1" dirty="0">
                <a:latin typeface="Segoe UI Semibold" panose="020B0702040204020203" pitchFamily="34" charset="0"/>
                <a:cs typeface="Segoe UI Semibold" panose="020B0702040204020203" pitchFamily="34" charset="0"/>
              </a:rPr>
              <a:t>will communicate</a:t>
            </a:r>
            <a:br>
              <a:rPr lang="en-CA" sz="4900" b="1" dirty="0">
                <a:latin typeface="Segoe UI Semibold" panose="020B0702040204020203" pitchFamily="34" charset="0"/>
                <a:cs typeface="Segoe UI Semibold" panose="020B0702040204020203" pitchFamily="34" charset="0"/>
              </a:rPr>
            </a:br>
            <a:r>
              <a:rPr lang="en-CA" sz="4900" b="1" dirty="0">
                <a:latin typeface="Segoe UI Semibold" panose="020B0702040204020203" pitchFamily="34" charset="0"/>
                <a:cs typeface="Segoe UI Semibold" panose="020B0702040204020203" pitchFamily="34" charset="0"/>
              </a:rPr>
              <a:t>    on a regular basis</a:t>
            </a:r>
          </a:p>
          <a:p>
            <a:pPr marL="0" indent="0">
              <a:buNone/>
            </a:pPr>
            <a:br>
              <a:rPr lang="en-CA" sz="2400" b="1" dirty="0">
                <a:latin typeface="Segoe UI Variable Text Semiligh" pitchFamily="2" charset="0"/>
              </a:rPr>
            </a:br>
            <a:r>
              <a:rPr lang="en-CA" sz="2400" b="1" dirty="0">
                <a:latin typeface="Segoe UI Variable Text Semiligh" pitchFamily="2" charset="0"/>
              </a:rPr>
              <a:t>Develop the necessary tools</a:t>
            </a:r>
          </a:p>
          <a:p>
            <a:pPr marL="0" indent="0">
              <a:buNone/>
            </a:pPr>
            <a:endParaRPr lang="en-CA" sz="2400" dirty="0">
              <a:latin typeface="Segoe UI Variable Text Semiligh" pitchFamily="2" charset="0"/>
            </a:endParaRPr>
          </a:p>
          <a:p>
            <a:pPr lvl="1" algn="l"/>
            <a:r>
              <a:rPr lang="en-CA" sz="2400" dirty="0">
                <a:solidFill>
                  <a:schemeClr val="tx1"/>
                </a:solidFill>
                <a:latin typeface="Segoe UI Variable Text Semiligh" pitchFamily="2" charset="0"/>
              </a:rPr>
              <a:t>Set up electronic distribution lists.  If you plan to use ClubRunner, it is easy to use and available for your use as Governor.  If you are using your own email, set up the distribution lists.</a:t>
            </a:r>
          </a:p>
          <a:p>
            <a:pPr lvl="1" algn="l"/>
            <a:endParaRPr lang="en-CA" sz="2400" dirty="0">
              <a:solidFill>
                <a:schemeClr val="tx1"/>
              </a:solidFill>
              <a:latin typeface="Segoe UI Variable Text Semiligh" pitchFamily="2" charset="0"/>
            </a:endParaRPr>
          </a:p>
          <a:p>
            <a:pPr lvl="1" algn="l"/>
            <a:r>
              <a:rPr lang="en-CA" sz="2400" dirty="0">
                <a:solidFill>
                  <a:schemeClr val="tx1"/>
                </a:solidFill>
                <a:latin typeface="Segoe UI Variable Text Semiligh" pitchFamily="2" charset="0"/>
              </a:rPr>
              <a:t>If you plan to send a newsletter – set up your template and determine what information you want to include in the newsletter.</a:t>
            </a:r>
          </a:p>
          <a:p>
            <a:pPr lvl="1" algn="l"/>
            <a:endParaRPr lang="en-CA" sz="2400" dirty="0">
              <a:solidFill>
                <a:schemeClr val="tx1"/>
              </a:solidFill>
              <a:latin typeface="Segoe UI Variable Text Semiligh" pitchFamily="2" charset="0"/>
            </a:endParaRPr>
          </a:p>
          <a:p>
            <a:pPr lvl="1" algn="l"/>
            <a:r>
              <a:rPr lang="en-CA" sz="2400" dirty="0">
                <a:solidFill>
                  <a:schemeClr val="tx1"/>
                </a:solidFill>
                <a:latin typeface="Segoe UI Variable Text Semiligh" pitchFamily="2" charset="0"/>
              </a:rPr>
              <a:t>If you plan to have regular zoom meetings what is the procedure/process you want to establish for the meetings?</a:t>
            </a:r>
          </a:p>
          <a:p>
            <a:pPr marL="228600" lvl="1" indent="0" algn="l">
              <a:buNone/>
            </a:pPr>
            <a:endParaRPr lang="en-CA" sz="2400" dirty="0">
              <a:solidFill>
                <a:schemeClr val="tx1"/>
              </a:solidFill>
              <a:latin typeface="Segoe UI Variable Text Semiligh" pitchFamily="2" charset="0"/>
            </a:endParaRPr>
          </a:p>
          <a:p>
            <a:pPr marL="228600" lvl="1" indent="0" algn="l">
              <a:buNone/>
            </a:pPr>
            <a:endParaRPr lang="en-CA" sz="2400" dirty="0">
              <a:solidFill>
                <a:schemeClr val="tx1"/>
              </a:solidFill>
              <a:latin typeface="Segoe UI Variable Text Semiligh" pitchFamily="2" charset="0"/>
            </a:endParaRPr>
          </a:p>
          <a:p>
            <a:pPr lvl="1" algn="l"/>
            <a:endParaRPr lang="en-CA" sz="2400" dirty="0">
              <a:solidFill>
                <a:schemeClr val="tx1"/>
              </a:solidFill>
              <a:latin typeface="Segoe UI Variable Text Semiligh" pitchFamily="2" charset="0"/>
            </a:endParaRPr>
          </a:p>
          <a:p>
            <a:pPr lvl="1" algn="l"/>
            <a:endParaRPr lang="en-CA" sz="1000" dirty="0">
              <a:solidFill>
                <a:schemeClr val="tx1"/>
              </a:solidFill>
            </a:endParaRPr>
          </a:p>
          <a:p>
            <a:pPr marL="0" indent="0">
              <a:buNone/>
            </a:pPr>
            <a:endParaRPr lang="en-CA" sz="1000" dirty="0"/>
          </a:p>
          <a:p>
            <a:pPr marL="0" indent="0">
              <a:buNone/>
            </a:pPr>
            <a:endParaRPr lang="en-CA" sz="1000" dirty="0"/>
          </a:p>
          <a:p>
            <a:pPr lvl="1" algn="l">
              <a:buFontTx/>
              <a:buChar char="-"/>
            </a:pPr>
            <a:endParaRPr lang="en-CA" sz="1000" dirty="0">
              <a:solidFill>
                <a:schemeClr val="tx1"/>
              </a:solidFill>
            </a:endParaRPr>
          </a:p>
          <a:p>
            <a:pPr lvl="1" algn="l">
              <a:buFontTx/>
              <a:buChar char="-"/>
            </a:pPr>
            <a:endParaRPr lang="en-CA" sz="1000" dirty="0">
              <a:solidFill>
                <a:schemeClr val="tx1"/>
              </a:solidFill>
            </a:endParaRPr>
          </a:p>
          <a:p>
            <a:pPr marL="0" indent="0">
              <a:buNone/>
            </a:pPr>
            <a:endParaRPr lang="en-CA" sz="1000" b="1" dirty="0"/>
          </a:p>
          <a:p>
            <a:pPr marL="0" indent="0">
              <a:buNone/>
            </a:pPr>
            <a:r>
              <a:rPr lang="en-CA" sz="1000" dirty="0"/>
              <a:t>D</a:t>
            </a:r>
          </a:p>
        </p:txBody>
      </p:sp>
      <p:pic>
        <p:nvPicPr>
          <p:cNvPr id="9" name="Picture 8">
            <a:extLst>
              <a:ext uri="{FF2B5EF4-FFF2-40B4-BE49-F238E27FC236}">
                <a16:creationId xmlns:a16="http://schemas.microsoft.com/office/drawing/2014/main" id="{FEB8E61D-F8E7-6C89-6A03-EF34B031989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99802" y="304801"/>
            <a:ext cx="4964446" cy="2581834"/>
          </a:xfrm>
          <a:prstGeom prst="rect">
            <a:avLst/>
          </a:prstGeom>
          <a:noFill/>
        </p:spPr>
      </p:pic>
      <p:sp>
        <p:nvSpPr>
          <p:cNvPr id="19" name="Slide Number Placeholder 5">
            <a:extLst>
              <a:ext uri="{FF2B5EF4-FFF2-40B4-BE49-F238E27FC236}">
                <a16:creationId xmlns:a16="http://schemas.microsoft.com/office/drawing/2014/main" id="{F130E392-610E-B535-B0D6-C015D5FBA005}"/>
              </a:ext>
            </a:extLst>
          </p:cNvPr>
          <p:cNvSpPr>
            <a:spLocks noGrp="1"/>
          </p:cNvSpPr>
          <p:nvPr>
            <p:ph type="sldNum" sz="quarter" idx="12"/>
          </p:nvPr>
        </p:nvSpPr>
        <p:spPr>
          <a:xfrm>
            <a:off x="11648431" y="6490524"/>
            <a:ext cx="457200" cy="336141"/>
          </a:xfrm>
        </p:spPr>
        <p:txBody>
          <a:bodyPr/>
          <a:lstStyle/>
          <a:p>
            <a:pPr>
              <a:spcAft>
                <a:spcPts val="600"/>
              </a:spcAft>
            </a:pPr>
            <a:fld id="{CC057153-B650-4DEB-B370-79DDCFDCE934}" type="slidenum">
              <a:rPr lang="en-US" smtClean="0"/>
              <a:pPr>
                <a:spcAft>
                  <a:spcPts val="600"/>
                </a:spcAft>
              </a:pPr>
              <a:t>15</a:t>
            </a:fld>
            <a:endParaRPr lang="en-US" dirty="0"/>
          </a:p>
        </p:txBody>
      </p:sp>
    </p:spTree>
    <p:extLst>
      <p:ext uri="{BB962C8B-B14F-4D97-AF65-F5344CB8AC3E}">
        <p14:creationId xmlns:p14="http://schemas.microsoft.com/office/powerpoint/2010/main" val="306169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3CFFA5-07D5-BA07-E521-3AD54944C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F15B3-DFAE-D28A-1399-9424A2597E29}"/>
              </a:ext>
            </a:extLst>
          </p:cNvPr>
          <p:cNvSpPr>
            <a:spLocks noGrp="1"/>
          </p:cNvSpPr>
          <p:nvPr>
            <p:ph type="title" idx="4294967295"/>
          </p:nvPr>
        </p:nvSpPr>
        <p:spPr>
          <a:xfrm>
            <a:off x="358588" y="0"/>
            <a:ext cx="9502588" cy="986118"/>
          </a:xfrm>
        </p:spPr>
        <p:txBody>
          <a:bodyPr anchor="t">
            <a:normAutofit fontScale="90000"/>
          </a:bodyPr>
          <a:lstStyle/>
          <a:p>
            <a:br>
              <a:rPr lang="en-CA" sz="4400" dirty="0">
                <a:latin typeface="Segoe UI Semibold" panose="020B0702040204020203" pitchFamily="34" charset="0"/>
                <a:cs typeface="Segoe UI Semibold" panose="020B0702040204020203" pitchFamily="34" charset="0"/>
              </a:rPr>
            </a:br>
            <a:r>
              <a:rPr lang="en-CA" sz="4400" dirty="0">
                <a:latin typeface="Segoe UI Semibold" panose="020B0702040204020203" pitchFamily="34" charset="0"/>
                <a:cs typeface="Segoe UI Semibold" panose="020B0702040204020203" pitchFamily="34" charset="0"/>
              </a:rPr>
              <a:t>Support &amp; mentorship</a:t>
            </a:r>
            <a:br>
              <a:rPr lang="en-CA" sz="4400" dirty="0">
                <a:latin typeface="Segoe UI Semibold" panose="020B0702040204020203" pitchFamily="34" charset="0"/>
                <a:cs typeface="Segoe UI Semibold" panose="020B0702040204020203" pitchFamily="34" charset="0"/>
              </a:rPr>
            </a:br>
            <a:br>
              <a:rPr lang="en-CA" sz="4400" dirty="0">
                <a:latin typeface="Segoe UI Semibold" panose="020B0702040204020203" pitchFamily="34" charset="0"/>
                <a:cs typeface="Segoe UI Semibold" panose="020B0702040204020203" pitchFamily="34" charset="0"/>
              </a:rPr>
            </a:br>
            <a:r>
              <a:rPr lang="en-CA" sz="2700" cap="none" dirty="0">
                <a:latin typeface="Segoe UI Variable Text Semiligh" pitchFamily="2" charset="0"/>
                <a:cs typeface="Segoe UI Semibold" panose="020B0702040204020203" pitchFamily="34" charset="0"/>
              </a:rPr>
              <a:t>Maintain regular contact &amp; communication with clubs.  If they are struggling, offer help</a:t>
            </a:r>
            <a:br>
              <a:rPr lang="en-CA" sz="2700" cap="none" dirty="0">
                <a:latin typeface="Segoe UI Variable Text Semiligh" pitchFamily="2" charset="0"/>
                <a:cs typeface="Segoe UI Semibold" panose="020B0702040204020203" pitchFamily="34" charset="0"/>
              </a:rPr>
            </a:br>
            <a:br>
              <a:rPr lang="en-CA" sz="2700" cap="none" dirty="0">
                <a:latin typeface="Segoe UI Variable Text Semiligh" pitchFamily="2" charset="0"/>
                <a:cs typeface="Segoe UI Semibold" panose="020B0702040204020203" pitchFamily="34" charset="0"/>
              </a:rPr>
            </a:br>
            <a:r>
              <a:rPr lang="en-CA" sz="2700" cap="none" dirty="0">
                <a:latin typeface="Segoe UI Variable Text Semiligh" pitchFamily="2" charset="0"/>
                <a:cs typeface="Segoe UI Semibold" panose="020B0702040204020203" pitchFamily="34" charset="0"/>
              </a:rPr>
              <a:t>Highlight club or federation accomplishments</a:t>
            </a:r>
            <a:br>
              <a:rPr lang="en-CA" sz="2700" cap="none" dirty="0">
                <a:latin typeface="Segoe UI Variable Text Semiligh" pitchFamily="2" charset="0"/>
                <a:cs typeface="Segoe UI Semibold" panose="020B0702040204020203" pitchFamily="34" charset="0"/>
              </a:rPr>
            </a:br>
            <a:br>
              <a:rPr lang="en-CA" sz="2700" cap="none" dirty="0">
                <a:latin typeface="Segoe UI Variable Text Semiligh" pitchFamily="2" charset="0"/>
                <a:cs typeface="Segoe UI Semibold" panose="020B0702040204020203" pitchFamily="34" charset="0"/>
              </a:rPr>
            </a:br>
            <a:r>
              <a:rPr lang="en-CA" sz="2700" cap="none" dirty="0">
                <a:latin typeface="Segoe UI Variable Text Semiligh" pitchFamily="2" charset="0"/>
                <a:cs typeface="Segoe UI Semibold" panose="020B0702040204020203" pitchFamily="34" charset="0"/>
              </a:rPr>
              <a:t>Encourage award submission</a:t>
            </a:r>
            <a:br>
              <a:rPr lang="en-CA" sz="2700" cap="none" dirty="0">
                <a:latin typeface="Segoe UI Variable Text Semiligh" pitchFamily="2" charset="0"/>
                <a:cs typeface="Segoe UI Semibold" panose="020B0702040204020203" pitchFamily="34" charset="0"/>
              </a:rPr>
            </a:br>
            <a:br>
              <a:rPr lang="en-CA" sz="2700" cap="none" dirty="0">
                <a:latin typeface="Segoe UI Variable Text Semiligh" pitchFamily="2" charset="0"/>
                <a:cs typeface="Segoe UI Semibold" panose="020B0702040204020203" pitchFamily="34" charset="0"/>
              </a:rPr>
            </a:br>
            <a:r>
              <a:rPr lang="en-CA" sz="2700" cap="none" dirty="0">
                <a:latin typeface="Segoe UI Variable Text Semiligh" pitchFamily="2" charset="0"/>
                <a:cs typeface="Segoe UI Semibold" panose="020B0702040204020203" pitchFamily="34" charset="0"/>
              </a:rPr>
              <a:t>Work with the host club to plan your federation</a:t>
            </a:r>
            <a:br>
              <a:rPr lang="en-CA" sz="2700" cap="none" dirty="0">
                <a:latin typeface="Segoe UI Variable Text Semiligh" pitchFamily="2" charset="0"/>
                <a:cs typeface="Segoe UI Semibold" panose="020B0702040204020203" pitchFamily="34" charset="0"/>
              </a:rPr>
            </a:br>
            <a:r>
              <a:rPr lang="en-CA" sz="2700" cap="none" dirty="0">
                <a:latin typeface="Segoe UI Variable Text Semiligh" pitchFamily="2" charset="0"/>
                <a:cs typeface="Segoe UI Semibold" panose="020B0702040204020203" pitchFamily="34" charset="0"/>
              </a:rPr>
              <a:t>convention early and promote the convention </a:t>
            </a:r>
            <a:br>
              <a:rPr lang="en-CA" sz="2700" cap="none" dirty="0">
                <a:latin typeface="Segoe UI Variable Text Semiligh" pitchFamily="2" charset="0"/>
                <a:cs typeface="Segoe UI Semibold" panose="020B0702040204020203" pitchFamily="34" charset="0"/>
              </a:rPr>
            </a:br>
            <a:r>
              <a:rPr lang="en-CA" sz="2700" cap="none" dirty="0">
                <a:latin typeface="Segoe UI Variable Text Semiligh" pitchFamily="2" charset="0"/>
                <a:cs typeface="Segoe UI Semibold" panose="020B0702040204020203" pitchFamily="34" charset="0"/>
              </a:rPr>
              <a:t>in your regular communication</a:t>
            </a:r>
            <a:br>
              <a:rPr lang="en-CA" sz="2700" cap="none" dirty="0">
                <a:latin typeface="Segoe UI Variable Text Semiligh" pitchFamily="2" charset="0"/>
                <a:cs typeface="Segoe UI Semibold" panose="020B0702040204020203" pitchFamily="34" charset="0"/>
              </a:rPr>
            </a:br>
            <a:br>
              <a:rPr lang="en-CA" sz="2700" cap="none" dirty="0">
                <a:latin typeface="Segoe UI Variable Text Semiligh" pitchFamily="2" charset="0"/>
                <a:cs typeface="Segoe UI Semibold" panose="020B0702040204020203" pitchFamily="34" charset="0"/>
              </a:rPr>
            </a:br>
            <a:r>
              <a:rPr lang="en-CA" sz="2700" cap="none" dirty="0">
                <a:latin typeface="Segoe UI Variable Text Semiligh" pitchFamily="2" charset="0"/>
                <a:cs typeface="Segoe UI Semibold" panose="020B0702040204020203" pitchFamily="34" charset="0"/>
              </a:rPr>
              <a:t>Encourage each club to hold at least one New Member Event</a:t>
            </a:r>
            <a:br>
              <a:rPr lang="en-CA" sz="2700" cap="none" dirty="0">
                <a:latin typeface="Segoe UI Variable Text Semiligh" pitchFamily="2" charset="0"/>
                <a:cs typeface="Segoe UI Semibold" panose="020B0702040204020203" pitchFamily="34" charset="0"/>
              </a:rPr>
            </a:br>
            <a:br>
              <a:rPr lang="en-CA" sz="2700" cap="none" dirty="0">
                <a:latin typeface="Segoe UI Variable Text Semiligh" pitchFamily="2" charset="0"/>
                <a:cs typeface="Segoe UI Semibold" panose="020B0702040204020203" pitchFamily="34" charset="0"/>
              </a:rPr>
            </a:br>
            <a:r>
              <a:rPr lang="en-CA" sz="2700" cap="none" dirty="0">
                <a:latin typeface="Segoe UI Variable Text Semiligh" pitchFamily="2" charset="0"/>
                <a:cs typeface="Segoe UI Semibold" panose="020B0702040204020203" pitchFamily="34" charset="0"/>
              </a:rPr>
              <a:t>Be the cheerleader for CI, your federation, and clubs</a:t>
            </a:r>
            <a:endParaRPr lang="en-CA" sz="2700" dirty="0">
              <a:latin typeface="Segoe UI Variable Text Semiligh" pitchFamily="2" charset="0"/>
              <a:cs typeface="Segoe UI Semibold" panose="020B0702040204020203" pitchFamily="34" charset="0"/>
            </a:endParaRPr>
          </a:p>
        </p:txBody>
      </p:sp>
      <p:pic>
        <p:nvPicPr>
          <p:cNvPr id="6" name="Picture 5">
            <a:extLst>
              <a:ext uri="{FF2B5EF4-FFF2-40B4-BE49-F238E27FC236}">
                <a16:creationId xmlns:a16="http://schemas.microsoft.com/office/drawing/2014/main" id="{D7303FE7-DEEE-8C03-19FB-820F294521F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92000" y="2079000"/>
            <a:ext cx="5400000" cy="2700000"/>
          </a:xfrm>
          <a:prstGeom prst="rect">
            <a:avLst/>
          </a:prstGeom>
        </p:spPr>
      </p:pic>
    </p:spTree>
    <p:extLst>
      <p:ext uri="{BB962C8B-B14F-4D97-AF65-F5344CB8AC3E}">
        <p14:creationId xmlns:p14="http://schemas.microsoft.com/office/powerpoint/2010/main" val="1256729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EEC7D9-1754-E55C-AE6F-327F9541B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7D155-FE48-F0D3-4294-ACD49AED88C3}"/>
              </a:ext>
            </a:extLst>
          </p:cNvPr>
          <p:cNvSpPr>
            <a:spLocks noGrp="1"/>
          </p:cNvSpPr>
          <p:nvPr>
            <p:ph type="title" idx="4294967295"/>
          </p:nvPr>
        </p:nvSpPr>
        <p:spPr>
          <a:xfrm>
            <a:off x="878541" y="804863"/>
            <a:ext cx="9036424" cy="844643"/>
          </a:xfrm>
        </p:spPr>
        <p:txBody>
          <a:bodyPr anchor="ctr">
            <a:normAutofit/>
          </a:bodyPr>
          <a:lstStyle/>
          <a:p>
            <a:r>
              <a:rPr lang="en-CA" sz="4400" dirty="0">
                <a:solidFill>
                  <a:schemeClr val="bg1"/>
                </a:solidFill>
                <a:latin typeface="Segoe UI Semibold" panose="020B0702040204020203" pitchFamily="34" charset="0"/>
                <a:cs typeface="Segoe UI Semibold" panose="020B0702040204020203" pitchFamily="34" charset="0"/>
              </a:rPr>
              <a:t>GOVERNOR VISITS</a:t>
            </a:r>
          </a:p>
        </p:txBody>
      </p:sp>
      <p:sp>
        <p:nvSpPr>
          <p:cNvPr id="3" name="Content Placeholder 2">
            <a:extLst>
              <a:ext uri="{FF2B5EF4-FFF2-40B4-BE49-F238E27FC236}">
                <a16:creationId xmlns:a16="http://schemas.microsoft.com/office/drawing/2014/main" id="{5526DAF4-43E5-D8FC-8877-4C6766D49D66}"/>
              </a:ext>
            </a:extLst>
          </p:cNvPr>
          <p:cNvSpPr>
            <a:spLocks noGrp="1"/>
          </p:cNvSpPr>
          <p:nvPr>
            <p:ph idx="4294967295"/>
          </p:nvPr>
        </p:nvSpPr>
        <p:spPr>
          <a:xfrm>
            <a:off x="717177" y="1649506"/>
            <a:ext cx="11474824" cy="4697505"/>
          </a:xfrm>
        </p:spPr>
        <p:txBody>
          <a:bodyPr anchor="ctr">
            <a:normAutofit fontScale="40000" lnSpcReduction="20000"/>
          </a:bodyPr>
          <a:lstStyle/>
          <a:p>
            <a:pPr marL="0" indent="0">
              <a:lnSpc>
                <a:spcPct val="110000"/>
              </a:lnSpc>
              <a:buNone/>
            </a:pPr>
            <a:endParaRPr lang="en-CA" sz="1700" dirty="0">
              <a:solidFill>
                <a:schemeClr val="bg1"/>
              </a:solidFill>
            </a:endParaRPr>
          </a:p>
          <a:p>
            <a:pPr>
              <a:lnSpc>
                <a:spcPct val="110000"/>
              </a:lnSpc>
            </a:pPr>
            <a:r>
              <a:rPr lang="en-CA" sz="6000" dirty="0">
                <a:solidFill>
                  <a:schemeClr val="bg1"/>
                </a:solidFill>
                <a:latin typeface="Segoe UI Variable Text Semiligh" pitchFamily="2" charset="0"/>
              </a:rPr>
              <a:t>Visit every club in your federation.  </a:t>
            </a:r>
          </a:p>
          <a:p>
            <a:pPr>
              <a:lnSpc>
                <a:spcPct val="110000"/>
              </a:lnSpc>
            </a:pPr>
            <a:r>
              <a:rPr lang="en-CA" sz="6000" dirty="0">
                <a:solidFill>
                  <a:schemeClr val="bg1"/>
                </a:solidFill>
                <a:latin typeface="Segoe UI Variable Text Semiligh" pitchFamily="2" charset="0"/>
              </a:rPr>
              <a:t>Plan visits early in your term.  Visit as often as you are able</a:t>
            </a:r>
          </a:p>
          <a:p>
            <a:pPr>
              <a:lnSpc>
                <a:spcPct val="110000"/>
              </a:lnSpc>
            </a:pPr>
            <a:r>
              <a:rPr lang="en-CA" sz="6000" dirty="0">
                <a:solidFill>
                  <a:schemeClr val="bg1"/>
                </a:solidFill>
                <a:latin typeface="Segoe UI Variable Text Semiligh" pitchFamily="2" charset="0"/>
              </a:rPr>
              <a:t>If a personal visit is not possible because of finances or travel or time, join the club via Zoom.  Share what is going at CI, the federation or other clubs.  What would they like to know, how are they doing?  Are there any concerns or problems that they would like addressed?  What are some club highlights and activities?  </a:t>
            </a:r>
          </a:p>
          <a:p>
            <a:pPr>
              <a:lnSpc>
                <a:spcPct val="110000"/>
              </a:lnSpc>
            </a:pPr>
            <a:r>
              <a:rPr lang="en-CA" sz="6000" dirty="0">
                <a:solidFill>
                  <a:schemeClr val="bg1"/>
                </a:solidFill>
                <a:latin typeface="Segoe UI Variable Text Semiligh" pitchFamily="2" charset="0"/>
              </a:rPr>
              <a:t>Do you want a working meeting to discuss or try to resolve problems or address concerns?  </a:t>
            </a:r>
          </a:p>
          <a:p>
            <a:pPr>
              <a:lnSpc>
                <a:spcPct val="110000"/>
              </a:lnSpc>
            </a:pPr>
            <a:r>
              <a:rPr lang="en-CA" sz="6000" dirty="0">
                <a:solidFill>
                  <a:schemeClr val="bg1"/>
                </a:solidFill>
                <a:latin typeface="Segoe UI Variable Text Semiligh" pitchFamily="2" charset="0"/>
              </a:rPr>
              <a:t>Will you be attending an event – a club anniversary or fundraiser?  </a:t>
            </a:r>
          </a:p>
          <a:p>
            <a:pPr>
              <a:lnSpc>
                <a:spcPct val="110000"/>
              </a:lnSpc>
            </a:pPr>
            <a:r>
              <a:rPr lang="en-CA" sz="6000" dirty="0">
                <a:solidFill>
                  <a:schemeClr val="bg1"/>
                </a:solidFill>
                <a:latin typeface="Segoe UI Variable Text Semiligh" pitchFamily="2" charset="0"/>
              </a:rPr>
              <a:t>Will you be expected to install new members during your visit?</a:t>
            </a:r>
          </a:p>
          <a:p>
            <a:pPr>
              <a:lnSpc>
                <a:spcPct val="110000"/>
              </a:lnSpc>
            </a:pPr>
            <a:endParaRPr lang="en-CA" sz="1700" dirty="0"/>
          </a:p>
        </p:txBody>
      </p:sp>
      <p:pic>
        <p:nvPicPr>
          <p:cNvPr id="9" name="Picture 8">
            <a:extLst>
              <a:ext uri="{FF2B5EF4-FFF2-40B4-BE49-F238E27FC236}">
                <a16:creationId xmlns:a16="http://schemas.microsoft.com/office/drawing/2014/main" id="{65756FDE-14FE-48D3-0F23-8980BE39BF1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53459" y="659506"/>
            <a:ext cx="3960000" cy="1980000"/>
          </a:xfrm>
          <a:prstGeom prst="rect">
            <a:avLst/>
          </a:prstGeom>
        </p:spPr>
      </p:pic>
    </p:spTree>
    <p:extLst>
      <p:ext uri="{BB962C8B-B14F-4D97-AF65-F5344CB8AC3E}">
        <p14:creationId xmlns:p14="http://schemas.microsoft.com/office/powerpoint/2010/main" val="311833412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65BF4708-1C3C-67B3-028F-AA15FD318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48E1A-96B6-F015-11AA-A44C1E7EB535}"/>
              </a:ext>
            </a:extLst>
          </p:cNvPr>
          <p:cNvSpPr>
            <a:spLocks noGrp="1"/>
          </p:cNvSpPr>
          <p:nvPr>
            <p:ph type="title" idx="4294967295"/>
          </p:nvPr>
        </p:nvSpPr>
        <p:spPr>
          <a:xfrm>
            <a:off x="1470212" y="960438"/>
            <a:ext cx="8068235" cy="796644"/>
          </a:xfrm>
        </p:spPr>
        <p:txBody>
          <a:bodyPr anchor="ctr">
            <a:normAutofit/>
          </a:bodyPr>
          <a:lstStyle/>
          <a:p>
            <a:r>
              <a:rPr lang="en-CA" sz="4400" dirty="0">
                <a:solidFill>
                  <a:schemeClr val="bg1"/>
                </a:solidFill>
                <a:latin typeface="Segoe UI Semibold" panose="020B0702040204020203" pitchFamily="34" charset="0"/>
                <a:cs typeface="Segoe UI Semibold" panose="020B0702040204020203" pitchFamily="34" charset="0"/>
              </a:rPr>
              <a:t>Installations</a:t>
            </a:r>
            <a:r>
              <a:rPr lang="en-CA" dirty="0"/>
              <a:t>	</a:t>
            </a:r>
          </a:p>
        </p:txBody>
      </p:sp>
      <p:sp>
        <p:nvSpPr>
          <p:cNvPr id="3" name="Content Placeholder 2">
            <a:extLst>
              <a:ext uri="{FF2B5EF4-FFF2-40B4-BE49-F238E27FC236}">
                <a16:creationId xmlns:a16="http://schemas.microsoft.com/office/drawing/2014/main" id="{33C9FB6B-C5A6-9D61-630E-1CF3640D9D16}"/>
              </a:ext>
            </a:extLst>
          </p:cNvPr>
          <p:cNvSpPr>
            <a:spLocks noGrp="1"/>
          </p:cNvSpPr>
          <p:nvPr>
            <p:ph idx="4294967295"/>
          </p:nvPr>
        </p:nvSpPr>
        <p:spPr>
          <a:xfrm>
            <a:off x="5579705" y="804862"/>
            <a:ext cx="5142083" cy="5633259"/>
          </a:xfrm>
        </p:spPr>
        <p:txBody>
          <a:bodyPr anchor="ctr">
            <a:normAutofit/>
          </a:bodyPr>
          <a:lstStyle/>
          <a:p>
            <a:pPr marL="0" indent="0" algn="ctr">
              <a:buNone/>
            </a:pPr>
            <a:r>
              <a:rPr lang="en-CA" sz="4000" dirty="0">
                <a:solidFill>
                  <a:schemeClr val="bg1"/>
                </a:solidFill>
                <a:latin typeface="Segoe UI Variable Text Semiligh" pitchFamily="2" charset="0"/>
              </a:rPr>
              <a:t>Let’s practice for an                                  installation</a:t>
            </a:r>
          </a:p>
          <a:p>
            <a:endParaRPr lang="en-CA" dirty="0"/>
          </a:p>
        </p:txBody>
      </p:sp>
      <p:pic>
        <p:nvPicPr>
          <p:cNvPr id="11" name="Picture 10">
            <a:extLst>
              <a:ext uri="{FF2B5EF4-FFF2-40B4-BE49-F238E27FC236}">
                <a16:creationId xmlns:a16="http://schemas.microsoft.com/office/drawing/2014/main" id="{52E0631D-A81B-75CE-2BCE-9277CF77F0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7705" y="1926000"/>
            <a:ext cx="4932000" cy="4932000"/>
          </a:xfrm>
          <a:prstGeom prst="rect">
            <a:avLst/>
          </a:prstGeom>
          <a:effectLst>
            <a:outerShdw blurRad="50800" dist="50800" dir="5400000" algn="ctr" rotWithShape="0">
              <a:schemeClr val="accent3"/>
            </a:outerShdw>
          </a:effectLst>
        </p:spPr>
      </p:pic>
    </p:spTree>
    <p:extLst>
      <p:ext uri="{BB962C8B-B14F-4D97-AF65-F5344CB8AC3E}">
        <p14:creationId xmlns:p14="http://schemas.microsoft.com/office/powerpoint/2010/main" val="119928025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7337D27-DF11-791F-27F7-0575763D137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F87BD3-9D40-A94E-A3F2-7057BFCCCC3A}"/>
              </a:ext>
            </a:extLst>
          </p:cNvPr>
          <p:cNvPicPr>
            <a:picLocks noChangeAspect="1"/>
          </p:cNvPicPr>
          <p:nvPr/>
        </p:nvPicPr>
        <p:blipFill>
          <a:blip r:embed="rId3">
            <a:extLst>
              <a:ext uri="{837473B0-CC2E-450A-ABE3-18F120FF3D39}">
                <a1611:picAttrSrcUrl xmlns:a1611="http://schemas.microsoft.com/office/drawing/2016/11/main" r:id="rId4"/>
              </a:ext>
            </a:extLst>
          </a:blip>
          <a:srcRect b="16891"/>
          <a:stretch>
            <a:fillRect/>
          </a:stretch>
        </p:blipFill>
        <p:spPr>
          <a:xfrm>
            <a:off x="7508370" y="4595012"/>
            <a:ext cx="4558124" cy="1980000"/>
          </a:xfrm>
          <a:prstGeom prst="rect">
            <a:avLst/>
          </a:prstGeom>
          <a:effectLst>
            <a:outerShdw blurRad="50800" dist="50800" dir="5400000" algn="ctr" rotWithShape="0">
              <a:schemeClr val="accent3">
                <a:lumMod val="20000"/>
                <a:lumOff val="80000"/>
              </a:schemeClr>
            </a:outerShdw>
            <a:reflection blurRad="812800" stA="45000" endPos="65000" dist="50800" dir="5400000" sy="-100000" algn="bl" rotWithShape="0"/>
          </a:effectLst>
        </p:spPr>
      </p:pic>
      <p:sp>
        <p:nvSpPr>
          <p:cNvPr id="2" name="Title 1">
            <a:extLst>
              <a:ext uri="{FF2B5EF4-FFF2-40B4-BE49-F238E27FC236}">
                <a16:creationId xmlns:a16="http://schemas.microsoft.com/office/drawing/2014/main" id="{6DE9025D-799D-0623-40ED-6FA08BFEC5E0}"/>
              </a:ext>
            </a:extLst>
          </p:cNvPr>
          <p:cNvSpPr>
            <a:spLocks noGrp="1"/>
          </p:cNvSpPr>
          <p:nvPr>
            <p:ph type="title" idx="4294967295"/>
          </p:nvPr>
        </p:nvSpPr>
        <p:spPr>
          <a:xfrm>
            <a:off x="591671" y="0"/>
            <a:ext cx="10363200" cy="1721224"/>
          </a:xfrm>
        </p:spPr>
        <p:txBody>
          <a:bodyPr anchor="ctr">
            <a:normAutofit/>
          </a:bodyPr>
          <a:lstStyle/>
          <a:p>
            <a:r>
              <a:rPr lang="en-CA" sz="4400" dirty="0">
                <a:solidFill>
                  <a:schemeClr val="bg1"/>
                </a:solidFill>
                <a:latin typeface="Segoe UI Semibold" panose="020B0702040204020203" pitchFamily="34" charset="0"/>
                <a:cs typeface="Segoe UI Semibold" panose="020B0702040204020203" pitchFamily="34" charset="0"/>
              </a:rPr>
              <a:t>Board service &amp; governance </a:t>
            </a:r>
            <a:r>
              <a:rPr lang="en-CA" dirty="0"/>
              <a:t>	</a:t>
            </a:r>
          </a:p>
        </p:txBody>
      </p:sp>
      <p:sp>
        <p:nvSpPr>
          <p:cNvPr id="3" name="Content Placeholder 2">
            <a:extLst>
              <a:ext uri="{FF2B5EF4-FFF2-40B4-BE49-F238E27FC236}">
                <a16:creationId xmlns:a16="http://schemas.microsoft.com/office/drawing/2014/main" id="{C817458B-0BBF-9929-1AD6-564FB587FDCD}"/>
              </a:ext>
            </a:extLst>
          </p:cNvPr>
          <p:cNvSpPr>
            <a:spLocks noGrp="1"/>
          </p:cNvSpPr>
          <p:nvPr>
            <p:ph idx="4294967295"/>
          </p:nvPr>
        </p:nvSpPr>
        <p:spPr>
          <a:xfrm>
            <a:off x="591671" y="1272988"/>
            <a:ext cx="10865223" cy="5585012"/>
          </a:xfrm>
        </p:spPr>
        <p:txBody>
          <a:bodyPr anchor="ctr">
            <a:normAutofit fontScale="40000" lnSpcReduction="20000"/>
          </a:bodyPr>
          <a:lstStyle/>
          <a:p>
            <a:pPr lvl="0" fontAlgn="base">
              <a:lnSpc>
                <a:spcPct val="110000"/>
              </a:lnSpc>
            </a:pPr>
            <a:r>
              <a:rPr lang="en-CA" sz="6000" dirty="0">
                <a:solidFill>
                  <a:schemeClr val="bg1"/>
                </a:solidFill>
                <a:latin typeface="Segoe UI Variable Text Semiligh" pitchFamily="2" charset="0"/>
              </a:rPr>
              <a:t>Serve as a full voting member of the CI Board, representing the interests, needs, and perspectives of their Federation..</a:t>
            </a:r>
          </a:p>
          <a:p>
            <a:pPr lvl="0" fontAlgn="base">
              <a:lnSpc>
                <a:spcPct val="110000"/>
              </a:lnSpc>
            </a:pPr>
            <a:r>
              <a:rPr lang="en-CA" sz="6000" dirty="0">
                <a:solidFill>
                  <a:schemeClr val="bg1"/>
                </a:solidFill>
                <a:latin typeface="Segoe UI Variable Text Semiligh" pitchFamily="2" charset="0"/>
              </a:rPr>
              <a:t>Participate in board committees and contribute to policy development, strategic decisions, and program oversight.</a:t>
            </a:r>
          </a:p>
          <a:p>
            <a:pPr lvl="0" fontAlgn="base">
              <a:lnSpc>
                <a:spcPct val="110000"/>
              </a:lnSpc>
            </a:pPr>
            <a:r>
              <a:rPr lang="en-CA" sz="6000" dirty="0">
                <a:solidFill>
                  <a:schemeClr val="bg1"/>
                </a:solidFill>
                <a:latin typeface="Segoe UI Variable Text Semiligh" pitchFamily="2" charset="0"/>
              </a:rPr>
              <a:t>Report regularly to the CI Board on regional activities, challenges, achievements, and member feedback</a:t>
            </a:r>
          </a:p>
          <a:p>
            <a:pPr lvl="0">
              <a:lnSpc>
                <a:spcPct val="110000"/>
              </a:lnSpc>
            </a:pPr>
            <a:r>
              <a:rPr lang="en-CA" sz="6000" dirty="0">
                <a:solidFill>
                  <a:schemeClr val="bg1"/>
                </a:solidFill>
                <a:latin typeface="Segoe UI Variable Text Semiligh" pitchFamily="2" charset="0"/>
              </a:rPr>
              <a:t>Attend the in-person mid-term meeting (usually the end of February, beginning of March)</a:t>
            </a:r>
          </a:p>
          <a:p>
            <a:pPr lvl="0">
              <a:lnSpc>
                <a:spcPct val="110000"/>
              </a:lnSpc>
            </a:pPr>
            <a:r>
              <a:rPr lang="en-CA" sz="6000" dirty="0">
                <a:solidFill>
                  <a:schemeClr val="bg1"/>
                </a:solidFill>
                <a:latin typeface="Segoe UI Variable Text Semiligh" pitchFamily="2" charset="0"/>
              </a:rPr>
              <a:t>Attend the International convention</a:t>
            </a:r>
          </a:p>
          <a:p>
            <a:pPr lvl="0">
              <a:lnSpc>
                <a:spcPct val="110000"/>
              </a:lnSpc>
            </a:pPr>
            <a:r>
              <a:rPr lang="en-CA" sz="6000" dirty="0">
                <a:solidFill>
                  <a:schemeClr val="bg1"/>
                </a:solidFill>
                <a:latin typeface="Segoe UI Variable Text Semiligh" pitchFamily="2" charset="0"/>
              </a:rPr>
              <a:t>Invite the CI President or representative to the </a:t>
            </a:r>
          </a:p>
          <a:p>
            <a:pPr marL="0" lvl="0" indent="0">
              <a:lnSpc>
                <a:spcPct val="110000"/>
              </a:lnSpc>
              <a:buNone/>
            </a:pPr>
            <a:r>
              <a:rPr lang="en-CA" sz="6000" dirty="0">
                <a:solidFill>
                  <a:schemeClr val="bg1"/>
                </a:solidFill>
                <a:latin typeface="Segoe UI Variable Text Semiligh" pitchFamily="2" charset="0"/>
              </a:rPr>
              <a:t>   federation convention</a:t>
            </a:r>
          </a:p>
          <a:p>
            <a:pPr lvl="0">
              <a:lnSpc>
                <a:spcPct val="110000"/>
              </a:lnSpc>
            </a:pPr>
            <a:r>
              <a:rPr lang="en-CA" sz="6000" dirty="0">
                <a:solidFill>
                  <a:schemeClr val="bg1"/>
                </a:solidFill>
                <a:latin typeface="Segoe UI Variable Text Semiligh" pitchFamily="2" charset="0"/>
              </a:rPr>
              <a:t>You will be asked to judge one CI award</a:t>
            </a:r>
          </a:p>
          <a:p>
            <a:pPr lvl="0">
              <a:lnSpc>
                <a:spcPct val="110000"/>
              </a:lnSpc>
            </a:pPr>
            <a:r>
              <a:rPr lang="en-CA" sz="6000" dirty="0">
                <a:solidFill>
                  <a:schemeClr val="bg1"/>
                </a:solidFill>
                <a:latin typeface="Segoe UI Variable Text Semiligh" pitchFamily="2" charset="0"/>
              </a:rPr>
              <a:t>Check out the criteria for the Governor of the Year Award!</a:t>
            </a:r>
          </a:p>
          <a:p>
            <a:pPr lvl="0">
              <a:lnSpc>
                <a:spcPct val="110000"/>
              </a:lnSpc>
            </a:pPr>
            <a:endParaRPr lang="en-CA" sz="3800" dirty="0">
              <a:solidFill>
                <a:schemeClr val="bg1"/>
              </a:solidFill>
              <a:latin typeface="Segoe UI Variable Text Semiligh" pitchFamily="2" charset="0"/>
            </a:endParaRPr>
          </a:p>
          <a:p>
            <a:pPr marL="0" indent="0">
              <a:lnSpc>
                <a:spcPct val="110000"/>
              </a:lnSpc>
              <a:buNone/>
            </a:pPr>
            <a:endParaRPr lang="en-CA" sz="1100" dirty="0"/>
          </a:p>
        </p:txBody>
      </p:sp>
    </p:spTree>
    <p:extLst>
      <p:ext uri="{BB962C8B-B14F-4D97-AF65-F5344CB8AC3E}">
        <p14:creationId xmlns:p14="http://schemas.microsoft.com/office/powerpoint/2010/main" val="477714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dirty="0"/>
          </a:p>
        </p:txBody>
      </p:sp>
      <p:pic>
        <p:nvPicPr>
          <p:cNvPr id="33" name="Picture 32">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3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D715D6-D7B4-6D29-C34A-E3F5DAA857EA}"/>
              </a:ext>
            </a:extLst>
          </p:cNvPr>
          <p:cNvSpPr>
            <a:spLocks noGrp="1"/>
          </p:cNvSpPr>
          <p:nvPr>
            <p:ph type="title" idx="4294967295"/>
          </p:nvPr>
        </p:nvSpPr>
        <p:spPr>
          <a:xfrm>
            <a:off x="1451579" y="804519"/>
            <a:ext cx="9603275" cy="1049235"/>
          </a:xfrm>
        </p:spPr>
        <p:txBody>
          <a:bodyPr vert="horz" lIns="91440" tIns="45720" rIns="91440" bIns="45720" rtlCol="0" anchor="t">
            <a:normAutofit/>
          </a:bodyPr>
          <a:lstStyle/>
          <a:p>
            <a:r>
              <a:rPr lang="en-US" dirty="0"/>
              <a:t>Training Agenda</a:t>
            </a:r>
          </a:p>
        </p:txBody>
      </p:sp>
      <p:cxnSp>
        <p:nvCxnSpPr>
          <p:cNvPr id="41" name="Straight Connector 4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3" name="Rectangle 4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aphicFrame>
        <p:nvGraphicFramePr>
          <p:cNvPr id="10" name="TextBox 7">
            <a:extLst>
              <a:ext uri="{FF2B5EF4-FFF2-40B4-BE49-F238E27FC236}">
                <a16:creationId xmlns:a16="http://schemas.microsoft.com/office/drawing/2014/main" id="{3F16DB82-8282-9C98-DABB-C68A457D1793}"/>
              </a:ext>
            </a:extLst>
          </p:cNvPr>
          <p:cNvGraphicFramePr/>
          <p:nvPr>
            <p:extLst>
              <p:ext uri="{D42A27DB-BD31-4B8C-83A1-F6EECF244321}">
                <p14:modId xmlns:p14="http://schemas.microsoft.com/office/powerpoint/2010/main" val="1068162154"/>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34309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40D4F8B-EA92-2011-9DBC-8BE84A2F5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1F8D7-BF89-CF7A-7253-FBFD1525D702}"/>
              </a:ext>
            </a:extLst>
          </p:cNvPr>
          <p:cNvSpPr>
            <a:spLocks noGrp="1"/>
          </p:cNvSpPr>
          <p:nvPr>
            <p:ph type="title" idx="4294967295"/>
          </p:nvPr>
        </p:nvSpPr>
        <p:spPr>
          <a:xfrm>
            <a:off x="824753" y="430306"/>
            <a:ext cx="9072282" cy="809213"/>
          </a:xfrm>
        </p:spPr>
        <p:txBody>
          <a:bodyPr anchor="ctr">
            <a:normAutofit/>
          </a:bodyPr>
          <a:lstStyle/>
          <a:p>
            <a:r>
              <a:rPr lang="en-CA" sz="4400" dirty="0">
                <a:solidFill>
                  <a:schemeClr val="bg1"/>
                </a:solidFill>
                <a:latin typeface="Segoe UI Semibold" panose="020B0702040204020203" pitchFamily="34" charset="0"/>
                <a:cs typeface="Segoe UI Semibold" panose="020B0702040204020203" pitchFamily="34" charset="0"/>
              </a:rPr>
              <a:t>Calendar of activities</a:t>
            </a:r>
            <a:r>
              <a:rPr lang="en-CA" dirty="0"/>
              <a:t>	</a:t>
            </a:r>
          </a:p>
        </p:txBody>
      </p:sp>
      <p:sp>
        <p:nvSpPr>
          <p:cNvPr id="3" name="Content Placeholder 2">
            <a:extLst>
              <a:ext uri="{FF2B5EF4-FFF2-40B4-BE49-F238E27FC236}">
                <a16:creationId xmlns:a16="http://schemas.microsoft.com/office/drawing/2014/main" id="{35CFA217-BECF-DF05-37B1-A0FB5CB54668}"/>
              </a:ext>
            </a:extLst>
          </p:cNvPr>
          <p:cNvSpPr>
            <a:spLocks noGrp="1"/>
          </p:cNvSpPr>
          <p:nvPr>
            <p:ph idx="4294967295"/>
          </p:nvPr>
        </p:nvSpPr>
        <p:spPr>
          <a:xfrm>
            <a:off x="824753" y="1193800"/>
            <a:ext cx="11134165" cy="4699000"/>
          </a:xfrm>
        </p:spPr>
        <p:txBody>
          <a:bodyPr anchor="ctr">
            <a:normAutofit lnSpcReduction="10000"/>
          </a:bodyPr>
          <a:lstStyle/>
          <a:p>
            <a:pPr lvl="0"/>
            <a:endParaRPr lang="en-CA" sz="2400" dirty="0">
              <a:solidFill>
                <a:schemeClr val="bg1"/>
              </a:solidFill>
              <a:latin typeface="Segoe UI Variable Text Semiligh" pitchFamily="2" charset="0"/>
            </a:endParaRPr>
          </a:p>
          <a:p>
            <a:pPr lvl="0"/>
            <a:r>
              <a:rPr lang="en-CA" sz="2400" dirty="0">
                <a:solidFill>
                  <a:schemeClr val="bg1"/>
                </a:solidFill>
                <a:latin typeface="Segoe UI Variable Text Semiligh" pitchFamily="2" charset="0"/>
              </a:rPr>
              <a:t>In the manual provided, there is a list of dates and various activities.  If you want, use it as a guideline or develop your own!  </a:t>
            </a:r>
          </a:p>
          <a:p>
            <a:pPr lvl="0"/>
            <a:r>
              <a:rPr lang="en-CA" sz="2400" dirty="0">
                <a:solidFill>
                  <a:schemeClr val="bg1"/>
                </a:solidFill>
                <a:latin typeface="Segoe UI Variable Text Semiligh" pitchFamily="2" charset="0"/>
              </a:rPr>
              <a:t>The meeting dates for CI, for any CI committees you choose to sit on, deadline dates for submission of articles for CI meetings, regular federation meeting dates, federation visits, major club milestones like anniversaries that you want to recognize, dates for your regular newsletters or emails can all be set up electronically or whatever method works best for you.</a:t>
            </a:r>
          </a:p>
          <a:p>
            <a:pPr marL="0" lvl="0" indent="0">
              <a:buNone/>
            </a:pPr>
            <a:endParaRPr lang="en-CA" sz="2400" dirty="0">
              <a:solidFill>
                <a:schemeClr val="bg1"/>
              </a:solidFill>
              <a:latin typeface="Segoe UI Variable Text Semiligh" pitchFamily="2" charset="0"/>
            </a:endParaRPr>
          </a:p>
          <a:p>
            <a:pPr marL="0" lvl="0" indent="0">
              <a:buNone/>
            </a:pPr>
            <a:r>
              <a:rPr lang="en-CA" sz="2400" dirty="0">
                <a:solidFill>
                  <a:schemeClr val="bg1"/>
                </a:solidFill>
                <a:latin typeface="Segoe UI Variable Text Semiligh" pitchFamily="2" charset="0"/>
              </a:rPr>
              <a:t>It’s another tool to help keep you on top of activities throughout your year!</a:t>
            </a:r>
          </a:p>
          <a:p>
            <a:pPr marL="0" lvl="0" indent="0">
              <a:buNone/>
            </a:pPr>
            <a:endParaRPr lang="en-CA" dirty="0"/>
          </a:p>
        </p:txBody>
      </p:sp>
    </p:spTree>
    <p:extLst>
      <p:ext uri="{BB962C8B-B14F-4D97-AF65-F5344CB8AC3E}">
        <p14:creationId xmlns:p14="http://schemas.microsoft.com/office/powerpoint/2010/main" val="286582337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9C5A215C-CB43-3322-9E64-BC2E99F16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F01A2-F95C-F416-5106-4B0992B0E452}"/>
              </a:ext>
            </a:extLst>
          </p:cNvPr>
          <p:cNvSpPr>
            <a:spLocks noGrp="1"/>
          </p:cNvSpPr>
          <p:nvPr>
            <p:ph type="title" idx="4294967295"/>
          </p:nvPr>
        </p:nvSpPr>
        <p:spPr>
          <a:xfrm>
            <a:off x="681318" y="804863"/>
            <a:ext cx="11026588" cy="1041866"/>
          </a:xfrm>
        </p:spPr>
        <p:txBody>
          <a:bodyPr anchor="ctr">
            <a:normAutofit/>
          </a:bodyPr>
          <a:lstStyle/>
          <a:p>
            <a:pPr algn="ctr"/>
            <a:r>
              <a:rPr lang="en-CA" sz="4400" dirty="0">
                <a:solidFill>
                  <a:schemeClr val="bg1"/>
                </a:solidFill>
                <a:latin typeface="Segoe UI Semibold" panose="020B0702040204020203" pitchFamily="34" charset="0"/>
                <a:cs typeface="Segoe UI Semibold" panose="020B0702040204020203" pitchFamily="34" charset="0"/>
              </a:rPr>
              <a:t>RESOURCES</a:t>
            </a:r>
            <a:r>
              <a:rPr lang="en-CA" dirty="0"/>
              <a:t>	</a:t>
            </a:r>
          </a:p>
        </p:txBody>
      </p:sp>
      <p:sp>
        <p:nvSpPr>
          <p:cNvPr id="3" name="Content Placeholder 2">
            <a:extLst>
              <a:ext uri="{FF2B5EF4-FFF2-40B4-BE49-F238E27FC236}">
                <a16:creationId xmlns:a16="http://schemas.microsoft.com/office/drawing/2014/main" id="{6B5F9772-2912-7AF1-5250-53B6B83484B0}"/>
              </a:ext>
            </a:extLst>
          </p:cNvPr>
          <p:cNvSpPr>
            <a:spLocks noGrp="1"/>
          </p:cNvSpPr>
          <p:nvPr>
            <p:ph idx="4294967295"/>
          </p:nvPr>
        </p:nvSpPr>
        <p:spPr>
          <a:xfrm>
            <a:off x="914401" y="1846730"/>
            <a:ext cx="10793505" cy="4625788"/>
          </a:xfrm>
        </p:spPr>
        <p:txBody>
          <a:bodyPr anchor="ctr">
            <a:normAutofit fontScale="92500" lnSpcReduction="20000"/>
          </a:bodyPr>
          <a:lstStyle/>
          <a:p>
            <a:pPr>
              <a:lnSpc>
                <a:spcPct val="110000"/>
              </a:lnSpc>
            </a:pPr>
            <a:endParaRPr lang="en-CA" sz="1700" dirty="0">
              <a:solidFill>
                <a:schemeClr val="bg1"/>
              </a:solidFill>
            </a:endParaRPr>
          </a:p>
          <a:p>
            <a:pPr>
              <a:lnSpc>
                <a:spcPct val="110000"/>
              </a:lnSpc>
            </a:pPr>
            <a:r>
              <a:rPr lang="en-CA" sz="2800" dirty="0">
                <a:solidFill>
                  <a:schemeClr val="bg1"/>
                </a:solidFill>
                <a:latin typeface="Segoe UI Variable Text Semiligh" pitchFamily="2" charset="0"/>
              </a:rPr>
              <a:t>Me – Judy Weitkemper – </a:t>
            </a:r>
            <a:r>
              <a:rPr lang="en-CA" sz="2800" dirty="0">
                <a:solidFill>
                  <a:schemeClr val="bg1"/>
                </a:solidFill>
                <a:latin typeface="Segoe UI Variable Text Semiligh" pitchFamily="2" charset="0"/>
                <a:hlinkClick r:id="rId2"/>
              </a:rPr>
              <a:t>judyweitk@gmail.com</a:t>
            </a:r>
            <a:r>
              <a:rPr lang="en-CA" sz="2800" dirty="0">
                <a:latin typeface="Segoe UI Variable Text Semiligh" pitchFamily="2" charset="0"/>
              </a:rPr>
              <a:t>ud</a:t>
            </a:r>
          </a:p>
          <a:p>
            <a:pPr>
              <a:lnSpc>
                <a:spcPct val="110000"/>
              </a:lnSpc>
            </a:pPr>
            <a:r>
              <a:rPr lang="en-CA" sz="2800" dirty="0">
                <a:solidFill>
                  <a:schemeClr val="bg1"/>
                </a:solidFill>
                <a:latin typeface="Segoe UI Variable Text Semiligh" pitchFamily="2" charset="0"/>
              </a:rPr>
              <a:t>Past Governors</a:t>
            </a:r>
          </a:p>
          <a:p>
            <a:pPr>
              <a:lnSpc>
                <a:spcPct val="110000"/>
              </a:lnSpc>
            </a:pPr>
            <a:r>
              <a:rPr lang="en-CA" sz="2800" dirty="0">
                <a:solidFill>
                  <a:schemeClr val="bg1"/>
                </a:solidFill>
                <a:latin typeface="Segoe UI Variable Text Semiligh" pitchFamily="2" charset="0"/>
              </a:rPr>
              <a:t>CI website</a:t>
            </a:r>
          </a:p>
          <a:p>
            <a:pPr>
              <a:lnSpc>
                <a:spcPct val="110000"/>
              </a:lnSpc>
            </a:pPr>
            <a:r>
              <a:rPr lang="en-CA" sz="2800" dirty="0">
                <a:solidFill>
                  <a:schemeClr val="bg1"/>
                </a:solidFill>
                <a:latin typeface="Segoe UI Variable Text Semiligh" pitchFamily="2" charset="0"/>
              </a:rPr>
              <a:t>CI Executive </a:t>
            </a:r>
          </a:p>
          <a:p>
            <a:pPr>
              <a:lnSpc>
                <a:spcPct val="110000"/>
              </a:lnSpc>
            </a:pPr>
            <a:r>
              <a:rPr lang="en-CA" sz="2800" dirty="0">
                <a:solidFill>
                  <a:schemeClr val="bg1"/>
                </a:solidFill>
                <a:latin typeface="Segoe UI Variable Text Semiligh" pitchFamily="2" charset="0"/>
              </a:rPr>
              <a:t>Your federation website OR other federation websites (for ideas or inspiration!)</a:t>
            </a:r>
          </a:p>
          <a:p>
            <a:pPr>
              <a:lnSpc>
                <a:spcPct val="110000"/>
              </a:lnSpc>
            </a:pPr>
            <a:r>
              <a:rPr lang="en-CA" sz="2800" dirty="0">
                <a:solidFill>
                  <a:schemeClr val="bg1"/>
                </a:solidFill>
                <a:latin typeface="Segoe UI Variable Text Semiligh" pitchFamily="2" charset="0"/>
              </a:rPr>
              <a:t>Governor Manual which includes the information presented today </a:t>
            </a:r>
          </a:p>
          <a:p>
            <a:pPr>
              <a:lnSpc>
                <a:spcPct val="110000"/>
              </a:lnSpc>
            </a:pPr>
            <a:r>
              <a:rPr lang="en-CA" sz="2800" dirty="0">
                <a:solidFill>
                  <a:schemeClr val="bg1"/>
                </a:solidFill>
                <a:latin typeface="Segoe UI Variable Text Semiligh" pitchFamily="2" charset="0"/>
              </a:rPr>
              <a:t>If you have a question or are unsure about something, please contact me.  I will provide the answer or will know who to contact. </a:t>
            </a:r>
          </a:p>
          <a:p>
            <a:pPr>
              <a:lnSpc>
                <a:spcPct val="110000"/>
              </a:lnSpc>
            </a:pPr>
            <a:endParaRPr lang="en-CA" dirty="0"/>
          </a:p>
          <a:p>
            <a:pPr marL="0" lvl="0" indent="0">
              <a:lnSpc>
                <a:spcPct val="110000"/>
              </a:lnSpc>
              <a:buNone/>
            </a:pPr>
            <a:endParaRPr lang="en-CA" sz="1700" dirty="0"/>
          </a:p>
        </p:txBody>
      </p:sp>
      <p:pic>
        <p:nvPicPr>
          <p:cNvPr id="5" name="Picture 4">
            <a:extLst>
              <a:ext uri="{FF2B5EF4-FFF2-40B4-BE49-F238E27FC236}">
                <a16:creationId xmlns:a16="http://schemas.microsoft.com/office/drawing/2014/main" id="{5ECB902E-B588-9B4C-14AE-30B5A0B782E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3308824" cy="1800000"/>
          </a:xfrm>
          <a:prstGeom prst="rect">
            <a:avLst/>
          </a:prstGeom>
        </p:spPr>
      </p:pic>
    </p:spTree>
    <p:extLst>
      <p:ext uri="{BB962C8B-B14F-4D97-AF65-F5344CB8AC3E}">
        <p14:creationId xmlns:p14="http://schemas.microsoft.com/office/powerpoint/2010/main" val="229870667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D052E8B2-045F-D1DA-A3C4-BA5239169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C05D7-5E44-4980-A3A4-E299FFF36291}"/>
              </a:ext>
            </a:extLst>
          </p:cNvPr>
          <p:cNvSpPr>
            <a:spLocks noGrp="1"/>
          </p:cNvSpPr>
          <p:nvPr>
            <p:ph type="title" idx="4294967295"/>
          </p:nvPr>
        </p:nvSpPr>
        <p:spPr>
          <a:xfrm>
            <a:off x="1651000" y="254000"/>
            <a:ext cx="9554882" cy="1833563"/>
          </a:xfrm>
        </p:spPr>
        <p:txBody>
          <a:bodyPr>
            <a:normAutofit/>
          </a:bodyPr>
          <a:lstStyle/>
          <a:p>
            <a:pPr algn="r"/>
            <a:br>
              <a:rPr lang="en-CA" sz="4400" dirty="0">
                <a:latin typeface="Segoe UI Semibold" panose="020B0702040204020203" pitchFamily="34" charset="0"/>
                <a:cs typeface="Segoe UI Semibold" panose="020B0702040204020203" pitchFamily="34" charset="0"/>
              </a:rPr>
            </a:br>
            <a:r>
              <a:rPr lang="en-CA" sz="4400" dirty="0">
                <a:latin typeface="Segoe UI Semibold" panose="020B0702040204020203" pitchFamily="34" charset="0"/>
                <a:cs typeface="Segoe UI Semibold" panose="020B0702040204020203" pitchFamily="34" charset="0"/>
              </a:rPr>
              <a:t>          excellence is yours</a:t>
            </a:r>
            <a:r>
              <a:rPr lang="en-CA" sz="3600" dirty="0">
                <a:latin typeface="Segoe UI Semibold" panose="020B0702040204020203" pitchFamily="34" charset="0"/>
                <a:cs typeface="Segoe UI Semibold" panose="020B0702040204020203" pitchFamily="34" charset="0"/>
              </a:rPr>
              <a:t>	</a:t>
            </a:r>
          </a:p>
        </p:txBody>
      </p:sp>
      <p:sp>
        <p:nvSpPr>
          <p:cNvPr id="7" name="Content Placeholder 2">
            <a:extLst>
              <a:ext uri="{FF2B5EF4-FFF2-40B4-BE49-F238E27FC236}">
                <a16:creationId xmlns:a16="http://schemas.microsoft.com/office/drawing/2014/main" id="{1A7EDA42-4A85-06BC-5A32-63CADAA088C6}"/>
              </a:ext>
            </a:extLst>
          </p:cNvPr>
          <p:cNvSpPr>
            <a:spLocks noGrp="1"/>
          </p:cNvSpPr>
          <p:nvPr>
            <p:ph idx="4294967295"/>
          </p:nvPr>
        </p:nvSpPr>
        <p:spPr>
          <a:xfrm>
            <a:off x="0" y="2994025"/>
            <a:ext cx="11833412" cy="3814763"/>
          </a:xfrm>
        </p:spPr>
        <p:txBody>
          <a:bodyPr>
            <a:normAutofit/>
          </a:bodyPr>
          <a:lstStyle/>
          <a:p>
            <a:pPr>
              <a:lnSpc>
                <a:spcPct val="110000"/>
              </a:lnSpc>
            </a:pPr>
            <a:r>
              <a:rPr lang="en-CA" sz="2400" dirty="0">
                <a:latin typeface="Segoe UI Variable Text Semiligh" pitchFamily="2" charset="0"/>
              </a:rPr>
              <a:t>This is a comprehensive overview of the Governor role.  </a:t>
            </a:r>
          </a:p>
          <a:p>
            <a:pPr>
              <a:lnSpc>
                <a:spcPct val="110000"/>
              </a:lnSpc>
            </a:pPr>
            <a:r>
              <a:rPr lang="en-CA" sz="2400" dirty="0">
                <a:latin typeface="Segoe UI Variable Text Semiligh" pitchFamily="2" charset="0"/>
              </a:rPr>
              <a:t>Your role as Governor depends on the amount of time you are able to contribute and the status of your federation.  Federations differ vastly in terms of membership numbers, organizational structure, bylaws, past practise, etc.  Take that into consideration. Do what works best for you and your federation.  The most important steps are to plan and to communicate.  </a:t>
            </a:r>
          </a:p>
          <a:p>
            <a:pPr>
              <a:lnSpc>
                <a:spcPct val="110000"/>
              </a:lnSpc>
            </a:pPr>
            <a:r>
              <a:rPr lang="en-CA" sz="2400" dirty="0">
                <a:latin typeface="Segoe UI Variable Text Semiligh" pitchFamily="2" charset="0"/>
              </a:rPr>
              <a:t>We want to provide you with whatever tools are necessary for YOUR success.  If you need more information, clarification or assistance, please feel free to contact me.  </a:t>
            </a:r>
          </a:p>
          <a:p>
            <a:pPr marL="0" lvl="0" indent="0">
              <a:lnSpc>
                <a:spcPct val="110000"/>
              </a:lnSpc>
              <a:buNone/>
            </a:pPr>
            <a:endParaRPr lang="en-CA" sz="1600" dirty="0"/>
          </a:p>
        </p:txBody>
      </p:sp>
      <p:pic>
        <p:nvPicPr>
          <p:cNvPr id="3" name="Picture 2">
            <a:extLst>
              <a:ext uri="{FF2B5EF4-FFF2-40B4-BE49-F238E27FC236}">
                <a16:creationId xmlns:a16="http://schemas.microsoft.com/office/drawing/2014/main" id="{668F04DA-16A4-762C-E6F6-B79CA595483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48480"/>
            <a:ext cx="4960442" cy="2591830"/>
          </a:xfrm>
          <a:prstGeom prst="rect">
            <a:avLst/>
          </a:prstGeom>
        </p:spPr>
      </p:pic>
    </p:spTree>
    <p:extLst>
      <p:ext uri="{BB962C8B-B14F-4D97-AF65-F5344CB8AC3E}">
        <p14:creationId xmlns:p14="http://schemas.microsoft.com/office/powerpoint/2010/main" val="1534116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9A37502-AEA0-CFA0-1C9D-9A1BAA4CA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77D0A-8FDB-65C1-0CA6-901E58B8B792}"/>
              </a:ext>
            </a:extLst>
          </p:cNvPr>
          <p:cNvSpPr>
            <a:spLocks noGrp="1"/>
          </p:cNvSpPr>
          <p:nvPr>
            <p:ph type="title" idx="4294967295"/>
          </p:nvPr>
        </p:nvSpPr>
        <p:spPr>
          <a:xfrm>
            <a:off x="858246" y="876581"/>
            <a:ext cx="9377082" cy="647419"/>
          </a:xfrm>
        </p:spPr>
        <p:txBody>
          <a:bodyPr>
            <a:normAutofit fontScale="90000"/>
          </a:bodyPr>
          <a:lstStyle/>
          <a:p>
            <a:r>
              <a:rPr lang="en-CA" sz="4400" dirty="0">
                <a:latin typeface="Segoe UI Semibold" panose="020B0702040204020203" pitchFamily="34" charset="0"/>
                <a:cs typeface="Segoe UI Semibold" panose="020B0702040204020203" pitchFamily="34" charset="0"/>
              </a:rPr>
              <a:t>In a nutshell – be the difference!</a:t>
            </a:r>
            <a:r>
              <a:rPr lang="en-CA" sz="2800" dirty="0"/>
              <a:t>	</a:t>
            </a:r>
          </a:p>
        </p:txBody>
      </p:sp>
      <p:sp>
        <p:nvSpPr>
          <p:cNvPr id="3" name="Content Placeholder 2">
            <a:extLst>
              <a:ext uri="{FF2B5EF4-FFF2-40B4-BE49-F238E27FC236}">
                <a16:creationId xmlns:a16="http://schemas.microsoft.com/office/drawing/2014/main" id="{36634A33-4279-0E9E-AE20-5A8FAC85F796}"/>
              </a:ext>
            </a:extLst>
          </p:cNvPr>
          <p:cNvSpPr>
            <a:spLocks noGrp="1"/>
          </p:cNvSpPr>
          <p:nvPr>
            <p:ph idx="4294967295"/>
          </p:nvPr>
        </p:nvSpPr>
        <p:spPr>
          <a:xfrm>
            <a:off x="519952" y="1524000"/>
            <a:ext cx="8265459" cy="5334000"/>
          </a:xfrm>
        </p:spPr>
        <p:txBody>
          <a:bodyPr>
            <a:normAutofit lnSpcReduction="10000"/>
          </a:bodyPr>
          <a:lstStyle/>
          <a:p>
            <a:pPr>
              <a:lnSpc>
                <a:spcPct val="110000"/>
              </a:lnSpc>
            </a:pPr>
            <a:endParaRPr lang="en-CA" sz="1400" dirty="0"/>
          </a:p>
          <a:p>
            <a:pPr>
              <a:lnSpc>
                <a:spcPct val="110000"/>
              </a:lnSpc>
            </a:pPr>
            <a:r>
              <a:rPr lang="en-CA" sz="2400" dirty="0">
                <a:latin typeface="Segoe UI Variable Text Semiligh" pitchFamily="2" charset="0"/>
              </a:rPr>
              <a:t>Develop attainable and realistic federation goals</a:t>
            </a:r>
          </a:p>
          <a:p>
            <a:pPr>
              <a:lnSpc>
                <a:spcPct val="110000"/>
              </a:lnSpc>
            </a:pPr>
            <a:r>
              <a:rPr lang="en-CA" sz="2400" dirty="0">
                <a:latin typeface="Segoe UI Variable Text Semiligh" pitchFamily="2" charset="0"/>
              </a:rPr>
              <a:t>Use the resources available to you </a:t>
            </a:r>
          </a:p>
          <a:p>
            <a:pPr>
              <a:lnSpc>
                <a:spcPct val="110000"/>
              </a:lnSpc>
            </a:pPr>
            <a:r>
              <a:rPr lang="en-CA" sz="2400" dirty="0">
                <a:latin typeface="Segoe UI Variable Text Semiligh" pitchFamily="2" charset="0"/>
              </a:rPr>
              <a:t>Work with your federation officers to establish goals and expectations for their roles .  Appoint or establish any committees necessary</a:t>
            </a:r>
          </a:p>
          <a:p>
            <a:pPr>
              <a:lnSpc>
                <a:spcPct val="110000"/>
              </a:lnSpc>
            </a:pPr>
            <a:r>
              <a:rPr lang="en-CA" sz="2400" dirty="0">
                <a:latin typeface="Segoe UI Variable Text Semiligh" pitchFamily="2" charset="0"/>
              </a:rPr>
              <a:t>Communicate, communicate, communicate </a:t>
            </a:r>
          </a:p>
          <a:p>
            <a:pPr>
              <a:lnSpc>
                <a:spcPct val="110000"/>
              </a:lnSpc>
            </a:pPr>
            <a:r>
              <a:rPr lang="en-CA" sz="2400" dirty="0">
                <a:latin typeface="Segoe UI Variable Text Semiligh" pitchFamily="2" charset="0"/>
              </a:rPr>
              <a:t>Work with CI as the federation representative</a:t>
            </a:r>
          </a:p>
          <a:p>
            <a:pPr>
              <a:lnSpc>
                <a:spcPct val="110000"/>
              </a:lnSpc>
            </a:pPr>
            <a:r>
              <a:rPr lang="en-CA" sz="2400" dirty="0">
                <a:latin typeface="Segoe UI Variable Text Semiligh" pitchFamily="2" charset="0"/>
              </a:rPr>
              <a:t>Provide support and mentorship to your clubs</a:t>
            </a:r>
          </a:p>
          <a:p>
            <a:pPr>
              <a:lnSpc>
                <a:spcPct val="110000"/>
              </a:lnSpc>
            </a:pPr>
            <a:r>
              <a:rPr lang="en-CA" sz="2400" dirty="0">
                <a:latin typeface="Segoe UI Variable Text Semiligh" pitchFamily="2" charset="0"/>
              </a:rPr>
              <a:t>Be the cheerleader for your federation. </a:t>
            </a:r>
          </a:p>
          <a:p>
            <a:pPr>
              <a:lnSpc>
                <a:spcPct val="110000"/>
              </a:lnSpc>
            </a:pPr>
            <a:r>
              <a:rPr lang="en-CA" sz="2400" dirty="0">
                <a:latin typeface="Segoe UI Variable Text Semiligh" pitchFamily="2" charset="0"/>
              </a:rPr>
              <a:t>Remember to have fun!   </a:t>
            </a:r>
          </a:p>
          <a:p>
            <a:pPr marL="0" indent="0">
              <a:lnSpc>
                <a:spcPct val="110000"/>
              </a:lnSpc>
              <a:buNone/>
            </a:pPr>
            <a:endParaRPr lang="en-CA" sz="2400" dirty="0">
              <a:latin typeface="Segoe UI Variable Text Semiligh" pitchFamily="2" charset="0"/>
            </a:endParaRPr>
          </a:p>
          <a:p>
            <a:pPr>
              <a:lnSpc>
                <a:spcPct val="110000"/>
              </a:lnSpc>
            </a:pPr>
            <a:endParaRPr lang="en-CA" sz="800" dirty="0"/>
          </a:p>
          <a:p>
            <a:pPr marL="0" lvl="0" indent="0">
              <a:lnSpc>
                <a:spcPct val="110000"/>
              </a:lnSpc>
              <a:buNone/>
            </a:pPr>
            <a:endParaRPr lang="en-CA" sz="800" dirty="0"/>
          </a:p>
        </p:txBody>
      </p:sp>
      <p:pic>
        <p:nvPicPr>
          <p:cNvPr id="5" name="Picture 4">
            <a:extLst>
              <a:ext uri="{FF2B5EF4-FFF2-40B4-BE49-F238E27FC236}">
                <a16:creationId xmlns:a16="http://schemas.microsoft.com/office/drawing/2014/main" id="{369B35A3-A8F7-8D10-AD30-D2121E09530F}"/>
              </a:ext>
            </a:extLst>
          </p:cNvPr>
          <p:cNvPicPr>
            <a:picLocks noChangeAspect="1"/>
          </p:cNvPicPr>
          <p:nvPr/>
        </p:nvPicPr>
        <p:blipFill>
          <a:blip r:embed="rId2">
            <a:extLst>
              <a:ext uri="{837473B0-CC2E-450A-ABE3-18F120FF3D39}">
                <a1611:picAttrSrcUrl xmlns:a1611="http://schemas.microsoft.com/office/drawing/2016/11/main" r:id="rId3"/>
              </a:ext>
            </a:extLst>
          </a:blip>
          <a:srcRect b="6194"/>
          <a:stretch>
            <a:fillRect/>
          </a:stretch>
        </p:blipFill>
        <p:spPr>
          <a:xfrm>
            <a:off x="8785411" y="1854200"/>
            <a:ext cx="3406589" cy="4652281"/>
          </a:xfrm>
          <a:prstGeom prst="rect">
            <a:avLst/>
          </a:prstGeom>
        </p:spPr>
      </p:pic>
    </p:spTree>
    <p:extLst>
      <p:ext uri="{BB962C8B-B14F-4D97-AF65-F5344CB8AC3E}">
        <p14:creationId xmlns:p14="http://schemas.microsoft.com/office/powerpoint/2010/main" val="80164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1384660-AE2F-AF4E-A7F8-1BB15CE1D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F56A4-24EC-A4A2-1915-1CB65C038861}"/>
              </a:ext>
            </a:extLst>
          </p:cNvPr>
          <p:cNvSpPr>
            <a:spLocks noGrp="1"/>
          </p:cNvSpPr>
          <p:nvPr>
            <p:ph type="title" idx="4294967295"/>
          </p:nvPr>
        </p:nvSpPr>
        <p:spPr>
          <a:xfrm>
            <a:off x="986117" y="582706"/>
            <a:ext cx="10219765" cy="809532"/>
          </a:xfrm>
        </p:spPr>
        <p:txBody>
          <a:bodyPr>
            <a:normAutofit fontScale="90000"/>
          </a:bodyPr>
          <a:lstStyle/>
          <a:p>
            <a:pPr algn="r"/>
            <a:br>
              <a:rPr lang="en-CA" sz="4900" dirty="0">
                <a:latin typeface="Segoe UI Semibold" panose="020B0702040204020203" pitchFamily="34" charset="0"/>
                <a:cs typeface="Segoe UI Semibold" panose="020B0702040204020203" pitchFamily="34" charset="0"/>
              </a:rPr>
            </a:br>
            <a:r>
              <a:rPr lang="en-CA" sz="4900" dirty="0">
                <a:latin typeface="Segoe UI Semibold" panose="020B0702040204020203" pitchFamily="34" charset="0"/>
                <a:cs typeface="Segoe UI Semibold" panose="020B0702040204020203" pitchFamily="34" charset="0"/>
              </a:rPr>
              <a:t>Education COMMITTEE</a:t>
            </a:r>
            <a:br>
              <a:rPr lang="en-CA" dirty="0"/>
            </a:br>
            <a:r>
              <a:rPr lang="en-CA" dirty="0"/>
              <a:t>	</a:t>
            </a:r>
          </a:p>
        </p:txBody>
      </p:sp>
      <p:sp>
        <p:nvSpPr>
          <p:cNvPr id="3" name="Content Placeholder 2">
            <a:extLst>
              <a:ext uri="{FF2B5EF4-FFF2-40B4-BE49-F238E27FC236}">
                <a16:creationId xmlns:a16="http://schemas.microsoft.com/office/drawing/2014/main" id="{DD412F39-B26F-E585-5120-3A87F75A61CE}"/>
              </a:ext>
            </a:extLst>
          </p:cNvPr>
          <p:cNvSpPr>
            <a:spLocks noGrp="1"/>
          </p:cNvSpPr>
          <p:nvPr>
            <p:ph idx="4294967295"/>
          </p:nvPr>
        </p:nvSpPr>
        <p:spPr>
          <a:xfrm>
            <a:off x="627528" y="1255059"/>
            <a:ext cx="11223813" cy="5145741"/>
          </a:xfrm>
        </p:spPr>
        <p:txBody>
          <a:bodyPr>
            <a:normAutofit fontScale="92500"/>
          </a:bodyPr>
          <a:lstStyle/>
          <a:p>
            <a:pPr marL="0" indent="0">
              <a:lnSpc>
                <a:spcPct val="110000"/>
              </a:lnSpc>
              <a:buNone/>
            </a:pPr>
            <a:endParaRPr lang="en-CA" sz="2400" dirty="0">
              <a:latin typeface="Segoe UI Variable Text Semiligh" pitchFamily="2" charset="0"/>
              <a:cs typeface="Segoe UI Semibold" panose="020B0702040204020203" pitchFamily="34" charset="0"/>
            </a:endParaRPr>
          </a:p>
          <a:p>
            <a:pPr marL="0" indent="0">
              <a:lnSpc>
                <a:spcPct val="110000"/>
              </a:lnSpc>
              <a:buNone/>
            </a:pPr>
            <a:endParaRPr lang="en-CA" sz="2400" dirty="0">
              <a:latin typeface="Segoe UI Variable Text Semiligh" pitchFamily="2" charset="0"/>
              <a:cs typeface="Segoe UI Semibold" panose="020B0702040204020203" pitchFamily="34" charset="0"/>
            </a:endParaRPr>
          </a:p>
          <a:p>
            <a:pPr marL="0" indent="0">
              <a:lnSpc>
                <a:spcPct val="110000"/>
              </a:lnSpc>
              <a:buNone/>
            </a:pPr>
            <a:endParaRPr lang="en-CA" sz="2400" dirty="0">
              <a:latin typeface="Segoe UI Variable Text Semiligh" pitchFamily="2" charset="0"/>
              <a:cs typeface="Segoe UI Semibold" panose="020B0702040204020203" pitchFamily="34" charset="0"/>
            </a:endParaRPr>
          </a:p>
          <a:p>
            <a:pPr marL="0" indent="0">
              <a:lnSpc>
                <a:spcPct val="110000"/>
              </a:lnSpc>
              <a:buNone/>
            </a:pPr>
            <a:r>
              <a:rPr lang="en-CA" sz="2400" dirty="0">
                <a:latin typeface="Segoe UI Variable Text Semiligh" pitchFamily="2" charset="0"/>
                <a:cs typeface="Segoe UI Semibold" panose="020B0702040204020203" pitchFamily="34" charset="0"/>
              </a:rPr>
              <a:t>The Education Committee wants to provide the best possible training for this position and eventually all positions.  We are developing a framework to determine what educational tools are optimal to ensure that all Cosmos and Cosmo leaders are successful. </a:t>
            </a:r>
          </a:p>
          <a:p>
            <a:pPr marL="0" indent="0">
              <a:lnSpc>
                <a:spcPct val="110000"/>
              </a:lnSpc>
              <a:buNone/>
            </a:pPr>
            <a:r>
              <a:rPr lang="en-CA" sz="2400" dirty="0">
                <a:latin typeface="Segoe UI Variable Text Semiligh" pitchFamily="2" charset="0"/>
                <a:cs typeface="Segoe UI Semibold" panose="020B0702040204020203" pitchFamily="34" charset="0"/>
              </a:rPr>
              <a:t>Feedback is important, let us know how we can improve this training.  </a:t>
            </a:r>
          </a:p>
          <a:p>
            <a:pPr marL="0" indent="0">
              <a:lnSpc>
                <a:spcPct val="110000"/>
              </a:lnSpc>
              <a:buNone/>
            </a:pPr>
            <a:r>
              <a:rPr lang="en-CA" sz="2400" dirty="0">
                <a:latin typeface="Segoe UI Variable Text Semiligh" pitchFamily="2" charset="0"/>
                <a:cs typeface="Segoe UI Semibold" panose="020B0702040204020203" pitchFamily="34" charset="0"/>
              </a:rPr>
              <a:t>If you have any ideas, information, or education sessions that you would like developed, let me know.</a:t>
            </a:r>
          </a:p>
          <a:p>
            <a:pPr marL="0" indent="0">
              <a:lnSpc>
                <a:spcPct val="110000"/>
              </a:lnSpc>
              <a:buNone/>
            </a:pPr>
            <a:r>
              <a:rPr lang="en-CA" sz="2400" dirty="0">
                <a:latin typeface="Segoe UI Variable Text Semiligh" pitchFamily="2" charset="0"/>
                <a:cs typeface="Segoe UI Semibold" panose="020B0702040204020203" pitchFamily="34" charset="0"/>
              </a:rPr>
              <a:t>If you or if any members would like to serve on the Education Committee, please contact me.  </a:t>
            </a:r>
          </a:p>
          <a:p>
            <a:pPr marL="0" indent="0">
              <a:lnSpc>
                <a:spcPct val="110000"/>
              </a:lnSpc>
              <a:buNone/>
            </a:pPr>
            <a:endParaRPr lang="en-CA" sz="1400" dirty="0"/>
          </a:p>
          <a:p>
            <a:pPr>
              <a:lnSpc>
                <a:spcPct val="110000"/>
              </a:lnSpc>
            </a:pPr>
            <a:endParaRPr lang="en-CA" sz="1400" dirty="0"/>
          </a:p>
          <a:p>
            <a:pPr>
              <a:lnSpc>
                <a:spcPct val="110000"/>
              </a:lnSpc>
            </a:pPr>
            <a:endParaRPr lang="en-CA" sz="1400" dirty="0"/>
          </a:p>
          <a:p>
            <a:pPr marL="0" lvl="0" indent="0">
              <a:lnSpc>
                <a:spcPct val="110000"/>
              </a:lnSpc>
              <a:buNone/>
            </a:pPr>
            <a:endParaRPr lang="en-CA" sz="1400" dirty="0"/>
          </a:p>
        </p:txBody>
      </p:sp>
      <p:pic>
        <p:nvPicPr>
          <p:cNvPr id="7" name="Graphic 6" descr="Classroom">
            <a:extLst>
              <a:ext uri="{FF2B5EF4-FFF2-40B4-BE49-F238E27FC236}">
                <a16:creationId xmlns:a16="http://schemas.microsoft.com/office/drawing/2014/main" id="{64347C4B-075A-E828-06A4-3E09B3D9CE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37762"/>
            <a:ext cx="3060000" cy="3060000"/>
          </a:xfrm>
          <a:prstGeom prst="rect">
            <a:avLst/>
          </a:prstGeom>
        </p:spPr>
      </p:pic>
    </p:spTree>
    <p:extLst>
      <p:ext uri="{BB962C8B-B14F-4D97-AF65-F5344CB8AC3E}">
        <p14:creationId xmlns:p14="http://schemas.microsoft.com/office/powerpoint/2010/main" val="2352629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24A87E43-F38E-B793-8ADE-92618AACA3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925262-10F0-2792-4921-3EDB02CC9889}"/>
              </a:ext>
            </a:extLst>
          </p:cNvPr>
          <p:cNvSpPr>
            <a:spLocks noGrp="1"/>
          </p:cNvSpPr>
          <p:nvPr>
            <p:ph idx="4294967295"/>
          </p:nvPr>
        </p:nvSpPr>
        <p:spPr>
          <a:xfrm>
            <a:off x="0" y="2016125"/>
            <a:ext cx="3527425" cy="3449638"/>
          </a:xfrm>
        </p:spPr>
        <p:txBody>
          <a:bodyPr>
            <a:normAutofit/>
          </a:bodyPr>
          <a:lstStyle/>
          <a:p>
            <a:pPr marL="0" indent="0">
              <a:buNone/>
            </a:pPr>
            <a:endParaRPr lang="en-CA" dirty="0"/>
          </a:p>
          <a:p>
            <a:endParaRPr lang="en-CA" dirty="0"/>
          </a:p>
          <a:p>
            <a:pPr marL="0" lvl="0" indent="0">
              <a:buNone/>
            </a:pPr>
            <a:endParaRPr lang="en-CA" dirty="0"/>
          </a:p>
        </p:txBody>
      </p:sp>
      <p:pic>
        <p:nvPicPr>
          <p:cNvPr id="5" name="Picture 4">
            <a:extLst>
              <a:ext uri="{FF2B5EF4-FFF2-40B4-BE49-F238E27FC236}">
                <a16:creationId xmlns:a16="http://schemas.microsoft.com/office/drawing/2014/main" id="{29050A08-82E6-5B9D-1E18-6457CBEB6BEF}"/>
              </a:ext>
            </a:extLst>
          </p:cNvPr>
          <p:cNvPicPr>
            <a:picLocks noChangeAspect="1"/>
          </p:cNvPicPr>
          <p:nvPr/>
        </p:nvPicPr>
        <p:blipFill>
          <a:blip r:embed="rId2">
            <a:extLst>
              <a:ext uri="{837473B0-CC2E-450A-ABE3-18F120FF3D39}">
                <a1611:picAttrSrcUrl xmlns:a1611="http://schemas.microsoft.com/office/drawing/2016/11/main" r:id="rId3"/>
              </a:ext>
            </a:extLst>
          </a:blip>
          <a:srcRect l="3392" r="11494" b="1"/>
          <a:stretch>
            <a:fillRect/>
          </a:stretch>
        </p:blipFill>
        <p:spPr>
          <a:xfrm>
            <a:off x="3268838" y="1172940"/>
            <a:ext cx="4821551" cy="3866172"/>
          </a:xfrm>
          <a:prstGeom prst="rect">
            <a:avLst/>
          </a:prstGeom>
        </p:spPr>
      </p:pic>
      <p:pic>
        <p:nvPicPr>
          <p:cNvPr id="2" name="Picture 1">
            <a:extLst>
              <a:ext uri="{FF2B5EF4-FFF2-40B4-BE49-F238E27FC236}">
                <a16:creationId xmlns:a16="http://schemas.microsoft.com/office/drawing/2014/main" id="{7446FC7B-36CA-B749-931D-CE065417BA8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8980" y="0"/>
            <a:ext cx="10154039" cy="6858000"/>
          </a:xfrm>
          <a:prstGeom prst="rect">
            <a:avLst/>
          </a:prstGeom>
        </p:spPr>
      </p:pic>
    </p:spTree>
    <p:extLst>
      <p:ext uri="{BB962C8B-B14F-4D97-AF65-F5344CB8AC3E}">
        <p14:creationId xmlns:p14="http://schemas.microsoft.com/office/powerpoint/2010/main" val="113229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FF5D-0EB1-F81A-532B-0DADAF6B6A79}"/>
              </a:ext>
            </a:extLst>
          </p:cNvPr>
          <p:cNvSpPr>
            <a:spLocks noGrp="1"/>
          </p:cNvSpPr>
          <p:nvPr>
            <p:ph type="title"/>
          </p:nvPr>
        </p:nvSpPr>
        <p:spPr>
          <a:xfrm>
            <a:off x="431172" y="553617"/>
            <a:ext cx="9782503" cy="895621"/>
          </a:xfrm>
        </p:spPr>
        <p:txBody>
          <a:bodyPr anchor="t">
            <a:normAutofit/>
          </a:bodyPr>
          <a:lstStyle/>
          <a:p>
            <a:r>
              <a:rPr lang="en-CA" sz="4400" dirty="0">
                <a:latin typeface="Segoe UI Semibold" panose="020B0702040204020203" pitchFamily="34" charset="0"/>
                <a:cs typeface="Segoe UI Semibold" panose="020B0702040204020203" pitchFamily="34" charset="0"/>
              </a:rPr>
              <a:t>Role of a Governor</a:t>
            </a:r>
          </a:p>
        </p:txBody>
      </p:sp>
      <p:sp>
        <p:nvSpPr>
          <p:cNvPr id="11" name="Text Placeholder 2">
            <a:extLst>
              <a:ext uri="{FF2B5EF4-FFF2-40B4-BE49-F238E27FC236}">
                <a16:creationId xmlns:a16="http://schemas.microsoft.com/office/drawing/2014/main" id="{E8A62C5A-D72B-4A36-2B22-082E0B7AB3E8}"/>
              </a:ext>
            </a:extLst>
          </p:cNvPr>
          <p:cNvSpPr>
            <a:spLocks noGrp="1"/>
          </p:cNvSpPr>
          <p:nvPr>
            <p:ph type="body" idx="1"/>
          </p:nvPr>
        </p:nvSpPr>
        <p:spPr>
          <a:xfrm>
            <a:off x="1587260" y="1237130"/>
            <a:ext cx="8885208" cy="5067254"/>
          </a:xfrm>
        </p:spPr>
        <p:txBody>
          <a:bodyPr>
            <a:normAutofit/>
          </a:bodyPr>
          <a:lstStyle/>
          <a:p>
            <a:pPr marL="342900" indent="-342900">
              <a:lnSpc>
                <a:spcPct val="110000"/>
              </a:lnSpc>
              <a:buFont typeface="Arial" panose="020B0604020202020204" pitchFamily="34" charset="0"/>
              <a:buChar char="•"/>
            </a:pPr>
            <a:r>
              <a:rPr lang="en-CA" sz="2400" dirty="0">
                <a:latin typeface="Segoe UI Variable Text Semiligh" pitchFamily="2" charset="0"/>
              </a:rPr>
              <a:t>Represents the Federation at the CI level</a:t>
            </a:r>
          </a:p>
          <a:p>
            <a:pPr marL="342900" indent="-342900">
              <a:lnSpc>
                <a:spcPct val="110000"/>
              </a:lnSpc>
              <a:buFont typeface="Arial" panose="020B0604020202020204" pitchFamily="34" charset="0"/>
              <a:buChar char="•"/>
            </a:pPr>
            <a:r>
              <a:rPr lang="en-CA" sz="2400" dirty="0">
                <a:latin typeface="Segoe UI Variable Text Semiligh" pitchFamily="2" charset="0"/>
              </a:rPr>
              <a:t>Holds a voting seat on the CI Board</a:t>
            </a:r>
          </a:p>
          <a:p>
            <a:pPr marL="342900" indent="-342900">
              <a:lnSpc>
                <a:spcPct val="110000"/>
              </a:lnSpc>
              <a:buFont typeface="Arial" panose="020B0604020202020204" pitchFamily="34" charset="0"/>
              <a:buChar char="•"/>
            </a:pPr>
            <a:r>
              <a:rPr lang="en-CA" sz="2400" dirty="0">
                <a:latin typeface="Segoe UI Variable Text Semiligh" pitchFamily="2" charset="0"/>
              </a:rPr>
              <a:t>Provides leadership to clubs within each Federation</a:t>
            </a:r>
          </a:p>
          <a:p>
            <a:pPr marL="342900" indent="-342900">
              <a:lnSpc>
                <a:spcPct val="110000"/>
              </a:lnSpc>
              <a:buFont typeface="Arial" panose="020B0604020202020204" pitchFamily="34" charset="0"/>
              <a:buChar char="•"/>
            </a:pPr>
            <a:r>
              <a:rPr lang="en-CA" sz="2400" dirty="0">
                <a:latin typeface="Segoe UI Variable Text Semiligh" pitchFamily="2" charset="0"/>
              </a:rPr>
              <a:t>Strengthens member engagement</a:t>
            </a:r>
          </a:p>
          <a:p>
            <a:pPr marL="342900" indent="-342900">
              <a:lnSpc>
                <a:spcPct val="110000"/>
              </a:lnSpc>
              <a:buFont typeface="Arial" panose="020B0604020202020204" pitchFamily="34" charset="0"/>
              <a:buChar char="•"/>
            </a:pPr>
            <a:r>
              <a:rPr lang="en-CA" sz="2400" dirty="0">
                <a:latin typeface="Segoe UI Variable Text Semiligh" pitchFamily="2" charset="0"/>
              </a:rPr>
              <a:t>Supports club development</a:t>
            </a:r>
          </a:p>
          <a:p>
            <a:pPr marL="342900" indent="-342900">
              <a:lnSpc>
                <a:spcPct val="110000"/>
              </a:lnSpc>
              <a:buFont typeface="Arial" panose="020B0604020202020204" pitchFamily="34" charset="0"/>
              <a:buChar char="•"/>
            </a:pPr>
            <a:r>
              <a:rPr lang="en-CA" sz="2400" dirty="0">
                <a:latin typeface="Segoe UI Variable Text Semiligh" pitchFamily="2" charset="0"/>
              </a:rPr>
              <a:t>Promotes organizational initiatives</a:t>
            </a:r>
          </a:p>
          <a:p>
            <a:pPr marL="342900" indent="-342900">
              <a:lnSpc>
                <a:spcPct val="110000"/>
              </a:lnSpc>
              <a:buFont typeface="Arial" panose="020B0604020202020204" pitchFamily="34" charset="0"/>
              <a:buChar char="•"/>
            </a:pPr>
            <a:r>
              <a:rPr lang="en-CA" sz="2400" dirty="0">
                <a:latin typeface="Segoe UI Variable Text Semiligh" pitchFamily="2" charset="0"/>
              </a:rPr>
              <a:t>Ensure Federation alignment with the overall mission and strategic goals of the Cosmopolitan International.</a:t>
            </a:r>
          </a:p>
          <a:p>
            <a:pPr marL="342900" indent="-34290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24AC9B2A-6F96-D88E-820A-1BDFB5751A9D}"/>
              </a:ext>
            </a:extLst>
          </p:cNvPr>
          <p:cNvSpPr>
            <a:spLocks noGrp="1"/>
          </p:cNvSpPr>
          <p:nvPr>
            <p:ph type="sldNum" sz="quarter" idx="12"/>
          </p:nvPr>
        </p:nvSpPr>
        <p:spPr>
          <a:xfrm>
            <a:off x="11648431" y="6490524"/>
            <a:ext cx="457200" cy="336141"/>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4C450F2-3BB4-4AE4-8A35-A9D7AEA4C850}" type="slidenum">
              <a:rPr kumimoji="0" lang="en-US" sz="800" b="0" i="0" u="none" strike="noStrike" kern="1200" cap="none" spc="0" normalizeH="0" baseline="0" noProof="0" smtClean="0">
                <a:ln>
                  <a:noFill/>
                </a:ln>
                <a:solidFill>
                  <a:srgbClr val="131313"/>
                </a:solidFill>
                <a:effectLst/>
                <a:uLnTx/>
                <a:uFillTx/>
                <a:latin typeface="Neue Haas Grotesk Tex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800" b="0" i="0" u="none" strike="noStrike" kern="1200" cap="none" spc="0" normalizeH="0" baseline="0" noProof="0" dirty="0">
              <a:ln>
                <a:noFill/>
              </a:ln>
              <a:solidFill>
                <a:srgbClr val="131313"/>
              </a:solidFill>
              <a:effectLst/>
              <a:uLnTx/>
              <a:uFillTx/>
              <a:latin typeface="Neue Haas Grotesk Text Pro"/>
              <a:ea typeface="+mn-ea"/>
              <a:cs typeface="+mn-cs"/>
            </a:endParaRPr>
          </a:p>
        </p:txBody>
      </p:sp>
    </p:spTree>
    <p:extLst>
      <p:ext uri="{BB962C8B-B14F-4D97-AF65-F5344CB8AC3E}">
        <p14:creationId xmlns:p14="http://schemas.microsoft.com/office/powerpoint/2010/main" val="26656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B13CA-6425-0F9F-8343-C96EA0DDE75B}"/>
              </a:ext>
            </a:extLst>
          </p:cNvPr>
          <p:cNvSpPr>
            <a:spLocks noGrp="1"/>
          </p:cNvSpPr>
          <p:nvPr>
            <p:ph type="title"/>
          </p:nvPr>
        </p:nvSpPr>
        <p:spPr>
          <a:xfrm>
            <a:off x="429767" y="502024"/>
            <a:ext cx="10794045" cy="1129552"/>
          </a:xfrm>
        </p:spPr>
        <p:txBody>
          <a:bodyPr vert="horz" lIns="91440" tIns="45720" rIns="91440" bIns="45720" rtlCol="0" anchor="b">
            <a:noAutofit/>
          </a:bodyPr>
          <a:lstStyle/>
          <a:p>
            <a:br>
              <a:rPr lang="en-US" sz="4800" b="0" kern="1200" cap="all" baseline="0" dirty="0">
                <a:latin typeface="Segoe UI Semibold" panose="020B0702040204020203" pitchFamily="34" charset="0"/>
                <a:cs typeface="Segoe UI Semibold" panose="020B0702040204020203" pitchFamily="34" charset="0"/>
              </a:rPr>
            </a:br>
            <a:br>
              <a:rPr lang="en-US" sz="4800" b="0" kern="1200" cap="all" baseline="0" dirty="0">
                <a:latin typeface="Segoe UI Semibold" panose="020B0702040204020203" pitchFamily="34" charset="0"/>
                <a:cs typeface="Segoe UI Semibold" panose="020B0702040204020203" pitchFamily="34" charset="0"/>
              </a:rPr>
            </a:br>
            <a:r>
              <a:rPr lang="en-US" sz="4800" b="0" kern="1200" cap="all" baseline="0" dirty="0">
                <a:latin typeface="Segoe UI Semibold" panose="020B0702040204020203" pitchFamily="34" charset="0"/>
                <a:cs typeface="Segoe UI Semibold" panose="020B0702040204020203" pitchFamily="34" charset="0"/>
              </a:rPr>
              <a:t>the Governor’s </a:t>
            </a:r>
            <a:r>
              <a:rPr lang="en-US" sz="4800" dirty="0">
                <a:latin typeface="Segoe UI Semibold" panose="020B0702040204020203" pitchFamily="34" charset="0"/>
                <a:cs typeface="Segoe UI Semibold" panose="020B0702040204020203" pitchFamily="34" charset="0"/>
              </a:rPr>
              <a:t>                     </a:t>
            </a:r>
            <a:r>
              <a:rPr lang="en-US" sz="4800" b="0" kern="1200" cap="all" baseline="0" dirty="0">
                <a:latin typeface="Segoe UI Semibold" panose="020B0702040204020203" pitchFamily="34" charset="0"/>
                <a:cs typeface="Segoe UI Semibold" panose="020B0702040204020203" pitchFamily="34" charset="0"/>
              </a:rPr>
              <a:t> </a:t>
            </a:r>
            <a:r>
              <a:rPr lang="en-US" sz="4800" dirty="0">
                <a:latin typeface="Segoe UI Semibold" panose="020B0702040204020203" pitchFamily="34" charset="0"/>
                <a:cs typeface="Segoe UI Semibold" panose="020B0702040204020203" pitchFamily="34" charset="0"/>
              </a:rPr>
              <a:t>role</a:t>
            </a:r>
            <a:endParaRPr lang="en-US" sz="4800" b="0" kern="1200" cap="all" baseline="0" dirty="0">
              <a:latin typeface="Segoe UI Semibold" panose="020B07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97323781-E234-4EE4-8EE6-5865717C80D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1918446"/>
            <a:ext cx="11009198" cy="4572077"/>
          </a:xfrm>
          <a:prstGeom prst="rect">
            <a:avLst/>
          </a:prstGeom>
        </p:spPr>
        <p:txBody>
          <a:bodyPr>
            <a:noAutofit/>
          </a:bodyPr>
          <a:lstStyle/>
          <a:p>
            <a:pPr marL="0" marR="0" lvl="0" indent="0" algn="l" defTabSz="914400" rtl="0" eaLnBrk="1" fontAlgn="auto" latinLnBrk="0" hangingPunct="1">
              <a:lnSpc>
                <a:spcPct val="100000"/>
              </a:lnSpc>
              <a:spcBef>
                <a:spcPts val="25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131313"/>
                </a:solidFill>
                <a:effectLst/>
                <a:uLnTx/>
                <a:uFillTx/>
                <a:latin typeface="Segoe UI Variable Text Semiligh" pitchFamily="2" charset="0"/>
              </a:rPr>
              <a:t>Chief Leadership Role</a:t>
            </a:r>
          </a:p>
          <a:p>
            <a:pPr marL="0" marR="0" lvl="1"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sz="2400" noProof="0" dirty="0">
                <a:solidFill>
                  <a:srgbClr val="131313"/>
                </a:solidFill>
                <a:latin typeface="Segoe UI Variable Text Semiligh" pitchFamily="2" charset="0"/>
              </a:rPr>
              <a:t>A</a:t>
            </a:r>
            <a:r>
              <a:rPr kumimoji="0" lang="en-US" sz="2400" b="0" i="0" u="none" strike="noStrike" kern="1200" cap="none" spc="0" normalizeH="0" baseline="0" noProof="0" dirty="0">
                <a:ln>
                  <a:noFill/>
                </a:ln>
                <a:solidFill>
                  <a:srgbClr val="131313"/>
                </a:solidFill>
                <a:effectLst/>
                <a:uLnTx/>
                <a:uFillTx/>
                <a:latin typeface="Segoe UI Variable Text Semiligh" pitchFamily="2" charset="0"/>
              </a:rPr>
              <a:t>cts as the primary leader, steering the federation towards its goals and mission.</a:t>
            </a:r>
          </a:p>
          <a:p>
            <a:pPr marL="0" marR="0" lvl="0" indent="0" algn="l" defTabSz="914400" rtl="0" eaLnBrk="1" fontAlgn="auto" latinLnBrk="0" hangingPunct="1">
              <a:lnSpc>
                <a:spcPct val="100000"/>
              </a:lnSpc>
              <a:spcBef>
                <a:spcPts val="25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131313"/>
                </a:solidFill>
                <a:effectLst/>
                <a:uLnTx/>
                <a:uFillTx/>
                <a:latin typeface="Segoe UI Variable Text Semiligh" pitchFamily="2" charset="0"/>
              </a:rPr>
              <a:t>Setting Organizational Culture</a:t>
            </a:r>
          </a:p>
          <a:p>
            <a:pPr marL="0" marR="0" lvl="1"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sz="2400" dirty="0">
                <a:solidFill>
                  <a:srgbClr val="131313"/>
                </a:solidFill>
                <a:latin typeface="Segoe UI Variable Text Semiligh" pitchFamily="2" charset="0"/>
              </a:rPr>
              <a:t>S</a:t>
            </a:r>
            <a:r>
              <a:rPr kumimoji="0" lang="en-US" sz="2400" b="0" i="0" u="none" strike="noStrike" kern="1200" cap="none" spc="0" normalizeH="0" baseline="0" noProof="0" dirty="0">
                <a:ln>
                  <a:noFill/>
                </a:ln>
                <a:solidFill>
                  <a:srgbClr val="131313"/>
                </a:solidFill>
                <a:effectLst/>
                <a:uLnTx/>
                <a:uFillTx/>
                <a:latin typeface="Segoe UI Variable Text Semiligh" pitchFamily="2" charset="0"/>
              </a:rPr>
              <a:t>ets</a:t>
            </a:r>
            <a:r>
              <a:rPr lang="en-US" sz="2400" dirty="0">
                <a:solidFill>
                  <a:srgbClr val="131313"/>
                </a:solidFill>
                <a:latin typeface="Segoe UI Variable Text Semiligh" pitchFamily="2" charset="0"/>
              </a:rPr>
              <a:t> </a:t>
            </a:r>
            <a:r>
              <a:rPr kumimoji="0" lang="en-US" sz="2400" b="0" i="0" u="none" strike="noStrike" kern="1200" cap="none" spc="0" normalizeH="0" baseline="0" noProof="0" dirty="0">
                <a:ln>
                  <a:noFill/>
                </a:ln>
                <a:solidFill>
                  <a:srgbClr val="131313"/>
                </a:solidFill>
                <a:effectLst/>
                <a:uLnTx/>
                <a:uFillTx/>
                <a:latin typeface="Segoe UI Variable Text Semiligh" pitchFamily="2" charset="0"/>
              </a:rPr>
              <a:t>the tone for the club's culture, fostering unity, cooperation, and integrity among members.</a:t>
            </a:r>
          </a:p>
          <a:p>
            <a:pPr marL="0" marR="0" lvl="0" indent="0" algn="l" defTabSz="914400" rtl="0" eaLnBrk="1" fontAlgn="auto" latinLnBrk="0" hangingPunct="1">
              <a:lnSpc>
                <a:spcPct val="100000"/>
              </a:lnSpc>
              <a:spcBef>
                <a:spcPts val="25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131313"/>
                </a:solidFill>
                <a:effectLst/>
                <a:uLnTx/>
                <a:uFillTx/>
                <a:latin typeface="Segoe UI Variable Text Semiligh" pitchFamily="2" charset="0"/>
              </a:rPr>
              <a:t>Mission Fulfillment</a:t>
            </a:r>
          </a:p>
          <a:p>
            <a:pPr marL="0" marR="0" lvl="0" indent="0" algn="l" defTabSz="914400" rtl="0" eaLnBrk="1" fontAlgn="auto" latinLnBrk="0" hangingPunct="1">
              <a:lnSpc>
                <a:spcPct val="100000"/>
              </a:lnSpc>
              <a:spcBef>
                <a:spcPts val="25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31313"/>
                </a:solidFill>
                <a:effectLst/>
                <a:uLnTx/>
                <a:uFillTx/>
                <a:latin typeface="Segoe UI Variable Text Semiligh" pitchFamily="2" charset="0"/>
              </a:rPr>
              <a:t>Ensures the clubs’ mission is pursued with dedication, integrity, and commitment to core values.</a:t>
            </a:r>
          </a:p>
        </p:txBody>
      </p:sp>
      <p:sp>
        <p:nvSpPr>
          <p:cNvPr id="6" name="Slide Number Placeholder 5">
            <a:extLst>
              <a:ext uri="{FF2B5EF4-FFF2-40B4-BE49-F238E27FC236}">
                <a16:creationId xmlns:a16="http://schemas.microsoft.com/office/drawing/2014/main" id="{6C9F3CF0-28C3-A352-BBDF-56705345F4E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4C450F2-3BB4-4AE4-8A35-A9D7AEA4C850}" type="slidenum">
              <a:rPr kumimoji="0" lang="en-US" sz="800" b="0" i="0" u="none" strike="noStrike" kern="1200" cap="none" spc="0" normalizeH="0" baseline="0" noProof="0" smtClean="0">
                <a:ln>
                  <a:noFill/>
                </a:ln>
                <a:solidFill>
                  <a:srgbClr val="131313"/>
                </a:solidFill>
                <a:effectLst/>
                <a:uLnTx/>
                <a:uFillTx/>
                <a:latin typeface="Neue Haas Grotesk Tex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800" b="0" i="0" u="none" strike="noStrike" kern="1200" cap="none" spc="0" normalizeH="0" baseline="0" noProof="0" dirty="0">
              <a:ln>
                <a:noFill/>
              </a:ln>
              <a:solidFill>
                <a:srgbClr val="131313"/>
              </a:solidFill>
              <a:effectLst/>
              <a:uLnTx/>
              <a:uFillTx/>
              <a:latin typeface="Neue Haas Grotesk Text Pro"/>
              <a:ea typeface="+mn-ea"/>
              <a:cs typeface="+mn-cs"/>
            </a:endParaRPr>
          </a:p>
        </p:txBody>
      </p:sp>
      <p:pic>
        <p:nvPicPr>
          <p:cNvPr id="15" name="Picture 14">
            <a:extLst>
              <a:ext uri="{FF2B5EF4-FFF2-40B4-BE49-F238E27FC236}">
                <a16:creationId xmlns:a16="http://schemas.microsoft.com/office/drawing/2014/main" id="{C1DDBBE6-ADC1-CB8C-0523-D10206711A2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47495" y="39565"/>
            <a:ext cx="3272727" cy="2340000"/>
          </a:xfrm>
          <a:prstGeom prst="rect">
            <a:avLst/>
          </a:prstGeom>
        </p:spPr>
      </p:pic>
    </p:spTree>
    <p:extLst>
      <p:ext uri="{BB962C8B-B14F-4D97-AF65-F5344CB8AC3E}">
        <p14:creationId xmlns:p14="http://schemas.microsoft.com/office/powerpoint/2010/main" val="17992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76DC-4EE1-3F90-EA98-D07B6168622E}"/>
              </a:ext>
            </a:extLst>
          </p:cNvPr>
          <p:cNvSpPr>
            <a:spLocks noGrp="1"/>
          </p:cNvSpPr>
          <p:nvPr>
            <p:ph type="title"/>
          </p:nvPr>
        </p:nvSpPr>
        <p:spPr>
          <a:xfrm>
            <a:off x="1075765" y="215153"/>
            <a:ext cx="9825317" cy="1434353"/>
          </a:xfrm>
        </p:spPr>
        <p:txBody>
          <a:bodyPr vert="horz" lIns="91440" tIns="45720" rIns="91440" bIns="45720" rtlCol="0" anchor="b">
            <a:noAutofit/>
          </a:bodyPr>
          <a:lstStyle/>
          <a:p>
            <a:r>
              <a:rPr lang="en-US" sz="4400" b="0" kern="1200" cap="all" baseline="0" dirty="0">
                <a:latin typeface="Segoe UI Semibold" panose="020B0702040204020203" pitchFamily="34" charset="0"/>
                <a:cs typeface="Segoe UI Semibold" panose="020B0702040204020203" pitchFamily="34" charset="0"/>
              </a:rPr>
              <a:t>Key Administrative and Operational Duties</a:t>
            </a:r>
          </a:p>
        </p:txBody>
      </p:sp>
      <p:pic>
        <p:nvPicPr>
          <p:cNvPr id="7" name="Content Placeholder 6" descr="Business team brainstorming">
            <a:extLst>
              <a:ext uri="{FF2B5EF4-FFF2-40B4-BE49-F238E27FC236}">
                <a16:creationId xmlns:a16="http://schemas.microsoft.com/office/drawing/2014/main" id="{850AEEC0-7885-480D-A736-02485B742BF1}"/>
              </a:ext>
            </a:extLst>
          </p:cNvPr>
          <p:cNvPicPr>
            <a:picLocks noGrp="1" noChangeAspect="1"/>
          </p:cNvPicPr>
          <p:nvPr>
            <p:ph type="pic" sz="quarter" idx="15"/>
          </p:nvPr>
        </p:nvPicPr>
        <p:blipFill>
          <a:blip r:embed="rId3"/>
          <a:srcRect l="23183" r="8184" b="2"/>
          <a:stretch>
            <a:fillRect/>
          </a:stretch>
        </p:blipFill>
        <p:spPr>
          <a:xfrm>
            <a:off x="1" y="1828799"/>
            <a:ext cx="5138965" cy="4997865"/>
          </a:xfrm>
          <a:noFill/>
        </p:spPr>
      </p:pic>
      <p:sp>
        <p:nvSpPr>
          <p:cNvPr id="8" name="TextBox 7">
            <a:extLst>
              <a:ext uri="{FF2B5EF4-FFF2-40B4-BE49-F238E27FC236}">
                <a16:creationId xmlns:a16="http://schemas.microsoft.com/office/drawing/2014/main" id="{1F71FAFF-3E3F-43C1-9D73-481F4B93799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58118" y="1828799"/>
            <a:ext cx="6027330" cy="4489705"/>
          </a:xfrm>
          <a:prstGeom prst="rect">
            <a:avLst/>
          </a:prstGeom>
        </p:spPr>
        <p:txBody>
          <a:bodyPr>
            <a:normAutofit/>
          </a:bodyPr>
          <a:lstStyle/>
          <a:p>
            <a:pPr marL="0" marR="0" lvl="0" indent="0" defTabSz="914400" fontAlgn="auto">
              <a:spcBef>
                <a:spcPts val="2500"/>
              </a:spcBef>
              <a:spcAft>
                <a:spcPts val="0"/>
              </a:spcAft>
              <a:buClrTx/>
              <a:buSzTx/>
              <a:buFont typeface="Arial" panose="020B0604020202020204" pitchFamily="34" charset="0"/>
              <a:buNone/>
              <a:tabLst/>
              <a:defRPr/>
            </a:pPr>
            <a:endParaRPr lang="en-US" sz="1400" b="1" dirty="0"/>
          </a:p>
          <a:p>
            <a:pPr marL="0" marR="0" lvl="1" indent="0" defTabSz="914400" fontAlgn="auto">
              <a:spcBef>
                <a:spcPts val="1000"/>
              </a:spcBef>
              <a:spcAft>
                <a:spcPts val="600"/>
              </a:spcAft>
              <a:buClrTx/>
              <a:buSzTx/>
              <a:buFont typeface="Arial" panose="020B0604020202020204" pitchFamily="34" charset="0"/>
              <a:buNone/>
              <a:tabLst/>
              <a:defRPr/>
            </a:pPr>
            <a:r>
              <a:rPr lang="en-US" sz="2400" b="1" dirty="0">
                <a:latin typeface="Segoe UI Variable Text Semiligh" pitchFamily="2" charset="0"/>
              </a:rPr>
              <a:t>Regional Leadership</a:t>
            </a:r>
          </a:p>
          <a:p>
            <a:pPr marL="0" marR="0" lvl="1" indent="0" defTabSz="914400" fontAlgn="auto">
              <a:spcBef>
                <a:spcPts val="1000"/>
              </a:spcBef>
              <a:spcAft>
                <a:spcPts val="600"/>
              </a:spcAft>
              <a:buClrTx/>
              <a:buSzTx/>
              <a:buFont typeface="Arial" panose="020B0604020202020204" pitchFamily="34" charset="0"/>
              <a:buNone/>
              <a:tabLst/>
              <a:defRPr/>
            </a:pPr>
            <a:endParaRPr lang="en-US" sz="2400" b="1" dirty="0">
              <a:latin typeface="Segoe UI Variable Text Semiligh" pitchFamily="2" charset="0"/>
            </a:endParaRPr>
          </a:p>
          <a:p>
            <a:pPr marL="0" marR="0" lvl="1" indent="0" defTabSz="914400" fontAlgn="auto">
              <a:spcBef>
                <a:spcPts val="1000"/>
              </a:spcBef>
              <a:spcAft>
                <a:spcPts val="600"/>
              </a:spcAft>
              <a:buClrTx/>
              <a:buSzTx/>
              <a:buFont typeface="Arial" panose="020B0604020202020204" pitchFamily="34" charset="0"/>
              <a:buNone/>
              <a:tabLst/>
              <a:defRPr/>
            </a:pPr>
            <a:r>
              <a:rPr lang="en-US" sz="2400" b="1" dirty="0">
                <a:latin typeface="Segoe UI Variable Text Semiligh" pitchFamily="2" charset="0"/>
              </a:rPr>
              <a:t>Board Service &amp; Governance</a:t>
            </a:r>
          </a:p>
          <a:p>
            <a:pPr marL="0" marR="0" lvl="1" indent="0" defTabSz="914400" fontAlgn="auto">
              <a:spcBef>
                <a:spcPts val="1000"/>
              </a:spcBef>
              <a:spcAft>
                <a:spcPts val="600"/>
              </a:spcAft>
              <a:buClrTx/>
              <a:buSzTx/>
              <a:buFont typeface="Arial" panose="020B0604020202020204" pitchFamily="34" charset="0"/>
              <a:buNone/>
              <a:tabLst/>
              <a:defRPr/>
            </a:pPr>
            <a:endParaRPr lang="en-US" sz="2400" b="1" dirty="0">
              <a:latin typeface="Segoe UI Variable Text Semiligh" pitchFamily="2" charset="0"/>
            </a:endParaRPr>
          </a:p>
          <a:p>
            <a:pPr marL="0" marR="0" lvl="1" indent="0" defTabSz="914400" fontAlgn="auto">
              <a:spcBef>
                <a:spcPts val="1000"/>
              </a:spcBef>
              <a:spcAft>
                <a:spcPts val="600"/>
              </a:spcAft>
              <a:buClrTx/>
              <a:buSzTx/>
              <a:buFont typeface="Arial" panose="020B0604020202020204" pitchFamily="34" charset="0"/>
              <a:buNone/>
              <a:tabLst/>
              <a:defRPr/>
            </a:pPr>
            <a:r>
              <a:rPr lang="en-US" sz="2400" b="1" dirty="0">
                <a:latin typeface="Segoe UI Variable Text Semiligh" pitchFamily="2" charset="0"/>
              </a:rPr>
              <a:t>Communication &amp; Coordination</a:t>
            </a:r>
          </a:p>
          <a:p>
            <a:pPr marL="0" marR="0" lvl="1" indent="0" defTabSz="914400" fontAlgn="auto">
              <a:spcBef>
                <a:spcPts val="1000"/>
              </a:spcBef>
              <a:spcAft>
                <a:spcPts val="600"/>
              </a:spcAft>
              <a:buClrTx/>
              <a:buSzTx/>
              <a:buFont typeface="Arial" panose="020B0604020202020204" pitchFamily="34" charset="0"/>
              <a:buNone/>
              <a:tabLst/>
              <a:defRPr/>
            </a:pPr>
            <a:endParaRPr lang="en-US" sz="2400" b="1" dirty="0">
              <a:latin typeface="Segoe UI Variable Text Semiligh" pitchFamily="2" charset="0"/>
            </a:endParaRPr>
          </a:p>
          <a:p>
            <a:pPr marL="0" marR="0" lvl="1" indent="0" defTabSz="914400" fontAlgn="auto">
              <a:spcBef>
                <a:spcPts val="1000"/>
              </a:spcBef>
              <a:spcAft>
                <a:spcPts val="600"/>
              </a:spcAft>
              <a:buClrTx/>
              <a:buSzTx/>
              <a:buFont typeface="Arial" panose="020B0604020202020204" pitchFamily="34" charset="0"/>
              <a:buNone/>
              <a:tabLst/>
              <a:defRPr/>
            </a:pPr>
            <a:r>
              <a:rPr lang="en-US" sz="2400" b="1" dirty="0">
                <a:latin typeface="Segoe UI Variable Text Semiligh" pitchFamily="2" charset="0"/>
              </a:rPr>
              <a:t>Compliance &amp; Standards</a:t>
            </a:r>
          </a:p>
          <a:p>
            <a:pPr marL="0" marR="0" lvl="0" indent="0" defTabSz="914400" fontAlgn="auto">
              <a:spcBef>
                <a:spcPts val="2500"/>
              </a:spcBef>
              <a:spcAft>
                <a:spcPts val="600"/>
              </a:spcAft>
              <a:buClrTx/>
              <a:buSzTx/>
              <a:buFont typeface="Arial" panose="020B0604020202020204" pitchFamily="34" charset="0"/>
              <a:buNone/>
              <a:tabLst/>
              <a:defRPr/>
            </a:pPr>
            <a:endParaRPr lang="en-US" sz="1400" b="1" dirty="0"/>
          </a:p>
        </p:txBody>
      </p:sp>
      <p:sp>
        <p:nvSpPr>
          <p:cNvPr id="6" name="Slide Number Placeholder 5">
            <a:extLst>
              <a:ext uri="{FF2B5EF4-FFF2-40B4-BE49-F238E27FC236}">
                <a16:creationId xmlns:a16="http://schemas.microsoft.com/office/drawing/2014/main" id="{9F5BA56E-BE40-F5B1-54E8-C7F34768A8C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84C450F2-3BB4-4AE4-8A35-A9D7AEA4C85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a:t>
            </a:fld>
            <a:endParaRPr kumimoji="0" lang="en-US"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92289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9D406015-7F5A-7304-25C3-3BE3506E2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84C5C-456C-178D-1AF3-02EAEC03490B}"/>
              </a:ext>
            </a:extLst>
          </p:cNvPr>
          <p:cNvSpPr>
            <a:spLocks noGrp="1"/>
          </p:cNvSpPr>
          <p:nvPr>
            <p:ph type="title"/>
          </p:nvPr>
        </p:nvSpPr>
        <p:spPr>
          <a:xfrm>
            <a:off x="1451579" y="804519"/>
            <a:ext cx="9603275" cy="1049235"/>
          </a:xfrm>
        </p:spPr>
        <p:txBody>
          <a:bodyPr>
            <a:normAutofit/>
          </a:bodyPr>
          <a:lstStyle/>
          <a:p>
            <a:r>
              <a:rPr lang="en-CA" sz="4400" dirty="0">
                <a:latin typeface="Segoe UI Semibold" panose="020B0702040204020203" pitchFamily="34" charset="0"/>
                <a:cs typeface="Segoe UI Semibold" panose="020B0702040204020203" pitchFamily="34" charset="0"/>
              </a:rPr>
              <a:t>Develop a plan</a:t>
            </a:r>
          </a:p>
        </p:txBody>
      </p:sp>
      <p:pic>
        <p:nvPicPr>
          <p:cNvPr id="5" name="Picture 4">
            <a:extLst>
              <a:ext uri="{FF2B5EF4-FFF2-40B4-BE49-F238E27FC236}">
                <a16:creationId xmlns:a16="http://schemas.microsoft.com/office/drawing/2014/main" id="{1E61C165-55C6-E9B3-823A-1F9911927AB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99011" y="2247473"/>
            <a:ext cx="5325035" cy="3380854"/>
          </a:xfrm>
          <a:prstGeom prst="rect">
            <a:avLst/>
          </a:prstGeom>
        </p:spPr>
      </p:pic>
      <p:sp>
        <p:nvSpPr>
          <p:cNvPr id="3" name="Subtitle 2">
            <a:extLst>
              <a:ext uri="{FF2B5EF4-FFF2-40B4-BE49-F238E27FC236}">
                <a16:creationId xmlns:a16="http://schemas.microsoft.com/office/drawing/2014/main" id="{C096EE58-7A41-F63D-FD06-D0E07B87015B}"/>
              </a:ext>
            </a:extLst>
          </p:cNvPr>
          <p:cNvSpPr>
            <a:spLocks noGrp="1"/>
          </p:cNvSpPr>
          <p:nvPr>
            <p:ph idx="1"/>
          </p:nvPr>
        </p:nvSpPr>
        <p:spPr>
          <a:xfrm>
            <a:off x="6892299" y="2015734"/>
            <a:ext cx="4162555" cy="3450613"/>
          </a:xfrm>
        </p:spPr>
        <p:txBody>
          <a:bodyPr>
            <a:normAutofit/>
          </a:bodyPr>
          <a:lstStyle/>
          <a:p>
            <a:pPr marL="0" indent="0">
              <a:buNone/>
            </a:pPr>
            <a:endParaRPr lang="en-CA" dirty="0"/>
          </a:p>
          <a:p>
            <a:pPr marL="0" indent="0">
              <a:buNone/>
            </a:pPr>
            <a:endParaRPr lang="en-CA" dirty="0"/>
          </a:p>
        </p:txBody>
      </p:sp>
    </p:spTree>
    <p:extLst>
      <p:ext uri="{BB962C8B-B14F-4D97-AF65-F5344CB8AC3E}">
        <p14:creationId xmlns:p14="http://schemas.microsoft.com/office/powerpoint/2010/main" val="164278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art and ,,Goal&quot; on pink background">
            <a:extLst>
              <a:ext uri="{FF2B5EF4-FFF2-40B4-BE49-F238E27FC236}">
                <a16:creationId xmlns:a16="http://schemas.microsoft.com/office/drawing/2014/main" id="{FB8DCB93-E69D-48F4-A750-8865C6F7EEAD}"/>
              </a:ext>
            </a:extLst>
          </p:cNvPr>
          <p:cNvPicPr>
            <a:picLocks noGrp="1" noChangeAspect="1"/>
          </p:cNvPicPr>
          <p:nvPr>
            <p:ph type="pic" sz="quarter" idx="15"/>
          </p:nvPr>
        </p:nvPicPr>
        <p:blipFill>
          <a:blip r:embed="rId3"/>
          <a:srcRect l="11891" r="10821" b="3"/>
          <a:stretch>
            <a:fillRect/>
          </a:stretch>
        </p:blipFill>
        <p:spPr>
          <a:xfrm>
            <a:off x="20" y="2293496"/>
            <a:ext cx="5285212" cy="4564504"/>
          </a:xfrm>
        </p:spPr>
      </p:pic>
      <p:sp>
        <p:nvSpPr>
          <p:cNvPr id="2" name="Title 1">
            <a:extLst>
              <a:ext uri="{FF2B5EF4-FFF2-40B4-BE49-F238E27FC236}">
                <a16:creationId xmlns:a16="http://schemas.microsoft.com/office/drawing/2014/main" id="{9A389BB1-73DB-EC24-0175-AED28A29A808}"/>
              </a:ext>
            </a:extLst>
          </p:cNvPr>
          <p:cNvSpPr>
            <a:spLocks noGrp="1"/>
          </p:cNvSpPr>
          <p:nvPr>
            <p:ph type="title"/>
          </p:nvPr>
        </p:nvSpPr>
        <p:spPr>
          <a:xfrm>
            <a:off x="429768" y="548640"/>
            <a:ext cx="10690410" cy="813996"/>
          </a:xfrm>
        </p:spPr>
        <p:txBody>
          <a:bodyPr vert="horz" lIns="91440" tIns="45720" rIns="91440" bIns="45720" rtlCol="0" anchor="t">
            <a:noAutofit/>
          </a:bodyPr>
          <a:lstStyle/>
          <a:p>
            <a:r>
              <a:rPr lang="en-US" sz="4400" b="0" kern="1200" cap="all" baseline="0" dirty="0">
                <a:latin typeface="Segoe UI Semibold" panose="020B0702040204020203" pitchFamily="34" charset="0"/>
                <a:cs typeface="Segoe UI Semibold" panose="020B0702040204020203" pitchFamily="34" charset="0"/>
              </a:rPr>
              <a:t>Establishing Clear </a:t>
            </a:r>
            <a:r>
              <a:rPr lang="en-US" sz="4400" dirty="0">
                <a:latin typeface="Segoe UI Semibold" panose="020B0702040204020203" pitchFamily="34" charset="0"/>
                <a:cs typeface="Segoe UI Semibold" panose="020B0702040204020203" pitchFamily="34" charset="0"/>
              </a:rPr>
              <a:t>goals</a:t>
            </a:r>
            <a:br>
              <a:rPr lang="en-US" sz="4400" dirty="0">
                <a:latin typeface="Segoe UI Semibold" panose="020B0702040204020203" pitchFamily="34" charset="0"/>
                <a:cs typeface="Segoe UI Semibold" panose="020B0702040204020203" pitchFamily="34" charset="0"/>
              </a:rPr>
            </a:br>
            <a:br>
              <a:rPr lang="en-US" sz="4400" dirty="0">
                <a:latin typeface="Segoe UI Semibold" panose="020B0702040204020203" pitchFamily="34" charset="0"/>
                <a:cs typeface="Segoe UI Semibold" panose="020B0702040204020203" pitchFamily="34" charset="0"/>
              </a:rPr>
            </a:br>
            <a:r>
              <a:rPr lang="en-US" sz="4400" dirty="0">
                <a:latin typeface="Segoe UI Semibold" panose="020B0702040204020203" pitchFamily="34" charset="0"/>
                <a:cs typeface="Segoe UI Semibold" panose="020B0702040204020203" pitchFamily="34" charset="0"/>
              </a:rPr>
              <a:t>						</a:t>
            </a:r>
            <a:r>
              <a:rPr lang="en-US" sz="2400" cap="none" dirty="0">
                <a:latin typeface="Segoe UI Variable Text Semiligh" pitchFamily="2" charset="0"/>
                <a:cs typeface="Segoe UI Semibold" panose="020B0702040204020203" pitchFamily="34" charset="0"/>
              </a:rPr>
              <a:t>Set attainable &amp; realistic goals</a:t>
            </a:r>
            <a:br>
              <a:rPr lang="en-US" sz="2400" cap="none" dirty="0">
                <a:latin typeface="Segoe UI Variable Text Semiligh" pitchFamily="2" charset="0"/>
                <a:cs typeface="Segoe UI Semibold" panose="020B0702040204020203" pitchFamily="34" charset="0"/>
              </a:rPr>
            </a:br>
            <a:r>
              <a:rPr lang="en-US" sz="2400" cap="none" dirty="0">
                <a:latin typeface="Segoe UI Variable Text Semiligh" pitchFamily="2" charset="0"/>
                <a:cs typeface="Segoe UI Semibold" panose="020B0702040204020203" pitchFamily="34" charset="0"/>
              </a:rPr>
              <a:t>							More Communication?</a:t>
            </a:r>
            <a:br>
              <a:rPr lang="en-US" sz="2400" cap="none" dirty="0">
                <a:latin typeface="Segoe UI Variable Text Semiligh" pitchFamily="2" charset="0"/>
                <a:cs typeface="Segoe UI Semibold" panose="020B0702040204020203" pitchFamily="34" charset="0"/>
              </a:rPr>
            </a:br>
            <a:r>
              <a:rPr lang="en-US" sz="2400" cap="none" dirty="0">
                <a:latin typeface="Segoe UI Variable Text Semiligh" pitchFamily="2" charset="0"/>
                <a:cs typeface="Segoe UI Semibold" panose="020B0702040204020203" pitchFamily="34" charset="0"/>
              </a:rPr>
              <a:t>							More Fun?</a:t>
            </a:r>
            <a:br>
              <a:rPr lang="en-US" sz="2400" cap="none" dirty="0">
                <a:latin typeface="Segoe UI Variable Text Semiligh" pitchFamily="2" charset="0"/>
                <a:cs typeface="Segoe UI Semibold" panose="020B0702040204020203" pitchFamily="34" charset="0"/>
              </a:rPr>
            </a:br>
            <a:br>
              <a:rPr lang="en-US" sz="2400" dirty="0">
                <a:latin typeface="Segoe UI Variable Text Semiligh" pitchFamily="2" charset="0"/>
                <a:cs typeface="Segoe UI Semibold" panose="020B0702040204020203" pitchFamily="34" charset="0"/>
              </a:rPr>
            </a:br>
            <a:r>
              <a:rPr lang="en-US" sz="2400" dirty="0">
                <a:latin typeface="Segoe UI Variable Text Semiligh" pitchFamily="2" charset="0"/>
                <a:cs typeface="Segoe UI Semibold" panose="020B0702040204020203" pitchFamily="34" charset="0"/>
              </a:rPr>
              <a:t>						</a:t>
            </a:r>
            <a:r>
              <a:rPr lang="en-US" sz="2400" cap="none" dirty="0">
                <a:latin typeface="Segoe UI Variable Text Semiligh" pitchFamily="2" charset="0"/>
                <a:cs typeface="Segoe UI Semibold" panose="020B0702040204020203" pitchFamily="34" charset="0"/>
              </a:rPr>
              <a:t>Do you want to tie the goals 						           to a theme or slogan?</a:t>
            </a:r>
            <a:br>
              <a:rPr lang="en-US" sz="2400" cap="none" dirty="0">
                <a:latin typeface="Segoe UI Variable Text Semiligh" pitchFamily="2" charset="0"/>
                <a:cs typeface="Segoe UI Semibold" panose="020B0702040204020203" pitchFamily="34" charset="0"/>
              </a:rPr>
            </a:br>
            <a:r>
              <a:rPr lang="en-US" sz="2400" cap="none" dirty="0">
                <a:latin typeface="Segoe UI Variable Text Semiligh" pitchFamily="2" charset="0"/>
                <a:cs typeface="Segoe UI Semibold" panose="020B0702040204020203" pitchFamily="34" charset="0"/>
              </a:rPr>
              <a:t>						</a:t>
            </a:r>
            <a:br>
              <a:rPr lang="en-US" sz="2400" cap="none" dirty="0">
                <a:latin typeface="Segoe UI Variable Text Semiligh" pitchFamily="2" charset="0"/>
                <a:cs typeface="Segoe UI Semibold" panose="020B0702040204020203" pitchFamily="34" charset="0"/>
              </a:rPr>
            </a:br>
            <a:r>
              <a:rPr lang="en-US" sz="2400" dirty="0">
                <a:latin typeface="Segoe UI Variable Text Semiligh" pitchFamily="2" charset="0"/>
                <a:cs typeface="Segoe UI Semibold" panose="020B0702040204020203" pitchFamily="34" charset="0"/>
              </a:rPr>
              <a:t>						</a:t>
            </a:r>
            <a:r>
              <a:rPr lang="en-US" sz="2400" cap="none" dirty="0">
                <a:latin typeface="Segoe UI Variable Text Semiligh" pitchFamily="2" charset="0"/>
                <a:cs typeface="Segoe UI Semibold" panose="020B0702040204020203" pitchFamily="34" charset="0"/>
              </a:rPr>
              <a:t>If an acceptance speech is 								expected, include the goals &amp;</a:t>
            </a:r>
            <a:br>
              <a:rPr lang="en-US" sz="2400" cap="none" dirty="0">
                <a:latin typeface="Segoe UI Variable Text Semiligh" pitchFamily="2" charset="0"/>
                <a:cs typeface="Segoe UI Semibold" panose="020B0702040204020203" pitchFamily="34" charset="0"/>
              </a:rPr>
            </a:br>
            <a:r>
              <a:rPr lang="en-US" sz="2400" cap="none" dirty="0">
                <a:latin typeface="Segoe UI Variable Text Semiligh" pitchFamily="2" charset="0"/>
                <a:cs typeface="Segoe UI Semibold" panose="020B0702040204020203" pitchFamily="34" charset="0"/>
              </a:rPr>
              <a:t>						your theme</a:t>
            </a:r>
            <a:br>
              <a:rPr lang="en-US" sz="2400" cap="none" dirty="0">
                <a:latin typeface="Segoe UI Variable Text Semiligh" pitchFamily="2" charset="0"/>
                <a:cs typeface="Segoe UI Semibold" panose="020B0702040204020203" pitchFamily="34" charset="0"/>
              </a:rPr>
            </a:br>
            <a:br>
              <a:rPr lang="en-US" sz="2400" dirty="0">
                <a:latin typeface="Segoe UI Variable Text Semiligh" pitchFamily="2" charset="0"/>
                <a:cs typeface="Segoe UI Semibold" panose="020B0702040204020203" pitchFamily="34" charset="0"/>
              </a:rPr>
            </a:br>
            <a:r>
              <a:rPr lang="en-US" sz="2400" dirty="0">
                <a:latin typeface="Segoe UI Variable Text Semiligh" pitchFamily="2" charset="0"/>
                <a:cs typeface="Segoe UI Semibold" panose="020B0702040204020203" pitchFamily="34" charset="0"/>
              </a:rPr>
              <a:t>			</a:t>
            </a:r>
            <a:r>
              <a:rPr lang="en-US" sz="2400">
                <a:latin typeface="Segoe UI Variable Text Semiligh" pitchFamily="2" charset="0"/>
                <a:cs typeface="Segoe UI Semibold" panose="020B0702040204020203" pitchFamily="34" charset="0"/>
              </a:rPr>
              <a:t>                         remember</a:t>
            </a:r>
            <a:r>
              <a:rPr lang="en-US" sz="2400" dirty="0">
                <a:latin typeface="Segoe UI Variable Text Semiligh" pitchFamily="2" charset="0"/>
                <a:cs typeface="Segoe UI Semibold" panose="020B0702040204020203" pitchFamily="34" charset="0"/>
              </a:rPr>
              <a:t>, goals only happen, </a:t>
            </a:r>
            <a:br>
              <a:rPr lang="en-US" sz="2400" dirty="0">
                <a:latin typeface="Segoe UI Variable Text Semiligh" pitchFamily="2" charset="0"/>
                <a:cs typeface="Segoe UI Semibold" panose="020B0702040204020203" pitchFamily="34" charset="0"/>
              </a:rPr>
            </a:br>
            <a:r>
              <a:rPr lang="en-US" sz="2400" dirty="0">
                <a:latin typeface="Segoe UI Variable Text Semiligh" pitchFamily="2" charset="0"/>
                <a:cs typeface="Segoe UI Semibold" panose="020B0702040204020203" pitchFamily="34" charset="0"/>
              </a:rPr>
              <a:t>				</a:t>
            </a:r>
            <a:r>
              <a:rPr lang="en-US" sz="2400">
                <a:latin typeface="Segoe UI Variable Text Semiligh" pitchFamily="2" charset="0"/>
                <a:cs typeface="Segoe UI Semibold" panose="020B0702040204020203" pitchFamily="34" charset="0"/>
              </a:rPr>
              <a:t>	   when </a:t>
            </a:r>
            <a:r>
              <a:rPr lang="en-US" sz="2400" dirty="0">
                <a:latin typeface="Segoe UI Variable Text Semiligh" pitchFamily="2" charset="0"/>
                <a:cs typeface="Segoe UI Semibold" panose="020B0702040204020203" pitchFamily="34" charset="0"/>
              </a:rPr>
              <a:t>we as leaders are committed</a:t>
            </a:r>
            <a:br>
              <a:rPr lang="en-US" sz="2400" dirty="0">
                <a:latin typeface="Segoe UI Variable Text Semiligh" pitchFamily="2" charset="0"/>
                <a:cs typeface="Segoe UI Semibold" panose="020B0702040204020203" pitchFamily="34" charset="0"/>
              </a:rPr>
            </a:br>
            <a:br>
              <a:rPr lang="en-US" sz="2400" dirty="0">
                <a:latin typeface="Segoe UI Variable Text Semiligh" pitchFamily="2" charset="0"/>
                <a:cs typeface="Segoe UI Semibold" panose="020B0702040204020203" pitchFamily="34" charset="0"/>
              </a:rPr>
            </a:br>
            <a:r>
              <a:rPr lang="en-US" sz="2400" dirty="0">
                <a:latin typeface="Segoe UI Variable Text Semiligh" pitchFamily="2" charset="0"/>
                <a:cs typeface="Segoe UI Semibold" panose="020B0702040204020203" pitchFamily="34" charset="0"/>
              </a:rPr>
              <a:t>						</a:t>
            </a:r>
            <a:br>
              <a:rPr lang="en-US" sz="2400" dirty="0">
                <a:latin typeface="Segoe UI Variable Text Semiligh" pitchFamily="2" charset="0"/>
                <a:cs typeface="Segoe UI Semibold" panose="020B0702040204020203" pitchFamily="34" charset="0"/>
              </a:rPr>
            </a:br>
            <a:br>
              <a:rPr lang="en-US" sz="2400" dirty="0">
                <a:latin typeface="Segoe UI Variable Text Semiligh" pitchFamily="2" charset="0"/>
                <a:cs typeface="Segoe UI Semibold" panose="020B0702040204020203" pitchFamily="34" charset="0"/>
              </a:rPr>
            </a:br>
            <a:br>
              <a:rPr lang="en-US" sz="2400" dirty="0">
                <a:latin typeface="Segoe UI Variable Text Semiligh" pitchFamily="2" charset="0"/>
                <a:cs typeface="Segoe UI Semibold" panose="020B0702040204020203" pitchFamily="34" charset="0"/>
              </a:rPr>
            </a:br>
            <a:br>
              <a:rPr lang="en-US" sz="2400" dirty="0">
                <a:latin typeface="Segoe UI Variable Text Semiligh" pitchFamily="2" charset="0"/>
                <a:cs typeface="Segoe UI Semibold" panose="020B0702040204020203" pitchFamily="34" charset="0"/>
              </a:rPr>
            </a:br>
            <a:endParaRPr lang="en-US" sz="2400" kern="1200" cap="all" baseline="0" dirty="0">
              <a:latin typeface="Segoe UI Variable Text Semiligh" pitchFamily="2" charset="0"/>
              <a:cs typeface="Segoe UI Semibold" panose="020B0702040204020203" pitchFamily="34" charset="0"/>
            </a:endParaRPr>
          </a:p>
        </p:txBody>
      </p:sp>
      <p:sp>
        <p:nvSpPr>
          <p:cNvPr id="8" name="TextBox 7">
            <a:extLst>
              <a:ext uri="{FF2B5EF4-FFF2-40B4-BE49-F238E27FC236}">
                <a16:creationId xmlns:a16="http://schemas.microsoft.com/office/drawing/2014/main" id="{BE5672A9-AF3E-4D2B-90D2-4AF70C7159A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76048" y="1768034"/>
            <a:ext cx="6105878" cy="4564504"/>
          </a:xfrm>
          <a:prstGeom prst="rect">
            <a:avLst/>
          </a:prstGeom>
        </p:spPr>
        <p:txBody>
          <a:bodyPr>
            <a:normAutofit/>
          </a:bodyPr>
          <a:lstStyle/>
          <a:p>
            <a:pPr marL="0" marR="0" lvl="0" indent="0" algn="l" defTabSz="914400" rtl="0" eaLnBrk="1" fontAlgn="auto" latinLnBrk="0" hangingPunct="1">
              <a:lnSpc>
                <a:spcPct val="100000"/>
              </a:lnSpc>
              <a:spcBef>
                <a:spcPts val="2500"/>
              </a:spcBef>
              <a:spcAft>
                <a:spcPts val="6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131313"/>
              </a:solidFill>
              <a:effectLst/>
              <a:uLnTx/>
              <a:uFillTx/>
              <a:latin typeface="Neue Haas Grotesk Text Pro"/>
              <a:ea typeface="+mn-ea"/>
              <a:cs typeface="+mn-cs"/>
            </a:endParaRPr>
          </a:p>
        </p:txBody>
      </p:sp>
      <p:sp>
        <p:nvSpPr>
          <p:cNvPr id="3" name="TextBox 2">
            <a:extLst>
              <a:ext uri="{FF2B5EF4-FFF2-40B4-BE49-F238E27FC236}">
                <a16:creationId xmlns:a16="http://schemas.microsoft.com/office/drawing/2014/main" id="{2ACC3BF6-85CC-791D-E254-4CA3CB89E3E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307" y="549275"/>
            <a:ext cx="5585925" cy="5783263"/>
          </a:xfrm>
          <a:prstGeom prst="rect">
            <a:avLst/>
          </a:prstGeom>
        </p:spPr>
        <p:txBody>
          <a:bodyPr>
            <a:normAutofit/>
          </a:bodyPr>
          <a:lstStyle/>
          <a:p>
            <a:pPr marL="0" marR="0" lvl="0" indent="0" algn="l" defTabSz="914400" rtl="0" eaLnBrk="1" fontAlgn="auto" latinLnBrk="0" hangingPunct="1">
              <a:lnSpc>
                <a:spcPct val="100000"/>
              </a:lnSpc>
              <a:spcBef>
                <a:spcPts val="2500"/>
              </a:spcBef>
              <a:spcAft>
                <a:spcPts val="6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a:t>
            </a:r>
          </a:p>
        </p:txBody>
      </p:sp>
      <p:sp>
        <p:nvSpPr>
          <p:cNvPr id="16" name="TextBox 15">
            <a:extLst>
              <a:ext uri="{FF2B5EF4-FFF2-40B4-BE49-F238E27FC236}">
                <a16:creationId xmlns:a16="http://schemas.microsoft.com/office/drawing/2014/main" id="{FA3D3071-8FCC-CF57-956A-02C88ECCAD52}"/>
              </a:ext>
            </a:extLst>
          </p:cNvPr>
          <p:cNvSpPr txBox="1"/>
          <p:nvPr/>
        </p:nvSpPr>
        <p:spPr>
          <a:xfrm>
            <a:off x="3079376" y="-11134166"/>
            <a:ext cx="10690411" cy="10802957"/>
          </a:xfrm>
          <a:prstGeom prst="rect">
            <a:avLst/>
          </a:prstGeom>
          <a:noFill/>
        </p:spPr>
        <p:txBody>
          <a:bodyPr wrap="square">
            <a:spAutoFit/>
          </a:bodyPr>
          <a:lstStyle/>
          <a:p>
            <a:pPr marL="0" indent="0">
              <a:buNone/>
            </a:pPr>
            <a:r>
              <a:rPr lang="en-CA" sz="6400" dirty="0"/>
              <a:t>Set goals for the federation that are attainable and realistic</a:t>
            </a:r>
          </a:p>
          <a:p>
            <a:pPr marL="914400" lvl="2" indent="0">
              <a:buNone/>
            </a:pPr>
            <a:r>
              <a:rPr lang="en-CA" sz="5600" dirty="0"/>
              <a:t>What do you want to see happen in your federation? </a:t>
            </a:r>
          </a:p>
          <a:p>
            <a:pPr marL="914400" lvl="2" indent="0">
              <a:buNone/>
            </a:pPr>
            <a:r>
              <a:rPr lang="en-CA" sz="5600" dirty="0"/>
              <a:t>	More membership?</a:t>
            </a:r>
          </a:p>
          <a:p>
            <a:pPr marL="914400" lvl="2" indent="0">
              <a:buNone/>
            </a:pPr>
            <a:r>
              <a:rPr lang="en-CA" sz="5600" dirty="0"/>
              <a:t>	More communication?</a:t>
            </a:r>
          </a:p>
          <a:p>
            <a:pPr marL="914400" lvl="2" indent="0">
              <a:buNone/>
            </a:pPr>
            <a:r>
              <a:rPr lang="en-CA" sz="5600" dirty="0"/>
              <a:t>	A federation website?</a:t>
            </a:r>
          </a:p>
          <a:p>
            <a:pPr marL="914400" lvl="2" indent="0">
              <a:buNone/>
            </a:pPr>
            <a:r>
              <a:rPr lang="en-CA" sz="5600" dirty="0"/>
              <a:t>	Regular visits to clubs?</a:t>
            </a:r>
          </a:p>
          <a:p>
            <a:pPr marL="914400" lvl="2" indent="0">
              <a:buNone/>
            </a:pPr>
            <a:r>
              <a:rPr lang="en-CA" sz="5600" dirty="0"/>
              <a:t>	Regular communication with Club Presidents?</a:t>
            </a:r>
          </a:p>
          <a:p>
            <a:pPr marL="914400" lvl="2" indent="0">
              <a:buNone/>
            </a:pPr>
            <a:r>
              <a:rPr lang="en-CA" sz="5600" dirty="0"/>
              <a:t>	</a:t>
            </a:r>
            <a:endParaRPr lang="en-CA" sz="2900" dirty="0"/>
          </a:p>
        </p:txBody>
      </p:sp>
    </p:spTree>
    <p:extLst>
      <p:ext uri="{BB962C8B-B14F-4D97-AF65-F5344CB8AC3E}">
        <p14:creationId xmlns:p14="http://schemas.microsoft.com/office/powerpoint/2010/main" val="147846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8968-5BAE-B9F8-8F22-1A257F2773EB}"/>
              </a:ext>
            </a:extLst>
          </p:cNvPr>
          <p:cNvSpPr>
            <a:spLocks noGrp="1"/>
          </p:cNvSpPr>
          <p:nvPr>
            <p:ph type="title" idx="4294967295"/>
          </p:nvPr>
        </p:nvSpPr>
        <p:spPr>
          <a:xfrm>
            <a:off x="555813" y="376238"/>
            <a:ext cx="11636187" cy="1016000"/>
          </a:xfrm>
        </p:spPr>
        <p:txBody>
          <a:bodyPr>
            <a:normAutofit/>
          </a:bodyPr>
          <a:lstStyle/>
          <a:p>
            <a:r>
              <a:rPr lang="en-CA" sz="4400" dirty="0">
                <a:latin typeface="Segoe UI Semibold" panose="020B0702040204020203" pitchFamily="34" charset="0"/>
                <a:cs typeface="Segoe UI Semibold" panose="020B0702040204020203" pitchFamily="34" charset="0"/>
              </a:rPr>
              <a:t>What you need to know</a:t>
            </a:r>
          </a:p>
        </p:txBody>
      </p:sp>
      <p:sp>
        <p:nvSpPr>
          <p:cNvPr id="3" name="Content Placeholder 2">
            <a:extLst>
              <a:ext uri="{FF2B5EF4-FFF2-40B4-BE49-F238E27FC236}">
                <a16:creationId xmlns:a16="http://schemas.microsoft.com/office/drawing/2014/main" id="{23F53301-B747-1B1D-24CD-EE92D4383C35}"/>
              </a:ext>
            </a:extLst>
          </p:cNvPr>
          <p:cNvSpPr>
            <a:spLocks noGrp="1"/>
          </p:cNvSpPr>
          <p:nvPr>
            <p:ph idx="4294967295"/>
          </p:nvPr>
        </p:nvSpPr>
        <p:spPr>
          <a:xfrm>
            <a:off x="3297236" y="1391652"/>
            <a:ext cx="8338951" cy="5090109"/>
          </a:xfrm>
        </p:spPr>
        <p:txBody>
          <a:bodyPr>
            <a:noAutofit/>
          </a:bodyPr>
          <a:lstStyle/>
          <a:p>
            <a:pPr marL="0" indent="0">
              <a:lnSpc>
                <a:spcPct val="110000"/>
              </a:lnSpc>
              <a:buNone/>
            </a:pPr>
            <a:r>
              <a:rPr lang="en-CA" sz="2400" dirty="0">
                <a:latin typeface="Segoe UI Variable Text Semiligh" pitchFamily="2" charset="0"/>
              </a:rPr>
              <a:t>Resources you should be familiar with:</a:t>
            </a:r>
          </a:p>
          <a:p>
            <a:pPr>
              <a:lnSpc>
                <a:spcPct val="110000"/>
              </a:lnSpc>
              <a:buFont typeface="Wingdings" panose="05000000000000000000" pitchFamily="2" charset="2"/>
              <a:buChar char="q"/>
            </a:pPr>
            <a:r>
              <a:rPr lang="en-CA" sz="2400" dirty="0">
                <a:latin typeface="Segoe UI Variable Text Semiligh" pitchFamily="2" charset="0"/>
              </a:rPr>
              <a:t>  Federation and CI bylaws.  If your federation does not have any bylaws consider developing them. </a:t>
            </a:r>
          </a:p>
          <a:p>
            <a:pPr>
              <a:lnSpc>
                <a:spcPct val="110000"/>
              </a:lnSpc>
              <a:buFont typeface="Wingdings" panose="05000000000000000000" pitchFamily="2" charset="2"/>
              <a:buChar char="q"/>
            </a:pPr>
            <a:r>
              <a:rPr lang="en-CA" sz="2400" dirty="0">
                <a:latin typeface="Segoe UI Variable Text Semiligh" pitchFamily="2" charset="0"/>
              </a:rPr>
              <a:t>Does your federation have procedures manuals, polices, or award manuals?</a:t>
            </a:r>
          </a:p>
          <a:p>
            <a:pPr>
              <a:lnSpc>
                <a:spcPct val="110000"/>
              </a:lnSpc>
              <a:buFont typeface="Wingdings" panose="05000000000000000000" pitchFamily="2" charset="2"/>
              <a:buChar char="q"/>
            </a:pPr>
            <a:r>
              <a:rPr lang="en-CA" sz="2400" dirty="0">
                <a:latin typeface="Segoe UI Variable Text Semiligh" pitchFamily="2" charset="0"/>
              </a:rPr>
              <a:t>CI, Federation, and Foundation websites.   </a:t>
            </a:r>
          </a:p>
          <a:p>
            <a:pPr>
              <a:lnSpc>
                <a:spcPct val="110000"/>
              </a:lnSpc>
              <a:buFont typeface="Wingdings" panose="05000000000000000000" pitchFamily="2" charset="2"/>
              <a:buChar char="q"/>
            </a:pPr>
            <a:r>
              <a:rPr lang="en-CA" sz="2400" dirty="0">
                <a:latin typeface="Segoe UI Variable Text Semiligh" pitchFamily="2" charset="0"/>
              </a:rPr>
              <a:t>  Can’t find what you are looking for – contact me, your Past Governor, or another federation Past Governor that you know did a great job during their term</a:t>
            </a:r>
          </a:p>
        </p:txBody>
      </p:sp>
      <p:pic>
        <p:nvPicPr>
          <p:cNvPr id="14" name="Graphic 13" descr="Meeting">
            <a:extLst>
              <a:ext uri="{FF2B5EF4-FFF2-40B4-BE49-F238E27FC236}">
                <a16:creationId xmlns:a16="http://schemas.microsoft.com/office/drawing/2014/main" id="{246C5C1A-63C3-8A9C-8E6F-CBE126F34C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015734"/>
            <a:ext cx="3450613" cy="3450613"/>
          </a:xfrm>
          <a:prstGeom prst="rect">
            <a:avLst/>
          </a:prstGeom>
        </p:spPr>
      </p:pic>
    </p:spTree>
    <p:extLst>
      <p:ext uri="{BB962C8B-B14F-4D97-AF65-F5344CB8AC3E}">
        <p14:creationId xmlns:p14="http://schemas.microsoft.com/office/powerpoint/2010/main" val="311275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8968-5BAE-B9F8-8F22-1A257F2773EB}"/>
              </a:ext>
            </a:extLst>
          </p:cNvPr>
          <p:cNvSpPr>
            <a:spLocks noGrp="1"/>
          </p:cNvSpPr>
          <p:nvPr>
            <p:ph type="title" idx="4294967295"/>
          </p:nvPr>
        </p:nvSpPr>
        <p:spPr>
          <a:xfrm>
            <a:off x="762000" y="804863"/>
            <a:ext cx="10372164" cy="1049337"/>
          </a:xfrm>
        </p:spPr>
        <p:txBody>
          <a:bodyPr>
            <a:normAutofit/>
          </a:bodyPr>
          <a:lstStyle/>
          <a:p>
            <a:pPr algn="r"/>
            <a:r>
              <a:rPr lang="en-CA" sz="4400" dirty="0">
                <a:latin typeface="Segoe UI Semibold" panose="020B0702040204020203" pitchFamily="34" charset="0"/>
                <a:cs typeface="Segoe UI Semibold" panose="020B0702040204020203" pitchFamily="34" charset="0"/>
              </a:rPr>
              <a:t>FINANCIAL OVERSIGHT</a:t>
            </a:r>
          </a:p>
        </p:txBody>
      </p:sp>
      <p:sp>
        <p:nvSpPr>
          <p:cNvPr id="3" name="Content Placeholder 2">
            <a:extLst>
              <a:ext uri="{FF2B5EF4-FFF2-40B4-BE49-F238E27FC236}">
                <a16:creationId xmlns:a16="http://schemas.microsoft.com/office/drawing/2014/main" id="{23F53301-B747-1B1D-24CD-EE92D4383C35}"/>
              </a:ext>
            </a:extLst>
          </p:cNvPr>
          <p:cNvSpPr>
            <a:spLocks noGrp="1"/>
          </p:cNvSpPr>
          <p:nvPr>
            <p:ph idx="4294967295"/>
          </p:nvPr>
        </p:nvSpPr>
        <p:spPr>
          <a:xfrm>
            <a:off x="896470" y="2187388"/>
            <a:ext cx="10533529" cy="4536140"/>
          </a:xfrm>
        </p:spPr>
        <p:txBody>
          <a:bodyPr>
            <a:noAutofit/>
          </a:bodyPr>
          <a:lstStyle/>
          <a:p>
            <a:pPr marL="0" indent="0">
              <a:lnSpc>
                <a:spcPct val="110000"/>
              </a:lnSpc>
              <a:buNone/>
            </a:pPr>
            <a:r>
              <a:rPr lang="en-CA" sz="2400" dirty="0">
                <a:latin typeface="Segoe UI Variable Text Semiligh" pitchFamily="2" charset="0"/>
              </a:rPr>
              <a:t>Is there a federation Treasurer?  </a:t>
            </a:r>
          </a:p>
          <a:p>
            <a:pPr marL="0" indent="0">
              <a:lnSpc>
                <a:spcPct val="110000"/>
              </a:lnSpc>
              <a:buNone/>
            </a:pPr>
            <a:r>
              <a:rPr lang="en-CA" sz="2400" dirty="0">
                <a:latin typeface="Segoe UI Variable Text Semiligh" pitchFamily="2" charset="0"/>
              </a:rPr>
              <a:t>Is there a federation budget in place that has been developed in accordance with federation bylaws? </a:t>
            </a:r>
          </a:p>
          <a:p>
            <a:pPr marL="0" indent="0">
              <a:lnSpc>
                <a:spcPct val="110000"/>
              </a:lnSpc>
              <a:buNone/>
            </a:pPr>
            <a:r>
              <a:rPr lang="en-CA" sz="2400" dirty="0">
                <a:latin typeface="Segoe UI Variable Text Semiligh" pitchFamily="2" charset="0"/>
              </a:rPr>
              <a:t>Will it provide you and your federation with the needed funds?</a:t>
            </a:r>
          </a:p>
          <a:p>
            <a:pPr marL="0" indent="0">
              <a:lnSpc>
                <a:spcPct val="110000"/>
              </a:lnSpc>
              <a:buNone/>
            </a:pPr>
            <a:r>
              <a:rPr lang="en-CA" sz="2400" dirty="0">
                <a:latin typeface="Segoe UI Variable Text Semiligh" pitchFamily="2" charset="0"/>
              </a:rPr>
              <a:t>If the federation does not have a budget, is it feasible to work with club treasurers to develop a framework for consideration at the next federation meeting?</a:t>
            </a:r>
          </a:p>
          <a:p>
            <a:pPr marL="0" indent="0">
              <a:lnSpc>
                <a:spcPct val="110000"/>
              </a:lnSpc>
              <a:buNone/>
            </a:pPr>
            <a:r>
              <a:rPr lang="en-CA" sz="2400" dirty="0">
                <a:latin typeface="Segoe UI Variable Text Semiligh" pitchFamily="2" charset="0"/>
              </a:rPr>
              <a:t>If necessary, restructure an existing budget OR develop federation financial policies that will meet current or future needs of the federation</a:t>
            </a:r>
          </a:p>
        </p:txBody>
      </p:sp>
      <p:pic>
        <p:nvPicPr>
          <p:cNvPr id="5" name="Picture 4">
            <a:extLst>
              <a:ext uri="{FF2B5EF4-FFF2-40B4-BE49-F238E27FC236}">
                <a16:creationId xmlns:a16="http://schemas.microsoft.com/office/drawing/2014/main" id="{BF94C31D-4995-7E35-9347-7CCD76A675F9}"/>
              </a:ext>
            </a:extLst>
          </p:cNvPr>
          <p:cNvPicPr>
            <a:picLocks noChangeAspect="1"/>
          </p:cNvPicPr>
          <p:nvPr/>
        </p:nvPicPr>
        <p:blipFill>
          <a:blip r:embed="rId3">
            <a:extLst>
              <a:ext uri="{837473B0-CC2E-450A-ABE3-18F120FF3D39}">
                <a1611:picAttrSrcUrl xmlns:a1611="http://schemas.microsoft.com/office/drawing/2016/11/main" r:id="rId4"/>
              </a:ext>
            </a:extLst>
          </a:blip>
          <a:srcRect l="5929" r="5205"/>
          <a:stretch>
            <a:fillRect/>
          </a:stretch>
        </p:blipFill>
        <p:spPr>
          <a:xfrm>
            <a:off x="304800" y="74526"/>
            <a:ext cx="4392706" cy="2112862"/>
          </a:xfrm>
          <a:prstGeom prst="rect">
            <a:avLst/>
          </a:prstGeom>
        </p:spPr>
      </p:pic>
    </p:spTree>
    <p:extLst>
      <p:ext uri="{BB962C8B-B14F-4D97-AF65-F5344CB8AC3E}">
        <p14:creationId xmlns:p14="http://schemas.microsoft.com/office/powerpoint/2010/main" val="70525496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TM10001114[[fn=Gallery]]</Template>
  <TotalTime>1215</TotalTime>
  <Words>2347</Words>
  <Application>Microsoft Office PowerPoint</Application>
  <PresentationFormat>Widescreen</PresentationFormat>
  <Paragraphs>225</Paragraphs>
  <Slides>25</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Abadi</vt:lpstr>
      <vt:lpstr>Aptos</vt:lpstr>
      <vt:lpstr>Arial</vt:lpstr>
      <vt:lpstr>Gill Sans MT</vt:lpstr>
      <vt:lpstr>Neue Haas Grotesk Text Pro</vt:lpstr>
      <vt:lpstr>Segoe UI Semibold</vt:lpstr>
      <vt:lpstr>Segoe UI Variable Text Semiligh</vt:lpstr>
      <vt:lpstr>Wingdings</vt:lpstr>
      <vt:lpstr>Gallery</vt:lpstr>
      <vt:lpstr>OasisVTI</vt:lpstr>
      <vt:lpstr>PowerPoint Presentation</vt:lpstr>
      <vt:lpstr>Training Agenda</vt:lpstr>
      <vt:lpstr>Role of a Governor</vt:lpstr>
      <vt:lpstr>  the Governor’s                       role</vt:lpstr>
      <vt:lpstr>Key Administrative and Operational Duties</vt:lpstr>
      <vt:lpstr>Develop a plan</vt:lpstr>
      <vt:lpstr>Establishing Clear goals        Set attainable &amp; realistic goals        More Communication?        More Fun?        Do you want to tie the goals                  to a theme or slogan?              If an acceptance speech is         expected, include the goals &amp;       your theme                              remember, goals only happen,          when we as leaders are committed            </vt:lpstr>
      <vt:lpstr>What you need to know</vt:lpstr>
      <vt:lpstr>FINANCIAL OVERSIGHT</vt:lpstr>
      <vt:lpstr>Seamless transition -    climb to new heights</vt:lpstr>
      <vt:lpstr>COMMUNICATION PLAN</vt:lpstr>
      <vt:lpstr>Keys to get started</vt:lpstr>
      <vt:lpstr>PowerPoint Presentation</vt:lpstr>
      <vt:lpstr>PowerPoint Presentation</vt:lpstr>
      <vt:lpstr> Determine how you  will communicate     on a regular basis  Develop the necessary tools  Set up electronic distribution lists.  If you plan to use ClubRunner, it is easy to use and available for your use as Governor.  If you are using your own email, set up the distribution lists.  If you plan to send a newsletter – set up your template and determine what information you want to include in the newsletter.  If you plan to have regular zoom meetings what is the procedure/process you want to establish for the meetings?          D</vt:lpstr>
      <vt:lpstr> Support &amp; mentorship  Maintain regular contact &amp; communication with clubs.  If they are struggling, offer help  Highlight club or federation accomplishments  Encourage award submission  Work with the host club to plan your federation convention early and promote the convention  in your regular communication  Encourage each club to hold at least one New Member Event  Be the cheerleader for CI, your federation, and clubs</vt:lpstr>
      <vt:lpstr>GOVERNOR VISITS</vt:lpstr>
      <vt:lpstr>Installations </vt:lpstr>
      <vt:lpstr>Board service &amp; governance  </vt:lpstr>
      <vt:lpstr>Calendar of activities </vt:lpstr>
      <vt:lpstr>RESOURCES </vt:lpstr>
      <vt:lpstr>           excellence is yours </vt:lpstr>
      <vt:lpstr>In a nutshell – be the difference! </vt:lpstr>
      <vt:lpstr> Education COMMITTEE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Shepherd</dc:creator>
  <cp:lastModifiedBy>Judy Weitkemper</cp:lastModifiedBy>
  <cp:revision>5</cp:revision>
  <cp:lastPrinted>2025-12-19T21:12:20Z</cp:lastPrinted>
  <dcterms:created xsi:type="dcterms:W3CDTF">2024-07-03T23:09:21Z</dcterms:created>
  <dcterms:modified xsi:type="dcterms:W3CDTF">2026-02-09T00:42:43Z</dcterms:modified>
</cp:coreProperties>
</file>