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4630400" cy="8229600"/>
  <p:notesSz cx="8229600" cy="14630400"/>
  <p:embeddedFontLst>
    <p:embeddedFont>
      <p:font typeface="Heebo Light" panose="020F0302020204030204" pitchFamily="34" charset="0"/>
      <p:regular r:id="rId14"/>
    </p:embeddedFont>
    <p:embeddedFont>
      <p:font typeface="Montserrat" pitchFamily="2" charset="77"/>
      <p:regular r:id="rId15"/>
      <p:bold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83054"/>
  </p:normalViewPr>
  <p:slideViewPr>
    <p:cSldViewPr snapToGrid="0" snapToObjects="1">
      <p:cViewPr>
        <p:scale>
          <a:sx n="59" d="100"/>
          <a:sy n="59" d="100"/>
        </p:scale>
        <p:origin x="2296" y="7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0273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Welcome, everyone! I’m excited to introduce you to </a:t>
            </a:r>
            <a:r>
              <a:rPr lang="en-US" b="1" dirty="0"/>
              <a:t>Cosmopolitan International – The Club that Fights Diabetes.</a:t>
            </a:r>
            <a:br>
              <a:rPr lang="en-US" dirty="0"/>
            </a:br>
            <a:r>
              <a:rPr lang="en-US" dirty="0"/>
              <a:t>Since 1918, we’ve been uniting communities through service, and today, we’re stronger than ever with over 50 clubs across the U.S. and Canada.</a:t>
            </a:r>
            <a:br>
              <a:rPr lang="en-US" dirty="0"/>
            </a:br>
            <a:r>
              <a:rPr lang="en-US" dirty="0"/>
              <a:t>Our mission? To fight diabetes and serve our communities with heart and purpose.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latest initiative is called </a:t>
            </a:r>
            <a:r>
              <a:rPr lang="en-US" b="1" dirty="0"/>
              <a:t>‘Together for a Cure’</a:t>
            </a:r>
            <a:r>
              <a:rPr lang="en-US" dirty="0"/>
              <a:t> — a bold 5-year goal to raise $1 million to fund research with DRIF and DRIFCAN.</a:t>
            </a:r>
            <a:br>
              <a:rPr lang="en-US" dirty="0"/>
            </a:br>
            <a:r>
              <a:rPr lang="en-US" dirty="0"/>
              <a:t>This collaboration is cross-border, uniting researchers in Canada and the U.S. with a shared mission to find a biological cure for diabetes.</a:t>
            </a:r>
            <a:br>
              <a:rPr lang="en-US" dirty="0"/>
            </a:br>
            <a:r>
              <a:rPr lang="en-US" dirty="0"/>
              <a:t>From Miami to Alberta, we’re helping scientists take giant steps forward.”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your invitation to </a:t>
            </a:r>
            <a:r>
              <a:rPr lang="en-US" b="1" dirty="0"/>
              <a:t>join us.</a:t>
            </a:r>
            <a:endParaRPr lang="en-US" dirty="0"/>
          </a:p>
          <a:p>
            <a:r>
              <a:rPr lang="en-US" dirty="0"/>
              <a:t>Help us raise the next $1 million to fund a cure.</a:t>
            </a:r>
          </a:p>
          <a:p>
            <a:r>
              <a:rPr lang="en-US" dirty="0"/>
              <a:t>Organize local events that truly change lives.</a:t>
            </a:r>
          </a:p>
          <a:p>
            <a:r>
              <a:rPr lang="en-US" dirty="0"/>
              <a:t>And most of all, find a community of passionate people who care deeply and take action.</a:t>
            </a:r>
          </a:p>
          <a:p>
            <a:r>
              <a:rPr lang="en-US" dirty="0"/>
              <a:t>At Cosmopolitan International, we’re not just volunteers — we’re visionaries, supporters, and champions for the cause.</a:t>
            </a:r>
            <a:br>
              <a:rPr lang="en-US" dirty="0"/>
            </a:br>
            <a:r>
              <a:rPr lang="en-US" dirty="0"/>
              <a:t>We believe in better tomorrows — and we invite you to be part of them.”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the core of everything we do are three values: </a:t>
            </a:r>
            <a:r>
              <a:rPr lang="en-US" b="1" dirty="0"/>
              <a:t>Unity, Service, and Action.</a:t>
            </a:r>
            <a:br>
              <a:rPr lang="en-US" dirty="0"/>
            </a:br>
            <a:r>
              <a:rPr lang="en-US" dirty="0"/>
              <a:t>We believe in working together, serving unselfishly, and taking meaningful action to support those impacted by diabetes. These values are not just words – they’re the foundation of every club project and initiative we launch.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We’ve been doing this work for over 100 years. In 1977, we officially adopted diabetes as our flagship cause.</a:t>
            </a:r>
            <a:br>
              <a:rPr lang="en-US" dirty="0"/>
            </a:br>
            <a:r>
              <a:rPr lang="en-US" dirty="0"/>
              <a:t>In 2018, we celebrated our centennial. And just last year in 2024, we expanded our impact again through a new international project with DRIF and DRIF-CAN.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Cosmopolitan club identifies and serves local needs — from building parks and supporting hospitals to organizing youth diabetes camps.</a:t>
            </a:r>
            <a:br>
              <a:rPr lang="en-US" dirty="0"/>
            </a:br>
            <a:r>
              <a:rPr lang="en-US" dirty="0"/>
              <a:t>Our members also provide </a:t>
            </a:r>
            <a:r>
              <a:rPr lang="en-US" b="1" dirty="0"/>
              <a:t>free health screenings</a:t>
            </a:r>
            <a:r>
              <a:rPr lang="en-US" dirty="0"/>
              <a:t>, including blood glucose tests and education at community events.</a:t>
            </a:r>
            <a:br>
              <a:rPr lang="en-US" dirty="0"/>
            </a:br>
            <a:r>
              <a:rPr lang="en-US" dirty="0"/>
              <a:t>And in times of crisis, some clubs even provide </a:t>
            </a:r>
            <a:r>
              <a:rPr lang="en-US" b="1" dirty="0"/>
              <a:t>emergency insulin and supplies</a:t>
            </a:r>
            <a:r>
              <a:rPr lang="en-US" dirty="0"/>
              <a:t> — quite literally saving lives.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impact is significant:</a:t>
            </a:r>
          </a:p>
          <a:p>
            <a:r>
              <a:rPr lang="en-US" dirty="0"/>
              <a:t>Over </a:t>
            </a:r>
            <a:r>
              <a:rPr lang="en-US" b="1" dirty="0"/>
              <a:t>$950,000 raised and donated every year</a:t>
            </a:r>
            <a:endParaRPr lang="en-US" dirty="0"/>
          </a:p>
          <a:p>
            <a:r>
              <a:rPr lang="en-US" dirty="0"/>
              <a:t>More than </a:t>
            </a:r>
            <a:r>
              <a:rPr lang="en-US" b="1" dirty="0"/>
              <a:t>$5 million contributed</a:t>
            </a:r>
            <a:r>
              <a:rPr lang="en-US" dirty="0"/>
              <a:t> to diabetes-related efforts since 1977</a:t>
            </a:r>
          </a:p>
          <a:p>
            <a:r>
              <a:rPr lang="en-US" b="1" dirty="0"/>
              <a:t>16 diabetes programs and centers</a:t>
            </a:r>
            <a:r>
              <a:rPr lang="en-US" dirty="0"/>
              <a:t> supported through major fundraising efforts</a:t>
            </a:r>
          </a:p>
          <a:p>
            <a:r>
              <a:rPr lang="en-US" dirty="0"/>
              <a:t>Every dollar raised brings us closer to a cure.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We’ve made major investments in specialized diabetes care:</a:t>
            </a:r>
          </a:p>
          <a:p>
            <a:r>
              <a:rPr lang="en-US" dirty="0"/>
              <a:t>Improved lives by expanding access to care</a:t>
            </a:r>
          </a:p>
          <a:p>
            <a:r>
              <a:rPr lang="en-US" dirty="0"/>
              <a:t>Supported cutting-edge research</a:t>
            </a:r>
          </a:p>
          <a:p>
            <a:r>
              <a:rPr lang="en-US" dirty="0"/>
              <a:t>And pledged over </a:t>
            </a:r>
            <a:r>
              <a:rPr lang="en-US" b="1" dirty="0"/>
              <a:t>$2 million</a:t>
            </a:r>
            <a:r>
              <a:rPr lang="en-US" dirty="0"/>
              <a:t> to establish and grow these centers of excellence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don’t just support care — we help fund cures.</a:t>
            </a:r>
          </a:p>
          <a:p>
            <a:r>
              <a:rPr lang="en-US" dirty="0"/>
              <a:t>$750,000 helped launch </a:t>
            </a:r>
            <a:r>
              <a:rPr lang="en-US" b="1" dirty="0"/>
              <a:t>INGAP research</a:t>
            </a:r>
            <a:r>
              <a:rPr lang="en-US" dirty="0"/>
              <a:t>, which explores regenerating insulin-producing cells</a:t>
            </a:r>
          </a:p>
          <a:p>
            <a:r>
              <a:rPr lang="en-US" dirty="0"/>
              <a:t>We backed the </a:t>
            </a:r>
            <a:r>
              <a:rPr lang="en-US" b="1" dirty="0"/>
              <a:t>Edmonton Protocol</a:t>
            </a:r>
            <a:r>
              <a:rPr lang="en-US" dirty="0"/>
              <a:t>, an islet transplant procedure that has made some diabetics insulin-independent</a:t>
            </a:r>
          </a:p>
          <a:p>
            <a:r>
              <a:rPr lang="en-US" dirty="0"/>
              <a:t>And now, through our partnership with DRIF and DRIFCAN, we’re pledging </a:t>
            </a:r>
            <a:r>
              <a:rPr lang="en-US" b="1" dirty="0"/>
              <a:t>$1 million over 5 years</a:t>
            </a:r>
            <a:r>
              <a:rPr lang="en-US" dirty="0"/>
              <a:t> to support stem cell research</a:t>
            </a:r>
          </a:p>
          <a:p>
            <a:r>
              <a:rPr lang="en-US" dirty="0"/>
              <a:t>We’re proud to be part of the breakthroughs that give people hope.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our proudest achievements is our partnership with Eastern Virginia Medical School.</a:t>
            </a:r>
            <a:br>
              <a:rPr lang="en-US" dirty="0"/>
            </a:br>
            <a:r>
              <a:rPr lang="en-US" dirty="0"/>
              <a:t>We raised </a:t>
            </a:r>
            <a:r>
              <a:rPr lang="en-US" b="1" dirty="0"/>
              <a:t>$1 million</a:t>
            </a:r>
            <a:r>
              <a:rPr lang="en-US" dirty="0"/>
              <a:t> to help establish the </a:t>
            </a:r>
            <a:r>
              <a:rPr lang="en-US" b="1" dirty="0"/>
              <a:t>Strelitz Diabetes Center</a:t>
            </a:r>
            <a:r>
              <a:rPr lang="en-US" dirty="0"/>
              <a:t>, where thousands have received life-changing care and participated in advanced clinical trials.</a:t>
            </a:r>
            <a:br>
              <a:rPr lang="en-US" dirty="0"/>
            </a:br>
            <a:r>
              <a:rPr lang="en-US" dirty="0"/>
              <a:t>And we continue to support them through special project funding — our commitment doesn’t end with a one-time donation.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Canadian members are just as committed.</a:t>
            </a:r>
          </a:p>
          <a:p>
            <a:r>
              <a:rPr lang="en-US" dirty="0"/>
              <a:t>We donated </a:t>
            </a:r>
            <a:r>
              <a:rPr lang="en-US" b="1" dirty="0"/>
              <a:t>$175,000</a:t>
            </a:r>
            <a:r>
              <a:rPr lang="en-US" dirty="0"/>
              <a:t> to the Alberta Diabetes Foundation over seven years.</a:t>
            </a:r>
          </a:p>
          <a:p>
            <a:r>
              <a:rPr lang="en-US" dirty="0"/>
              <a:t>And we contributed </a:t>
            </a:r>
            <a:r>
              <a:rPr lang="en-US" b="1" dirty="0"/>
              <a:t>$100,000</a:t>
            </a:r>
            <a:r>
              <a:rPr lang="en-US" dirty="0"/>
              <a:t> to Dr. Jean Buteau’s beta cell regeneration research — now heading into human clinical trials.</a:t>
            </a:r>
            <a:br>
              <a:rPr lang="en-US" dirty="0"/>
            </a:br>
            <a:r>
              <a:rPr lang="en-US" dirty="0"/>
              <a:t>Imagine a pill that could restore natural insulin production — that’s the future we’re helping to build.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hyperlink" Target="https://www.evms.edu/research/current_clinical_trials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321" y="730210"/>
            <a:ext cx="1958221" cy="1958221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187321" y="2988826"/>
            <a:ext cx="7742158" cy="12515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Cosmopolitan International: The Club that Fights Diabetes</a:t>
            </a:r>
            <a:endParaRPr lang="en-US" sz="3900" dirty="0"/>
          </a:p>
        </p:txBody>
      </p:sp>
      <p:sp>
        <p:nvSpPr>
          <p:cNvPr id="5" name="Text 1"/>
          <p:cNvSpPr/>
          <p:nvPr/>
        </p:nvSpPr>
        <p:spPr>
          <a:xfrm>
            <a:off x="6187321" y="4540806"/>
            <a:ext cx="7742158" cy="320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Founded in 1918 in Kansas City, Missouri. Over a century of community service.</a:t>
            </a:r>
            <a:endParaRPr lang="en-US" sz="1550" dirty="0"/>
          </a:p>
        </p:txBody>
      </p:sp>
      <p:sp>
        <p:nvSpPr>
          <p:cNvPr id="6" name="Text 2"/>
          <p:cNvSpPr/>
          <p:nvPr/>
        </p:nvSpPr>
        <p:spPr>
          <a:xfrm>
            <a:off x="6187321" y="5086469"/>
            <a:ext cx="7742158" cy="6407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Global presence across the United States and Canada with ~53 clubs and ~1,000 members.</a:t>
            </a:r>
            <a:endParaRPr lang="en-US" sz="1550" dirty="0"/>
          </a:p>
        </p:txBody>
      </p:sp>
      <p:sp>
        <p:nvSpPr>
          <p:cNvPr id="7" name="Text 3"/>
          <p:cNvSpPr/>
          <p:nvPr/>
        </p:nvSpPr>
        <p:spPr>
          <a:xfrm>
            <a:off x="6187321" y="5952530"/>
            <a:ext cx="7742158" cy="6407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United by our mission to fight diabetes through charitable donations and volunteer service.</a:t>
            </a:r>
            <a:endParaRPr lang="en-US" sz="1550" dirty="0"/>
          </a:p>
        </p:txBody>
      </p:sp>
      <p:sp>
        <p:nvSpPr>
          <p:cNvPr id="8" name="Text 4"/>
          <p:cNvSpPr/>
          <p:nvPr/>
        </p:nvSpPr>
        <p:spPr>
          <a:xfrm>
            <a:off x="6187321" y="6998732"/>
            <a:ext cx="2062877" cy="320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9" name="Text 5"/>
          <p:cNvSpPr/>
          <p:nvPr/>
        </p:nvSpPr>
        <p:spPr>
          <a:xfrm>
            <a:off x="8746450" y="6998732"/>
            <a:ext cx="5190530" cy="320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31473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314730"/>
          </a:xfrm>
          <a:prstGeom prst="rect">
            <a:avLst/>
          </a:prstGeom>
          <a:solidFill>
            <a:srgbClr val="0D0A2C">
              <a:alpha val="80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073" y="855940"/>
            <a:ext cx="2594372" cy="259437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3913942" y="806172"/>
            <a:ext cx="9950887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1700" dirty="0"/>
          </a:p>
        </p:txBody>
      </p:sp>
      <p:sp>
        <p:nvSpPr>
          <p:cNvPr id="6" name="Text 2"/>
          <p:cNvSpPr/>
          <p:nvPr/>
        </p:nvSpPr>
        <p:spPr>
          <a:xfrm>
            <a:off x="3913942" y="1380411"/>
            <a:ext cx="5680710" cy="1380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DRIF and DRIFCan 
International Project</a:t>
            </a:r>
            <a:endParaRPr lang="en-US" sz="4300" dirty="0"/>
          </a:p>
        </p:txBody>
      </p:sp>
      <p:sp>
        <p:nvSpPr>
          <p:cNvPr id="7" name="Text 3"/>
          <p:cNvSpPr/>
          <p:nvPr/>
        </p:nvSpPr>
        <p:spPr>
          <a:xfrm>
            <a:off x="773073" y="4030027"/>
            <a:ext cx="8750379" cy="690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"Together for a Cure" Campaign</a:t>
            </a:r>
            <a:endParaRPr lang="en-US" sz="4300" dirty="0"/>
          </a:p>
        </p:txBody>
      </p:sp>
      <p:sp>
        <p:nvSpPr>
          <p:cNvPr id="8" name="Text 4"/>
          <p:cNvSpPr/>
          <p:nvPr/>
        </p:nvSpPr>
        <p:spPr>
          <a:xfrm>
            <a:off x="773073" y="5051465"/>
            <a:ext cx="11273195" cy="4140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CI aims at raising $1,000,000 in 5 years to support stem cell research.</a:t>
            </a:r>
            <a:endParaRPr lang="en-US" sz="2600" dirty="0"/>
          </a:p>
        </p:txBody>
      </p:sp>
      <p:sp>
        <p:nvSpPr>
          <p:cNvPr id="9" name="Text 5"/>
          <p:cNvSpPr/>
          <p:nvPr/>
        </p:nvSpPr>
        <p:spPr>
          <a:xfrm>
            <a:off x="773073" y="5796796"/>
            <a:ext cx="13084254" cy="7067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Collaborative Effort</a:t>
            </a:r>
            <a:r>
              <a:rPr lang="en-US" sz="17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: In 2023, DRIF (USA) and DRIFCan (Canada) signed a Memorandum of Understanding to enhance cross-border research collaboration.</a:t>
            </a:r>
            <a:endParaRPr lang="en-US" sz="1700" dirty="0"/>
          </a:p>
        </p:txBody>
      </p:sp>
      <p:sp>
        <p:nvSpPr>
          <p:cNvPr id="10" name="Text 6"/>
          <p:cNvSpPr/>
          <p:nvPr/>
        </p:nvSpPr>
        <p:spPr>
          <a:xfrm>
            <a:off x="773073" y="6752034"/>
            <a:ext cx="13084254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DRIF (USA)</a:t>
            </a:r>
            <a:r>
              <a:rPr lang="en-US" sz="17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: Supports the Diabetes Research Institute in Miami, focusing on developing a biological cure for diabetes.</a:t>
            </a:r>
            <a:endParaRPr lang="en-US" sz="1700" dirty="0"/>
          </a:p>
        </p:txBody>
      </p:sp>
      <p:sp>
        <p:nvSpPr>
          <p:cNvPr id="11" name="Text 7"/>
          <p:cNvSpPr/>
          <p:nvPr/>
        </p:nvSpPr>
        <p:spPr>
          <a:xfrm>
            <a:off x="773073" y="7353895"/>
            <a:ext cx="13084254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DRIFCan (Canada)</a:t>
            </a:r>
            <a:r>
              <a:rPr lang="en-US" sz="17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: Funds Dr. James Shapiro’s team at the University of Alberta, renowned for pioneering islet cell transplantation.</a:t>
            </a:r>
            <a:endParaRPr lang="en-US" sz="17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17188"/>
            <a:ext cx="892873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Join the Fight Against Diabetes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479596"/>
            <a:ext cx="4158615" cy="257020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33328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Make an Impact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823704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Help CI raise the next $1 million that funds a cure. Every member amplifies our reach.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3" y="2479596"/>
            <a:ext cx="4158615" cy="257020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5333286"/>
            <a:ext cx="326445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Serve Your Community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5893" y="5823704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Organize local events that improve lives one neighbor at a time.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5" y="2479596"/>
            <a:ext cx="4158615" cy="257020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533328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Find Camaraderie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5823704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Join a network of like-minded friends and develop leadership skills.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998000"/>
            <a:ext cx="589942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Our Mission &amp; Values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504694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60" y="5089446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30906" y="512480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Unity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530906" y="5615226"/>
            <a:ext cx="342149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We embrace our founder's vision of unity of purpose, working collectively for the betterment of all.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5235893" y="504694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0963" y="5089446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973008" y="512480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Service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5973008" y="5615226"/>
            <a:ext cx="342149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We serve our communities unselfishly, with special emphasis on diabetes prevention and finding a cure.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9677995" y="504694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3065" y="5089446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415111" y="512480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Action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0415111" y="5615226"/>
            <a:ext cx="342149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We take meaningful action to build better communities and improve lives affected by diabetes.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1049" y="606862"/>
            <a:ext cx="5536406" cy="688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Century of Service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1018818" y="1625679"/>
            <a:ext cx="30480" cy="5996940"/>
          </a:xfrm>
          <a:prstGeom prst="roundRect">
            <a:avLst>
              <a:gd name="adj" fmla="val 303564"/>
            </a:avLst>
          </a:prstGeom>
          <a:solidFill>
            <a:srgbClr val="4A2C8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1236166" y="1858208"/>
            <a:ext cx="660797" cy="30480"/>
          </a:xfrm>
          <a:prstGeom prst="roundRect">
            <a:avLst>
              <a:gd name="adj" fmla="val 303564"/>
            </a:avLst>
          </a:prstGeom>
          <a:solidFill>
            <a:srgbClr val="4A2C8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770989" y="1625679"/>
            <a:ext cx="495657" cy="495657"/>
          </a:xfrm>
          <a:prstGeom prst="roundRect">
            <a:avLst>
              <a:gd name="adj" fmla="val 18667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853559" y="1666935"/>
            <a:ext cx="330398" cy="413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2600" dirty="0"/>
          </a:p>
        </p:txBody>
      </p:sp>
      <p:sp>
        <p:nvSpPr>
          <p:cNvPr id="8" name="Text 5"/>
          <p:cNvSpPr/>
          <p:nvPr/>
        </p:nvSpPr>
        <p:spPr>
          <a:xfrm>
            <a:off x="2120384" y="1701403"/>
            <a:ext cx="2753678" cy="344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1918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2120384" y="2177772"/>
            <a:ext cx="6252567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Founded in Kansas City, Missouri as a civic service club.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1236166" y="3203258"/>
            <a:ext cx="660797" cy="30480"/>
          </a:xfrm>
          <a:prstGeom prst="roundRect">
            <a:avLst>
              <a:gd name="adj" fmla="val 303564"/>
            </a:avLst>
          </a:prstGeom>
          <a:solidFill>
            <a:srgbClr val="4A2C8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8"/>
          <p:cNvSpPr/>
          <p:nvPr/>
        </p:nvSpPr>
        <p:spPr>
          <a:xfrm>
            <a:off x="770989" y="2970728"/>
            <a:ext cx="495657" cy="495657"/>
          </a:xfrm>
          <a:prstGeom prst="roundRect">
            <a:avLst>
              <a:gd name="adj" fmla="val 18667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853559" y="3011984"/>
            <a:ext cx="330398" cy="413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2600" dirty="0"/>
          </a:p>
        </p:txBody>
      </p:sp>
      <p:sp>
        <p:nvSpPr>
          <p:cNvPr id="13" name="Text 10"/>
          <p:cNvSpPr/>
          <p:nvPr/>
        </p:nvSpPr>
        <p:spPr>
          <a:xfrm>
            <a:off x="2120384" y="3046452"/>
            <a:ext cx="2753678" cy="344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1977</a:t>
            </a:r>
            <a:endParaRPr lang="en-US" sz="2150" dirty="0"/>
          </a:p>
        </p:txBody>
      </p:sp>
      <p:sp>
        <p:nvSpPr>
          <p:cNvPr id="14" name="Text 11"/>
          <p:cNvSpPr/>
          <p:nvPr/>
        </p:nvSpPr>
        <p:spPr>
          <a:xfrm>
            <a:off x="2120384" y="3522821"/>
            <a:ext cx="6252567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Members voted to make fighting diabetes our primary international project.</a:t>
            </a:r>
            <a:endParaRPr lang="en-US" sz="1700" dirty="0"/>
          </a:p>
        </p:txBody>
      </p:sp>
      <p:sp>
        <p:nvSpPr>
          <p:cNvPr id="15" name="Shape 12"/>
          <p:cNvSpPr/>
          <p:nvPr/>
        </p:nvSpPr>
        <p:spPr>
          <a:xfrm>
            <a:off x="1236166" y="4900732"/>
            <a:ext cx="660797" cy="30480"/>
          </a:xfrm>
          <a:prstGeom prst="roundRect">
            <a:avLst>
              <a:gd name="adj" fmla="val 303564"/>
            </a:avLst>
          </a:prstGeom>
          <a:solidFill>
            <a:srgbClr val="4A2C8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3"/>
          <p:cNvSpPr/>
          <p:nvPr/>
        </p:nvSpPr>
        <p:spPr>
          <a:xfrm>
            <a:off x="770989" y="4668203"/>
            <a:ext cx="495657" cy="495657"/>
          </a:xfrm>
          <a:prstGeom prst="roundRect">
            <a:avLst>
              <a:gd name="adj" fmla="val 18667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4"/>
          <p:cNvSpPr/>
          <p:nvPr/>
        </p:nvSpPr>
        <p:spPr>
          <a:xfrm>
            <a:off x="853559" y="4709458"/>
            <a:ext cx="330398" cy="413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2600" dirty="0"/>
          </a:p>
        </p:txBody>
      </p:sp>
      <p:sp>
        <p:nvSpPr>
          <p:cNvPr id="18" name="Text 15"/>
          <p:cNvSpPr/>
          <p:nvPr/>
        </p:nvSpPr>
        <p:spPr>
          <a:xfrm>
            <a:off x="2120384" y="4743926"/>
            <a:ext cx="2753678" cy="344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2018</a:t>
            </a:r>
            <a:endParaRPr lang="en-US" sz="2150" dirty="0"/>
          </a:p>
        </p:txBody>
      </p:sp>
      <p:sp>
        <p:nvSpPr>
          <p:cNvPr id="19" name="Text 16"/>
          <p:cNvSpPr/>
          <p:nvPr/>
        </p:nvSpPr>
        <p:spPr>
          <a:xfrm>
            <a:off x="2120384" y="5220295"/>
            <a:ext cx="6252567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Celebrated our centennial, renewing our commitment to community service.</a:t>
            </a:r>
            <a:endParaRPr lang="en-US" sz="1700" dirty="0"/>
          </a:p>
        </p:txBody>
      </p:sp>
      <p:sp>
        <p:nvSpPr>
          <p:cNvPr id="20" name="Shape 17"/>
          <p:cNvSpPr/>
          <p:nvPr/>
        </p:nvSpPr>
        <p:spPr>
          <a:xfrm>
            <a:off x="1236166" y="6598206"/>
            <a:ext cx="660797" cy="30480"/>
          </a:xfrm>
          <a:prstGeom prst="roundRect">
            <a:avLst>
              <a:gd name="adj" fmla="val 303564"/>
            </a:avLst>
          </a:prstGeom>
          <a:solidFill>
            <a:srgbClr val="4A2C8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Shape 18"/>
          <p:cNvSpPr/>
          <p:nvPr/>
        </p:nvSpPr>
        <p:spPr>
          <a:xfrm>
            <a:off x="770989" y="6365677"/>
            <a:ext cx="495657" cy="495657"/>
          </a:xfrm>
          <a:prstGeom prst="roundRect">
            <a:avLst>
              <a:gd name="adj" fmla="val 18667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19"/>
          <p:cNvSpPr/>
          <p:nvPr/>
        </p:nvSpPr>
        <p:spPr>
          <a:xfrm>
            <a:off x="853559" y="6406932"/>
            <a:ext cx="330398" cy="413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</a:t>
            </a:r>
            <a:endParaRPr lang="en-US" sz="2600" dirty="0"/>
          </a:p>
        </p:txBody>
      </p:sp>
      <p:sp>
        <p:nvSpPr>
          <p:cNvPr id="23" name="Text 20"/>
          <p:cNvSpPr/>
          <p:nvPr/>
        </p:nvSpPr>
        <p:spPr>
          <a:xfrm>
            <a:off x="2120384" y="6441400"/>
            <a:ext cx="2753678" cy="344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2024</a:t>
            </a:r>
            <a:endParaRPr lang="en-US" sz="2150" dirty="0"/>
          </a:p>
        </p:txBody>
      </p:sp>
      <p:sp>
        <p:nvSpPr>
          <p:cNvPr id="24" name="Text 21"/>
          <p:cNvSpPr/>
          <p:nvPr/>
        </p:nvSpPr>
        <p:spPr>
          <a:xfrm>
            <a:off x="2120384" y="6917769"/>
            <a:ext cx="6252567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Adopted a new International Project to support diabetes research with DRIF and DRIF-CAN.</a:t>
            </a:r>
            <a:endParaRPr lang="en-US" sz="17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7453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Community-Focused Service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832259"/>
            <a:ext cx="3664863" cy="2410897"/>
          </a:xfrm>
          <a:prstGeom prst="roundRect">
            <a:avLst>
              <a:gd name="adj" fmla="val 3952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1028224" y="30666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Local Impact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3557111"/>
            <a:ext cx="319599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Each club identifies community needs and takes action. We build parks, support hospitals, and support diabetes camps.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2832259"/>
            <a:ext cx="3664863" cy="2410897"/>
          </a:xfrm>
          <a:prstGeom prst="roundRect">
            <a:avLst>
              <a:gd name="adj" fmla="val 3952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4919901" y="30666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Health Screenings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9901" y="3557111"/>
            <a:ext cx="319599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Members volunteer at health fairs and free screening clinics, providing blood glucose tests and education.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469969"/>
            <a:ext cx="7556421" cy="1685092"/>
          </a:xfrm>
          <a:prstGeom prst="roundRect">
            <a:avLst>
              <a:gd name="adj" fmla="val 5654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1028224" y="5704403"/>
            <a:ext cx="29800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Emergency Support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8224" y="6194822"/>
            <a:ext cx="70875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Some clubs provide emergency insulin and supplies to diabetic patients in crisis.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2330" y="610791"/>
            <a:ext cx="6646664" cy="692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Impact by the Numbers</a:t>
            </a:r>
            <a:endParaRPr lang="en-US" sz="4350" dirty="0"/>
          </a:p>
        </p:txBody>
      </p:sp>
      <p:sp>
        <p:nvSpPr>
          <p:cNvPr id="4" name="Text 1"/>
          <p:cNvSpPr/>
          <p:nvPr/>
        </p:nvSpPr>
        <p:spPr>
          <a:xfrm>
            <a:off x="6262330" y="1746885"/>
            <a:ext cx="3629739" cy="731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750"/>
              </a:lnSpc>
              <a:buNone/>
            </a:pPr>
            <a:r>
              <a:rPr lang="en-US" sz="57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$950K+</a:t>
            </a:r>
            <a:endParaRPr lang="en-US" sz="5750" dirty="0"/>
          </a:p>
        </p:txBody>
      </p:sp>
      <p:sp>
        <p:nvSpPr>
          <p:cNvPr id="5" name="Text 2"/>
          <p:cNvSpPr/>
          <p:nvPr/>
        </p:nvSpPr>
        <p:spPr>
          <a:xfrm>
            <a:off x="6691551" y="2755463"/>
            <a:ext cx="2771180" cy="346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Annual Donations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6262330" y="3234928"/>
            <a:ext cx="3629739" cy="10640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Raised and donated yearly to diabetes-related and community causes.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10224611" y="1746885"/>
            <a:ext cx="3629858" cy="731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750"/>
              </a:lnSpc>
              <a:buNone/>
            </a:pPr>
            <a:r>
              <a:rPr lang="en-US" sz="57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$5M+</a:t>
            </a:r>
            <a:endParaRPr lang="en-US" sz="5750" dirty="0"/>
          </a:p>
        </p:txBody>
      </p:sp>
      <p:sp>
        <p:nvSpPr>
          <p:cNvPr id="8" name="Text 5"/>
          <p:cNvSpPr/>
          <p:nvPr/>
        </p:nvSpPr>
        <p:spPr>
          <a:xfrm>
            <a:off x="10653951" y="2755463"/>
            <a:ext cx="2771180" cy="346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Total Contribution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10224611" y="3234928"/>
            <a:ext cx="3629858" cy="7093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Donated toward diabetes research, treatment, and education since 1977.</a:t>
            </a:r>
            <a:endParaRPr lang="en-US" sz="1700" dirty="0"/>
          </a:p>
        </p:txBody>
      </p:sp>
      <p:sp>
        <p:nvSpPr>
          <p:cNvPr id="10" name="Text 7"/>
          <p:cNvSpPr/>
          <p:nvPr/>
        </p:nvSpPr>
        <p:spPr>
          <a:xfrm>
            <a:off x="8243411" y="5074920"/>
            <a:ext cx="3629858" cy="731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750"/>
              </a:lnSpc>
              <a:buNone/>
            </a:pPr>
            <a:r>
              <a:rPr lang="en-US" sz="57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16</a:t>
            </a:r>
            <a:endParaRPr lang="en-US" sz="5750" dirty="0"/>
          </a:p>
        </p:txBody>
      </p:sp>
      <p:sp>
        <p:nvSpPr>
          <p:cNvPr id="11" name="Text 8"/>
          <p:cNvSpPr/>
          <p:nvPr/>
        </p:nvSpPr>
        <p:spPr>
          <a:xfrm>
            <a:off x="8243411" y="6083498"/>
            <a:ext cx="3629858" cy="692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Supported Diabetes Centers and Programs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8243411" y="6909435"/>
            <a:ext cx="3629858" cy="7093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Established through major fundraising campaigns.</a:t>
            </a:r>
            <a:endParaRPr lang="en-US" sz="1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72145"/>
            <a:ext cx="953262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Our Diabetes Centers &amp; Programs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348" y="2134553"/>
            <a:ext cx="2152055" cy="1669852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92" y="2986564"/>
            <a:ext cx="318968" cy="3986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357217" y="25428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Improved Lives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5357217" y="3033236"/>
            <a:ext cx="59328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Expanded access to specialized care for countless patients.</a:t>
            </a:r>
            <a:endParaRPr lang="en-US" sz="1750" dirty="0"/>
          </a:p>
        </p:txBody>
      </p:sp>
      <p:sp>
        <p:nvSpPr>
          <p:cNvPr id="7" name="Shape 3"/>
          <p:cNvSpPr/>
          <p:nvPr/>
        </p:nvSpPr>
        <p:spPr>
          <a:xfrm>
            <a:off x="5187077" y="3817501"/>
            <a:ext cx="8592860" cy="15240"/>
          </a:xfrm>
          <a:prstGeom prst="roundRect">
            <a:avLst>
              <a:gd name="adj" fmla="val 625116"/>
            </a:avLst>
          </a:prstGeom>
          <a:solidFill>
            <a:srgbClr val="4A2C85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2381" y="3861078"/>
            <a:ext cx="4304109" cy="1669852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892" y="4496633"/>
            <a:ext cx="318968" cy="39862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433304" y="42693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Advanced Research</a:t>
            </a:r>
            <a:endParaRPr lang="en-US" sz="2200" dirty="0"/>
          </a:p>
        </p:txBody>
      </p:sp>
      <p:sp>
        <p:nvSpPr>
          <p:cNvPr id="11" name="Text 5"/>
          <p:cNvSpPr/>
          <p:nvPr/>
        </p:nvSpPr>
        <p:spPr>
          <a:xfrm>
            <a:off x="6433304" y="4759762"/>
            <a:ext cx="66554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Facilities conduct cutting-edge diabetes research and clinical trials.</a:t>
            </a:r>
            <a:endParaRPr lang="en-US" sz="1750" dirty="0"/>
          </a:p>
        </p:txBody>
      </p:sp>
      <p:sp>
        <p:nvSpPr>
          <p:cNvPr id="12" name="Shape 6"/>
          <p:cNvSpPr/>
          <p:nvPr/>
        </p:nvSpPr>
        <p:spPr>
          <a:xfrm>
            <a:off x="6263164" y="5544026"/>
            <a:ext cx="7516773" cy="15240"/>
          </a:xfrm>
          <a:prstGeom prst="roundRect">
            <a:avLst>
              <a:gd name="adj" fmla="val 625116"/>
            </a:avLst>
          </a:prstGeom>
          <a:solidFill>
            <a:srgbClr val="4A2C85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294" y="5587603"/>
            <a:ext cx="6456164" cy="1669852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4773" y="6223159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509272" y="58144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Major Investments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509272" y="6304836"/>
            <a:ext cx="610052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Over $2 million pledged to establish these centers of excellence.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20551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458" y="2692360"/>
            <a:ext cx="7203519" cy="551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Driving Research Breakthroughs</a:t>
            </a:r>
            <a:endParaRPr lang="en-US" sz="3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458" y="3508296"/>
            <a:ext cx="882134" cy="105858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764149" y="3684627"/>
            <a:ext cx="2205514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INGAP Research</a:t>
            </a:r>
            <a:endParaRPr lang="en-US" sz="1700" dirty="0"/>
          </a:p>
        </p:txBody>
      </p:sp>
      <p:sp>
        <p:nvSpPr>
          <p:cNvPr id="6" name="Text 2"/>
          <p:cNvSpPr/>
          <p:nvPr/>
        </p:nvSpPr>
        <p:spPr>
          <a:xfrm>
            <a:off x="1764149" y="4066103"/>
            <a:ext cx="12248793" cy="282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Pledged $750,000 to develop a drug aimed at regenerating insulin-producing cells.</a:t>
            </a:r>
            <a:endParaRPr lang="en-US" sz="13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458" y="4566880"/>
            <a:ext cx="882134" cy="105858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764149" y="4743212"/>
            <a:ext cx="2205514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Edmonton Protocol</a:t>
            </a:r>
            <a:endParaRPr lang="en-US" sz="1700" dirty="0"/>
          </a:p>
        </p:txBody>
      </p:sp>
      <p:sp>
        <p:nvSpPr>
          <p:cNvPr id="9" name="Text 4"/>
          <p:cNvSpPr/>
          <p:nvPr/>
        </p:nvSpPr>
        <p:spPr>
          <a:xfrm>
            <a:off x="1764149" y="5124688"/>
            <a:ext cx="12248793" cy="282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Helped kickstart islet cell transplant procedure that has enabled many diabetics to become insulin-independent.</a:t>
            </a:r>
            <a:endParaRPr lang="en-US" sz="13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458" y="5625465"/>
            <a:ext cx="882134" cy="105858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764149" y="5801797"/>
            <a:ext cx="3202424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DRIF and DRIFCAN Research</a:t>
            </a:r>
            <a:endParaRPr lang="en-US" sz="1700" dirty="0"/>
          </a:p>
        </p:txBody>
      </p:sp>
      <p:sp>
        <p:nvSpPr>
          <p:cNvPr id="12" name="Text 6"/>
          <p:cNvSpPr/>
          <p:nvPr/>
        </p:nvSpPr>
        <p:spPr>
          <a:xfrm>
            <a:off x="1764149" y="6183273"/>
            <a:ext cx="12248793" cy="282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Pledging $1,000,000 over 5 years to support stem cell research to cure diabetes.</a:t>
            </a:r>
            <a:endParaRPr lang="en-US" sz="13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458" y="6684050"/>
            <a:ext cx="882134" cy="1058585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764149" y="6860381"/>
            <a:ext cx="2205514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Pioneering Spirit</a:t>
            </a:r>
            <a:endParaRPr lang="en-US" sz="1700" dirty="0"/>
          </a:p>
        </p:txBody>
      </p:sp>
      <p:sp>
        <p:nvSpPr>
          <p:cNvPr id="15" name="Text 8"/>
          <p:cNvSpPr/>
          <p:nvPr/>
        </p:nvSpPr>
        <p:spPr>
          <a:xfrm>
            <a:off x="1764149" y="7241858"/>
            <a:ext cx="12248793" cy="282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We fund novel research to accelerate the day when diabetes is cured.</a:t>
            </a:r>
            <a:endParaRPr lang="en-US" sz="13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40036"/>
            <a:ext cx="655546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Partnership with EVMS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352312" y="2402443"/>
            <a:ext cx="334017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Strelitz Diabetes Center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2892862"/>
            <a:ext cx="389870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CI raised $1,000,000 to help establish this leading facility on the U.S. East Coast.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731" y="3176588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4024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Patient Care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2892862"/>
            <a:ext cx="3898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Thousands have received treatment from cutting-edge clinical trials to compassionate outpatient care.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2604" y="3565088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48660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Ongoing Support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5356503"/>
            <a:ext cx="3898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Continued contributions by Cosmopolitan Capital Federation fund special projects and equipment.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4103" y="5790962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57256" y="43217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Research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4812149"/>
            <a:ext cx="3898702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Helped seed the INGAP trial. Researchers conducting numerous </a:t>
            </a:r>
            <a:r>
              <a:rPr lang="en-US" sz="1750" u="sng" dirty="0">
                <a:solidFill>
                  <a:srgbClr val="8252E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clinical trials </a:t>
            </a: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and studies to explore better management strategies and develop possible treatments for diabetes and diabetic complications.</a:t>
            </a:r>
            <a:endParaRPr lang="en-US" sz="17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38230" y="5402461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7882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Canadian Research Partnerships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836545"/>
            <a:ext cx="3664863" cy="2402324"/>
          </a:xfrm>
          <a:prstGeom prst="roundRect">
            <a:avLst>
              <a:gd name="adj" fmla="val 3966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1028224" y="3070979"/>
            <a:ext cx="319599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Alberta Diabetes Foundation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3915728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Committed $175,000 over 7 years (2015-2021)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2836545"/>
            <a:ext cx="3664863" cy="2402324"/>
          </a:xfrm>
          <a:prstGeom prst="roundRect">
            <a:avLst>
              <a:gd name="adj" fmla="val 3966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4919901" y="3070979"/>
            <a:ext cx="319599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Beta Cell Regeneration Project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9901" y="3915728"/>
            <a:ext cx="31959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CI contributed $100,000 to 
Dr. Buteau's groundbreaking research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465683"/>
            <a:ext cx="7556421" cy="1685092"/>
          </a:xfrm>
          <a:prstGeom prst="roundRect">
            <a:avLst>
              <a:gd name="adj" fmla="val 5654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1028224" y="5700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Clinical Trials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8224" y="6190536"/>
            <a:ext cx="70875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Helped advance research toward a pill that could restore insulin production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1349</Words>
  <Application>Microsoft Macintosh PowerPoint</Application>
  <PresentationFormat>Custom</PresentationFormat>
  <Paragraphs>125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Montserrat</vt:lpstr>
      <vt:lpstr>Arial</vt:lpstr>
      <vt:lpstr>Heebo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Sheila Anderson</cp:lastModifiedBy>
  <cp:revision>2</cp:revision>
  <dcterms:created xsi:type="dcterms:W3CDTF">2025-05-23T23:49:08Z</dcterms:created>
  <dcterms:modified xsi:type="dcterms:W3CDTF">2025-05-24T00:38:07Z</dcterms:modified>
</cp:coreProperties>
</file>