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  <p:sldMasterId id="2147483762" r:id="rId2"/>
    <p:sldMasterId id="2147483814" r:id="rId3"/>
    <p:sldMasterId id="2147483854" r:id="rId4"/>
    <p:sldMasterId id="2147483865" r:id="rId5"/>
  </p:sldMasterIdLst>
  <p:notesMasterIdLst>
    <p:notesMasterId r:id="rId23"/>
  </p:notesMasterIdLst>
  <p:handoutMasterIdLst>
    <p:handoutMasterId r:id="rId24"/>
  </p:handoutMasterIdLst>
  <p:sldIdLst>
    <p:sldId id="647" r:id="rId6"/>
    <p:sldId id="663" r:id="rId7"/>
    <p:sldId id="648" r:id="rId8"/>
    <p:sldId id="650" r:id="rId9"/>
    <p:sldId id="651" r:id="rId10"/>
    <p:sldId id="653" r:id="rId11"/>
    <p:sldId id="654" r:id="rId12"/>
    <p:sldId id="637" r:id="rId13"/>
    <p:sldId id="638" r:id="rId14"/>
    <p:sldId id="640" r:id="rId15"/>
    <p:sldId id="641" r:id="rId16"/>
    <p:sldId id="657" r:id="rId17"/>
    <p:sldId id="659" r:id="rId18"/>
    <p:sldId id="660" r:id="rId19"/>
    <p:sldId id="661" r:id="rId20"/>
    <p:sldId id="662" r:id="rId21"/>
    <p:sldId id="658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1A4"/>
    <a:srgbClr val="17458F"/>
    <a:srgbClr val="00A84E"/>
    <a:srgbClr val="E7E7E8"/>
    <a:srgbClr val="005DAA"/>
    <a:srgbClr val="16316B"/>
    <a:srgbClr val="01B4E7"/>
    <a:srgbClr val="FEBD11"/>
    <a:srgbClr val="FEBD0E"/>
    <a:srgbClr val="0044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22" autoAdjust="0"/>
    <p:restoredTop sz="97487" autoAdjust="0"/>
  </p:normalViewPr>
  <p:slideViewPr>
    <p:cSldViewPr>
      <p:cViewPr>
        <p:scale>
          <a:sx n="66" d="100"/>
          <a:sy n="66" d="100"/>
        </p:scale>
        <p:origin x="-2988" y="-1140"/>
      </p:cViewPr>
      <p:guideLst>
        <p:guide orient="horz" pos="2256"/>
        <p:guide pos="4128"/>
      </p:guideLst>
    </p:cSldViewPr>
  </p:slideViewPr>
  <p:outlineViewPr>
    <p:cViewPr>
      <p:scale>
        <a:sx n="33" d="100"/>
        <a:sy n="33" d="100"/>
      </p:scale>
      <p:origin x="48" y="1043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5" d="100"/>
          <a:sy n="85" d="100"/>
        </p:scale>
        <p:origin x="-2226" y="294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51" rIns="93097" bIns="46551" numCol="1" anchor="t" anchorCtr="0" compatLnSpc="1">
            <a:prstTxWarp prst="textNoShape">
              <a:avLst/>
            </a:prstTxWarp>
          </a:bodyPr>
          <a:lstStyle>
            <a:lvl1pPr defTabSz="931589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6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51" rIns="93097" bIns="46551" numCol="1" anchor="t" anchorCtr="0" compatLnSpc="1">
            <a:prstTxWarp prst="textNoShape">
              <a:avLst/>
            </a:prstTxWarp>
          </a:bodyPr>
          <a:lstStyle>
            <a:lvl1pPr algn="r" defTabSz="931589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09BCCE66-3D35-45A4-97FA-90F9CCBB5841}" type="datetime1">
              <a:rPr lang="en-US"/>
              <a:pPr>
                <a:defRPr/>
              </a:pPr>
              <a:t>7/24/2017</a:t>
            </a:fld>
            <a:endParaRPr lang="en-US" dirty="0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29675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51" rIns="93097" bIns="46551" numCol="1" anchor="b" anchorCtr="0" compatLnSpc="1">
            <a:prstTxWarp prst="textNoShape">
              <a:avLst/>
            </a:prstTxWarp>
          </a:bodyPr>
          <a:lstStyle>
            <a:lvl1pPr defTabSz="931589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6" y="8829675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51" rIns="93097" bIns="46551" numCol="1" anchor="b" anchorCtr="0" compatLnSpc="1">
            <a:prstTxWarp prst="textNoShape">
              <a:avLst/>
            </a:prstTxWarp>
          </a:bodyPr>
          <a:lstStyle>
            <a:lvl1pPr algn="r" defTabSz="931589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45F96E47-C8E2-4485-8231-C437400F72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15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51" rIns="93097" bIns="46551" numCol="1" anchor="t" anchorCtr="0" compatLnSpc="1">
            <a:prstTxWarp prst="textNoShape">
              <a:avLst/>
            </a:prstTxWarp>
          </a:bodyPr>
          <a:lstStyle>
            <a:lvl1pPr defTabSz="931589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51" rIns="93097" bIns="46551" numCol="1" anchor="t" anchorCtr="0" compatLnSpc="1">
            <a:prstTxWarp prst="textNoShape">
              <a:avLst/>
            </a:prstTxWarp>
          </a:bodyPr>
          <a:lstStyle>
            <a:lvl1pPr algn="r" defTabSz="931589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2EB3FD11-F4A1-4B36-A0F0-C667122A5EF3}" type="datetime1">
              <a:rPr lang="en-US"/>
              <a:pPr>
                <a:defRPr/>
              </a:pPr>
              <a:t>7/24/2017</a:t>
            </a:fld>
            <a:endParaRPr lang="en-US" dirty="0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43437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9" y="4414839"/>
            <a:ext cx="5610225" cy="418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51" rIns="93097" bIns="465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29675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51" rIns="93097" bIns="46551" numCol="1" anchor="b" anchorCtr="0" compatLnSpc="1">
            <a:prstTxWarp prst="textNoShape">
              <a:avLst/>
            </a:prstTxWarp>
          </a:bodyPr>
          <a:lstStyle>
            <a:lvl1pPr defTabSz="931589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8829675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51" rIns="93097" bIns="46551" numCol="1" anchor="b" anchorCtr="0" compatLnSpc="1">
            <a:prstTxWarp prst="textNoShape">
              <a:avLst/>
            </a:prstTxWarp>
          </a:bodyPr>
          <a:lstStyle>
            <a:lvl1pPr algn="r" defTabSz="931589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650A5DD0-1CB4-4EBD-9286-DD7038B13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55752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670A3A-F217-4279-9EEA-026317184AD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BEBFF7-4737-4CF3-9748-5C74B444F58B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EE7B4E-3144-4179-85AD-0717F598D45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645F2A-3CE4-4478-8B41-BBCC60CC994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r-F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48" y="2667000"/>
            <a:ext cx="8759952" cy="2209800"/>
          </a:xfrm>
          <a:prstGeom prst="rect">
            <a:avLst/>
          </a:prstGeom>
          <a:noFill/>
          <a:effectLst/>
        </p:spPr>
        <p:txBody>
          <a:bodyPr lIns="91440" tIns="45720" rIns="91440" bIns="45720" anchor="t" anchorCtr="0">
            <a:noAutofit/>
          </a:bodyPr>
          <a:lstStyle>
            <a:lvl1pPr algn="l">
              <a:defRPr sz="4400" b="1" i="0">
                <a:solidFill>
                  <a:srgbClr val="17458F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29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>
              <a:defRPr sz="18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>
              <a:defRPr sz="18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224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17458F"/>
                </a:solidFill>
              </a:defRPr>
            </a:lvl1pPr>
            <a:lvl2pPr>
              <a:defRPr sz="2000">
                <a:solidFill>
                  <a:srgbClr val="17458F"/>
                </a:solidFill>
              </a:defRPr>
            </a:lvl2pPr>
            <a:lvl3pPr>
              <a:defRPr sz="1800">
                <a:solidFill>
                  <a:srgbClr val="17458F"/>
                </a:solidFill>
              </a:defRPr>
            </a:lvl3pPr>
            <a:lvl4pPr>
              <a:defRPr sz="1600">
                <a:solidFill>
                  <a:srgbClr val="17458F"/>
                </a:solidFill>
              </a:defRPr>
            </a:lvl4pPr>
            <a:lvl5pPr>
              <a:defRPr sz="1600">
                <a:solidFill>
                  <a:srgbClr val="17458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17458F"/>
                </a:solidFill>
              </a:defRPr>
            </a:lvl1pPr>
            <a:lvl2pPr>
              <a:defRPr sz="2000">
                <a:solidFill>
                  <a:srgbClr val="17458F"/>
                </a:solidFill>
              </a:defRPr>
            </a:lvl2pPr>
            <a:lvl3pPr>
              <a:defRPr sz="1800">
                <a:solidFill>
                  <a:srgbClr val="17458F"/>
                </a:solidFill>
              </a:defRPr>
            </a:lvl3pPr>
            <a:lvl4pPr>
              <a:defRPr sz="1600">
                <a:solidFill>
                  <a:srgbClr val="17458F"/>
                </a:solidFill>
              </a:defRPr>
            </a:lvl4pPr>
            <a:lvl5pPr>
              <a:defRPr sz="1600">
                <a:solidFill>
                  <a:srgbClr val="17458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97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3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48" y="2667000"/>
            <a:ext cx="8759952" cy="2209800"/>
          </a:xfrm>
          <a:prstGeom prst="rect">
            <a:avLst/>
          </a:prstGeom>
          <a:noFill/>
          <a:effectLst/>
        </p:spPr>
        <p:txBody>
          <a:bodyPr lIns="91440" tIns="45720" rIns="91440" bIns="45720" anchor="t" anchorCtr="0">
            <a:noAutofit/>
          </a:bodyPr>
          <a:lstStyle>
            <a:lvl1pPr algn="l">
              <a:defRPr sz="4400" b="1" i="0">
                <a:solidFill>
                  <a:srgbClr val="17458F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29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95600" y="6172200"/>
            <a:ext cx="6019800" cy="17526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r">
              <a:buNone/>
              <a:defRPr sz="1400" b="1" i="0">
                <a:solidFill>
                  <a:srgbClr val="01B4E7"/>
                </a:solidFill>
                <a:latin typeface="Arial Narrow Bold"/>
                <a:cs typeface="Arial Narrow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CHOOSE ONE: TAKE ACTION, EXCHANGE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843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925CBC-5D63-4841-856B-2ED1B4A34DE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661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rgbClr val="16316B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CLICK TO EDIT MASTER TITLE STYLE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17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5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431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09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458F"/>
                </a:solidFill>
              </a:defRPr>
            </a:lvl1pPr>
            <a:lvl2pPr>
              <a:defRPr>
                <a:solidFill>
                  <a:srgbClr val="17458F"/>
                </a:solidFill>
              </a:defRPr>
            </a:lvl2pPr>
            <a:lvl3pPr>
              <a:defRPr>
                <a:solidFill>
                  <a:srgbClr val="17458F"/>
                </a:solidFill>
              </a:defRPr>
            </a:lvl3pPr>
            <a:lvl4pPr>
              <a:defRPr>
                <a:solidFill>
                  <a:srgbClr val="17458F"/>
                </a:solidFill>
              </a:defRPr>
            </a:lvl4pPr>
            <a:lvl5pPr>
              <a:defRPr>
                <a:solidFill>
                  <a:srgbClr val="17458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925CBC-5D63-4841-856B-2ED1B4A34DE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44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48" y="2667000"/>
            <a:ext cx="8759952" cy="2209800"/>
          </a:xfrm>
          <a:prstGeom prst="rect">
            <a:avLst/>
          </a:prstGeom>
          <a:noFill/>
          <a:effectLst/>
        </p:spPr>
        <p:txBody>
          <a:bodyPr lIns="91440" tIns="45720" rIns="91440" bIns="45720" anchor="t" anchorCtr="0">
            <a:noAutofit/>
          </a:bodyPr>
          <a:lstStyle>
            <a:lvl1pPr algn="l">
              <a:defRPr sz="4400" b="1" i="0">
                <a:solidFill>
                  <a:srgbClr val="17458F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086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458F"/>
                </a:solidFill>
              </a:defRPr>
            </a:lvl1pPr>
            <a:lvl2pPr>
              <a:defRPr>
                <a:solidFill>
                  <a:srgbClr val="17458F"/>
                </a:solidFill>
              </a:defRPr>
            </a:lvl2pPr>
            <a:lvl3pPr>
              <a:defRPr>
                <a:solidFill>
                  <a:srgbClr val="17458F"/>
                </a:solidFill>
              </a:defRPr>
            </a:lvl3pPr>
            <a:lvl4pPr>
              <a:defRPr>
                <a:solidFill>
                  <a:srgbClr val="17458F"/>
                </a:solidFill>
              </a:defRPr>
            </a:lvl4pPr>
            <a:lvl5pPr>
              <a:defRPr>
                <a:solidFill>
                  <a:srgbClr val="17458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925CBC-5D63-4841-856B-2ED1B4A34DE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577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17458F"/>
                </a:solidFill>
              </a:defRPr>
            </a:lvl1pPr>
            <a:lvl2pPr>
              <a:defRPr sz="2000">
                <a:solidFill>
                  <a:srgbClr val="17458F"/>
                </a:solidFill>
              </a:defRPr>
            </a:lvl2pPr>
            <a:lvl3pPr>
              <a:defRPr sz="1800">
                <a:solidFill>
                  <a:srgbClr val="17458F"/>
                </a:solidFill>
              </a:defRPr>
            </a:lvl3pPr>
            <a:lvl4pPr>
              <a:defRPr sz="1600">
                <a:solidFill>
                  <a:srgbClr val="17458F"/>
                </a:solidFill>
              </a:defRPr>
            </a:lvl4pPr>
            <a:lvl5pPr>
              <a:defRPr sz="1600">
                <a:solidFill>
                  <a:srgbClr val="17458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17458F"/>
                </a:solidFill>
              </a:defRPr>
            </a:lvl1pPr>
            <a:lvl2pPr>
              <a:defRPr sz="2000">
                <a:solidFill>
                  <a:srgbClr val="17458F"/>
                </a:solidFill>
              </a:defRPr>
            </a:lvl2pPr>
            <a:lvl3pPr>
              <a:defRPr sz="1800">
                <a:solidFill>
                  <a:srgbClr val="17458F"/>
                </a:solidFill>
              </a:defRPr>
            </a:lvl3pPr>
            <a:lvl4pPr>
              <a:defRPr sz="1600">
                <a:solidFill>
                  <a:srgbClr val="17458F"/>
                </a:solidFill>
              </a:defRPr>
            </a:lvl4pPr>
            <a:lvl5pPr>
              <a:defRPr sz="1600">
                <a:solidFill>
                  <a:srgbClr val="17458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384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</p:spPr>
        <p:txBody>
          <a:bodyPr anchor="b"/>
          <a:lstStyle>
            <a:lvl1pPr>
              <a:defRPr cap="all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7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729281-51DE-4039-8081-6A35F68A4F88}" type="datetimeFigureOut">
              <a:rPr lang="fr-FR"/>
              <a:pPr>
                <a:defRPr/>
              </a:pPr>
              <a:t>24/07/2017</a:t>
            </a:fld>
            <a:endParaRPr lang="fr-FR" dirty="0"/>
          </a:p>
        </p:txBody>
      </p:sp>
      <p:sp>
        <p:nvSpPr>
          <p:cNvPr id="10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1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E3C1F59-5FFA-4C46-8C2D-508B5D8B94A1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0243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941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17458F"/>
                </a:solidFill>
              </a:defRPr>
            </a:lvl1pPr>
            <a:lvl2pPr>
              <a:defRPr sz="2000">
                <a:solidFill>
                  <a:srgbClr val="17458F"/>
                </a:solidFill>
              </a:defRPr>
            </a:lvl2pPr>
            <a:lvl3pPr>
              <a:defRPr sz="1800">
                <a:solidFill>
                  <a:srgbClr val="17458F"/>
                </a:solidFill>
              </a:defRPr>
            </a:lvl3pPr>
            <a:lvl4pPr>
              <a:defRPr sz="1600">
                <a:solidFill>
                  <a:srgbClr val="17458F"/>
                </a:solidFill>
              </a:defRPr>
            </a:lvl4pPr>
            <a:lvl5pPr>
              <a:defRPr sz="1600">
                <a:solidFill>
                  <a:srgbClr val="17458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17458F"/>
                </a:solidFill>
              </a:defRPr>
            </a:lvl1pPr>
            <a:lvl2pPr>
              <a:defRPr sz="2000">
                <a:solidFill>
                  <a:srgbClr val="17458F"/>
                </a:solidFill>
              </a:defRPr>
            </a:lvl2pPr>
            <a:lvl3pPr>
              <a:defRPr sz="1800">
                <a:solidFill>
                  <a:srgbClr val="17458F"/>
                </a:solidFill>
              </a:defRPr>
            </a:lvl3pPr>
            <a:lvl4pPr>
              <a:defRPr sz="1600">
                <a:solidFill>
                  <a:srgbClr val="17458F"/>
                </a:solidFill>
              </a:defRPr>
            </a:lvl4pPr>
            <a:lvl5pPr>
              <a:defRPr sz="1600">
                <a:solidFill>
                  <a:srgbClr val="17458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9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05200"/>
            <a:ext cx="8686800" cy="1828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>
              <a:defRPr kumimoji="1"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 fontAlgn="base">
              <a:spcAft>
                <a:spcPct val="0"/>
              </a:spcAft>
            </a:pPr>
            <a:r>
              <a:rPr lang="en-US" dirty="0" smtClean="0"/>
              <a:t>CLICK TO EDIT MASTER SECTION BREAK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63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629400" cy="4873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744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48" y="2667000"/>
            <a:ext cx="8759952" cy="2209800"/>
          </a:xfrm>
          <a:prstGeom prst="rect">
            <a:avLst/>
          </a:prstGeom>
          <a:noFill/>
          <a:effectLst/>
        </p:spPr>
        <p:txBody>
          <a:bodyPr lIns="91440" tIns="45720" rIns="91440" bIns="45720" anchor="t" anchorCtr="0">
            <a:noAutofit/>
          </a:bodyPr>
          <a:lstStyle>
            <a:lvl1pPr algn="l">
              <a:defRPr sz="4400" b="1" i="0">
                <a:solidFill>
                  <a:srgbClr val="17458F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29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094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458F"/>
                </a:solidFill>
              </a:defRPr>
            </a:lvl1pPr>
            <a:lvl2pPr>
              <a:defRPr>
                <a:solidFill>
                  <a:srgbClr val="17458F"/>
                </a:solidFill>
              </a:defRPr>
            </a:lvl2pPr>
            <a:lvl3pPr>
              <a:defRPr>
                <a:solidFill>
                  <a:srgbClr val="17458F"/>
                </a:solidFill>
              </a:defRPr>
            </a:lvl3pPr>
            <a:lvl4pPr>
              <a:defRPr>
                <a:solidFill>
                  <a:srgbClr val="17458F"/>
                </a:solidFill>
              </a:defRPr>
            </a:lvl4pPr>
            <a:lvl5pPr>
              <a:defRPr>
                <a:solidFill>
                  <a:srgbClr val="17458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925CBC-5D63-4841-856B-2ED1B4A34DE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44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rgbClr val="16316B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5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16-Seoul_RGB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81000"/>
            <a:ext cx="3127248" cy="202079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381000" y="6019800"/>
            <a:ext cx="6248400" cy="76200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 cap="all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z="2000" dirty="0" smtClean="0">
                <a:solidFill>
                  <a:srgbClr val="1E51A4"/>
                </a:solidFill>
              </a:rPr>
              <a:t>2016 ROTARY INTERNATIONAL CONVENTION</a:t>
            </a:r>
            <a:endParaRPr lang="en-US" sz="2000" dirty="0">
              <a:solidFill>
                <a:srgbClr val="1E51A4"/>
              </a:solidFill>
            </a:endParaRPr>
          </a:p>
        </p:txBody>
      </p:sp>
      <p:pic>
        <p:nvPicPr>
          <p:cNvPr id="3" name="Picture 2" descr="RotaryMBS_RGB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781" y="5867400"/>
            <a:ext cx="1782101" cy="66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4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63" r:id="rId2"/>
    <p:sldLayoutId id="2147483864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rgbClr val="1E51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US" dirty="0">
              <a:solidFill>
                <a:srgbClr val="E7E7E8"/>
              </a:solidFill>
            </a:endParaRPr>
          </a:p>
        </p:txBody>
      </p:sp>
      <p:pic>
        <p:nvPicPr>
          <p:cNvPr id="2" name="Picture 1" descr="IC16-Seoul_lockup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03549"/>
            <a:ext cx="2057400" cy="42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0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861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i="0" kern="1200">
          <a:solidFill>
            <a:srgbClr val="16316B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i="0" kern="1200">
          <a:solidFill>
            <a:srgbClr val="16316B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i="0" kern="1200">
          <a:solidFill>
            <a:srgbClr val="16316B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i="0" kern="1200">
          <a:solidFill>
            <a:srgbClr val="16316B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i="0" kern="1200">
          <a:solidFill>
            <a:srgbClr val="16316B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rgbClr val="E7E7E8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fld id="{CAB2FCF9-CE33-3847-9706-1046D2EB27A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IC16-Seoul_lockup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03549"/>
            <a:ext cx="2057400" cy="42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5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62" r:id="rId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7458F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7458F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7458F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7458F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7458F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rgbClr val="1E51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US" dirty="0">
              <a:solidFill>
                <a:srgbClr val="E7E7E8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IC16-Seoul_lockup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03549"/>
            <a:ext cx="2057400" cy="42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5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taryMBS_RGB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781" y="5867400"/>
            <a:ext cx="1782101" cy="66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4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y.rotary.org/en/take-action/develop-projects/rotary-affiliated-groups" TargetMode="Externa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>
                <a:latin typeface="+mn-lt"/>
              </a:rPr>
              <a:t>Global Network for Blood Donation</a:t>
            </a:r>
            <a:endParaRPr lang="nl-N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2343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2"/>
          </p:nvPr>
        </p:nvSpPr>
        <p:spPr>
          <a:xfrm>
            <a:off x="228600" y="2133600"/>
            <a:ext cx="4040188" cy="395128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>
                <a:cs typeface="Georgia" pitchFamily="18" charset="0"/>
              </a:rPr>
              <a:t>Pre-GNBD exhibition</a:t>
            </a:r>
          </a:p>
          <a:p>
            <a:pPr lvl="1"/>
            <a:r>
              <a:rPr lang="en-US" sz="2200" dirty="0" smtClean="0">
                <a:cs typeface="Georgia" pitchFamily="18" charset="0"/>
              </a:rPr>
              <a:t>2001,2005&amp;2006</a:t>
            </a:r>
          </a:p>
          <a:p>
            <a:pPr eaLnBrk="1" hangingPunct="1"/>
            <a:r>
              <a:rPr lang="en-US" sz="2000" dirty="0" smtClean="0">
                <a:cs typeface="Georgia" pitchFamily="18" charset="0"/>
              </a:rPr>
              <a:t>Golden Vampire D5810 &amp; D5790</a:t>
            </a:r>
          </a:p>
          <a:p>
            <a:pPr eaLnBrk="1" hangingPunct="1"/>
            <a:r>
              <a:rPr lang="en-US" sz="2000" dirty="0" smtClean="0">
                <a:cs typeface="Georgia" pitchFamily="18" charset="0"/>
              </a:rPr>
              <a:t>Cowboy Challenge in Zones 21b &amp; 27</a:t>
            </a:r>
          </a:p>
          <a:p>
            <a:pPr eaLnBrk="1" hangingPunct="1"/>
            <a:r>
              <a:rPr lang="en-US" sz="2000" dirty="0" smtClean="0">
                <a:cs typeface="Georgia" pitchFamily="18" charset="0"/>
              </a:rPr>
              <a:t>Spreading the word at Conferences, Assembly's and Conventions</a:t>
            </a:r>
          </a:p>
          <a:p>
            <a:pPr eaLnBrk="1" hangingPunct="1"/>
            <a:r>
              <a:rPr lang="en-US" sz="2000" dirty="0" smtClean="0">
                <a:cs typeface="Georgia" pitchFamily="18" charset="0"/>
              </a:rPr>
              <a:t>140K units collected in Texas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nl-NL" sz="4000" b="1" dirty="0" smtClean="0">
                <a:latin typeface="+mn-lt"/>
                <a:ea typeface="+mj-ea"/>
              </a:rPr>
              <a:t>GOVERNORS’ CHALLE</a:t>
            </a:r>
            <a:r>
              <a:rPr lang="nl-NL" sz="4000" b="1" dirty="0" smtClean="0">
                <a:ea typeface="+mj-ea"/>
              </a:rPr>
              <a:t>NGE 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 cstate="print"/>
          <a:srcRect t="3600"/>
          <a:stretch/>
        </p:blipFill>
        <p:spPr>
          <a:xfrm>
            <a:off x="4500563" y="1799771"/>
            <a:ext cx="4325937" cy="354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20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91908" y="2174875"/>
            <a:ext cx="2370772" cy="3951288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800" dirty="0">
                <a:cs typeface="Georgia" pitchFamily="18" charset="0"/>
              </a:rPr>
              <a:t>In May of 2011, RI  President Elect, Kaylan Banerjee Challenges Districts and Clubs in India to join the Governors’ Challenge.</a:t>
            </a:r>
          </a:p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nl-NL" sz="4000" dirty="0">
                <a:latin typeface="+mn-lt"/>
              </a:rPr>
              <a:t>GOVERNORS’ CHALLENGE </a:t>
            </a:r>
            <a:endParaRPr lang="nl-NL" sz="40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6782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oneTexte 3"/>
          <p:cNvSpPr txBox="1">
            <a:spLocks noChangeArrowheads="1"/>
          </p:cNvSpPr>
          <p:nvPr/>
        </p:nvSpPr>
        <p:spPr bwMode="auto">
          <a:xfrm>
            <a:off x="0" y="6092825"/>
            <a:ext cx="2195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fr-FR" altLang="nl-NL" sz="1800" b="1" dirty="0"/>
              <a:t>Global Network for Blood Donation</a:t>
            </a:r>
          </a:p>
        </p:txBody>
      </p:sp>
      <p:sp>
        <p:nvSpPr>
          <p:cNvPr id="11267" name="ZoneTexte 8"/>
          <p:cNvSpPr txBox="1">
            <a:spLocks noChangeArrowheads="1"/>
          </p:cNvSpPr>
          <p:nvPr/>
        </p:nvSpPr>
        <p:spPr bwMode="auto">
          <a:xfrm>
            <a:off x="430212" y="220436"/>
            <a:ext cx="82089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0" indent="-1143000"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fr-FR" altLang="nl-NL" sz="4800" b="1" dirty="0" smtClean="0">
                <a:solidFill>
                  <a:srgbClr val="FFFF00"/>
                </a:solidFill>
                <a:latin typeface="+mn-lt"/>
              </a:rPr>
              <a:t>Mon Sang Pour Les Autres</a:t>
            </a:r>
            <a:endParaRPr lang="fr-FR" altLang="nl-NL" sz="48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1268" name="Image 15" descr="MSPLA 2006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1844675"/>
            <a:ext cx="441642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ZoneTexte 18"/>
          <p:cNvSpPr txBox="1">
            <a:spLocks noChangeArrowheads="1"/>
          </p:cNvSpPr>
          <p:nvPr/>
        </p:nvSpPr>
        <p:spPr bwMode="auto">
          <a:xfrm>
            <a:off x="179388" y="1824038"/>
            <a:ext cx="374491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fr-FR" altLang="nl-NL" sz="3600" b="1" dirty="0">
                <a:latin typeface="+mn-lt"/>
              </a:rPr>
              <a:t>First blood </a:t>
            </a:r>
            <a:r>
              <a:rPr lang="fr-FR" altLang="nl-NL" sz="3600" b="1" dirty="0" smtClean="0">
                <a:latin typeface="+mn-lt"/>
              </a:rPr>
              <a:t>collection </a:t>
            </a:r>
            <a:r>
              <a:rPr lang="fr-FR" altLang="nl-NL" sz="3600" b="1" dirty="0">
                <a:latin typeface="+mn-lt"/>
              </a:rPr>
              <a:t>in Toulouse</a:t>
            </a:r>
          </a:p>
          <a:p>
            <a:pPr algn="ctr"/>
            <a:r>
              <a:rPr lang="fr-FR" altLang="nl-NL" sz="3600" b="1" dirty="0">
                <a:latin typeface="+mn-lt"/>
              </a:rPr>
              <a:t>District 1700, France, </a:t>
            </a:r>
            <a:r>
              <a:rPr lang="fr-FR" altLang="nl-NL" sz="3600" b="1" dirty="0" smtClean="0">
                <a:latin typeface="+mn-lt"/>
              </a:rPr>
              <a:t>in1998 </a:t>
            </a:r>
            <a:endParaRPr lang="fr-FR" altLang="nl-NL" sz="3600" b="1" dirty="0">
              <a:latin typeface="+mn-lt"/>
            </a:endParaRPr>
          </a:p>
          <a:p>
            <a:endParaRPr lang="fr-FR" altLang="nl-NL" sz="1800" dirty="0"/>
          </a:p>
        </p:txBody>
      </p:sp>
      <p:sp>
        <p:nvSpPr>
          <p:cNvPr id="11270" name="Sous-titr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fr-FR" altLang="nl-NL" sz="2800" dirty="0" smtClean="0">
                <a:latin typeface="Arial Rounded MT Bold" pitchFamily="34" charset="0"/>
              </a:rPr>
              <a:t>         </a:t>
            </a:r>
            <a:r>
              <a:rPr lang="fr-FR" altLang="nl-NL" sz="3200" dirty="0" smtClean="0">
                <a:latin typeface="Arial Rounded MT Bold" pitchFamily="34" charset="0"/>
              </a:rPr>
              <a:t>My Blood For Others</a:t>
            </a:r>
          </a:p>
        </p:txBody>
      </p:sp>
      <p:pic>
        <p:nvPicPr>
          <p:cNvPr id="11271" name="Picture 7" descr="C:\Users\Jean-Claude\Desktop\Roue jaune transparen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6092825"/>
            <a:ext cx="5794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6" descr="D:\OneDrive\Documents\e MSPLA\Communication\Logos MSPLA\Propals Cotte retenues\my blood for others 20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5700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96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oneTexte 3"/>
          <p:cNvSpPr txBox="1">
            <a:spLocks noChangeArrowheads="1"/>
          </p:cNvSpPr>
          <p:nvPr/>
        </p:nvSpPr>
        <p:spPr bwMode="auto">
          <a:xfrm>
            <a:off x="0" y="6092825"/>
            <a:ext cx="2195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fr-FR" altLang="nl-NL" sz="1800" b="1" dirty="0"/>
              <a:t>Global Network for Blood Donation</a:t>
            </a:r>
          </a:p>
        </p:txBody>
      </p:sp>
      <p:sp>
        <p:nvSpPr>
          <p:cNvPr id="15363" name="ZoneTexte 8"/>
          <p:cNvSpPr txBox="1">
            <a:spLocks noChangeArrowheads="1"/>
          </p:cNvSpPr>
          <p:nvPr/>
        </p:nvSpPr>
        <p:spPr bwMode="auto">
          <a:xfrm>
            <a:off x="539750" y="260350"/>
            <a:ext cx="82089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0" indent="-1143000"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fr-FR" altLang="nl-NL" sz="4800" b="1" dirty="0">
                <a:solidFill>
                  <a:srgbClr val="FFFF00"/>
                </a:solidFill>
                <a:latin typeface="+mn-lt"/>
              </a:rPr>
              <a:t>Expansion in France</a:t>
            </a:r>
          </a:p>
        </p:txBody>
      </p:sp>
      <p:sp>
        <p:nvSpPr>
          <p:cNvPr id="15364" name="ZoneTexte 12"/>
          <p:cNvSpPr txBox="1">
            <a:spLocks noChangeArrowheads="1"/>
          </p:cNvSpPr>
          <p:nvPr/>
        </p:nvSpPr>
        <p:spPr bwMode="auto">
          <a:xfrm>
            <a:off x="250825" y="1700213"/>
            <a:ext cx="3097213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fr-FR" altLang="nl-NL" sz="6200" b="1" dirty="0">
                <a:latin typeface="+mn-lt"/>
              </a:rPr>
              <a:t>292.000</a:t>
            </a:r>
            <a:r>
              <a:rPr lang="fr-FR" altLang="nl-NL" sz="4400" b="1" dirty="0">
                <a:latin typeface="+mn-lt"/>
              </a:rPr>
              <a:t> donors welcomed in 18 years</a:t>
            </a:r>
          </a:p>
        </p:txBody>
      </p:sp>
      <p:pic>
        <p:nvPicPr>
          <p:cNvPr id="15365" name="Picture 2" descr="C:\Users\Jean-Claude\Documents\Mes photos\f.mspla\MSPLA 2006\France\Bordeaux\Dessin Guibillon M.S.P.L.A 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700213"/>
            <a:ext cx="5221288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Sous-titr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fr-FR" altLang="nl-NL" sz="2800" dirty="0" smtClean="0">
                <a:latin typeface="Arial Rounded MT Bold" pitchFamily="34" charset="0"/>
              </a:rPr>
              <a:t>         </a:t>
            </a:r>
            <a:r>
              <a:rPr lang="fr-FR" altLang="nl-NL" sz="3200" dirty="0" smtClean="0">
                <a:latin typeface="Arial Rounded MT Bold" pitchFamily="34" charset="0"/>
              </a:rPr>
              <a:t>My Blood For Others</a:t>
            </a:r>
          </a:p>
        </p:txBody>
      </p:sp>
      <p:pic>
        <p:nvPicPr>
          <p:cNvPr id="15367" name="Picture 7" descr="C:\Users\Jean-Claude\Desktop\Roue jaune transparen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6092825"/>
            <a:ext cx="5794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6" descr="D:\OneDrive\Documents\e MSPLA\Communication\Logos MSPLA\Propals Cotte retenues\my blood for others 20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5700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2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oneTexte 3"/>
          <p:cNvSpPr txBox="1">
            <a:spLocks noChangeArrowheads="1"/>
          </p:cNvSpPr>
          <p:nvPr/>
        </p:nvSpPr>
        <p:spPr bwMode="auto">
          <a:xfrm>
            <a:off x="0" y="6092825"/>
            <a:ext cx="2195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fr-FR" altLang="nl-NL" sz="1800" b="1" dirty="0"/>
              <a:t>Global Network for Blood Donation</a:t>
            </a:r>
          </a:p>
        </p:txBody>
      </p:sp>
      <p:sp>
        <p:nvSpPr>
          <p:cNvPr id="16387" name="ZoneTexte 8"/>
          <p:cNvSpPr txBox="1">
            <a:spLocks noChangeArrowheads="1"/>
          </p:cNvSpPr>
          <p:nvPr/>
        </p:nvSpPr>
        <p:spPr bwMode="auto">
          <a:xfrm>
            <a:off x="539750" y="260350"/>
            <a:ext cx="82089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0" indent="-1143000"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fr-FR" altLang="nl-NL" sz="4800" b="1" dirty="0">
                <a:solidFill>
                  <a:srgbClr val="FFFF00"/>
                </a:solidFill>
                <a:latin typeface="+mn-lt"/>
              </a:rPr>
              <a:t>Out of France</a:t>
            </a:r>
          </a:p>
        </p:txBody>
      </p:sp>
      <p:sp>
        <p:nvSpPr>
          <p:cNvPr id="16388" name="ZoneTexte 12"/>
          <p:cNvSpPr txBox="1">
            <a:spLocks noChangeArrowheads="1"/>
          </p:cNvSpPr>
          <p:nvPr/>
        </p:nvSpPr>
        <p:spPr bwMode="auto">
          <a:xfrm>
            <a:off x="323850" y="1268413"/>
            <a:ext cx="388778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fr-FR" altLang="nl-NL" sz="4000" b="1" dirty="0">
                <a:latin typeface="+mn-lt"/>
              </a:rPr>
              <a:t>Mali,</a:t>
            </a:r>
          </a:p>
          <a:p>
            <a:r>
              <a:rPr lang="fr-FR" altLang="nl-NL" sz="4000" b="1" dirty="0">
                <a:latin typeface="+mn-lt"/>
              </a:rPr>
              <a:t>Togo, </a:t>
            </a:r>
          </a:p>
          <a:p>
            <a:r>
              <a:rPr lang="fr-FR" altLang="nl-NL" sz="4000" b="1" dirty="0">
                <a:latin typeface="+mn-lt"/>
              </a:rPr>
              <a:t>Benin, </a:t>
            </a:r>
          </a:p>
          <a:p>
            <a:r>
              <a:rPr lang="fr-FR" altLang="nl-NL" sz="4000" b="1" dirty="0">
                <a:latin typeface="+mn-lt"/>
              </a:rPr>
              <a:t>Gabon, Senegal, </a:t>
            </a:r>
          </a:p>
          <a:p>
            <a:r>
              <a:rPr lang="fr-FR" altLang="nl-NL" sz="4000" b="1" dirty="0">
                <a:latin typeface="+mn-lt"/>
              </a:rPr>
              <a:t>Ivory Coast, </a:t>
            </a:r>
          </a:p>
          <a:p>
            <a:r>
              <a:rPr lang="fr-FR" altLang="nl-NL" sz="4000" b="1" dirty="0">
                <a:latin typeface="+mn-lt"/>
              </a:rPr>
              <a:t>Reunion Island</a:t>
            </a:r>
          </a:p>
        </p:txBody>
      </p:sp>
      <p:sp>
        <p:nvSpPr>
          <p:cNvPr id="16389" name="Sous-titr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fr-FR" altLang="nl-NL" sz="2800" dirty="0" smtClean="0">
                <a:latin typeface="Arial Rounded MT Bold" pitchFamily="34" charset="0"/>
              </a:rPr>
              <a:t>         </a:t>
            </a:r>
            <a:r>
              <a:rPr lang="fr-FR" altLang="nl-NL" sz="3200" dirty="0" smtClean="0">
                <a:latin typeface="Arial Rounded MT Bold" pitchFamily="34" charset="0"/>
              </a:rPr>
              <a:t>My Blood For Others</a:t>
            </a:r>
          </a:p>
        </p:txBody>
      </p:sp>
      <p:pic>
        <p:nvPicPr>
          <p:cNvPr id="16390" name="Picture 7" descr="C:\Users\Jean-Claude\Desktop\Roue jaune transparen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6092825"/>
            <a:ext cx="5794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 descr="D:\OneDrive\Documents\e MSPLA\Communication\Logos MSPLA\Propals Cotte retenues\my blood for others 20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5700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" descr="D:\Photos\f.mspla\Etranger\Bénin\Abomey 2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268413"/>
            <a:ext cx="3311525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3" descr="D:\Photos\f.mspla\Belles photos\Etranger\Groupe Mali 20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268413"/>
            <a:ext cx="2519362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4" descr="D:\Photos\f.mspla\MSPLA 2015\Hors métropole\Cotonou Bénin mars 201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249613"/>
            <a:ext cx="331152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92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oneTexte 3"/>
          <p:cNvSpPr txBox="1">
            <a:spLocks noChangeArrowheads="1"/>
          </p:cNvSpPr>
          <p:nvPr/>
        </p:nvSpPr>
        <p:spPr bwMode="auto">
          <a:xfrm>
            <a:off x="0" y="6092825"/>
            <a:ext cx="2195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fr-FR" altLang="nl-NL" sz="1800" b="1" dirty="0"/>
              <a:t>Global Network for Blood Donation</a:t>
            </a:r>
          </a:p>
        </p:txBody>
      </p:sp>
      <p:sp>
        <p:nvSpPr>
          <p:cNvPr id="18435" name="ZoneTexte 8"/>
          <p:cNvSpPr txBox="1">
            <a:spLocks noChangeArrowheads="1"/>
          </p:cNvSpPr>
          <p:nvPr/>
        </p:nvSpPr>
        <p:spPr bwMode="auto">
          <a:xfrm>
            <a:off x="539750" y="260350"/>
            <a:ext cx="82089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0" indent="-1143000"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fr-FR" altLang="nl-NL" sz="4800" b="1" dirty="0">
                <a:solidFill>
                  <a:srgbClr val="FFFF00"/>
                </a:solidFill>
                <a:latin typeface="+mn-lt"/>
              </a:rPr>
              <a:t>Conditions for success</a:t>
            </a:r>
          </a:p>
        </p:txBody>
      </p:sp>
      <p:sp>
        <p:nvSpPr>
          <p:cNvPr id="18436" name="ZoneTexte 12"/>
          <p:cNvSpPr txBox="1">
            <a:spLocks noChangeArrowheads="1"/>
          </p:cNvSpPr>
          <p:nvPr/>
        </p:nvSpPr>
        <p:spPr bwMode="auto">
          <a:xfrm>
            <a:off x="250825" y="2126230"/>
            <a:ext cx="309721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fr-FR" altLang="nl-NL" sz="4000" b="1" dirty="0">
                <a:latin typeface="+mn-lt"/>
              </a:rPr>
              <a:t>Numerous and varied associated  events</a:t>
            </a:r>
          </a:p>
        </p:txBody>
      </p:sp>
      <p:pic>
        <p:nvPicPr>
          <p:cNvPr id="18437" name="Picture 2" descr="C:\Users\Jean-Claude\Documents\Mes photos\f.mspla\MSPLA 2007\Bordeaux\IMGP2511a_PhotoReduk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412875"/>
            <a:ext cx="1868487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3" descr="C:\Users\Jean-Claude\Documents\Mes photos\f.mspla\MSPLA 2007\La Rochelle\IMGP2531a_PhotoReduk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412875"/>
            <a:ext cx="202088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 descr="C:\Users\Jean-Claude\Documents\Mes photos\f.mspla\MSPLA 2008\Lyon 2008\IMGP4757_PhotoReduk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005263"/>
            <a:ext cx="2513012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5" descr="C:\Users\Jean-Claude\Documents\Mes photos\f.mspla\MSPLA 2008\IMGP4451_PhotoReduk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54300"/>
            <a:ext cx="21129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6" descr="C:\Users\Jean-Claude\Documents\Mes photos\f.mspla\MSPLA 2011\Bordeaux 2011\029_compr_PhotoRedukt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381500"/>
            <a:ext cx="2008188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Sous-titr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fr-FR" altLang="nl-NL" sz="2800" dirty="0" smtClean="0">
                <a:latin typeface="Arial Rounded MT Bold" pitchFamily="34" charset="0"/>
              </a:rPr>
              <a:t>         </a:t>
            </a:r>
            <a:r>
              <a:rPr lang="fr-FR" altLang="nl-NL" sz="3200" dirty="0" smtClean="0">
                <a:latin typeface="Arial Rounded MT Bold" pitchFamily="34" charset="0"/>
              </a:rPr>
              <a:t>My Blood For Others</a:t>
            </a:r>
          </a:p>
        </p:txBody>
      </p:sp>
      <p:pic>
        <p:nvPicPr>
          <p:cNvPr id="18443" name="Picture 7" descr="C:\Users\Jean-Claude\Desktop\Roue jaune transparent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6092825"/>
            <a:ext cx="5794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6" descr="D:\OneDrive\Documents\e MSPLA\Communication\Logos MSPLA\Propals Cotte retenues\my blood for others 201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5700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44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INDIA </a:t>
            </a:r>
            <a:endParaRPr lang="en-US" dirty="0">
              <a:latin typeface="+mn-lt"/>
            </a:endParaRPr>
          </a:p>
        </p:txBody>
      </p:sp>
      <p:pic>
        <p:nvPicPr>
          <p:cNvPr id="20" name="Picture 19" descr="map_in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007813"/>
            <a:ext cx="4114800" cy="4955514"/>
          </a:xfrm>
          <a:prstGeom prst="rect">
            <a:avLst/>
          </a:prstGeom>
        </p:spPr>
      </p:pic>
      <p:sp>
        <p:nvSpPr>
          <p:cNvPr id="26" name="5-Point Star 25"/>
          <p:cNvSpPr/>
          <p:nvPr/>
        </p:nvSpPr>
        <p:spPr>
          <a:xfrm>
            <a:off x="3581400" y="2590800"/>
            <a:ext cx="152400" cy="1524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5-Point Star 26"/>
          <p:cNvSpPr/>
          <p:nvPr/>
        </p:nvSpPr>
        <p:spPr>
          <a:xfrm>
            <a:off x="2743200" y="3352800"/>
            <a:ext cx="152400" cy="1524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5-Point Star 27"/>
          <p:cNvSpPr/>
          <p:nvPr/>
        </p:nvSpPr>
        <p:spPr>
          <a:xfrm>
            <a:off x="2590800" y="3352800"/>
            <a:ext cx="152400" cy="1524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5-Point Star 28"/>
          <p:cNvSpPr/>
          <p:nvPr/>
        </p:nvSpPr>
        <p:spPr>
          <a:xfrm>
            <a:off x="3276600" y="2971800"/>
            <a:ext cx="152400" cy="1524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5-Point Star 29"/>
          <p:cNvSpPr/>
          <p:nvPr/>
        </p:nvSpPr>
        <p:spPr>
          <a:xfrm>
            <a:off x="4038600" y="4267200"/>
            <a:ext cx="152400" cy="1524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5-Point Star 30"/>
          <p:cNvSpPr/>
          <p:nvPr/>
        </p:nvSpPr>
        <p:spPr>
          <a:xfrm>
            <a:off x="4191000" y="4191000"/>
            <a:ext cx="152400" cy="1524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5-Point Star 31"/>
          <p:cNvSpPr/>
          <p:nvPr/>
        </p:nvSpPr>
        <p:spPr>
          <a:xfrm>
            <a:off x="3429000" y="2590800"/>
            <a:ext cx="152400" cy="1524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5-Point Star 32"/>
          <p:cNvSpPr/>
          <p:nvPr/>
        </p:nvSpPr>
        <p:spPr>
          <a:xfrm>
            <a:off x="3810000" y="2819400"/>
            <a:ext cx="152400" cy="1524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5-Point Star 33"/>
          <p:cNvSpPr/>
          <p:nvPr/>
        </p:nvSpPr>
        <p:spPr>
          <a:xfrm>
            <a:off x="3657600" y="2743200"/>
            <a:ext cx="152400" cy="1524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5-Point Star 34"/>
          <p:cNvSpPr/>
          <p:nvPr/>
        </p:nvSpPr>
        <p:spPr>
          <a:xfrm>
            <a:off x="3200400" y="2286000"/>
            <a:ext cx="152400" cy="1524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5-Point Star 35"/>
          <p:cNvSpPr/>
          <p:nvPr/>
        </p:nvSpPr>
        <p:spPr>
          <a:xfrm>
            <a:off x="2667000" y="3124200"/>
            <a:ext cx="152400" cy="1524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5-Point Star 36"/>
          <p:cNvSpPr/>
          <p:nvPr/>
        </p:nvSpPr>
        <p:spPr>
          <a:xfrm>
            <a:off x="3352800" y="4724400"/>
            <a:ext cx="152400" cy="1524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5-Point Star 37"/>
          <p:cNvSpPr/>
          <p:nvPr/>
        </p:nvSpPr>
        <p:spPr>
          <a:xfrm>
            <a:off x="2895600" y="4419600"/>
            <a:ext cx="152400" cy="1524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5-Point Star 38"/>
          <p:cNvSpPr/>
          <p:nvPr/>
        </p:nvSpPr>
        <p:spPr>
          <a:xfrm>
            <a:off x="3048000" y="4343400"/>
            <a:ext cx="152400" cy="1524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5-Point Star 39"/>
          <p:cNvSpPr/>
          <p:nvPr/>
        </p:nvSpPr>
        <p:spPr>
          <a:xfrm>
            <a:off x="2895600" y="4191000"/>
            <a:ext cx="152400" cy="1524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5-Point Star 40"/>
          <p:cNvSpPr/>
          <p:nvPr/>
        </p:nvSpPr>
        <p:spPr>
          <a:xfrm>
            <a:off x="2971800" y="3886200"/>
            <a:ext cx="152400" cy="1524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5-Point Star 41"/>
          <p:cNvSpPr/>
          <p:nvPr/>
        </p:nvSpPr>
        <p:spPr>
          <a:xfrm>
            <a:off x="2743200" y="3886200"/>
            <a:ext cx="152400" cy="1524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5-Point Star 42"/>
          <p:cNvSpPr/>
          <p:nvPr/>
        </p:nvSpPr>
        <p:spPr>
          <a:xfrm>
            <a:off x="3886200" y="3505200"/>
            <a:ext cx="152400" cy="1524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5-Point Star 43"/>
          <p:cNvSpPr/>
          <p:nvPr/>
        </p:nvSpPr>
        <p:spPr>
          <a:xfrm>
            <a:off x="5638800" y="2819400"/>
            <a:ext cx="152400" cy="1524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5-Point Star 44"/>
          <p:cNvSpPr/>
          <p:nvPr/>
        </p:nvSpPr>
        <p:spPr>
          <a:xfrm>
            <a:off x="3733800" y="4495800"/>
            <a:ext cx="152400" cy="1524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5-Point Star 45"/>
          <p:cNvSpPr/>
          <p:nvPr/>
        </p:nvSpPr>
        <p:spPr>
          <a:xfrm>
            <a:off x="3429000" y="5486400"/>
            <a:ext cx="152400" cy="1524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5-Point Star 46"/>
          <p:cNvSpPr/>
          <p:nvPr/>
        </p:nvSpPr>
        <p:spPr>
          <a:xfrm>
            <a:off x="3200400" y="5486400"/>
            <a:ext cx="152400" cy="1524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5-Point Star 48"/>
          <p:cNvSpPr/>
          <p:nvPr/>
        </p:nvSpPr>
        <p:spPr>
          <a:xfrm>
            <a:off x="4038600" y="3657600"/>
            <a:ext cx="152400" cy="1524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49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1600201"/>
            <a:ext cx="2522146" cy="762000"/>
          </a:xfrm>
          <a:prstGeom prst="rect">
            <a:avLst/>
          </a:prstGeom>
        </p:spPr>
      </p:pic>
      <p:pic>
        <p:nvPicPr>
          <p:cNvPr id="51" name="Picture 50" descr="14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124200"/>
            <a:ext cx="1549908" cy="2152650"/>
          </a:xfrm>
          <a:prstGeom prst="rect">
            <a:avLst/>
          </a:prstGeom>
        </p:spPr>
      </p:pic>
      <p:pic>
        <p:nvPicPr>
          <p:cNvPr id="52" name="Picture 51" descr="15_b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1524000"/>
            <a:ext cx="1371600" cy="1071563"/>
          </a:xfrm>
          <a:prstGeom prst="rect">
            <a:avLst/>
          </a:prstGeom>
        </p:spPr>
      </p:pic>
      <p:pic>
        <p:nvPicPr>
          <p:cNvPr id="53" name="Picture 52" descr="2009070858400301_61251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800" y="3627629"/>
            <a:ext cx="2743200" cy="1811147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5943600" y="5410200"/>
            <a:ext cx="2981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Rotary Blood Bank Vizag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657600" y="5791200"/>
            <a:ext cx="1219200" cy="2286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5984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8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2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4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6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Questions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707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7543800" cy="5657850"/>
          </a:xfrm>
        </p:spPr>
      </p:pic>
    </p:spTree>
    <p:extLst>
      <p:ext uri="{BB962C8B-B14F-4D97-AF65-F5344CB8AC3E}">
        <p14:creationId xmlns:p14="http://schemas.microsoft.com/office/powerpoint/2010/main" val="216202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Rotarian Action Group is an autonomous group of Rotarians, family members, program participants and alumni who are experts in a particular field, such as microcredit or water and sanitation. Group members share their expertise by </a:t>
            </a:r>
            <a:r>
              <a:rPr lang="en-US" dirty="0">
                <a:hlinkClick r:id="rId2"/>
              </a:rPr>
              <a:t>collaborating with clubs and districts</a:t>
            </a:r>
            <a:r>
              <a:rPr lang="en-US" dirty="0"/>
              <a:t> on service projects.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RAG’s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5120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72440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AIDS and Family </a:t>
            </a:r>
            <a:r>
              <a:rPr lang="en-US" sz="1800" dirty="0" smtClean="0"/>
              <a:t>Health				Alzheimer’s </a:t>
            </a:r>
            <a:r>
              <a:rPr lang="en-US" sz="1800" dirty="0"/>
              <a:t>and Dementia </a:t>
            </a:r>
          </a:p>
          <a:p>
            <a:pPr marL="0" indent="0">
              <a:buNone/>
            </a:pPr>
            <a:r>
              <a:rPr lang="en-US" sz="1800" dirty="0"/>
              <a:t>Blindness Prevention 	</a:t>
            </a:r>
            <a:r>
              <a:rPr lang="en-US" sz="1800" dirty="0" smtClean="0"/>
              <a:t>	 		Blood </a:t>
            </a:r>
            <a:r>
              <a:rPr lang="en-US" sz="1800" dirty="0"/>
              <a:t>Donation </a:t>
            </a:r>
          </a:p>
          <a:p>
            <a:pPr marL="0" indent="0">
              <a:buNone/>
            </a:pPr>
            <a:r>
              <a:rPr lang="en-US" sz="1800" dirty="0"/>
              <a:t>Clubfoot 	</a:t>
            </a:r>
            <a:r>
              <a:rPr lang="en-US" sz="1800" dirty="0" smtClean="0"/>
              <a:t>						Dentistry  			</a:t>
            </a:r>
          </a:p>
          <a:p>
            <a:pPr marL="0" indent="0">
              <a:buNone/>
            </a:pPr>
            <a:r>
              <a:rPr lang="en-US" sz="1800" dirty="0" smtClean="0"/>
              <a:t>Diabetes 							Disaster </a:t>
            </a:r>
            <a:r>
              <a:rPr lang="en-US" sz="1800" dirty="0"/>
              <a:t>Assistance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Endangered </a:t>
            </a:r>
            <a:r>
              <a:rPr lang="en-US" sz="1800" dirty="0"/>
              <a:t>Species </a:t>
            </a:r>
            <a:r>
              <a:rPr lang="en-US" sz="1800" dirty="0" smtClean="0"/>
              <a:t> 				Environmental </a:t>
            </a:r>
            <a:r>
              <a:rPr lang="en-US" sz="1800" dirty="0"/>
              <a:t>Sustainability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Food </a:t>
            </a:r>
            <a:r>
              <a:rPr lang="en-US" sz="1800" dirty="0"/>
              <a:t>Plant Solutions </a:t>
            </a:r>
            <a:r>
              <a:rPr lang="en-US" sz="1800" dirty="0" smtClean="0"/>
              <a:t>				Health </a:t>
            </a:r>
            <a:r>
              <a:rPr lang="en-US" sz="1800" dirty="0"/>
              <a:t>Education and Wellness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Hearing 							Hepatitis </a:t>
            </a:r>
            <a:r>
              <a:rPr lang="en-US" sz="1800" dirty="0"/>
              <a:t>humbertowcf@hotmail.com</a:t>
            </a:r>
          </a:p>
          <a:p>
            <a:pPr marL="0" indent="0">
              <a:buNone/>
            </a:pPr>
            <a:r>
              <a:rPr lang="en-US" sz="1800" dirty="0"/>
              <a:t>Hunger and Malnutrition </a:t>
            </a:r>
            <a:r>
              <a:rPr lang="en-US" sz="1800" dirty="0" smtClean="0"/>
              <a:t>			Literacy </a:t>
            </a:r>
          </a:p>
          <a:p>
            <a:pPr marL="0" indent="0">
              <a:buNone/>
            </a:pPr>
            <a:r>
              <a:rPr lang="en-US" sz="1800" dirty="0" smtClean="0"/>
              <a:t>Malaria    						Maternal </a:t>
            </a:r>
            <a:r>
              <a:rPr lang="en-US" sz="1800" dirty="0"/>
              <a:t>Child Health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Mental </a:t>
            </a:r>
            <a:r>
              <a:rPr lang="en-US" sz="1800" dirty="0"/>
              <a:t>Health </a:t>
            </a:r>
            <a:r>
              <a:rPr lang="en-US" sz="1800" dirty="0" smtClean="0"/>
              <a:t>					Microfinance </a:t>
            </a:r>
            <a:r>
              <a:rPr lang="en-US" sz="1800" dirty="0"/>
              <a:t>and Community Development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Multiple sclerosis					Peace </a:t>
            </a:r>
          </a:p>
          <a:p>
            <a:pPr marL="0" indent="0">
              <a:buNone/>
            </a:pPr>
            <a:r>
              <a:rPr lang="en-US" sz="1800" dirty="0" smtClean="0"/>
              <a:t>Polio </a:t>
            </a:r>
            <a:r>
              <a:rPr lang="en-US" sz="1800" dirty="0"/>
              <a:t>Survivors and Associates 	</a:t>
            </a:r>
            <a:r>
              <a:rPr lang="en-US" sz="1800" dirty="0" smtClean="0"/>
              <a:t>	Preconception Care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Water and </a:t>
            </a:r>
            <a:r>
              <a:rPr lang="en-US" sz="1800" dirty="0" smtClean="0"/>
              <a:t>Sanitation				Addiction Prevention</a:t>
            </a:r>
          </a:p>
          <a:p>
            <a:pPr marL="0" indent="0">
              <a:buNone/>
            </a:pPr>
            <a:r>
              <a:rPr lang="en-US" sz="1800" dirty="0" smtClean="0"/>
              <a:t>Slavery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RAG’s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0305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international network of Rotarians involved in </a:t>
            </a:r>
            <a:r>
              <a:rPr lang="en-US" dirty="0" smtClean="0"/>
              <a:t>blood donation </a:t>
            </a:r>
            <a:r>
              <a:rPr lang="en-US" dirty="0"/>
              <a:t>projects that inspire other clubs and districts to ensure that local blood banks are adequately supplied</a:t>
            </a:r>
            <a:r>
              <a:rPr lang="en-US" dirty="0" smtClean="0"/>
              <a:t>.</a:t>
            </a:r>
          </a:p>
          <a:p>
            <a:r>
              <a:rPr lang="en-US" dirty="0"/>
              <a:t>GNBD will promote voluntary (non-remunerated and regular) blood donation and support for local community blood centers.</a:t>
            </a:r>
            <a:endParaRPr lang="nl-NL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+mn-lt"/>
              </a:rPr>
              <a:t>Global Network for Blood Donation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5700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ea typeface="+mj-ea"/>
              </a:rPr>
              <a:t>RI AREAS OF FOCUS</a:t>
            </a:r>
          </a:p>
        </p:txBody>
      </p:sp>
      <p:pic>
        <p:nvPicPr>
          <p:cNvPr id="450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568450"/>
            <a:ext cx="5762625" cy="1089025"/>
          </a:xfrm>
          <a:noFill/>
        </p:spPr>
      </p:pic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691267"/>
            <a:ext cx="57721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86654"/>
            <a:ext cx="57721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6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pic>
        <p:nvPicPr>
          <p:cNvPr id="45064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557338"/>
            <a:ext cx="10604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pic>
        <p:nvPicPr>
          <p:cNvPr id="45066" name="Picture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6925" y="2708275"/>
            <a:ext cx="106997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pic>
        <p:nvPicPr>
          <p:cNvPr id="45068" name="Picture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6925" y="3933825"/>
            <a:ext cx="10699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0" name="TextBox 21"/>
          <p:cNvSpPr txBox="1">
            <a:spLocks noChangeArrowheads="1"/>
          </p:cNvSpPr>
          <p:nvPr/>
        </p:nvSpPr>
        <p:spPr bwMode="auto">
          <a:xfrm>
            <a:off x="1692275" y="2892425"/>
            <a:ext cx="26276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Disease Prevention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nd  Treatment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071" name="TextBox 22"/>
          <p:cNvSpPr txBox="1">
            <a:spLocks noChangeArrowheads="1"/>
          </p:cNvSpPr>
          <p:nvPr/>
        </p:nvSpPr>
        <p:spPr bwMode="auto">
          <a:xfrm>
            <a:off x="1668463" y="4102100"/>
            <a:ext cx="27537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Water and Sanitation</a:t>
            </a:r>
          </a:p>
        </p:txBody>
      </p:sp>
      <p:sp>
        <p:nvSpPr>
          <p:cNvPr id="45072" name="TextBox 23"/>
          <p:cNvSpPr txBox="1">
            <a:spLocks noChangeArrowheads="1"/>
          </p:cNvSpPr>
          <p:nvPr/>
        </p:nvSpPr>
        <p:spPr bwMode="auto">
          <a:xfrm>
            <a:off x="5684838" y="1816100"/>
            <a:ext cx="18918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Maternal and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Child </a:t>
            </a:r>
            <a:r>
              <a:rPr lang="en-US" dirty="0">
                <a:solidFill>
                  <a:schemeClr val="bg1"/>
                </a:solidFill>
              </a:rPr>
              <a:t>Health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7814" y="1676826"/>
            <a:ext cx="2976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Peace and Conflict</a:t>
            </a:r>
          </a:p>
          <a:p>
            <a:r>
              <a:rPr lang="en-US" dirty="0" smtClean="0">
                <a:latin typeface="+mn-lt"/>
              </a:rPr>
              <a:t>Prevention/Resolution</a:t>
            </a:r>
            <a:endParaRPr lang="en-US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17814" y="2892424"/>
            <a:ext cx="2976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Disease Prevention</a:t>
            </a:r>
          </a:p>
          <a:p>
            <a:r>
              <a:rPr lang="en-US" dirty="0" smtClean="0">
                <a:latin typeface="+mn-lt"/>
              </a:rPr>
              <a:t>And Treatment</a:t>
            </a:r>
            <a:endParaRPr lang="en-US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17813" y="4190808"/>
            <a:ext cx="2976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Water and Sanitation</a:t>
            </a:r>
            <a:endParaRPr lang="en-US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73738" y="1678640"/>
            <a:ext cx="2976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Maternal and Child</a:t>
            </a:r>
          </a:p>
          <a:p>
            <a:r>
              <a:rPr lang="en-US" dirty="0" smtClean="0">
                <a:latin typeface="+mn-lt"/>
              </a:rPr>
              <a:t>Health</a:t>
            </a:r>
            <a:endParaRPr lang="en-US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73738" y="2722110"/>
            <a:ext cx="2976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Basic Education and</a:t>
            </a:r>
          </a:p>
          <a:p>
            <a:r>
              <a:rPr lang="en-US" dirty="0" smtClean="0">
                <a:latin typeface="+mn-lt"/>
              </a:rPr>
              <a:t>Literacy</a:t>
            </a:r>
            <a:endParaRPr lang="en-US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73737" y="3887854"/>
            <a:ext cx="2976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Economic and</a:t>
            </a:r>
          </a:p>
          <a:p>
            <a:r>
              <a:rPr lang="en-US" dirty="0" smtClean="0">
                <a:latin typeface="+mn-lt"/>
              </a:rPr>
              <a:t>Community Development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76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+mn-lt"/>
                <a:ea typeface="+mj-ea"/>
              </a:rPr>
              <a:t>GNBD AND AREAS OF FOCUS</a:t>
            </a:r>
          </a:p>
        </p:txBody>
      </p:sp>
      <p:sp>
        <p:nvSpPr>
          <p:cNvPr id="46083" name="Text Placeholder 5"/>
          <p:cNvSpPr>
            <a:spLocks noGrp="1"/>
          </p:cNvSpPr>
          <p:nvPr>
            <p:ph type="body" idx="1"/>
          </p:nvPr>
        </p:nvSpPr>
        <p:spPr>
          <a:xfrm>
            <a:off x="533400" y="1219200"/>
            <a:ext cx="4040188" cy="63976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+mn-lt"/>
                <a:cs typeface="Georgia" pitchFamily="18" charset="0"/>
              </a:rPr>
              <a:t>Disease Prevention and Treatment</a:t>
            </a:r>
          </a:p>
        </p:txBody>
      </p:sp>
      <p:sp>
        <p:nvSpPr>
          <p:cNvPr id="46084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2000" dirty="0" smtClean="0">
                <a:cs typeface="Georgia" pitchFamily="18" charset="0"/>
              </a:rPr>
              <a:t>A safe, pure, efficacious and readily available blood supply is key component to a successful healthcare delivery system. </a:t>
            </a:r>
          </a:p>
          <a:p>
            <a:pPr eaLnBrk="1" hangingPunct="1"/>
            <a:r>
              <a:rPr lang="en-US" sz="2000" dirty="0" smtClean="0">
                <a:cs typeface="Georgia" pitchFamily="18" charset="0"/>
              </a:rPr>
              <a:t>GNBD promotes safe voluntary blood donation through Rotarians.</a:t>
            </a:r>
          </a:p>
        </p:txBody>
      </p:sp>
      <p:sp>
        <p:nvSpPr>
          <p:cNvPr id="46085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724400" y="1371600"/>
            <a:ext cx="4041775" cy="533399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+mn-lt"/>
                <a:cs typeface="Georgia" pitchFamily="18" charset="0"/>
              </a:rPr>
              <a:t>Maternal and Child Health</a:t>
            </a:r>
          </a:p>
        </p:txBody>
      </p:sp>
      <p:sp>
        <p:nvSpPr>
          <p:cNvPr id="46086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000" dirty="0" smtClean="0">
                <a:cs typeface="Georgia" pitchFamily="18" charset="0"/>
              </a:rPr>
              <a:t>75% of transfusions in restricted economy countries are given to OB and pediatric patients. A number of these patients die due to unavailability of blood. </a:t>
            </a:r>
          </a:p>
        </p:txBody>
      </p:sp>
    </p:spTree>
    <p:extLst>
      <p:ext uri="{BB962C8B-B14F-4D97-AF65-F5344CB8AC3E}">
        <p14:creationId xmlns:p14="http://schemas.microsoft.com/office/powerpoint/2010/main" val="24687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800" i="1" dirty="0" smtClean="0"/>
              <a:t>1996 – Governors’ Challenge D5790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GB" sz="2800" i="1" dirty="0" smtClean="0"/>
              <a:t>2001 </a:t>
            </a:r>
            <a:r>
              <a:rPr lang="en-GB" sz="2800" i="1" dirty="0"/>
              <a:t>–</a:t>
            </a:r>
            <a:r>
              <a:rPr lang="en-GB" sz="2800" i="1" dirty="0" smtClean="0"/>
              <a:t> D9300 Johannesburg area joins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i="1" dirty="0" smtClean="0"/>
              <a:t>2002 </a:t>
            </a:r>
            <a:r>
              <a:rPr lang="en-GB" sz="2800" i="1" dirty="0"/>
              <a:t>– D5810 joins the Challenge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800" i="1" dirty="0" smtClean="0"/>
              <a:t>2007 – RI approves GNBD as a RAG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GB" sz="2800" i="1" dirty="0"/>
              <a:t> </a:t>
            </a:r>
            <a:r>
              <a:rPr lang="en-GB" sz="2800" i="1" dirty="0" smtClean="0"/>
              <a:t>         – first exhibiting at the RI Convention Salt   	        		 Lake City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800" i="1" dirty="0" smtClean="0"/>
              <a:t>2010 – Districts in Texas embrace Challenge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800" i="1" dirty="0" smtClean="0"/>
              <a:t>		        and many others follow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GB" sz="2800" i="1" dirty="0" smtClean="0"/>
              <a:t>	</a:t>
            </a:r>
            <a:r>
              <a:rPr lang="en-GB" sz="2800" i="1" dirty="0"/>
              <a:t> </a:t>
            </a:r>
            <a:r>
              <a:rPr lang="en-GB" sz="2800" i="1" dirty="0" smtClean="0"/>
              <a:t>    – D5790 &amp; D5810 Challenge reaches 100,000   	        		 units collected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2800" i="1" dirty="0" smtClean="0">
              <a:solidFill>
                <a:srgbClr val="DDDDDD"/>
              </a:solidFill>
              <a:ea typeface="+mn-ea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2800" i="1" dirty="0" smtClean="0">
              <a:solidFill>
                <a:srgbClr val="DDDDDD"/>
              </a:solidFill>
              <a:ea typeface="+mn-ea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nl-NL" sz="4000" b="1" dirty="0" smtClean="0">
                <a:latin typeface="+mn-lt"/>
                <a:ea typeface="+mj-ea"/>
              </a:rPr>
              <a:t>GNBD Milestones </a:t>
            </a:r>
          </a:p>
        </p:txBody>
      </p:sp>
    </p:spTree>
    <p:extLst>
      <p:ext uri="{BB962C8B-B14F-4D97-AF65-F5344CB8AC3E}">
        <p14:creationId xmlns:p14="http://schemas.microsoft.com/office/powerpoint/2010/main" val="126005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en-GB" i="1" dirty="0"/>
              <a:t>2011 – Cowboys and Indians competition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GB" i="1" dirty="0"/>
              <a:t>		</a:t>
            </a:r>
            <a:r>
              <a:rPr lang="en-GB" i="1" dirty="0" smtClean="0"/>
              <a:t>     – </a:t>
            </a:r>
            <a:r>
              <a:rPr lang="en-GB" i="1" dirty="0"/>
              <a:t>Collaborative agreement with the 		        </a:t>
            </a:r>
            <a:r>
              <a:rPr lang="en-GB" i="1" dirty="0" smtClean="0"/>
              <a:t>		</a:t>
            </a:r>
            <a:r>
              <a:rPr lang="en-GB" i="1" dirty="0"/>
              <a:t> </a:t>
            </a:r>
            <a:r>
              <a:rPr lang="en-GB" i="1" dirty="0" smtClean="0"/>
              <a:t>  Association </a:t>
            </a:r>
            <a:r>
              <a:rPr lang="en-GB" i="1" dirty="0"/>
              <a:t>for Donor Recruitment 	       	</a:t>
            </a:r>
            <a:r>
              <a:rPr lang="en-GB" i="1" dirty="0" smtClean="0"/>
              <a:t>	  Professionals </a:t>
            </a:r>
            <a:r>
              <a:rPr lang="en-GB" i="1" dirty="0"/>
              <a:t>(ADRP)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GB" i="1" dirty="0"/>
              <a:t>2013 – Partnership with the Global Blood </a:t>
            </a:r>
            <a:r>
              <a:rPr lang="en-GB" i="1" dirty="0" smtClean="0"/>
              <a:t>	         	         		   Fund</a:t>
            </a:r>
            <a:endParaRPr lang="en-GB" i="1" dirty="0"/>
          </a:p>
          <a:p>
            <a:pPr>
              <a:lnSpc>
                <a:spcPct val="80000"/>
              </a:lnSpc>
              <a:buNone/>
              <a:defRPr/>
            </a:pPr>
            <a:r>
              <a:rPr lang="en-GB" i="1" dirty="0" smtClean="0"/>
              <a:t>2017 </a:t>
            </a:r>
            <a:r>
              <a:rPr lang="en-GB" i="1" dirty="0"/>
              <a:t>– </a:t>
            </a:r>
            <a:r>
              <a:rPr lang="en-GB" i="1" dirty="0" smtClean="0"/>
              <a:t>11</a:t>
            </a:r>
            <a:r>
              <a:rPr lang="en-GB" i="1" baseline="30000" dirty="0" smtClean="0"/>
              <a:t>th</a:t>
            </a:r>
            <a:r>
              <a:rPr lang="en-GB" i="1" dirty="0" smtClean="0"/>
              <a:t> </a:t>
            </a:r>
            <a:r>
              <a:rPr lang="en-GB" i="1" dirty="0"/>
              <a:t>year exhibiting at the RI </a:t>
            </a:r>
            <a:r>
              <a:rPr lang="en-GB" i="1" dirty="0" smtClean="0"/>
              <a:t>  	      	     	        Convention (Atlanta) </a:t>
            </a:r>
            <a:endParaRPr lang="en-GB" i="1" dirty="0"/>
          </a:p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nl-NL" sz="4000" b="1" dirty="0" smtClean="0">
                <a:latin typeface="+mn-lt"/>
                <a:ea typeface="+mj-ea"/>
              </a:rPr>
              <a:t>GNBD Milestones </a:t>
            </a:r>
          </a:p>
        </p:txBody>
      </p:sp>
    </p:spTree>
    <p:extLst>
      <p:ext uri="{BB962C8B-B14F-4D97-AF65-F5344CB8AC3E}">
        <p14:creationId xmlns:p14="http://schemas.microsoft.com/office/powerpoint/2010/main" val="278981057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20124</TotalTime>
  <Words>419</Words>
  <Application>Microsoft Office PowerPoint</Application>
  <PresentationFormat>On-screen Show (4:3)</PresentationFormat>
  <Paragraphs>96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1_Custom Design</vt:lpstr>
      <vt:lpstr>Custom Design</vt:lpstr>
      <vt:lpstr>2_Custom Design</vt:lpstr>
      <vt:lpstr>3_Custom Design</vt:lpstr>
      <vt:lpstr>4_Custom Design</vt:lpstr>
      <vt:lpstr> Global Network for Blood Donation</vt:lpstr>
      <vt:lpstr>PowerPoint Presentation</vt:lpstr>
      <vt:lpstr>RAG’s</vt:lpstr>
      <vt:lpstr>RAG’s</vt:lpstr>
      <vt:lpstr>Global Network for Blood Donation</vt:lpstr>
      <vt:lpstr>RI AREAS OF FOCUS</vt:lpstr>
      <vt:lpstr>GNBD AND AREAS OF FOCUS</vt:lpstr>
      <vt:lpstr>GNBD Milestones </vt:lpstr>
      <vt:lpstr>GNBD Milestones </vt:lpstr>
      <vt:lpstr>GOVERNORS’ CHALLENGE </vt:lpstr>
      <vt:lpstr>GOVERNORS’ CHALLENGE </vt:lpstr>
      <vt:lpstr>PowerPoint Presentation</vt:lpstr>
      <vt:lpstr>PowerPoint Presentation</vt:lpstr>
      <vt:lpstr>PowerPoint Presentation</vt:lpstr>
      <vt:lpstr>PowerPoint Presentation</vt:lpstr>
      <vt:lpstr>INDIA </vt:lpstr>
      <vt:lpstr>Questions</vt:lpstr>
    </vt:vector>
  </TitlesOfParts>
  <Company>Rotary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Donor Database Functional Overview</dc:title>
  <dc:creator>Simone Webb</dc:creator>
  <cp:lastModifiedBy>Smith, B.J.</cp:lastModifiedBy>
  <cp:revision>895</cp:revision>
  <cp:lastPrinted>2016-01-08T22:55:51Z</cp:lastPrinted>
  <dcterms:created xsi:type="dcterms:W3CDTF">2007-01-17T18:13:17Z</dcterms:created>
  <dcterms:modified xsi:type="dcterms:W3CDTF">2017-07-24T13:08:13Z</dcterms:modified>
</cp:coreProperties>
</file>