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sldIdLst>
    <p:sldId id="256" r:id="rId5"/>
    <p:sldId id="257" r:id="rId6"/>
    <p:sldId id="264" r:id="rId7"/>
    <p:sldId id="267" r:id="rId8"/>
    <p:sldId id="286" r:id="rId9"/>
    <p:sldId id="287" r:id="rId10"/>
    <p:sldId id="288" r:id="rId11"/>
    <p:sldId id="289" r:id="rId12"/>
    <p:sldId id="270" r:id="rId13"/>
    <p:sldId id="271" r:id="rId14"/>
    <p:sldId id="269" r:id="rId15"/>
    <p:sldId id="261" r:id="rId16"/>
    <p:sldId id="274" r:id="rId17"/>
    <p:sldId id="275" r:id="rId18"/>
    <p:sldId id="276" r:id="rId19"/>
    <p:sldId id="277" r:id="rId20"/>
    <p:sldId id="280" r:id="rId21"/>
    <p:sldId id="281" r:id="rId22"/>
    <p:sldId id="279" r:id="rId23"/>
    <p:sldId id="283" r:id="rId24"/>
    <p:sldId id="284" r:id="rId25"/>
    <p:sldId id="262" r:id="rId26"/>
    <p:sldId id="282" r:id="rId27"/>
    <p:sldId id="265" r:id="rId28"/>
    <p:sldId id="26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A2CA"/>
    <a:srgbClr val="CD0920"/>
    <a:srgbClr val="C0DB37"/>
    <a:srgbClr val="0402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372" autoAdjust="0"/>
  </p:normalViewPr>
  <p:slideViewPr>
    <p:cSldViewPr snapToGrid="0" snapToObjects="1">
      <p:cViewPr>
        <p:scale>
          <a:sx n="74" d="100"/>
          <a:sy n="74" d="100"/>
        </p:scale>
        <p:origin x="-14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B8A50-36A2-40FA-85F8-D22A6400798F}"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EB8E9-7E05-4C60-A58D-798732DD5BFE}" type="slidenum">
              <a:rPr lang="en-US" smtClean="0"/>
              <a:t>‹#›</a:t>
            </a:fld>
            <a:endParaRPr lang="en-US"/>
          </a:p>
        </p:txBody>
      </p:sp>
    </p:spTree>
    <p:extLst>
      <p:ext uri="{BB962C8B-B14F-4D97-AF65-F5344CB8AC3E}">
        <p14:creationId xmlns:p14="http://schemas.microsoft.com/office/powerpoint/2010/main" val="32363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oh.portal.airast.org/OH_Alt/"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oh.portal.airast.org/OH_Alt/wp-content/uploads/2013/04/AASCD-TIDE-User-Management-Guidance-Revised-0718131.pdf"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SST/Urban process. Initial training. Pilots. Weekly calls. Regional TTT. </a:t>
            </a:r>
            <a:endParaRPr lang="en-US" dirty="0"/>
          </a:p>
        </p:txBody>
      </p:sp>
      <p:sp>
        <p:nvSpPr>
          <p:cNvPr id="4" name="Slide Number Placeholder 3"/>
          <p:cNvSpPr>
            <a:spLocks noGrp="1"/>
          </p:cNvSpPr>
          <p:nvPr>
            <p:ph type="sldNum" sz="quarter" idx="10"/>
          </p:nvPr>
        </p:nvSpPr>
        <p:spPr/>
        <p:txBody>
          <a:bodyPr/>
          <a:lstStyle/>
          <a:p>
            <a:fld id="{73043527-8EAB-40B4-A534-3045E607F503}" type="slidenum">
              <a:rPr lang="en-US" smtClean="0"/>
              <a:t>3</a:t>
            </a:fld>
            <a:endParaRPr lang="en-US"/>
          </a:p>
        </p:txBody>
      </p:sp>
    </p:spTree>
    <p:extLst>
      <p:ext uri="{BB962C8B-B14F-4D97-AF65-F5344CB8AC3E}">
        <p14:creationId xmlns:p14="http://schemas.microsoft.com/office/powerpoint/2010/main" val="3002082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The Online Reporting System (ORS), a web-based system that enables teachers and administrators to view student score reports, performance data and participation information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Very few comments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Most users waiting until score reporting to investigate</a:t>
            </a:r>
          </a:p>
          <a:p>
            <a:r>
              <a:rPr lang="en-US" dirty="0" smtClean="0"/>
              <a:t>Could monitor test completion progress</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15</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Receiving Materials: </a:t>
            </a:r>
          </a:p>
          <a:p>
            <a:pPr lvl="0"/>
            <a:r>
              <a:rPr lang="en-US" sz="1200" kern="1200" dirty="0" smtClean="0">
                <a:solidFill>
                  <a:schemeClr val="tx1"/>
                </a:solidFill>
                <a:effectLst/>
                <a:latin typeface="+mn-lt"/>
                <a:ea typeface="+mn-ea"/>
                <a:cs typeface="+mn-cs"/>
              </a:rPr>
              <a:t>Facilities that service multiple districts would like to order their own kits. </a:t>
            </a:r>
          </a:p>
          <a:p>
            <a:pPr lvl="0"/>
            <a:r>
              <a:rPr lang="en-US" sz="1200" kern="1200" dirty="0" smtClean="0">
                <a:solidFill>
                  <a:schemeClr val="tx1"/>
                </a:solidFill>
                <a:effectLst/>
                <a:latin typeface="+mn-lt"/>
                <a:ea typeface="+mn-ea"/>
                <a:cs typeface="+mn-cs"/>
              </a:rPr>
              <a:t>Some test administrators and school personnel complained that districts did not pass along the kits in advance of the test window. One person specifically requested that ODE suggest a deadline for districts to give schools the test materials.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2013</a:t>
            </a:r>
          </a:p>
          <a:p>
            <a:pPr lvl="0"/>
            <a:r>
              <a:rPr lang="en-US" sz="1200" kern="1200" dirty="0" smtClean="0">
                <a:solidFill>
                  <a:schemeClr val="tx1"/>
                </a:solidFill>
                <a:effectLst/>
                <a:latin typeface="+mn-lt"/>
                <a:ea typeface="+mn-ea"/>
                <a:cs typeface="+mn-cs"/>
              </a:rPr>
              <a:t>Special</a:t>
            </a:r>
            <a:r>
              <a:rPr lang="en-US" sz="1200" kern="1200" baseline="0" dirty="0" smtClean="0">
                <a:solidFill>
                  <a:schemeClr val="tx1"/>
                </a:solidFill>
                <a:effectLst/>
                <a:latin typeface="+mn-lt"/>
                <a:ea typeface="+mn-ea"/>
                <a:cs typeface="+mn-cs"/>
              </a:rPr>
              <a:t> Cases Document</a:t>
            </a:r>
          </a:p>
          <a:p>
            <a:pPr lvl="0"/>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Returning Materials: </a:t>
            </a:r>
          </a:p>
          <a:p>
            <a:pPr lvl="0"/>
            <a:r>
              <a:rPr lang="en-US" sz="1200" kern="1200" dirty="0" smtClean="0">
                <a:solidFill>
                  <a:schemeClr val="tx1"/>
                </a:solidFill>
                <a:effectLst/>
                <a:latin typeface="+mn-lt"/>
                <a:ea typeface="+mn-ea"/>
                <a:cs typeface="+mn-cs"/>
              </a:rPr>
              <a:t>Several respondents requested that materials return would not fall immediately before or after spring break as it did for this administration. </a:t>
            </a:r>
          </a:p>
          <a:p>
            <a:pPr lvl="0"/>
            <a:r>
              <a:rPr lang="en-US" sz="1200" kern="1200" dirty="0" smtClean="0">
                <a:solidFill>
                  <a:schemeClr val="tx1"/>
                </a:solidFill>
                <a:effectLst/>
                <a:latin typeface="+mn-lt"/>
                <a:ea typeface="+mn-ea"/>
                <a:cs typeface="+mn-cs"/>
              </a:rPr>
              <a:t>There were requests that extra return labels be provided next year. </a:t>
            </a:r>
          </a:p>
          <a:p>
            <a:pPr lvl="0"/>
            <a:r>
              <a:rPr lang="en-US" sz="1200" kern="1200" dirty="0" smtClean="0">
                <a:solidFill>
                  <a:schemeClr val="tx1"/>
                </a:solidFill>
                <a:effectLst/>
                <a:latin typeface="+mn-lt"/>
                <a:ea typeface="+mn-ea"/>
                <a:cs typeface="+mn-cs"/>
              </a:rPr>
              <a:t>There was some confusion whether the Secure Materials Resolution form should be returned if there were no discrepancies. </a:t>
            </a:r>
          </a:p>
          <a:p>
            <a:pPr lvl="0"/>
            <a:r>
              <a:rPr lang="en-US" sz="1200" kern="1200" dirty="0" smtClean="0">
                <a:solidFill>
                  <a:schemeClr val="tx1"/>
                </a:solidFill>
                <a:effectLst/>
                <a:latin typeface="+mn-lt"/>
                <a:ea typeface="+mn-ea"/>
                <a:cs typeface="+mn-cs"/>
              </a:rPr>
              <a:t>The manuals should provide more clarity what needs to be returned and how the materials should be placed back into the kits for return. </a:t>
            </a:r>
          </a:p>
          <a:p>
            <a:endParaRPr lang="en-US" dirty="0" smtClean="0"/>
          </a:p>
        </p:txBody>
      </p:sp>
      <p:sp>
        <p:nvSpPr>
          <p:cNvPr id="4" name="Slide Number Placeholder 3"/>
          <p:cNvSpPr>
            <a:spLocks noGrp="1"/>
          </p:cNvSpPr>
          <p:nvPr>
            <p:ph type="sldNum" sz="quarter" idx="10"/>
          </p:nvPr>
        </p:nvSpPr>
        <p:spPr/>
        <p:txBody>
          <a:bodyPr/>
          <a:lstStyle/>
          <a:p>
            <a:fld id="{A88EB8E9-7E05-4C60-A58D-798732DD5BFE}" type="slidenum">
              <a:rPr lang="en-US" smtClean="0"/>
              <a:t>16</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043527-8EAB-40B4-A534-3045E607F503}" type="slidenum">
              <a:rPr lang="en-US" smtClean="0"/>
              <a:t>17</a:t>
            </a:fld>
            <a:endParaRPr lang="en-US"/>
          </a:p>
        </p:txBody>
      </p:sp>
    </p:spTree>
    <p:extLst>
      <p:ext uri="{BB962C8B-B14F-4D97-AF65-F5344CB8AC3E}">
        <p14:creationId xmlns:p14="http://schemas.microsoft.com/office/powerpoint/2010/main" val="3002082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OACS-E - </a:t>
            </a:r>
            <a:r>
              <a:rPr lang="en-US" sz="1200" kern="1200" dirty="0" smtClean="0">
                <a:solidFill>
                  <a:schemeClr val="tx1"/>
                </a:solidFill>
                <a:effectLst/>
                <a:latin typeface="+mn-lt"/>
                <a:ea typeface="+mn-ea"/>
                <a:cs typeface="+mn-cs"/>
              </a:rPr>
              <a:t>Quad 3 SW has confirmed for Oct. 9</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and Quad 4 SE has confirmed for Oct. 22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for TTT.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Shawna’s TTT is on the application of OACS-E through planning.  It is based on her 2-day LI training she did in the past, which merges the standards and planning.  It pairs content from Ohio's New Learning Standards, OACS-E, assessment, DI and AT with planning for instruction.  </a:t>
            </a:r>
          </a:p>
          <a:p>
            <a:endParaRPr lang="en-US" dirty="0" smtClean="0"/>
          </a:p>
          <a:p>
            <a:r>
              <a:rPr lang="en-US" sz="1200" kern="1200" dirty="0" smtClean="0">
                <a:solidFill>
                  <a:schemeClr val="tx1"/>
                </a:solidFill>
                <a:effectLst/>
                <a:latin typeface="+mn-lt"/>
                <a:ea typeface="+mn-ea"/>
                <a:cs typeface="+mn-cs"/>
              </a:rPr>
              <a:t>AASCD - Half day for returning TAs/teachers/SRs and full day for new TAs/teachers/SRs</a:t>
            </a:r>
            <a:endParaRPr lang="en-US" dirty="0"/>
          </a:p>
        </p:txBody>
      </p:sp>
      <p:sp>
        <p:nvSpPr>
          <p:cNvPr id="4" name="Slide Number Placeholder 3"/>
          <p:cNvSpPr>
            <a:spLocks noGrp="1"/>
          </p:cNvSpPr>
          <p:nvPr>
            <p:ph type="sldNum" sz="quarter" idx="10"/>
          </p:nvPr>
        </p:nvSpPr>
        <p:spPr/>
        <p:txBody>
          <a:bodyPr/>
          <a:lstStyle/>
          <a:p>
            <a:fld id="{73043527-8EAB-40B4-A534-3045E607F503}" type="slidenum">
              <a:rPr lang="en-US" smtClean="0"/>
              <a:t>18</a:t>
            </a:fld>
            <a:endParaRPr lang="en-US"/>
          </a:p>
        </p:txBody>
      </p:sp>
    </p:spTree>
    <p:extLst>
      <p:ext uri="{BB962C8B-B14F-4D97-AF65-F5344CB8AC3E}">
        <p14:creationId xmlns:p14="http://schemas.microsoft.com/office/powerpoint/2010/main" val="3002082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NEW Alternate Assessment User Role </a:t>
            </a:r>
          </a:p>
          <a:p>
            <a:r>
              <a:rPr lang="en-US" sz="1200" kern="1200" dirty="0" smtClean="0">
                <a:solidFill>
                  <a:schemeClr val="tx1"/>
                </a:solidFill>
                <a:effectLst/>
                <a:latin typeface="+mn-lt"/>
                <a:ea typeface="+mn-ea"/>
                <a:cs typeface="+mn-cs"/>
              </a:rPr>
              <a:t>District test coordinators are responsible for creating user accounts for personnel who need access to Ohio’s alternate assessment online systems. The level of access to each system (TIDE, Data Entry Interface (DEI) or the Online Reporting System (ORS)) depends on the user’s role, as described in the user role matrix located on the portal (</a:t>
            </a:r>
            <a:r>
              <a:rPr lang="en-US" sz="1200" u="sng" kern="1200" dirty="0" smtClean="0">
                <a:solidFill>
                  <a:schemeClr val="tx1"/>
                </a:solidFill>
                <a:effectLst/>
                <a:latin typeface="+mn-lt"/>
                <a:ea typeface="+mn-ea"/>
                <a:cs typeface="+mn-cs"/>
                <a:hlinkClick r:id="rId3"/>
              </a:rPr>
              <a:t>oh.portal.airast.org</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To coincide with the release of interactive score data and in response to feedback from the field, a new user role is available for the 2013-2014 school year. The new role — “Teacher” — will be able to enter scores in the DEI in the same way the Test Administrator user role presently does. Additionally, a “Teacher” will have access to interactive score data at the school level. The Test Administrator user role will not have access to interactive score data at the school level. Test coordinators should consider assigning the “Teacher” role to personnel who will be administering the alternate assessment and entering scores into the DEI and who additionally should have access to school results.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Test Administrator and Second Rater user roles will continue to be available and will have the same access that was available during the 2012-2013 school year. The Test Administrator user role will be able to enter scores in the data interface, but will not have access to score data in the ORS. The Second Rater user role will only be able to enter Second Rater scores into the DEI. More information can be found in the </a:t>
            </a:r>
            <a:r>
              <a:rPr lang="en-US" sz="1200" u="sng" kern="1200" dirty="0" smtClean="0">
                <a:solidFill>
                  <a:schemeClr val="tx1"/>
                </a:solidFill>
                <a:effectLst/>
                <a:latin typeface="+mn-lt"/>
                <a:ea typeface="+mn-ea"/>
                <a:cs typeface="+mn-cs"/>
                <a:hlinkClick r:id="rId4"/>
              </a:rPr>
              <a:t>TIDE User Management guidance document</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New TE user role in online systems: the only distinction from the TA role is that the TE role provides access to student scores in ORS. </a:t>
            </a:r>
          </a:p>
          <a:p>
            <a:r>
              <a:rPr lang="en-US" sz="1200" kern="1200" dirty="0" smtClean="0">
                <a:solidFill>
                  <a:schemeClr val="tx1"/>
                </a:solidFill>
                <a:effectLst/>
                <a:latin typeface="+mn-lt"/>
                <a:ea typeface="+mn-ea"/>
                <a:cs typeface="+mn-cs"/>
              </a:rPr>
              <a:t>b.</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Users can have a different role for each school or district. For example, a user can be a SR in one school and a TE in another. </a:t>
            </a:r>
          </a:p>
          <a:p>
            <a:r>
              <a:rPr lang="en-US" sz="1200" kern="1200" dirty="0" smtClean="0">
                <a:solidFill>
                  <a:schemeClr val="tx1"/>
                </a:solidFill>
                <a:effectLst/>
                <a:latin typeface="+mn-lt"/>
                <a:ea typeface="+mn-ea"/>
                <a:cs typeface="+mn-cs"/>
              </a:rPr>
              <a:t>c.</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Resets and invalidations must be approved by ODE. </a:t>
            </a:r>
          </a:p>
          <a:p>
            <a:r>
              <a:rPr lang="en-US" sz="1200" kern="1200" dirty="0" smtClean="0">
                <a:solidFill>
                  <a:schemeClr val="tx1"/>
                </a:solidFill>
                <a:effectLst/>
                <a:latin typeface="+mn-lt"/>
                <a:ea typeface="+mn-ea"/>
                <a:cs typeface="+mn-cs"/>
              </a:rPr>
              <a:t>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Immediate scoring upon test submission. The score will be displayed in the DEI upon submission, and can be found in ORS. </a:t>
            </a:r>
          </a:p>
          <a:p>
            <a:endParaRPr lang="en-US" sz="1200" kern="1200" dirty="0" smtClean="0">
              <a:solidFill>
                <a:schemeClr val="tx1"/>
              </a:solidFill>
              <a:effectLst/>
              <a:latin typeface="+mn-lt"/>
              <a:ea typeface="+mn-ea"/>
              <a:cs typeface="+mn-cs"/>
            </a:endParaRPr>
          </a:p>
          <a:p>
            <a:r>
              <a:rPr lang="en-US" sz="1200" b="1" kern="1200" cap="all" dirty="0" smtClean="0">
                <a:solidFill>
                  <a:schemeClr val="tx1"/>
                </a:solidFill>
                <a:effectLst/>
                <a:latin typeface="+mn-lt"/>
                <a:ea typeface="+mn-ea"/>
                <a:cs typeface="+mn-cs"/>
              </a:rPr>
              <a:t>Invalidations</a:t>
            </a:r>
            <a:endParaRPr lang="en-US" sz="1200" kern="1200" cap="all"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 Test security violation</a:t>
            </a:r>
          </a:p>
          <a:p>
            <a:pPr lvl="0"/>
            <a:r>
              <a:rPr lang="en-US" sz="1200" kern="1200" dirty="0" smtClean="0">
                <a:solidFill>
                  <a:schemeClr val="tx1"/>
                </a:solidFill>
                <a:effectLst/>
                <a:latin typeface="+mn-lt"/>
                <a:ea typeface="+mn-ea"/>
                <a:cs typeface="+mn-cs"/>
              </a:rPr>
              <a:t>2- Administration of the wrong test </a:t>
            </a:r>
          </a:p>
          <a:p>
            <a:pPr lvl="0"/>
            <a:r>
              <a:rPr lang="en-US" sz="1200" kern="1200" dirty="0" smtClean="0">
                <a:solidFill>
                  <a:schemeClr val="tx1"/>
                </a:solidFill>
                <a:effectLst/>
                <a:latin typeface="+mn-lt"/>
                <a:ea typeface="+mn-ea"/>
                <a:cs typeface="+mn-cs"/>
              </a:rPr>
              <a:t>3- Errors in administration procedures and scoring</a:t>
            </a:r>
          </a:p>
          <a:p>
            <a:r>
              <a:rPr lang="en-US" sz="1200" b="1" kern="1200" cap="all" dirty="0" smtClean="0">
                <a:solidFill>
                  <a:schemeClr val="tx1"/>
                </a:solidFill>
                <a:effectLst/>
                <a:latin typeface="+mn-lt"/>
                <a:ea typeface="+mn-ea"/>
                <a:cs typeface="+mn-cs"/>
              </a:rPr>
              <a:t>Test Resets</a:t>
            </a:r>
            <a:endParaRPr lang="en-US" sz="1200" kern="1200" cap="all"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1- A test administrator or second rater enters scores for the wrong student.</a:t>
            </a:r>
          </a:p>
          <a:p>
            <a:pPr lvl="0"/>
            <a:r>
              <a:rPr lang="en-US" sz="1200" kern="1200" dirty="0" smtClean="0">
                <a:solidFill>
                  <a:schemeClr val="tx1"/>
                </a:solidFill>
                <a:effectLst/>
                <a:latin typeface="+mn-lt"/>
                <a:ea typeface="+mn-ea"/>
                <a:cs typeface="+mn-cs"/>
              </a:rPr>
              <a:t>2- A test administrator or second rater enters scores in the wrong test (i.e., primary or second rater test).</a:t>
            </a:r>
          </a:p>
          <a:p>
            <a:pPr lvl="0"/>
            <a:r>
              <a:rPr lang="en-US" sz="1200" kern="1200" dirty="0" smtClean="0">
                <a:solidFill>
                  <a:schemeClr val="tx1"/>
                </a:solidFill>
                <a:effectLst/>
                <a:latin typeface="+mn-lt"/>
                <a:ea typeface="+mn-ea"/>
                <a:cs typeface="+mn-cs"/>
              </a:rPr>
              <a:t>3- The wrong form number was selected (e.g., form 01, form 02, or form 03).</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19</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SPQ</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designed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identify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most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appropriate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starting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task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each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of</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your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students.</a:t>
            </a:r>
          </a:p>
          <a:p>
            <a:pPr mar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228600" indent="-228600">
              <a:buFont typeface="Arial" panose="020B0604020202020204" pitchFamily="34" charset="0"/>
              <a:buChar char="•"/>
            </a:pPr>
            <a:endParaRPr lang="en-US" sz="1200" kern="1200" dirty="0" smtClean="0">
              <a:solidFill>
                <a:schemeClr val="tx1"/>
              </a:solidFill>
              <a:effectLst/>
              <a:latin typeface="+mn-lt"/>
              <a:ea typeface="+mn-ea"/>
              <a:cs typeface="+mn-cs"/>
            </a:endParaRPr>
          </a:p>
          <a:p>
            <a:pPr marL="228600" indent="-228600">
              <a:buFont typeface="Arial" panose="020B0604020202020204" pitchFamily="34" charset="0"/>
              <a:buChar char="•"/>
            </a:pPr>
            <a:r>
              <a:rPr lang="en-US" sz="1200" kern="1200" dirty="0" smtClean="0">
                <a:solidFill>
                  <a:schemeClr val="tx1"/>
                </a:solidFill>
                <a:effectLst/>
                <a:latin typeface="+mn-lt"/>
                <a:ea typeface="+mn-ea"/>
                <a:cs typeface="+mn-cs"/>
              </a:rPr>
              <a:t>The assessment is designed to increase in complexity as the student progresses. By using these tools, the student will be placed in the assessment based on the teacher’s knowledge of the student’s academic performance.</a:t>
            </a:r>
          </a:p>
          <a:p>
            <a:pPr marL="228600" indent="-228600">
              <a:buFont typeface="Arial" panose="020B0604020202020204" pitchFamily="34" charset="0"/>
              <a:buChar char="•"/>
            </a:pPr>
            <a:r>
              <a:rPr lang="en-US" sz="1200" kern="1200" dirty="0" smtClean="0">
                <a:solidFill>
                  <a:schemeClr val="tx1"/>
                </a:solidFill>
                <a:effectLst/>
                <a:latin typeface="+mn-lt"/>
                <a:ea typeface="+mn-ea"/>
                <a:cs typeface="+mn-cs"/>
              </a:rPr>
              <a:t>The students will be administered a portion of the assessment.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20</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Field testing will continue so that the state can add more tasks and items to its bank. All students will be required to take the last task, the field test task. </a:t>
            </a:r>
          </a:p>
          <a:p>
            <a:r>
              <a:rPr lang="en-US" sz="1200" kern="1200" dirty="0" smtClean="0">
                <a:solidFill>
                  <a:schemeClr val="tx1"/>
                </a:solidFill>
                <a:effectLst/>
                <a:latin typeface="+mn-lt"/>
                <a:ea typeface="+mn-ea"/>
                <a:cs typeface="+mn-cs"/>
              </a:rPr>
              <a:t>- To lessen the burden on students, there are multiple forms with different FT tasks. Districts and schools will need to be mindful about form numbers and form selection in the DEI this year, as well.</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21</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a:t>
            </a:r>
            <a:r>
              <a:rPr lang="en-US" baseline="0" dirty="0" smtClean="0"/>
              <a:t> portal</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22</a:t>
            </a:fld>
            <a:endParaRPr lang="en-US"/>
          </a:p>
        </p:txBody>
      </p:sp>
    </p:spTree>
    <p:extLst>
      <p:ext uri="{BB962C8B-B14F-4D97-AF65-F5344CB8AC3E}">
        <p14:creationId xmlns:p14="http://schemas.microsoft.com/office/powerpoint/2010/main" val="3851589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73043527-8EAB-40B4-A534-3045E607F503}" type="slidenum">
              <a:rPr lang="en-US" smtClean="0"/>
              <a:t>24</a:t>
            </a:fld>
            <a:endParaRPr lang="en-US"/>
          </a:p>
        </p:txBody>
      </p:sp>
    </p:spTree>
    <p:extLst>
      <p:ext uri="{BB962C8B-B14F-4D97-AF65-F5344CB8AC3E}">
        <p14:creationId xmlns:p14="http://schemas.microsoft.com/office/powerpoint/2010/main" val="2241638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Has been steady for last 4-5 years. We will be monitoring.</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4</a:t>
            </a:fld>
            <a:endParaRPr lang="en-US"/>
          </a:p>
        </p:txBody>
      </p:sp>
    </p:spTree>
    <p:extLst>
      <p:ext uri="{BB962C8B-B14F-4D97-AF65-F5344CB8AC3E}">
        <p14:creationId xmlns:p14="http://schemas.microsoft.com/office/powerpoint/2010/main" val="3296098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Percent at each performance level is the difference</a:t>
            </a:r>
            <a:r>
              <a:rPr lang="en-US" baseline="0" dirty="0" smtClean="0"/>
              <a:t> between each level.</a:t>
            </a:r>
          </a:p>
          <a:p>
            <a:r>
              <a:rPr lang="en-US" baseline="0" dirty="0" smtClean="0"/>
              <a:t>3-5</a:t>
            </a:r>
          </a:p>
          <a:p>
            <a:r>
              <a:rPr lang="en-US" baseline="0" dirty="0" smtClean="0"/>
              <a:t>Limited = 7%</a:t>
            </a:r>
          </a:p>
          <a:p>
            <a:r>
              <a:rPr lang="en-US" baseline="0" dirty="0" smtClean="0"/>
              <a:t>Basic = 10%</a:t>
            </a:r>
          </a:p>
          <a:p>
            <a:r>
              <a:rPr lang="en-US" baseline="0" dirty="0" smtClean="0"/>
              <a:t>Proficient = 21%</a:t>
            </a:r>
          </a:p>
          <a:p>
            <a:r>
              <a:rPr lang="en-US" baseline="0" dirty="0" smtClean="0"/>
              <a:t>Accelerated = 15%</a:t>
            </a:r>
          </a:p>
          <a:p>
            <a:r>
              <a:rPr lang="en-US" baseline="0" dirty="0" smtClean="0"/>
              <a:t>Advanced = 47%</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5</a:t>
            </a:fld>
            <a:endParaRPr lang="en-US"/>
          </a:p>
        </p:txBody>
      </p:sp>
    </p:spTree>
    <p:extLst>
      <p:ext uri="{BB962C8B-B14F-4D97-AF65-F5344CB8AC3E}">
        <p14:creationId xmlns:p14="http://schemas.microsoft.com/office/powerpoint/2010/main" val="370577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3-8 = 96.5%</a:t>
            </a:r>
            <a:r>
              <a:rPr lang="en-US" i="0" baseline="0" dirty="0" smtClean="0"/>
              <a:t> OGT = 88.25%</a:t>
            </a:r>
          </a:p>
          <a:p>
            <a:endParaRPr lang="en-US" i="1" baseline="0" dirty="0" smtClean="0"/>
          </a:p>
          <a:p>
            <a:r>
              <a:rPr lang="en-US" i="0" dirty="0" smtClean="0">
                <a:latin typeface="Arial" panose="020B0604020202020204" pitchFamily="34" charset="0"/>
                <a:cs typeface="Arial" panose="020B0604020202020204" pitchFamily="34" charset="0"/>
              </a:rPr>
              <a:t>Completion Rate = number of tests submitted / number of students pre-identified</a:t>
            </a:r>
          </a:p>
          <a:p>
            <a:endParaRPr lang="en-US" i="0" dirty="0" smtClean="0">
              <a:latin typeface="Arial" panose="020B0604020202020204" pitchFamily="34" charset="0"/>
              <a:cs typeface="Arial" panose="020B0604020202020204" pitchFamily="34" charset="0"/>
            </a:endParaRPr>
          </a:p>
          <a:p>
            <a:r>
              <a:rPr lang="en-US" i="0" dirty="0" smtClean="0">
                <a:latin typeface="Arial" panose="020B0604020202020204" pitchFamily="34" charset="0"/>
                <a:cs typeface="Arial" panose="020B0604020202020204" pitchFamily="34" charset="0"/>
              </a:rPr>
              <a:t>NOTE: Rates may reflect schools that over pre-identified students, or students who took only certain content areas within their assigned grade band. </a:t>
            </a:r>
          </a:p>
          <a:p>
            <a:endParaRPr lang="en-US" i="0" dirty="0" smtClean="0">
              <a:latin typeface="Arial" panose="020B0604020202020204" pitchFamily="34" charset="0"/>
              <a:cs typeface="Arial" panose="020B0604020202020204" pitchFamily="34" charset="0"/>
            </a:endParaRPr>
          </a:p>
          <a:p>
            <a:r>
              <a:rPr lang="en-US" i="0" dirty="0" smtClean="0">
                <a:latin typeface="Arial" panose="020B0604020202020204" pitchFamily="34" charset="0"/>
                <a:cs typeface="Arial" panose="020B0604020202020204" pitchFamily="34" charset="0"/>
              </a:rPr>
              <a:t>Can be monitored in real time in the</a:t>
            </a:r>
            <a:r>
              <a:rPr lang="en-US" i="0" baseline="0" dirty="0" smtClean="0">
                <a:latin typeface="Arial" panose="020B0604020202020204" pitchFamily="34" charset="0"/>
                <a:cs typeface="Arial" panose="020B0604020202020204" pitchFamily="34" charset="0"/>
              </a:rPr>
              <a:t> ORS in Plan and Manage Testing</a:t>
            </a:r>
          </a:p>
          <a:p>
            <a:pPr rtl="0"/>
            <a:r>
              <a:rPr lang="en-US" sz="1200" kern="1200" dirty="0" smtClean="0">
                <a:solidFill>
                  <a:schemeClr val="tx1"/>
                </a:solidFill>
                <a:effectLst/>
                <a:latin typeface="+mn-lt"/>
                <a:ea typeface="+mn-ea"/>
                <a:cs typeface="+mn-cs"/>
              </a:rPr>
              <a:t>Monitor test progress for students who have been pre-identified to participate in the Ohio AASCD and identify whether test data </a:t>
            </a:r>
            <a:r>
              <a:rPr lang="en-US" sz="1200" kern="1200" dirty="0" err="1" smtClean="0">
                <a:solidFill>
                  <a:schemeClr val="tx1"/>
                </a:solidFill>
                <a:effectLst/>
                <a:latin typeface="+mn-lt"/>
                <a:ea typeface="+mn-ea"/>
                <a:cs typeface="+mn-cs"/>
              </a:rPr>
              <a:t>hasbeen</a:t>
            </a:r>
            <a:r>
              <a:rPr lang="en-US" sz="1200" kern="1200" dirty="0" smtClean="0">
                <a:solidFill>
                  <a:schemeClr val="tx1"/>
                </a:solidFill>
                <a:effectLst/>
                <a:latin typeface="+mn-lt"/>
                <a:ea typeface="+mn-ea"/>
                <a:cs typeface="+mn-cs"/>
              </a:rPr>
              <a:t> submitted for students in the Data Entry Interface (DEI)</a:t>
            </a:r>
          </a:p>
          <a:p>
            <a:endParaRPr lang="en-US" i="0" dirty="0" smtClean="0">
              <a:latin typeface="Arial" panose="020B0604020202020204" pitchFamily="34" charset="0"/>
              <a:cs typeface="Arial" panose="020B0604020202020204" pitchFamily="34" charset="0"/>
            </a:endParaRPr>
          </a:p>
          <a:p>
            <a:endParaRPr lang="en-US"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A88EB8E9-7E05-4C60-A58D-798732DD5BFE}" type="slidenum">
              <a:rPr lang="en-US" smtClean="0"/>
              <a:t>9</a:t>
            </a:fld>
            <a:endParaRPr lang="en-US"/>
          </a:p>
        </p:txBody>
      </p:sp>
    </p:spTree>
    <p:extLst>
      <p:ext uri="{BB962C8B-B14F-4D97-AF65-F5344CB8AC3E}">
        <p14:creationId xmlns:p14="http://schemas.microsoft.com/office/powerpoint/2010/main" val="3296098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Among the constructive feedback provided, the most salient comments included the following: </a:t>
            </a:r>
          </a:p>
          <a:p>
            <a:pPr lvl="0"/>
            <a:r>
              <a:rPr lang="en-US" sz="1200" kern="1200" dirty="0" smtClean="0">
                <a:solidFill>
                  <a:schemeClr val="tx1"/>
                </a:solidFill>
                <a:effectLst/>
                <a:latin typeface="+mn-lt"/>
                <a:ea typeface="+mn-ea"/>
                <a:cs typeface="+mn-cs"/>
              </a:rPr>
              <a:t> - TAs would like more illustrations and information regarding how to administer the assessment to students with the </a:t>
            </a:r>
            <a:r>
              <a:rPr lang="en-US" sz="1200" b="1" kern="1200" dirty="0" smtClean="0">
                <a:solidFill>
                  <a:schemeClr val="tx1"/>
                </a:solidFill>
                <a:effectLst/>
                <a:latin typeface="+mn-lt"/>
                <a:ea typeface="+mn-ea"/>
                <a:cs typeface="+mn-cs"/>
              </a:rPr>
              <a:t>most significant cognitive disabilities</a:t>
            </a:r>
            <a:r>
              <a:rPr lang="en-US" sz="1200" kern="1200" dirty="0" smtClean="0">
                <a:solidFill>
                  <a:schemeClr val="tx1"/>
                </a:solidFill>
                <a:effectLst/>
                <a:latin typeface="+mn-lt"/>
                <a:ea typeface="+mn-ea"/>
                <a:cs typeface="+mn-cs"/>
              </a:rPr>
              <a:t>, especially those who are nonverbal and blind. </a:t>
            </a:r>
          </a:p>
          <a:p>
            <a:pPr lvl="0"/>
            <a:r>
              <a:rPr lang="en-US" sz="1200" kern="1200" dirty="0" smtClean="0">
                <a:solidFill>
                  <a:schemeClr val="tx1"/>
                </a:solidFill>
                <a:effectLst/>
                <a:latin typeface="+mn-lt"/>
                <a:ea typeface="+mn-ea"/>
                <a:cs typeface="+mn-cs"/>
              </a:rPr>
              <a:t>- TAs would like training to include more information and demonstrations of the </a:t>
            </a:r>
            <a:r>
              <a:rPr lang="en-US" sz="1200" b="1" kern="1200" dirty="0" smtClean="0">
                <a:solidFill>
                  <a:schemeClr val="tx1"/>
                </a:solidFill>
                <a:effectLst/>
                <a:latin typeface="+mn-lt"/>
                <a:ea typeface="+mn-ea"/>
                <a:cs typeface="+mn-cs"/>
              </a:rPr>
              <a:t>online systems </a:t>
            </a:r>
            <a:r>
              <a:rPr lang="en-US" sz="1200" kern="1200" dirty="0" smtClean="0">
                <a:solidFill>
                  <a:schemeClr val="tx1"/>
                </a:solidFill>
                <a:effectLst/>
                <a:latin typeface="+mn-lt"/>
                <a:ea typeface="+mn-ea"/>
                <a:cs typeface="+mn-cs"/>
              </a:rPr>
              <a:t>(TIDE, DEI and ORS). </a:t>
            </a:r>
          </a:p>
          <a:p>
            <a:pPr lvl="0"/>
            <a:r>
              <a:rPr lang="en-US" sz="1200" kern="1200" dirty="0" smtClean="0">
                <a:solidFill>
                  <a:schemeClr val="tx1"/>
                </a:solidFill>
                <a:effectLst/>
                <a:latin typeface="+mn-lt"/>
                <a:ea typeface="+mn-ea"/>
                <a:cs typeface="+mn-cs"/>
              </a:rPr>
              <a:t>- TAs wish they had more time to </a:t>
            </a:r>
            <a:r>
              <a:rPr lang="en-US" sz="1200" b="1" kern="1200" dirty="0" smtClean="0">
                <a:solidFill>
                  <a:schemeClr val="tx1"/>
                </a:solidFill>
                <a:effectLst/>
                <a:latin typeface="+mn-lt"/>
                <a:ea typeface="+mn-ea"/>
                <a:cs typeface="+mn-cs"/>
              </a:rPr>
              <a:t>practice scoring and administering tasks</a:t>
            </a:r>
            <a:r>
              <a:rPr lang="en-US" sz="1200" kern="1200" dirty="0" smtClean="0">
                <a:solidFill>
                  <a:schemeClr val="tx1"/>
                </a:solidFill>
                <a:effectLst/>
                <a:latin typeface="+mn-lt"/>
                <a:ea typeface="+mn-ea"/>
                <a:cs typeface="+mn-cs"/>
              </a:rPr>
              <a:t>. Some commented that practicing with other teachers was not as helpful as it would have been to practice with the trainers directly. </a:t>
            </a:r>
          </a:p>
          <a:p>
            <a:pPr marL="171450" indent="-171450">
              <a:buFontTx/>
              <a:buChar char="-"/>
            </a:pPr>
            <a:r>
              <a:rPr lang="en-US" sz="1200" kern="1200" dirty="0" smtClean="0">
                <a:solidFill>
                  <a:schemeClr val="tx1"/>
                </a:solidFill>
                <a:effectLst/>
                <a:latin typeface="+mn-lt"/>
                <a:ea typeface="+mn-ea"/>
                <a:cs typeface="+mn-cs"/>
              </a:rPr>
              <a:t>Participants would like more direction on how to score </a:t>
            </a:r>
            <a:r>
              <a:rPr lang="en-US" sz="1200" b="1" kern="1200" dirty="0" smtClean="0">
                <a:solidFill>
                  <a:schemeClr val="tx1"/>
                </a:solidFill>
                <a:effectLst/>
                <a:latin typeface="+mn-lt"/>
                <a:ea typeface="+mn-ea"/>
                <a:cs typeface="+mn-cs"/>
              </a:rPr>
              <a:t>engagement items and use assistive technology</a:t>
            </a:r>
            <a:r>
              <a:rPr lang="en-US" sz="1200" kern="1200" dirty="0" smtClean="0">
                <a:solidFill>
                  <a:schemeClr val="tx1"/>
                </a:solidFill>
                <a:effectLst/>
                <a:latin typeface="+mn-lt"/>
                <a:ea typeface="+mn-ea"/>
                <a:cs typeface="+mn-cs"/>
              </a:rPr>
              <a:t>.</a:t>
            </a:r>
          </a:p>
          <a:p>
            <a:pPr marL="171450" indent="-171450">
              <a:buFontTx/>
              <a:buChar char="-"/>
            </a:pPr>
            <a:endParaRPr lang="en-US" sz="1200" kern="1200" dirty="0" smtClean="0">
              <a:solidFill>
                <a:schemeClr val="tx1"/>
              </a:solidFill>
              <a:effectLst/>
              <a:latin typeface="+mn-lt"/>
              <a:ea typeface="+mn-ea"/>
              <a:cs typeface="+mn-cs"/>
            </a:endParaRPr>
          </a:p>
          <a:p>
            <a:pPr marL="0" indent="0">
              <a:buFontTx/>
              <a:buNone/>
            </a:pPr>
            <a:r>
              <a:rPr lang="en-US" sz="1200" kern="1200" dirty="0" smtClean="0">
                <a:solidFill>
                  <a:schemeClr val="tx1"/>
                </a:solidFill>
                <a:effectLst/>
                <a:latin typeface="+mn-lt"/>
                <a:ea typeface="+mn-ea"/>
                <a:cs typeface="+mn-cs"/>
              </a:rPr>
              <a:t>2013</a:t>
            </a:r>
          </a:p>
          <a:p>
            <a:pPr marL="0" indent="0">
              <a:buFontTx/>
              <a:buNone/>
            </a:pPr>
            <a:r>
              <a:rPr lang="en-US" sz="1200" kern="1200" dirty="0" smtClean="0">
                <a:solidFill>
                  <a:schemeClr val="tx1"/>
                </a:solidFill>
                <a:effectLst/>
                <a:latin typeface="+mn-lt"/>
                <a:ea typeface="+mn-ea"/>
                <a:cs typeface="+mn-cs"/>
              </a:rPr>
              <a:t>Same training requirements</a:t>
            </a:r>
            <a:r>
              <a:rPr lang="en-US" sz="1200" kern="1200" baseline="0" dirty="0" smtClean="0">
                <a:solidFill>
                  <a:schemeClr val="tx1"/>
                </a:solidFill>
                <a:effectLst/>
                <a:latin typeface="+mn-lt"/>
                <a:ea typeface="+mn-ea"/>
                <a:cs typeface="+mn-cs"/>
              </a:rPr>
              <a:t> for 2013-2014. Next year 2014-2015, may be able to reduce training requirements further and/or provide online update.</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10</a:t>
            </a:fld>
            <a:endParaRPr lang="en-US"/>
          </a:p>
        </p:txBody>
      </p:sp>
    </p:spTree>
    <p:extLst>
      <p:ext uri="{BB962C8B-B14F-4D97-AF65-F5344CB8AC3E}">
        <p14:creationId xmlns:p14="http://schemas.microsoft.com/office/powerpoint/2010/main" val="3296098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Positive</a:t>
            </a:r>
          </a:p>
          <a:p>
            <a:r>
              <a:rPr lang="en-US" dirty="0" smtClean="0"/>
              <a:t>Test materials were user-friendly, high-quality, and durable</a:t>
            </a:r>
          </a:p>
          <a:p>
            <a:r>
              <a:rPr lang="en-US" dirty="0" smtClean="0"/>
              <a:t>Scripts were easy to follow and administer</a:t>
            </a:r>
          </a:p>
          <a:p>
            <a:pPr marL="0" indent="0">
              <a:buNone/>
            </a:pPr>
            <a:endParaRPr lang="en-US" dirty="0" smtClean="0"/>
          </a:p>
          <a:p>
            <a:pPr marL="0" indent="0">
              <a:buNone/>
            </a:pPr>
            <a:r>
              <a:rPr lang="en-US" b="1" dirty="0" smtClean="0"/>
              <a:t>Negative</a:t>
            </a:r>
          </a:p>
          <a:p>
            <a:r>
              <a:rPr lang="en-US" dirty="0" smtClean="0"/>
              <a:t>Materials took too much time to prepare and organize</a:t>
            </a:r>
          </a:p>
          <a:p>
            <a:r>
              <a:rPr lang="en-US" dirty="0" smtClean="0"/>
              <a:t>Too many </a:t>
            </a:r>
            <a:r>
              <a:rPr lang="en-US" dirty="0" err="1" smtClean="0"/>
              <a:t>manipulatives</a:t>
            </a:r>
            <a:r>
              <a:rPr lang="en-US" dirty="0" smtClean="0"/>
              <a:t> and materials to manage when administering</a:t>
            </a:r>
          </a:p>
          <a:p>
            <a:endParaRPr lang="en-US" dirty="0" smtClean="0"/>
          </a:p>
          <a:p>
            <a:r>
              <a:rPr lang="en-US" dirty="0" smtClean="0"/>
              <a:t>2013</a:t>
            </a:r>
          </a:p>
          <a:p>
            <a:r>
              <a:rPr lang="en-US" dirty="0" smtClean="0"/>
              <a:t>Need Certificate/license</a:t>
            </a:r>
            <a:r>
              <a:rPr lang="en-US" baseline="0" dirty="0" smtClean="0"/>
              <a:t>/permit and employee to prepare materials but don’t have to be TA trained.</a:t>
            </a:r>
          </a:p>
          <a:p>
            <a:r>
              <a:rPr lang="en-US" dirty="0" smtClean="0"/>
              <a:t>Strips will be single line. Previously FT items will still have dots.</a:t>
            </a:r>
            <a:endParaRPr lang="en-US" dirty="0"/>
          </a:p>
        </p:txBody>
      </p:sp>
      <p:sp>
        <p:nvSpPr>
          <p:cNvPr id="4" name="Slide Number Placeholder 3"/>
          <p:cNvSpPr>
            <a:spLocks noGrp="1"/>
          </p:cNvSpPr>
          <p:nvPr>
            <p:ph type="sldNum" sz="quarter" idx="10"/>
          </p:nvPr>
        </p:nvSpPr>
        <p:spPr/>
        <p:txBody>
          <a:bodyPr/>
          <a:lstStyle/>
          <a:p>
            <a:fld id="{73043527-8EAB-40B4-A534-3045E607F503}" type="slidenum">
              <a:rPr lang="en-US" smtClean="0"/>
              <a:t>11</a:t>
            </a:fld>
            <a:endParaRPr lang="en-US"/>
          </a:p>
        </p:txBody>
      </p:sp>
    </p:spTree>
    <p:extLst>
      <p:ext uri="{BB962C8B-B14F-4D97-AF65-F5344CB8AC3E}">
        <p14:creationId xmlns:p14="http://schemas.microsoft.com/office/powerpoint/2010/main" val="3002082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400" dirty="0" smtClean="0"/>
              <a:t>Advisory Committee recommends maintaining same level of security as general education assessments</a:t>
            </a:r>
          </a:p>
          <a:p>
            <a:pPr lvl="1"/>
            <a:r>
              <a:rPr lang="en-US" sz="2400" dirty="0" smtClean="0"/>
              <a:t>Testing one-on-one burdensome</a:t>
            </a:r>
          </a:p>
          <a:p>
            <a:pPr lvl="1"/>
            <a:r>
              <a:rPr lang="en-US" sz="2400" dirty="0" smtClean="0"/>
              <a:t>Some concern about TA manipulating scores</a:t>
            </a:r>
          </a:p>
          <a:p>
            <a:r>
              <a:rPr lang="en-US" dirty="0" smtClean="0"/>
              <a:t>2013</a:t>
            </a:r>
          </a:p>
          <a:p>
            <a:r>
              <a:rPr lang="en-US" dirty="0" smtClean="0"/>
              <a:t>Same level of test security will be maintained</a:t>
            </a:r>
          </a:p>
        </p:txBody>
      </p:sp>
      <p:sp>
        <p:nvSpPr>
          <p:cNvPr id="4" name="Slide Number Placeholder 3"/>
          <p:cNvSpPr>
            <a:spLocks noGrp="1"/>
          </p:cNvSpPr>
          <p:nvPr>
            <p:ph type="sldNum" sz="quarter" idx="10"/>
          </p:nvPr>
        </p:nvSpPr>
        <p:spPr/>
        <p:txBody>
          <a:bodyPr/>
          <a:lstStyle/>
          <a:p>
            <a:fld id="{A88EB8E9-7E05-4C60-A58D-798732DD5BFE}" type="slidenum">
              <a:rPr lang="en-US" smtClean="0"/>
              <a:t>12</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a:t>
            </a:r>
          </a:p>
          <a:p>
            <a:r>
              <a:rPr lang="en-US" dirty="0" smtClean="0"/>
              <a:t>Will</a:t>
            </a:r>
            <a:r>
              <a:rPr lang="en-US" baseline="0" dirty="0" smtClean="0"/>
              <a:t> allow substitutions via help desk </a:t>
            </a:r>
          </a:p>
          <a:p>
            <a:pPr marL="171450" indent="-171450">
              <a:buFontTx/>
              <a:buChar char="-"/>
            </a:pPr>
            <a:r>
              <a:rPr lang="en-US" baseline="0" dirty="0" smtClean="0"/>
              <a:t>Medically Fragile</a:t>
            </a:r>
          </a:p>
          <a:p>
            <a:pPr marL="171450" indent="-171450">
              <a:buFontTx/>
              <a:buChar char="-"/>
            </a:pPr>
            <a:r>
              <a:rPr lang="en-US" baseline="0" dirty="0" smtClean="0"/>
              <a:t>Home Instructed</a:t>
            </a:r>
          </a:p>
          <a:p>
            <a:pPr marL="171450" indent="-171450">
              <a:buFontTx/>
              <a:buChar char="-"/>
            </a:pPr>
            <a:r>
              <a:rPr lang="en-US" baseline="0" dirty="0" smtClean="0"/>
              <a:t>Missed opportunity</a:t>
            </a:r>
          </a:p>
          <a:p>
            <a:r>
              <a:rPr lang="en-US" baseline="0" dirty="0" smtClean="0"/>
              <a:t>Will not be able to do SR beyond assignment.</a:t>
            </a:r>
          </a:p>
        </p:txBody>
      </p:sp>
      <p:sp>
        <p:nvSpPr>
          <p:cNvPr id="4" name="Slide Number Placeholder 3"/>
          <p:cNvSpPr>
            <a:spLocks noGrp="1"/>
          </p:cNvSpPr>
          <p:nvPr>
            <p:ph type="sldNum" sz="quarter" idx="10"/>
          </p:nvPr>
        </p:nvSpPr>
        <p:spPr/>
        <p:txBody>
          <a:bodyPr/>
          <a:lstStyle/>
          <a:p>
            <a:fld id="{A88EB8E9-7E05-4C60-A58D-798732DD5BFE}" type="slidenum">
              <a:rPr lang="en-US" smtClean="0"/>
              <a:t>13</a:t>
            </a:fld>
            <a:endParaRPr lang="en-US"/>
          </a:p>
        </p:txBody>
      </p:sp>
    </p:spTree>
    <p:extLst>
      <p:ext uri="{BB962C8B-B14F-4D97-AF65-F5344CB8AC3E}">
        <p14:creationId xmlns:p14="http://schemas.microsoft.com/office/powerpoint/2010/main" val="2715384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2013</a:t>
            </a:r>
          </a:p>
          <a:p>
            <a:r>
              <a:rPr lang="en-US" baseline="0" dirty="0" smtClean="0"/>
              <a:t>Form number will still be important. Gives flexibility to LEA who serve multiple districts.</a:t>
            </a:r>
          </a:p>
        </p:txBody>
      </p:sp>
      <p:sp>
        <p:nvSpPr>
          <p:cNvPr id="4" name="Slide Number Placeholder 3"/>
          <p:cNvSpPr>
            <a:spLocks noGrp="1"/>
          </p:cNvSpPr>
          <p:nvPr>
            <p:ph type="sldNum" sz="quarter" idx="10"/>
          </p:nvPr>
        </p:nvSpPr>
        <p:spPr/>
        <p:txBody>
          <a:bodyPr/>
          <a:lstStyle/>
          <a:p>
            <a:fld id="{A88EB8E9-7E05-4C60-A58D-798732DD5BFE}" type="slidenum">
              <a:rPr lang="en-US" smtClean="0"/>
              <a:t>14</a:t>
            </a:fld>
            <a:endParaRPr lang="en-US"/>
          </a:p>
        </p:txBody>
      </p:sp>
    </p:spTree>
    <p:extLst>
      <p:ext uri="{BB962C8B-B14F-4D97-AF65-F5344CB8AC3E}">
        <p14:creationId xmlns:p14="http://schemas.microsoft.com/office/powerpoint/2010/main" val="27153848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6467" y="5514102"/>
            <a:ext cx="7772400" cy="646331"/>
          </a:xfrm>
        </p:spPr>
        <p:txBody>
          <a:bodyPr lIns="0" tIns="0" rIns="0" bIns="0" anchor="b" anchorCtr="0">
            <a:spAutoFit/>
          </a:bodyPr>
          <a:lstStyle>
            <a:lvl1pPr algn="l">
              <a:defRPr sz="4200" b="1"/>
            </a:lvl1pPr>
          </a:lstStyle>
          <a:p>
            <a:r>
              <a:rPr lang="en-US" dirty="0" smtClean="0"/>
              <a:t>Click to edit Master title style</a:t>
            </a:r>
            <a:endParaRPr lang="en-US" dirty="0"/>
          </a:p>
        </p:txBody>
      </p:sp>
      <p:sp>
        <p:nvSpPr>
          <p:cNvPr id="3" name="Subtitle 2"/>
          <p:cNvSpPr>
            <a:spLocks noGrp="1"/>
          </p:cNvSpPr>
          <p:nvPr>
            <p:ph type="subTitle" idx="1"/>
          </p:nvPr>
        </p:nvSpPr>
        <p:spPr>
          <a:xfrm>
            <a:off x="406467" y="6279478"/>
            <a:ext cx="6400800" cy="430887"/>
          </a:xfrm>
        </p:spPr>
        <p:txBody>
          <a:bodyPr lIns="0" tIns="0" rIns="0" bIns="0" anchor="t" anchorCtr="0">
            <a:sp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6" descr="ODE_LOGO.jpg"/>
          <p:cNvPicPr>
            <a:picLocks noChangeAspect="1"/>
          </p:cNvPicPr>
          <p:nvPr userDrawn="1"/>
        </p:nvPicPr>
        <p:blipFill>
          <a:blip r:embed="rId2"/>
          <a:stretch>
            <a:fillRect/>
          </a:stretch>
        </p:blipFill>
        <p:spPr>
          <a:xfrm>
            <a:off x="6807267" y="6186917"/>
            <a:ext cx="2012050" cy="369560"/>
          </a:xfrm>
          <a:prstGeom prst="rect">
            <a:avLst/>
          </a:prstGeom>
        </p:spPr>
      </p:pic>
      <p:pic>
        <p:nvPicPr>
          <p:cNvPr id="8" name="Picture 7" descr="PhotoOption3.jpg"/>
          <p:cNvPicPr>
            <a:picLocks noChangeAspect="1"/>
          </p:cNvPicPr>
          <p:nvPr userDrawn="1"/>
        </p:nvPicPr>
        <p:blipFill>
          <a:blip r:embed="rId3"/>
          <a:stretch>
            <a:fillRect/>
          </a:stretch>
        </p:blipFill>
        <p:spPr>
          <a:xfrm>
            <a:off x="0" y="0"/>
            <a:ext cx="9144000" cy="51694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6331"/>
          </a:xfrm>
        </p:spPr>
        <p:txBody>
          <a:bodyPr>
            <a:spAutoFit/>
          </a:bodyPr>
          <a:lstStyle>
            <a:lvl1pPr>
              <a:defRPr sz="4200"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57644"/>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descr="FOOTER-1.jpg"/>
          <p:cNvPicPr>
            <a:picLocks noChangeAspect="1"/>
          </p:cNvPicPr>
          <p:nvPr userDrawn="1"/>
        </p:nvPicPr>
        <p:blipFill>
          <a:blip r:embed="rId2"/>
          <a:stretch>
            <a:fillRect/>
          </a:stretch>
        </p:blipFill>
        <p:spPr>
          <a:xfrm>
            <a:off x="0" y="6378160"/>
            <a:ext cx="9144000" cy="4876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681836"/>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39036"/>
            <a:ext cx="8229600" cy="4525963"/>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200" b="1" kern="1200">
          <a:solidFill>
            <a:srgbClr val="C00000"/>
          </a:solidFill>
          <a:latin typeface="Arial"/>
          <a:ea typeface="+mj-ea"/>
          <a:cs typeface="Arial"/>
        </a:defRPr>
      </a:lvl1pPr>
    </p:titleStyle>
    <p:body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467" y="5514102"/>
            <a:ext cx="7772400" cy="646331"/>
          </a:xfrm>
        </p:spPr>
        <p:txBody>
          <a:bodyPr/>
          <a:lstStyle/>
          <a:p>
            <a:r>
              <a:rPr lang="en-US" sz="4200" dirty="0" smtClean="0"/>
              <a:t>Alternate Assessment</a:t>
            </a:r>
            <a:endParaRPr lang="en-US" sz="4200" dirty="0"/>
          </a:p>
        </p:txBody>
      </p:sp>
      <p:sp>
        <p:nvSpPr>
          <p:cNvPr id="3" name="Subtitle 2"/>
          <p:cNvSpPr>
            <a:spLocks noGrp="1"/>
          </p:cNvSpPr>
          <p:nvPr>
            <p:ph type="subTitle" idx="1"/>
          </p:nvPr>
        </p:nvSpPr>
        <p:spPr>
          <a:xfrm>
            <a:off x="406467" y="6279478"/>
            <a:ext cx="6400800" cy="369332"/>
          </a:xfrm>
        </p:spPr>
        <p:txBody>
          <a:bodyPr/>
          <a:lstStyle/>
          <a:p>
            <a:r>
              <a:rPr lang="en-US" sz="2400" smtClean="0"/>
              <a:t>Andrew Hinkle</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 Training Feedback</a:t>
            </a:r>
          </a:p>
        </p:txBody>
      </p:sp>
      <p:sp>
        <p:nvSpPr>
          <p:cNvPr id="3" name="Content Placeholder 2"/>
          <p:cNvSpPr>
            <a:spLocks noGrp="1"/>
          </p:cNvSpPr>
          <p:nvPr>
            <p:ph idx="1"/>
          </p:nvPr>
        </p:nvSpPr>
        <p:spPr>
          <a:xfrm>
            <a:off x="457200" y="1219199"/>
            <a:ext cx="8229600" cy="1512278"/>
          </a:xfrm>
        </p:spPr>
        <p:txBody>
          <a:bodyPr/>
          <a:lstStyle/>
          <a:p>
            <a:pPr marL="0" indent="0">
              <a:buNone/>
            </a:pPr>
            <a:r>
              <a:rPr lang="en-US" i="1" dirty="0"/>
              <a:t>Did the test administrator training you received adequately prepare you to administer the AASCD?</a:t>
            </a:r>
          </a:p>
          <a:p>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837248585"/>
              </p:ext>
            </p:extLst>
          </p:nvPr>
        </p:nvGraphicFramePr>
        <p:xfrm>
          <a:off x="668215" y="2910208"/>
          <a:ext cx="7596555" cy="2951331"/>
        </p:xfrm>
        <a:graphic>
          <a:graphicData uri="http://schemas.openxmlformats.org/drawingml/2006/table">
            <a:tbl>
              <a:tblPr firstRow="1" bandRow="1">
                <a:tableStyleId>{5C22544A-7EE6-4342-B048-85BDC9FD1C3A}</a:tableStyleId>
              </a:tblPr>
              <a:tblGrid>
                <a:gridCol w="2532185"/>
                <a:gridCol w="2532185"/>
                <a:gridCol w="2532185"/>
              </a:tblGrid>
              <a:tr h="722208">
                <a:tc>
                  <a:txBody>
                    <a:bodyPr/>
                    <a:lstStyle/>
                    <a:p>
                      <a:pPr algn="ctr"/>
                      <a:r>
                        <a:rPr lang="en-US" sz="3200" dirty="0" smtClean="0">
                          <a:latin typeface="Arial" panose="020B0604020202020204" pitchFamily="34" charset="0"/>
                          <a:cs typeface="Arial" panose="020B0604020202020204" pitchFamily="34" charset="0"/>
                        </a:rPr>
                        <a:t>Response</a:t>
                      </a:r>
                      <a:endParaRPr lang="en-US" sz="3200" dirty="0">
                        <a:latin typeface="Arial" panose="020B0604020202020204" pitchFamily="34" charset="0"/>
                        <a:cs typeface="Arial" panose="020B0604020202020204" pitchFamily="34" charset="0"/>
                      </a:endParaRPr>
                    </a:p>
                  </a:txBody>
                  <a:tcPr marL="80772" marR="80772" anchor="ctr"/>
                </a:tc>
                <a:tc>
                  <a:txBody>
                    <a:bodyPr/>
                    <a:lstStyle/>
                    <a:p>
                      <a:pPr algn="ctr"/>
                      <a:r>
                        <a:rPr lang="en-US" sz="3200" dirty="0" smtClean="0">
                          <a:latin typeface="Arial" panose="020B0604020202020204" pitchFamily="34" charset="0"/>
                          <a:cs typeface="Arial" panose="020B0604020202020204" pitchFamily="34" charset="0"/>
                        </a:rPr>
                        <a:t>Count</a:t>
                      </a:r>
                      <a:endParaRPr lang="en-US" sz="3200" dirty="0">
                        <a:latin typeface="Arial" panose="020B0604020202020204" pitchFamily="34" charset="0"/>
                        <a:cs typeface="Arial" panose="020B0604020202020204" pitchFamily="34" charset="0"/>
                      </a:endParaRPr>
                    </a:p>
                  </a:txBody>
                  <a:tcPr marL="80772" marR="80772" anchor="ctr"/>
                </a:tc>
                <a:tc>
                  <a:txBody>
                    <a:bodyPr/>
                    <a:lstStyle/>
                    <a:p>
                      <a:pPr algn="ctr"/>
                      <a:r>
                        <a:rPr lang="en-US" sz="3200" dirty="0" smtClean="0">
                          <a:latin typeface="Arial" panose="020B0604020202020204" pitchFamily="34" charset="0"/>
                          <a:cs typeface="Arial" panose="020B0604020202020204" pitchFamily="34" charset="0"/>
                        </a:rPr>
                        <a:t>Percent</a:t>
                      </a:r>
                      <a:endParaRPr lang="en-US" sz="3200" dirty="0">
                        <a:latin typeface="Arial" panose="020B0604020202020204" pitchFamily="34" charset="0"/>
                        <a:cs typeface="Arial" panose="020B0604020202020204" pitchFamily="34" charset="0"/>
                      </a:endParaRPr>
                    </a:p>
                  </a:txBody>
                  <a:tcPr marL="80772" marR="80772" anchor="ctr"/>
                </a:tc>
              </a:tr>
              <a:tr h="743041">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Yes</a:t>
                      </a:r>
                    </a:p>
                  </a:txBody>
                  <a:tcPr marL="25241" marR="25241" marT="28575" marB="28575" anchor="ctr"/>
                </a:tc>
                <a:tc>
                  <a:txBody>
                    <a:bodyPr/>
                    <a:lstStyle/>
                    <a:p>
                      <a:pPr marL="0" marR="0" algn="ctr">
                        <a:lnSpc>
                          <a:spcPct val="115000"/>
                        </a:lnSpc>
                        <a:spcBef>
                          <a:spcPts val="0"/>
                        </a:spcBef>
                        <a:spcAft>
                          <a:spcPts val="0"/>
                        </a:spcAft>
                      </a:pPr>
                      <a:r>
                        <a:rPr lang="en-US" sz="3200">
                          <a:effectLst/>
                          <a:latin typeface="Arial" panose="020B0604020202020204" pitchFamily="34" charset="0"/>
                          <a:ea typeface="Calibri"/>
                          <a:cs typeface="Arial" panose="020B0604020202020204" pitchFamily="34" charset="0"/>
                        </a:rPr>
                        <a:t>216</a:t>
                      </a:r>
                    </a:p>
                  </a:txBody>
                  <a:tcPr marL="25241" marR="25241" marT="28575" marB="28575" anchor="ctr"/>
                </a:tc>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84.0%</a:t>
                      </a:r>
                    </a:p>
                  </a:txBody>
                  <a:tcPr marL="25241" marR="25241" marT="28575" marB="28575" anchor="ctr"/>
                </a:tc>
              </a:tr>
              <a:tr h="743041">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No</a:t>
                      </a:r>
                    </a:p>
                  </a:txBody>
                  <a:tcPr marL="25241" marR="25241" marT="28575" marB="28575" anchor="ctr"/>
                </a:tc>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3</a:t>
                      </a:r>
                    </a:p>
                  </a:txBody>
                  <a:tcPr marL="25241" marR="25241" marT="28575" marB="28575" anchor="ctr"/>
                </a:tc>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1.2%</a:t>
                      </a:r>
                    </a:p>
                  </a:txBody>
                  <a:tcPr marL="25241" marR="25241" marT="28575" marB="28575" anchor="ctr"/>
                </a:tc>
              </a:tr>
              <a:tr h="743041">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Somewhat</a:t>
                      </a:r>
                    </a:p>
                  </a:txBody>
                  <a:tcPr marL="25241" marR="25241" marT="28575" marB="28575" anchor="ctr"/>
                </a:tc>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38</a:t>
                      </a:r>
                    </a:p>
                  </a:txBody>
                  <a:tcPr marL="25241" marR="25241" marT="28575" marB="28575" anchor="ctr"/>
                </a:tc>
                <a:tc>
                  <a:txBody>
                    <a:bodyPr/>
                    <a:lstStyle/>
                    <a:p>
                      <a:pPr marL="0" marR="0" algn="ctr">
                        <a:lnSpc>
                          <a:spcPct val="115000"/>
                        </a:lnSpc>
                        <a:spcBef>
                          <a:spcPts val="0"/>
                        </a:spcBef>
                        <a:spcAft>
                          <a:spcPts val="0"/>
                        </a:spcAft>
                      </a:pPr>
                      <a:r>
                        <a:rPr lang="en-US" sz="3200" dirty="0">
                          <a:effectLst/>
                          <a:latin typeface="Arial" panose="020B0604020202020204" pitchFamily="34" charset="0"/>
                          <a:ea typeface="Calibri"/>
                          <a:cs typeface="Arial" panose="020B0604020202020204" pitchFamily="34" charset="0"/>
                        </a:rPr>
                        <a:t>14.8%</a:t>
                      </a:r>
                    </a:p>
                  </a:txBody>
                  <a:tcPr marL="25241" marR="25241" marT="28575" marB="28575" anchor="ctr"/>
                </a:tc>
              </a:tr>
            </a:tbl>
          </a:graphicData>
        </a:graphic>
      </p:graphicFrame>
    </p:spTree>
    <p:extLst>
      <p:ext uri="{BB962C8B-B14F-4D97-AF65-F5344CB8AC3E}">
        <p14:creationId xmlns:p14="http://schemas.microsoft.com/office/powerpoint/2010/main" val="2288115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434"/>
            <a:ext cx="8229600" cy="1292662"/>
          </a:xfrm>
        </p:spPr>
        <p:txBody>
          <a:bodyPr/>
          <a:lstStyle/>
          <a:p>
            <a:r>
              <a:rPr lang="en-US" dirty="0"/>
              <a:t>Administration Procedures &amp; </a:t>
            </a:r>
            <a:br>
              <a:rPr lang="en-US" dirty="0"/>
            </a:br>
            <a:r>
              <a:rPr lang="en-US" dirty="0"/>
              <a:t>Quality of Materials</a:t>
            </a:r>
          </a:p>
        </p:txBody>
      </p:sp>
      <p:sp>
        <p:nvSpPr>
          <p:cNvPr id="3" name="Content Placeholder 2"/>
          <p:cNvSpPr>
            <a:spLocks noGrp="1"/>
          </p:cNvSpPr>
          <p:nvPr>
            <p:ph idx="1"/>
          </p:nvPr>
        </p:nvSpPr>
        <p:spPr>
          <a:xfrm>
            <a:off x="3411415" y="1985764"/>
            <a:ext cx="5462953" cy="4192298"/>
          </a:xfrm>
        </p:spPr>
        <p:txBody>
          <a:bodyPr/>
          <a:lstStyle/>
          <a:p>
            <a:pPr marL="0" indent="0">
              <a:buNone/>
            </a:pPr>
            <a:r>
              <a:rPr lang="en-US" dirty="0"/>
              <a:t>U</a:t>
            </a:r>
            <a:r>
              <a:rPr lang="en-US" dirty="0" smtClean="0"/>
              <a:t>ser-friendly</a:t>
            </a:r>
            <a:r>
              <a:rPr lang="en-US" dirty="0"/>
              <a:t>, high-quality, </a:t>
            </a:r>
            <a:r>
              <a:rPr lang="en-US" dirty="0" smtClean="0"/>
              <a:t>durable </a:t>
            </a:r>
            <a:r>
              <a:rPr lang="en-US" dirty="0"/>
              <a:t>materials </a:t>
            </a:r>
          </a:p>
          <a:p>
            <a:pPr marL="0" indent="0">
              <a:buNone/>
            </a:pPr>
            <a:r>
              <a:rPr lang="en-US" dirty="0" smtClean="0"/>
              <a:t>Easy to follow scripts</a:t>
            </a:r>
          </a:p>
          <a:p>
            <a:pPr marL="0" indent="0">
              <a:buNone/>
            </a:pPr>
            <a:endParaRPr lang="en-US" dirty="0" smtClean="0"/>
          </a:p>
          <a:p>
            <a:pPr marL="0" indent="0">
              <a:buNone/>
            </a:pPr>
            <a:r>
              <a:rPr lang="en-US" dirty="0" smtClean="0"/>
              <a:t>Time </a:t>
            </a:r>
            <a:r>
              <a:rPr lang="en-US" dirty="0"/>
              <a:t>to prepare and organize Too many </a:t>
            </a:r>
            <a:r>
              <a:rPr lang="en-US" dirty="0" smtClean="0"/>
              <a:t>materials </a:t>
            </a:r>
            <a:r>
              <a:rPr lang="en-US" dirty="0"/>
              <a:t>to manage </a:t>
            </a:r>
            <a:r>
              <a:rPr lang="en-US" dirty="0" smtClean="0"/>
              <a:t>while administering</a:t>
            </a:r>
            <a:endParaRPr lang="en-US" dirty="0"/>
          </a:p>
        </p:txBody>
      </p:sp>
      <p:cxnSp>
        <p:nvCxnSpPr>
          <p:cNvPr id="4" name="Straight Connector 3"/>
          <p:cNvCxnSpPr/>
          <p:nvPr/>
        </p:nvCxnSpPr>
        <p:spPr bwMode="auto">
          <a:xfrm>
            <a:off x="3411415" y="3890561"/>
            <a:ext cx="4459914"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
        <p:nvSpPr>
          <p:cNvPr id="5" name="Content Placeholder 2"/>
          <p:cNvSpPr txBox="1">
            <a:spLocks/>
          </p:cNvSpPr>
          <p:nvPr/>
        </p:nvSpPr>
        <p:spPr>
          <a:xfrm>
            <a:off x="457201" y="2244119"/>
            <a:ext cx="1852246" cy="674918"/>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b="1" dirty="0" smtClean="0">
                <a:solidFill>
                  <a:srgbClr val="C00000"/>
                </a:solidFill>
              </a:rPr>
              <a:t>Positive</a:t>
            </a:r>
            <a:endParaRPr lang="en-US" b="1" dirty="0">
              <a:solidFill>
                <a:srgbClr val="C00000"/>
              </a:solidFill>
            </a:endParaRPr>
          </a:p>
        </p:txBody>
      </p:sp>
      <p:sp>
        <p:nvSpPr>
          <p:cNvPr id="6" name="Content Placeholder 2"/>
          <p:cNvSpPr txBox="1">
            <a:spLocks/>
          </p:cNvSpPr>
          <p:nvPr/>
        </p:nvSpPr>
        <p:spPr>
          <a:xfrm>
            <a:off x="363416" y="4295645"/>
            <a:ext cx="2567354" cy="674918"/>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b="1" dirty="0" smtClean="0">
                <a:solidFill>
                  <a:srgbClr val="C00000"/>
                </a:solidFill>
              </a:rPr>
              <a:t>Constructive</a:t>
            </a:r>
            <a:endParaRPr lang="en-US" b="1" dirty="0">
              <a:solidFill>
                <a:srgbClr val="C00000"/>
              </a:solidFill>
            </a:endParaRPr>
          </a:p>
        </p:txBody>
      </p:sp>
    </p:spTree>
    <p:extLst>
      <p:ext uri="{BB962C8B-B14F-4D97-AF65-F5344CB8AC3E}">
        <p14:creationId xmlns:p14="http://schemas.microsoft.com/office/powerpoint/2010/main" val="66345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Security</a:t>
            </a:r>
          </a:p>
        </p:txBody>
      </p:sp>
      <p:sp>
        <p:nvSpPr>
          <p:cNvPr id="3" name="Content Placeholder 2"/>
          <p:cNvSpPr>
            <a:spLocks noGrp="1"/>
          </p:cNvSpPr>
          <p:nvPr>
            <p:ph idx="1"/>
          </p:nvPr>
        </p:nvSpPr>
        <p:spPr>
          <a:xfrm>
            <a:off x="324091" y="1770183"/>
            <a:ext cx="8585447" cy="4200284"/>
          </a:xfrm>
        </p:spPr>
        <p:txBody>
          <a:bodyPr/>
          <a:lstStyle/>
          <a:p>
            <a:pPr marL="0" indent="0">
              <a:buNone/>
            </a:pPr>
            <a:r>
              <a:rPr lang="en-US" dirty="0" smtClean="0"/>
              <a:t>Same </a:t>
            </a:r>
            <a:r>
              <a:rPr lang="en-US" dirty="0"/>
              <a:t>level of security as </a:t>
            </a:r>
            <a:r>
              <a:rPr lang="en-US" dirty="0" smtClean="0"/>
              <a:t>general assessments</a:t>
            </a:r>
            <a:endParaRPr lang="en-US" dirty="0"/>
          </a:p>
          <a:p>
            <a:pPr marL="0" indent="0">
              <a:buNone/>
            </a:pPr>
            <a:endParaRPr lang="en-US" b="1" dirty="0" smtClean="0"/>
          </a:p>
          <a:p>
            <a:pPr marL="0" indent="0">
              <a:buNone/>
            </a:pPr>
            <a:r>
              <a:rPr lang="en-US" dirty="0" smtClean="0"/>
              <a:t>One-on-one </a:t>
            </a:r>
            <a:r>
              <a:rPr lang="en-US" dirty="0"/>
              <a:t>burdensome</a:t>
            </a:r>
          </a:p>
          <a:p>
            <a:pPr marL="0" indent="0">
              <a:buNone/>
            </a:pPr>
            <a:endParaRPr lang="en-US" dirty="0" smtClean="0"/>
          </a:p>
          <a:p>
            <a:pPr marL="0" indent="0">
              <a:buNone/>
            </a:pPr>
            <a:r>
              <a:rPr lang="en-US" dirty="0"/>
              <a:t>TA manipulating scores</a:t>
            </a:r>
          </a:p>
        </p:txBody>
      </p:sp>
      <p:cxnSp>
        <p:nvCxnSpPr>
          <p:cNvPr id="4" name="Straight Connector 3"/>
          <p:cNvCxnSpPr/>
          <p:nvPr/>
        </p:nvCxnSpPr>
        <p:spPr bwMode="auto">
          <a:xfrm>
            <a:off x="457200" y="2703817"/>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cxnSp>
        <p:nvCxnSpPr>
          <p:cNvPr id="5" name="Straight Connector 4"/>
          <p:cNvCxnSpPr/>
          <p:nvPr/>
        </p:nvCxnSpPr>
        <p:spPr bwMode="auto">
          <a:xfrm>
            <a:off x="457200" y="3797336"/>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4240490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 Raters</a:t>
            </a:r>
          </a:p>
        </p:txBody>
      </p:sp>
      <p:sp>
        <p:nvSpPr>
          <p:cNvPr id="3" name="Content Placeholder 2"/>
          <p:cNvSpPr>
            <a:spLocks noGrp="1"/>
          </p:cNvSpPr>
          <p:nvPr>
            <p:ph idx="1"/>
          </p:nvPr>
        </p:nvSpPr>
        <p:spPr>
          <a:xfrm>
            <a:off x="715106" y="1770183"/>
            <a:ext cx="7537938" cy="4200284"/>
          </a:xfrm>
        </p:spPr>
        <p:txBody>
          <a:bodyPr/>
          <a:lstStyle/>
          <a:p>
            <a:pPr marL="0" indent="0">
              <a:buNone/>
            </a:pPr>
            <a:r>
              <a:rPr lang="en-US" b="1" dirty="0"/>
              <a:t>Positive</a:t>
            </a:r>
          </a:p>
          <a:p>
            <a:pPr marL="0" indent="0">
              <a:buNone/>
            </a:pPr>
            <a:r>
              <a:rPr lang="en-US" dirty="0"/>
              <a:t>Valuable accountability measure and </a:t>
            </a:r>
            <a:r>
              <a:rPr lang="en-US" dirty="0" smtClean="0"/>
              <a:t>easy </a:t>
            </a:r>
            <a:r>
              <a:rPr lang="en-US" dirty="0"/>
              <a:t>process</a:t>
            </a:r>
          </a:p>
          <a:p>
            <a:pPr marL="0" indent="0">
              <a:buNone/>
            </a:pPr>
            <a:endParaRPr lang="en-US" dirty="0" smtClean="0"/>
          </a:p>
          <a:p>
            <a:pPr marL="0" indent="0">
              <a:buNone/>
            </a:pPr>
            <a:r>
              <a:rPr lang="en-US" b="1" dirty="0" smtClean="0"/>
              <a:t>Constructive</a:t>
            </a:r>
            <a:endParaRPr lang="en-US" b="1" dirty="0"/>
          </a:p>
          <a:p>
            <a:pPr marL="0" indent="0">
              <a:buNone/>
            </a:pPr>
            <a:r>
              <a:rPr lang="en-US" dirty="0"/>
              <a:t>Keeping track of students who need SRs</a:t>
            </a:r>
          </a:p>
        </p:txBody>
      </p:sp>
      <p:cxnSp>
        <p:nvCxnSpPr>
          <p:cNvPr id="5" name="Straight Connector 4"/>
          <p:cNvCxnSpPr/>
          <p:nvPr/>
        </p:nvCxnSpPr>
        <p:spPr bwMode="auto">
          <a:xfrm>
            <a:off x="773721" y="3691828"/>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908117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Entry Interface (DEI)</a:t>
            </a:r>
          </a:p>
        </p:txBody>
      </p:sp>
      <p:sp>
        <p:nvSpPr>
          <p:cNvPr id="3" name="Content Placeholder 2"/>
          <p:cNvSpPr>
            <a:spLocks noGrp="1"/>
          </p:cNvSpPr>
          <p:nvPr>
            <p:ph idx="1"/>
          </p:nvPr>
        </p:nvSpPr>
        <p:spPr>
          <a:xfrm>
            <a:off x="715106" y="1770183"/>
            <a:ext cx="7537938" cy="4200284"/>
          </a:xfrm>
        </p:spPr>
        <p:txBody>
          <a:bodyPr/>
          <a:lstStyle/>
          <a:p>
            <a:pPr marL="0" indent="0">
              <a:buNone/>
            </a:pPr>
            <a:r>
              <a:rPr lang="en-US" b="1" dirty="0"/>
              <a:t>Positive</a:t>
            </a:r>
          </a:p>
          <a:p>
            <a:pPr marL="0" indent="0">
              <a:buNone/>
            </a:pPr>
            <a:r>
              <a:rPr lang="en-US" dirty="0"/>
              <a:t>User friendly, clear and </a:t>
            </a:r>
            <a:r>
              <a:rPr lang="en-US" dirty="0" smtClean="0"/>
              <a:t>easy </a:t>
            </a:r>
          </a:p>
          <a:p>
            <a:pPr marL="0" indent="0">
              <a:buNone/>
            </a:pPr>
            <a:r>
              <a:rPr lang="en-US" dirty="0"/>
              <a:t>N</a:t>
            </a:r>
            <a:r>
              <a:rPr lang="en-US" dirty="0" smtClean="0"/>
              <a:t>o </a:t>
            </a:r>
            <a:r>
              <a:rPr lang="en-US" dirty="0"/>
              <a:t>problems with it at all</a:t>
            </a:r>
          </a:p>
          <a:p>
            <a:pPr marL="0" indent="0">
              <a:buNone/>
            </a:pPr>
            <a:endParaRPr lang="en-US" dirty="0" smtClean="0"/>
          </a:p>
          <a:p>
            <a:pPr marL="0" indent="0">
              <a:buNone/>
            </a:pPr>
            <a:r>
              <a:rPr lang="en-US" b="1" dirty="0" smtClean="0"/>
              <a:t>Constructive</a:t>
            </a:r>
            <a:endParaRPr lang="en-US" b="1" dirty="0"/>
          </a:p>
          <a:p>
            <a:pPr marL="0" indent="0">
              <a:buNone/>
            </a:pPr>
            <a:r>
              <a:rPr lang="en-US" dirty="0"/>
              <a:t>F</a:t>
            </a:r>
            <a:r>
              <a:rPr lang="en-US" dirty="0" smtClean="0"/>
              <a:t>orm number confusion </a:t>
            </a:r>
          </a:p>
          <a:p>
            <a:pPr marL="0" indent="0">
              <a:buNone/>
            </a:pPr>
            <a:r>
              <a:rPr lang="en-US" dirty="0"/>
              <a:t>Want </a:t>
            </a:r>
            <a:r>
              <a:rPr lang="en-US" dirty="0" smtClean="0"/>
              <a:t>“</a:t>
            </a:r>
            <a:r>
              <a:rPr lang="en-US" dirty="0"/>
              <a:t>bubble sheet</a:t>
            </a:r>
            <a:r>
              <a:rPr lang="en-US" dirty="0" smtClean="0"/>
              <a:t>”</a:t>
            </a:r>
            <a:r>
              <a:rPr lang="en-US" dirty="0"/>
              <a:t> interface </a:t>
            </a:r>
          </a:p>
          <a:p>
            <a:pPr marL="0" indent="0">
              <a:buNone/>
            </a:pPr>
            <a:endParaRPr lang="en-US" dirty="0"/>
          </a:p>
        </p:txBody>
      </p:sp>
      <p:cxnSp>
        <p:nvCxnSpPr>
          <p:cNvPr id="5" name="Straight Connector 4"/>
          <p:cNvCxnSpPr/>
          <p:nvPr/>
        </p:nvCxnSpPr>
        <p:spPr bwMode="auto">
          <a:xfrm>
            <a:off x="773721" y="3691828"/>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4166720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Reporting System (ORS)</a:t>
            </a:r>
          </a:p>
        </p:txBody>
      </p:sp>
      <p:sp>
        <p:nvSpPr>
          <p:cNvPr id="3" name="Content Placeholder 2"/>
          <p:cNvSpPr>
            <a:spLocks noGrp="1"/>
          </p:cNvSpPr>
          <p:nvPr>
            <p:ph idx="1"/>
          </p:nvPr>
        </p:nvSpPr>
        <p:spPr>
          <a:xfrm>
            <a:off x="457200" y="1957754"/>
            <a:ext cx="8452338" cy="4012713"/>
          </a:xfrm>
        </p:spPr>
        <p:txBody>
          <a:bodyPr/>
          <a:lstStyle/>
          <a:p>
            <a:pPr marL="0" indent="0">
              <a:buNone/>
            </a:pPr>
            <a:r>
              <a:rPr lang="en-US" dirty="0" smtClean="0"/>
              <a:t>Users waited</a:t>
            </a:r>
          </a:p>
          <a:p>
            <a:pPr marL="0" indent="0">
              <a:buNone/>
            </a:pPr>
            <a:endParaRPr lang="en-US" dirty="0" smtClean="0"/>
          </a:p>
          <a:p>
            <a:pPr marL="0" indent="0">
              <a:buNone/>
            </a:pPr>
            <a:r>
              <a:rPr lang="en-US" dirty="0" smtClean="0"/>
              <a:t>Test </a:t>
            </a:r>
            <a:r>
              <a:rPr lang="en-US" dirty="0"/>
              <a:t>completion progress</a:t>
            </a:r>
          </a:p>
          <a:p>
            <a:pPr marL="0" indent="0">
              <a:buNone/>
            </a:pPr>
            <a:endParaRPr lang="en-US" dirty="0" smtClean="0"/>
          </a:p>
        </p:txBody>
      </p:sp>
      <p:cxnSp>
        <p:nvCxnSpPr>
          <p:cNvPr id="4" name="Straight Connector 3"/>
          <p:cNvCxnSpPr/>
          <p:nvPr/>
        </p:nvCxnSpPr>
        <p:spPr bwMode="auto">
          <a:xfrm>
            <a:off x="457200" y="2821047"/>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371615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2662"/>
          </a:xfrm>
        </p:spPr>
        <p:txBody>
          <a:bodyPr/>
          <a:lstStyle/>
          <a:p>
            <a:r>
              <a:rPr lang="en-US" dirty="0"/>
              <a:t>Ordering, Receiving and Returning Materials</a:t>
            </a:r>
          </a:p>
        </p:txBody>
      </p:sp>
      <p:sp>
        <p:nvSpPr>
          <p:cNvPr id="3" name="Content Placeholder 2"/>
          <p:cNvSpPr>
            <a:spLocks noGrp="1"/>
          </p:cNvSpPr>
          <p:nvPr>
            <p:ph idx="1"/>
          </p:nvPr>
        </p:nvSpPr>
        <p:spPr>
          <a:xfrm>
            <a:off x="457200" y="2203937"/>
            <a:ext cx="8452338" cy="4012713"/>
          </a:xfrm>
        </p:spPr>
        <p:txBody>
          <a:bodyPr/>
          <a:lstStyle/>
          <a:p>
            <a:pPr marL="0" indent="0">
              <a:buNone/>
            </a:pPr>
            <a:r>
              <a:rPr lang="en-US" dirty="0"/>
              <a:t>Generally reported as smooth</a:t>
            </a:r>
          </a:p>
          <a:p>
            <a:pPr marL="0" indent="0">
              <a:buNone/>
            </a:pPr>
            <a:endParaRPr lang="en-US" b="1" dirty="0" smtClean="0"/>
          </a:p>
          <a:p>
            <a:pPr marL="0" indent="0">
              <a:buNone/>
            </a:pPr>
            <a:r>
              <a:rPr lang="en-US" dirty="0" smtClean="0"/>
              <a:t>LEAs </a:t>
            </a:r>
            <a:r>
              <a:rPr lang="en-US" dirty="0"/>
              <a:t>that service multiple districts</a:t>
            </a:r>
          </a:p>
        </p:txBody>
      </p:sp>
      <p:cxnSp>
        <p:nvCxnSpPr>
          <p:cNvPr id="4" name="Straight Connector 3"/>
          <p:cNvCxnSpPr/>
          <p:nvPr/>
        </p:nvCxnSpPr>
        <p:spPr bwMode="auto">
          <a:xfrm>
            <a:off x="457200" y="3090676"/>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021849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AASCD 2013 - 2014</a:t>
            </a:r>
            <a:endParaRPr lang="en-US" dirty="0"/>
          </a:p>
        </p:txBody>
      </p:sp>
      <p:sp>
        <p:nvSpPr>
          <p:cNvPr id="8" name="TextBox 7"/>
          <p:cNvSpPr txBox="1"/>
          <p:nvPr/>
        </p:nvSpPr>
        <p:spPr>
          <a:xfrm>
            <a:off x="1604525" y="2295684"/>
            <a:ext cx="6187745" cy="2554545"/>
          </a:xfrm>
          <a:prstGeom prst="rect">
            <a:avLst/>
          </a:prstGeom>
          <a:noFill/>
        </p:spPr>
        <p:txBody>
          <a:bodyPr wrap="square" rtlCol="0">
            <a:spAutoFit/>
          </a:bodyPr>
          <a:lstStyle/>
          <a:p>
            <a:pPr algn="r"/>
            <a:r>
              <a:rPr lang="en-US" sz="8000" dirty="0" smtClean="0">
                <a:latin typeface="Arial" panose="020B0604020202020204" pitchFamily="34" charset="0"/>
                <a:cs typeface="Arial" panose="020B0604020202020204" pitchFamily="34" charset="0"/>
              </a:rPr>
              <a:t>So what else is new?</a:t>
            </a:r>
            <a:endParaRPr lang="en-US" sz="8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72890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Training</a:t>
            </a:r>
            <a:endParaRPr lang="en-US" dirty="0"/>
          </a:p>
        </p:txBody>
      </p:sp>
      <p:sp>
        <p:nvSpPr>
          <p:cNvPr id="3" name="Content Placeholder 2"/>
          <p:cNvSpPr>
            <a:spLocks noGrp="1"/>
          </p:cNvSpPr>
          <p:nvPr>
            <p:ph idx="1"/>
          </p:nvPr>
        </p:nvSpPr>
        <p:spPr>
          <a:xfrm>
            <a:off x="3305908" y="1922585"/>
            <a:ext cx="5380892" cy="3346028"/>
          </a:xfrm>
        </p:spPr>
        <p:txBody>
          <a:bodyPr/>
          <a:lstStyle/>
          <a:p>
            <a:pPr marL="346075" lvl="1" indent="0">
              <a:buNone/>
            </a:pPr>
            <a:r>
              <a:rPr lang="en-US" dirty="0" smtClean="0"/>
              <a:t>New modules in November</a:t>
            </a:r>
          </a:p>
          <a:p>
            <a:pPr marL="346075" lvl="1" indent="0">
              <a:buNone/>
            </a:pPr>
            <a:r>
              <a:rPr lang="en-US" dirty="0" smtClean="0"/>
              <a:t>Regional trainer training</a:t>
            </a:r>
            <a:endParaRPr lang="en-US" dirty="0"/>
          </a:p>
          <a:p>
            <a:pPr marL="0" indent="0">
              <a:buNone/>
            </a:pPr>
            <a:endParaRPr lang="en-US" dirty="0" smtClean="0"/>
          </a:p>
          <a:p>
            <a:pPr marL="346075" lvl="1" indent="0">
              <a:buNone/>
            </a:pPr>
            <a:endParaRPr lang="en-US" dirty="0" smtClean="0"/>
          </a:p>
          <a:p>
            <a:pPr marL="346075" lvl="1" indent="0">
              <a:buNone/>
            </a:pPr>
            <a:r>
              <a:rPr lang="en-US" dirty="0" smtClean="0"/>
              <a:t>SST AASCD TA training after November 13</a:t>
            </a:r>
            <a:endParaRPr lang="en-US" dirty="0"/>
          </a:p>
        </p:txBody>
      </p:sp>
      <p:cxnSp>
        <p:nvCxnSpPr>
          <p:cNvPr id="4" name="Straight Connector 3"/>
          <p:cNvCxnSpPr/>
          <p:nvPr/>
        </p:nvCxnSpPr>
        <p:spPr bwMode="auto">
          <a:xfrm>
            <a:off x="3684244" y="3650437"/>
            <a:ext cx="4527054"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
        <p:nvSpPr>
          <p:cNvPr id="5" name="Content Placeholder 2"/>
          <p:cNvSpPr txBox="1">
            <a:spLocks/>
          </p:cNvSpPr>
          <p:nvPr/>
        </p:nvSpPr>
        <p:spPr>
          <a:xfrm>
            <a:off x="536016" y="2136491"/>
            <a:ext cx="2668772" cy="884089"/>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4800" b="1" dirty="0" smtClean="0">
                <a:solidFill>
                  <a:srgbClr val="C00000"/>
                </a:solidFill>
              </a:rPr>
              <a:t>OACS-E</a:t>
            </a:r>
            <a:endParaRPr lang="en-US" sz="4800" b="1" dirty="0">
              <a:solidFill>
                <a:srgbClr val="C00000"/>
              </a:solidFill>
            </a:endParaRPr>
          </a:p>
        </p:txBody>
      </p:sp>
      <p:sp>
        <p:nvSpPr>
          <p:cNvPr id="6" name="Content Placeholder 2"/>
          <p:cNvSpPr txBox="1">
            <a:spLocks/>
          </p:cNvSpPr>
          <p:nvPr/>
        </p:nvSpPr>
        <p:spPr>
          <a:xfrm>
            <a:off x="719238" y="4179307"/>
            <a:ext cx="2668772" cy="884089"/>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4800" b="1" dirty="0" smtClean="0">
                <a:solidFill>
                  <a:srgbClr val="C00000"/>
                </a:solidFill>
              </a:rPr>
              <a:t>AASCD</a:t>
            </a:r>
            <a:endParaRPr lang="en-US" sz="4800" b="1" dirty="0">
              <a:solidFill>
                <a:srgbClr val="C00000"/>
              </a:solidFill>
            </a:endParaRPr>
          </a:p>
        </p:txBody>
      </p:sp>
    </p:spTree>
    <p:extLst>
      <p:ext uri="{BB962C8B-B14F-4D97-AF65-F5344CB8AC3E}">
        <p14:creationId xmlns:p14="http://schemas.microsoft.com/office/powerpoint/2010/main" val="1052366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6331"/>
          </a:xfrm>
        </p:spPr>
        <p:txBody>
          <a:bodyPr/>
          <a:lstStyle/>
          <a:p>
            <a:r>
              <a:rPr lang="en-US" dirty="0" smtClean="0"/>
              <a:t>Online systems</a:t>
            </a:r>
            <a:endParaRPr lang="en-US" dirty="0"/>
          </a:p>
        </p:txBody>
      </p:sp>
      <p:sp>
        <p:nvSpPr>
          <p:cNvPr id="3" name="Content Placeholder 2"/>
          <p:cNvSpPr>
            <a:spLocks noGrp="1"/>
          </p:cNvSpPr>
          <p:nvPr>
            <p:ph idx="1"/>
          </p:nvPr>
        </p:nvSpPr>
        <p:spPr>
          <a:xfrm>
            <a:off x="496956" y="1630017"/>
            <a:ext cx="8452338" cy="4586633"/>
          </a:xfrm>
        </p:spPr>
        <p:txBody>
          <a:bodyPr/>
          <a:lstStyle/>
          <a:p>
            <a:pPr marL="0" indent="0">
              <a:buNone/>
            </a:pPr>
            <a:r>
              <a:rPr lang="en-US" dirty="0" smtClean="0"/>
              <a:t>New Teacher (TE) user role</a:t>
            </a:r>
          </a:p>
          <a:p>
            <a:pPr marL="0" indent="0">
              <a:buNone/>
            </a:pPr>
            <a:endParaRPr lang="en-US" dirty="0"/>
          </a:p>
          <a:p>
            <a:pPr marL="0" indent="0">
              <a:buNone/>
            </a:pPr>
            <a:r>
              <a:rPr lang="en-US" dirty="0" smtClean="0"/>
              <a:t>Multiple user roles</a:t>
            </a:r>
          </a:p>
          <a:p>
            <a:pPr marL="0" indent="0">
              <a:buNone/>
            </a:pPr>
            <a:endParaRPr lang="en-US" dirty="0"/>
          </a:p>
          <a:p>
            <a:pPr marL="0" indent="0">
              <a:buNone/>
            </a:pPr>
            <a:r>
              <a:rPr lang="en-US" dirty="0" smtClean="0"/>
              <a:t>Reset and Invalidation approval</a:t>
            </a:r>
          </a:p>
          <a:p>
            <a:pPr marL="0" indent="0">
              <a:buNone/>
            </a:pPr>
            <a:endParaRPr lang="en-US" dirty="0"/>
          </a:p>
          <a:p>
            <a:pPr marL="0" indent="0">
              <a:buNone/>
            </a:pPr>
            <a:r>
              <a:rPr lang="en-US" dirty="0" smtClean="0"/>
              <a:t>Immediate scoring</a:t>
            </a:r>
          </a:p>
        </p:txBody>
      </p:sp>
      <p:cxnSp>
        <p:nvCxnSpPr>
          <p:cNvPr id="4" name="Straight Connector 3"/>
          <p:cNvCxnSpPr/>
          <p:nvPr/>
        </p:nvCxnSpPr>
        <p:spPr bwMode="auto">
          <a:xfrm>
            <a:off x="788500" y="2441320"/>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cxnSp>
        <p:nvCxnSpPr>
          <p:cNvPr id="6" name="Straight Connector 5"/>
          <p:cNvCxnSpPr/>
          <p:nvPr/>
        </p:nvCxnSpPr>
        <p:spPr bwMode="auto">
          <a:xfrm>
            <a:off x="788500" y="3607511"/>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cxnSp>
        <p:nvCxnSpPr>
          <p:cNvPr id="7" name="Straight Connector 6"/>
          <p:cNvCxnSpPr/>
          <p:nvPr/>
        </p:nvCxnSpPr>
        <p:spPr bwMode="auto">
          <a:xfrm>
            <a:off x="788500" y="4833337"/>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4091691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2662"/>
          </a:xfrm>
        </p:spPr>
        <p:txBody>
          <a:bodyPr/>
          <a:lstStyle/>
          <a:p>
            <a:r>
              <a:rPr lang="en-US" i="1" dirty="0"/>
              <a:t>Better than a Collection of </a:t>
            </a:r>
            <a:r>
              <a:rPr lang="en-US" i="1" dirty="0" smtClean="0"/>
              <a:t>Evidence:</a:t>
            </a:r>
            <a:endParaRPr lang="en-US" dirty="0"/>
          </a:p>
        </p:txBody>
      </p:sp>
      <p:sp>
        <p:nvSpPr>
          <p:cNvPr id="3" name="Content Placeholder 2"/>
          <p:cNvSpPr>
            <a:spLocks noGrp="1"/>
          </p:cNvSpPr>
          <p:nvPr>
            <p:ph idx="1"/>
          </p:nvPr>
        </p:nvSpPr>
        <p:spPr>
          <a:xfrm>
            <a:off x="457200" y="2301409"/>
            <a:ext cx="8229600" cy="760289"/>
          </a:xfrm>
        </p:spPr>
        <p:txBody>
          <a:bodyPr/>
          <a:lstStyle/>
          <a:p>
            <a:pPr marL="0" indent="0">
              <a:buNone/>
            </a:pPr>
            <a:r>
              <a:rPr lang="en-US" dirty="0"/>
              <a:t>What We’ve Learned and What’s Coming Next with the Ohio Alternative Assessment for Students with Significant Cognitive Disabilities (AASCD)</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2662"/>
          </a:xfrm>
        </p:spPr>
        <p:txBody>
          <a:bodyPr/>
          <a:lstStyle/>
          <a:p>
            <a:r>
              <a:rPr lang="en-US" dirty="0" smtClean="0"/>
              <a:t>Student Placement Questionnaire</a:t>
            </a:r>
            <a:endParaRPr lang="en-US" dirty="0"/>
          </a:p>
        </p:txBody>
      </p:sp>
      <p:sp>
        <p:nvSpPr>
          <p:cNvPr id="3" name="Content Placeholder 2"/>
          <p:cNvSpPr>
            <a:spLocks noGrp="1"/>
          </p:cNvSpPr>
          <p:nvPr>
            <p:ph idx="1"/>
          </p:nvPr>
        </p:nvSpPr>
        <p:spPr>
          <a:xfrm>
            <a:off x="457200" y="2902226"/>
            <a:ext cx="8452338" cy="2666606"/>
          </a:xfrm>
        </p:spPr>
        <p:txBody>
          <a:bodyPr/>
          <a:lstStyle/>
          <a:p>
            <a:pPr marL="0" indent="0">
              <a:buNone/>
            </a:pPr>
            <a:r>
              <a:rPr lang="en-US" dirty="0" smtClean="0"/>
              <a:t>Identifies starting task</a:t>
            </a:r>
          </a:p>
          <a:p>
            <a:pPr marL="0" indent="0">
              <a:buNone/>
            </a:pPr>
            <a:endParaRPr lang="en-US" dirty="0"/>
          </a:p>
          <a:p>
            <a:pPr marL="0" indent="0">
              <a:buNone/>
            </a:pPr>
            <a:r>
              <a:rPr lang="en-US" dirty="0" smtClean="0"/>
              <a:t>Individual</a:t>
            </a:r>
            <a:endParaRPr lang="en-US" dirty="0"/>
          </a:p>
          <a:p>
            <a:pPr marL="0" indent="0">
              <a:buNone/>
            </a:pPr>
            <a:endParaRPr lang="en-US" dirty="0"/>
          </a:p>
        </p:txBody>
      </p:sp>
      <p:cxnSp>
        <p:nvCxnSpPr>
          <p:cNvPr id="6" name="Straight Connector 5"/>
          <p:cNvCxnSpPr/>
          <p:nvPr/>
        </p:nvCxnSpPr>
        <p:spPr bwMode="auto">
          <a:xfrm>
            <a:off x="629476" y="3806291"/>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772114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6331"/>
          </a:xfrm>
        </p:spPr>
        <p:txBody>
          <a:bodyPr/>
          <a:lstStyle/>
          <a:p>
            <a:r>
              <a:rPr lang="en-US" dirty="0" smtClean="0"/>
              <a:t>Field Testing</a:t>
            </a:r>
            <a:endParaRPr lang="en-US" dirty="0"/>
          </a:p>
        </p:txBody>
      </p:sp>
      <p:sp>
        <p:nvSpPr>
          <p:cNvPr id="3" name="Content Placeholder 2"/>
          <p:cNvSpPr>
            <a:spLocks noGrp="1"/>
          </p:cNvSpPr>
          <p:nvPr>
            <p:ph idx="1"/>
          </p:nvPr>
        </p:nvSpPr>
        <p:spPr>
          <a:xfrm>
            <a:off x="457200" y="2266642"/>
            <a:ext cx="8452338" cy="2641041"/>
          </a:xfrm>
        </p:spPr>
        <p:txBody>
          <a:bodyPr/>
          <a:lstStyle/>
          <a:p>
            <a:pPr marL="0" indent="0">
              <a:buNone/>
            </a:pPr>
            <a:r>
              <a:rPr lang="en-US" dirty="0" smtClean="0"/>
              <a:t>Multiple Forms</a:t>
            </a:r>
          </a:p>
          <a:p>
            <a:pPr marL="0" indent="0">
              <a:buNone/>
            </a:pPr>
            <a:endParaRPr lang="en-US" dirty="0"/>
          </a:p>
          <a:p>
            <a:pPr marL="0" indent="0">
              <a:buNone/>
            </a:pPr>
            <a:r>
              <a:rPr lang="en-US" dirty="0"/>
              <a:t>Last task</a:t>
            </a:r>
          </a:p>
          <a:p>
            <a:pPr marL="0" indent="0">
              <a:buNone/>
            </a:pPr>
            <a:endParaRPr lang="en-US" dirty="0"/>
          </a:p>
          <a:p>
            <a:pPr marL="0" indent="0">
              <a:buNone/>
            </a:pPr>
            <a:endParaRPr lang="en-US" dirty="0"/>
          </a:p>
        </p:txBody>
      </p:sp>
      <p:cxnSp>
        <p:nvCxnSpPr>
          <p:cNvPr id="4" name="Straight Connector 3"/>
          <p:cNvCxnSpPr/>
          <p:nvPr/>
        </p:nvCxnSpPr>
        <p:spPr bwMode="auto">
          <a:xfrm>
            <a:off x="642728" y="3077945"/>
            <a:ext cx="7348136"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1117046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800986" y="1903490"/>
            <a:ext cx="7162800" cy="1026938"/>
          </a:xfrm>
          <a:prstGeom prst="rect">
            <a:avLst/>
          </a:prstGeom>
          <a:gradFill flip="none" rotWithShape="1">
            <a:gsLst>
              <a:gs pos="0">
                <a:schemeClr val="tx1">
                  <a:lumMod val="50000"/>
                  <a:lumOff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a:solidFill>
                <a:prstClr val="white"/>
              </a:solidFill>
            </a:endParaRPr>
          </a:p>
        </p:txBody>
      </p:sp>
      <p:sp>
        <p:nvSpPr>
          <p:cNvPr id="5" name="Rectangle 4"/>
          <p:cNvSpPr/>
          <p:nvPr/>
        </p:nvSpPr>
        <p:spPr bwMode="auto">
          <a:xfrm>
            <a:off x="800986" y="2930428"/>
            <a:ext cx="7162800" cy="1105725"/>
          </a:xfrm>
          <a:prstGeom prst="rect">
            <a:avLst/>
          </a:prstGeom>
          <a:gradFill flip="none" rotWithShape="1">
            <a:gsLst>
              <a:gs pos="0">
                <a:schemeClr val="bg1">
                  <a:lumMod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a:solidFill>
                <a:prstClr val="white"/>
              </a:solidFill>
            </a:endParaRPr>
          </a:p>
        </p:txBody>
      </p:sp>
      <p:sp>
        <p:nvSpPr>
          <p:cNvPr id="2" name="Title 1"/>
          <p:cNvSpPr>
            <a:spLocks noGrp="1"/>
          </p:cNvSpPr>
          <p:nvPr>
            <p:ph type="title"/>
          </p:nvPr>
        </p:nvSpPr>
        <p:spPr/>
        <p:txBody>
          <a:bodyPr/>
          <a:lstStyle/>
          <a:p>
            <a:pPr algn="ctr"/>
            <a:r>
              <a:rPr lang="en-US" dirty="0" smtClean="0"/>
              <a:t>Key Dates 2013-2014</a:t>
            </a:r>
            <a:endParaRPr lang="en-US" dirty="0"/>
          </a:p>
        </p:txBody>
      </p:sp>
      <p:sp>
        <p:nvSpPr>
          <p:cNvPr id="3" name="Content Placeholder 2"/>
          <p:cNvSpPr>
            <a:spLocks noGrp="1"/>
          </p:cNvSpPr>
          <p:nvPr>
            <p:ph idx="1"/>
          </p:nvPr>
        </p:nvSpPr>
        <p:spPr>
          <a:xfrm>
            <a:off x="1041990" y="1903490"/>
            <a:ext cx="5517836" cy="1026938"/>
          </a:xfrm>
        </p:spPr>
        <p:txBody>
          <a:bodyPr anchor="ctr"/>
          <a:lstStyle/>
          <a:p>
            <a:pPr marL="0" indent="0">
              <a:buNone/>
            </a:pPr>
            <a:r>
              <a:rPr lang="en-US" b="1" dirty="0"/>
              <a:t>TIDE On-Time order </a:t>
            </a:r>
            <a:r>
              <a:rPr lang="en-US" b="1" dirty="0" smtClean="0"/>
              <a:t>window </a:t>
            </a:r>
            <a:r>
              <a:rPr lang="en-US" dirty="0" smtClean="0"/>
              <a:t>Dec</a:t>
            </a:r>
            <a:r>
              <a:rPr lang="en-US" dirty="0"/>
              <a:t>. 2-13</a:t>
            </a:r>
          </a:p>
        </p:txBody>
      </p:sp>
      <p:sp>
        <p:nvSpPr>
          <p:cNvPr id="7" name="Content Placeholder 2"/>
          <p:cNvSpPr txBox="1">
            <a:spLocks/>
          </p:cNvSpPr>
          <p:nvPr/>
        </p:nvSpPr>
        <p:spPr>
          <a:xfrm>
            <a:off x="1041990" y="2930428"/>
            <a:ext cx="4484167" cy="1105726"/>
          </a:xfrm>
          <a:prstGeom prst="rect">
            <a:avLst/>
          </a:prstGeom>
        </p:spPr>
        <p:txBody>
          <a:bodyPr vert="horz" lIns="0" tIns="0" rIns="0" bIns="0" rtlCol="0" anchor="ctr"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a:t>TIDE Pre-ID window </a:t>
            </a:r>
            <a:r>
              <a:rPr lang="en-US" dirty="0" smtClean="0"/>
              <a:t>Jan</a:t>
            </a:r>
            <a:r>
              <a:rPr lang="en-US" dirty="0"/>
              <a:t>. 13-24</a:t>
            </a:r>
          </a:p>
        </p:txBody>
      </p:sp>
      <p:sp>
        <p:nvSpPr>
          <p:cNvPr id="8" name="Content Placeholder 2"/>
          <p:cNvSpPr txBox="1">
            <a:spLocks/>
          </p:cNvSpPr>
          <p:nvPr/>
        </p:nvSpPr>
        <p:spPr>
          <a:xfrm>
            <a:off x="1041990" y="4631261"/>
            <a:ext cx="5773479" cy="621228"/>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a:p>
        </p:txBody>
      </p:sp>
      <p:sp>
        <p:nvSpPr>
          <p:cNvPr id="9" name="Rectangle 8"/>
          <p:cNvSpPr/>
          <p:nvPr/>
        </p:nvSpPr>
        <p:spPr bwMode="auto">
          <a:xfrm>
            <a:off x="800986" y="4036154"/>
            <a:ext cx="7162800" cy="1111934"/>
          </a:xfrm>
          <a:prstGeom prst="rect">
            <a:avLst/>
          </a:prstGeom>
          <a:gradFill flip="none" rotWithShape="1">
            <a:gsLst>
              <a:gs pos="0">
                <a:schemeClr val="bg1">
                  <a:lumMod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dirty="0">
              <a:solidFill>
                <a:prstClr val="white"/>
              </a:solidFill>
            </a:endParaRPr>
          </a:p>
        </p:txBody>
      </p:sp>
      <p:sp>
        <p:nvSpPr>
          <p:cNvPr id="10" name="Content Placeholder 2"/>
          <p:cNvSpPr txBox="1">
            <a:spLocks/>
          </p:cNvSpPr>
          <p:nvPr/>
        </p:nvSpPr>
        <p:spPr>
          <a:xfrm>
            <a:off x="1041990" y="4036154"/>
            <a:ext cx="5372062" cy="1012915"/>
          </a:xfrm>
          <a:prstGeom prst="rect">
            <a:avLst/>
          </a:prstGeom>
        </p:spPr>
        <p:txBody>
          <a:bodyPr vert="horz" lIns="0" tIns="0" rIns="0" bIns="0" rtlCol="0" anchor="ctr"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smtClean="0"/>
              <a:t>SR assignments released </a:t>
            </a:r>
            <a:r>
              <a:rPr lang="en-US" dirty="0" smtClean="0"/>
              <a:t>Feb. 3</a:t>
            </a:r>
            <a:endParaRPr lang="en-US" dirty="0"/>
          </a:p>
        </p:txBody>
      </p:sp>
    </p:spTree>
    <p:extLst>
      <p:ext uri="{BB962C8B-B14F-4D97-AF65-F5344CB8AC3E}">
        <p14:creationId xmlns:p14="http://schemas.microsoft.com/office/powerpoint/2010/main" val="1175742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800986" y="1903490"/>
            <a:ext cx="7162800" cy="1026938"/>
          </a:xfrm>
          <a:prstGeom prst="rect">
            <a:avLst/>
          </a:prstGeom>
          <a:gradFill flip="none" rotWithShape="1">
            <a:gsLst>
              <a:gs pos="0">
                <a:schemeClr val="tx1">
                  <a:lumMod val="50000"/>
                  <a:lumOff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a:solidFill>
                <a:prstClr val="white"/>
              </a:solidFill>
            </a:endParaRPr>
          </a:p>
        </p:txBody>
      </p:sp>
      <p:sp>
        <p:nvSpPr>
          <p:cNvPr id="5" name="Rectangle 4"/>
          <p:cNvSpPr/>
          <p:nvPr/>
        </p:nvSpPr>
        <p:spPr bwMode="auto">
          <a:xfrm>
            <a:off x="800986" y="2930429"/>
            <a:ext cx="7162800" cy="1105725"/>
          </a:xfrm>
          <a:prstGeom prst="rect">
            <a:avLst/>
          </a:prstGeom>
          <a:gradFill flip="none" rotWithShape="1">
            <a:gsLst>
              <a:gs pos="0">
                <a:schemeClr val="bg1">
                  <a:lumMod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a:solidFill>
                <a:prstClr val="white"/>
              </a:solidFill>
            </a:endParaRPr>
          </a:p>
        </p:txBody>
      </p:sp>
      <p:sp>
        <p:nvSpPr>
          <p:cNvPr id="2" name="Title 1"/>
          <p:cNvSpPr>
            <a:spLocks noGrp="1"/>
          </p:cNvSpPr>
          <p:nvPr>
            <p:ph type="title"/>
          </p:nvPr>
        </p:nvSpPr>
        <p:spPr/>
        <p:txBody>
          <a:bodyPr/>
          <a:lstStyle/>
          <a:p>
            <a:pPr algn="ctr"/>
            <a:r>
              <a:rPr lang="en-US" dirty="0" smtClean="0"/>
              <a:t>Key Dates 2013-2014</a:t>
            </a:r>
            <a:endParaRPr lang="en-US" dirty="0"/>
          </a:p>
        </p:txBody>
      </p:sp>
      <p:sp>
        <p:nvSpPr>
          <p:cNvPr id="3" name="Content Placeholder 2"/>
          <p:cNvSpPr>
            <a:spLocks noGrp="1"/>
          </p:cNvSpPr>
          <p:nvPr>
            <p:ph idx="1"/>
          </p:nvPr>
        </p:nvSpPr>
        <p:spPr>
          <a:xfrm>
            <a:off x="1041990" y="1903490"/>
            <a:ext cx="3340396" cy="1026938"/>
          </a:xfrm>
        </p:spPr>
        <p:txBody>
          <a:bodyPr anchor="ctr"/>
          <a:lstStyle/>
          <a:p>
            <a:pPr marL="0" indent="0">
              <a:buNone/>
            </a:pPr>
            <a:r>
              <a:rPr lang="en-US" b="1" dirty="0" smtClean="0"/>
              <a:t>Materials arrive </a:t>
            </a:r>
            <a:r>
              <a:rPr lang="en-US" dirty="0" smtClean="0"/>
              <a:t>February 10</a:t>
            </a:r>
            <a:endParaRPr lang="en-US" dirty="0"/>
          </a:p>
        </p:txBody>
      </p:sp>
      <p:sp>
        <p:nvSpPr>
          <p:cNvPr id="7" name="Content Placeholder 2"/>
          <p:cNvSpPr txBox="1">
            <a:spLocks/>
          </p:cNvSpPr>
          <p:nvPr/>
        </p:nvSpPr>
        <p:spPr>
          <a:xfrm>
            <a:off x="1041990" y="2930428"/>
            <a:ext cx="3556514" cy="1105726"/>
          </a:xfrm>
          <a:prstGeom prst="rect">
            <a:avLst/>
          </a:prstGeom>
        </p:spPr>
        <p:txBody>
          <a:bodyPr vert="horz" lIns="0" tIns="0" rIns="0" bIns="0" rtlCol="0" anchor="ctr"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a:t>Testing window </a:t>
            </a:r>
            <a:r>
              <a:rPr lang="en-US" dirty="0" smtClean="0"/>
              <a:t>Feb</a:t>
            </a:r>
            <a:r>
              <a:rPr lang="en-US" dirty="0"/>
              <a:t>. 24-Apr. 18</a:t>
            </a:r>
          </a:p>
        </p:txBody>
      </p:sp>
      <p:sp>
        <p:nvSpPr>
          <p:cNvPr id="8" name="Content Placeholder 2"/>
          <p:cNvSpPr txBox="1">
            <a:spLocks/>
          </p:cNvSpPr>
          <p:nvPr/>
        </p:nvSpPr>
        <p:spPr>
          <a:xfrm>
            <a:off x="1041990" y="4631261"/>
            <a:ext cx="5773479" cy="621228"/>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dirty="0"/>
          </a:p>
        </p:txBody>
      </p:sp>
      <p:sp>
        <p:nvSpPr>
          <p:cNvPr id="9" name="Rectangle 8"/>
          <p:cNvSpPr/>
          <p:nvPr/>
        </p:nvSpPr>
        <p:spPr bwMode="auto">
          <a:xfrm>
            <a:off x="800986" y="4036154"/>
            <a:ext cx="7162800" cy="1111934"/>
          </a:xfrm>
          <a:prstGeom prst="rect">
            <a:avLst/>
          </a:prstGeom>
          <a:gradFill flip="none" rotWithShape="1">
            <a:gsLst>
              <a:gs pos="0">
                <a:schemeClr val="bg1">
                  <a:lumMod val="50000"/>
                </a:schemeClr>
              </a:gs>
              <a:gs pos="100000">
                <a:schemeClr val="bg1"/>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sz="1800" dirty="0">
              <a:solidFill>
                <a:prstClr val="white"/>
              </a:solidFill>
            </a:endParaRPr>
          </a:p>
        </p:txBody>
      </p:sp>
      <p:sp>
        <p:nvSpPr>
          <p:cNvPr id="10" name="Content Placeholder 2"/>
          <p:cNvSpPr txBox="1">
            <a:spLocks/>
          </p:cNvSpPr>
          <p:nvPr/>
        </p:nvSpPr>
        <p:spPr>
          <a:xfrm>
            <a:off x="1041990" y="4036154"/>
            <a:ext cx="4325140" cy="1012915"/>
          </a:xfrm>
          <a:prstGeom prst="rect">
            <a:avLst/>
          </a:prstGeom>
        </p:spPr>
        <p:txBody>
          <a:bodyPr vert="horz" lIns="0" tIns="0" rIns="0" bIns="0" rtlCol="0" anchor="ctr"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smtClean="0"/>
              <a:t>Paper Score Reports </a:t>
            </a:r>
            <a:r>
              <a:rPr lang="en-US" dirty="0" smtClean="0"/>
              <a:t>June 6</a:t>
            </a:r>
            <a:endParaRPr lang="en-US" dirty="0"/>
          </a:p>
        </p:txBody>
      </p:sp>
    </p:spTree>
    <p:extLst>
      <p:ext uri="{BB962C8B-B14F-4D97-AF65-F5344CB8AC3E}">
        <p14:creationId xmlns:p14="http://schemas.microsoft.com/office/powerpoint/2010/main" val="26048156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l="5023" t="5024" r="5025"/>
          <a:stretch/>
        </p:blipFill>
        <p:spPr>
          <a:xfrm>
            <a:off x="0" y="-1"/>
            <a:ext cx="9144000" cy="6392169"/>
          </a:xfrm>
        </p:spPr>
      </p:pic>
      <p:sp>
        <p:nvSpPr>
          <p:cNvPr id="2" name="Title 1"/>
          <p:cNvSpPr>
            <a:spLocks noGrp="1"/>
          </p:cNvSpPr>
          <p:nvPr>
            <p:ph type="title"/>
          </p:nvPr>
        </p:nvSpPr>
        <p:spPr>
          <a:xfrm>
            <a:off x="457200" y="293427"/>
            <a:ext cx="8229600" cy="646331"/>
          </a:xfrm>
        </p:spPr>
        <p:txBody>
          <a:bodyPr/>
          <a:lstStyle/>
          <a:p>
            <a:pPr algn="ctr"/>
            <a:r>
              <a:rPr lang="en-US" dirty="0" smtClean="0">
                <a:solidFill>
                  <a:schemeClr val="bg1"/>
                </a:solidFill>
              </a:rPr>
              <a:t>education.ohio.gov</a:t>
            </a:r>
            <a:endParaRPr lang="en-US" dirty="0">
              <a:solidFill>
                <a:schemeClr val="bg1"/>
              </a:solidFill>
            </a:endParaRPr>
          </a:p>
        </p:txBody>
      </p:sp>
      <p:sp>
        <p:nvSpPr>
          <p:cNvPr id="3" name="TextBox 2"/>
          <p:cNvSpPr txBox="1"/>
          <p:nvPr/>
        </p:nvSpPr>
        <p:spPr>
          <a:xfrm>
            <a:off x="1219200" y="1351723"/>
            <a:ext cx="6957391" cy="4524315"/>
          </a:xfrm>
          <a:prstGeom prst="rect">
            <a:avLst/>
          </a:prstGeom>
          <a:noFill/>
        </p:spPr>
        <p:txBody>
          <a:bodyPr wrap="square" rtlCol="0">
            <a:spAutoFit/>
          </a:bodyPr>
          <a:lstStyle/>
          <a:p>
            <a:pPr algn="ctr"/>
            <a:r>
              <a:rPr lang="en-US" sz="3200" dirty="0" smtClean="0">
                <a:solidFill>
                  <a:srgbClr val="FFFF00"/>
                </a:solidFill>
              </a:rPr>
              <a:t>Andrew Hinkle</a:t>
            </a:r>
          </a:p>
          <a:p>
            <a:pPr algn="ctr"/>
            <a:r>
              <a:rPr lang="en-US" sz="3200" dirty="0" smtClean="0">
                <a:solidFill>
                  <a:srgbClr val="FFFF00"/>
                </a:solidFill>
              </a:rPr>
              <a:t>andrew.hinkle@education.ohio.gov</a:t>
            </a:r>
          </a:p>
          <a:p>
            <a:pPr algn="ctr"/>
            <a:r>
              <a:rPr lang="en-US" sz="3200" dirty="0" smtClean="0">
                <a:solidFill>
                  <a:srgbClr val="FFFF00"/>
                </a:solidFill>
              </a:rPr>
              <a:t>614-644-7304</a:t>
            </a:r>
          </a:p>
          <a:p>
            <a:pPr algn="ctr"/>
            <a:r>
              <a:rPr lang="en-US" sz="3200" dirty="0" smtClean="0">
                <a:solidFill>
                  <a:srgbClr val="FFFF00"/>
                </a:solidFill>
              </a:rPr>
              <a:t>Office for Exceptional Children</a:t>
            </a:r>
          </a:p>
          <a:p>
            <a:pPr algn="ctr"/>
            <a:endParaRPr lang="en-US" sz="3200" dirty="0">
              <a:solidFill>
                <a:srgbClr val="FFFF00"/>
              </a:solidFill>
            </a:endParaRPr>
          </a:p>
          <a:p>
            <a:pPr algn="ctr"/>
            <a:r>
              <a:rPr lang="en-US" sz="3200" dirty="0" smtClean="0">
                <a:solidFill>
                  <a:srgbClr val="FFFF00"/>
                </a:solidFill>
              </a:rPr>
              <a:t>Amy Parker</a:t>
            </a:r>
          </a:p>
          <a:p>
            <a:pPr algn="ctr"/>
            <a:r>
              <a:rPr lang="en-US" sz="3200" dirty="0" smtClean="0">
                <a:solidFill>
                  <a:srgbClr val="FFFF00"/>
                </a:solidFill>
              </a:rPr>
              <a:t>amy.parker@education.ohio.gov</a:t>
            </a:r>
          </a:p>
          <a:p>
            <a:pPr algn="ctr"/>
            <a:r>
              <a:rPr lang="en-US" sz="3200" dirty="0" smtClean="0">
                <a:solidFill>
                  <a:srgbClr val="FFFF00"/>
                </a:solidFill>
              </a:rPr>
              <a:t>614-387-0948</a:t>
            </a:r>
          </a:p>
          <a:p>
            <a:pPr algn="ctr"/>
            <a:r>
              <a:rPr lang="en-US" sz="3200" dirty="0" smtClean="0">
                <a:solidFill>
                  <a:srgbClr val="FFFF00"/>
                </a:solidFill>
              </a:rPr>
              <a:t>Office of Curriculum and Assessment</a:t>
            </a:r>
            <a:endParaRPr lang="en-US" sz="3200" dirty="0">
              <a:solidFill>
                <a:srgbClr val="FFFF00"/>
              </a:solidFill>
            </a:endParaRPr>
          </a:p>
        </p:txBody>
      </p:sp>
    </p:spTree>
    <p:extLst>
      <p:ext uri="{BB962C8B-B14F-4D97-AF65-F5344CB8AC3E}">
        <p14:creationId xmlns:p14="http://schemas.microsoft.com/office/powerpoint/2010/main" val="30405854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Social Media</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6002" y="2675530"/>
            <a:ext cx="1600200" cy="452034"/>
          </a:xfrm>
          <a:prstGeom prst="rect">
            <a:avLst/>
          </a:prstGeom>
        </p:spPr>
      </p:pic>
      <p:pic>
        <p:nvPicPr>
          <p:cNvPr id="9" name="Picture 8" descr="facebook-logo.jpg"/>
          <p:cNvPicPr>
            <a:picLocks noChangeAspect="1"/>
          </p:cNvPicPr>
          <p:nvPr/>
        </p:nvPicPr>
        <p:blipFill>
          <a:blip r:embed="rId3"/>
          <a:stretch>
            <a:fillRect/>
          </a:stretch>
        </p:blipFill>
        <p:spPr>
          <a:xfrm>
            <a:off x="632954" y="1441033"/>
            <a:ext cx="1603248" cy="329184"/>
          </a:xfrm>
          <a:prstGeom prst="rect">
            <a:avLst/>
          </a:prstGeom>
        </p:spPr>
      </p:pic>
      <p:sp>
        <p:nvSpPr>
          <p:cNvPr id="10" name="Rectangle 9"/>
          <p:cNvSpPr/>
          <p:nvPr/>
        </p:nvSpPr>
        <p:spPr>
          <a:xfrm>
            <a:off x="2855695" y="4494210"/>
            <a:ext cx="2854949" cy="492443"/>
          </a:xfrm>
          <a:prstGeom prst="rect">
            <a:avLst/>
          </a:prstGeom>
        </p:spPr>
        <p:txBody>
          <a:bodyPr wrap="none" lIns="0" tIns="0" rIns="0" bIns="0">
            <a:spAutoFit/>
          </a:bodyPr>
          <a:lstStyle/>
          <a:p>
            <a:r>
              <a:rPr lang="en-US" sz="3200" dirty="0" smtClean="0">
                <a:latin typeface="Arial"/>
                <a:cs typeface="Arial"/>
              </a:rPr>
              <a:t>@</a:t>
            </a:r>
            <a:r>
              <a:rPr lang="en-US" sz="3200" dirty="0" err="1" smtClean="0">
                <a:latin typeface="Arial"/>
                <a:cs typeface="Arial"/>
              </a:rPr>
              <a:t>OHEducation</a:t>
            </a:r>
            <a:endParaRPr lang="en-US" sz="3200" dirty="0">
              <a:latin typeface="Arial"/>
              <a:cs typeface="Arial"/>
            </a:endParaRPr>
          </a:p>
        </p:txBody>
      </p:sp>
      <p:sp>
        <p:nvSpPr>
          <p:cNvPr id="11" name="Rectangle 10"/>
          <p:cNvSpPr/>
          <p:nvPr/>
        </p:nvSpPr>
        <p:spPr>
          <a:xfrm>
            <a:off x="2855695" y="2656173"/>
            <a:ext cx="5371663" cy="492443"/>
          </a:xfrm>
          <a:prstGeom prst="rect">
            <a:avLst/>
          </a:prstGeom>
        </p:spPr>
        <p:txBody>
          <a:bodyPr wrap="none" lIns="0" tIns="0" rIns="0" bIns="0">
            <a:spAutoFit/>
          </a:bodyPr>
          <a:lstStyle/>
          <a:p>
            <a:r>
              <a:rPr lang="en-US" sz="3200" dirty="0" err="1" smtClean="0">
                <a:latin typeface="Arial"/>
                <a:cs typeface="Arial"/>
              </a:rPr>
              <a:t>ohio</a:t>
            </a:r>
            <a:r>
              <a:rPr lang="en-US" sz="3200" dirty="0" smtClean="0">
                <a:latin typeface="Arial"/>
                <a:cs typeface="Arial"/>
              </a:rPr>
              <a:t>-department-of-education</a:t>
            </a:r>
          </a:p>
        </p:txBody>
      </p:sp>
      <p:sp>
        <p:nvSpPr>
          <p:cNvPr id="12" name="Rectangle 11"/>
          <p:cNvSpPr/>
          <p:nvPr/>
        </p:nvSpPr>
        <p:spPr>
          <a:xfrm>
            <a:off x="2855695" y="1339441"/>
            <a:ext cx="5238614" cy="984885"/>
          </a:xfrm>
          <a:prstGeom prst="rect">
            <a:avLst/>
          </a:prstGeom>
        </p:spPr>
        <p:txBody>
          <a:bodyPr wrap="none" lIns="0" tIns="0" rIns="0" bIns="0">
            <a:spAutoFit/>
          </a:bodyPr>
          <a:lstStyle/>
          <a:p>
            <a:r>
              <a:rPr lang="en-US" sz="3200" dirty="0" smtClean="0">
                <a:latin typeface="Arial"/>
                <a:cs typeface="Arial"/>
              </a:rPr>
              <a:t>Ohio Families and Education</a:t>
            </a:r>
          </a:p>
          <a:p>
            <a:r>
              <a:rPr lang="en-US" sz="3200" dirty="0" smtClean="0">
                <a:latin typeface="Arial"/>
                <a:cs typeface="Arial"/>
              </a:rPr>
              <a:t>Ohio Teachers’ Homeroom</a:t>
            </a:r>
          </a:p>
        </p:txBody>
      </p:sp>
      <p:sp>
        <p:nvSpPr>
          <p:cNvPr id="13" name="Rectangle 12"/>
          <p:cNvSpPr/>
          <p:nvPr/>
        </p:nvSpPr>
        <p:spPr>
          <a:xfrm>
            <a:off x="2855695" y="5522187"/>
            <a:ext cx="2325317" cy="492443"/>
          </a:xfrm>
          <a:prstGeom prst="rect">
            <a:avLst/>
          </a:prstGeom>
        </p:spPr>
        <p:txBody>
          <a:bodyPr wrap="none" lIns="0" tIns="0" bIns="0">
            <a:spAutoFit/>
          </a:bodyPr>
          <a:lstStyle/>
          <a:p>
            <a:r>
              <a:rPr lang="en-US" sz="3200" dirty="0" err="1" smtClean="0">
                <a:latin typeface="Arial"/>
                <a:cs typeface="Arial"/>
              </a:rPr>
              <a:t>OhioEdDept</a:t>
            </a:r>
            <a:endParaRPr lang="en-US" sz="3200" dirty="0" smtClean="0">
              <a:latin typeface="Arial"/>
              <a:cs typeface="Arial"/>
            </a:endParaRPr>
          </a:p>
        </p:txBody>
      </p:sp>
      <p:sp>
        <p:nvSpPr>
          <p:cNvPr id="14" name="Rectangle 13"/>
          <p:cNvSpPr/>
          <p:nvPr/>
        </p:nvSpPr>
        <p:spPr>
          <a:xfrm>
            <a:off x="2855695" y="3524403"/>
            <a:ext cx="4206280" cy="492443"/>
          </a:xfrm>
          <a:prstGeom prst="rect">
            <a:avLst/>
          </a:prstGeom>
        </p:spPr>
        <p:txBody>
          <a:bodyPr wrap="none" lIns="0" tIns="0" rIns="0" bIns="0">
            <a:spAutoFit/>
          </a:bodyPr>
          <a:lstStyle/>
          <a:p>
            <a:r>
              <a:rPr lang="en-US" sz="3200" dirty="0" err="1" smtClean="0">
                <a:latin typeface="Arial"/>
                <a:cs typeface="Arial"/>
              </a:rPr>
              <a:t>storify.com/ohioEdDept</a:t>
            </a:r>
            <a:endParaRPr lang="en-US" sz="3200" dirty="0" smtClean="0">
              <a:latin typeface="Arial"/>
              <a:cs typeface="Arial"/>
            </a:endParaRPr>
          </a:p>
        </p:txBody>
      </p:sp>
      <p:pic>
        <p:nvPicPr>
          <p:cNvPr id="15" name="Picture 14" descr="facebook-logo.jpg"/>
          <p:cNvPicPr>
            <a:picLocks noChangeAspect="1"/>
          </p:cNvPicPr>
          <p:nvPr/>
        </p:nvPicPr>
        <p:blipFill>
          <a:blip r:embed="rId4"/>
          <a:stretch>
            <a:fillRect/>
          </a:stretch>
        </p:blipFill>
        <p:spPr>
          <a:xfrm>
            <a:off x="636002" y="4590233"/>
            <a:ext cx="1600200" cy="298703"/>
          </a:xfrm>
          <a:prstGeom prst="rect">
            <a:avLst/>
          </a:prstGeom>
        </p:spPr>
      </p:pic>
      <p:pic>
        <p:nvPicPr>
          <p:cNvPr id="17" name="Picture 16" descr="facebook-logo.jpg"/>
          <p:cNvPicPr>
            <a:picLocks noChangeAspect="1"/>
          </p:cNvPicPr>
          <p:nvPr/>
        </p:nvPicPr>
        <p:blipFill>
          <a:blip r:embed="rId5"/>
          <a:stretch>
            <a:fillRect/>
          </a:stretch>
        </p:blipFill>
        <p:spPr>
          <a:xfrm>
            <a:off x="1083597" y="5462783"/>
            <a:ext cx="1152605" cy="457200"/>
          </a:xfrm>
          <a:prstGeom prst="rect">
            <a:avLst/>
          </a:prstGeom>
        </p:spPr>
      </p:pic>
      <p:pic>
        <p:nvPicPr>
          <p:cNvPr id="18" name="Picture 17" descr="facebook-logo.jpg"/>
          <p:cNvPicPr>
            <a:picLocks noChangeAspect="1"/>
          </p:cNvPicPr>
          <p:nvPr/>
        </p:nvPicPr>
        <p:blipFill>
          <a:blip r:embed="rId6"/>
          <a:stretch>
            <a:fillRect/>
          </a:stretch>
        </p:blipFill>
        <p:spPr>
          <a:xfrm>
            <a:off x="624127" y="3581627"/>
            <a:ext cx="1600200" cy="400050"/>
          </a:xfrm>
          <a:prstGeom prst="rect">
            <a:avLst/>
          </a:prstGeom>
        </p:spPr>
      </p:pic>
    </p:spTree>
    <p:extLst>
      <p:ext uri="{BB962C8B-B14F-4D97-AF65-F5344CB8AC3E}">
        <p14:creationId xmlns:p14="http://schemas.microsoft.com/office/powerpoint/2010/main" val="377110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Training 2012-2013</a:t>
            </a:r>
            <a:endParaRPr lang="en-US" dirty="0"/>
          </a:p>
        </p:txBody>
      </p:sp>
      <p:sp>
        <p:nvSpPr>
          <p:cNvPr id="3" name="Content Placeholder 2"/>
          <p:cNvSpPr>
            <a:spLocks noGrp="1"/>
          </p:cNvSpPr>
          <p:nvPr>
            <p:ph idx="1"/>
          </p:nvPr>
        </p:nvSpPr>
        <p:spPr>
          <a:xfrm>
            <a:off x="3449782" y="2044548"/>
            <a:ext cx="4969824" cy="3224065"/>
          </a:xfrm>
        </p:spPr>
        <p:txBody>
          <a:bodyPr/>
          <a:lstStyle/>
          <a:p>
            <a:pPr marL="346075" lvl="1" indent="0">
              <a:buNone/>
            </a:pPr>
            <a:r>
              <a:rPr lang="en-US" b="1" dirty="0" smtClean="0"/>
              <a:t>2200</a:t>
            </a:r>
            <a:r>
              <a:rPr lang="en-US" dirty="0" smtClean="0"/>
              <a:t> </a:t>
            </a:r>
            <a:r>
              <a:rPr lang="en-US" dirty="0"/>
              <a:t>online </a:t>
            </a:r>
            <a:r>
              <a:rPr lang="en-US" dirty="0" smtClean="0"/>
              <a:t>modules</a:t>
            </a:r>
            <a:endParaRPr lang="en-US" dirty="0"/>
          </a:p>
          <a:p>
            <a:pPr marL="346075" lvl="1" indent="0">
              <a:buNone/>
            </a:pPr>
            <a:r>
              <a:rPr lang="en-US" b="1" dirty="0" smtClean="0"/>
              <a:t>8000</a:t>
            </a:r>
            <a:r>
              <a:rPr lang="en-US" dirty="0" smtClean="0"/>
              <a:t> face-to-face</a:t>
            </a:r>
            <a:endParaRPr lang="en-US" dirty="0"/>
          </a:p>
          <a:p>
            <a:pPr marL="0" indent="0">
              <a:buNone/>
            </a:pPr>
            <a:endParaRPr lang="en-US" dirty="0" smtClean="0"/>
          </a:p>
          <a:p>
            <a:pPr marL="346075" lvl="1" indent="0">
              <a:buNone/>
            </a:pPr>
            <a:r>
              <a:rPr lang="en-US" b="1" dirty="0" smtClean="0"/>
              <a:t>500</a:t>
            </a:r>
            <a:r>
              <a:rPr lang="en-US" dirty="0" smtClean="0"/>
              <a:t> Trainers</a:t>
            </a:r>
          </a:p>
          <a:p>
            <a:pPr marL="346075" lvl="1" indent="0">
              <a:buNone/>
            </a:pPr>
            <a:r>
              <a:rPr lang="en-US" b="1" dirty="0" smtClean="0"/>
              <a:t>10,000</a:t>
            </a:r>
            <a:r>
              <a:rPr lang="en-US" dirty="0" smtClean="0"/>
              <a:t> TAs</a:t>
            </a:r>
            <a:endParaRPr lang="en-US" dirty="0"/>
          </a:p>
        </p:txBody>
      </p:sp>
      <p:cxnSp>
        <p:nvCxnSpPr>
          <p:cNvPr id="4" name="Straight Connector 3"/>
          <p:cNvCxnSpPr/>
          <p:nvPr/>
        </p:nvCxnSpPr>
        <p:spPr bwMode="auto">
          <a:xfrm>
            <a:off x="3449782" y="3451145"/>
            <a:ext cx="4527054"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
        <p:nvSpPr>
          <p:cNvPr id="5" name="Content Placeholder 2"/>
          <p:cNvSpPr txBox="1">
            <a:spLocks/>
          </p:cNvSpPr>
          <p:nvPr/>
        </p:nvSpPr>
        <p:spPr>
          <a:xfrm>
            <a:off x="536016" y="2136491"/>
            <a:ext cx="2668772" cy="884089"/>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4800" b="1" dirty="0" smtClean="0">
                <a:solidFill>
                  <a:srgbClr val="C00000"/>
                </a:solidFill>
              </a:rPr>
              <a:t>OACS-E</a:t>
            </a:r>
            <a:endParaRPr lang="en-US" sz="4800" b="1" dirty="0">
              <a:solidFill>
                <a:srgbClr val="C00000"/>
              </a:solidFill>
            </a:endParaRPr>
          </a:p>
        </p:txBody>
      </p:sp>
      <p:sp>
        <p:nvSpPr>
          <p:cNvPr id="6" name="Content Placeholder 2"/>
          <p:cNvSpPr txBox="1">
            <a:spLocks/>
          </p:cNvSpPr>
          <p:nvPr/>
        </p:nvSpPr>
        <p:spPr>
          <a:xfrm>
            <a:off x="719238" y="4179307"/>
            <a:ext cx="2668772" cy="884089"/>
          </a:xfrm>
          <a:prstGeom prst="rect">
            <a:avLst/>
          </a:prstGeom>
        </p:spPr>
        <p:txBody>
          <a:bodyPr vert="horz" lIns="0" tIns="0" rIns="0" bIns="0" rtlCol="0" anchor="t" anchorCtr="0">
            <a:noAutofit/>
          </a:bodyPr>
          <a:lst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4800" b="1" dirty="0" smtClean="0">
                <a:solidFill>
                  <a:srgbClr val="C00000"/>
                </a:solidFill>
              </a:rPr>
              <a:t>AASCD</a:t>
            </a:r>
            <a:endParaRPr lang="en-US" sz="4800" b="1"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Participation Data</a:t>
            </a:r>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241345997"/>
              </p:ext>
            </p:extLst>
          </p:nvPr>
        </p:nvGraphicFramePr>
        <p:xfrm>
          <a:off x="890954" y="1397001"/>
          <a:ext cx="7362093" cy="4660212"/>
        </p:xfrm>
        <a:graphic>
          <a:graphicData uri="http://schemas.openxmlformats.org/drawingml/2006/table">
            <a:tbl>
              <a:tblPr firstRow="1" bandRow="1">
                <a:tableStyleId>{5C22544A-7EE6-4342-B048-85BDC9FD1C3A}</a:tableStyleId>
              </a:tblPr>
              <a:tblGrid>
                <a:gridCol w="2454031"/>
                <a:gridCol w="2454031"/>
                <a:gridCol w="2454031"/>
              </a:tblGrid>
              <a:tr h="1035249">
                <a:tc>
                  <a:txBody>
                    <a:bodyPr/>
                    <a:lstStyle/>
                    <a:p>
                      <a:pPr algn="ctr"/>
                      <a:r>
                        <a:rPr lang="en-US" sz="3200" dirty="0" smtClean="0">
                          <a:latin typeface="Arial" panose="020B0604020202020204" pitchFamily="34" charset="0"/>
                          <a:cs typeface="Arial" panose="020B0604020202020204" pitchFamily="34" charset="0"/>
                        </a:rPr>
                        <a:t>Grade Band</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Students 2013</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Students 2012</a:t>
                      </a:r>
                      <a:endParaRPr lang="en-US" sz="3200" dirty="0">
                        <a:latin typeface="Arial" panose="020B0604020202020204" pitchFamily="34" charset="0"/>
                        <a:cs typeface="Arial" panose="020B0604020202020204" pitchFamily="34" charset="0"/>
                      </a:endParaRPr>
                    </a:p>
                  </a:txBody>
                  <a:tcPr anchor="ctr"/>
                </a:tc>
              </a:tr>
              <a:tr h="898353">
                <a:tc>
                  <a:txBody>
                    <a:bodyPr/>
                    <a:lstStyle/>
                    <a:p>
                      <a:pPr algn="ctr"/>
                      <a:r>
                        <a:rPr lang="en-US" sz="3200" b="1" dirty="0" smtClean="0">
                          <a:latin typeface="Arial" panose="020B0604020202020204" pitchFamily="34" charset="0"/>
                          <a:cs typeface="Arial" panose="020B0604020202020204" pitchFamily="34" charset="0"/>
                        </a:rPr>
                        <a:t>3-5</a:t>
                      </a:r>
                      <a:endParaRPr lang="en-US" sz="3200" b="1"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7030</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7039</a:t>
                      </a:r>
                      <a:endParaRPr lang="en-US" sz="3200" dirty="0">
                        <a:latin typeface="Arial" panose="020B0604020202020204" pitchFamily="34" charset="0"/>
                        <a:cs typeface="Arial" panose="020B0604020202020204" pitchFamily="34" charset="0"/>
                      </a:endParaRPr>
                    </a:p>
                  </a:txBody>
                  <a:tcPr anchor="ctr"/>
                </a:tc>
              </a:tr>
              <a:tr h="898353">
                <a:tc>
                  <a:txBody>
                    <a:bodyPr/>
                    <a:lstStyle/>
                    <a:p>
                      <a:pPr algn="ctr"/>
                      <a:r>
                        <a:rPr lang="en-US" sz="3200" b="1" dirty="0" smtClean="0">
                          <a:latin typeface="Arial" panose="020B0604020202020204" pitchFamily="34" charset="0"/>
                          <a:cs typeface="Arial" panose="020B0604020202020204" pitchFamily="34" charset="0"/>
                        </a:rPr>
                        <a:t>6-8</a:t>
                      </a:r>
                      <a:endParaRPr lang="en-US" sz="3200" b="1"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7315</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7238</a:t>
                      </a:r>
                      <a:endParaRPr lang="en-US" sz="3200" dirty="0">
                        <a:latin typeface="Arial" panose="020B0604020202020204" pitchFamily="34" charset="0"/>
                        <a:cs typeface="Arial" panose="020B0604020202020204" pitchFamily="34" charset="0"/>
                      </a:endParaRPr>
                    </a:p>
                  </a:txBody>
                  <a:tcPr anchor="ctr"/>
                </a:tc>
              </a:tr>
              <a:tr h="898353">
                <a:tc>
                  <a:txBody>
                    <a:bodyPr/>
                    <a:lstStyle/>
                    <a:p>
                      <a:pPr algn="ctr"/>
                      <a:r>
                        <a:rPr lang="en-US" sz="3200" b="1" dirty="0" smtClean="0">
                          <a:latin typeface="Arial" panose="020B0604020202020204" pitchFamily="34" charset="0"/>
                          <a:cs typeface="Arial" panose="020B0604020202020204" pitchFamily="34" charset="0"/>
                        </a:rPr>
                        <a:t>OGT</a:t>
                      </a:r>
                      <a:endParaRPr lang="en-US" sz="3200" b="1"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2220</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2326</a:t>
                      </a:r>
                      <a:endParaRPr lang="en-US" sz="3200" dirty="0">
                        <a:latin typeface="Arial" panose="020B0604020202020204" pitchFamily="34" charset="0"/>
                        <a:cs typeface="Arial" panose="020B0604020202020204" pitchFamily="34" charset="0"/>
                      </a:endParaRPr>
                    </a:p>
                  </a:txBody>
                  <a:tcPr anchor="ctr"/>
                </a:tc>
              </a:tr>
              <a:tr h="898353">
                <a:tc>
                  <a:txBody>
                    <a:bodyPr/>
                    <a:lstStyle/>
                    <a:p>
                      <a:pPr algn="ctr"/>
                      <a:r>
                        <a:rPr lang="en-US" sz="3200" b="1" dirty="0" smtClean="0">
                          <a:latin typeface="Arial" panose="020B0604020202020204" pitchFamily="34" charset="0"/>
                          <a:cs typeface="Arial" panose="020B0604020202020204" pitchFamily="34" charset="0"/>
                        </a:rPr>
                        <a:t>Total</a:t>
                      </a:r>
                      <a:endParaRPr lang="en-US" sz="3200" b="1"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16,565</a:t>
                      </a:r>
                      <a:endParaRPr lang="en-US" sz="3200" dirty="0">
                        <a:latin typeface="Arial" panose="020B0604020202020204" pitchFamily="34" charset="0"/>
                        <a:cs typeface="Arial" panose="020B0604020202020204" pitchFamily="34" charset="0"/>
                      </a:endParaRPr>
                    </a:p>
                  </a:txBody>
                  <a:tcPr anchor="ctr"/>
                </a:tc>
                <a:tc>
                  <a:txBody>
                    <a:bodyPr/>
                    <a:lstStyle/>
                    <a:p>
                      <a:pPr algn="ctr"/>
                      <a:r>
                        <a:rPr lang="en-US" sz="3200" dirty="0" smtClean="0">
                          <a:latin typeface="Arial" panose="020B0604020202020204" pitchFamily="34" charset="0"/>
                          <a:cs typeface="Arial" panose="020B0604020202020204" pitchFamily="34" charset="0"/>
                        </a:rPr>
                        <a:t>16,603</a:t>
                      </a:r>
                      <a:endParaRPr lang="en-US" sz="3200" dirty="0">
                        <a:latin typeface="Arial" panose="020B0604020202020204" pitchFamily="34" charset="0"/>
                        <a:cs typeface="Arial" panose="020B0604020202020204" pitchFamily="34" charset="0"/>
                      </a:endParaRPr>
                    </a:p>
                  </a:txBody>
                  <a:tcPr anchor="ctr"/>
                </a:tc>
              </a:tr>
            </a:tbl>
          </a:graphicData>
        </a:graphic>
      </p:graphicFrame>
    </p:spTree>
    <p:extLst>
      <p:ext uri="{BB962C8B-B14F-4D97-AF65-F5344CB8AC3E}">
        <p14:creationId xmlns:p14="http://schemas.microsoft.com/office/powerpoint/2010/main" val="3943261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0" y="162046"/>
            <a:ext cx="9138380" cy="6157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3860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8815"/>
            <a:ext cx="9144000" cy="5960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15421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32" y="104173"/>
            <a:ext cx="9083571" cy="6204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9406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89" y="405115"/>
            <a:ext cx="9046818" cy="5926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1950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Completion Rates	</a:t>
            </a:r>
            <a:endParaRPr lang="en-US" dirty="0"/>
          </a:p>
        </p:txBody>
      </p:sp>
      <p:graphicFrame>
        <p:nvGraphicFramePr>
          <p:cNvPr id="4" name="Content Placeholder 4"/>
          <p:cNvGraphicFramePr>
            <a:graphicFrameLocks noGrp="1"/>
          </p:cNvGraphicFramePr>
          <p:nvPr>
            <p:ph idx="1"/>
            <p:extLst>
              <p:ext uri="{D42A27DB-BD31-4B8C-83A1-F6EECF244321}">
                <p14:modId xmlns:p14="http://schemas.microsoft.com/office/powerpoint/2010/main" val="337811641"/>
              </p:ext>
            </p:extLst>
          </p:nvPr>
        </p:nvGraphicFramePr>
        <p:xfrm>
          <a:off x="879231" y="2016370"/>
          <a:ext cx="7491045" cy="2934852"/>
        </p:xfrm>
        <a:graphic>
          <a:graphicData uri="http://schemas.openxmlformats.org/drawingml/2006/table">
            <a:tbl>
              <a:tblPr firstRow="1" bandRow="1">
                <a:tableStyleId>{85BE263C-DBD7-4A20-BB59-AAB30ACAA65A}</a:tableStyleId>
              </a:tblPr>
              <a:tblGrid>
                <a:gridCol w="4724466"/>
                <a:gridCol w="2766579"/>
              </a:tblGrid>
              <a:tr h="1477107">
                <a:tc>
                  <a:txBody>
                    <a:bodyPr/>
                    <a:lstStyle/>
                    <a:p>
                      <a:pPr algn="ctr" fontAlgn="b"/>
                      <a:r>
                        <a:rPr lang="en-US" sz="3200" b="1" u="none" strike="noStrike" dirty="0">
                          <a:effectLst/>
                          <a:latin typeface="Arial" panose="020B0604020202020204" pitchFamily="34" charset="0"/>
                          <a:cs typeface="Arial" panose="020B0604020202020204" pitchFamily="34" charset="0"/>
                        </a:rPr>
                        <a:t>TA </a:t>
                      </a:r>
                      <a:r>
                        <a:rPr lang="en-US" sz="3200" b="1" u="none" strike="noStrike" dirty="0" smtClean="0">
                          <a:effectLst/>
                          <a:latin typeface="Arial" panose="020B0604020202020204" pitchFamily="34" charset="0"/>
                          <a:cs typeface="Arial" panose="020B0604020202020204" pitchFamily="34" charset="0"/>
                        </a:rPr>
                        <a:t>Completion Rate</a:t>
                      </a:r>
                      <a:endParaRPr lang="en-US" sz="3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3200" b="1" u="none" strike="noStrike" dirty="0">
                          <a:effectLst/>
                          <a:latin typeface="Arial" panose="020B0604020202020204" pitchFamily="34" charset="0"/>
                          <a:cs typeface="Arial" panose="020B0604020202020204" pitchFamily="34" charset="0"/>
                        </a:rPr>
                        <a:t>94.61%</a:t>
                      </a:r>
                      <a:endParaRPr lang="en-US" sz="3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1457745">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3200" b="1" u="none" strike="noStrike" dirty="0" smtClean="0">
                          <a:effectLst/>
                          <a:latin typeface="Arial" panose="020B0604020202020204" pitchFamily="34" charset="0"/>
                          <a:cs typeface="Arial" panose="020B0604020202020204" pitchFamily="34" charset="0"/>
                        </a:rPr>
                        <a:t>SR</a:t>
                      </a:r>
                      <a:r>
                        <a:rPr lang="en-US" sz="3200" b="1" u="none" strike="noStrike" baseline="0" dirty="0" smtClean="0">
                          <a:effectLst/>
                          <a:latin typeface="Arial" panose="020B0604020202020204" pitchFamily="34" charset="0"/>
                          <a:cs typeface="Arial" panose="020B0604020202020204" pitchFamily="34" charset="0"/>
                        </a:rPr>
                        <a:t> </a:t>
                      </a:r>
                      <a:r>
                        <a:rPr lang="en-US" sz="3200" b="1" u="none" strike="noStrike" dirty="0" smtClean="0">
                          <a:effectLst/>
                          <a:latin typeface="Arial" panose="020B0604020202020204" pitchFamily="34" charset="0"/>
                          <a:cs typeface="Arial" panose="020B0604020202020204" pitchFamily="34" charset="0"/>
                        </a:rPr>
                        <a:t>Completion Rate</a:t>
                      </a:r>
                      <a:endParaRPr lang="en-US" sz="3200" b="1" i="0" u="none" strike="noStrike" dirty="0" smtClean="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en-US" sz="3200" b="1" u="none" strike="noStrike" dirty="0" smtClean="0">
                          <a:effectLst/>
                          <a:latin typeface="Arial" panose="020B0604020202020204" pitchFamily="34" charset="0"/>
                          <a:cs typeface="Arial" panose="020B0604020202020204" pitchFamily="34" charset="0"/>
                        </a:rPr>
                        <a:t>93.14%</a:t>
                      </a:r>
                      <a:endParaRPr lang="en-US" sz="3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979953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5B1FABC32805468FE9B806B792CFE9" ma:contentTypeVersion="1" ma:contentTypeDescription="Create a new document." ma:contentTypeScope="" ma:versionID="7816300b107979b0377c2283553afb8e">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A317C4-3467-43D4-BFE5-9F8516BB7E7A}">
  <ds:schemaRefs>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sharepoint/v3"/>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640317DC-592D-4C52-8FB5-DACE868883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06F1B4-6B39-424C-8135-BC1BE26616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1973</TotalTime>
  <Words>1156</Words>
  <Application>Microsoft Office PowerPoint</Application>
  <PresentationFormat>On-screen Show (4:3)</PresentationFormat>
  <Paragraphs>249</Paragraphs>
  <Slides>25</Slides>
  <Notes>18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Alternate Assessment</vt:lpstr>
      <vt:lpstr>Better than a Collection of Evidence:</vt:lpstr>
      <vt:lpstr>Training 2012-2013</vt:lpstr>
      <vt:lpstr>Participation Data</vt:lpstr>
      <vt:lpstr>PowerPoint Presentation</vt:lpstr>
      <vt:lpstr>PowerPoint Presentation</vt:lpstr>
      <vt:lpstr>PowerPoint Presentation</vt:lpstr>
      <vt:lpstr>PowerPoint Presentation</vt:lpstr>
      <vt:lpstr>Completion Rates </vt:lpstr>
      <vt:lpstr>TA Training Feedback</vt:lpstr>
      <vt:lpstr>Administration Procedures &amp;  Quality of Materials</vt:lpstr>
      <vt:lpstr>Test Security</vt:lpstr>
      <vt:lpstr>Second Raters</vt:lpstr>
      <vt:lpstr>Data Entry Interface (DEI)</vt:lpstr>
      <vt:lpstr>Online Reporting System (ORS)</vt:lpstr>
      <vt:lpstr>Ordering, Receiving and Returning Materials</vt:lpstr>
      <vt:lpstr>AASCD 2013 - 2014</vt:lpstr>
      <vt:lpstr>Training</vt:lpstr>
      <vt:lpstr>Online systems</vt:lpstr>
      <vt:lpstr>Student Placement Questionnaire</vt:lpstr>
      <vt:lpstr>Field Testing</vt:lpstr>
      <vt:lpstr>Key Dates 2013-2014</vt:lpstr>
      <vt:lpstr>Key Dates 2013-2014</vt:lpstr>
      <vt:lpstr>education.ohio.gov</vt:lpstr>
      <vt:lpstr>Social Media</vt:lpstr>
    </vt:vector>
  </TitlesOfParts>
  <Company>Sanger &amp; Eby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Ramous</dc:creator>
  <cp:lastModifiedBy>Valerie Riedthaler</cp:lastModifiedBy>
  <cp:revision>67</cp:revision>
  <dcterms:created xsi:type="dcterms:W3CDTF">2013-05-22T22:25:08Z</dcterms:created>
  <dcterms:modified xsi:type="dcterms:W3CDTF">2014-01-29T16:29:24Z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0x010100205B1FABC32805468FE9B806B792CFE9</vt:lpwstr>
  </property>
</Properties>
</file>