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handoutMasterIdLst>
    <p:handoutMasterId r:id="rId25"/>
  </p:handoutMasterIdLst>
  <p:sldIdLst>
    <p:sldId id="259" r:id="rId2"/>
    <p:sldId id="283" r:id="rId3"/>
    <p:sldId id="260" r:id="rId4"/>
    <p:sldId id="263" r:id="rId5"/>
    <p:sldId id="272" r:id="rId6"/>
    <p:sldId id="261" r:id="rId7"/>
    <p:sldId id="257" r:id="rId8"/>
    <p:sldId id="284" r:id="rId9"/>
    <p:sldId id="280" r:id="rId10"/>
    <p:sldId id="279" r:id="rId11"/>
    <p:sldId id="265" r:id="rId12"/>
    <p:sldId id="273" r:id="rId13"/>
    <p:sldId id="281" r:id="rId14"/>
    <p:sldId id="266" r:id="rId15"/>
    <p:sldId id="262" r:id="rId16"/>
    <p:sldId id="267" r:id="rId17"/>
    <p:sldId id="268" r:id="rId18"/>
    <p:sldId id="274" r:id="rId19"/>
    <p:sldId id="275" r:id="rId20"/>
    <p:sldId id="276" r:id="rId21"/>
    <p:sldId id="278" r:id="rId22"/>
    <p:sldId id="277" r:id="rId2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68" d="100"/>
          <a:sy n="68" d="100"/>
        </p:scale>
        <p:origin x="58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6450823-A707-1148-B78D-6AEBC8BC677D}" type="datetimeFigureOut">
              <a:rPr lang="en-US" smtClean="0"/>
              <a:t>12/6/2016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C5FBFE8-EEAF-694F-8AC2-0AEBF2A616D0}" type="slidenum">
              <a:rPr lang="en-US" smtClean="0"/>
              <a:t>‹#›</a:t>
            </a:fld>
            <a:endParaRPr 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66CEE9-162B-2A4C-B61D-294493A399D7}" type="datetimeFigureOut">
              <a:rPr lang="en-US" smtClean="0"/>
              <a:t>12/6/2016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EBAC13C-B19B-594B-867B-9510246C4BC1}" type="slidenum">
              <a:rPr lang="en-US" smtClean="0"/>
              <a:t>‹#›</a:t>
            </a:fld>
            <a:endParaRPr lang="en-US"/>
          </a:p>
        </p:txBody>
      </p:sp>
    </p:spTree>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C0B22BF-BBF5-A544-A19F-0CA520B4ECF3}"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EEEB06-CAC8-0348-9658-E3A30C5D30F7}"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3BC7FFF-D480-7840-BC63-65B683A951C6}"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35E19BD-3BF7-DF4D-A7E3-53C8A6412942}"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EA525E-DBE5-C74C-8AD0-C9FE61C4C5E0}" type="datetime1">
              <a:rPr lang="en-US" smtClean="0"/>
              <a:t>12/6/2016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6EA1F9-46CB-2440-BE4A-5C9A5009B0C3}"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EABDC0A-869F-2C40-8B72-384D92213CD1}" type="datetime1">
              <a:rPr lang="en-US" smtClean="0"/>
              <a:t>12/6/2016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097D93-B737-7541-B03B-38EDDCF703AC}" type="datetime1">
              <a:rPr lang="en-US" smtClean="0"/>
              <a:t>12/6/2016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3C8235-3334-9A43-B307-D36B7CF8A168}" type="datetime1">
              <a:rPr lang="en-US" smtClean="0"/>
              <a:t>12/6/2016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22BF2-CE69-6B4C-AC27-41D0101EB94D}"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B3ACE72-847D-2845-8BF7-6D551EE4D0CB}" type="datetime1">
              <a:rPr lang="en-US" smtClean="0"/>
              <a:t>12/6/2016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811F51-3A1B-A542-B039-C37BF7C4DD1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62A84-1854-3945-AE36-03CEB5FF379A}" type="datetime1">
              <a:rPr lang="en-US" smtClean="0"/>
              <a:t>12/6/2016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D811F51-3A1B-A542-B039-C37BF7C4DD1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ohiodeafblind.or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nationaldb.org" TargetMode="External"/><Relationship Id="rId2" Type="http://schemas.openxmlformats.org/officeDocument/2006/relationships/hyperlink" Target="http://www.perkinselearning.org/videos" TargetMode="External"/><Relationship Id="rId1" Type="http://schemas.openxmlformats.org/officeDocument/2006/relationships/slideLayout" Target="../slideLayouts/slideLayout2.xml"/><Relationship Id="rId4" Type="http://schemas.openxmlformats.org/officeDocument/2006/relationships/hyperlink" Target="http://www.ohiodeafblind.org"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tlather1@udayton.edu" TargetMode="External"/><Relationship Id="rId2" Type="http://schemas.openxmlformats.org/officeDocument/2006/relationships/hyperlink" Target="mailto:lparnell@ohiodeafblind.org" TargetMode="External"/><Relationship Id="rId1" Type="http://schemas.openxmlformats.org/officeDocument/2006/relationships/slideLayout" Target="../slideLayouts/slideLayout2.xml"/><Relationship Id="rId4" Type="http://schemas.openxmlformats.org/officeDocument/2006/relationships/hyperlink" Target="mailto:lhamelberg1@udayton.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543800" cy="2593975"/>
          </a:xfrm>
        </p:spPr>
        <p:txBody>
          <a:bodyPr/>
          <a:lstStyle/>
          <a:p>
            <a:pPr algn="ctr"/>
            <a:r>
              <a:rPr lang="en-US" dirty="0"/>
              <a:t>Deafblindess – Raising Awareness</a:t>
            </a:r>
          </a:p>
        </p:txBody>
      </p:sp>
      <p:sp>
        <p:nvSpPr>
          <p:cNvPr id="3" name="Subtitle 2"/>
          <p:cNvSpPr>
            <a:spLocks noGrp="1"/>
          </p:cNvSpPr>
          <p:nvPr>
            <p:ph type="subTitle" idx="1"/>
          </p:nvPr>
        </p:nvSpPr>
        <p:spPr>
          <a:xfrm>
            <a:off x="490021" y="5486400"/>
            <a:ext cx="4466746" cy="1066800"/>
          </a:xfrm>
        </p:spPr>
        <p:txBody>
          <a:bodyPr>
            <a:normAutofit fontScale="55000" lnSpcReduction="20000"/>
          </a:bodyPr>
          <a:lstStyle/>
          <a:p>
            <a:pPr>
              <a:lnSpc>
                <a:spcPct val="110000"/>
              </a:lnSpc>
              <a:spcBef>
                <a:spcPts val="0"/>
              </a:spcBef>
            </a:pPr>
            <a:r>
              <a:rPr lang="en-US" dirty="0">
                <a:solidFill>
                  <a:schemeClr val="bg2">
                    <a:lumMod val="50000"/>
                  </a:schemeClr>
                </a:solidFill>
              </a:rPr>
              <a:t>Leanne Parnell, Thomas Lather &amp; Lynne Hamelberg</a:t>
            </a:r>
          </a:p>
          <a:p>
            <a:pPr>
              <a:lnSpc>
                <a:spcPct val="110000"/>
              </a:lnSpc>
              <a:spcBef>
                <a:spcPts val="0"/>
              </a:spcBef>
            </a:pPr>
            <a:endParaRPr lang="en-US" sz="2000" dirty="0">
              <a:solidFill>
                <a:schemeClr val="bg2">
                  <a:lumMod val="50000"/>
                </a:schemeClr>
              </a:solidFill>
            </a:endParaRPr>
          </a:p>
          <a:p>
            <a:pPr>
              <a:lnSpc>
                <a:spcPct val="110000"/>
              </a:lnSpc>
              <a:spcBef>
                <a:spcPts val="0"/>
              </a:spcBef>
            </a:pPr>
            <a:r>
              <a:rPr lang="en-US" dirty="0">
                <a:solidFill>
                  <a:schemeClr val="bg2">
                    <a:lumMod val="50000"/>
                  </a:schemeClr>
                </a:solidFill>
              </a:rPr>
              <a:t>Ohio Center for Deafblind Education</a:t>
            </a:r>
          </a:p>
        </p:txBody>
      </p:sp>
      <p:pic>
        <p:nvPicPr>
          <p:cNvPr id="5" name="Picture 4" descr="OCDE 2C Logo with Oval.png"/>
          <p:cNvPicPr>
            <a:picLocks noChangeAspect="1"/>
          </p:cNvPicPr>
          <p:nvPr/>
        </p:nvPicPr>
        <p:blipFill>
          <a:blip r:embed="rId2"/>
          <a:stretch>
            <a:fillRect/>
          </a:stretch>
        </p:blipFill>
        <p:spPr>
          <a:xfrm>
            <a:off x="2199859" y="2602094"/>
            <a:ext cx="4776658" cy="2486949"/>
          </a:xfrm>
          <a:prstGeom prst="rect">
            <a:avLst/>
          </a:prstGeom>
        </p:spPr>
      </p:pic>
      <p:sp>
        <p:nvSpPr>
          <p:cNvPr id="6" name="Slide Number Placeholder 5"/>
          <p:cNvSpPr>
            <a:spLocks noGrp="1"/>
          </p:cNvSpPr>
          <p:nvPr>
            <p:ph type="sldNum" sz="quarter" idx="12"/>
          </p:nvPr>
        </p:nvSpPr>
        <p:spPr/>
        <p:txBody>
          <a:bodyPr/>
          <a:lstStyle/>
          <a:p>
            <a:fld id="{5D811F51-3A1B-A542-B039-C37BF7C4DD1F}" type="slidenum">
              <a:rPr lang="en-US" smtClean="0"/>
              <a:pPr/>
              <a:t>1</a:t>
            </a:fld>
            <a:endParaRPr lang="en-US"/>
          </a:p>
        </p:txBody>
      </p:sp>
    </p:spTree>
    <p:extLst>
      <p:ext uri="{BB962C8B-B14F-4D97-AF65-F5344CB8AC3E}">
        <p14:creationId xmlns:p14="http://schemas.microsoft.com/office/powerpoint/2010/main" val="183337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dirty="0"/>
              <a:t>Many Deafblind Students…</a:t>
            </a:r>
          </a:p>
        </p:txBody>
      </p:sp>
      <p:sp>
        <p:nvSpPr>
          <p:cNvPr id="11" name="Content Placeholder 10"/>
          <p:cNvSpPr>
            <a:spLocks noGrp="1"/>
          </p:cNvSpPr>
          <p:nvPr>
            <p:ph idx="1"/>
          </p:nvPr>
        </p:nvSpPr>
        <p:spPr/>
        <p:txBody>
          <a:bodyPr>
            <a:normAutofit fontScale="92500" lnSpcReduction="10000"/>
          </a:bodyPr>
          <a:lstStyle/>
          <a:p>
            <a:r>
              <a:rPr lang="en-US" dirty="0"/>
              <a:t>Have some useable vision and hearing</a:t>
            </a:r>
          </a:p>
          <a:p>
            <a:r>
              <a:rPr lang="en-US" dirty="0"/>
              <a:t>Spend most, if not all, of the day in special education classes</a:t>
            </a:r>
          </a:p>
          <a:p>
            <a:r>
              <a:rPr lang="en-US" dirty="0"/>
              <a:t>Are identified as Multiply Disabled, Blind, or Deaf</a:t>
            </a:r>
          </a:p>
          <a:p>
            <a:r>
              <a:rPr lang="en-US" dirty="0"/>
              <a:t>Have other physical and developmental disabilities</a:t>
            </a:r>
          </a:p>
          <a:p>
            <a:r>
              <a:rPr lang="en-US" dirty="0"/>
              <a:t>May use a cane, walker, or wheelchair</a:t>
            </a:r>
          </a:p>
          <a:p>
            <a:r>
              <a:rPr lang="en-US" dirty="0"/>
              <a:t>May not have experienced vision loss yet</a:t>
            </a:r>
          </a:p>
          <a:p>
            <a:r>
              <a:rPr lang="en-US" dirty="0"/>
              <a:t>May not know they will lose their vision</a:t>
            </a:r>
          </a:p>
        </p:txBody>
      </p:sp>
      <p:sp>
        <p:nvSpPr>
          <p:cNvPr id="4" name="Slide Number Placeholder 3"/>
          <p:cNvSpPr>
            <a:spLocks noGrp="1"/>
          </p:cNvSpPr>
          <p:nvPr>
            <p:ph type="sldNum" sz="quarter" idx="12"/>
          </p:nvPr>
        </p:nvSpPr>
        <p:spPr/>
        <p:txBody>
          <a:bodyPr/>
          <a:lstStyle/>
          <a:p>
            <a:fld id="{5D811F51-3A1B-A542-B039-C37BF7C4DD1F}" type="slidenum">
              <a:rPr lang="en-US" smtClean="0"/>
              <a:pPr/>
              <a:t>10</a:t>
            </a:fld>
            <a:endParaRPr lang="en-US"/>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Who are the school personnel who might work with children who are deafblind?</a:t>
            </a:r>
          </a:p>
        </p:txBody>
      </p:sp>
      <p:sp>
        <p:nvSpPr>
          <p:cNvPr id="3" name="Content Placeholder 2"/>
          <p:cNvSpPr>
            <a:spLocks noGrp="1"/>
          </p:cNvSpPr>
          <p:nvPr>
            <p:ph idx="1"/>
          </p:nvPr>
        </p:nvSpPr>
        <p:spPr>
          <a:xfrm>
            <a:off x="152400" y="1600200"/>
            <a:ext cx="8534400" cy="4876800"/>
          </a:xfrm>
        </p:spPr>
        <p:txBody>
          <a:bodyPr>
            <a:normAutofit/>
          </a:bodyPr>
          <a:lstStyle/>
          <a:p>
            <a:pPr marL="0" indent="0">
              <a:buNone/>
            </a:pPr>
            <a:r>
              <a:rPr lang="en-US" sz="2400" dirty="0"/>
              <a:t>There are many different people who can work with a child who </a:t>
            </a:r>
          </a:p>
          <a:p>
            <a:pPr marL="0" indent="0">
              <a:buNone/>
            </a:pPr>
            <a:r>
              <a:rPr lang="en-US" sz="2400" dirty="0"/>
              <a:t>is deafblind. They include:</a:t>
            </a:r>
          </a:p>
          <a:p>
            <a:r>
              <a:rPr lang="en-US" sz="2000" dirty="0"/>
              <a:t>General Education/Regular Classroom Teachers</a:t>
            </a:r>
          </a:p>
          <a:p>
            <a:r>
              <a:rPr lang="en-US" sz="2000" dirty="0"/>
              <a:t>Intervention Specialists</a:t>
            </a:r>
          </a:p>
          <a:p>
            <a:r>
              <a:rPr lang="en-US" sz="2000" dirty="0"/>
              <a:t>Teacher of the Hearing Impaired (THI)</a:t>
            </a:r>
          </a:p>
          <a:p>
            <a:r>
              <a:rPr lang="en-US" sz="2000" dirty="0"/>
              <a:t>Teacher of the Visually Impaired (TVI)</a:t>
            </a:r>
          </a:p>
          <a:p>
            <a:r>
              <a:rPr lang="en-US" sz="2000" dirty="0"/>
              <a:t>Orientation &amp; Mobility (O&amp;M) Specialist</a:t>
            </a:r>
          </a:p>
          <a:p>
            <a:r>
              <a:rPr lang="en-US" sz="2000" dirty="0"/>
              <a:t>Interpreters</a:t>
            </a:r>
          </a:p>
          <a:p>
            <a:r>
              <a:rPr lang="en-US" sz="2000" dirty="0"/>
              <a:t>Classroom aides, paraprofessionals, nurses</a:t>
            </a:r>
          </a:p>
          <a:p>
            <a:r>
              <a:rPr lang="en-US" sz="2000" dirty="0"/>
              <a:t>Occupational and Physical Therapists (OT/PT)</a:t>
            </a:r>
          </a:p>
          <a:p>
            <a:r>
              <a:rPr lang="en-US" sz="2000" dirty="0"/>
              <a:t>Speech Language Pathologists (SLP)</a:t>
            </a:r>
          </a:p>
          <a:p>
            <a:r>
              <a:rPr lang="en-US" sz="2000" dirty="0"/>
              <a:t>School Psychologists</a:t>
            </a:r>
          </a:p>
        </p:txBody>
      </p:sp>
      <p:sp>
        <p:nvSpPr>
          <p:cNvPr id="4" name="Slide Number Placeholder 3"/>
          <p:cNvSpPr>
            <a:spLocks noGrp="1"/>
          </p:cNvSpPr>
          <p:nvPr>
            <p:ph type="sldNum" sz="quarter" idx="12"/>
          </p:nvPr>
        </p:nvSpPr>
        <p:spPr/>
        <p:txBody>
          <a:bodyPr/>
          <a:lstStyle/>
          <a:p>
            <a:pPr>
              <a:defRPr/>
            </a:pPr>
            <a:fld id="{9B5C6FD7-EE7A-4ADD-982E-CF7E5C31508D}" type="slidenum">
              <a:rPr lang="en-US" altLang="en-US" smtClean="0"/>
              <a:pPr>
                <a:defRPr/>
              </a:pPr>
              <a:t>11</a:t>
            </a:fld>
            <a:endParaRPr lang="en-US" altLang="en-US" dirty="0"/>
          </a:p>
        </p:txBody>
      </p:sp>
    </p:spTree>
    <p:extLst>
      <p:ext uri="{BB962C8B-B14F-4D97-AF65-F5344CB8AC3E}">
        <p14:creationId xmlns:p14="http://schemas.microsoft.com/office/powerpoint/2010/main" val="13456432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Things to Consider:</a:t>
            </a:r>
          </a:p>
        </p:txBody>
      </p:sp>
      <p:sp>
        <p:nvSpPr>
          <p:cNvPr id="3" name="Content Placeholder 2"/>
          <p:cNvSpPr>
            <a:spLocks noGrp="1"/>
          </p:cNvSpPr>
          <p:nvPr>
            <p:ph idx="1"/>
          </p:nvPr>
        </p:nvSpPr>
        <p:spPr/>
        <p:txBody>
          <a:bodyPr>
            <a:normAutofit fontScale="92500" lnSpcReduction="10000"/>
          </a:bodyPr>
          <a:lstStyle/>
          <a:p>
            <a:r>
              <a:rPr lang="en-US" dirty="0"/>
              <a:t>If deafblindness is suspected, it should be identified on the plan</a:t>
            </a:r>
          </a:p>
          <a:p>
            <a:r>
              <a:rPr lang="en-US" dirty="0"/>
              <a:t>The multi-factored evaluation may include: Orientation &amp; Mobility (O&amp;M) evaluation, low vision evaluation, audiological evaluation, assistive technology evaluation</a:t>
            </a:r>
          </a:p>
          <a:p>
            <a:r>
              <a:rPr lang="en-US" dirty="0"/>
              <a:t>As part of the IEP process: O&amp;M services, direct or consultative services from a TVI or THI, adaptations and accommodations based on evaluated needs (such as lighting, font size, etc.)</a:t>
            </a:r>
          </a:p>
        </p:txBody>
      </p:sp>
      <p:sp>
        <p:nvSpPr>
          <p:cNvPr id="4" name="Slide Number Placeholder 3"/>
          <p:cNvSpPr>
            <a:spLocks noGrp="1"/>
          </p:cNvSpPr>
          <p:nvPr>
            <p:ph type="sldNum" sz="quarter" idx="12"/>
          </p:nvPr>
        </p:nvSpPr>
        <p:spPr/>
        <p:txBody>
          <a:bodyPr/>
          <a:lstStyle/>
          <a:p>
            <a:fld id="{5D811F51-3A1B-A542-B039-C37BF7C4DD1F}" type="slidenum">
              <a:rPr lang="en-US" smtClean="0"/>
              <a:pPr/>
              <a:t>12</a:t>
            </a:fld>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Importance of Early Identification</a:t>
            </a:r>
          </a:p>
        </p:txBody>
      </p:sp>
      <p:sp>
        <p:nvSpPr>
          <p:cNvPr id="3" name="Content Placeholder 2"/>
          <p:cNvSpPr>
            <a:spLocks noGrp="1"/>
          </p:cNvSpPr>
          <p:nvPr>
            <p:ph idx="1"/>
          </p:nvPr>
        </p:nvSpPr>
        <p:spPr>
          <a:xfrm>
            <a:off x="457200" y="1371600"/>
            <a:ext cx="8229600" cy="4800600"/>
          </a:xfrm>
        </p:spPr>
        <p:txBody>
          <a:bodyPr>
            <a:normAutofit fontScale="92500" lnSpcReduction="20000"/>
          </a:bodyPr>
          <a:lstStyle/>
          <a:p>
            <a:pPr marL="0" indent="0">
              <a:buNone/>
            </a:pPr>
            <a:r>
              <a:rPr lang="en-US" dirty="0"/>
              <a:t>A child may be identified as deafblind regardless if the child has other disabilities (i.e. cognitive, orthopedic, other health impairment, etc.). Even a small loss in both hearing and vision can impact a child’s development.  Early identification can help ensure:</a:t>
            </a:r>
          </a:p>
          <a:p>
            <a:r>
              <a:rPr lang="en-US" dirty="0"/>
              <a:t>Proper treatment of hearing and vision losses</a:t>
            </a:r>
          </a:p>
          <a:p>
            <a:r>
              <a:rPr lang="en-US" dirty="0"/>
              <a:t>Communication needs are identified and addressed</a:t>
            </a:r>
          </a:p>
          <a:p>
            <a:r>
              <a:rPr lang="en-US" dirty="0"/>
              <a:t>Developmental and/or academic challenges are identified and addressed</a:t>
            </a:r>
          </a:p>
        </p:txBody>
      </p:sp>
      <p:sp>
        <p:nvSpPr>
          <p:cNvPr id="4" name="Slide Number Placeholder 3"/>
          <p:cNvSpPr>
            <a:spLocks noGrp="1"/>
          </p:cNvSpPr>
          <p:nvPr>
            <p:ph type="sldNum" sz="quarter" idx="12"/>
          </p:nvPr>
        </p:nvSpPr>
        <p:spPr/>
        <p:txBody>
          <a:bodyPr/>
          <a:lstStyle/>
          <a:p>
            <a:pPr>
              <a:defRPr/>
            </a:pPr>
            <a:fld id="{9B5C6FD7-EE7A-4ADD-982E-CF7E5C31508D}" type="slidenum">
              <a:rPr lang="en-US" altLang="en-US" smtClean="0"/>
              <a:pPr>
                <a:defRPr/>
              </a:pPr>
              <a:t>13</a:t>
            </a:fld>
            <a:endParaRPr lang="en-US" altLang="en-US"/>
          </a:p>
        </p:txBody>
      </p:sp>
    </p:spTree>
    <p:extLst>
      <p:ext uri="{BB962C8B-B14F-4D97-AF65-F5344CB8AC3E}">
        <p14:creationId xmlns:p14="http://schemas.microsoft.com/office/powerpoint/2010/main" val="39273602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Deafblind Census</a:t>
            </a:r>
          </a:p>
        </p:txBody>
      </p:sp>
      <p:sp>
        <p:nvSpPr>
          <p:cNvPr id="3" name="Content Placeholder 2"/>
          <p:cNvSpPr>
            <a:spLocks noGrp="1"/>
          </p:cNvSpPr>
          <p:nvPr>
            <p:ph idx="1"/>
          </p:nvPr>
        </p:nvSpPr>
        <p:spPr/>
        <p:txBody>
          <a:bodyPr>
            <a:normAutofit fontScale="70000" lnSpcReduction="20000"/>
          </a:bodyPr>
          <a:lstStyle/>
          <a:p>
            <a:r>
              <a:rPr lang="en-US" dirty="0"/>
              <a:t>Each year, States are required to conduct an annual census of children and youth (birth through age 21) with combined hearing-vision loss (</a:t>
            </a:r>
            <a:r>
              <a:rPr lang="en-US" i="1" dirty="0"/>
              <a:t>deafblindness</a:t>
            </a:r>
            <a:r>
              <a:rPr lang="en-US" dirty="0"/>
              <a:t>) or at risk for deafblindness.  In Ohio, OCDBE is charged with overseeing the census.</a:t>
            </a:r>
          </a:p>
          <a:p>
            <a:endParaRPr lang="en-US" dirty="0"/>
          </a:p>
          <a:p>
            <a:r>
              <a:rPr lang="en-US" dirty="0"/>
              <a:t>This annual census is conducted at the request of the United States Department of Education, Office of Special Education Programs, as an examination of the discrepancy between the census data and OSEP’s annual December 1 child count through EMIS.</a:t>
            </a:r>
          </a:p>
          <a:p>
            <a:endParaRPr lang="en-US" dirty="0"/>
          </a:p>
          <a:p>
            <a:r>
              <a:rPr lang="en-US" dirty="0"/>
              <a:t>For 2015, thanks to your help 401 Ohio children with deafblindness were included on Ohio’s census.</a:t>
            </a:r>
          </a:p>
        </p:txBody>
      </p:sp>
      <p:sp>
        <p:nvSpPr>
          <p:cNvPr id="4" name="Slide Number Placeholder 3"/>
          <p:cNvSpPr>
            <a:spLocks noGrp="1"/>
          </p:cNvSpPr>
          <p:nvPr>
            <p:ph type="sldNum" sz="quarter" idx="12"/>
          </p:nvPr>
        </p:nvSpPr>
        <p:spPr/>
        <p:txBody>
          <a:bodyPr/>
          <a:lstStyle/>
          <a:p>
            <a:fld id="{5D811F51-3A1B-A542-B039-C37BF7C4DD1F}" type="slidenum">
              <a:rPr lang="en-US" smtClean="0"/>
              <a:pPr/>
              <a:t>14</a:t>
            </a:fld>
            <a:endParaRPr lang="en-US"/>
          </a:p>
        </p:txBody>
      </p:sp>
    </p:spTree>
    <p:extLst>
      <p:ext uri="{BB962C8B-B14F-4D97-AF65-F5344CB8AC3E}">
        <p14:creationId xmlns:p14="http://schemas.microsoft.com/office/powerpoint/2010/main" val="26359958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Census Matters!</a:t>
            </a:r>
          </a:p>
        </p:txBody>
      </p:sp>
      <p:sp>
        <p:nvSpPr>
          <p:cNvPr id="3" name="Content Placeholder 2"/>
          <p:cNvSpPr>
            <a:spLocks noGrp="1"/>
          </p:cNvSpPr>
          <p:nvPr>
            <p:ph idx="1"/>
          </p:nvPr>
        </p:nvSpPr>
        <p:spPr/>
        <p:txBody>
          <a:bodyPr>
            <a:normAutofit/>
          </a:bodyPr>
          <a:lstStyle/>
          <a:p>
            <a:r>
              <a:rPr lang="en-US" sz="2400" dirty="0"/>
              <a:t>An accurate census is critical! The census is used by the federal government to generate funding for states.  Such funding us used to provide services to students, families, districts and agency personnel who work with them.</a:t>
            </a:r>
          </a:p>
          <a:p>
            <a:r>
              <a:rPr lang="en-US" sz="2400" dirty="0"/>
              <a:t>Be mindful – there are three (3) separate counts you need to complete annually:</a:t>
            </a:r>
          </a:p>
          <a:p>
            <a:pPr lvl="1"/>
            <a:r>
              <a:rPr lang="en-US" sz="2000" b="1" dirty="0"/>
              <a:t>Federal Quota Registration of Blind Students for Ohio</a:t>
            </a:r>
            <a:r>
              <a:rPr lang="en-US" sz="2000" dirty="0"/>
              <a:t>, conducted by the Assistive Technology &amp; Accessible Educational Materials Center at OCALI</a:t>
            </a:r>
          </a:p>
          <a:p>
            <a:pPr lvl="1"/>
            <a:r>
              <a:rPr lang="en-US" sz="2000" b="1" dirty="0"/>
              <a:t>EMIS Child Count,</a:t>
            </a:r>
            <a:r>
              <a:rPr lang="en-US" sz="2000" dirty="0"/>
              <a:t> conducted by the Ohio Department of Education</a:t>
            </a:r>
          </a:p>
          <a:p>
            <a:pPr lvl="1"/>
            <a:r>
              <a:rPr lang="en-US" sz="2000" b="1" dirty="0"/>
              <a:t>Annual Deafblind Census</a:t>
            </a:r>
            <a:r>
              <a:rPr lang="en-US" sz="2000" dirty="0"/>
              <a:t>, conducted by the Ohio Center for Deafblind Education</a:t>
            </a:r>
          </a:p>
          <a:p>
            <a:pPr>
              <a:buNone/>
            </a:pPr>
            <a:endParaRPr lang="en-US" dirty="0"/>
          </a:p>
          <a:p>
            <a:endParaRPr lang="en-US" dirty="0"/>
          </a:p>
        </p:txBody>
      </p:sp>
      <p:sp>
        <p:nvSpPr>
          <p:cNvPr id="4" name="Slide Number Placeholder 3"/>
          <p:cNvSpPr>
            <a:spLocks noGrp="1"/>
          </p:cNvSpPr>
          <p:nvPr>
            <p:ph type="sldNum" sz="quarter" idx="12"/>
          </p:nvPr>
        </p:nvSpPr>
        <p:spPr/>
        <p:txBody>
          <a:bodyPr/>
          <a:lstStyle/>
          <a:p>
            <a:fld id="{5D811F51-3A1B-A542-B039-C37BF7C4DD1F}" type="slidenum">
              <a:rPr lang="en-US" smtClean="0"/>
              <a:pPr/>
              <a:t>15</a:t>
            </a:fld>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Census and EMIS</a:t>
            </a:r>
          </a:p>
        </p:txBody>
      </p:sp>
      <p:sp>
        <p:nvSpPr>
          <p:cNvPr id="3" name="Content Placeholder 2"/>
          <p:cNvSpPr>
            <a:spLocks noGrp="1"/>
          </p:cNvSpPr>
          <p:nvPr>
            <p:ph idx="1"/>
          </p:nvPr>
        </p:nvSpPr>
        <p:spPr/>
        <p:txBody>
          <a:bodyPr>
            <a:normAutofit/>
          </a:bodyPr>
          <a:lstStyle/>
          <a:p>
            <a:r>
              <a:rPr lang="en-US" sz="2800" dirty="0"/>
              <a:t>Due to different reporting requirements, the child might not be identified as </a:t>
            </a:r>
            <a:r>
              <a:rPr lang="en-US" sz="2800" i="1" dirty="0"/>
              <a:t>deafblind</a:t>
            </a:r>
            <a:r>
              <a:rPr lang="en-US" sz="2800" dirty="0"/>
              <a:t> on Ohio’s October (“EMIS”) child count conducted by the Ohio Department of Education. However, the EMIS designation has no bearing on registering for the census. </a:t>
            </a:r>
            <a:r>
              <a:rPr lang="en-US" sz="2800" b="1" dirty="0"/>
              <a:t>So</a:t>
            </a:r>
            <a:r>
              <a:rPr lang="en-US" sz="2800" dirty="0"/>
              <a:t>, regardless of the presence or absence of additional disabilities, or the </a:t>
            </a:r>
            <a:r>
              <a:rPr lang="en-US" sz="2800" u="sng" dirty="0"/>
              <a:t>disability label used for EMIS purposes</a:t>
            </a:r>
            <a:r>
              <a:rPr lang="en-US" sz="2800" dirty="0"/>
              <a:t>, children documented with dual sensory loss </a:t>
            </a:r>
            <a:r>
              <a:rPr lang="en-US" sz="2800" b="1" i="1" dirty="0"/>
              <a:t>should be included</a:t>
            </a:r>
            <a:r>
              <a:rPr lang="en-US" sz="2800" dirty="0"/>
              <a:t> on the deafblind census.</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5D811F51-3A1B-A542-B039-C37BF7C4DD1F}" type="slidenum">
              <a:rPr lang="en-US" smtClean="0"/>
              <a:pPr/>
              <a:t>16</a:t>
            </a:fld>
            <a:endParaRPr lang="en-US"/>
          </a:p>
        </p:txBody>
      </p:sp>
    </p:spTree>
    <p:extLst>
      <p:ext uri="{BB962C8B-B14F-4D97-AF65-F5344CB8AC3E}">
        <p14:creationId xmlns:p14="http://schemas.microsoft.com/office/powerpoint/2010/main" val="2916168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pPr algn="ctr"/>
            <a:r>
              <a:rPr lang="en-US" sz="4000" i="1" dirty="0"/>
              <a:t>How To Register a Child or Update a Record</a:t>
            </a:r>
            <a:endParaRPr lang="en-US" sz="4000" dirty="0"/>
          </a:p>
        </p:txBody>
      </p:sp>
      <p:sp>
        <p:nvSpPr>
          <p:cNvPr id="7" name="TextBox 6"/>
          <p:cNvSpPr txBox="1"/>
          <p:nvPr/>
        </p:nvSpPr>
        <p:spPr>
          <a:xfrm>
            <a:off x="449580" y="2760226"/>
            <a:ext cx="7924800" cy="369332"/>
          </a:xfrm>
          <a:prstGeom prst="rect">
            <a:avLst/>
          </a:prstGeom>
          <a:noFill/>
        </p:spPr>
        <p:txBody>
          <a:bodyPr wrap="square" rtlCol="0">
            <a:spAutoFit/>
          </a:bodyPr>
          <a:lstStyle/>
          <a:p>
            <a:endParaRPr lang="en-US" dirty="0"/>
          </a:p>
        </p:txBody>
      </p:sp>
      <p:sp>
        <p:nvSpPr>
          <p:cNvPr id="8" name="TextBox 7"/>
          <p:cNvSpPr txBox="1"/>
          <p:nvPr/>
        </p:nvSpPr>
        <p:spPr>
          <a:xfrm>
            <a:off x="434340" y="2760226"/>
            <a:ext cx="7924800" cy="369332"/>
          </a:xfrm>
          <a:prstGeom prst="rect">
            <a:avLst/>
          </a:prstGeom>
          <a:noFill/>
        </p:spPr>
        <p:txBody>
          <a:bodyPr wrap="square" rtlCol="0">
            <a:spAutoFit/>
          </a:bodyPr>
          <a:lstStyle/>
          <a:p>
            <a:endParaRPr lang="en-US" dirty="0"/>
          </a:p>
        </p:txBody>
      </p:sp>
      <p:sp>
        <p:nvSpPr>
          <p:cNvPr id="9" name="Rectangle 8"/>
          <p:cNvSpPr/>
          <p:nvPr/>
        </p:nvSpPr>
        <p:spPr>
          <a:xfrm>
            <a:off x="449580" y="2187155"/>
            <a:ext cx="7703820" cy="3693319"/>
          </a:xfrm>
          <a:prstGeom prst="rect">
            <a:avLst/>
          </a:prstGeom>
        </p:spPr>
        <p:txBody>
          <a:bodyPr wrap="square">
            <a:spAutoFit/>
          </a:bodyPr>
          <a:lstStyle/>
          <a:p>
            <a:pPr marL="285750" indent="-285750">
              <a:buFont typeface="Arial" panose="020B0604020202020204" pitchFamily="34" charset="0"/>
              <a:buChar char="•"/>
            </a:pPr>
            <a:r>
              <a:rPr lang="en-US" dirty="0"/>
              <a:t>To register a child online for the census, to provide an update for a child already registered, or to </a:t>
            </a:r>
            <a:r>
              <a:rPr lang="en-US" b="1" dirty="0"/>
              <a:t>report no deafblind children </a:t>
            </a:r>
            <a:r>
              <a:rPr lang="en-US" dirty="0"/>
              <a:t>in the district, please visit the OCDBE website at </a:t>
            </a:r>
            <a:r>
              <a:rPr lang="en-US" u="sng" dirty="0">
                <a:hlinkClick r:id="rId2"/>
              </a:rPr>
              <a:t>http://www.ohiodeafblind.org/</a:t>
            </a:r>
            <a:r>
              <a:rPr lang="en-US" dirty="0"/>
              <a:t> to complete the online registration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From the OCDBE home page, click on the census tab at the top of the page. You can also access the census through the green box titled “Register a Child,” which is located on the right hand corner of each interior page.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 child can be registered, or an existing  record updated, at any time.</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If you have questions or are in need of assistance, contact </a:t>
            </a:r>
            <a:r>
              <a:rPr lang="en-US" b="1" dirty="0"/>
              <a:t>Thomas Lather, Low Incidence Program Administrator, at 614-785-1163, ext. 103</a:t>
            </a:r>
            <a:r>
              <a:rPr lang="en-US" dirty="0"/>
              <a:t>.  </a:t>
            </a:r>
          </a:p>
        </p:txBody>
      </p:sp>
      <p:pic>
        <p:nvPicPr>
          <p:cNvPr id="14" name="Content Placeholder 13" descr="Screen shot 2016-12-05 at 11.45.54 AM.png"/>
          <p:cNvPicPr>
            <a:picLocks noGrp="1" noChangeAspect="1"/>
          </p:cNvPicPr>
          <p:nvPr>
            <p:ph idx="1"/>
          </p:nvPr>
        </p:nvPicPr>
        <p:blipFill>
          <a:blip r:embed="rId3"/>
          <a:srcRect t="-62918" b="-62918"/>
          <a:stretch>
            <a:fillRect/>
          </a:stretch>
        </p:blipFill>
        <p:spPr>
          <a:xfrm>
            <a:off x="3166330" y="1095877"/>
            <a:ext cx="2317421" cy="1274492"/>
          </a:xfrm>
        </p:spPr>
      </p:pic>
      <p:sp>
        <p:nvSpPr>
          <p:cNvPr id="15" name="Slide Number Placeholder 14"/>
          <p:cNvSpPr>
            <a:spLocks noGrp="1"/>
          </p:cNvSpPr>
          <p:nvPr>
            <p:ph type="sldNum" sz="quarter" idx="12"/>
          </p:nvPr>
        </p:nvSpPr>
        <p:spPr/>
        <p:txBody>
          <a:bodyPr/>
          <a:lstStyle/>
          <a:p>
            <a:fld id="{5D811F51-3A1B-A542-B039-C37BF7C4DD1F}" type="slidenum">
              <a:rPr lang="en-US" smtClean="0"/>
              <a:pPr/>
              <a:t>17</a:t>
            </a:fld>
            <a:endParaRPr lang="en-US"/>
          </a:p>
        </p:txBody>
      </p:sp>
    </p:spTree>
    <p:extLst>
      <p:ext uri="{BB962C8B-B14F-4D97-AF65-F5344CB8AC3E}">
        <p14:creationId xmlns:p14="http://schemas.microsoft.com/office/powerpoint/2010/main" val="41294786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3400" y="381000"/>
            <a:ext cx="7620000" cy="5943600"/>
          </a:xfrm>
          <a:prstGeom prst="rect">
            <a:avLst/>
          </a:prstGeom>
          <a:solidFill>
            <a:schemeClr val="bg1">
              <a:alpha val="90000"/>
            </a:schemeClr>
          </a:solidFill>
          <a:ln>
            <a:noFill/>
          </a:ln>
        </p:spPr>
      </p:pic>
      <p:sp>
        <p:nvSpPr>
          <p:cNvPr id="4" name="Oval 3"/>
          <p:cNvSpPr/>
          <p:nvPr/>
        </p:nvSpPr>
        <p:spPr>
          <a:xfrm>
            <a:off x="4495800" y="685800"/>
            <a:ext cx="1295400" cy="76200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Up Arrow 4"/>
          <p:cNvSpPr/>
          <p:nvPr/>
        </p:nvSpPr>
        <p:spPr>
          <a:xfrm rot="19743487">
            <a:off x="5242119" y="1891824"/>
            <a:ext cx="1295400" cy="1143000"/>
          </a:xfrm>
          <a:prstGeom prst="up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p>
            <a:fld id="{5D811F51-3A1B-A542-B039-C37BF7C4DD1F}" type="slidenum">
              <a:rPr lang="en-US" smtClean="0"/>
              <a:pPr/>
              <a:t>18</a:t>
            </a:fld>
            <a:endParaRPr lang="en-US"/>
          </a:p>
        </p:txBody>
      </p:sp>
    </p:spTree>
    <p:extLst>
      <p:ext uri="{BB962C8B-B14F-4D97-AF65-F5344CB8AC3E}">
        <p14:creationId xmlns:p14="http://schemas.microsoft.com/office/powerpoint/2010/main" val="5459453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Completing the Census</a:t>
            </a: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200" y="1619250"/>
            <a:ext cx="7620000" cy="476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Oval 3"/>
          <p:cNvSpPr/>
          <p:nvPr/>
        </p:nvSpPr>
        <p:spPr>
          <a:xfrm>
            <a:off x="1752600" y="4495800"/>
            <a:ext cx="3733800" cy="1676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5D811F51-3A1B-A542-B039-C37BF7C4DD1F}" type="slidenum">
              <a:rPr lang="en-US" smtClean="0"/>
              <a:pPr/>
              <a:t>19</a:t>
            </a:fld>
            <a:endParaRPr lang="en-US"/>
          </a:p>
        </p:txBody>
      </p:sp>
    </p:spTree>
    <p:extLst>
      <p:ext uri="{BB962C8B-B14F-4D97-AF65-F5344CB8AC3E}">
        <p14:creationId xmlns:p14="http://schemas.microsoft.com/office/powerpoint/2010/main" val="42678045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What is Deafblindness?</a:t>
            </a:r>
          </a:p>
        </p:txBody>
      </p:sp>
      <p:sp>
        <p:nvSpPr>
          <p:cNvPr id="14339" name="Content Placeholder 2"/>
          <p:cNvSpPr>
            <a:spLocks noGrp="1"/>
          </p:cNvSpPr>
          <p:nvPr>
            <p:ph idx="1"/>
          </p:nvPr>
        </p:nvSpPr>
        <p:spPr/>
        <p:txBody>
          <a:bodyPr/>
          <a:lstStyle/>
          <a:p>
            <a:pPr marL="0" indent="0" algn="just">
              <a:buNone/>
            </a:pPr>
            <a:r>
              <a:rPr lang="en-US" altLang="en-US" dirty="0"/>
              <a:t>Deafblindness is the combination of hearing loss and vision loss.  It can be something that a child is born with (e.g., a syndrome or disorder), or it can be caused by complications from birth, or from an injury at any time. A person does </a:t>
            </a:r>
            <a:r>
              <a:rPr lang="en-US" altLang="en-US" u="sng" dirty="0"/>
              <a:t>not</a:t>
            </a:r>
            <a:r>
              <a:rPr lang="en-US" altLang="en-US" dirty="0"/>
              <a:t> need to be completely deaf or fully blind to be considered </a:t>
            </a:r>
            <a:r>
              <a:rPr lang="en-US" altLang="en-US" i="1" dirty="0"/>
              <a:t>deafblind</a:t>
            </a:r>
            <a:r>
              <a:rPr lang="en-US" altLang="en-US" dirty="0"/>
              <a:t>.</a:t>
            </a:r>
          </a:p>
        </p:txBody>
      </p:sp>
      <p:sp>
        <p:nvSpPr>
          <p:cNvPr id="14340" name="Slide Number Placeholder 3"/>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FCDC03C9-2D5D-42F8-9E63-C5000AE201EF}" type="slidenum">
              <a:rPr lang="en-US" altLang="en-US" smtClean="0">
                <a:solidFill>
                  <a:srgbClr val="898989"/>
                </a:solidFill>
              </a:rPr>
              <a:pPr fontAlgn="base">
                <a:spcBef>
                  <a:spcPct val="0"/>
                </a:spcBef>
                <a:spcAft>
                  <a:spcPct val="0"/>
                </a:spcAft>
                <a:defRPr/>
              </a:pPr>
              <a:t>2</a:t>
            </a:fld>
            <a:endParaRPr lang="en-US" altLang="en-US" dirty="0">
              <a:solidFill>
                <a:srgbClr val="898989"/>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7620000" cy="639762"/>
          </a:xfrm>
        </p:spPr>
        <p:txBody>
          <a:bodyPr>
            <a:normAutofit fontScale="90000"/>
          </a:bodyPr>
          <a:lstStyle/>
          <a:p>
            <a:pPr algn="ctr"/>
            <a:r>
              <a:rPr lang="en-US" sz="3200" dirty="0">
                <a:solidFill>
                  <a:schemeClr val="tx1"/>
                </a:solidFill>
              </a:rPr>
              <a:t>Alice Cogswell and Anne Sullivan Macy Act</a:t>
            </a:r>
            <a:br>
              <a:rPr lang="en-US" sz="3200" dirty="0">
                <a:solidFill>
                  <a:schemeClr val="tx1"/>
                </a:solidFill>
              </a:rPr>
            </a:br>
            <a:r>
              <a:rPr lang="en-US" sz="3200" dirty="0">
                <a:solidFill>
                  <a:schemeClr val="tx1"/>
                </a:solidFill>
              </a:rPr>
              <a:t>H.R. 3535</a:t>
            </a:r>
            <a:br>
              <a:rPr lang="en-US" sz="4800" dirty="0">
                <a:solidFill>
                  <a:schemeClr val="tx1"/>
                </a:solidFill>
              </a:rPr>
            </a:br>
            <a:endParaRPr lang="en-US" dirty="0"/>
          </a:p>
        </p:txBody>
      </p:sp>
      <p:sp>
        <p:nvSpPr>
          <p:cNvPr id="3" name="Content Placeholder 2"/>
          <p:cNvSpPr>
            <a:spLocks noGrp="1"/>
          </p:cNvSpPr>
          <p:nvPr>
            <p:ph idx="1"/>
          </p:nvPr>
        </p:nvSpPr>
        <p:spPr/>
        <p:txBody>
          <a:bodyPr>
            <a:normAutofit fontScale="77500" lnSpcReduction="20000"/>
          </a:bodyPr>
          <a:lstStyle/>
          <a:p>
            <a:pPr marL="114300" indent="0">
              <a:buNone/>
            </a:pPr>
            <a:r>
              <a:rPr lang="en-US" dirty="0"/>
              <a:t>This bill </a:t>
            </a:r>
            <a:r>
              <a:rPr lang="en-US" i="1" dirty="0"/>
              <a:t>amends</a:t>
            </a:r>
            <a:r>
              <a:rPr lang="en-US" dirty="0"/>
              <a:t> the Individuals with Disabilities Education Act to require a state to identify, evaluate, and provide special education and related services to children who have visual or hearing disabilities (or both) and also are, or may be, classified in another disability category. A state must ensure that it has enough qualified personnel to serve children who have such disabilities and that a full continuum of alternative placements is available to meet the needs of disabled children for special education and related services.</a:t>
            </a:r>
          </a:p>
          <a:p>
            <a:pPr marL="114300" indent="0">
              <a:buNone/>
            </a:pPr>
            <a:r>
              <a:rPr lang="en-US" dirty="0"/>
              <a:t>The individualized education program (IEP) for each child that is either (or both) visually or hearing impaired must include specified components and must provide the child with instruction and services that meet the child's unique learning needs. </a:t>
            </a:r>
          </a:p>
        </p:txBody>
      </p:sp>
      <p:sp>
        <p:nvSpPr>
          <p:cNvPr id="4" name="Slide Number Placeholder 3"/>
          <p:cNvSpPr>
            <a:spLocks noGrp="1"/>
          </p:cNvSpPr>
          <p:nvPr>
            <p:ph type="sldNum" sz="quarter" idx="12"/>
          </p:nvPr>
        </p:nvSpPr>
        <p:spPr/>
        <p:txBody>
          <a:bodyPr/>
          <a:lstStyle/>
          <a:p>
            <a:fld id="{5D811F51-3A1B-A542-B039-C37BF7C4DD1F}" type="slidenum">
              <a:rPr lang="en-US" smtClean="0"/>
              <a:pPr/>
              <a:t>20</a:t>
            </a:fld>
            <a:endParaRPr lang="en-US"/>
          </a:p>
        </p:txBody>
      </p:sp>
    </p:spTree>
    <p:extLst>
      <p:ext uri="{BB962C8B-B14F-4D97-AF65-F5344CB8AC3E}">
        <p14:creationId xmlns:p14="http://schemas.microsoft.com/office/powerpoint/2010/main" val="2975844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Information:	</a:t>
            </a:r>
          </a:p>
        </p:txBody>
      </p:sp>
      <p:sp>
        <p:nvSpPr>
          <p:cNvPr id="3" name="Content Placeholder 2"/>
          <p:cNvSpPr>
            <a:spLocks noGrp="1"/>
          </p:cNvSpPr>
          <p:nvPr>
            <p:ph idx="1"/>
          </p:nvPr>
        </p:nvSpPr>
        <p:spPr/>
        <p:txBody>
          <a:bodyPr>
            <a:normAutofit/>
          </a:bodyPr>
          <a:lstStyle/>
          <a:p>
            <a:r>
              <a:rPr lang="en-US" dirty="0"/>
              <a:t>Perkins School for the Blind website (videos and learning modules) </a:t>
            </a:r>
            <a:r>
              <a:rPr lang="en-US" sz="2400" dirty="0">
                <a:hlinkClick r:id="rId2"/>
              </a:rPr>
              <a:t>www.perkinselearning.org/videos</a:t>
            </a:r>
            <a:r>
              <a:rPr lang="en-US" sz="2400" dirty="0"/>
              <a:t> </a:t>
            </a:r>
          </a:p>
          <a:p>
            <a:r>
              <a:rPr lang="en-US" dirty="0"/>
              <a:t>National Center on Deaf-Blindness, </a:t>
            </a:r>
            <a:r>
              <a:rPr lang="en-US" sz="2400" dirty="0">
                <a:hlinkClick r:id="rId3"/>
              </a:rPr>
              <a:t>www.nationaldb.org</a:t>
            </a:r>
            <a:r>
              <a:rPr lang="en-US" sz="2400" dirty="0"/>
              <a:t> </a:t>
            </a:r>
          </a:p>
          <a:p>
            <a:r>
              <a:rPr lang="en-US" i="1" dirty="0"/>
              <a:t>Open Hands Open Access</a:t>
            </a:r>
            <a:r>
              <a:rPr lang="en-US" dirty="0"/>
              <a:t> (OHOA) Intervener modules </a:t>
            </a:r>
            <a:r>
              <a:rPr lang="en-US" sz="2400" dirty="0">
                <a:hlinkClick r:id="rId3"/>
              </a:rPr>
              <a:t>www.nationaldb.org</a:t>
            </a:r>
            <a:r>
              <a:rPr lang="en-US" dirty="0"/>
              <a:t> </a:t>
            </a:r>
          </a:p>
          <a:p>
            <a:r>
              <a:rPr lang="en-US" dirty="0"/>
              <a:t>Ohio Center for Deafblind Education </a:t>
            </a:r>
            <a:r>
              <a:rPr lang="en-US" sz="2400" dirty="0">
                <a:hlinkClick r:id="rId4"/>
              </a:rPr>
              <a:t>www.ohiodeafblind.org</a:t>
            </a:r>
            <a:r>
              <a:rPr lang="en-US" sz="2400" dirty="0"/>
              <a:t> </a:t>
            </a:r>
          </a:p>
          <a:p>
            <a:endParaRPr lang="en-US" dirty="0"/>
          </a:p>
        </p:txBody>
      </p:sp>
      <p:sp>
        <p:nvSpPr>
          <p:cNvPr id="4" name="Slide Number Placeholder 3"/>
          <p:cNvSpPr>
            <a:spLocks noGrp="1"/>
          </p:cNvSpPr>
          <p:nvPr>
            <p:ph type="sldNum" sz="quarter" idx="12"/>
          </p:nvPr>
        </p:nvSpPr>
        <p:spPr/>
        <p:txBody>
          <a:bodyPr/>
          <a:lstStyle/>
          <a:p>
            <a:fld id="{5D811F51-3A1B-A542-B039-C37BF7C4DD1F}" type="slidenum">
              <a:rPr lang="en-US" smtClean="0"/>
              <a:pPr/>
              <a:t>21</a:t>
            </a:fld>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Contact</a:t>
            </a:r>
          </a:p>
        </p:txBody>
      </p:sp>
      <p:sp>
        <p:nvSpPr>
          <p:cNvPr id="3" name="Content Placeholder 2"/>
          <p:cNvSpPr>
            <a:spLocks noGrp="1"/>
          </p:cNvSpPr>
          <p:nvPr>
            <p:ph idx="1"/>
          </p:nvPr>
        </p:nvSpPr>
        <p:spPr/>
        <p:txBody>
          <a:bodyPr>
            <a:normAutofit fontScale="85000" lnSpcReduction="20000"/>
          </a:bodyPr>
          <a:lstStyle/>
          <a:p>
            <a:r>
              <a:rPr lang="en-US" dirty="0"/>
              <a:t>Leanne Parnell   </a:t>
            </a:r>
            <a:r>
              <a:rPr lang="en-US" dirty="0">
                <a:hlinkClick r:id="rId2"/>
              </a:rPr>
              <a:t>lparnell@ohiodeafblind.org</a:t>
            </a:r>
            <a:endParaRPr lang="en-US" dirty="0"/>
          </a:p>
          <a:p>
            <a:endParaRPr lang="en-US" dirty="0"/>
          </a:p>
          <a:p>
            <a:r>
              <a:rPr lang="en-US" dirty="0"/>
              <a:t>Thomas Lather   </a:t>
            </a:r>
            <a:r>
              <a:rPr lang="en-US" dirty="0">
                <a:hlinkClick r:id="rId3"/>
              </a:rPr>
              <a:t>tlather1@udayton.edu</a:t>
            </a:r>
            <a:endParaRPr lang="en-US" dirty="0"/>
          </a:p>
          <a:p>
            <a:endParaRPr lang="en-US" dirty="0"/>
          </a:p>
          <a:p>
            <a:r>
              <a:rPr lang="en-US" dirty="0"/>
              <a:t>Lynne Hamelberg  </a:t>
            </a:r>
            <a:r>
              <a:rPr lang="en-US" dirty="0">
                <a:hlinkClick r:id="rId4"/>
              </a:rPr>
              <a:t>lhamelberg1@udayton.edu</a:t>
            </a:r>
            <a:r>
              <a:rPr lang="en-US" dirty="0"/>
              <a:t> </a:t>
            </a:r>
          </a:p>
          <a:p>
            <a:endParaRPr lang="en-US" dirty="0"/>
          </a:p>
          <a:p>
            <a:r>
              <a:rPr lang="en-US" dirty="0"/>
              <a:t>Phone – (614)785-1163</a:t>
            </a:r>
          </a:p>
          <a:p>
            <a:pPr lvl="1"/>
            <a:endParaRPr lang="en-US" dirty="0"/>
          </a:p>
          <a:p>
            <a:pPr marL="411480" lvl="1" indent="0" algn="ctr">
              <a:buNone/>
            </a:pPr>
            <a:r>
              <a:rPr lang="en-US" sz="2400" b="1" dirty="0"/>
              <a:t>Ohio Center for Deafblind Education</a:t>
            </a:r>
          </a:p>
          <a:p>
            <a:pPr marL="114300" indent="0" algn="ctr">
              <a:buNone/>
            </a:pPr>
            <a:r>
              <a:rPr lang="en-US" sz="2400" b="1" dirty="0"/>
              <a:t>5747 Perimeter Drive, Suite 100A</a:t>
            </a:r>
          </a:p>
          <a:p>
            <a:pPr marL="114300" indent="0" algn="ctr">
              <a:buNone/>
            </a:pPr>
            <a:r>
              <a:rPr lang="en-US" sz="2400" b="1" dirty="0"/>
              <a:t>Dublin, OH  43017</a:t>
            </a:r>
          </a:p>
        </p:txBody>
      </p:sp>
      <p:sp>
        <p:nvSpPr>
          <p:cNvPr id="4" name="Slide Number Placeholder 3"/>
          <p:cNvSpPr>
            <a:spLocks noGrp="1"/>
          </p:cNvSpPr>
          <p:nvPr>
            <p:ph type="sldNum" sz="quarter" idx="12"/>
          </p:nvPr>
        </p:nvSpPr>
        <p:spPr/>
        <p:txBody>
          <a:bodyPr/>
          <a:lstStyle/>
          <a:p>
            <a:fld id="{5D811F51-3A1B-A542-B039-C37BF7C4DD1F}" type="slidenum">
              <a:rPr lang="en-US" smtClean="0"/>
              <a:pPr/>
              <a:t>22</a:t>
            </a:fld>
            <a:endParaRPr lang="en-US"/>
          </a:p>
        </p:txBody>
      </p:sp>
    </p:spTree>
    <p:extLst>
      <p:ext uri="{BB962C8B-B14F-4D97-AF65-F5344CB8AC3E}">
        <p14:creationId xmlns:p14="http://schemas.microsoft.com/office/powerpoint/2010/main" val="2520568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620000" cy="1143000"/>
          </a:xfrm>
        </p:spPr>
        <p:txBody>
          <a:bodyPr/>
          <a:lstStyle/>
          <a:p>
            <a:pPr algn="ctr"/>
            <a:r>
              <a:rPr lang="en-US" dirty="0"/>
              <a:t>What is </a:t>
            </a:r>
            <a:r>
              <a:rPr lang="en-US" i="1" dirty="0"/>
              <a:t>Deafblind</a:t>
            </a:r>
            <a:r>
              <a:rPr lang="en-US" dirty="0"/>
              <a:t>?</a:t>
            </a:r>
          </a:p>
        </p:txBody>
      </p:sp>
      <p:sp>
        <p:nvSpPr>
          <p:cNvPr id="3" name="Content Placeholder 2"/>
          <p:cNvSpPr>
            <a:spLocks noGrp="1"/>
          </p:cNvSpPr>
          <p:nvPr>
            <p:ph idx="1"/>
          </p:nvPr>
        </p:nvSpPr>
        <p:spPr>
          <a:xfrm>
            <a:off x="304800" y="1066800"/>
            <a:ext cx="7772400" cy="5486400"/>
          </a:xfrm>
        </p:spPr>
        <p:txBody>
          <a:bodyPr>
            <a:normAutofit/>
          </a:bodyPr>
          <a:lstStyle/>
          <a:p>
            <a:r>
              <a:rPr lang="en-US" sz="2000" dirty="0"/>
              <a:t>In Ohio, </a:t>
            </a:r>
            <a:r>
              <a:rPr lang="en-US" sz="2000" i="1" dirty="0"/>
              <a:t>deafblindness</a:t>
            </a:r>
            <a:r>
              <a:rPr lang="en-US" sz="2000" dirty="0"/>
              <a:t> is defined as “concomitant hearing and visual impairments, the combination of which causes such severe communication and other developmental and educational needs that they cannot be accommodated in special education programs solely for children with deafness or children with blindness” (Ohio Operating Standards for the Education of Children with Disabilities)</a:t>
            </a:r>
          </a:p>
          <a:p>
            <a:endParaRPr lang="en-US" sz="2000" dirty="0"/>
          </a:p>
          <a:p>
            <a:r>
              <a:rPr lang="en-US" sz="2000" dirty="0"/>
              <a:t>It important to understand that persons who are </a:t>
            </a:r>
            <a:r>
              <a:rPr lang="en-US" sz="2000" u="sng" dirty="0"/>
              <a:t>completely deaf and totally blind</a:t>
            </a:r>
            <a:r>
              <a:rPr lang="en-US" sz="2000" dirty="0"/>
              <a:t> make up only about </a:t>
            </a:r>
            <a:r>
              <a:rPr lang="en-US" sz="2000" u="sng" dirty="0"/>
              <a:t>six percent </a:t>
            </a:r>
            <a:r>
              <a:rPr lang="en-US" sz="2000" dirty="0"/>
              <a:t>of the total group that is considered to be </a:t>
            </a:r>
            <a:r>
              <a:rPr lang="en-US" sz="2000" i="1" dirty="0"/>
              <a:t>deafblind</a:t>
            </a:r>
            <a:r>
              <a:rPr lang="en-US" sz="2000" dirty="0"/>
              <a:t>. (i.e. Helen Keller)</a:t>
            </a:r>
          </a:p>
          <a:p>
            <a:endParaRPr lang="en-US" sz="2000" dirty="0"/>
          </a:p>
          <a:p>
            <a:r>
              <a:rPr lang="en-US" sz="2100" dirty="0"/>
              <a:t>It is also important to note, “Multiple disabilities does not include deaf-blindness” (Ohio Operating Standards for the Education of Children with Disabilities).</a:t>
            </a:r>
          </a:p>
          <a:p>
            <a:endParaRPr lang="en-US" dirty="0"/>
          </a:p>
          <a:p>
            <a:endParaRPr lang="en-US" dirty="0"/>
          </a:p>
        </p:txBody>
      </p:sp>
      <p:sp>
        <p:nvSpPr>
          <p:cNvPr id="4" name="Slide Number Placeholder 3"/>
          <p:cNvSpPr>
            <a:spLocks noGrp="1"/>
          </p:cNvSpPr>
          <p:nvPr>
            <p:ph type="sldNum" sz="quarter" idx="12"/>
          </p:nvPr>
        </p:nvSpPr>
        <p:spPr/>
        <p:txBody>
          <a:bodyPr/>
          <a:lstStyle/>
          <a:p>
            <a:fld id="{5D811F51-3A1B-A542-B039-C37BF7C4DD1F}" type="slidenum">
              <a:rPr lang="en-US" smtClean="0"/>
              <a:pPr/>
              <a:t>3</a:t>
            </a:fld>
            <a:endParaRPr lang="en-US"/>
          </a:p>
        </p:txBody>
      </p:sp>
    </p:spTree>
    <p:extLst>
      <p:ext uri="{BB962C8B-B14F-4D97-AF65-F5344CB8AC3E}">
        <p14:creationId xmlns:p14="http://schemas.microsoft.com/office/powerpoint/2010/main" val="3865783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Deafblind And Not MD?</a:t>
            </a:r>
          </a:p>
        </p:txBody>
      </p:sp>
      <p:sp>
        <p:nvSpPr>
          <p:cNvPr id="3" name="Content Placeholder 2"/>
          <p:cNvSpPr>
            <a:spLocks noGrp="1"/>
          </p:cNvSpPr>
          <p:nvPr>
            <p:ph idx="1"/>
          </p:nvPr>
        </p:nvSpPr>
        <p:spPr/>
        <p:txBody>
          <a:bodyPr/>
          <a:lstStyle/>
          <a:p>
            <a:r>
              <a:rPr lang="en-US" dirty="0"/>
              <a:t>Deafblind is not Deaf + Blind, but rather </a:t>
            </a:r>
          </a:p>
          <a:p>
            <a:pPr>
              <a:buNone/>
            </a:pPr>
            <a:r>
              <a:rPr lang="en-US" dirty="0"/>
              <a:t>	Deaf </a:t>
            </a:r>
            <a:r>
              <a:rPr lang="en-US" dirty="0" err="1"/>
              <a:t>x</a:t>
            </a:r>
            <a:r>
              <a:rPr lang="en-US" dirty="0"/>
              <a:t> Blind.</a:t>
            </a:r>
          </a:p>
          <a:p>
            <a:r>
              <a:rPr lang="en-US" dirty="0"/>
              <a:t>Deafblindness affects the way a child accesses information- the farther away they are from something, the less information they have about that thing.</a:t>
            </a:r>
          </a:p>
          <a:p>
            <a:endParaRPr lang="en-US" dirty="0"/>
          </a:p>
        </p:txBody>
      </p:sp>
      <p:sp>
        <p:nvSpPr>
          <p:cNvPr id="4" name="Slide Number Placeholder 3"/>
          <p:cNvSpPr>
            <a:spLocks noGrp="1"/>
          </p:cNvSpPr>
          <p:nvPr>
            <p:ph type="sldNum" sz="quarter" idx="12"/>
          </p:nvPr>
        </p:nvSpPr>
        <p:spPr/>
        <p:txBody>
          <a:bodyPr/>
          <a:lstStyle/>
          <a:p>
            <a:fld id="{5D811F51-3A1B-A542-B039-C37BF7C4DD1F}" type="slidenum">
              <a:rPr lang="en-US" smtClean="0"/>
              <a:pPr/>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r>
              <a:rPr lang="en-US" dirty="0"/>
              <a:t>Typical vs. Deafblind Learning</a:t>
            </a:r>
          </a:p>
        </p:txBody>
      </p:sp>
      <p:pic>
        <p:nvPicPr>
          <p:cNvPr id="15" name="Content Placeholder 14" descr="Typical_Learning.png"/>
          <p:cNvPicPr>
            <a:picLocks noGrp="1" noChangeAspect="1"/>
          </p:cNvPicPr>
          <p:nvPr>
            <p:ph sz="half" idx="1"/>
          </p:nvPr>
        </p:nvPicPr>
        <p:blipFill>
          <a:blip r:embed="rId2"/>
          <a:srcRect t="-24784" b="-24784"/>
          <a:stretch>
            <a:fillRect/>
          </a:stretch>
        </p:blipFill>
        <p:spPr/>
      </p:pic>
      <p:pic>
        <p:nvPicPr>
          <p:cNvPr id="16" name="Content Placeholder 15" descr="DB_Learning.png"/>
          <p:cNvPicPr>
            <a:picLocks noGrp="1" noChangeAspect="1"/>
          </p:cNvPicPr>
          <p:nvPr>
            <p:ph sz="half" idx="2"/>
          </p:nvPr>
        </p:nvPicPr>
        <p:blipFill>
          <a:blip r:embed="rId3"/>
          <a:srcRect t="-24639" b="-24639"/>
          <a:stretch>
            <a:fillRect/>
          </a:stretch>
        </p:blipFill>
        <p:spPr>
          <a:xfrm>
            <a:off x="4648200" y="1600200"/>
            <a:ext cx="4038600" cy="4525963"/>
          </a:xfrm>
        </p:spPr>
      </p:pic>
      <p:sp>
        <p:nvSpPr>
          <p:cNvPr id="17" name="Slide Number Placeholder 16"/>
          <p:cNvSpPr>
            <a:spLocks noGrp="1"/>
          </p:cNvSpPr>
          <p:nvPr>
            <p:ph type="sldNum" sz="quarter" idx="12"/>
          </p:nvPr>
        </p:nvSpPr>
        <p:spPr/>
        <p:txBody>
          <a:bodyPr/>
          <a:lstStyle/>
          <a:p>
            <a:fld id="{5D811F51-3A1B-A542-B039-C37BF7C4DD1F}" type="slidenum">
              <a:rPr lang="en-US" smtClean="0"/>
              <a:pPr/>
              <a:t>5</a:t>
            </a:fld>
            <a:endParaRPr lang="en-US"/>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200" dirty="0"/>
              <a:t>A diagnosis from each of the two categories below is needed to be considered </a:t>
            </a:r>
            <a:r>
              <a:rPr lang="en-US" sz="3200" i="1" dirty="0"/>
              <a:t>deafblind</a:t>
            </a:r>
            <a:r>
              <a:rPr lang="en-US" sz="3200" dirty="0"/>
              <a:t>:</a:t>
            </a:r>
          </a:p>
        </p:txBody>
      </p:sp>
      <p:sp>
        <p:nvSpPr>
          <p:cNvPr id="6" name="Text Placeholder 5"/>
          <p:cNvSpPr>
            <a:spLocks noGrp="1"/>
          </p:cNvSpPr>
          <p:nvPr>
            <p:ph type="body" idx="1"/>
          </p:nvPr>
        </p:nvSpPr>
        <p:spPr>
          <a:xfrm>
            <a:off x="457200" y="1447800"/>
            <a:ext cx="4040188" cy="498475"/>
          </a:xfrm>
        </p:spPr>
        <p:txBody>
          <a:bodyPr/>
          <a:lstStyle/>
          <a:p>
            <a:pPr algn="ctr"/>
            <a:r>
              <a:rPr lang="en-US" dirty="0"/>
              <a:t>Vision Loss</a:t>
            </a:r>
          </a:p>
        </p:txBody>
      </p:sp>
      <p:sp>
        <p:nvSpPr>
          <p:cNvPr id="7" name="Content Placeholder 6"/>
          <p:cNvSpPr>
            <a:spLocks noGrp="1"/>
          </p:cNvSpPr>
          <p:nvPr>
            <p:ph sz="half" idx="2"/>
          </p:nvPr>
        </p:nvSpPr>
        <p:spPr>
          <a:xfrm>
            <a:off x="228600" y="1981200"/>
            <a:ext cx="4040188" cy="4144963"/>
          </a:xfrm>
        </p:spPr>
        <p:style>
          <a:lnRef idx="2">
            <a:schemeClr val="dk1"/>
          </a:lnRef>
          <a:fillRef idx="1">
            <a:schemeClr val="lt1"/>
          </a:fillRef>
          <a:effectRef idx="0">
            <a:schemeClr val="dk1"/>
          </a:effectRef>
          <a:fontRef idx="minor">
            <a:schemeClr val="dk1"/>
          </a:fontRef>
        </p:style>
        <p:txBody>
          <a:bodyPr/>
          <a:lstStyle/>
          <a:p>
            <a:r>
              <a:rPr lang="en-US" dirty="0"/>
              <a:t>Low vision </a:t>
            </a:r>
            <a:r>
              <a:rPr lang="en-US" sz="1800" dirty="0"/>
              <a:t>(visual acuity of 20/70-20/200)</a:t>
            </a:r>
          </a:p>
          <a:p>
            <a:r>
              <a:rPr lang="en-US" dirty="0"/>
              <a:t>Legally blind </a:t>
            </a:r>
            <a:r>
              <a:rPr lang="en-US" sz="1800" dirty="0"/>
              <a:t>(visual acuity of 20/200 or worse, or a field restriction of 20 degrees)</a:t>
            </a:r>
          </a:p>
          <a:p>
            <a:r>
              <a:rPr lang="en-US" dirty="0"/>
              <a:t>Light perception only</a:t>
            </a:r>
          </a:p>
          <a:p>
            <a:r>
              <a:rPr lang="en-US" dirty="0"/>
              <a:t>Totally blind</a:t>
            </a:r>
          </a:p>
          <a:p>
            <a:r>
              <a:rPr lang="en-US" dirty="0"/>
              <a:t>Cortical Visual Impairment</a:t>
            </a:r>
          </a:p>
          <a:p>
            <a:r>
              <a:rPr lang="en-US" dirty="0"/>
              <a:t>Diagnosed progressive loss</a:t>
            </a:r>
          </a:p>
          <a:p>
            <a:r>
              <a:rPr lang="en-US" dirty="0"/>
              <a:t>Functional Vision Loss</a:t>
            </a:r>
          </a:p>
        </p:txBody>
      </p:sp>
      <p:sp>
        <p:nvSpPr>
          <p:cNvPr id="8" name="Text Placeholder 7"/>
          <p:cNvSpPr>
            <a:spLocks noGrp="1"/>
          </p:cNvSpPr>
          <p:nvPr>
            <p:ph type="body" sz="quarter" idx="3"/>
          </p:nvPr>
        </p:nvSpPr>
        <p:spPr>
          <a:xfrm>
            <a:off x="4645025" y="1447800"/>
            <a:ext cx="4041775" cy="498475"/>
          </a:xfrm>
        </p:spPr>
        <p:txBody>
          <a:bodyPr/>
          <a:lstStyle/>
          <a:p>
            <a:pPr algn="ctr"/>
            <a:r>
              <a:rPr lang="en-US" dirty="0"/>
              <a:t>Hearing Loss</a:t>
            </a:r>
          </a:p>
        </p:txBody>
      </p:sp>
      <p:sp>
        <p:nvSpPr>
          <p:cNvPr id="9" name="Content Placeholder 8"/>
          <p:cNvSpPr>
            <a:spLocks noGrp="1"/>
          </p:cNvSpPr>
          <p:nvPr>
            <p:ph sz="quarter" idx="4"/>
          </p:nvPr>
        </p:nvSpPr>
        <p:spPr>
          <a:xfrm>
            <a:off x="4419600" y="1981200"/>
            <a:ext cx="3962400" cy="4114800"/>
          </a:xfrm>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US" dirty="0"/>
              <a:t>Mild </a:t>
            </a:r>
            <a:r>
              <a:rPr lang="en-US" sz="1800" dirty="0"/>
              <a:t>(26-40 dB loss)</a:t>
            </a:r>
          </a:p>
          <a:p>
            <a:r>
              <a:rPr lang="en-US" dirty="0"/>
              <a:t>Moderate </a:t>
            </a:r>
            <a:r>
              <a:rPr lang="en-US" sz="1800" dirty="0"/>
              <a:t>(41-55 dB loss)</a:t>
            </a:r>
          </a:p>
          <a:p>
            <a:r>
              <a:rPr lang="en-US" dirty="0"/>
              <a:t>Moderately Severe </a:t>
            </a:r>
            <a:r>
              <a:rPr lang="en-US" sz="1800" dirty="0"/>
              <a:t>(56-70 dB loss)</a:t>
            </a:r>
          </a:p>
          <a:p>
            <a:r>
              <a:rPr lang="en-US" dirty="0"/>
              <a:t>Severe </a:t>
            </a:r>
            <a:r>
              <a:rPr lang="en-US" sz="1800" dirty="0"/>
              <a:t>(71-90 dB loss)</a:t>
            </a:r>
          </a:p>
          <a:p>
            <a:r>
              <a:rPr lang="en-US" dirty="0"/>
              <a:t>Profound </a:t>
            </a:r>
            <a:r>
              <a:rPr lang="en-US" sz="1800" dirty="0"/>
              <a:t>(91+ dB loss)</a:t>
            </a:r>
          </a:p>
          <a:p>
            <a:r>
              <a:rPr lang="en-US" dirty="0"/>
              <a:t>Diagnosed progressive loss</a:t>
            </a:r>
          </a:p>
          <a:p>
            <a:r>
              <a:rPr lang="en-US" dirty="0"/>
              <a:t>Central Auditory Processing Disorder (CAPD)</a:t>
            </a:r>
          </a:p>
          <a:p>
            <a:r>
              <a:rPr lang="en-US" dirty="0"/>
              <a:t>Auditory Neuropathy</a:t>
            </a:r>
          </a:p>
          <a:p>
            <a:r>
              <a:rPr lang="en-US" dirty="0"/>
              <a:t>Functional Hearing Loss</a:t>
            </a:r>
          </a:p>
          <a:p>
            <a:endParaRPr lang="en-US" dirty="0"/>
          </a:p>
        </p:txBody>
      </p:sp>
      <p:sp>
        <p:nvSpPr>
          <p:cNvPr id="4" name="Slide Number Placeholder 3"/>
          <p:cNvSpPr>
            <a:spLocks noGrp="1"/>
          </p:cNvSpPr>
          <p:nvPr>
            <p:ph type="sldNum" sz="quarter" idx="12"/>
          </p:nvPr>
        </p:nvSpPr>
        <p:spPr/>
        <p:txBody>
          <a:bodyPr/>
          <a:lstStyle/>
          <a:p>
            <a:pPr>
              <a:defRPr/>
            </a:pPr>
            <a:fld id="{9B5C6FD7-EE7A-4ADD-982E-CF7E5C31508D}" type="slidenum">
              <a:rPr lang="en-US" altLang="en-US" smtClean="0"/>
              <a:pPr>
                <a:defRPr/>
              </a:pPr>
              <a:t>6</a:t>
            </a:fld>
            <a:endParaRPr lang="en-US" altLang="en-US" dirty="0"/>
          </a:p>
        </p:txBody>
      </p:sp>
    </p:spTree>
    <p:extLst>
      <p:ext uri="{BB962C8B-B14F-4D97-AF65-F5344CB8AC3E}">
        <p14:creationId xmlns:p14="http://schemas.microsoft.com/office/powerpoint/2010/main" val="3429069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Causes of Deafblindness Include:</a:t>
            </a:r>
          </a:p>
        </p:txBody>
      </p:sp>
      <p:sp>
        <p:nvSpPr>
          <p:cNvPr id="3" name="Content Placeholder 2"/>
          <p:cNvSpPr>
            <a:spLocks noGrp="1"/>
          </p:cNvSpPr>
          <p:nvPr>
            <p:ph idx="1"/>
          </p:nvPr>
        </p:nvSpPr>
        <p:spPr/>
        <p:txBody>
          <a:bodyPr/>
          <a:lstStyle/>
          <a:p>
            <a:r>
              <a:rPr lang="en-US" dirty="0"/>
              <a:t>Chromosomal</a:t>
            </a:r>
          </a:p>
          <a:p>
            <a:r>
              <a:rPr lang="en-US" dirty="0"/>
              <a:t>Syndromes or Disorders (CHARGE, Usher, etc.)</a:t>
            </a:r>
          </a:p>
          <a:p>
            <a:r>
              <a:rPr lang="en-US" dirty="0"/>
              <a:t>Prenatal/Congenital Complications</a:t>
            </a:r>
          </a:p>
          <a:p>
            <a:r>
              <a:rPr lang="en-US" dirty="0"/>
              <a:t>Postnatal/Non-congenital Complications</a:t>
            </a:r>
          </a:p>
          <a:p>
            <a:r>
              <a:rPr lang="en-US" dirty="0"/>
              <a:t>Complications of Prematurity</a:t>
            </a:r>
          </a:p>
          <a:p>
            <a:r>
              <a:rPr lang="en-US" dirty="0"/>
              <a:t>Traumatic Brain Injury </a:t>
            </a:r>
          </a:p>
        </p:txBody>
      </p:sp>
      <p:sp>
        <p:nvSpPr>
          <p:cNvPr id="4" name="Slide Number Placeholder 3"/>
          <p:cNvSpPr>
            <a:spLocks noGrp="1"/>
          </p:cNvSpPr>
          <p:nvPr>
            <p:ph type="sldNum" sz="quarter" idx="12"/>
          </p:nvPr>
        </p:nvSpPr>
        <p:spPr/>
        <p:txBody>
          <a:bodyPr/>
          <a:lstStyle/>
          <a:p>
            <a:fld id="{5D811F51-3A1B-A542-B039-C37BF7C4DD1F}" type="slidenum">
              <a:rPr lang="en-US" smtClean="0"/>
              <a:pPr/>
              <a:t>7</a:t>
            </a:fld>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Examples of Syndromes that Cause Deafblindness:</a:t>
            </a:r>
          </a:p>
        </p:txBody>
      </p:sp>
      <p:sp>
        <p:nvSpPr>
          <p:cNvPr id="3" name="Content Placeholder 2"/>
          <p:cNvSpPr>
            <a:spLocks noGrp="1"/>
          </p:cNvSpPr>
          <p:nvPr>
            <p:ph idx="1"/>
          </p:nvPr>
        </p:nvSpPr>
        <p:spPr>
          <a:xfrm>
            <a:off x="457200" y="1600200"/>
            <a:ext cx="8229600" cy="4648200"/>
          </a:xfrm>
        </p:spPr>
        <p:txBody>
          <a:bodyPr>
            <a:normAutofit/>
          </a:bodyPr>
          <a:lstStyle/>
          <a:p>
            <a:r>
              <a:rPr lang="en-US" dirty="0"/>
              <a:t>CHARGE Syndrome </a:t>
            </a:r>
            <a:r>
              <a:rPr lang="en-US" sz="1946" dirty="0"/>
              <a:t>(Number 1 cause of deafblindness)</a:t>
            </a:r>
          </a:p>
          <a:p>
            <a:r>
              <a:rPr lang="en-US" dirty="0"/>
              <a:t>Dandy Walker Syndrome</a:t>
            </a:r>
          </a:p>
          <a:p>
            <a:r>
              <a:rPr lang="en-US" dirty="0"/>
              <a:t>Down Syndrome</a:t>
            </a:r>
          </a:p>
          <a:p>
            <a:r>
              <a:rPr lang="en-US" dirty="0"/>
              <a:t>Pierre-Robin Syndrome</a:t>
            </a:r>
          </a:p>
          <a:p>
            <a:r>
              <a:rPr lang="en-US" dirty="0"/>
              <a:t>Stickler Syndrome</a:t>
            </a:r>
          </a:p>
          <a:p>
            <a:r>
              <a:rPr lang="en-US" dirty="0"/>
              <a:t>Usher Syndrome (I, II, and III)</a:t>
            </a:r>
          </a:p>
          <a:p>
            <a:r>
              <a:rPr lang="en-US" dirty="0" err="1"/>
              <a:t>Waardenburg</a:t>
            </a:r>
            <a:r>
              <a:rPr lang="en-US" dirty="0"/>
              <a:t> Syndrome</a:t>
            </a:r>
          </a:p>
          <a:p>
            <a:pPr marL="0" indent="0">
              <a:buNone/>
            </a:pPr>
            <a:endParaRPr lang="en-US" sz="1000" dirty="0"/>
          </a:p>
          <a:p>
            <a:pPr marL="0" indent="0">
              <a:buNone/>
            </a:pPr>
            <a:r>
              <a:rPr lang="en-US" sz="2000" dirty="0"/>
              <a:t>*There are more than 70 known syndromes that can cause deafblindness.</a:t>
            </a:r>
          </a:p>
        </p:txBody>
      </p:sp>
      <p:sp>
        <p:nvSpPr>
          <p:cNvPr id="4" name="Slide Number Placeholder 3"/>
          <p:cNvSpPr>
            <a:spLocks noGrp="1"/>
          </p:cNvSpPr>
          <p:nvPr>
            <p:ph type="sldNum" sz="quarter" idx="12"/>
          </p:nvPr>
        </p:nvSpPr>
        <p:spPr/>
        <p:txBody>
          <a:bodyPr/>
          <a:lstStyle/>
          <a:p>
            <a:pPr>
              <a:defRPr/>
            </a:pPr>
            <a:fld id="{9B5C6FD7-EE7A-4ADD-982E-CF7E5C31508D}" type="slidenum">
              <a:rPr lang="en-US" altLang="en-US" smtClean="0"/>
              <a:pPr>
                <a:defRPr/>
              </a:pPr>
              <a:t>8</a:t>
            </a:fld>
            <a:endParaRPr lang="en-US" altLang="en-US"/>
          </a:p>
        </p:txBody>
      </p:sp>
    </p:spTree>
    <p:extLst>
      <p:ext uri="{BB962C8B-B14F-4D97-AF65-F5344CB8AC3E}">
        <p14:creationId xmlns:p14="http://schemas.microsoft.com/office/powerpoint/2010/main" val="4133615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Who is the Deafblind Student?</a:t>
            </a:r>
          </a:p>
        </p:txBody>
      </p:sp>
      <p:sp>
        <p:nvSpPr>
          <p:cNvPr id="3" name="Slide Number Placeholder 2"/>
          <p:cNvSpPr>
            <a:spLocks noGrp="1"/>
          </p:cNvSpPr>
          <p:nvPr>
            <p:ph type="sldNum" sz="quarter" idx="12"/>
          </p:nvPr>
        </p:nvSpPr>
        <p:spPr/>
        <p:txBody>
          <a:bodyPr/>
          <a:lstStyle/>
          <a:p>
            <a:fld id="{5D811F51-3A1B-A542-B039-C37BF7C4DD1F}" type="slidenum">
              <a:rPr lang="en-US" smtClean="0"/>
              <a:pPr/>
              <a:t>9</a:t>
            </a:fld>
            <a:endParaRPr lang="en-US"/>
          </a:p>
        </p:txBody>
      </p:sp>
    </p:spTree>
  </p:cSld>
  <p:clrMapOvr>
    <a:masterClrMapping/>
  </p:clrMapOvr>
</p:sld>
</file>

<file path=ppt/theme/theme1.xml><?xml version="1.0" encoding="utf-8"?>
<a:theme xmlns:a="http://schemas.openxmlformats.org/drawingml/2006/main" name="Office Theme">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749</TotalTime>
  <Words>1447</Words>
  <Application>Microsoft Office PowerPoint</Application>
  <PresentationFormat>On-screen Show (4:3)</PresentationFormat>
  <Paragraphs>149</Paragraphs>
  <Slides>22</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22</vt:i4>
      </vt:variant>
    </vt:vector>
  </HeadingPairs>
  <TitlesOfParts>
    <vt:vector size="25" baseType="lpstr">
      <vt:lpstr>Arial</vt:lpstr>
      <vt:lpstr>Calibri</vt:lpstr>
      <vt:lpstr>Office Theme</vt:lpstr>
      <vt:lpstr>Deafblindess – Raising Awareness</vt:lpstr>
      <vt:lpstr>What is Deafblindness?</vt:lpstr>
      <vt:lpstr>What is Deafblind?</vt:lpstr>
      <vt:lpstr>Why Deafblind And Not MD?</vt:lpstr>
      <vt:lpstr>Typical vs. Deafblind Learning</vt:lpstr>
      <vt:lpstr>A diagnosis from each of the two categories below is needed to be considered deafblind:</vt:lpstr>
      <vt:lpstr>Causes of Deafblindness Include:</vt:lpstr>
      <vt:lpstr>Examples of Syndromes that Cause Deafblindness:</vt:lpstr>
      <vt:lpstr>Who is the Deafblind Student?</vt:lpstr>
      <vt:lpstr>Many Deafblind Students…</vt:lpstr>
      <vt:lpstr>Who are the school personnel who might work with children who are deafblind?</vt:lpstr>
      <vt:lpstr>Things to Consider:</vt:lpstr>
      <vt:lpstr>Importance of Early Identification</vt:lpstr>
      <vt:lpstr>The Deafblind Census</vt:lpstr>
      <vt:lpstr>The Census Matters!</vt:lpstr>
      <vt:lpstr>Census and EMIS</vt:lpstr>
      <vt:lpstr>How To Register a Child or Update a Record</vt:lpstr>
      <vt:lpstr>PowerPoint Presentation</vt:lpstr>
      <vt:lpstr>Completing the Census</vt:lpstr>
      <vt:lpstr>Alice Cogswell and Anne Sullivan Macy Act H.R. 3535 </vt:lpstr>
      <vt:lpstr>Additional Information: </vt:lpstr>
      <vt:lpstr>Contact</vt:lpstr>
    </vt:vector>
  </TitlesOfParts>
  <Company>University of Dayton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Deafblindess – Raising Awareness</dc:title>
  <dc:creator>Leanne Parnell</dc:creator>
  <cp:lastModifiedBy>Valerie Riedthaler</cp:lastModifiedBy>
  <cp:revision>6</cp:revision>
  <cp:lastPrinted>2016-12-05T17:38:59Z</cp:lastPrinted>
  <dcterms:created xsi:type="dcterms:W3CDTF">2016-12-05T15:49:52Z</dcterms:created>
  <dcterms:modified xsi:type="dcterms:W3CDTF">2016-12-06T18:34:41Z</dcterms:modified>
</cp:coreProperties>
</file>