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0"/>
  </p:notesMasterIdLst>
  <p:handoutMasterIdLst>
    <p:handoutMasterId r:id="rId51"/>
  </p:handoutMasterIdLst>
  <p:sldIdLst>
    <p:sldId id="257" r:id="rId2"/>
    <p:sldId id="258" r:id="rId3"/>
    <p:sldId id="340" r:id="rId4"/>
    <p:sldId id="315" r:id="rId5"/>
    <p:sldId id="263" r:id="rId6"/>
    <p:sldId id="260" r:id="rId7"/>
    <p:sldId id="261" r:id="rId8"/>
    <p:sldId id="264" r:id="rId9"/>
    <p:sldId id="265" r:id="rId10"/>
    <p:sldId id="266" r:id="rId11"/>
    <p:sldId id="267" r:id="rId12"/>
    <p:sldId id="324" r:id="rId13"/>
    <p:sldId id="325" r:id="rId14"/>
    <p:sldId id="326" r:id="rId15"/>
    <p:sldId id="327" r:id="rId16"/>
    <p:sldId id="328" r:id="rId17"/>
    <p:sldId id="329" r:id="rId18"/>
    <p:sldId id="279" r:id="rId19"/>
    <p:sldId id="280" r:id="rId20"/>
    <p:sldId id="281" r:id="rId21"/>
    <p:sldId id="333" r:id="rId22"/>
    <p:sldId id="282" r:id="rId23"/>
    <p:sldId id="283" r:id="rId24"/>
    <p:sldId id="284" r:id="rId25"/>
    <p:sldId id="285" r:id="rId26"/>
    <p:sldId id="334" r:id="rId27"/>
    <p:sldId id="287" r:id="rId28"/>
    <p:sldId id="288" r:id="rId29"/>
    <p:sldId id="289" r:id="rId30"/>
    <p:sldId id="290" r:id="rId31"/>
    <p:sldId id="292" r:id="rId32"/>
    <p:sldId id="294" r:id="rId33"/>
    <p:sldId id="319" r:id="rId34"/>
    <p:sldId id="298" r:id="rId35"/>
    <p:sldId id="335" r:id="rId36"/>
    <p:sldId id="302" r:id="rId37"/>
    <p:sldId id="336" r:id="rId38"/>
    <p:sldId id="337" r:id="rId39"/>
    <p:sldId id="338" r:id="rId40"/>
    <p:sldId id="339" r:id="rId41"/>
    <p:sldId id="323" r:id="rId42"/>
    <p:sldId id="330" r:id="rId43"/>
    <p:sldId id="331" r:id="rId44"/>
    <p:sldId id="332" r:id="rId45"/>
    <p:sldId id="303" r:id="rId46"/>
    <p:sldId id="305" r:id="rId47"/>
    <p:sldId id="304" r:id="rId48"/>
    <p:sldId id="313"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450"/>
    <p:restoredTop sz="66029"/>
  </p:normalViewPr>
  <p:slideViewPr>
    <p:cSldViewPr snapToGrid="0" snapToObjects="1">
      <p:cViewPr varScale="1">
        <p:scale>
          <a:sx n="69" d="100"/>
          <a:sy n="69" d="100"/>
        </p:scale>
        <p:origin x="789" y="4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3A622D-64BB-324A-AEA8-1C9E87A00085}" type="datetimeFigureOut">
              <a:rPr lang="en-US" smtClean="0"/>
              <a:t>12/7/2017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24B28-974D-3142-822C-CB4B5794AD94}" type="slidenum">
              <a:rPr lang="en-US" smtClean="0"/>
              <a:t>‹#›</a:t>
            </a:fld>
            <a:endParaRPr lang="en-US"/>
          </a:p>
        </p:txBody>
      </p:sp>
    </p:spTree>
    <p:extLst>
      <p:ext uri="{BB962C8B-B14F-4D97-AF65-F5344CB8AC3E}">
        <p14:creationId xmlns:p14="http://schemas.microsoft.com/office/powerpoint/2010/main" val="600717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ource Sans Pro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ource Sans Pro Regular" charset="0"/>
              </a:defRPr>
            </a:lvl1pPr>
          </a:lstStyle>
          <a:p>
            <a:fld id="{A7ED0EF7-5086-D94C-A338-72489ECBB1AD}" type="datetimeFigureOut">
              <a:rPr lang="en-US" smtClean="0"/>
              <a:pPr/>
              <a:t>12/7/2017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ource Sans Pro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ource Sans Pro Regular" charset="0"/>
              </a:defRPr>
            </a:lvl1pPr>
          </a:lstStyle>
          <a:p>
            <a:fld id="{532CA120-EB03-D949-8408-B61B08406A49}" type="slidenum">
              <a:rPr lang="en-US" smtClean="0"/>
              <a:pPr/>
              <a:t>‹#›</a:t>
            </a:fld>
            <a:endParaRPr lang="en-US" dirty="0"/>
          </a:p>
        </p:txBody>
      </p:sp>
    </p:spTree>
    <p:extLst>
      <p:ext uri="{BB962C8B-B14F-4D97-AF65-F5344CB8AC3E}">
        <p14:creationId xmlns:p14="http://schemas.microsoft.com/office/powerpoint/2010/main" val="544212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Sans Pro Regular" charset="0"/>
        <a:ea typeface="+mn-ea"/>
        <a:cs typeface="+mn-cs"/>
      </a:defRPr>
    </a:lvl1pPr>
    <a:lvl2pPr marL="457200" algn="l" defTabSz="914400" rtl="0" eaLnBrk="1" latinLnBrk="0" hangingPunct="1">
      <a:defRPr sz="1200" b="0" i="0" kern="1200">
        <a:solidFill>
          <a:schemeClr val="tx1"/>
        </a:solidFill>
        <a:latin typeface="Source Sans Pro Regular" charset="0"/>
        <a:ea typeface="+mn-ea"/>
        <a:cs typeface="+mn-cs"/>
      </a:defRPr>
    </a:lvl2pPr>
    <a:lvl3pPr marL="914400" algn="l" defTabSz="914400" rtl="0" eaLnBrk="1" latinLnBrk="0" hangingPunct="1">
      <a:defRPr sz="1200" b="0" i="0" kern="1200">
        <a:solidFill>
          <a:schemeClr val="tx1"/>
        </a:solidFill>
        <a:latin typeface="Source Sans Pro Regular" charset="0"/>
        <a:ea typeface="+mn-ea"/>
        <a:cs typeface="+mn-cs"/>
      </a:defRPr>
    </a:lvl3pPr>
    <a:lvl4pPr marL="1371600" algn="l" defTabSz="914400" rtl="0" eaLnBrk="1" latinLnBrk="0" hangingPunct="1">
      <a:defRPr sz="1200" b="0" i="0" kern="1200">
        <a:solidFill>
          <a:schemeClr val="tx1"/>
        </a:solidFill>
        <a:latin typeface="Source Sans Pro Regular" charset="0"/>
        <a:ea typeface="+mn-ea"/>
        <a:cs typeface="+mn-cs"/>
      </a:defRPr>
    </a:lvl4pPr>
    <a:lvl5pPr marL="1828800" algn="l" defTabSz="914400" rtl="0" eaLnBrk="1" latinLnBrk="0" hangingPunct="1">
      <a:defRPr sz="1200" b="0" i="0" kern="1200">
        <a:solidFill>
          <a:schemeClr val="tx1"/>
        </a:solidFill>
        <a:latin typeface="Source Sans Pro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ydaytondailynews.com/news/local/the-overdose-epidemic-shifting-dayton/Sq8LWkPvPO4TO0adxeGkrI/"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Estimates</a:t>
            </a:r>
            <a:r>
              <a:rPr lang="en-US" baseline="0" dirty="0" smtClean="0"/>
              <a:t> are that 8 people die every day in Ohio from an overdose. That number is quickly rising.</a:t>
            </a:r>
          </a:p>
          <a:p>
            <a:r>
              <a:rPr lang="en-US" sz="1200" kern="1200" dirty="0" smtClean="0">
                <a:solidFill>
                  <a:schemeClr val="tx1"/>
                </a:solidFill>
                <a:effectLst/>
                <a:ea typeface="+mn-ea"/>
                <a:cs typeface="+mn-cs"/>
              </a:rPr>
              <a:t>Dr. Anahi Ortiz, Franklin County Coroner, testified that:</a:t>
            </a:r>
          </a:p>
          <a:p>
            <a:r>
              <a:rPr lang="en-US" sz="1200" kern="1200" dirty="0" smtClean="0">
                <a:solidFill>
                  <a:schemeClr val="tx1"/>
                </a:solidFill>
                <a:effectLst/>
                <a:ea typeface="+mn-ea"/>
                <a:cs typeface="+mn-cs"/>
              </a:rPr>
              <a:t>·         About two people a day are dying from drug overdoses in Franklin County.  </a:t>
            </a:r>
          </a:p>
          <a:p>
            <a:r>
              <a:rPr lang="en-US" sz="1200" kern="1200" dirty="0" smtClean="0">
                <a:solidFill>
                  <a:schemeClr val="tx1"/>
                </a:solidFill>
                <a:effectLst/>
                <a:ea typeface="+mn-ea"/>
                <a:cs typeface="+mn-cs"/>
              </a:rPr>
              <a:t>·         Just last year, 144 people in Franklin county died after overdosing on the highly potent and dangerous drug fentanyl and/or fentanyl analogues.  </a:t>
            </a:r>
          </a:p>
          <a:p>
            <a:r>
              <a:rPr lang="en-US" sz="1200" kern="1200" dirty="0" smtClean="0">
                <a:solidFill>
                  <a:schemeClr val="tx1"/>
                </a:solidFill>
                <a:effectLst/>
                <a:ea typeface="+mn-ea"/>
                <a:cs typeface="+mn-cs"/>
              </a:rPr>
              <a:t>·         Opioid related deaths are roughly double the number of people who die from homicides.</a:t>
            </a:r>
          </a:p>
          <a:p>
            <a:endParaRPr lang="en-US" dirty="0"/>
          </a:p>
        </p:txBody>
      </p:sp>
      <p:sp>
        <p:nvSpPr>
          <p:cNvPr id="4" name="Slide Number Placeholder 3"/>
          <p:cNvSpPr>
            <a:spLocks noGrp="1"/>
          </p:cNvSpPr>
          <p:nvPr>
            <p:ph type="sldNum" sz="quarter" idx="10"/>
          </p:nvPr>
        </p:nvSpPr>
        <p:spPr/>
        <p:txBody>
          <a:bodyPr/>
          <a:lstStyle/>
          <a:p>
            <a:fld id="{FF27682C-0935-B94A-96D3-C816E2A96847}" type="slidenum">
              <a:rPr lang="en-US" smtClean="0"/>
              <a:t>3</a:t>
            </a:fld>
            <a:endParaRPr lang="en-US" dirty="0"/>
          </a:p>
        </p:txBody>
      </p:sp>
    </p:spTree>
    <p:extLst>
      <p:ext uri="{BB962C8B-B14F-4D97-AF65-F5344CB8AC3E}">
        <p14:creationId xmlns:p14="http://schemas.microsoft.com/office/powerpoint/2010/main" val="1361529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Underline</a:t>
            </a:r>
            <a:r>
              <a:rPr lang="en-US" baseline="0" dirty="0" smtClean="0"/>
              <a:t> key aspects </a:t>
            </a:r>
            <a:r>
              <a:rPr lang="mr-IN" baseline="0" dirty="0" smtClean="0"/>
              <a:t>–</a:t>
            </a:r>
            <a:r>
              <a:rPr lang="en-US" baseline="0" dirty="0" smtClean="0"/>
              <a:t> e.g. decision-making</a:t>
            </a:r>
          </a:p>
          <a:p>
            <a:r>
              <a:rPr lang="en-US" sz="1200" kern="1200" dirty="0" smtClean="0">
                <a:solidFill>
                  <a:schemeClr val="tx1"/>
                </a:solidFill>
                <a:effectLst/>
                <a:ea typeface="+mn-ea"/>
                <a:cs typeface="+mn-cs"/>
              </a:rPr>
              <a:t>In 2015, more than 50% of the 969,000 12-17 year olds who reported misusing a prescription pain reliever said they got it from a friend or relative, and 9% said they took the pills without asking. This is almost twice the proportion that reported buying pills from a drug dealer (5%).</a:t>
            </a:r>
          </a:p>
          <a:p>
            <a:r>
              <a:rPr lang="en-US" sz="1200" kern="1200" dirty="0" smtClean="0">
                <a:solidFill>
                  <a:schemeClr val="tx1"/>
                </a:solidFill>
                <a:effectLst/>
                <a:ea typeface="+mn-ea"/>
                <a:cs typeface="+mn-cs"/>
              </a:rPr>
              <a:t>·         The National Survey on Drug Use and Health reported that in 2015, 11% of 12-17 year olds who reported misuse of prescription pain medications also reported heavy drinking (including binge drinking) in the prior month, a rate that is more than twice that reported by those over 18 years of age (4%).</a:t>
            </a:r>
          </a:p>
          <a:p>
            <a:endParaRPr lang="en-US" dirty="0"/>
          </a:p>
        </p:txBody>
      </p:sp>
      <p:sp>
        <p:nvSpPr>
          <p:cNvPr id="4" name="Slide Number Placeholder 3"/>
          <p:cNvSpPr>
            <a:spLocks noGrp="1"/>
          </p:cNvSpPr>
          <p:nvPr>
            <p:ph type="sldNum" sz="quarter" idx="10"/>
          </p:nvPr>
        </p:nvSpPr>
        <p:spPr/>
        <p:txBody>
          <a:bodyPr/>
          <a:lstStyle/>
          <a:p>
            <a:fld id="{FF27682C-0935-B94A-96D3-C816E2A96847}" type="slidenum">
              <a:rPr lang="en-US" smtClean="0"/>
              <a:t>32</a:t>
            </a:fld>
            <a:endParaRPr lang="en-US" dirty="0"/>
          </a:p>
        </p:txBody>
      </p:sp>
    </p:spTree>
    <p:extLst>
      <p:ext uri="{BB962C8B-B14F-4D97-AF65-F5344CB8AC3E}">
        <p14:creationId xmlns:p14="http://schemas.microsoft.com/office/powerpoint/2010/main" val="111971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 is possible through system change. Consistent,</a:t>
            </a:r>
            <a:r>
              <a:rPr lang="en-US" baseline="0" dirty="0" smtClean="0"/>
              <a:t> coordinated messages will be effective.</a:t>
            </a:r>
            <a:endParaRPr lang="en-US" dirty="0"/>
          </a:p>
        </p:txBody>
      </p:sp>
      <p:sp>
        <p:nvSpPr>
          <p:cNvPr id="4" name="Slide Number Placeholder 3"/>
          <p:cNvSpPr>
            <a:spLocks noGrp="1"/>
          </p:cNvSpPr>
          <p:nvPr>
            <p:ph type="sldNum" sz="quarter" idx="10"/>
          </p:nvPr>
        </p:nvSpPr>
        <p:spPr/>
        <p:txBody>
          <a:bodyPr/>
          <a:lstStyle/>
          <a:p>
            <a:fld id="{FF27682C-0935-B94A-96D3-C816E2A96847}" type="slidenum">
              <a:rPr lang="en-US" smtClean="0"/>
              <a:t>33</a:t>
            </a:fld>
            <a:endParaRPr lang="en-US" dirty="0"/>
          </a:p>
        </p:txBody>
      </p:sp>
    </p:spTree>
    <p:extLst>
      <p:ext uri="{BB962C8B-B14F-4D97-AF65-F5344CB8AC3E}">
        <p14:creationId xmlns:p14="http://schemas.microsoft.com/office/powerpoint/2010/main" val="595945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Judy </a:t>
            </a:r>
            <a:r>
              <a:rPr lang="mr-IN" dirty="0" smtClean="0"/>
              <a:t>–</a:t>
            </a:r>
            <a:r>
              <a:rPr lang="en-US" dirty="0" smtClean="0"/>
              <a:t> ODE website.</a:t>
            </a:r>
            <a:endParaRPr lang="en-US" dirty="0"/>
          </a:p>
        </p:txBody>
      </p:sp>
      <p:sp>
        <p:nvSpPr>
          <p:cNvPr id="4" name="Slide Number Placeholder 3"/>
          <p:cNvSpPr>
            <a:spLocks noGrp="1"/>
          </p:cNvSpPr>
          <p:nvPr>
            <p:ph type="sldNum" sz="quarter" idx="10"/>
          </p:nvPr>
        </p:nvSpPr>
        <p:spPr/>
        <p:txBody>
          <a:bodyPr/>
          <a:lstStyle/>
          <a:p>
            <a:fld id="{FF27682C-0935-B94A-96D3-C816E2A96847}" type="slidenum">
              <a:rPr lang="en-US" smtClean="0"/>
              <a:t>34</a:t>
            </a:fld>
            <a:endParaRPr lang="en-US" dirty="0"/>
          </a:p>
        </p:txBody>
      </p:sp>
    </p:spTree>
    <p:extLst>
      <p:ext uri="{BB962C8B-B14F-4D97-AF65-F5344CB8AC3E}">
        <p14:creationId xmlns:p14="http://schemas.microsoft.com/office/powerpoint/2010/main" val="991240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Key messages to use with the student once disclosure has occurred:</a:t>
            </a:r>
          </a:p>
          <a:p>
            <a:pPr lvl="1"/>
            <a:r>
              <a:rPr lang="en-US" dirty="0" smtClean="0"/>
              <a:t>Thank you for sharing something so personal with me.</a:t>
            </a:r>
          </a:p>
          <a:p>
            <a:pPr lvl="1"/>
            <a:r>
              <a:rPr lang="en-US" dirty="0" smtClean="0"/>
              <a:t>You deserve to be safe.</a:t>
            </a:r>
          </a:p>
          <a:p>
            <a:pPr lvl="1"/>
            <a:r>
              <a:rPr lang="en-US" dirty="0" smtClean="0"/>
              <a:t>I appreciate that you trust me with this information. </a:t>
            </a:r>
          </a:p>
          <a:p>
            <a:pPr lvl="1"/>
            <a:r>
              <a:rPr lang="en-US" dirty="0" smtClean="0"/>
              <a:t>I will explain the limits of confidentiality and Mandated Reporter Role.</a:t>
            </a:r>
          </a:p>
          <a:p>
            <a:pPr lvl="1"/>
            <a:r>
              <a:rPr lang="en-US" dirty="0" smtClean="0"/>
              <a:t>Let’s talk for a little bit about our next steps.</a:t>
            </a:r>
          </a:p>
          <a:p>
            <a:pPr lvl="1"/>
            <a:r>
              <a:rPr lang="en-US" dirty="0" smtClean="0"/>
              <a:t>I am glad you brought this issue to my attention.  I may not be able to answer all your questions, but I will get you connected to someone who can help.</a:t>
            </a:r>
          </a:p>
          <a:p>
            <a:pPr lvl="1"/>
            <a:r>
              <a:rPr lang="en-US" dirty="0" smtClean="0"/>
              <a:t>I am concerned about you. Can we talk about this more with the guidance counselor (or other trusted adult at school)?</a:t>
            </a:r>
          </a:p>
          <a:p>
            <a:endParaRPr lang="en-US" dirty="0"/>
          </a:p>
        </p:txBody>
      </p:sp>
      <p:sp>
        <p:nvSpPr>
          <p:cNvPr id="4" name="Slide Number Placeholder 3"/>
          <p:cNvSpPr>
            <a:spLocks noGrp="1"/>
          </p:cNvSpPr>
          <p:nvPr>
            <p:ph type="sldNum" sz="quarter" idx="10"/>
          </p:nvPr>
        </p:nvSpPr>
        <p:spPr/>
        <p:txBody>
          <a:bodyPr/>
          <a:lstStyle/>
          <a:p>
            <a:fld id="{FF27682C-0935-B94A-96D3-C816E2A96847}" type="slidenum">
              <a:rPr lang="en-US" smtClean="0"/>
              <a:t>36</a:t>
            </a:fld>
            <a:endParaRPr lang="en-US" dirty="0"/>
          </a:p>
        </p:txBody>
      </p:sp>
    </p:spTree>
    <p:extLst>
      <p:ext uri="{BB962C8B-B14F-4D97-AF65-F5344CB8AC3E}">
        <p14:creationId xmlns:p14="http://schemas.microsoft.com/office/powerpoint/2010/main" val="37778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resources:</a:t>
            </a:r>
            <a:r>
              <a:rPr lang="en-US" baseline="0" dirty="0" smtClean="0"/>
              <a:t> </a:t>
            </a:r>
          </a:p>
          <a:p>
            <a:endParaRPr lang="en-US" baseline="0" dirty="0" smtClean="0"/>
          </a:p>
          <a:p>
            <a:r>
              <a:rPr lang="en-US" baseline="0" dirty="0" smtClean="0"/>
              <a:t>Generation Rx</a:t>
            </a:r>
          </a:p>
          <a:p>
            <a:r>
              <a:rPr lang="en-US" baseline="0" dirty="0" smtClean="0"/>
              <a:t>Drug-Free Action Alliance</a:t>
            </a:r>
            <a:endParaRPr lang="en-US" dirty="0"/>
          </a:p>
        </p:txBody>
      </p:sp>
      <p:sp>
        <p:nvSpPr>
          <p:cNvPr id="4" name="Slide Number Placeholder 3"/>
          <p:cNvSpPr>
            <a:spLocks noGrp="1"/>
          </p:cNvSpPr>
          <p:nvPr>
            <p:ph type="sldNum" sz="quarter" idx="10"/>
          </p:nvPr>
        </p:nvSpPr>
        <p:spPr/>
        <p:txBody>
          <a:bodyPr/>
          <a:lstStyle/>
          <a:p>
            <a:fld id="{E97F24B1-9D83-0A4F-9594-3F429EF2337D}" type="slidenum">
              <a:rPr lang="en-US" smtClean="0"/>
              <a:t>37</a:t>
            </a:fld>
            <a:endParaRPr lang="en-US" dirty="0"/>
          </a:p>
        </p:txBody>
      </p:sp>
    </p:spTree>
    <p:extLst>
      <p:ext uri="{BB962C8B-B14F-4D97-AF65-F5344CB8AC3E}">
        <p14:creationId xmlns:p14="http://schemas.microsoft.com/office/powerpoint/2010/main" val="1774862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Convened by AG Mike DeWine</a:t>
            </a:r>
          </a:p>
          <a:p>
            <a:r>
              <a:rPr lang="en-US" sz="1200" dirty="0" smtClean="0"/>
              <a:t>22-members of lawmakers, state agencies, prevention specialists, organizations and educators</a:t>
            </a:r>
          </a:p>
          <a:p>
            <a:r>
              <a:rPr lang="en-US" sz="1200" dirty="0" smtClean="0"/>
              <a:t>Develop recommendations for policies, legislation and practices to enhance drug abuse education in schools.</a:t>
            </a:r>
          </a:p>
          <a:p>
            <a:endParaRPr lang="en-US" dirty="0"/>
          </a:p>
        </p:txBody>
      </p:sp>
      <p:sp>
        <p:nvSpPr>
          <p:cNvPr id="4" name="Slide Number Placeholder 3"/>
          <p:cNvSpPr>
            <a:spLocks noGrp="1"/>
          </p:cNvSpPr>
          <p:nvPr>
            <p:ph type="sldNum" sz="quarter" idx="10"/>
          </p:nvPr>
        </p:nvSpPr>
        <p:spPr/>
        <p:txBody>
          <a:bodyPr/>
          <a:lstStyle/>
          <a:p>
            <a:fld id="{04FD8F49-3481-D84B-81FF-B0DBE033F49E}" type="slidenum">
              <a:rPr lang="en-US" smtClean="0"/>
              <a:t>42</a:t>
            </a:fld>
            <a:endParaRPr lang="en-US" dirty="0"/>
          </a:p>
        </p:txBody>
      </p:sp>
    </p:spTree>
    <p:extLst>
      <p:ext uri="{BB962C8B-B14F-4D97-AF65-F5344CB8AC3E}">
        <p14:creationId xmlns:p14="http://schemas.microsoft.com/office/powerpoint/2010/main" val="341276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Convened by AG Mike DeWine</a:t>
            </a:r>
          </a:p>
          <a:p>
            <a:r>
              <a:rPr lang="en-US" sz="1200" dirty="0" smtClean="0"/>
              <a:t>22-members of lawmakers, state agencies, prevention specialists, organizations and educators</a:t>
            </a:r>
          </a:p>
          <a:p>
            <a:r>
              <a:rPr lang="en-US" sz="1200" dirty="0" smtClean="0"/>
              <a:t>Develop recommendations for policies, legislation and practices to enhance drug abuse education in schools.</a:t>
            </a:r>
          </a:p>
          <a:p>
            <a:endParaRPr lang="en-US" dirty="0"/>
          </a:p>
        </p:txBody>
      </p:sp>
      <p:sp>
        <p:nvSpPr>
          <p:cNvPr id="4" name="Slide Number Placeholder 3"/>
          <p:cNvSpPr>
            <a:spLocks noGrp="1"/>
          </p:cNvSpPr>
          <p:nvPr>
            <p:ph type="sldNum" sz="quarter" idx="10"/>
          </p:nvPr>
        </p:nvSpPr>
        <p:spPr/>
        <p:txBody>
          <a:bodyPr/>
          <a:lstStyle/>
          <a:p>
            <a:fld id="{04FD8F49-3481-D84B-81FF-B0DBE033F49E}" type="slidenum">
              <a:rPr lang="en-US" smtClean="0"/>
              <a:t>43</a:t>
            </a:fld>
            <a:endParaRPr lang="en-US" dirty="0"/>
          </a:p>
        </p:txBody>
      </p:sp>
    </p:spTree>
    <p:extLst>
      <p:ext uri="{BB962C8B-B14F-4D97-AF65-F5344CB8AC3E}">
        <p14:creationId xmlns:p14="http://schemas.microsoft.com/office/powerpoint/2010/main" val="1894643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Convened by AG Mike DeWine</a:t>
            </a:r>
          </a:p>
          <a:p>
            <a:r>
              <a:rPr lang="en-US" sz="1200" dirty="0" smtClean="0"/>
              <a:t>22-members of lawmakers, state agencies, prevention specialists, organizations and educators</a:t>
            </a:r>
          </a:p>
          <a:p>
            <a:r>
              <a:rPr lang="en-US" sz="1200" dirty="0" smtClean="0"/>
              <a:t>Develop recommendations for policies, legislation and practices to enhance drug abuse education in schools.</a:t>
            </a:r>
          </a:p>
          <a:p>
            <a:endParaRPr lang="en-US" dirty="0"/>
          </a:p>
        </p:txBody>
      </p:sp>
      <p:sp>
        <p:nvSpPr>
          <p:cNvPr id="4" name="Slide Number Placeholder 3"/>
          <p:cNvSpPr>
            <a:spLocks noGrp="1"/>
          </p:cNvSpPr>
          <p:nvPr>
            <p:ph type="sldNum" sz="quarter" idx="10"/>
          </p:nvPr>
        </p:nvSpPr>
        <p:spPr/>
        <p:txBody>
          <a:bodyPr/>
          <a:lstStyle/>
          <a:p>
            <a:fld id="{04FD8F49-3481-D84B-81FF-B0DBE033F49E}" type="slidenum">
              <a:rPr lang="en-US" smtClean="0"/>
              <a:t>44</a:t>
            </a:fld>
            <a:endParaRPr lang="en-US" dirty="0"/>
          </a:p>
        </p:txBody>
      </p:sp>
    </p:spTree>
    <p:extLst>
      <p:ext uri="{BB962C8B-B14F-4D97-AF65-F5344CB8AC3E}">
        <p14:creationId xmlns:p14="http://schemas.microsoft.com/office/powerpoint/2010/main" val="522061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JOE </a:t>
            </a:r>
            <a:r>
              <a:rPr lang="mr-IN" dirty="0" smtClean="0"/>
              <a:t>–</a:t>
            </a:r>
            <a:r>
              <a:rPr lang="en-US" dirty="0" smtClean="0"/>
              <a:t> Add references to each of these</a:t>
            </a:r>
            <a:r>
              <a:rPr lang="en-US" baseline="0" dirty="0" smtClean="0"/>
              <a:t> to support these statements.</a:t>
            </a:r>
            <a:endParaRPr lang="en-US" dirty="0"/>
          </a:p>
        </p:txBody>
      </p:sp>
      <p:sp>
        <p:nvSpPr>
          <p:cNvPr id="4" name="Slide Number Placeholder 3"/>
          <p:cNvSpPr>
            <a:spLocks noGrp="1"/>
          </p:cNvSpPr>
          <p:nvPr>
            <p:ph type="sldNum" sz="quarter" idx="10"/>
          </p:nvPr>
        </p:nvSpPr>
        <p:spPr/>
        <p:txBody>
          <a:bodyPr/>
          <a:lstStyle/>
          <a:p>
            <a:fld id="{FF27682C-0935-B94A-96D3-C816E2A96847}" type="slidenum">
              <a:rPr lang="en-US" smtClean="0"/>
              <a:t>47</a:t>
            </a:fld>
            <a:endParaRPr lang="en-US" dirty="0"/>
          </a:p>
        </p:txBody>
      </p:sp>
    </p:spTree>
    <p:extLst>
      <p:ext uri="{BB962C8B-B14F-4D97-AF65-F5344CB8AC3E}">
        <p14:creationId xmlns:p14="http://schemas.microsoft.com/office/powerpoint/2010/main" val="199319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2016, unintentional drug overdoses caused the deaths of 4,050 Ohio residents, a 32.8 percent increase compared to </a:t>
            </a:r>
          </a:p>
          <a:p>
            <a:r>
              <a:rPr lang="en-US" sz="1200" kern="1200" dirty="0" smtClean="0">
                <a:solidFill>
                  <a:schemeClr val="tx1"/>
                </a:solidFill>
                <a:effectLst/>
                <a:latin typeface="+mn-lt"/>
                <a:ea typeface="+mn-ea"/>
                <a:cs typeface="+mn-cs"/>
              </a:rPr>
              <a:t>2015 when there were 3,050 overdose deaths.</a:t>
            </a:r>
          </a:p>
          <a:p>
            <a:endParaRPr lang="en-US" dirty="0" smtClean="0"/>
          </a:p>
          <a:p>
            <a:r>
              <a:rPr lang="en-US" dirty="0" smtClean="0"/>
              <a:t>Estimates</a:t>
            </a:r>
            <a:r>
              <a:rPr lang="en-US" baseline="0" dirty="0" smtClean="0"/>
              <a:t> are that 8 people die every day in Ohio from an overdose. That number is quickly rising.</a:t>
            </a:r>
          </a:p>
          <a:p>
            <a:r>
              <a:rPr lang="en-US" sz="1200" kern="1200" dirty="0" smtClean="0">
                <a:solidFill>
                  <a:schemeClr val="tx1"/>
                </a:solidFill>
                <a:effectLst/>
                <a:latin typeface="+mn-lt"/>
                <a:ea typeface="+mn-ea"/>
                <a:cs typeface="+mn-cs"/>
              </a:rPr>
              <a:t>Dr. Anahi Ortiz, Franklin County Coroner, testified that:</a:t>
            </a:r>
          </a:p>
          <a:p>
            <a:r>
              <a:rPr lang="en-US" sz="1200" kern="1200" dirty="0" smtClean="0">
                <a:solidFill>
                  <a:schemeClr val="tx1"/>
                </a:solidFill>
                <a:effectLst/>
                <a:latin typeface="+mn-lt"/>
                <a:ea typeface="+mn-ea"/>
                <a:cs typeface="+mn-cs"/>
              </a:rPr>
              <a:t>·         About two people a day are dying from drug overdoses in Franklin County.  </a:t>
            </a:r>
          </a:p>
          <a:p>
            <a:r>
              <a:rPr lang="en-US" sz="1200" kern="1200" dirty="0" smtClean="0">
                <a:solidFill>
                  <a:schemeClr val="tx1"/>
                </a:solidFill>
                <a:effectLst/>
                <a:latin typeface="+mn-lt"/>
                <a:ea typeface="+mn-ea"/>
                <a:cs typeface="+mn-cs"/>
              </a:rPr>
              <a:t>·         Just last year, 144 people in Franklin county died after overdosing on the highly potent and dangerous drug fentanyl and/or fentanyl analogues.  </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Opioid related deaths are roughly double the number of people who die from homicides.</a:t>
            </a:r>
          </a:p>
          <a:p>
            <a:r>
              <a:rPr lang="en-US" sz="1200" b="0" kern="1200" dirty="0" smtClean="0">
                <a:solidFill>
                  <a:schemeClr val="tx1"/>
                </a:solidFill>
                <a:effectLst/>
                <a:latin typeface="+mn-lt"/>
                <a:ea typeface="+mn-ea"/>
                <a:cs typeface="+mn-cs"/>
              </a:rPr>
              <a:t>31 Child</a:t>
            </a:r>
            <a:r>
              <a:rPr lang="en-US" sz="1200" b="0" kern="1200" baseline="0" dirty="0" smtClean="0">
                <a:solidFill>
                  <a:schemeClr val="tx1"/>
                </a:solidFill>
                <a:effectLst/>
                <a:latin typeface="+mn-lt"/>
                <a:ea typeface="+mn-ea"/>
                <a:cs typeface="+mn-cs"/>
              </a:rPr>
              <a:t> Overdoses in Dayton in 2016. </a:t>
            </a:r>
          </a:p>
          <a:p>
            <a:r>
              <a:rPr lang="en-US" sz="1200" b="0" kern="1200" baseline="0" dirty="0" smtClean="0">
                <a:solidFill>
                  <a:schemeClr val="tx1"/>
                </a:solidFill>
                <a:effectLst/>
                <a:latin typeface="+mn-lt"/>
                <a:ea typeface="+mn-ea"/>
                <a:cs typeface="+mn-cs"/>
              </a:rPr>
              <a:t>4X as many babies are born with NAS (Neonatal Abstinence Syndrome) since 2002</a:t>
            </a:r>
          </a:p>
          <a:p>
            <a:r>
              <a:rPr lang="en-US" sz="1200" b="0" kern="1200" baseline="0" dirty="0" smtClean="0">
                <a:solidFill>
                  <a:schemeClr val="tx1"/>
                </a:solidFill>
                <a:effectLst/>
                <a:latin typeface="+mn-lt"/>
                <a:ea typeface="+mn-ea"/>
                <a:cs typeface="+mn-cs"/>
              </a:rPr>
              <a:t>10,000 overdose deaths this year in Ohio, far outpacing the rest of the country.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F27682C-0935-B94A-96D3-C816E2A96847}" type="slidenum">
              <a:rPr lang="en-US" smtClean="0"/>
              <a:t>4</a:t>
            </a:fld>
            <a:endParaRPr lang="en-US" dirty="0"/>
          </a:p>
        </p:txBody>
      </p:sp>
    </p:spTree>
    <p:extLst>
      <p:ext uri="{BB962C8B-B14F-4D97-AF65-F5344CB8AC3E}">
        <p14:creationId xmlns:p14="http://schemas.microsoft.com/office/powerpoint/2010/main" val="1886939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Source Sans Pro Regular" charset="0"/>
                <a:ea typeface="+mn-ea"/>
                <a:cs typeface="+mn-cs"/>
                <a:hlinkClick r:id="rId3"/>
              </a:rPr>
              <a:t>http://www.mydaytondailynews.com/news/local/the-overdose-epidemic-shifting-dayton/Sq8LWkPvPO4TO0adxeGkrI/</a:t>
            </a:r>
            <a:endParaRPr lang="en-US" sz="1200" b="0" i="0" kern="1200" dirty="0" smtClean="0">
              <a:solidFill>
                <a:schemeClr val="tx1"/>
              </a:solidFill>
              <a:effectLst/>
              <a:latin typeface="Source Sans Pro Regular" charset="0"/>
              <a:ea typeface="+mn-ea"/>
              <a:cs typeface="+mn-cs"/>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AA975CC-4ABB-D149-B9A7-971F09C57919}" type="slidenum">
              <a:rPr lang="en-US" smtClean="0"/>
              <a:t>7</a:t>
            </a:fld>
            <a:endParaRPr lang="en-US" dirty="0"/>
          </a:p>
        </p:txBody>
      </p:sp>
    </p:spTree>
    <p:extLst>
      <p:ext uri="{BB962C8B-B14F-4D97-AF65-F5344CB8AC3E}">
        <p14:creationId xmlns:p14="http://schemas.microsoft.com/office/powerpoint/2010/main" val="140893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Trajectory</a:t>
            </a:r>
            <a:r>
              <a:rPr lang="en-US" baseline="0" dirty="0" smtClean="0"/>
              <a:t> </a:t>
            </a:r>
            <a:r>
              <a:rPr lang="mr-IN" baseline="0" dirty="0" smtClean="0"/>
              <a:t>–</a:t>
            </a:r>
            <a:r>
              <a:rPr lang="en-US" baseline="0" dirty="0" smtClean="0"/>
              <a:t> how risks become evident at different stages of a child’s life. </a:t>
            </a:r>
            <a:endParaRPr lang="en-US" dirty="0"/>
          </a:p>
        </p:txBody>
      </p:sp>
      <p:sp>
        <p:nvSpPr>
          <p:cNvPr id="4" name="Slide Number Placeholder 3"/>
          <p:cNvSpPr>
            <a:spLocks noGrp="1"/>
          </p:cNvSpPr>
          <p:nvPr>
            <p:ph type="sldNum" sz="quarter" idx="10"/>
          </p:nvPr>
        </p:nvSpPr>
        <p:spPr/>
        <p:txBody>
          <a:bodyPr/>
          <a:lstStyle/>
          <a:p>
            <a:fld id="{04FD8F49-3481-D84B-81FF-B0DBE033F49E}" type="slidenum">
              <a:rPr lang="en-US" smtClean="0"/>
              <a:t>9</a:t>
            </a:fld>
            <a:endParaRPr lang="en-US" dirty="0"/>
          </a:p>
        </p:txBody>
      </p:sp>
    </p:spTree>
    <p:extLst>
      <p:ext uri="{BB962C8B-B14F-4D97-AF65-F5344CB8AC3E}">
        <p14:creationId xmlns:p14="http://schemas.microsoft.com/office/powerpoint/2010/main" val="1569613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a typeface="+mn-ea"/>
                <a:cs typeface="+mn-cs"/>
              </a:rPr>
              <a:t>PAX</a:t>
            </a:r>
            <a:r>
              <a:rPr lang="en-US" sz="1200" kern="1200" baseline="0" dirty="0" smtClean="0">
                <a:solidFill>
                  <a:schemeClr val="tx1"/>
                </a:solidFill>
                <a:ea typeface="+mn-ea"/>
                <a:cs typeface="+mn-cs"/>
              </a:rPr>
              <a:t> &amp; </a:t>
            </a:r>
            <a:r>
              <a:rPr lang="en-US" sz="1200" kern="1200" dirty="0" smtClean="0">
                <a:solidFill>
                  <a:schemeClr val="tx1"/>
                </a:solidFill>
                <a:ea typeface="+mn-ea"/>
                <a:cs typeface="+mn-cs"/>
              </a:rPr>
              <a:t> Social-emotional learning is the foundation that develops</a:t>
            </a:r>
            <a:r>
              <a:rPr lang="en-US" sz="1200" kern="1200" baseline="0" dirty="0" smtClean="0">
                <a:solidFill>
                  <a:schemeClr val="tx1"/>
                </a:solidFill>
                <a:ea typeface="+mn-ea"/>
                <a:cs typeface="+mn-cs"/>
              </a:rPr>
              <a:t> protective factors and reduces risk factors</a:t>
            </a:r>
            <a:endParaRPr lang="en-US" sz="1200" kern="1200" dirty="0" smtClean="0">
              <a:solidFill>
                <a:schemeClr val="tx1"/>
              </a:solidFill>
              <a:ea typeface="+mn-ea"/>
              <a:cs typeface="+mn-cs"/>
            </a:endParaRPr>
          </a:p>
          <a:p>
            <a:r>
              <a:rPr lang="en-US" sz="1200" kern="1200" dirty="0" smtClean="0">
                <a:solidFill>
                  <a:schemeClr val="tx1"/>
                </a:solidFill>
                <a:ea typeface="+mn-ea"/>
                <a:cs typeface="+mn-cs"/>
              </a:rPr>
              <a:t>Generation RX – opiate information and descriptions of pharmacology (for pharmacists)</a:t>
            </a:r>
          </a:p>
          <a:p>
            <a:r>
              <a:rPr lang="en-US" sz="1200" kern="1200" dirty="0" smtClean="0">
                <a:solidFill>
                  <a:schemeClr val="tx1"/>
                </a:solidFill>
                <a:ea typeface="+mn-ea"/>
                <a:cs typeface="+mn-cs"/>
              </a:rPr>
              <a:t>Start Talking – classroom, family and community support resources </a:t>
            </a:r>
          </a:p>
          <a:p>
            <a:r>
              <a:rPr lang="en-US" sz="1200" kern="1200" dirty="0" smtClean="0">
                <a:solidFill>
                  <a:schemeClr val="tx1"/>
                </a:solidFill>
                <a:ea typeface="+mn-ea"/>
                <a:cs typeface="+mn-cs"/>
              </a:rPr>
              <a:t>HOPE – scope and sequenced curriculum for health education (and</a:t>
            </a:r>
            <a:r>
              <a:rPr lang="en-US" sz="1200" kern="1200" baseline="0" dirty="0" smtClean="0">
                <a:solidFill>
                  <a:schemeClr val="tx1"/>
                </a:solidFill>
                <a:ea typeface="+mn-ea"/>
                <a:cs typeface="+mn-cs"/>
              </a:rPr>
              <a:t> classroom teachers)</a:t>
            </a:r>
            <a:endParaRPr lang="en-US" dirty="0"/>
          </a:p>
        </p:txBody>
      </p:sp>
      <p:sp>
        <p:nvSpPr>
          <p:cNvPr id="4" name="Slide Number Placeholder 3"/>
          <p:cNvSpPr>
            <a:spLocks noGrp="1"/>
          </p:cNvSpPr>
          <p:nvPr>
            <p:ph type="sldNum" sz="quarter" idx="10"/>
          </p:nvPr>
        </p:nvSpPr>
        <p:spPr/>
        <p:txBody>
          <a:bodyPr/>
          <a:lstStyle/>
          <a:p>
            <a:fld id="{04FD8F49-3481-D84B-81FF-B0DBE033F49E}" type="slidenum">
              <a:rPr lang="en-US" smtClean="0"/>
              <a:t>10</a:t>
            </a:fld>
            <a:endParaRPr lang="en-US" dirty="0"/>
          </a:p>
        </p:txBody>
      </p:sp>
    </p:spTree>
    <p:extLst>
      <p:ext uri="{BB962C8B-B14F-4D97-AF65-F5344CB8AC3E}">
        <p14:creationId xmlns:p14="http://schemas.microsoft.com/office/powerpoint/2010/main" val="512954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 is possible through system change. Consistent,</a:t>
            </a:r>
            <a:r>
              <a:rPr lang="en-US" baseline="0" dirty="0" smtClean="0"/>
              <a:t> coordinated messages will be effective.</a:t>
            </a:r>
            <a:endParaRPr lang="en-US" dirty="0"/>
          </a:p>
        </p:txBody>
      </p:sp>
      <p:sp>
        <p:nvSpPr>
          <p:cNvPr id="4" name="Slide Number Placeholder 3"/>
          <p:cNvSpPr>
            <a:spLocks noGrp="1"/>
          </p:cNvSpPr>
          <p:nvPr>
            <p:ph type="sldNum" sz="quarter" idx="10"/>
          </p:nvPr>
        </p:nvSpPr>
        <p:spPr/>
        <p:txBody>
          <a:bodyPr/>
          <a:lstStyle/>
          <a:p>
            <a:fld id="{FF27682C-0935-B94A-96D3-C816E2A96847}" type="slidenum">
              <a:rPr lang="en-US" smtClean="0"/>
              <a:t>11</a:t>
            </a:fld>
            <a:endParaRPr lang="en-US" dirty="0"/>
          </a:p>
        </p:txBody>
      </p:sp>
    </p:spTree>
    <p:extLst>
      <p:ext uri="{BB962C8B-B14F-4D97-AF65-F5344CB8AC3E}">
        <p14:creationId xmlns:p14="http://schemas.microsoft.com/office/powerpoint/2010/main" val="1118046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7F24B1-9D83-0A4F-9594-3F429EF2337D}" type="slidenum">
              <a:rPr lang="en-US" smtClean="0"/>
              <a:t>18</a:t>
            </a:fld>
            <a:endParaRPr lang="en-US" dirty="0"/>
          </a:p>
        </p:txBody>
      </p:sp>
    </p:spTree>
    <p:extLst>
      <p:ext uri="{BB962C8B-B14F-4D97-AF65-F5344CB8AC3E}">
        <p14:creationId xmlns:p14="http://schemas.microsoft.com/office/powerpoint/2010/main" val="1995398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ea typeface="+mn-ea"/>
                <a:cs typeface="+mn-cs"/>
              </a:rPr>
              <a:t>The testimony of Dr. Andrea Gielen, Professor at the Johns Hopkins Bloomberg School of Public Health, and Director of the Johns Hopkins Center for Injury Research &amp; Policy, offers an in-depth look at the scope of the problem with unsafely stored prescription drugs.  </a:t>
            </a:r>
          </a:p>
          <a:p>
            <a:r>
              <a:rPr lang="en-US" sz="1200" kern="1200" dirty="0" smtClean="0">
                <a:solidFill>
                  <a:schemeClr val="tx1"/>
                </a:solidFill>
                <a:effectLst/>
                <a:ea typeface="+mn-ea"/>
                <a:cs typeface="+mn-cs"/>
              </a:rPr>
              <a:t> </a:t>
            </a:r>
          </a:p>
          <a:p>
            <a:r>
              <a:rPr lang="en-US" sz="1200" kern="1200" dirty="0" smtClean="0">
                <a:solidFill>
                  <a:schemeClr val="tx1"/>
                </a:solidFill>
                <a:effectLst/>
                <a:ea typeface="+mn-ea"/>
                <a:cs typeface="+mn-cs"/>
              </a:rPr>
              <a:t> </a:t>
            </a:r>
          </a:p>
          <a:p>
            <a:r>
              <a:rPr lang="en-US" sz="1200" kern="1200" dirty="0" smtClean="0">
                <a:solidFill>
                  <a:schemeClr val="tx1"/>
                </a:solidFill>
                <a:effectLst/>
                <a:ea typeface="+mn-ea"/>
                <a:cs typeface="+mn-cs"/>
              </a:rPr>
              <a:t>Among the key statistics:</a:t>
            </a:r>
          </a:p>
          <a:p>
            <a:r>
              <a:rPr lang="en-US" sz="1200" kern="1200" dirty="0" smtClean="0">
                <a:solidFill>
                  <a:schemeClr val="tx1"/>
                </a:solidFill>
                <a:effectLst/>
                <a:ea typeface="+mn-ea"/>
                <a:cs typeface="+mn-cs"/>
              </a:rPr>
              <a:t>·         Only 9% of our 1032 respondents reported storing the medication in a locked place; 57% had or planned to have leftover pills, and almost one-half of these people said they would keep them for future use.  </a:t>
            </a:r>
          </a:p>
          <a:p>
            <a:r>
              <a:rPr lang="en-US" sz="1200" kern="1200" dirty="0" smtClean="0">
                <a:solidFill>
                  <a:schemeClr val="tx1"/>
                </a:solidFill>
                <a:effectLst/>
                <a:ea typeface="+mn-ea"/>
                <a:cs typeface="+mn-cs"/>
              </a:rPr>
              <a:t>·         Among the 681 families who had children living in the home, only 12% of those with children ages 7-17 stored their pills in a locked place.</a:t>
            </a:r>
          </a:p>
          <a:p>
            <a:endParaRPr lang="en-US" dirty="0"/>
          </a:p>
        </p:txBody>
      </p:sp>
      <p:sp>
        <p:nvSpPr>
          <p:cNvPr id="4" name="Slide Number Placeholder 3"/>
          <p:cNvSpPr>
            <a:spLocks noGrp="1"/>
          </p:cNvSpPr>
          <p:nvPr>
            <p:ph type="sldNum" sz="quarter" idx="10"/>
          </p:nvPr>
        </p:nvSpPr>
        <p:spPr/>
        <p:txBody>
          <a:bodyPr/>
          <a:lstStyle/>
          <a:p>
            <a:fld id="{FF27682C-0935-B94A-96D3-C816E2A96847}" type="slidenum">
              <a:rPr lang="en-US" smtClean="0"/>
              <a:t>27</a:t>
            </a:fld>
            <a:endParaRPr lang="en-US" dirty="0"/>
          </a:p>
        </p:txBody>
      </p:sp>
    </p:spTree>
    <p:extLst>
      <p:ext uri="{BB962C8B-B14F-4D97-AF65-F5344CB8AC3E}">
        <p14:creationId xmlns:p14="http://schemas.microsoft.com/office/powerpoint/2010/main" val="1184073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Underline</a:t>
            </a:r>
            <a:r>
              <a:rPr lang="en-US" baseline="0" dirty="0" smtClean="0"/>
              <a:t> key aspects </a:t>
            </a:r>
            <a:r>
              <a:rPr lang="mr-IN" baseline="0" dirty="0" smtClean="0"/>
              <a:t>–</a:t>
            </a:r>
            <a:r>
              <a:rPr lang="en-US" baseline="0" dirty="0" smtClean="0"/>
              <a:t> e.g. decision-making</a:t>
            </a:r>
            <a:endParaRPr lang="en-US" dirty="0"/>
          </a:p>
        </p:txBody>
      </p:sp>
      <p:sp>
        <p:nvSpPr>
          <p:cNvPr id="4" name="Slide Number Placeholder 3"/>
          <p:cNvSpPr>
            <a:spLocks noGrp="1"/>
          </p:cNvSpPr>
          <p:nvPr>
            <p:ph type="sldNum" sz="quarter" idx="10"/>
          </p:nvPr>
        </p:nvSpPr>
        <p:spPr/>
        <p:txBody>
          <a:bodyPr/>
          <a:lstStyle/>
          <a:p>
            <a:fld id="{FF27682C-0935-B94A-96D3-C816E2A96847}" type="slidenum">
              <a:rPr lang="en-US" smtClean="0"/>
              <a:t>29</a:t>
            </a:fld>
            <a:endParaRPr lang="en-US" dirty="0"/>
          </a:p>
        </p:txBody>
      </p:sp>
    </p:spTree>
    <p:extLst>
      <p:ext uri="{BB962C8B-B14F-4D97-AF65-F5344CB8AC3E}">
        <p14:creationId xmlns:p14="http://schemas.microsoft.com/office/powerpoint/2010/main" val="792833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Source Sans Pro"/>
              </a:defRPr>
            </a:lvl1pPr>
          </a:lstStyle>
          <a:p>
            <a:fld id="{1545BDD1-997D-EF45-A727-CEA9ABF90D38}" type="datetimeFigureOut">
              <a:rPr lang="en-US" smtClean="0"/>
              <a:pPr/>
              <a:t>12/7/2017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Source Sans Pro"/>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Source Sans Pro"/>
              </a:defRPr>
            </a:lvl1pPr>
          </a:lstStyle>
          <a:p>
            <a:fld id="{3B031790-F81C-8D4C-BB42-E91EE1510B24}" type="slidenum">
              <a:rPr lang="en-US" smtClean="0"/>
              <a:pPr/>
              <a:t>‹#›</a:t>
            </a:fld>
            <a:endParaRPr lang="en-US" dirty="0"/>
          </a:p>
        </p:txBody>
      </p:sp>
    </p:spTree>
    <p:extLst>
      <p:ext uri="{BB962C8B-B14F-4D97-AF65-F5344CB8AC3E}">
        <p14:creationId xmlns:p14="http://schemas.microsoft.com/office/powerpoint/2010/main" val="3126168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Source Sans Pro"/>
              </a:defRPr>
            </a:lvl1pPr>
          </a:lstStyle>
          <a:p>
            <a:fld id="{1545BDD1-997D-EF45-A727-CEA9ABF90D38}" type="datetimeFigureOut">
              <a:rPr lang="en-US" smtClean="0"/>
              <a:pPr/>
              <a:t>12/7/2017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Source Sans Pro"/>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Source Sans Pro"/>
              </a:defRPr>
            </a:lvl1pPr>
          </a:lstStyle>
          <a:p>
            <a:fld id="{3B031790-F81C-8D4C-BB42-E91EE1510B24}" type="slidenum">
              <a:rPr lang="en-US" smtClean="0"/>
              <a:pPr/>
              <a:t>‹#›</a:t>
            </a:fld>
            <a:endParaRPr lang="en-US" dirty="0"/>
          </a:p>
        </p:txBody>
      </p:sp>
    </p:spTree>
    <p:extLst>
      <p:ext uri="{BB962C8B-B14F-4D97-AF65-F5344CB8AC3E}">
        <p14:creationId xmlns:p14="http://schemas.microsoft.com/office/powerpoint/2010/main" val="313123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Source Sans Pro"/>
              </a:defRPr>
            </a:lvl1pPr>
          </a:lstStyle>
          <a:p>
            <a:fld id="{1545BDD1-997D-EF45-A727-CEA9ABF90D38}" type="datetimeFigureOut">
              <a:rPr lang="en-US" smtClean="0"/>
              <a:pPr/>
              <a:t>12/7/2017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Source Sans Pro"/>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Source Sans Pro"/>
              </a:defRPr>
            </a:lvl1pPr>
          </a:lstStyle>
          <a:p>
            <a:fld id="{3B031790-F81C-8D4C-BB42-E91EE1510B24}" type="slidenum">
              <a:rPr lang="en-US" smtClean="0"/>
              <a:pPr/>
              <a:t>‹#›</a:t>
            </a:fld>
            <a:endParaRPr lang="en-US" dirty="0"/>
          </a:p>
        </p:txBody>
      </p:sp>
    </p:spTree>
    <p:extLst>
      <p:ext uri="{BB962C8B-B14F-4D97-AF65-F5344CB8AC3E}">
        <p14:creationId xmlns:p14="http://schemas.microsoft.com/office/powerpoint/2010/main" val="1658071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sp>
        <p:nvSpPr>
          <p:cNvPr id="35" name="Shape 35"/>
          <p:cNvSpPr txBox="1">
            <a:spLocks noGrp="1"/>
          </p:cNvSpPr>
          <p:nvPr>
            <p:ph type="title"/>
          </p:nvPr>
        </p:nvSpPr>
        <p:spPr>
          <a:xfrm>
            <a:off x="311700" y="546667"/>
            <a:ext cx="8520600" cy="810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dirty="0"/>
          </a:p>
        </p:txBody>
      </p:sp>
      <p:sp>
        <p:nvSpPr>
          <p:cNvPr id="36" name="Shape 36"/>
          <p:cNvSpPr txBox="1">
            <a:spLocks noGrp="1"/>
          </p:cNvSpPr>
          <p:nvPr>
            <p:ph type="body" idx="1"/>
          </p:nvPr>
        </p:nvSpPr>
        <p:spPr>
          <a:xfrm>
            <a:off x="311700" y="1639833"/>
            <a:ext cx="8520600" cy="4452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7" name="Shape 37"/>
          <p:cNvSpPr txBox="1">
            <a:spLocks noGrp="1"/>
          </p:cNvSpPr>
          <p:nvPr>
            <p:ph type="sldNum" idx="12"/>
          </p:nvPr>
        </p:nvSpPr>
        <p:spPr>
          <a:xfrm>
            <a:off x="8460431" y="6201587"/>
            <a:ext cx="548700" cy="524800"/>
          </a:xfrm>
          <a:prstGeom prst="rect">
            <a:avLst/>
          </a:prstGeom>
        </p:spPr>
        <p:txBody>
          <a:bodyPr lIns="91425" tIns="91425" rIns="91425" bIns="91425" anchor="ctr" anchorCtr="0">
            <a:noAutofit/>
          </a:bodyPr>
          <a:lstStyle>
            <a:lvl1pPr>
              <a:defRPr>
                <a:latin typeface="Source Sans Pro"/>
              </a:defRPr>
            </a:lvl1pPr>
          </a:lstStyle>
          <a:p>
            <a:fld id="{3B031790-F81C-8D4C-BB42-E91EE1510B24}" type="slidenum">
              <a:rPr lang="en-US" smtClean="0"/>
              <a:pPr/>
              <a:t>‹#›</a:t>
            </a:fld>
            <a:endParaRPr lang="en-US" dirty="0"/>
          </a:p>
        </p:txBody>
      </p:sp>
    </p:spTree>
    <p:extLst>
      <p:ext uri="{BB962C8B-B14F-4D97-AF65-F5344CB8AC3E}">
        <p14:creationId xmlns:p14="http://schemas.microsoft.com/office/powerpoint/2010/main" val="288010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nchor="t"/>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sz="2200"/>
            </a:lvl4pPr>
            <a:lvl5pPr>
              <a:spcBef>
                <a:spcPts val="0"/>
              </a:spcBef>
              <a:spcAft>
                <a:spcPts val="600"/>
              </a:spcAft>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Source Sans Pro"/>
              </a:defRPr>
            </a:lvl1pPr>
          </a:lstStyle>
          <a:p>
            <a:fld id="{1545BDD1-997D-EF45-A727-CEA9ABF90D38}" type="datetimeFigureOut">
              <a:rPr lang="en-US" smtClean="0"/>
              <a:pPr/>
              <a:t>12/7/2017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Source Sans Pro"/>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Source Sans Pro"/>
              </a:defRPr>
            </a:lvl1pPr>
          </a:lstStyle>
          <a:p>
            <a:fld id="{3B031790-F81C-8D4C-BB42-E91EE1510B24}" type="slidenum">
              <a:rPr lang="en-US" smtClean="0"/>
              <a:pPr/>
              <a:t>‹#›</a:t>
            </a:fld>
            <a:endParaRPr lang="en-US" dirty="0"/>
          </a:p>
        </p:txBody>
      </p:sp>
    </p:spTree>
    <p:extLst>
      <p:ext uri="{BB962C8B-B14F-4D97-AF65-F5344CB8AC3E}">
        <p14:creationId xmlns:p14="http://schemas.microsoft.com/office/powerpoint/2010/main" val="1085545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Source Sans Pro"/>
              </a:defRPr>
            </a:lvl1pPr>
          </a:lstStyle>
          <a:p>
            <a:fld id="{1545BDD1-997D-EF45-A727-CEA9ABF90D38}" type="datetimeFigureOut">
              <a:rPr lang="en-US" smtClean="0"/>
              <a:pPr/>
              <a:t>12/7/2017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Source Sans Pro"/>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Source Sans Pro"/>
              </a:defRPr>
            </a:lvl1pPr>
          </a:lstStyle>
          <a:p>
            <a:fld id="{3B031790-F81C-8D4C-BB42-E91EE1510B24}" type="slidenum">
              <a:rPr lang="en-US" smtClean="0"/>
              <a:pPr/>
              <a:t>‹#›</a:t>
            </a:fld>
            <a:endParaRPr lang="en-US" dirty="0"/>
          </a:p>
        </p:txBody>
      </p:sp>
    </p:spTree>
    <p:extLst>
      <p:ext uri="{BB962C8B-B14F-4D97-AF65-F5344CB8AC3E}">
        <p14:creationId xmlns:p14="http://schemas.microsoft.com/office/powerpoint/2010/main" val="1055308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Source Sans Pro"/>
              </a:defRPr>
            </a:lvl1pPr>
          </a:lstStyle>
          <a:p>
            <a:fld id="{1545BDD1-997D-EF45-A727-CEA9ABF90D38}" type="datetimeFigureOut">
              <a:rPr lang="en-US" smtClean="0"/>
              <a:pPr/>
              <a:t>12/7/2017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Source Sans Pro"/>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Source Sans Pro"/>
              </a:defRPr>
            </a:lvl1pPr>
          </a:lstStyle>
          <a:p>
            <a:fld id="{3B031790-F81C-8D4C-BB42-E91EE1510B24}" type="slidenum">
              <a:rPr lang="en-US" smtClean="0"/>
              <a:pPr/>
              <a:t>‹#›</a:t>
            </a:fld>
            <a:endParaRPr lang="en-US" dirty="0"/>
          </a:p>
        </p:txBody>
      </p:sp>
    </p:spTree>
    <p:extLst>
      <p:ext uri="{BB962C8B-B14F-4D97-AF65-F5344CB8AC3E}">
        <p14:creationId xmlns:p14="http://schemas.microsoft.com/office/powerpoint/2010/main" val="3686475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Source Sans Pro"/>
              </a:defRPr>
            </a:lvl1pPr>
          </a:lstStyle>
          <a:p>
            <a:fld id="{1545BDD1-997D-EF45-A727-CEA9ABF90D38}" type="datetimeFigureOut">
              <a:rPr lang="en-US" smtClean="0"/>
              <a:pPr/>
              <a:t>12/7/2017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Source Sans Pro"/>
              </a:defRPr>
            </a:lvl1p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Source Sans Pro"/>
              </a:defRPr>
            </a:lvl1pPr>
          </a:lstStyle>
          <a:p>
            <a:fld id="{3B031790-F81C-8D4C-BB42-E91EE1510B24}" type="slidenum">
              <a:rPr lang="en-US" smtClean="0"/>
              <a:pPr/>
              <a:t>‹#›</a:t>
            </a:fld>
            <a:endParaRPr lang="en-US" dirty="0"/>
          </a:p>
        </p:txBody>
      </p:sp>
    </p:spTree>
    <p:extLst>
      <p:ext uri="{BB962C8B-B14F-4D97-AF65-F5344CB8AC3E}">
        <p14:creationId xmlns:p14="http://schemas.microsoft.com/office/powerpoint/2010/main" val="3475765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Source Sans Pro"/>
              </a:defRPr>
            </a:lvl1pPr>
          </a:lstStyle>
          <a:p>
            <a:fld id="{1545BDD1-997D-EF45-A727-CEA9ABF90D38}" type="datetimeFigureOut">
              <a:rPr lang="en-US" smtClean="0"/>
              <a:pPr/>
              <a:t>12/7/2017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Source Sans Pro"/>
              </a:defRPr>
            </a:lvl1p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Source Sans Pro"/>
              </a:defRPr>
            </a:lvl1pPr>
          </a:lstStyle>
          <a:p>
            <a:fld id="{3B031790-F81C-8D4C-BB42-E91EE1510B24}" type="slidenum">
              <a:rPr lang="en-US" smtClean="0"/>
              <a:pPr/>
              <a:t>‹#›</a:t>
            </a:fld>
            <a:endParaRPr lang="en-US" dirty="0"/>
          </a:p>
        </p:txBody>
      </p:sp>
    </p:spTree>
    <p:extLst>
      <p:ext uri="{BB962C8B-B14F-4D97-AF65-F5344CB8AC3E}">
        <p14:creationId xmlns:p14="http://schemas.microsoft.com/office/powerpoint/2010/main" val="191068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Source Sans Pro"/>
              </a:defRPr>
            </a:lvl1pPr>
          </a:lstStyle>
          <a:p>
            <a:fld id="{1545BDD1-997D-EF45-A727-CEA9ABF90D38}" type="datetimeFigureOut">
              <a:rPr lang="en-US" smtClean="0"/>
              <a:pPr/>
              <a:t>12/7/2017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Source Sans Pro"/>
              </a:defRPr>
            </a:lvl1p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Source Sans Pro"/>
              </a:defRPr>
            </a:lvl1pPr>
          </a:lstStyle>
          <a:p>
            <a:fld id="{3B031790-F81C-8D4C-BB42-E91EE1510B24}" type="slidenum">
              <a:rPr lang="en-US" smtClean="0"/>
              <a:pPr/>
              <a:t>‹#›</a:t>
            </a:fld>
            <a:endParaRPr lang="en-US" dirty="0"/>
          </a:p>
        </p:txBody>
      </p:sp>
    </p:spTree>
    <p:extLst>
      <p:ext uri="{BB962C8B-B14F-4D97-AF65-F5344CB8AC3E}">
        <p14:creationId xmlns:p14="http://schemas.microsoft.com/office/powerpoint/2010/main" val="406235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Source Sans Pro"/>
              </a:defRPr>
            </a:lvl1pPr>
          </a:lstStyle>
          <a:p>
            <a:fld id="{1545BDD1-997D-EF45-A727-CEA9ABF90D38}" type="datetimeFigureOut">
              <a:rPr lang="en-US" smtClean="0"/>
              <a:pPr/>
              <a:t>12/7/2017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Source Sans Pro"/>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Source Sans Pro"/>
              </a:defRPr>
            </a:lvl1pPr>
          </a:lstStyle>
          <a:p>
            <a:fld id="{3B031790-F81C-8D4C-BB42-E91EE1510B24}" type="slidenum">
              <a:rPr lang="en-US" smtClean="0"/>
              <a:pPr/>
              <a:t>‹#›</a:t>
            </a:fld>
            <a:endParaRPr lang="en-US" dirty="0"/>
          </a:p>
        </p:txBody>
      </p:sp>
    </p:spTree>
    <p:extLst>
      <p:ext uri="{BB962C8B-B14F-4D97-AF65-F5344CB8AC3E}">
        <p14:creationId xmlns:p14="http://schemas.microsoft.com/office/powerpoint/2010/main" val="182084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Source Sans Pro"/>
              </a:defRPr>
            </a:lvl1pPr>
          </a:lstStyle>
          <a:p>
            <a:fld id="{1545BDD1-997D-EF45-A727-CEA9ABF90D38}" type="datetimeFigureOut">
              <a:rPr lang="en-US" smtClean="0"/>
              <a:pPr/>
              <a:t>12/7/2017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Source Sans Pro"/>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Source Sans Pro"/>
              </a:defRPr>
            </a:lvl1pPr>
          </a:lstStyle>
          <a:p>
            <a:fld id="{3B031790-F81C-8D4C-BB42-E91EE1510B24}" type="slidenum">
              <a:rPr lang="en-US" smtClean="0"/>
              <a:pPr/>
              <a:t>‹#›</a:t>
            </a:fld>
            <a:endParaRPr lang="en-US" dirty="0"/>
          </a:p>
        </p:txBody>
      </p:sp>
    </p:spTree>
    <p:extLst>
      <p:ext uri="{BB962C8B-B14F-4D97-AF65-F5344CB8AC3E}">
        <p14:creationId xmlns:p14="http://schemas.microsoft.com/office/powerpoint/2010/main" val="784990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HopePowerPointTemplate.eps"/>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0" y="6131419"/>
            <a:ext cx="9004507" cy="609600"/>
          </a:xfrm>
          <a:prstGeom prst="rect">
            <a:avLst/>
          </a:prstGeom>
        </p:spPr>
      </p:pic>
    </p:spTree>
    <p:extLst>
      <p:ext uri="{BB962C8B-B14F-4D97-AF65-F5344CB8AC3E}">
        <p14:creationId xmlns:p14="http://schemas.microsoft.com/office/powerpoint/2010/main" val="217241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000" b="1" kern="1200">
          <a:solidFill>
            <a:schemeClr val="tx1"/>
          </a:solidFill>
          <a:latin typeface="Source Sans Pro"/>
          <a:ea typeface="Source Sans Pro"/>
          <a:cs typeface="Source Sans Pro"/>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ource Sans Pro"/>
          <a:ea typeface="Source Sans Pro"/>
          <a:cs typeface="Source Sans Pro"/>
        </a:defRPr>
      </a:lvl1pPr>
      <a:lvl2pPr marL="742950" indent="-285750" algn="l" defTabSz="457200" rtl="0" eaLnBrk="1" latinLnBrk="0" hangingPunct="1">
        <a:spcBef>
          <a:spcPct val="20000"/>
        </a:spcBef>
        <a:buFont typeface="Arial"/>
        <a:buChar char="–"/>
        <a:defRPr sz="2800" kern="1200">
          <a:solidFill>
            <a:schemeClr val="tx1"/>
          </a:solidFill>
          <a:latin typeface="Source Sans Pro"/>
          <a:ea typeface="Source Sans Pro"/>
          <a:cs typeface="Source Sans Pro"/>
        </a:defRPr>
      </a:lvl2pPr>
      <a:lvl3pPr marL="1143000" indent="-228600" algn="l" defTabSz="457200" rtl="0" eaLnBrk="1" latinLnBrk="0" hangingPunct="1">
        <a:spcBef>
          <a:spcPct val="20000"/>
        </a:spcBef>
        <a:buFont typeface="Arial"/>
        <a:buChar char="•"/>
        <a:defRPr sz="2400" kern="1200">
          <a:solidFill>
            <a:schemeClr val="tx1"/>
          </a:solidFill>
          <a:latin typeface="Source Sans Pro"/>
          <a:ea typeface="Source Sans Pro"/>
          <a:cs typeface="Source Sans Pro"/>
        </a:defRPr>
      </a:lvl3pPr>
      <a:lvl4pPr marL="1600200" indent="-228600" algn="l" defTabSz="457200" rtl="0" eaLnBrk="1" latinLnBrk="0" hangingPunct="1">
        <a:spcBef>
          <a:spcPct val="20000"/>
        </a:spcBef>
        <a:buFont typeface="Arial"/>
        <a:buChar char="–"/>
        <a:defRPr sz="2000" kern="1200">
          <a:solidFill>
            <a:schemeClr val="tx1"/>
          </a:solidFill>
          <a:latin typeface="Source Sans Pro"/>
          <a:ea typeface="Source Sans Pro"/>
          <a:cs typeface="Source Sans Pro"/>
        </a:defRPr>
      </a:lvl4pPr>
      <a:lvl5pPr marL="2057400" indent="-228600" algn="l" defTabSz="457200" rtl="0" eaLnBrk="1" latinLnBrk="0" hangingPunct="1">
        <a:spcBef>
          <a:spcPct val="20000"/>
        </a:spcBef>
        <a:buFont typeface="Arial"/>
        <a:buChar char="»"/>
        <a:defRPr sz="2000" kern="1200">
          <a:solidFill>
            <a:schemeClr val="tx1"/>
          </a:solidFill>
          <a:latin typeface="Source Sans Pro"/>
          <a:ea typeface="Source Sans Pro"/>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education.ohio.gov/Topics/Ohios-Learning-Standards/Health-Education/Opioid-Abuse-Preven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healthyyouth/hecat/pdf/hecat_overview.pdf" TargetMode="External"/><Relationship Id="rId2" Type="http://schemas.openxmlformats.org/officeDocument/2006/relationships/hyperlink" Target="https://www.cdc.gov/healthyyouth/hecat/"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infogram.com/pain-in-america-1gv4m7z3w4zop18"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aferschools.ohio.gov/content/k_12_schools_train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enerationrx.org/" TargetMode="Externa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hyperlink" Target="https://www.generationrx.org/collaborate/" TargetMode="Externa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www.ohioattorneygeneral.gov/DrugUsePreventionEducation"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hdmc.org/coat/158-accidental-overdose-death-total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hyperlink" Target="http://www.mydaytondailynews.com/news/local/the-overdose-epidemic-shifting-dayton/Sq8LWkPvPO4TO0adxeGkrI/"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300" y="620188"/>
            <a:ext cx="8597900" cy="4571999"/>
          </a:xfrm>
        </p:spPr>
        <p:txBody>
          <a:bodyPr>
            <a:normAutofit fontScale="90000"/>
          </a:bodyPr>
          <a:lstStyle/>
          <a:p>
            <a:r>
              <a:rPr lang="en-US" sz="5300" cap="none" dirty="0" smtClean="0"/>
              <a:t>HOPE </a:t>
            </a:r>
            <a:r>
              <a:rPr lang="en-US" sz="5300" cap="none" smtClean="0"/>
              <a:t>Curriculus: </a:t>
            </a:r>
            <a:r>
              <a:rPr lang="en-US" sz="4900" cap="none" dirty="0" smtClean="0"/>
              <a:t/>
            </a:r>
            <a:br>
              <a:rPr lang="en-US" sz="4900" cap="none" dirty="0" smtClean="0"/>
            </a:br>
            <a:r>
              <a:rPr lang="en-US" b="0" dirty="0" smtClean="0"/>
              <a:t>Health </a:t>
            </a:r>
            <a:r>
              <a:rPr lang="en-US" b="0" dirty="0"/>
              <a:t>&amp; Opioid Prevention Education </a:t>
            </a:r>
            <a:r>
              <a:rPr lang="en-US" cap="none" dirty="0" smtClean="0"/>
              <a:t/>
            </a:r>
            <a:br>
              <a:rPr lang="en-US" cap="none" dirty="0" smtClean="0"/>
            </a:br>
            <a:r>
              <a:rPr lang="en-US" b="1" i="1" cap="none" dirty="0" smtClean="0"/>
              <a:t/>
            </a:r>
            <a:br>
              <a:rPr lang="en-US" b="1" i="1" cap="none" dirty="0" smtClean="0"/>
            </a:br>
            <a:r>
              <a:rPr lang="en-US" sz="3100" dirty="0" smtClean="0"/>
              <a:t>Ohio Association of Pupil Services Administrators</a:t>
            </a:r>
            <a:r>
              <a:rPr lang="en-US" sz="3600" dirty="0" smtClean="0"/>
              <a:t/>
            </a:r>
            <a:br>
              <a:rPr lang="en-US" sz="3600" dirty="0" smtClean="0"/>
            </a:br>
            <a:r>
              <a:rPr lang="en-US" sz="3100" i="1" dirty="0" smtClean="0"/>
              <a:t>December 8, </a:t>
            </a:r>
            <a:r>
              <a:rPr lang="en-US" sz="3100" i="1" dirty="0"/>
              <a:t>2017</a:t>
            </a:r>
            <a:r>
              <a:rPr lang="en-US" sz="2400" dirty="0">
                <a:latin typeface="Source Sans Pro"/>
                <a:ea typeface="Source Sans Pro"/>
                <a:cs typeface="Source Sans Pro"/>
              </a:rPr>
              <a:t/>
            </a:r>
            <a:br>
              <a:rPr lang="en-US" sz="2400" dirty="0">
                <a:latin typeface="Source Sans Pro"/>
                <a:ea typeface="Source Sans Pro"/>
                <a:cs typeface="Source Sans Pro"/>
              </a:rPr>
            </a:br>
            <a:r>
              <a:rPr lang="en-US" sz="2800" dirty="0" smtClean="0"/>
              <a:t/>
            </a:r>
            <a:br>
              <a:rPr lang="en-US" sz="2800" dirty="0" smtClean="0"/>
            </a:br>
            <a:r>
              <a:rPr lang="en-US" sz="2800" cap="none" dirty="0" smtClean="0"/>
              <a:t/>
            </a:r>
            <a:br>
              <a:rPr lang="en-US" sz="2800" cap="none" dirty="0" smtClean="0"/>
            </a:br>
            <a:endParaRPr lang="en-US" sz="4800" b="1" u="sng" cap="none" dirty="0">
              <a:solidFill>
                <a:srgbClr val="FF0000"/>
              </a:solidFill>
            </a:endParaRPr>
          </a:p>
        </p:txBody>
      </p:sp>
      <p:sp>
        <p:nvSpPr>
          <p:cNvPr id="3" name="Subtitle 2"/>
          <p:cNvSpPr>
            <a:spLocks noGrp="1"/>
          </p:cNvSpPr>
          <p:nvPr>
            <p:ph type="subTitle" idx="1"/>
          </p:nvPr>
        </p:nvSpPr>
        <p:spPr>
          <a:xfrm>
            <a:off x="482715" y="3970985"/>
            <a:ext cx="8103345" cy="914400"/>
          </a:xfrm>
        </p:spPr>
        <p:txBody>
          <a:bodyPr>
            <a:normAutofit fontScale="92500" lnSpcReduction="20000"/>
          </a:bodyPr>
          <a:lstStyle/>
          <a:p>
            <a:pPr algn="ctr"/>
            <a:r>
              <a:rPr lang="en-US" dirty="0" smtClean="0"/>
              <a:t>Kevin Lorson</a:t>
            </a:r>
          </a:p>
          <a:p>
            <a:pPr algn="ctr"/>
            <a:r>
              <a:rPr lang="en-US" cap="none" dirty="0" smtClean="0"/>
              <a:t>HOPECurriculum@wright.edu</a:t>
            </a:r>
            <a:endParaRPr lang="en-US" cap="none"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1301" y="5492983"/>
            <a:ext cx="2811866" cy="486463"/>
          </a:xfrm>
          <a:prstGeom prst="rect">
            <a:avLst/>
          </a:prstGeom>
        </p:spPr>
      </p:pic>
      <p:pic>
        <p:nvPicPr>
          <p:cNvPr id="5" name="Picture 4" descr="start-talkin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6881" y="5380529"/>
            <a:ext cx="3290807" cy="62284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5872" y="5156940"/>
            <a:ext cx="1677029" cy="875584"/>
          </a:xfrm>
          <a:prstGeom prst="rect">
            <a:avLst/>
          </a:prstGeom>
        </p:spPr>
      </p:pic>
    </p:spTree>
    <p:extLst>
      <p:ext uri="{BB962C8B-B14F-4D97-AF65-F5344CB8AC3E}">
        <p14:creationId xmlns:p14="http://schemas.microsoft.com/office/powerpoint/2010/main" val="1121666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0700" y="469900"/>
            <a:ext cx="8102600" cy="5905500"/>
          </a:xfrm>
          <a:prstGeom prst="rect">
            <a:avLst/>
          </a:prstGeom>
        </p:spPr>
      </p:pic>
      <p:pic>
        <p:nvPicPr>
          <p:cNvPr id="3" name="Picture 2"/>
          <p:cNvPicPr>
            <a:picLocks noChangeAspect="1"/>
          </p:cNvPicPr>
          <p:nvPr/>
        </p:nvPicPr>
        <p:blipFill>
          <a:blip r:embed="rId4"/>
          <a:stretch>
            <a:fillRect/>
          </a:stretch>
        </p:blipFill>
        <p:spPr>
          <a:xfrm>
            <a:off x="0" y="63500"/>
            <a:ext cx="9144000" cy="6724624"/>
          </a:xfrm>
          <a:prstGeom prst="rect">
            <a:avLst/>
          </a:prstGeom>
        </p:spPr>
      </p:pic>
    </p:spTree>
    <p:extLst>
      <p:ext uri="{BB962C8B-B14F-4D97-AF65-F5344CB8AC3E}">
        <p14:creationId xmlns:p14="http://schemas.microsoft.com/office/powerpoint/2010/main" val="805512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9176" y="0"/>
            <a:ext cx="6492066" cy="6350000"/>
          </a:xfrm>
          <a:prstGeom prst="rect">
            <a:avLst/>
          </a:prstGeom>
        </p:spPr>
      </p:pic>
      <p:sp>
        <p:nvSpPr>
          <p:cNvPr id="6" name="6-Point Star 5"/>
          <p:cNvSpPr/>
          <p:nvPr/>
        </p:nvSpPr>
        <p:spPr>
          <a:xfrm>
            <a:off x="4963936" y="5212146"/>
            <a:ext cx="243754" cy="243725"/>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Regular" charset="0"/>
            </a:endParaRPr>
          </a:p>
        </p:txBody>
      </p:sp>
      <p:sp>
        <p:nvSpPr>
          <p:cNvPr id="7" name="6-Point Star 6"/>
          <p:cNvSpPr/>
          <p:nvPr/>
        </p:nvSpPr>
        <p:spPr>
          <a:xfrm>
            <a:off x="5611743" y="4968421"/>
            <a:ext cx="243754" cy="243725"/>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Regular" charset="0"/>
            </a:endParaRPr>
          </a:p>
        </p:txBody>
      </p:sp>
      <p:sp>
        <p:nvSpPr>
          <p:cNvPr id="8" name="6-Point Star 7"/>
          <p:cNvSpPr/>
          <p:nvPr/>
        </p:nvSpPr>
        <p:spPr>
          <a:xfrm>
            <a:off x="6493994" y="4100519"/>
            <a:ext cx="243754" cy="243725"/>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Regular" charset="0"/>
            </a:endParaRPr>
          </a:p>
        </p:txBody>
      </p:sp>
      <p:sp>
        <p:nvSpPr>
          <p:cNvPr id="9" name="6-Point Star 8"/>
          <p:cNvSpPr/>
          <p:nvPr/>
        </p:nvSpPr>
        <p:spPr>
          <a:xfrm>
            <a:off x="4842059" y="862949"/>
            <a:ext cx="243754" cy="243725"/>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Regular" charset="0"/>
            </a:endParaRPr>
          </a:p>
        </p:txBody>
      </p:sp>
      <p:sp>
        <p:nvSpPr>
          <p:cNvPr id="10" name="6-Point Star 9"/>
          <p:cNvSpPr/>
          <p:nvPr/>
        </p:nvSpPr>
        <p:spPr>
          <a:xfrm>
            <a:off x="3537989" y="1208213"/>
            <a:ext cx="243754" cy="243725"/>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Regular" charset="0"/>
            </a:endParaRPr>
          </a:p>
        </p:txBody>
      </p:sp>
      <p:sp>
        <p:nvSpPr>
          <p:cNvPr id="11" name="6-Point Star 10"/>
          <p:cNvSpPr/>
          <p:nvPr/>
        </p:nvSpPr>
        <p:spPr>
          <a:xfrm>
            <a:off x="2619797" y="2177773"/>
            <a:ext cx="243754" cy="243725"/>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Regular" charset="0"/>
            </a:endParaRPr>
          </a:p>
        </p:txBody>
      </p:sp>
      <p:sp>
        <p:nvSpPr>
          <p:cNvPr id="12" name="6-Point Star 11"/>
          <p:cNvSpPr/>
          <p:nvPr/>
        </p:nvSpPr>
        <p:spPr>
          <a:xfrm>
            <a:off x="2624888" y="4100519"/>
            <a:ext cx="243754" cy="243725"/>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Regular" charset="0"/>
            </a:endParaRPr>
          </a:p>
        </p:txBody>
      </p:sp>
      <p:sp>
        <p:nvSpPr>
          <p:cNvPr id="13" name="6-Point Star 12"/>
          <p:cNvSpPr/>
          <p:nvPr/>
        </p:nvSpPr>
        <p:spPr>
          <a:xfrm>
            <a:off x="3659866" y="4995979"/>
            <a:ext cx="243754" cy="243725"/>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Regular" charset="0"/>
            </a:endParaRPr>
          </a:p>
        </p:txBody>
      </p:sp>
      <p:sp>
        <p:nvSpPr>
          <p:cNvPr id="2" name="TextBox 1"/>
          <p:cNvSpPr txBox="1"/>
          <p:nvPr/>
        </p:nvSpPr>
        <p:spPr>
          <a:xfrm>
            <a:off x="4034118" y="328706"/>
            <a:ext cx="917947" cy="369332"/>
          </a:xfrm>
          <a:prstGeom prst="rect">
            <a:avLst/>
          </a:prstGeom>
          <a:noFill/>
          <a:ln>
            <a:solidFill>
              <a:schemeClr val="tx1"/>
            </a:solidFill>
          </a:ln>
        </p:spPr>
        <p:txBody>
          <a:bodyPr wrap="square" rtlCol="0" anchor="ctr" anchorCtr="0">
            <a:spAutoFit/>
          </a:bodyPr>
          <a:lstStyle/>
          <a:p>
            <a:pPr algn="ctr"/>
            <a:r>
              <a:rPr lang="en-US" dirty="0" smtClean="0">
                <a:latin typeface="Source Sans Pro Regular" charset="0"/>
              </a:rPr>
              <a:t>HOPE</a:t>
            </a:r>
            <a:endParaRPr lang="en-US" dirty="0">
              <a:latin typeface="Source Sans Pro Regular" charset="0"/>
            </a:endParaRPr>
          </a:p>
        </p:txBody>
      </p:sp>
      <p:sp>
        <p:nvSpPr>
          <p:cNvPr id="14" name="TextBox 13"/>
          <p:cNvSpPr txBox="1"/>
          <p:nvPr/>
        </p:nvSpPr>
        <p:spPr>
          <a:xfrm>
            <a:off x="455426" y="2098333"/>
            <a:ext cx="1203045" cy="646331"/>
          </a:xfrm>
          <a:prstGeom prst="rect">
            <a:avLst/>
          </a:prstGeom>
          <a:noFill/>
          <a:ln>
            <a:solidFill>
              <a:schemeClr val="tx1"/>
            </a:solidFill>
          </a:ln>
        </p:spPr>
        <p:txBody>
          <a:bodyPr wrap="square" rtlCol="0" anchor="ctr" anchorCtr="0">
            <a:spAutoFit/>
          </a:bodyPr>
          <a:lstStyle/>
          <a:p>
            <a:pPr algn="ctr"/>
            <a:r>
              <a:rPr lang="en-US" dirty="0" smtClean="0">
                <a:latin typeface="Source Sans Pro Regular" charset="0"/>
              </a:rPr>
              <a:t>Start Talking!</a:t>
            </a:r>
            <a:endParaRPr lang="en-US" dirty="0">
              <a:latin typeface="Source Sans Pro Regular" charset="0"/>
            </a:endParaRPr>
          </a:p>
        </p:txBody>
      </p:sp>
      <p:sp>
        <p:nvSpPr>
          <p:cNvPr id="15" name="TextBox 14"/>
          <p:cNvSpPr txBox="1"/>
          <p:nvPr/>
        </p:nvSpPr>
        <p:spPr>
          <a:xfrm>
            <a:off x="1168400" y="842568"/>
            <a:ext cx="1451397" cy="646331"/>
          </a:xfrm>
          <a:prstGeom prst="rect">
            <a:avLst/>
          </a:prstGeom>
          <a:noFill/>
          <a:ln>
            <a:solidFill>
              <a:schemeClr val="tx1"/>
            </a:solidFill>
          </a:ln>
        </p:spPr>
        <p:txBody>
          <a:bodyPr wrap="square" rtlCol="0" anchor="ctr" anchorCtr="0">
            <a:spAutoFit/>
          </a:bodyPr>
          <a:lstStyle/>
          <a:p>
            <a:pPr algn="ctr"/>
            <a:r>
              <a:rPr lang="en-US" dirty="0" smtClean="0">
                <a:latin typeface="Source Sans Pro Regular" charset="0"/>
              </a:rPr>
              <a:t>Generation Rx</a:t>
            </a:r>
            <a:endParaRPr lang="en-US" dirty="0">
              <a:latin typeface="Source Sans Pro Regular" charset="0"/>
            </a:endParaRPr>
          </a:p>
        </p:txBody>
      </p:sp>
      <p:cxnSp>
        <p:nvCxnSpPr>
          <p:cNvPr id="5" name="Straight Arrow Connector 4"/>
          <p:cNvCxnSpPr/>
          <p:nvPr/>
        </p:nvCxnSpPr>
        <p:spPr>
          <a:xfrm>
            <a:off x="4691529" y="698038"/>
            <a:ext cx="0" cy="4086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619797" y="1209224"/>
            <a:ext cx="450665" cy="2956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658471" y="2421498"/>
            <a:ext cx="68187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0939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62309"/>
            <a:ext cx="7477005" cy="1007819"/>
          </a:xfrm>
        </p:spPr>
        <p:txBody>
          <a:bodyPr anchor="ctr" anchorCtr="0">
            <a:normAutofit/>
          </a:bodyPr>
          <a:lstStyle/>
          <a:p>
            <a:pPr algn="ctr"/>
            <a:r>
              <a:rPr lang="en-US" sz="4400" dirty="0" smtClean="0"/>
              <a:t>HB 367 Overview</a:t>
            </a:r>
            <a:endParaRPr lang="en-US" sz="4400" dirty="0"/>
          </a:p>
        </p:txBody>
      </p:sp>
      <p:sp>
        <p:nvSpPr>
          <p:cNvPr id="3" name="Content Placeholder 2"/>
          <p:cNvSpPr>
            <a:spLocks noGrp="1"/>
          </p:cNvSpPr>
          <p:nvPr>
            <p:ph idx="1"/>
          </p:nvPr>
        </p:nvSpPr>
        <p:spPr>
          <a:xfrm>
            <a:off x="276411" y="1491916"/>
            <a:ext cx="8591177" cy="4714753"/>
          </a:xfrm>
        </p:spPr>
        <p:txBody>
          <a:bodyPr>
            <a:normAutofit fontScale="92500" lnSpcReduction="10000"/>
          </a:bodyPr>
          <a:lstStyle/>
          <a:p>
            <a:r>
              <a:rPr lang="en-US" sz="3500" dirty="0"/>
              <a:t>R</a:t>
            </a:r>
            <a:r>
              <a:rPr lang="en-US" sz="3500" dirty="0" smtClean="0"/>
              <a:t>equires Ohio schools to </a:t>
            </a:r>
            <a:r>
              <a:rPr lang="en-US" sz="3500" u="sng" dirty="0" smtClean="0"/>
              <a:t>select a health curriculum</a:t>
            </a:r>
            <a:r>
              <a:rPr lang="en-US" sz="3500" dirty="0" smtClean="0"/>
              <a:t> that </a:t>
            </a:r>
            <a:r>
              <a:rPr lang="en-US" sz="3500" i="1" dirty="0" smtClean="0"/>
              <a:t>includes instruction on the dangers of prescription opioid abuse and the connection between prescription opioid abuse and addiction to other drugs, such as heroin.</a:t>
            </a:r>
          </a:p>
          <a:p>
            <a:pPr lvl="1"/>
            <a:r>
              <a:rPr lang="en-US" sz="3000" dirty="0" smtClean="0"/>
              <a:t>Governor’s Cabinet Opiate Action Team (GCOAT) makes recommendations that are published by </a:t>
            </a:r>
            <a:r>
              <a:rPr lang="en-US" sz="3000" dirty="0" smtClean="0">
                <a:hlinkClick r:id="rId2"/>
              </a:rPr>
              <a:t>ODE</a:t>
            </a:r>
            <a:r>
              <a:rPr lang="en-US" sz="3000" dirty="0" smtClean="0"/>
              <a:t>.</a:t>
            </a:r>
          </a:p>
          <a:p>
            <a:pPr lvl="1"/>
            <a:r>
              <a:rPr lang="en-US" sz="3000" dirty="0" smtClean="0"/>
              <a:t>ODE provided recommendations for instruction at each grade band (K-2, 3-5, 6-8, 9-12)</a:t>
            </a:r>
          </a:p>
        </p:txBody>
      </p:sp>
    </p:spTree>
    <p:extLst>
      <p:ext uri="{BB962C8B-B14F-4D97-AF65-F5344CB8AC3E}">
        <p14:creationId xmlns:p14="http://schemas.microsoft.com/office/powerpoint/2010/main" val="1030012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871"/>
            <a:ext cx="8268447" cy="1371600"/>
          </a:xfrm>
        </p:spPr>
        <p:txBody>
          <a:bodyPr anchor="ctr" anchorCtr="0"/>
          <a:lstStyle/>
          <a:p>
            <a:r>
              <a:rPr lang="en-US" sz="4000" dirty="0" smtClean="0"/>
              <a:t>Health</a:t>
            </a:r>
            <a:r>
              <a:rPr lang="en-US" sz="4400" dirty="0" smtClean="0"/>
              <a:t> Education in Ohio</a:t>
            </a:r>
            <a:endParaRPr lang="en-US" sz="4400" dirty="0"/>
          </a:p>
        </p:txBody>
      </p:sp>
      <p:sp>
        <p:nvSpPr>
          <p:cNvPr id="3" name="Content Placeholder 2"/>
          <p:cNvSpPr>
            <a:spLocks noGrp="1"/>
          </p:cNvSpPr>
          <p:nvPr>
            <p:ph idx="1"/>
          </p:nvPr>
        </p:nvSpPr>
        <p:spPr>
          <a:xfrm>
            <a:off x="265951" y="1239371"/>
            <a:ext cx="8650942" cy="5005293"/>
          </a:xfrm>
        </p:spPr>
        <p:txBody>
          <a:bodyPr>
            <a:noAutofit/>
          </a:bodyPr>
          <a:lstStyle/>
          <a:p>
            <a:pPr>
              <a:spcBef>
                <a:spcPts val="0"/>
              </a:spcBef>
            </a:pPr>
            <a:r>
              <a:rPr lang="en-US" sz="2800" dirty="0"/>
              <a:t>Ohio is the </a:t>
            </a:r>
            <a:r>
              <a:rPr lang="en-US" sz="2800" b="1" u="sng" dirty="0"/>
              <a:t>ONLY</a:t>
            </a:r>
            <a:r>
              <a:rPr lang="en-US" sz="2800" dirty="0"/>
              <a:t> state without health education standards.</a:t>
            </a:r>
          </a:p>
          <a:p>
            <a:pPr>
              <a:spcBef>
                <a:spcPts val="0"/>
              </a:spcBef>
            </a:pPr>
            <a:r>
              <a:rPr lang="en-US" sz="2800" dirty="0" smtClean="0"/>
              <a:t>Health Education is the </a:t>
            </a:r>
            <a:r>
              <a:rPr lang="en-US" sz="2800" b="1" u="sng" dirty="0"/>
              <a:t>ONLY</a:t>
            </a:r>
            <a:r>
              <a:rPr lang="en-US" sz="2800" dirty="0" smtClean="0"/>
              <a:t> academic content area without academic content standards.</a:t>
            </a:r>
          </a:p>
          <a:p>
            <a:pPr>
              <a:spcBef>
                <a:spcPts val="0"/>
              </a:spcBef>
            </a:pPr>
            <a:r>
              <a:rPr lang="en-US" sz="2800" dirty="0" smtClean="0"/>
              <a:t>General Assembly has oversight of health education, not the Ohio Department of Education (ODE). </a:t>
            </a:r>
            <a:endParaRPr lang="en-US" sz="2800" dirty="0"/>
          </a:p>
          <a:p>
            <a:pPr lvl="1">
              <a:spcBef>
                <a:spcPts val="0"/>
              </a:spcBef>
            </a:pPr>
            <a:r>
              <a:rPr lang="en-US" sz="2400" dirty="0" smtClean="0"/>
              <a:t>Ohio is a local control state</a:t>
            </a:r>
          </a:p>
          <a:p>
            <a:pPr>
              <a:spcBef>
                <a:spcPts val="0"/>
              </a:spcBef>
            </a:pPr>
            <a:r>
              <a:rPr lang="en-US" u="sng" dirty="0" smtClean="0"/>
              <a:t>NO</a:t>
            </a:r>
            <a:r>
              <a:rPr lang="en-US" sz="2800" dirty="0" smtClean="0"/>
              <a:t> </a:t>
            </a:r>
            <a:r>
              <a:rPr lang="en-US" sz="2800" dirty="0"/>
              <a:t>ODE health education consultant</a:t>
            </a:r>
            <a:r>
              <a:rPr lang="en-US" sz="2800" dirty="0" smtClean="0"/>
              <a:t>.</a:t>
            </a:r>
          </a:p>
          <a:p>
            <a:pPr>
              <a:spcBef>
                <a:spcPts val="0"/>
              </a:spcBef>
            </a:pPr>
            <a:r>
              <a:rPr lang="en-US" sz="2800" dirty="0" smtClean="0"/>
              <a:t>ODE cannot develop or publish curriculum, but they can provide links and resources.</a:t>
            </a:r>
          </a:p>
        </p:txBody>
      </p:sp>
    </p:spTree>
    <p:extLst>
      <p:ext uri="{BB962C8B-B14F-4D97-AF65-F5344CB8AC3E}">
        <p14:creationId xmlns:p14="http://schemas.microsoft.com/office/powerpoint/2010/main" val="553148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Autofit/>
          </a:bodyPr>
          <a:lstStyle/>
          <a:p>
            <a:r>
              <a:rPr lang="en-US" sz="4000" dirty="0" smtClean="0"/>
              <a:t>Ohio’s Health Education Requirements: </a:t>
            </a:r>
            <a:endParaRPr lang="en-US" sz="4000" dirty="0"/>
          </a:p>
        </p:txBody>
      </p:sp>
      <p:sp>
        <p:nvSpPr>
          <p:cNvPr id="3" name="Content Placeholder 2"/>
          <p:cNvSpPr>
            <a:spLocks noGrp="1"/>
          </p:cNvSpPr>
          <p:nvPr>
            <p:ph sz="half" idx="1"/>
          </p:nvPr>
        </p:nvSpPr>
        <p:spPr/>
        <p:txBody>
          <a:bodyPr>
            <a:noAutofit/>
          </a:bodyPr>
          <a:lstStyle/>
          <a:p>
            <a:pPr>
              <a:spcBef>
                <a:spcPts val="600"/>
              </a:spcBef>
              <a:spcAft>
                <a:spcPts val="0"/>
              </a:spcAft>
            </a:pPr>
            <a:r>
              <a:rPr lang="en-US" sz="2800" dirty="0" smtClean="0"/>
              <a:t>Graduation Requirement: One-half unit (60 hours)</a:t>
            </a:r>
          </a:p>
          <a:p>
            <a:r>
              <a:rPr lang="en-US" sz="2800" dirty="0" smtClean="0"/>
              <a:t>K-8: </a:t>
            </a:r>
            <a:r>
              <a:rPr lang="en-US" sz="2800" b="1" u="sng" dirty="0" smtClean="0"/>
              <a:t>NO</a:t>
            </a:r>
            <a:r>
              <a:rPr lang="en-US" sz="2800" dirty="0" smtClean="0"/>
              <a:t> Time Requirement, but</a:t>
            </a:r>
            <a:r>
              <a:rPr lang="mr-IN" sz="2800" dirty="0" smtClean="0"/>
              <a:t>……</a:t>
            </a:r>
            <a:endParaRPr lang="en-US" sz="2800" dirty="0" smtClean="0"/>
          </a:p>
          <a:p>
            <a:r>
              <a:rPr lang="en-US" b="1" i="1" u="sng" dirty="0"/>
              <a:t>ALL </a:t>
            </a:r>
            <a:r>
              <a:rPr lang="en-US" b="1" u="sng" dirty="0"/>
              <a:t>Schools</a:t>
            </a:r>
            <a:r>
              <a:rPr lang="en-US" dirty="0"/>
              <a:t> MUST have a health education curriculum that includes:</a:t>
            </a:r>
          </a:p>
          <a:p>
            <a:endParaRPr lang="en-US" sz="2800" dirty="0" smtClean="0"/>
          </a:p>
        </p:txBody>
      </p:sp>
      <p:sp>
        <p:nvSpPr>
          <p:cNvPr id="4" name="Content Placeholder 3"/>
          <p:cNvSpPr>
            <a:spLocks noGrp="1"/>
          </p:cNvSpPr>
          <p:nvPr>
            <p:ph sz="half" idx="2"/>
          </p:nvPr>
        </p:nvSpPr>
        <p:spPr>
          <a:xfrm>
            <a:off x="4648199" y="1600200"/>
            <a:ext cx="4348843" cy="4525963"/>
          </a:xfrm>
        </p:spPr>
        <p:txBody>
          <a:bodyPr>
            <a:noAutofit/>
          </a:bodyPr>
          <a:lstStyle/>
          <a:p>
            <a:pPr>
              <a:spcBef>
                <a:spcPts val="0"/>
              </a:spcBef>
              <a:spcAft>
                <a:spcPts val="600"/>
              </a:spcAft>
            </a:pPr>
            <a:r>
              <a:rPr lang="en-US" sz="1800" i="1" dirty="0" smtClean="0"/>
              <a:t>Nutrition</a:t>
            </a:r>
            <a:r>
              <a:rPr lang="en-US" sz="1800" dirty="0" smtClean="0"/>
              <a:t> - </a:t>
            </a:r>
            <a:r>
              <a:rPr lang="en-US" sz="1800" dirty="0"/>
              <a:t>including natural and organically produced foods, the relation to health and the use and effects of food additives.</a:t>
            </a:r>
          </a:p>
          <a:p>
            <a:pPr>
              <a:spcBef>
                <a:spcPts val="0"/>
              </a:spcBef>
              <a:spcAft>
                <a:spcPts val="600"/>
              </a:spcAft>
            </a:pPr>
            <a:r>
              <a:rPr lang="en-US" sz="1800" dirty="0"/>
              <a:t>Harmful effect and legal restrictions against the use of </a:t>
            </a:r>
            <a:r>
              <a:rPr lang="en-US" sz="1800" i="1" dirty="0"/>
              <a:t>drugs of abuse, alcoholic beverages, and tobacco</a:t>
            </a:r>
            <a:r>
              <a:rPr lang="en-US" sz="1800" dirty="0"/>
              <a:t>.</a:t>
            </a:r>
          </a:p>
          <a:p>
            <a:pPr>
              <a:spcBef>
                <a:spcPts val="0"/>
              </a:spcBef>
              <a:spcAft>
                <a:spcPts val="600"/>
              </a:spcAft>
            </a:pPr>
            <a:r>
              <a:rPr lang="en-US" sz="1800" i="1" dirty="0"/>
              <a:t>Venereal disease</a:t>
            </a:r>
            <a:r>
              <a:rPr lang="en-US" sz="1800" dirty="0"/>
              <a:t>*</a:t>
            </a:r>
          </a:p>
          <a:p>
            <a:pPr>
              <a:spcBef>
                <a:spcPts val="0"/>
              </a:spcBef>
              <a:spcAft>
                <a:spcPts val="600"/>
              </a:spcAft>
            </a:pPr>
            <a:r>
              <a:rPr lang="en-US" sz="1800" i="1" dirty="0"/>
              <a:t>Personal safety and assault </a:t>
            </a:r>
            <a:r>
              <a:rPr lang="en-US" sz="1800" i="1" dirty="0" smtClean="0"/>
              <a:t>prevention</a:t>
            </a:r>
          </a:p>
          <a:p>
            <a:pPr lvl="1">
              <a:spcBef>
                <a:spcPts val="0"/>
              </a:spcBef>
              <a:spcAft>
                <a:spcPts val="600"/>
              </a:spcAft>
            </a:pPr>
            <a:r>
              <a:rPr lang="en-US" sz="1400" dirty="0" smtClean="0"/>
              <a:t>K-6: </a:t>
            </a:r>
            <a:r>
              <a:rPr lang="en-US" sz="1400" dirty="0"/>
              <a:t>child abuse prevention, </a:t>
            </a:r>
            <a:endParaRPr lang="en-US" sz="1400" dirty="0" smtClean="0"/>
          </a:p>
          <a:p>
            <a:pPr lvl="1">
              <a:spcBef>
                <a:spcPts val="0"/>
              </a:spcBef>
              <a:spcAft>
                <a:spcPts val="600"/>
              </a:spcAft>
            </a:pPr>
            <a:r>
              <a:rPr lang="en-US" sz="1400" dirty="0" smtClean="0"/>
              <a:t>7-12:  </a:t>
            </a:r>
            <a:r>
              <a:rPr lang="en-US" sz="1400" dirty="0"/>
              <a:t>Dating violence and </a:t>
            </a:r>
            <a:r>
              <a:rPr lang="en-US" sz="1400" dirty="0" smtClean="0"/>
              <a:t>healthy relationships.</a:t>
            </a:r>
            <a:endParaRPr lang="en-US" sz="1400" dirty="0"/>
          </a:p>
          <a:p>
            <a:pPr>
              <a:spcBef>
                <a:spcPts val="0"/>
              </a:spcBef>
              <a:spcAft>
                <a:spcPts val="600"/>
              </a:spcAft>
            </a:pPr>
            <a:r>
              <a:rPr lang="en-US" sz="1800" dirty="0"/>
              <a:t>Prescription opioid abuse prevention.</a:t>
            </a:r>
          </a:p>
          <a:p>
            <a:pPr>
              <a:spcBef>
                <a:spcPts val="0"/>
              </a:spcBef>
              <a:spcAft>
                <a:spcPts val="600"/>
              </a:spcAft>
            </a:pPr>
            <a:r>
              <a:rPr lang="en-US" sz="1800" dirty="0"/>
              <a:t>Anatomical Gifts</a:t>
            </a:r>
          </a:p>
        </p:txBody>
      </p:sp>
      <p:sp>
        <p:nvSpPr>
          <p:cNvPr id="5" name="Right Arrow 4"/>
          <p:cNvSpPr/>
          <p:nvPr/>
        </p:nvSpPr>
        <p:spPr>
          <a:xfrm>
            <a:off x="3312189" y="5237704"/>
            <a:ext cx="933240" cy="346668"/>
          </a:xfrm>
          <a:prstGeom prst="rightArrow">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907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Effective Health Education</a:t>
            </a:r>
            <a:br>
              <a:rPr lang="en-US" dirty="0"/>
            </a:br>
            <a:r>
              <a:rPr lang="en-US" dirty="0"/>
              <a:t>Curriculum</a:t>
            </a:r>
          </a:p>
        </p:txBody>
      </p:sp>
      <p:sp>
        <p:nvSpPr>
          <p:cNvPr id="3" name="Content Placeholder 2"/>
          <p:cNvSpPr>
            <a:spLocks noGrp="1"/>
          </p:cNvSpPr>
          <p:nvPr>
            <p:ph sz="half" idx="1"/>
          </p:nvPr>
        </p:nvSpPr>
        <p:spPr>
          <a:xfrm>
            <a:off x="212271" y="1600200"/>
            <a:ext cx="4283529" cy="4525963"/>
          </a:xfrm>
        </p:spPr>
        <p:txBody>
          <a:bodyPr anchor="t">
            <a:normAutofit fontScale="70000" lnSpcReduction="20000"/>
          </a:bodyPr>
          <a:lstStyle/>
          <a:p>
            <a:pPr lvl="0">
              <a:lnSpc>
                <a:spcPct val="120000"/>
              </a:lnSpc>
            </a:pPr>
            <a:r>
              <a:rPr lang="en-US" sz="3400" dirty="0" smtClean="0"/>
              <a:t>Focused </a:t>
            </a:r>
            <a:r>
              <a:rPr lang="en-US" sz="3400" dirty="0"/>
              <a:t>on Health-related Skills, Attitudes, and Functional </a:t>
            </a:r>
            <a:r>
              <a:rPr lang="en-US" sz="3400" dirty="0" smtClean="0"/>
              <a:t>Knowledge.</a:t>
            </a:r>
            <a:endParaRPr lang="en-US" sz="3400" dirty="0"/>
          </a:p>
          <a:p>
            <a:pPr lvl="1">
              <a:lnSpc>
                <a:spcPct val="120000"/>
              </a:lnSpc>
            </a:pPr>
            <a:r>
              <a:rPr lang="en-US" sz="3100" dirty="0"/>
              <a:t>Emphasizing health-enhancing beliefs and norms</a:t>
            </a:r>
          </a:p>
          <a:p>
            <a:pPr lvl="1">
              <a:lnSpc>
                <a:spcPct val="120000"/>
              </a:lnSpc>
            </a:pPr>
            <a:r>
              <a:rPr lang="en-US" sz="3100" dirty="0"/>
              <a:t>Analyzing peer pressure as well as media pressure</a:t>
            </a:r>
          </a:p>
          <a:p>
            <a:pPr lvl="1">
              <a:lnSpc>
                <a:spcPct val="120000"/>
              </a:lnSpc>
            </a:pPr>
            <a:r>
              <a:rPr lang="en-US" sz="3100" dirty="0"/>
              <a:t>Helping students to develop </a:t>
            </a:r>
            <a:r>
              <a:rPr lang="en-US" sz="3100" dirty="0" smtClean="0"/>
              <a:t>competency </a:t>
            </a:r>
            <a:r>
              <a:rPr lang="en-US" sz="3100" dirty="0"/>
              <a:t>and self-efficacy in health-enhancing </a:t>
            </a:r>
            <a:r>
              <a:rPr lang="en-US" sz="3100" dirty="0" smtClean="0"/>
              <a:t>skills</a:t>
            </a:r>
          </a:p>
          <a:p>
            <a:endParaRPr lang="en-US" dirty="0"/>
          </a:p>
          <a:p>
            <a:endParaRPr lang="en-US" sz="2800" dirty="0"/>
          </a:p>
          <a:p>
            <a:endParaRPr lang="en-US" dirty="0"/>
          </a:p>
        </p:txBody>
      </p:sp>
      <p:sp>
        <p:nvSpPr>
          <p:cNvPr id="4" name="Content Placeholder 3"/>
          <p:cNvSpPr>
            <a:spLocks noGrp="1"/>
          </p:cNvSpPr>
          <p:nvPr>
            <p:ph sz="half" idx="2"/>
          </p:nvPr>
        </p:nvSpPr>
        <p:spPr/>
        <p:txBody>
          <a:bodyPr anchor="t">
            <a:normAutofit fontScale="70000" lnSpcReduction="20000"/>
          </a:bodyPr>
          <a:lstStyle/>
          <a:p>
            <a:pPr>
              <a:lnSpc>
                <a:spcPct val="120000"/>
              </a:lnSpc>
            </a:pPr>
            <a:r>
              <a:rPr lang="en-US" sz="4000" dirty="0"/>
              <a:t>Skills v. Information Approach to Health Education: </a:t>
            </a:r>
            <a:endParaRPr lang="en-US" sz="4000" dirty="0" smtClean="0"/>
          </a:p>
          <a:p>
            <a:pPr lvl="1">
              <a:lnSpc>
                <a:spcPct val="120000"/>
              </a:lnSpc>
            </a:pPr>
            <a:r>
              <a:rPr lang="en-US" sz="3000" dirty="0" smtClean="0"/>
              <a:t>An </a:t>
            </a:r>
            <a:r>
              <a:rPr lang="en-US" sz="3000" dirty="0"/>
              <a:t>Example</a:t>
            </a:r>
            <a:r>
              <a:rPr lang="en-US" sz="3000" dirty="0" smtClean="0"/>
              <a:t>.</a:t>
            </a:r>
          </a:p>
          <a:p>
            <a:pPr>
              <a:lnSpc>
                <a:spcPct val="120000"/>
              </a:lnSpc>
            </a:pPr>
            <a:endParaRPr lang="en-US" sz="3400" dirty="0"/>
          </a:p>
          <a:p>
            <a:pPr>
              <a:lnSpc>
                <a:spcPct val="120000"/>
              </a:lnSpc>
            </a:pPr>
            <a:r>
              <a:rPr lang="en-US" sz="3400" dirty="0"/>
              <a:t>Resources for Effective Health Education:</a:t>
            </a:r>
          </a:p>
          <a:p>
            <a:pPr lvl="1">
              <a:lnSpc>
                <a:spcPct val="120000"/>
              </a:lnSpc>
            </a:pPr>
            <a:r>
              <a:rPr lang="en-US" sz="2300" dirty="0">
                <a:hlinkClick r:id="rId2"/>
              </a:rPr>
              <a:t>Health Education Curriculum Analysis Tool (HECAT)</a:t>
            </a:r>
            <a:endParaRPr lang="en-US" sz="2300" dirty="0"/>
          </a:p>
          <a:p>
            <a:pPr lvl="1">
              <a:lnSpc>
                <a:spcPct val="120000"/>
              </a:lnSpc>
            </a:pPr>
            <a:r>
              <a:rPr lang="en-US" sz="2300" dirty="0">
                <a:hlinkClick r:id="rId3"/>
              </a:rPr>
              <a:t>Characteristics of Effective Health Education Curriculum.</a:t>
            </a:r>
            <a:endParaRPr lang="en-US" sz="2300" dirty="0"/>
          </a:p>
          <a:p>
            <a:endParaRPr lang="en-US" dirty="0"/>
          </a:p>
        </p:txBody>
      </p:sp>
    </p:spTree>
    <p:extLst>
      <p:ext uri="{BB962C8B-B14F-4D97-AF65-F5344CB8AC3E}">
        <p14:creationId xmlns:p14="http://schemas.microsoft.com/office/powerpoint/2010/main" val="359615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109"/>
            <a:ext cx="9144000" cy="953084"/>
          </a:xfrm>
        </p:spPr>
        <p:txBody>
          <a:bodyPr anchor="ctr" anchorCtr="0">
            <a:noAutofit/>
          </a:bodyPr>
          <a:lstStyle/>
          <a:p>
            <a:r>
              <a:rPr lang="en-US" dirty="0" smtClean="0"/>
              <a:t>Health Education Standards</a:t>
            </a:r>
            <a:endParaRPr lang="en-US" dirty="0"/>
          </a:p>
        </p:txBody>
      </p:sp>
      <p:sp>
        <p:nvSpPr>
          <p:cNvPr id="3" name="Content Placeholder 2"/>
          <p:cNvSpPr>
            <a:spLocks noGrp="1"/>
          </p:cNvSpPr>
          <p:nvPr>
            <p:ph idx="1"/>
          </p:nvPr>
        </p:nvSpPr>
        <p:spPr>
          <a:xfrm>
            <a:off x="160607" y="1278193"/>
            <a:ext cx="8625088" cy="5047491"/>
          </a:xfrm>
        </p:spPr>
        <p:txBody>
          <a:bodyPr anchor="ctr">
            <a:noAutofit/>
          </a:bodyPr>
          <a:lstStyle/>
          <a:p>
            <a:pPr marL="463550" lvl="0" indent="-463550">
              <a:buFont typeface="+mj-lt"/>
              <a:buAutoNum type="arabicPeriod"/>
            </a:pPr>
            <a:r>
              <a:rPr lang="en-US" b="1" u="sng" dirty="0"/>
              <a:t>KEY CONCEPTS </a:t>
            </a:r>
            <a:r>
              <a:rPr lang="en-US" sz="2800" dirty="0"/>
              <a:t>– comprehend concepts related to health promotion and disease prevention.</a:t>
            </a:r>
          </a:p>
          <a:p>
            <a:pPr marL="463550" lvl="0" indent="-463550">
              <a:buFont typeface="+mj-lt"/>
              <a:buAutoNum type="arabicPeriod"/>
            </a:pPr>
            <a:r>
              <a:rPr lang="en-US" b="1" u="sng" dirty="0"/>
              <a:t>ANALYZING INFLUENCES </a:t>
            </a:r>
            <a:r>
              <a:rPr lang="en-US" sz="2800" dirty="0"/>
              <a:t>– analyze the influence of others, culture, media, technology on health.</a:t>
            </a:r>
          </a:p>
          <a:p>
            <a:pPr marL="463550" lvl="0" indent="-463550">
              <a:buFont typeface="+mj-lt"/>
              <a:buAutoNum type="arabicPeriod"/>
            </a:pPr>
            <a:r>
              <a:rPr lang="en-US" b="1" u="sng" dirty="0"/>
              <a:t>ACCESSING VALID HEALTH RESOURCES </a:t>
            </a:r>
            <a:r>
              <a:rPr lang="en-US" sz="2800" dirty="0"/>
              <a:t>- access valid information, products and services.</a:t>
            </a:r>
          </a:p>
          <a:p>
            <a:pPr marL="463550" lvl="0" indent="-463550">
              <a:buFont typeface="+mj-lt"/>
              <a:buAutoNum type="arabicPeriod"/>
            </a:pPr>
            <a:r>
              <a:rPr lang="en-US" b="1" u="sng" dirty="0"/>
              <a:t>INTERPERSONAL COMMUNICATION SKILLS </a:t>
            </a:r>
            <a:r>
              <a:rPr lang="en-US" sz="2800" dirty="0"/>
              <a:t>- use interpersonal communication skills to enhance health and avoid or reduce health risks</a:t>
            </a:r>
            <a:r>
              <a:rPr lang="en-US" sz="2800" dirty="0" smtClean="0"/>
              <a:t>.</a:t>
            </a:r>
          </a:p>
        </p:txBody>
      </p:sp>
    </p:spTree>
    <p:extLst>
      <p:ext uri="{BB962C8B-B14F-4D97-AF65-F5344CB8AC3E}">
        <p14:creationId xmlns:p14="http://schemas.microsoft.com/office/powerpoint/2010/main" val="1043297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9713"/>
            <a:ext cx="9144000" cy="953084"/>
          </a:xfrm>
        </p:spPr>
        <p:txBody>
          <a:bodyPr anchor="ctr" anchorCtr="0">
            <a:noAutofit/>
          </a:bodyPr>
          <a:lstStyle/>
          <a:p>
            <a:r>
              <a:rPr lang="en-US" dirty="0" smtClean="0"/>
              <a:t>Health Education Standards</a:t>
            </a:r>
            <a:endParaRPr lang="en-US" dirty="0"/>
          </a:p>
        </p:txBody>
      </p:sp>
      <p:sp>
        <p:nvSpPr>
          <p:cNvPr id="3" name="Content Placeholder 2"/>
          <p:cNvSpPr>
            <a:spLocks noGrp="1"/>
          </p:cNvSpPr>
          <p:nvPr>
            <p:ph idx="1"/>
          </p:nvPr>
        </p:nvSpPr>
        <p:spPr>
          <a:xfrm>
            <a:off x="259456" y="929897"/>
            <a:ext cx="8625088" cy="5440635"/>
          </a:xfrm>
        </p:spPr>
        <p:txBody>
          <a:bodyPr anchor="ctr">
            <a:noAutofit/>
          </a:bodyPr>
          <a:lstStyle/>
          <a:p>
            <a:pPr marL="457200" lvl="0" indent="-457200">
              <a:buFont typeface="+mj-lt"/>
              <a:buAutoNum type="arabicPeriod" startAt="5"/>
            </a:pPr>
            <a:r>
              <a:rPr lang="en-US" b="1" u="sng" dirty="0" smtClean="0"/>
              <a:t>DECISION-MAKING SKILLS </a:t>
            </a:r>
            <a:r>
              <a:rPr lang="en-US" sz="2800" dirty="0" smtClean="0"/>
              <a:t>- use decision-making skills to enhance health.</a:t>
            </a:r>
          </a:p>
          <a:p>
            <a:pPr marL="457200" lvl="0" indent="-457200">
              <a:buFont typeface="+mj-lt"/>
              <a:buAutoNum type="arabicPeriod" startAt="5"/>
            </a:pPr>
            <a:r>
              <a:rPr lang="en-US" b="1" dirty="0" smtClean="0"/>
              <a:t>GOAL-SETTING SKILLS </a:t>
            </a:r>
            <a:r>
              <a:rPr lang="en-US" sz="2800" dirty="0" smtClean="0"/>
              <a:t>- use goal-setting skills to enhance health.</a:t>
            </a:r>
          </a:p>
          <a:p>
            <a:pPr marL="457200" lvl="0" indent="-457200">
              <a:buFont typeface="+mj-lt"/>
              <a:buAutoNum type="arabicPeriod" startAt="5"/>
            </a:pPr>
            <a:r>
              <a:rPr lang="en-US" b="1" dirty="0" smtClean="0"/>
              <a:t>SELF-MANAGEMENT SKILLS </a:t>
            </a:r>
            <a:r>
              <a:rPr lang="en-US" sz="2800" dirty="0" smtClean="0"/>
              <a:t>– demonstrate health-enhancing behaviors to avoid or reduce health risks.</a:t>
            </a:r>
          </a:p>
          <a:p>
            <a:pPr marL="457200" indent="-457200">
              <a:buFont typeface="+mj-lt"/>
              <a:buAutoNum type="arabicPeriod" startAt="5"/>
            </a:pPr>
            <a:r>
              <a:rPr lang="en-US" b="1" u="sng" dirty="0" smtClean="0"/>
              <a:t>ADVOCACY SKILLS </a:t>
            </a:r>
            <a:r>
              <a:rPr lang="en-US" sz="2800" dirty="0" smtClean="0"/>
              <a:t>- advocate for personal, family, and community health. </a:t>
            </a:r>
            <a:endParaRPr lang="en-US" sz="2800" dirty="0"/>
          </a:p>
        </p:txBody>
      </p:sp>
    </p:spTree>
    <p:extLst>
      <p:ext uri="{BB962C8B-B14F-4D97-AF65-F5344CB8AC3E}">
        <p14:creationId xmlns:p14="http://schemas.microsoft.com/office/powerpoint/2010/main" val="494516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Autofit/>
          </a:bodyPr>
          <a:lstStyle/>
          <a:p>
            <a:r>
              <a:rPr lang="en-US" dirty="0" smtClean="0"/>
              <a:t>Characteristics of </a:t>
            </a:r>
            <a:br>
              <a:rPr lang="en-US" dirty="0" smtClean="0"/>
            </a:br>
            <a:r>
              <a:rPr lang="en-US" dirty="0" smtClean="0"/>
              <a:t>the HOPE Curriculum</a:t>
            </a:r>
            <a:endParaRPr lang="en-US" dirty="0"/>
          </a:p>
        </p:txBody>
      </p:sp>
      <p:sp>
        <p:nvSpPr>
          <p:cNvPr id="3" name="Content Placeholder 2"/>
          <p:cNvSpPr>
            <a:spLocks noGrp="1"/>
          </p:cNvSpPr>
          <p:nvPr>
            <p:ph sz="half" idx="1"/>
          </p:nvPr>
        </p:nvSpPr>
        <p:spPr>
          <a:xfrm>
            <a:off x="201704" y="1713115"/>
            <a:ext cx="8702435" cy="4836456"/>
          </a:xfrm>
        </p:spPr>
        <p:txBody>
          <a:bodyPr>
            <a:normAutofit fontScale="77500" lnSpcReduction="20000"/>
          </a:bodyPr>
          <a:lstStyle/>
          <a:p>
            <a:pPr marL="365760">
              <a:lnSpc>
                <a:spcPct val="120000"/>
              </a:lnSpc>
              <a:spcBef>
                <a:spcPts val="600"/>
              </a:spcBef>
            </a:pPr>
            <a:r>
              <a:rPr lang="en-US" sz="3400" b="0" dirty="0"/>
              <a:t>Designed for K-12 with lessons for each grade band</a:t>
            </a:r>
          </a:p>
          <a:p>
            <a:pPr marL="697547" lvl="2" indent="-285750">
              <a:lnSpc>
                <a:spcPct val="120000"/>
              </a:lnSpc>
              <a:spcBef>
                <a:spcPts val="600"/>
              </a:spcBef>
              <a:spcAft>
                <a:spcPts val="600"/>
              </a:spcAft>
              <a:buFont typeface="Courier New"/>
              <a:buChar char="o"/>
            </a:pPr>
            <a:r>
              <a:rPr lang="en-US" sz="3100" dirty="0"/>
              <a:t>K-5 </a:t>
            </a:r>
            <a:r>
              <a:rPr lang="en-US" sz="3100" dirty="0" smtClean="0"/>
              <a:t>- designed </a:t>
            </a:r>
            <a:r>
              <a:rPr lang="en-US" sz="3100" dirty="0"/>
              <a:t>for </a:t>
            </a:r>
            <a:r>
              <a:rPr lang="en-US" sz="3100" b="1" u="sng" dirty="0"/>
              <a:t>classroom </a:t>
            </a:r>
            <a:r>
              <a:rPr lang="en-US" sz="3100" b="1" u="sng" dirty="0" smtClean="0"/>
              <a:t>teachers</a:t>
            </a:r>
            <a:r>
              <a:rPr lang="en-US" sz="3100" dirty="0" smtClean="0"/>
              <a:t>, aligned with English </a:t>
            </a:r>
            <a:r>
              <a:rPr lang="en-US" sz="3100" dirty="0"/>
              <a:t>Language </a:t>
            </a:r>
            <a:r>
              <a:rPr lang="en-US" sz="3100" dirty="0" smtClean="0"/>
              <a:t>Arts.</a:t>
            </a:r>
            <a:endParaRPr lang="en-US" sz="3100" dirty="0"/>
          </a:p>
          <a:p>
            <a:pPr marL="697547" lvl="2" indent="-285750">
              <a:lnSpc>
                <a:spcPct val="120000"/>
              </a:lnSpc>
              <a:spcBef>
                <a:spcPts val="600"/>
              </a:spcBef>
              <a:spcAft>
                <a:spcPts val="600"/>
              </a:spcAft>
              <a:buFont typeface="Courier New"/>
              <a:buChar char="o"/>
            </a:pPr>
            <a:r>
              <a:rPr lang="en-US" sz="3100" dirty="0"/>
              <a:t>Middle and High School </a:t>
            </a:r>
            <a:r>
              <a:rPr lang="en-US" sz="3100" dirty="0" smtClean="0"/>
              <a:t>- designed </a:t>
            </a:r>
            <a:r>
              <a:rPr lang="en-US" sz="3100" dirty="0"/>
              <a:t>for licensed </a:t>
            </a:r>
            <a:r>
              <a:rPr lang="en-US" sz="3100" b="1" i="1" u="sng" dirty="0"/>
              <a:t>health education teacher</a:t>
            </a:r>
            <a:r>
              <a:rPr lang="en-US" sz="3100" dirty="0" smtClean="0"/>
              <a:t>.</a:t>
            </a:r>
          </a:p>
          <a:p>
            <a:pPr marL="365760">
              <a:lnSpc>
                <a:spcPct val="120000"/>
              </a:lnSpc>
              <a:spcBef>
                <a:spcPts val="600"/>
              </a:spcBef>
            </a:pPr>
            <a:r>
              <a:rPr lang="en-US" sz="3400" u="sng" dirty="0" smtClean="0"/>
              <a:t>Enhance health education</a:t>
            </a:r>
            <a:r>
              <a:rPr lang="en-US" sz="3400" b="0" dirty="0" smtClean="0"/>
              <a:t>, not a new program.</a:t>
            </a:r>
          </a:p>
          <a:p>
            <a:pPr marL="365760">
              <a:lnSpc>
                <a:spcPct val="120000"/>
              </a:lnSpc>
              <a:spcBef>
                <a:spcPts val="600"/>
              </a:spcBef>
            </a:pPr>
            <a:r>
              <a:rPr lang="en-US" sz="3400" b="0" dirty="0"/>
              <a:t>Designed to supplement, not replace, a comprehensive approach to alcohol and other drugs prevention education.</a:t>
            </a:r>
          </a:p>
          <a:p>
            <a:pPr marL="365760">
              <a:lnSpc>
                <a:spcPct val="120000"/>
              </a:lnSpc>
              <a:spcBef>
                <a:spcPts val="600"/>
              </a:spcBef>
            </a:pPr>
            <a:r>
              <a:rPr lang="en-US" sz="3400" b="0" dirty="0"/>
              <a:t>Connected with </a:t>
            </a:r>
            <a:r>
              <a:rPr lang="en-US" sz="3400" b="0" i="1" dirty="0"/>
              <a:t>Start Talking!; Generation Rx</a:t>
            </a:r>
            <a:r>
              <a:rPr lang="en-US" sz="3400" b="0" dirty="0"/>
              <a:t>; youth-led prevention programs. </a:t>
            </a:r>
          </a:p>
          <a:p>
            <a:pPr marL="686435" lvl="1"/>
            <a:endParaRPr lang="en-US" sz="3200" dirty="0"/>
          </a:p>
          <a:p>
            <a:pPr marL="365760"/>
            <a:endParaRPr lang="en-US" sz="2200" dirty="0" smtClean="0"/>
          </a:p>
        </p:txBody>
      </p:sp>
    </p:spTree>
    <p:extLst>
      <p:ext uri="{BB962C8B-B14F-4D97-AF65-F5344CB8AC3E}">
        <p14:creationId xmlns:p14="http://schemas.microsoft.com/office/powerpoint/2010/main" val="1113023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Classroom Teacher?</a:t>
            </a:r>
            <a:endParaRPr lang="en-US" dirty="0"/>
          </a:p>
        </p:txBody>
      </p:sp>
      <p:sp>
        <p:nvSpPr>
          <p:cNvPr id="3" name="Content Placeholder 2"/>
          <p:cNvSpPr>
            <a:spLocks noGrp="1"/>
          </p:cNvSpPr>
          <p:nvPr>
            <p:ph idx="1"/>
          </p:nvPr>
        </p:nvSpPr>
        <p:spPr>
          <a:xfrm>
            <a:off x="457200" y="1417638"/>
            <a:ext cx="8229600" cy="4525963"/>
          </a:xfrm>
        </p:spPr>
        <p:txBody>
          <a:bodyPr>
            <a:normAutofit fontScale="92500"/>
          </a:bodyPr>
          <a:lstStyle/>
          <a:p>
            <a:r>
              <a:rPr lang="en-US" dirty="0" smtClean="0"/>
              <a:t>Classroom teacher is a trusted adult at school.</a:t>
            </a:r>
          </a:p>
          <a:p>
            <a:r>
              <a:rPr lang="en-US" dirty="0" smtClean="0"/>
              <a:t>Role of one caring adult.</a:t>
            </a:r>
          </a:p>
          <a:p>
            <a:r>
              <a:rPr lang="en-US" dirty="0" smtClean="0"/>
              <a:t>Consistent messages across the school day and school year.</a:t>
            </a:r>
          </a:p>
          <a:p>
            <a:r>
              <a:rPr lang="en-US" dirty="0" smtClean="0"/>
              <a:t>Already contributing to drug prevention</a:t>
            </a:r>
          </a:p>
          <a:p>
            <a:r>
              <a:rPr lang="en-US" i="1" dirty="0" smtClean="0"/>
              <a:t>Why not science?</a:t>
            </a:r>
          </a:p>
          <a:p>
            <a:pPr lvl="1"/>
            <a:r>
              <a:rPr lang="en-US" dirty="0" smtClean="0"/>
              <a:t>Science provides knowledge about our bodies, but not how to make health choices to be healthy.</a:t>
            </a:r>
          </a:p>
          <a:p>
            <a:pPr lvl="1"/>
            <a:r>
              <a:rPr lang="en-US" dirty="0" smtClean="0"/>
              <a:t>Easy connection with ELA outcome</a:t>
            </a:r>
          </a:p>
        </p:txBody>
      </p:sp>
    </p:spTree>
    <p:extLst>
      <p:ext uri="{BB962C8B-B14F-4D97-AF65-F5344CB8AC3E}">
        <p14:creationId xmlns:p14="http://schemas.microsoft.com/office/powerpoint/2010/main" val="1566327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6018"/>
            <a:ext cx="8268447" cy="792200"/>
          </a:xfrm>
        </p:spPr>
        <p:txBody>
          <a:bodyPr>
            <a:normAutofit/>
          </a:bodyPr>
          <a:lstStyle/>
          <a:p>
            <a:r>
              <a:rPr lang="en-US" sz="4400" dirty="0" smtClean="0"/>
              <a:t>Today’s Goals:</a:t>
            </a:r>
            <a:endParaRPr lang="en-US" sz="4400" dirty="0"/>
          </a:p>
        </p:txBody>
      </p:sp>
      <p:sp>
        <p:nvSpPr>
          <p:cNvPr id="3" name="Content Placeholder 2"/>
          <p:cNvSpPr>
            <a:spLocks noGrp="1"/>
          </p:cNvSpPr>
          <p:nvPr>
            <p:ph idx="1"/>
          </p:nvPr>
        </p:nvSpPr>
        <p:spPr>
          <a:xfrm>
            <a:off x="457200" y="1329766"/>
            <a:ext cx="8268446" cy="4796398"/>
          </a:xfrm>
        </p:spPr>
        <p:txBody>
          <a:bodyPr anchor="ctr">
            <a:normAutofit/>
          </a:bodyPr>
          <a:lstStyle/>
          <a:p>
            <a:pPr marL="468313" indent="-457200" fontAlgn="base">
              <a:buAutoNum type="arabicPeriod"/>
            </a:pPr>
            <a:r>
              <a:rPr lang="en-US" dirty="0" smtClean="0"/>
              <a:t>Examine the opioid epidemic and the federal, state and local response.</a:t>
            </a:r>
          </a:p>
          <a:p>
            <a:pPr marL="468313" indent="-457200" fontAlgn="base">
              <a:buAutoNum type="arabicPeriod"/>
            </a:pPr>
            <a:r>
              <a:rPr lang="en-US" dirty="0" smtClean="0"/>
              <a:t>Describe Ohio’s prevention efforts.</a:t>
            </a:r>
          </a:p>
          <a:p>
            <a:pPr marL="468313" indent="-457200" fontAlgn="base">
              <a:buAutoNum type="arabicPeriod"/>
            </a:pPr>
            <a:r>
              <a:rPr lang="en-US" dirty="0" smtClean="0"/>
              <a:t>Examine the role of the teacher, health educators, school personnel and the school in drug prevention.</a:t>
            </a:r>
          </a:p>
          <a:p>
            <a:pPr marL="468313" indent="-457200" fontAlgn="base">
              <a:buAutoNum type="arabicPeriod"/>
            </a:pPr>
            <a:r>
              <a:rPr lang="en-US" dirty="0" smtClean="0"/>
              <a:t>Review the HOPE Curriculum Lessons.</a:t>
            </a:r>
          </a:p>
          <a:p>
            <a:pPr marL="468313" indent="-457200" fontAlgn="base">
              <a:buAutoNum type="arabicPeriod"/>
            </a:pPr>
            <a:r>
              <a:rPr lang="en-US" dirty="0" smtClean="0"/>
              <a:t>Develop a HOPE Curriculum Action Plan.</a:t>
            </a:r>
          </a:p>
          <a:p>
            <a:pPr marL="457200" indent="-457200">
              <a:buAutoNum type="arabicPeriod"/>
            </a:pPr>
            <a:endParaRPr lang="en-US" dirty="0"/>
          </a:p>
        </p:txBody>
      </p:sp>
    </p:spTree>
    <p:extLst>
      <p:ext uri="{BB962C8B-B14F-4D97-AF65-F5344CB8AC3E}">
        <p14:creationId xmlns:p14="http://schemas.microsoft.com/office/powerpoint/2010/main" val="1242286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68447" cy="1371600"/>
          </a:xfrm>
        </p:spPr>
        <p:txBody>
          <a:bodyPr anchor="ctr" anchorCtr="0"/>
          <a:lstStyle/>
          <a:p>
            <a:r>
              <a:rPr lang="en-US" dirty="0" smtClean="0"/>
              <a:t>HOPE Curriculum</a:t>
            </a:r>
            <a:endParaRPr lang="en-US" dirty="0"/>
          </a:p>
        </p:txBody>
      </p:sp>
      <p:sp>
        <p:nvSpPr>
          <p:cNvPr id="3" name="Content Placeholder 2"/>
          <p:cNvSpPr>
            <a:spLocks noGrp="1"/>
          </p:cNvSpPr>
          <p:nvPr>
            <p:ph idx="1"/>
          </p:nvPr>
        </p:nvSpPr>
        <p:spPr>
          <a:xfrm>
            <a:off x="194235" y="1235138"/>
            <a:ext cx="8710705" cy="4965450"/>
          </a:xfrm>
        </p:spPr>
        <p:txBody>
          <a:bodyPr>
            <a:normAutofit fontScale="92500" lnSpcReduction="10000"/>
          </a:bodyPr>
          <a:lstStyle/>
          <a:p>
            <a:pPr marL="568325" indent="-568325">
              <a:lnSpc>
                <a:spcPct val="110000"/>
              </a:lnSpc>
              <a:buFont typeface="+mj-lt"/>
              <a:buAutoNum type="arabicPeriod"/>
            </a:pPr>
            <a:r>
              <a:rPr lang="en-US" sz="2800" b="1" i="1" dirty="0" smtClean="0"/>
              <a:t>Lesson </a:t>
            </a:r>
            <a:r>
              <a:rPr lang="en-US" sz="2800" b="1" i="1" dirty="0"/>
              <a:t>Plans</a:t>
            </a:r>
            <a:r>
              <a:rPr lang="en-US" sz="2800" b="1" dirty="0"/>
              <a:t> </a:t>
            </a:r>
            <a:r>
              <a:rPr lang="en-US" sz="2800" b="1" dirty="0" smtClean="0"/>
              <a:t> - Draft Completed </a:t>
            </a:r>
            <a:r>
              <a:rPr lang="en-US" sz="2800" b="1" dirty="0" smtClean="0">
                <a:sym typeface="Zapf Dingbats"/>
              </a:rPr>
              <a:t>✓</a:t>
            </a:r>
            <a:endParaRPr lang="en-US" sz="2800" b="1" dirty="0" smtClean="0"/>
          </a:p>
          <a:p>
            <a:pPr lvl="1">
              <a:lnSpc>
                <a:spcPct val="110000"/>
              </a:lnSpc>
            </a:pPr>
            <a:r>
              <a:rPr lang="en-US" sz="2200" b="0" dirty="0" smtClean="0"/>
              <a:t>Three </a:t>
            </a:r>
            <a:r>
              <a:rPr lang="en-US" sz="2200" b="0" dirty="0"/>
              <a:t>lesson plans </a:t>
            </a:r>
            <a:r>
              <a:rPr lang="en-US" sz="2200" b="0" dirty="0" smtClean="0"/>
              <a:t>for each grade K-8, 10 lessons for HS. </a:t>
            </a:r>
          </a:p>
          <a:p>
            <a:pPr lvl="1">
              <a:lnSpc>
                <a:spcPct val="110000"/>
              </a:lnSpc>
            </a:pPr>
            <a:r>
              <a:rPr lang="en-US" sz="2200" b="0" dirty="0" smtClean="0"/>
              <a:t>Includes with an lesson enhancements and extensions</a:t>
            </a:r>
            <a:r>
              <a:rPr lang="en-US" sz="2400" b="0" dirty="0" smtClean="0"/>
              <a:t>. </a:t>
            </a:r>
          </a:p>
          <a:p>
            <a:pPr marL="514350" indent="-514350">
              <a:lnSpc>
                <a:spcPct val="110000"/>
              </a:lnSpc>
              <a:buFont typeface="+mj-lt"/>
              <a:buAutoNum type="arabicPeriod"/>
            </a:pPr>
            <a:r>
              <a:rPr lang="en-US" sz="2800" i="1" dirty="0" smtClean="0"/>
              <a:t>Teacher Guide </a:t>
            </a:r>
            <a:endParaRPr lang="en-US" dirty="0"/>
          </a:p>
          <a:p>
            <a:pPr marL="803275" lvl="1" indent="-403225">
              <a:lnSpc>
                <a:spcPct val="110000"/>
              </a:lnSpc>
            </a:pPr>
            <a:r>
              <a:rPr lang="en-US" sz="2400" dirty="0" smtClean="0"/>
              <a:t>Tips to </a:t>
            </a:r>
            <a:r>
              <a:rPr lang="en-US" sz="2400" dirty="0"/>
              <a:t>implement the </a:t>
            </a:r>
            <a:r>
              <a:rPr lang="en-US" sz="2400" dirty="0" smtClean="0"/>
              <a:t>lessons and additional </a:t>
            </a:r>
            <a:r>
              <a:rPr lang="en-US" sz="2400" dirty="0"/>
              <a:t>content knowledge packets with instructor notes</a:t>
            </a:r>
            <a:endParaRPr lang="en-US" sz="2400" i="1" dirty="0"/>
          </a:p>
          <a:p>
            <a:pPr marL="514350" indent="-514350">
              <a:lnSpc>
                <a:spcPct val="110000"/>
              </a:lnSpc>
              <a:buFont typeface="+mj-lt"/>
              <a:buAutoNum type="arabicPeriod"/>
            </a:pPr>
            <a:r>
              <a:rPr lang="en-US" sz="2800" i="1" dirty="0" smtClean="0"/>
              <a:t>School Administrator Guides </a:t>
            </a:r>
            <a:endParaRPr lang="en-US" sz="2800" dirty="0"/>
          </a:p>
          <a:p>
            <a:pPr marL="803275" lvl="1" indent="-403225">
              <a:lnSpc>
                <a:spcPct val="110000"/>
              </a:lnSpc>
            </a:pPr>
            <a:r>
              <a:rPr lang="en-US" sz="2400" dirty="0" smtClean="0"/>
              <a:t>Additional </a:t>
            </a:r>
            <a:r>
              <a:rPr lang="en-US" sz="2400" dirty="0"/>
              <a:t>resources; FAQs; letter to parents overviewing the topic and resources. </a:t>
            </a:r>
          </a:p>
          <a:p>
            <a:pPr marL="514350" lvl="0" indent="-514350">
              <a:lnSpc>
                <a:spcPct val="110000"/>
              </a:lnSpc>
              <a:buFont typeface="+mj-lt"/>
              <a:buAutoNum type="arabicPeriod"/>
            </a:pPr>
            <a:r>
              <a:rPr lang="en-US" sz="2800" i="1" dirty="0"/>
              <a:t>Staying Connected</a:t>
            </a:r>
            <a:r>
              <a:rPr lang="en-US" sz="2800" dirty="0"/>
              <a:t> </a:t>
            </a:r>
          </a:p>
          <a:p>
            <a:pPr marL="803275" lvl="1" indent="-403225">
              <a:lnSpc>
                <a:spcPct val="110000"/>
              </a:lnSpc>
            </a:pPr>
            <a:r>
              <a:rPr lang="en-US" sz="2000" dirty="0" smtClean="0"/>
              <a:t>Ideas </a:t>
            </a:r>
            <a:r>
              <a:rPr lang="en-US" sz="2000" dirty="0"/>
              <a:t>for additional follow-up, community and parent engagement, and social marketing based on the foundation established by </a:t>
            </a:r>
            <a:r>
              <a:rPr lang="en-US" sz="2000" i="1" dirty="0"/>
              <a:t>Start Talking!</a:t>
            </a:r>
            <a:endParaRPr lang="en-US" sz="2000" dirty="0"/>
          </a:p>
          <a:p>
            <a:pPr lvl="1">
              <a:spcBef>
                <a:spcPts val="300"/>
              </a:spcBef>
            </a:pPr>
            <a:endParaRPr lang="en-US" sz="2400" b="0" dirty="0"/>
          </a:p>
        </p:txBody>
      </p:sp>
    </p:spTree>
    <p:extLst>
      <p:ext uri="{BB962C8B-B14F-4D97-AF65-F5344CB8AC3E}">
        <p14:creationId xmlns:p14="http://schemas.microsoft.com/office/powerpoint/2010/main" val="1417361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76646" y="2637692"/>
            <a:ext cx="184731" cy="369332"/>
          </a:xfrm>
          <a:prstGeom prst="rect">
            <a:avLst/>
          </a:prstGeom>
          <a:noFill/>
        </p:spPr>
        <p:txBody>
          <a:bodyPr wrap="none" rtlCol="0">
            <a:spAutoFit/>
          </a:bodyPr>
          <a:lstStyle/>
          <a:p>
            <a:endParaRPr lang="en-US" dirty="0"/>
          </a:p>
        </p:txBody>
      </p:sp>
      <p:pic>
        <p:nvPicPr>
          <p:cNvPr id="5"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4773" t="-1" r="-6506" b="-213"/>
          <a:stretch/>
        </p:blipFill>
        <p:spPr>
          <a:xfrm>
            <a:off x="457199" y="-1"/>
            <a:ext cx="8376557" cy="7674429"/>
          </a:xfrm>
        </p:spPr>
      </p:pic>
    </p:spTree>
    <p:extLst>
      <p:ext uri="{BB962C8B-B14F-4D97-AF65-F5344CB8AC3E}">
        <p14:creationId xmlns:p14="http://schemas.microsoft.com/office/powerpoint/2010/main" val="302079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HOPE Key Concepts:</a:t>
            </a:r>
            <a:endParaRPr lang="en-US" dirty="0"/>
          </a:p>
        </p:txBody>
      </p:sp>
      <p:sp>
        <p:nvSpPr>
          <p:cNvPr id="3" name="Content Placeholder 2"/>
          <p:cNvSpPr>
            <a:spLocks noGrp="1"/>
          </p:cNvSpPr>
          <p:nvPr>
            <p:ph idx="1"/>
          </p:nvPr>
        </p:nvSpPr>
        <p:spPr/>
        <p:txBody>
          <a:bodyPr>
            <a:normAutofit/>
          </a:bodyPr>
          <a:lstStyle/>
          <a:p>
            <a:r>
              <a:rPr lang="en-US" sz="2800" dirty="0" smtClean="0"/>
              <a:t>Only take medicine from a trusted adult</a:t>
            </a:r>
          </a:p>
          <a:p>
            <a:pPr lvl="1"/>
            <a:r>
              <a:rPr lang="en-US" dirty="0" smtClean="0"/>
              <a:t>Who is a trusted adult?</a:t>
            </a:r>
          </a:p>
          <a:p>
            <a:r>
              <a:rPr lang="en-US" sz="2800" dirty="0" smtClean="0"/>
              <a:t>Never share or take some else’s medicine</a:t>
            </a:r>
          </a:p>
          <a:p>
            <a:r>
              <a:rPr lang="en-US" sz="2800" dirty="0" smtClean="0"/>
              <a:t>Store medicines in locked cabinet and out of reach of children.</a:t>
            </a:r>
          </a:p>
          <a:p>
            <a:r>
              <a:rPr lang="en-US" sz="2800" dirty="0" smtClean="0"/>
              <a:t>Properly dispose excess or expired prescriptions.</a:t>
            </a:r>
          </a:p>
          <a:p>
            <a:r>
              <a:rPr lang="en-US" sz="2800" dirty="0" smtClean="0"/>
              <a:t>If it is unhealthy, unsafe or you’re unsure </a:t>
            </a:r>
            <a:r>
              <a:rPr lang="mr-IN" sz="2800" dirty="0" smtClean="0"/>
              <a:t>–</a:t>
            </a:r>
            <a:r>
              <a:rPr lang="en-US" sz="2800" dirty="0" smtClean="0"/>
              <a:t> Don’t take, Don’t taste, Don’t touch &amp; tell a trusted adult.</a:t>
            </a:r>
          </a:p>
        </p:txBody>
      </p:sp>
    </p:spTree>
    <p:extLst>
      <p:ext uri="{BB962C8B-B14F-4D97-AF65-F5344CB8AC3E}">
        <p14:creationId xmlns:p14="http://schemas.microsoft.com/office/powerpoint/2010/main" val="1699596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HOPE Essential Skills:</a:t>
            </a:r>
            <a:endParaRPr lang="en-US" dirty="0"/>
          </a:p>
        </p:txBody>
      </p:sp>
      <p:sp>
        <p:nvSpPr>
          <p:cNvPr id="3" name="Content Placeholder 2"/>
          <p:cNvSpPr>
            <a:spLocks noGrp="1"/>
          </p:cNvSpPr>
          <p:nvPr>
            <p:ph idx="1"/>
          </p:nvPr>
        </p:nvSpPr>
        <p:spPr>
          <a:xfrm>
            <a:off x="457200" y="1417638"/>
            <a:ext cx="8229600" cy="4525963"/>
          </a:xfrm>
        </p:spPr>
        <p:txBody>
          <a:bodyPr>
            <a:normAutofit/>
          </a:bodyPr>
          <a:lstStyle/>
          <a:p>
            <a:r>
              <a:rPr lang="en-US" sz="2800" dirty="0" smtClean="0"/>
              <a:t>Decision-making</a:t>
            </a:r>
          </a:p>
          <a:p>
            <a:pPr lvl="1"/>
            <a:r>
              <a:rPr lang="en-US" sz="2400" dirty="0" smtClean="0"/>
              <a:t>Stop, Think, Choose</a:t>
            </a:r>
          </a:p>
          <a:p>
            <a:r>
              <a:rPr lang="en-US" sz="2800" dirty="0"/>
              <a:t>Analyzing </a:t>
            </a:r>
            <a:r>
              <a:rPr lang="en-US" sz="2800" dirty="0" smtClean="0"/>
              <a:t>influences</a:t>
            </a:r>
          </a:p>
          <a:p>
            <a:pPr lvl="1"/>
            <a:r>
              <a:rPr lang="en-US" sz="2400" dirty="0" smtClean="0"/>
              <a:t>Media, peers, other</a:t>
            </a:r>
          </a:p>
          <a:p>
            <a:r>
              <a:rPr lang="en-US" sz="2800" dirty="0" smtClean="0"/>
              <a:t>Communication skills</a:t>
            </a:r>
          </a:p>
          <a:p>
            <a:pPr lvl="1"/>
            <a:r>
              <a:rPr lang="en-US" sz="2400" dirty="0" smtClean="0"/>
              <a:t>Refusal Ways to say No!</a:t>
            </a:r>
          </a:p>
          <a:p>
            <a:pPr lvl="1"/>
            <a:r>
              <a:rPr lang="en-US" sz="2400" dirty="0" smtClean="0"/>
              <a:t>Assertive verbal and nonverbal communication</a:t>
            </a:r>
          </a:p>
          <a:p>
            <a:pPr lvl="1"/>
            <a:r>
              <a:rPr lang="en-US" sz="2400" dirty="0" smtClean="0"/>
              <a:t>Empathy &amp; supporting others</a:t>
            </a:r>
          </a:p>
        </p:txBody>
      </p:sp>
    </p:spTree>
    <p:extLst>
      <p:ext uri="{BB962C8B-B14F-4D97-AF65-F5344CB8AC3E}">
        <p14:creationId xmlns:p14="http://schemas.microsoft.com/office/powerpoint/2010/main" val="1444437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16049"/>
            <a:ext cx="8017997" cy="1113716"/>
          </a:xfrm>
        </p:spPr>
        <p:txBody>
          <a:bodyPr>
            <a:normAutofit fontScale="90000"/>
          </a:bodyPr>
          <a:lstStyle/>
          <a:p>
            <a:r>
              <a:rPr lang="en-US" dirty="0" smtClean="0"/>
              <a:t>Key Outcomes: </a:t>
            </a:r>
            <a:br>
              <a:rPr lang="en-US" dirty="0" smtClean="0"/>
            </a:br>
            <a:r>
              <a:rPr lang="en-US" dirty="0" smtClean="0"/>
              <a:t>Grades K-2</a:t>
            </a:r>
            <a:endParaRPr lang="en-US" dirty="0"/>
          </a:p>
        </p:txBody>
      </p:sp>
      <p:sp>
        <p:nvSpPr>
          <p:cNvPr id="3" name="Content Placeholder 2"/>
          <p:cNvSpPr>
            <a:spLocks noGrp="1"/>
          </p:cNvSpPr>
          <p:nvPr>
            <p:ph idx="1"/>
          </p:nvPr>
        </p:nvSpPr>
        <p:spPr>
          <a:xfrm>
            <a:off x="345122" y="1462143"/>
            <a:ext cx="8420926" cy="4495800"/>
          </a:xfrm>
        </p:spPr>
        <p:txBody>
          <a:bodyPr>
            <a:normAutofit/>
          </a:bodyPr>
          <a:lstStyle/>
          <a:p>
            <a:r>
              <a:rPr lang="en-US" sz="2800" dirty="0" smtClean="0"/>
              <a:t>Lesson 1 - Identify rules about medicines at home and school</a:t>
            </a:r>
          </a:p>
          <a:p>
            <a:pPr lvl="1"/>
            <a:r>
              <a:rPr lang="en-US" sz="2000" dirty="0" smtClean="0"/>
              <a:t>Identify trusted adults who can help with taking medicines. </a:t>
            </a:r>
          </a:p>
          <a:p>
            <a:pPr lvl="1"/>
            <a:r>
              <a:rPr lang="en-US" sz="2000" dirty="0" smtClean="0"/>
              <a:t>Recognize the healthy decision when encountering medicine, unknown or unsafe substances.</a:t>
            </a:r>
          </a:p>
          <a:p>
            <a:pPr lvl="2"/>
            <a:r>
              <a:rPr lang="en-US" sz="2000" dirty="0" smtClean="0"/>
              <a:t>Don’t know = Don’t touch, </a:t>
            </a:r>
            <a:r>
              <a:rPr lang="en-US" sz="2000" dirty="0"/>
              <a:t>d</a:t>
            </a:r>
            <a:r>
              <a:rPr lang="en-US" sz="2000" dirty="0" smtClean="0"/>
              <a:t>on’t taste, don’t take &amp; tell a trusted adult.</a:t>
            </a:r>
          </a:p>
          <a:p>
            <a:r>
              <a:rPr lang="en-US" sz="2800" dirty="0" smtClean="0"/>
              <a:t>Lesson 2 - Decision Making. </a:t>
            </a:r>
          </a:p>
          <a:p>
            <a:pPr lvl="1"/>
            <a:r>
              <a:rPr lang="en-US" sz="2000" dirty="0" smtClean="0"/>
              <a:t>Choose a healthy option when making a decision. </a:t>
            </a:r>
          </a:p>
          <a:p>
            <a:r>
              <a:rPr lang="en-US" sz="2600" dirty="0" smtClean="0"/>
              <a:t>Lesson 3 </a:t>
            </a:r>
            <a:r>
              <a:rPr lang="mr-IN" sz="2600" dirty="0" smtClean="0"/>
              <a:t>–</a:t>
            </a:r>
            <a:r>
              <a:rPr lang="en-US" sz="2600" dirty="0" smtClean="0"/>
              <a:t> Communication Skills. Use effective communication skills to make healthy choices</a:t>
            </a:r>
            <a:r>
              <a:rPr lang="en-US" sz="2800" dirty="0" smtClean="0"/>
              <a:t>.</a:t>
            </a:r>
          </a:p>
        </p:txBody>
      </p:sp>
    </p:spTree>
    <p:extLst>
      <p:ext uri="{BB962C8B-B14F-4D97-AF65-F5344CB8AC3E}">
        <p14:creationId xmlns:p14="http://schemas.microsoft.com/office/powerpoint/2010/main" val="1502101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81594054"/>
              </p:ext>
            </p:extLst>
          </p:nvPr>
        </p:nvGraphicFramePr>
        <p:xfrm>
          <a:off x="1" y="-2"/>
          <a:ext cx="9143999" cy="6858001"/>
        </p:xfrm>
        <a:graphic>
          <a:graphicData uri="http://schemas.openxmlformats.org/drawingml/2006/table">
            <a:tbl>
              <a:tblPr firstRow="1" bandRow="1">
                <a:tableStyleId>{5C22544A-7EE6-4342-B048-85BDC9FD1C3A}</a:tableStyleId>
              </a:tblPr>
              <a:tblGrid>
                <a:gridCol w="824105">
                  <a:extLst>
                    <a:ext uri="{9D8B030D-6E8A-4147-A177-3AD203B41FA5}">
                      <a16:colId xmlns:a16="http://schemas.microsoft.com/office/drawing/2014/main" val="20000"/>
                    </a:ext>
                  </a:extLst>
                </a:gridCol>
                <a:gridCol w="2773298">
                  <a:extLst>
                    <a:ext uri="{9D8B030D-6E8A-4147-A177-3AD203B41FA5}">
                      <a16:colId xmlns:a16="http://schemas.microsoft.com/office/drawing/2014/main" val="20001"/>
                    </a:ext>
                  </a:extLst>
                </a:gridCol>
                <a:gridCol w="2773298">
                  <a:extLst>
                    <a:ext uri="{9D8B030D-6E8A-4147-A177-3AD203B41FA5}">
                      <a16:colId xmlns:a16="http://schemas.microsoft.com/office/drawing/2014/main" val="20002"/>
                    </a:ext>
                  </a:extLst>
                </a:gridCol>
                <a:gridCol w="2773298">
                  <a:extLst>
                    <a:ext uri="{9D8B030D-6E8A-4147-A177-3AD203B41FA5}">
                      <a16:colId xmlns:a16="http://schemas.microsoft.com/office/drawing/2014/main" val="20003"/>
                    </a:ext>
                  </a:extLst>
                </a:gridCol>
              </a:tblGrid>
              <a:tr h="336896">
                <a:tc>
                  <a:txBody>
                    <a:bodyPr/>
                    <a:lstStyle/>
                    <a:p>
                      <a:pPr marL="0" marR="0" algn="ctr">
                        <a:spcBef>
                          <a:spcPts val="0"/>
                        </a:spcBef>
                        <a:spcAft>
                          <a:spcPts val="0"/>
                        </a:spcAft>
                      </a:pPr>
                      <a:r>
                        <a:rPr lang="en-US" sz="1400" b="0" i="0" dirty="0">
                          <a:effectLst/>
                          <a:latin typeface="Source Sans Pro"/>
                          <a:ea typeface="Source Sans Pro Regular" charset="0"/>
                          <a:cs typeface="Source Sans Pro Regular" charset="0"/>
                        </a:rPr>
                        <a:t> </a:t>
                      </a:r>
                      <a:r>
                        <a:rPr lang="en-US" sz="1400" b="0" i="0" dirty="0" smtClean="0">
                          <a:effectLst/>
                          <a:latin typeface="Source Sans Pro"/>
                          <a:ea typeface="Source Sans Pro Regular" charset="0"/>
                          <a:cs typeface="Source Sans Pro Regular" charset="0"/>
                        </a:rPr>
                        <a:t>Lesson </a:t>
                      </a:r>
                      <a:endParaRPr lang="en-US" sz="1400" b="0" i="0" dirty="0">
                        <a:effectLst/>
                        <a:latin typeface="Source Sans Pro"/>
                        <a:ea typeface="Source Sans Pro Regular" charset="0"/>
                        <a:cs typeface="Source Sans Pro Regular" charset="0"/>
                      </a:endParaRPr>
                    </a:p>
                  </a:txBody>
                  <a:tcPr marL="68580" marR="68580" marT="0" marB="0">
                    <a:solidFill>
                      <a:srgbClr val="FF0000"/>
                    </a:solidFill>
                  </a:tcPr>
                </a:tc>
                <a:tc>
                  <a:txBody>
                    <a:bodyPr/>
                    <a:lstStyle/>
                    <a:p>
                      <a:pPr marL="0" marR="0" algn="ctr">
                        <a:spcBef>
                          <a:spcPts val="0"/>
                        </a:spcBef>
                        <a:spcAft>
                          <a:spcPts val="0"/>
                        </a:spcAft>
                      </a:pPr>
                      <a:r>
                        <a:rPr lang="en-US" sz="1800" b="0" i="0" dirty="0" smtClean="0">
                          <a:effectLst/>
                          <a:latin typeface="Source Sans Pro"/>
                          <a:ea typeface="Source Sans Pro Regular" charset="0"/>
                          <a:cs typeface="Source Sans Pro Regular" charset="0"/>
                        </a:rPr>
                        <a:t>K</a:t>
                      </a:r>
                      <a:endParaRPr lang="en-US" sz="1800" b="0" i="0" dirty="0">
                        <a:effectLst/>
                        <a:latin typeface="Source Sans Pro"/>
                        <a:ea typeface="Source Sans Pro Regular" charset="0"/>
                        <a:cs typeface="Source Sans Pro Regular" charset="0"/>
                      </a:endParaRPr>
                    </a:p>
                  </a:txBody>
                  <a:tcPr marL="68580" marR="68580" marT="0" marB="0">
                    <a:solidFill>
                      <a:srgbClr val="FF0000"/>
                    </a:solidFill>
                  </a:tcPr>
                </a:tc>
                <a:tc>
                  <a:txBody>
                    <a:bodyPr/>
                    <a:lstStyle/>
                    <a:p>
                      <a:pPr marL="0" marR="0" algn="ctr">
                        <a:spcBef>
                          <a:spcPts val="0"/>
                        </a:spcBef>
                        <a:spcAft>
                          <a:spcPts val="0"/>
                        </a:spcAft>
                      </a:pPr>
                      <a:r>
                        <a:rPr lang="en-US" sz="1800" b="0" i="0" dirty="0" smtClean="0">
                          <a:effectLst/>
                          <a:latin typeface="Source Sans Pro"/>
                          <a:ea typeface="Source Sans Pro Regular" charset="0"/>
                          <a:cs typeface="Source Sans Pro Regular" charset="0"/>
                        </a:rPr>
                        <a:t>1</a:t>
                      </a:r>
                      <a:r>
                        <a:rPr lang="en-US" sz="1800" b="0" i="0" baseline="30000" dirty="0" smtClean="0">
                          <a:effectLst/>
                          <a:latin typeface="Source Sans Pro"/>
                          <a:ea typeface="Source Sans Pro Regular" charset="0"/>
                          <a:cs typeface="Source Sans Pro Regular" charset="0"/>
                        </a:rPr>
                        <a:t>st</a:t>
                      </a:r>
                      <a:r>
                        <a:rPr lang="en-US" sz="1800" b="0" i="0" baseline="0" dirty="0" smtClean="0">
                          <a:effectLst/>
                          <a:latin typeface="Source Sans Pro"/>
                          <a:ea typeface="Source Sans Pro Regular" charset="0"/>
                          <a:cs typeface="Source Sans Pro Regular" charset="0"/>
                        </a:rPr>
                        <a:t> </a:t>
                      </a:r>
                      <a:endParaRPr lang="en-US" sz="1800" b="0" i="0" dirty="0">
                        <a:effectLst/>
                        <a:latin typeface="Source Sans Pro"/>
                        <a:ea typeface="Source Sans Pro Regular" charset="0"/>
                        <a:cs typeface="Source Sans Pro Regular" charset="0"/>
                      </a:endParaRPr>
                    </a:p>
                  </a:txBody>
                  <a:tcPr marL="68580" marR="68580" marT="0" marB="0">
                    <a:solidFill>
                      <a:srgbClr val="FF0000"/>
                    </a:solidFill>
                  </a:tcPr>
                </a:tc>
                <a:tc>
                  <a:txBody>
                    <a:bodyPr/>
                    <a:lstStyle/>
                    <a:p>
                      <a:pPr marL="0" marR="0" algn="ctr">
                        <a:spcBef>
                          <a:spcPts val="0"/>
                        </a:spcBef>
                        <a:spcAft>
                          <a:spcPts val="0"/>
                        </a:spcAft>
                      </a:pPr>
                      <a:r>
                        <a:rPr lang="en-US" sz="1800" b="0" i="0" dirty="0" smtClean="0">
                          <a:effectLst/>
                          <a:latin typeface="Source Sans Pro"/>
                          <a:ea typeface="Source Sans Pro Regular" charset="0"/>
                          <a:cs typeface="Source Sans Pro Regular" charset="0"/>
                        </a:rPr>
                        <a:t>2</a:t>
                      </a:r>
                      <a:r>
                        <a:rPr lang="en-US" sz="1800" b="0" i="0" baseline="30000" dirty="0" smtClean="0">
                          <a:effectLst/>
                          <a:latin typeface="Source Sans Pro"/>
                          <a:ea typeface="Source Sans Pro Regular" charset="0"/>
                          <a:cs typeface="Source Sans Pro Regular" charset="0"/>
                        </a:rPr>
                        <a:t>nd</a:t>
                      </a:r>
                      <a:r>
                        <a:rPr lang="en-US" sz="1800" b="0" i="0" baseline="0" dirty="0" smtClean="0">
                          <a:effectLst/>
                          <a:latin typeface="Source Sans Pro"/>
                          <a:ea typeface="Source Sans Pro Regular" charset="0"/>
                          <a:cs typeface="Source Sans Pro Regular" charset="0"/>
                        </a:rPr>
                        <a:t> </a:t>
                      </a:r>
                      <a:endParaRPr lang="en-US" sz="1800" b="0" i="0" dirty="0">
                        <a:effectLst/>
                        <a:latin typeface="Source Sans Pro"/>
                        <a:ea typeface="Source Sans Pro Regular" charset="0"/>
                        <a:cs typeface="Source Sans Pro Regular" charset="0"/>
                      </a:endParaRPr>
                    </a:p>
                  </a:txBody>
                  <a:tcPr marL="68580" marR="68580" marT="0" marB="0">
                    <a:solidFill>
                      <a:srgbClr val="FF0000"/>
                    </a:solidFill>
                  </a:tcPr>
                </a:tc>
                <a:extLst>
                  <a:ext uri="{0D108BD9-81ED-4DB2-BD59-A6C34878D82A}">
                    <a16:rowId xmlns:a16="http://schemas.microsoft.com/office/drawing/2014/main" val="10000"/>
                  </a:ext>
                </a:extLst>
              </a:tr>
              <a:tr h="1652134">
                <a:tc>
                  <a:txBody>
                    <a:bodyPr/>
                    <a:lstStyle/>
                    <a:p>
                      <a:pPr marL="0" marR="0" algn="ctr">
                        <a:spcBef>
                          <a:spcPts val="0"/>
                        </a:spcBef>
                        <a:spcAft>
                          <a:spcPts val="0"/>
                        </a:spcAft>
                      </a:pPr>
                      <a:r>
                        <a:rPr lang="en-US" sz="1400" b="0" i="0" dirty="0" smtClean="0">
                          <a:effectLst/>
                          <a:latin typeface="Source Sans Pro"/>
                          <a:ea typeface="Source Sans Pro Regular" charset="0"/>
                          <a:cs typeface="Source Sans Pro Regular" charset="0"/>
                        </a:rPr>
                        <a:t>1</a:t>
                      </a:r>
                      <a:endParaRPr lang="en-US" sz="1400" b="0" i="0" dirty="0">
                        <a:effectLst/>
                        <a:latin typeface="Source Sans Pro"/>
                        <a:ea typeface="Source Sans Pro Regular" charset="0"/>
                        <a:cs typeface="Source Sans Pro Regular" charset="0"/>
                      </a:endParaRPr>
                    </a:p>
                  </a:txBody>
                  <a:tcPr marL="68580" marR="68580" marT="0" marB="0"/>
                </a:tc>
                <a:tc>
                  <a:txBody>
                    <a:bodyPr/>
                    <a:lstStyle/>
                    <a:p>
                      <a:pPr marL="0" marR="0" algn="ctr">
                        <a:spcBef>
                          <a:spcPts val="0"/>
                        </a:spcBef>
                        <a:spcAft>
                          <a:spcPts val="0"/>
                        </a:spcAft>
                      </a:pPr>
                      <a:r>
                        <a:rPr lang="en-US" sz="1400" b="1" i="0" dirty="0">
                          <a:effectLst/>
                          <a:latin typeface="Source Sans Pro Regular" charset="0"/>
                          <a:ea typeface="Source Sans Pro"/>
                          <a:cs typeface="Source Sans Pro"/>
                        </a:rPr>
                        <a:t>Trusted Adults &amp; Using Medicines Safely</a:t>
                      </a:r>
                      <a:endParaRPr lang="en-US" sz="1400" b="1" dirty="0">
                        <a:effectLst/>
                        <a:latin typeface="Source Sans Pro"/>
                        <a:ea typeface="Source Sans Pro"/>
                        <a:cs typeface="Source Sans Pro"/>
                      </a:endParaRPr>
                    </a:p>
                    <a:p>
                      <a:pPr marL="0" marR="0">
                        <a:spcBef>
                          <a:spcPts val="0"/>
                        </a:spcBef>
                        <a:spcAft>
                          <a:spcPts val="0"/>
                        </a:spcAft>
                      </a:pPr>
                      <a:r>
                        <a:rPr lang="en-US" sz="1200" b="0" i="0" dirty="0">
                          <a:effectLst/>
                          <a:latin typeface="Source Sans Pro Regular" charset="0"/>
                          <a:ea typeface="Source Sans Pro"/>
                          <a:cs typeface="Source Sans Pro"/>
                        </a:rPr>
                        <a:t>Students will differentiate between an adult, friends and trusted </a:t>
                      </a:r>
                      <a:r>
                        <a:rPr lang="en-US" sz="1200" b="0" i="0" dirty="0" smtClean="0">
                          <a:effectLst/>
                          <a:latin typeface="Source Sans Pro Regular" charset="0"/>
                          <a:ea typeface="Source Sans Pro"/>
                          <a:cs typeface="Source Sans Pro"/>
                        </a:rPr>
                        <a:t>adults</a:t>
                      </a:r>
                      <a:r>
                        <a:rPr lang="en-US" sz="1200" b="0" i="0" baseline="0" dirty="0" smtClean="0">
                          <a:effectLst/>
                          <a:latin typeface="Source Sans Pro Regular" charset="0"/>
                          <a:ea typeface="Source Sans Pro"/>
                          <a:cs typeface="Source Sans Pro"/>
                        </a:rPr>
                        <a:t> </a:t>
                      </a:r>
                      <a:r>
                        <a:rPr lang="en-US" sz="1200" b="0" i="0" dirty="0" smtClean="0">
                          <a:effectLst/>
                          <a:latin typeface="Source Sans Pro Regular" charset="0"/>
                          <a:ea typeface="Source Sans Pro"/>
                          <a:cs typeface="Source Sans Pro"/>
                        </a:rPr>
                        <a:t>at </a:t>
                      </a:r>
                      <a:r>
                        <a:rPr lang="en-US" sz="1200" b="0" i="0" dirty="0">
                          <a:effectLst/>
                          <a:latin typeface="Source Sans Pro Regular" charset="0"/>
                          <a:ea typeface="Source Sans Pro"/>
                          <a:cs typeface="Source Sans Pro"/>
                        </a:rPr>
                        <a:t>home, school or in the community who can help with taking medicines. The </a:t>
                      </a:r>
                      <a:r>
                        <a:rPr lang="en-US" sz="1200" b="0" i="0" dirty="0" smtClean="0">
                          <a:effectLst/>
                          <a:latin typeface="Source Sans Pro Regular" charset="0"/>
                          <a:ea typeface="Source Sans Pro"/>
                          <a:cs typeface="Source Sans Pro"/>
                        </a:rPr>
                        <a:t>emphasis</a:t>
                      </a:r>
                      <a:r>
                        <a:rPr lang="en-US" sz="1200" b="0" i="0" baseline="0" dirty="0" smtClean="0">
                          <a:effectLst/>
                          <a:latin typeface="Source Sans Pro Regular" charset="0"/>
                          <a:ea typeface="Source Sans Pro"/>
                          <a:cs typeface="Source Sans Pro"/>
                        </a:rPr>
                        <a:t> is to only </a:t>
                      </a:r>
                      <a:r>
                        <a:rPr lang="en-US" sz="1200" b="0" i="0" dirty="0" smtClean="0">
                          <a:effectLst/>
                          <a:latin typeface="Source Sans Pro Regular" charset="0"/>
                          <a:ea typeface="Source Sans Pro"/>
                          <a:cs typeface="Source Sans Pro"/>
                        </a:rPr>
                        <a:t>take medicine</a:t>
                      </a:r>
                      <a:r>
                        <a:rPr lang="en-US" sz="1200" b="0" i="0" baseline="0" dirty="0" smtClean="0">
                          <a:effectLst/>
                          <a:latin typeface="Source Sans Pro Regular" charset="0"/>
                          <a:ea typeface="Source Sans Pro"/>
                          <a:cs typeface="Source Sans Pro"/>
                        </a:rPr>
                        <a:t> </a:t>
                      </a:r>
                      <a:r>
                        <a:rPr lang="en-US" sz="1200" b="0" i="0" dirty="0" smtClean="0">
                          <a:effectLst/>
                          <a:latin typeface="Source Sans Pro Regular" charset="0"/>
                          <a:ea typeface="Source Sans Pro"/>
                          <a:cs typeface="Source Sans Pro"/>
                        </a:rPr>
                        <a:t>with </a:t>
                      </a:r>
                      <a:r>
                        <a:rPr lang="en-US" sz="1200" b="0" i="0" dirty="0">
                          <a:effectLst/>
                          <a:latin typeface="Source Sans Pro Regular" charset="0"/>
                          <a:ea typeface="Source Sans Pro"/>
                          <a:cs typeface="Source Sans Pro"/>
                        </a:rPr>
                        <a:t>the help of a trusted adult. </a:t>
                      </a:r>
                      <a:endParaRPr lang="en-US" sz="1200" dirty="0">
                        <a:effectLst/>
                        <a:latin typeface="Source Sans Pro"/>
                        <a:ea typeface="Source Sans Pro"/>
                        <a:cs typeface="Source Sans Pro"/>
                      </a:endParaRPr>
                    </a:p>
                  </a:txBody>
                  <a:tcPr marL="68580" marR="68580" marT="0" marB="0"/>
                </a:tc>
                <a:tc>
                  <a:txBody>
                    <a:bodyPr/>
                    <a:lstStyle/>
                    <a:p>
                      <a:pPr marL="0" marR="0" algn="ctr">
                        <a:spcBef>
                          <a:spcPts val="0"/>
                        </a:spcBef>
                        <a:spcAft>
                          <a:spcPts val="0"/>
                        </a:spcAft>
                      </a:pPr>
                      <a:r>
                        <a:rPr lang="en-US" sz="1400" b="1" i="0" dirty="0">
                          <a:effectLst/>
                          <a:latin typeface="Source Sans Pro Regular" charset="0"/>
                          <a:ea typeface="Source Sans Pro"/>
                          <a:cs typeface="Source Sans Pro"/>
                        </a:rPr>
                        <a:t>We Make Healthy Choices</a:t>
                      </a:r>
                      <a:endParaRPr lang="en-US" sz="1400" b="1" dirty="0">
                        <a:effectLst/>
                        <a:latin typeface="Source Sans Pro"/>
                        <a:ea typeface="Source Sans Pro"/>
                        <a:cs typeface="Source Sans Pro"/>
                      </a:endParaRPr>
                    </a:p>
                    <a:p>
                      <a:pPr marL="0" marR="0">
                        <a:spcBef>
                          <a:spcPts val="0"/>
                        </a:spcBef>
                        <a:spcAft>
                          <a:spcPts val="0"/>
                        </a:spcAft>
                      </a:pPr>
                      <a:r>
                        <a:rPr lang="en-US" sz="1200" b="0" i="0" dirty="0" smtClean="0">
                          <a:effectLst/>
                          <a:latin typeface="Source Sans Pro Regular" charset="0"/>
                          <a:ea typeface="Source Sans Pro"/>
                          <a:cs typeface="Source Sans Pro"/>
                        </a:rPr>
                        <a:t>Students </a:t>
                      </a:r>
                      <a:r>
                        <a:rPr lang="en-US" sz="1200" b="0" i="0" dirty="0">
                          <a:effectLst/>
                          <a:latin typeface="Source Sans Pro Regular" charset="0"/>
                          <a:ea typeface="Source Sans Pro"/>
                          <a:cs typeface="Source Sans Pro"/>
                        </a:rPr>
                        <a:t>will read multiple scenarios and sort them into healthy and unhealthy choices. The lesson reinforces how to make healthy and safe choices with medicine and only take medicines from a trusted adult. </a:t>
                      </a:r>
                      <a:endParaRPr lang="en-US" sz="1200" dirty="0">
                        <a:effectLst/>
                        <a:latin typeface="Source Sans Pro"/>
                        <a:ea typeface="Source Sans Pro"/>
                        <a:cs typeface="Source Sans Pro"/>
                      </a:endParaRPr>
                    </a:p>
                  </a:txBody>
                  <a:tcPr marL="68580" marR="68580" marT="0" marB="0"/>
                </a:tc>
                <a:tc>
                  <a:txBody>
                    <a:bodyPr/>
                    <a:lstStyle/>
                    <a:p>
                      <a:pPr marL="0" marR="0" algn="ctr">
                        <a:spcBef>
                          <a:spcPts val="0"/>
                        </a:spcBef>
                        <a:spcAft>
                          <a:spcPts val="0"/>
                        </a:spcAft>
                      </a:pPr>
                      <a:r>
                        <a:rPr lang="en-US" sz="1400" b="1" i="0" dirty="0">
                          <a:effectLst/>
                          <a:latin typeface="Source Sans Pro Regular" charset="0"/>
                          <a:ea typeface="Source Sans Pro"/>
                          <a:cs typeface="Source Sans Pro"/>
                        </a:rPr>
                        <a:t>Making Healthy Choices to Protect My Brain</a:t>
                      </a:r>
                      <a:endParaRPr lang="en-US" sz="1400" b="1" dirty="0">
                        <a:effectLst/>
                        <a:latin typeface="Source Sans Pro"/>
                        <a:ea typeface="Source Sans Pro"/>
                        <a:cs typeface="Source Sans Pro"/>
                      </a:endParaRPr>
                    </a:p>
                    <a:p>
                      <a:pPr marL="0" marR="0">
                        <a:spcBef>
                          <a:spcPts val="0"/>
                        </a:spcBef>
                        <a:spcAft>
                          <a:spcPts val="0"/>
                        </a:spcAft>
                      </a:pPr>
                      <a:r>
                        <a:rPr lang="en-US" sz="1200" b="0" i="0" dirty="0">
                          <a:effectLst/>
                          <a:latin typeface="Source Sans Pro Regular" charset="0"/>
                          <a:ea typeface="Source Sans Pro"/>
                          <a:cs typeface="Source Sans Pro"/>
                        </a:rPr>
                        <a:t>Students play a Jeopardy-type game </a:t>
                      </a:r>
                      <a:r>
                        <a:rPr lang="en-US" sz="1200" b="0" i="0" dirty="0" smtClean="0">
                          <a:effectLst/>
                          <a:latin typeface="Source Sans Pro Regular" charset="0"/>
                          <a:ea typeface="Source Sans Pro"/>
                          <a:cs typeface="Source Sans Pro"/>
                        </a:rPr>
                        <a:t>to</a:t>
                      </a:r>
                      <a:r>
                        <a:rPr lang="en-US" sz="1200" b="0" i="0" baseline="0" dirty="0" smtClean="0">
                          <a:effectLst/>
                          <a:latin typeface="Source Sans Pro Regular" charset="0"/>
                          <a:ea typeface="Source Sans Pro"/>
                          <a:cs typeface="Source Sans Pro"/>
                        </a:rPr>
                        <a:t> mak</a:t>
                      </a:r>
                      <a:r>
                        <a:rPr lang="en-US" sz="1200" b="0" i="0" dirty="0" smtClean="0">
                          <a:effectLst/>
                          <a:latin typeface="Source Sans Pro Regular" charset="0"/>
                          <a:ea typeface="Source Sans Pro"/>
                          <a:cs typeface="Source Sans Pro"/>
                        </a:rPr>
                        <a:t>e </a:t>
                      </a:r>
                      <a:r>
                        <a:rPr lang="en-US" sz="1200" b="0" i="0" dirty="0">
                          <a:effectLst/>
                          <a:latin typeface="Source Sans Pro Regular" charset="0"/>
                          <a:ea typeface="Source Sans Pro"/>
                          <a:cs typeface="Source Sans Pro"/>
                        </a:rPr>
                        <a:t>a healthy choice </a:t>
                      </a:r>
                      <a:r>
                        <a:rPr lang="en-US" sz="1200" b="0" i="0" dirty="0" smtClean="0">
                          <a:effectLst/>
                          <a:latin typeface="Source Sans Pro Regular" charset="0"/>
                          <a:ea typeface="Source Sans Pro"/>
                          <a:cs typeface="Source Sans Pro"/>
                        </a:rPr>
                        <a:t>and</a:t>
                      </a:r>
                      <a:r>
                        <a:rPr lang="en-US" sz="1200" b="0" i="0" baseline="0" dirty="0" smtClean="0">
                          <a:effectLst/>
                          <a:latin typeface="Source Sans Pro Regular" charset="0"/>
                          <a:ea typeface="Source Sans Pro"/>
                          <a:cs typeface="Source Sans Pro"/>
                        </a:rPr>
                        <a:t> to</a:t>
                      </a:r>
                      <a:r>
                        <a:rPr lang="en-US" sz="1200" b="0" i="0" dirty="0" smtClean="0">
                          <a:effectLst/>
                          <a:latin typeface="Source Sans Pro Regular" charset="0"/>
                          <a:ea typeface="Source Sans Pro"/>
                          <a:cs typeface="Source Sans Pro"/>
                        </a:rPr>
                        <a:t> identify </a:t>
                      </a:r>
                      <a:r>
                        <a:rPr lang="en-US" sz="1200" b="0" i="0" dirty="0">
                          <a:effectLst/>
                          <a:latin typeface="Source Sans Pro Regular" charset="0"/>
                          <a:ea typeface="Source Sans Pro"/>
                          <a:cs typeface="Source Sans Pro"/>
                        </a:rPr>
                        <a:t>trusted adults. The lesson </a:t>
                      </a:r>
                      <a:r>
                        <a:rPr lang="en-US" sz="1200" b="0" i="0" dirty="0" smtClean="0">
                          <a:effectLst/>
                          <a:latin typeface="Source Sans Pro Regular" charset="0"/>
                          <a:ea typeface="Source Sans Pro"/>
                          <a:cs typeface="Source Sans Pro"/>
                        </a:rPr>
                        <a:t>reinforces </a:t>
                      </a:r>
                      <a:r>
                        <a:rPr lang="en-US" sz="1200" b="0" i="0" dirty="0">
                          <a:effectLst/>
                          <a:latin typeface="Source Sans Pro Regular" charset="0"/>
                          <a:ea typeface="Source Sans Pro"/>
                          <a:cs typeface="Source Sans Pro"/>
                        </a:rPr>
                        <a:t>making healthy choices to protect the </a:t>
                      </a:r>
                      <a:r>
                        <a:rPr lang="en-US" sz="1200" b="0" i="0" dirty="0" smtClean="0">
                          <a:effectLst/>
                          <a:latin typeface="Source Sans Pro Regular" charset="0"/>
                          <a:ea typeface="Source Sans Pro"/>
                          <a:cs typeface="Source Sans Pro"/>
                        </a:rPr>
                        <a:t>brain</a:t>
                      </a:r>
                      <a:r>
                        <a:rPr lang="en-US" sz="1200" b="0" i="0" baseline="0" dirty="0" smtClean="0">
                          <a:effectLst/>
                          <a:latin typeface="Source Sans Pro Regular" charset="0"/>
                          <a:ea typeface="Source Sans Pro"/>
                          <a:cs typeface="Source Sans Pro"/>
                        </a:rPr>
                        <a:t> </a:t>
                      </a:r>
                      <a:r>
                        <a:rPr lang="en-US" sz="1200" b="0" i="0" dirty="0" smtClean="0">
                          <a:effectLst/>
                          <a:latin typeface="Source Sans Pro Regular" charset="0"/>
                          <a:ea typeface="Source Sans Pro"/>
                          <a:cs typeface="Source Sans Pro"/>
                        </a:rPr>
                        <a:t>from </a:t>
                      </a:r>
                      <a:r>
                        <a:rPr lang="en-US" sz="1200" b="0" i="0" dirty="0">
                          <a:effectLst/>
                          <a:latin typeface="Source Sans Pro Regular" charset="0"/>
                          <a:ea typeface="Source Sans Pro"/>
                          <a:cs typeface="Source Sans Pro"/>
                        </a:rPr>
                        <a:t>the negative consequences of drug misuse</a:t>
                      </a:r>
                      <a:r>
                        <a:rPr lang="en-US" sz="1400" b="0" i="0" dirty="0">
                          <a:effectLst/>
                          <a:latin typeface="Source Sans Pro Regular" charset="0"/>
                          <a:ea typeface="Source Sans Pro"/>
                          <a:cs typeface="Source Sans Pro"/>
                        </a:rPr>
                        <a:t>.</a:t>
                      </a:r>
                      <a:endParaRPr lang="en-US" sz="1400" dirty="0">
                        <a:effectLst/>
                        <a:latin typeface="Source Sans Pro"/>
                        <a:ea typeface="Source Sans Pro"/>
                        <a:cs typeface="Source Sans Pro"/>
                      </a:endParaRPr>
                    </a:p>
                  </a:txBody>
                  <a:tcPr marL="68580" marR="68580" marT="0" marB="0"/>
                </a:tc>
                <a:extLst>
                  <a:ext uri="{0D108BD9-81ED-4DB2-BD59-A6C34878D82A}">
                    <a16:rowId xmlns:a16="http://schemas.microsoft.com/office/drawing/2014/main" val="10001"/>
                  </a:ext>
                </a:extLst>
              </a:tr>
              <a:tr h="1674625">
                <a:tc>
                  <a:txBody>
                    <a:bodyPr/>
                    <a:lstStyle/>
                    <a:p>
                      <a:pPr marL="0" marR="0" algn="ctr">
                        <a:spcBef>
                          <a:spcPts val="0"/>
                        </a:spcBef>
                        <a:spcAft>
                          <a:spcPts val="0"/>
                        </a:spcAft>
                      </a:pPr>
                      <a:r>
                        <a:rPr lang="en-US" sz="1400" b="0" i="0" dirty="0" smtClean="0">
                          <a:effectLst/>
                          <a:latin typeface="Source Sans Pro"/>
                          <a:ea typeface="Source Sans Pro Regular" charset="0"/>
                          <a:cs typeface="Source Sans Pro Regular" charset="0"/>
                        </a:rPr>
                        <a:t>2</a:t>
                      </a:r>
                      <a:endParaRPr lang="en-US" sz="1400" b="0" i="0" dirty="0">
                        <a:effectLst/>
                        <a:latin typeface="Source Sans Pro"/>
                        <a:ea typeface="Source Sans Pro Regular" charset="0"/>
                        <a:cs typeface="Source Sans Pro Regular" charset="0"/>
                      </a:endParaRPr>
                    </a:p>
                  </a:txBody>
                  <a:tcPr marL="68580" marR="68580" marT="0" marB="0"/>
                </a:tc>
                <a:tc>
                  <a:txBody>
                    <a:bodyPr/>
                    <a:lstStyle/>
                    <a:p>
                      <a:pPr marL="0" marR="0" algn="ctr">
                        <a:spcBef>
                          <a:spcPts val="0"/>
                        </a:spcBef>
                        <a:spcAft>
                          <a:spcPts val="0"/>
                        </a:spcAft>
                      </a:pPr>
                      <a:r>
                        <a:rPr lang="en-US" sz="1400" b="1" i="0" dirty="0">
                          <a:effectLst/>
                          <a:latin typeface="Source Sans Pro Regular" charset="0"/>
                          <a:ea typeface="Source Sans Pro"/>
                          <a:cs typeface="Source Sans Pro"/>
                        </a:rPr>
                        <a:t>Safe, Unsafe, or Unsure? Making Healthy Decisions</a:t>
                      </a:r>
                      <a:endParaRPr lang="en-US" sz="1400" b="1" dirty="0">
                        <a:effectLst/>
                        <a:latin typeface="Source Sans Pro"/>
                        <a:ea typeface="Source Sans Pro"/>
                        <a:cs typeface="Source Sans Pro"/>
                      </a:endParaRPr>
                    </a:p>
                    <a:p>
                      <a:pPr marL="0" marR="0">
                        <a:spcBef>
                          <a:spcPts val="0"/>
                        </a:spcBef>
                        <a:spcAft>
                          <a:spcPts val="0"/>
                        </a:spcAft>
                      </a:pPr>
                      <a:r>
                        <a:rPr lang="en-US" sz="1200" b="0" i="0" dirty="0" smtClean="0">
                          <a:effectLst/>
                          <a:latin typeface="Source Sans Pro Regular" charset="0"/>
                          <a:ea typeface="Source Sans Pro"/>
                          <a:cs typeface="Source Sans Pro"/>
                        </a:rPr>
                        <a:t>Students </a:t>
                      </a:r>
                      <a:r>
                        <a:rPr lang="en-US" sz="1200" b="0" i="0" dirty="0">
                          <a:effectLst/>
                          <a:latin typeface="Source Sans Pro Regular" charset="0"/>
                          <a:ea typeface="Source Sans Pro"/>
                          <a:cs typeface="Source Sans Pro"/>
                        </a:rPr>
                        <a:t>will look at pictures to decide if they are safe, unsure or unsafe decisions. </a:t>
                      </a:r>
                      <a:r>
                        <a:rPr lang="en-US" sz="1200" b="0" i="0" dirty="0" smtClean="0">
                          <a:effectLst/>
                          <a:latin typeface="Source Sans Pro Regular" charset="0"/>
                          <a:ea typeface="Source Sans Pro"/>
                          <a:cs typeface="Source Sans Pro"/>
                        </a:rPr>
                        <a:t>Students are reminded </a:t>
                      </a:r>
                      <a:r>
                        <a:rPr lang="en-US" sz="1200" b="0" i="0" dirty="0">
                          <a:effectLst/>
                          <a:latin typeface="Source Sans Pro Regular" charset="0"/>
                          <a:ea typeface="Source Sans Pro"/>
                          <a:cs typeface="Source Sans Pro"/>
                        </a:rPr>
                        <a:t>it is </a:t>
                      </a:r>
                      <a:r>
                        <a:rPr lang="en-US" sz="1200" b="0" i="0" dirty="0" smtClean="0">
                          <a:effectLst/>
                          <a:latin typeface="Source Sans Pro Regular" charset="0"/>
                          <a:ea typeface="Source Sans Pro"/>
                          <a:cs typeface="Source Sans Pro"/>
                        </a:rPr>
                        <a:t>an</a:t>
                      </a:r>
                      <a:r>
                        <a:rPr lang="en-US" sz="1200" b="0" i="0" baseline="0" dirty="0" smtClean="0">
                          <a:effectLst/>
                          <a:latin typeface="Source Sans Pro Regular" charset="0"/>
                          <a:ea typeface="Source Sans Pro"/>
                          <a:cs typeface="Source Sans Pro"/>
                        </a:rPr>
                        <a:t> </a:t>
                      </a:r>
                      <a:r>
                        <a:rPr lang="en-US" sz="1200" b="0" i="0" dirty="0" smtClean="0">
                          <a:effectLst/>
                          <a:latin typeface="Source Sans Pro Regular" charset="0"/>
                          <a:ea typeface="Source Sans Pro"/>
                          <a:cs typeface="Source Sans Pro"/>
                        </a:rPr>
                        <a:t>unhealthy</a:t>
                      </a:r>
                      <a:r>
                        <a:rPr lang="en-US" sz="1200" b="0" i="0" dirty="0">
                          <a:effectLst/>
                          <a:latin typeface="Source Sans Pro Regular" charset="0"/>
                          <a:ea typeface="Source Sans Pro"/>
                          <a:cs typeface="Source Sans Pro"/>
                        </a:rPr>
                        <a:t>, unsafe or they are </a:t>
                      </a:r>
                      <a:r>
                        <a:rPr lang="en-US" sz="1200" b="0" i="0" dirty="0" smtClean="0">
                          <a:effectLst/>
                          <a:latin typeface="Source Sans Pro Regular" charset="0"/>
                          <a:ea typeface="Source Sans Pro"/>
                          <a:cs typeface="Source Sans Pro"/>
                        </a:rPr>
                        <a:t>unsure</a:t>
                      </a:r>
                      <a:r>
                        <a:rPr lang="en-US" sz="1200" b="0" i="0" baseline="0" dirty="0" smtClean="0">
                          <a:effectLst/>
                          <a:latin typeface="Source Sans Pro Regular" charset="0"/>
                          <a:ea typeface="Source Sans Pro"/>
                          <a:cs typeface="Source Sans Pro"/>
                        </a:rPr>
                        <a:t> to</a:t>
                      </a:r>
                      <a:r>
                        <a:rPr lang="en-US" sz="1200" b="0" i="0" dirty="0" smtClean="0">
                          <a:effectLst/>
                          <a:latin typeface="Source Sans Pro Regular" charset="0"/>
                          <a:ea typeface="Source Sans Pro"/>
                          <a:cs typeface="Source Sans Pro"/>
                        </a:rPr>
                        <a:t> “Do </a:t>
                      </a:r>
                      <a:r>
                        <a:rPr lang="en-US" sz="1200" b="0" i="0" dirty="0">
                          <a:effectLst/>
                          <a:latin typeface="Source Sans Pro Regular" charset="0"/>
                          <a:ea typeface="Source Sans Pro"/>
                          <a:cs typeface="Source Sans Pro"/>
                        </a:rPr>
                        <a:t>NOT touch, take, taste and get help from a trusted adult</a:t>
                      </a:r>
                      <a:r>
                        <a:rPr lang="en-US" sz="1200" b="0" i="0" dirty="0" smtClean="0">
                          <a:effectLst/>
                          <a:latin typeface="Source Sans Pro Regular" charset="0"/>
                          <a:ea typeface="Source Sans Pro"/>
                          <a:cs typeface="Source Sans Pro"/>
                        </a:rPr>
                        <a:t>!”</a:t>
                      </a:r>
                      <a:endParaRPr lang="en-US" sz="1200" dirty="0">
                        <a:effectLst/>
                        <a:latin typeface="Source Sans Pro"/>
                        <a:ea typeface="Source Sans Pro"/>
                        <a:cs typeface="Source Sans Pro"/>
                      </a:endParaRPr>
                    </a:p>
                  </a:txBody>
                  <a:tcPr marL="68580" marR="68580" marT="0" marB="0"/>
                </a:tc>
                <a:tc>
                  <a:txBody>
                    <a:bodyPr/>
                    <a:lstStyle/>
                    <a:p>
                      <a:pPr marL="0" marR="0" algn="ctr">
                        <a:spcBef>
                          <a:spcPts val="0"/>
                        </a:spcBef>
                        <a:spcAft>
                          <a:spcPts val="0"/>
                        </a:spcAft>
                      </a:pPr>
                      <a:r>
                        <a:rPr lang="en-US" sz="1400" b="1" i="0" dirty="0">
                          <a:effectLst/>
                          <a:latin typeface="Source Sans Pro Regular" charset="0"/>
                          <a:ea typeface="Source Sans Pro"/>
                          <a:cs typeface="Source Sans Pro"/>
                        </a:rPr>
                        <a:t>Who Wants to Make Healthy Choices?</a:t>
                      </a:r>
                      <a:endParaRPr lang="en-US" sz="1400" b="1" dirty="0">
                        <a:effectLst/>
                        <a:latin typeface="Source Sans Pro"/>
                        <a:ea typeface="Source Sans Pro"/>
                        <a:cs typeface="Source Sans Pro"/>
                      </a:endParaRPr>
                    </a:p>
                    <a:p>
                      <a:pPr marL="0" marR="0">
                        <a:spcBef>
                          <a:spcPts val="0"/>
                        </a:spcBef>
                        <a:spcAft>
                          <a:spcPts val="0"/>
                        </a:spcAft>
                      </a:pPr>
                      <a:r>
                        <a:rPr lang="en-US" sz="1200" b="0" i="0" dirty="0">
                          <a:effectLst/>
                          <a:latin typeface="Source Sans Pro Regular" charset="0"/>
                          <a:ea typeface="Source Sans Pro"/>
                          <a:cs typeface="Source Sans Pro"/>
                        </a:rPr>
                        <a:t>Students will play the game “Who Wants to Make Healthy Choices?” </a:t>
                      </a:r>
                      <a:r>
                        <a:rPr lang="en-US" sz="1200" b="0" i="0" dirty="0" smtClean="0">
                          <a:effectLst/>
                          <a:latin typeface="Source Sans Pro Regular" charset="0"/>
                          <a:ea typeface="Source Sans Pro"/>
                          <a:cs typeface="Source Sans Pro"/>
                        </a:rPr>
                        <a:t>Students </a:t>
                      </a:r>
                      <a:r>
                        <a:rPr lang="en-US" sz="1200" b="0" i="0" dirty="0">
                          <a:effectLst/>
                          <a:latin typeface="Source Sans Pro Regular" charset="0"/>
                          <a:ea typeface="Source Sans Pro"/>
                          <a:cs typeface="Source Sans Pro"/>
                        </a:rPr>
                        <a:t>analyze the situation to determine if it was a healthy and safe, or unhealthy and unsafe </a:t>
                      </a:r>
                      <a:r>
                        <a:rPr lang="en-US" sz="1200" b="0" i="0" dirty="0" smtClean="0">
                          <a:effectLst/>
                          <a:latin typeface="Source Sans Pro Regular" charset="0"/>
                          <a:ea typeface="Source Sans Pro"/>
                          <a:cs typeface="Source Sans Pro"/>
                        </a:rPr>
                        <a:t>choice.</a:t>
                      </a:r>
                      <a:endParaRPr lang="en-US" sz="1200" dirty="0">
                        <a:effectLst/>
                        <a:latin typeface="Source Sans Pro"/>
                        <a:ea typeface="Source Sans Pro"/>
                        <a:cs typeface="Source Sans Pro"/>
                      </a:endParaRPr>
                    </a:p>
                  </a:txBody>
                  <a:tcPr marL="68580" marR="68580" marT="0" marB="0"/>
                </a:tc>
                <a:tc>
                  <a:txBody>
                    <a:bodyPr/>
                    <a:lstStyle/>
                    <a:p>
                      <a:pPr marL="0" marR="0" algn="ctr">
                        <a:spcBef>
                          <a:spcPts val="0"/>
                        </a:spcBef>
                        <a:spcAft>
                          <a:spcPts val="0"/>
                        </a:spcAft>
                      </a:pPr>
                      <a:r>
                        <a:rPr lang="en-US" sz="1400" b="1" i="0" dirty="0">
                          <a:effectLst/>
                          <a:latin typeface="Source Sans Pro Regular" charset="0"/>
                          <a:ea typeface="Source Sans Pro"/>
                          <a:cs typeface="Source Sans Pro"/>
                        </a:rPr>
                        <a:t>Steps to Making Healthy Choices</a:t>
                      </a:r>
                      <a:endParaRPr lang="en-US" sz="1400" b="1" dirty="0">
                        <a:effectLst/>
                        <a:latin typeface="Source Sans Pro"/>
                        <a:ea typeface="Source Sans Pro"/>
                        <a:cs typeface="Source Sans Pro"/>
                      </a:endParaRPr>
                    </a:p>
                    <a:p>
                      <a:pPr marL="0" marR="0">
                        <a:spcBef>
                          <a:spcPts val="0"/>
                        </a:spcBef>
                        <a:spcAft>
                          <a:spcPts val="0"/>
                        </a:spcAft>
                      </a:pPr>
                      <a:r>
                        <a:rPr lang="en-US" sz="1200" b="0" i="0" dirty="0">
                          <a:effectLst/>
                          <a:latin typeface="Source Sans Pro Regular" charset="0"/>
                          <a:ea typeface="Source Sans Pro"/>
                          <a:cs typeface="Source Sans Pro"/>
                        </a:rPr>
                        <a:t>Students will use the steps of making a healthy </a:t>
                      </a:r>
                      <a:r>
                        <a:rPr lang="en-US" sz="1200" b="0" i="0" dirty="0" smtClean="0">
                          <a:effectLst/>
                          <a:latin typeface="Source Sans Pro Regular" charset="0"/>
                          <a:ea typeface="Source Sans Pro"/>
                          <a:cs typeface="Source Sans Pro"/>
                        </a:rPr>
                        <a:t>decision </a:t>
                      </a:r>
                      <a:r>
                        <a:rPr lang="en-US" sz="1200" b="0" i="0" dirty="0">
                          <a:effectLst/>
                          <a:latin typeface="Source Sans Pro Regular" charset="0"/>
                          <a:ea typeface="Source Sans Pro"/>
                          <a:cs typeface="Source Sans Pro"/>
                        </a:rPr>
                        <a:t>in three situations. Students will apply school and home rules for medicines and drugs to make healthy choices and unlock the “Code of Choices.” </a:t>
                      </a:r>
                      <a:endParaRPr lang="en-US" sz="1200" dirty="0">
                        <a:effectLst/>
                        <a:latin typeface="Source Sans Pro"/>
                        <a:ea typeface="Source Sans Pro"/>
                        <a:cs typeface="Source Sans Pro"/>
                      </a:endParaRPr>
                    </a:p>
                  </a:txBody>
                  <a:tcPr marL="68580" marR="68580" marT="0" marB="0"/>
                </a:tc>
                <a:extLst>
                  <a:ext uri="{0D108BD9-81ED-4DB2-BD59-A6C34878D82A}">
                    <a16:rowId xmlns:a16="http://schemas.microsoft.com/office/drawing/2014/main" val="10002"/>
                  </a:ext>
                </a:extLst>
              </a:tr>
              <a:tr h="1597173">
                <a:tc>
                  <a:txBody>
                    <a:bodyPr/>
                    <a:lstStyle/>
                    <a:p>
                      <a:pPr marL="0" marR="0" algn="ctr">
                        <a:spcBef>
                          <a:spcPts val="0"/>
                        </a:spcBef>
                        <a:spcAft>
                          <a:spcPts val="0"/>
                        </a:spcAft>
                      </a:pPr>
                      <a:r>
                        <a:rPr lang="en-US" sz="1400" b="0" i="0" dirty="0" smtClean="0">
                          <a:effectLst/>
                          <a:latin typeface="Source Sans Pro"/>
                          <a:ea typeface="Source Sans Pro Regular" charset="0"/>
                          <a:cs typeface="Source Sans Pro Regular" charset="0"/>
                        </a:rPr>
                        <a:t>3</a:t>
                      </a:r>
                      <a:endParaRPr lang="en-US" sz="1400" b="0" i="0" dirty="0">
                        <a:effectLst/>
                        <a:latin typeface="Source Sans Pro"/>
                        <a:ea typeface="Source Sans Pro Regular" charset="0"/>
                        <a:cs typeface="Source Sans Pro Regular" charset="0"/>
                      </a:endParaRPr>
                    </a:p>
                  </a:txBody>
                  <a:tcPr marL="68580" marR="68580" marT="0" marB="0"/>
                </a:tc>
                <a:tc>
                  <a:txBody>
                    <a:bodyPr/>
                    <a:lstStyle/>
                    <a:p>
                      <a:pPr marL="0" marR="0" algn="ctr">
                        <a:spcBef>
                          <a:spcPts val="0"/>
                        </a:spcBef>
                        <a:spcAft>
                          <a:spcPts val="0"/>
                        </a:spcAft>
                      </a:pPr>
                      <a:r>
                        <a:rPr lang="en-US" sz="1400" b="1" i="0" dirty="0">
                          <a:effectLst/>
                          <a:latin typeface="Source Sans Pro Regular" charset="0"/>
                          <a:ea typeface="Source Sans Pro"/>
                          <a:cs typeface="Source Sans Pro"/>
                        </a:rPr>
                        <a:t>Healthy Decisions Keep “Sammy Safe”</a:t>
                      </a:r>
                      <a:endParaRPr lang="en-US" sz="1400" b="1" dirty="0">
                        <a:effectLst/>
                        <a:latin typeface="Source Sans Pro"/>
                        <a:ea typeface="Source Sans Pro"/>
                        <a:cs typeface="Source Sans Pro"/>
                      </a:endParaRPr>
                    </a:p>
                    <a:p>
                      <a:pPr marL="0" marR="0">
                        <a:spcBef>
                          <a:spcPts val="0"/>
                        </a:spcBef>
                        <a:spcAft>
                          <a:spcPts val="0"/>
                        </a:spcAft>
                      </a:pPr>
                      <a:r>
                        <a:rPr lang="en-US" sz="1200" b="0" i="0" dirty="0">
                          <a:effectLst/>
                          <a:latin typeface="Source Sans Pro Regular" charset="0"/>
                          <a:ea typeface="Source Sans Pro"/>
                          <a:cs typeface="Source Sans Pro"/>
                        </a:rPr>
                        <a:t>Students will analyze choices and determine if they are safe and healthy or unsafe and unhealthy. </a:t>
                      </a:r>
                      <a:r>
                        <a:rPr lang="en-US" sz="1200" b="0" i="0" dirty="0" smtClean="0">
                          <a:effectLst/>
                          <a:latin typeface="Source Sans Pro Regular" charset="0"/>
                          <a:ea typeface="Source Sans Pro"/>
                          <a:cs typeface="Source Sans Pro"/>
                        </a:rPr>
                        <a:t>Students</a:t>
                      </a:r>
                      <a:r>
                        <a:rPr lang="en-US" sz="1200" b="0" i="0" baseline="0" dirty="0" smtClean="0">
                          <a:effectLst/>
                          <a:latin typeface="Source Sans Pro Regular" charset="0"/>
                          <a:ea typeface="Source Sans Pro"/>
                          <a:cs typeface="Source Sans Pro"/>
                        </a:rPr>
                        <a:t> will </a:t>
                      </a:r>
                      <a:r>
                        <a:rPr lang="en-US" sz="1200" b="0" i="0" dirty="0" smtClean="0">
                          <a:effectLst/>
                          <a:latin typeface="Source Sans Pro Regular" charset="0"/>
                          <a:ea typeface="Source Sans Pro"/>
                          <a:cs typeface="Source Sans Pro"/>
                        </a:rPr>
                        <a:t>apply</a:t>
                      </a:r>
                      <a:r>
                        <a:rPr lang="en-US" sz="1200" b="0" i="0" baseline="0" dirty="0" smtClean="0">
                          <a:effectLst/>
                          <a:latin typeface="Source Sans Pro Regular" charset="0"/>
                          <a:ea typeface="Source Sans Pro"/>
                          <a:cs typeface="Source Sans Pro"/>
                        </a:rPr>
                        <a:t> </a:t>
                      </a:r>
                      <a:r>
                        <a:rPr lang="en-US" sz="1200" b="0" i="0" dirty="0" smtClean="0">
                          <a:effectLst/>
                          <a:latin typeface="Source Sans Pro Regular" charset="0"/>
                          <a:ea typeface="Source Sans Pro"/>
                          <a:cs typeface="Source Sans Pro"/>
                        </a:rPr>
                        <a:t>the </a:t>
                      </a:r>
                      <a:r>
                        <a:rPr lang="en-US" sz="1200" b="0" i="0" dirty="0">
                          <a:effectLst/>
                          <a:latin typeface="Source Sans Pro Regular" charset="0"/>
                          <a:ea typeface="Source Sans Pro"/>
                          <a:cs typeface="Source Sans Pro"/>
                        </a:rPr>
                        <a:t>guidelines for making healthy decisions with medicine to help the “Sammy Safe” puppet.  </a:t>
                      </a:r>
                      <a:endParaRPr lang="en-US" sz="1200" dirty="0">
                        <a:effectLst/>
                        <a:latin typeface="Source Sans Pro"/>
                        <a:ea typeface="Source Sans Pro"/>
                        <a:cs typeface="Source Sans Pro"/>
                      </a:endParaRPr>
                    </a:p>
                  </a:txBody>
                  <a:tcPr marL="68580" marR="68580" marT="0" marB="0"/>
                </a:tc>
                <a:tc>
                  <a:txBody>
                    <a:bodyPr/>
                    <a:lstStyle/>
                    <a:p>
                      <a:pPr marL="0" marR="0" algn="ctr">
                        <a:spcBef>
                          <a:spcPts val="0"/>
                        </a:spcBef>
                        <a:spcAft>
                          <a:spcPts val="0"/>
                        </a:spcAft>
                      </a:pPr>
                      <a:r>
                        <a:rPr lang="en-US" sz="1300" b="1" i="0" dirty="0">
                          <a:effectLst/>
                          <a:latin typeface="Source Sans Pro Regular" charset="0"/>
                          <a:ea typeface="Source Sans Pro"/>
                          <a:cs typeface="Source Sans Pro"/>
                        </a:rPr>
                        <a:t>Asking a Trusted Adult for Help to Make a Healthy Decision</a:t>
                      </a:r>
                      <a:endParaRPr lang="en-US" sz="1300" b="1" dirty="0">
                        <a:effectLst/>
                        <a:latin typeface="Source Sans Pro"/>
                        <a:ea typeface="Source Sans Pro"/>
                        <a:cs typeface="Source Sans Pro"/>
                      </a:endParaRPr>
                    </a:p>
                    <a:p>
                      <a:pPr marL="0" marR="0">
                        <a:spcBef>
                          <a:spcPts val="0"/>
                        </a:spcBef>
                        <a:spcAft>
                          <a:spcPts val="0"/>
                        </a:spcAft>
                      </a:pPr>
                      <a:r>
                        <a:rPr lang="en-US" sz="1200" b="0" i="0" dirty="0">
                          <a:effectLst/>
                          <a:latin typeface="Source Sans Pro Regular" charset="0"/>
                          <a:ea typeface="Source Sans Pro"/>
                          <a:cs typeface="Source Sans Pro"/>
                        </a:rPr>
                        <a:t>Lesson 3 applies decision-making and communication skills in </a:t>
                      </a:r>
                      <a:r>
                        <a:rPr lang="en-US" sz="1200" b="0" i="0" dirty="0" smtClean="0">
                          <a:effectLst/>
                          <a:latin typeface="Source Sans Pro Regular" charset="0"/>
                          <a:ea typeface="Source Sans Pro"/>
                          <a:cs typeface="Source Sans Pro"/>
                        </a:rPr>
                        <a:t>scenarios. </a:t>
                      </a:r>
                      <a:r>
                        <a:rPr lang="en-US" sz="1200" b="0" i="0" dirty="0">
                          <a:effectLst/>
                          <a:latin typeface="Source Sans Pro Regular" charset="0"/>
                          <a:ea typeface="Source Sans Pro"/>
                          <a:cs typeface="Source Sans Pro"/>
                        </a:rPr>
                        <a:t>The emphasis will be to identify healthy choices and when to ask for help from a trusted adult.</a:t>
                      </a:r>
                      <a:endParaRPr lang="en-US" sz="1200" dirty="0">
                        <a:effectLst/>
                        <a:latin typeface="Source Sans Pro"/>
                        <a:ea typeface="Source Sans Pro"/>
                        <a:cs typeface="Source Sans Pro"/>
                      </a:endParaRPr>
                    </a:p>
                  </a:txBody>
                  <a:tcPr marL="68580" marR="68580" marT="0" marB="0"/>
                </a:tc>
                <a:tc>
                  <a:txBody>
                    <a:bodyPr/>
                    <a:lstStyle/>
                    <a:p>
                      <a:pPr marL="0" marR="0" algn="ctr">
                        <a:spcBef>
                          <a:spcPts val="0"/>
                        </a:spcBef>
                        <a:spcAft>
                          <a:spcPts val="0"/>
                        </a:spcAft>
                      </a:pPr>
                      <a:r>
                        <a:rPr lang="en-US" sz="1400" b="1" i="0" dirty="0">
                          <a:effectLst/>
                          <a:latin typeface="Source Sans Pro Regular" charset="0"/>
                          <a:ea typeface="Source Sans Pro"/>
                          <a:cs typeface="Source Sans Pro"/>
                        </a:rPr>
                        <a:t>Being Assertive To Be Healthy</a:t>
                      </a:r>
                      <a:endParaRPr lang="en-US" sz="1400" b="1" dirty="0">
                        <a:effectLst/>
                        <a:latin typeface="Source Sans Pro"/>
                        <a:ea typeface="Source Sans Pro"/>
                        <a:cs typeface="Source Sans Pro"/>
                      </a:endParaRPr>
                    </a:p>
                    <a:p>
                      <a:pPr marL="0" marR="0">
                        <a:spcBef>
                          <a:spcPts val="0"/>
                        </a:spcBef>
                        <a:spcAft>
                          <a:spcPts val="0"/>
                        </a:spcAft>
                      </a:pPr>
                      <a:r>
                        <a:rPr lang="en-US" sz="1200" b="0" i="0" dirty="0">
                          <a:effectLst/>
                          <a:latin typeface="Source Sans Pro Regular" charset="0"/>
                          <a:ea typeface="Source Sans Pro"/>
                          <a:cs typeface="Source Sans Pro"/>
                        </a:rPr>
                        <a:t>This lesson introduces assertive communication skills to make a healthy decision to avoid unhealthy and unsafe situations. Students will practice assertive communication and asking for help from a trusted adult.</a:t>
                      </a:r>
                      <a:endParaRPr lang="en-US" sz="1200" dirty="0">
                        <a:effectLst/>
                        <a:latin typeface="Source Sans Pro"/>
                        <a:ea typeface="Source Sans Pro"/>
                        <a:cs typeface="Source Sans Pro"/>
                      </a:endParaRPr>
                    </a:p>
                  </a:txBody>
                  <a:tcPr marL="68580" marR="68580" marT="0" marB="0"/>
                </a:tc>
                <a:extLst>
                  <a:ext uri="{0D108BD9-81ED-4DB2-BD59-A6C34878D82A}">
                    <a16:rowId xmlns:a16="http://schemas.microsoft.com/office/drawing/2014/main" val="10003"/>
                  </a:ext>
                </a:extLst>
              </a:tr>
              <a:tr h="1597173">
                <a:tc>
                  <a:txBody>
                    <a:bodyPr/>
                    <a:lstStyle/>
                    <a:p>
                      <a:pPr marL="0" marR="0" algn="ctr">
                        <a:spcBef>
                          <a:spcPts val="0"/>
                        </a:spcBef>
                        <a:spcAft>
                          <a:spcPts val="0"/>
                        </a:spcAft>
                      </a:pPr>
                      <a:r>
                        <a:rPr lang="en-US" sz="1400" b="0" i="0" dirty="0" smtClean="0">
                          <a:effectLst/>
                          <a:latin typeface="Source Sans Pro"/>
                          <a:ea typeface="Source Sans Pro Regular" charset="0"/>
                          <a:cs typeface="Source Sans Pro Regular" charset="0"/>
                        </a:rPr>
                        <a:t>4*</a:t>
                      </a:r>
                      <a:endParaRPr lang="en-US" sz="1400" b="0" i="0" dirty="0">
                        <a:effectLst/>
                        <a:latin typeface="Source Sans Pro"/>
                        <a:ea typeface="Source Sans Pro Regular" charset="0"/>
                        <a:cs typeface="Source Sans Pro Regular" charset="0"/>
                      </a:endParaRPr>
                    </a:p>
                  </a:txBody>
                  <a:tcPr marL="68580" marR="68580" marT="0" marB="0"/>
                </a:tc>
                <a:tc>
                  <a:txBody>
                    <a:bodyPr/>
                    <a:lstStyle/>
                    <a:p>
                      <a:pPr marL="0" marR="0" algn="ctr">
                        <a:spcBef>
                          <a:spcPts val="0"/>
                        </a:spcBef>
                        <a:spcAft>
                          <a:spcPts val="0"/>
                        </a:spcAft>
                      </a:pPr>
                      <a:r>
                        <a:rPr lang="en-US" sz="1400" b="0" i="0" dirty="0">
                          <a:effectLst/>
                          <a:latin typeface="Source Sans Pro Regular" charset="0"/>
                          <a:ea typeface="Source Sans Pro"/>
                          <a:cs typeface="Source Sans Pro"/>
                        </a:rPr>
                        <a:t>I</a:t>
                      </a:r>
                      <a:r>
                        <a:rPr lang="en-US" sz="1400" b="1" i="0" dirty="0">
                          <a:effectLst/>
                          <a:latin typeface="Source Sans Pro Regular" charset="0"/>
                          <a:ea typeface="Source Sans Pro"/>
                          <a:cs typeface="Source Sans Pro"/>
                        </a:rPr>
                        <a:t> Will Make Healthy Choices</a:t>
                      </a:r>
                      <a:endParaRPr lang="en-US" sz="1400" b="1" dirty="0">
                        <a:effectLst/>
                        <a:latin typeface="Source Sans Pro"/>
                        <a:ea typeface="Source Sans Pro"/>
                        <a:cs typeface="Source Sans Pro"/>
                      </a:endParaRPr>
                    </a:p>
                    <a:p>
                      <a:pPr marL="0" marR="0">
                        <a:spcBef>
                          <a:spcPts val="0"/>
                        </a:spcBef>
                        <a:spcAft>
                          <a:spcPts val="0"/>
                        </a:spcAft>
                      </a:pPr>
                      <a:r>
                        <a:rPr lang="en-US" sz="1200" b="0" i="0" dirty="0">
                          <a:effectLst/>
                          <a:latin typeface="Source Sans Pro Regular" charset="0"/>
                          <a:ea typeface="Source Sans Pro"/>
                          <a:cs typeface="Source Sans Pro"/>
                        </a:rPr>
                        <a:t>Students will develop and sign the pledge to be safe with medicines and harmful substances, “I will make healthy choices about medicine. I will only take medicine from a trusted adult.”</a:t>
                      </a:r>
                      <a:endParaRPr lang="en-US" sz="1200" dirty="0">
                        <a:effectLst/>
                        <a:latin typeface="Source Sans Pro"/>
                        <a:ea typeface="Source Sans Pro"/>
                        <a:cs typeface="Source Sans Pro"/>
                      </a:endParaRPr>
                    </a:p>
                    <a:p>
                      <a:pPr marL="0" marR="0">
                        <a:spcBef>
                          <a:spcPts val="0"/>
                        </a:spcBef>
                        <a:spcAft>
                          <a:spcPts val="0"/>
                        </a:spcAft>
                      </a:pPr>
                      <a:r>
                        <a:rPr lang="en-US" sz="1400" b="0" i="0" dirty="0">
                          <a:effectLst/>
                          <a:latin typeface="Source Sans Pro Regular" charset="0"/>
                          <a:ea typeface="Source Sans Pro"/>
                          <a:cs typeface="Source Sans Pro"/>
                        </a:rPr>
                        <a:t> </a:t>
                      </a:r>
                      <a:endParaRPr lang="en-US" sz="1400" dirty="0">
                        <a:effectLst/>
                        <a:latin typeface="Source Sans Pro"/>
                        <a:ea typeface="Source Sans Pro"/>
                        <a:cs typeface="Source Sans Pro"/>
                      </a:endParaRPr>
                    </a:p>
                  </a:txBody>
                  <a:tcPr marL="68580" marR="68580" marT="0" marB="0"/>
                </a:tc>
                <a:tc>
                  <a:txBody>
                    <a:bodyPr/>
                    <a:lstStyle/>
                    <a:p>
                      <a:pPr marL="0" marR="0" algn="ctr">
                        <a:spcBef>
                          <a:spcPts val="0"/>
                        </a:spcBef>
                        <a:spcAft>
                          <a:spcPts val="0"/>
                        </a:spcAft>
                      </a:pPr>
                      <a:r>
                        <a:rPr lang="en-US" sz="1400" b="1" i="0" dirty="0">
                          <a:effectLst/>
                          <a:latin typeface="Source Sans Pro Regular" charset="0"/>
                          <a:ea typeface="Source Sans Pro"/>
                          <a:cs typeface="Source Sans Pro"/>
                        </a:rPr>
                        <a:t>I Will Make Healthy Choices about Medicine</a:t>
                      </a:r>
                      <a:endParaRPr lang="en-US" sz="1400" b="1" dirty="0">
                        <a:effectLst/>
                        <a:latin typeface="Source Sans Pro"/>
                        <a:ea typeface="Source Sans Pro"/>
                        <a:cs typeface="Source Sans Pro"/>
                      </a:endParaRPr>
                    </a:p>
                    <a:p>
                      <a:pPr marL="0" marR="0">
                        <a:spcBef>
                          <a:spcPts val="0"/>
                        </a:spcBef>
                        <a:spcAft>
                          <a:spcPts val="0"/>
                        </a:spcAft>
                      </a:pPr>
                      <a:r>
                        <a:rPr lang="en-US" sz="1200" b="0" i="0" dirty="0">
                          <a:effectLst/>
                          <a:latin typeface="Source Sans Pro Regular" charset="0"/>
                          <a:ea typeface="Source Sans Pro"/>
                          <a:cs typeface="Source Sans Pro"/>
                        </a:rPr>
                        <a:t>Students will brainstorm three possible reasons for making healthy choices. The student selects their favorite reason and writes a sentence. The student also writes a sentence about who can help them make a healthy choice.</a:t>
                      </a:r>
                      <a:endParaRPr lang="en-US" sz="1200" dirty="0">
                        <a:effectLst/>
                        <a:latin typeface="Source Sans Pro"/>
                        <a:ea typeface="Source Sans Pro"/>
                        <a:cs typeface="Source Sans Pro"/>
                      </a:endParaRPr>
                    </a:p>
                  </a:txBody>
                  <a:tcPr marL="68580" marR="68580" marT="0" marB="0"/>
                </a:tc>
                <a:tc>
                  <a:txBody>
                    <a:bodyPr/>
                    <a:lstStyle/>
                    <a:p>
                      <a:pPr marL="0" marR="0" algn="ctr">
                        <a:spcBef>
                          <a:spcPts val="0"/>
                        </a:spcBef>
                        <a:spcAft>
                          <a:spcPts val="0"/>
                        </a:spcAft>
                      </a:pPr>
                      <a:r>
                        <a:rPr lang="en-US" sz="1400" b="1" i="0" dirty="0">
                          <a:effectLst/>
                          <a:latin typeface="Source Sans Pro Regular" charset="0"/>
                          <a:ea typeface="Source Sans Pro"/>
                          <a:cs typeface="Source Sans Pro"/>
                        </a:rPr>
                        <a:t>Encouraging Others to Make Healthy Choices about Medicines</a:t>
                      </a:r>
                      <a:endParaRPr lang="en-US" sz="1400" b="1" dirty="0">
                        <a:effectLst/>
                        <a:latin typeface="Source Sans Pro"/>
                        <a:ea typeface="Source Sans Pro"/>
                        <a:cs typeface="Source Sans Pro"/>
                      </a:endParaRPr>
                    </a:p>
                    <a:p>
                      <a:pPr marL="0" marR="0">
                        <a:spcBef>
                          <a:spcPts val="0"/>
                        </a:spcBef>
                        <a:spcAft>
                          <a:spcPts val="0"/>
                        </a:spcAft>
                      </a:pPr>
                      <a:r>
                        <a:rPr lang="en-US" sz="1200" b="0" i="0" dirty="0">
                          <a:effectLst/>
                          <a:latin typeface="Source Sans Pro Regular" charset="0"/>
                          <a:ea typeface="Source Sans Pro"/>
                          <a:cs typeface="Source Sans Pro"/>
                        </a:rPr>
                        <a:t>Students will develop a paragraph that describe how to make healthy choices, who can help with making healthy choices, and the reasons to make healthy choices to encourage others to make healthy choices.</a:t>
                      </a:r>
                      <a:endParaRPr lang="en-US" sz="1200" dirty="0">
                        <a:effectLst/>
                        <a:latin typeface="Source Sans Pro"/>
                        <a:ea typeface="Source Sans Pro"/>
                        <a:cs typeface="Source Sans Pro"/>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23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3436"/>
            <a:ext cx="8268447" cy="818776"/>
          </a:xfrm>
        </p:spPr>
        <p:txBody>
          <a:bodyPr/>
          <a:lstStyle/>
          <a:p>
            <a:r>
              <a:rPr lang="en-US" dirty="0" smtClean="0"/>
              <a:t>Kindergarten, Lesson 1</a:t>
            </a:r>
            <a:endParaRPr lang="en-US" dirty="0"/>
          </a:p>
        </p:txBody>
      </p:sp>
      <p:pic>
        <p:nvPicPr>
          <p:cNvPr id="4" name="Picture 3"/>
          <p:cNvPicPr>
            <a:picLocks noChangeAspect="1"/>
          </p:cNvPicPr>
          <p:nvPr/>
        </p:nvPicPr>
        <p:blipFill>
          <a:blip r:embed="rId2"/>
          <a:stretch>
            <a:fillRect/>
          </a:stretch>
        </p:blipFill>
        <p:spPr>
          <a:xfrm>
            <a:off x="313765" y="962213"/>
            <a:ext cx="8576235" cy="5088964"/>
          </a:xfrm>
          <a:prstGeom prst="rect">
            <a:avLst/>
          </a:prstGeom>
        </p:spPr>
      </p:pic>
    </p:spTree>
    <p:extLst>
      <p:ext uri="{BB962C8B-B14F-4D97-AF65-F5344CB8AC3E}">
        <p14:creationId xmlns:p14="http://schemas.microsoft.com/office/powerpoint/2010/main" val="531994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68447" cy="729129"/>
          </a:xfrm>
        </p:spPr>
        <p:txBody>
          <a:bodyPr/>
          <a:lstStyle/>
          <a:p>
            <a:r>
              <a:rPr lang="en-US" sz="4000" dirty="0" smtClean="0"/>
              <a:t>Kindergarten - Lesson 2</a:t>
            </a:r>
            <a:endParaRPr lang="en-US" sz="4000" dirty="0"/>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6353" t="-1" r="-16868" b="-1"/>
          <a:stretch/>
        </p:blipFill>
        <p:spPr>
          <a:xfrm>
            <a:off x="457200" y="729129"/>
            <a:ext cx="8229600" cy="5366872"/>
          </a:xfrm>
        </p:spPr>
      </p:pic>
    </p:spTree>
    <p:extLst>
      <p:ext uri="{BB962C8B-B14F-4D97-AF65-F5344CB8AC3E}">
        <p14:creationId xmlns:p14="http://schemas.microsoft.com/office/powerpoint/2010/main" val="1753629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01108"/>
            <a:ext cx="8182350" cy="953084"/>
          </a:xfrm>
        </p:spPr>
        <p:txBody>
          <a:bodyPr>
            <a:normAutofit fontScale="90000"/>
          </a:bodyPr>
          <a:lstStyle/>
          <a:p>
            <a:r>
              <a:rPr lang="en-US" dirty="0" smtClean="0"/>
              <a:t>Key Outcomes: </a:t>
            </a:r>
            <a:br>
              <a:rPr lang="en-US" dirty="0" smtClean="0"/>
            </a:br>
            <a:r>
              <a:rPr lang="en-US" dirty="0" smtClean="0"/>
              <a:t>Grades 3-5</a:t>
            </a:r>
            <a:endParaRPr lang="en-US" dirty="0"/>
          </a:p>
        </p:txBody>
      </p:sp>
      <p:sp>
        <p:nvSpPr>
          <p:cNvPr id="3" name="Content Placeholder 2"/>
          <p:cNvSpPr>
            <a:spLocks noGrp="1"/>
          </p:cNvSpPr>
          <p:nvPr>
            <p:ph idx="1"/>
          </p:nvPr>
        </p:nvSpPr>
        <p:spPr>
          <a:xfrm>
            <a:off x="383573" y="1317478"/>
            <a:ext cx="8412152" cy="4792678"/>
          </a:xfrm>
        </p:spPr>
        <p:txBody>
          <a:bodyPr>
            <a:noAutofit/>
          </a:bodyPr>
          <a:lstStyle/>
          <a:p>
            <a:pPr>
              <a:spcBef>
                <a:spcPts val="300"/>
              </a:spcBef>
              <a:spcAft>
                <a:spcPts val="300"/>
              </a:spcAft>
            </a:pPr>
            <a:r>
              <a:rPr lang="en-US" sz="2400" dirty="0" smtClean="0"/>
              <a:t>Lesson 1 </a:t>
            </a:r>
            <a:r>
              <a:rPr lang="mr-IN" sz="2400" dirty="0" smtClean="0"/>
              <a:t>–</a:t>
            </a:r>
            <a:r>
              <a:rPr lang="en-US" sz="2400" dirty="0" smtClean="0"/>
              <a:t> Rules, consequences and healthy choices</a:t>
            </a:r>
          </a:p>
          <a:p>
            <a:pPr lvl="1">
              <a:spcBef>
                <a:spcPts val="300"/>
              </a:spcBef>
              <a:spcAft>
                <a:spcPts val="300"/>
              </a:spcAft>
            </a:pPr>
            <a:r>
              <a:rPr lang="en-US" sz="2000" dirty="0"/>
              <a:t>Explain how to use medicines correctly</a:t>
            </a:r>
          </a:p>
          <a:p>
            <a:pPr marL="850900" lvl="2" indent="-282575">
              <a:spcBef>
                <a:spcPts val="300"/>
              </a:spcBef>
              <a:spcAft>
                <a:spcPts val="300"/>
              </a:spcAft>
            </a:pPr>
            <a:r>
              <a:rPr lang="en-US" sz="2000" dirty="0" smtClean="0"/>
              <a:t>Identify family and school rules about medicines and drug use.</a:t>
            </a:r>
          </a:p>
          <a:p>
            <a:pPr marL="850900" lvl="2" indent="-282575">
              <a:spcBef>
                <a:spcPts val="300"/>
              </a:spcBef>
              <a:spcAft>
                <a:spcPts val="300"/>
              </a:spcAft>
            </a:pPr>
            <a:r>
              <a:rPr lang="en-US" sz="2000" dirty="0" smtClean="0"/>
              <a:t>Identify </a:t>
            </a:r>
            <a:r>
              <a:rPr lang="en-US" sz="2000" dirty="0"/>
              <a:t>trusted adults who can help with taking medicines or how to get help for </a:t>
            </a:r>
            <a:r>
              <a:rPr lang="en-US" sz="2000" dirty="0" smtClean="0"/>
              <a:t>others.</a:t>
            </a:r>
          </a:p>
          <a:p>
            <a:pPr lvl="1">
              <a:spcBef>
                <a:spcPts val="300"/>
              </a:spcBef>
              <a:spcAft>
                <a:spcPts val="300"/>
              </a:spcAft>
            </a:pPr>
            <a:r>
              <a:rPr lang="en-US" sz="2000" dirty="0" smtClean="0"/>
              <a:t>Explain the harmful effects of unhealthy decisions or misuse of medicines, drugs and harmful products.</a:t>
            </a:r>
          </a:p>
          <a:p>
            <a:pPr>
              <a:spcBef>
                <a:spcPts val="300"/>
              </a:spcBef>
              <a:spcAft>
                <a:spcPts val="300"/>
              </a:spcAft>
            </a:pPr>
            <a:r>
              <a:rPr lang="en-US" sz="2400" dirty="0" smtClean="0"/>
              <a:t>Lesson 2 - Identify </a:t>
            </a:r>
            <a:r>
              <a:rPr lang="en-US" sz="2400" dirty="0"/>
              <a:t>options and their potential outcomes when making a </a:t>
            </a:r>
            <a:r>
              <a:rPr lang="en-US" sz="2400" dirty="0" smtClean="0"/>
              <a:t>healthy decision.</a:t>
            </a:r>
            <a:endParaRPr lang="en-US" sz="2400" dirty="0"/>
          </a:p>
          <a:p>
            <a:pPr>
              <a:spcBef>
                <a:spcPts val="300"/>
              </a:spcBef>
              <a:spcAft>
                <a:spcPts val="300"/>
              </a:spcAft>
            </a:pPr>
            <a:r>
              <a:rPr lang="en-US" sz="2400" dirty="0" smtClean="0"/>
              <a:t>Lesson 3 - Demonstrate effective verbal and nonverbal communication skills to avoid drug use.</a:t>
            </a:r>
          </a:p>
          <a:p>
            <a:pPr>
              <a:spcBef>
                <a:spcPts val="300"/>
              </a:spcBef>
              <a:spcAft>
                <a:spcPts val="300"/>
              </a:spcAft>
            </a:pPr>
            <a:r>
              <a:rPr lang="en-US" sz="2400" dirty="0" smtClean="0"/>
              <a:t>Lesson 4 </a:t>
            </a:r>
            <a:r>
              <a:rPr lang="mr-IN" sz="2400" dirty="0" smtClean="0"/>
              <a:t>–</a:t>
            </a:r>
            <a:r>
              <a:rPr lang="en-US" sz="2400" dirty="0" smtClean="0"/>
              <a:t> Advocating to be Drug-Free!</a:t>
            </a:r>
          </a:p>
        </p:txBody>
      </p:sp>
    </p:spTree>
    <p:extLst>
      <p:ext uri="{BB962C8B-B14F-4D97-AF65-F5344CB8AC3E}">
        <p14:creationId xmlns:p14="http://schemas.microsoft.com/office/powerpoint/2010/main" val="2143286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32964975"/>
              </p:ext>
            </p:extLst>
          </p:nvPr>
        </p:nvGraphicFramePr>
        <p:xfrm>
          <a:off x="-119529" y="1"/>
          <a:ext cx="9263531" cy="6673174"/>
        </p:xfrm>
        <a:graphic>
          <a:graphicData uri="http://schemas.openxmlformats.org/drawingml/2006/table">
            <a:tbl>
              <a:tblPr firstRow="1" bandRow="1">
                <a:tableStyleId>{5C22544A-7EE6-4342-B048-85BDC9FD1C3A}</a:tableStyleId>
              </a:tblPr>
              <a:tblGrid>
                <a:gridCol w="789914">
                  <a:extLst>
                    <a:ext uri="{9D8B030D-6E8A-4147-A177-3AD203B41FA5}">
                      <a16:colId xmlns:a16="http://schemas.microsoft.com/office/drawing/2014/main" val="20000"/>
                    </a:ext>
                  </a:extLst>
                </a:gridCol>
                <a:gridCol w="2824539">
                  <a:extLst>
                    <a:ext uri="{9D8B030D-6E8A-4147-A177-3AD203B41FA5}">
                      <a16:colId xmlns:a16="http://schemas.microsoft.com/office/drawing/2014/main" val="20001"/>
                    </a:ext>
                  </a:extLst>
                </a:gridCol>
                <a:gridCol w="2824539">
                  <a:extLst>
                    <a:ext uri="{9D8B030D-6E8A-4147-A177-3AD203B41FA5}">
                      <a16:colId xmlns:a16="http://schemas.microsoft.com/office/drawing/2014/main" val="20002"/>
                    </a:ext>
                  </a:extLst>
                </a:gridCol>
                <a:gridCol w="2824539">
                  <a:extLst>
                    <a:ext uri="{9D8B030D-6E8A-4147-A177-3AD203B41FA5}">
                      <a16:colId xmlns:a16="http://schemas.microsoft.com/office/drawing/2014/main" val="20003"/>
                    </a:ext>
                  </a:extLst>
                </a:gridCol>
              </a:tblGrid>
              <a:tr h="263333">
                <a:tc>
                  <a:txBody>
                    <a:bodyPr/>
                    <a:lstStyle/>
                    <a:p>
                      <a:pPr marL="0" marR="0">
                        <a:spcBef>
                          <a:spcPts val="0"/>
                        </a:spcBef>
                        <a:spcAft>
                          <a:spcPts val="0"/>
                        </a:spcAft>
                      </a:pPr>
                      <a:r>
                        <a:rPr lang="en-US" sz="1400" b="0" i="0" dirty="0">
                          <a:effectLst/>
                          <a:latin typeface="Source Sans Pro"/>
                          <a:ea typeface="Source Sans Pro Regular" charset="0"/>
                          <a:cs typeface="Source Sans Pro Regular" charset="0"/>
                        </a:rPr>
                        <a:t> </a:t>
                      </a:r>
                      <a:r>
                        <a:rPr lang="en-US" sz="1400" b="0" i="0" dirty="0" smtClean="0">
                          <a:effectLst/>
                          <a:latin typeface="Source Sans Pro"/>
                          <a:ea typeface="Source Sans Pro Regular" charset="0"/>
                          <a:cs typeface="Source Sans Pro Regular" charset="0"/>
                        </a:rPr>
                        <a:t>Lesson </a:t>
                      </a:r>
                      <a:endParaRPr lang="en-US" sz="1400" b="0" i="0" dirty="0">
                        <a:effectLst/>
                        <a:latin typeface="Source Sans Pro"/>
                        <a:ea typeface="Source Sans Pro Regular" charset="0"/>
                        <a:cs typeface="Source Sans Pro Regular" charset="0"/>
                      </a:endParaRPr>
                    </a:p>
                  </a:txBody>
                  <a:tcPr marL="68580" marR="68580" marT="0" marB="0">
                    <a:solidFill>
                      <a:srgbClr val="FF0000"/>
                    </a:solidFill>
                  </a:tcPr>
                </a:tc>
                <a:tc>
                  <a:txBody>
                    <a:bodyPr/>
                    <a:lstStyle/>
                    <a:p>
                      <a:pPr marL="0" marR="0" algn="ctr">
                        <a:spcBef>
                          <a:spcPts val="0"/>
                        </a:spcBef>
                        <a:spcAft>
                          <a:spcPts val="0"/>
                        </a:spcAft>
                      </a:pPr>
                      <a:r>
                        <a:rPr lang="en-US" sz="1800" b="0" i="0" dirty="0" smtClean="0">
                          <a:effectLst/>
                          <a:latin typeface="Source Sans Pro"/>
                          <a:ea typeface="Source Sans Pro Regular" charset="0"/>
                          <a:cs typeface="Source Sans Pro Regular" charset="0"/>
                        </a:rPr>
                        <a:t>3</a:t>
                      </a:r>
                      <a:r>
                        <a:rPr lang="en-US" sz="1800" b="0" i="0" baseline="30000" dirty="0" smtClean="0">
                          <a:effectLst/>
                          <a:latin typeface="Source Sans Pro"/>
                          <a:ea typeface="Source Sans Pro Regular" charset="0"/>
                          <a:cs typeface="Source Sans Pro Regular" charset="0"/>
                        </a:rPr>
                        <a:t>rd</a:t>
                      </a:r>
                      <a:r>
                        <a:rPr lang="en-US" sz="1800" b="0" i="0" baseline="0" dirty="0" smtClean="0">
                          <a:effectLst/>
                          <a:latin typeface="Source Sans Pro"/>
                          <a:ea typeface="Source Sans Pro Regular" charset="0"/>
                          <a:cs typeface="Source Sans Pro Regular" charset="0"/>
                        </a:rPr>
                        <a:t> </a:t>
                      </a:r>
                      <a:endParaRPr lang="en-US" sz="1800" b="0" i="0" dirty="0">
                        <a:effectLst/>
                        <a:latin typeface="Source Sans Pro"/>
                        <a:ea typeface="Source Sans Pro Regular" charset="0"/>
                        <a:cs typeface="Source Sans Pro Regular" charset="0"/>
                      </a:endParaRPr>
                    </a:p>
                  </a:txBody>
                  <a:tcPr marL="68580" marR="68580" marT="0" marB="0">
                    <a:solidFill>
                      <a:srgbClr val="FF0000"/>
                    </a:solidFill>
                  </a:tcPr>
                </a:tc>
                <a:tc>
                  <a:txBody>
                    <a:bodyPr/>
                    <a:lstStyle/>
                    <a:p>
                      <a:pPr marL="0" marR="0" algn="ctr">
                        <a:spcBef>
                          <a:spcPts val="0"/>
                        </a:spcBef>
                        <a:spcAft>
                          <a:spcPts val="0"/>
                        </a:spcAft>
                      </a:pPr>
                      <a:r>
                        <a:rPr lang="en-US" sz="1800" b="0" i="0" dirty="0" smtClean="0">
                          <a:effectLst/>
                          <a:latin typeface="Source Sans Pro"/>
                          <a:ea typeface="Source Sans Pro Regular" charset="0"/>
                          <a:cs typeface="Source Sans Pro Regular" charset="0"/>
                        </a:rPr>
                        <a:t>4</a:t>
                      </a:r>
                      <a:r>
                        <a:rPr lang="en-US" sz="1800" b="0" i="0" baseline="30000" dirty="0" smtClean="0">
                          <a:effectLst/>
                          <a:latin typeface="Source Sans Pro"/>
                          <a:ea typeface="Source Sans Pro Regular" charset="0"/>
                          <a:cs typeface="Source Sans Pro Regular" charset="0"/>
                        </a:rPr>
                        <a:t>th</a:t>
                      </a:r>
                      <a:endParaRPr lang="en-US" sz="1800" b="0" i="0" dirty="0">
                        <a:effectLst/>
                        <a:latin typeface="Source Sans Pro"/>
                        <a:ea typeface="Source Sans Pro Regular" charset="0"/>
                        <a:cs typeface="Source Sans Pro Regular" charset="0"/>
                      </a:endParaRPr>
                    </a:p>
                  </a:txBody>
                  <a:tcPr marL="68580" marR="68580" marT="0" marB="0">
                    <a:solidFill>
                      <a:srgbClr val="FF0000"/>
                    </a:solidFill>
                  </a:tcPr>
                </a:tc>
                <a:tc>
                  <a:txBody>
                    <a:bodyPr/>
                    <a:lstStyle/>
                    <a:p>
                      <a:pPr marL="0" marR="0" algn="ctr">
                        <a:spcBef>
                          <a:spcPts val="0"/>
                        </a:spcBef>
                        <a:spcAft>
                          <a:spcPts val="0"/>
                        </a:spcAft>
                      </a:pPr>
                      <a:r>
                        <a:rPr lang="en-US" sz="1800" b="0" i="0" dirty="0" smtClean="0">
                          <a:effectLst/>
                          <a:latin typeface="Source Sans Pro"/>
                          <a:ea typeface="Source Sans Pro Regular" charset="0"/>
                          <a:cs typeface="Source Sans Pro Regular" charset="0"/>
                        </a:rPr>
                        <a:t>5</a:t>
                      </a:r>
                      <a:r>
                        <a:rPr lang="en-US" sz="1800" b="0" i="0" baseline="30000" dirty="0" smtClean="0">
                          <a:effectLst/>
                          <a:latin typeface="Source Sans Pro"/>
                          <a:ea typeface="Source Sans Pro Regular" charset="0"/>
                          <a:cs typeface="Source Sans Pro Regular" charset="0"/>
                        </a:rPr>
                        <a:t>th</a:t>
                      </a:r>
                      <a:endParaRPr lang="en-US" sz="1800" b="0" i="0" dirty="0">
                        <a:effectLst/>
                        <a:latin typeface="Source Sans Pro"/>
                        <a:ea typeface="Source Sans Pro Regular" charset="0"/>
                        <a:cs typeface="Source Sans Pro Regular" charset="0"/>
                      </a:endParaRPr>
                    </a:p>
                  </a:txBody>
                  <a:tcPr marL="68580" marR="68580" marT="0" marB="0">
                    <a:solidFill>
                      <a:srgbClr val="FF0000"/>
                    </a:solidFill>
                  </a:tcPr>
                </a:tc>
                <a:extLst>
                  <a:ext uri="{0D108BD9-81ED-4DB2-BD59-A6C34878D82A}">
                    <a16:rowId xmlns:a16="http://schemas.microsoft.com/office/drawing/2014/main" val="10000"/>
                  </a:ext>
                </a:extLst>
              </a:tr>
              <a:tr h="1813372">
                <a:tc>
                  <a:txBody>
                    <a:bodyPr/>
                    <a:lstStyle/>
                    <a:p>
                      <a:pPr marL="0" marR="0" algn="ctr">
                        <a:lnSpc>
                          <a:spcPct val="100000"/>
                        </a:lnSpc>
                        <a:spcBef>
                          <a:spcPts val="0"/>
                        </a:spcBef>
                        <a:spcAft>
                          <a:spcPts val="0"/>
                        </a:spcAft>
                      </a:pPr>
                      <a:r>
                        <a:rPr lang="en-US" sz="1400" b="0" i="0" dirty="0" smtClean="0">
                          <a:effectLst/>
                          <a:latin typeface="Source Sans Pro"/>
                          <a:ea typeface="Source Sans Pro Regular" charset="0"/>
                          <a:cs typeface="Source Sans Pro Regular" charset="0"/>
                        </a:rPr>
                        <a:t>1</a:t>
                      </a:r>
                      <a:endParaRPr lang="en-US" sz="1400" b="0" i="0" dirty="0">
                        <a:effectLst/>
                        <a:latin typeface="Source Sans Pro"/>
                        <a:ea typeface="Source Sans Pro Regular" charset="0"/>
                        <a:cs typeface="Source Sans Pro Regular" charset="0"/>
                      </a:endParaRPr>
                    </a:p>
                  </a:txBody>
                  <a:tcPr marL="68580" marR="68580" marT="0" marB="0"/>
                </a:tc>
                <a:tc>
                  <a:txBody>
                    <a:bodyPr/>
                    <a:lstStyle/>
                    <a:p>
                      <a:pPr marL="0" marR="0" algn="ctr">
                        <a:lnSpc>
                          <a:spcPct val="100000"/>
                        </a:lnSpc>
                        <a:spcBef>
                          <a:spcPts val="0"/>
                        </a:spcBef>
                        <a:spcAft>
                          <a:spcPts val="0"/>
                        </a:spcAft>
                      </a:pPr>
                      <a:r>
                        <a:rPr lang="en-US" sz="1400" b="1" i="0" dirty="0">
                          <a:effectLst/>
                          <a:latin typeface="Source Sans Pro Regular" charset="0"/>
                          <a:ea typeface="Source Sans Pro"/>
                          <a:cs typeface="Source Sans Pro Regular" charset="0"/>
                        </a:rPr>
                        <a:t>Healthy Choices are Best for Me!</a:t>
                      </a:r>
                    </a:p>
                    <a:p>
                      <a:pPr marL="0" marR="0">
                        <a:lnSpc>
                          <a:spcPct val="100000"/>
                        </a:lnSpc>
                        <a:spcBef>
                          <a:spcPts val="0"/>
                        </a:spcBef>
                        <a:spcAft>
                          <a:spcPts val="0"/>
                        </a:spcAft>
                      </a:pPr>
                      <a:r>
                        <a:rPr lang="en-US" sz="1200" b="0" i="0" dirty="0">
                          <a:effectLst/>
                          <a:latin typeface="Source Sans Pro Regular" charset="0"/>
                          <a:ea typeface="Source Sans Pro"/>
                          <a:cs typeface="Source Sans Pro Regular" charset="0"/>
                        </a:rPr>
                        <a:t>Students will compare and contrast the positive and negative consequences of making healthy choices about medicines. The lesson will reinforce following school and family rules for medicine use and always asking for help from a trusted adult to take medicine.</a:t>
                      </a:r>
                    </a:p>
                  </a:txBody>
                  <a:tcPr marL="68580" marR="68580" marT="0" marB="0"/>
                </a:tc>
                <a:tc>
                  <a:txBody>
                    <a:bodyPr/>
                    <a:lstStyle/>
                    <a:p>
                      <a:pPr marL="0" marR="0" algn="ctr">
                        <a:lnSpc>
                          <a:spcPct val="100000"/>
                        </a:lnSpc>
                        <a:spcBef>
                          <a:spcPts val="0"/>
                        </a:spcBef>
                        <a:spcAft>
                          <a:spcPts val="0"/>
                        </a:spcAft>
                      </a:pPr>
                      <a:r>
                        <a:rPr lang="en-US" sz="1200" b="1" i="0" dirty="0">
                          <a:effectLst/>
                          <a:latin typeface="Source Sans Pro Regular" charset="0"/>
                          <a:ea typeface="Source Sans Pro"/>
                          <a:cs typeface="Source Sans Pro Regular" charset="0"/>
                        </a:rPr>
                        <a:t>Your Health is not a Game of Chance</a:t>
                      </a:r>
                    </a:p>
                    <a:p>
                      <a:pPr marL="0" marR="0">
                        <a:lnSpc>
                          <a:spcPct val="100000"/>
                        </a:lnSpc>
                        <a:spcBef>
                          <a:spcPts val="0"/>
                        </a:spcBef>
                        <a:spcAft>
                          <a:spcPts val="0"/>
                        </a:spcAft>
                        <a:tabLst>
                          <a:tab pos="160020" algn="l"/>
                        </a:tabLst>
                      </a:pPr>
                      <a:r>
                        <a:rPr lang="en-US" sz="1050" b="0" i="0" dirty="0">
                          <a:effectLst/>
                          <a:latin typeface="Source Sans Pro Regular" charset="0"/>
                          <a:ea typeface="Source Sans Pro"/>
                          <a:cs typeface="Source Sans Pro Regular" charset="0"/>
                        </a:rPr>
                        <a:t>T</a:t>
                      </a:r>
                      <a:r>
                        <a:rPr lang="en-US" sz="1200" b="0" i="0" dirty="0">
                          <a:effectLst/>
                          <a:latin typeface="Source Sans Pro Regular" charset="0"/>
                          <a:ea typeface="Source Sans Pro"/>
                          <a:cs typeface="Source Sans Pro Regular" charset="0"/>
                        </a:rPr>
                        <a:t>he purpose of the lesson is to reinforce making healthy choices and the consequences of unhealthy choices. We will use a “Game of </a:t>
                      </a:r>
                      <a:r>
                        <a:rPr lang="en-US" sz="1200" b="0" i="0" dirty="0" smtClean="0">
                          <a:effectLst/>
                          <a:latin typeface="Source Sans Pro Regular" charset="0"/>
                          <a:ea typeface="Source Sans Pro"/>
                          <a:cs typeface="Source Sans Pro Regular" charset="0"/>
                        </a:rPr>
                        <a:t>Chance,” </a:t>
                      </a:r>
                      <a:r>
                        <a:rPr lang="en-US" sz="1200" b="0" i="0" dirty="0">
                          <a:effectLst/>
                          <a:latin typeface="Source Sans Pro Regular" charset="0"/>
                          <a:ea typeface="Source Sans Pro"/>
                          <a:cs typeface="Source Sans Pro Regular" charset="0"/>
                        </a:rPr>
                        <a:t>or </a:t>
                      </a:r>
                      <a:r>
                        <a:rPr lang="en-US" sz="1200" b="0" i="0" dirty="0" smtClean="0">
                          <a:effectLst/>
                          <a:latin typeface="Source Sans Pro Regular" charset="0"/>
                          <a:ea typeface="Source Sans Pro"/>
                          <a:cs typeface="Source Sans Pro Regular" charset="0"/>
                        </a:rPr>
                        <a:t>“Roll </a:t>
                      </a:r>
                      <a:r>
                        <a:rPr lang="en-US" sz="1200" b="0" i="0" dirty="0">
                          <a:effectLst/>
                          <a:latin typeface="Source Sans Pro Regular" charset="0"/>
                          <a:ea typeface="Source Sans Pro"/>
                          <a:cs typeface="Source Sans Pro Regular" charset="0"/>
                        </a:rPr>
                        <a:t>of the Dice” activity to show the risks and consequences of making healthy or unhealthy decisions.</a:t>
                      </a:r>
                    </a:p>
                  </a:txBody>
                  <a:tcPr marL="68580" marR="68580" marT="0" marB="0"/>
                </a:tc>
                <a:tc>
                  <a:txBody>
                    <a:bodyPr/>
                    <a:lstStyle/>
                    <a:p>
                      <a:pPr marL="0" marR="0" algn="ctr">
                        <a:lnSpc>
                          <a:spcPct val="100000"/>
                        </a:lnSpc>
                        <a:spcBef>
                          <a:spcPts val="0"/>
                        </a:spcBef>
                        <a:spcAft>
                          <a:spcPts val="0"/>
                        </a:spcAft>
                      </a:pPr>
                      <a:r>
                        <a:rPr lang="en-US" sz="1400" b="1" i="0" dirty="0">
                          <a:effectLst/>
                          <a:latin typeface="Source Sans Pro Regular" charset="0"/>
                          <a:ea typeface="Source Sans Pro"/>
                          <a:cs typeface="Source Sans Pro Regular" charset="0"/>
                        </a:rPr>
                        <a:t>Healthy Decisions: Over-The-Counter and Prescription Medicines</a:t>
                      </a:r>
                      <a:r>
                        <a:rPr lang="en-US" sz="1400" b="0" i="0" dirty="0">
                          <a:effectLst/>
                          <a:latin typeface="Source Sans Pro Regular" charset="0"/>
                          <a:ea typeface="Source Sans Pro"/>
                          <a:cs typeface="Source Sans Pro Regular" charset="0"/>
                        </a:rPr>
                        <a:t>.</a:t>
                      </a:r>
                    </a:p>
                    <a:p>
                      <a:pPr marL="0" marR="0">
                        <a:lnSpc>
                          <a:spcPct val="100000"/>
                        </a:lnSpc>
                        <a:spcBef>
                          <a:spcPts val="0"/>
                        </a:spcBef>
                        <a:spcAft>
                          <a:spcPts val="0"/>
                        </a:spcAft>
                        <a:tabLst>
                          <a:tab pos="160020" algn="l"/>
                        </a:tabLst>
                      </a:pPr>
                      <a:r>
                        <a:rPr lang="en-US" sz="1200" b="0" i="0" dirty="0">
                          <a:effectLst/>
                          <a:latin typeface="Source Sans Pro Regular" charset="0"/>
                          <a:ea typeface="Source Sans Pro"/>
                          <a:cs typeface="Source Sans Pro Regular" charset="0"/>
                        </a:rPr>
                        <a:t>Students will compare and contrast OTC and prescription medicines. The lesson will reinforce home and school rules for taking, storing and disposing </a:t>
                      </a:r>
                      <a:r>
                        <a:rPr lang="en-US" sz="1200" b="0" i="0" dirty="0" smtClean="0">
                          <a:effectLst/>
                          <a:latin typeface="Source Sans Pro Regular" charset="0"/>
                          <a:ea typeface="Source Sans Pro"/>
                          <a:cs typeface="Source Sans Pro Regular" charset="0"/>
                        </a:rPr>
                        <a:t>medicines </a:t>
                      </a:r>
                      <a:r>
                        <a:rPr lang="en-US" sz="1200" b="0" i="0" dirty="0">
                          <a:effectLst/>
                          <a:latin typeface="Source Sans Pro Regular" charset="0"/>
                          <a:ea typeface="Source Sans Pro"/>
                          <a:cs typeface="Source Sans Pro Regular" charset="0"/>
                        </a:rPr>
                        <a:t>in the context of learning about prescription medicines</a:t>
                      </a:r>
                      <a:r>
                        <a:rPr lang="en-US" sz="1200" b="0" i="0" dirty="0" smtClean="0">
                          <a:effectLst/>
                          <a:latin typeface="Source Sans Pro Regular" charset="0"/>
                          <a:ea typeface="Source Sans Pro"/>
                          <a:cs typeface="Source Sans Pro Regular" charset="0"/>
                        </a:rPr>
                        <a:t>.</a:t>
                      </a:r>
                      <a:endParaRPr lang="en-US" sz="1200" b="0" i="0" dirty="0">
                        <a:effectLst/>
                        <a:latin typeface="Source Sans Pro Regular" charset="0"/>
                        <a:ea typeface="Source Sans Pro"/>
                        <a:cs typeface="Source Sans Pro Regular" charset="0"/>
                      </a:endParaRPr>
                    </a:p>
                  </a:txBody>
                  <a:tcPr marL="68580" marR="68580" marT="0" marB="0"/>
                </a:tc>
                <a:extLst>
                  <a:ext uri="{0D108BD9-81ED-4DB2-BD59-A6C34878D82A}">
                    <a16:rowId xmlns:a16="http://schemas.microsoft.com/office/drawing/2014/main" val="10001"/>
                  </a:ext>
                </a:extLst>
              </a:tr>
              <a:tr h="1815436">
                <a:tc>
                  <a:txBody>
                    <a:bodyPr/>
                    <a:lstStyle/>
                    <a:p>
                      <a:pPr marL="0" marR="0" algn="ctr">
                        <a:lnSpc>
                          <a:spcPct val="100000"/>
                        </a:lnSpc>
                        <a:spcBef>
                          <a:spcPts val="0"/>
                        </a:spcBef>
                        <a:spcAft>
                          <a:spcPts val="0"/>
                        </a:spcAft>
                      </a:pPr>
                      <a:r>
                        <a:rPr lang="en-US" sz="1200" b="0" i="0" dirty="0" smtClean="0">
                          <a:effectLst/>
                          <a:latin typeface="Source Sans Pro"/>
                          <a:ea typeface="Source Sans Pro Regular" charset="0"/>
                          <a:cs typeface="Source Sans Pro Regular" charset="0"/>
                        </a:rPr>
                        <a:t>2</a:t>
                      </a:r>
                      <a:endParaRPr lang="en-US" sz="1200" b="0" i="0" dirty="0">
                        <a:effectLst/>
                        <a:latin typeface="Source Sans Pro"/>
                        <a:ea typeface="Source Sans Pro Regular" charset="0"/>
                        <a:cs typeface="Source Sans Pro Regular" charset="0"/>
                      </a:endParaRPr>
                    </a:p>
                  </a:txBody>
                  <a:tcPr marL="68580" marR="68580" marT="0" marB="0"/>
                </a:tc>
                <a:tc>
                  <a:txBody>
                    <a:bodyPr/>
                    <a:lstStyle/>
                    <a:p>
                      <a:pPr marL="0" marR="0" algn="ctr">
                        <a:lnSpc>
                          <a:spcPct val="100000"/>
                        </a:lnSpc>
                        <a:spcBef>
                          <a:spcPts val="0"/>
                        </a:spcBef>
                        <a:spcAft>
                          <a:spcPts val="0"/>
                        </a:spcAft>
                      </a:pPr>
                      <a:r>
                        <a:rPr lang="en-US" sz="1400" b="1" i="0" dirty="0">
                          <a:effectLst/>
                          <a:latin typeface="Source Sans Pro Regular" charset="0"/>
                          <a:ea typeface="Source Sans Pro"/>
                          <a:cs typeface="Source Sans Pro Regular" charset="0"/>
                        </a:rPr>
                        <a:t>Healthy Decision Detective</a:t>
                      </a:r>
                    </a:p>
                    <a:p>
                      <a:pPr marL="0" marR="0">
                        <a:lnSpc>
                          <a:spcPct val="100000"/>
                        </a:lnSpc>
                        <a:spcBef>
                          <a:spcPts val="0"/>
                        </a:spcBef>
                        <a:spcAft>
                          <a:spcPts val="0"/>
                        </a:spcAft>
                        <a:tabLst>
                          <a:tab pos="160020" algn="l"/>
                        </a:tabLst>
                      </a:pPr>
                      <a:r>
                        <a:rPr lang="en-US" sz="1200" b="0" i="0" dirty="0">
                          <a:effectLst/>
                          <a:latin typeface="Source Sans Pro Regular" charset="0"/>
                          <a:ea typeface="Source Sans Pro"/>
                          <a:cs typeface="Source Sans Pro Regular" charset="0"/>
                        </a:rPr>
                        <a:t>Students will apply the steps to making a healthy decision in the role of Detective H.S. (Healthy, Safe) Decision. As Detective H.S. </a:t>
                      </a:r>
                      <a:r>
                        <a:rPr lang="en-US" sz="1200" b="0" i="0" dirty="0" smtClean="0">
                          <a:effectLst/>
                          <a:latin typeface="Source Sans Pro Regular" charset="0"/>
                          <a:ea typeface="Source Sans Pro"/>
                          <a:cs typeface="Source Sans Pro Regular" charset="0"/>
                        </a:rPr>
                        <a:t>Decision, </a:t>
                      </a:r>
                      <a:r>
                        <a:rPr lang="en-US" sz="1200" b="0" i="0" dirty="0">
                          <a:effectLst/>
                          <a:latin typeface="Source Sans Pro Regular" charset="0"/>
                          <a:ea typeface="Source Sans Pro"/>
                          <a:cs typeface="Source Sans Pro Regular" charset="0"/>
                        </a:rPr>
                        <a:t>students will use the steps of making a healthy decision, identify consequences of the decision, and determine if the decision healthy, safe and respectful. </a:t>
                      </a:r>
                    </a:p>
                  </a:txBody>
                  <a:tcPr marL="68580" marR="68580" marT="0" marB="0"/>
                </a:tc>
                <a:tc>
                  <a:txBody>
                    <a:bodyPr/>
                    <a:lstStyle/>
                    <a:p>
                      <a:pPr marL="0" marR="0" algn="ctr">
                        <a:lnSpc>
                          <a:spcPct val="100000"/>
                        </a:lnSpc>
                        <a:spcBef>
                          <a:spcPts val="0"/>
                        </a:spcBef>
                        <a:spcAft>
                          <a:spcPts val="0"/>
                        </a:spcAft>
                      </a:pPr>
                      <a:r>
                        <a:rPr lang="en-US" sz="1400" b="1" i="0" dirty="0">
                          <a:effectLst/>
                          <a:latin typeface="Source Sans Pro Regular" charset="0"/>
                          <a:ea typeface="Source Sans Pro"/>
                          <a:cs typeface="Source Sans Pro Regular" charset="0"/>
                        </a:rPr>
                        <a:t>Your Mission? Making Healthy Decisions</a:t>
                      </a:r>
                    </a:p>
                    <a:p>
                      <a:pPr marL="0" marR="0">
                        <a:lnSpc>
                          <a:spcPct val="100000"/>
                        </a:lnSpc>
                        <a:spcBef>
                          <a:spcPts val="0"/>
                        </a:spcBef>
                        <a:spcAft>
                          <a:spcPts val="0"/>
                        </a:spcAft>
                      </a:pPr>
                      <a:r>
                        <a:rPr lang="en-US" sz="1200" b="0" i="0" dirty="0">
                          <a:effectLst/>
                          <a:latin typeface="Source Sans Pro Regular" charset="0"/>
                          <a:ea typeface="Source Sans Pro"/>
                          <a:cs typeface="Source Sans Pro Regular" charset="0"/>
                        </a:rPr>
                        <a:t>Students will pose as a Secret Agent and complete a series of case files that require a healthy decision to complete the mission. The missions will require students to “think ahead,” and determine if places, people or things could lead to unhealthy decisions</a:t>
                      </a:r>
                      <a:r>
                        <a:rPr lang="en-US" sz="1050" b="0" i="0" dirty="0">
                          <a:effectLst/>
                          <a:latin typeface="Source Sans Pro Regular" charset="0"/>
                          <a:ea typeface="Source Sans Pro"/>
                          <a:cs typeface="Source Sans Pro Regular" charset="0"/>
                        </a:rPr>
                        <a:t>.</a:t>
                      </a:r>
                      <a:endParaRPr lang="en-US" sz="1400" b="0" i="0" dirty="0">
                        <a:effectLst/>
                        <a:latin typeface="Source Sans Pro Regular" charset="0"/>
                        <a:ea typeface="Source Sans Pro"/>
                        <a:cs typeface="Source Sans Pro Regular" charset="0"/>
                      </a:endParaRPr>
                    </a:p>
                  </a:txBody>
                  <a:tcPr marL="68580" marR="68580" marT="0" marB="0"/>
                </a:tc>
                <a:tc>
                  <a:txBody>
                    <a:bodyPr/>
                    <a:lstStyle/>
                    <a:p>
                      <a:pPr marL="7620" marR="0" algn="ctr">
                        <a:lnSpc>
                          <a:spcPct val="100000"/>
                        </a:lnSpc>
                        <a:spcBef>
                          <a:spcPts val="0"/>
                        </a:spcBef>
                        <a:spcAft>
                          <a:spcPts val="0"/>
                        </a:spcAft>
                        <a:tabLst>
                          <a:tab pos="121920" algn="l"/>
                        </a:tabLst>
                      </a:pPr>
                      <a:r>
                        <a:rPr lang="en-US" sz="1400" b="1" i="0" dirty="0">
                          <a:effectLst/>
                          <a:latin typeface="Source Sans Pro Regular" charset="0"/>
                          <a:ea typeface="Source Sans Pro"/>
                          <a:cs typeface="Source Sans Pro Regular" charset="0"/>
                        </a:rPr>
                        <a:t>Stop, Think, &amp; Choose to Make Healthy Decisions</a:t>
                      </a:r>
                    </a:p>
                    <a:p>
                      <a:pPr marL="7620" marR="0">
                        <a:lnSpc>
                          <a:spcPct val="100000"/>
                        </a:lnSpc>
                        <a:spcBef>
                          <a:spcPts val="0"/>
                        </a:spcBef>
                        <a:spcAft>
                          <a:spcPts val="0"/>
                        </a:spcAft>
                        <a:tabLst>
                          <a:tab pos="121920" algn="l"/>
                        </a:tabLst>
                      </a:pPr>
                      <a:r>
                        <a:rPr lang="en-US" sz="1200" b="0" i="0" dirty="0">
                          <a:effectLst/>
                          <a:latin typeface="Source Sans Pro Regular" charset="0"/>
                          <a:ea typeface="Source Sans Pro"/>
                          <a:cs typeface="Source Sans Pro Regular" charset="0"/>
                        </a:rPr>
                        <a:t>The Stop, Think, Choose model will be used to help student think about the alternatives and possible consequences before making a choice. Students will play a board game where they will review key concepts, identify </a:t>
                      </a:r>
                      <a:r>
                        <a:rPr lang="en-US" sz="1200" b="0" i="0" dirty="0" smtClean="0">
                          <a:effectLst/>
                          <a:latin typeface="Source Sans Pro Regular" charset="0"/>
                          <a:ea typeface="Source Sans Pro"/>
                          <a:cs typeface="Source Sans Pro Regular" charset="0"/>
                        </a:rPr>
                        <a:t>consequences of </a:t>
                      </a:r>
                      <a:r>
                        <a:rPr lang="en-US" sz="1200" b="0" i="0" dirty="0">
                          <a:effectLst/>
                          <a:latin typeface="Source Sans Pro Regular" charset="0"/>
                          <a:ea typeface="Source Sans Pro"/>
                          <a:cs typeface="Source Sans Pro Regular" charset="0"/>
                        </a:rPr>
                        <a:t>decisions and apply the </a:t>
                      </a:r>
                      <a:r>
                        <a:rPr lang="en-US" sz="1200" b="0" i="0" dirty="0" smtClean="0">
                          <a:effectLst/>
                          <a:latin typeface="Source Sans Pro Regular" charset="0"/>
                          <a:ea typeface="Source Sans Pro"/>
                          <a:cs typeface="Source Sans Pro Regular" charset="0"/>
                        </a:rPr>
                        <a:t>decision-making skills.</a:t>
                      </a:r>
                      <a:endParaRPr lang="en-US" sz="1200" b="0" i="0" dirty="0">
                        <a:effectLst/>
                        <a:latin typeface="Source Sans Pro Regular" charset="0"/>
                        <a:ea typeface="Source Sans Pro"/>
                        <a:cs typeface="Source Sans Pro Regular" charset="0"/>
                      </a:endParaRPr>
                    </a:p>
                  </a:txBody>
                  <a:tcPr marL="68580" marR="68580" marT="0" marB="0"/>
                </a:tc>
                <a:extLst>
                  <a:ext uri="{0D108BD9-81ED-4DB2-BD59-A6C34878D82A}">
                    <a16:rowId xmlns:a16="http://schemas.microsoft.com/office/drawing/2014/main" val="10002"/>
                  </a:ext>
                </a:extLst>
              </a:tr>
              <a:tr h="1850300">
                <a:tc>
                  <a:txBody>
                    <a:bodyPr/>
                    <a:lstStyle/>
                    <a:p>
                      <a:pPr marL="0" marR="0" algn="ctr">
                        <a:lnSpc>
                          <a:spcPct val="100000"/>
                        </a:lnSpc>
                        <a:spcBef>
                          <a:spcPts val="0"/>
                        </a:spcBef>
                        <a:spcAft>
                          <a:spcPts val="0"/>
                        </a:spcAft>
                      </a:pPr>
                      <a:r>
                        <a:rPr lang="en-US" sz="1400" b="0" i="0" dirty="0" smtClean="0">
                          <a:effectLst/>
                          <a:latin typeface="Source Sans Pro"/>
                          <a:ea typeface="Source Sans Pro Regular" charset="0"/>
                          <a:cs typeface="Source Sans Pro Regular" charset="0"/>
                        </a:rPr>
                        <a:t>3</a:t>
                      </a:r>
                      <a:endParaRPr lang="en-US" sz="1400" b="0" i="0" dirty="0">
                        <a:effectLst/>
                        <a:latin typeface="Source Sans Pro"/>
                        <a:ea typeface="Source Sans Pro Regular" charset="0"/>
                        <a:cs typeface="Source Sans Pro Regular" charset="0"/>
                      </a:endParaRPr>
                    </a:p>
                  </a:txBody>
                  <a:tcPr marL="68580" marR="68580" marT="0" marB="0"/>
                </a:tc>
                <a:tc>
                  <a:txBody>
                    <a:bodyPr/>
                    <a:lstStyle/>
                    <a:p>
                      <a:pPr marL="0" marR="0" algn="ctr">
                        <a:lnSpc>
                          <a:spcPct val="100000"/>
                        </a:lnSpc>
                        <a:spcBef>
                          <a:spcPts val="0"/>
                        </a:spcBef>
                        <a:spcAft>
                          <a:spcPts val="0"/>
                        </a:spcAft>
                        <a:tabLst>
                          <a:tab pos="160020" algn="l"/>
                        </a:tabLst>
                      </a:pPr>
                      <a:r>
                        <a:rPr lang="en-US" sz="1400" b="1" i="0" dirty="0">
                          <a:effectLst/>
                          <a:latin typeface="Source Sans Pro Regular" charset="0"/>
                          <a:ea typeface="Source Sans Pro"/>
                          <a:cs typeface="Source Sans Pro Regular" charset="0"/>
                        </a:rPr>
                        <a:t>Refuse to Use</a:t>
                      </a:r>
                    </a:p>
                    <a:p>
                      <a:pPr marL="0" marR="0">
                        <a:lnSpc>
                          <a:spcPct val="100000"/>
                        </a:lnSpc>
                        <a:spcBef>
                          <a:spcPts val="0"/>
                        </a:spcBef>
                        <a:spcAft>
                          <a:spcPts val="0"/>
                        </a:spcAft>
                        <a:tabLst>
                          <a:tab pos="160020" algn="l"/>
                        </a:tabLst>
                      </a:pPr>
                      <a:r>
                        <a:rPr lang="en-US" sz="1200" b="0" i="0" dirty="0">
                          <a:effectLst/>
                          <a:latin typeface="Source Sans Pro Regular" charset="0"/>
                          <a:ea typeface="Source Sans Pro"/>
                          <a:cs typeface="Source Sans Pro Regular" charset="0"/>
                        </a:rPr>
                        <a:t>The focus is on standing up for yourself and the healthy decisions you make. Students will learn practice the four aspects of assertive communication including: looking at the person, stating the decision firmly but politely, walking away if pressured continuously, and telling a trusted adult about an unhealthy/unsafe situation.</a:t>
                      </a:r>
                    </a:p>
                  </a:txBody>
                  <a:tcPr marL="68580" marR="68580" marT="0" marB="0"/>
                </a:tc>
                <a:tc>
                  <a:txBody>
                    <a:bodyPr/>
                    <a:lstStyle/>
                    <a:p>
                      <a:pPr marL="0" marR="0" algn="ctr">
                        <a:lnSpc>
                          <a:spcPct val="100000"/>
                        </a:lnSpc>
                        <a:spcBef>
                          <a:spcPts val="0"/>
                        </a:spcBef>
                        <a:spcAft>
                          <a:spcPts val="0"/>
                        </a:spcAft>
                      </a:pPr>
                      <a:r>
                        <a:rPr lang="en-US" sz="1400" b="1" i="0" dirty="0">
                          <a:effectLst/>
                          <a:latin typeface="Source Sans Pro Regular" charset="0"/>
                          <a:ea typeface="Source Sans Pro"/>
                          <a:cs typeface="Source Sans Pro Regular" charset="0"/>
                        </a:rPr>
                        <a:t>Being Confident &amp; Assertive to Make Healthy Choices</a:t>
                      </a:r>
                    </a:p>
                    <a:p>
                      <a:pPr marL="0" marR="0">
                        <a:lnSpc>
                          <a:spcPct val="100000"/>
                        </a:lnSpc>
                        <a:spcBef>
                          <a:spcPts val="0"/>
                        </a:spcBef>
                        <a:spcAft>
                          <a:spcPts val="0"/>
                        </a:spcAft>
                      </a:pPr>
                      <a:r>
                        <a:rPr lang="en-US" sz="1200" b="0" i="0" dirty="0">
                          <a:effectLst/>
                          <a:latin typeface="Source Sans Pro Regular" charset="0"/>
                          <a:ea typeface="Source Sans Pro"/>
                          <a:cs typeface="Source Sans Pro Regular" charset="0"/>
                        </a:rPr>
                        <a:t>The lesson will develop assertive communication skills and strategies to be confident and stand up for yourself and your healthy decisions. Students will think about what they will say in a situation, and then practice being assertive in delivering the message with a peer.</a:t>
                      </a:r>
                    </a:p>
                  </a:txBody>
                  <a:tcPr marL="68580" marR="68580" marT="0" marB="0"/>
                </a:tc>
                <a:tc>
                  <a:txBody>
                    <a:bodyPr/>
                    <a:lstStyle/>
                    <a:p>
                      <a:pPr marL="7620" marR="0" algn="ctr">
                        <a:lnSpc>
                          <a:spcPct val="100000"/>
                        </a:lnSpc>
                        <a:spcBef>
                          <a:spcPts val="0"/>
                        </a:spcBef>
                        <a:spcAft>
                          <a:spcPts val="0"/>
                        </a:spcAft>
                        <a:tabLst>
                          <a:tab pos="121920" algn="l"/>
                        </a:tabLst>
                      </a:pPr>
                      <a:r>
                        <a:rPr lang="en-US" sz="1400" b="1" i="0" dirty="0">
                          <a:effectLst/>
                          <a:latin typeface="Source Sans Pro Regular" charset="0"/>
                          <a:ea typeface="Source Sans Pro"/>
                          <a:cs typeface="Source Sans Pro Regular" charset="0"/>
                        </a:rPr>
                        <a:t>Don’t Give in to Peer Pressure: Make Healthy Choices</a:t>
                      </a:r>
                    </a:p>
                    <a:p>
                      <a:pPr marL="7620" marR="0">
                        <a:lnSpc>
                          <a:spcPct val="100000"/>
                        </a:lnSpc>
                        <a:spcBef>
                          <a:spcPts val="0"/>
                        </a:spcBef>
                        <a:spcAft>
                          <a:spcPts val="0"/>
                        </a:spcAft>
                        <a:tabLst>
                          <a:tab pos="121920" algn="l"/>
                        </a:tabLst>
                      </a:pPr>
                      <a:r>
                        <a:rPr lang="en-US" sz="1200" b="0" i="0" dirty="0">
                          <a:effectLst/>
                          <a:latin typeface="Source Sans Pro Regular" charset="0"/>
                          <a:ea typeface="Source Sans Pro"/>
                          <a:cs typeface="Source Sans Pro Regular" charset="0"/>
                        </a:rPr>
                        <a:t>Students will practice</a:t>
                      </a:r>
                      <a:r>
                        <a:rPr lang="en-US" sz="1200" b="0" i="0" dirty="0">
                          <a:solidFill>
                            <a:srgbClr val="FF0000"/>
                          </a:solidFill>
                          <a:effectLst/>
                          <a:latin typeface="Source Sans Pro Regular" charset="0"/>
                          <a:ea typeface="Source Sans Pro"/>
                          <a:cs typeface="Source Sans Pro Regular" charset="0"/>
                        </a:rPr>
                        <a:t> </a:t>
                      </a:r>
                      <a:r>
                        <a:rPr lang="en-US" sz="1200" b="0" i="0" dirty="0">
                          <a:effectLst/>
                          <a:latin typeface="Source Sans Pro Regular" charset="0"/>
                          <a:ea typeface="Source Sans Pro"/>
                          <a:cs typeface="Source Sans Pro Regular" charset="0"/>
                        </a:rPr>
                        <a:t>the “Three No’s and a Walk” refusal technique. Students will apply the refusal techniques in two different scenarios. The teacher will debrief the scenarios to reinforce positive influences on healthy choices, and being assertive to make healthy choices.</a:t>
                      </a:r>
                    </a:p>
                  </a:txBody>
                  <a:tcPr marL="68580" marR="68580" marT="0" marB="0"/>
                </a:tc>
                <a:extLst>
                  <a:ext uri="{0D108BD9-81ED-4DB2-BD59-A6C34878D82A}">
                    <a16:rowId xmlns:a16="http://schemas.microsoft.com/office/drawing/2014/main" val="10003"/>
                  </a:ext>
                </a:extLst>
              </a:tr>
              <a:tr h="836442">
                <a:tc>
                  <a:txBody>
                    <a:bodyPr/>
                    <a:lstStyle/>
                    <a:p>
                      <a:pPr marL="0" marR="0" algn="ctr">
                        <a:lnSpc>
                          <a:spcPct val="100000"/>
                        </a:lnSpc>
                        <a:spcBef>
                          <a:spcPts val="0"/>
                        </a:spcBef>
                        <a:spcAft>
                          <a:spcPts val="0"/>
                        </a:spcAft>
                      </a:pPr>
                      <a:r>
                        <a:rPr lang="en-US" sz="1400" b="0" i="0" dirty="0" smtClean="0">
                          <a:effectLst/>
                          <a:latin typeface="Source Sans Pro"/>
                          <a:ea typeface="Source Sans Pro Regular" charset="0"/>
                          <a:cs typeface="Source Sans Pro Regular" charset="0"/>
                        </a:rPr>
                        <a:t>4*</a:t>
                      </a:r>
                      <a:endParaRPr lang="en-US" sz="1400" b="0" i="0" dirty="0">
                        <a:effectLst/>
                        <a:latin typeface="Source Sans Pro"/>
                        <a:ea typeface="Source Sans Pro Regular" charset="0"/>
                        <a:cs typeface="Source Sans Pro Regular" charset="0"/>
                      </a:endParaRPr>
                    </a:p>
                  </a:txBody>
                  <a:tcPr marL="68580" marR="68580" marT="0" marB="0"/>
                </a:tc>
                <a:tc gridSpan="3">
                  <a:txBody>
                    <a:bodyPr/>
                    <a:lstStyle/>
                    <a:p>
                      <a:pPr marL="0" marR="0">
                        <a:lnSpc>
                          <a:spcPct val="100000"/>
                        </a:lnSpc>
                        <a:spcBef>
                          <a:spcPts val="0"/>
                        </a:spcBef>
                        <a:spcAft>
                          <a:spcPts val="0"/>
                        </a:spcAft>
                        <a:tabLst>
                          <a:tab pos="160020" algn="l"/>
                        </a:tabLst>
                      </a:pPr>
                      <a:r>
                        <a:rPr lang="en-US" sz="1500" b="0" i="0" dirty="0">
                          <a:effectLst/>
                          <a:latin typeface="Source Sans Pro Regular" charset="0"/>
                          <a:ea typeface="Source Sans Pro Regular" charset="0"/>
                          <a:cs typeface="Source Sans Pro Regular" charset="0"/>
                        </a:rPr>
                        <a:t> </a:t>
                      </a:r>
                      <a:r>
                        <a:rPr lang="en-US" sz="1400" b="1" i="0" dirty="0" smtClean="0">
                          <a:effectLst/>
                          <a:latin typeface="Source Sans Pro Regular" charset="0"/>
                          <a:ea typeface="Source Sans Pro Regular" charset="0"/>
                          <a:cs typeface="Source Sans Pro Regular" charset="0"/>
                        </a:rPr>
                        <a:t>Advocating </a:t>
                      </a:r>
                      <a:r>
                        <a:rPr lang="en-US" sz="1400" b="1" i="0" dirty="0">
                          <a:effectLst/>
                          <a:latin typeface="Source Sans Pro Regular" charset="0"/>
                          <a:ea typeface="Source Sans Pro Regular" charset="0"/>
                          <a:cs typeface="Source Sans Pro Regular" charset="0"/>
                        </a:rPr>
                        <a:t>to be Drug-</a:t>
                      </a:r>
                      <a:r>
                        <a:rPr lang="en-US" sz="1400" b="1" i="0" dirty="0" smtClean="0">
                          <a:effectLst/>
                          <a:latin typeface="Source Sans Pro Regular" charset="0"/>
                          <a:ea typeface="Source Sans Pro Regular" charset="0"/>
                          <a:cs typeface="Source Sans Pro Regular" charset="0"/>
                        </a:rPr>
                        <a:t>Free</a:t>
                      </a:r>
                      <a:r>
                        <a:rPr lang="en-US" sz="1400" b="1" i="0" baseline="0" dirty="0" smtClean="0">
                          <a:effectLst/>
                          <a:latin typeface="Source Sans Pro Regular" charset="0"/>
                          <a:ea typeface="Source Sans Pro Regular" charset="0"/>
                          <a:cs typeface="Source Sans Pro Regular" charset="0"/>
                        </a:rPr>
                        <a:t> </a:t>
                      </a:r>
                      <a:r>
                        <a:rPr lang="en-US" sz="1100" b="0" i="0" baseline="0" dirty="0" smtClean="0">
                          <a:effectLst/>
                          <a:latin typeface="Source Sans Pro Regular" charset="0"/>
                          <a:ea typeface="Source Sans Pro Regular" charset="0"/>
                          <a:cs typeface="Source Sans Pro Regular" charset="0"/>
                        </a:rPr>
                        <a:t>- </a:t>
                      </a:r>
                      <a:r>
                        <a:rPr lang="en-US" sz="1200" b="0" i="0" kern="1200" dirty="0" smtClean="0">
                          <a:solidFill>
                            <a:schemeClr val="dk1"/>
                          </a:solidFill>
                          <a:effectLst/>
                          <a:latin typeface="Source Sans Pro Regular" charset="0"/>
                          <a:ea typeface="+mn-ea"/>
                          <a:cs typeface="Source Sans Pro Regular" charset="0"/>
                        </a:rPr>
                        <a:t>Lesson 4 is a lesson enhancement. This lesson could be added as an extension to another lesson or it can be a separate stand-alone lesson if time allows. Students are asked to share what they have learned about healthy choices and express that in a creative manner using a RAFT (Role, Audience, Format, Topic).</a:t>
                      </a:r>
                      <a:endParaRPr lang="en-US" sz="1200" b="0" i="0" dirty="0">
                        <a:effectLst/>
                        <a:latin typeface="Source Sans Pro Regular" charset="0"/>
                        <a:ea typeface="Source Sans Pro Regular" charset="0"/>
                        <a:cs typeface="Source Sans Pro Regular" charset="0"/>
                      </a:endParaRPr>
                    </a:p>
                  </a:txBody>
                  <a:tcPr marL="68580" marR="68580" marT="0" marB="0"/>
                </a:tc>
                <a:tc hMerge="1">
                  <a:txBody>
                    <a:bodyPr/>
                    <a:lstStyle/>
                    <a:p>
                      <a:pPr marL="0" marR="0">
                        <a:lnSpc>
                          <a:spcPct val="115000"/>
                        </a:lnSpc>
                        <a:spcBef>
                          <a:spcPts val="0"/>
                        </a:spcBef>
                        <a:spcAft>
                          <a:spcPts val="0"/>
                        </a:spcAft>
                        <a:tabLst>
                          <a:tab pos="160020" algn="l"/>
                        </a:tabLst>
                      </a:pPr>
                      <a:endParaRPr lang="en-US" sz="1100" dirty="0">
                        <a:effectLst/>
                        <a:latin typeface="Cambria"/>
                        <a:ea typeface="ＭＳ 明朝"/>
                        <a:cs typeface="Times New Roman"/>
                      </a:endParaRPr>
                    </a:p>
                  </a:txBody>
                  <a:tcPr marL="68580" marR="68580" marT="0" marB="0"/>
                </a:tc>
                <a:tc hMerge="1">
                  <a:txBody>
                    <a:bodyPr/>
                    <a:lstStyle/>
                    <a:p>
                      <a:pPr marL="0" marR="0">
                        <a:lnSpc>
                          <a:spcPct val="115000"/>
                        </a:lnSpc>
                        <a:spcBef>
                          <a:spcPts val="0"/>
                        </a:spcBef>
                        <a:spcAft>
                          <a:spcPts val="0"/>
                        </a:spcAft>
                        <a:tabLst>
                          <a:tab pos="160020" algn="l"/>
                        </a:tabLst>
                      </a:pPr>
                      <a:endParaRPr lang="en-US" sz="11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1107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ure 5.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696335"/>
            <a:ext cx="9144000" cy="5334208"/>
          </a:xfrm>
        </p:spPr>
      </p:pic>
      <p:sp>
        <p:nvSpPr>
          <p:cNvPr id="2" name="TextBox 1"/>
          <p:cNvSpPr txBox="1"/>
          <p:nvPr/>
        </p:nvSpPr>
        <p:spPr>
          <a:xfrm>
            <a:off x="6212541" y="5661211"/>
            <a:ext cx="2716306" cy="369332"/>
          </a:xfrm>
          <a:prstGeom prst="rect">
            <a:avLst/>
          </a:prstGeom>
          <a:noFill/>
        </p:spPr>
        <p:txBody>
          <a:bodyPr wrap="square" rtlCol="0">
            <a:spAutoFit/>
          </a:bodyPr>
          <a:lstStyle/>
          <a:p>
            <a:r>
              <a:rPr lang="en-US" dirty="0" smtClean="0">
                <a:hlinkClick r:id="rId4"/>
              </a:rPr>
              <a:t>Pain in America InfoGram</a:t>
            </a:r>
            <a:endParaRPr lang="en-US" dirty="0"/>
          </a:p>
        </p:txBody>
      </p:sp>
    </p:spTree>
    <p:extLst>
      <p:ext uri="{BB962C8B-B14F-4D97-AF65-F5344CB8AC3E}">
        <p14:creationId xmlns:p14="http://schemas.microsoft.com/office/powerpoint/2010/main" val="1520070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65846"/>
            <a:ext cx="8268447" cy="803835"/>
          </a:xfrm>
        </p:spPr>
        <p:txBody>
          <a:bodyPr/>
          <a:lstStyle/>
          <a:p>
            <a:r>
              <a:rPr lang="en-US" dirty="0" smtClean="0"/>
              <a:t>Lesson 4: Advocacy </a:t>
            </a:r>
            <a:endParaRPr lang="en-US" dirty="0"/>
          </a:p>
        </p:txBody>
      </p:sp>
      <p:pic>
        <p:nvPicPr>
          <p:cNvPr id="5"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1576" r="-1764"/>
          <a:stretch/>
        </p:blipFill>
        <p:spPr>
          <a:xfrm>
            <a:off x="457200" y="969963"/>
            <a:ext cx="8229600" cy="5156200"/>
          </a:xfrm>
        </p:spPr>
      </p:pic>
    </p:spTree>
    <p:extLst>
      <p:ext uri="{BB962C8B-B14F-4D97-AF65-F5344CB8AC3E}">
        <p14:creationId xmlns:p14="http://schemas.microsoft.com/office/powerpoint/2010/main" val="11461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73727968"/>
              </p:ext>
            </p:extLst>
          </p:nvPr>
        </p:nvGraphicFramePr>
        <p:xfrm>
          <a:off x="1" y="-62045"/>
          <a:ext cx="9143999" cy="6920115"/>
        </p:xfrm>
        <a:graphic>
          <a:graphicData uri="http://schemas.openxmlformats.org/drawingml/2006/table">
            <a:tbl>
              <a:tblPr firstRow="1" bandRow="1">
                <a:tableStyleId>{5C22544A-7EE6-4342-B048-85BDC9FD1C3A}</a:tableStyleId>
              </a:tblPr>
              <a:tblGrid>
                <a:gridCol w="817503">
                  <a:extLst>
                    <a:ext uri="{9D8B030D-6E8A-4147-A177-3AD203B41FA5}">
                      <a16:colId xmlns:a16="http://schemas.microsoft.com/office/drawing/2014/main" val="20000"/>
                    </a:ext>
                  </a:extLst>
                </a:gridCol>
                <a:gridCol w="2750310">
                  <a:extLst>
                    <a:ext uri="{9D8B030D-6E8A-4147-A177-3AD203B41FA5}">
                      <a16:colId xmlns:a16="http://schemas.microsoft.com/office/drawing/2014/main" val="20001"/>
                    </a:ext>
                  </a:extLst>
                </a:gridCol>
                <a:gridCol w="2788093">
                  <a:extLst>
                    <a:ext uri="{9D8B030D-6E8A-4147-A177-3AD203B41FA5}">
                      <a16:colId xmlns:a16="http://schemas.microsoft.com/office/drawing/2014/main" val="20002"/>
                    </a:ext>
                  </a:extLst>
                </a:gridCol>
                <a:gridCol w="2788093">
                  <a:extLst>
                    <a:ext uri="{9D8B030D-6E8A-4147-A177-3AD203B41FA5}">
                      <a16:colId xmlns:a16="http://schemas.microsoft.com/office/drawing/2014/main" val="20003"/>
                    </a:ext>
                  </a:extLst>
                </a:gridCol>
              </a:tblGrid>
              <a:tr h="278271">
                <a:tc>
                  <a:txBody>
                    <a:bodyPr/>
                    <a:lstStyle/>
                    <a:p>
                      <a:pPr marL="0" marR="0">
                        <a:lnSpc>
                          <a:spcPct val="100000"/>
                        </a:lnSpc>
                        <a:spcBef>
                          <a:spcPts val="0"/>
                        </a:spcBef>
                        <a:spcAft>
                          <a:spcPts val="0"/>
                        </a:spcAft>
                      </a:pPr>
                      <a:r>
                        <a:rPr lang="en-US" sz="1400" b="0" i="0" dirty="0">
                          <a:effectLst/>
                          <a:latin typeface="Source Sans Pro"/>
                          <a:ea typeface="Source Sans Pro Regular" charset="0"/>
                          <a:cs typeface="Source Sans Pro Regular" charset="0"/>
                        </a:rPr>
                        <a:t> </a:t>
                      </a:r>
                      <a:r>
                        <a:rPr lang="en-US" sz="1400" b="0" i="0" dirty="0" smtClean="0">
                          <a:effectLst/>
                          <a:latin typeface="Source Sans Pro"/>
                          <a:ea typeface="Source Sans Pro Regular" charset="0"/>
                          <a:cs typeface="Source Sans Pro Regular" charset="0"/>
                        </a:rPr>
                        <a:t>Lesson </a:t>
                      </a:r>
                      <a:endParaRPr lang="en-US" sz="1400" b="0" i="0" dirty="0">
                        <a:effectLst/>
                        <a:latin typeface="Source Sans Pro"/>
                        <a:ea typeface="Source Sans Pro Regular" charset="0"/>
                        <a:cs typeface="Source Sans Pro Regular" charset="0"/>
                      </a:endParaRPr>
                    </a:p>
                  </a:txBody>
                  <a:tcPr marL="68580" marR="68580" marT="0" marB="0">
                    <a:solidFill>
                      <a:srgbClr val="FF0000"/>
                    </a:solidFill>
                  </a:tcPr>
                </a:tc>
                <a:tc>
                  <a:txBody>
                    <a:bodyPr/>
                    <a:lstStyle/>
                    <a:p>
                      <a:pPr marL="0" marR="0" algn="ctr">
                        <a:lnSpc>
                          <a:spcPct val="100000"/>
                        </a:lnSpc>
                        <a:spcBef>
                          <a:spcPts val="0"/>
                        </a:spcBef>
                        <a:spcAft>
                          <a:spcPts val="0"/>
                        </a:spcAft>
                      </a:pPr>
                      <a:r>
                        <a:rPr lang="en-US" sz="1800" b="0" i="0" dirty="0">
                          <a:effectLst/>
                          <a:latin typeface="Source Sans Pro"/>
                          <a:ea typeface="Source Sans Pro Regular" charset="0"/>
                          <a:cs typeface="Source Sans Pro Regular" charset="0"/>
                        </a:rPr>
                        <a:t>6</a:t>
                      </a:r>
                      <a:r>
                        <a:rPr lang="en-US" sz="1800" b="0" i="0" baseline="30000" dirty="0">
                          <a:effectLst/>
                          <a:latin typeface="Source Sans Pro"/>
                          <a:ea typeface="Source Sans Pro Regular" charset="0"/>
                          <a:cs typeface="Source Sans Pro Regular" charset="0"/>
                        </a:rPr>
                        <a:t>th</a:t>
                      </a:r>
                      <a:endParaRPr lang="en-US" sz="1800" b="0" i="0" dirty="0">
                        <a:effectLst/>
                        <a:latin typeface="Source Sans Pro"/>
                        <a:ea typeface="Source Sans Pro Regular" charset="0"/>
                        <a:cs typeface="Source Sans Pro Regular" charset="0"/>
                      </a:endParaRPr>
                    </a:p>
                  </a:txBody>
                  <a:tcPr marL="68580" marR="68580" marT="0" marB="0">
                    <a:solidFill>
                      <a:srgbClr val="FF0000"/>
                    </a:solidFill>
                  </a:tcPr>
                </a:tc>
                <a:tc>
                  <a:txBody>
                    <a:bodyPr/>
                    <a:lstStyle/>
                    <a:p>
                      <a:pPr marL="0" marR="0" algn="ctr">
                        <a:lnSpc>
                          <a:spcPct val="100000"/>
                        </a:lnSpc>
                        <a:spcBef>
                          <a:spcPts val="0"/>
                        </a:spcBef>
                        <a:spcAft>
                          <a:spcPts val="0"/>
                        </a:spcAft>
                      </a:pPr>
                      <a:r>
                        <a:rPr lang="en-US" sz="1800" b="0" i="0" dirty="0">
                          <a:effectLst/>
                          <a:latin typeface="Source Sans Pro"/>
                          <a:ea typeface="Source Sans Pro Regular" charset="0"/>
                          <a:cs typeface="Source Sans Pro Regular" charset="0"/>
                        </a:rPr>
                        <a:t>7</a:t>
                      </a:r>
                      <a:r>
                        <a:rPr lang="en-US" sz="1800" b="0" i="0" baseline="30000" dirty="0">
                          <a:effectLst/>
                          <a:latin typeface="Source Sans Pro"/>
                          <a:ea typeface="Source Sans Pro Regular" charset="0"/>
                          <a:cs typeface="Source Sans Pro Regular" charset="0"/>
                        </a:rPr>
                        <a:t>th</a:t>
                      </a:r>
                      <a:endParaRPr lang="en-US" sz="1800" b="0" i="0" dirty="0">
                        <a:effectLst/>
                        <a:latin typeface="Source Sans Pro"/>
                        <a:ea typeface="Source Sans Pro Regular" charset="0"/>
                        <a:cs typeface="Source Sans Pro Regular" charset="0"/>
                      </a:endParaRPr>
                    </a:p>
                  </a:txBody>
                  <a:tcPr marL="68580" marR="68580" marT="0" marB="0">
                    <a:solidFill>
                      <a:srgbClr val="FF0000"/>
                    </a:solidFill>
                  </a:tcPr>
                </a:tc>
                <a:tc>
                  <a:txBody>
                    <a:bodyPr/>
                    <a:lstStyle/>
                    <a:p>
                      <a:pPr marL="0" marR="0" algn="ctr">
                        <a:lnSpc>
                          <a:spcPct val="100000"/>
                        </a:lnSpc>
                        <a:spcBef>
                          <a:spcPts val="0"/>
                        </a:spcBef>
                        <a:spcAft>
                          <a:spcPts val="0"/>
                        </a:spcAft>
                      </a:pPr>
                      <a:r>
                        <a:rPr lang="en-US" sz="1800" b="0" i="0" dirty="0">
                          <a:effectLst/>
                          <a:latin typeface="Source Sans Pro"/>
                          <a:ea typeface="Source Sans Pro Regular" charset="0"/>
                          <a:cs typeface="Source Sans Pro Regular" charset="0"/>
                        </a:rPr>
                        <a:t>8</a:t>
                      </a:r>
                      <a:r>
                        <a:rPr lang="en-US" sz="1800" b="0" i="0" baseline="30000" dirty="0">
                          <a:effectLst/>
                          <a:latin typeface="Source Sans Pro"/>
                          <a:ea typeface="Source Sans Pro Regular" charset="0"/>
                          <a:cs typeface="Source Sans Pro Regular" charset="0"/>
                        </a:rPr>
                        <a:t>th</a:t>
                      </a:r>
                      <a:endParaRPr lang="en-US" sz="1800" b="0" i="0" dirty="0">
                        <a:effectLst/>
                        <a:latin typeface="Source Sans Pro"/>
                        <a:ea typeface="Source Sans Pro Regular" charset="0"/>
                        <a:cs typeface="Source Sans Pro Regular" charset="0"/>
                      </a:endParaRPr>
                    </a:p>
                  </a:txBody>
                  <a:tcPr marL="68580" marR="68580" marT="0" marB="0">
                    <a:solidFill>
                      <a:srgbClr val="FF0000"/>
                    </a:solidFill>
                  </a:tcPr>
                </a:tc>
                <a:extLst>
                  <a:ext uri="{0D108BD9-81ED-4DB2-BD59-A6C34878D82A}">
                    <a16:rowId xmlns:a16="http://schemas.microsoft.com/office/drawing/2014/main" val="10000"/>
                  </a:ext>
                </a:extLst>
              </a:tr>
              <a:tr h="2151052">
                <a:tc>
                  <a:txBody>
                    <a:bodyPr/>
                    <a:lstStyle/>
                    <a:p>
                      <a:pPr marL="0" marR="0" algn="ctr">
                        <a:lnSpc>
                          <a:spcPct val="100000"/>
                        </a:lnSpc>
                        <a:spcBef>
                          <a:spcPts val="0"/>
                        </a:spcBef>
                        <a:spcAft>
                          <a:spcPts val="0"/>
                        </a:spcAft>
                      </a:pPr>
                      <a:r>
                        <a:rPr lang="en-US" sz="1600" b="0" i="0" dirty="0" smtClean="0">
                          <a:effectLst/>
                          <a:latin typeface="Source Sans Pro"/>
                          <a:ea typeface="Source Sans Pro Regular" charset="0"/>
                          <a:cs typeface="Source Sans Pro Regular" charset="0"/>
                        </a:rPr>
                        <a:t>1</a:t>
                      </a:r>
                      <a:endParaRPr lang="en-US" sz="1600" b="0" i="0" dirty="0">
                        <a:effectLst/>
                        <a:latin typeface="Source Sans Pro"/>
                        <a:ea typeface="Source Sans Pro Regular" charset="0"/>
                        <a:cs typeface="Source Sans Pro Regular" charset="0"/>
                      </a:endParaRPr>
                    </a:p>
                  </a:txBody>
                  <a:tcPr marL="68580" marR="68580" marT="0" marB="0"/>
                </a:tc>
                <a:tc>
                  <a:txBody>
                    <a:bodyPr/>
                    <a:lstStyle/>
                    <a:p>
                      <a:pPr marL="0" marR="0" algn="ctr">
                        <a:lnSpc>
                          <a:spcPct val="100000"/>
                        </a:lnSpc>
                        <a:spcBef>
                          <a:spcPts val="0"/>
                        </a:spcBef>
                        <a:spcAft>
                          <a:spcPts val="0"/>
                        </a:spcAft>
                      </a:pPr>
                      <a:r>
                        <a:rPr lang="en-US" sz="1400" b="1" i="0" dirty="0">
                          <a:effectLst/>
                          <a:latin typeface="Source Sans Pro Regular" charset="0"/>
                          <a:ea typeface="Source Sans Pro"/>
                          <a:cs typeface="Source Sans Pro Regular" charset="0"/>
                        </a:rPr>
                        <a:t>Proper Use v. Misuse</a:t>
                      </a:r>
                    </a:p>
                    <a:p>
                      <a:pPr marL="0" marR="0">
                        <a:lnSpc>
                          <a:spcPct val="100000"/>
                        </a:lnSpc>
                        <a:spcBef>
                          <a:spcPts val="0"/>
                        </a:spcBef>
                        <a:spcAft>
                          <a:spcPts val="0"/>
                        </a:spcAft>
                      </a:pPr>
                      <a:r>
                        <a:rPr lang="en-US" sz="1200" b="0" i="0" dirty="0">
                          <a:effectLst/>
                          <a:latin typeface="Source Sans Pro Regular" charset="0"/>
                          <a:ea typeface="Source Sans Pro"/>
                          <a:cs typeface="Source Sans Pro Regular" charset="0"/>
                        </a:rPr>
                        <a:t>The purpose of this lesson is for students to understand the dangers associated with taking prescription and Over the Counter (OTC) medications inappropriately. Students will discuss perceptions of norms regarding prescription and OTC medications. They will practice identifying proper and improper use of medications by analyzing various scenarios.</a:t>
                      </a:r>
                    </a:p>
                  </a:txBody>
                  <a:tcPr marL="68580" marR="68580" marT="0" marB="0"/>
                </a:tc>
                <a:tc>
                  <a:txBody>
                    <a:bodyPr/>
                    <a:lstStyle/>
                    <a:p>
                      <a:pPr marL="0" marR="0" algn="ctr">
                        <a:lnSpc>
                          <a:spcPct val="100000"/>
                        </a:lnSpc>
                        <a:spcBef>
                          <a:spcPts val="0"/>
                        </a:spcBef>
                        <a:spcAft>
                          <a:spcPts val="0"/>
                        </a:spcAft>
                      </a:pPr>
                      <a:r>
                        <a:rPr lang="en-US" sz="1400" b="1" i="0" dirty="0">
                          <a:effectLst/>
                          <a:latin typeface="Source Sans Pro Regular" charset="0"/>
                          <a:ea typeface="Source Sans Pro"/>
                          <a:cs typeface="Source Sans Pro Regular" charset="0"/>
                        </a:rPr>
                        <a:t>Reasons for Drug Abuse</a:t>
                      </a:r>
                    </a:p>
                    <a:p>
                      <a:pPr marL="0" marR="0">
                        <a:lnSpc>
                          <a:spcPct val="100000"/>
                        </a:lnSpc>
                        <a:spcBef>
                          <a:spcPts val="0"/>
                        </a:spcBef>
                        <a:spcAft>
                          <a:spcPts val="0"/>
                        </a:spcAft>
                        <a:tabLst>
                          <a:tab pos="160020" algn="l"/>
                        </a:tabLst>
                      </a:pPr>
                      <a:r>
                        <a:rPr lang="en-US" sz="1200" b="0" i="0" dirty="0">
                          <a:effectLst/>
                          <a:latin typeface="Source Sans Pro Regular" charset="0"/>
                          <a:ea typeface="Source Sans Pro"/>
                          <a:cs typeface="Source Sans Pro Regular" charset="0"/>
                        </a:rPr>
                        <a:t>This lesson takes a closer look at why some teens use drugs and identify alternatives to drug use. Students will look at influences on behavior and examine how positive personal values, beliefs, and goals for their future can help them make healthy choices. Students develop a visual that includes five reasons to make healthy choices about drugs and medicines.</a:t>
                      </a:r>
                    </a:p>
                  </a:txBody>
                  <a:tcPr marL="68580" marR="68580" marT="0" marB="0"/>
                </a:tc>
                <a:tc>
                  <a:txBody>
                    <a:bodyPr/>
                    <a:lstStyle/>
                    <a:p>
                      <a:pPr marL="0" marR="0" algn="ctr">
                        <a:lnSpc>
                          <a:spcPct val="100000"/>
                        </a:lnSpc>
                        <a:spcBef>
                          <a:spcPts val="0"/>
                        </a:spcBef>
                        <a:spcAft>
                          <a:spcPts val="0"/>
                        </a:spcAft>
                      </a:pPr>
                      <a:r>
                        <a:rPr lang="en-US" sz="1400" b="1" i="0" dirty="0">
                          <a:effectLst/>
                          <a:latin typeface="Source Sans Pro Regular" charset="0"/>
                          <a:ea typeface="Source Sans Pro"/>
                          <a:cs typeface="Source Sans Pro Regular" charset="0"/>
                        </a:rPr>
                        <a:t>Influences on Drug Use</a:t>
                      </a:r>
                    </a:p>
                    <a:p>
                      <a:pPr marL="0" marR="0">
                        <a:lnSpc>
                          <a:spcPct val="100000"/>
                        </a:lnSpc>
                        <a:spcBef>
                          <a:spcPts val="0"/>
                        </a:spcBef>
                        <a:spcAft>
                          <a:spcPts val="0"/>
                        </a:spcAft>
                        <a:tabLst>
                          <a:tab pos="160020" algn="l"/>
                        </a:tabLst>
                      </a:pPr>
                      <a:r>
                        <a:rPr lang="en-US" sz="1200" b="0" i="0" dirty="0">
                          <a:effectLst/>
                          <a:latin typeface="Source Sans Pro Regular" charset="0"/>
                          <a:ea typeface="Source Sans Pro"/>
                          <a:cs typeface="Source Sans Pro Regular" charset="0"/>
                        </a:rPr>
                        <a:t>The purpose of this lesson is to analyze the influence of media on healthy choices, in particular prescription drugs. Students identify other valid and reliable sources of information for healthy use of prescription drugs and medicines. Students develop a message using one of the techniques to encourage healthy choices about prescription and other drugs.</a:t>
                      </a:r>
                    </a:p>
                  </a:txBody>
                  <a:tcPr marL="68580" marR="68580" marT="0" marB="0"/>
                </a:tc>
                <a:extLst>
                  <a:ext uri="{0D108BD9-81ED-4DB2-BD59-A6C34878D82A}">
                    <a16:rowId xmlns:a16="http://schemas.microsoft.com/office/drawing/2014/main" val="10001"/>
                  </a:ext>
                </a:extLst>
              </a:tr>
              <a:tr h="1650122">
                <a:tc>
                  <a:txBody>
                    <a:bodyPr/>
                    <a:lstStyle/>
                    <a:p>
                      <a:pPr marL="0" marR="0" algn="ctr">
                        <a:lnSpc>
                          <a:spcPct val="100000"/>
                        </a:lnSpc>
                        <a:spcBef>
                          <a:spcPts val="0"/>
                        </a:spcBef>
                        <a:spcAft>
                          <a:spcPts val="0"/>
                        </a:spcAft>
                      </a:pPr>
                      <a:r>
                        <a:rPr lang="en-US" sz="1600" b="0" i="0" dirty="0" smtClean="0">
                          <a:effectLst/>
                          <a:latin typeface="Source Sans Pro"/>
                          <a:ea typeface="Source Sans Pro Regular" charset="0"/>
                          <a:cs typeface="Source Sans Pro Regular" charset="0"/>
                        </a:rPr>
                        <a:t>2</a:t>
                      </a:r>
                      <a:endParaRPr lang="en-US" sz="1600" b="0" i="0" dirty="0">
                        <a:effectLst/>
                        <a:latin typeface="Source Sans Pro"/>
                        <a:ea typeface="Source Sans Pro Regular" charset="0"/>
                        <a:cs typeface="Source Sans Pro Regular" charset="0"/>
                      </a:endParaRPr>
                    </a:p>
                  </a:txBody>
                  <a:tcPr marL="68580" marR="68580" marT="0" marB="0"/>
                </a:tc>
                <a:tc>
                  <a:txBody>
                    <a:bodyPr/>
                    <a:lstStyle/>
                    <a:p>
                      <a:pPr marL="0" marR="0" algn="ctr">
                        <a:lnSpc>
                          <a:spcPct val="100000"/>
                        </a:lnSpc>
                        <a:spcBef>
                          <a:spcPts val="0"/>
                        </a:spcBef>
                        <a:spcAft>
                          <a:spcPts val="0"/>
                        </a:spcAft>
                      </a:pPr>
                      <a:r>
                        <a:rPr lang="en-US" sz="1400" b="1" i="0" dirty="0">
                          <a:effectLst/>
                          <a:latin typeface="Source Sans Pro Regular" charset="0"/>
                          <a:ea typeface="Source Sans Pro"/>
                          <a:cs typeface="Source Sans Pro Regular" charset="0"/>
                        </a:rPr>
                        <a:t>Communication Strategies for Refusing Drugs</a:t>
                      </a:r>
                    </a:p>
                    <a:p>
                      <a:pPr marL="0" marR="0">
                        <a:lnSpc>
                          <a:spcPct val="100000"/>
                        </a:lnSpc>
                        <a:spcBef>
                          <a:spcPts val="0"/>
                        </a:spcBef>
                        <a:spcAft>
                          <a:spcPts val="0"/>
                        </a:spcAft>
                        <a:tabLst>
                          <a:tab pos="160020" algn="l"/>
                        </a:tabLst>
                      </a:pPr>
                      <a:r>
                        <a:rPr lang="en-US" sz="1200" b="0" i="0" dirty="0" smtClean="0">
                          <a:effectLst/>
                          <a:latin typeface="Source Sans Pro Regular" charset="0"/>
                          <a:ea typeface="Source Sans Pro"/>
                          <a:cs typeface="Source Sans Pro Regular" charset="0"/>
                        </a:rPr>
                        <a:t>Students will </a:t>
                      </a:r>
                      <a:r>
                        <a:rPr lang="en-US" sz="1200" b="0" i="0" dirty="0">
                          <a:effectLst/>
                          <a:latin typeface="Source Sans Pro Regular" charset="0"/>
                          <a:ea typeface="Source Sans Pro"/>
                          <a:cs typeface="Source Sans Pro Regular" charset="0"/>
                        </a:rPr>
                        <a:t>understand </a:t>
                      </a:r>
                      <a:r>
                        <a:rPr lang="en-US" sz="1200" b="0" i="0" dirty="0" smtClean="0">
                          <a:effectLst/>
                          <a:latin typeface="Source Sans Pro Regular" charset="0"/>
                          <a:ea typeface="Source Sans Pro"/>
                          <a:cs typeface="Source Sans Pro Regular" charset="0"/>
                        </a:rPr>
                        <a:t>the key</a:t>
                      </a:r>
                      <a:r>
                        <a:rPr lang="en-US" sz="1200" b="0" i="0" baseline="0" dirty="0" smtClean="0">
                          <a:effectLst/>
                          <a:latin typeface="Source Sans Pro Regular" charset="0"/>
                          <a:ea typeface="Source Sans Pro"/>
                          <a:cs typeface="Source Sans Pro Regular" charset="0"/>
                        </a:rPr>
                        <a:t> elements </a:t>
                      </a:r>
                      <a:r>
                        <a:rPr lang="en-US" sz="1200" b="0" i="0" dirty="0" smtClean="0">
                          <a:effectLst/>
                          <a:latin typeface="Source Sans Pro Regular" charset="0"/>
                          <a:ea typeface="Source Sans Pro"/>
                          <a:cs typeface="Source Sans Pro Regular" charset="0"/>
                        </a:rPr>
                        <a:t>and </a:t>
                      </a:r>
                      <a:r>
                        <a:rPr lang="en-US" sz="1200" b="0" i="0" dirty="0">
                          <a:effectLst/>
                          <a:latin typeface="Source Sans Pro Regular" charset="0"/>
                          <a:ea typeface="Source Sans Pro"/>
                          <a:cs typeface="Source Sans Pro Regular" charset="0"/>
                        </a:rPr>
                        <a:t>practice verbal and nonverbal communication </a:t>
                      </a:r>
                      <a:r>
                        <a:rPr lang="en-US" sz="1200" b="0" i="0" dirty="0" smtClean="0">
                          <a:effectLst/>
                          <a:latin typeface="Source Sans Pro Regular" charset="0"/>
                          <a:ea typeface="Source Sans Pro"/>
                          <a:cs typeface="Source Sans Pro Regular" charset="0"/>
                        </a:rPr>
                        <a:t>skills.</a:t>
                      </a:r>
                      <a:r>
                        <a:rPr lang="en-US" sz="1200" b="0" i="0" baseline="0" dirty="0" smtClean="0">
                          <a:effectLst/>
                          <a:latin typeface="Source Sans Pro Regular" charset="0"/>
                          <a:ea typeface="Source Sans Pro"/>
                          <a:cs typeface="Source Sans Pro Regular" charset="0"/>
                        </a:rPr>
                        <a:t> </a:t>
                      </a:r>
                      <a:r>
                        <a:rPr lang="en-US" sz="1200" b="0" i="0" dirty="0" smtClean="0">
                          <a:effectLst/>
                          <a:latin typeface="Source Sans Pro Regular" charset="0"/>
                          <a:ea typeface="Source Sans Pro"/>
                          <a:cs typeface="Source Sans Pro Regular" charset="0"/>
                        </a:rPr>
                        <a:t>Students </a:t>
                      </a:r>
                      <a:r>
                        <a:rPr lang="en-US" sz="1200" b="0" i="0" dirty="0">
                          <a:effectLst/>
                          <a:latin typeface="Source Sans Pro Regular" charset="0"/>
                          <a:ea typeface="Source Sans Pro"/>
                          <a:cs typeface="Source Sans Pro Regular" charset="0"/>
                        </a:rPr>
                        <a:t>will learn the difference between passive, assertive, and aggressive communication and </a:t>
                      </a:r>
                      <a:r>
                        <a:rPr lang="en-US" sz="1200" b="0" i="0" dirty="0" smtClean="0">
                          <a:effectLst/>
                          <a:latin typeface="Source Sans Pro Regular" charset="0"/>
                          <a:ea typeface="Source Sans Pro"/>
                          <a:cs typeface="Source Sans Pro Regular" charset="0"/>
                        </a:rPr>
                        <a:t>strategies.</a:t>
                      </a:r>
                      <a:endParaRPr lang="en-US" sz="1200" b="0" i="0" dirty="0">
                        <a:effectLst/>
                        <a:latin typeface="Source Sans Pro Regular" charset="0"/>
                        <a:ea typeface="Source Sans Pro"/>
                        <a:cs typeface="Source Sans Pro Regular" charset="0"/>
                      </a:endParaRPr>
                    </a:p>
                  </a:txBody>
                  <a:tcPr marL="68580" marR="68580" marT="0" marB="0"/>
                </a:tc>
                <a:tc>
                  <a:txBody>
                    <a:bodyPr/>
                    <a:lstStyle/>
                    <a:p>
                      <a:pPr marL="0" marR="0" algn="ctr">
                        <a:lnSpc>
                          <a:spcPct val="100000"/>
                        </a:lnSpc>
                        <a:spcBef>
                          <a:spcPts val="0"/>
                        </a:spcBef>
                        <a:spcAft>
                          <a:spcPts val="0"/>
                        </a:spcAft>
                      </a:pPr>
                      <a:r>
                        <a:rPr lang="en-US" sz="1400" b="1" i="0" dirty="0">
                          <a:effectLst/>
                          <a:latin typeface="Source Sans Pro Regular" charset="0"/>
                          <a:ea typeface="Source Sans Pro"/>
                          <a:cs typeface="Source Sans Pro Regular" charset="0"/>
                        </a:rPr>
                        <a:t>Refusal Skills</a:t>
                      </a:r>
                    </a:p>
                    <a:p>
                      <a:pPr marL="0" marR="0">
                        <a:lnSpc>
                          <a:spcPct val="100000"/>
                        </a:lnSpc>
                        <a:spcBef>
                          <a:spcPts val="0"/>
                        </a:spcBef>
                        <a:spcAft>
                          <a:spcPts val="0"/>
                        </a:spcAft>
                      </a:pPr>
                      <a:r>
                        <a:rPr lang="en-US" sz="1200" b="0" i="0" dirty="0">
                          <a:effectLst/>
                          <a:latin typeface="Source Sans Pro Regular" charset="0"/>
                          <a:ea typeface="Source Sans Pro"/>
                          <a:cs typeface="Source Sans Pro Regular" charset="0"/>
                        </a:rPr>
                        <a:t>The goal of this lesson is for students to gain confidence in using refusal skills. Students will learn refusal strategies to say no to drugs and put them into practice through role plays. Students will analyze the effectiveness of a peer’s refusal skill performance.</a:t>
                      </a:r>
                    </a:p>
                  </a:txBody>
                  <a:tcPr marL="68580" marR="68580" marT="0" marB="0"/>
                </a:tc>
                <a:tc>
                  <a:txBody>
                    <a:bodyPr/>
                    <a:lstStyle/>
                    <a:p>
                      <a:pPr marL="7620" marR="0" algn="ctr">
                        <a:lnSpc>
                          <a:spcPct val="100000"/>
                        </a:lnSpc>
                        <a:spcBef>
                          <a:spcPts val="0"/>
                        </a:spcBef>
                        <a:spcAft>
                          <a:spcPts val="0"/>
                        </a:spcAft>
                        <a:tabLst>
                          <a:tab pos="121920" algn="l"/>
                        </a:tabLst>
                      </a:pPr>
                      <a:r>
                        <a:rPr lang="en-US" sz="1400" b="1" i="0" dirty="0">
                          <a:effectLst/>
                          <a:latin typeface="Source Sans Pro Regular" charset="0"/>
                          <a:ea typeface="Source Sans Pro"/>
                          <a:cs typeface="Source Sans Pro Regular" charset="0"/>
                        </a:rPr>
                        <a:t>Refusal &amp; Communication Skills</a:t>
                      </a:r>
                    </a:p>
                    <a:p>
                      <a:pPr marL="7620" marR="0">
                        <a:lnSpc>
                          <a:spcPct val="100000"/>
                        </a:lnSpc>
                        <a:spcBef>
                          <a:spcPts val="0"/>
                        </a:spcBef>
                        <a:spcAft>
                          <a:spcPts val="0"/>
                        </a:spcAft>
                        <a:tabLst>
                          <a:tab pos="121920" algn="l"/>
                        </a:tabLst>
                      </a:pPr>
                      <a:r>
                        <a:rPr lang="en-US" sz="1200" b="0" i="0" dirty="0">
                          <a:effectLst/>
                          <a:latin typeface="Source Sans Pro Regular" charset="0"/>
                          <a:ea typeface="Source Sans Pro"/>
                          <a:cs typeface="Source Sans Pro Regular" charset="0"/>
                        </a:rPr>
                        <a:t>In this lesson Students will analyze situations that could lead to drug use and different influences that are present when it comes to peer pressure to apply a refusal skill or strategy that best fits the situation</a:t>
                      </a:r>
                      <a:r>
                        <a:rPr lang="en-US" sz="1400" b="0" i="0" dirty="0">
                          <a:effectLst/>
                          <a:latin typeface="Source Sans Pro Regular" charset="0"/>
                          <a:ea typeface="Source Sans Pro"/>
                          <a:cs typeface="Source Sans Pro Regular" charset="0"/>
                        </a:rPr>
                        <a:t>.</a:t>
                      </a:r>
                    </a:p>
                  </a:txBody>
                  <a:tcPr marL="68580" marR="68580" marT="0" marB="0"/>
                </a:tc>
                <a:extLst>
                  <a:ext uri="{0D108BD9-81ED-4DB2-BD59-A6C34878D82A}">
                    <a16:rowId xmlns:a16="http://schemas.microsoft.com/office/drawing/2014/main" val="10002"/>
                  </a:ext>
                </a:extLst>
              </a:tr>
              <a:tr h="1826921">
                <a:tc>
                  <a:txBody>
                    <a:bodyPr/>
                    <a:lstStyle/>
                    <a:p>
                      <a:pPr marL="0" marR="0" algn="ctr">
                        <a:lnSpc>
                          <a:spcPct val="100000"/>
                        </a:lnSpc>
                        <a:spcBef>
                          <a:spcPts val="0"/>
                        </a:spcBef>
                        <a:spcAft>
                          <a:spcPts val="0"/>
                        </a:spcAft>
                      </a:pPr>
                      <a:r>
                        <a:rPr lang="en-US" sz="1400" b="0" i="0" dirty="0" smtClean="0">
                          <a:effectLst/>
                          <a:latin typeface="Source Sans Pro"/>
                          <a:ea typeface="Source Sans Pro Regular" charset="0"/>
                          <a:cs typeface="Source Sans Pro Regular" charset="0"/>
                        </a:rPr>
                        <a:t>3</a:t>
                      </a:r>
                      <a:endParaRPr lang="en-US" sz="1400" b="0" i="0" dirty="0">
                        <a:effectLst/>
                        <a:latin typeface="Source Sans Pro"/>
                        <a:ea typeface="Source Sans Pro Regular" charset="0"/>
                        <a:cs typeface="Source Sans Pro Regular" charset="0"/>
                      </a:endParaRPr>
                    </a:p>
                  </a:txBody>
                  <a:tcPr marL="68580" marR="68580" marT="0" marB="0"/>
                </a:tc>
                <a:tc>
                  <a:txBody>
                    <a:bodyPr/>
                    <a:lstStyle/>
                    <a:p>
                      <a:pPr marL="0" marR="0" algn="ctr">
                        <a:lnSpc>
                          <a:spcPct val="100000"/>
                        </a:lnSpc>
                        <a:spcBef>
                          <a:spcPts val="0"/>
                        </a:spcBef>
                        <a:spcAft>
                          <a:spcPts val="0"/>
                        </a:spcAft>
                        <a:tabLst>
                          <a:tab pos="160020" algn="l"/>
                        </a:tabLst>
                      </a:pPr>
                      <a:r>
                        <a:rPr lang="en-US" sz="1400" b="1" i="0" dirty="0">
                          <a:effectLst/>
                          <a:latin typeface="Source Sans Pro Regular" charset="0"/>
                          <a:ea typeface="Source Sans Pro"/>
                          <a:cs typeface="Source Sans Pro Regular" charset="0"/>
                        </a:rPr>
                        <a:t>Making Healthy Decisions about Drug Use</a:t>
                      </a:r>
                    </a:p>
                    <a:p>
                      <a:pPr marL="0" marR="0">
                        <a:lnSpc>
                          <a:spcPct val="100000"/>
                        </a:lnSpc>
                        <a:spcBef>
                          <a:spcPts val="0"/>
                        </a:spcBef>
                        <a:spcAft>
                          <a:spcPts val="0"/>
                        </a:spcAft>
                        <a:tabLst>
                          <a:tab pos="160020" algn="l"/>
                        </a:tabLst>
                      </a:pPr>
                      <a:r>
                        <a:rPr lang="en-US" sz="1200" b="0" i="0" dirty="0">
                          <a:effectLst/>
                          <a:latin typeface="Source Sans Pro Regular" charset="0"/>
                          <a:ea typeface="Source Sans Pro"/>
                          <a:cs typeface="Source Sans Pro Regular" charset="0"/>
                        </a:rPr>
                        <a:t>The purpose of this lesson to reinforce the decision-making process of Stop, Think, Choose and to identify all the important things they need to consider when making decisions. Students will gain confidence in decision-making by practicing the proper decision-making steps through scenarios.</a:t>
                      </a:r>
                    </a:p>
                  </a:txBody>
                  <a:tcPr marL="68580" marR="68580" marT="0" marB="0"/>
                </a:tc>
                <a:tc>
                  <a:txBody>
                    <a:bodyPr/>
                    <a:lstStyle/>
                    <a:p>
                      <a:pPr marL="0" marR="0" algn="ctr">
                        <a:lnSpc>
                          <a:spcPct val="100000"/>
                        </a:lnSpc>
                        <a:spcBef>
                          <a:spcPts val="0"/>
                        </a:spcBef>
                        <a:spcAft>
                          <a:spcPts val="0"/>
                        </a:spcAft>
                      </a:pPr>
                      <a:r>
                        <a:rPr lang="en-US" sz="1400" b="1" i="0" dirty="0">
                          <a:effectLst/>
                          <a:latin typeface="Source Sans Pro Regular" charset="0"/>
                          <a:ea typeface="Source Sans Pro"/>
                          <a:cs typeface="Source Sans Pro Regular" charset="0"/>
                        </a:rPr>
                        <a:t>Decision-Making</a:t>
                      </a:r>
                    </a:p>
                    <a:p>
                      <a:pPr marL="0" marR="0">
                        <a:lnSpc>
                          <a:spcPct val="100000"/>
                        </a:lnSpc>
                        <a:spcBef>
                          <a:spcPts val="0"/>
                        </a:spcBef>
                        <a:spcAft>
                          <a:spcPts val="0"/>
                        </a:spcAft>
                      </a:pPr>
                      <a:r>
                        <a:rPr lang="en-US" sz="1200" b="0" i="0" dirty="0">
                          <a:effectLst/>
                          <a:latin typeface="Source Sans Pro Regular" charset="0"/>
                          <a:ea typeface="Source Sans Pro"/>
                          <a:cs typeface="Source Sans Pro Regular" charset="0"/>
                        </a:rPr>
                        <a:t>This lesson is for students to review the Stop, Think, Choose decision making model and analyze the outcomes of a decision. Students will also identify various influences on the decisions we make and how to combat them to make the healthiest choice.</a:t>
                      </a:r>
                    </a:p>
                  </a:txBody>
                  <a:tcPr marL="68580" marR="68580" marT="0" marB="0"/>
                </a:tc>
                <a:tc>
                  <a:txBody>
                    <a:bodyPr/>
                    <a:lstStyle/>
                    <a:p>
                      <a:pPr marL="7620" marR="0" algn="ctr">
                        <a:lnSpc>
                          <a:spcPct val="100000"/>
                        </a:lnSpc>
                        <a:spcBef>
                          <a:spcPts val="0"/>
                        </a:spcBef>
                        <a:spcAft>
                          <a:spcPts val="0"/>
                        </a:spcAft>
                        <a:tabLst>
                          <a:tab pos="121920" algn="l"/>
                        </a:tabLst>
                      </a:pPr>
                      <a:r>
                        <a:rPr lang="en-US" sz="1400" b="1" i="0" dirty="0">
                          <a:effectLst/>
                          <a:latin typeface="Source Sans Pro Regular" charset="0"/>
                          <a:ea typeface="Source Sans Pro"/>
                          <a:cs typeface="Source Sans Pro Regular" charset="0"/>
                        </a:rPr>
                        <a:t>Effective Communication to Facilitate Healthy Choices</a:t>
                      </a:r>
                    </a:p>
                    <a:p>
                      <a:pPr marL="7620" marR="0">
                        <a:lnSpc>
                          <a:spcPct val="100000"/>
                        </a:lnSpc>
                        <a:spcBef>
                          <a:spcPts val="0"/>
                        </a:spcBef>
                        <a:spcAft>
                          <a:spcPts val="0"/>
                        </a:spcAft>
                        <a:tabLst>
                          <a:tab pos="121920" algn="l"/>
                        </a:tabLst>
                      </a:pPr>
                      <a:r>
                        <a:rPr lang="en-US" sz="1200" b="0" i="0" dirty="0">
                          <a:effectLst/>
                          <a:latin typeface="Source Sans Pro Regular" charset="0"/>
                          <a:ea typeface="Source Sans Pro"/>
                          <a:cs typeface="Source Sans Pro Regular" charset="0"/>
                        </a:rPr>
                        <a:t>This lesson will practice decision-making using “Stop, Think, Choose” and effective communication skills in </a:t>
                      </a:r>
                      <a:r>
                        <a:rPr lang="en-US" sz="1200" b="0" i="0" dirty="0" smtClean="0">
                          <a:effectLst/>
                          <a:latin typeface="Source Sans Pro Regular" charset="0"/>
                          <a:ea typeface="Source Sans Pro"/>
                          <a:cs typeface="Source Sans Pro Regular" charset="0"/>
                        </a:rPr>
                        <a:t>scenarios. </a:t>
                      </a:r>
                      <a:r>
                        <a:rPr lang="en-US" sz="1200" b="0" i="0" dirty="0">
                          <a:effectLst/>
                          <a:latin typeface="Source Sans Pro Regular" charset="0"/>
                          <a:ea typeface="Source Sans Pro"/>
                          <a:cs typeface="Source Sans Pro Regular" charset="0"/>
                        </a:rPr>
                        <a:t>Students will identify </a:t>
                      </a:r>
                      <a:r>
                        <a:rPr lang="en-US" sz="1200" b="0" i="0" dirty="0" smtClean="0">
                          <a:effectLst/>
                          <a:latin typeface="Source Sans Pro Regular" charset="0"/>
                          <a:ea typeface="Source Sans Pro"/>
                          <a:cs typeface="Source Sans Pro Regular" charset="0"/>
                        </a:rPr>
                        <a:t>possible consequences from </a:t>
                      </a:r>
                      <a:r>
                        <a:rPr lang="en-US" sz="1200" b="0" i="0" dirty="0">
                          <a:effectLst/>
                          <a:latin typeface="Source Sans Pro Regular" charset="0"/>
                          <a:ea typeface="Source Sans Pro"/>
                          <a:cs typeface="Source Sans Pro Regular" charset="0"/>
                        </a:rPr>
                        <a:t>making poor choices and gain confidence with how to handle these situations through skill practice and class discussion.</a:t>
                      </a:r>
                    </a:p>
                  </a:txBody>
                  <a:tcPr marL="68580" marR="68580" marT="0" marB="0"/>
                </a:tc>
                <a:extLst>
                  <a:ext uri="{0D108BD9-81ED-4DB2-BD59-A6C34878D82A}">
                    <a16:rowId xmlns:a16="http://schemas.microsoft.com/office/drawing/2014/main" val="10003"/>
                  </a:ext>
                </a:extLst>
              </a:tr>
              <a:tr h="894152">
                <a:tc>
                  <a:txBody>
                    <a:bodyPr/>
                    <a:lstStyle/>
                    <a:p>
                      <a:pPr marL="0" marR="0" algn="ctr">
                        <a:lnSpc>
                          <a:spcPct val="100000"/>
                        </a:lnSpc>
                        <a:spcBef>
                          <a:spcPts val="0"/>
                        </a:spcBef>
                        <a:spcAft>
                          <a:spcPts val="0"/>
                        </a:spcAft>
                      </a:pPr>
                      <a:r>
                        <a:rPr lang="en-US" sz="1600" b="0" i="0" dirty="0" smtClean="0">
                          <a:effectLst/>
                          <a:latin typeface="Source Sans Pro"/>
                          <a:ea typeface="Source Sans Pro Regular" charset="0"/>
                          <a:cs typeface="Source Sans Pro Regular" charset="0"/>
                        </a:rPr>
                        <a:t>4*</a:t>
                      </a:r>
                      <a:endParaRPr lang="en-US" sz="1600" b="0" i="0" dirty="0">
                        <a:effectLst/>
                        <a:latin typeface="Source Sans Pro"/>
                        <a:ea typeface="Source Sans Pro Regular" charset="0"/>
                        <a:cs typeface="Source Sans Pro Regular" charset="0"/>
                      </a:endParaRPr>
                    </a:p>
                  </a:txBody>
                  <a:tcPr marL="68580" marR="68580" marT="0" marB="0"/>
                </a:tc>
                <a:tc gridSpan="3">
                  <a:txBody>
                    <a:bodyPr/>
                    <a:lstStyle/>
                    <a:p>
                      <a:pPr marL="0" marR="0" algn="ctr">
                        <a:lnSpc>
                          <a:spcPct val="100000"/>
                        </a:lnSpc>
                        <a:spcBef>
                          <a:spcPts val="0"/>
                        </a:spcBef>
                        <a:spcAft>
                          <a:spcPts val="0"/>
                        </a:spcAft>
                        <a:tabLst>
                          <a:tab pos="160020" algn="l"/>
                        </a:tabLst>
                      </a:pPr>
                      <a:r>
                        <a:rPr lang="en-US" sz="1400" b="0" i="0" dirty="0">
                          <a:effectLst/>
                          <a:latin typeface="Source Sans Pro Regular" charset="0"/>
                          <a:ea typeface="Source Sans Pro Regular" charset="0"/>
                          <a:cs typeface="Source Sans Pro Regular" charset="0"/>
                        </a:rPr>
                        <a:t> </a:t>
                      </a:r>
                      <a:r>
                        <a:rPr lang="en-US" sz="1400" b="1" i="0" dirty="0" smtClean="0">
                          <a:effectLst/>
                          <a:latin typeface="Source Sans Pro Regular" charset="0"/>
                          <a:ea typeface="Source Sans Pro Regular" charset="0"/>
                          <a:cs typeface="Source Sans Pro Regular" charset="0"/>
                        </a:rPr>
                        <a:t>Advocating </a:t>
                      </a:r>
                      <a:r>
                        <a:rPr lang="en-US" sz="1400" b="1" i="0" dirty="0">
                          <a:effectLst/>
                          <a:latin typeface="Source Sans Pro Regular" charset="0"/>
                          <a:ea typeface="Source Sans Pro Regular" charset="0"/>
                          <a:cs typeface="Source Sans Pro Regular" charset="0"/>
                        </a:rPr>
                        <a:t>to be Drug-Free</a:t>
                      </a:r>
                    </a:p>
                    <a:p>
                      <a:pPr marL="0" marR="0" lvl="0" indent="0">
                        <a:lnSpc>
                          <a:spcPct val="100000"/>
                        </a:lnSpc>
                        <a:spcBef>
                          <a:spcPts val="0"/>
                        </a:spcBef>
                        <a:spcAft>
                          <a:spcPts val="0"/>
                        </a:spcAft>
                        <a:buFont typeface="Symbol"/>
                        <a:buNone/>
                        <a:tabLst>
                          <a:tab pos="160020" algn="l"/>
                        </a:tabLst>
                      </a:pPr>
                      <a:r>
                        <a:rPr lang="en-US" sz="1400" b="0" i="0" dirty="0">
                          <a:effectLst/>
                          <a:latin typeface="Source Sans Pro Regular" charset="0"/>
                          <a:ea typeface="Source Sans Pro Regular" charset="0"/>
                          <a:cs typeface="Source Sans Pro Regular" charset="0"/>
                        </a:rPr>
                        <a:t>*</a:t>
                      </a:r>
                      <a:r>
                        <a:rPr lang="en-US" sz="1200" b="0" i="0" dirty="0">
                          <a:effectLst/>
                          <a:latin typeface="Source Sans Pro Regular" charset="0"/>
                          <a:ea typeface="Source Sans Pro Regular" charset="0"/>
                          <a:cs typeface="Source Sans Pro Regular" charset="0"/>
                        </a:rPr>
                        <a:t>Lesson 4 – Advocating to be Drug-Free by writing a letter that encourages a 5</a:t>
                      </a:r>
                      <a:r>
                        <a:rPr lang="en-US" sz="1200" b="0" i="0" baseline="30000" dirty="0">
                          <a:effectLst/>
                          <a:latin typeface="Source Sans Pro Regular" charset="0"/>
                          <a:ea typeface="Source Sans Pro Regular" charset="0"/>
                          <a:cs typeface="Source Sans Pro Regular" charset="0"/>
                        </a:rPr>
                        <a:t>th</a:t>
                      </a:r>
                      <a:r>
                        <a:rPr lang="en-US" sz="1200" b="0" i="0" dirty="0">
                          <a:effectLst/>
                          <a:latin typeface="Source Sans Pro Regular" charset="0"/>
                          <a:ea typeface="Source Sans Pro Regular" charset="0"/>
                          <a:cs typeface="Source Sans Pro Regular" charset="0"/>
                        </a:rPr>
                        <a:t> grader to make drug-free choices when they get to middle school</a:t>
                      </a:r>
                      <a:r>
                        <a:rPr lang="en-US" sz="1200" b="0" i="0" dirty="0" smtClean="0">
                          <a:effectLst/>
                          <a:latin typeface="Source Sans Pro Regular" charset="0"/>
                          <a:ea typeface="Source Sans Pro Regular" charset="0"/>
                          <a:cs typeface="Source Sans Pro Regular" charset="0"/>
                        </a:rPr>
                        <a:t>.</a:t>
                      </a:r>
                      <a:r>
                        <a:rPr lang="en-US" sz="1200" b="0" i="0" baseline="0" dirty="0" smtClean="0">
                          <a:effectLst/>
                          <a:latin typeface="Source Sans Pro Regular" charset="0"/>
                          <a:ea typeface="Source Sans Pro Regular" charset="0"/>
                          <a:cs typeface="Source Sans Pro Regular" charset="0"/>
                        </a:rPr>
                        <a:t> </a:t>
                      </a:r>
                      <a:r>
                        <a:rPr lang="en-US" sz="1200" b="0" i="0" dirty="0" smtClean="0">
                          <a:effectLst/>
                          <a:latin typeface="Source Sans Pro Regular" charset="0"/>
                          <a:ea typeface="Source Sans Pro Regular" charset="0"/>
                          <a:cs typeface="Source Sans Pro Regular" charset="0"/>
                        </a:rPr>
                        <a:t>(</a:t>
                      </a:r>
                      <a:r>
                        <a:rPr lang="en-US" sz="1200" b="0" i="0" dirty="0">
                          <a:effectLst/>
                          <a:latin typeface="Source Sans Pro Regular" charset="0"/>
                          <a:ea typeface="Source Sans Pro Regular" charset="0"/>
                          <a:cs typeface="Source Sans Pro Regular" charset="0"/>
                        </a:rPr>
                        <a:t>*Lesson 4 is an additional that can be used as a culminating assessment in middle school).</a:t>
                      </a:r>
                    </a:p>
                  </a:txBody>
                  <a:tcPr marL="68580" marR="68580" marT="0" marB="0"/>
                </a:tc>
                <a:tc hMerge="1">
                  <a:txBody>
                    <a:bodyPr/>
                    <a:lstStyle/>
                    <a:p>
                      <a:pPr marL="0" marR="0">
                        <a:lnSpc>
                          <a:spcPct val="115000"/>
                        </a:lnSpc>
                        <a:spcBef>
                          <a:spcPts val="0"/>
                        </a:spcBef>
                        <a:spcAft>
                          <a:spcPts val="0"/>
                        </a:spcAft>
                        <a:tabLst>
                          <a:tab pos="160020" algn="l"/>
                        </a:tabLst>
                      </a:pPr>
                      <a:endParaRPr lang="en-US" sz="1100" dirty="0">
                        <a:effectLst/>
                        <a:latin typeface="Cambria"/>
                        <a:ea typeface="ＭＳ 明朝"/>
                        <a:cs typeface="Times New Roman"/>
                      </a:endParaRPr>
                    </a:p>
                  </a:txBody>
                  <a:tcPr marL="68580" marR="68580" marT="0" marB="0"/>
                </a:tc>
                <a:tc hMerge="1">
                  <a:txBody>
                    <a:bodyPr/>
                    <a:lstStyle/>
                    <a:p>
                      <a:pPr marL="0" marR="0">
                        <a:lnSpc>
                          <a:spcPct val="115000"/>
                        </a:lnSpc>
                        <a:spcBef>
                          <a:spcPts val="0"/>
                        </a:spcBef>
                        <a:spcAft>
                          <a:spcPts val="0"/>
                        </a:spcAft>
                        <a:tabLst>
                          <a:tab pos="160020" algn="l"/>
                        </a:tabLst>
                      </a:pPr>
                      <a:endParaRPr lang="en-US" sz="11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459531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863719"/>
              </p:ext>
            </p:extLst>
          </p:nvPr>
        </p:nvGraphicFramePr>
        <p:xfrm>
          <a:off x="-1" y="0"/>
          <a:ext cx="9144000" cy="6857999"/>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44140">
                <a:tc>
                  <a:txBody>
                    <a:bodyPr/>
                    <a:lstStyle/>
                    <a:p>
                      <a:pPr marL="0" marR="0" algn="ctr">
                        <a:spcBef>
                          <a:spcPts val="0"/>
                        </a:spcBef>
                        <a:spcAft>
                          <a:spcPts val="0"/>
                        </a:spcAft>
                      </a:pPr>
                      <a:r>
                        <a:rPr lang="en-US" sz="1400" b="0" i="0" dirty="0" smtClean="0">
                          <a:effectLst/>
                          <a:latin typeface="Source Sans Pro"/>
                          <a:ea typeface="Source Sans Pro Regular" charset="0"/>
                          <a:cs typeface="Source Sans Pro Regular" charset="0"/>
                        </a:rPr>
                        <a:t>1</a:t>
                      </a:r>
                      <a:endParaRPr lang="en-US" sz="1400" b="0" i="0" dirty="0">
                        <a:effectLst/>
                        <a:latin typeface="Source Sans Pro"/>
                        <a:ea typeface="Source Sans Pro Regular" charset="0"/>
                        <a:cs typeface="Source Sans Pro Regular" charset="0"/>
                      </a:endParaRPr>
                    </a:p>
                  </a:txBody>
                  <a:tcPr marL="68580" marR="68580" marT="0" marB="0">
                    <a:solidFill>
                      <a:srgbClr val="FF0000"/>
                    </a:solidFill>
                  </a:tcPr>
                </a:tc>
                <a:tc>
                  <a:txBody>
                    <a:bodyPr/>
                    <a:lstStyle/>
                    <a:p>
                      <a:pPr marL="0" marR="0" algn="ctr">
                        <a:spcBef>
                          <a:spcPts val="0"/>
                        </a:spcBef>
                        <a:spcAft>
                          <a:spcPts val="0"/>
                        </a:spcAft>
                      </a:pPr>
                      <a:r>
                        <a:rPr lang="en-US" sz="1400" b="0" i="0" dirty="0" smtClean="0">
                          <a:effectLst/>
                          <a:latin typeface="Source Sans Pro"/>
                          <a:ea typeface="Source Sans Pro Regular" charset="0"/>
                          <a:cs typeface="Source Sans Pro Regular" charset="0"/>
                        </a:rPr>
                        <a:t>2</a:t>
                      </a:r>
                      <a:endParaRPr lang="en-US" sz="1400" b="0" i="0" dirty="0">
                        <a:effectLst/>
                        <a:latin typeface="Source Sans Pro"/>
                        <a:ea typeface="Source Sans Pro Regular" charset="0"/>
                        <a:cs typeface="Source Sans Pro Regular" charset="0"/>
                      </a:endParaRPr>
                    </a:p>
                  </a:txBody>
                  <a:tcPr marL="68580" marR="68580" marT="0" marB="0">
                    <a:solidFill>
                      <a:srgbClr val="FF0000"/>
                    </a:solidFill>
                  </a:tcPr>
                </a:tc>
                <a:tc>
                  <a:txBody>
                    <a:bodyPr/>
                    <a:lstStyle/>
                    <a:p>
                      <a:pPr marL="0" marR="0" algn="ctr">
                        <a:spcBef>
                          <a:spcPts val="0"/>
                        </a:spcBef>
                        <a:spcAft>
                          <a:spcPts val="0"/>
                        </a:spcAft>
                      </a:pPr>
                      <a:r>
                        <a:rPr lang="en-US" sz="1400" b="0" i="0" dirty="0" smtClean="0">
                          <a:effectLst/>
                          <a:latin typeface="Source Sans Pro"/>
                          <a:ea typeface="Source Sans Pro Regular" charset="0"/>
                          <a:cs typeface="Source Sans Pro Regular" charset="0"/>
                        </a:rPr>
                        <a:t>3</a:t>
                      </a:r>
                      <a:endParaRPr lang="en-US" sz="1400" b="0" i="0" dirty="0">
                        <a:effectLst/>
                        <a:latin typeface="Source Sans Pro"/>
                        <a:ea typeface="Source Sans Pro Regular" charset="0"/>
                        <a:cs typeface="Source Sans Pro Regular" charset="0"/>
                      </a:endParaRPr>
                    </a:p>
                  </a:txBody>
                  <a:tcPr marL="68580" marR="68580" marT="0" marB="0">
                    <a:solidFill>
                      <a:srgbClr val="FF0000"/>
                    </a:solidFill>
                  </a:tcPr>
                </a:tc>
                <a:extLst>
                  <a:ext uri="{0D108BD9-81ED-4DB2-BD59-A6C34878D82A}">
                    <a16:rowId xmlns:a16="http://schemas.microsoft.com/office/drawing/2014/main" val="10000"/>
                  </a:ext>
                </a:extLst>
              </a:tr>
              <a:tr h="2022518">
                <a:tc>
                  <a:txBody>
                    <a:bodyPr/>
                    <a:lstStyle/>
                    <a:p>
                      <a:pPr marL="0" marR="0" algn="ctr">
                        <a:lnSpc>
                          <a:spcPct val="100000"/>
                        </a:lnSpc>
                        <a:spcBef>
                          <a:spcPts val="0"/>
                        </a:spcBef>
                        <a:spcAft>
                          <a:spcPts val="0"/>
                        </a:spcAft>
                      </a:pPr>
                      <a:r>
                        <a:rPr lang="en-US" sz="1400" b="1" i="0" dirty="0">
                          <a:effectLst/>
                          <a:latin typeface="Source Sans Pro Regular" charset="0"/>
                          <a:ea typeface="Source Sans Pro"/>
                          <a:cs typeface="Source Sans Pro Regular" charset="0"/>
                        </a:rPr>
                        <a:t>Drug Use &amp; Its Impact on </a:t>
                      </a:r>
                      <a:r>
                        <a:rPr lang="en-US" sz="1400" b="1" i="0" dirty="0" smtClean="0">
                          <a:effectLst/>
                          <a:latin typeface="Source Sans Pro Regular" charset="0"/>
                          <a:ea typeface="Source Sans Pro"/>
                          <a:cs typeface="Source Sans Pro Regular" charset="0"/>
                        </a:rPr>
                        <a:t>You</a:t>
                      </a:r>
                    </a:p>
                    <a:p>
                      <a:pPr marL="0" marR="0" algn="l">
                        <a:lnSpc>
                          <a:spcPct val="100000"/>
                        </a:lnSpc>
                        <a:spcBef>
                          <a:spcPts val="0"/>
                        </a:spcBef>
                        <a:spcAft>
                          <a:spcPts val="0"/>
                        </a:spcAft>
                      </a:pPr>
                      <a:r>
                        <a:rPr lang="en-US" sz="1400" b="0" i="0" dirty="0" smtClean="0">
                          <a:effectLst/>
                          <a:latin typeface="Source Sans Pro Regular" charset="0"/>
                          <a:ea typeface="Source Sans Pro"/>
                          <a:cs typeface="Source Sans Pro Regular" charset="0"/>
                        </a:rPr>
                        <a:t>S</a:t>
                      </a:r>
                      <a:r>
                        <a:rPr lang="en-US" sz="1200" b="0" i="0" dirty="0" smtClean="0">
                          <a:effectLst/>
                          <a:latin typeface="Source Sans Pro Regular" charset="0"/>
                          <a:ea typeface="Source Sans Pro"/>
                          <a:cs typeface="Source Sans Pro Regular" charset="0"/>
                        </a:rPr>
                        <a:t>tudents </a:t>
                      </a:r>
                      <a:r>
                        <a:rPr lang="en-US" sz="1200" b="0" i="0" dirty="0">
                          <a:effectLst/>
                          <a:latin typeface="Source Sans Pro Regular" charset="0"/>
                          <a:ea typeface="Source Sans Pro"/>
                          <a:cs typeface="Source Sans Pro Regular" charset="0"/>
                        </a:rPr>
                        <a:t>will discuss appropriate and inappropriate uses of a drug,  explore reasons why a person would abuse a drug, and find alternatives to drug use. Students will explore the scope of the problem by analyzing the impact of drug use on relationships, society, as well as the user’s health, education, and future. </a:t>
                      </a:r>
                    </a:p>
                  </a:txBody>
                  <a:tcPr marL="68580" marR="68580" marT="0" marB="0"/>
                </a:tc>
                <a:tc>
                  <a:txBody>
                    <a:bodyPr/>
                    <a:lstStyle/>
                    <a:p>
                      <a:pPr marL="0" marR="0" algn="ctr">
                        <a:lnSpc>
                          <a:spcPct val="100000"/>
                        </a:lnSpc>
                        <a:spcBef>
                          <a:spcPts val="0"/>
                        </a:spcBef>
                        <a:spcAft>
                          <a:spcPts val="0"/>
                        </a:spcAft>
                      </a:pPr>
                      <a:r>
                        <a:rPr lang="en-US" sz="1400" b="1" i="0" dirty="0">
                          <a:effectLst/>
                          <a:latin typeface="Source Sans Pro Regular" charset="0"/>
                          <a:ea typeface="Source Sans Pro"/>
                          <a:cs typeface="Source Sans Pro Regular" charset="0"/>
                        </a:rPr>
                        <a:t>Addiction</a:t>
                      </a:r>
                    </a:p>
                    <a:p>
                      <a:pPr marL="0" marR="0">
                        <a:lnSpc>
                          <a:spcPct val="100000"/>
                        </a:lnSpc>
                        <a:spcBef>
                          <a:spcPts val="0"/>
                        </a:spcBef>
                        <a:spcAft>
                          <a:spcPts val="0"/>
                        </a:spcAft>
                        <a:tabLst>
                          <a:tab pos="160020" algn="l"/>
                        </a:tabLst>
                      </a:pPr>
                      <a:r>
                        <a:rPr lang="en-US" sz="1200" b="0" i="0" dirty="0">
                          <a:effectLst/>
                          <a:latin typeface="Source Sans Pro Regular" charset="0"/>
                          <a:ea typeface="Source Sans Pro"/>
                          <a:cs typeface="Source Sans Pro Regular" charset="0"/>
                        </a:rPr>
                        <a:t>Students will take a closer look at the stages of addiction. The lesson uses scenarios to help students understand addiction leads to a progression of consequences on themselves and others they care </a:t>
                      </a:r>
                      <a:r>
                        <a:rPr lang="en-US" sz="1200" b="0" i="0" dirty="0" smtClean="0">
                          <a:effectLst/>
                          <a:latin typeface="Source Sans Pro Regular" charset="0"/>
                          <a:ea typeface="Source Sans Pro"/>
                          <a:cs typeface="Source Sans Pro Regular" charset="0"/>
                        </a:rPr>
                        <a:t>about.</a:t>
                      </a:r>
                      <a:r>
                        <a:rPr lang="en-US" sz="1200" b="0" i="0" baseline="0" dirty="0" smtClean="0">
                          <a:effectLst/>
                          <a:latin typeface="Source Sans Pro Regular" charset="0"/>
                          <a:ea typeface="Source Sans Pro"/>
                          <a:cs typeface="Source Sans Pro Regular" charset="0"/>
                        </a:rPr>
                        <a:t> S</a:t>
                      </a:r>
                      <a:r>
                        <a:rPr lang="en-US" sz="1200" b="0" i="0" dirty="0" smtClean="0">
                          <a:effectLst/>
                          <a:latin typeface="Source Sans Pro Regular" charset="0"/>
                          <a:ea typeface="Source Sans Pro"/>
                          <a:cs typeface="Source Sans Pro Regular" charset="0"/>
                        </a:rPr>
                        <a:t>tudents </a:t>
                      </a:r>
                      <a:r>
                        <a:rPr lang="en-US" sz="1200" b="0" i="0" dirty="0">
                          <a:effectLst/>
                          <a:latin typeface="Source Sans Pro Regular" charset="0"/>
                          <a:ea typeface="Source Sans Pro"/>
                          <a:cs typeface="Source Sans Pro Regular" charset="0"/>
                        </a:rPr>
                        <a:t>writing a personal anti-drug message stating specific reasons to make healthy and drug-free </a:t>
                      </a:r>
                      <a:r>
                        <a:rPr lang="en-US" sz="1200" b="0" i="0" dirty="0" smtClean="0">
                          <a:effectLst/>
                          <a:latin typeface="Source Sans Pro Regular" charset="0"/>
                          <a:ea typeface="Source Sans Pro"/>
                          <a:cs typeface="Source Sans Pro Regular" charset="0"/>
                        </a:rPr>
                        <a:t>choices</a:t>
                      </a:r>
                      <a:r>
                        <a:rPr lang="en-US" sz="1200" b="0" i="0" baseline="0" dirty="0" smtClean="0">
                          <a:effectLst/>
                          <a:latin typeface="Source Sans Pro Regular" charset="0"/>
                          <a:ea typeface="Source Sans Pro"/>
                          <a:cs typeface="Source Sans Pro Regular" charset="0"/>
                        </a:rPr>
                        <a:t>.</a:t>
                      </a:r>
                      <a:endParaRPr lang="en-US" sz="1200" b="0" i="0" dirty="0">
                        <a:effectLst/>
                        <a:latin typeface="Source Sans Pro Regular" charset="0"/>
                        <a:ea typeface="Source Sans Pro"/>
                        <a:cs typeface="Source Sans Pro Regular" charset="0"/>
                      </a:endParaRPr>
                    </a:p>
                  </a:txBody>
                  <a:tcPr marL="68580" marR="68580" marT="0" marB="0"/>
                </a:tc>
                <a:tc>
                  <a:txBody>
                    <a:bodyPr/>
                    <a:lstStyle/>
                    <a:p>
                      <a:pPr marL="0" marR="0" algn="ctr">
                        <a:lnSpc>
                          <a:spcPct val="100000"/>
                        </a:lnSpc>
                        <a:spcBef>
                          <a:spcPts val="0"/>
                        </a:spcBef>
                        <a:spcAft>
                          <a:spcPts val="0"/>
                        </a:spcAft>
                      </a:pPr>
                      <a:r>
                        <a:rPr lang="en-US" sz="1400" b="1" i="0" dirty="0">
                          <a:effectLst/>
                          <a:latin typeface="Source Sans Pro Regular" charset="0"/>
                          <a:ea typeface="Source Sans Pro"/>
                          <a:cs typeface="Source Sans Pro Regular" charset="0"/>
                        </a:rPr>
                        <a:t>Proper Use of Prescription and OTC Medicines</a:t>
                      </a:r>
                    </a:p>
                    <a:p>
                      <a:pPr marL="0" marR="0">
                        <a:lnSpc>
                          <a:spcPct val="100000"/>
                        </a:lnSpc>
                        <a:spcBef>
                          <a:spcPts val="0"/>
                        </a:spcBef>
                        <a:spcAft>
                          <a:spcPts val="0"/>
                        </a:spcAft>
                      </a:pPr>
                      <a:r>
                        <a:rPr lang="en-US" sz="1200" b="0" i="0" dirty="0">
                          <a:effectLst/>
                          <a:latin typeface="Source Sans Pro Regular" charset="0"/>
                          <a:ea typeface="Source Sans Pro"/>
                          <a:cs typeface="Source Sans Pro Regular" charset="0"/>
                        </a:rPr>
                        <a:t>Students will identify the characteristics of appropriate use, storage and disposal of </a:t>
                      </a:r>
                      <a:r>
                        <a:rPr lang="en-US" sz="1200" b="0" i="0" dirty="0" smtClean="0">
                          <a:effectLst/>
                          <a:latin typeface="Source Sans Pro Regular" charset="0"/>
                          <a:ea typeface="Source Sans Pro"/>
                          <a:cs typeface="Source Sans Pro Regular" charset="0"/>
                        </a:rPr>
                        <a:t>OTC </a:t>
                      </a:r>
                      <a:r>
                        <a:rPr lang="en-US" sz="1200" b="0" i="0" dirty="0">
                          <a:effectLst/>
                          <a:latin typeface="Source Sans Pro Regular" charset="0"/>
                          <a:ea typeface="Source Sans Pro"/>
                          <a:cs typeface="Source Sans Pro Regular" charset="0"/>
                        </a:rPr>
                        <a:t>and prescription medicines. Students will describe the consequences associated with misuse of prescription and OTC medicines. Students will read scenarios and identify proper use/misuse and alternatives to OTC and prescription medicine misuse.  </a:t>
                      </a:r>
                    </a:p>
                  </a:txBody>
                  <a:tcPr marL="68580" marR="68580" marT="0" marB="0"/>
                </a:tc>
                <a:extLst>
                  <a:ext uri="{0D108BD9-81ED-4DB2-BD59-A6C34878D82A}">
                    <a16:rowId xmlns:a16="http://schemas.microsoft.com/office/drawing/2014/main" val="10001"/>
                  </a:ext>
                </a:extLst>
              </a:tr>
              <a:tr h="244140">
                <a:tc>
                  <a:txBody>
                    <a:bodyPr/>
                    <a:lstStyle/>
                    <a:p>
                      <a:pPr marL="0" marR="0" algn="ctr">
                        <a:lnSpc>
                          <a:spcPct val="100000"/>
                        </a:lnSpc>
                        <a:spcBef>
                          <a:spcPts val="0"/>
                        </a:spcBef>
                        <a:spcAft>
                          <a:spcPts val="0"/>
                        </a:spcAft>
                      </a:pPr>
                      <a:r>
                        <a:rPr lang="en-US" sz="1400" b="0" i="0" dirty="0" smtClean="0">
                          <a:solidFill>
                            <a:schemeClr val="bg1"/>
                          </a:solidFill>
                          <a:effectLst/>
                          <a:latin typeface="Source Sans Pro Regular" charset="0"/>
                          <a:ea typeface="Source Sans Pro Regular" charset="0"/>
                          <a:cs typeface="Source Sans Pro Regular" charset="0"/>
                        </a:rPr>
                        <a:t>4</a:t>
                      </a:r>
                      <a:endParaRPr lang="en-US" sz="1400" b="0" i="0" dirty="0">
                        <a:solidFill>
                          <a:schemeClr val="bg1"/>
                        </a:solidFill>
                        <a:effectLst/>
                        <a:latin typeface="Source Sans Pro Regular" charset="0"/>
                        <a:ea typeface="Source Sans Pro Regular" charset="0"/>
                        <a:cs typeface="Source Sans Pro Regular" charset="0"/>
                      </a:endParaRPr>
                    </a:p>
                  </a:txBody>
                  <a:tcPr marL="68580" marR="68580" marT="0" marB="0">
                    <a:solidFill>
                      <a:srgbClr val="FF0000"/>
                    </a:solidFill>
                  </a:tcPr>
                </a:tc>
                <a:tc>
                  <a:txBody>
                    <a:bodyPr/>
                    <a:lstStyle/>
                    <a:p>
                      <a:pPr marL="0" marR="0" algn="ctr">
                        <a:lnSpc>
                          <a:spcPct val="100000"/>
                        </a:lnSpc>
                        <a:spcBef>
                          <a:spcPts val="0"/>
                        </a:spcBef>
                        <a:spcAft>
                          <a:spcPts val="0"/>
                        </a:spcAft>
                      </a:pPr>
                      <a:r>
                        <a:rPr lang="en-US" sz="1400" b="0" i="0" dirty="0" smtClean="0">
                          <a:solidFill>
                            <a:schemeClr val="bg1"/>
                          </a:solidFill>
                          <a:effectLst/>
                          <a:latin typeface="Source Sans Pro Regular" charset="0"/>
                          <a:ea typeface="Source Sans Pro Regular" charset="0"/>
                          <a:cs typeface="Source Sans Pro Regular" charset="0"/>
                        </a:rPr>
                        <a:t>5</a:t>
                      </a:r>
                      <a:endParaRPr lang="en-US" sz="1400" b="0" i="0" dirty="0">
                        <a:solidFill>
                          <a:schemeClr val="bg1"/>
                        </a:solidFill>
                        <a:effectLst/>
                        <a:latin typeface="Source Sans Pro Regular" charset="0"/>
                        <a:ea typeface="Source Sans Pro Regular" charset="0"/>
                        <a:cs typeface="Source Sans Pro Regular" charset="0"/>
                      </a:endParaRPr>
                    </a:p>
                  </a:txBody>
                  <a:tcPr marL="68580" marR="68580" marT="0" marB="0">
                    <a:solidFill>
                      <a:srgbClr val="FF0000"/>
                    </a:solidFill>
                  </a:tcPr>
                </a:tc>
                <a:tc>
                  <a:txBody>
                    <a:bodyPr/>
                    <a:lstStyle/>
                    <a:p>
                      <a:pPr marL="0" marR="0" algn="ctr">
                        <a:lnSpc>
                          <a:spcPct val="100000"/>
                        </a:lnSpc>
                        <a:spcBef>
                          <a:spcPts val="0"/>
                        </a:spcBef>
                        <a:spcAft>
                          <a:spcPts val="0"/>
                        </a:spcAft>
                      </a:pPr>
                      <a:r>
                        <a:rPr lang="en-US" sz="1400" b="0" i="0" dirty="0" smtClean="0">
                          <a:solidFill>
                            <a:schemeClr val="bg1"/>
                          </a:solidFill>
                          <a:effectLst/>
                          <a:latin typeface="Source Sans Pro Regular" charset="0"/>
                          <a:ea typeface="Source Sans Pro Regular" charset="0"/>
                          <a:cs typeface="Source Sans Pro Regular" charset="0"/>
                        </a:rPr>
                        <a:t>6</a:t>
                      </a:r>
                      <a:endParaRPr lang="en-US" sz="1400" b="0" i="0" dirty="0">
                        <a:solidFill>
                          <a:schemeClr val="bg1"/>
                        </a:solidFill>
                        <a:effectLst/>
                        <a:latin typeface="Source Sans Pro Regular" charset="0"/>
                        <a:ea typeface="Source Sans Pro Regular" charset="0"/>
                        <a:cs typeface="Source Sans Pro Regular" charset="0"/>
                      </a:endParaRPr>
                    </a:p>
                  </a:txBody>
                  <a:tcPr marL="68580" marR="68580" marT="0" marB="0">
                    <a:solidFill>
                      <a:srgbClr val="FF0000"/>
                    </a:solidFill>
                  </a:tcPr>
                </a:tc>
                <a:extLst>
                  <a:ext uri="{0D108BD9-81ED-4DB2-BD59-A6C34878D82A}">
                    <a16:rowId xmlns:a16="http://schemas.microsoft.com/office/drawing/2014/main" val="10002"/>
                  </a:ext>
                </a:extLst>
              </a:tr>
              <a:tr h="1626993">
                <a:tc>
                  <a:txBody>
                    <a:bodyPr/>
                    <a:lstStyle/>
                    <a:p>
                      <a:pPr marL="7620" marR="0" algn="ctr">
                        <a:lnSpc>
                          <a:spcPct val="100000"/>
                        </a:lnSpc>
                        <a:spcBef>
                          <a:spcPts val="0"/>
                        </a:spcBef>
                        <a:spcAft>
                          <a:spcPts val="0"/>
                        </a:spcAft>
                        <a:tabLst>
                          <a:tab pos="121920" algn="l"/>
                        </a:tabLst>
                      </a:pPr>
                      <a:r>
                        <a:rPr lang="en-US" sz="1400" b="1" i="0" dirty="0">
                          <a:effectLst/>
                          <a:latin typeface="Source Sans Pro Regular" charset="0"/>
                          <a:ea typeface="Source Sans Pro"/>
                          <a:cs typeface="Source Sans Pro Regular" charset="0"/>
                        </a:rPr>
                        <a:t>Decision-Making</a:t>
                      </a:r>
                    </a:p>
                    <a:p>
                      <a:pPr marL="0" marR="0">
                        <a:lnSpc>
                          <a:spcPct val="100000"/>
                        </a:lnSpc>
                        <a:spcBef>
                          <a:spcPts val="0"/>
                        </a:spcBef>
                        <a:spcAft>
                          <a:spcPts val="0"/>
                        </a:spcAft>
                        <a:tabLst>
                          <a:tab pos="160020" algn="l"/>
                        </a:tabLst>
                      </a:pPr>
                      <a:r>
                        <a:rPr lang="en-US" sz="1200" b="0" i="0" dirty="0">
                          <a:effectLst/>
                          <a:latin typeface="Source Sans Pro Regular" charset="0"/>
                          <a:ea typeface="Source Sans Pro"/>
                          <a:cs typeface="Source Sans Pro Regular" charset="0"/>
                        </a:rPr>
                        <a:t>Students will apply the Stop, Think, Choose Model in </a:t>
                      </a:r>
                      <a:r>
                        <a:rPr lang="en-US" sz="1200" b="0" i="0" dirty="0" smtClean="0">
                          <a:effectLst/>
                          <a:latin typeface="Source Sans Pro Regular" charset="0"/>
                          <a:ea typeface="Source Sans Pro"/>
                          <a:cs typeface="Source Sans Pro Regular" charset="0"/>
                        </a:rPr>
                        <a:t>scenarios</a:t>
                      </a:r>
                      <a:r>
                        <a:rPr lang="en-US" sz="1200" b="0" i="0" dirty="0">
                          <a:effectLst/>
                          <a:latin typeface="Source Sans Pro Regular" charset="0"/>
                          <a:ea typeface="Source Sans Pro"/>
                          <a:cs typeface="Source Sans Pro Regular" charset="0"/>
                        </a:rPr>
                        <a:t>. </a:t>
                      </a:r>
                      <a:r>
                        <a:rPr lang="en-US" sz="1200" b="0" i="0" dirty="0" smtClean="0">
                          <a:effectLst/>
                          <a:latin typeface="Source Sans Pro Regular" charset="0"/>
                          <a:ea typeface="Source Sans Pro"/>
                          <a:cs typeface="Source Sans Pro Regular" charset="0"/>
                        </a:rPr>
                        <a:t>Students </a:t>
                      </a:r>
                      <a:r>
                        <a:rPr lang="en-US" sz="1200" b="0" i="0" dirty="0">
                          <a:effectLst/>
                          <a:latin typeface="Source Sans Pro Regular" charset="0"/>
                          <a:ea typeface="Source Sans Pro"/>
                          <a:cs typeface="Source Sans Pro Regular" charset="0"/>
                        </a:rPr>
                        <a:t>will apply their knowledge about prescription and other drugs to identify the healthy choice. A class discussion will identify others who could be helpful and a positive influence in making healthy, drug-free choices.</a:t>
                      </a:r>
                    </a:p>
                  </a:txBody>
                  <a:tcPr marL="68580" marR="68580" marT="0" marB="0"/>
                </a:tc>
                <a:tc>
                  <a:txBody>
                    <a:bodyPr/>
                    <a:lstStyle/>
                    <a:p>
                      <a:pPr marL="0" marR="0" algn="ctr">
                        <a:lnSpc>
                          <a:spcPct val="100000"/>
                        </a:lnSpc>
                        <a:spcBef>
                          <a:spcPts val="0"/>
                        </a:spcBef>
                        <a:spcAft>
                          <a:spcPts val="0"/>
                        </a:spcAft>
                      </a:pPr>
                      <a:r>
                        <a:rPr lang="en-US" sz="1400" b="1" i="0" dirty="0">
                          <a:effectLst/>
                          <a:latin typeface="Source Sans Pro Regular" charset="0"/>
                          <a:ea typeface="Source Sans Pro"/>
                          <a:cs typeface="Source Sans Pro Regular" charset="0"/>
                        </a:rPr>
                        <a:t>Opioid Abuse Prevention</a:t>
                      </a:r>
                    </a:p>
                    <a:p>
                      <a:pPr marL="0" marR="0">
                        <a:lnSpc>
                          <a:spcPct val="100000"/>
                        </a:lnSpc>
                        <a:spcBef>
                          <a:spcPts val="0"/>
                        </a:spcBef>
                        <a:spcAft>
                          <a:spcPts val="0"/>
                        </a:spcAft>
                      </a:pPr>
                      <a:r>
                        <a:rPr lang="en-US" sz="1200" b="0" i="0" dirty="0">
                          <a:effectLst/>
                          <a:latin typeface="Source Sans Pro Regular" charset="0"/>
                          <a:ea typeface="Source Sans Pro"/>
                          <a:cs typeface="Source Sans Pro Regular" charset="0"/>
                        </a:rPr>
                        <a:t>Students will identify the consequences associated with opioid use. Students will analyze the impact opioid use has on an individual’s health, relationships with loved ones, career opportunities, academic success, and the communities we live in.</a:t>
                      </a:r>
                    </a:p>
                  </a:txBody>
                  <a:tcPr marL="68580" marR="68580" marT="0" marB="0"/>
                </a:tc>
                <a:tc>
                  <a:txBody>
                    <a:bodyPr/>
                    <a:lstStyle/>
                    <a:p>
                      <a:pPr marL="0" marR="0" algn="ctr">
                        <a:lnSpc>
                          <a:spcPct val="100000"/>
                        </a:lnSpc>
                        <a:spcBef>
                          <a:spcPts val="0"/>
                        </a:spcBef>
                        <a:spcAft>
                          <a:spcPts val="0"/>
                        </a:spcAft>
                      </a:pPr>
                      <a:r>
                        <a:rPr lang="en-US" sz="1400" b="1" i="0" dirty="0">
                          <a:effectLst/>
                          <a:latin typeface="Source Sans Pro Regular" charset="0"/>
                          <a:ea typeface="Source Sans Pro"/>
                          <a:cs typeface="Source Sans Pro Regular" charset="0"/>
                        </a:rPr>
                        <a:t>Influences on Drug Use</a:t>
                      </a:r>
                    </a:p>
                    <a:p>
                      <a:pPr marL="7620" marR="0">
                        <a:lnSpc>
                          <a:spcPct val="100000"/>
                        </a:lnSpc>
                        <a:spcBef>
                          <a:spcPts val="0"/>
                        </a:spcBef>
                        <a:spcAft>
                          <a:spcPts val="0"/>
                        </a:spcAft>
                        <a:tabLst>
                          <a:tab pos="121920" algn="l"/>
                        </a:tabLst>
                      </a:pPr>
                      <a:r>
                        <a:rPr lang="en-US" sz="1200" b="0" i="0" dirty="0">
                          <a:effectLst/>
                          <a:latin typeface="Source Sans Pro Regular" charset="0"/>
                          <a:ea typeface="Source Sans Pro"/>
                          <a:cs typeface="Source Sans Pro Regular" charset="0"/>
                        </a:rPr>
                        <a:t>Students will identify various </a:t>
                      </a:r>
                      <a:r>
                        <a:rPr lang="en-US" sz="1200" b="0" i="0" dirty="0" smtClean="0">
                          <a:effectLst/>
                          <a:latin typeface="Source Sans Pro Regular" charset="0"/>
                          <a:ea typeface="Source Sans Pro"/>
                          <a:cs typeface="Source Sans Pro Regular" charset="0"/>
                        </a:rPr>
                        <a:t>biological</a:t>
                      </a:r>
                      <a:r>
                        <a:rPr lang="en-US" sz="1200" b="0" i="0" dirty="0">
                          <a:effectLst/>
                          <a:latin typeface="Source Sans Pro Regular" charset="0"/>
                          <a:ea typeface="Source Sans Pro"/>
                          <a:cs typeface="Source Sans Pro Regular" charset="0"/>
                        </a:rPr>
                        <a:t>, psychological, environmental, and social </a:t>
                      </a:r>
                      <a:r>
                        <a:rPr lang="en-US" sz="1200" b="0" i="0" dirty="0" smtClean="0">
                          <a:effectLst/>
                          <a:latin typeface="Source Sans Pro Regular" charset="0"/>
                          <a:ea typeface="Source Sans Pro"/>
                          <a:cs typeface="Source Sans Pro Regular" charset="0"/>
                        </a:rPr>
                        <a:t>influences on drug use. </a:t>
                      </a:r>
                      <a:r>
                        <a:rPr lang="en-US" sz="1200" b="0" i="0" dirty="0">
                          <a:effectLst/>
                          <a:latin typeface="Source Sans Pro Regular" charset="0"/>
                          <a:ea typeface="Source Sans Pro"/>
                          <a:cs typeface="Source Sans Pro Regular" charset="0"/>
                        </a:rPr>
                        <a:t>Students will also describe the influence of risk and protective factors in regard to drug use. </a:t>
                      </a:r>
                      <a:r>
                        <a:rPr lang="en-US" sz="1200" b="0" i="0" dirty="0" smtClean="0">
                          <a:effectLst/>
                          <a:latin typeface="Source Sans Pro Regular" charset="0"/>
                          <a:ea typeface="Source Sans Pro"/>
                          <a:cs typeface="Source Sans Pro Regular" charset="0"/>
                        </a:rPr>
                        <a:t>Students</a:t>
                      </a:r>
                      <a:r>
                        <a:rPr lang="en-US" sz="1200" b="0" i="0" baseline="0" dirty="0" smtClean="0">
                          <a:effectLst/>
                          <a:latin typeface="Source Sans Pro Regular" charset="0"/>
                          <a:ea typeface="Source Sans Pro"/>
                          <a:cs typeface="Source Sans Pro Regular" charset="0"/>
                        </a:rPr>
                        <a:t> will</a:t>
                      </a:r>
                      <a:r>
                        <a:rPr lang="en-US" sz="1200" b="0" i="0" dirty="0" smtClean="0">
                          <a:effectLst/>
                          <a:latin typeface="Source Sans Pro Regular" charset="0"/>
                          <a:ea typeface="Source Sans Pro"/>
                          <a:cs typeface="Source Sans Pro Regular" charset="0"/>
                        </a:rPr>
                        <a:t> </a:t>
                      </a:r>
                      <a:r>
                        <a:rPr lang="en-US" sz="1200" b="0" i="0" dirty="0">
                          <a:effectLst/>
                          <a:latin typeface="Source Sans Pro Regular" charset="0"/>
                          <a:ea typeface="Source Sans Pro"/>
                          <a:cs typeface="Source Sans Pro Regular" charset="0"/>
                        </a:rPr>
                        <a:t>develop strategies to overcome these influencers and identify healthy choices.</a:t>
                      </a:r>
                    </a:p>
                  </a:txBody>
                  <a:tcPr marL="68580" marR="68580" marT="0" marB="0"/>
                </a:tc>
                <a:extLst>
                  <a:ext uri="{0D108BD9-81ED-4DB2-BD59-A6C34878D82A}">
                    <a16:rowId xmlns:a16="http://schemas.microsoft.com/office/drawing/2014/main" val="10003"/>
                  </a:ext>
                </a:extLst>
              </a:tr>
              <a:tr h="244140">
                <a:tc>
                  <a:txBody>
                    <a:bodyPr/>
                    <a:lstStyle/>
                    <a:p>
                      <a:pPr marL="0" marR="0" algn="ctr">
                        <a:lnSpc>
                          <a:spcPct val="100000"/>
                        </a:lnSpc>
                        <a:spcBef>
                          <a:spcPts val="0"/>
                        </a:spcBef>
                        <a:spcAft>
                          <a:spcPts val="0"/>
                        </a:spcAft>
                      </a:pPr>
                      <a:r>
                        <a:rPr lang="en-US" sz="1400" b="0" i="0" dirty="0" smtClean="0">
                          <a:solidFill>
                            <a:schemeClr val="bg1"/>
                          </a:solidFill>
                          <a:effectLst/>
                          <a:latin typeface="Source Sans Pro Regular" charset="0"/>
                          <a:ea typeface="Source Sans Pro Regular" charset="0"/>
                          <a:cs typeface="Source Sans Pro Regular" charset="0"/>
                        </a:rPr>
                        <a:t>7</a:t>
                      </a:r>
                      <a:endParaRPr lang="en-US" sz="1400" b="0" i="0" dirty="0">
                        <a:solidFill>
                          <a:schemeClr val="bg1"/>
                        </a:solidFill>
                        <a:effectLst/>
                        <a:latin typeface="Source Sans Pro Regular" charset="0"/>
                        <a:ea typeface="Source Sans Pro Regular" charset="0"/>
                        <a:cs typeface="Source Sans Pro Regular" charset="0"/>
                      </a:endParaRPr>
                    </a:p>
                  </a:txBody>
                  <a:tcPr marL="68580" marR="68580" marT="0" marB="0">
                    <a:solidFill>
                      <a:srgbClr val="FF0000"/>
                    </a:solidFill>
                  </a:tcPr>
                </a:tc>
                <a:tc>
                  <a:txBody>
                    <a:bodyPr/>
                    <a:lstStyle/>
                    <a:p>
                      <a:pPr marL="0" marR="0" algn="ctr">
                        <a:lnSpc>
                          <a:spcPct val="100000"/>
                        </a:lnSpc>
                        <a:spcBef>
                          <a:spcPts val="0"/>
                        </a:spcBef>
                        <a:spcAft>
                          <a:spcPts val="0"/>
                        </a:spcAft>
                      </a:pPr>
                      <a:r>
                        <a:rPr lang="en-US" sz="1400" b="0" i="0" dirty="0" smtClean="0">
                          <a:solidFill>
                            <a:schemeClr val="bg1"/>
                          </a:solidFill>
                          <a:effectLst/>
                          <a:latin typeface="Source Sans Pro Regular" charset="0"/>
                          <a:ea typeface="Source Sans Pro Regular" charset="0"/>
                          <a:cs typeface="Source Sans Pro Regular" charset="0"/>
                        </a:rPr>
                        <a:t>8</a:t>
                      </a:r>
                      <a:endParaRPr lang="en-US" sz="1400" b="0" i="0" dirty="0">
                        <a:solidFill>
                          <a:schemeClr val="bg1"/>
                        </a:solidFill>
                        <a:effectLst/>
                        <a:latin typeface="Source Sans Pro Regular" charset="0"/>
                        <a:ea typeface="Source Sans Pro Regular" charset="0"/>
                        <a:cs typeface="Source Sans Pro Regular" charset="0"/>
                      </a:endParaRPr>
                    </a:p>
                  </a:txBody>
                  <a:tcPr marL="68580" marR="68580" marT="0" marB="0">
                    <a:solidFill>
                      <a:srgbClr val="FF0000"/>
                    </a:solidFill>
                  </a:tcPr>
                </a:tc>
                <a:tc>
                  <a:txBody>
                    <a:bodyPr/>
                    <a:lstStyle/>
                    <a:p>
                      <a:pPr marL="0" marR="0" algn="ctr">
                        <a:lnSpc>
                          <a:spcPct val="100000"/>
                        </a:lnSpc>
                        <a:spcBef>
                          <a:spcPts val="0"/>
                        </a:spcBef>
                        <a:spcAft>
                          <a:spcPts val="0"/>
                        </a:spcAft>
                      </a:pPr>
                      <a:r>
                        <a:rPr lang="en-US" sz="1400" b="0" i="0" dirty="0" smtClean="0">
                          <a:solidFill>
                            <a:schemeClr val="bg1"/>
                          </a:solidFill>
                          <a:effectLst/>
                          <a:latin typeface="Source Sans Pro Regular" charset="0"/>
                          <a:ea typeface="Source Sans Pro Regular" charset="0"/>
                          <a:cs typeface="Source Sans Pro Regular" charset="0"/>
                        </a:rPr>
                        <a:t>9</a:t>
                      </a:r>
                      <a:endParaRPr lang="en-US" sz="1400" b="0" i="0" dirty="0">
                        <a:solidFill>
                          <a:schemeClr val="bg1"/>
                        </a:solidFill>
                        <a:effectLst/>
                        <a:latin typeface="Source Sans Pro Regular" charset="0"/>
                        <a:ea typeface="Source Sans Pro Regular" charset="0"/>
                        <a:cs typeface="Source Sans Pro Regular" charset="0"/>
                      </a:endParaRPr>
                    </a:p>
                  </a:txBody>
                  <a:tcPr marL="68580" marR="68580" marT="0" marB="0">
                    <a:solidFill>
                      <a:srgbClr val="FF0000"/>
                    </a:solidFill>
                  </a:tcPr>
                </a:tc>
                <a:extLst>
                  <a:ext uri="{0D108BD9-81ED-4DB2-BD59-A6C34878D82A}">
                    <a16:rowId xmlns:a16="http://schemas.microsoft.com/office/drawing/2014/main" val="10004"/>
                  </a:ext>
                </a:extLst>
              </a:tr>
              <a:tr h="1604138">
                <a:tc>
                  <a:txBody>
                    <a:bodyPr/>
                    <a:lstStyle/>
                    <a:p>
                      <a:pPr marL="0" marR="0" algn="ctr">
                        <a:lnSpc>
                          <a:spcPct val="100000"/>
                        </a:lnSpc>
                        <a:spcBef>
                          <a:spcPts val="0"/>
                        </a:spcBef>
                        <a:spcAft>
                          <a:spcPts val="0"/>
                        </a:spcAft>
                      </a:pPr>
                      <a:r>
                        <a:rPr lang="en-US" sz="1400" b="1" i="0" dirty="0">
                          <a:effectLst/>
                          <a:latin typeface="Source Sans Pro Regular" charset="0"/>
                          <a:ea typeface="Source Sans Pro"/>
                          <a:cs typeface="Source Sans Pro Regular" charset="0"/>
                        </a:rPr>
                        <a:t>Refusal Skills</a:t>
                      </a:r>
                    </a:p>
                    <a:p>
                      <a:pPr marL="0" marR="0">
                        <a:lnSpc>
                          <a:spcPct val="100000"/>
                        </a:lnSpc>
                        <a:spcBef>
                          <a:spcPts val="0"/>
                        </a:spcBef>
                        <a:spcAft>
                          <a:spcPts val="0"/>
                        </a:spcAft>
                        <a:tabLst>
                          <a:tab pos="160020" algn="l"/>
                        </a:tabLst>
                      </a:pPr>
                      <a:r>
                        <a:rPr lang="en-US" sz="1200" b="0" i="0" dirty="0">
                          <a:effectLst/>
                          <a:latin typeface="Source Sans Pro Regular" charset="0"/>
                          <a:ea typeface="Source Sans Pro"/>
                          <a:cs typeface="Source Sans Pro Regular" charset="0"/>
                        </a:rPr>
                        <a:t>Students will practice peer resistance skills in role play scenarios. </a:t>
                      </a:r>
                      <a:r>
                        <a:rPr lang="en-US" sz="1200" b="0" i="0" dirty="0" smtClean="0">
                          <a:effectLst/>
                          <a:latin typeface="Source Sans Pro Regular" charset="0"/>
                          <a:ea typeface="Source Sans Pro"/>
                          <a:cs typeface="Source Sans Pro Regular" charset="0"/>
                        </a:rPr>
                        <a:t>By </a:t>
                      </a:r>
                      <a:r>
                        <a:rPr lang="en-US" sz="1200" b="0" i="0" dirty="0">
                          <a:effectLst/>
                          <a:latin typeface="Source Sans Pro Regular" charset="0"/>
                          <a:ea typeface="Source Sans Pro"/>
                          <a:cs typeface="Source Sans Pro Regular" charset="0"/>
                        </a:rPr>
                        <a:t>the end of this lesson, students will have multiple strategies to keep them safe from the pressures associated with drug use.  </a:t>
                      </a:r>
                    </a:p>
                  </a:txBody>
                  <a:tcPr marL="68580" marR="68580" marT="0" marB="0"/>
                </a:tc>
                <a:tc>
                  <a:txBody>
                    <a:bodyPr/>
                    <a:lstStyle/>
                    <a:p>
                      <a:pPr algn="ctr">
                        <a:lnSpc>
                          <a:spcPct val="100000"/>
                        </a:lnSpc>
                        <a:spcBef>
                          <a:spcPts val="0"/>
                        </a:spcBef>
                        <a:spcAft>
                          <a:spcPts val="0"/>
                        </a:spcAft>
                        <a:tabLst>
                          <a:tab pos="160020" algn="l"/>
                        </a:tabLst>
                      </a:pPr>
                      <a:r>
                        <a:rPr lang="en-US" sz="1400" b="1" i="0" dirty="0">
                          <a:effectLst/>
                          <a:latin typeface="Source Sans Pro Regular" charset="0"/>
                          <a:cs typeface="Source Sans Pro Regular" charset="0"/>
                        </a:rPr>
                        <a:t>Avoiding Driving or Riding with a Person Under the Influence</a:t>
                      </a:r>
                    </a:p>
                    <a:p>
                      <a:pPr>
                        <a:lnSpc>
                          <a:spcPct val="100000"/>
                        </a:lnSpc>
                        <a:spcBef>
                          <a:spcPts val="0"/>
                        </a:spcBef>
                        <a:spcAft>
                          <a:spcPts val="0"/>
                        </a:spcAft>
                      </a:pPr>
                      <a:r>
                        <a:rPr lang="en-US" sz="1200" b="0" i="0" dirty="0">
                          <a:effectLst/>
                          <a:latin typeface="Source Sans Pro Regular" charset="0"/>
                          <a:cs typeface="Source Sans Pro Regular" charset="0"/>
                        </a:rPr>
                        <a:t>Students will analyze situations to understand the dangers associated with impaired driving. </a:t>
                      </a:r>
                      <a:r>
                        <a:rPr lang="en-US" sz="1200" b="0" i="0" dirty="0" smtClean="0">
                          <a:effectLst/>
                          <a:latin typeface="Source Sans Pro Regular" charset="0"/>
                          <a:cs typeface="Source Sans Pro Regular" charset="0"/>
                        </a:rPr>
                        <a:t>Students </a:t>
                      </a:r>
                      <a:r>
                        <a:rPr lang="en-US" sz="1200" b="0" i="0" dirty="0">
                          <a:effectLst/>
                          <a:latin typeface="Source Sans Pro Regular" charset="0"/>
                          <a:cs typeface="Source Sans Pro Regular" charset="0"/>
                        </a:rPr>
                        <a:t>will practice what to say and do if they want to prevent a person from driving while under the influence. </a:t>
                      </a:r>
                    </a:p>
                  </a:txBody>
                  <a:tcPr marL="68580" marR="68580" marT="0" marB="0"/>
                </a:tc>
                <a:tc>
                  <a:txBody>
                    <a:bodyPr/>
                    <a:lstStyle/>
                    <a:p>
                      <a:pPr marL="7620" algn="ctr">
                        <a:lnSpc>
                          <a:spcPct val="100000"/>
                        </a:lnSpc>
                        <a:spcBef>
                          <a:spcPts val="0"/>
                        </a:spcBef>
                        <a:spcAft>
                          <a:spcPts val="0"/>
                        </a:spcAft>
                        <a:tabLst>
                          <a:tab pos="121920" algn="l"/>
                        </a:tabLst>
                      </a:pPr>
                      <a:r>
                        <a:rPr lang="en-US" sz="1400" b="1" i="0" dirty="0">
                          <a:effectLst/>
                          <a:latin typeface="Source Sans Pro Regular" charset="0"/>
                          <a:cs typeface="Source Sans Pro Regular" charset="0"/>
                        </a:rPr>
                        <a:t>Getting Help</a:t>
                      </a:r>
                    </a:p>
                    <a:p>
                      <a:pPr marL="7620">
                        <a:lnSpc>
                          <a:spcPct val="100000"/>
                        </a:lnSpc>
                        <a:spcBef>
                          <a:spcPts val="0"/>
                        </a:spcBef>
                        <a:spcAft>
                          <a:spcPts val="0"/>
                        </a:spcAft>
                        <a:tabLst>
                          <a:tab pos="121920" algn="l"/>
                        </a:tabLst>
                      </a:pPr>
                      <a:r>
                        <a:rPr lang="en-US" sz="1100" b="0" i="0" dirty="0">
                          <a:effectLst/>
                          <a:latin typeface="Source Sans Pro Regular" charset="0"/>
                          <a:cs typeface="Source Sans Pro Regular" charset="0"/>
                        </a:rPr>
                        <a:t>Students will learn how to get help for themselves and/or others who are dealing with drug addiction. They will learn how to identify warning signs </a:t>
                      </a:r>
                      <a:r>
                        <a:rPr lang="en-US" sz="1100" b="0" i="0" dirty="0" smtClean="0">
                          <a:effectLst/>
                          <a:latin typeface="Source Sans Pro Regular" charset="0"/>
                          <a:cs typeface="Source Sans Pro Regular" charset="0"/>
                        </a:rPr>
                        <a:t>and </a:t>
                      </a:r>
                      <a:r>
                        <a:rPr lang="en-US" sz="1100" b="0" i="0" dirty="0">
                          <a:effectLst/>
                          <a:latin typeface="Source Sans Pro Regular" charset="0"/>
                          <a:cs typeface="Source Sans Pro Regular" charset="0"/>
                        </a:rPr>
                        <a:t>the proper steps for getting help. Students will practice demonstrating empathy to reach out and support the individual while also seeking out help from others. </a:t>
                      </a:r>
                    </a:p>
                  </a:txBody>
                  <a:tcPr marL="68580" marR="68580" marT="0" marB="0"/>
                </a:tc>
                <a:extLst>
                  <a:ext uri="{0D108BD9-81ED-4DB2-BD59-A6C34878D82A}">
                    <a16:rowId xmlns:a16="http://schemas.microsoft.com/office/drawing/2014/main" val="10005"/>
                  </a:ext>
                </a:extLst>
              </a:tr>
              <a:tr h="871930">
                <a:tc gridSpan="3">
                  <a:txBody>
                    <a:bodyPr/>
                    <a:lstStyle/>
                    <a:p>
                      <a:pPr marL="0" marR="0" algn="ctr">
                        <a:lnSpc>
                          <a:spcPct val="100000"/>
                        </a:lnSpc>
                        <a:spcBef>
                          <a:spcPts val="0"/>
                        </a:spcBef>
                        <a:spcAft>
                          <a:spcPts val="0"/>
                        </a:spcAft>
                        <a:tabLst>
                          <a:tab pos="160020" algn="l"/>
                        </a:tabLst>
                      </a:pPr>
                      <a:r>
                        <a:rPr lang="en-US" sz="1400" b="0" i="0" dirty="0">
                          <a:effectLst/>
                          <a:latin typeface="Source Sans Pro Regular" charset="0"/>
                          <a:ea typeface="Source Sans Pro Regular" charset="0"/>
                          <a:cs typeface="Source Sans Pro Regular" charset="0"/>
                        </a:rPr>
                        <a:t> </a:t>
                      </a:r>
                      <a:r>
                        <a:rPr lang="en-US" sz="1400" b="1" i="0" dirty="0" smtClean="0">
                          <a:effectLst/>
                          <a:latin typeface="Source Sans Pro Regular" charset="0"/>
                          <a:ea typeface="Source Sans Pro Regular" charset="0"/>
                          <a:cs typeface="Source Sans Pro Regular" charset="0"/>
                        </a:rPr>
                        <a:t>Lesson 10 - Advocating </a:t>
                      </a:r>
                      <a:r>
                        <a:rPr lang="en-US" sz="1400" b="1" i="0" dirty="0">
                          <a:effectLst/>
                          <a:latin typeface="Source Sans Pro Regular" charset="0"/>
                          <a:ea typeface="Source Sans Pro Regular" charset="0"/>
                          <a:cs typeface="Source Sans Pro Regular" charset="0"/>
                        </a:rPr>
                        <a:t>to be Drug-Free</a:t>
                      </a:r>
                    </a:p>
                    <a:p>
                      <a:pPr>
                        <a:lnSpc>
                          <a:spcPct val="100000"/>
                        </a:lnSpc>
                        <a:spcBef>
                          <a:spcPts val="0"/>
                        </a:spcBef>
                        <a:spcAft>
                          <a:spcPts val="0"/>
                        </a:spcAft>
                      </a:pPr>
                      <a:r>
                        <a:rPr lang="en-US" sz="1200" b="0" i="0" kern="1200" dirty="0" smtClean="0">
                          <a:solidFill>
                            <a:schemeClr val="dk1"/>
                          </a:solidFill>
                          <a:effectLst/>
                          <a:latin typeface="Source Sans Pro Regular" charset="0"/>
                          <a:ea typeface="+mn-ea"/>
                          <a:cs typeface="Source Sans Pro Regular" charset="0"/>
                        </a:rPr>
                        <a:t>Lesson 10 is an advocacy lesson where students will put the skills and information they have learned from the unit into action by formulating a drug-free promotion message for their target audience. Promotion messages can include: video, news story, poster, poem, rap, commercial, role play, etc. Students who advocate for healthy behaviors are more likely to adopt those healthy behaviors. </a:t>
                      </a:r>
                      <a:endParaRPr lang="en-US" sz="1200" b="0" i="0" kern="1200" dirty="0">
                        <a:solidFill>
                          <a:schemeClr val="dk1"/>
                        </a:solidFill>
                        <a:effectLst/>
                        <a:latin typeface="Source Sans Pro Regular" charset="0"/>
                        <a:ea typeface="+mn-ea"/>
                        <a:cs typeface="Source Sans Pro Regular" charset="0"/>
                      </a:endParaRPr>
                    </a:p>
                  </a:txBody>
                  <a:tcPr marL="68580" marR="68580" marT="0" marB="0"/>
                </a:tc>
                <a:tc hMerge="1">
                  <a:txBody>
                    <a:bodyPr/>
                    <a:lstStyle/>
                    <a:p>
                      <a:pPr marL="0" marR="0">
                        <a:lnSpc>
                          <a:spcPct val="115000"/>
                        </a:lnSpc>
                        <a:spcBef>
                          <a:spcPts val="0"/>
                        </a:spcBef>
                        <a:spcAft>
                          <a:spcPts val="0"/>
                        </a:spcAft>
                        <a:tabLst>
                          <a:tab pos="160020" algn="l"/>
                        </a:tabLst>
                      </a:pPr>
                      <a:endParaRPr lang="en-US" sz="1100" dirty="0">
                        <a:effectLst/>
                        <a:latin typeface="Cambria"/>
                        <a:ea typeface="ＭＳ 明朝"/>
                        <a:cs typeface="Times New Roman"/>
                      </a:endParaRPr>
                    </a:p>
                  </a:txBody>
                  <a:tcPr marL="68580" marR="68580" marT="0" marB="0"/>
                </a:tc>
                <a:tc hMerge="1">
                  <a:txBody>
                    <a:bodyPr/>
                    <a:lstStyle/>
                    <a:p>
                      <a:pPr marL="0" marR="0">
                        <a:lnSpc>
                          <a:spcPct val="115000"/>
                        </a:lnSpc>
                        <a:spcBef>
                          <a:spcPts val="0"/>
                        </a:spcBef>
                        <a:spcAft>
                          <a:spcPts val="0"/>
                        </a:spcAft>
                        <a:tabLst>
                          <a:tab pos="160020" algn="l"/>
                        </a:tabLst>
                      </a:pPr>
                      <a:endParaRPr lang="en-US" sz="1100" dirty="0">
                        <a:effectLst/>
                        <a:latin typeface="Cambria"/>
                        <a:ea typeface="ＭＳ 明朝"/>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65251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9176" y="0"/>
            <a:ext cx="6492066" cy="6350000"/>
          </a:xfrm>
          <a:prstGeom prst="rect">
            <a:avLst/>
          </a:prstGeom>
        </p:spPr>
      </p:pic>
      <p:sp>
        <p:nvSpPr>
          <p:cNvPr id="6" name="6-Point Star 5"/>
          <p:cNvSpPr/>
          <p:nvPr/>
        </p:nvSpPr>
        <p:spPr>
          <a:xfrm>
            <a:off x="4963936" y="5212146"/>
            <a:ext cx="243754" cy="243725"/>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Regular" charset="0"/>
            </a:endParaRPr>
          </a:p>
        </p:txBody>
      </p:sp>
      <p:sp>
        <p:nvSpPr>
          <p:cNvPr id="7" name="6-Point Star 6"/>
          <p:cNvSpPr/>
          <p:nvPr/>
        </p:nvSpPr>
        <p:spPr>
          <a:xfrm>
            <a:off x="5611743" y="4968421"/>
            <a:ext cx="243754" cy="243725"/>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Regular" charset="0"/>
            </a:endParaRPr>
          </a:p>
        </p:txBody>
      </p:sp>
      <p:sp>
        <p:nvSpPr>
          <p:cNvPr id="8" name="6-Point Star 7"/>
          <p:cNvSpPr/>
          <p:nvPr/>
        </p:nvSpPr>
        <p:spPr>
          <a:xfrm>
            <a:off x="6493994" y="4100519"/>
            <a:ext cx="243754" cy="243725"/>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Regular" charset="0"/>
            </a:endParaRPr>
          </a:p>
        </p:txBody>
      </p:sp>
      <p:sp>
        <p:nvSpPr>
          <p:cNvPr id="9" name="6-Point Star 8"/>
          <p:cNvSpPr/>
          <p:nvPr/>
        </p:nvSpPr>
        <p:spPr>
          <a:xfrm>
            <a:off x="4842059" y="862949"/>
            <a:ext cx="243754" cy="243725"/>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Regular" charset="0"/>
            </a:endParaRPr>
          </a:p>
        </p:txBody>
      </p:sp>
      <p:sp>
        <p:nvSpPr>
          <p:cNvPr id="10" name="6-Point Star 9"/>
          <p:cNvSpPr/>
          <p:nvPr/>
        </p:nvSpPr>
        <p:spPr>
          <a:xfrm>
            <a:off x="3537989" y="1208213"/>
            <a:ext cx="243754" cy="243725"/>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Regular" charset="0"/>
            </a:endParaRPr>
          </a:p>
        </p:txBody>
      </p:sp>
      <p:sp>
        <p:nvSpPr>
          <p:cNvPr id="11" name="6-Point Star 10"/>
          <p:cNvSpPr/>
          <p:nvPr/>
        </p:nvSpPr>
        <p:spPr>
          <a:xfrm>
            <a:off x="2619797" y="2177773"/>
            <a:ext cx="243754" cy="243725"/>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Regular" charset="0"/>
            </a:endParaRPr>
          </a:p>
        </p:txBody>
      </p:sp>
      <p:sp>
        <p:nvSpPr>
          <p:cNvPr id="12" name="6-Point Star 11"/>
          <p:cNvSpPr/>
          <p:nvPr/>
        </p:nvSpPr>
        <p:spPr>
          <a:xfrm>
            <a:off x="2624888" y="4100519"/>
            <a:ext cx="243754" cy="243725"/>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Regular" charset="0"/>
            </a:endParaRPr>
          </a:p>
        </p:txBody>
      </p:sp>
      <p:sp>
        <p:nvSpPr>
          <p:cNvPr id="13" name="6-Point Star 12"/>
          <p:cNvSpPr/>
          <p:nvPr/>
        </p:nvSpPr>
        <p:spPr>
          <a:xfrm>
            <a:off x="3659866" y="4995979"/>
            <a:ext cx="243754" cy="243725"/>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Regular" charset="0"/>
            </a:endParaRPr>
          </a:p>
        </p:txBody>
      </p:sp>
      <p:sp>
        <p:nvSpPr>
          <p:cNvPr id="2" name="TextBox 1"/>
          <p:cNvSpPr txBox="1"/>
          <p:nvPr/>
        </p:nvSpPr>
        <p:spPr>
          <a:xfrm>
            <a:off x="4034118" y="328706"/>
            <a:ext cx="917947" cy="369332"/>
          </a:xfrm>
          <a:prstGeom prst="rect">
            <a:avLst/>
          </a:prstGeom>
          <a:noFill/>
          <a:ln>
            <a:solidFill>
              <a:schemeClr val="tx1"/>
            </a:solidFill>
          </a:ln>
        </p:spPr>
        <p:txBody>
          <a:bodyPr wrap="square" rtlCol="0" anchor="ctr" anchorCtr="0">
            <a:spAutoFit/>
          </a:bodyPr>
          <a:lstStyle/>
          <a:p>
            <a:pPr algn="ctr"/>
            <a:r>
              <a:rPr lang="en-US" dirty="0" smtClean="0">
                <a:latin typeface="Source Sans Pro Regular" charset="0"/>
              </a:rPr>
              <a:t>HOPE</a:t>
            </a:r>
            <a:endParaRPr lang="en-US" dirty="0">
              <a:latin typeface="Source Sans Pro Regular" charset="0"/>
            </a:endParaRPr>
          </a:p>
        </p:txBody>
      </p:sp>
      <p:sp>
        <p:nvSpPr>
          <p:cNvPr id="14" name="TextBox 13"/>
          <p:cNvSpPr txBox="1"/>
          <p:nvPr/>
        </p:nvSpPr>
        <p:spPr>
          <a:xfrm>
            <a:off x="455426" y="2098333"/>
            <a:ext cx="1203045" cy="646331"/>
          </a:xfrm>
          <a:prstGeom prst="rect">
            <a:avLst/>
          </a:prstGeom>
          <a:noFill/>
          <a:ln>
            <a:solidFill>
              <a:schemeClr val="tx1"/>
            </a:solidFill>
          </a:ln>
        </p:spPr>
        <p:txBody>
          <a:bodyPr wrap="square" rtlCol="0" anchor="ctr" anchorCtr="0">
            <a:spAutoFit/>
          </a:bodyPr>
          <a:lstStyle/>
          <a:p>
            <a:pPr algn="ctr"/>
            <a:r>
              <a:rPr lang="en-US" dirty="0" smtClean="0">
                <a:latin typeface="Source Sans Pro Regular" charset="0"/>
              </a:rPr>
              <a:t>Start Talking!</a:t>
            </a:r>
            <a:endParaRPr lang="en-US" dirty="0">
              <a:latin typeface="Source Sans Pro Regular" charset="0"/>
            </a:endParaRPr>
          </a:p>
        </p:txBody>
      </p:sp>
      <p:sp>
        <p:nvSpPr>
          <p:cNvPr id="15" name="TextBox 14"/>
          <p:cNvSpPr txBox="1"/>
          <p:nvPr/>
        </p:nvSpPr>
        <p:spPr>
          <a:xfrm>
            <a:off x="1168400" y="842568"/>
            <a:ext cx="1451397" cy="646331"/>
          </a:xfrm>
          <a:prstGeom prst="rect">
            <a:avLst/>
          </a:prstGeom>
          <a:noFill/>
          <a:ln>
            <a:solidFill>
              <a:schemeClr val="tx1"/>
            </a:solidFill>
          </a:ln>
        </p:spPr>
        <p:txBody>
          <a:bodyPr wrap="square" rtlCol="0" anchor="ctr" anchorCtr="0">
            <a:spAutoFit/>
          </a:bodyPr>
          <a:lstStyle/>
          <a:p>
            <a:pPr algn="ctr"/>
            <a:r>
              <a:rPr lang="en-US" dirty="0" smtClean="0">
                <a:latin typeface="Source Sans Pro Regular" charset="0"/>
              </a:rPr>
              <a:t>Generation Rx</a:t>
            </a:r>
            <a:endParaRPr lang="en-US" dirty="0">
              <a:latin typeface="Source Sans Pro Regular" charset="0"/>
            </a:endParaRPr>
          </a:p>
        </p:txBody>
      </p:sp>
      <p:cxnSp>
        <p:nvCxnSpPr>
          <p:cNvPr id="5" name="Straight Arrow Connector 4"/>
          <p:cNvCxnSpPr/>
          <p:nvPr/>
        </p:nvCxnSpPr>
        <p:spPr>
          <a:xfrm>
            <a:off x="4691529" y="698038"/>
            <a:ext cx="0" cy="4086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619797" y="1209224"/>
            <a:ext cx="450665" cy="2956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658471" y="2421498"/>
            <a:ext cx="68187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864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050"/>
            <a:ext cx="8229600" cy="1143000"/>
          </a:xfrm>
        </p:spPr>
        <p:txBody>
          <a:bodyPr anchor="ctr" anchorCtr="0">
            <a:normAutofit fontScale="90000"/>
          </a:bodyPr>
          <a:lstStyle/>
          <a:p>
            <a:r>
              <a:rPr lang="en-US" dirty="0" smtClean="0"/>
              <a:t>HOPE Curriculum: </a:t>
            </a:r>
            <a:br>
              <a:rPr lang="en-US" dirty="0" smtClean="0"/>
            </a:br>
            <a:r>
              <a:rPr lang="en-US" sz="4000" dirty="0" smtClean="0"/>
              <a:t>K-5 Recommendations</a:t>
            </a:r>
            <a:endParaRPr lang="en-US" dirty="0"/>
          </a:p>
        </p:txBody>
      </p:sp>
      <p:sp>
        <p:nvSpPr>
          <p:cNvPr id="3" name="Content Placeholder 2"/>
          <p:cNvSpPr>
            <a:spLocks noGrp="1"/>
          </p:cNvSpPr>
          <p:nvPr>
            <p:ph idx="1"/>
          </p:nvPr>
        </p:nvSpPr>
        <p:spPr>
          <a:xfrm>
            <a:off x="328706" y="1417638"/>
            <a:ext cx="8528336" cy="5080000"/>
          </a:xfrm>
        </p:spPr>
        <p:txBody>
          <a:bodyPr>
            <a:normAutofit/>
          </a:bodyPr>
          <a:lstStyle/>
          <a:p>
            <a:pPr>
              <a:spcAft>
                <a:spcPts val="0"/>
              </a:spcAft>
            </a:pPr>
            <a:r>
              <a:rPr lang="en-US" sz="2800" b="0" dirty="0" smtClean="0"/>
              <a:t>Utilize &amp; coordinate existing school, community and prevention resources.</a:t>
            </a:r>
          </a:p>
          <a:p>
            <a:pPr lvl="1"/>
            <a:r>
              <a:rPr lang="en-US" sz="2400" dirty="0" smtClean="0"/>
              <a:t>Use the Whole School Model</a:t>
            </a:r>
            <a:r>
              <a:rPr lang="en-US" sz="2400" b="0" dirty="0" smtClean="0"/>
              <a:t> </a:t>
            </a:r>
          </a:p>
          <a:p>
            <a:pPr>
              <a:spcAft>
                <a:spcPts val="0"/>
              </a:spcAft>
            </a:pPr>
            <a:r>
              <a:rPr lang="en-US" sz="2800" b="0" dirty="0" smtClean="0"/>
              <a:t>Examine opportunities to integrate and reinforce drug abuse prevention education in ELA.</a:t>
            </a:r>
          </a:p>
          <a:p>
            <a:pPr>
              <a:spcAft>
                <a:spcPts val="0"/>
              </a:spcAft>
            </a:pPr>
            <a:r>
              <a:rPr lang="en-US" sz="2800" b="0" dirty="0" smtClean="0"/>
              <a:t>Provide professional development or resources for teachers.</a:t>
            </a:r>
          </a:p>
          <a:p>
            <a:pPr>
              <a:spcAft>
                <a:spcPts val="0"/>
              </a:spcAft>
            </a:pPr>
            <a:r>
              <a:rPr lang="en-US" sz="2800" b="0" dirty="0" smtClean="0"/>
              <a:t>Examine presence &amp; potential of health education in K-5 for other topics.</a:t>
            </a:r>
          </a:p>
          <a:p>
            <a:pPr lvl="1"/>
            <a:endParaRPr lang="en-US" dirty="0" smtClean="0"/>
          </a:p>
        </p:txBody>
      </p:sp>
    </p:spTree>
    <p:extLst>
      <p:ext uri="{BB962C8B-B14F-4D97-AF65-F5344CB8AC3E}">
        <p14:creationId xmlns:p14="http://schemas.microsoft.com/office/powerpoint/2010/main" val="6067259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HOPE Curriculum: </a:t>
            </a:r>
            <a:br>
              <a:rPr lang="en-US" dirty="0" smtClean="0"/>
            </a:br>
            <a:r>
              <a:rPr lang="en-US" sz="4000" dirty="0" smtClean="0"/>
              <a:t>Health Education Recommendations</a:t>
            </a:r>
            <a:endParaRPr lang="en-US" sz="3200" dirty="0"/>
          </a:p>
        </p:txBody>
      </p:sp>
      <p:sp>
        <p:nvSpPr>
          <p:cNvPr id="3" name="Content Placeholder 2"/>
          <p:cNvSpPr>
            <a:spLocks noGrp="1"/>
          </p:cNvSpPr>
          <p:nvPr>
            <p:ph idx="1"/>
          </p:nvPr>
        </p:nvSpPr>
        <p:spPr/>
        <p:txBody>
          <a:bodyPr>
            <a:normAutofit fontScale="92500" lnSpcReduction="10000"/>
          </a:bodyPr>
          <a:lstStyle/>
          <a:p>
            <a:pPr marL="342900" indent="-301625">
              <a:lnSpc>
                <a:spcPct val="110000"/>
              </a:lnSpc>
              <a:spcAft>
                <a:spcPts val="0"/>
              </a:spcAft>
            </a:pPr>
            <a:r>
              <a:rPr lang="en-US" sz="3000" b="0" dirty="0"/>
              <a:t>Refine the focus to functional health knowledge, skills, and behaviors to be drug-free.</a:t>
            </a:r>
          </a:p>
          <a:p>
            <a:pPr marL="342900" indent="-301625">
              <a:lnSpc>
                <a:spcPct val="110000"/>
              </a:lnSpc>
              <a:spcAft>
                <a:spcPts val="0"/>
              </a:spcAft>
            </a:pPr>
            <a:r>
              <a:rPr lang="en-US" sz="3000" b="0" dirty="0" smtClean="0"/>
              <a:t>Revise </a:t>
            </a:r>
            <a:r>
              <a:rPr lang="en-US" sz="3000" b="0" dirty="0"/>
              <a:t>Middle School &amp; High School Curriculum to align with health education standards.</a:t>
            </a:r>
          </a:p>
          <a:p>
            <a:pPr marL="800100" lvl="3" indent="-301625">
              <a:lnSpc>
                <a:spcPct val="110000"/>
              </a:lnSpc>
            </a:pPr>
            <a:r>
              <a:rPr lang="en-US" sz="2400" dirty="0"/>
              <a:t>Consistent messaging across </a:t>
            </a:r>
            <a:r>
              <a:rPr lang="en-US" sz="2400" dirty="0" smtClean="0"/>
              <a:t>different content.</a:t>
            </a:r>
            <a:r>
              <a:rPr lang="en-US" sz="2400" b="0" dirty="0" smtClean="0"/>
              <a:t> </a:t>
            </a:r>
            <a:endParaRPr lang="en-US" sz="2400" b="0" dirty="0"/>
          </a:p>
          <a:p>
            <a:pPr marL="342900" indent="-301625">
              <a:lnSpc>
                <a:spcPct val="110000"/>
              </a:lnSpc>
            </a:pPr>
            <a:r>
              <a:rPr lang="en-US" sz="3000" b="0" dirty="0"/>
              <a:t>Develop an effective </a:t>
            </a:r>
            <a:r>
              <a:rPr lang="en-US" sz="3000" b="0" dirty="0" smtClean="0"/>
              <a:t>ATOD Unit.</a:t>
            </a:r>
          </a:p>
          <a:p>
            <a:pPr marL="342900" indent="-301625">
              <a:lnSpc>
                <a:spcPct val="110000"/>
              </a:lnSpc>
            </a:pPr>
            <a:r>
              <a:rPr lang="en-US" sz="3000" b="0" dirty="0" smtClean="0"/>
              <a:t>Examine opportunities to integrate consistent messages to </a:t>
            </a:r>
            <a:r>
              <a:rPr lang="en-US" sz="3000" b="0" dirty="0"/>
              <a:t>families &amp; integrate consistent drug-free messages in your school and community using the </a:t>
            </a:r>
            <a:r>
              <a:rPr lang="en-US" sz="3000" b="0" dirty="0" smtClean="0"/>
              <a:t>WSCC Model.</a:t>
            </a:r>
          </a:p>
          <a:p>
            <a:pPr marL="274637" lvl="1" indent="0">
              <a:lnSpc>
                <a:spcPct val="110000"/>
              </a:lnSpc>
              <a:buNone/>
            </a:pPr>
            <a:endParaRPr lang="en-US" sz="2600" b="0" dirty="0"/>
          </a:p>
          <a:p>
            <a:pPr marL="508000" lvl="1" indent="-233363">
              <a:lnSpc>
                <a:spcPct val="110000"/>
              </a:lnSpc>
              <a:spcAft>
                <a:spcPts val="0"/>
              </a:spcAft>
            </a:pPr>
            <a:endParaRPr lang="en-US" dirty="0"/>
          </a:p>
        </p:txBody>
      </p:sp>
    </p:spTree>
    <p:extLst>
      <p:ext uri="{BB962C8B-B14F-4D97-AF65-F5344CB8AC3E}">
        <p14:creationId xmlns:p14="http://schemas.microsoft.com/office/powerpoint/2010/main" val="12603843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32580"/>
          </a:xfrm>
        </p:spPr>
        <p:txBody>
          <a:bodyPr/>
          <a:lstStyle/>
          <a:p>
            <a:pPr>
              <a:spcBef>
                <a:spcPts val="0"/>
              </a:spcBef>
            </a:pPr>
            <a:r>
              <a:rPr lang="en-US" sz="4000" dirty="0" smtClean="0"/>
              <a:t>Supporting Teachers &amp; Students: </a:t>
            </a:r>
            <a:r>
              <a:rPr lang="en-US" dirty="0" smtClean="0"/>
              <a:t/>
            </a:r>
            <a:br>
              <a:rPr lang="en-US" dirty="0" smtClean="0"/>
            </a:br>
            <a:r>
              <a:rPr lang="en-US" sz="4000" dirty="0" smtClean="0"/>
              <a:t>Recognize, Reach Out, &amp; Refer</a:t>
            </a:r>
            <a:endParaRPr lang="en-US" sz="4000" dirty="0"/>
          </a:p>
        </p:txBody>
      </p:sp>
      <p:sp>
        <p:nvSpPr>
          <p:cNvPr id="3" name="Content Placeholder 2"/>
          <p:cNvSpPr>
            <a:spLocks noGrp="1"/>
          </p:cNvSpPr>
          <p:nvPr>
            <p:ph idx="1"/>
          </p:nvPr>
        </p:nvSpPr>
        <p:spPr>
          <a:xfrm>
            <a:off x="457200" y="1549400"/>
            <a:ext cx="8229600" cy="4725895"/>
          </a:xfrm>
        </p:spPr>
        <p:txBody>
          <a:bodyPr>
            <a:normAutofit fontScale="92500" lnSpcReduction="10000"/>
          </a:bodyPr>
          <a:lstStyle/>
          <a:p>
            <a:pPr marL="514350" indent="-514350">
              <a:buFont typeface="+mj-lt"/>
              <a:buAutoNum type="arabicPeriod"/>
            </a:pPr>
            <a:r>
              <a:rPr lang="en-US" dirty="0" smtClean="0"/>
              <a:t>RECOGNIZE:</a:t>
            </a:r>
          </a:p>
          <a:p>
            <a:pPr lvl="1"/>
            <a:r>
              <a:rPr lang="en-US" dirty="0" smtClean="0"/>
              <a:t>Sudden</a:t>
            </a:r>
            <a:r>
              <a:rPr lang="en-US" i="1" dirty="0" smtClean="0"/>
              <a:t> CHANGE</a:t>
            </a:r>
            <a:r>
              <a:rPr lang="en-US" dirty="0" smtClean="0"/>
              <a:t> in indicators</a:t>
            </a:r>
          </a:p>
          <a:p>
            <a:pPr marL="514350" indent="-514350">
              <a:buFont typeface="+mj-lt"/>
              <a:buAutoNum type="arabicPeriod"/>
            </a:pPr>
            <a:r>
              <a:rPr lang="en-US" dirty="0" smtClean="0"/>
              <a:t>REACH OUT:</a:t>
            </a:r>
          </a:p>
          <a:p>
            <a:pPr lvl="1"/>
            <a:r>
              <a:rPr lang="en-US" dirty="0" smtClean="0"/>
              <a:t>Tell them you care.</a:t>
            </a:r>
          </a:p>
          <a:p>
            <a:pPr marL="514350" indent="-514350">
              <a:buFont typeface="+mj-lt"/>
              <a:buAutoNum type="arabicPeriod"/>
            </a:pPr>
            <a:r>
              <a:rPr lang="en-US" dirty="0" smtClean="0"/>
              <a:t>REFER:</a:t>
            </a:r>
          </a:p>
          <a:p>
            <a:pPr lvl="1"/>
            <a:r>
              <a:rPr lang="en-US" dirty="0" smtClean="0"/>
              <a:t>Follow district policies for reporting incidents of abuse or mental or behavioral health issues.</a:t>
            </a:r>
          </a:p>
          <a:p>
            <a:pPr lvl="2"/>
            <a:r>
              <a:rPr lang="en-US" dirty="0" smtClean="0"/>
              <a:t>Know whom to report incidents also make connections to social service agencies or 211 systems in the community</a:t>
            </a:r>
          </a:p>
          <a:p>
            <a:r>
              <a:rPr lang="en-US" dirty="0" smtClean="0"/>
              <a:t>The Power of </a:t>
            </a:r>
            <a:r>
              <a:rPr lang="en-US" b="1" u="sng" dirty="0" smtClean="0"/>
              <a:t>ONE</a:t>
            </a:r>
            <a:r>
              <a:rPr lang="en-US" dirty="0" smtClean="0"/>
              <a:t> Caring Adult</a:t>
            </a:r>
          </a:p>
          <a:p>
            <a:pPr marL="223838" lvl="1" indent="-223838">
              <a:spcAft>
                <a:spcPts val="600"/>
              </a:spcAft>
              <a:buClrTx/>
              <a:buFont typeface="Arial"/>
              <a:buChar char="•"/>
            </a:pPr>
            <a:r>
              <a:rPr lang="en-US" sz="2000" dirty="0"/>
              <a:t>*</a:t>
            </a:r>
            <a:r>
              <a:rPr lang="en-US" sz="2000" dirty="0">
                <a:hlinkClick r:id="rId3"/>
              </a:rPr>
              <a:t>Safer Schools Ohio Training </a:t>
            </a:r>
            <a:endParaRPr lang="en-US" sz="2000" dirty="0" smtClean="0"/>
          </a:p>
          <a:p>
            <a:endParaRPr lang="en-US" dirty="0"/>
          </a:p>
        </p:txBody>
      </p:sp>
    </p:spTree>
    <p:extLst>
      <p:ext uri="{BB962C8B-B14F-4D97-AF65-F5344CB8AC3E}">
        <p14:creationId xmlns:p14="http://schemas.microsoft.com/office/powerpoint/2010/main" val="1206436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Autofit/>
          </a:bodyPr>
          <a:lstStyle/>
          <a:p>
            <a:r>
              <a:rPr lang="en-US" dirty="0" smtClean="0"/>
              <a:t>Ohio Drug Prevention </a:t>
            </a:r>
            <a:br>
              <a:rPr lang="en-US" dirty="0" smtClean="0"/>
            </a:br>
            <a:r>
              <a:rPr lang="en-US" dirty="0" smtClean="0"/>
              <a:t>Education Initiatives</a:t>
            </a:r>
            <a:endParaRPr lang="en-US" dirty="0"/>
          </a:p>
        </p:txBody>
      </p:sp>
      <p:sp>
        <p:nvSpPr>
          <p:cNvPr id="4" name="Content Placeholder 3"/>
          <p:cNvSpPr>
            <a:spLocks noGrp="1"/>
          </p:cNvSpPr>
          <p:nvPr>
            <p:ph sz="half" idx="1"/>
          </p:nvPr>
        </p:nvSpPr>
        <p:spPr>
          <a:xfrm>
            <a:off x="281354" y="1600200"/>
            <a:ext cx="4214446" cy="4525963"/>
          </a:xfrm>
        </p:spPr>
        <p:txBody>
          <a:bodyPr anchor="t">
            <a:normAutofit/>
          </a:bodyPr>
          <a:lstStyle/>
          <a:p>
            <a:r>
              <a:rPr lang="en-US" sz="2800" b="1" dirty="0" smtClean="0"/>
              <a:t>Start Talking</a:t>
            </a:r>
          </a:p>
          <a:p>
            <a:pPr marL="642938" lvl="1" indent="-347663"/>
            <a:r>
              <a:rPr lang="en-US" sz="2400" dirty="0" smtClean="0"/>
              <a:t>Governor Kasich’s initiatives to give families, educators, and community leaders the tools to start the conversation with Ohio’s youth about the importance of living health, drug-free lives</a:t>
            </a:r>
          </a:p>
        </p:txBody>
      </p:sp>
      <p:sp>
        <p:nvSpPr>
          <p:cNvPr id="3" name="Content Placeholder 2"/>
          <p:cNvSpPr>
            <a:spLocks noGrp="1"/>
          </p:cNvSpPr>
          <p:nvPr>
            <p:ph sz="half" idx="2"/>
          </p:nvPr>
        </p:nvSpPr>
        <p:spPr/>
        <p:txBody>
          <a:bodyPr anchor="t">
            <a:normAutofit/>
          </a:bodyPr>
          <a:lstStyle/>
          <a:p>
            <a:r>
              <a:rPr lang="en-US" dirty="0" smtClean="0"/>
              <a:t>Parents360Rx</a:t>
            </a:r>
            <a:endParaRPr lang="en-US" dirty="0"/>
          </a:p>
          <a:p>
            <a:r>
              <a:rPr lang="en-US" dirty="0"/>
              <a:t>Know!</a:t>
            </a:r>
          </a:p>
          <a:p>
            <a:r>
              <a:rPr lang="en-US" dirty="0"/>
              <a:t>5 minutes for Life</a:t>
            </a:r>
          </a:p>
          <a:p>
            <a:pPr lvl="1"/>
            <a:r>
              <a:rPr lang="en-US" dirty="0" smtClean="0"/>
              <a:t>Information</a:t>
            </a:r>
            <a:r>
              <a:rPr lang="en-US" dirty="0"/>
              <a:t>, teachable moments in the classroom, athletics and law enforcement.</a:t>
            </a:r>
          </a:p>
          <a:p>
            <a:endParaRPr lang="en-US" dirty="0"/>
          </a:p>
        </p:txBody>
      </p:sp>
      <p:pic>
        <p:nvPicPr>
          <p:cNvPr id="6" name="Picture 5" descr="start-talkin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86882" y="5144359"/>
            <a:ext cx="4597400" cy="861785"/>
          </a:xfrm>
          <a:prstGeom prst="rect">
            <a:avLst/>
          </a:prstGeom>
        </p:spPr>
      </p:pic>
    </p:spTree>
    <p:extLst>
      <p:ext uri="{BB962C8B-B14F-4D97-AF65-F5344CB8AC3E}">
        <p14:creationId xmlns:p14="http://schemas.microsoft.com/office/powerpoint/2010/main" val="11960624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Generation Rx:</a:t>
            </a:r>
            <a:br>
              <a:rPr lang="en-US" sz="3600" dirty="0" smtClean="0"/>
            </a:br>
            <a:r>
              <a:rPr lang="en-US" sz="3600" dirty="0" smtClean="0">
                <a:solidFill>
                  <a:schemeClr val="accent1">
                    <a:lumMod val="75000"/>
                  </a:schemeClr>
                </a:solidFill>
                <a:hlinkClick r:id="rId2"/>
              </a:rPr>
              <a:t>www.generationrx.org</a:t>
            </a:r>
            <a:r>
              <a:rPr lang="en-US" sz="3600" dirty="0" smtClean="0">
                <a:solidFill>
                  <a:schemeClr val="accent1">
                    <a:lumMod val="75000"/>
                  </a:schemeClr>
                </a:solidFill>
              </a:rPr>
              <a:t> </a:t>
            </a:r>
            <a:endParaRPr lang="en-US" sz="3600" dirty="0">
              <a:solidFill>
                <a:schemeClr val="accent1">
                  <a:lumMod val="75000"/>
                </a:schemeClr>
              </a:solidFill>
            </a:endParaRPr>
          </a:p>
        </p:txBody>
      </p:sp>
      <p:sp>
        <p:nvSpPr>
          <p:cNvPr id="3" name="Content Placeholder 2"/>
          <p:cNvSpPr>
            <a:spLocks noGrp="1"/>
          </p:cNvSpPr>
          <p:nvPr>
            <p:ph sz="half" idx="1"/>
          </p:nvPr>
        </p:nvSpPr>
        <p:spPr>
          <a:xfrm>
            <a:off x="457199" y="1789126"/>
            <a:ext cx="4370523" cy="4525963"/>
          </a:xfrm>
        </p:spPr>
        <p:txBody>
          <a:bodyPr>
            <a:normAutofit/>
          </a:bodyPr>
          <a:lstStyle/>
          <a:p>
            <a:r>
              <a:rPr lang="en-US" sz="2400" dirty="0" smtClean="0"/>
              <a:t>A partnership between the Ohio State University College of Pharmacy and the Cardinal Health Foundation</a:t>
            </a:r>
          </a:p>
          <a:p>
            <a:endParaRPr lang="en-US" sz="2400" dirty="0"/>
          </a:p>
          <a:p>
            <a:r>
              <a:rPr lang="en-US" sz="2400" dirty="0" smtClean="0"/>
              <a:t>Provides </a:t>
            </a:r>
            <a:r>
              <a:rPr lang="en-US" sz="2400" b="1" dirty="0" smtClean="0"/>
              <a:t>free, ready-to-use </a:t>
            </a:r>
            <a:r>
              <a:rPr lang="en-US" sz="2400" dirty="0" smtClean="0"/>
              <a:t>educational resources and digital activities to teach medication safety and the dangers of prescription drug misuse</a:t>
            </a:r>
            <a:endParaRPr lang="en-US" sz="2400"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4844" y="3134448"/>
            <a:ext cx="3895987" cy="2367539"/>
          </a:xfrm>
          <a:prstGeom prst="rect">
            <a:avLst/>
          </a:prstGeom>
        </p:spPr>
      </p:pic>
      <p:pic>
        <p:nvPicPr>
          <p:cNvPr id="11" name="Picture 10" descr="GenerationRx logo_ppt colors 110415 4i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4844" y="2059612"/>
            <a:ext cx="3753617" cy="916510"/>
          </a:xfrm>
          <a:prstGeom prst="rect">
            <a:avLst/>
          </a:prstGeom>
        </p:spPr>
      </p:pic>
    </p:spTree>
    <p:extLst>
      <p:ext uri="{BB962C8B-B14F-4D97-AF65-F5344CB8AC3E}">
        <p14:creationId xmlns:p14="http://schemas.microsoft.com/office/powerpoint/2010/main" val="15731387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5854"/>
            <a:ext cx="8229600" cy="1143000"/>
          </a:xfrm>
        </p:spPr>
        <p:txBody>
          <a:bodyPr/>
          <a:lstStyle/>
          <a:p>
            <a:r>
              <a:rPr lang="en-US" sz="3200" dirty="0" smtClean="0"/>
              <a:t>The Collaborate portal:</a:t>
            </a:r>
            <a:br>
              <a:rPr lang="en-US" sz="3200" dirty="0" smtClean="0"/>
            </a:br>
            <a:r>
              <a:rPr lang="en-US" sz="3200" dirty="0" smtClean="0"/>
              <a:t>Connecting teachers with support</a:t>
            </a:r>
            <a:endParaRPr lang="en-US" sz="320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36554" y="1251383"/>
            <a:ext cx="6870891" cy="3287118"/>
          </a:xfrm>
          <a:prstGeom prst="rect">
            <a:avLst/>
          </a:prstGeom>
        </p:spPr>
      </p:pic>
      <p:pic>
        <p:nvPicPr>
          <p:cNvPr id="6" name="Picture 5" descr="Cardinal Health Foundation Logo"/>
          <p:cNvPicPr/>
          <p:nvPr/>
        </p:nvPicPr>
        <p:blipFill>
          <a:blip r:embed="rId3" cstate="email">
            <a:extLst>
              <a:ext uri="{28A0092B-C50C-407E-A947-70E740481C1C}">
                <a14:useLocalDpi xmlns:a14="http://schemas.microsoft.com/office/drawing/2010/main"/>
              </a:ext>
            </a:extLst>
          </a:blip>
          <a:srcRect/>
          <a:stretch>
            <a:fillRect/>
          </a:stretch>
        </p:blipFill>
        <p:spPr bwMode="auto">
          <a:xfrm>
            <a:off x="4385112" y="5052174"/>
            <a:ext cx="1624965" cy="666750"/>
          </a:xfrm>
          <a:prstGeom prst="rect">
            <a:avLst/>
          </a:prstGeom>
          <a:noFill/>
          <a:ln>
            <a:noFill/>
          </a:ln>
        </p:spPr>
      </p:pic>
      <p:pic>
        <p:nvPicPr>
          <p:cNvPr id="7" name="Picture 6" descr="Image result for osu pharmacy logo"/>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9645" y="4846621"/>
            <a:ext cx="2606040" cy="372110"/>
          </a:xfrm>
          <a:prstGeom prst="rect">
            <a:avLst/>
          </a:prstGeom>
          <a:noFill/>
          <a:ln>
            <a:noFill/>
          </a:ln>
        </p:spPr>
      </p:pic>
      <p:pic>
        <p:nvPicPr>
          <p:cNvPr id="8" name="Picture 7" descr="Ohio State University Extension logo"/>
          <p:cNvPicPr/>
          <p:nvPr/>
        </p:nvPicPr>
        <p:blipFill>
          <a:blip r:embed="rId5" cstate="email">
            <a:extLst>
              <a:ext uri="{28A0092B-C50C-407E-A947-70E740481C1C}">
                <a14:useLocalDpi xmlns:a14="http://schemas.microsoft.com/office/drawing/2010/main"/>
              </a:ext>
            </a:extLst>
          </a:blip>
          <a:srcRect/>
          <a:stretch>
            <a:fillRect/>
          </a:stretch>
        </p:blipFill>
        <p:spPr bwMode="auto">
          <a:xfrm>
            <a:off x="1492032" y="5357931"/>
            <a:ext cx="2681438" cy="667483"/>
          </a:xfrm>
          <a:prstGeom prst="rect">
            <a:avLst/>
          </a:prstGeom>
          <a:noFill/>
          <a:ln>
            <a:noFill/>
          </a:ln>
        </p:spPr>
      </p:pic>
      <p:pic>
        <p:nvPicPr>
          <p:cNvPr id="9" name="Picture 8" descr="C:\Users\kwiek\AppData\Local\Microsoft\Windows\Temporary Internet Files\Content.Outlook\M1UHERS1\Kroger Pharmacy- Refresh.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6516444" y="4961051"/>
            <a:ext cx="933450" cy="848995"/>
          </a:xfrm>
          <a:prstGeom prst="rect">
            <a:avLst/>
          </a:prstGeom>
          <a:noFill/>
          <a:ln>
            <a:noFill/>
          </a:ln>
        </p:spPr>
      </p:pic>
    </p:spTree>
    <p:extLst>
      <p:ext uri="{BB962C8B-B14F-4D97-AF65-F5344CB8AC3E}">
        <p14:creationId xmlns:p14="http://schemas.microsoft.com/office/powerpoint/2010/main" val="2072095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ure 5.png"/>
          <p:cNvPicPr>
            <a:picLocks noGrp="1" noChangeAspect="1"/>
          </p:cNvPicPr>
          <p:nvPr>
            <p:ph idx="1"/>
          </p:nvPr>
        </p:nvPicPr>
        <p:blipFill>
          <a:blip r:embed="rId3" cstate="email">
            <a:extLst>
              <a:ext uri="{28A0092B-C50C-407E-A947-70E740481C1C}">
                <a14:useLocalDpi xmlns:a14="http://schemas.microsoft.com/office/drawing/2010/main"/>
              </a:ext>
            </a:extLst>
          </a:blip>
          <a:srcRect l="-1447" r="-1447"/>
          <a:stretch>
            <a:fillRect/>
          </a:stretch>
        </p:blipFill>
        <p:spPr>
          <a:xfrm>
            <a:off x="0" y="850763"/>
            <a:ext cx="9144000" cy="5334208"/>
          </a:xfr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44501"/>
            <a:ext cx="9144000" cy="5599592"/>
          </a:xfrm>
          <a:prstGeom prst="rect">
            <a:avLst/>
          </a:prstGeom>
        </p:spPr>
      </p:pic>
    </p:spTree>
    <p:extLst>
      <p:ext uri="{BB962C8B-B14F-4D97-AF65-F5344CB8AC3E}">
        <p14:creationId xmlns:p14="http://schemas.microsoft.com/office/powerpoint/2010/main" val="10851620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83"/>
            <a:ext cx="8229600" cy="1143000"/>
          </a:xfrm>
        </p:spPr>
        <p:txBody>
          <a:bodyPr/>
          <a:lstStyle/>
          <a:p>
            <a:r>
              <a:rPr lang="en-US" sz="3200" dirty="0" smtClean="0"/>
              <a:t>The Collaborate portal:</a:t>
            </a:r>
            <a:br>
              <a:rPr lang="en-US" sz="3200" dirty="0" smtClean="0"/>
            </a:br>
            <a:r>
              <a:rPr lang="en-US" sz="3200" dirty="0" smtClean="0">
                <a:hlinkClick r:id="rId2"/>
              </a:rPr>
              <a:t>www.generationrx.org/collaborate/</a:t>
            </a:r>
            <a:endParaRPr lang="en-US" sz="3200"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r="1915"/>
          <a:stretch/>
        </p:blipFill>
        <p:spPr>
          <a:xfrm>
            <a:off x="573437" y="1360263"/>
            <a:ext cx="7640665" cy="4716279"/>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4347" y="1450419"/>
            <a:ext cx="1896813" cy="568123"/>
          </a:xfrm>
          <a:prstGeom prst="rect">
            <a:avLst/>
          </a:prstGeom>
        </p:spPr>
      </p:pic>
    </p:spTree>
    <p:extLst>
      <p:ext uri="{BB962C8B-B14F-4D97-AF65-F5344CB8AC3E}">
        <p14:creationId xmlns:p14="http://schemas.microsoft.com/office/powerpoint/2010/main" val="21152403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Education</a:t>
            </a:r>
            <a:endParaRPr lang="en-US" dirty="0"/>
          </a:p>
        </p:txBody>
      </p:sp>
      <p:sp>
        <p:nvSpPr>
          <p:cNvPr id="3" name="Content Placeholder 2"/>
          <p:cNvSpPr>
            <a:spLocks noGrp="1"/>
          </p:cNvSpPr>
          <p:nvPr>
            <p:ph idx="1"/>
          </p:nvPr>
        </p:nvSpPr>
        <p:spPr/>
        <p:txBody>
          <a:bodyPr>
            <a:normAutofit lnSpcReduction="10000"/>
          </a:bodyPr>
          <a:lstStyle/>
          <a:p>
            <a:r>
              <a:rPr lang="en-US" dirty="0" smtClean="0"/>
              <a:t>What do parents want?</a:t>
            </a:r>
          </a:p>
          <a:p>
            <a:r>
              <a:rPr lang="en-US" dirty="0" smtClean="0"/>
              <a:t>What do they need?</a:t>
            </a:r>
            <a:endParaRPr lang="en-US" dirty="0"/>
          </a:p>
          <a:p>
            <a:pPr lvl="1"/>
            <a:r>
              <a:rPr lang="en-US" dirty="0" smtClean="0"/>
              <a:t>Skills</a:t>
            </a:r>
          </a:p>
          <a:p>
            <a:pPr lvl="2"/>
            <a:r>
              <a:rPr lang="en-US" dirty="0" smtClean="0"/>
              <a:t>How to talk with their kids?</a:t>
            </a:r>
          </a:p>
          <a:p>
            <a:pPr lvl="2"/>
            <a:r>
              <a:rPr lang="en-US" dirty="0" smtClean="0"/>
              <a:t>How to recognize?</a:t>
            </a:r>
          </a:p>
          <a:p>
            <a:pPr lvl="1"/>
            <a:r>
              <a:rPr lang="en-US" dirty="0" smtClean="0"/>
              <a:t>Knowledge</a:t>
            </a:r>
          </a:p>
          <a:p>
            <a:pPr lvl="2"/>
            <a:r>
              <a:rPr lang="en-US" dirty="0" smtClean="0"/>
              <a:t>Key concepts of medicine safety and opioids</a:t>
            </a:r>
          </a:p>
          <a:p>
            <a:pPr lvl="3"/>
            <a:r>
              <a:rPr lang="en-US" dirty="0" smtClean="0"/>
              <a:t>Adults</a:t>
            </a:r>
          </a:p>
          <a:p>
            <a:pPr lvl="3"/>
            <a:r>
              <a:rPr lang="en-US" dirty="0" smtClean="0"/>
              <a:t>Kids</a:t>
            </a:r>
          </a:p>
          <a:p>
            <a:r>
              <a:rPr lang="en-US" dirty="0" smtClean="0"/>
              <a:t>Engage </a:t>
            </a:r>
            <a:r>
              <a:rPr lang="en-US" smtClean="0"/>
              <a:t>&amp; involve</a:t>
            </a:r>
            <a:endParaRPr lang="en-US" dirty="0" smtClean="0"/>
          </a:p>
        </p:txBody>
      </p:sp>
    </p:spTree>
    <p:extLst>
      <p:ext uri="{BB962C8B-B14F-4D97-AF65-F5344CB8AC3E}">
        <p14:creationId xmlns:p14="http://schemas.microsoft.com/office/powerpoint/2010/main" val="16131189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4" y="134470"/>
            <a:ext cx="8630345" cy="1272299"/>
          </a:xfrm>
        </p:spPr>
        <p:txBody>
          <a:bodyPr>
            <a:noAutofit/>
          </a:bodyPr>
          <a:lstStyle/>
          <a:p>
            <a:r>
              <a:rPr lang="en-US" sz="3600" dirty="0" smtClean="0"/>
              <a:t>Ohio Joint Study Committee on Drug Use Prevention Education Recommendations</a:t>
            </a:r>
            <a:endParaRPr lang="en-US" sz="3600" dirty="0"/>
          </a:p>
        </p:txBody>
      </p:sp>
      <p:sp>
        <p:nvSpPr>
          <p:cNvPr id="5" name="Content Placeholder 2"/>
          <p:cNvSpPr>
            <a:spLocks noGrp="1"/>
          </p:cNvSpPr>
          <p:nvPr>
            <p:ph sz="half" idx="1"/>
          </p:nvPr>
        </p:nvSpPr>
        <p:spPr>
          <a:xfrm>
            <a:off x="609599" y="1406769"/>
            <a:ext cx="8266931" cy="5275208"/>
          </a:xfrm>
        </p:spPr>
        <p:txBody>
          <a:bodyPr anchor="t">
            <a:noAutofit/>
          </a:bodyPr>
          <a:lstStyle/>
          <a:p>
            <a:pPr marL="457200" indent="-457200">
              <a:buFont typeface="+mj-lt"/>
              <a:buAutoNum type="arabicPeriod"/>
            </a:pPr>
            <a:r>
              <a:rPr lang="en-US" sz="3200" dirty="0" smtClean="0"/>
              <a:t>K-12 Substance Abuse Prevention Education</a:t>
            </a:r>
          </a:p>
          <a:p>
            <a:pPr marL="857250" lvl="1" indent="-457200">
              <a:buFont typeface="Arial" charset="0"/>
              <a:buChar char="•"/>
            </a:pPr>
            <a:r>
              <a:rPr lang="en-US" sz="2800" dirty="0"/>
              <a:t>C</a:t>
            </a:r>
            <a:r>
              <a:rPr lang="en-US" sz="2800" dirty="0" smtClean="0"/>
              <a:t>onsistent, age-appropriate, evidence-based.</a:t>
            </a:r>
          </a:p>
          <a:p>
            <a:pPr marL="457200" indent="-457200">
              <a:buFont typeface="+mj-lt"/>
              <a:buAutoNum type="arabicPeriod"/>
            </a:pPr>
            <a:r>
              <a:rPr lang="en-US" sz="3200" dirty="0" smtClean="0"/>
              <a:t>Required Reporting for Schools </a:t>
            </a:r>
            <a:endParaRPr lang="en-US" sz="3200" dirty="0"/>
          </a:p>
          <a:p>
            <a:pPr marL="857250" lvl="1" indent="-457200">
              <a:buFont typeface="Arial" charset="0"/>
              <a:buChar char="•"/>
            </a:pPr>
            <a:r>
              <a:rPr lang="en-US" sz="2800" dirty="0"/>
              <a:t>H</a:t>
            </a:r>
            <a:r>
              <a:rPr lang="en-US" sz="2800" dirty="0" smtClean="0"/>
              <a:t>ow are schools fulfilling the requirements to provide substance abuse education?</a:t>
            </a:r>
          </a:p>
          <a:p>
            <a:pPr marL="457200" indent="-457200">
              <a:buFont typeface="+mj-lt"/>
              <a:buAutoNum type="arabicPeriod"/>
            </a:pPr>
            <a:r>
              <a:rPr lang="en-US" sz="3200" dirty="0" smtClean="0"/>
              <a:t>Social and Emotional Learning Standards </a:t>
            </a:r>
            <a:r>
              <a:rPr lang="en-US" dirty="0" smtClean="0"/>
              <a:t> </a:t>
            </a:r>
          </a:p>
          <a:p>
            <a:pPr marL="857250" lvl="1" indent="-457200">
              <a:buFont typeface="Arial" charset="0"/>
              <a:buChar char="•"/>
            </a:pPr>
            <a:r>
              <a:rPr lang="en-US" sz="2800" dirty="0" smtClean="0"/>
              <a:t>Standards exist for K-3, extend to K-12.</a:t>
            </a:r>
          </a:p>
          <a:p>
            <a:pPr marL="457200" indent="-457200">
              <a:buFont typeface="+mj-lt"/>
              <a:buAutoNum type="arabicPeriod"/>
            </a:pPr>
            <a:r>
              <a:rPr lang="en-US" sz="3200" dirty="0" smtClean="0"/>
              <a:t>School &amp; Community Surveys </a:t>
            </a:r>
          </a:p>
          <a:p>
            <a:pPr marL="857250" lvl="1" indent="-457200">
              <a:buFont typeface="Arial" charset="0"/>
              <a:buChar char="•"/>
            </a:pPr>
            <a:r>
              <a:rPr lang="en-US" sz="2800" dirty="0" smtClean="0"/>
              <a:t>Complete YRBS or OHYES! Survey annually. </a:t>
            </a:r>
          </a:p>
        </p:txBody>
      </p:sp>
    </p:spTree>
    <p:extLst>
      <p:ext uri="{BB962C8B-B14F-4D97-AF65-F5344CB8AC3E}">
        <p14:creationId xmlns:p14="http://schemas.microsoft.com/office/powerpoint/2010/main" val="4660090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94234"/>
            <a:ext cx="8577592" cy="1247703"/>
          </a:xfrm>
        </p:spPr>
        <p:txBody>
          <a:bodyPr>
            <a:noAutofit/>
          </a:bodyPr>
          <a:lstStyle/>
          <a:p>
            <a:r>
              <a:rPr lang="en-US" sz="3600" dirty="0" smtClean="0"/>
              <a:t>Ohio Joint Study Committee on Drug Use Prevention Education Recommendations</a:t>
            </a:r>
            <a:endParaRPr lang="en-US" sz="3600" dirty="0"/>
          </a:p>
        </p:txBody>
      </p:sp>
      <p:sp>
        <p:nvSpPr>
          <p:cNvPr id="5" name="Content Placeholder 2"/>
          <p:cNvSpPr>
            <a:spLocks noGrp="1"/>
          </p:cNvSpPr>
          <p:nvPr>
            <p:ph sz="half" idx="1"/>
          </p:nvPr>
        </p:nvSpPr>
        <p:spPr>
          <a:xfrm>
            <a:off x="298939" y="1441937"/>
            <a:ext cx="8577592" cy="5092410"/>
          </a:xfrm>
        </p:spPr>
        <p:txBody>
          <a:bodyPr anchor="t">
            <a:noAutofit/>
          </a:bodyPr>
          <a:lstStyle/>
          <a:p>
            <a:pPr marL="627063" indent="-627063">
              <a:spcBef>
                <a:spcPts val="600"/>
              </a:spcBef>
              <a:buSzPct val="100000"/>
              <a:buFont typeface="+mj-lt"/>
              <a:buAutoNum type="arabicPeriod" startAt="5"/>
              <a:tabLst>
                <a:tab pos="568325" algn="l"/>
              </a:tabLst>
            </a:pPr>
            <a:r>
              <a:rPr lang="en-US" sz="3200" dirty="0"/>
              <a:t>Expand Substance Abuse Curriculum across </a:t>
            </a:r>
            <a:r>
              <a:rPr lang="en-US" sz="3200" dirty="0" smtClean="0"/>
              <a:t>Subjects.</a:t>
            </a:r>
          </a:p>
          <a:p>
            <a:pPr marL="627063" indent="-627063">
              <a:spcBef>
                <a:spcPts val="600"/>
              </a:spcBef>
              <a:buSzPct val="100000"/>
              <a:buFont typeface="+mj-lt"/>
              <a:buAutoNum type="arabicPeriod" startAt="5"/>
              <a:tabLst>
                <a:tab pos="568325" algn="l"/>
              </a:tabLst>
            </a:pPr>
            <a:r>
              <a:rPr lang="en-US" sz="3200" dirty="0" smtClean="0"/>
              <a:t>Resources </a:t>
            </a:r>
            <a:r>
              <a:rPr lang="en-US" sz="3200" dirty="0"/>
              <a:t>for schools about substance abuse </a:t>
            </a:r>
            <a:r>
              <a:rPr lang="en-US" sz="3200" dirty="0" smtClean="0"/>
              <a:t>prevention.</a:t>
            </a:r>
          </a:p>
          <a:p>
            <a:pPr marL="627063" indent="-627063">
              <a:spcBef>
                <a:spcPts val="600"/>
              </a:spcBef>
              <a:buSzPct val="100000"/>
              <a:buFont typeface="+mj-lt"/>
              <a:buAutoNum type="arabicPeriod" startAt="5"/>
              <a:tabLst>
                <a:tab pos="568325" algn="l"/>
              </a:tabLst>
            </a:pPr>
            <a:r>
              <a:rPr lang="en-US" sz="3200" dirty="0" smtClean="0"/>
              <a:t>Substance Abuse and Mental Health Intervention Training.</a:t>
            </a:r>
          </a:p>
          <a:p>
            <a:pPr marL="627063" indent="-627063">
              <a:spcBef>
                <a:spcPts val="600"/>
              </a:spcBef>
              <a:buSzPct val="100000"/>
              <a:buFont typeface="+mj-lt"/>
              <a:buAutoNum type="arabicPeriod" startAt="5"/>
              <a:tabLst>
                <a:tab pos="568325" algn="l"/>
              </a:tabLst>
            </a:pPr>
            <a:r>
              <a:rPr lang="en-US" sz="3200" dirty="0" smtClean="0"/>
              <a:t>Dedicated Prevention Personnel at the Department of Education.</a:t>
            </a:r>
          </a:p>
        </p:txBody>
      </p:sp>
    </p:spTree>
    <p:extLst>
      <p:ext uri="{BB962C8B-B14F-4D97-AF65-F5344CB8AC3E}">
        <p14:creationId xmlns:p14="http://schemas.microsoft.com/office/powerpoint/2010/main" val="20503609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4235"/>
            <a:ext cx="8647930" cy="1016000"/>
          </a:xfrm>
        </p:spPr>
        <p:txBody>
          <a:bodyPr>
            <a:noAutofit/>
          </a:bodyPr>
          <a:lstStyle/>
          <a:p>
            <a:r>
              <a:rPr lang="en-US" sz="3600" dirty="0" smtClean="0"/>
              <a:t>Ohio Joint Study Committee on Drug Use Prevention Education Recommendations</a:t>
            </a:r>
            <a:endParaRPr lang="en-US" sz="3600" dirty="0"/>
          </a:p>
        </p:txBody>
      </p:sp>
      <p:sp>
        <p:nvSpPr>
          <p:cNvPr id="5" name="Content Placeholder 2"/>
          <p:cNvSpPr>
            <a:spLocks noGrp="1"/>
          </p:cNvSpPr>
          <p:nvPr>
            <p:ph sz="half" idx="1"/>
          </p:nvPr>
        </p:nvSpPr>
        <p:spPr>
          <a:xfrm>
            <a:off x="609599" y="1589567"/>
            <a:ext cx="8266931" cy="5092410"/>
          </a:xfrm>
        </p:spPr>
        <p:txBody>
          <a:bodyPr anchor="t">
            <a:normAutofit fontScale="92500"/>
          </a:bodyPr>
          <a:lstStyle/>
          <a:p>
            <a:pPr marL="742950" indent="-742950">
              <a:buFont typeface="+mj-lt"/>
              <a:buAutoNum type="arabicPeriod" startAt="9"/>
            </a:pPr>
            <a:r>
              <a:rPr lang="en-US" sz="3600" dirty="0"/>
              <a:t>Strengthen and Involve Law Enforcement.</a:t>
            </a:r>
          </a:p>
          <a:p>
            <a:pPr marL="627063" indent="-627063">
              <a:buFont typeface="+mj-lt"/>
              <a:buAutoNum type="arabicPeriod" startAt="9"/>
            </a:pPr>
            <a:r>
              <a:rPr lang="en-US" sz="3500" dirty="0" smtClean="0"/>
              <a:t>Support </a:t>
            </a:r>
            <a:r>
              <a:rPr lang="en-US" sz="3500" dirty="0"/>
              <a:t>Before- and After-school Programs</a:t>
            </a:r>
          </a:p>
          <a:p>
            <a:pPr marL="627063" indent="-627063">
              <a:buFont typeface="+mj-lt"/>
              <a:buAutoNum type="arabicPeriod" startAt="9"/>
            </a:pPr>
            <a:r>
              <a:rPr lang="en-US" sz="3500" dirty="0" smtClean="0"/>
              <a:t>Community-based Prevention</a:t>
            </a:r>
          </a:p>
          <a:p>
            <a:pPr marL="627063" indent="-627063">
              <a:buFont typeface="+mj-lt"/>
              <a:buAutoNum type="arabicPeriod" startAt="9"/>
            </a:pPr>
            <a:r>
              <a:rPr lang="en-US" sz="3500" dirty="0" smtClean="0"/>
              <a:t>Engaging Families and Caregivers</a:t>
            </a:r>
          </a:p>
          <a:p>
            <a:pPr marL="627063" indent="-627063">
              <a:buFont typeface="+mj-lt"/>
              <a:buAutoNum type="arabicPeriod" startAt="9"/>
            </a:pPr>
            <a:r>
              <a:rPr lang="en-US" sz="3500" dirty="0" smtClean="0"/>
              <a:t>Youth-led prevention</a:t>
            </a:r>
          </a:p>
          <a:p>
            <a:pPr marL="627063" indent="-627063">
              <a:buFont typeface="+mj-lt"/>
              <a:buAutoNum type="arabicPeriod" startAt="9"/>
            </a:pPr>
            <a:r>
              <a:rPr lang="en-US" sz="3500" dirty="0" smtClean="0"/>
              <a:t>Incorporate Prevention in Higher Education</a:t>
            </a:r>
          </a:p>
          <a:p>
            <a:pPr marL="627063" indent="-627063">
              <a:buFont typeface="+mj-lt"/>
              <a:buAutoNum type="arabicPeriod" startAt="9"/>
            </a:pPr>
            <a:r>
              <a:rPr lang="en-US" sz="3500" dirty="0" smtClean="0"/>
              <a:t>Study Committee keeps working.</a:t>
            </a:r>
            <a:endParaRPr lang="en-US" dirty="0" smtClean="0"/>
          </a:p>
          <a:p>
            <a:pPr marL="0" indent="0">
              <a:buNone/>
            </a:pPr>
            <a:r>
              <a:rPr lang="en-US" dirty="0">
                <a:solidFill>
                  <a:srgbClr val="3366FF"/>
                </a:solidFill>
                <a:hlinkClick r:id="rId3"/>
              </a:rPr>
              <a:t>Full Report</a:t>
            </a:r>
            <a:endParaRPr lang="en-US" dirty="0">
              <a:solidFill>
                <a:srgbClr val="3366FF"/>
              </a:solidFill>
            </a:endParaRPr>
          </a:p>
          <a:p>
            <a:pPr marL="0" indent="0">
              <a:buNone/>
            </a:pPr>
            <a:endParaRPr lang="en-US" dirty="0"/>
          </a:p>
        </p:txBody>
      </p:sp>
    </p:spTree>
    <p:extLst>
      <p:ext uri="{BB962C8B-B14F-4D97-AF65-F5344CB8AC3E}">
        <p14:creationId xmlns:p14="http://schemas.microsoft.com/office/powerpoint/2010/main" val="3807951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31960"/>
            <a:ext cx="8153400" cy="1176140"/>
          </a:xfrm>
        </p:spPr>
        <p:txBody>
          <a:bodyPr anchor="ctr" anchorCtr="0">
            <a:normAutofit fontScale="90000"/>
          </a:bodyPr>
          <a:lstStyle/>
          <a:p>
            <a:r>
              <a:rPr lang="en-US" dirty="0" smtClean="0"/>
              <a:t>Drug Education </a:t>
            </a:r>
            <a:r>
              <a:rPr lang="en-US" dirty="0"/>
              <a:t>Recommendations</a:t>
            </a:r>
          </a:p>
        </p:txBody>
      </p:sp>
      <p:sp>
        <p:nvSpPr>
          <p:cNvPr id="3" name="Content Placeholder 2"/>
          <p:cNvSpPr>
            <a:spLocks noGrp="1"/>
          </p:cNvSpPr>
          <p:nvPr>
            <p:ph idx="1"/>
          </p:nvPr>
        </p:nvSpPr>
        <p:spPr>
          <a:xfrm>
            <a:off x="498474" y="1494117"/>
            <a:ext cx="8342286" cy="4751295"/>
          </a:xfrm>
        </p:spPr>
        <p:txBody>
          <a:bodyPr>
            <a:normAutofit lnSpcReduction="10000"/>
          </a:bodyPr>
          <a:lstStyle/>
          <a:p>
            <a:r>
              <a:rPr lang="en-US" sz="2800" b="0" dirty="0" smtClean="0"/>
              <a:t>Scare Tactics </a:t>
            </a:r>
            <a:r>
              <a:rPr lang="en-US" sz="2800" u="sng" dirty="0" smtClean="0"/>
              <a:t>DON’T</a:t>
            </a:r>
            <a:r>
              <a:rPr lang="en-US" sz="2800" b="0" dirty="0" smtClean="0"/>
              <a:t> work!</a:t>
            </a:r>
          </a:p>
          <a:p>
            <a:r>
              <a:rPr lang="en-US" sz="2800" b="0" dirty="0"/>
              <a:t>Recovering addicts have </a:t>
            </a:r>
            <a:r>
              <a:rPr lang="en-US" sz="2800" u="sng" dirty="0" smtClean="0"/>
              <a:t>NOT</a:t>
            </a:r>
            <a:r>
              <a:rPr lang="en-US" sz="2800" b="0" dirty="0" smtClean="0"/>
              <a:t> </a:t>
            </a:r>
            <a:r>
              <a:rPr lang="en-US" sz="2800" b="0" dirty="0"/>
              <a:t>been shown to be effective</a:t>
            </a:r>
          </a:p>
          <a:p>
            <a:pPr lvl="1"/>
            <a:r>
              <a:rPr lang="en-US" sz="2600" dirty="0"/>
              <a:t>May normalize the behavior</a:t>
            </a:r>
          </a:p>
          <a:p>
            <a:r>
              <a:rPr lang="en-US" sz="2800" b="0" dirty="0"/>
              <a:t>Do </a:t>
            </a:r>
            <a:r>
              <a:rPr lang="en-US" sz="2800" u="sng" dirty="0"/>
              <a:t>NOT</a:t>
            </a:r>
            <a:r>
              <a:rPr lang="en-US" sz="2800" b="0" dirty="0"/>
              <a:t> show methods of drug use or specific products or paraphernalia</a:t>
            </a:r>
            <a:r>
              <a:rPr lang="en-US" sz="2800" dirty="0" smtClean="0"/>
              <a:t>.</a:t>
            </a:r>
            <a:endParaRPr lang="en-US" sz="2800" b="0" dirty="0" smtClean="0"/>
          </a:p>
          <a:p>
            <a:r>
              <a:rPr lang="en-US" sz="2800" b="0" dirty="0" smtClean="0"/>
              <a:t>Be </a:t>
            </a:r>
            <a:r>
              <a:rPr lang="en-US" sz="2800" b="0" dirty="0"/>
              <a:t>more than </a:t>
            </a:r>
            <a:r>
              <a:rPr lang="en-US" sz="2800" b="0" dirty="0" smtClean="0"/>
              <a:t>facts, </a:t>
            </a:r>
            <a:r>
              <a:rPr lang="en-US" sz="2800" b="0" dirty="0"/>
              <a:t>(because they probably already know more than you).</a:t>
            </a:r>
          </a:p>
          <a:p>
            <a:r>
              <a:rPr lang="en-US" sz="2800" b="0" dirty="0" smtClean="0"/>
              <a:t>Engage your students in learning.</a:t>
            </a:r>
            <a:r>
              <a:rPr lang="en-US" sz="3000" b="0" dirty="0" smtClean="0"/>
              <a:t> </a:t>
            </a:r>
          </a:p>
          <a:p>
            <a:pPr lvl="1"/>
            <a:r>
              <a:rPr lang="en-US" sz="2600" b="0" dirty="0" smtClean="0"/>
              <a:t>NO teacher preaching.</a:t>
            </a:r>
            <a:endParaRPr lang="en-US" sz="2600" b="0" dirty="0"/>
          </a:p>
          <a:p>
            <a:endParaRPr lang="en-US" sz="2900" dirty="0" smtClean="0"/>
          </a:p>
          <a:p>
            <a:pPr marL="0" indent="0">
              <a:buNone/>
            </a:pPr>
            <a:endParaRPr lang="en-US" sz="2900"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4301113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31960"/>
            <a:ext cx="8153400" cy="990600"/>
          </a:xfrm>
        </p:spPr>
        <p:txBody>
          <a:bodyPr anchor="ctr" anchorCtr="0">
            <a:normAutofit fontScale="90000"/>
          </a:bodyPr>
          <a:lstStyle/>
          <a:p>
            <a:r>
              <a:rPr lang="en-US" dirty="0" smtClean="0"/>
              <a:t>Drug Education </a:t>
            </a:r>
            <a:r>
              <a:rPr lang="en-US" dirty="0"/>
              <a:t>Recommendations</a:t>
            </a:r>
          </a:p>
        </p:txBody>
      </p:sp>
      <p:sp>
        <p:nvSpPr>
          <p:cNvPr id="3" name="Content Placeholder 2"/>
          <p:cNvSpPr>
            <a:spLocks noGrp="1"/>
          </p:cNvSpPr>
          <p:nvPr>
            <p:ph idx="1"/>
          </p:nvPr>
        </p:nvSpPr>
        <p:spPr>
          <a:xfrm>
            <a:off x="498474" y="1358901"/>
            <a:ext cx="8342286" cy="4824924"/>
          </a:xfrm>
        </p:spPr>
        <p:txBody>
          <a:bodyPr>
            <a:normAutofit lnSpcReduction="10000"/>
          </a:bodyPr>
          <a:lstStyle/>
          <a:p>
            <a:r>
              <a:rPr lang="en-US" sz="2800" b="0" dirty="0"/>
              <a:t>Address short &amp; long-term consequences</a:t>
            </a:r>
          </a:p>
          <a:p>
            <a:pPr lvl="1"/>
            <a:r>
              <a:rPr lang="en-US" sz="2400" dirty="0"/>
              <a:t>Girls are more likely to take risk info seriously, and boys are less likely</a:t>
            </a:r>
            <a:r>
              <a:rPr lang="en-US" sz="2400" dirty="0" smtClean="0"/>
              <a:t>.</a:t>
            </a:r>
            <a:endParaRPr lang="en-US" sz="2400" b="0" dirty="0" smtClean="0"/>
          </a:p>
          <a:p>
            <a:r>
              <a:rPr lang="en-US" sz="2800" dirty="0"/>
              <a:t>Use local data to share the norm </a:t>
            </a:r>
          </a:p>
          <a:p>
            <a:pPr lvl="1"/>
            <a:r>
              <a:rPr lang="en-US" sz="2400" dirty="0"/>
              <a:t>– e.g. 80% of students have not misused prescription drugs. </a:t>
            </a:r>
            <a:endParaRPr lang="en-US" sz="2800" b="0" dirty="0" smtClean="0"/>
          </a:p>
          <a:p>
            <a:r>
              <a:rPr lang="en-US" sz="2800" b="0" dirty="0" smtClean="0"/>
              <a:t>Classroom teacher is more effective than one-time presenter (consistent messaging).</a:t>
            </a:r>
          </a:p>
          <a:p>
            <a:r>
              <a:rPr lang="en-US" sz="2800" b="0" dirty="0" smtClean="0"/>
              <a:t>They </a:t>
            </a:r>
            <a:r>
              <a:rPr lang="en-US" sz="2800" b="0" dirty="0"/>
              <a:t>need to know you care!</a:t>
            </a:r>
          </a:p>
          <a:p>
            <a:pPr lvl="1"/>
            <a:r>
              <a:rPr lang="en-US" dirty="0"/>
              <a:t>Give students a reason to care</a:t>
            </a:r>
            <a:r>
              <a:rPr lang="en-US" dirty="0" smtClean="0"/>
              <a:t>.</a:t>
            </a:r>
          </a:p>
          <a:p>
            <a:r>
              <a:rPr lang="en-US" sz="2800" b="0" dirty="0"/>
              <a:t>The Power of </a:t>
            </a:r>
            <a:r>
              <a:rPr lang="en-US" sz="2800" b="1" u="sng" dirty="0"/>
              <a:t>One</a:t>
            </a:r>
            <a:r>
              <a:rPr lang="en-US" sz="2800" dirty="0"/>
              <a:t> </a:t>
            </a:r>
            <a:r>
              <a:rPr lang="en-US" sz="2800" b="0" dirty="0"/>
              <a:t>Caring Adult!</a:t>
            </a:r>
          </a:p>
          <a:p>
            <a:pPr lvl="1"/>
            <a:endParaRPr lang="en-US" sz="2500" dirty="0"/>
          </a:p>
          <a:p>
            <a:endParaRPr lang="en-US" sz="2900" b="0" dirty="0" smtClean="0"/>
          </a:p>
          <a:p>
            <a:endParaRPr lang="en-US" sz="2900" dirty="0" smtClean="0"/>
          </a:p>
          <a:p>
            <a:pPr marL="0" indent="0">
              <a:buNone/>
            </a:pPr>
            <a:endParaRPr lang="en-US" sz="2900"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20349064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08696"/>
            <a:ext cx="8153400" cy="1137503"/>
          </a:xfrm>
        </p:spPr>
        <p:txBody>
          <a:bodyPr anchor="ctr" anchorCtr="0">
            <a:normAutofit fontScale="90000"/>
          </a:bodyPr>
          <a:lstStyle/>
          <a:p>
            <a:r>
              <a:rPr lang="en-US" dirty="0" smtClean="0"/>
              <a:t>School-wide Drug Prevention Plan </a:t>
            </a:r>
            <a:r>
              <a:rPr lang="en-US" dirty="0"/>
              <a:t>Recommendations</a:t>
            </a:r>
          </a:p>
        </p:txBody>
      </p:sp>
      <p:sp>
        <p:nvSpPr>
          <p:cNvPr id="3" name="Content Placeholder 2"/>
          <p:cNvSpPr>
            <a:spLocks noGrp="1"/>
          </p:cNvSpPr>
          <p:nvPr>
            <p:ph idx="1"/>
          </p:nvPr>
        </p:nvSpPr>
        <p:spPr>
          <a:xfrm>
            <a:off x="268941" y="1598706"/>
            <a:ext cx="8571819" cy="4870823"/>
          </a:xfrm>
        </p:spPr>
        <p:txBody>
          <a:bodyPr>
            <a:normAutofit/>
          </a:bodyPr>
          <a:lstStyle/>
          <a:p>
            <a:r>
              <a:rPr lang="en-US" sz="2800" b="0" dirty="0" smtClean="0"/>
              <a:t>Assemblies don’t work unless they are followed up by reinforcing messages or work to address what was learned.</a:t>
            </a:r>
          </a:p>
          <a:p>
            <a:pPr lvl="1"/>
            <a:r>
              <a:rPr lang="en-US" sz="2400" dirty="0"/>
              <a:t>Reflection and commitment are great ways to put a drug-free plan into action</a:t>
            </a:r>
            <a:r>
              <a:rPr lang="en-US" sz="2400" dirty="0" smtClean="0"/>
              <a:t>.</a:t>
            </a:r>
          </a:p>
          <a:p>
            <a:r>
              <a:rPr lang="en-US" sz="2800" b="0" dirty="0"/>
              <a:t>Youth led prevention is </a:t>
            </a:r>
            <a:r>
              <a:rPr lang="en-US" sz="2800" b="0" dirty="0" smtClean="0"/>
              <a:t>effective.</a:t>
            </a:r>
          </a:p>
          <a:p>
            <a:r>
              <a:rPr lang="en-US" sz="2800" b="0" u="sng" dirty="0" smtClean="0"/>
              <a:t>Consistent</a:t>
            </a:r>
            <a:r>
              <a:rPr lang="en-US" sz="2800" b="0" dirty="0" smtClean="0"/>
              <a:t>, </a:t>
            </a:r>
            <a:r>
              <a:rPr lang="en-US" sz="2800" b="0" u="sng" dirty="0" smtClean="0"/>
              <a:t>coordinated</a:t>
            </a:r>
            <a:r>
              <a:rPr lang="en-US" sz="2800" b="0" dirty="0" smtClean="0"/>
              <a:t>, and </a:t>
            </a:r>
            <a:r>
              <a:rPr lang="en-US" sz="2800" b="0" u="sng" dirty="0" smtClean="0"/>
              <a:t>purposeful </a:t>
            </a:r>
            <a:r>
              <a:rPr lang="en-US" sz="2800" b="0" dirty="0" smtClean="0"/>
              <a:t>approach that engages your students, school, parents and community.</a:t>
            </a:r>
            <a:endParaRPr lang="en-US" sz="2800" b="0" dirty="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2446502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HOPE Curriculum Writing Team</a:t>
            </a:r>
          </a:p>
        </p:txBody>
      </p:sp>
      <p:sp>
        <p:nvSpPr>
          <p:cNvPr id="3" name="Content Placeholder 2"/>
          <p:cNvSpPr>
            <a:spLocks noGrp="1"/>
          </p:cNvSpPr>
          <p:nvPr>
            <p:ph sz="half" idx="1"/>
          </p:nvPr>
        </p:nvSpPr>
        <p:spPr>
          <a:xfrm>
            <a:off x="457200" y="1600200"/>
            <a:ext cx="4038600" cy="3700463"/>
          </a:xfrm>
        </p:spPr>
        <p:txBody>
          <a:bodyPr anchor="t"/>
          <a:lstStyle/>
          <a:p>
            <a:r>
              <a:rPr lang="en-US" dirty="0"/>
              <a:t>Kevin Lorson</a:t>
            </a:r>
          </a:p>
          <a:p>
            <a:r>
              <a:rPr lang="en-US" dirty="0"/>
              <a:t>Joe </a:t>
            </a:r>
            <a:r>
              <a:rPr lang="en-US" dirty="0" err="1"/>
              <a:t>Dake</a:t>
            </a:r>
            <a:endParaRPr lang="en-US" dirty="0"/>
          </a:p>
          <a:p>
            <a:r>
              <a:rPr lang="en-US" dirty="0"/>
              <a:t>Mary Huber</a:t>
            </a:r>
          </a:p>
          <a:p>
            <a:r>
              <a:rPr lang="en-US" dirty="0"/>
              <a:t>Tina </a:t>
            </a:r>
            <a:r>
              <a:rPr lang="en-US" dirty="0" err="1"/>
              <a:t>Dake</a:t>
            </a:r>
            <a:endParaRPr lang="en-US" dirty="0"/>
          </a:p>
          <a:p>
            <a:r>
              <a:rPr lang="en-US" dirty="0"/>
              <a:t>Holly Raffle</a:t>
            </a:r>
          </a:p>
          <a:p>
            <a:r>
              <a:rPr lang="en-US" dirty="0"/>
              <a:t>Laura Rooney</a:t>
            </a:r>
          </a:p>
          <a:p>
            <a:r>
              <a:rPr lang="en-US" dirty="0"/>
              <a:t>Tracey Kramer </a:t>
            </a:r>
          </a:p>
          <a:p>
            <a:endParaRPr lang="en-US" dirty="0"/>
          </a:p>
        </p:txBody>
      </p:sp>
      <p:sp>
        <p:nvSpPr>
          <p:cNvPr id="4" name="Content Placeholder 3"/>
          <p:cNvSpPr>
            <a:spLocks noGrp="1"/>
          </p:cNvSpPr>
          <p:nvPr>
            <p:ph sz="half" idx="2"/>
          </p:nvPr>
        </p:nvSpPr>
        <p:spPr>
          <a:xfrm>
            <a:off x="4648200" y="1600200"/>
            <a:ext cx="4038600" cy="3700463"/>
          </a:xfrm>
        </p:spPr>
        <p:txBody>
          <a:bodyPr anchor="t"/>
          <a:lstStyle/>
          <a:p>
            <a:pPr lvl="1">
              <a:buFont typeface="Arial" charset="0"/>
              <a:buChar char="•"/>
            </a:pPr>
            <a:r>
              <a:rPr lang="en-US" sz="2800" dirty="0"/>
              <a:t>Shannon Dipple</a:t>
            </a:r>
          </a:p>
          <a:p>
            <a:pPr lvl="1">
              <a:buFont typeface="Arial" charset="0"/>
              <a:buChar char="•"/>
            </a:pPr>
            <a:r>
              <a:rPr lang="en-US" sz="2800" dirty="0"/>
              <a:t>Allison Tomlin</a:t>
            </a:r>
          </a:p>
          <a:p>
            <a:pPr lvl="1">
              <a:buFont typeface="Arial" charset="0"/>
              <a:buChar char="•"/>
            </a:pPr>
            <a:r>
              <a:rPr lang="en-US" sz="2800" dirty="0"/>
              <a:t>Lindsey </a:t>
            </a:r>
            <a:r>
              <a:rPr lang="en-US" sz="2800" dirty="0" err="1"/>
              <a:t>Steuer</a:t>
            </a:r>
            <a:endParaRPr lang="en-US" sz="2800" dirty="0"/>
          </a:p>
          <a:p>
            <a:pPr lvl="1">
              <a:buFont typeface="Arial" charset="0"/>
              <a:buChar char="•"/>
            </a:pPr>
            <a:r>
              <a:rPr lang="en-US" sz="2800" dirty="0"/>
              <a:t>Pam Malone</a:t>
            </a:r>
          </a:p>
          <a:p>
            <a:pPr lvl="1">
              <a:buFont typeface="Arial" charset="0"/>
              <a:buChar char="•"/>
            </a:pPr>
            <a:r>
              <a:rPr lang="en-US" sz="2800" dirty="0"/>
              <a:t>Trevor Thomas</a:t>
            </a:r>
          </a:p>
          <a:p>
            <a:pPr lvl="1">
              <a:buFont typeface="Arial" charset="0"/>
              <a:buChar char="•"/>
            </a:pPr>
            <a:r>
              <a:rPr lang="en-US" sz="2800" dirty="0"/>
              <a:t>Dennis </a:t>
            </a:r>
            <a:r>
              <a:rPr lang="en-US" sz="2800" dirty="0" err="1"/>
              <a:t>Eichinger</a:t>
            </a:r>
            <a:endParaRPr lang="en-US" sz="2800" dirty="0"/>
          </a:p>
          <a:p>
            <a:pPr lvl="1">
              <a:buFont typeface="Arial" charset="0"/>
              <a:buChar char="•"/>
            </a:pPr>
            <a:r>
              <a:rPr lang="en-US" sz="2800" dirty="0"/>
              <a:t>Desiree </a:t>
            </a:r>
            <a:r>
              <a:rPr lang="en-US" sz="2800" dirty="0" smtClean="0"/>
              <a:t>Powell</a:t>
            </a:r>
            <a:endParaRPr lang="en-US" sz="2800" dirty="0"/>
          </a:p>
        </p:txBody>
      </p:sp>
      <p:sp>
        <p:nvSpPr>
          <p:cNvPr id="5" name="TextBox 4"/>
          <p:cNvSpPr txBox="1"/>
          <p:nvPr/>
        </p:nvSpPr>
        <p:spPr>
          <a:xfrm>
            <a:off x="519112" y="5386387"/>
            <a:ext cx="8167688" cy="461665"/>
          </a:xfrm>
          <a:prstGeom prst="rect">
            <a:avLst/>
          </a:prstGeom>
          <a:noFill/>
        </p:spPr>
        <p:txBody>
          <a:bodyPr wrap="square" rtlCol="0">
            <a:spAutoFit/>
          </a:bodyPr>
          <a:lstStyle/>
          <a:p>
            <a:pPr algn="ctr"/>
            <a:r>
              <a:rPr lang="en-US" sz="2400" dirty="0" smtClean="0"/>
              <a:t>Funded by an Ohio Department of Higher Education Grant</a:t>
            </a:r>
            <a:endParaRPr lang="en-US" sz="2400" dirty="0"/>
          </a:p>
        </p:txBody>
      </p:sp>
    </p:spTree>
    <p:extLst>
      <p:ext uri="{BB962C8B-B14F-4D97-AF65-F5344CB8AC3E}">
        <p14:creationId xmlns:p14="http://schemas.microsoft.com/office/powerpoint/2010/main" val="1255264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l="-6527" r="-6527"/>
          <a:stretch>
            <a:fillRect/>
          </a:stretch>
        </p:blipFill>
        <p:spPr>
          <a:xfrm>
            <a:off x="0" y="149413"/>
            <a:ext cx="9144000" cy="6066116"/>
          </a:xfrm>
        </p:spPr>
      </p:pic>
    </p:spTree>
    <p:extLst>
      <p:ext uri="{BB962C8B-B14F-4D97-AF65-F5344CB8AC3E}">
        <p14:creationId xmlns:p14="http://schemas.microsoft.com/office/powerpoint/2010/main" val="2133074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l="-23889" r="-23889"/>
          <a:stretch>
            <a:fillRect/>
          </a:stretch>
        </p:blipFill>
        <p:spPr>
          <a:xfrm>
            <a:off x="-277367" y="336929"/>
            <a:ext cx="9421367" cy="5730240"/>
          </a:xfrm>
        </p:spPr>
      </p:pic>
    </p:spTree>
    <p:extLst>
      <p:ext uri="{BB962C8B-B14F-4D97-AF65-F5344CB8AC3E}">
        <p14:creationId xmlns:p14="http://schemas.microsoft.com/office/powerpoint/2010/main" val="11329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ctr"/>
            <a:r>
              <a:rPr lang="en-US" dirty="0" smtClean="0">
                <a:hlinkClick r:id="rId3"/>
              </a:rPr>
              <a:t>Montgomery County </a:t>
            </a:r>
            <a:r>
              <a:rPr lang="mr-IN" dirty="0" smtClean="0">
                <a:hlinkClick r:id="rId3"/>
              </a:rPr>
              <a:t>–</a:t>
            </a:r>
            <a:r>
              <a:rPr lang="en-US" dirty="0" smtClean="0">
                <a:hlinkClick r:id="rId3"/>
              </a:rPr>
              <a:t> 2017</a:t>
            </a:r>
            <a:br>
              <a:rPr lang="en-US" dirty="0" smtClean="0">
                <a:hlinkClick r:id="rId3"/>
              </a:rPr>
            </a:br>
            <a:r>
              <a:rPr lang="en-US" b="0" dirty="0" smtClean="0">
                <a:hlinkClick r:id="rId4"/>
              </a:rPr>
              <a:t>Accidental Overdose Deaths Total</a:t>
            </a:r>
            <a:endParaRPr lang="en-US" b="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7067" y="1417638"/>
            <a:ext cx="8636000" cy="4542895"/>
          </a:xfrm>
          <a:prstGeom prst="rect">
            <a:avLst/>
          </a:prstGeom>
        </p:spPr>
      </p:pic>
    </p:spTree>
    <p:extLst>
      <p:ext uri="{BB962C8B-B14F-4D97-AF65-F5344CB8AC3E}">
        <p14:creationId xmlns:p14="http://schemas.microsoft.com/office/powerpoint/2010/main" val="1438043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84941"/>
            <a:ext cx="9144000" cy="5573059"/>
          </a:xfrm>
          <a:prstGeom prst="rect">
            <a:avLst/>
          </a:prstGeom>
        </p:spPr>
      </p:pic>
      <p:sp>
        <p:nvSpPr>
          <p:cNvPr id="3" name="TextBox 2"/>
          <p:cNvSpPr txBox="1"/>
          <p:nvPr/>
        </p:nvSpPr>
        <p:spPr>
          <a:xfrm>
            <a:off x="0" y="0"/>
            <a:ext cx="8979647" cy="1323439"/>
          </a:xfrm>
          <a:prstGeom prst="rect">
            <a:avLst/>
          </a:prstGeom>
          <a:noFill/>
        </p:spPr>
        <p:txBody>
          <a:bodyPr wrap="square" rtlCol="0">
            <a:spAutoFit/>
          </a:bodyPr>
          <a:lstStyle/>
          <a:p>
            <a:pPr algn="ctr"/>
            <a:r>
              <a:rPr lang="en-US" sz="4000" b="1" dirty="0" smtClean="0">
                <a:latin typeface="Source Sans Pro"/>
                <a:ea typeface="Source Sans Pro"/>
                <a:cs typeface="Source Sans Pro"/>
              </a:rPr>
              <a:t>What is the role of the teacher in </a:t>
            </a:r>
          </a:p>
          <a:p>
            <a:pPr algn="ctr"/>
            <a:r>
              <a:rPr lang="en-US" sz="4000" b="1" dirty="0" smtClean="0">
                <a:latin typeface="Source Sans Pro"/>
                <a:ea typeface="Source Sans Pro"/>
                <a:cs typeface="Source Sans Pro"/>
              </a:rPr>
              <a:t>drug-abuse prevention?</a:t>
            </a:r>
            <a:endParaRPr lang="en-US" sz="4000" b="1" dirty="0">
              <a:latin typeface="Source Sans Pro"/>
              <a:ea typeface="Source Sans Pro"/>
              <a:cs typeface="Source Sans Pro"/>
            </a:endParaRPr>
          </a:p>
        </p:txBody>
      </p:sp>
    </p:spTree>
    <p:extLst>
      <p:ext uri="{BB962C8B-B14F-4D97-AF65-F5344CB8AC3E}">
        <p14:creationId xmlns:p14="http://schemas.microsoft.com/office/powerpoint/2010/main" val="484799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Factors &amp; Protective Factors</a:t>
            </a:r>
            <a:endParaRPr lang="en-US" dirty="0"/>
          </a:p>
        </p:txBody>
      </p:sp>
      <p:sp>
        <p:nvSpPr>
          <p:cNvPr id="3" name="Content Placeholder 2"/>
          <p:cNvSpPr>
            <a:spLocks noGrp="1"/>
          </p:cNvSpPr>
          <p:nvPr>
            <p:ph idx="1"/>
          </p:nvPr>
        </p:nvSpPr>
        <p:spPr>
          <a:xfrm>
            <a:off x="457200" y="1417638"/>
            <a:ext cx="8268446" cy="3319463"/>
          </a:xfrm>
        </p:spPr>
        <p:txBody>
          <a:bodyPr>
            <a:normAutofit lnSpcReduction="10000"/>
          </a:bodyPr>
          <a:lstStyle/>
          <a:p>
            <a:r>
              <a:rPr lang="en-US" sz="2400" u="sng" dirty="0" smtClean="0"/>
              <a:t>Risk Factors </a:t>
            </a:r>
            <a:r>
              <a:rPr lang="mr-IN" sz="2400" dirty="0" smtClean="0"/>
              <a:t>–</a:t>
            </a:r>
            <a:r>
              <a:rPr lang="en-US" sz="2400" dirty="0" smtClean="0"/>
              <a:t> those factors associated with a greater potential for drug abuse.</a:t>
            </a:r>
          </a:p>
          <a:p>
            <a:r>
              <a:rPr lang="en-US" sz="2400" u="sng" dirty="0" smtClean="0"/>
              <a:t>Protective Factors </a:t>
            </a:r>
            <a:r>
              <a:rPr lang="mr-IN" sz="2400" dirty="0" smtClean="0"/>
              <a:t>–</a:t>
            </a:r>
            <a:r>
              <a:rPr lang="en-US" sz="2400" dirty="0" smtClean="0"/>
              <a:t> Those factors that are associated with reduced risk. </a:t>
            </a:r>
          </a:p>
          <a:p>
            <a:r>
              <a:rPr lang="en-US" sz="2400" dirty="0" smtClean="0"/>
              <a:t>*Most at risk do not start using</a:t>
            </a:r>
          </a:p>
          <a:p>
            <a:r>
              <a:rPr lang="en-US" sz="2400" dirty="0" smtClean="0"/>
              <a:t>*Risk factor for one may not be for another.</a:t>
            </a:r>
          </a:p>
          <a:p>
            <a:r>
              <a:rPr lang="en-US" sz="2400" dirty="0" smtClean="0"/>
              <a:t>“Risk Trajectory or Path” </a:t>
            </a:r>
          </a:p>
          <a:p>
            <a:pPr marL="0" indent="0">
              <a:buNone/>
            </a:pPr>
            <a:r>
              <a:rPr lang="en-US" sz="1600" dirty="0" smtClean="0"/>
              <a:t>(National Institute on Drug Abuse (2003). </a:t>
            </a:r>
            <a:r>
              <a:rPr lang="en-US" sz="1600" i="1" dirty="0" smtClean="0"/>
              <a:t>Preventing Drug Use among Children and Adolescents: A research-based guide for parents, educators and community leaders)</a:t>
            </a:r>
            <a:endParaRPr lang="en-US" sz="1600" dirty="0" smtClean="0"/>
          </a:p>
        </p:txBody>
      </p:sp>
      <p:pic>
        <p:nvPicPr>
          <p:cNvPr id="4" name="Picture 3"/>
          <p:cNvPicPr>
            <a:picLocks noChangeAspect="1"/>
          </p:cNvPicPr>
          <p:nvPr/>
        </p:nvPicPr>
        <p:blipFill>
          <a:blip r:embed="rId3"/>
          <a:stretch>
            <a:fillRect/>
          </a:stretch>
        </p:blipFill>
        <p:spPr>
          <a:xfrm>
            <a:off x="206248" y="4737100"/>
            <a:ext cx="8559800" cy="2120900"/>
          </a:xfrm>
          <a:prstGeom prst="rect">
            <a:avLst/>
          </a:prstGeom>
        </p:spPr>
      </p:pic>
    </p:spTree>
    <p:extLst>
      <p:ext uri="{BB962C8B-B14F-4D97-AF65-F5344CB8AC3E}">
        <p14:creationId xmlns:p14="http://schemas.microsoft.com/office/powerpoint/2010/main" val="464676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HO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HOPE.thmx</Template>
  <TotalTime>1593</TotalTime>
  <Words>4244</Words>
  <Application>Microsoft Office PowerPoint</Application>
  <PresentationFormat>On-screen Show (4:3)</PresentationFormat>
  <Paragraphs>441</Paragraphs>
  <Slides>48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Courier New</vt:lpstr>
      <vt:lpstr>Mangal</vt:lpstr>
      <vt:lpstr>Source Sans Pro</vt:lpstr>
      <vt:lpstr>Source Sans Pro Regular</vt:lpstr>
      <vt:lpstr>Symbol</vt:lpstr>
      <vt:lpstr>Zapf Dingbats</vt:lpstr>
      <vt:lpstr>HOPE</vt:lpstr>
      <vt:lpstr>HOPE Curriculus:  Health &amp; Opioid Prevention Education   Ohio Association of Pupil Services Administrators December 8, 2017   </vt:lpstr>
      <vt:lpstr>Today’s Goals:</vt:lpstr>
      <vt:lpstr>PowerPoint Presentation</vt:lpstr>
      <vt:lpstr>PowerPoint Presentation</vt:lpstr>
      <vt:lpstr>PowerPoint Presentation</vt:lpstr>
      <vt:lpstr>PowerPoint Presentation</vt:lpstr>
      <vt:lpstr>Montgomery County – 2017 Accidental Overdose Deaths Total</vt:lpstr>
      <vt:lpstr>PowerPoint Presentation</vt:lpstr>
      <vt:lpstr>Risk Factors &amp; Protective Factors</vt:lpstr>
      <vt:lpstr>PowerPoint Presentation</vt:lpstr>
      <vt:lpstr>PowerPoint Presentation</vt:lpstr>
      <vt:lpstr>HB 367 Overview</vt:lpstr>
      <vt:lpstr>Health Education in Ohio</vt:lpstr>
      <vt:lpstr>Ohio’s Health Education Requirements: </vt:lpstr>
      <vt:lpstr>Effective Health Education Curriculum</vt:lpstr>
      <vt:lpstr>Health Education Standards</vt:lpstr>
      <vt:lpstr>Health Education Standards</vt:lpstr>
      <vt:lpstr>Characteristics of  the HOPE Curriculum</vt:lpstr>
      <vt:lpstr>Why the Classroom Teacher?</vt:lpstr>
      <vt:lpstr>HOPE Curriculum</vt:lpstr>
      <vt:lpstr>PowerPoint Presentation</vt:lpstr>
      <vt:lpstr>HOPE Key Concepts:</vt:lpstr>
      <vt:lpstr>HOPE Essential Skills:</vt:lpstr>
      <vt:lpstr>Key Outcomes:  Grades K-2</vt:lpstr>
      <vt:lpstr>PowerPoint Presentation</vt:lpstr>
      <vt:lpstr>Kindergarten, Lesson 1</vt:lpstr>
      <vt:lpstr>Kindergarten - Lesson 2</vt:lpstr>
      <vt:lpstr>Key Outcomes:  Grades 3-5</vt:lpstr>
      <vt:lpstr>PowerPoint Presentation</vt:lpstr>
      <vt:lpstr>Lesson 4: Advocacy </vt:lpstr>
      <vt:lpstr>PowerPoint Presentation</vt:lpstr>
      <vt:lpstr>PowerPoint Presentation</vt:lpstr>
      <vt:lpstr>PowerPoint Presentation</vt:lpstr>
      <vt:lpstr>HOPE Curriculum:  K-5 Recommendations</vt:lpstr>
      <vt:lpstr>HOPE Curriculum:  Health Education Recommendations</vt:lpstr>
      <vt:lpstr>Supporting Teachers &amp; Students:  Recognize, Reach Out, &amp; Refer</vt:lpstr>
      <vt:lpstr>Ohio Drug Prevention  Education Initiatives</vt:lpstr>
      <vt:lpstr>Generation Rx: www.generationrx.org </vt:lpstr>
      <vt:lpstr>The Collaborate portal: Connecting teachers with support</vt:lpstr>
      <vt:lpstr>The Collaborate portal: www.generationrx.org/collaborate/</vt:lpstr>
      <vt:lpstr>Parent Education</vt:lpstr>
      <vt:lpstr>Ohio Joint Study Committee on Drug Use Prevention Education Recommendations</vt:lpstr>
      <vt:lpstr>Ohio Joint Study Committee on Drug Use Prevention Education Recommendations</vt:lpstr>
      <vt:lpstr>Ohio Joint Study Committee on Drug Use Prevention Education Recommendations</vt:lpstr>
      <vt:lpstr>Drug Education Recommendations</vt:lpstr>
      <vt:lpstr>Drug Education Recommendations</vt:lpstr>
      <vt:lpstr>School-wide Drug Prevention Plan Recommendations</vt:lpstr>
      <vt:lpstr>HOPE Curriculum Writing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Goals:</dc:title>
  <dc:creator>Lorson, Kevin</dc:creator>
  <cp:lastModifiedBy>Riedthaler, Valerie</cp:lastModifiedBy>
  <cp:revision>60</cp:revision>
  <cp:lastPrinted>2017-11-06T23:42:31Z</cp:lastPrinted>
  <dcterms:created xsi:type="dcterms:W3CDTF">2017-11-06T12:59:51Z</dcterms:created>
  <dcterms:modified xsi:type="dcterms:W3CDTF">2017-12-08T03:09:47Z</dcterms:modified>
</cp:coreProperties>
</file>