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2"/>
  </p:notesMasterIdLst>
  <p:handoutMasterIdLst>
    <p:handoutMasterId r:id="rId23"/>
  </p:handoutMasterIdLst>
  <p:sldIdLst>
    <p:sldId id="324" r:id="rId2"/>
    <p:sldId id="327" r:id="rId3"/>
    <p:sldId id="332" r:id="rId4"/>
    <p:sldId id="336" r:id="rId5"/>
    <p:sldId id="337" r:id="rId6"/>
    <p:sldId id="338" r:id="rId7"/>
    <p:sldId id="339" r:id="rId8"/>
    <p:sldId id="340" r:id="rId9"/>
    <p:sldId id="277" r:id="rId10"/>
    <p:sldId id="278" r:id="rId11"/>
    <p:sldId id="279" r:id="rId12"/>
    <p:sldId id="280" r:id="rId13"/>
    <p:sldId id="281" r:id="rId14"/>
    <p:sldId id="282" r:id="rId15"/>
    <p:sldId id="283" r:id="rId16"/>
    <p:sldId id="284" r:id="rId17"/>
    <p:sldId id="285" r:id="rId18"/>
    <p:sldId id="286" r:id="rId19"/>
    <p:sldId id="439" r:id="rId20"/>
    <p:sldId id="524" r:id="rId21"/>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a:defRPr>
    </a:lvl1pPr>
    <a:lvl2pPr marL="457200" algn="l" rtl="0" fontAlgn="base">
      <a:spcBef>
        <a:spcPct val="0"/>
      </a:spcBef>
      <a:spcAft>
        <a:spcPct val="0"/>
      </a:spcAft>
      <a:defRPr kern="1200">
        <a:solidFill>
          <a:schemeClr val="tx1"/>
        </a:solidFill>
        <a:latin typeface="Calibri" pitchFamily="34" charset="0"/>
        <a:ea typeface="+mn-ea"/>
        <a:cs typeface="Arial"/>
      </a:defRPr>
    </a:lvl2pPr>
    <a:lvl3pPr marL="914400" algn="l" rtl="0" fontAlgn="base">
      <a:spcBef>
        <a:spcPct val="0"/>
      </a:spcBef>
      <a:spcAft>
        <a:spcPct val="0"/>
      </a:spcAft>
      <a:defRPr kern="1200">
        <a:solidFill>
          <a:schemeClr val="tx1"/>
        </a:solidFill>
        <a:latin typeface="Calibri" pitchFamily="34" charset="0"/>
        <a:ea typeface="+mn-ea"/>
        <a:cs typeface="Arial"/>
      </a:defRPr>
    </a:lvl3pPr>
    <a:lvl4pPr marL="1371600" algn="l" rtl="0" fontAlgn="base">
      <a:spcBef>
        <a:spcPct val="0"/>
      </a:spcBef>
      <a:spcAft>
        <a:spcPct val="0"/>
      </a:spcAft>
      <a:defRPr kern="1200">
        <a:solidFill>
          <a:schemeClr val="tx1"/>
        </a:solidFill>
        <a:latin typeface="Calibri" pitchFamily="34" charset="0"/>
        <a:ea typeface="+mn-ea"/>
        <a:cs typeface="Arial"/>
      </a:defRPr>
    </a:lvl4pPr>
    <a:lvl5pPr marL="1828800" algn="l" rtl="0" fontAlgn="base">
      <a:spcBef>
        <a:spcPct val="0"/>
      </a:spcBef>
      <a:spcAft>
        <a:spcPct val="0"/>
      </a:spcAft>
      <a:defRPr kern="1200">
        <a:solidFill>
          <a:schemeClr val="tx1"/>
        </a:solidFill>
        <a:latin typeface="Calibri" pitchFamily="34" charset="0"/>
        <a:ea typeface="+mn-ea"/>
        <a:cs typeface="Arial"/>
      </a:defRPr>
    </a:lvl5pPr>
    <a:lvl6pPr marL="2286000" algn="l" defTabSz="914400" rtl="0" eaLnBrk="1" latinLnBrk="0" hangingPunct="1">
      <a:defRPr kern="1200">
        <a:solidFill>
          <a:schemeClr val="tx1"/>
        </a:solidFill>
        <a:latin typeface="Calibri" pitchFamily="34" charset="0"/>
        <a:ea typeface="+mn-ea"/>
        <a:cs typeface="Arial"/>
      </a:defRPr>
    </a:lvl6pPr>
    <a:lvl7pPr marL="2743200" algn="l" defTabSz="914400" rtl="0" eaLnBrk="1" latinLnBrk="0" hangingPunct="1">
      <a:defRPr kern="1200">
        <a:solidFill>
          <a:schemeClr val="tx1"/>
        </a:solidFill>
        <a:latin typeface="Calibri" pitchFamily="34" charset="0"/>
        <a:ea typeface="+mn-ea"/>
        <a:cs typeface="Arial"/>
      </a:defRPr>
    </a:lvl7pPr>
    <a:lvl8pPr marL="3200400" algn="l" defTabSz="914400" rtl="0" eaLnBrk="1" latinLnBrk="0" hangingPunct="1">
      <a:defRPr kern="1200">
        <a:solidFill>
          <a:schemeClr val="tx1"/>
        </a:solidFill>
        <a:latin typeface="Calibri" pitchFamily="34" charset="0"/>
        <a:ea typeface="+mn-ea"/>
        <a:cs typeface="Arial"/>
      </a:defRPr>
    </a:lvl8pPr>
    <a:lvl9pPr marL="3657600" algn="l" defTabSz="914400" rtl="0" eaLnBrk="1" latinLnBrk="0" hangingPunct="1">
      <a:defRPr kern="1200">
        <a:solidFill>
          <a:schemeClr val="tx1"/>
        </a:solidFill>
        <a:latin typeface="Calibri" pitchFamily="34" charset="0"/>
        <a:ea typeface="+mn-ea"/>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8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4" autoAdjust="0"/>
    <p:restoredTop sz="91080" autoAdjust="0"/>
  </p:normalViewPr>
  <p:slideViewPr>
    <p:cSldViewPr>
      <p:cViewPr varScale="1">
        <p:scale>
          <a:sx n="50" d="100"/>
          <a:sy n="50" d="100"/>
        </p:scale>
        <p:origin x="741" y="27"/>
      </p:cViewPr>
      <p:guideLst>
        <p:guide orient="horz" pos="216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D6666B-B5D6-43CB-8996-BBE791C3DCC8}" type="datetimeFigureOut">
              <a:rPr lang="en-US" smtClean="0"/>
              <a:t>2/7/2018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D6897A-0305-4BE8-91D3-370E9DAB64DD}" type="slidenum">
              <a:rPr lang="en-US" smtClean="0"/>
              <a:t>‹#›</a:t>
            </a:fld>
            <a:endParaRPr lang="en-US"/>
          </a:p>
        </p:txBody>
      </p:sp>
    </p:spTree>
    <p:extLst>
      <p:ext uri="{BB962C8B-B14F-4D97-AF65-F5344CB8AC3E}">
        <p14:creationId xmlns:p14="http://schemas.microsoft.com/office/powerpoint/2010/main" val="3018605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9BC88A-91B7-480A-A172-1D6735FE6FA3}" type="datetimeFigureOut">
              <a:rPr lang="en-US" smtClean="0"/>
              <a:t>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CF7CB7-843A-482E-9671-BAF360718622}" type="slidenum">
              <a:rPr lang="en-US" smtClean="0"/>
              <a:t>‹#›</a:t>
            </a:fld>
            <a:endParaRPr lang="en-US"/>
          </a:p>
        </p:txBody>
      </p:sp>
    </p:spTree>
    <p:extLst>
      <p:ext uri="{BB962C8B-B14F-4D97-AF65-F5344CB8AC3E}">
        <p14:creationId xmlns:p14="http://schemas.microsoft.com/office/powerpoint/2010/main" val="286994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780AED-6A85-493C-B03A-5D940BFD029B}" type="slidenum">
              <a:rPr lang="en-US" smtClean="0">
                <a:solidFill>
                  <a:prstClr val="black"/>
                </a:solidFill>
              </a:rPr>
              <a:t>1</a:t>
            </a:fld>
            <a:endParaRPr lang="en-US">
              <a:solidFill>
                <a:prstClr val="black"/>
              </a:solidFill>
            </a:endParaRPr>
          </a:p>
        </p:txBody>
      </p:sp>
    </p:spTree>
    <p:extLst>
      <p:ext uri="{BB962C8B-B14F-4D97-AF65-F5344CB8AC3E}">
        <p14:creationId xmlns:p14="http://schemas.microsoft.com/office/powerpoint/2010/main" val="67716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10</a:t>
            </a:fld>
            <a:endParaRPr lang="en-US"/>
          </a:p>
        </p:txBody>
      </p:sp>
    </p:spTree>
    <p:extLst>
      <p:ext uri="{BB962C8B-B14F-4D97-AF65-F5344CB8AC3E}">
        <p14:creationId xmlns:p14="http://schemas.microsoft.com/office/powerpoint/2010/main" val="149970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11</a:t>
            </a:fld>
            <a:endParaRPr lang="en-US"/>
          </a:p>
        </p:txBody>
      </p:sp>
    </p:spTree>
    <p:extLst>
      <p:ext uri="{BB962C8B-B14F-4D97-AF65-F5344CB8AC3E}">
        <p14:creationId xmlns:p14="http://schemas.microsoft.com/office/powerpoint/2010/main" val="3672516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12</a:t>
            </a:fld>
            <a:endParaRPr lang="en-US"/>
          </a:p>
        </p:txBody>
      </p:sp>
    </p:spTree>
    <p:extLst>
      <p:ext uri="{BB962C8B-B14F-4D97-AF65-F5344CB8AC3E}">
        <p14:creationId xmlns:p14="http://schemas.microsoft.com/office/powerpoint/2010/main" val="2449723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13</a:t>
            </a:fld>
            <a:endParaRPr lang="en-US"/>
          </a:p>
        </p:txBody>
      </p:sp>
    </p:spTree>
    <p:extLst>
      <p:ext uri="{BB962C8B-B14F-4D97-AF65-F5344CB8AC3E}">
        <p14:creationId xmlns:p14="http://schemas.microsoft.com/office/powerpoint/2010/main" val="3355620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14</a:t>
            </a:fld>
            <a:endParaRPr lang="en-US"/>
          </a:p>
        </p:txBody>
      </p:sp>
    </p:spTree>
    <p:extLst>
      <p:ext uri="{BB962C8B-B14F-4D97-AF65-F5344CB8AC3E}">
        <p14:creationId xmlns:p14="http://schemas.microsoft.com/office/powerpoint/2010/main" val="4110056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15</a:t>
            </a:fld>
            <a:endParaRPr lang="en-US"/>
          </a:p>
        </p:txBody>
      </p:sp>
    </p:spTree>
    <p:extLst>
      <p:ext uri="{BB962C8B-B14F-4D97-AF65-F5344CB8AC3E}">
        <p14:creationId xmlns:p14="http://schemas.microsoft.com/office/powerpoint/2010/main" val="3856337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16</a:t>
            </a:fld>
            <a:endParaRPr lang="en-US"/>
          </a:p>
        </p:txBody>
      </p:sp>
    </p:spTree>
    <p:extLst>
      <p:ext uri="{BB962C8B-B14F-4D97-AF65-F5344CB8AC3E}">
        <p14:creationId xmlns:p14="http://schemas.microsoft.com/office/powerpoint/2010/main" val="2207076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17</a:t>
            </a:fld>
            <a:endParaRPr lang="en-US"/>
          </a:p>
        </p:txBody>
      </p:sp>
    </p:spTree>
    <p:extLst>
      <p:ext uri="{BB962C8B-B14F-4D97-AF65-F5344CB8AC3E}">
        <p14:creationId xmlns:p14="http://schemas.microsoft.com/office/powerpoint/2010/main" val="2425753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18</a:t>
            </a:fld>
            <a:endParaRPr lang="en-US"/>
          </a:p>
        </p:txBody>
      </p:sp>
    </p:spTree>
    <p:extLst>
      <p:ext uri="{BB962C8B-B14F-4D97-AF65-F5344CB8AC3E}">
        <p14:creationId xmlns:p14="http://schemas.microsoft.com/office/powerpoint/2010/main" val="3598188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19</a:t>
            </a:fld>
            <a:endParaRPr lang="en-US"/>
          </a:p>
        </p:txBody>
      </p:sp>
    </p:spTree>
    <p:extLst>
      <p:ext uri="{BB962C8B-B14F-4D97-AF65-F5344CB8AC3E}">
        <p14:creationId xmlns:p14="http://schemas.microsoft.com/office/powerpoint/2010/main" val="205894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2</a:t>
            </a:fld>
            <a:endParaRPr lang="en-US"/>
          </a:p>
        </p:txBody>
      </p:sp>
    </p:spTree>
    <p:extLst>
      <p:ext uri="{BB962C8B-B14F-4D97-AF65-F5344CB8AC3E}">
        <p14:creationId xmlns:p14="http://schemas.microsoft.com/office/powerpoint/2010/main" val="3263513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20</a:t>
            </a:fld>
            <a:endParaRPr lang="en-US"/>
          </a:p>
        </p:txBody>
      </p:sp>
    </p:spTree>
    <p:extLst>
      <p:ext uri="{BB962C8B-B14F-4D97-AF65-F5344CB8AC3E}">
        <p14:creationId xmlns:p14="http://schemas.microsoft.com/office/powerpoint/2010/main" val="1564534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3</a:t>
            </a:fld>
            <a:endParaRPr lang="en-US"/>
          </a:p>
        </p:txBody>
      </p:sp>
    </p:spTree>
    <p:extLst>
      <p:ext uri="{BB962C8B-B14F-4D97-AF65-F5344CB8AC3E}">
        <p14:creationId xmlns:p14="http://schemas.microsoft.com/office/powerpoint/2010/main" val="96369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4</a:t>
            </a:fld>
            <a:endParaRPr lang="en-US"/>
          </a:p>
        </p:txBody>
      </p:sp>
    </p:spTree>
    <p:extLst>
      <p:ext uri="{BB962C8B-B14F-4D97-AF65-F5344CB8AC3E}">
        <p14:creationId xmlns:p14="http://schemas.microsoft.com/office/powerpoint/2010/main" val="324434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5</a:t>
            </a:fld>
            <a:endParaRPr lang="en-US"/>
          </a:p>
        </p:txBody>
      </p:sp>
    </p:spTree>
    <p:extLst>
      <p:ext uri="{BB962C8B-B14F-4D97-AF65-F5344CB8AC3E}">
        <p14:creationId xmlns:p14="http://schemas.microsoft.com/office/powerpoint/2010/main" val="1260448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6</a:t>
            </a:fld>
            <a:endParaRPr lang="en-US"/>
          </a:p>
        </p:txBody>
      </p:sp>
    </p:spTree>
    <p:extLst>
      <p:ext uri="{BB962C8B-B14F-4D97-AF65-F5344CB8AC3E}">
        <p14:creationId xmlns:p14="http://schemas.microsoft.com/office/powerpoint/2010/main" val="1719254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7</a:t>
            </a:fld>
            <a:endParaRPr lang="en-US"/>
          </a:p>
        </p:txBody>
      </p:sp>
    </p:spTree>
    <p:extLst>
      <p:ext uri="{BB962C8B-B14F-4D97-AF65-F5344CB8AC3E}">
        <p14:creationId xmlns:p14="http://schemas.microsoft.com/office/powerpoint/2010/main" val="1918615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8</a:t>
            </a:fld>
            <a:endParaRPr lang="en-US"/>
          </a:p>
        </p:txBody>
      </p:sp>
    </p:spTree>
    <p:extLst>
      <p:ext uri="{BB962C8B-B14F-4D97-AF65-F5344CB8AC3E}">
        <p14:creationId xmlns:p14="http://schemas.microsoft.com/office/powerpoint/2010/main" val="258821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CF7CB7-843A-482E-9671-BAF360718622}" type="slidenum">
              <a:rPr lang="en-US" smtClean="0"/>
              <a:t>9</a:t>
            </a:fld>
            <a:endParaRPr lang="en-US"/>
          </a:p>
        </p:txBody>
      </p:sp>
    </p:spTree>
    <p:extLst>
      <p:ext uri="{BB962C8B-B14F-4D97-AF65-F5344CB8AC3E}">
        <p14:creationId xmlns:p14="http://schemas.microsoft.com/office/powerpoint/2010/main" val="4158096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2ECCEE92-63E1-44FC-968B-DEC3BEAC0BDB}" type="datetimeFigureOut">
              <a:rPr lang="en-US"/>
              <a:pPr>
                <a:defRPr/>
              </a:pPr>
              <a:t>2/7/2018</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D3E6C89-E7BF-4E31-80A4-D62FB2685C26}" type="slidenum">
              <a:rPr lang="en-US"/>
              <a:pPr>
                <a:defRPr/>
              </a:pPr>
              <a:t>‹#›</a:t>
            </a:fld>
            <a:endParaRPr lang="en-US"/>
          </a:p>
        </p:txBody>
      </p:sp>
    </p:spTree>
    <p:extLst>
      <p:ext uri="{BB962C8B-B14F-4D97-AF65-F5344CB8AC3E}">
        <p14:creationId xmlns:p14="http://schemas.microsoft.com/office/powerpoint/2010/main" val="15934937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DD2C70D-6F68-471A-885D-17C8947A7B24}" type="datetimeFigureOut">
              <a:rPr lang="en-US"/>
              <a:pPr>
                <a:defRPr/>
              </a:pPr>
              <a:t>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61BF98-698F-4C8C-BACF-492BA543C207}" type="slidenum">
              <a:rPr lang="en-US"/>
              <a:pPr>
                <a:defRPr/>
              </a:pPr>
              <a:t>‹#›</a:t>
            </a:fld>
            <a:endParaRPr lang="en-US"/>
          </a:p>
        </p:txBody>
      </p:sp>
    </p:spTree>
    <p:extLst>
      <p:ext uri="{BB962C8B-B14F-4D97-AF65-F5344CB8AC3E}">
        <p14:creationId xmlns:p14="http://schemas.microsoft.com/office/powerpoint/2010/main" val="29515396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978461-E65D-4BA3-903A-D3453A15C6A4}" type="datetimeFigureOut">
              <a:rPr lang="en-US"/>
              <a:pPr>
                <a:defRPr/>
              </a:pPr>
              <a:t>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5285C0-B5E7-43F8-B47F-EA3D8E5793E0}" type="slidenum">
              <a:rPr lang="en-US"/>
              <a:pPr>
                <a:defRPr/>
              </a:pPr>
              <a:t>‹#›</a:t>
            </a:fld>
            <a:endParaRPr lang="en-US"/>
          </a:p>
        </p:txBody>
      </p:sp>
    </p:spTree>
    <p:extLst>
      <p:ext uri="{BB962C8B-B14F-4D97-AF65-F5344CB8AC3E}">
        <p14:creationId xmlns:p14="http://schemas.microsoft.com/office/powerpoint/2010/main" val="35013206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FD28C5-8A6C-4022-9D50-59CAFC40847B}" type="datetimeFigureOut">
              <a:rPr lang="en-US"/>
              <a:pPr>
                <a:defRPr/>
              </a:pPr>
              <a:t>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D944AD-F411-41C3-92D6-60858C70FF24}" type="slidenum">
              <a:rPr lang="en-US"/>
              <a:pPr>
                <a:defRPr/>
              </a:pPr>
              <a:t>‹#›</a:t>
            </a:fld>
            <a:endParaRPr lang="en-US"/>
          </a:p>
        </p:txBody>
      </p:sp>
    </p:spTree>
    <p:extLst>
      <p:ext uri="{BB962C8B-B14F-4D97-AF65-F5344CB8AC3E}">
        <p14:creationId xmlns:p14="http://schemas.microsoft.com/office/powerpoint/2010/main" val="18192998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E3EB585-8F18-47FE-B1B7-03B50A6E3C57}" type="datetimeFigureOut">
              <a:rPr lang="en-US"/>
              <a:pPr>
                <a:defRPr/>
              </a:pPr>
              <a:t>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674226-9EFE-4A6A-AD2A-3C40942AF263}" type="slidenum">
              <a:rPr lang="en-US"/>
              <a:pPr>
                <a:defRPr/>
              </a:pPr>
              <a:t>‹#›</a:t>
            </a:fld>
            <a:endParaRPr lang="en-US"/>
          </a:p>
        </p:txBody>
      </p:sp>
    </p:spTree>
    <p:extLst>
      <p:ext uri="{BB962C8B-B14F-4D97-AF65-F5344CB8AC3E}">
        <p14:creationId xmlns:p14="http://schemas.microsoft.com/office/powerpoint/2010/main" val="12118040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B853174-4A5F-4F36-818C-123EA0666255}" type="datetimeFigureOut">
              <a:rPr lang="en-US"/>
              <a:pPr>
                <a:defRPr/>
              </a:pPr>
              <a:t>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5641AB-0408-4DF9-B44D-F06B579D0245}" type="slidenum">
              <a:rPr lang="en-US"/>
              <a:pPr>
                <a:defRPr/>
              </a:pPr>
              <a:t>‹#›</a:t>
            </a:fld>
            <a:endParaRPr lang="en-US"/>
          </a:p>
        </p:txBody>
      </p:sp>
    </p:spTree>
    <p:extLst>
      <p:ext uri="{BB962C8B-B14F-4D97-AF65-F5344CB8AC3E}">
        <p14:creationId xmlns:p14="http://schemas.microsoft.com/office/powerpoint/2010/main" val="2957557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3A1022C-C520-497C-BEAD-28605B3E1694}" type="datetimeFigureOut">
              <a:rPr lang="en-US"/>
              <a:pPr>
                <a:defRPr/>
              </a:pPr>
              <a:t>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5B55284-6813-49F1-9903-691DD20ECE3F}" type="slidenum">
              <a:rPr lang="en-US"/>
              <a:pPr>
                <a:defRPr/>
              </a:pPr>
              <a:t>‹#›</a:t>
            </a:fld>
            <a:endParaRPr lang="en-US"/>
          </a:p>
        </p:txBody>
      </p:sp>
    </p:spTree>
    <p:extLst>
      <p:ext uri="{BB962C8B-B14F-4D97-AF65-F5344CB8AC3E}">
        <p14:creationId xmlns:p14="http://schemas.microsoft.com/office/powerpoint/2010/main" val="11913140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710967-0420-48A8-B23B-EE55B5A23364}" type="datetimeFigureOut">
              <a:rPr lang="en-US"/>
              <a:pPr>
                <a:defRPr/>
              </a:pPr>
              <a:t>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A58CDA-D61C-4511-9C9E-B0C50E1A0152}" type="slidenum">
              <a:rPr lang="en-US"/>
              <a:pPr>
                <a:defRPr/>
              </a:pPr>
              <a:t>‹#›</a:t>
            </a:fld>
            <a:endParaRPr lang="en-US"/>
          </a:p>
        </p:txBody>
      </p:sp>
    </p:spTree>
    <p:extLst>
      <p:ext uri="{BB962C8B-B14F-4D97-AF65-F5344CB8AC3E}">
        <p14:creationId xmlns:p14="http://schemas.microsoft.com/office/powerpoint/2010/main" val="33467775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264306-F345-4168-958D-753A657F319C}" type="datetimeFigureOut">
              <a:rPr lang="en-US"/>
              <a:pPr>
                <a:defRPr/>
              </a:pPr>
              <a:t>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A35FF54-8D16-4E1F-902F-5CF83D53E09C}" type="slidenum">
              <a:rPr lang="en-US"/>
              <a:pPr>
                <a:defRPr/>
              </a:pPr>
              <a:t>‹#›</a:t>
            </a:fld>
            <a:endParaRPr lang="en-US"/>
          </a:p>
        </p:txBody>
      </p:sp>
    </p:spTree>
    <p:extLst>
      <p:ext uri="{BB962C8B-B14F-4D97-AF65-F5344CB8AC3E}">
        <p14:creationId xmlns:p14="http://schemas.microsoft.com/office/powerpoint/2010/main" val="8097617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09D625D-3133-482A-8AB3-17B51FBB7940}" type="datetimeFigureOut">
              <a:rPr lang="en-US"/>
              <a:pPr>
                <a:defRPr/>
              </a:pPr>
              <a:t>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1FDA96-AA95-4BBC-9CC5-359CCD14766F}" type="slidenum">
              <a:rPr lang="en-US"/>
              <a:pPr>
                <a:defRPr/>
              </a:pPr>
              <a:t>‹#›</a:t>
            </a:fld>
            <a:endParaRPr lang="en-US"/>
          </a:p>
        </p:txBody>
      </p:sp>
    </p:spTree>
    <p:extLst>
      <p:ext uri="{BB962C8B-B14F-4D97-AF65-F5344CB8AC3E}">
        <p14:creationId xmlns:p14="http://schemas.microsoft.com/office/powerpoint/2010/main" val="95394479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2630AD-34B9-42ED-8184-6F5F7E856979}" type="datetimeFigureOut">
              <a:rPr lang="en-US"/>
              <a:pPr>
                <a:defRPr/>
              </a:pPr>
              <a:t>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87C32A-02BE-4A35-AA63-FD67BAAE0FD6}" type="slidenum">
              <a:rPr lang="en-US"/>
              <a:pPr>
                <a:defRPr/>
              </a:pPr>
              <a:t>‹#›</a:t>
            </a:fld>
            <a:endParaRPr lang="en-US"/>
          </a:p>
        </p:txBody>
      </p:sp>
    </p:spTree>
    <p:extLst>
      <p:ext uri="{BB962C8B-B14F-4D97-AF65-F5344CB8AC3E}">
        <p14:creationId xmlns:p14="http://schemas.microsoft.com/office/powerpoint/2010/main" val="209613347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ct val="0"/>
              </a:spcBef>
              <a:spcAft>
                <a:spcPct val="0"/>
              </a:spcAft>
              <a:defRPr sz="1200" smtClean="0">
                <a:solidFill>
                  <a:schemeClr val="tx1">
                    <a:tint val="75000"/>
                  </a:schemeClr>
                </a:solidFill>
                <a:latin typeface="+mn-lt"/>
                <a:cs typeface="+mn-cs"/>
              </a:defRPr>
            </a:lvl1pPr>
          </a:lstStyle>
          <a:p>
            <a:pPr>
              <a:defRPr/>
            </a:pPr>
            <a:fld id="{6778F100-848E-401C-BEC0-7AF46978703E}" type="datetimeFigureOut">
              <a:rPr lang="en-US"/>
              <a:pPr>
                <a:defRPr/>
              </a:pPr>
              <a:t>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ct val="0"/>
              </a:spcBef>
              <a:spcAft>
                <a:spcPct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ct val="0"/>
              </a:spcBef>
              <a:spcAft>
                <a:spcPct val="0"/>
              </a:spcAft>
              <a:defRPr sz="1200" smtClean="0">
                <a:solidFill>
                  <a:schemeClr val="tx1">
                    <a:tint val="75000"/>
                  </a:schemeClr>
                </a:solidFill>
                <a:latin typeface="+mn-lt"/>
                <a:cs typeface="+mn-cs"/>
              </a:defRPr>
            </a:lvl1pPr>
          </a:lstStyle>
          <a:p>
            <a:pPr>
              <a:defRPr/>
            </a:pPr>
            <a:fld id="{FFC994E3-179B-4E9D-9AF4-62F2A89DC0B7}" type="slidenum">
              <a:rPr lang="en-US"/>
              <a:pPr>
                <a:defRPr/>
              </a:pPr>
              <a:t>‹#›</a:t>
            </a:fld>
            <a:endParaRPr lang="en-US"/>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8839200" y="0"/>
            <a:ext cx="304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Title Placeholder 1"/>
          <p:cNvSpPr>
            <a:spLocks noGrp="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ctr" anchorCtr="0" compatLnSpc="1">
            <a:prstTxWarp prst="textNoShape">
              <a:avLst/>
            </a:prstTxWarp>
          </a:bodyPr>
          <a:lstStyle/>
          <a:p>
            <a:pPr lvl="0"/>
            <a:r>
              <a:rPr lang="en-US"/>
              <a:t>Click to edit Master title style</a:t>
            </a:r>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l="8865"/>
          <a:stretch>
            <a:fillRect/>
          </a:stretch>
        </p:blipFill>
        <p:spPr bwMode="auto">
          <a:xfrm>
            <a:off x="0" y="3581400"/>
            <a:ext cx="379632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p:nvPr>
        </p:nvSpPr>
        <p:spPr>
          <a:xfrm>
            <a:off x="3048000" y="3886200"/>
            <a:ext cx="5715000" cy="2819400"/>
          </a:xfrm>
        </p:spPr>
        <p:txBody>
          <a:bodyPr rtlCol="0">
            <a:normAutofit/>
          </a:bodyPr>
          <a:lstStyle/>
          <a:p>
            <a:pPr algn="r" fontAlgn="auto">
              <a:spcAft>
                <a:spcPct val="0"/>
              </a:spcAft>
              <a:defRPr/>
            </a:pPr>
            <a:r>
              <a:rPr lang="en-US" sz="2900">
                <a:solidFill>
                  <a:schemeClr val="tx1"/>
                </a:solidFill>
              </a:rPr>
              <a:t>February 2, 2018</a:t>
            </a:r>
            <a:endParaRPr lang="en-US" i="1">
              <a:solidFill>
                <a:schemeClr val="tx1"/>
              </a:solidFill>
            </a:endParaRPr>
          </a:p>
          <a:p>
            <a:pPr algn="r" fontAlgn="auto">
              <a:spcAft>
                <a:spcPct val="0"/>
              </a:spcAft>
              <a:defRPr/>
            </a:pPr>
            <a:r>
              <a:rPr lang="en-US" sz="2400" i="1">
                <a:solidFill>
                  <a:schemeClr val="tx1"/>
                </a:solidFill>
              </a:rPr>
              <a:t>Presented by: </a:t>
            </a:r>
            <a:r>
              <a:rPr lang="en-US" sz="2400">
                <a:solidFill>
                  <a:schemeClr val="tx1"/>
                </a:solidFill>
              </a:rPr>
              <a:t>Christina Henagen Peer</a:t>
            </a:r>
          </a:p>
          <a:p>
            <a:pPr algn="r">
              <a:spcBef>
                <a:spcPct val="0"/>
              </a:spcBef>
            </a:pPr>
            <a:r>
              <a:rPr lang="en-US" sz="2000">
                <a:solidFill>
                  <a:schemeClr val="tx1"/>
                </a:solidFill>
                <a:latin typeface="Arial" panose="020B0604020202020204" pitchFamily="34" charset="0"/>
                <a:cs typeface="Arial" panose="020B0604020202020204" pitchFamily="34" charset="0"/>
              </a:rPr>
              <a:t>Walter | Haverfield LLP</a:t>
            </a:r>
          </a:p>
          <a:p>
            <a:pPr algn="r">
              <a:spcBef>
                <a:spcPct val="0"/>
              </a:spcBef>
            </a:pPr>
            <a:r>
              <a:rPr lang="en-US" sz="2000">
                <a:solidFill>
                  <a:schemeClr val="tx1"/>
                </a:solidFill>
                <a:latin typeface="Arial" panose="020B0604020202020204" pitchFamily="34" charset="0"/>
                <a:cs typeface="Arial" panose="020B0604020202020204" pitchFamily="34" charset="0"/>
              </a:rPr>
              <a:t>The Tower at Erieview</a:t>
            </a:r>
          </a:p>
          <a:p>
            <a:pPr algn="r">
              <a:spcBef>
                <a:spcPct val="0"/>
              </a:spcBef>
            </a:pPr>
            <a:r>
              <a:rPr lang="en-US" sz="2000">
                <a:solidFill>
                  <a:schemeClr val="tx1"/>
                </a:solidFill>
                <a:latin typeface="Arial" panose="020B0604020202020204" pitchFamily="34" charset="0"/>
                <a:cs typeface="Arial" panose="020B0604020202020204" pitchFamily="34" charset="0"/>
              </a:rPr>
              <a:t>1301 East Ninth Street, Suite 3500</a:t>
            </a:r>
          </a:p>
          <a:p>
            <a:pPr algn="r">
              <a:spcBef>
                <a:spcPct val="0"/>
              </a:spcBef>
            </a:pPr>
            <a:r>
              <a:rPr lang="en-US" sz="2000">
                <a:solidFill>
                  <a:schemeClr val="tx1"/>
                </a:solidFill>
                <a:latin typeface="Arial" panose="020B0604020202020204" pitchFamily="34" charset="0"/>
                <a:cs typeface="Arial" panose="020B0604020202020204" pitchFamily="34" charset="0"/>
              </a:rPr>
              <a:t>Cleveland, Ohio  44114</a:t>
            </a:r>
          </a:p>
          <a:p>
            <a:pPr algn="r">
              <a:spcBef>
                <a:spcPct val="0"/>
              </a:spcBef>
            </a:pPr>
            <a:r>
              <a:rPr lang="en-US" sz="2000">
                <a:solidFill>
                  <a:schemeClr val="tx1"/>
                </a:solidFill>
                <a:latin typeface="Arial" panose="020B0604020202020204" pitchFamily="34" charset="0"/>
                <a:cs typeface="Arial" panose="020B0604020202020204" pitchFamily="34" charset="0"/>
              </a:rPr>
              <a:t>Telephone:  (216) 781-1212</a:t>
            </a:r>
          </a:p>
          <a:p>
            <a:pPr fontAlgn="auto">
              <a:spcBef>
                <a:spcPct val="0"/>
              </a:spcBef>
              <a:spcAft>
                <a:spcPct val="0"/>
              </a:spcAft>
              <a:buFont typeface="Arial" pitchFamily="34" charset="0"/>
              <a:buNone/>
              <a:defRPr/>
            </a:pPr>
            <a:endParaRPr lang="en-US"/>
          </a:p>
        </p:txBody>
      </p:sp>
      <p:sp>
        <p:nvSpPr>
          <p:cNvPr id="2" name="Title 1"/>
          <p:cNvSpPr>
            <a:spLocks noGrp="1"/>
          </p:cNvSpPr>
          <p:nvPr>
            <p:ph type="ctrTitle"/>
          </p:nvPr>
        </p:nvSpPr>
        <p:spPr>
          <a:xfrm>
            <a:off x="838200" y="1524000"/>
            <a:ext cx="7772400" cy="1470025"/>
          </a:xfrm>
        </p:spPr>
        <p:txBody>
          <a:bodyPr/>
          <a:lstStyle/>
          <a:p>
            <a:r>
              <a:rPr lang="en-US" sz="5500" b="1"/>
              <a:t>The New FAPE Standard and Serving Students with Learning Disabilities</a:t>
            </a:r>
          </a:p>
        </p:txBody>
      </p:sp>
    </p:spTree>
    <p:extLst>
      <p:ext uri="{BB962C8B-B14F-4D97-AF65-F5344CB8AC3E}">
        <p14:creationId xmlns:p14="http://schemas.microsoft.com/office/powerpoint/2010/main" val="313348912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4400"/>
            <a:ext cx="8229600" cy="990600"/>
          </a:xfrm>
        </p:spPr>
        <p:txBody>
          <a:bodyPr/>
          <a:lstStyle/>
          <a:p>
            <a:r>
              <a:rPr lang="en-US" sz="4000" b="1" i="1" u="sng"/>
              <a:t>Akron Public Schools </a:t>
            </a:r>
            <a:br>
              <a:rPr lang="en-US" sz="4000" b="1" i="1" u="sng"/>
            </a:br>
            <a:r>
              <a:rPr lang="en-US" sz="4000" b="1" u="sng"/>
              <a:t>Case No. SE 3242-2016</a:t>
            </a:r>
            <a:endParaRPr lang="en-US" sz="4000" b="1" i="1" u="sng"/>
          </a:p>
        </p:txBody>
      </p:sp>
      <p:sp>
        <p:nvSpPr>
          <p:cNvPr id="5" name="Content Placeholder 4"/>
          <p:cNvSpPr>
            <a:spLocks noGrp="1"/>
          </p:cNvSpPr>
          <p:nvPr>
            <p:ph idx="1"/>
          </p:nvPr>
        </p:nvSpPr>
        <p:spPr>
          <a:xfrm>
            <a:off x="457200" y="2255837"/>
            <a:ext cx="8229600" cy="4297363"/>
          </a:xfrm>
        </p:spPr>
        <p:txBody>
          <a:bodyPr/>
          <a:lstStyle/>
          <a:p>
            <a:r>
              <a:rPr lang="en-US"/>
              <a:t>Case involved whether district provided FAPE to student with specific learning disabilities in reading and math during the 2013-2014, 2014-2015 and 2016-2016 school years</a:t>
            </a:r>
          </a:p>
          <a:p>
            <a:pPr lvl="1"/>
            <a:r>
              <a:rPr lang="en-US"/>
              <a:t>Student was in first, second and third grades, respectively, during these school years.</a:t>
            </a:r>
          </a:p>
        </p:txBody>
      </p:sp>
    </p:spTree>
    <p:extLst>
      <p:ext uri="{BB962C8B-B14F-4D97-AF65-F5344CB8AC3E}">
        <p14:creationId xmlns:p14="http://schemas.microsoft.com/office/powerpoint/2010/main" val="789685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4400"/>
            <a:ext cx="8229600" cy="990600"/>
          </a:xfrm>
        </p:spPr>
        <p:txBody>
          <a:bodyPr/>
          <a:lstStyle/>
          <a:p>
            <a:r>
              <a:rPr lang="en-US" sz="4000" b="1" i="1" u="sng"/>
              <a:t>Akron Public Schools </a:t>
            </a:r>
            <a:br>
              <a:rPr lang="en-US" sz="4000" b="1" i="1" u="sng"/>
            </a:br>
            <a:r>
              <a:rPr lang="en-US" sz="4000" b="1" u="sng"/>
              <a:t>Case No. SE 3242-2016</a:t>
            </a:r>
            <a:endParaRPr lang="en-US" sz="4000" b="1" i="1" u="sng"/>
          </a:p>
        </p:txBody>
      </p:sp>
      <p:sp>
        <p:nvSpPr>
          <p:cNvPr id="5" name="Content Placeholder 4"/>
          <p:cNvSpPr>
            <a:spLocks noGrp="1"/>
          </p:cNvSpPr>
          <p:nvPr>
            <p:ph idx="1"/>
          </p:nvPr>
        </p:nvSpPr>
        <p:spPr>
          <a:xfrm>
            <a:off x="457200" y="2255837"/>
            <a:ext cx="8229600" cy="4297363"/>
          </a:xfrm>
        </p:spPr>
        <p:txBody>
          <a:bodyPr/>
          <a:lstStyle/>
          <a:p>
            <a:r>
              <a:rPr lang="en-US"/>
              <a:t>Parents alleged the district failed to: </a:t>
            </a:r>
          </a:p>
          <a:p>
            <a:pPr lvl="1"/>
            <a:r>
              <a:rPr lang="en-US"/>
              <a:t>draft measurable goals and objectives to address all areas of need</a:t>
            </a:r>
          </a:p>
          <a:p>
            <a:pPr lvl="1"/>
            <a:r>
              <a:rPr lang="en-US"/>
              <a:t>provide appropriate and intensive intervention in all areas of need</a:t>
            </a:r>
          </a:p>
          <a:p>
            <a:pPr lvl="1"/>
            <a:r>
              <a:rPr lang="en-US"/>
              <a:t>implement research-based methods of instruction to the extent practicable</a:t>
            </a:r>
          </a:p>
          <a:p>
            <a:pPr lvl="1"/>
            <a:r>
              <a:rPr lang="en-US"/>
              <a:t>revise/amend the IEP when it knew adequate progress was not being made</a:t>
            </a:r>
          </a:p>
        </p:txBody>
      </p:sp>
    </p:spTree>
    <p:extLst>
      <p:ext uri="{BB962C8B-B14F-4D97-AF65-F5344CB8AC3E}">
        <p14:creationId xmlns:p14="http://schemas.microsoft.com/office/powerpoint/2010/main" val="28834987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4000" b="1" i="1" u="sng"/>
              <a:t>Akron Public Schools </a:t>
            </a:r>
            <a:br>
              <a:rPr lang="en-US" sz="4000" b="1" i="1" u="sng"/>
            </a:br>
            <a:r>
              <a:rPr lang="en-US" sz="4000" b="1" u="sng"/>
              <a:t>Case No. SE 3242-2016</a:t>
            </a:r>
            <a:endParaRPr lang="en-US" sz="4000" u="sng"/>
          </a:p>
        </p:txBody>
      </p:sp>
      <p:sp>
        <p:nvSpPr>
          <p:cNvPr id="3" name="Content Placeholder 2"/>
          <p:cNvSpPr>
            <a:spLocks noGrp="1"/>
          </p:cNvSpPr>
          <p:nvPr>
            <p:ph idx="1"/>
          </p:nvPr>
        </p:nvSpPr>
        <p:spPr>
          <a:xfrm>
            <a:off x="457200" y="2255837"/>
            <a:ext cx="8229600" cy="4525963"/>
          </a:xfrm>
        </p:spPr>
        <p:txBody>
          <a:bodyPr/>
          <a:lstStyle/>
          <a:p>
            <a:r>
              <a:rPr lang="en-US"/>
              <a:t>Allegations (cont’d)</a:t>
            </a:r>
          </a:p>
          <a:p>
            <a:pPr lvl="1"/>
            <a:r>
              <a:rPr lang="en-US"/>
              <a:t>provide extended school year services (ESY) to prevent/reduce regression over the summer</a:t>
            </a:r>
          </a:p>
          <a:p>
            <a:pPr lvl="1"/>
            <a:r>
              <a:rPr lang="en-US"/>
              <a:t>provide adequate or accurate data on reporting student progress</a:t>
            </a:r>
          </a:p>
          <a:p>
            <a:pPr lvl="1"/>
            <a:r>
              <a:rPr lang="en-US"/>
              <a:t>advise the parents of a change in placement in the 2015-16 IEP</a:t>
            </a:r>
          </a:p>
          <a:p>
            <a:pPr lvl="1"/>
            <a:r>
              <a:rPr lang="en-US"/>
              <a:t>obtain parent consent prior to changing the student’s placement in the 2015-16 IEP.</a:t>
            </a:r>
          </a:p>
        </p:txBody>
      </p:sp>
    </p:spTree>
    <p:extLst>
      <p:ext uri="{BB962C8B-B14F-4D97-AF65-F5344CB8AC3E}">
        <p14:creationId xmlns:p14="http://schemas.microsoft.com/office/powerpoint/2010/main" val="315340167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4000" b="1" i="1" u="sng"/>
              <a:t>Akron Public Schools </a:t>
            </a:r>
            <a:br>
              <a:rPr lang="en-US" sz="4000" b="1" i="1" u="sng"/>
            </a:br>
            <a:r>
              <a:rPr lang="en-US" sz="4000" b="1" u="sng"/>
              <a:t>Case No. SE 3242-2016</a:t>
            </a:r>
            <a:endParaRPr lang="en-US" sz="4000" u="sng"/>
          </a:p>
        </p:txBody>
      </p:sp>
      <p:sp>
        <p:nvSpPr>
          <p:cNvPr id="3" name="Content Placeholder 2"/>
          <p:cNvSpPr>
            <a:spLocks noGrp="1"/>
          </p:cNvSpPr>
          <p:nvPr>
            <p:ph idx="1"/>
          </p:nvPr>
        </p:nvSpPr>
        <p:spPr>
          <a:xfrm>
            <a:off x="457200" y="2179637"/>
            <a:ext cx="8229600" cy="4525963"/>
          </a:xfrm>
        </p:spPr>
        <p:txBody>
          <a:bodyPr/>
          <a:lstStyle/>
          <a:p>
            <a:r>
              <a:rPr lang="en-US" sz="3000"/>
              <a:t>IHO and SLRO concluded:</a:t>
            </a:r>
          </a:p>
          <a:p>
            <a:pPr lvl="1"/>
            <a:r>
              <a:rPr lang="en-US" sz="2500"/>
              <a:t>District violated IDEA (and denied student FAPE) with change of placement from “pull-out” to “push-in” model</a:t>
            </a:r>
          </a:p>
          <a:p>
            <a:pPr lvl="1"/>
            <a:r>
              <a:rPr lang="en-US" sz="2500"/>
              <a:t>Student had the potential to complete grade-level work (IQ was average, although cognitive profile was uneven)</a:t>
            </a:r>
          </a:p>
          <a:p>
            <a:pPr lvl="1"/>
            <a:r>
              <a:rPr lang="en-US" sz="2500"/>
              <a:t>Student showed lack of meaningful progress in reading, writing and math (goals not met) </a:t>
            </a:r>
          </a:p>
          <a:p>
            <a:pPr lvl="2"/>
            <a:r>
              <a:rPr lang="en-US" sz="2200"/>
              <a:t>Goals were for grade-level work; however, student was well behind grade level.</a:t>
            </a:r>
          </a:p>
        </p:txBody>
      </p:sp>
    </p:spTree>
    <p:extLst>
      <p:ext uri="{BB962C8B-B14F-4D97-AF65-F5344CB8AC3E}">
        <p14:creationId xmlns:p14="http://schemas.microsoft.com/office/powerpoint/2010/main" val="64235921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4000" b="1" i="1" u="sng"/>
              <a:t>Akron Public Schools </a:t>
            </a:r>
            <a:br>
              <a:rPr lang="en-US" sz="4000" b="1" i="1" u="sng"/>
            </a:br>
            <a:r>
              <a:rPr lang="en-US" sz="4000" b="1" u="sng"/>
              <a:t>Case No. SE 3242-2016</a:t>
            </a:r>
            <a:endParaRPr lang="en-US" sz="4000" u="sng"/>
          </a:p>
        </p:txBody>
      </p:sp>
      <p:sp>
        <p:nvSpPr>
          <p:cNvPr id="3" name="Content Placeholder 2"/>
          <p:cNvSpPr>
            <a:spLocks noGrp="1"/>
          </p:cNvSpPr>
          <p:nvPr>
            <p:ph idx="1"/>
          </p:nvPr>
        </p:nvSpPr>
        <p:spPr>
          <a:xfrm>
            <a:off x="457200" y="2179637"/>
            <a:ext cx="8229600" cy="4525963"/>
          </a:xfrm>
        </p:spPr>
        <p:txBody>
          <a:bodyPr/>
          <a:lstStyle/>
          <a:p>
            <a:r>
              <a:rPr lang="en-US"/>
              <a:t>Findings (cont’d)</a:t>
            </a:r>
          </a:p>
          <a:p>
            <a:pPr lvl="1"/>
            <a:r>
              <a:rPr lang="en-US"/>
              <a:t>IEPs were inappropriate</a:t>
            </a:r>
          </a:p>
          <a:p>
            <a:pPr lvl="2"/>
            <a:r>
              <a:rPr lang="en-US"/>
              <a:t>Failed to implement recommendations from ETR (specifically, “explicit instruction in phonics”) </a:t>
            </a:r>
          </a:p>
          <a:p>
            <a:pPr lvl="2"/>
            <a:r>
              <a:rPr lang="en-US"/>
              <a:t>Failed to address all areas of need identified in ETR (reading comprehension, applied math and phonics)</a:t>
            </a:r>
          </a:p>
          <a:p>
            <a:pPr lvl="2"/>
            <a:r>
              <a:rPr lang="en-US"/>
              <a:t>IEP eventually amended to address phonics, but no additional SDI time</a:t>
            </a:r>
          </a:p>
          <a:p>
            <a:pPr marL="0" indent="0">
              <a:buNone/>
            </a:pPr>
            <a:endParaRPr lang="en-US"/>
          </a:p>
        </p:txBody>
      </p:sp>
    </p:spTree>
    <p:extLst>
      <p:ext uri="{BB962C8B-B14F-4D97-AF65-F5344CB8AC3E}">
        <p14:creationId xmlns:p14="http://schemas.microsoft.com/office/powerpoint/2010/main" val="14200361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4000" b="1" i="1" u="sng"/>
              <a:t>Akron Public Schools </a:t>
            </a:r>
            <a:br>
              <a:rPr lang="en-US" sz="4000" b="1" i="1" u="sng"/>
            </a:br>
            <a:r>
              <a:rPr lang="en-US" sz="4000" b="1" u="sng"/>
              <a:t>Case No. SE 3242-2016</a:t>
            </a:r>
            <a:endParaRPr lang="en-US" sz="4000" u="sng"/>
          </a:p>
        </p:txBody>
      </p:sp>
      <p:sp>
        <p:nvSpPr>
          <p:cNvPr id="3" name="Content Placeholder 2"/>
          <p:cNvSpPr>
            <a:spLocks noGrp="1"/>
          </p:cNvSpPr>
          <p:nvPr>
            <p:ph idx="1"/>
          </p:nvPr>
        </p:nvSpPr>
        <p:spPr>
          <a:xfrm>
            <a:off x="457200" y="2255837"/>
            <a:ext cx="8229600" cy="4525963"/>
          </a:xfrm>
        </p:spPr>
        <p:txBody>
          <a:bodyPr/>
          <a:lstStyle/>
          <a:p>
            <a:r>
              <a:rPr lang="en-US"/>
              <a:t>Findings (cont’d)</a:t>
            </a:r>
          </a:p>
          <a:p>
            <a:pPr lvl="1"/>
            <a:r>
              <a:rPr lang="en-US"/>
              <a:t>Specially designed instruction was inappropriate</a:t>
            </a:r>
          </a:p>
          <a:p>
            <a:pPr lvl="2"/>
            <a:r>
              <a:rPr lang="en-US"/>
              <a:t>District used research-based methodologies in most areas; however, IHO concluded these methodologies were not appropriate to meet the student’s needs</a:t>
            </a:r>
          </a:p>
          <a:p>
            <a:pPr lvl="2"/>
            <a:r>
              <a:rPr lang="en-US"/>
              <a:t>The fact that the programs being used by the district were scientifically-based was insufficient in light of the student’s lack of progress</a:t>
            </a:r>
          </a:p>
        </p:txBody>
      </p:sp>
    </p:spTree>
    <p:extLst>
      <p:ext uri="{BB962C8B-B14F-4D97-AF65-F5344CB8AC3E}">
        <p14:creationId xmlns:p14="http://schemas.microsoft.com/office/powerpoint/2010/main" val="208837922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4000" b="1" i="1" u="sng"/>
              <a:t>Akron Public Schools </a:t>
            </a:r>
            <a:br>
              <a:rPr lang="en-US" sz="4000" b="1" i="1" u="sng"/>
            </a:br>
            <a:r>
              <a:rPr lang="en-US" sz="4000" b="1" u="sng"/>
              <a:t>Case No. SE 3242-2016</a:t>
            </a:r>
            <a:endParaRPr lang="en-US" sz="4000" u="sng"/>
          </a:p>
        </p:txBody>
      </p:sp>
      <p:sp>
        <p:nvSpPr>
          <p:cNvPr id="3" name="Content Placeholder 2"/>
          <p:cNvSpPr>
            <a:spLocks noGrp="1"/>
          </p:cNvSpPr>
          <p:nvPr>
            <p:ph idx="1"/>
          </p:nvPr>
        </p:nvSpPr>
        <p:spPr>
          <a:xfrm>
            <a:off x="457200" y="2103437"/>
            <a:ext cx="8229600" cy="4525963"/>
          </a:xfrm>
        </p:spPr>
        <p:txBody>
          <a:bodyPr/>
          <a:lstStyle/>
          <a:p>
            <a:r>
              <a:rPr lang="en-US"/>
              <a:t>Compensatory Education Award</a:t>
            </a:r>
          </a:p>
          <a:p>
            <a:pPr lvl="1"/>
            <a:r>
              <a:rPr lang="en-US"/>
              <a:t>1:1 instruction in reading, 90 minutes per day, in a resource room, using the Wilson Reading Program (WRP), for 12 months per year for two years. </a:t>
            </a:r>
          </a:p>
          <a:p>
            <a:pPr lvl="1"/>
            <a:r>
              <a:rPr lang="en-US"/>
              <a:t>1:1 writing instruction, one hour per day, five days a week, of one-on-one writing instruction in a resource room utilizing Framing Your Thoughts, for 12 months per year for two years.</a:t>
            </a:r>
          </a:p>
          <a:p>
            <a:pPr marL="0" indent="0">
              <a:buNone/>
            </a:pPr>
            <a:endParaRPr lang="en-US"/>
          </a:p>
        </p:txBody>
      </p:sp>
    </p:spTree>
    <p:extLst>
      <p:ext uri="{BB962C8B-B14F-4D97-AF65-F5344CB8AC3E}">
        <p14:creationId xmlns:p14="http://schemas.microsoft.com/office/powerpoint/2010/main" val="139838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4000" b="1" i="1" u="sng"/>
              <a:t>Akron Public Schools </a:t>
            </a:r>
            <a:br>
              <a:rPr lang="en-US" sz="4000" b="1" i="1" u="sng"/>
            </a:br>
            <a:r>
              <a:rPr lang="en-US" sz="4000" b="1" u="sng"/>
              <a:t>Case No. SE 3242-2016</a:t>
            </a:r>
            <a:endParaRPr lang="en-US" sz="4000" u="sng"/>
          </a:p>
        </p:txBody>
      </p:sp>
      <p:sp>
        <p:nvSpPr>
          <p:cNvPr id="3" name="Content Placeholder 2"/>
          <p:cNvSpPr>
            <a:spLocks noGrp="1"/>
          </p:cNvSpPr>
          <p:nvPr>
            <p:ph idx="1"/>
          </p:nvPr>
        </p:nvSpPr>
        <p:spPr>
          <a:xfrm>
            <a:off x="457200" y="2103437"/>
            <a:ext cx="8229600" cy="4525963"/>
          </a:xfrm>
        </p:spPr>
        <p:txBody>
          <a:bodyPr/>
          <a:lstStyle/>
          <a:p>
            <a:r>
              <a:rPr lang="en-US"/>
              <a:t>Compensatory Education Award (cont’d)</a:t>
            </a:r>
          </a:p>
          <a:p>
            <a:pPr lvl="1"/>
            <a:r>
              <a:rPr lang="en-US" sz="2600"/>
              <a:t>Math instruction in a resource room, using TouchMath, 60 minutes per day, five days per week, 12 months per year for two years (small group of 2-3 students)</a:t>
            </a:r>
          </a:p>
          <a:p>
            <a:pPr lvl="1"/>
            <a:r>
              <a:rPr lang="en-US" sz="2600"/>
              <a:t>Counseling services to be provided twice a week, for 30 minutes per session at the counselor's office or in a resource room, for 12 consecutive months or until the counselor determines that this service is no longer necessary, whichever is sooner. </a:t>
            </a:r>
          </a:p>
        </p:txBody>
      </p:sp>
    </p:spTree>
    <p:extLst>
      <p:ext uri="{BB962C8B-B14F-4D97-AF65-F5344CB8AC3E}">
        <p14:creationId xmlns:p14="http://schemas.microsoft.com/office/powerpoint/2010/main" val="31663005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z="4000" b="1" i="1" u="sng"/>
              <a:t>Akron Public Schools </a:t>
            </a:r>
            <a:br>
              <a:rPr lang="en-US" sz="4000" b="1" i="1" u="sng"/>
            </a:br>
            <a:r>
              <a:rPr lang="en-US" sz="4000" b="1" u="sng"/>
              <a:t>Case No. SE 3242-2016</a:t>
            </a:r>
            <a:endParaRPr lang="en-US" sz="4000" u="sng"/>
          </a:p>
        </p:txBody>
      </p:sp>
      <p:sp>
        <p:nvSpPr>
          <p:cNvPr id="3" name="Content Placeholder 2"/>
          <p:cNvSpPr>
            <a:spLocks noGrp="1"/>
          </p:cNvSpPr>
          <p:nvPr>
            <p:ph idx="1"/>
          </p:nvPr>
        </p:nvSpPr>
        <p:spPr>
          <a:xfrm>
            <a:off x="457200" y="2103437"/>
            <a:ext cx="8229600" cy="4525963"/>
          </a:xfrm>
        </p:spPr>
        <p:txBody>
          <a:bodyPr/>
          <a:lstStyle/>
          <a:p>
            <a:r>
              <a:rPr lang="en-US"/>
              <a:t>Take Aways…</a:t>
            </a:r>
          </a:p>
          <a:p>
            <a:pPr lvl="1"/>
            <a:r>
              <a:rPr lang="en-US" sz="2600"/>
              <a:t>Alignment of ETR and IEP is critical</a:t>
            </a:r>
          </a:p>
          <a:p>
            <a:pPr lvl="1"/>
            <a:r>
              <a:rPr lang="en-US" sz="2600"/>
              <a:t>Goals must be written at student’s current academic level</a:t>
            </a:r>
          </a:p>
          <a:p>
            <a:pPr lvl="1"/>
            <a:r>
              <a:rPr lang="en-US" sz="2600"/>
              <a:t>Don’t ignore lack of progress - reconvene team if progress is not sufficient or as expected</a:t>
            </a:r>
          </a:p>
          <a:p>
            <a:pPr lvl="1"/>
            <a:r>
              <a:rPr lang="en-US" sz="2600"/>
              <a:t>May be necessary to utilize a different methodology – even if the district’s methodology is research-based</a:t>
            </a:r>
          </a:p>
          <a:p>
            <a:pPr lvl="1"/>
            <a:r>
              <a:rPr lang="en-US" sz="2600"/>
              <a:t>Comply with all procedural requirements  </a:t>
            </a:r>
          </a:p>
        </p:txBody>
      </p:sp>
    </p:spTree>
    <p:extLst>
      <p:ext uri="{BB962C8B-B14F-4D97-AF65-F5344CB8AC3E}">
        <p14:creationId xmlns:p14="http://schemas.microsoft.com/office/powerpoint/2010/main" val="6717877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867400"/>
            <a:ext cx="8153400" cy="369332"/>
          </a:xfrm>
          <a:prstGeom prst="rect">
            <a:avLst/>
          </a:prstGeom>
          <a:noFill/>
        </p:spPr>
        <p:txBody>
          <a:bodyPr wrap="square" rtlCol="0">
            <a:spAutoFit/>
          </a:bodyPr>
          <a:lstStyle/>
          <a:p>
            <a:pPr algn="ctr"/>
            <a:r>
              <a:rPr lang="en-US" kern="0">
                <a:solidFill>
                  <a:srgbClr val="000000"/>
                </a:solidFill>
                <a:latin typeface="Arial"/>
                <a:cs typeface="Arial"/>
                <a:sym typeface="Arial"/>
              </a:rPr>
              <a:t>Podcast available on iTunes, Google Play and Stitcher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8448" y="899615"/>
            <a:ext cx="8337176"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887099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43199" y="1066799"/>
            <a:ext cx="3505201" cy="3768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06880" y="4975592"/>
            <a:ext cx="5684520" cy="1631216"/>
          </a:xfrm>
          <a:prstGeom prst="rect">
            <a:avLst/>
          </a:prstGeom>
        </p:spPr>
        <p:txBody>
          <a:bodyPr wrap="square">
            <a:spAutoFit/>
          </a:bodyPr>
          <a:lstStyle/>
          <a:p>
            <a:pPr algn="ctr"/>
            <a:r>
              <a:rPr lang="en-US" sz="5000" b="1">
                <a:ln w="22225">
                  <a:solidFill>
                    <a:schemeClr val="tx1"/>
                  </a:solidFill>
                </a:ln>
                <a:pattFill prst="pct40">
                  <a:fgClr>
                    <a:srgbClr val="0430BC"/>
                  </a:fgClr>
                  <a:bgClr>
                    <a:schemeClr val="bg1"/>
                  </a:bgClr>
                </a:pattFill>
              </a:rPr>
              <a:t>Providing FAPE </a:t>
            </a:r>
          </a:p>
          <a:p>
            <a:pPr algn="ctr"/>
            <a:r>
              <a:rPr lang="en-US" sz="5000" b="1">
                <a:ln w="22225">
                  <a:solidFill>
                    <a:schemeClr val="tx1"/>
                  </a:solidFill>
                </a:ln>
                <a:pattFill prst="pct40">
                  <a:fgClr>
                    <a:srgbClr val="0430BC"/>
                  </a:fgClr>
                  <a:bgClr>
                    <a:schemeClr val="bg1"/>
                  </a:bgClr>
                </a:pattFill>
              </a:rPr>
              <a:t>After </a:t>
            </a:r>
            <a:r>
              <a:rPr lang="en-US" sz="5000" b="1" i="1">
                <a:ln w="22225">
                  <a:solidFill>
                    <a:schemeClr val="tx1"/>
                  </a:solidFill>
                </a:ln>
                <a:pattFill prst="pct40">
                  <a:fgClr>
                    <a:srgbClr val="0430BC"/>
                  </a:fgClr>
                  <a:bgClr>
                    <a:schemeClr val="bg1"/>
                  </a:bgClr>
                </a:pattFill>
              </a:rPr>
              <a:t>Endrew F.</a:t>
            </a:r>
            <a:endParaRPr lang="en-US" sz="5000" i="1"/>
          </a:p>
        </p:txBody>
      </p:sp>
    </p:spTree>
    <p:extLst>
      <p:ext uri="{BB962C8B-B14F-4D97-AF65-F5344CB8AC3E}">
        <p14:creationId xmlns:p14="http://schemas.microsoft.com/office/powerpoint/2010/main" val="173030745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38137"/>
            <a:ext cx="8839200" cy="1490663"/>
          </a:xfrm>
        </p:spPr>
        <p:txBody>
          <a:bodyPr/>
          <a:lstStyle/>
          <a:p>
            <a:r>
              <a:rPr lang="en-US" sz="6000" b="1"/>
              <a:t>QUESTIONS</a:t>
            </a:r>
          </a:p>
        </p:txBody>
      </p:sp>
      <p:sp>
        <p:nvSpPr>
          <p:cNvPr id="5" name="Content Placeholder 2"/>
          <p:cNvSpPr>
            <a:spLocks noGrp="1"/>
          </p:cNvSpPr>
          <p:nvPr>
            <p:ph idx="1"/>
          </p:nvPr>
        </p:nvSpPr>
        <p:spPr>
          <a:xfrm>
            <a:off x="533400" y="990600"/>
            <a:ext cx="8534400" cy="5330824"/>
          </a:xfrm>
        </p:spPr>
        <p:txBody>
          <a:bodyPr/>
          <a:lstStyle/>
          <a:p>
            <a:endParaRPr lang="en-US"/>
          </a:p>
          <a:p>
            <a:pPr marL="0" indent="0">
              <a:buNone/>
            </a:pPr>
            <a:endParaRPr lang="en-US"/>
          </a:p>
          <a:p>
            <a:endParaRPr lang="en-US"/>
          </a:p>
          <a:p>
            <a:endParaRPr lang="en-US"/>
          </a:p>
          <a:p>
            <a:endParaRPr lang="en-US"/>
          </a:p>
          <a:p>
            <a:endParaRPr lang="en-US"/>
          </a:p>
          <a:p>
            <a:endParaRPr lang="en-US"/>
          </a:p>
          <a:p>
            <a:pPr marL="0" indent="0" algn="ctr">
              <a:spcBef>
                <a:spcPct val="0"/>
              </a:spcBef>
              <a:buNone/>
            </a:pPr>
            <a:endParaRPr lang="en-US"/>
          </a:p>
          <a:p>
            <a:pPr marL="0" indent="0">
              <a:spcBef>
                <a:spcPct val="0"/>
              </a:spcBef>
              <a:buNone/>
            </a:pPr>
            <a:r>
              <a:rPr lang="en-US" b="1"/>
              <a:t>Christina Peer                	 </a:t>
            </a:r>
          </a:p>
          <a:p>
            <a:pPr marL="0" indent="0">
              <a:spcBef>
                <a:spcPct val="0"/>
              </a:spcBef>
              <a:buNone/>
            </a:pPr>
            <a:r>
              <a:rPr lang="en-US" sz="2400">
                <a:solidFill>
                  <a:schemeClr val="accent3">
                    <a:lumMod val="75000"/>
                  </a:schemeClr>
                </a:solidFill>
              </a:rPr>
              <a:t>216-928-2918				 </a:t>
            </a:r>
          </a:p>
          <a:p>
            <a:pPr marL="0" indent="0">
              <a:spcBef>
                <a:spcPct val="0"/>
              </a:spcBef>
              <a:buNone/>
            </a:pPr>
            <a:r>
              <a:rPr lang="en-US" sz="2400"/>
              <a:t>cpeer@walterhav.com	               </a:t>
            </a:r>
          </a:p>
          <a:p>
            <a:pPr marL="0" indent="0" algn="ctr">
              <a:buNone/>
            </a:pPr>
            <a:endParaRPr lang="en-US"/>
          </a:p>
          <a:p>
            <a:endParaRPr lang="en-US"/>
          </a:p>
          <a:p>
            <a:endParaRPr lang="en-US"/>
          </a:p>
          <a:p>
            <a:endParaRPr lang="en-US"/>
          </a:p>
          <a:p>
            <a:endParaRPr lang="en-US"/>
          </a:p>
          <a:p>
            <a:endParaRPr lang="en-US"/>
          </a:p>
        </p:txBody>
      </p:sp>
      <p:pic>
        <p:nvPicPr>
          <p:cNvPr id="1433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r="4942"/>
          <a:stretch>
            <a:fillRect/>
          </a:stretch>
        </p:blipFill>
        <p:spPr bwMode="auto">
          <a:xfrm>
            <a:off x="1752601" y="1600200"/>
            <a:ext cx="5140568" cy="3605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3846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t>New FAPE Standard</a:t>
            </a:r>
          </a:p>
        </p:txBody>
      </p:sp>
      <p:sp>
        <p:nvSpPr>
          <p:cNvPr id="3" name="Content Placeholder 2"/>
          <p:cNvSpPr>
            <a:spLocks noGrp="1"/>
          </p:cNvSpPr>
          <p:nvPr>
            <p:ph idx="1"/>
          </p:nvPr>
        </p:nvSpPr>
        <p:spPr/>
        <p:txBody>
          <a:bodyPr/>
          <a:lstStyle/>
          <a:p>
            <a:r>
              <a:rPr lang="en-US"/>
              <a:t>U.S. Supreme Court Issued its Unanimous Decision March 22, 2017, creating a new FAPE standard: </a:t>
            </a:r>
          </a:p>
          <a:p>
            <a:pPr marL="457200" lvl="1" indent="0">
              <a:buNone/>
            </a:pPr>
            <a:r>
              <a:rPr lang="en-US"/>
              <a:t>“to meet its substantive obligation under the IDEIA, a school must offer an IEP reasonably calculated to enable a child to make progress appropriate in light of the child’s circumstances.” </a:t>
            </a:r>
          </a:p>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55694" y="4876800"/>
            <a:ext cx="5383306"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6577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t>New FAPE Standard</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4680857"/>
            <a:ext cx="1905000" cy="2177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r>
              <a:rPr lang="en-US" sz="3600"/>
              <a:t>Implications</a:t>
            </a:r>
          </a:p>
          <a:p>
            <a:pPr lvl="1"/>
            <a:r>
              <a:rPr lang="en-US"/>
              <a:t>The child’s IEP need not “aim for grade-level advancement if that is not a reasonable prospect.”  However, that child's “educational program must be appropriately ambitious in light of his circumstances, just as advancement from grade to grade is appropriately ambitious for most children in the regular classroom.”</a:t>
            </a:r>
          </a:p>
          <a:p>
            <a:endParaRPr lang="en-US"/>
          </a:p>
        </p:txBody>
      </p:sp>
    </p:spTree>
    <p:extLst>
      <p:ext uri="{BB962C8B-B14F-4D97-AF65-F5344CB8AC3E}">
        <p14:creationId xmlns:p14="http://schemas.microsoft.com/office/powerpoint/2010/main" val="36308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a:t>Implications</a:t>
            </a:r>
          </a:p>
          <a:p>
            <a:pPr lvl="1"/>
            <a:r>
              <a:rPr lang="en-US"/>
              <a:t>Adequacy of the IEP will turn on the unique circumstances of the child, with an analysis of the child’s capabilities and potential for learning </a:t>
            </a:r>
          </a:p>
          <a:p>
            <a:pPr lvl="1"/>
            <a:r>
              <a:rPr lang="en-US"/>
              <a:t>Similar to the “meaningful educational benefit” standard we already had in the 6th Circuit</a:t>
            </a:r>
          </a:p>
          <a:p>
            <a:pPr lvl="1"/>
            <a:r>
              <a:rPr lang="en-US"/>
              <a:t>Renews the need for comprehensive evaluation and ongoing data to demonstrate that progress is appropriate in light of the child’s circumstances</a:t>
            </a:r>
          </a:p>
          <a:p>
            <a:endParaRPr lang="en-US"/>
          </a:p>
        </p:txBody>
      </p:sp>
      <p:sp>
        <p:nvSpPr>
          <p:cNvPr id="2" name="Title 1"/>
          <p:cNvSpPr>
            <a:spLocks noGrp="1"/>
          </p:cNvSpPr>
          <p:nvPr>
            <p:ph type="title"/>
          </p:nvPr>
        </p:nvSpPr>
        <p:spPr/>
        <p:txBody>
          <a:bodyPr/>
          <a:lstStyle/>
          <a:p>
            <a:r>
              <a:rPr lang="en-US" b="1" u="sng"/>
              <a:t>New FAPE Standard</a:t>
            </a:r>
          </a:p>
        </p:txBody>
      </p:sp>
    </p:spTree>
    <p:extLst>
      <p:ext uri="{BB962C8B-B14F-4D97-AF65-F5344CB8AC3E}">
        <p14:creationId xmlns:p14="http://schemas.microsoft.com/office/powerpoint/2010/main" val="307712639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t>New FAPE Standard</a:t>
            </a:r>
          </a:p>
        </p:txBody>
      </p:sp>
      <p:sp>
        <p:nvSpPr>
          <p:cNvPr id="3" name="Content Placeholder 2"/>
          <p:cNvSpPr>
            <a:spLocks noGrp="1"/>
          </p:cNvSpPr>
          <p:nvPr>
            <p:ph idx="1"/>
          </p:nvPr>
        </p:nvSpPr>
        <p:spPr/>
        <p:txBody>
          <a:bodyPr/>
          <a:lstStyle/>
          <a:p>
            <a:r>
              <a:rPr lang="en-US" sz="3600"/>
              <a:t>Implications</a:t>
            </a:r>
          </a:p>
          <a:p>
            <a:pPr lvl="1"/>
            <a:r>
              <a:rPr lang="en-US"/>
              <a:t>IEP goals should align with the needs set forth in the evaluation team report</a:t>
            </a:r>
          </a:p>
          <a:p>
            <a:pPr lvl="1"/>
            <a:r>
              <a:rPr lang="en-US"/>
              <a:t>Even more important now to collect data in accordance with each IEP goal and reconvene the IEP team as necessary based on that data</a:t>
            </a:r>
          </a:p>
          <a:p>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5486400"/>
            <a:ext cx="8517111" cy="1218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3036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143000"/>
          </a:xfrm>
        </p:spPr>
        <p:txBody>
          <a:bodyPr/>
          <a:lstStyle/>
          <a:p>
            <a:r>
              <a:rPr lang="en-US" b="1" u="sng"/>
              <a:t>Tips</a:t>
            </a:r>
          </a:p>
        </p:txBody>
      </p:sp>
      <p:sp>
        <p:nvSpPr>
          <p:cNvPr id="3" name="Content Placeholder 2"/>
          <p:cNvSpPr>
            <a:spLocks noGrp="1"/>
          </p:cNvSpPr>
          <p:nvPr>
            <p:ph idx="1"/>
          </p:nvPr>
        </p:nvSpPr>
        <p:spPr/>
        <p:txBody>
          <a:bodyPr/>
          <a:lstStyle/>
          <a:p>
            <a:r>
              <a:rPr lang="en-US" sz="2800"/>
              <a:t>Follow established procedures – IDEA and Ohio Operating Standards – for procedural compliance</a:t>
            </a:r>
          </a:p>
          <a:p>
            <a:r>
              <a:rPr lang="en-US" sz="2800"/>
              <a:t>Ensure meaningful parental participation and address parental concerns with appropriate documentation</a:t>
            </a:r>
          </a:p>
          <a:p>
            <a:r>
              <a:rPr lang="en-US" sz="2800"/>
              <a:t>Write measurable goals – link assessment results to goals and programming – and develop meaningful educational programming and services</a:t>
            </a:r>
          </a:p>
          <a:p>
            <a:r>
              <a:rPr lang="en-US" sz="2800"/>
              <a:t>Address transition needs and services</a:t>
            </a:r>
          </a:p>
          <a:p>
            <a:endParaRPr lang="en-US" sz="2400"/>
          </a:p>
          <a:p>
            <a:endParaRPr lang="en-US" sz="2800"/>
          </a:p>
        </p:txBody>
      </p:sp>
    </p:spTree>
    <p:extLst>
      <p:ext uri="{BB962C8B-B14F-4D97-AF65-F5344CB8AC3E}">
        <p14:creationId xmlns:p14="http://schemas.microsoft.com/office/powerpoint/2010/main" val="7926780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COLLECT DATA to show progress and revise goals and services timely when necessary </a:t>
            </a:r>
          </a:p>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09800" y="3009900"/>
            <a:ext cx="4876800" cy="344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304800" y="533400"/>
            <a:ext cx="8229600" cy="1143000"/>
          </a:xfrm>
        </p:spPr>
        <p:txBody>
          <a:bodyPr/>
          <a:lstStyle/>
          <a:p>
            <a:r>
              <a:rPr lang="en-US" b="1" u="sng"/>
              <a:t>Tips</a:t>
            </a:r>
          </a:p>
        </p:txBody>
      </p:sp>
    </p:spTree>
    <p:extLst>
      <p:ext uri="{BB962C8B-B14F-4D97-AF65-F5344CB8AC3E}">
        <p14:creationId xmlns:p14="http://schemas.microsoft.com/office/powerpoint/2010/main" val="12726371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t="10495"/>
          <a:stretch>
            <a:fillRect/>
          </a:stretch>
        </p:blipFill>
        <p:spPr bwMode="auto">
          <a:xfrm>
            <a:off x="1524000" y="914400"/>
            <a:ext cx="5867400" cy="349573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Related image"/>
          <p:cNvSpPr>
            <a:spLocks noChangeAspect="1" noChangeArrowheads="1"/>
          </p:cNvSpPr>
          <p:nvPr/>
        </p:nvSpPr>
        <p:spPr bwMode="auto">
          <a:xfrm>
            <a:off x="57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anchor="t" anchorCtr="0" compatLnSpc="1">
            <a:prstTxWarp prst="textNoShape">
              <a:avLst/>
            </a:prstTxWarp>
          </a:bodyPr>
          <a:lstStyle/>
          <a:p>
            <a:endParaRPr lang="en-US"/>
          </a:p>
        </p:txBody>
      </p:sp>
      <p:sp>
        <p:nvSpPr>
          <p:cNvPr id="3" name="TextBox 2"/>
          <p:cNvSpPr txBox="1"/>
          <p:nvPr/>
        </p:nvSpPr>
        <p:spPr>
          <a:xfrm>
            <a:off x="381000" y="4457343"/>
            <a:ext cx="8172450" cy="2400657"/>
          </a:xfrm>
          <a:prstGeom prst="rect">
            <a:avLst/>
          </a:prstGeom>
          <a:noFill/>
        </p:spPr>
        <p:txBody>
          <a:bodyPr wrap="square" rtlCol="0">
            <a:spAutoFit/>
          </a:bodyPr>
          <a:lstStyle/>
          <a:p>
            <a:pPr algn="ctr"/>
            <a:r>
              <a:rPr lang="en-US" sz="5000" b="1">
                <a:ln w="22225">
                  <a:solidFill>
                    <a:schemeClr val="tx1"/>
                  </a:solidFill>
                </a:ln>
                <a:pattFill prst="pct40">
                  <a:fgClr>
                    <a:srgbClr val="0430BC"/>
                  </a:fgClr>
                  <a:bgClr>
                    <a:schemeClr val="bg1"/>
                  </a:bgClr>
                </a:pattFill>
              </a:rPr>
              <a:t>Case Law Analysis: </a:t>
            </a:r>
          </a:p>
          <a:p>
            <a:pPr algn="ctr"/>
            <a:r>
              <a:rPr lang="en-US" sz="5000" b="1">
                <a:ln w="22225">
                  <a:solidFill>
                    <a:schemeClr val="tx1"/>
                  </a:solidFill>
                </a:ln>
                <a:pattFill prst="pct40">
                  <a:fgClr>
                    <a:srgbClr val="0430BC"/>
                  </a:fgClr>
                  <a:bgClr>
                    <a:schemeClr val="bg1"/>
                  </a:bgClr>
                </a:pattFill>
              </a:rPr>
              <a:t>Serving Students with Specific Learning Disabilities</a:t>
            </a:r>
            <a:endParaRPr lang="en-US" sz="5000"/>
          </a:p>
        </p:txBody>
      </p:sp>
    </p:spTree>
    <p:extLst>
      <p:ext uri="{BB962C8B-B14F-4D97-AF65-F5344CB8AC3E}">
        <p14:creationId xmlns:p14="http://schemas.microsoft.com/office/powerpoint/2010/main" val="396456233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36392"/>
  <p:tag name="AS_OS" val="Microsoft Windows NT 6.1.7601 Service Pack 1"/>
  <p:tag name="AS_RELEASE_DATE" val="2015.07.22"/>
  <p:tag name="AS_TITLE" val="Aspose.Slides for .NET 4.0"/>
  <p:tag name="AS_VERSION" val="15.6.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943</Words>
  <Application>Microsoft Office PowerPoint</Application>
  <PresentationFormat>On-screen Show (4:3)</PresentationFormat>
  <Paragraphs>118</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The New FAPE Standard and Serving Students with Learning Disabilities</vt:lpstr>
      <vt:lpstr>PowerPoint Presentation</vt:lpstr>
      <vt:lpstr>New FAPE Standard</vt:lpstr>
      <vt:lpstr>New FAPE Standard</vt:lpstr>
      <vt:lpstr>New FAPE Standard</vt:lpstr>
      <vt:lpstr>New FAPE Standard</vt:lpstr>
      <vt:lpstr>Tips</vt:lpstr>
      <vt:lpstr>Tips</vt:lpstr>
      <vt:lpstr>PowerPoint Presentation</vt:lpstr>
      <vt:lpstr>Akron Public Schools  Case No. SE 3242-2016</vt:lpstr>
      <vt:lpstr>Akron Public Schools  Case No. SE 3242-2016</vt:lpstr>
      <vt:lpstr>Akron Public Schools  Case No. SE 3242-2016</vt:lpstr>
      <vt:lpstr>Akron Public Schools  Case No. SE 3242-2016</vt:lpstr>
      <vt:lpstr>Akron Public Schools  Case No. SE 3242-2016</vt:lpstr>
      <vt:lpstr>Akron Public Schools  Case No. SE 3242-2016</vt:lpstr>
      <vt:lpstr>Akron Public Schools  Case No. SE 3242-2016</vt:lpstr>
      <vt:lpstr>Akron Public Schools  Case No. SE 3242-2016</vt:lpstr>
      <vt:lpstr>Akron Public Schools  Case No. SE 3242-2016</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2018-02-07T18:55:40Z</dcterms:modified>
</cp:coreProperties>
</file>