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6"/>
  </p:notesMasterIdLst>
  <p:sldIdLst>
    <p:sldId id="256" r:id="rId4"/>
    <p:sldId id="257" r:id="rId5"/>
    <p:sldId id="258" r:id="rId6"/>
    <p:sldId id="259" r:id="rId7"/>
    <p:sldId id="273" r:id="rId8"/>
    <p:sldId id="274" r:id="rId9"/>
    <p:sldId id="270" r:id="rId10"/>
    <p:sldId id="271" r:id="rId11"/>
    <p:sldId id="272" r:id="rId12"/>
    <p:sldId id="275" r:id="rId13"/>
    <p:sldId id="276" r:id="rId14"/>
    <p:sldId id="277" r:id="rId15"/>
    <p:sldId id="278" r:id="rId16"/>
    <p:sldId id="279" r:id="rId17"/>
    <p:sldId id="260" r:id="rId18"/>
    <p:sldId id="262" r:id="rId19"/>
    <p:sldId id="299" r:id="rId20"/>
    <p:sldId id="305" r:id="rId21"/>
    <p:sldId id="302" r:id="rId22"/>
    <p:sldId id="281" r:id="rId23"/>
    <p:sldId id="300" r:id="rId24"/>
    <p:sldId id="291" r:id="rId25"/>
    <p:sldId id="301" r:id="rId26"/>
    <p:sldId id="284" r:id="rId27"/>
    <p:sldId id="264" r:id="rId28"/>
    <p:sldId id="303" r:id="rId29"/>
    <p:sldId id="310" r:id="rId30"/>
    <p:sldId id="307" r:id="rId31"/>
    <p:sldId id="304" r:id="rId32"/>
    <p:sldId id="306" r:id="rId33"/>
    <p:sldId id="308" r:id="rId34"/>
    <p:sldId id="309" r:id="rId35"/>
    <p:sldId id="267" r:id="rId36"/>
    <p:sldId id="266" r:id="rId37"/>
    <p:sldId id="290" r:id="rId38"/>
    <p:sldId id="293" r:id="rId39"/>
    <p:sldId id="294" r:id="rId40"/>
    <p:sldId id="295" r:id="rId41"/>
    <p:sldId id="296" r:id="rId42"/>
    <p:sldId id="297" r:id="rId43"/>
    <p:sldId id="298" r:id="rId44"/>
    <p:sldId id="26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01" autoAdjust="0"/>
    <p:restoredTop sz="94660"/>
  </p:normalViewPr>
  <p:slideViewPr>
    <p:cSldViewPr snapToGrid="0">
      <p:cViewPr varScale="1">
        <p:scale>
          <a:sx n="74" d="100"/>
          <a:sy n="74" d="100"/>
        </p:scale>
        <p:origin x="492" y="72"/>
      </p:cViewPr>
      <p:guideLst/>
    </p:cSldViewPr>
  </p:slideViewPr>
  <p:notesTextViewPr>
    <p:cViewPr>
      <p:scale>
        <a:sx n="1" d="1"/>
        <a:sy n="1" d="1"/>
      </p:scale>
      <p:origin x="0" y="0"/>
    </p:cViewPr>
  </p:notesTextViewPr>
  <p:sorterViewPr>
    <p:cViewPr>
      <p:scale>
        <a:sx n="100" d="100"/>
        <a:sy n="100" d="100"/>
      </p:scale>
      <p:origin x="0" y="-135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01A1E1-14A7-4397-A704-EB1AED2D042A}" type="doc">
      <dgm:prSet loTypeId="urn:microsoft.com/office/officeart/2005/8/layout/equation2" loCatId="process" qsTypeId="urn:microsoft.com/office/officeart/2005/8/quickstyle/simple1" qsCatId="simple" csTypeId="urn:microsoft.com/office/officeart/2005/8/colors/colorful3" csCatId="colorful" phldr="1"/>
      <dgm:spPr/>
    </dgm:pt>
    <dgm:pt modelId="{5F0AF4A9-2D0D-4A49-BC9C-4D755A71CEE2}">
      <dgm:prSet phldrT="[Text]"/>
      <dgm:spPr/>
      <dgm:t>
        <a:bodyPr/>
        <a:lstStyle/>
        <a:p>
          <a:r>
            <a:rPr lang="en-US" dirty="0"/>
            <a:t>First Diagnosis </a:t>
          </a:r>
        </a:p>
      </dgm:t>
    </dgm:pt>
    <dgm:pt modelId="{BB227BE8-9390-4EBB-B609-DEC90D5AB487}" type="parTrans" cxnId="{60A5BDE4-8ECE-4FC2-8D3A-9B6E15592D7B}">
      <dgm:prSet/>
      <dgm:spPr/>
      <dgm:t>
        <a:bodyPr/>
        <a:lstStyle/>
        <a:p>
          <a:endParaRPr lang="en-US"/>
        </a:p>
      </dgm:t>
    </dgm:pt>
    <dgm:pt modelId="{A2108FF0-43A2-4E89-8390-53B03EAAF6F7}" type="sibTrans" cxnId="{60A5BDE4-8ECE-4FC2-8D3A-9B6E15592D7B}">
      <dgm:prSet/>
      <dgm:spPr/>
      <dgm:t>
        <a:bodyPr/>
        <a:lstStyle/>
        <a:p>
          <a:endParaRPr lang="en-US"/>
        </a:p>
      </dgm:t>
    </dgm:pt>
    <dgm:pt modelId="{BF03D7FA-D6EE-4638-9AB2-20B6A0A2E4E8}">
      <dgm:prSet phldrT="[Text]"/>
      <dgm:spPr/>
      <dgm:t>
        <a:bodyPr/>
        <a:lstStyle/>
        <a:p>
          <a:r>
            <a:rPr lang="en-US" dirty="0"/>
            <a:t>Milestones</a:t>
          </a:r>
        </a:p>
      </dgm:t>
    </dgm:pt>
    <dgm:pt modelId="{DB516435-E9D8-4CE3-8EDD-26E2A4F312A7}" type="parTrans" cxnId="{9338EFE8-E390-48F0-8F4F-CBB70518236D}">
      <dgm:prSet/>
      <dgm:spPr/>
      <dgm:t>
        <a:bodyPr/>
        <a:lstStyle/>
        <a:p>
          <a:endParaRPr lang="en-US"/>
        </a:p>
      </dgm:t>
    </dgm:pt>
    <dgm:pt modelId="{6E15C94E-44CC-465E-BDB5-5910F6301FAC}" type="sibTrans" cxnId="{9338EFE8-E390-48F0-8F4F-CBB70518236D}">
      <dgm:prSet/>
      <dgm:spPr/>
      <dgm:t>
        <a:bodyPr/>
        <a:lstStyle/>
        <a:p>
          <a:endParaRPr lang="en-US"/>
        </a:p>
      </dgm:t>
    </dgm:pt>
    <dgm:pt modelId="{2223D2CB-5B60-4F72-A725-AB2F86AB96EF}">
      <dgm:prSet phldrT="[Text]"/>
      <dgm:spPr/>
      <dgm:t>
        <a:bodyPr/>
        <a:lstStyle/>
        <a:p>
          <a:r>
            <a:rPr lang="en-US" dirty="0"/>
            <a:t>Supported Family &amp; Patient</a:t>
          </a:r>
        </a:p>
      </dgm:t>
    </dgm:pt>
    <dgm:pt modelId="{5FEBFEFF-2C2C-45E6-A7EE-13EC43D063AA}" type="parTrans" cxnId="{090FD9EE-F844-4CD9-9651-200C2C89BB0E}">
      <dgm:prSet/>
      <dgm:spPr/>
      <dgm:t>
        <a:bodyPr/>
        <a:lstStyle/>
        <a:p>
          <a:endParaRPr lang="en-US"/>
        </a:p>
      </dgm:t>
    </dgm:pt>
    <dgm:pt modelId="{ADFF373E-8B37-480F-871D-CCAE73B88D67}" type="sibTrans" cxnId="{090FD9EE-F844-4CD9-9651-200C2C89BB0E}">
      <dgm:prSet/>
      <dgm:spPr/>
      <dgm:t>
        <a:bodyPr/>
        <a:lstStyle/>
        <a:p>
          <a:endParaRPr lang="en-US"/>
        </a:p>
      </dgm:t>
    </dgm:pt>
    <dgm:pt modelId="{034B7877-E867-4EC6-BCE9-FEA2B6441C29}" type="pres">
      <dgm:prSet presAssocID="{D601A1E1-14A7-4397-A704-EB1AED2D042A}" presName="Name0" presStyleCnt="0">
        <dgm:presLayoutVars>
          <dgm:dir/>
          <dgm:resizeHandles val="exact"/>
        </dgm:presLayoutVars>
      </dgm:prSet>
      <dgm:spPr/>
    </dgm:pt>
    <dgm:pt modelId="{84F907FE-3567-4C37-A8FB-A679510CDDBC}" type="pres">
      <dgm:prSet presAssocID="{D601A1E1-14A7-4397-A704-EB1AED2D042A}" presName="vNodes" presStyleCnt="0"/>
      <dgm:spPr/>
    </dgm:pt>
    <dgm:pt modelId="{1455F299-AF1F-4ED3-BF4A-0DCB431146E0}" type="pres">
      <dgm:prSet presAssocID="{5F0AF4A9-2D0D-4A49-BC9C-4D755A71CEE2}" presName="node" presStyleLbl="node1" presStyleIdx="0" presStyleCnt="3" custLinFactX="-6508" custLinFactNeighborX="-100000" custLinFactNeighborY="-18018">
        <dgm:presLayoutVars>
          <dgm:bulletEnabled val="1"/>
        </dgm:presLayoutVars>
      </dgm:prSet>
      <dgm:spPr/>
      <dgm:t>
        <a:bodyPr/>
        <a:lstStyle/>
        <a:p>
          <a:endParaRPr lang="en-US"/>
        </a:p>
      </dgm:t>
    </dgm:pt>
    <dgm:pt modelId="{8B8FBC36-063D-42B9-8D5B-C9A054B1A16E}" type="pres">
      <dgm:prSet presAssocID="{A2108FF0-43A2-4E89-8390-53B03EAAF6F7}" presName="spacerT" presStyleCnt="0"/>
      <dgm:spPr/>
    </dgm:pt>
    <dgm:pt modelId="{D886B3B5-6D6B-416D-AB55-313BB8FB8FCD}" type="pres">
      <dgm:prSet presAssocID="{A2108FF0-43A2-4E89-8390-53B03EAAF6F7}" presName="sibTrans" presStyleLbl="sibTrans2D1" presStyleIdx="0" presStyleCnt="2" custLinFactX="-84644" custLinFactNeighborX="-100000" custLinFactNeighborY="3604"/>
      <dgm:spPr/>
      <dgm:t>
        <a:bodyPr/>
        <a:lstStyle/>
        <a:p>
          <a:endParaRPr lang="en-US"/>
        </a:p>
      </dgm:t>
    </dgm:pt>
    <dgm:pt modelId="{3CB47D00-392B-40CB-B8F2-C81FCD4CA3E7}" type="pres">
      <dgm:prSet presAssocID="{A2108FF0-43A2-4E89-8390-53B03EAAF6F7}" presName="spacerB" presStyleCnt="0"/>
      <dgm:spPr/>
    </dgm:pt>
    <dgm:pt modelId="{C332192D-9BC9-4549-AFDD-6713BF8820F0}" type="pres">
      <dgm:prSet presAssocID="{BF03D7FA-D6EE-4638-9AB2-20B6A0A2E4E8}" presName="node" presStyleLbl="node1" presStyleIdx="1" presStyleCnt="3" custLinFactX="-8264" custLinFactNeighborX="-100000" custLinFactNeighborY="39639">
        <dgm:presLayoutVars>
          <dgm:bulletEnabled val="1"/>
        </dgm:presLayoutVars>
      </dgm:prSet>
      <dgm:spPr/>
      <dgm:t>
        <a:bodyPr/>
        <a:lstStyle/>
        <a:p>
          <a:endParaRPr lang="en-US"/>
        </a:p>
      </dgm:t>
    </dgm:pt>
    <dgm:pt modelId="{06F8C46E-4297-4C4D-B9F4-C3B5214BA940}" type="pres">
      <dgm:prSet presAssocID="{D601A1E1-14A7-4397-A704-EB1AED2D042A}" presName="sibTransLast" presStyleLbl="sibTrans2D1" presStyleIdx="1" presStyleCnt="2" custScaleX="147484" custScaleY="112666" custLinFactNeighborX="-84319" custLinFactNeighborY="-2360"/>
      <dgm:spPr/>
      <dgm:t>
        <a:bodyPr/>
        <a:lstStyle/>
        <a:p>
          <a:endParaRPr lang="en-US"/>
        </a:p>
      </dgm:t>
    </dgm:pt>
    <dgm:pt modelId="{A19296EE-F342-41A7-AB70-9A4921830A26}" type="pres">
      <dgm:prSet presAssocID="{D601A1E1-14A7-4397-A704-EB1AED2D042A}" presName="connectorText" presStyleLbl="sibTrans2D1" presStyleIdx="1" presStyleCnt="2"/>
      <dgm:spPr/>
      <dgm:t>
        <a:bodyPr/>
        <a:lstStyle/>
        <a:p>
          <a:endParaRPr lang="en-US"/>
        </a:p>
      </dgm:t>
    </dgm:pt>
    <dgm:pt modelId="{10F5F8AD-C890-4184-839D-8FC3005354C5}" type="pres">
      <dgm:prSet presAssocID="{D601A1E1-14A7-4397-A704-EB1AED2D042A}" presName="lastNode" presStyleLbl="node1" presStyleIdx="2" presStyleCnt="3">
        <dgm:presLayoutVars>
          <dgm:bulletEnabled val="1"/>
        </dgm:presLayoutVars>
      </dgm:prSet>
      <dgm:spPr/>
      <dgm:t>
        <a:bodyPr/>
        <a:lstStyle/>
        <a:p>
          <a:endParaRPr lang="en-US"/>
        </a:p>
      </dgm:t>
    </dgm:pt>
  </dgm:ptLst>
  <dgm:cxnLst>
    <dgm:cxn modelId="{60A5BDE4-8ECE-4FC2-8D3A-9B6E15592D7B}" srcId="{D601A1E1-14A7-4397-A704-EB1AED2D042A}" destId="{5F0AF4A9-2D0D-4A49-BC9C-4D755A71CEE2}" srcOrd="0" destOrd="0" parTransId="{BB227BE8-9390-4EBB-B609-DEC90D5AB487}" sibTransId="{A2108FF0-43A2-4E89-8390-53B03EAAF6F7}"/>
    <dgm:cxn modelId="{9338EFE8-E390-48F0-8F4F-CBB70518236D}" srcId="{D601A1E1-14A7-4397-A704-EB1AED2D042A}" destId="{BF03D7FA-D6EE-4638-9AB2-20B6A0A2E4E8}" srcOrd="1" destOrd="0" parTransId="{DB516435-E9D8-4CE3-8EDD-26E2A4F312A7}" sibTransId="{6E15C94E-44CC-465E-BDB5-5910F6301FAC}"/>
    <dgm:cxn modelId="{090FD9EE-F844-4CD9-9651-200C2C89BB0E}" srcId="{D601A1E1-14A7-4397-A704-EB1AED2D042A}" destId="{2223D2CB-5B60-4F72-A725-AB2F86AB96EF}" srcOrd="2" destOrd="0" parTransId="{5FEBFEFF-2C2C-45E6-A7EE-13EC43D063AA}" sibTransId="{ADFF373E-8B37-480F-871D-CCAE73B88D67}"/>
    <dgm:cxn modelId="{C9C4D361-53A8-46E9-BEA8-28E85EED6D63}" type="presOf" srcId="{D601A1E1-14A7-4397-A704-EB1AED2D042A}" destId="{034B7877-E867-4EC6-BCE9-FEA2B6441C29}" srcOrd="0" destOrd="0" presId="urn:microsoft.com/office/officeart/2005/8/layout/equation2"/>
    <dgm:cxn modelId="{E5C59110-BDD7-46C8-A497-C96809A87DD1}" type="presOf" srcId="{6E15C94E-44CC-465E-BDB5-5910F6301FAC}" destId="{A19296EE-F342-41A7-AB70-9A4921830A26}" srcOrd="1" destOrd="0" presId="urn:microsoft.com/office/officeart/2005/8/layout/equation2"/>
    <dgm:cxn modelId="{04D719E5-2078-4B8A-ADF8-4855D3275A5F}" type="presOf" srcId="{BF03D7FA-D6EE-4638-9AB2-20B6A0A2E4E8}" destId="{C332192D-9BC9-4549-AFDD-6713BF8820F0}" srcOrd="0" destOrd="0" presId="urn:microsoft.com/office/officeart/2005/8/layout/equation2"/>
    <dgm:cxn modelId="{36354F90-8832-4201-AC0A-B92C5653BA72}" type="presOf" srcId="{2223D2CB-5B60-4F72-A725-AB2F86AB96EF}" destId="{10F5F8AD-C890-4184-839D-8FC3005354C5}" srcOrd="0" destOrd="0" presId="urn:microsoft.com/office/officeart/2005/8/layout/equation2"/>
    <dgm:cxn modelId="{6A471298-E8E8-4F52-900F-620D7E1AF5D0}" type="presOf" srcId="{5F0AF4A9-2D0D-4A49-BC9C-4D755A71CEE2}" destId="{1455F299-AF1F-4ED3-BF4A-0DCB431146E0}" srcOrd="0" destOrd="0" presId="urn:microsoft.com/office/officeart/2005/8/layout/equation2"/>
    <dgm:cxn modelId="{6BF734AB-B755-43C7-830E-6A0A28C117CF}" type="presOf" srcId="{A2108FF0-43A2-4E89-8390-53B03EAAF6F7}" destId="{D886B3B5-6D6B-416D-AB55-313BB8FB8FCD}" srcOrd="0" destOrd="0" presId="urn:microsoft.com/office/officeart/2005/8/layout/equation2"/>
    <dgm:cxn modelId="{55DD5BB2-DF50-440F-8BC9-1F7B82FA4A0F}" type="presOf" srcId="{6E15C94E-44CC-465E-BDB5-5910F6301FAC}" destId="{06F8C46E-4297-4C4D-B9F4-C3B5214BA940}" srcOrd="0" destOrd="0" presId="urn:microsoft.com/office/officeart/2005/8/layout/equation2"/>
    <dgm:cxn modelId="{F6AFB781-2648-4A47-94A0-5B2AC8DF78BD}" type="presParOf" srcId="{034B7877-E867-4EC6-BCE9-FEA2B6441C29}" destId="{84F907FE-3567-4C37-A8FB-A679510CDDBC}" srcOrd="0" destOrd="0" presId="urn:microsoft.com/office/officeart/2005/8/layout/equation2"/>
    <dgm:cxn modelId="{49BBBA99-4DC0-418E-A05F-36FDCE866665}" type="presParOf" srcId="{84F907FE-3567-4C37-A8FB-A679510CDDBC}" destId="{1455F299-AF1F-4ED3-BF4A-0DCB431146E0}" srcOrd="0" destOrd="0" presId="urn:microsoft.com/office/officeart/2005/8/layout/equation2"/>
    <dgm:cxn modelId="{73FFCEED-5EAF-4FE6-B19A-8A46F55BB519}" type="presParOf" srcId="{84F907FE-3567-4C37-A8FB-A679510CDDBC}" destId="{8B8FBC36-063D-42B9-8D5B-C9A054B1A16E}" srcOrd="1" destOrd="0" presId="urn:microsoft.com/office/officeart/2005/8/layout/equation2"/>
    <dgm:cxn modelId="{3080FAFF-EEEA-4F18-8809-448761324898}" type="presParOf" srcId="{84F907FE-3567-4C37-A8FB-A679510CDDBC}" destId="{D886B3B5-6D6B-416D-AB55-313BB8FB8FCD}" srcOrd="2" destOrd="0" presId="urn:microsoft.com/office/officeart/2005/8/layout/equation2"/>
    <dgm:cxn modelId="{2F694F0C-B0F2-4901-A4F1-1DD6BF4DBB8C}" type="presParOf" srcId="{84F907FE-3567-4C37-A8FB-A679510CDDBC}" destId="{3CB47D00-392B-40CB-B8F2-C81FCD4CA3E7}" srcOrd="3" destOrd="0" presId="urn:microsoft.com/office/officeart/2005/8/layout/equation2"/>
    <dgm:cxn modelId="{2674E212-6AE9-4765-B29B-63945C9EAB97}" type="presParOf" srcId="{84F907FE-3567-4C37-A8FB-A679510CDDBC}" destId="{C332192D-9BC9-4549-AFDD-6713BF8820F0}" srcOrd="4" destOrd="0" presId="urn:microsoft.com/office/officeart/2005/8/layout/equation2"/>
    <dgm:cxn modelId="{BA115F75-E17F-46E3-BFFA-CCC93EFD902A}" type="presParOf" srcId="{034B7877-E867-4EC6-BCE9-FEA2B6441C29}" destId="{06F8C46E-4297-4C4D-B9F4-C3B5214BA940}" srcOrd="1" destOrd="0" presId="urn:microsoft.com/office/officeart/2005/8/layout/equation2"/>
    <dgm:cxn modelId="{5B228872-554B-4472-9ED2-97A1110FB5A5}" type="presParOf" srcId="{06F8C46E-4297-4C4D-B9F4-C3B5214BA940}" destId="{A19296EE-F342-41A7-AB70-9A4921830A26}" srcOrd="0" destOrd="0" presId="urn:microsoft.com/office/officeart/2005/8/layout/equation2"/>
    <dgm:cxn modelId="{9E29833E-00C4-45A1-9269-04F5D3999A4D}" type="presParOf" srcId="{034B7877-E867-4EC6-BCE9-FEA2B6441C29}" destId="{10F5F8AD-C890-4184-839D-8FC3005354C5}"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5F299-AF1F-4ED3-BF4A-0DCB431146E0}">
      <dsp:nvSpPr>
        <dsp:cNvPr id="0" name=""/>
        <dsp:cNvSpPr/>
      </dsp:nvSpPr>
      <dsp:spPr>
        <a:xfrm>
          <a:off x="774242" y="0"/>
          <a:ext cx="1745826" cy="174582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First Diagnosis </a:t>
          </a:r>
        </a:p>
      </dsp:txBody>
      <dsp:txXfrm>
        <a:off x="1029912" y="255670"/>
        <a:ext cx="1234486" cy="1234486"/>
      </dsp:txXfrm>
    </dsp:sp>
    <dsp:sp modelId="{D886B3B5-6D6B-416D-AB55-313BB8FB8FCD}">
      <dsp:nvSpPr>
        <dsp:cNvPr id="0" name=""/>
        <dsp:cNvSpPr/>
      </dsp:nvSpPr>
      <dsp:spPr>
        <a:xfrm>
          <a:off x="1130644" y="1895877"/>
          <a:ext cx="1012579" cy="1012579"/>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264861" y="2283087"/>
        <a:ext cx="744145" cy="238159"/>
      </dsp:txXfrm>
    </dsp:sp>
    <dsp:sp modelId="{C332192D-9BC9-4549-AFDD-6713BF8820F0}">
      <dsp:nvSpPr>
        <dsp:cNvPr id="0" name=""/>
        <dsp:cNvSpPr/>
      </dsp:nvSpPr>
      <dsp:spPr>
        <a:xfrm>
          <a:off x="743586" y="3048289"/>
          <a:ext cx="1745826" cy="1745826"/>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Milestones</a:t>
          </a:r>
        </a:p>
      </dsp:txBody>
      <dsp:txXfrm>
        <a:off x="999256" y="3303959"/>
        <a:ext cx="1234486" cy="1234486"/>
      </dsp:txXfrm>
    </dsp:sp>
    <dsp:sp modelId="{06F8C46E-4297-4C4D-B9F4-C3B5214BA940}">
      <dsp:nvSpPr>
        <dsp:cNvPr id="0" name=""/>
        <dsp:cNvSpPr/>
      </dsp:nvSpPr>
      <dsp:spPr>
        <a:xfrm>
          <a:off x="2886839" y="2015877"/>
          <a:ext cx="1501116" cy="731706"/>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886839" y="2162218"/>
        <a:ext cx="1281604" cy="439024"/>
      </dsp:txXfrm>
    </dsp:sp>
    <dsp:sp modelId="{10F5F8AD-C890-4184-839D-8FC3005354C5}">
      <dsp:nvSpPr>
        <dsp:cNvPr id="0" name=""/>
        <dsp:cNvSpPr/>
      </dsp:nvSpPr>
      <dsp:spPr>
        <a:xfrm>
          <a:off x="5427008" y="651231"/>
          <a:ext cx="3491652" cy="3491652"/>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kern="1200" dirty="0"/>
            <a:t>Supported Family &amp; Patient</a:t>
          </a:r>
        </a:p>
      </dsp:txBody>
      <dsp:txXfrm>
        <a:off x="5938349" y="1162572"/>
        <a:ext cx="2468970" cy="246897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C7340-DEFF-4899-A381-EF9519556D91}" type="datetimeFigureOut">
              <a:rPr lang="en-US" smtClean="0"/>
              <a:t>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E8756-C19A-450D-A98E-4428085D05CD}" type="slidenum">
              <a:rPr lang="en-US" smtClean="0"/>
              <a:t>‹#›</a:t>
            </a:fld>
            <a:endParaRPr lang="en-US"/>
          </a:p>
        </p:txBody>
      </p:sp>
    </p:spTree>
    <p:extLst>
      <p:ext uri="{BB962C8B-B14F-4D97-AF65-F5344CB8AC3E}">
        <p14:creationId xmlns:p14="http://schemas.microsoft.com/office/powerpoint/2010/main" val="1724398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Autism -1 in 110, 1.5 million individuals, boys are four times as likely, Rett – almost exclusive in girls, normal development then regression, CDD – 3 or 4 yrs old rapid loss of already gained skills, extremely rare</a:t>
            </a:r>
          </a:p>
        </p:txBody>
      </p:sp>
      <p:sp>
        <p:nvSpPr>
          <p:cNvPr id="20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6108" indent="-302349">
              <a:defRPr>
                <a:solidFill>
                  <a:schemeClr val="tx1"/>
                </a:solidFill>
                <a:latin typeface="Calibri" pitchFamily="34" charset="0"/>
              </a:defRPr>
            </a:lvl2pPr>
            <a:lvl3pPr marL="1209397" indent="-241879">
              <a:defRPr>
                <a:solidFill>
                  <a:schemeClr val="tx1"/>
                </a:solidFill>
                <a:latin typeface="Calibri" pitchFamily="34" charset="0"/>
              </a:defRPr>
            </a:lvl3pPr>
            <a:lvl4pPr marL="1693155" indent="-241879">
              <a:defRPr>
                <a:solidFill>
                  <a:schemeClr val="tx1"/>
                </a:solidFill>
                <a:latin typeface="Calibri" pitchFamily="34" charset="0"/>
              </a:defRPr>
            </a:lvl4pPr>
            <a:lvl5pPr marL="2176914" indent="-241879">
              <a:defRPr>
                <a:solidFill>
                  <a:schemeClr val="tx1"/>
                </a:solidFill>
                <a:latin typeface="Calibri" pitchFamily="34" charset="0"/>
              </a:defRPr>
            </a:lvl5pPr>
            <a:lvl6pPr marL="2660672" indent="-241879" fontAlgn="base">
              <a:spcBef>
                <a:spcPct val="0"/>
              </a:spcBef>
              <a:spcAft>
                <a:spcPct val="0"/>
              </a:spcAft>
              <a:defRPr>
                <a:solidFill>
                  <a:schemeClr val="tx1"/>
                </a:solidFill>
                <a:latin typeface="Calibri" pitchFamily="34" charset="0"/>
              </a:defRPr>
            </a:lvl6pPr>
            <a:lvl7pPr marL="3144431" indent="-241879" fontAlgn="base">
              <a:spcBef>
                <a:spcPct val="0"/>
              </a:spcBef>
              <a:spcAft>
                <a:spcPct val="0"/>
              </a:spcAft>
              <a:defRPr>
                <a:solidFill>
                  <a:schemeClr val="tx1"/>
                </a:solidFill>
                <a:latin typeface="Calibri" pitchFamily="34" charset="0"/>
              </a:defRPr>
            </a:lvl7pPr>
            <a:lvl8pPr marL="3628190" indent="-241879" fontAlgn="base">
              <a:spcBef>
                <a:spcPct val="0"/>
              </a:spcBef>
              <a:spcAft>
                <a:spcPct val="0"/>
              </a:spcAft>
              <a:defRPr>
                <a:solidFill>
                  <a:schemeClr val="tx1"/>
                </a:solidFill>
                <a:latin typeface="Calibri" pitchFamily="34" charset="0"/>
              </a:defRPr>
            </a:lvl8pPr>
            <a:lvl9pPr marL="4111949" indent="-241879"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E690D1-2B43-4B30-B9D0-84C3ED172660}"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2" name="Footer Placeholder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2011 Milestones Autism Organization.  All Rights Reserved. www.milestones.org</a:t>
            </a:r>
          </a:p>
        </p:txBody>
      </p:sp>
    </p:spTree>
    <p:extLst>
      <p:ext uri="{BB962C8B-B14F-4D97-AF65-F5344CB8AC3E}">
        <p14:creationId xmlns:p14="http://schemas.microsoft.com/office/powerpoint/2010/main" val="366679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BD224-62CF-4DFC-A13C-1BDA1290AB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57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51AB0D-5D5B-4727-9BAE-58731BD03474}"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87EC4-07E6-4C61-8D4E-1121BD79593B}" type="slidenum">
              <a:rPr lang="en-US" smtClean="0"/>
              <a:t>‹#›</a:t>
            </a:fld>
            <a:endParaRPr lang="en-US"/>
          </a:p>
        </p:txBody>
      </p:sp>
    </p:spTree>
    <p:extLst>
      <p:ext uri="{BB962C8B-B14F-4D97-AF65-F5344CB8AC3E}">
        <p14:creationId xmlns:p14="http://schemas.microsoft.com/office/powerpoint/2010/main" val="4012290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51AB0D-5D5B-4727-9BAE-58731BD03474}"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87EC4-07E6-4C61-8D4E-1121BD79593B}" type="slidenum">
              <a:rPr lang="en-US" smtClean="0"/>
              <a:t>‹#›</a:t>
            </a:fld>
            <a:endParaRPr lang="en-US"/>
          </a:p>
        </p:txBody>
      </p:sp>
    </p:spTree>
    <p:extLst>
      <p:ext uri="{BB962C8B-B14F-4D97-AF65-F5344CB8AC3E}">
        <p14:creationId xmlns:p14="http://schemas.microsoft.com/office/powerpoint/2010/main" val="375454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51AB0D-5D5B-4727-9BAE-58731BD03474}"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87EC4-07E6-4C61-8D4E-1121BD79593B}" type="slidenum">
              <a:rPr lang="en-US" smtClean="0"/>
              <a:t>‹#›</a:t>
            </a:fld>
            <a:endParaRPr lang="en-US"/>
          </a:p>
        </p:txBody>
      </p:sp>
    </p:spTree>
    <p:extLst>
      <p:ext uri="{BB962C8B-B14F-4D97-AF65-F5344CB8AC3E}">
        <p14:creationId xmlns:p14="http://schemas.microsoft.com/office/powerpoint/2010/main" val="3045750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ED0F02-9C18-48E2-B3A5-3EF4FBB58AAF}" type="datetimeFigureOut">
              <a:rPr lang="en-US" smtClean="0">
                <a:solidFill>
                  <a:prstClr val="black">
                    <a:tint val="75000"/>
                  </a:prstClr>
                </a:solidFill>
              </a:rPr>
              <a:pPr/>
              <a:t>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610A98-A564-4E13-825F-5EC9A5D31E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796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ED0F02-9C18-48E2-B3A5-3EF4FBB58AAF}" type="datetimeFigureOut">
              <a:rPr lang="en-US" smtClean="0">
                <a:solidFill>
                  <a:prstClr val="black">
                    <a:tint val="75000"/>
                  </a:prstClr>
                </a:solidFill>
              </a:rPr>
              <a:pPr/>
              <a:t>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610A98-A564-4E13-825F-5EC9A5D31E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257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ED0F02-9C18-48E2-B3A5-3EF4FBB58AAF}" type="datetimeFigureOut">
              <a:rPr lang="en-US" smtClean="0">
                <a:solidFill>
                  <a:prstClr val="black">
                    <a:tint val="75000"/>
                  </a:prstClr>
                </a:solidFill>
              </a:rPr>
              <a:pPr/>
              <a:t>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610A98-A564-4E13-825F-5EC9A5D31E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72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ED0F02-9C18-48E2-B3A5-3EF4FBB58AAF}" type="datetimeFigureOut">
              <a:rPr lang="en-US" smtClean="0">
                <a:solidFill>
                  <a:prstClr val="black">
                    <a:tint val="75000"/>
                  </a:prstClr>
                </a:solidFill>
              </a:rPr>
              <a:pPr/>
              <a:t>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610A98-A564-4E13-825F-5EC9A5D31E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541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ED0F02-9C18-48E2-B3A5-3EF4FBB58AAF}" type="datetimeFigureOut">
              <a:rPr lang="en-US" smtClean="0">
                <a:solidFill>
                  <a:prstClr val="black">
                    <a:tint val="75000"/>
                  </a:prstClr>
                </a:solidFill>
              </a:rPr>
              <a:pPr/>
              <a:t>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E610A98-A564-4E13-825F-5EC9A5D31E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777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ED0F02-9C18-48E2-B3A5-3EF4FBB58AAF}" type="datetimeFigureOut">
              <a:rPr lang="en-US" smtClean="0">
                <a:solidFill>
                  <a:prstClr val="black">
                    <a:tint val="75000"/>
                  </a:prstClr>
                </a:solidFill>
              </a:rPr>
              <a:pPr/>
              <a:t>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610A98-A564-4E13-825F-5EC9A5D31E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155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D0F02-9C18-48E2-B3A5-3EF4FBB58AAF}" type="datetimeFigureOut">
              <a:rPr lang="en-US" smtClean="0">
                <a:solidFill>
                  <a:prstClr val="black">
                    <a:tint val="75000"/>
                  </a:prstClr>
                </a:solidFill>
              </a:rPr>
              <a:pPr/>
              <a:t>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E610A98-A564-4E13-825F-5EC9A5D31E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113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ED0F02-9C18-48E2-B3A5-3EF4FBB58AAF}" type="datetimeFigureOut">
              <a:rPr lang="en-US" smtClean="0">
                <a:solidFill>
                  <a:prstClr val="black">
                    <a:tint val="75000"/>
                  </a:prstClr>
                </a:solidFill>
              </a:rPr>
              <a:pPr/>
              <a:t>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610A98-A564-4E13-825F-5EC9A5D31E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60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51AB0D-5D5B-4727-9BAE-58731BD03474}"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87EC4-07E6-4C61-8D4E-1121BD79593B}" type="slidenum">
              <a:rPr lang="en-US" smtClean="0"/>
              <a:t>‹#›</a:t>
            </a:fld>
            <a:endParaRPr lang="en-US"/>
          </a:p>
        </p:txBody>
      </p:sp>
    </p:spTree>
    <p:extLst>
      <p:ext uri="{BB962C8B-B14F-4D97-AF65-F5344CB8AC3E}">
        <p14:creationId xmlns:p14="http://schemas.microsoft.com/office/powerpoint/2010/main" val="2569400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ED0F02-9C18-48E2-B3A5-3EF4FBB58AAF}" type="datetimeFigureOut">
              <a:rPr lang="en-US" smtClean="0">
                <a:solidFill>
                  <a:prstClr val="black">
                    <a:tint val="75000"/>
                  </a:prstClr>
                </a:solidFill>
              </a:rPr>
              <a:pPr/>
              <a:t>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610A98-A564-4E13-825F-5EC9A5D31E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926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ED0F02-9C18-48E2-B3A5-3EF4FBB58AAF}" type="datetimeFigureOut">
              <a:rPr lang="en-US" smtClean="0">
                <a:solidFill>
                  <a:prstClr val="black">
                    <a:tint val="75000"/>
                  </a:prstClr>
                </a:solidFill>
              </a:rPr>
              <a:pPr/>
              <a:t>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610A98-A564-4E13-825F-5EC9A5D31E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250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ED0F02-9C18-48E2-B3A5-3EF4FBB58AAF}" type="datetimeFigureOut">
              <a:rPr lang="en-US" smtClean="0">
                <a:solidFill>
                  <a:prstClr val="black">
                    <a:tint val="75000"/>
                  </a:prstClr>
                </a:solidFill>
              </a:rPr>
              <a:pPr/>
              <a:t>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610A98-A564-4E13-825F-5EC9A5D31E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190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ED0F02-9C18-48E2-B3A5-3EF4FBB58AAF}"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10A98-A564-4E13-825F-5EC9A5D31ECC}" type="slidenum">
              <a:rPr lang="en-US" smtClean="0"/>
              <a:t>‹#›</a:t>
            </a:fld>
            <a:endParaRPr lang="en-US"/>
          </a:p>
        </p:txBody>
      </p:sp>
    </p:spTree>
    <p:extLst>
      <p:ext uri="{BB962C8B-B14F-4D97-AF65-F5344CB8AC3E}">
        <p14:creationId xmlns:p14="http://schemas.microsoft.com/office/powerpoint/2010/main" val="1176466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ED0F02-9C18-48E2-B3A5-3EF4FBB58AAF}"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10A98-A564-4E13-825F-5EC9A5D31ECC}" type="slidenum">
              <a:rPr lang="en-US" smtClean="0"/>
              <a:t>‹#›</a:t>
            </a:fld>
            <a:endParaRPr lang="en-US"/>
          </a:p>
        </p:txBody>
      </p:sp>
    </p:spTree>
    <p:extLst>
      <p:ext uri="{BB962C8B-B14F-4D97-AF65-F5344CB8AC3E}">
        <p14:creationId xmlns:p14="http://schemas.microsoft.com/office/powerpoint/2010/main" val="904502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ED0F02-9C18-48E2-B3A5-3EF4FBB58AAF}"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10A98-A564-4E13-825F-5EC9A5D31ECC}" type="slidenum">
              <a:rPr lang="en-US" smtClean="0"/>
              <a:t>‹#›</a:t>
            </a:fld>
            <a:endParaRPr lang="en-US"/>
          </a:p>
        </p:txBody>
      </p:sp>
    </p:spTree>
    <p:extLst>
      <p:ext uri="{BB962C8B-B14F-4D97-AF65-F5344CB8AC3E}">
        <p14:creationId xmlns:p14="http://schemas.microsoft.com/office/powerpoint/2010/main" val="3344351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ED0F02-9C18-48E2-B3A5-3EF4FBB58AAF}"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610A98-A564-4E13-825F-5EC9A5D31ECC}" type="slidenum">
              <a:rPr lang="en-US" smtClean="0"/>
              <a:t>‹#›</a:t>
            </a:fld>
            <a:endParaRPr lang="en-US"/>
          </a:p>
        </p:txBody>
      </p:sp>
    </p:spTree>
    <p:extLst>
      <p:ext uri="{BB962C8B-B14F-4D97-AF65-F5344CB8AC3E}">
        <p14:creationId xmlns:p14="http://schemas.microsoft.com/office/powerpoint/2010/main" val="682281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ED0F02-9C18-48E2-B3A5-3EF4FBB58AAF}" type="datetimeFigureOut">
              <a:rPr lang="en-US" smtClean="0"/>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610A98-A564-4E13-825F-5EC9A5D31ECC}" type="slidenum">
              <a:rPr lang="en-US" smtClean="0"/>
              <a:t>‹#›</a:t>
            </a:fld>
            <a:endParaRPr lang="en-US"/>
          </a:p>
        </p:txBody>
      </p:sp>
    </p:spTree>
    <p:extLst>
      <p:ext uri="{BB962C8B-B14F-4D97-AF65-F5344CB8AC3E}">
        <p14:creationId xmlns:p14="http://schemas.microsoft.com/office/powerpoint/2010/main" val="3261044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ED0F02-9C18-48E2-B3A5-3EF4FBB58AAF}" type="datetimeFigureOut">
              <a:rPr lang="en-US" smtClean="0"/>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610A98-A564-4E13-825F-5EC9A5D31ECC}" type="slidenum">
              <a:rPr lang="en-US" smtClean="0"/>
              <a:t>‹#›</a:t>
            </a:fld>
            <a:endParaRPr lang="en-US"/>
          </a:p>
        </p:txBody>
      </p:sp>
    </p:spTree>
    <p:extLst>
      <p:ext uri="{BB962C8B-B14F-4D97-AF65-F5344CB8AC3E}">
        <p14:creationId xmlns:p14="http://schemas.microsoft.com/office/powerpoint/2010/main" val="3289944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D0F02-9C18-48E2-B3A5-3EF4FBB58AAF}" type="datetimeFigureOut">
              <a:rPr lang="en-US" smtClean="0"/>
              <a:t>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610A98-A564-4E13-825F-5EC9A5D31ECC}" type="slidenum">
              <a:rPr lang="en-US" smtClean="0"/>
              <a:t>‹#›</a:t>
            </a:fld>
            <a:endParaRPr lang="en-US"/>
          </a:p>
        </p:txBody>
      </p:sp>
    </p:spTree>
    <p:extLst>
      <p:ext uri="{BB962C8B-B14F-4D97-AF65-F5344CB8AC3E}">
        <p14:creationId xmlns:p14="http://schemas.microsoft.com/office/powerpoint/2010/main" val="185710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51AB0D-5D5B-4727-9BAE-58731BD03474}"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87EC4-07E6-4C61-8D4E-1121BD79593B}" type="slidenum">
              <a:rPr lang="en-US" smtClean="0"/>
              <a:t>‹#›</a:t>
            </a:fld>
            <a:endParaRPr lang="en-US"/>
          </a:p>
        </p:txBody>
      </p:sp>
    </p:spTree>
    <p:extLst>
      <p:ext uri="{BB962C8B-B14F-4D97-AF65-F5344CB8AC3E}">
        <p14:creationId xmlns:p14="http://schemas.microsoft.com/office/powerpoint/2010/main" val="2094314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ED0F02-9C18-48E2-B3A5-3EF4FBB58AAF}"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610A98-A564-4E13-825F-5EC9A5D31ECC}" type="slidenum">
              <a:rPr lang="en-US" smtClean="0"/>
              <a:t>‹#›</a:t>
            </a:fld>
            <a:endParaRPr lang="en-US"/>
          </a:p>
        </p:txBody>
      </p:sp>
    </p:spTree>
    <p:extLst>
      <p:ext uri="{BB962C8B-B14F-4D97-AF65-F5344CB8AC3E}">
        <p14:creationId xmlns:p14="http://schemas.microsoft.com/office/powerpoint/2010/main" val="3132024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ED0F02-9C18-48E2-B3A5-3EF4FBB58AAF}"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610A98-A564-4E13-825F-5EC9A5D31ECC}" type="slidenum">
              <a:rPr lang="en-US" smtClean="0"/>
              <a:t>‹#›</a:t>
            </a:fld>
            <a:endParaRPr lang="en-US"/>
          </a:p>
        </p:txBody>
      </p:sp>
    </p:spTree>
    <p:extLst>
      <p:ext uri="{BB962C8B-B14F-4D97-AF65-F5344CB8AC3E}">
        <p14:creationId xmlns:p14="http://schemas.microsoft.com/office/powerpoint/2010/main" val="4183673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ED0F02-9C18-48E2-B3A5-3EF4FBB58AAF}"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10A98-A564-4E13-825F-5EC9A5D31ECC}" type="slidenum">
              <a:rPr lang="en-US" smtClean="0"/>
              <a:t>‹#›</a:t>
            </a:fld>
            <a:endParaRPr lang="en-US"/>
          </a:p>
        </p:txBody>
      </p:sp>
    </p:spTree>
    <p:extLst>
      <p:ext uri="{BB962C8B-B14F-4D97-AF65-F5344CB8AC3E}">
        <p14:creationId xmlns:p14="http://schemas.microsoft.com/office/powerpoint/2010/main" val="1644702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ED0F02-9C18-48E2-B3A5-3EF4FBB58AAF}"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10A98-A564-4E13-825F-5EC9A5D31ECC}" type="slidenum">
              <a:rPr lang="en-US" smtClean="0"/>
              <a:t>‹#›</a:t>
            </a:fld>
            <a:endParaRPr lang="en-US"/>
          </a:p>
        </p:txBody>
      </p:sp>
    </p:spTree>
    <p:extLst>
      <p:ext uri="{BB962C8B-B14F-4D97-AF65-F5344CB8AC3E}">
        <p14:creationId xmlns:p14="http://schemas.microsoft.com/office/powerpoint/2010/main" val="263370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51AB0D-5D5B-4727-9BAE-58731BD03474}"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87EC4-07E6-4C61-8D4E-1121BD79593B}" type="slidenum">
              <a:rPr lang="en-US" smtClean="0"/>
              <a:t>‹#›</a:t>
            </a:fld>
            <a:endParaRPr lang="en-US"/>
          </a:p>
        </p:txBody>
      </p:sp>
    </p:spTree>
    <p:extLst>
      <p:ext uri="{BB962C8B-B14F-4D97-AF65-F5344CB8AC3E}">
        <p14:creationId xmlns:p14="http://schemas.microsoft.com/office/powerpoint/2010/main" val="268221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51AB0D-5D5B-4727-9BAE-58731BD03474}" type="datetimeFigureOut">
              <a:rPr lang="en-US" smtClean="0"/>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B87EC4-07E6-4C61-8D4E-1121BD79593B}" type="slidenum">
              <a:rPr lang="en-US" smtClean="0"/>
              <a:t>‹#›</a:t>
            </a:fld>
            <a:endParaRPr lang="en-US"/>
          </a:p>
        </p:txBody>
      </p:sp>
    </p:spTree>
    <p:extLst>
      <p:ext uri="{BB962C8B-B14F-4D97-AF65-F5344CB8AC3E}">
        <p14:creationId xmlns:p14="http://schemas.microsoft.com/office/powerpoint/2010/main" val="349099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51AB0D-5D5B-4727-9BAE-58731BD03474}" type="datetimeFigureOut">
              <a:rPr lang="en-US" smtClean="0"/>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B87EC4-07E6-4C61-8D4E-1121BD79593B}" type="slidenum">
              <a:rPr lang="en-US" smtClean="0"/>
              <a:t>‹#›</a:t>
            </a:fld>
            <a:endParaRPr lang="en-US"/>
          </a:p>
        </p:txBody>
      </p:sp>
    </p:spTree>
    <p:extLst>
      <p:ext uri="{BB962C8B-B14F-4D97-AF65-F5344CB8AC3E}">
        <p14:creationId xmlns:p14="http://schemas.microsoft.com/office/powerpoint/2010/main" val="159544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51AB0D-5D5B-4727-9BAE-58731BD03474}" type="datetimeFigureOut">
              <a:rPr lang="en-US" smtClean="0"/>
              <a:t>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B87EC4-07E6-4C61-8D4E-1121BD79593B}" type="slidenum">
              <a:rPr lang="en-US" smtClean="0"/>
              <a:t>‹#›</a:t>
            </a:fld>
            <a:endParaRPr lang="en-US"/>
          </a:p>
        </p:txBody>
      </p:sp>
    </p:spTree>
    <p:extLst>
      <p:ext uri="{BB962C8B-B14F-4D97-AF65-F5344CB8AC3E}">
        <p14:creationId xmlns:p14="http://schemas.microsoft.com/office/powerpoint/2010/main" val="383233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51AB0D-5D5B-4727-9BAE-58731BD03474}"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87EC4-07E6-4C61-8D4E-1121BD79593B}" type="slidenum">
              <a:rPr lang="en-US" smtClean="0"/>
              <a:t>‹#›</a:t>
            </a:fld>
            <a:endParaRPr lang="en-US"/>
          </a:p>
        </p:txBody>
      </p:sp>
    </p:spTree>
    <p:extLst>
      <p:ext uri="{BB962C8B-B14F-4D97-AF65-F5344CB8AC3E}">
        <p14:creationId xmlns:p14="http://schemas.microsoft.com/office/powerpoint/2010/main" val="51610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51AB0D-5D5B-4727-9BAE-58731BD03474}"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87EC4-07E6-4C61-8D4E-1121BD79593B}" type="slidenum">
              <a:rPr lang="en-US" smtClean="0"/>
              <a:t>‹#›</a:t>
            </a:fld>
            <a:endParaRPr lang="en-US"/>
          </a:p>
        </p:txBody>
      </p:sp>
    </p:spTree>
    <p:extLst>
      <p:ext uri="{BB962C8B-B14F-4D97-AF65-F5344CB8AC3E}">
        <p14:creationId xmlns:p14="http://schemas.microsoft.com/office/powerpoint/2010/main" val="667605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1AB0D-5D5B-4727-9BAE-58731BD03474}" type="datetimeFigureOut">
              <a:rPr lang="en-US" smtClean="0"/>
              <a:t>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87EC4-07E6-4C61-8D4E-1121BD79593B}" type="slidenum">
              <a:rPr lang="en-US" smtClean="0"/>
              <a:t>‹#›</a:t>
            </a:fld>
            <a:endParaRPr lang="en-US"/>
          </a:p>
        </p:txBody>
      </p:sp>
    </p:spTree>
    <p:extLst>
      <p:ext uri="{BB962C8B-B14F-4D97-AF65-F5344CB8AC3E}">
        <p14:creationId xmlns:p14="http://schemas.microsoft.com/office/powerpoint/2010/main" val="176454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D0F02-9C18-48E2-B3A5-3EF4FBB58AAF}" type="datetimeFigureOut">
              <a:rPr lang="en-US" smtClean="0">
                <a:solidFill>
                  <a:prstClr val="black">
                    <a:tint val="75000"/>
                  </a:prstClr>
                </a:solidFill>
              </a:rPr>
              <a:pPr/>
              <a:t>2/9/2017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10A98-A564-4E13-825F-5EC9A5D31E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081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D0F02-9C18-48E2-B3A5-3EF4FBB58AAF}" type="datetimeFigureOut">
              <a:rPr lang="en-US" smtClean="0"/>
              <a:t>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10A98-A564-4E13-825F-5EC9A5D31ECC}" type="slidenum">
              <a:rPr lang="en-US" smtClean="0"/>
              <a:t>‹#›</a:t>
            </a:fld>
            <a:endParaRPr lang="en-US"/>
          </a:p>
        </p:txBody>
      </p:sp>
    </p:spTree>
    <p:extLst>
      <p:ext uri="{BB962C8B-B14F-4D97-AF65-F5344CB8AC3E}">
        <p14:creationId xmlns:p14="http://schemas.microsoft.com/office/powerpoint/2010/main" val="8101001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hyperlink" Target="http://www.autiplan.com/" TargetMode="External"/><Relationship Id="rId2" Type="http://schemas.openxmlformats.org/officeDocument/2006/relationships/hyperlink" Target="http://autism-visuals.com/default.aspx"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easysocialstories.com/"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KmDGvquzn2k" TargetMode="External"/><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monarchteachtech.com/" TargetMode="External"/><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www.nea.org/home/15151.htm"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hyperlink" Target="http://www.aapcpublishing.net/book/view/760/the-asd-nest-model-a-framework-for-inclusive-education-for-higher-functioning-children-with-autism-spectrum-disorders"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http://www.autisminternetmodules.org/"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ocali.org/"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researchautism.org/" TargetMode="External"/><Relationship Id="rId2" Type="http://schemas.openxmlformats.org/officeDocument/2006/relationships/hyperlink" Target="http://www.milestones.org/" TargetMode="External"/><Relationship Id="rId1" Type="http://schemas.openxmlformats.org/officeDocument/2006/relationships/slideLayout" Target="../slideLayouts/slideLayout13.xml"/><Relationship Id="rId5" Type="http://schemas.openxmlformats.org/officeDocument/2006/relationships/hyperlink" Target="http://www.autism-society.org/about-the-autism-society/publications/resource-materials/" TargetMode="External"/><Relationship Id="rId4" Type="http://schemas.openxmlformats.org/officeDocument/2006/relationships/hyperlink" Target="http://www.autismohio.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hyperlink" Target="http://www.milestones.org/"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Milestones Autism Resources: Supporting School Districts and Their Students </a:t>
            </a:r>
            <a:endParaRPr lang="en-US" b="1" dirty="0"/>
          </a:p>
        </p:txBody>
      </p:sp>
      <p:sp>
        <p:nvSpPr>
          <p:cNvPr id="3" name="Subtitle 2"/>
          <p:cNvSpPr>
            <a:spLocks noGrp="1"/>
          </p:cNvSpPr>
          <p:nvPr>
            <p:ph type="subTitle" idx="1"/>
          </p:nvPr>
        </p:nvSpPr>
        <p:spPr/>
        <p:txBody>
          <a:bodyPr>
            <a:noAutofit/>
          </a:bodyPr>
          <a:lstStyle/>
          <a:p>
            <a:endParaRPr lang="en-US" dirty="0" smtClean="0"/>
          </a:p>
          <a:p>
            <a:r>
              <a:rPr lang="en-US" dirty="0" smtClean="0"/>
              <a:t>Milestones </a:t>
            </a:r>
            <a:r>
              <a:rPr lang="en-US" dirty="0"/>
              <a:t>Autism Resources</a:t>
            </a:r>
          </a:p>
          <a:p>
            <a:r>
              <a:rPr lang="en-US" dirty="0"/>
              <a:t>Leslie </a:t>
            </a:r>
            <a:r>
              <a:rPr lang="en-US" dirty="0" err="1"/>
              <a:t>Rotsky</a:t>
            </a:r>
            <a:endParaRPr lang="en-US" dirty="0"/>
          </a:p>
          <a:p>
            <a:r>
              <a:rPr lang="en-US" dirty="0"/>
              <a:t>Conference Director </a:t>
            </a:r>
          </a:p>
          <a:p>
            <a:r>
              <a:rPr lang="en-US" dirty="0"/>
              <a:t>Beth Thompson, MSSA, LSW</a:t>
            </a:r>
          </a:p>
          <a:p>
            <a:r>
              <a:rPr lang="en-US" dirty="0"/>
              <a:t>Program Director </a:t>
            </a:r>
          </a:p>
        </p:txBody>
      </p:sp>
      <p:pic>
        <p:nvPicPr>
          <p:cNvPr id="4" name="Picture 3"/>
          <p:cNvPicPr>
            <a:picLocks noChangeAspect="1"/>
          </p:cNvPicPr>
          <p:nvPr/>
        </p:nvPicPr>
        <p:blipFill>
          <a:blip r:embed="rId2"/>
          <a:stretch>
            <a:fillRect/>
          </a:stretch>
        </p:blipFill>
        <p:spPr>
          <a:xfrm>
            <a:off x="334851" y="5257800"/>
            <a:ext cx="1817091" cy="1473078"/>
          </a:xfrm>
          <a:prstGeom prst="rect">
            <a:avLst/>
          </a:prstGeom>
        </p:spPr>
      </p:pic>
    </p:spTree>
    <p:extLst>
      <p:ext uri="{BB962C8B-B14F-4D97-AF65-F5344CB8AC3E}">
        <p14:creationId xmlns:p14="http://schemas.microsoft.com/office/powerpoint/2010/main" val="516669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James Durbin</a:t>
            </a:r>
            <a:endParaRPr lang="en-US" dirty="0"/>
          </a:p>
        </p:txBody>
      </p:sp>
      <p:sp>
        <p:nvSpPr>
          <p:cNvPr id="3" name="Content Placeholder 2"/>
          <p:cNvSpPr>
            <a:spLocks noGrp="1"/>
          </p:cNvSpPr>
          <p:nvPr>
            <p:ph sz="half" idx="1"/>
          </p:nvPr>
        </p:nvSpPr>
        <p:spPr/>
        <p:txBody>
          <a:bodyPr>
            <a:normAutofit/>
          </a:bodyPr>
          <a:lstStyle/>
          <a:p>
            <a:r>
              <a:rPr lang="en-US" dirty="0"/>
              <a:t>Diagnosed with Asperger Syndrome and Tourette Syndrome when he was 10 years old at Stanford Medical Center.</a:t>
            </a:r>
          </a:p>
          <a:p>
            <a:pPr marL="0" indent="0">
              <a:buNone/>
            </a:pPr>
            <a:endParaRPr lang="en-US" dirty="0"/>
          </a:p>
          <a:p>
            <a:r>
              <a:rPr lang="en-US" dirty="0"/>
              <a:t>Rose to fame as a finalist on the tenth season of American Idol.</a:t>
            </a:r>
          </a:p>
          <a:p>
            <a:pPr marL="0" indent="0">
              <a:buNone/>
            </a:pPr>
            <a:endParaRPr lang="en-US" dirty="0"/>
          </a:p>
          <a:p>
            <a:r>
              <a:rPr lang="en-US" dirty="0"/>
              <a:t>Proud to have Autism.  </a:t>
            </a:r>
          </a:p>
        </p:txBody>
      </p:sp>
      <p:pic>
        <p:nvPicPr>
          <p:cNvPr id="5" name="Content Placeholder 4"/>
          <p:cNvPicPr>
            <a:picLocks noGrp="1" noChangeAspect="1"/>
          </p:cNvPicPr>
          <p:nvPr>
            <p:ph sz="half" idx="2"/>
          </p:nvPr>
        </p:nvPicPr>
        <p:blipFill>
          <a:blip r:embed="rId2"/>
          <a:stretch>
            <a:fillRect/>
          </a:stretch>
        </p:blipFill>
        <p:spPr>
          <a:xfrm>
            <a:off x="6256347" y="1825625"/>
            <a:ext cx="5013306" cy="4351338"/>
          </a:xfrm>
          <a:prstGeom prst="rect">
            <a:avLst/>
          </a:prstGeom>
        </p:spPr>
      </p:pic>
    </p:spTree>
    <p:extLst>
      <p:ext uri="{BB962C8B-B14F-4D97-AF65-F5344CB8AC3E}">
        <p14:creationId xmlns:p14="http://schemas.microsoft.com/office/powerpoint/2010/main" val="41366121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Daryl Hannah</a:t>
            </a:r>
            <a:endParaRPr lang="en-US" dirty="0"/>
          </a:p>
        </p:txBody>
      </p:sp>
      <p:sp>
        <p:nvSpPr>
          <p:cNvPr id="3" name="Content Placeholder 2"/>
          <p:cNvSpPr>
            <a:spLocks noGrp="1"/>
          </p:cNvSpPr>
          <p:nvPr>
            <p:ph sz="half" idx="1"/>
          </p:nvPr>
        </p:nvSpPr>
        <p:spPr/>
        <p:txBody>
          <a:bodyPr/>
          <a:lstStyle/>
          <a:p>
            <a:r>
              <a:rPr lang="en-US" dirty="0"/>
              <a:t>Refused to do talk shows or attend her own movie premieres "because I (she) was terrified.“</a:t>
            </a:r>
          </a:p>
          <a:p>
            <a:r>
              <a:rPr lang="en-US" dirty="0"/>
              <a:t>Has played leading lady to Tom Hanks &amp; Steve Martin </a:t>
            </a:r>
          </a:p>
          <a:p>
            <a:r>
              <a:rPr lang="en-US" dirty="0"/>
              <a:t>Has been in long-term relationships with John F. </a:t>
            </a:r>
            <a:r>
              <a:rPr lang="en-US" dirty="0" err="1"/>
              <a:t>Kennnedy</a:t>
            </a:r>
            <a:r>
              <a:rPr lang="en-US" dirty="0"/>
              <a:t> Jr, Jackson Browne and Neil Young</a:t>
            </a:r>
          </a:p>
        </p:txBody>
      </p:sp>
      <p:pic>
        <p:nvPicPr>
          <p:cNvPr id="5" name="Content Placeholder 4"/>
          <p:cNvPicPr>
            <a:picLocks noGrp="1" noChangeAspect="1"/>
          </p:cNvPicPr>
          <p:nvPr>
            <p:ph sz="half" idx="2"/>
          </p:nvPr>
        </p:nvPicPr>
        <p:blipFill>
          <a:blip r:embed="rId2"/>
          <a:stretch>
            <a:fillRect/>
          </a:stretch>
        </p:blipFill>
        <p:spPr>
          <a:xfrm>
            <a:off x="7302320" y="1690688"/>
            <a:ext cx="3515933" cy="4710112"/>
          </a:xfrm>
          <a:prstGeom prst="rect">
            <a:avLst/>
          </a:prstGeom>
        </p:spPr>
      </p:pic>
    </p:spTree>
    <p:extLst>
      <p:ext uri="{BB962C8B-B14F-4D97-AF65-F5344CB8AC3E}">
        <p14:creationId xmlns:p14="http://schemas.microsoft.com/office/powerpoint/2010/main" val="694496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000"/>
                                        <p:tgtEl>
                                          <p:spTgt spid="2"/>
                                        </p:tgtEl>
                                      </p:cBhvr>
                                    </p:animEffect>
                                    <p:anim calcmode="lin" valueType="num">
                                      <p:cBhvr>
                                        <p:cTn id="30" dur="2000" fill="hold"/>
                                        <p:tgtEl>
                                          <p:spTgt spid="2"/>
                                        </p:tgtEl>
                                        <p:attrNameLst>
                                          <p:attrName>ppt_w</p:attrName>
                                        </p:attrNameLst>
                                      </p:cBhvr>
                                      <p:tavLst>
                                        <p:tav tm="0" fmla="#ppt_w*sin(2.5*pi*$)">
                                          <p:val>
                                            <p:fltVal val="0"/>
                                          </p:val>
                                        </p:tav>
                                        <p:tav tm="100000">
                                          <p:val>
                                            <p:fltVal val="1"/>
                                          </p:val>
                                        </p:tav>
                                      </p:tavLst>
                                    </p:anim>
                                    <p:anim calcmode="lin" valueType="num">
                                      <p:cBhvr>
                                        <p:cTn id="31"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Dan </a:t>
            </a:r>
            <a:r>
              <a:rPr lang="en-US" b="1" dirty="0" err="1"/>
              <a:t>Aykroyd</a:t>
            </a:r>
            <a:endParaRPr lang="en-US" dirty="0"/>
          </a:p>
        </p:txBody>
      </p:sp>
      <p:sp>
        <p:nvSpPr>
          <p:cNvPr id="3" name="Content Placeholder 2"/>
          <p:cNvSpPr>
            <a:spLocks noGrp="1"/>
          </p:cNvSpPr>
          <p:nvPr>
            <p:ph sz="half" idx="1"/>
          </p:nvPr>
        </p:nvSpPr>
        <p:spPr/>
        <p:txBody>
          <a:bodyPr>
            <a:normAutofit lnSpcReduction="10000"/>
          </a:bodyPr>
          <a:lstStyle/>
          <a:p>
            <a:r>
              <a:rPr lang="en-US" dirty="0"/>
              <a:t>Was diagnosed in the 1980s when wife persuaded him to see a doctor</a:t>
            </a:r>
          </a:p>
          <a:p>
            <a:r>
              <a:rPr lang="en-US" dirty="0"/>
              <a:t>Long time SNL comedian </a:t>
            </a:r>
          </a:p>
          <a:p>
            <a:r>
              <a:rPr lang="en-US" dirty="0"/>
              <a:t>One symptom of ASD included obsession with ghosts and law enforcement — He became obsessed by Hans </a:t>
            </a:r>
            <a:r>
              <a:rPr lang="en-US" dirty="0" err="1"/>
              <a:t>Holzer</a:t>
            </a:r>
            <a:r>
              <a:rPr lang="en-US" dirty="0"/>
              <a:t>, the “greatest ghost hunter ever”. That’s when the idea for his film ________________ was born.”</a:t>
            </a:r>
          </a:p>
        </p:txBody>
      </p:sp>
      <p:pic>
        <p:nvPicPr>
          <p:cNvPr id="5" name="Content Placeholder 4"/>
          <p:cNvPicPr>
            <a:picLocks noGrp="1" noChangeAspect="1"/>
          </p:cNvPicPr>
          <p:nvPr>
            <p:ph sz="half" idx="2"/>
          </p:nvPr>
        </p:nvPicPr>
        <p:blipFill>
          <a:blip r:embed="rId2"/>
          <a:stretch>
            <a:fillRect/>
          </a:stretch>
        </p:blipFill>
        <p:spPr>
          <a:xfrm>
            <a:off x="6172199" y="2382591"/>
            <a:ext cx="5380149" cy="3181081"/>
          </a:xfrm>
          <a:prstGeom prst="rect">
            <a:avLst/>
          </a:prstGeom>
        </p:spPr>
      </p:pic>
    </p:spTree>
    <p:extLst>
      <p:ext uri="{BB962C8B-B14F-4D97-AF65-F5344CB8AC3E}">
        <p14:creationId xmlns:p14="http://schemas.microsoft.com/office/powerpoint/2010/main" val="14816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2" end="2"/>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Alexis Wineman</a:t>
            </a:r>
          </a:p>
        </p:txBody>
      </p:sp>
      <p:sp>
        <p:nvSpPr>
          <p:cNvPr id="3" name="Content Placeholder 2"/>
          <p:cNvSpPr>
            <a:spLocks noGrp="1"/>
          </p:cNvSpPr>
          <p:nvPr>
            <p:ph sz="half" idx="1"/>
          </p:nvPr>
        </p:nvSpPr>
        <p:spPr/>
        <p:txBody>
          <a:bodyPr/>
          <a:lstStyle/>
          <a:p>
            <a:r>
              <a:rPr lang="en-US" dirty="0"/>
              <a:t>Prior to the Miss America 2012 competition, she rarely wore high heels and makeup.</a:t>
            </a:r>
          </a:p>
          <a:p>
            <a:r>
              <a:rPr lang="en-US" dirty="0"/>
              <a:t>Crowned Miss Montana 2012.</a:t>
            </a:r>
          </a:p>
          <a:p>
            <a:r>
              <a:rPr lang="en-US" dirty="0"/>
              <a:t> Her platform as Miss Montana was “Normal is just a dryer setting – Living with autism”.</a:t>
            </a:r>
          </a:p>
          <a:p>
            <a:r>
              <a:rPr lang="en-US" dirty="0"/>
              <a:t>At the age of 18, she was the youngest contestant in the Miss America 2014 pageant.</a:t>
            </a:r>
          </a:p>
        </p:txBody>
      </p:sp>
      <p:pic>
        <p:nvPicPr>
          <p:cNvPr id="5" name="Content Placeholder 4"/>
          <p:cNvPicPr>
            <a:picLocks noGrp="1" noChangeAspect="1"/>
          </p:cNvPicPr>
          <p:nvPr>
            <p:ph sz="half" idx="2"/>
          </p:nvPr>
        </p:nvPicPr>
        <p:blipFill>
          <a:blip r:embed="rId2"/>
          <a:stretch>
            <a:fillRect/>
          </a:stretch>
        </p:blipFill>
        <p:spPr>
          <a:xfrm>
            <a:off x="7295613" y="1790242"/>
            <a:ext cx="3316578" cy="4422104"/>
          </a:xfrm>
          <a:prstGeom prst="rect">
            <a:avLst/>
          </a:prstGeom>
        </p:spPr>
      </p:pic>
    </p:spTree>
    <p:extLst>
      <p:ext uri="{BB962C8B-B14F-4D97-AF65-F5344CB8AC3E}">
        <p14:creationId xmlns:p14="http://schemas.microsoft.com/office/powerpoint/2010/main" val="94246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anim calcmode="lin" valueType="num">
                                      <p:cBhvr>
                                        <p:cTn id="29" dur="2000" fill="hold"/>
                                        <p:tgtEl>
                                          <p:spTgt spid="5"/>
                                        </p:tgtEl>
                                        <p:attrNameLst>
                                          <p:attrName>ppt_w</p:attrName>
                                        </p:attrNameLst>
                                      </p:cBhvr>
                                      <p:tavLst>
                                        <p:tav tm="0" fmla="#ppt_w*sin(2.5*pi*$)">
                                          <p:val>
                                            <p:fltVal val="0"/>
                                          </p:val>
                                        </p:tav>
                                        <p:tav tm="100000">
                                          <p:val>
                                            <p:fltVal val="1"/>
                                          </p:val>
                                        </p:tav>
                                      </p:tavLst>
                                    </p:anim>
                                    <p:anim calcmode="lin" valueType="num">
                                      <p:cBhvr>
                                        <p:cTn id="3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Temple Grandin</a:t>
            </a:r>
          </a:p>
        </p:txBody>
      </p:sp>
      <p:sp>
        <p:nvSpPr>
          <p:cNvPr id="3" name="Content Placeholder 2"/>
          <p:cNvSpPr>
            <a:spLocks noGrp="1"/>
          </p:cNvSpPr>
          <p:nvPr>
            <p:ph sz="half" idx="1"/>
          </p:nvPr>
        </p:nvSpPr>
        <p:spPr/>
        <p:txBody>
          <a:bodyPr>
            <a:normAutofit lnSpcReduction="10000"/>
          </a:bodyPr>
          <a:lstStyle/>
          <a:p>
            <a:r>
              <a:rPr lang="en-US" dirty="0"/>
              <a:t> Never formally diagnosed with autism in childhood or in youth, not until her 40s</a:t>
            </a:r>
          </a:p>
          <a:p>
            <a:r>
              <a:rPr lang="en-US" dirty="0"/>
              <a:t>Built her 'squeeze machine' at the age of 18 when she was still attending Mountain Country School for Children with Behavioral Problems</a:t>
            </a:r>
          </a:p>
          <a:p>
            <a:r>
              <a:rPr lang="en-US" dirty="0"/>
              <a:t>Struggled in school, now has a bachelors, masters and PhD in animal science</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172200" y="2274094"/>
            <a:ext cx="5181600" cy="3454400"/>
          </a:xfrm>
          <a:prstGeom prst="rect">
            <a:avLst/>
          </a:prstGeom>
        </p:spPr>
      </p:pic>
    </p:spTree>
    <p:extLst>
      <p:ext uri="{BB962C8B-B14F-4D97-AF65-F5344CB8AC3E}">
        <p14:creationId xmlns:p14="http://schemas.microsoft.com/office/powerpoint/2010/main" val="129500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80">
                                          <p:stCondLst>
                                            <p:cond delay="0"/>
                                          </p:stCondLst>
                                        </p:cTn>
                                        <p:tgtEl>
                                          <p:spTgt spid="2"/>
                                        </p:tgtEl>
                                      </p:cBhvr>
                                    </p:animEffect>
                                    <p:anim calcmode="lin" valueType="num">
                                      <p:cBhvr>
                                        <p:cTn id="3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tgtEl>
                                      </p:cBhvr>
                                      <p:to x="100000" y="60000"/>
                                    </p:animScale>
                                    <p:animScale>
                                      <p:cBhvr>
                                        <p:cTn id="39" dur="166" decel="50000">
                                          <p:stCondLst>
                                            <p:cond delay="676"/>
                                          </p:stCondLst>
                                        </p:cTn>
                                        <p:tgtEl>
                                          <p:spTgt spid="2"/>
                                        </p:tgtEl>
                                      </p:cBhvr>
                                      <p:to x="100000" y="100000"/>
                                    </p:animScale>
                                    <p:animScale>
                                      <p:cBhvr>
                                        <p:cTn id="40" dur="26">
                                          <p:stCondLst>
                                            <p:cond delay="1312"/>
                                          </p:stCondLst>
                                        </p:cTn>
                                        <p:tgtEl>
                                          <p:spTgt spid="2"/>
                                        </p:tgtEl>
                                      </p:cBhvr>
                                      <p:to x="100000" y="80000"/>
                                    </p:animScale>
                                    <p:animScale>
                                      <p:cBhvr>
                                        <p:cTn id="41" dur="166" decel="50000">
                                          <p:stCondLst>
                                            <p:cond delay="1338"/>
                                          </p:stCondLst>
                                        </p:cTn>
                                        <p:tgtEl>
                                          <p:spTgt spid="2"/>
                                        </p:tgtEl>
                                      </p:cBhvr>
                                      <p:to x="100000" y="100000"/>
                                    </p:animScale>
                                    <p:animScale>
                                      <p:cBhvr>
                                        <p:cTn id="42" dur="26">
                                          <p:stCondLst>
                                            <p:cond delay="1642"/>
                                          </p:stCondLst>
                                        </p:cTn>
                                        <p:tgtEl>
                                          <p:spTgt spid="2"/>
                                        </p:tgtEl>
                                      </p:cBhvr>
                                      <p:to x="100000" y="90000"/>
                                    </p:animScale>
                                    <p:animScale>
                                      <p:cBhvr>
                                        <p:cTn id="43" dur="166" decel="50000">
                                          <p:stCondLst>
                                            <p:cond delay="1668"/>
                                          </p:stCondLst>
                                        </p:cTn>
                                        <p:tgtEl>
                                          <p:spTgt spid="2"/>
                                        </p:tgtEl>
                                      </p:cBhvr>
                                      <p:to x="100000" y="100000"/>
                                    </p:animScale>
                                    <p:animScale>
                                      <p:cBhvr>
                                        <p:cTn id="44" dur="26">
                                          <p:stCondLst>
                                            <p:cond delay="1808"/>
                                          </p:stCondLst>
                                        </p:cTn>
                                        <p:tgtEl>
                                          <p:spTgt spid="2"/>
                                        </p:tgtEl>
                                      </p:cBhvr>
                                      <p:to x="100000" y="95000"/>
                                    </p:animScale>
                                    <p:animScale>
                                      <p:cBhvr>
                                        <p:cTn id="4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55" y="287852"/>
            <a:ext cx="10515600" cy="1325563"/>
          </a:xfrm>
        </p:spPr>
        <p:txBody>
          <a:bodyPr/>
          <a:lstStyle/>
          <a:p>
            <a:pPr>
              <a:defRPr/>
            </a:pPr>
            <a:r>
              <a:rPr lang="en-US" b="1" u="sng" dirty="0"/>
              <a:t>What is Autism?</a:t>
            </a:r>
          </a:p>
        </p:txBody>
      </p:sp>
      <p:sp>
        <p:nvSpPr>
          <p:cNvPr id="3" name="Content Placeholder 2"/>
          <p:cNvSpPr>
            <a:spLocks noGrp="1"/>
          </p:cNvSpPr>
          <p:nvPr>
            <p:ph idx="1"/>
          </p:nvPr>
        </p:nvSpPr>
        <p:spPr>
          <a:xfrm>
            <a:off x="978794" y="1447800"/>
            <a:ext cx="8345510" cy="5181600"/>
          </a:xfrm>
        </p:spPr>
        <p:txBody>
          <a:bodyPr rtlCol="0">
            <a:normAutofit fontScale="92500" lnSpcReduction="10000"/>
          </a:bodyPr>
          <a:lstStyle/>
          <a:p>
            <a:pPr>
              <a:spcAft>
                <a:spcPts val="0"/>
              </a:spcAft>
              <a:buClr>
                <a:srgbClr val="D34817"/>
              </a:buClr>
              <a:buFont typeface="Arial" pitchFamily="34" charset="0"/>
              <a:buChar char="•"/>
              <a:defRPr/>
            </a:pPr>
            <a:r>
              <a:rPr lang="en-US" dirty="0">
                <a:solidFill>
                  <a:prstClr val="black"/>
                </a:solidFill>
              </a:rPr>
              <a:t>Referred to </a:t>
            </a:r>
            <a:r>
              <a:rPr lang="en-US" b="1" dirty="0">
                <a:solidFill>
                  <a:prstClr val="black"/>
                </a:solidFill>
              </a:rPr>
              <a:t>as Autism Spectrum Disorders (ASD)</a:t>
            </a:r>
          </a:p>
          <a:p>
            <a:pPr marL="1005840" lvl="2">
              <a:spcAft>
                <a:spcPts val="0"/>
              </a:spcAft>
              <a:buClr>
                <a:srgbClr val="D34817"/>
              </a:buClr>
              <a:buFont typeface="Arial" pitchFamily="34" charset="0"/>
              <a:buChar char="•"/>
              <a:defRPr/>
            </a:pPr>
            <a:r>
              <a:rPr lang="en-US" sz="2200" b="1" dirty="0">
                <a:solidFill>
                  <a:prstClr val="black"/>
                </a:solidFill>
              </a:rPr>
              <a:t>Autism</a:t>
            </a:r>
          </a:p>
          <a:p>
            <a:pPr marL="1005840" lvl="2">
              <a:spcAft>
                <a:spcPts val="0"/>
              </a:spcAft>
              <a:buClr>
                <a:srgbClr val="D34817"/>
              </a:buClr>
              <a:buFont typeface="Arial" pitchFamily="34" charset="0"/>
              <a:buChar char="•"/>
              <a:defRPr/>
            </a:pPr>
            <a:r>
              <a:rPr lang="en-US" sz="2200" b="1" dirty="0">
                <a:solidFill>
                  <a:prstClr val="black"/>
                </a:solidFill>
              </a:rPr>
              <a:t>Asperger Syndrome</a:t>
            </a:r>
          </a:p>
          <a:p>
            <a:pPr marL="1005840" lvl="2">
              <a:spcAft>
                <a:spcPts val="0"/>
              </a:spcAft>
              <a:buClr>
                <a:srgbClr val="D34817"/>
              </a:buClr>
              <a:buFont typeface="Arial" pitchFamily="34" charset="0"/>
              <a:buChar char="•"/>
              <a:defRPr/>
            </a:pPr>
            <a:r>
              <a:rPr lang="en-US" sz="2200" b="1" dirty="0">
                <a:solidFill>
                  <a:prstClr val="black"/>
                </a:solidFill>
              </a:rPr>
              <a:t>PDD-NOS (Pervasive Developmental Disorder)</a:t>
            </a:r>
          </a:p>
          <a:p>
            <a:pPr marL="1005840" lvl="2">
              <a:spcAft>
                <a:spcPts val="0"/>
              </a:spcAft>
              <a:buClr>
                <a:srgbClr val="D34817"/>
              </a:buClr>
              <a:buFont typeface="Arial" pitchFamily="34" charset="0"/>
              <a:buChar char="•"/>
              <a:defRPr/>
            </a:pPr>
            <a:r>
              <a:rPr lang="en-US" sz="2200" dirty="0" err="1">
                <a:solidFill>
                  <a:prstClr val="black"/>
                </a:solidFill>
              </a:rPr>
              <a:t>Rett</a:t>
            </a:r>
            <a:r>
              <a:rPr lang="en-US" sz="2200" dirty="0">
                <a:solidFill>
                  <a:prstClr val="black"/>
                </a:solidFill>
              </a:rPr>
              <a:t> Syndrome</a:t>
            </a:r>
          </a:p>
          <a:p>
            <a:pPr marL="1005840" lvl="2">
              <a:spcAft>
                <a:spcPts val="0"/>
              </a:spcAft>
              <a:buClr>
                <a:srgbClr val="D34817"/>
              </a:buClr>
              <a:buFont typeface="Arial" pitchFamily="34" charset="0"/>
              <a:buChar char="•"/>
              <a:defRPr/>
            </a:pPr>
            <a:r>
              <a:rPr lang="en-US" sz="2200" dirty="0">
                <a:solidFill>
                  <a:prstClr val="black"/>
                </a:solidFill>
              </a:rPr>
              <a:t>Childhood Disintegrative Disorder</a:t>
            </a:r>
          </a:p>
          <a:p>
            <a:pPr marL="114300" indent="0">
              <a:spcAft>
                <a:spcPts val="0"/>
              </a:spcAft>
              <a:buNone/>
              <a:defRPr/>
            </a:pPr>
            <a:endParaRPr lang="en-US" dirty="0"/>
          </a:p>
          <a:p>
            <a:pPr>
              <a:spcAft>
                <a:spcPts val="0"/>
              </a:spcAft>
              <a:buClr>
                <a:srgbClr val="D34817"/>
              </a:buClr>
              <a:buFont typeface="Arial" pitchFamily="34" charset="0"/>
              <a:buChar char="•"/>
              <a:defRPr/>
            </a:pPr>
            <a:r>
              <a:rPr lang="en-US" dirty="0">
                <a:solidFill>
                  <a:prstClr val="black"/>
                </a:solidFill>
              </a:rPr>
              <a:t>Neurological Disorder that affects:</a:t>
            </a:r>
          </a:p>
          <a:p>
            <a:pPr lvl="2">
              <a:spcAft>
                <a:spcPts val="0"/>
              </a:spcAft>
              <a:buClr>
                <a:srgbClr val="D34817"/>
              </a:buClr>
              <a:buFont typeface="Arial" pitchFamily="34" charset="0"/>
              <a:buChar char="•"/>
              <a:defRPr/>
            </a:pPr>
            <a:r>
              <a:rPr lang="en-US" sz="2200" dirty="0">
                <a:solidFill>
                  <a:prstClr val="black"/>
                </a:solidFill>
              </a:rPr>
              <a:t>Communication</a:t>
            </a:r>
          </a:p>
          <a:p>
            <a:pPr lvl="2">
              <a:spcAft>
                <a:spcPts val="0"/>
              </a:spcAft>
              <a:buClr>
                <a:srgbClr val="D34817"/>
              </a:buClr>
              <a:buFont typeface="Arial" pitchFamily="34" charset="0"/>
              <a:buChar char="•"/>
              <a:defRPr/>
            </a:pPr>
            <a:r>
              <a:rPr lang="en-US" sz="2200" dirty="0">
                <a:solidFill>
                  <a:prstClr val="black"/>
                </a:solidFill>
              </a:rPr>
              <a:t>Social Interaction</a:t>
            </a:r>
          </a:p>
          <a:p>
            <a:pPr lvl="2">
              <a:spcAft>
                <a:spcPts val="0"/>
              </a:spcAft>
              <a:buClr>
                <a:srgbClr val="D34817"/>
              </a:buClr>
              <a:buFont typeface="Arial" pitchFamily="34" charset="0"/>
              <a:buChar char="•"/>
              <a:defRPr/>
            </a:pPr>
            <a:r>
              <a:rPr lang="en-US" sz="2200" dirty="0">
                <a:solidFill>
                  <a:prstClr val="black"/>
                </a:solidFill>
              </a:rPr>
              <a:t>Behavior</a:t>
            </a:r>
          </a:p>
          <a:p>
            <a:pPr lvl="2">
              <a:spcAft>
                <a:spcPts val="0"/>
              </a:spcAft>
              <a:buClr>
                <a:srgbClr val="D34817"/>
              </a:buClr>
              <a:buFont typeface="Arial" pitchFamily="34" charset="0"/>
              <a:buChar char="•"/>
              <a:defRPr/>
            </a:pPr>
            <a:r>
              <a:rPr lang="en-US" sz="2200" dirty="0">
                <a:solidFill>
                  <a:prstClr val="black"/>
                </a:solidFill>
              </a:rPr>
              <a:t>Sensory Processing </a:t>
            </a:r>
          </a:p>
          <a:p>
            <a:pPr marL="114300" indent="0">
              <a:spcAft>
                <a:spcPts val="0"/>
              </a:spcAft>
              <a:buNone/>
              <a:defRPr/>
            </a:pPr>
            <a:endParaRPr lang="en-US" dirty="0"/>
          </a:p>
          <a:p>
            <a:pPr>
              <a:spcAft>
                <a:spcPts val="0"/>
              </a:spcAft>
              <a:buClr>
                <a:srgbClr val="D34817"/>
              </a:buClr>
              <a:buFont typeface="Arial" pitchFamily="34" charset="0"/>
              <a:buChar char="•"/>
              <a:defRPr/>
            </a:pPr>
            <a:r>
              <a:rPr lang="en-US" dirty="0">
                <a:solidFill>
                  <a:prstClr val="black"/>
                </a:solidFill>
              </a:rPr>
              <a:t>Developmental - Characteristics begin prior to the age of 3</a:t>
            </a:r>
          </a:p>
          <a:p>
            <a:pPr marL="114300" indent="0">
              <a:spcAft>
                <a:spcPts val="0"/>
              </a:spcAft>
              <a:buNone/>
              <a:defRPr/>
            </a:pPr>
            <a:endParaRPr lang="en-US" dirty="0"/>
          </a:p>
          <a:p>
            <a:pPr marL="114300" indent="0">
              <a:spcAft>
                <a:spcPts val="0"/>
              </a:spcAft>
              <a:buNone/>
              <a:defRPr/>
            </a:pPr>
            <a:endParaRPr lang="en-US" dirty="0"/>
          </a:p>
        </p:txBody>
      </p:sp>
      <p:pic>
        <p:nvPicPr>
          <p:cNvPr id="5" name="Picture 4"/>
          <p:cNvPicPr>
            <a:picLocks noChangeAspect="1"/>
          </p:cNvPicPr>
          <p:nvPr/>
        </p:nvPicPr>
        <p:blipFill>
          <a:blip r:embed="rId3"/>
          <a:stretch>
            <a:fillRect/>
          </a:stretch>
        </p:blipFill>
        <p:spPr>
          <a:xfrm>
            <a:off x="6709691" y="2493698"/>
            <a:ext cx="5229225" cy="2876550"/>
          </a:xfrm>
          <a:prstGeom prst="rect">
            <a:avLst/>
          </a:prstGeom>
        </p:spPr>
      </p:pic>
    </p:spTree>
    <p:extLst>
      <p:ext uri="{BB962C8B-B14F-4D97-AF65-F5344CB8AC3E}">
        <p14:creationId xmlns:p14="http://schemas.microsoft.com/office/powerpoint/2010/main" val="800156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7"/>
            <a:ext cx="10515600" cy="1325563"/>
          </a:xfrm>
        </p:spPr>
        <p:txBody>
          <a:bodyPr/>
          <a:lstStyle/>
          <a:p>
            <a:r>
              <a:rPr lang="en-US" b="1" u="sng" dirty="0"/>
              <a:t>What is Autism: </a:t>
            </a:r>
            <a:r>
              <a:rPr lang="en-US" dirty="0"/>
              <a:t>Statistics &amp; Risk Factors</a:t>
            </a:r>
          </a:p>
        </p:txBody>
      </p:sp>
      <p:sp>
        <p:nvSpPr>
          <p:cNvPr id="3" name="Content Placeholder 2"/>
          <p:cNvSpPr>
            <a:spLocks noGrp="1"/>
          </p:cNvSpPr>
          <p:nvPr>
            <p:ph idx="1"/>
          </p:nvPr>
        </p:nvSpPr>
        <p:spPr>
          <a:xfrm>
            <a:off x="643944" y="1600200"/>
            <a:ext cx="7753082" cy="5257800"/>
          </a:xfrm>
        </p:spPr>
        <p:txBody>
          <a:bodyPr>
            <a:normAutofit fontScale="92500" lnSpcReduction="10000"/>
          </a:bodyPr>
          <a:lstStyle/>
          <a:p>
            <a:r>
              <a:rPr lang="en-US" b="1" dirty="0"/>
              <a:t>1 in 68 children identified with ASD</a:t>
            </a:r>
          </a:p>
          <a:p>
            <a:pPr lvl="1"/>
            <a:r>
              <a:rPr lang="en-US" dirty="0"/>
              <a:t>Almost </a:t>
            </a:r>
            <a:r>
              <a:rPr lang="en-US" u="sng" dirty="0"/>
              <a:t>5 times more </a:t>
            </a:r>
            <a:r>
              <a:rPr lang="en-US" dirty="0"/>
              <a:t>common </a:t>
            </a:r>
            <a:r>
              <a:rPr lang="en-US" u="sng" dirty="0"/>
              <a:t>among boys</a:t>
            </a:r>
          </a:p>
          <a:p>
            <a:pPr lvl="1"/>
            <a:r>
              <a:rPr lang="en-US" dirty="0"/>
              <a:t>Impacts every socioeconomic and cultural population</a:t>
            </a:r>
          </a:p>
          <a:p>
            <a:pPr lvl="1"/>
            <a:r>
              <a:rPr lang="en-US" dirty="0"/>
              <a:t>Half “missed” &amp; half “new” cases</a:t>
            </a:r>
          </a:p>
          <a:p>
            <a:pPr lvl="7"/>
            <a:r>
              <a:rPr lang="en-US" sz="1500" dirty="0"/>
              <a:t>Centers for Disease Control 2016</a:t>
            </a:r>
          </a:p>
          <a:p>
            <a:pPr marL="411163" lvl="1" indent="0">
              <a:buNone/>
            </a:pPr>
            <a:endParaRPr lang="en-US" dirty="0"/>
          </a:p>
          <a:p>
            <a:r>
              <a:rPr lang="en-US" b="1" dirty="0"/>
              <a:t>Genetic link has been identified</a:t>
            </a:r>
          </a:p>
          <a:p>
            <a:pPr lvl="1"/>
            <a:r>
              <a:rPr lang="en-US" dirty="0"/>
              <a:t>Identical twins, if one child has ASD, then the other will be affected about 36-95% of the time</a:t>
            </a:r>
          </a:p>
          <a:p>
            <a:pPr lvl="1"/>
            <a:r>
              <a:rPr lang="en-US" dirty="0"/>
              <a:t>Sibling with ASD increases chances by 2%–18%</a:t>
            </a:r>
          </a:p>
          <a:p>
            <a:pPr lvl="1"/>
            <a:r>
              <a:rPr lang="en-US" dirty="0"/>
              <a:t>More often in people who have certain genetic or chromosomal conditions</a:t>
            </a:r>
          </a:p>
          <a:p>
            <a:pPr lvl="2"/>
            <a:r>
              <a:rPr lang="en-US" dirty="0"/>
              <a:t>About 10% of children with autism are also identified as having Down syndrome, fragile X syndrome, tuberous sclerosis, and other genetic and chromosomal disorders.</a:t>
            </a:r>
          </a:p>
          <a:p>
            <a:pPr marL="411163" lvl="1" indent="0">
              <a:buNone/>
            </a:pPr>
            <a:r>
              <a:rPr lang="en-US" dirty="0"/>
              <a:t>					- </a:t>
            </a:r>
            <a:r>
              <a:rPr lang="en-US" sz="1200" dirty="0"/>
              <a:t>Centers for Disease Control, 2012</a:t>
            </a:r>
          </a:p>
        </p:txBody>
      </p:sp>
      <p:pic>
        <p:nvPicPr>
          <p:cNvPr id="4" name="Picture 3"/>
          <p:cNvPicPr>
            <a:picLocks noChangeAspect="1"/>
          </p:cNvPicPr>
          <p:nvPr/>
        </p:nvPicPr>
        <p:blipFill>
          <a:blip r:embed="rId2"/>
          <a:stretch>
            <a:fillRect/>
          </a:stretch>
        </p:blipFill>
        <p:spPr>
          <a:xfrm>
            <a:off x="8664530" y="1950747"/>
            <a:ext cx="3086100" cy="3600450"/>
          </a:xfrm>
          <a:prstGeom prst="rect">
            <a:avLst/>
          </a:prstGeom>
        </p:spPr>
      </p:pic>
    </p:spTree>
    <p:extLst>
      <p:ext uri="{BB962C8B-B14F-4D97-AF65-F5344CB8AC3E}">
        <p14:creationId xmlns:p14="http://schemas.microsoft.com/office/powerpoint/2010/main" val="4149836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8185" y="2554534"/>
            <a:ext cx="11191741" cy="1325563"/>
          </a:xfrm>
        </p:spPr>
        <p:txBody>
          <a:bodyPr>
            <a:noAutofit/>
          </a:bodyPr>
          <a:lstStyle/>
          <a:p>
            <a:r>
              <a:rPr lang="en-US" sz="5000" b="1" dirty="0" smtClean="0"/>
              <a:t>Evidence-Based Strategies and Resources</a:t>
            </a:r>
            <a:endParaRPr lang="en-US" sz="5000" b="1" dirty="0"/>
          </a:p>
        </p:txBody>
      </p:sp>
    </p:spTree>
    <p:extLst>
      <p:ext uri="{BB962C8B-B14F-4D97-AF65-F5344CB8AC3E}">
        <p14:creationId xmlns:p14="http://schemas.microsoft.com/office/powerpoint/2010/main" val="3964964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9716" y="2953778"/>
            <a:ext cx="10515600" cy="1325563"/>
          </a:xfrm>
        </p:spPr>
        <p:txBody>
          <a:bodyPr>
            <a:normAutofit fontScale="90000"/>
          </a:bodyPr>
          <a:lstStyle/>
          <a:p>
            <a:pPr algn="ctr"/>
            <a:r>
              <a:rPr lang="en-US" dirty="0">
                <a:solidFill>
                  <a:srgbClr val="333333"/>
                </a:solidFill>
                <a:latin typeface="Trebuchet"/>
              </a:rPr>
              <a:t>Milestones Autism Resources helps individuals with autism reach their unique potential. We focus on </a:t>
            </a:r>
            <a:r>
              <a:rPr lang="en-US" b="1" dirty="0">
                <a:solidFill>
                  <a:srgbClr val="333333"/>
                </a:solidFill>
                <a:latin typeface="Trebuchet"/>
              </a:rPr>
              <a:t>educating</a:t>
            </a:r>
            <a:r>
              <a:rPr lang="en-US" dirty="0">
                <a:solidFill>
                  <a:srgbClr val="333333"/>
                </a:solidFill>
                <a:latin typeface="Trebuchet"/>
              </a:rPr>
              <a:t> and </a:t>
            </a:r>
            <a:r>
              <a:rPr lang="en-US" b="1" dirty="0">
                <a:solidFill>
                  <a:srgbClr val="333333"/>
                </a:solidFill>
                <a:latin typeface="Trebuchet"/>
              </a:rPr>
              <a:t>coaching</a:t>
            </a:r>
            <a:r>
              <a:rPr lang="en-US" dirty="0">
                <a:solidFill>
                  <a:srgbClr val="333333"/>
                </a:solidFill>
                <a:latin typeface="Trebuchet"/>
              </a:rPr>
              <a:t> for family members and professionals in </a:t>
            </a:r>
            <a:r>
              <a:rPr lang="en-US" b="1" u="sng" dirty="0">
                <a:solidFill>
                  <a:srgbClr val="333333"/>
                </a:solidFill>
                <a:latin typeface="Trebuchet"/>
              </a:rPr>
              <a:t>evidence-based practical strategies. </a:t>
            </a:r>
            <a:r>
              <a:rPr lang="en-US" dirty="0">
                <a:solidFill>
                  <a:srgbClr val="333333"/>
                </a:solidFill>
                <a:latin typeface="Trebuchet"/>
              </a:rPr>
              <a:t>Our conferences, workshops, professional development, referral calls and online resources </a:t>
            </a:r>
            <a:r>
              <a:rPr lang="en-US" b="1" dirty="0">
                <a:solidFill>
                  <a:srgbClr val="333333"/>
                </a:solidFill>
                <a:latin typeface="Trebuchet"/>
              </a:rPr>
              <a:t>connect</a:t>
            </a:r>
            <a:r>
              <a:rPr lang="en-US" dirty="0">
                <a:solidFill>
                  <a:srgbClr val="333333"/>
                </a:solidFill>
                <a:latin typeface="Trebuchet"/>
              </a:rPr>
              <a:t> the autism community with vital information, and each other.</a:t>
            </a:r>
            <a:endParaRPr lang="en-US" dirty="0"/>
          </a:p>
        </p:txBody>
      </p:sp>
    </p:spTree>
    <p:extLst>
      <p:ext uri="{BB962C8B-B14F-4D97-AF65-F5344CB8AC3E}">
        <p14:creationId xmlns:p14="http://schemas.microsoft.com/office/powerpoint/2010/main" val="2377995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Evidence Based Strategies: </a:t>
            </a:r>
            <a:r>
              <a:rPr lang="en-US" altLang="en-US" b="1" u="sng" dirty="0"/>
              <a:t>Schedules</a:t>
            </a:r>
            <a:r>
              <a:rPr lang="en-US" altLang="en-US" b="1" dirty="0"/>
              <a:t/>
            </a:r>
            <a:br>
              <a:rPr lang="en-US" altLang="en-US" b="1" dirty="0"/>
            </a:br>
            <a:endParaRPr lang="en-US" dirty="0"/>
          </a:p>
        </p:txBody>
      </p:sp>
      <p:sp>
        <p:nvSpPr>
          <p:cNvPr id="4" name="Content Placeholder 3"/>
          <p:cNvSpPr>
            <a:spLocks noGrp="1"/>
          </p:cNvSpPr>
          <p:nvPr>
            <p:ph sz="half" idx="2"/>
          </p:nvPr>
        </p:nvSpPr>
        <p:spPr>
          <a:xfrm>
            <a:off x="839788" y="1690688"/>
            <a:ext cx="5157787" cy="4864658"/>
          </a:xfrm>
        </p:spPr>
        <p:txBody>
          <a:bodyPr>
            <a:normAutofit/>
          </a:bodyPr>
          <a:lstStyle/>
          <a:p>
            <a:r>
              <a:rPr lang="en-US" dirty="0"/>
              <a:t>Provide a behavioral checklist for student alongside a schedule if </a:t>
            </a:r>
            <a:r>
              <a:rPr lang="en-US" dirty="0" smtClean="0"/>
              <a:t>needed</a:t>
            </a:r>
          </a:p>
          <a:p>
            <a:r>
              <a:rPr lang="en-US" dirty="0" smtClean="0"/>
              <a:t>Helps </a:t>
            </a:r>
            <a:r>
              <a:rPr lang="en-US" dirty="0"/>
              <a:t>youth learn </a:t>
            </a:r>
            <a:r>
              <a:rPr lang="en-US" dirty="0" smtClean="0"/>
              <a:t>self-management</a:t>
            </a:r>
          </a:p>
          <a:p>
            <a:r>
              <a:rPr lang="en-US" altLang="en-US" dirty="0"/>
              <a:t>Provide choice and encourage student to make their own schedules and choose where it goes (wall, phone</a:t>
            </a:r>
            <a:r>
              <a:rPr lang="en-US" altLang="en-US" dirty="0" smtClean="0"/>
              <a:t>)</a:t>
            </a:r>
            <a:endParaRPr lang="en-US" dirty="0"/>
          </a:p>
          <a:p>
            <a:endParaRPr lang="en-US" dirty="0"/>
          </a:p>
          <a:p>
            <a:endParaRPr lang="en-US" dirty="0"/>
          </a:p>
        </p:txBody>
      </p:sp>
      <p:pic>
        <p:nvPicPr>
          <p:cNvPr id="7" name="Content Placeholder 6"/>
          <p:cNvPicPr>
            <a:picLocks noGrp="1" noChangeAspect="1"/>
          </p:cNvPicPr>
          <p:nvPr>
            <p:ph sz="quarter" idx="4"/>
          </p:nvPr>
        </p:nvPicPr>
        <p:blipFill>
          <a:blip r:embed="rId2"/>
          <a:stretch>
            <a:fillRect/>
          </a:stretch>
        </p:blipFill>
        <p:spPr>
          <a:xfrm>
            <a:off x="6311169" y="1690688"/>
            <a:ext cx="5460121" cy="4619960"/>
          </a:xfrm>
          <a:prstGeom prst="rect">
            <a:avLst/>
          </a:prstGeom>
        </p:spPr>
      </p:pic>
    </p:spTree>
    <p:extLst>
      <p:ext uri="{BB962C8B-B14F-4D97-AF65-F5344CB8AC3E}">
        <p14:creationId xmlns:p14="http://schemas.microsoft.com/office/powerpoint/2010/main" val="175509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152400"/>
            <a:ext cx="9937845" cy="1143000"/>
          </a:xfrm>
        </p:spPr>
        <p:txBody>
          <a:bodyPr/>
          <a:lstStyle/>
          <a:p>
            <a:pPr>
              <a:defRPr/>
            </a:pPr>
            <a:r>
              <a:rPr lang="en-US" b="1" u="sng" dirty="0"/>
              <a:t>Overview</a:t>
            </a:r>
            <a:r>
              <a:rPr lang="en-US" dirty="0"/>
              <a:t> </a:t>
            </a:r>
          </a:p>
        </p:txBody>
      </p:sp>
      <p:sp>
        <p:nvSpPr>
          <p:cNvPr id="3075" name="Content Placeholder 2"/>
          <p:cNvSpPr>
            <a:spLocks noGrp="1"/>
          </p:cNvSpPr>
          <p:nvPr>
            <p:ph idx="1"/>
          </p:nvPr>
        </p:nvSpPr>
        <p:spPr>
          <a:xfrm>
            <a:off x="805218" y="1295400"/>
            <a:ext cx="8795982" cy="5334000"/>
          </a:xfrm>
        </p:spPr>
        <p:txBody>
          <a:bodyPr>
            <a:normAutofit lnSpcReduction="10000"/>
          </a:bodyPr>
          <a:lstStyle/>
          <a:p>
            <a:r>
              <a:rPr lang="en-US" altLang="en-US" b="1" dirty="0"/>
              <a:t>Milestones Autism </a:t>
            </a:r>
            <a:r>
              <a:rPr lang="en-US" altLang="en-US" b="1" dirty="0" smtClean="0"/>
              <a:t>Resources</a:t>
            </a:r>
          </a:p>
          <a:p>
            <a:pPr lvl="1"/>
            <a:r>
              <a:rPr lang="en-US" altLang="en-US" b="1" dirty="0" smtClean="0"/>
              <a:t>Services, Supports &amp; Resources</a:t>
            </a:r>
          </a:p>
          <a:p>
            <a:pPr lvl="1"/>
            <a:r>
              <a:rPr lang="en-US" altLang="en-US" b="1" dirty="0" smtClean="0"/>
              <a:t>Trivia and Activities</a:t>
            </a:r>
            <a:endParaRPr lang="en-US" altLang="en-US" b="1" dirty="0"/>
          </a:p>
          <a:p>
            <a:pPr marL="0" indent="0">
              <a:buNone/>
            </a:pPr>
            <a:endParaRPr lang="en-US" altLang="en-US" b="1" dirty="0"/>
          </a:p>
          <a:p>
            <a:r>
              <a:rPr lang="en-US" altLang="en-US" b="1" dirty="0" smtClean="0"/>
              <a:t>Evidence-Based </a:t>
            </a:r>
            <a:r>
              <a:rPr lang="en-US" altLang="en-US" b="1" dirty="0"/>
              <a:t>Strategies </a:t>
            </a:r>
            <a:endParaRPr lang="en-US" altLang="en-US" b="1" dirty="0" smtClean="0"/>
          </a:p>
          <a:p>
            <a:pPr marL="0" indent="0">
              <a:buNone/>
            </a:pPr>
            <a:endParaRPr lang="en-US" altLang="en-US" b="1" dirty="0"/>
          </a:p>
          <a:p>
            <a:r>
              <a:rPr lang="en-US" altLang="en-US" b="1" dirty="0" smtClean="0"/>
              <a:t>Key Resources</a:t>
            </a:r>
          </a:p>
          <a:p>
            <a:pPr marL="0" indent="0">
              <a:buNone/>
            </a:pPr>
            <a:endParaRPr lang="en-US" altLang="en-US" b="1" dirty="0" smtClean="0"/>
          </a:p>
          <a:p>
            <a:r>
              <a:rPr lang="en-US" altLang="en-US" b="1" dirty="0" smtClean="0"/>
              <a:t>Annual Conference</a:t>
            </a:r>
          </a:p>
          <a:p>
            <a:endParaRPr lang="en-US" altLang="en-US" b="1" dirty="0" smtClean="0"/>
          </a:p>
          <a:p>
            <a:r>
              <a:rPr lang="en-US" altLang="en-US" b="1" dirty="0" smtClean="0"/>
              <a:t>Questions &amp; Give-</a:t>
            </a:r>
            <a:r>
              <a:rPr lang="en-US" altLang="en-US" b="1" dirty="0" err="1" smtClean="0"/>
              <a:t>Aways</a:t>
            </a:r>
            <a:r>
              <a:rPr lang="en-US" altLang="en-US" b="1" dirty="0" smtClean="0"/>
              <a:t>!</a:t>
            </a:r>
            <a:endParaRPr lang="en-US" altLang="en-US" b="1" dirty="0"/>
          </a:p>
        </p:txBody>
      </p:sp>
      <p:sp>
        <p:nvSpPr>
          <p:cNvPr id="5" name="TextBox 4"/>
          <p:cNvSpPr txBox="1"/>
          <p:nvPr/>
        </p:nvSpPr>
        <p:spPr>
          <a:xfrm>
            <a:off x="8980227" y="2947917"/>
            <a:ext cx="226818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Questions!</a:t>
            </a:r>
          </a:p>
        </p:txBody>
      </p:sp>
      <p:sp>
        <p:nvSpPr>
          <p:cNvPr id="6" name="Up Arrow 5"/>
          <p:cNvSpPr/>
          <p:nvPr/>
        </p:nvSpPr>
        <p:spPr>
          <a:xfrm>
            <a:off x="7970293" y="1314416"/>
            <a:ext cx="400334" cy="163350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Down Arrow 6"/>
          <p:cNvSpPr/>
          <p:nvPr/>
        </p:nvSpPr>
        <p:spPr>
          <a:xfrm>
            <a:off x="7970293" y="4258101"/>
            <a:ext cx="436728" cy="161043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2143" y="5611813"/>
            <a:ext cx="125253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795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prstClr val="black"/>
                </a:solidFill>
              </a:rPr>
              <a:t>Evidence Based Strategies</a:t>
            </a:r>
            <a:r>
              <a:rPr lang="en-US" b="1" u="sng" dirty="0" smtClean="0">
                <a:solidFill>
                  <a:prstClr val="black"/>
                </a:solidFill>
              </a:rPr>
              <a:t>:</a:t>
            </a:r>
            <a:r>
              <a:rPr lang="en-US" b="1" u="sng" dirty="0">
                <a:solidFill>
                  <a:prstClr val="black"/>
                </a:solidFill>
              </a:rPr>
              <a:t> </a:t>
            </a:r>
            <a:r>
              <a:rPr lang="en-US" altLang="en-US" b="1" u="sng" dirty="0" smtClean="0">
                <a:solidFill>
                  <a:prstClr val="black"/>
                </a:solidFill>
              </a:rPr>
              <a:t>Schedules</a:t>
            </a:r>
            <a:endParaRPr lang="en-US" b="1" dirty="0"/>
          </a:p>
        </p:txBody>
      </p:sp>
      <p:sp>
        <p:nvSpPr>
          <p:cNvPr id="8" name="Content Placeholder 7"/>
          <p:cNvSpPr>
            <a:spLocks noGrp="1"/>
          </p:cNvSpPr>
          <p:nvPr>
            <p:ph sz="half" idx="1"/>
          </p:nvPr>
        </p:nvSpPr>
        <p:spPr/>
        <p:txBody>
          <a:bodyPr/>
          <a:lstStyle/>
          <a:p>
            <a:r>
              <a:rPr lang="en-US" altLang="en-US" dirty="0"/>
              <a:t>Encourage age-appropriate visual items and themes</a:t>
            </a:r>
          </a:p>
          <a:p>
            <a:r>
              <a:rPr lang="en-US" altLang="en-US" dirty="0" smtClean="0"/>
              <a:t>Include </a:t>
            </a:r>
            <a:r>
              <a:rPr lang="en-US" altLang="en-US" dirty="0"/>
              <a:t>interests to increase motivation and the likelihood that visual schedules will be </a:t>
            </a:r>
            <a:r>
              <a:rPr lang="en-US" altLang="en-US" dirty="0" smtClean="0"/>
              <a:t>used</a:t>
            </a:r>
          </a:p>
          <a:p>
            <a:r>
              <a:rPr lang="en-US" altLang="en-US" dirty="0" smtClean="0"/>
              <a:t>Use </a:t>
            </a:r>
            <a:r>
              <a:rPr lang="en-US" altLang="en-US" dirty="0"/>
              <a:t>micro-schedules when needed</a:t>
            </a:r>
          </a:p>
          <a:p>
            <a:endParaRPr lang="en-US" altLang="en-US" dirty="0"/>
          </a:p>
        </p:txBody>
      </p:sp>
      <p:pic>
        <p:nvPicPr>
          <p:cNvPr id="10" name="Content Placeholder 9"/>
          <p:cNvPicPr>
            <a:picLocks noGrp="1" noChangeAspect="1"/>
          </p:cNvPicPr>
          <p:nvPr>
            <p:ph sz="half" idx="2"/>
          </p:nvPr>
        </p:nvPicPr>
        <p:blipFill>
          <a:blip r:embed="rId2"/>
          <a:stretch>
            <a:fillRect/>
          </a:stretch>
        </p:blipFill>
        <p:spPr>
          <a:xfrm>
            <a:off x="6250814" y="2212530"/>
            <a:ext cx="4711656" cy="3432778"/>
          </a:xfrm>
          <a:prstGeom prst="rect">
            <a:avLst/>
          </a:prstGeom>
        </p:spPr>
      </p:pic>
      <p:sp>
        <p:nvSpPr>
          <p:cNvPr id="6" name="TextBox 5"/>
          <p:cNvSpPr txBox="1"/>
          <p:nvPr/>
        </p:nvSpPr>
        <p:spPr>
          <a:xfrm>
            <a:off x="1622738" y="221253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73639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u="sng" dirty="0"/>
              <a:t>Evidence Based Strategies</a:t>
            </a:r>
            <a:r>
              <a:rPr lang="en-US" b="1" u="sng" dirty="0" smtClean="0"/>
              <a:t>: Resources</a:t>
            </a:r>
            <a:endParaRPr lang="en-US" u="sng" dirty="0"/>
          </a:p>
        </p:txBody>
      </p:sp>
      <p:sp>
        <p:nvSpPr>
          <p:cNvPr id="30723" name="Content Placeholder 2"/>
          <p:cNvSpPr>
            <a:spLocks noGrp="1"/>
          </p:cNvSpPr>
          <p:nvPr>
            <p:ph idx="1"/>
          </p:nvPr>
        </p:nvSpPr>
        <p:spPr>
          <a:xfrm>
            <a:off x="838200" y="1825625"/>
            <a:ext cx="10515600" cy="4752596"/>
          </a:xfrm>
        </p:spPr>
        <p:txBody>
          <a:bodyPr>
            <a:normAutofit lnSpcReduction="10000"/>
          </a:bodyPr>
          <a:lstStyle/>
          <a:p>
            <a:r>
              <a:rPr lang="en-US" sz="2400" b="1" dirty="0">
                <a:solidFill>
                  <a:srgbClr val="010101"/>
                </a:solidFill>
                <a:latin typeface="Open Sans"/>
              </a:rPr>
              <a:t>Autism Visuals: Communicating Through Pictures</a:t>
            </a:r>
            <a:r>
              <a:rPr lang="en-US" sz="2400" dirty="0"/>
              <a:t/>
            </a:r>
            <a:br>
              <a:rPr lang="en-US" sz="2400" dirty="0"/>
            </a:br>
            <a:r>
              <a:rPr lang="en-US" sz="2400" dirty="0">
                <a:solidFill>
                  <a:srgbClr val="010101"/>
                </a:solidFill>
                <a:latin typeface="Open Sans"/>
              </a:rPr>
              <a:t>Our mission is to provide visual aids, resources, and general information on autism and the treatment of autism to parents, educators, and the community in general to assist in the development of communication, curriculum, legislation, and ultimately the betterment of autistic children.</a:t>
            </a:r>
            <a:r>
              <a:rPr lang="en-US" sz="2400" dirty="0"/>
              <a:t/>
            </a:r>
            <a:br>
              <a:rPr lang="en-US" sz="2400" dirty="0"/>
            </a:br>
            <a:r>
              <a:rPr lang="en-US" sz="2400" u="sng" dirty="0" smtClean="0">
                <a:solidFill>
                  <a:srgbClr val="284177"/>
                </a:solidFill>
                <a:latin typeface="Open Sans"/>
                <a:hlinkClick r:id="rId2"/>
              </a:rPr>
              <a:t>autism-visuals.com</a:t>
            </a:r>
            <a:endParaRPr lang="en-US" sz="2400" u="sng" dirty="0" smtClean="0">
              <a:solidFill>
                <a:srgbClr val="284177"/>
              </a:solidFill>
              <a:latin typeface="Open Sans"/>
            </a:endParaRPr>
          </a:p>
          <a:p>
            <a:endParaRPr lang="en-US" altLang="en-US" sz="2400" u="sng" dirty="0">
              <a:solidFill>
                <a:srgbClr val="284177"/>
              </a:solidFill>
              <a:latin typeface="Open Sans"/>
            </a:endParaRPr>
          </a:p>
          <a:p>
            <a:r>
              <a:rPr lang="en-US" sz="2400" b="1" dirty="0" err="1">
                <a:solidFill>
                  <a:srgbClr val="010101"/>
                </a:solidFill>
                <a:latin typeface="Open Sans"/>
              </a:rPr>
              <a:t>AutiPlan</a:t>
            </a:r>
            <a:r>
              <a:rPr lang="en-US" sz="2400" b="1" dirty="0">
                <a:solidFill>
                  <a:srgbClr val="010101"/>
                </a:solidFill>
                <a:latin typeface="Open Sans"/>
              </a:rPr>
              <a:t> </a:t>
            </a:r>
            <a:r>
              <a:rPr lang="en-US" sz="2400" b="1" dirty="0" err="1">
                <a:solidFill>
                  <a:srgbClr val="010101"/>
                </a:solidFill>
                <a:latin typeface="Open Sans"/>
              </a:rPr>
              <a:t>Pictoplanner</a:t>
            </a:r>
            <a:r>
              <a:rPr lang="en-US" sz="2400" dirty="0">
                <a:solidFill>
                  <a:srgbClr val="010101"/>
                </a:solidFill>
                <a:latin typeface="Open Sans"/>
              </a:rPr>
              <a:t/>
            </a:r>
            <a:br>
              <a:rPr lang="en-US" sz="2400" dirty="0">
                <a:solidFill>
                  <a:srgbClr val="010101"/>
                </a:solidFill>
                <a:latin typeface="Open Sans"/>
              </a:rPr>
            </a:br>
            <a:r>
              <a:rPr lang="en-US" sz="2400" dirty="0">
                <a:solidFill>
                  <a:srgbClr val="010101"/>
                </a:solidFill>
                <a:latin typeface="Open Sans"/>
              </a:rPr>
              <a:t>For people who need more structure and overview in daily activities. Plan detailed activities using clear pictograms and text with drag &amp; drop. Show plans with notifications and speech on a phone, tablet or laptop. Use alarms and text-to-speech to help keep focus on planned activities. Plan recurring days automatically by using templates and week schedules.</a:t>
            </a:r>
            <a:r>
              <a:rPr lang="en-US" sz="2400" dirty="0"/>
              <a:t/>
            </a:r>
            <a:br>
              <a:rPr lang="en-US" sz="2400" dirty="0"/>
            </a:br>
            <a:r>
              <a:rPr lang="en-US" sz="2400" u="sng" dirty="0">
                <a:solidFill>
                  <a:srgbClr val="284177"/>
                </a:solidFill>
                <a:latin typeface="Open Sans"/>
                <a:hlinkClick r:id="rId3"/>
              </a:rPr>
              <a:t>www.autiplan.com</a:t>
            </a:r>
            <a:endParaRPr lang="en-US" altLang="en-US" sz="2300" dirty="0"/>
          </a:p>
        </p:txBody>
      </p:sp>
    </p:spTree>
    <p:extLst>
      <p:ext uri="{BB962C8B-B14F-4D97-AF65-F5344CB8AC3E}">
        <p14:creationId xmlns:p14="http://schemas.microsoft.com/office/powerpoint/2010/main" val="1809185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4" y="255943"/>
            <a:ext cx="11327642" cy="1325563"/>
          </a:xfrm>
        </p:spPr>
        <p:txBody>
          <a:bodyPr>
            <a:normAutofit/>
          </a:bodyPr>
          <a:lstStyle/>
          <a:p>
            <a:r>
              <a:rPr lang="en-US" b="1" u="sng" dirty="0" smtClean="0"/>
              <a:t>Evidence-Based </a:t>
            </a:r>
            <a:r>
              <a:rPr lang="en-US" b="1" u="sng" dirty="0"/>
              <a:t>Strategies: </a:t>
            </a:r>
            <a:r>
              <a:rPr lang="en-US" dirty="0"/>
              <a:t>Social </a:t>
            </a:r>
            <a:r>
              <a:rPr lang="en-US" dirty="0" smtClean="0"/>
              <a:t>Stories &amp; Scripts</a:t>
            </a:r>
            <a:endParaRPr lang="en-US" dirty="0"/>
          </a:p>
        </p:txBody>
      </p:sp>
      <p:sp>
        <p:nvSpPr>
          <p:cNvPr id="3" name="Content Placeholder 2"/>
          <p:cNvSpPr>
            <a:spLocks noGrp="1"/>
          </p:cNvSpPr>
          <p:nvPr>
            <p:ph idx="1"/>
          </p:nvPr>
        </p:nvSpPr>
        <p:spPr>
          <a:xfrm>
            <a:off x="838200" y="1581506"/>
            <a:ext cx="10515600" cy="4595457"/>
          </a:xfrm>
        </p:spPr>
        <p:txBody>
          <a:bodyPr>
            <a:normAutofit/>
          </a:bodyPr>
          <a:lstStyle/>
          <a:p>
            <a:r>
              <a:rPr lang="en-US" u="sng" dirty="0"/>
              <a:t>Social Stories </a:t>
            </a:r>
            <a:r>
              <a:rPr lang="en-US" dirty="0"/>
              <a:t>are a concept devised by Carol Gray in 1991 to improve the social skills of people with autism spectrum disorders (ASD). Social stories are used to educate and as praise</a:t>
            </a:r>
            <a:r>
              <a:rPr lang="en-US" dirty="0" smtClean="0"/>
              <a:t>.</a:t>
            </a:r>
          </a:p>
          <a:p>
            <a:r>
              <a:rPr lang="en-US" u="sng" dirty="0"/>
              <a:t>Comic strip </a:t>
            </a:r>
            <a:r>
              <a:rPr lang="en-US" u="sng" dirty="0" smtClean="0"/>
              <a:t>conversations </a:t>
            </a:r>
            <a:r>
              <a:rPr lang="en-US" dirty="0" smtClean="0"/>
              <a:t>are </a:t>
            </a:r>
            <a:r>
              <a:rPr lang="en-US" dirty="0"/>
              <a:t>"visual representations" of conversations and social interactions that aim to help an individual understand social processes and increase their comprehension of other peoples thoughts and actions</a:t>
            </a:r>
            <a:r>
              <a:rPr lang="en-US" dirty="0" smtClean="0"/>
              <a:t>.</a:t>
            </a:r>
            <a:endParaRPr lang="en-US" dirty="0"/>
          </a:p>
        </p:txBody>
      </p:sp>
      <p:pic>
        <p:nvPicPr>
          <p:cNvPr id="5" name="Picture 4"/>
          <p:cNvPicPr>
            <a:picLocks noChangeAspect="1"/>
          </p:cNvPicPr>
          <p:nvPr/>
        </p:nvPicPr>
        <p:blipFill>
          <a:blip r:embed="rId2"/>
          <a:stretch>
            <a:fillRect/>
          </a:stretch>
        </p:blipFill>
        <p:spPr>
          <a:xfrm>
            <a:off x="2929719" y="4501514"/>
            <a:ext cx="5622877" cy="2356486"/>
          </a:xfrm>
          <a:prstGeom prst="rect">
            <a:avLst/>
          </a:prstGeom>
        </p:spPr>
      </p:pic>
    </p:spTree>
    <p:extLst>
      <p:ext uri="{BB962C8B-B14F-4D97-AF65-F5344CB8AC3E}">
        <p14:creationId xmlns:p14="http://schemas.microsoft.com/office/powerpoint/2010/main" val="114833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5" y="365125"/>
            <a:ext cx="11372045" cy="1325563"/>
          </a:xfrm>
        </p:spPr>
        <p:txBody>
          <a:bodyPr/>
          <a:lstStyle/>
          <a:p>
            <a:r>
              <a:rPr lang="en-US" b="1" u="sng" dirty="0">
                <a:solidFill>
                  <a:prstClr val="black"/>
                </a:solidFill>
              </a:rPr>
              <a:t>Evidence-Based </a:t>
            </a:r>
            <a:r>
              <a:rPr lang="en-US" b="1" u="sng" dirty="0" smtClean="0">
                <a:solidFill>
                  <a:prstClr val="black"/>
                </a:solidFill>
              </a:rPr>
              <a:t>Strategies: Social </a:t>
            </a:r>
            <a:r>
              <a:rPr lang="en-US" b="1" u="sng" dirty="0">
                <a:solidFill>
                  <a:prstClr val="black"/>
                </a:solidFill>
              </a:rPr>
              <a:t>Stories &amp; Scripts</a:t>
            </a:r>
            <a:endParaRPr lang="en-US" b="1" u="sng" dirty="0"/>
          </a:p>
        </p:txBody>
      </p:sp>
      <p:sp>
        <p:nvSpPr>
          <p:cNvPr id="3" name="Content Placeholder 2"/>
          <p:cNvSpPr>
            <a:spLocks noGrp="1"/>
          </p:cNvSpPr>
          <p:nvPr>
            <p:ph idx="1"/>
          </p:nvPr>
        </p:nvSpPr>
        <p:spPr/>
        <p:txBody>
          <a:bodyPr>
            <a:normAutofit/>
          </a:bodyPr>
          <a:lstStyle/>
          <a:p>
            <a:r>
              <a:rPr lang="en-US" b="1" dirty="0">
                <a:solidFill>
                  <a:srgbClr val="010101"/>
                </a:solidFill>
                <a:latin typeface="Open Sans"/>
              </a:rPr>
              <a:t>Easy Social Stories</a:t>
            </a:r>
            <a:r>
              <a:rPr lang="en-US" dirty="0"/>
              <a:t/>
            </a:r>
            <a:br>
              <a:rPr lang="en-US" dirty="0"/>
            </a:br>
            <a:r>
              <a:rPr lang="en-US" dirty="0">
                <a:solidFill>
                  <a:srgbClr val="010101"/>
                </a:solidFill>
                <a:latin typeface="Open Sans"/>
              </a:rPr>
              <a:t>EasySocialStories.com offers low cost, instantly delivered social stories that you can print again and again.  We are constantly adding titles, addressing subjects important for school, hygiene and socialization.  Custom stories also available.</a:t>
            </a:r>
            <a:r>
              <a:rPr lang="en-US" dirty="0"/>
              <a:t/>
            </a:r>
            <a:br>
              <a:rPr lang="en-US" dirty="0"/>
            </a:br>
            <a:r>
              <a:rPr lang="en-US" u="sng" dirty="0" smtClean="0">
                <a:solidFill>
                  <a:srgbClr val="284177"/>
                </a:solidFill>
                <a:latin typeface="Open Sans"/>
                <a:hlinkClick r:id="rId2"/>
              </a:rPr>
              <a:t>easysocialstories.com</a:t>
            </a:r>
            <a:endParaRPr lang="en-US" u="sng" dirty="0" smtClean="0">
              <a:solidFill>
                <a:srgbClr val="284177"/>
              </a:solidFill>
              <a:latin typeface="Open Sans"/>
            </a:endParaRPr>
          </a:p>
          <a:p>
            <a:r>
              <a:rPr lang="en-US" b="1" dirty="0"/>
              <a:t>Autism Speaks </a:t>
            </a:r>
            <a:endParaRPr lang="en-US" b="1" dirty="0" smtClean="0"/>
          </a:p>
          <a:p>
            <a:pPr marL="0" indent="0">
              <a:buNone/>
            </a:pPr>
            <a:r>
              <a:rPr lang="en-US" dirty="0">
                <a:solidFill>
                  <a:srgbClr val="010101"/>
                </a:solidFill>
                <a:latin typeface="Open Sans"/>
              </a:rPr>
              <a:t>Customize these personalized story templates with your own pictures to help your child know what to expect in various situations!</a:t>
            </a:r>
            <a:endParaRPr lang="en-US" b="1" dirty="0"/>
          </a:p>
        </p:txBody>
      </p:sp>
    </p:spTree>
    <p:extLst>
      <p:ext uri="{BB962C8B-B14F-4D97-AF65-F5344CB8AC3E}">
        <p14:creationId xmlns:p14="http://schemas.microsoft.com/office/powerpoint/2010/main" val="2572147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prstClr val="black"/>
                </a:solidFill>
              </a:rPr>
              <a:t>Sensory </a:t>
            </a:r>
            <a:r>
              <a:rPr lang="en-US" b="1" u="sng" dirty="0">
                <a:solidFill>
                  <a:prstClr val="black"/>
                </a:solidFill>
              </a:rPr>
              <a:t>Processing/Integration </a:t>
            </a:r>
            <a:r>
              <a:rPr lang="en-US" b="1" u="sng" dirty="0" smtClean="0">
                <a:solidFill>
                  <a:prstClr val="black"/>
                </a:solidFill>
              </a:rPr>
              <a:t>– Carly’s Cafe</a:t>
            </a:r>
            <a:endParaRPr lang="en-US" b="1" u="sng" dirty="0"/>
          </a:p>
        </p:txBody>
      </p:sp>
      <p:pic>
        <p:nvPicPr>
          <p:cNvPr id="9" name="Picture 8"/>
          <p:cNvPicPr>
            <a:picLocks noChangeAspect="1"/>
          </p:cNvPicPr>
          <p:nvPr/>
        </p:nvPicPr>
        <p:blipFill>
          <a:blip r:embed="rId2"/>
          <a:stretch>
            <a:fillRect/>
          </a:stretch>
        </p:blipFill>
        <p:spPr>
          <a:xfrm>
            <a:off x="2949262" y="2096380"/>
            <a:ext cx="5842380" cy="3283673"/>
          </a:xfrm>
          <a:prstGeom prst="rect">
            <a:avLst/>
          </a:prstGeom>
        </p:spPr>
      </p:pic>
      <p:sp>
        <p:nvSpPr>
          <p:cNvPr id="4" name="Rectangle 3"/>
          <p:cNvSpPr/>
          <p:nvPr/>
        </p:nvSpPr>
        <p:spPr>
          <a:xfrm>
            <a:off x="126340" y="6345262"/>
            <a:ext cx="5027658" cy="369332"/>
          </a:xfrm>
          <a:prstGeom prst="rect">
            <a:avLst/>
          </a:prstGeom>
        </p:spPr>
        <p:txBody>
          <a:bodyPr wrap="none">
            <a:spAutoFit/>
          </a:bodyPr>
          <a:lstStyle/>
          <a:p>
            <a:r>
              <a:rPr lang="en-US" dirty="0">
                <a:hlinkClick r:id="rId3"/>
              </a:rPr>
              <a:t>https://www.youtube.com/watch?v=KmDGvquzn2k</a:t>
            </a:r>
            <a:endParaRPr lang="en-US" dirty="0"/>
          </a:p>
        </p:txBody>
      </p:sp>
    </p:spTree>
    <p:extLst>
      <p:ext uri="{BB962C8B-B14F-4D97-AF65-F5344CB8AC3E}">
        <p14:creationId xmlns:p14="http://schemas.microsoft.com/office/powerpoint/2010/main" val="1275090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28" y="274637"/>
            <a:ext cx="10515600" cy="1325563"/>
          </a:xfrm>
        </p:spPr>
        <p:txBody>
          <a:bodyPr>
            <a:normAutofit/>
          </a:bodyPr>
          <a:lstStyle/>
          <a:p>
            <a:pPr eaLnBrk="1" hangingPunct="1">
              <a:defRPr/>
            </a:pPr>
            <a:r>
              <a:rPr lang="en-US" b="1" u="sng" dirty="0"/>
              <a:t>Evidence Based Strategies</a:t>
            </a:r>
            <a:r>
              <a:rPr lang="en-US" b="1" u="sng" dirty="0" smtClean="0"/>
              <a:t>: Sensory/Stimming</a:t>
            </a:r>
            <a:endParaRPr lang="en-US" dirty="0"/>
          </a:p>
        </p:txBody>
      </p:sp>
      <p:sp>
        <p:nvSpPr>
          <p:cNvPr id="60419" name="Content Placeholder 2"/>
          <p:cNvSpPr>
            <a:spLocks noGrp="1"/>
          </p:cNvSpPr>
          <p:nvPr>
            <p:ph idx="1"/>
          </p:nvPr>
        </p:nvSpPr>
        <p:spPr>
          <a:xfrm>
            <a:off x="600501" y="1600200"/>
            <a:ext cx="9610299" cy="5029200"/>
          </a:xfrm>
        </p:spPr>
        <p:txBody>
          <a:bodyPr>
            <a:normAutofit/>
          </a:bodyPr>
          <a:lstStyle/>
          <a:p>
            <a:pPr eaLnBrk="1" hangingPunct="1"/>
            <a:r>
              <a:rPr lang="en-US" altLang="en-US" dirty="0" smtClean="0"/>
              <a:t>Working with OT is critical</a:t>
            </a:r>
          </a:p>
          <a:p>
            <a:pPr eaLnBrk="1" hangingPunct="1"/>
            <a:endParaRPr lang="en-US" altLang="en-US" dirty="0"/>
          </a:p>
          <a:p>
            <a:pPr eaLnBrk="1" hangingPunct="1"/>
            <a:r>
              <a:rPr lang="en-US" altLang="en-US" dirty="0" smtClean="0"/>
              <a:t>Could be many things:</a:t>
            </a:r>
          </a:p>
          <a:p>
            <a:pPr lvl="1"/>
            <a:r>
              <a:rPr lang="en-US" altLang="en-US" dirty="0" smtClean="0"/>
              <a:t>Exercise Ball</a:t>
            </a:r>
          </a:p>
          <a:p>
            <a:pPr lvl="1"/>
            <a:r>
              <a:rPr lang="en-US" altLang="en-US" dirty="0" err="1" smtClean="0"/>
              <a:t>Chewies</a:t>
            </a:r>
            <a:r>
              <a:rPr lang="en-US" altLang="en-US" dirty="0" smtClean="0"/>
              <a:t>/Gum</a:t>
            </a:r>
          </a:p>
          <a:p>
            <a:pPr lvl="1"/>
            <a:r>
              <a:rPr lang="en-US" altLang="en-US" dirty="0" smtClean="0"/>
              <a:t>“Heavy work”</a:t>
            </a:r>
          </a:p>
          <a:p>
            <a:pPr lvl="1"/>
            <a:r>
              <a:rPr lang="en-US" altLang="en-US" dirty="0" smtClean="0"/>
              <a:t>“Running work”</a:t>
            </a:r>
          </a:p>
          <a:p>
            <a:pPr lvl="1"/>
            <a:r>
              <a:rPr lang="en-US" altLang="en-US" dirty="0" smtClean="0"/>
              <a:t>Headphones</a:t>
            </a:r>
          </a:p>
          <a:p>
            <a:pPr lvl="1"/>
            <a:endParaRPr lang="en-US" altLang="en-US" dirty="0"/>
          </a:p>
          <a:p>
            <a:pPr marL="457200" lvl="1" indent="0">
              <a:buNone/>
            </a:pPr>
            <a:r>
              <a:rPr lang="en-US" altLang="en-US" i="1" dirty="0" smtClean="0"/>
              <a:t>Needs to be included in schedule until </a:t>
            </a:r>
          </a:p>
          <a:p>
            <a:pPr marL="457200" lvl="1" indent="0">
              <a:buNone/>
            </a:pPr>
            <a:r>
              <a:rPr lang="en-US" altLang="en-US" i="1" dirty="0" smtClean="0"/>
              <a:t>student become self-aware of needs</a:t>
            </a:r>
            <a:endParaRPr lang="en-US" altLang="en-US" i="1" dirty="0"/>
          </a:p>
        </p:txBody>
      </p:sp>
      <p:pic>
        <p:nvPicPr>
          <p:cNvPr id="3" name="Picture 2"/>
          <p:cNvPicPr>
            <a:picLocks noChangeAspect="1"/>
          </p:cNvPicPr>
          <p:nvPr/>
        </p:nvPicPr>
        <p:blipFill>
          <a:blip r:embed="rId2"/>
          <a:stretch>
            <a:fillRect/>
          </a:stretch>
        </p:blipFill>
        <p:spPr>
          <a:xfrm>
            <a:off x="6001555" y="1734405"/>
            <a:ext cx="5093058" cy="4894995"/>
          </a:xfrm>
          <a:prstGeom prst="rect">
            <a:avLst/>
          </a:prstGeom>
        </p:spPr>
      </p:pic>
    </p:spTree>
    <p:extLst>
      <p:ext uri="{BB962C8B-B14F-4D97-AF65-F5344CB8AC3E}">
        <p14:creationId xmlns:p14="http://schemas.microsoft.com/office/powerpoint/2010/main" val="4144721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prstClr val="black"/>
                </a:solidFill>
              </a:rPr>
              <a:t>Evidence Based Strategies: </a:t>
            </a:r>
            <a:r>
              <a:rPr lang="en-US" b="1" u="sng" dirty="0" smtClean="0">
                <a:solidFill>
                  <a:prstClr val="black"/>
                </a:solidFill>
              </a:rPr>
              <a:t>Sensory/Stimming</a:t>
            </a:r>
            <a:endParaRPr lang="en-US" dirty="0"/>
          </a:p>
        </p:txBody>
      </p:sp>
      <p:sp>
        <p:nvSpPr>
          <p:cNvPr id="3" name="Content Placeholder 2"/>
          <p:cNvSpPr>
            <a:spLocks noGrp="1"/>
          </p:cNvSpPr>
          <p:nvPr>
            <p:ph idx="1"/>
          </p:nvPr>
        </p:nvSpPr>
        <p:spPr>
          <a:xfrm>
            <a:off x="838200" y="1596980"/>
            <a:ext cx="10515600" cy="5022761"/>
          </a:xfrm>
        </p:spPr>
        <p:txBody>
          <a:bodyPr>
            <a:normAutofit/>
          </a:bodyPr>
          <a:lstStyle/>
          <a:p>
            <a:pPr marL="0" lvl="0" indent="0">
              <a:buNone/>
            </a:pPr>
            <a:r>
              <a:rPr lang="en-US" sz="2200" b="1" u="sng" dirty="0">
                <a:solidFill>
                  <a:prstClr val="black"/>
                </a:solidFill>
              </a:rPr>
              <a:t>Teaching Relaxation:</a:t>
            </a:r>
            <a:br>
              <a:rPr lang="en-US" sz="2200" b="1" u="sng" dirty="0">
                <a:solidFill>
                  <a:prstClr val="black"/>
                </a:solidFill>
              </a:rPr>
            </a:br>
            <a:r>
              <a:rPr lang="en-US" sz="2200" dirty="0">
                <a:solidFill>
                  <a:prstClr val="black"/>
                </a:solidFill>
              </a:rPr>
              <a:t>1) Start with gross motor areas (easier to learn to tense and relax these muscle groups rather then starting at the head). </a:t>
            </a:r>
            <a:br>
              <a:rPr lang="en-US" sz="2200" dirty="0">
                <a:solidFill>
                  <a:prstClr val="black"/>
                </a:solidFill>
              </a:rPr>
            </a:br>
            <a:r>
              <a:rPr lang="en-US" sz="2200" dirty="0">
                <a:solidFill>
                  <a:prstClr val="black"/>
                </a:solidFill>
              </a:rPr>
              <a:t/>
            </a:r>
            <a:br>
              <a:rPr lang="en-US" sz="2200" dirty="0">
                <a:solidFill>
                  <a:prstClr val="black"/>
                </a:solidFill>
              </a:rPr>
            </a:br>
            <a:r>
              <a:rPr lang="en-US" sz="2200" dirty="0">
                <a:solidFill>
                  <a:prstClr val="black"/>
                </a:solidFill>
              </a:rPr>
              <a:t>2) We tighten and we relax each arm individually, and then the same for each leg individually.</a:t>
            </a:r>
            <a:br>
              <a:rPr lang="en-US" sz="2200" dirty="0">
                <a:solidFill>
                  <a:prstClr val="black"/>
                </a:solidFill>
              </a:rPr>
            </a:br>
            <a:r>
              <a:rPr lang="en-US" sz="2200" dirty="0">
                <a:solidFill>
                  <a:prstClr val="black"/>
                </a:solidFill>
              </a:rPr>
              <a:t>	 </a:t>
            </a:r>
            <a:r>
              <a:rPr lang="en-US" sz="2200" i="1" dirty="0">
                <a:solidFill>
                  <a:prstClr val="black"/>
                </a:solidFill>
              </a:rPr>
              <a:t>Many people with autism exhibit stereotypic behavior, concentrating on tightening and relaxing each hand helps understand what relaxed feels like.</a:t>
            </a:r>
            <a:br>
              <a:rPr lang="en-US" sz="2200" i="1" dirty="0">
                <a:solidFill>
                  <a:prstClr val="black"/>
                </a:solidFill>
              </a:rPr>
            </a:br>
            <a:r>
              <a:rPr lang="en-US" sz="2200" dirty="0">
                <a:solidFill>
                  <a:prstClr val="black"/>
                </a:solidFill>
              </a:rPr>
              <a:t/>
            </a:r>
            <a:br>
              <a:rPr lang="en-US" sz="2200" dirty="0">
                <a:solidFill>
                  <a:prstClr val="black"/>
                </a:solidFill>
              </a:rPr>
            </a:br>
            <a:r>
              <a:rPr lang="en-US" sz="2200" dirty="0">
                <a:solidFill>
                  <a:prstClr val="black"/>
                </a:solidFill>
              </a:rPr>
              <a:t>4) After the arms, legs and hands,  start deep breathing exercises. Teach them to inhale and exhale  (5 in, 10 out). </a:t>
            </a:r>
            <a:br>
              <a:rPr lang="en-US" sz="2200" dirty="0">
                <a:solidFill>
                  <a:prstClr val="black"/>
                </a:solidFill>
              </a:rPr>
            </a:br>
            <a:r>
              <a:rPr lang="en-US" sz="2200" dirty="0">
                <a:solidFill>
                  <a:prstClr val="black"/>
                </a:solidFill>
              </a:rPr>
              <a:t/>
            </a:r>
            <a:br>
              <a:rPr lang="en-US" sz="2200" dirty="0">
                <a:solidFill>
                  <a:prstClr val="black"/>
                </a:solidFill>
              </a:rPr>
            </a:br>
            <a:r>
              <a:rPr lang="en-US" sz="2200" dirty="0">
                <a:solidFill>
                  <a:prstClr val="black"/>
                </a:solidFill>
              </a:rPr>
              <a:t>5) Then teach them to associate a meaningful calming word, such as peace or the word "relax" as they exhale. The word then becomes associated with a relaxed feeling.</a:t>
            </a:r>
            <a:br>
              <a:rPr lang="en-US" sz="2200" dirty="0">
                <a:solidFill>
                  <a:prstClr val="black"/>
                </a:solidFill>
              </a:rPr>
            </a:br>
            <a:r>
              <a:rPr lang="en-US" sz="2200" dirty="0">
                <a:solidFill>
                  <a:prstClr val="black"/>
                </a:solidFill>
              </a:rPr>
              <a:t/>
            </a:r>
            <a:br>
              <a:rPr lang="en-US" sz="2200" dirty="0">
                <a:solidFill>
                  <a:prstClr val="black"/>
                </a:solidFill>
              </a:rPr>
            </a:br>
            <a:r>
              <a:rPr lang="en-US" sz="2200" dirty="0">
                <a:solidFill>
                  <a:prstClr val="black"/>
                </a:solidFill>
              </a:rPr>
              <a:t>6) Praise every opportunity presented, “I like the way you are counting with me”.</a:t>
            </a:r>
            <a:endParaRPr lang="en-US" sz="2600" dirty="0">
              <a:solidFill>
                <a:prstClr val="black"/>
              </a:solidFill>
            </a:endParaRPr>
          </a:p>
          <a:p>
            <a:endParaRPr lang="en-US" dirty="0"/>
          </a:p>
        </p:txBody>
      </p:sp>
    </p:spTree>
    <p:extLst>
      <p:ext uri="{BB962C8B-B14F-4D97-AF65-F5344CB8AC3E}">
        <p14:creationId xmlns:p14="http://schemas.microsoft.com/office/powerpoint/2010/main" val="5625466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prstClr val="black"/>
                </a:solidFill>
              </a:rPr>
              <a:t>Educational Resources: </a:t>
            </a:r>
            <a:r>
              <a:rPr lang="en-US" b="1" u="sng" dirty="0" smtClean="0">
                <a:solidFill>
                  <a:prstClr val="black"/>
                </a:solidFill>
              </a:rPr>
              <a:t>Do2Learn &amp; </a:t>
            </a:r>
            <a:r>
              <a:rPr lang="en-US" b="1" u="sng" dirty="0" err="1" smtClean="0">
                <a:solidFill>
                  <a:prstClr val="black"/>
                </a:solidFill>
              </a:rPr>
              <a:t>JobTips</a:t>
            </a:r>
            <a:endParaRPr lang="en-US" dirty="0"/>
          </a:p>
        </p:txBody>
      </p:sp>
      <p:pic>
        <p:nvPicPr>
          <p:cNvPr id="4" name="Content Placeholder 3"/>
          <p:cNvPicPr>
            <a:picLocks noGrp="1" noChangeAspect="1"/>
          </p:cNvPicPr>
          <p:nvPr>
            <p:ph idx="1"/>
          </p:nvPr>
        </p:nvPicPr>
        <p:blipFill>
          <a:blip r:embed="rId2"/>
          <a:stretch>
            <a:fillRect/>
          </a:stretch>
        </p:blipFill>
        <p:spPr>
          <a:xfrm>
            <a:off x="1673359" y="1690688"/>
            <a:ext cx="8845282" cy="4973043"/>
          </a:xfrm>
          <a:prstGeom prst="rect">
            <a:avLst/>
          </a:prstGeom>
        </p:spPr>
      </p:pic>
    </p:spTree>
    <p:extLst>
      <p:ext uri="{BB962C8B-B14F-4D97-AF65-F5344CB8AC3E}">
        <p14:creationId xmlns:p14="http://schemas.microsoft.com/office/powerpoint/2010/main" val="3110664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prstClr val="black"/>
                </a:solidFill>
              </a:rPr>
              <a:t>Educational Resources: </a:t>
            </a:r>
            <a:r>
              <a:rPr lang="en-US" b="1" u="sng" dirty="0" err="1" smtClean="0">
                <a:solidFill>
                  <a:prstClr val="black"/>
                </a:solidFill>
              </a:rPr>
              <a:t>Vizzle</a:t>
            </a:r>
            <a:r>
              <a:rPr lang="en-US" b="1" u="sng" dirty="0" smtClean="0">
                <a:solidFill>
                  <a:prstClr val="black"/>
                </a:solidFill>
              </a:rPr>
              <a:t> &amp; Monarch</a:t>
            </a:r>
            <a:endParaRPr lang="en-US" dirty="0"/>
          </a:p>
        </p:txBody>
      </p:sp>
      <p:pic>
        <p:nvPicPr>
          <p:cNvPr id="4" name="Content Placeholder 3"/>
          <p:cNvPicPr>
            <a:picLocks noGrp="1" noChangeAspect="1"/>
          </p:cNvPicPr>
          <p:nvPr>
            <p:ph idx="1"/>
          </p:nvPr>
        </p:nvPicPr>
        <p:blipFill>
          <a:blip r:embed="rId2"/>
          <a:stretch>
            <a:fillRect/>
          </a:stretch>
        </p:blipFill>
        <p:spPr>
          <a:xfrm>
            <a:off x="500486" y="2057445"/>
            <a:ext cx="7739489" cy="4351338"/>
          </a:xfrm>
          <a:prstGeom prst="rect">
            <a:avLst/>
          </a:prstGeom>
        </p:spPr>
      </p:pic>
      <p:sp>
        <p:nvSpPr>
          <p:cNvPr id="5" name="TextBox 4"/>
          <p:cNvSpPr txBox="1"/>
          <p:nvPr/>
        </p:nvSpPr>
        <p:spPr>
          <a:xfrm>
            <a:off x="8886422" y="1690688"/>
            <a:ext cx="3129566" cy="4801314"/>
          </a:xfrm>
          <a:prstGeom prst="rect">
            <a:avLst/>
          </a:prstGeom>
          <a:noFill/>
        </p:spPr>
        <p:txBody>
          <a:bodyPr wrap="square" rtlCol="0">
            <a:spAutoFit/>
          </a:bodyPr>
          <a:lstStyle/>
          <a:p>
            <a:r>
              <a:rPr lang="en-US">
                <a:solidFill>
                  <a:srgbClr val="000000"/>
                </a:solidFill>
                <a:latin typeface="Lucida Sans" panose="020B0602030504020204" pitchFamily="34" charset="0"/>
              </a:rPr>
              <a:t>VizZle™ has more than 20,000 images designed to attract, and myriad helpful tools necessary to quickly and easily tailor lessons. Users can employ VizZle™ images or import their own, and start from scratch or use library content. Because VizZle™ is web-based, it can be accessed anytime and from any computer.</a:t>
            </a:r>
          </a:p>
          <a:p>
            <a:r>
              <a:rPr lang="en-US">
                <a:solidFill>
                  <a:srgbClr val="000000"/>
                </a:solidFill>
                <a:latin typeface="Lucida Sans" panose="020B0602030504020204" pitchFamily="34" charset="0"/>
              </a:rPr>
              <a:t>For more information, please visit </a:t>
            </a:r>
            <a:r>
              <a:rPr lang="en-US">
                <a:solidFill>
                  <a:srgbClr val="106494"/>
                </a:solidFill>
                <a:latin typeface="Lucida Sans" panose="020B0602030504020204" pitchFamily="34" charset="0"/>
                <a:hlinkClick r:id="rId3" tooltip="learn more about VizZle!"/>
              </a:rPr>
              <a:t>www.monarchteachtech.com</a:t>
            </a:r>
            <a:endParaRPr lang="en-US" b="0" i="0">
              <a:solidFill>
                <a:srgbClr val="000000"/>
              </a:solidFill>
              <a:effectLst/>
              <a:latin typeface="Lucida Sans" panose="020B0602030504020204" pitchFamily="34" charset="0"/>
            </a:endParaRPr>
          </a:p>
        </p:txBody>
      </p:sp>
    </p:spTree>
    <p:extLst>
      <p:ext uri="{BB962C8B-B14F-4D97-AF65-F5344CB8AC3E}">
        <p14:creationId xmlns:p14="http://schemas.microsoft.com/office/powerpoint/2010/main" val="3591334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Educational </a:t>
            </a:r>
            <a:r>
              <a:rPr lang="en-US" b="1" u="sng" dirty="0" smtClean="0"/>
              <a:t>Resources: NEA</a:t>
            </a:r>
            <a:endParaRPr lang="en-US" b="1" u="sng" dirty="0"/>
          </a:p>
        </p:txBody>
      </p:sp>
      <p:sp>
        <p:nvSpPr>
          <p:cNvPr id="3" name="Content Placeholder 2"/>
          <p:cNvSpPr>
            <a:spLocks noGrp="1"/>
          </p:cNvSpPr>
          <p:nvPr>
            <p:ph idx="1"/>
          </p:nvPr>
        </p:nvSpPr>
        <p:spPr>
          <a:xfrm>
            <a:off x="838200" y="1690688"/>
            <a:ext cx="10515600" cy="4877537"/>
          </a:xfrm>
        </p:spPr>
        <p:txBody>
          <a:bodyPr>
            <a:normAutofit fontScale="92500" lnSpcReduction="20000"/>
          </a:bodyPr>
          <a:lstStyle/>
          <a:p>
            <a:pPr marL="0" indent="0">
              <a:buNone/>
            </a:pPr>
            <a:r>
              <a:rPr lang="en-US" b="1" dirty="0"/>
              <a:t>ACTIVITIES AND MATERIALS</a:t>
            </a:r>
          </a:p>
          <a:p>
            <a:r>
              <a:rPr lang="en-US" dirty="0"/>
              <a:t>Make picture cards, create stories with picture symbols</a:t>
            </a:r>
            <a:r>
              <a:rPr lang="en-US" dirty="0" smtClean="0"/>
              <a:t>, </a:t>
            </a:r>
            <a:r>
              <a:rPr lang="en-US" dirty="0"/>
              <a:t>free tracing </a:t>
            </a:r>
            <a:r>
              <a:rPr lang="en-US" dirty="0" smtClean="0"/>
              <a:t>sheets</a:t>
            </a:r>
            <a:endParaRPr lang="en-US" dirty="0"/>
          </a:p>
          <a:p>
            <a:r>
              <a:rPr lang="en-US" dirty="0"/>
              <a:t>The Learning page- chock full of more free resources and worksheets for teachers.</a:t>
            </a:r>
          </a:p>
          <a:p>
            <a:r>
              <a:rPr lang="en-US" dirty="0" smtClean="0"/>
              <a:t>Dr</a:t>
            </a:r>
            <a:r>
              <a:rPr lang="en-US" dirty="0"/>
              <a:t>. Carol Gray’s Social Stories technique.</a:t>
            </a:r>
          </a:p>
          <a:p>
            <a:r>
              <a:rPr lang="en-US" dirty="0"/>
              <a:t>Pyramid Educational Products: The inventors of PECS and Pyramid Approach to Education</a:t>
            </a:r>
          </a:p>
          <a:p>
            <a:r>
              <a:rPr lang="en-US" dirty="0"/>
              <a:t>The Attainment Company sells books, videos, and educational materials and specializes in school-to-work transition</a:t>
            </a:r>
          </a:p>
          <a:p>
            <a:r>
              <a:rPr lang="en-US" dirty="0"/>
              <a:t>Future Horizons, sells products and holds conferences around the country </a:t>
            </a:r>
          </a:p>
          <a:p>
            <a:r>
              <a:rPr lang="en-US" dirty="0"/>
              <a:t>Starfish Press, publisher of books on autism and families living with </a:t>
            </a:r>
            <a:r>
              <a:rPr lang="en-US" dirty="0" smtClean="0"/>
              <a:t>Autism</a:t>
            </a:r>
          </a:p>
          <a:p>
            <a:pPr marL="0" indent="0">
              <a:buNone/>
            </a:pPr>
            <a:r>
              <a:rPr lang="en-US" dirty="0">
                <a:hlinkClick r:id="rId2"/>
              </a:rPr>
              <a:t>http://</a:t>
            </a:r>
            <a:r>
              <a:rPr lang="en-US" dirty="0" smtClean="0">
                <a:hlinkClick r:id="rId2"/>
              </a:rPr>
              <a:t>www.nea.org/home/15151.htm</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2256205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2667000" y="304800"/>
            <a:ext cx="6743700" cy="1143000"/>
          </a:xfrm>
        </p:spPr>
        <p:txBody>
          <a:bodyPr>
            <a:normAutofit/>
          </a:bodyPr>
          <a:lstStyle/>
          <a:p>
            <a:pPr algn="ctr"/>
            <a:r>
              <a:rPr lang="en-US" b="1" u="sng" dirty="0"/>
              <a:t>Milestones Autism Resources</a:t>
            </a:r>
          </a:p>
        </p:txBody>
      </p:sp>
      <p:sp>
        <p:nvSpPr>
          <p:cNvPr id="2051" name="Content Placeholder 2"/>
          <p:cNvSpPr>
            <a:spLocks noGrp="1"/>
          </p:cNvSpPr>
          <p:nvPr>
            <p:ph idx="1"/>
          </p:nvPr>
        </p:nvSpPr>
        <p:spPr>
          <a:xfrm>
            <a:off x="2874169" y="1676400"/>
            <a:ext cx="6172200" cy="4946650"/>
          </a:xfrm>
        </p:spPr>
        <p:txBody>
          <a:bodyPr>
            <a:normAutofit/>
          </a:bodyPr>
          <a:lstStyle/>
          <a:p>
            <a:pPr marL="0" indent="0" algn="ctr">
              <a:buNone/>
            </a:pPr>
            <a:r>
              <a:rPr lang="en-US" b="1" dirty="0"/>
              <a:t>Mission Statement </a:t>
            </a:r>
          </a:p>
          <a:p>
            <a:pPr marL="0" indent="0" algn="ctr">
              <a:buNone/>
            </a:pPr>
            <a:r>
              <a:rPr lang="en-US" dirty="0"/>
              <a:t>To improve the quality of life for individuals on the autism spectrum.</a:t>
            </a:r>
          </a:p>
          <a:p>
            <a:pPr marL="0" indent="0" algn="ctr">
              <a:buNone/>
            </a:pPr>
            <a:endParaRPr lang="en-US" dirty="0"/>
          </a:p>
          <a:p>
            <a:pPr marL="0" indent="0" algn="ctr">
              <a:buNone/>
            </a:pPr>
            <a:r>
              <a:rPr lang="en-US" b="1" dirty="0"/>
              <a:t>Vision Statement</a:t>
            </a:r>
          </a:p>
          <a:p>
            <a:pPr marL="0" indent="0" algn="ctr">
              <a:buNone/>
            </a:pPr>
            <a:r>
              <a:rPr lang="en-US" dirty="0"/>
              <a:t>Focus on education and evidence-based practices provides the foundation for a better life for individuals with autism across the life span.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00" y="5605463"/>
            <a:ext cx="125253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424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24" y="223457"/>
            <a:ext cx="10515600" cy="1325563"/>
          </a:xfrm>
        </p:spPr>
        <p:txBody>
          <a:bodyPr/>
          <a:lstStyle/>
          <a:p>
            <a:r>
              <a:rPr lang="en-US" b="1" u="sng" dirty="0" smtClean="0"/>
              <a:t>Educational </a:t>
            </a:r>
            <a:r>
              <a:rPr lang="en-US" b="1" u="sng" dirty="0" smtClean="0"/>
              <a:t>Resources: National Autism Center</a:t>
            </a:r>
            <a:endParaRPr lang="en-US" b="1" u="sng" dirty="0"/>
          </a:p>
        </p:txBody>
      </p:sp>
      <p:pic>
        <p:nvPicPr>
          <p:cNvPr id="4" name="Content Placeholder 3"/>
          <p:cNvPicPr>
            <a:picLocks noGrp="1" noChangeAspect="1"/>
          </p:cNvPicPr>
          <p:nvPr>
            <p:ph idx="1"/>
          </p:nvPr>
        </p:nvPicPr>
        <p:blipFill>
          <a:blip r:embed="rId2"/>
          <a:stretch>
            <a:fillRect/>
          </a:stretch>
        </p:blipFill>
        <p:spPr>
          <a:xfrm>
            <a:off x="1171977" y="1300765"/>
            <a:ext cx="9517488" cy="5434885"/>
          </a:xfrm>
          <a:prstGeom prst="rect">
            <a:avLst/>
          </a:prstGeom>
        </p:spPr>
      </p:pic>
    </p:spTree>
    <p:extLst>
      <p:ext uri="{BB962C8B-B14F-4D97-AF65-F5344CB8AC3E}">
        <p14:creationId xmlns:p14="http://schemas.microsoft.com/office/powerpoint/2010/main" val="3403144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prstClr val="black"/>
                </a:solidFill>
              </a:rPr>
              <a:t>Educational Resources</a:t>
            </a:r>
            <a:r>
              <a:rPr lang="en-US" b="1" u="sng" dirty="0" smtClean="0">
                <a:solidFill>
                  <a:prstClr val="black"/>
                </a:solidFill>
              </a:rPr>
              <a:t>: Integrated Classrooms</a:t>
            </a:r>
            <a:endParaRPr lang="en-US" dirty="0"/>
          </a:p>
        </p:txBody>
      </p:sp>
      <p:sp>
        <p:nvSpPr>
          <p:cNvPr id="3" name="Content Placeholder 2"/>
          <p:cNvSpPr>
            <a:spLocks noGrp="1"/>
          </p:cNvSpPr>
          <p:nvPr>
            <p:ph idx="1"/>
          </p:nvPr>
        </p:nvSpPr>
        <p:spPr/>
        <p:txBody>
          <a:bodyPr>
            <a:normAutofit fontScale="92500"/>
          </a:bodyPr>
          <a:lstStyle/>
          <a:p>
            <a:r>
              <a:rPr lang="en-US" b="1" dirty="0">
                <a:solidFill>
                  <a:srgbClr val="010101"/>
                </a:solidFill>
                <a:latin typeface="Open Sans"/>
              </a:rPr>
              <a:t>The ASD Nest Model: A Framework for Inclusive Education for Higher Functioning Children With Autism Spectrum Disorders</a:t>
            </a:r>
            <a:r>
              <a:rPr lang="en-US" dirty="0"/>
              <a:t/>
            </a:r>
            <a:br>
              <a:rPr lang="en-US" dirty="0"/>
            </a:br>
            <a:r>
              <a:rPr lang="en-US" i="1" dirty="0">
                <a:solidFill>
                  <a:srgbClr val="010101"/>
                </a:solidFill>
                <a:latin typeface="Open Sans"/>
              </a:rPr>
              <a:t>by Shirley Cohen, PhD and Lauren Hough, </a:t>
            </a:r>
            <a:r>
              <a:rPr lang="en-US" i="1" dirty="0" err="1">
                <a:solidFill>
                  <a:srgbClr val="010101"/>
                </a:solidFill>
                <a:latin typeface="Open Sans"/>
              </a:rPr>
              <a:t>MsEd</a:t>
            </a:r>
            <a:r>
              <a:rPr lang="en-US" dirty="0"/>
              <a:t/>
            </a:r>
            <a:br>
              <a:rPr lang="en-US" dirty="0"/>
            </a:br>
            <a:r>
              <a:rPr lang="en-US" dirty="0">
                <a:solidFill>
                  <a:srgbClr val="010101"/>
                </a:solidFill>
                <a:latin typeface="Open Sans"/>
              </a:rPr>
              <a:t>This well-researched and evidence-based program was formulated in response to the severe shortage of educational programs designed for higher functioning school age children with ASD. The program uses a positive behavior support approach and incorporate strategies that address areas of difficulties common in children with ASD, specifically sensory functioning, social relatedness, self-regulation, managing anxiety, and selective cognitive problems.</a:t>
            </a:r>
            <a:r>
              <a:rPr lang="en-US" dirty="0"/>
              <a:t/>
            </a:r>
            <a:br>
              <a:rPr lang="en-US" dirty="0"/>
            </a:br>
            <a:r>
              <a:rPr lang="en-US" u="sng" dirty="0">
                <a:solidFill>
                  <a:srgbClr val="284177"/>
                </a:solidFill>
                <a:latin typeface="Open Sans"/>
                <a:hlinkClick r:id="rId2"/>
              </a:rPr>
              <a:t>aacpublishing.net</a:t>
            </a:r>
            <a:endParaRPr lang="en-US" dirty="0"/>
          </a:p>
        </p:txBody>
      </p:sp>
    </p:spTree>
    <p:extLst>
      <p:ext uri="{BB962C8B-B14F-4D97-AF65-F5344CB8AC3E}">
        <p14:creationId xmlns:p14="http://schemas.microsoft.com/office/powerpoint/2010/main" val="2991672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428" y="365125"/>
            <a:ext cx="10972800" cy="1325563"/>
          </a:xfrm>
        </p:spPr>
        <p:txBody>
          <a:bodyPr/>
          <a:lstStyle/>
          <a:p>
            <a:r>
              <a:rPr lang="en-US" b="1" u="sng" dirty="0">
                <a:solidFill>
                  <a:prstClr val="black"/>
                </a:solidFill>
              </a:rPr>
              <a:t>Educational Resources</a:t>
            </a:r>
            <a:r>
              <a:rPr lang="en-US" b="1" u="sng" dirty="0" smtClean="0">
                <a:solidFill>
                  <a:prstClr val="black"/>
                </a:solidFill>
              </a:rPr>
              <a:t>: Up-to-date for Educators </a:t>
            </a:r>
            <a:endParaRPr lang="en-US" dirty="0"/>
          </a:p>
        </p:txBody>
      </p:sp>
      <p:sp>
        <p:nvSpPr>
          <p:cNvPr id="3" name="Content Placeholder 2"/>
          <p:cNvSpPr>
            <a:spLocks noGrp="1"/>
          </p:cNvSpPr>
          <p:nvPr>
            <p:ph idx="1"/>
          </p:nvPr>
        </p:nvSpPr>
        <p:spPr/>
        <p:txBody>
          <a:bodyPr/>
          <a:lstStyle/>
          <a:p>
            <a:r>
              <a:rPr lang="en-US" b="1" dirty="0">
                <a:solidFill>
                  <a:srgbClr val="010101"/>
                </a:solidFill>
                <a:latin typeface="Open Sans"/>
              </a:rPr>
              <a:t>Autism Internet Modules</a:t>
            </a:r>
            <a:r>
              <a:rPr lang="en-US" dirty="0"/>
              <a:t/>
            </a:r>
            <a:br>
              <a:rPr lang="en-US" dirty="0"/>
            </a:br>
            <a:r>
              <a:rPr lang="en-US" dirty="0">
                <a:solidFill>
                  <a:srgbClr val="010101"/>
                </a:solidFill>
                <a:latin typeface="Open Sans"/>
              </a:rPr>
              <a:t>The Autism Internet Modules were developed with one aim in mind: to make comprehensive, up-to-date, and usable information on autism accessible and applicable to educators, other professionals, and families who support individuals with autism spectrum disorders (ASD). Written by experts from across the U.S., all online modules are free, and are designed to promote understanding of, respect for, and equality of persons with ASD.</a:t>
            </a:r>
            <a:r>
              <a:rPr lang="en-US" dirty="0"/>
              <a:t/>
            </a:r>
            <a:br>
              <a:rPr lang="en-US" dirty="0"/>
            </a:br>
            <a:r>
              <a:rPr lang="en-US" u="sng" dirty="0">
                <a:solidFill>
                  <a:srgbClr val="284177"/>
                </a:solidFill>
                <a:latin typeface="Open Sans"/>
                <a:hlinkClick r:id="rId2"/>
              </a:rPr>
              <a:t>www.autisminternetmodules.org</a:t>
            </a:r>
            <a:endParaRPr lang="en-US" dirty="0"/>
          </a:p>
        </p:txBody>
      </p:sp>
    </p:spTree>
    <p:extLst>
      <p:ext uri="{BB962C8B-B14F-4D97-AF65-F5344CB8AC3E}">
        <p14:creationId xmlns:p14="http://schemas.microsoft.com/office/powerpoint/2010/main" val="1325002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61" y="365125"/>
            <a:ext cx="11687973" cy="1325563"/>
          </a:xfrm>
        </p:spPr>
        <p:txBody>
          <a:bodyPr/>
          <a:lstStyle/>
          <a:p>
            <a:r>
              <a:rPr lang="en-US" b="1" dirty="0"/>
              <a:t>Ohio Center for Autism and Low Incidence (OCALI)</a:t>
            </a:r>
          </a:p>
        </p:txBody>
      </p:sp>
      <p:sp>
        <p:nvSpPr>
          <p:cNvPr id="3" name="Content Placeholder 2"/>
          <p:cNvSpPr>
            <a:spLocks noGrp="1"/>
          </p:cNvSpPr>
          <p:nvPr>
            <p:ph idx="1"/>
          </p:nvPr>
        </p:nvSpPr>
        <p:spPr>
          <a:xfrm>
            <a:off x="450761" y="1353958"/>
            <a:ext cx="3670479" cy="943333"/>
          </a:xfrm>
        </p:spPr>
        <p:txBody>
          <a:bodyPr/>
          <a:lstStyle/>
          <a:p>
            <a:pPr marL="0" indent="0">
              <a:buNone/>
            </a:pPr>
            <a:r>
              <a:rPr lang="en-US" dirty="0">
                <a:hlinkClick r:id="rId2"/>
              </a:rPr>
              <a:t>http://www.ocali.org/</a:t>
            </a:r>
            <a:r>
              <a:rPr lang="en-US" dirty="0"/>
              <a:t> </a:t>
            </a:r>
          </a:p>
        </p:txBody>
      </p:sp>
      <p:pic>
        <p:nvPicPr>
          <p:cNvPr id="4" name="Picture 3"/>
          <p:cNvPicPr>
            <a:picLocks noChangeAspect="1"/>
          </p:cNvPicPr>
          <p:nvPr/>
        </p:nvPicPr>
        <p:blipFill>
          <a:blip r:embed="rId3"/>
          <a:stretch>
            <a:fillRect/>
          </a:stretch>
        </p:blipFill>
        <p:spPr>
          <a:xfrm>
            <a:off x="1725769" y="1825624"/>
            <a:ext cx="9088192" cy="4848897"/>
          </a:xfrm>
          <a:prstGeom prst="rect">
            <a:avLst/>
          </a:prstGeom>
        </p:spPr>
      </p:pic>
    </p:spTree>
    <p:extLst>
      <p:ext uri="{BB962C8B-B14F-4D97-AF65-F5344CB8AC3E}">
        <p14:creationId xmlns:p14="http://schemas.microsoft.com/office/powerpoint/2010/main" val="11005050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407" y="171942"/>
            <a:ext cx="10515600" cy="1325563"/>
          </a:xfrm>
        </p:spPr>
        <p:txBody>
          <a:bodyPr/>
          <a:lstStyle/>
          <a:p>
            <a:pPr>
              <a:defRPr/>
            </a:pPr>
            <a:r>
              <a:rPr lang="en-US" b="1" u="sng" dirty="0" smtClean="0"/>
              <a:t>Resources </a:t>
            </a:r>
            <a:endParaRPr lang="en-US" b="1" u="sng" dirty="0"/>
          </a:p>
        </p:txBody>
      </p:sp>
      <p:sp>
        <p:nvSpPr>
          <p:cNvPr id="3" name="Content Placeholder 2"/>
          <p:cNvSpPr>
            <a:spLocks noGrp="1"/>
          </p:cNvSpPr>
          <p:nvPr>
            <p:ph idx="1"/>
          </p:nvPr>
        </p:nvSpPr>
        <p:spPr>
          <a:xfrm>
            <a:off x="518615" y="1133341"/>
            <a:ext cx="10835185" cy="5419859"/>
          </a:xfrm>
        </p:spPr>
        <p:txBody>
          <a:bodyPr>
            <a:normAutofit fontScale="92500" lnSpcReduction="10000"/>
          </a:bodyPr>
          <a:lstStyle/>
          <a:p>
            <a:pPr marL="457200" lvl="1" indent="0">
              <a:buClr>
                <a:srgbClr val="D34817"/>
              </a:buClr>
              <a:buNone/>
              <a:defRPr/>
            </a:pPr>
            <a:endParaRPr lang="en-US" sz="2600" dirty="0">
              <a:solidFill>
                <a:prstClr val="black"/>
              </a:solidFill>
            </a:endParaRPr>
          </a:p>
          <a:p>
            <a:pPr lvl="0">
              <a:buClr>
                <a:srgbClr val="D34817"/>
              </a:buClr>
              <a:defRPr/>
            </a:pPr>
            <a:r>
              <a:rPr lang="en-US" sz="2600" b="1" dirty="0">
                <a:solidFill>
                  <a:prstClr val="black"/>
                </a:solidFill>
              </a:rPr>
              <a:t>Milestones Autism Resources</a:t>
            </a:r>
          </a:p>
          <a:p>
            <a:pPr lvl="1">
              <a:buClr>
                <a:srgbClr val="D34817"/>
              </a:buClr>
              <a:defRPr/>
            </a:pPr>
            <a:r>
              <a:rPr lang="en-US" sz="2600" b="1" dirty="0">
                <a:solidFill>
                  <a:prstClr val="black"/>
                </a:solidFill>
                <a:hlinkClick r:id="rId2"/>
              </a:rPr>
              <a:t>www.milestones.org</a:t>
            </a:r>
            <a:endParaRPr lang="en-US" sz="2600" b="1" dirty="0">
              <a:solidFill>
                <a:prstClr val="black"/>
              </a:solidFill>
            </a:endParaRPr>
          </a:p>
          <a:p>
            <a:pPr lvl="1">
              <a:buClr>
                <a:srgbClr val="D34817"/>
              </a:buClr>
              <a:defRPr/>
            </a:pPr>
            <a:r>
              <a:rPr lang="en-US" sz="2600" b="1" dirty="0">
                <a:solidFill>
                  <a:prstClr val="black"/>
                </a:solidFill>
              </a:rPr>
              <a:t>Helpdesk, </a:t>
            </a:r>
            <a:r>
              <a:rPr lang="en-US" sz="2600" b="1" dirty="0" smtClean="0">
                <a:solidFill>
                  <a:prstClr val="black"/>
                </a:solidFill>
              </a:rPr>
              <a:t>Consultations, </a:t>
            </a:r>
            <a:r>
              <a:rPr lang="en-US" sz="2600" b="1" dirty="0">
                <a:solidFill>
                  <a:prstClr val="black"/>
                </a:solidFill>
              </a:rPr>
              <a:t>Conference, Calendar, Resource Bank</a:t>
            </a:r>
            <a:r>
              <a:rPr lang="en-US" sz="2200" b="1" dirty="0">
                <a:solidFill>
                  <a:prstClr val="black"/>
                </a:solidFill>
              </a:rPr>
              <a:t>……..</a:t>
            </a:r>
            <a:endParaRPr lang="en-US" sz="2200" dirty="0">
              <a:solidFill>
                <a:prstClr val="black"/>
              </a:solidFill>
            </a:endParaRPr>
          </a:p>
          <a:p>
            <a:pPr marL="457200" lvl="1" indent="0">
              <a:buClr>
                <a:srgbClr val="9B2D1F"/>
              </a:buClr>
              <a:buNone/>
              <a:defRPr/>
            </a:pPr>
            <a:endParaRPr lang="en-US" sz="2600" dirty="0">
              <a:solidFill>
                <a:prstClr val="black"/>
              </a:solidFill>
            </a:endParaRPr>
          </a:p>
          <a:p>
            <a:pPr lvl="0">
              <a:buClr>
                <a:srgbClr val="D34817"/>
              </a:buClr>
              <a:defRPr/>
            </a:pPr>
            <a:r>
              <a:rPr lang="en-US" sz="2600" b="1" dirty="0" smtClean="0">
                <a:solidFill>
                  <a:prstClr val="black"/>
                </a:solidFill>
              </a:rPr>
              <a:t>Organization for Autism Research (OAR)</a:t>
            </a:r>
          </a:p>
          <a:p>
            <a:pPr lvl="1">
              <a:buClr>
                <a:srgbClr val="D34817"/>
              </a:buClr>
              <a:defRPr/>
            </a:pPr>
            <a:r>
              <a:rPr lang="en-US" sz="2600" b="1" dirty="0">
                <a:solidFill>
                  <a:prstClr val="black"/>
                </a:solidFill>
                <a:hlinkClick r:id="rId3"/>
              </a:rPr>
              <a:t>http://researchautism.org</a:t>
            </a:r>
            <a:r>
              <a:rPr lang="en-US" sz="2600" b="1" dirty="0" smtClean="0">
                <a:solidFill>
                  <a:prstClr val="black"/>
                </a:solidFill>
                <a:hlinkClick r:id="rId3"/>
              </a:rPr>
              <a:t>/</a:t>
            </a:r>
            <a:r>
              <a:rPr lang="en-US" sz="2600" b="1" dirty="0" smtClean="0">
                <a:solidFill>
                  <a:prstClr val="black"/>
                </a:solidFill>
              </a:rPr>
              <a:t> </a:t>
            </a:r>
          </a:p>
          <a:p>
            <a:pPr lvl="1">
              <a:buClr>
                <a:srgbClr val="D34817"/>
              </a:buClr>
              <a:defRPr/>
            </a:pPr>
            <a:r>
              <a:rPr lang="en-US" sz="2600" b="1" dirty="0" smtClean="0">
                <a:solidFill>
                  <a:prstClr val="black"/>
                </a:solidFill>
              </a:rPr>
              <a:t>Guides free for professionals and families </a:t>
            </a:r>
          </a:p>
          <a:p>
            <a:pPr marL="457200" lvl="1" indent="0">
              <a:buClr>
                <a:srgbClr val="D34817"/>
              </a:buClr>
              <a:buNone/>
              <a:defRPr/>
            </a:pPr>
            <a:endParaRPr lang="en-US" sz="2200" b="1" dirty="0" smtClean="0">
              <a:solidFill>
                <a:prstClr val="black"/>
              </a:solidFill>
            </a:endParaRPr>
          </a:p>
          <a:p>
            <a:pPr lvl="0">
              <a:buClr>
                <a:srgbClr val="D34817"/>
              </a:buClr>
              <a:defRPr/>
            </a:pPr>
            <a:r>
              <a:rPr lang="en-US" sz="2600" b="1" dirty="0" smtClean="0">
                <a:solidFill>
                  <a:prstClr val="black"/>
                </a:solidFill>
              </a:rPr>
              <a:t>Autism </a:t>
            </a:r>
            <a:r>
              <a:rPr lang="en-US" sz="2600" b="1" dirty="0">
                <a:solidFill>
                  <a:prstClr val="black"/>
                </a:solidFill>
              </a:rPr>
              <a:t>Society of </a:t>
            </a:r>
            <a:r>
              <a:rPr lang="en-US" sz="2600" b="1" dirty="0" smtClean="0">
                <a:solidFill>
                  <a:prstClr val="black"/>
                </a:solidFill>
              </a:rPr>
              <a:t>Ohio &amp; Autism Society of America</a:t>
            </a:r>
            <a:endParaRPr lang="en-US" sz="2200" b="1" dirty="0">
              <a:solidFill>
                <a:prstClr val="black"/>
              </a:solidFill>
            </a:endParaRPr>
          </a:p>
          <a:p>
            <a:pPr lvl="1">
              <a:buClr>
                <a:srgbClr val="D34817"/>
              </a:buClr>
              <a:defRPr/>
            </a:pPr>
            <a:r>
              <a:rPr lang="en-US" sz="2600" b="1" dirty="0">
                <a:solidFill>
                  <a:prstClr val="black"/>
                </a:solidFill>
                <a:hlinkClick r:id="rId4"/>
              </a:rPr>
              <a:t>http://www.autismohio.org</a:t>
            </a:r>
            <a:r>
              <a:rPr lang="en-US" sz="2600" b="1" dirty="0" smtClean="0">
                <a:solidFill>
                  <a:prstClr val="black"/>
                </a:solidFill>
                <a:hlinkClick r:id="rId4"/>
              </a:rPr>
              <a:t>/</a:t>
            </a:r>
            <a:endParaRPr lang="en-US" sz="2600" b="1" dirty="0" smtClean="0">
              <a:solidFill>
                <a:prstClr val="black"/>
              </a:solidFill>
            </a:endParaRPr>
          </a:p>
          <a:p>
            <a:pPr lvl="1">
              <a:buClr>
                <a:srgbClr val="D34817"/>
              </a:buClr>
              <a:defRPr/>
            </a:pPr>
            <a:r>
              <a:rPr lang="en-US" sz="2600" b="1" dirty="0">
                <a:solidFill>
                  <a:prstClr val="black"/>
                </a:solidFill>
                <a:hlinkClick r:id="rId5"/>
              </a:rPr>
              <a:t>http://www.autism-society.org/about-the-autism-society/publications/resource-materials</a:t>
            </a:r>
            <a:r>
              <a:rPr lang="en-US" sz="2600" b="1" dirty="0" smtClean="0">
                <a:solidFill>
                  <a:prstClr val="black"/>
                </a:solidFill>
                <a:hlinkClick r:id="rId5"/>
              </a:rPr>
              <a:t>/</a:t>
            </a:r>
            <a:r>
              <a:rPr lang="en-US" sz="2600" b="1" dirty="0" smtClean="0">
                <a:solidFill>
                  <a:prstClr val="black"/>
                </a:solidFill>
              </a:rPr>
              <a:t> </a:t>
            </a:r>
          </a:p>
          <a:p>
            <a:pPr lvl="1">
              <a:buClr>
                <a:srgbClr val="D34817"/>
              </a:buClr>
              <a:defRPr/>
            </a:pPr>
            <a:r>
              <a:rPr lang="en-US" sz="2600" b="1" dirty="0" smtClean="0">
                <a:solidFill>
                  <a:prstClr val="black"/>
                </a:solidFill>
              </a:rPr>
              <a:t>Find your local chapter for local services</a:t>
            </a:r>
            <a:endParaRPr lang="en-US" sz="2600" b="1" dirty="0">
              <a:solidFill>
                <a:prstClr val="black"/>
              </a:solidFill>
            </a:endParaRPr>
          </a:p>
          <a:p>
            <a:pPr lvl="1">
              <a:buClr>
                <a:srgbClr val="D34817"/>
              </a:buClr>
              <a:defRPr/>
            </a:pPr>
            <a:endParaRPr lang="en-US" sz="1200" dirty="0">
              <a:solidFill>
                <a:prstClr val="black"/>
              </a:solidFill>
            </a:endParaRPr>
          </a:p>
          <a:p>
            <a:endParaRPr lang="en-US" dirty="0"/>
          </a:p>
        </p:txBody>
      </p:sp>
    </p:spTree>
    <p:extLst>
      <p:ext uri="{BB962C8B-B14F-4D97-AF65-F5344CB8AC3E}">
        <p14:creationId xmlns:p14="http://schemas.microsoft.com/office/powerpoint/2010/main" val="2862469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337" y="1419315"/>
            <a:ext cx="6890197" cy="5264820"/>
          </a:xfrm>
        </p:spPr>
        <p:txBody>
          <a:bodyPr>
            <a:normAutofit fontScale="92500"/>
          </a:bodyPr>
          <a:lstStyle/>
          <a:p>
            <a:pPr marL="0" indent="0">
              <a:buNone/>
            </a:pPr>
            <a:r>
              <a:rPr lang="en-US" dirty="0"/>
              <a:t> Satoshi </a:t>
            </a:r>
            <a:r>
              <a:rPr lang="en-US" dirty="0" err="1"/>
              <a:t>Tajiri</a:t>
            </a:r>
            <a:r>
              <a:rPr lang="en-US" dirty="0"/>
              <a:t>:</a:t>
            </a:r>
          </a:p>
          <a:p>
            <a:pPr indent="-342900">
              <a:buFontTx/>
              <a:buChar char="-"/>
            </a:pPr>
            <a:r>
              <a:rPr lang="en-US" dirty="0"/>
              <a:t>Enjoyed insect collecting as a hobby; “Dr. Bug" </a:t>
            </a:r>
          </a:p>
          <a:p>
            <a:pPr indent="-342900">
              <a:buFontTx/>
              <a:buChar char="-"/>
            </a:pPr>
            <a:r>
              <a:rPr lang="en-US" dirty="0"/>
              <a:t>Wanted to have a profession as an entomologist </a:t>
            </a:r>
          </a:p>
          <a:p>
            <a:pPr indent="-342900">
              <a:buFontTx/>
              <a:buChar char="-"/>
            </a:pPr>
            <a:r>
              <a:rPr lang="en-US" dirty="0"/>
              <a:t>Inspiration for his later video game work</a:t>
            </a:r>
          </a:p>
          <a:p>
            <a:pPr indent="-342900">
              <a:buFontTx/>
              <a:buChar char="-"/>
            </a:pPr>
            <a:r>
              <a:rPr lang="en-US" dirty="0"/>
              <a:t>Wanted his games to allow children to have the feeling of catching and collecting creatures</a:t>
            </a:r>
          </a:p>
          <a:p>
            <a:pPr indent="-342900">
              <a:buFontTx/>
              <a:buChar char="-"/>
            </a:pPr>
            <a:r>
              <a:rPr lang="en-US" dirty="0"/>
              <a:t>The character of Ash Ketchum (Satoshi in Japanese), is largely a version of </a:t>
            </a:r>
            <a:r>
              <a:rPr lang="en-US" dirty="0" err="1"/>
              <a:t>Tajiri</a:t>
            </a:r>
            <a:r>
              <a:rPr lang="en-US" dirty="0"/>
              <a:t> as a child</a:t>
            </a:r>
          </a:p>
          <a:p>
            <a:pPr indent="-342900">
              <a:buFontTx/>
              <a:buChar char="-"/>
            </a:pPr>
            <a:endParaRPr lang="en-US" dirty="0"/>
          </a:p>
          <a:p>
            <a:pPr marL="0" indent="0">
              <a:buNone/>
            </a:pPr>
            <a:r>
              <a:rPr lang="en-US" dirty="0"/>
              <a:t>What is the name of the video game he created?</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5720" y="310019"/>
            <a:ext cx="1712201" cy="2867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09800" y="443895"/>
            <a:ext cx="687895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Trivia Time!</a:t>
            </a:r>
          </a:p>
        </p:txBody>
      </p:sp>
      <p:pic>
        <p:nvPicPr>
          <p:cNvPr id="4" name="Picture 3"/>
          <p:cNvPicPr>
            <a:picLocks noChangeAspect="1"/>
          </p:cNvPicPr>
          <p:nvPr/>
        </p:nvPicPr>
        <p:blipFill>
          <a:blip r:embed="rId3"/>
          <a:stretch>
            <a:fillRect/>
          </a:stretch>
        </p:blipFill>
        <p:spPr>
          <a:xfrm>
            <a:off x="8233894" y="3544344"/>
            <a:ext cx="2380100" cy="2722239"/>
          </a:xfrm>
          <a:prstGeom prst="rect">
            <a:avLst/>
          </a:prstGeom>
        </p:spPr>
      </p:pic>
    </p:spTree>
    <p:extLst>
      <p:ext uri="{BB962C8B-B14F-4D97-AF65-F5344CB8AC3E}">
        <p14:creationId xmlns:p14="http://schemas.microsoft.com/office/powerpoint/2010/main" val="15463664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099"/>
                                        </p:tgtEl>
                                        <p:attrNameLst>
                                          <p:attrName>style.visibility</p:attrName>
                                        </p:attrNameLst>
                                      </p:cBhvr>
                                      <p:to>
                                        <p:strVal val="visible"/>
                                      </p:to>
                                    </p:set>
                                    <p:anim calcmode="lin" valueType="num">
                                      <p:cBhvr additive="base">
                                        <p:cTn id="48" dur="500" fill="hold"/>
                                        <p:tgtEl>
                                          <p:spTgt spid="4099"/>
                                        </p:tgtEl>
                                        <p:attrNameLst>
                                          <p:attrName>ppt_x</p:attrName>
                                        </p:attrNameLst>
                                      </p:cBhvr>
                                      <p:tavLst>
                                        <p:tav tm="0">
                                          <p:val>
                                            <p:strVal val="#ppt_x"/>
                                          </p:val>
                                        </p:tav>
                                        <p:tav tm="100000">
                                          <p:val>
                                            <p:strVal val="#ppt_x"/>
                                          </p:val>
                                        </p:tav>
                                      </p:tavLst>
                                    </p:anim>
                                    <p:anim calcmode="lin" valueType="num">
                                      <p:cBhvr additive="base">
                                        <p:cTn id="49"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Tree>
    <p:extLst>
      <p:ext uri="{BB962C8B-B14F-4D97-AF65-F5344CB8AC3E}">
        <p14:creationId xmlns:p14="http://schemas.microsoft.com/office/powerpoint/2010/main" val="1811345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Tree>
    <p:extLst>
      <p:ext uri="{BB962C8B-B14F-4D97-AF65-F5344CB8AC3E}">
        <p14:creationId xmlns:p14="http://schemas.microsoft.com/office/powerpoint/2010/main" val="2174738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Tree>
    <p:extLst>
      <p:ext uri="{BB962C8B-B14F-4D97-AF65-F5344CB8AC3E}">
        <p14:creationId xmlns:p14="http://schemas.microsoft.com/office/powerpoint/2010/main" val="10891021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Tree>
    <p:extLst>
      <p:ext uri="{BB962C8B-B14F-4D97-AF65-F5344CB8AC3E}">
        <p14:creationId xmlns:p14="http://schemas.microsoft.com/office/powerpoint/2010/main" val="2027723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339" y="152401"/>
            <a:ext cx="7886700" cy="1325563"/>
          </a:xfrm>
        </p:spPr>
        <p:txBody>
          <a:bodyPr/>
          <a:lstStyle/>
          <a:p>
            <a:pPr algn="ctr"/>
            <a:r>
              <a:rPr lang="en-US" b="1" u="sng" dirty="0"/>
              <a:t>Milestones Autism Resources</a:t>
            </a:r>
          </a:p>
        </p:txBody>
      </p:sp>
      <p:sp>
        <p:nvSpPr>
          <p:cNvPr id="3" name="Content Placeholder 2"/>
          <p:cNvSpPr>
            <a:spLocks noGrp="1"/>
          </p:cNvSpPr>
          <p:nvPr>
            <p:ph idx="1"/>
          </p:nvPr>
        </p:nvSpPr>
        <p:spPr>
          <a:xfrm>
            <a:off x="721217" y="1371601"/>
            <a:ext cx="9375129" cy="5090255"/>
          </a:xfrm>
        </p:spPr>
        <p:txBody>
          <a:bodyPr>
            <a:normAutofit/>
          </a:bodyPr>
          <a:lstStyle/>
          <a:p>
            <a:pPr marL="0" indent="0" algn="ctr">
              <a:buNone/>
            </a:pPr>
            <a:r>
              <a:rPr lang="en-US" b="1" dirty="0"/>
              <a:t>     Core Services:</a:t>
            </a:r>
          </a:p>
          <a:p>
            <a:pPr lvl="1"/>
            <a:r>
              <a:rPr lang="en-US" b="1" dirty="0"/>
              <a:t>Annual Conference</a:t>
            </a:r>
          </a:p>
          <a:p>
            <a:pPr lvl="2"/>
            <a:r>
              <a:rPr lang="en-US" dirty="0"/>
              <a:t>June, 80+ workshops, 40+ exhibitors, networking, awards</a:t>
            </a:r>
          </a:p>
          <a:p>
            <a:pPr lvl="1"/>
            <a:r>
              <a:rPr lang="en-US" b="1" dirty="0" err="1"/>
              <a:t>HelpDesk</a:t>
            </a:r>
            <a:endParaRPr lang="en-US" b="1" dirty="0"/>
          </a:p>
          <a:p>
            <a:pPr lvl="2"/>
            <a:r>
              <a:rPr lang="en-US" dirty="0"/>
              <a:t>Free phone/online for all ages &amp; stages </a:t>
            </a:r>
          </a:p>
          <a:p>
            <a:pPr lvl="1"/>
            <a:r>
              <a:rPr lang="en-US" b="1" dirty="0"/>
              <a:t>Consultations &amp; Trainings</a:t>
            </a:r>
          </a:p>
          <a:p>
            <a:pPr lvl="2"/>
            <a:r>
              <a:rPr lang="en-US" dirty="0"/>
              <a:t>Private Consultations for families &amp; agencies</a:t>
            </a:r>
          </a:p>
          <a:p>
            <a:pPr lvl="2"/>
            <a:r>
              <a:rPr lang="en-US" dirty="0"/>
              <a:t>Customized Trainings</a:t>
            </a:r>
          </a:p>
          <a:p>
            <a:pPr lvl="1"/>
            <a:r>
              <a:rPr lang="en-US" b="1" dirty="0"/>
              <a:t>Online Resources</a:t>
            </a:r>
          </a:p>
          <a:p>
            <a:pPr lvl="2"/>
            <a:r>
              <a:rPr lang="en-US" dirty="0"/>
              <a:t>Community Calendar </a:t>
            </a:r>
          </a:p>
          <a:p>
            <a:pPr lvl="2"/>
            <a:r>
              <a:rPr lang="en-US" dirty="0"/>
              <a:t>Resource Database</a:t>
            </a:r>
          </a:p>
          <a:p>
            <a:pPr lvl="2"/>
            <a:r>
              <a:rPr lang="en-US" dirty="0"/>
              <a:t>Guiding Questions</a:t>
            </a:r>
          </a:p>
          <a:p>
            <a:pPr lvl="2"/>
            <a:r>
              <a:rPr lang="en-US" dirty="0"/>
              <a:t>Toolkits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96" y="5815782"/>
            <a:ext cx="1123642" cy="91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S:\Photos\Conference 2014\New Image Photos\PG Keyno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6867" y="2837213"/>
            <a:ext cx="4372402" cy="389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0315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Tree>
    <p:extLst>
      <p:ext uri="{BB962C8B-B14F-4D97-AF65-F5344CB8AC3E}">
        <p14:creationId xmlns:p14="http://schemas.microsoft.com/office/powerpoint/2010/main" val="1522452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Tree>
    <p:extLst>
      <p:ext uri="{BB962C8B-B14F-4D97-AF65-F5344CB8AC3E}">
        <p14:creationId xmlns:p14="http://schemas.microsoft.com/office/powerpoint/2010/main" val="36367269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518618"/>
            <a:ext cx="7886700" cy="5854889"/>
          </a:xfrm>
        </p:spPr>
        <p:txBody>
          <a:bodyPr>
            <a:normAutofit/>
          </a:bodyPr>
          <a:lstStyle/>
          <a:p>
            <a:pPr marL="0" indent="0" algn="ctr">
              <a:buNone/>
            </a:pPr>
            <a:r>
              <a:rPr lang="en-US" sz="5400" b="1" dirty="0"/>
              <a:t>Questions?</a:t>
            </a:r>
          </a:p>
          <a:p>
            <a:pPr marL="0" indent="0" algn="ctr">
              <a:buNone/>
            </a:pPr>
            <a:endParaRPr lang="en-US" sz="3600" b="1" dirty="0" smtClean="0"/>
          </a:p>
          <a:p>
            <a:pPr marL="0" indent="0" algn="ctr">
              <a:buNone/>
            </a:pPr>
            <a:r>
              <a:rPr lang="en-US" sz="3600" b="1" dirty="0" smtClean="0"/>
              <a:t>Milestones </a:t>
            </a:r>
            <a:r>
              <a:rPr lang="en-US" sz="3600" b="1" dirty="0"/>
              <a:t>is the first call for help, </a:t>
            </a:r>
          </a:p>
          <a:p>
            <a:pPr marL="0" indent="0" algn="ctr">
              <a:buNone/>
            </a:pPr>
            <a:r>
              <a:rPr lang="en-US" sz="3600" b="1" dirty="0"/>
              <a:t>at any stage or age.</a:t>
            </a:r>
          </a:p>
          <a:p>
            <a:pPr marL="0" indent="0" algn="ctr">
              <a:buNone/>
            </a:pPr>
            <a:endParaRPr lang="en-US" sz="3600" b="1" dirty="0"/>
          </a:p>
          <a:p>
            <a:pPr marL="0" indent="0" algn="ctr">
              <a:buNone/>
            </a:pPr>
            <a:r>
              <a:rPr lang="en-US" sz="3600" b="1" dirty="0"/>
              <a:t>Milestones Autism Resources</a:t>
            </a:r>
          </a:p>
          <a:p>
            <a:pPr marL="0" indent="0" algn="ctr">
              <a:buNone/>
            </a:pPr>
            <a:r>
              <a:rPr lang="en-US" dirty="0">
                <a:hlinkClick r:id="rId3"/>
              </a:rPr>
              <a:t>www.milestones.org</a:t>
            </a:r>
            <a:endParaRPr lang="en-US" dirty="0"/>
          </a:p>
          <a:p>
            <a:pPr marL="0" indent="0" algn="ctr">
              <a:buNone/>
            </a:pPr>
            <a:endParaRPr lang="en-US" dirty="0"/>
          </a:p>
        </p:txBody>
      </p:sp>
    </p:spTree>
    <p:extLst>
      <p:ext uri="{BB962C8B-B14F-4D97-AF65-F5344CB8AC3E}">
        <p14:creationId xmlns:p14="http://schemas.microsoft.com/office/powerpoint/2010/main" val="47431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u="sng" dirty="0"/>
              <a:t>Milestones </a:t>
            </a:r>
            <a:r>
              <a:rPr lang="en-US" b="1" u="sng" dirty="0" err="1"/>
              <a:t>HelpDesk</a:t>
            </a:r>
            <a:r>
              <a:rPr lang="en-US" b="1" u="sng" dirty="0"/>
              <a:t> Support: Ms. Sally Who: </a:t>
            </a:r>
            <a:br>
              <a:rPr lang="en-US" b="1" u="sng" dirty="0"/>
            </a:br>
            <a:endParaRPr lang="en-US" b="1" u="sng"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4407925"/>
              </p:ext>
            </p:extLst>
          </p:nvPr>
        </p:nvGraphicFramePr>
        <p:xfrm>
          <a:off x="321973" y="1825625"/>
          <a:ext cx="11552348" cy="4794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4490265" y="2079111"/>
            <a:ext cx="1180035" cy="8837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Medical Specialists </a:t>
            </a:r>
          </a:p>
        </p:txBody>
      </p:sp>
      <p:sp>
        <p:nvSpPr>
          <p:cNvPr id="7" name="Rectangle 6"/>
          <p:cNvSpPr/>
          <p:nvPr/>
        </p:nvSpPr>
        <p:spPr>
          <a:xfrm>
            <a:off x="9587576" y="2995417"/>
            <a:ext cx="1707052" cy="12272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Education about </a:t>
            </a:r>
            <a:r>
              <a:rPr lang="en-US" dirty="0" err="1"/>
              <a:t>Edvidence</a:t>
            </a:r>
            <a:r>
              <a:rPr lang="en-US" dirty="0"/>
              <a:t>-based Inventions  </a:t>
            </a:r>
          </a:p>
        </p:txBody>
      </p:sp>
      <p:sp>
        <p:nvSpPr>
          <p:cNvPr id="8" name="Rectangle 7"/>
          <p:cNvSpPr/>
          <p:nvPr/>
        </p:nvSpPr>
        <p:spPr>
          <a:xfrm>
            <a:off x="8417758" y="1480579"/>
            <a:ext cx="1553652" cy="9969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t>Refferals</a:t>
            </a:r>
            <a:r>
              <a:rPr lang="en-US" dirty="0"/>
              <a:t> to </a:t>
            </a:r>
            <a:r>
              <a:rPr lang="en-US" dirty="0" err="1"/>
              <a:t>appriopraite</a:t>
            </a:r>
            <a:r>
              <a:rPr lang="en-US" dirty="0"/>
              <a:t> agencies </a:t>
            </a:r>
          </a:p>
        </p:txBody>
      </p:sp>
      <p:sp>
        <p:nvSpPr>
          <p:cNvPr id="9" name="Rectangle 8"/>
          <p:cNvSpPr/>
          <p:nvPr/>
        </p:nvSpPr>
        <p:spPr>
          <a:xfrm>
            <a:off x="9388350" y="5143286"/>
            <a:ext cx="1584450" cy="12319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Long-term supports &amp; planning options</a:t>
            </a:r>
          </a:p>
        </p:txBody>
      </p:sp>
      <p:sp>
        <p:nvSpPr>
          <p:cNvPr id="10" name="Rectangle 9"/>
          <p:cNvSpPr/>
          <p:nvPr/>
        </p:nvSpPr>
        <p:spPr>
          <a:xfrm>
            <a:off x="6325236" y="1286656"/>
            <a:ext cx="1184082" cy="10265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Social &amp; Support Groups</a:t>
            </a:r>
          </a:p>
        </p:txBody>
      </p:sp>
      <p:sp>
        <p:nvSpPr>
          <p:cNvPr id="11" name="Rectangle 10"/>
          <p:cNvSpPr/>
          <p:nvPr/>
        </p:nvSpPr>
        <p:spPr>
          <a:xfrm>
            <a:off x="4566039" y="5624458"/>
            <a:ext cx="1385223" cy="99528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Continuous touchstone </a:t>
            </a:r>
          </a:p>
        </p:txBody>
      </p:sp>
    </p:spTree>
    <p:extLst>
      <p:ext uri="{BB962C8B-B14F-4D97-AF65-F5344CB8AC3E}">
        <p14:creationId xmlns:p14="http://schemas.microsoft.com/office/powerpoint/2010/main" val="945308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2442" y="201458"/>
            <a:ext cx="10515600" cy="894121"/>
          </a:xfrm>
        </p:spPr>
        <p:txBody>
          <a:bodyPr/>
          <a:lstStyle/>
          <a:p>
            <a:pPr algn="ctr"/>
            <a:r>
              <a:rPr lang="en-US" b="1" u="sng" dirty="0"/>
              <a:t>Milestones </a:t>
            </a:r>
            <a:r>
              <a:rPr lang="en-US" b="1" u="sng" dirty="0" err="1"/>
              <a:t>HelpDesk</a:t>
            </a:r>
            <a:r>
              <a:rPr lang="en-US" b="1" u="sng" dirty="0"/>
              <a:t> Support</a:t>
            </a:r>
          </a:p>
        </p:txBody>
      </p:sp>
      <p:sp>
        <p:nvSpPr>
          <p:cNvPr id="4" name="Oval 3"/>
          <p:cNvSpPr/>
          <p:nvPr/>
        </p:nvSpPr>
        <p:spPr>
          <a:xfrm>
            <a:off x="597257" y="2487065"/>
            <a:ext cx="1893193" cy="18252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panose="020F0502020204030204"/>
                <a:ea typeface="+mn-ea"/>
                <a:cs typeface="+mn-cs"/>
              </a:rPr>
              <a:t>Ms. Sally Who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panose="020F0502020204030204"/>
                <a:ea typeface="+mn-ea"/>
                <a:cs typeface="+mn-cs"/>
              </a:rPr>
              <a:t> &amp; 3 yr. old with ASD (Molly)</a:t>
            </a:r>
          </a:p>
        </p:txBody>
      </p:sp>
      <p:sp>
        <p:nvSpPr>
          <p:cNvPr id="6" name="Rectangle 5"/>
          <p:cNvSpPr/>
          <p:nvPr/>
        </p:nvSpPr>
        <p:spPr>
          <a:xfrm>
            <a:off x="9517488" y="1321883"/>
            <a:ext cx="1519708" cy="16503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ED7D31"/>
                </a:solidFill>
                <a:effectLst/>
                <a:uLnTx/>
                <a:uFillTx/>
                <a:latin typeface="Calibri" panose="020F0502020204030204"/>
                <a:ea typeface="+mn-ea"/>
                <a:cs typeface="+mn-cs"/>
              </a:rPr>
              <a:t>School Choices &amp; Auxiliary Services Available</a:t>
            </a:r>
          </a:p>
        </p:txBody>
      </p:sp>
      <p:cxnSp>
        <p:nvCxnSpPr>
          <p:cNvPr id="8" name="Straight Arrow Connector 7"/>
          <p:cNvCxnSpPr/>
          <p:nvPr/>
        </p:nvCxnSpPr>
        <p:spPr>
          <a:xfrm>
            <a:off x="2614411" y="3457978"/>
            <a:ext cx="99167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Cloud Callout 8"/>
          <p:cNvSpPr/>
          <p:nvPr/>
        </p:nvSpPr>
        <p:spPr>
          <a:xfrm>
            <a:off x="2075913" y="1052033"/>
            <a:ext cx="1906073" cy="1469093"/>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I need help with my child…</a:t>
            </a:r>
          </a:p>
        </p:txBody>
      </p:sp>
      <p:sp>
        <p:nvSpPr>
          <p:cNvPr id="10" name="Oval 9"/>
          <p:cNvSpPr/>
          <p:nvPr/>
        </p:nvSpPr>
        <p:spPr>
          <a:xfrm>
            <a:off x="3842732" y="3084490"/>
            <a:ext cx="1867436" cy="78561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Clinic Pediatrician </a:t>
            </a:r>
          </a:p>
        </p:txBody>
      </p:sp>
      <p:cxnSp>
        <p:nvCxnSpPr>
          <p:cNvPr id="12" name="Straight Arrow Connector 11"/>
          <p:cNvCxnSpPr/>
          <p:nvPr/>
        </p:nvCxnSpPr>
        <p:spPr>
          <a:xfrm flipH="1">
            <a:off x="597257" y="4312309"/>
            <a:ext cx="651994" cy="55590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a:off x="1922573" y="4312309"/>
            <a:ext cx="33856" cy="95127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a:stCxn id="4" idx="5"/>
          </p:cNvCxnSpPr>
          <p:nvPr/>
        </p:nvCxnSpPr>
        <p:spPr>
          <a:xfrm>
            <a:off x="2213198" y="4045008"/>
            <a:ext cx="1225461" cy="181400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9" name="Rectangle 18"/>
          <p:cNvSpPr/>
          <p:nvPr/>
        </p:nvSpPr>
        <p:spPr>
          <a:xfrm>
            <a:off x="185760" y="4932775"/>
            <a:ext cx="1030310" cy="11333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rPr>
              <a:t>7 yr. old typical sibling</a:t>
            </a:r>
          </a:p>
        </p:txBody>
      </p:sp>
      <p:sp>
        <p:nvSpPr>
          <p:cNvPr id="20" name="Rectangle 19"/>
          <p:cNvSpPr/>
          <p:nvPr/>
        </p:nvSpPr>
        <p:spPr>
          <a:xfrm>
            <a:off x="3544151" y="5653992"/>
            <a:ext cx="1081825" cy="10816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7030A0"/>
                </a:solidFill>
                <a:latin typeface="Calibri" panose="020F0502020204030204"/>
              </a:rPr>
              <a:t>Single Parent, W</a:t>
            </a:r>
            <a:r>
              <a:rPr kumimoji="0" lang="en-US" sz="1800" b="0" i="0" u="none" strike="noStrike" kern="1200" cap="none" spc="0" normalizeH="0" baseline="0" noProof="0" dirty="0" err="1">
                <a:ln>
                  <a:noFill/>
                </a:ln>
                <a:solidFill>
                  <a:srgbClr val="7030A0"/>
                </a:solidFill>
                <a:effectLst/>
                <a:uLnTx/>
                <a:uFillTx/>
                <a:latin typeface="Calibri" panose="020F0502020204030204"/>
                <a:ea typeface="+mn-ea"/>
                <a:cs typeface="+mn-cs"/>
              </a:rPr>
              <a:t>orks</a:t>
            </a:r>
            <a:r>
              <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rPr>
              <a:t> full time</a:t>
            </a:r>
          </a:p>
        </p:txBody>
      </p:sp>
      <p:sp>
        <p:nvSpPr>
          <p:cNvPr id="21" name="Rectangle 20"/>
          <p:cNvSpPr/>
          <p:nvPr/>
        </p:nvSpPr>
        <p:spPr>
          <a:xfrm>
            <a:off x="1755997" y="5525286"/>
            <a:ext cx="1076013"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rPr>
              <a:t>New to Autism &amp; Scared</a:t>
            </a:r>
          </a:p>
        </p:txBody>
      </p:sp>
      <p:cxnSp>
        <p:nvCxnSpPr>
          <p:cNvPr id="24" name="Straight Arrow Connector 23"/>
          <p:cNvCxnSpPr>
            <a:stCxn id="10" idx="6"/>
          </p:cNvCxnSpPr>
          <p:nvPr/>
        </p:nvCxnSpPr>
        <p:spPr>
          <a:xfrm flipV="1">
            <a:off x="5710168" y="3477295"/>
            <a:ext cx="111563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5-Point Star 24"/>
          <p:cNvSpPr/>
          <p:nvPr/>
        </p:nvSpPr>
        <p:spPr>
          <a:xfrm>
            <a:off x="5948425" y="1994112"/>
            <a:ext cx="3214892" cy="2318197"/>
          </a:xfrm>
          <a:prstGeom prst="star5">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panose="020F0502020204030204"/>
                <a:ea typeface="+mn-ea"/>
                <a:cs typeface="+mn-cs"/>
              </a:rPr>
              <a:t>Milestones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panose="020F0502020204030204"/>
                <a:ea typeface="+mn-ea"/>
                <a:cs typeface="+mn-cs"/>
              </a:rPr>
              <a:t>Staff</a:t>
            </a:r>
          </a:p>
        </p:txBody>
      </p:sp>
      <p:cxnSp>
        <p:nvCxnSpPr>
          <p:cNvPr id="27" name="Elbow Connector 26"/>
          <p:cNvCxnSpPr/>
          <p:nvPr/>
        </p:nvCxnSpPr>
        <p:spPr>
          <a:xfrm rot="10800000" flipV="1">
            <a:off x="2738367" y="2170890"/>
            <a:ext cx="6542468" cy="643914"/>
          </a:xfrm>
          <a:prstGeom prst="bentConnector3">
            <a:avLst>
              <a:gd name="adj1" fmla="val 26576"/>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30" name="Rectangle 29"/>
          <p:cNvSpPr/>
          <p:nvPr/>
        </p:nvSpPr>
        <p:spPr>
          <a:xfrm>
            <a:off x="9528751" y="3301656"/>
            <a:ext cx="1519708" cy="16503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ED7D31"/>
                </a:solidFill>
                <a:effectLst/>
                <a:uLnTx/>
                <a:uFillTx/>
                <a:latin typeface="Calibri" panose="020F0502020204030204"/>
                <a:ea typeface="+mn-ea"/>
                <a:cs typeface="+mn-cs"/>
              </a:rPr>
              <a:t>Referrals to County Boards of DD &amp; Services</a:t>
            </a:r>
          </a:p>
        </p:txBody>
      </p:sp>
      <p:sp>
        <p:nvSpPr>
          <p:cNvPr id="31" name="Rectangle 30"/>
          <p:cNvSpPr/>
          <p:nvPr/>
        </p:nvSpPr>
        <p:spPr>
          <a:xfrm>
            <a:off x="7536556" y="4952010"/>
            <a:ext cx="1519708" cy="16503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ED7D31"/>
                </a:solidFill>
                <a:effectLst/>
                <a:uLnTx/>
                <a:uFillTx/>
                <a:latin typeface="Calibri" panose="020F0502020204030204"/>
                <a:ea typeface="+mn-ea"/>
                <a:cs typeface="+mn-cs"/>
              </a:rPr>
              <a:t>Connection to support groups and education</a:t>
            </a:r>
          </a:p>
        </p:txBody>
      </p:sp>
      <p:sp>
        <p:nvSpPr>
          <p:cNvPr id="32" name="Rectangle 31"/>
          <p:cNvSpPr/>
          <p:nvPr/>
        </p:nvSpPr>
        <p:spPr>
          <a:xfrm>
            <a:off x="9680085" y="5281429"/>
            <a:ext cx="1194514" cy="13725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ED7D31"/>
                </a:solidFill>
                <a:effectLst/>
                <a:uLnTx/>
                <a:uFillTx/>
                <a:latin typeface="Calibri" panose="020F0502020204030204"/>
                <a:ea typeface="+mn-ea"/>
                <a:cs typeface="+mn-cs"/>
              </a:rPr>
              <a:t>Hair-cuts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ED7D31"/>
                </a:solidFill>
                <a:effectLst/>
                <a:uLnTx/>
                <a:uFillTx/>
                <a:latin typeface="Calibri" panose="020F0502020204030204"/>
                <a:ea typeface="+mn-ea"/>
                <a:cs typeface="+mn-cs"/>
              </a:rPr>
              <a:t>Play Groups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ED7D31"/>
                </a:solidFill>
                <a:effectLst/>
                <a:uLnTx/>
                <a:uFillTx/>
                <a:latin typeface="Calibri" panose="020F0502020204030204"/>
                <a:ea typeface="+mn-ea"/>
                <a:cs typeface="+mn-cs"/>
              </a:rPr>
              <a:t>Therapies</a:t>
            </a:r>
          </a:p>
        </p:txBody>
      </p:sp>
      <p:cxnSp>
        <p:nvCxnSpPr>
          <p:cNvPr id="34" name="Elbow Connector 33"/>
          <p:cNvCxnSpPr>
            <a:cxnSpLocks/>
          </p:cNvCxnSpPr>
          <p:nvPr/>
        </p:nvCxnSpPr>
        <p:spPr>
          <a:xfrm rot="10800000">
            <a:off x="2641784" y="3932382"/>
            <a:ext cx="7038301" cy="168237"/>
          </a:xfrm>
          <a:prstGeom prst="bentConnector3">
            <a:avLst>
              <a:gd name="adj1" fmla="val 41435"/>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8" name="Connector: Elbow 17"/>
          <p:cNvCxnSpPr/>
          <p:nvPr/>
        </p:nvCxnSpPr>
        <p:spPr>
          <a:xfrm rot="10800000">
            <a:off x="2738368" y="4265498"/>
            <a:ext cx="6890929" cy="1307745"/>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Connector: Elbow 22"/>
          <p:cNvCxnSpPr/>
          <p:nvPr/>
        </p:nvCxnSpPr>
        <p:spPr>
          <a:xfrm rot="10800000">
            <a:off x="2947652" y="4525609"/>
            <a:ext cx="5545117" cy="40716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780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699628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60609" y="362653"/>
            <a:ext cx="11558386" cy="6159960"/>
          </a:xfrm>
          <a:prstGeom prst="rect">
            <a:avLst/>
          </a:prstGeom>
        </p:spPr>
      </p:pic>
    </p:spTree>
    <p:extLst>
      <p:ext uri="{BB962C8B-B14F-4D97-AF65-F5344CB8AC3E}">
        <p14:creationId xmlns:p14="http://schemas.microsoft.com/office/powerpoint/2010/main" val="3583695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458955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TotalTime>
  <Words>1355</Words>
  <Application>Microsoft Office PowerPoint</Application>
  <PresentationFormat>Widescreen</PresentationFormat>
  <Paragraphs>209</Paragraphs>
  <Slides>42</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42</vt:i4>
      </vt:variant>
    </vt:vector>
  </HeadingPairs>
  <TitlesOfParts>
    <vt:vector size="51" baseType="lpstr">
      <vt:lpstr>Arial</vt:lpstr>
      <vt:lpstr>Calibri</vt:lpstr>
      <vt:lpstr>Calibri Light</vt:lpstr>
      <vt:lpstr>Lucida Sans</vt:lpstr>
      <vt:lpstr>Open Sans</vt:lpstr>
      <vt:lpstr>Trebuchet</vt:lpstr>
      <vt:lpstr>Office Theme</vt:lpstr>
      <vt:lpstr>1_Office Theme</vt:lpstr>
      <vt:lpstr>2_Office Theme</vt:lpstr>
      <vt:lpstr>Milestones Autism Resources: Supporting School Districts and Their Students </vt:lpstr>
      <vt:lpstr>Overview </vt:lpstr>
      <vt:lpstr>Milestones Autism Resources</vt:lpstr>
      <vt:lpstr>Milestones Autism Resources</vt:lpstr>
      <vt:lpstr>Milestones HelpDesk Support: Ms. Sally Who:  </vt:lpstr>
      <vt:lpstr>Milestones HelpDesk Support</vt:lpstr>
      <vt:lpstr>PowerPoint Presentation</vt:lpstr>
      <vt:lpstr>PowerPoint Presentation</vt:lpstr>
      <vt:lpstr>PowerPoint Presentation</vt:lpstr>
      <vt:lpstr>James Durbin</vt:lpstr>
      <vt:lpstr>Daryl Hannah</vt:lpstr>
      <vt:lpstr>Dan Aykroyd</vt:lpstr>
      <vt:lpstr>Alexis Wineman</vt:lpstr>
      <vt:lpstr>Temple Grandin</vt:lpstr>
      <vt:lpstr>What is Autism?</vt:lpstr>
      <vt:lpstr>What is Autism: Statistics &amp; Risk Factors</vt:lpstr>
      <vt:lpstr>Evidence-Based Strategies and Resources</vt:lpstr>
      <vt:lpstr>Milestones Autism Resources helps individuals with autism reach their unique potential. We focus on educating and coaching for family members and professionals in evidence-based practical strategies. Our conferences, workshops, professional development, referral calls and online resources connect the autism community with vital information, and each other.</vt:lpstr>
      <vt:lpstr>Evidence Based Strategies: Schedules </vt:lpstr>
      <vt:lpstr>Evidence Based Strategies: Schedules</vt:lpstr>
      <vt:lpstr>Evidence Based Strategies: Resources</vt:lpstr>
      <vt:lpstr>Evidence-Based Strategies: Social Stories &amp; Scripts</vt:lpstr>
      <vt:lpstr>Evidence-Based Strategies: Social Stories &amp; Scripts</vt:lpstr>
      <vt:lpstr>Sensory Processing/Integration – Carly’s Cafe</vt:lpstr>
      <vt:lpstr>Evidence Based Strategies: Sensory/Stimming</vt:lpstr>
      <vt:lpstr>Evidence Based Strategies: Sensory/Stimming</vt:lpstr>
      <vt:lpstr>Educational Resources: Do2Learn &amp; JobTips</vt:lpstr>
      <vt:lpstr>Educational Resources: Vizzle &amp; Monarch</vt:lpstr>
      <vt:lpstr>Educational Resources: NEA</vt:lpstr>
      <vt:lpstr>Educational Resources: National Autism Center</vt:lpstr>
      <vt:lpstr>Educational Resources: Integrated Classrooms</vt:lpstr>
      <vt:lpstr>Educational Resources: Up-to-date for Educators </vt:lpstr>
      <vt:lpstr>Ohio Center for Autism and Low Incidence (OCALI)</vt:lpstr>
      <vt:lpstr>Resources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Rhodes</dc:creator>
  <cp:lastModifiedBy>Beth Thompson</cp:lastModifiedBy>
  <cp:revision>29</cp:revision>
  <dcterms:created xsi:type="dcterms:W3CDTF">2017-02-05T16:10:41Z</dcterms:created>
  <dcterms:modified xsi:type="dcterms:W3CDTF">2017-02-09T17:13:46Z</dcterms:modified>
</cp:coreProperties>
</file>