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6"/>
  </p:notesMasterIdLst>
  <p:sldIdLst>
    <p:sldId id="266" r:id="rId5"/>
    <p:sldId id="267" r:id="rId6"/>
    <p:sldId id="302" r:id="rId7"/>
    <p:sldId id="331" r:id="rId8"/>
    <p:sldId id="268" r:id="rId9"/>
    <p:sldId id="290" r:id="rId10"/>
    <p:sldId id="328" r:id="rId11"/>
    <p:sldId id="326" r:id="rId12"/>
    <p:sldId id="322" r:id="rId13"/>
    <p:sldId id="292" r:id="rId14"/>
    <p:sldId id="293" r:id="rId15"/>
    <p:sldId id="295" r:id="rId16"/>
    <p:sldId id="308" r:id="rId17"/>
    <p:sldId id="325" r:id="rId18"/>
    <p:sldId id="309" r:id="rId19"/>
    <p:sldId id="330" r:id="rId20"/>
    <p:sldId id="270" r:id="rId21"/>
    <p:sldId id="311" r:id="rId22"/>
    <p:sldId id="312" r:id="rId23"/>
    <p:sldId id="271" r:id="rId24"/>
    <p:sldId id="272" r:id="rId25"/>
    <p:sldId id="301" r:id="rId26"/>
    <p:sldId id="316" r:id="rId27"/>
    <p:sldId id="284" r:id="rId28"/>
    <p:sldId id="285" r:id="rId29"/>
    <p:sldId id="286" r:id="rId30"/>
    <p:sldId id="287" r:id="rId31"/>
    <p:sldId id="298" r:id="rId32"/>
    <p:sldId id="323" r:id="rId33"/>
    <p:sldId id="265" r:id="rId34"/>
    <p:sldId id="260" r:id="rId35"/>
  </p:sldIdLst>
  <p:sldSz cx="9144000" cy="6858000" type="screen4x3"/>
  <p:notesSz cx="7004050" cy="92233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A2CA"/>
    <a:srgbClr val="CD0920"/>
    <a:srgbClr val="C0DB37"/>
    <a:srgbClr val="0402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289" autoAdjust="0"/>
  </p:normalViewPr>
  <p:slideViewPr>
    <p:cSldViewPr snapToGrid="0" snapToObjects="1">
      <p:cViewPr>
        <p:scale>
          <a:sx n="60" d="100"/>
          <a:sy n="60" d="100"/>
        </p:scale>
        <p:origin x="-1842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46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088" cy="461169"/>
          </a:xfrm>
          <a:prstGeom prst="rect">
            <a:avLst/>
          </a:prstGeom>
        </p:spPr>
        <p:txBody>
          <a:bodyPr vert="horz" lIns="92707" tIns="46354" rIns="92707" bIns="4635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341" y="0"/>
            <a:ext cx="3035088" cy="461169"/>
          </a:xfrm>
          <a:prstGeom prst="rect">
            <a:avLst/>
          </a:prstGeom>
        </p:spPr>
        <p:txBody>
          <a:bodyPr vert="horz" lIns="92707" tIns="46354" rIns="92707" bIns="46354" rtlCol="0"/>
          <a:lstStyle>
            <a:lvl1pPr algn="r">
              <a:defRPr sz="1200"/>
            </a:lvl1pPr>
          </a:lstStyle>
          <a:p>
            <a:fld id="{6523B6F3-3266-4202-B244-6C991C95393B}" type="datetimeFigureOut">
              <a:rPr lang="en-US" smtClean="0"/>
              <a:t>1/29/2014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0563"/>
            <a:ext cx="4613275" cy="3460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07" tIns="46354" rIns="92707" bIns="4635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5" y="4381104"/>
            <a:ext cx="5603240" cy="4150519"/>
          </a:xfrm>
          <a:prstGeom prst="rect">
            <a:avLst/>
          </a:prstGeom>
        </p:spPr>
        <p:txBody>
          <a:bodyPr vert="horz" lIns="92707" tIns="46354" rIns="92707" bIns="4635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5"/>
            <a:ext cx="3035088" cy="461169"/>
          </a:xfrm>
          <a:prstGeom prst="rect">
            <a:avLst/>
          </a:prstGeom>
        </p:spPr>
        <p:txBody>
          <a:bodyPr vert="horz" lIns="92707" tIns="46354" rIns="92707" bIns="4635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341" y="8760605"/>
            <a:ext cx="3035088" cy="461169"/>
          </a:xfrm>
          <a:prstGeom prst="rect">
            <a:avLst/>
          </a:prstGeom>
        </p:spPr>
        <p:txBody>
          <a:bodyPr vert="horz" lIns="92707" tIns="46354" rIns="92707" bIns="46354" rtlCol="0" anchor="b"/>
          <a:lstStyle>
            <a:lvl1pPr algn="r">
              <a:defRPr sz="1200"/>
            </a:lvl1pPr>
          </a:lstStyle>
          <a:p>
            <a:fld id="{4EE0CA37-B3D3-4D0D-8A2B-1C633EDD52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936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0CA37-B3D3-4D0D-8A2B-1C633EDD525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662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043527-8EAB-40B4-A534-3045E607F503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638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6467" y="5514102"/>
            <a:ext cx="7772400" cy="646331"/>
          </a:xfrm>
        </p:spPr>
        <p:txBody>
          <a:bodyPr lIns="0" tIns="0" rIns="0" bIns="0" anchor="b" anchorCtr="0">
            <a:spAutoFit/>
          </a:bodyPr>
          <a:lstStyle>
            <a:lvl1pPr algn="l">
              <a:defRPr sz="4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6467" y="6279478"/>
            <a:ext cx="6400800" cy="430887"/>
          </a:xfrm>
        </p:spPr>
        <p:txBody>
          <a:bodyPr lIns="0" tIns="0" rIns="0" bIns="0" anchor="t" anchorCtr="0">
            <a:spAutoFit/>
          </a:bodyPr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7" name="Picture 6" descr="ODE_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807267" y="6186917"/>
            <a:ext cx="2012050" cy="369560"/>
          </a:xfrm>
          <a:prstGeom prst="rect">
            <a:avLst/>
          </a:prstGeom>
        </p:spPr>
      </p:pic>
      <p:pic>
        <p:nvPicPr>
          <p:cNvPr id="8" name="Picture 7" descr="PhotoOption3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6940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46331"/>
          </a:xfrm>
        </p:spPr>
        <p:txBody>
          <a:bodyPr>
            <a:spAutoFit/>
          </a:bodyPr>
          <a:lstStyle>
            <a:lvl1pPr>
              <a:defRPr sz="4200" b="1"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7644"/>
            <a:ext cx="82296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 descr="FOOTER-1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78160"/>
            <a:ext cx="9144000" cy="48768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183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9036"/>
            <a:ext cx="8229600" cy="45259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200" b="1" kern="1200">
          <a:solidFill>
            <a:srgbClr val="C00000"/>
          </a:solidFill>
          <a:latin typeface="Arial"/>
          <a:ea typeface="+mj-ea"/>
          <a:cs typeface="Arial"/>
        </a:defRPr>
      </a:lvl1pPr>
    </p:titleStyle>
    <p:bodyStyle>
      <a:lvl1pPr marL="227013" indent="-227013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571500" indent="-225425" algn="l" defTabSz="457200" rtl="0" eaLnBrk="1" latinLnBrk="0" hangingPunct="1">
        <a:spcBef>
          <a:spcPct val="20000"/>
        </a:spcBef>
        <a:buFont typeface="Arial"/>
        <a:buChar char="–"/>
        <a:defRPr sz="3200" kern="1200">
          <a:solidFill>
            <a:schemeClr val="tx1"/>
          </a:solidFill>
          <a:latin typeface="Arial"/>
          <a:ea typeface="+mn-ea"/>
          <a:cs typeface="Arial"/>
        </a:defRPr>
      </a:lvl2pPr>
      <a:lvl3pPr marL="1025525" indent="-2286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3pPr>
      <a:lvl4pPr marL="1490663" indent="-228600" algn="l" defTabSz="457200" rtl="0" eaLnBrk="1" latinLnBrk="0" hangingPunct="1">
        <a:spcBef>
          <a:spcPct val="20000"/>
        </a:spcBef>
        <a:buFont typeface="Arial"/>
        <a:buChar char="–"/>
        <a:defRPr sz="3200" kern="1200">
          <a:solidFill>
            <a:schemeClr val="tx1"/>
          </a:solidFill>
          <a:latin typeface="Arial"/>
          <a:ea typeface="+mn-ea"/>
          <a:cs typeface="Arial"/>
        </a:defRPr>
      </a:lvl4pPr>
      <a:lvl5pPr marL="1947863" indent="-228600" algn="l" defTabSz="457200" rtl="0" eaLnBrk="1" latinLnBrk="0" hangingPunct="1">
        <a:spcBef>
          <a:spcPct val="20000"/>
        </a:spcBef>
        <a:buFont typeface="Arial"/>
        <a:buChar char="»"/>
        <a:defRPr sz="32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ara.allen@education.ohio.gov" TargetMode="External"/><Relationship Id="rId2" Type="http://schemas.openxmlformats.org/officeDocument/2006/relationships/hyperlink" Target="http://oh.portal.airast.or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arcconline.org/samples/ELA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arcconline.org/assessment-blueprints-test-specs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mailto:kirk.ross@education.ohio.gov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180" y="5393501"/>
            <a:ext cx="8429190" cy="692506"/>
          </a:xfrm>
        </p:spPr>
        <p:txBody>
          <a:bodyPr/>
          <a:lstStyle/>
          <a:p>
            <a:r>
              <a:rPr lang="en-US" dirty="0" smtClean="0"/>
              <a:t>Next Generation of Assessments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225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93899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Ohio’s Field Test</a:t>
            </a:r>
            <a:br>
              <a:rPr lang="en-US" dirty="0">
                <a:latin typeface="Arial" panose="020B0604020202020204" pitchFamily="34" charset="0"/>
              </a:rPr>
            </a:br>
            <a:r>
              <a:rPr lang="en-US" dirty="0" smtClean="0"/>
              <a:t>Performance-Based </a:t>
            </a:r>
            <a:r>
              <a:rPr lang="en-US" dirty="0"/>
              <a:t>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59320"/>
            <a:ext cx="8229600" cy="3524989"/>
          </a:xfrm>
        </p:spPr>
        <p:txBody>
          <a:bodyPr/>
          <a:lstStyle/>
          <a:p>
            <a:pPr marL="0" lvl="0" indent="0">
              <a:buNone/>
            </a:pPr>
            <a:r>
              <a:rPr lang="en-US" b="1" dirty="0"/>
              <a:t>March 24 – April 18 </a:t>
            </a:r>
            <a:endParaRPr lang="en-US" b="1" dirty="0" smtClean="0"/>
          </a:p>
          <a:p>
            <a:pPr marL="0" lvl="0" indent="0">
              <a:buNone/>
            </a:pPr>
            <a:r>
              <a:rPr lang="en-US" dirty="0" smtClean="0"/>
              <a:t>Performance-Based Assessment </a:t>
            </a:r>
          </a:p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b="1" dirty="0" smtClean="0"/>
              <a:t>Grades 4, 5, 6, 8 and high school:  </a:t>
            </a:r>
          </a:p>
          <a:p>
            <a:pPr marL="0" lvl="0" indent="0">
              <a:buNone/>
            </a:pPr>
            <a:r>
              <a:rPr lang="en-US" dirty="0" smtClean="0"/>
              <a:t>75 – 90 minutes</a:t>
            </a:r>
          </a:p>
          <a:p>
            <a:pPr marL="0" lvl="0" indent="0">
              <a:buNone/>
            </a:pPr>
            <a:r>
              <a:rPr lang="en-US" dirty="0" smtClean="0"/>
              <a:t>Add 15 minutes for set up for each test</a:t>
            </a:r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457200" y="4119389"/>
            <a:ext cx="8070112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</p:spTree>
    <p:extLst>
      <p:ext uri="{BB962C8B-B14F-4D97-AF65-F5344CB8AC3E}">
        <p14:creationId xmlns:p14="http://schemas.microsoft.com/office/powerpoint/2010/main" val="119368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9266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Ohio’s Field Test</a:t>
            </a:r>
            <a:br>
              <a:rPr lang="en-US" dirty="0">
                <a:latin typeface="Arial" panose="020B0604020202020204" pitchFamily="34" charset="0"/>
              </a:rPr>
            </a:br>
            <a:r>
              <a:rPr lang="en-US" dirty="0" smtClean="0"/>
              <a:t>End-of-Year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5833"/>
            <a:ext cx="8229600" cy="3508744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May </a:t>
            </a:r>
            <a:r>
              <a:rPr lang="en-US" b="1" dirty="0"/>
              <a:t>5 – 16 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End-of-Year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Grades 4, 5, 6, 8 and High School:  </a:t>
            </a:r>
          </a:p>
          <a:p>
            <a:pPr marL="0" indent="0">
              <a:buNone/>
            </a:pPr>
            <a:r>
              <a:rPr lang="en-US" dirty="0" smtClean="0"/>
              <a:t>60 – 90 minutes </a:t>
            </a:r>
          </a:p>
          <a:p>
            <a:pPr marL="0" lvl="0" indent="0">
              <a:buNone/>
            </a:pPr>
            <a:r>
              <a:rPr lang="en-US" dirty="0"/>
              <a:t>Add 15 minutes for set up for each test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457200" y="3679025"/>
            <a:ext cx="4527054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</p:spTree>
    <p:extLst>
      <p:ext uri="{BB962C8B-B14F-4D97-AF65-F5344CB8AC3E}">
        <p14:creationId xmlns:p14="http://schemas.microsoft.com/office/powerpoint/2010/main" val="411135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Ohio’s Field Test – Resources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5086"/>
            <a:ext cx="8229600" cy="3195379"/>
          </a:xfrm>
        </p:spPr>
        <p:txBody>
          <a:bodyPr/>
          <a:lstStyle/>
          <a:p>
            <a:pPr marL="0" lvl="0" indent="0">
              <a:buNone/>
            </a:pPr>
            <a:r>
              <a:rPr lang="en-US" dirty="0"/>
              <a:t>M</a:t>
            </a:r>
            <a:r>
              <a:rPr lang="en-US" dirty="0" smtClean="0"/>
              <a:t>aterials </a:t>
            </a:r>
            <a:r>
              <a:rPr lang="en-US" dirty="0"/>
              <a:t>are available at </a:t>
            </a:r>
            <a:r>
              <a:rPr lang="en-US" u="sng" dirty="0">
                <a:hlinkClick r:id="rId2"/>
              </a:rPr>
              <a:t>http://</a:t>
            </a:r>
            <a:r>
              <a:rPr lang="en-US" u="sng" dirty="0" smtClean="0">
                <a:hlinkClick r:id="rId2"/>
              </a:rPr>
              <a:t>oh.portal.airast.org</a:t>
            </a:r>
            <a:endParaRPr lang="en-US" u="sng" dirty="0" smtClean="0"/>
          </a:p>
          <a:p>
            <a:pPr marL="0" lv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dirty="0"/>
              <a:t>Sara Allen at </a:t>
            </a:r>
            <a:r>
              <a:rPr lang="en-US" dirty="0" smtClean="0"/>
              <a:t>614-387-7722 </a:t>
            </a:r>
            <a:r>
              <a:rPr lang="en-US" u="sng" dirty="0">
                <a:hlinkClick r:id="rId3"/>
              </a:rPr>
              <a:t>sara.allen@education.ohio.gov</a:t>
            </a:r>
            <a:r>
              <a:rPr lang="en-US" dirty="0"/>
              <a:t>.</a:t>
            </a:r>
          </a:p>
          <a:p>
            <a:pPr marL="0" lvl="0" indent="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518819" y="3210896"/>
            <a:ext cx="5414148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</p:spTree>
    <p:extLst>
      <p:ext uri="{BB962C8B-B14F-4D97-AF65-F5344CB8AC3E}">
        <p14:creationId xmlns:p14="http://schemas.microsoft.com/office/powerpoint/2010/main" val="426750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85589"/>
            <a:ext cx="9143999" cy="2708434"/>
          </a:xfrm>
        </p:spPr>
        <p:txBody>
          <a:bodyPr/>
          <a:lstStyle/>
          <a:p>
            <a:r>
              <a:rPr lang="en-US" sz="8800" dirty="0" smtClean="0"/>
              <a:t>PARCC </a:t>
            </a:r>
            <a:br>
              <a:rPr lang="en-US" sz="8800" dirty="0" smtClean="0"/>
            </a:br>
            <a:r>
              <a:rPr lang="en-US" sz="8800" dirty="0" smtClean="0"/>
              <a:t>Field Test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73056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1629"/>
            <a:ext cx="9143999" cy="646331"/>
          </a:xfrm>
        </p:spPr>
        <p:txBody>
          <a:bodyPr/>
          <a:lstStyle/>
          <a:p>
            <a:r>
              <a:rPr lang="en-US" dirty="0">
                <a:ea typeface="Helvetica" charset="0"/>
                <a:sym typeface="Helvetica" charset="0"/>
              </a:rPr>
              <a:t>Spring </a:t>
            </a:r>
            <a:r>
              <a:rPr lang="en-US" dirty="0" smtClean="0">
                <a:ea typeface="Helvetica" charset="0"/>
                <a:sym typeface="Helvetica" charset="0"/>
              </a:rPr>
              <a:t>2014</a:t>
            </a:r>
            <a:r>
              <a:rPr lang="en-US" dirty="0" smtClean="0">
                <a:sym typeface="Helvetica" charset="0"/>
              </a:rPr>
              <a:t> </a:t>
            </a:r>
            <a:r>
              <a:rPr lang="en-US" dirty="0" smtClean="0">
                <a:ea typeface="Helvetica" charset="0"/>
                <a:sym typeface="Helvetica" charset="0"/>
              </a:rPr>
              <a:t>Field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3383" y="1707328"/>
            <a:ext cx="4051004" cy="3321866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Performance-Based Assessment </a:t>
            </a:r>
            <a:r>
              <a:rPr lang="en-US" b="1" dirty="0" smtClean="0"/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March 24 – April 11</a:t>
            </a:r>
          </a:p>
          <a:p>
            <a:pPr marL="0" indent="0">
              <a:spcBef>
                <a:spcPts val="0"/>
              </a:spcBef>
              <a:buNone/>
            </a:pPr>
            <a:endParaRPr lang="en-US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End-of-Year Assessment </a:t>
            </a:r>
            <a:endParaRPr lang="en-US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May </a:t>
            </a:r>
            <a:r>
              <a:rPr lang="en-US" dirty="0"/>
              <a:t>5</a:t>
            </a:r>
            <a:r>
              <a:rPr lang="en-US" dirty="0" smtClean="0"/>
              <a:t> </a:t>
            </a:r>
            <a:r>
              <a:rPr lang="en-US" dirty="0"/>
              <a:t>– June 6</a:t>
            </a:r>
          </a:p>
          <a:p>
            <a:pPr marL="0" indent="0" algn="ctr">
              <a:buNone/>
            </a:pPr>
            <a:endParaRPr lang="en-US" b="1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4763383" y="3416453"/>
            <a:ext cx="3955313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  <p:sp>
        <p:nvSpPr>
          <p:cNvPr id="8" name="Rectangle 7"/>
          <p:cNvSpPr/>
          <p:nvPr/>
        </p:nvSpPr>
        <p:spPr>
          <a:xfrm>
            <a:off x="277357" y="2635537"/>
            <a:ext cx="4111638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800" b="1" dirty="0" smtClean="0">
                <a:solidFill>
                  <a:srgbClr val="C00000"/>
                </a:solidFill>
                <a:latin typeface="Arial" pitchFamily="34" charset="0"/>
                <a:ea typeface="Helvetica" charset="0"/>
                <a:cs typeface="Arial" pitchFamily="34" charset="0"/>
                <a:sym typeface="Helvetica" charset="0"/>
              </a:rPr>
              <a:t>PARCC</a:t>
            </a:r>
            <a:endParaRPr lang="en-US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4473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PARCC Field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2435"/>
            <a:ext cx="8229600" cy="4099147"/>
          </a:xfrm>
        </p:spPr>
        <p:txBody>
          <a:bodyPr/>
          <a:lstStyle/>
          <a:p>
            <a:pPr marL="0" lvl="0" indent="0">
              <a:buNone/>
            </a:pPr>
            <a:r>
              <a:rPr lang="en-US" dirty="0"/>
              <a:t>Grades </a:t>
            </a:r>
            <a:r>
              <a:rPr lang="en-US" dirty="0" smtClean="0"/>
              <a:t>3 – 11 ELA and Literacy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/>
              <a:t>Grades 3 – </a:t>
            </a:r>
            <a:r>
              <a:rPr lang="en-US" dirty="0" smtClean="0"/>
              <a:t>11 Mathematics</a:t>
            </a: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457200" y="2480794"/>
            <a:ext cx="4527054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</p:spTree>
    <p:extLst>
      <p:ext uri="{BB962C8B-B14F-4D97-AF65-F5344CB8AC3E}">
        <p14:creationId xmlns:p14="http://schemas.microsoft.com/office/powerpoint/2010/main" val="68810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PARCC </a:t>
            </a:r>
            <a:r>
              <a:rPr lang="en-US" dirty="0" smtClean="0"/>
              <a:t>Field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136" y="1440432"/>
            <a:ext cx="8229600" cy="4525963"/>
          </a:xfrm>
        </p:spPr>
        <p:txBody>
          <a:bodyPr/>
          <a:lstStyle/>
          <a:p>
            <a:pPr marL="0" lvl="0" indent="0">
              <a:buNone/>
            </a:pPr>
            <a:r>
              <a:rPr lang="en-US" dirty="0"/>
              <a:t>Online and </a:t>
            </a:r>
            <a:r>
              <a:rPr lang="en-US" dirty="0" smtClean="0"/>
              <a:t>Paper/pencil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 smtClean="0"/>
              <a:t>PreID files required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Format assigned to districts/schools</a:t>
            </a:r>
          </a:p>
          <a:p>
            <a:pPr marL="0" indent="0">
              <a:buNone/>
            </a:pPr>
            <a:r>
              <a:rPr lang="en-US" dirty="0" smtClean="0"/>
              <a:t>	Computer </a:t>
            </a:r>
            <a:r>
              <a:rPr lang="en-US" dirty="0"/>
              <a:t>based</a:t>
            </a:r>
          </a:p>
          <a:p>
            <a:pPr marL="0" indent="0">
              <a:buNone/>
            </a:pPr>
            <a:r>
              <a:rPr lang="en-US" dirty="0" smtClean="0"/>
              <a:t>	Paper/pencil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72136" y="2225628"/>
            <a:ext cx="4527054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  <p:cxnSp>
        <p:nvCxnSpPr>
          <p:cNvPr id="5" name="Straight Connector 4"/>
          <p:cNvCxnSpPr/>
          <p:nvPr/>
        </p:nvCxnSpPr>
        <p:spPr bwMode="auto">
          <a:xfrm>
            <a:off x="372136" y="3444828"/>
            <a:ext cx="4527054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</p:spTree>
    <p:extLst>
      <p:ext uri="{BB962C8B-B14F-4D97-AF65-F5344CB8AC3E}">
        <p14:creationId xmlns:p14="http://schemas.microsoft.com/office/powerpoint/2010/main" val="37730234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PARCC Field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6863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Districts/schools have been contacted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Districts/schools not chosen will sample items through Practice Test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457200" y="2583577"/>
            <a:ext cx="7949821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</p:spTree>
    <p:extLst>
      <p:ext uri="{BB962C8B-B14F-4D97-AF65-F5344CB8AC3E}">
        <p14:creationId xmlns:p14="http://schemas.microsoft.com/office/powerpoint/2010/main" val="35121056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2480"/>
            <a:ext cx="8229600" cy="1292662"/>
          </a:xfrm>
        </p:spPr>
        <p:txBody>
          <a:bodyPr/>
          <a:lstStyle/>
          <a:p>
            <a:r>
              <a:rPr lang="en-US" dirty="0"/>
              <a:t>Performance-Based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3820"/>
            <a:ext cx="8229600" cy="4109780"/>
          </a:xfrm>
        </p:spPr>
        <p:txBody>
          <a:bodyPr/>
          <a:lstStyle/>
          <a:p>
            <a:pPr marL="0" lvl="0" indent="0">
              <a:buNone/>
            </a:pPr>
            <a:r>
              <a:rPr lang="en-US" b="1" dirty="0"/>
              <a:t>March 24 – April 11 </a:t>
            </a:r>
            <a:endParaRPr lang="en-US" b="1" dirty="0" smtClean="0"/>
          </a:p>
          <a:p>
            <a:pPr marL="0" lvl="0" indent="0">
              <a:buNone/>
            </a:pPr>
            <a:r>
              <a:rPr lang="en-US" dirty="0" smtClean="0"/>
              <a:t>Performance-Based Assessment (PBA)</a:t>
            </a:r>
          </a:p>
          <a:p>
            <a:pPr marL="0" lvl="0" indent="0">
              <a:buNone/>
            </a:pPr>
            <a:r>
              <a:rPr lang="en-US" dirty="0" smtClean="0"/>
              <a:t>ELA and Literacy – PARCC </a:t>
            </a:r>
          </a:p>
          <a:p>
            <a:pPr marL="0" lv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Grade 3 – 11: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60 </a:t>
            </a:r>
            <a:r>
              <a:rPr lang="en-US" dirty="0"/>
              <a:t>– 130 minutes</a:t>
            </a:r>
          </a:p>
          <a:p>
            <a:pPr marL="0" lvl="0" indent="0">
              <a:buNone/>
            </a:pPr>
            <a:r>
              <a:rPr lang="en-US" dirty="0" smtClean="0"/>
              <a:t>Add 15 minutes for set up for each test</a:t>
            </a:r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457200" y="3859482"/>
            <a:ext cx="4527054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</p:spTree>
    <p:extLst>
      <p:ext uri="{BB962C8B-B14F-4D97-AF65-F5344CB8AC3E}">
        <p14:creationId xmlns:p14="http://schemas.microsoft.com/office/powerpoint/2010/main" val="35012739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End-of-Year </a:t>
            </a:r>
            <a:r>
              <a:rPr lang="en-US" dirty="0"/>
              <a:t>Assessment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8232"/>
            <a:ext cx="8229600" cy="408290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May </a:t>
            </a:r>
            <a:r>
              <a:rPr lang="en-US" b="1" dirty="0"/>
              <a:t>5 – 16 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End-of-Year (EOY)</a:t>
            </a:r>
          </a:p>
          <a:p>
            <a:pPr marL="0" lvl="0" indent="0">
              <a:buNone/>
            </a:pPr>
            <a:r>
              <a:rPr lang="en-US" dirty="0"/>
              <a:t>ELA and Literacy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Grade </a:t>
            </a:r>
            <a:r>
              <a:rPr lang="en-US" dirty="0"/>
              <a:t>3 – 11: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90 </a:t>
            </a:r>
            <a:r>
              <a:rPr lang="en-US" dirty="0"/>
              <a:t>– 105 minutes </a:t>
            </a:r>
          </a:p>
          <a:p>
            <a:pPr marL="0" lvl="0" indent="0">
              <a:buNone/>
            </a:pPr>
            <a:r>
              <a:rPr lang="en-US" dirty="0" smtClean="0"/>
              <a:t>Add </a:t>
            </a:r>
            <a:r>
              <a:rPr lang="en-US" dirty="0"/>
              <a:t>15 minutes for set up for each test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457200" y="3539548"/>
            <a:ext cx="4527054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</p:spTree>
    <p:extLst>
      <p:ext uri="{BB962C8B-B14F-4D97-AF65-F5344CB8AC3E}">
        <p14:creationId xmlns:p14="http://schemas.microsoft.com/office/powerpoint/2010/main" val="1957142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Ohio’s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2899"/>
            <a:ext cx="8229600" cy="43166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Ohio Graduation Tests (OGT) administered in 2014-15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Ohio Achievement Assessments 2013-14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Ohio will continue its plans to develop new assessments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457200" y="2480792"/>
            <a:ext cx="7953153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  <p:cxnSp>
        <p:nvCxnSpPr>
          <p:cNvPr id="8" name="Straight Connector 7"/>
          <p:cNvCxnSpPr/>
          <p:nvPr/>
        </p:nvCxnSpPr>
        <p:spPr bwMode="auto">
          <a:xfrm>
            <a:off x="457199" y="3756609"/>
            <a:ext cx="7953153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</p:spTree>
    <p:extLst>
      <p:ext uri="{BB962C8B-B14F-4D97-AF65-F5344CB8AC3E}">
        <p14:creationId xmlns:p14="http://schemas.microsoft.com/office/powerpoint/2010/main" val="20694356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PARCC Field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6863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Student participation:</a:t>
            </a:r>
          </a:p>
          <a:p>
            <a:pPr marL="457200" indent="0">
              <a:buNone/>
            </a:pPr>
            <a:r>
              <a:rPr lang="en-US" dirty="0"/>
              <a:t>O</a:t>
            </a:r>
            <a:r>
              <a:rPr lang="en-US" dirty="0" smtClean="0"/>
              <a:t>nly </a:t>
            </a:r>
            <a:r>
              <a:rPr lang="en-US" dirty="0"/>
              <a:t>take </a:t>
            </a:r>
            <a:r>
              <a:rPr lang="en-US" dirty="0" smtClean="0"/>
              <a:t>either PBA or EOY; </a:t>
            </a:r>
          </a:p>
          <a:p>
            <a:pPr marL="457200" indent="0">
              <a:buNone/>
            </a:pPr>
            <a:endParaRPr lang="en-US" dirty="0" smtClean="0"/>
          </a:p>
          <a:p>
            <a:pPr marL="457200" indent="0">
              <a:buNone/>
            </a:pPr>
            <a:r>
              <a:rPr lang="en-US" dirty="0" smtClean="0"/>
              <a:t>Either ELA or Mathematics;</a:t>
            </a:r>
          </a:p>
          <a:p>
            <a:pPr marL="457200" indent="0">
              <a:buNone/>
            </a:pPr>
            <a:endParaRPr lang="en-US" dirty="0" smtClean="0"/>
          </a:p>
          <a:p>
            <a:pPr marL="457200" indent="0">
              <a:buNone/>
            </a:pPr>
            <a:r>
              <a:rPr lang="en-US" dirty="0" smtClean="0"/>
              <a:t>Few will take both components in either ELA or mathematics.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927369" y="3178999"/>
            <a:ext cx="4527054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  <p:cxnSp>
        <p:nvCxnSpPr>
          <p:cNvPr id="5" name="Straight Connector 4"/>
          <p:cNvCxnSpPr/>
          <p:nvPr/>
        </p:nvCxnSpPr>
        <p:spPr bwMode="auto">
          <a:xfrm>
            <a:off x="927369" y="4394655"/>
            <a:ext cx="4527054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</p:spTree>
    <p:extLst>
      <p:ext uri="{BB962C8B-B14F-4D97-AF65-F5344CB8AC3E}">
        <p14:creationId xmlns:p14="http://schemas.microsoft.com/office/powerpoint/2010/main" val="18417235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Students Participate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1488" y="1712672"/>
            <a:ext cx="7217011" cy="248458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All students will participate including students with disabilities and English language learners.</a:t>
            </a:r>
          </a:p>
          <a:p>
            <a:pPr marL="4572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0822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PARCC Field </a:t>
            </a:r>
            <a:r>
              <a:rPr lang="en-US" dirty="0" smtClean="0"/>
              <a:t>Test – Item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6621"/>
            <a:ext cx="8229600" cy="4525963"/>
          </a:xfrm>
        </p:spPr>
        <p:txBody>
          <a:bodyPr/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ea typeface="ＭＳ Ｐゴシック" pitchFamily="34" charset="-128"/>
              </a:rPr>
              <a:t>Evidence-Based Short-Answer Response (EBSR)</a:t>
            </a:r>
          </a:p>
          <a:p>
            <a:pPr marL="0" indent="0">
              <a:lnSpc>
                <a:spcPct val="110000"/>
              </a:lnSpc>
              <a:buNone/>
            </a:pPr>
            <a:endParaRPr lang="en-US" dirty="0" smtClean="0">
              <a:ea typeface="ＭＳ Ｐゴシック" pitchFamily="34" charset="-128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ea typeface="ＭＳ Ｐゴシック" pitchFamily="34" charset="-128"/>
              </a:rPr>
              <a:t>Technology-Enhanced Constructed Response (TECR)</a:t>
            </a:r>
          </a:p>
          <a:p>
            <a:pPr marL="0" indent="0">
              <a:lnSpc>
                <a:spcPct val="110000"/>
              </a:lnSpc>
              <a:buNone/>
            </a:pPr>
            <a:endParaRPr lang="en-US" sz="2000" dirty="0" smtClean="0">
              <a:ea typeface="ＭＳ Ｐゴシック" pitchFamily="34" charset="-128"/>
            </a:endParaRP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www.parcconline.org/samples/ELA#1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457200" y="2860021"/>
            <a:ext cx="4527054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  <p:cxnSp>
        <p:nvCxnSpPr>
          <p:cNvPr id="5" name="Straight Connector 4"/>
          <p:cNvCxnSpPr/>
          <p:nvPr/>
        </p:nvCxnSpPr>
        <p:spPr bwMode="auto">
          <a:xfrm>
            <a:off x="457200" y="4500980"/>
            <a:ext cx="4527054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</p:spTree>
    <p:extLst>
      <p:ext uri="{BB962C8B-B14F-4D97-AF65-F5344CB8AC3E}">
        <p14:creationId xmlns:p14="http://schemas.microsoft.com/office/powerpoint/2010/main" val="26601768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46331"/>
          </a:xfrm>
        </p:spPr>
        <p:txBody>
          <a:bodyPr/>
          <a:lstStyle/>
          <a:p>
            <a:r>
              <a:rPr lang="en-US" dirty="0"/>
              <a:t>PARCC Field Test – Item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41450"/>
            <a:ext cx="8229600" cy="232853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PARCC’s Blueprints and Test Specifications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www.parcconline.org/assessment-blueprints-test-specs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457200" y="2913185"/>
            <a:ext cx="4527054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</p:spTree>
    <p:extLst>
      <p:ext uri="{BB962C8B-B14F-4D97-AF65-F5344CB8AC3E}">
        <p14:creationId xmlns:p14="http://schemas.microsoft.com/office/powerpoint/2010/main" val="14537668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92662"/>
          </a:xfrm>
        </p:spPr>
        <p:txBody>
          <a:bodyPr/>
          <a:lstStyle/>
          <a:p>
            <a:r>
              <a:rPr lang="en-US" dirty="0"/>
              <a:t>PARCC Field Test</a:t>
            </a:r>
            <a:br>
              <a:rPr lang="en-US" dirty="0"/>
            </a:br>
            <a:r>
              <a:rPr lang="en-US" dirty="0" smtClean="0"/>
              <a:t>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098" y="2503306"/>
            <a:ext cx="7753201" cy="296732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Number of test takers:</a:t>
            </a:r>
            <a:endParaRPr lang="en-US" b="1" i="1" dirty="0" smtClean="0"/>
          </a:p>
          <a:p>
            <a:pPr marL="0" indent="0">
              <a:buNone/>
            </a:pPr>
            <a:r>
              <a:rPr lang="en-US" dirty="0" smtClean="0"/>
              <a:t>Estimate </a:t>
            </a:r>
            <a:r>
              <a:rPr lang="en-US" dirty="0"/>
              <a:t>the maximum number of students that will be testing at one time. </a:t>
            </a:r>
          </a:p>
        </p:txBody>
      </p:sp>
    </p:spTree>
    <p:extLst>
      <p:ext uri="{BB962C8B-B14F-4D97-AF65-F5344CB8AC3E}">
        <p14:creationId xmlns:p14="http://schemas.microsoft.com/office/powerpoint/2010/main" val="11356123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92662"/>
          </a:xfrm>
        </p:spPr>
        <p:txBody>
          <a:bodyPr/>
          <a:lstStyle/>
          <a:p>
            <a:r>
              <a:rPr lang="en-US" dirty="0"/>
              <a:t>PARCC Field Test</a:t>
            </a:r>
            <a:br>
              <a:rPr lang="en-US" dirty="0"/>
            </a:br>
            <a:r>
              <a:rPr lang="en-US" dirty="0"/>
              <a:t>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3654" y="2136020"/>
            <a:ext cx="6970546" cy="2451101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Available devices: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Identify the school computers that will be available for </a:t>
            </a:r>
            <a:r>
              <a:rPr lang="en-US" dirty="0" smtClean="0"/>
              <a:t>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4389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46331"/>
          </a:xfrm>
        </p:spPr>
        <p:txBody>
          <a:bodyPr/>
          <a:lstStyle/>
          <a:p>
            <a:r>
              <a:rPr lang="en-US" dirty="0" smtClean="0"/>
              <a:t>Bandwidth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992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Plan </a:t>
            </a:r>
            <a:r>
              <a:rPr lang="en-US" dirty="0"/>
              <a:t>to use Proctor Caching and have </a:t>
            </a:r>
            <a:r>
              <a:rPr lang="en-US" b="1" i="1" u="sng" dirty="0"/>
              <a:t>at least 5 kbps of bandwidth</a:t>
            </a:r>
            <a:r>
              <a:rPr lang="en-US" dirty="0"/>
              <a:t> for each student testing at the same time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sz="1800" b="1" i="1" dirty="0" smtClean="0"/>
          </a:p>
          <a:p>
            <a:pPr marL="0" indent="0">
              <a:buNone/>
            </a:pPr>
            <a:r>
              <a:rPr lang="en-US" b="1" i="1" dirty="0" smtClean="0"/>
              <a:t>OR</a:t>
            </a:r>
          </a:p>
          <a:p>
            <a:pPr marL="0" indent="0">
              <a:buNone/>
            </a:pPr>
            <a:endParaRPr lang="en-US" sz="2000" b="1" i="1" dirty="0" smtClean="0"/>
          </a:p>
          <a:p>
            <a:pPr marL="0" indent="0">
              <a:buNone/>
            </a:pPr>
            <a:r>
              <a:rPr lang="en-US" dirty="0"/>
              <a:t>Plan for </a:t>
            </a:r>
            <a:r>
              <a:rPr lang="en-US" b="1" i="1" u="sng" dirty="0"/>
              <a:t>at least</a:t>
            </a:r>
            <a:r>
              <a:rPr lang="en-US" b="1" u="sng" dirty="0"/>
              <a:t> </a:t>
            </a:r>
            <a:r>
              <a:rPr lang="en-US" b="1" i="1" u="sng" dirty="0"/>
              <a:t>50 kbps of bandwidth</a:t>
            </a:r>
            <a:r>
              <a:rPr lang="en-US" b="1" dirty="0"/>
              <a:t> </a:t>
            </a:r>
            <a:r>
              <a:rPr lang="en-US" dirty="0"/>
              <a:t>for each student connecting to the Internet for testing at the same time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0805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92662"/>
          </a:xfrm>
        </p:spPr>
        <p:txBody>
          <a:bodyPr/>
          <a:lstStyle/>
          <a:p>
            <a:r>
              <a:rPr lang="en-US" dirty="0"/>
              <a:t>PARCC Field Test</a:t>
            </a:r>
            <a:br>
              <a:rPr lang="en-US" dirty="0"/>
            </a:br>
            <a:r>
              <a:rPr lang="en-US" dirty="0"/>
              <a:t>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34" y="2210976"/>
            <a:ext cx="7889065" cy="236102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Headphones – required </a:t>
            </a:r>
            <a:r>
              <a:rPr lang="en-US" dirty="0"/>
              <a:t>for </a:t>
            </a:r>
            <a:r>
              <a:rPr lang="en-US" dirty="0" smtClean="0"/>
              <a:t>ELA/Literacy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May be used by students </a:t>
            </a:r>
            <a:r>
              <a:rPr lang="en-US" dirty="0"/>
              <a:t>who </a:t>
            </a:r>
            <a:r>
              <a:rPr lang="en-US" dirty="0" smtClean="0"/>
              <a:t>need accommodations for mathematics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404034" y="3083063"/>
            <a:ext cx="3540648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</p:spTree>
    <p:extLst>
      <p:ext uri="{BB962C8B-B14F-4D97-AF65-F5344CB8AC3E}">
        <p14:creationId xmlns:p14="http://schemas.microsoft.com/office/powerpoint/2010/main" val="27391916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384041"/>
          </a:xfrm>
        </p:spPr>
        <p:txBody>
          <a:bodyPr>
            <a:normAutofit/>
          </a:bodyPr>
          <a:lstStyle/>
          <a:p>
            <a:r>
              <a:rPr lang="en-US" dirty="0"/>
              <a:t>PARCC Field Test</a:t>
            </a:r>
            <a:br>
              <a:rPr lang="en-US" dirty="0"/>
            </a:br>
            <a:r>
              <a:rPr lang="en-US" dirty="0"/>
              <a:t>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4384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Online Assessment Pilot May 2013</a:t>
            </a:r>
          </a:p>
          <a:p>
            <a:pPr marL="0" indent="0" algn="ctr">
              <a:buNone/>
            </a:pP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For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additional information, 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please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contact Kirk Ross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kirk.ross@education.ohio.gov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579818" y="3281917"/>
            <a:ext cx="6075624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</p:spTree>
    <p:extLst>
      <p:ext uri="{BB962C8B-B14F-4D97-AF65-F5344CB8AC3E}">
        <p14:creationId xmlns:p14="http://schemas.microsoft.com/office/powerpoint/2010/main" val="31466999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384041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Office of Curriculum and </a:t>
            </a:r>
            <a:r>
              <a:rPr lang="en-US" sz="4400" dirty="0" smtClean="0"/>
              <a:t>Assessment</a:t>
            </a:r>
            <a:r>
              <a:rPr lang="en-US" sz="4400" dirty="0"/>
              <a:t> </a:t>
            </a:r>
            <a:r>
              <a:rPr lang="en-US" sz="4400" dirty="0" smtClean="0"/>
              <a:t>Contact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438400"/>
            <a:ext cx="8229600" cy="188905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Paula Mahaley, Assistant Director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/>
              <a:t>p</a:t>
            </a:r>
            <a:r>
              <a:rPr lang="en-US" dirty="0" smtClean="0"/>
              <a:t>aula.mahaley@education.ohio.gov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579818" y="3281917"/>
            <a:ext cx="6075624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</p:spTree>
    <p:extLst>
      <p:ext uri="{BB962C8B-B14F-4D97-AF65-F5344CB8AC3E}">
        <p14:creationId xmlns:p14="http://schemas.microsoft.com/office/powerpoint/2010/main" val="3407309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Spring 2014 Field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587" y="1583068"/>
            <a:ext cx="4848445" cy="734830"/>
          </a:xfrm>
        </p:spPr>
        <p:txBody>
          <a:bodyPr/>
          <a:lstStyle/>
          <a:p>
            <a:pPr marL="0" lvl="0" indent="0">
              <a:buNone/>
            </a:pPr>
            <a:r>
              <a:rPr lang="en-US" b="1" dirty="0" smtClean="0"/>
              <a:t>Two separate Field Tests</a:t>
            </a:r>
          </a:p>
          <a:p>
            <a:pPr marL="0" lv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48587" y="2454938"/>
            <a:ext cx="7963785" cy="27337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227013" indent="-227013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571500" indent="-225425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3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025525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490663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3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1947863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3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American </a:t>
            </a:r>
            <a:r>
              <a:rPr lang="en-US" dirty="0"/>
              <a:t>Institutes for Research (</a:t>
            </a:r>
            <a:r>
              <a:rPr lang="en-US" dirty="0" smtClean="0"/>
              <a:t>AIR)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endParaRPr lang="en-US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Partnership </a:t>
            </a:r>
            <a:r>
              <a:rPr lang="en-US" dirty="0"/>
              <a:t>for the Assessment </a:t>
            </a:r>
            <a:r>
              <a:rPr lang="en-US" dirty="0" smtClean="0"/>
              <a:t>of Readiness </a:t>
            </a:r>
            <a:r>
              <a:rPr lang="en-US" dirty="0"/>
              <a:t>for College and </a:t>
            </a:r>
            <a:r>
              <a:rPr lang="en-US" dirty="0" smtClean="0"/>
              <a:t>Careers (PARCC</a:t>
            </a:r>
            <a:r>
              <a:rPr lang="en-US" dirty="0"/>
              <a:t>)</a:t>
            </a:r>
          </a:p>
          <a:p>
            <a:pPr marL="0" indent="0">
              <a:spcBef>
                <a:spcPts val="0"/>
              </a:spcBef>
              <a:buFont typeface="Arial"/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8602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3" t="5024" r="5025"/>
          <a:stretch/>
        </p:blipFill>
        <p:spPr>
          <a:xfrm>
            <a:off x="0" y="-1"/>
            <a:ext cx="9144000" cy="6392169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427"/>
            <a:ext cx="8229600" cy="646331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education.ohio.gov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58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Social Media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002" y="2675530"/>
            <a:ext cx="1600200" cy="452034"/>
          </a:xfrm>
          <a:prstGeom prst="rect">
            <a:avLst/>
          </a:prstGeom>
        </p:spPr>
      </p:pic>
      <p:pic>
        <p:nvPicPr>
          <p:cNvPr id="9" name="Picture 8" descr="facebook-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954" y="1441033"/>
            <a:ext cx="1603248" cy="32918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855695" y="4494210"/>
            <a:ext cx="2854949" cy="49244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US" sz="3200" dirty="0" smtClean="0">
                <a:latin typeface="Arial"/>
                <a:cs typeface="Arial"/>
              </a:rPr>
              <a:t>@OHEducation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5695" y="2656173"/>
            <a:ext cx="5371663" cy="49244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US" sz="3200" dirty="0" smtClean="0">
                <a:latin typeface="Arial"/>
                <a:cs typeface="Arial"/>
              </a:rPr>
              <a:t>ohio-department-of-education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55695" y="1339441"/>
            <a:ext cx="5238614" cy="98488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US" sz="3200" dirty="0" smtClean="0">
                <a:latin typeface="Arial"/>
                <a:cs typeface="Arial"/>
              </a:rPr>
              <a:t>Ohio Families and Education</a:t>
            </a:r>
          </a:p>
          <a:p>
            <a:r>
              <a:rPr lang="en-US" sz="3200" dirty="0" smtClean="0">
                <a:latin typeface="Arial"/>
                <a:cs typeface="Arial"/>
              </a:rPr>
              <a:t>Ohio Teachers’ Homeroom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855695" y="5522187"/>
            <a:ext cx="2325317" cy="492443"/>
          </a:xfrm>
          <a:prstGeom prst="rect">
            <a:avLst/>
          </a:prstGeom>
        </p:spPr>
        <p:txBody>
          <a:bodyPr wrap="none" lIns="0" tIns="0" bIns="0">
            <a:spAutoFit/>
          </a:bodyPr>
          <a:lstStyle/>
          <a:p>
            <a:r>
              <a:rPr lang="en-US" sz="3200" dirty="0" smtClean="0">
                <a:latin typeface="Arial"/>
                <a:cs typeface="Arial"/>
              </a:rPr>
              <a:t>OhioEdDept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855695" y="3524403"/>
            <a:ext cx="4206280" cy="49244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US" sz="3200" dirty="0" smtClean="0">
                <a:latin typeface="Arial"/>
                <a:cs typeface="Arial"/>
              </a:rPr>
              <a:t>storify.com/ohioEdDept</a:t>
            </a:r>
          </a:p>
        </p:txBody>
      </p:sp>
      <p:pic>
        <p:nvPicPr>
          <p:cNvPr id="15" name="Picture 14" descr="facebook-logo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002" y="4590233"/>
            <a:ext cx="1600200" cy="298703"/>
          </a:xfrm>
          <a:prstGeom prst="rect">
            <a:avLst/>
          </a:prstGeom>
        </p:spPr>
      </p:pic>
      <p:pic>
        <p:nvPicPr>
          <p:cNvPr id="17" name="Picture 16" descr="facebook-logo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3597" y="5462783"/>
            <a:ext cx="1152605" cy="457200"/>
          </a:xfrm>
          <a:prstGeom prst="rect">
            <a:avLst/>
          </a:prstGeom>
        </p:spPr>
      </p:pic>
      <p:pic>
        <p:nvPicPr>
          <p:cNvPr id="18" name="Picture 17" descr="facebook-logo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27" y="3581627"/>
            <a:ext cx="1600200" cy="40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103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500" y="1663700"/>
            <a:ext cx="6743700" cy="2708434"/>
          </a:xfrm>
        </p:spPr>
        <p:txBody>
          <a:bodyPr/>
          <a:lstStyle/>
          <a:p>
            <a:r>
              <a:rPr lang="en-US" sz="8800" dirty="0" smtClean="0"/>
              <a:t>Ohio’s  </a:t>
            </a:r>
            <a:r>
              <a:rPr lang="en-US" sz="8800" dirty="0"/>
              <a:t/>
            </a:r>
            <a:br>
              <a:rPr lang="en-US" sz="8800" dirty="0"/>
            </a:br>
            <a:r>
              <a:rPr lang="en-US" sz="8800" dirty="0"/>
              <a:t>Field Test</a:t>
            </a:r>
          </a:p>
        </p:txBody>
      </p:sp>
    </p:spTree>
    <p:extLst>
      <p:ext uri="{BB962C8B-B14F-4D97-AF65-F5344CB8AC3E}">
        <p14:creationId xmlns:p14="http://schemas.microsoft.com/office/powerpoint/2010/main" val="1476611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1629"/>
            <a:ext cx="9143999" cy="646331"/>
          </a:xfrm>
        </p:spPr>
        <p:txBody>
          <a:bodyPr/>
          <a:lstStyle/>
          <a:p>
            <a:r>
              <a:rPr lang="en-US" dirty="0" smtClean="0">
                <a:ea typeface="Helvetica" charset="0"/>
                <a:sym typeface="Helvetica" charset="0"/>
              </a:rPr>
              <a:t>Spring 2014</a:t>
            </a:r>
            <a:r>
              <a:rPr lang="en-US" dirty="0" smtClean="0">
                <a:sym typeface="Helvetica" charset="0"/>
              </a:rPr>
              <a:t> </a:t>
            </a:r>
            <a:r>
              <a:rPr lang="en-US" dirty="0" smtClean="0">
                <a:ea typeface="Helvetica" charset="0"/>
                <a:sym typeface="Helvetica" charset="0"/>
              </a:rPr>
              <a:t>Field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4333"/>
            <a:ext cx="4348716" cy="4024719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Performance-Based Assessment 	</a:t>
            </a:r>
            <a:endParaRPr lang="en-US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March </a:t>
            </a:r>
            <a:r>
              <a:rPr lang="en-US" dirty="0"/>
              <a:t>24 – April 18</a:t>
            </a:r>
          </a:p>
          <a:p>
            <a:pPr marL="0" indent="0">
              <a:spcBef>
                <a:spcPts val="0"/>
              </a:spcBef>
              <a:buNone/>
            </a:pPr>
            <a:endParaRPr lang="en-US" b="1" dirty="0" smtClean="0"/>
          </a:p>
          <a:p>
            <a:pPr marL="0" indent="0">
              <a:spcBef>
                <a:spcPts val="0"/>
              </a:spcBef>
              <a:buNone/>
            </a:pPr>
            <a:endParaRPr lang="en-US" b="1" dirty="0"/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End-of-Year Assessment 	</a:t>
            </a:r>
            <a:endParaRPr lang="en-US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May </a:t>
            </a:r>
            <a:r>
              <a:rPr lang="en-US" dirty="0"/>
              <a:t>5 – 16 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457200" y="3661012"/>
            <a:ext cx="3551274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  <p:sp>
        <p:nvSpPr>
          <p:cNvPr id="8" name="Rectangle 7"/>
          <p:cNvSpPr/>
          <p:nvPr/>
        </p:nvSpPr>
        <p:spPr>
          <a:xfrm>
            <a:off x="4837815" y="2581024"/>
            <a:ext cx="3544560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500" b="1" dirty="0" smtClean="0">
                <a:solidFill>
                  <a:srgbClr val="C00000"/>
                </a:solidFill>
                <a:latin typeface="Arial" pitchFamily="34" charset="0"/>
                <a:ea typeface="Helvetica" charset="0"/>
                <a:cs typeface="Arial" pitchFamily="34" charset="0"/>
                <a:sym typeface="Helvetica" charset="0"/>
              </a:rPr>
              <a:t>Ohio</a:t>
            </a:r>
            <a:endParaRPr lang="en-US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760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92662"/>
          </a:xfrm>
        </p:spPr>
        <p:txBody>
          <a:bodyPr/>
          <a:lstStyle/>
          <a:p>
            <a:r>
              <a:rPr lang="en-US" dirty="0"/>
              <a:t>Ohio’s Field </a:t>
            </a:r>
            <a:r>
              <a:rPr lang="en-US" dirty="0" smtClean="0"/>
              <a:t>Test</a:t>
            </a:r>
            <a:br>
              <a:rPr lang="en-US" dirty="0" smtClean="0"/>
            </a:br>
            <a:r>
              <a:rPr lang="en-US" dirty="0" smtClean="0"/>
              <a:t>Grades and Subjects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300" y="2047960"/>
            <a:ext cx="8229600" cy="1962002"/>
          </a:xfrm>
        </p:spPr>
        <p:txBody>
          <a:bodyPr/>
          <a:lstStyle/>
          <a:p>
            <a:pPr marL="0" lvl="0" indent="0">
              <a:buNone/>
            </a:pPr>
            <a:r>
              <a:rPr lang="en-US" dirty="0"/>
              <a:t>Grades 4 and 6 Social </a:t>
            </a:r>
            <a:r>
              <a:rPr lang="en-US" dirty="0" smtClean="0"/>
              <a:t>Studies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/>
              <a:t>Grades 5 and 8 </a:t>
            </a:r>
            <a:r>
              <a:rPr lang="en-US" dirty="0" smtClean="0"/>
              <a:t>Science</a:t>
            </a:r>
          </a:p>
          <a:p>
            <a:pPr marL="0" lvl="0" indent="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68300" y="2867416"/>
            <a:ext cx="6794205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</p:spTree>
    <p:extLst>
      <p:ext uri="{BB962C8B-B14F-4D97-AF65-F5344CB8AC3E}">
        <p14:creationId xmlns:p14="http://schemas.microsoft.com/office/powerpoint/2010/main" val="214024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92662"/>
          </a:xfrm>
        </p:spPr>
        <p:txBody>
          <a:bodyPr/>
          <a:lstStyle/>
          <a:p>
            <a:r>
              <a:rPr lang="en-US" dirty="0"/>
              <a:t>Ohio’s Field </a:t>
            </a:r>
            <a:r>
              <a:rPr lang="en-US" dirty="0" smtClean="0"/>
              <a:t>Test</a:t>
            </a:r>
            <a:br>
              <a:rPr lang="en-US" dirty="0" smtClean="0"/>
            </a:br>
            <a:r>
              <a:rPr lang="en-US" dirty="0" smtClean="0"/>
              <a:t>Grades and Subjects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26057"/>
            <a:ext cx="8229600" cy="2429835"/>
          </a:xfrm>
        </p:spPr>
        <p:txBody>
          <a:bodyPr/>
          <a:lstStyle/>
          <a:p>
            <a:pPr marL="0" lvl="0" indent="0">
              <a:buNone/>
            </a:pPr>
            <a:r>
              <a:rPr lang="en-US" dirty="0" smtClean="0"/>
              <a:t>High </a:t>
            </a:r>
            <a:r>
              <a:rPr lang="en-US" dirty="0"/>
              <a:t>School </a:t>
            </a: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American </a:t>
            </a:r>
            <a:r>
              <a:rPr lang="en-US" dirty="0"/>
              <a:t>Government and American </a:t>
            </a:r>
            <a:r>
              <a:rPr lang="en-US" dirty="0" smtClean="0"/>
              <a:t>History</a:t>
            </a:r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High School Biology </a:t>
            </a:r>
            <a:r>
              <a:rPr lang="en-US" dirty="0"/>
              <a:t>and Physical Science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457200" y="3604314"/>
            <a:ext cx="7953153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</p:spTree>
    <p:extLst>
      <p:ext uri="{BB962C8B-B14F-4D97-AF65-F5344CB8AC3E}">
        <p14:creationId xmlns:p14="http://schemas.microsoft.com/office/powerpoint/2010/main" val="3959960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Ohio’s Field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4348"/>
            <a:ext cx="8229600" cy="40604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Online </a:t>
            </a:r>
            <a:r>
              <a:rPr lang="en-US" dirty="0"/>
              <a:t>only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 smtClean="0"/>
              <a:t>American Institutes for Research – TIDE </a:t>
            </a:r>
          </a:p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PreID files required</a:t>
            </a:r>
          </a:p>
          <a:p>
            <a:pPr marL="0" lvl="0" indent="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457200" y="2491449"/>
            <a:ext cx="7581014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  <p:cxnSp>
        <p:nvCxnSpPr>
          <p:cNvPr id="5" name="Straight Connector 4"/>
          <p:cNvCxnSpPr/>
          <p:nvPr/>
        </p:nvCxnSpPr>
        <p:spPr bwMode="auto">
          <a:xfrm>
            <a:off x="457200" y="3664576"/>
            <a:ext cx="7581014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C00000"/>
            </a:extrusionClr>
            <a:contourClr>
              <a:srgbClr val="C00000"/>
            </a:contourClr>
          </a:sp3d>
        </p:spPr>
      </p:cxnSp>
    </p:spTree>
    <p:extLst>
      <p:ext uri="{BB962C8B-B14F-4D97-AF65-F5344CB8AC3E}">
        <p14:creationId xmlns:p14="http://schemas.microsoft.com/office/powerpoint/2010/main" val="389020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Ohio’s Field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301" y="1663700"/>
            <a:ext cx="7938682" cy="330170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All students will participate including students with disabilities and English language learners.</a:t>
            </a:r>
          </a:p>
          <a:p>
            <a:pPr marL="4572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34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5B1FABC32805468FE9B806B792CFE9" ma:contentTypeVersion="1" ma:contentTypeDescription="Create a new document." ma:contentTypeScope="" ma:versionID="7816300b107979b0377c2283553afb8e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48F019-DDD0-4F06-8413-F1F8DD4881E6}">
  <ds:schemaRefs>
    <ds:schemaRef ds:uri="http://schemas.microsoft.com/sharepoint/v3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B5165CA-EDB1-4282-AAE2-869F559BDB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57E0E6-26B5-48F9-80F9-11F81F5C41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1689</TotalTime>
  <Words>548</Words>
  <Application>Microsoft Office PowerPoint</Application>
  <PresentationFormat>On-screen Show (4:3)</PresentationFormat>
  <Paragraphs>152</Paragraphs>
  <Slides>31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Next Generation of Assessments</vt:lpstr>
      <vt:lpstr>Ohio’s Next Steps</vt:lpstr>
      <vt:lpstr>Spring 2014 Field Test</vt:lpstr>
      <vt:lpstr>Ohio’s   Field Test</vt:lpstr>
      <vt:lpstr>Spring 2014 Field Test</vt:lpstr>
      <vt:lpstr>Ohio’s Field Test Grades and Subjects</vt:lpstr>
      <vt:lpstr>Ohio’s Field Test Grades and Subjects</vt:lpstr>
      <vt:lpstr>Ohio’s Field Test</vt:lpstr>
      <vt:lpstr>Ohio’s Field Test</vt:lpstr>
      <vt:lpstr>Ohio’s Field Test Performance-Based Assessment</vt:lpstr>
      <vt:lpstr>Ohio’s Field Test End-of-Year</vt:lpstr>
      <vt:lpstr>Ohio’s Field Test – Resources </vt:lpstr>
      <vt:lpstr>PARCC  Field Test</vt:lpstr>
      <vt:lpstr>Spring 2014 Field Test</vt:lpstr>
      <vt:lpstr>PARCC Field Test</vt:lpstr>
      <vt:lpstr>PARCC Field Test</vt:lpstr>
      <vt:lpstr>PARCC Field Test</vt:lpstr>
      <vt:lpstr>Performance-Based Assessment</vt:lpstr>
      <vt:lpstr>End-of-Year Assessment </vt:lpstr>
      <vt:lpstr>PARCC Field Test</vt:lpstr>
      <vt:lpstr>All Students Participate </vt:lpstr>
      <vt:lpstr>PARCC Field Test – Item Types</vt:lpstr>
      <vt:lpstr>PARCC Field Test – Item Types</vt:lpstr>
      <vt:lpstr>PARCC Field Test Technology</vt:lpstr>
      <vt:lpstr>PARCC Field Test Technology</vt:lpstr>
      <vt:lpstr>Bandwidth</vt:lpstr>
      <vt:lpstr>PARCC Field Test Technology</vt:lpstr>
      <vt:lpstr>PARCC Field Test Technology</vt:lpstr>
      <vt:lpstr>Office of Curriculum and Assessment Contact </vt:lpstr>
      <vt:lpstr>education.ohio.gov</vt:lpstr>
      <vt:lpstr>Social Media</vt:lpstr>
    </vt:vector>
  </TitlesOfParts>
  <Company>Sanger &amp; Eby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Ashley Ramous</dc:creator>
  <cp:lastModifiedBy>Valerie Riedthaler</cp:lastModifiedBy>
  <cp:revision>82</cp:revision>
  <cp:lastPrinted>2014-01-26T19:17:55Z</cp:lastPrinted>
  <dcterms:created xsi:type="dcterms:W3CDTF">2013-05-22T22:41:52Z</dcterms:created>
  <dcterms:modified xsi:type="dcterms:W3CDTF">2014-01-29T16:29:59Z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0x010100205B1FABC32805468FE9B806B792CFE9</vt:lpwstr>
  </property>
</Properties>
</file>