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amp;ehk=B6pOqcZJaPlupYd5CW38RQ&amp;r=0&amp;pid=OfficeInsert" ContentType="image/jpe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media/image34.jpg" ContentType="image/jpg"/>
  <Override PartName="/ppt/media/image35.jpg" ContentType="image/jp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39.jpg" ContentType="image/jpg"/>
  <Override PartName="/ppt/media/image40.jpg" ContentType="image/jpg"/>
  <Override PartName="/ppt/media/image41.jpg" ContentType="image/jpg"/>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7"/>
  </p:notesMasterIdLst>
  <p:handoutMasterIdLst>
    <p:handoutMasterId r:id="rId88"/>
  </p:handoutMasterIdLst>
  <p:sldIdLst>
    <p:sldId id="279" r:id="rId2"/>
    <p:sldId id="300" r:id="rId3"/>
    <p:sldId id="381" r:id="rId4"/>
    <p:sldId id="412" r:id="rId5"/>
    <p:sldId id="419" r:id="rId6"/>
    <p:sldId id="405" r:id="rId7"/>
    <p:sldId id="398" r:id="rId8"/>
    <p:sldId id="421" r:id="rId9"/>
    <p:sldId id="422" r:id="rId10"/>
    <p:sldId id="424" r:id="rId11"/>
    <p:sldId id="425" r:id="rId12"/>
    <p:sldId id="426" r:id="rId13"/>
    <p:sldId id="427" r:id="rId14"/>
    <p:sldId id="443" r:id="rId15"/>
    <p:sldId id="444" r:id="rId16"/>
    <p:sldId id="445" r:id="rId17"/>
    <p:sldId id="432" r:id="rId18"/>
    <p:sldId id="455" r:id="rId19"/>
    <p:sldId id="456" r:id="rId20"/>
    <p:sldId id="433" r:id="rId21"/>
    <p:sldId id="438" r:id="rId22"/>
    <p:sldId id="441" r:id="rId23"/>
    <p:sldId id="440" r:id="rId24"/>
    <p:sldId id="446" r:id="rId25"/>
    <p:sldId id="418" r:id="rId26"/>
    <p:sldId id="391" r:id="rId27"/>
    <p:sldId id="392" r:id="rId28"/>
    <p:sldId id="423" r:id="rId29"/>
    <p:sldId id="476" r:id="rId30"/>
    <p:sldId id="477" r:id="rId31"/>
    <p:sldId id="416" r:id="rId32"/>
    <p:sldId id="435" r:id="rId33"/>
    <p:sldId id="442" r:id="rId34"/>
    <p:sldId id="406" r:id="rId35"/>
    <p:sldId id="475" r:id="rId36"/>
    <p:sldId id="408" r:id="rId37"/>
    <p:sldId id="410" r:id="rId38"/>
    <p:sldId id="470" r:id="rId39"/>
    <p:sldId id="411" r:id="rId40"/>
    <p:sldId id="404" r:id="rId41"/>
    <p:sldId id="358" r:id="rId42"/>
    <p:sldId id="385" r:id="rId43"/>
    <p:sldId id="467" r:id="rId44"/>
    <p:sldId id="468" r:id="rId45"/>
    <p:sldId id="454" r:id="rId46"/>
    <p:sldId id="436" r:id="rId47"/>
    <p:sldId id="301" r:id="rId48"/>
    <p:sldId id="364" r:id="rId49"/>
    <p:sldId id="452" r:id="rId50"/>
    <p:sldId id="461" r:id="rId51"/>
    <p:sldId id="458" r:id="rId52"/>
    <p:sldId id="377" r:id="rId53"/>
    <p:sldId id="459" r:id="rId54"/>
    <p:sldId id="460" r:id="rId55"/>
    <p:sldId id="447" r:id="rId56"/>
    <p:sldId id="448" r:id="rId57"/>
    <p:sldId id="449" r:id="rId58"/>
    <p:sldId id="450" r:id="rId59"/>
    <p:sldId id="451" r:id="rId60"/>
    <p:sldId id="356" r:id="rId61"/>
    <p:sldId id="307" r:id="rId62"/>
    <p:sldId id="355" r:id="rId63"/>
    <p:sldId id="376" r:id="rId64"/>
    <p:sldId id="379" r:id="rId65"/>
    <p:sldId id="380" r:id="rId66"/>
    <p:sldId id="462" r:id="rId67"/>
    <p:sldId id="463" r:id="rId68"/>
    <p:sldId id="471" r:id="rId69"/>
    <p:sldId id="403" r:id="rId70"/>
    <p:sldId id="465" r:id="rId71"/>
    <p:sldId id="478" r:id="rId72"/>
    <p:sldId id="466" r:id="rId73"/>
    <p:sldId id="308" r:id="rId74"/>
    <p:sldId id="329" r:id="rId75"/>
    <p:sldId id="474" r:id="rId76"/>
    <p:sldId id="464" r:id="rId77"/>
    <p:sldId id="359" r:id="rId78"/>
    <p:sldId id="303" r:id="rId79"/>
    <p:sldId id="473" r:id="rId80"/>
    <p:sldId id="302" r:id="rId81"/>
    <p:sldId id="417" r:id="rId82"/>
    <p:sldId id="413" r:id="rId83"/>
    <p:sldId id="453" r:id="rId84"/>
    <p:sldId id="457" r:id="rId85"/>
    <p:sldId id="415" r:id="rId8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7" autoAdjust="0"/>
    <p:restoredTop sz="93592" autoAdjust="0"/>
  </p:normalViewPr>
  <p:slideViewPr>
    <p:cSldViewPr>
      <p:cViewPr varScale="1">
        <p:scale>
          <a:sx n="104" d="100"/>
          <a:sy n="104" d="100"/>
        </p:scale>
        <p:origin x="132" y="17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07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_rels/data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image" Target="../media/image31.jpg"/></Relationships>
</file>

<file path=ppt/diagrams/_rels/data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image" Target="../media/image42.gif"/></Relationships>
</file>

<file path=ppt/diagrams/_rels/drawing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image" Target="../media/image31.jpg"/></Relationships>
</file>

<file path=ppt/diagrams/_rels/drawing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image" Target="../media/image42.gif"/></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03891-CDB1-4E41-8C55-4B674242D5F8}" type="doc">
      <dgm:prSet loTypeId="urn:microsoft.com/office/officeart/2005/8/layout/hProcess9" loCatId="process" qsTypeId="urn:microsoft.com/office/officeart/2005/8/quickstyle/simple1" qsCatId="simple" csTypeId="urn:microsoft.com/office/officeart/2005/8/colors/colorful2" csCatId="colorful" phldr="1"/>
      <dgm:spPr/>
    </dgm:pt>
    <dgm:pt modelId="{E2EBAFB6-86CE-43AD-A995-F2C381311C86}">
      <dgm:prSet phldrT="[Text]"/>
      <dgm:spPr/>
      <dgm:t>
        <a:bodyPr/>
        <a:lstStyle/>
        <a:p>
          <a:pPr algn="ctr"/>
          <a:r>
            <a:rPr lang="en-US" dirty="0"/>
            <a:t>Requirements of Federal and State Law	</a:t>
          </a:r>
        </a:p>
      </dgm:t>
    </dgm:pt>
    <dgm:pt modelId="{EA7E91EA-92ED-42E5-A55B-F9BF09C9317E}" type="parTrans" cxnId="{191CA654-CF73-4F14-A13D-0EDBED077CC1}">
      <dgm:prSet/>
      <dgm:spPr/>
      <dgm:t>
        <a:bodyPr/>
        <a:lstStyle/>
        <a:p>
          <a:endParaRPr lang="en-US"/>
        </a:p>
      </dgm:t>
    </dgm:pt>
    <dgm:pt modelId="{FDC87CBE-616B-45D9-81A5-3DBE78A5F4D4}" type="sibTrans" cxnId="{191CA654-CF73-4F14-A13D-0EDBED077CC1}">
      <dgm:prSet/>
      <dgm:spPr/>
      <dgm:t>
        <a:bodyPr/>
        <a:lstStyle/>
        <a:p>
          <a:endParaRPr lang="en-US"/>
        </a:p>
      </dgm:t>
    </dgm:pt>
    <dgm:pt modelId="{A6163C4E-85F4-4967-B213-5C1BA97CB777}">
      <dgm:prSet phldrT="[Text]"/>
      <dgm:spPr/>
      <dgm:t>
        <a:bodyPr/>
        <a:lstStyle/>
        <a:p>
          <a:r>
            <a:rPr lang="en-US" dirty="0"/>
            <a:t>Community Norms</a:t>
          </a:r>
        </a:p>
      </dgm:t>
    </dgm:pt>
    <dgm:pt modelId="{06C363D8-6695-4B84-B497-3A9100E6DBA3}" type="parTrans" cxnId="{9325A827-B4F4-4587-8E1D-ED5ED43F5495}">
      <dgm:prSet/>
      <dgm:spPr/>
      <dgm:t>
        <a:bodyPr/>
        <a:lstStyle/>
        <a:p>
          <a:endParaRPr lang="en-US"/>
        </a:p>
      </dgm:t>
    </dgm:pt>
    <dgm:pt modelId="{7741E589-2F49-49C3-997D-CAAE1A232781}" type="sibTrans" cxnId="{9325A827-B4F4-4587-8E1D-ED5ED43F5495}">
      <dgm:prSet/>
      <dgm:spPr/>
      <dgm:t>
        <a:bodyPr/>
        <a:lstStyle/>
        <a:p>
          <a:endParaRPr lang="en-US"/>
        </a:p>
      </dgm:t>
    </dgm:pt>
    <dgm:pt modelId="{5644DE22-AFC6-41D8-9980-E7A875D6B117}">
      <dgm:prSet phldrT="[Text]"/>
      <dgm:spPr/>
      <dgm:t>
        <a:bodyPr/>
        <a:lstStyle/>
        <a:p>
          <a:r>
            <a:rPr lang="en-US" dirty="0"/>
            <a:t>Best Practices </a:t>
          </a:r>
        </a:p>
      </dgm:t>
    </dgm:pt>
    <dgm:pt modelId="{D3255D0F-6DC9-447D-9F05-A82294C70FC1}" type="parTrans" cxnId="{031DDC4F-D4E6-460D-A209-BAD246708D42}">
      <dgm:prSet/>
      <dgm:spPr/>
      <dgm:t>
        <a:bodyPr/>
        <a:lstStyle/>
        <a:p>
          <a:endParaRPr lang="en-US"/>
        </a:p>
      </dgm:t>
    </dgm:pt>
    <dgm:pt modelId="{948E890E-8A90-4DF5-BA18-A080B7F34A3C}" type="sibTrans" cxnId="{031DDC4F-D4E6-460D-A209-BAD246708D42}">
      <dgm:prSet/>
      <dgm:spPr/>
      <dgm:t>
        <a:bodyPr/>
        <a:lstStyle/>
        <a:p>
          <a:endParaRPr lang="en-US"/>
        </a:p>
      </dgm:t>
    </dgm:pt>
    <dgm:pt modelId="{0D58538D-1415-4ECE-A043-21CB2FC7BF82}" type="pres">
      <dgm:prSet presAssocID="{46B03891-CDB1-4E41-8C55-4B674242D5F8}" presName="CompostProcess" presStyleCnt="0">
        <dgm:presLayoutVars>
          <dgm:dir/>
          <dgm:resizeHandles val="exact"/>
        </dgm:presLayoutVars>
      </dgm:prSet>
      <dgm:spPr/>
    </dgm:pt>
    <dgm:pt modelId="{A8840BF2-556D-4CBC-AC04-6DD21D498378}" type="pres">
      <dgm:prSet presAssocID="{46B03891-CDB1-4E41-8C55-4B674242D5F8}" presName="arrow" presStyleLbl="bgShp" presStyleIdx="0" presStyleCnt="1"/>
      <dgm:spPr/>
    </dgm:pt>
    <dgm:pt modelId="{C1C1C954-542C-4785-8F94-E73126A0DB15}" type="pres">
      <dgm:prSet presAssocID="{46B03891-CDB1-4E41-8C55-4B674242D5F8}" presName="linearProcess" presStyleCnt="0"/>
      <dgm:spPr/>
    </dgm:pt>
    <dgm:pt modelId="{CEFC1E27-A973-4D9D-8EF9-00BCF312D6E4}" type="pres">
      <dgm:prSet presAssocID="{E2EBAFB6-86CE-43AD-A995-F2C381311C86}" presName="textNode" presStyleLbl="node1" presStyleIdx="0" presStyleCnt="3" custLinFactNeighborX="66754" custLinFactNeighborY="2989">
        <dgm:presLayoutVars>
          <dgm:bulletEnabled val="1"/>
        </dgm:presLayoutVars>
      </dgm:prSet>
      <dgm:spPr/>
    </dgm:pt>
    <dgm:pt modelId="{E85DC411-BE1B-47B2-8D4C-426229415387}" type="pres">
      <dgm:prSet presAssocID="{FDC87CBE-616B-45D9-81A5-3DBE78A5F4D4}" presName="sibTrans" presStyleCnt="0"/>
      <dgm:spPr/>
    </dgm:pt>
    <dgm:pt modelId="{1577229E-6BDF-4A29-832A-B9738A289F63}" type="pres">
      <dgm:prSet presAssocID="{A6163C4E-85F4-4967-B213-5C1BA97CB777}" presName="textNode" presStyleLbl="node1" presStyleIdx="1" presStyleCnt="3" custScaleX="105548" custScaleY="99171" custLinFactNeighborX="41173" custLinFactNeighborY="2575">
        <dgm:presLayoutVars>
          <dgm:bulletEnabled val="1"/>
        </dgm:presLayoutVars>
      </dgm:prSet>
      <dgm:spPr/>
    </dgm:pt>
    <dgm:pt modelId="{7194FA71-0B77-4603-BA3D-068BDDB15C22}" type="pres">
      <dgm:prSet presAssocID="{7741E589-2F49-49C3-997D-CAAE1A232781}" presName="sibTrans" presStyleCnt="0"/>
      <dgm:spPr/>
    </dgm:pt>
    <dgm:pt modelId="{5EFD2B91-C090-47D6-A0E7-4F62A7DF44DE}" type="pres">
      <dgm:prSet presAssocID="{5644DE22-AFC6-41D8-9980-E7A875D6B117}" presName="textNode" presStyleLbl="node1" presStyleIdx="2" presStyleCnt="3" custLinFactNeighborX="27880" custLinFactNeighborY="2989">
        <dgm:presLayoutVars>
          <dgm:bulletEnabled val="1"/>
        </dgm:presLayoutVars>
      </dgm:prSet>
      <dgm:spPr/>
    </dgm:pt>
  </dgm:ptLst>
  <dgm:cxnLst>
    <dgm:cxn modelId="{A2839ACF-1CC7-48F5-924F-5CBE7E1A0DAF}" type="presOf" srcId="{46B03891-CDB1-4E41-8C55-4B674242D5F8}" destId="{0D58538D-1415-4ECE-A043-21CB2FC7BF82}" srcOrd="0" destOrd="0" presId="urn:microsoft.com/office/officeart/2005/8/layout/hProcess9"/>
    <dgm:cxn modelId="{48DC6D74-7CB7-4B99-AA5C-1ADF3DC032FA}" type="presOf" srcId="{5644DE22-AFC6-41D8-9980-E7A875D6B117}" destId="{5EFD2B91-C090-47D6-A0E7-4F62A7DF44DE}" srcOrd="0" destOrd="0" presId="urn:microsoft.com/office/officeart/2005/8/layout/hProcess9"/>
    <dgm:cxn modelId="{9325A827-B4F4-4587-8E1D-ED5ED43F5495}" srcId="{46B03891-CDB1-4E41-8C55-4B674242D5F8}" destId="{A6163C4E-85F4-4967-B213-5C1BA97CB777}" srcOrd="1" destOrd="0" parTransId="{06C363D8-6695-4B84-B497-3A9100E6DBA3}" sibTransId="{7741E589-2F49-49C3-997D-CAAE1A232781}"/>
    <dgm:cxn modelId="{A5D4A771-4FC7-4665-A33B-7E65A4F8084F}" type="presOf" srcId="{A6163C4E-85F4-4967-B213-5C1BA97CB777}" destId="{1577229E-6BDF-4A29-832A-B9738A289F63}" srcOrd="0" destOrd="0" presId="urn:microsoft.com/office/officeart/2005/8/layout/hProcess9"/>
    <dgm:cxn modelId="{191CA654-CF73-4F14-A13D-0EDBED077CC1}" srcId="{46B03891-CDB1-4E41-8C55-4B674242D5F8}" destId="{E2EBAFB6-86CE-43AD-A995-F2C381311C86}" srcOrd="0" destOrd="0" parTransId="{EA7E91EA-92ED-42E5-A55B-F9BF09C9317E}" sibTransId="{FDC87CBE-616B-45D9-81A5-3DBE78A5F4D4}"/>
    <dgm:cxn modelId="{27BE5C91-D86E-44B0-8FBE-EFCCD1C4D3D7}" type="presOf" srcId="{E2EBAFB6-86CE-43AD-A995-F2C381311C86}" destId="{CEFC1E27-A973-4D9D-8EF9-00BCF312D6E4}" srcOrd="0" destOrd="0" presId="urn:microsoft.com/office/officeart/2005/8/layout/hProcess9"/>
    <dgm:cxn modelId="{031DDC4F-D4E6-460D-A209-BAD246708D42}" srcId="{46B03891-CDB1-4E41-8C55-4B674242D5F8}" destId="{5644DE22-AFC6-41D8-9980-E7A875D6B117}" srcOrd="2" destOrd="0" parTransId="{D3255D0F-6DC9-447D-9F05-A82294C70FC1}" sibTransId="{948E890E-8A90-4DF5-BA18-A080B7F34A3C}"/>
    <dgm:cxn modelId="{C02D6123-BF40-46FC-87D2-EEF32591645E}" type="presParOf" srcId="{0D58538D-1415-4ECE-A043-21CB2FC7BF82}" destId="{A8840BF2-556D-4CBC-AC04-6DD21D498378}" srcOrd="0" destOrd="0" presId="urn:microsoft.com/office/officeart/2005/8/layout/hProcess9"/>
    <dgm:cxn modelId="{0D7AFAA9-6868-41E9-8043-2159460FA458}" type="presParOf" srcId="{0D58538D-1415-4ECE-A043-21CB2FC7BF82}" destId="{C1C1C954-542C-4785-8F94-E73126A0DB15}" srcOrd="1" destOrd="0" presId="urn:microsoft.com/office/officeart/2005/8/layout/hProcess9"/>
    <dgm:cxn modelId="{F7B576BD-DFB2-4406-ABB9-ADA6612E0527}" type="presParOf" srcId="{C1C1C954-542C-4785-8F94-E73126A0DB15}" destId="{CEFC1E27-A973-4D9D-8EF9-00BCF312D6E4}" srcOrd="0" destOrd="0" presId="urn:microsoft.com/office/officeart/2005/8/layout/hProcess9"/>
    <dgm:cxn modelId="{7CEFD198-B83C-4D16-9938-19CAE1BB1CD4}" type="presParOf" srcId="{C1C1C954-542C-4785-8F94-E73126A0DB15}" destId="{E85DC411-BE1B-47B2-8D4C-426229415387}" srcOrd="1" destOrd="0" presId="urn:microsoft.com/office/officeart/2005/8/layout/hProcess9"/>
    <dgm:cxn modelId="{0493C31E-B4FE-41A9-98AD-ED18DAE3E25E}" type="presParOf" srcId="{C1C1C954-542C-4785-8F94-E73126A0DB15}" destId="{1577229E-6BDF-4A29-832A-B9738A289F63}" srcOrd="2" destOrd="0" presId="urn:microsoft.com/office/officeart/2005/8/layout/hProcess9"/>
    <dgm:cxn modelId="{FA0A0AD4-0EC2-45EF-8D08-C1753250677E}" type="presParOf" srcId="{C1C1C954-542C-4785-8F94-E73126A0DB15}" destId="{7194FA71-0B77-4603-BA3D-068BDDB15C22}" srcOrd="3" destOrd="0" presId="urn:microsoft.com/office/officeart/2005/8/layout/hProcess9"/>
    <dgm:cxn modelId="{5400AABD-2519-445D-B43C-6EFD2120D651}" type="presParOf" srcId="{C1C1C954-542C-4785-8F94-E73126A0DB15}" destId="{5EFD2B91-C090-47D6-A0E7-4F62A7DF44D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BBD2E9-7331-4CA5-BAC4-EE5A5687A1AC}" type="doc">
      <dgm:prSet loTypeId="urn:microsoft.com/office/officeart/2005/8/layout/cycle4" loCatId="matrix" qsTypeId="urn:microsoft.com/office/officeart/2005/8/quickstyle/simple1" qsCatId="simple" csTypeId="urn:microsoft.com/office/officeart/2005/8/colors/colorful2" csCatId="colorful" phldr="1"/>
      <dgm:spPr/>
      <dgm:t>
        <a:bodyPr/>
        <a:lstStyle/>
        <a:p>
          <a:endParaRPr lang="en-US"/>
        </a:p>
      </dgm:t>
    </dgm:pt>
    <dgm:pt modelId="{158B9564-6527-43A0-82D8-B18390230D93}">
      <dgm:prSet phldrT="[Text]" custT="1"/>
      <dgm:spPr/>
      <dgm:t>
        <a:bodyPr/>
        <a:lstStyle/>
        <a:p>
          <a:r>
            <a:rPr lang="en-US" sz="2400" dirty="0"/>
            <a:t>Acute  &amp; Chronic</a:t>
          </a:r>
        </a:p>
      </dgm:t>
    </dgm:pt>
    <dgm:pt modelId="{C2AA1016-169E-48C0-878C-755336C60EF9}" type="parTrans" cxnId="{36D5D00F-13FE-42BB-9119-80DF4C766B74}">
      <dgm:prSet/>
      <dgm:spPr/>
      <dgm:t>
        <a:bodyPr/>
        <a:lstStyle/>
        <a:p>
          <a:endParaRPr lang="en-US"/>
        </a:p>
      </dgm:t>
    </dgm:pt>
    <dgm:pt modelId="{63E5277E-8127-4335-AA3A-8CBF2849463E}" type="sibTrans" cxnId="{36D5D00F-13FE-42BB-9119-80DF4C766B74}">
      <dgm:prSet/>
      <dgm:spPr/>
      <dgm:t>
        <a:bodyPr/>
        <a:lstStyle/>
        <a:p>
          <a:endParaRPr lang="en-US"/>
        </a:p>
      </dgm:t>
    </dgm:pt>
    <dgm:pt modelId="{2CCEB645-9941-4427-815C-E5A189B32A26}">
      <dgm:prSet phldrT="[Text]" custT="1"/>
      <dgm:spPr/>
      <dgm:t>
        <a:bodyPr/>
        <a:lstStyle/>
        <a:p>
          <a:pPr algn="l">
            <a:buFontTx/>
            <a:buNone/>
          </a:pPr>
          <a:r>
            <a:rPr lang="en-US" sz="2400" b="0" dirty="0"/>
            <a:t>Asthma  Diabetes</a:t>
          </a:r>
        </a:p>
      </dgm:t>
    </dgm:pt>
    <dgm:pt modelId="{16103CA2-F61A-4CD9-95B5-59F99F944201}" type="parTrans" cxnId="{42E1D4A0-1237-4437-92AC-9E8DDE4D7593}">
      <dgm:prSet/>
      <dgm:spPr/>
      <dgm:t>
        <a:bodyPr/>
        <a:lstStyle/>
        <a:p>
          <a:endParaRPr lang="en-US"/>
        </a:p>
      </dgm:t>
    </dgm:pt>
    <dgm:pt modelId="{F91B7407-ABA4-40AF-ADD0-73AB1387468B}" type="sibTrans" cxnId="{42E1D4A0-1237-4437-92AC-9E8DDE4D7593}">
      <dgm:prSet/>
      <dgm:spPr/>
      <dgm:t>
        <a:bodyPr/>
        <a:lstStyle/>
        <a:p>
          <a:endParaRPr lang="en-US"/>
        </a:p>
      </dgm:t>
    </dgm:pt>
    <dgm:pt modelId="{802C412F-BECE-42ED-A1AE-B757D368B2D1}">
      <dgm:prSet phldrT="[Text]" custT="1"/>
      <dgm:spPr/>
      <dgm:t>
        <a:bodyPr/>
        <a:lstStyle/>
        <a:p>
          <a:r>
            <a:rPr lang="en-US" sz="2400" dirty="0"/>
            <a:t>Acquired</a:t>
          </a:r>
        </a:p>
      </dgm:t>
    </dgm:pt>
    <dgm:pt modelId="{180320CC-F62E-4274-9E41-3C80618B22C0}" type="parTrans" cxnId="{EE0EE5A4-078E-4618-874D-46BFDF2F7C9C}">
      <dgm:prSet/>
      <dgm:spPr/>
      <dgm:t>
        <a:bodyPr/>
        <a:lstStyle/>
        <a:p>
          <a:endParaRPr lang="en-US"/>
        </a:p>
      </dgm:t>
    </dgm:pt>
    <dgm:pt modelId="{9D1D1051-B5B7-4BC1-879B-059BFA7D8796}" type="sibTrans" cxnId="{EE0EE5A4-078E-4618-874D-46BFDF2F7C9C}">
      <dgm:prSet/>
      <dgm:spPr/>
      <dgm:t>
        <a:bodyPr/>
        <a:lstStyle/>
        <a:p>
          <a:endParaRPr lang="en-US"/>
        </a:p>
      </dgm:t>
    </dgm:pt>
    <dgm:pt modelId="{7973DC61-1622-4ACC-B006-B696B57B9587}">
      <dgm:prSet phldrT="[Text]" custT="1"/>
      <dgm:spPr/>
      <dgm:t>
        <a:bodyPr/>
        <a:lstStyle/>
        <a:p>
          <a:pPr algn="r">
            <a:buFontTx/>
            <a:buNone/>
          </a:pPr>
          <a:r>
            <a:rPr lang="en-US" sz="2800" b="0" dirty="0"/>
            <a:t>Concussions</a:t>
          </a:r>
        </a:p>
      </dgm:t>
    </dgm:pt>
    <dgm:pt modelId="{3F23A04D-B293-41FB-BDF9-A3E19519F67F}" type="parTrans" cxnId="{FF56CEA2-D8FA-499C-9DCC-41E155323D7B}">
      <dgm:prSet/>
      <dgm:spPr/>
      <dgm:t>
        <a:bodyPr/>
        <a:lstStyle/>
        <a:p>
          <a:endParaRPr lang="en-US"/>
        </a:p>
      </dgm:t>
    </dgm:pt>
    <dgm:pt modelId="{A5012628-39BD-45AD-85D2-5362DBF6AE07}" type="sibTrans" cxnId="{FF56CEA2-D8FA-499C-9DCC-41E155323D7B}">
      <dgm:prSet/>
      <dgm:spPr/>
      <dgm:t>
        <a:bodyPr/>
        <a:lstStyle/>
        <a:p>
          <a:endParaRPr lang="en-US"/>
        </a:p>
      </dgm:t>
    </dgm:pt>
    <dgm:pt modelId="{903155C8-39D0-4BDE-9BD5-9BC120E311CE}">
      <dgm:prSet phldrT="[Text]" custT="1"/>
      <dgm:spPr/>
      <dgm:t>
        <a:bodyPr/>
        <a:lstStyle/>
        <a:p>
          <a:r>
            <a:rPr lang="en-US" sz="2400" dirty="0"/>
            <a:t>Other type</a:t>
          </a:r>
        </a:p>
      </dgm:t>
    </dgm:pt>
    <dgm:pt modelId="{1EE01ADA-8587-4480-A308-69B00533770A}" type="parTrans" cxnId="{EF5D2991-1043-4699-8B37-3F1A24563DED}">
      <dgm:prSet/>
      <dgm:spPr/>
      <dgm:t>
        <a:bodyPr/>
        <a:lstStyle/>
        <a:p>
          <a:endParaRPr lang="en-US"/>
        </a:p>
      </dgm:t>
    </dgm:pt>
    <dgm:pt modelId="{DC3AF484-6E1D-4844-94BF-90FC90967AB3}" type="sibTrans" cxnId="{EF5D2991-1043-4699-8B37-3F1A24563DED}">
      <dgm:prSet/>
      <dgm:spPr/>
      <dgm:t>
        <a:bodyPr/>
        <a:lstStyle/>
        <a:p>
          <a:endParaRPr lang="en-US"/>
        </a:p>
      </dgm:t>
    </dgm:pt>
    <dgm:pt modelId="{3445D3E9-25C4-4C9B-8462-F8A42C3BE1AB}">
      <dgm:prSet phldrT="[Text]" custT="1"/>
      <dgm:spPr/>
      <dgm:t>
        <a:bodyPr/>
        <a:lstStyle/>
        <a:p>
          <a:pPr algn="r"/>
          <a:r>
            <a:rPr lang="en-US" sz="2400" baseline="0" dirty="0"/>
            <a:t>           MRSA</a:t>
          </a:r>
          <a:endParaRPr lang="en-US" sz="2400" dirty="0"/>
        </a:p>
      </dgm:t>
    </dgm:pt>
    <dgm:pt modelId="{789E02DA-CEE4-4C3F-BF10-F4C5719CFC9A}" type="parTrans" cxnId="{892EC87E-01BE-4D4D-BB0B-3F5EE19EF578}">
      <dgm:prSet/>
      <dgm:spPr/>
      <dgm:t>
        <a:bodyPr/>
        <a:lstStyle/>
        <a:p>
          <a:endParaRPr lang="en-US"/>
        </a:p>
      </dgm:t>
    </dgm:pt>
    <dgm:pt modelId="{06B5F1AF-1FF5-4309-BD53-109AF1DE182A}" type="sibTrans" cxnId="{892EC87E-01BE-4D4D-BB0B-3F5EE19EF578}">
      <dgm:prSet/>
      <dgm:spPr/>
      <dgm:t>
        <a:bodyPr/>
        <a:lstStyle/>
        <a:p>
          <a:endParaRPr lang="en-US"/>
        </a:p>
      </dgm:t>
    </dgm:pt>
    <dgm:pt modelId="{D305EFF1-4F2C-4E8B-B1C2-F601EB268278}">
      <dgm:prSet phldrT="[Text]" custT="1"/>
      <dgm:spPr/>
      <dgm:t>
        <a:bodyPr/>
        <a:lstStyle/>
        <a:p>
          <a:r>
            <a:rPr lang="en-US" sz="2400" dirty="0"/>
            <a:t>Infectious </a:t>
          </a:r>
        </a:p>
      </dgm:t>
    </dgm:pt>
    <dgm:pt modelId="{B91A4993-E1FE-44FF-B6CB-B59BFD40CA1F}" type="parTrans" cxnId="{86219ADE-BDFA-4405-A9DA-8C4C98AE64E1}">
      <dgm:prSet/>
      <dgm:spPr/>
      <dgm:t>
        <a:bodyPr/>
        <a:lstStyle/>
        <a:p>
          <a:endParaRPr lang="en-US"/>
        </a:p>
      </dgm:t>
    </dgm:pt>
    <dgm:pt modelId="{1607110D-7DCB-43C7-95DF-2C57A1D6620F}" type="sibTrans" cxnId="{86219ADE-BDFA-4405-A9DA-8C4C98AE64E1}">
      <dgm:prSet/>
      <dgm:spPr/>
      <dgm:t>
        <a:bodyPr/>
        <a:lstStyle/>
        <a:p>
          <a:endParaRPr lang="en-US"/>
        </a:p>
      </dgm:t>
    </dgm:pt>
    <dgm:pt modelId="{DE25ECC6-4E72-4BCD-9D1C-FA93F873F2F5}">
      <dgm:prSet phldrT="[Text]" custT="1"/>
      <dgm:spPr/>
      <dgm:t>
        <a:bodyPr/>
        <a:lstStyle/>
        <a:p>
          <a:pPr algn="l">
            <a:buFontTx/>
            <a:buNone/>
          </a:pPr>
          <a:r>
            <a:rPr lang="en-US" sz="2400" b="0" dirty="0"/>
            <a:t>Severe Allergies </a:t>
          </a:r>
        </a:p>
      </dgm:t>
    </dgm:pt>
    <dgm:pt modelId="{4325E7FE-14B2-4B1A-8D35-C17474F62310}" type="parTrans" cxnId="{F385A051-7D00-4A99-9254-596A1B264247}">
      <dgm:prSet/>
      <dgm:spPr/>
      <dgm:t>
        <a:bodyPr/>
        <a:lstStyle/>
        <a:p>
          <a:endParaRPr lang="en-US"/>
        </a:p>
      </dgm:t>
    </dgm:pt>
    <dgm:pt modelId="{FE9E7FC4-5347-44D9-AF80-A9AFF374EA50}" type="sibTrans" cxnId="{F385A051-7D00-4A99-9254-596A1B264247}">
      <dgm:prSet/>
      <dgm:spPr/>
      <dgm:t>
        <a:bodyPr/>
        <a:lstStyle/>
        <a:p>
          <a:endParaRPr lang="en-US"/>
        </a:p>
      </dgm:t>
    </dgm:pt>
    <dgm:pt modelId="{6000A844-D161-473B-B682-D44D2AB5A44B}">
      <dgm:prSet phldrT="[Text]" custT="1"/>
      <dgm:spPr/>
      <dgm:t>
        <a:bodyPr/>
        <a:lstStyle/>
        <a:p>
          <a:pPr algn="l">
            <a:buFontTx/>
            <a:buNone/>
          </a:pPr>
          <a:r>
            <a:rPr lang="en-US" sz="2400" dirty="0"/>
            <a:t>Epilepsy</a:t>
          </a:r>
        </a:p>
      </dgm:t>
    </dgm:pt>
    <dgm:pt modelId="{CE919F63-02BE-45BE-ADD6-79753F610BFF}" type="parTrans" cxnId="{AB9C5D32-035A-4F30-9F75-F62038F910FD}">
      <dgm:prSet/>
      <dgm:spPr/>
      <dgm:t>
        <a:bodyPr/>
        <a:lstStyle/>
        <a:p>
          <a:endParaRPr lang="en-US"/>
        </a:p>
      </dgm:t>
    </dgm:pt>
    <dgm:pt modelId="{75F66555-94A9-4638-9B28-A2457667FCEA}" type="sibTrans" cxnId="{AB9C5D32-035A-4F30-9F75-F62038F910FD}">
      <dgm:prSet/>
      <dgm:spPr/>
      <dgm:t>
        <a:bodyPr/>
        <a:lstStyle/>
        <a:p>
          <a:endParaRPr lang="en-US"/>
        </a:p>
      </dgm:t>
    </dgm:pt>
    <dgm:pt modelId="{62398071-FB37-4FCB-8D2D-8A6EAAD258D6}">
      <dgm:prSet phldrT="[Text]"/>
      <dgm:spPr/>
      <dgm:t>
        <a:bodyPr/>
        <a:lstStyle/>
        <a:p>
          <a:pPr algn="l"/>
          <a:endParaRPr lang="en-US" sz="1000" dirty="0"/>
        </a:p>
      </dgm:t>
    </dgm:pt>
    <dgm:pt modelId="{662C8EFF-BDD3-446F-ACBB-D26423AB213A}" type="parTrans" cxnId="{3CDD6EAF-5028-4521-B02A-5D61AF67F4CE}">
      <dgm:prSet/>
      <dgm:spPr/>
      <dgm:t>
        <a:bodyPr/>
        <a:lstStyle/>
        <a:p>
          <a:endParaRPr lang="en-US"/>
        </a:p>
      </dgm:t>
    </dgm:pt>
    <dgm:pt modelId="{075FBF04-D8C7-4E15-AD62-AE6F208072BF}" type="sibTrans" cxnId="{3CDD6EAF-5028-4521-B02A-5D61AF67F4CE}">
      <dgm:prSet/>
      <dgm:spPr/>
      <dgm:t>
        <a:bodyPr/>
        <a:lstStyle/>
        <a:p>
          <a:endParaRPr lang="en-US"/>
        </a:p>
      </dgm:t>
    </dgm:pt>
    <dgm:pt modelId="{75C2AD71-383A-4759-A2B7-397FE3A46E36}">
      <dgm:prSet phldrT="[Text]"/>
      <dgm:spPr/>
      <dgm:t>
        <a:bodyPr/>
        <a:lstStyle/>
        <a:p>
          <a:pPr marL="114300" lvl="1" indent="0" defTabSz="577850">
            <a:lnSpc>
              <a:spcPct val="90000"/>
            </a:lnSpc>
            <a:spcBef>
              <a:spcPct val="0"/>
            </a:spcBef>
            <a:spcAft>
              <a:spcPct val="15000"/>
            </a:spcAft>
          </a:pPr>
          <a:endParaRPr lang="en-US" sz="1300" dirty="0"/>
        </a:p>
      </dgm:t>
    </dgm:pt>
    <dgm:pt modelId="{E384A1FD-67CB-4769-8DF2-14A98D7A1E45}" type="parTrans" cxnId="{8D79AD66-2761-4AAC-BEAE-1713147CCA77}">
      <dgm:prSet/>
      <dgm:spPr/>
      <dgm:t>
        <a:bodyPr/>
        <a:lstStyle/>
        <a:p>
          <a:endParaRPr lang="en-US"/>
        </a:p>
      </dgm:t>
    </dgm:pt>
    <dgm:pt modelId="{E33EB455-EFD3-4A69-A507-D9AD34E5A7BA}" type="sibTrans" cxnId="{8D79AD66-2761-4AAC-BEAE-1713147CCA77}">
      <dgm:prSet/>
      <dgm:spPr/>
      <dgm:t>
        <a:bodyPr/>
        <a:lstStyle/>
        <a:p>
          <a:endParaRPr lang="en-US"/>
        </a:p>
      </dgm:t>
    </dgm:pt>
    <dgm:pt modelId="{54E4BFB3-5A39-4DBA-9BD8-F2B236B9655B}">
      <dgm:prSet phldrT="[Text]" custT="1"/>
      <dgm:spPr/>
      <dgm:t>
        <a:bodyPr/>
        <a:lstStyle/>
        <a:p>
          <a:pPr marL="228600" lvl="1" indent="0" defTabSz="1066800">
            <a:lnSpc>
              <a:spcPct val="90000"/>
            </a:lnSpc>
            <a:spcBef>
              <a:spcPct val="0"/>
            </a:spcBef>
            <a:spcAft>
              <a:spcPct val="15000"/>
            </a:spcAft>
          </a:pPr>
          <a:endParaRPr lang="en-US" sz="2400" dirty="0"/>
        </a:p>
      </dgm:t>
    </dgm:pt>
    <dgm:pt modelId="{9F821515-B9C9-4957-8880-026651C1774E}" type="parTrans" cxnId="{7F6A9C56-5228-4F71-AE58-A203EA1D37F2}">
      <dgm:prSet/>
      <dgm:spPr/>
      <dgm:t>
        <a:bodyPr/>
        <a:lstStyle/>
        <a:p>
          <a:endParaRPr lang="en-US"/>
        </a:p>
      </dgm:t>
    </dgm:pt>
    <dgm:pt modelId="{9FD777D5-090E-41B1-80D7-804DBC266DD6}" type="sibTrans" cxnId="{7F6A9C56-5228-4F71-AE58-A203EA1D37F2}">
      <dgm:prSet/>
      <dgm:spPr/>
      <dgm:t>
        <a:bodyPr/>
        <a:lstStyle/>
        <a:p>
          <a:endParaRPr lang="en-US"/>
        </a:p>
      </dgm:t>
    </dgm:pt>
    <dgm:pt modelId="{0696EF50-EAB7-4199-9245-ED140ADE35D6}">
      <dgm:prSet phldrT="[Text]" custT="1"/>
      <dgm:spPr/>
      <dgm:t>
        <a:bodyPr/>
        <a:lstStyle/>
        <a:p>
          <a:pPr algn="r">
            <a:buFontTx/>
            <a:buNone/>
          </a:pPr>
          <a:r>
            <a:rPr lang="en-US" sz="2400" dirty="0"/>
            <a:t>    Bed bugs, lice</a:t>
          </a:r>
        </a:p>
      </dgm:t>
    </dgm:pt>
    <dgm:pt modelId="{AD9ECE36-84C1-4120-9D30-B4C5736B8A07}" type="parTrans" cxnId="{8FA24967-DDCE-47EC-AB1C-7216445A21F2}">
      <dgm:prSet/>
      <dgm:spPr/>
      <dgm:t>
        <a:bodyPr/>
        <a:lstStyle/>
        <a:p>
          <a:endParaRPr lang="en-US"/>
        </a:p>
      </dgm:t>
    </dgm:pt>
    <dgm:pt modelId="{3D1D790F-C2C8-4D5D-BD2E-57752D7E5287}" type="sibTrans" cxnId="{8FA24967-DDCE-47EC-AB1C-7216445A21F2}">
      <dgm:prSet/>
      <dgm:spPr/>
      <dgm:t>
        <a:bodyPr/>
        <a:lstStyle/>
        <a:p>
          <a:endParaRPr lang="en-US"/>
        </a:p>
      </dgm:t>
    </dgm:pt>
    <dgm:pt modelId="{D73250A5-DD68-4B39-93DA-E7CDAD316460}">
      <dgm:prSet phldrT="[Text]" custT="1"/>
      <dgm:spPr/>
      <dgm:t>
        <a:bodyPr/>
        <a:lstStyle/>
        <a:p>
          <a:pPr algn="l">
            <a:buFontTx/>
            <a:buNone/>
          </a:pPr>
          <a:r>
            <a:rPr lang="en-US" sz="2400" dirty="0"/>
            <a:t>Depression</a:t>
          </a:r>
        </a:p>
      </dgm:t>
    </dgm:pt>
    <dgm:pt modelId="{BAED0749-F27A-4E32-8A90-71CCFEAE84EF}" type="parTrans" cxnId="{28363519-3D5A-4E0A-9710-13B09C9C519E}">
      <dgm:prSet/>
      <dgm:spPr/>
      <dgm:t>
        <a:bodyPr/>
        <a:lstStyle/>
        <a:p>
          <a:endParaRPr lang="en-US"/>
        </a:p>
      </dgm:t>
    </dgm:pt>
    <dgm:pt modelId="{65D05D25-3BA4-4C77-B8A4-FCA05B5F4B5A}" type="sibTrans" cxnId="{28363519-3D5A-4E0A-9710-13B09C9C519E}">
      <dgm:prSet/>
      <dgm:spPr/>
      <dgm:t>
        <a:bodyPr/>
        <a:lstStyle/>
        <a:p>
          <a:endParaRPr lang="en-US"/>
        </a:p>
      </dgm:t>
    </dgm:pt>
    <dgm:pt modelId="{49678BFC-3746-4E0F-A86D-2FBBB264C6F6}">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t>Immunizations</a:t>
          </a:r>
          <a:endParaRPr lang="en-US" sz="2400" dirty="0"/>
        </a:p>
      </dgm:t>
    </dgm:pt>
    <dgm:pt modelId="{3DF861EE-4A5F-4F87-B7B6-C2E8BC8CBFA8}" type="parTrans" cxnId="{52544220-873E-4959-838B-AC28F13EF34B}">
      <dgm:prSet/>
      <dgm:spPr/>
      <dgm:t>
        <a:bodyPr/>
        <a:lstStyle/>
        <a:p>
          <a:endParaRPr lang="en-US"/>
        </a:p>
      </dgm:t>
    </dgm:pt>
    <dgm:pt modelId="{EA898CFF-90D7-4129-BE56-631F1ED8A3A5}" type="sibTrans" cxnId="{52544220-873E-4959-838B-AC28F13EF34B}">
      <dgm:prSet/>
      <dgm:spPr/>
      <dgm:t>
        <a:bodyPr/>
        <a:lstStyle/>
        <a:p>
          <a:endParaRPr lang="en-US"/>
        </a:p>
      </dgm:t>
    </dgm:pt>
    <dgm:pt modelId="{993549AB-4669-4485-9E28-EC8398F62DD3}">
      <dgm:prSet phldrT="[Text]" custT="1"/>
      <dgm:spPr/>
      <dgm:t>
        <a:bodyPr/>
        <a:lstStyle/>
        <a:p>
          <a:pPr algn="r">
            <a:buFontTx/>
            <a:buNone/>
          </a:pPr>
          <a:r>
            <a:rPr lang="en-US" sz="2800" b="0" dirty="0"/>
            <a:t>/TBI</a:t>
          </a:r>
        </a:p>
      </dgm:t>
    </dgm:pt>
    <dgm:pt modelId="{DAEDBF87-8F36-45B8-8AA2-4CF723BCE9D2}" type="parTrans" cxnId="{353AAEC1-2957-4630-AD75-E1956607B97C}">
      <dgm:prSet/>
      <dgm:spPr/>
      <dgm:t>
        <a:bodyPr/>
        <a:lstStyle/>
        <a:p>
          <a:endParaRPr lang="en-US"/>
        </a:p>
      </dgm:t>
    </dgm:pt>
    <dgm:pt modelId="{385BB37C-3938-4B3E-944E-A5F85843A381}" type="sibTrans" cxnId="{353AAEC1-2957-4630-AD75-E1956607B97C}">
      <dgm:prSet/>
      <dgm:spPr/>
      <dgm:t>
        <a:bodyPr/>
        <a:lstStyle/>
        <a:p>
          <a:endParaRPr lang="en-US"/>
        </a:p>
      </dgm:t>
    </dgm:pt>
    <dgm:pt modelId="{DDC6B1D1-A04B-49E9-812C-54EAE3D6114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dgm:t>
    </dgm:pt>
    <dgm:pt modelId="{8D495A45-0F0D-4C73-B13F-7F0FC488519B}" type="parTrans" cxnId="{59631D91-9605-4525-80B7-42A36379FD6F}">
      <dgm:prSet/>
      <dgm:spPr/>
      <dgm:t>
        <a:bodyPr/>
        <a:lstStyle/>
        <a:p>
          <a:endParaRPr lang="en-US"/>
        </a:p>
      </dgm:t>
    </dgm:pt>
    <dgm:pt modelId="{E78C2529-1FB1-4DFC-8CFC-80A1DA08516F}" type="sibTrans" cxnId="{59631D91-9605-4525-80B7-42A36379FD6F}">
      <dgm:prSet/>
      <dgm:spPr/>
      <dgm:t>
        <a:bodyPr/>
        <a:lstStyle/>
        <a:p>
          <a:endParaRPr lang="en-US"/>
        </a:p>
      </dgm:t>
    </dgm:pt>
    <dgm:pt modelId="{D6B63960-AF6B-4C75-97C8-9FBF6A08A55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Mumps</a:t>
          </a:r>
        </a:p>
      </dgm:t>
    </dgm:pt>
    <dgm:pt modelId="{B6283E88-17A8-4F1A-980B-8D567AA80D82}" type="parTrans" cxnId="{19A80FC3-9D88-4FC0-B90B-7663CF44D423}">
      <dgm:prSet/>
      <dgm:spPr/>
      <dgm:t>
        <a:bodyPr/>
        <a:lstStyle/>
        <a:p>
          <a:endParaRPr lang="en-US"/>
        </a:p>
      </dgm:t>
    </dgm:pt>
    <dgm:pt modelId="{1091138D-65D7-458C-B056-A31F2FC39B28}" type="sibTrans" cxnId="{19A80FC3-9D88-4FC0-B90B-7663CF44D423}">
      <dgm:prSet/>
      <dgm:spPr/>
      <dgm:t>
        <a:bodyPr/>
        <a:lstStyle/>
        <a:p>
          <a:endParaRPr lang="en-US"/>
        </a:p>
      </dgm:t>
    </dgm:pt>
    <dgm:pt modelId="{726AE712-9133-41B0-B8C0-1FE604A57B90}">
      <dgm:prSet phldrT="[Text]" custT="1"/>
      <dgm:spPr/>
      <dgm:t>
        <a:bodyPr/>
        <a:lstStyle/>
        <a:p>
          <a:pPr algn="r">
            <a:buFontTx/>
            <a:buNone/>
          </a:pPr>
          <a:r>
            <a:rPr lang="en-US" sz="2400" dirty="0"/>
            <a:t>Those in media</a:t>
          </a:r>
        </a:p>
      </dgm:t>
    </dgm:pt>
    <dgm:pt modelId="{B64E7A6D-D4FF-40A0-BF3F-5A68D90CCB57}" type="parTrans" cxnId="{FE4B673C-CFD3-4BD9-BF2D-17DC0187A993}">
      <dgm:prSet/>
      <dgm:spPr/>
      <dgm:t>
        <a:bodyPr/>
        <a:lstStyle/>
        <a:p>
          <a:endParaRPr lang="en-US"/>
        </a:p>
      </dgm:t>
    </dgm:pt>
    <dgm:pt modelId="{FDAF44BD-3EFB-44B7-8582-5C7A018AFE32}" type="sibTrans" cxnId="{FE4B673C-CFD3-4BD9-BF2D-17DC0187A993}">
      <dgm:prSet/>
      <dgm:spPr/>
      <dgm:t>
        <a:bodyPr/>
        <a:lstStyle/>
        <a:p>
          <a:endParaRPr lang="en-US"/>
        </a:p>
      </dgm:t>
    </dgm:pt>
    <dgm:pt modelId="{D14A3288-9DA0-4AAE-999A-03B164CF9563}">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Pertussis</a:t>
          </a:r>
        </a:p>
      </dgm:t>
    </dgm:pt>
    <dgm:pt modelId="{A89DA7D2-CA39-4E77-B6BE-2249C4A6D050}" type="parTrans" cxnId="{464AA2E9-2CF8-4433-AA71-5C108601A397}">
      <dgm:prSet/>
      <dgm:spPr/>
      <dgm:t>
        <a:bodyPr/>
        <a:lstStyle/>
        <a:p>
          <a:endParaRPr lang="en-US"/>
        </a:p>
      </dgm:t>
    </dgm:pt>
    <dgm:pt modelId="{3B5C066A-1CA3-4A69-BA2D-D64BB1E4101F}" type="sibTrans" cxnId="{464AA2E9-2CF8-4433-AA71-5C108601A397}">
      <dgm:prSet/>
      <dgm:spPr/>
      <dgm:t>
        <a:bodyPr/>
        <a:lstStyle/>
        <a:p>
          <a:endParaRPr lang="en-US"/>
        </a:p>
      </dgm:t>
    </dgm:pt>
    <dgm:pt modelId="{91D55DBB-721F-4F32-B39E-A66D576008AB}" type="pres">
      <dgm:prSet presAssocID="{B3BBD2E9-7331-4CA5-BAC4-EE5A5687A1AC}" presName="cycleMatrixDiagram" presStyleCnt="0">
        <dgm:presLayoutVars>
          <dgm:chMax val="1"/>
          <dgm:dir/>
          <dgm:animLvl val="lvl"/>
          <dgm:resizeHandles val="exact"/>
        </dgm:presLayoutVars>
      </dgm:prSet>
      <dgm:spPr/>
    </dgm:pt>
    <dgm:pt modelId="{606B55CA-A17B-4545-B351-14543AC91276}" type="pres">
      <dgm:prSet presAssocID="{B3BBD2E9-7331-4CA5-BAC4-EE5A5687A1AC}" presName="children" presStyleCnt="0"/>
      <dgm:spPr/>
    </dgm:pt>
    <dgm:pt modelId="{B9D88653-EE64-44C7-9F08-C5B498FDB1C0}" type="pres">
      <dgm:prSet presAssocID="{B3BBD2E9-7331-4CA5-BAC4-EE5A5687A1AC}" presName="child1group" presStyleCnt="0"/>
      <dgm:spPr/>
    </dgm:pt>
    <dgm:pt modelId="{E2FA0DD7-574D-40CB-A5BA-F17A8AB71887}" type="pres">
      <dgm:prSet presAssocID="{B3BBD2E9-7331-4CA5-BAC4-EE5A5687A1AC}" presName="child1" presStyleLbl="bgAcc1" presStyleIdx="0" presStyleCnt="4" custScaleX="190202" custScaleY="182947" custLinFactNeighborX="-15874" custLinFactNeighborY="10507"/>
      <dgm:spPr/>
    </dgm:pt>
    <dgm:pt modelId="{072F0013-FD3B-4EEE-91AC-E6BA0765F28D}" type="pres">
      <dgm:prSet presAssocID="{B3BBD2E9-7331-4CA5-BAC4-EE5A5687A1AC}" presName="child1Text" presStyleLbl="bgAcc1" presStyleIdx="0" presStyleCnt="4">
        <dgm:presLayoutVars>
          <dgm:bulletEnabled val="1"/>
        </dgm:presLayoutVars>
      </dgm:prSet>
      <dgm:spPr/>
    </dgm:pt>
    <dgm:pt modelId="{FF5EEAA9-7AD8-4015-AF28-21DE5BEB0C6A}" type="pres">
      <dgm:prSet presAssocID="{B3BBD2E9-7331-4CA5-BAC4-EE5A5687A1AC}" presName="child2group" presStyleCnt="0"/>
      <dgm:spPr/>
    </dgm:pt>
    <dgm:pt modelId="{2312ADA1-2844-4FA5-895A-80DBAF8A94BB}" type="pres">
      <dgm:prSet presAssocID="{B3BBD2E9-7331-4CA5-BAC4-EE5A5687A1AC}" presName="child2" presStyleLbl="bgAcc1" presStyleIdx="1" presStyleCnt="4" custScaleX="184512" custScaleY="188111" custLinFactNeighborX="17834" custLinFactNeighborY="15496"/>
      <dgm:spPr/>
    </dgm:pt>
    <dgm:pt modelId="{CB55A9DB-645D-4E1F-9FF2-231E86E98BFE}" type="pres">
      <dgm:prSet presAssocID="{B3BBD2E9-7331-4CA5-BAC4-EE5A5687A1AC}" presName="child2Text" presStyleLbl="bgAcc1" presStyleIdx="1" presStyleCnt="4">
        <dgm:presLayoutVars>
          <dgm:bulletEnabled val="1"/>
        </dgm:presLayoutVars>
      </dgm:prSet>
      <dgm:spPr/>
    </dgm:pt>
    <dgm:pt modelId="{0DA09181-A4E4-47C1-ADEB-B0FF1119E519}" type="pres">
      <dgm:prSet presAssocID="{B3BBD2E9-7331-4CA5-BAC4-EE5A5687A1AC}" presName="child3group" presStyleCnt="0"/>
      <dgm:spPr/>
    </dgm:pt>
    <dgm:pt modelId="{45812A69-5701-4BF8-92BF-2D34AF22AFEF}" type="pres">
      <dgm:prSet presAssocID="{B3BBD2E9-7331-4CA5-BAC4-EE5A5687A1AC}" presName="child3" presStyleLbl="bgAcc1" presStyleIdx="2" presStyleCnt="4" custScaleX="173800" custScaleY="137754" custLinFactNeighborX="14174" custLinFactNeighborY="-17614"/>
      <dgm:spPr/>
    </dgm:pt>
    <dgm:pt modelId="{92D5752A-A9F8-496F-8BAC-9ECF8CDE5D08}" type="pres">
      <dgm:prSet presAssocID="{B3BBD2E9-7331-4CA5-BAC4-EE5A5687A1AC}" presName="child3Text" presStyleLbl="bgAcc1" presStyleIdx="2" presStyleCnt="4">
        <dgm:presLayoutVars>
          <dgm:bulletEnabled val="1"/>
        </dgm:presLayoutVars>
      </dgm:prSet>
      <dgm:spPr/>
    </dgm:pt>
    <dgm:pt modelId="{80D2646F-4C8E-43B9-B021-5F5DA344F9F2}" type="pres">
      <dgm:prSet presAssocID="{B3BBD2E9-7331-4CA5-BAC4-EE5A5687A1AC}" presName="child4group" presStyleCnt="0"/>
      <dgm:spPr/>
    </dgm:pt>
    <dgm:pt modelId="{035C61DB-EF7D-4D55-A4CD-50A44EFBA03B}" type="pres">
      <dgm:prSet presAssocID="{B3BBD2E9-7331-4CA5-BAC4-EE5A5687A1AC}" presName="child4" presStyleLbl="bgAcc1" presStyleIdx="3" presStyleCnt="4" custScaleX="190160" custScaleY="138049" custLinFactNeighborX="-18881" custLinFactNeighborY="-16950"/>
      <dgm:spPr/>
    </dgm:pt>
    <dgm:pt modelId="{5EE55532-338F-44EB-9FC7-8AEB4B94F647}" type="pres">
      <dgm:prSet presAssocID="{B3BBD2E9-7331-4CA5-BAC4-EE5A5687A1AC}" presName="child4Text" presStyleLbl="bgAcc1" presStyleIdx="3" presStyleCnt="4">
        <dgm:presLayoutVars>
          <dgm:bulletEnabled val="1"/>
        </dgm:presLayoutVars>
      </dgm:prSet>
      <dgm:spPr/>
    </dgm:pt>
    <dgm:pt modelId="{A6C6E469-95D1-4ED3-8F1E-904F4CEC717F}" type="pres">
      <dgm:prSet presAssocID="{B3BBD2E9-7331-4CA5-BAC4-EE5A5687A1AC}" presName="childPlaceholder" presStyleCnt="0"/>
      <dgm:spPr/>
    </dgm:pt>
    <dgm:pt modelId="{6C005EF9-29CC-4D2F-A891-C5211DFF15D0}" type="pres">
      <dgm:prSet presAssocID="{B3BBD2E9-7331-4CA5-BAC4-EE5A5687A1AC}" presName="circle" presStyleCnt="0"/>
      <dgm:spPr/>
    </dgm:pt>
    <dgm:pt modelId="{004F9BAC-C985-46D9-BFA2-D48377C97D97}" type="pres">
      <dgm:prSet presAssocID="{B3BBD2E9-7331-4CA5-BAC4-EE5A5687A1AC}" presName="quadrant1" presStyleLbl="node1" presStyleIdx="0" presStyleCnt="4" custScaleX="147774" custScaleY="74591" custLinFactNeighborX="-24021" custLinFactNeighborY="21696">
        <dgm:presLayoutVars>
          <dgm:chMax val="1"/>
          <dgm:bulletEnabled val="1"/>
        </dgm:presLayoutVars>
      </dgm:prSet>
      <dgm:spPr/>
    </dgm:pt>
    <dgm:pt modelId="{C3948BEC-114F-4534-97EA-00EAB7242CEB}" type="pres">
      <dgm:prSet presAssocID="{B3BBD2E9-7331-4CA5-BAC4-EE5A5687A1AC}" presName="quadrant2" presStyleLbl="node1" presStyleIdx="1" presStyleCnt="4" custScaleX="131652" custScaleY="77194" custLinFactNeighborX="19855" custLinFactNeighborY="22997">
        <dgm:presLayoutVars>
          <dgm:chMax val="1"/>
          <dgm:bulletEnabled val="1"/>
        </dgm:presLayoutVars>
      </dgm:prSet>
      <dgm:spPr/>
    </dgm:pt>
    <dgm:pt modelId="{7A9D7096-2DEE-4611-9BE2-1F9E66B68ABF}" type="pres">
      <dgm:prSet presAssocID="{B3BBD2E9-7331-4CA5-BAC4-EE5A5687A1AC}" presName="quadrant3" presStyleLbl="node1" presStyleIdx="2" presStyleCnt="4" custScaleX="132729" custScaleY="80252" custLinFactNeighborX="20394" custLinFactNeighborY="2540">
        <dgm:presLayoutVars>
          <dgm:chMax val="1"/>
          <dgm:bulletEnabled val="1"/>
        </dgm:presLayoutVars>
      </dgm:prSet>
      <dgm:spPr/>
    </dgm:pt>
    <dgm:pt modelId="{1D0C5F76-9699-4BC6-AD93-F32461C48A18}" type="pres">
      <dgm:prSet presAssocID="{B3BBD2E9-7331-4CA5-BAC4-EE5A5687A1AC}" presName="quadrant4" presStyleLbl="node1" presStyleIdx="3" presStyleCnt="4" custScaleX="143499" custScaleY="85123" custLinFactNeighborX="-23201" custLinFactNeighborY="585">
        <dgm:presLayoutVars>
          <dgm:chMax val="1"/>
          <dgm:bulletEnabled val="1"/>
        </dgm:presLayoutVars>
      </dgm:prSet>
      <dgm:spPr/>
    </dgm:pt>
    <dgm:pt modelId="{E622F679-FC2A-4433-BDC7-C9BB186114EB}" type="pres">
      <dgm:prSet presAssocID="{B3BBD2E9-7331-4CA5-BAC4-EE5A5687A1AC}" presName="quadrantPlaceholder" presStyleCnt="0"/>
      <dgm:spPr/>
    </dgm:pt>
    <dgm:pt modelId="{309F3554-C512-4480-B9A9-4B5A40B9A015}" type="pres">
      <dgm:prSet presAssocID="{B3BBD2E9-7331-4CA5-BAC4-EE5A5687A1AC}" presName="center1" presStyleLbl="fgShp" presStyleIdx="0" presStyleCnt="2" custLinFactNeighborX="13050" custLinFactNeighborY="3869"/>
      <dgm:spPr/>
    </dgm:pt>
    <dgm:pt modelId="{5308F04C-887E-4E6B-8F79-010151304C13}" type="pres">
      <dgm:prSet presAssocID="{B3BBD2E9-7331-4CA5-BAC4-EE5A5687A1AC}" presName="center2" presStyleLbl="fgShp" presStyleIdx="1" presStyleCnt="2" custScaleY="101119" custLinFactNeighborX="29337" custLinFactNeighborY="-6264"/>
      <dgm:spPr/>
    </dgm:pt>
  </dgm:ptLst>
  <dgm:cxnLst>
    <dgm:cxn modelId="{EE0EE5A4-078E-4618-874D-46BFDF2F7C9C}" srcId="{B3BBD2E9-7331-4CA5-BAC4-EE5A5687A1AC}" destId="{802C412F-BECE-42ED-A1AE-B757D368B2D1}" srcOrd="1" destOrd="0" parTransId="{180320CC-F62E-4274-9E41-3C80618B22C0}" sibTransId="{9D1D1051-B5B7-4BC1-879B-059BFA7D8796}"/>
    <dgm:cxn modelId="{AB9C5D32-035A-4F30-9F75-F62038F910FD}" srcId="{158B9564-6527-43A0-82D8-B18390230D93}" destId="{6000A844-D161-473B-B682-D44D2AB5A44B}" srcOrd="2" destOrd="0" parTransId="{CE919F63-02BE-45BE-ADD6-79753F610BFF}" sibTransId="{75F66555-94A9-4638-9B28-A2457667FCEA}"/>
    <dgm:cxn modelId="{EF5D2991-1043-4699-8B37-3F1A24563DED}" srcId="{B3BBD2E9-7331-4CA5-BAC4-EE5A5687A1AC}" destId="{903155C8-39D0-4BDE-9BD5-9BC120E311CE}" srcOrd="2" destOrd="0" parTransId="{1EE01ADA-8587-4480-A308-69B00533770A}" sibTransId="{DC3AF484-6E1D-4844-94BF-90FC90967AB3}"/>
    <dgm:cxn modelId="{9B3B6F92-09EB-4C05-B309-5CD058433392}" type="presOf" srcId="{158B9564-6527-43A0-82D8-B18390230D93}" destId="{004F9BAC-C985-46D9-BFA2-D48377C97D97}" srcOrd="0" destOrd="0" presId="urn:microsoft.com/office/officeart/2005/8/layout/cycle4"/>
    <dgm:cxn modelId="{892EC87E-01BE-4D4D-BB0B-3F5EE19EF578}" srcId="{903155C8-39D0-4BDE-9BD5-9BC120E311CE}" destId="{3445D3E9-25C4-4C9B-8462-F8A42C3BE1AB}" srcOrd="0" destOrd="0" parTransId="{789E02DA-CEE4-4C3F-BF10-F4C5719CFC9A}" sibTransId="{06B5F1AF-1FF5-4309-BD53-109AF1DE182A}"/>
    <dgm:cxn modelId="{464AA2E9-2CF8-4433-AA71-5C108601A397}" srcId="{D305EFF1-4F2C-4E8B-B1C2-F601EB268278}" destId="{D14A3288-9DA0-4AAE-999A-03B164CF9563}" srcOrd="1" destOrd="0" parTransId="{A89DA7D2-CA39-4E77-B6BE-2249C4A6D050}" sibTransId="{3B5C066A-1CA3-4A69-BA2D-D64BB1E4101F}"/>
    <dgm:cxn modelId="{26E6C7C9-A645-46A9-B68E-53D3281AABA1}" type="presOf" srcId="{0696EF50-EAB7-4199-9245-ED140ADE35D6}" destId="{45812A69-5701-4BF8-92BF-2D34AF22AFEF}" srcOrd="0" destOrd="1" presId="urn:microsoft.com/office/officeart/2005/8/layout/cycle4"/>
    <dgm:cxn modelId="{10667E95-A0E6-44F4-A79A-C982C2AC4475}" type="presOf" srcId="{7973DC61-1622-4ACC-B006-B696B57B9587}" destId="{2312ADA1-2844-4FA5-895A-80DBAF8A94BB}" srcOrd="0" destOrd="0" presId="urn:microsoft.com/office/officeart/2005/8/layout/cycle4"/>
    <dgm:cxn modelId="{19A80FC3-9D88-4FC0-B90B-7663CF44D423}" srcId="{D305EFF1-4F2C-4E8B-B1C2-F601EB268278}" destId="{D6B63960-AF6B-4C75-97C8-9FBF6A08A555}" srcOrd="2" destOrd="0" parTransId="{B6283E88-17A8-4F1A-980B-8D567AA80D82}" sibTransId="{1091138D-65D7-458C-B056-A31F2FC39B28}"/>
    <dgm:cxn modelId="{3CDD6EAF-5028-4521-B02A-5D61AF67F4CE}" srcId="{158B9564-6527-43A0-82D8-B18390230D93}" destId="{62398071-FB37-4FCB-8D2D-8A6EAAD258D6}" srcOrd="4" destOrd="0" parTransId="{662C8EFF-BDD3-446F-ACBB-D26423AB213A}" sibTransId="{075FBF04-D8C7-4E15-AD62-AE6F208072BF}"/>
    <dgm:cxn modelId="{E3A68C70-E410-44D4-9664-255168C1C7BE}" type="presOf" srcId="{DE25ECC6-4E72-4BCD-9D1C-FA93F873F2F5}" destId="{E2FA0DD7-574D-40CB-A5BA-F17A8AB71887}" srcOrd="0" destOrd="1" presId="urn:microsoft.com/office/officeart/2005/8/layout/cycle4"/>
    <dgm:cxn modelId="{4262CC4B-D2CF-480D-AC17-8B554228BB11}" type="presOf" srcId="{726AE712-9133-41B0-B8C0-1FE604A57B90}" destId="{92D5752A-A9F8-496F-8BAC-9ECF8CDE5D08}" srcOrd="1" destOrd="2" presId="urn:microsoft.com/office/officeart/2005/8/layout/cycle4"/>
    <dgm:cxn modelId="{1230E4B0-0BCC-4DFA-B9FD-1889C8485CEC}" type="presOf" srcId="{6000A844-D161-473B-B682-D44D2AB5A44B}" destId="{E2FA0DD7-574D-40CB-A5BA-F17A8AB71887}" srcOrd="0" destOrd="2" presId="urn:microsoft.com/office/officeart/2005/8/layout/cycle4"/>
    <dgm:cxn modelId="{FF56CEA2-D8FA-499C-9DCC-41E155323D7B}" srcId="{802C412F-BECE-42ED-A1AE-B757D368B2D1}" destId="{7973DC61-1622-4ACC-B006-B696B57B9587}" srcOrd="0" destOrd="0" parTransId="{3F23A04D-B293-41FB-BDF9-A3E19519F67F}" sibTransId="{A5012628-39BD-45AD-85D2-5362DBF6AE07}"/>
    <dgm:cxn modelId="{D5336CB7-E91E-4E32-9F62-4B54A057F0BE}" type="presOf" srcId="{993549AB-4669-4485-9E28-EC8398F62DD3}" destId="{2312ADA1-2844-4FA5-895A-80DBAF8A94BB}" srcOrd="0" destOrd="1" presId="urn:microsoft.com/office/officeart/2005/8/layout/cycle4"/>
    <dgm:cxn modelId="{ADB10CED-E350-4E28-935D-8A1F343E67B7}" type="presOf" srcId="{D14A3288-9DA0-4AAE-999A-03B164CF9563}" destId="{035C61DB-EF7D-4D55-A4CD-50A44EFBA03B}" srcOrd="0" destOrd="1" presId="urn:microsoft.com/office/officeart/2005/8/layout/cycle4"/>
    <dgm:cxn modelId="{C98C060E-7C72-45D8-B930-197EAFD0B48A}" type="presOf" srcId="{DDC6B1D1-A04B-49E9-812C-54EAE3D61145}" destId="{5EE55532-338F-44EB-9FC7-8AEB4B94F647}" srcOrd="1" destOrd="3" presId="urn:microsoft.com/office/officeart/2005/8/layout/cycle4"/>
    <dgm:cxn modelId="{851FB14C-EB3B-4B6D-8540-4F4F41C116E6}" type="presOf" srcId="{D6B63960-AF6B-4C75-97C8-9FBF6A08A555}" destId="{5EE55532-338F-44EB-9FC7-8AEB4B94F647}" srcOrd="1" destOrd="2" presId="urn:microsoft.com/office/officeart/2005/8/layout/cycle4"/>
    <dgm:cxn modelId="{2F975C86-036B-4D5A-9659-31F0742C3207}" type="presOf" srcId="{DDC6B1D1-A04B-49E9-812C-54EAE3D61145}" destId="{035C61DB-EF7D-4D55-A4CD-50A44EFBA03B}" srcOrd="0" destOrd="3" presId="urn:microsoft.com/office/officeart/2005/8/layout/cycle4"/>
    <dgm:cxn modelId="{5B95C3A9-0C32-4FCD-B0A4-E37C0FA3A1BA}" type="presOf" srcId="{7973DC61-1622-4ACC-B006-B696B57B9587}" destId="{CB55A9DB-645D-4E1F-9FF2-231E86E98BFE}" srcOrd="1" destOrd="0" presId="urn:microsoft.com/office/officeart/2005/8/layout/cycle4"/>
    <dgm:cxn modelId="{1E45DD72-455C-408D-9E0E-A883084421F8}" type="presOf" srcId="{726AE712-9133-41B0-B8C0-1FE604A57B90}" destId="{45812A69-5701-4BF8-92BF-2D34AF22AFEF}" srcOrd="0" destOrd="2" presId="urn:microsoft.com/office/officeart/2005/8/layout/cycle4"/>
    <dgm:cxn modelId="{86219ADE-BDFA-4405-A9DA-8C4C98AE64E1}" srcId="{B3BBD2E9-7331-4CA5-BAC4-EE5A5687A1AC}" destId="{D305EFF1-4F2C-4E8B-B1C2-F601EB268278}" srcOrd="3" destOrd="0" parTransId="{B91A4993-E1FE-44FF-B6CB-B59BFD40CA1F}" sibTransId="{1607110D-7DCB-43C7-95DF-2C57A1D6620F}"/>
    <dgm:cxn modelId="{136D90F8-C961-4B97-98B3-97167A06EACE}" type="presOf" srcId="{903155C8-39D0-4BDE-9BD5-9BC120E311CE}" destId="{7A9D7096-2DEE-4611-9BE2-1F9E66B68ABF}" srcOrd="0" destOrd="0" presId="urn:microsoft.com/office/officeart/2005/8/layout/cycle4"/>
    <dgm:cxn modelId="{AECA8655-2DF1-451A-8FEB-625AE6EC7A8D}" type="presOf" srcId="{3445D3E9-25C4-4C9B-8462-F8A42C3BE1AB}" destId="{92D5752A-A9F8-496F-8BAC-9ECF8CDE5D08}" srcOrd="1" destOrd="0" presId="urn:microsoft.com/office/officeart/2005/8/layout/cycle4"/>
    <dgm:cxn modelId="{9BABF9DE-2EFD-48B9-8709-645628C7AE3B}" type="presOf" srcId="{D73250A5-DD68-4B39-93DA-E7CDAD316460}" destId="{072F0013-FD3B-4EEE-91AC-E6BA0765F28D}" srcOrd="1" destOrd="3" presId="urn:microsoft.com/office/officeart/2005/8/layout/cycle4"/>
    <dgm:cxn modelId="{F385A051-7D00-4A99-9254-596A1B264247}" srcId="{158B9564-6527-43A0-82D8-B18390230D93}" destId="{DE25ECC6-4E72-4BCD-9D1C-FA93F873F2F5}" srcOrd="1" destOrd="0" parTransId="{4325E7FE-14B2-4B1A-8D35-C17474F62310}" sibTransId="{FE9E7FC4-5347-44D9-AF80-A9AFF374EA50}"/>
    <dgm:cxn modelId="{36D5D00F-13FE-42BB-9119-80DF4C766B74}" srcId="{B3BBD2E9-7331-4CA5-BAC4-EE5A5687A1AC}" destId="{158B9564-6527-43A0-82D8-B18390230D93}" srcOrd="0" destOrd="0" parTransId="{C2AA1016-169E-48C0-878C-755336C60EF9}" sibTransId="{63E5277E-8127-4335-AA3A-8CBF2849463E}"/>
    <dgm:cxn modelId="{B85A16FC-DAD9-4187-98F7-5E33E955A557}" type="presOf" srcId="{6000A844-D161-473B-B682-D44D2AB5A44B}" destId="{072F0013-FD3B-4EEE-91AC-E6BA0765F28D}" srcOrd="1" destOrd="2" presId="urn:microsoft.com/office/officeart/2005/8/layout/cycle4"/>
    <dgm:cxn modelId="{062C540D-C4DA-4F96-961D-8A425A8612D1}" type="presOf" srcId="{DE25ECC6-4E72-4BCD-9D1C-FA93F873F2F5}" destId="{072F0013-FD3B-4EEE-91AC-E6BA0765F28D}" srcOrd="1" destOrd="1" presId="urn:microsoft.com/office/officeart/2005/8/layout/cycle4"/>
    <dgm:cxn modelId="{FE4B673C-CFD3-4BD9-BF2D-17DC0187A993}" srcId="{903155C8-39D0-4BDE-9BD5-9BC120E311CE}" destId="{726AE712-9133-41B0-B8C0-1FE604A57B90}" srcOrd="2" destOrd="0" parTransId="{B64E7A6D-D4FF-40A0-BF3F-5A68D90CCB57}" sibTransId="{FDAF44BD-3EFB-44B7-8582-5C7A018AFE32}"/>
    <dgm:cxn modelId="{81E2A0E2-9B00-4D23-8AF8-D86C533D23A8}" type="presOf" srcId="{993549AB-4669-4485-9E28-EC8398F62DD3}" destId="{CB55A9DB-645D-4E1F-9FF2-231E86E98BFE}" srcOrd="1" destOrd="1" presId="urn:microsoft.com/office/officeart/2005/8/layout/cycle4"/>
    <dgm:cxn modelId="{2D5750F3-AE3A-4D8F-B477-752DCC855D6E}" type="presOf" srcId="{75C2AD71-383A-4759-A2B7-397FE3A46E36}" destId="{035C61DB-EF7D-4D55-A4CD-50A44EFBA03B}" srcOrd="0" destOrd="5" presId="urn:microsoft.com/office/officeart/2005/8/layout/cycle4"/>
    <dgm:cxn modelId="{7F6A9C56-5228-4F71-AE58-A203EA1D37F2}" srcId="{D305EFF1-4F2C-4E8B-B1C2-F601EB268278}" destId="{54E4BFB3-5A39-4DBA-9BD8-F2B236B9655B}" srcOrd="4" destOrd="0" parTransId="{9F821515-B9C9-4957-8880-026651C1774E}" sibTransId="{9FD777D5-090E-41B1-80D7-804DBC266DD6}"/>
    <dgm:cxn modelId="{353AAEC1-2957-4630-AD75-E1956607B97C}" srcId="{802C412F-BECE-42ED-A1AE-B757D368B2D1}" destId="{993549AB-4669-4485-9E28-EC8398F62DD3}" srcOrd="1" destOrd="0" parTransId="{DAEDBF87-8F36-45B8-8AA2-4CF723BCE9D2}" sibTransId="{385BB37C-3938-4B3E-944E-A5F85843A381}"/>
    <dgm:cxn modelId="{99614355-5DE1-44CF-A235-4A8811326963}" type="presOf" srcId="{54E4BFB3-5A39-4DBA-9BD8-F2B236B9655B}" destId="{035C61DB-EF7D-4D55-A4CD-50A44EFBA03B}" srcOrd="0" destOrd="4" presId="urn:microsoft.com/office/officeart/2005/8/layout/cycle4"/>
    <dgm:cxn modelId="{1A6FC95D-FF39-4FB9-AC6B-B29DC3E4B4D2}" type="presOf" srcId="{75C2AD71-383A-4759-A2B7-397FE3A46E36}" destId="{5EE55532-338F-44EB-9FC7-8AEB4B94F647}" srcOrd="1" destOrd="5" presId="urn:microsoft.com/office/officeart/2005/8/layout/cycle4"/>
    <dgm:cxn modelId="{42E1D4A0-1237-4437-92AC-9E8DDE4D7593}" srcId="{158B9564-6527-43A0-82D8-B18390230D93}" destId="{2CCEB645-9941-4427-815C-E5A189B32A26}" srcOrd="0" destOrd="0" parTransId="{16103CA2-F61A-4CD9-95B5-59F99F944201}" sibTransId="{F91B7407-ABA4-40AF-ADD0-73AB1387468B}"/>
    <dgm:cxn modelId="{79BA9B42-8356-4769-B263-E35707D0C11D}" type="presOf" srcId="{D73250A5-DD68-4B39-93DA-E7CDAD316460}" destId="{E2FA0DD7-574D-40CB-A5BA-F17A8AB71887}" srcOrd="0" destOrd="3" presId="urn:microsoft.com/office/officeart/2005/8/layout/cycle4"/>
    <dgm:cxn modelId="{A4A5EB1E-22DC-4CE7-951A-EC2705677182}" type="presOf" srcId="{3445D3E9-25C4-4C9B-8462-F8A42C3BE1AB}" destId="{45812A69-5701-4BF8-92BF-2D34AF22AFEF}" srcOrd="0" destOrd="0" presId="urn:microsoft.com/office/officeart/2005/8/layout/cycle4"/>
    <dgm:cxn modelId="{8FA24967-DDCE-47EC-AB1C-7216445A21F2}" srcId="{903155C8-39D0-4BDE-9BD5-9BC120E311CE}" destId="{0696EF50-EAB7-4199-9245-ED140ADE35D6}" srcOrd="1" destOrd="0" parTransId="{AD9ECE36-84C1-4120-9D30-B4C5736B8A07}" sibTransId="{3D1D790F-C2C8-4D5D-BD2E-57752D7E5287}"/>
    <dgm:cxn modelId="{57C655B3-B36D-4064-96A7-DB9BC3D7782E}" type="presOf" srcId="{54E4BFB3-5A39-4DBA-9BD8-F2B236B9655B}" destId="{5EE55532-338F-44EB-9FC7-8AEB4B94F647}" srcOrd="1" destOrd="4" presId="urn:microsoft.com/office/officeart/2005/8/layout/cycle4"/>
    <dgm:cxn modelId="{52544220-873E-4959-838B-AC28F13EF34B}" srcId="{D305EFF1-4F2C-4E8B-B1C2-F601EB268278}" destId="{49678BFC-3746-4E0F-A86D-2FBBB264C6F6}" srcOrd="0" destOrd="0" parTransId="{3DF861EE-4A5F-4F87-B7B6-C2E8BC8CBFA8}" sibTransId="{EA898CFF-90D7-4129-BE56-631F1ED8A3A5}"/>
    <dgm:cxn modelId="{267EE6AE-2A53-4B4D-A39D-9DA581D81796}" type="presOf" srcId="{62398071-FB37-4FCB-8D2D-8A6EAAD258D6}" destId="{E2FA0DD7-574D-40CB-A5BA-F17A8AB71887}" srcOrd="0" destOrd="4" presId="urn:microsoft.com/office/officeart/2005/8/layout/cycle4"/>
    <dgm:cxn modelId="{88A5D5AB-7557-4861-B585-CB453B024331}" type="presOf" srcId="{B3BBD2E9-7331-4CA5-BAC4-EE5A5687A1AC}" destId="{91D55DBB-721F-4F32-B39E-A66D576008AB}" srcOrd="0" destOrd="0" presId="urn:microsoft.com/office/officeart/2005/8/layout/cycle4"/>
    <dgm:cxn modelId="{9C573689-AD0C-4EA7-A544-5B38156B72DB}" type="presOf" srcId="{49678BFC-3746-4E0F-A86D-2FBBB264C6F6}" destId="{035C61DB-EF7D-4D55-A4CD-50A44EFBA03B}" srcOrd="0" destOrd="0" presId="urn:microsoft.com/office/officeart/2005/8/layout/cycle4"/>
    <dgm:cxn modelId="{E4280B31-390B-4045-BEC3-3BE73C51D7F9}" type="presOf" srcId="{2CCEB645-9941-4427-815C-E5A189B32A26}" destId="{E2FA0DD7-574D-40CB-A5BA-F17A8AB71887}" srcOrd="0" destOrd="0" presId="urn:microsoft.com/office/officeart/2005/8/layout/cycle4"/>
    <dgm:cxn modelId="{8D79AD66-2761-4AAC-BEAE-1713147CCA77}" srcId="{D305EFF1-4F2C-4E8B-B1C2-F601EB268278}" destId="{75C2AD71-383A-4759-A2B7-397FE3A46E36}" srcOrd="5" destOrd="0" parTransId="{E384A1FD-67CB-4769-8DF2-14A98D7A1E45}" sibTransId="{E33EB455-EFD3-4A69-A507-D9AD34E5A7BA}"/>
    <dgm:cxn modelId="{3474227F-644A-4E16-AD51-E9C68CDB217F}" type="presOf" srcId="{802C412F-BECE-42ED-A1AE-B757D368B2D1}" destId="{C3948BEC-114F-4534-97EA-00EAB7242CEB}" srcOrd="0" destOrd="0" presId="urn:microsoft.com/office/officeart/2005/8/layout/cycle4"/>
    <dgm:cxn modelId="{27DAFCE9-FFF6-4321-BBBB-5B983ED1321D}" type="presOf" srcId="{D14A3288-9DA0-4AAE-999A-03B164CF9563}" destId="{5EE55532-338F-44EB-9FC7-8AEB4B94F647}" srcOrd="1" destOrd="1" presId="urn:microsoft.com/office/officeart/2005/8/layout/cycle4"/>
    <dgm:cxn modelId="{1B03DCFA-984E-4859-8DFA-5EE8ACE249A8}" type="presOf" srcId="{0696EF50-EAB7-4199-9245-ED140ADE35D6}" destId="{92D5752A-A9F8-496F-8BAC-9ECF8CDE5D08}" srcOrd="1" destOrd="1" presId="urn:microsoft.com/office/officeart/2005/8/layout/cycle4"/>
    <dgm:cxn modelId="{FC09B4E1-15D5-4486-AC33-B031C3AE34AC}" type="presOf" srcId="{D6B63960-AF6B-4C75-97C8-9FBF6A08A555}" destId="{035C61DB-EF7D-4D55-A4CD-50A44EFBA03B}" srcOrd="0" destOrd="2" presId="urn:microsoft.com/office/officeart/2005/8/layout/cycle4"/>
    <dgm:cxn modelId="{DD1799C6-F381-4572-B14D-3A913A6672F5}" type="presOf" srcId="{2CCEB645-9941-4427-815C-E5A189B32A26}" destId="{072F0013-FD3B-4EEE-91AC-E6BA0765F28D}" srcOrd="1" destOrd="0" presId="urn:microsoft.com/office/officeart/2005/8/layout/cycle4"/>
    <dgm:cxn modelId="{28363519-3D5A-4E0A-9710-13B09C9C519E}" srcId="{158B9564-6527-43A0-82D8-B18390230D93}" destId="{D73250A5-DD68-4B39-93DA-E7CDAD316460}" srcOrd="3" destOrd="0" parTransId="{BAED0749-F27A-4E32-8A90-71CCFEAE84EF}" sibTransId="{65D05D25-3BA4-4C77-B8A4-FCA05B5F4B5A}"/>
    <dgm:cxn modelId="{4D412BB1-6308-4FF0-8468-0958F28CF498}" type="presOf" srcId="{D305EFF1-4F2C-4E8B-B1C2-F601EB268278}" destId="{1D0C5F76-9699-4BC6-AD93-F32461C48A18}" srcOrd="0" destOrd="0" presId="urn:microsoft.com/office/officeart/2005/8/layout/cycle4"/>
    <dgm:cxn modelId="{20DBF1BF-5C36-4063-96AA-81E1EF12CBFE}" type="presOf" srcId="{49678BFC-3746-4E0F-A86D-2FBBB264C6F6}" destId="{5EE55532-338F-44EB-9FC7-8AEB4B94F647}" srcOrd="1" destOrd="0" presId="urn:microsoft.com/office/officeart/2005/8/layout/cycle4"/>
    <dgm:cxn modelId="{59631D91-9605-4525-80B7-42A36379FD6F}" srcId="{D305EFF1-4F2C-4E8B-B1C2-F601EB268278}" destId="{DDC6B1D1-A04B-49E9-812C-54EAE3D61145}" srcOrd="3" destOrd="0" parTransId="{8D495A45-0F0D-4C73-B13F-7F0FC488519B}" sibTransId="{E78C2529-1FB1-4DFC-8CFC-80A1DA08516F}"/>
    <dgm:cxn modelId="{1A0F7C87-BB45-49AD-8AC0-5C5706D96A0B}" type="presOf" srcId="{62398071-FB37-4FCB-8D2D-8A6EAAD258D6}" destId="{072F0013-FD3B-4EEE-91AC-E6BA0765F28D}" srcOrd="1" destOrd="4" presId="urn:microsoft.com/office/officeart/2005/8/layout/cycle4"/>
    <dgm:cxn modelId="{76BE9CB2-ABE9-40CE-A144-A626A7DA2383}" type="presParOf" srcId="{91D55DBB-721F-4F32-B39E-A66D576008AB}" destId="{606B55CA-A17B-4545-B351-14543AC91276}" srcOrd="0" destOrd="0" presId="urn:microsoft.com/office/officeart/2005/8/layout/cycle4"/>
    <dgm:cxn modelId="{1B215FA2-F71C-4B83-B018-ED0CA42CCE4E}" type="presParOf" srcId="{606B55CA-A17B-4545-B351-14543AC91276}" destId="{B9D88653-EE64-44C7-9F08-C5B498FDB1C0}" srcOrd="0" destOrd="0" presId="urn:microsoft.com/office/officeart/2005/8/layout/cycle4"/>
    <dgm:cxn modelId="{FB790D0F-41CF-4F8C-809D-C3DA065F9C0C}" type="presParOf" srcId="{B9D88653-EE64-44C7-9F08-C5B498FDB1C0}" destId="{E2FA0DD7-574D-40CB-A5BA-F17A8AB71887}" srcOrd="0" destOrd="0" presId="urn:microsoft.com/office/officeart/2005/8/layout/cycle4"/>
    <dgm:cxn modelId="{FA2BB50B-7811-46BD-BED7-BF5D9B97A97C}" type="presParOf" srcId="{B9D88653-EE64-44C7-9F08-C5B498FDB1C0}" destId="{072F0013-FD3B-4EEE-91AC-E6BA0765F28D}" srcOrd="1" destOrd="0" presId="urn:microsoft.com/office/officeart/2005/8/layout/cycle4"/>
    <dgm:cxn modelId="{599C156B-898C-4F1B-85E9-CDF590212BEB}" type="presParOf" srcId="{606B55CA-A17B-4545-B351-14543AC91276}" destId="{FF5EEAA9-7AD8-4015-AF28-21DE5BEB0C6A}" srcOrd="1" destOrd="0" presId="urn:microsoft.com/office/officeart/2005/8/layout/cycle4"/>
    <dgm:cxn modelId="{3BC5D9AF-B286-4AA5-94F9-0DB60ABC5440}" type="presParOf" srcId="{FF5EEAA9-7AD8-4015-AF28-21DE5BEB0C6A}" destId="{2312ADA1-2844-4FA5-895A-80DBAF8A94BB}" srcOrd="0" destOrd="0" presId="urn:microsoft.com/office/officeart/2005/8/layout/cycle4"/>
    <dgm:cxn modelId="{8C3B78DD-C9AF-4E00-B34C-6062B8FAF13A}" type="presParOf" srcId="{FF5EEAA9-7AD8-4015-AF28-21DE5BEB0C6A}" destId="{CB55A9DB-645D-4E1F-9FF2-231E86E98BFE}" srcOrd="1" destOrd="0" presId="urn:microsoft.com/office/officeart/2005/8/layout/cycle4"/>
    <dgm:cxn modelId="{EAF8CC1F-7349-45DD-B18B-833FD2835145}" type="presParOf" srcId="{606B55CA-A17B-4545-B351-14543AC91276}" destId="{0DA09181-A4E4-47C1-ADEB-B0FF1119E519}" srcOrd="2" destOrd="0" presId="urn:microsoft.com/office/officeart/2005/8/layout/cycle4"/>
    <dgm:cxn modelId="{5A6B54BE-2EDA-42F2-8CB3-5649EA0582FB}" type="presParOf" srcId="{0DA09181-A4E4-47C1-ADEB-B0FF1119E519}" destId="{45812A69-5701-4BF8-92BF-2D34AF22AFEF}" srcOrd="0" destOrd="0" presId="urn:microsoft.com/office/officeart/2005/8/layout/cycle4"/>
    <dgm:cxn modelId="{23AEC0F6-DE62-4C41-AB5C-D2030B287822}" type="presParOf" srcId="{0DA09181-A4E4-47C1-ADEB-B0FF1119E519}" destId="{92D5752A-A9F8-496F-8BAC-9ECF8CDE5D08}" srcOrd="1" destOrd="0" presId="urn:microsoft.com/office/officeart/2005/8/layout/cycle4"/>
    <dgm:cxn modelId="{7EF6A29C-1CD5-403A-975E-5E5FC6512204}" type="presParOf" srcId="{606B55CA-A17B-4545-B351-14543AC91276}" destId="{80D2646F-4C8E-43B9-B021-5F5DA344F9F2}" srcOrd="3" destOrd="0" presId="urn:microsoft.com/office/officeart/2005/8/layout/cycle4"/>
    <dgm:cxn modelId="{9D6B5451-78A5-4CB8-B6E6-1736A28E6342}" type="presParOf" srcId="{80D2646F-4C8E-43B9-B021-5F5DA344F9F2}" destId="{035C61DB-EF7D-4D55-A4CD-50A44EFBA03B}" srcOrd="0" destOrd="0" presId="urn:microsoft.com/office/officeart/2005/8/layout/cycle4"/>
    <dgm:cxn modelId="{F0732AAA-EFE2-426A-A336-DC90E5D4F934}" type="presParOf" srcId="{80D2646F-4C8E-43B9-B021-5F5DA344F9F2}" destId="{5EE55532-338F-44EB-9FC7-8AEB4B94F647}" srcOrd="1" destOrd="0" presId="urn:microsoft.com/office/officeart/2005/8/layout/cycle4"/>
    <dgm:cxn modelId="{6050F922-9630-48B5-A48E-D1AB5C4A655D}" type="presParOf" srcId="{606B55CA-A17B-4545-B351-14543AC91276}" destId="{A6C6E469-95D1-4ED3-8F1E-904F4CEC717F}" srcOrd="4" destOrd="0" presId="urn:microsoft.com/office/officeart/2005/8/layout/cycle4"/>
    <dgm:cxn modelId="{558B0DAC-7918-4385-87E2-799281A7D102}" type="presParOf" srcId="{91D55DBB-721F-4F32-B39E-A66D576008AB}" destId="{6C005EF9-29CC-4D2F-A891-C5211DFF15D0}" srcOrd="1" destOrd="0" presId="urn:microsoft.com/office/officeart/2005/8/layout/cycle4"/>
    <dgm:cxn modelId="{DCEED58B-777A-40C4-B1C5-17F7161F254C}" type="presParOf" srcId="{6C005EF9-29CC-4D2F-A891-C5211DFF15D0}" destId="{004F9BAC-C985-46D9-BFA2-D48377C97D97}" srcOrd="0" destOrd="0" presId="urn:microsoft.com/office/officeart/2005/8/layout/cycle4"/>
    <dgm:cxn modelId="{B518E8E7-8B1D-43A6-B338-C33AEE752D97}" type="presParOf" srcId="{6C005EF9-29CC-4D2F-A891-C5211DFF15D0}" destId="{C3948BEC-114F-4534-97EA-00EAB7242CEB}" srcOrd="1" destOrd="0" presId="urn:microsoft.com/office/officeart/2005/8/layout/cycle4"/>
    <dgm:cxn modelId="{728FD697-361C-43C3-AB62-8FA945D7021D}" type="presParOf" srcId="{6C005EF9-29CC-4D2F-A891-C5211DFF15D0}" destId="{7A9D7096-2DEE-4611-9BE2-1F9E66B68ABF}" srcOrd="2" destOrd="0" presId="urn:microsoft.com/office/officeart/2005/8/layout/cycle4"/>
    <dgm:cxn modelId="{ED50CE45-D90C-4C85-AE67-EA793B54BAB4}" type="presParOf" srcId="{6C005EF9-29CC-4D2F-A891-C5211DFF15D0}" destId="{1D0C5F76-9699-4BC6-AD93-F32461C48A18}" srcOrd="3" destOrd="0" presId="urn:microsoft.com/office/officeart/2005/8/layout/cycle4"/>
    <dgm:cxn modelId="{AE50AEFC-7D0A-4140-9A2B-0A2729EB9ED6}" type="presParOf" srcId="{6C005EF9-29CC-4D2F-A891-C5211DFF15D0}" destId="{E622F679-FC2A-4433-BDC7-C9BB186114EB}" srcOrd="4" destOrd="0" presId="urn:microsoft.com/office/officeart/2005/8/layout/cycle4"/>
    <dgm:cxn modelId="{EFC4CA2C-9C10-4FBA-9CF8-93496AA1D363}" type="presParOf" srcId="{91D55DBB-721F-4F32-B39E-A66D576008AB}" destId="{309F3554-C512-4480-B9A9-4B5A40B9A015}" srcOrd="2" destOrd="0" presId="urn:microsoft.com/office/officeart/2005/8/layout/cycle4"/>
    <dgm:cxn modelId="{FC8B3661-48E1-4F28-B017-3803E21DE3DA}" type="presParOf" srcId="{91D55DBB-721F-4F32-B39E-A66D576008AB}" destId="{5308F04C-887E-4E6B-8F79-010151304C1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17A673-954A-49A0-BD7C-75A608487F9D}" type="doc">
      <dgm:prSet loTypeId="urn:microsoft.com/office/officeart/2005/8/layout/funnel1" loCatId="relationship" qsTypeId="urn:microsoft.com/office/officeart/2005/8/quickstyle/simple1" qsCatId="simple" csTypeId="urn:microsoft.com/office/officeart/2005/8/colors/colorful2" csCatId="colorful" phldr="1"/>
      <dgm:spPr/>
      <dgm:t>
        <a:bodyPr/>
        <a:lstStyle/>
        <a:p>
          <a:endParaRPr lang="en-US"/>
        </a:p>
      </dgm:t>
    </dgm:pt>
    <dgm:pt modelId="{8E870BCA-4CD4-41C4-B478-118F4584C0FC}">
      <dgm:prSet phldrT="[Text]" custT="1"/>
      <dgm:spPr>
        <a:solidFill>
          <a:srgbClr val="0070C0"/>
        </a:solidFill>
      </dgm:spPr>
      <dgm:t>
        <a:bodyPr/>
        <a:lstStyle/>
        <a:p>
          <a:r>
            <a:rPr lang="en-US" sz="3200" dirty="0"/>
            <a:t>Rx </a:t>
          </a:r>
        </a:p>
      </dgm:t>
    </dgm:pt>
    <dgm:pt modelId="{9995262F-B7CB-4B38-8C4C-5E231D765A0B}" type="parTrans" cxnId="{08AC30F3-0828-4A03-8B0A-EBCC85944360}">
      <dgm:prSet/>
      <dgm:spPr/>
      <dgm:t>
        <a:bodyPr/>
        <a:lstStyle/>
        <a:p>
          <a:endParaRPr lang="en-US"/>
        </a:p>
      </dgm:t>
    </dgm:pt>
    <dgm:pt modelId="{BB271B11-C700-4745-B091-FFA5448E97F2}" type="sibTrans" cxnId="{08AC30F3-0828-4A03-8B0A-EBCC85944360}">
      <dgm:prSet/>
      <dgm:spPr/>
      <dgm:t>
        <a:bodyPr/>
        <a:lstStyle/>
        <a:p>
          <a:endParaRPr lang="en-US"/>
        </a:p>
      </dgm:t>
    </dgm:pt>
    <dgm:pt modelId="{5DB82089-BC67-450F-BBC6-1AD61267CC69}">
      <dgm:prSet phldrT="[Text]" custT="1"/>
      <dgm:spPr>
        <a:solidFill>
          <a:schemeClr val="tx1"/>
        </a:solidFill>
      </dgm:spPr>
      <dgm:t>
        <a:bodyPr/>
        <a:lstStyle/>
        <a:p>
          <a:r>
            <a:rPr lang="en-US" sz="3200" dirty="0"/>
            <a:t>OTC</a:t>
          </a:r>
        </a:p>
      </dgm:t>
    </dgm:pt>
    <dgm:pt modelId="{60545AF1-4DF6-4E69-A47D-70DF0C21559E}" type="parTrans" cxnId="{B1BF7CEC-C7AB-4A56-B397-66079E16801D}">
      <dgm:prSet/>
      <dgm:spPr/>
      <dgm:t>
        <a:bodyPr/>
        <a:lstStyle/>
        <a:p>
          <a:endParaRPr lang="en-US"/>
        </a:p>
      </dgm:t>
    </dgm:pt>
    <dgm:pt modelId="{4F5A0593-EEA3-4FD7-A3AD-6D42917AA3E7}" type="sibTrans" cxnId="{B1BF7CEC-C7AB-4A56-B397-66079E16801D}">
      <dgm:prSet/>
      <dgm:spPr/>
      <dgm:t>
        <a:bodyPr/>
        <a:lstStyle/>
        <a:p>
          <a:endParaRPr lang="en-US"/>
        </a:p>
      </dgm:t>
    </dgm:pt>
    <dgm:pt modelId="{4CAFBC67-7D3D-4196-9691-945BC66D2D45}">
      <dgm:prSet phldrT="[Text]"/>
      <dgm:spPr/>
      <dgm:t>
        <a:bodyPr/>
        <a:lstStyle/>
        <a:p>
          <a:r>
            <a:rPr lang="en-US" dirty="0"/>
            <a:t>Stock</a:t>
          </a:r>
        </a:p>
      </dgm:t>
    </dgm:pt>
    <dgm:pt modelId="{02C2D827-DC63-452D-B770-8DE3E7E6D57E}" type="parTrans" cxnId="{22F04848-12D0-45F6-980A-090EDC833ED5}">
      <dgm:prSet/>
      <dgm:spPr/>
      <dgm:t>
        <a:bodyPr/>
        <a:lstStyle/>
        <a:p>
          <a:endParaRPr lang="en-US"/>
        </a:p>
      </dgm:t>
    </dgm:pt>
    <dgm:pt modelId="{3DDC9F6B-7D26-4D60-92D1-9DC3E2CE7E5A}" type="sibTrans" cxnId="{22F04848-12D0-45F6-980A-090EDC833ED5}">
      <dgm:prSet/>
      <dgm:spPr/>
      <dgm:t>
        <a:bodyPr/>
        <a:lstStyle/>
        <a:p>
          <a:endParaRPr lang="en-US"/>
        </a:p>
      </dgm:t>
    </dgm:pt>
    <dgm:pt modelId="{2154B2A5-31C9-4148-833B-2C34192FD85A}">
      <dgm:prSet phldrT="[Text]"/>
      <dgm:spPr>
        <a:solidFill>
          <a:schemeClr val="accent6"/>
        </a:solidFill>
      </dgm:spPr>
      <dgm:t>
        <a:bodyPr/>
        <a:lstStyle/>
        <a:p>
          <a:r>
            <a:rPr lang="en-US" dirty="0">
              <a:solidFill>
                <a:schemeClr val="bg1"/>
              </a:solidFill>
            </a:rPr>
            <a:t>Are medication policies required by schools? Yes </a:t>
          </a:r>
        </a:p>
      </dgm:t>
    </dgm:pt>
    <dgm:pt modelId="{9E63C900-E197-4B06-A253-35872CF43E6D}" type="parTrans" cxnId="{D16593E9-3EE4-460B-A885-75E4909FF6B3}">
      <dgm:prSet/>
      <dgm:spPr/>
      <dgm:t>
        <a:bodyPr/>
        <a:lstStyle/>
        <a:p>
          <a:endParaRPr lang="en-US"/>
        </a:p>
      </dgm:t>
    </dgm:pt>
    <dgm:pt modelId="{242D2F23-41AB-4364-97A9-1D53FAAE2EC7}" type="sibTrans" cxnId="{D16593E9-3EE4-460B-A885-75E4909FF6B3}">
      <dgm:prSet/>
      <dgm:spPr/>
      <dgm:t>
        <a:bodyPr/>
        <a:lstStyle/>
        <a:p>
          <a:endParaRPr lang="en-US"/>
        </a:p>
      </dgm:t>
    </dgm:pt>
    <dgm:pt modelId="{11660F53-9CE1-4769-A109-1968791917DD}" type="pres">
      <dgm:prSet presAssocID="{E617A673-954A-49A0-BD7C-75A608487F9D}" presName="Name0" presStyleCnt="0">
        <dgm:presLayoutVars>
          <dgm:chMax val="4"/>
          <dgm:resizeHandles val="exact"/>
        </dgm:presLayoutVars>
      </dgm:prSet>
      <dgm:spPr/>
    </dgm:pt>
    <dgm:pt modelId="{165220BF-C9B4-4574-9A23-A2D2EF7FFBE1}" type="pres">
      <dgm:prSet presAssocID="{E617A673-954A-49A0-BD7C-75A608487F9D}" presName="ellipse" presStyleLbl="trBgShp" presStyleIdx="0" presStyleCnt="1" custScaleX="84740" custScaleY="160395"/>
      <dgm:spPr/>
    </dgm:pt>
    <dgm:pt modelId="{B06CB6C6-0533-4917-9CD2-FA874ABF11B1}" type="pres">
      <dgm:prSet presAssocID="{E617A673-954A-49A0-BD7C-75A608487F9D}" presName="arrow1" presStyleLbl="fgShp" presStyleIdx="0" presStyleCnt="1" custLinFactNeighborX="31714" custLinFactNeighborY="-59564"/>
      <dgm:spPr/>
    </dgm:pt>
    <dgm:pt modelId="{CD1421FB-BB98-4534-B97B-060467C3966C}" type="pres">
      <dgm:prSet presAssocID="{E617A673-954A-49A0-BD7C-75A608487F9D}" presName="rectangle" presStyleLbl="revTx" presStyleIdx="0" presStyleCnt="1" custScaleX="81760" custLinFactNeighborX="6594" custLinFactNeighborY="-13482">
        <dgm:presLayoutVars>
          <dgm:bulletEnabled val="1"/>
        </dgm:presLayoutVars>
      </dgm:prSet>
      <dgm:spPr/>
    </dgm:pt>
    <dgm:pt modelId="{1CDE7537-9B40-42DE-A2E0-705B13838E68}" type="pres">
      <dgm:prSet presAssocID="{5DB82089-BC67-450F-BBC6-1AD61267CC69}" presName="item1" presStyleLbl="node1" presStyleIdx="0" presStyleCnt="3">
        <dgm:presLayoutVars>
          <dgm:bulletEnabled val="1"/>
        </dgm:presLayoutVars>
      </dgm:prSet>
      <dgm:spPr/>
    </dgm:pt>
    <dgm:pt modelId="{DA6E2274-806E-4475-9093-FA84E2ECB208}" type="pres">
      <dgm:prSet presAssocID="{4CAFBC67-7D3D-4196-9691-945BC66D2D45}" presName="item2" presStyleLbl="node1" presStyleIdx="1" presStyleCnt="3" custLinFactNeighborX="34921" custLinFactNeighborY="-17877">
        <dgm:presLayoutVars>
          <dgm:bulletEnabled val="1"/>
        </dgm:presLayoutVars>
      </dgm:prSet>
      <dgm:spPr/>
    </dgm:pt>
    <dgm:pt modelId="{119A900F-2101-43D2-A315-35413FB3E3C5}" type="pres">
      <dgm:prSet presAssocID="{2154B2A5-31C9-4148-833B-2C34192FD85A}" presName="item3" presStyleLbl="node1" presStyleIdx="2" presStyleCnt="3" custLinFactNeighborX="34286" custLinFactNeighborY="11380">
        <dgm:presLayoutVars>
          <dgm:bulletEnabled val="1"/>
        </dgm:presLayoutVars>
      </dgm:prSet>
      <dgm:spPr/>
    </dgm:pt>
    <dgm:pt modelId="{AE867BAF-9A0C-4DEC-85EE-5CD4969575DC}" type="pres">
      <dgm:prSet presAssocID="{E617A673-954A-49A0-BD7C-75A608487F9D}" presName="funnel" presStyleLbl="trAlignAcc1" presStyleIdx="0" presStyleCnt="1" custScaleX="94694" custScaleY="88928" custLinFactNeighborX="5096" custLinFactNeighborY="-984"/>
      <dgm:spPr/>
    </dgm:pt>
  </dgm:ptLst>
  <dgm:cxnLst>
    <dgm:cxn modelId="{22B2C8DB-EA19-4EC3-8F5A-DA6829AC8AF9}" type="presOf" srcId="{2154B2A5-31C9-4148-833B-2C34192FD85A}" destId="{CD1421FB-BB98-4534-B97B-060467C3966C}" srcOrd="0" destOrd="0" presId="urn:microsoft.com/office/officeart/2005/8/layout/funnel1"/>
    <dgm:cxn modelId="{D16593E9-3EE4-460B-A885-75E4909FF6B3}" srcId="{E617A673-954A-49A0-BD7C-75A608487F9D}" destId="{2154B2A5-31C9-4148-833B-2C34192FD85A}" srcOrd="3" destOrd="0" parTransId="{9E63C900-E197-4B06-A253-35872CF43E6D}" sibTransId="{242D2F23-41AB-4364-97A9-1D53FAAE2EC7}"/>
    <dgm:cxn modelId="{2090279A-4F05-4A0A-A914-BE35B999AF81}" type="presOf" srcId="{8E870BCA-4CD4-41C4-B478-118F4584C0FC}" destId="{119A900F-2101-43D2-A315-35413FB3E3C5}" srcOrd="0" destOrd="0" presId="urn:microsoft.com/office/officeart/2005/8/layout/funnel1"/>
    <dgm:cxn modelId="{7412A047-41F4-405D-92F3-A39753EAC87B}" type="presOf" srcId="{E617A673-954A-49A0-BD7C-75A608487F9D}" destId="{11660F53-9CE1-4769-A109-1968791917DD}" srcOrd="0" destOrd="0" presId="urn:microsoft.com/office/officeart/2005/8/layout/funnel1"/>
    <dgm:cxn modelId="{22F04848-12D0-45F6-980A-090EDC833ED5}" srcId="{E617A673-954A-49A0-BD7C-75A608487F9D}" destId="{4CAFBC67-7D3D-4196-9691-945BC66D2D45}" srcOrd="2" destOrd="0" parTransId="{02C2D827-DC63-452D-B770-8DE3E7E6D57E}" sibTransId="{3DDC9F6B-7D26-4D60-92D1-9DC3E2CE7E5A}"/>
    <dgm:cxn modelId="{B1BF7CEC-C7AB-4A56-B397-66079E16801D}" srcId="{E617A673-954A-49A0-BD7C-75A608487F9D}" destId="{5DB82089-BC67-450F-BBC6-1AD61267CC69}" srcOrd="1" destOrd="0" parTransId="{60545AF1-4DF6-4E69-A47D-70DF0C21559E}" sibTransId="{4F5A0593-EEA3-4FD7-A3AD-6D42917AA3E7}"/>
    <dgm:cxn modelId="{E7315BB7-D4C0-4A9C-8DDC-A1ACDB95D64C}" type="presOf" srcId="{4CAFBC67-7D3D-4196-9691-945BC66D2D45}" destId="{1CDE7537-9B40-42DE-A2E0-705B13838E68}" srcOrd="0" destOrd="0" presId="urn:microsoft.com/office/officeart/2005/8/layout/funnel1"/>
    <dgm:cxn modelId="{A9FFAF4D-5665-4FA6-9CD2-72BC11D4F5DB}" type="presOf" srcId="{5DB82089-BC67-450F-BBC6-1AD61267CC69}" destId="{DA6E2274-806E-4475-9093-FA84E2ECB208}" srcOrd="0" destOrd="0" presId="urn:microsoft.com/office/officeart/2005/8/layout/funnel1"/>
    <dgm:cxn modelId="{08AC30F3-0828-4A03-8B0A-EBCC85944360}" srcId="{E617A673-954A-49A0-BD7C-75A608487F9D}" destId="{8E870BCA-4CD4-41C4-B478-118F4584C0FC}" srcOrd="0" destOrd="0" parTransId="{9995262F-B7CB-4B38-8C4C-5E231D765A0B}" sibTransId="{BB271B11-C700-4745-B091-FFA5448E97F2}"/>
    <dgm:cxn modelId="{E7528F3D-8AB3-45EE-8E04-0112B2E57D5B}" type="presParOf" srcId="{11660F53-9CE1-4769-A109-1968791917DD}" destId="{165220BF-C9B4-4574-9A23-A2D2EF7FFBE1}" srcOrd="0" destOrd="0" presId="urn:microsoft.com/office/officeart/2005/8/layout/funnel1"/>
    <dgm:cxn modelId="{0971B3BA-B748-479E-BBE8-F60E29853FF1}" type="presParOf" srcId="{11660F53-9CE1-4769-A109-1968791917DD}" destId="{B06CB6C6-0533-4917-9CD2-FA874ABF11B1}" srcOrd="1" destOrd="0" presId="urn:microsoft.com/office/officeart/2005/8/layout/funnel1"/>
    <dgm:cxn modelId="{E2AE4D34-D249-4E20-BF7E-D3F00DDB32E8}" type="presParOf" srcId="{11660F53-9CE1-4769-A109-1968791917DD}" destId="{CD1421FB-BB98-4534-B97B-060467C3966C}" srcOrd="2" destOrd="0" presId="urn:microsoft.com/office/officeart/2005/8/layout/funnel1"/>
    <dgm:cxn modelId="{715E64F3-555C-4155-A3EB-8EEA6035A3E8}" type="presParOf" srcId="{11660F53-9CE1-4769-A109-1968791917DD}" destId="{1CDE7537-9B40-42DE-A2E0-705B13838E68}" srcOrd="3" destOrd="0" presId="urn:microsoft.com/office/officeart/2005/8/layout/funnel1"/>
    <dgm:cxn modelId="{D349594C-073E-41B4-B03F-88C0909D90CE}" type="presParOf" srcId="{11660F53-9CE1-4769-A109-1968791917DD}" destId="{DA6E2274-806E-4475-9093-FA84E2ECB208}" srcOrd="4" destOrd="0" presId="urn:microsoft.com/office/officeart/2005/8/layout/funnel1"/>
    <dgm:cxn modelId="{B758D8A4-0C42-4FB4-A6E1-A47B29C90E65}" type="presParOf" srcId="{11660F53-9CE1-4769-A109-1968791917DD}" destId="{119A900F-2101-43D2-A315-35413FB3E3C5}" srcOrd="5" destOrd="0" presId="urn:microsoft.com/office/officeart/2005/8/layout/funnel1"/>
    <dgm:cxn modelId="{A5C4AB02-9F3A-4899-8D67-010110314C2C}" type="presParOf" srcId="{11660F53-9CE1-4769-A109-1968791917DD}" destId="{AE867BAF-9A0C-4DEC-85EE-5CD4969575D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FA1654-B0DA-46EA-A839-67AF0AFC329F}"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2CE7F468-8806-4050-AC40-1E9E17366D30}">
      <dgm:prSet phldrT="[Text]"/>
      <dgm:spPr/>
      <dgm:t>
        <a:bodyPr/>
        <a:lstStyle/>
        <a:p>
          <a:r>
            <a:rPr lang="en-US" dirty="0"/>
            <a:t>Employee must be  willing to be trained</a:t>
          </a:r>
        </a:p>
      </dgm:t>
    </dgm:pt>
    <dgm:pt modelId="{1F60D108-2B4C-4AE0-A533-49A61E5D2913}" type="parTrans" cxnId="{E7369B1A-E876-453E-A448-A21E211C2C2A}">
      <dgm:prSet/>
      <dgm:spPr/>
      <dgm:t>
        <a:bodyPr/>
        <a:lstStyle/>
        <a:p>
          <a:endParaRPr lang="en-US"/>
        </a:p>
      </dgm:t>
    </dgm:pt>
    <dgm:pt modelId="{2974FB4C-ADED-4BAB-95CA-46F0F5434340}" type="sibTrans" cxnId="{E7369B1A-E876-453E-A448-A21E211C2C2A}">
      <dgm:prSet/>
      <dgm:spPr/>
      <dgm:t>
        <a:bodyPr/>
        <a:lstStyle/>
        <a:p>
          <a:endParaRPr lang="en-US"/>
        </a:p>
      </dgm:t>
    </dgm:pt>
    <dgm:pt modelId="{7AB82457-5EF3-4F6B-BD1B-49692E4BC7B6}">
      <dgm:prSet phldrT="[Text]"/>
      <dgm:spPr/>
      <dgm:t>
        <a:bodyPr/>
        <a:lstStyle/>
        <a:p>
          <a:r>
            <a:rPr lang="en-US" dirty="0"/>
            <a:t>Employee must be</a:t>
          </a:r>
        </a:p>
        <a:p>
          <a:r>
            <a:rPr lang="en-US" dirty="0"/>
            <a:t>capable of being trained</a:t>
          </a:r>
        </a:p>
      </dgm:t>
    </dgm:pt>
    <dgm:pt modelId="{2AA5BE92-0169-471B-90BA-C2C56A81E8B5}" type="parTrans" cxnId="{92967930-5E0D-4D61-8BD7-1BC8ED6E22EE}">
      <dgm:prSet/>
      <dgm:spPr/>
      <dgm:t>
        <a:bodyPr/>
        <a:lstStyle/>
        <a:p>
          <a:endParaRPr lang="en-US"/>
        </a:p>
      </dgm:t>
    </dgm:pt>
    <dgm:pt modelId="{3324CB21-14C6-457F-B33F-04BEC1E5ECC2}" type="sibTrans" cxnId="{92967930-5E0D-4D61-8BD7-1BC8ED6E22EE}">
      <dgm:prSet/>
      <dgm:spPr/>
      <dgm:t>
        <a:bodyPr/>
        <a:lstStyle/>
        <a:p>
          <a:endParaRPr lang="en-US"/>
        </a:p>
      </dgm:t>
    </dgm:pt>
    <dgm:pt modelId="{D72A5AAF-CF8E-4882-9862-BAFF47434914}">
      <dgm:prSet phldrT="[Text]"/>
      <dgm:spPr/>
      <dgm:t>
        <a:bodyPr/>
        <a:lstStyle/>
        <a:p>
          <a:r>
            <a:rPr lang="en-US" dirty="0"/>
            <a:t>Employee must demonstrate competency once trained </a:t>
          </a:r>
        </a:p>
      </dgm:t>
    </dgm:pt>
    <dgm:pt modelId="{B38CEE30-A212-4316-A5BD-90912572C45C}" type="parTrans" cxnId="{22294AA4-E036-4C54-9E0B-88D26155F3F2}">
      <dgm:prSet/>
      <dgm:spPr/>
      <dgm:t>
        <a:bodyPr/>
        <a:lstStyle/>
        <a:p>
          <a:endParaRPr lang="en-US"/>
        </a:p>
      </dgm:t>
    </dgm:pt>
    <dgm:pt modelId="{61D2098A-C37F-4A8A-BDC5-FF9C67F11D3B}" type="sibTrans" cxnId="{22294AA4-E036-4C54-9E0B-88D26155F3F2}">
      <dgm:prSet/>
      <dgm:spPr/>
      <dgm:t>
        <a:bodyPr/>
        <a:lstStyle/>
        <a:p>
          <a:endParaRPr lang="en-US"/>
        </a:p>
      </dgm:t>
    </dgm:pt>
    <dgm:pt modelId="{91B67E4C-038B-40FD-9D6F-AB0557427061}" type="pres">
      <dgm:prSet presAssocID="{0FFA1654-B0DA-46EA-A839-67AF0AFC329F}" presName="rootnode" presStyleCnt="0">
        <dgm:presLayoutVars>
          <dgm:chMax/>
          <dgm:chPref/>
          <dgm:dir/>
          <dgm:animLvl val="lvl"/>
        </dgm:presLayoutVars>
      </dgm:prSet>
      <dgm:spPr/>
    </dgm:pt>
    <dgm:pt modelId="{6B000169-F19D-4F89-A9CE-FC4551B3F816}" type="pres">
      <dgm:prSet presAssocID="{2CE7F468-8806-4050-AC40-1E9E17366D30}" presName="composite" presStyleCnt="0"/>
      <dgm:spPr/>
    </dgm:pt>
    <dgm:pt modelId="{B26F3067-473F-422C-BF2D-7363FB89DDF6}" type="pres">
      <dgm:prSet presAssocID="{2CE7F468-8806-4050-AC40-1E9E17366D30}" presName="LShape" presStyleLbl="alignNode1" presStyleIdx="0" presStyleCnt="5"/>
      <dgm:spPr/>
    </dgm:pt>
    <dgm:pt modelId="{30094E1C-7B43-4D19-80C2-7D8B6838A1B3}" type="pres">
      <dgm:prSet presAssocID="{2CE7F468-8806-4050-AC40-1E9E17366D30}" presName="ParentText" presStyleLbl="revTx" presStyleIdx="0" presStyleCnt="3">
        <dgm:presLayoutVars>
          <dgm:chMax val="0"/>
          <dgm:chPref val="0"/>
          <dgm:bulletEnabled val="1"/>
        </dgm:presLayoutVars>
      </dgm:prSet>
      <dgm:spPr/>
    </dgm:pt>
    <dgm:pt modelId="{FC3BC9A1-DFD3-4216-97E6-E3F81AC37402}" type="pres">
      <dgm:prSet presAssocID="{2CE7F468-8806-4050-AC40-1E9E17366D30}" presName="Triangle" presStyleLbl="alignNode1" presStyleIdx="1" presStyleCnt="5"/>
      <dgm:spPr/>
    </dgm:pt>
    <dgm:pt modelId="{0F2FE03D-7692-45D3-88AD-187EA0B3B04F}" type="pres">
      <dgm:prSet presAssocID="{2974FB4C-ADED-4BAB-95CA-46F0F5434340}" presName="sibTrans" presStyleCnt="0"/>
      <dgm:spPr/>
    </dgm:pt>
    <dgm:pt modelId="{A4DF129C-D161-43D5-9AA9-60DFCE7A4BCC}" type="pres">
      <dgm:prSet presAssocID="{2974FB4C-ADED-4BAB-95CA-46F0F5434340}" presName="space" presStyleCnt="0"/>
      <dgm:spPr/>
    </dgm:pt>
    <dgm:pt modelId="{A9912029-3528-4B37-86BA-A57F9DCDBA28}" type="pres">
      <dgm:prSet presAssocID="{7AB82457-5EF3-4F6B-BD1B-49692E4BC7B6}" presName="composite" presStyleCnt="0"/>
      <dgm:spPr/>
    </dgm:pt>
    <dgm:pt modelId="{B677A978-AED6-41B0-91D5-FE56FEAEB99B}" type="pres">
      <dgm:prSet presAssocID="{7AB82457-5EF3-4F6B-BD1B-49692E4BC7B6}" presName="LShape" presStyleLbl="alignNode1" presStyleIdx="2" presStyleCnt="5"/>
      <dgm:spPr/>
    </dgm:pt>
    <dgm:pt modelId="{1341CED5-13FE-4B0D-A74B-4EDEBA965847}" type="pres">
      <dgm:prSet presAssocID="{7AB82457-5EF3-4F6B-BD1B-49692E4BC7B6}" presName="ParentText" presStyleLbl="revTx" presStyleIdx="1" presStyleCnt="3">
        <dgm:presLayoutVars>
          <dgm:chMax val="0"/>
          <dgm:chPref val="0"/>
          <dgm:bulletEnabled val="1"/>
        </dgm:presLayoutVars>
      </dgm:prSet>
      <dgm:spPr/>
    </dgm:pt>
    <dgm:pt modelId="{47A8977B-7D2B-4925-885D-A748A736B9B3}" type="pres">
      <dgm:prSet presAssocID="{7AB82457-5EF3-4F6B-BD1B-49692E4BC7B6}" presName="Triangle" presStyleLbl="alignNode1" presStyleIdx="3" presStyleCnt="5"/>
      <dgm:spPr/>
    </dgm:pt>
    <dgm:pt modelId="{893CC81D-4D1B-4460-9730-5672F5E1DBB3}" type="pres">
      <dgm:prSet presAssocID="{3324CB21-14C6-457F-B33F-04BEC1E5ECC2}" presName="sibTrans" presStyleCnt="0"/>
      <dgm:spPr/>
    </dgm:pt>
    <dgm:pt modelId="{C9CC4EF8-4193-4EC2-826D-A63627D580DA}" type="pres">
      <dgm:prSet presAssocID="{3324CB21-14C6-457F-B33F-04BEC1E5ECC2}" presName="space" presStyleCnt="0"/>
      <dgm:spPr/>
    </dgm:pt>
    <dgm:pt modelId="{C45A067B-3D65-4BEB-BFDD-56F87EDF7B89}" type="pres">
      <dgm:prSet presAssocID="{D72A5AAF-CF8E-4882-9862-BAFF47434914}" presName="composite" presStyleCnt="0"/>
      <dgm:spPr/>
    </dgm:pt>
    <dgm:pt modelId="{458034BD-6270-48AC-976C-AA7DE037F915}" type="pres">
      <dgm:prSet presAssocID="{D72A5AAF-CF8E-4882-9862-BAFF47434914}" presName="LShape" presStyleLbl="alignNode1" presStyleIdx="4" presStyleCnt="5"/>
      <dgm:spPr/>
    </dgm:pt>
    <dgm:pt modelId="{67AEB3DC-86A3-43AA-8E42-05A12FA7E0AF}" type="pres">
      <dgm:prSet presAssocID="{D72A5AAF-CF8E-4882-9862-BAFF47434914}" presName="ParentText" presStyleLbl="revTx" presStyleIdx="2" presStyleCnt="3">
        <dgm:presLayoutVars>
          <dgm:chMax val="0"/>
          <dgm:chPref val="0"/>
          <dgm:bulletEnabled val="1"/>
        </dgm:presLayoutVars>
      </dgm:prSet>
      <dgm:spPr/>
    </dgm:pt>
  </dgm:ptLst>
  <dgm:cxnLst>
    <dgm:cxn modelId="{E5991F57-A5F7-4230-B21E-8A9CFE270385}" type="presOf" srcId="{7AB82457-5EF3-4F6B-BD1B-49692E4BC7B6}" destId="{1341CED5-13FE-4B0D-A74B-4EDEBA965847}" srcOrd="0" destOrd="0" presId="urn:microsoft.com/office/officeart/2009/3/layout/StepUpProcess"/>
    <dgm:cxn modelId="{92967930-5E0D-4D61-8BD7-1BC8ED6E22EE}" srcId="{0FFA1654-B0DA-46EA-A839-67AF0AFC329F}" destId="{7AB82457-5EF3-4F6B-BD1B-49692E4BC7B6}" srcOrd="1" destOrd="0" parTransId="{2AA5BE92-0169-471B-90BA-C2C56A81E8B5}" sibTransId="{3324CB21-14C6-457F-B33F-04BEC1E5ECC2}"/>
    <dgm:cxn modelId="{34B41F77-15C1-441C-A4FA-55795F56B668}" type="presOf" srcId="{0FFA1654-B0DA-46EA-A839-67AF0AFC329F}" destId="{91B67E4C-038B-40FD-9D6F-AB0557427061}" srcOrd="0" destOrd="0" presId="urn:microsoft.com/office/officeart/2009/3/layout/StepUpProcess"/>
    <dgm:cxn modelId="{E7369B1A-E876-453E-A448-A21E211C2C2A}" srcId="{0FFA1654-B0DA-46EA-A839-67AF0AFC329F}" destId="{2CE7F468-8806-4050-AC40-1E9E17366D30}" srcOrd="0" destOrd="0" parTransId="{1F60D108-2B4C-4AE0-A533-49A61E5D2913}" sibTransId="{2974FB4C-ADED-4BAB-95CA-46F0F5434340}"/>
    <dgm:cxn modelId="{E697DBA0-2592-4BF2-BF61-6B13A9C758ED}" type="presOf" srcId="{D72A5AAF-CF8E-4882-9862-BAFF47434914}" destId="{67AEB3DC-86A3-43AA-8E42-05A12FA7E0AF}" srcOrd="0" destOrd="0" presId="urn:microsoft.com/office/officeart/2009/3/layout/StepUpProcess"/>
    <dgm:cxn modelId="{35B52F83-D555-4FF6-BE33-61ECB30EC08C}" type="presOf" srcId="{2CE7F468-8806-4050-AC40-1E9E17366D30}" destId="{30094E1C-7B43-4D19-80C2-7D8B6838A1B3}" srcOrd="0" destOrd="0" presId="urn:microsoft.com/office/officeart/2009/3/layout/StepUpProcess"/>
    <dgm:cxn modelId="{22294AA4-E036-4C54-9E0B-88D26155F3F2}" srcId="{0FFA1654-B0DA-46EA-A839-67AF0AFC329F}" destId="{D72A5AAF-CF8E-4882-9862-BAFF47434914}" srcOrd="2" destOrd="0" parTransId="{B38CEE30-A212-4316-A5BD-90912572C45C}" sibTransId="{61D2098A-C37F-4A8A-BDC5-FF9C67F11D3B}"/>
    <dgm:cxn modelId="{FF54E2B6-EEC3-42F4-8BC5-D4EE60AD741C}" type="presParOf" srcId="{91B67E4C-038B-40FD-9D6F-AB0557427061}" destId="{6B000169-F19D-4F89-A9CE-FC4551B3F816}" srcOrd="0" destOrd="0" presId="urn:microsoft.com/office/officeart/2009/3/layout/StepUpProcess"/>
    <dgm:cxn modelId="{BFB61AB4-4463-4442-B587-098A9970D3EB}" type="presParOf" srcId="{6B000169-F19D-4F89-A9CE-FC4551B3F816}" destId="{B26F3067-473F-422C-BF2D-7363FB89DDF6}" srcOrd="0" destOrd="0" presId="urn:microsoft.com/office/officeart/2009/3/layout/StepUpProcess"/>
    <dgm:cxn modelId="{11E6F7B8-74E3-4579-96EE-B377A54BB645}" type="presParOf" srcId="{6B000169-F19D-4F89-A9CE-FC4551B3F816}" destId="{30094E1C-7B43-4D19-80C2-7D8B6838A1B3}" srcOrd="1" destOrd="0" presId="urn:microsoft.com/office/officeart/2009/3/layout/StepUpProcess"/>
    <dgm:cxn modelId="{844F9D98-D802-430D-8578-6C16992F5E23}" type="presParOf" srcId="{6B000169-F19D-4F89-A9CE-FC4551B3F816}" destId="{FC3BC9A1-DFD3-4216-97E6-E3F81AC37402}" srcOrd="2" destOrd="0" presId="urn:microsoft.com/office/officeart/2009/3/layout/StepUpProcess"/>
    <dgm:cxn modelId="{3148C843-9D8A-42A4-A47B-C505DD3B8D63}" type="presParOf" srcId="{91B67E4C-038B-40FD-9D6F-AB0557427061}" destId="{0F2FE03D-7692-45D3-88AD-187EA0B3B04F}" srcOrd="1" destOrd="0" presId="urn:microsoft.com/office/officeart/2009/3/layout/StepUpProcess"/>
    <dgm:cxn modelId="{BCEC7E86-AA28-4296-BAF6-11A3310B2506}" type="presParOf" srcId="{0F2FE03D-7692-45D3-88AD-187EA0B3B04F}" destId="{A4DF129C-D161-43D5-9AA9-60DFCE7A4BCC}" srcOrd="0" destOrd="0" presId="urn:microsoft.com/office/officeart/2009/3/layout/StepUpProcess"/>
    <dgm:cxn modelId="{86FF28DD-B26D-46F3-AF4F-B7C993F63D8E}" type="presParOf" srcId="{91B67E4C-038B-40FD-9D6F-AB0557427061}" destId="{A9912029-3528-4B37-86BA-A57F9DCDBA28}" srcOrd="2" destOrd="0" presId="urn:microsoft.com/office/officeart/2009/3/layout/StepUpProcess"/>
    <dgm:cxn modelId="{E564B9ED-D7A9-4A1B-9B08-94FCF18A82CA}" type="presParOf" srcId="{A9912029-3528-4B37-86BA-A57F9DCDBA28}" destId="{B677A978-AED6-41B0-91D5-FE56FEAEB99B}" srcOrd="0" destOrd="0" presId="urn:microsoft.com/office/officeart/2009/3/layout/StepUpProcess"/>
    <dgm:cxn modelId="{271619AC-EEA8-4DEB-8E99-45A66024B81B}" type="presParOf" srcId="{A9912029-3528-4B37-86BA-A57F9DCDBA28}" destId="{1341CED5-13FE-4B0D-A74B-4EDEBA965847}" srcOrd="1" destOrd="0" presId="urn:microsoft.com/office/officeart/2009/3/layout/StepUpProcess"/>
    <dgm:cxn modelId="{697E30A1-E5CB-449E-821F-C5B4910128D8}" type="presParOf" srcId="{A9912029-3528-4B37-86BA-A57F9DCDBA28}" destId="{47A8977B-7D2B-4925-885D-A748A736B9B3}" srcOrd="2" destOrd="0" presId="urn:microsoft.com/office/officeart/2009/3/layout/StepUpProcess"/>
    <dgm:cxn modelId="{2950D48C-6782-4C93-9554-06B01A50B4BB}" type="presParOf" srcId="{91B67E4C-038B-40FD-9D6F-AB0557427061}" destId="{893CC81D-4D1B-4460-9730-5672F5E1DBB3}" srcOrd="3" destOrd="0" presId="urn:microsoft.com/office/officeart/2009/3/layout/StepUpProcess"/>
    <dgm:cxn modelId="{A3FFF570-DE0F-4F20-9E51-66C7CD2C6DDA}" type="presParOf" srcId="{893CC81D-4D1B-4460-9730-5672F5E1DBB3}" destId="{C9CC4EF8-4193-4EC2-826D-A63627D580DA}" srcOrd="0" destOrd="0" presId="urn:microsoft.com/office/officeart/2009/3/layout/StepUpProcess"/>
    <dgm:cxn modelId="{267508E2-B358-41CA-B3F2-566D3C7FEEC4}" type="presParOf" srcId="{91B67E4C-038B-40FD-9D6F-AB0557427061}" destId="{C45A067B-3D65-4BEB-BFDD-56F87EDF7B89}" srcOrd="4" destOrd="0" presId="urn:microsoft.com/office/officeart/2009/3/layout/StepUpProcess"/>
    <dgm:cxn modelId="{76402EC8-EE68-4347-B9A9-C546E147F9DA}" type="presParOf" srcId="{C45A067B-3D65-4BEB-BFDD-56F87EDF7B89}" destId="{458034BD-6270-48AC-976C-AA7DE037F915}" srcOrd="0" destOrd="0" presId="urn:microsoft.com/office/officeart/2009/3/layout/StepUpProcess"/>
    <dgm:cxn modelId="{BD407E97-FD48-4B7C-B440-1E0CF7396017}" type="presParOf" srcId="{C45A067B-3D65-4BEB-BFDD-56F87EDF7B89}" destId="{67AEB3DC-86A3-43AA-8E42-05A12FA7E0A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307375-4FE9-4F54-81C1-FA2ACC0AD836}"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n-US"/>
        </a:p>
      </dgm:t>
    </dgm:pt>
    <dgm:pt modelId="{1B52A7D8-7F58-4CF6-BA8F-124ADD7BC3F4}">
      <dgm:prSet phldrT="[Text]"/>
      <dgm:spPr/>
      <dgm:t>
        <a:bodyPr/>
        <a:lstStyle/>
        <a:p>
          <a:r>
            <a:rPr lang="en-US" dirty="0"/>
            <a:t>Staff Training</a:t>
          </a:r>
        </a:p>
      </dgm:t>
    </dgm:pt>
    <dgm:pt modelId="{F76BD83D-B3A4-46DB-8C04-B43C64EE0D6D}" type="parTrans" cxnId="{6B8412AD-B9C6-4767-83A8-29349FE97A1F}">
      <dgm:prSet/>
      <dgm:spPr/>
      <dgm:t>
        <a:bodyPr/>
        <a:lstStyle/>
        <a:p>
          <a:endParaRPr lang="en-US"/>
        </a:p>
      </dgm:t>
    </dgm:pt>
    <dgm:pt modelId="{95A40308-1841-482F-B9B6-6A017246EBD6}" type="sibTrans" cxnId="{6B8412AD-B9C6-4767-83A8-29349FE97A1F}">
      <dgm:prSet/>
      <dgm:spPr/>
      <dgm:t>
        <a:bodyPr/>
        <a:lstStyle/>
        <a:p>
          <a:endParaRPr lang="en-US"/>
        </a:p>
      </dgm:t>
    </dgm:pt>
    <dgm:pt modelId="{68F340D7-1F99-4963-A577-9A1B65710977}">
      <dgm:prSet phldrT="[Text]"/>
      <dgm:spPr/>
      <dgm:t>
        <a:bodyPr/>
        <a:lstStyle/>
        <a:p>
          <a:r>
            <a:rPr lang="en-US" dirty="0"/>
            <a:t>Primary Employee </a:t>
          </a:r>
        </a:p>
      </dgm:t>
    </dgm:pt>
    <dgm:pt modelId="{0894CC3D-8BBA-4A83-BF84-8B0D5D79031C}" type="parTrans" cxnId="{2C80F76D-553E-415C-8B56-E73E7DA25EF8}">
      <dgm:prSet/>
      <dgm:spPr/>
      <dgm:t>
        <a:bodyPr/>
        <a:lstStyle/>
        <a:p>
          <a:endParaRPr lang="en-US"/>
        </a:p>
      </dgm:t>
    </dgm:pt>
    <dgm:pt modelId="{D398A82F-4936-47BB-B94F-C07880740860}" type="sibTrans" cxnId="{2C80F76D-553E-415C-8B56-E73E7DA25EF8}">
      <dgm:prSet/>
      <dgm:spPr/>
      <dgm:t>
        <a:bodyPr/>
        <a:lstStyle/>
        <a:p>
          <a:endParaRPr lang="en-US"/>
        </a:p>
      </dgm:t>
    </dgm:pt>
    <dgm:pt modelId="{31D6386A-FE5C-401A-97A5-C69D85572054}">
      <dgm:prSet phldrT="[Text]"/>
      <dgm:spPr/>
      <dgm:t>
        <a:bodyPr/>
        <a:lstStyle/>
        <a:p>
          <a:r>
            <a:rPr lang="en-US" dirty="0"/>
            <a:t>Back up #1 </a:t>
          </a:r>
        </a:p>
      </dgm:t>
    </dgm:pt>
    <dgm:pt modelId="{F18D586F-51F4-4C0B-95E5-3B7354318D70}" type="parTrans" cxnId="{9C2A0A59-F023-4CB4-B702-E3D42D45C1BF}">
      <dgm:prSet/>
      <dgm:spPr/>
      <dgm:t>
        <a:bodyPr/>
        <a:lstStyle/>
        <a:p>
          <a:endParaRPr lang="en-US"/>
        </a:p>
      </dgm:t>
    </dgm:pt>
    <dgm:pt modelId="{5455C85F-5C6A-47A1-B02A-9B52705F989C}" type="sibTrans" cxnId="{9C2A0A59-F023-4CB4-B702-E3D42D45C1BF}">
      <dgm:prSet/>
      <dgm:spPr/>
      <dgm:t>
        <a:bodyPr/>
        <a:lstStyle/>
        <a:p>
          <a:endParaRPr lang="en-US"/>
        </a:p>
      </dgm:t>
    </dgm:pt>
    <dgm:pt modelId="{F5D46251-F92C-4C6A-AEC5-877B690BBB7E}">
      <dgm:prSet phldrT="[Text]"/>
      <dgm:spPr/>
      <dgm:t>
        <a:bodyPr/>
        <a:lstStyle/>
        <a:p>
          <a:r>
            <a:rPr lang="en-US" dirty="0"/>
            <a:t>Back up #2</a:t>
          </a:r>
        </a:p>
      </dgm:t>
    </dgm:pt>
    <dgm:pt modelId="{E7332123-6252-457B-8881-DE2224227AD6}" type="parTrans" cxnId="{9B58B849-40E5-4463-8C4F-74F9AB3A13F0}">
      <dgm:prSet/>
      <dgm:spPr/>
      <dgm:t>
        <a:bodyPr/>
        <a:lstStyle/>
        <a:p>
          <a:endParaRPr lang="en-US"/>
        </a:p>
      </dgm:t>
    </dgm:pt>
    <dgm:pt modelId="{CB3FF64C-DD83-4FA0-BDD9-CB9CB9698EC8}" type="sibTrans" cxnId="{9B58B849-40E5-4463-8C4F-74F9AB3A13F0}">
      <dgm:prSet/>
      <dgm:spPr/>
      <dgm:t>
        <a:bodyPr/>
        <a:lstStyle/>
        <a:p>
          <a:endParaRPr lang="en-US"/>
        </a:p>
      </dgm:t>
    </dgm:pt>
    <dgm:pt modelId="{ACBAC8D7-8CC0-4E8D-B9C2-08C6D8E9EC73}" type="pres">
      <dgm:prSet presAssocID="{39307375-4FE9-4F54-81C1-FA2ACC0AD836}" presName="Name0" presStyleCnt="0">
        <dgm:presLayoutVars>
          <dgm:chPref val="1"/>
          <dgm:dir/>
          <dgm:animOne val="branch"/>
          <dgm:animLvl val="lvl"/>
          <dgm:resizeHandles val="exact"/>
        </dgm:presLayoutVars>
      </dgm:prSet>
      <dgm:spPr/>
    </dgm:pt>
    <dgm:pt modelId="{611525F0-E2E2-4ED8-8AD6-DCF015735C70}" type="pres">
      <dgm:prSet presAssocID="{1B52A7D8-7F58-4CF6-BA8F-124ADD7BC3F4}" presName="root1" presStyleCnt="0"/>
      <dgm:spPr/>
    </dgm:pt>
    <dgm:pt modelId="{44464EDB-D2A5-4CD0-B9BC-268873BAE0BD}" type="pres">
      <dgm:prSet presAssocID="{1B52A7D8-7F58-4CF6-BA8F-124ADD7BC3F4}" presName="LevelOneTextNode" presStyleLbl="node0" presStyleIdx="0" presStyleCnt="1">
        <dgm:presLayoutVars>
          <dgm:chPref val="3"/>
        </dgm:presLayoutVars>
      </dgm:prSet>
      <dgm:spPr/>
    </dgm:pt>
    <dgm:pt modelId="{E4614D16-FD05-4A71-AB05-D262F7636774}" type="pres">
      <dgm:prSet presAssocID="{1B52A7D8-7F58-4CF6-BA8F-124ADD7BC3F4}" presName="level2hierChild" presStyleCnt="0"/>
      <dgm:spPr/>
    </dgm:pt>
    <dgm:pt modelId="{2B181C5E-445B-495E-AEF5-A4992B689339}" type="pres">
      <dgm:prSet presAssocID="{0894CC3D-8BBA-4A83-BF84-8B0D5D79031C}" presName="conn2-1" presStyleLbl="parChTrans1D2" presStyleIdx="0" presStyleCnt="3"/>
      <dgm:spPr/>
    </dgm:pt>
    <dgm:pt modelId="{5833B22C-01B2-4451-A15C-06D2C53E4196}" type="pres">
      <dgm:prSet presAssocID="{0894CC3D-8BBA-4A83-BF84-8B0D5D79031C}" presName="connTx" presStyleLbl="parChTrans1D2" presStyleIdx="0" presStyleCnt="3"/>
      <dgm:spPr/>
    </dgm:pt>
    <dgm:pt modelId="{CDB064AE-18B0-427C-B38F-FE78940E4699}" type="pres">
      <dgm:prSet presAssocID="{68F340D7-1F99-4963-A577-9A1B65710977}" presName="root2" presStyleCnt="0"/>
      <dgm:spPr/>
    </dgm:pt>
    <dgm:pt modelId="{871B36E3-3780-4367-8285-CF580BEC5687}" type="pres">
      <dgm:prSet presAssocID="{68F340D7-1F99-4963-A577-9A1B65710977}" presName="LevelTwoTextNode" presStyleLbl="node2" presStyleIdx="0" presStyleCnt="3" custScaleX="227904">
        <dgm:presLayoutVars>
          <dgm:chPref val="3"/>
        </dgm:presLayoutVars>
      </dgm:prSet>
      <dgm:spPr/>
    </dgm:pt>
    <dgm:pt modelId="{D97D53FE-0EA0-4561-8B47-BD557CB0B9DE}" type="pres">
      <dgm:prSet presAssocID="{68F340D7-1F99-4963-A577-9A1B65710977}" presName="level3hierChild" presStyleCnt="0"/>
      <dgm:spPr/>
    </dgm:pt>
    <dgm:pt modelId="{0DE93170-A2F8-4994-A76E-D2A92DBA301A}" type="pres">
      <dgm:prSet presAssocID="{F18D586F-51F4-4C0B-95E5-3B7354318D70}" presName="conn2-1" presStyleLbl="parChTrans1D2" presStyleIdx="1" presStyleCnt="3"/>
      <dgm:spPr/>
    </dgm:pt>
    <dgm:pt modelId="{E8B40881-0BA1-492C-A1D4-03F5519B0878}" type="pres">
      <dgm:prSet presAssocID="{F18D586F-51F4-4C0B-95E5-3B7354318D70}" presName="connTx" presStyleLbl="parChTrans1D2" presStyleIdx="1" presStyleCnt="3"/>
      <dgm:spPr/>
    </dgm:pt>
    <dgm:pt modelId="{DB0242E0-9F8A-4C87-A15C-E3FA8FC70E71}" type="pres">
      <dgm:prSet presAssocID="{31D6386A-FE5C-401A-97A5-C69D85572054}" presName="root2" presStyleCnt="0"/>
      <dgm:spPr/>
    </dgm:pt>
    <dgm:pt modelId="{F319BE43-9EEF-4C6A-93CF-7D1848D44CD4}" type="pres">
      <dgm:prSet presAssocID="{31D6386A-FE5C-401A-97A5-C69D85572054}" presName="LevelTwoTextNode" presStyleLbl="node2" presStyleIdx="1" presStyleCnt="3" custScaleX="199213">
        <dgm:presLayoutVars>
          <dgm:chPref val="3"/>
        </dgm:presLayoutVars>
      </dgm:prSet>
      <dgm:spPr/>
    </dgm:pt>
    <dgm:pt modelId="{27F677E2-4E4F-49CB-B391-6515850E442C}" type="pres">
      <dgm:prSet presAssocID="{31D6386A-FE5C-401A-97A5-C69D85572054}" presName="level3hierChild" presStyleCnt="0"/>
      <dgm:spPr/>
    </dgm:pt>
    <dgm:pt modelId="{9412ECAE-5639-46E7-BD29-87DA3299399A}" type="pres">
      <dgm:prSet presAssocID="{E7332123-6252-457B-8881-DE2224227AD6}" presName="conn2-1" presStyleLbl="parChTrans1D2" presStyleIdx="2" presStyleCnt="3"/>
      <dgm:spPr/>
    </dgm:pt>
    <dgm:pt modelId="{0ACE3824-5B92-4D77-B80B-3746CCB6F6F9}" type="pres">
      <dgm:prSet presAssocID="{E7332123-6252-457B-8881-DE2224227AD6}" presName="connTx" presStyleLbl="parChTrans1D2" presStyleIdx="2" presStyleCnt="3"/>
      <dgm:spPr/>
    </dgm:pt>
    <dgm:pt modelId="{13EC4104-60F4-4F35-8A89-EC9182DC5A4A}" type="pres">
      <dgm:prSet presAssocID="{F5D46251-F92C-4C6A-AEC5-877B690BBB7E}" presName="root2" presStyleCnt="0"/>
      <dgm:spPr/>
    </dgm:pt>
    <dgm:pt modelId="{EC645821-FAC7-4C24-B380-CF21F26FE583}" type="pres">
      <dgm:prSet presAssocID="{F5D46251-F92C-4C6A-AEC5-877B690BBB7E}" presName="LevelTwoTextNode" presStyleLbl="node2" presStyleIdx="2" presStyleCnt="3" custScaleX="129615">
        <dgm:presLayoutVars>
          <dgm:chPref val="3"/>
        </dgm:presLayoutVars>
      </dgm:prSet>
      <dgm:spPr/>
    </dgm:pt>
    <dgm:pt modelId="{1AE102D7-A690-4528-AD40-CFD28D427B73}" type="pres">
      <dgm:prSet presAssocID="{F5D46251-F92C-4C6A-AEC5-877B690BBB7E}" presName="level3hierChild" presStyleCnt="0"/>
      <dgm:spPr/>
    </dgm:pt>
  </dgm:ptLst>
  <dgm:cxnLst>
    <dgm:cxn modelId="{A31E15FC-1092-4F34-9FC2-4700312EC663}" type="presOf" srcId="{0894CC3D-8BBA-4A83-BF84-8B0D5D79031C}" destId="{2B181C5E-445B-495E-AEF5-A4992B689339}" srcOrd="0" destOrd="0" presId="urn:microsoft.com/office/officeart/2008/layout/HorizontalMultiLevelHierarchy"/>
    <dgm:cxn modelId="{B7B28B27-D4FD-43EE-A838-E0D832F9D82F}" type="presOf" srcId="{E7332123-6252-457B-8881-DE2224227AD6}" destId="{0ACE3824-5B92-4D77-B80B-3746CCB6F6F9}" srcOrd="1" destOrd="0" presId="urn:microsoft.com/office/officeart/2008/layout/HorizontalMultiLevelHierarchy"/>
    <dgm:cxn modelId="{03915CE6-F7CC-48F0-A37A-5FB6D0D4EA5F}" type="presOf" srcId="{E7332123-6252-457B-8881-DE2224227AD6}" destId="{9412ECAE-5639-46E7-BD29-87DA3299399A}" srcOrd="0" destOrd="0" presId="urn:microsoft.com/office/officeart/2008/layout/HorizontalMultiLevelHierarchy"/>
    <dgm:cxn modelId="{409BD2AB-AAB2-44EF-AB47-7D14B7E909B2}" type="presOf" srcId="{F18D586F-51F4-4C0B-95E5-3B7354318D70}" destId="{0DE93170-A2F8-4994-A76E-D2A92DBA301A}" srcOrd="0" destOrd="0" presId="urn:microsoft.com/office/officeart/2008/layout/HorizontalMultiLevelHierarchy"/>
    <dgm:cxn modelId="{6B8412AD-B9C6-4767-83A8-29349FE97A1F}" srcId="{39307375-4FE9-4F54-81C1-FA2ACC0AD836}" destId="{1B52A7D8-7F58-4CF6-BA8F-124ADD7BC3F4}" srcOrd="0" destOrd="0" parTransId="{F76BD83D-B3A4-46DB-8C04-B43C64EE0D6D}" sibTransId="{95A40308-1841-482F-B9B6-6A017246EBD6}"/>
    <dgm:cxn modelId="{AE4CAF70-AA4F-4114-A278-04870FC3F513}" type="presOf" srcId="{68F340D7-1F99-4963-A577-9A1B65710977}" destId="{871B36E3-3780-4367-8285-CF580BEC5687}" srcOrd="0" destOrd="0" presId="urn:microsoft.com/office/officeart/2008/layout/HorizontalMultiLevelHierarchy"/>
    <dgm:cxn modelId="{2B757C06-A117-40E0-A807-498F557F0118}" type="presOf" srcId="{39307375-4FE9-4F54-81C1-FA2ACC0AD836}" destId="{ACBAC8D7-8CC0-4E8D-B9C2-08C6D8E9EC73}" srcOrd="0" destOrd="0" presId="urn:microsoft.com/office/officeart/2008/layout/HorizontalMultiLevelHierarchy"/>
    <dgm:cxn modelId="{9C2A0A59-F023-4CB4-B702-E3D42D45C1BF}" srcId="{1B52A7D8-7F58-4CF6-BA8F-124ADD7BC3F4}" destId="{31D6386A-FE5C-401A-97A5-C69D85572054}" srcOrd="1" destOrd="0" parTransId="{F18D586F-51F4-4C0B-95E5-3B7354318D70}" sibTransId="{5455C85F-5C6A-47A1-B02A-9B52705F989C}"/>
    <dgm:cxn modelId="{74772939-51F4-4C77-822B-10B2385046DA}" type="presOf" srcId="{1B52A7D8-7F58-4CF6-BA8F-124ADD7BC3F4}" destId="{44464EDB-D2A5-4CD0-B9BC-268873BAE0BD}" srcOrd="0" destOrd="0" presId="urn:microsoft.com/office/officeart/2008/layout/HorizontalMultiLevelHierarchy"/>
    <dgm:cxn modelId="{2C80F76D-553E-415C-8B56-E73E7DA25EF8}" srcId="{1B52A7D8-7F58-4CF6-BA8F-124ADD7BC3F4}" destId="{68F340D7-1F99-4963-A577-9A1B65710977}" srcOrd="0" destOrd="0" parTransId="{0894CC3D-8BBA-4A83-BF84-8B0D5D79031C}" sibTransId="{D398A82F-4936-47BB-B94F-C07880740860}"/>
    <dgm:cxn modelId="{F42CBB42-5D6A-4575-A414-4CE6D49AE65E}" type="presOf" srcId="{F18D586F-51F4-4C0B-95E5-3B7354318D70}" destId="{E8B40881-0BA1-492C-A1D4-03F5519B0878}" srcOrd="1" destOrd="0" presId="urn:microsoft.com/office/officeart/2008/layout/HorizontalMultiLevelHierarchy"/>
    <dgm:cxn modelId="{9B58B849-40E5-4463-8C4F-74F9AB3A13F0}" srcId="{1B52A7D8-7F58-4CF6-BA8F-124ADD7BC3F4}" destId="{F5D46251-F92C-4C6A-AEC5-877B690BBB7E}" srcOrd="2" destOrd="0" parTransId="{E7332123-6252-457B-8881-DE2224227AD6}" sibTransId="{CB3FF64C-DD83-4FA0-BDD9-CB9CB9698EC8}"/>
    <dgm:cxn modelId="{FC5E20C3-E519-45DE-AA1D-F311AA7194D7}" type="presOf" srcId="{0894CC3D-8BBA-4A83-BF84-8B0D5D79031C}" destId="{5833B22C-01B2-4451-A15C-06D2C53E4196}" srcOrd="1" destOrd="0" presId="urn:microsoft.com/office/officeart/2008/layout/HorizontalMultiLevelHierarchy"/>
    <dgm:cxn modelId="{62332AD1-249C-4333-911D-2C8B3C5E83E1}" type="presOf" srcId="{31D6386A-FE5C-401A-97A5-C69D85572054}" destId="{F319BE43-9EEF-4C6A-93CF-7D1848D44CD4}" srcOrd="0" destOrd="0" presId="urn:microsoft.com/office/officeart/2008/layout/HorizontalMultiLevelHierarchy"/>
    <dgm:cxn modelId="{AE0382F5-4068-4914-A23C-115B31304413}" type="presOf" srcId="{F5D46251-F92C-4C6A-AEC5-877B690BBB7E}" destId="{EC645821-FAC7-4C24-B380-CF21F26FE583}" srcOrd="0" destOrd="0" presId="urn:microsoft.com/office/officeart/2008/layout/HorizontalMultiLevelHierarchy"/>
    <dgm:cxn modelId="{4F71D397-61D4-4998-AD7B-4E3C3911D32F}" type="presParOf" srcId="{ACBAC8D7-8CC0-4E8D-B9C2-08C6D8E9EC73}" destId="{611525F0-E2E2-4ED8-8AD6-DCF015735C70}" srcOrd="0" destOrd="0" presId="urn:microsoft.com/office/officeart/2008/layout/HorizontalMultiLevelHierarchy"/>
    <dgm:cxn modelId="{BDE2019F-CE0E-4DFA-AC27-98B3BBD0715B}" type="presParOf" srcId="{611525F0-E2E2-4ED8-8AD6-DCF015735C70}" destId="{44464EDB-D2A5-4CD0-B9BC-268873BAE0BD}" srcOrd="0" destOrd="0" presId="urn:microsoft.com/office/officeart/2008/layout/HorizontalMultiLevelHierarchy"/>
    <dgm:cxn modelId="{88F9D6EC-2DF3-4259-8EA3-B2AB7D91D82C}" type="presParOf" srcId="{611525F0-E2E2-4ED8-8AD6-DCF015735C70}" destId="{E4614D16-FD05-4A71-AB05-D262F7636774}" srcOrd="1" destOrd="0" presId="urn:microsoft.com/office/officeart/2008/layout/HorizontalMultiLevelHierarchy"/>
    <dgm:cxn modelId="{6DE9D928-1DF1-4AA0-BFF1-DD5851845863}" type="presParOf" srcId="{E4614D16-FD05-4A71-AB05-D262F7636774}" destId="{2B181C5E-445B-495E-AEF5-A4992B689339}" srcOrd="0" destOrd="0" presId="urn:microsoft.com/office/officeart/2008/layout/HorizontalMultiLevelHierarchy"/>
    <dgm:cxn modelId="{2C6B41AB-8899-4A7A-8986-B7C5DB8F7E6B}" type="presParOf" srcId="{2B181C5E-445B-495E-AEF5-A4992B689339}" destId="{5833B22C-01B2-4451-A15C-06D2C53E4196}" srcOrd="0" destOrd="0" presId="urn:microsoft.com/office/officeart/2008/layout/HorizontalMultiLevelHierarchy"/>
    <dgm:cxn modelId="{831C2B99-BE42-437C-B873-00213AC06EB6}" type="presParOf" srcId="{E4614D16-FD05-4A71-AB05-D262F7636774}" destId="{CDB064AE-18B0-427C-B38F-FE78940E4699}" srcOrd="1" destOrd="0" presId="urn:microsoft.com/office/officeart/2008/layout/HorizontalMultiLevelHierarchy"/>
    <dgm:cxn modelId="{C68751B6-F2A0-4852-ACBB-73B8FB338160}" type="presParOf" srcId="{CDB064AE-18B0-427C-B38F-FE78940E4699}" destId="{871B36E3-3780-4367-8285-CF580BEC5687}" srcOrd="0" destOrd="0" presId="urn:microsoft.com/office/officeart/2008/layout/HorizontalMultiLevelHierarchy"/>
    <dgm:cxn modelId="{1C49417B-76CC-48E3-ABCC-3D2F10C05F9E}" type="presParOf" srcId="{CDB064AE-18B0-427C-B38F-FE78940E4699}" destId="{D97D53FE-0EA0-4561-8B47-BD557CB0B9DE}" srcOrd="1" destOrd="0" presId="urn:microsoft.com/office/officeart/2008/layout/HorizontalMultiLevelHierarchy"/>
    <dgm:cxn modelId="{131D6F7E-A65D-4A21-8999-8B45B6639390}" type="presParOf" srcId="{E4614D16-FD05-4A71-AB05-D262F7636774}" destId="{0DE93170-A2F8-4994-A76E-D2A92DBA301A}" srcOrd="2" destOrd="0" presId="urn:microsoft.com/office/officeart/2008/layout/HorizontalMultiLevelHierarchy"/>
    <dgm:cxn modelId="{A131327C-40E0-4B33-A983-6473879B1BC1}" type="presParOf" srcId="{0DE93170-A2F8-4994-A76E-D2A92DBA301A}" destId="{E8B40881-0BA1-492C-A1D4-03F5519B0878}" srcOrd="0" destOrd="0" presId="urn:microsoft.com/office/officeart/2008/layout/HorizontalMultiLevelHierarchy"/>
    <dgm:cxn modelId="{2C02244A-C6BD-4354-9FDD-A196927FF27A}" type="presParOf" srcId="{E4614D16-FD05-4A71-AB05-D262F7636774}" destId="{DB0242E0-9F8A-4C87-A15C-E3FA8FC70E71}" srcOrd="3" destOrd="0" presId="urn:microsoft.com/office/officeart/2008/layout/HorizontalMultiLevelHierarchy"/>
    <dgm:cxn modelId="{08610939-A881-4512-8DD0-33AB53EEA70D}" type="presParOf" srcId="{DB0242E0-9F8A-4C87-A15C-E3FA8FC70E71}" destId="{F319BE43-9EEF-4C6A-93CF-7D1848D44CD4}" srcOrd="0" destOrd="0" presId="urn:microsoft.com/office/officeart/2008/layout/HorizontalMultiLevelHierarchy"/>
    <dgm:cxn modelId="{4298A011-CC3A-4884-8445-2CE704B3070E}" type="presParOf" srcId="{DB0242E0-9F8A-4C87-A15C-E3FA8FC70E71}" destId="{27F677E2-4E4F-49CB-B391-6515850E442C}" srcOrd="1" destOrd="0" presId="urn:microsoft.com/office/officeart/2008/layout/HorizontalMultiLevelHierarchy"/>
    <dgm:cxn modelId="{7C04C300-0066-422E-8BCA-1573FD1CBB37}" type="presParOf" srcId="{E4614D16-FD05-4A71-AB05-D262F7636774}" destId="{9412ECAE-5639-46E7-BD29-87DA3299399A}" srcOrd="4" destOrd="0" presId="urn:microsoft.com/office/officeart/2008/layout/HorizontalMultiLevelHierarchy"/>
    <dgm:cxn modelId="{470C225A-4C87-4377-8BED-297852376816}" type="presParOf" srcId="{9412ECAE-5639-46E7-BD29-87DA3299399A}" destId="{0ACE3824-5B92-4D77-B80B-3746CCB6F6F9}" srcOrd="0" destOrd="0" presId="urn:microsoft.com/office/officeart/2008/layout/HorizontalMultiLevelHierarchy"/>
    <dgm:cxn modelId="{C2DDE47A-DC1D-416B-9C8F-0AB5577A8220}" type="presParOf" srcId="{E4614D16-FD05-4A71-AB05-D262F7636774}" destId="{13EC4104-60F4-4F35-8A89-EC9182DC5A4A}" srcOrd="5" destOrd="0" presId="urn:microsoft.com/office/officeart/2008/layout/HorizontalMultiLevelHierarchy"/>
    <dgm:cxn modelId="{EF58FB18-8086-4FA8-B3A1-9BA4B9D2362E}" type="presParOf" srcId="{13EC4104-60F4-4F35-8A89-EC9182DC5A4A}" destId="{EC645821-FAC7-4C24-B380-CF21F26FE583}" srcOrd="0" destOrd="0" presId="urn:microsoft.com/office/officeart/2008/layout/HorizontalMultiLevelHierarchy"/>
    <dgm:cxn modelId="{4C103334-E93E-44BD-8F81-FB93F97B7C2A}" type="presParOf" srcId="{13EC4104-60F4-4F35-8A89-EC9182DC5A4A}" destId="{1AE102D7-A690-4528-AD40-CFD28D427B7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11A43D-751E-4460-A5F7-59574D67B75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C50D7431-F9DE-40B4-997B-B1FF54FC2DDA}">
      <dgm:prSet phldrT="[Text]"/>
      <dgm:spPr/>
      <dgm:t>
        <a:bodyPr/>
        <a:lstStyle/>
        <a:p>
          <a:r>
            <a:rPr lang="en-US" dirty="0"/>
            <a:t>Vision Screenings</a:t>
          </a:r>
        </a:p>
      </dgm:t>
    </dgm:pt>
    <dgm:pt modelId="{B8991AD4-659B-43FE-A523-9B947E456FD4}" type="parTrans" cxnId="{35AF2F4B-2B67-4A9C-8DA1-3E60CCE921AD}">
      <dgm:prSet/>
      <dgm:spPr/>
      <dgm:t>
        <a:bodyPr/>
        <a:lstStyle/>
        <a:p>
          <a:endParaRPr lang="en-US"/>
        </a:p>
      </dgm:t>
    </dgm:pt>
    <dgm:pt modelId="{CDBBF5B9-4BAD-4760-81EF-307FCF763268}" type="sibTrans" cxnId="{35AF2F4B-2B67-4A9C-8DA1-3E60CCE921AD}">
      <dgm:prSet/>
      <dgm:spPr/>
      <dgm:t>
        <a:bodyPr/>
        <a:lstStyle/>
        <a:p>
          <a:endParaRPr lang="en-US"/>
        </a:p>
      </dgm:t>
    </dgm:pt>
    <dgm:pt modelId="{9A3FA4A1-FFE7-4B37-B44B-90E989FA93A4}">
      <dgm:prSet phldrT="[Text]" custT="1"/>
      <dgm:spPr/>
      <dgm:t>
        <a:bodyPr/>
        <a:lstStyle/>
        <a:p>
          <a:r>
            <a:rPr lang="en-US" sz="2400" dirty="0"/>
            <a:t>K, 1, 3, 5, 7, 9, (and soon 11)</a:t>
          </a:r>
        </a:p>
      </dgm:t>
    </dgm:pt>
    <dgm:pt modelId="{C2309CF5-3272-4399-9183-38F9E5E7E2D5}" type="parTrans" cxnId="{6D7349E0-7119-4AB4-9772-201D68D77671}">
      <dgm:prSet/>
      <dgm:spPr/>
      <dgm:t>
        <a:bodyPr/>
        <a:lstStyle/>
        <a:p>
          <a:endParaRPr lang="en-US"/>
        </a:p>
      </dgm:t>
    </dgm:pt>
    <dgm:pt modelId="{4F3DEC58-DE0B-433B-8506-732B9186BCEE}" type="sibTrans" cxnId="{6D7349E0-7119-4AB4-9772-201D68D77671}">
      <dgm:prSet/>
      <dgm:spPr/>
      <dgm:t>
        <a:bodyPr/>
        <a:lstStyle/>
        <a:p>
          <a:endParaRPr lang="en-US"/>
        </a:p>
      </dgm:t>
    </dgm:pt>
    <dgm:pt modelId="{8F0F2860-F93C-48F4-9784-A02745AA6DE0}">
      <dgm:prSet phldrT="[Text]"/>
      <dgm:spPr/>
      <dgm:t>
        <a:bodyPr/>
        <a:lstStyle/>
        <a:p>
          <a:r>
            <a:rPr lang="en-US" dirty="0"/>
            <a:t>Hearing Screenings</a:t>
          </a:r>
        </a:p>
      </dgm:t>
    </dgm:pt>
    <dgm:pt modelId="{5863FF35-AF5A-4C9F-BA59-77254AF03D5F}" type="parTrans" cxnId="{CBCA8976-E2A3-4BAD-ACE8-38E9AB38802F}">
      <dgm:prSet/>
      <dgm:spPr/>
      <dgm:t>
        <a:bodyPr/>
        <a:lstStyle/>
        <a:p>
          <a:endParaRPr lang="en-US"/>
        </a:p>
      </dgm:t>
    </dgm:pt>
    <dgm:pt modelId="{F76C7E1D-6768-4F53-B503-12AB9254A5D6}" type="sibTrans" cxnId="{CBCA8976-E2A3-4BAD-ACE8-38E9AB38802F}">
      <dgm:prSet/>
      <dgm:spPr/>
      <dgm:t>
        <a:bodyPr/>
        <a:lstStyle/>
        <a:p>
          <a:endParaRPr lang="en-US"/>
        </a:p>
      </dgm:t>
    </dgm:pt>
    <dgm:pt modelId="{DD1DBFF7-1511-44D2-90B4-727E01FB964D}">
      <dgm:prSet phldrT="[Text]" custT="1"/>
      <dgm:spPr/>
      <dgm:t>
        <a:bodyPr/>
        <a:lstStyle/>
        <a:p>
          <a:r>
            <a:rPr lang="en-US" sz="2400" dirty="0"/>
            <a:t>K, 1, 3, 5, 9, 11</a:t>
          </a:r>
        </a:p>
      </dgm:t>
    </dgm:pt>
    <dgm:pt modelId="{41ECB92F-3963-4286-96F4-7F88946A638A}" type="parTrans" cxnId="{76CBB162-0FA4-46A1-8B44-D7E98A3BB949}">
      <dgm:prSet/>
      <dgm:spPr/>
      <dgm:t>
        <a:bodyPr/>
        <a:lstStyle/>
        <a:p>
          <a:endParaRPr lang="en-US"/>
        </a:p>
      </dgm:t>
    </dgm:pt>
    <dgm:pt modelId="{2556E3AC-5E37-437E-A862-93CFAF395A6B}" type="sibTrans" cxnId="{76CBB162-0FA4-46A1-8B44-D7E98A3BB949}">
      <dgm:prSet/>
      <dgm:spPr/>
      <dgm:t>
        <a:bodyPr/>
        <a:lstStyle/>
        <a:p>
          <a:endParaRPr lang="en-US"/>
        </a:p>
      </dgm:t>
    </dgm:pt>
    <dgm:pt modelId="{9BFCDF25-C7DF-46BE-B1F2-6507BD8E87D0}">
      <dgm:prSet phldrT="[Text]" custT="1"/>
      <dgm:spPr/>
      <dgm:t>
        <a:bodyPr/>
        <a:lstStyle/>
        <a:p>
          <a:r>
            <a:rPr lang="en-US" sz="2400" dirty="0"/>
            <a:t>All new students to district</a:t>
          </a:r>
        </a:p>
      </dgm:t>
    </dgm:pt>
    <dgm:pt modelId="{2AD2A7E6-802F-4F8C-9074-81342CD04425}" type="parTrans" cxnId="{3AB1E550-602A-4471-AAE5-2D4446F281CC}">
      <dgm:prSet/>
      <dgm:spPr/>
      <dgm:t>
        <a:bodyPr/>
        <a:lstStyle/>
        <a:p>
          <a:endParaRPr lang="en-US"/>
        </a:p>
      </dgm:t>
    </dgm:pt>
    <dgm:pt modelId="{036A03AD-C66E-479C-99F3-9BFA680EC904}" type="sibTrans" cxnId="{3AB1E550-602A-4471-AAE5-2D4446F281CC}">
      <dgm:prSet/>
      <dgm:spPr/>
      <dgm:t>
        <a:bodyPr/>
        <a:lstStyle/>
        <a:p>
          <a:endParaRPr lang="en-US"/>
        </a:p>
      </dgm:t>
    </dgm:pt>
    <dgm:pt modelId="{C1338C14-2987-4A83-BC96-35223C121E03}">
      <dgm:prSet phldrT="[Text]"/>
      <dgm:spPr/>
      <dgm:t>
        <a:bodyPr/>
        <a:lstStyle/>
        <a:p>
          <a:r>
            <a:rPr lang="en-US" dirty="0"/>
            <a:t>K or Gr 1 Screening  </a:t>
          </a:r>
        </a:p>
      </dgm:t>
    </dgm:pt>
    <dgm:pt modelId="{5DA58925-AED7-4B6B-B0D6-6CD45327F77E}" type="parTrans" cxnId="{727D456A-174E-406E-9AEA-7A423C0B98F6}">
      <dgm:prSet/>
      <dgm:spPr/>
      <dgm:t>
        <a:bodyPr/>
        <a:lstStyle/>
        <a:p>
          <a:endParaRPr lang="en-US"/>
        </a:p>
      </dgm:t>
    </dgm:pt>
    <dgm:pt modelId="{038F4393-01EE-42D9-9A52-3550C67C0ACF}" type="sibTrans" cxnId="{727D456A-174E-406E-9AEA-7A423C0B98F6}">
      <dgm:prSet/>
      <dgm:spPr/>
      <dgm:t>
        <a:bodyPr/>
        <a:lstStyle/>
        <a:p>
          <a:endParaRPr lang="en-US"/>
        </a:p>
      </dgm:t>
    </dgm:pt>
    <dgm:pt modelId="{90636569-B434-40A3-B13E-BA68587E58C3}">
      <dgm:prSet phldrT="[Text]" custT="1"/>
      <dgm:spPr/>
      <dgm:t>
        <a:bodyPr/>
        <a:lstStyle/>
        <a:p>
          <a:r>
            <a:rPr lang="en-US" sz="2400" i="0" dirty="0"/>
            <a:t>Vision, Hearing, Speech,</a:t>
          </a:r>
        </a:p>
      </dgm:t>
    </dgm:pt>
    <dgm:pt modelId="{EAF8ED1A-34E8-4E41-991B-7329213F533E}" type="parTrans" cxnId="{0F3AC63D-AADA-4990-85D9-0FC86E8BC2AE}">
      <dgm:prSet/>
      <dgm:spPr/>
      <dgm:t>
        <a:bodyPr/>
        <a:lstStyle/>
        <a:p>
          <a:endParaRPr lang="en-US"/>
        </a:p>
      </dgm:t>
    </dgm:pt>
    <dgm:pt modelId="{6CFFF5D3-21A6-4A6D-ABB0-18CED703909C}" type="sibTrans" cxnId="{0F3AC63D-AADA-4990-85D9-0FC86E8BC2AE}">
      <dgm:prSet/>
      <dgm:spPr/>
      <dgm:t>
        <a:bodyPr/>
        <a:lstStyle/>
        <a:p>
          <a:endParaRPr lang="en-US"/>
        </a:p>
      </dgm:t>
    </dgm:pt>
    <dgm:pt modelId="{EE37E5D5-0804-48CC-A63F-B97352B06E0E}">
      <dgm:prSet phldrT="[Text]" custT="1"/>
      <dgm:spPr/>
      <dgm:t>
        <a:bodyPr/>
        <a:lstStyle/>
        <a:p>
          <a:r>
            <a:rPr lang="en-US" sz="2400" dirty="0"/>
            <a:t>All new students to district</a:t>
          </a:r>
        </a:p>
      </dgm:t>
    </dgm:pt>
    <dgm:pt modelId="{38316DCC-EB7F-43B5-BF71-9F4855970749}" type="parTrans" cxnId="{F0F062E1-E9FC-4905-B416-DC134B4ACD89}">
      <dgm:prSet/>
      <dgm:spPr/>
      <dgm:t>
        <a:bodyPr/>
        <a:lstStyle/>
        <a:p>
          <a:endParaRPr lang="en-US"/>
        </a:p>
      </dgm:t>
    </dgm:pt>
    <dgm:pt modelId="{2F67FC7F-E118-4FEE-A1A5-CC049C1AB586}" type="sibTrans" cxnId="{F0F062E1-E9FC-4905-B416-DC134B4ACD89}">
      <dgm:prSet/>
      <dgm:spPr/>
      <dgm:t>
        <a:bodyPr/>
        <a:lstStyle/>
        <a:p>
          <a:endParaRPr lang="en-US"/>
        </a:p>
      </dgm:t>
    </dgm:pt>
    <dgm:pt modelId="{3F41B87B-2929-4A3A-A112-4DA15D25C1C8}">
      <dgm:prSet phldrT="[Text]" custT="1"/>
      <dgm:spPr/>
      <dgm:t>
        <a:bodyPr/>
        <a:lstStyle/>
        <a:p>
          <a:r>
            <a:rPr lang="en-US" sz="2400" dirty="0"/>
            <a:t>Those referred</a:t>
          </a:r>
        </a:p>
      </dgm:t>
    </dgm:pt>
    <dgm:pt modelId="{AA0BAB9B-6EE8-487B-B21A-E83F5A1293B2}" type="parTrans" cxnId="{D9A475CD-C352-4A8D-975D-C9DF233A5749}">
      <dgm:prSet/>
      <dgm:spPr/>
      <dgm:t>
        <a:bodyPr/>
        <a:lstStyle/>
        <a:p>
          <a:endParaRPr lang="en-US"/>
        </a:p>
      </dgm:t>
    </dgm:pt>
    <dgm:pt modelId="{47CAA3E7-E622-4A9D-A8A1-93212F16ECA8}" type="sibTrans" cxnId="{D9A475CD-C352-4A8D-975D-C9DF233A5749}">
      <dgm:prSet/>
      <dgm:spPr/>
      <dgm:t>
        <a:bodyPr/>
        <a:lstStyle/>
        <a:p>
          <a:endParaRPr lang="en-US"/>
        </a:p>
      </dgm:t>
    </dgm:pt>
    <dgm:pt modelId="{8196DA2A-78F5-4568-BC15-CCF6AAA896E9}">
      <dgm:prSet phldrT="[Text]"/>
      <dgm:spPr/>
      <dgm:t>
        <a:bodyPr/>
        <a:lstStyle/>
        <a:p>
          <a:endParaRPr lang="en-US" sz="1800" dirty="0"/>
        </a:p>
      </dgm:t>
    </dgm:pt>
    <dgm:pt modelId="{213234AC-CD39-4D8A-8A94-662A9CD9BA44}" type="parTrans" cxnId="{39259125-E7B8-44C6-AB2F-05B6157DA740}">
      <dgm:prSet/>
      <dgm:spPr/>
      <dgm:t>
        <a:bodyPr/>
        <a:lstStyle/>
        <a:p>
          <a:endParaRPr lang="en-US"/>
        </a:p>
      </dgm:t>
    </dgm:pt>
    <dgm:pt modelId="{59F1704D-112D-43B4-BA0C-C7562EA941B3}" type="sibTrans" cxnId="{39259125-E7B8-44C6-AB2F-05B6157DA740}">
      <dgm:prSet/>
      <dgm:spPr/>
      <dgm:t>
        <a:bodyPr/>
        <a:lstStyle/>
        <a:p>
          <a:endParaRPr lang="en-US"/>
        </a:p>
      </dgm:t>
    </dgm:pt>
    <dgm:pt modelId="{4600C0BB-F6F8-4EF3-B8F4-37FB7C187969}">
      <dgm:prSet custT="1"/>
      <dgm:spPr/>
      <dgm:t>
        <a:bodyPr/>
        <a:lstStyle/>
        <a:p>
          <a:r>
            <a:rPr lang="en-US" sz="2400" dirty="0"/>
            <a:t>Those referred</a:t>
          </a:r>
        </a:p>
      </dgm:t>
    </dgm:pt>
    <dgm:pt modelId="{28F42BF4-B381-4BF6-BFAF-F4E590AE895D}" type="parTrans" cxnId="{E8D434F8-C86F-42F2-AC08-1EA33B996625}">
      <dgm:prSet/>
      <dgm:spPr/>
      <dgm:t>
        <a:bodyPr/>
        <a:lstStyle/>
        <a:p>
          <a:endParaRPr lang="en-US"/>
        </a:p>
      </dgm:t>
    </dgm:pt>
    <dgm:pt modelId="{419D392C-B2DF-4760-BE07-4BC641116572}" type="sibTrans" cxnId="{E8D434F8-C86F-42F2-AC08-1EA33B996625}">
      <dgm:prSet/>
      <dgm:spPr/>
      <dgm:t>
        <a:bodyPr/>
        <a:lstStyle/>
        <a:p>
          <a:endParaRPr lang="en-US"/>
        </a:p>
      </dgm:t>
    </dgm:pt>
    <dgm:pt modelId="{2D5BE8B5-2192-4E8E-9D94-FDECDB7E0D4E}">
      <dgm:prSet phldrT="[Text]" custT="1"/>
      <dgm:spPr/>
      <dgm:t>
        <a:bodyPr/>
        <a:lstStyle/>
        <a:p>
          <a:r>
            <a:rPr lang="en-US" sz="2400" i="0" dirty="0"/>
            <a:t>Health/medical conditions </a:t>
          </a:r>
        </a:p>
      </dgm:t>
    </dgm:pt>
    <dgm:pt modelId="{151FADC1-6B2D-4F35-9546-BB826E55E3C3}" type="parTrans" cxnId="{E9359003-F7DF-491E-A69B-A88001988498}">
      <dgm:prSet/>
      <dgm:spPr/>
      <dgm:t>
        <a:bodyPr/>
        <a:lstStyle/>
        <a:p>
          <a:endParaRPr lang="en-US"/>
        </a:p>
      </dgm:t>
    </dgm:pt>
    <dgm:pt modelId="{3BDFB368-B293-440E-9F58-296873DA684A}" type="sibTrans" cxnId="{E9359003-F7DF-491E-A69B-A88001988498}">
      <dgm:prSet/>
      <dgm:spPr/>
      <dgm:t>
        <a:bodyPr/>
        <a:lstStyle/>
        <a:p>
          <a:endParaRPr lang="en-US"/>
        </a:p>
      </dgm:t>
    </dgm:pt>
    <dgm:pt modelId="{A26A3AED-64F3-4C3F-9963-FF93B14CE07F}">
      <dgm:prSet phldrT="[Text]" custT="1"/>
      <dgm:spPr/>
      <dgm:t>
        <a:bodyPr/>
        <a:lstStyle/>
        <a:p>
          <a:r>
            <a:rPr lang="en-US" sz="2400" i="0" dirty="0"/>
            <a:t>Developmental disorders</a:t>
          </a:r>
        </a:p>
      </dgm:t>
    </dgm:pt>
    <dgm:pt modelId="{0A7CCD90-9A25-4ED7-8457-3FE36F84CBD9}" type="parTrans" cxnId="{3A0D8E16-9412-4F44-91C2-3FBD9D15E5C7}">
      <dgm:prSet/>
      <dgm:spPr/>
      <dgm:t>
        <a:bodyPr/>
        <a:lstStyle/>
        <a:p>
          <a:endParaRPr lang="en-US"/>
        </a:p>
      </dgm:t>
    </dgm:pt>
    <dgm:pt modelId="{19157724-20C2-4D62-8694-29C35B15F174}" type="sibTrans" cxnId="{3A0D8E16-9412-4F44-91C2-3FBD9D15E5C7}">
      <dgm:prSet/>
      <dgm:spPr/>
      <dgm:t>
        <a:bodyPr/>
        <a:lstStyle/>
        <a:p>
          <a:endParaRPr lang="en-US"/>
        </a:p>
      </dgm:t>
    </dgm:pt>
    <dgm:pt modelId="{170D3CDA-2897-42AD-A04C-723EE3B5E341}">
      <dgm:prSet phldrT="[Text]"/>
      <dgm:spPr/>
      <dgm:t>
        <a:bodyPr/>
        <a:lstStyle/>
        <a:p>
          <a:endParaRPr lang="en-US" sz="1800" dirty="0"/>
        </a:p>
      </dgm:t>
    </dgm:pt>
    <dgm:pt modelId="{D8691516-7CB2-4612-96F2-C936862639D9}" type="parTrans" cxnId="{A58B0C03-2026-4099-A3C2-CC06EF39B9EA}">
      <dgm:prSet/>
      <dgm:spPr/>
      <dgm:t>
        <a:bodyPr/>
        <a:lstStyle/>
        <a:p>
          <a:endParaRPr lang="en-US"/>
        </a:p>
      </dgm:t>
    </dgm:pt>
    <dgm:pt modelId="{64D796DD-F9A2-4DB9-B884-DE32F5FFD14D}" type="sibTrans" cxnId="{A58B0C03-2026-4099-A3C2-CC06EF39B9EA}">
      <dgm:prSet/>
      <dgm:spPr/>
      <dgm:t>
        <a:bodyPr/>
        <a:lstStyle/>
        <a:p>
          <a:endParaRPr lang="en-US"/>
        </a:p>
      </dgm:t>
    </dgm:pt>
    <dgm:pt modelId="{6912FDB5-B991-4A82-9BAF-1F671DDC0A2C}">
      <dgm:prSet phldrT="[Text]" custT="1"/>
      <dgm:spPr/>
      <dgm:t>
        <a:bodyPr/>
        <a:lstStyle/>
        <a:p>
          <a:r>
            <a:rPr lang="en-US" sz="2400" dirty="0"/>
            <a:t>By Nov 1</a:t>
          </a:r>
          <a:r>
            <a:rPr lang="en-US" sz="2400" baseline="30000" dirty="0"/>
            <a:t>st</a:t>
          </a:r>
          <a:r>
            <a:rPr lang="en-US" sz="2400" dirty="0"/>
            <a:t> </a:t>
          </a:r>
        </a:p>
      </dgm:t>
    </dgm:pt>
    <dgm:pt modelId="{901A3613-23B7-401B-98BF-B6282958DF59}" type="parTrans" cxnId="{A1B5A5D6-9F8A-4354-BE12-9131D3E7343C}">
      <dgm:prSet/>
      <dgm:spPr/>
      <dgm:t>
        <a:bodyPr/>
        <a:lstStyle/>
        <a:p>
          <a:endParaRPr lang="en-US"/>
        </a:p>
      </dgm:t>
    </dgm:pt>
    <dgm:pt modelId="{0BE14809-0347-4022-AEDB-5C9919B4A4C1}" type="sibTrans" cxnId="{A1B5A5D6-9F8A-4354-BE12-9131D3E7343C}">
      <dgm:prSet/>
      <dgm:spPr/>
      <dgm:t>
        <a:bodyPr/>
        <a:lstStyle/>
        <a:p>
          <a:endParaRPr lang="en-US"/>
        </a:p>
      </dgm:t>
    </dgm:pt>
    <dgm:pt modelId="{96812ACB-4716-4AC9-866C-8CA106C46D9A}">
      <dgm:prSet phldrT="[Text]"/>
      <dgm:spPr/>
      <dgm:t>
        <a:bodyPr/>
        <a:lstStyle/>
        <a:p>
          <a:endParaRPr lang="en-US" sz="1800" dirty="0"/>
        </a:p>
      </dgm:t>
    </dgm:pt>
    <dgm:pt modelId="{BCB7409D-B0F3-464F-9F28-4635D72AD033}" type="parTrans" cxnId="{8D522E52-0BFF-42E6-8033-9336C1A4BAF1}">
      <dgm:prSet/>
      <dgm:spPr/>
      <dgm:t>
        <a:bodyPr/>
        <a:lstStyle/>
        <a:p>
          <a:endParaRPr lang="en-US"/>
        </a:p>
      </dgm:t>
    </dgm:pt>
    <dgm:pt modelId="{79E37DC1-DFB3-4739-ABBD-11DAF84DA463}" type="sibTrans" cxnId="{8D522E52-0BFF-42E6-8033-9336C1A4BAF1}">
      <dgm:prSet/>
      <dgm:spPr/>
      <dgm:t>
        <a:bodyPr/>
        <a:lstStyle/>
        <a:p>
          <a:endParaRPr lang="en-US"/>
        </a:p>
      </dgm:t>
    </dgm:pt>
    <dgm:pt modelId="{F6C23F9D-C552-41F7-8E91-2416D84CEFBD}">
      <dgm:prSet phldrT="[Text]" custT="1"/>
      <dgm:spPr/>
      <dgm:t>
        <a:bodyPr/>
        <a:lstStyle/>
        <a:p>
          <a:endParaRPr lang="en-US" sz="2400" dirty="0"/>
        </a:p>
      </dgm:t>
    </dgm:pt>
    <dgm:pt modelId="{3EB80A06-B4D9-4153-A1CD-4EEFD36169F5}" type="parTrans" cxnId="{9C9AD738-7F92-43B6-8231-35077AEB5D3A}">
      <dgm:prSet/>
      <dgm:spPr/>
      <dgm:t>
        <a:bodyPr/>
        <a:lstStyle/>
        <a:p>
          <a:endParaRPr lang="en-US"/>
        </a:p>
      </dgm:t>
    </dgm:pt>
    <dgm:pt modelId="{D01B650C-4411-4116-AAA5-8780474B5BDA}" type="sibTrans" cxnId="{9C9AD738-7F92-43B6-8231-35077AEB5D3A}">
      <dgm:prSet/>
      <dgm:spPr/>
      <dgm:t>
        <a:bodyPr/>
        <a:lstStyle/>
        <a:p>
          <a:endParaRPr lang="en-US"/>
        </a:p>
      </dgm:t>
    </dgm:pt>
    <dgm:pt modelId="{504A0C37-F176-43B4-A847-EC4136A411EE}" type="pres">
      <dgm:prSet presAssocID="{4811A43D-751E-4460-A5F7-59574D67B75B}" presName="linearFlow" presStyleCnt="0">
        <dgm:presLayoutVars>
          <dgm:dir/>
          <dgm:animLvl val="lvl"/>
          <dgm:resizeHandles/>
        </dgm:presLayoutVars>
      </dgm:prSet>
      <dgm:spPr/>
    </dgm:pt>
    <dgm:pt modelId="{01834478-030B-4C22-B6D5-2307E706BF34}" type="pres">
      <dgm:prSet presAssocID="{C50D7431-F9DE-40B4-997B-B1FF54FC2DDA}" presName="compositeNode" presStyleCnt="0">
        <dgm:presLayoutVars>
          <dgm:bulletEnabled val="1"/>
        </dgm:presLayoutVars>
      </dgm:prSet>
      <dgm:spPr/>
    </dgm:pt>
    <dgm:pt modelId="{F5CB2B1D-B3B7-4852-9E81-25871A54E346}" type="pres">
      <dgm:prSet presAssocID="{C50D7431-F9DE-40B4-997B-B1FF54FC2DDA}" presName="image" presStyleLbl="fgImgPlace1" presStyleIdx="0" presStyleCnt="3" custScaleX="130193" custScaleY="101042" custLinFactX="16284" custLinFactNeighborX="100000" custLinFactNeighborY="9744"/>
      <dgm:spPr>
        <a:blipFill>
          <a:blip xmlns:r="http://schemas.openxmlformats.org/officeDocument/2006/relationships" r:embed="rId1"/>
          <a:srcRect/>
          <a:stretch>
            <a:fillRect l="-15000" r="-15000"/>
          </a:stretch>
        </a:blipFill>
      </dgm:spPr>
    </dgm:pt>
    <dgm:pt modelId="{5E370258-ACE8-4B23-98CA-F859BA3B0DCC}" type="pres">
      <dgm:prSet presAssocID="{C50D7431-F9DE-40B4-997B-B1FF54FC2DDA}" presName="childNode" presStyleLbl="node1" presStyleIdx="0" presStyleCnt="3" custScaleY="114241">
        <dgm:presLayoutVars>
          <dgm:bulletEnabled val="1"/>
        </dgm:presLayoutVars>
      </dgm:prSet>
      <dgm:spPr/>
    </dgm:pt>
    <dgm:pt modelId="{93AD008D-C003-46D2-9132-3BCA6FDF4FFD}" type="pres">
      <dgm:prSet presAssocID="{C50D7431-F9DE-40B4-997B-B1FF54FC2DDA}" presName="parentNode" presStyleLbl="revTx" presStyleIdx="0" presStyleCnt="3">
        <dgm:presLayoutVars>
          <dgm:chMax val="0"/>
          <dgm:bulletEnabled val="1"/>
        </dgm:presLayoutVars>
      </dgm:prSet>
      <dgm:spPr/>
    </dgm:pt>
    <dgm:pt modelId="{492FA152-B69B-4789-A65C-45A2AD48F360}" type="pres">
      <dgm:prSet presAssocID="{CDBBF5B9-4BAD-4760-81EF-307FCF763268}" presName="sibTrans" presStyleCnt="0"/>
      <dgm:spPr/>
    </dgm:pt>
    <dgm:pt modelId="{2923FE7A-A045-4731-8699-C6856E3F862F}" type="pres">
      <dgm:prSet presAssocID="{8F0F2860-F93C-48F4-9784-A02745AA6DE0}" presName="compositeNode" presStyleCnt="0">
        <dgm:presLayoutVars>
          <dgm:bulletEnabled val="1"/>
        </dgm:presLayoutVars>
      </dgm:prSet>
      <dgm:spPr/>
    </dgm:pt>
    <dgm:pt modelId="{866E1A46-6137-4CF2-A592-B9AD93D5C14C}" type="pres">
      <dgm:prSet presAssocID="{8F0F2860-F93C-48F4-9784-A02745AA6DE0}" presName="image" presStyleLbl="fgImgPlace1" presStyleIdx="1" presStyleCnt="3" custScaleX="99562" custScaleY="98973" custLinFactNeighborX="97937" custLinFactNeighborY="-397"/>
      <dgm:spPr>
        <a:blipFill>
          <a:blip xmlns:r="http://schemas.openxmlformats.org/officeDocument/2006/relationships" r:embed="rId2"/>
          <a:srcRect/>
          <a:stretch>
            <a:fillRect l="-3000" r="-3000"/>
          </a:stretch>
        </a:blipFill>
      </dgm:spPr>
    </dgm:pt>
    <dgm:pt modelId="{F84A05C3-8CF3-45B8-BDB7-577A3CC7FF44}" type="pres">
      <dgm:prSet presAssocID="{8F0F2860-F93C-48F4-9784-A02745AA6DE0}" presName="childNode" presStyleLbl="node1" presStyleIdx="1" presStyleCnt="3" custScaleY="113978" custLinFactNeighborX="458" custLinFactNeighborY="805">
        <dgm:presLayoutVars>
          <dgm:bulletEnabled val="1"/>
        </dgm:presLayoutVars>
      </dgm:prSet>
      <dgm:spPr/>
    </dgm:pt>
    <dgm:pt modelId="{A6E6456F-1274-49A4-A052-F9530DA1192F}" type="pres">
      <dgm:prSet presAssocID="{8F0F2860-F93C-48F4-9784-A02745AA6DE0}" presName="parentNode" presStyleLbl="revTx" presStyleIdx="1" presStyleCnt="3" custLinFactNeighborX="-28843" custLinFactNeighborY="512">
        <dgm:presLayoutVars>
          <dgm:chMax val="0"/>
          <dgm:bulletEnabled val="1"/>
        </dgm:presLayoutVars>
      </dgm:prSet>
      <dgm:spPr/>
    </dgm:pt>
    <dgm:pt modelId="{5ADDF7B3-B289-44B0-BBAE-CECC0FFD16F7}" type="pres">
      <dgm:prSet presAssocID="{F76C7E1D-6768-4F53-B503-12AB9254A5D6}" presName="sibTrans" presStyleCnt="0"/>
      <dgm:spPr/>
    </dgm:pt>
    <dgm:pt modelId="{3A04267A-DD67-4881-A5C0-53995CCED411}" type="pres">
      <dgm:prSet presAssocID="{C1338C14-2987-4A83-BC96-35223C121E03}" presName="compositeNode" presStyleCnt="0">
        <dgm:presLayoutVars>
          <dgm:bulletEnabled val="1"/>
        </dgm:presLayoutVars>
      </dgm:prSet>
      <dgm:spPr/>
    </dgm:pt>
    <dgm:pt modelId="{E49A9CE9-7396-47D6-8ED1-16B76C04B9EC}" type="pres">
      <dgm:prSet presAssocID="{C1338C14-2987-4A83-BC96-35223C121E03}" presName="image" presStyleLbl="fgImgPlace1" presStyleIdx="2" presStyleCnt="3" custScaleX="133296" custLinFactNeighborX="92360" custLinFactNeighborY="-397"/>
      <dgm:spPr>
        <a:blipFill>
          <a:blip xmlns:r="http://schemas.openxmlformats.org/officeDocument/2006/relationships" r:embed="rId3"/>
          <a:srcRect/>
          <a:stretch>
            <a:fillRect l="-11000" r="-11000"/>
          </a:stretch>
        </a:blipFill>
      </dgm:spPr>
    </dgm:pt>
    <dgm:pt modelId="{574EC500-8695-43C7-B83F-7265C8C09A20}" type="pres">
      <dgm:prSet presAssocID="{C1338C14-2987-4A83-BC96-35223C121E03}" presName="childNode" presStyleLbl="node1" presStyleIdx="2" presStyleCnt="3" custScaleX="144321" custScaleY="114868">
        <dgm:presLayoutVars>
          <dgm:bulletEnabled val="1"/>
        </dgm:presLayoutVars>
      </dgm:prSet>
      <dgm:spPr/>
    </dgm:pt>
    <dgm:pt modelId="{B9B3B737-E764-4B14-BA1E-1166FB0058E1}" type="pres">
      <dgm:prSet presAssocID="{C1338C14-2987-4A83-BC96-35223C121E03}" presName="parentNode" presStyleLbl="revTx" presStyleIdx="2" presStyleCnt="3" custLinFactX="-12232" custLinFactNeighborX="-100000" custLinFactNeighborY="23">
        <dgm:presLayoutVars>
          <dgm:chMax val="0"/>
          <dgm:bulletEnabled val="1"/>
        </dgm:presLayoutVars>
      </dgm:prSet>
      <dgm:spPr/>
    </dgm:pt>
  </dgm:ptLst>
  <dgm:cxnLst>
    <dgm:cxn modelId="{CBCA8976-E2A3-4BAD-ACE8-38E9AB38802F}" srcId="{4811A43D-751E-4460-A5F7-59574D67B75B}" destId="{8F0F2860-F93C-48F4-9784-A02745AA6DE0}" srcOrd="1" destOrd="0" parTransId="{5863FF35-AF5A-4C9F-BA59-77254AF03D5F}" sibTransId="{F76C7E1D-6768-4F53-B503-12AB9254A5D6}"/>
    <dgm:cxn modelId="{643CEF03-1A8E-4A43-980E-4C2C3AA03DED}" type="presOf" srcId="{F6C23F9D-C552-41F7-8E91-2416D84CEFBD}" destId="{5E370258-ACE8-4B23-98CA-F859BA3B0DCC}" srcOrd="0" destOrd="0" presId="urn:microsoft.com/office/officeart/2005/8/layout/hList2"/>
    <dgm:cxn modelId="{21F770CB-EF2F-4A78-A3DE-9C725CF300B6}" type="presOf" srcId="{3F41B87B-2929-4A3A-A112-4DA15D25C1C8}" destId="{5E370258-ACE8-4B23-98CA-F859BA3B0DCC}" srcOrd="0" destOrd="3" presId="urn:microsoft.com/office/officeart/2005/8/layout/hList2"/>
    <dgm:cxn modelId="{293E1E3B-1070-4DEC-A4DC-F37CDC5CB3F0}" type="presOf" srcId="{4600C0BB-F6F8-4EF3-B8F4-37FB7C187969}" destId="{F84A05C3-8CF3-45B8-BDB7-577A3CC7FF44}" srcOrd="0" destOrd="3" presId="urn:microsoft.com/office/officeart/2005/8/layout/hList2"/>
    <dgm:cxn modelId="{A1B5A5D6-9F8A-4354-BE12-9131D3E7343C}" srcId="{C1338C14-2987-4A83-BC96-35223C121E03}" destId="{6912FDB5-B991-4A82-9BAF-1F671DDC0A2C}" srcOrd="1" destOrd="0" parTransId="{901A3613-23B7-401B-98BF-B6282958DF59}" sibTransId="{0BE14809-0347-4022-AEDB-5C9919B4A4C1}"/>
    <dgm:cxn modelId="{0D1CFDDC-560E-4101-8011-362C536918CC}" type="presOf" srcId="{C50D7431-F9DE-40B4-997B-B1FF54FC2DDA}" destId="{93AD008D-C003-46D2-9132-3BCA6FDF4FFD}" srcOrd="0" destOrd="0" presId="urn:microsoft.com/office/officeart/2005/8/layout/hList2"/>
    <dgm:cxn modelId="{F4C6A0B7-ABEA-4DB3-BB99-4FBB3EEB8158}" type="presOf" srcId="{170D3CDA-2897-42AD-A04C-723EE3B5E341}" destId="{F84A05C3-8CF3-45B8-BDB7-577A3CC7FF44}" srcOrd="0" destOrd="0" presId="urn:microsoft.com/office/officeart/2005/8/layout/hList2"/>
    <dgm:cxn modelId="{C2D44DDD-F870-4E80-B59D-B33BB4A73B05}" type="presOf" srcId="{A26A3AED-64F3-4C3F-9963-FF93B14CE07F}" destId="{574EC500-8695-43C7-B83F-7265C8C09A20}" srcOrd="0" destOrd="4" presId="urn:microsoft.com/office/officeart/2005/8/layout/hList2"/>
    <dgm:cxn modelId="{EA045D26-84B7-4409-9542-DF110E0932BB}" type="presOf" srcId="{90636569-B434-40A3-B13E-BA68587E58C3}" destId="{574EC500-8695-43C7-B83F-7265C8C09A20}" srcOrd="0" destOrd="2" presId="urn:microsoft.com/office/officeart/2005/8/layout/hList2"/>
    <dgm:cxn modelId="{35AF2F4B-2B67-4A9C-8DA1-3E60CCE921AD}" srcId="{4811A43D-751E-4460-A5F7-59574D67B75B}" destId="{C50D7431-F9DE-40B4-997B-B1FF54FC2DDA}" srcOrd="0" destOrd="0" parTransId="{B8991AD4-659B-43FE-A523-9B947E456FD4}" sibTransId="{CDBBF5B9-4BAD-4760-81EF-307FCF763268}"/>
    <dgm:cxn modelId="{3A0D8E16-9412-4F44-91C2-3FBD9D15E5C7}" srcId="{C1338C14-2987-4A83-BC96-35223C121E03}" destId="{A26A3AED-64F3-4C3F-9963-FF93B14CE07F}" srcOrd="4" destOrd="0" parTransId="{0A7CCD90-9A25-4ED7-8457-3FE36F84CBD9}" sibTransId="{19157724-20C2-4D62-8694-29C35B15F174}"/>
    <dgm:cxn modelId="{DCE6F490-4C43-44B7-8BBE-6046B9EEB940}" type="presOf" srcId="{9A3FA4A1-FFE7-4B37-B44B-90E989FA93A4}" destId="{5E370258-ACE8-4B23-98CA-F859BA3B0DCC}" srcOrd="0" destOrd="1" presId="urn:microsoft.com/office/officeart/2005/8/layout/hList2"/>
    <dgm:cxn modelId="{6D7349E0-7119-4AB4-9772-201D68D77671}" srcId="{C50D7431-F9DE-40B4-997B-B1FF54FC2DDA}" destId="{9A3FA4A1-FFE7-4B37-B44B-90E989FA93A4}" srcOrd="1" destOrd="0" parTransId="{C2309CF5-3272-4399-9183-38F9E5E7E2D5}" sibTransId="{4F3DEC58-DE0B-433B-8506-732B9186BCEE}"/>
    <dgm:cxn modelId="{E8D434F8-C86F-42F2-AC08-1EA33B996625}" srcId="{8F0F2860-F93C-48F4-9784-A02745AA6DE0}" destId="{4600C0BB-F6F8-4EF3-B8F4-37FB7C187969}" srcOrd="3" destOrd="0" parTransId="{28F42BF4-B381-4BF6-BFAF-F4E590AE895D}" sibTransId="{419D392C-B2DF-4760-BE07-4BC641116572}"/>
    <dgm:cxn modelId="{39259125-E7B8-44C6-AB2F-05B6157DA740}" srcId="{C50D7431-F9DE-40B4-997B-B1FF54FC2DDA}" destId="{8196DA2A-78F5-4568-BC15-CCF6AAA896E9}" srcOrd="4" destOrd="0" parTransId="{213234AC-CD39-4D8A-8A94-662A9CD9BA44}" sibTransId="{59F1704D-112D-43B4-BA0C-C7562EA941B3}"/>
    <dgm:cxn modelId="{0F3AC63D-AADA-4990-85D9-0FC86E8BC2AE}" srcId="{C1338C14-2987-4A83-BC96-35223C121E03}" destId="{90636569-B434-40A3-B13E-BA68587E58C3}" srcOrd="2" destOrd="0" parTransId="{EAF8ED1A-34E8-4E41-991B-7329213F533E}" sibTransId="{6CFFF5D3-21A6-4A6D-ABB0-18CED703909C}"/>
    <dgm:cxn modelId="{9E0952AB-434E-4C9C-B2ED-EBA1945BCB82}" type="presOf" srcId="{4811A43D-751E-4460-A5F7-59574D67B75B}" destId="{504A0C37-F176-43B4-A847-EC4136A411EE}" srcOrd="0" destOrd="0" presId="urn:microsoft.com/office/officeart/2005/8/layout/hList2"/>
    <dgm:cxn modelId="{76CBB162-0FA4-46A1-8B44-D7E98A3BB949}" srcId="{8F0F2860-F93C-48F4-9784-A02745AA6DE0}" destId="{DD1DBFF7-1511-44D2-90B4-727E01FB964D}" srcOrd="1" destOrd="0" parTransId="{41ECB92F-3963-4286-96F4-7F88946A638A}" sibTransId="{2556E3AC-5E37-437E-A862-93CFAF395A6B}"/>
    <dgm:cxn modelId="{8EFB1677-0C65-41F2-B3DB-E6FA8FB3E472}" type="presOf" srcId="{96812ACB-4716-4AC9-866C-8CA106C46D9A}" destId="{574EC500-8695-43C7-B83F-7265C8C09A20}" srcOrd="0" destOrd="0" presId="urn:microsoft.com/office/officeart/2005/8/layout/hList2"/>
    <dgm:cxn modelId="{2DD731DE-7D11-4E42-91EE-07565872B19F}" type="presOf" srcId="{8196DA2A-78F5-4568-BC15-CCF6AAA896E9}" destId="{5E370258-ACE8-4B23-98CA-F859BA3B0DCC}" srcOrd="0" destOrd="4" presId="urn:microsoft.com/office/officeart/2005/8/layout/hList2"/>
    <dgm:cxn modelId="{8D522E52-0BFF-42E6-8033-9336C1A4BAF1}" srcId="{C1338C14-2987-4A83-BC96-35223C121E03}" destId="{96812ACB-4716-4AC9-866C-8CA106C46D9A}" srcOrd="0" destOrd="0" parTransId="{BCB7409D-B0F3-464F-9F28-4635D72AD033}" sibTransId="{79E37DC1-DFB3-4739-ABBD-11DAF84DA463}"/>
    <dgm:cxn modelId="{3AB1E550-602A-4471-AAE5-2D4446F281CC}" srcId="{8F0F2860-F93C-48F4-9784-A02745AA6DE0}" destId="{9BFCDF25-C7DF-46BE-B1F2-6507BD8E87D0}" srcOrd="2" destOrd="0" parTransId="{2AD2A7E6-802F-4F8C-9074-81342CD04425}" sibTransId="{036A03AD-C66E-479C-99F3-9BFA680EC904}"/>
    <dgm:cxn modelId="{727D456A-174E-406E-9AEA-7A423C0B98F6}" srcId="{4811A43D-751E-4460-A5F7-59574D67B75B}" destId="{C1338C14-2987-4A83-BC96-35223C121E03}" srcOrd="2" destOrd="0" parTransId="{5DA58925-AED7-4B6B-B0D6-6CD45327F77E}" sibTransId="{038F4393-01EE-42D9-9A52-3550C67C0ACF}"/>
    <dgm:cxn modelId="{F0F062E1-E9FC-4905-B416-DC134B4ACD89}" srcId="{C50D7431-F9DE-40B4-997B-B1FF54FC2DDA}" destId="{EE37E5D5-0804-48CC-A63F-B97352B06E0E}" srcOrd="2" destOrd="0" parTransId="{38316DCC-EB7F-43B5-BF71-9F4855970749}" sibTransId="{2F67FC7F-E118-4FEE-A1A5-CC049C1AB586}"/>
    <dgm:cxn modelId="{9CA833EE-107A-47F9-8745-2DBCA21119AA}" type="presOf" srcId="{8F0F2860-F93C-48F4-9784-A02745AA6DE0}" destId="{A6E6456F-1274-49A4-A052-F9530DA1192F}" srcOrd="0" destOrd="0" presId="urn:microsoft.com/office/officeart/2005/8/layout/hList2"/>
    <dgm:cxn modelId="{669D0847-A3E5-4177-ADBE-ECEC93AA68BE}" type="presOf" srcId="{C1338C14-2987-4A83-BC96-35223C121E03}" destId="{B9B3B737-E764-4B14-BA1E-1166FB0058E1}" srcOrd="0" destOrd="0" presId="urn:microsoft.com/office/officeart/2005/8/layout/hList2"/>
    <dgm:cxn modelId="{E9359003-F7DF-491E-A69B-A88001988498}" srcId="{C1338C14-2987-4A83-BC96-35223C121E03}" destId="{2D5BE8B5-2192-4E8E-9D94-FDECDB7E0D4E}" srcOrd="3" destOrd="0" parTransId="{151FADC1-6B2D-4F35-9546-BB826E55E3C3}" sibTransId="{3BDFB368-B293-440E-9F58-296873DA684A}"/>
    <dgm:cxn modelId="{5825C1B2-AB25-4797-BBC9-E1C3E20776CF}" type="presOf" srcId="{EE37E5D5-0804-48CC-A63F-B97352B06E0E}" destId="{5E370258-ACE8-4B23-98CA-F859BA3B0DCC}" srcOrd="0" destOrd="2" presId="urn:microsoft.com/office/officeart/2005/8/layout/hList2"/>
    <dgm:cxn modelId="{1DD0A44B-0657-4659-A68B-BAEDDB372324}" type="presOf" srcId="{DD1DBFF7-1511-44D2-90B4-727E01FB964D}" destId="{F84A05C3-8CF3-45B8-BDB7-577A3CC7FF44}" srcOrd="0" destOrd="1" presId="urn:microsoft.com/office/officeart/2005/8/layout/hList2"/>
    <dgm:cxn modelId="{6831282F-67AD-483D-9BF8-1EE1045D08F2}" type="presOf" srcId="{6912FDB5-B991-4A82-9BAF-1F671DDC0A2C}" destId="{574EC500-8695-43C7-B83F-7265C8C09A20}" srcOrd="0" destOrd="1" presId="urn:microsoft.com/office/officeart/2005/8/layout/hList2"/>
    <dgm:cxn modelId="{1456084E-979A-4765-8D2C-F9B8B80116EE}" type="presOf" srcId="{2D5BE8B5-2192-4E8E-9D94-FDECDB7E0D4E}" destId="{574EC500-8695-43C7-B83F-7265C8C09A20}" srcOrd="0" destOrd="3" presId="urn:microsoft.com/office/officeart/2005/8/layout/hList2"/>
    <dgm:cxn modelId="{10D0CFC0-53D1-4B2F-B48D-5E1C94814196}" type="presOf" srcId="{9BFCDF25-C7DF-46BE-B1F2-6507BD8E87D0}" destId="{F84A05C3-8CF3-45B8-BDB7-577A3CC7FF44}" srcOrd="0" destOrd="2" presId="urn:microsoft.com/office/officeart/2005/8/layout/hList2"/>
    <dgm:cxn modelId="{D9A475CD-C352-4A8D-975D-C9DF233A5749}" srcId="{C50D7431-F9DE-40B4-997B-B1FF54FC2DDA}" destId="{3F41B87B-2929-4A3A-A112-4DA15D25C1C8}" srcOrd="3" destOrd="0" parTransId="{AA0BAB9B-6EE8-487B-B21A-E83F5A1293B2}" sibTransId="{47CAA3E7-E622-4A9D-A8A1-93212F16ECA8}"/>
    <dgm:cxn modelId="{9C9AD738-7F92-43B6-8231-35077AEB5D3A}" srcId="{C50D7431-F9DE-40B4-997B-B1FF54FC2DDA}" destId="{F6C23F9D-C552-41F7-8E91-2416D84CEFBD}" srcOrd="0" destOrd="0" parTransId="{3EB80A06-B4D9-4153-A1CD-4EEFD36169F5}" sibTransId="{D01B650C-4411-4116-AAA5-8780474B5BDA}"/>
    <dgm:cxn modelId="{A58B0C03-2026-4099-A3C2-CC06EF39B9EA}" srcId="{8F0F2860-F93C-48F4-9784-A02745AA6DE0}" destId="{170D3CDA-2897-42AD-A04C-723EE3B5E341}" srcOrd="0" destOrd="0" parTransId="{D8691516-7CB2-4612-96F2-C936862639D9}" sibTransId="{64D796DD-F9A2-4DB9-B884-DE32F5FFD14D}"/>
    <dgm:cxn modelId="{90FFD07F-F4C6-4995-BFC4-A368D4EC5D1F}" type="presParOf" srcId="{504A0C37-F176-43B4-A847-EC4136A411EE}" destId="{01834478-030B-4C22-B6D5-2307E706BF34}" srcOrd="0" destOrd="0" presId="urn:microsoft.com/office/officeart/2005/8/layout/hList2"/>
    <dgm:cxn modelId="{8ADE367F-4F6A-4286-9384-964762E00A6E}" type="presParOf" srcId="{01834478-030B-4C22-B6D5-2307E706BF34}" destId="{F5CB2B1D-B3B7-4852-9E81-25871A54E346}" srcOrd="0" destOrd="0" presId="urn:microsoft.com/office/officeart/2005/8/layout/hList2"/>
    <dgm:cxn modelId="{995B619C-7896-4872-AFD6-677BB30416BB}" type="presParOf" srcId="{01834478-030B-4C22-B6D5-2307E706BF34}" destId="{5E370258-ACE8-4B23-98CA-F859BA3B0DCC}" srcOrd="1" destOrd="0" presId="urn:microsoft.com/office/officeart/2005/8/layout/hList2"/>
    <dgm:cxn modelId="{A920BD63-9BDF-4F18-B053-A299ED0D2983}" type="presParOf" srcId="{01834478-030B-4C22-B6D5-2307E706BF34}" destId="{93AD008D-C003-46D2-9132-3BCA6FDF4FFD}" srcOrd="2" destOrd="0" presId="urn:microsoft.com/office/officeart/2005/8/layout/hList2"/>
    <dgm:cxn modelId="{3C0CA754-4F83-499A-8D7E-79E5AE83E561}" type="presParOf" srcId="{504A0C37-F176-43B4-A847-EC4136A411EE}" destId="{492FA152-B69B-4789-A65C-45A2AD48F360}" srcOrd="1" destOrd="0" presId="urn:microsoft.com/office/officeart/2005/8/layout/hList2"/>
    <dgm:cxn modelId="{24AAC714-42F8-4225-AADF-BE009BFFBDB1}" type="presParOf" srcId="{504A0C37-F176-43B4-A847-EC4136A411EE}" destId="{2923FE7A-A045-4731-8699-C6856E3F862F}" srcOrd="2" destOrd="0" presId="urn:microsoft.com/office/officeart/2005/8/layout/hList2"/>
    <dgm:cxn modelId="{3D50B502-DE2C-4B41-A121-A31F3F4B4E70}" type="presParOf" srcId="{2923FE7A-A045-4731-8699-C6856E3F862F}" destId="{866E1A46-6137-4CF2-A592-B9AD93D5C14C}" srcOrd="0" destOrd="0" presId="urn:microsoft.com/office/officeart/2005/8/layout/hList2"/>
    <dgm:cxn modelId="{7C78A307-7719-4B41-B23F-4E25143500C0}" type="presParOf" srcId="{2923FE7A-A045-4731-8699-C6856E3F862F}" destId="{F84A05C3-8CF3-45B8-BDB7-577A3CC7FF44}" srcOrd="1" destOrd="0" presId="urn:microsoft.com/office/officeart/2005/8/layout/hList2"/>
    <dgm:cxn modelId="{60BF1B94-0E53-4CE0-B72F-9CC0F6CA0308}" type="presParOf" srcId="{2923FE7A-A045-4731-8699-C6856E3F862F}" destId="{A6E6456F-1274-49A4-A052-F9530DA1192F}" srcOrd="2" destOrd="0" presId="urn:microsoft.com/office/officeart/2005/8/layout/hList2"/>
    <dgm:cxn modelId="{BCF523C9-C6BB-45AC-BF7E-344FF7965E75}" type="presParOf" srcId="{504A0C37-F176-43B4-A847-EC4136A411EE}" destId="{5ADDF7B3-B289-44B0-BBAE-CECC0FFD16F7}" srcOrd="3" destOrd="0" presId="urn:microsoft.com/office/officeart/2005/8/layout/hList2"/>
    <dgm:cxn modelId="{564B4FE6-E9D5-4E16-8F1D-A6B3934B3235}" type="presParOf" srcId="{504A0C37-F176-43B4-A847-EC4136A411EE}" destId="{3A04267A-DD67-4881-A5C0-53995CCED411}" srcOrd="4" destOrd="0" presId="urn:microsoft.com/office/officeart/2005/8/layout/hList2"/>
    <dgm:cxn modelId="{0DE62F03-719E-4715-95BE-C03B89FCF8B9}" type="presParOf" srcId="{3A04267A-DD67-4881-A5C0-53995CCED411}" destId="{E49A9CE9-7396-47D6-8ED1-16B76C04B9EC}" srcOrd="0" destOrd="0" presId="urn:microsoft.com/office/officeart/2005/8/layout/hList2"/>
    <dgm:cxn modelId="{8353005E-1C6D-4B25-9F0E-9C5373CCA56D}" type="presParOf" srcId="{3A04267A-DD67-4881-A5C0-53995CCED411}" destId="{574EC500-8695-43C7-B83F-7265C8C09A20}" srcOrd="1" destOrd="0" presId="urn:microsoft.com/office/officeart/2005/8/layout/hList2"/>
    <dgm:cxn modelId="{D62347F9-415A-4999-9777-D8D2260067A8}" type="presParOf" srcId="{3A04267A-DD67-4881-A5C0-53995CCED411}" destId="{B9B3B737-E764-4B14-BA1E-1166FB0058E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57E0BF-B0CB-4983-9E0E-010C03695BF3}"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n-US"/>
        </a:p>
      </dgm:t>
    </dgm:pt>
    <dgm:pt modelId="{13480EA5-1341-4277-8291-01145358795A}">
      <dgm:prSet phldrT="[Text]" custT="1"/>
      <dgm:spPr/>
      <dgm:t>
        <a:bodyPr/>
        <a:lstStyle/>
        <a:p>
          <a:r>
            <a:rPr lang="en-US" sz="2800" dirty="0"/>
            <a:t>Licensed School Nurse </a:t>
          </a:r>
        </a:p>
      </dgm:t>
    </dgm:pt>
    <dgm:pt modelId="{73B42D46-5BD2-4415-9777-D9F62B945181}" type="parTrans" cxnId="{13663D70-9F0C-4DB3-A705-3C1223C9BAC4}">
      <dgm:prSet/>
      <dgm:spPr/>
      <dgm:t>
        <a:bodyPr/>
        <a:lstStyle/>
        <a:p>
          <a:endParaRPr lang="en-US"/>
        </a:p>
      </dgm:t>
    </dgm:pt>
    <dgm:pt modelId="{D1E80C1D-1FF2-49EA-A918-2F7B67F25A6C}" type="sibTrans" cxnId="{13663D70-9F0C-4DB3-A705-3C1223C9BAC4}">
      <dgm:prSet/>
      <dgm:spPr/>
      <dgm:t>
        <a:bodyPr/>
        <a:lstStyle/>
        <a:p>
          <a:endParaRPr lang="en-US"/>
        </a:p>
      </dgm:t>
    </dgm:pt>
    <dgm:pt modelId="{FC9ABBE9-CA03-41A9-94DC-FCA4B31D3C3D}">
      <dgm:prSet phldrT="[Text]" custT="1"/>
      <dgm:spPr/>
      <dgm:t>
        <a:bodyPr/>
        <a:lstStyle/>
        <a:p>
          <a:r>
            <a:rPr lang="en-US" sz="2800" dirty="0"/>
            <a:t>Registered Nurse </a:t>
          </a:r>
        </a:p>
      </dgm:t>
    </dgm:pt>
    <dgm:pt modelId="{893F8F5C-2909-4DDE-B9A8-4B2CBB7F6094}" type="parTrans" cxnId="{92941D2A-A55E-4CBE-A554-2F5AD06A90F5}">
      <dgm:prSet/>
      <dgm:spPr/>
      <dgm:t>
        <a:bodyPr/>
        <a:lstStyle/>
        <a:p>
          <a:endParaRPr lang="en-US"/>
        </a:p>
      </dgm:t>
    </dgm:pt>
    <dgm:pt modelId="{916C39CF-658B-402D-A791-E3CF40236BDE}" type="sibTrans" cxnId="{92941D2A-A55E-4CBE-A554-2F5AD06A90F5}">
      <dgm:prSet/>
      <dgm:spPr/>
      <dgm:t>
        <a:bodyPr/>
        <a:lstStyle/>
        <a:p>
          <a:endParaRPr lang="en-US"/>
        </a:p>
      </dgm:t>
    </dgm:pt>
    <dgm:pt modelId="{2CA21BEC-C413-4E45-B319-BA00278D710B}">
      <dgm:prSet phldrT="[Text]" custT="1"/>
      <dgm:spPr/>
      <dgm:t>
        <a:bodyPr/>
        <a:lstStyle/>
        <a:p>
          <a:r>
            <a:rPr lang="en-US" sz="2400" dirty="0"/>
            <a:t>Licensed Practical Nurse </a:t>
          </a:r>
        </a:p>
      </dgm:t>
    </dgm:pt>
    <dgm:pt modelId="{622B1DE5-01D4-4226-9D62-3DDE9794060A}" type="parTrans" cxnId="{02564293-6C26-4034-B0BE-298FAFA8A8C4}">
      <dgm:prSet/>
      <dgm:spPr/>
      <dgm:t>
        <a:bodyPr/>
        <a:lstStyle/>
        <a:p>
          <a:endParaRPr lang="en-US"/>
        </a:p>
      </dgm:t>
    </dgm:pt>
    <dgm:pt modelId="{46B051B1-8B0A-44E0-B8EC-BCAE53F1D653}" type="sibTrans" cxnId="{02564293-6C26-4034-B0BE-298FAFA8A8C4}">
      <dgm:prSet/>
      <dgm:spPr/>
      <dgm:t>
        <a:bodyPr/>
        <a:lstStyle/>
        <a:p>
          <a:endParaRPr lang="en-US"/>
        </a:p>
      </dgm:t>
    </dgm:pt>
    <dgm:pt modelId="{556B094A-85BE-4319-82A7-F0FB495B94D2}">
      <dgm:prSet phldrT="[Text]" custT="1"/>
      <dgm:spPr>
        <a:solidFill>
          <a:srgbClr val="FFC000"/>
        </a:solidFill>
      </dgm:spPr>
      <dgm:t>
        <a:bodyPr/>
        <a:lstStyle/>
        <a:p>
          <a:r>
            <a:rPr lang="en-US" sz="2800" dirty="0">
              <a:solidFill>
                <a:srgbClr val="002060"/>
              </a:solidFill>
            </a:rPr>
            <a:t>Health Aide</a:t>
          </a:r>
        </a:p>
      </dgm:t>
    </dgm:pt>
    <dgm:pt modelId="{477F95E8-F72E-4559-A3B7-3BD3205C2DA5}" type="parTrans" cxnId="{90A24FF1-3477-4A0C-969E-9CD14760F851}">
      <dgm:prSet/>
      <dgm:spPr/>
      <dgm:t>
        <a:bodyPr/>
        <a:lstStyle/>
        <a:p>
          <a:endParaRPr lang="en-US"/>
        </a:p>
      </dgm:t>
    </dgm:pt>
    <dgm:pt modelId="{9A0C7236-C65C-4146-87CB-28ECD0AEDDD0}" type="sibTrans" cxnId="{90A24FF1-3477-4A0C-969E-9CD14760F851}">
      <dgm:prSet/>
      <dgm:spPr/>
      <dgm:t>
        <a:bodyPr/>
        <a:lstStyle/>
        <a:p>
          <a:endParaRPr lang="en-US"/>
        </a:p>
      </dgm:t>
    </dgm:pt>
    <dgm:pt modelId="{6F16E586-C73C-4596-AFFC-CBDE34DF8085}" type="pres">
      <dgm:prSet presAssocID="{B357E0BF-B0CB-4983-9E0E-010C03695BF3}" presName="Name0" presStyleCnt="0">
        <dgm:presLayoutVars>
          <dgm:chMax val="7"/>
          <dgm:resizeHandles val="exact"/>
        </dgm:presLayoutVars>
      </dgm:prSet>
      <dgm:spPr/>
    </dgm:pt>
    <dgm:pt modelId="{055CB01E-E5B0-4E5C-A5D5-065A590341E7}" type="pres">
      <dgm:prSet presAssocID="{B357E0BF-B0CB-4983-9E0E-010C03695BF3}" presName="comp1" presStyleCnt="0"/>
      <dgm:spPr/>
    </dgm:pt>
    <dgm:pt modelId="{1D832F4D-60C7-4ACD-9B91-F64C570FF0BE}" type="pres">
      <dgm:prSet presAssocID="{B357E0BF-B0CB-4983-9E0E-010C03695BF3}" presName="circle1" presStyleLbl="node1" presStyleIdx="0" presStyleCnt="4" custScaleX="169697" custLinFactNeighborX="3030" custLinFactNeighborY="1515"/>
      <dgm:spPr/>
    </dgm:pt>
    <dgm:pt modelId="{D39C2E23-29CC-4E75-80CD-75F909D7482C}" type="pres">
      <dgm:prSet presAssocID="{B357E0BF-B0CB-4983-9E0E-010C03695BF3}" presName="c1text" presStyleLbl="node1" presStyleIdx="0" presStyleCnt="4">
        <dgm:presLayoutVars>
          <dgm:bulletEnabled val="1"/>
        </dgm:presLayoutVars>
      </dgm:prSet>
      <dgm:spPr/>
    </dgm:pt>
    <dgm:pt modelId="{F85A00E6-5438-4D1A-902B-DABD0E9A80EC}" type="pres">
      <dgm:prSet presAssocID="{B357E0BF-B0CB-4983-9E0E-010C03695BF3}" presName="comp2" presStyleCnt="0"/>
      <dgm:spPr/>
    </dgm:pt>
    <dgm:pt modelId="{50D6CE22-16A6-439C-9C04-B2DA1C46B956}" type="pres">
      <dgm:prSet presAssocID="{B357E0BF-B0CB-4983-9E0E-010C03695BF3}" presName="circle2" presStyleLbl="node1" presStyleIdx="1" presStyleCnt="4" custScaleX="140152"/>
      <dgm:spPr/>
    </dgm:pt>
    <dgm:pt modelId="{4258AF6A-2957-437C-8371-14F5A5A7AE4A}" type="pres">
      <dgm:prSet presAssocID="{B357E0BF-B0CB-4983-9E0E-010C03695BF3}" presName="c2text" presStyleLbl="node1" presStyleIdx="1" presStyleCnt="4">
        <dgm:presLayoutVars>
          <dgm:bulletEnabled val="1"/>
        </dgm:presLayoutVars>
      </dgm:prSet>
      <dgm:spPr/>
    </dgm:pt>
    <dgm:pt modelId="{881099F4-486E-4453-B601-9685690E39D5}" type="pres">
      <dgm:prSet presAssocID="{B357E0BF-B0CB-4983-9E0E-010C03695BF3}" presName="comp3" presStyleCnt="0"/>
      <dgm:spPr/>
    </dgm:pt>
    <dgm:pt modelId="{A70C4D15-79C0-49CC-BE13-CB0BA598262D}" type="pres">
      <dgm:prSet presAssocID="{B357E0BF-B0CB-4983-9E0E-010C03695BF3}" presName="circle3" presStyleLbl="node1" presStyleIdx="2" presStyleCnt="4" custScaleX="156566" custScaleY="81818"/>
      <dgm:spPr/>
    </dgm:pt>
    <dgm:pt modelId="{97C23F88-499D-4F0B-ADDC-8DF8F71A94C7}" type="pres">
      <dgm:prSet presAssocID="{B357E0BF-B0CB-4983-9E0E-010C03695BF3}" presName="c3text" presStyleLbl="node1" presStyleIdx="2" presStyleCnt="4">
        <dgm:presLayoutVars>
          <dgm:bulletEnabled val="1"/>
        </dgm:presLayoutVars>
      </dgm:prSet>
      <dgm:spPr/>
    </dgm:pt>
    <dgm:pt modelId="{44611C70-9D83-4710-BB20-9FD036E1556D}" type="pres">
      <dgm:prSet presAssocID="{B357E0BF-B0CB-4983-9E0E-010C03695BF3}" presName="comp4" presStyleCnt="0"/>
      <dgm:spPr/>
    </dgm:pt>
    <dgm:pt modelId="{D69B6F3E-809D-4407-B703-077D9C5CCFB2}" type="pres">
      <dgm:prSet presAssocID="{B357E0BF-B0CB-4983-9E0E-010C03695BF3}" presName="circle4" presStyleLbl="node1" presStyleIdx="3" presStyleCnt="4" custScaleY="66667"/>
      <dgm:spPr/>
    </dgm:pt>
    <dgm:pt modelId="{900F8812-73B2-4475-BF4D-2CA000D3400C}" type="pres">
      <dgm:prSet presAssocID="{B357E0BF-B0CB-4983-9E0E-010C03695BF3}" presName="c4text" presStyleLbl="node1" presStyleIdx="3" presStyleCnt="4">
        <dgm:presLayoutVars>
          <dgm:bulletEnabled val="1"/>
        </dgm:presLayoutVars>
      </dgm:prSet>
      <dgm:spPr/>
    </dgm:pt>
  </dgm:ptLst>
  <dgm:cxnLst>
    <dgm:cxn modelId="{58A02FCB-378B-47A5-B442-A614E7769CC4}" type="presOf" srcId="{FC9ABBE9-CA03-41A9-94DC-FCA4B31D3C3D}" destId="{50D6CE22-16A6-439C-9C04-B2DA1C46B956}" srcOrd="0" destOrd="0" presId="urn:microsoft.com/office/officeart/2005/8/layout/venn2"/>
    <dgm:cxn modelId="{3481D342-135E-43F4-831B-4E22F26ED7E9}" type="presOf" srcId="{FC9ABBE9-CA03-41A9-94DC-FCA4B31D3C3D}" destId="{4258AF6A-2957-437C-8371-14F5A5A7AE4A}" srcOrd="1" destOrd="0" presId="urn:microsoft.com/office/officeart/2005/8/layout/venn2"/>
    <dgm:cxn modelId="{3073C23D-CF4B-4999-9E7E-F8A33B0BDA5F}" type="presOf" srcId="{B357E0BF-B0CB-4983-9E0E-010C03695BF3}" destId="{6F16E586-C73C-4596-AFFC-CBDE34DF8085}" srcOrd="0" destOrd="0" presId="urn:microsoft.com/office/officeart/2005/8/layout/venn2"/>
    <dgm:cxn modelId="{90A24FF1-3477-4A0C-969E-9CD14760F851}" srcId="{B357E0BF-B0CB-4983-9E0E-010C03695BF3}" destId="{556B094A-85BE-4319-82A7-F0FB495B94D2}" srcOrd="3" destOrd="0" parTransId="{477F95E8-F72E-4559-A3B7-3BD3205C2DA5}" sibTransId="{9A0C7236-C65C-4146-87CB-28ECD0AEDDD0}"/>
    <dgm:cxn modelId="{92941D2A-A55E-4CBE-A554-2F5AD06A90F5}" srcId="{B357E0BF-B0CB-4983-9E0E-010C03695BF3}" destId="{FC9ABBE9-CA03-41A9-94DC-FCA4B31D3C3D}" srcOrd="1" destOrd="0" parTransId="{893F8F5C-2909-4DDE-B9A8-4B2CBB7F6094}" sibTransId="{916C39CF-658B-402D-A791-E3CF40236BDE}"/>
    <dgm:cxn modelId="{EB8D28D4-652B-4E20-A3BF-83F8AC8AD009}" type="presOf" srcId="{2CA21BEC-C413-4E45-B319-BA00278D710B}" destId="{97C23F88-499D-4F0B-ADDC-8DF8F71A94C7}" srcOrd="1" destOrd="0" presId="urn:microsoft.com/office/officeart/2005/8/layout/venn2"/>
    <dgm:cxn modelId="{2972E7E1-99EC-450D-96E2-B0538C775B28}" type="presOf" srcId="{13480EA5-1341-4277-8291-01145358795A}" destId="{D39C2E23-29CC-4E75-80CD-75F909D7482C}" srcOrd="1" destOrd="0" presId="urn:microsoft.com/office/officeart/2005/8/layout/venn2"/>
    <dgm:cxn modelId="{EA318E02-FBD1-4A9D-A843-CE0E178320F5}" type="presOf" srcId="{556B094A-85BE-4319-82A7-F0FB495B94D2}" destId="{900F8812-73B2-4475-BF4D-2CA000D3400C}" srcOrd="1" destOrd="0" presId="urn:microsoft.com/office/officeart/2005/8/layout/venn2"/>
    <dgm:cxn modelId="{13663D70-9F0C-4DB3-A705-3C1223C9BAC4}" srcId="{B357E0BF-B0CB-4983-9E0E-010C03695BF3}" destId="{13480EA5-1341-4277-8291-01145358795A}" srcOrd="0" destOrd="0" parTransId="{73B42D46-5BD2-4415-9777-D9F62B945181}" sibTransId="{D1E80C1D-1FF2-49EA-A918-2F7B67F25A6C}"/>
    <dgm:cxn modelId="{486ACACF-21D6-44D7-918A-23AE21789BC5}" type="presOf" srcId="{556B094A-85BE-4319-82A7-F0FB495B94D2}" destId="{D69B6F3E-809D-4407-B703-077D9C5CCFB2}" srcOrd="0" destOrd="0" presId="urn:microsoft.com/office/officeart/2005/8/layout/venn2"/>
    <dgm:cxn modelId="{C122559B-A80B-466F-A56D-F8F0D3BC0148}" type="presOf" srcId="{2CA21BEC-C413-4E45-B319-BA00278D710B}" destId="{A70C4D15-79C0-49CC-BE13-CB0BA598262D}" srcOrd="0" destOrd="0" presId="urn:microsoft.com/office/officeart/2005/8/layout/venn2"/>
    <dgm:cxn modelId="{87697F33-CDC7-4BC8-895B-6A1AFB139494}" type="presOf" srcId="{13480EA5-1341-4277-8291-01145358795A}" destId="{1D832F4D-60C7-4ACD-9B91-F64C570FF0BE}" srcOrd="0" destOrd="0" presId="urn:microsoft.com/office/officeart/2005/8/layout/venn2"/>
    <dgm:cxn modelId="{02564293-6C26-4034-B0BE-298FAFA8A8C4}" srcId="{B357E0BF-B0CB-4983-9E0E-010C03695BF3}" destId="{2CA21BEC-C413-4E45-B319-BA00278D710B}" srcOrd="2" destOrd="0" parTransId="{622B1DE5-01D4-4226-9D62-3DDE9794060A}" sibTransId="{46B051B1-8B0A-44E0-B8EC-BCAE53F1D653}"/>
    <dgm:cxn modelId="{A830026E-20FB-4F76-9998-378D3117F61B}" type="presParOf" srcId="{6F16E586-C73C-4596-AFFC-CBDE34DF8085}" destId="{055CB01E-E5B0-4E5C-A5D5-065A590341E7}" srcOrd="0" destOrd="0" presId="urn:microsoft.com/office/officeart/2005/8/layout/venn2"/>
    <dgm:cxn modelId="{B4F63CC9-2071-4EB4-A8C9-A77DEC8AFD53}" type="presParOf" srcId="{055CB01E-E5B0-4E5C-A5D5-065A590341E7}" destId="{1D832F4D-60C7-4ACD-9B91-F64C570FF0BE}" srcOrd="0" destOrd="0" presId="urn:microsoft.com/office/officeart/2005/8/layout/venn2"/>
    <dgm:cxn modelId="{E7BC4161-0002-4298-A57E-18DE341C7087}" type="presParOf" srcId="{055CB01E-E5B0-4E5C-A5D5-065A590341E7}" destId="{D39C2E23-29CC-4E75-80CD-75F909D7482C}" srcOrd="1" destOrd="0" presId="urn:microsoft.com/office/officeart/2005/8/layout/venn2"/>
    <dgm:cxn modelId="{CE3E92F8-974B-42A1-9239-CF0A3948EEB9}" type="presParOf" srcId="{6F16E586-C73C-4596-AFFC-CBDE34DF8085}" destId="{F85A00E6-5438-4D1A-902B-DABD0E9A80EC}" srcOrd="1" destOrd="0" presId="urn:microsoft.com/office/officeart/2005/8/layout/venn2"/>
    <dgm:cxn modelId="{DEE961CF-CA46-4074-90D3-27A36C01CC39}" type="presParOf" srcId="{F85A00E6-5438-4D1A-902B-DABD0E9A80EC}" destId="{50D6CE22-16A6-439C-9C04-B2DA1C46B956}" srcOrd="0" destOrd="0" presId="urn:microsoft.com/office/officeart/2005/8/layout/venn2"/>
    <dgm:cxn modelId="{6E41B9E5-6D9F-4205-8299-E2EEDDD822C3}" type="presParOf" srcId="{F85A00E6-5438-4D1A-902B-DABD0E9A80EC}" destId="{4258AF6A-2957-437C-8371-14F5A5A7AE4A}" srcOrd="1" destOrd="0" presId="urn:microsoft.com/office/officeart/2005/8/layout/venn2"/>
    <dgm:cxn modelId="{E600B1FB-B94E-48B4-91FB-CFDB4E0726B3}" type="presParOf" srcId="{6F16E586-C73C-4596-AFFC-CBDE34DF8085}" destId="{881099F4-486E-4453-B601-9685690E39D5}" srcOrd="2" destOrd="0" presId="urn:microsoft.com/office/officeart/2005/8/layout/venn2"/>
    <dgm:cxn modelId="{10820A8C-76E5-435B-A695-DA4DE17AE51C}" type="presParOf" srcId="{881099F4-486E-4453-B601-9685690E39D5}" destId="{A70C4D15-79C0-49CC-BE13-CB0BA598262D}" srcOrd="0" destOrd="0" presId="urn:microsoft.com/office/officeart/2005/8/layout/venn2"/>
    <dgm:cxn modelId="{906D560C-6694-46C6-9AEF-81F1AC9DF62A}" type="presParOf" srcId="{881099F4-486E-4453-B601-9685690E39D5}" destId="{97C23F88-499D-4F0B-ADDC-8DF8F71A94C7}" srcOrd="1" destOrd="0" presId="urn:microsoft.com/office/officeart/2005/8/layout/venn2"/>
    <dgm:cxn modelId="{05342B46-1786-48FD-B1CE-115D98B64A5E}" type="presParOf" srcId="{6F16E586-C73C-4596-AFFC-CBDE34DF8085}" destId="{44611C70-9D83-4710-BB20-9FD036E1556D}" srcOrd="3" destOrd="0" presId="urn:microsoft.com/office/officeart/2005/8/layout/venn2"/>
    <dgm:cxn modelId="{FC7078B6-3027-4E1A-A280-477842CBD8E1}" type="presParOf" srcId="{44611C70-9D83-4710-BB20-9FD036E1556D}" destId="{D69B6F3E-809D-4407-B703-077D9C5CCFB2}" srcOrd="0" destOrd="0" presId="urn:microsoft.com/office/officeart/2005/8/layout/venn2"/>
    <dgm:cxn modelId="{F6809D2A-664C-4D73-8ACC-6D88CE39F451}" type="presParOf" srcId="{44611C70-9D83-4710-BB20-9FD036E1556D}" destId="{900F8812-73B2-4475-BF4D-2CA000D3400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8A376B-A394-44F2-A7DD-A9B1BF515BE4}"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US"/>
        </a:p>
      </dgm:t>
    </dgm:pt>
    <dgm:pt modelId="{BC4BC21A-2418-46A0-A84A-02DD1955AE41}">
      <dgm:prSet phldrT="[Text]"/>
      <dgm:spPr/>
      <dgm:t>
        <a:bodyPr/>
        <a:lstStyle/>
        <a:p>
          <a:r>
            <a:rPr lang="en-US" dirty="0"/>
            <a:t>Health Conditions </a:t>
          </a:r>
        </a:p>
      </dgm:t>
    </dgm:pt>
    <dgm:pt modelId="{DC0CAA50-FEC2-493C-A538-683CAFDDD7D9}" type="parTrans" cxnId="{E65BDC74-EA75-4A7F-9650-F01FC9C67C42}">
      <dgm:prSet/>
      <dgm:spPr/>
      <dgm:t>
        <a:bodyPr/>
        <a:lstStyle/>
        <a:p>
          <a:endParaRPr lang="en-US"/>
        </a:p>
      </dgm:t>
    </dgm:pt>
    <dgm:pt modelId="{C008DF20-7F01-4564-85E4-F5E88FBB1CEC}" type="sibTrans" cxnId="{E65BDC74-EA75-4A7F-9650-F01FC9C67C42}">
      <dgm:prSet/>
      <dgm:spPr/>
      <dgm:t>
        <a:bodyPr/>
        <a:lstStyle/>
        <a:p>
          <a:endParaRPr lang="en-US"/>
        </a:p>
      </dgm:t>
    </dgm:pt>
    <dgm:pt modelId="{FF6A25CC-E4DC-4BB7-8365-83DC446DE59A}">
      <dgm:prSet phldrT="[Text]" custT="1"/>
      <dgm:spPr/>
      <dgm:t>
        <a:bodyPr/>
        <a:lstStyle/>
        <a:p>
          <a:r>
            <a:rPr lang="en-US" sz="2400" dirty="0"/>
            <a:t>Diabetes</a:t>
          </a:r>
        </a:p>
      </dgm:t>
    </dgm:pt>
    <dgm:pt modelId="{3531D46B-A66C-48CF-BFD0-070DFEB26966}" type="parTrans" cxnId="{40091081-AEBF-4669-963B-D3B5A0BE7D2E}">
      <dgm:prSet/>
      <dgm:spPr/>
      <dgm:t>
        <a:bodyPr/>
        <a:lstStyle/>
        <a:p>
          <a:endParaRPr lang="en-US"/>
        </a:p>
      </dgm:t>
    </dgm:pt>
    <dgm:pt modelId="{C77A5C27-D147-46A6-825C-6509AF41FD1E}" type="sibTrans" cxnId="{40091081-AEBF-4669-963B-D3B5A0BE7D2E}">
      <dgm:prSet/>
      <dgm:spPr/>
      <dgm:t>
        <a:bodyPr/>
        <a:lstStyle/>
        <a:p>
          <a:endParaRPr lang="en-US"/>
        </a:p>
      </dgm:t>
    </dgm:pt>
    <dgm:pt modelId="{7632B719-D187-4DE3-B5E5-6F9AA4807402}">
      <dgm:prSet phldrT="[Text]" custT="1"/>
      <dgm:spPr/>
      <dgm:t>
        <a:bodyPr/>
        <a:lstStyle/>
        <a:p>
          <a:r>
            <a:rPr lang="en-US" sz="2400" dirty="0"/>
            <a:t>Asthma </a:t>
          </a:r>
        </a:p>
      </dgm:t>
    </dgm:pt>
    <dgm:pt modelId="{E0EE3401-9035-4F7D-9524-8E0166F37242}" type="parTrans" cxnId="{E6C151C3-F2AC-49EF-BAB6-5778C7087C0C}">
      <dgm:prSet/>
      <dgm:spPr/>
      <dgm:t>
        <a:bodyPr/>
        <a:lstStyle/>
        <a:p>
          <a:endParaRPr lang="en-US"/>
        </a:p>
      </dgm:t>
    </dgm:pt>
    <dgm:pt modelId="{586FD42A-4F91-468F-9993-4E39E77BDC95}" type="sibTrans" cxnId="{E6C151C3-F2AC-49EF-BAB6-5778C7087C0C}">
      <dgm:prSet/>
      <dgm:spPr/>
      <dgm:t>
        <a:bodyPr/>
        <a:lstStyle/>
        <a:p>
          <a:endParaRPr lang="en-US"/>
        </a:p>
      </dgm:t>
    </dgm:pt>
    <dgm:pt modelId="{0D50B0A5-194A-4BFB-B467-939D2B0FE77D}">
      <dgm:prSet phldrT="[Text]"/>
      <dgm:spPr/>
      <dgm:t>
        <a:bodyPr/>
        <a:lstStyle/>
        <a:p>
          <a:r>
            <a:rPr lang="en-US" dirty="0"/>
            <a:t>School Nurse </a:t>
          </a:r>
        </a:p>
      </dgm:t>
    </dgm:pt>
    <dgm:pt modelId="{4AE1F320-009F-443E-845D-73F8BEDCE3F3}" type="parTrans" cxnId="{DF053C96-B11A-4DC5-98F7-0410C2A7831B}">
      <dgm:prSet/>
      <dgm:spPr/>
      <dgm:t>
        <a:bodyPr/>
        <a:lstStyle/>
        <a:p>
          <a:endParaRPr lang="en-US"/>
        </a:p>
      </dgm:t>
    </dgm:pt>
    <dgm:pt modelId="{BCBB536B-AB4C-42DC-B309-3073A4148354}" type="sibTrans" cxnId="{DF053C96-B11A-4DC5-98F7-0410C2A7831B}">
      <dgm:prSet/>
      <dgm:spPr/>
      <dgm:t>
        <a:bodyPr/>
        <a:lstStyle/>
        <a:p>
          <a:endParaRPr lang="en-US"/>
        </a:p>
      </dgm:t>
    </dgm:pt>
    <dgm:pt modelId="{4882001C-E68D-4E39-B14B-7A2A487403EA}">
      <dgm:prSet phldrT="[Text]" custT="1"/>
      <dgm:spPr/>
      <dgm:t>
        <a:bodyPr/>
        <a:lstStyle/>
        <a:p>
          <a:r>
            <a:rPr lang="en-US" sz="2400" dirty="0"/>
            <a:t>Assessment</a:t>
          </a:r>
        </a:p>
      </dgm:t>
    </dgm:pt>
    <dgm:pt modelId="{995B8D2C-ABCB-4757-99B4-54D78A48AB03}" type="parTrans" cxnId="{F5B9B18E-8311-47C6-8CC3-17285E06E6AC}">
      <dgm:prSet/>
      <dgm:spPr/>
      <dgm:t>
        <a:bodyPr/>
        <a:lstStyle/>
        <a:p>
          <a:endParaRPr lang="en-US"/>
        </a:p>
      </dgm:t>
    </dgm:pt>
    <dgm:pt modelId="{C878FDEC-C1D8-41BC-9CD2-8AF2FD2871C1}" type="sibTrans" cxnId="{F5B9B18E-8311-47C6-8CC3-17285E06E6AC}">
      <dgm:prSet/>
      <dgm:spPr/>
      <dgm:t>
        <a:bodyPr/>
        <a:lstStyle/>
        <a:p>
          <a:endParaRPr lang="en-US"/>
        </a:p>
      </dgm:t>
    </dgm:pt>
    <dgm:pt modelId="{AC6A36D5-F63C-4A4A-8774-6E2FE7007B8F}">
      <dgm:prSet phldrT="[Text]"/>
      <dgm:spPr/>
      <dgm:t>
        <a:bodyPr/>
        <a:lstStyle/>
        <a:p>
          <a:r>
            <a:rPr lang="en-US" dirty="0"/>
            <a:t>School Staff</a:t>
          </a:r>
        </a:p>
      </dgm:t>
    </dgm:pt>
    <dgm:pt modelId="{6771A687-F931-42A7-AFC1-755044991B09}" type="parTrans" cxnId="{6B43976B-1BBD-4E30-A95B-E4741BCF0911}">
      <dgm:prSet/>
      <dgm:spPr/>
      <dgm:t>
        <a:bodyPr/>
        <a:lstStyle/>
        <a:p>
          <a:endParaRPr lang="en-US"/>
        </a:p>
      </dgm:t>
    </dgm:pt>
    <dgm:pt modelId="{F1379FA8-CB2B-4205-A83D-F25040EA0004}" type="sibTrans" cxnId="{6B43976B-1BBD-4E30-A95B-E4741BCF0911}">
      <dgm:prSet/>
      <dgm:spPr/>
      <dgm:t>
        <a:bodyPr/>
        <a:lstStyle/>
        <a:p>
          <a:endParaRPr lang="en-US"/>
        </a:p>
      </dgm:t>
    </dgm:pt>
    <dgm:pt modelId="{6BC7E4F7-949C-4EC9-A0E2-2AC72E387DF8}">
      <dgm:prSet phldrT="[Text]"/>
      <dgm:spPr/>
      <dgm:t>
        <a:bodyPr/>
        <a:lstStyle/>
        <a:p>
          <a:r>
            <a:rPr lang="en-US" dirty="0"/>
            <a:t>Be Designated</a:t>
          </a:r>
        </a:p>
      </dgm:t>
    </dgm:pt>
    <dgm:pt modelId="{6429B7A2-47D3-40C1-9AE9-06D543BFFD87}" type="parTrans" cxnId="{C98E4551-7274-498F-8623-66BBCCF02011}">
      <dgm:prSet/>
      <dgm:spPr/>
      <dgm:t>
        <a:bodyPr/>
        <a:lstStyle/>
        <a:p>
          <a:endParaRPr lang="en-US"/>
        </a:p>
      </dgm:t>
    </dgm:pt>
    <dgm:pt modelId="{66BEC8A7-A752-41F6-B9C6-D9C4AEB65AE3}" type="sibTrans" cxnId="{C98E4551-7274-498F-8623-66BBCCF02011}">
      <dgm:prSet/>
      <dgm:spPr/>
      <dgm:t>
        <a:bodyPr/>
        <a:lstStyle/>
        <a:p>
          <a:endParaRPr lang="en-US"/>
        </a:p>
      </dgm:t>
    </dgm:pt>
    <dgm:pt modelId="{B5A9EE6A-C539-496E-B158-3762D2E09081}">
      <dgm:prSet phldrT="[Text]"/>
      <dgm:spPr/>
      <dgm:t>
        <a:bodyPr/>
        <a:lstStyle/>
        <a:p>
          <a:endParaRPr lang="en-US" sz="1400" dirty="0"/>
        </a:p>
      </dgm:t>
    </dgm:pt>
    <dgm:pt modelId="{A694AA2D-CF8E-4698-9A17-78A22D7CCF94}" type="parTrans" cxnId="{9AC64C86-11D8-4D60-96D6-42C92DEB4560}">
      <dgm:prSet/>
      <dgm:spPr/>
      <dgm:t>
        <a:bodyPr/>
        <a:lstStyle/>
        <a:p>
          <a:endParaRPr lang="en-US"/>
        </a:p>
      </dgm:t>
    </dgm:pt>
    <dgm:pt modelId="{283AA621-A669-4311-B385-DF318760E238}" type="sibTrans" cxnId="{9AC64C86-11D8-4D60-96D6-42C92DEB4560}">
      <dgm:prSet/>
      <dgm:spPr/>
      <dgm:t>
        <a:bodyPr/>
        <a:lstStyle/>
        <a:p>
          <a:endParaRPr lang="en-US"/>
        </a:p>
      </dgm:t>
    </dgm:pt>
    <dgm:pt modelId="{D7EBA919-E548-4EB7-9338-7821F3ABDDE1}">
      <dgm:prSet phldrT="[Text]" custT="1"/>
      <dgm:spPr/>
      <dgm:t>
        <a:bodyPr/>
        <a:lstStyle/>
        <a:p>
          <a:r>
            <a:rPr lang="en-US" sz="2400" dirty="0"/>
            <a:t>Epilepsy</a:t>
          </a:r>
        </a:p>
      </dgm:t>
    </dgm:pt>
    <dgm:pt modelId="{5E0A3F62-53A6-4352-8244-BC29EBE61864}" type="parTrans" cxnId="{DD07F0EC-9271-4245-BBAE-5FC25CBF76B9}">
      <dgm:prSet/>
      <dgm:spPr/>
      <dgm:t>
        <a:bodyPr/>
        <a:lstStyle/>
        <a:p>
          <a:endParaRPr lang="en-US"/>
        </a:p>
      </dgm:t>
    </dgm:pt>
    <dgm:pt modelId="{39A12A6E-1781-49B6-8A33-41F305DC031B}" type="sibTrans" cxnId="{DD07F0EC-9271-4245-BBAE-5FC25CBF76B9}">
      <dgm:prSet/>
      <dgm:spPr/>
      <dgm:t>
        <a:bodyPr/>
        <a:lstStyle/>
        <a:p>
          <a:endParaRPr lang="en-US"/>
        </a:p>
      </dgm:t>
    </dgm:pt>
    <dgm:pt modelId="{95BAFF9E-EBAF-418D-9893-E33D6A17F1C3}">
      <dgm:prSet phldrT="[Text]" custT="1"/>
      <dgm:spPr/>
      <dgm:t>
        <a:bodyPr/>
        <a:lstStyle/>
        <a:p>
          <a:r>
            <a:rPr lang="en-US" sz="2400" dirty="0"/>
            <a:t>Planning </a:t>
          </a:r>
        </a:p>
      </dgm:t>
    </dgm:pt>
    <dgm:pt modelId="{87F550A6-B1F8-4E69-A168-736966103F7B}" type="parTrans" cxnId="{F9D14B52-BDB6-4B2B-89D6-5F12BC557681}">
      <dgm:prSet/>
      <dgm:spPr/>
      <dgm:t>
        <a:bodyPr/>
        <a:lstStyle/>
        <a:p>
          <a:endParaRPr lang="en-US"/>
        </a:p>
      </dgm:t>
    </dgm:pt>
    <dgm:pt modelId="{2B43EE6D-E510-4143-B925-4371B17BF6CA}" type="sibTrans" cxnId="{F9D14B52-BDB6-4B2B-89D6-5F12BC557681}">
      <dgm:prSet/>
      <dgm:spPr/>
      <dgm:t>
        <a:bodyPr/>
        <a:lstStyle/>
        <a:p>
          <a:endParaRPr lang="en-US"/>
        </a:p>
      </dgm:t>
    </dgm:pt>
    <dgm:pt modelId="{1F31224B-BD72-4043-91D2-E5D226E3C6F8}">
      <dgm:prSet phldrT="[Text]" custT="1"/>
      <dgm:spPr/>
      <dgm:t>
        <a:bodyPr/>
        <a:lstStyle/>
        <a:p>
          <a:r>
            <a:rPr lang="en-US" sz="2400" dirty="0"/>
            <a:t>Intervention</a:t>
          </a:r>
        </a:p>
      </dgm:t>
    </dgm:pt>
    <dgm:pt modelId="{862B372E-C1C3-4017-BEFD-EBD7914175ED}" type="parTrans" cxnId="{8479BC5D-D7D9-4CBB-B794-AA8E59B3F90A}">
      <dgm:prSet/>
      <dgm:spPr/>
      <dgm:t>
        <a:bodyPr/>
        <a:lstStyle/>
        <a:p>
          <a:endParaRPr lang="en-US"/>
        </a:p>
      </dgm:t>
    </dgm:pt>
    <dgm:pt modelId="{D0607580-B8FF-4514-8100-CBD1A5A4FB26}" type="sibTrans" cxnId="{8479BC5D-D7D9-4CBB-B794-AA8E59B3F90A}">
      <dgm:prSet/>
      <dgm:spPr/>
      <dgm:t>
        <a:bodyPr/>
        <a:lstStyle/>
        <a:p>
          <a:endParaRPr lang="en-US"/>
        </a:p>
      </dgm:t>
    </dgm:pt>
    <dgm:pt modelId="{53CE1D9A-CC70-45B7-A922-F4C4E83D574E}">
      <dgm:prSet phldrT="[Text]" custT="1"/>
      <dgm:spPr/>
      <dgm:t>
        <a:bodyPr/>
        <a:lstStyle/>
        <a:p>
          <a:r>
            <a:rPr lang="en-US" sz="2400" dirty="0"/>
            <a:t>Evaluation</a:t>
          </a:r>
        </a:p>
      </dgm:t>
    </dgm:pt>
    <dgm:pt modelId="{5EB10F3F-AE47-478C-8677-0A0B1BC6FD21}" type="parTrans" cxnId="{8175257D-5F8E-484C-8B12-C63436EF0346}">
      <dgm:prSet/>
      <dgm:spPr/>
      <dgm:t>
        <a:bodyPr/>
        <a:lstStyle/>
        <a:p>
          <a:endParaRPr lang="en-US"/>
        </a:p>
      </dgm:t>
    </dgm:pt>
    <dgm:pt modelId="{C2466362-873A-42F6-A6DA-214ED97E4088}" type="sibTrans" cxnId="{8175257D-5F8E-484C-8B12-C63436EF0346}">
      <dgm:prSet/>
      <dgm:spPr/>
      <dgm:t>
        <a:bodyPr/>
        <a:lstStyle/>
        <a:p>
          <a:endParaRPr lang="en-US"/>
        </a:p>
      </dgm:t>
    </dgm:pt>
    <dgm:pt modelId="{D3FCCE02-A85D-453D-A1B6-EA8F0C5077B4}">
      <dgm:prSet phldrT="[Text]" custT="1"/>
      <dgm:spPr/>
      <dgm:t>
        <a:bodyPr/>
        <a:lstStyle/>
        <a:p>
          <a:r>
            <a:rPr lang="en-US" sz="2400" dirty="0"/>
            <a:t>Severe Allergies</a:t>
          </a:r>
        </a:p>
      </dgm:t>
    </dgm:pt>
    <dgm:pt modelId="{7BBBC901-28D6-4742-A54D-5F3FB2E90845}" type="parTrans" cxnId="{46D31E33-32A7-49CF-B349-27B209BE42DF}">
      <dgm:prSet/>
      <dgm:spPr/>
      <dgm:t>
        <a:bodyPr/>
        <a:lstStyle/>
        <a:p>
          <a:endParaRPr lang="en-US"/>
        </a:p>
      </dgm:t>
    </dgm:pt>
    <dgm:pt modelId="{714B254D-982D-40DF-9375-ADA7D99EF871}" type="sibTrans" cxnId="{46D31E33-32A7-49CF-B349-27B209BE42DF}">
      <dgm:prSet/>
      <dgm:spPr/>
      <dgm:t>
        <a:bodyPr/>
        <a:lstStyle/>
        <a:p>
          <a:endParaRPr lang="en-US"/>
        </a:p>
      </dgm:t>
    </dgm:pt>
    <dgm:pt modelId="{C0A4282A-383F-4DDB-B1E2-A4BF09DC496E}">
      <dgm:prSet phldrT="[Text]"/>
      <dgm:spPr/>
      <dgm:t>
        <a:bodyPr/>
        <a:lstStyle/>
        <a:p>
          <a:endParaRPr lang="en-US" sz="1400" dirty="0"/>
        </a:p>
      </dgm:t>
    </dgm:pt>
    <dgm:pt modelId="{8AC9DAB4-9222-491B-A003-7C870018D64F}" type="parTrans" cxnId="{FBE49E5E-A482-4A67-8CE8-61DDD03A4D1B}">
      <dgm:prSet/>
      <dgm:spPr/>
      <dgm:t>
        <a:bodyPr/>
        <a:lstStyle/>
        <a:p>
          <a:endParaRPr lang="en-US"/>
        </a:p>
      </dgm:t>
    </dgm:pt>
    <dgm:pt modelId="{6BC1DBF9-4615-4DBA-BBE5-E26AF20C2EA3}" type="sibTrans" cxnId="{FBE49E5E-A482-4A67-8CE8-61DDD03A4D1B}">
      <dgm:prSet/>
      <dgm:spPr/>
      <dgm:t>
        <a:bodyPr/>
        <a:lstStyle/>
        <a:p>
          <a:endParaRPr lang="en-US"/>
        </a:p>
      </dgm:t>
    </dgm:pt>
    <dgm:pt modelId="{CE2D90EC-B03C-4200-9203-A50499DC57A1}">
      <dgm:prSet phldrT="[Text]"/>
      <dgm:spPr/>
      <dgm:t>
        <a:bodyPr/>
        <a:lstStyle/>
        <a:p>
          <a:endParaRPr lang="en-US" sz="1400" dirty="0"/>
        </a:p>
      </dgm:t>
    </dgm:pt>
    <dgm:pt modelId="{660A324B-C98A-454D-831E-9EF4713F2DCE}" type="parTrans" cxnId="{FF1B7B6E-6899-472E-9326-9E10B7BA8281}">
      <dgm:prSet/>
      <dgm:spPr/>
      <dgm:t>
        <a:bodyPr/>
        <a:lstStyle/>
        <a:p>
          <a:endParaRPr lang="en-US"/>
        </a:p>
      </dgm:t>
    </dgm:pt>
    <dgm:pt modelId="{2AC1469C-16D6-4553-B741-7017381A49F8}" type="sibTrans" cxnId="{FF1B7B6E-6899-472E-9326-9E10B7BA8281}">
      <dgm:prSet/>
      <dgm:spPr/>
      <dgm:t>
        <a:bodyPr/>
        <a:lstStyle/>
        <a:p>
          <a:endParaRPr lang="en-US"/>
        </a:p>
      </dgm:t>
    </dgm:pt>
    <dgm:pt modelId="{DCB33CBF-969A-4E06-BF89-5C2ABB865E30}">
      <dgm:prSet phldrT="[Text]" custT="1"/>
      <dgm:spPr/>
      <dgm:t>
        <a:bodyPr/>
        <a:lstStyle/>
        <a:p>
          <a:r>
            <a:rPr lang="en-US" sz="2400" dirty="0"/>
            <a:t>Medical orders</a:t>
          </a:r>
        </a:p>
      </dgm:t>
    </dgm:pt>
    <dgm:pt modelId="{3237D90E-F80D-41D5-B122-7DD19DC8D941}" type="parTrans" cxnId="{3749F90C-F15B-4C9C-8C69-FEF6CEE36637}">
      <dgm:prSet/>
      <dgm:spPr/>
      <dgm:t>
        <a:bodyPr/>
        <a:lstStyle/>
        <a:p>
          <a:endParaRPr lang="en-US"/>
        </a:p>
      </dgm:t>
    </dgm:pt>
    <dgm:pt modelId="{44DA8842-F207-4B02-A639-A568E4DB1355}" type="sibTrans" cxnId="{3749F90C-F15B-4C9C-8C69-FEF6CEE36637}">
      <dgm:prSet/>
      <dgm:spPr/>
      <dgm:t>
        <a:bodyPr/>
        <a:lstStyle/>
        <a:p>
          <a:endParaRPr lang="en-US"/>
        </a:p>
      </dgm:t>
    </dgm:pt>
    <dgm:pt modelId="{B50DE562-8612-45D0-B8E4-E9957E9A06A0}">
      <dgm:prSet phldrT="[Text]" custT="1"/>
      <dgm:spPr/>
      <dgm:t>
        <a:bodyPr/>
        <a:lstStyle/>
        <a:p>
          <a:r>
            <a:rPr lang="en-US" sz="2400" dirty="0"/>
            <a:t>Training</a:t>
          </a:r>
        </a:p>
      </dgm:t>
    </dgm:pt>
    <dgm:pt modelId="{60A32222-E23B-48B3-8953-3E2590148CE6}" type="parTrans" cxnId="{351AA095-3713-43D5-841E-B45E1DC16ED7}">
      <dgm:prSet/>
      <dgm:spPr/>
      <dgm:t>
        <a:bodyPr/>
        <a:lstStyle/>
        <a:p>
          <a:endParaRPr lang="en-US"/>
        </a:p>
      </dgm:t>
    </dgm:pt>
    <dgm:pt modelId="{D304AD32-D1F0-4D05-8057-6024668F0910}" type="sibTrans" cxnId="{351AA095-3713-43D5-841E-B45E1DC16ED7}">
      <dgm:prSet/>
      <dgm:spPr/>
      <dgm:t>
        <a:bodyPr/>
        <a:lstStyle/>
        <a:p>
          <a:endParaRPr lang="en-US"/>
        </a:p>
      </dgm:t>
    </dgm:pt>
    <dgm:pt modelId="{FD04E056-3347-4953-839A-876539D94EFC}">
      <dgm:prSet phldrT="[Text]"/>
      <dgm:spPr/>
      <dgm:t>
        <a:bodyPr/>
        <a:lstStyle/>
        <a:p>
          <a:endParaRPr lang="en-US" sz="1400" dirty="0"/>
        </a:p>
      </dgm:t>
    </dgm:pt>
    <dgm:pt modelId="{7D8C2DAB-EF29-478A-8C17-F9F342D01379}" type="parTrans" cxnId="{85979CDB-CFB7-474D-9318-5E3E302CF9A4}">
      <dgm:prSet/>
      <dgm:spPr/>
      <dgm:t>
        <a:bodyPr/>
        <a:lstStyle/>
        <a:p>
          <a:endParaRPr lang="en-US"/>
        </a:p>
      </dgm:t>
    </dgm:pt>
    <dgm:pt modelId="{E16F018D-B364-49DE-93FB-06777AAD404F}" type="sibTrans" cxnId="{85979CDB-CFB7-474D-9318-5E3E302CF9A4}">
      <dgm:prSet/>
      <dgm:spPr/>
      <dgm:t>
        <a:bodyPr/>
        <a:lstStyle/>
        <a:p>
          <a:endParaRPr lang="en-US"/>
        </a:p>
      </dgm:t>
    </dgm:pt>
    <dgm:pt modelId="{196D5527-5CA3-4214-93E8-2D3D35FBF4E1}">
      <dgm:prSet phldrT="[Text]" custT="1"/>
      <dgm:spPr/>
      <dgm:t>
        <a:bodyPr/>
        <a:lstStyle/>
        <a:p>
          <a:r>
            <a:rPr lang="en-US" sz="2400" dirty="0"/>
            <a:t>Heart Conditions</a:t>
          </a:r>
        </a:p>
      </dgm:t>
    </dgm:pt>
    <dgm:pt modelId="{9F1B1839-AC0D-4DF0-8119-AFEF52E572A7}" type="parTrans" cxnId="{9E6E66F7-1DF8-427B-9867-A8DCB819A8AB}">
      <dgm:prSet/>
      <dgm:spPr/>
      <dgm:t>
        <a:bodyPr/>
        <a:lstStyle/>
        <a:p>
          <a:endParaRPr lang="en-US"/>
        </a:p>
      </dgm:t>
    </dgm:pt>
    <dgm:pt modelId="{6DD5E91A-545B-443F-920F-A57BA8E12DCA}" type="sibTrans" cxnId="{9E6E66F7-1DF8-427B-9867-A8DCB819A8AB}">
      <dgm:prSet/>
      <dgm:spPr/>
      <dgm:t>
        <a:bodyPr/>
        <a:lstStyle/>
        <a:p>
          <a:endParaRPr lang="en-US"/>
        </a:p>
      </dgm:t>
    </dgm:pt>
    <dgm:pt modelId="{980D622C-DE81-4CD1-9357-D89E6ADF7A86}">
      <dgm:prSet phldrT="[Text]"/>
      <dgm:spPr/>
      <dgm:t>
        <a:bodyPr/>
        <a:lstStyle/>
        <a:p>
          <a:endParaRPr lang="en-US" sz="1400" dirty="0"/>
        </a:p>
      </dgm:t>
    </dgm:pt>
    <dgm:pt modelId="{7C947999-9B38-472D-A72C-188734965574}" type="parTrans" cxnId="{551C3F5A-C584-4207-BCFB-53548D75AFE3}">
      <dgm:prSet/>
      <dgm:spPr/>
      <dgm:t>
        <a:bodyPr/>
        <a:lstStyle/>
        <a:p>
          <a:endParaRPr lang="en-US"/>
        </a:p>
      </dgm:t>
    </dgm:pt>
    <dgm:pt modelId="{9585CE91-2E96-4ACE-B293-71727E39C912}" type="sibTrans" cxnId="{551C3F5A-C584-4207-BCFB-53548D75AFE3}">
      <dgm:prSet/>
      <dgm:spPr/>
      <dgm:t>
        <a:bodyPr/>
        <a:lstStyle/>
        <a:p>
          <a:endParaRPr lang="en-US"/>
        </a:p>
      </dgm:t>
    </dgm:pt>
    <dgm:pt modelId="{F55EBEE5-F6EF-477F-BDB9-B49EE716C35E}">
      <dgm:prSet phldrT="[Text]" custT="1"/>
      <dgm:spPr/>
      <dgm:t>
        <a:bodyPr/>
        <a:lstStyle/>
        <a:p>
          <a:r>
            <a:rPr lang="en-US" sz="2400" dirty="0"/>
            <a:t>Other</a:t>
          </a:r>
        </a:p>
      </dgm:t>
    </dgm:pt>
    <dgm:pt modelId="{AD16F94B-58EF-42B6-BD9E-85FF6D52DDA0}" type="parTrans" cxnId="{A7748B04-A9D1-4DD4-A8DC-1DBB9093FFC9}">
      <dgm:prSet/>
      <dgm:spPr/>
      <dgm:t>
        <a:bodyPr/>
        <a:lstStyle/>
        <a:p>
          <a:endParaRPr lang="en-US"/>
        </a:p>
      </dgm:t>
    </dgm:pt>
    <dgm:pt modelId="{82B15B26-F9A4-4ADC-B0F7-3A80AA7BAF91}" type="sibTrans" cxnId="{A7748B04-A9D1-4DD4-A8DC-1DBB9093FFC9}">
      <dgm:prSet/>
      <dgm:spPr/>
      <dgm:t>
        <a:bodyPr/>
        <a:lstStyle/>
        <a:p>
          <a:endParaRPr lang="en-US"/>
        </a:p>
      </dgm:t>
    </dgm:pt>
    <dgm:pt modelId="{A84681BE-903B-4DAE-AE12-D9B27465B65D}">
      <dgm:prSet phldrT="[Text]"/>
      <dgm:spPr/>
      <dgm:t>
        <a:bodyPr/>
        <a:lstStyle/>
        <a:p>
          <a:r>
            <a:rPr lang="en-US" dirty="0"/>
            <a:t>Attend trainings</a:t>
          </a:r>
        </a:p>
      </dgm:t>
    </dgm:pt>
    <dgm:pt modelId="{5545C865-9AD2-41B1-8ACB-477B55B555B1}" type="sibTrans" cxnId="{42F9D2E7-A798-4CEF-85D3-60E40B004261}">
      <dgm:prSet/>
      <dgm:spPr/>
      <dgm:t>
        <a:bodyPr/>
        <a:lstStyle/>
        <a:p>
          <a:endParaRPr lang="en-US"/>
        </a:p>
      </dgm:t>
    </dgm:pt>
    <dgm:pt modelId="{2D5C575E-1C4D-4D90-9391-418EA7ED9AEA}" type="parTrans" cxnId="{42F9D2E7-A798-4CEF-85D3-60E40B004261}">
      <dgm:prSet/>
      <dgm:spPr/>
      <dgm:t>
        <a:bodyPr/>
        <a:lstStyle/>
        <a:p>
          <a:endParaRPr lang="en-US"/>
        </a:p>
      </dgm:t>
    </dgm:pt>
    <dgm:pt modelId="{B7A90BCE-9602-4D6A-ABC5-CF5E47934198}">
      <dgm:prSet phldrT="[Text]"/>
      <dgm:spPr/>
      <dgm:t>
        <a:bodyPr/>
        <a:lstStyle/>
        <a:p>
          <a:r>
            <a:rPr lang="en-US" i="0" dirty="0"/>
            <a:t>Receive Periodic updates</a:t>
          </a:r>
        </a:p>
      </dgm:t>
    </dgm:pt>
    <dgm:pt modelId="{B437BF83-7E15-4068-A12C-05C8C4E27CD5}" type="sibTrans" cxnId="{C29E1591-64CC-445F-93BA-B6C8FB3A1C35}">
      <dgm:prSet/>
      <dgm:spPr/>
      <dgm:t>
        <a:bodyPr/>
        <a:lstStyle/>
        <a:p>
          <a:endParaRPr lang="en-US"/>
        </a:p>
      </dgm:t>
    </dgm:pt>
    <dgm:pt modelId="{ECAEDD00-3C7A-41FA-BABE-54C46899E168}" type="parTrans" cxnId="{C29E1591-64CC-445F-93BA-B6C8FB3A1C35}">
      <dgm:prSet/>
      <dgm:spPr/>
      <dgm:t>
        <a:bodyPr/>
        <a:lstStyle/>
        <a:p>
          <a:endParaRPr lang="en-US"/>
        </a:p>
      </dgm:t>
    </dgm:pt>
    <dgm:pt modelId="{CF480E1B-B237-4D6A-A909-8497A63C90F0}" type="pres">
      <dgm:prSet presAssocID="{E78A376B-A394-44F2-A7DD-A9B1BF515BE4}" presName="linearFlow" presStyleCnt="0">
        <dgm:presLayoutVars>
          <dgm:dir/>
          <dgm:animLvl val="lvl"/>
          <dgm:resizeHandles/>
        </dgm:presLayoutVars>
      </dgm:prSet>
      <dgm:spPr/>
    </dgm:pt>
    <dgm:pt modelId="{74E1FEDB-8872-4D7D-A51A-7A3BE827A763}" type="pres">
      <dgm:prSet presAssocID="{BC4BC21A-2418-46A0-A84A-02DD1955AE41}" presName="compositeNode" presStyleCnt="0">
        <dgm:presLayoutVars>
          <dgm:bulletEnabled val="1"/>
        </dgm:presLayoutVars>
      </dgm:prSet>
      <dgm:spPr/>
    </dgm:pt>
    <dgm:pt modelId="{F4090D9C-594E-434C-8184-DFBFFBEE45B1}" type="pres">
      <dgm:prSet presAssocID="{BC4BC21A-2418-46A0-A84A-02DD1955AE41}" presName="image" presStyleLbl="fgImgPlace1" presStyleIdx="0" presStyleCnt="3" custScaleX="143171" custScaleY="92192" custLinFactNeighborX="18306" custLinFactNeighborY="3393"/>
      <dgm:spPr>
        <a:blipFill>
          <a:blip xmlns:r="http://schemas.openxmlformats.org/officeDocument/2006/relationships" r:embed="rId1"/>
          <a:srcRect/>
          <a:stretch>
            <a:fillRect t="-6000" b="-6000"/>
          </a:stretch>
        </a:blipFill>
      </dgm:spPr>
    </dgm:pt>
    <dgm:pt modelId="{AFD19DC5-FF03-4A92-855A-48C52CDE6111}" type="pres">
      <dgm:prSet presAssocID="{BC4BC21A-2418-46A0-A84A-02DD1955AE41}" presName="childNode" presStyleLbl="node1" presStyleIdx="0" presStyleCnt="3" custScaleX="106702" custScaleY="105957" custLinFactNeighborX="-1716" custLinFactNeighborY="5492">
        <dgm:presLayoutVars>
          <dgm:bulletEnabled val="1"/>
        </dgm:presLayoutVars>
      </dgm:prSet>
      <dgm:spPr/>
    </dgm:pt>
    <dgm:pt modelId="{0744DF61-D5BD-40CE-ACCD-23802BEF40E3}" type="pres">
      <dgm:prSet presAssocID="{BC4BC21A-2418-46A0-A84A-02DD1955AE41}" presName="parentNode" presStyleLbl="revTx" presStyleIdx="0" presStyleCnt="3" custLinFactNeighborX="-26715" custLinFactNeighborY="4483">
        <dgm:presLayoutVars>
          <dgm:chMax val="0"/>
          <dgm:bulletEnabled val="1"/>
        </dgm:presLayoutVars>
      </dgm:prSet>
      <dgm:spPr/>
    </dgm:pt>
    <dgm:pt modelId="{2CCB55E0-6CC2-4D2C-9577-2C26881998F6}" type="pres">
      <dgm:prSet presAssocID="{C008DF20-7F01-4564-85E4-F5E88FBB1CEC}" presName="sibTrans" presStyleCnt="0"/>
      <dgm:spPr/>
    </dgm:pt>
    <dgm:pt modelId="{81ABB70D-CAB7-44B8-AB9B-F91A1FD42625}" type="pres">
      <dgm:prSet presAssocID="{0D50B0A5-194A-4BFB-B467-939D2B0FE77D}" presName="compositeNode" presStyleCnt="0">
        <dgm:presLayoutVars>
          <dgm:bulletEnabled val="1"/>
        </dgm:presLayoutVars>
      </dgm:prSet>
      <dgm:spPr/>
    </dgm:pt>
    <dgm:pt modelId="{24A2F851-34C5-45CD-83BF-F5EE5B45691D}" type="pres">
      <dgm:prSet presAssocID="{0D50B0A5-194A-4BFB-B467-939D2B0FE77D}" presName="image" presStyleLbl="fgImgPlace1" presStyleIdx="1" presStyleCnt="3"/>
      <dgm:spPr/>
    </dgm:pt>
    <dgm:pt modelId="{B9A71870-5818-4562-97F2-CBEC938AE8A1}" type="pres">
      <dgm:prSet presAssocID="{0D50B0A5-194A-4BFB-B467-939D2B0FE77D}" presName="childNode" presStyleLbl="node1" presStyleIdx="1" presStyleCnt="3" custScaleX="110920" custScaleY="107260" custLinFactNeighborX="-3539" custLinFactNeighborY="5029">
        <dgm:presLayoutVars>
          <dgm:bulletEnabled val="1"/>
        </dgm:presLayoutVars>
      </dgm:prSet>
      <dgm:spPr/>
    </dgm:pt>
    <dgm:pt modelId="{EFCC75DB-2716-4B93-ABB0-948A95B5073B}" type="pres">
      <dgm:prSet presAssocID="{0D50B0A5-194A-4BFB-B467-939D2B0FE77D}" presName="parentNode" presStyleLbl="revTx" presStyleIdx="1" presStyleCnt="3" custScaleY="84308" custLinFactNeighborX="-59007" custLinFactNeighborY="185">
        <dgm:presLayoutVars>
          <dgm:chMax val="0"/>
          <dgm:bulletEnabled val="1"/>
        </dgm:presLayoutVars>
      </dgm:prSet>
      <dgm:spPr/>
    </dgm:pt>
    <dgm:pt modelId="{5EA7F8A6-183E-4151-B141-3796BD993230}" type="pres">
      <dgm:prSet presAssocID="{BCBB536B-AB4C-42DC-B309-3073A4148354}" presName="sibTrans" presStyleCnt="0"/>
      <dgm:spPr/>
    </dgm:pt>
    <dgm:pt modelId="{05F3616C-A190-4926-83BA-0EA2A8AD96F8}" type="pres">
      <dgm:prSet presAssocID="{AC6A36D5-F63C-4A4A-8774-6E2FE7007B8F}" presName="compositeNode" presStyleCnt="0">
        <dgm:presLayoutVars>
          <dgm:bulletEnabled val="1"/>
        </dgm:presLayoutVars>
      </dgm:prSet>
      <dgm:spPr/>
    </dgm:pt>
    <dgm:pt modelId="{D1DB20EA-0E11-4445-8F54-19736CDB487A}" type="pres">
      <dgm:prSet presAssocID="{AC6A36D5-F63C-4A4A-8774-6E2FE7007B8F}" presName="image" presStyleLbl="fgImgPlace1" presStyleIdx="2" presStyleCnt="3" custScaleX="116847" custScaleY="121812" custLinFactNeighborX="-4286" custLinFactNeighborY="-18514"/>
      <dgm:spPr>
        <a:blipFill>
          <a:blip xmlns:r="http://schemas.openxmlformats.org/officeDocument/2006/relationships" r:embed="rId2"/>
          <a:srcRect/>
          <a:stretch>
            <a:fillRect l="-25000" r="-25000"/>
          </a:stretch>
        </a:blipFill>
      </dgm:spPr>
    </dgm:pt>
    <dgm:pt modelId="{BA8DD1DC-8ADB-4499-9C7E-B6DDD2C4D952}" type="pres">
      <dgm:prSet presAssocID="{AC6A36D5-F63C-4A4A-8774-6E2FE7007B8F}" presName="childNode" presStyleLbl="node1" presStyleIdx="2" presStyleCnt="3" custScaleX="114657" custScaleY="107067" custLinFactNeighborX="-9816" custLinFactNeighborY="2495">
        <dgm:presLayoutVars>
          <dgm:bulletEnabled val="1"/>
        </dgm:presLayoutVars>
      </dgm:prSet>
      <dgm:spPr/>
    </dgm:pt>
    <dgm:pt modelId="{A760A4A0-4E1D-471D-95D4-9C9EC83E17CA}" type="pres">
      <dgm:prSet presAssocID="{AC6A36D5-F63C-4A4A-8774-6E2FE7007B8F}" presName="parentNode" presStyleLbl="revTx" presStyleIdx="2" presStyleCnt="3" custScaleY="85658" custLinFactNeighborX="-79103" custLinFactNeighborY="-1579">
        <dgm:presLayoutVars>
          <dgm:chMax val="0"/>
          <dgm:bulletEnabled val="1"/>
        </dgm:presLayoutVars>
      </dgm:prSet>
      <dgm:spPr/>
    </dgm:pt>
  </dgm:ptLst>
  <dgm:cxnLst>
    <dgm:cxn modelId="{4712767F-B6FF-466B-86EB-5D13E54D7982}" type="presOf" srcId="{FF6A25CC-E4DC-4BB7-8365-83DC446DE59A}" destId="{AFD19DC5-FF03-4A92-855A-48C52CDE6111}" srcOrd="0" destOrd="0" presId="urn:microsoft.com/office/officeart/2005/8/layout/hList2"/>
    <dgm:cxn modelId="{6FE93D29-F159-44BB-B00E-DE2C93598F73}" type="presOf" srcId="{F55EBEE5-F6EF-477F-BDB9-B49EE716C35E}" destId="{AFD19DC5-FF03-4A92-855A-48C52CDE6111}" srcOrd="0" destOrd="5" presId="urn:microsoft.com/office/officeart/2005/8/layout/hList2"/>
    <dgm:cxn modelId="{551C3F5A-C584-4207-BCFB-53548D75AFE3}" srcId="{BC4BC21A-2418-46A0-A84A-02DD1955AE41}" destId="{980D622C-DE81-4CD1-9357-D89E6ADF7A86}" srcOrd="6" destOrd="0" parTransId="{7C947999-9B38-472D-A72C-188734965574}" sibTransId="{9585CE91-2E96-4ACE-B293-71727E39C912}"/>
    <dgm:cxn modelId="{9AC64C86-11D8-4D60-96D6-42C92DEB4560}" srcId="{BC4BC21A-2418-46A0-A84A-02DD1955AE41}" destId="{B5A9EE6A-C539-496E-B158-3762D2E09081}" srcOrd="10" destOrd="0" parTransId="{A694AA2D-CF8E-4698-9A17-78A22D7CCF94}" sibTransId="{283AA621-A669-4311-B385-DF318760E238}"/>
    <dgm:cxn modelId="{88E2E2B6-A313-4B02-B563-6DF6340375D6}" type="presOf" srcId="{53CE1D9A-CC70-45B7-A922-F4C4E83D574E}" destId="{B9A71870-5818-4562-97F2-CBEC938AE8A1}" srcOrd="0" destOrd="3" presId="urn:microsoft.com/office/officeart/2005/8/layout/hList2"/>
    <dgm:cxn modelId="{8479BC5D-D7D9-4CBB-B794-AA8E59B3F90A}" srcId="{0D50B0A5-194A-4BFB-B467-939D2B0FE77D}" destId="{1F31224B-BD72-4043-91D2-E5D226E3C6F8}" srcOrd="2" destOrd="0" parTransId="{862B372E-C1C3-4017-BEFD-EBD7914175ED}" sibTransId="{D0607580-B8FF-4514-8100-CBD1A5A4FB26}"/>
    <dgm:cxn modelId="{A0B3B701-8C5E-4ADF-97A3-C4D725967BB7}" type="presOf" srcId="{0D50B0A5-194A-4BFB-B467-939D2B0FE77D}" destId="{EFCC75DB-2716-4B93-ABB0-948A95B5073B}" srcOrd="0" destOrd="0" presId="urn:microsoft.com/office/officeart/2005/8/layout/hList2"/>
    <dgm:cxn modelId="{C98E4551-7274-498F-8623-66BBCCF02011}" srcId="{AC6A36D5-F63C-4A4A-8774-6E2FE7007B8F}" destId="{6BC7E4F7-949C-4EC9-A0E2-2AC72E387DF8}" srcOrd="0" destOrd="0" parTransId="{6429B7A2-47D3-40C1-9AE9-06D543BFFD87}" sibTransId="{66BEC8A7-A752-41F6-B9C6-D9C4AEB65AE3}"/>
    <dgm:cxn modelId="{F5B9B18E-8311-47C6-8CC3-17285E06E6AC}" srcId="{0D50B0A5-194A-4BFB-B467-939D2B0FE77D}" destId="{4882001C-E68D-4E39-B14B-7A2A487403EA}" srcOrd="0" destOrd="0" parTransId="{995B8D2C-ABCB-4757-99B4-54D78A48AB03}" sibTransId="{C878FDEC-C1D8-41BC-9CD2-8AF2FD2871C1}"/>
    <dgm:cxn modelId="{40091081-AEBF-4669-963B-D3B5A0BE7D2E}" srcId="{BC4BC21A-2418-46A0-A84A-02DD1955AE41}" destId="{FF6A25CC-E4DC-4BB7-8365-83DC446DE59A}" srcOrd="0" destOrd="0" parTransId="{3531D46B-A66C-48CF-BFD0-070DFEB26966}" sibTransId="{C77A5C27-D147-46A6-825C-6509AF41FD1E}"/>
    <dgm:cxn modelId="{0F4EAA76-2285-49CF-B89F-6AF1CDB93F32}" type="presOf" srcId="{196D5527-5CA3-4214-93E8-2D3D35FBF4E1}" destId="{AFD19DC5-FF03-4A92-855A-48C52CDE6111}" srcOrd="0" destOrd="4" presId="urn:microsoft.com/office/officeart/2005/8/layout/hList2"/>
    <dgm:cxn modelId="{4977F2D3-053D-4E4C-8506-F7B0F8E545F0}" type="presOf" srcId="{CE2D90EC-B03C-4200-9203-A50499DC57A1}" destId="{AFD19DC5-FF03-4A92-855A-48C52CDE6111}" srcOrd="0" destOrd="8" presId="urn:microsoft.com/office/officeart/2005/8/layout/hList2"/>
    <dgm:cxn modelId="{6B43976B-1BBD-4E30-A95B-E4741BCF0911}" srcId="{E78A376B-A394-44F2-A7DD-A9B1BF515BE4}" destId="{AC6A36D5-F63C-4A4A-8774-6E2FE7007B8F}" srcOrd="2" destOrd="0" parTransId="{6771A687-F931-42A7-AFC1-755044991B09}" sibTransId="{F1379FA8-CB2B-4205-A83D-F25040EA0004}"/>
    <dgm:cxn modelId="{30C32709-7344-4A25-8782-649C8463CF7B}" type="presOf" srcId="{4882001C-E68D-4E39-B14B-7A2A487403EA}" destId="{B9A71870-5818-4562-97F2-CBEC938AE8A1}" srcOrd="0" destOrd="0" presId="urn:microsoft.com/office/officeart/2005/8/layout/hList2"/>
    <dgm:cxn modelId="{BE2E1F14-C7DB-4B36-9372-42A49BA498E7}" type="presOf" srcId="{C0A4282A-383F-4DDB-B1E2-A4BF09DC496E}" destId="{AFD19DC5-FF03-4A92-855A-48C52CDE6111}" srcOrd="0" destOrd="9" presId="urn:microsoft.com/office/officeart/2005/8/layout/hList2"/>
    <dgm:cxn modelId="{EB9EE3DD-1E43-40B6-91A8-3B84C3804860}" type="presOf" srcId="{95BAFF9E-EBAF-418D-9893-E33D6A17F1C3}" destId="{B9A71870-5818-4562-97F2-CBEC938AE8A1}" srcOrd="0" destOrd="1" presId="urn:microsoft.com/office/officeart/2005/8/layout/hList2"/>
    <dgm:cxn modelId="{2521E0D3-06A7-4D76-BFD0-3221852F54EF}" type="presOf" srcId="{7632B719-D187-4DE3-B5E5-6F9AA4807402}" destId="{AFD19DC5-FF03-4A92-855A-48C52CDE6111}" srcOrd="0" destOrd="1" presId="urn:microsoft.com/office/officeart/2005/8/layout/hList2"/>
    <dgm:cxn modelId="{7121B427-678C-4C89-82F2-187B7C6212F4}" type="presOf" srcId="{D3FCCE02-A85D-453D-A1B6-EA8F0C5077B4}" destId="{AFD19DC5-FF03-4A92-855A-48C52CDE6111}" srcOrd="0" destOrd="3" presId="urn:microsoft.com/office/officeart/2005/8/layout/hList2"/>
    <dgm:cxn modelId="{47084DA3-837E-4298-86BE-45B2A26B2A3C}" type="presOf" srcId="{E78A376B-A394-44F2-A7DD-A9B1BF515BE4}" destId="{CF480E1B-B237-4D6A-A909-8497A63C90F0}" srcOrd="0" destOrd="0" presId="urn:microsoft.com/office/officeart/2005/8/layout/hList2"/>
    <dgm:cxn modelId="{E6C59089-92CD-4CA6-A000-CDF877E01011}" type="presOf" srcId="{BC4BC21A-2418-46A0-A84A-02DD1955AE41}" destId="{0744DF61-D5BD-40CE-ACCD-23802BEF40E3}" srcOrd="0" destOrd="0" presId="urn:microsoft.com/office/officeart/2005/8/layout/hList2"/>
    <dgm:cxn modelId="{6BDEAF2B-01D1-450E-84A0-3E0EBD898600}" type="presOf" srcId="{980D622C-DE81-4CD1-9357-D89E6ADF7A86}" destId="{AFD19DC5-FF03-4A92-855A-48C52CDE6111}" srcOrd="0" destOrd="6" presId="urn:microsoft.com/office/officeart/2005/8/layout/hList2"/>
    <dgm:cxn modelId="{351AA095-3713-43D5-841E-B45E1DC16ED7}" srcId="{0D50B0A5-194A-4BFB-B467-939D2B0FE77D}" destId="{B50DE562-8612-45D0-B8E4-E9957E9A06A0}" srcOrd="4" destOrd="0" parTransId="{60A32222-E23B-48B3-8953-3E2590148CE6}" sibTransId="{D304AD32-D1F0-4D05-8057-6024668F0910}"/>
    <dgm:cxn modelId="{CB60ADC2-C25F-4ED1-98F5-4ACBF9565EC1}" type="presOf" srcId="{6BC7E4F7-949C-4EC9-A0E2-2AC72E387DF8}" destId="{BA8DD1DC-8ADB-4499-9C7E-B6DDD2C4D952}" srcOrd="0" destOrd="0" presId="urn:microsoft.com/office/officeart/2005/8/layout/hList2"/>
    <dgm:cxn modelId="{7D96F02B-30A5-482F-951A-E356CA6A2C2D}" type="presOf" srcId="{FD04E056-3347-4953-839A-876539D94EFC}" destId="{AFD19DC5-FF03-4A92-855A-48C52CDE6111}" srcOrd="0" destOrd="7" presId="urn:microsoft.com/office/officeart/2005/8/layout/hList2"/>
    <dgm:cxn modelId="{AF28EDA3-571D-469F-A268-2C0AA8DC387E}" type="presOf" srcId="{A84681BE-903B-4DAE-AE12-D9B27465B65D}" destId="{BA8DD1DC-8ADB-4499-9C7E-B6DDD2C4D952}" srcOrd="0" destOrd="1" presId="urn:microsoft.com/office/officeart/2005/8/layout/hList2"/>
    <dgm:cxn modelId="{8175257D-5F8E-484C-8B12-C63436EF0346}" srcId="{0D50B0A5-194A-4BFB-B467-939D2B0FE77D}" destId="{53CE1D9A-CC70-45B7-A922-F4C4E83D574E}" srcOrd="3" destOrd="0" parTransId="{5EB10F3F-AE47-478C-8677-0A0B1BC6FD21}" sibTransId="{C2466362-873A-42F6-A6DA-214ED97E4088}"/>
    <dgm:cxn modelId="{FF1B7B6E-6899-472E-9326-9E10B7BA8281}" srcId="{BC4BC21A-2418-46A0-A84A-02DD1955AE41}" destId="{CE2D90EC-B03C-4200-9203-A50499DC57A1}" srcOrd="8" destOrd="0" parTransId="{660A324B-C98A-454D-831E-9EF4713F2DCE}" sibTransId="{2AC1469C-16D6-4553-B741-7017381A49F8}"/>
    <dgm:cxn modelId="{DD07F0EC-9271-4245-BBAE-5FC25CBF76B9}" srcId="{BC4BC21A-2418-46A0-A84A-02DD1955AE41}" destId="{D7EBA919-E548-4EB7-9338-7821F3ABDDE1}" srcOrd="2" destOrd="0" parTransId="{5E0A3F62-53A6-4352-8244-BC29EBE61864}" sibTransId="{39A12A6E-1781-49B6-8A33-41F305DC031B}"/>
    <dgm:cxn modelId="{A7748B04-A9D1-4DD4-A8DC-1DBB9093FFC9}" srcId="{BC4BC21A-2418-46A0-A84A-02DD1955AE41}" destId="{F55EBEE5-F6EF-477F-BDB9-B49EE716C35E}" srcOrd="5" destOrd="0" parTransId="{AD16F94B-58EF-42B6-BD9E-85FF6D52DDA0}" sibTransId="{82B15B26-F9A4-4ADC-B0F7-3A80AA7BAF91}"/>
    <dgm:cxn modelId="{85979CDB-CFB7-474D-9318-5E3E302CF9A4}" srcId="{BC4BC21A-2418-46A0-A84A-02DD1955AE41}" destId="{FD04E056-3347-4953-839A-876539D94EFC}" srcOrd="7" destOrd="0" parTransId="{7D8C2DAB-EF29-478A-8C17-F9F342D01379}" sibTransId="{E16F018D-B364-49DE-93FB-06777AAD404F}"/>
    <dgm:cxn modelId="{E65BDC74-EA75-4A7F-9650-F01FC9C67C42}" srcId="{E78A376B-A394-44F2-A7DD-A9B1BF515BE4}" destId="{BC4BC21A-2418-46A0-A84A-02DD1955AE41}" srcOrd="0" destOrd="0" parTransId="{DC0CAA50-FEC2-493C-A538-683CAFDDD7D9}" sibTransId="{C008DF20-7F01-4564-85E4-F5E88FBB1CEC}"/>
    <dgm:cxn modelId="{CEAC4A12-DACC-4ED7-86C4-309903BF90CE}" type="presOf" srcId="{1F31224B-BD72-4043-91D2-E5D226E3C6F8}" destId="{B9A71870-5818-4562-97F2-CBEC938AE8A1}" srcOrd="0" destOrd="2" presId="urn:microsoft.com/office/officeart/2005/8/layout/hList2"/>
    <dgm:cxn modelId="{FD923BD8-0C45-4CF8-B66D-177569E465F8}" type="presOf" srcId="{DCB33CBF-969A-4E06-BF89-5C2ABB865E30}" destId="{B9A71870-5818-4562-97F2-CBEC938AE8A1}" srcOrd="0" destOrd="5" presId="urn:microsoft.com/office/officeart/2005/8/layout/hList2"/>
    <dgm:cxn modelId="{C0918625-C6EF-4E6D-A3C9-DE5AA921E8A2}" type="presOf" srcId="{B5A9EE6A-C539-496E-B158-3762D2E09081}" destId="{AFD19DC5-FF03-4A92-855A-48C52CDE6111}" srcOrd="0" destOrd="10" presId="urn:microsoft.com/office/officeart/2005/8/layout/hList2"/>
    <dgm:cxn modelId="{FBE49E5E-A482-4A67-8CE8-61DDD03A4D1B}" srcId="{BC4BC21A-2418-46A0-A84A-02DD1955AE41}" destId="{C0A4282A-383F-4DDB-B1E2-A4BF09DC496E}" srcOrd="9" destOrd="0" parTransId="{8AC9DAB4-9222-491B-A003-7C870018D64F}" sibTransId="{6BC1DBF9-4615-4DBA-BBE5-E26AF20C2EA3}"/>
    <dgm:cxn modelId="{F9D14B52-BDB6-4B2B-89D6-5F12BC557681}" srcId="{0D50B0A5-194A-4BFB-B467-939D2B0FE77D}" destId="{95BAFF9E-EBAF-418D-9893-E33D6A17F1C3}" srcOrd="1" destOrd="0" parTransId="{87F550A6-B1F8-4E69-A168-736966103F7B}" sibTransId="{2B43EE6D-E510-4143-B925-4371B17BF6CA}"/>
    <dgm:cxn modelId="{06629CEB-11F9-4AA5-94DC-3B44EDDEECB0}" type="presOf" srcId="{D7EBA919-E548-4EB7-9338-7821F3ABDDE1}" destId="{AFD19DC5-FF03-4A92-855A-48C52CDE6111}" srcOrd="0" destOrd="2" presId="urn:microsoft.com/office/officeart/2005/8/layout/hList2"/>
    <dgm:cxn modelId="{DF053C96-B11A-4DC5-98F7-0410C2A7831B}" srcId="{E78A376B-A394-44F2-A7DD-A9B1BF515BE4}" destId="{0D50B0A5-194A-4BFB-B467-939D2B0FE77D}" srcOrd="1" destOrd="0" parTransId="{4AE1F320-009F-443E-845D-73F8BEDCE3F3}" sibTransId="{BCBB536B-AB4C-42DC-B309-3073A4148354}"/>
    <dgm:cxn modelId="{E6C151C3-F2AC-49EF-BAB6-5778C7087C0C}" srcId="{BC4BC21A-2418-46A0-A84A-02DD1955AE41}" destId="{7632B719-D187-4DE3-B5E5-6F9AA4807402}" srcOrd="1" destOrd="0" parTransId="{E0EE3401-9035-4F7D-9524-8E0166F37242}" sibTransId="{586FD42A-4F91-468F-9993-4E39E77BDC95}"/>
    <dgm:cxn modelId="{E0F4FE7B-2676-46E2-8389-F0D7F916C7ED}" type="presOf" srcId="{B50DE562-8612-45D0-B8E4-E9957E9A06A0}" destId="{B9A71870-5818-4562-97F2-CBEC938AE8A1}" srcOrd="0" destOrd="4" presId="urn:microsoft.com/office/officeart/2005/8/layout/hList2"/>
    <dgm:cxn modelId="{42F9D2E7-A798-4CEF-85D3-60E40B004261}" srcId="{AC6A36D5-F63C-4A4A-8774-6E2FE7007B8F}" destId="{A84681BE-903B-4DAE-AE12-D9B27465B65D}" srcOrd="1" destOrd="0" parTransId="{2D5C575E-1C4D-4D90-9391-418EA7ED9AEA}" sibTransId="{5545C865-9AD2-41B1-8ACB-477B55B555B1}"/>
    <dgm:cxn modelId="{C46A7D2A-088B-4087-BBEC-C6AF49D233A4}" type="presOf" srcId="{B7A90BCE-9602-4D6A-ABC5-CF5E47934198}" destId="{BA8DD1DC-8ADB-4499-9C7E-B6DDD2C4D952}" srcOrd="0" destOrd="2" presId="urn:microsoft.com/office/officeart/2005/8/layout/hList2"/>
    <dgm:cxn modelId="{C29E1591-64CC-445F-93BA-B6C8FB3A1C35}" srcId="{AC6A36D5-F63C-4A4A-8774-6E2FE7007B8F}" destId="{B7A90BCE-9602-4D6A-ABC5-CF5E47934198}" srcOrd="2" destOrd="0" parTransId="{ECAEDD00-3C7A-41FA-BABE-54C46899E168}" sibTransId="{B437BF83-7E15-4068-A12C-05C8C4E27CD5}"/>
    <dgm:cxn modelId="{9E6E66F7-1DF8-427B-9867-A8DCB819A8AB}" srcId="{BC4BC21A-2418-46A0-A84A-02DD1955AE41}" destId="{196D5527-5CA3-4214-93E8-2D3D35FBF4E1}" srcOrd="4" destOrd="0" parTransId="{9F1B1839-AC0D-4DF0-8119-AFEF52E572A7}" sibTransId="{6DD5E91A-545B-443F-920F-A57BA8E12DCA}"/>
    <dgm:cxn modelId="{AA026891-8E4C-4C0F-A7B6-CA2B2D93F3E0}" type="presOf" srcId="{AC6A36D5-F63C-4A4A-8774-6E2FE7007B8F}" destId="{A760A4A0-4E1D-471D-95D4-9C9EC83E17CA}" srcOrd="0" destOrd="0" presId="urn:microsoft.com/office/officeart/2005/8/layout/hList2"/>
    <dgm:cxn modelId="{3749F90C-F15B-4C9C-8C69-FEF6CEE36637}" srcId="{0D50B0A5-194A-4BFB-B467-939D2B0FE77D}" destId="{DCB33CBF-969A-4E06-BF89-5C2ABB865E30}" srcOrd="5" destOrd="0" parTransId="{3237D90E-F80D-41D5-B122-7DD19DC8D941}" sibTransId="{44DA8842-F207-4B02-A639-A568E4DB1355}"/>
    <dgm:cxn modelId="{46D31E33-32A7-49CF-B349-27B209BE42DF}" srcId="{BC4BC21A-2418-46A0-A84A-02DD1955AE41}" destId="{D3FCCE02-A85D-453D-A1B6-EA8F0C5077B4}" srcOrd="3" destOrd="0" parTransId="{7BBBC901-28D6-4742-A54D-5F3FB2E90845}" sibTransId="{714B254D-982D-40DF-9375-ADA7D99EF871}"/>
    <dgm:cxn modelId="{79C8EADE-5733-4230-BB0F-6A7E3B672BA0}" type="presParOf" srcId="{CF480E1B-B237-4D6A-A909-8497A63C90F0}" destId="{74E1FEDB-8872-4D7D-A51A-7A3BE827A763}" srcOrd="0" destOrd="0" presId="urn:microsoft.com/office/officeart/2005/8/layout/hList2"/>
    <dgm:cxn modelId="{01B7D8A6-B5EF-42A6-BAF1-D0FD8EF92DB5}" type="presParOf" srcId="{74E1FEDB-8872-4D7D-A51A-7A3BE827A763}" destId="{F4090D9C-594E-434C-8184-DFBFFBEE45B1}" srcOrd="0" destOrd="0" presId="urn:microsoft.com/office/officeart/2005/8/layout/hList2"/>
    <dgm:cxn modelId="{4ED8C22B-70AB-4566-BAD8-77520BF13AED}" type="presParOf" srcId="{74E1FEDB-8872-4D7D-A51A-7A3BE827A763}" destId="{AFD19DC5-FF03-4A92-855A-48C52CDE6111}" srcOrd="1" destOrd="0" presId="urn:microsoft.com/office/officeart/2005/8/layout/hList2"/>
    <dgm:cxn modelId="{6A529F31-234D-4A92-87E3-D0BE4FBC6ED9}" type="presParOf" srcId="{74E1FEDB-8872-4D7D-A51A-7A3BE827A763}" destId="{0744DF61-D5BD-40CE-ACCD-23802BEF40E3}" srcOrd="2" destOrd="0" presId="urn:microsoft.com/office/officeart/2005/8/layout/hList2"/>
    <dgm:cxn modelId="{4FDEEC27-D46A-4D92-9418-5B303E32C42E}" type="presParOf" srcId="{CF480E1B-B237-4D6A-A909-8497A63C90F0}" destId="{2CCB55E0-6CC2-4D2C-9577-2C26881998F6}" srcOrd="1" destOrd="0" presId="urn:microsoft.com/office/officeart/2005/8/layout/hList2"/>
    <dgm:cxn modelId="{765F03BE-3865-493A-93A8-CB003386F7C5}" type="presParOf" srcId="{CF480E1B-B237-4D6A-A909-8497A63C90F0}" destId="{81ABB70D-CAB7-44B8-AB9B-F91A1FD42625}" srcOrd="2" destOrd="0" presId="urn:microsoft.com/office/officeart/2005/8/layout/hList2"/>
    <dgm:cxn modelId="{81BF06DD-EA05-4A1C-AE31-8E832B11202E}" type="presParOf" srcId="{81ABB70D-CAB7-44B8-AB9B-F91A1FD42625}" destId="{24A2F851-34C5-45CD-83BF-F5EE5B45691D}" srcOrd="0" destOrd="0" presId="urn:microsoft.com/office/officeart/2005/8/layout/hList2"/>
    <dgm:cxn modelId="{5DEF750A-B168-4482-B19B-1965A73DC5AC}" type="presParOf" srcId="{81ABB70D-CAB7-44B8-AB9B-F91A1FD42625}" destId="{B9A71870-5818-4562-97F2-CBEC938AE8A1}" srcOrd="1" destOrd="0" presId="urn:microsoft.com/office/officeart/2005/8/layout/hList2"/>
    <dgm:cxn modelId="{20B2EE98-BB1D-4F50-9A54-BCAE5EE54424}" type="presParOf" srcId="{81ABB70D-CAB7-44B8-AB9B-F91A1FD42625}" destId="{EFCC75DB-2716-4B93-ABB0-948A95B5073B}" srcOrd="2" destOrd="0" presId="urn:microsoft.com/office/officeart/2005/8/layout/hList2"/>
    <dgm:cxn modelId="{F830DEFB-B836-49A0-8F85-B5C1F36D276D}" type="presParOf" srcId="{CF480E1B-B237-4D6A-A909-8497A63C90F0}" destId="{5EA7F8A6-183E-4151-B141-3796BD993230}" srcOrd="3" destOrd="0" presId="urn:microsoft.com/office/officeart/2005/8/layout/hList2"/>
    <dgm:cxn modelId="{BCC583D9-AD57-4501-8DDB-67601A73C7C9}" type="presParOf" srcId="{CF480E1B-B237-4D6A-A909-8497A63C90F0}" destId="{05F3616C-A190-4926-83BA-0EA2A8AD96F8}" srcOrd="4" destOrd="0" presId="urn:microsoft.com/office/officeart/2005/8/layout/hList2"/>
    <dgm:cxn modelId="{8C132477-4CD3-4FA8-8591-6F41D7EBBDB6}" type="presParOf" srcId="{05F3616C-A190-4926-83BA-0EA2A8AD96F8}" destId="{D1DB20EA-0E11-4445-8F54-19736CDB487A}" srcOrd="0" destOrd="0" presId="urn:microsoft.com/office/officeart/2005/8/layout/hList2"/>
    <dgm:cxn modelId="{22DC8D7A-19D9-4153-9074-FB1AE8B835CD}" type="presParOf" srcId="{05F3616C-A190-4926-83BA-0EA2A8AD96F8}" destId="{BA8DD1DC-8ADB-4499-9C7E-B6DDD2C4D952}" srcOrd="1" destOrd="0" presId="urn:microsoft.com/office/officeart/2005/8/layout/hList2"/>
    <dgm:cxn modelId="{E8048B1C-73C0-4FD7-A3DC-7587CC35D0EF}" type="presParOf" srcId="{05F3616C-A190-4926-83BA-0EA2A8AD96F8}" destId="{A760A4A0-4E1D-471D-95D4-9C9EC83E17CA}"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40BF2-556D-4CBC-AC04-6DD21D498378}">
      <dsp:nvSpPr>
        <dsp:cNvPr id="0" name=""/>
        <dsp:cNvSpPr/>
      </dsp:nvSpPr>
      <dsp:spPr>
        <a:xfrm>
          <a:off x="640079" y="0"/>
          <a:ext cx="7254239" cy="42084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FC1E27-A973-4D9D-8EF9-00BCF312D6E4}">
      <dsp:nvSpPr>
        <dsp:cNvPr id="0" name=""/>
        <dsp:cNvSpPr/>
      </dsp:nvSpPr>
      <dsp:spPr>
        <a:xfrm>
          <a:off x="90463" y="1312854"/>
          <a:ext cx="2704504" cy="168338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Requirements of Federal and State Law	</a:t>
          </a:r>
        </a:p>
      </dsp:txBody>
      <dsp:txXfrm>
        <a:off x="172639" y="1395030"/>
        <a:ext cx="2540152" cy="1519032"/>
      </dsp:txXfrm>
    </dsp:sp>
    <dsp:sp modelId="{1577229E-6BDF-4A29-832A-B9738A289F63}">
      <dsp:nvSpPr>
        <dsp:cNvPr id="0" name=""/>
        <dsp:cNvSpPr/>
      </dsp:nvSpPr>
      <dsp:spPr>
        <a:xfrm>
          <a:off x="2895600" y="1312863"/>
          <a:ext cx="2854550" cy="1669429"/>
        </a:xfrm>
        <a:prstGeom prst="roundRect">
          <a:avLst/>
        </a:prstGeom>
        <a:solidFill>
          <a:schemeClr val="accent2">
            <a:hueOff val="10489285"/>
            <a:satOff val="18575"/>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Community Norms</a:t>
          </a:r>
        </a:p>
      </dsp:txBody>
      <dsp:txXfrm>
        <a:off x="2977095" y="1394358"/>
        <a:ext cx="2691560" cy="1506439"/>
      </dsp:txXfrm>
    </dsp:sp>
    <dsp:sp modelId="{5EFD2B91-C090-47D6-A0E7-4F62A7DF44DE}">
      <dsp:nvSpPr>
        <dsp:cNvPr id="0" name=""/>
        <dsp:cNvSpPr/>
      </dsp:nvSpPr>
      <dsp:spPr>
        <a:xfrm>
          <a:off x="5829894" y="1312854"/>
          <a:ext cx="2704504" cy="1683384"/>
        </a:xfrm>
        <a:prstGeom prst="roundRect">
          <a:avLst/>
        </a:prstGeom>
        <a:solidFill>
          <a:schemeClr val="accent2">
            <a:hueOff val="20978569"/>
            <a:satOff val="37150"/>
            <a:lumOff val="-1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Best Practices </a:t>
          </a:r>
        </a:p>
      </dsp:txBody>
      <dsp:txXfrm>
        <a:off x="5912070" y="1395030"/>
        <a:ext cx="2540152" cy="1519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12A69-5701-4BF8-92BF-2D34AF22AFEF}">
      <dsp:nvSpPr>
        <dsp:cNvPr id="0" name=""/>
        <dsp:cNvSpPr/>
      </dsp:nvSpPr>
      <dsp:spPr>
        <a:xfrm>
          <a:off x="4015398" y="2522137"/>
          <a:ext cx="3474130" cy="178370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3985713"/>
              <a:satOff val="24767"/>
              <a:lumOff val="-10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r" defTabSz="1066800">
            <a:lnSpc>
              <a:spcPct val="90000"/>
            </a:lnSpc>
            <a:spcBef>
              <a:spcPct val="0"/>
            </a:spcBef>
            <a:spcAft>
              <a:spcPct val="15000"/>
            </a:spcAft>
            <a:buChar char="•"/>
          </a:pPr>
          <a:r>
            <a:rPr lang="en-US" sz="2400" kern="1200" baseline="0" dirty="0"/>
            <a:t>           MRSA</a:t>
          </a:r>
          <a:endParaRPr lang="en-US" sz="2400" kern="1200" dirty="0"/>
        </a:p>
        <a:p>
          <a:pPr marL="228600" lvl="1" indent="-228600" algn="r" defTabSz="1066800">
            <a:lnSpc>
              <a:spcPct val="90000"/>
            </a:lnSpc>
            <a:spcBef>
              <a:spcPct val="0"/>
            </a:spcBef>
            <a:spcAft>
              <a:spcPct val="15000"/>
            </a:spcAft>
            <a:buFontTx/>
            <a:buNone/>
          </a:pPr>
          <a:r>
            <a:rPr lang="en-US" sz="2400" kern="1200" dirty="0"/>
            <a:t>    Bed bugs, lice</a:t>
          </a:r>
        </a:p>
        <a:p>
          <a:pPr marL="228600" lvl="1" indent="-228600" algn="r" defTabSz="1066800">
            <a:lnSpc>
              <a:spcPct val="90000"/>
            </a:lnSpc>
            <a:spcBef>
              <a:spcPct val="0"/>
            </a:spcBef>
            <a:spcAft>
              <a:spcPct val="15000"/>
            </a:spcAft>
            <a:buFontTx/>
            <a:buNone/>
          </a:pPr>
          <a:r>
            <a:rPr lang="en-US" sz="2400" kern="1200" dirty="0"/>
            <a:t>Those in media</a:t>
          </a:r>
        </a:p>
      </dsp:txBody>
      <dsp:txXfrm>
        <a:off x="5096819" y="3007246"/>
        <a:ext cx="2353527" cy="1259416"/>
      </dsp:txXfrm>
    </dsp:sp>
    <dsp:sp modelId="{035C61DB-EF7D-4D55-A4CD-50A44EFBA03B}">
      <dsp:nvSpPr>
        <dsp:cNvPr id="0" name=""/>
        <dsp:cNvSpPr/>
      </dsp:nvSpPr>
      <dsp:spPr>
        <a:xfrm>
          <a:off x="0" y="2528825"/>
          <a:ext cx="3801154" cy="178752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0978569"/>
              <a:satOff val="37150"/>
              <a:lumOff val="-1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0" kern="1200" dirty="0"/>
            <a:t>Immunizations</a:t>
          </a:r>
          <a:endParaRPr lang="en-US" sz="24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US" sz="2400" kern="1200" dirty="0"/>
            <a:t>Pertussis</a:t>
          </a:r>
        </a:p>
        <a:p>
          <a:pPr marL="0" marR="0" lvl="0" indent="0" algn="l" defTabSz="914400" eaLnBrk="1" fontAlgn="auto" latinLnBrk="0" hangingPunct="1">
            <a:lnSpc>
              <a:spcPct val="100000"/>
            </a:lnSpc>
            <a:spcBef>
              <a:spcPct val="0"/>
            </a:spcBef>
            <a:spcAft>
              <a:spcPts val="0"/>
            </a:spcAft>
            <a:buClrTx/>
            <a:buSzTx/>
            <a:buFontTx/>
            <a:buNone/>
            <a:tabLst/>
            <a:defRPr/>
          </a:pPr>
          <a:r>
            <a:rPr lang="en-US" sz="2400" kern="1200" dirty="0"/>
            <a:t>Mumps</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2400" kern="1200" dirty="0"/>
        </a:p>
        <a:p>
          <a:pPr marL="228600" lvl="1" indent="0" algn="l" defTabSz="1066800">
            <a:lnSpc>
              <a:spcPct val="90000"/>
            </a:lnSpc>
            <a:spcBef>
              <a:spcPct val="0"/>
            </a:spcBef>
            <a:spcAft>
              <a:spcPct val="15000"/>
            </a:spcAft>
            <a:buChar char="•"/>
          </a:pPr>
          <a:endParaRPr lang="en-US" sz="2400" kern="1200" dirty="0"/>
        </a:p>
        <a:p>
          <a:pPr marL="114300" lvl="1" indent="0" algn="l" defTabSz="577850">
            <a:lnSpc>
              <a:spcPct val="90000"/>
            </a:lnSpc>
            <a:spcBef>
              <a:spcPct val="0"/>
            </a:spcBef>
            <a:spcAft>
              <a:spcPct val="15000"/>
            </a:spcAft>
            <a:buChar char="•"/>
          </a:pPr>
          <a:endParaRPr lang="en-US" sz="1300" kern="1200" dirty="0"/>
        </a:p>
      </dsp:txBody>
      <dsp:txXfrm>
        <a:off x="39266" y="3014972"/>
        <a:ext cx="2582275" cy="1262113"/>
      </dsp:txXfrm>
    </dsp:sp>
    <dsp:sp modelId="{2312ADA1-2844-4FA5-895A-80DBAF8A94BB}">
      <dsp:nvSpPr>
        <dsp:cNvPr id="0" name=""/>
        <dsp:cNvSpPr/>
      </dsp:nvSpPr>
      <dsp:spPr>
        <a:xfrm>
          <a:off x="3931745" y="-126717"/>
          <a:ext cx="3688254" cy="243575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6992856"/>
              <a:satOff val="1238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r" defTabSz="1244600">
            <a:lnSpc>
              <a:spcPct val="90000"/>
            </a:lnSpc>
            <a:spcBef>
              <a:spcPct val="0"/>
            </a:spcBef>
            <a:spcAft>
              <a:spcPct val="15000"/>
            </a:spcAft>
            <a:buFontTx/>
            <a:buNone/>
          </a:pPr>
          <a:r>
            <a:rPr lang="en-US" sz="2800" b="0" kern="1200" dirty="0"/>
            <a:t>Concussions</a:t>
          </a:r>
        </a:p>
        <a:p>
          <a:pPr marL="285750" lvl="1" indent="-285750" algn="r" defTabSz="1244600">
            <a:lnSpc>
              <a:spcPct val="90000"/>
            </a:lnSpc>
            <a:spcBef>
              <a:spcPct val="0"/>
            </a:spcBef>
            <a:spcAft>
              <a:spcPct val="15000"/>
            </a:spcAft>
            <a:buFontTx/>
            <a:buNone/>
          </a:pPr>
          <a:r>
            <a:rPr lang="en-US" sz="2800" b="0" kern="1200" dirty="0"/>
            <a:t>/TBI</a:t>
          </a:r>
        </a:p>
      </dsp:txBody>
      <dsp:txXfrm>
        <a:off x="5091727" y="-73211"/>
        <a:ext cx="2474766" cy="1719803"/>
      </dsp:txXfrm>
    </dsp:sp>
    <dsp:sp modelId="{E2FA0DD7-574D-40CB-A5BA-F17A8AB71887}">
      <dsp:nvSpPr>
        <dsp:cNvPr id="0" name=""/>
        <dsp:cNvSpPr/>
      </dsp:nvSpPr>
      <dsp:spPr>
        <a:xfrm>
          <a:off x="0" y="-157884"/>
          <a:ext cx="3801993" cy="236888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FontTx/>
            <a:buNone/>
          </a:pPr>
          <a:r>
            <a:rPr lang="en-US" sz="2400" b="0" kern="1200" dirty="0"/>
            <a:t>Asthma  Diabetes</a:t>
          </a:r>
        </a:p>
        <a:p>
          <a:pPr marL="228600" lvl="1" indent="-228600" algn="l" defTabSz="1066800">
            <a:lnSpc>
              <a:spcPct val="90000"/>
            </a:lnSpc>
            <a:spcBef>
              <a:spcPct val="0"/>
            </a:spcBef>
            <a:spcAft>
              <a:spcPct val="15000"/>
            </a:spcAft>
            <a:buFontTx/>
            <a:buNone/>
          </a:pPr>
          <a:r>
            <a:rPr lang="en-US" sz="2400" b="0" kern="1200" dirty="0"/>
            <a:t>Severe Allergies </a:t>
          </a:r>
        </a:p>
        <a:p>
          <a:pPr marL="228600" lvl="1" indent="-228600" algn="l" defTabSz="1066800">
            <a:lnSpc>
              <a:spcPct val="90000"/>
            </a:lnSpc>
            <a:spcBef>
              <a:spcPct val="0"/>
            </a:spcBef>
            <a:spcAft>
              <a:spcPct val="15000"/>
            </a:spcAft>
            <a:buFontTx/>
            <a:buNone/>
          </a:pPr>
          <a:r>
            <a:rPr lang="en-US" sz="2400" kern="1200" dirty="0"/>
            <a:t>Epilepsy</a:t>
          </a:r>
        </a:p>
        <a:p>
          <a:pPr marL="228600" lvl="1" indent="-228600" algn="l" defTabSz="1066800">
            <a:lnSpc>
              <a:spcPct val="90000"/>
            </a:lnSpc>
            <a:spcBef>
              <a:spcPct val="0"/>
            </a:spcBef>
            <a:spcAft>
              <a:spcPct val="15000"/>
            </a:spcAft>
            <a:buFontTx/>
            <a:buNone/>
          </a:pPr>
          <a:r>
            <a:rPr lang="en-US" sz="2400" kern="1200" dirty="0"/>
            <a:t>Depression</a:t>
          </a:r>
        </a:p>
        <a:p>
          <a:pPr marL="57150" lvl="1" indent="-57150" algn="l" defTabSz="444500">
            <a:lnSpc>
              <a:spcPct val="90000"/>
            </a:lnSpc>
            <a:spcBef>
              <a:spcPct val="0"/>
            </a:spcBef>
            <a:spcAft>
              <a:spcPct val="15000"/>
            </a:spcAft>
            <a:buChar char="•"/>
          </a:pPr>
          <a:endParaRPr lang="en-US" sz="1000" kern="1200" dirty="0"/>
        </a:p>
      </dsp:txBody>
      <dsp:txXfrm>
        <a:off x="52037" y="-105847"/>
        <a:ext cx="2557321" cy="1672592"/>
      </dsp:txXfrm>
    </dsp:sp>
    <dsp:sp modelId="{004F9BAC-C985-46D9-BFA2-D48377C97D97}">
      <dsp:nvSpPr>
        <dsp:cNvPr id="0" name=""/>
        <dsp:cNvSpPr/>
      </dsp:nvSpPr>
      <dsp:spPr>
        <a:xfrm>
          <a:off x="1243950" y="914402"/>
          <a:ext cx="2589138" cy="1306903"/>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Acute  &amp; Chronic</a:t>
          </a:r>
        </a:p>
      </dsp:txBody>
      <dsp:txXfrm>
        <a:off x="2002291" y="1297185"/>
        <a:ext cx="1830797" cy="924120"/>
      </dsp:txXfrm>
    </dsp:sp>
    <dsp:sp modelId="{C3948BEC-114F-4534-97EA-00EAB7242CEB}">
      <dsp:nvSpPr>
        <dsp:cNvPr id="0" name=""/>
        <dsp:cNvSpPr/>
      </dsp:nvSpPr>
      <dsp:spPr>
        <a:xfrm rot="5400000">
          <a:off x="4464034" y="437316"/>
          <a:ext cx="1352510" cy="2306666"/>
        </a:xfrm>
        <a:prstGeom prst="pieWedge">
          <a:avLst/>
        </a:prstGeom>
        <a:solidFill>
          <a:schemeClr val="accent2">
            <a:hueOff val="6992856"/>
            <a:satOff val="1238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Acquired</a:t>
          </a:r>
        </a:p>
      </dsp:txBody>
      <dsp:txXfrm rot="-5400000">
        <a:off x="3986956" y="1310535"/>
        <a:ext cx="1631059" cy="956369"/>
      </dsp:txXfrm>
    </dsp:sp>
    <dsp:sp modelId="{7A9D7096-2DEE-4611-9BE2-1F9E66B68ABF}">
      <dsp:nvSpPr>
        <dsp:cNvPr id="0" name=""/>
        <dsp:cNvSpPr/>
      </dsp:nvSpPr>
      <dsp:spPr>
        <a:xfrm rot="10800000">
          <a:off x="3986965" y="2362199"/>
          <a:ext cx="2325536" cy="1406090"/>
        </a:xfrm>
        <a:prstGeom prst="pieWedge">
          <a:avLst/>
        </a:prstGeom>
        <a:solidFill>
          <a:schemeClr val="accent2">
            <a:hueOff val="13985713"/>
            <a:satOff val="24767"/>
            <a:lumOff val="-1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Other type</a:t>
          </a:r>
        </a:p>
      </dsp:txBody>
      <dsp:txXfrm rot="10800000">
        <a:off x="3986965" y="2362199"/>
        <a:ext cx="1644402" cy="994256"/>
      </dsp:txXfrm>
    </dsp:sp>
    <dsp:sp modelId="{1D0C5F76-9699-4BC6-AD93-F32461C48A18}">
      <dsp:nvSpPr>
        <dsp:cNvPr id="0" name=""/>
        <dsp:cNvSpPr/>
      </dsp:nvSpPr>
      <dsp:spPr>
        <a:xfrm rot="16200000">
          <a:off x="1807169" y="1773873"/>
          <a:ext cx="1491434" cy="2514236"/>
        </a:xfrm>
        <a:prstGeom prst="pieWedge">
          <a:avLst/>
        </a:prstGeom>
        <a:solidFill>
          <a:schemeClr val="accent2">
            <a:hueOff val="20978569"/>
            <a:satOff val="37150"/>
            <a:lumOff val="-1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Infectious </a:t>
          </a:r>
        </a:p>
      </dsp:txBody>
      <dsp:txXfrm rot="5400000">
        <a:off x="2032171" y="2285274"/>
        <a:ext cx="1777833" cy="1054603"/>
      </dsp:txXfrm>
    </dsp:sp>
    <dsp:sp modelId="{309F3554-C512-4480-B9A9-4B5A40B9A015}">
      <dsp:nvSpPr>
        <dsp:cNvPr id="0" name=""/>
        <dsp:cNvSpPr/>
      </dsp:nvSpPr>
      <dsp:spPr>
        <a:xfrm>
          <a:off x="3586475" y="1760406"/>
          <a:ext cx="604937" cy="526032"/>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08F04C-887E-4E6B-8F79-010151304C13}">
      <dsp:nvSpPr>
        <dsp:cNvPr id="0" name=""/>
        <dsp:cNvSpPr/>
      </dsp:nvSpPr>
      <dsp:spPr>
        <a:xfrm rot="10800000">
          <a:off x="3685001" y="1906480"/>
          <a:ext cx="604937" cy="53191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220BF-C9B4-4574-9A23-A2D2EF7FFBE1}">
      <dsp:nvSpPr>
        <dsp:cNvPr id="0" name=""/>
        <dsp:cNvSpPr/>
      </dsp:nvSpPr>
      <dsp:spPr>
        <a:xfrm>
          <a:off x="2438394" y="-100487"/>
          <a:ext cx="3644275" cy="239553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6CB6C6-0533-4917-9CD2-FA874ABF11B1}">
      <dsp:nvSpPr>
        <dsp:cNvPr id="0" name=""/>
        <dsp:cNvSpPr/>
      </dsp:nvSpPr>
      <dsp:spPr>
        <a:xfrm>
          <a:off x="4114797" y="3689927"/>
          <a:ext cx="833437" cy="533400"/>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1421FB-BB98-4534-B97B-060467C3966C}">
      <dsp:nvSpPr>
        <dsp:cNvPr id="0" name=""/>
        <dsp:cNvSpPr/>
      </dsp:nvSpPr>
      <dsp:spPr>
        <a:xfrm>
          <a:off x="2895588" y="4299525"/>
          <a:ext cx="3270808" cy="1000125"/>
        </a:xfrm>
        <a:prstGeom prst="rect">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Are medication policies required by schools? Yes </a:t>
          </a:r>
        </a:p>
      </dsp:txBody>
      <dsp:txXfrm>
        <a:off x="2895588" y="4299525"/>
        <a:ext cx="3270808" cy="1000125"/>
      </dsp:txXfrm>
    </dsp:sp>
    <dsp:sp modelId="{1CDE7537-9B40-42DE-A2E0-705B13838E68}">
      <dsp:nvSpPr>
        <dsp:cNvPr id="0" name=""/>
        <dsp:cNvSpPr/>
      </dsp:nvSpPr>
      <dsp:spPr>
        <a:xfrm>
          <a:off x="3673792" y="1959386"/>
          <a:ext cx="1500187" cy="150018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Stock</a:t>
          </a:r>
        </a:p>
      </dsp:txBody>
      <dsp:txXfrm>
        <a:off x="3893489" y="2179083"/>
        <a:ext cx="1060793" cy="1060793"/>
      </dsp:txXfrm>
    </dsp:sp>
    <dsp:sp modelId="{DA6E2274-806E-4475-9093-FA84E2ECB208}">
      <dsp:nvSpPr>
        <dsp:cNvPr id="0" name=""/>
        <dsp:cNvSpPr/>
      </dsp:nvSpPr>
      <dsp:spPr>
        <a:xfrm>
          <a:off x="3124205" y="565723"/>
          <a:ext cx="1500187" cy="1500187"/>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OTC</a:t>
          </a:r>
        </a:p>
      </dsp:txBody>
      <dsp:txXfrm>
        <a:off x="3343902" y="785420"/>
        <a:ext cx="1060793" cy="1060793"/>
      </dsp:txXfrm>
    </dsp:sp>
    <dsp:sp modelId="{119A900F-2101-43D2-A315-35413FB3E3C5}">
      <dsp:nvSpPr>
        <dsp:cNvPr id="0" name=""/>
        <dsp:cNvSpPr/>
      </dsp:nvSpPr>
      <dsp:spPr>
        <a:xfrm>
          <a:off x="4648204" y="641921"/>
          <a:ext cx="1500187" cy="150018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Rx </a:t>
          </a:r>
        </a:p>
      </dsp:txBody>
      <dsp:txXfrm>
        <a:off x="4867901" y="861618"/>
        <a:ext cx="1060793" cy="1060793"/>
      </dsp:txXfrm>
    </dsp:sp>
    <dsp:sp modelId="{AE867BAF-9A0C-4DEC-85EE-5CD4969575DC}">
      <dsp:nvSpPr>
        <dsp:cNvPr id="0" name=""/>
        <dsp:cNvSpPr/>
      </dsp:nvSpPr>
      <dsp:spPr>
        <a:xfrm>
          <a:off x="2295240" y="337124"/>
          <a:ext cx="4419605" cy="3320393"/>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F3067-473F-422C-BF2D-7363FB89DDF6}">
      <dsp:nvSpPr>
        <dsp:cNvPr id="0" name=""/>
        <dsp:cNvSpPr/>
      </dsp:nvSpPr>
      <dsp:spPr>
        <a:xfrm rot="5400000">
          <a:off x="507547" y="1049885"/>
          <a:ext cx="1521330" cy="2531459"/>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94E1C-7B43-4D19-80C2-7D8B6838A1B3}">
      <dsp:nvSpPr>
        <dsp:cNvPr id="0" name=""/>
        <dsp:cNvSpPr/>
      </dsp:nvSpPr>
      <dsp:spPr>
        <a:xfrm>
          <a:off x="253599" y="1806245"/>
          <a:ext cx="2285415" cy="200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Employee must be  willing to be trained</a:t>
          </a:r>
        </a:p>
      </dsp:txBody>
      <dsp:txXfrm>
        <a:off x="253599" y="1806245"/>
        <a:ext cx="2285415" cy="2003300"/>
      </dsp:txXfrm>
    </dsp:sp>
    <dsp:sp modelId="{FC3BC9A1-DFD3-4216-97E6-E3F81AC37402}">
      <dsp:nvSpPr>
        <dsp:cNvPr id="0" name=""/>
        <dsp:cNvSpPr/>
      </dsp:nvSpPr>
      <dsp:spPr>
        <a:xfrm>
          <a:off x="2107804" y="863516"/>
          <a:ext cx="431210" cy="431210"/>
        </a:xfrm>
        <a:prstGeom prst="triangle">
          <a:avLst>
            <a:gd name="adj" fmla="val 100000"/>
          </a:avLst>
        </a:prstGeom>
        <a:solidFill>
          <a:schemeClr val="accent2">
            <a:hueOff val="5244642"/>
            <a:satOff val="9287"/>
            <a:lumOff val="-4118"/>
            <a:alphaOff val="0"/>
          </a:schemeClr>
        </a:solidFill>
        <a:ln w="25400" cap="flat" cmpd="sng" algn="ctr">
          <a:solidFill>
            <a:schemeClr val="accent2">
              <a:hueOff val="5244642"/>
              <a:satOff val="9287"/>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7A978-AED6-41B0-91D5-FE56FEAEB99B}">
      <dsp:nvSpPr>
        <dsp:cNvPr id="0" name=""/>
        <dsp:cNvSpPr/>
      </dsp:nvSpPr>
      <dsp:spPr>
        <a:xfrm rot="5400000">
          <a:off x="3305342" y="357567"/>
          <a:ext cx="1521330" cy="2531459"/>
        </a:xfrm>
        <a:prstGeom prst="corner">
          <a:avLst>
            <a:gd name="adj1" fmla="val 16120"/>
            <a:gd name="adj2" fmla="val 16110"/>
          </a:avLst>
        </a:prstGeom>
        <a:solidFill>
          <a:schemeClr val="accent2">
            <a:hueOff val="10489285"/>
            <a:satOff val="18575"/>
            <a:lumOff val="-8236"/>
            <a:alphaOff val="0"/>
          </a:schemeClr>
        </a:solidFill>
        <a:ln w="25400" cap="flat" cmpd="sng" algn="ctr">
          <a:solidFill>
            <a:schemeClr val="accent2">
              <a:hueOff val="10489285"/>
              <a:satOff val="18575"/>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41CED5-13FE-4B0D-A74B-4EDEBA965847}">
      <dsp:nvSpPr>
        <dsp:cNvPr id="0" name=""/>
        <dsp:cNvSpPr/>
      </dsp:nvSpPr>
      <dsp:spPr>
        <a:xfrm>
          <a:off x="3051395" y="1113928"/>
          <a:ext cx="2285415" cy="200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Employee must be</a:t>
          </a:r>
        </a:p>
        <a:p>
          <a:pPr marL="0" lvl="0" indent="0" algn="l" defTabSz="1155700">
            <a:lnSpc>
              <a:spcPct val="90000"/>
            </a:lnSpc>
            <a:spcBef>
              <a:spcPct val="0"/>
            </a:spcBef>
            <a:spcAft>
              <a:spcPct val="35000"/>
            </a:spcAft>
            <a:buNone/>
          </a:pPr>
          <a:r>
            <a:rPr lang="en-US" sz="2600" kern="1200" dirty="0"/>
            <a:t>capable of being trained</a:t>
          </a:r>
        </a:p>
      </dsp:txBody>
      <dsp:txXfrm>
        <a:off x="3051395" y="1113928"/>
        <a:ext cx="2285415" cy="2003300"/>
      </dsp:txXfrm>
    </dsp:sp>
    <dsp:sp modelId="{47A8977B-7D2B-4925-885D-A748A736B9B3}">
      <dsp:nvSpPr>
        <dsp:cNvPr id="0" name=""/>
        <dsp:cNvSpPr/>
      </dsp:nvSpPr>
      <dsp:spPr>
        <a:xfrm>
          <a:off x="4905600" y="171198"/>
          <a:ext cx="431210" cy="431210"/>
        </a:xfrm>
        <a:prstGeom prst="triangle">
          <a:avLst>
            <a:gd name="adj" fmla="val 100000"/>
          </a:avLst>
        </a:prstGeom>
        <a:solidFill>
          <a:schemeClr val="accent2">
            <a:hueOff val="15733927"/>
            <a:satOff val="27862"/>
            <a:lumOff val="-12353"/>
            <a:alphaOff val="0"/>
          </a:schemeClr>
        </a:solidFill>
        <a:ln w="25400" cap="flat" cmpd="sng" algn="ctr">
          <a:solidFill>
            <a:schemeClr val="accent2">
              <a:hueOff val="15733927"/>
              <a:satOff val="27862"/>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8034BD-6270-48AC-976C-AA7DE037F915}">
      <dsp:nvSpPr>
        <dsp:cNvPr id="0" name=""/>
        <dsp:cNvSpPr/>
      </dsp:nvSpPr>
      <dsp:spPr>
        <a:xfrm rot="5400000">
          <a:off x="6103138" y="-334749"/>
          <a:ext cx="1521330" cy="2531459"/>
        </a:xfrm>
        <a:prstGeom prst="corner">
          <a:avLst>
            <a:gd name="adj1" fmla="val 16120"/>
            <a:gd name="adj2" fmla="val 16110"/>
          </a:avLst>
        </a:prstGeom>
        <a:solidFill>
          <a:schemeClr val="accent2">
            <a:hueOff val="20978569"/>
            <a:satOff val="37150"/>
            <a:lumOff val="-16471"/>
            <a:alphaOff val="0"/>
          </a:schemeClr>
        </a:solidFill>
        <a:ln w="25400" cap="flat" cmpd="sng" algn="ctr">
          <a:solidFill>
            <a:schemeClr val="accent2">
              <a:hueOff val="20978569"/>
              <a:satOff val="37150"/>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EB3DC-86A3-43AA-8E42-05A12FA7E0AF}">
      <dsp:nvSpPr>
        <dsp:cNvPr id="0" name=""/>
        <dsp:cNvSpPr/>
      </dsp:nvSpPr>
      <dsp:spPr>
        <a:xfrm>
          <a:off x="5849190" y="421611"/>
          <a:ext cx="2285415" cy="200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Employee must demonstrate competency once trained </a:t>
          </a:r>
        </a:p>
      </dsp:txBody>
      <dsp:txXfrm>
        <a:off x="5849190" y="421611"/>
        <a:ext cx="2285415" cy="2003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2ECAE-5639-46E7-BD29-87DA3299399A}">
      <dsp:nvSpPr>
        <dsp:cNvPr id="0" name=""/>
        <dsp:cNvSpPr/>
      </dsp:nvSpPr>
      <dsp:spPr>
        <a:xfrm>
          <a:off x="1603689" y="1993900"/>
          <a:ext cx="497039" cy="947102"/>
        </a:xfrm>
        <a:custGeom>
          <a:avLst/>
          <a:gdLst/>
          <a:ahLst/>
          <a:cxnLst/>
          <a:rect l="0" t="0" r="0" b="0"/>
          <a:pathLst>
            <a:path>
              <a:moveTo>
                <a:pt x="0" y="0"/>
              </a:moveTo>
              <a:lnTo>
                <a:pt x="248519" y="0"/>
              </a:lnTo>
              <a:lnTo>
                <a:pt x="248519" y="947102"/>
              </a:lnTo>
              <a:lnTo>
                <a:pt x="497039" y="94710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25468" y="2440711"/>
        <a:ext cx="53480" cy="53480"/>
      </dsp:txXfrm>
    </dsp:sp>
    <dsp:sp modelId="{0DE93170-A2F8-4994-A76E-D2A92DBA301A}">
      <dsp:nvSpPr>
        <dsp:cNvPr id="0" name=""/>
        <dsp:cNvSpPr/>
      </dsp:nvSpPr>
      <dsp:spPr>
        <a:xfrm>
          <a:off x="1603689" y="1948180"/>
          <a:ext cx="497039" cy="91440"/>
        </a:xfrm>
        <a:custGeom>
          <a:avLst/>
          <a:gdLst/>
          <a:ahLst/>
          <a:cxnLst/>
          <a:rect l="0" t="0" r="0" b="0"/>
          <a:pathLst>
            <a:path>
              <a:moveTo>
                <a:pt x="0" y="45720"/>
              </a:moveTo>
              <a:lnTo>
                <a:pt x="497039" y="457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39782" y="1981474"/>
        <a:ext cx="24851" cy="24851"/>
      </dsp:txXfrm>
    </dsp:sp>
    <dsp:sp modelId="{2B181C5E-445B-495E-AEF5-A4992B689339}">
      <dsp:nvSpPr>
        <dsp:cNvPr id="0" name=""/>
        <dsp:cNvSpPr/>
      </dsp:nvSpPr>
      <dsp:spPr>
        <a:xfrm>
          <a:off x="1603689" y="1046797"/>
          <a:ext cx="497039" cy="947102"/>
        </a:xfrm>
        <a:custGeom>
          <a:avLst/>
          <a:gdLst/>
          <a:ahLst/>
          <a:cxnLst/>
          <a:rect l="0" t="0" r="0" b="0"/>
          <a:pathLst>
            <a:path>
              <a:moveTo>
                <a:pt x="0" y="947102"/>
              </a:moveTo>
              <a:lnTo>
                <a:pt x="248519" y="947102"/>
              </a:lnTo>
              <a:lnTo>
                <a:pt x="248519" y="0"/>
              </a:lnTo>
              <a:lnTo>
                <a:pt x="497039"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25468" y="1493608"/>
        <a:ext cx="53480" cy="53480"/>
      </dsp:txXfrm>
    </dsp:sp>
    <dsp:sp modelId="{44464EDB-D2A5-4CD0-B9BC-268873BAE0BD}">
      <dsp:nvSpPr>
        <dsp:cNvPr id="0" name=""/>
        <dsp:cNvSpPr/>
      </dsp:nvSpPr>
      <dsp:spPr>
        <a:xfrm rot="16200000">
          <a:off x="-769051" y="1615059"/>
          <a:ext cx="3987800" cy="75768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t>Staff Training</a:t>
          </a:r>
        </a:p>
      </dsp:txBody>
      <dsp:txXfrm>
        <a:off x="-769051" y="1615059"/>
        <a:ext cx="3987800" cy="757682"/>
      </dsp:txXfrm>
    </dsp:sp>
    <dsp:sp modelId="{871B36E3-3780-4367-8285-CF580BEC5687}">
      <dsp:nvSpPr>
        <dsp:cNvPr id="0" name=""/>
        <dsp:cNvSpPr/>
      </dsp:nvSpPr>
      <dsp:spPr>
        <a:xfrm>
          <a:off x="2100728" y="667956"/>
          <a:ext cx="5663863" cy="75768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Primary Employee </a:t>
          </a:r>
        </a:p>
      </dsp:txBody>
      <dsp:txXfrm>
        <a:off x="2100728" y="667956"/>
        <a:ext cx="5663863" cy="757682"/>
      </dsp:txXfrm>
    </dsp:sp>
    <dsp:sp modelId="{F319BE43-9EEF-4C6A-93CF-7D1848D44CD4}">
      <dsp:nvSpPr>
        <dsp:cNvPr id="0" name=""/>
        <dsp:cNvSpPr/>
      </dsp:nvSpPr>
      <dsp:spPr>
        <a:xfrm>
          <a:off x="2100728" y="1615059"/>
          <a:ext cx="4950835" cy="75768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Back up #1 </a:t>
          </a:r>
        </a:p>
      </dsp:txBody>
      <dsp:txXfrm>
        <a:off x="2100728" y="1615059"/>
        <a:ext cx="4950835" cy="757682"/>
      </dsp:txXfrm>
    </dsp:sp>
    <dsp:sp modelId="{EC645821-FAC7-4C24-B380-CF21F26FE583}">
      <dsp:nvSpPr>
        <dsp:cNvPr id="0" name=""/>
        <dsp:cNvSpPr/>
      </dsp:nvSpPr>
      <dsp:spPr>
        <a:xfrm>
          <a:off x="2100728" y="2562161"/>
          <a:ext cx="3221188" cy="75768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Back up #2</a:t>
          </a:r>
        </a:p>
      </dsp:txBody>
      <dsp:txXfrm>
        <a:off x="2100728" y="2562161"/>
        <a:ext cx="3221188" cy="7576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D008D-C003-46D2-9132-3BCA6FDF4FFD}">
      <dsp:nvSpPr>
        <dsp:cNvPr id="0" name=""/>
        <dsp:cNvSpPr/>
      </dsp:nvSpPr>
      <dsp:spPr>
        <a:xfrm rot="16200000">
          <a:off x="-1156952" y="1966240"/>
          <a:ext cx="3150108" cy="37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1363" bIns="0" numCol="1" spcCol="1270" anchor="t" anchorCtr="0">
          <a:noAutofit/>
        </a:bodyPr>
        <a:lstStyle/>
        <a:p>
          <a:pPr marL="0" lvl="0" indent="0" algn="r" defTabSz="1155700">
            <a:lnSpc>
              <a:spcPct val="90000"/>
            </a:lnSpc>
            <a:spcBef>
              <a:spcPct val="0"/>
            </a:spcBef>
            <a:spcAft>
              <a:spcPct val="35000"/>
            </a:spcAft>
            <a:buNone/>
          </a:pPr>
          <a:r>
            <a:rPr lang="en-US" sz="2600" kern="1200" dirty="0"/>
            <a:t>Vision Screenings</a:t>
          </a:r>
        </a:p>
      </dsp:txBody>
      <dsp:txXfrm>
        <a:off x="-1156952" y="1966240"/>
        <a:ext cx="3150108" cy="375718"/>
      </dsp:txXfrm>
    </dsp:sp>
    <dsp:sp modelId="{5E370258-ACE8-4B23-98CA-F859BA3B0DCC}">
      <dsp:nvSpPr>
        <dsp:cNvPr id="0" name=""/>
        <dsp:cNvSpPr/>
      </dsp:nvSpPr>
      <dsp:spPr>
        <a:xfrm>
          <a:off x="605960" y="354742"/>
          <a:ext cx="1871475" cy="3598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31363" rIns="170688" bIns="170688"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a:t>K, 1, 3, 5, 7, 9, (and soon 11)</a:t>
          </a:r>
        </a:p>
        <a:p>
          <a:pPr marL="228600" lvl="1" indent="-228600" algn="l" defTabSz="1066800">
            <a:lnSpc>
              <a:spcPct val="90000"/>
            </a:lnSpc>
            <a:spcBef>
              <a:spcPct val="0"/>
            </a:spcBef>
            <a:spcAft>
              <a:spcPct val="15000"/>
            </a:spcAft>
            <a:buChar char="•"/>
          </a:pPr>
          <a:r>
            <a:rPr lang="en-US" sz="2400" kern="1200" dirty="0"/>
            <a:t>All new students to district</a:t>
          </a:r>
        </a:p>
        <a:p>
          <a:pPr marL="228600" lvl="1" indent="-228600" algn="l" defTabSz="1066800">
            <a:lnSpc>
              <a:spcPct val="90000"/>
            </a:lnSpc>
            <a:spcBef>
              <a:spcPct val="0"/>
            </a:spcBef>
            <a:spcAft>
              <a:spcPct val="15000"/>
            </a:spcAft>
            <a:buChar char="•"/>
          </a:pPr>
          <a:r>
            <a:rPr lang="en-US" sz="2400" kern="1200" dirty="0"/>
            <a:t>Those referred</a:t>
          </a:r>
        </a:p>
        <a:p>
          <a:pPr marL="171450" lvl="1" indent="-171450" algn="l" defTabSz="800100">
            <a:lnSpc>
              <a:spcPct val="90000"/>
            </a:lnSpc>
            <a:spcBef>
              <a:spcPct val="0"/>
            </a:spcBef>
            <a:spcAft>
              <a:spcPct val="15000"/>
            </a:spcAft>
            <a:buChar char="•"/>
          </a:pPr>
          <a:endParaRPr lang="en-US" sz="1800" kern="1200" dirty="0"/>
        </a:p>
      </dsp:txBody>
      <dsp:txXfrm>
        <a:off x="605960" y="354742"/>
        <a:ext cx="1871475" cy="3598714"/>
      </dsp:txXfrm>
    </dsp:sp>
    <dsp:sp modelId="{F5CB2B1D-B3B7-4852-9E81-25871A54E346}">
      <dsp:nvSpPr>
        <dsp:cNvPr id="0" name=""/>
        <dsp:cNvSpPr/>
      </dsp:nvSpPr>
      <dsp:spPr>
        <a:xfrm>
          <a:off x="990602" y="152402"/>
          <a:ext cx="978317" cy="759266"/>
        </a:xfrm>
        <a:prstGeom prst="rect">
          <a:avLst/>
        </a:prstGeom>
        <a:blipFill>
          <a:blip xmlns:r="http://schemas.openxmlformats.org/officeDocument/2006/relationships" r:embed="rId1"/>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E6456F-1274-49A4-A052-F9530DA1192F}">
      <dsp:nvSpPr>
        <dsp:cNvPr id="0" name=""/>
        <dsp:cNvSpPr/>
      </dsp:nvSpPr>
      <dsp:spPr>
        <a:xfrm rot="16200000">
          <a:off x="1472946" y="1974595"/>
          <a:ext cx="3150108" cy="37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1363" bIns="0" numCol="1" spcCol="1270" anchor="t" anchorCtr="0">
          <a:noAutofit/>
        </a:bodyPr>
        <a:lstStyle/>
        <a:p>
          <a:pPr marL="0" lvl="0" indent="0" algn="r" defTabSz="1155700">
            <a:lnSpc>
              <a:spcPct val="90000"/>
            </a:lnSpc>
            <a:spcBef>
              <a:spcPct val="0"/>
            </a:spcBef>
            <a:spcAft>
              <a:spcPct val="35000"/>
            </a:spcAft>
            <a:buNone/>
          </a:pPr>
          <a:r>
            <a:rPr lang="en-US" sz="2600" kern="1200" dirty="0"/>
            <a:t>Hearing Screenings</a:t>
          </a:r>
        </a:p>
      </dsp:txBody>
      <dsp:txXfrm>
        <a:off x="1472946" y="1974595"/>
        <a:ext cx="3150108" cy="375718"/>
      </dsp:txXfrm>
    </dsp:sp>
    <dsp:sp modelId="{F84A05C3-8CF3-45B8-BDB7-577A3CC7FF44}">
      <dsp:nvSpPr>
        <dsp:cNvPr id="0" name=""/>
        <dsp:cNvSpPr/>
      </dsp:nvSpPr>
      <dsp:spPr>
        <a:xfrm>
          <a:off x="3352799" y="376469"/>
          <a:ext cx="1871475" cy="35904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31363" rIns="170688" bIns="170688"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228600" lvl="1" indent="-228600" algn="l" defTabSz="1066800">
            <a:lnSpc>
              <a:spcPct val="90000"/>
            </a:lnSpc>
            <a:spcBef>
              <a:spcPct val="0"/>
            </a:spcBef>
            <a:spcAft>
              <a:spcPct val="15000"/>
            </a:spcAft>
            <a:buChar char="•"/>
          </a:pPr>
          <a:r>
            <a:rPr lang="en-US" sz="2400" kern="1200" dirty="0"/>
            <a:t>K, 1, 3, 5, 9, 11</a:t>
          </a:r>
        </a:p>
        <a:p>
          <a:pPr marL="228600" lvl="1" indent="-228600" algn="l" defTabSz="1066800">
            <a:lnSpc>
              <a:spcPct val="90000"/>
            </a:lnSpc>
            <a:spcBef>
              <a:spcPct val="0"/>
            </a:spcBef>
            <a:spcAft>
              <a:spcPct val="15000"/>
            </a:spcAft>
            <a:buChar char="•"/>
          </a:pPr>
          <a:r>
            <a:rPr lang="en-US" sz="2400" kern="1200" dirty="0"/>
            <a:t>All new students to district</a:t>
          </a:r>
        </a:p>
        <a:p>
          <a:pPr marL="228600" lvl="1" indent="-228600" algn="l" defTabSz="1066800">
            <a:lnSpc>
              <a:spcPct val="90000"/>
            </a:lnSpc>
            <a:spcBef>
              <a:spcPct val="0"/>
            </a:spcBef>
            <a:spcAft>
              <a:spcPct val="15000"/>
            </a:spcAft>
            <a:buChar char="•"/>
          </a:pPr>
          <a:r>
            <a:rPr lang="en-US" sz="2400" kern="1200" dirty="0"/>
            <a:t>Those referred</a:t>
          </a:r>
        </a:p>
      </dsp:txBody>
      <dsp:txXfrm>
        <a:off x="3352799" y="376469"/>
        <a:ext cx="1871475" cy="3590430"/>
      </dsp:txXfrm>
    </dsp:sp>
    <dsp:sp modelId="{866E1A46-6137-4CF2-A592-B9AD93D5C14C}">
      <dsp:nvSpPr>
        <dsp:cNvPr id="0" name=""/>
        <dsp:cNvSpPr/>
      </dsp:nvSpPr>
      <dsp:spPr>
        <a:xfrm>
          <a:off x="3706089" y="76199"/>
          <a:ext cx="748145" cy="743719"/>
        </a:xfrm>
        <a:prstGeom prst="rect">
          <a:avLst/>
        </a:prstGeom>
        <a:blipFill>
          <a:blip xmlns:r="http://schemas.openxmlformats.org/officeDocument/2006/relationships" r:embed="rId2"/>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3B737-E764-4B14-BA1E-1166FB0058E1}">
      <dsp:nvSpPr>
        <dsp:cNvPr id="0" name=""/>
        <dsp:cNvSpPr/>
      </dsp:nvSpPr>
      <dsp:spPr>
        <a:xfrm rot="16200000">
          <a:off x="4023004" y="1963049"/>
          <a:ext cx="3150108" cy="37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1363" bIns="0" numCol="1" spcCol="1270" anchor="t" anchorCtr="0">
          <a:noAutofit/>
        </a:bodyPr>
        <a:lstStyle/>
        <a:p>
          <a:pPr marL="0" lvl="0" indent="0" algn="r" defTabSz="1155700">
            <a:lnSpc>
              <a:spcPct val="90000"/>
            </a:lnSpc>
            <a:spcBef>
              <a:spcPct val="0"/>
            </a:spcBef>
            <a:spcAft>
              <a:spcPct val="35000"/>
            </a:spcAft>
            <a:buNone/>
          </a:pPr>
          <a:r>
            <a:rPr lang="en-US" sz="2600" kern="1200" dirty="0"/>
            <a:t>K or Gr 1 Screening  </a:t>
          </a:r>
        </a:p>
      </dsp:txBody>
      <dsp:txXfrm>
        <a:off x="4023004" y="1963049"/>
        <a:ext cx="3150108" cy="375718"/>
      </dsp:txXfrm>
    </dsp:sp>
    <dsp:sp modelId="{574EC500-8695-43C7-B83F-7265C8C09A20}">
      <dsp:nvSpPr>
        <dsp:cNvPr id="0" name=""/>
        <dsp:cNvSpPr/>
      </dsp:nvSpPr>
      <dsp:spPr>
        <a:xfrm>
          <a:off x="5792865" y="340951"/>
          <a:ext cx="2700932" cy="3618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31363" rIns="170688" bIns="170688"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228600" lvl="1" indent="-228600" algn="l" defTabSz="1066800">
            <a:lnSpc>
              <a:spcPct val="90000"/>
            </a:lnSpc>
            <a:spcBef>
              <a:spcPct val="0"/>
            </a:spcBef>
            <a:spcAft>
              <a:spcPct val="15000"/>
            </a:spcAft>
            <a:buChar char="•"/>
          </a:pPr>
          <a:r>
            <a:rPr lang="en-US" sz="2400" kern="1200" dirty="0"/>
            <a:t>By Nov 1</a:t>
          </a:r>
          <a:r>
            <a:rPr lang="en-US" sz="2400" kern="1200" baseline="30000" dirty="0"/>
            <a:t>st</a:t>
          </a:r>
          <a:r>
            <a:rPr lang="en-US" sz="2400" kern="1200" dirty="0"/>
            <a:t> </a:t>
          </a:r>
        </a:p>
        <a:p>
          <a:pPr marL="228600" lvl="1" indent="-228600" algn="l" defTabSz="1066800">
            <a:lnSpc>
              <a:spcPct val="90000"/>
            </a:lnSpc>
            <a:spcBef>
              <a:spcPct val="0"/>
            </a:spcBef>
            <a:spcAft>
              <a:spcPct val="15000"/>
            </a:spcAft>
            <a:buChar char="•"/>
          </a:pPr>
          <a:r>
            <a:rPr lang="en-US" sz="2400" i="0" kern="1200" dirty="0"/>
            <a:t>Vision, Hearing, Speech,</a:t>
          </a:r>
        </a:p>
        <a:p>
          <a:pPr marL="228600" lvl="1" indent="-228600" algn="l" defTabSz="1066800">
            <a:lnSpc>
              <a:spcPct val="90000"/>
            </a:lnSpc>
            <a:spcBef>
              <a:spcPct val="0"/>
            </a:spcBef>
            <a:spcAft>
              <a:spcPct val="15000"/>
            </a:spcAft>
            <a:buChar char="•"/>
          </a:pPr>
          <a:r>
            <a:rPr lang="en-US" sz="2400" i="0" kern="1200" dirty="0"/>
            <a:t>Health/medical conditions </a:t>
          </a:r>
        </a:p>
        <a:p>
          <a:pPr marL="228600" lvl="1" indent="-228600" algn="l" defTabSz="1066800">
            <a:lnSpc>
              <a:spcPct val="90000"/>
            </a:lnSpc>
            <a:spcBef>
              <a:spcPct val="0"/>
            </a:spcBef>
            <a:spcAft>
              <a:spcPct val="15000"/>
            </a:spcAft>
            <a:buChar char="•"/>
          </a:pPr>
          <a:r>
            <a:rPr lang="en-US" sz="2400" i="0" kern="1200" dirty="0"/>
            <a:t>Developmental disorders</a:t>
          </a:r>
        </a:p>
      </dsp:txBody>
      <dsp:txXfrm>
        <a:off x="5792865" y="340951"/>
        <a:ext cx="2700932" cy="3618466"/>
      </dsp:txXfrm>
    </dsp:sp>
    <dsp:sp modelId="{E49A9CE9-7396-47D6-8ED1-16B76C04B9EC}">
      <dsp:nvSpPr>
        <dsp:cNvPr id="0" name=""/>
        <dsp:cNvSpPr/>
      </dsp:nvSpPr>
      <dsp:spPr>
        <a:xfrm>
          <a:off x="6400803" y="76199"/>
          <a:ext cx="1001634" cy="751436"/>
        </a:xfrm>
        <a:prstGeom prst="rect">
          <a:avLst/>
        </a:prstGeom>
        <a:blipFill>
          <a:blip xmlns:r="http://schemas.openxmlformats.org/officeDocument/2006/relationships" r:embed="rId3"/>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32F4D-60C7-4ACD-9B91-F64C570FF0BE}">
      <dsp:nvSpPr>
        <dsp:cNvPr id="0" name=""/>
        <dsp:cNvSpPr/>
      </dsp:nvSpPr>
      <dsp:spPr>
        <a:xfrm>
          <a:off x="304783" y="0"/>
          <a:ext cx="8534401" cy="502919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Licensed School Nurse </a:t>
          </a:r>
        </a:p>
      </dsp:txBody>
      <dsp:txXfrm>
        <a:off x="3378874" y="251460"/>
        <a:ext cx="2386218" cy="754380"/>
      </dsp:txXfrm>
    </dsp:sp>
    <dsp:sp modelId="{50D6CE22-16A6-439C-9C04-B2DA1C46B956}">
      <dsp:nvSpPr>
        <dsp:cNvPr id="0" name=""/>
        <dsp:cNvSpPr/>
      </dsp:nvSpPr>
      <dsp:spPr>
        <a:xfrm>
          <a:off x="1600189" y="1005840"/>
          <a:ext cx="5638819" cy="4023360"/>
        </a:xfrm>
        <a:prstGeom prst="ellipse">
          <a:avLst/>
        </a:prstGeom>
        <a:solidFill>
          <a:schemeClr val="accent2">
            <a:hueOff val="6992856"/>
            <a:satOff val="1238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Registered Nurse </a:t>
          </a:r>
        </a:p>
      </dsp:txBody>
      <dsp:txXfrm>
        <a:off x="3434215" y="1247241"/>
        <a:ext cx="1970767" cy="724204"/>
      </dsp:txXfrm>
    </dsp:sp>
    <dsp:sp modelId="{A70C4D15-79C0-49CC-BE13-CB0BA598262D}">
      <dsp:nvSpPr>
        <dsp:cNvPr id="0" name=""/>
        <dsp:cNvSpPr/>
      </dsp:nvSpPr>
      <dsp:spPr>
        <a:xfrm>
          <a:off x="2057394" y="2286002"/>
          <a:ext cx="4724410" cy="2468874"/>
        </a:xfrm>
        <a:prstGeom prst="ellipse">
          <a:avLst/>
        </a:prstGeom>
        <a:solidFill>
          <a:schemeClr val="accent2">
            <a:hueOff val="13985713"/>
            <a:satOff val="24767"/>
            <a:lumOff val="-1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Licensed Practical Nurse </a:t>
          </a:r>
        </a:p>
      </dsp:txBody>
      <dsp:txXfrm>
        <a:off x="3318811" y="2471168"/>
        <a:ext cx="2201575" cy="555496"/>
      </dsp:txXfrm>
    </dsp:sp>
    <dsp:sp modelId="{D69B6F3E-809D-4407-B703-077D9C5CCFB2}">
      <dsp:nvSpPr>
        <dsp:cNvPr id="0" name=""/>
        <dsp:cNvSpPr/>
      </dsp:nvSpPr>
      <dsp:spPr>
        <a:xfrm>
          <a:off x="3413759" y="3352796"/>
          <a:ext cx="2011680" cy="134112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Health Aide</a:t>
          </a:r>
        </a:p>
      </dsp:txBody>
      <dsp:txXfrm>
        <a:off x="3708363" y="3688078"/>
        <a:ext cx="1422472" cy="6705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4DF61-D5BD-40CE-ACCD-23802BEF40E3}">
      <dsp:nvSpPr>
        <dsp:cNvPr id="0" name=""/>
        <dsp:cNvSpPr/>
      </dsp:nvSpPr>
      <dsp:spPr>
        <a:xfrm rot="16200000">
          <a:off x="-1457183" y="2293098"/>
          <a:ext cx="3447288" cy="380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5953" bIns="0" numCol="1" spcCol="1270" anchor="t" anchorCtr="0">
          <a:noAutofit/>
        </a:bodyPr>
        <a:lstStyle/>
        <a:p>
          <a:pPr marL="0" lvl="0" indent="0" algn="r" defTabSz="1200150">
            <a:lnSpc>
              <a:spcPct val="90000"/>
            </a:lnSpc>
            <a:spcBef>
              <a:spcPct val="0"/>
            </a:spcBef>
            <a:spcAft>
              <a:spcPct val="35000"/>
            </a:spcAft>
            <a:buNone/>
          </a:pPr>
          <a:r>
            <a:rPr lang="en-US" sz="2700" kern="1200" dirty="0"/>
            <a:t>Health Conditions </a:t>
          </a:r>
        </a:p>
      </dsp:txBody>
      <dsp:txXfrm>
        <a:off x="-1457183" y="2293098"/>
        <a:ext cx="3447288" cy="380923"/>
      </dsp:txXfrm>
    </dsp:sp>
    <dsp:sp modelId="{AFD19DC5-FF03-4A92-855A-48C52CDE6111}">
      <dsp:nvSpPr>
        <dsp:cNvPr id="0" name=""/>
        <dsp:cNvSpPr/>
      </dsp:nvSpPr>
      <dsp:spPr>
        <a:xfrm>
          <a:off x="462544" y="692022"/>
          <a:ext cx="2024566" cy="365264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35953"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Diabetes</a:t>
          </a:r>
        </a:p>
        <a:p>
          <a:pPr marL="228600" lvl="1" indent="-228600" algn="l" defTabSz="1066800">
            <a:lnSpc>
              <a:spcPct val="90000"/>
            </a:lnSpc>
            <a:spcBef>
              <a:spcPct val="0"/>
            </a:spcBef>
            <a:spcAft>
              <a:spcPct val="15000"/>
            </a:spcAft>
            <a:buChar char="•"/>
          </a:pPr>
          <a:r>
            <a:rPr lang="en-US" sz="2400" kern="1200" dirty="0"/>
            <a:t>Asthma </a:t>
          </a:r>
        </a:p>
        <a:p>
          <a:pPr marL="228600" lvl="1" indent="-228600" algn="l" defTabSz="1066800">
            <a:lnSpc>
              <a:spcPct val="90000"/>
            </a:lnSpc>
            <a:spcBef>
              <a:spcPct val="0"/>
            </a:spcBef>
            <a:spcAft>
              <a:spcPct val="15000"/>
            </a:spcAft>
            <a:buChar char="•"/>
          </a:pPr>
          <a:r>
            <a:rPr lang="en-US" sz="2400" kern="1200" dirty="0"/>
            <a:t>Epilepsy</a:t>
          </a:r>
        </a:p>
        <a:p>
          <a:pPr marL="228600" lvl="1" indent="-228600" algn="l" defTabSz="1066800">
            <a:lnSpc>
              <a:spcPct val="90000"/>
            </a:lnSpc>
            <a:spcBef>
              <a:spcPct val="0"/>
            </a:spcBef>
            <a:spcAft>
              <a:spcPct val="15000"/>
            </a:spcAft>
            <a:buChar char="•"/>
          </a:pPr>
          <a:r>
            <a:rPr lang="en-US" sz="2400" kern="1200" dirty="0"/>
            <a:t>Severe Allergies</a:t>
          </a:r>
        </a:p>
        <a:p>
          <a:pPr marL="228600" lvl="1" indent="-228600" algn="l" defTabSz="1066800">
            <a:lnSpc>
              <a:spcPct val="90000"/>
            </a:lnSpc>
            <a:spcBef>
              <a:spcPct val="0"/>
            </a:spcBef>
            <a:spcAft>
              <a:spcPct val="15000"/>
            </a:spcAft>
            <a:buChar char="•"/>
          </a:pPr>
          <a:r>
            <a:rPr lang="en-US" sz="2400" kern="1200" dirty="0"/>
            <a:t>Heart Conditions</a:t>
          </a:r>
        </a:p>
        <a:p>
          <a:pPr marL="228600" lvl="1" indent="-228600" algn="l" defTabSz="1066800">
            <a:lnSpc>
              <a:spcPct val="90000"/>
            </a:lnSpc>
            <a:spcBef>
              <a:spcPct val="0"/>
            </a:spcBef>
            <a:spcAft>
              <a:spcPct val="15000"/>
            </a:spcAft>
            <a:buChar char="•"/>
          </a:pPr>
          <a:r>
            <a:rPr lang="en-US" sz="2400" kern="1200" dirty="0"/>
            <a:t>Other</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462544" y="692022"/>
        <a:ext cx="2024566" cy="3652642"/>
      </dsp:txXfrm>
    </dsp:sp>
    <dsp:sp modelId="{F4090D9C-594E-434C-8184-DFBFFBEE45B1}">
      <dsp:nvSpPr>
        <dsp:cNvPr id="0" name=""/>
        <dsp:cNvSpPr/>
      </dsp:nvSpPr>
      <dsp:spPr>
        <a:xfrm>
          <a:off x="152777" y="158147"/>
          <a:ext cx="1090743" cy="702361"/>
        </a:xfrm>
        <a:prstGeom prst="rect">
          <a:avLst/>
        </a:prstGeom>
        <a:blipFill>
          <a:blip xmlns:r="http://schemas.openxmlformats.org/officeDocument/2006/relationships" r:embed="rId1"/>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CC75DB-2716-4B93-ABB0-948A95B5073B}">
      <dsp:nvSpPr>
        <dsp:cNvPr id="0" name=""/>
        <dsp:cNvSpPr/>
      </dsp:nvSpPr>
      <dsp:spPr>
        <a:xfrm rot="16200000">
          <a:off x="1524960" y="2174676"/>
          <a:ext cx="2906339" cy="380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5953" bIns="0" numCol="1" spcCol="1270" anchor="t" anchorCtr="0">
          <a:noAutofit/>
        </a:bodyPr>
        <a:lstStyle/>
        <a:p>
          <a:pPr marL="0" lvl="0" indent="0" algn="r" defTabSz="1200150">
            <a:lnSpc>
              <a:spcPct val="90000"/>
            </a:lnSpc>
            <a:spcBef>
              <a:spcPct val="0"/>
            </a:spcBef>
            <a:spcAft>
              <a:spcPct val="35000"/>
            </a:spcAft>
            <a:buNone/>
          </a:pPr>
          <a:r>
            <a:rPr lang="en-US" sz="2700" kern="1200" dirty="0"/>
            <a:t>School Nurse </a:t>
          </a:r>
        </a:p>
      </dsp:txBody>
      <dsp:txXfrm>
        <a:off x="1524960" y="2174676"/>
        <a:ext cx="2906339" cy="380923"/>
      </dsp:txXfrm>
    </dsp:sp>
    <dsp:sp modelId="{B9A71870-5818-4562-97F2-CBEC938AE8A1}">
      <dsp:nvSpPr>
        <dsp:cNvPr id="0" name=""/>
        <dsp:cNvSpPr/>
      </dsp:nvSpPr>
      <dsp:spPr>
        <a:xfrm>
          <a:off x="3222616" y="683344"/>
          <a:ext cx="2104599" cy="3697561"/>
        </a:xfrm>
        <a:prstGeom prst="rect">
          <a:avLst/>
        </a:prstGeom>
        <a:solidFill>
          <a:schemeClr val="accent3">
            <a:hueOff val="6691"/>
            <a:satOff val="-9884"/>
            <a:lumOff val="-97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35953"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Assessment</a:t>
          </a:r>
        </a:p>
        <a:p>
          <a:pPr marL="228600" lvl="1" indent="-228600" algn="l" defTabSz="1066800">
            <a:lnSpc>
              <a:spcPct val="90000"/>
            </a:lnSpc>
            <a:spcBef>
              <a:spcPct val="0"/>
            </a:spcBef>
            <a:spcAft>
              <a:spcPct val="15000"/>
            </a:spcAft>
            <a:buChar char="•"/>
          </a:pPr>
          <a:r>
            <a:rPr lang="en-US" sz="2400" kern="1200" dirty="0"/>
            <a:t>Planning </a:t>
          </a:r>
        </a:p>
        <a:p>
          <a:pPr marL="228600" lvl="1" indent="-228600" algn="l" defTabSz="1066800">
            <a:lnSpc>
              <a:spcPct val="90000"/>
            </a:lnSpc>
            <a:spcBef>
              <a:spcPct val="0"/>
            </a:spcBef>
            <a:spcAft>
              <a:spcPct val="15000"/>
            </a:spcAft>
            <a:buChar char="•"/>
          </a:pPr>
          <a:r>
            <a:rPr lang="en-US" sz="2400" kern="1200" dirty="0"/>
            <a:t>Intervention</a:t>
          </a:r>
        </a:p>
        <a:p>
          <a:pPr marL="228600" lvl="1" indent="-228600" algn="l" defTabSz="1066800">
            <a:lnSpc>
              <a:spcPct val="90000"/>
            </a:lnSpc>
            <a:spcBef>
              <a:spcPct val="0"/>
            </a:spcBef>
            <a:spcAft>
              <a:spcPct val="15000"/>
            </a:spcAft>
            <a:buChar char="•"/>
          </a:pPr>
          <a:r>
            <a:rPr lang="en-US" sz="2400" kern="1200" dirty="0"/>
            <a:t>Evaluation</a:t>
          </a:r>
        </a:p>
        <a:p>
          <a:pPr marL="228600" lvl="1" indent="-228600" algn="l" defTabSz="1066800">
            <a:lnSpc>
              <a:spcPct val="90000"/>
            </a:lnSpc>
            <a:spcBef>
              <a:spcPct val="0"/>
            </a:spcBef>
            <a:spcAft>
              <a:spcPct val="15000"/>
            </a:spcAft>
            <a:buChar char="•"/>
          </a:pPr>
          <a:r>
            <a:rPr lang="en-US" sz="2400" kern="1200" dirty="0"/>
            <a:t>Training</a:t>
          </a:r>
        </a:p>
        <a:p>
          <a:pPr marL="228600" lvl="1" indent="-228600" algn="l" defTabSz="1066800">
            <a:lnSpc>
              <a:spcPct val="90000"/>
            </a:lnSpc>
            <a:spcBef>
              <a:spcPct val="0"/>
            </a:spcBef>
            <a:spcAft>
              <a:spcPct val="15000"/>
            </a:spcAft>
            <a:buChar char="•"/>
          </a:pPr>
          <a:r>
            <a:rPr lang="en-US" sz="2400" kern="1200" dirty="0"/>
            <a:t>Medical orders</a:t>
          </a:r>
        </a:p>
      </dsp:txBody>
      <dsp:txXfrm>
        <a:off x="3222616" y="683344"/>
        <a:ext cx="2104599" cy="3697561"/>
      </dsp:txXfrm>
    </dsp:sp>
    <dsp:sp modelId="{24A2F851-34C5-45CD-83BF-F5EE5B45691D}">
      <dsp:nvSpPr>
        <dsp:cNvPr id="0" name=""/>
        <dsp:cNvSpPr/>
      </dsp:nvSpPr>
      <dsp:spPr>
        <a:xfrm>
          <a:off x="3012440" y="132298"/>
          <a:ext cx="761846" cy="761846"/>
        </a:xfrm>
        <a:prstGeom prst="rect">
          <a:avLst/>
        </a:prstGeom>
        <a:solidFill>
          <a:schemeClr val="accent3">
            <a:tint val="50000"/>
            <a:hueOff val="-49178"/>
            <a:satOff val="-12824"/>
            <a:lumOff val="-2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0A4A0-4E1D-471D-95D4-9C9EC83E17CA}">
      <dsp:nvSpPr>
        <dsp:cNvPr id="0" name=""/>
        <dsp:cNvSpPr/>
      </dsp:nvSpPr>
      <dsp:spPr>
        <a:xfrm rot="16200000">
          <a:off x="4364009" y="2196953"/>
          <a:ext cx="2952877" cy="380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5953" bIns="0" numCol="1" spcCol="1270" anchor="t" anchorCtr="0">
          <a:noAutofit/>
        </a:bodyPr>
        <a:lstStyle/>
        <a:p>
          <a:pPr marL="0" lvl="0" indent="0" algn="r" defTabSz="1200150">
            <a:lnSpc>
              <a:spcPct val="90000"/>
            </a:lnSpc>
            <a:spcBef>
              <a:spcPct val="0"/>
            </a:spcBef>
            <a:spcAft>
              <a:spcPct val="35000"/>
            </a:spcAft>
            <a:buNone/>
          </a:pPr>
          <a:r>
            <a:rPr lang="en-US" sz="2700" kern="1200" dirty="0"/>
            <a:t>School Staff</a:t>
          </a:r>
        </a:p>
      </dsp:txBody>
      <dsp:txXfrm>
        <a:off x="4364009" y="2196953"/>
        <a:ext cx="2952877" cy="380923"/>
      </dsp:txXfrm>
    </dsp:sp>
    <dsp:sp modelId="{BA8DD1DC-8ADB-4499-9C7E-B6DDD2C4D952}">
      <dsp:nvSpPr>
        <dsp:cNvPr id="0" name=""/>
        <dsp:cNvSpPr/>
      </dsp:nvSpPr>
      <dsp:spPr>
        <a:xfrm>
          <a:off x="6006932" y="682403"/>
          <a:ext cx="2175505" cy="3690907"/>
        </a:xfrm>
        <a:prstGeom prst="rect">
          <a:avLst/>
        </a:prstGeom>
        <a:solidFill>
          <a:schemeClr val="accent3">
            <a:hueOff val="13381"/>
            <a:satOff val="-19768"/>
            <a:lumOff val="-194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335953" rIns="227584" bIns="227584"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Be Designated</a:t>
          </a:r>
        </a:p>
        <a:p>
          <a:pPr marL="228600" lvl="1" indent="-228600" algn="l" defTabSz="1111250">
            <a:lnSpc>
              <a:spcPct val="90000"/>
            </a:lnSpc>
            <a:spcBef>
              <a:spcPct val="0"/>
            </a:spcBef>
            <a:spcAft>
              <a:spcPct val="15000"/>
            </a:spcAft>
            <a:buChar char="•"/>
          </a:pPr>
          <a:r>
            <a:rPr lang="en-US" sz="2500" kern="1200" dirty="0"/>
            <a:t>Attend trainings</a:t>
          </a:r>
        </a:p>
        <a:p>
          <a:pPr marL="228600" lvl="1" indent="-228600" algn="l" defTabSz="1111250">
            <a:lnSpc>
              <a:spcPct val="90000"/>
            </a:lnSpc>
            <a:spcBef>
              <a:spcPct val="0"/>
            </a:spcBef>
            <a:spcAft>
              <a:spcPct val="15000"/>
            </a:spcAft>
            <a:buChar char="•"/>
          </a:pPr>
          <a:r>
            <a:rPr lang="en-US" sz="2500" i="0" kern="1200" dirty="0"/>
            <a:t>Receive Periodic updates</a:t>
          </a:r>
        </a:p>
      </dsp:txBody>
      <dsp:txXfrm>
        <a:off x="6006932" y="682403"/>
        <a:ext cx="2175505" cy="3690907"/>
      </dsp:txXfrm>
    </dsp:sp>
    <dsp:sp modelId="{D1DB20EA-0E11-4445-8F54-19736CDB487A}">
      <dsp:nvSpPr>
        <dsp:cNvPr id="0" name=""/>
        <dsp:cNvSpPr/>
      </dsp:nvSpPr>
      <dsp:spPr>
        <a:xfrm>
          <a:off x="5854481" y="0"/>
          <a:ext cx="890195" cy="928020"/>
        </a:xfrm>
        <a:prstGeom prst="rect">
          <a:avLst/>
        </a:prstGeom>
        <a:blipFill>
          <a:blip xmlns:r="http://schemas.openxmlformats.org/officeDocument/2006/relationships" r:embed="rId2"/>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725"/>
          </a:xfrm>
          <a:prstGeom prst="rect">
            <a:avLst/>
          </a:prstGeom>
        </p:spPr>
        <p:txBody>
          <a:bodyPr vert="horz" lIns="91428" tIns="45714" rIns="91428" bIns="45714" rtlCol="0"/>
          <a:lstStyle>
            <a:lvl1pPr algn="r">
              <a:defRPr sz="1200"/>
            </a:lvl1pPr>
          </a:lstStyle>
          <a:p>
            <a:fld id="{2A4E4D7E-BFE1-4670-BADF-69BB56289307}" type="datetimeFigureOut">
              <a:rPr lang="en-US" smtClean="0"/>
              <a:t>5/8/2017</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8" tIns="45714" rIns="91428" bIns="45714" rtlCol="0" anchor="b"/>
          <a:lstStyle>
            <a:lvl1pPr algn="r">
              <a:defRPr sz="1200"/>
            </a:lvl1pPr>
          </a:lstStyle>
          <a:p>
            <a:fld id="{66DF1334-412F-4D29-9189-7F9B5370894C}" type="slidenum">
              <a:rPr lang="en-US" smtClean="0"/>
              <a:t>‹#›</a:t>
            </a:fld>
            <a:endParaRPr lang="en-US"/>
          </a:p>
        </p:txBody>
      </p:sp>
    </p:spTree>
    <p:extLst>
      <p:ext uri="{BB962C8B-B14F-4D97-AF65-F5344CB8AC3E}">
        <p14:creationId xmlns:p14="http://schemas.microsoft.com/office/powerpoint/2010/main" val="2799218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3DBBBB0E-4AAA-4183-AFA8-CD77687265B3}" type="datetimeFigureOut">
              <a:rPr lang="en-US" smtClean="0"/>
              <a:t>5/8/2017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6" tIns="46583" rIns="93166" bIns="46583" rtlCol="0" anchor="b"/>
          <a:lstStyle>
            <a:lvl1pPr algn="r">
              <a:defRPr sz="1200"/>
            </a:lvl1pPr>
          </a:lstStyle>
          <a:p>
            <a:fld id="{7F1FDD47-404A-443F-B506-6B55DEE76A90}" type="slidenum">
              <a:rPr lang="en-US" smtClean="0"/>
              <a:t>‹#›</a:t>
            </a:fld>
            <a:endParaRPr lang="en-US"/>
          </a:p>
        </p:txBody>
      </p:sp>
    </p:spTree>
    <p:extLst>
      <p:ext uri="{BB962C8B-B14F-4D97-AF65-F5344CB8AC3E}">
        <p14:creationId xmlns:p14="http://schemas.microsoft.com/office/powerpoint/2010/main" val="23551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i="1" dirty="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55513" indent="-290461">
              <a:defRPr>
                <a:solidFill>
                  <a:schemeClr val="tx1"/>
                </a:solidFill>
                <a:latin typeface="Arial" charset="0"/>
              </a:defRPr>
            </a:lvl2pPr>
            <a:lvl3pPr marL="1163428" indent="-231733">
              <a:defRPr>
                <a:solidFill>
                  <a:schemeClr val="tx1"/>
                </a:solidFill>
                <a:latin typeface="Arial" charset="0"/>
              </a:defRPr>
            </a:lvl3pPr>
            <a:lvl4pPr marL="1630068" indent="-231733">
              <a:defRPr>
                <a:solidFill>
                  <a:schemeClr val="tx1"/>
                </a:solidFill>
                <a:latin typeface="Arial" charset="0"/>
              </a:defRPr>
            </a:lvl4pPr>
            <a:lvl5pPr marL="2095121" indent="-231733">
              <a:defRPr>
                <a:solidFill>
                  <a:schemeClr val="tx1"/>
                </a:solidFill>
                <a:latin typeface="Arial" charset="0"/>
              </a:defRPr>
            </a:lvl5pPr>
            <a:lvl6pPr marL="2552239" indent="-231733" eaLnBrk="0" fontAlgn="base" hangingPunct="0">
              <a:spcBef>
                <a:spcPct val="0"/>
              </a:spcBef>
              <a:spcAft>
                <a:spcPct val="0"/>
              </a:spcAft>
              <a:defRPr>
                <a:solidFill>
                  <a:schemeClr val="tx1"/>
                </a:solidFill>
                <a:latin typeface="Arial" charset="0"/>
              </a:defRPr>
            </a:lvl6pPr>
            <a:lvl7pPr marL="3009356" indent="-231733" eaLnBrk="0" fontAlgn="base" hangingPunct="0">
              <a:spcBef>
                <a:spcPct val="0"/>
              </a:spcBef>
              <a:spcAft>
                <a:spcPct val="0"/>
              </a:spcAft>
              <a:defRPr>
                <a:solidFill>
                  <a:schemeClr val="tx1"/>
                </a:solidFill>
                <a:latin typeface="Arial" charset="0"/>
              </a:defRPr>
            </a:lvl7pPr>
            <a:lvl8pPr marL="3466473" indent="-231733" eaLnBrk="0" fontAlgn="base" hangingPunct="0">
              <a:spcBef>
                <a:spcPct val="0"/>
              </a:spcBef>
              <a:spcAft>
                <a:spcPct val="0"/>
              </a:spcAft>
              <a:defRPr>
                <a:solidFill>
                  <a:schemeClr val="tx1"/>
                </a:solidFill>
                <a:latin typeface="Arial" charset="0"/>
              </a:defRPr>
            </a:lvl8pPr>
            <a:lvl9pPr marL="3923591" indent="-231733" eaLnBrk="0" fontAlgn="base" hangingPunct="0">
              <a:spcBef>
                <a:spcPct val="0"/>
              </a:spcBef>
              <a:spcAft>
                <a:spcPct val="0"/>
              </a:spcAft>
              <a:defRPr>
                <a:solidFill>
                  <a:schemeClr val="tx1"/>
                </a:solidFill>
                <a:latin typeface="Arial" charset="0"/>
              </a:defRPr>
            </a:lvl9pPr>
          </a:lstStyle>
          <a:p>
            <a:fld id="{84CC079B-69A7-4D42-818F-CAACDE50D679}" type="slidenum">
              <a:rPr lang="en-US" altLang="en-US" smtClean="0">
                <a:solidFill>
                  <a:srgbClr val="000000"/>
                </a:solidFill>
              </a:rPr>
              <a:pPr/>
              <a:t>1</a:t>
            </a:fld>
            <a:endParaRPr lang="en-US" altLang="en-US" dirty="0">
              <a:solidFill>
                <a:srgbClr val="000000"/>
              </a:solidFill>
            </a:endParaRPr>
          </a:p>
        </p:txBody>
      </p:sp>
    </p:spTree>
    <p:extLst>
      <p:ext uri="{BB962C8B-B14F-4D97-AF65-F5344CB8AC3E}">
        <p14:creationId xmlns:p14="http://schemas.microsoft.com/office/powerpoint/2010/main" val="325280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xfrm>
            <a:off x="838200" y="4416425"/>
            <a:ext cx="5274468" cy="4183063"/>
          </a:xfrm>
          <a:noFill/>
        </p:spPr>
        <p:txBody>
          <a:bodyPr wrap="square" numCol="1" anchor="t" anchorCtr="0" compatLnSpc="1">
            <a:prstTxWarp prst="textNoShape">
              <a:avLst/>
            </a:prstTxWarp>
            <a:normAutofit/>
          </a:bodyPr>
          <a:lstStyle/>
          <a:p>
            <a:r>
              <a:rPr lang="en-US" sz="1400" dirty="0"/>
              <a:t>Slide Notes</a:t>
            </a:r>
          </a:p>
          <a:p>
            <a:pPr marL="285714" indent="-285714">
              <a:spcBef>
                <a:spcPct val="0"/>
              </a:spcBef>
              <a:buFont typeface="Arial" panose="020B0604020202020204" pitchFamily="34" charset="0"/>
              <a:buChar char="•"/>
            </a:pPr>
            <a:r>
              <a:rPr lang="en-US" sz="1400" dirty="0"/>
              <a:t>Many Ohio school students are able to attend school because of the effectiveness of their medication.  The health circumstances requiring medication administration during school are diverse. </a:t>
            </a:r>
          </a:p>
          <a:p>
            <a:pPr marL="285714" indent="-285714">
              <a:spcBef>
                <a:spcPct val="0"/>
              </a:spcBef>
              <a:buFont typeface="Arial" panose="020B0604020202020204" pitchFamily="34" charset="0"/>
              <a:buChar char="•"/>
            </a:pPr>
            <a:endParaRPr lang="en-US" sz="1400" dirty="0"/>
          </a:p>
          <a:p>
            <a:pPr marL="285714" indent="-285714">
              <a:spcBef>
                <a:spcPct val="0"/>
              </a:spcBef>
              <a:buFont typeface="Arial" panose="020B0604020202020204" pitchFamily="34" charset="0"/>
              <a:buChar char="•"/>
            </a:pPr>
            <a:r>
              <a:rPr lang="en-US" sz="1400" dirty="0"/>
              <a:t>For most students, the use of medication is beneficial to control acute minor or major illnesses, allowing a timely return to the classroom with minimal interference to learning or missed days of school.</a:t>
            </a:r>
          </a:p>
          <a:p>
            <a:pPr marL="285714" indent="-285714">
              <a:spcBef>
                <a:spcPct val="0"/>
              </a:spcBef>
              <a:buFont typeface="Arial" panose="020B0604020202020204" pitchFamily="34" charset="0"/>
              <a:buChar char="•"/>
            </a:pPr>
            <a:endParaRPr lang="en-US" sz="1400" dirty="0"/>
          </a:p>
          <a:p>
            <a:pPr marL="285714" indent="-285714">
              <a:spcBef>
                <a:spcPct val="0"/>
              </a:spcBef>
              <a:buFont typeface="Arial" panose="020B0604020202020204" pitchFamily="34" charset="0"/>
              <a:buChar char="•"/>
            </a:pPr>
            <a:r>
              <a:rPr lang="en-US" sz="1400" dirty="0"/>
              <a:t>ORC 3313.713 (B)(2) now states “Effective July 1, 2011, only employees of the board who are licensed health professionals, or who have completed a drug administration training program conducted by a licensed health professional and considered appropriate by the board, may administer to a student a drug prescribed for the student.”  </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A7A51E-9166-4C40-BCAF-B2CF19CEF792}" type="slidenum">
              <a:rPr lang="en-US" smtClean="0"/>
              <a:pPr fontAlgn="base">
                <a:spcBef>
                  <a:spcPct val="0"/>
                </a:spcBef>
                <a:spcAft>
                  <a:spcPct val="0"/>
                </a:spcAft>
                <a:defRPr/>
              </a:pPr>
              <a:t>26</a:t>
            </a:fld>
            <a:endParaRPr lang="en-US" dirty="0"/>
          </a:p>
        </p:txBody>
      </p:sp>
      <p:sp>
        <p:nvSpPr>
          <p:cNvPr id="2" name="Footer Placeholder 1"/>
          <p:cNvSpPr>
            <a:spLocks noGrp="1"/>
          </p:cNvSpPr>
          <p:nvPr>
            <p:ph type="ftr" sz="quarter" idx="10"/>
          </p:nvPr>
        </p:nvSpPr>
        <p:spPr>
          <a:xfrm>
            <a:off x="804207" y="8599488"/>
            <a:ext cx="3876650" cy="544511"/>
          </a:xfrm>
        </p:spPr>
        <p:txBody>
          <a:bodyPr/>
          <a:lstStyle/>
          <a:p>
            <a:pPr algn="ctr">
              <a:defRPr/>
            </a:pPr>
            <a:r>
              <a:rPr lang="en-US" sz="1000"/>
              <a:t>ODH Medication Administration in Ohio Schools: Training for School Personnel Rev 2016</a:t>
            </a:r>
            <a:endParaRPr lang="en-US" sz="1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857" y="8673090"/>
            <a:ext cx="1181100" cy="313170"/>
          </a:xfrm>
          <a:prstGeom prst="rect">
            <a:avLst/>
          </a:prstGeom>
        </p:spPr>
      </p:pic>
      <p:sp>
        <p:nvSpPr>
          <p:cNvPr id="3" name="Date Placeholder 2"/>
          <p:cNvSpPr>
            <a:spLocks noGrp="1"/>
          </p:cNvSpPr>
          <p:nvPr>
            <p:ph type="dt" idx="11"/>
          </p:nvPr>
        </p:nvSpPr>
        <p:spPr/>
        <p:txBody>
          <a:bodyPr/>
          <a:lstStyle/>
          <a:p>
            <a:pPr>
              <a:defRPr/>
            </a:pPr>
            <a:fld id="{5159095A-705D-4310-B1F8-4AD14B79B883}" type="datetime1">
              <a:rPr lang="en-US" smtClean="0"/>
              <a:t>5/8/2017</a:t>
            </a:fld>
            <a:endParaRPr lang="en-US"/>
          </a:p>
        </p:txBody>
      </p:sp>
      <p:sp>
        <p:nvSpPr>
          <p:cNvPr id="4" name="Header Placeholder 3"/>
          <p:cNvSpPr>
            <a:spLocks noGrp="1"/>
          </p:cNvSpPr>
          <p:nvPr>
            <p:ph type="hdr" sz="quarter" idx="12"/>
          </p:nvPr>
        </p:nvSpPr>
        <p:spPr/>
        <p:txBody>
          <a:bodyPr/>
          <a:lstStyle/>
          <a:p>
            <a:pPr>
              <a:defRPr/>
            </a:pPr>
            <a:r>
              <a:rPr lang="en-US"/>
              <a:t>Licensed Heatlh Professional Training </a:t>
            </a:r>
          </a:p>
        </p:txBody>
      </p:sp>
    </p:spTree>
    <p:extLst>
      <p:ext uri="{BB962C8B-B14F-4D97-AF65-F5344CB8AC3E}">
        <p14:creationId xmlns:p14="http://schemas.microsoft.com/office/powerpoint/2010/main" val="2932259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i="1" dirty="0"/>
              <a:t>Slide Notes: </a:t>
            </a:r>
          </a:p>
          <a:p>
            <a:pPr marL="285714" indent="-285714">
              <a:buFont typeface="Arial" panose="020B0604020202020204" pitchFamily="34" charset="0"/>
              <a:buChar char="•"/>
              <a:defRPr/>
            </a:pPr>
            <a:r>
              <a:rPr lang="en-US" altLang="en-US" sz="1400" dirty="0"/>
              <a:t>Ohio law permits some students to self-carry selected emergency medications. </a:t>
            </a:r>
          </a:p>
          <a:p>
            <a:pPr marL="285714" indent="-285714">
              <a:buFont typeface="Arial" panose="020B0604020202020204" pitchFamily="34" charset="0"/>
              <a:buChar char="•"/>
              <a:defRPr/>
            </a:pPr>
            <a:r>
              <a:rPr lang="en-US" sz="1400" dirty="0"/>
              <a:t>Local school district prescription medication administration policies must address self-carry medications. </a:t>
            </a:r>
            <a:endParaRPr lang="en-US" altLang="en-US" sz="1400" dirty="0"/>
          </a:p>
          <a:p>
            <a:pPr marL="285714" indent="-285714">
              <a:buFont typeface="Arial" panose="020B0604020202020204" pitchFamily="34" charset="0"/>
              <a:buChar char="•"/>
              <a:defRPr/>
            </a:pPr>
            <a:r>
              <a:rPr lang="en-US" altLang="en-US" sz="1400" dirty="0"/>
              <a:t>Regarding student self-carry of prescribed emergency medication, school personnel should be aware of: </a:t>
            </a:r>
          </a:p>
          <a:p>
            <a:pPr marL="914285" indent="-342857">
              <a:buFont typeface="Courier New" panose="02070309020205020404" pitchFamily="49" charset="0"/>
              <a:buChar char="o"/>
              <a:tabLst>
                <a:tab pos="514286" algn="l"/>
              </a:tabLst>
              <a:defRPr/>
            </a:pPr>
            <a:r>
              <a:rPr lang="en-US" altLang="en-US" sz="1400" dirty="0"/>
              <a:t>Who is self carrying what medication</a:t>
            </a:r>
          </a:p>
          <a:p>
            <a:pPr marL="914285" indent="-342857">
              <a:buFont typeface="Courier New" panose="02070309020205020404" pitchFamily="49" charset="0"/>
              <a:buChar char="o"/>
              <a:tabLst>
                <a:tab pos="514286" algn="l"/>
              </a:tabLst>
              <a:defRPr/>
            </a:pPr>
            <a:r>
              <a:rPr lang="en-US" altLang="en-US" sz="1400" dirty="0"/>
              <a:t>How and why student carries the emergency medicine </a:t>
            </a:r>
          </a:p>
          <a:p>
            <a:pPr marL="914285" indent="-342857">
              <a:buFont typeface="Courier New" panose="02070309020205020404" pitchFamily="49" charset="0"/>
              <a:buChar char="o"/>
              <a:tabLst>
                <a:tab pos="514286" algn="l"/>
              </a:tabLst>
              <a:defRPr/>
            </a:pPr>
            <a:r>
              <a:rPr lang="en-US" altLang="en-US" sz="1400" dirty="0"/>
              <a:t>Location of required school backup dose of their emergency medication</a:t>
            </a:r>
          </a:p>
          <a:p>
            <a:pPr marL="914285" indent="-342857">
              <a:buFont typeface="Courier New" panose="02070309020205020404" pitchFamily="49" charset="0"/>
              <a:buChar char="o"/>
              <a:tabLst>
                <a:tab pos="514286" algn="l"/>
              </a:tabLst>
              <a:defRPr/>
            </a:pPr>
            <a:r>
              <a:rPr lang="en-US" altLang="en-US" sz="1400" dirty="0"/>
              <a:t>Medication Administration Record authorizing self-carry of medication by the student</a:t>
            </a:r>
          </a:p>
          <a:p>
            <a:pPr marL="285714" indent="-285714">
              <a:buFont typeface="Arial" panose="020B0604020202020204" pitchFamily="34" charset="0"/>
              <a:buChar char="•"/>
              <a:defRPr/>
            </a:pPr>
            <a:endParaRPr lang="en-US" altLang="en-US" sz="1400" dirty="0"/>
          </a:p>
        </p:txBody>
      </p:sp>
      <p:sp>
        <p:nvSpPr>
          <p:cNvPr id="40243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857" indent="-285714">
              <a:defRPr>
                <a:solidFill>
                  <a:schemeClr val="tx1"/>
                </a:solidFill>
                <a:latin typeface="Arial" panose="020B0604020202020204" pitchFamily="34" charset="0"/>
                <a:cs typeface="Arial" panose="020B0604020202020204" pitchFamily="34" charset="0"/>
              </a:defRPr>
            </a:lvl2pPr>
            <a:lvl3pPr marL="1142857" indent="-228571">
              <a:defRPr>
                <a:solidFill>
                  <a:schemeClr val="tx1"/>
                </a:solidFill>
                <a:latin typeface="Arial" panose="020B0604020202020204" pitchFamily="34" charset="0"/>
                <a:cs typeface="Arial" panose="020B0604020202020204" pitchFamily="34" charset="0"/>
              </a:defRPr>
            </a:lvl3pPr>
            <a:lvl4pPr marL="1599999" indent="-228571">
              <a:defRPr>
                <a:solidFill>
                  <a:schemeClr val="tx1"/>
                </a:solidFill>
                <a:latin typeface="Arial" panose="020B0604020202020204" pitchFamily="34" charset="0"/>
                <a:cs typeface="Arial" panose="020B0604020202020204" pitchFamily="34" charset="0"/>
              </a:defRPr>
            </a:lvl4pPr>
            <a:lvl5pPr marL="2057142" indent="-228571">
              <a:defRPr>
                <a:solidFill>
                  <a:schemeClr val="tx1"/>
                </a:solidFill>
                <a:latin typeface="Arial" panose="020B0604020202020204" pitchFamily="34" charset="0"/>
                <a:cs typeface="Arial" panose="020B0604020202020204" pitchFamily="34" charset="0"/>
              </a:defRPr>
            </a:lvl5pPr>
            <a:lvl6pPr marL="2514285" indent="-2285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427" indent="-2285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570" indent="-2285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712" indent="-2285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EDAE66-BAC7-4173-9EC4-8A5544D79F5E}" type="slidenum">
              <a:rPr lang="en-US" altLang="en-US" smtClean="0">
                <a:latin typeface="Calibri" panose="020F0502020204030204" pitchFamily="34" charset="0"/>
              </a:rPr>
              <a:pPr/>
              <a:t>31</a:t>
            </a:fld>
            <a:endParaRPr lang="en-US" altLang="en-US">
              <a:latin typeface="Calibri" panose="020F0502020204030204" pitchFamily="34" charset="0"/>
            </a:endParaRPr>
          </a:p>
        </p:txBody>
      </p:sp>
      <p:pic>
        <p:nvPicPr>
          <p:cNvPr id="40243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8602663"/>
            <a:ext cx="315436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392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38</a:t>
            </a:fld>
            <a:endParaRPr lang="en-US"/>
          </a:p>
        </p:txBody>
      </p:sp>
    </p:spTree>
    <p:extLst>
      <p:ext uri="{BB962C8B-B14F-4D97-AF65-F5344CB8AC3E}">
        <p14:creationId xmlns:p14="http://schemas.microsoft.com/office/powerpoint/2010/main" val="1035139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40</a:t>
            </a:fld>
            <a:endParaRPr lang="en-US"/>
          </a:p>
        </p:txBody>
      </p:sp>
    </p:spTree>
    <p:extLst>
      <p:ext uri="{BB962C8B-B14F-4D97-AF65-F5344CB8AC3E}">
        <p14:creationId xmlns:p14="http://schemas.microsoft.com/office/powerpoint/2010/main" val="2781914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41</a:t>
            </a:fld>
            <a:endParaRPr lang="en-US"/>
          </a:p>
        </p:txBody>
      </p:sp>
    </p:spTree>
    <p:extLst>
      <p:ext uri="{BB962C8B-B14F-4D97-AF65-F5344CB8AC3E}">
        <p14:creationId xmlns:p14="http://schemas.microsoft.com/office/powerpoint/2010/main" val="3487257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42</a:t>
            </a:fld>
            <a:endParaRPr lang="en-US"/>
          </a:p>
        </p:txBody>
      </p:sp>
    </p:spTree>
    <p:extLst>
      <p:ext uri="{BB962C8B-B14F-4D97-AF65-F5344CB8AC3E}">
        <p14:creationId xmlns:p14="http://schemas.microsoft.com/office/powerpoint/2010/main" val="7699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43</a:t>
            </a:fld>
            <a:endParaRPr lang="en-US"/>
          </a:p>
        </p:txBody>
      </p:sp>
    </p:spTree>
    <p:extLst>
      <p:ext uri="{BB962C8B-B14F-4D97-AF65-F5344CB8AC3E}">
        <p14:creationId xmlns:p14="http://schemas.microsoft.com/office/powerpoint/2010/main" val="3676559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65310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49</a:t>
            </a:fld>
            <a:endParaRPr lang="en-US"/>
          </a:p>
        </p:txBody>
      </p:sp>
    </p:spTree>
    <p:extLst>
      <p:ext uri="{BB962C8B-B14F-4D97-AF65-F5344CB8AC3E}">
        <p14:creationId xmlns:p14="http://schemas.microsoft.com/office/powerpoint/2010/main" val="2461526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Wingdings" panose="05000000000000000000" pitchFamily="2" charset="2"/>
              <a:buChar char="§"/>
            </a:pPr>
            <a:r>
              <a:rPr lang="en-US" sz="1200" dirty="0"/>
              <a:t>Supporting a positive school climate to ensure students feel safe at school</a:t>
            </a:r>
          </a:p>
          <a:p>
            <a:pPr algn="l">
              <a:buFont typeface="Wingdings" panose="05000000000000000000" pitchFamily="2" charset="2"/>
              <a:buChar char="§"/>
            </a:pPr>
            <a:r>
              <a:rPr lang="en-US" sz="1200" dirty="0"/>
              <a:t>Supporting school-wide approach to addressing chronic absenteeism and tardiness</a:t>
            </a:r>
          </a:p>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60</a:t>
            </a:fld>
            <a:endParaRPr lang="en-US"/>
          </a:p>
        </p:txBody>
      </p:sp>
    </p:spTree>
    <p:extLst>
      <p:ext uri="{BB962C8B-B14F-4D97-AF65-F5344CB8AC3E}">
        <p14:creationId xmlns:p14="http://schemas.microsoft.com/office/powerpoint/2010/main" val="381170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6</a:t>
            </a:fld>
            <a:endParaRPr lang="en-US"/>
          </a:p>
        </p:txBody>
      </p:sp>
    </p:spTree>
    <p:extLst>
      <p:ext uri="{BB962C8B-B14F-4D97-AF65-F5344CB8AC3E}">
        <p14:creationId xmlns:p14="http://schemas.microsoft.com/office/powerpoint/2010/main" val="289033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69</a:t>
            </a:fld>
            <a:endParaRPr lang="en-US"/>
          </a:p>
        </p:txBody>
      </p:sp>
    </p:spTree>
    <p:extLst>
      <p:ext uri="{BB962C8B-B14F-4D97-AF65-F5344CB8AC3E}">
        <p14:creationId xmlns:p14="http://schemas.microsoft.com/office/powerpoint/2010/main" val="1170972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70</a:t>
            </a:fld>
            <a:endParaRPr lang="en-US"/>
          </a:p>
        </p:txBody>
      </p:sp>
    </p:spTree>
    <p:extLst>
      <p:ext uri="{BB962C8B-B14F-4D97-AF65-F5344CB8AC3E}">
        <p14:creationId xmlns:p14="http://schemas.microsoft.com/office/powerpoint/2010/main" val="3232262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72</a:t>
            </a:fld>
            <a:endParaRPr lang="en-US"/>
          </a:p>
        </p:txBody>
      </p:sp>
    </p:spTree>
    <p:extLst>
      <p:ext uri="{BB962C8B-B14F-4D97-AF65-F5344CB8AC3E}">
        <p14:creationId xmlns:p14="http://schemas.microsoft.com/office/powerpoint/2010/main" val="1704119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73</a:t>
            </a:fld>
            <a:endParaRPr lang="en-US"/>
          </a:p>
        </p:txBody>
      </p:sp>
    </p:spTree>
    <p:extLst>
      <p:ext uri="{BB962C8B-B14F-4D97-AF65-F5344CB8AC3E}">
        <p14:creationId xmlns:p14="http://schemas.microsoft.com/office/powerpoint/2010/main" val="2871810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75</a:t>
            </a:fld>
            <a:endParaRPr lang="en-US"/>
          </a:p>
        </p:txBody>
      </p:sp>
    </p:spTree>
    <p:extLst>
      <p:ext uri="{BB962C8B-B14F-4D97-AF65-F5344CB8AC3E}">
        <p14:creationId xmlns:p14="http://schemas.microsoft.com/office/powerpoint/2010/main" val="247392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t>79</a:t>
            </a:fld>
            <a:endParaRPr lang="en-US"/>
          </a:p>
        </p:txBody>
      </p:sp>
    </p:spTree>
    <p:extLst>
      <p:ext uri="{BB962C8B-B14F-4D97-AF65-F5344CB8AC3E}">
        <p14:creationId xmlns:p14="http://schemas.microsoft.com/office/powerpoint/2010/main" val="1678785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4285">
              <a:defRPr/>
            </a:pPr>
            <a:br>
              <a:rPr lang="en-US" dirty="0"/>
            </a:br>
            <a:endParaRPr lang="en-US" altLang="en-US" dirty="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816" indent="-285698" eaLnBrk="0" hangingPunct="0">
              <a:defRPr>
                <a:solidFill>
                  <a:schemeClr val="tx1"/>
                </a:solidFill>
                <a:latin typeface="Arial" charset="0"/>
                <a:cs typeface="Arial" charset="0"/>
              </a:defRPr>
            </a:lvl2pPr>
            <a:lvl3pPr marL="1142794" indent="-228558" eaLnBrk="0" hangingPunct="0">
              <a:defRPr>
                <a:solidFill>
                  <a:schemeClr val="tx1"/>
                </a:solidFill>
                <a:latin typeface="Arial" charset="0"/>
                <a:cs typeface="Arial" charset="0"/>
              </a:defRPr>
            </a:lvl3pPr>
            <a:lvl4pPr marL="1599910" indent="-228558" eaLnBrk="0" hangingPunct="0">
              <a:defRPr>
                <a:solidFill>
                  <a:schemeClr val="tx1"/>
                </a:solidFill>
                <a:latin typeface="Arial" charset="0"/>
                <a:cs typeface="Arial" charset="0"/>
              </a:defRPr>
            </a:lvl4pPr>
            <a:lvl5pPr marL="2057029" indent="-228558" eaLnBrk="0" hangingPunct="0">
              <a:defRPr>
                <a:solidFill>
                  <a:schemeClr val="tx1"/>
                </a:solidFill>
                <a:latin typeface="Arial" charset="0"/>
                <a:cs typeface="Arial" charset="0"/>
              </a:defRPr>
            </a:lvl5pPr>
            <a:lvl6pPr marL="2514146" indent="-228558" defTabSz="457116" eaLnBrk="0" fontAlgn="base" hangingPunct="0">
              <a:spcBef>
                <a:spcPct val="0"/>
              </a:spcBef>
              <a:spcAft>
                <a:spcPct val="0"/>
              </a:spcAft>
              <a:defRPr>
                <a:solidFill>
                  <a:schemeClr val="tx1"/>
                </a:solidFill>
                <a:latin typeface="Arial" charset="0"/>
                <a:cs typeface="Arial" charset="0"/>
              </a:defRPr>
            </a:lvl6pPr>
            <a:lvl7pPr marL="2971262" indent="-228558" defTabSz="457116" eaLnBrk="0" fontAlgn="base" hangingPunct="0">
              <a:spcBef>
                <a:spcPct val="0"/>
              </a:spcBef>
              <a:spcAft>
                <a:spcPct val="0"/>
              </a:spcAft>
              <a:defRPr>
                <a:solidFill>
                  <a:schemeClr val="tx1"/>
                </a:solidFill>
                <a:latin typeface="Arial" charset="0"/>
                <a:cs typeface="Arial" charset="0"/>
              </a:defRPr>
            </a:lvl7pPr>
            <a:lvl8pPr marL="3428381" indent="-228558" defTabSz="457116" eaLnBrk="0" fontAlgn="base" hangingPunct="0">
              <a:spcBef>
                <a:spcPct val="0"/>
              </a:spcBef>
              <a:spcAft>
                <a:spcPct val="0"/>
              </a:spcAft>
              <a:defRPr>
                <a:solidFill>
                  <a:schemeClr val="tx1"/>
                </a:solidFill>
                <a:latin typeface="Arial" charset="0"/>
                <a:cs typeface="Arial" charset="0"/>
              </a:defRPr>
            </a:lvl8pPr>
            <a:lvl9pPr marL="3885498" indent="-228558" defTabSz="457116" eaLnBrk="0" fontAlgn="base" hangingPunct="0">
              <a:spcBef>
                <a:spcPct val="0"/>
              </a:spcBef>
              <a:spcAft>
                <a:spcPct val="0"/>
              </a:spcAft>
              <a:defRPr>
                <a:solidFill>
                  <a:schemeClr val="tx1"/>
                </a:solidFill>
                <a:latin typeface="Arial" charset="0"/>
                <a:cs typeface="Arial" charset="0"/>
              </a:defRPr>
            </a:lvl9pPr>
          </a:lstStyle>
          <a:p>
            <a:pPr eaLnBrk="1" hangingPunct="1"/>
            <a:fld id="{64D1F743-736E-4AE0-8B8E-5480CD8B8229}" type="slidenum">
              <a:rPr lang="en-US" altLang="en-US" smtClean="0"/>
              <a:pPr eaLnBrk="1" hangingPunct="1"/>
              <a:t>80</a:t>
            </a:fld>
            <a:endParaRPr lang="en-US" altLang="en-US"/>
          </a:p>
        </p:txBody>
      </p:sp>
    </p:spTree>
    <p:extLst>
      <p:ext uri="{BB962C8B-B14F-4D97-AF65-F5344CB8AC3E}">
        <p14:creationId xmlns:p14="http://schemas.microsoft.com/office/powerpoint/2010/main" val="1922289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82</a:t>
            </a:fld>
            <a:endParaRPr lang="en-US"/>
          </a:p>
        </p:txBody>
      </p:sp>
    </p:spTree>
    <p:extLst>
      <p:ext uri="{BB962C8B-B14F-4D97-AF65-F5344CB8AC3E}">
        <p14:creationId xmlns:p14="http://schemas.microsoft.com/office/powerpoint/2010/main" val="1531012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83</a:t>
            </a:fld>
            <a:endParaRPr lang="en-US"/>
          </a:p>
        </p:txBody>
      </p:sp>
    </p:spTree>
    <p:extLst>
      <p:ext uri="{BB962C8B-B14F-4D97-AF65-F5344CB8AC3E}">
        <p14:creationId xmlns:p14="http://schemas.microsoft.com/office/powerpoint/2010/main" val="116637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84</a:t>
            </a:fld>
            <a:endParaRPr lang="en-US"/>
          </a:p>
        </p:txBody>
      </p:sp>
    </p:spTree>
    <p:extLst>
      <p:ext uri="{BB962C8B-B14F-4D97-AF65-F5344CB8AC3E}">
        <p14:creationId xmlns:p14="http://schemas.microsoft.com/office/powerpoint/2010/main" val="211671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7</a:t>
            </a:fld>
            <a:endParaRPr lang="en-US"/>
          </a:p>
        </p:txBody>
      </p:sp>
    </p:spTree>
    <p:extLst>
      <p:ext uri="{BB962C8B-B14F-4D97-AF65-F5344CB8AC3E}">
        <p14:creationId xmlns:p14="http://schemas.microsoft.com/office/powerpoint/2010/main" val="744523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4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857" indent="-285714">
              <a:defRPr>
                <a:solidFill>
                  <a:schemeClr val="tx1"/>
                </a:solidFill>
                <a:latin typeface="Arial" panose="020B0604020202020204" pitchFamily="34" charset="0"/>
                <a:cs typeface="Arial" panose="020B0604020202020204" pitchFamily="34" charset="0"/>
              </a:defRPr>
            </a:lvl2pPr>
            <a:lvl3pPr marL="1142857" indent="-228571">
              <a:defRPr>
                <a:solidFill>
                  <a:schemeClr val="tx1"/>
                </a:solidFill>
                <a:latin typeface="Arial" panose="020B0604020202020204" pitchFamily="34" charset="0"/>
                <a:cs typeface="Arial" panose="020B0604020202020204" pitchFamily="34" charset="0"/>
              </a:defRPr>
            </a:lvl3pPr>
            <a:lvl4pPr marL="1599999" indent="-228571">
              <a:defRPr>
                <a:solidFill>
                  <a:schemeClr val="tx1"/>
                </a:solidFill>
                <a:latin typeface="Arial" panose="020B0604020202020204" pitchFamily="34" charset="0"/>
                <a:cs typeface="Arial" panose="020B0604020202020204" pitchFamily="34" charset="0"/>
              </a:defRPr>
            </a:lvl4pPr>
            <a:lvl5pPr marL="2057142" indent="-228571">
              <a:defRPr>
                <a:solidFill>
                  <a:schemeClr val="tx1"/>
                </a:solidFill>
                <a:latin typeface="Arial" panose="020B0604020202020204" pitchFamily="34" charset="0"/>
                <a:cs typeface="Arial" panose="020B0604020202020204" pitchFamily="34" charset="0"/>
              </a:defRPr>
            </a:lvl5pPr>
            <a:lvl6pPr marL="2514285" indent="-2285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427" indent="-2285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570" indent="-2285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712" indent="-2285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1A3331-71FF-406E-8072-983C7B5F8AE3}" type="slidenum">
              <a:rPr lang="en-US" altLang="en-US" smtClean="0">
                <a:latin typeface="Calibri" panose="020F0502020204030204" pitchFamily="34" charset="0"/>
              </a:rPr>
              <a:pPr/>
              <a:t>85</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PART 2</a:t>
            </a:r>
          </a:p>
        </p:txBody>
      </p:sp>
      <p:sp>
        <p:nvSpPr>
          <p:cNvPr id="3" name="Header Placeholder 2"/>
          <p:cNvSpPr>
            <a:spLocks noGrp="1"/>
          </p:cNvSpPr>
          <p:nvPr>
            <p:ph type="hdr" sz="quarter"/>
          </p:nvPr>
        </p:nvSpPr>
        <p:spPr/>
        <p:txBody>
          <a:bodyPr/>
          <a:lstStyle/>
          <a:p>
            <a:pPr>
              <a:defRPr/>
            </a:pPr>
            <a:r>
              <a:rPr lang="en-US"/>
              <a:t>Medication Administration in Ohio Schools: Training for School Personnel  Revised 2016 </a:t>
            </a:r>
          </a:p>
        </p:txBody>
      </p:sp>
    </p:spTree>
    <p:extLst>
      <p:ext uri="{BB962C8B-B14F-4D97-AF65-F5344CB8AC3E}">
        <p14:creationId xmlns:p14="http://schemas.microsoft.com/office/powerpoint/2010/main" val="424999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9</a:t>
            </a:fld>
            <a:endParaRPr lang="en-US" dirty="0"/>
          </a:p>
        </p:txBody>
      </p:sp>
    </p:spTree>
    <p:extLst>
      <p:ext uri="{BB962C8B-B14F-4D97-AF65-F5344CB8AC3E}">
        <p14:creationId xmlns:p14="http://schemas.microsoft.com/office/powerpoint/2010/main" val="3431415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r>
              <a:rPr lang="en-US" b="1" dirty="0"/>
              <a:t>8.4% x 1,947,973 =</a:t>
            </a:r>
            <a:endParaRPr lang="en-US" b="1" dirty="0">
              <a:latin typeface="Calibri" panose="020F0502020204030204" pitchFamily="34" charset="0"/>
              <a:ea typeface="Calibri" panose="020F0502020204030204" pitchFamily="34" charset="0"/>
              <a:cs typeface="Times New Roman" panose="02020603050405020304" pitchFamily="18" charset="0"/>
            </a:endParaRPr>
          </a:p>
          <a:p>
            <a:r>
              <a:rPr lang="en-US" b="1" dirty="0"/>
              <a:t>163,630 Students </a:t>
            </a:r>
          </a:p>
        </p:txBody>
      </p:sp>
      <p:sp>
        <p:nvSpPr>
          <p:cNvPr id="4" name="Slide Number Placeholder 3"/>
          <p:cNvSpPr>
            <a:spLocks noGrp="1"/>
          </p:cNvSpPr>
          <p:nvPr>
            <p:ph type="sldNum" sz="quarter" idx="10"/>
          </p:nvPr>
        </p:nvSpPr>
        <p:spPr/>
        <p:txBody>
          <a:bodyPr/>
          <a:lstStyle/>
          <a:p>
            <a:fld id="{7F1FDD47-404A-443F-B506-6B55DEE76A90}" type="slidenum">
              <a:rPr lang="en-US" smtClean="0"/>
              <a:t>10</a:t>
            </a:fld>
            <a:endParaRPr lang="en-US" dirty="0"/>
          </a:p>
        </p:txBody>
      </p:sp>
    </p:spTree>
    <p:extLst>
      <p:ext uri="{BB962C8B-B14F-4D97-AF65-F5344CB8AC3E}">
        <p14:creationId xmlns:p14="http://schemas.microsoft.com/office/powerpoint/2010/main" val="172395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15</a:t>
            </a:fld>
            <a:endParaRPr lang="en-US"/>
          </a:p>
        </p:txBody>
      </p:sp>
    </p:spTree>
    <p:extLst>
      <p:ext uri="{BB962C8B-B14F-4D97-AF65-F5344CB8AC3E}">
        <p14:creationId xmlns:p14="http://schemas.microsoft.com/office/powerpoint/2010/main" val="320194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Even with perfect care, the student with T1D still runs the risk of dangerously high or low blood-glucose levels, both of which can be immediately life threatening as well cause serious complications</a:t>
            </a:r>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18</a:t>
            </a:fld>
            <a:endParaRPr lang="en-US"/>
          </a:p>
        </p:txBody>
      </p:sp>
    </p:spTree>
    <p:extLst>
      <p:ext uri="{BB962C8B-B14F-4D97-AF65-F5344CB8AC3E}">
        <p14:creationId xmlns:p14="http://schemas.microsoft.com/office/powerpoint/2010/main" val="326143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20</a:t>
            </a:fld>
            <a:endParaRPr lang="en-US"/>
          </a:p>
        </p:txBody>
      </p:sp>
    </p:spTree>
    <p:extLst>
      <p:ext uri="{BB962C8B-B14F-4D97-AF65-F5344CB8AC3E}">
        <p14:creationId xmlns:p14="http://schemas.microsoft.com/office/powerpoint/2010/main" val="4012359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FDD47-404A-443F-B506-6B55DEE76A90}" type="slidenum">
              <a:rPr lang="en-US" smtClean="0"/>
              <a:t>25</a:t>
            </a:fld>
            <a:endParaRPr lang="en-US"/>
          </a:p>
        </p:txBody>
      </p:sp>
    </p:spTree>
    <p:extLst>
      <p:ext uri="{BB962C8B-B14F-4D97-AF65-F5344CB8AC3E}">
        <p14:creationId xmlns:p14="http://schemas.microsoft.com/office/powerpoint/2010/main" val="2342321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524000" y="34290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381000" y="6248400"/>
            <a:ext cx="6324600" cy="473075"/>
          </a:xfrm>
          <a:prstGeom prst="rect">
            <a:avLst/>
          </a:prstGeom>
        </p:spPr>
        <p:txBody>
          <a:bodyPr/>
          <a:lstStyle>
            <a:lvl1pPr defTabSz="914400">
              <a:defRPr>
                <a:solidFill>
                  <a:srgbClr val="F2F2F2"/>
                </a:solidFill>
              </a:defRPr>
            </a:lvl1pPr>
          </a:lstStyle>
          <a:p>
            <a:pPr>
              <a:defRPr/>
            </a:pPr>
            <a:endParaRPr lang="en-US" dirty="0"/>
          </a:p>
        </p:txBody>
      </p:sp>
    </p:spTree>
    <p:extLst>
      <p:ext uri="{BB962C8B-B14F-4D97-AF65-F5344CB8AC3E}">
        <p14:creationId xmlns:p14="http://schemas.microsoft.com/office/powerpoint/2010/main" val="331395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5686425" cy="625475"/>
          </a:xfrm>
        </p:spPr>
        <p:txBody>
          <a:bodyPr/>
          <a:lstStyle/>
          <a:p>
            <a:r>
              <a:rPr lang="en-US" dirty="0"/>
              <a:t>Click to edit Master title style</a:t>
            </a:r>
          </a:p>
        </p:txBody>
      </p:sp>
      <p:sp>
        <p:nvSpPr>
          <p:cNvPr id="3" name="Vertical Text Placeholder 2"/>
          <p:cNvSpPr>
            <a:spLocks noGrp="1"/>
          </p:cNvSpPr>
          <p:nvPr>
            <p:ph type="body" orient="vert" idx="1"/>
          </p:nvPr>
        </p:nvSpPr>
        <p:spPr>
          <a:xfrm rot="16200000">
            <a:off x="3200400" y="-228600"/>
            <a:ext cx="3200400" cy="838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4800" y="6356350"/>
            <a:ext cx="5638800" cy="365125"/>
          </a:xfrm>
          <a:prstGeom prst="rect">
            <a:avLst/>
          </a:prstGeom>
        </p:spPr>
        <p:txBody>
          <a:bodyPr/>
          <a:lstStyle>
            <a:lvl1pPr defTabSz="914400">
              <a:defRPr>
                <a:solidFill>
                  <a:srgbClr val="FFFFFF"/>
                </a:solidFill>
              </a:defRPr>
            </a:lvl1pPr>
          </a:lstStyle>
          <a:p>
            <a:pPr>
              <a:defRPr/>
            </a:pPr>
            <a:endParaRPr lang="en-US" dirty="0"/>
          </a:p>
        </p:txBody>
      </p:sp>
    </p:spTree>
    <p:extLst>
      <p:ext uri="{BB962C8B-B14F-4D97-AF65-F5344CB8AC3E}">
        <p14:creationId xmlns:p14="http://schemas.microsoft.com/office/powerpoint/2010/main" val="71331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4371359" y="-2618759"/>
            <a:ext cx="1447800" cy="805691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2838449" y="552448"/>
            <a:ext cx="3657602" cy="69723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4800" y="6356350"/>
            <a:ext cx="5638800" cy="365125"/>
          </a:xfrm>
          <a:prstGeom prst="rect">
            <a:avLst/>
          </a:prstGeom>
        </p:spPr>
        <p:txBody>
          <a:bodyPr/>
          <a:lstStyle>
            <a:lvl1pPr defTabSz="914400">
              <a:defRPr>
                <a:solidFill>
                  <a:srgbClr val="FFFFFF"/>
                </a:solidFill>
              </a:defRPr>
            </a:lvl1pPr>
          </a:lstStyle>
          <a:p>
            <a:pPr>
              <a:defRPr/>
            </a:pPr>
            <a:endParaRPr lang="en-US" dirty="0"/>
          </a:p>
        </p:txBody>
      </p:sp>
    </p:spTree>
    <p:extLst>
      <p:ext uri="{BB962C8B-B14F-4D97-AF65-F5344CB8AC3E}">
        <p14:creationId xmlns:p14="http://schemas.microsoft.com/office/powerpoint/2010/main" val="223947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485900" y="121285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solidFill>
                <a:srgbClr val="000000"/>
              </a:solidFill>
              <a:latin typeface="Calibri" pitchFamily="34" charset="0"/>
            </a:endParaRPr>
          </a:p>
        </p:txBody>
      </p:sp>
      <p:sp>
        <p:nvSpPr>
          <p:cNvPr id="2" name="Title 1"/>
          <p:cNvSpPr>
            <a:spLocks noGrp="1"/>
          </p:cNvSpPr>
          <p:nvPr>
            <p:ph type="title"/>
          </p:nvPr>
        </p:nvSpPr>
        <p:spPr>
          <a:xfrm>
            <a:off x="402074" y="696499"/>
            <a:ext cx="8616598" cy="626300"/>
          </a:xfrm>
        </p:spPr>
        <p:txBody>
          <a:bodyPr/>
          <a:lstStyle/>
          <a:p>
            <a:r>
              <a:rPr lang="en-US"/>
              <a:t>Click to edit Master title style</a:t>
            </a:r>
            <a:endParaRPr lang="en-US" dirty="0"/>
          </a:p>
        </p:txBody>
      </p:sp>
      <p:sp>
        <p:nvSpPr>
          <p:cNvPr id="3" name="Content Placeholder 2"/>
          <p:cNvSpPr>
            <a:spLocks noGrp="1"/>
          </p:cNvSpPr>
          <p:nvPr>
            <p:ph idx="1"/>
          </p:nvPr>
        </p:nvSpPr>
        <p:spPr>
          <a:xfrm>
            <a:off x="402074" y="1582182"/>
            <a:ext cx="8137219" cy="1321024"/>
          </a:xfrm>
        </p:spPr>
        <p:txBody>
          <a:bodyPr/>
          <a:lstStyle>
            <a:lvl1pPr>
              <a:buClr>
                <a:schemeClr val="tx2">
                  <a:lumMod val="60000"/>
                  <a:lumOff val="40000"/>
                </a:schemeClr>
              </a:buClr>
              <a:defRPr>
                <a:solidFill>
                  <a:srgbClr val="000000"/>
                </a:solidFill>
              </a:defRPr>
            </a:lvl1pPr>
            <a:lvl2pPr>
              <a:buClr>
                <a:schemeClr val="tx2">
                  <a:lumMod val="60000"/>
                  <a:lumOff val="40000"/>
                </a:schemeClr>
              </a:buClr>
              <a:defRPr>
                <a:solidFill>
                  <a:srgbClr val="000000"/>
                </a:solidFill>
              </a:defRPr>
            </a:lvl2pPr>
            <a:lvl3pPr>
              <a:buClr>
                <a:schemeClr val="tx2">
                  <a:lumMod val="60000"/>
                  <a:lumOff val="40000"/>
                </a:schemeClr>
              </a:buClr>
              <a:defRPr>
                <a:solidFill>
                  <a:srgbClr val="000000"/>
                </a:solidFill>
              </a:defRPr>
            </a:lvl3pPr>
            <a:lvl4pPr>
              <a:buClr>
                <a:schemeClr val="tx2">
                  <a:lumMod val="60000"/>
                  <a:lumOff val="40000"/>
                </a:schemeClr>
              </a:buClr>
              <a:defRPr>
                <a:solidFill>
                  <a:srgbClr val="000000"/>
                </a:solidFill>
              </a:defRPr>
            </a:lvl4pPr>
            <a:lvl5pPr>
              <a:buClr>
                <a:schemeClr val="tx2">
                  <a:lumMod val="60000"/>
                  <a:lumOff val="40000"/>
                </a:schemeClr>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a:spLocks noChangeArrowheads="1"/>
          </p:cNvSpPr>
          <p:nvPr userDrawn="1"/>
        </p:nvSpPr>
        <p:spPr bwMode="auto">
          <a:xfrm>
            <a:off x="1485900" y="121285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solidFill>
                <a:srgbClr val="000000"/>
              </a:solidFill>
              <a:latin typeface="Calibri" pitchFamily="34" charset="0"/>
            </a:endParaRPr>
          </a:p>
        </p:txBody>
      </p:sp>
      <p:sp>
        <p:nvSpPr>
          <p:cNvPr id="11" name="Footer Placeholder 4"/>
          <p:cNvSpPr>
            <a:spLocks noGrp="1"/>
          </p:cNvSpPr>
          <p:nvPr>
            <p:ph type="ftr" sz="quarter" idx="11"/>
          </p:nvPr>
        </p:nvSpPr>
        <p:spPr>
          <a:xfrm>
            <a:off x="381000" y="6248400"/>
            <a:ext cx="6400800" cy="473075"/>
          </a:xfrm>
          <a:prstGeom prst="rect">
            <a:avLst/>
          </a:prstGeom>
        </p:spPr>
        <p:txBody>
          <a:bodyPr/>
          <a:lstStyle>
            <a:lvl1pPr defTabSz="914400">
              <a:defRPr>
                <a:solidFill>
                  <a:srgbClr val="F2F2F2"/>
                </a:solidFill>
              </a:defRPr>
            </a:lvl1pPr>
          </a:lstStyle>
          <a:p>
            <a:pPr>
              <a:defRPr/>
            </a:pPr>
            <a:endParaRPr lang="en-US" dirty="0"/>
          </a:p>
        </p:txBody>
      </p:sp>
    </p:spTree>
    <p:extLst>
      <p:ext uri="{BB962C8B-B14F-4D97-AF65-F5344CB8AC3E}">
        <p14:creationId xmlns:p14="http://schemas.microsoft.com/office/powerpoint/2010/main" val="3259151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62000" y="3505200"/>
            <a:ext cx="7772400" cy="5334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Footer Placeholder 4"/>
          <p:cNvSpPr>
            <a:spLocks noGrp="1"/>
          </p:cNvSpPr>
          <p:nvPr>
            <p:ph type="ftr" sz="quarter" idx="11"/>
          </p:nvPr>
        </p:nvSpPr>
        <p:spPr>
          <a:xfrm>
            <a:off x="381000" y="6248400"/>
            <a:ext cx="6400800" cy="473075"/>
          </a:xfrm>
          <a:prstGeom prst="rect">
            <a:avLst/>
          </a:prstGeom>
        </p:spPr>
        <p:txBody>
          <a:bodyPr/>
          <a:lstStyle>
            <a:lvl1pPr defTabSz="914400">
              <a:defRPr>
                <a:solidFill>
                  <a:srgbClr val="F2F2F2"/>
                </a:solidFill>
              </a:defRPr>
            </a:lvl1pPr>
          </a:lstStyle>
          <a:p>
            <a:pPr>
              <a:defRPr/>
            </a:pPr>
            <a:endParaRPr lang="en-US" dirty="0"/>
          </a:p>
        </p:txBody>
      </p:sp>
    </p:spTree>
    <p:extLst>
      <p:ext uri="{BB962C8B-B14F-4D97-AF65-F5344CB8AC3E}">
        <p14:creationId xmlns:p14="http://schemas.microsoft.com/office/powerpoint/2010/main" val="119633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610600" cy="625475"/>
          </a:xfrm>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81000" y="6248400"/>
            <a:ext cx="6477000" cy="473075"/>
          </a:xfrm>
          <a:prstGeom prst="rect">
            <a:avLst/>
          </a:prstGeom>
        </p:spPr>
        <p:txBody>
          <a:bodyPr/>
          <a:lstStyle>
            <a:lvl1pPr defTabSz="914400">
              <a:defRPr>
                <a:solidFill>
                  <a:srgbClr val="F2F2F2"/>
                </a:solidFill>
              </a:defRPr>
            </a:lvl1pPr>
          </a:lstStyle>
          <a:p>
            <a:pPr>
              <a:defRPr/>
            </a:pPr>
            <a:endParaRPr lang="en-US" dirty="0"/>
          </a:p>
        </p:txBody>
      </p:sp>
    </p:spTree>
    <p:extLst>
      <p:ext uri="{BB962C8B-B14F-4D97-AF65-F5344CB8AC3E}">
        <p14:creationId xmlns:p14="http://schemas.microsoft.com/office/powerpoint/2010/main" val="297608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686800" cy="625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81000" y="6248400"/>
            <a:ext cx="6553200" cy="473075"/>
          </a:xfrm>
          <a:prstGeom prst="rect">
            <a:avLst/>
          </a:prstGeom>
        </p:spPr>
        <p:txBody>
          <a:bodyPr/>
          <a:lstStyle>
            <a:lvl1pPr defTabSz="914400">
              <a:defRPr>
                <a:solidFill>
                  <a:srgbClr val="F2F2F2"/>
                </a:solidFill>
              </a:defRPr>
            </a:lvl1pPr>
          </a:lstStyle>
          <a:p>
            <a:pPr>
              <a:defRPr/>
            </a:pPr>
            <a:endParaRPr lang="en-US" dirty="0"/>
          </a:p>
        </p:txBody>
      </p:sp>
    </p:spTree>
    <p:extLst>
      <p:ext uri="{BB962C8B-B14F-4D97-AF65-F5344CB8AC3E}">
        <p14:creationId xmlns:p14="http://schemas.microsoft.com/office/powerpoint/2010/main" val="170288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2133600"/>
            <a:ext cx="4522788" cy="1387475"/>
          </a:xfrm>
        </p:spPr>
        <p:txBody>
          <a:bodyPr/>
          <a:lstStyle/>
          <a:p>
            <a:r>
              <a:rPr lang="en-US" dirty="0"/>
              <a:t>Click to edit Master title style</a:t>
            </a:r>
          </a:p>
        </p:txBody>
      </p:sp>
      <p:sp>
        <p:nvSpPr>
          <p:cNvPr id="6" name="Footer Placeholder 4"/>
          <p:cNvSpPr>
            <a:spLocks noGrp="1"/>
          </p:cNvSpPr>
          <p:nvPr>
            <p:ph type="ftr" sz="quarter" idx="11"/>
          </p:nvPr>
        </p:nvSpPr>
        <p:spPr>
          <a:xfrm>
            <a:off x="381000" y="6248400"/>
            <a:ext cx="5638800" cy="473075"/>
          </a:xfrm>
          <a:prstGeom prst="rect">
            <a:avLst/>
          </a:prstGeom>
        </p:spPr>
        <p:txBody>
          <a:bodyPr/>
          <a:lstStyle>
            <a:lvl1pPr defTabSz="914400">
              <a:defRPr>
                <a:solidFill>
                  <a:srgbClr val="F2F2F2"/>
                </a:solidFill>
              </a:defRPr>
            </a:lvl1pPr>
          </a:lstStyle>
          <a:p>
            <a:pPr>
              <a:defRPr/>
            </a:pPr>
            <a:endParaRPr lang="en-US" dirty="0"/>
          </a:p>
        </p:txBody>
      </p:sp>
      <p:sp>
        <p:nvSpPr>
          <p:cNvPr id="7" name="Slide Number Placeholder 5"/>
          <p:cNvSpPr>
            <a:spLocks noGrp="1"/>
          </p:cNvSpPr>
          <p:nvPr>
            <p:ph type="sldNum" sz="quarter" idx="12"/>
          </p:nvPr>
        </p:nvSpPr>
        <p:spPr>
          <a:xfrm>
            <a:off x="6096000" y="6248400"/>
            <a:ext cx="838200" cy="473075"/>
          </a:xfrm>
          <a:prstGeom prst="rect">
            <a:avLst/>
          </a:prstGeom>
        </p:spPr>
        <p:txBody>
          <a:bodyPr/>
          <a:lstStyle>
            <a:lvl1pPr defTabSz="914400">
              <a:defRPr>
                <a:solidFill>
                  <a:srgbClr val="F2F2F2"/>
                </a:solidFill>
              </a:defRPr>
            </a:lvl1pPr>
          </a:lstStyle>
          <a:p>
            <a:pPr>
              <a:defRPr/>
            </a:pPr>
            <a:fld id="{8E158077-86E0-477F-8928-9822FF403CDA}" type="slidenum">
              <a:rPr lang="en-US" smtClean="0"/>
              <a:pPr>
                <a:defRPr/>
              </a:pPr>
              <a:t>‹#›</a:t>
            </a:fld>
            <a:endParaRPr lang="en-US" dirty="0"/>
          </a:p>
        </p:txBody>
      </p:sp>
    </p:spTree>
    <p:extLst>
      <p:ext uri="{BB962C8B-B14F-4D97-AF65-F5344CB8AC3E}">
        <p14:creationId xmlns:p14="http://schemas.microsoft.com/office/powerpoint/2010/main" val="421546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81000" y="6248400"/>
            <a:ext cx="6629400" cy="473075"/>
          </a:xfrm>
          <a:prstGeom prst="rect">
            <a:avLst/>
          </a:prstGeom>
        </p:spPr>
        <p:txBody>
          <a:bodyPr/>
          <a:lstStyle>
            <a:lvl1pPr defTabSz="914400">
              <a:defRPr>
                <a:solidFill>
                  <a:srgbClr val="F2F2F2"/>
                </a:solidFill>
              </a:defRPr>
            </a:lvl1pPr>
          </a:lstStyle>
          <a:p>
            <a:pPr>
              <a:defRPr/>
            </a:pPr>
            <a:endParaRPr lang="en-US" dirty="0"/>
          </a:p>
        </p:txBody>
      </p:sp>
    </p:spTree>
    <p:extLst>
      <p:ext uri="{BB962C8B-B14F-4D97-AF65-F5344CB8AC3E}">
        <p14:creationId xmlns:p14="http://schemas.microsoft.com/office/powerpoint/2010/main" val="42860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3657600" cy="5334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810000" y="9906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1"/>
            <a:ext cx="3008313" cy="4038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4"/>
          <p:cNvSpPr>
            <a:spLocks noGrp="1"/>
          </p:cNvSpPr>
          <p:nvPr>
            <p:ph type="ftr" sz="quarter" idx="11"/>
          </p:nvPr>
        </p:nvSpPr>
        <p:spPr>
          <a:xfrm>
            <a:off x="228600" y="6356350"/>
            <a:ext cx="6553200" cy="365125"/>
          </a:xfrm>
          <a:prstGeom prst="rect">
            <a:avLst/>
          </a:prstGeom>
        </p:spPr>
        <p:txBody>
          <a:bodyPr/>
          <a:lstStyle>
            <a:lvl1pPr defTabSz="914400">
              <a:defRPr>
                <a:solidFill>
                  <a:schemeClr val="bg1"/>
                </a:solidFill>
              </a:defRPr>
            </a:lvl1pPr>
          </a:lstStyle>
          <a:p>
            <a:pPr>
              <a:defRPr/>
            </a:pPr>
            <a:endParaRPr lang="en-US" dirty="0"/>
          </a:p>
        </p:txBody>
      </p:sp>
    </p:spTree>
    <p:extLst>
      <p:ext uri="{BB962C8B-B14F-4D97-AF65-F5344CB8AC3E}">
        <p14:creationId xmlns:p14="http://schemas.microsoft.com/office/powerpoint/2010/main" val="357395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a:xfrm>
            <a:off x="457200" y="6356350"/>
            <a:ext cx="5486400" cy="365125"/>
          </a:xfrm>
          <a:prstGeom prst="rect">
            <a:avLst/>
          </a:prstGeom>
        </p:spPr>
        <p:txBody>
          <a:bodyPr/>
          <a:lstStyle>
            <a:lvl1pPr defTabSz="914400">
              <a:defRPr>
                <a:solidFill>
                  <a:srgbClr val="FFFFFF"/>
                </a:solidFill>
              </a:defRPr>
            </a:lvl1pPr>
          </a:lstStyle>
          <a:p>
            <a:pPr>
              <a:defRPr/>
            </a:pPr>
            <a:endParaRPr lang="en-US" dirty="0"/>
          </a:p>
        </p:txBody>
      </p:sp>
    </p:spTree>
    <p:extLst>
      <p:ext uri="{BB962C8B-B14F-4D97-AF65-F5344CB8AC3E}">
        <p14:creationId xmlns:p14="http://schemas.microsoft.com/office/powerpoint/2010/main" val="402138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810000" y="2630488"/>
            <a:ext cx="5208588"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Title of Presentation</a:t>
            </a:r>
          </a:p>
        </p:txBody>
      </p:sp>
      <p:sp>
        <p:nvSpPr>
          <p:cNvPr id="2051" name="Text Placeholder 2"/>
          <p:cNvSpPr>
            <a:spLocks noGrp="1"/>
          </p:cNvSpPr>
          <p:nvPr>
            <p:ph type="body" idx="1"/>
          </p:nvPr>
        </p:nvSpPr>
        <p:spPr bwMode="auto">
          <a:xfrm>
            <a:off x="4191000" y="3586163"/>
            <a:ext cx="4495800"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Secondary information</a:t>
            </a:r>
          </a:p>
        </p:txBody>
      </p:sp>
    </p:spTree>
    <p:extLst>
      <p:ext uri="{BB962C8B-B14F-4D97-AF65-F5344CB8AC3E}">
        <p14:creationId xmlns:p14="http://schemas.microsoft.com/office/powerpoint/2010/main" val="39609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fontAlgn="base" hangingPunct="1">
        <a:spcBef>
          <a:spcPct val="0"/>
        </a:spcBef>
        <a:spcAft>
          <a:spcPct val="0"/>
        </a:spcAft>
        <a:defRPr sz="4400" b="1" kern="1200">
          <a:solidFill>
            <a:srgbClr val="800000"/>
          </a:solidFill>
          <a:latin typeface="+mj-lt"/>
          <a:ea typeface="+mj-ea"/>
          <a:cs typeface="+mj-cs"/>
        </a:defRPr>
      </a:lvl1pPr>
      <a:lvl2pPr algn="l" defTabSz="457200" rtl="0" eaLnBrk="1" fontAlgn="base" hangingPunct="1">
        <a:spcBef>
          <a:spcPct val="0"/>
        </a:spcBef>
        <a:spcAft>
          <a:spcPct val="0"/>
        </a:spcAft>
        <a:defRPr sz="4400" b="1">
          <a:solidFill>
            <a:srgbClr val="800000"/>
          </a:solidFill>
          <a:latin typeface="Calibri" pitchFamily="34" charset="0"/>
        </a:defRPr>
      </a:lvl2pPr>
      <a:lvl3pPr algn="l" defTabSz="457200" rtl="0" eaLnBrk="1" fontAlgn="base" hangingPunct="1">
        <a:spcBef>
          <a:spcPct val="0"/>
        </a:spcBef>
        <a:spcAft>
          <a:spcPct val="0"/>
        </a:spcAft>
        <a:defRPr sz="4400" b="1">
          <a:solidFill>
            <a:srgbClr val="800000"/>
          </a:solidFill>
          <a:latin typeface="Calibri" pitchFamily="34" charset="0"/>
        </a:defRPr>
      </a:lvl3pPr>
      <a:lvl4pPr algn="l" defTabSz="457200" rtl="0" eaLnBrk="1" fontAlgn="base" hangingPunct="1">
        <a:spcBef>
          <a:spcPct val="0"/>
        </a:spcBef>
        <a:spcAft>
          <a:spcPct val="0"/>
        </a:spcAft>
        <a:defRPr sz="4400" b="1">
          <a:solidFill>
            <a:srgbClr val="800000"/>
          </a:solidFill>
          <a:latin typeface="Calibri" pitchFamily="34" charset="0"/>
        </a:defRPr>
      </a:lvl4pPr>
      <a:lvl5pPr algn="l" defTabSz="457200" rtl="0" eaLnBrk="1" fontAlgn="base" hangingPunct="1">
        <a:spcBef>
          <a:spcPct val="0"/>
        </a:spcBef>
        <a:spcAft>
          <a:spcPct val="0"/>
        </a:spcAft>
        <a:defRPr sz="4400" b="1">
          <a:solidFill>
            <a:srgbClr val="800000"/>
          </a:solidFill>
          <a:latin typeface="Calibri" pitchFamily="34" charset="0"/>
        </a:defRPr>
      </a:lvl5pPr>
      <a:lvl6pPr marL="457200" algn="l" defTabSz="457200" rtl="0" eaLnBrk="1" fontAlgn="base" hangingPunct="1">
        <a:spcBef>
          <a:spcPct val="0"/>
        </a:spcBef>
        <a:spcAft>
          <a:spcPct val="0"/>
        </a:spcAft>
        <a:defRPr sz="4400" b="1">
          <a:solidFill>
            <a:srgbClr val="800000"/>
          </a:solidFill>
          <a:latin typeface="Calibri" pitchFamily="34" charset="0"/>
        </a:defRPr>
      </a:lvl6pPr>
      <a:lvl7pPr marL="914400" algn="l" defTabSz="457200" rtl="0" eaLnBrk="1" fontAlgn="base" hangingPunct="1">
        <a:spcBef>
          <a:spcPct val="0"/>
        </a:spcBef>
        <a:spcAft>
          <a:spcPct val="0"/>
        </a:spcAft>
        <a:defRPr sz="4400" b="1">
          <a:solidFill>
            <a:srgbClr val="800000"/>
          </a:solidFill>
          <a:latin typeface="Calibri" pitchFamily="34" charset="0"/>
        </a:defRPr>
      </a:lvl7pPr>
      <a:lvl8pPr marL="1371600" algn="l" defTabSz="457200" rtl="0" eaLnBrk="1" fontAlgn="base" hangingPunct="1">
        <a:spcBef>
          <a:spcPct val="0"/>
        </a:spcBef>
        <a:spcAft>
          <a:spcPct val="0"/>
        </a:spcAft>
        <a:defRPr sz="4400" b="1">
          <a:solidFill>
            <a:srgbClr val="800000"/>
          </a:solidFill>
          <a:latin typeface="Calibri" pitchFamily="34" charset="0"/>
        </a:defRPr>
      </a:lvl8pPr>
      <a:lvl9pPr marL="1828800" algn="l" defTabSz="457200" rtl="0" eaLnBrk="1" fontAlgn="base" hangingPunct="1">
        <a:spcBef>
          <a:spcPct val="0"/>
        </a:spcBef>
        <a:spcAft>
          <a:spcPct val="0"/>
        </a:spcAft>
        <a:defRPr sz="4400" b="1">
          <a:solidFill>
            <a:srgbClr val="800000"/>
          </a:solidFill>
          <a:latin typeface="Calibri" pitchFamily="34" charset="0"/>
        </a:defRPr>
      </a:lvl9pPr>
    </p:titleStyle>
    <p:bodyStyle>
      <a:lvl1pPr marL="342900" indent="-342900" algn="ctr" defTabSz="457200" rtl="0" eaLnBrk="1" fontAlgn="base" hangingPunct="1">
        <a:spcBef>
          <a:spcPct val="20000"/>
        </a:spcBef>
        <a:spcAft>
          <a:spcPct val="0"/>
        </a:spcAft>
        <a:buFont typeface="Arial" pitchFamily="34" charset="0"/>
        <a:defRPr sz="3200" kern="1200">
          <a:solidFill>
            <a:srgbClr val="595959"/>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odh.ohio.gov/health/vipp/child/returntoplay/Return%20to%20Play%20-%20Ohio%20Youth%20Concussion%20Law.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odh.ohio.gov/odhprograms/bid/immunization/imunchsc.asp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amp;ehk=B6pOqcZJaPlupYd5CW38RQ&amp;r=0&amp;pid=OfficeInsert"/><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nasn.org/advocacy/advocacy-skill-buildin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nasn.org/advocacy/advocacy-skill-buildin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nasn.org/advocacy/advocacy-skill-buildin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nasn.org/advocacy/advocacy-skill-buildin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nasn.org/advocacy/advocacy-skill-buildin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nasn.org/advocacy/advocacy-skill-buildin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hyperlink" Target="https://www.cdc.gov/parasites/lice/head/school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joan.keith@odh.ohio.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hyperlink" Target="http://onlinelibrary.wiley.com/doi/10.1111/j.1746-1561.2010.00563.x/abstrac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rwjf.org/files/research/cnf14.pdf"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codes.ohio.gov/orc/3313.673"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hyperlink" Target="http://codes.ohio.gov/orc/3313.69" TargetMode="External"/><Relationship Id="rId4" Type="http://schemas.openxmlformats.org/officeDocument/2006/relationships/hyperlink" Target="http://codes.ohio.gov/orc/3313.50"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4636"/>
            <a:ext cx="9144000" cy="6858000"/>
          </a:xfrm>
          <a:prstGeom prst="rect">
            <a:avLst/>
          </a:prstGeom>
        </p:spPr>
      </p:pic>
      <p:sp>
        <p:nvSpPr>
          <p:cNvPr id="13315" name="Title 1"/>
          <p:cNvSpPr>
            <a:spLocks noGrp="1"/>
          </p:cNvSpPr>
          <p:nvPr>
            <p:ph type="ctrTitle"/>
          </p:nvPr>
        </p:nvSpPr>
        <p:spPr>
          <a:xfrm>
            <a:off x="3886200" y="34636"/>
            <a:ext cx="5638800" cy="4419600"/>
          </a:xfrm>
        </p:spPr>
        <p:txBody>
          <a:bodyPr/>
          <a:lstStyle/>
          <a:p>
            <a:br>
              <a:rPr lang="en-US" sz="4000" dirty="0"/>
            </a:br>
            <a:br>
              <a:rPr lang="en-US" sz="4000" dirty="0"/>
            </a:br>
            <a:r>
              <a:rPr lang="en-US" dirty="0"/>
              <a:t>School Health Requirements:</a:t>
            </a:r>
            <a:br>
              <a:rPr lang="en-US" dirty="0"/>
            </a:br>
            <a:r>
              <a:rPr lang="en-US" dirty="0"/>
              <a:t>How to Get it Done		</a:t>
            </a:r>
            <a:br>
              <a:rPr lang="en-US" dirty="0"/>
            </a:br>
            <a:r>
              <a:rPr lang="en-US" dirty="0"/>
              <a:t>	</a:t>
            </a:r>
          </a:p>
        </p:txBody>
      </p:sp>
      <p:sp>
        <p:nvSpPr>
          <p:cNvPr id="3" name="Subtitle 2"/>
          <p:cNvSpPr>
            <a:spLocks noGrp="1"/>
          </p:cNvSpPr>
          <p:nvPr>
            <p:ph type="subTitle" idx="1"/>
          </p:nvPr>
        </p:nvSpPr>
        <p:spPr>
          <a:xfrm>
            <a:off x="1219200" y="3474265"/>
            <a:ext cx="7391400" cy="2323981"/>
          </a:xfrm>
        </p:spPr>
        <p:txBody>
          <a:bodyPr rtlCol="0">
            <a:noAutofit/>
          </a:bodyPr>
          <a:lstStyle/>
          <a:p>
            <a:pPr algn="l" eaLnBrk="1" fontAlgn="auto" hangingPunct="1">
              <a:spcAft>
                <a:spcPts val="0"/>
              </a:spcAft>
              <a:buFont typeface="Arial" pitchFamily="34" charset="0"/>
              <a:buNone/>
              <a:defRPr/>
            </a:pPr>
            <a:r>
              <a:rPr lang="en-US" sz="2400" dirty="0"/>
              <a:t>                                                </a:t>
            </a:r>
          </a:p>
          <a:p>
            <a:pPr algn="r" eaLnBrk="1" fontAlgn="auto" hangingPunct="1">
              <a:spcAft>
                <a:spcPts val="0"/>
              </a:spcAft>
              <a:buFont typeface="Arial" pitchFamily="34" charset="0"/>
              <a:buNone/>
              <a:defRPr/>
            </a:pPr>
            <a:r>
              <a:rPr lang="en-US" sz="3100" dirty="0"/>
              <a:t>                                                                    </a:t>
            </a:r>
          </a:p>
          <a:p>
            <a:pPr algn="r" eaLnBrk="1" fontAlgn="auto" hangingPunct="1">
              <a:spcAft>
                <a:spcPts val="0"/>
              </a:spcAft>
              <a:buFont typeface="Arial" pitchFamily="34" charset="0"/>
              <a:buNone/>
              <a:defRPr/>
            </a:pPr>
            <a:r>
              <a:rPr lang="en-US" sz="2400" dirty="0"/>
              <a:t>Joan Keith, MEd, BSN, RN, LSN, NCSN</a:t>
            </a:r>
            <a:endParaRPr lang="en-US" sz="2400" dirty="0">
              <a:solidFill>
                <a:schemeClr val="tx1"/>
              </a:solidFill>
              <a:cs typeface="Arial"/>
            </a:endParaRPr>
          </a:p>
          <a:p>
            <a:pPr algn="r" eaLnBrk="1" fontAlgn="auto" hangingPunct="1">
              <a:spcAft>
                <a:spcPts val="0"/>
              </a:spcAft>
              <a:buFont typeface="Arial" pitchFamily="34" charset="0"/>
              <a:buNone/>
              <a:defRPr/>
            </a:pPr>
            <a:r>
              <a:rPr lang="en-US" sz="2400" dirty="0">
                <a:solidFill>
                  <a:schemeClr val="tx1"/>
                </a:solidFill>
                <a:cs typeface="Arial"/>
              </a:rPr>
              <a:t>School Nurse Consultant</a:t>
            </a:r>
          </a:p>
          <a:p>
            <a:pPr algn="r" eaLnBrk="1" fontAlgn="auto" hangingPunct="1">
              <a:spcAft>
                <a:spcPts val="0"/>
              </a:spcAft>
              <a:buFont typeface="Arial" pitchFamily="34" charset="0"/>
              <a:buNone/>
              <a:defRPr/>
            </a:pPr>
            <a:r>
              <a:rPr lang="en-US" sz="2400" dirty="0">
                <a:solidFill>
                  <a:schemeClr val="tx1"/>
                </a:solidFill>
                <a:cs typeface="Arial"/>
              </a:rPr>
              <a:t>Ohio Department of Health</a:t>
            </a:r>
          </a:p>
          <a:p>
            <a:pPr algn="l" eaLnBrk="1" fontAlgn="auto" hangingPunct="1">
              <a:spcAft>
                <a:spcPts val="0"/>
              </a:spcAft>
              <a:buFont typeface="Arial" pitchFamily="34" charset="0"/>
              <a:buNone/>
              <a:defRPr/>
            </a:pPr>
            <a:r>
              <a:rPr lang="en-US" sz="2800" dirty="0">
                <a:solidFill>
                  <a:schemeClr val="tx1"/>
                </a:solidFill>
              </a:rPr>
              <a:t>             </a:t>
            </a:r>
          </a:p>
        </p:txBody>
      </p:sp>
      <p:sp>
        <p:nvSpPr>
          <p:cNvPr id="13317" name="TextBox 4"/>
          <p:cNvSpPr txBox="1">
            <a:spLocks noChangeArrowheads="1"/>
          </p:cNvSpPr>
          <p:nvPr/>
        </p:nvSpPr>
        <p:spPr bwMode="auto">
          <a:xfrm>
            <a:off x="76200" y="6173693"/>
            <a:ext cx="72390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defRPr sz="3200">
                <a:solidFill>
                  <a:srgbClr val="595959"/>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pPr>
            <a:r>
              <a:rPr lang="en-US" altLang="en-US" sz="1400" dirty="0">
                <a:solidFill>
                  <a:srgbClr val="FFFFFF"/>
                </a:solidFill>
                <a:latin typeface="Arial"/>
                <a:cs typeface="Arial"/>
              </a:rPr>
              <a:t>Ohio Association of Pupil Service Administrators </a:t>
            </a:r>
            <a:br>
              <a:rPr lang="en-US" altLang="en-US" sz="1400" dirty="0">
                <a:solidFill>
                  <a:srgbClr val="FFFFFF"/>
                </a:solidFill>
                <a:latin typeface="Arial"/>
                <a:cs typeface="Arial"/>
              </a:rPr>
            </a:br>
            <a:r>
              <a:rPr lang="en-US" altLang="en-US" sz="1400" dirty="0">
                <a:solidFill>
                  <a:srgbClr val="FFFFFF"/>
                </a:solidFill>
                <a:latin typeface="Arial"/>
                <a:cs typeface="Arial"/>
              </a:rPr>
              <a:t>May 5, 2017</a:t>
            </a:r>
          </a:p>
          <a:p>
            <a:pPr eaLnBrk="1" hangingPunct="1">
              <a:spcBef>
                <a:spcPct val="0"/>
              </a:spcBef>
              <a:buFontTx/>
              <a:buNone/>
            </a:pPr>
            <a:endParaRPr lang="en-US" altLang="en-US" sz="1800" dirty="0">
              <a:solidFill>
                <a:srgbClr val="000000"/>
              </a:solidFill>
              <a:latin typeface="Arial" charset="0"/>
              <a:cs typeface="Arial" charset="0"/>
            </a:endParaRPr>
          </a:p>
        </p:txBody>
      </p:sp>
    </p:spTree>
    <p:extLst>
      <p:ext uri="{BB962C8B-B14F-4D97-AF65-F5344CB8AC3E}">
        <p14:creationId xmlns:p14="http://schemas.microsoft.com/office/powerpoint/2010/main" val="402091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Ohio Schools</a:t>
            </a:r>
          </a:p>
        </p:txBody>
      </p:sp>
      <p:graphicFrame>
        <p:nvGraphicFramePr>
          <p:cNvPr id="7" name="Content Placeholder 6"/>
          <p:cNvGraphicFramePr>
            <a:graphicFrameLocks noGrp="1"/>
          </p:cNvGraphicFramePr>
          <p:nvPr>
            <p:ph sz="half" idx="2"/>
            <p:extLst/>
          </p:nvPr>
        </p:nvGraphicFramePr>
        <p:xfrm>
          <a:off x="457200" y="1345143"/>
          <a:ext cx="8077200" cy="4011409"/>
        </p:xfrm>
        <a:graphic>
          <a:graphicData uri="http://schemas.openxmlformats.org/drawingml/2006/table">
            <a:tbl>
              <a:tblPr firstRow="1" firstCol="1" bandRow="1">
                <a:tableStyleId>{F5AB1C69-6EDB-4FF4-983F-18BD219EF322}</a:tableStyleId>
              </a:tblPr>
              <a:tblGrid>
                <a:gridCol w="3657600">
                  <a:extLst>
                    <a:ext uri="{9D8B030D-6E8A-4147-A177-3AD203B41FA5}">
                      <a16:colId xmlns:a16="http://schemas.microsoft.com/office/drawing/2014/main" val="955653951"/>
                    </a:ext>
                  </a:extLst>
                </a:gridCol>
                <a:gridCol w="1981200">
                  <a:extLst>
                    <a:ext uri="{9D8B030D-6E8A-4147-A177-3AD203B41FA5}">
                      <a16:colId xmlns:a16="http://schemas.microsoft.com/office/drawing/2014/main" val="2270430120"/>
                    </a:ext>
                  </a:extLst>
                </a:gridCol>
                <a:gridCol w="2438400">
                  <a:extLst>
                    <a:ext uri="{9D8B030D-6E8A-4147-A177-3AD203B41FA5}">
                      <a16:colId xmlns:a16="http://schemas.microsoft.com/office/drawing/2014/main" val="724348559"/>
                    </a:ext>
                  </a:extLst>
                </a:gridCol>
              </a:tblGrid>
              <a:tr h="788457">
                <a:tc>
                  <a:txBody>
                    <a:bodyPr/>
                    <a:lstStyle/>
                    <a:p>
                      <a:pPr marL="0" marR="0" algn="ctr">
                        <a:lnSpc>
                          <a:spcPct val="107000"/>
                        </a:lnSpc>
                        <a:spcBef>
                          <a:spcPts val="0"/>
                        </a:spcBef>
                        <a:spcAft>
                          <a:spcPts val="800"/>
                        </a:spcAft>
                      </a:pPr>
                      <a:r>
                        <a:rPr lang="en-US" sz="2400" dirty="0">
                          <a:effectLst/>
                        </a:rPr>
                        <a:t>Type of Schools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556" marR="8556" marT="8556" marB="8556" anchor="ctr"/>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US" sz="2400" dirty="0">
                          <a:effectLst/>
                        </a:rPr>
                        <a:t>Number</a:t>
                      </a:r>
                      <a:r>
                        <a:rPr lang="en-US" sz="2400" baseline="0" dirty="0">
                          <a:effectLst/>
                        </a:rPr>
                        <a:t> of Schools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556" marR="8556" marT="8556" marB="8556" anchor="ctr"/>
                </a:tc>
                <a:tc>
                  <a:txBody>
                    <a:bodyPr/>
                    <a:lstStyle/>
                    <a:p>
                      <a:pPr marL="0" marR="0" algn="ctr">
                        <a:lnSpc>
                          <a:spcPct val="107000"/>
                        </a:lnSpc>
                        <a:spcBef>
                          <a:spcPts val="0"/>
                        </a:spcBef>
                        <a:spcAft>
                          <a:spcPts val="800"/>
                        </a:spcAft>
                      </a:pPr>
                      <a:r>
                        <a:rPr lang="en-US" sz="2400" dirty="0">
                          <a:effectLst/>
                        </a:rPr>
                        <a:t>Number</a:t>
                      </a:r>
                      <a:r>
                        <a:rPr lang="en-US" sz="2400" baseline="0" dirty="0">
                          <a:effectLst/>
                        </a:rPr>
                        <a:t> of Students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556" marR="8556" marT="8556" marB="8556" anchor="ctr"/>
                </a:tc>
                <a:extLst>
                  <a:ext uri="{0D108BD9-81ED-4DB2-BD59-A6C34878D82A}">
                    <a16:rowId xmlns:a16="http://schemas.microsoft.com/office/drawing/2014/main" val="2242567892"/>
                  </a:ext>
                </a:extLst>
              </a:tr>
              <a:tr h="762000">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US" sz="2400" dirty="0">
                          <a:effectLst/>
                        </a:rPr>
                        <a:t>Public </a:t>
                      </a:r>
                      <a:r>
                        <a:rPr lang="en-US" sz="1800" dirty="0">
                          <a:effectLst/>
                        </a:rPr>
                        <a:t>(Oct, 2016)</a:t>
                      </a:r>
                    </a:p>
                  </a:txBody>
                  <a:tcPr marL="8556" marR="8556" marT="8556" marB="8556" anchor="ctr"/>
                </a:tc>
                <a:tc>
                  <a:txBody>
                    <a:bodyPr/>
                    <a:lstStyle/>
                    <a:p>
                      <a:pPr marL="0" marR="0" algn="ctr">
                        <a:lnSpc>
                          <a:spcPct val="107000"/>
                        </a:lnSpc>
                        <a:spcBef>
                          <a:spcPts val="0"/>
                        </a:spcBef>
                        <a:spcAft>
                          <a:spcPts val="800"/>
                        </a:spcAft>
                      </a:pPr>
                      <a:r>
                        <a:rPr lang="en-US" sz="2800" b="1" dirty="0"/>
                        <a:t>4,237</a:t>
                      </a:r>
                      <a:endParaRPr lang="en-US" sz="2800" b="1" dirty="0">
                        <a:effectLst/>
                        <a:latin typeface="+mn-lt"/>
                        <a:ea typeface="Calibri" panose="020F0502020204030204" pitchFamily="34" charset="0"/>
                        <a:cs typeface="Times New Roman" panose="02020603050405020304" pitchFamily="18" charset="0"/>
                      </a:endParaRPr>
                    </a:p>
                  </a:txBody>
                  <a:tcPr marL="8556" marR="8556" marT="8556" marB="8556" anchor="ctr"/>
                </a:tc>
                <a:tc>
                  <a:txBody>
                    <a:bodyPr/>
                    <a:lstStyle/>
                    <a:p>
                      <a:pPr marL="0" marR="0" algn="ctr">
                        <a:lnSpc>
                          <a:spcPct val="107000"/>
                        </a:lnSpc>
                        <a:spcBef>
                          <a:spcPts val="0"/>
                        </a:spcBef>
                        <a:spcAft>
                          <a:spcPts val="800"/>
                        </a:spcAft>
                      </a:pPr>
                      <a:r>
                        <a:rPr lang="en-US" sz="2800" b="1" dirty="0"/>
                        <a:t>1,803,461</a:t>
                      </a:r>
                      <a:endParaRPr lang="en-US" sz="2800" b="1" dirty="0">
                        <a:effectLst/>
                        <a:latin typeface="+mn-lt"/>
                        <a:ea typeface="Calibri" panose="020F0502020204030204" pitchFamily="34" charset="0"/>
                        <a:cs typeface="Times New Roman" panose="02020603050405020304" pitchFamily="18" charset="0"/>
                      </a:endParaRPr>
                    </a:p>
                  </a:txBody>
                  <a:tcPr marL="8556" marR="8556" marT="8556" marB="8556" anchor="ctr"/>
                </a:tc>
                <a:extLst>
                  <a:ext uri="{0D108BD9-81ED-4DB2-BD59-A6C34878D82A}">
                    <a16:rowId xmlns:a16="http://schemas.microsoft.com/office/drawing/2014/main" val="928249038"/>
                  </a:ext>
                </a:extLst>
              </a:tr>
              <a:tr h="685800">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US" sz="2400" dirty="0">
                          <a:effectLst/>
                        </a:rPr>
                        <a:t>Private</a:t>
                      </a:r>
                      <a:r>
                        <a:rPr lang="en-US" sz="2400" baseline="0" dirty="0">
                          <a:effectLst/>
                        </a:rPr>
                        <a:t> </a:t>
                      </a:r>
                      <a:r>
                        <a:rPr lang="en-US" sz="1800" dirty="0">
                          <a:effectLst/>
                        </a:rPr>
                        <a:t>(Oct,</a:t>
                      </a:r>
                      <a:r>
                        <a:rPr lang="en-US" sz="1800" baseline="0" dirty="0">
                          <a:effectLst/>
                        </a:rPr>
                        <a:t> 2015)</a:t>
                      </a:r>
                      <a:endParaRPr lang="en-US" sz="2400" dirty="0">
                        <a:effectLst/>
                      </a:endParaRPr>
                    </a:p>
                  </a:txBody>
                  <a:tcPr marL="8556" marR="8556" marT="8556" marB="8556" anchor="ctr"/>
                </a:tc>
                <a:tc>
                  <a:txBody>
                    <a:bodyPr/>
                    <a:lstStyle/>
                    <a:p>
                      <a:pPr marL="0" marR="0" algn="ctr">
                        <a:lnSpc>
                          <a:spcPct val="107000"/>
                        </a:lnSpc>
                        <a:spcBef>
                          <a:spcPts val="0"/>
                        </a:spcBef>
                        <a:spcAft>
                          <a:spcPts val="800"/>
                        </a:spcAft>
                      </a:pPr>
                      <a:r>
                        <a:rPr lang="en-US" sz="2800" b="1" dirty="0">
                          <a:effectLst/>
                        </a:rPr>
                        <a:t>586</a:t>
                      </a:r>
                      <a:endParaRPr lang="en-US" sz="2800" b="1" dirty="0">
                        <a:effectLst/>
                        <a:latin typeface="+mn-lt"/>
                        <a:ea typeface="Calibri" panose="020F0502020204030204" pitchFamily="34" charset="0"/>
                        <a:cs typeface="Times New Roman" panose="02020603050405020304" pitchFamily="18" charset="0"/>
                      </a:endParaRPr>
                    </a:p>
                  </a:txBody>
                  <a:tcPr marL="8556" marR="8556" marT="8556" marB="8556" anchor="ctr"/>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US" sz="2800" b="1" dirty="0">
                          <a:effectLst/>
                        </a:rPr>
                        <a:t>144,512</a:t>
                      </a:r>
                    </a:p>
                  </a:txBody>
                  <a:tcPr marL="8556" marR="8556" marT="8556" marB="8556" anchor="ctr"/>
                </a:tc>
                <a:extLst>
                  <a:ext uri="{0D108BD9-81ED-4DB2-BD59-A6C34878D82A}">
                    <a16:rowId xmlns:a16="http://schemas.microsoft.com/office/drawing/2014/main" val="2396152673"/>
                  </a:ext>
                </a:extLst>
              </a:tr>
              <a:tr h="762000">
                <a:tc>
                  <a:txBody>
                    <a:bodyPr/>
                    <a:lstStyle/>
                    <a:p>
                      <a:pPr marL="0" marR="0" algn="ctr">
                        <a:lnSpc>
                          <a:spcPct val="107000"/>
                        </a:lnSpc>
                        <a:spcBef>
                          <a:spcPts val="0"/>
                        </a:spcBef>
                        <a:spcAft>
                          <a:spcPts val="800"/>
                        </a:spcAft>
                      </a:pPr>
                      <a:r>
                        <a:rPr lang="en-US" sz="2400" dirty="0">
                          <a:effectLst/>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556" marR="8556" marT="8556" marB="8556" anchor="ctr"/>
                </a:tc>
                <a:tc>
                  <a:txBody>
                    <a:bodyPr/>
                    <a:lstStyle/>
                    <a:p>
                      <a:pPr marL="0" marR="0" algn="ctr">
                        <a:lnSpc>
                          <a:spcPct val="107000"/>
                        </a:lnSpc>
                        <a:spcBef>
                          <a:spcPts val="0"/>
                        </a:spcBef>
                        <a:spcAft>
                          <a:spcPts val="800"/>
                        </a:spcAft>
                      </a:pPr>
                      <a:r>
                        <a:rPr lang="en-US" sz="2800" b="1" dirty="0">
                          <a:effectLst/>
                        </a:rPr>
                        <a:t>4823</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556" marR="8556" marT="8556" marB="8556" anchor="ctr"/>
                </a:tc>
                <a:tc>
                  <a:txBody>
                    <a:bodyPr/>
                    <a:lstStyle/>
                    <a:p>
                      <a:pPr marL="0" marR="0" algn="ctr">
                        <a:lnSpc>
                          <a:spcPct val="107000"/>
                        </a:lnSpc>
                        <a:spcBef>
                          <a:spcPts val="0"/>
                        </a:spcBef>
                        <a:spcAft>
                          <a:spcPts val="800"/>
                        </a:spcAft>
                      </a:pPr>
                      <a:r>
                        <a:rPr lang="en-US" sz="2800" b="1" dirty="0">
                          <a:effectLst/>
                        </a:rPr>
                        <a:t>1,947,973</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556" marR="8556" marT="8556" marB="8556" anchor="ctr"/>
                </a:tc>
                <a:extLst>
                  <a:ext uri="{0D108BD9-81ED-4DB2-BD59-A6C34878D82A}">
                    <a16:rowId xmlns:a16="http://schemas.microsoft.com/office/drawing/2014/main" val="3367809572"/>
                  </a:ext>
                </a:extLst>
              </a:tr>
              <a:tr h="1001796">
                <a:tc>
                  <a:txBody>
                    <a:bodyPr/>
                    <a:lstStyle/>
                    <a:p>
                      <a:pPr marL="0" marR="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Number of students estimated to have asthma</a:t>
                      </a:r>
                    </a:p>
                  </a:txBody>
                  <a:tcPr marL="8556" marR="8556" marT="8556" marB="8556" anchor="ctr"/>
                </a:tc>
                <a:tc>
                  <a:txBody>
                    <a:bodyPr/>
                    <a:lstStyle/>
                    <a:p>
                      <a:pPr marL="0" marR="0" algn="ctr">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8556" marR="8556" marT="8556" marB="8556" anchor="ctr"/>
                </a:tc>
                <a:tc>
                  <a:txBody>
                    <a:bodyPr/>
                    <a:lstStyle/>
                    <a:p>
                      <a:pPr marL="0" marR="0" algn="ctr">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163,630-296,092</a:t>
                      </a:r>
                    </a:p>
                  </a:txBody>
                  <a:tcPr marL="8556" marR="8556" marT="8556" marB="8556" anchor="ctr"/>
                </a:tc>
                <a:extLst>
                  <a:ext uri="{0D108BD9-81ED-4DB2-BD59-A6C34878D82A}">
                    <a16:rowId xmlns:a16="http://schemas.microsoft.com/office/drawing/2014/main" val="3554055510"/>
                  </a:ext>
                </a:extLst>
              </a:tr>
            </a:tbl>
          </a:graphicData>
        </a:graphic>
      </p:graphicFrame>
      <p:sp>
        <p:nvSpPr>
          <p:cNvPr id="8" name="Rectangle 7"/>
          <p:cNvSpPr/>
          <p:nvPr/>
        </p:nvSpPr>
        <p:spPr>
          <a:xfrm>
            <a:off x="228600" y="6096000"/>
            <a:ext cx="6096000" cy="646331"/>
          </a:xfrm>
          <a:prstGeom prst="rect">
            <a:avLst/>
          </a:prstGeom>
          <a:solidFill>
            <a:schemeClr val="bg1"/>
          </a:solidFill>
        </p:spPr>
        <p:txBody>
          <a:bodyPr wrap="square">
            <a:spAutoFit/>
          </a:bodyPr>
          <a:lstStyle/>
          <a:p>
            <a:r>
              <a:rPr lang="en-US" dirty="0"/>
              <a:t>https://education.ohio.gov/Topics/Data/Frequently-Requested-Data/Enrollment-Data</a:t>
            </a:r>
          </a:p>
        </p:txBody>
      </p:sp>
    </p:spTree>
    <p:extLst>
      <p:ext uri="{BB962C8B-B14F-4D97-AF65-F5344CB8AC3E}">
        <p14:creationId xmlns:p14="http://schemas.microsoft.com/office/powerpoint/2010/main" val="52313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lstStyle/>
          <a:p>
            <a:r>
              <a:rPr lang="en-US" dirty="0"/>
              <a:t>What does this mean for a </a:t>
            </a:r>
            <a:br>
              <a:rPr lang="en-US" dirty="0"/>
            </a:br>
            <a:r>
              <a:rPr lang="en-US" dirty="0"/>
              <a:t>school with 750? </a:t>
            </a:r>
          </a:p>
        </p:txBody>
      </p:sp>
      <p:sp>
        <p:nvSpPr>
          <p:cNvPr id="3" name="Content Placeholder 2"/>
          <p:cNvSpPr>
            <a:spLocks noGrp="1"/>
          </p:cNvSpPr>
          <p:nvPr>
            <p:ph idx="1"/>
          </p:nvPr>
        </p:nvSpPr>
        <p:spPr>
          <a:xfrm>
            <a:off x="381000" y="2133600"/>
            <a:ext cx="8082093" cy="838200"/>
          </a:xfrm>
        </p:spPr>
        <p:txBody>
          <a:bodyPr/>
          <a:lstStyle/>
          <a:p>
            <a:r>
              <a:rPr lang="en-US" sz="4400" b="1" dirty="0">
                <a:solidFill>
                  <a:srgbClr val="0070C0"/>
                </a:solidFill>
              </a:rPr>
              <a:t>10% = 75 students with asthma</a:t>
            </a:r>
          </a:p>
          <a:p>
            <a:r>
              <a:rPr lang="en-US" sz="4400" b="1" dirty="0">
                <a:solidFill>
                  <a:srgbClr val="0070C0"/>
                </a:solidFill>
              </a:rPr>
              <a:t>15% = 113 with asthma</a:t>
            </a:r>
          </a:p>
        </p:txBody>
      </p:sp>
    </p:spTree>
    <p:extLst>
      <p:ext uri="{BB962C8B-B14F-4D97-AF65-F5344CB8AC3E}">
        <p14:creationId xmlns:p14="http://schemas.microsoft.com/office/powerpoint/2010/main" val="380601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96499"/>
            <a:ext cx="7570872" cy="626300"/>
          </a:xfrm>
        </p:spPr>
        <p:txBody>
          <a:bodyPr/>
          <a:lstStyle/>
          <a:p>
            <a:r>
              <a:rPr lang="en-US" sz="3200" dirty="0"/>
              <a:t>School Responsibilities Regarding Asthma</a:t>
            </a:r>
          </a:p>
        </p:txBody>
      </p:sp>
      <p:sp>
        <p:nvSpPr>
          <p:cNvPr id="3" name="Content Placeholder 2"/>
          <p:cNvSpPr>
            <a:spLocks noGrp="1"/>
          </p:cNvSpPr>
          <p:nvPr>
            <p:ph idx="1"/>
          </p:nvPr>
        </p:nvSpPr>
        <p:spPr>
          <a:xfrm>
            <a:off x="152400" y="1420399"/>
            <a:ext cx="8866272" cy="4447001"/>
          </a:xfrm>
        </p:spPr>
        <p:txBody>
          <a:bodyPr/>
          <a:lstStyle/>
          <a:p>
            <a:pPr marL="0" indent="0" algn="l"/>
            <a:r>
              <a:rPr lang="en-US" sz="2800" b="1" dirty="0">
                <a:solidFill>
                  <a:srgbClr val="0070C0"/>
                </a:solidFill>
              </a:rPr>
              <a:t>Provide access to asthma inhaler during an                 asthma emergency</a:t>
            </a:r>
          </a:p>
          <a:p>
            <a:pPr marL="0" indent="0" algn="l"/>
            <a:r>
              <a:rPr lang="en-US" sz="2800" b="1" dirty="0">
                <a:solidFill>
                  <a:schemeClr val="tx1"/>
                </a:solidFill>
              </a:rPr>
              <a:t>Three ways an asthma rescue inhaler can be at school</a:t>
            </a:r>
            <a:r>
              <a:rPr lang="en-US" sz="2800" b="1" dirty="0">
                <a:solidFill>
                  <a:srgbClr val="0070C0"/>
                </a:solidFill>
              </a:rPr>
              <a:t>: </a:t>
            </a:r>
          </a:p>
          <a:p>
            <a:pPr marL="461963" lvl="1">
              <a:buFont typeface="+mj-lt"/>
              <a:buAutoNum type="arabicPeriod"/>
            </a:pPr>
            <a:r>
              <a:rPr lang="en-US" sz="2400" dirty="0"/>
              <a:t>School has Prescribed Medication Administration </a:t>
            </a:r>
            <a:r>
              <a:rPr lang="en-US" sz="2400" b="1" dirty="0"/>
              <a:t>order </a:t>
            </a:r>
            <a:r>
              <a:rPr lang="en-US" sz="2400" dirty="0"/>
              <a:t>for a specific student to receive medication</a:t>
            </a:r>
          </a:p>
          <a:p>
            <a:pPr marL="461963" lvl="1">
              <a:buFont typeface="+mj-lt"/>
              <a:buAutoNum type="arabicPeriod"/>
            </a:pPr>
            <a:r>
              <a:rPr lang="en-US" sz="2400" dirty="0"/>
              <a:t>Student has written </a:t>
            </a:r>
            <a:r>
              <a:rPr lang="en-US" sz="2400" b="1" dirty="0"/>
              <a:t>permission to self-carry </a:t>
            </a:r>
            <a:r>
              <a:rPr lang="en-US" sz="2400" dirty="0"/>
              <a:t>inhaler and use inhaler…form on file at school </a:t>
            </a:r>
          </a:p>
          <a:p>
            <a:pPr marL="461963" lvl="1">
              <a:buFont typeface="+mj-lt"/>
              <a:buAutoNum type="arabicPeriod"/>
            </a:pPr>
            <a:r>
              <a:rPr lang="en-US" sz="2400" dirty="0">
                <a:solidFill>
                  <a:schemeClr val="tx1"/>
                </a:solidFill>
              </a:rPr>
              <a:t>School has </a:t>
            </a:r>
            <a:r>
              <a:rPr lang="en-US" sz="2400" b="1" dirty="0">
                <a:solidFill>
                  <a:schemeClr val="tx1"/>
                </a:solidFill>
              </a:rPr>
              <a:t>“stock” asthma inhaler </a:t>
            </a:r>
            <a:r>
              <a:rPr lang="en-US" sz="2400" dirty="0">
                <a:solidFill>
                  <a:schemeClr val="tx1"/>
                </a:solidFill>
              </a:rPr>
              <a:t>medication administration policy and procedure in place. NOTE:  This inhaler can be used for anyone on school premises who is having an asthma emergency</a:t>
            </a:r>
          </a:p>
          <a:p>
            <a:pPr marL="400050" lvl="1" indent="0">
              <a:buNone/>
            </a:pPr>
            <a:r>
              <a:rPr lang="en-US" sz="2400" dirty="0">
                <a:solidFill>
                  <a:schemeClr val="tx1"/>
                </a:solidFill>
              </a:rPr>
              <a:t>.</a:t>
            </a:r>
            <a:endParaRPr lang="en-US" sz="2400" dirty="0"/>
          </a:p>
        </p:txBody>
      </p:sp>
      <p:pic>
        <p:nvPicPr>
          <p:cNvPr id="4" name="Picture 3" descr="El uso diario de corticoides inhalados podría evitarse en el asm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401"/>
            <a:ext cx="1447800" cy="1447800"/>
          </a:xfrm>
          <a:prstGeom prst="rect">
            <a:avLst/>
          </a:prstGeom>
        </p:spPr>
      </p:pic>
    </p:spTree>
    <p:extLst>
      <p:ext uri="{BB962C8B-B14F-4D97-AF65-F5344CB8AC3E}">
        <p14:creationId xmlns:p14="http://schemas.microsoft.com/office/powerpoint/2010/main" val="3063265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74" y="533400"/>
            <a:ext cx="8616598" cy="626300"/>
          </a:xfrm>
        </p:spPr>
        <p:txBody>
          <a:bodyPr/>
          <a:lstStyle/>
          <a:p>
            <a:r>
              <a:rPr lang="en-US" dirty="0"/>
              <a:t>Ohio Laws Regarding Asthma </a:t>
            </a:r>
          </a:p>
        </p:txBody>
      </p:sp>
      <p:sp>
        <p:nvSpPr>
          <p:cNvPr id="3" name="Content Placeholder 2"/>
          <p:cNvSpPr>
            <a:spLocks noGrp="1"/>
          </p:cNvSpPr>
          <p:nvPr>
            <p:ph idx="1"/>
          </p:nvPr>
        </p:nvSpPr>
        <p:spPr>
          <a:xfrm>
            <a:off x="402074" y="1322799"/>
            <a:ext cx="8437126" cy="4620801"/>
          </a:xfrm>
        </p:spPr>
        <p:txBody>
          <a:bodyPr/>
          <a:lstStyle/>
          <a:p>
            <a:pPr marL="0" indent="0" algn="l"/>
            <a:r>
              <a:rPr lang="en-US" sz="2800" b="1" dirty="0"/>
              <a:t>ORC 3313.713</a:t>
            </a:r>
            <a:r>
              <a:rPr lang="en-US" sz="2800" dirty="0"/>
              <a:t> </a:t>
            </a:r>
          </a:p>
          <a:p>
            <a:pPr marL="576263" indent="0" algn="l"/>
            <a:r>
              <a:rPr lang="en-US" sz="2800" i="1" dirty="0">
                <a:solidFill>
                  <a:srgbClr val="0070C0"/>
                </a:solidFill>
              </a:rPr>
              <a:t>Policy for designated, trained employees to administer drugs prescribed by physicians to students. </a:t>
            </a:r>
          </a:p>
          <a:p>
            <a:pPr marL="0" indent="0" algn="l"/>
            <a:r>
              <a:rPr lang="en-US" sz="2800" b="1" dirty="0"/>
              <a:t>ORC 3313.716 </a:t>
            </a:r>
            <a:r>
              <a:rPr lang="en-US" sz="2800" dirty="0"/>
              <a:t>– effective Nov., 1999</a:t>
            </a:r>
          </a:p>
          <a:p>
            <a:pPr marL="517525" indent="0" algn="l"/>
            <a:r>
              <a:rPr lang="en-US" sz="2800" i="1" dirty="0">
                <a:solidFill>
                  <a:srgbClr val="0070C0"/>
                </a:solidFill>
              </a:rPr>
              <a:t>Possession and use metered dose inhaler or dry powder inhaler to alleviate asthmatic symptoms.</a:t>
            </a:r>
          </a:p>
          <a:p>
            <a:pPr marL="0" indent="0" algn="l"/>
            <a:r>
              <a:rPr lang="en-US" sz="2800" b="1" spc="-10" dirty="0">
                <a:cs typeface="Calibri"/>
              </a:rPr>
              <a:t>ORC 3313.7113</a:t>
            </a:r>
            <a:r>
              <a:rPr lang="en-US" sz="2800" b="1" dirty="0"/>
              <a:t> /3313.7114- </a:t>
            </a:r>
            <a:r>
              <a:rPr lang="en-US" sz="2800" dirty="0">
                <a:solidFill>
                  <a:schemeClr val="tx1"/>
                </a:solidFill>
              </a:rPr>
              <a:t>effective February, 2016.</a:t>
            </a:r>
          </a:p>
          <a:p>
            <a:pPr marL="0" indent="0" algn="l"/>
            <a:r>
              <a:rPr lang="en-US" sz="2800" i="1" dirty="0">
                <a:solidFill>
                  <a:srgbClr val="0070C0"/>
                </a:solidFill>
              </a:rPr>
              <a:t>      Procurement of inhalers by board.</a:t>
            </a:r>
          </a:p>
          <a:p>
            <a:endParaRPr lang="en-US" dirty="0"/>
          </a:p>
        </p:txBody>
      </p:sp>
      <p:pic>
        <p:nvPicPr>
          <p:cNvPr id="4" name="Picture 3" descr="image “ &lt;strong&gt;NEW&lt;/strong&gt;!” Exclamation ” by CarbonNY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105400"/>
            <a:ext cx="762000" cy="571500"/>
          </a:xfrm>
          <a:prstGeom prst="rect">
            <a:avLst/>
          </a:prstGeom>
        </p:spPr>
      </p:pic>
    </p:spTree>
    <p:extLst>
      <p:ext uri="{BB962C8B-B14F-4D97-AF65-F5344CB8AC3E}">
        <p14:creationId xmlns:p14="http://schemas.microsoft.com/office/powerpoint/2010/main" val="345232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09" y="756368"/>
            <a:ext cx="8153400" cy="1362075"/>
          </a:xfrm>
        </p:spPr>
        <p:txBody>
          <a:bodyPr/>
          <a:lstStyle/>
          <a:p>
            <a:r>
              <a:rPr lang="en-US" dirty="0"/>
              <a:t>Life </a:t>
            </a:r>
            <a:r>
              <a:rPr lang="en-US" dirty="0" err="1"/>
              <a:t>ThreatEning</a:t>
            </a:r>
            <a:r>
              <a:rPr lang="en-US" dirty="0"/>
              <a:t> Allergies </a:t>
            </a:r>
            <a:br>
              <a:rPr lang="en-US" dirty="0"/>
            </a:br>
            <a:r>
              <a:rPr lang="en-US" dirty="0"/>
              <a:t>At School</a:t>
            </a:r>
          </a:p>
        </p:txBody>
      </p:sp>
      <p:pic>
        <p:nvPicPr>
          <p:cNvPr id="7" name="Picture 6" descr="Asthma and &lt;strong&gt;Allergy&lt;/strong&gt;: &lt;strong&gt;Food Allergies&lt;/strong&gt; Linked to Asthma Ris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4253" y="3885401"/>
            <a:ext cx="2907056" cy="1902502"/>
          </a:xfrm>
          <a:prstGeom prst="rect">
            <a:avLst/>
          </a:prstGeom>
        </p:spPr>
      </p:pic>
      <p:pic>
        <p:nvPicPr>
          <p:cNvPr id="8" name="Picture 7" descr="... flying and &lt;strong&gt;biting&lt;/strong&gt; the &lt;strong&gt;insects&lt;/strong&gt; are out in force ok there s really not"/>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3652" y="2163919"/>
            <a:ext cx="2054669" cy="3623983"/>
          </a:xfrm>
          <a:prstGeom prst="rect">
            <a:avLst/>
          </a:prstGeom>
        </p:spPr>
      </p:pic>
      <p:pic>
        <p:nvPicPr>
          <p:cNvPr id="9" name="Picture 8" descr="EL BLOG DE L@S MAESTR@S DE AUDICION Y LENGUAJE: TALLER MULTISENSORIA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942" y="3117139"/>
            <a:ext cx="1623311" cy="1217483"/>
          </a:xfrm>
          <a:prstGeom prst="rect">
            <a:avLst/>
          </a:prstGeom>
        </p:spPr>
      </p:pic>
      <p:pic>
        <p:nvPicPr>
          <p:cNvPr id="11" name="Picture 10" descr="Apparent DNA Transfer by Paramedics Leads to Wrongful Imprisonmen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687" y="4359187"/>
            <a:ext cx="1473293" cy="1313686"/>
          </a:xfrm>
          <a:prstGeom prst="rect">
            <a:avLst/>
          </a:prstGeom>
        </p:spPr>
      </p:pic>
      <p:pic>
        <p:nvPicPr>
          <p:cNvPr id="5" name="Picture 4" descr="El tratamiento tiene una excelente tolerancia y se administra un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614066" y="1676400"/>
            <a:ext cx="2897243" cy="1288968"/>
          </a:xfrm>
          <a:prstGeom prst="rect">
            <a:avLst/>
          </a:prstGeom>
        </p:spPr>
      </p:pic>
      <p:pic>
        <p:nvPicPr>
          <p:cNvPr id="6" name="Picture 5" descr="Editors-Pick-The-&lt;strong&gt;Unknown&lt;/strong&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7311" y="1761050"/>
            <a:ext cx="1983821" cy="915610"/>
          </a:xfrm>
          <a:prstGeom prst="rect">
            <a:avLst/>
          </a:prstGeom>
        </p:spPr>
      </p:pic>
      <p:pic>
        <p:nvPicPr>
          <p:cNvPr id="15" name="Picture 14" descr="&lt;strong&gt;Pomegranate&lt;/strong&gt;_2492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9471" y="4600152"/>
            <a:ext cx="1366252" cy="1072721"/>
          </a:xfrm>
          <a:prstGeom prst="rect">
            <a:avLst/>
          </a:prstGeom>
        </p:spPr>
      </p:pic>
      <p:pic>
        <p:nvPicPr>
          <p:cNvPr id="16" name="Picture 15" descr="Fragranced consumer products: &lt;strong&gt;Chemicals&lt;/strong&gt; emitted, ingredients unlisted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7981" y="2977034"/>
            <a:ext cx="1343315" cy="1245024"/>
          </a:xfrm>
          <a:prstGeom prst="rect">
            <a:avLst/>
          </a:prstGeom>
        </p:spPr>
      </p:pic>
    </p:spTree>
    <p:extLst>
      <p:ext uri="{BB962C8B-B14F-4D97-AF65-F5344CB8AC3E}">
        <p14:creationId xmlns:p14="http://schemas.microsoft.com/office/powerpoint/2010/main" val="4067143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201727" cy="1066800"/>
          </a:xfrm>
        </p:spPr>
        <p:txBody>
          <a:bodyPr/>
          <a:lstStyle/>
          <a:p>
            <a:r>
              <a:rPr lang="en-US" sz="3600" dirty="0"/>
              <a:t>Facts About Life Threatening Allergies </a:t>
            </a:r>
          </a:p>
        </p:txBody>
      </p:sp>
      <p:sp>
        <p:nvSpPr>
          <p:cNvPr id="3" name="Content Placeholder 2"/>
          <p:cNvSpPr>
            <a:spLocks noGrp="1"/>
          </p:cNvSpPr>
          <p:nvPr>
            <p:ph sz="half" idx="1"/>
          </p:nvPr>
        </p:nvSpPr>
        <p:spPr>
          <a:xfrm>
            <a:off x="381000" y="1295400"/>
            <a:ext cx="8220364" cy="4343400"/>
          </a:xfrm>
        </p:spPr>
        <p:txBody>
          <a:bodyPr/>
          <a:lstStyle/>
          <a:p>
            <a:pPr algn="l">
              <a:buFont typeface="Arial" panose="020B0604020202020204" pitchFamily="34" charset="0"/>
              <a:buChar char="•"/>
            </a:pPr>
            <a:r>
              <a:rPr lang="en-US" sz="2400" dirty="0"/>
              <a:t>All types of allergies are increasing</a:t>
            </a:r>
          </a:p>
          <a:p>
            <a:pPr algn="l">
              <a:buFont typeface="Arial" panose="020B0604020202020204" pitchFamily="34" charset="0"/>
              <a:buChar char="•"/>
            </a:pPr>
            <a:r>
              <a:rPr lang="en-US" sz="2400" dirty="0"/>
              <a:t>Anaphylaxis is a serious allergic reaction that is sudden in onset and can cause death</a:t>
            </a:r>
          </a:p>
          <a:p>
            <a:pPr algn="l">
              <a:buFont typeface="Arial" panose="020B0604020202020204" pitchFamily="34" charset="0"/>
              <a:buChar char="•"/>
            </a:pPr>
            <a:r>
              <a:rPr lang="en-US" sz="2400" dirty="0"/>
              <a:t>1 in 13 children in the U.S. has a food allergy</a:t>
            </a:r>
          </a:p>
          <a:p>
            <a:pPr algn="l">
              <a:buFont typeface="Arial" panose="020B0604020202020204" pitchFamily="34" charset="0"/>
              <a:buChar char="•"/>
            </a:pPr>
            <a:r>
              <a:rPr lang="en-US" sz="2400" dirty="0"/>
              <a:t>20-25 % of epinephrine administrations in schools involve individuals whose allergy was unknown at the time of the reaction</a:t>
            </a:r>
          </a:p>
          <a:p>
            <a:pPr algn="l">
              <a:buFont typeface="Arial" panose="020B0604020202020204" pitchFamily="34" charset="0"/>
              <a:buChar char="•"/>
            </a:pPr>
            <a:r>
              <a:rPr lang="en-US" sz="2400" dirty="0"/>
              <a:t>&gt;15 % of school-aged children with food allergies have had a reaction in school; 40% have experienced anaphylaxis </a:t>
            </a:r>
          </a:p>
          <a:p>
            <a:pPr algn="l">
              <a:buFont typeface="Arial" panose="020B0604020202020204" pitchFamily="34" charset="0"/>
              <a:buChar char="•"/>
            </a:pPr>
            <a:r>
              <a:rPr lang="en-US" sz="2400" dirty="0"/>
              <a:t>Compared to children who do not have a medical condition, children with food allergy are twice as likely to be bullied</a:t>
            </a:r>
          </a:p>
          <a:p>
            <a:pPr marL="0" indent="0" algn="l"/>
            <a:r>
              <a:rPr lang="en-US" sz="2400" dirty="0"/>
              <a:t> </a:t>
            </a:r>
            <a:endParaRPr lang="en-US" dirty="0"/>
          </a:p>
        </p:txBody>
      </p:sp>
    </p:spTree>
    <p:extLst>
      <p:ext uri="{BB962C8B-B14F-4D97-AF65-F5344CB8AC3E}">
        <p14:creationId xmlns:p14="http://schemas.microsoft.com/office/powerpoint/2010/main" val="3875204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9144000" cy="838200"/>
          </a:xfrm>
        </p:spPr>
        <p:txBody>
          <a:bodyPr/>
          <a:lstStyle/>
          <a:p>
            <a:r>
              <a:rPr lang="en-US" sz="3200" dirty="0"/>
              <a:t>School Responsibilities and Life Threatening Allergies </a:t>
            </a:r>
            <a:br>
              <a:rPr lang="en-US" sz="3200" dirty="0"/>
            </a:br>
            <a:endParaRPr lang="en-US" sz="3200" dirty="0"/>
          </a:p>
        </p:txBody>
      </p:sp>
      <p:sp>
        <p:nvSpPr>
          <p:cNvPr id="3" name="Content Placeholder 2"/>
          <p:cNvSpPr>
            <a:spLocks noGrp="1"/>
          </p:cNvSpPr>
          <p:nvPr>
            <p:ph idx="1"/>
          </p:nvPr>
        </p:nvSpPr>
        <p:spPr>
          <a:xfrm>
            <a:off x="457200" y="1188474"/>
            <a:ext cx="8610600" cy="4495800"/>
          </a:xfrm>
        </p:spPr>
        <p:txBody>
          <a:bodyPr/>
          <a:lstStyle/>
          <a:p>
            <a:pPr marL="0" indent="0" algn="l"/>
            <a:r>
              <a:rPr lang="en-US" sz="2800" b="1" dirty="0">
                <a:solidFill>
                  <a:srgbClr val="0070C0"/>
                </a:solidFill>
              </a:rPr>
              <a:t>Provide access to an epinephrine autoinjector and trained staff to respond and administer the medication </a:t>
            </a:r>
          </a:p>
          <a:p>
            <a:pPr marL="0" indent="0" algn="l"/>
            <a:r>
              <a:rPr lang="en-US" sz="2800" b="1" dirty="0">
                <a:solidFill>
                  <a:schemeClr val="tx1"/>
                </a:solidFill>
              </a:rPr>
              <a:t>Three ways an epinephrine autoinjector can be at school: </a:t>
            </a:r>
          </a:p>
          <a:p>
            <a:pPr algn="l"/>
            <a:r>
              <a:rPr lang="en-US" sz="2400" dirty="0"/>
              <a:t>ORC 3313.713 Policy for employees to administer drugs prescribed by physicians to students (training staff)</a:t>
            </a:r>
          </a:p>
          <a:p>
            <a:pPr algn="l"/>
            <a:r>
              <a:rPr lang="en-US" sz="2400" dirty="0"/>
              <a:t>ORC 3313.818  Possession and use of epinephrine autoinjector to treat anaphylaxis (“student self-carry”)</a:t>
            </a:r>
          </a:p>
          <a:p>
            <a:pPr algn="l"/>
            <a:r>
              <a:rPr lang="en-US" sz="2400" dirty="0"/>
              <a:t> ORC 3313.7110 Procurement of epinephrine autoinjectors for public schools. (“stock”, effective 9/1/206 )</a:t>
            </a:r>
          </a:p>
          <a:p>
            <a:endParaRPr lang="en-US" dirty="0"/>
          </a:p>
        </p:txBody>
      </p:sp>
      <p:pic>
        <p:nvPicPr>
          <p:cNvPr id="4" name="Picture 3" descr="Top: &lt;strong&gt;EpiPen&lt;/strong&gt; trainer, out of its hard plastic case (which is probabl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486400"/>
            <a:ext cx="1714343" cy="1295400"/>
          </a:xfrm>
          <a:prstGeom prst="rect">
            <a:avLst/>
          </a:prstGeom>
        </p:spPr>
      </p:pic>
    </p:spTree>
    <p:extLst>
      <p:ext uri="{BB962C8B-B14F-4D97-AF65-F5344CB8AC3E}">
        <p14:creationId xmlns:p14="http://schemas.microsoft.com/office/powerpoint/2010/main" val="156832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Diabetes in Children and Teens</a:t>
            </a:r>
          </a:p>
        </p:txBody>
      </p:sp>
      <p:sp>
        <p:nvSpPr>
          <p:cNvPr id="3" name="Content Placeholder 2"/>
          <p:cNvSpPr>
            <a:spLocks noGrp="1"/>
          </p:cNvSpPr>
          <p:nvPr>
            <p:ph idx="1"/>
          </p:nvPr>
        </p:nvSpPr>
        <p:spPr>
          <a:xfrm>
            <a:off x="402074" y="1600200"/>
            <a:ext cx="8284727" cy="4267199"/>
          </a:xfrm>
        </p:spPr>
        <p:txBody>
          <a:bodyPr/>
          <a:lstStyle/>
          <a:p>
            <a:pPr marL="457200" indent="-457200" algn="l">
              <a:buFont typeface="Arial" panose="020B0604020202020204" pitchFamily="34" charset="0"/>
              <a:buChar char="•"/>
            </a:pPr>
            <a:r>
              <a:rPr lang="en-US" sz="2800" dirty="0"/>
              <a:t>About 208,000 young people under 20 years of age have diagnosed diabetes</a:t>
            </a:r>
          </a:p>
          <a:p>
            <a:pPr marL="457200" indent="-457200" algn="l">
              <a:buFont typeface="Arial" panose="020B0604020202020204" pitchFamily="34" charset="0"/>
              <a:buChar char="•"/>
            </a:pPr>
            <a:r>
              <a:rPr lang="en-US" sz="2800" dirty="0"/>
              <a:t>Between 2001 and 2009 there was a 21% increase in the prevalence of Type 1 Diabetes  in people under age 20</a:t>
            </a:r>
          </a:p>
          <a:p>
            <a:pPr marL="457200" indent="-457200" algn="l">
              <a:buFont typeface="Arial" panose="020B0604020202020204" pitchFamily="34" charset="0"/>
              <a:buChar char="•"/>
            </a:pPr>
            <a:r>
              <a:rPr lang="en-US" sz="2800" dirty="0"/>
              <a:t>The number of children diagnosed with type 2 diabetes is growing due to more overweight youth</a:t>
            </a:r>
          </a:p>
        </p:txBody>
      </p:sp>
    </p:spTree>
    <p:extLst>
      <p:ext uri="{BB962C8B-B14F-4D97-AF65-F5344CB8AC3E}">
        <p14:creationId xmlns:p14="http://schemas.microsoft.com/office/powerpoint/2010/main" val="416513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Diabetes: What is Type 1 and Type 2</a:t>
            </a:r>
          </a:p>
        </p:txBody>
      </p:sp>
      <p:sp>
        <p:nvSpPr>
          <p:cNvPr id="3" name="Content Placeholder 2"/>
          <p:cNvSpPr>
            <a:spLocks noGrp="1"/>
          </p:cNvSpPr>
          <p:nvPr>
            <p:ph idx="1"/>
          </p:nvPr>
        </p:nvSpPr>
        <p:spPr>
          <a:xfrm>
            <a:off x="304800" y="1447801"/>
            <a:ext cx="8458200" cy="4648198"/>
          </a:xfrm>
        </p:spPr>
        <p:txBody>
          <a:bodyPr/>
          <a:lstStyle/>
          <a:p>
            <a:pPr algn="l"/>
            <a:r>
              <a:rPr lang="en-US" sz="2800" dirty="0"/>
              <a:t>Type 1 diabetes (T1D) is an autoimmune disease in which a person’s pancreas stops producing insulin, a hormone that enables people to get energy from food. </a:t>
            </a:r>
          </a:p>
          <a:p>
            <a:pPr algn="l"/>
            <a:endParaRPr lang="en-US" sz="2800" u="sng" dirty="0"/>
          </a:p>
          <a:p>
            <a:pPr algn="l"/>
            <a:r>
              <a:rPr lang="en-US" sz="2800" u="sng" dirty="0"/>
              <a:t>Student with T1D must</a:t>
            </a:r>
            <a:r>
              <a:rPr lang="en-US" sz="2800" dirty="0"/>
              <a:t>: </a:t>
            </a:r>
          </a:p>
          <a:p>
            <a:pPr algn="l">
              <a:buFont typeface="Arial" panose="020B0604020202020204" pitchFamily="34" charset="0"/>
              <a:buChar char="•"/>
            </a:pPr>
            <a:r>
              <a:rPr lang="en-US" sz="2800" dirty="0"/>
              <a:t>Balance insulin doses with eating and other activities</a:t>
            </a:r>
          </a:p>
          <a:p>
            <a:pPr algn="l">
              <a:buFont typeface="Arial" panose="020B0604020202020204" pitchFamily="34" charset="0"/>
              <a:buChar char="•"/>
            </a:pPr>
            <a:r>
              <a:rPr lang="en-US" sz="2800" dirty="0"/>
              <a:t>Monitor their blood-glucose levels </a:t>
            </a:r>
            <a:endParaRPr lang="en-US" sz="2400" dirty="0">
              <a:solidFill>
                <a:schemeClr val="tx1"/>
              </a:solidFill>
            </a:endParaRPr>
          </a:p>
          <a:p>
            <a:pPr marL="0" indent="0" algn="l"/>
            <a:r>
              <a:rPr lang="en-US" sz="2400" b="1" dirty="0">
                <a:solidFill>
                  <a:schemeClr val="tx1"/>
                </a:solidFill>
              </a:rPr>
              <a:t>This is lifelong disease requiring care 24 hours/day 7days a week.</a:t>
            </a:r>
          </a:p>
          <a:p>
            <a:pPr algn="l"/>
            <a:endParaRPr lang="en-US" sz="2400" dirty="0"/>
          </a:p>
        </p:txBody>
      </p:sp>
    </p:spTree>
    <p:extLst>
      <p:ext uri="{BB962C8B-B14F-4D97-AF65-F5344CB8AC3E}">
        <p14:creationId xmlns:p14="http://schemas.microsoft.com/office/powerpoint/2010/main" val="189625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637672" cy="865599"/>
          </a:xfrm>
        </p:spPr>
        <p:txBody>
          <a:bodyPr/>
          <a:lstStyle/>
          <a:p>
            <a:r>
              <a:rPr lang="en-US" sz="3600" dirty="0"/>
              <a:t>Type 2 Diabetes</a:t>
            </a:r>
          </a:p>
        </p:txBody>
      </p:sp>
      <p:sp>
        <p:nvSpPr>
          <p:cNvPr id="3" name="Content Placeholder 2"/>
          <p:cNvSpPr>
            <a:spLocks noGrp="1"/>
          </p:cNvSpPr>
          <p:nvPr>
            <p:ph idx="1"/>
          </p:nvPr>
        </p:nvSpPr>
        <p:spPr>
          <a:xfrm>
            <a:off x="228600" y="1143000"/>
            <a:ext cx="8686800" cy="4800600"/>
          </a:xfrm>
        </p:spPr>
        <p:txBody>
          <a:bodyPr/>
          <a:lstStyle/>
          <a:p>
            <a:pPr algn="l"/>
            <a:r>
              <a:rPr lang="en-US" sz="2800" dirty="0"/>
              <a:t>Type 2(T2D) diabetes is a chronic disease that affects the way the child’s body processes sugar (glucose). Blood sugar must be monitored and controlled to prevent long-term consequences. </a:t>
            </a:r>
          </a:p>
          <a:p>
            <a:pPr algn="l"/>
            <a:r>
              <a:rPr lang="en-US" sz="2800" dirty="0"/>
              <a:t>Facts about T2D in children: </a:t>
            </a:r>
          </a:p>
          <a:p>
            <a:pPr marL="461963" indent="-231775" algn="l">
              <a:buFont typeface="Arial" panose="020B0604020202020204" pitchFamily="34" charset="0"/>
              <a:buChar char="•"/>
            </a:pPr>
            <a:r>
              <a:rPr lang="en-US" sz="2800" dirty="0"/>
              <a:t>In past was primarily only a disease of adulthood</a:t>
            </a:r>
          </a:p>
          <a:p>
            <a:pPr marL="461963" indent="-231775" algn="l">
              <a:buFont typeface="Arial" panose="020B0604020202020204" pitchFamily="34" charset="0"/>
              <a:buChar char="•"/>
            </a:pPr>
            <a:r>
              <a:rPr lang="en-US" sz="2800" dirty="0"/>
              <a:t>Rates in children are increasing (obesity ↑ risk)</a:t>
            </a:r>
          </a:p>
          <a:p>
            <a:pPr marL="461963" indent="-231775" algn="l">
              <a:buFont typeface="Arial" panose="020B0604020202020204" pitchFamily="34" charset="0"/>
              <a:buChar char="•"/>
            </a:pPr>
            <a:r>
              <a:rPr lang="en-US" sz="2800" dirty="0"/>
              <a:t>Treated by diet, physical activity &amp; maintaining a healthy weight </a:t>
            </a:r>
          </a:p>
          <a:p>
            <a:pPr marL="461963" indent="-231775" algn="l">
              <a:buFont typeface="Arial" panose="020B0604020202020204" pitchFamily="34" charset="0"/>
              <a:buChar char="•"/>
            </a:pPr>
            <a:r>
              <a:rPr lang="en-US" sz="2800" dirty="0"/>
              <a:t>Oral medication or insulin treatment may be needed</a:t>
            </a:r>
          </a:p>
        </p:txBody>
      </p:sp>
    </p:spTree>
    <p:extLst>
      <p:ext uri="{BB962C8B-B14F-4D97-AF65-F5344CB8AC3E}">
        <p14:creationId xmlns:p14="http://schemas.microsoft.com/office/powerpoint/2010/main" val="195367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a:t>
            </a:r>
          </a:p>
        </p:txBody>
      </p:sp>
      <p:sp>
        <p:nvSpPr>
          <p:cNvPr id="3" name="Content Placeholder 2"/>
          <p:cNvSpPr>
            <a:spLocks noGrp="1"/>
          </p:cNvSpPr>
          <p:nvPr>
            <p:ph idx="1"/>
          </p:nvPr>
        </p:nvSpPr>
        <p:spPr>
          <a:xfrm>
            <a:off x="402074" y="1676400"/>
            <a:ext cx="8137219" cy="3980418"/>
          </a:xfrm>
        </p:spPr>
        <p:txBody>
          <a:bodyPr/>
          <a:lstStyle/>
          <a:p>
            <a:pPr marL="571500" indent="-571500" algn="l">
              <a:buAutoNum type="romanUcPeriod"/>
            </a:pPr>
            <a:r>
              <a:rPr lang="en-US" dirty="0">
                <a:solidFill>
                  <a:schemeClr val="tx1"/>
                </a:solidFill>
              </a:rPr>
              <a:t>Introduction</a:t>
            </a:r>
          </a:p>
          <a:p>
            <a:pPr marL="571500" indent="-571500" algn="l">
              <a:buAutoNum type="romanUcPeriod"/>
            </a:pPr>
            <a:r>
              <a:rPr lang="en-US" dirty="0">
                <a:solidFill>
                  <a:schemeClr val="tx1"/>
                </a:solidFill>
              </a:rPr>
              <a:t>School Health Requirements</a:t>
            </a:r>
          </a:p>
          <a:p>
            <a:pPr marL="571500" indent="-571500" algn="l">
              <a:buFont typeface="Arial" pitchFamily="34" charset="0"/>
              <a:buAutoNum type="romanUcPeriod"/>
            </a:pPr>
            <a:r>
              <a:rPr lang="en-US" dirty="0">
                <a:solidFill>
                  <a:schemeClr val="tx1"/>
                </a:solidFill>
              </a:rPr>
              <a:t>School Nursing Role / Responsibilities</a:t>
            </a:r>
          </a:p>
          <a:p>
            <a:pPr marL="571500" indent="-571500" algn="l">
              <a:buAutoNum type="romanUcPeriod"/>
            </a:pPr>
            <a:r>
              <a:rPr lang="en-US" dirty="0">
                <a:solidFill>
                  <a:schemeClr val="tx1"/>
                </a:solidFill>
              </a:rPr>
              <a:t>Current Issues</a:t>
            </a:r>
          </a:p>
          <a:p>
            <a:pPr marL="571500" indent="-571500" algn="l">
              <a:buAutoNum type="romanUcPeriod"/>
            </a:pPr>
            <a:r>
              <a:rPr lang="en-US" dirty="0">
                <a:solidFill>
                  <a:schemeClr val="tx1"/>
                </a:solidFill>
              </a:rPr>
              <a:t>Summary </a:t>
            </a:r>
          </a:p>
          <a:p>
            <a:pPr marL="571500" indent="-571500" algn="l">
              <a:buAutoNum type="romanUcPeriod"/>
            </a:pPr>
            <a:endParaRPr lang="en-US" dirty="0">
              <a:solidFill>
                <a:schemeClr val="tx1"/>
              </a:solidFill>
            </a:endParaRPr>
          </a:p>
          <a:p>
            <a:pPr marL="0" indent="0" algn="l"/>
            <a:endParaRPr lang="en-US" dirty="0">
              <a:solidFill>
                <a:schemeClr val="tx1"/>
              </a:solidFill>
            </a:endParaRPr>
          </a:p>
        </p:txBody>
      </p:sp>
    </p:spTree>
    <p:extLst>
      <p:ext uri="{BB962C8B-B14F-4D97-AF65-F5344CB8AC3E}">
        <p14:creationId xmlns:p14="http://schemas.microsoft.com/office/powerpoint/2010/main" val="3456318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74" y="696498"/>
            <a:ext cx="8616598" cy="1132301"/>
          </a:xfrm>
        </p:spPr>
        <p:txBody>
          <a:bodyPr/>
          <a:lstStyle/>
          <a:p>
            <a:br>
              <a:rPr lang="en-US" dirty="0"/>
            </a:br>
            <a:r>
              <a:rPr lang="en-US" sz="3200" dirty="0"/>
              <a:t>School Responsibilities: Diabetes</a:t>
            </a:r>
            <a:br>
              <a:rPr lang="en-US" dirty="0"/>
            </a:br>
            <a:br>
              <a:rPr lang="en-US" dirty="0"/>
            </a:br>
            <a:endParaRPr lang="en-US" dirty="0"/>
          </a:p>
        </p:txBody>
      </p:sp>
      <p:sp>
        <p:nvSpPr>
          <p:cNvPr id="3" name="Content Placeholder 2"/>
          <p:cNvSpPr>
            <a:spLocks noGrp="1"/>
          </p:cNvSpPr>
          <p:nvPr>
            <p:ph idx="1"/>
          </p:nvPr>
        </p:nvSpPr>
        <p:spPr>
          <a:xfrm>
            <a:off x="402074" y="1219200"/>
            <a:ext cx="8741926" cy="5105400"/>
          </a:xfrm>
        </p:spPr>
        <p:txBody>
          <a:bodyPr/>
          <a:lstStyle/>
          <a:p>
            <a:pPr algn="l"/>
            <a:r>
              <a:rPr lang="en-US" sz="2800" b="1" dirty="0">
                <a:solidFill>
                  <a:srgbClr val="0070C0"/>
                </a:solidFill>
              </a:rPr>
              <a:t>ORC 3313.7112 Diabetes care</a:t>
            </a:r>
          </a:p>
          <a:p>
            <a:pPr algn="l"/>
            <a:r>
              <a:rPr lang="en-US" sz="2800" b="1" dirty="0"/>
              <a:t>Regarding the student with diabetes, the school must:</a:t>
            </a:r>
          </a:p>
          <a:p>
            <a:pPr marL="457200" indent="-457200" algn="l">
              <a:buFont typeface="Arial" panose="020B0604020202020204" pitchFamily="34" charset="0"/>
              <a:buChar char="•"/>
            </a:pPr>
            <a:r>
              <a:rPr lang="en-US" sz="2400" dirty="0"/>
              <a:t>Provide appropriate and needed diabetes care per medical order </a:t>
            </a:r>
          </a:p>
          <a:p>
            <a:pPr marL="457200" indent="-457200" algn="l">
              <a:buFont typeface="Arial" panose="020B0604020202020204" pitchFamily="34" charset="0"/>
              <a:buChar char="•"/>
            </a:pPr>
            <a:r>
              <a:rPr lang="en-US" sz="2400" dirty="0"/>
              <a:t>Permit attendance at home school building</a:t>
            </a:r>
          </a:p>
          <a:p>
            <a:pPr marL="457200" indent="-457200" algn="l">
              <a:buFont typeface="Arial" panose="020B0604020202020204" pitchFamily="34" charset="0"/>
              <a:buChar char="•"/>
            </a:pPr>
            <a:r>
              <a:rPr lang="en-US" sz="2400" dirty="0"/>
              <a:t>Train school staff to provide for care needs</a:t>
            </a:r>
          </a:p>
          <a:p>
            <a:pPr marL="457200" indent="-457200" algn="l">
              <a:buFont typeface="Arial" panose="020B0604020202020204" pitchFamily="34" charset="0"/>
              <a:buChar char="•"/>
            </a:pPr>
            <a:r>
              <a:rPr lang="en-US" sz="2400" dirty="0"/>
              <a:t>Understand calculation of insulin dose based on food intake </a:t>
            </a:r>
          </a:p>
          <a:p>
            <a:pPr marL="457200" indent="-457200" algn="l">
              <a:buFont typeface="Arial" panose="020B0604020202020204" pitchFamily="34" charset="0"/>
              <a:buChar char="•"/>
            </a:pPr>
            <a:r>
              <a:rPr lang="en-US" sz="2400" dirty="0"/>
              <a:t>Understand and follow recommended schedule of meals and care needs</a:t>
            </a:r>
          </a:p>
          <a:p>
            <a:pPr marL="457200" indent="-457200" algn="l">
              <a:buFont typeface="Arial" panose="020B0604020202020204" pitchFamily="34" charset="0"/>
              <a:buChar char="•"/>
            </a:pPr>
            <a:r>
              <a:rPr lang="en-US" sz="2400" dirty="0"/>
              <a:t>Offer 504 plan within 14 days </a:t>
            </a:r>
          </a:p>
          <a:p>
            <a:pPr marL="457200" indent="-457200" algn="l">
              <a:buFont typeface="Arial" panose="020B0604020202020204" pitchFamily="34" charset="0"/>
              <a:buChar char="•"/>
            </a:pPr>
            <a:r>
              <a:rPr lang="en-US" sz="2400" dirty="0"/>
              <a:t>Provide ODE report by Dec. 31 annually</a:t>
            </a:r>
            <a:endParaRPr lang="en-US" sz="2800" dirty="0"/>
          </a:p>
        </p:txBody>
      </p:sp>
    </p:spTree>
    <p:extLst>
      <p:ext uri="{BB962C8B-B14F-4D97-AF65-F5344CB8AC3E}">
        <p14:creationId xmlns:p14="http://schemas.microsoft.com/office/powerpoint/2010/main" val="279526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9372600" cy="685800"/>
          </a:xfrm>
        </p:spPr>
        <p:txBody>
          <a:bodyPr/>
          <a:lstStyle/>
          <a:p>
            <a:pPr algn="l"/>
            <a:br>
              <a:rPr lang="en-US" sz="3200" dirty="0"/>
            </a:br>
            <a:r>
              <a:rPr lang="en-US" sz="3200" dirty="0"/>
              <a:t>School Responsibilities: Diabetes</a:t>
            </a:r>
            <a:br>
              <a:rPr lang="en-US" sz="3200" dirty="0"/>
            </a:br>
            <a:endParaRPr lang="en-US" sz="3200" dirty="0">
              <a:solidFill>
                <a:srgbClr val="0070C0"/>
              </a:solidFill>
            </a:endParaRPr>
          </a:p>
        </p:txBody>
      </p:sp>
      <p:sp>
        <p:nvSpPr>
          <p:cNvPr id="3" name="Content Placeholder 2"/>
          <p:cNvSpPr>
            <a:spLocks noGrp="1"/>
          </p:cNvSpPr>
          <p:nvPr>
            <p:ph sz="half" idx="1"/>
          </p:nvPr>
        </p:nvSpPr>
        <p:spPr>
          <a:xfrm>
            <a:off x="533400" y="1295400"/>
            <a:ext cx="8229600" cy="4572002"/>
          </a:xfrm>
        </p:spPr>
        <p:txBody>
          <a:bodyPr/>
          <a:lstStyle/>
          <a:p>
            <a:pPr marL="0" indent="0" algn="l"/>
            <a:r>
              <a:rPr lang="en-US" sz="3200" b="1" dirty="0">
                <a:solidFill>
                  <a:srgbClr val="0070C0"/>
                </a:solidFill>
              </a:rPr>
              <a:t>ORC 3313.7112 Diabetes care</a:t>
            </a:r>
          </a:p>
          <a:p>
            <a:pPr marL="0" indent="0" algn="l"/>
            <a:r>
              <a:rPr lang="en-US" b="1" dirty="0">
                <a:solidFill>
                  <a:schemeClr val="tx1"/>
                </a:solidFill>
              </a:rPr>
              <a:t>School must also: </a:t>
            </a:r>
          </a:p>
          <a:p>
            <a:pPr marL="457200" indent="-457200" algn="l">
              <a:buFont typeface="Arial" panose="020B0604020202020204" pitchFamily="34" charset="0"/>
              <a:buChar char="•"/>
            </a:pPr>
            <a:r>
              <a:rPr lang="en-US" sz="2400" dirty="0"/>
              <a:t>Be involved with checking and recording blood glucose levels and ketone levels</a:t>
            </a:r>
          </a:p>
          <a:p>
            <a:pPr marL="457200" indent="-457200" algn="l">
              <a:buFont typeface="Arial" panose="020B0604020202020204" pitchFamily="34" charset="0"/>
              <a:buChar char="•"/>
            </a:pPr>
            <a:r>
              <a:rPr lang="en-US" sz="2400" dirty="0"/>
              <a:t>Responding to blood glucose levels outside of student’s target range – low or high</a:t>
            </a:r>
          </a:p>
          <a:p>
            <a:pPr marL="457200" indent="-457200" algn="l">
              <a:buFont typeface="Arial" panose="020B0604020202020204" pitchFamily="34" charset="0"/>
              <a:buChar char="•"/>
            </a:pPr>
            <a:r>
              <a:rPr lang="en-US" sz="2400" dirty="0"/>
              <a:t>Administer medications per order </a:t>
            </a:r>
          </a:p>
          <a:p>
            <a:pPr marL="457200" indent="-457200" algn="l">
              <a:buFont typeface="Arial" panose="020B0604020202020204" pitchFamily="34" charset="0"/>
              <a:buChar char="•"/>
            </a:pPr>
            <a:r>
              <a:rPr lang="en-US" sz="2400" dirty="0"/>
              <a:t>Allow for self care of needs</a:t>
            </a:r>
          </a:p>
          <a:p>
            <a:pPr marL="457200" indent="-457200" algn="l">
              <a:buFont typeface="Arial" panose="020B0604020202020204" pitchFamily="34" charset="0"/>
              <a:buChar char="•"/>
            </a:pPr>
            <a:endParaRPr lang="en-US" sz="2400" dirty="0"/>
          </a:p>
          <a:p>
            <a:pPr marL="457200" indent="-457200" algn="l">
              <a:buFont typeface="Arial" panose="020B0604020202020204" pitchFamily="34" charset="0"/>
              <a:buChar char="•"/>
            </a:pPr>
            <a:endParaRPr lang="en-US" sz="2400" dirty="0"/>
          </a:p>
          <a:p>
            <a:pPr marL="0" indent="0" algn="l"/>
            <a:endParaRPr lang="en-US" dirty="0"/>
          </a:p>
          <a:p>
            <a:pPr marL="0" indent="0"/>
            <a:endParaRPr lang="en-US" dirty="0"/>
          </a:p>
        </p:txBody>
      </p:sp>
    </p:spTree>
    <p:extLst>
      <p:ext uri="{BB962C8B-B14F-4D97-AF65-F5344CB8AC3E}">
        <p14:creationId xmlns:p14="http://schemas.microsoft.com/office/powerpoint/2010/main" val="3372351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37672" cy="533400"/>
          </a:xfrm>
        </p:spPr>
        <p:txBody>
          <a:bodyPr/>
          <a:lstStyle/>
          <a:p>
            <a:br>
              <a:rPr lang="en-US" dirty="0"/>
            </a:br>
            <a:r>
              <a:rPr lang="en-US" sz="3200" dirty="0"/>
              <a:t>Staff Training Requirement </a:t>
            </a:r>
            <a:br>
              <a:rPr lang="en-US" sz="3200" dirty="0"/>
            </a:br>
            <a:r>
              <a:rPr lang="en-US" sz="3200" dirty="0">
                <a:solidFill>
                  <a:srgbClr val="0070C0"/>
                </a:solidFill>
              </a:rPr>
              <a:t>ORC 3313.7112 Diabetes Care</a:t>
            </a:r>
            <a:br>
              <a:rPr lang="en-US" dirty="0"/>
            </a:br>
            <a:r>
              <a:rPr lang="en-US" sz="3200" dirty="0">
                <a:solidFill>
                  <a:srgbClr val="0070C0"/>
                </a:solidFill>
              </a:rPr>
              <a:t> </a:t>
            </a:r>
            <a:endParaRPr lang="en-US" dirty="0">
              <a:solidFill>
                <a:srgbClr val="0070C0"/>
              </a:solidFill>
            </a:endParaRPr>
          </a:p>
        </p:txBody>
      </p:sp>
      <p:sp>
        <p:nvSpPr>
          <p:cNvPr id="3" name="Content Placeholder 2"/>
          <p:cNvSpPr>
            <a:spLocks noGrp="1"/>
          </p:cNvSpPr>
          <p:nvPr>
            <p:ph idx="1"/>
          </p:nvPr>
        </p:nvSpPr>
        <p:spPr>
          <a:xfrm>
            <a:off x="572729" y="1676400"/>
            <a:ext cx="8534400" cy="4419600"/>
          </a:xfrm>
        </p:spPr>
        <p:txBody>
          <a:bodyPr/>
          <a:lstStyle/>
          <a:p>
            <a:pPr marL="0" indent="0" algn="l"/>
            <a:r>
              <a:rPr lang="en-US" b="1" dirty="0">
                <a:solidFill>
                  <a:schemeClr val="tx1"/>
                </a:solidFill>
              </a:rPr>
              <a:t>Who gets trained in diabetes care?</a:t>
            </a:r>
          </a:p>
          <a:p>
            <a:pPr marL="457200" indent="-457200" algn="l">
              <a:buFont typeface="Arial" panose="020B0604020202020204" pitchFamily="34" charset="0"/>
              <a:buChar char="•"/>
            </a:pPr>
            <a:r>
              <a:rPr lang="en-US" sz="2800" dirty="0"/>
              <a:t>School employee who has primary responsibility for supervising student majority of day </a:t>
            </a:r>
          </a:p>
          <a:p>
            <a:pPr marL="457200" indent="-457200" algn="l">
              <a:buFont typeface="Arial" panose="020B0604020202020204" pitchFamily="34" charset="0"/>
              <a:buChar char="•"/>
            </a:pPr>
            <a:r>
              <a:rPr lang="en-US" sz="2800" dirty="0"/>
              <a:t>School employee(s) who volunteer: </a:t>
            </a:r>
          </a:p>
          <a:p>
            <a:pPr marL="857250" lvl="1" indent="-457200">
              <a:buFont typeface="Arial" panose="020B0604020202020204" pitchFamily="34" charset="0"/>
              <a:buChar char="•"/>
            </a:pPr>
            <a:r>
              <a:rPr lang="en-US" dirty="0"/>
              <a:t>School cannot use coercion – no repercussions if declines</a:t>
            </a:r>
          </a:p>
          <a:p>
            <a:pPr marL="857250" lvl="1" indent="-457200">
              <a:buFont typeface="Arial" panose="020B0604020202020204" pitchFamily="34" charset="0"/>
              <a:buChar char="•"/>
            </a:pPr>
            <a:r>
              <a:rPr lang="en-US" dirty="0"/>
              <a:t>School can advertise for staff </a:t>
            </a:r>
          </a:p>
          <a:p>
            <a:pPr marL="457200" indent="-457200" algn="l">
              <a:buFont typeface="Arial" panose="020B0604020202020204" pitchFamily="34" charset="0"/>
              <a:buChar char="•"/>
            </a:pPr>
            <a:r>
              <a:rPr lang="en-US" sz="2800" dirty="0"/>
              <a:t>Bus Driver </a:t>
            </a:r>
          </a:p>
        </p:txBody>
      </p:sp>
    </p:spTree>
    <p:extLst>
      <p:ext uri="{BB962C8B-B14F-4D97-AF65-F5344CB8AC3E}">
        <p14:creationId xmlns:p14="http://schemas.microsoft.com/office/powerpoint/2010/main" val="834972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39" y="897700"/>
            <a:ext cx="8616598" cy="626300"/>
          </a:xfrm>
        </p:spPr>
        <p:txBody>
          <a:bodyPr/>
          <a:lstStyle/>
          <a:p>
            <a:r>
              <a:rPr lang="en-US" sz="3600" dirty="0"/>
              <a:t>Staff Training Requirements</a:t>
            </a:r>
            <a:br>
              <a:rPr lang="en-US" sz="3600" dirty="0"/>
            </a:br>
            <a:endParaRPr lang="en-US" sz="3600" dirty="0"/>
          </a:p>
        </p:txBody>
      </p:sp>
      <p:sp>
        <p:nvSpPr>
          <p:cNvPr id="3" name="Content Placeholder 2"/>
          <p:cNvSpPr>
            <a:spLocks noGrp="1"/>
          </p:cNvSpPr>
          <p:nvPr>
            <p:ph idx="1"/>
          </p:nvPr>
        </p:nvSpPr>
        <p:spPr>
          <a:xfrm>
            <a:off x="479256" y="1295400"/>
            <a:ext cx="8462234" cy="4666218"/>
          </a:xfrm>
        </p:spPr>
        <p:txBody>
          <a:bodyPr/>
          <a:lstStyle/>
          <a:p>
            <a:r>
              <a:rPr lang="en-US" b="1" dirty="0">
                <a:solidFill>
                  <a:srgbClr val="0070C0"/>
                </a:solidFill>
              </a:rPr>
              <a:t>ORC 3313.7112 Diabetes Care</a:t>
            </a:r>
          </a:p>
          <a:p>
            <a:pPr algn="l"/>
            <a:r>
              <a:rPr lang="en-US" sz="2800" b="1" dirty="0"/>
              <a:t>Staff training on diabetes must :  </a:t>
            </a:r>
          </a:p>
          <a:p>
            <a:pPr marL="111125" indent="-111125" algn="l">
              <a:buFont typeface="Arial" panose="020B0604020202020204" pitchFamily="34" charset="0"/>
              <a:buChar char="•"/>
            </a:pPr>
            <a:r>
              <a:rPr lang="en-US" sz="2800" dirty="0"/>
              <a:t>	Be</a:t>
            </a:r>
            <a:r>
              <a:rPr lang="en-US" sz="2800" b="1" dirty="0"/>
              <a:t> </a:t>
            </a:r>
            <a:r>
              <a:rPr lang="en-US" sz="2800" dirty="0"/>
              <a:t>coordinated by school nurse</a:t>
            </a:r>
          </a:p>
          <a:p>
            <a:pPr marL="461963" lvl="1" indent="-461963">
              <a:buFont typeface="Arial" panose="020B0604020202020204" pitchFamily="34" charset="0"/>
              <a:buChar char="•"/>
            </a:pPr>
            <a:r>
              <a:rPr lang="en-US" dirty="0"/>
              <a:t>Take place before the start of the year, or within 14 days</a:t>
            </a:r>
          </a:p>
          <a:p>
            <a:pPr marL="457200" indent="-457200" algn="l">
              <a:buFont typeface="Arial" panose="020B0604020202020204" pitchFamily="34" charset="0"/>
              <a:buChar char="•"/>
            </a:pPr>
            <a:r>
              <a:rPr lang="en-US" sz="2800" dirty="0"/>
              <a:t> Include follow-up supervision </a:t>
            </a:r>
          </a:p>
          <a:p>
            <a:pPr marL="457200" indent="-457200" algn="l">
              <a:buFont typeface="Arial" panose="020B0604020202020204" pitchFamily="34" charset="0"/>
              <a:buChar char="•"/>
            </a:pPr>
            <a:r>
              <a:rPr lang="en-US" sz="2800" dirty="0"/>
              <a:t> Include determination of competency after </a:t>
            </a:r>
            <a:r>
              <a:rPr lang="en-US" sz="2800" dirty="0" err="1"/>
              <a:t>trainig</a:t>
            </a:r>
            <a:endParaRPr lang="en-US" sz="2800" dirty="0"/>
          </a:p>
        </p:txBody>
      </p:sp>
    </p:spTree>
    <p:extLst>
      <p:ext uri="{BB962C8B-B14F-4D97-AF65-F5344CB8AC3E}">
        <p14:creationId xmlns:p14="http://schemas.microsoft.com/office/powerpoint/2010/main" val="1747631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Administration in Ohio Schools </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5571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ext uri="{D42A27DB-BD31-4B8C-83A1-F6EECF244321}">
                <p14:modId xmlns:p14="http://schemas.microsoft.com/office/powerpoint/2010/main" val="139535987"/>
              </p:ext>
            </p:extLst>
          </p:nvPr>
        </p:nvGraphicFramePr>
        <p:xfrm>
          <a:off x="2209800" y="501072"/>
          <a:ext cx="8534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04800" y="990600"/>
            <a:ext cx="4419600" cy="5078313"/>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sz="2400" b="1" dirty="0">
                <a:solidFill>
                  <a:srgbClr val="0070C0"/>
                </a:solidFill>
              </a:rPr>
              <a:t>Rx</a:t>
            </a:r>
            <a:r>
              <a:rPr lang="en-US" sz="2400" dirty="0">
                <a:solidFill>
                  <a:srgbClr val="0070C0"/>
                </a:solidFill>
              </a:rPr>
              <a:t>=Prescription Medications given by school staff to students. State law requires school policy.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OTC</a:t>
            </a:r>
            <a:r>
              <a:rPr lang="en-US" sz="2400" dirty="0"/>
              <a:t>=Over the Counter Medications. </a:t>
            </a:r>
            <a:endParaRPr lang="en-US" dirty="0"/>
          </a:p>
          <a:p>
            <a:endParaRPr lang="en-US" sz="2400" dirty="0">
              <a:solidFill>
                <a:srgbClr val="0070C0"/>
              </a:solidFill>
            </a:endParaRPr>
          </a:p>
          <a:p>
            <a:pPr marL="342900" indent="-342900">
              <a:buFont typeface="Arial" panose="020B0604020202020204" pitchFamily="34" charset="0"/>
              <a:buChar char="•"/>
            </a:pPr>
            <a:r>
              <a:rPr lang="en-US" sz="2400" b="1" dirty="0">
                <a:solidFill>
                  <a:srgbClr val="0070C0"/>
                </a:solidFill>
              </a:rPr>
              <a:t>Stock</a:t>
            </a:r>
            <a:r>
              <a:rPr lang="en-US" sz="2400" dirty="0">
                <a:solidFill>
                  <a:srgbClr val="0070C0"/>
                </a:solidFill>
              </a:rPr>
              <a:t>= Law allows </a:t>
            </a:r>
            <a:r>
              <a:rPr lang="en-US" sz="2400" u="sng" dirty="0">
                <a:solidFill>
                  <a:srgbClr val="0070C0"/>
                </a:solidFill>
              </a:rPr>
              <a:t>Optional</a:t>
            </a:r>
            <a:r>
              <a:rPr lang="en-US" sz="2400" dirty="0">
                <a:solidFill>
                  <a:srgbClr val="0070C0"/>
                </a:solidFill>
              </a:rPr>
              <a:t> emergency medications: epinephrine autoinjectors, asthma inhalers, Naloxone</a:t>
            </a:r>
            <a:endParaRPr lang="en-US" dirty="0"/>
          </a:p>
          <a:p>
            <a:endParaRPr lang="en-US" dirty="0"/>
          </a:p>
        </p:txBody>
      </p:sp>
      <p:sp>
        <p:nvSpPr>
          <p:cNvPr id="10" name="TextBox 9"/>
          <p:cNvSpPr txBox="1"/>
          <p:nvPr/>
        </p:nvSpPr>
        <p:spPr>
          <a:xfrm>
            <a:off x="1295400" y="-78295"/>
            <a:ext cx="6400800" cy="646331"/>
          </a:xfrm>
          <a:prstGeom prst="rect">
            <a:avLst/>
          </a:prstGeom>
          <a:noFill/>
        </p:spPr>
        <p:txBody>
          <a:bodyPr wrap="square" rtlCol="0">
            <a:spAutoFit/>
          </a:bodyPr>
          <a:lstStyle/>
          <a:p>
            <a:r>
              <a:rPr lang="en-US" sz="3600" dirty="0">
                <a:solidFill>
                  <a:schemeClr val="bg1"/>
                </a:solidFill>
              </a:rPr>
              <a:t>MEDICATION TYPES IN SCHOOLS </a:t>
            </a:r>
          </a:p>
        </p:txBody>
      </p:sp>
    </p:spTree>
    <p:extLst>
      <p:ext uri="{BB962C8B-B14F-4D97-AF65-F5344CB8AC3E}">
        <p14:creationId xmlns:p14="http://schemas.microsoft.com/office/powerpoint/2010/main" val="3767230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696499"/>
            <a:ext cx="8866272" cy="1132301"/>
          </a:xfrm>
        </p:spPr>
        <p:txBody>
          <a:bodyPr/>
          <a:lstStyle/>
          <a:p>
            <a:r>
              <a:rPr lang="en-US" sz="3200" dirty="0"/>
              <a:t>Rx Medication Administration </a:t>
            </a:r>
            <a:br>
              <a:rPr lang="en-US" sz="3600" dirty="0"/>
            </a:br>
            <a:endParaRPr lang="en-US" sz="3600" b="1" dirty="0"/>
          </a:p>
        </p:txBody>
      </p:sp>
      <p:sp>
        <p:nvSpPr>
          <p:cNvPr id="10243" name="Content Placeholder 2"/>
          <p:cNvSpPr>
            <a:spLocks noGrp="1"/>
          </p:cNvSpPr>
          <p:nvPr>
            <p:ph idx="1"/>
          </p:nvPr>
        </p:nvSpPr>
        <p:spPr>
          <a:xfrm>
            <a:off x="228600" y="1371600"/>
            <a:ext cx="8458200" cy="4724400"/>
          </a:xfrm>
        </p:spPr>
        <p:txBody>
          <a:bodyPr/>
          <a:lstStyle/>
          <a:p>
            <a:pPr algn="l" eaLnBrk="1" hangingPunct="1"/>
            <a:r>
              <a:rPr lang="en-US" sz="2400" b="1" dirty="0">
                <a:solidFill>
                  <a:srgbClr val="0070C0"/>
                </a:solidFill>
              </a:rPr>
              <a:t>Why is medication needed during the school day?</a:t>
            </a:r>
            <a:r>
              <a:rPr lang="en-US" sz="2400" dirty="0"/>
              <a:t> </a:t>
            </a:r>
          </a:p>
          <a:p>
            <a:pPr algn="l" eaLnBrk="1" hangingPunct="1"/>
            <a:r>
              <a:rPr lang="en-US" sz="2400" dirty="0"/>
              <a:t>Children with chronic and acute health conditions may require medication administration during the school day in order to be </a:t>
            </a:r>
            <a:r>
              <a:rPr lang="en-US" sz="2400" dirty="0">
                <a:solidFill>
                  <a:schemeClr val="tx1"/>
                </a:solidFill>
              </a:rPr>
              <a:t>academically successful</a:t>
            </a:r>
            <a:r>
              <a:rPr lang="en-US" sz="2400" dirty="0"/>
              <a:t>.</a:t>
            </a:r>
          </a:p>
          <a:p>
            <a:pPr algn="l" eaLnBrk="1" hangingPunct="1"/>
            <a:r>
              <a:rPr lang="en-US" sz="2400" b="1" u="sng" dirty="0">
                <a:solidFill>
                  <a:schemeClr val="accent6">
                    <a:lumMod val="50000"/>
                  </a:schemeClr>
                </a:solidFill>
              </a:rPr>
              <a:t>School employees administering medications must be:</a:t>
            </a:r>
            <a:endParaRPr lang="en-US" sz="2400" b="1" u="sng" dirty="0"/>
          </a:p>
          <a:p>
            <a:pPr lvl="1" eaLnBrk="1" hangingPunct="1"/>
            <a:r>
              <a:rPr lang="en-US" sz="2400" dirty="0">
                <a:solidFill>
                  <a:schemeClr val="tx2"/>
                </a:solidFill>
              </a:rPr>
              <a:t>A licensed health professional </a:t>
            </a:r>
            <a:r>
              <a:rPr lang="en-US" sz="2400" u="sng" dirty="0"/>
              <a:t>OR</a:t>
            </a:r>
          </a:p>
          <a:p>
            <a:pPr lvl="1" eaLnBrk="1" hangingPunct="1"/>
            <a:r>
              <a:rPr lang="en-US" sz="2400" dirty="0">
                <a:solidFill>
                  <a:schemeClr val="accent6">
                    <a:lumMod val="50000"/>
                  </a:schemeClr>
                </a:solidFill>
              </a:rPr>
              <a:t>Complete a drug administration training program conducted by a licensed health professional and considered appropriate by the board</a:t>
            </a:r>
          </a:p>
          <a:p>
            <a:pPr eaLnBrk="1" hangingPunct="1"/>
            <a:endParaRPr lang="en-US" dirty="0"/>
          </a:p>
        </p:txBody>
      </p:sp>
      <p:sp>
        <p:nvSpPr>
          <p:cNvPr id="2" name="Slide Number Placeholder 1"/>
          <p:cNvSpPr>
            <a:spLocks noGrp="1"/>
          </p:cNvSpPr>
          <p:nvPr>
            <p:ph type="sldNum" sz="quarter" idx="12"/>
          </p:nvPr>
        </p:nvSpPr>
        <p:spPr/>
        <p:txBody>
          <a:bodyPr/>
          <a:lstStyle/>
          <a:p>
            <a:pPr>
              <a:defRPr/>
            </a:pPr>
            <a:endParaRPr lang="en-US" dirty="0"/>
          </a:p>
          <a:p>
            <a:pPr>
              <a:defRPr/>
            </a:pPr>
            <a:fld id="{B5EDCAC3-8562-49D6-A452-6343D61D410F}" type="slidenum">
              <a:rPr lang="en-US" smtClean="0"/>
              <a:pPr>
                <a:defRPr/>
              </a:pPr>
              <a:t>26</a:t>
            </a:fld>
            <a:endParaRPr lang="en-US" dirty="0"/>
          </a:p>
        </p:txBody>
      </p:sp>
    </p:spTree>
    <p:extLst>
      <p:ext uri="{BB962C8B-B14F-4D97-AF65-F5344CB8AC3E}">
        <p14:creationId xmlns:p14="http://schemas.microsoft.com/office/powerpoint/2010/main" val="1198066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6498"/>
            <a:ext cx="9144000" cy="885683"/>
          </a:xfrm>
        </p:spPr>
        <p:txBody>
          <a:bodyPr/>
          <a:lstStyle/>
          <a:p>
            <a:r>
              <a:rPr lang="en-US" sz="3600" dirty="0"/>
              <a:t>Over the Counter (OTC) Medications</a:t>
            </a:r>
          </a:p>
        </p:txBody>
      </p:sp>
      <p:sp>
        <p:nvSpPr>
          <p:cNvPr id="3" name="Content Placeholder 2"/>
          <p:cNvSpPr>
            <a:spLocks noGrp="1"/>
          </p:cNvSpPr>
          <p:nvPr>
            <p:ph idx="1"/>
          </p:nvPr>
        </p:nvSpPr>
        <p:spPr>
          <a:xfrm>
            <a:off x="402074" y="1582182"/>
            <a:ext cx="8137219" cy="4209018"/>
          </a:xfrm>
        </p:spPr>
        <p:txBody>
          <a:bodyPr/>
          <a:lstStyle/>
          <a:p>
            <a:pPr marL="457200" indent="-457200" algn="l">
              <a:buFont typeface="Arial" panose="020B0604020202020204" pitchFamily="34" charset="0"/>
              <a:buChar char="•"/>
            </a:pPr>
            <a:r>
              <a:rPr lang="en-US" sz="2800" dirty="0"/>
              <a:t>Ohio law </a:t>
            </a:r>
            <a:r>
              <a:rPr lang="en-US" sz="2800" u="sng" dirty="0"/>
              <a:t>does not </a:t>
            </a:r>
            <a:r>
              <a:rPr lang="en-US" sz="2800" dirty="0"/>
              <a:t>address OTC medications </a:t>
            </a:r>
          </a:p>
          <a:p>
            <a:pPr marL="457200" indent="-457200" algn="l">
              <a:buFont typeface="Arial" panose="020B0604020202020204" pitchFamily="34" charset="0"/>
              <a:buChar char="•"/>
            </a:pPr>
            <a:r>
              <a:rPr lang="en-US" sz="2800" dirty="0"/>
              <a:t>School districts should have a policy addressing the administration of  OTC (including homeopathic medications) </a:t>
            </a:r>
          </a:p>
          <a:p>
            <a:pPr marL="457200" indent="-457200" algn="l">
              <a:buFont typeface="Arial" panose="020B0604020202020204" pitchFamily="34" charset="0"/>
              <a:buChar char="•"/>
            </a:pPr>
            <a:r>
              <a:rPr lang="en-US" sz="2800" dirty="0"/>
              <a:t>School OTC policies vary because they are based on the community needs</a:t>
            </a:r>
          </a:p>
          <a:p>
            <a:endParaRPr lang="en-US" dirty="0"/>
          </a:p>
        </p:txBody>
      </p:sp>
    </p:spTree>
    <p:extLst>
      <p:ext uri="{BB962C8B-B14F-4D97-AF65-F5344CB8AC3E}">
        <p14:creationId xmlns:p14="http://schemas.microsoft.com/office/powerpoint/2010/main" val="383685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27973"/>
            <a:ext cx="7203363" cy="1148426"/>
          </a:xfrm>
        </p:spPr>
        <p:txBody>
          <a:bodyPr/>
          <a:lstStyle/>
          <a:p>
            <a:r>
              <a:rPr lang="en-US" sz="3200" dirty="0">
                <a:solidFill>
                  <a:schemeClr val="accent2">
                    <a:lumMod val="75000"/>
                  </a:schemeClr>
                </a:solidFill>
              </a:rPr>
              <a:t>Stock Emergency Medications</a:t>
            </a:r>
            <a:br>
              <a:rPr lang="en-US" sz="3200" dirty="0">
                <a:solidFill>
                  <a:schemeClr val="accent2">
                    <a:lumMod val="75000"/>
                  </a:schemeClr>
                </a:solidFill>
              </a:rPr>
            </a:br>
            <a:r>
              <a:rPr lang="en-US" sz="3200" dirty="0">
                <a:solidFill>
                  <a:schemeClr val="accent2">
                    <a:lumMod val="75000"/>
                  </a:schemeClr>
                </a:solidFill>
              </a:rPr>
              <a:t>Naloxone in Schools  SB 319</a:t>
            </a:r>
          </a:p>
        </p:txBody>
      </p:sp>
      <p:sp>
        <p:nvSpPr>
          <p:cNvPr id="3" name="Content Placeholder 2"/>
          <p:cNvSpPr>
            <a:spLocks noGrp="1"/>
          </p:cNvSpPr>
          <p:nvPr>
            <p:ph idx="1"/>
          </p:nvPr>
        </p:nvSpPr>
        <p:spPr>
          <a:xfrm>
            <a:off x="457201" y="1676399"/>
            <a:ext cx="8270162" cy="4060915"/>
          </a:xfrm>
        </p:spPr>
        <p:txBody>
          <a:bodyPr/>
          <a:lstStyle/>
          <a:p>
            <a:pPr marL="457200" indent="-457200" algn="l">
              <a:buFont typeface="Arial" panose="020B0604020202020204" pitchFamily="34" charset="0"/>
              <a:buChar char="•"/>
            </a:pPr>
            <a:r>
              <a:rPr lang="en-US" sz="2800" dirty="0"/>
              <a:t>Schools are “Service Entities” who MAY procure Naloxone </a:t>
            </a:r>
          </a:p>
          <a:p>
            <a:pPr marL="457200" indent="-457200" algn="l">
              <a:buFont typeface="Arial" panose="020B0604020202020204" pitchFamily="34" charset="0"/>
              <a:buChar char="•"/>
            </a:pPr>
            <a:r>
              <a:rPr lang="en-US" sz="2800" dirty="0"/>
              <a:t>Must have a written protocol for administering naloxone from a physician</a:t>
            </a:r>
          </a:p>
          <a:p>
            <a:pPr marL="457200" indent="-457200" algn="l">
              <a:buFont typeface="Arial" panose="020B0604020202020204" pitchFamily="34" charset="0"/>
              <a:buChar char="•"/>
            </a:pPr>
            <a:r>
              <a:rPr lang="en-US" sz="2800" dirty="0"/>
              <a:t>Liability is addressed in the law</a:t>
            </a:r>
          </a:p>
          <a:p>
            <a:pPr marL="457200" indent="-457200" algn="l">
              <a:buFont typeface="Arial" panose="020B0604020202020204" pitchFamily="34" charset="0"/>
              <a:buChar char="•"/>
            </a:pPr>
            <a:r>
              <a:rPr lang="en-US" sz="2800" dirty="0"/>
              <a:t>Procure via purchase from a licensed wholesaler or licensed TDDDL entity</a:t>
            </a:r>
          </a:p>
          <a:p>
            <a:endParaRPr lang="en-US" dirty="0"/>
          </a:p>
        </p:txBody>
      </p:sp>
      <p:pic>
        <p:nvPicPr>
          <p:cNvPr id="4" name="Picture 3" descr="Narcan &lt;strong&gt;naloxone&lt;/strong&gt; opiate overdose prevention ki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359797"/>
            <a:ext cx="1551992" cy="990633"/>
          </a:xfrm>
          <a:prstGeom prst="rect">
            <a:avLst/>
          </a:prstGeom>
        </p:spPr>
      </p:pic>
    </p:spTree>
    <p:extLst>
      <p:ext uri="{BB962C8B-B14F-4D97-AF65-F5344CB8AC3E}">
        <p14:creationId xmlns:p14="http://schemas.microsoft.com/office/powerpoint/2010/main" val="3922870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accent2">
                    <a:lumMod val="75000"/>
                  </a:schemeClr>
                </a:solidFill>
              </a:rPr>
              <a:t>Stock Emergency Medication</a:t>
            </a:r>
            <a:br>
              <a:rPr lang="en-US" sz="3200" dirty="0">
                <a:solidFill>
                  <a:schemeClr val="accent2">
                    <a:lumMod val="75000"/>
                  </a:schemeClr>
                </a:solidFill>
              </a:rPr>
            </a:br>
            <a:r>
              <a:rPr lang="en-US" sz="3200" dirty="0">
                <a:solidFill>
                  <a:schemeClr val="accent2">
                    <a:lumMod val="75000"/>
                  </a:schemeClr>
                </a:solidFill>
              </a:rPr>
              <a:t>Epinephrine Autoinjectors </a:t>
            </a:r>
            <a:endParaRPr lang="en-US" sz="3200" dirty="0"/>
          </a:p>
        </p:txBody>
      </p:sp>
      <p:sp>
        <p:nvSpPr>
          <p:cNvPr id="3" name="Content Placeholder 2"/>
          <p:cNvSpPr>
            <a:spLocks noGrp="1"/>
          </p:cNvSpPr>
          <p:nvPr>
            <p:ph idx="1"/>
          </p:nvPr>
        </p:nvSpPr>
        <p:spPr>
          <a:xfrm>
            <a:off x="304800" y="1447800"/>
            <a:ext cx="8713872" cy="4419600"/>
          </a:xfrm>
        </p:spPr>
        <p:txBody>
          <a:bodyPr/>
          <a:lstStyle/>
          <a:p>
            <a:pPr algn="l"/>
            <a:r>
              <a:rPr lang="en-US" sz="2800" b="1" dirty="0">
                <a:solidFill>
                  <a:srgbClr val="0070C0"/>
                </a:solidFill>
              </a:rPr>
              <a:t>ORC 3313.7110</a:t>
            </a:r>
          </a:p>
          <a:p>
            <a:pPr marL="457200" indent="-457200" algn="l">
              <a:buFont typeface="Arial" panose="020B0604020202020204" pitchFamily="34" charset="0"/>
              <a:buChar char="•"/>
            </a:pPr>
            <a:r>
              <a:rPr lang="en-US" sz="2400" dirty="0"/>
              <a:t>School may procure and store stock epinephrine autoinjectors. School must have: </a:t>
            </a:r>
          </a:p>
          <a:p>
            <a:pPr marL="1255713" lvl="1" indent="-341313">
              <a:buFont typeface="Wingdings" panose="05000000000000000000" pitchFamily="2" charset="2"/>
              <a:buChar char="q"/>
            </a:pPr>
            <a:r>
              <a:rPr lang="en-US" sz="2400" dirty="0"/>
              <a:t>Prescriber’s order</a:t>
            </a:r>
          </a:p>
          <a:p>
            <a:pPr marL="1257300" lvl="1" indent="-342900">
              <a:buFont typeface="Wingdings" panose="05000000000000000000" pitchFamily="2" charset="2"/>
              <a:buChar char="q"/>
            </a:pPr>
            <a:r>
              <a:rPr lang="en-US" sz="2400" dirty="0"/>
              <a:t>Protocol developed with prescriber</a:t>
            </a:r>
          </a:p>
          <a:p>
            <a:pPr marL="1257300" lvl="1" indent="-342900">
              <a:buFont typeface="Wingdings" panose="05000000000000000000" pitchFamily="2" charset="2"/>
              <a:buChar char="q"/>
            </a:pPr>
            <a:r>
              <a:rPr lang="en-US" sz="2400" dirty="0"/>
              <a:t>Identification and training of school staff</a:t>
            </a:r>
          </a:p>
          <a:p>
            <a:pPr marL="512762" lvl="1" indent="-457200">
              <a:buFont typeface="Arial" panose="020B0604020202020204" pitchFamily="34" charset="0"/>
              <a:buChar char="•"/>
            </a:pPr>
            <a:r>
              <a:rPr lang="en-US" sz="2400" dirty="0"/>
              <a:t>Must store in secure location</a:t>
            </a:r>
          </a:p>
          <a:p>
            <a:pPr marL="512762" lvl="1" indent="-457200">
              <a:buFont typeface="Arial" panose="020B0604020202020204" pitchFamily="34" charset="0"/>
              <a:buChar char="•"/>
            </a:pPr>
            <a:r>
              <a:rPr lang="en-US" sz="2400" dirty="0"/>
              <a:t>For use on the school premises</a:t>
            </a:r>
          </a:p>
          <a:p>
            <a:pPr marL="512762" lvl="1" indent="-457200">
              <a:buFont typeface="Arial" panose="020B0604020202020204" pitchFamily="34" charset="0"/>
              <a:buChar char="•"/>
            </a:pPr>
            <a:r>
              <a:rPr lang="en-US" sz="2400" dirty="0"/>
              <a:t>Must call EMS/911 if used</a:t>
            </a:r>
          </a:p>
          <a:p>
            <a:pPr marL="457200" indent="-457200" algn="l">
              <a:buFont typeface="Arial" panose="020B0604020202020204" pitchFamily="34" charset="0"/>
              <a:buChar char="•"/>
            </a:pPr>
            <a:r>
              <a:rPr lang="en-US" sz="2400" dirty="0"/>
              <a:t> Must report to ODE annually when asked</a:t>
            </a:r>
            <a:endParaRPr lang="en-US" sz="2800" dirty="0"/>
          </a:p>
        </p:txBody>
      </p:sp>
    </p:spTree>
    <p:extLst>
      <p:ext uri="{BB962C8B-B14F-4D97-AF65-F5344CB8AC3E}">
        <p14:creationId xmlns:p14="http://schemas.microsoft.com/office/powerpoint/2010/main" val="233722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1"/>
            <a:ext cx="8866272" cy="685800"/>
          </a:xfrm>
        </p:spPr>
        <p:txBody>
          <a:bodyPr/>
          <a:lstStyle/>
          <a:p>
            <a:r>
              <a:rPr lang="en-US" sz="4000" dirty="0"/>
              <a:t>School Health Requirements </a:t>
            </a:r>
          </a:p>
        </p:txBody>
      </p:sp>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t="11335" b="10944"/>
          <a:stretch/>
        </p:blipFill>
        <p:spPr>
          <a:xfrm>
            <a:off x="394538" y="1233056"/>
            <a:ext cx="8381996" cy="4190999"/>
          </a:xfrm>
        </p:spPr>
      </p:pic>
    </p:spTree>
    <p:extLst>
      <p:ext uri="{BB962C8B-B14F-4D97-AF65-F5344CB8AC3E}">
        <p14:creationId xmlns:p14="http://schemas.microsoft.com/office/powerpoint/2010/main" val="3733349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accent2">
                    <a:lumMod val="75000"/>
                  </a:schemeClr>
                </a:solidFill>
              </a:rPr>
              <a:t>Stock Emergency Medication</a:t>
            </a:r>
            <a:br>
              <a:rPr lang="en-US" sz="3200" dirty="0">
                <a:solidFill>
                  <a:schemeClr val="accent2">
                    <a:lumMod val="75000"/>
                  </a:schemeClr>
                </a:solidFill>
              </a:rPr>
            </a:br>
            <a:r>
              <a:rPr lang="en-US" sz="3200" dirty="0">
                <a:solidFill>
                  <a:schemeClr val="accent2">
                    <a:lumMod val="75000"/>
                  </a:schemeClr>
                </a:solidFill>
              </a:rPr>
              <a:t>Asthma Inhalers</a:t>
            </a:r>
            <a:endParaRPr lang="en-US" sz="3200" dirty="0"/>
          </a:p>
        </p:txBody>
      </p:sp>
      <p:sp>
        <p:nvSpPr>
          <p:cNvPr id="3" name="Content Placeholder 2"/>
          <p:cNvSpPr>
            <a:spLocks noGrp="1"/>
          </p:cNvSpPr>
          <p:nvPr>
            <p:ph idx="1"/>
          </p:nvPr>
        </p:nvSpPr>
        <p:spPr>
          <a:xfrm>
            <a:off x="304800" y="1447800"/>
            <a:ext cx="8713872" cy="4419600"/>
          </a:xfrm>
        </p:spPr>
        <p:txBody>
          <a:bodyPr/>
          <a:lstStyle/>
          <a:p>
            <a:pPr algn="l"/>
            <a:r>
              <a:rPr lang="en-US" sz="2800" b="1" dirty="0">
                <a:solidFill>
                  <a:srgbClr val="0070C0"/>
                </a:solidFill>
              </a:rPr>
              <a:t>ORC 3313.7113</a:t>
            </a:r>
          </a:p>
          <a:p>
            <a:pPr marL="457200" indent="-457200" algn="l">
              <a:buFont typeface="Arial" panose="020B0604020202020204" pitchFamily="34" charset="0"/>
              <a:buChar char="•"/>
            </a:pPr>
            <a:r>
              <a:rPr lang="en-US" sz="2400" dirty="0"/>
              <a:t>School may procure and store stock asthma inhalers for use in an asthma emergency by anyone on school premises</a:t>
            </a:r>
          </a:p>
          <a:p>
            <a:pPr marL="457200" indent="-457200" algn="l">
              <a:buFont typeface="Arial" panose="020B0604020202020204" pitchFamily="34" charset="0"/>
              <a:buChar char="•"/>
            </a:pPr>
            <a:r>
              <a:rPr lang="en-US" sz="2400" dirty="0"/>
              <a:t>School must have: </a:t>
            </a:r>
          </a:p>
          <a:p>
            <a:pPr marL="1255713" lvl="1" indent="-341313">
              <a:buFont typeface="Wingdings" panose="05000000000000000000" pitchFamily="2" charset="2"/>
              <a:buChar char="q"/>
            </a:pPr>
            <a:r>
              <a:rPr lang="en-US" sz="2400" dirty="0"/>
              <a:t>Prescriber’s order</a:t>
            </a:r>
          </a:p>
          <a:p>
            <a:pPr marL="1257300" lvl="1" indent="-342900">
              <a:buFont typeface="Wingdings" panose="05000000000000000000" pitchFamily="2" charset="2"/>
              <a:buChar char="q"/>
            </a:pPr>
            <a:r>
              <a:rPr lang="en-US" sz="2400" dirty="0"/>
              <a:t>Protocol developed with prescriber</a:t>
            </a:r>
          </a:p>
          <a:p>
            <a:pPr marL="1257300" lvl="1" indent="-342900">
              <a:buFont typeface="Wingdings" panose="05000000000000000000" pitchFamily="2" charset="2"/>
              <a:buChar char="q"/>
            </a:pPr>
            <a:r>
              <a:rPr lang="en-US" sz="2400" dirty="0"/>
              <a:t>Identification and training of school staff</a:t>
            </a:r>
          </a:p>
          <a:p>
            <a:pPr marL="512762" lvl="1" indent="-457200">
              <a:buFont typeface="Arial" panose="020B0604020202020204" pitchFamily="34" charset="0"/>
              <a:buChar char="•"/>
            </a:pPr>
            <a:r>
              <a:rPr lang="en-US" sz="2400" dirty="0"/>
              <a:t>Must store in secure location </a:t>
            </a:r>
          </a:p>
          <a:p>
            <a:pPr marL="512762" lvl="1" indent="-457200">
              <a:buFont typeface="Arial" panose="020B0604020202020204" pitchFamily="34" charset="0"/>
              <a:buChar char="•"/>
            </a:pPr>
            <a:r>
              <a:rPr lang="en-US" sz="2400" dirty="0"/>
              <a:t>Must call 911/EMS if used</a:t>
            </a:r>
          </a:p>
          <a:p>
            <a:pPr marL="457200" indent="-457200" algn="l">
              <a:buFont typeface="Arial" panose="020B0604020202020204" pitchFamily="34" charset="0"/>
              <a:buChar char="•"/>
            </a:pPr>
            <a:r>
              <a:rPr lang="en-US" sz="2400" dirty="0"/>
              <a:t> Must report asthma inhaler procurement and use to ODE</a:t>
            </a:r>
            <a:endParaRPr lang="en-US" sz="2800" dirty="0"/>
          </a:p>
        </p:txBody>
      </p:sp>
    </p:spTree>
    <p:extLst>
      <p:ext uri="{BB962C8B-B14F-4D97-AF65-F5344CB8AC3E}">
        <p14:creationId xmlns:p14="http://schemas.microsoft.com/office/powerpoint/2010/main" val="3654905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itle 1"/>
          <p:cNvSpPr>
            <a:spLocks noGrp="1"/>
          </p:cNvSpPr>
          <p:nvPr>
            <p:ph type="title"/>
          </p:nvPr>
        </p:nvSpPr>
        <p:spPr>
          <a:xfrm>
            <a:off x="392545" y="1062110"/>
            <a:ext cx="8058727" cy="766690"/>
          </a:xfrm>
        </p:spPr>
        <p:txBody>
          <a:bodyPr/>
          <a:lstStyle/>
          <a:p>
            <a:r>
              <a:rPr lang="en-US" altLang="en-US" sz="3200" b="1" dirty="0"/>
              <a:t>School Responsibilities</a:t>
            </a:r>
            <a:r>
              <a:rPr lang="en-US" altLang="en-US" sz="3200" dirty="0"/>
              <a:t>: </a:t>
            </a:r>
            <a:br>
              <a:rPr lang="en-US" altLang="en-US" sz="3200" dirty="0"/>
            </a:br>
            <a:r>
              <a:rPr lang="en-US" altLang="en-US" sz="3200" b="1" dirty="0"/>
              <a:t>Self Carrying Medication</a:t>
            </a:r>
            <a:br>
              <a:rPr lang="en-US" altLang="en-US" sz="3200" b="1" dirty="0"/>
            </a:br>
            <a:endParaRPr lang="en-US" altLang="en-US" sz="3200" b="1" dirty="0"/>
          </a:p>
        </p:txBody>
      </p:sp>
      <p:sp>
        <p:nvSpPr>
          <p:cNvPr id="401411" name="Content Placeholder 2"/>
          <p:cNvSpPr>
            <a:spLocks noGrp="1"/>
          </p:cNvSpPr>
          <p:nvPr>
            <p:ph idx="1"/>
          </p:nvPr>
        </p:nvSpPr>
        <p:spPr>
          <a:xfrm>
            <a:off x="381000" y="1828800"/>
            <a:ext cx="8305800" cy="4233863"/>
          </a:xfrm>
        </p:spPr>
        <p:txBody>
          <a:bodyPr/>
          <a:lstStyle/>
          <a:p>
            <a:pPr algn="ctr">
              <a:buFont typeface="Arial" panose="020B0604020202020204" pitchFamily="34" charset="0"/>
              <a:buNone/>
            </a:pPr>
            <a:r>
              <a:rPr lang="en-US" altLang="en-US" b="1" dirty="0"/>
              <a:t>Ohio law permits some students to self-carry selected emergency medications:  </a:t>
            </a:r>
            <a:endParaRPr lang="en-US" altLang="en-US" sz="2800" b="1" dirty="0"/>
          </a:p>
          <a:p>
            <a:pPr algn="l">
              <a:buFont typeface="Arial" panose="020B0604020202020204" pitchFamily="34" charset="0"/>
              <a:buNone/>
            </a:pPr>
            <a:r>
              <a:rPr lang="en-US" altLang="en-US" sz="2800" b="1" dirty="0"/>
              <a:t>Regarding this, school personnel should know: </a:t>
            </a:r>
          </a:p>
          <a:p>
            <a:pPr marL="576263" lvl="1" indent="-287338">
              <a:buFont typeface="Wingdings" panose="05000000000000000000" pitchFamily="2" charset="2"/>
              <a:buChar char="§"/>
            </a:pPr>
            <a:r>
              <a:rPr lang="en-US" altLang="en-US" sz="2400" dirty="0"/>
              <a:t>Which student is self-carrying and what medication</a:t>
            </a:r>
          </a:p>
          <a:p>
            <a:pPr marL="576263" lvl="1" indent="-287338">
              <a:buFont typeface="Wingdings" panose="05000000000000000000" pitchFamily="2" charset="2"/>
              <a:buChar char="§"/>
            </a:pPr>
            <a:r>
              <a:rPr lang="en-US" altLang="en-US" sz="2400" dirty="0"/>
              <a:t>Reason student self-carries the emergency medicine </a:t>
            </a:r>
          </a:p>
          <a:p>
            <a:pPr marL="576263" lvl="1" indent="-287338">
              <a:buFont typeface="Wingdings" panose="05000000000000000000" pitchFamily="2" charset="2"/>
              <a:buChar char="§"/>
            </a:pPr>
            <a:r>
              <a:rPr lang="en-US" altLang="en-US" sz="2400" dirty="0"/>
              <a:t>Location of back up dose in building if required to have </a:t>
            </a:r>
          </a:p>
          <a:p>
            <a:pPr marL="576263" lvl="1" indent="-287338">
              <a:buFont typeface="Wingdings" panose="05000000000000000000" pitchFamily="2" charset="2"/>
              <a:buChar char="§"/>
            </a:pPr>
            <a:r>
              <a:rPr lang="en-US" altLang="en-US" sz="2400" dirty="0"/>
              <a:t>Proper required paperwork from prescriber ordering self carry </a:t>
            </a:r>
          </a:p>
        </p:txBody>
      </p:sp>
      <p:sp>
        <p:nvSpPr>
          <p:cNvPr id="4014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8E4A40-2437-4D6E-BFE2-E57F9456F4CB}" type="slidenum">
              <a:rPr lang="en-US" altLang="en-US" sz="1200" smtClean="0">
                <a:solidFill>
                  <a:srgbClr val="898989"/>
                </a:solidFill>
              </a:rPr>
              <a:pPr>
                <a:spcBef>
                  <a:spcPct val="0"/>
                </a:spcBef>
                <a:buFontTx/>
                <a:buNone/>
              </a:pPr>
              <a:t>31</a:t>
            </a:fld>
            <a:endParaRPr lang="en-US" altLang="en-US" sz="1200">
              <a:solidFill>
                <a:srgbClr val="898989"/>
              </a:solidFill>
            </a:endParaRPr>
          </a:p>
        </p:txBody>
      </p:sp>
      <p:pic>
        <p:nvPicPr>
          <p:cNvPr id="401415" name="Picture 6"/>
          <p:cNvPicPr>
            <a:picLocks noChangeAspect="1"/>
          </p:cNvPicPr>
          <p:nvPr/>
        </p:nvPicPr>
        <p:blipFill>
          <a:blip r:embed="rId3" cstate="print">
            <a:extLst>
              <a:ext uri="{28A0092B-C50C-407E-A947-70E740481C1C}">
                <a14:useLocalDpi xmlns:a14="http://schemas.microsoft.com/office/drawing/2010/main" val="0"/>
              </a:ext>
            </a:extLst>
          </a:blip>
          <a:srcRect l="14285" t="16626" r="14285" b="11945"/>
          <a:stretch>
            <a:fillRect/>
          </a:stretch>
        </p:blipFill>
        <p:spPr bwMode="auto">
          <a:xfrm>
            <a:off x="152400" y="625241"/>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181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626517" cy="1524000"/>
          </a:xfrm>
        </p:spPr>
        <p:txBody>
          <a:bodyPr/>
          <a:lstStyle/>
          <a:p>
            <a:r>
              <a:rPr lang="en-US" sz="3200" dirty="0"/>
              <a:t>Three Things to Keep In Mind When Designating </a:t>
            </a:r>
            <a:br>
              <a:rPr lang="en-US" sz="3200" dirty="0"/>
            </a:br>
            <a:r>
              <a:rPr lang="en-US" sz="3200" dirty="0"/>
              <a:t>Staff To Be Trained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0074507"/>
              </p:ext>
            </p:extLst>
          </p:nvPr>
        </p:nvGraphicFramePr>
        <p:xfrm>
          <a:off x="402073" y="2057400"/>
          <a:ext cx="8137089" cy="397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3247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96498"/>
            <a:ext cx="8790072" cy="827502"/>
          </a:xfrm>
        </p:spPr>
        <p:txBody>
          <a:bodyPr/>
          <a:lstStyle/>
          <a:p>
            <a:r>
              <a:rPr lang="en-US" sz="4000" dirty="0"/>
              <a:t>Aiming for Success in Staff Trainings</a:t>
            </a:r>
            <a:br>
              <a:rPr lang="en-US" sz="4000" dirty="0"/>
            </a:br>
            <a:r>
              <a:rPr lang="en-US" sz="3200" dirty="0">
                <a:solidFill>
                  <a:srgbClr val="002060"/>
                </a:solidFill>
              </a:rPr>
              <a:t>Training 3 Deep Increases Success </a:t>
            </a:r>
            <a:endParaRPr lang="en-US" sz="4000" dirty="0">
              <a:solidFill>
                <a:srgbClr val="002060"/>
              </a:solidFill>
            </a:endParaRPr>
          </a:p>
        </p:txBody>
      </p:sp>
      <p:graphicFrame>
        <p:nvGraphicFramePr>
          <p:cNvPr id="4" name="Diagram 3"/>
          <p:cNvGraphicFramePr/>
          <p:nvPr>
            <p:extLst>
              <p:ext uri="{D42A27DB-BD31-4B8C-83A1-F6EECF244321}">
                <p14:modId xmlns:p14="http://schemas.microsoft.com/office/powerpoint/2010/main" val="4053266891"/>
              </p:ext>
            </p:extLst>
          </p:nvPr>
        </p:nvGraphicFramePr>
        <p:xfrm>
          <a:off x="237836" y="1676400"/>
          <a:ext cx="8610599" cy="398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981200" y="5108714"/>
            <a:ext cx="6400800" cy="1200329"/>
          </a:xfrm>
          <a:prstGeom prst="rect">
            <a:avLst/>
          </a:prstGeom>
          <a:solidFill>
            <a:schemeClr val="bg1"/>
          </a:solidFill>
        </p:spPr>
        <p:txBody>
          <a:bodyPr wrap="square" rtlCol="0">
            <a:spAutoFit/>
          </a:bodyPr>
          <a:lstStyle/>
          <a:p>
            <a:r>
              <a:rPr lang="en-US" sz="2400" dirty="0"/>
              <a:t>Also, depending on EMS response time for your area, school may want to consider training a School Emergency Response Team </a:t>
            </a:r>
          </a:p>
        </p:txBody>
      </p:sp>
    </p:spTree>
    <p:extLst>
      <p:ext uri="{BB962C8B-B14F-4D97-AF65-F5344CB8AC3E}">
        <p14:creationId xmlns:p14="http://schemas.microsoft.com/office/powerpoint/2010/main" val="2062793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6598" cy="1676400"/>
          </a:xfrm>
        </p:spPr>
        <p:txBody>
          <a:bodyPr/>
          <a:lstStyle/>
          <a:p>
            <a:r>
              <a:rPr lang="en-US" sz="3600" dirty="0">
                <a:solidFill>
                  <a:schemeClr val="accent2">
                    <a:lumMod val="75000"/>
                  </a:schemeClr>
                </a:solidFill>
              </a:rPr>
              <a:t>Other Kinds of Staff Trainings</a:t>
            </a:r>
          </a:p>
        </p:txBody>
      </p:sp>
      <p:sp>
        <p:nvSpPr>
          <p:cNvPr id="3" name="Content Placeholder 2"/>
          <p:cNvSpPr>
            <a:spLocks noGrp="1"/>
          </p:cNvSpPr>
          <p:nvPr>
            <p:ph idx="1"/>
          </p:nvPr>
        </p:nvSpPr>
        <p:spPr>
          <a:xfrm>
            <a:off x="3020895" y="1447799"/>
            <a:ext cx="6219650" cy="4493329"/>
          </a:xfrm>
        </p:spPr>
        <p:txBody>
          <a:bodyPr/>
          <a:lstStyle/>
          <a:p>
            <a:pPr marL="457200" indent="-457200" algn="l">
              <a:buFont typeface="Arial" panose="020B0604020202020204" pitchFamily="34" charset="0"/>
              <a:buChar char="•"/>
            </a:pPr>
            <a:r>
              <a:rPr lang="en-US" dirty="0"/>
              <a:t>Bloodborne Pathogens </a:t>
            </a:r>
          </a:p>
          <a:p>
            <a:pPr marL="457200" indent="-457200" algn="l">
              <a:buFont typeface="Arial" panose="020B0604020202020204" pitchFamily="34" charset="0"/>
              <a:buChar char="•"/>
            </a:pPr>
            <a:r>
              <a:rPr lang="en-US" dirty="0"/>
              <a:t>Response to Choking</a:t>
            </a:r>
          </a:p>
          <a:p>
            <a:pPr marL="457200" indent="-457200" algn="l">
              <a:buFont typeface="Arial" panose="020B0604020202020204" pitchFamily="34" charset="0"/>
              <a:buChar char="•"/>
            </a:pPr>
            <a:r>
              <a:rPr lang="en-US" dirty="0">
                <a:solidFill>
                  <a:schemeClr val="tx1"/>
                </a:solidFill>
              </a:rPr>
              <a:t>AED Staff Training (effective7/2018)</a:t>
            </a:r>
          </a:p>
          <a:p>
            <a:pPr marL="457200" indent="-457200" algn="l">
              <a:buFont typeface="Arial" panose="020B0604020202020204" pitchFamily="34" charset="0"/>
              <a:buChar char="•"/>
            </a:pPr>
            <a:r>
              <a:rPr lang="en-US" dirty="0">
                <a:solidFill>
                  <a:schemeClr val="tx1"/>
                </a:solidFill>
              </a:rPr>
              <a:t>Coaches: Sudden Cardiac Arrest / Lindsay’s Law (3/2017)</a:t>
            </a:r>
          </a:p>
          <a:p>
            <a:endParaRPr lang="en-US" dirty="0"/>
          </a:p>
        </p:txBody>
      </p:sp>
      <p:grpSp>
        <p:nvGrpSpPr>
          <p:cNvPr id="4" name="Group 3"/>
          <p:cNvGrpSpPr/>
          <p:nvPr/>
        </p:nvGrpSpPr>
        <p:grpSpPr>
          <a:xfrm>
            <a:off x="603666" y="1600200"/>
            <a:ext cx="2256842" cy="3399277"/>
            <a:chOff x="257758" y="1378527"/>
            <a:chExt cx="3148477" cy="4306750"/>
          </a:xfrm>
        </p:grpSpPr>
        <p:pic>
          <p:nvPicPr>
            <p:cNvPr id="7" name="Picture 6" descr="El tratamiento tiene una excelente tolerancia y se administra u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1" y="1545148"/>
              <a:ext cx="1577434" cy="888344"/>
            </a:xfrm>
            <a:prstGeom prst="rect">
              <a:avLst/>
            </a:prstGeom>
          </p:spPr>
        </p:pic>
        <p:pic>
          <p:nvPicPr>
            <p:cNvPr id="8" name="Picture 7" descr="&lt;strong&gt;AEDs&lt;/strong&gt; donated by KTA Super Stores | Flickr - Photo Sharing!"/>
            <p:cNvPicPr>
              <a:picLocks noChangeAspect="1"/>
            </p:cNvPicPr>
            <p:nvPr/>
          </p:nvPicPr>
          <p:blipFill rotWithShape="1">
            <a:blip r:embed="rId3" cstate="print">
              <a:extLst>
                <a:ext uri="{28A0092B-C50C-407E-A947-70E740481C1C}">
                  <a14:useLocalDpi xmlns:a14="http://schemas.microsoft.com/office/drawing/2010/main" val="0"/>
                </a:ext>
              </a:extLst>
            </a:blip>
            <a:srcRect l="44000" t="10360" b="12162"/>
            <a:stretch/>
          </p:blipFill>
          <p:spPr>
            <a:xfrm>
              <a:off x="355959" y="4419600"/>
              <a:ext cx="1075486" cy="990984"/>
            </a:xfrm>
            <a:prstGeom prst="rect">
              <a:avLst/>
            </a:prstGeom>
          </p:spPr>
        </p:pic>
        <p:pic>
          <p:nvPicPr>
            <p:cNvPr id="9" name="Picture 8" descr="&lt;strong&gt;DIABETES&lt;/strong&gt; INFANTIL: TRATAMIENTO ~ CORRE SALTA Y CUIDA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5875" y="4560242"/>
              <a:ext cx="1131958" cy="1125035"/>
            </a:xfrm>
            <a:prstGeom prst="rect">
              <a:avLst/>
            </a:prstGeom>
          </p:spPr>
        </p:pic>
        <p:pic>
          <p:nvPicPr>
            <p:cNvPr id="10" name="Picture 9" descr="Manevra &lt;strong&gt;Heimlich&lt;/strong&gt; mi-a salvat copilul"/>
            <p:cNvPicPr>
              <a:picLocks noChangeAspect="1"/>
            </p:cNvPicPr>
            <p:nvPr/>
          </p:nvPicPr>
          <p:blipFill rotWithShape="1">
            <a:blip r:embed="rId5" cstate="print">
              <a:extLst>
                <a:ext uri="{28A0092B-C50C-407E-A947-70E740481C1C}">
                  <a14:useLocalDpi xmlns:a14="http://schemas.microsoft.com/office/drawing/2010/main" val="0"/>
                </a:ext>
              </a:extLst>
            </a:blip>
            <a:srcRect l="42531" t="6324" b="4056"/>
            <a:stretch/>
          </p:blipFill>
          <p:spPr>
            <a:xfrm>
              <a:off x="1922459" y="2507094"/>
              <a:ext cx="1127340" cy="1812846"/>
            </a:xfrm>
            <a:prstGeom prst="rect">
              <a:avLst/>
            </a:prstGeom>
          </p:spPr>
        </p:pic>
        <p:pic>
          <p:nvPicPr>
            <p:cNvPr id="11" name="Picture 10" descr="User:Dark Nemesis x - Wikipedia, the free encyclopedi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713" y="1378527"/>
              <a:ext cx="978853" cy="990599"/>
            </a:xfrm>
            <a:prstGeom prst="rect">
              <a:avLst/>
            </a:prstGeom>
          </p:spPr>
        </p:pic>
        <p:pic>
          <p:nvPicPr>
            <p:cNvPr id="12" name="Picture 11" descr="Natureduca es un Portal Educativo de Ciencias Naturales y Aplicada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758" y="2673888"/>
              <a:ext cx="1440949" cy="1440949"/>
            </a:xfrm>
            <a:prstGeom prst="rect">
              <a:avLst/>
            </a:prstGeom>
          </p:spPr>
        </p:pic>
      </p:grpSp>
    </p:spTree>
    <p:extLst>
      <p:ext uri="{BB962C8B-B14F-4D97-AF65-F5344CB8AC3E}">
        <p14:creationId xmlns:p14="http://schemas.microsoft.com/office/powerpoint/2010/main" val="3084910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Kinds of Staff Trainings</a:t>
            </a:r>
          </a:p>
        </p:txBody>
      </p:sp>
      <p:sp>
        <p:nvSpPr>
          <p:cNvPr id="3" name="Content Placeholder 2"/>
          <p:cNvSpPr>
            <a:spLocks noGrp="1"/>
          </p:cNvSpPr>
          <p:nvPr>
            <p:ph idx="1"/>
          </p:nvPr>
        </p:nvSpPr>
        <p:spPr>
          <a:xfrm>
            <a:off x="152400" y="1322799"/>
            <a:ext cx="8866272" cy="4593403"/>
          </a:xfrm>
        </p:spPr>
        <p:txBody>
          <a:bodyPr/>
          <a:lstStyle/>
          <a:p>
            <a:pPr algn="l"/>
            <a:r>
              <a:rPr lang="en-US" sz="2800" b="1" dirty="0"/>
              <a:t>ORC 3313.815 Employee trained in Heimlich maneuver to be present while students served food</a:t>
            </a:r>
          </a:p>
          <a:p>
            <a:pPr marL="457200" indent="-457200" algn="l">
              <a:buFont typeface="Arial" panose="020B0604020202020204" pitchFamily="34" charset="0"/>
              <a:buChar char="•"/>
            </a:pPr>
            <a:r>
              <a:rPr lang="en-US" sz="2400" dirty="0"/>
              <a:t>Requires school to have at least one employee trained in Heimlich maneuver to be present while students are being served food</a:t>
            </a:r>
            <a:endParaRPr lang="en-US" sz="2800" b="1" dirty="0"/>
          </a:p>
          <a:p>
            <a:pPr algn="l"/>
            <a:r>
              <a:rPr lang="en-US" sz="2800" b="1" dirty="0"/>
              <a:t>Bloodborne Pathogen Training – must be done annually – staff must have access to nurse for follow up questions</a:t>
            </a:r>
          </a:p>
          <a:p>
            <a:pPr marL="457200" indent="-457200" algn="l">
              <a:buFont typeface="Arial" panose="020B0604020202020204" pitchFamily="34" charset="0"/>
              <a:buChar char="•"/>
            </a:pPr>
            <a:r>
              <a:rPr lang="en-US" sz="2800" dirty="0"/>
              <a:t>OSHA / Public Employment Risk Reduction Program (PERRP) </a:t>
            </a:r>
            <a:r>
              <a:rPr lang="en-US" sz="2400" dirty="0"/>
              <a:t>Schools are required to develop a written exposure-control plan detailing the procedures to eliminate or minimize employees’ bloodborne pathogen exposure. </a:t>
            </a:r>
            <a:endParaRPr lang="en-US" sz="2000" b="1" dirty="0"/>
          </a:p>
          <a:p>
            <a:pPr marL="457200" indent="-457200" algn="l">
              <a:buFont typeface="Arial" panose="020B0604020202020204" pitchFamily="34" charset="0"/>
              <a:buChar char="•"/>
            </a:pPr>
            <a:endParaRPr lang="en-US" sz="2400" dirty="0"/>
          </a:p>
        </p:txBody>
      </p:sp>
    </p:spTree>
    <p:extLst>
      <p:ext uri="{BB962C8B-B14F-4D97-AF65-F5344CB8AC3E}">
        <p14:creationId xmlns:p14="http://schemas.microsoft.com/office/powerpoint/2010/main" val="811858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960883"/>
            <a:ext cx="6553200" cy="625475"/>
          </a:xfrm>
        </p:spPr>
        <p:txBody>
          <a:bodyPr/>
          <a:lstStyle/>
          <a:p>
            <a:r>
              <a:rPr lang="en-US" dirty="0"/>
              <a:t>Training Requirements</a:t>
            </a:r>
            <a:br>
              <a:rPr lang="en-US" dirty="0"/>
            </a:br>
            <a:r>
              <a:rPr lang="en-US" dirty="0"/>
              <a:t>Sudden Cardiac Arrest</a:t>
            </a:r>
          </a:p>
        </p:txBody>
      </p:sp>
      <p:sp>
        <p:nvSpPr>
          <p:cNvPr id="3" name="Content Placeholder 2"/>
          <p:cNvSpPr>
            <a:spLocks noGrp="1"/>
          </p:cNvSpPr>
          <p:nvPr>
            <p:ph sz="half" idx="1"/>
          </p:nvPr>
        </p:nvSpPr>
        <p:spPr>
          <a:xfrm>
            <a:off x="609600" y="1981199"/>
            <a:ext cx="7696200" cy="3886201"/>
          </a:xfrm>
        </p:spPr>
        <p:txBody>
          <a:bodyPr/>
          <a:lstStyle/>
          <a:p>
            <a:pPr marL="457200" indent="-457200" algn="l">
              <a:buFont typeface="Wingdings" panose="05000000000000000000" pitchFamily="2" charset="2"/>
              <a:buChar char="q"/>
            </a:pPr>
            <a:r>
              <a:rPr lang="en-US" b="1" dirty="0">
                <a:solidFill>
                  <a:schemeClr val="accent1">
                    <a:lumMod val="75000"/>
                  </a:schemeClr>
                </a:solidFill>
              </a:rPr>
              <a:t>New:</a:t>
            </a:r>
          </a:p>
          <a:p>
            <a:pPr marL="457200" indent="-227013" algn="l">
              <a:buFont typeface="Arial" panose="020B0604020202020204" pitchFamily="34" charset="0"/>
              <a:buChar char="•"/>
            </a:pPr>
            <a:r>
              <a:rPr lang="en-US" dirty="0">
                <a:solidFill>
                  <a:schemeClr val="tx1"/>
                </a:solidFill>
              </a:rPr>
              <a:t>AED Staff Training (effective7/2018)</a:t>
            </a:r>
          </a:p>
          <a:p>
            <a:pPr marL="857250" lvl="1" indent="-227013">
              <a:buFont typeface="Arial" panose="020B0604020202020204" pitchFamily="34" charset="0"/>
              <a:buChar char="•"/>
            </a:pPr>
            <a:r>
              <a:rPr lang="en-US" dirty="0"/>
              <a:t>Training on AED required; best practice to include also CPR training</a:t>
            </a:r>
            <a:endParaRPr lang="en-US" dirty="0">
              <a:solidFill>
                <a:schemeClr val="tx1"/>
              </a:solidFill>
            </a:endParaRPr>
          </a:p>
          <a:p>
            <a:pPr marL="457200" indent="-227013" algn="l">
              <a:buFont typeface="Arial" panose="020B0604020202020204" pitchFamily="34" charset="0"/>
              <a:buChar char="•"/>
            </a:pPr>
            <a:r>
              <a:rPr lang="en-US" dirty="0">
                <a:solidFill>
                  <a:schemeClr val="tx1"/>
                </a:solidFill>
              </a:rPr>
              <a:t>Sudden Cardiac Arrest Lindsay’s Law (3/2017)</a:t>
            </a:r>
          </a:p>
          <a:p>
            <a:pPr marL="857250" lvl="1" indent="-227013">
              <a:buFont typeface="Arial" panose="020B0604020202020204" pitchFamily="34" charset="0"/>
              <a:buChar char="•"/>
            </a:pPr>
            <a:r>
              <a:rPr lang="en-US" dirty="0"/>
              <a:t>Youth Athletes, Parents, Coaches</a:t>
            </a:r>
            <a:endParaRPr lang="en-US" dirty="0">
              <a:solidFill>
                <a:schemeClr val="tx1"/>
              </a:solidFill>
            </a:endParaRPr>
          </a:p>
          <a:p>
            <a:pPr marL="457200" indent="-227013" algn="l">
              <a:buFont typeface="Arial" panose="020B0604020202020204" pitchFamily="34" charset="0"/>
              <a:buChar char="•"/>
            </a:pPr>
            <a:r>
              <a:rPr lang="en-US" dirty="0">
                <a:solidFill>
                  <a:schemeClr val="tx1"/>
                </a:solidFill>
              </a:rPr>
              <a:t>CPR/AED training for grades 9-12</a:t>
            </a:r>
          </a:p>
          <a:p>
            <a:pPr marL="457200" indent="-227013" algn="l">
              <a:buFont typeface="Arial" panose="020B0604020202020204" pitchFamily="34" charset="0"/>
              <a:buChar char="•"/>
            </a:pPr>
            <a:r>
              <a:rPr lang="en-US" dirty="0">
                <a:solidFill>
                  <a:schemeClr val="tx1"/>
                </a:solidFill>
              </a:rPr>
              <a:t>QUESTIONS, contact Ryan Eldridge at ODE </a:t>
            </a:r>
          </a:p>
          <a:p>
            <a:endParaRPr lang="en-US" dirty="0"/>
          </a:p>
        </p:txBody>
      </p:sp>
      <p:pic>
        <p:nvPicPr>
          <p:cNvPr id="5" name="Content Placeholder 4" descr="&lt;strong&gt;AED&lt;/strong&gt; &amp; Fire Extinguishers, both necessary | Flickr - Photo Shari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545" y="0"/>
            <a:ext cx="2165908" cy="1586358"/>
          </a:xfrm>
        </p:spPr>
      </p:pic>
    </p:spTree>
    <p:extLst>
      <p:ext uri="{BB962C8B-B14F-4D97-AF65-F5344CB8AC3E}">
        <p14:creationId xmlns:p14="http://schemas.microsoft.com/office/powerpoint/2010/main" val="1058469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School Policies</a:t>
            </a:r>
          </a:p>
        </p:txBody>
      </p:sp>
      <p:sp>
        <p:nvSpPr>
          <p:cNvPr id="5" name="Rectangle 4"/>
          <p:cNvSpPr/>
          <p:nvPr/>
        </p:nvSpPr>
        <p:spPr>
          <a:xfrm>
            <a:off x="1981200" y="1311275"/>
            <a:ext cx="7086600" cy="5262979"/>
          </a:xfrm>
          <a:prstGeom prst="rect">
            <a:avLst/>
          </a:prstGeom>
        </p:spPr>
        <p:txBody>
          <a:bodyPr wrap="square">
            <a:spAutoFit/>
          </a:bodyPr>
          <a:lstStyle/>
          <a:p>
            <a:r>
              <a:rPr lang="en-US" sz="2800" dirty="0"/>
              <a:t>Required for: </a:t>
            </a:r>
          </a:p>
          <a:p>
            <a:pPr marL="396875" indent="-396875">
              <a:buFont typeface="Wingdings" panose="05000000000000000000" pitchFamily="2" charset="2"/>
              <a:buChar char="q"/>
            </a:pPr>
            <a:r>
              <a:rPr lang="en-US" sz="2800" dirty="0"/>
              <a:t>Accidents – reporting/preventing</a:t>
            </a:r>
          </a:p>
          <a:p>
            <a:pPr marL="342900" indent="-342900">
              <a:buFont typeface="Wingdings" panose="05000000000000000000" pitchFamily="2" charset="2"/>
              <a:buChar char="q"/>
            </a:pPr>
            <a:r>
              <a:rPr lang="en-US" sz="2800" dirty="0"/>
              <a:t> Integrated Pest Management</a:t>
            </a:r>
          </a:p>
          <a:p>
            <a:pPr marL="342900" indent="-342900">
              <a:buFont typeface="Wingdings" panose="05000000000000000000" pitchFamily="2" charset="2"/>
              <a:buChar char="q"/>
            </a:pPr>
            <a:r>
              <a:rPr lang="en-US" sz="2800" dirty="0"/>
              <a:t> Bus Idling</a:t>
            </a:r>
          </a:p>
          <a:p>
            <a:pPr marL="342900" indent="-342900">
              <a:buFont typeface="Wingdings" panose="05000000000000000000" pitchFamily="2" charset="2"/>
              <a:buChar char="q"/>
            </a:pPr>
            <a:r>
              <a:rPr lang="en-US" sz="2800" dirty="0"/>
              <a:t> Return to Play/Learn (post concussion/TBI)</a:t>
            </a:r>
          </a:p>
          <a:p>
            <a:pPr marL="342900" indent="-342900">
              <a:buFont typeface="Wingdings" panose="05000000000000000000" pitchFamily="2" charset="2"/>
              <a:buChar char="q"/>
            </a:pPr>
            <a:r>
              <a:rPr lang="en-US" sz="2800" dirty="0"/>
              <a:t> Anti-</a:t>
            </a:r>
            <a:r>
              <a:rPr lang="en-US" sz="2800" dirty="0" err="1"/>
              <a:t>Harrassment</a:t>
            </a:r>
            <a:r>
              <a:rPr lang="en-US" sz="2800" dirty="0"/>
              <a:t>, Intimidation and Bullying</a:t>
            </a:r>
          </a:p>
          <a:p>
            <a:pPr marL="342900" indent="-342900">
              <a:buFont typeface="Wingdings" panose="05000000000000000000" pitchFamily="2" charset="2"/>
              <a:buChar char="q"/>
            </a:pPr>
            <a:r>
              <a:rPr lang="en-US" sz="2800" dirty="0"/>
              <a:t> Confidentiality</a:t>
            </a:r>
          </a:p>
          <a:p>
            <a:pPr marL="342900" indent="-342900">
              <a:buFont typeface="Wingdings" panose="05000000000000000000" pitchFamily="2" charset="2"/>
              <a:buChar char="q"/>
            </a:pPr>
            <a:r>
              <a:rPr lang="en-US" sz="2800" dirty="0"/>
              <a:t> Drug and alcohol – employee/students</a:t>
            </a:r>
          </a:p>
          <a:p>
            <a:pPr marL="342900" indent="-342900">
              <a:buFont typeface="Wingdings" panose="05000000000000000000" pitchFamily="2" charset="2"/>
              <a:buChar char="q"/>
            </a:pPr>
            <a:r>
              <a:rPr lang="en-US" sz="2800" dirty="0"/>
              <a:t> Playground safety</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endParaRPr lang="en-US" sz="2800" dirty="0"/>
          </a:p>
        </p:txBody>
      </p:sp>
      <p:pic>
        <p:nvPicPr>
          <p:cNvPr id="4" name="Picture 3" descr="A close up of a sign&#10;&#10;Description generated with high confid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66" y="498220"/>
            <a:ext cx="2038111" cy="1626110"/>
          </a:xfrm>
          <a:prstGeom prst="rect">
            <a:avLst/>
          </a:prstGeom>
        </p:spPr>
      </p:pic>
    </p:spTree>
    <p:extLst>
      <p:ext uri="{BB962C8B-B14F-4D97-AF65-F5344CB8AC3E}">
        <p14:creationId xmlns:p14="http://schemas.microsoft.com/office/powerpoint/2010/main" val="3813572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637672" cy="865599"/>
          </a:xfrm>
        </p:spPr>
        <p:txBody>
          <a:bodyPr/>
          <a:lstStyle/>
          <a:p>
            <a:r>
              <a:rPr lang="en-US" sz="3200" dirty="0"/>
              <a:t>Required Policy: Return to Play/Learning</a:t>
            </a:r>
          </a:p>
        </p:txBody>
      </p:sp>
      <p:sp>
        <p:nvSpPr>
          <p:cNvPr id="3" name="Content Placeholder 2"/>
          <p:cNvSpPr>
            <a:spLocks noGrp="1"/>
          </p:cNvSpPr>
          <p:nvPr>
            <p:ph idx="1"/>
          </p:nvPr>
        </p:nvSpPr>
        <p:spPr>
          <a:xfrm>
            <a:off x="152400" y="1219200"/>
            <a:ext cx="8763000" cy="5029201"/>
          </a:xfrm>
        </p:spPr>
        <p:txBody>
          <a:bodyPr/>
          <a:lstStyle/>
          <a:p>
            <a:pPr algn="l"/>
            <a:r>
              <a:rPr lang="en-US" sz="2400" b="1" dirty="0"/>
              <a:t>Return to Play - Ohio's Youth Concussion Law</a:t>
            </a:r>
          </a:p>
          <a:p>
            <a:pPr algn="l"/>
            <a:r>
              <a:rPr lang="en-US" sz="2400" dirty="0"/>
              <a:t>ORC 3313.539 or ORC 3314.03 </a:t>
            </a:r>
          </a:p>
          <a:p>
            <a:pPr algn="l"/>
            <a:r>
              <a:rPr lang="en-US" sz="2400" dirty="0"/>
              <a:t>Requires youth athletes who are suspected of sustaining a concussion be removed from practice or play. </a:t>
            </a:r>
          </a:p>
          <a:p>
            <a:pPr algn="l"/>
            <a:r>
              <a:rPr lang="en-US" sz="2400" dirty="0"/>
              <a:t>Prohibits return to play (practice or competition) on the same day </a:t>
            </a:r>
          </a:p>
          <a:p>
            <a:pPr algn="l"/>
            <a:r>
              <a:rPr lang="en-US" sz="2400" dirty="0"/>
              <a:t>Permits return the following day if cleared </a:t>
            </a:r>
            <a:r>
              <a:rPr lang="en-US" sz="2400" b="1" dirty="0"/>
              <a:t>in writing</a:t>
            </a:r>
            <a:r>
              <a:rPr lang="en-US" sz="2400" dirty="0"/>
              <a:t> by an authorized healthcare provider stating that they did not sustain a concussion.</a:t>
            </a:r>
          </a:p>
          <a:p>
            <a:pPr algn="l"/>
            <a:r>
              <a:rPr lang="en-US" sz="2400" b="1" dirty="0"/>
              <a:t>Return to Play- A Concussion Team Model –</a:t>
            </a:r>
          </a:p>
          <a:p>
            <a:pPr algn="l"/>
            <a:r>
              <a:rPr lang="en-US" sz="2400" b="1" dirty="0"/>
              <a:t>	</a:t>
            </a:r>
            <a:r>
              <a:rPr lang="en-US" sz="2400" dirty="0"/>
              <a:t> Training program for teachers on the ways to help students with concussion transition back to school.</a:t>
            </a:r>
            <a:endParaRPr lang="en-US" sz="2400" b="1" dirty="0"/>
          </a:p>
          <a:p>
            <a:pPr algn="l"/>
            <a:endParaRPr lang="en-US" sz="2400" dirty="0"/>
          </a:p>
        </p:txBody>
      </p:sp>
      <p:sp>
        <p:nvSpPr>
          <p:cNvPr id="6" name="TextBox 5"/>
          <p:cNvSpPr txBox="1"/>
          <p:nvPr/>
        </p:nvSpPr>
        <p:spPr>
          <a:xfrm>
            <a:off x="152400" y="6096000"/>
            <a:ext cx="6858000" cy="646331"/>
          </a:xfrm>
          <a:prstGeom prst="rect">
            <a:avLst/>
          </a:prstGeom>
          <a:solidFill>
            <a:schemeClr val="bg1"/>
          </a:solidFill>
        </p:spPr>
        <p:txBody>
          <a:bodyPr wrap="square" rtlCol="0">
            <a:spAutoFit/>
          </a:bodyPr>
          <a:lstStyle/>
          <a:p>
            <a:r>
              <a:rPr lang="en-US" dirty="0">
                <a:hlinkClick r:id="rId3"/>
              </a:rPr>
              <a:t>http://www.odh.ohio.gov/health/vipp/child/returntoplay/Return%20to%20Play%20-%20Ohio%20Youth%20Concussion%20Law.aspx</a:t>
            </a:r>
            <a:r>
              <a:rPr lang="en-US" dirty="0"/>
              <a:t> </a:t>
            </a:r>
          </a:p>
        </p:txBody>
      </p:sp>
    </p:spTree>
    <p:extLst>
      <p:ext uri="{BB962C8B-B14F-4D97-AF65-F5344CB8AC3E}">
        <p14:creationId xmlns:p14="http://schemas.microsoft.com/office/powerpoint/2010/main" val="1114458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498"/>
            <a:ext cx="8713872" cy="952501"/>
          </a:xfrm>
        </p:spPr>
        <p:txBody>
          <a:bodyPr/>
          <a:lstStyle/>
          <a:p>
            <a:br>
              <a:rPr lang="en-US" dirty="0"/>
            </a:br>
            <a:r>
              <a:rPr lang="en-US" sz="3600" dirty="0"/>
              <a:t>School Responsibilities: </a:t>
            </a:r>
            <a:br>
              <a:rPr lang="en-US" sz="3600" dirty="0"/>
            </a:br>
            <a:r>
              <a:rPr lang="en-US" sz="3600" dirty="0"/>
              <a:t>Student Injury Report Form</a:t>
            </a:r>
            <a:br>
              <a:rPr lang="en-US" dirty="0"/>
            </a:br>
            <a:endParaRPr lang="en-US" dirty="0"/>
          </a:p>
        </p:txBody>
      </p:sp>
      <p:sp>
        <p:nvSpPr>
          <p:cNvPr id="3" name="Content Placeholder 2"/>
          <p:cNvSpPr>
            <a:spLocks noGrp="1"/>
          </p:cNvSpPr>
          <p:nvPr>
            <p:ph idx="1"/>
          </p:nvPr>
        </p:nvSpPr>
        <p:spPr>
          <a:xfrm>
            <a:off x="228600" y="2057400"/>
            <a:ext cx="8534400" cy="5361398"/>
          </a:xfrm>
        </p:spPr>
        <p:txBody>
          <a:bodyPr/>
          <a:lstStyle/>
          <a:p>
            <a:pPr algn="l"/>
            <a:r>
              <a:rPr lang="en-US" sz="2400" dirty="0"/>
              <a:t>Completing a student injury report form is best practice for tracking the occurrence of school-related injuries. </a:t>
            </a:r>
          </a:p>
          <a:p>
            <a:pPr algn="l"/>
            <a:r>
              <a:rPr lang="en-US" sz="2400" b="1" dirty="0"/>
              <a:t>ODH suggests completing the form when an injury leads to any of the following:  </a:t>
            </a:r>
          </a:p>
          <a:p>
            <a:pPr marL="573088" indent="-231775" algn="l"/>
            <a:r>
              <a:rPr lang="en-US" sz="2400" dirty="0"/>
              <a:t>1. The student misses 1⁄2 day or more of school.</a:t>
            </a:r>
          </a:p>
          <a:p>
            <a:pPr marL="573088" indent="-231775" algn="l"/>
            <a:r>
              <a:rPr lang="en-US" sz="2400" dirty="0"/>
              <a:t>2. The student seeks medical attention (health care provider office, urgent care center, emergency department).</a:t>
            </a:r>
          </a:p>
          <a:p>
            <a:pPr marL="573088" indent="-231775" algn="l"/>
            <a:r>
              <a:rPr lang="en-US" sz="2400" dirty="0"/>
              <a:t>3. EMS 9-1-1 is called.</a:t>
            </a:r>
          </a:p>
          <a:p>
            <a:pPr algn="l"/>
            <a:endParaRPr lang="en-US" sz="2400" dirty="0"/>
          </a:p>
        </p:txBody>
      </p:sp>
    </p:spTree>
    <p:extLst>
      <p:ext uri="{BB962C8B-B14F-4D97-AF65-F5344CB8AC3E}">
        <p14:creationId xmlns:p14="http://schemas.microsoft.com/office/powerpoint/2010/main" val="5616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Health Policies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4406396"/>
              </p:ext>
            </p:extLst>
          </p:nvPr>
        </p:nvGraphicFramePr>
        <p:xfrm>
          <a:off x="304800" y="1582738"/>
          <a:ext cx="8534399" cy="4208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85800" y="1322799"/>
            <a:ext cx="5943600" cy="1077218"/>
          </a:xfrm>
          <a:prstGeom prst="rect">
            <a:avLst/>
          </a:prstGeom>
          <a:noFill/>
        </p:spPr>
        <p:txBody>
          <a:bodyPr wrap="square" rtlCol="0">
            <a:spAutoFit/>
          </a:bodyPr>
          <a:lstStyle/>
          <a:p>
            <a:r>
              <a:rPr lang="en-US" sz="3200" b="1" dirty="0"/>
              <a:t>In general school health policies are developed in response to: </a:t>
            </a:r>
          </a:p>
        </p:txBody>
      </p:sp>
    </p:spTree>
    <p:extLst>
      <p:ext uri="{BB962C8B-B14F-4D97-AF65-F5344CB8AC3E}">
        <p14:creationId xmlns:p14="http://schemas.microsoft.com/office/powerpoint/2010/main" val="3563888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762001"/>
          </a:xfrm>
        </p:spPr>
        <p:txBody>
          <a:bodyPr/>
          <a:lstStyle/>
          <a:p>
            <a:r>
              <a:rPr lang="en-US" dirty="0"/>
              <a:t>Required Screenings</a:t>
            </a:r>
          </a:p>
        </p:txBody>
      </p:sp>
      <p:sp>
        <p:nvSpPr>
          <p:cNvPr id="3" name="Text Placeholder 2"/>
          <p:cNvSpPr>
            <a:spLocks noGrp="1"/>
          </p:cNvSpPr>
          <p:nvPr>
            <p:ph type="body" idx="1"/>
          </p:nvPr>
        </p:nvSpPr>
        <p:spPr>
          <a:xfrm>
            <a:off x="152400" y="1219200"/>
            <a:ext cx="8991600" cy="533401"/>
          </a:xfrm>
        </p:spPr>
        <p:txBody>
          <a:bodyPr/>
          <a:lstStyle/>
          <a:p>
            <a:pPr algn="l"/>
            <a:r>
              <a:rPr lang="en-US" dirty="0"/>
              <a:t>Children who cannot see or hear well are at risk for academic failure</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592443056"/>
              </p:ext>
            </p:extLst>
          </p:nvPr>
        </p:nvGraphicFramePr>
        <p:xfrm>
          <a:off x="152400" y="1752601"/>
          <a:ext cx="8610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6096000"/>
            <a:ext cx="6400800" cy="369332"/>
          </a:xfrm>
          <a:prstGeom prst="rect">
            <a:avLst/>
          </a:prstGeom>
          <a:noFill/>
        </p:spPr>
        <p:txBody>
          <a:bodyPr wrap="square" rtlCol="0">
            <a:spAutoFit/>
          </a:bodyPr>
          <a:lstStyle/>
          <a:p>
            <a:r>
              <a:rPr lang="en-US" dirty="0"/>
              <a:t>ORC: </a:t>
            </a:r>
          </a:p>
        </p:txBody>
      </p:sp>
    </p:spTree>
    <p:extLst>
      <p:ext uri="{BB962C8B-B14F-4D97-AF65-F5344CB8AC3E}">
        <p14:creationId xmlns:p14="http://schemas.microsoft.com/office/powerpoint/2010/main" val="4233701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25220"/>
            <a:ext cx="9067800" cy="696595"/>
          </a:xfrm>
          <a:prstGeom prst="rect">
            <a:avLst/>
          </a:prstGeom>
        </p:spPr>
        <p:txBody>
          <a:bodyPr vert="horz" wrap="square" lIns="0" tIns="12700" rIns="0" bIns="0" rtlCol="0">
            <a:spAutoFit/>
          </a:bodyPr>
          <a:lstStyle/>
          <a:p>
            <a:pPr marL="12700">
              <a:lnSpc>
                <a:spcPct val="100000"/>
              </a:lnSpc>
              <a:spcBef>
                <a:spcPts val="100"/>
              </a:spcBef>
            </a:pPr>
            <a:r>
              <a:rPr lang="en-US" spc="-10" dirty="0"/>
              <a:t>Required Screenings</a:t>
            </a:r>
            <a:endParaRPr spc="-10" dirty="0"/>
          </a:p>
        </p:txBody>
      </p:sp>
      <p:sp>
        <p:nvSpPr>
          <p:cNvPr id="3" name="object 3"/>
          <p:cNvSpPr txBox="1"/>
          <p:nvPr/>
        </p:nvSpPr>
        <p:spPr>
          <a:xfrm>
            <a:off x="480466" y="1303760"/>
            <a:ext cx="8128000" cy="1096645"/>
          </a:xfrm>
          <a:prstGeom prst="rect">
            <a:avLst/>
          </a:prstGeom>
        </p:spPr>
        <p:txBody>
          <a:bodyPr vert="horz" wrap="square" lIns="0" tIns="115570" rIns="0" bIns="0" rtlCol="0">
            <a:spAutoFit/>
          </a:bodyPr>
          <a:lstStyle/>
          <a:p>
            <a:pPr marL="469900" indent="-457200">
              <a:lnSpc>
                <a:spcPct val="100000"/>
              </a:lnSpc>
              <a:spcBef>
                <a:spcPts val="910"/>
              </a:spcBef>
              <a:buClr>
                <a:srgbClr val="548ED4"/>
              </a:buClr>
              <a:buFont typeface="Wingdings"/>
              <a:buChar char=""/>
              <a:tabLst>
                <a:tab pos="469900" algn="l"/>
              </a:tabLst>
            </a:pPr>
            <a:r>
              <a:rPr sz="3200" spc="-5" dirty="0">
                <a:latin typeface="Calibri"/>
                <a:cs typeface="Calibri"/>
              </a:rPr>
              <a:t>Vision </a:t>
            </a:r>
            <a:r>
              <a:rPr sz="3200" dirty="0">
                <a:latin typeface="Calibri"/>
                <a:cs typeface="Calibri"/>
              </a:rPr>
              <a:t>&amp; </a:t>
            </a:r>
            <a:r>
              <a:rPr sz="3200" spc="-5" dirty="0">
                <a:latin typeface="Calibri"/>
                <a:cs typeface="Calibri"/>
              </a:rPr>
              <a:t>Hearing Screenings </a:t>
            </a:r>
            <a:r>
              <a:rPr sz="3200" dirty="0">
                <a:latin typeface="Calibri"/>
                <a:cs typeface="Calibri"/>
              </a:rPr>
              <a:t>-</a:t>
            </a:r>
            <a:r>
              <a:rPr sz="3200" spc="-10" dirty="0">
                <a:latin typeface="Calibri"/>
                <a:cs typeface="Calibri"/>
              </a:rPr>
              <a:t> </a:t>
            </a:r>
            <a:r>
              <a:rPr sz="3200" spc="-15" dirty="0">
                <a:latin typeface="Calibri"/>
                <a:cs typeface="Calibri"/>
              </a:rPr>
              <a:t>Required</a:t>
            </a:r>
            <a:endParaRPr sz="3200" dirty="0">
              <a:latin typeface="Calibri"/>
              <a:cs typeface="Calibri"/>
            </a:endParaRPr>
          </a:p>
          <a:p>
            <a:pPr marL="870585" lvl="1" indent="-457200">
              <a:lnSpc>
                <a:spcPct val="100000"/>
              </a:lnSpc>
              <a:spcBef>
                <a:spcPts val="660"/>
              </a:spcBef>
              <a:buClr>
                <a:srgbClr val="548ED4"/>
              </a:buClr>
              <a:buFont typeface="Wingdings"/>
              <a:buChar char=""/>
              <a:tabLst>
                <a:tab pos="870585" algn="l"/>
                <a:tab pos="871219" algn="l"/>
              </a:tabLst>
            </a:pPr>
            <a:r>
              <a:rPr sz="2600" spc="-5" dirty="0">
                <a:latin typeface="Calibri"/>
                <a:cs typeface="Calibri"/>
              </a:rPr>
              <a:t>November </a:t>
            </a:r>
            <a:r>
              <a:rPr sz="2600" spc="-10" dirty="0">
                <a:latin typeface="Calibri"/>
                <a:cs typeface="Calibri"/>
              </a:rPr>
              <a:t>1</a:t>
            </a:r>
            <a:r>
              <a:rPr sz="2550" spc="-15" baseline="26143" dirty="0">
                <a:latin typeface="Calibri"/>
                <a:cs typeface="Calibri"/>
              </a:rPr>
              <a:t>st  </a:t>
            </a:r>
            <a:r>
              <a:rPr sz="2600" spc="-25" dirty="0">
                <a:latin typeface="Calibri"/>
                <a:cs typeface="Calibri"/>
              </a:rPr>
              <a:t>for </a:t>
            </a:r>
            <a:r>
              <a:rPr sz="2600" spc="-10" dirty="0">
                <a:latin typeface="Calibri"/>
                <a:cs typeface="Calibri"/>
              </a:rPr>
              <a:t>Kindergarteners </a:t>
            </a:r>
            <a:r>
              <a:rPr sz="2600" dirty="0">
                <a:latin typeface="Calibri"/>
                <a:cs typeface="Calibri"/>
              </a:rPr>
              <a:t>&amp; </a:t>
            </a:r>
            <a:r>
              <a:rPr sz="2600" spc="-5" dirty="0">
                <a:latin typeface="Calibri"/>
                <a:cs typeface="Calibri"/>
              </a:rPr>
              <a:t>New </a:t>
            </a:r>
            <a:r>
              <a:rPr sz="2600" spc="-15" dirty="0">
                <a:latin typeface="Calibri"/>
                <a:cs typeface="Calibri"/>
              </a:rPr>
              <a:t>First</a:t>
            </a:r>
            <a:r>
              <a:rPr sz="2600" spc="-260" dirty="0">
                <a:latin typeface="Calibri"/>
                <a:cs typeface="Calibri"/>
              </a:rPr>
              <a:t> </a:t>
            </a:r>
            <a:r>
              <a:rPr sz="2600" spc="-15" dirty="0">
                <a:latin typeface="Calibri"/>
                <a:cs typeface="Calibri"/>
              </a:rPr>
              <a:t>Graders</a:t>
            </a:r>
            <a:endParaRPr sz="2600" dirty="0">
              <a:latin typeface="Calibri"/>
              <a:cs typeface="Calibri"/>
            </a:endParaRPr>
          </a:p>
        </p:txBody>
      </p:sp>
      <p:sp>
        <p:nvSpPr>
          <p:cNvPr id="9" name="object 9"/>
          <p:cNvSpPr/>
          <p:nvPr/>
        </p:nvSpPr>
        <p:spPr>
          <a:xfrm>
            <a:off x="4772031" y="3962040"/>
            <a:ext cx="1190625" cy="154305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2827555" y="3962041"/>
            <a:ext cx="1177979" cy="1543049"/>
          </a:xfrm>
          <a:prstGeom prst="rect">
            <a:avLst/>
          </a:prstGeom>
          <a:blipFill>
            <a:blip r:embed="rId4" cstate="print"/>
            <a:stretch>
              <a:fillRect/>
            </a:stretch>
          </a:blipFill>
          <a:ln>
            <a:solidFill>
              <a:schemeClr val="tx2"/>
            </a:solidFill>
          </a:ln>
        </p:spPr>
        <p:txBody>
          <a:bodyPr wrap="square" lIns="0" tIns="0" rIns="0" bIns="0" rtlCol="0"/>
          <a:lstStyle/>
          <a:p>
            <a:endParaRPr/>
          </a:p>
        </p:txBody>
      </p:sp>
      <p:pic>
        <p:nvPicPr>
          <p:cNvPr id="13" name="Picture 12"/>
          <p:cNvPicPr>
            <a:picLocks noChangeAspect="1"/>
          </p:cNvPicPr>
          <p:nvPr/>
        </p:nvPicPr>
        <p:blipFill>
          <a:blip r:embed="rId5"/>
          <a:stretch>
            <a:fillRect/>
          </a:stretch>
        </p:blipFill>
        <p:spPr>
          <a:xfrm>
            <a:off x="843427" y="3962040"/>
            <a:ext cx="1217631" cy="1547812"/>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6303751" y="2799779"/>
            <a:ext cx="2521470" cy="2677656"/>
          </a:xfrm>
          <a:prstGeom prst="rect">
            <a:avLst/>
          </a:prstGeom>
          <a:solidFill>
            <a:schemeClr val="tx2">
              <a:lumMod val="10000"/>
              <a:lumOff val="90000"/>
            </a:schemeClr>
          </a:solidFill>
        </p:spPr>
        <p:txBody>
          <a:bodyPr wrap="square" rtlCol="0">
            <a:spAutoFit/>
          </a:bodyPr>
          <a:lstStyle/>
          <a:p>
            <a:r>
              <a:rPr lang="en-US" sz="2800" dirty="0">
                <a:solidFill>
                  <a:schemeClr val="accent1"/>
                </a:solidFill>
              </a:rPr>
              <a:t>NEW Effective 2015-16: </a:t>
            </a:r>
          </a:p>
          <a:p>
            <a:r>
              <a:rPr lang="en-US" sz="2800" dirty="0"/>
              <a:t>11</a:t>
            </a:r>
            <a:r>
              <a:rPr lang="en-US" sz="2800" baseline="30000" dirty="0"/>
              <a:t>th</a:t>
            </a:r>
            <a:r>
              <a:rPr lang="en-US" sz="2800" dirty="0"/>
              <a:t> grade hearing screening requirement.</a:t>
            </a:r>
          </a:p>
        </p:txBody>
      </p:sp>
      <p:sp>
        <p:nvSpPr>
          <p:cNvPr id="15" name="TextBox 14"/>
          <p:cNvSpPr txBox="1"/>
          <p:nvPr/>
        </p:nvSpPr>
        <p:spPr>
          <a:xfrm>
            <a:off x="609600" y="2488725"/>
            <a:ext cx="5359983" cy="1384995"/>
          </a:xfrm>
          <a:prstGeom prst="rect">
            <a:avLst/>
          </a:prstGeom>
          <a:solidFill>
            <a:schemeClr val="accent2">
              <a:lumMod val="20000"/>
              <a:lumOff val="80000"/>
            </a:schemeClr>
          </a:solidFill>
        </p:spPr>
        <p:txBody>
          <a:bodyPr wrap="square" rtlCol="0">
            <a:spAutoFit/>
          </a:bodyPr>
          <a:lstStyle/>
          <a:p>
            <a:r>
              <a:rPr lang="en-US" sz="2800" dirty="0">
                <a:solidFill>
                  <a:srgbClr val="C00000"/>
                </a:solidFill>
              </a:rPr>
              <a:t>NEW By June 1, Required: </a:t>
            </a:r>
            <a:r>
              <a:rPr lang="en-US" sz="2800" dirty="0"/>
              <a:t>Annual reporting of Hearing Results to Ohio Department of Health.  </a:t>
            </a:r>
          </a:p>
        </p:txBody>
      </p:sp>
      <p:sp>
        <p:nvSpPr>
          <p:cNvPr id="16" name="TextBox 15"/>
          <p:cNvSpPr txBox="1"/>
          <p:nvPr/>
        </p:nvSpPr>
        <p:spPr>
          <a:xfrm>
            <a:off x="152399" y="6101335"/>
            <a:ext cx="6151352" cy="646331"/>
          </a:xfrm>
          <a:prstGeom prst="rect">
            <a:avLst/>
          </a:prstGeom>
          <a:noFill/>
        </p:spPr>
        <p:txBody>
          <a:bodyPr wrap="square" rtlCol="0">
            <a:spAutoFit/>
          </a:bodyPr>
          <a:lstStyle/>
          <a:p>
            <a:r>
              <a:rPr lang="en-US" i="1" spc="-5" dirty="0">
                <a:solidFill>
                  <a:schemeClr val="bg1"/>
                </a:solidFill>
                <a:cs typeface="Calibri"/>
              </a:rPr>
              <a:t>Hearing </a:t>
            </a:r>
            <a:r>
              <a:rPr lang="en-US" i="1" dirty="0">
                <a:solidFill>
                  <a:schemeClr val="bg1"/>
                </a:solidFill>
                <a:cs typeface="Calibri"/>
              </a:rPr>
              <a:t>&amp; </a:t>
            </a:r>
            <a:r>
              <a:rPr lang="en-US" i="1" spc="-5" dirty="0">
                <a:solidFill>
                  <a:schemeClr val="bg1"/>
                </a:solidFill>
                <a:cs typeface="Calibri"/>
              </a:rPr>
              <a:t>Vision </a:t>
            </a:r>
            <a:r>
              <a:rPr lang="en-US" i="1" dirty="0">
                <a:solidFill>
                  <a:schemeClr val="bg1"/>
                </a:solidFill>
                <a:cs typeface="Calibri"/>
              </a:rPr>
              <a:t>Screening Guidelines </a:t>
            </a:r>
            <a:r>
              <a:rPr lang="en-US" i="1" spc="-5" dirty="0">
                <a:solidFill>
                  <a:schemeClr val="bg1"/>
                </a:solidFill>
                <a:cs typeface="Calibri"/>
              </a:rPr>
              <a:t>available at: http://www.odh.ohio.gov/odhPrograms/cfhs/hvscr/hvscr1.aspx </a:t>
            </a:r>
            <a:endParaRPr lang="en-US" dirty="0">
              <a:solidFill>
                <a:schemeClr val="bg1"/>
              </a:solidFill>
            </a:endParaRPr>
          </a:p>
        </p:txBody>
      </p:sp>
    </p:spTree>
    <p:extLst>
      <p:ext uri="{BB962C8B-B14F-4D97-AF65-F5344CB8AC3E}">
        <p14:creationId xmlns:p14="http://schemas.microsoft.com/office/powerpoint/2010/main" val="979384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6500"/>
            <a:ext cx="8616598" cy="751300"/>
          </a:xfrm>
        </p:spPr>
        <p:txBody>
          <a:bodyPr/>
          <a:lstStyle/>
          <a:p>
            <a:r>
              <a:rPr lang="en-US" sz="3200" dirty="0"/>
              <a:t>“Kindergarten Screening”</a:t>
            </a:r>
            <a:endParaRPr lang="en-US" sz="3600" dirty="0"/>
          </a:p>
        </p:txBody>
      </p:sp>
      <p:sp>
        <p:nvSpPr>
          <p:cNvPr id="3" name="Content Placeholder 2"/>
          <p:cNvSpPr>
            <a:spLocks noGrp="1"/>
          </p:cNvSpPr>
          <p:nvPr>
            <p:ph idx="1"/>
          </p:nvPr>
        </p:nvSpPr>
        <p:spPr>
          <a:xfrm>
            <a:off x="381000" y="1371600"/>
            <a:ext cx="8458200" cy="4419600"/>
          </a:xfrm>
        </p:spPr>
        <p:txBody>
          <a:bodyPr/>
          <a:lstStyle/>
          <a:p>
            <a:pPr marL="684213" lvl="1" indent="-284163">
              <a:buFont typeface="Arial" panose="020B0604020202020204" pitchFamily="34" charset="0"/>
              <a:buChar char="•"/>
            </a:pPr>
            <a:r>
              <a:rPr lang="en-US" sz="2400" dirty="0">
                <a:solidFill>
                  <a:schemeClr val="tx1"/>
                </a:solidFill>
              </a:rPr>
              <a:t>Prior to Nov 1:  K or Grade 1– first time in school</a:t>
            </a:r>
          </a:p>
          <a:p>
            <a:pPr marL="684213" lvl="1" indent="-284163">
              <a:buFont typeface="Arial" panose="020B0604020202020204" pitchFamily="34" charset="0"/>
              <a:buChar char="•"/>
            </a:pPr>
            <a:r>
              <a:rPr lang="en-US" sz="2400" dirty="0">
                <a:solidFill>
                  <a:schemeClr val="tx1"/>
                </a:solidFill>
              </a:rPr>
              <a:t>Screening for problems with:</a:t>
            </a:r>
          </a:p>
          <a:p>
            <a:pPr marL="1257300" lvl="2" indent="-457200">
              <a:buFont typeface="Wingdings" panose="05000000000000000000" pitchFamily="2" charset="2"/>
              <a:buChar char="q"/>
            </a:pPr>
            <a:r>
              <a:rPr lang="en-US" dirty="0">
                <a:solidFill>
                  <a:schemeClr val="tx1"/>
                </a:solidFill>
              </a:rPr>
              <a:t>Vision and Hearing</a:t>
            </a:r>
          </a:p>
          <a:p>
            <a:pPr marL="1257300" lvl="2" indent="-457200">
              <a:buFont typeface="Wingdings" panose="05000000000000000000" pitchFamily="2" charset="2"/>
              <a:buChar char="q"/>
            </a:pPr>
            <a:r>
              <a:rPr lang="en-US" dirty="0">
                <a:solidFill>
                  <a:schemeClr val="tx1"/>
                </a:solidFill>
              </a:rPr>
              <a:t>Speech and Communications</a:t>
            </a:r>
          </a:p>
          <a:p>
            <a:pPr marL="1257300" lvl="2" indent="-457200">
              <a:buFont typeface="Wingdings" panose="05000000000000000000" pitchFamily="2" charset="2"/>
              <a:buChar char="q"/>
            </a:pPr>
            <a:r>
              <a:rPr lang="en-US" dirty="0">
                <a:solidFill>
                  <a:schemeClr val="tx1"/>
                </a:solidFill>
              </a:rPr>
              <a:t>Health or medical conditions  and any developmental disorders </a:t>
            </a:r>
          </a:p>
          <a:p>
            <a:pPr marL="396875" lvl="2" indent="287338"/>
            <a:r>
              <a:rPr lang="en-US" dirty="0">
                <a:solidFill>
                  <a:schemeClr val="tx1"/>
                </a:solidFill>
              </a:rPr>
              <a:t>Results revealing any special learning needs, BOE shall    		    conduct further assessment </a:t>
            </a:r>
          </a:p>
          <a:p>
            <a:pPr marL="396875" lvl="2" indent="287338"/>
            <a:r>
              <a:rPr lang="en-US" dirty="0">
                <a:solidFill>
                  <a:schemeClr val="tx1"/>
                </a:solidFill>
              </a:rPr>
              <a:t>Regardless of whether using own staff or contracting  staff:  all must follow ODH guidelines for screenings</a:t>
            </a:r>
          </a:p>
          <a:p>
            <a:pPr marL="396875" lvl="2" indent="0"/>
            <a:endParaRPr lang="en-US" sz="1600" dirty="0">
              <a:solidFill>
                <a:schemeClr val="tx1"/>
              </a:solidFill>
            </a:endParaRPr>
          </a:p>
          <a:p>
            <a:endParaRPr lang="en-US" dirty="0"/>
          </a:p>
        </p:txBody>
      </p:sp>
    </p:spTree>
    <p:extLst>
      <p:ext uri="{BB962C8B-B14F-4D97-AF65-F5344CB8AC3E}">
        <p14:creationId xmlns:p14="http://schemas.microsoft.com/office/powerpoint/2010/main" val="1856070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Immunizations</a:t>
            </a:r>
          </a:p>
        </p:txBody>
      </p:sp>
      <p:sp>
        <p:nvSpPr>
          <p:cNvPr id="3" name="Content Placeholder 2"/>
          <p:cNvSpPr>
            <a:spLocks noGrp="1"/>
          </p:cNvSpPr>
          <p:nvPr>
            <p:ph idx="1"/>
          </p:nvPr>
        </p:nvSpPr>
        <p:spPr>
          <a:xfrm>
            <a:off x="228600" y="1322799"/>
            <a:ext cx="8762363" cy="4773201"/>
          </a:xfrm>
        </p:spPr>
        <p:txBody>
          <a:bodyPr/>
          <a:lstStyle/>
          <a:p>
            <a:pPr algn="l" fontAlgn="t"/>
            <a:r>
              <a:rPr lang="en-US" sz="2800" b="1" dirty="0"/>
              <a:t>ORC 3313.67 Immunization of pupils - immunization record - annual summary.</a:t>
            </a:r>
          </a:p>
          <a:p>
            <a:pPr marL="176213" indent="-176213" algn="l">
              <a:buFont typeface="Arial" panose="020B0604020202020204" pitchFamily="34" charset="0"/>
              <a:buChar char="•"/>
            </a:pPr>
            <a:r>
              <a:rPr lang="en-US" sz="2400" dirty="0"/>
              <a:t>School must keep immunization records of each pupil, and make available to parent/guardian upon written request</a:t>
            </a:r>
          </a:p>
          <a:p>
            <a:pPr marL="176213" indent="-176213" algn="l">
              <a:buFont typeface="Arial" panose="020B0604020202020204" pitchFamily="34" charset="0"/>
              <a:buChar char="•"/>
            </a:pPr>
            <a:r>
              <a:rPr lang="en-US" sz="2400" dirty="0"/>
              <a:t>By Oct 15</a:t>
            </a:r>
            <a:r>
              <a:rPr lang="en-US" sz="2400" baseline="30000" dirty="0"/>
              <a:t>th</a:t>
            </a:r>
            <a:r>
              <a:rPr lang="en-US" sz="2400" dirty="0"/>
              <a:t>, school must file with ODH an immunization summary of all students in the district</a:t>
            </a:r>
          </a:p>
          <a:p>
            <a:pPr algn="l"/>
            <a:r>
              <a:rPr lang="en-US" sz="2800" b="1" dirty="0"/>
              <a:t>3313.671 Proof of required immunizations - exceptions.</a:t>
            </a:r>
            <a:endParaRPr lang="en-US" sz="2800" dirty="0"/>
          </a:p>
          <a:p>
            <a:pPr algn="l">
              <a:buFont typeface="Arial" panose="020B0604020202020204" pitchFamily="34" charset="0"/>
              <a:buChar char="•"/>
            </a:pPr>
            <a:r>
              <a:rPr lang="en-US" sz="2400" dirty="0"/>
              <a:t>New students must present within 14 days of attendance</a:t>
            </a:r>
          </a:p>
          <a:p>
            <a:pPr algn="l">
              <a:buFont typeface="Arial" panose="020B0604020202020204" pitchFamily="34" charset="0"/>
              <a:buChar char="•"/>
            </a:pPr>
            <a:r>
              <a:rPr lang="en-US" sz="2400" dirty="0"/>
              <a:t>Proof of immunizations must be written. </a:t>
            </a:r>
          </a:p>
          <a:p>
            <a:pPr marL="176213" indent="-176213" algn="l">
              <a:buFont typeface="Arial" panose="020B0604020202020204" pitchFamily="34" charset="0"/>
              <a:buChar char="•"/>
            </a:pPr>
            <a:endParaRPr lang="en-US" sz="2400" dirty="0"/>
          </a:p>
        </p:txBody>
      </p:sp>
    </p:spTree>
    <p:extLst>
      <p:ext uri="{BB962C8B-B14F-4D97-AF65-F5344CB8AC3E}">
        <p14:creationId xmlns:p14="http://schemas.microsoft.com/office/powerpoint/2010/main" val="2514315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2">
                    <a:lumMod val="75000"/>
                    <a:lumOff val="25000"/>
                  </a:schemeClr>
                </a:solidFill>
              </a:rPr>
              <a:t>Resources- Immunizations</a:t>
            </a:r>
          </a:p>
        </p:txBody>
      </p:sp>
      <p:sp>
        <p:nvSpPr>
          <p:cNvPr id="3" name="Content Placeholder 2"/>
          <p:cNvSpPr>
            <a:spLocks noGrp="1"/>
          </p:cNvSpPr>
          <p:nvPr>
            <p:ph idx="1"/>
          </p:nvPr>
        </p:nvSpPr>
        <p:spPr>
          <a:xfrm>
            <a:off x="402074" y="1447800"/>
            <a:ext cx="8137219" cy="4267200"/>
          </a:xfrm>
        </p:spPr>
        <p:txBody>
          <a:bodyPr/>
          <a:lstStyle/>
          <a:p>
            <a:pPr algn="l"/>
            <a:r>
              <a:rPr lang="en-US" sz="2800" dirty="0">
                <a:solidFill>
                  <a:schemeClr val="tx1"/>
                </a:solidFill>
              </a:rPr>
              <a:t>Ohio Department of Health provides resources to aid understanding of the pupil immunization requirements for school attendance:</a:t>
            </a:r>
          </a:p>
          <a:p>
            <a:pPr marL="457200" indent="-457200" algn="l">
              <a:buFont typeface="Arial" panose="020B0604020202020204" pitchFamily="34" charset="0"/>
              <a:buChar char="•"/>
            </a:pPr>
            <a:r>
              <a:rPr lang="en-US" sz="2400" i="1" dirty="0">
                <a:solidFill>
                  <a:schemeClr val="tx1"/>
                </a:solidFill>
              </a:rPr>
              <a:t>Director’s Journal </a:t>
            </a:r>
            <a:r>
              <a:rPr lang="en-US" sz="2400" dirty="0">
                <a:solidFill>
                  <a:schemeClr val="tx1"/>
                </a:solidFill>
              </a:rPr>
              <a:t>– current information about immunization requirements for Ohio schools</a:t>
            </a:r>
          </a:p>
          <a:p>
            <a:pPr marL="457200" indent="-457200" algn="l">
              <a:buFont typeface="Arial" panose="020B0604020202020204" pitchFamily="34" charset="0"/>
              <a:buChar char="•"/>
            </a:pPr>
            <a:r>
              <a:rPr lang="en-US" sz="2400" i="1" dirty="0">
                <a:solidFill>
                  <a:schemeClr val="tx1"/>
                </a:solidFill>
              </a:rPr>
              <a:t>School Immunization Summary </a:t>
            </a:r>
            <a:r>
              <a:rPr lang="en-US" sz="2400" dirty="0">
                <a:solidFill>
                  <a:schemeClr val="tx1"/>
                </a:solidFill>
              </a:rPr>
              <a:t>– brief listing of required vaccines by grade</a:t>
            </a:r>
          </a:p>
          <a:p>
            <a:pPr marL="457200" indent="-457200" algn="l">
              <a:buFont typeface="Arial" panose="020B0604020202020204" pitchFamily="34" charset="0"/>
              <a:buChar char="•"/>
            </a:pPr>
            <a:r>
              <a:rPr lang="en-US" sz="2400" dirty="0">
                <a:solidFill>
                  <a:schemeClr val="tx1"/>
                </a:solidFill>
                <a:hlinkClick r:id="rId2"/>
              </a:rPr>
              <a:t>http://www.odh.ohio.gov/odhprograms/bid/immunization/imunchsc.aspx</a:t>
            </a:r>
            <a:r>
              <a:rPr lang="en-US" sz="2400" dirty="0">
                <a:solidFill>
                  <a:schemeClr val="tx1"/>
                </a:solidFill>
              </a:rPr>
              <a:t> </a:t>
            </a:r>
          </a:p>
        </p:txBody>
      </p:sp>
    </p:spTree>
    <p:extLst>
      <p:ext uri="{BB962C8B-B14F-4D97-AF65-F5344CB8AC3E}">
        <p14:creationId xmlns:p14="http://schemas.microsoft.com/office/powerpoint/2010/main" val="4112978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8929"/>
          <a:stretch/>
        </p:blipFill>
        <p:spPr>
          <a:xfrm>
            <a:off x="2743200" y="914400"/>
            <a:ext cx="3429000" cy="468060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65684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67840"/>
            <a:ext cx="4366591" cy="3962400"/>
          </a:xfrm>
        </p:spPr>
        <p:txBody>
          <a:bodyPr/>
          <a:lstStyle/>
          <a:p>
            <a:br>
              <a:rPr lang="en-US" dirty="0"/>
            </a:br>
            <a:r>
              <a:rPr lang="en-US" sz="4400" dirty="0">
                <a:solidFill>
                  <a:schemeClr val="tx1"/>
                </a:solidFill>
              </a:rPr>
              <a:t>School Nursing Role / Responsibilities</a:t>
            </a:r>
            <a:br>
              <a:rPr lang="en-US" sz="4400" dirty="0">
                <a:solidFill>
                  <a:schemeClr val="tx1"/>
                </a:solidFill>
              </a:rPr>
            </a:br>
            <a:endParaRPr lang="en-US" dirty="0"/>
          </a:p>
        </p:txBody>
      </p:sp>
      <p:pic>
        <p:nvPicPr>
          <p:cNvPr id="5" name="Picture 4" descr="A picture containing clipart&#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981200"/>
            <a:ext cx="2668800" cy="2935680"/>
          </a:xfrm>
          <a:prstGeom prst="rect">
            <a:avLst/>
          </a:prstGeom>
        </p:spPr>
      </p:pic>
    </p:spTree>
    <p:extLst>
      <p:ext uri="{BB962C8B-B14F-4D97-AF65-F5344CB8AC3E}">
        <p14:creationId xmlns:p14="http://schemas.microsoft.com/office/powerpoint/2010/main" val="2112641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74" y="533401"/>
            <a:ext cx="8616598" cy="533400"/>
          </a:xfrm>
        </p:spPr>
        <p:txBody>
          <a:bodyPr/>
          <a:lstStyle/>
          <a:p>
            <a:r>
              <a:rPr lang="en-US" sz="4000" dirty="0"/>
              <a:t>What is School Nursing</a:t>
            </a:r>
          </a:p>
        </p:txBody>
      </p:sp>
      <p:sp>
        <p:nvSpPr>
          <p:cNvPr id="5" name="Rectangle 2"/>
          <p:cNvSpPr>
            <a:spLocks noGrp="1" noChangeArrowheads="1"/>
          </p:cNvSpPr>
          <p:nvPr>
            <p:ph idx="1"/>
          </p:nvPr>
        </p:nvSpPr>
        <p:spPr bwMode="auto">
          <a:xfrm>
            <a:off x="402074" y="1066801"/>
            <a:ext cx="8437126"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cs typeface="Tahoma" panose="020B0604030504040204" pitchFamily="34" charset="0"/>
              </a:rPr>
              <a:t>Definition of School Nursing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A2A2A"/>
                </a:solidFill>
                <a:effectLst/>
                <a:cs typeface="Tahoma" panose="020B0604030504040204" pitchFamily="34" charset="0"/>
              </a:rPr>
              <a:t>“School nursing, a specialized practice of nursing, protects and promotes student health, facilitates optimal development, and advances academic success.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2A2A2A"/>
              </a:solidFill>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A2A2A"/>
                </a:solidFill>
                <a:effectLst/>
                <a:cs typeface="Tahoma" panose="020B0604030504040204" pitchFamily="34" charset="0"/>
              </a:rPr>
              <a:t>School nurses, grounded in ethical and evidence-based practice, are the leaders who bridge health care and education, provide care coordination, advocate for quality student-centered care, and collaborate to design systems that allow individuals and communities to develop their full potential.” </a:t>
            </a:r>
            <a:endParaRPr kumimoji="0" lang="en-US" altLang="en-US" sz="2400" b="0" i="1" u="none" strike="noStrike" cap="none" normalizeH="0" baseline="0" dirty="0">
              <a:ln>
                <a:noFill/>
              </a:ln>
              <a:solidFill>
                <a:srgbClr val="2A2A2A"/>
              </a:solidFill>
              <a:effectLst/>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rgbClr val="2A2A2A"/>
              </a:solidFill>
              <a:effectLst/>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2A2A2A"/>
                </a:solidFill>
                <a:effectLst/>
                <a:cs typeface="Tahoma" panose="020B0604030504040204" pitchFamily="34" charset="0"/>
              </a:rPr>
              <a:t>Adopted by the National Association of School Nurses, Board of Directors February 2017. </a:t>
            </a: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519840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 y="2286"/>
            <a:ext cx="9141714" cy="6855714"/>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112205" y="5061"/>
            <a:ext cx="3031794" cy="403858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6730" y="4425192"/>
            <a:ext cx="4651365" cy="2432807"/>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383540" y="817980"/>
            <a:ext cx="5589905" cy="350774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Calibri"/>
                <a:cs typeface="Calibri"/>
              </a:rPr>
              <a:t>Lillian</a:t>
            </a:r>
            <a:r>
              <a:rPr sz="2800" b="1" spc="-70" dirty="0">
                <a:latin typeface="Calibri"/>
                <a:cs typeface="Calibri"/>
              </a:rPr>
              <a:t> </a:t>
            </a:r>
            <a:r>
              <a:rPr sz="2800" b="1" spc="-30" dirty="0">
                <a:latin typeface="Calibri"/>
                <a:cs typeface="Calibri"/>
              </a:rPr>
              <a:t>Wald</a:t>
            </a:r>
            <a:endParaRPr sz="2800" dirty="0">
              <a:latin typeface="Calibri"/>
              <a:cs typeface="Calibri"/>
            </a:endParaRPr>
          </a:p>
          <a:p>
            <a:pPr marL="12700">
              <a:lnSpc>
                <a:spcPct val="100000"/>
              </a:lnSpc>
              <a:spcBef>
                <a:spcPts val="55"/>
              </a:spcBef>
            </a:pPr>
            <a:r>
              <a:rPr sz="2000" spc="-5" dirty="0">
                <a:latin typeface="Arial"/>
                <a:cs typeface="Arial"/>
              </a:rPr>
              <a:t>•</a:t>
            </a:r>
            <a:r>
              <a:rPr sz="2000" spc="-5" dirty="0">
                <a:latin typeface="Calibri"/>
                <a:cs typeface="Calibri"/>
              </a:rPr>
              <a:t>Founder of </a:t>
            </a:r>
            <a:r>
              <a:rPr sz="2000" dirty="0">
                <a:latin typeface="Calibri"/>
                <a:cs typeface="Calibri"/>
              </a:rPr>
              <a:t>school</a:t>
            </a:r>
            <a:r>
              <a:rPr sz="2000" spc="-95" dirty="0">
                <a:latin typeface="Calibri"/>
                <a:cs typeface="Calibri"/>
              </a:rPr>
              <a:t> </a:t>
            </a:r>
            <a:r>
              <a:rPr sz="2000" spc="-10" dirty="0">
                <a:latin typeface="Calibri"/>
                <a:cs typeface="Calibri"/>
              </a:rPr>
              <a:t>nursing</a:t>
            </a:r>
            <a:endParaRPr sz="2000" dirty="0">
              <a:latin typeface="Calibri"/>
              <a:cs typeface="Calibri"/>
            </a:endParaRPr>
          </a:p>
          <a:p>
            <a:pPr marL="12700" marR="345440">
              <a:lnSpc>
                <a:spcPct val="100000"/>
              </a:lnSpc>
            </a:pPr>
            <a:r>
              <a:rPr sz="2000" spc="-5" dirty="0">
                <a:latin typeface="Arial"/>
                <a:cs typeface="Arial"/>
              </a:rPr>
              <a:t>•</a:t>
            </a:r>
            <a:r>
              <a:rPr sz="2000" spc="-5" dirty="0">
                <a:latin typeface="Calibri"/>
                <a:cs typeface="Calibri"/>
              </a:rPr>
              <a:t>Founded </a:t>
            </a:r>
            <a:r>
              <a:rPr sz="2000" dirty="0">
                <a:latin typeface="Calibri"/>
                <a:cs typeface="Calibri"/>
              </a:rPr>
              <a:t>the </a:t>
            </a:r>
            <a:r>
              <a:rPr sz="2000" spc="-5" dirty="0">
                <a:latin typeface="Calibri"/>
                <a:cs typeface="Calibri"/>
              </a:rPr>
              <a:t>Henry </a:t>
            </a:r>
            <a:r>
              <a:rPr sz="2000" spc="-10" dirty="0">
                <a:latin typeface="Calibri"/>
                <a:cs typeface="Calibri"/>
              </a:rPr>
              <a:t>Street Settlement </a:t>
            </a:r>
            <a:r>
              <a:rPr sz="2000" dirty="0">
                <a:latin typeface="Calibri"/>
                <a:cs typeface="Calibri"/>
              </a:rPr>
              <a:t>and </a:t>
            </a:r>
            <a:r>
              <a:rPr sz="2000" spc="-5" dirty="0">
                <a:latin typeface="Calibri"/>
                <a:cs typeface="Calibri"/>
              </a:rPr>
              <a:t>Visiting  </a:t>
            </a:r>
            <a:r>
              <a:rPr sz="2000" spc="-10" dirty="0">
                <a:latin typeface="Calibri"/>
                <a:cs typeface="Calibri"/>
              </a:rPr>
              <a:t>Nurse </a:t>
            </a:r>
            <a:r>
              <a:rPr sz="2000" spc="-5" dirty="0">
                <a:latin typeface="Calibri"/>
                <a:cs typeface="Calibri"/>
              </a:rPr>
              <a:t>Association in</a:t>
            </a:r>
            <a:r>
              <a:rPr sz="2000" spc="-35" dirty="0">
                <a:latin typeface="Calibri"/>
                <a:cs typeface="Calibri"/>
              </a:rPr>
              <a:t> </a:t>
            </a:r>
            <a:r>
              <a:rPr sz="2000" spc="-20" dirty="0">
                <a:latin typeface="Calibri"/>
                <a:cs typeface="Calibri"/>
              </a:rPr>
              <a:t>NYC</a:t>
            </a:r>
            <a:endParaRPr sz="2000" dirty="0">
              <a:latin typeface="Calibri"/>
              <a:cs typeface="Calibri"/>
            </a:endParaRPr>
          </a:p>
          <a:p>
            <a:pPr marL="12700" marR="696595">
              <a:lnSpc>
                <a:spcPct val="100000"/>
              </a:lnSpc>
            </a:pPr>
            <a:r>
              <a:rPr sz="2000" spc="-5" dirty="0">
                <a:latin typeface="Arial"/>
                <a:cs typeface="Arial"/>
              </a:rPr>
              <a:t>•</a:t>
            </a:r>
            <a:r>
              <a:rPr sz="2000" spc="-5" dirty="0">
                <a:latin typeface="Calibri"/>
                <a:cs typeface="Calibri"/>
              </a:rPr>
              <a:t>In </a:t>
            </a:r>
            <a:r>
              <a:rPr sz="2000" dirty="0">
                <a:latin typeface="Calibri"/>
                <a:cs typeface="Calibri"/>
              </a:rPr>
              <a:t>1902 </a:t>
            </a:r>
            <a:r>
              <a:rPr sz="2000" spc="-5" dirty="0">
                <a:latin typeface="Calibri"/>
                <a:cs typeface="Calibri"/>
              </a:rPr>
              <a:t>conducted </a:t>
            </a:r>
            <a:r>
              <a:rPr sz="2000" dirty="0">
                <a:latin typeface="Calibri"/>
                <a:cs typeface="Calibri"/>
              </a:rPr>
              <a:t>a 1 </a:t>
            </a:r>
            <a:r>
              <a:rPr sz="2000" spc="-10" dirty="0">
                <a:latin typeface="Calibri"/>
                <a:cs typeface="Calibri"/>
              </a:rPr>
              <a:t>month “experiment” </a:t>
            </a:r>
            <a:r>
              <a:rPr sz="2000" spc="-5" dirty="0">
                <a:latin typeface="Calibri"/>
                <a:cs typeface="Calibri"/>
              </a:rPr>
              <a:t>by  </a:t>
            </a:r>
            <a:r>
              <a:rPr sz="2000" dirty="0">
                <a:latin typeface="Calibri"/>
                <a:cs typeface="Calibri"/>
              </a:rPr>
              <a:t>placing a </a:t>
            </a:r>
            <a:r>
              <a:rPr sz="2000" spc="-5" dirty="0">
                <a:latin typeface="Calibri"/>
                <a:cs typeface="Calibri"/>
              </a:rPr>
              <a:t>PHN in </a:t>
            </a:r>
            <a:r>
              <a:rPr sz="2000" dirty="0">
                <a:latin typeface="Calibri"/>
                <a:cs typeface="Calibri"/>
              </a:rPr>
              <a:t>4 </a:t>
            </a:r>
            <a:r>
              <a:rPr sz="2000" spc="-20" dirty="0">
                <a:latin typeface="Calibri"/>
                <a:cs typeface="Calibri"/>
              </a:rPr>
              <a:t>NYC</a:t>
            </a:r>
            <a:r>
              <a:rPr sz="2000" spc="-80" dirty="0">
                <a:latin typeface="Calibri"/>
                <a:cs typeface="Calibri"/>
              </a:rPr>
              <a:t> </a:t>
            </a:r>
            <a:r>
              <a:rPr sz="2000" spc="-5" dirty="0">
                <a:latin typeface="Calibri"/>
                <a:cs typeface="Calibri"/>
              </a:rPr>
              <a:t>schools</a:t>
            </a:r>
            <a:endParaRPr sz="2000" dirty="0">
              <a:latin typeface="Calibri"/>
              <a:cs typeface="Calibri"/>
            </a:endParaRPr>
          </a:p>
          <a:p>
            <a:pPr marL="469900" algn="just">
              <a:lnSpc>
                <a:spcPct val="100000"/>
              </a:lnSpc>
            </a:pPr>
            <a:r>
              <a:rPr sz="2000" spc="-5" dirty="0">
                <a:latin typeface="Arial"/>
                <a:cs typeface="Arial"/>
              </a:rPr>
              <a:t>•</a:t>
            </a:r>
            <a:r>
              <a:rPr sz="2000" spc="-5" dirty="0">
                <a:latin typeface="Calibri"/>
                <a:cs typeface="Calibri"/>
              </a:rPr>
              <a:t>Lina </a:t>
            </a:r>
            <a:r>
              <a:rPr sz="2000" spc="-15" dirty="0">
                <a:latin typeface="Calibri"/>
                <a:cs typeface="Calibri"/>
              </a:rPr>
              <a:t>Rogers </a:t>
            </a:r>
            <a:r>
              <a:rPr sz="2000" dirty="0">
                <a:latin typeface="Calibri"/>
                <a:cs typeface="Calibri"/>
              </a:rPr>
              <a:t>RN </a:t>
            </a:r>
            <a:r>
              <a:rPr sz="2000" spc="-15" dirty="0">
                <a:latin typeface="Calibri"/>
                <a:cs typeface="Calibri"/>
              </a:rPr>
              <a:t>started </a:t>
            </a:r>
            <a:r>
              <a:rPr sz="2000" spc="-5" dirty="0">
                <a:latin typeface="Calibri"/>
                <a:cs typeface="Calibri"/>
              </a:rPr>
              <a:t>in</a:t>
            </a:r>
            <a:r>
              <a:rPr sz="2000" spc="-20" dirty="0">
                <a:latin typeface="Calibri"/>
                <a:cs typeface="Calibri"/>
              </a:rPr>
              <a:t> </a:t>
            </a:r>
            <a:r>
              <a:rPr sz="2000" spc="-5" dirty="0">
                <a:latin typeface="Calibri"/>
                <a:cs typeface="Calibri"/>
              </a:rPr>
              <a:t>October</a:t>
            </a:r>
            <a:endParaRPr sz="2000" dirty="0">
              <a:latin typeface="Calibri"/>
              <a:cs typeface="Calibri"/>
            </a:endParaRPr>
          </a:p>
          <a:p>
            <a:pPr marL="469265" algn="just">
              <a:lnSpc>
                <a:spcPct val="100000"/>
              </a:lnSpc>
            </a:pPr>
            <a:r>
              <a:rPr sz="2000" spc="-5" dirty="0">
                <a:latin typeface="Arial"/>
                <a:cs typeface="Arial"/>
              </a:rPr>
              <a:t>•</a:t>
            </a:r>
            <a:r>
              <a:rPr sz="2000" spc="-5" dirty="0">
                <a:latin typeface="Calibri"/>
                <a:cs typeface="Calibri"/>
              </a:rPr>
              <a:t>Primary objective </a:t>
            </a:r>
            <a:r>
              <a:rPr sz="2000" spc="-10" dirty="0">
                <a:latin typeface="Calibri"/>
                <a:cs typeface="Calibri"/>
              </a:rPr>
              <a:t>was </a:t>
            </a:r>
            <a:r>
              <a:rPr sz="2000" spc="-15" dirty="0">
                <a:latin typeface="Calibri"/>
                <a:cs typeface="Calibri"/>
              </a:rPr>
              <a:t>to </a:t>
            </a:r>
            <a:r>
              <a:rPr sz="2000" spc="-20" dirty="0">
                <a:latin typeface="Calibri"/>
                <a:cs typeface="Calibri"/>
              </a:rPr>
              <a:t>keep </a:t>
            </a:r>
            <a:r>
              <a:rPr sz="2000" spc="-10" dirty="0">
                <a:latin typeface="Calibri"/>
                <a:cs typeface="Calibri"/>
              </a:rPr>
              <a:t>students </a:t>
            </a:r>
            <a:r>
              <a:rPr sz="2000" spc="-5" dirty="0">
                <a:latin typeface="Calibri"/>
                <a:cs typeface="Calibri"/>
              </a:rPr>
              <a:t>in</a:t>
            </a:r>
            <a:r>
              <a:rPr sz="2000" spc="90" dirty="0">
                <a:latin typeface="Calibri"/>
                <a:cs typeface="Calibri"/>
              </a:rPr>
              <a:t> </a:t>
            </a:r>
            <a:r>
              <a:rPr sz="2000" spc="-5" dirty="0">
                <a:latin typeface="Calibri"/>
                <a:cs typeface="Calibri"/>
              </a:rPr>
              <a:t>school</a:t>
            </a:r>
            <a:endParaRPr sz="2000" dirty="0">
              <a:latin typeface="Calibri"/>
              <a:cs typeface="Calibri"/>
            </a:endParaRPr>
          </a:p>
          <a:p>
            <a:pPr marL="469265" marR="88265" algn="just">
              <a:lnSpc>
                <a:spcPct val="100000"/>
              </a:lnSpc>
            </a:pPr>
            <a:r>
              <a:rPr sz="2000" spc="-10" dirty="0">
                <a:latin typeface="Arial"/>
                <a:cs typeface="Arial"/>
              </a:rPr>
              <a:t>•</a:t>
            </a:r>
            <a:r>
              <a:rPr sz="2000" spc="-10" dirty="0">
                <a:latin typeface="Calibri"/>
                <a:cs typeface="Calibri"/>
              </a:rPr>
              <a:t>By </a:t>
            </a:r>
            <a:r>
              <a:rPr sz="2000" spc="-25" dirty="0">
                <a:latin typeface="Calibri"/>
                <a:cs typeface="Calibri"/>
              </a:rPr>
              <a:t>December, </a:t>
            </a:r>
            <a:r>
              <a:rPr sz="2000" spc="-15" dirty="0">
                <a:latin typeface="Calibri"/>
                <a:cs typeface="Calibri"/>
              </a:rPr>
              <a:t>Rogers </a:t>
            </a:r>
            <a:r>
              <a:rPr sz="2000" spc="-10" dirty="0">
                <a:latin typeface="Calibri"/>
                <a:cs typeface="Calibri"/>
              </a:rPr>
              <a:t>was </a:t>
            </a:r>
            <a:r>
              <a:rPr sz="2000" spc="-5" dirty="0">
                <a:latin typeface="Calibri"/>
                <a:cs typeface="Calibri"/>
              </a:rPr>
              <a:t>made </a:t>
            </a:r>
            <a:r>
              <a:rPr sz="2000" spc="-10" dirty="0">
                <a:latin typeface="Calibri"/>
                <a:cs typeface="Calibri"/>
              </a:rPr>
              <a:t>superintendent  </a:t>
            </a:r>
            <a:r>
              <a:rPr sz="2000" spc="-5" dirty="0">
                <a:latin typeface="Calibri"/>
                <a:cs typeface="Calibri"/>
              </a:rPr>
              <a:t>of </a:t>
            </a:r>
            <a:r>
              <a:rPr sz="2000" dirty="0">
                <a:latin typeface="Calibri"/>
                <a:cs typeface="Calibri"/>
              </a:rPr>
              <a:t>school </a:t>
            </a:r>
            <a:r>
              <a:rPr sz="2000" spc="-10" dirty="0">
                <a:latin typeface="Calibri"/>
                <a:cs typeface="Calibri"/>
              </a:rPr>
              <a:t>nurses </a:t>
            </a:r>
            <a:r>
              <a:rPr sz="2000" dirty="0">
                <a:latin typeface="Calibri"/>
                <a:cs typeface="Calibri"/>
              </a:rPr>
              <a:t>and </a:t>
            </a:r>
            <a:r>
              <a:rPr sz="2000" spc="-10" dirty="0">
                <a:latin typeface="Calibri"/>
                <a:cs typeface="Calibri"/>
              </a:rPr>
              <a:t>hired </a:t>
            </a:r>
            <a:r>
              <a:rPr sz="2000" dirty="0">
                <a:latin typeface="Calibri"/>
                <a:cs typeface="Calibri"/>
              </a:rPr>
              <a:t>12 </a:t>
            </a:r>
            <a:r>
              <a:rPr sz="2000" spc="-10" dirty="0">
                <a:latin typeface="Calibri"/>
                <a:cs typeface="Calibri"/>
              </a:rPr>
              <a:t>more </a:t>
            </a:r>
            <a:r>
              <a:rPr sz="2000" dirty="0">
                <a:latin typeface="Calibri"/>
                <a:cs typeface="Calibri"/>
              </a:rPr>
              <a:t>(up </a:t>
            </a:r>
            <a:r>
              <a:rPr sz="2000" spc="-15" dirty="0">
                <a:latin typeface="Calibri"/>
                <a:cs typeface="Calibri"/>
              </a:rPr>
              <a:t>to </a:t>
            </a:r>
            <a:r>
              <a:rPr sz="2000" dirty="0">
                <a:latin typeface="Calibri"/>
                <a:cs typeface="Calibri"/>
              </a:rPr>
              <a:t>27 the  </a:t>
            </a:r>
            <a:r>
              <a:rPr sz="2000" spc="-10" dirty="0">
                <a:latin typeface="Calibri"/>
                <a:cs typeface="Calibri"/>
              </a:rPr>
              <a:t>next</a:t>
            </a:r>
            <a:r>
              <a:rPr sz="2000" spc="-95" dirty="0">
                <a:latin typeface="Calibri"/>
                <a:cs typeface="Calibri"/>
              </a:rPr>
              <a:t> </a:t>
            </a:r>
            <a:r>
              <a:rPr sz="2000" spc="-5" dirty="0">
                <a:latin typeface="Calibri"/>
                <a:cs typeface="Calibri"/>
              </a:rPr>
              <a:t>year)</a:t>
            </a:r>
            <a:endParaRPr sz="2000" dirty="0">
              <a:latin typeface="Calibri"/>
              <a:cs typeface="Calibri"/>
            </a:endParaRPr>
          </a:p>
        </p:txBody>
      </p:sp>
      <p:sp>
        <p:nvSpPr>
          <p:cNvPr id="6" name="object 6"/>
          <p:cNvSpPr/>
          <p:nvPr/>
        </p:nvSpPr>
        <p:spPr>
          <a:xfrm>
            <a:off x="4267200" y="4419600"/>
            <a:ext cx="4876800" cy="2438400"/>
          </a:xfrm>
          <a:custGeom>
            <a:avLst/>
            <a:gdLst/>
            <a:ahLst/>
            <a:cxnLst/>
            <a:rect l="l" t="t" r="r" b="b"/>
            <a:pathLst>
              <a:path w="4876800" h="2438400">
                <a:moveTo>
                  <a:pt x="0" y="0"/>
                </a:moveTo>
                <a:lnTo>
                  <a:pt x="4876800" y="0"/>
                </a:lnTo>
                <a:lnTo>
                  <a:pt x="4876800" y="2438400"/>
                </a:lnTo>
              </a:path>
            </a:pathLst>
          </a:custGeom>
          <a:ln w="9525">
            <a:solidFill>
              <a:srgbClr val="8EB4E3"/>
            </a:solidFill>
          </a:ln>
        </p:spPr>
        <p:txBody>
          <a:bodyPr wrap="square" lIns="0" tIns="0" rIns="0" bIns="0" rtlCol="0"/>
          <a:lstStyle/>
          <a:p>
            <a:endParaRPr/>
          </a:p>
        </p:txBody>
      </p:sp>
      <p:sp>
        <p:nvSpPr>
          <p:cNvPr id="7" name="object 7"/>
          <p:cNvSpPr/>
          <p:nvPr/>
        </p:nvSpPr>
        <p:spPr>
          <a:xfrm>
            <a:off x="4267200" y="4419600"/>
            <a:ext cx="0" cy="2438400"/>
          </a:xfrm>
          <a:custGeom>
            <a:avLst/>
            <a:gdLst/>
            <a:ahLst/>
            <a:cxnLst/>
            <a:rect l="l" t="t" r="r" b="b"/>
            <a:pathLst>
              <a:path h="2438400">
                <a:moveTo>
                  <a:pt x="0" y="2438400"/>
                </a:moveTo>
                <a:lnTo>
                  <a:pt x="0" y="0"/>
                </a:lnTo>
              </a:path>
            </a:pathLst>
          </a:custGeom>
          <a:ln w="9525">
            <a:solidFill>
              <a:srgbClr val="8EB4E3"/>
            </a:solidFill>
          </a:ln>
        </p:spPr>
        <p:txBody>
          <a:bodyPr wrap="square" lIns="0" tIns="0" rIns="0" bIns="0" rtlCol="0"/>
          <a:lstStyle/>
          <a:p>
            <a:endParaRPr/>
          </a:p>
        </p:txBody>
      </p:sp>
      <p:sp>
        <p:nvSpPr>
          <p:cNvPr id="8" name="object 8"/>
          <p:cNvSpPr txBox="1"/>
          <p:nvPr/>
        </p:nvSpPr>
        <p:spPr>
          <a:xfrm>
            <a:off x="4271962" y="4424362"/>
            <a:ext cx="4867275" cy="2433955"/>
          </a:xfrm>
          <a:prstGeom prst="rect">
            <a:avLst/>
          </a:prstGeom>
          <a:solidFill>
            <a:srgbClr val="E6B9B8"/>
          </a:solidFill>
        </p:spPr>
        <p:txBody>
          <a:bodyPr vert="horz" wrap="square" lIns="0" tIns="17145" rIns="0" bIns="0" rtlCol="0">
            <a:spAutoFit/>
          </a:bodyPr>
          <a:lstStyle/>
          <a:p>
            <a:pPr marL="543560">
              <a:lnSpc>
                <a:spcPts val="3325"/>
              </a:lnSpc>
              <a:spcBef>
                <a:spcPts val="135"/>
              </a:spcBef>
            </a:pPr>
            <a:r>
              <a:rPr sz="2800" spc="-5" dirty="0">
                <a:latin typeface="Arial"/>
                <a:cs typeface="Arial"/>
              </a:rPr>
              <a:t>•</a:t>
            </a:r>
            <a:r>
              <a:rPr sz="2800" spc="-5" dirty="0">
                <a:latin typeface="Calibri"/>
                <a:cs typeface="Calibri"/>
              </a:rPr>
              <a:t>School </a:t>
            </a:r>
            <a:r>
              <a:rPr sz="2800" spc="-20" dirty="0">
                <a:latin typeface="Calibri"/>
                <a:cs typeface="Calibri"/>
              </a:rPr>
              <a:t>exclusions </a:t>
            </a:r>
            <a:r>
              <a:rPr sz="2800" spc="-25" dirty="0">
                <a:latin typeface="Calibri"/>
                <a:cs typeface="Calibri"/>
              </a:rPr>
              <a:t>for</a:t>
            </a:r>
            <a:r>
              <a:rPr sz="2800" spc="50" dirty="0">
                <a:latin typeface="Calibri"/>
                <a:cs typeface="Calibri"/>
              </a:rPr>
              <a:t> </a:t>
            </a:r>
            <a:r>
              <a:rPr sz="2800" spc="-10" dirty="0">
                <a:latin typeface="Calibri"/>
                <a:cs typeface="Calibri"/>
              </a:rPr>
              <a:t>illness:</a:t>
            </a:r>
            <a:endParaRPr sz="2800" dirty="0">
              <a:latin typeface="Calibri"/>
              <a:cs typeface="Calibri"/>
            </a:endParaRPr>
          </a:p>
          <a:p>
            <a:pPr marL="1000760">
              <a:lnSpc>
                <a:spcPts val="4765"/>
              </a:lnSpc>
            </a:pPr>
            <a:r>
              <a:rPr sz="4000" spc="-5" dirty="0">
                <a:latin typeface="Arial"/>
                <a:cs typeface="Arial"/>
              </a:rPr>
              <a:t>•</a:t>
            </a:r>
            <a:r>
              <a:rPr sz="4000" spc="-5" dirty="0">
                <a:latin typeface="Calibri"/>
                <a:cs typeface="Calibri"/>
              </a:rPr>
              <a:t>1902=</a:t>
            </a:r>
            <a:r>
              <a:rPr sz="4000" spc="-90" dirty="0">
                <a:latin typeface="Calibri"/>
                <a:cs typeface="Calibri"/>
              </a:rPr>
              <a:t> </a:t>
            </a:r>
            <a:r>
              <a:rPr sz="4000" spc="-5" dirty="0">
                <a:latin typeface="Calibri"/>
                <a:cs typeface="Calibri"/>
              </a:rPr>
              <a:t>10,567</a:t>
            </a:r>
            <a:endParaRPr sz="4000" dirty="0">
              <a:latin typeface="Calibri"/>
              <a:cs typeface="Calibri"/>
            </a:endParaRPr>
          </a:p>
          <a:p>
            <a:pPr marL="1000760">
              <a:lnSpc>
                <a:spcPct val="100000"/>
              </a:lnSpc>
              <a:spcBef>
                <a:spcPts val="35"/>
              </a:spcBef>
            </a:pPr>
            <a:r>
              <a:rPr sz="4000" spc="-5" dirty="0">
                <a:latin typeface="Arial"/>
                <a:cs typeface="Arial"/>
              </a:rPr>
              <a:t>•</a:t>
            </a:r>
            <a:r>
              <a:rPr sz="4000" spc="-5" dirty="0">
                <a:latin typeface="Calibri"/>
                <a:cs typeface="Calibri"/>
              </a:rPr>
              <a:t>1903=</a:t>
            </a:r>
            <a:r>
              <a:rPr sz="4000" spc="-5" dirty="0">
                <a:latin typeface="Wingdings"/>
                <a:cs typeface="Wingdings"/>
              </a:rPr>
              <a:t></a:t>
            </a:r>
            <a:r>
              <a:rPr sz="4000" spc="-5" dirty="0">
                <a:latin typeface="Calibri"/>
                <a:cs typeface="Calibri"/>
              </a:rPr>
              <a:t>1,101</a:t>
            </a:r>
            <a:endParaRPr sz="4000" dirty="0">
              <a:latin typeface="Calibri"/>
              <a:cs typeface="Calibri"/>
            </a:endParaRPr>
          </a:p>
        </p:txBody>
      </p:sp>
      <p:sp>
        <p:nvSpPr>
          <p:cNvPr id="9" name="object 9"/>
          <p:cNvSpPr txBox="1">
            <a:spLocks noGrp="1"/>
          </p:cNvSpPr>
          <p:nvPr>
            <p:ph type="title"/>
          </p:nvPr>
        </p:nvSpPr>
        <p:spPr>
          <a:xfrm>
            <a:off x="4038600" y="609600"/>
            <a:ext cx="1686560" cy="696595"/>
          </a:xfrm>
          <a:prstGeom prst="rect">
            <a:avLst/>
          </a:prstGeom>
        </p:spPr>
        <p:txBody>
          <a:bodyPr vert="horz" wrap="square" lIns="0" tIns="13335" rIns="0" bIns="0" rtlCol="0">
            <a:spAutoFit/>
          </a:bodyPr>
          <a:lstStyle/>
          <a:p>
            <a:pPr marL="12700">
              <a:lnSpc>
                <a:spcPct val="100000"/>
              </a:lnSpc>
              <a:spcBef>
                <a:spcPts val="105"/>
              </a:spcBef>
            </a:pPr>
            <a:r>
              <a:rPr spc="0" dirty="0"/>
              <a:t>H</a:t>
            </a:r>
            <a:r>
              <a:rPr spc="-5" dirty="0"/>
              <a:t>i</a:t>
            </a:r>
            <a:r>
              <a:rPr spc="-55" dirty="0"/>
              <a:t>st</a:t>
            </a:r>
            <a:r>
              <a:rPr spc="-5" dirty="0"/>
              <a:t>o</a:t>
            </a:r>
            <a:r>
              <a:rPr spc="10" dirty="0"/>
              <a:t>r</a:t>
            </a:r>
            <a:r>
              <a:rPr dirty="0"/>
              <a:t>y</a:t>
            </a:r>
          </a:p>
        </p:txBody>
      </p:sp>
    </p:spTree>
    <p:extLst>
      <p:ext uri="{BB962C8B-B14F-4D97-AF65-F5344CB8AC3E}">
        <p14:creationId xmlns:p14="http://schemas.microsoft.com/office/powerpoint/2010/main" val="827218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Nurse Responsibilities</a:t>
            </a:r>
          </a:p>
        </p:txBody>
      </p:sp>
      <p:sp>
        <p:nvSpPr>
          <p:cNvPr id="3" name="Content Placeholder 2"/>
          <p:cNvSpPr>
            <a:spLocks noGrp="1"/>
          </p:cNvSpPr>
          <p:nvPr>
            <p:ph idx="1"/>
          </p:nvPr>
        </p:nvSpPr>
        <p:spPr>
          <a:xfrm>
            <a:off x="402074" y="1447800"/>
            <a:ext cx="8360926" cy="5257800"/>
          </a:xfrm>
        </p:spPr>
        <p:txBody>
          <a:bodyPr/>
          <a:lstStyle/>
          <a:p>
            <a:pPr marL="457200" lvl="0" indent="-457200" algn="l">
              <a:buFont typeface="Arial" panose="020B0604020202020204" pitchFamily="34" charset="0"/>
              <a:buChar char="•"/>
            </a:pPr>
            <a:r>
              <a:rPr lang="en-US" dirty="0"/>
              <a:t>Managing students with chronic conditions</a:t>
            </a:r>
          </a:p>
          <a:p>
            <a:pPr marL="457200" lvl="0" indent="-457200" algn="l">
              <a:buFont typeface="Arial" panose="020B0604020202020204" pitchFamily="34" charset="0"/>
              <a:buChar char="•"/>
            </a:pPr>
            <a:r>
              <a:rPr lang="en-US" dirty="0"/>
              <a:t>Identifying and treating accidents and injuries</a:t>
            </a:r>
          </a:p>
          <a:p>
            <a:pPr marL="457200" lvl="0" indent="-457200" algn="l">
              <a:buFont typeface="Arial" panose="020B0604020202020204" pitchFamily="34" charset="0"/>
              <a:buChar char="•"/>
            </a:pPr>
            <a:r>
              <a:rPr lang="en-US" dirty="0"/>
              <a:t>Acting as case manager for students with complex medical needs – physical, emotional, mental</a:t>
            </a:r>
          </a:p>
          <a:p>
            <a:pPr marL="457200" lvl="0" indent="-457200" algn="l">
              <a:buFont typeface="Arial" panose="020B0604020202020204" pitchFamily="34" charset="0"/>
              <a:buChar char="•"/>
            </a:pPr>
            <a:r>
              <a:rPr lang="en-US" dirty="0"/>
              <a:t>Promoting a safe environment for students and staff by providing education and training on health issues</a:t>
            </a:r>
          </a:p>
          <a:p>
            <a:endParaRPr lang="en-US" sz="2800" dirty="0"/>
          </a:p>
        </p:txBody>
      </p:sp>
    </p:spTree>
    <p:extLst>
      <p:ext uri="{BB962C8B-B14F-4D97-AF65-F5344CB8AC3E}">
        <p14:creationId xmlns:p14="http://schemas.microsoft.com/office/powerpoint/2010/main" val="278995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1"/>
            <a:ext cx="8610600" cy="457200"/>
          </a:xfrm>
        </p:spPr>
        <p:txBody>
          <a:bodyPr/>
          <a:lstStyle/>
          <a:p>
            <a:r>
              <a:rPr lang="en-US" dirty="0"/>
              <a:t>School Health Related Laws</a:t>
            </a:r>
          </a:p>
        </p:txBody>
      </p:sp>
      <p:sp>
        <p:nvSpPr>
          <p:cNvPr id="3" name="Content Placeholder 2"/>
          <p:cNvSpPr>
            <a:spLocks noGrp="1"/>
          </p:cNvSpPr>
          <p:nvPr>
            <p:ph sz="half" idx="1"/>
          </p:nvPr>
        </p:nvSpPr>
        <p:spPr>
          <a:xfrm>
            <a:off x="457200" y="1832053"/>
            <a:ext cx="2971800" cy="4035348"/>
          </a:xfrm>
        </p:spPr>
        <p:txBody>
          <a:bodyPr/>
          <a:lstStyle/>
          <a:p>
            <a:pPr algn="l"/>
            <a:r>
              <a:rPr lang="en-US" b="1" dirty="0">
                <a:solidFill>
                  <a:schemeClr val="tx1"/>
                </a:solidFill>
              </a:rPr>
              <a:t>School laws may also be passed in response to public health issues and/or legislator special interest. </a:t>
            </a:r>
          </a:p>
          <a:p>
            <a:pPr algn="l"/>
            <a:r>
              <a:rPr lang="en-US" sz="3200" dirty="0"/>
              <a:t> </a:t>
            </a:r>
          </a:p>
          <a:p>
            <a:endParaRPr lang="en-US" dirty="0"/>
          </a:p>
        </p:txBody>
      </p:sp>
      <p:sp>
        <p:nvSpPr>
          <p:cNvPr id="4" name="Content Placeholder 3"/>
          <p:cNvSpPr>
            <a:spLocks noGrp="1"/>
          </p:cNvSpPr>
          <p:nvPr>
            <p:ph sz="half" idx="2"/>
          </p:nvPr>
        </p:nvSpPr>
        <p:spPr>
          <a:xfrm>
            <a:off x="3429000" y="1374854"/>
            <a:ext cx="5562600" cy="4492547"/>
          </a:xfrm>
          <a:ln>
            <a:solidFill>
              <a:schemeClr val="accent3">
                <a:lumMod val="75000"/>
              </a:schemeClr>
            </a:solidFill>
          </a:ln>
        </p:spPr>
        <p:txBody>
          <a:bodyPr/>
          <a:lstStyle/>
          <a:p>
            <a:pPr algn="l"/>
            <a:r>
              <a:rPr lang="en-US" b="1" dirty="0"/>
              <a:t>Examples </a:t>
            </a:r>
          </a:p>
          <a:p>
            <a:pPr marL="457200" indent="-457200" algn="l">
              <a:buFont typeface="Wingdings" panose="05000000000000000000" pitchFamily="2" charset="2"/>
              <a:buChar char="§"/>
            </a:pPr>
            <a:r>
              <a:rPr lang="en-US" sz="2400" dirty="0">
                <a:solidFill>
                  <a:schemeClr val="tx1"/>
                </a:solidFill>
              </a:rPr>
              <a:t>Concussions/TBI</a:t>
            </a:r>
          </a:p>
          <a:p>
            <a:pPr marL="457200" indent="-457200" algn="l">
              <a:buFont typeface="Wingdings" panose="05000000000000000000" pitchFamily="2" charset="2"/>
              <a:buChar char="§"/>
            </a:pPr>
            <a:r>
              <a:rPr lang="en-US" sz="2400" dirty="0">
                <a:solidFill>
                  <a:schemeClr val="tx1"/>
                </a:solidFill>
              </a:rPr>
              <a:t>Sudden Cardiac Arrest in youth athletes</a:t>
            </a:r>
          </a:p>
          <a:p>
            <a:pPr marL="457200" indent="-457200" algn="l">
              <a:buFont typeface="Wingdings" panose="05000000000000000000" pitchFamily="2" charset="2"/>
              <a:buChar char="§"/>
            </a:pPr>
            <a:r>
              <a:rPr lang="en-US" sz="2400" dirty="0">
                <a:solidFill>
                  <a:schemeClr val="tx1"/>
                </a:solidFill>
              </a:rPr>
              <a:t>Diabetes care of students</a:t>
            </a:r>
          </a:p>
          <a:p>
            <a:pPr marL="457200" indent="-457200" algn="l">
              <a:buFont typeface="Wingdings" panose="05000000000000000000" pitchFamily="2" charset="2"/>
              <a:buChar char="§"/>
            </a:pPr>
            <a:r>
              <a:rPr lang="en-US" sz="2400" dirty="0">
                <a:solidFill>
                  <a:schemeClr val="tx1"/>
                </a:solidFill>
              </a:rPr>
              <a:t>Permission to self carry: epinephrine autoinjector &amp;/or asthma inhalers</a:t>
            </a:r>
          </a:p>
          <a:p>
            <a:pPr marL="457200" indent="-457200" algn="l">
              <a:buFont typeface="Wingdings" panose="05000000000000000000" pitchFamily="2" charset="2"/>
              <a:buChar char="§"/>
            </a:pPr>
            <a:r>
              <a:rPr lang="en-US" sz="2400" dirty="0">
                <a:solidFill>
                  <a:schemeClr val="tx1"/>
                </a:solidFill>
              </a:rPr>
              <a:t>Stock emergency medications:</a:t>
            </a:r>
          </a:p>
          <a:p>
            <a:pPr marL="857250" lvl="1" indent="-457200">
              <a:buFont typeface="Wingdings" panose="05000000000000000000" pitchFamily="2" charset="2"/>
              <a:buChar char="§"/>
            </a:pPr>
            <a:r>
              <a:rPr lang="en-US" dirty="0"/>
              <a:t>Naloxone</a:t>
            </a:r>
          </a:p>
          <a:p>
            <a:pPr marL="857250" lvl="1" indent="-457200">
              <a:buFont typeface="Wingdings" panose="05000000000000000000" pitchFamily="2" charset="2"/>
              <a:buChar char="§"/>
            </a:pPr>
            <a:r>
              <a:rPr lang="en-US" dirty="0"/>
              <a:t>Asthma Inhalers</a:t>
            </a:r>
          </a:p>
          <a:p>
            <a:pPr marL="857250" lvl="1" indent="-457200">
              <a:buFont typeface="Wingdings" panose="05000000000000000000" pitchFamily="2" charset="2"/>
              <a:buChar char="§"/>
            </a:pPr>
            <a:r>
              <a:rPr lang="en-US" dirty="0"/>
              <a:t>Epinephrine Autoinjector</a:t>
            </a:r>
          </a:p>
          <a:p>
            <a:pPr marL="0" indent="0" algn="l"/>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3948"/>
            <a:ext cx="1246632" cy="1378105"/>
          </a:xfrm>
          <a:prstGeom prst="rect">
            <a:avLst/>
          </a:prstGeom>
        </p:spPr>
      </p:pic>
    </p:spTree>
    <p:extLst>
      <p:ext uri="{BB962C8B-B14F-4D97-AF65-F5344CB8AC3E}">
        <p14:creationId xmlns:p14="http://schemas.microsoft.com/office/powerpoint/2010/main" val="3938640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Nurse Qualities</a:t>
            </a:r>
          </a:p>
        </p:txBody>
      </p:sp>
      <p:sp>
        <p:nvSpPr>
          <p:cNvPr id="3" name="Content Placeholder 2"/>
          <p:cNvSpPr>
            <a:spLocks noGrp="1"/>
          </p:cNvSpPr>
          <p:nvPr>
            <p:ph idx="1"/>
          </p:nvPr>
        </p:nvSpPr>
        <p:spPr>
          <a:xfrm>
            <a:off x="402074" y="1582182"/>
            <a:ext cx="8513326" cy="4209018"/>
          </a:xfrm>
        </p:spPr>
        <p:txBody>
          <a:bodyPr/>
          <a:lstStyle/>
          <a:p>
            <a:pPr lvl="0" algn="l"/>
            <a:r>
              <a:rPr lang="en-US" b="1" dirty="0">
                <a:solidFill>
                  <a:srgbClr val="0070C0"/>
                </a:solidFill>
              </a:rPr>
              <a:t>To be successful in supporting the education mission of schools, the school nurse must:</a:t>
            </a:r>
          </a:p>
          <a:p>
            <a:pPr lvl="0" algn="l">
              <a:buFont typeface="Arial" panose="020B0604020202020204" pitchFamily="34" charset="0"/>
              <a:buChar char="•"/>
            </a:pPr>
            <a:r>
              <a:rPr lang="en-US" dirty="0"/>
              <a:t>Possess sufficient clinical knowledge and experience to independently practice as a solo healthcare practitioner in a nontraditional healthcare environment</a:t>
            </a:r>
          </a:p>
          <a:p>
            <a:pPr lvl="0" algn="l">
              <a:buFont typeface="Arial" panose="020B0604020202020204" pitchFamily="34" charset="0"/>
              <a:buChar char="•"/>
            </a:pPr>
            <a:r>
              <a:rPr lang="en-US" dirty="0"/>
              <a:t>Possess an understand of education terminology, operations  and state/federals laws</a:t>
            </a:r>
          </a:p>
          <a:p>
            <a:endParaRPr lang="en-US" dirty="0"/>
          </a:p>
        </p:txBody>
      </p:sp>
    </p:spTree>
    <p:extLst>
      <p:ext uri="{BB962C8B-B14F-4D97-AF65-F5344CB8AC3E}">
        <p14:creationId xmlns:p14="http://schemas.microsoft.com/office/powerpoint/2010/main" val="1899168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534400" cy="762001"/>
          </a:xfrm>
        </p:spPr>
        <p:txBody>
          <a:bodyPr/>
          <a:lstStyle/>
          <a:p>
            <a:r>
              <a:rPr lang="en-US" dirty="0"/>
              <a:t>School Nurse Qualities</a:t>
            </a:r>
          </a:p>
        </p:txBody>
      </p:sp>
      <p:sp>
        <p:nvSpPr>
          <p:cNvPr id="6" name="Content Placeholder 5"/>
          <p:cNvSpPr>
            <a:spLocks noGrp="1"/>
          </p:cNvSpPr>
          <p:nvPr>
            <p:ph sz="half" idx="1"/>
          </p:nvPr>
        </p:nvSpPr>
        <p:spPr>
          <a:xfrm>
            <a:off x="228600" y="1295401"/>
            <a:ext cx="8763000" cy="4572000"/>
          </a:xfrm>
        </p:spPr>
        <p:txBody>
          <a:bodyPr/>
          <a:lstStyle/>
          <a:p>
            <a:pPr lvl="0" algn="l"/>
            <a:r>
              <a:rPr lang="en-US" sz="3200" b="1" dirty="0">
                <a:solidFill>
                  <a:srgbClr val="0070C0"/>
                </a:solidFill>
              </a:rPr>
              <a:t>To be successful in supporting the mission of schools, the school nurse also:</a:t>
            </a:r>
          </a:p>
          <a:p>
            <a:pPr lvl="0" algn="l">
              <a:buFont typeface="Arial" panose="020B0604020202020204" pitchFamily="34" charset="0"/>
              <a:buChar char="•"/>
            </a:pPr>
            <a:r>
              <a:rPr lang="en-US" dirty="0">
                <a:solidFill>
                  <a:schemeClr val="tx1"/>
                </a:solidFill>
              </a:rPr>
              <a:t>Utilizes nursing process of assessment, planning, implementation and evaluation</a:t>
            </a:r>
          </a:p>
          <a:p>
            <a:pPr lvl="0" algn="l">
              <a:buFont typeface="Arial" panose="020B0604020202020204" pitchFamily="34" charset="0"/>
              <a:buChar char="•"/>
            </a:pPr>
            <a:r>
              <a:rPr lang="en-US" dirty="0">
                <a:solidFill>
                  <a:schemeClr val="tx1"/>
                </a:solidFill>
              </a:rPr>
              <a:t>Understands social determinants of health and impact on family, home and school</a:t>
            </a:r>
          </a:p>
          <a:p>
            <a:pPr lvl="0" algn="l">
              <a:buFont typeface="Arial" panose="020B0604020202020204" pitchFamily="34" charset="0"/>
              <a:buChar char="•"/>
            </a:pPr>
            <a:r>
              <a:rPr lang="en-US" dirty="0">
                <a:solidFill>
                  <a:schemeClr val="tx1"/>
                </a:solidFill>
              </a:rPr>
              <a:t>Must update nursing knowledge and skills to maintain RN and ODE licensure</a:t>
            </a:r>
          </a:p>
        </p:txBody>
      </p:sp>
    </p:spTree>
    <p:extLst>
      <p:ext uri="{BB962C8B-B14F-4D97-AF65-F5344CB8AC3E}">
        <p14:creationId xmlns:p14="http://schemas.microsoft.com/office/powerpoint/2010/main" val="534847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74" y="696499"/>
            <a:ext cx="8616598" cy="446501"/>
          </a:xfrm>
        </p:spPr>
        <p:txBody>
          <a:bodyPr/>
          <a:lstStyle/>
          <a:p>
            <a:r>
              <a:rPr lang="en-US" dirty="0"/>
              <a:t>School Nurse License in Ohio</a:t>
            </a:r>
          </a:p>
        </p:txBody>
      </p:sp>
      <p:sp>
        <p:nvSpPr>
          <p:cNvPr id="3" name="Content Placeholder 2"/>
          <p:cNvSpPr>
            <a:spLocks noGrp="1"/>
          </p:cNvSpPr>
          <p:nvPr>
            <p:ph idx="1"/>
          </p:nvPr>
        </p:nvSpPr>
        <p:spPr>
          <a:xfrm>
            <a:off x="533400" y="1219201"/>
            <a:ext cx="8229600" cy="4648200"/>
          </a:xfrm>
        </p:spPr>
        <p:txBody>
          <a:bodyPr/>
          <a:lstStyle/>
          <a:p>
            <a:pPr algn="l"/>
            <a:r>
              <a:rPr lang="en-US" b="1" dirty="0">
                <a:solidFill>
                  <a:srgbClr val="0070C0"/>
                </a:solidFill>
              </a:rPr>
              <a:t>Minimum requirements: </a:t>
            </a:r>
          </a:p>
          <a:p>
            <a:pPr marL="457200" indent="-457200" algn="l">
              <a:buFont typeface="Arial" panose="020B0604020202020204" pitchFamily="34" charset="0"/>
              <a:buChar char="•"/>
            </a:pPr>
            <a:r>
              <a:rPr lang="en-US" sz="2800" dirty="0"/>
              <a:t>Ohio Registered Nurse Licensure</a:t>
            </a:r>
          </a:p>
          <a:p>
            <a:pPr marL="457200" indent="-457200" algn="l">
              <a:buFont typeface="Arial" panose="020B0604020202020204" pitchFamily="34" charset="0"/>
              <a:buChar char="•"/>
            </a:pPr>
            <a:r>
              <a:rPr lang="en-US" sz="2800" dirty="0"/>
              <a:t>Bachelor’s Degree</a:t>
            </a:r>
          </a:p>
          <a:p>
            <a:pPr marL="457200" indent="-457200" algn="l">
              <a:buFont typeface="Arial" panose="020B0604020202020204" pitchFamily="34" charset="0"/>
              <a:buChar char="•"/>
            </a:pPr>
            <a:r>
              <a:rPr lang="en-US" sz="2800" dirty="0"/>
              <a:t>Completion of a School Nurse Licensure Program </a:t>
            </a:r>
          </a:p>
          <a:p>
            <a:pPr marL="457200" indent="-457200" algn="l">
              <a:buFont typeface="Arial" panose="020B0604020202020204" pitchFamily="34" charset="0"/>
              <a:buChar char="•"/>
            </a:pPr>
            <a:r>
              <a:rPr lang="en-US" sz="2800" dirty="0"/>
              <a:t>License from ODE</a:t>
            </a:r>
          </a:p>
        </p:txBody>
      </p:sp>
      <p:graphicFrame>
        <p:nvGraphicFramePr>
          <p:cNvPr id="4" name="Table 3"/>
          <p:cNvGraphicFramePr>
            <a:graphicFrameLocks noGrp="1"/>
          </p:cNvGraphicFramePr>
          <p:nvPr>
            <p:extLst>
              <p:ext uri="{D42A27DB-BD31-4B8C-83A1-F6EECF244321}">
                <p14:modId xmlns:p14="http://schemas.microsoft.com/office/powerpoint/2010/main" val="306102229"/>
              </p:ext>
            </p:extLst>
          </p:nvPr>
        </p:nvGraphicFramePr>
        <p:xfrm>
          <a:off x="533400" y="3886200"/>
          <a:ext cx="7772400" cy="1981200"/>
        </p:xfrm>
        <a:graphic>
          <a:graphicData uri="http://schemas.openxmlformats.org/drawingml/2006/table">
            <a:tbl>
              <a:tblPr firstRow="1" bandRow="1">
                <a:tableStyleId>{93296810-A885-4BE3-A3E7-6D5BEEA58F35}</a:tableStyleId>
              </a:tblPr>
              <a:tblGrid>
                <a:gridCol w="5813899">
                  <a:extLst>
                    <a:ext uri="{9D8B030D-6E8A-4147-A177-3AD203B41FA5}">
                      <a16:colId xmlns:a16="http://schemas.microsoft.com/office/drawing/2014/main" val="698343722"/>
                    </a:ext>
                  </a:extLst>
                </a:gridCol>
                <a:gridCol w="1958501">
                  <a:extLst>
                    <a:ext uri="{9D8B030D-6E8A-4147-A177-3AD203B41FA5}">
                      <a16:colId xmlns:a16="http://schemas.microsoft.com/office/drawing/2014/main" val="1201476665"/>
                    </a:ext>
                  </a:extLst>
                </a:gridCol>
              </a:tblGrid>
              <a:tr h="1981200">
                <a:tc>
                  <a:txBody>
                    <a:bodyPr/>
                    <a:lstStyle/>
                    <a:p>
                      <a:r>
                        <a:rPr lang="en-US" sz="2400" dirty="0"/>
                        <a:t>ODE</a:t>
                      </a:r>
                      <a:r>
                        <a:rPr lang="en-US" sz="2400" baseline="0" dirty="0"/>
                        <a:t> S</a:t>
                      </a:r>
                      <a:r>
                        <a:rPr lang="en-US" sz="2400" dirty="0"/>
                        <a:t>chool Nurse Licensure</a:t>
                      </a:r>
                      <a:r>
                        <a:rPr lang="en-US" sz="2400" baseline="0" dirty="0"/>
                        <a:t> : 2 types</a:t>
                      </a:r>
                    </a:p>
                    <a:p>
                      <a:pPr marL="285750" indent="-285750">
                        <a:buFont typeface="Arial" panose="020B0604020202020204" pitchFamily="34" charset="0"/>
                        <a:buChar char="•"/>
                      </a:pPr>
                      <a:r>
                        <a:rPr lang="en-US" sz="2400" baseline="0" dirty="0"/>
                        <a:t>Temporary (1 year) </a:t>
                      </a:r>
                    </a:p>
                    <a:p>
                      <a:pPr marL="285750" indent="-285750">
                        <a:buFont typeface="Arial" panose="020B0604020202020204" pitchFamily="34" charset="0"/>
                        <a:buChar char="•"/>
                      </a:pPr>
                      <a:r>
                        <a:rPr lang="en-US" sz="2400" baseline="0" dirty="0"/>
                        <a:t>5 year </a:t>
                      </a:r>
                    </a:p>
                    <a:p>
                      <a:r>
                        <a:rPr lang="en-US" sz="2400" baseline="0" dirty="0"/>
                        <a:t> (NOTE: ODE does not offer a substitute school nurse license)</a:t>
                      </a:r>
                      <a:endParaRPr lang="en-US" sz="2400" b="0" dirty="0"/>
                    </a:p>
                  </a:txBody>
                  <a:tcPr>
                    <a:solidFill>
                      <a:schemeClr val="tx1">
                        <a:lumMod val="75000"/>
                        <a:lumOff val="25000"/>
                      </a:schemeClr>
                    </a:solidFill>
                  </a:tcPr>
                </a:tc>
                <a:tc>
                  <a:txBody>
                    <a:bodyPr/>
                    <a:lstStyle/>
                    <a:p>
                      <a:r>
                        <a:rPr lang="en-US" dirty="0"/>
                        <a:t>OAC 3301-24-05</a:t>
                      </a:r>
                    </a:p>
                    <a:p>
                      <a:endParaRPr lang="en-US" dirty="0"/>
                    </a:p>
                    <a:p>
                      <a:r>
                        <a:rPr lang="en-US" dirty="0"/>
                        <a:t>OAC 3301-23-44 </a:t>
                      </a:r>
                    </a:p>
                  </a:txBody>
                  <a:tcPr>
                    <a:solidFill>
                      <a:schemeClr val="tx1">
                        <a:lumMod val="75000"/>
                        <a:lumOff val="25000"/>
                      </a:schemeClr>
                    </a:solidFill>
                  </a:tcPr>
                </a:tc>
                <a:extLst>
                  <a:ext uri="{0D108BD9-81ED-4DB2-BD59-A6C34878D82A}">
                    <a16:rowId xmlns:a16="http://schemas.microsoft.com/office/drawing/2014/main" val="3635240174"/>
                  </a:ext>
                </a:extLst>
              </a:tr>
            </a:tbl>
          </a:graphicData>
        </a:graphic>
      </p:graphicFrame>
    </p:spTree>
    <p:extLst>
      <p:ext uri="{BB962C8B-B14F-4D97-AF65-F5344CB8AC3E}">
        <p14:creationId xmlns:p14="http://schemas.microsoft.com/office/powerpoint/2010/main" val="566282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96498"/>
            <a:ext cx="8866272" cy="1208501"/>
          </a:xfrm>
        </p:spPr>
        <p:txBody>
          <a:bodyPr/>
          <a:lstStyle/>
          <a:p>
            <a:r>
              <a:rPr lang="en-US" sz="4000" dirty="0"/>
              <a:t>Five Ways A School Nurse </a:t>
            </a:r>
            <a:br>
              <a:rPr lang="en-US" sz="4000" dirty="0"/>
            </a:br>
            <a:r>
              <a:rPr lang="en-US" sz="4000" dirty="0"/>
              <a:t>Benefits the School</a:t>
            </a:r>
          </a:p>
        </p:txBody>
      </p:sp>
      <p:sp>
        <p:nvSpPr>
          <p:cNvPr id="3" name="Content Placeholder 2"/>
          <p:cNvSpPr>
            <a:spLocks noGrp="1"/>
          </p:cNvSpPr>
          <p:nvPr>
            <p:ph idx="1"/>
          </p:nvPr>
        </p:nvSpPr>
        <p:spPr>
          <a:xfrm>
            <a:off x="762000" y="1582182"/>
            <a:ext cx="7777293" cy="4056618"/>
          </a:xfrm>
        </p:spPr>
        <p:txBody>
          <a:bodyPr/>
          <a:lstStyle/>
          <a:p>
            <a:endParaRPr lang="en-US" sz="3600" dirty="0"/>
          </a:p>
          <a:p>
            <a:pPr marL="514350" indent="-514350" algn="l">
              <a:buAutoNum type="arabicPeriod"/>
            </a:pPr>
            <a:r>
              <a:rPr lang="en-US" sz="3600" dirty="0">
                <a:solidFill>
                  <a:schemeClr val="tx1"/>
                </a:solidFill>
              </a:rPr>
              <a:t>Attendance</a:t>
            </a:r>
          </a:p>
          <a:p>
            <a:pPr marL="514350" indent="-514350" algn="l">
              <a:buAutoNum type="arabicPeriod"/>
            </a:pPr>
            <a:r>
              <a:rPr lang="en-US" sz="3600" dirty="0">
                <a:solidFill>
                  <a:schemeClr val="tx1"/>
                </a:solidFill>
              </a:rPr>
              <a:t>Academics</a:t>
            </a:r>
          </a:p>
          <a:p>
            <a:pPr marL="514350" indent="-514350" algn="l">
              <a:buAutoNum type="arabicPeriod"/>
            </a:pPr>
            <a:r>
              <a:rPr lang="en-US" sz="3600" dirty="0">
                <a:solidFill>
                  <a:schemeClr val="tx1"/>
                </a:solidFill>
              </a:rPr>
              <a:t>Time</a:t>
            </a:r>
          </a:p>
          <a:p>
            <a:pPr marL="514350" indent="-514350" algn="l">
              <a:buAutoNum type="arabicPeriod"/>
            </a:pPr>
            <a:r>
              <a:rPr lang="en-US" sz="3600" dirty="0">
                <a:solidFill>
                  <a:schemeClr val="tx1"/>
                </a:solidFill>
              </a:rPr>
              <a:t>Staff Wellness</a:t>
            </a:r>
          </a:p>
          <a:p>
            <a:pPr marL="514350" indent="-514350" algn="l">
              <a:buAutoNum type="arabicPeriod"/>
            </a:pPr>
            <a:r>
              <a:rPr lang="en-US" sz="3600" dirty="0">
                <a:solidFill>
                  <a:schemeClr val="tx1"/>
                </a:solidFill>
              </a:rPr>
              <a:t>Accountability</a:t>
            </a:r>
          </a:p>
        </p:txBody>
      </p:sp>
      <p:sp>
        <p:nvSpPr>
          <p:cNvPr id="4" name="TextBox 3"/>
          <p:cNvSpPr txBox="1"/>
          <p:nvPr/>
        </p:nvSpPr>
        <p:spPr>
          <a:xfrm>
            <a:off x="762000" y="6172200"/>
            <a:ext cx="4953000" cy="369332"/>
          </a:xfrm>
          <a:prstGeom prst="rect">
            <a:avLst/>
          </a:prstGeom>
          <a:noFill/>
        </p:spPr>
        <p:txBody>
          <a:bodyPr wrap="square" rtlCol="0">
            <a:spAutoFit/>
          </a:bodyPr>
          <a:lstStyle/>
          <a:p>
            <a:endParaRPr lang="en-US" dirty="0"/>
          </a:p>
        </p:txBody>
      </p:sp>
      <p:sp>
        <p:nvSpPr>
          <p:cNvPr id="5" name="TextBox 4"/>
          <p:cNvSpPr txBox="1"/>
          <p:nvPr/>
        </p:nvSpPr>
        <p:spPr>
          <a:xfrm>
            <a:off x="381000" y="6172200"/>
            <a:ext cx="5334000" cy="369332"/>
          </a:xfrm>
          <a:prstGeom prst="rect">
            <a:avLst/>
          </a:prstGeom>
          <a:solidFill>
            <a:schemeClr val="bg1"/>
          </a:solidFill>
        </p:spPr>
        <p:txBody>
          <a:bodyPr wrap="square" rtlCol="0">
            <a:spAutoFit/>
          </a:bodyPr>
          <a:lstStyle/>
          <a:p>
            <a:r>
              <a:rPr lang="en-US" dirty="0">
                <a:hlinkClick r:id="rId2"/>
              </a:rPr>
              <a:t>http://www.nasn.org/advocacy/advocacy-skill-building</a:t>
            </a:r>
            <a:r>
              <a:rPr lang="en-US" dirty="0"/>
              <a:t> </a:t>
            </a:r>
          </a:p>
        </p:txBody>
      </p:sp>
    </p:spTree>
    <p:extLst>
      <p:ext uri="{BB962C8B-B14F-4D97-AF65-F5344CB8AC3E}">
        <p14:creationId xmlns:p14="http://schemas.microsoft.com/office/powerpoint/2010/main" val="3865976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96498"/>
            <a:ext cx="9220200" cy="885683"/>
          </a:xfrm>
        </p:spPr>
        <p:txBody>
          <a:bodyPr/>
          <a:lstStyle/>
          <a:p>
            <a:r>
              <a:rPr lang="en-US" sz="3600" dirty="0"/>
              <a:t>Five Ways a School Nurse Benefits the School</a:t>
            </a:r>
          </a:p>
        </p:txBody>
      </p:sp>
      <p:sp>
        <p:nvSpPr>
          <p:cNvPr id="3" name="Content Placeholder 2"/>
          <p:cNvSpPr>
            <a:spLocks noGrp="1"/>
          </p:cNvSpPr>
          <p:nvPr>
            <p:ph idx="1"/>
          </p:nvPr>
        </p:nvSpPr>
        <p:spPr/>
        <p:txBody>
          <a:bodyPr/>
          <a:lstStyle/>
          <a:p>
            <a:pPr algn="l"/>
            <a:r>
              <a:rPr lang="en-US" sz="3600" b="1" dirty="0">
                <a:solidFill>
                  <a:srgbClr val="0070C0"/>
                </a:solidFill>
              </a:rPr>
              <a:t>#1 Attendance </a:t>
            </a:r>
          </a:p>
          <a:p>
            <a:endParaRPr lang="en-US" dirty="0"/>
          </a:p>
        </p:txBody>
      </p:sp>
      <p:sp>
        <p:nvSpPr>
          <p:cNvPr id="4" name="Rectangle 3"/>
          <p:cNvSpPr/>
          <p:nvPr/>
        </p:nvSpPr>
        <p:spPr>
          <a:xfrm>
            <a:off x="402074" y="2286000"/>
            <a:ext cx="8360926" cy="3539430"/>
          </a:xfrm>
          <a:prstGeom prst="rect">
            <a:avLst/>
          </a:prstGeom>
        </p:spPr>
        <p:txBody>
          <a:bodyPr wrap="square">
            <a:spAutoFit/>
          </a:bodyPr>
          <a:lstStyle/>
          <a:p>
            <a:pPr marL="457200" indent="-457200">
              <a:buFont typeface="Arial" panose="020B0604020202020204" pitchFamily="34" charset="0"/>
              <a:buChar char="•"/>
            </a:pPr>
            <a:r>
              <a:rPr lang="en-US" sz="2800" dirty="0"/>
              <a:t>Improves attendance through health promotion, disease prevention and disease management. </a:t>
            </a:r>
          </a:p>
          <a:p>
            <a:pPr marL="457200" indent="-457200">
              <a:buFont typeface="Arial" panose="020B0604020202020204" pitchFamily="34" charset="0"/>
              <a:buChar char="•"/>
            </a:pPr>
            <a:r>
              <a:rPr lang="en-US" sz="2800" dirty="0"/>
              <a:t>Promotes student quick return to classroom through nursing interventions in timely manner</a:t>
            </a:r>
          </a:p>
          <a:p>
            <a:pPr marL="457200" indent="-457200">
              <a:buFont typeface="Arial" panose="020B0604020202020204" pitchFamily="34" charset="0"/>
              <a:buChar char="•"/>
            </a:pPr>
            <a:r>
              <a:rPr lang="en-US" sz="2800" dirty="0"/>
              <a:t>Students with a full-time school nurse have about half the student illness- or injury-related early releases from school where no school nurse is present. </a:t>
            </a:r>
          </a:p>
        </p:txBody>
      </p:sp>
      <p:sp>
        <p:nvSpPr>
          <p:cNvPr id="5" name="Rectangle 4"/>
          <p:cNvSpPr/>
          <p:nvPr/>
        </p:nvSpPr>
        <p:spPr>
          <a:xfrm>
            <a:off x="228600" y="6096000"/>
            <a:ext cx="5715000" cy="369332"/>
          </a:xfrm>
          <a:prstGeom prst="rect">
            <a:avLst/>
          </a:prstGeom>
          <a:solidFill>
            <a:schemeClr val="bg1"/>
          </a:solidFill>
        </p:spPr>
        <p:txBody>
          <a:bodyPr wrap="square">
            <a:spAutoFit/>
          </a:bodyPr>
          <a:lstStyle/>
          <a:p>
            <a:r>
              <a:rPr lang="en-US" dirty="0">
                <a:hlinkClick r:id="rId2"/>
              </a:rPr>
              <a:t>http://www.nasn.org/advocacy/advocacy-skill-building</a:t>
            </a:r>
            <a:r>
              <a:rPr lang="en-US" dirty="0"/>
              <a:t> </a:t>
            </a:r>
          </a:p>
        </p:txBody>
      </p:sp>
    </p:spTree>
    <p:extLst>
      <p:ext uri="{BB962C8B-B14F-4D97-AF65-F5344CB8AC3E}">
        <p14:creationId xmlns:p14="http://schemas.microsoft.com/office/powerpoint/2010/main" val="2996299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96498"/>
            <a:ext cx="8866272" cy="1208501"/>
          </a:xfrm>
        </p:spPr>
        <p:txBody>
          <a:bodyPr/>
          <a:lstStyle/>
          <a:p>
            <a:r>
              <a:rPr lang="en-US" sz="3600" dirty="0"/>
              <a:t>Five Ways a School Nurse Benefits the School</a:t>
            </a:r>
          </a:p>
        </p:txBody>
      </p:sp>
      <p:sp>
        <p:nvSpPr>
          <p:cNvPr id="5" name="Content Placeholder 4"/>
          <p:cNvSpPr>
            <a:spLocks noGrp="1"/>
          </p:cNvSpPr>
          <p:nvPr>
            <p:ph idx="1"/>
          </p:nvPr>
        </p:nvSpPr>
        <p:spPr>
          <a:xfrm>
            <a:off x="381000" y="1752600"/>
            <a:ext cx="8458200" cy="3276600"/>
          </a:xfrm>
        </p:spPr>
        <p:txBody>
          <a:bodyPr/>
          <a:lstStyle/>
          <a:p>
            <a:pPr marL="0" indent="0" algn="l"/>
            <a:r>
              <a:rPr lang="en-US" sz="3600" b="1" dirty="0">
                <a:solidFill>
                  <a:srgbClr val="0070C0"/>
                </a:solidFill>
              </a:rPr>
              <a:t>#2  Academics </a:t>
            </a:r>
          </a:p>
          <a:p>
            <a:pPr marL="457200" indent="-457200" algn="l">
              <a:buFont typeface="Arial" panose="020B0604020202020204" pitchFamily="34" charset="0"/>
              <a:buChar char="•"/>
            </a:pPr>
            <a:r>
              <a:rPr lang="en-US" dirty="0"/>
              <a:t>Improved attendance means the healthy student is in the classroom and ready to learn</a:t>
            </a:r>
          </a:p>
          <a:p>
            <a:pPr marL="457200" indent="-457200" algn="l">
              <a:buFont typeface="Arial" panose="020B0604020202020204" pitchFamily="34" charset="0"/>
              <a:buChar char="•"/>
            </a:pPr>
            <a:r>
              <a:rPr lang="en-US" dirty="0"/>
              <a:t>School Nurses enable better performance, which also contributes to reducing drop-out rates.</a:t>
            </a:r>
          </a:p>
        </p:txBody>
      </p:sp>
      <p:sp>
        <p:nvSpPr>
          <p:cNvPr id="3" name="Rectangle 2"/>
          <p:cNvSpPr/>
          <p:nvPr/>
        </p:nvSpPr>
        <p:spPr>
          <a:xfrm>
            <a:off x="533400" y="6085302"/>
            <a:ext cx="5791200" cy="369332"/>
          </a:xfrm>
          <a:prstGeom prst="rect">
            <a:avLst/>
          </a:prstGeom>
          <a:solidFill>
            <a:schemeClr val="bg1"/>
          </a:solidFill>
        </p:spPr>
        <p:txBody>
          <a:bodyPr wrap="square">
            <a:spAutoFit/>
          </a:bodyPr>
          <a:lstStyle/>
          <a:p>
            <a:r>
              <a:rPr lang="en-US" dirty="0">
                <a:hlinkClick r:id="rId2"/>
              </a:rPr>
              <a:t>http://www.nasn.org/advocacy/advocacy-skill-building</a:t>
            </a:r>
            <a:r>
              <a:rPr lang="en-US" dirty="0"/>
              <a:t> </a:t>
            </a:r>
          </a:p>
        </p:txBody>
      </p:sp>
    </p:spTree>
    <p:extLst>
      <p:ext uri="{BB962C8B-B14F-4D97-AF65-F5344CB8AC3E}">
        <p14:creationId xmlns:p14="http://schemas.microsoft.com/office/powerpoint/2010/main" val="34124189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96499"/>
            <a:ext cx="8942472" cy="626300"/>
          </a:xfrm>
        </p:spPr>
        <p:txBody>
          <a:bodyPr/>
          <a:lstStyle/>
          <a:p>
            <a:r>
              <a:rPr lang="en-US" sz="3600" dirty="0"/>
              <a:t>Five Ways a School Nurse Benefits the School</a:t>
            </a:r>
          </a:p>
        </p:txBody>
      </p:sp>
      <p:sp>
        <p:nvSpPr>
          <p:cNvPr id="3" name="Content Placeholder 2"/>
          <p:cNvSpPr>
            <a:spLocks noGrp="1"/>
          </p:cNvSpPr>
          <p:nvPr>
            <p:ph idx="1"/>
          </p:nvPr>
        </p:nvSpPr>
        <p:spPr>
          <a:xfrm>
            <a:off x="381000" y="1322799"/>
            <a:ext cx="8458200" cy="4163601"/>
          </a:xfrm>
        </p:spPr>
        <p:txBody>
          <a:bodyPr/>
          <a:lstStyle/>
          <a:p>
            <a:pPr algn="l"/>
            <a:r>
              <a:rPr lang="en-US" sz="3600" b="1" dirty="0">
                <a:solidFill>
                  <a:srgbClr val="0070C0"/>
                </a:solidFill>
              </a:rPr>
              <a:t>#3 Time </a:t>
            </a:r>
          </a:p>
          <a:p>
            <a:pPr algn="l"/>
            <a:r>
              <a:rPr lang="en-US" dirty="0"/>
              <a:t>School nurses save time for principals, teachers and staff. </a:t>
            </a:r>
            <a:endParaRPr lang="en-US" b="1" dirty="0">
              <a:solidFill>
                <a:srgbClr val="0070C0"/>
              </a:solidFill>
            </a:endParaRPr>
          </a:p>
          <a:p>
            <a:pPr algn="l"/>
            <a:r>
              <a:rPr lang="en-US" b="1" dirty="0">
                <a:solidFill>
                  <a:srgbClr val="0070C0"/>
                </a:solidFill>
              </a:rPr>
              <a:t>A school nurse in the building saves:</a:t>
            </a:r>
          </a:p>
          <a:p>
            <a:pPr marL="457200" lvl="0" indent="-457200" algn="l">
              <a:buFont typeface="Wingdings" panose="05000000000000000000" pitchFamily="2" charset="2"/>
              <a:buChar char="Ø"/>
            </a:pPr>
            <a:r>
              <a:rPr lang="en-US" dirty="0"/>
              <a:t>Principals almost an hour a day</a:t>
            </a:r>
          </a:p>
          <a:p>
            <a:pPr marL="457200" lvl="0" indent="-457200" algn="l">
              <a:buFont typeface="Wingdings" panose="05000000000000000000" pitchFamily="2" charset="2"/>
              <a:buChar char="Ø"/>
            </a:pPr>
            <a:r>
              <a:rPr lang="en-US" dirty="0"/>
              <a:t>Teachers almost 20 minutes a day</a:t>
            </a:r>
          </a:p>
          <a:p>
            <a:pPr marL="457200" lvl="0" indent="-457200" algn="l">
              <a:buFont typeface="Wingdings" panose="05000000000000000000" pitchFamily="2" charset="2"/>
              <a:buChar char="Ø"/>
            </a:pPr>
            <a:r>
              <a:rPr lang="en-US" dirty="0"/>
              <a:t>Clerical staff over 45 minutes a day</a:t>
            </a:r>
          </a:p>
          <a:p>
            <a:endParaRPr lang="en-US" dirty="0"/>
          </a:p>
        </p:txBody>
      </p:sp>
      <p:sp>
        <p:nvSpPr>
          <p:cNvPr id="4" name="Rectangle 3"/>
          <p:cNvSpPr/>
          <p:nvPr/>
        </p:nvSpPr>
        <p:spPr>
          <a:xfrm>
            <a:off x="533400" y="6112700"/>
            <a:ext cx="5562600" cy="369332"/>
          </a:xfrm>
          <a:prstGeom prst="rect">
            <a:avLst/>
          </a:prstGeom>
          <a:solidFill>
            <a:schemeClr val="bg1"/>
          </a:solidFill>
        </p:spPr>
        <p:txBody>
          <a:bodyPr wrap="square">
            <a:spAutoFit/>
          </a:bodyPr>
          <a:lstStyle/>
          <a:p>
            <a:r>
              <a:rPr lang="en-US" dirty="0">
                <a:hlinkClick r:id="rId2"/>
              </a:rPr>
              <a:t>http://www.nasn.org/advocacy/advocacy-skill-building</a:t>
            </a:r>
            <a:r>
              <a:rPr lang="en-US" dirty="0"/>
              <a:t> </a:t>
            </a:r>
          </a:p>
        </p:txBody>
      </p:sp>
    </p:spTree>
    <p:extLst>
      <p:ext uri="{BB962C8B-B14F-4D97-AF65-F5344CB8AC3E}">
        <p14:creationId xmlns:p14="http://schemas.microsoft.com/office/powerpoint/2010/main" val="2375042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Five Ways a School Nurse Benefits the School</a:t>
            </a:r>
          </a:p>
        </p:txBody>
      </p:sp>
      <p:sp>
        <p:nvSpPr>
          <p:cNvPr id="3" name="Content Placeholder 2"/>
          <p:cNvSpPr>
            <a:spLocks noGrp="1"/>
          </p:cNvSpPr>
          <p:nvPr>
            <p:ph idx="1"/>
          </p:nvPr>
        </p:nvSpPr>
        <p:spPr>
          <a:xfrm>
            <a:off x="402074" y="1371600"/>
            <a:ext cx="8137219" cy="4648200"/>
          </a:xfrm>
        </p:spPr>
        <p:txBody>
          <a:bodyPr/>
          <a:lstStyle/>
          <a:p>
            <a:pPr algn="l"/>
            <a:r>
              <a:rPr lang="en-US" sz="3600" b="1" dirty="0">
                <a:solidFill>
                  <a:srgbClr val="0070C0"/>
                </a:solidFill>
              </a:rPr>
              <a:t>#4 Staff Wellness </a:t>
            </a:r>
            <a:endParaRPr lang="en-US" b="1" dirty="0">
              <a:solidFill>
                <a:schemeClr val="tx1"/>
              </a:solidFill>
            </a:endParaRPr>
          </a:p>
          <a:p>
            <a:pPr marL="0" indent="0" algn="l"/>
            <a:r>
              <a:rPr lang="en-US" dirty="0">
                <a:solidFill>
                  <a:schemeClr val="tx1"/>
                </a:solidFill>
              </a:rPr>
              <a:t>School nurses </a:t>
            </a:r>
            <a:r>
              <a:rPr lang="en-US" dirty="0"/>
              <a:t>improve the general health of staff:</a:t>
            </a:r>
          </a:p>
          <a:p>
            <a:pPr marL="914400" indent="-569913" algn="l">
              <a:buFont typeface="Arial" panose="020B0604020202020204" pitchFamily="34" charset="0"/>
              <a:buChar char="•"/>
            </a:pPr>
            <a:r>
              <a:rPr lang="en-US" dirty="0"/>
              <a:t>Healthy teachers can focus on teaching</a:t>
            </a:r>
          </a:p>
          <a:p>
            <a:pPr marL="914400" indent="-573088" algn="l">
              <a:buFont typeface="Arial" panose="020B0604020202020204" pitchFamily="34" charset="0"/>
              <a:buChar char="•"/>
            </a:pPr>
            <a:r>
              <a:rPr lang="en-US" dirty="0"/>
              <a:t>Healthy office staff are more productive</a:t>
            </a:r>
          </a:p>
          <a:p>
            <a:pPr marL="914400" indent="-573088" algn="l">
              <a:buFont typeface="Arial" panose="020B0604020202020204" pitchFamily="34" charset="0"/>
              <a:buChar char="•"/>
            </a:pPr>
            <a:r>
              <a:rPr lang="en-US" dirty="0"/>
              <a:t>Wellness activities can improve staff health resulting in less substitute teachers needed</a:t>
            </a:r>
          </a:p>
          <a:p>
            <a:pPr marL="914400" indent="-573088" algn="l">
              <a:buFont typeface="Arial" panose="020B0604020202020204" pitchFamily="34" charset="0"/>
              <a:buChar char="•"/>
            </a:pPr>
            <a:endParaRPr lang="en-US" sz="2800" dirty="0"/>
          </a:p>
          <a:p>
            <a:pPr algn="l"/>
            <a:endParaRPr lang="en-US" dirty="0"/>
          </a:p>
          <a:p>
            <a:endParaRPr lang="en-US" dirty="0"/>
          </a:p>
        </p:txBody>
      </p:sp>
      <p:sp>
        <p:nvSpPr>
          <p:cNvPr id="4" name="Rectangle 3"/>
          <p:cNvSpPr/>
          <p:nvPr/>
        </p:nvSpPr>
        <p:spPr>
          <a:xfrm>
            <a:off x="533400" y="6248400"/>
            <a:ext cx="5943600" cy="369332"/>
          </a:xfrm>
          <a:prstGeom prst="rect">
            <a:avLst/>
          </a:prstGeom>
          <a:solidFill>
            <a:schemeClr val="bg1"/>
          </a:solidFill>
        </p:spPr>
        <p:txBody>
          <a:bodyPr wrap="square">
            <a:spAutoFit/>
          </a:bodyPr>
          <a:lstStyle/>
          <a:p>
            <a:r>
              <a:rPr lang="en-US" dirty="0">
                <a:hlinkClick r:id="rId2"/>
              </a:rPr>
              <a:t>http://www.nasn.org/advocacy/advocacy-skill-building</a:t>
            </a:r>
            <a:r>
              <a:rPr lang="en-US" dirty="0"/>
              <a:t> </a:t>
            </a:r>
          </a:p>
        </p:txBody>
      </p:sp>
    </p:spTree>
    <p:extLst>
      <p:ext uri="{BB962C8B-B14F-4D97-AF65-F5344CB8AC3E}">
        <p14:creationId xmlns:p14="http://schemas.microsoft.com/office/powerpoint/2010/main" val="3347513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039162" cy="626300"/>
          </a:xfrm>
        </p:spPr>
        <p:txBody>
          <a:bodyPr/>
          <a:lstStyle/>
          <a:p>
            <a:r>
              <a:rPr lang="en-US" sz="3200" dirty="0"/>
              <a:t>Five Ways a School Nurse Benefits the School</a:t>
            </a:r>
          </a:p>
        </p:txBody>
      </p:sp>
      <p:sp>
        <p:nvSpPr>
          <p:cNvPr id="3" name="Content Placeholder 2"/>
          <p:cNvSpPr>
            <a:spLocks noGrp="1"/>
          </p:cNvSpPr>
          <p:nvPr>
            <p:ph idx="1"/>
          </p:nvPr>
        </p:nvSpPr>
        <p:spPr>
          <a:xfrm>
            <a:off x="457200" y="1143000"/>
            <a:ext cx="8458200" cy="5715000"/>
          </a:xfrm>
        </p:spPr>
        <p:txBody>
          <a:bodyPr/>
          <a:lstStyle/>
          <a:p>
            <a:pPr algn="l"/>
            <a:r>
              <a:rPr lang="en-US" sz="3600" b="1" dirty="0">
                <a:solidFill>
                  <a:srgbClr val="0070C0"/>
                </a:solidFill>
              </a:rPr>
              <a:t>#5 Accountability </a:t>
            </a:r>
            <a:endParaRPr lang="en-US" sz="3600" b="1" dirty="0">
              <a:solidFill>
                <a:srgbClr val="FF0000"/>
              </a:solidFill>
            </a:endParaRPr>
          </a:p>
          <a:p>
            <a:pPr algn="l"/>
            <a:r>
              <a:rPr lang="en-US" sz="2800" dirty="0"/>
              <a:t>School nurses help schools stay accountable by:</a:t>
            </a:r>
            <a:endParaRPr lang="en-US" dirty="0"/>
          </a:p>
          <a:p>
            <a:pPr algn="l">
              <a:buFont typeface="Arial" panose="020B0604020202020204" pitchFamily="34" charset="0"/>
              <a:buChar char="•"/>
            </a:pPr>
            <a:r>
              <a:rPr lang="en-US" sz="2400" dirty="0"/>
              <a:t>Promoting compliance with federal and state law mitigates lawsuits</a:t>
            </a:r>
          </a:p>
          <a:p>
            <a:pPr algn="l">
              <a:buFont typeface="Arial" panose="020B0604020202020204" pitchFamily="34" charset="0"/>
              <a:buChar char="•"/>
            </a:pPr>
            <a:r>
              <a:rPr lang="en-US" sz="2400" dirty="0"/>
              <a:t>Assisting with disaster preparedness to save lives and property</a:t>
            </a:r>
          </a:p>
          <a:p>
            <a:pPr algn="l">
              <a:buFont typeface="Arial" panose="020B0604020202020204" pitchFamily="34" charset="0"/>
              <a:buChar char="•"/>
            </a:pPr>
            <a:r>
              <a:rPr lang="en-US" sz="2400" dirty="0"/>
              <a:t>Addressing student mental health links to academic achievement</a:t>
            </a:r>
          </a:p>
          <a:p>
            <a:pPr algn="l">
              <a:buFont typeface="Arial" panose="020B0604020202020204" pitchFamily="34" charset="0"/>
              <a:buChar char="•"/>
            </a:pPr>
            <a:r>
              <a:rPr lang="en-US" sz="2400" dirty="0"/>
              <a:t>Advocating for adequate staffing aligns with Healthy People 2020 recommendations of the ratio of one school nurse per 750 well students (1:750)</a:t>
            </a:r>
          </a:p>
        </p:txBody>
      </p:sp>
      <p:sp>
        <p:nvSpPr>
          <p:cNvPr id="4" name="Rectangle 3"/>
          <p:cNvSpPr/>
          <p:nvPr/>
        </p:nvSpPr>
        <p:spPr>
          <a:xfrm>
            <a:off x="326064" y="6248400"/>
            <a:ext cx="5486400" cy="369332"/>
          </a:xfrm>
          <a:prstGeom prst="rect">
            <a:avLst/>
          </a:prstGeom>
          <a:solidFill>
            <a:schemeClr val="bg1"/>
          </a:solidFill>
        </p:spPr>
        <p:txBody>
          <a:bodyPr wrap="square">
            <a:spAutoFit/>
          </a:bodyPr>
          <a:lstStyle/>
          <a:p>
            <a:r>
              <a:rPr lang="en-US" dirty="0">
                <a:hlinkClick r:id="rId2"/>
              </a:rPr>
              <a:t>http://www.nasn.org/advocacy/advocacy-skill-building</a:t>
            </a:r>
            <a:r>
              <a:rPr lang="en-US" dirty="0"/>
              <a:t> </a:t>
            </a:r>
          </a:p>
        </p:txBody>
      </p:sp>
    </p:spTree>
    <p:extLst>
      <p:ext uri="{BB962C8B-B14F-4D97-AF65-F5344CB8AC3E}">
        <p14:creationId xmlns:p14="http://schemas.microsoft.com/office/powerpoint/2010/main" val="19720541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Nurse</a:t>
            </a:r>
          </a:p>
        </p:txBody>
      </p:sp>
      <p:sp>
        <p:nvSpPr>
          <p:cNvPr id="3" name="Content Placeholder 2"/>
          <p:cNvSpPr>
            <a:spLocks noGrp="1"/>
          </p:cNvSpPr>
          <p:nvPr>
            <p:ph idx="1"/>
          </p:nvPr>
        </p:nvSpPr>
        <p:spPr>
          <a:xfrm>
            <a:off x="582561" y="1524000"/>
            <a:ext cx="8534400" cy="6477001"/>
          </a:xfrm>
        </p:spPr>
        <p:txBody>
          <a:bodyPr/>
          <a:lstStyle/>
          <a:p>
            <a:pPr marL="403225" indent="-236538" algn="l">
              <a:buFont typeface="Arial" panose="020B0604020202020204" pitchFamily="34" charset="0"/>
              <a:buChar char="•"/>
              <a:tabLst>
                <a:tab pos="403225" algn="l"/>
              </a:tabLst>
            </a:pPr>
            <a:r>
              <a:rPr lang="en-US" sz="2800" dirty="0"/>
              <a:t>Effectively identifies and refers to community resources to meet health needs/risks</a:t>
            </a:r>
          </a:p>
          <a:p>
            <a:pPr marL="403225" indent="-236538" algn="l">
              <a:buFont typeface="Arial" panose="020B0604020202020204" pitchFamily="34" charset="0"/>
              <a:buChar char="•"/>
              <a:tabLst>
                <a:tab pos="403225" algn="l"/>
              </a:tabLst>
            </a:pPr>
            <a:r>
              <a:rPr lang="en-US" sz="2800" dirty="0"/>
              <a:t>Is often the </a:t>
            </a:r>
            <a:r>
              <a:rPr lang="en-US" sz="2800" i="1" dirty="0"/>
              <a:t>only</a:t>
            </a:r>
            <a:r>
              <a:rPr lang="en-US" sz="2800" dirty="0"/>
              <a:t> health professional who sees the student on a regular basis</a:t>
            </a:r>
          </a:p>
          <a:p>
            <a:pPr marL="403225" indent="-236538" algn="l">
              <a:buFont typeface="Arial" panose="020B0604020202020204" pitchFamily="34" charset="0"/>
              <a:buChar char="•"/>
              <a:tabLst>
                <a:tab pos="403225" algn="l"/>
              </a:tabLst>
            </a:pPr>
            <a:r>
              <a:rPr lang="en-US" sz="2800" dirty="0"/>
              <a:t>Provides guidance/support to student/family</a:t>
            </a:r>
          </a:p>
          <a:p>
            <a:pPr marL="403225" indent="-236538" algn="l">
              <a:buFont typeface="Arial" panose="020B0604020202020204" pitchFamily="34" charset="0"/>
              <a:buChar char="•"/>
              <a:tabLst>
                <a:tab pos="403225" algn="l"/>
              </a:tabLst>
            </a:pPr>
            <a:r>
              <a:rPr lang="en-US" sz="2800" dirty="0"/>
              <a:t>Provides staff training on student health needs to keep students safe and ready to learn</a:t>
            </a:r>
          </a:p>
          <a:p>
            <a:pPr marL="403225" indent="-236538" algn="l">
              <a:buFont typeface="Arial" panose="020B0604020202020204" pitchFamily="34" charset="0"/>
              <a:buChar char="•"/>
              <a:tabLst>
                <a:tab pos="403225" algn="l"/>
              </a:tabLst>
            </a:pPr>
            <a:r>
              <a:rPr lang="en-US" sz="2800" dirty="0"/>
              <a:t>Ensures confidentiality of student and staff health information </a:t>
            </a:r>
          </a:p>
          <a:p>
            <a:endParaRPr lang="en-US" dirty="0"/>
          </a:p>
        </p:txBody>
      </p:sp>
    </p:spTree>
    <p:extLst>
      <p:ext uri="{BB962C8B-B14F-4D97-AF65-F5344CB8AC3E}">
        <p14:creationId xmlns:p14="http://schemas.microsoft.com/office/powerpoint/2010/main" val="288930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1"/>
            <a:ext cx="9094872" cy="533400"/>
          </a:xfrm>
        </p:spPr>
        <p:txBody>
          <a:bodyPr/>
          <a:lstStyle/>
          <a:p>
            <a:r>
              <a:rPr lang="en-US" sz="3600" dirty="0"/>
              <a:t>Some laws are driven by specific diseases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1268375"/>
              </p:ext>
            </p:extLst>
          </p:nvPr>
        </p:nvGraphicFramePr>
        <p:xfrm>
          <a:off x="661236" y="1447800"/>
          <a:ext cx="7620000" cy="4208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5505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61472" cy="941799"/>
          </a:xfrm>
        </p:spPr>
        <p:txBody>
          <a:bodyPr/>
          <a:lstStyle/>
          <a:p>
            <a:r>
              <a:rPr lang="en-US" dirty="0"/>
              <a:t>School Nurse Role </a:t>
            </a:r>
          </a:p>
        </p:txBody>
      </p:sp>
      <p:sp>
        <p:nvSpPr>
          <p:cNvPr id="3" name="Content Placeholder 2"/>
          <p:cNvSpPr>
            <a:spLocks noGrp="1"/>
          </p:cNvSpPr>
          <p:nvPr>
            <p:ph idx="1"/>
          </p:nvPr>
        </p:nvSpPr>
        <p:spPr>
          <a:xfrm>
            <a:off x="457200" y="1447800"/>
            <a:ext cx="8229600" cy="5867400"/>
          </a:xfrm>
        </p:spPr>
        <p:txBody>
          <a:bodyPr/>
          <a:lstStyle/>
          <a:p>
            <a:pPr algn="l"/>
            <a:r>
              <a:rPr lang="en-US" b="1" dirty="0">
                <a:solidFill>
                  <a:schemeClr val="tx1"/>
                </a:solidFill>
              </a:rPr>
              <a:t>School Nurses Reduce Chronic Absenteeism by:</a:t>
            </a:r>
          </a:p>
          <a:p>
            <a:pPr algn="l">
              <a:buFont typeface="Wingdings" panose="05000000000000000000" pitchFamily="2" charset="2"/>
              <a:buChar char="§"/>
            </a:pPr>
            <a:r>
              <a:rPr lang="en-US" sz="2800" dirty="0"/>
              <a:t>Reaching out to students and families</a:t>
            </a:r>
          </a:p>
          <a:p>
            <a:pPr lvl="1">
              <a:buFont typeface="Wingdings" panose="05000000000000000000" pitchFamily="2" charset="2"/>
              <a:buChar char="§"/>
            </a:pPr>
            <a:r>
              <a:rPr lang="en-US" dirty="0"/>
              <a:t>Helping with access to needed healthcare providers</a:t>
            </a:r>
          </a:p>
          <a:p>
            <a:pPr lvl="1">
              <a:buFont typeface="Wingdings" panose="05000000000000000000" pitchFamily="2" charset="2"/>
              <a:buChar char="§"/>
            </a:pPr>
            <a:r>
              <a:rPr lang="en-US" dirty="0"/>
              <a:t>Providing support to the student and family</a:t>
            </a:r>
          </a:p>
          <a:p>
            <a:pPr lvl="1">
              <a:buFont typeface="Wingdings" panose="05000000000000000000" pitchFamily="2" charset="2"/>
              <a:buChar char="§"/>
            </a:pPr>
            <a:r>
              <a:rPr lang="en-US" dirty="0"/>
              <a:t>Providing health education </a:t>
            </a:r>
          </a:p>
          <a:p>
            <a:pPr algn="l">
              <a:buFont typeface="Wingdings" panose="05000000000000000000" pitchFamily="2" charset="2"/>
              <a:buChar char="§"/>
            </a:pPr>
            <a:endParaRPr lang="en-US" sz="2400" dirty="0"/>
          </a:p>
        </p:txBody>
      </p:sp>
    </p:spTree>
    <p:extLst>
      <p:ext uri="{BB962C8B-B14F-4D97-AF65-F5344CB8AC3E}">
        <p14:creationId xmlns:p14="http://schemas.microsoft.com/office/powerpoint/2010/main" val="4600667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4" y="533400"/>
            <a:ext cx="9018672" cy="1048781"/>
          </a:xfrm>
        </p:spPr>
        <p:txBody>
          <a:bodyPr/>
          <a:lstStyle/>
          <a:p>
            <a:r>
              <a:rPr lang="en-US" sz="3600" dirty="0"/>
              <a:t>School Nurse Role and Responsibilities</a:t>
            </a:r>
          </a:p>
        </p:txBody>
      </p:sp>
      <p:sp>
        <p:nvSpPr>
          <p:cNvPr id="3" name="Content Placeholder 2"/>
          <p:cNvSpPr>
            <a:spLocks noGrp="1"/>
          </p:cNvSpPr>
          <p:nvPr>
            <p:ph idx="1"/>
          </p:nvPr>
        </p:nvSpPr>
        <p:spPr>
          <a:xfrm>
            <a:off x="228600" y="1447801"/>
            <a:ext cx="8814636" cy="4191000"/>
          </a:xfrm>
        </p:spPr>
        <p:txBody>
          <a:bodyPr/>
          <a:lstStyle/>
          <a:p>
            <a:pPr marL="457200" indent="-457200" algn="l">
              <a:buFont typeface="Arial" panose="020B0604020202020204" pitchFamily="34" charset="0"/>
              <a:buChar char="•"/>
            </a:pPr>
            <a:r>
              <a:rPr lang="en-US" sz="2800" dirty="0"/>
              <a:t>State mandated reporter of suspected child abuse /neglect</a:t>
            </a:r>
          </a:p>
          <a:p>
            <a:pPr marL="457200" indent="-457200" algn="l">
              <a:buFont typeface="Arial" panose="020B0604020202020204" pitchFamily="34" charset="0"/>
              <a:buChar char="•"/>
            </a:pPr>
            <a:r>
              <a:rPr lang="en-US" sz="2800" dirty="0"/>
              <a:t>Conducts staff training on needs of students and building</a:t>
            </a:r>
          </a:p>
          <a:p>
            <a:pPr marL="457200" indent="-457200" algn="l">
              <a:buFont typeface="Arial" panose="020B0604020202020204" pitchFamily="34" charset="0"/>
              <a:buChar char="•"/>
            </a:pPr>
            <a:r>
              <a:rPr lang="en-US" sz="2800" dirty="0"/>
              <a:t>Monitors and reports communicable diseases</a:t>
            </a:r>
          </a:p>
          <a:p>
            <a:pPr marL="457200" indent="-457200" algn="l">
              <a:buFont typeface="Arial" panose="020B0604020202020204" pitchFamily="34" charset="0"/>
              <a:buChar char="•"/>
            </a:pPr>
            <a:r>
              <a:rPr lang="en-US" sz="2800" dirty="0"/>
              <a:t>Maintains immunization records</a:t>
            </a:r>
          </a:p>
          <a:p>
            <a:pPr marL="457200" indent="-457200" algn="l">
              <a:buFont typeface="Arial" panose="020B0604020202020204" pitchFamily="34" charset="0"/>
              <a:buChar char="•"/>
            </a:pPr>
            <a:r>
              <a:rPr lang="en-US" sz="2800" dirty="0"/>
              <a:t>Conducts health screenings according to ODH guidelines</a:t>
            </a:r>
          </a:p>
          <a:p>
            <a:pPr marL="457200" indent="-457200" algn="l">
              <a:buFont typeface="Arial" panose="020B0604020202020204" pitchFamily="34" charset="0"/>
              <a:buChar char="•"/>
            </a:pPr>
            <a:r>
              <a:rPr lang="en-US" sz="2800" dirty="0"/>
              <a:t>Provides immediate care to acute and chronic health conditions</a:t>
            </a:r>
          </a:p>
          <a:p>
            <a:pPr marL="457200" indent="-457200" algn="l">
              <a:buFont typeface="Arial" panose="020B0604020202020204" pitchFamily="34" charset="0"/>
              <a:buChar char="•"/>
            </a:pPr>
            <a:endParaRPr lang="en-US" sz="2800" dirty="0"/>
          </a:p>
          <a:p>
            <a:endParaRPr lang="en-US" dirty="0"/>
          </a:p>
        </p:txBody>
      </p:sp>
    </p:spTree>
    <p:extLst>
      <p:ext uri="{BB962C8B-B14F-4D97-AF65-F5344CB8AC3E}">
        <p14:creationId xmlns:p14="http://schemas.microsoft.com/office/powerpoint/2010/main" val="11824143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90072" cy="1447800"/>
          </a:xfrm>
        </p:spPr>
        <p:txBody>
          <a:bodyPr/>
          <a:lstStyle/>
          <a:p>
            <a:r>
              <a:rPr lang="en-US" sz="3600" dirty="0"/>
              <a:t>Which of these staff would be the best equipped to teach 8</a:t>
            </a:r>
            <a:r>
              <a:rPr lang="en-US" sz="3600" baseline="30000" dirty="0"/>
              <a:t>th</a:t>
            </a:r>
            <a:r>
              <a:rPr lang="en-US" sz="3600" dirty="0"/>
              <a:t> grade Algebra? </a:t>
            </a:r>
          </a:p>
        </p:txBody>
      </p:sp>
      <p:sp>
        <p:nvSpPr>
          <p:cNvPr id="3" name="Content Placeholder 2"/>
          <p:cNvSpPr>
            <a:spLocks noGrp="1"/>
          </p:cNvSpPr>
          <p:nvPr>
            <p:ph idx="1"/>
          </p:nvPr>
        </p:nvSpPr>
        <p:spPr>
          <a:xfrm>
            <a:off x="381000" y="1981200"/>
            <a:ext cx="8137219" cy="3810000"/>
          </a:xfrm>
        </p:spPr>
        <p:txBody>
          <a:bodyPr/>
          <a:lstStyle/>
          <a:p>
            <a:r>
              <a:rPr lang="en-US" sz="4000" dirty="0">
                <a:solidFill>
                  <a:schemeClr val="tx1"/>
                </a:solidFill>
              </a:rPr>
              <a:t>High School English Teacher</a:t>
            </a:r>
          </a:p>
          <a:p>
            <a:r>
              <a:rPr lang="en-US" sz="4000" dirty="0">
                <a:solidFill>
                  <a:schemeClr val="tx1"/>
                </a:solidFill>
              </a:rPr>
              <a:t>Kindergarten Teacher </a:t>
            </a:r>
          </a:p>
          <a:p>
            <a:r>
              <a:rPr lang="en-US" sz="4000" dirty="0">
                <a:solidFill>
                  <a:schemeClr val="tx1"/>
                </a:solidFill>
              </a:rPr>
              <a:t>Latin Teacher</a:t>
            </a:r>
          </a:p>
          <a:p>
            <a:r>
              <a:rPr lang="en-US" sz="4000" dirty="0">
                <a:solidFill>
                  <a:schemeClr val="tx1"/>
                </a:solidFill>
              </a:rPr>
              <a:t>Bus Driver </a:t>
            </a:r>
          </a:p>
          <a:p>
            <a:r>
              <a:rPr lang="en-US" sz="4000" dirty="0">
                <a:solidFill>
                  <a:schemeClr val="tx1"/>
                </a:solidFill>
              </a:rPr>
              <a:t>Algebra Teacher</a:t>
            </a:r>
          </a:p>
          <a:p>
            <a:endParaRPr lang="en-US" dirty="0"/>
          </a:p>
        </p:txBody>
      </p:sp>
    </p:spTree>
    <p:extLst>
      <p:ext uri="{BB962C8B-B14F-4D97-AF65-F5344CB8AC3E}">
        <p14:creationId xmlns:p14="http://schemas.microsoft.com/office/powerpoint/2010/main" val="36020441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43000" y="1600200"/>
            <a:ext cx="7315200" cy="3429000"/>
          </a:xfrm>
        </p:spPr>
        <p:txBody>
          <a:bodyPr/>
          <a:lstStyle/>
          <a:p>
            <a:pPr algn="l"/>
            <a:r>
              <a:rPr lang="en-US" sz="4400" dirty="0"/>
              <a:t>A nurse is not a nurse is not a nurse!</a:t>
            </a:r>
          </a:p>
          <a:p>
            <a:pPr algn="l"/>
            <a:r>
              <a:rPr lang="en-US" sz="4400" i="1" dirty="0"/>
              <a:t>What does this mean?   </a:t>
            </a:r>
          </a:p>
          <a:p>
            <a:pPr algn="l"/>
            <a:r>
              <a:rPr lang="en-US" sz="4400" i="1" dirty="0"/>
              <a:t>How is it related to education?</a:t>
            </a:r>
          </a:p>
          <a:p>
            <a:pPr algn="l"/>
            <a:endParaRPr lang="en-US" dirty="0"/>
          </a:p>
        </p:txBody>
      </p:sp>
    </p:spTree>
    <p:extLst>
      <p:ext uri="{BB962C8B-B14F-4D97-AF65-F5344CB8AC3E}">
        <p14:creationId xmlns:p14="http://schemas.microsoft.com/office/powerpoint/2010/main" val="8984760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74" y="533401"/>
            <a:ext cx="2112526" cy="609600"/>
          </a:xfrm>
        </p:spPr>
        <p:txBody>
          <a:bodyPr/>
          <a:lstStyle/>
          <a:p>
            <a:r>
              <a:rPr lang="en-US" dirty="0"/>
              <a:t>Staffing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7642746"/>
              </p:ext>
            </p:extLst>
          </p:nvPr>
        </p:nvGraphicFramePr>
        <p:xfrm>
          <a:off x="0" y="914401"/>
          <a:ext cx="8839199"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3970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Registered Nurse </a:t>
            </a:r>
          </a:p>
        </p:txBody>
      </p:sp>
      <p:sp>
        <p:nvSpPr>
          <p:cNvPr id="3" name="Content Placeholder 2"/>
          <p:cNvSpPr>
            <a:spLocks noGrp="1"/>
          </p:cNvSpPr>
          <p:nvPr>
            <p:ph idx="1"/>
          </p:nvPr>
        </p:nvSpPr>
        <p:spPr>
          <a:xfrm>
            <a:off x="402074" y="1447800"/>
            <a:ext cx="8616598" cy="4419600"/>
          </a:xfrm>
        </p:spPr>
        <p:txBody>
          <a:bodyPr/>
          <a:lstStyle/>
          <a:p>
            <a:pPr marL="457200" indent="-457200" algn="l">
              <a:buFont typeface="Arial" panose="020B0604020202020204" pitchFamily="34" charset="0"/>
              <a:buChar char="•"/>
            </a:pPr>
            <a:r>
              <a:rPr lang="en-US" dirty="0"/>
              <a:t>Licensed by Ohio Board of Nursing</a:t>
            </a:r>
          </a:p>
          <a:p>
            <a:pPr marL="457200" indent="-457200" algn="l">
              <a:buFont typeface="Arial" panose="020B0604020202020204" pitchFamily="34" charset="0"/>
              <a:buChar char="•"/>
            </a:pPr>
            <a:r>
              <a:rPr lang="en-US" dirty="0"/>
              <a:t>Levels of education:  Associate or Bachelor’s </a:t>
            </a:r>
          </a:p>
          <a:p>
            <a:pPr marL="457200" indent="-457200" algn="l">
              <a:buFont typeface="Arial" panose="020B0604020202020204" pitchFamily="34" charset="0"/>
              <a:buChar char="•"/>
            </a:pPr>
            <a:r>
              <a:rPr lang="en-US" dirty="0"/>
              <a:t>Role: Independent practitioner under Ohio Nurse Practice Act </a:t>
            </a:r>
          </a:p>
          <a:p>
            <a:pPr marL="457200" indent="-457200" algn="l">
              <a:buFont typeface="Arial" panose="020B0604020202020204" pitchFamily="34" charset="0"/>
              <a:buChar char="•"/>
            </a:pPr>
            <a:r>
              <a:rPr lang="en-US" dirty="0"/>
              <a:t>Follows nursing process to develop care plans</a:t>
            </a:r>
          </a:p>
          <a:p>
            <a:pPr marL="457200" indent="-457200" algn="l">
              <a:buFont typeface="Arial" panose="020B0604020202020204" pitchFamily="34" charset="0"/>
              <a:buChar char="•"/>
            </a:pPr>
            <a:r>
              <a:rPr lang="en-US" dirty="0"/>
              <a:t>Experience varies which may/may not be useful to working in the school setting</a:t>
            </a:r>
          </a:p>
          <a:p>
            <a:pPr algn="l"/>
            <a:endParaRPr lang="en-US" dirty="0"/>
          </a:p>
          <a:p>
            <a:endParaRPr lang="en-US" dirty="0"/>
          </a:p>
        </p:txBody>
      </p:sp>
    </p:spTree>
    <p:extLst>
      <p:ext uri="{BB962C8B-B14F-4D97-AF65-F5344CB8AC3E}">
        <p14:creationId xmlns:p14="http://schemas.microsoft.com/office/powerpoint/2010/main" val="26448102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Licensed Practical Nurse</a:t>
            </a:r>
          </a:p>
        </p:txBody>
      </p:sp>
      <p:sp>
        <p:nvSpPr>
          <p:cNvPr id="3" name="Content Placeholder 2"/>
          <p:cNvSpPr>
            <a:spLocks noGrp="1"/>
          </p:cNvSpPr>
          <p:nvPr>
            <p:ph idx="1"/>
          </p:nvPr>
        </p:nvSpPr>
        <p:spPr>
          <a:xfrm>
            <a:off x="152400" y="1447800"/>
            <a:ext cx="8866272" cy="4191000"/>
          </a:xfrm>
        </p:spPr>
        <p:txBody>
          <a:bodyPr/>
          <a:lstStyle/>
          <a:p>
            <a:pPr marL="457200" indent="-457200" algn="l">
              <a:buFont typeface="Arial" panose="020B0604020202020204" pitchFamily="34" charset="0"/>
              <a:buChar char="•"/>
            </a:pPr>
            <a:r>
              <a:rPr lang="en-US" sz="2800" dirty="0"/>
              <a:t>Licensed under Ohio Board of Nursing</a:t>
            </a:r>
          </a:p>
          <a:p>
            <a:pPr marL="457200" indent="-457200" algn="l">
              <a:buFont typeface="Arial" panose="020B0604020202020204" pitchFamily="34" charset="0"/>
              <a:buChar char="•"/>
            </a:pPr>
            <a:r>
              <a:rPr lang="en-US" sz="2800" dirty="0"/>
              <a:t>Level of Education: Nursing program 1 year</a:t>
            </a:r>
          </a:p>
          <a:p>
            <a:pPr marL="457200" indent="-457200" algn="l">
              <a:buFont typeface="Arial" panose="020B0604020202020204" pitchFamily="34" charset="0"/>
              <a:buChar char="•"/>
            </a:pPr>
            <a:r>
              <a:rPr lang="en-US" sz="2800" dirty="0"/>
              <a:t>Role: Dependent practitioner under Ohio Board of Nursing Rules with limited scope of practice </a:t>
            </a:r>
          </a:p>
          <a:p>
            <a:pPr marL="457200" indent="-457200" algn="l">
              <a:buFont typeface="Arial" panose="020B0604020202020204" pitchFamily="34" charset="0"/>
              <a:buChar char="•"/>
            </a:pPr>
            <a:r>
              <a:rPr lang="en-US" sz="2800" dirty="0"/>
              <a:t>Must work under the direction of an RN</a:t>
            </a:r>
          </a:p>
          <a:p>
            <a:pPr marL="457200" indent="-457200" algn="l">
              <a:buFont typeface="Arial" panose="020B0604020202020204" pitchFamily="34" charset="0"/>
              <a:buChar char="•"/>
            </a:pPr>
            <a:r>
              <a:rPr lang="en-US" sz="2800" dirty="0"/>
              <a:t>May or may not have board authorization to administer medications</a:t>
            </a:r>
          </a:p>
          <a:p>
            <a:pPr marL="457200" indent="-457200" algn="l">
              <a:buFont typeface="Arial" panose="020B0604020202020204" pitchFamily="34" charset="0"/>
              <a:buChar char="•"/>
            </a:pPr>
            <a:r>
              <a:rPr lang="en-US" sz="2800" dirty="0"/>
              <a:t>Not allowed under law to write individualized health care plans</a:t>
            </a:r>
          </a:p>
          <a:p>
            <a:endParaRPr lang="en-US" dirty="0"/>
          </a:p>
        </p:txBody>
      </p:sp>
    </p:spTree>
    <p:extLst>
      <p:ext uri="{BB962C8B-B14F-4D97-AF65-F5344CB8AC3E}">
        <p14:creationId xmlns:p14="http://schemas.microsoft.com/office/powerpoint/2010/main" val="1016383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Aide</a:t>
            </a:r>
          </a:p>
        </p:txBody>
      </p:sp>
      <p:sp>
        <p:nvSpPr>
          <p:cNvPr id="3" name="Content Placeholder 2"/>
          <p:cNvSpPr>
            <a:spLocks noGrp="1"/>
          </p:cNvSpPr>
          <p:nvPr>
            <p:ph idx="1"/>
          </p:nvPr>
        </p:nvSpPr>
        <p:spPr>
          <a:xfrm>
            <a:off x="304800" y="1676400"/>
            <a:ext cx="8153400" cy="3886199"/>
          </a:xfrm>
        </p:spPr>
        <p:txBody>
          <a:bodyPr/>
          <a:lstStyle/>
          <a:p>
            <a:pPr marL="457200" indent="-457200" algn="l">
              <a:buFont typeface="Arial" panose="020B0604020202020204" pitchFamily="34" charset="0"/>
              <a:buChar char="•"/>
            </a:pPr>
            <a:r>
              <a:rPr lang="en-US" dirty="0"/>
              <a:t>Job title and description create by district </a:t>
            </a:r>
          </a:p>
          <a:p>
            <a:pPr marL="457200" indent="-457200" algn="l">
              <a:buFont typeface="Arial" panose="020B0604020202020204" pitchFamily="34" charset="0"/>
              <a:buChar char="•"/>
            </a:pPr>
            <a:r>
              <a:rPr lang="en-US" dirty="0"/>
              <a:t>No universal recognition</a:t>
            </a:r>
          </a:p>
          <a:p>
            <a:pPr marL="0" indent="0" algn="l"/>
            <a:r>
              <a:rPr lang="en-US" dirty="0"/>
              <a:t> </a:t>
            </a:r>
          </a:p>
          <a:p>
            <a:pPr algn="l"/>
            <a:endParaRPr lang="en-US" dirty="0"/>
          </a:p>
        </p:txBody>
      </p:sp>
    </p:spTree>
    <p:extLst>
      <p:ext uri="{BB962C8B-B14F-4D97-AF65-F5344CB8AC3E}">
        <p14:creationId xmlns:p14="http://schemas.microsoft.com/office/powerpoint/2010/main" val="23670232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Assistant</a:t>
            </a:r>
          </a:p>
        </p:txBody>
      </p:sp>
      <p:sp>
        <p:nvSpPr>
          <p:cNvPr id="3" name="Content Placeholder 2"/>
          <p:cNvSpPr>
            <a:spLocks noGrp="1"/>
          </p:cNvSpPr>
          <p:nvPr>
            <p:ph idx="1"/>
          </p:nvPr>
        </p:nvSpPr>
        <p:spPr>
          <a:xfrm>
            <a:off x="402074" y="1582182"/>
            <a:ext cx="8137219" cy="3218418"/>
          </a:xfrm>
        </p:spPr>
        <p:txBody>
          <a:bodyPr/>
          <a:lstStyle/>
          <a:p>
            <a:pPr marL="457200" indent="-457200" algn="l">
              <a:buFont typeface="Arial" panose="020B0604020202020204" pitchFamily="34" charset="0"/>
              <a:buChar char="•"/>
            </a:pPr>
            <a:r>
              <a:rPr lang="en-US" dirty="0"/>
              <a:t>No license or certification in Ohio</a:t>
            </a:r>
          </a:p>
          <a:p>
            <a:pPr marL="457200" indent="-457200" algn="l">
              <a:buFont typeface="Arial" panose="020B0604020202020204" pitchFamily="34" charset="0"/>
              <a:buChar char="•"/>
            </a:pPr>
            <a:r>
              <a:rPr lang="en-US" dirty="0"/>
              <a:t>High school graduate?</a:t>
            </a:r>
          </a:p>
          <a:p>
            <a:pPr marL="457200" indent="-457200" algn="l">
              <a:buFont typeface="Arial" panose="020B0604020202020204" pitchFamily="34" charset="0"/>
              <a:buChar char="•"/>
            </a:pPr>
            <a:r>
              <a:rPr lang="en-US" dirty="0"/>
              <a:t>May or may not be trained in CPR/AED and first aid </a:t>
            </a:r>
          </a:p>
          <a:p>
            <a:pPr marL="457200" indent="-457200" algn="l">
              <a:buFont typeface="Arial" panose="020B0604020202020204" pitchFamily="34" charset="0"/>
              <a:buChar char="•"/>
            </a:pPr>
            <a:r>
              <a:rPr lang="en-US" dirty="0"/>
              <a:t>In schools, must work under direction of the nurse </a:t>
            </a:r>
          </a:p>
          <a:p>
            <a:endParaRPr lang="en-US" dirty="0"/>
          </a:p>
        </p:txBody>
      </p:sp>
    </p:spTree>
    <p:extLst>
      <p:ext uri="{BB962C8B-B14F-4D97-AF65-F5344CB8AC3E}">
        <p14:creationId xmlns:p14="http://schemas.microsoft.com/office/powerpoint/2010/main" val="32590061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34764" cy="838200"/>
          </a:xfrm>
        </p:spPr>
        <p:txBody>
          <a:bodyPr/>
          <a:lstStyle/>
          <a:p>
            <a:r>
              <a:rPr lang="en-US" dirty="0"/>
              <a:t>Steps to Safe Care of Students</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346957339"/>
              </p:ext>
            </p:extLst>
          </p:nvPr>
        </p:nvGraphicFramePr>
        <p:xfrm>
          <a:off x="381000" y="1219200"/>
          <a:ext cx="8382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En la sesión de hoy vamos a hablar sobre el Plan TIC de Centro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6600" y="1295400"/>
            <a:ext cx="1256670" cy="838200"/>
          </a:xfrm>
          <a:prstGeom prst="rect">
            <a:avLst/>
          </a:prstGeom>
        </p:spPr>
      </p:pic>
    </p:spTree>
    <p:extLst>
      <p:ext uri="{BB962C8B-B14F-4D97-AF65-F5344CB8AC3E}">
        <p14:creationId xmlns:p14="http://schemas.microsoft.com/office/powerpoint/2010/main" val="23434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550013"/>
            <a:ext cx="9143998" cy="759788"/>
          </a:xfrm>
        </p:spPr>
        <p:txBody>
          <a:bodyPr/>
          <a:lstStyle/>
          <a:p>
            <a:r>
              <a:rPr lang="en-US" dirty="0">
                <a:solidFill>
                  <a:schemeClr val="tx1"/>
                </a:solidFill>
              </a:rPr>
              <a:t>School Responsibilities and Asthma</a:t>
            </a:r>
          </a:p>
        </p:txBody>
      </p:sp>
      <p:sp>
        <p:nvSpPr>
          <p:cNvPr id="4" name="Content Placeholder 3"/>
          <p:cNvSpPr>
            <a:spLocks noGrp="1"/>
          </p:cNvSpPr>
          <p:nvPr>
            <p:ph sz="half" idx="2"/>
          </p:nvPr>
        </p:nvSpPr>
        <p:spPr>
          <a:xfrm>
            <a:off x="4343400" y="1933774"/>
            <a:ext cx="4800599" cy="4924225"/>
          </a:xfrm>
        </p:spPr>
        <p:txBody>
          <a:bodyPr/>
          <a:lstStyle/>
          <a:p>
            <a:pPr marL="0" indent="0" algn="l"/>
            <a:r>
              <a:rPr lang="en-US" sz="2400" b="1" dirty="0">
                <a:solidFill>
                  <a:srgbClr val="C00000"/>
                </a:solidFill>
              </a:rPr>
              <a:t>6th grader, died Sept, 2013- after school failed to recognize severity of symptoms. (Philadelphia)</a:t>
            </a:r>
          </a:p>
          <a:p>
            <a:pPr algn="l"/>
            <a:r>
              <a:rPr lang="en-US" sz="2400" b="1" dirty="0">
                <a:solidFill>
                  <a:srgbClr val="0070C0"/>
                </a:solidFill>
              </a:rPr>
              <a:t>Girl, 13, grade 8, dies after</a:t>
            </a:r>
          </a:p>
          <a:p>
            <a:pPr algn="l"/>
            <a:r>
              <a:rPr lang="en-US" sz="2400" b="1" dirty="0">
                <a:solidFill>
                  <a:srgbClr val="0070C0"/>
                </a:solidFill>
              </a:rPr>
              <a:t>severe asthma attack at school </a:t>
            </a:r>
          </a:p>
          <a:p>
            <a:pPr algn="l"/>
            <a:r>
              <a:rPr lang="en-US" sz="2400" b="1" dirty="0">
                <a:solidFill>
                  <a:srgbClr val="C00000"/>
                </a:solidFill>
              </a:rPr>
              <a:t>Boy, 12, Dies from Asthma Attack After School Locks up his Inhaler (Ontario, Canada)</a:t>
            </a:r>
            <a:br>
              <a:rPr lang="en-US" sz="2400" dirty="0"/>
            </a:br>
            <a:endParaRPr lang="en-US" sz="2400" dirty="0"/>
          </a:p>
        </p:txBody>
      </p:sp>
      <p:sp>
        <p:nvSpPr>
          <p:cNvPr id="6" name="TextBox 5"/>
          <p:cNvSpPr txBox="1"/>
          <p:nvPr/>
        </p:nvSpPr>
        <p:spPr>
          <a:xfrm>
            <a:off x="2313708" y="4068642"/>
            <a:ext cx="2029692" cy="2031325"/>
          </a:xfrm>
          <a:prstGeom prst="rect">
            <a:avLst/>
          </a:prstGeom>
          <a:noFill/>
        </p:spPr>
        <p:txBody>
          <a:bodyPr wrap="square" rtlCol="0">
            <a:spAutoFit/>
          </a:bodyPr>
          <a:lstStyle/>
          <a:p>
            <a:r>
              <a:rPr lang="en-US" b="1" dirty="0"/>
              <a:t>Local kindergartner dies after apparent asthma attack; family thinks pollen contributed to death (Ohio, May, 2015)</a:t>
            </a:r>
            <a:endParaRPr lang="en-US" dirty="0"/>
          </a:p>
        </p:txBody>
      </p:sp>
      <p:pic>
        <p:nvPicPr>
          <p:cNvPr id="8" name="Picture 7" descr="http://media2.newsnet5.com/photo/2015/05/13/xander-asthma-attack_1431524966784_18155202_ver1.0_900_675.jpg"/>
          <p:cNvPicPr/>
          <p:nvPr/>
        </p:nvPicPr>
        <p:blipFill rotWithShape="1">
          <a:blip r:embed="rId3" cstate="print">
            <a:extLst>
              <a:ext uri="{28A0092B-C50C-407E-A947-70E740481C1C}">
                <a14:useLocalDpi xmlns:a14="http://schemas.microsoft.com/office/drawing/2010/main" val="0"/>
              </a:ext>
            </a:extLst>
          </a:blip>
          <a:srcRect l="15446" t="-1" r="8239" b="1281"/>
          <a:stretch/>
        </p:blipFill>
        <p:spPr bwMode="auto">
          <a:xfrm>
            <a:off x="102679" y="3919211"/>
            <a:ext cx="2209800" cy="2143885"/>
          </a:xfrm>
          <a:prstGeom prst="rect">
            <a:avLst/>
          </a:prstGeom>
          <a:noFill/>
          <a:ln>
            <a:noFill/>
          </a:ln>
        </p:spPr>
      </p:pic>
      <p:pic>
        <p:nvPicPr>
          <p:cNvPr id="3" name="Picture 2"/>
          <p:cNvPicPr>
            <a:picLocks noChangeAspect="1"/>
          </p:cNvPicPr>
          <p:nvPr/>
        </p:nvPicPr>
        <p:blipFill rotWithShape="1">
          <a:blip r:embed="rId4"/>
          <a:srcRect l="5554" t="31111" r="20667" b="55556"/>
          <a:stretch/>
        </p:blipFill>
        <p:spPr>
          <a:xfrm>
            <a:off x="1752600" y="1229071"/>
            <a:ext cx="4874193" cy="704703"/>
          </a:xfrm>
          <a:prstGeom prst="rect">
            <a:avLst/>
          </a:prstGeom>
          <a:ln>
            <a:noFill/>
          </a:ln>
          <a:effectLst>
            <a:outerShdw blurRad="292100" dist="139700" dir="2700000" algn="tl" rotWithShape="0">
              <a:srgbClr val="333333">
                <a:alpha val="65000"/>
              </a:srgbClr>
            </a:outerShdw>
          </a:effectLst>
        </p:spPr>
      </p:pic>
      <p:pic>
        <p:nvPicPr>
          <p:cNvPr id="10" name="Picture 9"/>
          <p:cNvPicPr/>
          <p:nvPr/>
        </p:nvPicPr>
        <p:blipFill rotWithShape="1">
          <a:blip r:embed="rId4"/>
          <a:srcRect l="29327" t="51081" r="43749" b="14865"/>
          <a:stretch/>
        </p:blipFill>
        <p:spPr bwMode="auto">
          <a:xfrm>
            <a:off x="152400" y="1408764"/>
            <a:ext cx="1600200" cy="161925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803887" y="1933774"/>
            <a:ext cx="2646279" cy="369332"/>
          </a:xfrm>
          <a:prstGeom prst="rect">
            <a:avLst/>
          </a:prstGeom>
          <a:solidFill>
            <a:schemeClr val="bg1"/>
          </a:solidFill>
          <a:ln>
            <a:noFill/>
          </a:ln>
        </p:spPr>
        <p:txBody>
          <a:bodyPr wrap="square" rtlCol="0">
            <a:spAutoFit/>
          </a:bodyPr>
          <a:lstStyle/>
          <a:p>
            <a:r>
              <a:rPr lang="en-US" dirty="0"/>
              <a:t>Mansfield, Ohio 2011</a:t>
            </a:r>
          </a:p>
        </p:txBody>
      </p:sp>
      <p:sp>
        <p:nvSpPr>
          <p:cNvPr id="11" name="TextBox 10"/>
          <p:cNvSpPr txBox="1"/>
          <p:nvPr/>
        </p:nvSpPr>
        <p:spPr>
          <a:xfrm>
            <a:off x="4340942" y="5103969"/>
            <a:ext cx="4343400" cy="830997"/>
          </a:xfrm>
          <a:prstGeom prst="rect">
            <a:avLst/>
          </a:prstGeom>
          <a:noFill/>
        </p:spPr>
        <p:txBody>
          <a:bodyPr wrap="square" rtlCol="0">
            <a:spAutoFit/>
          </a:bodyPr>
          <a:lstStyle/>
          <a:p>
            <a:r>
              <a:rPr lang="en-US" sz="2400" b="1" dirty="0">
                <a:solidFill>
                  <a:srgbClr val="0070C0"/>
                </a:solidFill>
              </a:rPr>
              <a:t>Teen with asthma dies in locker room, 1997 NE Ohio</a:t>
            </a:r>
          </a:p>
        </p:txBody>
      </p:sp>
      <p:sp>
        <p:nvSpPr>
          <p:cNvPr id="12" name="TextBox 11"/>
          <p:cNvSpPr txBox="1"/>
          <p:nvPr/>
        </p:nvSpPr>
        <p:spPr>
          <a:xfrm>
            <a:off x="103907" y="3131318"/>
            <a:ext cx="4544293" cy="830997"/>
          </a:xfrm>
          <a:prstGeom prst="rect">
            <a:avLst/>
          </a:prstGeom>
          <a:noFill/>
        </p:spPr>
        <p:txBody>
          <a:bodyPr wrap="square" rtlCol="0">
            <a:spAutoFit/>
          </a:bodyPr>
          <a:lstStyle/>
          <a:p>
            <a:r>
              <a:rPr lang="en-US" sz="2400" b="1" dirty="0">
                <a:solidFill>
                  <a:srgbClr val="C00000"/>
                </a:solidFill>
              </a:rPr>
              <a:t>Boy with Asthma Dies After School Confiscates His Inhaler</a:t>
            </a:r>
            <a:endParaRPr lang="en-US" sz="2400" dirty="0">
              <a:solidFill>
                <a:srgbClr val="C00000"/>
              </a:solidFill>
            </a:endParaRPr>
          </a:p>
        </p:txBody>
      </p:sp>
      <p:sp>
        <p:nvSpPr>
          <p:cNvPr id="7" name="TextBox 6"/>
          <p:cNvSpPr txBox="1"/>
          <p:nvPr/>
        </p:nvSpPr>
        <p:spPr>
          <a:xfrm>
            <a:off x="1803887" y="2303106"/>
            <a:ext cx="2537055" cy="1200329"/>
          </a:xfrm>
          <a:prstGeom prst="rect">
            <a:avLst/>
          </a:prstGeom>
          <a:noFill/>
        </p:spPr>
        <p:txBody>
          <a:bodyPr wrap="square" rtlCol="0">
            <a:spAutoFit/>
          </a:bodyPr>
          <a:lstStyle/>
          <a:p>
            <a:r>
              <a:rPr lang="en-US" b="1" dirty="0">
                <a:solidFill>
                  <a:srgbClr val="0070C0"/>
                </a:solidFill>
              </a:rPr>
              <a:t>Family points to school nurse shortage in death-6 </a:t>
            </a:r>
            <a:r>
              <a:rPr lang="en-US" b="1" dirty="0" err="1">
                <a:solidFill>
                  <a:srgbClr val="0070C0"/>
                </a:solidFill>
              </a:rPr>
              <a:t>yo</a:t>
            </a:r>
            <a:r>
              <a:rPr lang="en-US" b="1" dirty="0">
                <a:solidFill>
                  <a:srgbClr val="0070C0"/>
                </a:solidFill>
              </a:rPr>
              <a:t> – asthma death</a:t>
            </a:r>
            <a:endParaRPr lang="en-US" dirty="0">
              <a:solidFill>
                <a:srgbClr val="0070C0"/>
              </a:solidFill>
            </a:endParaRPr>
          </a:p>
          <a:p>
            <a:endParaRPr lang="en-US" dirty="0"/>
          </a:p>
        </p:txBody>
      </p:sp>
    </p:spTree>
    <p:extLst>
      <p:ext uri="{BB962C8B-B14F-4D97-AF65-F5344CB8AC3E}">
        <p14:creationId xmlns:p14="http://schemas.microsoft.com/office/powerpoint/2010/main" val="237212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74" y="457200"/>
            <a:ext cx="8616598" cy="865599"/>
          </a:xfrm>
        </p:spPr>
        <p:txBody>
          <a:bodyPr/>
          <a:lstStyle/>
          <a:p>
            <a:r>
              <a:rPr lang="en-US" dirty="0"/>
              <a:t>Current Issues</a:t>
            </a:r>
          </a:p>
        </p:txBody>
      </p:sp>
      <p:sp>
        <p:nvSpPr>
          <p:cNvPr id="3" name="Content Placeholder 2"/>
          <p:cNvSpPr>
            <a:spLocks noGrp="1"/>
          </p:cNvSpPr>
          <p:nvPr>
            <p:ph idx="1"/>
          </p:nvPr>
        </p:nvSpPr>
        <p:spPr>
          <a:xfrm>
            <a:off x="228600" y="914400"/>
            <a:ext cx="8686800" cy="5029199"/>
          </a:xfrm>
        </p:spPr>
        <p:txBody>
          <a:bodyPr/>
          <a:lstStyle/>
          <a:p>
            <a:pPr algn="l"/>
            <a:r>
              <a:rPr lang="en-US" sz="2400" b="1" dirty="0"/>
              <a:t>Head Lice</a:t>
            </a:r>
          </a:p>
          <a:p>
            <a:pPr algn="l">
              <a:buFont typeface="Arial" panose="020B0604020202020204" pitchFamily="34" charset="0"/>
              <a:buChar char="•"/>
            </a:pPr>
            <a:r>
              <a:rPr lang="en-US" sz="2400" dirty="0"/>
              <a:t>Both the American Academy of Pediatrics (AAP) and the National Association of School Nurses (NASN) advocate that "no-nit" policies should be eliminated</a:t>
            </a:r>
          </a:p>
          <a:p>
            <a:pPr algn="l">
              <a:buFont typeface="Arial" panose="020B0604020202020204" pitchFamily="34" charset="0"/>
              <a:buChar char="•"/>
            </a:pPr>
            <a:r>
              <a:rPr lang="en-US" sz="2400" dirty="0"/>
              <a:t>For more information, go to: </a:t>
            </a:r>
            <a:r>
              <a:rPr lang="en-US" sz="2400" dirty="0">
                <a:hlinkClick r:id="rId3"/>
              </a:rPr>
              <a:t>https://www.cdc.gov/parasites/lice/head/schools.html</a:t>
            </a:r>
            <a:r>
              <a:rPr lang="en-US" sz="2400" dirty="0"/>
              <a:t> </a:t>
            </a:r>
          </a:p>
          <a:p>
            <a:pPr marL="0" indent="0" algn="l"/>
            <a:endParaRPr lang="en-US" sz="2400" dirty="0"/>
          </a:p>
          <a:p>
            <a:pPr marL="0" indent="0" algn="l"/>
            <a:r>
              <a:rPr lang="en-US" sz="2400" b="1" dirty="0"/>
              <a:t>Bed Bugs </a:t>
            </a:r>
            <a:r>
              <a:rPr lang="en-US" sz="2400" dirty="0"/>
              <a:t>– Great hitchhikers, must be addressed quickly for best outcome; rarely schools have infestations, expensive to treat</a:t>
            </a:r>
          </a:p>
          <a:p>
            <a:pPr algn="l"/>
            <a:r>
              <a:rPr lang="en-US" sz="2400" b="1" dirty="0"/>
              <a:t>Opiate Crisis </a:t>
            </a:r>
            <a:r>
              <a:rPr lang="en-US" sz="2400" dirty="0"/>
              <a:t>– Is resulting in orphaned students; schools can now stock Naloxone; growing issues; every Ohio community has been affected </a:t>
            </a:r>
          </a:p>
        </p:txBody>
      </p:sp>
    </p:spTree>
    <p:extLst>
      <p:ext uri="{BB962C8B-B14F-4D97-AF65-F5344CB8AC3E}">
        <p14:creationId xmlns:p14="http://schemas.microsoft.com/office/powerpoint/2010/main" val="6746741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8082093" cy="6858000"/>
          </a:xfrm>
        </p:spPr>
        <p:txBody>
          <a:bodyPr/>
          <a:lstStyle/>
          <a:p>
            <a:pPr algn="l"/>
            <a:r>
              <a:rPr lang="en-US" sz="2400" dirty="0"/>
              <a:t>Head Lice: Students diagnosed with live head lice do not need to be sent home early from school; they can go home at the end of the day, be treated, and return to class after appropriate treatment has begun. Nits may persist after treatment, but successful treatment should kill crawling lice.</a:t>
            </a:r>
          </a:p>
          <a:p>
            <a:r>
              <a:rPr lang="en-US" sz="2400" dirty="0"/>
              <a:t>Both the American Academy of Pediatrics (AAP) and the National Association of School Nurses (NASN) advocate that "no-nit" policies should be discontinued. "No-nit" policies that require a child to be free of nits before they can return to schools should be discontinued for the following reasons:</a:t>
            </a:r>
          </a:p>
          <a:p>
            <a:r>
              <a:rPr lang="en-US" sz="2400" dirty="0"/>
              <a:t>Many nits are more than ¼ inch from the scalp. Such nits are usually not viable and very unlikely to hatch to become crawling lice, or may in fact be empty shells, also known as 'casings'.</a:t>
            </a:r>
          </a:p>
          <a:p>
            <a:r>
              <a:rPr lang="en-US" sz="2400" dirty="0"/>
              <a:t>Nits are cemented to hair shafts and are very unlikely to be transferred successfully to other people.</a:t>
            </a:r>
          </a:p>
          <a:p>
            <a:r>
              <a:rPr lang="en-US" sz="2400" dirty="0"/>
              <a:t>The burden of unnecessary absenteeism to the students, families and communities far outweighs the risks associated with head lice.</a:t>
            </a:r>
          </a:p>
          <a:p>
            <a:r>
              <a:rPr lang="en-US" sz="2400" dirty="0"/>
              <a:t>Misdiagnosis of nits is very common during nit checks conducted by nonmedical personnel.</a:t>
            </a:r>
          </a:p>
          <a:p>
            <a:endParaRPr lang="en-US" dirty="0"/>
          </a:p>
        </p:txBody>
      </p:sp>
    </p:spTree>
    <p:extLst>
      <p:ext uri="{BB962C8B-B14F-4D97-AF65-F5344CB8AC3E}">
        <p14:creationId xmlns:p14="http://schemas.microsoft.com/office/powerpoint/2010/main" val="39839201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Consider</a:t>
            </a:r>
          </a:p>
        </p:txBody>
      </p:sp>
      <p:sp>
        <p:nvSpPr>
          <p:cNvPr id="3" name="Content Placeholder 2"/>
          <p:cNvSpPr>
            <a:spLocks noGrp="1"/>
          </p:cNvSpPr>
          <p:nvPr>
            <p:ph idx="1"/>
          </p:nvPr>
        </p:nvSpPr>
        <p:spPr>
          <a:xfrm>
            <a:off x="402074" y="1322799"/>
            <a:ext cx="8437126" cy="4544602"/>
          </a:xfrm>
        </p:spPr>
        <p:txBody>
          <a:bodyPr/>
          <a:lstStyle/>
          <a:p>
            <a:pPr algn="l"/>
            <a:r>
              <a:rPr lang="en-US" sz="2800" dirty="0"/>
              <a:t>Survival of very premature babies is resulting in increased number of  students with complex health care needs </a:t>
            </a:r>
          </a:p>
          <a:p>
            <a:pPr algn="l"/>
            <a:r>
              <a:rPr lang="en-US" sz="2800" dirty="0"/>
              <a:t>Ohio immunization rates have declined…schools play a role…seeing re-emergence of serious diseases</a:t>
            </a:r>
          </a:p>
          <a:p>
            <a:pPr algn="l"/>
            <a:r>
              <a:rPr lang="en-US" sz="2800" dirty="0"/>
              <a:t>Loss of student and family health insurance may increase use of school clinics as primary care for student </a:t>
            </a:r>
          </a:p>
          <a:p>
            <a:pPr algn="l"/>
            <a:r>
              <a:rPr lang="en-US" sz="2800" dirty="0"/>
              <a:t>Lead exposure– any level is not acceptable, lead damages the brain, leads to learning problems</a:t>
            </a:r>
          </a:p>
          <a:p>
            <a:pPr algn="l"/>
            <a:endParaRPr lang="en-US" dirty="0"/>
          </a:p>
          <a:p>
            <a:pPr algn="l"/>
            <a:endParaRPr lang="en-US" dirty="0"/>
          </a:p>
          <a:p>
            <a:pPr algn="l"/>
            <a:endParaRPr lang="en-US" dirty="0"/>
          </a:p>
          <a:p>
            <a:endParaRPr lang="en-US" dirty="0"/>
          </a:p>
          <a:p>
            <a:endParaRPr lang="en-US" dirty="0"/>
          </a:p>
          <a:p>
            <a:endParaRPr lang="en-US" dirty="0"/>
          </a:p>
        </p:txBody>
      </p:sp>
    </p:spTree>
    <p:extLst>
      <p:ext uri="{BB962C8B-B14F-4D97-AF65-F5344CB8AC3E}">
        <p14:creationId xmlns:p14="http://schemas.microsoft.com/office/powerpoint/2010/main" val="3640121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763000" cy="685800"/>
          </a:xfrm>
        </p:spPr>
        <p:txBody>
          <a:bodyPr/>
          <a:lstStyle/>
          <a:p>
            <a:r>
              <a:rPr lang="en-US" sz="3200" dirty="0">
                <a:solidFill>
                  <a:schemeClr val="accent1">
                    <a:lumMod val="50000"/>
                  </a:schemeClr>
                </a:solidFill>
              </a:rPr>
              <a:t>School Nurse Role </a:t>
            </a:r>
            <a:br>
              <a:rPr lang="en-US" sz="3200" dirty="0">
                <a:solidFill>
                  <a:schemeClr val="accent1">
                    <a:lumMod val="50000"/>
                  </a:schemeClr>
                </a:solidFill>
              </a:rPr>
            </a:br>
            <a:r>
              <a:rPr lang="en-US" sz="3200" dirty="0">
                <a:solidFill>
                  <a:schemeClr val="accent1">
                    <a:lumMod val="50000"/>
                  </a:schemeClr>
                </a:solidFill>
              </a:rPr>
              <a:t>Caring for Students with Complex Medical Needs </a:t>
            </a:r>
            <a:endParaRPr lang="en-US" sz="3600" dirty="0">
              <a:solidFill>
                <a:schemeClr val="accent1">
                  <a:lumMod val="50000"/>
                </a:schemeClr>
              </a:solidFill>
            </a:endParaRPr>
          </a:p>
        </p:txBody>
      </p:sp>
      <p:sp>
        <p:nvSpPr>
          <p:cNvPr id="4" name="Content Placeholder 3"/>
          <p:cNvSpPr>
            <a:spLocks noGrp="1"/>
          </p:cNvSpPr>
          <p:nvPr>
            <p:ph sz="half" idx="2"/>
          </p:nvPr>
        </p:nvSpPr>
        <p:spPr>
          <a:xfrm>
            <a:off x="304800" y="1600200"/>
            <a:ext cx="4724400" cy="4287335"/>
          </a:xfrm>
        </p:spPr>
        <p:txBody>
          <a:bodyPr/>
          <a:lstStyle/>
          <a:p>
            <a:pPr algn="l"/>
            <a:r>
              <a:rPr lang="en-US" dirty="0">
                <a:solidFill>
                  <a:schemeClr val="tx1"/>
                </a:solidFill>
              </a:rPr>
              <a:t>Example: Student has </a:t>
            </a:r>
          </a:p>
          <a:p>
            <a:pPr marL="804863" algn="l">
              <a:buFont typeface="Wingdings" panose="05000000000000000000" pitchFamily="2" charset="2"/>
              <a:buChar char="q"/>
              <a:tabLst>
                <a:tab pos="1376363" algn="l"/>
              </a:tabLst>
            </a:pPr>
            <a:r>
              <a:rPr lang="en-US" dirty="0">
                <a:solidFill>
                  <a:schemeClr val="tx1"/>
                </a:solidFill>
              </a:rPr>
              <a:t>Breathing Tube </a:t>
            </a:r>
          </a:p>
          <a:p>
            <a:pPr marL="804863" algn="l">
              <a:buFont typeface="Wingdings" panose="05000000000000000000" pitchFamily="2" charset="2"/>
              <a:buChar char="q"/>
              <a:tabLst>
                <a:tab pos="1376363" algn="l"/>
              </a:tabLst>
            </a:pPr>
            <a:r>
              <a:rPr lang="en-US" dirty="0">
                <a:solidFill>
                  <a:schemeClr val="tx1"/>
                </a:solidFill>
              </a:rPr>
              <a:t>Ventilator</a:t>
            </a:r>
          </a:p>
          <a:p>
            <a:pPr marL="804863" algn="l">
              <a:buFont typeface="Wingdings" panose="05000000000000000000" pitchFamily="2" charset="2"/>
              <a:buChar char="q"/>
              <a:tabLst>
                <a:tab pos="1376363" algn="l"/>
              </a:tabLst>
            </a:pPr>
            <a:r>
              <a:rPr lang="en-US" dirty="0">
                <a:solidFill>
                  <a:schemeClr val="tx1"/>
                </a:solidFill>
              </a:rPr>
              <a:t>Oxygen</a:t>
            </a:r>
          </a:p>
          <a:p>
            <a:pPr marL="804863" algn="l">
              <a:buFont typeface="Wingdings" panose="05000000000000000000" pitchFamily="2" charset="2"/>
              <a:buChar char="q"/>
              <a:tabLst>
                <a:tab pos="1376363" algn="l"/>
              </a:tabLst>
            </a:pPr>
            <a:r>
              <a:rPr lang="en-US" dirty="0">
                <a:solidFill>
                  <a:schemeClr val="tx1"/>
                </a:solidFill>
              </a:rPr>
              <a:t>Continuous G-Tube Feedings</a:t>
            </a:r>
          </a:p>
          <a:p>
            <a:pPr marL="804863" algn="l">
              <a:buFont typeface="Wingdings" panose="05000000000000000000" pitchFamily="2" charset="2"/>
              <a:buChar char="q"/>
              <a:tabLst>
                <a:tab pos="1376363" algn="l"/>
              </a:tabLst>
            </a:pPr>
            <a:r>
              <a:rPr lang="en-US" dirty="0">
                <a:solidFill>
                  <a:schemeClr val="tx1"/>
                </a:solidFill>
              </a:rPr>
              <a:t>Colostomy </a:t>
            </a:r>
          </a:p>
          <a:p>
            <a:pPr algn="l">
              <a:buFont typeface="Arial" panose="020B0604020202020204" pitchFamily="34" charset="0"/>
              <a:buChar char="•"/>
              <a:tabLst>
                <a:tab pos="1376363" algn="l"/>
              </a:tabLst>
            </a:pPr>
            <a:r>
              <a:rPr lang="en-US" dirty="0">
                <a:solidFill>
                  <a:schemeClr val="tx1"/>
                </a:solidFill>
              </a:rPr>
              <a:t>Diabetes </a:t>
            </a:r>
          </a:p>
          <a:p>
            <a:pPr algn="l">
              <a:buFont typeface="Arial" panose="020B0604020202020204" pitchFamily="34" charset="0"/>
              <a:buChar char="•"/>
              <a:tabLst>
                <a:tab pos="1376363" algn="l"/>
              </a:tabLst>
            </a:pPr>
            <a:r>
              <a:rPr lang="en-US" dirty="0">
                <a:solidFill>
                  <a:schemeClr val="tx1"/>
                </a:solidFill>
              </a:rPr>
              <a:t>Asthma </a:t>
            </a:r>
          </a:p>
          <a:p>
            <a:pPr algn="l">
              <a:buFont typeface="Arial" panose="020B0604020202020204" pitchFamily="34" charset="0"/>
              <a:buChar char="•"/>
              <a:tabLst>
                <a:tab pos="1376363" algn="l"/>
              </a:tabLst>
            </a:pPr>
            <a:r>
              <a:rPr lang="en-US" dirty="0">
                <a:solidFill>
                  <a:schemeClr val="tx1"/>
                </a:solidFill>
              </a:rPr>
              <a:t>Severe Allergies</a:t>
            </a:r>
          </a:p>
          <a:p>
            <a:pPr algn="l">
              <a:buFont typeface="Arial" panose="020B0604020202020204" pitchFamily="34" charset="0"/>
              <a:buChar char="•"/>
              <a:tabLst>
                <a:tab pos="1376363" algn="l"/>
              </a:tabLst>
            </a:pPr>
            <a:r>
              <a:rPr lang="en-US" dirty="0">
                <a:solidFill>
                  <a:schemeClr val="tx1"/>
                </a:solidFill>
              </a:rPr>
              <a:t>Heart Diseases</a:t>
            </a:r>
          </a:p>
          <a:p>
            <a:endParaRPr lang="en-US" dirty="0"/>
          </a:p>
          <a:p>
            <a:endParaRPr lang="en-US" dirty="0"/>
          </a:p>
        </p:txBody>
      </p:sp>
      <p:sp>
        <p:nvSpPr>
          <p:cNvPr id="6" name="Content Placeholder 5"/>
          <p:cNvSpPr>
            <a:spLocks noGrp="1"/>
          </p:cNvSpPr>
          <p:nvPr>
            <p:ph sz="quarter" idx="4"/>
          </p:nvPr>
        </p:nvSpPr>
        <p:spPr>
          <a:xfrm>
            <a:off x="4724400" y="1524000"/>
            <a:ext cx="4114799" cy="4419601"/>
          </a:xfrm>
        </p:spPr>
        <p:txBody>
          <a:bodyPr/>
          <a:lstStyle/>
          <a:p>
            <a:pPr algn="l"/>
            <a:r>
              <a:rPr lang="en-US" dirty="0">
                <a:solidFill>
                  <a:schemeClr val="tx1"/>
                </a:solidFill>
              </a:rPr>
              <a:t>Seizure disorders/Epilepsy</a:t>
            </a:r>
          </a:p>
          <a:p>
            <a:pPr algn="l"/>
            <a:r>
              <a:rPr lang="en-US" dirty="0">
                <a:solidFill>
                  <a:schemeClr val="tx1"/>
                </a:solidFill>
              </a:rPr>
              <a:t>Severe mental health issues coupled with medical issues</a:t>
            </a:r>
          </a:p>
          <a:p>
            <a:pPr algn="l"/>
            <a:r>
              <a:rPr lang="en-US" dirty="0">
                <a:solidFill>
                  <a:schemeClr val="tx1"/>
                </a:solidFill>
              </a:rPr>
              <a:t>Traumatic brain injury</a:t>
            </a:r>
          </a:p>
          <a:p>
            <a:pPr algn="l"/>
            <a:r>
              <a:rPr lang="en-US" dirty="0">
                <a:solidFill>
                  <a:schemeClr val="tx1"/>
                </a:solidFill>
              </a:rPr>
              <a:t>Stroke survivor </a:t>
            </a:r>
          </a:p>
          <a:p>
            <a:pPr algn="l"/>
            <a:r>
              <a:rPr lang="en-US" dirty="0">
                <a:solidFill>
                  <a:schemeClr val="tx1"/>
                </a:solidFill>
              </a:rPr>
              <a:t>Cancer / Bone Marrow Transplant </a:t>
            </a:r>
          </a:p>
          <a:p>
            <a:pPr algn="l"/>
            <a:r>
              <a:rPr lang="en-US" dirty="0">
                <a:solidFill>
                  <a:schemeClr val="tx1"/>
                </a:solidFill>
              </a:rPr>
              <a:t>Genetic disorders / rare disease</a:t>
            </a:r>
          </a:p>
          <a:p>
            <a:pPr algn="l"/>
            <a:r>
              <a:rPr lang="en-US" dirty="0">
                <a:solidFill>
                  <a:schemeClr val="tx1"/>
                </a:solidFill>
              </a:rPr>
              <a:t>Crohn’s disease </a:t>
            </a:r>
          </a:p>
          <a:p>
            <a:pPr algn="l"/>
            <a:r>
              <a:rPr lang="en-US" dirty="0" err="1">
                <a:solidFill>
                  <a:schemeClr val="tx1"/>
                </a:solidFill>
              </a:rPr>
              <a:t>Immunodeficicency</a:t>
            </a:r>
            <a:r>
              <a:rPr lang="en-US" dirty="0">
                <a:solidFill>
                  <a:schemeClr val="tx1"/>
                </a:solidFill>
              </a:rPr>
              <a:t>  disorders</a:t>
            </a:r>
          </a:p>
          <a:p>
            <a:pPr algn="l"/>
            <a:endParaRPr lang="en-US" dirty="0"/>
          </a:p>
          <a:p>
            <a:endParaRPr lang="en-US" dirty="0"/>
          </a:p>
        </p:txBody>
      </p:sp>
    </p:spTree>
    <p:extLst>
      <p:ext uri="{BB962C8B-B14F-4D97-AF65-F5344CB8AC3E}">
        <p14:creationId xmlns:p14="http://schemas.microsoft.com/office/powerpoint/2010/main" val="36231009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491" y="576178"/>
            <a:ext cx="9067800" cy="566822"/>
          </a:xfrm>
          <a:prstGeom prst="rect">
            <a:avLst/>
          </a:prstGeom>
        </p:spPr>
        <p:txBody>
          <a:bodyPr vert="horz" wrap="square" lIns="0" tIns="12700" rIns="0" bIns="0" rtlCol="0">
            <a:spAutoFit/>
          </a:bodyPr>
          <a:lstStyle/>
          <a:p>
            <a:pPr marL="12700">
              <a:lnSpc>
                <a:spcPct val="100000"/>
              </a:lnSpc>
              <a:spcBef>
                <a:spcPts val="100"/>
              </a:spcBef>
            </a:pPr>
            <a:r>
              <a:rPr lang="en-US" sz="3600" spc="-10" dirty="0"/>
              <a:t>Ways to Support the School Nurse </a:t>
            </a:r>
            <a:endParaRPr sz="3600" spc="-10" dirty="0"/>
          </a:p>
        </p:txBody>
      </p:sp>
      <p:sp>
        <p:nvSpPr>
          <p:cNvPr id="3" name="object 3"/>
          <p:cNvSpPr txBox="1"/>
          <p:nvPr/>
        </p:nvSpPr>
        <p:spPr>
          <a:xfrm>
            <a:off x="457200" y="1143000"/>
            <a:ext cx="8382000" cy="5441667"/>
          </a:xfrm>
          <a:prstGeom prst="rect">
            <a:avLst/>
          </a:prstGeom>
        </p:spPr>
        <p:txBody>
          <a:bodyPr vert="horz" wrap="square" lIns="0" tIns="109855" rIns="0" bIns="0" rtlCol="0">
            <a:spAutoFit/>
          </a:bodyPr>
          <a:lstStyle/>
          <a:p>
            <a:pPr marL="469900" indent="-457200">
              <a:lnSpc>
                <a:spcPct val="100000"/>
              </a:lnSpc>
              <a:spcBef>
                <a:spcPts val="865"/>
              </a:spcBef>
              <a:buClr>
                <a:srgbClr val="548ED4"/>
              </a:buClr>
              <a:buFont typeface="Wingdings"/>
              <a:buChar char=""/>
              <a:tabLst>
                <a:tab pos="469900" algn="l"/>
              </a:tabLst>
            </a:pPr>
            <a:r>
              <a:rPr lang="en-US" sz="2800" spc="-10" dirty="0">
                <a:solidFill>
                  <a:srgbClr val="585858"/>
                </a:solidFill>
                <a:latin typeface="Calibri"/>
                <a:cs typeface="Calibri"/>
              </a:rPr>
              <a:t>Provide orientation for nursing staff</a:t>
            </a:r>
          </a:p>
          <a:p>
            <a:pPr marL="469900" indent="-457200">
              <a:lnSpc>
                <a:spcPct val="100000"/>
              </a:lnSpc>
              <a:spcBef>
                <a:spcPts val="865"/>
              </a:spcBef>
              <a:buClr>
                <a:srgbClr val="548ED4"/>
              </a:buClr>
              <a:buFont typeface="Wingdings"/>
              <a:buChar char=""/>
              <a:tabLst>
                <a:tab pos="469900" algn="l"/>
              </a:tabLst>
            </a:pPr>
            <a:r>
              <a:rPr lang="en-US" sz="2800" spc="-10" dirty="0">
                <a:solidFill>
                  <a:srgbClr val="585858"/>
                </a:solidFill>
                <a:latin typeface="Calibri"/>
                <a:cs typeface="Calibri"/>
              </a:rPr>
              <a:t>Provide access to student records</a:t>
            </a:r>
          </a:p>
          <a:p>
            <a:pPr marL="469900" indent="-457200">
              <a:lnSpc>
                <a:spcPct val="100000"/>
              </a:lnSpc>
              <a:spcBef>
                <a:spcPts val="865"/>
              </a:spcBef>
              <a:buClr>
                <a:srgbClr val="548ED4"/>
              </a:buClr>
              <a:buFont typeface="Wingdings"/>
              <a:buChar char=""/>
              <a:tabLst>
                <a:tab pos="469900" algn="l"/>
              </a:tabLst>
            </a:pPr>
            <a:r>
              <a:rPr lang="en-US" sz="2800" spc="-10" dirty="0">
                <a:solidFill>
                  <a:srgbClr val="585858"/>
                </a:solidFill>
                <a:latin typeface="Calibri"/>
                <a:cs typeface="Calibri"/>
              </a:rPr>
              <a:t>Consult with nurse for legal documentation needs</a:t>
            </a:r>
            <a:endParaRPr sz="2800" dirty="0">
              <a:latin typeface="Calibri"/>
              <a:cs typeface="Calibri"/>
            </a:endParaRPr>
          </a:p>
          <a:p>
            <a:pPr marL="469900" indent="-457200">
              <a:lnSpc>
                <a:spcPct val="100000"/>
              </a:lnSpc>
              <a:spcBef>
                <a:spcPts val="765"/>
              </a:spcBef>
              <a:buClr>
                <a:srgbClr val="548ED4"/>
              </a:buClr>
              <a:buFont typeface="Wingdings"/>
              <a:buChar char=""/>
              <a:tabLst>
                <a:tab pos="469900" algn="l"/>
              </a:tabLst>
            </a:pPr>
            <a:r>
              <a:rPr lang="en-US" sz="2800" spc="-20" dirty="0">
                <a:solidFill>
                  <a:srgbClr val="585858"/>
                </a:solidFill>
                <a:latin typeface="Calibri"/>
                <a:cs typeface="Calibri"/>
              </a:rPr>
              <a:t>Support membership in professional organizations </a:t>
            </a:r>
          </a:p>
          <a:p>
            <a:pPr marL="469900" indent="-457200">
              <a:lnSpc>
                <a:spcPct val="100000"/>
              </a:lnSpc>
              <a:spcBef>
                <a:spcPts val="765"/>
              </a:spcBef>
              <a:buClr>
                <a:srgbClr val="548ED4"/>
              </a:buClr>
              <a:buFont typeface="Wingdings"/>
              <a:buChar char=""/>
              <a:tabLst>
                <a:tab pos="469900" algn="l"/>
              </a:tabLst>
            </a:pPr>
            <a:r>
              <a:rPr lang="en-US" sz="2800" spc="-20" dirty="0">
                <a:solidFill>
                  <a:srgbClr val="585858"/>
                </a:solidFill>
                <a:latin typeface="Calibri"/>
                <a:cs typeface="Calibri"/>
              </a:rPr>
              <a:t>Support sharing of clinic news: </a:t>
            </a:r>
            <a:r>
              <a:rPr lang="en-US" sz="2400" spc="-20" dirty="0">
                <a:solidFill>
                  <a:srgbClr val="585858"/>
                </a:solidFill>
                <a:latin typeface="Calibri"/>
                <a:cs typeface="Calibri"/>
              </a:rPr>
              <a:t>Webpage, Newsletter</a:t>
            </a:r>
          </a:p>
          <a:p>
            <a:pPr marL="469900" indent="-457200">
              <a:lnSpc>
                <a:spcPct val="100000"/>
              </a:lnSpc>
              <a:spcBef>
                <a:spcPts val="765"/>
              </a:spcBef>
              <a:buClr>
                <a:srgbClr val="548ED4"/>
              </a:buClr>
              <a:buFont typeface="Wingdings"/>
              <a:buChar char=""/>
              <a:tabLst>
                <a:tab pos="469900" algn="l"/>
              </a:tabLst>
            </a:pPr>
            <a:r>
              <a:rPr lang="en-US" sz="2800" spc="-25" dirty="0">
                <a:solidFill>
                  <a:srgbClr val="585858"/>
                </a:solidFill>
                <a:latin typeface="Calibri"/>
                <a:cs typeface="Calibri"/>
              </a:rPr>
              <a:t>Ensure inclusion in building and parent meetings </a:t>
            </a:r>
            <a:endParaRPr lang="en-US" sz="2800" spc="-15" dirty="0">
              <a:solidFill>
                <a:srgbClr val="585858"/>
              </a:solidFill>
              <a:latin typeface="Calibri"/>
              <a:cs typeface="Calibri"/>
            </a:endParaRPr>
          </a:p>
          <a:p>
            <a:pPr marL="469900" indent="-457200">
              <a:spcBef>
                <a:spcPts val="770"/>
              </a:spcBef>
              <a:buClr>
                <a:srgbClr val="548ED4"/>
              </a:buClr>
              <a:buFont typeface="Wingdings"/>
              <a:buChar char=""/>
              <a:tabLst>
                <a:tab pos="469900" algn="l"/>
              </a:tabLst>
            </a:pPr>
            <a:r>
              <a:rPr lang="en-US" sz="2800" spc="-15" dirty="0">
                <a:solidFill>
                  <a:srgbClr val="585858"/>
                </a:solidFill>
                <a:latin typeface="Calibri"/>
                <a:cs typeface="Calibri"/>
              </a:rPr>
              <a:t>Ensure inclusion in </a:t>
            </a:r>
            <a:r>
              <a:rPr lang="en-US" sz="2800" spc="-5" dirty="0">
                <a:solidFill>
                  <a:srgbClr val="585858"/>
                </a:solidFill>
                <a:cs typeface="Calibri"/>
              </a:rPr>
              <a:t>school </a:t>
            </a:r>
            <a:r>
              <a:rPr lang="en-US" sz="2800" spc="-10" dirty="0">
                <a:solidFill>
                  <a:srgbClr val="585858"/>
                </a:solidFill>
                <a:cs typeface="Calibri"/>
              </a:rPr>
              <a:t>improvement </a:t>
            </a:r>
            <a:r>
              <a:rPr lang="en-US" sz="2800" dirty="0">
                <a:solidFill>
                  <a:srgbClr val="585858"/>
                </a:solidFill>
                <a:cs typeface="Calibri"/>
              </a:rPr>
              <a:t>/</a:t>
            </a:r>
            <a:r>
              <a:rPr lang="en-US" sz="2800" spc="-65" dirty="0">
                <a:solidFill>
                  <a:srgbClr val="585858"/>
                </a:solidFill>
                <a:cs typeface="Calibri"/>
              </a:rPr>
              <a:t> </a:t>
            </a:r>
            <a:r>
              <a:rPr lang="en-US" sz="2800" spc="-15" dirty="0">
                <a:solidFill>
                  <a:srgbClr val="585858"/>
                </a:solidFill>
                <a:cs typeface="Calibri"/>
              </a:rPr>
              <a:t>wellness / disaster planning </a:t>
            </a:r>
          </a:p>
          <a:p>
            <a:pPr marL="469900" indent="-457200">
              <a:spcBef>
                <a:spcPts val="770"/>
              </a:spcBef>
              <a:buClr>
                <a:srgbClr val="548ED4"/>
              </a:buClr>
              <a:buFont typeface="Wingdings"/>
              <a:buChar char=""/>
              <a:tabLst>
                <a:tab pos="469900" algn="l"/>
              </a:tabLst>
            </a:pPr>
            <a:r>
              <a:rPr lang="en-US" sz="2800" spc="-15" dirty="0">
                <a:solidFill>
                  <a:srgbClr val="585858"/>
                </a:solidFill>
                <a:cs typeface="Calibri"/>
              </a:rPr>
              <a:t>Offer support during medical emergencies</a:t>
            </a:r>
            <a:endParaRPr lang="en-US" sz="2800" dirty="0">
              <a:cs typeface="Calibri"/>
            </a:endParaRPr>
          </a:p>
          <a:p>
            <a:pPr marL="469900" indent="-457200">
              <a:lnSpc>
                <a:spcPct val="100000"/>
              </a:lnSpc>
              <a:spcBef>
                <a:spcPts val="770"/>
              </a:spcBef>
              <a:buClr>
                <a:srgbClr val="548ED4"/>
              </a:buClr>
              <a:buFont typeface="Wingdings"/>
              <a:buChar char=""/>
              <a:tabLst>
                <a:tab pos="469900" algn="l"/>
              </a:tabLst>
            </a:pPr>
            <a:endParaRPr sz="2800" dirty="0">
              <a:latin typeface="Calibri"/>
              <a:cs typeface="Calibri"/>
            </a:endParaRPr>
          </a:p>
        </p:txBody>
      </p:sp>
    </p:spTree>
    <p:extLst>
      <p:ext uri="{BB962C8B-B14F-4D97-AF65-F5344CB8AC3E}">
        <p14:creationId xmlns:p14="http://schemas.microsoft.com/office/powerpoint/2010/main" val="14700267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5181600" y="2307955"/>
            <a:ext cx="3730084" cy="3582208"/>
          </a:xfrm>
          <a:solidFill>
            <a:srgbClr val="C00000"/>
          </a:solidFill>
        </p:spPr>
        <p:txBody>
          <a:bodyPr/>
          <a:lstStyle/>
          <a:p>
            <a:pPr marL="0" indent="0"/>
            <a:r>
              <a:rPr lang="en-US" sz="3600" dirty="0">
                <a:solidFill>
                  <a:schemeClr val="bg1"/>
                </a:solidFill>
              </a:rPr>
              <a:t>Celebrate</a:t>
            </a:r>
          </a:p>
          <a:p>
            <a:pPr marL="0" indent="0"/>
            <a:r>
              <a:rPr lang="en-US" sz="3600" dirty="0">
                <a:solidFill>
                  <a:schemeClr val="bg1"/>
                </a:solidFill>
              </a:rPr>
              <a:t>National School Nurse Day</a:t>
            </a:r>
          </a:p>
          <a:p>
            <a:pPr marL="0" indent="0"/>
            <a:r>
              <a:rPr lang="en-US" sz="3600" dirty="0">
                <a:solidFill>
                  <a:schemeClr val="bg1"/>
                </a:solidFill>
              </a:rPr>
              <a:t>Wednesday</a:t>
            </a:r>
          </a:p>
          <a:p>
            <a:pPr marL="0" indent="0"/>
            <a:r>
              <a:rPr lang="en-US" sz="3600" dirty="0">
                <a:solidFill>
                  <a:schemeClr val="bg1"/>
                </a:solidFill>
              </a:rPr>
              <a:t>May 10, 2017</a:t>
            </a:r>
          </a:p>
          <a:p>
            <a:endParaRPr lang="en-US" dirty="0"/>
          </a:p>
        </p:txBody>
      </p:sp>
      <p:pic>
        <p:nvPicPr>
          <p:cNvPr id="7" name="Content Placeholder 6" descr="&lt;strong&gt;school&lt;/strong&gt;_&lt;strong&gt;nurse&lt;/strong&gt;_420w-420x0.jp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473" y="2271010"/>
            <a:ext cx="4903368" cy="3619153"/>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9101"/>
            <a:ext cx="9144000" cy="1524347"/>
          </a:xfrm>
          <a:prstGeom prst="rect">
            <a:avLst/>
          </a:prstGeom>
        </p:spPr>
      </p:pic>
    </p:spTree>
    <p:extLst>
      <p:ext uri="{BB962C8B-B14F-4D97-AF65-F5344CB8AC3E}">
        <p14:creationId xmlns:p14="http://schemas.microsoft.com/office/powerpoint/2010/main" val="202063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fade">
                                      <p:cBhvr>
                                        <p:cTn id="11" dur="1000"/>
                                        <p:tgtEl>
                                          <p:spTgt spid="4">
                                            <p:bg/>
                                          </p:spTgt>
                                        </p:tgtEl>
                                      </p:cBhvr>
                                    </p:animEffect>
                                    <p:anim calcmode="lin" valueType="num">
                                      <p:cBhvr>
                                        <p:cTn id="12" dur="1000" fill="hold"/>
                                        <p:tgtEl>
                                          <p:spTgt spid="4">
                                            <p:bg/>
                                          </p:spTgt>
                                        </p:tgtEl>
                                        <p:attrNameLst>
                                          <p:attrName>ppt_x</p:attrName>
                                        </p:attrNameLst>
                                      </p:cBhvr>
                                      <p:tavLst>
                                        <p:tav tm="0">
                                          <p:val>
                                            <p:strVal val="#ppt_x"/>
                                          </p:val>
                                        </p:tav>
                                        <p:tav tm="100000">
                                          <p:val>
                                            <p:strVal val="#ppt_x"/>
                                          </p:val>
                                        </p:tav>
                                      </p:tavLst>
                                    </p:anim>
                                    <p:anim calcmode="lin" valueType="num">
                                      <p:cBhvr>
                                        <p:cTn id="13"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anim calcmode="lin" valueType="num">
                                      <p:cBhvr>
                                        <p:cTn id="47" dur="2000" fill="hold"/>
                                        <p:tgtEl>
                                          <p:spTgt spid="7"/>
                                        </p:tgtEl>
                                        <p:attrNameLst>
                                          <p:attrName>ppt_w</p:attrName>
                                        </p:attrNameLst>
                                      </p:cBhvr>
                                      <p:tavLst>
                                        <p:tav tm="0" fmla="#ppt_w*sin(2.5*pi*$)">
                                          <p:val>
                                            <p:fltVal val="0"/>
                                          </p:val>
                                        </p:tav>
                                        <p:tav tm="100000">
                                          <p:val>
                                            <p:fltVal val="1"/>
                                          </p:val>
                                        </p:tav>
                                      </p:tavLst>
                                    </p:anim>
                                    <p:anim calcmode="lin" valueType="num">
                                      <p:cBhvr>
                                        <p:cTn id="4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half" idx="1"/>
          </p:nvPr>
        </p:nvSpPr>
        <p:spPr>
          <a:xfrm>
            <a:off x="533400" y="1311275"/>
            <a:ext cx="7924800" cy="4556126"/>
          </a:xfrm>
        </p:spPr>
        <p:txBody>
          <a:bodyPr/>
          <a:lstStyle/>
          <a:p>
            <a:pPr marL="457200" indent="-457200" algn="l">
              <a:buFont typeface="Arial" panose="020B0604020202020204" pitchFamily="34" charset="0"/>
              <a:buChar char="•"/>
            </a:pPr>
            <a:r>
              <a:rPr lang="en-US" dirty="0"/>
              <a:t>Schools have complex challenges in providing for care needs of students with serious health conditions.</a:t>
            </a:r>
          </a:p>
          <a:p>
            <a:pPr marL="457200" indent="-457200" algn="l">
              <a:buFont typeface="Arial" panose="020B0604020202020204" pitchFamily="34" charset="0"/>
              <a:buChar char="•"/>
            </a:pPr>
            <a:r>
              <a:rPr lang="en-US" dirty="0"/>
              <a:t>Staff training for medication administration must be done by a licensed health professional using a board approved program.</a:t>
            </a:r>
          </a:p>
          <a:p>
            <a:pPr marL="457200" indent="-457200" algn="l">
              <a:buFont typeface="Arial" panose="020B0604020202020204" pitchFamily="34" charset="0"/>
              <a:buChar char="•"/>
            </a:pPr>
            <a:r>
              <a:rPr lang="en-US" dirty="0"/>
              <a:t>School Nurses can provide great benefit to the school</a:t>
            </a:r>
          </a:p>
          <a:p>
            <a:pPr marL="457200" indent="-457200" algn="l">
              <a:buFont typeface="Arial" panose="020B0604020202020204" pitchFamily="34" charset="0"/>
              <a:buChar char="•"/>
            </a:pPr>
            <a:r>
              <a:rPr lang="en-US" dirty="0"/>
              <a:t>School Nurse can greatly help the school achieve it’s mission of educating students </a:t>
            </a:r>
          </a:p>
        </p:txBody>
      </p:sp>
    </p:spTree>
    <p:extLst>
      <p:ext uri="{BB962C8B-B14F-4D97-AF65-F5344CB8AC3E}">
        <p14:creationId xmlns:p14="http://schemas.microsoft.com/office/powerpoint/2010/main" val="36204308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713872" cy="533400"/>
          </a:xfrm>
        </p:spPr>
        <p:txBody>
          <a:bodyPr/>
          <a:lstStyle/>
          <a:p>
            <a:r>
              <a:rPr lang="en-US" sz="3600" dirty="0"/>
              <a:t>Case Studies</a:t>
            </a:r>
          </a:p>
        </p:txBody>
      </p:sp>
      <p:sp>
        <p:nvSpPr>
          <p:cNvPr id="3" name="Content Placeholder 2"/>
          <p:cNvSpPr>
            <a:spLocks noGrp="1"/>
          </p:cNvSpPr>
          <p:nvPr>
            <p:ph idx="1"/>
          </p:nvPr>
        </p:nvSpPr>
        <p:spPr>
          <a:xfrm>
            <a:off x="381000" y="1371600"/>
            <a:ext cx="8437126" cy="4343400"/>
          </a:xfrm>
        </p:spPr>
        <p:txBody>
          <a:bodyPr/>
          <a:lstStyle/>
          <a:p>
            <a:pPr marL="457200" indent="-457200" algn="l">
              <a:buFont typeface="Arial" panose="020B0604020202020204" pitchFamily="34" charset="0"/>
              <a:buChar char="•"/>
            </a:pPr>
            <a:r>
              <a:rPr lang="en-US" sz="2800" dirty="0"/>
              <a:t>11 </a:t>
            </a:r>
            <a:r>
              <a:rPr lang="en-US" sz="2800" dirty="0" err="1"/>
              <a:t>y.o</a:t>
            </a:r>
            <a:r>
              <a:rPr lang="en-US" sz="2800" dirty="0"/>
              <a:t> sustains a fracture to femur while on family vacation, has surgical repair and now in wheelchair for several weeks.  Coming back to school tomorrow. </a:t>
            </a:r>
          </a:p>
          <a:p>
            <a:pPr marL="457200" indent="-457200" algn="l">
              <a:buFont typeface="Arial" panose="020B0604020202020204" pitchFamily="34" charset="0"/>
              <a:buChar char="•"/>
            </a:pPr>
            <a:r>
              <a:rPr lang="en-US" sz="2800" dirty="0"/>
              <a:t>6 </a:t>
            </a:r>
            <a:r>
              <a:rPr lang="en-US" sz="2800" dirty="0" err="1"/>
              <a:t>y.o</a:t>
            </a:r>
            <a:r>
              <a:rPr lang="en-US" sz="2800" dirty="0"/>
              <a:t> kindergarten student is to arrive tomorrow with tracheostomy and continuous oxygen after an aa</a:t>
            </a:r>
          </a:p>
          <a:p>
            <a:pPr marL="457200" indent="-457200" algn="l">
              <a:buFont typeface="Arial" panose="020B0604020202020204" pitchFamily="34" charset="0"/>
              <a:buChar char="•"/>
            </a:pPr>
            <a:r>
              <a:rPr lang="en-US" sz="2800" dirty="0"/>
              <a:t>Parent of 11</a:t>
            </a:r>
            <a:r>
              <a:rPr lang="en-US" sz="2800" baseline="30000" dirty="0"/>
              <a:t>th</a:t>
            </a:r>
            <a:r>
              <a:rPr lang="en-US" sz="2800" dirty="0"/>
              <a:t> grader calls – child has bacterial meningitis and is hospitalized in critical condition</a:t>
            </a:r>
          </a:p>
          <a:p>
            <a:pPr marL="457200" indent="-457200" algn="l">
              <a:buFont typeface="Arial" panose="020B0604020202020204" pitchFamily="34" charset="0"/>
              <a:buChar char="•"/>
            </a:pPr>
            <a:r>
              <a:rPr lang="en-US" sz="2800" dirty="0"/>
              <a:t>6</a:t>
            </a:r>
            <a:r>
              <a:rPr lang="en-US" sz="2800" baseline="30000" dirty="0"/>
              <a:t>th</a:t>
            </a:r>
            <a:r>
              <a:rPr lang="en-US" sz="2800" dirty="0"/>
              <a:t> grade boy with first time asthma emergency</a:t>
            </a:r>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en-US" sz="2800" dirty="0"/>
          </a:p>
          <a:p>
            <a:pPr algn="l"/>
            <a:r>
              <a:rPr lang="en-US" sz="2800" dirty="0"/>
              <a:t>		</a:t>
            </a:r>
          </a:p>
          <a:p>
            <a:pPr algn="l"/>
            <a:r>
              <a:rPr lang="en-US" sz="2800" dirty="0"/>
              <a:t>	</a:t>
            </a:r>
          </a:p>
        </p:txBody>
      </p:sp>
    </p:spTree>
    <p:extLst>
      <p:ext uri="{BB962C8B-B14F-4D97-AF65-F5344CB8AC3E}">
        <p14:creationId xmlns:p14="http://schemas.microsoft.com/office/powerpoint/2010/main" val="18787621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190" t="14100" r="7595" b="17299"/>
          <a:stretch/>
        </p:blipFill>
        <p:spPr>
          <a:xfrm>
            <a:off x="914400" y="838200"/>
            <a:ext cx="7318951" cy="4876800"/>
          </a:xfrm>
          <a:prstGeom prst="rect">
            <a:avLst/>
          </a:prstGeom>
        </p:spPr>
      </p:pic>
    </p:spTree>
    <p:extLst>
      <p:ext uri="{BB962C8B-B14F-4D97-AF65-F5344CB8AC3E}">
        <p14:creationId xmlns:p14="http://schemas.microsoft.com/office/powerpoint/2010/main" val="5615719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33438" cy="664797"/>
          </a:xfrm>
        </p:spPr>
        <p:txBody>
          <a:bodyPr/>
          <a:lstStyle/>
          <a:p>
            <a:pPr algn="ctr"/>
            <a:r>
              <a:rPr lang="en-US" b="1" spc="0" dirty="0">
                <a:ln w="0"/>
                <a:solidFill>
                  <a:srgbClr val="002060"/>
                </a:solidFill>
                <a:effectLst>
                  <a:outerShdw blurRad="38100" dist="38100" dir="2700000" algn="tl">
                    <a:srgbClr val="000000">
                      <a:alpha val="43137"/>
                    </a:srgbClr>
                  </a:outerShdw>
                </a:effectLst>
              </a:rPr>
              <a:t>Questions</a:t>
            </a:r>
          </a:p>
        </p:txBody>
      </p:sp>
      <p:sp>
        <p:nvSpPr>
          <p:cNvPr id="3" name="Content Placeholder 2"/>
          <p:cNvSpPr>
            <a:spLocks noGrp="1"/>
          </p:cNvSpPr>
          <p:nvPr>
            <p:ph idx="1"/>
          </p:nvPr>
        </p:nvSpPr>
        <p:spPr>
          <a:xfrm>
            <a:off x="457200" y="4800600"/>
            <a:ext cx="8382000" cy="984885"/>
          </a:xfrm>
        </p:spPr>
        <p:txBody>
          <a:bodyPr/>
          <a:lstStyle/>
          <a:p>
            <a:pPr marL="0" indent="0" algn="ctr">
              <a:buNone/>
            </a:pPr>
            <a:r>
              <a:rPr lang="en-US" b="1" dirty="0">
                <a:solidFill>
                  <a:srgbClr val="002060"/>
                </a:solidFill>
                <a:effectLst>
                  <a:outerShdw blurRad="38100" dist="38100" dir="2700000" algn="tl">
                    <a:srgbClr val="000000">
                      <a:alpha val="43137"/>
                    </a:srgbClr>
                  </a:outerShdw>
                </a:effectLst>
              </a:rPr>
              <a:t>Thank you for your attention</a:t>
            </a:r>
            <a:r>
              <a:rPr lang="en-US" b="1" dirty="0">
                <a:effectLst>
                  <a:outerShdw blurRad="38100" dist="38100" dir="2700000" algn="tl">
                    <a:srgbClr val="000000">
                      <a:alpha val="43137"/>
                    </a:srgbClr>
                  </a:outerShdw>
                </a:effectLst>
              </a:rPr>
              <a:t>!</a:t>
            </a:r>
          </a:p>
          <a:p>
            <a:pPr marL="0" indent="0" algn="ctr">
              <a:buNone/>
            </a:pPr>
            <a:endParaRPr lang="en-US" b="1" dirty="0">
              <a:effectLst>
                <a:outerShdw blurRad="38100" dist="38100" dir="2700000" algn="tl">
                  <a:srgbClr val="000000">
                    <a:alpha val="43137"/>
                  </a:srgbClr>
                </a:outerShdw>
              </a:effectLst>
            </a:endParaRPr>
          </a:p>
        </p:txBody>
      </p:sp>
      <p:pic>
        <p:nvPicPr>
          <p:cNvPr id="4" name="Picture 3" descr="File:&lt;strong&gt;Question mark&lt;/strong&gt; 1.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564" y="1297405"/>
            <a:ext cx="2628309" cy="3331797"/>
          </a:xfrm>
          <a:prstGeom prst="rect">
            <a:avLst/>
          </a:prstGeom>
        </p:spPr>
      </p:pic>
      <p:pic>
        <p:nvPicPr>
          <p:cNvPr id="6" name="Picture 5"/>
          <p:cNvPicPr>
            <a:picLocks noChangeAspect="1"/>
          </p:cNvPicPr>
          <p:nvPr/>
        </p:nvPicPr>
        <p:blipFill>
          <a:blip r:embed="rId4"/>
          <a:stretch>
            <a:fillRect/>
          </a:stretch>
        </p:blipFill>
        <p:spPr>
          <a:xfrm>
            <a:off x="7696200" y="6221458"/>
            <a:ext cx="1447800" cy="636542"/>
          </a:xfrm>
          <a:prstGeom prst="rect">
            <a:avLst/>
          </a:prstGeom>
        </p:spPr>
      </p:pic>
    </p:spTree>
    <p:extLst>
      <p:ext uri="{BB962C8B-B14F-4D97-AF65-F5344CB8AC3E}">
        <p14:creationId xmlns:p14="http://schemas.microsoft.com/office/powerpoint/2010/main" val="276858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Asthma Numbers</a:t>
            </a:r>
          </a:p>
        </p:txBody>
      </p:sp>
      <p:sp>
        <p:nvSpPr>
          <p:cNvPr id="3" name="Content Placeholder 2"/>
          <p:cNvSpPr>
            <a:spLocks noGrp="1"/>
          </p:cNvSpPr>
          <p:nvPr>
            <p:ph idx="1"/>
          </p:nvPr>
        </p:nvSpPr>
        <p:spPr>
          <a:xfrm>
            <a:off x="609600" y="1524000"/>
            <a:ext cx="8001000" cy="4191000"/>
          </a:xfrm>
        </p:spPr>
        <p:txBody>
          <a:bodyPr/>
          <a:lstStyle/>
          <a:p>
            <a:pPr algn="l"/>
            <a:r>
              <a:rPr lang="en-US" b="1" dirty="0"/>
              <a:t>2015: Per CDC Current national rate of asthma in children is 8.4% …Ohio 15.2%</a:t>
            </a:r>
            <a:endParaRPr lang="en-US" dirty="0"/>
          </a:p>
          <a:p>
            <a:pPr algn="l"/>
            <a:r>
              <a:rPr lang="en-US" dirty="0"/>
              <a:t>Ohio (2008 data)</a:t>
            </a:r>
          </a:p>
          <a:p>
            <a:pPr marL="457200" indent="-457200" algn="l">
              <a:buFont typeface="Arial" panose="020B0604020202020204" pitchFamily="34" charset="0"/>
              <a:buChar char="•"/>
            </a:pPr>
            <a:r>
              <a:rPr lang="en-US" sz="2800" dirty="0"/>
              <a:t>Adult lifetime asthma prevalence was 14.2% and adult current asthma prevalence was 9.6%</a:t>
            </a:r>
          </a:p>
          <a:p>
            <a:pPr marL="457200" indent="-457200" algn="l">
              <a:buFont typeface="Arial" panose="020B0604020202020204" pitchFamily="34" charset="0"/>
              <a:buChar char="•"/>
            </a:pPr>
            <a:r>
              <a:rPr lang="en-US" sz="2800" dirty="0"/>
              <a:t>Child lifetime asthma prevalence was 13.6% and child current asthma prevalence was 9.4% </a:t>
            </a:r>
          </a:p>
        </p:txBody>
      </p:sp>
    </p:spTree>
    <p:extLst>
      <p:ext uri="{BB962C8B-B14F-4D97-AF65-F5344CB8AC3E}">
        <p14:creationId xmlns:p14="http://schemas.microsoft.com/office/powerpoint/2010/main" val="32280259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914400"/>
            <a:ext cx="8616950" cy="865188"/>
          </a:xfrm>
        </p:spPr>
        <p:txBody>
          <a:bodyPr/>
          <a:lstStyle/>
          <a:p>
            <a:pPr algn="ctr"/>
            <a:r>
              <a:rPr lang="en-US" altLang="en-US" dirty="0">
                <a:ea typeface="ＭＳ Ｐゴシック" pitchFamily="34" charset="-128"/>
              </a:rPr>
              <a:t>Contact Information </a:t>
            </a:r>
          </a:p>
        </p:txBody>
      </p:sp>
      <p:sp>
        <p:nvSpPr>
          <p:cNvPr id="3" name="Content Placeholder 2"/>
          <p:cNvSpPr>
            <a:spLocks noGrp="1"/>
          </p:cNvSpPr>
          <p:nvPr>
            <p:ph idx="1"/>
          </p:nvPr>
        </p:nvSpPr>
        <p:spPr>
          <a:xfrm>
            <a:off x="35560" y="1981200"/>
            <a:ext cx="9144000" cy="1320800"/>
          </a:xfrm>
        </p:spPr>
        <p:txBody>
          <a:bodyPr/>
          <a:lstStyle/>
          <a:p>
            <a:pPr algn="ctr" eaLnBrk="1" hangingPunct="1">
              <a:buClr>
                <a:schemeClr val="accent2"/>
              </a:buClr>
              <a:buSzPct val="60000"/>
              <a:defRPr/>
            </a:pPr>
            <a:r>
              <a:rPr lang="en-US" sz="3600" dirty="0"/>
              <a:t>Joan Keith, MEd, BSN, RN, LSN, NCSN</a:t>
            </a:r>
          </a:p>
          <a:p>
            <a:pPr algn="ctr" eaLnBrk="1" hangingPunct="1">
              <a:buClr>
                <a:schemeClr val="accent2"/>
              </a:buClr>
              <a:buSzPct val="60000"/>
              <a:defRPr/>
            </a:pPr>
            <a:r>
              <a:rPr lang="en-US" dirty="0">
                <a:latin typeface="Arial" charset="0"/>
                <a:cs typeface="Arial" charset="0"/>
              </a:rPr>
              <a:t>School Nurse Consultant</a:t>
            </a:r>
          </a:p>
          <a:p>
            <a:pPr algn="ctr" eaLnBrk="1" hangingPunct="1">
              <a:buClr>
                <a:schemeClr val="accent2"/>
              </a:buClr>
              <a:buSzPct val="60000"/>
              <a:defRPr/>
            </a:pPr>
            <a:r>
              <a:rPr lang="en-US" dirty="0">
                <a:latin typeface="Arial" charset="0"/>
                <a:cs typeface="Arial" charset="0"/>
              </a:rPr>
              <a:t> Ohio Department of Health</a:t>
            </a:r>
          </a:p>
          <a:p>
            <a:pPr algn="ctr" eaLnBrk="1" hangingPunct="1">
              <a:buClr>
                <a:schemeClr val="accent2"/>
              </a:buClr>
              <a:buSzPct val="60000"/>
              <a:defRPr/>
            </a:pPr>
            <a:endParaRPr lang="en-US" dirty="0">
              <a:latin typeface="Arial" charset="0"/>
              <a:cs typeface="Arial" charset="0"/>
            </a:endParaRPr>
          </a:p>
          <a:p>
            <a:pPr algn="ctr" eaLnBrk="1" hangingPunct="1">
              <a:buClr>
                <a:schemeClr val="accent2"/>
              </a:buClr>
              <a:buSzPct val="60000"/>
              <a:defRPr/>
            </a:pPr>
            <a:r>
              <a:rPr lang="en-US" dirty="0">
                <a:latin typeface="Arial" charset="0"/>
                <a:cs typeface="Arial" charset="0"/>
              </a:rPr>
              <a:t>(614) 728-2953 or </a:t>
            </a:r>
            <a:r>
              <a:rPr lang="en-US" dirty="0">
                <a:latin typeface="Arial" charset="0"/>
                <a:cs typeface="Arial" charset="0"/>
                <a:hlinkClick r:id="rId3"/>
              </a:rPr>
              <a:t>joan.keith@odh.ohio.gov</a:t>
            </a:r>
            <a:r>
              <a:rPr lang="en-US" dirty="0">
                <a:latin typeface="Arial" charset="0"/>
                <a:cs typeface="Arial" charset="0"/>
              </a:rPr>
              <a:t> </a:t>
            </a:r>
          </a:p>
          <a:p>
            <a:pPr>
              <a:defRPr/>
            </a:pPr>
            <a:endParaRPr lang="en-US" b="1" dirty="0"/>
          </a:p>
        </p:txBody>
      </p:sp>
      <p:sp>
        <p:nvSpPr>
          <p:cNvPr id="5" name="Slide Number Placeholder 4"/>
          <p:cNvSpPr>
            <a:spLocks noGrp="1"/>
          </p:cNvSpPr>
          <p:nvPr>
            <p:ph type="sldNum" sz="quarter" idx="4294967295"/>
          </p:nvPr>
        </p:nvSpPr>
        <p:spPr>
          <a:xfrm>
            <a:off x="7848600" y="5975350"/>
            <a:ext cx="2133600" cy="365125"/>
          </a:xfrm>
          <a:prstGeom prst="rect">
            <a:avLst/>
          </a:prstGeom>
        </p:spPr>
        <p:txBody>
          <a:bodyPr/>
          <a:lstStyle/>
          <a:p>
            <a:pPr>
              <a:defRPr/>
            </a:pPr>
            <a:fld id="{B056D5A3-F21C-478B-96F8-1C59D7716559}" type="slidenum">
              <a:rPr lang="en-US" smtClean="0"/>
              <a:pPr>
                <a:defRPr/>
              </a:pPr>
              <a:t>80</a:t>
            </a:fld>
            <a:endParaRPr lang="en-US"/>
          </a:p>
        </p:txBody>
      </p:sp>
    </p:spTree>
    <p:extLst>
      <p:ext uri="{BB962C8B-B14F-4D97-AF65-F5344CB8AC3E}">
        <p14:creationId xmlns:p14="http://schemas.microsoft.com/office/powerpoint/2010/main" val="18512916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71500"/>
            <a:ext cx="8686800" cy="1143000"/>
          </a:xfrm>
        </p:spPr>
        <p:txBody>
          <a:bodyPr/>
          <a:lstStyle/>
          <a:p>
            <a:r>
              <a:rPr lang="en-US" sz="3600" dirty="0"/>
              <a:t>References to Health Services in Ohio Law</a:t>
            </a:r>
            <a:br>
              <a:rPr lang="en-US" dirty="0"/>
            </a:b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111222548"/>
              </p:ext>
            </p:extLst>
          </p:nvPr>
        </p:nvGraphicFramePr>
        <p:xfrm>
          <a:off x="304800" y="1143000"/>
          <a:ext cx="8572500" cy="4572000"/>
        </p:xfrm>
        <a:graphic>
          <a:graphicData uri="http://schemas.openxmlformats.org/drawingml/2006/table">
            <a:tbl>
              <a:tblPr firstRow="1" bandRow="1">
                <a:tableStyleId>{22838BEF-8BB2-4498-84A7-C5851F593DF1}</a:tableStyleId>
              </a:tblPr>
              <a:tblGrid>
                <a:gridCol w="6332838">
                  <a:extLst>
                    <a:ext uri="{9D8B030D-6E8A-4147-A177-3AD203B41FA5}">
                      <a16:colId xmlns:a16="http://schemas.microsoft.com/office/drawing/2014/main" val="3817214875"/>
                    </a:ext>
                  </a:extLst>
                </a:gridCol>
                <a:gridCol w="2239662">
                  <a:extLst>
                    <a:ext uri="{9D8B030D-6E8A-4147-A177-3AD203B41FA5}">
                      <a16:colId xmlns:a16="http://schemas.microsoft.com/office/drawing/2014/main" val="437037805"/>
                    </a:ext>
                  </a:extLst>
                </a:gridCol>
              </a:tblGrid>
              <a:tr h="4572000">
                <a:tc>
                  <a:txBody>
                    <a:bodyPr/>
                    <a:lstStyle/>
                    <a:p>
                      <a:pPr marL="285750" indent="-285750">
                        <a:buFont typeface="Arial" panose="020B0604020202020204" pitchFamily="34" charset="0"/>
                        <a:buChar char="•"/>
                      </a:pPr>
                      <a:r>
                        <a:rPr lang="en-US" sz="2400" b="0" dirty="0"/>
                        <a:t>Employment of physicians, dentists and nurses - delegation of duties and powers to board of health.</a:t>
                      </a:r>
                    </a:p>
                    <a:p>
                      <a:pPr marL="285750" indent="-285750">
                        <a:buFont typeface="Arial" panose="020B0604020202020204" pitchFamily="34" charset="0"/>
                        <a:buChar char="•"/>
                      </a:pPr>
                      <a:r>
                        <a:rPr lang="en-US" sz="2400" b="0" dirty="0"/>
                        <a:t>School nurse and school nurse wellness coordinator</a:t>
                      </a:r>
                    </a:p>
                    <a:p>
                      <a:pPr marL="285750" indent="-285750">
                        <a:buFont typeface="Arial" panose="020B0604020202020204" pitchFamily="34" charset="0"/>
                        <a:buChar char="•"/>
                      </a:pPr>
                      <a:r>
                        <a:rPr lang="en-US" sz="2400" b="0" dirty="0"/>
                        <a:t>Preschool:</a:t>
                      </a:r>
                      <a:r>
                        <a:rPr lang="en-US" sz="2400" b="0" baseline="0" dirty="0"/>
                        <a:t> (Director responsibilities) </a:t>
                      </a:r>
                      <a:r>
                        <a:rPr lang="en-US" sz="2000" b="0" dirty="0"/>
                        <a:t>Ensuring that the health and safety of the children are safeguarded by an organized program of school health services…</a:t>
                      </a:r>
                    </a:p>
                    <a:p>
                      <a:pPr marL="285750" indent="-285750">
                        <a:buFont typeface="Arial" panose="020B0604020202020204" pitchFamily="34" charset="0"/>
                        <a:buChar char="•"/>
                      </a:pPr>
                      <a:r>
                        <a:rPr lang="en-US" sz="2400" b="0" dirty="0"/>
                        <a:t>Education of children with disabilities definitions</a:t>
                      </a:r>
                    </a:p>
                    <a:p>
                      <a:pPr marL="285750" indent="-285750">
                        <a:buFont typeface="Arial" panose="020B0604020202020204" pitchFamily="34" charset="0"/>
                        <a:buChar char="•"/>
                      </a:pPr>
                      <a:r>
                        <a:rPr lang="en-US" sz="2400" b="0" dirty="0"/>
                        <a:t>Healthcare for students </a:t>
                      </a:r>
                    </a:p>
                  </a:txBody>
                  <a:tcPr/>
                </a:tc>
                <a:tc>
                  <a:txBody>
                    <a:bodyPr/>
                    <a:lstStyle/>
                    <a:p>
                      <a:pPr algn="l"/>
                      <a:endParaRPr lang="en-US" dirty="0"/>
                    </a:p>
                    <a:p>
                      <a:pPr algn="l"/>
                      <a:r>
                        <a:rPr lang="en-US" sz="2400" b="0" dirty="0"/>
                        <a:t>ORC 3313.68</a:t>
                      </a:r>
                    </a:p>
                    <a:p>
                      <a:pPr algn="l"/>
                      <a:endParaRPr lang="en-US" sz="2400" b="0" dirty="0"/>
                    </a:p>
                    <a:p>
                      <a:pPr algn="l"/>
                      <a:r>
                        <a:rPr lang="en-US" sz="2400" b="0" dirty="0"/>
                        <a:t>ORC 3319.221</a:t>
                      </a:r>
                    </a:p>
                    <a:p>
                      <a:pPr algn="l"/>
                      <a:endParaRPr lang="en-US" sz="2400" b="0" dirty="0"/>
                    </a:p>
                    <a:p>
                      <a:pPr algn="l"/>
                      <a:endParaRPr lang="en-US" sz="2400" b="0" dirty="0"/>
                    </a:p>
                    <a:p>
                      <a:pPr algn="l"/>
                      <a:r>
                        <a:rPr lang="en-US" sz="2400" b="0" dirty="0"/>
                        <a:t>OAC</a:t>
                      </a:r>
                      <a:r>
                        <a:rPr lang="en-US" sz="2400" b="0" baseline="0" dirty="0"/>
                        <a:t> </a:t>
                      </a:r>
                      <a:r>
                        <a:rPr lang="en-US" sz="2400" b="0" dirty="0"/>
                        <a:t>3301-37-04</a:t>
                      </a:r>
                    </a:p>
                    <a:p>
                      <a:pPr algn="l"/>
                      <a:r>
                        <a:rPr lang="en-US" sz="2400" b="0" dirty="0"/>
                        <a:t>ORC 3323.01</a:t>
                      </a:r>
                    </a:p>
                    <a:p>
                      <a:pPr algn="l"/>
                      <a:endParaRPr lang="en-US" sz="2400" b="0" dirty="0"/>
                    </a:p>
                    <a:p>
                      <a:pPr algn="l"/>
                      <a:r>
                        <a:rPr lang="en-US" sz="2400" b="0" dirty="0"/>
                        <a:t>ORC 3323.01</a:t>
                      </a:r>
                    </a:p>
                    <a:p>
                      <a:pPr algn="l"/>
                      <a:endParaRPr lang="en-US" sz="2400" b="0" dirty="0"/>
                    </a:p>
                    <a:p>
                      <a:pPr algn="l"/>
                      <a:r>
                        <a:rPr lang="en-US" sz="2400" b="0" dirty="0"/>
                        <a:t>ORC 3313.721</a:t>
                      </a:r>
                    </a:p>
                  </a:txBody>
                  <a:tcPr/>
                </a:tc>
                <a:extLst>
                  <a:ext uri="{0D108BD9-81ED-4DB2-BD59-A6C34878D82A}">
                    <a16:rowId xmlns:a16="http://schemas.microsoft.com/office/drawing/2014/main" val="3271240905"/>
                  </a:ext>
                </a:extLst>
              </a:tr>
            </a:tbl>
          </a:graphicData>
        </a:graphic>
      </p:graphicFrame>
    </p:spTree>
    <p:extLst>
      <p:ext uri="{BB962C8B-B14F-4D97-AF65-F5344CB8AC3E}">
        <p14:creationId xmlns:p14="http://schemas.microsoft.com/office/powerpoint/2010/main" val="18486712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1"/>
            <a:ext cx="8610600" cy="381000"/>
          </a:xfrm>
        </p:spPr>
        <p:txBody>
          <a:bodyPr/>
          <a:lstStyle/>
          <a:p>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910055114"/>
              </p:ext>
            </p:extLst>
          </p:nvPr>
        </p:nvGraphicFramePr>
        <p:xfrm>
          <a:off x="381000" y="246300"/>
          <a:ext cx="8534400" cy="5462594"/>
        </p:xfrm>
        <a:graphic>
          <a:graphicData uri="http://schemas.openxmlformats.org/drawingml/2006/table">
            <a:tbl>
              <a:tblPr firstRow="1" bandRow="1">
                <a:tableStyleId>{0660B408-B3CF-4A94-85FC-2B1E0A45F4A2}</a:tableStyleId>
              </a:tblPr>
              <a:tblGrid>
                <a:gridCol w="6248400">
                  <a:extLst>
                    <a:ext uri="{9D8B030D-6E8A-4147-A177-3AD203B41FA5}">
                      <a16:colId xmlns:a16="http://schemas.microsoft.com/office/drawing/2014/main" val="407182456"/>
                    </a:ext>
                  </a:extLst>
                </a:gridCol>
                <a:gridCol w="2286000">
                  <a:extLst>
                    <a:ext uri="{9D8B030D-6E8A-4147-A177-3AD203B41FA5}">
                      <a16:colId xmlns:a16="http://schemas.microsoft.com/office/drawing/2014/main" val="1432670249"/>
                    </a:ext>
                  </a:extLst>
                </a:gridCol>
              </a:tblGrid>
              <a:tr h="548296">
                <a:tc>
                  <a:txBody>
                    <a:bodyPr/>
                    <a:lstStyle/>
                    <a:p>
                      <a:pPr algn="ctr"/>
                      <a:r>
                        <a:rPr lang="en-US" sz="3200" baseline="0" dirty="0"/>
                        <a:t> School </a:t>
                      </a:r>
                      <a:r>
                        <a:rPr lang="en-US" sz="3200" dirty="0"/>
                        <a:t>Policies</a:t>
                      </a:r>
                    </a:p>
                  </a:txBody>
                  <a:tcPr/>
                </a:tc>
                <a:tc>
                  <a:txBody>
                    <a:bodyPr/>
                    <a:lstStyle/>
                    <a:p>
                      <a:pPr marL="0" indent="0" algn="ctr"/>
                      <a:r>
                        <a:rPr lang="en-US" sz="3200" dirty="0"/>
                        <a:t>Laws</a:t>
                      </a:r>
                    </a:p>
                  </a:txBody>
                  <a:tcPr/>
                </a:tc>
                <a:extLst>
                  <a:ext uri="{0D108BD9-81ED-4DB2-BD59-A6C34878D82A}">
                    <a16:rowId xmlns:a16="http://schemas.microsoft.com/office/drawing/2014/main" val="859787363"/>
                  </a:ext>
                </a:extLst>
              </a:tr>
              <a:tr h="779158">
                <a:tc>
                  <a:txBody>
                    <a:bodyPr/>
                    <a:lstStyle/>
                    <a:p>
                      <a:r>
                        <a:rPr lang="en-US" sz="2400" dirty="0"/>
                        <a:t>Policy for employees to administer drugs prescribed by physicians to students**</a:t>
                      </a:r>
                      <a:endParaRPr lang="en-US" sz="2400" b="0" dirty="0"/>
                    </a:p>
                  </a:txBody>
                  <a:tcPr/>
                </a:tc>
                <a:tc>
                  <a:txBody>
                    <a:bodyPr/>
                    <a:lstStyle/>
                    <a:p>
                      <a:pPr algn="ctr"/>
                      <a:r>
                        <a:rPr lang="en-US" sz="2400" dirty="0"/>
                        <a:t>ORC 3313.713</a:t>
                      </a:r>
                    </a:p>
                  </a:txBody>
                  <a:tcPr/>
                </a:tc>
                <a:extLst>
                  <a:ext uri="{0D108BD9-81ED-4DB2-BD59-A6C34878D82A}">
                    <a16:rowId xmlns:a16="http://schemas.microsoft.com/office/drawing/2014/main" val="953659993"/>
                  </a:ext>
                </a:extLst>
              </a:tr>
              <a:tr h="561420">
                <a:tc>
                  <a:txBody>
                    <a:bodyPr/>
                    <a:lstStyle/>
                    <a:p>
                      <a:r>
                        <a:rPr lang="en-US" sz="2400" dirty="0"/>
                        <a:t>Proof of required immunizations – exceptions** </a:t>
                      </a:r>
                      <a:endParaRPr lang="en-US" sz="2400" b="0" dirty="0"/>
                    </a:p>
                  </a:txBody>
                  <a:tcPr/>
                </a:tc>
                <a:tc>
                  <a:txBody>
                    <a:bodyPr/>
                    <a:lstStyle/>
                    <a:p>
                      <a:pPr algn="ctr"/>
                      <a:r>
                        <a:rPr lang="en-US" sz="2400" dirty="0"/>
                        <a:t>ORC 3313.671</a:t>
                      </a:r>
                      <a:endParaRPr lang="en-US" sz="2400" b="0" dirty="0"/>
                    </a:p>
                  </a:txBody>
                  <a:tcPr/>
                </a:tc>
                <a:extLst>
                  <a:ext uri="{0D108BD9-81ED-4DB2-BD59-A6C34878D82A}">
                    <a16:rowId xmlns:a16="http://schemas.microsoft.com/office/drawing/2014/main" val="3040107269"/>
                  </a:ext>
                </a:extLst>
              </a:tr>
              <a:tr h="779158">
                <a:tc>
                  <a:txBody>
                    <a:bodyPr/>
                    <a:lstStyle/>
                    <a:p>
                      <a:r>
                        <a:rPr lang="en-US" sz="2400" dirty="0"/>
                        <a:t>Immunization of pupils - immunization record - annual summary.**</a:t>
                      </a:r>
                      <a:endParaRPr lang="en-US" sz="2400" b="0" dirty="0"/>
                    </a:p>
                  </a:txBody>
                  <a:tcPr/>
                </a:tc>
                <a:tc>
                  <a:txBody>
                    <a:bodyPr/>
                    <a:lstStyle/>
                    <a:p>
                      <a:pPr algn="ctr"/>
                      <a:r>
                        <a:rPr lang="en-US" sz="2400" dirty="0"/>
                        <a:t>ORC 3313.67 </a:t>
                      </a:r>
                      <a:endParaRPr lang="en-US" sz="2400" b="0" dirty="0"/>
                    </a:p>
                  </a:txBody>
                  <a:tcPr/>
                </a:tc>
                <a:extLst>
                  <a:ext uri="{0D108BD9-81ED-4DB2-BD59-A6C34878D82A}">
                    <a16:rowId xmlns:a16="http://schemas.microsoft.com/office/drawing/2014/main" val="2433862796"/>
                  </a:ext>
                </a:extLst>
              </a:tr>
              <a:tr h="548640">
                <a:tc>
                  <a:txBody>
                    <a:bodyPr/>
                    <a:lstStyle/>
                    <a:p>
                      <a:r>
                        <a:rPr lang="en-US" sz="2400" dirty="0"/>
                        <a:t>Diabetes care of students** </a:t>
                      </a:r>
                    </a:p>
                  </a:txBody>
                  <a:tcPr/>
                </a:tc>
                <a:tc>
                  <a:txBody>
                    <a:bodyPr/>
                    <a:lstStyle/>
                    <a:p>
                      <a:pPr algn="ctr"/>
                      <a:r>
                        <a:rPr lang="en-US" sz="2400" dirty="0"/>
                        <a:t>ORC 3313.7112</a:t>
                      </a:r>
                    </a:p>
                  </a:txBody>
                  <a:tcPr/>
                </a:tc>
                <a:extLst>
                  <a:ext uri="{0D108BD9-81ED-4DB2-BD59-A6C34878D82A}">
                    <a16:rowId xmlns:a16="http://schemas.microsoft.com/office/drawing/2014/main" val="3916664474"/>
                  </a:ext>
                </a:extLst>
              </a:tr>
              <a:tr h="4328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Emergency medical authorization**</a:t>
                      </a:r>
                      <a:endParaRPr lang="en-US" sz="2400" b="0" dirty="0"/>
                    </a:p>
                  </a:txBody>
                  <a:tcPr/>
                </a:tc>
                <a:tc>
                  <a:txBody>
                    <a:bodyPr/>
                    <a:lstStyle/>
                    <a:p>
                      <a:pPr algn="ctr"/>
                      <a:r>
                        <a:rPr lang="en-US" sz="2400" dirty="0"/>
                        <a:t>ORC 3313.712</a:t>
                      </a:r>
                      <a:endParaRPr lang="en-US" sz="2400" b="0" dirty="0"/>
                    </a:p>
                  </a:txBody>
                  <a:tcPr/>
                </a:tc>
                <a:extLst>
                  <a:ext uri="{0D108BD9-81ED-4DB2-BD59-A6C34878D82A}">
                    <a16:rowId xmlns:a16="http://schemas.microsoft.com/office/drawing/2014/main" val="2008562219"/>
                  </a:ext>
                </a:extLst>
              </a:tr>
              <a:tr h="835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Procurement and Use of Epinephrine Auto Injectors in Emergency Situations</a:t>
                      </a:r>
                    </a:p>
                  </a:txBody>
                  <a:tcPr/>
                </a:tc>
                <a:tc>
                  <a:txBody>
                    <a:bodyPr/>
                    <a:lstStyle/>
                    <a:p>
                      <a:pPr algn="ctr"/>
                      <a:r>
                        <a:rPr lang="en-US" sz="2400" dirty="0"/>
                        <a:t>ORC 3313.7110</a:t>
                      </a:r>
                      <a:endParaRPr lang="en-US" sz="2400" b="0" dirty="0"/>
                    </a:p>
                  </a:txBody>
                  <a:tcPr/>
                </a:tc>
                <a:extLst>
                  <a:ext uri="{0D108BD9-81ED-4DB2-BD59-A6C34878D82A}">
                    <a16:rowId xmlns:a16="http://schemas.microsoft.com/office/drawing/2014/main" val="2965343841"/>
                  </a:ext>
                </a:extLst>
              </a:tr>
              <a:tr h="835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Procurement and Use of Asthma Inhalers in Emergency Situations </a:t>
                      </a:r>
                    </a:p>
                  </a:txBody>
                  <a:tcPr/>
                </a:tc>
                <a:tc>
                  <a:txBody>
                    <a:bodyPr/>
                    <a:lstStyle/>
                    <a:p>
                      <a:pPr algn="ctr"/>
                      <a:r>
                        <a:rPr lang="en-US" sz="2400" baseline="0" dirty="0"/>
                        <a:t>ORC 3313.7113</a:t>
                      </a:r>
                      <a:endParaRPr lang="en-US" sz="2400" dirty="0"/>
                    </a:p>
                    <a:p>
                      <a:pPr algn="ctr"/>
                      <a:endParaRPr lang="en-US" sz="2400" b="0" dirty="0"/>
                    </a:p>
                  </a:txBody>
                  <a:tcPr/>
                </a:tc>
                <a:extLst>
                  <a:ext uri="{0D108BD9-81ED-4DB2-BD59-A6C34878D82A}">
                    <a16:rowId xmlns:a16="http://schemas.microsoft.com/office/drawing/2014/main" val="2010237667"/>
                  </a:ext>
                </a:extLst>
              </a:tr>
            </a:tbl>
          </a:graphicData>
        </a:graphic>
      </p:graphicFrame>
      <p:sp>
        <p:nvSpPr>
          <p:cNvPr id="3" name="TextBox 2"/>
          <p:cNvSpPr txBox="1"/>
          <p:nvPr/>
        </p:nvSpPr>
        <p:spPr>
          <a:xfrm>
            <a:off x="381000" y="6172200"/>
            <a:ext cx="4876800" cy="523220"/>
          </a:xfrm>
          <a:prstGeom prst="rect">
            <a:avLst/>
          </a:prstGeom>
          <a:noFill/>
        </p:spPr>
        <p:txBody>
          <a:bodyPr wrap="square" rtlCol="0">
            <a:spAutoFit/>
          </a:bodyPr>
          <a:lstStyle/>
          <a:p>
            <a:r>
              <a:rPr lang="en-US" sz="2800" dirty="0">
                <a:solidFill>
                  <a:schemeClr val="bg1"/>
                </a:solidFill>
              </a:rPr>
              <a:t>**Required </a:t>
            </a:r>
          </a:p>
        </p:txBody>
      </p:sp>
    </p:spTree>
    <p:extLst>
      <p:ext uri="{BB962C8B-B14F-4D97-AF65-F5344CB8AC3E}">
        <p14:creationId xmlns:p14="http://schemas.microsoft.com/office/powerpoint/2010/main" val="3032707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74" y="696499"/>
            <a:ext cx="8616598" cy="294101"/>
          </a:xfrm>
        </p:spPr>
        <p:txBody>
          <a:bodyPr/>
          <a:lstStyle/>
          <a:p>
            <a:r>
              <a:rPr lang="en-US" sz="3600" dirty="0"/>
              <a:t>Resources</a:t>
            </a:r>
          </a:p>
        </p:txBody>
      </p:sp>
      <p:sp>
        <p:nvSpPr>
          <p:cNvPr id="3" name="Content Placeholder 2"/>
          <p:cNvSpPr>
            <a:spLocks noGrp="1"/>
          </p:cNvSpPr>
          <p:nvPr>
            <p:ph idx="1"/>
          </p:nvPr>
        </p:nvSpPr>
        <p:spPr>
          <a:xfrm>
            <a:off x="152400" y="990600"/>
            <a:ext cx="8991600" cy="5562600"/>
          </a:xfrm>
        </p:spPr>
        <p:txBody>
          <a:bodyPr/>
          <a:lstStyle/>
          <a:p>
            <a:pPr algn="l"/>
            <a:r>
              <a:rPr lang="en-US" sz="1800" dirty="0"/>
              <a:t>Allen, G. (2003). The impact of elementary school nurses on student attendance. </a:t>
            </a:r>
            <a:r>
              <a:rPr lang="en-US" sz="1800" i="1" dirty="0"/>
              <a:t>Journal of School Nursing</a:t>
            </a:r>
            <a:r>
              <a:rPr lang="en-US" sz="1800" dirty="0"/>
              <a:t>, 10(4), 225- 231.</a:t>
            </a:r>
          </a:p>
          <a:p>
            <a:pPr algn="l"/>
            <a:r>
              <a:rPr lang="en-US" sz="1800" dirty="0" err="1"/>
              <a:t>Baisch</a:t>
            </a:r>
            <a:r>
              <a:rPr lang="en-US" sz="1800" dirty="0"/>
              <a:t>, M.J., </a:t>
            </a:r>
            <a:r>
              <a:rPr lang="en-US" sz="1800" dirty="0" err="1"/>
              <a:t>Lundeen</a:t>
            </a:r>
            <a:r>
              <a:rPr lang="en-US" sz="1800" dirty="0"/>
              <a:t>, S.P., &amp; Murphy, M.K. (2011). Evidence-based research on the value of school nurse in an urban school system. </a:t>
            </a:r>
            <a:r>
              <a:rPr lang="en-US" sz="1800" i="1" dirty="0"/>
              <a:t>Journal of School Health</a:t>
            </a:r>
            <a:r>
              <a:rPr lang="en-US" sz="1800" dirty="0"/>
              <a:t>, 81(2), 74-80. Retrieved from </a:t>
            </a:r>
            <a:r>
              <a:rPr lang="en-US" sz="1800" dirty="0">
                <a:hlinkClick r:id="rId3"/>
              </a:rPr>
              <a:t>http://onlinelibrary.wiley.com/doi/10.1111/j.1746-1561.2010.00563.x/abstract</a:t>
            </a:r>
            <a:endParaRPr lang="en-US" sz="1800" dirty="0"/>
          </a:p>
          <a:p>
            <a:pPr algn="l"/>
            <a:r>
              <a:rPr lang="en-US" sz="1800" dirty="0" err="1"/>
              <a:t>Engelke</a:t>
            </a:r>
            <a:r>
              <a:rPr lang="en-US" sz="1800" dirty="0"/>
              <a:t>, M., </a:t>
            </a:r>
            <a:r>
              <a:rPr lang="en-US" sz="1800" dirty="0" err="1"/>
              <a:t>Guttu</a:t>
            </a:r>
            <a:r>
              <a:rPr lang="en-US" sz="1800" dirty="0"/>
              <a:t>, M., Warren, M., &amp; Swanson, M. (2008). School nurse case management for children with chronic illness: Health, academic, and quality of life outcomes. </a:t>
            </a:r>
            <a:r>
              <a:rPr lang="en-US" sz="1800" i="1" dirty="0"/>
              <a:t>The Journal of School Nursing, 24</a:t>
            </a:r>
            <a:r>
              <a:rPr lang="en-US" sz="1800" dirty="0"/>
              <a:t>(4), 205-214.</a:t>
            </a:r>
          </a:p>
          <a:p>
            <a:pPr algn="l"/>
            <a:r>
              <a:rPr lang="en-US" sz="1800" dirty="0" err="1"/>
              <a:t>Fauteux</a:t>
            </a:r>
            <a:r>
              <a:rPr lang="en-US" sz="1800" dirty="0"/>
              <a:t>, N. (2011). Unlocking the Potential of School Nursing: Keeping Children Healthy, In School, and Ready to Learn.</a:t>
            </a:r>
          </a:p>
          <a:p>
            <a:pPr algn="l"/>
            <a:r>
              <a:rPr lang="en-US" sz="1800" i="1" dirty="0"/>
              <a:t>Charting Nursing’s Future</a:t>
            </a:r>
            <a:r>
              <a:rPr lang="en-US" sz="1800" dirty="0"/>
              <a:t>, 14, 1-8. Retrieved from </a:t>
            </a:r>
            <a:r>
              <a:rPr lang="en-US" sz="1800" dirty="0">
                <a:hlinkClick r:id="rId4"/>
              </a:rPr>
              <a:t>http://www.rwjf.org/files/research/cnf14.pdf</a:t>
            </a:r>
            <a:endParaRPr lang="en-US" sz="1800" dirty="0"/>
          </a:p>
          <a:p>
            <a:pPr algn="l"/>
            <a:r>
              <a:rPr lang="en-US" sz="1800" dirty="0"/>
              <a:t>Levy, M., Heffner, B, Stewart, T., &amp; </a:t>
            </a:r>
            <a:r>
              <a:rPr lang="en-US" sz="1800" dirty="0" err="1"/>
              <a:t>Beeman</a:t>
            </a:r>
            <a:r>
              <a:rPr lang="en-US" sz="1800" dirty="0"/>
              <a:t>, G. (2006). The efficacy of asthma case management in an urban school district in reducing school absences and hospitalizations for asthma. </a:t>
            </a:r>
            <a:r>
              <a:rPr lang="en-US" sz="1800" i="1" dirty="0"/>
              <a:t>Journal of School Health, 76</a:t>
            </a:r>
            <a:r>
              <a:rPr lang="en-US" sz="1800" dirty="0"/>
              <a:t>(6), 320-324</a:t>
            </a:r>
          </a:p>
          <a:p>
            <a:pPr algn="l"/>
            <a:r>
              <a:rPr lang="en-US" sz="1800" dirty="0"/>
              <a:t>Puskar, K. &amp; Bernardo, L. (2007). Mental health and academic achievement: Role of school nurses. </a:t>
            </a:r>
            <a:r>
              <a:rPr lang="en-US" sz="1800" i="1" dirty="0"/>
              <a:t>Journal of Specialists in Pediatric Nursing, 12</a:t>
            </a:r>
            <a:r>
              <a:rPr lang="en-US" sz="1800" dirty="0"/>
              <a:t>(4), 215-223.</a:t>
            </a:r>
          </a:p>
          <a:p>
            <a:endParaRPr lang="en-US" dirty="0"/>
          </a:p>
        </p:txBody>
      </p:sp>
    </p:spTree>
    <p:extLst>
      <p:ext uri="{BB962C8B-B14F-4D97-AF65-F5344CB8AC3E}">
        <p14:creationId xmlns:p14="http://schemas.microsoft.com/office/powerpoint/2010/main" val="4783838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609600"/>
            <a:ext cx="8534400" cy="4968875"/>
          </a:xfrm>
        </p:spPr>
        <p:txBody>
          <a:bodyPr/>
          <a:lstStyle/>
          <a:p>
            <a:pPr algn="l" fontAlgn="t"/>
            <a:r>
              <a:rPr lang="en-US" sz="2400" dirty="0">
                <a:solidFill>
                  <a:schemeClr val="tx1"/>
                </a:solidFill>
              </a:rPr>
              <a:t>ORC 3313.673</a:t>
            </a:r>
          </a:p>
          <a:p>
            <a:pPr algn="l" fontAlgn="t"/>
            <a:r>
              <a:rPr lang="en-US" sz="2400" u="sng" dirty="0">
                <a:solidFill>
                  <a:schemeClr val="tx1"/>
                </a:solidFill>
                <a:hlinkClick r:id="rId3"/>
              </a:rPr>
              <a:t>http://codes.ohio.gov/orc/3313.673</a:t>
            </a:r>
            <a:endParaRPr lang="en-US" sz="2400" dirty="0">
              <a:solidFill>
                <a:schemeClr val="tx1"/>
              </a:solidFill>
            </a:endParaRPr>
          </a:p>
          <a:p>
            <a:pPr algn="l" fontAlgn="t"/>
            <a:r>
              <a:rPr lang="en-US" sz="2400" b="1" dirty="0">
                <a:solidFill>
                  <a:schemeClr val="tx1"/>
                </a:solidFill>
              </a:rPr>
              <a:t>Screening of beginning pupils for special learning needs</a:t>
            </a:r>
            <a:endParaRPr lang="en-US" sz="2400" dirty="0">
              <a:solidFill>
                <a:schemeClr val="tx1"/>
              </a:solidFill>
            </a:endParaRPr>
          </a:p>
          <a:p>
            <a:pPr algn="l" fontAlgn="t"/>
            <a:r>
              <a:rPr lang="en-US" sz="2400" dirty="0">
                <a:solidFill>
                  <a:schemeClr val="tx1"/>
                </a:solidFill>
              </a:rPr>
              <a:t>ORC 3313.50</a:t>
            </a:r>
          </a:p>
          <a:p>
            <a:pPr algn="l" fontAlgn="t"/>
            <a:r>
              <a:rPr lang="en-US" sz="2400" u="sng" dirty="0">
                <a:solidFill>
                  <a:schemeClr val="tx1"/>
                </a:solidFill>
                <a:hlinkClick r:id="rId4"/>
              </a:rPr>
              <a:t>http://codes.ohio.gov/orc/3313.50</a:t>
            </a:r>
            <a:endParaRPr lang="en-US" sz="2400" dirty="0">
              <a:solidFill>
                <a:schemeClr val="tx1"/>
              </a:solidFill>
            </a:endParaRPr>
          </a:p>
          <a:p>
            <a:pPr algn="l" fontAlgn="t"/>
            <a:r>
              <a:rPr lang="en-US" sz="2400" b="1" dirty="0">
                <a:solidFill>
                  <a:schemeClr val="tx1"/>
                </a:solidFill>
              </a:rPr>
              <a:t>Record of tests - statistical data - individual records</a:t>
            </a:r>
            <a:endParaRPr lang="en-US" sz="2400" dirty="0">
              <a:solidFill>
                <a:schemeClr val="tx1"/>
              </a:solidFill>
            </a:endParaRPr>
          </a:p>
          <a:p>
            <a:pPr algn="l" fontAlgn="t"/>
            <a:r>
              <a:rPr lang="en-US" sz="2400" dirty="0">
                <a:solidFill>
                  <a:schemeClr val="tx1"/>
                </a:solidFill>
              </a:rPr>
              <a:t>ORC 3313.69</a:t>
            </a:r>
          </a:p>
          <a:p>
            <a:pPr algn="l" fontAlgn="t"/>
            <a:r>
              <a:rPr lang="en-US" sz="2400" u="sng" dirty="0">
                <a:solidFill>
                  <a:schemeClr val="tx1"/>
                </a:solidFill>
                <a:hlinkClick r:id="rId5"/>
              </a:rPr>
              <a:t>http://codes.ohio.gov/orc/3313.69</a:t>
            </a:r>
            <a:endParaRPr lang="en-US" sz="2400" dirty="0">
              <a:solidFill>
                <a:schemeClr val="tx1"/>
              </a:solidFill>
            </a:endParaRPr>
          </a:p>
          <a:p>
            <a:pPr algn="l" fontAlgn="t"/>
            <a:r>
              <a:rPr lang="en-US" sz="2400" b="1" dirty="0">
                <a:solidFill>
                  <a:schemeClr val="tx1"/>
                </a:solidFill>
              </a:rPr>
              <a:t>Hearing and visual tests of school children – exemptions</a:t>
            </a:r>
            <a:endParaRPr lang="en-US" sz="2400" dirty="0">
              <a:solidFill>
                <a:schemeClr val="tx1"/>
              </a:solidFill>
            </a:endParaRPr>
          </a:p>
          <a:p>
            <a:pPr algn="l" fontAlgn="t"/>
            <a:r>
              <a:rPr lang="en-US" sz="2400" dirty="0">
                <a:solidFill>
                  <a:schemeClr val="tx1"/>
                </a:solidFill>
              </a:rPr>
              <a:t>ORC 3313.73</a:t>
            </a:r>
          </a:p>
          <a:p>
            <a:pPr algn="l" fontAlgn="t"/>
            <a:r>
              <a:rPr lang="en-US" sz="2400" u="sng" dirty="0">
                <a:solidFill>
                  <a:schemeClr val="tx1"/>
                </a:solidFill>
                <a:hlinkClick r:id="rId5"/>
              </a:rPr>
              <a:t>http://codes.ohio.gov/orc/3313.73</a:t>
            </a:r>
            <a:endParaRPr lang="en-US" sz="2400" dirty="0">
              <a:solidFill>
                <a:schemeClr val="tx1"/>
              </a:solidFill>
            </a:endParaRPr>
          </a:p>
          <a:p>
            <a:pPr algn="l" fontAlgn="t"/>
            <a:r>
              <a:rPr lang="en-US" sz="2400" b="1" dirty="0">
                <a:solidFill>
                  <a:schemeClr val="tx1"/>
                </a:solidFill>
              </a:rPr>
              <a:t>Examination – Report – Recommendations to Parents</a:t>
            </a:r>
            <a:endParaRPr lang="en-US" sz="2400" dirty="0">
              <a:solidFill>
                <a:schemeClr val="tx1"/>
              </a:solidFill>
            </a:endParaRPr>
          </a:p>
          <a:p>
            <a:endParaRPr lang="en-US" dirty="0"/>
          </a:p>
        </p:txBody>
      </p:sp>
    </p:spTree>
    <p:extLst>
      <p:ext uri="{BB962C8B-B14F-4D97-AF65-F5344CB8AC3E}">
        <p14:creationId xmlns:p14="http://schemas.microsoft.com/office/powerpoint/2010/main" val="41948734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p:cNvSpPr>
            <a:spLocks noGrp="1"/>
          </p:cNvSpPr>
          <p:nvPr>
            <p:ph type="title"/>
          </p:nvPr>
        </p:nvSpPr>
        <p:spPr>
          <a:xfrm>
            <a:off x="275431" y="457200"/>
            <a:ext cx="8724900" cy="852488"/>
          </a:xfrm>
        </p:spPr>
        <p:txBody>
          <a:bodyPr>
            <a:normAutofit/>
          </a:bodyPr>
          <a:lstStyle/>
          <a:p>
            <a:pPr>
              <a:defRPr/>
            </a:pPr>
            <a:r>
              <a:rPr lang="en-US" altLang="en-US" sz="3200" b="1" dirty="0">
                <a:ln w="0"/>
                <a:solidFill>
                  <a:schemeClr val="tx1"/>
                </a:solidFill>
                <a:effectLst>
                  <a:outerShdw blurRad="38100" dist="19050" dir="2700000" algn="tl" rotWithShape="0">
                    <a:schemeClr val="dk1">
                      <a:alpha val="40000"/>
                    </a:schemeClr>
                  </a:outerShdw>
                </a:effectLst>
              </a:rPr>
              <a:t>Summary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247259"/>
              </p:ext>
            </p:extLst>
          </p:nvPr>
        </p:nvGraphicFramePr>
        <p:xfrm>
          <a:off x="275431" y="1219200"/>
          <a:ext cx="8610599" cy="4748942"/>
        </p:xfrm>
        <a:graphic>
          <a:graphicData uri="http://schemas.openxmlformats.org/drawingml/2006/table">
            <a:tbl>
              <a:tblPr firstRow="1" bandRow="1">
                <a:tableStyleId>{37CE84F3-28C3-443E-9E96-99CF82512B78}</a:tableStyleId>
              </a:tblPr>
              <a:tblGrid>
                <a:gridCol w="2505869">
                  <a:extLst>
                    <a:ext uri="{9D8B030D-6E8A-4147-A177-3AD203B41FA5}">
                      <a16:colId xmlns:a16="http://schemas.microsoft.com/office/drawing/2014/main" val="20000"/>
                    </a:ext>
                  </a:extLst>
                </a:gridCol>
                <a:gridCol w="1943903">
                  <a:extLst>
                    <a:ext uri="{9D8B030D-6E8A-4147-A177-3AD203B41FA5}">
                      <a16:colId xmlns:a16="http://schemas.microsoft.com/office/drawing/2014/main" val="20001"/>
                    </a:ext>
                  </a:extLst>
                </a:gridCol>
                <a:gridCol w="2170897">
                  <a:extLst>
                    <a:ext uri="{9D8B030D-6E8A-4147-A177-3AD203B41FA5}">
                      <a16:colId xmlns:a16="http://schemas.microsoft.com/office/drawing/2014/main" val="20002"/>
                    </a:ext>
                  </a:extLst>
                </a:gridCol>
                <a:gridCol w="1989930">
                  <a:extLst>
                    <a:ext uri="{9D8B030D-6E8A-4147-A177-3AD203B41FA5}">
                      <a16:colId xmlns:a16="http://schemas.microsoft.com/office/drawing/2014/main" val="20003"/>
                    </a:ext>
                  </a:extLst>
                </a:gridCol>
              </a:tblGrid>
              <a:tr h="1371413">
                <a:tc>
                  <a:txBody>
                    <a:bodyPr/>
                    <a:lstStyle/>
                    <a:p>
                      <a:pPr algn="ctr"/>
                      <a:r>
                        <a:rPr lang="en-US" sz="3200" dirty="0"/>
                        <a:t>Medication </a:t>
                      </a:r>
                      <a:endParaRPr lang="en-US" sz="3200" dirty="0">
                        <a:solidFill>
                          <a:schemeClr val="bg1"/>
                        </a:solidFill>
                      </a:endParaRPr>
                    </a:p>
                  </a:txBody>
                  <a:tcPr marL="91434" marR="91434" marT="45707" marB="45707"/>
                </a:tc>
                <a:tc>
                  <a:txBody>
                    <a:bodyPr/>
                    <a:lstStyle/>
                    <a:p>
                      <a:pPr algn="ctr"/>
                      <a:r>
                        <a:rPr lang="en-US" sz="1800" baseline="0" dirty="0"/>
                        <a:t>Law allowing trained staff to administer medications</a:t>
                      </a:r>
                      <a:endParaRPr lang="en-US" sz="1800" dirty="0">
                        <a:solidFill>
                          <a:schemeClr val="bg1"/>
                        </a:solidFill>
                      </a:endParaRPr>
                    </a:p>
                  </a:txBody>
                  <a:tcPr marL="91434" marR="91434" marT="45707" marB="45707"/>
                </a:tc>
                <a:tc>
                  <a:txBody>
                    <a:bodyPr/>
                    <a:lstStyle/>
                    <a:p>
                      <a:pPr algn="ctr"/>
                      <a:r>
                        <a:rPr lang="en-US" sz="1800" dirty="0"/>
                        <a:t>Can student self-carry this medication with proper</a:t>
                      </a:r>
                      <a:r>
                        <a:rPr lang="en-US" sz="1800" baseline="0" dirty="0"/>
                        <a:t> authorization?</a:t>
                      </a:r>
                      <a:endParaRPr lang="en-US" sz="1800" dirty="0">
                        <a:solidFill>
                          <a:schemeClr val="bg1"/>
                        </a:solidFill>
                      </a:endParaRPr>
                    </a:p>
                  </a:txBody>
                  <a:tcPr marL="91434" marR="91434" marT="45707" marB="45707"/>
                </a:tc>
                <a:tc>
                  <a:txBody>
                    <a:bodyPr/>
                    <a:lstStyle/>
                    <a:p>
                      <a:pPr algn="ctr"/>
                      <a:r>
                        <a:rPr lang="en-US" sz="1800" dirty="0"/>
                        <a:t>Is</a:t>
                      </a:r>
                      <a:r>
                        <a:rPr lang="en-US" sz="1800" baseline="0" dirty="0"/>
                        <a:t> there law to allow schools to “stock” this medication? </a:t>
                      </a:r>
                      <a:endParaRPr lang="en-US" sz="1800" dirty="0">
                        <a:solidFill>
                          <a:schemeClr val="bg1"/>
                        </a:solidFill>
                      </a:endParaRPr>
                    </a:p>
                  </a:txBody>
                  <a:tcPr marL="91434" marR="91434" marT="45707" marB="45707"/>
                </a:tc>
                <a:extLst>
                  <a:ext uri="{0D108BD9-81ED-4DB2-BD59-A6C34878D82A}">
                    <a16:rowId xmlns:a16="http://schemas.microsoft.com/office/drawing/2014/main" val="10000"/>
                  </a:ext>
                </a:extLst>
              </a:tr>
              <a:tr h="219083">
                <a:tc>
                  <a:txBody>
                    <a:bodyPr/>
                    <a:lstStyle/>
                    <a:p>
                      <a:pPr algn="ctr"/>
                      <a:r>
                        <a:rPr lang="en-US" sz="2400" dirty="0"/>
                        <a:t>Asthma Inhaler</a:t>
                      </a:r>
                    </a:p>
                  </a:txBody>
                  <a:tcPr marL="91434" marR="91434" marT="45707" marB="45707"/>
                </a:tc>
                <a:tc>
                  <a:txBody>
                    <a:bodyPr/>
                    <a:lstStyle/>
                    <a:p>
                      <a:pPr algn="ctr"/>
                      <a:r>
                        <a:rPr lang="en-US" sz="1800" dirty="0"/>
                        <a:t> </a:t>
                      </a:r>
                    </a:p>
                    <a:p>
                      <a:pPr algn="ctr"/>
                      <a:r>
                        <a:rPr lang="en-US" sz="1800" dirty="0"/>
                        <a:t>ORC 3313.713</a:t>
                      </a:r>
                    </a:p>
                  </a:txBody>
                  <a:tcPr marL="91434" marR="91434" marT="45707" marB="45707"/>
                </a:tc>
                <a:tc>
                  <a:txBody>
                    <a:bodyPr/>
                    <a:lstStyle/>
                    <a:p>
                      <a:pPr algn="ctr"/>
                      <a:r>
                        <a:rPr lang="en-US" sz="1800" dirty="0"/>
                        <a:t>Yes </a:t>
                      </a:r>
                    </a:p>
                    <a:p>
                      <a:pPr algn="ctr"/>
                      <a:r>
                        <a:rPr lang="en-US" sz="1800" dirty="0"/>
                        <a:t>ORC 3313.716</a:t>
                      </a:r>
                    </a:p>
                  </a:txBody>
                  <a:tcPr marL="91434" marR="91434" marT="45707" marB="45707"/>
                </a:tc>
                <a:tc>
                  <a:txBody>
                    <a:bodyPr/>
                    <a:lstStyle/>
                    <a:p>
                      <a:pPr algn="ctr"/>
                      <a:r>
                        <a:rPr lang="en-US" sz="1800" dirty="0"/>
                        <a:t>Yes</a:t>
                      </a:r>
                    </a:p>
                    <a:p>
                      <a:pPr algn="ctr"/>
                      <a:r>
                        <a:rPr lang="en-US" sz="1800" baseline="0" dirty="0"/>
                        <a:t>ORC 3313.7113</a:t>
                      </a:r>
                      <a:endParaRPr lang="en-US" sz="1800" dirty="0"/>
                    </a:p>
                  </a:txBody>
                  <a:tcPr marL="91434" marR="91434" marT="45707" marB="45707"/>
                </a:tc>
                <a:extLst>
                  <a:ext uri="{0D108BD9-81ED-4DB2-BD59-A6C34878D82A}">
                    <a16:rowId xmlns:a16="http://schemas.microsoft.com/office/drawing/2014/main" val="10001"/>
                  </a:ext>
                </a:extLst>
              </a:tr>
              <a:tr h="742910">
                <a:tc>
                  <a:txBody>
                    <a:bodyPr/>
                    <a:lstStyle/>
                    <a:p>
                      <a:pPr algn="ctr"/>
                      <a:r>
                        <a:rPr lang="en-US" sz="2400" dirty="0"/>
                        <a:t>Epinephrine</a:t>
                      </a:r>
                      <a:r>
                        <a:rPr lang="en-US" sz="2400" baseline="0" dirty="0"/>
                        <a:t> </a:t>
                      </a:r>
                      <a:r>
                        <a:rPr lang="en-US" sz="2400" baseline="0" dirty="0" err="1"/>
                        <a:t>Autoinjector</a:t>
                      </a:r>
                      <a:endParaRPr lang="en-US" sz="2400" dirty="0"/>
                    </a:p>
                  </a:txBody>
                  <a:tcPr marL="91434" marR="91434" marT="45707" marB="45707"/>
                </a:tc>
                <a:tc>
                  <a:txBody>
                    <a:bodyPr/>
                    <a:lstStyle/>
                    <a:p>
                      <a:pPr algn="ctr"/>
                      <a:endParaRPr lang="en-US" sz="1800" dirty="0"/>
                    </a:p>
                    <a:p>
                      <a:pPr algn="ctr"/>
                      <a:r>
                        <a:rPr lang="en-US" sz="1800" dirty="0"/>
                        <a:t>ORC 3313.713</a:t>
                      </a:r>
                    </a:p>
                  </a:txBody>
                  <a:tcPr marL="91434" marR="91434" marT="45707" marB="45707"/>
                </a:tc>
                <a:tc>
                  <a:txBody>
                    <a:bodyPr/>
                    <a:lstStyle/>
                    <a:p>
                      <a:pPr algn="ctr"/>
                      <a:r>
                        <a:rPr lang="en-US" sz="1800" dirty="0"/>
                        <a:t>Yes </a:t>
                      </a:r>
                    </a:p>
                    <a:p>
                      <a:pPr algn="ctr"/>
                      <a:r>
                        <a:rPr lang="en-US" sz="1800" dirty="0"/>
                        <a:t> ORC 3313.718 </a:t>
                      </a:r>
                    </a:p>
                  </a:txBody>
                  <a:tcPr marL="91434" marR="91434" marT="45707" marB="45707"/>
                </a:tc>
                <a:tc>
                  <a:txBody>
                    <a:bodyPr/>
                    <a:lstStyle/>
                    <a:p>
                      <a:pPr algn="ctr"/>
                      <a:r>
                        <a:rPr lang="en-US" sz="1800" dirty="0"/>
                        <a:t>Yes </a:t>
                      </a:r>
                    </a:p>
                    <a:p>
                      <a:pPr algn="ctr"/>
                      <a:r>
                        <a:rPr lang="en-US" sz="1800" dirty="0"/>
                        <a:t> ORC 3313.7110</a:t>
                      </a:r>
                    </a:p>
                  </a:txBody>
                  <a:tcPr marL="91434" marR="91434" marT="45707" marB="45707"/>
                </a:tc>
                <a:extLst>
                  <a:ext uri="{0D108BD9-81ED-4DB2-BD59-A6C34878D82A}">
                    <a16:rowId xmlns:a16="http://schemas.microsoft.com/office/drawing/2014/main" val="10002"/>
                  </a:ext>
                </a:extLst>
              </a:tr>
              <a:tr h="500075">
                <a:tc>
                  <a:txBody>
                    <a:bodyPr/>
                    <a:lstStyle/>
                    <a:p>
                      <a:pPr algn="ctr"/>
                      <a:r>
                        <a:rPr lang="en-US" sz="2400" dirty="0" err="1"/>
                        <a:t>Diastat</a:t>
                      </a:r>
                      <a:r>
                        <a:rPr lang="en-US" sz="2400" dirty="0"/>
                        <a:t> </a:t>
                      </a:r>
                    </a:p>
                  </a:txBody>
                  <a:tcPr marL="91434" marR="91434" marT="45707" marB="45707"/>
                </a:tc>
                <a:tc>
                  <a:txBody>
                    <a:bodyPr/>
                    <a:lstStyle/>
                    <a:p>
                      <a:pPr algn="ctr"/>
                      <a:r>
                        <a:rPr lang="en-US" sz="1800" dirty="0"/>
                        <a:t> ORC 3313.713</a:t>
                      </a:r>
                    </a:p>
                  </a:txBody>
                  <a:tcPr marL="91434" marR="91434" marT="45707" marB="45707"/>
                </a:tc>
                <a:tc>
                  <a:txBody>
                    <a:bodyPr/>
                    <a:lstStyle/>
                    <a:p>
                      <a:pPr algn="ctr"/>
                      <a:r>
                        <a:rPr lang="en-US" sz="1800" dirty="0"/>
                        <a:t>No </a:t>
                      </a:r>
                    </a:p>
                  </a:txBody>
                  <a:tcPr marL="91434" marR="91434" marT="45707" marB="45707"/>
                </a:tc>
                <a:tc>
                  <a:txBody>
                    <a:bodyPr/>
                    <a:lstStyle/>
                    <a:p>
                      <a:pPr algn="ctr"/>
                      <a:r>
                        <a:rPr lang="en-US" sz="1800" dirty="0"/>
                        <a:t>No</a:t>
                      </a:r>
                    </a:p>
                  </a:txBody>
                  <a:tcPr marL="91434" marR="91434" marT="45707" marB="45707"/>
                </a:tc>
                <a:extLst>
                  <a:ext uri="{0D108BD9-81ED-4DB2-BD59-A6C34878D82A}">
                    <a16:rowId xmlns:a16="http://schemas.microsoft.com/office/drawing/2014/main" val="10003"/>
                  </a:ext>
                </a:extLst>
              </a:tr>
              <a:tr h="499931">
                <a:tc>
                  <a:txBody>
                    <a:bodyPr/>
                    <a:lstStyle/>
                    <a:p>
                      <a:pPr algn="ctr"/>
                      <a:r>
                        <a:rPr lang="en-US" sz="2400" dirty="0"/>
                        <a:t>Midazolam</a:t>
                      </a:r>
                      <a:endParaRPr lang="en-US" sz="2400" b="1" dirty="0"/>
                    </a:p>
                  </a:txBody>
                  <a:tcPr marL="91434" marR="91434" marT="45707" marB="4570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ORC 3313.713</a:t>
                      </a:r>
                    </a:p>
                  </a:txBody>
                  <a:tcPr marL="91434" marR="91434" marT="45707" marB="45707"/>
                </a:tc>
                <a:tc>
                  <a:txBody>
                    <a:bodyPr/>
                    <a:lstStyle/>
                    <a:p>
                      <a:pPr algn="ctr"/>
                      <a:r>
                        <a:rPr lang="en-US" sz="1800" dirty="0"/>
                        <a:t>No </a:t>
                      </a:r>
                    </a:p>
                  </a:txBody>
                  <a:tcPr marL="91434" marR="91434" marT="45707" marB="45707"/>
                </a:tc>
                <a:tc>
                  <a:txBody>
                    <a:bodyPr/>
                    <a:lstStyle/>
                    <a:p>
                      <a:pPr algn="ctr"/>
                      <a:r>
                        <a:rPr lang="en-US" sz="1800" dirty="0"/>
                        <a:t>No</a:t>
                      </a:r>
                    </a:p>
                  </a:txBody>
                  <a:tcPr marL="91434" marR="91434" marT="45707" marB="45707"/>
                </a:tc>
                <a:extLst>
                  <a:ext uri="{0D108BD9-81ED-4DB2-BD59-A6C34878D82A}">
                    <a16:rowId xmlns:a16="http://schemas.microsoft.com/office/drawing/2014/main" val="10004"/>
                  </a:ext>
                </a:extLst>
              </a:tr>
              <a:tr h="771746">
                <a:tc>
                  <a:txBody>
                    <a:bodyPr/>
                    <a:lstStyle/>
                    <a:p>
                      <a:pPr algn="ctr"/>
                      <a:endParaRPr lang="en-US" sz="2400" dirty="0"/>
                    </a:p>
                    <a:p>
                      <a:pPr algn="ctr"/>
                      <a:r>
                        <a:rPr lang="en-US" sz="2400" dirty="0"/>
                        <a:t>Glucagon</a:t>
                      </a:r>
                      <a:endParaRPr lang="en-US" sz="2400" b="1" dirty="0"/>
                    </a:p>
                  </a:txBody>
                  <a:tcPr marL="91434" marR="91434" marT="45707" marB="45707"/>
                </a:tc>
                <a:tc>
                  <a:txBody>
                    <a:bodyPr/>
                    <a:lstStyle/>
                    <a:p>
                      <a:pPr algn="ctr"/>
                      <a:endParaRPr lang="en-US" sz="1800" dirty="0"/>
                    </a:p>
                    <a:p>
                      <a:pPr algn="ctr"/>
                      <a:r>
                        <a:rPr lang="en-US" sz="1800" dirty="0"/>
                        <a:t>ORC 3313.713</a:t>
                      </a:r>
                    </a:p>
                  </a:txBody>
                  <a:tcPr marL="91434" marR="91434" marT="45707" marB="45707"/>
                </a:tc>
                <a:tc>
                  <a:txBody>
                    <a:bodyPr/>
                    <a:lstStyle/>
                    <a:p>
                      <a:pPr algn="ctr"/>
                      <a:r>
                        <a:rPr lang="en-US" sz="1800" dirty="0"/>
                        <a:t>Yes * included ORC 3313.7112</a:t>
                      </a:r>
                    </a:p>
                  </a:txBody>
                  <a:tcPr marL="91434" marR="91434" marT="45707" marB="45707"/>
                </a:tc>
                <a:tc>
                  <a:txBody>
                    <a:bodyPr/>
                    <a:lstStyle/>
                    <a:p>
                      <a:pPr algn="ctr"/>
                      <a:endParaRPr lang="en-US" sz="1800" dirty="0"/>
                    </a:p>
                    <a:p>
                      <a:pPr algn="ctr"/>
                      <a:r>
                        <a:rPr lang="en-US" sz="1800" dirty="0"/>
                        <a:t>No</a:t>
                      </a:r>
                    </a:p>
                  </a:txBody>
                  <a:tcPr marL="91434" marR="91434" marT="45707" marB="45707"/>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6546094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74" y="696499"/>
            <a:ext cx="3255526" cy="5023120"/>
          </a:xfrm>
        </p:spPr>
        <p:txBody>
          <a:bodyPr/>
          <a:lstStyle/>
          <a:p>
            <a:r>
              <a:rPr lang="en-US" dirty="0"/>
              <a:t>Depending on where a child lives… rates can be higher or lower for schools</a:t>
            </a:r>
          </a:p>
        </p:txBody>
      </p:sp>
      <p:pic>
        <p:nvPicPr>
          <p:cNvPr id="5" name="Picture 4"/>
          <p:cNvPicPr>
            <a:picLocks noChangeAspect="1"/>
          </p:cNvPicPr>
          <p:nvPr/>
        </p:nvPicPr>
        <p:blipFill rotWithShape="1">
          <a:blip r:embed="rId3"/>
          <a:srcRect l="4243" t="54444" r="69132" b="12837"/>
          <a:stretch/>
        </p:blipFill>
        <p:spPr>
          <a:xfrm>
            <a:off x="3810000" y="762000"/>
            <a:ext cx="5105400" cy="5018868"/>
          </a:xfrm>
          <a:prstGeom prst="rect">
            <a:avLst/>
          </a:prstGeom>
        </p:spPr>
      </p:pic>
      <p:sp>
        <p:nvSpPr>
          <p:cNvPr id="6" name="Rectangle 5"/>
          <p:cNvSpPr/>
          <p:nvPr/>
        </p:nvSpPr>
        <p:spPr>
          <a:xfrm>
            <a:off x="228600" y="6096000"/>
            <a:ext cx="6400800" cy="646331"/>
          </a:xfrm>
          <a:prstGeom prst="rect">
            <a:avLst/>
          </a:prstGeom>
          <a:solidFill>
            <a:schemeClr val="bg1"/>
          </a:solidFill>
        </p:spPr>
        <p:txBody>
          <a:bodyPr wrap="square">
            <a:spAutoFit/>
          </a:bodyPr>
          <a:lstStyle/>
          <a:p>
            <a:r>
              <a:rPr lang="en-US" dirty="0"/>
              <a:t>https://www.odh.ohio.gov/-/media/ODH/ASSETS/Files/chss/asthma/OSSAbrochure.pdf?la=en</a:t>
            </a:r>
          </a:p>
        </p:txBody>
      </p:sp>
    </p:spTree>
    <p:extLst>
      <p:ext uri="{BB962C8B-B14F-4D97-AF65-F5344CB8AC3E}">
        <p14:creationId xmlns:p14="http://schemas.microsoft.com/office/powerpoint/2010/main" val="1018042103"/>
      </p:ext>
    </p:extLst>
  </p:cSld>
  <p:clrMapOvr>
    <a:masterClrMapping/>
  </p:clrMapOvr>
</p:sld>
</file>

<file path=ppt/theme/theme1.xml><?xml version="1.0" encoding="utf-8"?>
<a:theme xmlns:a="http://schemas.openxmlformats.org/drawingml/2006/main" name="ODH PPT Template 2016">
  <a:themeElements>
    <a:clrScheme name="Custom 4">
      <a:dk1>
        <a:sysClr val="windowText" lastClr="000000"/>
      </a:dk1>
      <a:lt1>
        <a:sysClr val="window" lastClr="FFFFFF"/>
      </a:lt1>
      <a:dk2>
        <a:srgbClr val="3C1017"/>
      </a:dk2>
      <a:lt2>
        <a:srgbClr val="EEECE1"/>
      </a:lt2>
      <a:accent1>
        <a:srgbClr val="CD0920"/>
      </a:accent1>
      <a:accent2>
        <a:srgbClr val="C0504D"/>
      </a:accent2>
      <a:accent3>
        <a:srgbClr val="AB0E25"/>
      </a:accent3>
      <a:accent4>
        <a:srgbClr val="470F17"/>
      </a:accent4>
      <a:accent5>
        <a:srgbClr val="212424"/>
      </a:accent5>
      <a:accent6>
        <a:srgbClr val="141313"/>
      </a:accent6>
      <a:hlink>
        <a:srgbClr val="3C1017"/>
      </a:hlink>
      <a:folHlink>
        <a:srgbClr val="AB0E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9743</TotalTime>
  <Words>4747</Words>
  <Application>Microsoft Office PowerPoint</Application>
  <PresentationFormat>On-screen Show (4:3)</PresentationFormat>
  <Paragraphs>704</Paragraphs>
  <Slides>85</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ＭＳ Ｐゴシック</vt:lpstr>
      <vt:lpstr>Arial</vt:lpstr>
      <vt:lpstr>Calibri</vt:lpstr>
      <vt:lpstr>Courier New</vt:lpstr>
      <vt:lpstr>Tahoma</vt:lpstr>
      <vt:lpstr>Times New Roman</vt:lpstr>
      <vt:lpstr>Wingdings</vt:lpstr>
      <vt:lpstr>ODH PPT Template 2016</vt:lpstr>
      <vt:lpstr>  School Health Requirements: How to Get it Done    </vt:lpstr>
      <vt:lpstr>Overview</vt:lpstr>
      <vt:lpstr>School Health Requirements </vt:lpstr>
      <vt:lpstr>School Health Policies</vt:lpstr>
      <vt:lpstr>School Health Related Laws</vt:lpstr>
      <vt:lpstr>Some laws are driven by specific diseases </vt:lpstr>
      <vt:lpstr>School Responsibilities and Asthma</vt:lpstr>
      <vt:lpstr>Asthma Numbers</vt:lpstr>
      <vt:lpstr>Depending on where a child lives… rates can be higher or lower for schools</vt:lpstr>
      <vt:lpstr>Ohio Schools</vt:lpstr>
      <vt:lpstr>What does this mean for a  school with 750? </vt:lpstr>
      <vt:lpstr>School Responsibilities Regarding Asthma</vt:lpstr>
      <vt:lpstr>Ohio Laws Regarding Asthma </vt:lpstr>
      <vt:lpstr>Life ThreatEning Allergies  At School</vt:lpstr>
      <vt:lpstr>Facts About Life Threatening Allergies </vt:lpstr>
      <vt:lpstr>School Responsibilities and Life Threatening Allergies  </vt:lpstr>
      <vt:lpstr>Diabetes in Children and Teens</vt:lpstr>
      <vt:lpstr>Diabetes: What is Type 1 and Type 2</vt:lpstr>
      <vt:lpstr>Type 2 Diabetes</vt:lpstr>
      <vt:lpstr> School Responsibilities: Diabetes  </vt:lpstr>
      <vt:lpstr> School Responsibilities: Diabetes </vt:lpstr>
      <vt:lpstr> Staff Training Requirement  ORC 3313.7112 Diabetes Care  </vt:lpstr>
      <vt:lpstr>Staff Training Requirements </vt:lpstr>
      <vt:lpstr>Medication Administration in Ohio Schools </vt:lpstr>
      <vt:lpstr>PowerPoint Presentation</vt:lpstr>
      <vt:lpstr>Rx Medication Administration  </vt:lpstr>
      <vt:lpstr>Over the Counter (OTC) Medications</vt:lpstr>
      <vt:lpstr>Stock Emergency Medications Naloxone in Schools  SB 319</vt:lpstr>
      <vt:lpstr>Stock Emergency Medication Epinephrine Autoinjectors </vt:lpstr>
      <vt:lpstr>Stock Emergency Medication Asthma Inhalers</vt:lpstr>
      <vt:lpstr>School Responsibilities:  Self Carrying Medication </vt:lpstr>
      <vt:lpstr>Three Things to Keep In Mind When Designating  Staff To Be Trained</vt:lpstr>
      <vt:lpstr>Aiming for Success in Staff Trainings Training 3 Deep Increases Success </vt:lpstr>
      <vt:lpstr>Other Kinds of Staff Trainings</vt:lpstr>
      <vt:lpstr>Other Kinds of Staff Trainings</vt:lpstr>
      <vt:lpstr>Training Requirements Sudden Cardiac Arrest</vt:lpstr>
      <vt:lpstr>School Policies</vt:lpstr>
      <vt:lpstr>Required Policy: Return to Play/Learning</vt:lpstr>
      <vt:lpstr> School Responsibilities:  Student Injury Report Form </vt:lpstr>
      <vt:lpstr>Required Screenings</vt:lpstr>
      <vt:lpstr>Required Screenings</vt:lpstr>
      <vt:lpstr>“Kindergarten Screening”</vt:lpstr>
      <vt:lpstr>Immunizations</vt:lpstr>
      <vt:lpstr>Resources- Immunizations</vt:lpstr>
      <vt:lpstr>PowerPoint Presentation</vt:lpstr>
      <vt:lpstr> School Nursing Role / Responsibilities </vt:lpstr>
      <vt:lpstr>What is School Nursing</vt:lpstr>
      <vt:lpstr>History</vt:lpstr>
      <vt:lpstr>School Nurse Responsibilities</vt:lpstr>
      <vt:lpstr>School Nurse Qualities</vt:lpstr>
      <vt:lpstr>School Nurse Qualities</vt:lpstr>
      <vt:lpstr>School Nurse License in Ohio</vt:lpstr>
      <vt:lpstr>Five Ways A School Nurse  Benefits the School</vt:lpstr>
      <vt:lpstr>Five Ways a School Nurse Benefits the School</vt:lpstr>
      <vt:lpstr>Five Ways a School Nurse Benefits the School</vt:lpstr>
      <vt:lpstr>Five Ways a School Nurse Benefits the School</vt:lpstr>
      <vt:lpstr>Five Ways a School Nurse Benefits the School</vt:lpstr>
      <vt:lpstr>Five Ways a School Nurse Benefits the School</vt:lpstr>
      <vt:lpstr>School Nurse</vt:lpstr>
      <vt:lpstr>School Nurse Role </vt:lpstr>
      <vt:lpstr>School Nurse Role and Responsibilities</vt:lpstr>
      <vt:lpstr>Which of these staff would be the best equipped to teach 8th grade Algebra? </vt:lpstr>
      <vt:lpstr>PowerPoint Presentation</vt:lpstr>
      <vt:lpstr>Staffing </vt:lpstr>
      <vt:lpstr>Registered Nurse </vt:lpstr>
      <vt:lpstr>Licensed Practical Nurse</vt:lpstr>
      <vt:lpstr>Health Aide</vt:lpstr>
      <vt:lpstr>Medical Assistant</vt:lpstr>
      <vt:lpstr>Steps to Safe Care of Students</vt:lpstr>
      <vt:lpstr>Current Issues</vt:lpstr>
      <vt:lpstr>PowerPoint Presentation</vt:lpstr>
      <vt:lpstr>Issues to Consider</vt:lpstr>
      <vt:lpstr>School Nurse Role  Caring for Students with Complex Medical Needs </vt:lpstr>
      <vt:lpstr>Ways to Support the School Nurse </vt:lpstr>
      <vt:lpstr>PowerPoint Presentation</vt:lpstr>
      <vt:lpstr>Summary</vt:lpstr>
      <vt:lpstr>Case Studies</vt:lpstr>
      <vt:lpstr>PowerPoint Presentation</vt:lpstr>
      <vt:lpstr>Questions</vt:lpstr>
      <vt:lpstr>Contact Information </vt:lpstr>
      <vt:lpstr>References to Health Services in Ohio Law </vt:lpstr>
      <vt:lpstr>PowerPoint Presentation</vt:lpstr>
      <vt:lpstr>Resources</vt:lpstr>
      <vt:lpstr>PowerPoint Presentation</vt:lpstr>
      <vt:lpstr>Summary</vt:lpstr>
    </vt:vector>
  </TitlesOfParts>
  <Company>Ohio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Ohio’s HIEs</dc:title>
  <dc:creator>OMISNST</dc:creator>
  <cp:lastModifiedBy>Joan Keith</cp:lastModifiedBy>
  <cp:revision>621</cp:revision>
  <cp:lastPrinted>2017-05-04T19:11:31Z</cp:lastPrinted>
  <dcterms:created xsi:type="dcterms:W3CDTF">2014-04-22T17:35:36Z</dcterms:created>
  <dcterms:modified xsi:type="dcterms:W3CDTF">2017-05-08T19:44:08Z</dcterms:modified>
</cp:coreProperties>
</file>