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61" r:id="rId5"/>
    <p:sldId id="259" r:id="rId6"/>
    <p:sldId id="270" r:id="rId7"/>
    <p:sldId id="273" r:id="rId8"/>
    <p:sldId id="266" r:id="rId9"/>
    <p:sldId id="269" r:id="rId10"/>
    <p:sldId id="267" r:id="rId11"/>
    <p:sldId id="268" r:id="rId12"/>
    <p:sldId id="260" r:id="rId13"/>
    <p:sldId id="263" r:id="rId14"/>
    <p:sldId id="274" r:id="rId15"/>
    <p:sldId id="264" r:id="rId16"/>
    <p:sldId id="271" r:id="rId17"/>
    <p:sldId id="272" r:id="rId18"/>
    <p:sldId id="265" r:id="rId1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555" y="5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2C3EC7-F770-4A4B-904A-8D4085CAA06B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1C35293-3A3A-4D7A-8901-FA9FDF7F5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692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5D126D8-F338-4458-9829-922428ED505A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0523F26-1058-4AFD-B019-0DF48F32A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431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523F26-1058-4AFD-B019-0DF48F32ADB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968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1F78933-4FDA-46D8-A26E-B384F2402DD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17F440-A691-4372-9B42-63ED0848D76D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78933-4FDA-46D8-A26E-B384F2402DD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F440-A691-4372-9B42-63ED0848D7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78933-4FDA-46D8-A26E-B384F2402DD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F440-A691-4372-9B42-63ED0848D7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78933-4FDA-46D8-A26E-B384F2402DD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F440-A691-4372-9B42-63ED0848D7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78933-4FDA-46D8-A26E-B384F2402DD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F440-A691-4372-9B42-63ED0848D7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78933-4FDA-46D8-A26E-B384F2402DD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F440-A691-4372-9B42-63ED0848D76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78933-4FDA-46D8-A26E-B384F2402DD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F440-A691-4372-9B42-63ED0848D7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78933-4FDA-46D8-A26E-B384F2402DD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F440-A691-4372-9B42-63ED0848D7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78933-4FDA-46D8-A26E-B384F2402DD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F440-A691-4372-9B42-63ED0848D7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78933-4FDA-46D8-A26E-B384F2402DD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F440-A691-4372-9B42-63ED0848D76D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78933-4FDA-46D8-A26E-B384F2402DD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F440-A691-4372-9B42-63ED0848D7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1F78933-4FDA-46D8-A26E-B384F2402DD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F917F440-A691-4372-9B42-63ED0848D7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monika.aune@mccesc.org" TargetMode="External"/><Relationship Id="rId2" Type="http://schemas.openxmlformats.org/officeDocument/2006/relationships/hyperlink" Target="mailto:donna.stelzer@mccesc.or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mailto:Mendy.Hamilton@Fairfield.k12.oh.u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codes.ohio.gov/oac/4732-13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3810000" y="762000"/>
            <a:ext cx="4572000" cy="3276600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/>
            </a:r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/>
            </a:r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/>
            </a:r>
            <a:br>
              <a:rPr lang="en-US" b="1" dirty="0">
                <a:solidFill>
                  <a:srgbClr val="0070C0"/>
                </a:solidFill>
              </a:rPr>
            </a:br>
            <a:r>
              <a:rPr lang="en-US" sz="3600" b="1" dirty="0" smtClean="0">
                <a:solidFill>
                  <a:srgbClr val="0070C0"/>
                </a:solidFill>
              </a:rPr>
              <a:t/>
            </a:r>
            <a:br>
              <a:rPr lang="en-US" sz="3600" b="1" dirty="0" smtClean="0">
                <a:solidFill>
                  <a:srgbClr val="0070C0"/>
                </a:solidFill>
              </a:rPr>
            </a:br>
            <a:r>
              <a:rPr lang="en-US" sz="3600" b="1" i="1" dirty="0" smtClean="0">
                <a:solidFill>
                  <a:srgbClr val="0070C0"/>
                </a:solidFill>
                <a:effectLst>
                  <a:glow rad="1905000">
                    <a:schemeClr val="accent1">
                      <a:alpha val="9000"/>
                    </a:schemeClr>
                  </a:glow>
                  <a:outerShdw blurRad="50800" dist="50800" dir="5400000" algn="ctr" rotWithShape="0">
                    <a:srgbClr val="000000">
                      <a:alpha val="52000"/>
                    </a:srgbClr>
                  </a:outerShdw>
                </a:effectLst>
              </a:rPr>
              <a:t> </a:t>
            </a:r>
            <a:r>
              <a:rPr lang="en-US" b="1" i="1" dirty="0" smtClean="0">
                <a:solidFill>
                  <a:srgbClr val="0070C0"/>
                </a:solidFill>
                <a:effectLst>
                  <a:glow rad="1905000">
                    <a:schemeClr val="accent1">
                      <a:alpha val="9000"/>
                    </a:schemeClr>
                  </a:glow>
                  <a:outerShdw blurRad="50800" dist="50800" dir="5400000" algn="ctr" rotWithShape="0">
                    <a:srgbClr val="000000">
                      <a:alpha val="52000"/>
                    </a:srgbClr>
                  </a:outerShdw>
                </a:effectLst>
              </a:rPr>
              <a:t>A Short Term </a:t>
            </a:r>
            <a:r>
              <a:rPr lang="en-US" b="1" i="1" dirty="0">
                <a:solidFill>
                  <a:srgbClr val="0070C0"/>
                </a:solidFill>
                <a:effectLst>
                  <a:glow rad="1905000">
                    <a:schemeClr val="accent1">
                      <a:alpha val="9000"/>
                    </a:schemeClr>
                  </a:glow>
                  <a:outerShdw blurRad="50800" dist="50800" dir="5400000" algn="ctr" rotWithShape="0">
                    <a:srgbClr val="000000">
                      <a:alpha val="52000"/>
                    </a:srgbClr>
                  </a:outerShdw>
                </a:effectLst>
              </a:rPr>
              <a:t>S</a:t>
            </a:r>
            <a:r>
              <a:rPr lang="en-US" b="1" i="1" dirty="0" smtClean="0">
                <a:solidFill>
                  <a:srgbClr val="0070C0"/>
                </a:solidFill>
                <a:effectLst>
                  <a:glow rad="1905000">
                    <a:schemeClr val="accent1">
                      <a:alpha val="9000"/>
                    </a:schemeClr>
                  </a:glow>
                  <a:outerShdw blurRad="50800" dist="50800" dir="5400000" algn="ctr" rotWithShape="0">
                    <a:srgbClr val="000000">
                      <a:alpha val="52000"/>
                    </a:srgbClr>
                  </a:outerShdw>
                </a:effectLst>
              </a:rPr>
              <a:t>olution to the Shortage of School Psychologists: Reallocating ETR Resources   </a:t>
            </a:r>
            <a:endParaRPr lang="en-US" b="1" i="1" dirty="0">
              <a:solidFill>
                <a:srgbClr val="0070C0"/>
              </a:solidFill>
              <a:effectLst>
                <a:glow rad="1905000">
                  <a:schemeClr val="accent1">
                    <a:alpha val="9000"/>
                  </a:schemeClr>
                </a:glow>
                <a:outerShdw blurRad="50800" dist="50800" dir="5400000" algn="ctr" rotWithShape="0">
                  <a:srgbClr val="000000">
                    <a:alpha val="52000"/>
                  </a:srgbClr>
                </a:outerShdw>
              </a:effectLst>
            </a:endParaRPr>
          </a:p>
        </p:txBody>
      </p:sp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6800" y="914400"/>
            <a:ext cx="2438400" cy="1524000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Presented by:…"/>
          <p:cNvSpPr txBox="1"/>
          <p:nvPr/>
        </p:nvSpPr>
        <p:spPr>
          <a:xfrm>
            <a:off x="457199" y="3890517"/>
            <a:ext cx="8003167" cy="1826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algn="just">
              <a:defRPr b="0"/>
            </a:pPr>
            <a:r>
              <a:rPr lang="en-US" sz="1600" b="1" dirty="0" smtClean="0"/>
              <a:t>   </a:t>
            </a:r>
            <a:r>
              <a:rPr sz="1600" b="1" dirty="0" smtClean="0"/>
              <a:t>Presented </a:t>
            </a:r>
            <a:r>
              <a:rPr sz="1600" b="1" dirty="0"/>
              <a:t>by: </a:t>
            </a:r>
            <a:endParaRPr lang="en-US" sz="1600" b="1" dirty="0" smtClean="0"/>
          </a:p>
          <a:p>
            <a:pPr algn="just">
              <a:defRPr b="0"/>
            </a:pPr>
            <a:endParaRPr sz="1600" b="1" dirty="0"/>
          </a:p>
          <a:p>
            <a:pPr algn="just">
              <a:defRPr b="0"/>
            </a:pPr>
            <a:r>
              <a:rPr lang="en-US" sz="1600" b="1" dirty="0" smtClean="0"/>
              <a:t>  </a:t>
            </a:r>
            <a:r>
              <a:rPr sz="1600" b="1" dirty="0" smtClean="0"/>
              <a:t>Donna </a:t>
            </a:r>
            <a:r>
              <a:rPr sz="1600" b="1" dirty="0"/>
              <a:t>Stelzer, Director </a:t>
            </a:r>
            <a:r>
              <a:rPr sz="1600" b="1" dirty="0" smtClean="0"/>
              <a:t>MCESC Sch</a:t>
            </a:r>
            <a:r>
              <a:rPr lang="en-US" sz="1600" b="1" dirty="0"/>
              <a:t>.</a:t>
            </a:r>
            <a:r>
              <a:rPr sz="1600" b="1" dirty="0" smtClean="0"/>
              <a:t> Psych</a:t>
            </a:r>
            <a:r>
              <a:rPr lang="en-US" sz="1600" b="1" dirty="0" smtClean="0"/>
              <a:t>. </a:t>
            </a:r>
            <a:r>
              <a:rPr sz="1600" b="1" dirty="0" smtClean="0"/>
              <a:t>D</a:t>
            </a:r>
            <a:r>
              <a:rPr lang="en-US" sz="1600" b="1" dirty="0" smtClean="0"/>
              <a:t>ept. &amp; Executive Director of OAPSA </a:t>
            </a:r>
            <a:endParaRPr sz="1600" b="1" dirty="0"/>
          </a:p>
          <a:p>
            <a:pPr algn="just">
              <a:defRPr b="0"/>
            </a:pPr>
            <a:endParaRPr sz="1600" b="1" dirty="0"/>
          </a:p>
          <a:p>
            <a:pPr algn="just">
              <a:defRPr b="0"/>
            </a:pPr>
            <a:r>
              <a:rPr lang="en-US" sz="1600" b="1" dirty="0" smtClean="0"/>
              <a:t>  Monika </a:t>
            </a:r>
            <a:r>
              <a:rPr lang="en-US" sz="1600" b="1" dirty="0" err="1" smtClean="0"/>
              <a:t>Aune</a:t>
            </a:r>
            <a:r>
              <a:rPr sz="1600" b="1" dirty="0" smtClean="0"/>
              <a:t>, </a:t>
            </a:r>
            <a:r>
              <a:rPr sz="1600" b="1" dirty="0"/>
              <a:t>MCESC School </a:t>
            </a:r>
            <a:r>
              <a:rPr sz="1600" b="1" dirty="0" smtClean="0"/>
              <a:t>Psychologist</a:t>
            </a:r>
            <a:r>
              <a:rPr lang="en-US" sz="1600" b="1" dirty="0" smtClean="0"/>
              <a:t> &amp; Coordinator </a:t>
            </a:r>
          </a:p>
          <a:p>
            <a:pPr algn="just">
              <a:defRPr b="0"/>
            </a:pPr>
            <a:endParaRPr lang="en-US" sz="1600" b="1" dirty="0"/>
          </a:p>
          <a:p>
            <a:pPr algn="just">
              <a:defRPr b="0"/>
            </a:pPr>
            <a:r>
              <a:rPr lang="en-US" sz="1600" b="1" dirty="0" smtClean="0"/>
              <a:t>  Mendy Hamilton, Director of Sp. Ed., Fairfield Local (Highland County) </a:t>
            </a:r>
            <a:endParaRPr sz="1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71800" y="6139934"/>
            <a:ext cx="2375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“We Work to Serve”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5690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762000"/>
            <a:ext cx="7024744" cy="914400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ffectLst>
                  <a:glow rad="1612900">
                    <a:srgbClr val="00B0F0">
                      <a:alpha val="19000"/>
                    </a:srgbClr>
                  </a:glow>
                  <a:outerShdw blurRad="50800" dist="50800" dir="5400000" algn="ctr" rotWithShape="0">
                    <a:srgbClr val="000000">
                      <a:alpha val="29000"/>
                    </a:srgbClr>
                  </a:outerShdw>
                </a:effectLst>
              </a:rPr>
              <a:t>             Bootcamp</a:t>
            </a:r>
            <a:endParaRPr lang="en-US" dirty="0">
              <a:solidFill>
                <a:schemeClr val="accent1">
                  <a:lumMod val="75000"/>
                </a:schemeClr>
              </a:solidFill>
              <a:effectLst>
                <a:glow rad="1612900">
                  <a:srgbClr val="00B0F0">
                    <a:alpha val="19000"/>
                  </a:srgbClr>
                </a:glow>
                <a:outerShdw blurRad="50800" dist="50800" dir="5400000" algn="ctr" rotWithShape="0">
                  <a:srgbClr val="000000">
                    <a:alpha val="29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/>
              <a:t>Promotes best practice when identifying students with educational disabilities 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b="1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/>
              <a:t>Trains individual evaluator how to support the school psychologist to ensure ETR draft portions are completed prior to proposed meeting date</a:t>
            </a:r>
          </a:p>
          <a:p>
            <a:pPr marL="68580" indent="0">
              <a:buNone/>
            </a:pPr>
            <a:endParaRPr lang="en-US" b="1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/>
              <a:t>Provides traditional case management support to school psychology services  </a:t>
            </a:r>
            <a:endParaRPr lang="en-US" b="1" dirty="0"/>
          </a:p>
        </p:txBody>
      </p:sp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91036" y="5943600"/>
            <a:ext cx="1191672" cy="69586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84674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ffectLst>
                  <a:glow rad="1270000">
                    <a:srgbClr val="00B0F0">
                      <a:alpha val="12000"/>
                    </a:srgbClr>
                  </a:glow>
                  <a:outerShdw blurRad="50800" dist="50800" dir="5400000" algn="ctr" rotWithShape="0">
                    <a:srgbClr val="000000">
                      <a:alpha val="66000"/>
                    </a:srgbClr>
                  </a:outerShdw>
                </a:effectLst>
              </a:rPr>
              <a:t>Details about Bootcamp</a:t>
            </a:r>
            <a:endParaRPr lang="en-US" dirty="0">
              <a:solidFill>
                <a:schemeClr val="accent1">
                  <a:lumMod val="75000"/>
                </a:schemeClr>
              </a:solidFill>
              <a:effectLst>
                <a:glow rad="1270000">
                  <a:srgbClr val="00B0F0">
                    <a:alpha val="12000"/>
                  </a:srgbClr>
                </a:glow>
                <a:outerShdw blurRad="50800" dist="50800" dir="5400000" algn="ctr" rotWithShape="0">
                  <a:srgbClr val="000000">
                    <a:alpha val="66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68580" indent="0">
              <a:buNone/>
            </a:pPr>
            <a:r>
              <a:rPr lang="en-US" sz="7000" b="1" dirty="0" smtClean="0"/>
              <a:t>3 day course targets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7000" b="1" dirty="0"/>
              <a:t> </a:t>
            </a:r>
            <a:r>
              <a:rPr lang="en-US" sz="7000" b="1" dirty="0" smtClean="0"/>
              <a:t>	Test Administration Introduction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7000" b="1" dirty="0"/>
              <a:t>	</a:t>
            </a:r>
            <a:r>
              <a:rPr lang="en-US" sz="7000" b="1" dirty="0" smtClean="0"/>
              <a:t>Scoring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7000" b="1" dirty="0"/>
              <a:t>	</a:t>
            </a:r>
            <a:r>
              <a:rPr lang="en-US" sz="7000" b="1" dirty="0" smtClean="0"/>
              <a:t>Evaluation Team Report : Writing and 		Summarizing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7000" b="1" dirty="0"/>
              <a:t>	</a:t>
            </a:r>
            <a:r>
              <a:rPr lang="en-US" sz="7000" b="1" dirty="0" smtClean="0"/>
              <a:t>Special Education Policy &amp; 				Procedures	</a:t>
            </a:r>
          </a:p>
          <a:p>
            <a:pPr marL="68580" indent="0">
              <a:buNone/>
            </a:pPr>
            <a:r>
              <a:rPr lang="en-US" sz="7000" b="1" dirty="0" smtClean="0"/>
              <a:t>Follow Up : Year long intensive on site follow up which gradually fades out to the school psychologist on site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b="1" dirty="0" smtClean="0"/>
          </a:p>
          <a:p>
            <a:pPr marL="68580" indent="0">
              <a:buNone/>
            </a:pPr>
            <a:r>
              <a:rPr lang="en-US" dirty="0"/>
              <a:t>	</a:t>
            </a:r>
          </a:p>
        </p:txBody>
      </p:sp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8600" y="5887721"/>
            <a:ext cx="1391922" cy="812802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84670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38200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70C0"/>
                </a:solidFill>
                <a:effectLst>
                  <a:glow rad="1905000">
                    <a:schemeClr val="accent1">
                      <a:alpha val="20000"/>
                    </a:schemeClr>
                  </a:glow>
                  <a:outerShdw blurRad="50800" dist="50800" dir="5400000" algn="ctr" rotWithShape="0">
                    <a:srgbClr val="000000">
                      <a:alpha val="65000"/>
                    </a:srgbClr>
                  </a:outerShdw>
                </a:effectLst>
              </a:rPr>
              <a:t>Bootcamp Trained Staff Can Help:</a:t>
            </a:r>
            <a:endParaRPr lang="en-US" b="1" dirty="0">
              <a:solidFill>
                <a:srgbClr val="0070C0"/>
              </a:solidFill>
              <a:effectLst>
                <a:glow rad="1905000">
                  <a:schemeClr val="accent1">
                    <a:alpha val="20000"/>
                  </a:schemeClr>
                </a:glow>
                <a:outerShdw blurRad="50800" dist="50800" dir="5400000" algn="ctr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Content Placeholder 4"/>
          <p:cNvSpPr txBox="1">
            <a:spLocks noGrp="1"/>
          </p:cNvSpPr>
          <p:nvPr>
            <p:ph idx="1"/>
          </p:nvPr>
        </p:nvSpPr>
        <p:spPr>
          <a:xfrm>
            <a:off x="1752600" y="2129823"/>
            <a:ext cx="6777317" cy="3508977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485775" indent="-485775">
              <a:defRPr sz="3000"/>
            </a:pPr>
            <a:r>
              <a:rPr b="1" dirty="0"/>
              <a:t>Complete Observations</a:t>
            </a:r>
          </a:p>
          <a:p>
            <a:pPr marL="485775" indent="-485775">
              <a:defRPr sz="3000"/>
            </a:pPr>
            <a:r>
              <a:rPr b="1" dirty="0"/>
              <a:t>Interview Parents and Teachers</a:t>
            </a:r>
          </a:p>
          <a:p>
            <a:pPr marL="485775" indent="-485775">
              <a:defRPr sz="3000"/>
            </a:pPr>
            <a:r>
              <a:rPr b="1" dirty="0"/>
              <a:t>Administer CBM’s and gather academic data</a:t>
            </a:r>
          </a:p>
          <a:p>
            <a:pPr marL="485775" indent="-485775">
              <a:defRPr sz="3000"/>
            </a:pPr>
            <a:r>
              <a:rPr b="1" dirty="0"/>
              <a:t>Gather educational backgrounds</a:t>
            </a:r>
          </a:p>
          <a:p>
            <a:pPr marL="485775" indent="-485775">
              <a:defRPr sz="3000"/>
            </a:pPr>
            <a:r>
              <a:rPr b="1" dirty="0"/>
              <a:t>Allow more time for the school psychologist to support districts in ways other than completing evaluations</a:t>
            </a:r>
          </a:p>
        </p:txBody>
      </p:sp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8600" y="5947890"/>
            <a:ext cx="1391922" cy="812802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extBox 5"/>
          <p:cNvSpPr txBox="1"/>
          <p:nvPr/>
        </p:nvSpPr>
        <p:spPr>
          <a:xfrm>
            <a:off x="1961561" y="5984959"/>
            <a:ext cx="2375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“We Work to Serve”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4981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0"/>
            <a:ext cx="7024744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  <a:effectLst>
                  <a:glow rad="1905000">
                    <a:schemeClr val="accent1">
                      <a:alpha val="22000"/>
                    </a:schemeClr>
                  </a:glow>
                  <a:outerShdw blurRad="50800" dist="50800" dir="5400000" algn="ctr" rotWithShape="0">
                    <a:srgbClr val="000000">
                      <a:alpha val="61000"/>
                    </a:srgbClr>
                  </a:outerShdw>
                  <a:reflection endPos="0" dir="5400000" sy="-100000" algn="bl" rotWithShape="0"/>
                </a:effectLst>
              </a:rPr>
              <a:t>Bootcamp To The Rescue</a:t>
            </a:r>
            <a:endParaRPr lang="en-US" b="1" dirty="0">
              <a:solidFill>
                <a:srgbClr val="0070C0"/>
              </a:solidFill>
              <a:effectLst>
                <a:glow rad="1905000">
                  <a:schemeClr val="accent1">
                    <a:alpha val="22000"/>
                  </a:schemeClr>
                </a:glow>
                <a:outerShdw blurRad="50800" dist="50800" dir="5400000" algn="ctr" rotWithShape="0">
                  <a:srgbClr val="000000">
                    <a:alpha val="61000"/>
                  </a:srgbClr>
                </a:outerShdw>
                <a:reflection endPos="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en-US" sz="3600" b="1" dirty="0" smtClean="0"/>
              <a:t>Urbana City Schools </a:t>
            </a:r>
            <a:r>
              <a:rPr lang="en-US" b="1" dirty="0" smtClean="0"/>
              <a:t>(fourth year) </a:t>
            </a:r>
          </a:p>
          <a:p>
            <a:pPr marL="68580" indent="0">
              <a:buNone/>
            </a:pPr>
            <a:r>
              <a:rPr lang="en-US" sz="3600" b="1" dirty="0" smtClean="0"/>
              <a:t>North Union Local </a:t>
            </a:r>
            <a:r>
              <a:rPr lang="en-US" b="1" dirty="0" smtClean="0"/>
              <a:t>(Union County) 					(third year) </a:t>
            </a:r>
          </a:p>
          <a:p>
            <a:pPr marL="68580" indent="0">
              <a:buNone/>
            </a:pPr>
            <a:r>
              <a:rPr lang="en-US" sz="3600" b="1" dirty="0" smtClean="0"/>
              <a:t>Hillsboro City Schools         			</a:t>
            </a:r>
            <a:r>
              <a:rPr lang="en-US" sz="2600" b="1" dirty="0" smtClean="0"/>
              <a:t>(Highland County) </a:t>
            </a:r>
            <a:r>
              <a:rPr lang="en-US" b="1" dirty="0" smtClean="0"/>
              <a:t>(first year)</a:t>
            </a:r>
          </a:p>
          <a:p>
            <a:pPr marL="68580" indent="0">
              <a:buNone/>
            </a:pPr>
            <a:r>
              <a:rPr lang="en-US" sz="3600" b="1" dirty="0" smtClean="0"/>
              <a:t>Fairfield Local </a:t>
            </a:r>
            <a:r>
              <a:rPr lang="en-US" b="1" dirty="0" smtClean="0"/>
              <a:t>(Highland County)                     				(first year) </a:t>
            </a:r>
          </a:p>
          <a:p>
            <a:pPr marL="68580" indent="0">
              <a:buNone/>
            </a:pPr>
            <a:endParaRPr lang="en-US" sz="3600" b="1" dirty="0" smtClean="0"/>
          </a:p>
          <a:p>
            <a:pPr marL="68580" indent="0">
              <a:buNone/>
            </a:pPr>
            <a:endParaRPr lang="en-US" sz="5400" b="1" dirty="0"/>
          </a:p>
        </p:txBody>
      </p:sp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8600" y="5853670"/>
            <a:ext cx="1391922" cy="812802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TextBox 4"/>
          <p:cNvSpPr txBox="1"/>
          <p:nvPr/>
        </p:nvSpPr>
        <p:spPr>
          <a:xfrm>
            <a:off x="2029871" y="5853670"/>
            <a:ext cx="2375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“We Work to Serve”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18990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295988"/>
          </a:xfrm>
        </p:spPr>
        <p:txBody>
          <a:bodyPr>
            <a:noAutofit/>
          </a:bodyPr>
          <a:lstStyle/>
          <a:p>
            <a:r>
              <a:rPr lang="en-US" sz="54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Bootcamp</a:t>
            </a:r>
            <a:r>
              <a:rPr lang="en-US" sz="5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</a:t>
            </a:r>
            <a:br>
              <a:rPr lang="en-US" sz="5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the Rescue </a:t>
            </a:r>
            <a:endParaRPr lang="en-US" sz="54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 algn="r">
              <a:buNone/>
            </a:pPr>
            <a:r>
              <a:rPr lang="en-US" sz="6600" dirty="0" smtClean="0"/>
              <a:t>Southern Ohio’s Struggle and      Solution </a:t>
            </a:r>
            <a:endParaRPr lang="en-US" sz="6600" dirty="0"/>
          </a:p>
        </p:txBody>
      </p:sp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67640" y="6112835"/>
            <a:ext cx="1066800" cy="6229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47484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33400"/>
            <a:ext cx="7024744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  <a:effectLst>
                  <a:glow rad="1905000">
                    <a:schemeClr val="bg2">
                      <a:lumMod val="50000"/>
                      <a:alpha val="16000"/>
                    </a:schemeClr>
                  </a:glow>
                  <a:outerShdw blurRad="50800" dist="50800" dir="5400000" algn="ctr" rotWithShape="0">
                    <a:srgbClr val="000000">
                      <a:alpha val="40000"/>
                    </a:srgbClr>
                  </a:outerShdw>
                </a:effectLst>
              </a:rPr>
              <a:t>The Future Of Bootcamp</a:t>
            </a:r>
            <a:endParaRPr lang="en-US" b="1" dirty="0">
              <a:solidFill>
                <a:srgbClr val="0070C0"/>
              </a:solidFill>
              <a:effectLst>
                <a:glow rad="1905000">
                  <a:schemeClr val="bg2">
                    <a:lumMod val="50000"/>
                    <a:alpha val="16000"/>
                  </a:schemeClr>
                </a:glow>
                <a:outerShdw blurRad="50800" dist="50800" dir="5400000" algn="ctr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Content Placeholder 4"/>
          <p:cNvSpPr txBox="1">
            <a:spLocks noGrp="1"/>
          </p:cNvSpPr>
          <p:nvPr>
            <p:ph idx="1"/>
          </p:nvPr>
        </p:nvSpPr>
        <p:spPr>
          <a:xfrm>
            <a:off x="1524000" y="1905000"/>
            <a:ext cx="6777317" cy="3508977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485775" indent="-485775">
              <a:defRPr sz="3000"/>
            </a:pPr>
            <a:r>
              <a:rPr b="1" dirty="0"/>
              <a:t>Training of more </a:t>
            </a:r>
            <a:r>
              <a:rPr lang="en-US" b="1" dirty="0" smtClean="0"/>
              <a:t>staff </a:t>
            </a:r>
            <a:r>
              <a:rPr b="1" dirty="0" smtClean="0"/>
              <a:t> </a:t>
            </a:r>
            <a:r>
              <a:rPr b="1" dirty="0"/>
              <a:t>to support districts’ needs</a:t>
            </a:r>
          </a:p>
          <a:p>
            <a:pPr marL="485775" indent="-485775">
              <a:defRPr sz="3000"/>
            </a:pPr>
            <a:r>
              <a:rPr b="1" dirty="0"/>
              <a:t>Training of other school psychologists to train </a:t>
            </a:r>
            <a:r>
              <a:rPr lang="en-US" b="1" dirty="0" smtClean="0"/>
              <a:t>other ETR staff</a:t>
            </a:r>
            <a:endParaRPr b="1" dirty="0"/>
          </a:p>
          <a:p>
            <a:pPr marL="485775" indent="-485775">
              <a:defRPr sz="3000"/>
            </a:pPr>
            <a:r>
              <a:rPr b="1" dirty="0" smtClean="0"/>
              <a:t>Promotion </a:t>
            </a:r>
            <a:r>
              <a:rPr b="1" dirty="0"/>
              <a:t>of the profession to build applicants for school </a:t>
            </a:r>
            <a:r>
              <a:rPr b="1" dirty="0" smtClean="0"/>
              <a:t>psych</a:t>
            </a:r>
            <a:r>
              <a:rPr lang="en-US" b="1" dirty="0" smtClean="0"/>
              <a:t>ology</a:t>
            </a:r>
            <a:r>
              <a:rPr b="1" dirty="0" smtClean="0"/>
              <a:t> </a:t>
            </a:r>
            <a:r>
              <a:rPr b="1" dirty="0"/>
              <a:t>programs</a:t>
            </a:r>
          </a:p>
        </p:txBody>
      </p:sp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2400" y="5867400"/>
            <a:ext cx="1391922" cy="812802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extBox 5"/>
          <p:cNvSpPr txBox="1"/>
          <p:nvPr/>
        </p:nvSpPr>
        <p:spPr>
          <a:xfrm>
            <a:off x="1971041" y="5979755"/>
            <a:ext cx="2375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“We Work to Serve”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5617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90600"/>
            <a:ext cx="7024744" cy="1143000"/>
          </a:xfrm>
        </p:spPr>
        <p:txBody>
          <a:bodyPr/>
          <a:lstStyle/>
          <a:p>
            <a:r>
              <a:rPr lang="en-US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effectLst>
                  <a:glow rad="1435100">
                    <a:srgbClr val="00B0F0">
                      <a:alpha val="25000"/>
                    </a:srgbClr>
                  </a:glow>
                  <a:outerShdw blurRad="50800" dist="50800" dir="5400000" algn="ctr" rotWithShape="0">
                    <a:srgbClr val="00B0F0">
                      <a:alpha val="53000"/>
                    </a:srgbClr>
                  </a:outerShdw>
                </a:effectLst>
              </a:rPr>
              <a:t>Next Steps? </a:t>
            </a:r>
            <a:endParaRPr lang="en-US" dirty="0">
              <a:ln>
                <a:solidFill>
                  <a:schemeClr val="accent1">
                    <a:lumMod val="50000"/>
                  </a:schemeClr>
                </a:solidFill>
              </a:ln>
              <a:effectLst>
                <a:glow rad="1435100">
                  <a:srgbClr val="00B0F0">
                    <a:alpha val="25000"/>
                  </a:srgbClr>
                </a:glow>
                <a:outerShdw blurRad="50800" dist="50800" dir="5400000" algn="ctr" rotWithShape="0">
                  <a:srgbClr val="00B0F0">
                    <a:alpha val="5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7186108" cy="3508977"/>
          </a:xfrm>
          <a:ln>
            <a:solidFill>
              <a:srgbClr val="00B0F0"/>
            </a:solidFill>
          </a:ln>
        </p:spPr>
        <p:txBody>
          <a:bodyPr>
            <a:normAutofit fontScale="85000" lnSpcReduction="10000"/>
          </a:bodyPr>
          <a:lstStyle/>
          <a:p>
            <a:pPr marL="68580" indent="0">
              <a:buNone/>
            </a:pPr>
            <a:r>
              <a:rPr lang="en-US" b="1" dirty="0" smtClean="0"/>
              <a:t>Turning current training program into a  systematic curriculum for training staff to support school psychological services which can be disseminated across agencies in Ohio</a:t>
            </a:r>
          </a:p>
          <a:p>
            <a:pPr marL="68580" indent="0">
              <a:buNone/>
            </a:pPr>
            <a:r>
              <a:rPr lang="en-US" b="1" dirty="0" smtClean="0"/>
              <a:t>Prepare a trainer of trainer program using the curriculum reference above</a:t>
            </a:r>
          </a:p>
          <a:p>
            <a:pPr marL="68580" indent="0">
              <a:buNone/>
            </a:pPr>
            <a:r>
              <a:rPr lang="en-US" b="1" dirty="0" smtClean="0"/>
              <a:t>Seek in depth feedback on curriculum and training from participants </a:t>
            </a:r>
          </a:p>
          <a:p>
            <a:pPr marL="68580" indent="0">
              <a:buNone/>
            </a:pPr>
            <a:r>
              <a:rPr lang="en-US" b="1" dirty="0" smtClean="0"/>
              <a:t>Target date for Train the Trainer July 31 – August 2, 2019 </a:t>
            </a:r>
          </a:p>
          <a:p>
            <a:pPr marL="68580" indent="0">
              <a:buNone/>
            </a:pPr>
            <a:r>
              <a:rPr lang="en-US" b="1" dirty="0" smtClean="0"/>
              <a:t>Limit of 30 Participants – Selection Process Anticipated </a:t>
            </a:r>
            <a:endParaRPr lang="en-US" b="1" dirty="0"/>
          </a:p>
        </p:txBody>
      </p:sp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67640" y="6112835"/>
            <a:ext cx="1066800" cy="6229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126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FFFF00"/>
                </a:solidFill>
                <a:effectLst>
                  <a:glow rad="127000">
                    <a:srgbClr val="00B0F0"/>
                  </a:glow>
                  <a:outerShdw blurRad="50800" dist="50800" dir="5400000" algn="ctr" rotWithShape="0">
                    <a:srgbClr val="000000">
                      <a:alpha val="27000"/>
                    </a:srgbClr>
                  </a:outerShdw>
                </a:effectLst>
              </a:rPr>
              <a:t>Cautions </a:t>
            </a:r>
            <a:endParaRPr lang="en-US" sz="6000" dirty="0">
              <a:solidFill>
                <a:srgbClr val="FFFF00"/>
              </a:solidFill>
              <a:effectLst>
                <a:glow rad="127000">
                  <a:srgbClr val="00B0F0"/>
                </a:glow>
                <a:outerShdw blurRad="50800" dist="50800" dir="5400000" algn="ctr" rotWithShape="0">
                  <a:srgbClr val="000000">
                    <a:alpha val="27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Requires on site supervision weekly from a licensed school psychologist</a:t>
            </a:r>
          </a:p>
          <a:p>
            <a:r>
              <a:rPr lang="en-US" b="1" dirty="0" smtClean="0"/>
              <a:t>Candidates who will support school psychologist need to meet Class B test requirements as defined by publishers </a:t>
            </a:r>
            <a:r>
              <a:rPr lang="en-US" sz="1800" b="1" dirty="0" smtClean="0"/>
              <a:t>(transcripts must include courses in testing and assessment) </a:t>
            </a:r>
          </a:p>
          <a:p>
            <a:r>
              <a:rPr lang="en-US" b="1" dirty="0" smtClean="0"/>
              <a:t>Same candidates’ qualifications should include: “Preferred to have knowledge of special education procedures and forms” </a:t>
            </a:r>
          </a:p>
        </p:txBody>
      </p:sp>
      <p:pic>
        <p:nvPicPr>
          <p:cNvPr id="1027" name="Picture 3" descr="C:\Users\stelzer\AppData\Local\Microsoft\Windows\Temporary Internet Files\Content.IE5\9MWXASO3\caution[1]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762000"/>
            <a:ext cx="1143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7640" y="6112835"/>
            <a:ext cx="1066800" cy="6229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615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78794" y="2194700"/>
            <a:ext cx="467224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4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US" sz="3400" b="1" dirty="0" smtClean="0">
                <a:solidFill>
                  <a:srgbClr val="0070C0"/>
                </a:solidFill>
              </a:rPr>
              <a:t>                                     </a:t>
            </a:r>
            <a:r>
              <a:rPr lang="en-US" sz="8800" b="1" dirty="0" smtClean="0">
                <a:solidFill>
                  <a:schemeClr val="accent2">
                    <a:lumMod val="75000"/>
                  </a:schemeClr>
                </a:solidFill>
                <a:latin typeface="Kunstler Script" panose="030304020206070D0D06" pitchFamily="66" charset="0"/>
              </a:rPr>
              <a:t>Questions?  </a:t>
            </a:r>
          </a:p>
          <a:p>
            <a:pPr algn="ctr"/>
            <a:r>
              <a:rPr lang="en-US" sz="6600" b="1" dirty="0" smtClean="0">
                <a:solidFill>
                  <a:srgbClr val="0070C0"/>
                </a:solidFill>
                <a:latin typeface="Kunstler Script" panose="030304020206070D0D06" pitchFamily="66" charset="0"/>
              </a:rPr>
              <a:t>  		         </a:t>
            </a:r>
            <a:endParaRPr lang="en-US" sz="6600" b="1" dirty="0">
              <a:solidFill>
                <a:srgbClr val="0070C0"/>
              </a:solidFill>
              <a:latin typeface="Kunstler Script" panose="030304020206070D0D06" pitchFamily="66" charset="0"/>
            </a:endParaRPr>
          </a:p>
          <a:p>
            <a:pPr algn="ctr"/>
            <a:r>
              <a:rPr lang="en-US" sz="6600" b="1" dirty="0" smtClean="0">
                <a:solidFill>
                  <a:srgbClr val="0070C0"/>
                </a:solidFill>
                <a:latin typeface="Kunstler Script" panose="030304020206070D0D06" pitchFamily="66" charset="0"/>
              </a:rPr>
              <a:t> </a:t>
            </a:r>
            <a:endParaRPr lang="en-US" sz="6600" b="1" dirty="0">
              <a:solidFill>
                <a:srgbClr val="0070C0"/>
              </a:solidFill>
              <a:latin typeface="Kunstler Script" panose="030304020206070D0D06" pitchFamily="66" charset="0"/>
            </a:endParaRPr>
          </a:p>
        </p:txBody>
      </p:sp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2400" y="5906213"/>
            <a:ext cx="1391922" cy="812802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extBox 5"/>
          <p:cNvSpPr txBox="1"/>
          <p:nvPr/>
        </p:nvSpPr>
        <p:spPr>
          <a:xfrm>
            <a:off x="2046964" y="5892801"/>
            <a:ext cx="2375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“We Work to Serve”</a:t>
            </a:r>
            <a:endParaRPr lang="en-US" b="1" dirty="0"/>
          </a:p>
        </p:txBody>
      </p:sp>
      <p:pic>
        <p:nvPicPr>
          <p:cNvPr id="1026" name="Picture 2" descr="C:\Users\stelzer\AppData\Local\Microsoft\Windows\Temporary Internet Files\Content.IE5\9MWXASO3\thank_you2[1]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914400"/>
            <a:ext cx="38862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stelzer\AppData\Local\Microsoft\Windows\Temporary Internet Files\Content.IE5\9MWXASO3\googley-eye-birdie-has-questions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495800"/>
            <a:ext cx="1878179" cy="1226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231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85800"/>
            <a:ext cx="756711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effectLst>
                  <a:glow rad="1905000">
                    <a:srgbClr val="00B0F0">
                      <a:alpha val="7000"/>
                    </a:srgbClr>
                  </a:glow>
                  <a:outerShdw blurRad="50800" dist="50800" dir="5400000" algn="ctr" rotWithShape="0">
                    <a:srgbClr val="000000">
                      <a:alpha val="42000"/>
                    </a:srgbClr>
                  </a:outerShdw>
                </a:effectLst>
              </a:rPr>
              <a:t>Introductions by Donna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effectLst>
                  <a:glow rad="1905000">
                    <a:srgbClr val="00B0F0">
                      <a:alpha val="7000"/>
                    </a:srgbClr>
                  </a:glow>
                  <a:outerShdw blurRad="50800" dist="50800" dir="5400000" algn="ctr" rotWithShape="0">
                    <a:srgbClr val="000000">
                      <a:alpha val="42000"/>
                    </a:srgbClr>
                  </a:outerShdw>
                </a:effectLst>
              </a:rPr>
              <a:t>Stelzer</a:t>
            </a:r>
            <a:endParaRPr lang="en-US" b="1" dirty="0">
              <a:solidFill>
                <a:schemeClr val="accent1">
                  <a:lumMod val="75000"/>
                </a:schemeClr>
              </a:solidFill>
              <a:effectLst>
                <a:glow rad="1905000">
                  <a:srgbClr val="00B0F0">
                    <a:alpha val="7000"/>
                  </a:srgbClr>
                </a:glow>
                <a:outerShdw blurRad="50800" dist="50800" dir="5400000" algn="ctr" rotWithShape="0">
                  <a:srgbClr val="000000">
                    <a:alpha val="42000"/>
                  </a:srgbClr>
                </a:outerShdw>
              </a:effectLst>
            </a:endParaRPr>
          </a:p>
        </p:txBody>
      </p:sp>
      <p:sp>
        <p:nvSpPr>
          <p:cNvPr id="4" name="Content Placeholder 4"/>
          <p:cNvSpPr txBox="1">
            <a:spLocks noGrp="1"/>
          </p:cNvSpPr>
          <p:nvPr>
            <p:ph idx="1"/>
          </p:nvPr>
        </p:nvSpPr>
        <p:spPr>
          <a:xfrm>
            <a:off x="990600" y="2053623"/>
            <a:ext cx="6777317" cy="3508977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0" indent="0" defTabSz="643737">
              <a:buNone/>
              <a:defRPr sz="3366"/>
            </a:pPr>
            <a:r>
              <a:rPr lang="en-US" b="1" dirty="0" smtClean="0">
                <a:solidFill>
                  <a:schemeClr val="tx1"/>
                </a:solidFill>
              </a:rPr>
              <a:t>Donna Stelzer </a:t>
            </a:r>
          </a:p>
          <a:p>
            <a:pPr marL="0" indent="0" defTabSz="643737">
              <a:buNone/>
              <a:defRPr sz="3366"/>
            </a:pP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600" b="1" dirty="0" smtClean="0">
                <a:solidFill>
                  <a:schemeClr val="tx1"/>
                </a:solidFill>
                <a:hlinkClick r:id="rId2"/>
              </a:rPr>
              <a:t>donna.stelzer@mccesc.org</a:t>
            </a:r>
            <a:endParaRPr lang="en-US" sz="2600" b="1" dirty="0" smtClean="0">
              <a:solidFill>
                <a:schemeClr val="tx1"/>
              </a:solidFill>
            </a:endParaRPr>
          </a:p>
          <a:p>
            <a:pPr marL="0" indent="0" defTabSz="643737">
              <a:buNone/>
              <a:defRPr sz="3366"/>
            </a:pPr>
            <a:endParaRPr lang="en-US" sz="2600" b="1" dirty="0">
              <a:solidFill>
                <a:schemeClr val="tx1"/>
              </a:solidFill>
            </a:endParaRPr>
          </a:p>
          <a:p>
            <a:pPr marL="0" indent="0" defTabSz="643737">
              <a:buNone/>
              <a:defRPr sz="3366"/>
            </a:pPr>
            <a:r>
              <a:rPr lang="en-US" sz="2600" b="1" dirty="0" smtClean="0">
                <a:solidFill>
                  <a:schemeClr val="tx1"/>
                </a:solidFill>
              </a:rPr>
              <a:t>Monika </a:t>
            </a:r>
            <a:r>
              <a:rPr lang="en-US" sz="2600" b="1" dirty="0" err="1">
                <a:solidFill>
                  <a:schemeClr val="tx1"/>
                </a:solidFill>
              </a:rPr>
              <a:t>Aune</a:t>
            </a:r>
            <a:endParaRPr lang="en-US" sz="2600" b="1" dirty="0">
              <a:solidFill>
                <a:schemeClr val="tx1"/>
              </a:solidFill>
            </a:endParaRPr>
          </a:p>
          <a:p>
            <a:pPr marL="0" indent="0" defTabSz="643737">
              <a:buNone/>
              <a:defRPr sz="3366"/>
            </a:pPr>
            <a:r>
              <a:rPr lang="en-US" sz="2600" b="1" dirty="0" smtClean="0">
                <a:solidFill>
                  <a:schemeClr val="tx1"/>
                </a:solidFill>
                <a:hlinkClick r:id="rId3"/>
              </a:rPr>
              <a:t>monika.aune@mccesc.org</a:t>
            </a:r>
            <a:endParaRPr lang="en-US" sz="2600" b="1" dirty="0" smtClean="0">
              <a:solidFill>
                <a:schemeClr val="tx1"/>
              </a:solidFill>
            </a:endParaRPr>
          </a:p>
          <a:p>
            <a:pPr marL="0" indent="0" defTabSz="643737">
              <a:buNone/>
              <a:defRPr sz="3366"/>
            </a:pPr>
            <a:endParaRPr lang="en-US" sz="2600" b="1" dirty="0">
              <a:solidFill>
                <a:schemeClr val="tx1"/>
              </a:solidFill>
            </a:endParaRPr>
          </a:p>
          <a:p>
            <a:pPr marL="0" indent="0" defTabSz="643737">
              <a:buNone/>
              <a:defRPr sz="3366"/>
            </a:pPr>
            <a:r>
              <a:rPr lang="en-US" sz="2600" b="1" dirty="0" smtClean="0">
                <a:solidFill>
                  <a:schemeClr val="tx1"/>
                </a:solidFill>
              </a:rPr>
              <a:t>Mendy Hamilton</a:t>
            </a:r>
          </a:p>
          <a:p>
            <a:pPr marL="0" indent="0" defTabSz="643737">
              <a:buNone/>
              <a:defRPr sz="3366"/>
            </a:pPr>
            <a:r>
              <a:rPr lang="en-US" sz="2600" b="1" dirty="0" smtClean="0">
                <a:solidFill>
                  <a:schemeClr val="tx1"/>
                </a:solidFill>
                <a:hlinkClick r:id="rId4"/>
              </a:rPr>
              <a:t>Mendy.Hamilton@Fairfield.k12.oh.us</a:t>
            </a:r>
            <a:r>
              <a:rPr lang="en-US" sz="2600" b="1" dirty="0" smtClean="0">
                <a:solidFill>
                  <a:schemeClr val="tx1"/>
                </a:solidFill>
              </a:rPr>
              <a:t> </a:t>
            </a:r>
            <a:endParaRPr lang="en-US" sz="2600" b="1" dirty="0">
              <a:solidFill>
                <a:schemeClr val="tx1"/>
              </a:solidFill>
            </a:endParaRPr>
          </a:p>
          <a:p>
            <a:pPr marL="0" indent="0" defTabSz="643737">
              <a:buNone/>
              <a:defRPr sz="3366"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defTabSz="643737">
              <a:buNone/>
              <a:defRPr sz="3366"/>
            </a:pPr>
            <a:r>
              <a:rPr lang="en-US" sz="2600" b="1" dirty="0" smtClean="0">
                <a:solidFill>
                  <a:schemeClr val="tx1"/>
                </a:solidFill>
              </a:rPr>
              <a:t>Another Contributor: </a:t>
            </a:r>
          </a:p>
          <a:p>
            <a:pPr marL="0" indent="0" defTabSz="643737">
              <a:buNone/>
              <a:defRPr sz="3366"/>
            </a:pP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smtClean="0">
                <a:solidFill>
                  <a:schemeClr val="tx1"/>
                </a:solidFill>
              </a:rPr>
              <a:t>       </a:t>
            </a:r>
            <a:r>
              <a:rPr lang="en-US" sz="2600" b="1" dirty="0">
                <a:solidFill>
                  <a:schemeClr val="tx1"/>
                </a:solidFill>
              </a:rPr>
              <a:t>Maryanne </a:t>
            </a:r>
            <a:r>
              <a:rPr lang="en-US" sz="2600" b="1" dirty="0" err="1">
                <a:solidFill>
                  <a:schemeClr val="tx1"/>
                </a:solidFill>
              </a:rPr>
              <a:t>Ryno</a:t>
            </a:r>
            <a:r>
              <a:rPr lang="en-US" sz="2600" b="1" dirty="0">
                <a:solidFill>
                  <a:schemeClr val="tx1"/>
                </a:solidFill>
              </a:rPr>
              <a:t> Vrabel</a:t>
            </a:r>
          </a:p>
          <a:p>
            <a:pPr marL="0" indent="0" defTabSz="643737">
              <a:buNone/>
              <a:defRPr sz="3366"/>
            </a:pPr>
            <a:r>
              <a:rPr lang="en-US" sz="2900" dirty="0" smtClean="0">
                <a:solidFill>
                  <a:schemeClr val="tx1"/>
                </a:solidFill>
              </a:rPr>
              <a:t>        </a:t>
            </a:r>
            <a:r>
              <a:rPr lang="en-US" sz="2600" dirty="0" smtClean="0">
                <a:solidFill>
                  <a:schemeClr val="tx1"/>
                </a:solidFill>
              </a:rPr>
              <a:t>maryanne.rynovrabel@mccesc.org   </a:t>
            </a:r>
            <a:endParaRPr lang="en-US" sz="2600" dirty="0">
              <a:solidFill>
                <a:schemeClr val="tx1"/>
              </a:solidFill>
            </a:endParaRPr>
          </a:p>
        </p:txBody>
      </p:sp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4800" y="5805480"/>
            <a:ext cx="1391922" cy="812802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extBox 5"/>
          <p:cNvSpPr txBox="1"/>
          <p:nvPr/>
        </p:nvSpPr>
        <p:spPr>
          <a:xfrm>
            <a:off x="2077722" y="6027215"/>
            <a:ext cx="2375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“We Work to Serve”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50167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85800"/>
            <a:ext cx="73914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70C0"/>
                </a:solidFill>
                <a:effectLst>
                  <a:glow rad="1905000">
                    <a:schemeClr val="accent1">
                      <a:alpha val="15000"/>
                    </a:schemeClr>
                  </a:glow>
                  <a:outerShdw blurRad="50800" dist="50800" dir="5400000" algn="ctr" rotWithShape="0">
                    <a:srgbClr val="000000">
                      <a:alpha val="45000"/>
                    </a:srgbClr>
                  </a:outerShdw>
                </a:effectLst>
              </a:rPr>
              <a:t>Reason For Creating Bootcam</a:t>
            </a:r>
            <a:r>
              <a:rPr lang="en-US" b="1" dirty="0">
                <a:solidFill>
                  <a:srgbClr val="0070C0"/>
                </a:solidFill>
                <a:effectLst>
                  <a:glow rad="1905000">
                    <a:schemeClr val="accent1">
                      <a:alpha val="15000"/>
                    </a:schemeClr>
                  </a:glow>
                  <a:outerShdw blurRad="50800" dist="50800" dir="5400000" algn="ctr" rotWithShape="0">
                    <a:srgbClr val="000000">
                      <a:alpha val="45000"/>
                    </a:srgbClr>
                  </a:outerShdw>
                </a:effectLst>
              </a:rPr>
              <a:t>p</a:t>
            </a:r>
            <a:r>
              <a:rPr lang="en-US" b="1" dirty="0" smtClean="0">
                <a:solidFill>
                  <a:srgbClr val="0070C0"/>
                </a:solidFill>
                <a:effectLst>
                  <a:glow rad="1905000">
                    <a:schemeClr val="accent1">
                      <a:alpha val="15000"/>
                    </a:schemeClr>
                  </a:glow>
                  <a:outerShdw blurRad="50800" dist="50800" dir="5400000" algn="ctr" rotWithShape="0">
                    <a:srgbClr val="000000">
                      <a:alpha val="45000"/>
                    </a:srgbClr>
                  </a:outerShdw>
                </a:effectLst>
              </a:rPr>
              <a:t> </a:t>
            </a:r>
            <a:endParaRPr lang="en-US" b="1" dirty="0">
              <a:solidFill>
                <a:srgbClr val="0070C0"/>
              </a:solidFill>
              <a:effectLst>
                <a:glow rad="1905000">
                  <a:schemeClr val="accent1">
                    <a:alpha val="15000"/>
                  </a:schemeClr>
                </a:glow>
                <a:outerShdw blurRad="50800" dist="50800" dir="5400000" algn="ctr" rotWithShape="0">
                  <a:srgbClr val="000000">
                    <a:alpha val="45000"/>
                  </a:srgbClr>
                </a:outerShdw>
              </a:effectLst>
            </a:endParaRPr>
          </a:p>
        </p:txBody>
      </p:sp>
      <p:sp>
        <p:nvSpPr>
          <p:cNvPr id="4" name="Content Placeholder 4"/>
          <p:cNvSpPr txBox="1">
            <a:spLocks noGrp="1"/>
          </p:cNvSpPr>
          <p:nvPr>
            <p:ph idx="1"/>
          </p:nvPr>
        </p:nvSpPr>
        <p:spPr>
          <a:xfrm>
            <a:off x="1043492" y="2323652"/>
            <a:ext cx="7490908" cy="3508977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  <a:defRPr sz="3400"/>
            </a:pPr>
            <a:r>
              <a:rPr b="1" dirty="0"/>
              <a:t>Shortage of school </a:t>
            </a:r>
            <a:r>
              <a:rPr b="1" dirty="0" smtClean="0"/>
              <a:t>psychologists</a:t>
            </a:r>
            <a:endParaRPr lang="en-US" b="1" dirty="0" smtClean="0"/>
          </a:p>
          <a:p>
            <a:pPr marL="0" indent="0">
              <a:buNone/>
              <a:defRPr sz="3400"/>
            </a:pPr>
            <a:endParaRPr dirty="0"/>
          </a:p>
          <a:p>
            <a:pPr marL="0" indent="0">
              <a:buNone/>
              <a:defRPr sz="3400"/>
            </a:pPr>
            <a:r>
              <a:rPr b="1" dirty="0"/>
              <a:t>Need for creative solution to a difficult and complex problem</a:t>
            </a:r>
          </a:p>
          <a:p>
            <a:pPr marL="485775" indent="-485775">
              <a:defRPr sz="3400"/>
            </a:pPr>
            <a:endParaRPr dirty="0"/>
          </a:p>
        </p:txBody>
      </p:sp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8600" y="5892801"/>
            <a:ext cx="1391922" cy="812802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extBox 5"/>
          <p:cNvSpPr txBox="1"/>
          <p:nvPr/>
        </p:nvSpPr>
        <p:spPr>
          <a:xfrm>
            <a:off x="2029871" y="5892801"/>
            <a:ext cx="2375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“We Work to Serve”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5766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0"/>
            <a:ext cx="7024744" cy="838200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  <a:effectLst>
                  <a:glow rad="1905000">
                    <a:schemeClr val="bg2">
                      <a:lumMod val="75000"/>
                      <a:alpha val="11000"/>
                    </a:schemeClr>
                  </a:glow>
                  <a:outerShdw blurRad="546100" dist="787400" dir="6120000" sx="85000" sy="85000" algn="ctr" rotWithShape="0">
                    <a:srgbClr val="00B0F0">
                      <a:alpha val="0"/>
                    </a:srgbClr>
                  </a:outerShdw>
                </a:effectLst>
              </a:rPr>
              <a:t>History of Bootcamp</a:t>
            </a:r>
            <a:endParaRPr lang="en-US" b="1" dirty="0">
              <a:solidFill>
                <a:srgbClr val="0070C0"/>
              </a:solidFill>
              <a:effectLst>
                <a:glow rad="1905000">
                  <a:schemeClr val="bg2">
                    <a:lumMod val="75000"/>
                    <a:alpha val="11000"/>
                  </a:schemeClr>
                </a:glow>
                <a:outerShdw blurRad="546100" dist="787400" dir="6120000" sx="85000" sy="85000" algn="ctr" rotWithShape="0">
                  <a:srgbClr val="00B0F0">
                    <a:alpha val="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63571"/>
            <a:ext cx="6777317" cy="3699029"/>
          </a:xfrm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endParaRPr lang="en-US" sz="3400" b="1" dirty="0"/>
          </a:p>
          <a:p>
            <a:pPr marL="68580" indent="0">
              <a:buNone/>
            </a:pPr>
            <a:r>
              <a:rPr lang="en-US" sz="3400" b="1" dirty="0" smtClean="0"/>
              <a:t>Started in 2015 when we had 5 openings (3 were new positions from our districts) </a:t>
            </a:r>
          </a:p>
          <a:p>
            <a:pPr marL="68580" indent="0">
              <a:buNone/>
            </a:pPr>
            <a:endParaRPr lang="en-US" sz="3400" b="1" dirty="0"/>
          </a:p>
          <a:p>
            <a:pPr marL="68580" indent="0">
              <a:buNone/>
            </a:pPr>
            <a:r>
              <a:rPr lang="en-US" sz="3400" b="1" dirty="0" smtClean="0"/>
              <a:t>We couldn’t fill one school psychologist position &amp; we weren’t alone with that problem</a:t>
            </a:r>
          </a:p>
          <a:p>
            <a:pPr marL="68580" indent="0">
              <a:buNone/>
            </a:pPr>
            <a:endParaRPr lang="en-US" sz="3400" b="1" dirty="0"/>
          </a:p>
          <a:p>
            <a:pPr marL="68580" indent="0">
              <a:buNone/>
            </a:pPr>
            <a:endParaRPr lang="en-US" sz="3400" b="1" dirty="0" smtClean="0"/>
          </a:p>
          <a:p>
            <a:pPr marL="68580" indent="0">
              <a:buNone/>
            </a:pPr>
            <a:endParaRPr lang="en-US" sz="3400" b="1" dirty="0"/>
          </a:p>
          <a:p>
            <a:pPr marL="68580" indent="0">
              <a:buNone/>
            </a:pPr>
            <a:endParaRPr lang="en-US" sz="3400" b="1" dirty="0"/>
          </a:p>
        </p:txBody>
      </p:sp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8600" y="5913707"/>
            <a:ext cx="1391922" cy="812802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TextBox 4"/>
          <p:cNvSpPr txBox="1"/>
          <p:nvPr/>
        </p:nvSpPr>
        <p:spPr>
          <a:xfrm>
            <a:off x="2007083" y="5950776"/>
            <a:ext cx="2375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“We Work to Serve”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9861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726231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70C0"/>
                </a:solidFill>
                <a:effectLst>
                  <a:glow rad="1905000">
                    <a:schemeClr val="bg2">
                      <a:lumMod val="50000"/>
                      <a:alpha val="15000"/>
                    </a:schemeClr>
                  </a:glow>
                  <a:outerShdw blurRad="50800" dist="50800" dir="5400000" algn="ctr" rotWithShape="0">
                    <a:srgbClr val="000000">
                      <a:alpha val="70000"/>
                    </a:srgbClr>
                  </a:outerShdw>
                </a:effectLst>
              </a:rPr>
              <a:t>Where Did The Idea Originate?</a:t>
            </a:r>
            <a:endParaRPr lang="en-US" b="1" dirty="0">
              <a:solidFill>
                <a:srgbClr val="0070C0"/>
              </a:solidFill>
              <a:effectLst>
                <a:glow rad="1905000">
                  <a:schemeClr val="bg2">
                    <a:lumMod val="50000"/>
                    <a:alpha val="15000"/>
                  </a:schemeClr>
                </a:glow>
                <a:outerShdw blurRad="50800" dist="50800" dir="5400000" algn="ctr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Content Placeholder 4"/>
          <p:cNvSpPr txBox="1">
            <a:spLocks noGrp="1"/>
          </p:cNvSpPr>
          <p:nvPr>
            <p:ph idx="1"/>
          </p:nvPr>
        </p:nvSpPr>
        <p:spPr>
          <a:xfrm>
            <a:off x="1043492" y="1905000"/>
            <a:ext cx="6777317" cy="3927629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0" indent="0">
              <a:buNone/>
              <a:defRPr sz="3400"/>
            </a:pPr>
            <a:r>
              <a:rPr lang="en-US" b="1" dirty="0" smtClean="0"/>
              <a:t>Out of desperation of not being able to fill positions we looked for possible way to support services</a:t>
            </a:r>
          </a:p>
          <a:p>
            <a:pPr marL="0" indent="0">
              <a:buNone/>
              <a:defRPr sz="3400"/>
            </a:pPr>
            <a:endParaRPr lang="en-US" b="1" dirty="0" smtClean="0"/>
          </a:p>
          <a:p>
            <a:pPr marL="0" indent="0">
              <a:buNone/>
              <a:defRPr sz="3400"/>
            </a:pPr>
            <a:r>
              <a:rPr b="1" dirty="0" smtClean="0"/>
              <a:t>School </a:t>
            </a:r>
            <a:r>
              <a:rPr b="1" dirty="0"/>
              <a:t>Psychologist Aide is referenced in </a:t>
            </a:r>
            <a:r>
              <a:rPr lang="en-US" b="1" dirty="0" smtClean="0"/>
              <a:t>Section 1 of the </a:t>
            </a:r>
            <a:r>
              <a:rPr b="1" dirty="0" smtClean="0"/>
              <a:t>Operating Standards</a:t>
            </a:r>
            <a:r>
              <a:rPr lang="en-US" b="1" dirty="0" smtClean="0"/>
              <a:t> for Education of CWD under psychological services  and </a:t>
            </a:r>
            <a:r>
              <a:rPr b="1" dirty="0" smtClean="0"/>
              <a:t> </a:t>
            </a:r>
            <a:r>
              <a:rPr b="1" dirty="0"/>
              <a:t>under definition of a </a:t>
            </a:r>
            <a:r>
              <a:rPr b="1" dirty="0" smtClean="0"/>
              <a:t>paraprofessional</a:t>
            </a:r>
            <a:endParaRPr lang="en-US" b="1" dirty="0" smtClean="0"/>
          </a:p>
          <a:p>
            <a:pPr marL="0" indent="0">
              <a:buNone/>
              <a:defRPr sz="3400"/>
            </a:pPr>
            <a:endParaRPr lang="en-US" b="1" dirty="0" smtClean="0"/>
          </a:p>
          <a:p>
            <a:pPr marL="0" indent="0">
              <a:buNone/>
              <a:defRPr sz="3400"/>
            </a:pPr>
            <a:r>
              <a:rPr lang="en-US" b="1" dirty="0" smtClean="0"/>
              <a:t>So we came up with idea of </a:t>
            </a:r>
            <a:r>
              <a:rPr lang="en-US" b="1" dirty="0" err="1" smtClean="0"/>
              <a:t>bootcamp</a:t>
            </a:r>
            <a:r>
              <a:rPr lang="en-US" b="1" dirty="0" smtClean="0"/>
              <a:t> (intensive 3 days of training) with year long on site support which moved from weekly on site to monthly </a:t>
            </a:r>
          </a:p>
          <a:p>
            <a:pPr marL="0" indent="0">
              <a:buNone/>
              <a:defRPr sz="3400"/>
            </a:pPr>
            <a:endParaRPr lang="en-US" b="1" dirty="0"/>
          </a:p>
          <a:p>
            <a:pPr marL="0" indent="0">
              <a:buNone/>
              <a:defRPr sz="3400"/>
            </a:pPr>
            <a:endParaRPr b="1" dirty="0"/>
          </a:p>
        </p:txBody>
      </p:sp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8600" y="5945609"/>
            <a:ext cx="1391922" cy="812802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extBox 5"/>
          <p:cNvSpPr txBox="1"/>
          <p:nvPr/>
        </p:nvSpPr>
        <p:spPr>
          <a:xfrm>
            <a:off x="1925322" y="5996408"/>
            <a:ext cx="2375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“We Work to Serve”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3915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rgbClr val="00B0F0"/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B0F0"/>
                </a:solidFill>
                <a:effectLst>
                  <a:glow rad="1765300">
                    <a:schemeClr val="accent1">
                      <a:alpha val="15000"/>
                    </a:schemeClr>
                  </a:glow>
                  <a:outerShdw blurRad="50800" dist="50800" dir="5400000" sx="200000" sy="200000" algn="ctr" rotWithShape="0">
                    <a:schemeClr val="accent1">
                      <a:lumMod val="75000"/>
                      <a:alpha val="0"/>
                    </a:schemeClr>
                  </a:outerShdw>
                </a:effectLst>
              </a:rPr>
              <a:t>ODE’s Related Service Personnel Shortage Workgroup </a:t>
            </a:r>
            <a:endParaRPr lang="en-US" b="1" dirty="0">
              <a:solidFill>
                <a:srgbClr val="00B0F0"/>
              </a:solidFill>
              <a:effectLst>
                <a:glow rad="1765300">
                  <a:schemeClr val="accent1">
                    <a:alpha val="15000"/>
                  </a:schemeClr>
                </a:glow>
                <a:outerShdw blurRad="50800" dist="50800" dir="5400000" sx="200000" sy="200000" algn="ctr" rotWithShape="0">
                  <a:schemeClr val="accent1">
                    <a:lumMod val="75000"/>
                    <a:alpha val="0"/>
                  </a:scheme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en-US" b="1" i="1" dirty="0" smtClean="0"/>
              <a:t>Greatest shortage is School Psychologists </a:t>
            </a:r>
          </a:p>
          <a:p>
            <a:pPr marL="68580" indent="0">
              <a:buNone/>
            </a:pPr>
            <a:endParaRPr lang="en-US" b="1" i="1" dirty="0"/>
          </a:p>
          <a:p>
            <a:pPr marL="68580" indent="0">
              <a:buNone/>
            </a:pPr>
            <a:r>
              <a:rPr lang="en-US" b="1" i="1" dirty="0" smtClean="0"/>
              <a:t>ODE asked us to present to them what we were doing with Bootcamp </a:t>
            </a:r>
          </a:p>
          <a:p>
            <a:pPr marL="68580" indent="0">
              <a:buNone/>
            </a:pPr>
            <a:endParaRPr lang="en-US" b="1" i="1" dirty="0" smtClean="0"/>
          </a:p>
          <a:p>
            <a:pPr marL="68580" indent="0">
              <a:buNone/>
            </a:pPr>
            <a:r>
              <a:rPr lang="en-US" b="1" i="1" dirty="0" smtClean="0"/>
              <a:t>Presentation was August 1</a:t>
            </a:r>
          </a:p>
          <a:p>
            <a:pPr marL="68580" indent="0">
              <a:buNone/>
            </a:pPr>
            <a:endParaRPr lang="en-US" b="1" i="1" dirty="0"/>
          </a:p>
          <a:p>
            <a:pPr marL="68580" indent="0">
              <a:buNone/>
            </a:pPr>
            <a:r>
              <a:rPr lang="en-US" b="1" i="1" dirty="0" smtClean="0"/>
              <a:t>Got permission to share with this group today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83947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914400"/>
            <a:ext cx="6777037" cy="5181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587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066800"/>
            <a:ext cx="7024744" cy="1143000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ffectLst>
                  <a:glow rad="127000">
                    <a:srgbClr val="00B0F0"/>
                  </a:glow>
                  <a:outerShdw sx="1000" sy="1000" algn="ctr" rotWithShape="0">
                    <a:srgbClr val="000000"/>
                  </a:outerShdw>
                </a:effectLst>
              </a:rPr>
              <a:t>So what’s in a name?  </a:t>
            </a:r>
            <a:endParaRPr lang="en-US" dirty="0">
              <a:solidFill>
                <a:schemeClr val="accent1">
                  <a:lumMod val="75000"/>
                </a:schemeClr>
              </a:solidFill>
              <a:effectLst>
                <a:glow rad="127000">
                  <a:srgbClr val="00B0F0"/>
                </a:glow>
                <a:outerShdw sx="1000" sy="1000" algn="ctr" rotWithShape="0">
                  <a:srgbClr val="000000"/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68580" indent="0">
              <a:buNone/>
            </a:pPr>
            <a:r>
              <a:rPr lang="en-US" sz="3200" strike="dblStrike" dirty="0" smtClean="0">
                <a:solidFill>
                  <a:srgbClr val="FF0000"/>
                </a:solidFill>
              </a:rPr>
              <a:t>School Psychologist Assistant </a:t>
            </a:r>
          </a:p>
          <a:p>
            <a:pPr marL="68580" indent="0">
              <a:buNone/>
            </a:pPr>
            <a:r>
              <a:rPr lang="en-US" sz="3200" strike="dblStrike" dirty="0" err="1" smtClean="0">
                <a:solidFill>
                  <a:srgbClr val="FF0000"/>
                </a:solidFill>
              </a:rPr>
              <a:t>Bootcamp</a:t>
            </a:r>
            <a:r>
              <a:rPr lang="en-US" sz="3200" strike="dblStrike" dirty="0" smtClean="0">
                <a:solidFill>
                  <a:srgbClr val="FF0000"/>
                </a:solidFill>
              </a:rPr>
              <a:t> </a:t>
            </a:r>
            <a:endParaRPr lang="en-US" sz="3200" strike="dblStrike" dirty="0">
              <a:solidFill>
                <a:srgbClr val="FF0000"/>
              </a:solidFill>
            </a:endParaRPr>
          </a:p>
          <a:p>
            <a:pPr marL="68580" indent="0">
              <a:buNone/>
            </a:pPr>
            <a:endParaRPr lang="en-US" sz="3200" strike="dblStrike" dirty="0" smtClean="0">
              <a:solidFill>
                <a:srgbClr val="FF0000"/>
              </a:solidFill>
            </a:endParaRPr>
          </a:p>
          <a:p>
            <a:pPr marL="68580" indent="0">
              <a:buNone/>
            </a:pPr>
            <a:r>
              <a:rPr lang="en-US" sz="3200" b="1" i="1" dirty="0" smtClean="0">
                <a:solidFill>
                  <a:schemeClr val="accent2">
                    <a:lumMod val="75000"/>
                  </a:schemeClr>
                </a:solidFill>
              </a:rPr>
              <a:t>That term Psychologist Assistant is owned by the Ohio Board of Psychology and requires  licensing process and must have OPA License and they must be supervised by licensed School Psychologist </a:t>
            </a:r>
          </a:p>
          <a:p>
            <a:pPr marL="68580" indent="0">
              <a:buNone/>
            </a:pPr>
            <a:r>
              <a:rPr lang="en-US" sz="3200" b="1" i="1" dirty="0" smtClean="0">
                <a:solidFill>
                  <a:schemeClr val="accent2">
                    <a:lumMod val="75000"/>
                  </a:schemeClr>
                </a:solidFill>
              </a:rPr>
              <a:t>          </a:t>
            </a:r>
            <a:r>
              <a:rPr lang="en-US" sz="3200" b="1" i="1" dirty="0" smtClean="0">
                <a:solidFill>
                  <a:schemeClr val="accent2">
                    <a:lumMod val="75000"/>
                  </a:schemeClr>
                </a:solidFill>
                <a:hlinkClick r:id="rId2"/>
              </a:rPr>
              <a:t>http://codes.ohio.gov/oac/4732-13</a:t>
            </a:r>
            <a:endParaRPr lang="en-US" sz="32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68580" indent="0">
              <a:buNone/>
            </a:pP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Alternative Terminology may be: </a:t>
            </a:r>
          </a:p>
          <a:p>
            <a:pPr marL="68580" indent="0">
              <a:buNone/>
            </a:pP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Teacher Supporting  Psychological Services or </a:t>
            </a:r>
          </a:p>
          <a:p>
            <a:pPr marL="68580" indent="0">
              <a:buNone/>
            </a:pP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Teacher on Special Assignment (EMIS Code) </a:t>
            </a:r>
          </a:p>
          <a:p>
            <a:pPr marL="68580" indent="0">
              <a:buNone/>
            </a:pPr>
            <a:endParaRPr lang="en-US" sz="3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68580" indent="0">
              <a:buNone/>
            </a:pPr>
            <a:endParaRPr lang="en-US" sz="3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68580" indent="0">
              <a:buNone/>
            </a:pPr>
            <a:endParaRPr lang="en-US" sz="32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68580" indent="0">
              <a:buNone/>
            </a:pPr>
            <a:endParaRPr lang="en-US" sz="32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68580" indent="0">
              <a:buNone/>
            </a:pPr>
            <a:endParaRPr lang="en-US" sz="3200" strike="dblStrike" dirty="0">
              <a:solidFill>
                <a:srgbClr val="FF0000"/>
              </a:solidFill>
            </a:endParaRPr>
          </a:p>
        </p:txBody>
      </p:sp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28600" y="5867400"/>
            <a:ext cx="1391922" cy="812802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Rectangle 5"/>
          <p:cNvSpPr/>
          <p:nvPr/>
        </p:nvSpPr>
        <p:spPr>
          <a:xfrm>
            <a:off x="2051050" y="5711379"/>
            <a:ext cx="4121150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" lvl="0">
              <a:spcBef>
                <a:spcPct val="20000"/>
              </a:spcBef>
              <a:buClr>
                <a:srgbClr val="94C600"/>
              </a:buClr>
              <a:buSzPct val="76000"/>
            </a:pPr>
            <a:endParaRPr lang="en-US" b="1" dirty="0" smtClean="0">
              <a:solidFill>
                <a:srgbClr val="3E3D2D"/>
              </a:solidFill>
            </a:endParaRPr>
          </a:p>
          <a:p>
            <a:pPr marL="68580" lvl="0">
              <a:spcBef>
                <a:spcPct val="20000"/>
              </a:spcBef>
              <a:buClr>
                <a:srgbClr val="94C600"/>
              </a:buClr>
              <a:buSzPct val="76000"/>
            </a:pPr>
            <a:r>
              <a:rPr lang="en-US" b="1" dirty="0" smtClean="0">
                <a:solidFill>
                  <a:srgbClr val="3E3D2D"/>
                </a:solidFill>
              </a:rPr>
              <a:t>“</a:t>
            </a:r>
            <a:r>
              <a:rPr lang="en-US" b="1" dirty="0">
                <a:solidFill>
                  <a:srgbClr val="3E3D2D"/>
                </a:solidFill>
              </a:rPr>
              <a:t>We Work to Serve”</a:t>
            </a:r>
          </a:p>
        </p:txBody>
      </p:sp>
    </p:spTree>
    <p:extLst>
      <p:ext uri="{BB962C8B-B14F-4D97-AF65-F5344CB8AC3E}">
        <p14:creationId xmlns:p14="http://schemas.microsoft.com/office/powerpoint/2010/main" val="74113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62000"/>
            <a:ext cx="7024744" cy="4572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ffectLst>
                  <a:glow rad="1727200">
                    <a:srgbClr val="00B0F0">
                      <a:alpha val="14000"/>
                    </a:srgbClr>
                  </a:glow>
                  <a:outerShdw blurRad="50800" dist="50800" dir="5400000" algn="ctr" rotWithShape="0">
                    <a:srgbClr val="000000">
                      <a:alpha val="80000"/>
                    </a:srgbClr>
                  </a:outerShdw>
                </a:effectLst>
              </a:rPr>
              <a:t>After that summer of 2015 we </a:t>
            </a:r>
            <a:endParaRPr lang="en-US" dirty="0">
              <a:solidFill>
                <a:schemeClr val="accent1">
                  <a:lumMod val="75000"/>
                </a:schemeClr>
              </a:solidFill>
              <a:effectLst>
                <a:glow rad="1727200">
                  <a:srgbClr val="00B0F0">
                    <a:alpha val="14000"/>
                  </a:srgbClr>
                </a:glow>
                <a:outerShdw blurRad="50800" dist="50800" dir="5400000" algn="ctr" rotWithShape="0">
                  <a:srgbClr val="000000">
                    <a:alpha val="8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95400"/>
            <a:ext cx="6934200" cy="4876800"/>
          </a:xfrm>
        </p:spPr>
        <p:txBody>
          <a:bodyPr>
            <a:normAutofit fontScale="25000" lnSpcReduction="20000"/>
          </a:bodyPr>
          <a:lstStyle/>
          <a:p>
            <a:r>
              <a:rPr lang="en-US" sz="9600" b="1" dirty="0" smtClean="0"/>
              <a:t>Used Bootcamp to train another school psychologist who had been out of field for decades while she was Superintendent in another state (15-16)</a:t>
            </a:r>
          </a:p>
          <a:p>
            <a:pPr marL="68580" indent="0">
              <a:buNone/>
            </a:pPr>
            <a:endParaRPr lang="en-US" sz="9600" b="1" dirty="0" smtClean="0"/>
          </a:p>
          <a:p>
            <a:r>
              <a:rPr lang="en-US" sz="9600" b="1" dirty="0" smtClean="0"/>
              <a:t>Used Bootcamp again for a new  School Psychologist Assistant for North Union(16-17) </a:t>
            </a:r>
          </a:p>
          <a:p>
            <a:pPr marL="68580" indent="0">
              <a:buNone/>
            </a:pPr>
            <a:endParaRPr lang="en-US" sz="9600" b="1" dirty="0" smtClean="0"/>
          </a:p>
          <a:p>
            <a:r>
              <a:rPr lang="en-US" sz="9600" b="1" dirty="0" smtClean="0"/>
              <a:t>Used Bootcamp again for Group of 5 District Reps who were helping out due to shortage of School Psychologists in Southern Ohio(17-18) </a:t>
            </a:r>
          </a:p>
          <a:p>
            <a:pPr marL="68580" indent="0">
              <a:buNone/>
            </a:pPr>
            <a:endParaRPr lang="en-US" sz="9600" b="1" dirty="0" smtClean="0"/>
          </a:p>
          <a:p>
            <a:r>
              <a:rPr lang="en-US" sz="9600" b="1" dirty="0" smtClean="0"/>
              <a:t>Used Bootcamp to replace Teacher Supporting School Psychologist (18-19) </a:t>
            </a:r>
          </a:p>
          <a:p>
            <a:endParaRPr lang="en-US" b="1" dirty="0" smtClean="0"/>
          </a:p>
          <a:p>
            <a:endParaRPr lang="en-US" b="1" dirty="0"/>
          </a:p>
        </p:txBody>
      </p:sp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7640" y="6112835"/>
            <a:ext cx="1066800" cy="6229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423960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860</TotalTime>
  <Words>713</Words>
  <Application>Microsoft Office PowerPoint</Application>
  <PresentationFormat>On-screen Show (4:3)</PresentationFormat>
  <Paragraphs>124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Calibri</vt:lpstr>
      <vt:lpstr>Century Gothic</vt:lpstr>
      <vt:lpstr>Kunstler Script</vt:lpstr>
      <vt:lpstr>Wingdings</vt:lpstr>
      <vt:lpstr>Wingdings 2</vt:lpstr>
      <vt:lpstr>Austin</vt:lpstr>
      <vt:lpstr>        A Short Term Solution to the Shortage of School Psychologists: Reallocating ETR Resources   </vt:lpstr>
      <vt:lpstr>Introductions by Donna Stelzer</vt:lpstr>
      <vt:lpstr>Reason For Creating Bootcamp </vt:lpstr>
      <vt:lpstr>History of Bootcamp</vt:lpstr>
      <vt:lpstr>Where Did The Idea Originate?</vt:lpstr>
      <vt:lpstr>ODE’s Related Service Personnel Shortage Workgroup </vt:lpstr>
      <vt:lpstr>PowerPoint Presentation</vt:lpstr>
      <vt:lpstr>So what’s in a name?  </vt:lpstr>
      <vt:lpstr>After that summer of 2015 we </vt:lpstr>
      <vt:lpstr>             Bootcamp</vt:lpstr>
      <vt:lpstr>Details about Bootcamp</vt:lpstr>
      <vt:lpstr>Bootcamp Trained Staff Can Help:</vt:lpstr>
      <vt:lpstr>Bootcamp To The Rescue</vt:lpstr>
      <vt:lpstr>Bootcamp to               the Rescue </vt:lpstr>
      <vt:lpstr>The Future Of Bootcamp</vt:lpstr>
      <vt:lpstr>Next Steps? </vt:lpstr>
      <vt:lpstr>Cautions </vt:lpstr>
      <vt:lpstr>PowerPoint Presentation</vt:lpstr>
    </vt:vector>
  </TitlesOfParts>
  <Company>Madison-Champaign ESC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 Psychologist Assistant Bootcamp Proposal</dc:title>
  <dc:creator>Records Room</dc:creator>
  <cp:lastModifiedBy>Riedthaler, Valerie</cp:lastModifiedBy>
  <cp:revision>41</cp:revision>
  <cp:lastPrinted>2018-12-04T17:39:35Z</cp:lastPrinted>
  <dcterms:created xsi:type="dcterms:W3CDTF">2018-07-30T14:00:59Z</dcterms:created>
  <dcterms:modified xsi:type="dcterms:W3CDTF">2018-12-05T01:30:30Z</dcterms:modified>
</cp:coreProperties>
</file>