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4"/>
  </p:notesMasterIdLst>
  <p:handoutMasterIdLst>
    <p:handoutMasterId r:id="rId55"/>
  </p:handoutMasterIdLst>
  <p:sldIdLst>
    <p:sldId id="260" r:id="rId5"/>
    <p:sldId id="261" r:id="rId6"/>
    <p:sldId id="690" r:id="rId7"/>
    <p:sldId id="262" r:id="rId8"/>
    <p:sldId id="263" r:id="rId9"/>
    <p:sldId id="268" r:id="rId10"/>
    <p:sldId id="269" r:id="rId11"/>
    <p:sldId id="265" r:id="rId12"/>
    <p:sldId id="264" r:id="rId13"/>
    <p:sldId id="697" r:id="rId14"/>
    <p:sldId id="698" r:id="rId15"/>
    <p:sldId id="275" r:id="rId16"/>
    <p:sldId id="687" r:id="rId17"/>
    <p:sldId id="700" r:id="rId18"/>
    <p:sldId id="699" r:id="rId19"/>
    <p:sldId id="272" r:id="rId20"/>
    <p:sldId id="695" r:id="rId21"/>
    <p:sldId id="691" r:id="rId22"/>
    <p:sldId id="705" r:id="rId23"/>
    <p:sldId id="273" r:id="rId24"/>
    <p:sldId id="701" r:id="rId25"/>
    <p:sldId id="702" r:id="rId26"/>
    <p:sldId id="703" r:id="rId27"/>
    <p:sldId id="704" r:id="rId28"/>
    <p:sldId id="706" r:id="rId29"/>
    <p:sldId id="271" r:id="rId30"/>
    <p:sldId id="270" r:id="rId31"/>
    <p:sldId id="274" r:id="rId32"/>
    <p:sldId id="470" r:id="rId33"/>
    <p:sldId id="477" r:id="rId34"/>
    <p:sldId id="479" r:id="rId35"/>
    <p:sldId id="285" r:id="rId36"/>
    <p:sldId id="684" r:id="rId37"/>
    <p:sldId id="685" r:id="rId38"/>
    <p:sldId id="474" r:id="rId39"/>
    <p:sldId id="481" r:id="rId40"/>
    <p:sldId id="421" r:id="rId41"/>
    <p:sldId id="422" r:id="rId42"/>
    <p:sldId id="669" r:id="rId43"/>
    <p:sldId id="680" r:id="rId44"/>
    <p:sldId id="432" r:id="rId45"/>
    <p:sldId id="431" r:id="rId46"/>
    <p:sldId id="437" r:id="rId47"/>
    <p:sldId id="426" r:id="rId48"/>
    <p:sldId id="682" r:id="rId49"/>
    <p:sldId id="671" r:id="rId50"/>
    <p:sldId id="438" r:id="rId51"/>
    <p:sldId id="259" r:id="rId52"/>
    <p:sldId id="25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920"/>
    <a:srgbClr val="73A4CC"/>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EB37F-3638-472F-ABAF-7CC8417C32D9}" v="6" dt="2019-09-18T16:58:14.123"/>
    <p1510:client id="{4D4A10E8-7DA5-48EE-A891-8EBFBA0E036A}" v="1" dt="2019-09-19T15:32:17.911"/>
    <p1510:client id="{66EDCD4D-BCE1-4FF3-9558-A336DAC71FC3}" v="2225" dt="2019-09-19T15:54:03.619"/>
    <p1510:client id="{82F25E84-4FBA-4465-B258-025E1E5B6030}" v="7" dt="2019-09-19T13:02:33.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8" autoAdjust="0"/>
    <p:restoredTop sz="81071" autoAdjust="0"/>
  </p:normalViewPr>
  <p:slideViewPr>
    <p:cSldViewPr snapToGrid="0" snapToObjects="1">
      <p:cViewPr varScale="1">
        <p:scale>
          <a:sx n="85" d="100"/>
          <a:sy n="85" d="100"/>
        </p:scale>
        <p:origin x="666"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BFF8C-179B-419C-8160-372694D594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02B481D-35B4-454D-BF08-682DADA7D02D}">
      <dgm:prSet phldrT="[Text]"/>
      <dgm:spPr>
        <a:solidFill>
          <a:schemeClr val="accent3">
            <a:lumMod val="60000"/>
            <a:lumOff val="40000"/>
          </a:schemeClr>
        </a:solidFill>
      </dgm:spPr>
      <dgm:t>
        <a:bodyPr/>
        <a:lstStyle/>
        <a:p>
          <a:r>
            <a:rPr lang="en-US" b="0" dirty="0">
              <a:solidFill>
                <a:schemeClr val="tx1"/>
              </a:solidFill>
              <a:latin typeface="Arial" panose="020B0604020202020204" pitchFamily="34" charset="0"/>
              <a:cs typeface="Arial" panose="020B0604020202020204" pitchFamily="34" charset="0"/>
            </a:rPr>
            <a:t>Co-develop and co-provide professional learning opportunities based on individual district needs</a:t>
          </a:r>
        </a:p>
      </dgm:t>
    </dgm:pt>
    <dgm:pt modelId="{E26805F3-6A3F-4CA5-AEB0-A3332AF1BDAE}" type="parTrans" cxnId="{40940960-18C0-42A0-AF65-567BD5286C44}">
      <dgm:prSet/>
      <dgm:spPr/>
      <dgm:t>
        <a:bodyPr/>
        <a:lstStyle/>
        <a:p>
          <a:endParaRPr lang="en-US"/>
        </a:p>
      </dgm:t>
    </dgm:pt>
    <dgm:pt modelId="{0A293741-33BF-491C-93FE-51BDDDFB653F}" type="sibTrans" cxnId="{40940960-18C0-42A0-AF65-567BD5286C44}">
      <dgm:prSet/>
      <dgm:spPr/>
      <dgm:t>
        <a:bodyPr/>
        <a:lstStyle/>
        <a:p>
          <a:endParaRPr lang="en-US"/>
        </a:p>
      </dgm:t>
    </dgm:pt>
    <dgm:pt modelId="{495452D1-1FA5-46D1-AA25-FC6191B0A926}">
      <dgm:prSet phldrT="[Text]"/>
      <dgm:spPr>
        <a:solidFill>
          <a:schemeClr val="accent3">
            <a:lumMod val="60000"/>
            <a:lumOff val="40000"/>
          </a:schemeClr>
        </a:solidFill>
      </dgm:spPr>
      <dgm:t>
        <a:bodyPr/>
        <a:lstStyle/>
        <a:p>
          <a:r>
            <a:rPr lang="en-US" b="0" dirty="0">
              <a:solidFill>
                <a:schemeClr val="tx1"/>
              </a:solidFill>
              <a:latin typeface="Arial" panose="020B0604020202020204" pitchFamily="34" charset="0"/>
              <a:cs typeface="Arial" panose="020B0604020202020204" pitchFamily="34" charset="0"/>
            </a:rPr>
            <a:t>Work with districts and State Support Teams to analyze data and determine root cause in areas of concern</a:t>
          </a:r>
        </a:p>
      </dgm:t>
    </dgm:pt>
    <dgm:pt modelId="{D05E6662-A3F6-49BE-A8A7-7A92DF243340}" type="parTrans" cxnId="{E005543E-1572-4DAF-9B0D-FFEC475E7FA2}">
      <dgm:prSet/>
      <dgm:spPr/>
      <dgm:t>
        <a:bodyPr/>
        <a:lstStyle/>
        <a:p>
          <a:endParaRPr lang="en-US"/>
        </a:p>
      </dgm:t>
    </dgm:pt>
    <dgm:pt modelId="{0572ECC7-2B5E-4126-8A45-53A85B6FB5A4}" type="sibTrans" cxnId="{E005543E-1572-4DAF-9B0D-FFEC475E7FA2}">
      <dgm:prSet/>
      <dgm:spPr/>
      <dgm:t>
        <a:bodyPr/>
        <a:lstStyle/>
        <a:p>
          <a:endParaRPr lang="en-US"/>
        </a:p>
      </dgm:t>
    </dgm:pt>
    <dgm:pt modelId="{4260DD60-F74A-43FA-976E-780BBCE9B369}">
      <dgm:prSet phldrT="[Text]"/>
      <dgm:spPr>
        <a:solidFill>
          <a:schemeClr val="accent3">
            <a:lumMod val="60000"/>
            <a:lumOff val="40000"/>
          </a:schemeClr>
        </a:solidFill>
      </dgm:spPr>
      <dgm:t>
        <a:bodyPr/>
        <a:lstStyle/>
        <a:p>
          <a:r>
            <a:rPr lang="en-US" dirty="0">
              <a:solidFill>
                <a:schemeClr val="tx1"/>
              </a:solidFill>
              <a:latin typeface="Arial" panose="020B0604020202020204" pitchFamily="34" charset="0"/>
              <a:cs typeface="Arial" panose="020B0604020202020204" pitchFamily="34" charset="0"/>
            </a:rPr>
            <a:t>Assist districts and State Support Teams in developing goals and procedures for internal monitoring</a:t>
          </a:r>
        </a:p>
      </dgm:t>
    </dgm:pt>
    <dgm:pt modelId="{A10F5A22-EA39-4F74-84F0-AA85E4CD5E3A}" type="parTrans" cxnId="{365E8310-6E21-4F7C-B9AF-FC3A7944D1E0}">
      <dgm:prSet/>
      <dgm:spPr/>
      <dgm:t>
        <a:bodyPr/>
        <a:lstStyle/>
        <a:p>
          <a:endParaRPr lang="en-US"/>
        </a:p>
      </dgm:t>
    </dgm:pt>
    <dgm:pt modelId="{9E9B3C14-9D71-4E8E-8354-79ECD6602881}" type="sibTrans" cxnId="{365E8310-6E21-4F7C-B9AF-FC3A7944D1E0}">
      <dgm:prSet/>
      <dgm:spPr/>
      <dgm:t>
        <a:bodyPr/>
        <a:lstStyle/>
        <a:p>
          <a:endParaRPr lang="en-US"/>
        </a:p>
      </dgm:t>
    </dgm:pt>
    <dgm:pt modelId="{2704FDA3-4135-4D84-82B6-1FF4A001495F}">
      <dgm:prSet phldrT="[Text]"/>
      <dgm:spPr>
        <a:solidFill>
          <a:schemeClr val="accent3">
            <a:lumMod val="60000"/>
            <a:lumOff val="40000"/>
          </a:schemeClr>
        </a:solidFill>
      </dgm:spPr>
      <dgm:t>
        <a:bodyPr/>
        <a:lstStyle/>
        <a:p>
          <a:r>
            <a:rPr lang="en-US" dirty="0">
              <a:solidFill>
                <a:schemeClr val="tx1"/>
              </a:solidFill>
              <a:latin typeface="Arial" panose="020B0604020202020204" pitchFamily="34" charset="0"/>
              <a:cs typeface="Arial" panose="020B0604020202020204" pitchFamily="34" charset="0"/>
            </a:rPr>
            <a:t>Coordinate supports between districts, State Support Teams, and other offices within the Ohio Department of Education</a:t>
          </a:r>
        </a:p>
      </dgm:t>
    </dgm:pt>
    <dgm:pt modelId="{7081602F-B224-4D76-8A6D-13969FBC76E3}" type="parTrans" cxnId="{693B4792-315C-4E79-BF7A-B86482576C78}">
      <dgm:prSet/>
      <dgm:spPr/>
      <dgm:t>
        <a:bodyPr/>
        <a:lstStyle/>
        <a:p>
          <a:endParaRPr lang="en-US"/>
        </a:p>
      </dgm:t>
    </dgm:pt>
    <dgm:pt modelId="{8E8D10BE-79F0-4DA2-B655-70396880C9EC}" type="sibTrans" cxnId="{693B4792-315C-4E79-BF7A-B86482576C78}">
      <dgm:prSet/>
      <dgm:spPr/>
      <dgm:t>
        <a:bodyPr/>
        <a:lstStyle/>
        <a:p>
          <a:endParaRPr lang="en-US"/>
        </a:p>
      </dgm:t>
    </dgm:pt>
    <dgm:pt modelId="{B10E70EA-B882-481A-9781-B11E491481EC}" type="pres">
      <dgm:prSet presAssocID="{FA3BFF8C-179B-419C-8160-372694D5948D}" presName="diagram" presStyleCnt="0">
        <dgm:presLayoutVars>
          <dgm:dir/>
          <dgm:resizeHandles val="exact"/>
        </dgm:presLayoutVars>
      </dgm:prSet>
      <dgm:spPr/>
    </dgm:pt>
    <dgm:pt modelId="{2FAC5207-1510-43BE-9A07-932F07E1C51B}" type="pres">
      <dgm:prSet presAssocID="{402B481D-35B4-454D-BF08-682DADA7D02D}" presName="node" presStyleLbl="node1" presStyleIdx="0" presStyleCnt="4">
        <dgm:presLayoutVars>
          <dgm:bulletEnabled val="1"/>
        </dgm:presLayoutVars>
      </dgm:prSet>
      <dgm:spPr/>
    </dgm:pt>
    <dgm:pt modelId="{660B9370-A71F-4327-8DEE-D9291439E3F0}" type="pres">
      <dgm:prSet presAssocID="{0A293741-33BF-491C-93FE-51BDDDFB653F}" presName="sibTrans" presStyleCnt="0"/>
      <dgm:spPr/>
    </dgm:pt>
    <dgm:pt modelId="{8AC35D81-B11E-4A1D-BF64-BD8177570108}" type="pres">
      <dgm:prSet presAssocID="{495452D1-1FA5-46D1-AA25-FC6191B0A926}" presName="node" presStyleLbl="node1" presStyleIdx="1" presStyleCnt="4">
        <dgm:presLayoutVars>
          <dgm:bulletEnabled val="1"/>
        </dgm:presLayoutVars>
      </dgm:prSet>
      <dgm:spPr/>
    </dgm:pt>
    <dgm:pt modelId="{D49FD744-17DB-40E2-8493-07F96C5A4D6C}" type="pres">
      <dgm:prSet presAssocID="{0572ECC7-2B5E-4126-8A45-53A85B6FB5A4}" presName="sibTrans" presStyleCnt="0"/>
      <dgm:spPr/>
    </dgm:pt>
    <dgm:pt modelId="{9F4301AE-D03F-4CF4-A9FD-EA48BCF6EFD8}" type="pres">
      <dgm:prSet presAssocID="{4260DD60-F74A-43FA-976E-780BBCE9B369}" presName="node" presStyleLbl="node1" presStyleIdx="2" presStyleCnt="4">
        <dgm:presLayoutVars>
          <dgm:bulletEnabled val="1"/>
        </dgm:presLayoutVars>
      </dgm:prSet>
      <dgm:spPr/>
    </dgm:pt>
    <dgm:pt modelId="{51CE805A-EBF6-4556-BD18-635BEA987873}" type="pres">
      <dgm:prSet presAssocID="{9E9B3C14-9D71-4E8E-8354-79ECD6602881}" presName="sibTrans" presStyleCnt="0"/>
      <dgm:spPr/>
    </dgm:pt>
    <dgm:pt modelId="{8D985BDA-F344-4BC6-ADED-672D3CBBC29C}" type="pres">
      <dgm:prSet presAssocID="{2704FDA3-4135-4D84-82B6-1FF4A001495F}" presName="node" presStyleLbl="node1" presStyleIdx="3" presStyleCnt="4">
        <dgm:presLayoutVars>
          <dgm:bulletEnabled val="1"/>
        </dgm:presLayoutVars>
      </dgm:prSet>
      <dgm:spPr/>
    </dgm:pt>
  </dgm:ptLst>
  <dgm:cxnLst>
    <dgm:cxn modelId="{3828000E-2104-407D-A322-E0EC8D2485D9}" type="presOf" srcId="{4260DD60-F74A-43FA-976E-780BBCE9B369}" destId="{9F4301AE-D03F-4CF4-A9FD-EA48BCF6EFD8}" srcOrd="0" destOrd="0" presId="urn:microsoft.com/office/officeart/2005/8/layout/default"/>
    <dgm:cxn modelId="{365E8310-6E21-4F7C-B9AF-FC3A7944D1E0}" srcId="{FA3BFF8C-179B-419C-8160-372694D5948D}" destId="{4260DD60-F74A-43FA-976E-780BBCE9B369}" srcOrd="2" destOrd="0" parTransId="{A10F5A22-EA39-4F74-84F0-AA85E4CD5E3A}" sibTransId="{9E9B3C14-9D71-4E8E-8354-79ECD6602881}"/>
    <dgm:cxn modelId="{E005543E-1572-4DAF-9B0D-FFEC475E7FA2}" srcId="{FA3BFF8C-179B-419C-8160-372694D5948D}" destId="{495452D1-1FA5-46D1-AA25-FC6191B0A926}" srcOrd="1" destOrd="0" parTransId="{D05E6662-A3F6-49BE-A8A7-7A92DF243340}" sibTransId="{0572ECC7-2B5E-4126-8A45-53A85B6FB5A4}"/>
    <dgm:cxn modelId="{9A3F8B3F-E7B7-41BA-87A6-BB3DD70EBEA5}" type="presOf" srcId="{2704FDA3-4135-4D84-82B6-1FF4A001495F}" destId="{8D985BDA-F344-4BC6-ADED-672D3CBBC29C}" srcOrd="0" destOrd="0" presId="urn:microsoft.com/office/officeart/2005/8/layout/default"/>
    <dgm:cxn modelId="{40940960-18C0-42A0-AF65-567BD5286C44}" srcId="{FA3BFF8C-179B-419C-8160-372694D5948D}" destId="{402B481D-35B4-454D-BF08-682DADA7D02D}" srcOrd="0" destOrd="0" parTransId="{E26805F3-6A3F-4CA5-AEB0-A3332AF1BDAE}" sibTransId="{0A293741-33BF-491C-93FE-51BDDDFB653F}"/>
    <dgm:cxn modelId="{3811C74E-59B2-4732-81A1-5D04C6954142}" type="presOf" srcId="{402B481D-35B4-454D-BF08-682DADA7D02D}" destId="{2FAC5207-1510-43BE-9A07-932F07E1C51B}" srcOrd="0" destOrd="0" presId="urn:microsoft.com/office/officeart/2005/8/layout/default"/>
    <dgm:cxn modelId="{D18B4080-EBD0-42BA-BAEF-30E552B1036E}" type="presOf" srcId="{FA3BFF8C-179B-419C-8160-372694D5948D}" destId="{B10E70EA-B882-481A-9781-B11E491481EC}" srcOrd="0" destOrd="0" presId="urn:microsoft.com/office/officeart/2005/8/layout/default"/>
    <dgm:cxn modelId="{693B4792-315C-4E79-BF7A-B86482576C78}" srcId="{FA3BFF8C-179B-419C-8160-372694D5948D}" destId="{2704FDA3-4135-4D84-82B6-1FF4A001495F}" srcOrd="3" destOrd="0" parTransId="{7081602F-B224-4D76-8A6D-13969FBC76E3}" sibTransId="{8E8D10BE-79F0-4DA2-B655-70396880C9EC}"/>
    <dgm:cxn modelId="{607447F7-BE47-419F-82CF-A98CD0D0F06C}" type="presOf" srcId="{495452D1-1FA5-46D1-AA25-FC6191B0A926}" destId="{8AC35D81-B11E-4A1D-BF64-BD8177570108}" srcOrd="0" destOrd="0" presId="urn:microsoft.com/office/officeart/2005/8/layout/default"/>
    <dgm:cxn modelId="{DFCF7B6C-CF5E-495D-9E11-73332BFD30A3}" type="presParOf" srcId="{B10E70EA-B882-481A-9781-B11E491481EC}" destId="{2FAC5207-1510-43BE-9A07-932F07E1C51B}" srcOrd="0" destOrd="0" presId="urn:microsoft.com/office/officeart/2005/8/layout/default"/>
    <dgm:cxn modelId="{9A933685-13F5-4A1D-9411-3FE0B25F7E7E}" type="presParOf" srcId="{B10E70EA-B882-481A-9781-B11E491481EC}" destId="{660B9370-A71F-4327-8DEE-D9291439E3F0}" srcOrd="1" destOrd="0" presId="urn:microsoft.com/office/officeart/2005/8/layout/default"/>
    <dgm:cxn modelId="{5FDD1582-A5D7-4872-ABFB-3FF78C7D2CFB}" type="presParOf" srcId="{B10E70EA-B882-481A-9781-B11E491481EC}" destId="{8AC35D81-B11E-4A1D-BF64-BD8177570108}" srcOrd="2" destOrd="0" presId="urn:microsoft.com/office/officeart/2005/8/layout/default"/>
    <dgm:cxn modelId="{7E069485-7B07-458E-9B90-141C7AAB160D}" type="presParOf" srcId="{B10E70EA-B882-481A-9781-B11E491481EC}" destId="{D49FD744-17DB-40E2-8493-07F96C5A4D6C}" srcOrd="3" destOrd="0" presId="urn:microsoft.com/office/officeart/2005/8/layout/default"/>
    <dgm:cxn modelId="{0ACFD58C-2FB3-4B4D-89C2-D3322FCCAD27}" type="presParOf" srcId="{B10E70EA-B882-481A-9781-B11E491481EC}" destId="{9F4301AE-D03F-4CF4-A9FD-EA48BCF6EFD8}" srcOrd="4" destOrd="0" presId="urn:microsoft.com/office/officeart/2005/8/layout/default"/>
    <dgm:cxn modelId="{6E644153-1C21-4392-8BA8-E234B411AC2A}" type="presParOf" srcId="{B10E70EA-B882-481A-9781-B11E491481EC}" destId="{51CE805A-EBF6-4556-BD18-635BEA987873}" srcOrd="5" destOrd="0" presId="urn:microsoft.com/office/officeart/2005/8/layout/default"/>
    <dgm:cxn modelId="{46770362-E983-41D7-A800-BD72AEA4526E}" type="presParOf" srcId="{B10E70EA-B882-481A-9781-B11E491481EC}" destId="{8D985BDA-F344-4BC6-ADED-672D3CBBC29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692D4-4858-4236-AAE2-2D4A6D7E69D1}" type="doc">
      <dgm:prSet loTypeId="urn:diagrams.loki3.com/VaryingWidthList" loCatId="list" qsTypeId="urn:microsoft.com/office/officeart/2005/8/quickstyle/simple1" qsCatId="simple" csTypeId="urn:microsoft.com/office/officeart/2005/8/colors/accent1_2" csCatId="accent1" phldr="1"/>
      <dgm:spPr/>
    </dgm:pt>
    <dgm:pt modelId="{7B614A00-AC81-40A8-B4E7-290D5A0BD144}">
      <dgm:prSet phldrT="[Text]"/>
      <dgm:spPr>
        <a:solidFill>
          <a:schemeClr val="bg2">
            <a:lumMod val="90000"/>
          </a:schemeClr>
        </a:solidFill>
      </dgm:spPr>
      <dgm:t>
        <a:bodyPr/>
        <a:lstStyle/>
        <a:p>
          <a:r>
            <a:rPr lang="en-US" b="0" dirty="0">
              <a:solidFill>
                <a:schemeClr val="accent2">
                  <a:lumMod val="50000"/>
                </a:schemeClr>
              </a:solidFill>
              <a:latin typeface="Arial" panose="020B0604020202020204" pitchFamily="34" charset="0"/>
              <a:cs typeface="Arial" panose="020B0604020202020204" pitchFamily="34" charset="0"/>
            </a:rPr>
            <a:t>Supports and Monitoring</a:t>
          </a:r>
        </a:p>
      </dgm:t>
    </dgm:pt>
    <dgm:pt modelId="{BDB660D0-FD09-45E7-938F-328CF685FD73}" type="parTrans" cxnId="{894FB66A-445C-448F-8E15-4B5525261D07}">
      <dgm:prSet/>
      <dgm:spPr/>
      <dgm:t>
        <a:bodyPr/>
        <a:lstStyle/>
        <a:p>
          <a:endParaRPr lang="en-US"/>
        </a:p>
      </dgm:t>
    </dgm:pt>
    <dgm:pt modelId="{678FCDE7-2746-46D2-985E-E76BF742E888}" type="sibTrans" cxnId="{894FB66A-445C-448F-8E15-4B5525261D07}">
      <dgm:prSet/>
      <dgm:spPr/>
      <dgm:t>
        <a:bodyPr/>
        <a:lstStyle/>
        <a:p>
          <a:endParaRPr lang="en-US"/>
        </a:p>
      </dgm:t>
    </dgm:pt>
    <dgm:pt modelId="{C35060D3-D9F5-48E6-B70B-3EEFDD36847E}">
      <dgm:prSet phldrT="[Text]"/>
      <dgm:spPr>
        <a:solidFill>
          <a:schemeClr val="bg2">
            <a:lumMod val="90000"/>
          </a:schemeClr>
        </a:solidFill>
      </dgm:spPr>
      <dgm:t>
        <a:bodyPr/>
        <a:lstStyle/>
        <a:p>
          <a:r>
            <a:rPr lang="en-US" b="0" dirty="0">
              <a:solidFill>
                <a:schemeClr val="accent2">
                  <a:lumMod val="50000"/>
                </a:schemeClr>
              </a:solidFill>
              <a:latin typeface="Arial" panose="020B0604020202020204" pitchFamily="34" charset="0"/>
              <a:cs typeface="Arial" panose="020B0604020202020204" pitchFamily="34" charset="0"/>
            </a:rPr>
            <a:t>Urban</a:t>
          </a:r>
        </a:p>
      </dgm:t>
    </dgm:pt>
    <dgm:pt modelId="{01F1F97D-F1FF-477B-B2CC-3B4D85FBBE6A}" type="parTrans" cxnId="{B3F2A2D6-451A-4B09-B7EA-56D880D12430}">
      <dgm:prSet/>
      <dgm:spPr/>
      <dgm:t>
        <a:bodyPr/>
        <a:lstStyle/>
        <a:p>
          <a:endParaRPr lang="en-US"/>
        </a:p>
      </dgm:t>
    </dgm:pt>
    <dgm:pt modelId="{5BE750AB-8B39-4C66-A0A1-A6EABE5A27A0}" type="sibTrans" cxnId="{B3F2A2D6-451A-4B09-B7EA-56D880D12430}">
      <dgm:prSet/>
      <dgm:spPr/>
      <dgm:t>
        <a:bodyPr/>
        <a:lstStyle/>
        <a:p>
          <a:endParaRPr lang="en-US"/>
        </a:p>
      </dgm:t>
    </dgm:pt>
    <dgm:pt modelId="{1698D8EE-4FC7-4233-B34F-941E9A01FC35}">
      <dgm:prSet phldrT="[Text]"/>
      <dgm:spPr>
        <a:solidFill>
          <a:schemeClr val="bg2">
            <a:lumMod val="90000"/>
          </a:schemeClr>
        </a:solidFill>
      </dgm:spPr>
      <dgm:t>
        <a:bodyPr/>
        <a:lstStyle/>
        <a:p>
          <a:r>
            <a:rPr lang="en-US" b="0" dirty="0">
              <a:solidFill>
                <a:schemeClr val="accent2">
                  <a:lumMod val="50000"/>
                </a:schemeClr>
              </a:solidFill>
              <a:latin typeface="Arial" panose="020B0604020202020204" pitchFamily="34" charset="0"/>
              <a:cs typeface="Arial" panose="020B0604020202020204" pitchFamily="34" charset="0"/>
            </a:rPr>
            <a:t> Early Learning</a:t>
          </a:r>
        </a:p>
      </dgm:t>
    </dgm:pt>
    <dgm:pt modelId="{412C6BF4-A277-4AC6-80EC-2F967AB5A89E}" type="parTrans" cxnId="{24861AB2-481C-4AEA-92AC-5902B0CAC203}">
      <dgm:prSet/>
      <dgm:spPr/>
      <dgm:t>
        <a:bodyPr/>
        <a:lstStyle/>
        <a:p>
          <a:endParaRPr lang="en-US"/>
        </a:p>
      </dgm:t>
    </dgm:pt>
    <dgm:pt modelId="{E82362C8-6EE4-4B3F-82B5-B32CD122CC02}" type="sibTrans" cxnId="{24861AB2-481C-4AEA-92AC-5902B0CAC203}">
      <dgm:prSet/>
      <dgm:spPr/>
      <dgm:t>
        <a:bodyPr/>
        <a:lstStyle/>
        <a:p>
          <a:endParaRPr lang="en-US"/>
        </a:p>
      </dgm:t>
    </dgm:pt>
    <dgm:pt modelId="{C82D1118-5E5D-4E7A-9492-2EB9D66FD187}">
      <dgm:prSet phldrT="[Text]"/>
      <dgm:spPr>
        <a:solidFill>
          <a:schemeClr val="bg2">
            <a:lumMod val="90000"/>
          </a:schemeClr>
        </a:solidFill>
      </dgm:spPr>
      <dgm:t>
        <a:bodyPr/>
        <a:lstStyle/>
        <a:p>
          <a:r>
            <a:rPr lang="en-US" b="0" dirty="0">
              <a:solidFill>
                <a:schemeClr val="accent2">
                  <a:lumMod val="50000"/>
                </a:schemeClr>
              </a:solidFill>
              <a:latin typeface="Arial" panose="020B0604020202020204" pitchFamily="34" charset="0"/>
              <a:cs typeface="Arial" panose="020B0604020202020204" pitchFamily="34" charset="0"/>
            </a:rPr>
            <a:t>Community Schools/Sponsors</a:t>
          </a:r>
        </a:p>
      </dgm:t>
    </dgm:pt>
    <dgm:pt modelId="{7172269A-A60E-4585-8DF0-1C1716DB93E2}" type="parTrans" cxnId="{8FD5571B-387B-42CB-88BF-2786EAD965C9}">
      <dgm:prSet/>
      <dgm:spPr/>
      <dgm:t>
        <a:bodyPr/>
        <a:lstStyle/>
        <a:p>
          <a:endParaRPr lang="en-US"/>
        </a:p>
      </dgm:t>
    </dgm:pt>
    <dgm:pt modelId="{5A873EFB-5F80-48A3-B616-A579E7CB96A8}" type="sibTrans" cxnId="{8FD5571B-387B-42CB-88BF-2786EAD965C9}">
      <dgm:prSet/>
      <dgm:spPr/>
      <dgm:t>
        <a:bodyPr/>
        <a:lstStyle/>
        <a:p>
          <a:endParaRPr lang="en-US"/>
        </a:p>
      </dgm:t>
    </dgm:pt>
    <dgm:pt modelId="{77FDC2DB-FCE0-4F80-8CAA-839BEC2EBCCF}">
      <dgm:prSet phldrT="[Text]"/>
      <dgm:spPr>
        <a:solidFill>
          <a:schemeClr val="bg2">
            <a:lumMod val="90000"/>
          </a:schemeClr>
        </a:solidFill>
      </dgm:spPr>
      <dgm:t>
        <a:bodyPr/>
        <a:lstStyle/>
        <a:p>
          <a:r>
            <a:rPr lang="en-US" b="0" dirty="0">
              <a:solidFill>
                <a:schemeClr val="accent2">
                  <a:lumMod val="50000"/>
                </a:schemeClr>
              </a:solidFill>
              <a:latin typeface="Arial" panose="020B0604020202020204" pitchFamily="34" charset="0"/>
              <a:cs typeface="Arial" panose="020B0604020202020204" pitchFamily="34" charset="0"/>
            </a:rPr>
            <a:t>School Sponsorship</a:t>
          </a:r>
        </a:p>
      </dgm:t>
    </dgm:pt>
    <dgm:pt modelId="{6BF72D39-E69F-43F3-B04D-579F7D37F4EB}" type="parTrans" cxnId="{A7E892BE-F14E-4628-B203-E9A17DC196E2}">
      <dgm:prSet/>
      <dgm:spPr/>
      <dgm:t>
        <a:bodyPr/>
        <a:lstStyle/>
        <a:p>
          <a:endParaRPr lang="en-US"/>
        </a:p>
      </dgm:t>
    </dgm:pt>
    <dgm:pt modelId="{CC430733-472F-4C9E-AE65-D27FEFC2A5D6}" type="sibTrans" cxnId="{A7E892BE-F14E-4628-B203-E9A17DC196E2}">
      <dgm:prSet/>
      <dgm:spPr/>
      <dgm:t>
        <a:bodyPr/>
        <a:lstStyle/>
        <a:p>
          <a:endParaRPr lang="en-US"/>
        </a:p>
      </dgm:t>
    </dgm:pt>
    <dgm:pt modelId="{D053E403-5258-48AD-91DA-4D562FB6E6DF}">
      <dgm:prSet phldrT="[Text]"/>
      <dgm:spPr>
        <a:solidFill>
          <a:schemeClr val="bg2">
            <a:lumMod val="90000"/>
          </a:schemeClr>
        </a:solidFill>
      </dgm:spPr>
      <dgm:t>
        <a:bodyPr/>
        <a:lstStyle/>
        <a:p>
          <a:r>
            <a:rPr lang="en-US" b="0" dirty="0">
              <a:solidFill>
                <a:schemeClr val="accent2">
                  <a:lumMod val="50000"/>
                </a:schemeClr>
              </a:solidFill>
              <a:latin typeface="Arial" panose="020B0604020202020204" pitchFamily="34" charset="0"/>
              <a:cs typeface="Arial" panose="020B0604020202020204" pitchFamily="34" charset="0"/>
            </a:rPr>
            <a:t>SSTs and Districts</a:t>
          </a:r>
        </a:p>
      </dgm:t>
    </dgm:pt>
    <dgm:pt modelId="{15E60D1A-B53B-4666-A4D6-098F061140FB}" type="parTrans" cxnId="{3760FDEA-ACD5-44F3-9340-7DE04E709C53}">
      <dgm:prSet/>
      <dgm:spPr/>
      <dgm:t>
        <a:bodyPr/>
        <a:lstStyle/>
        <a:p>
          <a:endParaRPr lang="en-US"/>
        </a:p>
      </dgm:t>
    </dgm:pt>
    <dgm:pt modelId="{2702367D-2700-402D-B6B4-9FD1E2E5D1C3}" type="sibTrans" cxnId="{3760FDEA-ACD5-44F3-9340-7DE04E709C53}">
      <dgm:prSet/>
      <dgm:spPr/>
      <dgm:t>
        <a:bodyPr/>
        <a:lstStyle/>
        <a:p>
          <a:endParaRPr lang="en-US"/>
        </a:p>
      </dgm:t>
    </dgm:pt>
    <dgm:pt modelId="{551797F8-5DA0-4790-A739-DD3030013C52}" type="pres">
      <dgm:prSet presAssocID="{F71692D4-4858-4236-AAE2-2D4A6D7E69D1}" presName="Name0" presStyleCnt="0">
        <dgm:presLayoutVars>
          <dgm:resizeHandles/>
        </dgm:presLayoutVars>
      </dgm:prSet>
      <dgm:spPr/>
    </dgm:pt>
    <dgm:pt modelId="{E9264D72-7C92-4E58-BB9F-CFB97742931B}" type="pres">
      <dgm:prSet presAssocID="{7B614A00-AC81-40A8-B4E7-290D5A0BD144}" presName="text" presStyleLbl="node1" presStyleIdx="0" presStyleCnt="6" custScaleX="132810" custLinFactY="-354748" custLinFactNeighborX="39285" custLinFactNeighborY="-400000">
        <dgm:presLayoutVars>
          <dgm:bulletEnabled val="1"/>
        </dgm:presLayoutVars>
      </dgm:prSet>
      <dgm:spPr/>
    </dgm:pt>
    <dgm:pt modelId="{760B99CD-765B-4970-BE5F-92AC02C23296}" type="pres">
      <dgm:prSet presAssocID="{678FCDE7-2746-46D2-985E-E76BF742E888}" presName="space" presStyleCnt="0"/>
      <dgm:spPr/>
    </dgm:pt>
    <dgm:pt modelId="{56C73DF3-0A53-4644-9841-BD3EC130A0D4}" type="pres">
      <dgm:prSet presAssocID="{C35060D3-D9F5-48E6-B70B-3EEFDD36847E}" presName="text" presStyleLbl="node1" presStyleIdx="1" presStyleCnt="6" custScaleX="475322" custLinFactX="-173333" custLinFactNeighborX="-200000" custLinFactNeighborY="0">
        <dgm:presLayoutVars>
          <dgm:bulletEnabled val="1"/>
        </dgm:presLayoutVars>
      </dgm:prSet>
      <dgm:spPr/>
    </dgm:pt>
    <dgm:pt modelId="{C5228217-32C1-443E-AF70-BBD81EC0869B}" type="pres">
      <dgm:prSet presAssocID="{5BE750AB-8B39-4C66-A0A1-A6EABE5A27A0}" presName="space" presStyleCnt="0"/>
      <dgm:spPr/>
    </dgm:pt>
    <dgm:pt modelId="{A9794AE2-E2D7-4A09-904D-DA1F5799B2F0}" type="pres">
      <dgm:prSet presAssocID="{1698D8EE-4FC7-4233-B34F-941E9A01FC35}" presName="text" presStyleLbl="node1" presStyleIdx="2" presStyleCnt="6" custScaleX="222077" custLinFactX="-173333" custLinFactNeighborX="-200000" custLinFactNeighborY="3031">
        <dgm:presLayoutVars>
          <dgm:bulletEnabled val="1"/>
        </dgm:presLayoutVars>
      </dgm:prSet>
      <dgm:spPr/>
    </dgm:pt>
    <dgm:pt modelId="{4C9AE39C-FD87-4A49-A4A6-9206D2C483EF}" type="pres">
      <dgm:prSet presAssocID="{E82362C8-6EE4-4B3F-82B5-B32CD122CC02}" presName="space" presStyleCnt="0"/>
      <dgm:spPr/>
    </dgm:pt>
    <dgm:pt modelId="{AB7E2159-20EC-4D25-84AE-2854FAEF1D53}" type="pres">
      <dgm:prSet presAssocID="{C82D1118-5E5D-4E7A-9492-2EB9D66FD187}" presName="text" presStyleLbl="node1" presStyleIdx="3" presStyleCnt="6" custScaleX="112889">
        <dgm:presLayoutVars>
          <dgm:bulletEnabled val="1"/>
        </dgm:presLayoutVars>
      </dgm:prSet>
      <dgm:spPr/>
    </dgm:pt>
    <dgm:pt modelId="{0E8932ED-F754-417C-A306-53E483865288}" type="pres">
      <dgm:prSet presAssocID="{5A873EFB-5F80-48A3-B616-A579E7CB96A8}" presName="space" presStyleCnt="0"/>
      <dgm:spPr/>
    </dgm:pt>
    <dgm:pt modelId="{04AA55C5-7EDC-4180-B345-4DB8CA2CA545}" type="pres">
      <dgm:prSet presAssocID="{77FDC2DB-FCE0-4F80-8CAA-839BEC2EBCCF}" presName="text" presStyleLbl="node1" presStyleIdx="4" presStyleCnt="6" custScaleX="169333">
        <dgm:presLayoutVars>
          <dgm:bulletEnabled val="1"/>
        </dgm:presLayoutVars>
      </dgm:prSet>
      <dgm:spPr/>
    </dgm:pt>
    <dgm:pt modelId="{642D1893-39CA-4EE0-94A8-AABB1DF06475}" type="pres">
      <dgm:prSet presAssocID="{CC430733-472F-4C9E-AE65-D27FEFC2A5D6}" presName="space" presStyleCnt="0"/>
      <dgm:spPr/>
    </dgm:pt>
    <dgm:pt modelId="{98ABD14F-F1B2-4A9E-A45E-BC2E5C50CC6D}" type="pres">
      <dgm:prSet presAssocID="{D053E403-5258-48AD-91DA-4D562FB6E6DF}" presName="text" presStyleLbl="node1" presStyleIdx="5" presStyleCnt="6" custScaleX="188148" custLinFactNeighborX="0" custLinFactNeighborY="3441">
        <dgm:presLayoutVars>
          <dgm:bulletEnabled val="1"/>
        </dgm:presLayoutVars>
      </dgm:prSet>
      <dgm:spPr/>
    </dgm:pt>
  </dgm:ptLst>
  <dgm:cxnLst>
    <dgm:cxn modelId="{C3E7B605-EA6D-43FF-A581-ECEF4B38EBCC}" type="presOf" srcId="{C82D1118-5E5D-4E7A-9492-2EB9D66FD187}" destId="{AB7E2159-20EC-4D25-84AE-2854FAEF1D53}" srcOrd="0" destOrd="0" presId="urn:diagrams.loki3.com/VaryingWidthList"/>
    <dgm:cxn modelId="{55467A07-27D6-4B34-870F-AAE906941DC2}" type="presOf" srcId="{1698D8EE-4FC7-4233-B34F-941E9A01FC35}" destId="{A9794AE2-E2D7-4A09-904D-DA1F5799B2F0}" srcOrd="0" destOrd="0" presId="urn:diagrams.loki3.com/VaryingWidthList"/>
    <dgm:cxn modelId="{DA9BB519-A478-4B82-A741-C45DC7BF0203}" type="presOf" srcId="{77FDC2DB-FCE0-4F80-8CAA-839BEC2EBCCF}" destId="{04AA55C5-7EDC-4180-B345-4DB8CA2CA545}" srcOrd="0" destOrd="0" presId="urn:diagrams.loki3.com/VaryingWidthList"/>
    <dgm:cxn modelId="{8FD5571B-387B-42CB-88BF-2786EAD965C9}" srcId="{F71692D4-4858-4236-AAE2-2D4A6D7E69D1}" destId="{C82D1118-5E5D-4E7A-9492-2EB9D66FD187}" srcOrd="3" destOrd="0" parTransId="{7172269A-A60E-4585-8DF0-1C1716DB93E2}" sibTransId="{5A873EFB-5F80-48A3-B616-A579E7CB96A8}"/>
    <dgm:cxn modelId="{CB2D7965-3ED9-4B9C-BE4D-483D76DFC2A6}" type="presOf" srcId="{F71692D4-4858-4236-AAE2-2D4A6D7E69D1}" destId="{551797F8-5DA0-4790-A739-DD3030013C52}" srcOrd="0" destOrd="0" presId="urn:diagrams.loki3.com/VaryingWidthList"/>
    <dgm:cxn modelId="{894FB66A-445C-448F-8E15-4B5525261D07}" srcId="{F71692D4-4858-4236-AAE2-2D4A6D7E69D1}" destId="{7B614A00-AC81-40A8-B4E7-290D5A0BD144}" srcOrd="0" destOrd="0" parTransId="{BDB660D0-FD09-45E7-938F-328CF685FD73}" sibTransId="{678FCDE7-2746-46D2-985E-E76BF742E888}"/>
    <dgm:cxn modelId="{A47CBB80-BFB3-4BCF-A689-DE5FE68249A7}" type="presOf" srcId="{7B614A00-AC81-40A8-B4E7-290D5A0BD144}" destId="{E9264D72-7C92-4E58-BB9F-CFB97742931B}" srcOrd="0" destOrd="0" presId="urn:diagrams.loki3.com/VaryingWidthList"/>
    <dgm:cxn modelId="{A766778B-4E2C-42EC-A426-959768FD8347}" type="presOf" srcId="{D053E403-5258-48AD-91DA-4D562FB6E6DF}" destId="{98ABD14F-F1B2-4A9E-A45E-BC2E5C50CC6D}" srcOrd="0" destOrd="0" presId="urn:diagrams.loki3.com/VaryingWidthList"/>
    <dgm:cxn modelId="{24861AB2-481C-4AEA-92AC-5902B0CAC203}" srcId="{F71692D4-4858-4236-AAE2-2D4A6D7E69D1}" destId="{1698D8EE-4FC7-4233-B34F-941E9A01FC35}" srcOrd="2" destOrd="0" parTransId="{412C6BF4-A277-4AC6-80EC-2F967AB5A89E}" sibTransId="{E82362C8-6EE4-4B3F-82B5-B32CD122CC02}"/>
    <dgm:cxn modelId="{A7E892BE-F14E-4628-B203-E9A17DC196E2}" srcId="{F71692D4-4858-4236-AAE2-2D4A6D7E69D1}" destId="{77FDC2DB-FCE0-4F80-8CAA-839BEC2EBCCF}" srcOrd="4" destOrd="0" parTransId="{6BF72D39-E69F-43F3-B04D-579F7D37F4EB}" sibTransId="{CC430733-472F-4C9E-AE65-D27FEFC2A5D6}"/>
    <dgm:cxn modelId="{B3F2A2D6-451A-4B09-B7EA-56D880D12430}" srcId="{F71692D4-4858-4236-AAE2-2D4A6D7E69D1}" destId="{C35060D3-D9F5-48E6-B70B-3EEFDD36847E}" srcOrd="1" destOrd="0" parTransId="{01F1F97D-F1FF-477B-B2CC-3B4D85FBBE6A}" sibTransId="{5BE750AB-8B39-4C66-A0A1-A6EABE5A27A0}"/>
    <dgm:cxn modelId="{5201DDE7-9EF3-43CB-95F6-418423B54712}" type="presOf" srcId="{C35060D3-D9F5-48E6-B70B-3EEFDD36847E}" destId="{56C73DF3-0A53-4644-9841-BD3EC130A0D4}" srcOrd="0" destOrd="0" presId="urn:diagrams.loki3.com/VaryingWidthList"/>
    <dgm:cxn modelId="{3760FDEA-ACD5-44F3-9340-7DE04E709C53}" srcId="{F71692D4-4858-4236-AAE2-2D4A6D7E69D1}" destId="{D053E403-5258-48AD-91DA-4D562FB6E6DF}" srcOrd="5" destOrd="0" parTransId="{15E60D1A-B53B-4666-A4D6-098F061140FB}" sibTransId="{2702367D-2700-402D-B6B4-9FD1E2E5D1C3}"/>
    <dgm:cxn modelId="{CD41E47C-97B3-41E4-A250-A1AAB574A0F4}" type="presParOf" srcId="{551797F8-5DA0-4790-A739-DD3030013C52}" destId="{E9264D72-7C92-4E58-BB9F-CFB97742931B}" srcOrd="0" destOrd="0" presId="urn:diagrams.loki3.com/VaryingWidthList"/>
    <dgm:cxn modelId="{9AE5E0DB-061E-4DF0-BD31-85E240BA66C5}" type="presParOf" srcId="{551797F8-5DA0-4790-A739-DD3030013C52}" destId="{760B99CD-765B-4970-BE5F-92AC02C23296}" srcOrd="1" destOrd="0" presId="urn:diagrams.loki3.com/VaryingWidthList"/>
    <dgm:cxn modelId="{98BC85BD-EB1D-40FE-BC4D-D9C94314F163}" type="presParOf" srcId="{551797F8-5DA0-4790-A739-DD3030013C52}" destId="{56C73DF3-0A53-4644-9841-BD3EC130A0D4}" srcOrd="2" destOrd="0" presId="urn:diagrams.loki3.com/VaryingWidthList"/>
    <dgm:cxn modelId="{30DE3A80-3914-49A4-B4A8-39DD09680045}" type="presParOf" srcId="{551797F8-5DA0-4790-A739-DD3030013C52}" destId="{C5228217-32C1-443E-AF70-BBD81EC0869B}" srcOrd="3" destOrd="0" presId="urn:diagrams.loki3.com/VaryingWidthList"/>
    <dgm:cxn modelId="{46184C33-0F5E-4BF1-97AD-A7F7253136EC}" type="presParOf" srcId="{551797F8-5DA0-4790-A739-DD3030013C52}" destId="{A9794AE2-E2D7-4A09-904D-DA1F5799B2F0}" srcOrd="4" destOrd="0" presId="urn:diagrams.loki3.com/VaryingWidthList"/>
    <dgm:cxn modelId="{C11E5454-BDF1-4284-AE9C-1EE594418189}" type="presParOf" srcId="{551797F8-5DA0-4790-A739-DD3030013C52}" destId="{4C9AE39C-FD87-4A49-A4A6-9206D2C483EF}" srcOrd="5" destOrd="0" presId="urn:diagrams.loki3.com/VaryingWidthList"/>
    <dgm:cxn modelId="{DA371EB9-73A7-4C19-B622-3F65E2E953F5}" type="presParOf" srcId="{551797F8-5DA0-4790-A739-DD3030013C52}" destId="{AB7E2159-20EC-4D25-84AE-2854FAEF1D53}" srcOrd="6" destOrd="0" presId="urn:diagrams.loki3.com/VaryingWidthList"/>
    <dgm:cxn modelId="{8DCB4E8B-5EE3-4EC4-A44A-7E2328D6138C}" type="presParOf" srcId="{551797F8-5DA0-4790-A739-DD3030013C52}" destId="{0E8932ED-F754-417C-A306-53E483865288}" srcOrd="7" destOrd="0" presId="urn:diagrams.loki3.com/VaryingWidthList"/>
    <dgm:cxn modelId="{788EC7E5-39B3-4310-BC93-EDC3CE8C9E92}" type="presParOf" srcId="{551797F8-5DA0-4790-A739-DD3030013C52}" destId="{04AA55C5-7EDC-4180-B345-4DB8CA2CA545}" srcOrd="8" destOrd="0" presId="urn:diagrams.loki3.com/VaryingWidthList"/>
    <dgm:cxn modelId="{7ADAA42F-95F9-46B5-A1C8-14FD2B96095A}" type="presParOf" srcId="{551797F8-5DA0-4790-A739-DD3030013C52}" destId="{642D1893-39CA-4EE0-94A8-AABB1DF06475}" srcOrd="9" destOrd="0" presId="urn:diagrams.loki3.com/VaryingWidthList"/>
    <dgm:cxn modelId="{15FBC40D-2DA4-4292-B033-208BCD253805}" type="presParOf" srcId="{551797F8-5DA0-4790-A739-DD3030013C52}" destId="{98ABD14F-F1B2-4A9E-A45E-BC2E5C50CC6D}" srcOrd="1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54C09-25E4-4EFD-8219-9C4477B6D9F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9F4A2FF-2E5F-4672-A15C-4ADD7A586E19}">
      <dgm:prSet phldrT="[Text]" custT="1"/>
      <dgm:spPr>
        <a:solidFill>
          <a:schemeClr val="bg2">
            <a:lumMod val="75000"/>
          </a:schemeClr>
        </a:solidFill>
      </dgm:spPr>
      <dgm:t>
        <a:bodyPr/>
        <a:lstStyle/>
        <a:p>
          <a:pPr algn="l"/>
          <a:r>
            <a:rPr lang="en-US" sz="3200" dirty="0">
              <a:solidFill>
                <a:schemeClr val="bg2">
                  <a:lumMod val="10000"/>
                </a:schemeClr>
              </a:solidFill>
              <a:latin typeface="Arial" panose="020B0604020202020204" pitchFamily="34" charset="0"/>
              <a:cs typeface="Arial" panose="020B0604020202020204" pitchFamily="34" charset="0"/>
            </a:rPr>
            <a:t>Support Districts in:</a:t>
          </a:r>
        </a:p>
      </dgm:t>
    </dgm:pt>
    <dgm:pt modelId="{3C401854-987C-4DC8-98C1-EA8D7D646808}" type="parTrans" cxnId="{FA7377CF-8159-4CB4-9ED0-FDB4D7FBCDB3}">
      <dgm:prSet/>
      <dgm:spPr/>
      <dgm:t>
        <a:bodyPr/>
        <a:lstStyle/>
        <a:p>
          <a:endParaRPr lang="en-US"/>
        </a:p>
      </dgm:t>
    </dgm:pt>
    <dgm:pt modelId="{9D673517-6BAA-4873-B2C8-1A9CF83B072D}" type="sibTrans" cxnId="{FA7377CF-8159-4CB4-9ED0-FDB4D7FBCDB3}">
      <dgm:prSet/>
      <dgm:spPr/>
      <dgm:t>
        <a:bodyPr/>
        <a:lstStyle/>
        <a:p>
          <a:endParaRPr lang="en-US"/>
        </a:p>
      </dgm:t>
    </dgm:pt>
    <dgm:pt modelId="{5F140B91-F641-404F-97E8-7BADE029C71F}">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Identifying compliance concerns and success</a:t>
          </a:r>
        </a:p>
      </dgm:t>
    </dgm:pt>
    <dgm:pt modelId="{B82F7C55-0F27-40C3-BF04-F4C1ADEED759}" type="parTrans" cxnId="{42FABC43-AC44-458D-A4F3-CB95B5299681}">
      <dgm:prSet/>
      <dgm:spPr>
        <a:ln>
          <a:solidFill>
            <a:schemeClr val="bg2">
              <a:lumMod val="75000"/>
            </a:schemeClr>
          </a:solidFill>
        </a:ln>
      </dgm:spPr>
      <dgm:t>
        <a:bodyPr/>
        <a:lstStyle/>
        <a:p>
          <a:endParaRPr lang="en-US"/>
        </a:p>
      </dgm:t>
    </dgm:pt>
    <dgm:pt modelId="{9B3BF880-F157-4822-8381-04E78BC7AFEF}" type="sibTrans" cxnId="{42FABC43-AC44-458D-A4F3-CB95B5299681}">
      <dgm:prSet/>
      <dgm:spPr/>
      <dgm:t>
        <a:bodyPr/>
        <a:lstStyle/>
        <a:p>
          <a:endParaRPr lang="en-US"/>
        </a:p>
      </dgm:t>
    </dgm:pt>
    <dgm:pt modelId="{6117B50B-CE33-4355-8B54-5B3F91CCDB2D}">
      <dgm:prSet phldrT="[Text]" custT="1"/>
      <dgm:spPr>
        <a:ln>
          <a:solidFill>
            <a:schemeClr val="bg2">
              <a:lumMod val="75000"/>
            </a:schemeClr>
          </a:solidFill>
        </a:ln>
      </dgm:spPr>
      <dgm:t>
        <a:bodyPr/>
        <a:lstStyle/>
        <a:p>
          <a:pPr algn="l"/>
          <a:r>
            <a:rPr lang="en-US" sz="2600" dirty="0">
              <a:latin typeface="Arial" panose="020B0604020202020204" pitchFamily="34" charset="0"/>
              <a:cs typeface="Arial" panose="020B0604020202020204" pitchFamily="34" charset="0"/>
            </a:rPr>
            <a:t>    Identifying root causes </a:t>
          </a:r>
        </a:p>
      </dgm:t>
    </dgm:pt>
    <dgm:pt modelId="{475DE3DD-DE55-4634-B031-C5025861D247}" type="parTrans" cxnId="{0B97B34F-BB75-4F53-86C8-E6ADEC777B79}">
      <dgm:prSet/>
      <dgm:spPr>
        <a:ln>
          <a:solidFill>
            <a:schemeClr val="bg2">
              <a:lumMod val="75000"/>
            </a:schemeClr>
          </a:solidFill>
        </a:ln>
      </dgm:spPr>
      <dgm:t>
        <a:bodyPr/>
        <a:lstStyle/>
        <a:p>
          <a:endParaRPr lang="en-US"/>
        </a:p>
      </dgm:t>
    </dgm:pt>
    <dgm:pt modelId="{FD7557AC-22CD-4528-95D3-78A7B5D8898D}" type="sibTrans" cxnId="{0B97B34F-BB75-4F53-86C8-E6ADEC777B79}">
      <dgm:prSet/>
      <dgm:spPr/>
      <dgm:t>
        <a:bodyPr/>
        <a:lstStyle/>
        <a:p>
          <a:endParaRPr lang="en-US"/>
        </a:p>
      </dgm:t>
    </dgm:pt>
    <dgm:pt modelId="{AFA38DD7-908D-4C14-B1E2-3B520530D107}">
      <dgm:prSet phldrT="[Text]" custT="1"/>
      <dgm:spPr>
        <a:ln>
          <a:solidFill>
            <a:schemeClr val="bg2">
              <a:lumMod val="75000"/>
            </a:schemeClr>
          </a:solidFill>
        </a:ln>
      </dgm:spPr>
      <dgm:t>
        <a:bodyPr/>
        <a:lstStyle/>
        <a:p>
          <a:pPr algn="l"/>
          <a:r>
            <a:rPr lang="en-US" sz="2600" dirty="0">
              <a:latin typeface="Arial" panose="020B0604020202020204" pitchFamily="34" charset="0"/>
              <a:cs typeface="Arial" panose="020B0604020202020204" pitchFamily="34" charset="0"/>
            </a:rPr>
            <a:t>    Constructing internal monitoring</a:t>
          </a:r>
        </a:p>
      </dgm:t>
    </dgm:pt>
    <dgm:pt modelId="{5A06EACF-4677-47DC-846C-3F86233F0AA6}" type="parTrans" cxnId="{AF35BC88-64A4-4239-9F7F-B52C4231C241}">
      <dgm:prSet/>
      <dgm:spPr>
        <a:ln>
          <a:solidFill>
            <a:schemeClr val="bg2">
              <a:lumMod val="75000"/>
            </a:schemeClr>
          </a:solidFill>
        </a:ln>
      </dgm:spPr>
      <dgm:t>
        <a:bodyPr/>
        <a:lstStyle/>
        <a:p>
          <a:endParaRPr lang="en-US"/>
        </a:p>
      </dgm:t>
    </dgm:pt>
    <dgm:pt modelId="{39F962D6-C204-4EB2-8BC7-9AAB51C30122}" type="sibTrans" cxnId="{AF35BC88-64A4-4239-9F7F-B52C4231C241}">
      <dgm:prSet/>
      <dgm:spPr/>
      <dgm:t>
        <a:bodyPr/>
        <a:lstStyle/>
        <a:p>
          <a:endParaRPr lang="en-US"/>
        </a:p>
      </dgm:t>
    </dgm:pt>
    <dgm:pt modelId="{FBB52CEB-379D-461D-8C4C-3DA9C7942222}">
      <dgm:prSet phldrT="[Text]" custT="1"/>
      <dgm:spPr>
        <a:ln>
          <a:solidFill>
            <a:schemeClr val="bg2">
              <a:lumMod val="75000"/>
            </a:schemeClr>
          </a:solidFill>
        </a:ln>
      </dgm:spPr>
      <dgm:t>
        <a:bodyPr/>
        <a:lstStyle/>
        <a:p>
          <a:pPr algn="l"/>
          <a:r>
            <a:rPr lang="en-US" sz="2600" dirty="0">
              <a:latin typeface="Arial" panose="020B0604020202020204" pitchFamily="34" charset="0"/>
              <a:cs typeface="Arial" panose="020B0604020202020204" pitchFamily="34" charset="0"/>
            </a:rPr>
            <a:t>     Accessing resources</a:t>
          </a:r>
        </a:p>
      </dgm:t>
    </dgm:pt>
    <dgm:pt modelId="{2B301B94-3097-48A9-A679-D210FDBB73DC}" type="parTrans" cxnId="{8DB16DA0-A0B2-455D-99FB-1CC6BC479821}">
      <dgm:prSet/>
      <dgm:spPr>
        <a:ln>
          <a:solidFill>
            <a:schemeClr val="bg2">
              <a:lumMod val="75000"/>
            </a:schemeClr>
          </a:solidFill>
        </a:ln>
      </dgm:spPr>
      <dgm:t>
        <a:bodyPr/>
        <a:lstStyle/>
        <a:p>
          <a:endParaRPr lang="en-US"/>
        </a:p>
      </dgm:t>
    </dgm:pt>
    <dgm:pt modelId="{3239CD98-AB4C-417A-8CE2-D3D3F1B900BC}" type="sibTrans" cxnId="{8DB16DA0-A0B2-455D-99FB-1CC6BC479821}">
      <dgm:prSet/>
      <dgm:spPr/>
      <dgm:t>
        <a:bodyPr/>
        <a:lstStyle/>
        <a:p>
          <a:endParaRPr lang="en-US"/>
        </a:p>
      </dgm:t>
    </dgm:pt>
    <dgm:pt modelId="{8AF16516-CAD7-4345-BB58-F7130DBED23C}">
      <dgm:prSet phldrT="[Text]" custT="1"/>
      <dgm:spPr>
        <a:ln>
          <a:solidFill>
            <a:schemeClr val="bg2">
              <a:lumMod val="75000"/>
            </a:schemeClr>
          </a:solidFill>
        </a:ln>
      </dgm:spPr>
      <dgm:t>
        <a:bodyPr/>
        <a:lstStyle/>
        <a:p>
          <a:pPr algn="l">
            <a:lnSpc>
              <a:spcPct val="100000"/>
            </a:lnSpc>
            <a:spcAft>
              <a:spcPts val="0"/>
            </a:spcAft>
          </a:pPr>
          <a:r>
            <a:rPr lang="en-US" sz="2600" dirty="0">
              <a:latin typeface="Arial" panose="020B0604020202020204" pitchFamily="34" charset="0"/>
              <a:cs typeface="Arial" panose="020B0604020202020204" pitchFamily="34" charset="0"/>
            </a:rPr>
            <a:t>    Making positive systemic change for students    </a:t>
          </a:r>
        </a:p>
        <a:p>
          <a:pPr algn="l">
            <a:lnSpc>
              <a:spcPct val="100000"/>
            </a:lnSpc>
            <a:spcAft>
              <a:spcPts val="0"/>
            </a:spcAft>
          </a:pPr>
          <a:r>
            <a:rPr lang="en-US" sz="2600" dirty="0">
              <a:latin typeface="Arial" panose="020B0604020202020204" pitchFamily="34" charset="0"/>
              <a:cs typeface="Arial" panose="020B0604020202020204" pitchFamily="34" charset="0"/>
            </a:rPr>
            <a:t>    with disabilities</a:t>
          </a:r>
        </a:p>
      </dgm:t>
    </dgm:pt>
    <dgm:pt modelId="{D33676AA-06E4-4B35-A76A-8786D31840F2}" type="parTrans" cxnId="{855E2CA6-E0F6-40D2-BA1C-C845BA133FDE}">
      <dgm:prSet/>
      <dgm:spPr>
        <a:ln>
          <a:solidFill>
            <a:schemeClr val="bg2">
              <a:lumMod val="75000"/>
            </a:schemeClr>
          </a:solidFill>
        </a:ln>
      </dgm:spPr>
      <dgm:t>
        <a:bodyPr/>
        <a:lstStyle/>
        <a:p>
          <a:endParaRPr lang="en-US"/>
        </a:p>
      </dgm:t>
    </dgm:pt>
    <dgm:pt modelId="{D57D5C6F-57D4-44AC-A57B-65D7C36F27F7}" type="sibTrans" cxnId="{855E2CA6-E0F6-40D2-BA1C-C845BA133FDE}">
      <dgm:prSet/>
      <dgm:spPr/>
      <dgm:t>
        <a:bodyPr/>
        <a:lstStyle/>
        <a:p>
          <a:endParaRPr lang="en-US"/>
        </a:p>
      </dgm:t>
    </dgm:pt>
    <dgm:pt modelId="{FA057553-B14C-4139-877D-E65442074F8C}" type="pres">
      <dgm:prSet presAssocID="{48754C09-25E4-4EFD-8219-9C4477B6D9F4}" presName="diagram" presStyleCnt="0">
        <dgm:presLayoutVars>
          <dgm:chPref val="1"/>
          <dgm:dir/>
          <dgm:animOne val="branch"/>
          <dgm:animLvl val="lvl"/>
          <dgm:resizeHandles/>
        </dgm:presLayoutVars>
      </dgm:prSet>
      <dgm:spPr/>
    </dgm:pt>
    <dgm:pt modelId="{DF96C8C6-2C4B-4204-9E9F-17DC5576CF3F}" type="pres">
      <dgm:prSet presAssocID="{F9F4A2FF-2E5F-4672-A15C-4ADD7A586E19}" presName="root" presStyleCnt="0"/>
      <dgm:spPr/>
    </dgm:pt>
    <dgm:pt modelId="{4B0F4E2D-608E-4C32-9413-469FBA8FA046}" type="pres">
      <dgm:prSet presAssocID="{F9F4A2FF-2E5F-4672-A15C-4ADD7A586E19}" presName="rootComposite" presStyleCnt="0"/>
      <dgm:spPr/>
    </dgm:pt>
    <dgm:pt modelId="{7E232F3E-C131-4396-8809-8040042E0E5F}" type="pres">
      <dgm:prSet presAssocID="{F9F4A2FF-2E5F-4672-A15C-4ADD7A586E19}" presName="rootText" presStyleLbl="node1" presStyleIdx="0" presStyleCnt="1" custScaleX="1220864" custScaleY="352236"/>
      <dgm:spPr/>
    </dgm:pt>
    <dgm:pt modelId="{65FCD55D-1F4D-4EB6-9C45-1A97B271B1E5}" type="pres">
      <dgm:prSet presAssocID="{F9F4A2FF-2E5F-4672-A15C-4ADD7A586E19}" presName="rootConnector" presStyleLbl="node1" presStyleIdx="0" presStyleCnt="1"/>
      <dgm:spPr/>
    </dgm:pt>
    <dgm:pt modelId="{FE9EC399-06CA-4225-8E4D-C357C5CA989C}" type="pres">
      <dgm:prSet presAssocID="{F9F4A2FF-2E5F-4672-A15C-4ADD7A586E19}" presName="childShape" presStyleCnt="0"/>
      <dgm:spPr/>
    </dgm:pt>
    <dgm:pt modelId="{E3C8AA96-8A14-4345-BAF1-0237FDDD85DB}" type="pres">
      <dgm:prSet presAssocID="{B82F7C55-0F27-40C3-BF04-F4C1ADEED759}" presName="Name13" presStyleLbl="parChTrans1D2" presStyleIdx="0" presStyleCnt="5"/>
      <dgm:spPr/>
    </dgm:pt>
    <dgm:pt modelId="{15EA6CDE-1139-44EA-882F-6BD6A52CEE43}" type="pres">
      <dgm:prSet presAssocID="{5F140B91-F641-404F-97E8-7BADE029C71F}" presName="childText" presStyleLbl="bgAcc1" presStyleIdx="0" presStyleCnt="5" custScaleX="2000000" custScaleY="283590" custLinFactNeighborX="545" custLinFactNeighborY="19536">
        <dgm:presLayoutVars>
          <dgm:bulletEnabled val="1"/>
        </dgm:presLayoutVars>
      </dgm:prSet>
      <dgm:spPr/>
    </dgm:pt>
    <dgm:pt modelId="{CFBED884-43B2-4AFB-9F9A-5D3485CE8E91}" type="pres">
      <dgm:prSet presAssocID="{475DE3DD-DE55-4634-B031-C5025861D247}" presName="Name13" presStyleLbl="parChTrans1D2" presStyleIdx="1" presStyleCnt="5"/>
      <dgm:spPr/>
    </dgm:pt>
    <dgm:pt modelId="{0E879A41-6FC7-4B9F-AD86-91DE42AD1F0D}" type="pres">
      <dgm:prSet presAssocID="{6117B50B-CE33-4355-8B54-5B3F91CCDB2D}" presName="childText" presStyleLbl="bgAcc1" presStyleIdx="1" presStyleCnt="5" custScaleX="2000000" custScaleY="312071" custLinFactNeighborX="545">
        <dgm:presLayoutVars>
          <dgm:bulletEnabled val="1"/>
        </dgm:presLayoutVars>
      </dgm:prSet>
      <dgm:spPr/>
    </dgm:pt>
    <dgm:pt modelId="{4D27948A-CF4E-44D3-A6FA-790378BF51B0}" type="pres">
      <dgm:prSet presAssocID="{5A06EACF-4677-47DC-846C-3F86233F0AA6}" presName="Name13" presStyleLbl="parChTrans1D2" presStyleIdx="2" presStyleCnt="5"/>
      <dgm:spPr/>
    </dgm:pt>
    <dgm:pt modelId="{57057CE9-56A1-4119-BEB1-6215799D235D}" type="pres">
      <dgm:prSet presAssocID="{AFA38DD7-908D-4C14-B1E2-3B520530D107}" presName="childText" presStyleLbl="bgAcc1" presStyleIdx="2" presStyleCnt="5" custScaleX="2000000" custScaleY="290798" custLinFactNeighborX="545">
        <dgm:presLayoutVars>
          <dgm:bulletEnabled val="1"/>
        </dgm:presLayoutVars>
      </dgm:prSet>
      <dgm:spPr/>
    </dgm:pt>
    <dgm:pt modelId="{A61F3782-7FA0-40D7-964F-A3D28C688A36}" type="pres">
      <dgm:prSet presAssocID="{2B301B94-3097-48A9-A679-D210FDBB73DC}" presName="Name13" presStyleLbl="parChTrans1D2" presStyleIdx="3" presStyleCnt="5"/>
      <dgm:spPr/>
    </dgm:pt>
    <dgm:pt modelId="{B947D60D-FBF4-4AD1-AB5F-BD078056A063}" type="pres">
      <dgm:prSet presAssocID="{FBB52CEB-379D-461D-8C4C-3DA9C7942222}" presName="childText" presStyleLbl="bgAcc1" presStyleIdx="3" presStyleCnt="5" custScaleX="2000000" custScaleY="268534" custLinFactNeighborY="9203">
        <dgm:presLayoutVars>
          <dgm:bulletEnabled val="1"/>
        </dgm:presLayoutVars>
      </dgm:prSet>
      <dgm:spPr/>
    </dgm:pt>
    <dgm:pt modelId="{97726817-7E8D-446E-A10A-AEC82B7B21C9}" type="pres">
      <dgm:prSet presAssocID="{D33676AA-06E4-4B35-A76A-8786D31840F2}" presName="Name13" presStyleLbl="parChTrans1D2" presStyleIdx="4" presStyleCnt="5"/>
      <dgm:spPr/>
    </dgm:pt>
    <dgm:pt modelId="{78A9C38B-1804-441C-A03E-8A6A4B4BE6CB}" type="pres">
      <dgm:prSet presAssocID="{8AF16516-CAD7-4345-BB58-F7130DBED23C}" presName="childText" presStyleLbl="bgAcc1" presStyleIdx="4" presStyleCnt="5" custScaleX="2000000" custScaleY="375541" custLinFactNeighborX="8390" custLinFactNeighborY="5464">
        <dgm:presLayoutVars>
          <dgm:bulletEnabled val="1"/>
        </dgm:presLayoutVars>
      </dgm:prSet>
      <dgm:spPr/>
    </dgm:pt>
  </dgm:ptLst>
  <dgm:cxnLst>
    <dgm:cxn modelId="{21860805-DDD2-4518-8266-1A4972999902}" type="presOf" srcId="{5F140B91-F641-404F-97E8-7BADE029C71F}" destId="{15EA6CDE-1139-44EA-882F-6BD6A52CEE43}" srcOrd="0" destOrd="0" presId="urn:microsoft.com/office/officeart/2005/8/layout/hierarchy3"/>
    <dgm:cxn modelId="{C566E208-1580-4740-A20E-70C64F8D5986}" type="presOf" srcId="{F9F4A2FF-2E5F-4672-A15C-4ADD7A586E19}" destId="{7E232F3E-C131-4396-8809-8040042E0E5F}" srcOrd="0" destOrd="0" presId="urn:microsoft.com/office/officeart/2005/8/layout/hierarchy3"/>
    <dgm:cxn modelId="{530FAD20-5D51-465D-8961-D87ACFADA0FC}" type="presOf" srcId="{F9F4A2FF-2E5F-4672-A15C-4ADD7A586E19}" destId="{65FCD55D-1F4D-4EB6-9C45-1A97B271B1E5}" srcOrd="1" destOrd="0" presId="urn:microsoft.com/office/officeart/2005/8/layout/hierarchy3"/>
    <dgm:cxn modelId="{DC243E28-3AC6-4279-A224-D4747771B5D7}" type="presOf" srcId="{6117B50B-CE33-4355-8B54-5B3F91CCDB2D}" destId="{0E879A41-6FC7-4B9F-AD86-91DE42AD1F0D}" srcOrd="0" destOrd="0" presId="urn:microsoft.com/office/officeart/2005/8/layout/hierarchy3"/>
    <dgm:cxn modelId="{42FABC43-AC44-458D-A4F3-CB95B5299681}" srcId="{F9F4A2FF-2E5F-4672-A15C-4ADD7A586E19}" destId="{5F140B91-F641-404F-97E8-7BADE029C71F}" srcOrd="0" destOrd="0" parTransId="{B82F7C55-0F27-40C3-BF04-F4C1ADEED759}" sibTransId="{9B3BF880-F157-4822-8381-04E78BC7AFEF}"/>
    <dgm:cxn modelId="{B70F034B-986D-475C-A1E7-8F5A9B00D308}" type="presOf" srcId="{475DE3DD-DE55-4634-B031-C5025861D247}" destId="{CFBED884-43B2-4AFB-9F9A-5D3485CE8E91}" srcOrd="0" destOrd="0" presId="urn:microsoft.com/office/officeart/2005/8/layout/hierarchy3"/>
    <dgm:cxn modelId="{0B97B34F-BB75-4F53-86C8-E6ADEC777B79}" srcId="{F9F4A2FF-2E5F-4672-A15C-4ADD7A586E19}" destId="{6117B50B-CE33-4355-8B54-5B3F91CCDB2D}" srcOrd="1" destOrd="0" parTransId="{475DE3DD-DE55-4634-B031-C5025861D247}" sibTransId="{FD7557AC-22CD-4528-95D3-78A7B5D8898D}"/>
    <dgm:cxn modelId="{C6C42857-7C6C-40FC-90C6-3A92FCB14EE1}" type="presOf" srcId="{B82F7C55-0F27-40C3-BF04-F4C1ADEED759}" destId="{E3C8AA96-8A14-4345-BAF1-0237FDDD85DB}" srcOrd="0" destOrd="0" presId="urn:microsoft.com/office/officeart/2005/8/layout/hierarchy3"/>
    <dgm:cxn modelId="{AF35BC88-64A4-4239-9F7F-B52C4231C241}" srcId="{F9F4A2FF-2E5F-4672-A15C-4ADD7A586E19}" destId="{AFA38DD7-908D-4C14-B1E2-3B520530D107}" srcOrd="2" destOrd="0" parTransId="{5A06EACF-4677-47DC-846C-3F86233F0AA6}" sibTransId="{39F962D6-C204-4EB2-8BC7-9AAB51C30122}"/>
    <dgm:cxn modelId="{8B4CBF89-A8B8-4E82-BFFD-44CD61C798F6}" type="presOf" srcId="{5A06EACF-4677-47DC-846C-3F86233F0AA6}" destId="{4D27948A-CF4E-44D3-A6FA-790378BF51B0}" srcOrd="0" destOrd="0" presId="urn:microsoft.com/office/officeart/2005/8/layout/hierarchy3"/>
    <dgm:cxn modelId="{CE1F1593-4FA8-4E3A-8CFD-EB56CD6C889F}" type="presOf" srcId="{AFA38DD7-908D-4C14-B1E2-3B520530D107}" destId="{57057CE9-56A1-4119-BEB1-6215799D235D}" srcOrd="0" destOrd="0" presId="urn:microsoft.com/office/officeart/2005/8/layout/hierarchy3"/>
    <dgm:cxn modelId="{C235759B-F518-4E32-9F8C-09A4FB8697E5}" type="presOf" srcId="{D33676AA-06E4-4B35-A76A-8786D31840F2}" destId="{97726817-7E8D-446E-A10A-AEC82B7B21C9}" srcOrd="0" destOrd="0" presId="urn:microsoft.com/office/officeart/2005/8/layout/hierarchy3"/>
    <dgm:cxn modelId="{8DB16DA0-A0B2-455D-99FB-1CC6BC479821}" srcId="{F9F4A2FF-2E5F-4672-A15C-4ADD7A586E19}" destId="{FBB52CEB-379D-461D-8C4C-3DA9C7942222}" srcOrd="3" destOrd="0" parTransId="{2B301B94-3097-48A9-A679-D210FDBB73DC}" sibTransId="{3239CD98-AB4C-417A-8CE2-D3D3F1B900BC}"/>
    <dgm:cxn modelId="{855E2CA6-E0F6-40D2-BA1C-C845BA133FDE}" srcId="{F9F4A2FF-2E5F-4672-A15C-4ADD7A586E19}" destId="{8AF16516-CAD7-4345-BB58-F7130DBED23C}" srcOrd="4" destOrd="0" parTransId="{D33676AA-06E4-4B35-A76A-8786D31840F2}" sibTransId="{D57D5C6F-57D4-44AC-A57B-65D7C36F27F7}"/>
    <dgm:cxn modelId="{33C0DEBA-0244-4850-84EF-C5767D54CE48}" type="presOf" srcId="{2B301B94-3097-48A9-A679-D210FDBB73DC}" destId="{A61F3782-7FA0-40D7-964F-A3D28C688A36}" srcOrd="0" destOrd="0" presId="urn:microsoft.com/office/officeart/2005/8/layout/hierarchy3"/>
    <dgm:cxn modelId="{E8C62CC0-FBB7-4B2E-AEF9-D90A0B5AC019}" type="presOf" srcId="{8AF16516-CAD7-4345-BB58-F7130DBED23C}" destId="{78A9C38B-1804-441C-A03E-8A6A4B4BE6CB}" srcOrd="0" destOrd="0" presId="urn:microsoft.com/office/officeart/2005/8/layout/hierarchy3"/>
    <dgm:cxn modelId="{85F4EAC0-C4D0-47E6-96FA-E7E3ADDEA243}" type="presOf" srcId="{FBB52CEB-379D-461D-8C4C-3DA9C7942222}" destId="{B947D60D-FBF4-4AD1-AB5F-BD078056A063}" srcOrd="0" destOrd="0" presId="urn:microsoft.com/office/officeart/2005/8/layout/hierarchy3"/>
    <dgm:cxn modelId="{FA7377CF-8159-4CB4-9ED0-FDB4D7FBCDB3}" srcId="{48754C09-25E4-4EFD-8219-9C4477B6D9F4}" destId="{F9F4A2FF-2E5F-4672-A15C-4ADD7A586E19}" srcOrd="0" destOrd="0" parTransId="{3C401854-987C-4DC8-98C1-EA8D7D646808}" sibTransId="{9D673517-6BAA-4873-B2C8-1A9CF83B072D}"/>
    <dgm:cxn modelId="{F9295AD9-D37A-4343-8EFC-8DD78A7A71AE}" type="presOf" srcId="{48754C09-25E4-4EFD-8219-9C4477B6D9F4}" destId="{FA057553-B14C-4139-877D-E65442074F8C}" srcOrd="0" destOrd="0" presId="urn:microsoft.com/office/officeart/2005/8/layout/hierarchy3"/>
    <dgm:cxn modelId="{2361DAD1-F09E-4AC3-8F09-B0165F3B1103}" type="presParOf" srcId="{FA057553-B14C-4139-877D-E65442074F8C}" destId="{DF96C8C6-2C4B-4204-9E9F-17DC5576CF3F}" srcOrd="0" destOrd="0" presId="urn:microsoft.com/office/officeart/2005/8/layout/hierarchy3"/>
    <dgm:cxn modelId="{95951C71-F97B-4F56-A63D-9F0DDC895F49}" type="presParOf" srcId="{DF96C8C6-2C4B-4204-9E9F-17DC5576CF3F}" destId="{4B0F4E2D-608E-4C32-9413-469FBA8FA046}" srcOrd="0" destOrd="0" presId="urn:microsoft.com/office/officeart/2005/8/layout/hierarchy3"/>
    <dgm:cxn modelId="{0F6EA876-E955-41CA-B250-E828C55C3CCF}" type="presParOf" srcId="{4B0F4E2D-608E-4C32-9413-469FBA8FA046}" destId="{7E232F3E-C131-4396-8809-8040042E0E5F}" srcOrd="0" destOrd="0" presId="urn:microsoft.com/office/officeart/2005/8/layout/hierarchy3"/>
    <dgm:cxn modelId="{1535AE16-A845-46CE-952F-B3E456F64CDB}" type="presParOf" srcId="{4B0F4E2D-608E-4C32-9413-469FBA8FA046}" destId="{65FCD55D-1F4D-4EB6-9C45-1A97B271B1E5}" srcOrd="1" destOrd="0" presId="urn:microsoft.com/office/officeart/2005/8/layout/hierarchy3"/>
    <dgm:cxn modelId="{CD7B0E22-C1CE-4D8C-B96D-93786D3F3A63}" type="presParOf" srcId="{DF96C8C6-2C4B-4204-9E9F-17DC5576CF3F}" destId="{FE9EC399-06CA-4225-8E4D-C357C5CA989C}" srcOrd="1" destOrd="0" presId="urn:microsoft.com/office/officeart/2005/8/layout/hierarchy3"/>
    <dgm:cxn modelId="{B6BC440C-95B5-4627-8BFE-1FD48ABC59B4}" type="presParOf" srcId="{FE9EC399-06CA-4225-8E4D-C357C5CA989C}" destId="{E3C8AA96-8A14-4345-BAF1-0237FDDD85DB}" srcOrd="0" destOrd="0" presId="urn:microsoft.com/office/officeart/2005/8/layout/hierarchy3"/>
    <dgm:cxn modelId="{4755C454-D66B-4A3F-8B85-3EC3C4B6C8DA}" type="presParOf" srcId="{FE9EC399-06CA-4225-8E4D-C357C5CA989C}" destId="{15EA6CDE-1139-44EA-882F-6BD6A52CEE43}" srcOrd="1" destOrd="0" presId="urn:microsoft.com/office/officeart/2005/8/layout/hierarchy3"/>
    <dgm:cxn modelId="{CF0CB0AB-84E9-407A-8811-370FF022C03C}" type="presParOf" srcId="{FE9EC399-06CA-4225-8E4D-C357C5CA989C}" destId="{CFBED884-43B2-4AFB-9F9A-5D3485CE8E91}" srcOrd="2" destOrd="0" presId="urn:microsoft.com/office/officeart/2005/8/layout/hierarchy3"/>
    <dgm:cxn modelId="{8726BE25-EAD8-4DC3-ACCD-9D4F5601267D}" type="presParOf" srcId="{FE9EC399-06CA-4225-8E4D-C357C5CA989C}" destId="{0E879A41-6FC7-4B9F-AD86-91DE42AD1F0D}" srcOrd="3" destOrd="0" presId="urn:microsoft.com/office/officeart/2005/8/layout/hierarchy3"/>
    <dgm:cxn modelId="{5E0CA6A4-C4E9-4F18-AC53-308BEB6A5881}" type="presParOf" srcId="{FE9EC399-06CA-4225-8E4D-C357C5CA989C}" destId="{4D27948A-CF4E-44D3-A6FA-790378BF51B0}" srcOrd="4" destOrd="0" presId="urn:microsoft.com/office/officeart/2005/8/layout/hierarchy3"/>
    <dgm:cxn modelId="{F0AB5A2F-459C-4D58-9FA1-314AFFB9FE7D}" type="presParOf" srcId="{FE9EC399-06CA-4225-8E4D-C357C5CA989C}" destId="{57057CE9-56A1-4119-BEB1-6215799D235D}" srcOrd="5" destOrd="0" presId="urn:microsoft.com/office/officeart/2005/8/layout/hierarchy3"/>
    <dgm:cxn modelId="{BEC323E0-3508-447F-B93E-8FB29828B8BE}" type="presParOf" srcId="{FE9EC399-06CA-4225-8E4D-C357C5CA989C}" destId="{A61F3782-7FA0-40D7-964F-A3D28C688A36}" srcOrd="6" destOrd="0" presId="urn:microsoft.com/office/officeart/2005/8/layout/hierarchy3"/>
    <dgm:cxn modelId="{DC6E4208-9748-4EC4-9602-722F421ACA4C}" type="presParOf" srcId="{FE9EC399-06CA-4225-8E4D-C357C5CA989C}" destId="{B947D60D-FBF4-4AD1-AB5F-BD078056A063}" srcOrd="7" destOrd="0" presId="urn:microsoft.com/office/officeart/2005/8/layout/hierarchy3"/>
    <dgm:cxn modelId="{B3CC497C-286B-4B2B-AADE-2BC8FF00FD75}" type="presParOf" srcId="{FE9EC399-06CA-4225-8E4D-C357C5CA989C}" destId="{97726817-7E8D-446E-A10A-AEC82B7B21C9}" srcOrd="8" destOrd="0" presId="urn:microsoft.com/office/officeart/2005/8/layout/hierarchy3"/>
    <dgm:cxn modelId="{E69A167B-AC26-48E7-9B4B-552F9D34930E}" type="presParOf" srcId="{FE9EC399-06CA-4225-8E4D-C357C5CA989C}" destId="{78A9C38B-1804-441C-A03E-8A6A4B4BE6CB}"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754C09-25E4-4EFD-8219-9C4477B6D9F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9F4A2FF-2E5F-4672-A15C-4ADD7A586E19}">
      <dgm:prSet phldrT="[Text]" custT="1"/>
      <dgm:spPr>
        <a:solidFill>
          <a:schemeClr val="bg2">
            <a:lumMod val="75000"/>
          </a:schemeClr>
        </a:solidFill>
        <a:ln>
          <a:solidFill>
            <a:schemeClr val="bg2">
              <a:lumMod val="75000"/>
            </a:schemeClr>
          </a:solidFill>
        </a:ln>
      </dgm:spPr>
      <dgm:t>
        <a:bodyPr/>
        <a:lstStyle/>
        <a:p>
          <a:pPr algn="l"/>
          <a:r>
            <a:rPr lang="en-US" sz="3200" dirty="0">
              <a:solidFill>
                <a:schemeClr val="bg2">
                  <a:lumMod val="10000"/>
                </a:schemeClr>
              </a:solidFill>
              <a:latin typeface="Arial" panose="020B0604020202020204" pitchFamily="34" charset="0"/>
              <a:cs typeface="Arial" panose="020B0604020202020204" pitchFamily="34" charset="0"/>
            </a:rPr>
            <a:t>Office for Exceptional Children Pre-Onsite Activities</a:t>
          </a:r>
        </a:p>
      </dgm:t>
    </dgm:pt>
    <dgm:pt modelId="{3C401854-987C-4DC8-98C1-EA8D7D646808}" type="parTrans" cxnId="{FA7377CF-8159-4CB4-9ED0-FDB4D7FBCDB3}">
      <dgm:prSet/>
      <dgm:spPr/>
      <dgm:t>
        <a:bodyPr/>
        <a:lstStyle/>
        <a:p>
          <a:endParaRPr lang="en-US"/>
        </a:p>
      </dgm:t>
    </dgm:pt>
    <dgm:pt modelId="{9D673517-6BAA-4873-B2C8-1A9CF83B072D}" type="sibTrans" cxnId="{FA7377CF-8159-4CB4-9ED0-FDB4D7FBCDB3}">
      <dgm:prSet/>
      <dgm:spPr/>
      <dgm:t>
        <a:bodyPr/>
        <a:lstStyle/>
        <a:p>
          <a:endParaRPr lang="en-US"/>
        </a:p>
      </dgm:t>
    </dgm:pt>
    <dgm:pt modelId="{5F140B91-F641-404F-97E8-7BADE029C71F}">
      <dgm:prSet phldrT="[Text]" custT="1"/>
      <dgm:spPr>
        <a:ln>
          <a:solidFill>
            <a:schemeClr val="bg2">
              <a:lumMod val="75000"/>
            </a:schemeClr>
          </a:solidFill>
        </a:ln>
      </dgm:spPr>
      <dgm:t>
        <a:bodyPr/>
        <a:lstStyle/>
        <a:p>
          <a:r>
            <a:rPr lang="en-US" sz="2800" dirty="0">
              <a:latin typeface="Arial" panose="020B0604020202020204" pitchFamily="34" charset="0"/>
              <a:cs typeface="Arial" panose="020B0604020202020204" pitchFamily="34" charset="0"/>
            </a:rPr>
            <a:t>Review district data</a:t>
          </a:r>
        </a:p>
      </dgm:t>
    </dgm:pt>
    <dgm:pt modelId="{B82F7C55-0F27-40C3-BF04-F4C1ADEED759}" type="parTrans" cxnId="{42FABC43-AC44-458D-A4F3-CB95B5299681}">
      <dgm:prSet/>
      <dgm:spPr>
        <a:ln>
          <a:solidFill>
            <a:schemeClr val="bg2">
              <a:lumMod val="75000"/>
            </a:schemeClr>
          </a:solidFill>
        </a:ln>
      </dgm:spPr>
      <dgm:t>
        <a:bodyPr/>
        <a:lstStyle/>
        <a:p>
          <a:endParaRPr lang="en-US"/>
        </a:p>
      </dgm:t>
    </dgm:pt>
    <dgm:pt modelId="{9B3BF880-F157-4822-8381-04E78BC7AFEF}" type="sibTrans" cxnId="{42FABC43-AC44-458D-A4F3-CB95B5299681}">
      <dgm:prSet/>
      <dgm:spPr/>
      <dgm:t>
        <a:bodyPr/>
        <a:lstStyle/>
        <a:p>
          <a:endParaRPr lang="en-US"/>
        </a:p>
      </dgm:t>
    </dgm:pt>
    <dgm:pt modelId="{6117B50B-CE33-4355-8B54-5B3F91CCDB2D}">
      <dgm:prSet phldrT="[Text]" custT="1"/>
      <dgm:spPr>
        <a:ln>
          <a:solidFill>
            <a:schemeClr val="bg2">
              <a:lumMod val="75000"/>
            </a:schemeClr>
          </a:solidFill>
        </a:ln>
      </dgm:spPr>
      <dgm:t>
        <a:bodyPr/>
        <a:lstStyle/>
        <a:p>
          <a:r>
            <a:rPr lang="en-US" sz="2800" dirty="0">
              <a:latin typeface="Arial" panose="020B0604020202020204" pitchFamily="34" charset="0"/>
              <a:cs typeface="Arial" panose="020B0604020202020204" pitchFamily="34" charset="0"/>
            </a:rPr>
            <a:t>Review of students Record</a:t>
          </a:r>
        </a:p>
      </dgm:t>
    </dgm:pt>
    <dgm:pt modelId="{475DE3DD-DE55-4634-B031-C5025861D247}" type="parTrans" cxnId="{0B97B34F-BB75-4F53-86C8-E6ADEC777B79}">
      <dgm:prSet/>
      <dgm:spPr>
        <a:ln>
          <a:solidFill>
            <a:schemeClr val="bg2">
              <a:lumMod val="75000"/>
            </a:schemeClr>
          </a:solidFill>
        </a:ln>
      </dgm:spPr>
      <dgm:t>
        <a:bodyPr/>
        <a:lstStyle/>
        <a:p>
          <a:endParaRPr lang="en-US"/>
        </a:p>
      </dgm:t>
    </dgm:pt>
    <dgm:pt modelId="{FD7557AC-22CD-4528-95D3-78A7B5D8898D}" type="sibTrans" cxnId="{0B97B34F-BB75-4F53-86C8-E6ADEC777B79}">
      <dgm:prSet/>
      <dgm:spPr/>
      <dgm:t>
        <a:bodyPr/>
        <a:lstStyle/>
        <a:p>
          <a:endParaRPr lang="en-US"/>
        </a:p>
      </dgm:t>
    </dgm:pt>
    <dgm:pt modelId="{FA057553-B14C-4139-877D-E65442074F8C}" type="pres">
      <dgm:prSet presAssocID="{48754C09-25E4-4EFD-8219-9C4477B6D9F4}" presName="diagram" presStyleCnt="0">
        <dgm:presLayoutVars>
          <dgm:chPref val="1"/>
          <dgm:dir/>
          <dgm:animOne val="branch"/>
          <dgm:animLvl val="lvl"/>
          <dgm:resizeHandles/>
        </dgm:presLayoutVars>
      </dgm:prSet>
      <dgm:spPr/>
    </dgm:pt>
    <dgm:pt modelId="{DF96C8C6-2C4B-4204-9E9F-17DC5576CF3F}" type="pres">
      <dgm:prSet presAssocID="{F9F4A2FF-2E5F-4672-A15C-4ADD7A586E19}" presName="root" presStyleCnt="0"/>
      <dgm:spPr/>
    </dgm:pt>
    <dgm:pt modelId="{4B0F4E2D-608E-4C32-9413-469FBA8FA046}" type="pres">
      <dgm:prSet presAssocID="{F9F4A2FF-2E5F-4672-A15C-4ADD7A586E19}" presName="rootComposite" presStyleCnt="0"/>
      <dgm:spPr/>
    </dgm:pt>
    <dgm:pt modelId="{7E232F3E-C131-4396-8809-8040042E0E5F}" type="pres">
      <dgm:prSet presAssocID="{F9F4A2FF-2E5F-4672-A15C-4ADD7A586E19}" presName="rootText" presStyleLbl="node1" presStyleIdx="0" presStyleCnt="1" custScaleX="391587"/>
      <dgm:spPr/>
    </dgm:pt>
    <dgm:pt modelId="{65FCD55D-1F4D-4EB6-9C45-1A97B271B1E5}" type="pres">
      <dgm:prSet presAssocID="{F9F4A2FF-2E5F-4672-A15C-4ADD7A586E19}" presName="rootConnector" presStyleLbl="node1" presStyleIdx="0" presStyleCnt="1"/>
      <dgm:spPr/>
    </dgm:pt>
    <dgm:pt modelId="{FE9EC399-06CA-4225-8E4D-C357C5CA989C}" type="pres">
      <dgm:prSet presAssocID="{F9F4A2FF-2E5F-4672-A15C-4ADD7A586E19}" presName="childShape" presStyleCnt="0"/>
      <dgm:spPr/>
    </dgm:pt>
    <dgm:pt modelId="{E3C8AA96-8A14-4345-BAF1-0237FDDD85DB}" type="pres">
      <dgm:prSet presAssocID="{B82F7C55-0F27-40C3-BF04-F4C1ADEED759}" presName="Name13" presStyleLbl="parChTrans1D2" presStyleIdx="0" presStyleCnt="2"/>
      <dgm:spPr/>
    </dgm:pt>
    <dgm:pt modelId="{15EA6CDE-1139-44EA-882F-6BD6A52CEE43}" type="pres">
      <dgm:prSet presAssocID="{5F140B91-F641-404F-97E8-7BADE029C71F}" presName="childText" presStyleLbl="bgAcc1" presStyleIdx="0" presStyleCnt="2" custScaleX="362363">
        <dgm:presLayoutVars>
          <dgm:bulletEnabled val="1"/>
        </dgm:presLayoutVars>
      </dgm:prSet>
      <dgm:spPr/>
    </dgm:pt>
    <dgm:pt modelId="{CFBED884-43B2-4AFB-9F9A-5D3485CE8E91}" type="pres">
      <dgm:prSet presAssocID="{475DE3DD-DE55-4634-B031-C5025861D247}" presName="Name13" presStyleLbl="parChTrans1D2" presStyleIdx="1" presStyleCnt="2"/>
      <dgm:spPr/>
    </dgm:pt>
    <dgm:pt modelId="{0E879A41-6FC7-4B9F-AD86-91DE42AD1F0D}" type="pres">
      <dgm:prSet presAssocID="{6117B50B-CE33-4355-8B54-5B3F91CCDB2D}" presName="childText" presStyleLbl="bgAcc1" presStyleIdx="1" presStyleCnt="2" custScaleX="366901">
        <dgm:presLayoutVars>
          <dgm:bulletEnabled val="1"/>
        </dgm:presLayoutVars>
      </dgm:prSet>
      <dgm:spPr/>
    </dgm:pt>
  </dgm:ptLst>
  <dgm:cxnLst>
    <dgm:cxn modelId="{21860805-DDD2-4518-8266-1A4972999902}" type="presOf" srcId="{5F140B91-F641-404F-97E8-7BADE029C71F}" destId="{15EA6CDE-1139-44EA-882F-6BD6A52CEE43}" srcOrd="0" destOrd="0" presId="urn:microsoft.com/office/officeart/2005/8/layout/hierarchy3"/>
    <dgm:cxn modelId="{C566E208-1580-4740-A20E-70C64F8D5986}" type="presOf" srcId="{F9F4A2FF-2E5F-4672-A15C-4ADD7A586E19}" destId="{7E232F3E-C131-4396-8809-8040042E0E5F}" srcOrd="0" destOrd="0" presId="urn:microsoft.com/office/officeart/2005/8/layout/hierarchy3"/>
    <dgm:cxn modelId="{530FAD20-5D51-465D-8961-D87ACFADA0FC}" type="presOf" srcId="{F9F4A2FF-2E5F-4672-A15C-4ADD7A586E19}" destId="{65FCD55D-1F4D-4EB6-9C45-1A97B271B1E5}" srcOrd="1" destOrd="0" presId="urn:microsoft.com/office/officeart/2005/8/layout/hierarchy3"/>
    <dgm:cxn modelId="{DC243E28-3AC6-4279-A224-D4747771B5D7}" type="presOf" srcId="{6117B50B-CE33-4355-8B54-5B3F91CCDB2D}" destId="{0E879A41-6FC7-4B9F-AD86-91DE42AD1F0D}" srcOrd="0" destOrd="0" presId="urn:microsoft.com/office/officeart/2005/8/layout/hierarchy3"/>
    <dgm:cxn modelId="{42FABC43-AC44-458D-A4F3-CB95B5299681}" srcId="{F9F4A2FF-2E5F-4672-A15C-4ADD7A586E19}" destId="{5F140B91-F641-404F-97E8-7BADE029C71F}" srcOrd="0" destOrd="0" parTransId="{B82F7C55-0F27-40C3-BF04-F4C1ADEED759}" sibTransId="{9B3BF880-F157-4822-8381-04E78BC7AFEF}"/>
    <dgm:cxn modelId="{B70F034B-986D-475C-A1E7-8F5A9B00D308}" type="presOf" srcId="{475DE3DD-DE55-4634-B031-C5025861D247}" destId="{CFBED884-43B2-4AFB-9F9A-5D3485CE8E91}" srcOrd="0" destOrd="0" presId="urn:microsoft.com/office/officeart/2005/8/layout/hierarchy3"/>
    <dgm:cxn modelId="{0B97B34F-BB75-4F53-86C8-E6ADEC777B79}" srcId="{F9F4A2FF-2E5F-4672-A15C-4ADD7A586E19}" destId="{6117B50B-CE33-4355-8B54-5B3F91CCDB2D}" srcOrd="1" destOrd="0" parTransId="{475DE3DD-DE55-4634-B031-C5025861D247}" sibTransId="{FD7557AC-22CD-4528-95D3-78A7B5D8898D}"/>
    <dgm:cxn modelId="{C6C42857-7C6C-40FC-90C6-3A92FCB14EE1}" type="presOf" srcId="{B82F7C55-0F27-40C3-BF04-F4C1ADEED759}" destId="{E3C8AA96-8A14-4345-BAF1-0237FDDD85DB}" srcOrd="0" destOrd="0" presId="urn:microsoft.com/office/officeart/2005/8/layout/hierarchy3"/>
    <dgm:cxn modelId="{FA7377CF-8159-4CB4-9ED0-FDB4D7FBCDB3}" srcId="{48754C09-25E4-4EFD-8219-9C4477B6D9F4}" destId="{F9F4A2FF-2E5F-4672-A15C-4ADD7A586E19}" srcOrd="0" destOrd="0" parTransId="{3C401854-987C-4DC8-98C1-EA8D7D646808}" sibTransId="{9D673517-6BAA-4873-B2C8-1A9CF83B072D}"/>
    <dgm:cxn modelId="{F9295AD9-D37A-4343-8EFC-8DD78A7A71AE}" type="presOf" srcId="{48754C09-25E4-4EFD-8219-9C4477B6D9F4}" destId="{FA057553-B14C-4139-877D-E65442074F8C}" srcOrd="0" destOrd="0" presId="urn:microsoft.com/office/officeart/2005/8/layout/hierarchy3"/>
    <dgm:cxn modelId="{2361DAD1-F09E-4AC3-8F09-B0165F3B1103}" type="presParOf" srcId="{FA057553-B14C-4139-877D-E65442074F8C}" destId="{DF96C8C6-2C4B-4204-9E9F-17DC5576CF3F}" srcOrd="0" destOrd="0" presId="urn:microsoft.com/office/officeart/2005/8/layout/hierarchy3"/>
    <dgm:cxn modelId="{95951C71-F97B-4F56-A63D-9F0DDC895F49}" type="presParOf" srcId="{DF96C8C6-2C4B-4204-9E9F-17DC5576CF3F}" destId="{4B0F4E2D-608E-4C32-9413-469FBA8FA046}" srcOrd="0" destOrd="0" presId="urn:microsoft.com/office/officeart/2005/8/layout/hierarchy3"/>
    <dgm:cxn modelId="{0F6EA876-E955-41CA-B250-E828C55C3CCF}" type="presParOf" srcId="{4B0F4E2D-608E-4C32-9413-469FBA8FA046}" destId="{7E232F3E-C131-4396-8809-8040042E0E5F}" srcOrd="0" destOrd="0" presId="urn:microsoft.com/office/officeart/2005/8/layout/hierarchy3"/>
    <dgm:cxn modelId="{1535AE16-A845-46CE-952F-B3E456F64CDB}" type="presParOf" srcId="{4B0F4E2D-608E-4C32-9413-469FBA8FA046}" destId="{65FCD55D-1F4D-4EB6-9C45-1A97B271B1E5}" srcOrd="1" destOrd="0" presId="urn:microsoft.com/office/officeart/2005/8/layout/hierarchy3"/>
    <dgm:cxn modelId="{CD7B0E22-C1CE-4D8C-B96D-93786D3F3A63}" type="presParOf" srcId="{DF96C8C6-2C4B-4204-9E9F-17DC5576CF3F}" destId="{FE9EC399-06CA-4225-8E4D-C357C5CA989C}" srcOrd="1" destOrd="0" presId="urn:microsoft.com/office/officeart/2005/8/layout/hierarchy3"/>
    <dgm:cxn modelId="{B6BC440C-95B5-4627-8BFE-1FD48ABC59B4}" type="presParOf" srcId="{FE9EC399-06CA-4225-8E4D-C357C5CA989C}" destId="{E3C8AA96-8A14-4345-BAF1-0237FDDD85DB}" srcOrd="0" destOrd="0" presId="urn:microsoft.com/office/officeart/2005/8/layout/hierarchy3"/>
    <dgm:cxn modelId="{4755C454-D66B-4A3F-8B85-3EC3C4B6C8DA}" type="presParOf" srcId="{FE9EC399-06CA-4225-8E4D-C357C5CA989C}" destId="{15EA6CDE-1139-44EA-882F-6BD6A52CEE43}" srcOrd="1" destOrd="0" presId="urn:microsoft.com/office/officeart/2005/8/layout/hierarchy3"/>
    <dgm:cxn modelId="{CF0CB0AB-84E9-407A-8811-370FF022C03C}" type="presParOf" srcId="{FE9EC399-06CA-4225-8E4D-C357C5CA989C}" destId="{CFBED884-43B2-4AFB-9F9A-5D3485CE8E91}" srcOrd="2" destOrd="0" presId="urn:microsoft.com/office/officeart/2005/8/layout/hierarchy3"/>
    <dgm:cxn modelId="{8726BE25-EAD8-4DC3-ACCD-9D4F5601267D}" type="presParOf" srcId="{FE9EC399-06CA-4225-8E4D-C357C5CA989C}" destId="{0E879A41-6FC7-4B9F-AD86-91DE42AD1F0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754C09-25E4-4EFD-8219-9C4477B6D9F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9F4A2FF-2E5F-4672-A15C-4ADD7A586E19}">
      <dgm:prSet phldrT="[Text]" custT="1"/>
      <dgm:spPr>
        <a:solidFill>
          <a:schemeClr val="bg2">
            <a:lumMod val="75000"/>
          </a:schemeClr>
        </a:solidFill>
        <a:ln>
          <a:solidFill>
            <a:schemeClr val="bg2">
              <a:lumMod val="75000"/>
            </a:schemeClr>
          </a:solidFill>
        </a:ln>
      </dgm:spPr>
      <dgm:t>
        <a:bodyPr/>
        <a:lstStyle/>
        <a:p>
          <a:pPr algn="l"/>
          <a:r>
            <a:rPr lang="en-US" sz="3200" dirty="0">
              <a:solidFill>
                <a:schemeClr val="bg2">
                  <a:lumMod val="10000"/>
                </a:schemeClr>
              </a:solidFill>
              <a:latin typeface="Arial" panose="020B0604020202020204" pitchFamily="34" charset="0"/>
              <a:cs typeface="Arial" panose="020B0604020202020204" pitchFamily="34" charset="0"/>
            </a:rPr>
            <a:t>District Pre-Onsite Activities</a:t>
          </a:r>
        </a:p>
      </dgm:t>
    </dgm:pt>
    <dgm:pt modelId="{3C401854-987C-4DC8-98C1-EA8D7D646808}" type="parTrans" cxnId="{FA7377CF-8159-4CB4-9ED0-FDB4D7FBCDB3}">
      <dgm:prSet/>
      <dgm:spPr/>
      <dgm:t>
        <a:bodyPr/>
        <a:lstStyle/>
        <a:p>
          <a:endParaRPr lang="en-US"/>
        </a:p>
      </dgm:t>
    </dgm:pt>
    <dgm:pt modelId="{9D673517-6BAA-4873-B2C8-1A9CF83B072D}" type="sibTrans" cxnId="{FA7377CF-8159-4CB4-9ED0-FDB4D7FBCDB3}">
      <dgm:prSet/>
      <dgm:spPr/>
      <dgm:t>
        <a:bodyPr/>
        <a:lstStyle/>
        <a:p>
          <a:endParaRPr lang="en-US"/>
        </a:p>
      </dgm:t>
    </dgm:pt>
    <dgm:pt modelId="{5F140B91-F641-404F-97E8-7BADE029C71F}">
      <dgm:prSet phldrT="[Text]" custT="1"/>
      <dgm:spPr>
        <a:ln>
          <a:solidFill>
            <a:schemeClr val="bg2">
              <a:lumMod val="75000"/>
            </a:schemeClr>
          </a:solidFill>
        </a:ln>
      </dgm:spPr>
      <dgm:t>
        <a:bodyPr/>
        <a:lstStyle/>
        <a:p>
          <a:r>
            <a:rPr lang="en-US" sz="2800" dirty="0">
              <a:latin typeface="Arial" panose="020B0604020202020204" pitchFamily="34" charset="0"/>
              <a:cs typeface="Arial" panose="020B0604020202020204" pitchFamily="34" charset="0"/>
            </a:rPr>
            <a:t>Identify cross-functional team and internal monitoring team</a:t>
          </a:r>
        </a:p>
      </dgm:t>
    </dgm:pt>
    <dgm:pt modelId="{B82F7C55-0F27-40C3-BF04-F4C1ADEED759}" type="parTrans" cxnId="{42FABC43-AC44-458D-A4F3-CB95B5299681}">
      <dgm:prSet/>
      <dgm:spPr>
        <a:ln>
          <a:solidFill>
            <a:schemeClr val="bg2">
              <a:lumMod val="75000"/>
            </a:schemeClr>
          </a:solidFill>
        </a:ln>
      </dgm:spPr>
      <dgm:t>
        <a:bodyPr/>
        <a:lstStyle/>
        <a:p>
          <a:endParaRPr lang="en-US"/>
        </a:p>
      </dgm:t>
    </dgm:pt>
    <dgm:pt modelId="{9B3BF880-F157-4822-8381-04E78BC7AFEF}" type="sibTrans" cxnId="{42FABC43-AC44-458D-A4F3-CB95B5299681}">
      <dgm:prSet/>
      <dgm:spPr/>
      <dgm:t>
        <a:bodyPr/>
        <a:lstStyle/>
        <a:p>
          <a:endParaRPr lang="en-US"/>
        </a:p>
      </dgm:t>
    </dgm:pt>
    <dgm:pt modelId="{FA057553-B14C-4139-877D-E65442074F8C}" type="pres">
      <dgm:prSet presAssocID="{48754C09-25E4-4EFD-8219-9C4477B6D9F4}" presName="diagram" presStyleCnt="0">
        <dgm:presLayoutVars>
          <dgm:chPref val="1"/>
          <dgm:dir/>
          <dgm:animOne val="branch"/>
          <dgm:animLvl val="lvl"/>
          <dgm:resizeHandles/>
        </dgm:presLayoutVars>
      </dgm:prSet>
      <dgm:spPr/>
    </dgm:pt>
    <dgm:pt modelId="{DF96C8C6-2C4B-4204-9E9F-17DC5576CF3F}" type="pres">
      <dgm:prSet presAssocID="{F9F4A2FF-2E5F-4672-A15C-4ADD7A586E19}" presName="root" presStyleCnt="0"/>
      <dgm:spPr/>
    </dgm:pt>
    <dgm:pt modelId="{4B0F4E2D-608E-4C32-9413-469FBA8FA046}" type="pres">
      <dgm:prSet presAssocID="{F9F4A2FF-2E5F-4672-A15C-4ADD7A586E19}" presName="rootComposite" presStyleCnt="0"/>
      <dgm:spPr/>
    </dgm:pt>
    <dgm:pt modelId="{7E232F3E-C131-4396-8809-8040042E0E5F}" type="pres">
      <dgm:prSet presAssocID="{F9F4A2FF-2E5F-4672-A15C-4ADD7A586E19}" presName="rootText" presStyleLbl="node1" presStyleIdx="0" presStyleCnt="1" custScaleX="391587"/>
      <dgm:spPr/>
    </dgm:pt>
    <dgm:pt modelId="{65FCD55D-1F4D-4EB6-9C45-1A97B271B1E5}" type="pres">
      <dgm:prSet presAssocID="{F9F4A2FF-2E5F-4672-A15C-4ADD7A586E19}" presName="rootConnector" presStyleLbl="node1" presStyleIdx="0" presStyleCnt="1"/>
      <dgm:spPr/>
    </dgm:pt>
    <dgm:pt modelId="{FE9EC399-06CA-4225-8E4D-C357C5CA989C}" type="pres">
      <dgm:prSet presAssocID="{F9F4A2FF-2E5F-4672-A15C-4ADD7A586E19}" presName="childShape" presStyleCnt="0"/>
      <dgm:spPr/>
    </dgm:pt>
    <dgm:pt modelId="{E3C8AA96-8A14-4345-BAF1-0237FDDD85DB}" type="pres">
      <dgm:prSet presAssocID="{B82F7C55-0F27-40C3-BF04-F4C1ADEED759}" presName="Name13" presStyleLbl="parChTrans1D2" presStyleIdx="0" presStyleCnt="1"/>
      <dgm:spPr/>
    </dgm:pt>
    <dgm:pt modelId="{15EA6CDE-1139-44EA-882F-6BD6A52CEE43}" type="pres">
      <dgm:prSet presAssocID="{5F140B91-F641-404F-97E8-7BADE029C71F}" presName="childText" presStyleLbl="bgAcc1" presStyleIdx="0" presStyleCnt="1" custScaleX="362363">
        <dgm:presLayoutVars>
          <dgm:bulletEnabled val="1"/>
        </dgm:presLayoutVars>
      </dgm:prSet>
      <dgm:spPr/>
    </dgm:pt>
  </dgm:ptLst>
  <dgm:cxnLst>
    <dgm:cxn modelId="{21860805-DDD2-4518-8266-1A4972999902}" type="presOf" srcId="{5F140B91-F641-404F-97E8-7BADE029C71F}" destId="{15EA6CDE-1139-44EA-882F-6BD6A52CEE43}" srcOrd="0" destOrd="0" presId="urn:microsoft.com/office/officeart/2005/8/layout/hierarchy3"/>
    <dgm:cxn modelId="{C566E208-1580-4740-A20E-70C64F8D5986}" type="presOf" srcId="{F9F4A2FF-2E5F-4672-A15C-4ADD7A586E19}" destId="{7E232F3E-C131-4396-8809-8040042E0E5F}" srcOrd="0" destOrd="0" presId="urn:microsoft.com/office/officeart/2005/8/layout/hierarchy3"/>
    <dgm:cxn modelId="{530FAD20-5D51-465D-8961-D87ACFADA0FC}" type="presOf" srcId="{F9F4A2FF-2E5F-4672-A15C-4ADD7A586E19}" destId="{65FCD55D-1F4D-4EB6-9C45-1A97B271B1E5}" srcOrd="1" destOrd="0" presId="urn:microsoft.com/office/officeart/2005/8/layout/hierarchy3"/>
    <dgm:cxn modelId="{42FABC43-AC44-458D-A4F3-CB95B5299681}" srcId="{F9F4A2FF-2E5F-4672-A15C-4ADD7A586E19}" destId="{5F140B91-F641-404F-97E8-7BADE029C71F}" srcOrd="0" destOrd="0" parTransId="{B82F7C55-0F27-40C3-BF04-F4C1ADEED759}" sibTransId="{9B3BF880-F157-4822-8381-04E78BC7AFEF}"/>
    <dgm:cxn modelId="{C6C42857-7C6C-40FC-90C6-3A92FCB14EE1}" type="presOf" srcId="{B82F7C55-0F27-40C3-BF04-F4C1ADEED759}" destId="{E3C8AA96-8A14-4345-BAF1-0237FDDD85DB}" srcOrd="0" destOrd="0" presId="urn:microsoft.com/office/officeart/2005/8/layout/hierarchy3"/>
    <dgm:cxn modelId="{FA7377CF-8159-4CB4-9ED0-FDB4D7FBCDB3}" srcId="{48754C09-25E4-4EFD-8219-9C4477B6D9F4}" destId="{F9F4A2FF-2E5F-4672-A15C-4ADD7A586E19}" srcOrd="0" destOrd="0" parTransId="{3C401854-987C-4DC8-98C1-EA8D7D646808}" sibTransId="{9D673517-6BAA-4873-B2C8-1A9CF83B072D}"/>
    <dgm:cxn modelId="{F9295AD9-D37A-4343-8EFC-8DD78A7A71AE}" type="presOf" srcId="{48754C09-25E4-4EFD-8219-9C4477B6D9F4}" destId="{FA057553-B14C-4139-877D-E65442074F8C}" srcOrd="0" destOrd="0" presId="urn:microsoft.com/office/officeart/2005/8/layout/hierarchy3"/>
    <dgm:cxn modelId="{2361DAD1-F09E-4AC3-8F09-B0165F3B1103}" type="presParOf" srcId="{FA057553-B14C-4139-877D-E65442074F8C}" destId="{DF96C8C6-2C4B-4204-9E9F-17DC5576CF3F}" srcOrd="0" destOrd="0" presId="urn:microsoft.com/office/officeart/2005/8/layout/hierarchy3"/>
    <dgm:cxn modelId="{95951C71-F97B-4F56-A63D-9F0DDC895F49}" type="presParOf" srcId="{DF96C8C6-2C4B-4204-9E9F-17DC5576CF3F}" destId="{4B0F4E2D-608E-4C32-9413-469FBA8FA046}" srcOrd="0" destOrd="0" presId="urn:microsoft.com/office/officeart/2005/8/layout/hierarchy3"/>
    <dgm:cxn modelId="{0F6EA876-E955-41CA-B250-E828C55C3CCF}" type="presParOf" srcId="{4B0F4E2D-608E-4C32-9413-469FBA8FA046}" destId="{7E232F3E-C131-4396-8809-8040042E0E5F}" srcOrd="0" destOrd="0" presId="urn:microsoft.com/office/officeart/2005/8/layout/hierarchy3"/>
    <dgm:cxn modelId="{1535AE16-A845-46CE-952F-B3E456F64CDB}" type="presParOf" srcId="{4B0F4E2D-608E-4C32-9413-469FBA8FA046}" destId="{65FCD55D-1F4D-4EB6-9C45-1A97B271B1E5}" srcOrd="1" destOrd="0" presId="urn:microsoft.com/office/officeart/2005/8/layout/hierarchy3"/>
    <dgm:cxn modelId="{CD7B0E22-C1CE-4D8C-B96D-93786D3F3A63}" type="presParOf" srcId="{DF96C8C6-2C4B-4204-9E9F-17DC5576CF3F}" destId="{FE9EC399-06CA-4225-8E4D-C357C5CA989C}" srcOrd="1" destOrd="0" presId="urn:microsoft.com/office/officeart/2005/8/layout/hierarchy3"/>
    <dgm:cxn modelId="{B6BC440C-95B5-4627-8BFE-1FD48ABC59B4}" type="presParOf" srcId="{FE9EC399-06CA-4225-8E4D-C357C5CA989C}" destId="{E3C8AA96-8A14-4345-BAF1-0237FDDD85DB}" srcOrd="0" destOrd="0" presId="urn:microsoft.com/office/officeart/2005/8/layout/hierarchy3"/>
    <dgm:cxn modelId="{4755C454-D66B-4A3F-8B85-3EC3C4B6C8DA}" type="presParOf" srcId="{FE9EC399-06CA-4225-8E4D-C357C5CA989C}" destId="{15EA6CDE-1139-44EA-882F-6BD6A52CEE4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54C09-25E4-4EFD-8219-9C4477B6D9F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9F4A2FF-2E5F-4672-A15C-4ADD7A586E19}">
      <dgm:prSet phldrT="[Text]" custT="1"/>
      <dgm:spPr>
        <a:solidFill>
          <a:schemeClr val="bg2">
            <a:lumMod val="75000"/>
          </a:schemeClr>
        </a:solidFill>
      </dgm:spPr>
      <dgm:t>
        <a:bodyPr/>
        <a:lstStyle/>
        <a:p>
          <a:pPr algn="l"/>
          <a:r>
            <a:rPr lang="en-US" sz="3200" dirty="0">
              <a:solidFill>
                <a:schemeClr val="bg2">
                  <a:lumMod val="10000"/>
                </a:schemeClr>
              </a:solidFill>
              <a:latin typeface="Arial" panose="020B0604020202020204" pitchFamily="34" charset="0"/>
              <a:cs typeface="Arial" panose="020B0604020202020204" pitchFamily="34" charset="0"/>
            </a:rPr>
            <a:t>Onsite Activities</a:t>
          </a:r>
        </a:p>
      </dgm:t>
    </dgm:pt>
    <dgm:pt modelId="{3C401854-987C-4DC8-98C1-EA8D7D646808}" type="parTrans" cxnId="{FA7377CF-8159-4CB4-9ED0-FDB4D7FBCDB3}">
      <dgm:prSet/>
      <dgm:spPr/>
      <dgm:t>
        <a:bodyPr/>
        <a:lstStyle/>
        <a:p>
          <a:endParaRPr lang="en-US"/>
        </a:p>
      </dgm:t>
    </dgm:pt>
    <dgm:pt modelId="{9D673517-6BAA-4873-B2C8-1A9CF83B072D}" type="sibTrans" cxnId="{FA7377CF-8159-4CB4-9ED0-FDB4D7FBCDB3}">
      <dgm:prSet/>
      <dgm:spPr/>
      <dgm:t>
        <a:bodyPr/>
        <a:lstStyle/>
        <a:p>
          <a:endParaRPr lang="en-US"/>
        </a:p>
      </dgm:t>
    </dgm:pt>
    <dgm:pt modelId="{5F140B91-F641-404F-97E8-7BADE029C71F}">
      <dgm:prSet phldrT="[Text]" custT="1"/>
      <dgm:spPr>
        <a:solidFill>
          <a:schemeClr val="bg1"/>
        </a:solidFill>
        <a:ln>
          <a:solidFill>
            <a:schemeClr val="bg2">
              <a:lumMod val="75000"/>
            </a:schemeClr>
          </a:solidFill>
        </a:ln>
      </dgm:spPr>
      <dgm:t>
        <a:bodyPr/>
        <a:lstStyle/>
        <a:p>
          <a:r>
            <a:rPr lang="en-US" sz="2800" dirty="0">
              <a:latin typeface="Arial" panose="020B0604020202020204" pitchFamily="34" charset="0"/>
              <a:cs typeface="Arial" panose="020B0604020202020204" pitchFamily="34" charset="0"/>
            </a:rPr>
            <a:t>Interviews</a:t>
          </a:r>
        </a:p>
      </dgm:t>
    </dgm:pt>
    <dgm:pt modelId="{B82F7C55-0F27-40C3-BF04-F4C1ADEED759}" type="parTrans" cxnId="{42FABC43-AC44-458D-A4F3-CB95B5299681}">
      <dgm:prSet/>
      <dgm:spPr>
        <a:solidFill>
          <a:schemeClr val="bg1"/>
        </a:solidFill>
        <a:ln>
          <a:solidFill>
            <a:schemeClr val="bg2">
              <a:lumMod val="75000"/>
            </a:schemeClr>
          </a:solidFill>
        </a:ln>
      </dgm:spPr>
      <dgm:t>
        <a:bodyPr/>
        <a:lstStyle/>
        <a:p>
          <a:endParaRPr lang="en-US"/>
        </a:p>
      </dgm:t>
    </dgm:pt>
    <dgm:pt modelId="{9B3BF880-F157-4822-8381-04E78BC7AFEF}" type="sibTrans" cxnId="{42FABC43-AC44-458D-A4F3-CB95B5299681}">
      <dgm:prSet/>
      <dgm:spPr/>
      <dgm:t>
        <a:bodyPr/>
        <a:lstStyle/>
        <a:p>
          <a:endParaRPr lang="en-US"/>
        </a:p>
      </dgm:t>
    </dgm:pt>
    <dgm:pt modelId="{6117B50B-CE33-4355-8B54-5B3F91CCDB2D}">
      <dgm:prSet phldrT="[Text]" custT="1"/>
      <dgm:spPr>
        <a:solidFill>
          <a:schemeClr val="bg1"/>
        </a:solidFill>
        <a:ln>
          <a:solidFill>
            <a:schemeClr val="bg2">
              <a:lumMod val="75000"/>
            </a:schemeClr>
          </a:solidFill>
        </a:ln>
      </dgm:spPr>
      <dgm:t>
        <a:bodyPr/>
        <a:lstStyle/>
        <a:p>
          <a:r>
            <a:rPr lang="en-US" sz="2800" dirty="0">
              <a:latin typeface="Arial" panose="020B0604020202020204" pitchFamily="34" charset="0"/>
              <a:cs typeface="Arial" panose="020B0604020202020204" pitchFamily="34" charset="0"/>
            </a:rPr>
            <a:t>Public Parent Meeting</a:t>
          </a:r>
        </a:p>
      </dgm:t>
    </dgm:pt>
    <dgm:pt modelId="{475DE3DD-DE55-4634-B031-C5025861D247}" type="parTrans" cxnId="{0B97B34F-BB75-4F53-86C8-E6ADEC777B79}">
      <dgm:prSet/>
      <dgm:spPr>
        <a:solidFill>
          <a:schemeClr val="bg1"/>
        </a:solidFill>
        <a:ln>
          <a:solidFill>
            <a:schemeClr val="bg2">
              <a:lumMod val="75000"/>
            </a:schemeClr>
          </a:solidFill>
        </a:ln>
      </dgm:spPr>
      <dgm:t>
        <a:bodyPr/>
        <a:lstStyle/>
        <a:p>
          <a:endParaRPr lang="en-US"/>
        </a:p>
      </dgm:t>
    </dgm:pt>
    <dgm:pt modelId="{FD7557AC-22CD-4528-95D3-78A7B5D8898D}" type="sibTrans" cxnId="{0B97B34F-BB75-4F53-86C8-E6ADEC777B79}">
      <dgm:prSet/>
      <dgm:spPr/>
      <dgm:t>
        <a:bodyPr/>
        <a:lstStyle/>
        <a:p>
          <a:endParaRPr lang="en-US"/>
        </a:p>
      </dgm:t>
    </dgm:pt>
    <dgm:pt modelId="{AFA38DD7-908D-4C14-B1E2-3B520530D107}">
      <dgm:prSet phldrT="[Text]" custT="1"/>
      <dgm:spPr>
        <a:solidFill>
          <a:schemeClr val="bg1"/>
        </a:solidFill>
        <a:ln>
          <a:solidFill>
            <a:schemeClr val="bg2">
              <a:lumMod val="75000"/>
            </a:schemeClr>
          </a:solidFill>
        </a:ln>
      </dgm:spPr>
      <dgm:t>
        <a:bodyPr/>
        <a:lstStyle/>
        <a:p>
          <a:r>
            <a:rPr lang="en-US" sz="2800" dirty="0">
              <a:latin typeface="Arial" panose="020B0604020202020204" pitchFamily="34" charset="0"/>
              <a:cs typeface="Arial" panose="020B0604020202020204" pitchFamily="34" charset="0"/>
            </a:rPr>
            <a:t>IEP Verification</a:t>
          </a:r>
        </a:p>
      </dgm:t>
    </dgm:pt>
    <dgm:pt modelId="{5A06EACF-4677-47DC-846C-3F86233F0AA6}" type="parTrans" cxnId="{AF35BC88-64A4-4239-9F7F-B52C4231C241}">
      <dgm:prSet/>
      <dgm:spPr>
        <a:solidFill>
          <a:schemeClr val="bg1"/>
        </a:solidFill>
        <a:ln>
          <a:solidFill>
            <a:schemeClr val="bg2">
              <a:lumMod val="75000"/>
            </a:schemeClr>
          </a:solidFill>
        </a:ln>
      </dgm:spPr>
      <dgm:t>
        <a:bodyPr/>
        <a:lstStyle/>
        <a:p>
          <a:endParaRPr lang="en-US"/>
        </a:p>
      </dgm:t>
    </dgm:pt>
    <dgm:pt modelId="{39F962D6-C204-4EB2-8BC7-9AAB51C30122}" type="sibTrans" cxnId="{AF35BC88-64A4-4239-9F7F-B52C4231C241}">
      <dgm:prSet/>
      <dgm:spPr/>
      <dgm:t>
        <a:bodyPr/>
        <a:lstStyle/>
        <a:p>
          <a:endParaRPr lang="en-US"/>
        </a:p>
      </dgm:t>
    </dgm:pt>
    <dgm:pt modelId="{FA057553-B14C-4139-877D-E65442074F8C}" type="pres">
      <dgm:prSet presAssocID="{48754C09-25E4-4EFD-8219-9C4477B6D9F4}" presName="diagram" presStyleCnt="0">
        <dgm:presLayoutVars>
          <dgm:chPref val="1"/>
          <dgm:dir/>
          <dgm:animOne val="branch"/>
          <dgm:animLvl val="lvl"/>
          <dgm:resizeHandles/>
        </dgm:presLayoutVars>
      </dgm:prSet>
      <dgm:spPr/>
    </dgm:pt>
    <dgm:pt modelId="{DF96C8C6-2C4B-4204-9E9F-17DC5576CF3F}" type="pres">
      <dgm:prSet presAssocID="{F9F4A2FF-2E5F-4672-A15C-4ADD7A586E19}" presName="root" presStyleCnt="0"/>
      <dgm:spPr/>
    </dgm:pt>
    <dgm:pt modelId="{4B0F4E2D-608E-4C32-9413-469FBA8FA046}" type="pres">
      <dgm:prSet presAssocID="{F9F4A2FF-2E5F-4672-A15C-4ADD7A586E19}" presName="rootComposite" presStyleCnt="0"/>
      <dgm:spPr/>
    </dgm:pt>
    <dgm:pt modelId="{7E232F3E-C131-4396-8809-8040042E0E5F}" type="pres">
      <dgm:prSet presAssocID="{F9F4A2FF-2E5F-4672-A15C-4ADD7A586E19}" presName="rootText" presStyleLbl="node1" presStyleIdx="0" presStyleCnt="1" custScaleX="391587"/>
      <dgm:spPr/>
    </dgm:pt>
    <dgm:pt modelId="{65FCD55D-1F4D-4EB6-9C45-1A97B271B1E5}" type="pres">
      <dgm:prSet presAssocID="{F9F4A2FF-2E5F-4672-A15C-4ADD7A586E19}" presName="rootConnector" presStyleLbl="node1" presStyleIdx="0" presStyleCnt="1"/>
      <dgm:spPr/>
    </dgm:pt>
    <dgm:pt modelId="{FE9EC399-06CA-4225-8E4D-C357C5CA989C}" type="pres">
      <dgm:prSet presAssocID="{F9F4A2FF-2E5F-4672-A15C-4ADD7A586E19}" presName="childShape" presStyleCnt="0"/>
      <dgm:spPr/>
    </dgm:pt>
    <dgm:pt modelId="{E3C8AA96-8A14-4345-BAF1-0237FDDD85DB}" type="pres">
      <dgm:prSet presAssocID="{B82F7C55-0F27-40C3-BF04-F4C1ADEED759}" presName="Name13" presStyleLbl="parChTrans1D2" presStyleIdx="0" presStyleCnt="3"/>
      <dgm:spPr/>
    </dgm:pt>
    <dgm:pt modelId="{15EA6CDE-1139-44EA-882F-6BD6A52CEE43}" type="pres">
      <dgm:prSet presAssocID="{5F140B91-F641-404F-97E8-7BADE029C71F}" presName="childText" presStyleLbl="bgAcc1" presStyleIdx="0" presStyleCnt="3" custScaleX="362363">
        <dgm:presLayoutVars>
          <dgm:bulletEnabled val="1"/>
        </dgm:presLayoutVars>
      </dgm:prSet>
      <dgm:spPr/>
    </dgm:pt>
    <dgm:pt modelId="{CFBED884-43B2-4AFB-9F9A-5D3485CE8E91}" type="pres">
      <dgm:prSet presAssocID="{475DE3DD-DE55-4634-B031-C5025861D247}" presName="Name13" presStyleLbl="parChTrans1D2" presStyleIdx="1" presStyleCnt="3"/>
      <dgm:spPr/>
    </dgm:pt>
    <dgm:pt modelId="{0E879A41-6FC7-4B9F-AD86-91DE42AD1F0D}" type="pres">
      <dgm:prSet presAssocID="{6117B50B-CE33-4355-8B54-5B3F91CCDB2D}" presName="childText" presStyleLbl="bgAcc1" presStyleIdx="1" presStyleCnt="3" custScaleX="366901">
        <dgm:presLayoutVars>
          <dgm:bulletEnabled val="1"/>
        </dgm:presLayoutVars>
      </dgm:prSet>
      <dgm:spPr/>
    </dgm:pt>
    <dgm:pt modelId="{4D27948A-CF4E-44D3-A6FA-790378BF51B0}" type="pres">
      <dgm:prSet presAssocID="{5A06EACF-4677-47DC-846C-3F86233F0AA6}" presName="Name13" presStyleLbl="parChTrans1D2" presStyleIdx="2" presStyleCnt="3"/>
      <dgm:spPr/>
    </dgm:pt>
    <dgm:pt modelId="{57057CE9-56A1-4119-BEB1-6215799D235D}" type="pres">
      <dgm:prSet presAssocID="{AFA38DD7-908D-4C14-B1E2-3B520530D107}" presName="childText" presStyleLbl="bgAcc1" presStyleIdx="2" presStyleCnt="3" custScaleX="369883">
        <dgm:presLayoutVars>
          <dgm:bulletEnabled val="1"/>
        </dgm:presLayoutVars>
      </dgm:prSet>
      <dgm:spPr/>
    </dgm:pt>
  </dgm:ptLst>
  <dgm:cxnLst>
    <dgm:cxn modelId="{21860805-DDD2-4518-8266-1A4972999902}" type="presOf" srcId="{5F140B91-F641-404F-97E8-7BADE029C71F}" destId="{15EA6CDE-1139-44EA-882F-6BD6A52CEE43}" srcOrd="0" destOrd="0" presId="urn:microsoft.com/office/officeart/2005/8/layout/hierarchy3"/>
    <dgm:cxn modelId="{C566E208-1580-4740-A20E-70C64F8D5986}" type="presOf" srcId="{F9F4A2FF-2E5F-4672-A15C-4ADD7A586E19}" destId="{7E232F3E-C131-4396-8809-8040042E0E5F}" srcOrd="0" destOrd="0" presId="urn:microsoft.com/office/officeart/2005/8/layout/hierarchy3"/>
    <dgm:cxn modelId="{530FAD20-5D51-465D-8961-D87ACFADA0FC}" type="presOf" srcId="{F9F4A2FF-2E5F-4672-A15C-4ADD7A586E19}" destId="{65FCD55D-1F4D-4EB6-9C45-1A97B271B1E5}" srcOrd="1" destOrd="0" presId="urn:microsoft.com/office/officeart/2005/8/layout/hierarchy3"/>
    <dgm:cxn modelId="{DC243E28-3AC6-4279-A224-D4747771B5D7}" type="presOf" srcId="{6117B50B-CE33-4355-8B54-5B3F91CCDB2D}" destId="{0E879A41-6FC7-4B9F-AD86-91DE42AD1F0D}" srcOrd="0" destOrd="0" presId="urn:microsoft.com/office/officeart/2005/8/layout/hierarchy3"/>
    <dgm:cxn modelId="{42FABC43-AC44-458D-A4F3-CB95B5299681}" srcId="{F9F4A2FF-2E5F-4672-A15C-4ADD7A586E19}" destId="{5F140B91-F641-404F-97E8-7BADE029C71F}" srcOrd="0" destOrd="0" parTransId="{B82F7C55-0F27-40C3-BF04-F4C1ADEED759}" sibTransId="{9B3BF880-F157-4822-8381-04E78BC7AFEF}"/>
    <dgm:cxn modelId="{B70F034B-986D-475C-A1E7-8F5A9B00D308}" type="presOf" srcId="{475DE3DD-DE55-4634-B031-C5025861D247}" destId="{CFBED884-43B2-4AFB-9F9A-5D3485CE8E91}" srcOrd="0" destOrd="0" presId="urn:microsoft.com/office/officeart/2005/8/layout/hierarchy3"/>
    <dgm:cxn modelId="{0B97B34F-BB75-4F53-86C8-E6ADEC777B79}" srcId="{F9F4A2FF-2E5F-4672-A15C-4ADD7A586E19}" destId="{6117B50B-CE33-4355-8B54-5B3F91CCDB2D}" srcOrd="1" destOrd="0" parTransId="{475DE3DD-DE55-4634-B031-C5025861D247}" sibTransId="{FD7557AC-22CD-4528-95D3-78A7B5D8898D}"/>
    <dgm:cxn modelId="{C6C42857-7C6C-40FC-90C6-3A92FCB14EE1}" type="presOf" srcId="{B82F7C55-0F27-40C3-BF04-F4C1ADEED759}" destId="{E3C8AA96-8A14-4345-BAF1-0237FDDD85DB}" srcOrd="0" destOrd="0" presId="urn:microsoft.com/office/officeart/2005/8/layout/hierarchy3"/>
    <dgm:cxn modelId="{AF35BC88-64A4-4239-9F7F-B52C4231C241}" srcId="{F9F4A2FF-2E5F-4672-A15C-4ADD7A586E19}" destId="{AFA38DD7-908D-4C14-B1E2-3B520530D107}" srcOrd="2" destOrd="0" parTransId="{5A06EACF-4677-47DC-846C-3F86233F0AA6}" sibTransId="{39F962D6-C204-4EB2-8BC7-9AAB51C30122}"/>
    <dgm:cxn modelId="{8B4CBF89-A8B8-4E82-BFFD-44CD61C798F6}" type="presOf" srcId="{5A06EACF-4677-47DC-846C-3F86233F0AA6}" destId="{4D27948A-CF4E-44D3-A6FA-790378BF51B0}" srcOrd="0" destOrd="0" presId="urn:microsoft.com/office/officeart/2005/8/layout/hierarchy3"/>
    <dgm:cxn modelId="{CE1F1593-4FA8-4E3A-8CFD-EB56CD6C889F}" type="presOf" srcId="{AFA38DD7-908D-4C14-B1E2-3B520530D107}" destId="{57057CE9-56A1-4119-BEB1-6215799D235D}" srcOrd="0" destOrd="0" presId="urn:microsoft.com/office/officeart/2005/8/layout/hierarchy3"/>
    <dgm:cxn modelId="{FA7377CF-8159-4CB4-9ED0-FDB4D7FBCDB3}" srcId="{48754C09-25E4-4EFD-8219-9C4477B6D9F4}" destId="{F9F4A2FF-2E5F-4672-A15C-4ADD7A586E19}" srcOrd="0" destOrd="0" parTransId="{3C401854-987C-4DC8-98C1-EA8D7D646808}" sibTransId="{9D673517-6BAA-4873-B2C8-1A9CF83B072D}"/>
    <dgm:cxn modelId="{F9295AD9-D37A-4343-8EFC-8DD78A7A71AE}" type="presOf" srcId="{48754C09-25E4-4EFD-8219-9C4477B6D9F4}" destId="{FA057553-B14C-4139-877D-E65442074F8C}" srcOrd="0" destOrd="0" presId="urn:microsoft.com/office/officeart/2005/8/layout/hierarchy3"/>
    <dgm:cxn modelId="{2361DAD1-F09E-4AC3-8F09-B0165F3B1103}" type="presParOf" srcId="{FA057553-B14C-4139-877D-E65442074F8C}" destId="{DF96C8C6-2C4B-4204-9E9F-17DC5576CF3F}" srcOrd="0" destOrd="0" presId="urn:microsoft.com/office/officeart/2005/8/layout/hierarchy3"/>
    <dgm:cxn modelId="{95951C71-F97B-4F56-A63D-9F0DDC895F49}" type="presParOf" srcId="{DF96C8C6-2C4B-4204-9E9F-17DC5576CF3F}" destId="{4B0F4E2D-608E-4C32-9413-469FBA8FA046}" srcOrd="0" destOrd="0" presId="urn:microsoft.com/office/officeart/2005/8/layout/hierarchy3"/>
    <dgm:cxn modelId="{0F6EA876-E955-41CA-B250-E828C55C3CCF}" type="presParOf" srcId="{4B0F4E2D-608E-4C32-9413-469FBA8FA046}" destId="{7E232F3E-C131-4396-8809-8040042E0E5F}" srcOrd="0" destOrd="0" presId="urn:microsoft.com/office/officeart/2005/8/layout/hierarchy3"/>
    <dgm:cxn modelId="{1535AE16-A845-46CE-952F-B3E456F64CDB}" type="presParOf" srcId="{4B0F4E2D-608E-4C32-9413-469FBA8FA046}" destId="{65FCD55D-1F4D-4EB6-9C45-1A97B271B1E5}" srcOrd="1" destOrd="0" presId="urn:microsoft.com/office/officeart/2005/8/layout/hierarchy3"/>
    <dgm:cxn modelId="{CD7B0E22-C1CE-4D8C-B96D-93786D3F3A63}" type="presParOf" srcId="{DF96C8C6-2C4B-4204-9E9F-17DC5576CF3F}" destId="{FE9EC399-06CA-4225-8E4D-C357C5CA989C}" srcOrd="1" destOrd="0" presId="urn:microsoft.com/office/officeart/2005/8/layout/hierarchy3"/>
    <dgm:cxn modelId="{B6BC440C-95B5-4627-8BFE-1FD48ABC59B4}" type="presParOf" srcId="{FE9EC399-06CA-4225-8E4D-C357C5CA989C}" destId="{E3C8AA96-8A14-4345-BAF1-0237FDDD85DB}" srcOrd="0" destOrd="0" presId="urn:microsoft.com/office/officeart/2005/8/layout/hierarchy3"/>
    <dgm:cxn modelId="{4755C454-D66B-4A3F-8B85-3EC3C4B6C8DA}" type="presParOf" srcId="{FE9EC399-06CA-4225-8E4D-C357C5CA989C}" destId="{15EA6CDE-1139-44EA-882F-6BD6A52CEE43}" srcOrd="1" destOrd="0" presId="urn:microsoft.com/office/officeart/2005/8/layout/hierarchy3"/>
    <dgm:cxn modelId="{CF0CB0AB-84E9-407A-8811-370FF022C03C}" type="presParOf" srcId="{FE9EC399-06CA-4225-8E4D-C357C5CA989C}" destId="{CFBED884-43B2-4AFB-9F9A-5D3485CE8E91}" srcOrd="2" destOrd="0" presId="urn:microsoft.com/office/officeart/2005/8/layout/hierarchy3"/>
    <dgm:cxn modelId="{8726BE25-EAD8-4DC3-ACCD-9D4F5601267D}" type="presParOf" srcId="{FE9EC399-06CA-4225-8E4D-C357C5CA989C}" destId="{0E879A41-6FC7-4B9F-AD86-91DE42AD1F0D}" srcOrd="3" destOrd="0" presId="urn:microsoft.com/office/officeart/2005/8/layout/hierarchy3"/>
    <dgm:cxn modelId="{5E0CA6A4-C4E9-4F18-AC53-308BEB6A5881}" type="presParOf" srcId="{FE9EC399-06CA-4225-8E4D-C357C5CA989C}" destId="{4D27948A-CF4E-44D3-A6FA-790378BF51B0}" srcOrd="4" destOrd="0" presId="urn:microsoft.com/office/officeart/2005/8/layout/hierarchy3"/>
    <dgm:cxn modelId="{F0AB5A2F-459C-4D58-9FA1-314AFFB9FE7D}" type="presParOf" srcId="{FE9EC399-06CA-4225-8E4D-C357C5CA989C}" destId="{57057CE9-56A1-4119-BEB1-6215799D235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54C09-25E4-4EFD-8219-9C4477B6D9F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9F4A2FF-2E5F-4672-A15C-4ADD7A586E19}">
      <dgm:prSet phldrT="[Text]" custT="1"/>
      <dgm:spPr>
        <a:solidFill>
          <a:schemeClr val="bg2">
            <a:lumMod val="75000"/>
          </a:schemeClr>
        </a:solidFill>
      </dgm:spPr>
      <dgm:t>
        <a:bodyPr/>
        <a:lstStyle/>
        <a:p>
          <a:pPr algn="l"/>
          <a:r>
            <a:rPr lang="en-US" sz="3200" dirty="0">
              <a:solidFill>
                <a:schemeClr val="bg2">
                  <a:lumMod val="10000"/>
                </a:schemeClr>
              </a:solidFill>
              <a:latin typeface="Arial" panose="020B0604020202020204" pitchFamily="34" charset="0"/>
              <a:cs typeface="Arial" panose="020B0604020202020204" pitchFamily="34" charset="0"/>
            </a:rPr>
            <a:t>Post-Onsite</a:t>
          </a:r>
          <a:r>
            <a:rPr lang="en-US" sz="3200" dirty="0">
              <a:latin typeface="Arial" panose="020B0604020202020204" pitchFamily="34" charset="0"/>
              <a:cs typeface="Arial" panose="020B0604020202020204" pitchFamily="34" charset="0"/>
            </a:rPr>
            <a:t> </a:t>
          </a:r>
          <a:r>
            <a:rPr lang="en-US" sz="3200" dirty="0">
              <a:solidFill>
                <a:schemeClr val="bg2">
                  <a:lumMod val="10000"/>
                </a:schemeClr>
              </a:solidFill>
              <a:latin typeface="Arial" panose="020B0604020202020204" pitchFamily="34" charset="0"/>
              <a:cs typeface="Arial" panose="020B0604020202020204" pitchFamily="34" charset="0"/>
            </a:rPr>
            <a:t>Activities</a:t>
          </a:r>
        </a:p>
      </dgm:t>
    </dgm:pt>
    <dgm:pt modelId="{3C401854-987C-4DC8-98C1-EA8D7D646808}" type="parTrans" cxnId="{FA7377CF-8159-4CB4-9ED0-FDB4D7FBCDB3}">
      <dgm:prSet/>
      <dgm:spPr/>
      <dgm:t>
        <a:bodyPr/>
        <a:lstStyle/>
        <a:p>
          <a:endParaRPr lang="en-US"/>
        </a:p>
      </dgm:t>
    </dgm:pt>
    <dgm:pt modelId="{9D673517-6BAA-4873-B2C8-1A9CF83B072D}" type="sibTrans" cxnId="{FA7377CF-8159-4CB4-9ED0-FDB4D7FBCDB3}">
      <dgm:prSet/>
      <dgm:spPr/>
      <dgm:t>
        <a:bodyPr/>
        <a:lstStyle/>
        <a:p>
          <a:endParaRPr lang="en-US"/>
        </a:p>
      </dgm:t>
    </dgm:pt>
    <dgm:pt modelId="{5F140B91-F641-404F-97E8-7BADE029C71F}">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Summary Report</a:t>
          </a:r>
        </a:p>
      </dgm:t>
    </dgm:pt>
    <dgm:pt modelId="{B82F7C55-0F27-40C3-BF04-F4C1ADEED759}" type="parTrans" cxnId="{42FABC43-AC44-458D-A4F3-CB95B5299681}">
      <dgm:prSet/>
      <dgm:spPr>
        <a:ln>
          <a:solidFill>
            <a:schemeClr val="bg2">
              <a:lumMod val="75000"/>
            </a:schemeClr>
          </a:solidFill>
        </a:ln>
      </dgm:spPr>
      <dgm:t>
        <a:bodyPr/>
        <a:lstStyle/>
        <a:p>
          <a:endParaRPr lang="en-US"/>
        </a:p>
      </dgm:t>
    </dgm:pt>
    <dgm:pt modelId="{9B3BF880-F157-4822-8381-04E78BC7AFEF}" type="sibTrans" cxnId="{42FABC43-AC44-458D-A4F3-CB95B5299681}">
      <dgm:prSet/>
      <dgm:spPr/>
      <dgm:t>
        <a:bodyPr/>
        <a:lstStyle/>
        <a:p>
          <a:endParaRPr lang="en-US"/>
        </a:p>
      </dgm:t>
    </dgm:pt>
    <dgm:pt modelId="{6117B50B-CE33-4355-8B54-5B3F91CCDB2D}">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Learning Management System Training Modules</a:t>
          </a:r>
        </a:p>
      </dgm:t>
    </dgm:pt>
    <dgm:pt modelId="{475DE3DD-DE55-4634-B031-C5025861D247}" type="parTrans" cxnId="{0B97B34F-BB75-4F53-86C8-E6ADEC777B79}">
      <dgm:prSet/>
      <dgm:spPr>
        <a:ln>
          <a:solidFill>
            <a:schemeClr val="bg2">
              <a:lumMod val="75000"/>
            </a:schemeClr>
          </a:solidFill>
        </a:ln>
      </dgm:spPr>
      <dgm:t>
        <a:bodyPr/>
        <a:lstStyle/>
        <a:p>
          <a:endParaRPr lang="en-US"/>
        </a:p>
      </dgm:t>
    </dgm:pt>
    <dgm:pt modelId="{FD7557AC-22CD-4528-95D3-78A7B5D8898D}" type="sibTrans" cxnId="{0B97B34F-BB75-4F53-86C8-E6ADEC777B79}">
      <dgm:prSet/>
      <dgm:spPr/>
      <dgm:t>
        <a:bodyPr/>
        <a:lstStyle/>
        <a:p>
          <a:endParaRPr lang="en-US"/>
        </a:p>
      </dgm:t>
    </dgm:pt>
    <dgm:pt modelId="{AFA38DD7-908D-4C14-B1E2-3B520530D107}">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Internal Monitoring Training</a:t>
          </a:r>
        </a:p>
      </dgm:t>
    </dgm:pt>
    <dgm:pt modelId="{5A06EACF-4677-47DC-846C-3F86233F0AA6}" type="parTrans" cxnId="{AF35BC88-64A4-4239-9F7F-B52C4231C241}">
      <dgm:prSet/>
      <dgm:spPr>
        <a:ln>
          <a:solidFill>
            <a:schemeClr val="bg2">
              <a:lumMod val="75000"/>
            </a:schemeClr>
          </a:solidFill>
        </a:ln>
      </dgm:spPr>
      <dgm:t>
        <a:bodyPr/>
        <a:lstStyle/>
        <a:p>
          <a:endParaRPr lang="en-US"/>
        </a:p>
      </dgm:t>
    </dgm:pt>
    <dgm:pt modelId="{39F962D6-C204-4EB2-8BC7-9AAB51C30122}" type="sibTrans" cxnId="{AF35BC88-64A4-4239-9F7F-B52C4231C241}">
      <dgm:prSet/>
      <dgm:spPr/>
      <dgm:t>
        <a:bodyPr/>
        <a:lstStyle/>
        <a:p>
          <a:endParaRPr lang="en-US"/>
        </a:p>
      </dgm:t>
    </dgm:pt>
    <dgm:pt modelId="{FBB52CEB-379D-461D-8C4C-3DA9C7942222}">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Individual Corrections</a:t>
          </a:r>
        </a:p>
      </dgm:t>
    </dgm:pt>
    <dgm:pt modelId="{2B301B94-3097-48A9-A679-D210FDBB73DC}" type="parTrans" cxnId="{8DB16DA0-A0B2-455D-99FB-1CC6BC479821}">
      <dgm:prSet/>
      <dgm:spPr>
        <a:ln>
          <a:solidFill>
            <a:schemeClr val="bg2">
              <a:lumMod val="75000"/>
            </a:schemeClr>
          </a:solidFill>
        </a:ln>
      </dgm:spPr>
      <dgm:t>
        <a:bodyPr/>
        <a:lstStyle/>
        <a:p>
          <a:endParaRPr lang="en-US"/>
        </a:p>
      </dgm:t>
    </dgm:pt>
    <dgm:pt modelId="{3239CD98-AB4C-417A-8CE2-D3D3F1B900BC}" type="sibTrans" cxnId="{8DB16DA0-A0B2-455D-99FB-1CC6BC479821}">
      <dgm:prSet/>
      <dgm:spPr/>
      <dgm:t>
        <a:bodyPr/>
        <a:lstStyle/>
        <a:p>
          <a:endParaRPr lang="en-US"/>
        </a:p>
      </dgm:t>
    </dgm:pt>
    <dgm:pt modelId="{8AF16516-CAD7-4345-BB58-F7130DBED23C}">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Corrective Action Plan and Systemic Corrections</a:t>
          </a:r>
        </a:p>
      </dgm:t>
    </dgm:pt>
    <dgm:pt modelId="{D33676AA-06E4-4B35-A76A-8786D31840F2}" type="parTrans" cxnId="{855E2CA6-E0F6-40D2-BA1C-C845BA133FDE}">
      <dgm:prSet/>
      <dgm:spPr>
        <a:ln>
          <a:solidFill>
            <a:schemeClr val="bg2">
              <a:lumMod val="75000"/>
            </a:schemeClr>
          </a:solidFill>
        </a:ln>
      </dgm:spPr>
      <dgm:t>
        <a:bodyPr/>
        <a:lstStyle/>
        <a:p>
          <a:endParaRPr lang="en-US"/>
        </a:p>
      </dgm:t>
    </dgm:pt>
    <dgm:pt modelId="{D57D5C6F-57D4-44AC-A57B-65D7C36F27F7}" type="sibTrans" cxnId="{855E2CA6-E0F6-40D2-BA1C-C845BA133FDE}">
      <dgm:prSet/>
      <dgm:spPr/>
      <dgm:t>
        <a:bodyPr/>
        <a:lstStyle/>
        <a:p>
          <a:endParaRPr lang="en-US"/>
        </a:p>
      </dgm:t>
    </dgm:pt>
    <dgm:pt modelId="{CF30595E-6C67-4939-A3F3-E6197BDB7596}">
      <dgm:prSet phldrT="[Text]" custT="1"/>
      <dgm:spPr>
        <a:ln>
          <a:solidFill>
            <a:schemeClr val="bg2">
              <a:lumMod val="75000"/>
            </a:schemeClr>
          </a:solidFill>
        </a:ln>
      </dgm:spPr>
      <dgm:t>
        <a:bodyPr/>
        <a:lstStyle/>
        <a:p>
          <a:r>
            <a:rPr lang="en-US" sz="2600" dirty="0">
              <a:latin typeface="Arial" panose="020B0604020202020204" pitchFamily="34" charset="0"/>
              <a:cs typeface="Arial" panose="020B0604020202020204" pitchFamily="34" charset="0"/>
            </a:rPr>
            <a:t>Self-Review and Strategic Improvement Plan</a:t>
          </a:r>
        </a:p>
      </dgm:t>
    </dgm:pt>
    <dgm:pt modelId="{317739F8-81D0-4EFD-BB7A-3040CDE8A992}" type="parTrans" cxnId="{F0B3C63E-E998-4302-93F7-354E505DA916}">
      <dgm:prSet/>
      <dgm:spPr>
        <a:ln>
          <a:solidFill>
            <a:schemeClr val="bg2">
              <a:lumMod val="75000"/>
            </a:schemeClr>
          </a:solidFill>
        </a:ln>
      </dgm:spPr>
      <dgm:t>
        <a:bodyPr/>
        <a:lstStyle/>
        <a:p>
          <a:endParaRPr lang="en-US"/>
        </a:p>
      </dgm:t>
    </dgm:pt>
    <dgm:pt modelId="{836121EA-2165-4545-B358-382E6F18946A}" type="sibTrans" cxnId="{F0B3C63E-E998-4302-93F7-354E505DA916}">
      <dgm:prSet/>
      <dgm:spPr/>
      <dgm:t>
        <a:bodyPr/>
        <a:lstStyle/>
        <a:p>
          <a:endParaRPr lang="en-US"/>
        </a:p>
      </dgm:t>
    </dgm:pt>
    <dgm:pt modelId="{FA057553-B14C-4139-877D-E65442074F8C}" type="pres">
      <dgm:prSet presAssocID="{48754C09-25E4-4EFD-8219-9C4477B6D9F4}" presName="diagram" presStyleCnt="0">
        <dgm:presLayoutVars>
          <dgm:chPref val="1"/>
          <dgm:dir/>
          <dgm:animOne val="branch"/>
          <dgm:animLvl val="lvl"/>
          <dgm:resizeHandles/>
        </dgm:presLayoutVars>
      </dgm:prSet>
      <dgm:spPr/>
    </dgm:pt>
    <dgm:pt modelId="{DF96C8C6-2C4B-4204-9E9F-17DC5576CF3F}" type="pres">
      <dgm:prSet presAssocID="{F9F4A2FF-2E5F-4672-A15C-4ADD7A586E19}" presName="root" presStyleCnt="0"/>
      <dgm:spPr/>
    </dgm:pt>
    <dgm:pt modelId="{4B0F4E2D-608E-4C32-9413-469FBA8FA046}" type="pres">
      <dgm:prSet presAssocID="{F9F4A2FF-2E5F-4672-A15C-4ADD7A586E19}" presName="rootComposite" presStyleCnt="0"/>
      <dgm:spPr/>
    </dgm:pt>
    <dgm:pt modelId="{7E232F3E-C131-4396-8809-8040042E0E5F}" type="pres">
      <dgm:prSet presAssocID="{F9F4A2FF-2E5F-4672-A15C-4ADD7A586E19}" presName="rootText" presStyleLbl="node1" presStyleIdx="0" presStyleCnt="1" custScaleX="1220864" custScaleY="234757"/>
      <dgm:spPr/>
    </dgm:pt>
    <dgm:pt modelId="{65FCD55D-1F4D-4EB6-9C45-1A97B271B1E5}" type="pres">
      <dgm:prSet presAssocID="{F9F4A2FF-2E5F-4672-A15C-4ADD7A586E19}" presName="rootConnector" presStyleLbl="node1" presStyleIdx="0" presStyleCnt="1"/>
      <dgm:spPr/>
    </dgm:pt>
    <dgm:pt modelId="{FE9EC399-06CA-4225-8E4D-C357C5CA989C}" type="pres">
      <dgm:prSet presAssocID="{F9F4A2FF-2E5F-4672-A15C-4ADD7A586E19}" presName="childShape" presStyleCnt="0"/>
      <dgm:spPr/>
    </dgm:pt>
    <dgm:pt modelId="{E3C8AA96-8A14-4345-BAF1-0237FDDD85DB}" type="pres">
      <dgm:prSet presAssocID="{B82F7C55-0F27-40C3-BF04-F4C1ADEED759}" presName="Name13" presStyleLbl="parChTrans1D2" presStyleIdx="0" presStyleCnt="6"/>
      <dgm:spPr/>
    </dgm:pt>
    <dgm:pt modelId="{15EA6CDE-1139-44EA-882F-6BD6A52CEE43}" type="pres">
      <dgm:prSet presAssocID="{5F140B91-F641-404F-97E8-7BADE029C71F}" presName="childText" presStyleLbl="bgAcc1" presStyleIdx="0" presStyleCnt="6" custScaleX="2000000" custScaleY="283590">
        <dgm:presLayoutVars>
          <dgm:bulletEnabled val="1"/>
        </dgm:presLayoutVars>
      </dgm:prSet>
      <dgm:spPr/>
    </dgm:pt>
    <dgm:pt modelId="{CFBED884-43B2-4AFB-9F9A-5D3485CE8E91}" type="pres">
      <dgm:prSet presAssocID="{475DE3DD-DE55-4634-B031-C5025861D247}" presName="Name13" presStyleLbl="parChTrans1D2" presStyleIdx="1" presStyleCnt="6"/>
      <dgm:spPr/>
    </dgm:pt>
    <dgm:pt modelId="{0E879A41-6FC7-4B9F-AD86-91DE42AD1F0D}" type="pres">
      <dgm:prSet presAssocID="{6117B50B-CE33-4355-8B54-5B3F91CCDB2D}" presName="childText" presStyleLbl="bgAcc1" presStyleIdx="1" presStyleCnt="6" custScaleX="2000000" custScaleY="312071" custLinFactNeighborX="545">
        <dgm:presLayoutVars>
          <dgm:bulletEnabled val="1"/>
        </dgm:presLayoutVars>
      </dgm:prSet>
      <dgm:spPr/>
    </dgm:pt>
    <dgm:pt modelId="{4D27948A-CF4E-44D3-A6FA-790378BF51B0}" type="pres">
      <dgm:prSet presAssocID="{5A06EACF-4677-47DC-846C-3F86233F0AA6}" presName="Name13" presStyleLbl="parChTrans1D2" presStyleIdx="2" presStyleCnt="6"/>
      <dgm:spPr/>
    </dgm:pt>
    <dgm:pt modelId="{57057CE9-56A1-4119-BEB1-6215799D235D}" type="pres">
      <dgm:prSet presAssocID="{AFA38DD7-908D-4C14-B1E2-3B520530D107}" presName="childText" presStyleLbl="bgAcc1" presStyleIdx="2" presStyleCnt="6" custScaleX="2000000" custScaleY="290798">
        <dgm:presLayoutVars>
          <dgm:bulletEnabled val="1"/>
        </dgm:presLayoutVars>
      </dgm:prSet>
      <dgm:spPr/>
    </dgm:pt>
    <dgm:pt modelId="{A61F3782-7FA0-40D7-964F-A3D28C688A36}" type="pres">
      <dgm:prSet presAssocID="{2B301B94-3097-48A9-A679-D210FDBB73DC}" presName="Name13" presStyleLbl="parChTrans1D2" presStyleIdx="3" presStyleCnt="6"/>
      <dgm:spPr/>
    </dgm:pt>
    <dgm:pt modelId="{B947D60D-FBF4-4AD1-AB5F-BD078056A063}" type="pres">
      <dgm:prSet presAssocID="{FBB52CEB-379D-461D-8C4C-3DA9C7942222}" presName="childText" presStyleLbl="bgAcc1" presStyleIdx="3" presStyleCnt="6" custScaleX="2000000" custScaleY="268534" custLinFactNeighborY="9203">
        <dgm:presLayoutVars>
          <dgm:bulletEnabled val="1"/>
        </dgm:presLayoutVars>
      </dgm:prSet>
      <dgm:spPr/>
    </dgm:pt>
    <dgm:pt modelId="{97726817-7E8D-446E-A10A-AEC82B7B21C9}" type="pres">
      <dgm:prSet presAssocID="{D33676AA-06E4-4B35-A76A-8786D31840F2}" presName="Name13" presStyleLbl="parChTrans1D2" presStyleIdx="4" presStyleCnt="6"/>
      <dgm:spPr/>
    </dgm:pt>
    <dgm:pt modelId="{78A9C38B-1804-441C-A03E-8A6A4B4BE6CB}" type="pres">
      <dgm:prSet presAssocID="{8AF16516-CAD7-4345-BB58-F7130DBED23C}" presName="childText" presStyleLbl="bgAcc1" presStyleIdx="4" presStyleCnt="6" custScaleX="2000000" custScaleY="285531" custLinFactNeighborX="8390" custLinFactNeighborY="5464">
        <dgm:presLayoutVars>
          <dgm:bulletEnabled val="1"/>
        </dgm:presLayoutVars>
      </dgm:prSet>
      <dgm:spPr/>
    </dgm:pt>
    <dgm:pt modelId="{3DD4F5BB-69E1-4E5F-B5E8-6CD1AB4DF620}" type="pres">
      <dgm:prSet presAssocID="{317739F8-81D0-4EFD-BB7A-3040CDE8A992}" presName="Name13" presStyleLbl="parChTrans1D2" presStyleIdx="5" presStyleCnt="6"/>
      <dgm:spPr/>
    </dgm:pt>
    <dgm:pt modelId="{45D168E9-F230-4464-B13B-F243E3284055}" type="pres">
      <dgm:prSet presAssocID="{CF30595E-6C67-4939-A3F3-E6197BDB7596}" presName="childText" presStyleLbl="bgAcc1" presStyleIdx="5" presStyleCnt="6" custScaleX="2000000" custScaleY="305831">
        <dgm:presLayoutVars>
          <dgm:bulletEnabled val="1"/>
        </dgm:presLayoutVars>
      </dgm:prSet>
      <dgm:spPr/>
    </dgm:pt>
  </dgm:ptLst>
  <dgm:cxnLst>
    <dgm:cxn modelId="{21860805-DDD2-4518-8266-1A4972999902}" type="presOf" srcId="{5F140B91-F641-404F-97E8-7BADE029C71F}" destId="{15EA6CDE-1139-44EA-882F-6BD6A52CEE43}" srcOrd="0" destOrd="0" presId="urn:microsoft.com/office/officeart/2005/8/layout/hierarchy3"/>
    <dgm:cxn modelId="{C566E208-1580-4740-A20E-70C64F8D5986}" type="presOf" srcId="{F9F4A2FF-2E5F-4672-A15C-4ADD7A586E19}" destId="{7E232F3E-C131-4396-8809-8040042E0E5F}" srcOrd="0" destOrd="0" presId="urn:microsoft.com/office/officeart/2005/8/layout/hierarchy3"/>
    <dgm:cxn modelId="{530FAD20-5D51-465D-8961-D87ACFADA0FC}" type="presOf" srcId="{F9F4A2FF-2E5F-4672-A15C-4ADD7A586E19}" destId="{65FCD55D-1F4D-4EB6-9C45-1A97B271B1E5}" srcOrd="1" destOrd="0" presId="urn:microsoft.com/office/officeart/2005/8/layout/hierarchy3"/>
    <dgm:cxn modelId="{DC243E28-3AC6-4279-A224-D4747771B5D7}" type="presOf" srcId="{6117B50B-CE33-4355-8B54-5B3F91CCDB2D}" destId="{0E879A41-6FC7-4B9F-AD86-91DE42AD1F0D}" srcOrd="0" destOrd="0" presId="urn:microsoft.com/office/officeart/2005/8/layout/hierarchy3"/>
    <dgm:cxn modelId="{B663A430-ED63-460F-8BC0-BB3E3F787E23}" type="presOf" srcId="{CF30595E-6C67-4939-A3F3-E6197BDB7596}" destId="{45D168E9-F230-4464-B13B-F243E3284055}" srcOrd="0" destOrd="0" presId="urn:microsoft.com/office/officeart/2005/8/layout/hierarchy3"/>
    <dgm:cxn modelId="{F0B3C63E-E998-4302-93F7-354E505DA916}" srcId="{F9F4A2FF-2E5F-4672-A15C-4ADD7A586E19}" destId="{CF30595E-6C67-4939-A3F3-E6197BDB7596}" srcOrd="5" destOrd="0" parTransId="{317739F8-81D0-4EFD-BB7A-3040CDE8A992}" sibTransId="{836121EA-2165-4545-B358-382E6F18946A}"/>
    <dgm:cxn modelId="{42FABC43-AC44-458D-A4F3-CB95B5299681}" srcId="{F9F4A2FF-2E5F-4672-A15C-4ADD7A586E19}" destId="{5F140B91-F641-404F-97E8-7BADE029C71F}" srcOrd="0" destOrd="0" parTransId="{B82F7C55-0F27-40C3-BF04-F4C1ADEED759}" sibTransId="{9B3BF880-F157-4822-8381-04E78BC7AFEF}"/>
    <dgm:cxn modelId="{B70F034B-986D-475C-A1E7-8F5A9B00D308}" type="presOf" srcId="{475DE3DD-DE55-4634-B031-C5025861D247}" destId="{CFBED884-43B2-4AFB-9F9A-5D3485CE8E91}" srcOrd="0" destOrd="0" presId="urn:microsoft.com/office/officeart/2005/8/layout/hierarchy3"/>
    <dgm:cxn modelId="{0B97B34F-BB75-4F53-86C8-E6ADEC777B79}" srcId="{F9F4A2FF-2E5F-4672-A15C-4ADD7A586E19}" destId="{6117B50B-CE33-4355-8B54-5B3F91CCDB2D}" srcOrd="1" destOrd="0" parTransId="{475DE3DD-DE55-4634-B031-C5025861D247}" sibTransId="{FD7557AC-22CD-4528-95D3-78A7B5D8898D}"/>
    <dgm:cxn modelId="{C6C42857-7C6C-40FC-90C6-3A92FCB14EE1}" type="presOf" srcId="{B82F7C55-0F27-40C3-BF04-F4C1ADEED759}" destId="{E3C8AA96-8A14-4345-BAF1-0237FDDD85DB}" srcOrd="0" destOrd="0" presId="urn:microsoft.com/office/officeart/2005/8/layout/hierarchy3"/>
    <dgm:cxn modelId="{AF35BC88-64A4-4239-9F7F-B52C4231C241}" srcId="{F9F4A2FF-2E5F-4672-A15C-4ADD7A586E19}" destId="{AFA38DD7-908D-4C14-B1E2-3B520530D107}" srcOrd="2" destOrd="0" parTransId="{5A06EACF-4677-47DC-846C-3F86233F0AA6}" sibTransId="{39F962D6-C204-4EB2-8BC7-9AAB51C30122}"/>
    <dgm:cxn modelId="{8B4CBF89-A8B8-4E82-BFFD-44CD61C798F6}" type="presOf" srcId="{5A06EACF-4677-47DC-846C-3F86233F0AA6}" destId="{4D27948A-CF4E-44D3-A6FA-790378BF51B0}" srcOrd="0" destOrd="0" presId="urn:microsoft.com/office/officeart/2005/8/layout/hierarchy3"/>
    <dgm:cxn modelId="{CE1F1593-4FA8-4E3A-8CFD-EB56CD6C889F}" type="presOf" srcId="{AFA38DD7-908D-4C14-B1E2-3B520530D107}" destId="{57057CE9-56A1-4119-BEB1-6215799D235D}" srcOrd="0" destOrd="0" presId="urn:microsoft.com/office/officeart/2005/8/layout/hierarchy3"/>
    <dgm:cxn modelId="{C235759B-F518-4E32-9F8C-09A4FB8697E5}" type="presOf" srcId="{D33676AA-06E4-4B35-A76A-8786D31840F2}" destId="{97726817-7E8D-446E-A10A-AEC82B7B21C9}" srcOrd="0" destOrd="0" presId="urn:microsoft.com/office/officeart/2005/8/layout/hierarchy3"/>
    <dgm:cxn modelId="{8DB16DA0-A0B2-455D-99FB-1CC6BC479821}" srcId="{F9F4A2FF-2E5F-4672-A15C-4ADD7A586E19}" destId="{FBB52CEB-379D-461D-8C4C-3DA9C7942222}" srcOrd="3" destOrd="0" parTransId="{2B301B94-3097-48A9-A679-D210FDBB73DC}" sibTransId="{3239CD98-AB4C-417A-8CE2-D3D3F1B900BC}"/>
    <dgm:cxn modelId="{855E2CA6-E0F6-40D2-BA1C-C845BA133FDE}" srcId="{F9F4A2FF-2E5F-4672-A15C-4ADD7A586E19}" destId="{8AF16516-CAD7-4345-BB58-F7130DBED23C}" srcOrd="4" destOrd="0" parTransId="{D33676AA-06E4-4B35-A76A-8786D31840F2}" sibTransId="{D57D5C6F-57D4-44AC-A57B-65D7C36F27F7}"/>
    <dgm:cxn modelId="{33C0DEBA-0244-4850-84EF-C5767D54CE48}" type="presOf" srcId="{2B301B94-3097-48A9-A679-D210FDBB73DC}" destId="{A61F3782-7FA0-40D7-964F-A3D28C688A36}" srcOrd="0" destOrd="0" presId="urn:microsoft.com/office/officeart/2005/8/layout/hierarchy3"/>
    <dgm:cxn modelId="{E8C62CC0-FBB7-4B2E-AEF9-D90A0B5AC019}" type="presOf" srcId="{8AF16516-CAD7-4345-BB58-F7130DBED23C}" destId="{78A9C38B-1804-441C-A03E-8A6A4B4BE6CB}" srcOrd="0" destOrd="0" presId="urn:microsoft.com/office/officeart/2005/8/layout/hierarchy3"/>
    <dgm:cxn modelId="{85F4EAC0-C4D0-47E6-96FA-E7E3ADDEA243}" type="presOf" srcId="{FBB52CEB-379D-461D-8C4C-3DA9C7942222}" destId="{B947D60D-FBF4-4AD1-AB5F-BD078056A063}" srcOrd="0" destOrd="0" presId="urn:microsoft.com/office/officeart/2005/8/layout/hierarchy3"/>
    <dgm:cxn modelId="{C321BBC2-AF0C-454B-A3AF-51DA28479587}" type="presOf" srcId="{317739F8-81D0-4EFD-BB7A-3040CDE8A992}" destId="{3DD4F5BB-69E1-4E5F-B5E8-6CD1AB4DF620}" srcOrd="0" destOrd="0" presId="urn:microsoft.com/office/officeart/2005/8/layout/hierarchy3"/>
    <dgm:cxn modelId="{FA7377CF-8159-4CB4-9ED0-FDB4D7FBCDB3}" srcId="{48754C09-25E4-4EFD-8219-9C4477B6D9F4}" destId="{F9F4A2FF-2E5F-4672-A15C-4ADD7A586E19}" srcOrd="0" destOrd="0" parTransId="{3C401854-987C-4DC8-98C1-EA8D7D646808}" sibTransId="{9D673517-6BAA-4873-B2C8-1A9CF83B072D}"/>
    <dgm:cxn modelId="{F9295AD9-D37A-4343-8EFC-8DD78A7A71AE}" type="presOf" srcId="{48754C09-25E4-4EFD-8219-9C4477B6D9F4}" destId="{FA057553-B14C-4139-877D-E65442074F8C}" srcOrd="0" destOrd="0" presId="urn:microsoft.com/office/officeart/2005/8/layout/hierarchy3"/>
    <dgm:cxn modelId="{2361DAD1-F09E-4AC3-8F09-B0165F3B1103}" type="presParOf" srcId="{FA057553-B14C-4139-877D-E65442074F8C}" destId="{DF96C8C6-2C4B-4204-9E9F-17DC5576CF3F}" srcOrd="0" destOrd="0" presId="urn:microsoft.com/office/officeart/2005/8/layout/hierarchy3"/>
    <dgm:cxn modelId="{95951C71-F97B-4F56-A63D-9F0DDC895F49}" type="presParOf" srcId="{DF96C8C6-2C4B-4204-9E9F-17DC5576CF3F}" destId="{4B0F4E2D-608E-4C32-9413-469FBA8FA046}" srcOrd="0" destOrd="0" presId="urn:microsoft.com/office/officeart/2005/8/layout/hierarchy3"/>
    <dgm:cxn modelId="{0F6EA876-E955-41CA-B250-E828C55C3CCF}" type="presParOf" srcId="{4B0F4E2D-608E-4C32-9413-469FBA8FA046}" destId="{7E232F3E-C131-4396-8809-8040042E0E5F}" srcOrd="0" destOrd="0" presId="urn:microsoft.com/office/officeart/2005/8/layout/hierarchy3"/>
    <dgm:cxn modelId="{1535AE16-A845-46CE-952F-B3E456F64CDB}" type="presParOf" srcId="{4B0F4E2D-608E-4C32-9413-469FBA8FA046}" destId="{65FCD55D-1F4D-4EB6-9C45-1A97B271B1E5}" srcOrd="1" destOrd="0" presId="urn:microsoft.com/office/officeart/2005/8/layout/hierarchy3"/>
    <dgm:cxn modelId="{CD7B0E22-C1CE-4D8C-B96D-93786D3F3A63}" type="presParOf" srcId="{DF96C8C6-2C4B-4204-9E9F-17DC5576CF3F}" destId="{FE9EC399-06CA-4225-8E4D-C357C5CA989C}" srcOrd="1" destOrd="0" presId="urn:microsoft.com/office/officeart/2005/8/layout/hierarchy3"/>
    <dgm:cxn modelId="{B6BC440C-95B5-4627-8BFE-1FD48ABC59B4}" type="presParOf" srcId="{FE9EC399-06CA-4225-8E4D-C357C5CA989C}" destId="{E3C8AA96-8A14-4345-BAF1-0237FDDD85DB}" srcOrd="0" destOrd="0" presId="urn:microsoft.com/office/officeart/2005/8/layout/hierarchy3"/>
    <dgm:cxn modelId="{4755C454-D66B-4A3F-8B85-3EC3C4B6C8DA}" type="presParOf" srcId="{FE9EC399-06CA-4225-8E4D-C357C5CA989C}" destId="{15EA6CDE-1139-44EA-882F-6BD6A52CEE43}" srcOrd="1" destOrd="0" presId="urn:microsoft.com/office/officeart/2005/8/layout/hierarchy3"/>
    <dgm:cxn modelId="{CF0CB0AB-84E9-407A-8811-370FF022C03C}" type="presParOf" srcId="{FE9EC399-06CA-4225-8E4D-C357C5CA989C}" destId="{CFBED884-43B2-4AFB-9F9A-5D3485CE8E91}" srcOrd="2" destOrd="0" presId="urn:microsoft.com/office/officeart/2005/8/layout/hierarchy3"/>
    <dgm:cxn modelId="{8726BE25-EAD8-4DC3-ACCD-9D4F5601267D}" type="presParOf" srcId="{FE9EC399-06CA-4225-8E4D-C357C5CA989C}" destId="{0E879A41-6FC7-4B9F-AD86-91DE42AD1F0D}" srcOrd="3" destOrd="0" presId="urn:microsoft.com/office/officeart/2005/8/layout/hierarchy3"/>
    <dgm:cxn modelId="{5E0CA6A4-C4E9-4F18-AC53-308BEB6A5881}" type="presParOf" srcId="{FE9EC399-06CA-4225-8E4D-C357C5CA989C}" destId="{4D27948A-CF4E-44D3-A6FA-790378BF51B0}" srcOrd="4" destOrd="0" presId="urn:microsoft.com/office/officeart/2005/8/layout/hierarchy3"/>
    <dgm:cxn modelId="{F0AB5A2F-459C-4D58-9FA1-314AFFB9FE7D}" type="presParOf" srcId="{FE9EC399-06CA-4225-8E4D-C357C5CA989C}" destId="{57057CE9-56A1-4119-BEB1-6215799D235D}" srcOrd="5" destOrd="0" presId="urn:microsoft.com/office/officeart/2005/8/layout/hierarchy3"/>
    <dgm:cxn modelId="{BEC323E0-3508-447F-B93E-8FB29828B8BE}" type="presParOf" srcId="{FE9EC399-06CA-4225-8E4D-C357C5CA989C}" destId="{A61F3782-7FA0-40D7-964F-A3D28C688A36}" srcOrd="6" destOrd="0" presId="urn:microsoft.com/office/officeart/2005/8/layout/hierarchy3"/>
    <dgm:cxn modelId="{DC6E4208-9748-4EC4-9602-722F421ACA4C}" type="presParOf" srcId="{FE9EC399-06CA-4225-8E4D-C357C5CA989C}" destId="{B947D60D-FBF4-4AD1-AB5F-BD078056A063}" srcOrd="7" destOrd="0" presId="urn:microsoft.com/office/officeart/2005/8/layout/hierarchy3"/>
    <dgm:cxn modelId="{B3CC497C-286B-4B2B-AADE-2BC8FF00FD75}" type="presParOf" srcId="{FE9EC399-06CA-4225-8E4D-C357C5CA989C}" destId="{97726817-7E8D-446E-A10A-AEC82B7B21C9}" srcOrd="8" destOrd="0" presId="urn:microsoft.com/office/officeart/2005/8/layout/hierarchy3"/>
    <dgm:cxn modelId="{E69A167B-AC26-48E7-9B4B-552F9D34930E}" type="presParOf" srcId="{FE9EC399-06CA-4225-8E4D-C357C5CA989C}" destId="{78A9C38B-1804-441C-A03E-8A6A4B4BE6CB}" srcOrd="9" destOrd="0" presId="urn:microsoft.com/office/officeart/2005/8/layout/hierarchy3"/>
    <dgm:cxn modelId="{25F186B4-1345-46AE-AB9B-157DD7FEE561}" type="presParOf" srcId="{FE9EC399-06CA-4225-8E4D-C357C5CA989C}" destId="{3DD4F5BB-69E1-4E5F-B5E8-6CD1AB4DF620}" srcOrd="10" destOrd="0" presId="urn:microsoft.com/office/officeart/2005/8/layout/hierarchy3"/>
    <dgm:cxn modelId="{E22FC6BC-8304-4FE2-963F-DE45BC6CE8AD}" type="presParOf" srcId="{FE9EC399-06CA-4225-8E4D-C357C5CA989C}" destId="{45D168E9-F230-4464-B13B-F243E3284055}"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C5207-1510-43BE-9A07-932F07E1C51B}">
      <dsp:nvSpPr>
        <dsp:cNvPr id="0" name=""/>
        <dsp:cNvSpPr/>
      </dsp:nvSpPr>
      <dsp:spPr>
        <a:xfrm>
          <a:off x="460905" y="1046"/>
          <a:ext cx="3479899" cy="208793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panose="020B0604020202020204" pitchFamily="34" charset="0"/>
              <a:cs typeface="Arial" panose="020B0604020202020204" pitchFamily="34" charset="0"/>
            </a:rPr>
            <a:t>Co-develop and co-provide professional learning opportunities based on individual district needs</a:t>
          </a:r>
        </a:p>
      </dsp:txBody>
      <dsp:txXfrm>
        <a:off x="460905" y="1046"/>
        <a:ext cx="3479899" cy="2087939"/>
      </dsp:txXfrm>
    </dsp:sp>
    <dsp:sp modelId="{8AC35D81-B11E-4A1D-BF64-BD8177570108}">
      <dsp:nvSpPr>
        <dsp:cNvPr id="0" name=""/>
        <dsp:cNvSpPr/>
      </dsp:nvSpPr>
      <dsp:spPr>
        <a:xfrm>
          <a:off x="4288794" y="1046"/>
          <a:ext cx="3479899" cy="208793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panose="020B0604020202020204" pitchFamily="34" charset="0"/>
              <a:cs typeface="Arial" panose="020B0604020202020204" pitchFamily="34" charset="0"/>
            </a:rPr>
            <a:t>Work with districts and State Support Teams to analyze data and determine root cause in areas of concern</a:t>
          </a:r>
        </a:p>
      </dsp:txBody>
      <dsp:txXfrm>
        <a:off x="4288794" y="1046"/>
        <a:ext cx="3479899" cy="2087939"/>
      </dsp:txXfrm>
    </dsp:sp>
    <dsp:sp modelId="{9F4301AE-D03F-4CF4-A9FD-EA48BCF6EFD8}">
      <dsp:nvSpPr>
        <dsp:cNvPr id="0" name=""/>
        <dsp:cNvSpPr/>
      </dsp:nvSpPr>
      <dsp:spPr>
        <a:xfrm>
          <a:off x="460905" y="2436975"/>
          <a:ext cx="3479899" cy="208793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Assist districts and State Support Teams in developing goals and procedures for internal monitoring</a:t>
          </a:r>
        </a:p>
      </dsp:txBody>
      <dsp:txXfrm>
        <a:off x="460905" y="2436975"/>
        <a:ext cx="3479899" cy="2087939"/>
      </dsp:txXfrm>
    </dsp:sp>
    <dsp:sp modelId="{8D985BDA-F344-4BC6-ADED-672D3CBBC29C}">
      <dsp:nvSpPr>
        <dsp:cNvPr id="0" name=""/>
        <dsp:cNvSpPr/>
      </dsp:nvSpPr>
      <dsp:spPr>
        <a:xfrm>
          <a:off x="4288794" y="2436975"/>
          <a:ext cx="3479899" cy="208793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Coordinate supports between districts, State Support Teams, and other offices within the Ohio Department of Education</a:t>
          </a:r>
        </a:p>
      </dsp:txBody>
      <dsp:txXfrm>
        <a:off x="4288794" y="2436975"/>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64D72-7C92-4E58-BB9F-CFB97742931B}">
      <dsp:nvSpPr>
        <dsp:cNvPr id="0" name=""/>
        <dsp:cNvSpPr/>
      </dsp:nvSpPr>
      <dsp:spPr>
        <a:xfrm>
          <a:off x="0" y="0"/>
          <a:ext cx="6096000" cy="64988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accent2">
                  <a:lumMod val="50000"/>
                </a:schemeClr>
              </a:solidFill>
              <a:latin typeface="Arial" panose="020B0604020202020204" pitchFamily="34" charset="0"/>
              <a:cs typeface="Arial" panose="020B0604020202020204" pitchFamily="34" charset="0"/>
            </a:rPr>
            <a:t>Supports and Monitoring</a:t>
          </a:r>
        </a:p>
      </dsp:txBody>
      <dsp:txXfrm>
        <a:off x="0" y="0"/>
        <a:ext cx="6096000" cy="649882"/>
      </dsp:txXfrm>
    </dsp:sp>
    <dsp:sp modelId="{56C73DF3-0A53-4644-9841-BD3EC130A0D4}">
      <dsp:nvSpPr>
        <dsp:cNvPr id="0" name=""/>
        <dsp:cNvSpPr/>
      </dsp:nvSpPr>
      <dsp:spPr>
        <a:xfrm>
          <a:off x="0" y="683493"/>
          <a:ext cx="6096000" cy="64988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accent2">
                  <a:lumMod val="50000"/>
                </a:schemeClr>
              </a:solidFill>
              <a:latin typeface="Arial" panose="020B0604020202020204" pitchFamily="34" charset="0"/>
              <a:cs typeface="Arial" panose="020B0604020202020204" pitchFamily="34" charset="0"/>
            </a:rPr>
            <a:t>Urban</a:t>
          </a:r>
        </a:p>
      </dsp:txBody>
      <dsp:txXfrm>
        <a:off x="0" y="683493"/>
        <a:ext cx="6096000" cy="649882"/>
      </dsp:txXfrm>
    </dsp:sp>
    <dsp:sp modelId="{A9794AE2-E2D7-4A09-904D-DA1F5799B2F0}">
      <dsp:nvSpPr>
        <dsp:cNvPr id="0" name=""/>
        <dsp:cNvSpPr/>
      </dsp:nvSpPr>
      <dsp:spPr>
        <a:xfrm>
          <a:off x="0" y="1366855"/>
          <a:ext cx="6096000" cy="64988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accent2">
                  <a:lumMod val="50000"/>
                </a:schemeClr>
              </a:solidFill>
              <a:latin typeface="Arial" panose="020B0604020202020204" pitchFamily="34" charset="0"/>
              <a:cs typeface="Arial" panose="020B0604020202020204" pitchFamily="34" charset="0"/>
            </a:rPr>
            <a:t> Early Learning</a:t>
          </a:r>
        </a:p>
      </dsp:txBody>
      <dsp:txXfrm>
        <a:off x="0" y="1366855"/>
        <a:ext cx="6096000" cy="649882"/>
      </dsp:txXfrm>
    </dsp:sp>
    <dsp:sp modelId="{AB7E2159-20EC-4D25-84AE-2854FAEF1D53}">
      <dsp:nvSpPr>
        <dsp:cNvPr id="0" name=""/>
        <dsp:cNvSpPr/>
      </dsp:nvSpPr>
      <dsp:spPr>
        <a:xfrm>
          <a:off x="0" y="2048247"/>
          <a:ext cx="6096000" cy="64988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accent2">
                  <a:lumMod val="50000"/>
                </a:schemeClr>
              </a:solidFill>
              <a:latin typeface="Arial" panose="020B0604020202020204" pitchFamily="34" charset="0"/>
              <a:cs typeface="Arial" panose="020B0604020202020204" pitchFamily="34" charset="0"/>
            </a:rPr>
            <a:t>Community Schools/Sponsors</a:t>
          </a:r>
        </a:p>
      </dsp:txBody>
      <dsp:txXfrm>
        <a:off x="0" y="2048247"/>
        <a:ext cx="6096000" cy="649882"/>
      </dsp:txXfrm>
    </dsp:sp>
    <dsp:sp modelId="{04AA55C5-7EDC-4180-B345-4DB8CA2CA545}">
      <dsp:nvSpPr>
        <dsp:cNvPr id="0" name=""/>
        <dsp:cNvSpPr/>
      </dsp:nvSpPr>
      <dsp:spPr>
        <a:xfrm>
          <a:off x="0" y="2730624"/>
          <a:ext cx="6096000" cy="64988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accent2">
                  <a:lumMod val="50000"/>
                </a:schemeClr>
              </a:solidFill>
              <a:latin typeface="Arial" panose="020B0604020202020204" pitchFamily="34" charset="0"/>
              <a:cs typeface="Arial" panose="020B0604020202020204" pitchFamily="34" charset="0"/>
            </a:rPr>
            <a:t>School Sponsorship</a:t>
          </a:r>
        </a:p>
      </dsp:txBody>
      <dsp:txXfrm>
        <a:off x="0" y="2730624"/>
        <a:ext cx="6096000" cy="649882"/>
      </dsp:txXfrm>
    </dsp:sp>
    <dsp:sp modelId="{98ABD14F-F1B2-4A9E-A45E-BC2E5C50CC6D}">
      <dsp:nvSpPr>
        <dsp:cNvPr id="0" name=""/>
        <dsp:cNvSpPr/>
      </dsp:nvSpPr>
      <dsp:spPr>
        <a:xfrm>
          <a:off x="0" y="3414117"/>
          <a:ext cx="6096000" cy="64988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accent2">
                  <a:lumMod val="50000"/>
                </a:schemeClr>
              </a:solidFill>
              <a:latin typeface="Arial" panose="020B0604020202020204" pitchFamily="34" charset="0"/>
              <a:cs typeface="Arial" panose="020B0604020202020204" pitchFamily="34" charset="0"/>
            </a:rPr>
            <a:t>SSTs and Districts</a:t>
          </a:r>
        </a:p>
      </dsp:txBody>
      <dsp:txXfrm>
        <a:off x="0" y="3414117"/>
        <a:ext cx="6096000" cy="649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2F3E-C131-4396-8809-8040042E0E5F}">
      <dsp:nvSpPr>
        <dsp:cNvPr id="0" name=""/>
        <dsp:cNvSpPr/>
      </dsp:nvSpPr>
      <dsp:spPr>
        <a:xfrm>
          <a:off x="2041" y="241385"/>
          <a:ext cx="5714430" cy="824345"/>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latin typeface="Arial" panose="020B0604020202020204" pitchFamily="34" charset="0"/>
              <a:cs typeface="Arial" panose="020B0604020202020204" pitchFamily="34" charset="0"/>
            </a:rPr>
            <a:t>Support Districts in:</a:t>
          </a:r>
        </a:p>
      </dsp:txBody>
      <dsp:txXfrm>
        <a:off x="26185" y="265529"/>
        <a:ext cx="5666142" cy="776057"/>
      </dsp:txXfrm>
    </dsp:sp>
    <dsp:sp modelId="{E3C8AA96-8A14-4345-BAF1-0237FDDD85DB}">
      <dsp:nvSpPr>
        <dsp:cNvPr id="0" name=""/>
        <dsp:cNvSpPr/>
      </dsp:nvSpPr>
      <dsp:spPr>
        <a:xfrm>
          <a:off x="573484" y="1065730"/>
          <a:ext cx="573483" cy="436074"/>
        </a:xfrm>
        <a:custGeom>
          <a:avLst/>
          <a:gdLst/>
          <a:ahLst/>
          <a:cxnLst/>
          <a:rect l="0" t="0" r="0" b="0"/>
          <a:pathLst>
            <a:path>
              <a:moveTo>
                <a:pt x="0" y="0"/>
              </a:moveTo>
              <a:lnTo>
                <a:pt x="0" y="436074"/>
              </a:lnTo>
              <a:lnTo>
                <a:pt x="573483" y="436074"/>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5EA6CDE-1139-44EA-882F-6BD6A52CEE43}">
      <dsp:nvSpPr>
        <dsp:cNvPr id="0" name=""/>
        <dsp:cNvSpPr/>
      </dsp:nvSpPr>
      <dsp:spPr>
        <a:xfrm>
          <a:off x="1146968" y="1169959"/>
          <a:ext cx="7489031" cy="663691"/>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Identifying compliance concerns and success</a:t>
          </a:r>
        </a:p>
      </dsp:txBody>
      <dsp:txXfrm>
        <a:off x="1166407" y="1189398"/>
        <a:ext cx="7450153" cy="624813"/>
      </dsp:txXfrm>
    </dsp:sp>
    <dsp:sp modelId="{CFBED884-43B2-4AFB-9F9A-5D3485CE8E91}">
      <dsp:nvSpPr>
        <dsp:cNvPr id="0" name=""/>
        <dsp:cNvSpPr/>
      </dsp:nvSpPr>
      <dsp:spPr>
        <a:xfrm>
          <a:off x="573484" y="1065730"/>
          <a:ext cx="573483" cy="1145881"/>
        </a:xfrm>
        <a:custGeom>
          <a:avLst/>
          <a:gdLst/>
          <a:ahLst/>
          <a:cxnLst/>
          <a:rect l="0" t="0" r="0" b="0"/>
          <a:pathLst>
            <a:path>
              <a:moveTo>
                <a:pt x="0" y="0"/>
              </a:moveTo>
              <a:lnTo>
                <a:pt x="0" y="1145881"/>
              </a:lnTo>
              <a:lnTo>
                <a:pt x="573483" y="1145881"/>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0E879A41-6FC7-4B9F-AD86-91DE42AD1F0D}">
      <dsp:nvSpPr>
        <dsp:cNvPr id="0" name=""/>
        <dsp:cNvSpPr/>
      </dsp:nvSpPr>
      <dsp:spPr>
        <a:xfrm>
          <a:off x="1146968" y="1846438"/>
          <a:ext cx="7489031" cy="73034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    Identifying root causes </a:t>
          </a:r>
        </a:p>
      </dsp:txBody>
      <dsp:txXfrm>
        <a:off x="1168359" y="1867829"/>
        <a:ext cx="7446249" cy="687564"/>
      </dsp:txXfrm>
    </dsp:sp>
    <dsp:sp modelId="{4D27948A-CF4E-44D3-A6FA-790378BF51B0}">
      <dsp:nvSpPr>
        <dsp:cNvPr id="0" name=""/>
        <dsp:cNvSpPr/>
      </dsp:nvSpPr>
      <dsp:spPr>
        <a:xfrm>
          <a:off x="573484" y="1065730"/>
          <a:ext cx="573483" cy="1909843"/>
        </a:xfrm>
        <a:custGeom>
          <a:avLst/>
          <a:gdLst/>
          <a:ahLst/>
          <a:cxnLst/>
          <a:rect l="0" t="0" r="0" b="0"/>
          <a:pathLst>
            <a:path>
              <a:moveTo>
                <a:pt x="0" y="0"/>
              </a:moveTo>
              <a:lnTo>
                <a:pt x="0" y="1909843"/>
              </a:lnTo>
              <a:lnTo>
                <a:pt x="573483" y="190984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57057CE9-56A1-4119-BEB1-6215799D235D}">
      <dsp:nvSpPr>
        <dsp:cNvPr id="0" name=""/>
        <dsp:cNvSpPr/>
      </dsp:nvSpPr>
      <dsp:spPr>
        <a:xfrm>
          <a:off x="1146968" y="2635293"/>
          <a:ext cx="7489031" cy="680561"/>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    Constructing internal monitoring</a:t>
          </a:r>
        </a:p>
      </dsp:txBody>
      <dsp:txXfrm>
        <a:off x="1166901" y="2655226"/>
        <a:ext cx="7449165" cy="640695"/>
      </dsp:txXfrm>
    </dsp:sp>
    <dsp:sp modelId="{A61F3782-7FA0-40D7-964F-A3D28C688A36}">
      <dsp:nvSpPr>
        <dsp:cNvPr id="0" name=""/>
        <dsp:cNvSpPr/>
      </dsp:nvSpPr>
      <dsp:spPr>
        <a:xfrm>
          <a:off x="573484" y="1065730"/>
          <a:ext cx="571443" cy="2644397"/>
        </a:xfrm>
        <a:custGeom>
          <a:avLst/>
          <a:gdLst/>
          <a:ahLst/>
          <a:cxnLst/>
          <a:rect l="0" t="0" r="0" b="0"/>
          <a:pathLst>
            <a:path>
              <a:moveTo>
                <a:pt x="0" y="0"/>
              </a:moveTo>
              <a:lnTo>
                <a:pt x="0" y="2644397"/>
              </a:lnTo>
              <a:lnTo>
                <a:pt x="571443" y="2644397"/>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B947D60D-FBF4-4AD1-AB5F-BD078056A063}">
      <dsp:nvSpPr>
        <dsp:cNvPr id="0" name=""/>
        <dsp:cNvSpPr/>
      </dsp:nvSpPr>
      <dsp:spPr>
        <a:xfrm>
          <a:off x="1144927" y="3395900"/>
          <a:ext cx="7489031" cy="62845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     Accessing resources</a:t>
          </a:r>
        </a:p>
      </dsp:txBody>
      <dsp:txXfrm>
        <a:off x="1163334" y="3414307"/>
        <a:ext cx="7452217" cy="591642"/>
      </dsp:txXfrm>
    </dsp:sp>
    <dsp:sp modelId="{97726817-7E8D-446E-A10A-AEC82B7B21C9}">
      <dsp:nvSpPr>
        <dsp:cNvPr id="0" name=""/>
        <dsp:cNvSpPr/>
      </dsp:nvSpPr>
      <dsp:spPr>
        <a:xfrm>
          <a:off x="573484" y="1065730"/>
          <a:ext cx="573484" cy="3447827"/>
        </a:xfrm>
        <a:custGeom>
          <a:avLst/>
          <a:gdLst/>
          <a:ahLst/>
          <a:cxnLst/>
          <a:rect l="0" t="0" r="0" b="0"/>
          <a:pathLst>
            <a:path>
              <a:moveTo>
                <a:pt x="0" y="0"/>
              </a:moveTo>
              <a:lnTo>
                <a:pt x="0" y="3447827"/>
              </a:lnTo>
              <a:lnTo>
                <a:pt x="573484" y="3447827"/>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78A9C38B-1804-441C-A03E-8A6A4B4BE6CB}">
      <dsp:nvSpPr>
        <dsp:cNvPr id="0" name=""/>
        <dsp:cNvSpPr/>
      </dsp:nvSpPr>
      <dsp:spPr>
        <a:xfrm>
          <a:off x="1146968" y="4074114"/>
          <a:ext cx="7489031" cy="87888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100000"/>
            </a:lnSpc>
            <a:spcBef>
              <a:spcPct val="0"/>
            </a:spcBef>
            <a:spcAft>
              <a:spcPts val="0"/>
            </a:spcAft>
            <a:buNone/>
          </a:pPr>
          <a:r>
            <a:rPr lang="en-US" sz="2600" kern="1200" dirty="0">
              <a:latin typeface="Arial" panose="020B0604020202020204" pitchFamily="34" charset="0"/>
              <a:cs typeface="Arial" panose="020B0604020202020204" pitchFamily="34" charset="0"/>
            </a:rPr>
            <a:t>    Making positive systemic change for students    </a:t>
          </a:r>
        </a:p>
        <a:p>
          <a:pPr marL="0" lvl="0" indent="0" algn="l" defTabSz="1155700">
            <a:lnSpc>
              <a:spcPct val="100000"/>
            </a:lnSpc>
            <a:spcBef>
              <a:spcPct val="0"/>
            </a:spcBef>
            <a:spcAft>
              <a:spcPts val="0"/>
            </a:spcAft>
            <a:buNone/>
          </a:pPr>
          <a:r>
            <a:rPr lang="en-US" sz="2600" kern="1200" dirty="0">
              <a:latin typeface="Arial" panose="020B0604020202020204" pitchFamily="34" charset="0"/>
              <a:cs typeface="Arial" panose="020B0604020202020204" pitchFamily="34" charset="0"/>
            </a:rPr>
            <a:t>    with disabilities</a:t>
          </a:r>
        </a:p>
      </dsp:txBody>
      <dsp:txXfrm>
        <a:off x="1172710" y="4099856"/>
        <a:ext cx="7437547" cy="827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2F3E-C131-4396-8809-8040042E0E5F}">
      <dsp:nvSpPr>
        <dsp:cNvPr id="0" name=""/>
        <dsp:cNvSpPr/>
      </dsp:nvSpPr>
      <dsp:spPr>
        <a:xfrm>
          <a:off x="7989" y="399271"/>
          <a:ext cx="8340621" cy="1064976"/>
        </a:xfrm>
        <a:prstGeom prst="roundRect">
          <a:avLst>
            <a:gd name="adj" fmla="val 10000"/>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latin typeface="Arial" panose="020B0604020202020204" pitchFamily="34" charset="0"/>
              <a:cs typeface="Arial" panose="020B0604020202020204" pitchFamily="34" charset="0"/>
            </a:rPr>
            <a:t>Office for Exceptional Children Pre-Onsite Activities</a:t>
          </a:r>
        </a:p>
      </dsp:txBody>
      <dsp:txXfrm>
        <a:off x="39181" y="430463"/>
        <a:ext cx="8278237" cy="1002592"/>
      </dsp:txXfrm>
    </dsp:sp>
    <dsp:sp modelId="{E3C8AA96-8A14-4345-BAF1-0237FDDD85DB}">
      <dsp:nvSpPr>
        <dsp:cNvPr id="0" name=""/>
        <dsp:cNvSpPr/>
      </dsp:nvSpPr>
      <dsp:spPr>
        <a:xfrm>
          <a:off x="842051" y="1464248"/>
          <a:ext cx="834062" cy="798732"/>
        </a:xfrm>
        <a:custGeom>
          <a:avLst/>
          <a:gdLst/>
          <a:ahLst/>
          <a:cxnLst/>
          <a:rect l="0" t="0" r="0" b="0"/>
          <a:pathLst>
            <a:path>
              <a:moveTo>
                <a:pt x="0" y="0"/>
              </a:moveTo>
              <a:lnTo>
                <a:pt x="0" y="798732"/>
              </a:lnTo>
              <a:lnTo>
                <a:pt x="834062" y="798732"/>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5EA6CDE-1139-44EA-882F-6BD6A52CEE43}">
      <dsp:nvSpPr>
        <dsp:cNvPr id="0" name=""/>
        <dsp:cNvSpPr/>
      </dsp:nvSpPr>
      <dsp:spPr>
        <a:xfrm>
          <a:off x="1676113" y="1730492"/>
          <a:ext cx="6174531" cy="106497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Review district data</a:t>
          </a:r>
        </a:p>
      </dsp:txBody>
      <dsp:txXfrm>
        <a:off x="1707305" y="1761684"/>
        <a:ext cx="6112147" cy="1002592"/>
      </dsp:txXfrm>
    </dsp:sp>
    <dsp:sp modelId="{CFBED884-43B2-4AFB-9F9A-5D3485CE8E91}">
      <dsp:nvSpPr>
        <dsp:cNvPr id="0" name=""/>
        <dsp:cNvSpPr/>
      </dsp:nvSpPr>
      <dsp:spPr>
        <a:xfrm>
          <a:off x="842051" y="1464248"/>
          <a:ext cx="834062" cy="2129953"/>
        </a:xfrm>
        <a:custGeom>
          <a:avLst/>
          <a:gdLst/>
          <a:ahLst/>
          <a:cxnLst/>
          <a:rect l="0" t="0" r="0" b="0"/>
          <a:pathLst>
            <a:path>
              <a:moveTo>
                <a:pt x="0" y="0"/>
              </a:moveTo>
              <a:lnTo>
                <a:pt x="0" y="2129953"/>
              </a:lnTo>
              <a:lnTo>
                <a:pt x="834062" y="212995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0E879A41-6FC7-4B9F-AD86-91DE42AD1F0D}">
      <dsp:nvSpPr>
        <dsp:cNvPr id="0" name=""/>
        <dsp:cNvSpPr/>
      </dsp:nvSpPr>
      <dsp:spPr>
        <a:xfrm>
          <a:off x="1676113" y="3061713"/>
          <a:ext cx="6251857" cy="106497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Review of students Record</a:t>
          </a:r>
        </a:p>
      </dsp:txBody>
      <dsp:txXfrm>
        <a:off x="1707305" y="3092905"/>
        <a:ext cx="6189473" cy="1002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2F3E-C131-4396-8809-8040042E0E5F}">
      <dsp:nvSpPr>
        <dsp:cNvPr id="0" name=""/>
        <dsp:cNvSpPr/>
      </dsp:nvSpPr>
      <dsp:spPr>
        <a:xfrm>
          <a:off x="7989" y="671829"/>
          <a:ext cx="8340621" cy="1064976"/>
        </a:xfrm>
        <a:prstGeom prst="roundRect">
          <a:avLst>
            <a:gd name="adj" fmla="val 10000"/>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latin typeface="Arial" panose="020B0604020202020204" pitchFamily="34" charset="0"/>
              <a:cs typeface="Arial" panose="020B0604020202020204" pitchFamily="34" charset="0"/>
            </a:rPr>
            <a:t>District Pre-Onsite Activities</a:t>
          </a:r>
        </a:p>
      </dsp:txBody>
      <dsp:txXfrm>
        <a:off x="39181" y="703021"/>
        <a:ext cx="8278237" cy="1002592"/>
      </dsp:txXfrm>
    </dsp:sp>
    <dsp:sp modelId="{E3C8AA96-8A14-4345-BAF1-0237FDDD85DB}">
      <dsp:nvSpPr>
        <dsp:cNvPr id="0" name=""/>
        <dsp:cNvSpPr/>
      </dsp:nvSpPr>
      <dsp:spPr>
        <a:xfrm>
          <a:off x="842051" y="1736806"/>
          <a:ext cx="834062" cy="798732"/>
        </a:xfrm>
        <a:custGeom>
          <a:avLst/>
          <a:gdLst/>
          <a:ahLst/>
          <a:cxnLst/>
          <a:rect l="0" t="0" r="0" b="0"/>
          <a:pathLst>
            <a:path>
              <a:moveTo>
                <a:pt x="0" y="0"/>
              </a:moveTo>
              <a:lnTo>
                <a:pt x="0" y="798732"/>
              </a:lnTo>
              <a:lnTo>
                <a:pt x="834062" y="798732"/>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5EA6CDE-1139-44EA-882F-6BD6A52CEE43}">
      <dsp:nvSpPr>
        <dsp:cNvPr id="0" name=""/>
        <dsp:cNvSpPr/>
      </dsp:nvSpPr>
      <dsp:spPr>
        <a:xfrm>
          <a:off x="1676113" y="2003050"/>
          <a:ext cx="6174531" cy="106497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Identify cross-functional team and internal monitoring team</a:t>
          </a:r>
        </a:p>
      </dsp:txBody>
      <dsp:txXfrm>
        <a:off x="1707305" y="2034242"/>
        <a:ext cx="6112147" cy="1002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2F3E-C131-4396-8809-8040042E0E5F}">
      <dsp:nvSpPr>
        <dsp:cNvPr id="0" name=""/>
        <dsp:cNvSpPr/>
      </dsp:nvSpPr>
      <dsp:spPr>
        <a:xfrm>
          <a:off x="447389" y="160"/>
          <a:ext cx="7461820" cy="952766"/>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latin typeface="Arial" panose="020B0604020202020204" pitchFamily="34" charset="0"/>
              <a:cs typeface="Arial" panose="020B0604020202020204" pitchFamily="34" charset="0"/>
            </a:rPr>
            <a:t>Onsite Activities</a:t>
          </a:r>
        </a:p>
      </dsp:txBody>
      <dsp:txXfrm>
        <a:off x="475295" y="28066"/>
        <a:ext cx="7406008" cy="896954"/>
      </dsp:txXfrm>
    </dsp:sp>
    <dsp:sp modelId="{E3C8AA96-8A14-4345-BAF1-0237FDDD85DB}">
      <dsp:nvSpPr>
        <dsp:cNvPr id="0" name=""/>
        <dsp:cNvSpPr/>
      </dsp:nvSpPr>
      <dsp:spPr>
        <a:xfrm>
          <a:off x="1193571" y="952926"/>
          <a:ext cx="746182" cy="714574"/>
        </a:xfrm>
        <a:custGeom>
          <a:avLst/>
          <a:gdLst/>
          <a:ahLst/>
          <a:cxnLst/>
          <a:rect l="0" t="0" r="0" b="0"/>
          <a:pathLst>
            <a:path>
              <a:moveTo>
                <a:pt x="0" y="0"/>
              </a:moveTo>
              <a:lnTo>
                <a:pt x="0" y="714574"/>
              </a:lnTo>
              <a:lnTo>
                <a:pt x="746182" y="714574"/>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5EA6CDE-1139-44EA-882F-6BD6A52CEE43}">
      <dsp:nvSpPr>
        <dsp:cNvPr id="0" name=""/>
        <dsp:cNvSpPr/>
      </dsp:nvSpPr>
      <dsp:spPr>
        <a:xfrm>
          <a:off x="1939753" y="1191118"/>
          <a:ext cx="5523958" cy="952766"/>
        </a:xfrm>
        <a:prstGeom prst="roundRect">
          <a:avLst>
            <a:gd name="adj" fmla="val 10000"/>
          </a:avLst>
        </a:prstGeom>
        <a:solidFill>
          <a:schemeClr val="bg1"/>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Interviews</a:t>
          </a:r>
        </a:p>
      </dsp:txBody>
      <dsp:txXfrm>
        <a:off x="1967659" y="1219024"/>
        <a:ext cx="5468146" cy="896954"/>
      </dsp:txXfrm>
    </dsp:sp>
    <dsp:sp modelId="{CFBED884-43B2-4AFB-9F9A-5D3485CE8E91}">
      <dsp:nvSpPr>
        <dsp:cNvPr id="0" name=""/>
        <dsp:cNvSpPr/>
      </dsp:nvSpPr>
      <dsp:spPr>
        <a:xfrm>
          <a:off x="1193571" y="952926"/>
          <a:ext cx="746182" cy="1905533"/>
        </a:xfrm>
        <a:custGeom>
          <a:avLst/>
          <a:gdLst/>
          <a:ahLst/>
          <a:cxnLst/>
          <a:rect l="0" t="0" r="0" b="0"/>
          <a:pathLst>
            <a:path>
              <a:moveTo>
                <a:pt x="0" y="0"/>
              </a:moveTo>
              <a:lnTo>
                <a:pt x="0" y="1905533"/>
              </a:lnTo>
              <a:lnTo>
                <a:pt x="746182" y="190553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0E879A41-6FC7-4B9F-AD86-91DE42AD1F0D}">
      <dsp:nvSpPr>
        <dsp:cNvPr id="0" name=""/>
        <dsp:cNvSpPr/>
      </dsp:nvSpPr>
      <dsp:spPr>
        <a:xfrm>
          <a:off x="1939753" y="2382076"/>
          <a:ext cx="5593136" cy="952766"/>
        </a:xfrm>
        <a:prstGeom prst="roundRect">
          <a:avLst>
            <a:gd name="adj" fmla="val 10000"/>
          </a:avLst>
        </a:prstGeom>
        <a:solidFill>
          <a:schemeClr val="bg1"/>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Public Parent Meeting</a:t>
          </a:r>
        </a:p>
      </dsp:txBody>
      <dsp:txXfrm>
        <a:off x="1967659" y="2409982"/>
        <a:ext cx="5537324" cy="896954"/>
      </dsp:txXfrm>
    </dsp:sp>
    <dsp:sp modelId="{4D27948A-CF4E-44D3-A6FA-790378BF51B0}">
      <dsp:nvSpPr>
        <dsp:cNvPr id="0" name=""/>
        <dsp:cNvSpPr/>
      </dsp:nvSpPr>
      <dsp:spPr>
        <a:xfrm>
          <a:off x="1193571" y="952926"/>
          <a:ext cx="746182" cy="3096491"/>
        </a:xfrm>
        <a:custGeom>
          <a:avLst/>
          <a:gdLst/>
          <a:ahLst/>
          <a:cxnLst/>
          <a:rect l="0" t="0" r="0" b="0"/>
          <a:pathLst>
            <a:path>
              <a:moveTo>
                <a:pt x="0" y="0"/>
              </a:moveTo>
              <a:lnTo>
                <a:pt x="0" y="3096491"/>
              </a:lnTo>
              <a:lnTo>
                <a:pt x="746182" y="3096491"/>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57057CE9-56A1-4119-BEB1-6215799D235D}">
      <dsp:nvSpPr>
        <dsp:cNvPr id="0" name=""/>
        <dsp:cNvSpPr/>
      </dsp:nvSpPr>
      <dsp:spPr>
        <a:xfrm>
          <a:off x="1939753" y="3573035"/>
          <a:ext cx="5638594" cy="952766"/>
        </a:xfrm>
        <a:prstGeom prst="roundRect">
          <a:avLst>
            <a:gd name="adj" fmla="val 10000"/>
          </a:avLst>
        </a:prstGeom>
        <a:solidFill>
          <a:schemeClr val="bg1"/>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IEP Verification</a:t>
          </a:r>
        </a:p>
      </dsp:txBody>
      <dsp:txXfrm>
        <a:off x="1967659" y="3600941"/>
        <a:ext cx="5582782" cy="896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2F3E-C131-4396-8809-8040042E0E5F}">
      <dsp:nvSpPr>
        <dsp:cNvPr id="0" name=""/>
        <dsp:cNvSpPr/>
      </dsp:nvSpPr>
      <dsp:spPr>
        <a:xfrm>
          <a:off x="2041" y="97055"/>
          <a:ext cx="5714430" cy="549407"/>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latin typeface="Arial" panose="020B0604020202020204" pitchFamily="34" charset="0"/>
              <a:cs typeface="Arial" panose="020B0604020202020204" pitchFamily="34" charset="0"/>
            </a:rPr>
            <a:t>Post-Onsite</a:t>
          </a:r>
          <a:r>
            <a:rPr lang="en-US" sz="3200" kern="1200" dirty="0">
              <a:latin typeface="Arial" panose="020B0604020202020204" pitchFamily="34" charset="0"/>
              <a:cs typeface="Arial" panose="020B0604020202020204" pitchFamily="34" charset="0"/>
            </a:rPr>
            <a:t> </a:t>
          </a:r>
          <a:r>
            <a:rPr lang="en-US" sz="3200" kern="1200" dirty="0">
              <a:solidFill>
                <a:schemeClr val="bg2">
                  <a:lumMod val="10000"/>
                </a:schemeClr>
              </a:solidFill>
              <a:latin typeface="Arial" panose="020B0604020202020204" pitchFamily="34" charset="0"/>
              <a:cs typeface="Arial" panose="020B0604020202020204" pitchFamily="34" charset="0"/>
            </a:rPr>
            <a:t>Activities</a:t>
          </a:r>
        </a:p>
      </dsp:txBody>
      <dsp:txXfrm>
        <a:off x="18133" y="113147"/>
        <a:ext cx="5682246" cy="517223"/>
      </dsp:txXfrm>
    </dsp:sp>
    <dsp:sp modelId="{E3C8AA96-8A14-4345-BAF1-0237FDDD85DB}">
      <dsp:nvSpPr>
        <dsp:cNvPr id="0" name=""/>
        <dsp:cNvSpPr/>
      </dsp:nvSpPr>
      <dsp:spPr>
        <a:xfrm>
          <a:off x="573484" y="646462"/>
          <a:ext cx="571443" cy="390354"/>
        </a:xfrm>
        <a:custGeom>
          <a:avLst/>
          <a:gdLst/>
          <a:ahLst/>
          <a:cxnLst/>
          <a:rect l="0" t="0" r="0" b="0"/>
          <a:pathLst>
            <a:path>
              <a:moveTo>
                <a:pt x="0" y="0"/>
              </a:moveTo>
              <a:lnTo>
                <a:pt x="0" y="390354"/>
              </a:lnTo>
              <a:lnTo>
                <a:pt x="571443" y="390354"/>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5EA6CDE-1139-44EA-882F-6BD6A52CEE43}">
      <dsp:nvSpPr>
        <dsp:cNvPr id="0" name=""/>
        <dsp:cNvSpPr/>
      </dsp:nvSpPr>
      <dsp:spPr>
        <a:xfrm>
          <a:off x="1144927" y="704970"/>
          <a:ext cx="7489031" cy="663691"/>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Summary Report</a:t>
          </a:r>
        </a:p>
      </dsp:txBody>
      <dsp:txXfrm>
        <a:off x="1164366" y="724409"/>
        <a:ext cx="7450153" cy="624813"/>
      </dsp:txXfrm>
    </dsp:sp>
    <dsp:sp modelId="{CFBED884-43B2-4AFB-9F9A-5D3485CE8E91}">
      <dsp:nvSpPr>
        <dsp:cNvPr id="0" name=""/>
        <dsp:cNvSpPr/>
      </dsp:nvSpPr>
      <dsp:spPr>
        <a:xfrm>
          <a:off x="573484" y="646462"/>
          <a:ext cx="573483" cy="1145881"/>
        </a:xfrm>
        <a:custGeom>
          <a:avLst/>
          <a:gdLst/>
          <a:ahLst/>
          <a:cxnLst/>
          <a:rect l="0" t="0" r="0" b="0"/>
          <a:pathLst>
            <a:path>
              <a:moveTo>
                <a:pt x="0" y="0"/>
              </a:moveTo>
              <a:lnTo>
                <a:pt x="0" y="1145881"/>
              </a:lnTo>
              <a:lnTo>
                <a:pt x="573483" y="1145881"/>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0E879A41-6FC7-4B9F-AD86-91DE42AD1F0D}">
      <dsp:nvSpPr>
        <dsp:cNvPr id="0" name=""/>
        <dsp:cNvSpPr/>
      </dsp:nvSpPr>
      <dsp:spPr>
        <a:xfrm>
          <a:off x="1146968" y="1427170"/>
          <a:ext cx="7489031" cy="73034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Learning Management System Training Modules</a:t>
          </a:r>
        </a:p>
      </dsp:txBody>
      <dsp:txXfrm>
        <a:off x="1168359" y="1448561"/>
        <a:ext cx="7446249" cy="687564"/>
      </dsp:txXfrm>
    </dsp:sp>
    <dsp:sp modelId="{4D27948A-CF4E-44D3-A6FA-790378BF51B0}">
      <dsp:nvSpPr>
        <dsp:cNvPr id="0" name=""/>
        <dsp:cNvSpPr/>
      </dsp:nvSpPr>
      <dsp:spPr>
        <a:xfrm>
          <a:off x="573484" y="646462"/>
          <a:ext cx="571443" cy="1909843"/>
        </a:xfrm>
        <a:custGeom>
          <a:avLst/>
          <a:gdLst/>
          <a:ahLst/>
          <a:cxnLst/>
          <a:rect l="0" t="0" r="0" b="0"/>
          <a:pathLst>
            <a:path>
              <a:moveTo>
                <a:pt x="0" y="0"/>
              </a:moveTo>
              <a:lnTo>
                <a:pt x="0" y="1909843"/>
              </a:lnTo>
              <a:lnTo>
                <a:pt x="571443" y="190984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57057CE9-56A1-4119-BEB1-6215799D235D}">
      <dsp:nvSpPr>
        <dsp:cNvPr id="0" name=""/>
        <dsp:cNvSpPr/>
      </dsp:nvSpPr>
      <dsp:spPr>
        <a:xfrm>
          <a:off x="1144927" y="2216024"/>
          <a:ext cx="7489031" cy="680561"/>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Internal Monitoring Training</a:t>
          </a:r>
        </a:p>
      </dsp:txBody>
      <dsp:txXfrm>
        <a:off x="1164860" y="2235957"/>
        <a:ext cx="7449165" cy="640695"/>
      </dsp:txXfrm>
    </dsp:sp>
    <dsp:sp modelId="{A61F3782-7FA0-40D7-964F-A3D28C688A36}">
      <dsp:nvSpPr>
        <dsp:cNvPr id="0" name=""/>
        <dsp:cNvSpPr/>
      </dsp:nvSpPr>
      <dsp:spPr>
        <a:xfrm>
          <a:off x="573484" y="646462"/>
          <a:ext cx="571443" cy="2644397"/>
        </a:xfrm>
        <a:custGeom>
          <a:avLst/>
          <a:gdLst/>
          <a:ahLst/>
          <a:cxnLst/>
          <a:rect l="0" t="0" r="0" b="0"/>
          <a:pathLst>
            <a:path>
              <a:moveTo>
                <a:pt x="0" y="0"/>
              </a:moveTo>
              <a:lnTo>
                <a:pt x="0" y="2644397"/>
              </a:lnTo>
              <a:lnTo>
                <a:pt x="571443" y="2644397"/>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B947D60D-FBF4-4AD1-AB5F-BD078056A063}">
      <dsp:nvSpPr>
        <dsp:cNvPr id="0" name=""/>
        <dsp:cNvSpPr/>
      </dsp:nvSpPr>
      <dsp:spPr>
        <a:xfrm>
          <a:off x="1144927" y="2976632"/>
          <a:ext cx="7489031" cy="62845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Individual Corrections</a:t>
          </a:r>
        </a:p>
      </dsp:txBody>
      <dsp:txXfrm>
        <a:off x="1163334" y="2995039"/>
        <a:ext cx="7452217" cy="591642"/>
      </dsp:txXfrm>
    </dsp:sp>
    <dsp:sp modelId="{97726817-7E8D-446E-A10A-AEC82B7B21C9}">
      <dsp:nvSpPr>
        <dsp:cNvPr id="0" name=""/>
        <dsp:cNvSpPr/>
      </dsp:nvSpPr>
      <dsp:spPr>
        <a:xfrm>
          <a:off x="573484" y="646462"/>
          <a:ext cx="573484" cy="3342500"/>
        </a:xfrm>
        <a:custGeom>
          <a:avLst/>
          <a:gdLst/>
          <a:ahLst/>
          <a:cxnLst/>
          <a:rect l="0" t="0" r="0" b="0"/>
          <a:pathLst>
            <a:path>
              <a:moveTo>
                <a:pt x="0" y="0"/>
              </a:moveTo>
              <a:lnTo>
                <a:pt x="0" y="3342500"/>
              </a:lnTo>
              <a:lnTo>
                <a:pt x="573484" y="3342500"/>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78A9C38B-1804-441C-A03E-8A6A4B4BE6CB}">
      <dsp:nvSpPr>
        <dsp:cNvPr id="0" name=""/>
        <dsp:cNvSpPr/>
      </dsp:nvSpPr>
      <dsp:spPr>
        <a:xfrm>
          <a:off x="1146968" y="3654845"/>
          <a:ext cx="7489031" cy="66823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Corrective Action Plan and Systemic Corrections</a:t>
          </a:r>
        </a:p>
      </dsp:txBody>
      <dsp:txXfrm>
        <a:off x="1166540" y="3674417"/>
        <a:ext cx="7449887" cy="629090"/>
      </dsp:txXfrm>
    </dsp:sp>
    <dsp:sp modelId="{3DD4F5BB-69E1-4E5F-B5E8-6CD1AB4DF620}">
      <dsp:nvSpPr>
        <dsp:cNvPr id="0" name=""/>
        <dsp:cNvSpPr/>
      </dsp:nvSpPr>
      <dsp:spPr>
        <a:xfrm>
          <a:off x="573484" y="646462"/>
          <a:ext cx="571443" cy="4080210"/>
        </a:xfrm>
        <a:custGeom>
          <a:avLst/>
          <a:gdLst/>
          <a:ahLst/>
          <a:cxnLst/>
          <a:rect l="0" t="0" r="0" b="0"/>
          <a:pathLst>
            <a:path>
              <a:moveTo>
                <a:pt x="0" y="0"/>
              </a:moveTo>
              <a:lnTo>
                <a:pt x="0" y="4080210"/>
              </a:lnTo>
              <a:lnTo>
                <a:pt x="571443" y="4080210"/>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45D168E9-F230-4464-B13B-F243E3284055}">
      <dsp:nvSpPr>
        <dsp:cNvPr id="0" name=""/>
        <dsp:cNvSpPr/>
      </dsp:nvSpPr>
      <dsp:spPr>
        <a:xfrm>
          <a:off x="1144927" y="4368800"/>
          <a:ext cx="7489031" cy="715743"/>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Self-Review and Strategic Improvement Plan</a:t>
          </a:r>
        </a:p>
      </dsp:txBody>
      <dsp:txXfrm>
        <a:off x="1165890" y="4389763"/>
        <a:ext cx="7447105" cy="6738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55378-3547-4D9D-B081-9ACBD8AD7AC0}" type="datetimeFigureOut">
              <a:rPr lang="en-US" smtClean="0"/>
              <a:t>9/20/2019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2024964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We’ll start at the bottom on this one</a:t>
            </a:r>
          </a:p>
          <a:p>
            <a:pPr marL="171450" indent="-171450">
              <a:buFont typeface="Arial" panose="020B0604020202020204" pitchFamily="34" charset="0"/>
              <a:buChar char="•"/>
            </a:pPr>
            <a:r>
              <a:rPr lang="en-US" baseline="0" dirty="0"/>
              <a:t>To calculate the overall determination, OSEP calculates a compliance score and results score, and then averages the two for an overall score</a:t>
            </a:r>
          </a:p>
          <a:p>
            <a:pPr marL="171450" indent="-171450">
              <a:buFont typeface="Arial" panose="020B0604020202020204" pitchFamily="34" charset="0"/>
              <a:buChar char="•"/>
            </a:pPr>
            <a:r>
              <a:rPr lang="en-US" baseline="0" dirty="0"/>
              <a:t>Thus, compliance accounts for 50% of the determination, and student results account for 50% of the determination</a:t>
            </a:r>
          </a:p>
          <a:p>
            <a:pPr marL="171450" indent="-171450">
              <a:buFont typeface="Arial" panose="020B0604020202020204" pitchFamily="34" charset="0"/>
              <a:buChar char="•"/>
            </a:pPr>
            <a:r>
              <a:rPr lang="en-US" baseline="0" dirty="0"/>
              <a:t>We scored 100% on the compliance measures by earning 20 of 20 total points – that’s identical to last year</a:t>
            </a:r>
          </a:p>
          <a:p>
            <a:pPr marL="171450" indent="-171450">
              <a:buFont typeface="Arial" panose="020B0604020202020204" pitchFamily="34" charset="0"/>
              <a:buChar char="•"/>
            </a:pPr>
            <a:r>
              <a:rPr lang="en-US" baseline="0" dirty="0"/>
              <a:t>We scored 66.7% on the results measures by earning 16 of 24 points – that’s also identical to last year</a:t>
            </a:r>
          </a:p>
          <a:p>
            <a:pPr marL="171450" indent="-171450">
              <a:buFont typeface="Arial" panose="020B0604020202020204" pitchFamily="34" charset="0"/>
              <a:buChar char="•"/>
            </a:pPr>
            <a:r>
              <a:rPr lang="en-US" baseline="0" dirty="0"/>
              <a:t>The average of the two results in an overall score of 83.3%. An 80% is required for a determination of </a:t>
            </a:r>
            <a:r>
              <a:rPr lang="en-US" i="1" baseline="0" dirty="0"/>
              <a:t>Meets Requirements.</a:t>
            </a:r>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F75F5588-0C36-4DB5-BBCC-B5B586E9EDE1}" type="slidenum">
              <a:rPr lang="en-US" smtClean="0"/>
              <a:pPr>
                <a:defRPr/>
              </a:pPr>
              <a:t>33</a:t>
            </a:fld>
            <a:endParaRPr lang="en-US" dirty="0"/>
          </a:p>
        </p:txBody>
      </p:sp>
    </p:spTree>
    <p:extLst>
      <p:ext uri="{BB962C8B-B14F-4D97-AF65-F5344CB8AC3E}">
        <p14:creationId xmlns:p14="http://schemas.microsoft.com/office/powerpoint/2010/main" val="110067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Full 20 compliance points – important not to take this for granted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Reflects lots of work at the district, regional, and state level to meet IDEA requirements</a:t>
            </a:r>
          </a:p>
          <a:p>
            <a:endParaRPr lang="en-US" dirty="0"/>
          </a:p>
        </p:txBody>
      </p:sp>
      <p:sp>
        <p:nvSpPr>
          <p:cNvPr id="4" name="Slide Number Placeholder 3"/>
          <p:cNvSpPr>
            <a:spLocks noGrp="1"/>
          </p:cNvSpPr>
          <p:nvPr>
            <p:ph type="sldNum" sz="quarter" idx="5"/>
          </p:nvPr>
        </p:nvSpPr>
        <p:spPr/>
        <p:txBody>
          <a:bodyPr/>
          <a:lstStyle/>
          <a:p>
            <a:pPr>
              <a:defRPr/>
            </a:pPr>
            <a:fld id="{F75F5588-0C36-4DB5-BBCC-B5B586E9EDE1}" type="slidenum">
              <a:rPr lang="en-US" smtClean="0"/>
              <a:pPr>
                <a:defRPr/>
              </a:pPr>
              <a:t>34</a:t>
            </a:fld>
            <a:endParaRPr lang="en-US" dirty="0"/>
          </a:p>
        </p:txBody>
      </p:sp>
    </p:spTree>
    <p:extLst>
      <p:ext uri="{BB962C8B-B14F-4D97-AF65-F5344CB8AC3E}">
        <p14:creationId xmlns:p14="http://schemas.microsoft.com/office/powerpoint/2010/main" val="2555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spcBef>
                <a:spcPts val="1000"/>
              </a:spcBef>
              <a:spcAft>
                <a:spcPts val="1000"/>
              </a:spcAft>
              <a:buFont typeface="Arial" panose="020B0604020202020204" pitchFamily="34" charset="0"/>
              <a:buChar char="•"/>
            </a:pPr>
            <a:r>
              <a:rPr lang="en-US" dirty="0"/>
              <a:t>Participation in regular vs. alternate state assessments continues to account for 4 separate measures.</a:t>
            </a:r>
          </a:p>
          <a:p>
            <a:pPr marL="171450" indent="-171450">
              <a:spcBef>
                <a:spcPts val="1000"/>
              </a:spcBef>
              <a:spcAft>
                <a:spcPts val="1000"/>
              </a:spcAft>
              <a:buFont typeface="Arial" panose="020B0604020202020204" pitchFamily="34" charset="0"/>
              <a:buChar char="•"/>
            </a:pPr>
            <a:r>
              <a:rPr lang="en-US" dirty="0"/>
              <a:t>We improved on three of the four measures, which reflects more SWD taking regular state assessments, and fewer SWD taking alternate assessments.</a:t>
            </a:r>
          </a:p>
          <a:p>
            <a:pPr marL="171450" indent="-171450">
              <a:spcBef>
                <a:spcPts val="1000"/>
              </a:spcBef>
              <a:spcAft>
                <a:spcPts val="1000"/>
              </a:spcAft>
              <a:buFont typeface="Arial" panose="020B0604020202020204" pitchFamily="34" charset="0"/>
              <a:buChar char="•"/>
            </a:pPr>
            <a:r>
              <a:rPr lang="en-US" sz="1000" dirty="0"/>
              <a:t>This is good news for our state, as we’ve had to submit a waiver each year since the Every Student Succeeds Act was passed, due to exceeding the 1% threshold for the percentage of all students taking alternate assessments. Though our overall state rate remains well over 1%, these data suggest we may be moving in the right direction on that.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37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spcBef>
                <a:spcPts val="1000"/>
              </a:spcBef>
              <a:spcAft>
                <a:spcPts val="1000"/>
              </a:spcAft>
              <a:buFont typeface="Arial" panose="020B0604020202020204" pitchFamily="34" charset="0"/>
              <a:buChar char="•"/>
            </a:pPr>
            <a:r>
              <a:rPr lang="en-US" sz="1000" dirty="0"/>
              <a:t>Since the </a:t>
            </a:r>
            <a:r>
              <a:rPr lang="en-US" sz="1000" dirty="0" err="1"/>
              <a:t>NAEP</a:t>
            </a:r>
            <a:r>
              <a:rPr lang="en-US" sz="1000" dirty="0"/>
              <a:t> is only administered every other year, this year’s determination is based on the same </a:t>
            </a:r>
            <a:r>
              <a:rPr lang="en-US" sz="1000" dirty="0" err="1"/>
              <a:t>NAEP</a:t>
            </a:r>
            <a:r>
              <a:rPr lang="en-US" sz="1000" dirty="0"/>
              <a:t> results as last year.</a:t>
            </a:r>
          </a:p>
          <a:p>
            <a:pPr marL="171450" indent="-171450">
              <a:spcBef>
                <a:spcPts val="1000"/>
              </a:spcBef>
              <a:spcAft>
                <a:spcPts val="1000"/>
              </a:spcAft>
              <a:buFont typeface="Arial" panose="020B0604020202020204" pitchFamily="34" charset="0"/>
              <a:buChar char="•"/>
            </a:pPr>
            <a:endParaRPr lang="en-US" sz="1000" dirty="0"/>
          </a:p>
          <a:p>
            <a:pPr marL="171450" indent="-171450">
              <a:spcBef>
                <a:spcPts val="1000"/>
              </a:spcBef>
              <a:spcAft>
                <a:spcPts val="1000"/>
              </a:spcAft>
              <a:buFont typeface="Arial" panose="020B0604020202020204" pitchFamily="34" charset="0"/>
              <a:buChar char="•"/>
            </a:pPr>
            <a:r>
              <a:rPr lang="en-US" sz="1000" dirty="0"/>
              <a:t>In this table you can see our performance and scores in relation to the criteria needed for a full score.</a:t>
            </a:r>
          </a:p>
          <a:p>
            <a:pPr marL="171450" indent="-171450">
              <a:spcBef>
                <a:spcPts val="1000"/>
              </a:spcBef>
              <a:spcAft>
                <a:spcPts val="1000"/>
              </a:spcAft>
              <a:buFont typeface="Arial" panose="020B0604020202020204" pitchFamily="34" charset="0"/>
              <a:buChar char="•"/>
            </a:pPr>
            <a:endParaRPr lang="en-US" sz="1000" dirty="0"/>
          </a:p>
          <a:p>
            <a:pPr marL="171450" indent="-171450">
              <a:spcBef>
                <a:spcPts val="1000"/>
              </a:spcBef>
              <a:spcAft>
                <a:spcPts val="1000"/>
              </a:spcAft>
              <a:buFont typeface="Arial" panose="020B0604020202020204" pitchFamily="34" charset="0"/>
              <a:buChar char="•"/>
            </a:pPr>
            <a:r>
              <a:rPr lang="en-US" sz="1000" dirty="0"/>
              <a:t>This is the part of the determination in which </a:t>
            </a:r>
            <a:r>
              <a:rPr lang="en-US" sz="1000" dirty="0" err="1"/>
              <a:t>OSEP</a:t>
            </a:r>
            <a:r>
              <a:rPr lang="en-US" sz="1000" dirty="0"/>
              <a:t> rank-orders states, giving the full score of 2 to the highest-performing group of states, a score of 1 to the middle group of states, and a score of 0 to the lowest-performing group of states.</a:t>
            </a:r>
          </a:p>
          <a:p>
            <a:pPr marL="171450" indent="-171450">
              <a:spcBef>
                <a:spcPts val="1000"/>
              </a:spcBef>
              <a:spcAft>
                <a:spcPts val="1000"/>
              </a:spcAft>
              <a:buFont typeface="Arial" panose="020B0604020202020204" pitchFamily="34" charset="0"/>
              <a:buChar char="•"/>
            </a:pPr>
            <a:endParaRPr lang="en-US" sz="1000" dirty="0"/>
          </a:p>
          <a:p>
            <a:pPr marL="171450" indent="-171450">
              <a:spcBef>
                <a:spcPts val="1000"/>
              </a:spcBef>
              <a:spcAft>
                <a:spcPts val="1000"/>
              </a:spcAft>
              <a:buFont typeface="Arial" panose="020B0604020202020204" pitchFamily="34" charset="0"/>
              <a:buChar char="•"/>
            </a:pPr>
            <a:r>
              <a:rPr lang="en-US" sz="1000" dirty="0"/>
              <a:t>You can see that we </a:t>
            </a:r>
            <a:r>
              <a:rPr lang="en-US" sz="1000" i="1" dirty="0"/>
              <a:t>just</a:t>
            </a:r>
            <a:r>
              <a:rPr lang="en-US" sz="1000" i="0" dirty="0"/>
              <a:t> meet the criteria for a full score on three of the four measures.</a:t>
            </a:r>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36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spcAft>
                <a:spcPts val="1000"/>
              </a:spcAft>
              <a:buFont typeface="Arial" panose="020B0604020202020204" pitchFamily="34" charset="0"/>
              <a:buChar char="•"/>
            </a:pPr>
            <a:r>
              <a:rPr lang="en-US" dirty="0"/>
              <a:t>Our dropout rate is up slightly for this year’s determination to 21%. This means that one out of every five SWD is dropping out of high school.</a:t>
            </a:r>
          </a:p>
          <a:p>
            <a:pPr marL="171450" indent="-171450">
              <a:spcBef>
                <a:spcPts val="1000"/>
              </a:spcBef>
              <a:spcAft>
                <a:spcPts val="1000"/>
              </a:spcAft>
              <a:buFont typeface="Arial" panose="020B0604020202020204" pitchFamily="34" charset="0"/>
              <a:buChar char="•"/>
            </a:pPr>
            <a:endParaRPr lang="en-US" dirty="0"/>
          </a:p>
          <a:p>
            <a:pPr marL="171450" indent="-171450">
              <a:spcBef>
                <a:spcPts val="1000"/>
              </a:spcBef>
              <a:spcAft>
                <a:spcPts val="1000"/>
              </a:spcAft>
              <a:buFont typeface="Arial" panose="020B0604020202020204" pitchFamily="34" charset="0"/>
              <a:buChar char="•"/>
            </a:pPr>
            <a:r>
              <a:rPr lang="en-US" dirty="0"/>
              <a:t>The percentage of SWD graduating with a regular high school diploma includes only SWD who received their diplomas by meeting the same requirements as students without disabilities.</a:t>
            </a:r>
          </a:p>
          <a:p>
            <a:pPr marL="171450" indent="-171450">
              <a:spcBef>
                <a:spcPts val="1000"/>
              </a:spcBef>
              <a:spcAft>
                <a:spcPts val="1000"/>
              </a:spcAft>
              <a:buFont typeface="Arial" panose="020B0604020202020204" pitchFamily="34" charset="0"/>
              <a:buChar char="•"/>
            </a:pPr>
            <a:endParaRPr lang="en-US" dirty="0"/>
          </a:p>
          <a:p>
            <a:pPr marL="171450" indent="-171450">
              <a:spcBef>
                <a:spcPts val="1000"/>
              </a:spcBef>
              <a:spcAft>
                <a:spcPts val="1000"/>
              </a:spcAft>
              <a:buFont typeface="Arial" panose="020B0604020202020204" pitchFamily="34" charset="0"/>
              <a:buChar char="•"/>
            </a:pPr>
            <a:r>
              <a:rPr lang="en-US" dirty="0"/>
              <a:t>This continues to be our lowest scoring area and we’re moving in the wrong direction, as fewer than one out of every three SWD now meets standard requirements for graduation. </a:t>
            </a:r>
          </a:p>
          <a:p>
            <a:pPr marL="171450" indent="-171450">
              <a:spcBef>
                <a:spcPts val="1000"/>
              </a:spcBef>
              <a:spcAft>
                <a:spcPts val="1000"/>
              </a:spcAft>
              <a:buFont typeface="Arial" panose="020B0604020202020204" pitchFamily="34" charset="0"/>
              <a:buChar char="•"/>
            </a:pPr>
            <a:endParaRPr lang="en-US" dirty="0"/>
          </a:p>
          <a:p>
            <a:pPr marL="171450" indent="-171450">
              <a:spcBef>
                <a:spcPts val="1000"/>
              </a:spcBef>
              <a:spcAft>
                <a:spcPts val="1000"/>
              </a:spcAft>
              <a:buFont typeface="Arial" panose="020B0604020202020204" pitchFamily="34" charset="0"/>
              <a:buChar char="•"/>
            </a:pPr>
            <a:r>
              <a:rPr lang="en-US" dirty="0"/>
              <a:t>The criteria required for two points shows how low-performing we are in this area relative to other states. To score even one point on this measure, we would have to improve to 66%.</a:t>
            </a:r>
          </a:p>
        </p:txBody>
      </p:sp>
      <p:sp>
        <p:nvSpPr>
          <p:cNvPr id="4" name="Slide Number Placeholder 3"/>
          <p:cNvSpPr>
            <a:spLocks noGrp="1"/>
          </p:cNvSpPr>
          <p:nvPr>
            <p:ph type="sldNum" sz="quarter" idx="10"/>
          </p:nvPr>
        </p:nvSpPr>
        <p:spPr/>
        <p:txBody>
          <a:bodyPr/>
          <a:lstStyle/>
          <a:p>
            <a:fld id="{A88EB8E9-7E05-4C60-A58D-798732DD5BFE}" type="slidenum">
              <a:rPr lang="en-US" smtClean="0"/>
              <a:t>37</a:t>
            </a:fld>
            <a:endParaRPr lang="en-US" dirty="0"/>
          </a:p>
        </p:txBody>
      </p:sp>
    </p:spTree>
    <p:extLst>
      <p:ext uri="{BB962C8B-B14F-4D97-AF65-F5344CB8AC3E}">
        <p14:creationId xmlns:p14="http://schemas.microsoft.com/office/powerpoint/2010/main" val="205900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state determinations, IDEA requires each state to make annual determinations of each school district, using the same four categories. In Ohio, these are known as Special Education Ratings.</a:t>
            </a:r>
          </a:p>
          <a:p>
            <a:pPr marL="171450" indent="-171450">
              <a:buFont typeface="Arial" panose="020B0604020202020204" pitchFamily="34" charset="0"/>
              <a:buChar char="•"/>
            </a:pPr>
            <a:r>
              <a:rPr lang="en-US" dirty="0"/>
              <a:t>We released 2019 ratings on Tuesday, </a:t>
            </a:r>
            <a:r>
              <a:rPr lang="en-US"/>
              <a:t>with </a:t>
            </a:r>
            <a:r>
              <a:rPr lang="en-US" dirty="0"/>
              <a:t>notifications sent to superintendents, special education contacts, </a:t>
            </a:r>
            <a:r>
              <a:rPr lang="en-US"/>
              <a:t>and </a:t>
            </a:r>
            <a:r>
              <a:rPr lang="en-US" dirty="0"/>
              <a:t>community school sponsors.</a:t>
            </a:r>
          </a:p>
        </p:txBody>
      </p:sp>
      <p:sp>
        <p:nvSpPr>
          <p:cNvPr id="4" name="Slide Number Placeholder 3"/>
          <p:cNvSpPr>
            <a:spLocks noGrp="1"/>
          </p:cNvSpPr>
          <p:nvPr>
            <p:ph type="sldNum" sz="quarter" idx="10"/>
          </p:nvPr>
        </p:nvSpPr>
        <p:spPr/>
        <p:txBody>
          <a:bodyPr/>
          <a:lstStyle/>
          <a:p>
            <a:fld id="{73043527-8EAB-40B4-A534-3045E607F503}" type="slidenum">
              <a:rPr lang="en-US" smtClean="0"/>
              <a:t>38</a:t>
            </a:fld>
            <a:endParaRPr lang="en-US" dirty="0"/>
          </a:p>
        </p:txBody>
      </p:sp>
    </p:spTree>
    <p:extLst>
      <p:ext uri="{BB962C8B-B14F-4D97-AF65-F5344CB8AC3E}">
        <p14:creationId xmlns:p14="http://schemas.microsoft.com/office/powerpoint/2010/main" val="20799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39</a:t>
            </a:fld>
            <a:endParaRPr lang="en-US" dirty="0"/>
          </a:p>
        </p:txBody>
      </p:sp>
    </p:spTree>
    <p:extLst>
      <p:ext uri="{BB962C8B-B14F-4D97-AF65-F5344CB8AC3E}">
        <p14:creationId xmlns:p14="http://schemas.microsoft.com/office/powerpoint/2010/main" val="384617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menu includes the publication date and data year for both Ratings and Profiles. </a:t>
            </a:r>
          </a:p>
        </p:txBody>
      </p:sp>
      <p:sp>
        <p:nvSpPr>
          <p:cNvPr id="4" name="Slide Number Placeholder 3"/>
          <p:cNvSpPr>
            <a:spLocks noGrp="1"/>
          </p:cNvSpPr>
          <p:nvPr>
            <p:ph type="sldNum" sz="quarter" idx="10"/>
          </p:nvPr>
        </p:nvSpPr>
        <p:spPr/>
        <p:txBody>
          <a:bodyPr/>
          <a:lstStyle/>
          <a:p>
            <a:fld id="{A88EB8E9-7E05-4C60-A58D-798732DD5BFE}" type="slidenum">
              <a:rPr lang="en-US" smtClean="0"/>
              <a:t>40</a:t>
            </a:fld>
            <a:endParaRPr lang="en-US" dirty="0"/>
          </a:p>
        </p:txBody>
      </p:sp>
    </p:spTree>
    <p:extLst>
      <p:ext uri="{BB962C8B-B14F-4D97-AF65-F5344CB8AC3E}">
        <p14:creationId xmlns:p14="http://schemas.microsoft.com/office/powerpoint/2010/main" val="83782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2018, the Department</a:t>
            </a:r>
            <a:r>
              <a:rPr lang="en-US" baseline="0" dirty="0"/>
              <a:t> added student results measures to</a:t>
            </a:r>
            <a:r>
              <a:rPr lang="en-US" dirty="0"/>
              <a:t> the Special Education Ratings process.</a:t>
            </a:r>
            <a:r>
              <a:rPr lang="en-US" baseline="0" dirty="0"/>
              <a:t> </a:t>
            </a:r>
          </a:p>
          <a:p>
            <a:pPr defTabSz="931774">
              <a:defRPr/>
            </a:pPr>
            <a:endParaRPr lang="en-US" baseline="0" dirty="0"/>
          </a:p>
          <a:p>
            <a:pPr defTabSz="931774">
              <a:defRPr/>
            </a:pPr>
            <a:r>
              <a:rPr lang="en-US" baseline="0" dirty="0"/>
              <a:t>The 2019 ratings are based at the same measures as 2018.</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41</a:t>
            </a:fld>
            <a:endParaRPr lang="en-US" dirty="0"/>
          </a:p>
        </p:txBody>
      </p:sp>
    </p:spTree>
    <p:extLst>
      <p:ext uri="{BB962C8B-B14F-4D97-AF65-F5344CB8AC3E}">
        <p14:creationId xmlns:p14="http://schemas.microsoft.com/office/powerpoint/2010/main" val="32080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34"/>
              </a:spcBef>
              <a:buFont typeface="Arial" panose="020B0604020202020204" pitchFamily="34" charset="0"/>
              <a:buNone/>
            </a:pPr>
            <a:r>
              <a:rPr lang="en-US" dirty="0"/>
              <a:t>Beginning with last year’s ratings (2018), three new results measures were included. These are: </a:t>
            </a:r>
          </a:p>
          <a:p>
            <a:pPr marL="0" indent="0">
              <a:spcBef>
                <a:spcPts val="1834"/>
              </a:spcBef>
              <a:buFont typeface="Arial" panose="020B0604020202020204" pitchFamily="34" charset="0"/>
              <a:buNone/>
            </a:pPr>
            <a:endParaRPr lang="en-US" dirty="0"/>
          </a:p>
          <a:p>
            <a:pPr marL="171450" indent="-171450">
              <a:spcBef>
                <a:spcPts val="1834"/>
              </a:spcBef>
              <a:buFont typeface="Wingdings" panose="05000000000000000000" pitchFamily="2" charset="2"/>
              <a:buChar char="Ø"/>
            </a:pPr>
            <a:r>
              <a:rPr lang="en-US" dirty="0"/>
              <a:t>The percent of students with disabilities scoring proficient or above on state </a:t>
            </a:r>
            <a:r>
              <a:rPr lang="en-US" b="1" dirty="0"/>
              <a:t>math</a:t>
            </a:r>
            <a:r>
              <a:rPr lang="en-US" dirty="0"/>
              <a:t> assessments</a:t>
            </a:r>
            <a:r>
              <a:rPr lang="en-US" baseline="0" dirty="0"/>
              <a:t> (across all grades);</a:t>
            </a:r>
          </a:p>
          <a:p>
            <a:pPr marL="0" indent="0">
              <a:spcBef>
                <a:spcPts val="1834"/>
              </a:spcBef>
              <a:buFont typeface="Wingdings" panose="05000000000000000000" pitchFamily="2" charset="2"/>
              <a:buNone/>
            </a:pPr>
            <a:endParaRPr lang="en-US" baseline="0" dirty="0"/>
          </a:p>
          <a:p>
            <a:pPr marL="171450" marR="0" indent="-171450" algn="l" defTabSz="914400"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dirty="0"/>
              <a:t>The percent of students with disabilities scoring proficient or above on state </a:t>
            </a:r>
            <a:r>
              <a:rPr lang="en-US" b="1" dirty="0"/>
              <a:t>reading</a:t>
            </a:r>
            <a:r>
              <a:rPr lang="en-US" dirty="0"/>
              <a:t> assessments</a:t>
            </a:r>
            <a:r>
              <a:rPr lang="en-US" baseline="0" dirty="0"/>
              <a:t> (across all grades); </a:t>
            </a:r>
          </a:p>
          <a:p>
            <a:pPr marL="171450" marR="0" indent="-171450" algn="l" defTabSz="914400" rtl="0" eaLnBrk="1" fontAlgn="auto" latinLnBrk="0" hangingPunct="1">
              <a:lnSpc>
                <a:spcPct val="100000"/>
              </a:lnSpc>
              <a:spcBef>
                <a:spcPts val="1834"/>
              </a:spcBef>
              <a:spcAft>
                <a:spcPts val="0"/>
              </a:spcAft>
              <a:buClrTx/>
              <a:buSzTx/>
              <a:buFont typeface="Wingdings" panose="05000000000000000000" pitchFamily="2" charset="2"/>
              <a:buChar char="Ø"/>
              <a:tabLst/>
              <a:defRPr/>
            </a:pPr>
            <a:endParaRPr lang="en-US" baseline="0" dirty="0"/>
          </a:p>
          <a:p>
            <a:pPr marL="171450" marR="0" indent="-171450" algn="l" defTabSz="914400"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dirty="0"/>
              <a:t>The percent of students with disabilities scoring proficient or above on the state </a:t>
            </a:r>
            <a:r>
              <a:rPr lang="en-US" b="1" dirty="0"/>
              <a:t>third-grade reading</a:t>
            </a:r>
            <a:r>
              <a:rPr lang="en-US" dirty="0"/>
              <a:t> assessment.</a:t>
            </a:r>
            <a:r>
              <a:rPr lang="en-US" baseline="0" dirty="0"/>
              <a:t> </a:t>
            </a:r>
          </a:p>
          <a:p>
            <a:pPr marL="0" marR="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r>
              <a:rPr lang="en-US" baseline="0" dirty="0"/>
              <a:t>(This</a:t>
            </a:r>
            <a:r>
              <a:rPr lang="en-US" dirty="0"/>
              <a:t> measure gives extra weight to third grade reading proficiency,</a:t>
            </a:r>
            <a:r>
              <a:rPr lang="en-US" baseline="0" dirty="0"/>
              <a:t> because improving early literacy outcomes is the focus of our State Systemic Improvement Plan.)</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42</a:t>
            </a:fld>
            <a:endParaRPr lang="en-US" dirty="0"/>
          </a:p>
        </p:txBody>
      </p:sp>
    </p:spTree>
    <p:extLst>
      <p:ext uri="{BB962C8B-B14F-4D97-AF65-F5344CB8AC3E}">
        <p14:creationId xmlns:p14="http://schemas.microsoft.com/office/powerpoint/2010/main" val="243515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42128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834"/>
              </a:spcBef>
              <a:buFont typeface="Wingdings" panose="05000000000000000000" pitchFamily="2" charset="2"/>
              <a:buChar char="Ø"/>
            </a:pPr>
            <a:r>
              <a:rPr lang="en-US" dirty="0"/>
              <a:t>The percent of students with disabilities graduating by meeting the same requirements as students without disabilities</a:t>
            </a:r>
            <a:endParaRPr lang="en-US" baseline="0" dirty="0"/>
          </a:p>
          <a:p>
            <a:pPr marL="0" indent="0">
              <a:spcBef>
                <a:spcPts val="1834"/>
              </a:spcBef>
              <a:buFont typeface="Wingdings" panose="05000000000000000000" pitchFamily="2" charset="2"/>
              <a:buNone/>
            </a:pPr>
            <a:r>
              <a:rPr lang="en-US" baseline="0" dirty="0"/>
              <a:t>(Students with disabilities taking alternate assessments, excused from the consequences of the standard high school assessment, or graduating by IEP team decision do not count as meeting standard graduation requirements.)</a:t>
            </a:r>
          </a:p>
          <a:p>
            <a:pPr marL="0" indent="0">
              <a:spcBef>
                <a:spcPts val="1834"/>
              </a:spcBef>
              <a:buFont typeface="Wingdings" panose="05000000000000000000" pitchFamily="2" charset="2"/>
              <a:buNone/>
            </a:pPr>
            <a:endParaRPr lang="en-US" baseline="0" dirty="0"/>
          </a:p>
          <a:p>
            <a:pPr marL="171450" marR="0" indent="-171450" algn="l" defTabSz="914400"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dirty="0"/>
              <a:t>The percent of students taking alternate assessments in math and reading</a:t>
            </a:r>
            <a:endParaRPr lang="en-US" baseline="0" dirty="0"/>
          </a:p>
          <a:p>
            <a:pPr marL="0" marR="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r>
              <a:rPr lang="en-US" baseline="0" dirty="0"/>
              <a:t>(Students </a:t>
            </a:r>
            <a:r>
              <a:rPr lang="en-US" sz="1200" b="0" i="0" kern="1200" dirty="0">
                <a:solidFill>
                  <a:schemeClr val="tx1"/>
                </a:solidFill>
                <a:effectLst/>
                <a:latin typeface="+mn-lt"/>
                <a:ea typeface="+mn-ea"/>
                <a:cs typeface="+mn-cs"/>
              </a:rPr>
              <a:t>taking the Alternate Assessment for Students with Significant Cognitive Disabilities</a:t>
            </a:r>
            <a:r>
              <a:rPr lang="en-US" baseline="0" dirty="0"/>
              <a:t>.) </a:t>
            </a:r>
          </a:p>
        </p:txBody>
      </p:sp>
      <p:sp>
        <p:nvSpPr>
          <p:cNvPr id="4" name="Slide Number Placeholder 3"/>
          <p:cNvSpPr>
            <a:spLocks noGrp="1"/>
          </p:cNvSpPr>
          <p:nvPr>
            <p:ph type="sldNum" sz="quarter" idx="5"/>
          </p:nvPr>
        </p:nvSpPr>
        <p:spPr/>
        <p:txBody>
          <a:bodyPr/>
          <a:lstStyle/>
          <a:p>
            <a:fld id="{A88EB8E9-7E05-4C60-A58D-798732DD5BFE}" type="slidenum">
              <a:rPr lang="en-US" smtClean="0"/>
              <a:t>43</a:t>
            </a:fld>
            <a:endParaRPr lang="en-US" dirty="0"/>
          </a:p>
        </p:txBody>
      </p:sp>
    </p:spTree>
    <p:extLst>
      <p:ext uri="{BB962C8B-B14F-4D97-AF65-F5344CB8AC3E}">
        <p14:creationId xmlns:p14="http://schemas.microsoft.com/office/powerpoint/2010/main" val="200400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44</a:t>
            </a:fld>
            <a:endParaRPr lang="en-US"/>
          </a:p>
        </p:txBody>
      </p:sp>
    </p:spTree>
    <p:extLst>
      <p:ext uri="{BB962C8B-B14F-4D97-AF65-F5344CB8AC3E}">
        <p14:creationId xmlns:p14="http://schemas.microsoft.com/office/powerpoint/2010/main" val="158661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46</a:t>
            </a:fld>
            <a:endParaRPr lang="en-US"/>
          </a:p>
        </p:txBody>
      </p:sp>
    </p:spTree>
    <p:extLst>
      <p:ext uri="{BB962C8B-B14F-4D97-AF65-F5344CB8AC3E}">
        <p14:creationId xmlns:p14="http://schemas.microsoft.com/office/powerpoint/2010/main" val="1612142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helpful to examine the primary</a:t>
            </a:r>
            <a:r>
              <a:rPr lang="en-US" baseline="0" dirty="0"/>
              <a:t> differences between the two.</a:t>
            </a:r>
          </a:p>
          <a:p>
            <a:endParaRPr lang="en-US" baseline="0" dirty="0"/>
          </a:p>
          <a:p>
            <a:r>
              <a:rPr lang="en-US" baseline="0" dirty="0"/>
              <a:t>1) Special Education Profiles are sent in December or January and provide a preview for the rating. Special Education Ratings are sent the following August or September and are based on a subset of data from the profile.</a:t>
            </a:r>
          </a:p>
          <a:p>
            <a:endParaRPr lang="en-US" baseline="0" dirty="0"/>
          </a:p>
          <a:p>
            <a:r>
              <a:rPr lang="en-US" baseline="0" dirty="0"/>
              <a:t>2) While both are web-based reports, Special Education Profiles display the district’s data for the last five years, in table and graph format. Special Education Ratings display data only for one school year, reflecting the data from the most recent Profile.  So, the 2019 ratings will be based on data from 2017-2018.</a:t>
            </a:r>
          </a:p>
          <a:p>
            <a:endParaRPr lang="en-US" baseline="0" dirty="0"/>
          </a:p>
          <a:p>
            <a:r>
              <a:rPr lang="en-US" baseline="0" dirty="0"/>
              <a:t>3) Special Education Profiles include compliance indicators and results indicators, while Special Education Ratings included only compliance indicators, until 2018, when results indicators were added. Now, both profiles &amp; ratings include both compliance &amp; results indicators. And ratings also include audit findings. </a:t>
            </a:r>
          </a:p>
          <a:p>
            <a:endParaRPr lang="en-US" baseline="0" dirty="0"/>
          </a:p>
          <a:p>
            <a:r>
              <a:rPr lang="en-US" baseline="0" dirty="0"/>
              <a:t>4) Special Education Profiles are used to notify districts of any required actions for the school year, based on findings of noncompliance, data investigations, or selection for survey participation.  By the time Special Education Ratings are issued, indicators with required actions have already been or are being addressed.</a:t>
            </a:r>
          </a:p>
          <a:p>
            <a:endParaRPr lang="en-US" baseline="0" dirty="0"/>
          </a:p>
          <a:p>
            <a:r>
              <a:rPr lang="en-US" baseline="0" dirty="0"/>
              <a:t>5) Special Education Profiles include required actions for compliance rates of less than 100%, while Special Education Ratings give full scores for “substantial compliance” rates of 95% or above.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47</a:t>
            </a:fld>
            <a:endParaRPr lang="en-US" dirty="0"/>
          </a:p>
        </p:txBody>
      </p:sp>
    </p:spTree>
    <p:extLst>
      <p:ext uri="{BB962C8B-B14F-4D97-AF65-F5344CB8AC3E}">
        <p14:creationId xmlns:p14="http://schemas.microsoft.com/office/powerpoint/2010/main" val="248285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156229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361220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288131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DABB75B-F7B1-41A9-9B13-49C9FF73B4B9}" type="slidenum">
              <a:rPr lang="en-US" smtClean="0"/>
              <a:pPr/>
              <a:t>29</a:t>
            </a:fld>
            <a:endParaRPr lang="en-US" dirty="0"/>
          </a:p>
        </p:txBody>
      </p:sp>
      <p:sp>
        <p:nvSpPr>
          <p:cNvPr id="44035" name="Rectangle 2"/>
          <p:cNvSpPr>
            <a:spLocks noGrp="1" noRot="1" noChangeAspect="1" noChangeArrowheads="1" noTextEdit="1"/>
          </p:cNvSpPr>
          <p:nvPr>
            <p:ph type="sldImg"/>
          </p:nvPr>
        </p:nvSpPr>
        <p:spPr>
          <a:xfrm>
            <a:off x="1371600" y="1143000"/>
            <a:ext cx="4114800" cy="3086100"/>
          </a:xfrm>
          <a:ln/>
        </p:spPr>
      </p:sp>
      <p:sp>
        <p:nvSpPr>
          <p:cNvPr id="44036" name="Rectangle 3"/>
          <p:cNvSpPr>
            <a:spLocks noGrp="1" noChangeArrowheads="1"/>
          </p:cNvSpPr>
          <p:nvPr>
            <p:ph type="body" idx="1"/>
          </p:nvPr>
        </p:nvSpPr>
        <p:spPr>
          <a:noFill/>
          <a:ln/>
        </p:spPr>
        <p:txBody>
          <a:bodyPr/>
          <a:lstStyle/>
          <a:p>
            <a:pPr eaLnBrk="1" hangingPunct="1"/>
            <a:r>
              <a:rPr lang="en-US" dirty="0">
                <a:effectLst/>
              </a:rPr>
              <a:t>Every year, each state receives a rating on its implementation of the Individuals with Disabilities Education Act (IDEA), known as its determination. </a:t>
            </a:r>
          </a:p>
          <a:p>
            <a:pPr eaLnBrk="1" hangingPunct="1"/>
            <a:endParaRPr lang="en-US" dirty="0">
              <a:effectLst/>
            </a:endParaRPr>
          </a:p>
          <a:p>
            <a:pPr eaLnBrk="1" hangingPunct="1"/>
            <a:r>
              <a:rPr lang="en-US" dirty="0">
                <a:effectLst/>
              </a:rPr>
              <a:t>The U.S. Department of Education uses both procedural compliance and student results data, giving each equal weight, to evaluate each state’s performance</a:t>
            </a:r>
            <a:endParaRPr lang="en-US" dirty="0"/>
          </a:p>
        </p:txBody>
      </p:sp>
      <p:sp>
        <p:nvSpPr>
          <p:cNvPr id="5" name="Date Placeholder 4"/>
          <p:cNvSpPr>
            <a:spLocks noGrp="1"/>
          </p:cNvSpPr>
          <p:nvPr>
            <p:ph type="dt" idx="10"/>
          </p:nvPr>
        </p:nvSpPr>
        <p:spPr/>
        <p:txBody>
          <a:bodyPr/>
          <a:lstStyle/>
          <a:p>
            <a:pPr>
              <a:defRPr/>
            </a:pPr>
            <a:r>
              <a:rPr lang="en-US" dirty="0"/>
              <a:t>8/31/2010</a:t>
            </a:r>
          </a:p>
        </p:txBody>
      </p:sp>
      <p:sp>
        <p:nvSpPr>
          <p:cNvPr id="6" name="Footer Placeholder 5"/>
          <p:cNvSpPr>
            <a:spLocks noGrp="1"/>
          </p:cNvSpPr>
          <p:nvPr>
            <p:ph type="ftr" sz="quarter" idx="11"/>
          </p:nvPr>
        </p:nvSpPr>
        <p:spPr/>
        <p:txBody>
          <a:bodyPr/>
          <a:lstStyle/>
          <a:p>
            <a:pPr>
              <a:defRPr/>
            </a:pPr>
            <a:r>
              <a:rPr lang="en-US" dirty="0"/>
              <a:t>Office for Exceptional Children</a:t>
            </a:r>
          </a:p>
        </p:txBody>
      </p:sp>
      <p:sp>
        <p:nvSpPr>
          <p:cNvPr id="7" name="Header Placeholder 6"/>
          <p:cNvSpPr>
            <a:spLocks noGrp="1"/>
          </p:cNvSpPr>
          <p:nvPr>
            <p:ph type="hdr" sz="quarter" idx="12"/>
          </p:nvPr>
        </p:nvSpPr>
        <p:spPr/>
        <p:txBody>
          <a:bodyPr/>
          <a:lstStyle/>
          <a:p>
            <a:pPr>
              <a:defRPr/>
            </a:pPr>
            <a:r>
              <a:rPr lang="en-US" dirty="0"/>
              <a:t>LEA Determinations</a:t>
            </a:r>
          </a:p>
        </p:txBody>
      </p:sp>
    </p:spTree>
    <p:extLst>
      <p:ext uri="{BB962C8B-B14F-4D97-AF65-F5344CB8AC3E}">
        <p14:creationId xmlns:p14="http://schemas.microsoft.com/office/powerpoint/2010/main" val="360844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ＭＳ Ｐゴシック" charset="0"/>
                <a:cs typeface="ＭＳ Ｐゴシック" charset="0"/>
              </a:rPr>
              <a:t>States</a:t>
            </a:r>
            <a:r>
              <a:rPr lang="en-US" sz="1200" kern="1200" baseline="0" dirty="0">
                <a:solidFill>
                  <a:schemeClr val="tx1"/>
                </a:solidFill>
                <a:effectLst/>
                <a:latin typeface="Times New Roman" pitchFamily="18" charset="0"/>
                <a:ea typeface="ＭＳ Ｐゴシック" charset="0"/>
                <a:cs typeface="ＭＳ Ｐゴシック" charset="0"/>
              </a:rPr>
              <a:t> receive a rating in one of four categories, and then must use the same four categories to give annual determinations to each district, known as Special Education Ratings in Ohio.</a:t>
            </a:r>
          </a:p>
          <a:p>
            <a:endParaRPr lang="en-US" sz="1200" kern="1200" baseline="0" dirty="0">
              <a:solidFill>
                <a:schemeClr val="tx1"/>
              </a:solidFill>
              <a:effectLst/>
              <a:latin typeface="Times New Roman" pitchFamily="18" charset="0"/>
              <a:ea typeface="ＭＳ Ｐゴシック" charset="0"/>
              <a:cs typeface="ＭＳ Ｐゴシック" charset="0"/>
            </a:endParaRPr>
          </a:p>
          <a:p>
            <a:r>
              <a:rPr lang="en-US" sz="1200" kern="1200" baseline="0" dirty="0">
                <a:solidFill>
                  <a:schemeClr val="tx1"/>
                </a:solidFill>
                <a:effectLst/>
                <a:latin typeface="Times New Roman" pitchFamily="18" charset="0"/>
                <a:ea typeface="ＭＳ Ｐゴシック" charset="0"/>
                <a:cs typeface="ＭＳ Ｐゴシック" charset="0"/>
              </a:rPr>
              <a:t>The required categories are:</a:t>
            </a:r>
            <a:endParaRPr lang="en-US" sz="1200" kern="1200" dirty="0">
              <a:solidFill>
                <a:schemeClr val="tx1"/>
              </a:solidFill>
              <a:effectLst/>
              <a:latin typeface="Times New Roman" pitchFamily="18" charset="0"/>
              <a:ea typeface="ＭＳ Ｐゴシック" charset="0"/>
              <a:cs typeface="ＭＳ Ｐゴシック" charset="0"/>
            </a:endParaRPr>
          </a:p>
          <a:p>
            <a:endParaRPr lang="en-US" sz="1200" i="1" kern="1200" dirty="0">
              <a:solidFill>
                <a:schemeClr val="tx1"/>
              </a:solidFill>
              <a:effectLst/>
              <a:latin typeface="Times New Roman" pitchFamily="18" charset="0"/>
              <a:ea typeface="ＭＳ Ｐゴシック" charset="0"/>
              <a:cs typeface="ＭＳ Ｐゴシック" charset="0"/>
            </a:endParaRPr>
          </a:p>
          <a:p>
            <a:r>
              <a:rPr lang="en-US" sz="1200" i="1" kern="1200" dirty="0">
                <a:solidFill>
                  <a:schemeClr val="tx1"/>
                </a:solidFill>
                <a:effectLst/>
                <a:latin typeface="Times New Roman" pitchFamily="18" charset="0"/>
                <a:ea typeface="ＭＳ Ｐゴシック" charset="0"/>
                <a:cs typeface="ＭＳ Ｐゴシック" charset="0"/>
              </a:rPr>
              <a:t>1) Meets Requirements;</a:t>
            </a:r>
          </a:p>
          <a:p>
            <a:r>
              <a:rPr lang="en-US" sz="1200" i="1" kern="1200" dirty="0">
                <a:solidFill>
                  <a:schemeClr val="tx1"/>
                </a:solidFill>
                <a:effectLst/>
                <a:latin typeface="Times New Roman" pitchFamily="18" charset="0"/>
                <a:ea typeface="ＭＳ Ｐゴシック" charset="0"/>
                <a:cs typeface="ＭＳ Ｐゴシック" charset="0"/>
              </a:rPr>
              <a:t>2) Needs Assistance;</a:t>
            </a:r>
          </a:p>
          <a:p>
            <a:r>
              <a:rPr lang="en-US" sz="1200" i="1" kern="1200" dirty="0">
                <a:solidFill>
                  <a:schemeClr val="tx1"/>
                </a:solidFill>
                <a:effectLst/>
                <a:latin typeface="Times New Roman" pitchFamily="18" charset="0"/>
                <a:ea typeface="ＭＳ Ｐゴシック" charset="0"/>
                <a:cs typeface="ＭＳ Ｐゴシック" charset="0"/>
              </a:rPr>
              <a:t>3) Needs Intervention; or </a:t>
            </a:r>
          </a:p>
          <a:p>
            <a:r>
              <a:rPr lang="en-US" sz="1200" i="1" kern="1200" dirty="0">
                <a:solidFill>
                  <a:schemeClr val="tx1"/>
                </a:solidFill>
                <a:effectLst/>
                <a:latin typeface="Times New Roman" pitchFamily="18" charset="0"/>
                <a:ea typeface="ＭＳ Ｐゴシック" charset="0"/>
                <a:cs typeface="ＭＳ Ｐゴシック" charset="0"/>
              </a:rPr>
              <a:t>4) Needs Substantial Intervention.</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30</a:t>
            </a:fld>
            <a:endParaRPr lang="en-US"/>
          </a:p>
        </p:txBody>
      </p:sp>
    </p:spTree>
    <p:extLst>
      <p:ext uri="{BB962C8B-B14F-4D97-AF65-F5344CB8AC3E}">
        <p14:creationId xmlns:p14="http://schemas.microsoft.com/office/powerpoint/2010/main" val="47671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23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latin typeface="+mj-lt"/>
              </a:rPr>
              <a:t>Our state’s scores for 2019 are very similar to those for 2018</a:t>
            </a:r>
          </a:p>
          <a:p>
            <a:pPr marL="171450" indent="-171450">
              <a:buFont typeface="Arial" panose="020B0604020202020204" pitchFamily="34" charset="0"/>
              <a:buChar char="•"/>
            </a:pPr>
            <a:r>
              <a:rPr lang="en-US" b="0" i="0" dirty="0">
                <a:latin typeface="+mj-lt"/>
              </a:rPr>
              <a:t>Here are the big takeaways from this year’s rating</a:t>
            </a:r>
          </a:p>
          <a:p>
            <a:pPr marL="171450" indent="-171450">
              <a:buFont typeface="Arial" panose="020B0604020202020204" pitchFamily="34" charset="0"/>
              <a:buChar char="•"/>
            </a:pPr>
            <a:r>
              <a:rPr lang="en-US" b="0" i="0" dirty="0">
                <a:latin typeface="+mj-lt"/>
              </a:rPr>
              <a:t>We’ll cover each of these in more detail</a:t>
            </a:r>
          </a:p>
        </p:txBody>
      </p:sp>
      <p:sp>
        <p:nvSpPr>
          <p:cNvPr id="4" name="Slide Number Placeholder 3"/>
          <p:cNvSpPr>
            <a:spLocks noGrp="1"/>
          </p:cNvSpPr>
          <p:nvPr>
            <p:ph type="sldNum" sz="quarter" idx="10"/>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99578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4BA268-0227-471D-97DA-415AC834A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a:xfrm>
            <a:off x="261047" y="542644"/>
            <a:ext cx="7756222" cy="492443"/>
          </a:xfrm>
        </p:spPr>
        <p:txBody>
          <a:bodyPr/>
          <a:lstStyle/>
          <a:p>
            <a:r>
              <a:rPr lang="en-US" sz="3200" dirty="0"/>
              <a:t>OAPSA Conference Fall 2019</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7" y="5605551"/>
            <a:ext cx="5733353" cy="369332"/>
          </a:xfrm>
        </p:spPr>
        <p:txBody>
          <a:bodyPr/>
          <a:lstStyle/>
          <a:p>
            <a:r>
              <a:rPr lang="en-US" sz="2400" dirty="0"/>
              <a:t>Office for Exceptional Children 9.20.19</a:t>
            </a:r>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84AD-C8A4-430D-BC38-BC384908B944}"/>
              </a:ext>
            </a:extLst>
          </p:cNvPr>
          <p:cNvSpPr>
            <a:spLocks noGrp="1"/>
          </p:cNvSpPr>
          <p:nvPr>
            <p:ph type="title"/>
          </p:nvPr>
        </p:nvSpPr>
        <p:spPr/>
        <p:txBody>
          <a:bodyPr/>
          <a:lstStyle/>
          <a:p>
            <a:r>
              <a:rPr lang="en-US" dirty="0"/>
              <a:t>Teams and Projects</a:t>
            </a:r>
          </a:p>
        </p:txBody>
      </p:sp>
      <p:sp>
        <p:nvSpPr>
          <p:cNvPr id="3" name="Content Placeholder 2">
            <a:extLst>
              <a:ext uri="{FF2B5EF4-FFF2-40B4-BE49-F238E27FC236}">
                <a16:creationId xmlns:a16="http://schemas.microsoft.com/office/drawing/2014/main" id="{AFD7031A-8495-427F-BCCE-DE9B4F07DD8A}"/>
              </a:ext>
            </a:extLst>
          </p:cNvPr>
          <p:cNvSpPr>
            <a:spLocks noGrp="1"/>
          </p:cNvSpPr>
          <p:nvPr>
            <p:ph idx="1"/>
          </p:nvPr>
        </p:nvSpPr>
        <p:spPr>
          <a:xfrm>
            <a:off x="698500" y="1580158"/>
            <a:ext cx="8229600" cy="4299941"/>
          </a:xfrm>
        </p:spPr>
        <p:txBody>
          <a:bodyPr/>
          <a:lstStyle/>
          <a:p>
            <a:pPr marL="226695" indent="-226695">
              <a:lnSpc>
                <a:spcPct val="150000"/>
              </a:lnSpc>
              <a:spcBef>
                <a:spcPts val="0"/>
              </a:spcBef>
            </a:pPr>
            <a:r>
              <a:rPr lang="en-US" dirty="0"/>
              <a:t>Related Services</a:t>
            </a:r>
          </a:p>
          <a:p>
            <a:pPr marL="226695" indent="-226695">
              <a:lnSpc>
                <a:spcPct val="150000"/>
              </a:lnSpc>
              <a:spcBef>
                <a:spcPts val="0"/>
              </a:spcBef>
            </a:pPr>
            <a:r>
              <a:rPr lang="en-US" dirty="0"/>
              <a:t>Gifted (as acting assistant director)</a:t>
            </a:r>
          </a:p>
          <a:p>
            <a:pPr marL="226695" indent="-226695">
              <a:lnSpc>
                <a:spcPct val="150000"/>
              </a:lnSpc>
              <a:spcBef>
                <a:spcPts val="0"/>
              </a:spcBef>
            </a:pPr>
            <a:r>
              <a:rPr lang="en-US" dirty="0"/>
              <a:t>Fiscal (as acting assistant director)</a:t>
            </a:r>
          </a:p>
          <a:p>
            <a:pPr marL="226695" indent="-226695">
              <a:lnSpc>
                <a:spcPct val="150000"/>
              </a:lnSpc>
              <a:spcBef>
                <a:spcPts val="0"/>
              </a:spcBef>
            </a:pPr>
            <a:r>
              <a:rPr lang="en-US" dirty="0"/>
              <a:t>SPDG/SSIP</a:t>
            </a:r>
          </a:p>
          <a:p>
            <a:pPr marL="226695" indent="-226695">
              <a:lnSpc>
                <a:spcPct val="150000"/>
              </a:lnSpc>
              <a:spcBef>
                <a:spcPts val="0"/>
              </a:spcBef>
            </a:pPr>
            <a:r>
              <a:rPr lang="en-US" dirty="0"/>
              <a:t>Disproportionality</a:t>
            </a:r>
          </a:p>
          <a:p>
            <a:pPr marL="226695" indent="-226695">
              <a:lnSpc>
                <a:spcPct val="150000"/>
              </a:lnSpc>
              <a:spcBef>
                <a:spcPts val="0"/>
              </a:spcBef>
            </a:pPr>
            <a:r>
              <a:rPr lang="en-US" dirty="0"/>
              <a:t>Alternate Assessment</a:t>
            </a:r>
          </a:p>
          <a:p>
            <a:endParaRPr lang="en-US" dirty="0"/>
          </a:p>
        </p:txBody>
      </p:sp>
    </p:spTree>
    <p:extLst>
      <p:ext uri="{BB962C8B-B14F-4D97-AF65-F5344CB8AC3E}">
        <p14:creationId xmlns:p14="http://schemas.microsoft.com/office/powerpoint/2010/main" val="376559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33"/>
            <a:ext cx="8229600" cy="646331"/>
          </a:xfrm>
        </p:spPr>
        <p:txBody>
          <a:bodyPr/>
          <a:lstStyle/>
          <a:p>
            <a:r>
              <a:rPr lang="en-US" dirty="0"/>
              <a:t>Students with Disabilities Roadmap</a:t>
            </a:r>
            <a:br>
              <a:rPr lang="en-US" dirty="0"/>
            </a:br>
            <a:endParaRPr lang="en-US" dirty="0"/>
          </a:p>
        </p:txBody>
      </p:sp>
      <p:sp>
        <p:nvSpPr>
          <p:cNvPr id="5" name="Content Placeholder 4">
            <a:extLst>
              <a:ext uri="{FF2B5EF4-FFF2-40B4-BE49-F238E27FC236}">
                <a16:creationId xmlns:a16="http://schemas.microsoft.com/office/drawing/2014/main" id="{917FFDB7-E92C-45D6-8D77-DF525F1F6A12}"/>
              </a:ext>
            </a:extLst>
          </p:cNvPr>
          <p:cNvSpPr>
            <a:spLocks noGrp="1"/>
          </p:cNvSpPr>
          <p:nvPr>
            <p:ph idx="1"/>
          </p:nvPr>
        </p:nvSpPr>
        <p:spPr>
          <a:xfrm>
            <a:off x="457200" y="1983179"/>
            <a:ext cx="8229600" cy="4122942"/>
          </a:xfrm>
        </p:spPr>
        <p:txBody>
          <a:bodyPr/>
          <a:lstStyle/>
          <a:p>
            <a:pPr>
              <a:lnSpc>
                <a:spcPct val="150000"/>
              </a:lnSpc>
              <a:spcBef>
                <a:spcPts val="0"/>
              </a:spcBef>
            </a:pPr>
            <a:r>
              <a:rPr lang="en-US" dirty="0"/>
              <a:t>Post Secondary Outcomes and Graduation</a:t>
            </a:r>
          </a:p>
          <a:p>
            <a:pPr>
              <a:lnSpc>
                <a:spcPct val="150000"/>
              </a:lnSpc>
              <a:spcBef>
                <a:spcPts val="0"/>
              </a:spcBef>
            </a:pPr>
            <a:r>
              <a:rPr lang="en-US" dirty="0"/>
              <a:t>Inclusive Leadership and Instructional Practices</a:t>
            </a:r>
          </a:p>
          <a:p>
            <a:pPr>
              <a:lnSpc>
                <a:spcPct val="150000"/>
              </a:lnSpc>
              <a:spcBef>
                <a:spcPts val="0"/>
              </a:spcBef>
            </a:pPr>
            <a:r>
              <a:rPr lang="en-US" dirty="0"/>
              <a:t>Literacy</a:t>
            </a:r>
          </a:p>
          <a:p>
            <a:pPr>
              <a:lnSpc>
                <a:spcPct val="150000"/>
              </a:lnSpc>
              <a:spcBef>
                <a:spcPts val="0"/>
              </a:spcBef>
            </a:pPr>
            <a:r>
              <a:rPr lang="en-US" dirty="0"/>
              <a:t>Disproportionality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0F179A-4201-46EB-A787-A113DD8B54B2}"/>
              </a:ext>
            </a:extLst>
          </p:cNvPr>
          <p:cNvSpPr/>
          <p:nvPr/>
        </p:nvSpPr>
        <p:spPr>
          <a:xfrm>
            <a:off x="1219023" y="2100673"/>
            <a:ext cx="6532880" cy="2369880"/>
          </a:xfrm>
          <a:prstGeom prst="rect">
            <a:avLst/>
          </a:prstGeom>
        </p:spPr>
        <p:txBody>
          <a:bodyPr wrap="square" anchor="t">
            <a:spAutoFit/>
          </a:bodyPr>
          <a:lstStyle/>
          <a:p>
            <a:pPr algn="ctr"/>
            <a:r>
              <a:rPr lang="en-US" sz="4000" b="1" dirty="0">
                <a:latin typeface="Arial"/>
                <a:cs typeface="Arial"/>
              </a:rPr>
              <a:t>Chrissy Cline</a:t>
            </a:r>
            <a:br>
              <a:rPr lang="en-US" sz="3600" dirty="0">
                <a:latin typeface="Arial"/>
              </a:rPr>
            </a:br>
            <a:r>
              <a:rPr lang="en-US" sz="3600" dirty="0">
                <a:latin typeface="Arial"/>
                <a:cs typeface="Arial"/>
              </a:rPr>
              <a:t>Office for Exceptional Children </a:t>
            </a:r>
            <a:br>
              <a:rPr lang="en-US" sz="3600" dirty="0">
                <a:latin typeface="Arial"/>
              </a:rPr>
            </a:br>
            <a:r>
              <a:rPr lang="en-US" sz="3600" dirty="0">
                <a:latin typeface="Arial"/>
                <a:cs typeface="Arial"/>
              </a:rPr>
              <a:t>Assistant Director, </a:t>
            </a:r>
            <a:endParaRPr lang="en-US"/>
          </a:p>
          <a:p>
            <a:pPr algn="ctr"/>
            <a:r>
              <a:rPr lang="en-US" sz="3600" dirty="0">
                <a:latin typeface="Arial"/>
                <a:cs typeface="Arial"/>
              </a:rPr>
              <a:t>Urban Support Team</a:t>
            </a:r>
            <a:endParaRPr lang="en-US" dirty="0"/>
          </a:p>
        </p:txBody>
      </p:sp>
    </p:spTree>
    <p:extLst>
      <p:ext uri="{BB962C8B-B14F-4D97-AF65-F5344CB8AC3E}">
        <p14:creationId xmlns:p14="http://schemas.microsoft.com/office/powerpoint/2010/main" val="74622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8DCC-EF92-40B9-960B-92485E69BC5B}"/>
              </a:ext>
            </a:extLst>
          </p:cNvPr>
          <p:cNvSpPr>
            <a:spLocks noGrp="1"/>
          </p:cNvSpPr>
          <p:nvPr>
            <p:ph type="title"/>
          </p:nvPr>
        </p:nvSpPr>
        <p:spPr/>
        <p:txBody>
          <a:bodyPr/>
          <a:lstStyle/>
          <a:p>
            <a:r>
              <a:rPr lang="en-US" dirty="0"/>
              <a:t>Urban Support Team</a:t>
            </a:r>
          </a:p>
        </p:txBody>
      </p:sp>
      <p:sp>
        <p:nvSpPr>
          <p:cNvPr id="3" name="Content Placeholder 2">
            <a:extLst>
              <a:ext uri="{FF2B5EF4-FFF2-40B4-BE49-F238E27FC236}">
                <a16:creationId xmlns:a16="http://schemas.microsoft.com/office/drawing/2014/main" id="{23FE59F4-D547-4B93-AB6B-F9E0F5944EE0}"/>
              </a:ext>
            </a:extLst>
          </p:cNvPr>
          <p:cNvSpPr>
            <a:spLocks noGrp="1"/>
          </p:cNvSpPr>
          <p:nvPr>
            <p:ph idx="1"/>
          </p:nvPr>
        </p:nvSpPr>
        <p:spPr>
          <a:xfrm>
            <a:off x="287497" y="1580158"/>
            <a:ext cx="8399303" cy="4466068"/>
          </a:xfrm>
        </p:spPr>
        <p:txBody>
          <a:bodyPr/>
          <a:lstStyle/>
          <a:p>
            <a:pPr marL="0" indent="0" algn="ctr">
              <a:buNone/>
            </a:pPr>
            <a:r>
              <a:rPr lang="en-US" dirty="0"/>
              <a:t>Urban Districts</a:t>
            </a:r>
          </a:p>
          <a:p>
            <a:pPr marL="0" indent="0" algn="ctr">
              <a:buNone/>
            </a:pPr>
            <a:endParaRPr lang="en-US" dirty="0"/>
          </a:p>
          <a:p>
            <a:pPr marL="226695" indent="-226695" algn="ctr">
              <a:buNone/>
            </a:pPr>
            <a:endParaRPr lang="en-US" dirty="0"/>
          </a:p>
          <a:p>
            <a:pPr marL="0" indent="0" algn="ctr">
              <a:buNone/>
            </a:pPr>
            <a:endParaRPr lang="en-US" dirty="0"/>
          </a:p>
        </p:txBody>
      </p:sp>
      <p:graphicFrame>
        <p:nvGraphicFramePr>
          <p:cNvPr id="5" name="Table 4">
            <a:extLst>
              <a:ext uri="{FF2B5EF4-FFF2-40B4-BE49-F238E27FC236}">
                <a16:creationId xmlns:a16="http://schemas.microsoft.com/office/drawing/2014/main" id="{7EF3812B-BB24-40B6-8E5C-62E511D066D9}"/>
              </a:ext>
            </a:extLst>
          </p:cNvPr>
          <p:cNvGraphicFramePr>
            <a:graphicFrameLocks noGrp="1"/>
          </p:cNvGraphicFramePr>
          <p:nvPr>
            <p:extLst>
              <p:ext uri="{D42A27DB-BD31-4B8C-83A1-F6EECF244321}">
                <p14:modId xmlns:p14="http://schemas.microsoft.com/office/powerpoint/2010/main" val="1144111392"/>
              </p:ext>
            </p:extLst>
          </p:nvPr>
        </p:nvGraphicFramePr>
        <p:xfrm>
          <a:off x="618916" y="2116296"/>
          <a:ext cx="7754608" cy="4030608"/>
        </p:xfrm>
        <a:graphic>
          <a:graphicData uri="http://schemas.openxmlformats.org/drawingml/2006/table">
            <a:tbl>
              <a:tblPr firstRow="1" bandRow="1">
                <a:tableStyleId>{5C22544A-7EE6-4342-B048-85BDC9FD1C3A}</a:tableStyleId>
              </a:tblPr>
              <a:tblGrid>
                <a:gridCol w="3968056">
                  <a:extLst>
                    <a:ext uri="{9D8B030D-6E8A-4147-A177-3AD203B41FA5}">
                      <a16:colId xmlns:a16="http://schemas.microsoft.com/office/drawing/2014/main" val="4067570130"/>
                    </a:ext>
                  </a:extLst>
                </a:gridCol>
                <a:gridCol w="3786552">
                  <a:extLst>
                    <a:ext uri="{9D8B030D-6E8A-4147-A177-3AD203B41FA5}">
                      <a16:colId xmlns:a16="http://schemas.microsoft.com/office/drawing/2014/main" val="511238120"/>
                    </a:ext>
                  </a:extLst>
                </a:gridCol>
              </a:tblGrid>
              <a:tr h="518910">
                <a:tc>
                  <a:txBody>
                    <a:bodyPr/>
                    <a:lstStyle/>
                    <a:p>
                      <a:pPr marL="0" rtl="0" latinLnBrk="0">
                        <a:spcBef>
                          <a:spcPts val="0"/>
                        </a:spcBef>
                        <a:spcAft>
                          <a:spcPts val="0"/>
                        </a:spcAft>
                      </a:pPr>
                      <a:r>
                        <a:rPr lang="en-US" sz="2800" dirty="0">
                          <a:effectLst/>
                          <a:latin typeface="Arial"/>
                        </a:rPr>
                        <a:t>Toledo</a:t>
                      </a:r>
                      <a:endParaRPr lang="en-US">
                        <a:effectLst/>
                        <a:latin typeface="Arial"/>
                      </a:endParaRPr>
                    </a:p>
                  </a:txBody>
                  <a:tcPr marL="0" marR="0" marT="0" marB="0" anchor="ctr"/>
                </a:tc>
                <a:tc>
                  <a:txBody>
                    <a:bodyPr/>
                    <a:lstStyle/>
                    <a:p>
                      <a:pPr marL="0" rtl="0" latinLnBrk="0">
                        <a:spcBef>
                          <a:spcPts val="0"/>
                        </a:spcBef>
                        <a:spcAft>
                          <a:spcPts val="0"/>
                        </a:spcAft>
                      </a:pPr>
                      <a:r>
                        <a:rPr lang="en-US" sz="2800" dirty="0">
                          <a:effectLst/>
                          <a:latin typeface="Arial"/>
                        </a:rPr>
                        <a:t>Lima</a:t>
                      </a:r>
                      <a:endParaRPr lang="en-US">
                        <a:effectLst/>
                        <a:latin typeface="Arial"/>
                      </a:endParaRPr>
                    </a:p>
                  </a:txBody>
                  <a:tcPr marL="0" marR="0" marT="0" marB="0" anchor="ctr"/>
                </a:tc>
                <a:extLst>
                  <a:ext uri="{0D108BD9-81ED-4DB2-BD59-A6C34878D82A}">
                    <a16:rowId xmlns:a16="http://schemas.microsoft.com/office/drawing/2014/main" val="2950063394"/>
                  </a:ext>
                </a:extLst>
              </a:tr>
              <a:tr h="724061">
                <a:tc>
                  <a:txBody>
                    <a:bodyPr/>
                    <a:lstStyle/>
                    <a:p>
                      <a:pPr marL="0" rtl="0" latinLnBrk="0">
                        <a:spcBef>
                          <a:spcPts val="0"/>
                        </a:spcBef>
                        <a:spcAft>
                          <a:spcPts val="0"/>
                        </a:spcAft>
                      </a:pPr>
                      <a:r>
                        <a:rPr lang="en-US" sz="2800" dirty="0">
                          <a:effectLst/>
                          <a:latin typeface="Arial"/>
                        </a:rPr>
                        <a:t>Cleveland</a:t>
                      </a:r>
                      <a:endParaRPr lang="en-US">
                        <a:effectLst/>
                        <a:latin typeface="Arial"/>
                      </a:endParaRPr>
                    </a:p>
                  </a:txBody>
                  <a:tcPr marL="0" marR="0" marT="0" marB="0" anchor="ctr"/>
                </a:tc>
                <a:tc>
                  <a:txBody>
                    <a:bodyPr/>
                    <a:lstStyle/>
                    <a:p>
                      <a:pPr marL="0" rtl="0" latinLnBrk="0">
                        <a:spcBef>
                          <a:spcPts val="0"/>
                        </a:spcBef>
                        <a:spcAft>
                          <a:spcPts val="0"/>
                        </a:spcAft>
                      </a:pPr>
                      <a:r>
                        <a:rPr lang="en-US" sz="2800" dirty="0">
                          <a:effectLst/>
                          <a:latin typeface="Arial"/>
                        </a:rPr>
                        <a:t>Dayton</a:t>
                      </a:r>
                      <a:endParaRPr lang="en-US">
                        <a:effectLst/>
                        <a:latin typeface="Arial"/>
                      </a:endParaRPr>
                    </a:p>
                  </a:txBody>
                  <a:tcPr marL="0" marR="0" marT="0" marB="0" anchor="ctr"/>
                </a:tc>
                <a:extLst>
                  <a:ext uri="{0D108BD9-81ED-4DB2-BD59-A6C34878D82A}">
                    <a16:rowId xmlns:a16="http://schemas.microsoft.com/office/drawing/2014/main" val="4000766763"/>
                  </a:ext>
                </a:extLst>
              </a:tr>
              <a:tr h="675791">
                <a:tc>
                  <a:txBody>
                    <a:bodyPr/>
                    <a:lstStyle/>
                    <a:p>
                      <a:pPr marL="0" rtl="0" latinLnBrk="0">
                        <a:spcBef>
                          <a:spcPts val="0"/>
                        </a:spcBef>
                        <a:spcAft>
                          <a:spcPts val="0"/>
                        </a:spcAft>
                      </a:pPr>
                      <a:r>
                        <a:rPr lang="en-US" sz="2800" dirty="0">
                          <a:effectLst/>
                          <a:latin typeface="Arial"/>
                        </a:rPr>
                        <a:t>East Cleveland</a:t>
                      </a:r>
                      <a:endParaRPr lang="en-US">
                        <a:effectLst/>
                        <a:latin typeface="Arial"/>
                      </a:endParaRPr>
                    </a:p>
                  </a:txBody>
                  <a:tcPr marL="0" marR="0" marT="0" marB="0" anchor="ctr"/>
                </a:tc>
                <a:tc>
                  <a:txBody>
                    <a:bodyPr/>
                    <a:lstStyle/>
                    <a:p>
                      <a:pPr marL="0" rtl="0" latinLnBrk="0">
                        <a:spcBef>
                          <a:spcPts val="0"/>
                        </a:spcBef>
                        <a:spcAft>
                          <a:spcPts val="0"/>
                        </a:spcAft>
                      </a:pPr>
                      <a:r>
                        <a:rPr lang="en-US" sz="2800" dirty="0">
                          <a:effectLst/>
                          <a:latin typeface="Arial"/>
                        </a:rPr>
                        <a:t>Columbus</a:t>
                      </a:r>
                      <a:endParaRPr lang="en-US">
                        <a:effectLst/>
                        <a:latin typeface="Arial"/>
                      </a:endParaRPr>
                    </a:p>
                  </a:txBody>
                  <a:tcPr marL="0" marR="0" marT="0" marB="0" anchor="ctr"/>
                </a:tc>
                <a:extLst>
                  <a:ext uri="{0D108BD9-81ED-4DB2-BD59-A6C34878D82A}">
                    <a16:rowId xmlns:a16="http://schemas.microsoft.com/office/drawing/2014/main" val="2463800902"/>
                  </a:ext>
                </a:extLst>
              </a:tr>
              <a:tr h="675791">
                <a:tc>
                  <a:txBody>
                    <a:bodyPr/>
                    <a:lstStyle/>
                    <a:p>
                      <a:pPr marL="0" rtl="0" latinLnBrk="0">
                        <a:spcBef>
                          <a:spcPts val="0"/>
                        </a:spcBef>
                        <a:spcAft>
                          <a:spcPts val="0"/>
                        </a:spcAft>
                      </a:pPr>
                      <a:r>
                        <a:rPr lang="en-US" sz="2800" dirty="0">
                          <a:effectLst/>
                          <a:latin typeface="Arial"/>
                        </a:rPr>
                        <a:t>Youngstown</a:t>
                      </a:r>
                      <a:endParaRPr lang="en-US">
                        <a:effectLst/>
                        <a:latin typeface="Arial"/>
                      </a:endParaRPr>
                    </a:p>
                  </a:txBody>
                  <a:tcPr marL="0" marR="0" marT="0" marB="0" anchor="ctr"/>
                </a:tc>
                <a:tc>
                  <a:txBody>
                    <a:bodyPr/>
                    <a:lstStyle/>
                    <a:p>
                      <a:pPr marL="0" rtl="0" latinLnBrk="0">
                        <a:spcBef>
                          <a:spcPts val="0"/>
                        </a:spcBef>
                        <a:spcAft>
                          <a:spcPts val="0"/>
                        </a:spcAft>
                      </a:pPr>
                      <a:r>
                        <a:rPr lang="en-US" sz="2800" dirty="0">
                          <a:effectLst/>
                          <a:latin typeface="Arial"/>
                        </a:rPr>
                        <a:t>Zanesville</a:t>
                      </a:r>
                      <a:endParaRPr lang="en-US">
                        <a:effectLst/>
                        <a:latin typeface="Arial"/>
                      </a:endParaRPr>
                    </a:p>
                  </a:txBody>
                  <a:tcPr marL="0" marR="0" marT="0" marB="0" anchor="ctr"/>
                </a:tc>
                <a:extLst>
                  <a:ext uri="{0D108BD9-81ED-4DB2-BD59-A6C34878D82A}">
                    <a16:rowId xmlns:a16="http://schemas.microsoft.com/office/drawing/2014/main" val="1047167626"/>
                  </a:ext>
                </a:extLst>
              </a:tr>
              <a:tr h="675791">
                <a:tc>
                  <a:txBody>
                    <a:bodyPr/>
                    <a:lstStyle/>
                    <a:p>
                      <a:pPr marL="0" rtl="0" latinLnBrk="0">
                        <a:spcBef>
                          <a:spcPts val="0"/>
                        </a:spcBef>
                        <a:spcAft>
                          <a:spcPts val="0"/>
                        </a:spcAft>
                      </a:pPr>
                      <a:r>
                        <a:rPr lang="en-US" sz="2800" dirty="0">
                          <a:effectLst/>
                          <a:latin typeface="Arial"/>
                        </a:rPr>
                        <a:t>Akron</a:t>
                      </a:r>
                      <a:endParaRPr lang="en-US">
                        <a:effectLst/>
                        <a:latin typeface="Arial"/>
                      </a:endParaRPr>
                    </a:p>
                  </a:txBody>
                  <a:tcPr marL="0" marR="0" marT="0" marB="0" anchor="ctr"/>
                </a:tc>
                <a:tc>
                  <a:txBody>
                    <a:bodyPr/>
                    <a:lstStyle/>
                    <a:p>
                      <a:pPr marL="0" rtl="0" latinLnBrk="0">
                        <a:spcBef>
                          <a:spcPts val="0"/>
                        </a:spcBef>
                        <a:spcAft>
                          <a:spcPts val="0"/>
                        </a:spcAft>
                      </a:pPr>
                      <a:r>
                        <a:rPr lang="en-US" sz="2800" dirty="0">
                          <a:effectLst/>
                          <a:latin typeface="Arial"/>
                        </a:rPr>
                        <a:t>Cincinnati</a:t>
                      </a:r>
                      <a:endParaRPr lang="en-US">
                        <a:effectLst/>
                        <a:latin typeface="Arial"/>
                      </a:endParaRPr>
                    </a:p>
                  </a:txBody>
                  <a:tcPr marL="0" marR="0" marT="0" marB="0" anchor="ctr"/>
                </a:tc>
                <a:extLst>
                  <a:ext uri="{0D108BD9-81ED-4DB2-BD59-A6C34878D82A}">
                    <a16:rowId xmlns:a16="http://schemas.microsoft.com/office/drawing/2014/main" val="185414526"/>
                  </a:ext>
                </a:extLst>
              </a:tr>
              <a:tr h="760264">
                <a:tc>
                  <a:txBody>
                    <a:bodyPr/>
                    <a:lstStyle/>
                    <a:p>
                      <a:pPr marL="0" rtl="0" latinLnBrk="0">
                        <a:spcBef>
                          <a:spcPts val="0"/>
                        </a:spcBef>
                        <a:spcAft>
                          <a:spcPts val="0"/>
                        </a:spcAft>
                      </a:pPr>
                      <a:r>
                        <a:rPr lang="en-US" sz="2800" dirty="0">
                          <a:effectLst/>
                          <a:latin typeface="Arial"/>
                        </a:rPr>
                        <a:t>Canton</a:t>
                      </a:r>
                      <a:endParaRPr lang="en-US">
                        <a:effectLst/>
                        <a:latin typeface="Arial"/>
                      </a:endParaRPr>
                    </a:p>
                  </a:txBody>
                  <a:tcPr marL="0" marR="0" marT="0" marB="0" anchor="ctr"/>
                </a:tc>
                <a:tc>
                  <a:txBody>
                    <a:bodyPr/>
                    <a:lstStyle/>
                    <a:p>
                      <a:pPr marL="0" rtl="0" latinLnBrk="0">
                        <a:spcBef>
                          <a:spcPts val="0"/>
                        </a:spcBef>
                        <a:spcAft>
                          <a:spcPts val="0"/>
                        </a:spcAft>
                      </a:pPr>
                      <a:endParaRPr lang="en-US" dirty="0">
                        <a:effectLst/>
                        <a:latin typeface="Arial"/>
                      </a:endParaRPr>
                    </a:p>
                  </a:txBody>
                  <a:tcPr marL="0" marR="0" marT="0" marB="0" anchor="ctr"/>
                </a:tc>
                <a:extLst>
                  <a:ext uri="{0D108BD9-81ED-4DB2-BD59-A6C34878D82A}">
                    <a16:rowId xmlns:a16="http://schemas.microsoft.com/office/drawing/2014/main" val="1261914778"/>
                  </a:ext>
                </a:extLst>
              </a:tr>
            </a:tbl>
          </a:graphicData>
        </a:graphic>
      </p:graphicFrame>
    </p:spTree>
    <p:extLst>
      <p:ext uri="{BB962C8B-B14F-4D97-AF65-F5344CB8AC3E}">
        <p14:creationId xmlns:p14="http://schemas.microsoft.com/office/powerpoint/2010/main" val="34099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4824-58BD-4251-B4EB-1778A32010F8}"/>
              </a:ext>
            </a:extLst>
          </p:cNvPr>
          <p:cNvSpPr>
            <a:spLocks noGrp="1"/>
          </p:cNvSpPr>
          <p:nvPr>
            <p:ph type="title"/>
          </p:nvPr>
        </p:nvSpPr>
        <p:spPr/>
        <p:txBody>
          <a:bodyPr/>
          <a:lstStyle/>
          <a:p>
            <a:r>
              <a:rPr lang="en-US" dirty="0"/>
              <a:t>What We Do</a:t>
            </a:r>
          </a:p>
        </p:txBody>
      </p:sp>
      <p:sp>
        <p:nvSpPr>
          <p:cNvPr id="4" name="Content Placeholder 3">
            <a:extLst>
              <a:ext uri="{FF2B5EF4-FFF2-40B4-BE49-F238E27FC236}">
                <a16:creationId xmlns:a16="http://schemas.microsoft.com/office/drawing/2014/main" id="{3DDEC1E8-8C84-45F2-BF96-595C4A0C906B}"/>
              </a:ext>
            </a:extLst>
          </p:cNvPr>
          <p:cNvSpPr>
            <a:spLocks noGrp="1"/>
          </p:cNvSpPr>
          <p:nvPr>
            <p:ph idx="1"/>
          </p:nvPr>
        </p:nvSpPr>
        <p:spPr>
          <a:xfrm>
            <a:off x="457200" y="1376958"/>
            <a:ext cx="8229600" cy="4525963"/>
          </a:xfrm>
        </p:spPr>
        <p:txBody>
          <a:bodyPr/>
          <a:lstStyle/>
          <a:p>
            <a:r>
              <a:rPr lang="en-US" dirty="0"/>
              <a:t>After collaborative conversations and review of the data, the district, the State Support Team and the Urban Support Team determine what supports will be provided.</a:t>
            </a:r>
          </a:p>
          <a:p>
            <a:endParaRPr lang="en-US" dirty="0"/>
          </a:p>
          <a:p>
            <a:r>
              <a:rPr lang="en-US" dirty="0"/>
              <a:t>Supports are aligned with Each Child, Our Future, the district’s improvement plan and the Ohio Improvement Process.</a:t>
            </a:r>
          </a:p>
          <a:p>
            <a:pPr marL="0" indent="0">
              <a:buNone/>
            </a:pPr>
            <a:endParaRPr lang="en-US" dirty="0"/>
          </a:p>
        </p:txBody>
      </p:sp>
    </p:spTree>
    <p:extLst>
      <p:ext uri="{BB962C8B-B14F-4D97-AF65-F5344CB8AC3E}">
        <p14:creationId xmlns:p14="http://schemas.microsoft.com/office/powerpoint/2010/main" val="264836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DAA0-2FDE-44F4-BBD2-384B0FE03C1B}"/>
              </a:ext>
            </a:extLst>
          </p:cNvPr>
          <p:cNvSpPr>
            <a:spLocks noGrp="1"/>
          </p:cNvSpPr>
          <p:nvPr>
            <p:ph type="title"/>
          </p:nvPr>
        </p:nvSpPr>
        <p:spPr>
          <a:xfrm>
            <a:off x="457200" y="106144"/>
            <a:ext cx="8229600" cy="1292662"/>
          </a:xfrm>
        </p:spPr>
        <p:txBody>
          <a:bodyPr/>
          <a:lstStyle/>
          <a:p>
            <a:r>
              <a:rPr lang="en-US" dirty="0"/>
              <a:t>Supports we provide include, but are not limited to:</a:t>
            </a:r>
          </a:p>
        </p:txBody>
      </p:sp>
      <p:graphicFrame>
        <p:nvGraphicFramePr>
          <p:cNvPr id="5" name="Content Placeholder 4">
            <a:extLst>
              <a:ext uri="{FF2B5EF4-FFF2-40B4-BE49-F238E27FC236}">
                <a16:creationId xmlns:a16="http://schemas.microsoft.com/office/drawing/2014/main" id="{2D270D2A-0153-45CE-9102-A921D040FBCA}"/>
              </a:ext>
            </a:extLst>
          </p:cNvPr>
          <p:cNvGraphicFramePr>
            <a:graphicFrameLocks noGrp="1"/>
          </p:cNvGraphicFramePr>
          <p:nvPr>
            <p:ph idx="1"/>
            <p:extLst>
              <p:ext uri="{D42A27DB-BD31-4B8C-83A1-F6EECF244321}">
                <p14:modId xmlns:p14="http://schemas.microsoft.com/office/powerpoint/2010/main" val="2473440070"/>
              </p:ext>
            </p:extLst>
          </p:nvPr>
        </p:nvGraphicFramePr>
        <p:xfrm>
          <a:off x="457200" y="157956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34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7E9D0A-64E4-4257-8119-92F9D601C9C2}"/>
              </a:ext>
            </a:extLst>
          </p:cNvPr>
          <p:cNvSpPr/>
          <p:nvPr/>
        </p:nvSpPr>
        <p:spPr>
          <a:xfrm>
            <a:off x="1188537" y="1855334"/>
            <a:ext cx="6532880" cy="2369880"/>
          </a:xfrm>
          <a:prstGeom prst="rect">
            <a:avLst/>
          </a:prstGeom>
        </p:spPr>
        <p:txBody>
          <a:bodyPr wrap="square" anchor="t">
            <a:spAutoFit/>
          </a:bodyPr>
          <a:lstStyle/>
          <a:p>
            <a:pPr algn="ctr"/>
            <a:r>
              <a:rPr lang="en-US" sz="4000" b="1" dirty="0">
                <a:latin typeface="Arial"/>
                <a:cs typeface="Arial"/>
              </a:rPr>
              <a:t>Shelley Beard</a:t>
            </a:r>
            <a:br>
              <a:rPr lang="en-US" sz="3600" dirty="0">
                <a:latin typeface="Arial"/>
              </a:rPr>
            </a:br>
            <a:r>
              <a:rPr lang="en-US" sz="3600" dirty="0">
                <a:latin typeface="Arial"/>
                <a:cs typeface="Arial"/>
              </a:rPr>
              <a:t>Office for Exceptional Children </a:t>
            </a:r>
            <a:br>
              <a:rPr lang="en-US" sz="3600" dirty="0">
                <a:latin typeface="Arial"/>
              </a:rPr>
            </a:br>
            <a:r>
              <a:rPr lang="en-US" sz="3600" dirty="0">
                <a:latin typeface="Arial"/>
                <a:cs typeface="Arial"/>
              </a:rPr>
              <a:t>Assistant Director, </a:t>
            </a:r>
            <a:endParaRPr lang="en-US"/>
          </a:p>
          <a:p>
            <a:pPr algn="ctr"/>
            <a:r>
              <a:rPr lang="en-US" sz="3600" dirty="0">
                <a:latin typeface="Arial"/>
                <a:cs typeface="Arial"/>
              </a:rPr>
              <a:t>Supports and Monitoring</a:t>
            </a:r>
            <a:endParaRPr lang="en-US"/>
          </a:p>
        </p:txBody>
      </p:sp>
    </p:spTree>
    <p:extLst>
      <p:ext uri="{BB962C8B-B14F-4D97-AF65-F5344CB8AC3E}">
        <p14:creationId xmlns:p14="http://schemas.microsoft.com/office/powerpoint/2010/main" val="72971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FD9A-CF64-4086-90FA-F9BE255A6CA7}"/>
              </a:ext>
            </a:extLst>
          </p:cNvPr>
          <p:cNvSpPr>
            <a:spLocks noGrp="1"/>
          </p:cNvSpPr>
          <p:nvPr>
            <p:ph type="title"/>
          </p:nvPr>
        </p:nvSpPr>
        <p:spPr>
          <a:xfrm>
            <a:off x="457200" y="457200"/>
            <a:ext cx="8229600" cy="1292662"/>
          </a:xfrm>
        </p:spPr>
        <p:txBody>
          <a:bodyPr/>
          <a:lstStyle/>
          <a:p>
            <a:r>
              <a:rPr lang="en-US" dirty="0"/>
              <a:t>Updates for Supports and Monitoring</a:t>
            </a:r>
          </a:p>
        </p:txBody>
      </p:sp>
      <p:sp>
        <p:nvSpPr>
          <p:cNvPr id="7" name="Content Placeholder 6">
            <a:extLst>
              <a:ext uri="{FF2B5EF4-FFF2-40B4-BE49-F238E27FC236}">
                <a16:creationId xmlns:a16="http://schemas.microsoft.com/office/drawing/2014/main" id="{4E910F89-1120-43DE-A306-E36E7FCA4506}"/>
              </a:ext>
            </a:extLst>
          </p:cNvPr>
          <p:cNvSpPr>
            <a:spLocks noGrp="1"/>
          </p:cNvSpPr>
          <p:nvPr>
            <p:ph idx="1"/>
          </p:nvPr>
        </p:nvSpPr>
        <p:spPr>
          <a:xfrm>
            <a:off x="610648" y="1749862"/>
            <a:ext cx="8076152" cy="3257132"/>
          </a:xfrm>
        </p:spPr>
        <p:txBody>
          <a:bodyPr/>
          <a:lstStyle/>
          <a:p>
            <a:pPr marL="226695" indent="-226695" algn="ctr">
              <a:buNone/>
            </a:pPr>
            <a:endParaRPr lang="en-US" dirty="0"/>
          </a:p>
          <a:p>
            <a:pPr marL="226695" indent="-226695" algn="ctr">
              <a:buNone/>
            </a:pPr>
            <a:r>
              <a:rPr lang="en-US" dirty="0"/>
              <a:t>We are so excited to start a new year and eager to share the positive and collaborative happenings at the Office for Exceptional Children!</a:t>
            </a:r>
            <a:endParaRPr lang="en-US"/>
          </a:p>
          <a:p>
            <a:pPr marL="0" indent="0">
              <a:buNone/>
            </a:pPr>
            <a:endParaRPr lang="en-US" dirty="0"/>
          </a:p>
        </p:txBody>
      </p:sp>
    </p:spTree>
    <p:extLst>
      <p:ext uri="{BB962C8B-B14F-4D97-AF65-F5344CB8AC3E}">
        <p14:creationId xmlns:p14="http://schemas.microsoft.com/office/powerpoint/2010/main" val="68840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C18A-9CE9-4930-AE75-BF2909AB129D}"/>
              </a:ext>
            </a:extLst>
          </p:cNvPr>
          <p:cNvSpPr>
            <a:spLocks noGrp="1"/>
          </p:cNvSpPr>
          <p:nvPr>
            <p:ph type="title"/>
          </p:nvPr>
        </p:nvSpPr>
        <p:spPr/>
        <p:txBody>
          <a:bodyPr/>
          <a:lstStyle/>
          <a:p>
            <a:r>
              <a:rPr lang="en-US" dirty="0"/>
              <a:t>Collaboration</a:t>
            </a:r>
          </a:p>
        </p:txBody>
      </p:sp>
      <p:graphicFrame>
        <p:nvGraphicFramePr>
          <p:cNvPr id="6" name="Diagram 5">
            <a:extLst>
              <a:ext uri="{FF2B5EF4-FFF2-40B4-BE49-F238E27FC236}">
                <a16:creationId xmlns:a16="http://schemas.microsoft.com/office/drawing/2014/main" id="{23AF73EC-AF21-426C-AA99-EB524179647C}"/>
              </a:ext>
            </a:extLst>
          </p:cNvPr>
          <p:cNvGraphicFramePr/>
          <p:nvPr>
            <p:extLst>
              <p:ext uri="{D42A27DB-BD31-4B8C-83A1-F6EECF244321}">
                <p14:modId xmlns:p14="http://schemas.microsoft.com/office/powerpoint/2010/main" val="663448162"/>
              </p:ext>
            </p:extLst>
          </p:nvPr>
        </p:nvGraphicFramePr>
        <p:xfrm>
          <a:off x="1524000" y="15276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26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FC5D-88E1-4D33-B5F7-C2BE34A37C07}"/>
              </a:ext>
            </a:extLst>
          </p:cNvPr>
          <p:cNvSpPr>
            <a:spLocks noGrp="1"/>
          </p:cNvSpPr>
          <p:nvPr>
            <p:ph type="title"/>
          </p:nvPr>
        </p:nvSpPr>
        <p:spPr>
          <a:xfrm>
            <a:off x="355600" y="254000"/>
            <a:ext cx="8432800" cy="897906"/>
          </a:xfrm>
        </p:spPr>
        <p:txBody>
          <a:bodyPr/>
          <a:lstStyle/>
          <a:p>
            <a:r>
              <a:rPr lang="en-US" dirty="0"/>
              <a:t>Goal of Supports and Monitoring</a:t>
            </a:r>
          </a:p>
        </p:txBody>
      </p:sp>
      <p:graphicFrame>
        <p:nvGraphicFramePr>
          <p:cNvPr id="5" name="Content Placeholder 4">
            <a:extLst>
              <a:ext uri="{FF2B5EF4-FFF2-40B4-BE49-F238E27FC236}">
                <a16:creationId xmlns:a16="http://schemas.microsoft.com/office/drawing/2014/main" id="{B6CF3DDD-CAF8-4CBF-816E-3615E829E6DB}"/>
              </a:ext>
            </a:extLst>
          </p:cNvPr>
          <p:cNvGraphicFramePr>
            <a:graphicFrameLocks noGrp="1"/>
          </p:cNvGraphicFramePr>
          <p:nvPr>
            <p:ph idx="1"/>
            <p:extLst>
              <p:ext uri="{D42A27DB-BD31-4B8C-83A1-F6EECF244321}">
                <p14:modId xmlns:p14="http://schemas.microsoft.com/office/powerpoint/2010/main" val="190006215"/>
              </p:ext>
            </p:extLst>
          </p:nvPr>
        </p:nvGraphicFramePr>
        <p:xfrm>
          <a:off x="152400" y="990600"/>
          <a:ext cx="86360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80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3145-7997-4762-ABC0-0AD6818B4161}"/>
              </a:ext>
            </a:extLst>
          </p:cNvPr>
          <p:cNvSpPr>
            <a:spLocks noGrp="1"/>
          </p:cNvSpPr>
          <p:nvPr>
            <p:ph type="title"/>
          </p:nvPr>
        </p:nvSpPr>
        <p:spPr/>
        <p:txBody>
          <a:bodyPr/>
          <a:lstStyle/>
          <a:p>
            <a:r>
              <a:rPr lang="en-US" dirty="0"/>
              <a:t>Office for Exceptional Children</a:t>
            </a:r>
          </a:p>
        </p:txBody>
      </p:sp>
      <p:sp>
        <p:nvSpPr>
          <p:cNvPr id="3" name="Content Placeholder 2">
            <a:extLst>
              <a:ext uri="{FF2B5EF4-FFF2-40B4-BE49-F238E27FC236}">
                <a16:creationId xmlns:a16="http://schemas.microsoft.com/office/drawing/2014/main" id="{DC04337D-C5A2-4916-A5A6-5C9E5CA792B2}"/>
              </a:ext>
            </a:extLst>
          </p:cNvPr>
          <p:cNvSpPr>
            <a:spLocks noGrp="1"/>
          </p:cNvSpPr>
          <p:nvPr>
            <p:ph idx="1"/>
          </p:nvPr>
        </p:nvSpPr>
        <p:spPr/>
        <p:txBody>
          <a:bodyPr/>
          <a:lstStyle/>
          <a:p>
            <a:r>
              <a:rPr lang="en-US" dirty="0"/>
              <a:t>Jo Hannah Ward, Interim Director</a:t>
            </a:r>
            <a:br>
              <a:rPr lang="en-US" dirty="0"/>
            </a:br>
            <a:endParaRPr lang="en-US" dirty="0"/>
          </a:p>
          <a:p>
            <a:r>
              <a:rPr lang="en-US" dirty="0"/>
              <a:t>Monica Drvota, Interim Associate Director</a:t>
            </a:r>
            <a:br>
              <a:rPr lang="en-US" dirty="0"/>
            </a:br>
            <a:endParaRPr lang="en-US" dirty="0"/>
          </a:p>
          <a:p>
            <a:r>
              <a:rPr lang="en-US" dirty="0"/>
              <a:t>Joseph Petrarca, Associate Director</a:t>
            </a:r>
          </a:p>
          <a:p>
            <a:endParaRPr lang="en-US" dirty="0"/>
          </a:p>
        </p:txBody>
      </p:sp>
    </p:spTree>
    <p:extLst>
      <p:ext uri="{BB962C8B-B14F-4D97-AF65-F5344CB8AC3E}">
        <p14:creationId xmlns:p14="http://schemas.microsoft.com/office/powerpoint/2010/main" val="196210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5BF-9941-44A3-8475-EA9DE9C17B1C}"/>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CAA9750C-DBFD-4CCE-8CD7-05E96E133B7B}"/>
              </a:ext>
            </a:extLst>
          </p:cNvPr>
          <p:cNvSpPr>
            <a:spLocks noGrp="1"/>
          </p:cNvSpPr>
          <p:nvPr>
            <p:ph idx="1"/>
          </p:nvPr>
        </p:nvSpPr>
        <p:spPr>
          <a:xfrm>
            <a:off x="426306" y="2811190"/>
            <a:ext cx="8279512" cy="751407"/>
          </a:xfrm>
          <a:solidFill>
            <a:schemeClr val="bg2">
              <a:lumMod val="75000"/>
            </a:schemeClr>
          </a:solidFill>
        </p:spPr>
        <p:txBody>
          <a:bodyPr/>
          <a:lstStyle/>
          <a:p>
            <a:pPr marL="0" indent="0">
              <a:spcAft>
                <a:spcPts val="600"/>
              </a:spcAft>
              <a:buNone/>
            </a:pPr>
            <a:r>
              <a:rPr lang="en-US" kern="1200" dirty="0">
                <a:solidFill>
                  <a:schemeClr val="bg2">
                    <a:lumMod val="10000"/>
                  </a:schemeClr>
                </a:solidFill>
              </a:rPr>
              <a:t>  Onsite Reviews for selected districts</a:t>
            </a:r>
          </a:p>
        </p:txBody>
      </p:sp>
      <p:sp>
        <p:nvSpPr>
          <p:cNvPr id="4" name="Content Placeholder 2">
            <a:extLst>
              <a:ext uri="{FF2B5EF4-FFF2-40B4-BE49-F238E27FC236}">
                <a16:creationId xmlns:a16="http://schemas.microsoft.com/office/drawing/2014/main" id="{E3EE49AB-74CA-4CF4-9183-4095177EDD3A}"/>
              </a:ext>
            </a:extLst>
          </p:cNvPr>
          <p:cNvSpPr txBox="1">
            <a:spLocks/>
          </p:cNvSpPr>
          <p:nvPr/>
        </p:nvSpPr>
        <p:spPr>
          <a:xfrm>
            <a:off x="376394" y="1825450"/>
            <a:ext cx="8279512" cy="646331"/>
          </a:xfrm>
          <a:prstGeom prst="rect">
            <a:avLst/>
          </a:prstGeom>
          <a:solidFill>
            <a:schemeClr val="bg2">
              <a:lumMod val="75000"/>
            </a:schemeClr>
          </a:solidFill>
          <a:ln>
            <a:solidFill>
              <a:schemeClr val="bg2">
                <a:lumMod val="75000"/>
              </a:schemeClr>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800"/>
              </a:spcAft>
              <a:buNone/>
            </a:pPr>
            <a:r>
              <a:rPr lang="en-US" dirty="0"/>
              <a:t>   </a:t>
            </a:r>
            <a:r>
              <a:rPr lang="en-US" dirty="0">
                <a:solidFill>
                  <a:schemeClr val="bg2">
                    <a:lumMod val="10000"/>
                  </a:schemeClr>
                </a:solidFill>
              </a:rPr>
              <a:t>Monitoring through indicators</a:t>
            </a:r>
            <a:r>
              <a:rPr lang="en-US" sz="2800" dirty="0"/>
              <a:t> </a:t>
            </a:r>
          </a:p>
          <a:p>
            <a:pPr marL="796925" lvl="2" indent="0">
              <a:buFont typeface="Arial"/>
              <a:buNone/>
            </a:pPr>
            <a:endParaRPr lang="en-US" sz="2800" dirty="0"/>
          </a:p>
        </p:txBody>
      </p:sp>
      <p:sp>
        <p:nvSpPr>
          <p:cNvPr id="7" name="TextBox 6">
            <a:extLst>
              <a:ext uri="{FF2B5EF4-FFF2-40B4-BE49-F238E27FC236}">
                <a16:creationId xmlns:a16="http://schemas.microsoft.com/office/drawing/2014/main" id="{0416BF22-774A-48BE-823F-E7FCA7DD4B1E}"/>
              </a:ext>
            </a:extLst>
          </p:cNvPr>
          <p:cNvSpPr txBox="1"/>
          <p:nvPr/>
        </p:nvSpPr>
        <p:spPr>
          <a:xfrm>
            <a:off x="426306" y="3562597"/>
            <a:ext cx="8279512" cy="1661993"/>
          </a:xfrm>
          <a:prstGeom prst="rect">
            <a:avLst/>
          </a:prstGeom>
          <a:noFill/>
          <a:ln>
            <a:solidFill>
              <a:schemeClr val="bg2">
                <a:lumMod val="75000"/>
              </a:schemeClr>
            </a:solidFill>
          </a:ln>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Working toward more prescriptive model to best meet specific district needs and make positive changes for students with disabilities</a:t>
            </a:r>
          </a:p>
          <a:p>
            <a:endParaRPr lang="en-US" dirty="0"/>
          </a:p>
        </p:txBody>
      </p:sp>
    </p:spTree>
    <p:extLst>
      <p:ext uri="{BB962C8B-B14F-4D97-AF65-F5344CB8AC3E}">
        <p14:creationId xmlns:p14="http://schemas.microsoft.com/office/powerpoint/2010/main" val="12454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4328-9E82-4088-B17A-677C56FF2336}"/>
              </a:ext>
            </a:extLst>
          </p:cNvPr>
          <p:cNvSpPr>
            <a:spLocks noGrp="1"/>
          </p:cNvSpPr>
          <p:nvPr>
            <p:ph type="title"/>
          </p:nvPr>
        </p:nvSpPr>
        <p:spPr>
          <a:xfrm>
            <a:off x="457200" y="376092"/>
            <a:ext cx="8229600" cy="615553"/>
          </a:xfrm>
        </p:spPr>
        <p:txBody>
          <a:bodyPr/>
          <a:lstStyle/>
          <a:p>
            <a:pPr algn="l"/>
            <a:r>
              <a:rPr lang="en-US" sz="4000" dirty="0"/>
              <a:t>But wait there’s more…</a:t>
            </a:r>
          </a:p>
        </p:txBody>
      </p:sp>
      <p:sp>
        <p:nvSpPr>
          <p:cNvPr id="7" name="Content Placeholder 6">
            <a:extLst>
              <a:ext uri="{FF2B5EF4-FFF2-40B4-BE49-F238E27FC236}">
                <a16:creationId xmlns:a16="http://schemas.microsoft.com/office/drawing/2014/main" id="{A45B4288-06F7-495A-BF97-D081D08E2771}"/>
              </a:ext>
            </a:extLst>
          </p:cNvPr>
          <p:cNvSpPr>
            <a:spLocks noGrp="1"/>
          </p:cNvSpPr>
          <p:nvPr>
            <p:ph idx="1"/>
          </p:nvPr>
        </p:nvSpPr>
        <p:spPr>
          <a:xfrm>
            <a:off x="330200" y="1166018"/>
            <a:ext cx="8229600" cy="2821782"/>
          </a:xfrm>
        </p:spPr>
        <p:txBody>
          <a:bodyPr/>
          <a:lstStyle/>
          <a:p>
            <a:r>
              <a:rPr lang="en-US" sz="3000" dirty="0"/>
              <a:t>Provide technical assistance and support to schools throughout Ohio</a:t>
            </a:r>
          </a:p>
          <a:p>
            <a:r>
              <a:rPr lang="en-US" sz="3000" dirty="0"/>
              <a:t>Collaborate and Support various projects and teams at the Ohio Department of Education and beyond to be a voice for students with disabilities.</a:t>
            </a:r>
          </a:p>
          <a:p>
            <a:pPr marL="346075" lvl="1" indent="0">
              <a:buNone/>
            </a:pPr>
            <a:endParaRPr lang="en-US" sz="2800" dirty="0"/>
          </a:p>
          <a:p>
            <a:endParaRPr lang="en-US" dirty="0"/>
          </a:p>
        </p:txBody>
      </p:sp>
      <p:pic>
        <p:nvPicPr>
          <p:cNvPr id="13" name="Picture 12">
            <a:extLst>
              <a:ext uri="{FF2B5EF4-FFF2-40B4-BE49-F238E27FC236}">
                <a16:creationId xmlns:a16="http://schemas.microsoft.com/office/drawing/2014/main" id="{DBFBAABF-BA52-4565-9E03-84C4A05BD45F}"/>
              </a:ext>
            </a:extLst>
          </p:cNvPr>
          <p:cNvPicPr>
            <a:picLocks noChangeAspect="1"/>
          </p:cNvPicPr>
          <p:nvPr/>
        </p:nvPicPr>
        <p:blipFill>
          <a:blip r:embed="rId2"/>
          <a:stretch>
            <a:fillRect/>
          </a:stretch>
        </p:blipFill>
        <p:spPr>
          <a:xfrm>
            <a:off x="456487" y="3987800"/>
            <a:ext cx="8230313" cy="2072820"/>
          </a:xfrm>
          <a:prstGeom prst="rect">
            <a:avLst/>
          </a:prstGeom>
        </p:spPr>
      </p:pic>
    </p:spTree>
    <p:extLst>
      <p:ext uri="{BB962C8B-B14F-4D97-AF65-F5344CB8AC3E}">
        <p14:creationId xmlns:p14="http://schemas.microsoft.com/office/powerpoint/2010/main" val="293227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FC5D-88E1-4D33-B5F7-C2BE34A37C07}"/>
              </a:ext>
            </a:extLst>
          </p:cNvPr>
          <p:cNvSpPr>
            <a:spLocks noGrp="1"/>
          </p:cNvSpPr>
          <p:nvPr>
            <p:ph type="title"/>
          </p:nvPr>
        </p:nvSpPr>
        <p:spPr/>
        <p:txBody>
          <a:bodyPr/>
          <a:lstStyle/>
          <a:p>
            <a:r>
              <a:rPr lang="en-US" dirty="0"/>
              <a:t>Monitoring Process</a:t>
            </a:r>
          </a:p>
        </p:txBody>
      </p:sp>
      <p:graphicFrame>
        <p:nvGraphicFramePr>
          <p:cNvPr id="5" name="Content Placeholder 4">
            <a:extLst>
              <a:ext uri="{FF2B5EF4-FFF2-40B4-BE49-F238E27FC236}">
                <a16:creationId xmlns:a16="http://schemas.microsoft.com/office/drawing/2014/main" id="{B6CF3DDD-CAF8-4CBF-816E-3615E829E6DB}"/>
              </a:ext>
            </a:extLst>
          </p:cNvPr>
          <p:cNvGraphicFramePr>
            <a:graphicFrameLocks noGrp="1"/>
          </p:cNvGraphicFramePr>
          <p:nvPr>
            <p:ph idx="1"/>
            <p:extLst>
              <p:ext uri="{D42A27DB-BD31-4B8C-83A1-F6EECF244321}">
                <p14:modId xmlns:p14="http://schemas.microsoft.com/office/powerpoint/2010/main" val="183834716"/>
              </p:ext>
            </p:extLst>
          </p:nvPr>
        </p:nvGraphicFramePr>
        <p:xfrm>
          <a:off x="457200" y="1166019"/>
          <a:ext cx="8356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8316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FC5D-88E1-4D33-B5F7-C2BE34A37C07}"/>
              </a:ext>
            </a:extLst>
          </p:cNvPr>
          <p:cNvSpPr>
            <a:spLocks noGrp="1"/>
          </p:cNvSpPr>
          <p:nvPr>
            <p:ph type="title"/>
          </p:nvPr>
        </p:nvSpPr>
        <p:spPr/>
        <p:txBody>
          <a:bodyPr/>
          <a:lstStyle/>
          <a:p>
            <a:r>
              <a:rPr lang="en-US" dirty="0"/>
              <a:t>Monitoring Process</a:t>
            </a:r>
          </a:p>
        </p:txBody>
      </p:sp>
      <p:graphicFrame>
        <p:nvGraphicFramePr>
          <p:cNvPr id="5" name="Content Placeholder 4">
            <a:extLst>
              <a:ext uri="{FF2B5EF4-FFF2-40B4-BE49-F238E27FC236}">
                <a16:creationId xmlns:a16="http://schemas.microsoft.com/office/drawing/2014/main" id="{B6CF3DDD-CAF8-4CBF-816E-3615E829E6DB}"/>
              </a:ext>
            </a:extLst>
          </p:cNvPr>
          <p:cNvGraphicFramePr>
            <a:graphicFrameLocks noGrp="1"/>
          </p:cNvGraphicFramePr>
          <p:nvPr>
            <p:ph idx="1"/>
            <p:extLst>
              <p:ext uri="{D42A27DB-BD31-4B8C-83A1-F6EECF244321}">
                <p14:modId xmlns:p14="http://schemas.microsoft.com/office/powerpoint/2010/main" val="2232192879"/>
              </p:ext>
            </p:extLst>
          </p:nvPr>
        </p:nvGraphicFramePr>
        <p:xfrm>
          <a:off x="564078" y="1259655"/>
          <a:ext cx="8356600" cy="3739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12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FC5D-88E1-4D33-B5F7-C2BE34A37C07}"/>
              </a:ext>
            </a:extLst>
          </p:cNvPr>
          <p:cNvSpPr>
            <a:spLocks noGrp="1"/>
          </p:cNvSpPr>
          <p:nvPr>
            <p:ph type="title"/>
          </p:nvPr>
        </p:nvSpPr>
        <p:spPr/>
        <p:txBody>
          <a:bodyPr/>
          <a:lstStyle/>
          <a:p>
            <a:r>
              <a:rPr lang="en-US" dirty="0"/>
              <a:t>Monitoring Process</a:t>
            </a:r>
          </a:p>
        </p:txBody>
      </p:sp>
      <p:graphicFrame>
        <p:nvGraphicFramePr>
          <p:cNvPr id="5" name="Content Placeholder 4">
            <a:extLst>
              <a:ext uri="{FF2B5EF4-FFF2-40B4-BE49-F238E27FC236}">
                <a16:creationId xmlns:a16="http://schemas.microsoft.com/office/drawing/2014/main" id="{B6CF3DDD-CAF8-4CBF-816E-3615E829E6DB}"/>
              </a:ext>
            </a:extLst>
          </p:cNvPr>
          <p:cNvGraphicFramePr>
            <a:graphicFrameLocks noGrp="1"/>
          </p:cNvGraphicFramePr>
          <p:nvPr>
            <p:ph idx="1"/>
            <p:extLst>
              <p:ext uri="{D42A27DB-BD31-4B8C-83A1-F6EECF244321}">
                <p14:modId xmlns:p14="http://schemas.microsoft.com/office/powerpoint/2010/main" val="4195345276"/>
              </p:ext>
            </p:extLst>
          </p:nvPr>
        </p:nvGraphicFramePr>
        <p:xfrm>
          <a:off x="457200" y="1166019"/>
          <a:ext cx="8356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503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FC5D-88E1-4D33-B5F7-C2BE34A37C07}"/>
              </a:ext>
            </a:extLst>
          </p:cNvPr>
          <p:cNvSpPr>
            <a:spLocks noGrp="1"/>
          </p:cNvSpPr>
          <p:nvPr>
            <p:ph type="title"/>
          </p:nvPr>
        </p:nvSpPr>
        <p:spPr>
          <a:xfrm>
            <a:off x="558800" y="254000"/>
            <a:ext cx="8229600" cy="646331"/>
          </a:xfrm>
        </p:spPr>
        <p:txBody>
          <a:bodyPr/>
          <a:lstStyle/>
          <a:p>
            <a:r>
              <a:rPr lang="en-US" dirty="0"/>
              <a:t>Monitoring Process</a:t>
            </a:r>
          </a:p>
        </p:txBody>
      </p:sp>
      <p:graphicFrame>
        <p:nvGraphicFramePr>
          <p:cNvPr id="5" name="Content Placeholder 4">
            <a:extLst>
              <a:ext uri="{FF2B5EF4-FFF2-40B4-BE49-F238E27FC236}">
                <a16:creationId xmlns:a16="http://schemas.microsoft.com/office/drawing/2014/main" id="{B6CF3DDD-CAF8-4CBF-816E-3615E829E6DB}"/>
              </a:ext>
            </a:extLst>
          </p:cNvPr>
          <p:cNvGraphicFramePr>
            <a:graphicFrameLocks noGrp="1"/>
          </p:cNvGraphicFramePr>
          <p:nvPr>
            <p:ph idx="1"/>
            <p:extLst>
              <p:ext uri="{D42A27DB-BD31-4B8C-83A1-F6EECF244321}">
                <p14:modId xmlns:p14="http://schemas.microsoft.com/office/powerpoint/2010/main" val="2962863916"/>
              </p:ext>
            </p:extLst>
          </p:nvPr>
        </p:nvGraphicFramePr>
        <p:xfrm>
          <a:off x="152400" y="990600"/>
          <a:ext cx="86360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13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7DBD6F-5CE1-4FC7-B43D-90097DED0D3F}"/>
              </a:ext>
            </a:extLst>
          </p:cNvPr>
          <p:cNvSpPr>
            <a:spLocks noGrp="1"/>
          </p:cNvSpPr>
          <p:nvPr>
            <p:ph idx="1"/>
          </p:nvPr>
        </p:nvSpPr>
        <p:spPr>
          <a:xfrm>
            <a:off x="325120" y="1884958"/>
            <a:ext cx="8229600" cy="1723549"/>
          </a:xfrm>
          <a:prstGeom prst="rect">
            <a:avLst/>
          </a:prstGeom>
        </p:spPr>
        <p:txBody>
          <a:bodyPr wrap="square">
            <a:spAutoFit/>
          </a:bodyPr>
          <a:lstStyle/>
          <a:p>
            <a:pPr marL="0" indent="0" algn="ctr">
              <a:buNone/>
            </a:pPr>
            <a:r>
              <a:rPr lang="en-US" sz="4000" b="1" dirty="0"/>
              <a:t>Heidi Kleinman</a:t>
            </a:r>
            <a:br>
              <a:rPr lang="en-US" sz="3600" dirty="0"/>
            </a:br>
            <a:r>
              <a:rPr lang="en-US" sz="3600" dirty="0"/>
              <a:t>Office for Exceptional Children </a:t>
            </a:r>
            <a:br>
              <a:rPr lang="en-US" sz="3600" dirty="0"/>
            </a:br>
            <a:r>
              <a:rPr lang="en-US" sz="3600" dirty="0"/>
              <a:t>Coordinator, Dispute Resolution</a:t>
            </a:r>
          </a:p>
        </p:txBody>
      </p:sp>
    </p:spTree>
    <p:extLst>
      <p:ext uri="{BB962C8B-B14F-4D97-AF65-F5344CB8AC3E}">
        <p14:creationId xmlns:p14="http://schemas.microsoft.com/office/powerpoint/2010/main" val="59695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97BC-D168-453C-B5EF-0FF4395186B0}"/>
              </a:ext>
            </a:extLst>
          </p:cNvPr>
          <p:cNvSpPr>
            <a:spLocks noGrp="1"/>
          </p:cNvSpPr>
          <p:nvPr>
            <p:ph type="title"/>
          </p:nvPr>
        </p:nvSpPr>
        <p:spPr/>
        <p:txBody>
          <a:bodyPr/>
          <a:lstStyle/>
          <a:p>
            <a:r>
              <a:rPr lang="en-US" dirty="0"/>
              <a:t>Dispute Resolution</a:t>
            </a:r>
          </a:p>
        </p:txBody>
      </p:sp>
      <p:sp>
        <p:nvSpPr>
          <p:cNvPr id="3" name="Content Placeholder 2">
            <a:extLst>
              <a:ext uri="{FF2B5EF4-FFF2-40B4-BE49-F238E27FC236}">
                <a16:creationId xmlns:a16="http://schemas.microsoft.com/office/drawing/2014/main" id="{88936E5D-0441-4B4E-B233-0447ABCF345E}"/>
              </a:ext>
            </a:extLst>
          </p:cNvPr>
          <p:cNvSpPr>
            <a:spLocks noGrp="1"/>
          </p:cNvSpPr>
          <p:nvPr>
            <p:ph idx="1"/>
          </p:nvPr>
        </p:nvSpPr>
        <p:spPr/>
        <p:txBody>
          <a:bodyPr/>
          <a:lstStyle/>
          <a:p>
            <a:r>
              <a:rPr lang="en-US" dirty="0"/>
              <a:t>Dispute Resolution Numbers for FY 2018-2019</a:t>
            </a:r>
            <a:br>
              <a:rPr lang="en-US" dirty="0"/>
            </a:br>
            <a:endParaRPr lang="en-US" dirty="0"/>
          </a:p>
          <a:p>
            <a:r>
              <a:rPr lang="en-US" dirty="0"/>
              <a:t>Caller Issues for FY 2018-2019</a:t>
            </a:r>
            <a:br>
              <a:rPr lang="en-US" dirty="0"/>
            </a:br>
            <a:endParaRPr lang="en-US" dirty="0"/>
          </a:p>
          <a:p>
            <a:r>
              <a:rPr lang="en-US" dirty="0"/>
              <a:t>Other Updates</a:t>
            </a:r>
          </a:p>
        </p:txBody>
      </p:sp>
    </p:spTree>
    <p:extLst>
      <p:ext uri="{BB962C8B-B14F-4D97-AF65-F5344CB8AC3E}">
        <p14:creationId xmlns:p14="http://schemas.microsoft.com/office/powerpoint/2010/main" val="216822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7DBD6F-5CE1-4FC7-B43D-90097DED0D3F}"/>
              </a:ext>
            </a:extLst>
          </p:cNvPr>
          <p:cNvSpPr>
            <a:spLocks noGrp="1"/>
          </p:cNvSpPr>
          <p:nvPr>
            <p:ph idx="1"/>
          </p:nvPr>
        </p:nvSpPr>
        <p:spPr>
          <a:xfrm>
            <a:off x="325120" y="1884958"/>
            <a:ext cx="8229600" cy="2277547"/>
          </a:xfrm>
          <a:prstGeom prst="rect">
            <a:avLst/>
          </a:prstGeom>
        </p:spPr>
        <p:txBody>
          <a:bodyPr wrap="square">
            <a:spAutoFit/>
          </a:bodyPr>
          <a:lstStyle/>
          <a:p>
            <a:pPr marL="0" indent="0" algn="ctr">
              <a:buNone/>
            </a:pPr>
            <a:r>
              <a:rPr lang="en-US" sz="4000" b="1" dirty="0"/>
              <a:t>Kara Waldron</a:t>
            </a:r>
            <a:br>
              <a:rPr lang="en-US" sz="3600" dirty="0"/>
            </a:br>
            <a:r>
              <a:rPr lang="en-US" sz="3600" dirty="0"/>
              <a:t>Office for Exceptional Children </a:t>
            </a:r>
            <a:br>
              <a:rPr lang="en-US" sz="3600" dirty="0"/>
            </a:br>
            <a:r>
              <a:rPr lang="en-US" sz="3600" dirty="0"/>
              <a:t>Program Administrator,</a:t>
            </a:r>
            <a:br>
              <a:rPr lang="en-US" sz="3600" dirty="0"/>
            </a:br>
            <a:r>
              <a:rPr lang="en-US" sz="3600" dirty="0"/>
              <a:t>Data Team</a:t>
            </a:r>
          </a:p>
        </p:txBody>
      </p:sp>
    </p:spTree>
    <p:extLst>
      <p:ext uri="{BB962C8B-B14F-4D97-AF65-F5344CB8AC3E}">
        <p14:creationId xmlns:p14="http://schemas.microsoft.com/office/powerpoint/2010/main" val="354853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6456" y="411481"/>
            <a:ext cx="8257591" cy="1292777"/>
          </a:xfrm>
        </p:spPr>
        <p:txBody>
          <a:bodyPr/>
          <a:lstStyle/>
          <a:p>
            <a:r>
              <a:rPr lang="en-US" b="1" dirty="0">
                <a:solidFill>
                  <a:srgbClr val="C00000"/>
                </a:solidFill>
              </a:rPr>
              <a:t>Annual Special Education Determination</a:t>
            </a:r>
          </a:p>
        </p:txBody>
      </p:sp>
      <p:sp>
        <p:nvSpPr>
          <p:cNvPr id="5124" name="Rectangle 3"/>
          <p:cNvSpPr>
            <a:spLocks noGrp="1" noChangeArrowheads="1"/>
          </p:cNvSpPr>
          <p:nvPr>
            <p:ph idx="1"/>
          </p:nvPr>
        </p:nvSpPr>
        <p:spPr>
          <a:xfrm>
            <a:off x="937260" y="2057400"/>
            <a:ext cx="7480319" cy="3017520"/>
          </a:xfrm>
        </p:spPr>
        <p:txBody>
          <a:bodyPr/>
          <a:lstStyle/>
          <a:p>
            <a:pPr marL="0" indent="0">
              <a:lnSpc>
                <a:spcPct val="80000"/>
              </a:lnSpc>
              <a:spcBef>
                <a:spcPts val="0"/>
              </a:spcBef>
              <a:buNone/>
            </a:pPr>
            <a:r>
              <a:rPr lang="en-US" dirty="0"/>
              <a:t>Each state receives an annual rating on its implementation of IDEA, known as its determination</a:t>
            </a:r>
          </a:p>
          <a:p>
            <a:pPr marL="0" indent="0">
              <a:lnSpc>
                <a:spcPct val="80000"/>
              </a:lnSpc>
              <a:spcBef>
                <a:spcPts val="0"/>
              </a:spcBef>
              <a:buNone/>
            </a:pPr>
            <a:endParaRPr lang="en-US" dirty="0"/>
          </a:p>
          <a:p>
            <a:pPr marL="0" indent="0">
              <a:lnSpc>
                <a:spcPct val="80000"/>
              </a:lnSpc>
              <a:spcBef>
                <a:spcPts val="0"/>
              </a:spcBef>
              <a:buNone/>
            </a:pPr>
            <a:endParaRPr lang="en-US" dirty="0"/>
          </a:p>
          <a:p>
            <a:pPr marL="0" indent="0">
              <a:lnSpc>
                <a:spcPct val="80000"/>
              </a:lnSpc>
              <a:spcBef>
                <a:spcPts val="0"/>
              </a:spcBef>
              <a:buNone/>
            </a:pPr>
            <a:r>
              <a:rPr lang="en-US" dirty="0"/>
              <a:t>Based on a combination of compliance data and student results data</a:t>
            </a:r>
          </a:p>
        </p:txBody>
      </p:sp>
      <p:cxnSp>
        <p:nvCxnSpPr>
          <p:cNvPr id="4" name="Straight Connector 3"/>
          <p:cNvCxnSpPr>
            <a:cxnSpLocks/>
          </p:cNvCxnSpPr>
          <p:nvPr/>
        </p:nvCxnSpPr>
        <p:spPr bwMode="auto">
          <a:xfrm>
            <a:off x="986245" y="3566160"/>
            <a:ext cx="743133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5412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D538E-2163-4AF1-A00E-C2A6A8D60F92}"/>
              </a:ext>
            </a:extLst>
          </p:cNvPr>
          <p:cNvSpPr>
            <a:spLocks noGrp="1"/>
          </p:cNvSpPr>
          <p:nvPr>
            <p:ph idx="1"/>
          </p:nvPr>
        </p:nvSpPr>
        <p:spPr/>
        <p:txBody>
          <a:bodyPr/>
          <a:lstStyle/>
          <a:p>
            <a:pPr marL="0" indent="0" algn="ctr">
              <a:buNone/>
            </a:pPr>
            <a:endParaRPr lang="en-US"/>
          </a:p>
          <a:p>
            <a:pPr marL="0" indent="0" algn="ctr">
              <a:buNone/>
            </a:pPr>
            <a:r>
              <a:rPr lang="en-US" sz="4000" b="1" dirty="0"/>
              <a:t>Jo Hannah Ward </a:t>
            </a:r>
          </a:p>
          <a:p>
            <a:pPr marL="0" indent="0" algn="ctr">
              <a:buNone/>
            </a:pPr>
            <a:r>
              <a:rPr lang="en-US" sz="3600" dirty="0"/>
              <a:t>Office for Exceptional Children</a:t>
            </a:r>
          </a:p>
          <a:p>
            <a:pPr marL="0" indent="0" algn="ctr">
              <a:buNone/>
            </a:pPr>
            <a:r>
              <a:rPr lang="en-US" sz="3600" dirty="0"/>
              <a:t>Interim Director</a:t>
            </a:r>
          </a:p>
        </p:txBody>
      </p:sp>
    </p:spTree>
    <p:extLst>
      <p:ext uri="{BB962C8B-B14F-4D97-AF65-F5344CB8AC3E}">
        <p14:creationId xmlns:p14="http://schemas.microsoft.com/office/powerpoint/2010/main" val="136082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Categories</a:t>
            </a:r>
          </a:p>
        </p:txBody>
      </p:sp>
      <p:sp>
        <p:nvSpPr>
          <p:cNvPr id="3" name="Rounded Rectangle 2"/>
          <p:cNvSpPr/>
          <p:nvPr/>
        </p:nvSpPr>
        <p:spPr>
          <a:xfrm>
            <a:off x="947658" y="1814333"/>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20">
              <a:solidFill>
                <a:srgbClr val="FFFFFF"/>
              </a:solidFill>
            </a:endParaRPr>
          </a:p>
        </p:txBody>
      </p:sp>
      <p:sp>
        <p:nvSpPr>
          <p:cNvPr id="4" name="Oval 3"/>
          <p:cNvSpPr/>
          <p:nvPr/>
        </p:nvSpPr>
        <p:spPr>
          <a:xfrm>
            <a:off x="934211" y="1814334"/>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204" dirty="0">
                <a:solidFill>
                  <a:srgbClr val="FFFFFF"/>
                </a:solidFill>
                <a:latin typeface="Arial" panose="020B0604020202020204" pitchFamily="34" charset="0"/>
                <a:cs typeface="Arial" panose="020B0604020202020204" pitchFamily="34" charset="0"/>
              </a:rPr>
              <a:t>1</a:t>
            </a:r>
          </a:p>
        </p:txBody>
      </p:sp>
      <p:sp>
        <p:nvSpPr>
          <p:cNvPr id="5" name="Rounded Rectangle 4"/>
          <p:cNvSpPr/>
          <p:nvPr/>
        </p:nvSpPr>
        <p:spPr>
          <a:xfrm>
            <a:off x="947658" y="2458741"/>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20">
              <a:solidFill>
                <a:srgbClr val="FFFFFF"/>
              </a:solidFill>
            </a:endParaRPr>
          </a:p>
        </p:txBody>
      </p:sp>
      <p:sp>
        <p:nvSpPr>
          <p:cNvPr id="6" name="Oval 5"/>
          <p:cNvSpPr/>
          <p:nvPr/>
        </p:nvSpPr>
        <p:spPr>
          <a:xfrm>
            <a:off x="934211" y="2458741"/>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204" dirty="0">
                <a:solidFill>
                  <a:srgbClr val="FFFFFF"/>
                </a:solidFill>
                <a:latin typeface="Arial" panose="020B0604020202020204" pitchFamily="34" charset="0"/>
                <a:cs typeface="Arial" panose="020B0604020202020204" pitchFamily="34" charset="0"/>
              </a:rPr>
              <a:t>2</a:t>
            </a:r>
          </a:p>
        </p:txBody>
      </p:sp>
      <p:sp>
        <p:nvSpPr>
          <p:cNvPr id="7" name="Rounded Rectangle 6"/>
          <p:cNvSpPr/>
          <p:nvPr/>
        </p:nvSpPr>
        <p:spPr>
          <a:xfrm>
            <a:off x="947658" y="3103148"/>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20">
              <a:solidFill>
                <a:srgbClr val="FFFFFF"/>
              </a:solidFill>
            </a:endParaRPr>
          </a:p>
        </p:txBody>
      </p:sp>
      <p:sp>
        <p:nvSpPr>
          <p:cNvPr id="8" name="Oval 7"/>
          <p:cNvSpPr/>
          <p:nvPr/>
        </p:nvSpPr>
        <p:spPr>
          <a:xfrm>
            <a:off x="934211" y="3103148"/>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200" dirty="0">
                <a:solidFill>
                  <a:srgbClr val="FFFFFF"/>
                </a:solidFill>
              </a:rPr>
              <a:t>3</a:t>
            </a:r>
          </a:p>
        </p:txBody>
      </p:sp>
      <p:sp>
        <p:nvSpPr>
          <p:cNvPr id="9" name="Rounded Rectangle 8"/>
          <p:cNvSpPr/>
          <p:nvPr/>
        </p:nvSpPr>
        <p:spPr>
          <a:xfrm>
            <a:off x="947658" y="3747554"/>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20">
              <a:solidFill>
                <a:srgbClr val="FFFFFF"/>
              </a:solidFill>
            </a:endParaRPr>
          </a:p>
        </p:txBody>
      </p:sp>
      <p:sp>
        <p:nvSpPr>
          <p:cNvPr id="10" name="Oval 9"/>
          <p:cNvSpPr/>
          <p:nvPr/>
        </p:nvSpPr>
        <p:spPr>
          <a:xfrm>
            <a:off x="934211" y="3747554"/>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200" dirty="0">
                <a:solidFill>
                  <a:srgbClr val="FFFFFF"/>
                </a:solidFill>
                <a:latin typeface="Arial" panose="020B0604020202020204" pitchFamily="34" charset="0"/>
                <a:cs typeface="Arial" panose="020B0604020202020204" pitchFamily="34" charset="0"/>
              </a:rPr>
              <a:t>4</a:t>
            </a:r>
          </a:p>
        </p:txBody>
      </p:sp>
      <p:sp>
        <p:nvSpPr>
          <p:cNvPr id="11" name="Content Placeholder 2"/>
          <p:cNvSpPr>
            <a:spLocks noGrp="1"/>
          </p:cNvSpPr>
          <p:nvPr>
            <p:ph idx="1"/>
          </p:nvPr>
        </p:nvSpPr>
        <p:spPr>
          <a:xfrm>
            <a:off x="1658617" y="2487247"/>
            <a:ext cx="5867400" cy="530577"/>
          </a:xfrm>
          <a:noFill/>
        </p:spPr>
        <p:txBody>
          <a:bodyPr>
            <a:normAutofit/>
          </a:bodyPr>
          <a:lstStyle/>
          <a:p>
            <a:pPr marL="0" indent="0">
              <a:spcBef>
                <a:spcPts val="1200"/>
              </a:spcBef>
              <a:buNone/>
            </a:pPr>
            <a:r>
              <a:rPr lang="en-US" dirty="0">
                <a:solidFill>
                  <a:schemeClr val="bg1"/>
                </a:solidFill>
              </a:rPr>
              <a:t>Needs Assistance </a:t>
            </a:r>
          </a:p>
        </p:txBody>
      </p:sp>
      <p:sp>
        <p:nvSpPr>
          <p:cNvPr id="12" name="Content Placeholder 2"/>
          <p:cNvSpPr txBox="1">
            <a:spLocks/>
          </p:cNvSpPr>
          <p:nvPr/>
        </p:nvSpPr>
        <p:spPr>
          <a:xfrm>
            <a:off x="1625352" y="1824704"/>
            <a:ext cx="5867400" cy="453630"/>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rPr>
              <a:t>Meets Requirements</a:t>
            </a:r>
          </a:p>
        </p:txBody>
      </p:sp>
      <p:sp>
        <p:nvSpPr>
          <p:cNvPr id="13" name="Content Placeholder 2"/>
          <p:cNvSpPr txBox="1">
            <a:spLocks/>
          </p:cNvSpPr>
          <p:nvPr/>
        </p:nvSpPr>
        <p:spPr>
          <a:xfrm>
            <a:off x="1556771" y="3074640"/>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Needs Intervention </a:t>
            </a:r>
          </a:p>
        </p:txBody>
      </p:sp>
      <p:sp>
        <p:nvSpPr>
          <p:cNvPr id="14" name="Content Placeholder 2"/>
          <p:cNvSpPr txBox="1">
            <a:spLocks/>
          </p:cNvSpPr>
          <p:nvPr/>
        </p:nvSpPr>
        <p:spPr>
          <a:xfrm>
            <a:off x="1541535" y="3725356"/>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Needs Substantial Intervention </a:t>
            </a:r>
          </a:p>
        </p:txBody>
      </p:sp>
      <p:sp>
        <p:nvSpPr>
          <p:cNvPr id="17" name="Content Placeholder 2"/>
          <p:cNvSpPr txBox="1">
            <a:spLocks/>
          </p:cNvSpPr>
          <p:nvPr/>
        </p:nvSpPr>
        <p:spPr>
          <a:xfrm>
            <a:off x="1554982" y="4347206"/>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Sample Text Sample Text </a:t>
            </a:r>
          </a:p>
        </p:txBody>
      </p:sp>
    </p:spTree>
    <p:extLst>
      <p:ext uri="{BB962C8B-B14F-4D97-AF65-F5344CB8AC3E}">
        <p14:creationId xmlns:p14="http://schemas.microsoft.com/office/powerpoint/2010/main" val="17624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fade">
                                      <p:cBhvr>
                                        <p:cTn id="5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build="p"/>
      <p:bldP spid="12" grpId="0" build="p"/>
      <p:bldP spid="13" grpId="0" build="p"/>
      <p:bldP spid="14" grpId="0" build="p"/>
      <p:bldP spid="1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218795"/>
          </a:xfrm>
        </p:spPr>
        <p:txBody>
          <a:bodyPr/>
          <a:lstStyle/>
          <a:p>
            <a:r>
              <a:rPr lang="en-US" sz="3960" dirty="0"/>
              <a:t>Ohio’s 2019 Determination:</a:t>
            </a:r>
            <a:br>
              <a:rPr lang="en-US" sz="3960" dirty="0"/>
            </a:br>
            <a:r>
              <a:rPr lang="en-US" sz="3960" dirty="0"/>
              <a:t>Meets Requirements</a:t>
            </a:r>
          </a:p>
        </p:txBody>
      </p:sp>
      <p:sp>
        <p:nvSpPr>
          <p:cNvPr id="3" name="Content Placeholder 2"/>
          <p:cNvSpPr>
            <a:spLocks noGrp="1"/>
          </p:cNvSpPr>
          <p:nvPr>
            <p:ph idx="1"/>
          </p:nvPr>
        </p:nvSpPr>
        <p:spPr>
          <a:xfrm>
            <a:off x="868681" y="1988820"/>
            <a:ext cx="3991985" cy="4183380"/>
          </a:xfrm>
        </p:spPr>
        <p:txBody>
          <a:bodyPr/>
          <a:lstStyle/>
          <a:p>
            <a:pPr>
              <a:spcBef>
                <a:spcPts val="900"/>
              </a:spcBef>
              <a:spcAft>
                <a:spcPts val="900"/>
              </a:spcAft>
            </a:pPr>
            <a:r>
              <a:rPr lang="en-US" sz="2520" dirty="0"/>
              <a:t>One of only 21 states receiving the highest rating</a:t>
            </a:r>
            <a:endParaRPr lang="en-US" sz="2520" i="1" dirty="0"/>
          </a:p>
          <a:p>
            <a:pPr>
              <a:spcBef>
                <a:spcPts val="900"/>
              </a:spcBef>
              <a:spcAft>
                <a:spcPts val="900"/>
              </a:spcAft>
            </a:pPr>
            <a:r>
              <a:rPr lang="en-US" sz="2520" dirty="0"/>
              <a:t>Second consecutive year</a:t>
            </a:r>
          </a:p>
          <a:p>
            <a:pPr>
              <a:spcBef>
                <a:spcPts val="900"/>
              </a:spcBef>
              <a:spcAft>
                <a:spcPts val="900"/>
              </a:spcAft>
            </a:pPr>
            <a:r>
              <a:rPr lang="en-US" sz="2520" dirty="0"/>
              <a:t>Based on both procedural compliance scores and student results scores from the </a:t>
            </a:r>
            <a:r>
              <a:rPr lang="en-US" sz="2520" b="1" dirty="0"/>
              <a:t>17-18</a:t>
            </a:r>
            <a:r>
              <a:rPr lang="en-US" sz="2520" dirty="0"/>
              <a:t> school year</a:t>
            </a:r>
          </a:p>
        </p:txBody>
      </p:sp>
      <p:pic>
        <p:nvPicPr>
          <p:cNvPr id="5" name="Picture 4">
            <a:extLst>
              <a:ext uri="{FF2B5EF4-FFF2-40B4-BE49-F238E27FC236}">
                <a16:creationId xmlns:a16="http://schemas.microsoft.com/office/drawing/2014/main" id="{699F34D1-E5FC-4846-AB9E-06A4224365E5}"/>
              </a:ext>
            </a:extLst>
          </p:cNvPr>
          <p:cNvPicPr>
            <a:picLocks noChangeAspect="1"/>
          </p:cNvPicPr>
          <p:nvPr/>
        </p:nvPicPr>
        <p:blipFill rotWithShape="1">
          <a:blip r:embed="rId3"/>
          <a:srcRect l="-1333" t="18882" r="1333" b="17117"/>
          <a:stretch/>
        </p:blipFill>
        <p:spPr>
          <a:xfrm>
            <a:off x="5111205" y="2680063"/>
            <a:ext cx="3251164" cy="2189117"/>
          </a:xfrm>
          <a:prstGeom prst="rect">
            <a:avLst/>
          </a:prstGeom>
        </p:spPr>
      </p:pic>
    </p:spTree>
    <p:extLst>
      <p:ext uri="{BB962C8B-B14F-4D97-AF65-F5344CB8AC3E}">
        <p14:creationId xmlns:p14="http://schemas.microsoft.com/office/powerpoint/2010/main" val="5684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alphaModFix amt="80000"/>
            <a:extLst>
              <a:ext uri="{28A0092B-C50C-407E-A947-70E740481C1C}">
                <a14:useLocalDpi xmlns:a14="http://schemas.microsoft.com/office/drawing/2010/main" val="0"/>
              </a:ext>
            </a:extLst>
          </a:blip>
          <a:srcRect/>
          <a:stretch/>
        </p:blipFill>
        <p:spPr>
          <a:xfrm>
            <a:off x="30018" y="0"/>
            <a:ext cx="9083963" cy="6299040"/>
          </a:xfrm>
        </p:spPr>
      </p:pic>
      <p:sp>
        <p:nvSpPr>
          <p:cNvPr id="2" name="Title 1"/>
          <p:cNvSpPr>
            <a:spLocks noGrp="1"/>
          </p:cNvSpPr>
          <p:nvPr>
            <p:ph type="title"/>
          </p:nvPr>
        </p:nvSpPr>
        <p:spPr>
          <a:xfrm>
            <a:off x="-76200" y="457835"/>
            <a:ext cx="9220200" cy="664797"/>
          </a:xfrm>
          <a:solidFill>
            <a:schemeClr val="bg1"/>
          </a:solidFill>
        </p:spPr>
        <p:txBody>
          <a:bodyPr vert="horz" wrap="square" lIns="0" tIns="0" rIns="0" bIns="0" rtlCol="0" anchor="ctr" anchorCtr="0">
            <a:spAutoFit/>
          </a:bodyPr>
          <a:lstStyle/>
          <a:p>
            <a:r>
              <a:rPr lang="en-US" sz="4320" dirty="0"/>
              <a:t>Ohio’s 2019 Determination</a:t>
            </a:r>
            <a:endParaRPr lang="en-US" dirty="0">
              <a:latin typeface="Arial" panose="020B0604020202020204" pitchFamily="34" charset="0"/>
              <a:cs typeface="Arial" panose="020B0604020202020204" pitchFamily="34" charset="0"/>
            </a:endParaRPr>
          </a:p>
        </p:txBody>
      </p:sp>
      <p:sp>
        <p:nvSpPr>
          <p:cNvPr id="13" name="Rounded Rectangle 12"/>
          <p:cNvSpPr/>
          <p:nvPr/>
        </p:nvSpPr>
        <p:spPr>
          <a:xfrm>
            <a:off x="6289127" y="2305094"/>
            <a:ext cx="2719552" cy="2846255"/>
          </a:xfrm>
          <a:prstGeom prst="roundRect">
            <a:avLst/>
          </a:prstGeom>
          <a:solidFill>
            <a:srgbClr val="73A4CC">
              <a:alpha val="9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indent="-117473" algn="ctr">
              <a:spcBef>
                <a:spcPct val="20000"/>
              </a:spcBef>
            </a:pPr>
            <a:r>
              <a:rPr lang="en-US" sz="2800" b="1" dirty="0">
                <a:solidFill>
                  <a:schemeClr val="bg1"/>
                </a:solidFill>
                <a:latin typeface="Arial"/>
                <a:cs typeface="Arial"/>
              </a:rPr>
              <a:t>Lowest scoring area continues to be graduation</a:t>
            </a:r>
          </a:p>
        </p:txBody>
      </p:sp>
      <p:sp>
        <p:nvSpPr>
          <p:cNvPr id="14" name="Rounded Rectangle 13"/>
          <p:cNvSpPr/>
          <p:nvPr/>
        </p:nvSpPr>
        <p:spPr>
          <a:xfrm>
            <a:off x="3260834" y="2305094"/>
            <a:ext cx="2719552" cy="2846255"/>
          </a:xfrm>
          <a:prstGeom prst="roundRect">
            <a:avLst/>
          </a:prstGeom>
          <a:solidFill>
            <a:srgbClr val="73A4CC">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3" algn="ctr">
              <a:spcBef>
                <a:spcPct val="20000"/>
              </a:spcBef>
            </a:pPr>
            <a:r>
              <a:rPr lang="en-US" sz="2800" b="1" dirty="0">
                <a:solidFill>
                  <a:schemeClr val="bg1"/>
                </a:solidFill>
                <a:latin typeface="Arial"/>
                <a:cs typeface="Arial"/>
              </a:rPr>
              <a:t>Some improvement in students taking standard assessments</a:t>
            </a:r>
          </a:p>
        </p:txBody>
      </p:sp>
      <p:sp>
        <p:nvSpPr>
          <p:cNvPr id="16" name="Rounded Rectangle 15"/>
          <p:cNvSpPr/>
          <p:nvPr/>
        </p:nvSpPr>
        <p:spPr>
          <a:xfrm>
            <a:off x="232541" y="2338588"/>
            <a:ext cx="2719552" cy="2846255"/>
          </a:xfrm>
          <a:prstGeom prst="roundRect">
            <a:avLst/>
          </a:prstGeom>
          <a:solidFill>
            <a:srgbClr val="73A4CC">
              <a:alpha val="9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indent="-117473" algn="ctr">
              <a:spcBef>
                <a:spcPct val="20000"/>
              </a:spcBef>
            </a:pPr>
            <a:r>
              <a:rPr lang="en-US" sz="2800" b="1" dirty="0">
                <a:solidFill>
                  <a:schemeClr val="bg1"/>
                </a:solidFill>
                <a:latin typeface="Arial"/>
                <a:cs typeface="Arial"/>
              </a:rPr>
              <a:t>Ohio continues to score 100% on compliance measures</a:t>
            </a:r>
          </a:p>
        </p:txBody>
      </p:sp>
    </p:spTree>
    <p:extLst>
      <p:ext uri="{BB962C8B-B14F-4D97-AF65-F5344CB8AC3E}">
        <p14:creationId xmlns:p14="http://schemas.microsoft.com/office/powerpoint/2010/main" val="32369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4F2F-E9DF-43FF-9C3F-1840C6D7BACA}"/>
              </a:ext>
            </a:extLst>
          </p:cNvPr>
          <p:cNvSpPr>
            <a:spLocks noGrp="1"/>
          </p:cNvSpPr>
          <p:nvPr>
            <p:ph type="title"/>
          </p:nvPr>
        </p:nvSpPr>
        <p:spPr>
          <a:xfrm>
            <a:off x="528320" y="341377"/>
            <a:ext cx="8229600" cy="646331"/>
          </a:xfrm>
        </p:spPr>
        <p:txBody>
          <a:bodyPr/>
          <a:lstStyle/>
          <a:p>
            <a:r>
              <a:rPr lang="en-US" dirty="0"/>
              <a:t>Overall Scoring</a:t>
            </a:r>
          </a:p>
        </p:txBody>
      </p:sp>
      <p:graphicFrame>
        <p:nvGraphicFramePr>
          <p:cNvPr id="4" name="Content Placeholder 3">
            <a:extLst>
              <a:ext uri="{FF2B5EF4-FFF2-40B4-BE49-F238E27FC236}">
                <a16:creationId xmlns:a16="http://schemas.microsoft.com/office/drawing/2014/main" id="{2D8F5AF9-1510-4BD5-8BF0-A319D74571CD}"/>
              </a:ext>
            </a:extLst>
          </p:cNvPr>
          <p:cNvGraphicFramePr>
            <a:graphicFrameLocks noGrp="1"/>
          </p:cNvGraphicFramePr>
          <p:nvPr>
            <p:ph idx="1"/>
            <p:extLst>
              <p:ext uri="{D42A27DB-BD31-4B8C-83A1-F6EECF244321}">
                <p14:modId xmlns:p14="http://schemas.microsoft.com/office/powerpoint/2010/main" val="87050968"/>
              </p:ext>
            </p:extLst>
          </p:nvPr>
        </p:nvGraphicFramePr>
        <p:xfrm>
          <a:off x="148590" y="1293954"/>
          <a:ext cx="8846820" cy="2438400"/>
        </p:xfrm>
        <a:graphic>
          <a:graphicData uri="http://schemas.openxmlformats.org/drawingml/2006/table">
            <a:tbl>
              <a:tblPr firstRow="1" bandRow="1">
                <a:tableStyleId>{2D5ABB26-0587-4C30-8999-92F81FD0307C}</a:tableStyleId>
              </a:tblPr>
              <a:tblGrid>
                <a:gridCol w="4423410">
                  <a:extLst>
                    <a:ext uri="{9D8B030D-6E8A-4147-A177-3AD203B41FA5}">
                      <a16:colId xmlns:a16="http://schemas.microsoft.com/office/drawing/2014/main" val="3549453131"/>
                    </a:ext>
                  </a:extLst>
                </a:gridCol>
                <a:gridCol w="4423410">
                  <a:extLst>
                    <a:ext uri="{9D8B030D-6E8A-4147-A177-3AD203B41FA5}">
                      <a16:colId xmlns:a16="http://schemas.microsoft.com/office/drawing/2014/main" val="3191265441"/>
                    </a:ext>
                  </a:extLst>
                </a:gridCol>
              </a:tblGrid>
              <a:tr h="850392">
                <a:tc gridSpan="2">
                  <a:txBody>
                    <a:bodyPr/>
                    <a:lstStyle/>
                    <a:p>
                      <a:pPr algn="ctr"/>
                      <a:r>
                        <a:rPr lang="en-US" sz="2500" b="1" dirty="0">
                          <a:solidFill>
                            <a:schemeClr val="tx2">
                              <a:lumMod val="50000"/>
                            </a:schemeClr>
                          </a:solidFill>
                          <a:latin typeface="Arial" panose="020B0604020202020204" pitchFamily="34" charset="0"/>
                          <a:cs typeface="Arial" panose="020B0604020202020204" pitchFamily="34" charset="0"/>
                        </a:rPr>
                        <a:t>Ohio </a:t>
                      </a:r>
                    </a:p>
                    <a:p>
                      <a:pPr algn="ctr"/>
                      <a:r>
                        <a:rPr lang="en-US" sz="2500" b="1" dirty="0">
                          <a:solidFill>
                            <a:schemeClr val="tx2">
                              <a:lumMod val="50000"/>
                            </a:schemeClr>
                          </a:solidFill>
                          <a:latin typeface="Arial" panose="020B0604020202020204" pitchFamily="34" charset="0"/>
                          <a:cs typeface="Arial" panose="020B0604020202020204" pitchFamily="34" charset="0"/>
                        </a:rPr>
                        <a:t>2019 Results-Driven Accountability Matrix</a:t>
                      </a:r>
                    </a:p>
                  </a:txBody>
                  <a:tcPr marL="82296" marR="82296"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77856403"/>
                  </a:ext>
                </a:extLst>
              </a:tr>
              <a:tr h="740664">
                <a:tc gridSpan="2">
                  <a:txBody>
                    <a:bodyPr/>
                    <a:lstStyle/>
                    <a:p>
                      <a:pPr algn="ctr"/>
                      <a:endParaRPr lang="en-US" sz="2200" b="1" dirty="0">
                        <a:solidFill>
                          <a:schemeClr val="tx2"/>
                        </a:solidFill>
                        <a:latin typeface="Arial" panose="020B0604020202020204" pitchFamily="34" charset="0"/>
                        <a:cs typeface="Arial" panose="020B0604020202020204" pitchFamily="34" charset="0"/>
                      </a:endParaRPr>
                    </a:p>
                    <a:p>
                      <a:pPr algn="ctr"/>
                      <a:r>
                        <a:rPr lang="en-US" sz="2200" b="1" dirty="0">
                          <a:solidFill>
                            <a:schemeClr val="tx2"/>
                          </a:solidFill>
                          <a:latin typeface="Arial" panose="020B0604020202020204" pitchFamily="34" charset="0"/>
                          <a:cs typeface="Arial" panose="020B0604020202020204" pitchFamily="34" charset="0"/>
                        </a:rPr>
                        <a:t>Results-Driven Accountability Percentage and Determination</a:t>
                      </a:r>
                    </a:p>
                  </a:txBody>
                  <a:tcPr marL="82296" marR="82296"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40783648"/>
                  </a:ext>
                </a:extLst>
              </a:tr>
              <a:tr h="411480">
                <a:tc>
                  <a:txBody>
                    <a:bodyPr/>
                    <a:lstStyle/>
                    <a:p>
                      <a:pPr algn="ctr"/>
                      <a:r>
                        <a:rPr lang="en-US" sz="2200" dirty="0">
                          <a:latin typeface="Arial" panose="020B0604020202020204" pitchFamily="34" charset="0"/>
                          <a:cs typeface="Arial" panose="020B0604020202020204" pitchFamily="34" charset="0"/>
                        </a:rPr>
                        <a:t>Percentage (%)</a:t>
                      </a:r>
                    </a:p>
                  </a:txBody>
                  <a:tcPr marL="82296" marR="82296" marT="41148" marB="4114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Determination</a:t>
                      </a:r>
                    </a:p>
                  </a:txBody>
                  <a:tcPr marL="82296" marR="82296" marT="41148" marB="4114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023992"/>
                  </a:ext>
                </a:extLst>
              </a:tr>
              <a:tr h="411480">
                <a:tc>
                  <a:txBody>
                    <a:bodyPr/>
                    <a:lstStyle/>
                    <a:p>
                      <a:pPr algn="ctr"/>
                      <a:r>
                        <a:rPr lang="en-US" sz="2200" dirty="0">
                          <a:latin typeface="Arial" panose="020B0604020202020204" pitchFamily="34" charset="0"/>
                          <a:cs typeface="Arial" panose="020B0604020202020204" pitchFamily="34" charset="0"/>
                        </a:rPr>
                        <a:t>83.33</a:t>
                      </a:r>
                    </a:p>
                  </a:txBody>
                  <a:tcPr marL="82296" marR="82296" marT="41148" marB="4114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200" dirty="0">
                          <a:latin typeface="Arial" panose="020B0604020202020204" pitchFamily="34" charset="0"/>
                          <a:cs typeface="Arial" panose="020B0604020202020204" pitchFamily="34" charset="0"/>
                        </a:rPr>
                        <a:t>Meets Requirements</a:t>
                      </a:r>
                    </a:p>
                  </a:txBody>
                  <a:tcPr marL="82296" marR="82296" marT="41148" marB="4114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1525805"/>
                  </a:ext>
                </a:extLst>
              </a:tr>
            </a:tbl>
          </a:graphicData>
        </a:graphic>
      </p:graphicFrame>
      <p:graphicFrame>
        <p:nvGraphicFramePr>
          <p:cNvPr id="5" name="Content Placeholder 3">
            <a:extLst>
              <a:ext uri="{FF2B5EF4-FFF2-40B4-BE49-F238E27FC236}">
                <a16:creationId xmlns:a16="http://schemas.microsoft.com/office/drawing/2014/main" id="{BF6BD9F6-3529-46AB-BCAC-BACB6D9508B6}"/>
              </a:ext>
            </a:extLst>
          </p:cNvPr>
          <p:cNvGraphicFramePr>
            <a:graphicFrameLocks/>
          </p:cNvGraphicFramePr>
          <p:nvPr>
            <p:extLst>
              <p:ext uri="{D42A27DB-BD31-4B8C-83A1-F6EECF244321}">
                <p14:modId xmlns:p14="http://schemas.microsoft.com/office/powerpoint/2010/main" val="2527932842"/>
              </p:ext>
            </p:extLst>
          </p:nvPr>
        </p:nvGraphicFramePr>
        <p:xfrm>
          <a:off x="148590" y="4038600"/>
          <a:ext cx="8846820" cy="2005584"/>
        </p:xfrm>
        <a:graphic>
          <a:graphicData uri="http://schemas.openxmlformats.org/drawingml/2006/table">
            <a:tbl>
              <a:tblPr firstRow="1" bandRow="1">
                <a:tableStyleId>{2D5ABB26-0587-4C30-8999-92F81FD0307C}</a:tableStyleId>
              </a:tblPr>
              <a:tblGrid>
                <a:gridCol w="2211705">
                  <a:extLst>
                    <a:ext uri="{9D8B030D-6E8A-4147-A177-3AD203B41FA5}">
                      <a16:colId xmlns:a16="http://schemas.microsoft.com/office/drawing/2014/main" val="3549453131"/>
                    </a:ext>
                  </a:extLst>
                </a:gridCol>
                <a:gridCol w="2211705">
                  <a:extLst>
                    <a:ext uri="{9D8B030D-6E8A-4147-A177-3AD203B41FA5}">
                      <a16:colId xmlns:a16="http://schemas.microsoft.com/office/drawing/2014/main" val="3191265441"/>
                    </a:ext>
                  </a:extLst>
                </a:gridCol>
                <a:gridCol w="2211705">
                  <a:extLst>
                    <a:ext uri="{9D8B030D-6E8A-4147-A177-3AD203B41FA5}">
                      <a16:colId xmlns:a16="http://schemas.microsoft.com/office/drawing/2014/main" val="4206905829"/>
                    </a:ext>
                  </a:extLst>
                </a:gridCol>
                <a:gridCol w="2211705">
                  <a:extLst>
                    <a:ext uri="{9D8B030D-6E8A-4147-A177-3AD203B41FA5}">
                      <a16:colId xmlns:a16="http://schemas.microsoft.com/office/drawing/2014/main" val="406693919"/>
                    </a:ext>
                  </a:extLst>
                </a:gridCol>
              </a:tblGrid>
              <a:tr h="411480">
                <a:tc gridSpan="4">
                  <a:txBody>
                    <a:bodyPr/>
                    <a:lstStyle/>
                    <a:p>
                      <a:pPr algn="ctr"/>
                      <a:r>
                        <a:rPr lang="en-US" sz="2200" b="1" dirty="0">
                          <a:solidFill>
                            <a:schemeClr val="tx2"/>
                          </a:solidFill>
                          <a:latin typeface="Arial" panose="020B0604020202020204" pitchFamily="34" charset="0"/>
                          <a:cs typeface="Arial" panose="020B0604020202020204" pitchFamily="34" charset="0"/>
                        </a:rPr>
                        <a:t>Results and Compliance Overall Scoring</a:t>
                      </a:r>
                    </a:p>
                  </a:txBody>
                  <a:tcPr marL="82296" marR="82296"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sz="2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783648"/>
                  </a:ext>
                </a:extLst>
              </a:tr>
              <a:tr h="740664">
                <a:tc>
                  <a:txBody>
                    <a:bodyPr/>
                    <a:lstStyle/>
                    <a:p>
                      <a:pPr algn="ctr"/>
                      <a:endParaRPr lang="en-US" sz="2200" dirty="0">
                        <a:latin typeface="Arial" panose="020B0604020202020204" pitchFamily="34" charset="0"/>
                        <a:cs typeface="Arial" panose="020B0604020202020204" pitchFamily="34" charset="0"/>
                      </a:endParaRPr>
                    </a:p>
                  </a:txBody>
                  <a:tcPr marL="82296" marR="82296" marT="41148" marB="4114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Total Points Available</a:t>
                      </a:r>
                    </a:p>
                  </a:txBody>
                  <a:tcPr marL="82296" marR="82296" marT="41148" marB="41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Total Points Earned</a:t>
                      </a:r>
                    </a:p>
                  </a:txBody>
                  <a:tcPr marL="82296" marR="82296" marT="41148" marB="41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Score (%)</a:t>
                      </a:r>
                    </a:p>
                  </a:txBody>
                  <a:tcPr marL="82296" marR="82296" marT="41148" marB="411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803611"/>
                  </a:ext>
                </a:extLst>
              </a:tr>
              <a:tr h="411480">
                <a:tc>
                  <a:txBody>
                    <a:bodyPr/>
                    <a:lstStyle/>
                    <a:p>
                      <a:pPr algn="ctr"/>
                      <a:r>
                        <a:rPr lang="en-US" sz="2200" dirty="0">
                          <a:latin typeface="Arial" panose="020B0604020202020204" pitchFamily="34" charset="0"/>
                          <a:cs typeface="Arial" panose="020B0604020202020204" pitchFamily="34" charset="0"/>
                        </a:rPr>
                        <a:t>Results</a:t>
                      </a:r>
                    </a:p>
                  </a:txBody>
                  <a:tcPr marL="82296" marR="82296" marT="41148" marB="4114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200" dirty="0">
                          <a:latin typeface="Arial" panose="020B0604020202020204" pitchFamily="34" charset="0"/>
                          <a:cs typeface="Arial" panose="020B0604020202020204" pitchFamily="34" charset="0"/>
                        </a:rPr>
                        <a:t>24</a:t>
                      </a:r>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200" dirty="0">
                          <a:latin typeface="Arial" panose="020B0604020202020204" pitchFamily="34" charset="0"/>
                          <a:cs typeface="Arial" panose="020B0604020202020204" pitchFamily="34" charset="0"/>
                        </a:rPr>
                        <a:t>16</a:t>
                      </a:r>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200" dirty="0">
                          <a:latin typeface="Arial" panose="020B0604020202020204" pitchFamily="34" charset="0"/>
                          <a:cs typeface="Arial" panose="020B0604020202020204" pitchFamily="34" charset="0"/>
                        </a:rPr>
                        <a:t>66.67</a:t>
                      </a:r>
                    </a:p>
                  </a:txBody>
                  <a:tcPr marL="82296" marR="82296" marT="41148" marB="4114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67023992"/>
                  </a:ext>
                </a:extLst>
              </a:tr>
              <a:tr h="411480">
                <a:tc>
                  <a:txBody>
                    <a:bodyPr/>
                    <a:lstStyle/>
                    <a:p>
                      <a:pPr algn="ctr"/>
                      <a:r>
                        <a:rPr lang="en-US" sz="2200" dirty="0">
                          <a:latin typeface="Arial" panose="020B0604020202020204" pitchFamily="34" charset="0"/>
                          <a:cs typeface="Arial" panose="020B0604020202020204" pitchFamily="34" charset="0"/>
                        </a:rPr>
                        <a:t>Compliance</a:t>
                      </a:r>
                    </a:p>
                  </a:txBody>
                  <a:tcPr marL="82296" marR="82296" marT="41148" marB="4114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latin typeface="Arial" panose="020B0604020202020204" pitchFamily="34" charset="0"/>
                          <a:cs typeface="Arial" panose="020B0604020202020204" pitchFamily="34" charset="0"/>
                        </a:rPr>
                        <a:t>20</a:t>
                      </a:r>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latin typeface="Arial" panose="020B0604020202020204" pitchFamily="34" charset="0"/>
                          <a:cs typeface="Arial" panose="020B0604020202020204" pitchFamily="34" charset="0"/>
                        </a:rPr>
                        <a:t>20</a:t>
                      </a:r>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latin typeface="Arial" panose="020B0604020202020204" pitchFamily="34" charset="0"/>
                          <a:cs typeface="Arial" panose="020B0604020202020204" pitchFamily="34" charset="0"/>
                        </a:rPr>
                        <a:t>100</a:t>
                      </a:r>
                    </a:p>
                  </a:txBody>
                  <a:tcPr marL="82296" marR="82296" marT="41148" marB="4114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525805"/>
                  </a:ext>
                </a:extLst>
              </a:tr>
            </a:tbl>
          </a:graphicData>
        </a:graphic>
      </p:graphicFrame>
    </p:spTree>
    <p:extLst>
      <p:ext uri="{BB962C8B-B14F-4D97-AF65-F5344CB8AC3E}">
        <p14:creationId xmlns:p14="http://schemas.microsoft.com/office/powerpoint/2010/main" val="1848845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B299-61C6-4618-99BA-D96B5D50AFB6}"/>
              </a:ext>
            </a:extLst>
          </p:cNvPr>
          <p:cNvSpPr>
            <a:spLocks noGrp="1"/>
          </p:cNvSpPr>
          <p:nvPr>
            <p:ph type="title"/>
          </p:nvPr>
        </p:nvSpPr>
        <p:spPr>
          <a:xfrm>
            <a:off x="457200" y="137160"/>
            <a:ext cx="8229600" cy="553998"/>
          </a:xfrm>
        </p:spPr>
        <p:txBody>
          <a:bodyPr/>
          <a:lstStyle/>
          <a:p>
            <a:r>
              <a:rPr lang="en-US" sz="3600" dirty="0"/>
              <a:t>Compliance Indicators</a:t>
            </a:r>
          </a:p>
        </p:txBody>
      </p:sp>
      <p:graphicFrame>
        <p:nvGraphicFramePr>
          <p:cNvPr id="4" name="Content Placeholder 3">
            <a:extLst>
              <a:ext uri="{FF2B5EF4-FFF2-40B4-BE49-F238E27FC236}">
                <a16:creationId xmlns:a16="http://schemas.microsoft.com/office/drawing/2014/main" id="{9A2FDB8E-0C00-44AB-99EB-A2BF40DE47FC}"/>
              </a:ext>
            </a:extLst>
          </p:cNvPr>
          <p:cNvGraphicFramePr>
            <a:graphicFrameLocks noGrp="1"/>
          </p:cNvGraphicFramePr>
          <p:nvPr>
            <p:ph idx="1"/>
            <p:extLst>
              <p:ext uri="{D42A27DB-BD31-4B8C-83A1-F6EECF244321}">
                <p14:modId xmlns:p14="http://schemas.microsoft.com/office/powerpoint/2010/main" val="4191762078"/>
              </p:ext>
            </p:extLst>
          </p:nvPr>
        </p:nvGraphicFramePr>
        <p:xfrm>
          <a:off x="114300" y="661849"/>
          <a:ext cx="8915400" cy="5609844"/>
        </p:xfrm>
        <a:graphic>
          <a:graphicData uri="http://schemas.openxmlformats.org/drawingml/2006/table">
            <a:tbl>
              <a:tblPr firstRow="1" bandRow="1">
                <a:tableStyleId>{2D5ABB26-0587-4C30-8999-92F81FD0307C}</a:tableStyleId>
              </a:tblPr>
              <a:tblGrid>
                <a:gridCol w="5006340">
                  <a:extLst>
                    <a:ext uri="{9D8B030D-6E8A-4147-A177-3AD203B41FA5}">
                      <a16:colId xmlns:a16="http://schemas.microsoft.com/office/drawing/2014/main" val="906471826"/>
                    </a:ext>
                  </a:extLst>
                </a:gridCol>
                <a:gridCol w="1303020">
                  <a:extLst>
                    <a:ext uri="{9D8B030D-6E8A-4147-A177-3AD203B41FA5}">
                      <a16:colId xmlns:a16="http://schemas.microsoft.com/office/drawing/2014/main" val="3037444590"/>
                    </a:ext>
                  </a:extLst>
                </a:gridCol>
                <a:gridCol w="1851660">
                  <a:extLst>
                    <a:ext uri="{9D8B030D-6E8A-4147-A177-3AD203B41FA5}">
                      <a16:colId xmlns:a16="http://schemas.microsoft.com/office/drawing/2014/main" val="1757132085"/>
                    </a:ext>
                  </a:extLst>
                </a:gridCol>
                <a:gridCol w="754380">
                  <a:extLst>
                    <a:ext uri="{9D8B030D-6E8A-4147-A177-3AD203B41FA5}">
                      <a16:colId xmlns:a16="http://schemas.microsoft.com/office/drawing/2014/main" val="1019751121"/>
                    </a:ext>
                  </a:extLst>
                </a:gridCol>
              </a:tblGrid>
              <a:tr h="329184">
                <a:tc gridSpan="4">
                  <a:txBody>
                    <a:bodyPr/>
                    <a:lstStyle/>
                    <a:p>
                      <a:pPr algn="ctr"/>
                      <a:r>
                        <a:rPr lang="en-US" sz="1600" b="1" i="1" dirty="0">
                          <a:solidFill>
                            <a:schemeClr val="tx2"/>
                          </a:solidFill>
                          <a:latin typeface="Arial" panose="020B0604020202020204" pitchFamily="34" charset="0"/>
                          <a:cs typeface="Arial" panose="020B0604020202020204" pitchFamily="34" charset="0"/>
                        </a:rPr>
                        <a:t>Ohio’s 2019 Compliance Matrix</a:t>
                      </a:r>
                    </a:p>
                  </a:txBody>
                  <a:tcPr marL="82296" marR="82296"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05271654"/>
                  </a:ext>
                </a:extLst>
              </a:tr>
              <a:tr h="1076706">
                <a:tc>
                  <a:txBody>
                    <a:bodyPr/>
                    <a:lstStyle/>
                    <a:p>
                      <a:r>
                        <a:rPr lang="en-US" sz="1300" b="1" dirty="0">
                          <a:latin typeface="Arial" panose="020B0604020202020204" pitchFamily="34" charset="0"/>
                          <a:cs typeface="Arial" panose="020B0604020202020204" pitchFamily="34" charset="0"/>
                        </a:rPr>
                        <a:t>IDEA Compliance Indicator</a:t>
                      </a:r>
                    </a:p>
                  </a:txBody>
                  <a:tcPr marL="82296" marR="82296" marT="41148" marB="411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b="1" dirty="0">
                          <a:latin typeface="Arial" panose="020B0604020202020204" pitchFamily="34" charset="0"/>
                          <a:cs typeface="Arial" panose="020B0604020202020204" pitchFamily="34" charset="0"/>
                        </a:rPr>
                        <a:t>Performance (%)</a:t>
                      </a:r>
                    </a:p>
                  </a:txBody>
                  <a:tcPr marL="82296" marR="82296" marT="41148" marB="411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b="1" dirty="0">
                          <a:latin typeface="Arial" panose="020B0604020202020204" pitchFamily="34" charset="0"/>
                          <a:cs typeface="Arial" panose="020B0604020202020204" pitchFamily="34" charset="0"/>
                        </a:rPr>
                        <a:t>Full Correction of Findings of Noncompliance Identified in </a:t>
                      </a:r>
                    </a:p>
                    <a:p>
                      <a:pPr algn="ctr"/>
                      <a:r>
                        <a:rPr lang="en-US" sz="1300" b="1" dirty="0">
                          <a:latin typeface="Arial" panose="020B0604020202020204" pitchFamily="34" charset="0"/>
                          <a:cs typeface="Arial" panose="020B0604020202020204" pitchFamily="34" charset="0"/>
                        </a:rPr>
                        <a:t>FFY 2016</a:t>
                      </a:r>
                    </a:p>
                  </a:txBody>
                  <a:tcPr marL="82296" marR="82296" marT="41148" marB="411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b="1" dirty="0">
                          <a:latin typeface="Arial" panose="020B0604020202020204" pitchFamily="34" charset="0"/>
                          <a:cs typeface="Arial" panose="020B0604020202020204" pitchFamily="34" charset="0"/>
                        </a:rPr>
                        <a:t>Score</a:t>
                      </a:r>
                    </a:p>
                  </a:txBody>
                  <a:tcPr marL="82296" marR="82296" marT="41148" marB="411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51931156"/>
                  </a:ext>
                </a:extLst>
              </a:tr>
              <a:tr h="877824">
                <a:tc>
                  <a:txBody>
                    <a:bodyPr/>
                    <a:lstStyle/>
                    <a:p>
                      <a:r>
                        <a:rPr lang="en-US" sz="1300" dirty="0">
                          <a:latin typeface="Arial" panose="020B0604020202020204" pitchFamily="34" charset="0"/>
                          <a:cs typeface="Arial" panose="020B0604020202020204" pitchFamily="34" charset="0"/>
                        </a:rPr>
                        <a:t>Indicator 4B: Significant discrepancy by race and ethnicity, in the rate of suspension and expulsion, and policies, procedures or practices that contribute to the significant discrepancy and do not comply with specified requirements.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0.53</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Yes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2547759"/>
                  </a:ext>
                </a:extLst>
              </a:tr>
              <a:tr h="678942">
                <a:tc>
                  <a:txBody>
                    <a:bodyPr/>
                    <a:lstStyle/>
                    <a:p>
                      <a:r>
                        <a:rPr lang="en-US" sz="1300" dirty="0">
                          <a:latin typeface="Arial" panose="020B0604020202020204" pitchFamily="34" charset="0"/>
                          <a:cs typeface="Arial" panose="020B0604020202020204" pitchFamily="34" charset="0"/>
                        </a:rPr>
                        <a:t>Indicator 9: Disproportionate representation of racial and ethnic groups in special education and related services due to inappropriate identification. </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0</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N/A</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06484205"/>
                  </a:ext>
                </a:extLst>
              </a:tr>
              <a:tr h="678942">
                <a:tc>
                  <a:txBody>
                    <a:bodyPr/>
                    <a:lstStyle/>
                    <a:p>
                      <a:r>
                        <a:rPr lang="en-US" sz="1300" dirty="0">
                          <a:latin typeface="Arial" panose="020B0604020202020204" pitchFamily="34" charset="0"/>
                          <a:cs typeface="Arial" panose="020B0604020202020204" pitchFamily="34" charset="0"/>
                        </a:rPr>
                        <a:t>Indicator 10: Disproportionate representation of racial and ethnic groups in specific disability categories due to inappropriate identification. </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0.68</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N/A</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11164995"/>
                  </a:ext>
                </a:extLst>
              </a:tr>
              <a:tr h="281178">
                <a:tc>
                  <a:txBody>
                    <a:bodyPr/>
                    <a:lstStyle/>
                    <a:p>
                      <a:r>
                        <a:rPr lang="en-US" sz="1300" dirty="0">
                          <a:latin typeface="Arial" panose="020B0604020202020204" pitchFamily="34" charset="0"/>
                          <a:cs typeface="Arial" panose="020B0604020202020204" pitchFamily="34" charset="0"/>
                        </a:rPr>
                        <a:t>Indicator 11: Timely initial evaluation</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98.79</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Yes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84907127"/>
                  </a:ext>
                </a:extLst>
              </a:tr>
              <a:tr h="281178">
                <a:tc>
                  <a:txBody>
                    <a:bodyPr/>
                    <a:lstStyle/>
                    <a:p>
                      <a:r>
                        <a:rPr lang="en-US" sz="1300" dirty="0">
                          <a:latin typeface="Arial" panose="020B0604020202020204" pitchFamily="34" charset="0"/>
                          <a:cs typeface="Arial" panose="020B0604020202020204" pitchFamily="34" charset="0"/>
                        </a:rPr>
                        <a:t>Indicator 12: IEP developed &amp; implemented by third birthday</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94.49</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Yes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3533752"/>
                  </a:ext>
                </a:extLst>
              </a:tr>
              <a:tr h="281178">
                <a:tc>
                  <a:txBody>
                    <a:bodyPr/>
                    <a:lstStyle/>
                    <a:p>
                      <a:r>
                        <a:rPr lang="en-US" sz="1300" dirty="0">
                          <a:latin typeface="Arial" panose="020B0604020202020204" pitchFamily="34" charset="0"/>
                          <a:cs typeface="Arial" panose="020B0604020202020204" pitchFamily="34" charset="0"/>
                        </a:rPr>
                        <a:t>Indicator 13: Secondary transition</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99.9</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Yes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97732155"/>
                  </a:ext>
                </a:extLst>
              </a:tr>
              <a:tr h="281178">
                <a:tc>
                  <a:txBody>
                    <a:bodyPr/>
                    <a:lstStyle/>
                    <a:p>
                      <a:r>
                        <a:rPr lang="en-US" sz="1300" dirty="0">
                          <a:latin typeface="Arial" panose="020B0604020202020204" pitchFamily="34" charset="0"/>
                          <a:cs typeface="Arial" panose="020B0604020202020204" pitchFamily="34" charset="0"/>
                        </a:rPr>
                        <a:t>Timely and Accurate State-Reported Data</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100</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endParaRPr lang="en-US" sz="1300" dirty="0">
                        <a:latin typeface="Arial" panose="020B0604020202020204" pitchFamily="34" charset="0"/>
                        <a:cs typeface="Arial" panose="020B0604020202020204" pitchFamily="34" charset="0"/>
                      </a:endParaRP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7389588"/>
                  </a:ext>
                </a:extLst>
              </a:tr>
              <a:tr h="281178">
                <a:tc>
                  <a:txBody>
                    <a:bodyPr/>
                    <a:lstStyle/>
                    <a:p>
                      <a:r>
                        <a:rPr lang="en-US" sz="1300" dirty="0">
                          <a:latin typeface="Arial" panose="020B0604020202020204" pitchFamily="34" charset="0"/>
                          <a:cs typeface="Arial" panose="020B0604020202020204" pitchFamily="34" charset="0"/>
                        </a:rPr>
                        <a:t>Timely State Complaint Decisions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100</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300" dirty="0">
                        <a:latin typeface="Arial" panose="020B0604020202020204" pitchFamily="34" charset="0"/>
                        <a:cs typeface="Arial" panose="020B0604020202020204" pitchFamily="34" charset="0"/>
                      </a:endParaRP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0986332"/>
                  </a:ext>
                </a:extLst>
              </a:tr>
              <a:tr h="281178">
                <a:tc>
                  <a:txBody>
                    <a:bodyPr/>
                    <a:lstStyle/>
                    <a:p>
                      <a:r>
                        <a:rPr lang="en-US" sz="1300" dirty="0">
                          <a:latin typeface="Arial" panose="020B0604020202020204" pitchFamily="34" charset="0"/>
                          <a:cs typeface="Arial" panose="020B0604020202020204" pitchFamily="34" charset="0"/>
                        </a:rPr>
                        <a:t>Timely Due Process Hearing Decisions</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latin typeface="Arial" panose="020B0604020202020204" pitchFamily="34" charset="0"/>
                          <a:cs typeface="Arial" panose="020B0604020202020204" pitchFamily="34" charset="0"/>
                        </a:rPr>
                        <a:t>100</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endParaRPr lang="en-US" sz="1300" dirty="0">
                        <a:latin typeface="Arial" panose="020B0604020202020204" pitchFamily="34" charset="0"/>
                        <a:cs typeface="Arial" panose="020B0604020202020204" pitchFamily="34" charset="0"/>
                      </a:endParaRP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78163139"/>
                  </a:ext>
                </a:extLst>
              </a:tr>
              <a:tr h="281178">
                <a:tc>
                  <a:txBody>
                    <a:bodyPr/>
                    <a:lstStyle/>
                    <a:p>
                      <a:r>
                        <a:rPr lang="en-US" sz="1300" dirty="0">
                          <a:latin typeface="Arial" panose="020B0604020202020204" pitchFamily="34" charset="0"/>
                          <a:cs typeface="Arial" panose="020B0604020202020204" pitchFamily="34" charset="0"/>
                        </a:rPr>
                        <a:t>Longstanding Noncompliance</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300" dirty="0">
                        <a:latin typeface="Arial" panose="020B0604020202020204" pitchFamily="34" charset="0"/>
                        <a:cs typeface="Arial" panose="020B0604020202020204" pitchFamily="34" charset="0"/>
                      </a:endParaRP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algn="ctr"/>
                      <a:endParaRPr lang="en-US" sz="1300" dirty="0">
                        <a:latin typeface="Arial" panose="020B0604020202020204" pitchFamily="34" charset="0"/>
                        <a:cs typeface="Arial" panose="020B0604020202020204" pitchFamily="34" charset="0"/>
                      </a:endParaRP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algn="ctr"/>
                      <a:r>
                        <a:rPr lang="en-US" sz="1300" dirty="0">
                          <a:latin typeface="Arial" panose="020B0604020202020204" pitchFamily="34" charset="0"/>
                          <a:cs typeface="Arial" panose="020B0604020202020204" pitchFamily="34" charset="0"/>
                        </a:rPr>
                        <a:t>2</a:t>
                      </a:r>
                    </a:p>
                  </a:txBody>
                  <a:tcPr marL="82296" marR="82296" marT="41148" marB="4114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8020968"/>
                  </a:ext>
                </a:extLst>
              </a:tr>
            </a:tbl>
          </a:graphicData>
        </a:graphic>
      </p:graphicFrame>
    </p:spTree>
    <p:extLst>
      <p:ext uri="{BB962C8B-B14F-4D97-AF65-F5344CB8AC3E}">
        <p14:creationId xmlns:p14="http://schemas.microsoft.com/office/powerpoint/2010/main" val="2831662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33" y="174983"/>
            <a:ext cx="8229600" cy="553998"/>
          </a:xfrm>
        </p:spPr>
        <p:txBody>
          <a:bodyPr/>
          <a:lstStyle/>
          <a:p>
            <a:r>
              <a:rPr lang="en-US" sz="3600" dirty="0"/>
              <a:t>Assessment Participation</a:t>
            </a:r>
          </a:p>
        </p:txBody>
      </p:sp>
      <p:graphicFrame>
        <p:nvGraphicFramePr>
          <p:cNvPr id="4" name="Content Placeholder 3">
            <a:extLst>
              <a:ext uri="{FF2B5EF4-FFF2-40B4-BE49-F238E27FC236}">
                <a16:creationId xmlns:a16="http://schemas.microsoft.com/office/drawing/2014/main" id="{9387F381-1C87-4090-B885-016D35888217}"/>
              </a:ext>
            </a:extLst>
          </p:cNvPr>
          <p:cNvGraphicFramePr>
            <a:graphicFrameLocks noGrp="1"/>
          </p:cNvGraphicFramePr>
          <p:nvPr>
            <p:ph idx="1"/>
            <p:extLst>
              <p:ext uri="{D42A27DB-BD31-4B8C-83A1-F6EECF244321}">
                <p14:modId xmlns:p14="http://schemas.microsoft.com/office/powerpoint/2010/main" val="2256208050"/>
              </p:ext>
            </p:extLst>
          </p:nvPr>
        </p:nvGraphicFramePr>
        <p:xfrm>
          <a:off x="217170" y="789461"/>
          <a:ext cx="8709660" cy="5349240"/>
        </p:xfrm>
        <a:graphic>
          <a:graphicData uri="http://schemas.openxmlformats.org/drawingml/2006/table">
            <a:tbl>
              <a:tblPr firstRow="1" bandRow="1">
                <a:tableStyleId>{5C22544A-7EE6-4342-B048-85BDC9FD1C3A}</a:tableStyleId>
              </a:tblPr>
              <a:tblGrid>
                <a:gridCol w="3703320">
                  <a:extLst>
                    <a:ext uri="{9D8B030D-6E8A-4147-A177-3AD203B41FA5}">
                      <a16:colId xmlns:a16="http://schemas.microsoft.com/office/drawing/2014/main" val="2469555969"/>
                    </a:ext>
                  </a:extLst>
                </a:gridCol>
                <a:gridCol w="1303020">
                  <a:extLst>
                    <a:ext uri="{9D8B030D-6E8A-4147-A177-3AD203B41FA5}">
                      <a16:colId xmlns:a16="http://schemas.microsoft.com/office/drawing/2014/main" val="2762757054"/>
                    </a:ext>
                  </a:extLst>
                </a:gridCol>
                <a:gridCol w="1234440">
                  <a:extLst>
                    <a:ext uri="{9D8B030D-6E8A-4147-A177-3AD203B41FA5}">
                      <a16:colId xmlns:a16="http://schemas.microsoft.com/office/drawing/2014/main" val="3763166762"/>
                    </a:ext>
                  </a:extLst>
                </a:gridCol>
                <a:gridCol w="1234440">
                  <a:extLst>
                    <a:ext uri="{9D8B030D-6E8A-4147-A177-3AD203B41FA5}">
                      <a16:colId xmlns:a16="http://schemas.microsoft.com/office/drawing/2014/main" val="420845568"/>
                    </a:ext>
                  </a:extLst>
                </a:gridCol>
                <a:gridCol w="1234440">
                  <a:extLst>
                    <a:ext uri="{9D8B030D-6E8A-4147-A177-3AD203B41FA5}">
                      <a16:colId xmlns:a16="http://schemas.microsoft.com/office/drawing/2014/main" val="2992048394"/>
                    </a:ext>
                  </a:extLst>
                </a:gridCol>
              </a:tblGrid>
              <a:tr h="1069848">
                <a:tc>
                  <a:txBody>
                    <a:bodyPr/>
                    <a:lstStyle/>
                    <a:p>
                      <a:pPr algn="l"/>
                      <a:r>
                        <a:rPr lang="en-US" sz="2000" dirty="0">
                          <a:latin typeface="Arial" panose="020B0604020202020204" pitchFamily="34" charset="0"/>
                          <a:cs typeface="Arial" panose="020B0604020202020204" pitchFamily="34" charset="0"/>
                        </a:rPr>
                        <a:t>Assessment Elements</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16-17</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17-18</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OH Score</a:t>
                      </a:r>
                    </a:p>
                  </a:txBody>
                  <a:tcPr marL="82296" marR="82296" marT="41148" marB="41148"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Criteria for 2 Points</a:t>
                      </a:r>
                    </a:p>
                  </a:txBody>
                  <a:tcPr marL="82296" marR="82296" marT="41148" marB="41148" anchor="ctr"/>
                </a:tc>
                <a:extLst>
                  <a:ext uri="{0D108BD9-81ED-4DB2-BD59-A6C34878D82A}">
                    <a16:rowId xmlns:a16="http://schemas.microsoft.com/office/drawing/2014/main" val="167111083"/>
                  </a:ext>
                </a:extLst>
              </a:tr>
              <a:tr h="1069848">
                <a:tc>
                  <a:txBody>
                    <a:bodyPr/>
                    <a:lstStyle/>
                    <a:p>
                      <a:pPr algn="l"/>
                      <a:r>
                        <a:rPr lang="en-US" sz="2000" b="0" dirty="0">
                          <a:latin typeface="Arial" panose="020B0604020202020204" pitchFamily="34" charset="0"/>
                          <a:cs typeface="Arial" panose="020B0604020202020204" pitchFamily="34" charset="0"/>
                        </a:rPr>
                        <a:t>4th Grade SWD Participating in Regular Statewide </a:t>
                      </a:r>
                      <a:r>
                        <a:rPr lang="en-US" sz="2000" b="1" dirty="0">
                          <a:latin typeface="Arial" panose="020B0604020202020204" pitchFamily="34" charset="0"/>
                          <a:cs typeface="Arial" panose="020B0604020202020204" pitchFamily="34" charset="0"/>
                        </a:rPr>
                        <a:t>Reading</a:t>
                      </a:r>
                      <a:r>
                        <a:rPr lang="en-US" sz="2000" b="0" dirty="0">
                          <a:latin typeface="Arial" panose="020B0604020202020204" pitchFamily="34" charset="0"/>
                          <a:cs typeface="Arial" panose="020B0604020202020204" pitchFamily="34" charset="0"/>
                        </a:rPr>
                        <a:t> Assessments</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86%</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87%</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1</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90%</a:t>
                      </a:r>
                    </a:p>
                  </a:txBody>
                  <a:tcPr marL="82296" marR="82296" marT="41148" marB="41148" anchor="ctr"/>
                </a:tc>
                <a:extLst>
                  <a:ext uri="{0D108BD9-81ED-4DB2-BD59-A6C34878D82A}">
                    <a16:rowId xmlns:a16="http://schemas.microsoft.com/office/drawing/2014/main" val="2065858683"/>
                  </a:ext>
                </a:extLst>
              </a:tr>
              <a:tr h="1069848">
                <a:tc>
                  <a:txBody>
                    <a:bodyPr/>
                    <a:lstStyle/>
                    <a:p>
                      <a:pPr marL="0" marR="0" lvl="0" indent="0" algn="l" defTabSz="507995"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4th Grade SWD Participating in Regular Statewide </a:t>
                      </a:r>
                      <a:r>
                        <a:rPr lang="en-US" sz="2000" b="1" dirty="0">
                          <a:latin typeface="Arial" panose="020B0604020202020204" pitchFamily="34" charset="0"/>
                          <a:cs typeface="Arial" panose="020B0604020202020204" pitchFamily="34" charset="0"/>
                        </a:rPr>
                        <a:t>Math</a:t>
                      </a:r>
                      <a:r>
                        <a:rPr lang="en-US" sz="2000" b="0" dirty="0">
                          <a:latin typeface="Arial" panose="020B0604020202020204" pitchFamily="34" charset="0"/>
                          <a:cs typeface="Arial" panose="020B0604020202020204" pitchFamily="34" charset="0"/>
                        </a:rPr>
                        <a:t> Assessments</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86%</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87%</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1</a:t>
                      </a:r>
                    </a:p>
                  </a:txBody>
                  <a:tcPr marL="82296" marR="82296" marT="41148" marB="41148"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2296" marR="82296" marT="41148" marB="41148" anchor="ctr"/>
                </a:tc>
                <a:extLst>
                  <a:ext uri="{0D108BD9-81ED-4DB2-BD59-A6C34878D82A}">
                    <a16:rowId xmlns:a16="http://schemas.microsoft.com/office/drawing/2014/main" val="1806212408"/>
                  </a:ext>
                </a:extLst>
              </a:tr>
              <a:tr h="1069848">
                <a:tc>
                  <a:txBody>
                    <a:bodyPr/>
                    <a:lstStyle/>
                    <a:p>
                      <a:pPr algn="l"/>
                      <a:r>
                        <a:rPr lang="en-US" sz="2000" b="0" dirty="0">
                          <a:latin typeface="Arial" panose="020B0604020202020204" pitchFamily="34" charset="0"/>
                          <a:cs typeface="Arial" panose="020B0604020202020204" pitchFamily="34" charset="0"/>
                        </a:rPr>
                        <a:t>8th Grade SWD Participating in Regular Statewide </a:t>
                      </a:r>
                      <a:r>
                        <a:rPr lang="en-US" sz="2000" b="1" dirty="0">
                          <a:latin typeface="Arial" panose="020B0604020202020204" pitchFamily="34" charset="0"/>
                          <a:cs typeface="Arial" panose="020B0604020202020204" pitchFamily="34" charset="0"/>
                        </a:rPr>
                        <a:t>Reading</a:t>
                      </a:r>
                      <a:r>
                        <a:rPr lang="en-US" sz="2000" b="0" dirty="0">
                          <a:latin typeface="Arial" panose="020B0604020202020204" pitchFamily="34" charset="0"/>
                          <a:cs typeface="Arial" panose="020B0604020202020204" pitchFamily="34" charset="0"/>
                        </a:rPr>
                        <a:t> Assessments</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85%</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86%</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1</a:t>
                      </a:r>
                    </a:p>
                  </a:txBody>
                  <a:tcPr marL="82296" marR="82296" marT="41148" marB="41148"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2296" marR="82296" marT="41148" marB="41148" anchor="ctr"/>
                </a:tc>
                <a:extLst>
                  <a:ext uri="{0D108BD9-81ED-4DB2-BD59-A6C34878D82A}">
                    <a16:rowId xmlns:a16="http://schemas.microsoft.com/office/drawing/2014/main" val="7562139"/>
                  </a:ext>
                </a:extLst>
              </a:tr>
              <a:tr h="1069848">
                <a:tc>
                  <a:txBody>
                    <a:bodyPr/>
                    <a:lstStyle/>
                    <a:p>
                      <a:pPr marL="0" marR="0" lvl="0" indent="0" algn="l" defTabSz="507995"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8th Grade SWD Participating in Regular Statewide  </a:t>
                      </a:r>
                      <a:r>
                        <a:rPr lang="en-US" sz="2000" b="1" dirty="0">
                          <a:latin typeface="Arial" panose="020B0604020202020204" pitchFamily="34" charset="0"/>
                          <a:cs typeface="Arial" panose="020B0604020202020204" pitchFamily="34" charset="0"/>
                        </a:rPr>
                        <a:t>Math</a:t>
                      </a:r>
                      <a:r>
                        <a:rPr lang="en-US" sz="2000" b="0" dirty="0">
                          <a:latin typeface="Arial" panose="020B0604020202020204" pitchFamily="34" charset="0"/>
                          <a:cs typeface="Arial" panose="020B0604020202020204" pitchFamily="34" charset="0"/>
                        </a:rPr>
                        <a:t> Assessments</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85%</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85%</a:t>
                      </a:r>
                    </a:p>
                  </a:txBody>
                  <a:tcPr marL="82296" marR="82296" marT="41148" marB="41148" anchor="ctr"/>
                </a:tc>
                <a:tc>
                  <a:txBody>
                    <a:bodyPr/>
                    <a:lstStyle/>
                    <a:p>
                      <a:pPr algn="ctr"/>
                      <a:r>
                        <a:rPr lang="en-US" sz="2000" dirty="0">
                          <a:latin typeface="Arial" panose="020B0604020202020204" pitchFamily="34" charset="0"/>
                          <a:cs typeface="Arial" panose="020B0604020202020204" pitchFamily="34" charset="0"/>
                        </a:rPr>
                        <a:t>1</a:t>
                      </a:r>
                    </a:p>
                  </a:txBody>
                  <a:tcPr marL="82296" marR="82296" marT="41148" marB="41148"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a:t>
                      </a:r>
                    </a:p>
                  </a:txBody>
                  <a:tcPr marL="82296" marR="82296" marT="41148" marB="41148" anchor="ctr"/>
                </a:tc>
                <a:extLst>
                  <a:ext uri="{0D108BD9-81ED-4DB2-BD59-A6C34878D82A}">
                    <a16:rowId xmlns:a16="http://schemas.microsoft.com/office/drawing/2014/main" val="2727989141"/>
                  </a:ext>
                </a:extLst>
              </a:tr>
            </a:tbl>
          </a:graphicData>
        </a:graphic>
      </p:graphicFrame>
    </p:spTree>
    <p:extLst>
      <p:ext uri="{BB962C8B-B14F-4D97-AF65-F5344CB8AC3E}">
        <p14:creationId xmlns:p14="http://schemas.microsoft.com/office/powerpoint/2010/main" val="263976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74" y="274321"/>
            <a:ext cx="8229600" cy="553998"/>
          </a:xfrm>
        </p:spPr>
        <p:txBody>
          <a:bodyPr/>
          <a:lstStyle/>
          <a:p>
            <a:r>
              <a:rPr lang="en-US" sz="3600" dirty="0"/>
              <a:t>Assessment Performance</a:t>
            </a:r>
          </a:p>
        </p:txBody>
      </p:sp>
      <p:graphicFrame>
        <p:nvGraphicFramePr>
          <p:cNvPr id="4" name="Content Placeholder 3">
            <a:extLst>
              <a:ext uri="{FF2B5EF4-FFF2-40B4-BE49-F238E27FC236}">
                <a16:creationId xmlns:a16="http://schemas.microsoft.com/office/drawing/2014/main" id="{9387F381-1C87-4090-B885-016D35888217}"/>
              </a:ext>
            </a:extLst>
          </p:cNvPr>
          <p:cNvGraphicFramePr>
            <a:graphicFrameLocks noGrp="1"/>
          </p:cNvGraphicFramePr>
          <p:nvPr>
            <p:ph idx="1"/>
            <p:extLst>
              <p:ext uri="{D42A27DB-BD31-4B8C-83A1-F6EECF244321}">
                <p14:modId xmlns:p14="http://schemas.microsoft.com/office/powerpoint/2010/main" val="1573539030"/>
              </p:ext>
            </p:extLst>
          </p:nvPr>
        </p:nvGraphicFramePr>
        <p:xfrm>
          <a:off x="251460" y="962380"/>
          <a:ext cx="8709660" cy="4526278"/>
        </p:xfrm>
        <a:graphic>
          <a:graphicData uri="http://schemas.openxmlformats.org/drawingml/2006/table">
            <a:tbl>
              <a:tblPr firstRow="1" bandRow="1">
                <a:tableStyleId>{5C22544A-7EE6-4342-B048-85BDC9FD1C3A}</a:tableStyleId>
              </a:tblPr>
              <a:tblGrid>
                <a:gridCol w="4257975">
                  <a:extLst>
                    <a:ext uri="{9D8B030D-6E8A-4147-A177-3AD203B41FA5}">
                      <a16:colId xmlns:a16="http://schemas.microsoft.com/office/drawing/2014/main" val="2469555969"/>
                    </a:ext>
                  </a:extLst>
                </a:gridCol>
                <a:gridCol w="1404713">
                  <a:extLst>
                    <a:ext uri="{9D8B030D-6E8A-4147-A177-3AD203B41FA5}">
                      <a16:colId xmlns:a16="http://schemas.microsoft.com/office/drawing/2014/main" val="2762757054"/>
                    </a:ext>
                  </a:extLst>
                </a:gridCol>
                <a:gridCol w="1552577">
                  <a:extLst>
                    <a:ext uri="{9D8B030D-6E8A-4147-A177-3AD203B41FA5}">
                      <a16:colId xmlns:a16="http://schemas.microsoft.com/office/drawing/2014/main" val="3763166762"/>
                    </a:ext>
                  </a:extLst>
                </a:gridCol>
                <a:gridCol w="1494395">
                  <a:extLst>
                    <a:ext uri="{9D8B030D-6E8A-4147-A177-3AD203B41FA5}">
                      <a16:colId xmlns:a16="http://schemas.microsoft.com/office/drawing/2014/main" val="3391288083"/>
                    </a:ext>
                  </a:extLst>
                </a:gridCol>
              </a:tblGrid>
              <a:tr h="1331258">
                <a:tc>
                  <a:txBody>
                    <a:bodyPr/>
                    <a:lstStyle/>
                    <a:p>
                      <a:pPr algn="l"/>
                      <a:r>
                        <a:rPr lang="en-US" sz="2500" dirty="0">
                          <a:latin typeface="Arial" panose="020B0604020202020204" pitchFamily="34" charset="0"/>
                          <a:cs typeface="Arial" panose="020B0604020202020204" pitchFamily="34" charset="0"/>
                        </a:rPr>
                        <a:t>Assessment Elements</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17-18</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OH Score</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Criteria for 2 Points</a:t>
                      </a:r>
                    </a:p>
                  </a:txBody>
                  <a:tcPr marL="82296" marR="82296" marT="41148" marB="41148" anchor="ctr"/>
                </a:tc>
                <a:extLst>
                  <a:ext uri="{0D108BD9-81ED-4DB2-BD59-A6C34878D82A}">
                    <a16:rowId xmlns:a16="http://schemas.microsoft.com/office/drawing/2014/main" val="167111083"/>
                  </a:ext>
                </a:extLst>
              </a:tr>
              <a:tr h="798755">
                <a:tc>
                  <a:txBody>
                    <a:bodyPr/>
                    <a:lstStyle/>
                    <a:p>
                      <a:pPr algn="l"/>
                      <a:r>
                        <a:rPr lang="en-US" sz="2200" b="0" dirty="0">
                          <a:latin typeface="Arial" panose="020B0604020202020204" pitchFamily="34" charset="0"/>
                          <a:cs typeface="Arial" panose="020B0604020202020204" pitchFamily="34" charset="0"/>
                        </a:rPr>
                        <a:t>4th Grade SWD Scoring Basic or Above on </a:t>
                      </a:r>
                      <a:r>
                        <a:rPr lang="en-US" sz="2200" b="1" dirty="0">
                          <a:latin typeface="Arial" panose="020B0604020202020204" pitchFamily="34" charset="0"/>
                          <a:cs typeface="Arial" panose="020B0604020202020204" pitchFamily="34" charset="0"/>
                        </a:rPr>
                        <a:t>Reading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NAEP</a:t>
                      </a:r>
                      <a:endParaRPr lang="en-US" sz="2200" b="0" dirty="0">
                        <a:latin typeface="Arial" panose="020B0604020202020204" pitchFamily="34" charset="0"/>
                        <a:cs typeface="Arial" panose="020B0604020202020204" pitchFamily="34" charset="0"/>
                      </a:endParaRP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29%</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≥29</a:t>
                      </a:r>
                    </a:p>
                  </a:txBody>
                  <a:tcPr marL="82296" marR="82296" marT="41148" marB="41148" anchor="ctr"/>
                </a:tc>
                <a:extLst>
                  <a:ext uri="{0D108BD9-81ED-4DB2-BD59-A6C34878D82A}">
                    <a16:rowId xmlns:a16="http://schemas.microsoft.com/office/drawing/2014/main" val="2065858683"/>
                  </a:ext>
                </a:extLst>
              </a:tr>
              <a:tr h="798755">
                <a:tc>
                  <a:txBody>
                    <a:bodyPr/>
                    <a:lstStyle/>
                    <a:p>
                      <a:pPr marL="0" marR="0" lvl="0" indent="0" algn="l" defTabSz="50799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4th Grade </a:t>
                      </a:r>
                      <a:r>
                        <a:rPr lang="en-US" sz="2200" b="0" dirty="0">
                          <a:latin typeface="Arial" panose="020B0604020202020204" pitchFamily="34" charset="0"/>
                          <a:cs typeface="Arial" panose="020B0604020202020204" pitchFamily="34" charset="0"/>
                        </a:rPr>
                        <a:t>SWD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Basic or Above on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NAEP</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44%</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1</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≥49</a:t>
                      </a:r>
                    </a:p>
                  </a:txBody>
                  <a:tcPr marL="82296" marR="82296" marT="41148" marB="41148" anchor="ctr"/>
                </a:tc>
                <a:extLst>
                  <a:ext uri="{0D108BD9-81ED-4DB2-BD59-A6C34878D82A}">
                    <a16:rowId xmlns:a16="http://schemas.microsoft.com/office/drawing/2014/main" val="1806212408"/>
                  </a:ext>
                </a:extLst>
              </a:tr>
              <a:tr h="798755">
                <a:tc>
                  <a:txBody>
                    <a:bodyPr/>
                    <a:lstStyle/>
                    <a:p>
                      <a:pPr marL="0" marR="0" lvl="0" indent="0" algn="l" defTabSz="50799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8th Grade </a:t>
                      </a:r>
                      <a:r>
                        <a:rPr lang="en-US" sz="2200" b="0" dirty="0">
                          <a:latin typeface="Arial" panose="020B0604020202020204" pitchFamily="34" charset="0"/>
                          <a:cs typeface="Arial" panose="020B0604020202020204" pitchFamily="34" charset="0"/>
                        </a:rPr>
                        <a:t>SWD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Basic or Above on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Reading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NAEP</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35%</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≥35</a:t>
                      </a:r>
                    </a:p>
                  </a:txBody>
                  <a:tcPr marL="82296" marR="82296" marT="41148" marB="41148" anchor="ctr"/>
                </a:tc>
                <a:extLst>
                  <a:ext uri="{0D108BD9-81ED-4DB2-BD59-A6C34878D82A}">
                    <a16:rowId xmlns:a16="http://schemas.microsoft.com/office/drawing/2014/main" val="7562139"/>
                  </a:ext>
                </a:extLst>
              </a:tr>
              <a:tr h="798755">
                <a:tc>
                  <a:txBody>
                    <a:bodyPr/>
                    <a:lstStyle/>
                    <a:p>
                      <a:pPr marL="0" marR="0" lvl="0" indent="0" algn="l" defTabSz="50799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8th Grade </a:t>
                      </a:r>
                      <a:r>
                        <a:rPr lang="en-US" sz="2200" b="0" dirty="0">
                          <a:latin typeface="Arial" panose="020B0604020202020204" pitchFamily="34" charset="0"/>
                          <a:cs typeface="Arial" panose="020B0604020202020204" pitchFamily="34" charset="0"/>
                        </a:rPr>
                        <a:t>SWD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Basic or Above on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NAEP</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29%</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a:t>
                      </a:r>
                    </a:p>
                  </a:txBody>
                  <a:tcPr marL="82296" marR="82296" marT="41148" marB="41148" anchor="ctr"/>
                </a:tc>
                <a:tc>
                  <a:txBody>
                    <a:bodyPr/>
                    <a:lstStyle/>
                    <a:p>
                      <a:pPr algn="ctr"/>
                      <a:r>
                        <a:rPr lang="en-US" sz="2500" dirty="0">
                          <a:latin typeface="Arial" panose="020B0604020202020204" pitchFamily="34" charset="0"/>
                          <a:cs typeface="Arial" panose="020B0604020202020204" pitchFamily="34" charset="0"/>
                        </a:rPr>
                        <a:t>≥28</a:t>
                      </a:r>
                    </a:p>
                  </a:txBody>
                  <a:tcPr marL="82296" marR="82296" marT="41148" marB="41148" anchor="ctr"/>
                </a:tc>
                <a:extLst>
                  <a:ext uri="{0D108BD9-81ED-4DB2-BD59-A6C34878D82A}">
                    <a16:rowId xmlns:a16="http://schemas.microsoft.com/office/drawing/2014/main" val="2727989141"/>
                  </a:ext>
                </a:extLst>
              </a:tr>
            </a:tbl>
          </a:graphicData>
        </a:graphic>
      </p:graphicFrame>
      <p:sp>
        <p:nvSpPr>
          <p:cNvPr id="3" name="TextBox 2">
            <a:extLst>
              <a:ext uri="{FF2B5EF4-FFF2-40B4-BE49-F238E27FC236}">
                <a16:creationId xmlns:a16="http://schemas.microsoft.com/office/drawing/2014/main" id="{87265AD2-AC2D-4453-B3DF-DCD491C117EE}"/>
              </a:ext>
            </a:extLst>
          </p:cNvPr>
          <p:cNvSpPr txBox="1"/>
          <p:nvPr/>
        </p:nvSpPr>
        <p:spPr>
          <a:xfrm>
            <a:off x="422910" y="5601558"/>
            <a:ext cx="8298181" cy="646331"/>
          </a:xfrm>
          <a:prstGeom prst="rect">
            <a:avLst/>
          </a:prstGeom>
          <a:noFill/>
        </p:spPr>
        <p:txBody>
          <a:bodyPr wrap="square" rtlCol="0">
            <a:spAutoFit/>
          </a:bodyPr>
          <a:lstStyle/>
          <a:p>
            <a:r>
              <a:rPr lang="en-US" dirty="0"/>
              <a:t>SWD = Students with Disabilities</a:t>
            </a:r>
          </a:p>
          <a:p>
            <a:r>
              <a:rPr lang="en-US" dirty="0" err="1"/>
              <a:t>NAEP</a:t>
            </a:r>
            <a:r>
              <a:rPr lang="en-US" dirty="0"/>
              <a:t> = National Assessment of Educational Progress</a:t>
            </a:r>
          </a:p>
        </p:txBody>
      </p:sp>
    </p:spTree>
    <p:extLst>
      <p:ext uri="{BB962C8B-B14F-4D97-AF65-F5344CB8AC3E}">
        <p14:creationId xmlns:p14="http://schemas.microsoft.com/office/powerpoint/2010/main" val="270094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80060"/>
            <a:ext cx="8229600" cy="609398"/>
          </a:xfrm>
        </p:spPr>
        <p:txBody>
          <a:bodyPr/>
          <a:lstStyle/>
          <a:p>
            <a:r>
              <a:rPr lang="en-US" sz="3960" dirty="0"/>
              <a:t>Graduation &amp; Dropout Rates</a:t>
            </a:r>
          </a:p>
        </p:txBody>
      </p:sp>
      <p:graphicFrame>
        <p:nvGraphicFramePr>
          <p:cNvPr id="5" name="Table 4"/>
          <p:cNvGraphicFramePr>
            <a:graphicFrameLocks noGrp="1"/>
          </p:cNvGraphicFramePr>
          <p:nvPr>
            <p:extLst>
              <p:ext uri="{D42A27DB-BD31-4B8C-83A1-F6EECF244321}">
                <p14:modId xmlns:p14="http://schemas.microsoft.com/office/powerpoint/2010/main" val="3444617391"/>
              </p:ext>
            </p:extLst>
          </p:nvPr>
        </p:nvGraphicFramePr>
        <p:xfrm>
          <a:off x="290829" y="1505161"/>
          <a:ext cx="8464552" cy="3507946"/>
        </p:xfrm>
        <a:graphic>
          <a:graphicData uri="http://schemas.openxmlformats.org/drawingml/2006/table">
            <a:tbl>
              <a:tblPr firstRow="1" firstCol="1" bandRow="1">
                <a:tableStyleId>{5C22544A-7EE6-4342-B048-85BDC9FD1C3A}</a:tableStyleId>
              </a:tblPr>
              <a:tblGrid>
                <a:gridCol w="2566670">
                  <a:extLst>
                    <a:ext uri="{9D8B030D-6E8A-4147-A177-3AD203B41FA5}">
                      <a16:colId xmlns:a16="http://schemas.microsoft.com/office/drawing/2014/main" val="2140495237"/>
                    </a:ext>
                  </a:extLst>
                </a:gridCol>
                <a:gridCol w="1920240">
                  <a:extLst>
                    <a:ext uri="{9D8B030D-6E8A-4147-A177-3AD203B41FA5}">
                      <a16:colId xmlns:a16="http://schemas.microsoft.com/office/drawing/2014/main" val="1501386091"/>
                    </a:ext>
                  </a:extLst>
                </a:gridCol>
                <a:gridCol w="1851660">
                  <a:extLst>
                    <a:ext uri="{9D8B030D-6E8A-4147-A177-3AD203B41FA5}">
                      <a16:colId xmlns:a16="http://schemas.microsoft.com/office/drawing/2014/main" val="1418592076"/>
                    </a:ext>
                  </a:extLst>
                </a:gridCol>
                <a:gridCol w="960120">
                  <a:extLst>
                    <a:ext uri="{9D8B030D-6E8A-4147-A177-3AD203B41FA5}">
                      <a16:colId xmlns:a16="http://schemas.microsoft.com/office/drawing/2014/main" val="2704666025"/>
                    </a:ext>
                  </a:extLst>
                </a:gridCol>
                <a:gridCol w="1165862">
                  <a:extLst>
                    <a:ext uri="{9D8B030D-6E8A-4147-A177-3AD203B41FA5}">
                      <a16:colId xmlns:a16="http://schemas.microsoft.com/office/drawing/2014/main" val="151674536"/>
                    </a:ext>
                  </a:extLst>
                </a:gridCol>
              </a:tblGrid>
              <a:tr h="987552">
                <a:tc>
                  <a:txBody>
                    <a:bodyPr/>
                    <a:lstStyle/>
                    <a:p>
                      <a:pPr marL="0" marR="0">
                        <a:spcBef>
                          <a:spcPts val="0"/>
                        </a:spcBef>
                        <a:spcAft>
                          <a:spcPts val="0"/>
                        </a:spcAft>
                      </a:pPr>
                      <a:r>
                        <a:rPr lang="en-US" sz="2200" dirty="0">
                          <a:effectLst/>
                          <a:latin typeface="Arial" panose="020B0604020202020204" pitchFamily="34" charset="0"/>
                          <a:cs typeface="Arial" panose="020B0604020202020204" pitchFamily="34" charset="0"/>
                        </a:rPr>
                        <a:t>Exiting Data Elements</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2018 </a:t>
                      </a:r>
                      <a:r>
                        <a:rPr lang="en-US" sz="2000" dirty="0">
                          <a:effectLst/>
                          <a:latin typeface="Arial" panose="020B0604020202020204" pitchFamily="34" charset="0"/>
                          <a:cs typeface="Arial" panose="020B0604020202020204" pitchFamily="34" charset="0"/>
                        </a:rPr>
                        <a:t>Determination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lang="en-US" sz="2200" dirty="0">
                          <a:effectLst/>
                          <a:latin typeface="Arial" panose="020B0604020202020204" pitchFamily="34" charset="0"/>
                          <a:cs typeface="Arial" panose="020B0604020202020204" pitchFamily="34" charset="0"/>
                        </a:rPr>
                        <a:t>2019 </a:t>
                      </a:r>
                      <a:r>
                        <a:rPr lang="en-US" sz="2000" dirty="0">
                          <a:effectLst/>
                          <a:latin typeface="Arial" panose="020B0604020202020204" pitchFamily="34" charset="0"/>
                          <a:cs typeface="Arial" panose="020B0604020202020204" pitchFamily="34" charset="0"/>
                        </a:rPr>
                        <a:t>Determination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OH Score</a:t>
                      </a:r>
                    </a:p>
                  </a:txBody>
                  <a:tcPr marL="68580" marR="68580" marT="0" marB="0" anchor="ctr"/>
                </a:tc>
                <a:tc>
                  <a:txBody>
                    <a:bodyPr/>
                    <a:lstStyle/>
                    <a:p>
                      <a:pPr algn="ctr"/>
                      <a:r>
                        <a:rPr lang="en-US" sz="2200" dirty="0">
                          <a:latin typeface="Arial" panose="020B0604020202020204" pitchFamily="34" charset="0"/>
                          <a:cs typeface="Arial" panose="020B0604020202020204" pitchFamily="34" charset="0"/>
                        </a:rPr>
                        <a:t>Criteria for 2 Points</a:t>
                      </a:r>
                    </a:p>
                  </a:txBody>
                  <a:tcPr marL="68580" marR="68580" marT="0" marB="0" anchor="ctr"/>
                </a:tc>
                <a:extLst>
                  <a:ext uri="{0D108BD9-81ED-4DB2-BD59-A6C34878D82A}">
                    <a16:rowId xmlns:a16="http://schemas.microsoft.com/office/drawing/2014/main" val="1882130543"/>
                  </a:ext>
                </a:extLst>
              </a:tr>
              <a:tr h="118537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Percentage of SWD Dropping Out</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D0D8E8"/>
                    </a:solidFill>
                  </a:tcPr>
                </a:tc>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20%</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tc>
                <a:extLst>
                  <a:ext uri="{0D108BD9-81ED-4DB2-BD59-A6C34878D82A}">
                    <a16:rowId xmlns:a16="http://schemas.microsoft.com/office/drawing/2014/main" val="610775394"/>
                  </a:ext>
                </a:extLst>
              </a:tr>
              <a:tr h="1316736">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Percentage of SWD Graduating with a</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dirty="0">
                          <a:solidFill>
                            <a:schemeClr val="tx1"/>
                          </a:solidFill>
                          <a:effectLst/>
                          <a:latin typeface="Arial" panose="020B0604020202020204" pitchFamily="34" charset="0"/>
                          <a:cs typeface="Arial" panose="020B0604020202020204" pitchFamily="34" charset="0"/>
                        </a:rPr>
                        <a:t>Regular High School Diploma*</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9EDF4"/>
                    </a:solidFill>
                  </a:tcPr>
                </a:tc>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35%</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ea typeface="Calibri" panose="020F0502020204030204" pitchFamily="34" charset="0"/>
                          <a:cs typeface="Arial" panose="020B0604020202020204" pitchFamily="34" charset="0"/>
                        </a:rPr>
                        <a:t>≥76</a:t>
                      </a:r>
                    </a:p>
                  </a:txBody>
                  <a:tcPr marL="68580" marR="68580" marT="0" marB="0" anchor="ctr"/>
                </a:tc>
                <a:extLst>
                  <a:ext uri="{0D108BD9-81ED-4DB2-BD59-A6C34878D82A}">
                    <a16:rowId xmlns:a16="http://schemas.microsoft.com/office/drawing/2014/main" val="2163068183"/>
                  </a:ext>
                </a:extLst>
              </a:tr>
            </a:tbl>
          </a:graphicData>
        </a:graphic>
      </p:graphicFrame>
      <p:sp>
        <p:nvSpPr>
          <p:cNvPr id="4" name="TextBox 3">
            <a:extLst>
              <a:ext uri="{FF2B5EF4-FFF2-40B4-BE49-F238E27FC236}">
                <a16:creationId xmlns:a16="http://schemas.microsoft.com/office/drawing/2014/main" id="{75C1EE3F-B70C-409E-8AB1-8ED347DC8F23}"/>
              </a:ext>
            </a:extLst>
          </p:cNvPr>
          <p:cNvSpPr txBox="1"/>
          <p:nvPr/>
        </p:nvSpPr>
        <p:spPr>
          <a:xfrm>
            <a:off x="654965" y="5142142"/>
            <a:ext cx="8298181" cy="646331"/>
          </a:xfrm>
          <a:prstGeom prst="rect">
            <a:avLst/>
          </a:prstGeom>
          <a:noFill/>
        </p:spPr>
        <p:txBody>
          <a:bodyPr wrap="square" rtlCol="0">
            <a:spAutoFit/>
          </a:bodyPr>
          <a:lstStyle/>
          <a:p>
            <a:r>
              <a:rPr lang="en-US" dirty="0"/>
              <a:t>*Includes only SWD meeting the same requirements for graduation as students without disabilities</a:t>
            </a:r>
          </a:p>
        </p:txBody>
      </p:sp>
      <p:sp>
        <p:nvSpPr>
          <p:cNvPr id="3" name="Rectangle 2">
            <a:extLst>
              <a:ext uri="{FF2B5EF4-FFF2-40B4-BE49-F238E27FC236}">
                <a16:creationId xmlns:a16="http://schemas.microsoft.com/office/drawing/2014/main" id="{E831F83B-C84F-4750-A843-87530C9BE6F1}"/>
              </a:ext>
            </a:extLst>
          </p:cNvPr>
          <p:cNvSpPr/>
          <p:nvPr/>
        </p:nvSpPr>
        <p:spPr>
          <a:xfrm>
            <a:off x="4460046" y="3262801"/>
            <a:ext cx="231154" cy="341632"/>
          </a:xfrm>
          <a:prstGeom prst="rect">
            <a:avLst/>
          </a:prstGeom>
        </p:spPr>
        <p:txBody>
          <a:bodyPr wrap="none">
            <a:spAutoFit/>
          </a:bodyPr>
          <a:lstStyle/>
          <a:p>
            <a:r>
              <a:rPr lang="en-US" sz="1620" dirty="0"/>
              <a:t> </a:t>
            </a:r>
          </a:p>
        </p:txBody>
      </p:sp>
      <p:sp>
        <p:nvSpPr>
          <p:cNvPr id="6" name="Rectangle 5">
            <a:extLst>
              <a:ext uri="{FF2B5EF4-FFF2-40B4-BE49-F238E27FC236}">
                <a16:creationId xmlns:a16="http://schemas.microsoft.com/office/drawing/2014/main" id="{D1D064D1-F1F5-41D7-8C81-57B5C706194E}"/>
              </a:ext>
            </a:extLst>
          </p:cNvPr>
          <p:cNvSpPr/>
          <p:nvPr/>
        </p:nvSpPr>
        <p:spPr>
          <a:xfrm>
            <a:off x="4460046" y="3262801"/>
            <a:ext cx="231154" cy="341632"/>
          </a:xfrm>
          <a:prstGeom prst="rect">
            <a:avLst/>
          </a:prstGeom>
        </p:spPr>
        <p:txBody>
          <a:bodyPr wrap="none">
            <a:spAutoFit/>
          </a:bodyPr>
          <a:lstStyle/>
          <a:p>
            <a:r>
              <a:rPr lang="en-US" sz="1620" dirty="0"/>
              <a:t> </a:t>
            </a:r>
          </a:p>
        </p:txBody>
      </p:sp>
      <p:sp>
        <p:nvSpPr>
          <p:cNvPr id="7" name="Rectangle 6">
            <a:extLst>
              <a:ext uri="{FF2B5EF4-FFF2-40B4-BE49-F238E27FC236}">
                <a16:creationId xmlns:a16="http://schemas.microsoft.com/office/drawing/2014/main" id="{A8FB1D80-80D8-4571-A1FC-D1436DADE0C5}"/>
              </a:ext>
            </a:extLst>
          </p:cNvPr>
          <p:cNvSpPr/>
          <p:nvPr/>
        </p:nvSpPr>
        <p:spPr>
          <a:xfrm>
            <a:off x="4460046" y="3262801"/>
            <a:ext cx="231154" cy="341632"/>
          </a:xfrm>
          <a:prstGeom prst="rect">
            <a:avLst/>
          </a:prstGeom>
        </p:spPr>
        <p:txBody>
          <a:bodyPr wrap="none">
            <a:spAutoFit/>
          </a:bodyPr>
          <a:lstStyle/>
          <a:p>
            <a:r>
              <a:rPr lang="en-US" sz="1620" dirty="0"/>
              <a:t> </a:t>
            </a:r>
          </a:p>
        </p:txBody>
      </p:sp>
      <p:sp>
        <p:nvSpPr>
          <p:cNvPr id="8" name="Rectangle 7">
            <a:extLst>
              <a:ext uri="{FF2B5EF4-FFF2-40B4-BE49-F238E27FC236}">
                <a16:creationId xmlns:a16="http://schemas.microsoft.com/office/drawing/2014/main" id="{D9C91907-1896-4D3C-AAA4-EBCFCD400C5F}"/>
              </a:ext>
            </a:extLst>
          </p:cNvPr>
          <p:cNvSpPr/>
          <p:nvPr/>
        </p:nvSpPr>
        <p:spPr>
          <a:xfrm>
            <a:off x="4460046" y="3262801"/>
            <a:ext cx="231154" cy="341632"/>
          </a:xfrm>
          <a:prstGeom prst="rect">
            <a:avLst/>
          </a:prstGeom>
        </p:spPr>
        <p:txBody>
          <a:bodyPr wrap="none">
            <a:spAutoFit/>
          </a:bodyPr>
          <a:lstStyle/>
          <a:p>
            <a:r>
              <a:rPr lang="en-US" sz="1620" dirty="0"/>
              <a:t> </a:t>
            </a:r>
          </a:p>
        </p:txBody>
      </p:sp>
    </p:spTree>
    <p:extLst>
      <p:ext uri="{BB962C8B-B14F-4D97-AF65-F5344CB8AC3E}">
        <p14:creationId xmlns:p14="http://schemas.microsoft.com/office/powerpoint/2010/main" val="1592669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600201" y="0"/>
            <a:ext cx="6248400" cy="6553200"/>
          </a:xfrm>
          <a:prstGeom prst="rect">
            <a:avLst/>
          </a:prstGeom>
        </p:spPr>
      </p:pic>
      <p:sp>
        <p:nvSpPr>
          <p:cNvPr id="2" name="Title 1"/>
          <p:cNvSpPr>
            <a:spLocks noGrp="1"/>
          </p:cNvSpPr>
          <p:nvPr>
            <p:ph type="title"/>
          </p:nvPr>
        </p:nvSpPr>
        <p:spPr>
          <a:xfrm>
            <a:off x="1955800" y="1584037"/>
            <a:ext cx="5588000" cy="2769989"/>
          </a:xfrm>
        </p:spPr>
        <p:txBody>
          <a:bodyPr/>
          <a:lstStyle/>
          <a:p>
            <a:pPr algn="ctr"/>
            <a:r>
              <a:rPr lang="en-US" sz="6000" dirty="0">
                <a:solidFill>
                  <a:schemeClr val="bg1"/>
                </a:solidFill>
              </a:rPr>
              <a:t>Ohio’s </a:t>
            </a:r>
            <a:br>
              <a:rPr lang="en-US" sz="6000" dirty="0">
                <a:solidFill>
                  <a:schemeClr val="bg1"/>
                </a:solidFill>
              </a:rPr>
            </a:br>
            <a:r>
              <a:rPr lang="en-US" sz="6000" dirty="0">
                <a:solidFill>
                  <a:schemeClr val="bg1"/>
                </a:solidFill>
              </a:rPr>
              <a:t>District</a:t>
            </a:r>
            <a:br>
              <a:rPr lang="en-US" sz="6000" dirty="0">
                <a:solidFill>
                  <a:schemeClr val="bg1"/>
                </a:solidFill>
              </a:rPr>
            </a:br>
            <a:r>
              <a:rPr lang="en-US" sz="6000" dirty="0">
                <a:solidFill>
                  <a:schemeClr val="bg1"/>
                </a:solidFill>
              </a:rPr>
              <a:t>Ratings</a:t>
            </a:r>
          </a:p>
        </p:txBody>
      </p:sp>
    </p:spTree>
    <p:extLst>
      <p:ext uri="{BB962C8B-B14F-4D97-AF65-F5344CB8AC3E}">
        <p14:creationId xmlns:p14="http://schemas.microsoft.com/office/powerpoint/2010/main" val="3250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77108"/>
          </a:xfrm>
        </p:spPr>
        <p:txBody>
          <a:bodyPr/>
          <a:lstStyle/>
          <a:p>
            <a:r>
              <a:rPr lang="en-US" sz="4400" dirty="0">
                <a:solidFill>
                  <a:srgbClr val="C00000"/>
                </a:solidFill>
              </a:rPr>
              <a:t>Special Education Ratings</a:t>
            </a:r>
            <a:endParaRPr lang="en-US" dirty="0"/>
          </a:p>
        </p:txBody>
      </p:sp>
      <p:sp>
        <p:nvSpPr>
          <p:cNvPr id="3" name="Content Placeholder 2"/>
          <p:cNvSpPr>
            <a:spLocks noGrp="1"/>
          </p:cNvSpPr>
          <p:nvPr>
            <p:ph idx="1"/>
          </p:nvPr>
        </p:nvSpPr>
        <p:spPr>
          <a:xfrm>
            <a:off x="3742660" y="1402906"/>
            <a:ext cx="4944140" cy="2955734"/>
          </a:xfrm>
        </p:spPr>
        <p:txBody>
          <a:bodyPr/>
          <a:lstStyle/>
          <a:p>
            <a:pPr>
              <a:spcBef>
                <a:spcPts val="1200"/>
              </a:spcBef>
              <a:spcAft>
                <a:spcPts val="1200"/>
              </a:spcAft>
            </a:pPr>
            <a:r>
              <a:rPr lang="en-US" sz="2800" dirty="0"/>
              <a:t>Sent annually to each district and community school</a:t>
            </a:r>
          </a:p>
          <a:p>
            <a:pPr>
              <a:spcBef>
                <a:spcPts val="900"/>
              </a:spcBef>
              <a:spcAft>
                <a:spcPts val="900"/>
              </a:spcAft>
            </a:pPr>
            <a:r>
              <a:rPr lang="en-US" sz="2800" dirty="0"/>
              <a:t>Based on a subset of indicators measuring services and results for students with disabilities</a:t>
            </a:r>
          </a:p>
        </p:txBody>
      </p:sp>
      <p:sp>
        <p:nvSpPr>
          <p:cNvPr id="4" name="Content Placeholder 2"/>
          <p:cNvSpPr txBox="1">
            <a:spLocks/>
          </p:cNvSpPr>
          <p:nvPr/>
        </p:nvSpPr>
        <p:spPr>
          <a:xfrm>
            <a:off x="864782" y="4490722"/>
            <a:ext cx="7822018" cy="155448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2019 Special Education Ratings released this week</a:t>
            </a:r>
          </a:p>
          <a:p>
            <a:pPr>
              <a:spcBef>
                <a:spcPts val="900"/>
              </a:spcBef>
            </a:pPr>
            <a:r>
              <a:rPr lang="en-US" sz="2800" dirty="0"/>
              <a:t>Based on </a:t>
            </a:r>
            <a:r>
              <a:rPr lang="en-US" sz="2800" b="1" dirty="0">
                <a:solidFill>
                  <a:srgbClr val="C00000"/>
                </a:solidFill>
              </a:rPr>
              <a:t>2017-2018</a:t>
            </a:r>
            <a:r>
              <a:rPr lang="en-US" sz="2800" dirty="0"/>
              <a:t> data</a:t>
            </a:r>
          </a:p>
        </p:txBody>
      </p:sp>
      <p:pic>
        <p:nvPicPr>
          <p:cNvPr id="7" name="Picture 6">
            <a:extLst>
              <a:ext uri="{FF2B5EF4-FFF2-40B4-BE49-F238E27FC236}">
                <a16:creationId xmlns:a16="http://schemas.microsoft.com/office/drawing/2014/main" id="{4ECFA119-9163-4733-8C6A-A87FEA0FB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1277275"/>
            <a:ext cx="3145971" cy="3145971"/>
          </a:xfrm>
          <a:prstGeom prst="rect">
            <a:avLst/>
          </a:prstGeom>
        </p:spPr>
      </p:pic>
    </p:spTree>
    <p:extLst>
      <p:ext uri="{BB962C8B-B14F-4D97-AF65-F5344CB8AC3E}">
        <p14:creationId xmlns:p14="http://schemas.microsoft.com/office/powerpoint/2010/main" val="28777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26EF8E-A73E-49E2-B125-6C2A60670933}"/>
              </a:ext>
            </a:extLst>
          </p:cNvPr>
          <p:cNvSpPr/>
          <p:nvPr/>
        </p:nvSpPr>
        <p:spPr>
          <a:xfrm>
            <a:off x="1209040" y="2499975"/>
            <a:ext cx="6532880" cy="1815882"/>
          </a:xfrm>
          <a:prstGeom prst="rect">
            <a:avLst/>
          </a:prstGeom>
        </p:spPr>
        <p:txBody>
          <a:bodyPr wrap="square" anchor="t">
            <a:spAutoFit/>
          </a:bodyPr>
          <a:lstStyle/>
          <a:p>
            <a:pPr algn="ctr"/>
            <a:r>
              <a:rPr lang="en-US" sz="4000" b="1" dirty="0">
                <a:latin typeface="Arial"/>
                <a:cs typeface="Arial"/>
              </a:rPr>
              <a:t>Monica Drvota</a:t>
            </a:r>
            <a:br>
              <a:rPr lang="en-US" sz="3600" dirty="0">
                <a:latin typeface="Arial"/>
              </a:rPr>
            </a:br>
            <a:r>
              <a:rPr lang="en-US" sz="3600" dirty="0">
                <a:latin typeface="Arial"/>
                <a:cs typeface="Arial"/>
              </a:rPr>
              <a:t>Office for Exceptional Children </a:t>
            </a:r>
            <a:br>
              <a:rPr lang="en-US" sz="3600" dirty="0">
                <a:latin typeface="Arial"/>
              </a:rPr>
            </a:br>
            <a:r>
              <a:rPr lang="en-US" sz="3600" dirty="0">
                <a:latin typeface="Arial"/>
                <a:cs typeface="Arial"/>
              </a:rPr>
              <a:t>Interim Associate Director</a:t>
            </a:r>
          </a:p>
        </p:txBody>
      </p:sp>
    </p:spTree>
    <p:extLst>
      <p:ext uri="{BB962C8B-B14F-4D97-AF65-F5344CB8AC3E}">
        <p14:creationId xmlns:p14="http://schemas.microsoft.com/office/powerpoint/2010/main" val="1142018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980"/>
            <a:ext cx="8229600" cy="553998"/>
          </a:xfrm>
        </p:spPr>
        <p:txBody>
          <a:bodyPr/>
          <a:lstStyle/>
          <a:p>
            <a:r>
              <a:rPr lang="en-US" sz="3600" dirty="0"/>
              <a:t>Accessing Special Education Ratings</a:t>
            </a:r>
          </a:p>
        </p:txBody>
      </p:sp>
      <p:sp>
        <p:nvSpPr>
          <p:cNvPr id="3" name="Content Placeholder 2"/>
          <p:cNvSpPr>
            <a:spLocks noGrp="1"/>
          </p:cNvSpPr>
          <p:nvPr>
            <p:ph idx="1"/>
          </p:nvPr>
        </p:nvSpPr>
        <p:spPr>
          <a:xfrm>
            <a:off x="30479" y="953924"/>
            <a:ext cx="8681552" cy="377560"/>
          </a:xfrm>
        </p:spPr>
        <p:txBody>
          <a:bodyPr/>
          <a:lstStyle/>
          <a:p>
            <a:pPr marL="0" indent="0" algn="ctr">
              <a:buNone/>
            </a:pPr>
            <a:r>
              <a:rPr lang="en-US" sz="2000" dirty="0"/>
              <a:t>Districts access their Ratings &amp; Profiles through the </a:t>
            </a:r>
            <a:r>
              <a:rPr lang="en-US" sz="2000" dirty="0" err="1"/>
              <a:t>OH│ID</a:t>
            </a:r>
            <a:r>
              <a:rPr lang="en-US" sz="2000" dirty="0"/>
              <a:t> Portal </a:t>
            </a:r>
          </a:p>
        </p:txBody>
      </p:sp>
      <p:pic>
        <p:nvPicPr>
          <p:cNvPr id="5" name="Picture 4">
            <a:extLst>
              <a:ext uri="{FF2B5EF4-FFF2-40B4-BE49-F238E27FC236}">
                <a16:creationId xmlns:a16="http://schemas.microsoft.com/office/drawing/2014/main" id="{A0C6D1B7-EDA5-4F2B-9CCB-5EDD8B110A0D}"/>
              </a:ext>
            </a:extLst>
          </p:cNvPr>
          <p:cNvPicPr>
            <a:picLocks noChangeAspect="1"/>
          </p:cNvPicPr>
          <p:nvPr/>
        </p:nvPicPr>
        <p:blipFill>
          <a:blip r:embed="rId3"/>
          <a:stretch>
            <a:fillRect/>
          </a:stretch>
        </p:blipFill>
        <p:spPr>
          <a:xfrm>
            <a:off x="5247" y="1650703"/>
            <a:ext cx="9144000" cy="4064593"/>
          </a:xfrm>
          <a:prstGeom prst="rect">
            <a:avLst/>
          </a:prstGeom>
        </p:spPr>
      </p:pic>
    </p:spTree>
    <p:extLst>
      <p:ext uri="{BB962C8B-B14F-4D97-AF65-F5344CB8AC3E}">
        <p14:creationId xmlns:p14="http://schemas.microsoft.com/office/powerpoint/2010/main" val="1017153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116"/>
            <a:ext cx="8229600" cy="615553"/>
          </a:xfrm>
        </p:spPr>
        <p:txBody>
          <a:bodyPr/>
          <a:lstStyle/>
          <a:p>
            <a:r>
              <a:rPr lang="en-US" sz="4000" dirty="0"/>
              <a:t>2019 Ratings Include:</a:t>
            </a:r>
          </a:p>
        </p:txBody>
      </p:sp>
      <p:sp>
        <p:nvSpPr>
          <p:cNvPr id="4" name="Rounded Rectangle 3"/>
          <p:cNvSpPr/>
          <p:nvPr/>
        </p:nvSpPr>
        <p:spPr>
          <a:xfrm>
            <a:off x="335845" y="990596"/>
            <a:ext cx="8472311" cy="777240"/>
          </a:xfrm>
          <a:prstGeom prst="roundRect">
            <a:avLst>
              <a:gd name="adj" fmla="val 50000"/>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Performance on compliance indicators;</a:t>
            </a:r>
          </a:p>
        </p:txBody>
      </p:sp>
      <p:sp>
        <p:nvSpPr>
          <p:cNvPr id="9" name="Rounded Rectangle 8"/>
          <p:cNvSpPr/>
          <p:nvPr/>
        </p:nvSpPr>
        <p:spPr>
          <a:xfrm>
            <a:off x="335845" y="2021122"/>
            <a:ext cx="8472311" cy="777240"/>
          </a:xfrm>
          <a:prstGeom prst="roundRect">
            <a:avLst>
              <a:gd name="adj" fmla="val 50000"/>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Timely correction of noncompliance;</a:t>
            </a:r>
          </a:p>
        </p:txBody>
      </p:sp>
      <p:sp>
        <p:nvSpPr>
          <p:cNvPr id="10" name="Rounded Rectangle 9"/>
          <p:cNvSpPr/>
          <p:nvPr/>
        </p:nvSpPr>
        <p:spPr>
          <a:xfrm>
            <a:off x="335845" y="3051649"/>
            <a:ext cx="8472311" cy="777240"/>
          </a:xfrm>
          <a:prstGeom prst="roundRect">
            <a:avLst>
              <a:gd name="adj" fmla="val 50000"/>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Timely and accurate data;</a:t>
            </a:r>
          </a:p>
        </p:txBody>
      </p:sp>
      <p:sp>
        <p:nvSpPr>
          <p:cNvPr id="6" name="Rounded Rectangle 5"/>
          <p:cNvSpPr/>
          <p:nvPr/>
        </p:nvSpPr>
        <p:spPr>
          <a:xfrm>
            <a:off x="335845" y="4082176"/>
            <a:ext cx="8472311" cy="777240"/>
          </a:xfrm>
          <a:prstGeom prst="roundRect">
            <a:avLst>
              <a:gd name="adj" fmla="val 50000"/>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IDEA-specific audit findings; and</a:t>
            </a:r>
          </a:p>
        </p:txBody>
      </p:sp>
      <p:sp>
        <p:nvSpPr>
          <p:cNvPr id="7" name="Rounded Rectangle 6"/>
          <p:cNvSpPr/>
          <p:nvPr/>
        </p:nvSpPr>
        <p:spPr>
          <a:xfrm>
            <a:off x="335844" y="5112703"/>
            <a:ext cx="8472311" cy="777240"/>
          </a:xfrm>
          <a:prstGeom prst="roundRect">
            <a:avLst>
              <a:gd name="adj" fmla="val 50000"/>
            </a:avLst>
          </a:prstGeom>
          <a:solidFill>
            <a:schemeClr val="accent1">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100" b="1" dirty="0">
                <a:solidFill>
                  <a:schemeClr val="tx1"/>
                </a:solidFill>
                <a:latin typeface="Arial" panose="020B0604020202020204" pitchFamily="34" charset="0"/>
                <a:cs typeface="Arial" panose="020B0604020202020204" pitchFamily="34" charset="0"/>
              </a:rPr>
              <a:t>Performance on results indicators</a:t>
            </a:r>
          </a:p>
        </p:txBody>
      </p:sp>
    </p:spTree>
    <p:extLst>
      <p:ext uri="{BB962C8B-B14F-4D97-AF65-F5344CB8AC3E}">
        <p14:creationId xmlns:p14="http://schemas.microsoft.com/office/powerpoint/2010/main" val="15582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5577840" y="741994"/>
            <a:ext cx="3267903" cy="1200329"/>
          </a:xfrm>
          <a:prstGeom prst="rect">
            <a:avLst/>
          </a:prstGeom>
          <a:noFill/>
        </p:spPr>
        <p:txBody>
          <a:bodyPr wrap="square" rtlCol="0">
            <a:spAutoFit/>
          </a:bodyPr>
          <a:lstStyle/>
          <a:p>
            <a:pPr algn="ctr">
              <a:buSzPct val="130000"/>
            </a:pPr>
            <a:r>
              <a:rPr lang="en-US" sz="2400" dirty="0">
                <a:latin typeface="Arial" panose="020B0604020202020204" pitchFamily="34" charset="0"/>
                <a:cs typeface="Arial" panose="020B0604020202020204" pitchFamily="34" charset="0"/>
              </a:rPr>
              <a:t>SWD scoring proficient in reading (all tested grades)</a:t>
            </a:r>
          </a:p>
        </p:txBody>
      </p:sp>
      <p:sp>
        <p:nvSpPr>
          <p:cNvPr id="5" name="TextBox 2"/>
          <p:cNvSpPr txBox="1"/>
          <p:nvPr/>
        </p:nvSpPr>
        <p:spPr>
          <a:xfrm>
            <a:off x="5577840" y="2565407"/>
            <a:ext cx="3351276" cy="1200329"/>
          </a:xfrm>
          <a:prstGeom prst="rect">
            <a:avLst/>
          </a:prstGeom>
          <a:noFill/>
        </p:spPr>
        <p:txBody>
          <a:bodyPr wrap="square" rtlCol="0">
            <a:spAutoFit/>
          </a:bodyPr>
          <a:lstStyle/>
          <a:p>
            <a:pPr algn="ctr">
              <a:buSzPct val="130000"/>
            </a:pPr>
            <a:r>
              <a:rPr lang="en-US" sz="2400" dirty="0">
                <a:latin typeface="Arial" panose="020B0604020202020204" pitchFamily="34" charset="0"/>
                <a:cs typeface="Arial" panose="020B0604020202020204" pitchFamily="34" charset="0"/>
              </a:rPr>
              <a:t>SWD scoring proficient in math </a:t>
            </a:r>
          </a:p>
          <a:p>
            <a:pPr algn="ctr">
              <a:buSzPct val="130000"/>
            </a:pPr>
            <a:r>
              <a:rPr lang="en-US" sz="2400" dirty="0">
                <a:latin typeface="Arial" panose="020B0604020202020204" pitchFamily="34" charset="0"/>
                <a:cs typeface="Arial" panose="020B0604020202020204" pitchFamily="34" charset="0"/>
              </a:rPr>
              <a:t>(all tested grades)</a:t>
            </a:r>
          </a:p>
        </p:txBody>
      </p:sp>
      <p:sp>
        <p:nvSpPr>
          <p:cNvPr id="6" name="TextBox 3"/>
          <p:cNvSpPr txBox="1"/>
          <p:nvPr/>
        </p:nvSpPr>
        <p:spPr>
          <a:xfrm>
            <a:off x="5627146" y="4882934"/>
            <a:ext cx="3351276" cy="830997"/>
          </a:xfrm>
          <a:prstGeom prst="rect">
            <a:avLst/>
          </a:prstGeom>
          <a:noFill/>
        </p:spPr>
        <p:txBody>
          <a:bodyPr wrap="square" rtlCol="0">
            <a:spAutoFit/>
          </a:bodyPr>
          <a:lstStyle/>
          <a:p>
            <a:pPr algn="ctr">
              <a:buSzPct val="130000"/>
            </a:pPr>
            <a:r>
              <a:rPr lang="en-US" sz="2400" dirty="0">
                <a:latin typeface="Arial" panose="020B0604020202020204" pitchFamily="34" charset="0"/>
                <a:cs typeface="Arial" panose="020B0604020202020204" pitchFamily="34" charset="0"/>
              </a:rPr>
              <a:t>SWD scoring proficient in 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grade reading</a:t>
            </a:r>
          </a:p>
        </p:txBody>
      </p:sp>
      <p:cxnSp>
        <p:nvCxnSpPr>
          <p:cNvPr id="7" name="Straight Connector 2"/>
          <p:cNvCxnSpPr/>
          <p:nvPr/>
        </p:nvCxnSpPr>
        <p:spPr>
          <a:xfrm>
            <a:off x="2982212" y="3198757"/>
            <a:ext cx="1198376" cy="0"/>
          </a:xfrm>
          <a:prstGeom prst="line">
            <a:avLst/>
          </a:prstGeom>
          <a:ln w="317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
          <p:cNvCxnSpPr/>
          <p:nvPr/>
        </p:nvCxnSpPr>
        <p:spPr>
          <a:xfrm flipV="1">
            <a:off x="2994529" y="1821061"/>
            <a:ext cx="870335" cy="778448"/>
          </a:xfrm>
          <a:prstGeom prst="line">
            <a:avLst/>
          </a:prstGeom>
          <a:ln w="317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3"/>
          <p:cNvCxnSpPr/>
          <p:nvPr/>
        </p:nvCxnSpPr>
        <p:spPr>
          <a:xfrm>
            <a:off x="2930777" y="3835010"/>
            <a:ext cx="1129159" cy="785299"/>
          </a:xfrm>
          <a:prstGeom prst="line">
            <a:avLst/>
          </a:prstGeom>
          <a:ln w="317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93123" y="1066724"/>
            <a:ext cx="2382355" cy="3947073"/>
          </a:xfrm>
          <a:prstGeom prst="roundRect">
            <a:avLst/>
          </a:prstGeom>
          <a:solidFill>
            <a:schemeClr val="bg1">
              <a:lumMod val="75000"/>
            </a:schemeClr>
          </a:solidFill>
          <a:ln>
            <a:solidFill>
              <a:srgbClr val="73A4CC"/>
            </a:solidFill>
          </a:ln>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500" b="1" dirty="0">
                <a:solidFill>
                  <a:schemeClr val="tx1"/>
                </a:solidFill>
                <a:latin typeface="Arial" panose="020B0604020202020204" pitchFamily="34" charset="0"/>
                <a:cs typeface="Arial" panose="020B0604020202020204" pitchFamily="34" charset="0"/>
              </a:rPr>
              <a:t>Performance</a:t>
            </a:r>
            <a:r>
              <a:rPr lang="en-US" sz="2600" b="1" dirty="0">
                <a:solidFill>
                  <a:schemeClr val="tx1"/>
                </a:solidFill>
                <a:latin typeface="Arial" panose="020B0604020202020204" pitchFamily="34" charset="0"/>
                <a:cs typeface="Arial" panose="020B0604020202020204" pitchFamily="34" charset="0"/>
              </a:rPr>
              <a:t> on results indicators</a:t>
            </a:r>
            <a:endParaRPr lang="en-US" sz="2600" dirty="0">
              <a:solidFill>
                <a:schemeClr val="tx1"/>
              </a:solidFill>
              <a:latin typeface="Arial" panose="020B0604020202020204" pitchFamily="34" charset="0"/>
              <a:cs typeface="Arial" panose="020B0604020202020204" pitchFamily="34" charset="0"/>
            </a:endParaRPr>
          </a:p>
        </p:txBody>
      </p:sp>
      <p:sp>
        <p:nvSpPr>
          <p:cNvPr id="11" name="Flowchart: Connector 10"/>
          <p:cNvSpPr/>
          <p:nvPr/>
        </p:nvSpPr>
        <p:spPr>
          <a:xfrm>
            <a:off x="3752850" y="459005"/>
            <a:ext cx="1824990" cy="1728974"/>
          </a:xfrm>
          <a:prstGeom prst="flowChartConnector">
            <a:avLst/>
          </a:prstGeom>
          <a:solidFill>
            <a:schemeClr val="accent1">
              <a:lumMod val="75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50" dirty="0">
                <a:latin typeface="Arial" panose="020B0604020202020204" pitchFamily="34" charset="0"/>
                <a:cs typeface="Arial" panose="020B0604020202020204" pitchFamily="34" charset="0"/>
              </a:rPr>
              <a:t>Indicator</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3c: Reading</a:t>
            </a:r>
          </a:p>
        </p:txBody>
      </p:sp>
      <p:sp>
        <p:nvSpPr>
          <p:cNvPr id="12" name="Flowchart: Connector 11"/>
          <p:cNvSpPr/>
          <p:nvPr/>
        </p:nvSpPr>
        <p:spPr>
          <a:xfrm>
            <a:off x="3752850" y="2357132"/>
            <a:ext cx="1824990" cy="1728974"/>
          </a:xfrm>
          <a:prstGeom prst="flowChartConnector">
            <a:avLst/>
          </a:prstGeom>
          <a:solidFill>
            <a:schemeClr val="accent1">
              <a:lumMod val="75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Indicator 3c: </a:t>
            </a:r>
          </a:p>
          <a:p>
            <a:pPr algn="ctr"/>
            <a:r>
              <a:rPr lang="en-US" sz="2000" dirty="0">
                <a:latin typeface="Arial" panose="020B0604020202020204" pitchFamily="34" charset="0"/>
                <a:cs typeface="Arial" panose="020B0604020202020204" pitchFamily="34" charset="0"/>
              </a:rPr>
              <a:t>Math</a:t>
            </a:r>
          </a:p>
        </p:txBody>
      </p:sp>
      <p:sp>
        <p:nvSpPr>
          <p:cNvPr id="13" name="Flowchart: Connector 12"/>
          <p:cNvSpPr/>
          <p:nvPr/>
        </p:nvSpPr>
        <p:spPr>
          <a:xfrm>
            <a:off x="3752850" y="4364985"/>
            <a:ext cx="1874296" cy="1728802"/>
          </a:xfrm>
          <a:prstGeom prst="flowChartConnector">
            <a:avLst/>
          </a:prstGeom>
          <a:solidFill>
            <a:schemeClr val="accent1">
              <a:lumMod val="75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900" dirty="0">
                <a:latin typeface="Arial" panose="020B0604020202020204" pitchFamily="34" charset="0"/>
                <a:cs typeface="Arial" panose="020B0604020202020204" pitchFamily="34" charset="0"/>
              </a:rPr>
              <a:t>3</a:t>
            </a:r>
            <a:r>
              <a:rPr lang="en-US" sz="1900" baseline="30000" dirty="0">
                <a:latin typeface="Arial" panose="020B0604020202020204" pitchFamily="34" charset="0"/>
                <a:cs typeface="Arial" panose="020B0604020202020204" pitchFamily="34" charset="0"/>
              </a:rPr>
              <a:t>rd</a:t>
            </a:r>
            <a:r>
              <a:rPr lang="en-US" sz="1900" dirty="0">
                <a:latin typeface="Arial" panose="020B0604020202020204" pitchFamily="34" charset="0"/>
                <a:cs typeface="Arial" panose="020B0604020202020204" pitchFamily="34" charset="0"/>
              </a:rPr>
              <a:t> Grade Reading </a:t>
            </a:r>
            <a:r>
              <a:rPr lang="en-US" dirty="0">
                <a:latin typeface="Arial" panose="020B0604020202020204" pitchFamily="34" charset="0"/>
                <a:cs typeface="Arial" panose="020B0604020202020204" pitchFamily="34" charset="0"/>
              </a:rPr>
              <a:t>Proficiency</a:t>
            </a:r>
          </a:p>
        </p:txBody>
      </p:sp>
    </p:spTree>
    <p:extLst>
      <p:ext uri="{BB962C8B-B14F-4D97-AF65-F5344CB8AC3E}">
        <p14:creationId xmlns:p14="http://schemas.microsoft.com/office/powerpoint/2010/main" val="37876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Effect transition="in" filter="fade">
                                      <p:cBhvr>
                                        <p:cTn id="43" dur="1000"/>
                                        <p:tgtEl>
                                          <p:spTgt spid="13"/>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A6FB-DD38-4701-BEA2-E1FFC27F002C}"/>
              </a:ext>
            </a:extLst>
          </p:cNvPr>
          <p:cNvSpPr>
            <a:spLocks noGrp="1"/>
          </p:cNvSpPr>
          <p:nvPr>
            <p:ph type="title"/>
          </p:nvPr>
        </p:nvSpPr>
        <p:spPr>
          <a:xfrm>
            <a:off x="457200" y="676261"/>
            <a:ext cx="8229600" cy="646331"/>
          </a:xfrm>
        </p:spPr>
        <p:txBody>
          <a:bodyPr/>
          <a:lstStyle/>
          <a:p>
            <a:r>
              <a:rPr lang="en-US" dirty="0">
                <a:solidFill>
                  <a:srgbClr val="C00000"/>
                </a:solidFill>
              </a:rPr>
              <a:t>Informational Results Measures</a:t>
            </a:r>
          </a:p>
        </p:txBody>
      </p:sp>
      <p:sp>
        <p:nvSpPr>
          <p:cNvPr id="4" name="Rectangle: Rounded Corners 3">
            <a:extLst>
              <a:ext uri="{FF2B5EF4-FFF2-40B4-BE49-F238E27FC236}">
                <a16:creationId xmlns:a16="http://schemas.microsoft.com/office/drawing/2014/main" id="{111752DB-6626-4C91-BCF5-F1C0AEAEB70E}"/>
              </a:ext>
            </a:extLst>
          </p:cNvPr>
          <p:cNvSpPr/>
          <p:nvPr/>
        </p:nvSpPr>
        <p:spPr>
          <a:xfrm>
            <a:off x="457200" y="1858055"/>
            <a:ext cx="8229600" cy="1427551"/>
          </a:xfrm>
          <a:prstGeom prst="roundRect">
            <a:avLst/>
          </a:prstGeom>
          <a:solidFill>
            <a:schemeClr val="bg1">
              <a:lumMod val="85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Percentage of SWD graduating by meeting standard requirements</a:t>
            </a:r>
            <a:endParaRPr lang="en-US" sz="3600" b="1" dirty="0">
              <a:solidFill>
                <a:srgbClr val="C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D587F54-AC4F-44B8-B128-330506163A4B}"/>
              </a:ext>
            </a:extLst>
          </p:cNvPr>
          <p:cNvSpPr/>
          <p:nvPr/>
        </p:nvSpPr>
        <p:spPr>
          <a:xfrm>
            <a:off x="457200" y="3895563"/>
            <a:ext cx="8229600" cy="1628069"/>
          </a:xfrm>
          <a:prstGeom prst="roundRect">
            <a:avLst/>
          </a:prstGeom>
          <a:solidFill>
            <a:schemeClr val="bg1">
              <a:lumMod val="85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en-US" sz="3500" dirty="0">
                <a:solidFill>
                  <a:schemeClr val="tx1"/>
                </a:solidFill>
                <a:latin typeface="Arial" panose="020B0604020202020204" pitchFamily="34" charset="0"/>
                <a:cs typeface="Arial" panose="020B0604020202020204" pitchFamily="34" charset="0"/>
              </a:rPr>
              <a:t>Percentage of students taking alternate assessments (math and reading)</a:t>
            </a:r>
            <a:endParaRPr lang="en-US" sz="35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0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215621"/>
            <a:ext cx="8229600" cy="1107996"/>
          </a:xfrm>
        </p:spPr>
        <p:txBody>
          <a:bodyPr/>
          <a:lstStyle/>
          <a:p>
            <a:r>
              <a:rPr lang="en-US" sz="3600" dirty="0">
                <a:solidFill>
                  <a:srgbClr val="C00000"/>
                </a:solidFill>
              </a:rPr>
              <a:t>2019 District</a:t>
            </a:r>
            <a:br>
              <a:rPr lang="en-US" sz="3600" dirty="0">
                <a:solidFill>
                  <a:srgbClr val="C00000"/>
                </a:solidFill>
              </a:rPr>
            </a:br>
            <a:r>
              <a:rPr lang="en-US" sz="3600" dirty="0">
                <a:solidFill>
                  <a:srgbClr val="C00000"/>
                </a:solidFill>
              </a:rPr>
              <a:t> Special Education Ratings</a:t>
            </a:r>
          </a:p>
        </p:txBody>
      </p:sp>
      <p:graphicFrame>
        <p:nvGraphicFramePr>
          <p:cNvPr id="3" name="Table 2"/>
          <p:cNvGraphicFramePr>
            <a:graphicFrameLocks noGrp="1"/>
          </p:cNvGraphicFramePr>
          <p:nvPr>
            <p:extLst>
              <p:ext uri="{D42A27DB-BD31-4B8C-83A1-F6EECF244321}">
                <p14:modId xmlns:p14="http://schemas.microsoft.com/office/powerpoint/2010/main" val="3148591627"/>
              </p:ext>
            </p:extLst>
          </p:nvPr>
        </p:nvGraphicFramePr>
        <p:xfrm>
          <a:off x="290286" y="1532238"/>
          <a:ext cx="8650514" cy="3859801"/>
        </p:xfrm>
        <a:graphic>
          <a:graphicData uri="http://schemas.openxmlformats.org/drawingml/2006/table">
            <a:tbl>
              <a:tblPr firstRow="1" bandRow="1">
                <a:tableStyleId>{5C22544A-7EE6-4342-B048-85BDC9FD1C3A}</a:tableStyleId>
              </a:tblPr>
              <a:tblGrid>
                <a:gridCol w="5007428">
                  <a:extLst>
                    <a:ext uri="{9D8B030D-6E8A-4147-A177-3AD203B41FA5}">
                      <a16:colId xmlns:a16="http://schemas.microsoft.com/office/drawing/2014/main" val="20000"/>
                    </a:ext>
                  </a:extLst>
                </a:gridCol>
                <a:gridCol w="3643086">
                  <a:extLst>
                    <a:ext uri="{9D8B030D-6E8A-4147-A177-3AD203B41FA5}">
                      <a16:colId xmlns:a16="http://schemas.microsoft.com/office/drawing/2014/main" val="20001"/>
                    </a:ext>
                  </a:extLst>
                </a:gridCol>
              </a:tblGrid>
              <a:tr h="1483105">
                <a:tc>
                  <a:txBody>
                    <a:bodyPr/>
                    <a:lstStyle/>
                    <a:p>
                      <a:pPr marL="0" marR="0" algn="ctr">
                        <a:spcBef>
                          <a:spcPts val="200"/>
                        </a:spcBef>
                        <a:spcAft>
                          <a:spcPts val="20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Rating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200"/>
                        </a:spcBef>
                        <a:spcAft>
                          <a:spcPts val="0"/>
                        </a:spcAft>
                      </a:pPr>
                      <a:r>
                        <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Districts </a:t>
                      </a:r>
                    </a:p>
                    <a:p>
                      <a:pPr marL="0" marR="0" algn="ctr">
                        <a:spcBef>
                          <a:spcPts val="200"/>
                        </a:spcBef>
                        <a:spcAft>
                          <a:spcPts val="0"/>
                        </a:spcAft>
                      </a:pPr>
                      <a:r>
                        <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Overall Rating*</a:t>
                      </a:r>
                    </a:p>
                  </a:txBody>
                  <a:tcPr marL="68580" marR="68580" marT="0" marB="0" anchor="ctr"/>
                </a:tc>
                <a:extLst>
                  <a:ext uri="{0D108BD9-81ED-4DB2-BD59-A6C34878D82A}">
                    <a16:rowId xmlns:a16="http://schemas.microsoft.com/office/drawing/2014/main" val="10000"/>
                  </a:ext>
                </a:extLst>
              </a:tr>
              <a:tr h="594174">
                <a:tc>
                  <a:txBody>
                    <a:bodyPr/>
                    <a:lstStyle/>
                    <a:p>
                      <a:pPr marL="0" marR="0" algn="ctr">
                        <a:spcBef>
                          <a:spcPts val="1200"/>
                        </a:spcBef>
                        <a:spcAft>
                          <a:spcPts val="12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Meets Requirements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r>
                        <a:rPr lang="en-US" sz="2800" b="0" kern="1200" dirty="0">
                          <a:solidFill>
                            <a:schemeClr val="dk1"/>
                          </a:solidFill>
                          <a:latin typeface="Arial" panose="020B0604020202020204" pitchFamily="34" charset="0"/>
                          <a:ea typeface="+mn-ea"/>
                          <a:cs typeface="Arial" panose="020B0604020202020204" pitchFamily="34" charset="0"/>
                        </a:rPr>
                        <a:t>581</a:t>
                      </a:r>
                    </a:p>
                  </a:txBody>
                  <a:tcPr marL="68580" marR="68580" marT="0" marB="0" anchor="ctr"/>
                </a:tc>
                <a:extLst>
                  <a:ext uri="{0D108BD9-81ED-4DB2-BD59-A6C34878D82A}">
                    <a16:rowId xmlns:a16="http://schemas.microsoft.com/office/drawing/2014/main" val="10001"/>
                  </a:ext>
                </a:extLst>
              </a:tr>
              <a:tr h="594174">
                <a:tc>
                  <a:txBody>
                    <a:bodyPr/>
                    <a:lstStyle/>
                    <a:p>
                      <a:pPr marL="0" marR="0" algn="ctr">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Needs Assistance</a:t>
                      </a:r>
                    </a:p>
                  </a:txBody>
                  <a:tcPr marL="68580" marR="68580" marT="0" marB="0" anchor="ctr"/>
                </a:tc>
                <a:tc>
                  <a:txBody>
                    <a:bodyPr/>
                    <a:lstStyle/>
                    <a:p>
                      <a:pPr marL="0" algn="ctr" defTabSz="457200" rtl="0" eaLnBrk="1" latinLnBrk="0" hangingPunct="1"/>
                      <a:r>
                        <a:rPr lang="en-US" sz="2800" b="0" kern="1200" dirty="0">
                          <a:solidFill>
                            <a:schemeClr val="dk1"/>
                          </a:solidFill>
                          <a:latin typeface="Arial" panose="020B0604020202020204" pitchFamily="34" charset="0"/>
                          <a:ea typeface="+mn-ea"/>
                          <a:cs typeface="Arial" panose="020B0604020202020204" pitchFamily="34" charset="0"/>
                        </a:rPr>
                        <a:t>292</a:t>
                      </a:r>
                    </a:p>
                  </a:txBody>
                  <a:tcPr marL="68580" marR="68580" marT="0" marB="0" anchor="ctr"/>
                </a:tc>
                <a:extLst>
                  <a:ext uri="{0D108BD9-81ED-4DB2-BD59-A6C34878D82A}">
                    <a16:rowId xmlns:a16="http://schemas.microsoft.com/office/drawing/2014/main" val="10002"/>
                  </a:ext>
                </a:extLst>
              </a:tr>
              <a:tr h="594174">
                <a:tc>
                  <a:txBody>
                    <a:bodyPr/>
                    <a:lstStyle/>
                    <a:p>
                      <a:pPr marL="0" marR="0" algn="ctr">
                        <a:spcBef>
                          <a:spcPts val="1200"/>
                        </a:spcBef>
                        <a:spcAft>
                          <a:spcPts val="12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Needs Intervention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r>
                        <a:rPr lang="en-US" sz="2800" b="0" kern="1200">
                          <a:solidFill>
                            <a:schemeClr val="dk1"/>
                          </a:solidFill>
                          <a:latin typeface="Arial" panose="020B0604020202020204" pitchFamily="34" charset="0"/>
                          <a:ea typeface="+mn-ea"/>
                          <a:cs typeface="Arial" panose="020B0604020202020204" pitchFamily="34" charset="0"/>
                        </a:rPr>
                        <a:t>105</a:t>
                      </a:r>
                      <a:endParaRPr lang="en-US" sz="28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594174">
                <a:tc>
                  <a:txBody>
                    <a:bodyPr/>
                    <a:lstStyle/>
                    <a:p>
                      <a:pPr marL="0" marR="0" algn="ctr">
                        <a:spcBef>
                          <a:spcPts val="1200"/>
                        </a:spcBef>
                        <a:spcAft>
                          <a:spcPts val="12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Needs Substantial Intervention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r>
                        <a:rPr lang="en-US" sz="2800" b="0" kern="1200" dirty="0">
                          <a:solidFill>
                            <a:schemeClr val="dk1"/>
                          </a:solidFill>
                          <a:latin typeface="Arial" panose="020B0604020202020204" pitchFamily="34" charset="0"/>
                          <a:ea typeface="+mn-ea"/>
                          <a:cs typeface="Arial" panose="020B0604020202020204" pitchFamily="34" charset="0"/>
                        </a:rPr>
                        <a:t>0</a:t>
                      </a:r>
                    </a:p>
                  </a:txBody>
                  <a:tcPr marL="68580" marR="68580" marT="0" marB="0" anchor="ct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F476D4EF-3007-41FF-B3C0-E8CC6BC00120}"/>
              </a:ext>
            </a:extLst>
          </p:cNvPr>
          <p:cNvSpPr txBox="1"/>
          <p:nvPr/>
        </p:nvSpPr>
        <p:spPr>
          <a:xfrm>
            <a:off x="290287" y="5733652"/>
            <a:ext cx="865051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*Preliminary counts; subject to change after appeals period</a:t>
            </a:r>
          </a:p>
        </p:txBody>
      </p:sp>
    </p:spTree>
    <p:extLst>
      <p:ext uri="{BB962C8B-B14F-4D97-AF65-F5344CB8AC3E}">
        <p14:creationId xmlns:p14="http://schemas.microsoft.com/office/powerpoint/2010/main" val="3888967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B7EAAD-B1F6-4106-BA73-E871E3A464F7}"/>
              </a:ext>
            </a:extLst>
          </p:cNvPr>
          <p:cNvSpPr>
            <a:spLocks noGrp="1"/>
          </p:cNvSpPr>
          <p:nvPr>
            <p:ph type="title"/>
          </p:nvPr>
        </p:nvSpPr>
        <p:spPr>
          <a:xfrm>
            <a:off x="457200" y="652234"/>
            <a:ext cx="8229600" cy="609398"/>
          </a:xfrm>
        </p:spPr>
        <p:txBody>
          <a:bodyPr/>
          <a:lstStyle/>
          <a:p>
            <a:r>
              <a:rPr lang="en-US" sz="3960" dirty="0"/>
              <a:t>Ohio’s Special Education Ratings</a:t>
            </a:r>
          </a:p>
        </p:txBody>
      </p:sp>
      <p:graphicFrame>
        <p:nvGraphicFramePr>
          <p:cNvPr id="8" name="Table 7">
            <a:extLst>
              <a:ext uri="{FF2B5EF4-FFF2-40B4-BE49-F238E27FC236}">
                <a16:creationId xmlns:a16="http://schemas.microsoft.com/office/drawing/2014/main" id="{C3E043AC-7FD8-49D1-8EED-1DF6F782EDBF}"/>
              </a:ext>
            </a:extLst>
          </p:cNvPr>
          <p:cNvGraphicFramePr>
            <a:graphicFrameLocks noGrp="1"/>
          </p:cNvGraphicFramePr>
          <p:nvPr>
            <p:extLst>
              <p:ext uri="{D42A27DB-BD31-4B8C-83A1-F6EECF244321}">
                <p14:modId xmlns:p14="http://schemas.microsoft.com/office/powerpoint/2010/main" val="2566777521"/>
              </p:ext>
            </p:extLst>
          </p:nvPr>
        </p:nvGraphicFramePr>
        <p:xfrm>
          <a:off x="457200" y="1783080"/>
          <a:ext cx="8229600" cy="2962656"/>
        </p:xfrm>
        <a:graphic>
          <a:graphicData uri="http://schemas.openxmlformats.org/drawingml/2006/table">
            <a:tbl>
              <a:tblPr firstRow="1" bandRow="1">
                <a:tableStyleId>{5C22544A-7EE6-4342-B048-85BDC9FD1C3A}</a:tableStyleId>
              </a:tblPr>
              <a:tblGrid>
                <a:gridCol w="5781294">
                  <a:extLst>
                    <a:ext uri="{9D8B030D-6E8A-4147-A177-3AD203B41FA5}">
                      <a16:colId xmlns:a16="http://schemas.microsoft.com/office/drawing/2014/main" val="4151367677"/>
                    </a:ext>
                  </a:extLst>
                </a:gridCol>
                <a:gridCol w="2448306">
                  <a:extLst>
                    <a:ext uri="{9D8B030D-6E8A-4147-A177-3AD203B41FA5}">
                      <a16:colId xmlns:a16="http://schemas.microsoft.com/office/drawing/2014/main" val="1297580152"/>
                    </a:ext>
                  </a:extLst>
                </a:gridCol>
              </a:tblGrid>
              <a:tr h="987552">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Reason for not receiving</a:t>
                      </a:r>
                    </a:p>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“Meets Requirements” in 2019</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marL="0" marR="0" lvl="0" indent="0" algn="ctr" defTabSz="507995" rtl="0" eaLnBrk="1" fontAlgn="auto" latinLnBrk="0" hangingPunct="1">
                        <a:lnSpc>
                          <a:spcPct val="100000"/>
                        </a:lnSpc>
                        <a:spcBef>
                          <a:spcPts val="0"/>
                        </a:spcBef>
                        <a:spcAft>
                          <a:spcPts val="0"/>
                        </a:spcAft>
                        <a:buClrTx/>
                        <a:buSzTx/>
                        <a:buFontTx/>
                        <a:buNone/>
                        <a:tabLst/>
                        <a:defRPr/>
                      </a:pPr>
                      <a:r>
                        <a:rPr lang="en-US" sz="2500" dirty="0">
                          <a:effectLst/>
                          <a:latin typeface="Arial" panose="020B0604020202020204" pitchFamily="34" charset="0"/>
                          <a:cs typeface="Arial" panose="020B0604020202020204" pitchFamily="34" charset="0"/>
                        </a:rPr>
                        <a:t>Number of Districts</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extLst>
                  <a:ext uri="{0D108BD9-81ED-4DB2-BD59-A6C34878D82A}">
                    <a16:rowId xmlns:a16="http://schemas.microsoft.com/office/drawing/2014/main" val="73170094"/>
                  </a:ext>
                </a:extLst>
              </a:tr>
              <a:tr h="658368">
                <a:tc>
                  <a:txBody>
                    <a:bodyPr/>
                    <a:lstStyle/>
                    <a:p>
                      <a:pPr marL="0" marR="0">
                        <a:spcBef>
                          <a:spcPts val="0"/>
                        </a:spcBef>
                        <a:spcAft>
                          <a:spcPts val="0"/>
                        </a:spcAft>
                      </a:pPr>
                      <a:r>
                        <a:rPr lang="en-US" sz="2500" dirty="0">
                          <a:effectLst/>
                          <a:latin typeface="Arial" panose="020B0604020202020204" pitchFamily="34" charset="0"/>
                          <a:cs typeface="Arial" panose="020B0604020202020204" pitchFamily="34" charset="0"/>
                        </a:rPr>
                        <a:t>Compliance indicators</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5</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1722" marR="61722" marT="0" marB="0" anchor="ctr"/>
                </a:tc>
                <a:extLst>
                  <a:ext uri="{0D108BD9-81ED-4DB2-BD59-A6C34878D82A}">
                    <a16:rowId xmlns:a16="http://schemas.microsoft.com/office/drawing/2014/main" val="2505452034"/>
                  </a:ext>
                </a:extLst>
              </a:tr>
              <a:tr h="658368">
                <a:tc>
                  <a:txBody>
                    <a:bodyPr/>
                    <a:lstStyle/>
                    <a:p>
                      <a:pPr marL="0" marR="0">
                        <a:spcBef>
                          <a:spcPts val="0"/>
                        </a:spcBef>
                        <a:spcAft>
                          <a:spcPts val="0"/>
                        </a:spcAft>
                      </a:pPr>
                      <a:r>
                        <a:rPr lang="en-US" sz="2500" dirty="0">
                          <a:effectLst/>
                          <a:latin typeface="Arial" panose="020B0604020202020204" pitchFamily="34" charset="0"/>
                          <a:cs typeface="Arial" panose="020B0604020202020204" pitchFamily="34" charset="0"/>
                        </a:rPr>
                        <a:t>Results indicators</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285</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1722" marR="61722" marT="0" marB="0" anchor="ctr"/>
                </a:tc>
                <a:extLst>
                  <a:ext uri="{0D108BD9-81ED-4DB2-BD59-A6C34878D82A}">
                    <a16:rowId xmlns:a16="http://schemas.microsoft.com/office/drawing/2014/main" val="340916476"/>
                  </a:ext>
                </a:extLst>
              </a:tr>
              <a:tr h="658368">
                <a:tc>
                  <a:txBody>
                    <a:bodyPr/>
                    <a:lstStyle/>
                    <a:p>
                      <a:pPr marL="0" marR="0">
                        <a:spcBef>
                          <a:spcPts val="0"/>
                        </a:spcBef>
                        <a:spcAft>
                          <a:spcPts val="0"/>
                        </a:spcAft>
                      </a:pPr>
                      <a:r>
                        <a:rPr lang="en-US" sz="2500" dirty="0">
                          <a:effectLst/>
                          <a:latin typeface="Arial" panose="020B0604020202020204" pitchFamily="34" charset="0"/>
                          <a:cs typeface="Arial" panose="020B0604020202020204" pitchFamily="34" charset="0"/>
                        </a:rPr>
                        <a:t>Compliance &amp; results indicators</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107</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61722" marR="61722" marT="0" marB="0" anchor="ctr"/>
                </a:tc>
                <a:extLst>
                  <a:ext uri="{0D108BD9-81ED-4DB2-BD59-A6C34878D82A}">
                    <a16:rowId xmlns:a16="http://schemas.microsoft.com/office/drawing/2014/main" val="3148444444"/>
                  </a:ext>
                </a:extLst>
              </a:tr>
            </a:tbl>
          </a:graphicData>
        </a:graphic>
      </p:graphicFrame>
    </p:spTree>
    <p:extLst>
      <p:ext uri="{BB962C8B-B14F-4D97-AF65-F5344CB8AC3E}">
        <p14:creationId xmlns:p14="http://schemas.microsoft.com/office/powerpoint/2010/main" val="2552564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97" y="397131"/>
            <a:ext cx="8229600" cy="646331"/>
          </a:xfrm>
        </p:spPr>
        <p:txBody>
          <a:bodyPr/>
          <a:lstStyle/>
          <a:p>
            <a:r>
              <a:rPr lang="en-US" dirty="0"/>
              <a:t>Profiles &amp; Ratings Timeline</a:t>
            </a:r>
          </a:p>
        </p:txBody>
      </p:sp>
      <p:sp>
        <p:nvSpPr>
          <p:cNvPr id="4" name="Up Arrow 3"/>
          <p:cNvSpPr/>
          <p:nvPr/>
        </p:nvSpPr>
        <p:spPr>
          <a:xfrm rot="5400000">
            <a:off x="3313412" y="-786245"/>
            <a:ext cx="2440978" cy="9067803"/>
          </a:xfrm>
          <a:prstGeom prst="upArrow">
            <a:avLst/>
          </a:prstGeom>
          <a:scene3d>
            <a:camera prst="orthographicFront"/>
            <a:lightRig rig="flood" dir="t"/>
          </a:scene3d>
          <a:sp3d prstMaterial="metal">
            <a:bevelT w="114300" h="1333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332959" y="1523311"/>
            <a:ext cx="2330135" cy="154334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September 2019: </a:t>
            </a:r>
          </a:p>
          <a:p>
            <a:pPr marL="0" indent="0" algn="ctr">
              <a:spcBef>
                <a:spcPts val="0"/>
              </a:spcBef>
              <a:buNone/>
            </a:pPr>
            <a:r>
              <a:rPr lang="en-US" sz="2000" dirty="0"/>
              <a:t>2019 Special Education Ratings </a:t>
            </a:r>
          </a:p>
          <a:p>
            <a:pPr marL="0" indent="0" algn="ctr">
              <a:spcBef>
                <a:spcPts val="0"/>
              </a:spcBef>
              <a:buNone/>
            </a:pPr>
            <a:r>
              <a:rPr lang="en-US" sz="2000" dirty="0"/>
              <a:t>(Based on 2017-2018 data)</a:t>
            </a:r>
            <a:endParaRPr lang="en-US" sz="2400" dirty="0"/>
          </a:p>
        </p:txBody>
      </p:sp>
      <p:sp>
        <p:nvSpPr>
          <p:cNvPr id="13" name="Flowchart: Connector 12"/>
          <p:cNvSpPr/>
          <p:nvPr/>
        </p:nvSpPr>
        <p:spPr>
          <a:xfrm>
            <a:off x="1726420" y="3486695"/>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Flowchart: Connector 13"/>
          <p:cNvSpPr/>
          <p:nvPr/>
        </p:nvSpPr>
        <p:spPr>
          <a:xfrm>
            <a:off x="3182039" y="3480089"/>
            <a:ext cx="506138"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Flowchart: Connector 14"/>
          <p:cNvSpPr/>
          <p:nvPr/>
        </p:nvSpPr>
        <p:spPr>
          <a:xfrm>
            <a:off x="4908461" y="3480089"/>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Content Placeholder 2"/>
          <p:cNvSpPr txBox="1">
            <a:spLocks/>
          </p:cNvSpPr>
          <p:nvPr/>
        </p:nvSpPr>
        <p:spPr>
          <a:xfrm>
            <a:off x="662891" y="4458364"/>
            <a:ext cx="2519148" cy="1906764"/>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December 2018</a:t>
            </a:r>
          </a:p>
          <a:p>
            <a:pPr marL="0" indent="0" algn="ctr">
              <a:spcBef>
                <a:spcPts val="0"/>
              </a:spcBef>
              <a:buNone/>
            </a:pPr>
            <a:r>
              <a:rPr lang="en-US" sz="2000" dirty="0"/>
              <a:t>18-19 Special Education Profiles </a:t>
            </a:r>
          </a:p>
          <a:p>
            <a:pPr marL="0" indent="0" algn="ctr">
              <a:spcBef>
                <a:spcPts val="0"/>
              </a:spcBef>
              <a:buNone/>
            </a:pPr>
            <a:r>
              <a:rPr lang="en-US" sz="2000" dirty="0"/>
              <a:t>(Based on</a:t>
            </a:r>
          </a:p>
          <a:p>
            <a:pPr marL="0" indent="0" algn="ctr">
              <a:spcBef>
                <a:spcPts val="0"/>
              </a:spcBef>
              <a:buNone/>
            </a:pPr>
            <a:r>
              <a:rPr lang="en-US" sz="2000" dirty="0"/>
              <a:t>2017-2018 data)</a:t>
            </a:r>
          </a:p>
          <a:p>
            <a:pPr marL="0" indent="0" algn="ctr">
              <a:spcBef>
                <a:spcPts val="0"/>
              </a:spcBef>
              <a:buNone/>
            </a:pPr>
            <a:endParaRPr lang="en-US" sz="2400" dirty="0"/>
          </a:p>
        </p:txBody>
      </p:sp>
      <p:sp>
        <p:nvSpPr>
          <p:cNvPr id="11" name="Content Placeholder 2"/>
          <p:cNvSpPr txBox="1">
            <a:spLocks/>
          </p:cNvSpPr>
          <p:nvPr/>
        </p:nvSpPr>
        <p:spPr>
          <a:xfrm>
            <a:off x="4110329" y="4477171"/>
            <a:ext cx="2106046" cy="171503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January 2020</a:t>
            </a:r>
          </a:p>
          <a:p>
            <a:pPr marL="0" indent="0" algn="ctr">
              <a:spcBef>
                <a:spcPts val="0"/>
              </a:spcBef>
              <a:buNone/>
            </a:pPr>
            <a:r>
              <a:rPr lang="en-US" sz="2000" dirty="0"/>
              <a:t>19-20 Special Education Profiles </a:t>
            </a:r>
          </a:p>
          <a:p>
            <a:pPr marL="0" indent="0" algn="ctr">
              <a:spcBef>
                <a:spcPts val="0"/>
              </a:spcBef>
              <a:buNone/>
            </a:pPr>
            <a:r>
              <a:rPr lang="en-US" sz="2000" dirty="0"/>
              <a:t>(Based on</a:t>
            </a:r>
          </a:p>
          <a:p>
            <a:pPr marL="0" indent="0" algn="ctr">
              <a:spcBef>
                <a:spcPts val="0"/>
              </a:spcBef>
              <a:buNone/>
            </a:pPr>
            <a:r>
              <a:rPr lang="en-US" sz="2000" dirty="0"/>
              <a:t>2018-2019 data)</a:t>
            </a:r>
          </a:p>
        </p:txBody>
      </p:sp>
      <p:sp>
        <p:nvSpPr>
          <p:cNvPr id="17" name="Flowchart: Connector 16"/>
          <p:cNvSpPr/>
          <p:nvPr/>
        </p:nvSpPr>
        <p:spPr>
          <a:xfrm>
            <a:off x="6440267" y="3503435"/>
            <a:ext cx="506138"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Content Placeholder 2"/>
          <p:cNvSpPr txBox="1">
            <a:spLocks/>
          </p:cNvSpPr>
          <p:nvPr/>
        </p:nvSpPr>
        <p:spPr>
          <a:xfrm>
            <a:off x="5528268" y="1225249"/>
            <a:ext cx="2330135" cy="183613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August-September 2020: </a:t>
            </a:r>
          </a:p>
          <a:p>
            <a:pPr marL="0" indent="0" algn="ctr">
              <a:spcBef>
                <a:spcPts val="0"/>
              </a:spcBef>
              <a:buNone/>
            </a:pPr>
            <a:r>
              <a:rPr lang="en-US" sz="2000" dirty="0"/>
              <a:t>2020 Special Education Ratings </a:t>
            </a:r>
          </a:p>
          <a:p>
            <a:pPr marL="0" indent="0" algn="ctr">
              <a:spcBef>
                <a:spcPts val="0"/>
              </a:spcBef>
              <a:buNone/>
            </a:pPr>
            <a:r>
              <a:rPr lang="en-US" sz="2000" dirty="0"/>
              <a:t>(Based on 2018-2019 data)</a:t>
            </a:r>
            <a:endParaRPr lang="en-US" sz="2400" dirty="0"/>
          </a:p>
        </p:txBody>
      </p:sp>
    </p:spTree>
    <p:extLst>
      <p:ext uri="{BB962C8B-B14F-4D97-AF65-F5344CB8AC3E}">
        <p14:creationId xmlns:p14="http://schemas.microsoft.com/office/powerpoint/2010/main" val="278595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P spid="14" grpId="0" animBg="1"/>
      <p:bldP spid="15" grpId="0" animBg="1"/>
      <p:bldP spid="16" grpId="0"/>
      <p:bldP spid="11" grpId="0"/>
      <p:bldP spid="17" grpId="0" animBg="1"/>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AB8-DE05-4CD5-8860-073A67D4A446}"/>
              </a:ext>
            </a:extLst>
          </p:cNvPr>
          <p:cNvSpPr>
            <a:spLocks noGrp="1"/>
          </p:cNvSpPr>
          <p:nvPr>
            <p:ph type="title"/>
          </p:nvPr>
        </p:nvSpPr>
        <p:spPr>
          <a:xfrm>
            <a:off x="457200" y="167177"/>
            <a:ext cx="8229600" cy="646331"/>
          </a:xfrm>
        </p:spPr>
        <p:txBody>
          <a:bodyPr/>
          <a:lstStyle/>
          <a:p>
            <a:r>
              <a:rPr lang="en-US" dirty="0">
                <a:solidFill>
                  <a:srgbClr val="C00000"/>
                </a:solidFill>
              </a:rPr>
              <a:t>Profiles vs. Ratings</a:t>
            </a:r>
          </a:p>
        </p:txBody>
      </p:sp>
      <p:sp>
        <p:nvSpPr>
          <p:cNvPr id="7" name="Rectangle 6">
            <a:extLst>
              <a:ext uri="{FF2B5EF4-FFF2-40B4-BE49-F238E27FC236}">
                <a16:creationId xmlns:a16="http://schemas.microsoft.com/office/drawing/2014/main" id="{1186F1C4-AC71-4FE4-86EC-91562A3729F3}"/>
              </a:ext>
            </a:extLst>
          </p:cNvPr>
          <p:cNvSpPr/>
          <p:nvPr/>
        </p:nvSpPr>
        <p:spPr>
          <a:xfrm>
            <a:off x="207819" y="1103531"/>
            <a:ext cx="4114800" cy="8083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Special Education Profiles</a:t>
            </a:r>
          </a:p>
        </p:txBody>
      </p:sp>
      <p:sp>
        <p:nvSpPr>
          <p:cNvPr id="8" name="Rectangle 7">
            <a:extLst>
              <a:ext uri="{FF2B5EF4-FFF2-40B4-BE49-F238E27FC236}">
                <a16:creationId xmlns:a16="http://schemas.microsoft.com/office/drawing/2014/main" id="{FDAA45CD-4AA9-4F17-A8E9-8409325B1AF0}"/>
              </a:ext>
            </a:extLst>
          </p:cNvPr>
          <p:cNvSpPr/>
          <p:nvPr/>
        </p:nvSpPr>
        <p:spPr>
          <a:xfrm>
            <a:off x="207819" y="1957814"/>
            <a:ext cx="4114800" cy="808396"/>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Sent in December-January</a:t>
            </a:r>
          </a:p>
        </p:txBody>
      </p:sp>
      <p:sp>
        <p:nvSpPr>
          <p:cNvPr id="9" name="Rectangle 8">
            <a:extLst>
              <a:ext uri="{FF2B5EF4-FFF2-40B4-BE49-F238E27FC236}">
                <a16:creationId xmlns:a16="http://schemas.microsoft.com/office/drawing/2014/main" id="{FCBDB200-8951-485F-A232-88ED270F3596}"/>
              </a:ext>
            </a:extLst>
          </p:cNvPr>
          <p:cNvSpPr/>
          <p:nvPr/>
        </p:nvSpPr>
        <p:spPr>
          <a:xfrm>
            <a:off x="207819" y="2812097"/>
            <a:ext cx="4114800" cy="808396"/>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Display longitudinal data in graphical format</a:t>
            </a:r>
          </a:p>
        </p:txBody>
      </p:sp>
      <p:sp>
        <p:nvSpPr>
          <p:cNvPr id="10" name="Rectangle 9">
            <a:extLst>
              <a:ext uri="{FF2B5EF4-FFF2-40B4-BE49-F238E27FC236}">
                <a16:creationId xmlns:a16="http://schemas.microsoft.com/office/drawing/2014/main" id="{9A28033B-634A-4755-8A3B-F4DC442D0365}"/>
              </a:ext>
            </a:extLst>
          </p:cNvPr>
          <p:cNvSpPr/>
          <p:nvPr/>
        </p:nvSpPr>
        <p:spPr>
          <a:xfrm>
            <a:off x="207819" y="3666380"/>
            <a:ext cx="4114800" cy="808396"/>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Include all</a:t>
            </a:r>
            <a:r>
              <a:rPr lang="en-US">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results &amp; compliance indicators</a:t>
            </a:r>
          </a:p>
        </p:txBody>
      </p:sp>
      <p:sp>
        <p:nvSpPr>
          <p:cNvPr id="11" name="Rectangle 10">
            <a:extLst>
              <a:ext uri="{FF2B5EF4-FFF2-40B4-BE49-F238E27FC236}">
                <a16:creationId xmlns:a16="http://schemas.microsoft.com/office/drawing/2014/main" id="{45E89274-0DF3-4C6F-B750-5C8C54154271}"/>
              </a:ext>
            </a:extLst>
          </p:cNvPr>
          <p:cNvSpPr/>
          <p:nvPr/>
        </p:nvSpPr>
        <p:spPr>
          <a:xfrm>
            <a:off x="207819" y="4520663"/>
            <a:ext cx="4114800" cy="808396"/>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Notify districts of any required actions for the year</a:t>
            </a:r>
          </a:p>
        </p:txBody>
      </p:sp>
      <p:sp>
        <p:nvSpPr>
          <p:cNvPr id="12" name="Rectangle 11">
            <a:extLst>
              <a:ext uri="{FF2B5EF4-FFF2-40B4-BE49-F238E27FC236}">
                <a16:creationId xmlns:a16="http://schemas.microsoft.com/office/drawing/2014/main" id="{04ABDA7A-4559-4E36-A4D5-77ECF26D1A15}"/>
              </a:ext>
            </a:extLst>
          </p:cNvPr>
          <p:cNvSpPr/>
          <p:nvPr/>
        </p:nvSpPr>
        <p:spPr>
          <a:xfrm>
            <a:off x="207819" y="5374946"/>
            <a:ext cx="4114800" cy="808396"/>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Compliance rates &lt;100% have required actions</a:t>
            </a:r>
          </a:p>
        </p:txBody>
      </p:sp>
      <p:sp>
        <p:nvSpPr>
          <p:cNvPr id="13" name="Rectangle 12">
            <a:extLst>
              <a:ext uri="{FF2B5EF4-FFF2-40B4-BE49-F238E27FC236}">
                <a16:creationId xmlns:a16="http://schemas.microsoft.com/office/drawing/2014/main" id="{7F81C811-806F-4FAA-B4A9-EFABC60D7A2F}"/>
              </a:ext>
            </a:extLst>
          </p:cNvPr>
          <p:cNvSpPr/>
          <p:nvPr/>
        </p:nvSpPr>
        <p:spPr>
          <a:xfrm>
            <a:off x="4572000" y="1102930"/>
            <a:ext cx="4114800" cy="8083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Special Education Ratings</a:t>
            </a:r>
          </a:p>
        </p:txBody>
      </p:sp>
      <p:sp>
        <p:nvSpPr>
          <p:cNvPr id="14" name="Rectangle 13">
            <a:extLst>
              <a:ext uri="{FF2B5EF4-FFF2-40B4-BE49-F238E27FC236}">
                <a16:creationId xmlns:a16="http://schemas.microsoft.com/office/drawing/2014/main" id="{AE83960F-0CFE-4CF5-9504-833553B6B577}"/>
              </a:ext>
            </a:extLst>
          </p:cNvPr>
          <p:cNvSpPr/>
          <p:nvPr/>
        </p:nvSpPr>
        <p:spPr>
          <a:xfrm>
            <a:off x="4572000" y="1956612"/>
            <a:ext cx="4114800" cy="808396"/>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Sent the following August-September</a:t>
            </a:r>
          </a:p>
        </p:txBody>
      </p:sp>
      <p:sp>
        <p:nvSpPr>
          <p:cNvPr id="15" name="Rectangle 14">
            <a:extLst>
              <a:ext uri="{FF2B5EF4-FFF2-40B4-BE49-F238E27FC236}">
                <a16:creationId xmlns:a16="http://schemas.microsoft.com/office/drawing/2014/main" id="{8B6CB100-DA90-4605-BB1C-03672F41B20B}"/>
              </a:ext>
            </a:extLst>
          </p:cNvPr>
          <p:cNvSpPr/>
          <p:nvPr/>
        </p:nvSpPr>
        <p:spPr>
          <a:xfrm>
            <a:off x="4572000" y="2810294"/>
            <a:ext cx="4114800" cy="808396"/>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Display only one year of data</a:t>
            </a:r>
          </a:p>
        </p:txBody>
      </p:sp>
      <p:sp>
        <p:nvSpPr>
          <p:cNvPr id="16" name="Rectangle 15">
            <a:extLst>
              <a:ext uri="{FF2B5EF4-FFF2-40B4-BE49-F238E27FC236}">
                <a16:creationId xmlns:a16="http://schemas.microsoft.com/office/drawing/2014/main" id="{2793DBDE-D668-434A-AA97-8D9C2621079C}"/>
              </a:ext>
            </a:extLst>
          </p:cNvPr>
          <p:cNvSpPr/>
          <p:nvPr/>
        </p:nvSpPr>
        <p:spPr>
          <a:xfrm>
            <a:off x="4572000" y="3663976"/>
            <a:ext cx="4114800" cy="808396"/>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Include a subset of results &amp; compliance indicators</a:t>
            </a:r>
          </a:p>
        </p:txBody>
      </p:sp>
      <p:sp>
        <p:nvSpPr>
          <p:cNvPr id="17" name="Rectangle 16">
            <a:extLst>
              <a:ext uri="{FF2B5EF4-FFF2-40B4-BE49-F238E27FC236}">
                <a16:creationId xmlns:a16="http://schemas.microsoft.com/office/drawing/2014/main" id="{E21EAE40-186D-4D23-97FB-D8019EE580A5}"/>
              </a:ext>
            </a:extLst>
          </p:cNvPr>
          <p:cNvSpPr/>
          <p:nvPr/>
        </p:nvSpPr>
        <p:spPr>
          <a:xfrm>
            <a:off x="4572000" y="4517658"/>
            <a:ext cx="4114800" cy="808396"/>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Indicators with lower scores already have been/are being addressed</a:t>
            </a:r>
          </a:p>
        </p:txBody>
      </p:sp>
      <p:sp>
        <p:nvSpPr>
          <p:cNvPr id="18" name="Rectangle 17">
            <a:extLst>
              <a:ext uri="{FF2B5EF4-FFF2-40B4-BE49-F238E27FC236}">
                <a16:creationId xmlns:a16="http://schemas.microsoft.com/office/drawing/2014/main" id="{DC525D4A-0F4B-4F9A-9C5C-F334AC959991}"/>
              </a:ext>
            </a:extLst>
          </p:cNvPr>
          <p:cNvSpPr/>
          <p:nvPr/>
        </p:nvSpPr>
        <p:spPr>
          <a:xfrm>
            <a:off x="4572000" y="5374946"/>
            <a:ext cx="4114800" cy="808396"/>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Credit given for substantial compliance (≥95%)</a:t>
            </a:r>
          </a:p>
        </p:txBody>
      </p:sp>
    </p:spTree>
    <p:extLst>
      <p:ext uri="{BB962C8B-B14F-4D97-AF65-F5344CB8AC3E}">
        <p14:creationId xmlns:p14="http://schemas.microsoft.com/office/powerpoint/2010/main" val="33414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54BC439-2999-409E-890C-82D96D1EFE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a:extLst>
                <a:ext uri="{FF2B5EF4-FFF2-40B4-BE49-F238E27FC236}">
                  <a16:creationId xmlns:a16="http://schemas.microsoft.com/office/drawing/2014/main" id="{4857FDFD-0198-412F-A1A5-620542694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facebook-logo.jpg">
              <a:extLst>
                <a:ext uri="{FF2B5EF4-FFF2-40B4-BE49-F238E27FC236}">
                  <a16:creationId xmlns:a16="http://schemas.microsoft.com/office/drawing/2014/main" id="{861CA4EC-7FE1-44FB-94E7-A4E4DC723EDB}"/>
                </a:ext>
              </a:extLst>
            </p:cNvPr>
            <p:cNvPicPr>
              <a:picLocks noChangeAspect="1"/>
            </p:cNvPicPr>
            <p:nvPr/>
          </p:nvPicPr>
          <p:blipFill>
            <a:blip r:embed="rId4"/>
            <a:stretch>
              <a:fillRect/>
            </a:stretch>
          </p:blipFill>
          <p:spPr>
            <a:xfrm>
              <a:off x="363981" y="-820622"/>
              <a:ext cx="1403066" cy="556550"/>
            </a:xfrm>
            <a:prstGeom prst="rect">
              <a:avLst/>
            </a:prstGeom>
          </p:spPr>
        </p:pic>
        <p:pic>
          <p:nvPicPr>
            <p:cNvPr id="9" name="Picture 8">
              <a:extLst>
                <a:ext uri="{FF2B5EF4-FFF2-40B4-BE49-F238E27FC236}">
                  <a16:creationId xmlns:a16="http://schemas.microsoft.com/office/drawing/2014/main" id="{8CE3C9D2-DC1C-4B71-96B3-F50780112B0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a:extLst>
                <a:ext uri="{FF2B5EF4-FFF2-40B4-BE49-F238E27FC236}">
                  <a16:creationId xmlns:a16="http://schemas.microsoft.com/office/drawing/2014/main" id="{FF2F8B8B-81AA-448A-8C30-069C1BD5B9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a:extLst>
                <a:ext uri="{FF2B5EF4-FFF2-40B4-BE49-F238E27FC236}">
                  <a16:creationId xmlns:a16="http://schemas.microsoft.com/office/drawing/2014/main" id="{0E5DC2B3-3F3B-475A-97CD-296B35BAC2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997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476249" y="195996"/>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457200" y="1857989"/>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457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457200" y="463068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6B4AC5FF-4E65-453B-97E9-141197AB3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338" y="2927447"/>
            <a:ext cx="828603" cy="67364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B6E9050-ADE4-465E-B59A-B946A16DA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84AD-C8A4-430D-BC38-BC384908B944}"/>
              </a:ext>
            </a:extLst>
          </p:cNvPr>
          <p:cNvSpPr>
            <a:spLocks noGrp="1"/>
          </p:cNvSpPr>
          <p:nvPr>
            <p:ph type="title"/>
          </p:nvPr>
        </p:nvSpPr>
        <p:spPr/>
        <p:txBody>
          <a:bodyPr/>
          <a:lstStyle/>
          <a:p>
            <a:r>
              <a:rPr lang="en-US" dirty="0"/>
              <a:t>Teams and Projects</a:t>
            </a:r>
          </a:p>
        </p:txBody>
      </p:sp>
      <p:sp>
        <p:nvSpPr>
          <p:cNvPr id="4" name="Text Placeholder 3">
            <a:extLst>
              <a:ext uri="{FF2B5EF4-FFF2-40B4-BE49-F238E27FC236}">
                <a16:creationId xmlns:a16="http://schemas.microsoft.com/office/drawing/2014/main" id="{8091E4E6-3508-4EE6-B98C-9D9A78AFCBB0}"/>
              </a:ext>
            </a:extLst>
          </p:cNvPr>
          <p:cNvSpPr txBox="1">
            <a:spLocks/>
          </p:cNvSpPr>
          <p:nvPr/>
        </p:nvSpPr>
        <p:spPr>
          <a:xfrm>
            <a:off x="839788" y="1681163"/>
            <a:ext cx="5157787" cy="82391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Sections</a:t>
            </a:r>
          </a:p>
        </p:txBody>
      </p:sp>
      <p:sp>
        <p:nvSpPr>
          <p:cNvPr id="5" name="Content Placeholder 2">
            <a:extLst>
              <a:ext uri="{FF2B5EF4-FFF2-40B4-BE49-F238E27FC236}">
                <a16:creationId xmlns:a16="http://schemas.microsoft.com/office/drawing/2014/main" id="{DBC48057-A22A-42BA-8A4D-0035A32FEA7E}"/>
              </a:ext>
            </a:extLst>
          </p:cNvPr>
          <p:cNvSpPr txBox="1">
            <a:spLocks/>
          </p:cNvSpPr>
          <p:nvPr/>
        </p:nvSpPr>
        <p:spPr>
          <a:xfrm>
            <a:off x="244947" y="2279802"/>
            <a:ext cx="4439650" cy="3513814"/>
          </a:xfrm>
          <a:prstGeom prst="rect">
            <a:avLst/>
          </a:prstGeom>
          <a:ln w="6350">
            <a:solidFill>
              <a:schemeClr val="tx1"/>
            </a:solidFill>
          </a:ln>
        </p:spPr>
        <p:txBody>
          <a:bodyPr anchor="t"/>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6695" indent="-226695"/>
            <a:endParaRPr lang="en-US" sz="2400" dirty="0"/>
          </a:p>
          <a:p>
            <a:pPr marL="226695" indent="-226695"/>
            <a:r>
              <a:rPr lang="en-US" sz="2400" dirty="0"/>
              <a:t>Dispute Resolution Team </a:t>
            </a:r>
          </a:p>
          <a:p>
            <a:pPr marL="226695" indent="-226695"/>
            <a:endParaRPr lang="en-US" sz="2400" dirty="0"/>
          </a:p>
          <a:p>
            <a:pPr marL="226695" indent="-226695"/>
            <a:r>
              <a:rPr lang="en-US" sz="2400" dirty="0"/>
              <a:t>Diverse Learners Team </a:t>
            </a:r>
          </a:p>
          <a:p>
            <a:pPr marL="226695" indent="-226695"/>
            <a:endParaRPr lang="en-US" sz="2400" dirty="0"/>
          </a:p>
          <a:p>
            <a:pPr marL="226695" indent="-226695"/>
            <a:r>
              <a:rPr lang="en-US" sz="2400" dirty="0"/>
              <a:t>Urban Support Team </a:t>
            </a:r>
          </a:p>
        </p:txBody>
      </p:sp>
      <p:sp>
        <p:nvSpPr>
          <p:cNvPr id="6" name="Text Placeholder 4">
            <a:extLst>
              <a:ext uri="{FF2B5EF4-FFF2-40B4-BE49-F238E27FC236}">
                <a16:creationId xmlns:a16="http://schemas.microsoft.com/office/drawing/2014/main" id="{59391C1D-5DB1-417A-9D17-23777296BCE3}"/>
              </a:ext>
            </a:extLst>
          </p:cNvPr>
          <p:cNvSpPr txBox="1">
            <a:spLocks/>
          </p:cNvSpPr>
          <p:nvPr/>
        </p:nvSpPr>
        <p:spPr>
          <a:xfrm>
            <a:off x="4897914" y="1571318"/>
            <a:ext cx="4083526" cy="714067"/>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Selected Projects</a:t>
            </a:r>
          </a:p>
        </p:txBody>
      </p:sp>
      <p:sp>
        <p:nvSpPr>
          <p:cNvPr id="7" name="Content Placeholder 5">
            <a:extLst>
              <a:ext uri="{FF2B5EF4-FFF2-40B4-BE49-F238E27FC236}">
                <a16:creationId xmlns:a16="http://schemas.microsoft.com/office/drawing/2014/main" id="{2A56BA53-5B41-40B3-9B0B-A0B5809104B1}"/>
              </a:ext>
            </a:extLst>
          </p:cNvPr>
          <p:cNvSpPr txBox="1">
            <a:spLocks/>
          </p:cNvSpPr>
          <p:nvPr/>
        </p:nvSpPr>
        <p:spPr>
          <a:xfrm>
            <a:off x="4800600" y="2285385"/>
            <a:ext cx="4180840" cy="3503833"/>
          </a:xfrm>
          <a:prstGeom prst="rect">
            <a:avLst/>
          </a:prstGeom>
          <a:ln w="6350">
            <a:solidFill>
              <a:schemeClr val="tx1"/>
            </a:solidFill>
          </a:ln>
        </p:spPr>
        <p:txBody>
          <a:bodyPr anchor="t"/>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6695" indent="-226695"/>
            <a:endParaRPr lang="en-US" sz="2400" dirty="0"/>
          </a:p>
          <a:p>
            <a:pPr marL="226695" indent="-226695"/>
            <a:r>
              <a:rPr lang="en-US" sz="2400" dirty="0"/>
              <a:t>Parent Mentor Project</a:t>
            </a:r>
          </a:p>
          <a:p>
            <a:pPr marL="226695" indent="-226695"/>
            <a:r>
              <a:rPr lang="en-US" sz="2400" dirty="0"/>
              <a:t>State Advisory Panel for Exceptional Children</a:t>
            </a:r>
          </a:p>
          <a:p>
            <a:pPr marL="226695" indent="-226695"/>
            <a:r>
              <a:rPr lang="en-US" sz="2400" dirty="0"/>
              <a:t>Innovative Strategies Grant</a:t>
            </a:r>
          </a:p>
          <a:p>
            <a:pPr marL="226695" indent="-226695"/>
            <a:r>
              <a:rPr lang="en-US" sz="2400" dirty="0"/>
              <a:t>Surrogate Parent Training </a:t>
            </a:r>
            <a:endParaRPr lang="en-US" dirty="0"/>
          </a:p>
          <a:p>
            <a:pPr marL="226695" indent="-226695"/>
            <a:endParaRPr lang="en-US" sz="2400" dirty="0"/>
          </a:p>
        </p:txBody>
      </p:sp>
    </p:spTree>
    <p:extLst>
      <p:ext uri="{BB962C8B-B14F-4D97-AF65-F5344CB8AC3E}">
        <p14:creationId xmlns:p14="http://schemas.microsoft.com/office/powerpoint/2010/main" val="235251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5F97-0463-4A32-9520-BCC1F5E636BE}"/>
              </a:ext>
            </a:extLst>
          </p:cNvPr>
          <p:cNvSpPr>
            <a:spLocks noGrp="1"/>
          </p:cNvSpPr>
          <p:nvPr>
            <p:ph type="title"/>
          </p:nvPr>
        </p:nvSpPr>
        <p:spPr>
          <a:xfrm>
            <a:off x="457200" y="457200"/>
            <a:ext cx="8229600" cy="1938992"/>
          </a:xfrm>
        </p:spPr>
        <p:txBody>
          <a:bodyPr/>
          <a:lstStyle/>
          <a:p>
            <a:r>
              <a:rPr lang="en-US" dirty="0"/>
              <a:t>Ohio Operating Standards for the Education of Children with Disabilities</a:t>
            </a:r>
          </a:p>
        </p:txBody>
      </p:sp>
      <p:sp>
        <p:nvSpPr>
          <p:cNvPr id="4" name="Content Placeholder 7">
            <a:extLst>
              <a:ext uri="{FF2B5EF4-FFF2-40B4-BE49-F238E27FC236}">
                <a16:creationId xmlns:a16="http://schemas.microsoft.com/office/drawing/2014/main" id="{5DA71A0D-5866-43E4-83F0-353E0268BC29}"/>
              </a:ext>
            </a:extLst>
          </p:cNvPr>
          <p:cNvSpPr>
            <a:spLocks noGrp="1"/>
          </p:cNvSpPr>
          <p:nvPr>
            <p:ph idx="1"/>
          </p:nvPr>
        </p:nvSpPr>
        <p:spPr>
          <a:xfrm>
            <a:off x="457200" y="2526666"/>
            <a:ext cx="8229600" cy="3740150"/>
          </a:xfrm>
        </p:spPr>
        <p:txBody>
          <a:bodyPr/>
          <a:lstStyle/>
          <a:p>
            <a:pPr marL="226695" indent="-226695"/>
            <a:r>
              <a:rPr lang="en-US" sz="2800" dirty="0"/>
              <a:t>5 year rule review process</a:t>
            </a:r>
            <a:br>
              <a:rPr lang="en-US" sz="2800" dirty="0"/>
            </a:br>
            <a:endParaRPr lang="en-US" sz="2800" dirty="0"/>
          </a:p>
          <a:p>
            <a:pPr marL="226695" indent="-226695"/>
            <a:r>
              <a:rPr lang="en-US" sz="2800" dirty="0"/>
              <a:t>Rule workgroups</a:t>
            </a:r>
          </a:p>
          <a:p>
            <a:pPr marL="226695" indent="-226695"/>
            <a:endParaRPr lang="en-US" sz="2800" dirty="0"/>
          </a:p>
          <a:p>
            <a:pPr marL="226695" indent="-226695"/>
            <a:r>
              <a:rPr lang="en-US" sz="2800" dirty="0"/>
              <a:t>Lead for each rule</a:t>
            </a:r>
          </a:p>
          <a:p>
            <a:pPr marL="226695" indent="-226695"/>
            <a:endParaRPr lang="en-US" sz="2800" dirty="0"/>
          </a:p>
          <a:p>
            <a:pPr marL="226695" indent="-226695"/>
            <a:r>
              <a:rPr lang="en-US" sz="2800" dirty="0"/>
              <a:t>Updating rules and removing duplicative language </a:t>
            </a:r>
          </a:p>
        </p:txBody>
      </p:sp>
    </p:spTree>
    <p:extLst>
      <p:ext uri="{BB962C8B-B14F-4D97-AF65-F5344CB8AC3E}">
        <p14:creationId xmlns:p14="http://schemas.microsoft.com/office/powerpoint/2010/main" val="318364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E83EB-02D4-46D8-81C9-C2BC1EC066E2}"/>
              </a:ext>
            </a:extLst>
          </p:cNvPr>
          <p:cNvSpPr>
            <a:spLocks noGrp="1"/>
          </p:cNvSpPr>
          <p:nvPr>
            <p:ph idx="1"/>
          </p:nvPr>
        </p:nvSpPr>
        <p:spPr>
          <a:xfrm>
            <a:off x="401320" y="2458720"/>
            <a:ext cx="8341360" cy="3769321"/>
          </a:xfrm>
        </p:spPr>
        <p:txBody>
          <a:bodyPr/>
          <a:lstStyle/>
          <a:p>
            <a:pPr marL="226695" indent="-226695"/>
            <a:r>
              <a:rPr lang="en-US" sz="2800" dirty="0"/>
              <a:t>Stakeholder engagement  </a:t>
            </a:r>
            <a:endParaRPr lang="en-US"/>
          </a:p>
          <a:p>
            <a:pPr marL="226695" indent="-226695"/>
            <a:endParaRPr lang="en-US" sz="2800" dirty="0"/>
          </a:p>
          <a:p>
            <a:pPr marL="226695" indent="-226695"/>
            <a:r>
              <a:rPr lang="en-US" sz="2800" dirty="0"/>
              <a:t>30 day public comment period</a:t>
            </a:r>
          </a:p>
          <a:p>
            <a:pPr marL="0" indent="0">
              <a:buNone/>
            </a:pPr>
            <a:endParaRPr lang="en-US" sz="2800" dirty="0"/>
          </a:p>
          <a:p>
            <a:pPr marL="226695" indent="-226695"/>
            <a:r>
              <a:rPr lang="en-US" sz="2800" dirty="0"/>
              <a:t>State Board Committee vote May 2020</a:t>
            </a:r>
          </a:p>
          <a:p>
            <a:pPr marL="226695" indent="-226695"/>
            <a:endParaRPr lang="en-US" sz="2800" dirty="0"/>
          </a:p>
          <a:p>
            <a:pPr marL="226695" indent="-226695"/>
            <a:r>
              <a:rPr lang="en-US" sz="2800" dirty="0"/>
              <a:t>Full Board vote June 2020 </a:t>
            </a:r>
          </a:p>
          <a:p>
            <a:pPr marL="226695" indent="-226695"/>
            <a:endParaRPr lang="en-US" dirty="0"/>
          </a:p>
        </p:txBody>
      </p:sp>
      <p:sp>
        <p:nvSpPr>
          <p:cNvPr id="4" name="Title 1">
            <a:extLst>
              <a:ext uri="{FF2B5EF4-FFF2-40B4-BE49-F238E27FC236}">
                <a16:creationId xmlns:a16="http://schemas.microsoft.com/office/drawing/2014/main" id="{04259B11-10C2-4D12-92CD-437DB7F0159D}"/>
              </a:ext>
            </a:extLst>
          </p:cNvPr>
          <p:cNvSpPr>
            <a:spLocks noGrp="1"/>
          </p:cNvSpPr>
          <p:nvPr>
            <p:ph type="title"/>
          </p:nvPr>
        </p:nvSpPr>
        <p:spPr/>
        <p:txBody>
          <a:bodyPr/>
          <a:lstStyle/>
          <a:p>
            <a:r>
              <a:rPr lang="en-US" dirty="0"/>
              <a:t>Ohio Operating Standards for the Education of Children with Disabilities</a:t>
            </a:r>
          </a:p>
        </p:txBody>
      </p:sp>
    </p:spTree>
    <p:extLst>
      <p:ext uri="{BB962C8B-B14F-4D97-AF65-F5344CB8AC3E}">
        <p14:creationId xmlns:p14="http://schemas.microsoft.com/office/powerpoint/2010/main" val="165117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C202-EA0A-4594-8B4D-A65E5D543EA5}"/>
              </a:ext>
            </a:extLst>
          </p:cNvPr>
          <p:cNvSpPr/>
          <p:nvPr/>
        </p:nvSpPr>
        <p:spPr>
          <a:xfrm>
            <a:off x="1199058" y="2140604"/>
            <a:ext cx="6532880" cy="2369880"/>
          </a:xfrm>
          <a:prstGeom prst="rect">
            <a:avLst/>
          </a:prstGeom>
        </p:spPr>
        <p:txBody>
          <a:bodyPr wrap="square" anchor="t">
            <a:spAutoFit/>
          </a:bodyPr>
          <a:lstStyle/>
          <a:p>
            <a:pPr algn="ctr"/>
            <a:r>
              <a:rPr lang="en-US" sz="4000" b="1" dirty="0">
                <a:latin typeface="Arial"/>
                <a:cs typeface="Arial"/>
              </a:rPr>
              <a:t>Joseph Petrarca</a:t>
            </a:r>
            <a:br>
              <a:rPr lang="en-US" sz="3600" dirty="0">
                <a:latin typeface="Arial"/>
              </a:rPr>
            </a:br>
            <a:r>
              <a:rPr lang="en-US" sz="3600" dirty="0">
                <a:latin typeface="Arial"/>
                <a:cs typeface="Arial"/>
              </a:rPr>
              <a:t>Associate Director Office for Exceptional Children </a:t>
            </a:r>
            <a:br>
              <a:rPr lang="en-US" sz="3600" dirty="0">
                <a:latin typeface="Arial"/>
              </a:rPr>
            </a:br>
            <a:endParaRPr lang="en-US" sz="3600" dirty="0">
              <a:latin typeface="Arial"/>
              <a:cs typeface="Arial"/>
            </a:endParaRPr>
          </a:p>
        </p:txBody>
      </p:sp>
    </p:spTree>
    <p:extLst>
      <p:ext uri="{BB962C8B-B14F-4D97-AF65-F5344CB8AC3E}">
        <p14:creationId xmlns:p14="http://schemas.microsoft.com/office/powerpoint/2010/main" val="111090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84AD-C8A4-430D-BC38-BC384908B944}"/>
              </a:ext>
            </a:extLst>
          </p:cNvPr>
          <p:cNvSpPr>
            <a:spLocks noGrp="1"/>
          </p:cNvSpPr>
          <p:nvPr>
            <p:ph type="title"/>
          </p:nvPr>
        </p:nvSpPr>
        <p:spPr/>
        <p:txBody>
          <a:bodyPr/>
          <a:lstStyle/>
          <a:p>
            <a:r>
              <a:rPr lang="en-US" dirty="0"/>
              <a:t>Teams and Projects</a:t>
            </a:r>
          </a:p>
        </p:txBody>
      </p:sp>
      <p:sp>
        <p:nvSpPr>
          <p:cNvPr id="8" name="Content Placeholder 7">
            <a:extLst>
              <a:ext uri="{FF2B5EF4-FFF2-40B4-BE49-F238E27FC236}">
                <a16:creationId xmlns:a16="http://schemas.microsoft.com/office/drawing/2014/main" id="{214DD6F7-C161-4E58-994F-A75DCC80529A}"/>
              </a:ext>
            </a:extLst>
          </p:cNvPr>
          <p:cNvSpPr>
            <a:spLocks noGrp="1"/>
          </p:cNvSpPr>
          <p:nvPr>
            <p:ph idx="1"/>
          </p:nvPr>
        </p:nvSpPr>
        <p:spPr>
          <a:xfrm>
            <a:off x="941388" y="2093119"/>
            <a:ext cx="6653212" cy="2834481"/>
          </a:xfrm>
        </p:spPr>
        <p:txBody>
          <a:bodyPr/>
          <a:lstStyle/>
          <a:p>
            <a:pPr marL="226695" indent="-226695">
              <a:lnSpc>
                <a:spcPct val="150000"/>
              </a:lnSpc>
              <a:spcBef>
                <a:spcPts val="0"/>
              </a:spcBef>
            </a:pPr>
            <a:r>
              <a:rPr lang="en-US" dirty="0"/>
              <a:t>Data Team</a:t>
            </a:r>
          </a:p>
          <a:p>
            <a:pPr marL="226695" indent="-226695">
              <a:lnSpc>
                <a:spcPct val="150000"/>
              </a:lnSpc>
              <a:spcBef>
                <a:spcPts val="0"/>
              </a:spcBef>
            </a:pPr>
            <a:r>
              <a:rPr lang="en-US" dirty="0"/>
              <a:t>Supports and Monitoring</a:t>
            </a:r>
          </a:p>
          <a:p>
            <a:pPr marL="226695" indent="-226695">
              <a:lnSpc>
                <a:spcPct val="150000"/>
              </a:lnSpc>
              <a:spcBef>
                <a:spcPts val="0"/>
              </a:spcBef>
            </a:pPr>
            <a:r>
              <a:rPr lang="en-US" dirty="0"/>
              <a:t>Resource Management</a:t>
            </a:r>
          </a:p>
          <a:p>
            <a:endParaRPr lang="en-US" dirty="0"/>
          </a:p>
        </p:txBody>
      </p:sp>
      <p:sp>
        <p:nvSpPr>
          <p:cNvPr id="4" name="Text Placeholder 3">
            <a:extLst>
              <a:ext uri="{FF2B5EF4-FFF2-40B4-BE49-F238E27FC236}">
                <a16:creationId xmlns:a16="http://schemas.microsoft.com/office/drawing/2014/main" id="{8091E4E6-3508-4EE6-B98C-9D9A78AFCBB0}"/>
              </a:ext>
            </a:extLst>
          </p:cNvPr>
          <p:cNvSpPr txBox="1">
            <a:spLocks/>
          </p:cNvSpPr>
          <p:nvPr/>
        </p:nvSpPr>
        <p:spPr>
          <a:xfrm>
            <a:off x="839788" y="1681163"/>
            <a:ext cx="5157787" cy="82391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98759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C6273F30304947979A4DA2A3C86D4D" ma:contentTypeVersion="4" ma:contentTypeDescription="Create a new document." ma:contentTypeScope="" ma:versionID="21482ef678a49be3b1c3fe98cb2a1f4d">
  <xsd:schema xmlns:xsd="http://www.w3.org/2001/XMLSchema" xmlns:xs="http://www.w3.org/2001/XMLSchema" xmlns:p="http://schemas.microsoft.com/office/2006/metadata/properties" xmlns:ns2="64a641e3-aed5-4e35-8843-c4d9e14eafb2" xmlns:ns3="6b30db70-af77-40f7-bcb7-3a1ec583ab9a" targetNamespace="http://schemas.microsoft.com/office/2006/metadata/properties" ma:root="true" ma:fieldsID="9407eb9dc3de0aeb6905dc54268cf734" ns2:_="" ns3:_="">
    <xsd:import namespace="64a641e3-aed5-4e35-8843-c4d9e14eafb2"/>
    <xsd:import namespace="6b30db70-af77-40f7-bcb7-3a1ec583ab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641e3-aed5-4e35-8843-c4d9e14ea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0db70-af77-40f7-bcb7-3a1ec583ab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b30db70-af77-40f7-bcb7-3a1ec583ab9a">
      <UserInfo>
        <DisplayName>Petrarca, Joseph</DisplayName>
        <AccountId>12</AccountId>
        <AccountType/>
      </UserInfo>
      <UserInfo>
        <DisplayName>Drvota, Monica</DisplayName>
        <AccountId>44</AccountId>
        <AccountType/>
      </UserInfo>
      <UserInfo>
        <DisplayName>Kleinman, Heidi</DisplayName>
        <AccountId>50</AccountId>
        <AccountType/>
      </UserInfo>
      <UserInfo>
        <DisplayName>Ward, Jo Hannah</DisplayName>
        <AccountId>45</AccountId>
        <AccountType/>
      </UserInfo>
      <UserInfo>
        <DisplayName>Waldron, Kara</DisplayName>
        <AccountId>46</AccountId>
        <AccountType/>
      </UserInfo>
      <UserInfo>
        <DisplayName>Beard, Shelley</DisplayName>
        <AccountId>40</AccountId>
        <AccountType/>
      </UserInfo>
      <UserInfo>
        <DisplayName>Cline, Christine</DisplayName>
        <AccountId>21</AccountId>
        <AccountType/>
      </UserInfo>
      <UserInfo>
        <DisplayName>Schneider, Amber</DisplayName>
        <AccountId>52</AccountId>
        <AccountType/>
      </UserInfo>
      <UserInfo>
        <DisplayName>Frazier, Ann</DisplayName>
        <AccountId>53</AccountId>
        <AccountType/>
      </UserInfo>
    </SharedWithUsers>
  </documentManagement>
</p:properties>
</file>

<file path=customXml/itemProps1.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2.xml><?xml version="1.0" encoding="utf-8"?>
<ds:datastoreItem xmlns:ds="http://schemas.openxmlformats.org/officeDocument/2006/customXml" ds:itemID="{2AC27243-B095-4A8F-A286-85DB6885E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a641e3-aed5-4e35-8843-c4d9e14eafb2"/>
    <ds:schemaRef ds:uri="6b30db70-af77-40f7-bcb7-3a1ec583ab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20C1B5-DC39-461F-8CD2-42B06F3C612A}">
  <ds:schemaRefs>
    <ds:schemaRef ds:uri="64a641e3-aed5-4e35-8843-c4d9e14eafb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b30db70-af77-40f7-bcb7-3a1ec583ab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2599</Words>
  <Application>Microsoft Office PowerPoint</Application>
  <PresentationFormat>On-screen Show (4:3)</PresentationFormat>
  <Paragraphs>468</Paragraphs>
  <Slides>49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Times New Roman</vt:lpstr>
      <vt:lpstr>Wingdings</vt:lpstr>
      <vt:lpstr>Office Theme</vt:lpstr>
      <vt:lpstr>OAPSA Conference Fall 2019</vt:lpstr>
      <vt:lpstr>Office for Exceptional Children</vt:lpstr>
      <vt:lpstr>PowerPoint Presentation</vt:lpstr>
      <vt:lpstr>PowerPoint Presentation</vt:lpstr>
      <vt:lpstr>Teams and Projects</vt:lpstr>
      <vt:lpstr>Ohio Operating Standards for the Education of Children with Disabilities</vt:lpstr>
      <vt:lpstr>Ohio Operating Standards for the Education of Children with Disabilities</vt:lpstr>
      <vt:lpstr>PowerPoint Presentation</vt:lpstr>
      <vt:lpstr>Teams and Projects</vt:lpstr>
      <vt:lpstr>Teams and Projects</vt:lpstr>
      <vt:lpstr>Students with Disabilities Roadmap </vt:lpstr>
      <vt:lpstr>PowerPoint Presentation</vt:lpstr>
      <vt:lpstr>Urban Support Team</vt:lpstr>
      <vt:lpstr>What We Do</vt:lpstr>
      <vt:lpstr>Supports we provide include, but are not limited to:</vt:lpstr>
      <vt:lpstr>PowerPoint Presentation</vt:lpstr>
      <vt:lpstr>Updates for Supports and Monitoring</vt:lpstr>
      <vt:lpstr>Collaboration</vt:lpstr>
      <vt:lpstr>Goal of Supports and Monitoring</vt:lpstr>
      <vt:lpstr>Monitoring</vt:lpstr>
      <vt:lpstr>But wait there’s more…</vt:lpstr>
      <vt:lpstr>Monitoring Process</vt:lpstr>
      <vt:lpstr>Monitoring Process</vt:lpstr>
      <vt:lpstr>Monitoring Process</vt:lpstr>
      <vt:lpstr>Monitoring Process</vt:lpstr>
      <vt:lpstr>PowerPoint Presentation</vt:lpstr>
      <vt:lpstr>Dispute Resolution</vt:lpstr>
      <vt:lpstr>PowerPoint Presentation</vt:lpstr>
      <vt:lpstr>Annual Special Education Determination</vt:lpstr>
      <vt:lpstr>Determination Categories</vt:lpstr>
      <vt:lpstr>Ohio’s 2019 Determination: Meets Requirements</vt:lpstr>
      <vt:lpstr>Ohio’s 2019 Determination</vt:lpstr>
      <vt:lpstr>Overall Scoring</vt:lpstr>
      <vt:lpstr>Compliance Indicators</vt:lpstr>
      <vt:lpstr>Assessment Participation</vt:lpstr>
      <vt:lpstr>Assessment Performance</vt:lpstr>
      <vt:lpstr>Graduation &amp; Dropout Rates</vt:lpstr>
      <vt:lpstr>Ohio’s  District Ratings</vt:lpstr>
      <vt:lpstr>Special Education Ratings</vt:lpstr>
      <vt:lpstr>Accessing Special Education Ratings</vt:lpstr>
      <vt:lpstr>2019 Ratings Include:</vt:lpstr>
      <vt:lpstr>PowerPoint Presentation</vt:lpstr>
      <vt:lpstr>Informational Results Measures</vt:lpstr>
      <vt:lpstr>2019 District  Special Education Ratings</vt:lpstr>
      <vt:lpstr>Ohio’s Special Education Ratings</vt:lpstr>
      <vt:lpstr>Profiles &amp; Ratings Timeline</vt:lpstr>
      <vt:lpstr>Profiles vs. Ratings</vt:lpstr>
      <vt:lpstr>PowerPoint Presentation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OAPSA Conference Fall 2019</dc:title>
  <dc:creator/>
  <cp:lastModifiedBy/>
  <cp:revision>7</cp:revision>
  <dcterms:created xsi:type="dcterms:W3CDTF">2019-01-18T14:26:04Z</dcterms:created>
  <dcterms:modified xsi:type="dcterms:W3CDTF">2019-09-20T11:54:54Z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0x01010085C6273F30304947979A4DA2A3C86D4D</vt:lpwstr>
  </property>
</Properties>
</file>