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9"/>
  </p:notesMasterIdLst>
  <p:handoutMasterIdLst>
    <p:handoutMasterId r:id="rId90"/>
  </p:handoutMasterIdLst>
  <p:sldIdLst>
    <p:sldId id="518" r:id="rId2"/>
    <p:sldId id="4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502" r:id="rId31"/>
    <p:sldId id="503" r:id="rId32"/>
    <p:sldId id="504" r:id="rId33"/>
    <p:sldId id="505" r:id="rId34"/>
    <p:sldId id="506" r:id="rId35"/>
    <p:sldId id="507" r:id="rId36"/>
    <p:sldId id="508" r:id="rId37"/>
    <p:sldId id="509" r:id="rId38"/>
    <p:sldId id="510" r:id="rId39"/>
    <p:sldId id="511" r:id="rId40"/>
    <p:sldId id="512"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66" r:id="rId62"/>
    <p:sldId id="540" r:id="rId63"/>
    <p:sldId id="541" r:id="rId64"/>
    <p:sldId id="542" r:id="rId65"/>
    <p:sldId id="543" r:id="rId66"/>
    <p:sldId id="544" r:id="rId67"/>
    <p:sldId id="545" r:id="rId68"/>
    <p:sldId id="549" r:id="rId69"/>
    <p:sldId id="546" r:id="rId70"/>
    <p:sldId id="547" r:id="rId71"/>
    <p:sldId id="548" r:id="rId72"/>
    <p:sldId id="550" r:id="rId73"/>
    <p:sldId id="551" r:id="rId74"/>
    <p:sldId id="552" r:id="rId75"/>
    <p:sldId id="553" r:id="rId76"/>
    <p:sldId id="554" r:id="rId77"/>
    <p:sldId id="555" r:id="rId78"/>
    <p:sldId id="556" r:id="rId79"/>
    <p:sldId id="557" r:id="rId80"/>
    <p:sldId id="558" r:id="rId81"/>
    <p:sldId id="559" r:id="rId82"/>
    <p:sldId id="560" r:id="rId83"/>
    <p:sldId id="561" r:id="rId84"/>
    <p:sldId id="562" r:id="rId85"/>
    <p:sldId id="563" r:id="rId86"/>
    <p:sldId id="564" r:id="rId87"/>
    <p:sldId id="565" r:id="rId88"/>
  </p:sldIdLst>
  <p:sldSz cx="9144000" cy="6858000" type="screen4x3"/>
  <p:notesSz cx="6858000" cy="9144000"/>
  <p:custDataLst>
    <p:tags r:id="rId9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a:defRPr>
    </a:lvl1pPr>
    <a:lvl2pPr marL="457200" algn="l" rtl="0" fontAlgn="base">
      <a:spcBef>
        <a:spcPct val="0"/>
      </a:spcBef>
      <a:spcAft>
        <a:spcPct val="0"/>
      </a:spcAft>
      <a:defRPr kern="1200">
        <a:solidFill>
          <a:schemeClr val="tx1"/>
        </a:solidFill>
        <a:latin typeface="Calibri" pitchFamily="34" charset="0"/>
        <a:ea typeface="+mn-ea"/>
        <a:cs typeface="Arial"/>
      </a:defRPr>
    </a:lvl2pPr>
    <a:lvl3pPr marL="914400" algn="l" rtl="0" fontAlgn="base">
      <a:spcBef>
        <a:spcPct val="0"/>
      </a:spcBef>
      <a:spcAft>
        <a:spcPct val="0"/>
      </a:spcAft>
      <a:defRPr kern="1200">
        <a:solidFill>
          <a:schemeClr val="tx1"/>
        </a:solidFill>
        <a:latin typeface="Calibri" pitchFamily="34" charset="0"/>
        <a:ea typeface="+mn-ea"/>
        <a:cs typeface="Arial"/>
      </a:defRPr>
    </a:lvl3pPr>
    <a:lvl4pPr marL="1371600" algn="l" rtl="0" fontAlgn="base">
      <a:spcBef>
        <a:spcPct val="0"/>
      </a:spcBef>
      <a:spcAft>
        <a:spcPct val="0"/>
      </a:spcAft>
      <a:defRPr kern="1200">
        <a:solidFill>
          <a:schemeClr val="tx1"/>
        </a:solidFill>
        <a:latin typeface="Calibri" pitchFamily="34" charset="0"/>
        <a:ea typeface="+mn-ea"/>
        <a:cs typeface="Arial"/>
      </a:defRPr>
    </a:lvl4pPr>
    <a:lvl5pPr marL="1828800" algn="l" rtl="0" fontAlgn="base">
      <a:spcBef>
        <a:spcPct val="0"/>
      </a:spcBef>
      <a:spcAft>
        <a:spcPct val="0"/>
      </a:spcAft>
      <a:defRPr kern="1200">
        <a:solidFill>
          <a:schemeClr val="tx1"/>
        </a:solidFill>
        <a:latin typeface="Calibri" pitchFamily="34" charset="0"/>
        <a:ea typeface="+mn-ea"/>
        <a:cs typeface="Arial"/>
      </a:defRPr>
    </a:lvl5pPr>
    <a:lvl6pPr marL="2286000" algn="l" defTabSz="914400" rtl="0" eaLnBrk="1" latinLnBrk="0" hangingPunct="1">
      <a:defRPr kern="1200">
        <a:solidFill>
          <a:schemeClr val="tx1"/>
        </a:solidFill>
        <a:latin typeface="Calibri" pitchFamily="34" charset="0"/>
        <a:ea typeface="+mn-ea"/>
        <a:cs typeface="Arial"/>
      </a:defRPr>
    </a:lvl6pPr>
    <a:lvl7pPr marL="2743200" algn="l" defTabSz="914400" rtl="0" eaLnBrk="1" latinLnBrk="0" hangingPunct="1">
      <a:defRPr kern="1200">
        <a:solidFill>
          <a:schemeClr val="tx1"/>
        </a:solidFill>
        <a:latin typeface="Calibri" pitchFamily="34" charset="0"/>
        <a:ea typeface="+mn-ea"/>
        <a:cs typeface="Arial"/>
      </a:defRPr>
    </a:lvl7pPr>
    <a:lvl8pPr marL="3200400" algn="l" defTabSz="914400" rtl="0" eaLnBrk="1" latinLnBrk="0" hangingPunct="1">
      <a:defRPr kern="1200">
        <a:solidFill>
          <a:schemeClr val="tx1"/>
        </a:solidFill>
        <a:latin typeface="Calibri" pitchFamily="34" charset="0"/>
        <a:ea typeface="+mn-ea"/>
        <a:cs typeface="Arial"/>
      </a:defRPr>
    </a:lvl8pPr>
    <a:lvl9pPr marL="3657600" algn="l" defTabSz="914400" rtl="0" eaLnBrk="1" latinLnBrk="0" hangingPunct="1">
      <a:defRPr kern="1200">
        <a:solidFill>
          <a:schemeClr val="tx1"/>
        </a:solidFill>
        <a:latin typeface="Calibri" pitchFamily="34" charset="0"/>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252"/>
    <a:srgbClr val="00563B"/>
    <a:srgbClr val="1E8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9" autoAdjust="0"/>
    <p:restoredTop sz="92060" autoAdjust="0"/>
  </p:normalViewPr>
  <p:slideViewPr>
    <p:cSldViewPr>
      <p:cViewPr varScale="1">
        <p:scale>
          <a:sx n="97" d="100"/>
          <a:sy n="97" d="100"/>
        </p:scale>
        <p:origin x="871" y="55"/>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DAD127-FF50-4382-B62A-A8CC0466CD9A}" type="datetimeFigureOut">
              <a:rPr lang="en-US" smtClean="0"/>
              <a:t>12/5/2019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8180E6-B709-4B3D-A907-712EFA4DA939}" type="slidenum">
              <a:rPr lang="en-US" smtClean="0"/>
              <a:t>‹#›</a:t>
            </a:fld>
            <a:endParaRPr lang="en-US"/>
          </a:p>
        </p:txBody>
      </p:sp>
    </p:spTree>
    <p:extLst>
      <p:ext uri="{BB962C8B-B14F-4D97-AF65-F5344CB8AC3E}">
        <p14:creationId xmlns:p14="http://schemas.microsoft.com/office/powerpoint/2010/main" val="1952595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141D7-1C59-4D81-8F0B-AB53EC2A2935}" type="datetimeFigureOut">
              <a:rPr lang="en-US" smtClean="0"/>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043F2-533B-4EDE-95B7-F5B648B2943B}" type="slidenum">
              <a:rPr lang="en-US" smtClean="0"/>
              <a:t>‹#›</a:t>
            </a:fld>
            <a:endParaRPr lang="en-US"/>
          </a:p>
        </p:txBody>
      </p:sp>
    </p:spTree>
    <p:extLst>
      <p:ext uri="{BB962C8B-B14F-4D97-AF65-F5344CB8AC3E}">
        <p14:creationId xmlns:p14="http://schemas.microsoft.com/office/powerpoint/2010/main" val="350561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a:t>
            </a:fld>
            <a:endParaRPr lang="en-US"/>
          </a:p>
        </p:txBody>
      </p:sp>
    </p:spTree>
    <p:extLst>
      <p:ext uri="{BB962C8B-B14F-4D97-AF65-F5344CB8AC3E}">
        <p14:creationId xmlns:p14="http://schemas.microsoft.com/office/powerpoint/2010/main" val="161888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10</a:t>
            </a:fld>
            <a:endParaRPr lang="en-US"/>
          </a:p>
        </p:txBody>
      </p:sp>
    </p:spTree>
    <p:extLst>
      <p:ext uri="{BB962C8B-B14F-4D97-AF65-F5344CB8AC3E}">
        <p14:creationId xmlns:p14="http://schemas.microsoft.com/office/powerpoint/2010/main" val="363575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11</a:t>
            </a:fld>
            <a:endParaRPr lang="en-US"/>
          </a:p>
        </p:txBody>
      </p:sp>
    </p:spTree>
    <p:extLst>
      <p:ext uri="{BB962C8B-B14F-4D97-AF65-F5344CB8AC3E}">
        <p14:creationId xmlns:p14="http://schemas.microsoft.com/office/powerpoint/2010/main" val="2943838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12</a:t>
            </a:fld>
            <a:endParaRPr lang="en-US"/>
          </a:p>
        </p:txBody>
      </p:sp>
    </p:spTree>
    <p:extLst>
      <p:ext uri="{BB962C8B-B14F-4D97-AF65-F5344CB8AC3E}">
        <p14:creationId xmlns:p14="http://schemas.microsoft.com/office/powerpoint/2010/main" val="399600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13</a:t>
            </a:fld>
            <a:endParaRPr lang="en-US"/>
          </a:p>
        </p:txBody>
      </p:sp>
    </p:spTree>
    <p:extLst>
      <p:ext uri="{BB962C8B-B14F-4D97-AF65-F5344CB8AC3E}">
        <p14:creationId xmlns:p14="http://schemas.microsoft.com/office/powerpoint/2010/main" val="178064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14</a:t>
            </a:fld>
            <a:endParaRPr lang="en-US"/>
          </a:p>
        </p:txBody>
      </p:sp>
    </p:spTree>
    <p:extLst>
      <p:ext uri="{BB962C8B-B14F-4D97-AF65-F5344CB8AC3E}">
        <p14:creationId xmlns:p14="http://schemas.microsoft.com/office/powerpoint/2010/main" val="286589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15</a:t>
            </a:fld>
            <a:endParaRPr lang="en-US"/>
          </a:p>
        </p:txBody>
      </p:sp>
    </p:spTree>
    <p:extLst>
      <p:ext uri="{BB962C8B-B14F-4D97-AF65-F5344CB8AC3E}">
        <p14:creationId xmlns:p14="http://schemas.microsoft.com/office/powerpoint/2010/main" val="186538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16</a:t>
            </a:fld>
            <a:endParaRPr lang="en-US"/>
          </a:p>
        </p:txBody>
      </p:sp>
    </p:spTree>
    <p:extLst>
      <p:ext uri="{BB962C8B-B14F-4D97-AF65-F5344CB8AC3E}">
        <p14:creationId xmlns:p14="http://schemas.microsoft.com/office/powerpoint/2010/main" val="164695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17</a:t>
            </a:fld>
            <a:endParaRPr lang="en-US"/>
          </a:p>
        </p:txBody>
      </p:sp>
    </p:spTree>
    <p:extLst>
      <p:ext uri="{BB962C8B-B14F-4D97-AF65-F5344CB8AC3E}">
        <p14:creationId xmlns:p14="http://schemas.microsoft.com/office/powerpoint/2010/main" val="99811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18</a:t>
            </a:fld>
            <a:endParaRPr lang="en-US"/>
          </a:p>
        </p:txBody>
      </p:sp>
    </p:spTree>
    <p:extLst>
      <p:ext uri="{BB962C8B-B14F-4D97-AF65-F5344CB8AC3E}">
        <p14:creationId xmlns:p14="http://schemas.microsoft.com/office/powerpoint/2010/main" val="84597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19</a:t>
            </a:fld>
            <a:endParaRPr lang="en-US"/>
          </a:p>
        </p:txBody>
      </p:sp>
    </p:spTree>
    <p:extLst>
      <p:ext uri="{BB962C8B-B14F-4D97-AF65-F5344CB8AC3E}">
        <p14:creationId xmlns:p14="http://schemas.microsoft.com/office/powerpoint/2010/main" val="121267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a:t>
            </a:fld>
            <a:endParaRPr lang="en-US"/>
          </a:p>
        </p:txBody>
      </p:sp>
    </p:spTree>
    <p:extLst>
      <p:ext uri="{BB962C8B-B14F-4D97-AF65-F5344CB8AC3E}">
        <p14:creationId xmlns:p14="http://schemas.microsoft.com/office/powerpoint/2010/main" val="165036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20</a:t>
            </a:fld>
            <a:endParaRPr lang="en-US"/>
          </a:p>
        </p:txBody>
      </p:sp>
    </p:spTree>
    <p:extLst>
      <p:ext uri="{BB962C8B-B14F-4D97-AF65-F5344CB8AC3E}">
        <p14:creationId xmlns:p14="http://schemas.microsoft.com/office/powerpoint/2010/main" val="415670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21</a:t>
            </a:fld>
            <a:endParaRPr lang="en-US"/>
          </a:p>
        </p:txBody>
      </p:sp>
    </p:spTree>
    <p:extLst>
      <p:ext uri="{BB962C8B-B14F-4D97-AF65-F5344CB8AC3E}">
        <p14:creationId xmlns:p14="http://schemas.microsoft.com/office/powerpoint/2010/main" val="200796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22</a:t>
            </a:fld>
            <a:endParaRPr lang="en-US"/>
          </a:p>
        </p:txBody>
      </p:sp>
    </p:spTree>
    <p:extLst>
      <p:ext uri="{BB962C8B-B14F-4D97-AF65-F5344CB8AC3E}">
        <p14:creationId xmlns:p14="http://schemas.microsoft.com/office/powerpoint/2010/main" val="193998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23</a:t>
            </a:fld>
            <a:endParaRPr lang="en-US"/>
          </a:p>
        </p:txBody>
      </p:sp>
    </p:spTree>
    <p:extLst>
      <p:ext uri="{BB962C8B-B14F-4D97-AF65-F5344CB8AC3E}">
        <p14:creationId xmlns:p14="http://schemas.microsoft.com/office/powerpoint/2010/main" val="2759070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24</a:t>
            </a:fld>
            <a:endParaRPr lang="en-US"/>
          </a:p>
        </p:txBody>
      </p:sp>
    </p:spTree>
    <p:extLst>
      <p:ext uri="{BB962C8B-B14F-4D97-AF65-F5344CB8AC3E}">
        <p14:creationId xmlns:p14="http://schemas.microsoft.com/office/powerpoint/2010/main" val="3539729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25</a:t>
            </a:fld>
            <a:endParaRPr lang="en-US"/>
          </a:p>
        </p:txBody>
      </p:sp>
    </p:spTree>
    <p:extLst>
      <p:ext uri="{BB962C8B-B14F-4D97-AF65-F5344CB8AC3E}">
        <p14:creationId xmlns:p14="http://schemas.microsoft.com/office/powerpoint/2010/main" val="405282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26</a:t>
            </a:fld>
            <a:endParaRPr lang="en-US"/>
          </a:p>
        </p:txBody>
      </p:sp>
    </p:spTree>
    <p:extLst>
      <p:ext uri="{BB962C8B-B14F-4D97-AF65-F5344CB8AC3E}">
        <p14:creationId xmlns:p14="http://schemas.microsoft.com/office/powerpoint/2010/main" val="61553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27</a:t>
            </a:fld>
            <a:endParaRPr lang="en-US"/>
          </a:p>
        </p:txBody>
      </p:sp>
    </p:spTree>
    <p:extLst>
      <p:ext uri="{BB962C8B-B14F-4D97-AF65-F5344CB8AC3E}">
        <p14:creationId xmlns:p14="http://schemas.microsoft.com/office/powerpoint/2010/main" val="145104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28</a:t>
            </a:fld>
            <a:endParaRPr lang="en-US"/>
          </a:p>
        </p:txBody>
      </p:sp>
    </p:spTree>
    <p:extLst>
      <p:ext uri="{BB962C8B-B14F-4D97-AF65-F5344CB8AC3E}">
        <p14:creationId xmlns:p14="http://schemas.microsoft.com/office/powerpoint/2010/main" val="20000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29</a:t>
            </a:fld>
            <a:endParaRPr lang="en-US"/>
          </a:p>
        </p:txBody>
      </p:sp>
    </p:spTree>
    <p:extLst>
      <p:ext uri="{BB962C8B-B14F-4D97-AF65-F5344CB8AC3E}">
        <p14:creationId xmlns:p14="http://schemas.microsoft.com/office/powerpoint/2010/main" val="127354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a:t>
            </a:fld>
            <a:endParaRPr lang="en-US"/>
          </a:p>
        </p:txBody>
      </p:sp>
    </p:spTree>
    <p:extLst>
      <p:ext uri="{BB962C8B-B14F-4D97-AF65-F5344CB8AC3E}">
        <p14:creationId xmlns:p14="http://schemas.microsoft.com/office/powerpoint/2010/main" val="2590357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30</a:t>
            </a:fld>
            <a:endParaRPr lang="en-US"/>
          </a:p>
        </p:txBody>
      </p:sp>
    </p:spTree>
    <p:extLst>
      <p:ext uri="{BB962C8B-B14F-4D97-AF65-F5344CB8AC3E}">
        <p14:creationId xmlns:p14="http://schemas.microsoft.com/office/powerpoint/2010/main" val="309951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31</a:t>
            </a:fld>
            <a:endParaRPr lang="en-US"/>
          </a:p>
        </p:txBody>
      </p:sp>
    </p:spTree>
    <p:extLst>
      <p:ext uri="{BB962C8B-B14F-4D97-AF65-F5344CB8AC3E}">
        <p14:creationId xmlns:p14="http://schemas.microsoft.com/office/powerpoint/2010/main" val="2416576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32</a:t>
            </a:fld>
            <a:endParaRPr lang="en-US"/>
          </a:p>
        </p:txBody>
      </p:sp>
    </p:spTree>
    <p:extLst>
      <p:ext uri="{BB962C8B-B14F-4D97-AF65-F5344CB8AC3E}">
        <p14:creationId xmlns:p14="http://schemas.microsoft.com/office/powerpoint/2010/main" val="329473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33</a:t>
            </a:fld>
            <a:endParaRPr lang="en-US"/>
          </a:p>
        </p:txBody>
      </p:sp>
    </p:spTree>
    <p:extLst>
      <p:ext uri="{BB962C8B-B14F-4D97-AF65-F5344CB8AC3E}">
        <p14:creationId xmlns:p14="http://schemas.microsoft.com/office/powerpoint/2010/main" val="413996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34</a:t>
            </a:fld>
            <a:endParaRPr lang="en-US"/>
          </a:p>
        </p:txBody>
      </p:sp>
    </p:spTree>
    <p:extLst>
      <p:ext uri="{BB962C8B-B14F-4D97-AF65-F5344CB8AC3E}">
        <p14:creationId xmlns:p14="http://schemas.microsoft.com/office/powerpoint/2010/main" val="55783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35</a:t>
            </a:fld>
            <a:endParaRPr lang="en-US"/>
          </a:p>
        </p:txBody>
      </p:sp>
    </p:spTree>
    <p:extLst>
      <p:ext uri="{BB962C8B-B14F-4D97-AF65-F5344CB8AC3E}">
        <p14:creationId xmlns:p14="http://schemas.microsoft.com/office/powerpoint/2010/main" val="4183837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36</a:t>
            </a:fld>
            <a:endParaRPr lang="en-US"/>
          </a:p>
        </p:txBody>
      </p:sp>
    </p:spTree>
    <p:extLst>
      <p:ext uri="{BB962C8B-B14F-4D97-AF65-F5344CB8AC3E}">
        <p14:creationId xmlns:p14="http://schemas.microsoft.com/office/powerpoint/2010/main" val="1267674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37</a:t>
            </a:fld>
            <a:endParaRPr lang="en-US"/>
          </a:p>
        </p:txBody>
      </p:sp>
    </p:spTree>
    <p:extLst>
      <p:ext uri="{BB962C8B-B14F-4D97-AF65-F5344CB8AC3E}">
        <p14:creationId xmlns:p14="http://schemas.microsoft.com/office/powerpoint/2010/main" val="171147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38</a:t>
            </a:fld>
            <a:endParaRPr lang="en-US"/>
          </a:p>
        </p:txBody>
      </p:sp>
    </p:spTree>
    <p:extLst>
      <p:ext uri="{BB962C8B-B14F-4D97-AF65-F5344CB8AC3E}">
        <p14:creationId xmlns:p14="http://schemas.microsoft.com/office/powerpoint/2010/main" val="89006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39</a:t>
            </a:fld>
            <a:endParaRPr lang="en-US"/>
          </a:p>
        </p:txBody>
      </p:sp>
    </p:spTree>
    <p:extLst>
      <p:ext uri="{BB962C8B-B14F-4D97-AF65-F5344CB8AC3E}">
        <p14:creationId xmlns:p14="http://schemas.microsoft.com/office/powerpoint/2010/main" val="248923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a:t>
            </a:fld>
            <a:endParaRPr lang="en-US"/>
          </a:p>
        </p:txBody>
      </p:sp>
    </p:spTree>
    <p:extLst>
      <p:ext uri="{BB962C8B-B14F-4D97-AF65-F5344CB8AC3E}">
        <p14:creationId xmlns:p14="http://schemas.microsoft.com/office/powerpoint/2010/main" val="3470979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40</a:t>
            </a:fld>
            <a:endParaRPr lang="en-US"/>
          </a:p>
        </p:txBody>
      </p:sp>
    </p:spTree>
    <p:extLst>
      <p:ext uri="{BB962C8B-B14F-4D97-AF65-F5344CB8AC3E}">
        <p14:creationId xmlns:p14="http://schemas.microsoft.com/office/powerpoint/2010/main" val="2529649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41</a:t>
            </a:fld>
            <a:endParaRPr lang="en-US"/>
          </a:p>
        </p:txBody>
      </p:sp>
    </p:spTree>
    <p:extLst>
      <p:ext uri="{BB962C8B-B14F-4D97-AF65-F5344CB8AC3E}">
        <p14:creationId xmlns:p14="http://schemas.microsoft.com/office/powerpoint/2010/main" val="2247735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42</a:t>
            </a:fld>
            <a:endParaRPr lang="en-US"/>
          </a:p>
        </p:txBody>
      </p:sp>
    </p:spTree>
    <p:extLst>
      <p:ext uri="{BB962C8B-B14F-4D97-AF65-F5344CB8AC3E}">
        <p14:creationId xmlns:p14="http://schemas.microsoft.com/office/powerpoint/2010/main" val="2439140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a:defRPr>
            </a:lvl1pPr>
            <a:lvl2pPr marL="742933" indent="-285743" eaLnBrk="0" hangingPunct="0">
              <a:spcBef>
                <a:spcPct val="30000"/>
              </a:spcBef>
              <a:defRPr sz="1200">
                <a:solidFill>
                  <a:schemeClr val="tx1"/>
                </a:solidFill>
                <a:latin typeface="Times New Roman" panose="02020603050405020304" pitchFamily="18" charset="0"/>
                <a:cs typeface="Arial"/>
              </a:defRPr>
            </a:lvl2pPr>
            <a:lvl3pPr marL="1142973" indent="-228595" eaLnBrk="0" hangingPunct="0">
              <a:spcBef>
                <a:spcPct val="30000"/>
              </a:spcBef>
              <a:defRPr sz="1200">
                <a:solidFill>
                  <a:schemeClr val="tx1"/>
                </a:solidFill>
                <a:latin typeface="Times New Roman" panose="02020603050405020304" pitchFamily="18" charset="0"/>
                <a:cs typeface="Arial"/>
              </a:defRPr>
            </a:lvl3pPr>
            <a:lvl4pPr marL="1600162" indent="-228595" eaLnBrk="0" hangingPunct="0">
              <a:spcBef>
                <a:spcPct val="30000"/>
              </a:spcBef>
              <a:defRPr sz="1200">
                <a:solidFill>
                  <a:schemeClr val="tx1"/>
                </a:solidFill>
                <a:latin typeface="Times New Roman" panose="02020603050405020304" pitchFamily="18" charset="0"/>
                <a:cs typeface="Arial"/>
              </a:defRPr>
            </a:lvl4pPr>
            <a:lvl5pPr marL="2057351" indent="-228595" eaLnBrk="0" hangingPunct="0">
              <a:spcBef>
                <a:spcPct val="30000"/>
              </a:spcBef>
              <a:defRPr sz="1200">
                <a:solidFill>
                  <a:schemeClr val="tx1"/>
                </a:solidFill>
                <a:latin typeface="Times New Roman" panose="02020603050405020304" pitchFamily="18" charset="0"/>
                <a:cs typeface="Arial"/>
              </a:defRPr>
            </a:lvl5pPr>
            <a:lvl6pPr marL="2514541" indent="-228595" eaLnBrk="0" fontAlgn="base" hangingPunct="0">
              <a:spcBef>
                <a:spcPct val="30000"/>
              </a:spcBef>
              <a:spcAft>
                <a:spcPct val="0"/>
              </a:spcAft>
              <a:defRPr sz="1200">
                <a:solidFill>
                  <a:schemeClr val="tx1"/>
                </a:solidFill>
                <a:latin typeface="Times New Roman" panose="02020603050405020304" pitchFamily="18" charset="0"/>
                <a:cs typeface="Arial"/>
              </a:defRPr>
            </a:lvl6pPr>
            <a:lvl7pPr marL="2971729" indent="-228595" eaLnBrk="0" fontAlgn="base" hangingPunct="0">
              <a:spcBef>
                <a:spcPct val="30000"/>
              </a:spcBef>
              <a:spcAft>
                <a:spcPct val="0"/>
              </a:spcAft>
              <a:defRPr sz="1200">
                <a:solidFill>
                  <a:schemeClr val="tx1"/>
                </a:solidFill>
                <a:latin typeface="Times New Roman" panose="02020603050405020304" pitchFamily="18" charset="0"/>
                <a:cs typeface="Arial"/>
              </a:defRPr>
            </a:lvl7pPr>
            <a:lvl8pPr marL="3428919" indent="-228595" eaLnBrk="0" fontAlgn="base" hangingPunct="0">
              <a:spcBef>
                <a:spcPct val="30000"/>
              </a:spcBef>
              <a:spcAft>
                <a:spcPct val="0"/>
              </a:spcAft>
              <a:defRPr sz="1200">
                <a:solidFill>
                  <a:schemeClr val="tx1"/>
                </a:solidFill>
                <a:latin typeface="Times New Roman" panose="02020603050405020304" pitchFamily="18" charset="0"/>
                <a:cs typeface="Arial"/>
              </a:defRPr>
            </a:lvl8pPr>
            <a:lvl9pPr marL="3886108" indent="-228595" eaLnBrk="0" fontAlgn="base" hangingPunct="0">
              <a:spcBef>
                <a:spcPct val="30000"/>
              </a:spcBef>
              <a:spcAft>
                <a:spcPct val="0"/>
              </a:spcAft>
              <a:defRPr sz="1200">
                <a:solidFill>
                  <a:schemeClr val="tx1"/>
                </a:solidFill>
                <a:latin typeface="Times New Roman" panose="02020603050405020304" pitchFamily="18" charset="0"/>
                <a:cs typeface="Arial"/>
              </a:defRPr>
            </a:lvl9pPr>
          </a:lstStyle>
          <a:p>
            <a:pPr>
              <a:spcBef>
                <a:spcPct val="0"/>
              </a:spcBef>
            </a:pPr>
            <a:fld id="{50F24461-A37E-4BFB-AFCA-9B64918C2806}" type="slidenum">
              <a:rPr lang="en-US" altLang="en-US" smtClean="0"/>
              <a:pPr>
                <a:spcBef>
                  <a:spcPct val="0"/>
                </a:spcBef>
              </a:pPr>
              <a:t>43</a:t>
            </a:fld>
            <a:endParaRPr lang="en-US" altLang="en-US" smtClean="0"/>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88662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44</a:t>
            </a:fld>
            <a:endParaRPr lang="en-US"/>
          </a:p>
        </p:txBody>
      </p:sp>
    </p:spTree>
    <p:extLst>
      <p:ext uri="{BB962C8B-B14F-4D97-AF65-F5344CB8AC3E}">
        <p14:creationId xmlns:p14="http://schemas.microsoft.com/office/powerpoint/2010/main" val="3514940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cs typeface="Arial"/>
              </a:defRPr>
            </a:lvl1pPr>
            <a:lvl2pPr marL="742933" indent="-285743" eaLnBrk="0" hangingPunct="0">
              <a:spcBef>
                <a:spcPct val="30000"/>
              </a:spcBef>
              <a:defRPr sz="1200">
                <a:solidFill>
                  <a:schemeClr val="tx1"/>
                </a:solidFill>
                <a:latin typeface="Times New Roman" panose="02020603050405020304" pitchFamily="18" charset="0"/>
                <a:cs typeface="Arial"/>
              </a:defRPr>
            </a:lvl2pPr>
            <a:lvl3pPr marL="1142973" indent="-228595" eaLnBrk="0" hangingPunct="0">
              <a:spcBef>
                <a:spcPct val="30000"/>
              </a:spcBef>
              <a:defRPr sz="1200">
                <a:solidFill>
                  <a:schemeClr val="tx1"/>
                </a:solidFill>
                <a:latin typeface="Times New Roman" panose="02020603050405020304" pitchFamily="18" charset="0"/>
                <a:cs typeface="Arial"/>
              </a:defRPr>
            </a:lvl3pPr>
            <a:lvl4pPr marL="1600162" indent="-228595" eaLnBrk="0" hangingPunct="0">
              <a:spcBef>
                <a:spcPct val="30000"/>
              </a:spcBef>
              <a:defRPr sz="1200">
                <a:solidFill>
                  <a:schemeClr val="tx1"/>
                </a:solidFill>
                <a:latin typeface="Times New Roman" panose="02020603050405020304" pitchFamily="18" charset="0"/>
                <a:cs typeface="Arial"/>
              </a:defRPr>
            </a:lvl4pPr>
            <a:lvl5pPr marL="2057351" indent="-228595" eaLnBrk="0" hangingPunct="0">
              <a:spcBef>
                <a:spcPct val="30000"/>
              </a:spcBef>
              <a:defRPr sz="1200">
                <a:solidFill>
                  <a:schemeClr val="tx1"/>
                </a:solidFill>
                <a:latin typeface="Times New Roman" panose="02020603050405020304" pitchFamily="18" charset="0"/>
                <a:cs typeface="Arial"/>
              </a:defRPr>
            </a:lvl5pPr>
            <a:lvl6pPr marL="2514541" indent="-228595" eaLnBrk="0" fontAlgn="base" hangingPunct="0">
              <a:spcBef>
                <a:spcPct val="30000"/>
              </a:spcBef>
              <a:spcAft>
                <a:spcPct val="0"/>
              </a:spcAft>
              <a:defRPr sz="1200">
                <a:solidFill>
                  <a:schemeClr val="tx1"/>
                </a:solidFill>
                <a:latin typeface="Times New Roman" panose="02020603050405020304" pitchFamily="18" charset="0"/>
                <a:cs typeface="Arial"/>
              </a:defRPr>
            </a:lvl6pPr>
            <a:lvl7pPr marL="2971729" indent="-228595" eaLnBrk="0" fontAlgn="base" hangingPunct="0">
              <a:spcBef>
                <a:spcPct val="30000"/>
              </a:spcBef>
              <a:spcAft>
                <a:spcPct val="0"/>
              </a:spcAft>
              <a:defRPr sz="1200">
                <a:solidFill>
                  <a:schemeClr val="tx1"/>
                </a:solidFill>
                <a:latin typeface="Times New Roman" panose="02020603050405020304" pitchFamily="18" charset="0"/>
                <a:cs typeface="Arial"/>
              </a:defRPr>
            </a:lvl7pPr>
            <a:lvl8pPr marL="3428919" indent="-228595" eaLnBrk="0" fontAlgn="base" hangingPunct="0">
              <a:spcBef>
                <a:spcPct val="30000"/>
              </a:spcBef>
              <a:spcAft>
                <a:spcPct val="0"/>
              </a:spcAft>
              <a:defRPr sz="1200">
                <a:solidFill>
                  <a:schemeClr val="tx1"/>
                </a:solidFill>
                <a:latin typeface="Times New Roman" panose="02020603050405020304" pitchFamily="18" charset="0"/>
                <a:cs typeface="Arial"/>
              </a:defRPr>
            </a:lvl8pPr>
            <a:lvl9pPr marL="3886108" indent="-228595" eaLnBrk="0" fontAlgn="base" hangingPunct="0">
              <a:spcBef>
                <a:spcPct val="30000"/>
              </a:spcBef>
              <a:spcAft>
                <a:spcPct val="0"/>
              </a:spcAft>
              <a:defRPr sz="1200">
                <a:solidFill>
                  <a:schemeClr val="tx1"/>
                </a:solidFill>
                <a:latin typeface="Times New Roman" panose="02020603050405020304" pitchFamily="18" charset="0"/>
                <a:cs typeface="Arial"/>
              </a:defRPr>
            </a:lvl9pPr>
          </a:lstStyle>
          <a:p>
            <a:pPr>
              <a:spcBef>
                <a:spcPct val="0"/>
              </a:spcBef>
            </a:pPr>
            <a:fld id="{BDDA5534-0D28-4937-8EDB-F2704375293D}" type="slidenum">
              <a:rPr lang="en-US" altLang="en-US" smtClean="0"/>
              <a:pPr>
                <a:spcBef>
                  <a:spcPct val="0"/>
                </a:spcBef>
              </a:pPr>
              <a:t>45</a:t>
            </a:fld>
            <a:endParaRPr lang="en-US" altLang="en-US" smtClean="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86991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46</a:t>
            </a:fld>
            <a:endParaRPr lang="en-US"/>
          </a:p>
        </p:txBody>
      </p:sp>
    </p:spTree>
    <p:extLst>
      <p:ext uri="{BB962C8B-B14F-4D97-AF65-F5344CB8AC3E}">
        <p14:creationId xmlns:p14="http://schemas.microsoft.com/office/powerpoint/2010/main" val="2211758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47</a:t>
            </a:fld>
            <a:endParaRPr lang="en-US"/>
          </a:p>
        </p:txBody>
      </p:sp>
    </p:spTree>
    <p:extLst>
      <p:ext uri="{BB962C8B-B14F-4D97-AF65-F5344CB8AC3E}">
        <p14:creationId xmlns:p14="http://schemas.microsoft.com/office/powerpoint/2010/main" val="2185035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48</a:t>
            </a:fld>
            <a:endParaRPr lang="en-US"/>
          </a:p>
        </p:txBody>
      </p:sp>
    </p:spTree>
    <p:extLst>
      <p:ext uri="{BB962C8B-B14F-4D97-AF65-F5344CB8AC3E}">
        <p14:creationId xmlns:p14="http://schemas.microsoft.com/office/powerpoint/2010/main" val="2970081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49</a:t>
            </a:fld>
            <a:endParaRPr lang="en-US"/>
          </a:p>
        </p:txBody>
      </p:sp>
    </p:spTree>
    <p:extLst>
      <p:ext uri="{BB962C8B-B14F-4D97-AF65-F5344CB8AC3E}">
        <p14:creationId xmlns:p14="http://schemas.microsoft.com/office/powerpoint/2010/main" val="177915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a:t>
            </a:fld>
            <a:endParaRPr lang="en-US"/>
          </a:p>
        </p:txBody>
      </p:sp>
    </p:spTree>
    <p:extLst>
      <p:ext uri="{BB962C8B-B14F-4D97-AF65-F5344CB8AC3E}">
        <p14:creationId xmlns:p14="http://schemas.microsoft.com/office/powerpoint/2010/main" val="3439123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50</a:t>
            </a:fld>
            <a:endParaRPr lang="en-US"/>
          </a:p>
        </p:txBody>
      </p:sp>
    </p:spTree>
    <p:extLst>
      <p:ext uri="{BB962C8B-B14F-4D97-AF65-F5344CB8AC3E}">
        <p14:creationId xmlns:p14="http://schemas.microsoft.com/office/powerpoint/2010/main" val="2166240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51</a:t>
            </a:fld>
            <a:endParaRPr lang="en-US"/>
          </a:p>
        </p:txBody>
      </p:sp>
    </p:spTree>
    <p:extLst>
      <p:ext uri="{BB962C8B-B14F-4D97-AF65-F5344CB8AC3E}">
        <p14:creationId xmlns:p14="http://schemas.microsoft.com/office/powerpoint/2010/main" val="3325284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52</a:t>
            </a:fld>
            <a:endParaRPr lang="en-US"/>
          </a:p>
        </p:txBody>
      </p:sp>
    </p:spTree>
    <p:extLst>
      <p:ext uri="{BB962C8B-B14F-4D97-AF65-F5344CB8AC3E}">
        <p14:creationId xmlns:p14="http://schemas.microsoft.com/office/powerpoint/2010/main" val="1109234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53</a:t>
            </a:fld>
            <a:endParaRPr lang="en-US"/>
          </a:p>
        </p:txBody>
      </p:sp>
    </p:spTree>
    <p:extLst>
      <p:ext uri="{BB962C8B-B14F-4D97-AF65-F5344CB8AC3E}">
        <p14:creationId xmlns:p14="http://schemas.microsoft.com/office/powerpoint/2010/main" val="2365508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54</a:t>
            </a:fld>
            <a:endParaRPr lang="en-US"/>
          </a:p>
        </p:txBody>
      </p:sp>
    </p:spTree>
    <p:extLst>
      <p:ext uri="{BB962C8B-B14F-4D97-AF65-F5344CB8AC3E}">
        <p14:creationId xmlns:p14="http://schemas.microsoft.com/office/powerpoint/2010/main" val="21062871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55</a:t>
            </a:fld>
            <a:endParaRPr lang="en-US"/>
          </a:p>
        </p:txBody>
      </p:sp>
    </p:spTree>
    <p:extLst>
      <p:ext uri="{BB962C8B-B14F-4D97-AF65-F5344CB8AC3E}">
        <p14:creationId xmlns:p14="http://schemas.microsoft.com/office/powerpoint/2010/main" val="34690913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56</a:t>
            </a:fld>
            <a:endParaRPr lang="en-US"/>
          </a:p>
        </p:txBody>
      </p:sp>
    </p:spTree>
    <p:extLst>
      <p:ext uri="{BB962C8B-B14F-4D97-AF65-F5344CB8AC3E}">
        <p14:creationId xmlns:p14="http://schemas.microsoft.com/office/powerpoint/2010/main" val="938239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57</a:t>
            </a:fld>
            <a:endParaRPr lang="en-US"/>
          </a:p>
        </p:txBody>
      </p:sp>
    </p:spTree>
    <p:extLst>
      <p:ext uri="{BB962C8B-B14F-4D97-AF65-F5344CB8AC3E}">
        <p14:creationId xmlns:p14="http://schemas.microsoft.com/office/powerpoint/2010/main" val="2295183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58</a:t>
            </a:fld>
            <a:endParaRPr lang="en-US"/>
          </a:p>
        </p:txBody>
      </p:sp>
    </p:spTree>
    <p:extLst>
      <p:ext uri="{BB962C8B-B14F-4D97-AF65-F5344CB8AC3E}">
        <p14:creationId xmlns:p14="http://schemas.microsoft.com/office/powerpoint/2010/main" val="40420096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59</a:t>
            </a:fld>
            <a:endParaRPr lang="en-US"/>
          </a:p>
        </p:txBody>
      </p:sp>
    </p:spTree>
    <p:extLst>
      <p:ext uri="{BB962C8B-B14F-4D97-AF65-F5344CB8AC3E}">
        <p14:creationId xmlns:p14="http://schemas.microsoft.com/office/powerpoint/2010/main" val="175261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a:t>
            </a:fld>
            <a:endParaRPr lang="en-US"/>
          </a:p>
        </p:txBody>
      </p:sp>
    </p:spTree>
    <p:extLst>
      <p:ext uri="{BB962C8B-B14F-4D97-AF65-F5344CB8AC3E}">
        <p14:creationId xmlns:p14="http://schemas.microsoft.com/office/powerpoint/2010/main" val="11273744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60</a:t>
            </a:fld>
            <a:endParaRPr lang="en-US"/>
          </a:p>
        </p:txBody>
      </p:sp>
    </p:spTree>
    <p:extLst>
      <p:ext uri="{BB962C8B-B14F-4D97-AF65-F5344CB8AC3E}">
        <p14:creationId xmlns:p14="http://schemas.microsoft.com/office/powerpoint/2010/main" val="4712421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61</a:t>
            </a:fld>
            <a:endParaRPr lang="en-US"/>
          </a:p>
        </p:txBody>
      </p:sp>
    </p:spTree>
    <p:extLst>
      <p:ext uri="{BB962C8B-B14F-4D97-AF65-F5344CB8AC3E}">
        <p14:creationId xmlns:p14="http://schemas.microsoft.com/office/powerpoint/2010/main" val="1498407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62</a:t>
            </a:fld>
            <a:endParaRPr lang="en-US"/>
          </a:p>
        </p:txBody>
      </p:sp>
    </p:spTree>
    <p:extLst>
      <p:ext uri="{BB962C8B-B14F-4D97-AF65-F5344CB8AC3E}">
        <p14:creationId xmlns:p14="http://schemas.microsoft.com/office/powerpoint/2010/main" val="4278980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63</a:t>
            </a:fld>
            <a:endParaRPr lang="en-US"/>
          </a:p>
        </p:txBody>
      </p:sp>
    </p:spTree>
    <p:extLst>
      <p:ext uri="{BB962C8B-B14F-4D97-AF65-F5344CB8AC3E}">
        <p14:creationId xmlns:p14="http://schemas.microsoft.com/office/powerpoint/2010/main" val="22227043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64</a:t>
            </a:fld>
            <a:endParaRPr lang="en-US"/>
          </a:p>
        </p:txBody>
      </p:sp>
    </p:spTree>
    <p:extLst>
      <p:ext uri="{BB962C8B-B14F-4D97-AF65-F5344CB8AC3E}">
        <p14:creationId xmlns:p14="http://schemas.microsoft.com/office/powerpoint/2010/main" val="8834425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65</a:t>
            </a:fld>
            <a:endParaRPr lang="en-US"/>
          </a:p>
        </p:txBody>
      </p:sp>
    </p:spTree>
    <p:extLst>
      <p:ext uri="{BB962C8B-B14F-4D97-AF65-F5344CB8AC3E}">
        <p14:creationId xmlns:p14="http://schemas.microsoft.com/office/powerpoint/2010/main" val="1541510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66</a:t>
            </a:fld>
            <a:endParaRPr lang="en-US"/>
          </a:p>
        </p:txBody>
      </p:sp>
    </p:spTree>
    <p:extLst>
      <p:ext uri="{BB962C8B-B14F-4D97-AF65-F5344CB8AC3E}">
        <p14:creationId xmlns:p14="http://schemas.microsoft.com/office/powerpoint/2010/main" val="4017714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67</a:t>
            </a:fld>
            <a:endParaRPr lang="en-US"/>
          </a:p>
        </p:txBody>
      </p:sp>
    </p:spTree>
    <p:extLst>
      <p:ext uri="{BB962C8B-B14F-4D97-AF65-F5344CB8AC3E}">
        <p14:creationId xmlns:p14="http://schemas.microsoft.com/office/powerpoint/2010/main" val="1724194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68</a:t>
            </a:fld>
            <a:endParaRPr lang="en-US"/>
          </a:p>
        </p:txBody>
      </p:sp>
    </p:spTree>
    <p:extLst>
      <p:ext uri="{BB962C8B-B14F-4D97-AF65-F5344CB8AC3E}">
        <p14:creationId xmlns:p14="http://schemas.microsoft.com/office/powerpoint/2010/main" val="25270658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69</a:t>
            </a:fld>
            <a:endParaRPr lang="en-US"/>
          </a:p>
        </p:txBody>
      </p:sp>
    </p:spTree>
    <p:extLst>
      <p:ext uri="{BB962C8B-B14F-4D97-AF65-F5344CB8AC3E}">
        <p14:creationId xmlns:p14="http://schemas.microsoft.com/office/powerpoint/2010/main" val="9246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a:t>
            </a:fld>
            <a:endParaRPr lang="en-US"/>
          </a:p>
        </p:txBody>
      </p:sp>
    </p:spTree>
    <p:extLst>
      <p:ext uri="{BB962C8B-B14F-4D97-AF65-F5344CB8AC3E}">
        <p14:creationId xmlns:p14="http://schemas.microsoft.com/office/powerpoint/2010/main" val="873259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70</a:t>
            </a:fld>
            <a:endParaRPr lang="en-US"/>
          </a:p>
        </p:txBody>
      </p:sp>
    </p:spTree>
    <p:extLst>
      <p:ext uri="{BB962C8B-B14F-4D97-AF65-F5344CB8AC3E}">
        <p14:creationId xmlns:p14="http://schemas.microsoft.com/office/powerpoint/2010/main" val="1946668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71</a:t>
            </a:fld>
            <a:endParaRPr lang="en-US"/>
          </a:p>
        </p:txBody>
      </p:sp>
    </p:spTree>
    <p:extLst>
      <p:ext uri="{BB962C8B-B14F-4D97-AF65-F5344CB8AC3E}">
        <p14:creationId xmlns:p14="http://schemas.microsoft.com/office/powerpoint/2010/main" val="2814177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72</a:t>
            </a:fld>
            <a:endParaRPr lang="en-US"/>
          </a:p>
        </p:txBody>
      </p:sp>
    </p:spTree>
    <p:extLst>
      <p:ext uri="{BB962C8B-B14F-4D97-AF65-F5344CB8AC3E}">
        <p14:creationId xmlns:p14="http://schemas.microsoft.com/office/powerpoint/2010/main" val="29192255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73</a:t>
            </a:fld>
            <a:endParaRPr lang="en-US"/>
          </a:p>
        </p:txBody>
      </p:sp>
    </p:spTree>
    <p:extLst>
      <p:ext uri="{BB962C8B-B14F-4D97-AF65-F5344CB8AC3E}">
        <p14:creationId xmlns:p14="http://schemas.microsoft.com/office/powerpoint/2010/main" val="6187112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74</a:t>
            </a:fld>
            <a:endParaRPr lang="en-US"/>
          </a:p>
        </p:txBody>
      </p:sp>
    </p:spTree>
    <p:extLst>
      <p:ext uri="{BB962C8B-B14F-4D97-AF65-F5344CB8AC3E}">
        <p14:creationId xmlns:p14="http://schemas.microsoft.com/office/powerpoint/2010/main" val="29355065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75</a:t>
            </a:fld>
            <a:endParaRPr lang="en-US"/>
          </a:p>
        </p:txBody>
      </p:sp>
    </p:spTree>
    <p:extLst>
      <p:ext uri="{BB962C8B-B14F-4D97-AF65-F5344CB8AC3E}">
        <p14:creationId xmlns:p14="http://schemas.microsoft.com/office/powerpoint/2010/main" val="25546413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76</a:t>
            </a:fld>
            <a:endParaRPr lang="en-US"/>
          </a:p>
        </p:txBody>
      </p:sp>
    </p:spTree>
    <p:extLst>
      <p:ext uri="{BB962C8B-B14F-4D97-AF65-F5344CB8AC3E}">
        <p14:creationId xmlns:p14="http://schemas.microsoft.com/office/powerpoint/2010/main" val="2478371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77</a:t>
            </a:fld>
            <a:endParaRPr lang="en-US"/>
          </a:p>
        </p:txBody>
      </p:sp>
    </p:spTree>
    <p:extLst>
      <p:ext uri="{BB962C8B-B14F-4D97-AF65-F5344CB8AC3E}">
        <p14:creationId xmlns:p14="http://schemas.microsoft.com/office/powerpoint/2010/main" val="1046916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78</a:t>
            </a:fld>
            <a:endParaRPr lang="en-US"/>
          </a:p>
        </p:txBody>
      </p:sp>
    </p:spTree>
    <p:extLst>
      <p:ext uri="{BB962C8B-B14F-4D97-AF65-F5344CB8AC3E}">
        <p14:creationId xmlns:p14="http://schemas.microsoft.com/office/powerpoint/2010/main" val="3647831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79</a:t>
            </a:fld>
            <a:endParaRPr lang="en-US"/>
          </a:p>
        </p:txBody>
      </p:sp>
    </p:spTree>
    <p:extLst>
      <p:ext uri="{BB962C8B-B14F-4D97-AF65-F5344CB8AC3E}">
        <p14:creationId xmlns:p14="http://schemas.microsoft.com/office/powerpoint/2010/main" val="310439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a:t>
            </a:fld>
            <a:endParaRPr lang="en-US"/>
          </a:p>
        </p:txBody>
      </p:sp>
    </p:spTree>
    <p:extLst>
      <p:ext uri="{BB962C8B-B14F-4D97-AF65-F5344CB8AC3E}">
        <p14:creationId xmlns:p14="http://schemas.microsoft.com/office/powerpoint/2010/main" val="19426034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80</a:t>
            </a:fld>
            <a:endParaRPr lang="en-US"/>
          </a:p>
        </p:txBody>
      </p:sp>
    </p:spTree>
    <p:extLst>
      <p:ext uri="{BB962C8B-B14F-4D97-AF65-F5344CB8AC3E}">
        <p14:creationId xmlns:p14="http://schemas.microsoft.com/office/powerpoint/2010/main" val="27840606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81</a:t>
            </a:fld>
            <a:endParaRPr lang="en-US"/>
          </a:p>
        </p:txBody>
      </p:sp>
    </p:spTree>
    <p:extLst>
      <p:ext uri="{BB962C8B-B14F-4D97-AF65-F5344CB8AC3E}">
        <p14:creationId xmlns:p14="http://schemas.microsoft.com/office/powerpoint/2010/main" val="1749681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82</a:t>
            </a:fld>
            <a:endParaRPr lang="en-US"/>
          </a:p>
        </p:txBody>
      </p:sp>
    </p:spTree>
    <p:extLst>
      <p:ext uri="{BB962C8B-B14F-4D97-AF65-F5344CB8AC3E}">
        <p14:creationId xmlns:p14="http://schemas.microsoft.com/office/powerpoint/2010/main" val="12259194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83</a:t>
            </a:fld>
            <a:endParaRPr lang="en-US"/>
          </a:p>
        </p:txBody>
      </p:sp>
    </p:spTree>
    <p:extLst>
      <p:ext uri="{BB962C8B-B14F-4D97-AF65-F5344CB8AC3E}">
        <p14:creationId xmlns:p14="http://schemas.microsoft.com/office/powerpoint/2010/main" val="36193576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84</a:t>
            </a:fld>
            <a:endParaRPr lang="en-US"/>
          </a:p>
        </p:txBody>
      </p:sp>
    </p:spTree>
    <p:extLst>
      <p:ext uri="{BB962C8B-B14F-4D97-AF65-F5344CB8AC3E}">
        <p14:creationId xmlns:p14="http://schemas.microsoft.com/office/powerpoint/2010/main" val="3309042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85</a:t>
            </a:fld>
            <a:endParaRPr lang="en-US"/>
          </a:p>
        </p:txBody>
      </p:sp>
    </p:spTree>
    <p:extLst>
      <p:ext uri="{BB962C8B-B14F-4D97-AF65-F5344CB8AC3E}">
        <p14:creationId xmlns:p14="http://schemas.microsoft.com/office/powerpoint/2010/main" val="21826207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86</a:t>
            </a:fld>
            <a:endParaRPr lang="en-US"/>
          </a:p>
        </p:txBody>
      </p:sp>
    </p:spTree>
    <p:extLst>
      <p:ext uri="{BB962C8B-B14F-4D97-AF65-F5344CB8AC3E}">
        <p14:creationId xmlns:p14="http://schemas.microsoft.com/office/powerpoint/2010/main" val="41120368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87</a:t>
            </a:fld>
            <a:endParaRPr lang="en-US"/>
          </a:p>
        </p:txBody>
      </p:sp>
    </p:spTree>
    <p:extLst>
      <p:ext uri="{BB962C8B-B14F-4D97-AF65-F5344CB8AC3E}">
        <p14:creationId xmlns:p14="http://schemas.microsoft.com/office/powerpoint/2010/main" val="280659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043F2-533B-4EDE-95B7-F5B648B2943B}" type="slidenum">
              <a:rPr lang="en-US" smtClean="0"/>
              <a:t>9</a:t>
            </a:fld>
            <a:endParaRPr lang="en-US"/>
          </a:p>
        </p:txBody>
      </p:sp>
    </p:spTree>
    <p:extLst>
      <p:ext uri="{BB962C8B-B14F-4D97-AF65-F5344CB8AC3E}">
        <p14:creationId xmlns:p14="http://schemas.microsoft.com/office/powerpoint/2010/main" val="2338644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fld id="{303457AB-BBF5-48CA-AA59-FFC296FC9E68}" type="datetime1">
              <a:rPr lang="en-US" smtClean="0"/>
              <a:t>12/5/2019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pPr>
                <a:defRPr/>
              </a:pPr>
              <a:t>‹#›</a:t>
            </a:fld>
            <a:endParaRPr lang="en-US"/>
          </a:p>
        </p:txBody>
      </p:sp>
      <p:pic>
        <p:nvPicPr>
          <p:cNvPr id="11" name="Picture 10">
            <a:extLst>
              <a:ext uri="{FF2B5EF4-FFF2-40B4-BE49-F238E27FC236}">
                <a16:creationId xmlns:a16="http://schemas.microsoft.com/office/drawing/2014/main" id="{5173EE55-0059-7748-A330-3C42509A92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338957"/>
            <a:ext cx="4480560" cy="678872"/>
          </a:xfrm>
          <a:prstGeom prst="rect">
            <a:avLst/>
          </a:prstGeom>
        </p:spPr>
      </p:pic>
      <p:sp>
        <p:nvSpPr>
          <p:cNvPr id="12" name="Title 1">
            <a:extLst>
              <a:ext uri="{FF2B5EF4-FFF2-40B4-BE49-F238E27FC236}">
                <a16:creationId xmlns:a16="http://schemas.microsoft.com/office/drawing/2014/main" id="{1638EA1C-FE16-F14A-B60C-2B33822D0C31}"/>
              </a:ext>
            </a:extLst>
          </p:cNvPr>
          <p:cNvSpPr txBox="1"/>
          <p:nvPr userDrawn="1"/>
        </p:nvSpPr>
        <p:spPr>
          <a:xfrm>
            <a:off x="130278" y="1447800"/>
            <a:ext cx="8857380" cy="1434803"/>
          </a:xfrm>
          <a:prstGeom prst="rect">
            <a:avLst/>
          </a:prstGeom>
          <a:solidFill>
            <a:srgbClr val="00563B"/>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cap="all">
                <a:solidFill>
                  <a:schemeClr val="bg1"/>
                </a:solidFill>
                <a:effectLst>
                  <a:outerShdw blurRad="50800" dist="38100" dir="2700000" algn="tl" rotWithShape="0">
                    <a:prstClr val="black">
                      <a:alpha val="40000"/>
                    </a:prstClr>
                  </a:outerShdw>
                </a:effectLst>
                <a:latin typeface="Adobe Caslon Pro" panose="0205050205050A020403" pitchFamily="18" charset="77"/>
                <a:cs typeface="Arial" pitchFamily="34" charset="0"/>
              </a:rPr>
              <a:t> </a:t>
            </a:r>
            <a:br>
              <a:rPr lang="en-US" sz="4800" cap="all">
                <a:solidFill>
                  <a:schemeClr val="bg1"/>
                </a:solidFill>
                <a:effectLst>
                  <a:outerShdw blurRad="50800" dist="38100" dir="2700000" algn="tl" rotWithShape="0">
                    <a:prstClr val="black">
                      <a:alpha val="40000"/>
                    </a:prstClr>
                  </a:outerShdw>
                </a:effectLst>
                <a:latin typeface="Adobe Caslon Pro" panose="0205050205050A020403" pitchFamily="18" charset="77"/>
                <a:cs typeface="Arial" pitchFamily="34" charset="0"/>
              </a:rPr>
            </a:br>
            <a:endParaRPr lang="en-US" sz="4800" cap="all">
              <a:solidFill>
                <a:schemeClr val="bg1"/>
              </a:solidFill>
              <a:effectLst>
                <a:outerShdw blurRad="50800" dist="38100" dir="2700000" algn="tl" rotWithShape="0">
                  <a:prstClr val="black">
                    <a:alpha val="40000"/>
                  </a:prstClr>
                </a:outerShdw>
              </a:effectLst>
              <a:latin typeface="Adobe Caslon Pro" panose="0205050205050A020403" pitchFamily="18" charset="77"/>
              <a:cs typeface="Arial" pitchFamily="34" charset="0"/>
            </a:endParaRPr>
          </a:p>
        </p:txBody>
      </p:sp>
      <p:cxnSp>
        <p:nvCxnSpPr>
          <p:cNvPr id="15" name="Straight Connector 14">
            <a:extLst>
              <a:ext uri="{FF2B5EF4-FFF2-40B4-BE49-F238E27FC236}">
                <a16:creationId xmlns:a16="http://schemas.microsoft.com/office/drawing/2014/main" id="{D10D2673-B3C0-3A4E-BE22-0985C10F399A}"/>
              </a:ext>
            </a:extLst>
          </p:cNvPr>
          <p:cNvCxnSpPr/>
          <p:nvPr userDrawn="1"/>
        </p:nvCxnSpPr>
        <p:spPr>
          <a:xfrm>
            <a:off x="130278" y="1274565"/>
            <a:ext cx="8872128" cy="0"/>
          </a:xfrm>
          <a:prstGeom prst="line">
            <a:avLst/>
          </a:prstGeom>
          <a:ln>
            <a:solidFill>
              <a:srgbClr val="00563B"/>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0E1D5487-988E-2748-9443-D618BD16D6D1}"/>
              </a:ext>
            </a:extLst>
          </p:cNvPr>
          <p:cNvCxnSpPr/>
          <p:nvPr userDrawn="1"/>
        </p:nvCxnSpPr>
        <p:spPr>
          <a:xfrm>
            <a:off x="145026" y="3048000"/>
            <a:ext cx="8857380" cy="0"/>
          </a:xfrm>
          <a:prstGeom prst="line">
            <a:avLst/>
          </a:prstGeom>
          <a:ln>
            <a:solidFill>
              <a:srgbClr val="00563B"/>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934937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5"/>
            <a:ext cx="8857380" cy="990600"/>
          </a:xfrm>
        </p:spPr>
        <p:txBody>
          <a:bodyPr/>
          <a:lstStyle>
            <a:lvl1pPr>
              <a:defRPr sz="3200" b="1">
                <a:solidFill>
                  <a:srgbClr val="00563B"/>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30278" y="2362200"/>
            <a:ext cx="8857380" cy="3810000"/>
          </a:xfrm>
        </p:spPr>
        <p:txBody>
          <a:bodyPr/>
          <a:lstStyle>
            <a:lvl1pPr marL="342900" indent="-342900">
              <a:spcBef>
                <a:spcPct val="0"/>
              </a:spcBef>
              <a:spcAft>
                <a:spcPts val="1000"/>
              </a:spcAft>
              <a:buFont typeface="Wingdings" panose="05000000000000000000" pitchFamily="2" charset="2"/>
              <a:buChar char="§"/>
              <a:defRPr sz="2200">
                <a:latin typeface="Times New Roman" panose="02020603050405020304" pitchFamily="18" charset="0"/>
                <a:cs typeface="Times New Roman" panose="02020603050405020304" pitchFamily="18" charset="0"/>
              </a:defRPr>
            </a:lvl1pPr>
            <a:lvl2pPr>
              <a:spcBef>
                <a:spcPct val="0"/>
              </a:spcBef>
              <a:spcAft>
                <a:spcPts val="1000"/>
              </a:spcAft>
              <a:defRPr sz="2000">
                <a:latin typeface="Times New Roman" panose="02020603050405020304" pitchFamily="18" charset="0"/>
                <a:cs typeface="Times New Roman" panose="02020603050405020304" pitchFamily="18" charset="0"/>
              </a:defRPr>
            </a:lvl2pPr>
            <a:lvl3pPr marL="1027113" indent="-287338">
              <a:spcBef>
                <a:spcPct val="0"/>
              </a:spcBef>
              <a:spcAft>
                <a:spcPts val="1000"/>
              </a:spcAft>
              <a:buFont typeface="Courier New" panose="02070309020205020404" pitchFamily="49" charset="0"/>
              <a:buChar char="o"/>
              <a:defRPr sz="1800">
                <a:latin typeface="Times New Roman" panose="02020603050405020304" pitchFamily="18" charset="0"/>
                <a:cs typeface="Times New Roman" panose="02020603050405020304" pitchFamily="18" charset="0"/>
              </a:defRPr>
            </a:lvl3pPr>
            <a:lvl4pPr marL="1252538" indent="-225425">
              <a:spcBef>
                <a:spcPct val="0"/>
              </a:spcBef>
              <a:spcAft>
                <a:spcPts val="1000"/>
              </a:spcAft>
              <a:buFont typeface="Arial" pitchFamily="34" charset="0"/>
              <a:buChar char="•"/>
              <a:defRPr sz="1800">
                <a:latin typeface="Times New Roman" panose="02020603050405020304" pitchFamily="18" charset="0"/>
                <a:cs typeface="Times New Roman" panose="02020603050405020304" pitchFamily="18" charset="0"/>
              </a:defRPr>
            </a:lvl4pPr>
            <a:lvl5pPr marL="1493838" indent="-228600">
              <a:spcBef>
                <a:spcPct val="0"/>
              </a:spcBef>
              <a:spcAft>
                <a:spcPts val="1000"/>
              </a:spcAft>
              <a:buFont typeface="Book Antiqua" panose="02040602050305030304" pitchFamily="18" charset="0"/>
              <a:buChar char="−"/>
              <a:defRPr sz="1800">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8229600" y="6324600"/>
            <a:ext cx="772806" cy="276999"/>
          </a:xfrm>
          <a:prstGeom prst="rect">
            <a:avLst/>
          </a:prstGeom>
          <a:noFill/>
        </p:spPr>
        <p:txBody>
          <a:bodyPr wrap="square" rtlCol="0">
            <a:spAutoFit/>
          </a:bodyPr>
          <a:lstStyle/>
          <a:p>
            <a:pPr algn="r"/>
            <a:fld id="{057280FC-DC39-4C99-8F3D-8B62B47D1B29}" type="slidenum">
              <a:rPr lang="en-US" sz="1200" smtClean="0">
                <a:latin typeface="Book Antiqua" panose="02040602050305030304" pitchFamily="18" charset="0"/>
              </a:rPr>
              <a:t>‹#›</a:t>
            </a:fld>
            <a:endParaRPr lang="en-US" sz="1200">
              <a:latin typeface="Book Antiqua" panose="02040602050305030304" pitchFamily="18" charset="0"/>
            </a:endParaRPr>
          </a:p>
        </p:txBody>
      </p:sp>
      <p:sp>
        <p:nvSpPr>
          <p:cNvPr id="10" name="Rectangle 9">
            <a:extLst>
              <a:ext uri="{FF2B5EF4-FFF2-40B4-BE49-F238E27FC236}">
                <a16:creationId xmlns:a16="http://schemas.microsoft.com/office/drawing/2014/main" id="{B42D2CC9-7D3F-924F-B1EB-371BCBA84EB3}"/>
              </a:ext>
            </a:extLst>
          </p:cNvPr>
          <p:cNvSpPr/>
          <p:nvPr userDrawn="1"/>
        </p:nvSpPr>
        <p:spPr>
          <a:xfrm>
            <a:off x="130278" y="6356351"/>
            <a:ext cx="8872128"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4340225" algn="l"/>
                <a:tab pos="8629650" algn="r"/>
              </a:tabLst>
            </a:pPr>
            <a:r>
              <a:rPr lang="en-US" sz="1200" b="1" cap="all" baseline="0" smtClean="0">
                <a:solidFill>
                  <a:srgbClr val="046252"/>
                </a:solidFill>
              </a:rPr>
              <a:t>Walter | Haverfield Education Law</a:t>
            </a:r>
            <a:r>
              <a:rPr lang="en-US" sz="1200" b="1" baseline="0" smtClean="0">
                <a:solidFill>
                  <a:srgbClr val="046252"/>
                </a:solidFill>
              </a:rPr>
              <a:t>                                   </a:t>
            </a:r>
            <a:r>
              <a:rPr lang="en-US" sz="1200" b="1" smtClean="0">
                <a:solidFill>
                  <a:srgbClr val="046252"/>
                </a:solidFill>
              </a:rPr>
              <a:t>	</a:t>
            </a:r>
            <a:fld id="{176980F1-BE8E-464D-BBB9-013B13C3F741}" type="slidenum">
              <a:rPr lang="en-US" sz="1200" b="1" smtClean="0">
                <a:solidFill>
                  <a:schemeClr val="tx1"/>
                </a:solidFill>
              </a:rPr>
              <a:pPr algn="l">
                <a:tabLst>
                  <a:tab pos="4340225" algn="l"/>
                  <a:tab pos="8629650" algn="r"/>
                </a:tabLst>
              </a:pPr>
              <a:t>‹#›</a:t>
            </a:fld>
            <a:r>
              <a:rPr lang="en-US" sz="1200" b="1" smtClean="0">
                <a:solidFill>
                  <a:srgbClr val="046252"/>
                </a:solidFill>
              </a:rPr>
              <a:t>	A</a:t>
            </a:r>
            <a:r>
              <a:rPr lang="en-US" sz="1200" b="1" baseline="0" smtClean="0">
                <a:solidFill>
                  <a:srgbClr val="046252"/>
                </a:solidFill>
              </a:rPr>
              <a:t> TOP TEN CLEVELAND-BASED LAW FIRM</a:t>
            </a:r>
            <a:endParaRPr lang="en-US" sz="1200" b="1">
              <a:solidFill>
                <a:srgbClr val="046252"/>
              </a:solidFill>
            </a:endParaRPr>
          </a:p>
        </p:txBody>
      </p:sp>
      <p:pic>
        <p:nvPicPr>
          <p:cNvPr id="11" name="Picture 10">
            <a:extLst>
              <a:ext uri="{FF2B5EF4-FFF2-40B4-BE49-F238E27FC236}">
                <a16:creationId xmlns:a16="http://schemas.microsoft.com/office/drawing/2014/main" id="{DC548410-1751-7B4E-AA59-0C07731D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6" y="186931"/>
            <a:ext cx="8915400" cy="914400"/>
          </a:xfrm>
          <a:prstGeom prst="rect">
            <a:avLst/>
          </a:prstGeom>
        </p:spPr>
      </p:pic>
      <p:cxnSp>
        <p:nvCxnSpPr>
          <p:cNvPr id="12" name="Straight Connector 11">
            <a:extLst>
              <a:ext uri="{FF2B5EF4-FFF2-40B4-BE49-F238E27FC236}">
                <a16:creationId xmlns:a16="http://schemas.microsoft.com/office/drawing/2014/main" id="{A37173B6-4544-4A46-8E7D-DBD148017D89}"/>
              </a:ext>
            </a:extLst>
          </p:cNvPr>
          <p:cNvCxnSpPr/>
          <p:nvPr userDrawn="1"/>
        </p:nvCxnSpPr>
        <p:spPr>
          <a:xfrm>
            <a:off x="130278" y="1274565"/>
            <a:ext cx="8872128" cy="0"/>
          </a:xfrm>
          <a:prstGeom prst="line">
            <a:avLst/>
          </a:prstGeom>
          <a:ln>
            <a:solidFill>
              <a:srgbClr val="00563B"/>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192998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cs typeface="+mn-cs"/>
              </a:defRPr>
            </a:lvl1pPr>
          </a:lstStyle>
          <a:p>
            <a:pPr>
              <a:defRPr/>
            </a:pPr>
            <a:fld id="{24199331-0689-4877-BB72-8AA3F8080964}" type="datetime1">
              <a:rPr lang="en-US" smtClean="0"/>
              <a:t>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cs typeface="+mn-cs"/>
              </a:defRPr>
            </a:lvl1pPr>
          </a:lstStyle>
          <a:p>
            <a:pPr>
              <a:defRPr/>
            </a:pPr>
            <a:fld id="{FFC994E3-179B-4E9D-9AF4-62F2A89DC0B7}" type="slidenum">
              <a:rPr lang="en-US"/>
              <a:pPr>
                <a:defRPr/>
              </a:pPr>
              <a:t>‹#›</a:t>
            </a:fld>
            <a:endParaRPr lang="en-US"/>
          </a:p>
        </p:txBody>
      </p:sp>
      <p:sp>
        <p:nvSpPr>
          <p:cNvPr id="1026"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D3E6C89-E7BF-4E31-80A4-D62FB2685C26}" type="slidenum">
              <a:rPr lang="en-US" smtClean="0"/>
              <a:pPr>
                <a:defRPr/>
              </a:pPr>
              <a:t>1</a:t>
            </a:fld>
            <a:endParaRPr lang="en-US"/>
          </a:p>
        </p:txBody>
      </p:sp>
      <p:sp>
        <p:nvSpPr>
          <p:cNvPr id="5" name="Rectangle 4">
            <a:extLst>
              <a:ext uri="{FF2B5EF4-FFF2-40B4-BE49-F238E27FC236}">
                <a16:creationId xmlns:a16="http://schemas.microsoft.com/office/drawing/2014/main" id="{581AA06C-7237-4D47-BF41-E9DE4D2F332E}"/>
              </a:ext>
            </a:extLst>
          </p:cNvPr>
          <p:cNvSpPr/>
          <p:nvPr/>
        </p:nvSpPr>
        <p:spPr>
          <a:xfrm>
            <a:off x="145026" y="3146871"/>
            <a:ext cx="8872128" cy="369332"/>
          </a:xfrm>
          <a:prstGeom prst="rect">
            <a:avLst/>
          </a:prstGeom>
        </p:spPr>
        <p:txBody>
          <a:bodyPr wrap="square">
            <a:spAutoFit/>
          </a:bodyPr>
          <a:lstStyle/>
          <a:p>
            <a:pPr algn="ctr" fontAlgn="auto">
              <a:spcAft>
                <a:spcPct val="0"/>
              </a:spcAft>
              <a:defRPr/>
            </a:pPr>
            <a:r>
              <a:rPr lang="en-US" b="1" smtClean="0">
                <a:solidFill>
                  <a:srgbClr val="046252"/>
                </a:solidFill>
                <a:latin typeface="Arial" pitchFamily="34" charset="0"/>
                <a:cs typeface="Arial" pitchFamily="34" charset="0"/>
              </a:rPr>
              <a:t>December 6, 2019 |  Ohio Association of Pupil Services Administrators </a:t>
            </a:r>
            <a:endParaRPr lang="en-US" b="1">
              <a:solidFill>
                <a:srgbClr val="046252"/>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3A2FFF2D-317C-744C-9E8A-0F11A715AB3A}"/>
              </a:ext>
            </a:extLst>
          </p:cNvPr>
          <p:cNvSpPr/>
          <p:nvPr/>
        </p:nvSpPr>
        <p:spPr>
          <a:xfrm>
            <a:off x="431596" y="5943600"/>
            <a:ext cx="8269492" cy="584775"/>
          </a:xfrm>
          <a:prstGeom prst="rect">
            <a:avLst/>
          </a:prstGeom>
        </p:spPr>
        <p:txBody>
          <a:bodyPr wrap="square">
            <a:spAutoFit/>
          </a:bodyPr>
          <a:lstStyle/>
          <a:p>
            <a:pPr algn="ctr" fontAlgn="auto">
              <a:spcAft>
                <a:spcPct val="0"/>
              </a:spcAft>
              <a:defRPr/>
            </a:pPr>
            <a:r>
              <a:rPr lang="en-US" sz="1050" b="1">
                <a:solidFill>
                  <a:srgbClr val="046252"/>
                </a:solidFill>
                <a:latin typeface="Arial" pitchFamily="34" charset="0"/>
                <a:cs typeface="Arial" pitchFamily="34" charset="0"/>
              </a:rPr>
              <a:t>PRESENTED BY: </a:t>
            </a:r>
            <a:r>
              <a:rPr lang="en-US" sz="1600" b="1">
                <a:solidFill>
                  <a:srgbClr val="046252"/>
                </a:solidFill>
                <a:latin typeface="Arial" pitchFamily="34" charset="0"/>
                <a:cs typeface="Arial" pitchFamily="34" charset="0"/>
              </a:rPr>
              <a:t>Christina </a:t>
            </a:r>
            <a:r>
              <a:rPr lang="en-US" sz="1600" b="1" smtClean="0">
                <a:solidFill>
                  <a:srgbClr val="046252"/>
                </a:solidFill>
                <a:latin typeface="Arial" pitchFamily="34" charset="0"/>
                <a:cs typeface="Arial" pitchFamily="34" charset="0"/>
              </a:rPr>
              <a:t>Henagen Peer    </a:t>
            </a:r>
            <a:r>
              <a:rPr lang="en-US" sz="1050" b="1">
                <a:solidFill>
                  <a:srgbClr val="046252"/>
                </a:solidFill>
                <a:latin typeface="Arial" pitchFamily="34" charset="0"/>
                <a:cs typeface="Arial" pitchFamily="34" charset="0"/>
              </a:rPr>
              <a:t>TELEPHONE: </a:t>
            </a:r>
            <a:r>
              <a:rPr lang="en-US" sz="1600" b="1" smtClean="0">
                <a:solidFill>
                  <a:srgbClr val="046252"/>
                </a:solidFill>
                <a:latin typeface="Arial" pitchFamily="34" charset="0"/>
                <a:cs typeface="Arial" pitchFamily="34" charset="0"/>
              </a:rPr>
              <a:t>216.928.2918</a:t>
            </a:r>
          </a:p>
          <a:p>
            <a:pPr algn="ctr" fontAlgn="auto">
              <a:spcAft>
                <a:spcPct val="0"/>
              </a:spcAft>
              <a:defRPr/>
            </a:pPr>
            <a:r>
              <a:rPr lang="en-US" sz="1050" b="1" smtClean="0">
                <a:solidFill>
                  <a:srgbClr val="046252"/>
                </a:solidFill>
                <a:latin typeface="Arial" pitchFamily="34" charset="0"/>
                <a:cs typeface="Arial" pitchFamily="34" charset="0"/>
              </a:rPr>
              <a:t>EMAIL</a:t>
            </a:r>
            <a:r>
              <a:rPr lang="en-US" sz="1050" b="1">
                <a:solidFill>
                  <a:srgbClr val="046252"/>
                </a:solidFill>
                <a:latin typeface="Arial" pitchFamily="34" charset="0"/>
                <a:cs typeface="Arial" pitchFamily="34" charset="0"/>
              </a:rPr>
              <a:t>: </a:t>
            </a:r>
            <a:r>
              <a:rPr lang="en-US" sz="1600" b="1">
                <a:solidFill>
                  <a:srgbClr val="046252"/>
                </a:solidFill>
                <a:latin typeface="Arial" pitchFamily="34" charset="0"/>
                <a:cs typeface="Arial" pitchFamily="34" charset="0"/>
              </a:rPr>
              <a:t>cpeer@walterhav.com</a:t>
            </a:r>
          </a:p>
        </p:txBody>
      </p:sp>
      <p:sp>
        <p:nvSpPr>
          <p:cNvPr id="7" name="Title Placeholder 1"/>
          <p:cNvSpPr txBox="1"/>
          <p:nvPr/>
        </p:nvSpPr>
        <p:spPr bwMode="auto">
          <a:xfrm>
            <a:off x="124860" y="1467633"/>
            <a:ext cx="8862798" cy="135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ctr" anchorCtr="0" compatLnSpc="1">
            <a:prstTxWarp prst="textNoShape">
              <a:avLst/>
            </a:prstTxWarp>
          </a:bodyPr>
          <a:lstStyle>
            <a:defPPr>
              <a:defRPr lang="en-US"/>
            </a:defPPr>
            <a:lvl1pPr algn="ctr">
              <a:defRPr sz="3400" b="1" cap="none" baseline="0">
                <a:solidFill>
                  <a:schemeClr val="bg1"/>
                </a:solidFill>
                <a:latin typeface="Adobe Caslon Pro"/>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a:t>Protecting Students from Bad Employees: HR Tips for Pupil Services Administrators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6785" y="3516203"/>
            <a:ext cx="3282661" cy="242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230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District begins investigation by having director of special education interview parent to determine the exact nature of the concerns.</a:t>
            </a:r>
          </a:p>
          <a:p>
            <a:pPr lvl="1"/>
            <a:r>
              <a:rPr lang="en-US" smtClean="0"/>
              <a:t>Director of special education is informed by parent that this situation has been going on for the last two years.</a:t>
            </a:r>
          </a:p>
          <a:p>
            <a:pPr lvl="1"/>
            <a:r>
              <a:rPr lang="en-US" smtClean="0"/>
              <a:t>Director of special education pulls student’s IEP and progress reports completed by intervention specialist.  </a:t>
            </a:r>
          </a:p>
          <a:p>
            <a:pPr lvl="1"/>
            <a:r>
              <a:rPr lang="en-US" smtClean="0"/>
              <a:t>Review reveals poor data collection and leads to additional concerns regarding delivery of specially designed instruction.</a:t>
            </a:r>
          </a:p>
        </p:txBody>
      </p:sp>
    </p:spTree>
    <p:extLst>
      <p:ext uri="{BB962C8B-B14F-4D97-AF65-F5344CB8AC3E}">
        <p14:creationId xmlns:p14="http://schemas.microsoft.com/office/powerpoint/2010/main" val="23753923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Director </a:t>
            </a:r>
            <a:r>
              <a:rPr lang="en-US"/>
              <a:t>interviews teacher (with union representation) regarding delivery of services.</a:t>
            </a:r>
          </a:p>
          <a:p>
            <a:pPr lvl="1"/>
            <a:r>
              <a:rPr lang="en-US" smtClean="0"/>
              <a:t>Teacher responds that all services are being provided; progress reports accurately reflect services and student growth.</a:t>
            </a:r>
          </a:p>
          <a:p>
            <a:pPr lvl="1"/>
            <a:r>
              <a:rPr lang="en-US" smtClean="0"/>
              <a:t>Teacher states that student in question is “lazy” and that is why he is doing poorly.  </a:t>
            </a:r>
          </a:p>
          <a:p>
            <a:r>
              <a:rPr lang="en-US" smtClean="0"/>
              <a:t>Director requests the data that forms the basis of the progress reported by the teacher for all students on the teacher’s caseload.</a:t>
            </a:r>
          </a:p>
          <a:p>
            <a:pPr lvl="1"/>
            <a:r>
              <a:rPr lang="en-US" smtClean="0"/>
              <a:t>Teacher cannot produce the data – asks for time to compile.</a:t>
            </a:r>
          </a:p>
          <a:p>
            <a:pPr lvl="1"/>
            <a:r>
              <a:rPr lang="en-US" smtClean="0"/>
              <a:t>Teacher cannot explain how he is providing SDI to students.</a:t>
            </a:r>
          </a:p>
        </p:txBody>
      </p:sp>
    </p:spTree>
    <p:extLst>
      <p:ext uri="{BB962C8B-B14F-4D97-AF65-F5344CB8AC3E}">
        <p14:creationId xmlns:p14="http://schemas.microsoft.com/office/powerpoint/2010/main" val="27073817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Director eventually receives data from teacher and compares it to student progress.  Director finds:</a:t>
            </a:r>
          </a:p>
          <a:p>
            <a:pPr lvl="1"/>
            <a:r>
              <a:rPr lang="en-US" smtClean="0"/>
              <a:t>Data does not align with IEP goals or objectives;</a:t>
            </a:r>
          </a:p>
          <a:p>
            <a:pPr lvl="1"/>
            <a:r>
              <a:rPr lang="en-US" smtClean="0"/>
              <a:t>Data is hard to understand; and </a:t>
            </a:r>
          </a:p>
          <a:p>
            <a:pPr lvl="1"/>
            <a:r>
              <a:rPr lang="en-US" b="1" smtClean="0"/>
              <a:t>Data reported for multiple students on days when school was not in session.</a:t>
            </a:r>
          </a:p>
          <a:p>
            <a:r>
              <a:rPr lang="en-US"/>
              <a:t>D</a:t>
            </a:r>
            <a:r>
              <a:rPr lang="en-US" smtClean="0"/>
              <a:t>irector shares results of investigation with superintendent.</a:t>
            </a:r>
          </a:p>
          <a:p>
            <a:r>
              <a:rPr lang="en-US" smtClean="0"/>
              <a:t>Discipline proceedings against teacher initiated (including placing teacher on paid leave).</a:t>
            </a:r>
          </a:p>
        </p:txBody>
      </p:sp>
    </p:spTree>
    <p:extLst>
      <p:ext uri="{BB962C8B-B14F-4D97-AF65-F5344CB8AC3E}">
        <p14:creationId xmlns:p14="http://schemas.microsoft.com/office/powerpoint/2010/main" val="21289498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Teacher (and union) claim he should not be subject to discipline.</a:t>
            </a:r>
          </a:p>
          <a:p>
            <a:pPr lvl="1"/>
            <a:r>
              <a:rPr lang="en-US" smtClean="0"/>
              <a:t>State that failure to complete adequate progress reports or compile accurate data was due to inadequate training by the district.</a:t>
            </a:r>
          </a:p>
          <a:p>
            <a:pPr lvl="1">
              <a:spcAft>
                <a:spcPct val="0"/>
              </a:spcAft>
            </a:pPr>
            <a:r>
              <a:rPr lang="en-US" smtClean="0"/>
              <a:t>State that “snow day” data was an “honest</a:t>
            </a:r>
          </a:p>
          <a:p>
            <a:pPr marL="457200" lvl="1" indent="0">
              <a:buNone/>
            </a:pPr>
            <a:r>
              <a:rPr lang="en-US"/>
              <a:t> </a:t>
            </a:r>
            <a:r>
              <a:rPr lang="en-US" smtClean="0"/>
              <a:t>    mistake.”</a:t>
            </a:r>
          </a:p>
          <a:p>
            <a:pPr>
              <a:spcAft>
                <a:spcPct val="0"/>
              </a:spcAft>
            </a:pPr>
            <a:r>
              <a:rPr lang="en-US" smtClean="0"/>
              <a:t>District responded with examples of training</a:t>
            </a:r>
          </a:p>
          <a:p>
            <a:pPr marL="0" indent="0">
              <a:spcAft>
                <a:spcPct val="0"/>
              </a:spcAft>
              <a:buNone/>
            </a:pPr>
            <a:r>
              <a:rPr lang="en-US" smtClean="0"/>
              <a:t>     provided to all intervention specialists</a:t>
            </a:r>
          </a:p>
          <a:p>
            <a:pPr marL="0" indent="0">
              <a:spcAft>
                <a:spcPct val="0"/>
              </a:spcAft>
              <a:buNone/>
            </a:pPr>
            <a:r>
              <a:rPr lang="en-US"/>
              <a:t> </a:t>
            </a:r>
            <a:r>
              <a:rPr lang="en-US" smtClean="0"/>
              <a:t>    regarding IEP implementation, data collection</a:t>
            </a:r>
          </a:p>
          <a:p>
            <a:pPr marL="0" indent="0">
              <a:spcAft>
                <a:spcPct val="0"/>
              </a:spcAft>
              <a:buNone/>
            </a:pPr>
            <a:r>
              <a:rPr lang="en-US"/>
              <a:t> </a:t>
            </a:r>
            <a:r>
              <a:rPr lang="en-US" smtClean="0"/>
              <a:t>    and progress reporting.</a:t>
            </a:r>
          </a:p>
          <a:p>
            <a:endParaRPr lang="en-US"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9800" y="3505200"/>
            <a:ext cx="26765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0699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a:t>
            </a:r>
            <a:endParaRPr lang="en-US"/>
          </a:p>
        </p:txBody>
      </p:sp>
      <p:sp>
        <p:nvSpPr>
          <p:cNvPr id="3" name="Content Placeholder 2"/>
          <p:cNvSpPr>
            <a:spLocks noGrp="1"/>
          </p:cNvSpPr>
          <p:nvPr>
            <p:ph idx="1"/>
          </p:nvPr>
        </p:nvSpPr>
        <p:spPr/>
        <p:txBody>
          <a:bodyPr/>
          <a:lstStyle/>
          <a:p>
            <a:r>
              <a:rPr lang="en-US"/>
              <a:t>Teacher ultimately </a:t>
            </a:r>
            <a:r>
              <a:rPr lang="en-US" smtClean="0"/>
              <a:t>resigned.</a:t>
            </a:r>
            <a:endParaRPr lang="en-US"/>
          </a:p>
          <a:p>
            <a:r>
              <a:rPr lang="en-US"/>
              <a:t>District offered compensatory education to impacted </a:t>
            </a:r>
            <a:r>
              <a:rPr lang="en-US" smtClean="0"/>
              <a:t>students.</a:t>
            </a:r>
          </a:p>
          <a:p>
            <a:pPr lvl="1"/>
            <a:r>
              <a:rPr lang="en-US" smtClean="0"/>
              <a:t>Shared only that due to concerns regarding service delivery, compensatory services were being offered.</a:t>
            </a:r>
          </a:p>
          <a:p>
            <a:pPr lvl="1"/>
            <a:r>
              <a:rPr lang="en-US" smtClean="0"/>
              <a:t>Some parents elected to accept services, others did not.</a:t>
            </a:r>
          </a:p>
          <a:p>
            <a:r>
              <a:rPr lang="en-US" smtClean="0"/>
              <a:t>No parent due process or state complaints received.</a:t>
            </a:r>
          </a:p>
          <a:p>
            <a:r>
              <a:rPr lang="en-US" smtClean="0"/>
              <a:t>Teacher reported to office of professional conduct for falsifying data/student progress.</a:t>
            </a:r>
            <a:endParaRPr lang="en-US"/>
          </a:p>
        </p:txBody>
      </p:sp>
    </p:spTree>
    <p:extLst>
      <p:ext uri="{BB962C8B-B14F-4D97-AF65-F5344CB8AC3E}">
        <p14:creationId xmlns:p14="http://schemas.microsoft.com/office/powerpoint/2010/main" val="1367802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Liability</a:t>
            </a:r>
            <a:endParaRPr lang="en-US"/>
          </a:p>
        </p:txBody>
      </p:sp>
      <p:sp>
        <p:nvSpPr>
          <p:cNvPr id="3" name="Content Placeholder 2"/>
          <p:cNvSpPr>
            <a:spLocks noGrp="1"/>
          </p:cNvSpPr>
          <p:nvPr>
            <p:ph idx="1"/>
          </p:nvPr>
        </p:nvSpPr>
        <p:spPr/>
        <p:txBody>
          <a:bodyPr/>
          <a:lstStyle/>
          <a:p>
            <a:r>
              <a:rPr lang="en-US" smtClean="0"/>
              <a:t>Teacher’s conduct exposed the district to potential liability:</a:t>
            </a:r>
          </a:p>
          <a:p>
            <a:pPr lvl="1"/>
            <a:r>
              <a:rPr lang="en-US" smtClean="0"/>
              <a:t>Liability under the IDEA for failure to implement IEPs as written;</a:t>
            </a:r>
          </a:p>
          <a:p>
            <a:pPr lvl="1"/>
            <a:r>
              <a:rPr lang="en-US" smtClean="0"/>
              <a:t>Liability under the IDEA for lack of student progress; and</a:t>
            </a:r>
          </a:p>
          <a:p>
            <a:pPr lvl="1"/>
            <a:r>
              <a:rPr lang="en-US" smtClean="0"/>
              <a:t>Compliance issues for state reporting purposes.</a:t>
            </a:r>
            <a:endParaRPr lang="en-US"/>
          </a:p>
          <a:p>
            <a:r>
              <a:rPr lang="en-US" smtClean="0"/>
              <a:t>Recall standard for provision of FAPE:</a:t>
            </a:r>
          </a:p>
          <a:p>
            <a:pPr lvl="1"/>
            <a:r>
              <a:rPr lang="en-US" smtClean="0"/>
              <a:t>“to </a:t>
            </a:r>
            <a:r>
              <a:rPr lang="en-US"/>
              <a:t>meet its substantive obligation under the </a:t>
            </a:r>
            <a:r>
              <a:rPr lang="en-US" smtClean="0"/>
              <a:t>IDEA, a </a:t>
            </a:r>
            <a:r>
              <a:rPr lang="en-US"/>
              <a:t>school must offer an IEP reasonably </a:t>
            </a:r>
            <a:r>
              <a:rPr lang="en-US" smtClean="0"/>
              <a:t>calculated to </a:t>
            </a:r>
            <a:r>
              <a:rPr lang="en-US"/>
              <a:t>enable a child to make progress </a:t>
            </a:r>
            <a:r>
              <a:rPr lang="en-US" smtClean="0"/>
              <a:t>appropriate </a:t>
            </a:r>
            <a:r>
              <a:rPr lang="en-US"/>
              <a:t>in light of the child’s circumstances</a:t>
            </a:r>
            <a:r>
              <a:rPr lang="en-US" smtClean="0"/>
              <a:t>.” </a:t>
            </a:r>
            <a:endParaRPr lang="en-US"/>
          </a:p>
          <a:p>
            <a:pPr lvl="1"/>
            <a:r>
              <a:rPr lang="en-US" smtClean="0"/>
              <a:t>Impossible to meet this standard with substandard data.</a:t>
            </a:r>
          </a:p>
        </p:txBody>
      </p:sp>
    </p:spTree>
    <p:extLst>
      <p:ext uri="{BB962C8B-B14F-4D97-AF65-F5344CB8AC3E}">
        <p14:creationId xmlns:p14="http://schemas.microsoft.com/office/powerpoint/2010/main" val="39202542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Evidence of training provided by district was key factor in forcing resignation.</a:t>
            </a:r>
          </a:p>
          <a:p>
            <a:pPr lvl="1"/>
            <a:r>
              <a:rPr lang="en-US" smtClean="0"/>
              <a:t>Teacher could not argue he had not been given information regarding district’s expectations.</a:t>
            </a:r>
          </a:p>
          <a:p>
            <a:r>
              <a:rPr lang="en-US" smtClean="0"/>
              <a:t>Prompt investigation of concerns allowed district to gather needed evidence.</a:t>
            </a:r>
          </a:p>
          <a:p>
            <a:r>
              <a:rPr lang="en-US" smtClean="0"/>
              <a:t>Teacher gave a huge “assist” with falsified data.</a:t>
            </a:r>
          </a:p>
          <a:p>
            <a:pPr marL="0" indent="0">
              <a:buNone/>
            </a:pP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9800" y="4419600"/>
            <a:ext cx="2870585" cy="185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731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Districts must confront poor data collection and IEP implementation practices proactively.</a:t>
            </a:r>
          </a:p>
          <a:p>
            <a:pPr lvl="1"/>
            <a:r>
              <a:rPr lang="en-US" smtClean="0"/>
              <a:t>Situations should not arise where the </a:t>
            </a:r>
            <a:r>
              <a:rPr lang="en-US" b="1" smtClean="0"/>
              <a:t>parent</a:t>
            </a:r>
            <a:r>
              <a:rPr lang="en-US" smtClean="0"/>
              <a:t> is letting the district know that a teacher is not complying with IDEA.</a:t>
            </a:r>
          </a:p>
          <a:p>
            <a:r>
              <a:rPr lang="en-US" smtClean="0"/>
              <a:t>Internal IEP, progress report and data collection audits for all intervention specialists can be helpful.</a:t>
            </a:r>
          </a:p>
          <a:p>
            <a:pPr lvl="1"/>
            <a:r>
              <a:rPr lang="en-US" smtClean="0"/>
              <a:t>Allows directors to determine which teachers are excelling, adequate or struggling and provide continued monitoring or professional development as appropriate.</a:t>
            </a:r>
          </a:p>
          <a:p>
            <a:pPr lvl="1"/>
            <a:r>
              <a:rPr lang="en-US" b="1" smtClean="0"/>
              <a:t>Beware of union issues that could be caused by additional monitoring.</a:t>
            </a:r>
          </a:p>
          <a:p>
            <a:pPr lvl="1"/>
            <a:endParaRPr lang="en-US"/>
          </a:p>
        </p:txBody>
      </p:sp>
    </p:spTree>
    <p:extLst>
      <p:ext uri="{BB962C8B-B14F-4D97-AF65-F5344CB8AC3E}">
        <p14:creationId xmlns:p14="http://schemas.microsoft.com/office/powerpoint/2010/main" val="32212755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Take steps to ensure that compliance with IDEA’s requirements is a component of an intervention specialist’s evaluation.</a:t>
            </a:r>
          </a:p>
          <a:p>
            <a:pPr lvl="1"/>
            <a:r>
              <a:rPr lang="en-US" smtClean="0"/>
              <a:t>Make sure evaluators know what to look for when evaluating.</a:t>
            </a:r>
          </a:p>
          <a:p>
            <a:pPr lvl="1"/>
            <a:r>
              <a:rPr lang="en-US" smtClean="0"/>
              <a:t>Too often, evaluators do not know what to look for and poorly performing intervention specialists are given stellar evaluations.</a:t>
            </a:r>
          </a:p>
          <a:p>
            <a:pPr lvl="1"/>
            <a:r>
              <a:rPr lang="en-US" smtClean="0"/>
              <a:t>This makes discipline or non-renewal more difficult.</a:t>
            </a:r>
          </a:p>
          <a:p>
            <a:r>
              <a:rPr lang="en-US" smtClean="0"/>
              <a:t>Treat all poor data collectors equally.</a:t>
            </a:r>
          </a:p>
          <a:p>
            <a:pPr lvl="1"/>
            <a:r>
              <a:rPr lang="en-US" smtClean="0"/>
              <a:t>Do not leave the district open to a discrimination claim</a:t>
            </a:r>
            <a:r>
              <a:rPr lang="en-US"/>
              <a:t> </a:t>
            </a:r>
            <a:r>
              <a:rPr lang="en-US" smtClean="0"/>
              <a:t>because not all teachers are disciplined or marked down in their evaluations for poor data practices.</a:t>
            </a:r>
          </a:p>
        </p:txBody>
      </p:sp>
    </p:spTree>
    <p:extLst>
      <p:ext uri="{BB962C8B-B14F-4D97-AF65-F5344CB8AC3E}">
        <p14:creationId xmlns:p14="http://schemas.microsoft.com/office/powerpoint/2010/main" val="33166557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Intervention specialist is having difficulty with a “high maintenance” parent.  The parent is constantly calling and emailing.  The intervention specialist is at the hair salon and has a phone conversation (with an unknown third party) regarding her issues with the parent.  The intervention specialist calls the parent by name and shares details about the student’s needs.  </a:t>
            </a:r>
          </a:p>
          <a:p>
            <a:pPr lvl="1"/>
            <a:r>
              <a:rPr lang="en-US" smtClean="0"/>
              <a:t>The district learns of the issue when another patron of the hair salon, who is friends with the parent, overhears the conversation and reports the issue to the district.  </a:t>
            </a:r>
          </a:p>
          <a:p>
            <a:r>
              <a:rPr lang="en-US" b="1" smtClean="0"/>
              <a:t>What should the district do?</a:t>
            </a:r>
          </a:p>
          <a:p>
            <a:endParaRPr lang="en-US"/>
          </a:p>
        </p:txBody>
      </p:sp>
    </p:spTree>
    <p:extLst>
      <p:ext uri="{BB962C8B-B14F-4D97-AF65-F5344CB8AC3E}">
        <p14:creationId xmlns:p14="http://schemas.microsoft.com/office/powerpoint/2010/main" val="22659092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Forms of Bad Conduct</a:t>
            </a:r>
            <a:endParaRPr lang="en-US"/>
          </a:p>
        </p:txBody>
      </p:sp>
      <p:sp>
        <p:nvSpPr>
          <p:cNvPr id="3" name="Content Placeholder 2"/>
          <p:cNvSpPr>
            <a:spLocks noGrp="1"/>
          </p:cNvSpPr>
          <p:nvPr>
            <p:ph idx="1"/>
          </p:nvPr>
        </p:nvSpPr>
        <p:spPr/>
        <p:txBody>
          <a:bodyPr/>
          <a:lstStyle/>
          <a:p>
            <a:r>
              <a:rPr lang="en-US" smtClean="0"/>
              <a:t>Bad conduct comes in many forms…</a:t>
            </a:r>
          </a:p>
          <a:p>
            <a:pPr lvl="1"/>
            <a:r>
              <a:rPr lang="en-US" smtClean="0"/>
              <a:t>Neglect of duty;</a:t>
            </a:r>
          </a:p>
          <a:p>
            <a:pPr lvl="1"/>
            <a:r>
              <a:rPr lang="en-US" smtClean="0"/>
              <a:t>Poor judgment;</a:t>
            </a:r>
          </a:p>
          <a:p>
            <a:pPr lvl="1"/>
            <a:r>
              <a:rPr lang="en-US" smtClean="0"/>
              <a:t>Human error; and </a:t>
            </a:r>
          </a:p>
          <a:p>
            <a:pPr lvl="1"/>
            <a:r>
              <a:rPr lang="en-US" smtClean="0"/>
              <a:t>Outright dishonesty.</a:t>
            </a:r>
          </a:p>
          <a:p>
            <a:r>
              <a:rPr lang="en-US" smtClean="0"/>
              <a:t>District’s response to bad conduct is key.</a:t>
            </a:r>
          </a:p>
          <a:p>
            <a:pPr lvl="1"/>
            <a:r>
              <a:rPr lang="en-US" smtClean="0"/>
              <a:t>Swift and comprehensive response can limit liability and/or keep a situation with a parent from getting more adversarial.  </a:t>
            </a:r>
          </a:p>
          <a:p>
            <a:pPr lvl="1"/>
            <a:endParaRPr lang="en-US" smtClean="0"/>
          </a:p>
          <a:p>
            <a:pPr lvl="1"/>
            <a:endParaRPr lang="en-US"/>
          </a:p>
        </p:txBody>
      </p:sp>
    </p:spTree>
    <p:extLst>
      <p:ext uri="{BB962C8B-B14F-4D97-AF65-F5344CB8AC3E}">
        <p14:creationId xmlns:p14="http://schemas.microsoft.com/office/powerpoint/2010/main" val="19798613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District interviewed parent who reported the issue to get pertinent details.</a:t>
            </a:r>
          </a:p>
          <a:p>
            <a:pPr>
              <a:spcAft>
                <a:spcPct val="0"/>
              </a:spcAft>
            </a:pPr>
            <a:r>
              <a:rPr lang="en-US" smtClean="0"/>
              <a:t>District interviewed intervention specialist</a:t>
            </a:r>
          </a:p>
          <a:p>
            <a:pPr marL="0" indent="0">
              <a:spcAft>
                <a:spcPct val="0"/>
              </a:spcAft>
              <a:buNone/>
            </a:pPr>
            <a:r>
              <a:rPr lang="en-US"/>
              <a:t> </a:t>
            </a:r>
            <a:r>
              <a:rPr lang="en-US" smtClean="0"/>
              <a:t>    (in accordance with collective bargaining</a:t>
            </a:r>
          </a:p>
          <a:p>
            <a:pPr marL="0" indent="0">
              <a:buNone/>
            </a:pPr>
            <a:r>
              <a:rPr lang="en-US"/>
              <a:t> </a:t>
            </a:r>
            <a:r>
              <a:rPr lang="en-US" smtClean="0"/>
              <a:t>    agreement and with union representation). </a:t>
            </a:r>
          </a:p>
          <a:p>
            <a:pPr lvl="1">
              <a:spcAft>
                <a:spcPct val="0"/>
              </a:spcAft>
            </a:pPr>
            <a:r>
              <a:rPr lang="en-US" smtClean="0"/>
              <a:t>Confronted IS with details of the conversation</a:t>
            </a:r>
          </a:p>
          <a:p>
            <a:pPr marL="457200" lvl="1" indent="0">
              <a:buNone/>
            </a:pPr>
            <a:r>
              <a:rPr lang="en-US"/>
              <a:t> </a:t>
            </a:r>
            <a:r>
              <a:rPr lang="en-US" smtClean="0"/>
              <a:t>    that was reported.</a:t>
            </a:r>
          </a:p>
          <a:p>
            <a:pPr>
              <a:spcAft>
                <a:spcPct val="0"/>
              </a:spcAft>
            </a:pPr>
            <a:r>
              <a:rPr lang="en-US" smtClean="0"/>
              <a:t>IS admitted to making the comments and to</a:t>
            </a:r>
          </a:p>
          <a:p>
            <a:pPr marL="0" indent="0">
              <a:buNone/>
            </a:pPr>
            <a:r>
              <a:rPr lang="en-US"/>
              <a:t> </a:t>
            </a:r>
            <a:r>
              <a:rPr lang="en-US" smtClean="0"/>
              <a:t>    poor judgment.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4015" y="2971801"/>
            <a:ext cx="224334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6120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a:t>
            </a:r>
            <a:endParaRPr lang="en-US"/>
          </a:p>
        </p:txBody>
      </p:sp>
      <p:sp>
        <p:nvSpPr>
          <p:cNvPr id="3" name="Content Placeholder 2"/>
          <p:cNvSpPr>
            <a:spLocks noGrp="1"/>
          </p:cNvSpPr>
          <p:nvPr>
            <p:ph idx="1"/>
          </p:nvPr>
        </p:nvSpPr>
        <p:spPr/>
        <p:txBody>
          <a:bodyPr/>
          <a:lstStyle/>
          <a:p>
            <a:r>
              <a:rPr lang="en-US" smtClean="0"/>
              <a:t>District disciplined IS per collective bargaining agreement.</a:t>
            </a:r>
          </a:p>
          <a:p>
            <a:r>
              <a:rPr lang="en-US" smtClean="0"/>
              <a:t>District smoothed over situation with parent by apologizing for the teacher’s actions/comments and by assigning the student to a different intervention specialist.</a:t>
            </a:r>
            <a:endParaRPr 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2018" y="4038600"/>
            <a:ext cx="24384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0416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Liability</a:t>
            </a:r>
            <a:endParaRPr lang="en-US"/>
          </a:p>
        </p:txBody>
      </p:sp>
      <p:sp>
        <p:nvSpPr>
          <p:cNvPr id="3" name="Content Placeholder 2"/>
          <p:cNvSpPr>
            <a:spLocks noGrp="1"/>
          </p:cNvSpPr>
          <p:nvPr>
            <p:ph idx="1"/>
          </p:nvPr>
        </p:nvSpPr>
        <p:spPr/>
        <p:txBody>
          <a:bodyPr/>
          <a:lstStyle/>
          <a:p>
            <a:r>
              <a:rPr lang="en-US" smtClean="0"/>
              <a:t>Intervention specialist’s comments, in addition to being unprofessional, were potentially a violation of FERPA.</a:t>
            </a:r>
          </a:p>
          <a:p>
            <a:r>
              <a:rPr lang="en-US" smtClean="0"/>
              <a:t>FERPA protects student’s personally identifiable information from disclosure without parental consent in most all but limited situations.</a:t>
            </a:r>
          </a:p>
          <a:p>
            <a:pPr lvl="1"/>
            <a:r>
              <a:rPr lang="en-US" smtClean="0"/>
              <a:t>Teacher did not disclose “educational records” but did disclose details about the student, the student’s educational program and her interactions with the parent.</a:t>
            </a:r>
          </a:p>
        </p:txBody>
      </p:sp>
    </p:spTree>
    <p:extLst>
      <p:ext uri="{BB962C8B-B14F-4D97-AF65-F5344CB8AC3E}">
        <p14:creationId xmlns:p14="http://schemas.microsoft.com/office/powerpoint/2010/main" val="803491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Liability</a:t>
            </a:r>
            <a:endParaRPr lang="en-US"/>
          </a:p>
        </p:txBody>
      </p:sp>
      <p:sp>
        <p:nvSpPr>
          <p:cNvPr id="3" name="Content Placeholder 2"/>
          <p:cNvSpPr>
            <a:spLocks noGrp="1"/>
          </p:cNvSpPr>
          <p:nvPr>
            <p:ph idx="1"/>
          </p:nvPr>
        </p:nvSpPr>
        <p:spPr/>
        <p:txBody>
          <a:bodyPr/>
          <a:lstStyle/>
          <a:p>
            <a:r>
              <a:rPr lang="en-US"/>
              <a:t>No private right of action under FERPA; however, parent could file complaint with Family Policy Compliance </a:t>
            </a:r>
            <a:r>
              <a:rPr lang="en-US" smtClean="0"/>
              <a:t>Office.</a:t>
            </a:r>
          </a:p>
          <a:p>
            <a:pPr lvl="1"/>
            <a:r>
              <a:rPr lang="en-US" smtClean="0"/>
              <a:t>FPCO complaints are serious and can result in the loss of federal funding.</a:t>
            </a:r>
          </a:p>
          <a:p>
            <a:pPr lvl="1"/>
            <a:r>
              <a:rPr lang="en-US" smtClean="0"/>
              <a:t>Generally, harsh penalties are reserved for systemic violations or blatant disregard for student privacy (not individual poor judgment where the district has taken disciplinary action).</a:t>
            </a:r>
          </a:p>
          <a:p>
            <a:r>
              <a:rPr lang="en-US" smtClean="0"/>
              <a:t>Liability under the IDEA provisions related to disclosure of student educational records and information.</a:t>
            </a:r>
          </a:p>
          <a:p>
            <a:pPr lvl="1"/>
            <a:r>
              <a:rPr lang="en-US" smtClean="0"/>
              <a:t>Could have resulted in due process complaint or state complaint.</a:t>
            </a:r>
            <a:endParaRPr lang="en-US"/>
          </a:p>
          <a:p>
            <a:endParaRPr lang="en-US"/>
          </a:p>
        </p:txBody>
      </p:sp>
    </p:spTree>
    <p:extLst>
      <p:ext uri="{BB962C8B-B14F-4D97-AF65-F5344CB8AC3E}">
        <p14:creationId xmlns:p14="http://schemas.microsoft.com/office/powerpoint/2010/main" val="35898296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Transgender student prefers to be addressed in school by a name that conforms with gender identity.  District agrees to honor student’s request.  Teacher refuses, citing her religious beliefs.  Teacher repeatedly refers to student by non-preferred name.</a:t>
            </a:r>
          </a:p>
          <a:p>
            <a:r>
              <a:rPr lang="en-US" b="1" smtClean="0"/>
              <a:t>What should the district do?</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3581400"/>
            <a:ext cx="4733925" cy="255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4223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Building principal meets with teacher to discuss the issue.</a:t>
            </a:r>
          </a:p>
          <a:p>
            <a:pPr lvl="1"/>
            <a:r>
              <a:rPr lang="en-US" smtClean="0"/>
              <a:t>Teacher cites her religious beliefs as her rational for refusing to call the student by preferred name.</a:t>
            </a:r>
          </a:p>
          <a:p>
            <a:r>
              <a:rPr lang="en-US" smtClean="0"/>
              <a:t>Building principal directs the teacher to call the student by the preferred name.  </a:t>
            </a:r>
          </a:p>
          <a:p>
            <a:pPr lvl="1"/>
            <a:r>
              <a:rPr lang="en-US" smtClean="0"/>
              <a:t>States that calling student by preferred name is not interfering with the teacher’s right to practice her religion.</a:t>
            </a:r>
          </a:p>
          <a:p>
            <a:pPr marL="0" indent="0">
              <a:buNone/>
            </a:pPr>
            <a:endParaRPr lang="en-US"/>
          </a:p>
        </p:txBody>
      </p:sp>
    </p:spTree>
    <p:extLst>
      <p:ext uri="{BB962C8B-B14F-4D97-AF65-F5344CB8AC3E}">
        <p14:creationId xmlns:p14="http://schemas.microsoft.com/office/powerpoint/2010/main" val="12201553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a:t>Teacher continues to refuse and calls student by non-preferred name.</a:t>
            </a:r>
          </a:p>
          <a:p>
            <a:r>
              <a:rPr lang="en-US"/>
              <a:t>Building principal meets with teacher again </a:t>
            </a:r>
            <a:r>
              <a:rPr lang="en-US" smtClean="0"/>
              <a:t>(with union representation) and </a:t>
            </a:r>
            <a:r>
              <a:rPr lang="en-US"/>
              <a:t>directs the teacher to use the </a:t>
            </a:r>
            <a:r>
              <a:rPr lang="en-US" smtClean="0"/>
              <a:t>student’s preferred name.  </a:t>
            </a:r>
          </a:p>
          <a:p>
            <a:pPr lvl="1"/>
            <a:r>
              <a:rPr lang="en-US" smtClean="0"/>
              <a:t>Directive is issued in writing.</a:t>
            </a:r>
          </a:p>
          <a:p>
            <a:pPr lvl="1"/>
            <a:r>
              <a:rPr lang="en-US" smtClean="0"/>
              <a:t>Teacher advised that failure to comply will be considered insubordination and will result in disciplinary consequences, up to and including termination.  </a:t>
            </a:r>
            <a:endParaRPr lang="en-US"/>
          </a:p>
          <a:p>
            <a:pPr marL="0" indent="0">
              <a:buNone/>
            </a:pPr>
            <a:endParaRPr lang="en-US"/>
          </a:p>
        </p:txBody>
      </p:sp>
    </p:spTree>
    <p:extLst>
      <p:ext uri="{BB962C8B-B14F-4D97-AF65-F5344CB8AC3E}">
        <p14:creationId xmlns:p14="http://schemas.microsoft.com/office/powerpoint/2010/main" val="34349573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a:t>
            </a:r>
            <a:endParaRPr lang="en-US"/>
          </a:p>
        </p:txBody>
      </p:sp>
      <p:sp>
        <p:nvSpPr>
          <p:cNvPr id="3" name="Content Placeholder 2"/>
          <p:cNvSpPr>
            <a:spLocks noGrp="1"/>
          </p:cNvSpPr>
          <p:nvPr>
            <p:ph idx="1"/>
          </p:nvPr>
        </p:nvSpPr>
        <p:spPr/>
        <p:txBody>
          <a:bodyPr/>
          <a:lstStyle/>
          <a:p>
            <a:r>
              <a:rPr lang="en-US" smtClean="0"/>
              <a:t>Teacher continues to refuse and continues to call student by non-preferred name.</a:t>
            </a:r>
          </a:p>
          <a:p>
            <a:pPr lvl="1"/>
            <a:r>
              <a:rPr lang="en-US" smtClean="0"/>
              <a:t>Student attempts suicide while at school.</a:t>
            </a:r>
          </a:p>
          <a:p>
            <a:r>
              <a:rPr lang="en-US" smtClean="0"/>
              <a:t>District institutes disciplinary proceedings (in accordance with the CBA) for insubordination.</a:t>
            </a:r>
          </a:p>
          <a:p>
            <a:r>
              <a:rPr lang="en-US" smtClean="0"/>
              <a:t>Teacher is non-renewed prior to the completion of the disciplinary proceedings.</a:t>
            </a:r>
          </a:p>
          <a:p>
            <a:pPr marL="0" indent="0">
              <a:buNone/>
            </a:pPr>
            <a:endParaRPr lang="en-US"/>
          </a:p>
        </p:txBody>
      </p:sp>
    </p:spTree>
    <p:extLst>
      <p:ext uri="{BB962C8B-B14F-4D97-AF65-F5344CB8AC3E}">
        <p14:creationId xmlns:p14="http://schemas.microsoft.com/office/powerpoint/2010/main" val="2830803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Discipline was possible because of building principal’s handling of situation.</a:t>
            </a:r>
          </a:p>
          <a:p>
            <a:pPr lvl="1"/>
            <a:r>
              <a:rPr lang="en-US" smtClean="0"/>
              <a:t>Important to clearly set out expectations and follow-up when expectations are not met.</a:t>
            </a:r>
          </a:p>
          <a:p>
            <a:pPr lvl="1"/>
            <a:r>
              <a:rPr lang="en-US" smtClean="0"/>
              <a:t>Important to note that failure to follow expectations will be considered insubordination and will result in discipline.</a:t>
            </a:r>
          </a:p>
          <a:p>
            <a:pPr lvl="2"/>
            <a:r>
              <a:rPr lang="en-US" smtClean="0"/>
              <a:t>No board policy regarding how to address students, but failing to follow building principal’s directive was clearly insubordination.</a:t>
            </a:r>
          </a:p>
        </p:txBody>
      </p:sp>
    </p:spTree>
    <p:extLst>
      <p:ext uri="{BB962C8B-B14F-4D97-AF65-F5344CB8AC3E}">
        <p14:creationId xmlns:p14="http://schemas.microsoft.com/office/powerpoint/2010/main" val="14622498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a:xfrm>
            <a:off x="130278" y="2265165"/>
            <a:ext cx="8857380" cy="3907035"/>
          </a:xfrm>
        </p:spPr>
        <p:txBody>
          <a:bodyPr/>
          <a:lstStyle/>
          <a:p>
            <a:r>
              <a:rPr lang="en-US"/>
              <a:t>Transgender rights are an evolving </a:t>
            </a:r>
            <a:r>
              <a:rPr lang="en-US" smtClean="0"/>
              <a:t>issue.</a:t>
            </a:r>
            <a:endParaRPr lang="en-US"/>
          </a:p>
          <a:p>
            <a:pPr lvl="1"/>
            <a:r>
              <a:rPr lang="en-US"/>
              <a:t>Changes from Obama Administration to Trump </a:t>
            </a:r>
            <a:r>
              <a:rPr lang="en-US" smtClean="0"/>
              <a:t>Administration.</a:t>
            </a:r>
            <a:endParaRPr lang="en-US"/>
          </a:p>
          <a:p>
            <a:pPr lvl="1"/>
            <a:r>
              <a:rPr lang="en-US" smtClean="0"/>
              <a:t>Cases making their way through the court system.</a:t>
            </a:r>
          </a:p>
          <a:p>
            <a:pPr lvl="1"/>
            <a:r>
              <a:rPr lang="en-US" smtClean="0"/>
              <a:t>Some municipalities passing laws to protect transgender individuals.</a:t>
            </a:r>
          </a:p>
          <a:p>
            <a:pPr lvl="1"/>
            <a:r>
              <a:rPr lang="en-US" smtClean="0"/>
              <a:t>Case from 6</a:t>
            </a:r>
            <a:r>
              <a:rPr lang="en-US" baseline="30000" smtClean="0"/>
              <a:t>th</a:t>
            </a:r>
            <a:r>
              <a:rPr lang="en-US" smtClean="0"/>
              <a:t> Circuit (which includes Ohio) affording various rights to transgender individuals.</a:t>
            </a:r>
          </a:p>
          <a:p>
            <a:r>
              <a:rPr lang="en-US" smtClean="0"/>
              <a:t>Districts </a:t>
            </a:r>
            <a:r>
              <a:rPr lang="en-US"/>
              <a:t>should consult with legal counsel regarding the current state of the law where the district is located when addressing transgender </a:t>
            </a:r>
            <a:r>
              <a:rPr lang="en-US" smtClean="0"/>
              <a:t>issues (for students or staff members).</a:t>
            </a:r>
            <a:endParaRPr lang="en-US"/>
          </a:p>
        </p:txBody>
      </p:sp>
    </p:spTree>
    <p:extLst>
      <p:ext uri="{BB962C8B-B14F-4D97-AF65-F5344CB8AC3E}">
        <p14:creationId xmlns:p14="http://schemas.microsoft.com/office/powerpoint/2010/main" val="15368680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Speech/language pathologist failed to conduct reevaluation for student on her caseload.</a:t>
            </a:r>
          </a:p>
          <a:p>
            <a:pPr lvl="1"/>
            <a:r>
              <a:rPr lang="en-US" smtClean="0"/>
              <a:t>Evaluation was more than 2 years overdue.</a:t>
            </a:r>
          </a:p>
          <a:p>
            <a:pPr lvl="1"/>
            <a:r>
              <a:rPr lang="en-US" smtClean="0"/>
              <a:t>District discovered the problem during an audit.</a:t>
            </a:r>
          </a:p>
          <a:p>
            <a:r>
              <a:rPr lang="en-US" b="1" smtClean="0"/>
              <a:t>What steps should the District take?</a:t>
            </a:r>
            <a:endParaRPr lang="en-US"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7400" y="3352800"/>
            <a:ext cx="26860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2651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Teacher notified building principal that an </a:t>
            </a:r>
            <a:r>
              <a:rPr lang="en-US"/>
              <a:t>i</a:t>
            </a:r>
            <a:r>
              <a:rPr lang="en-US" smtClean="0"/>
              <a:t>ntervention specialist was holding “annual review” IEP meetings by sitting down with the parent and going over the new IEP.  No other team members were in attendance.  Intervention specialist was then asking other teachers to sign the “participation” section of the IEP.  </a:t>
            </a:r>
          </a:p>
          <a:p>
            <a:r>
              <a:rPr lang="en-US" b="1" smtClean="0"/>
              <a:t>What should the district do?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35236" y="3810000"/>
            <a:ext cx="3610337" cy="237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2723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a:xfrm>
            <a:off x="152400" y="2209800"/>
            <a:ext cx="8857380" cy="3810000"/>
          </a:xfrm>
        </p:spPr>
        <p:txBody>
          <a:bodyPr/>
          <a:lstStyle/>
          <a:p>
            <a:r>
              <a:rPr lang="en-US" smtClean="0"/>
              <a:t>Director of special education and building principal met with intervention specialist (and union representative) regarding the allegations.</a:t>
            </a:r>
          </a:p>
          <a:p>
            <a:r>
              <a:rPr lang="en-US" smtClean="0"/>
              <a:t>IS denied the allegations, stated that all meetings had been held with parents and all required team members were in attendance.</a:t>
            </a:r>
          </a:p>
          <a:p>
            <a:r>
              <a:rPr lang="en-US" smtClean="0"/>
              <a:t>District began review of educational records of students on the intervention specialist’s caseload.</a:t>
            </a:r>
          </a:p>
          <a:p>
            <a:pPr lvl="1"/>
            <a:r>
              <a:rPr lang="en-US" smtClean="0"/>
              <a:t>Reviewed hard copy documents</a:t>
            </a:r>
          </a:p>
          <a:p>
            <a:pPr lvl="1"/>
            <a:r>
              <a:rPr lang="en-US" smtClean="0"/>
              <a:t>Reviewed documents on computer to determine when documents had been created</a:t>
            </a:r>
          </a:p>
          <a:p>
            <a:r>
              <a:rPr lang="en-US" smtClean="0"/>
              <a:t>District interviewed other teachers regarding allegations.</a:t>
            </a:r>
            <a:endParaRPr lang="en-US"/>
          </a:p>
        </p:txBody>
      </p:sp>
    </p:spTree>
    <p:extLst>
      <p:ext uri="{BB962C8B-B14F-4D97-AF65-F5344CB8AC3E}">
        <p14:creationId xmlns:p14="http://schemas.microsoft.com/office/powerpoint/2010/main" val="26428066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a:xfrm>
            <a:off x="27709" y="2209800"/>
            <a:ext cx="8857380" cy="3810000"/>
          </a:xfrm>
        </p:spPr>
        <p:txBody>
          <a:bodyPr/>
          <a:lstStyle/>
          <a:p>
            <a:r>
              <a:rPr lang="en-US"/>
              <a:t>District discovered:</a:t>
            </a:r>
          </a:p>
          <a:p>
            <a:pPr lvl="1"/>
            <a:r>
              <a:rPr lang="en-US"/>
              <a:t>Most IEPs were not signed by all required team </a:t>
            </a:r>
            <a:r>
              <a:rPr lang="en-US" smtClean="0"/>
              <a:t>members.</a:t>
            </a:r>
            <a:endParaRPr lang="en-US"/>
          </a:p>
          <a:p>
            <a:pPr lvl="1"/>
            <a:r>
              <a:rPr lang="en-US"/>
              <a:t>Intervention specialist attempted to </a:t>
            </a:r>
            <a:r>
              <a:rPr lang="en-US" smtClean="0"/>
              <a:t>“clean up” </a:t>
            </a:r>
            <a:r>
              <a:rPr lang="en-US"/>
              <a:t>the documentation by asking other staff members to sign the IEP indicating they participated in meetings that never occurred.  </a:t>
            </a:r>
          </a:p>
          <a:p>
            <a:pPr lvl="2"/>
            <a:r>
              <a:rPr lang="en-US"/>
              <a:t>First year teacher signed multiple IEPs, at the intervention specialist’s </a:t>
            </a:r>
            <a:r>
              <a:rPr lang="en-US" smtClean="0"/>
              <a:t>request. </a:t>
            </a:r>
          </a:p>
          <a:p>
            <a:pPr lvl="2"/>
            <a:r>
              <a:rPr lang="en-US" smtClean="0"/>
              <a:t>Teacher admitted this when interviewed and stated IS said it was fine to sign because the regular education teacher had the student in class.</a:t>
            </a:r>
            <a:endParaRPr lang="en-US"/>
          </a:p>
          <a:p>
            <a:pPr lvl="1"/>
            <a:r>
              <a:rPr lang="en-US"/>
              <a:t>Intervention </a:t>
            </a:r>
            <a:r>
              <a:rPr lang="en-US" smtClean="0"/>
              <a:t>specialist had created numerous IEP meeting invitations </a:t>
            </a:r>
            <a:r>
              <a:rPr lang="en-US" b="1" smtClean="0"/>
              <a:t>after the date of the IEP meeting</a:t>
            </a:r>
            <a:r>
              <a:rPr lang="en-US" smtClean="0"/>
              <a:t> (based on when documents had been created in special education software).</a:t>
            </a:r>
            <a:endParaRPr lang="en-US"/>
          </a:p>
        </p:txBody>
      </p:sp>
    </p:spTree>
    <p:extLst>
      <p:ext uri="{BB962C8B-B14F-4D97-AF65-F5344CB8AC3E}">
        <p14:creationId xmlns:p14="http://schemas.microsoft.com/office/powerpoint/2010/main" val="12039764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a:t>
            </a:r>
            <a:endParaRPr lang="en-US"/>
          </a:p>
        </p:txBody>
      </p:sp>
      <p:sp>
        <p:nvSpPr>
          <p:cNvPr id="3" name="Content Placeholder 2"/>
          <p:cNvSpPr>
            <a:spLocks noGrp="1"/>
          </p:cNvSpPr>
          <p:nvPr>
            <p:ph idx="1"/>
          </p:nvPr>
        </p:nvSpPr>
        <p:spPr/>
        <p:txBody>
          <a:bodyPr/>
          <a:lstStyle/>
          <a:p>
            <a:r>
              <a:rPr lang="en-US" smtClean="0"/>
              <a:t>District initiated discipline proceedings with intervention specialist (in accordance with CBA).</a:t>
            </a:r>
          </a:p>
          <a:p>
            <a:pPr lvl="1"/>
            <a:r>
              <a:rPr lang="en-US" smtClean="0"/>
              <a:t>District pursued termination based on egregious nature of the conduct and the attempted “cover up.”</a:t>
            </a:r>
          </a:p>
          <a:p>
            <a:pPr lvl="1"/>
            <a:r>
              <a:rPr lang="en-US" smtClean="0"/>
              <a:t>Intervention specialist resigned in lieu of termination.</a:t>
            </a:r>
          </a:p>
          <a:p>
            <a:r>
              <a:rPr lang="en-US" smtClean="0"/>
              <a:t>District </a:t>
            </a:r>
            <a:r>
              <a:rPr lang="en-US"/>
              <a:t>initiated discipline proceedings with </a:t>
            </a:r>
            <a:r>
              <a:rPr lang="en-US" smtClean="0"/>
              <a:t>first year teacher </a:t>
            </a:r>
            <a:r>
              <a:rPr lang="en-US"/>
              <a:t>(in accordance with CBA</a:t>
            </a:r>
            <a:r>
              <a:rPr lang="en-US" smtClean="0"/>
              <a:t>) for her role in signing IEPs without attending meetings.</a:t>
            </a:r>
          </a:p>
          <a:p>
            <a:pPr lvl="1"/>
            <a:r>
              <a:rPr lang="en-US" smtClean="0"/>
              <a:t>Teacher received a warning and additional training.</a:t>
            </a:r>
            <a:endParaRPr lang="en-US"/>
          </a:p>
          <a:p>
            <a:endParaRPr lang="en-US"/>
          </a:p>
        </p:txBody>
      </p:sp>
    </p:spTree>
    <p:extLst>
      <p:ext uri="{BB962C8B-B14F-4D97-AF65-F5344CB8AC3E}">
        <p14:creationId xmlns:p14="http://schemas.microsoft.com/office/powerpoint/2010/main" val="25893015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Liability</a:t>
            </a:r>
            <a:endParaRPr lang="en-US"/>
          </a:p>
        </p:txBody>
      </p:sp>
      <p:sp>
        <p:nvSpPr>
          <p:cNvPr id="3" name="Content Placeholder 2"/>
          <p:cNvSpPr>
            <a:spLocks noGrp="1"/>
          </p:cNvSpPr>
          <p:nvPr>
            <p:ph idx="1"/>
          </p:nvPr>
        </p:nvSpPr>
        <p:spPr/>
        <p:txBody>
          <a:bodyPr/>
          <a:lstStyle/>
          <a:p>
            <a:r>
              <a:rPr lang="en-US" smtClean="0"/>
              <a:t>Actions of both teachers, but intervention specialist in particular, exposed district to liability under the IDEA.</a:t>
            </a:r>
          </a:p>
          <a:p>
            <a:pPr lvl="1"/>
            <a:r>
              <a:rPr lang="en-US" smtClean="0"/>
              <a:t>Lack of proper team meetings.</a:t>
            </a:r>
          </a:p>
          <a:p>
            <a:pPr lvl="1"/>
            <a:r>
              <a:rPr lang="en-US" smtClean="0"/>
              <a:t>Lack of properly constituted IEP teams.</a:t>
            </a:r>
          </a:p>
          <a:p>
            <a:pPr>
              <a:spcAft>
                <a:spcPct val="0"/>
              </a:spcAft>
            </a:pPr>
            <a:r>
              <a:rPr lang="en-US" smtClean="0"/>
              <a:t>In the end, no parent complaints were</a:t>
            </a:r>
          </a:p>
          <a:p>
            <a:pPr marL="0" indent="0">
              <a:spcAft>
                <a:spcPct val="0"/>
              </a:spcAft>
              <a:buNone/>
            </a:pPr>
            <a:r>
              <a:rPr lang="en-US" smtClean="0"/>
              <a:t>     received and the district “rode out” the two</a:t>
            </a:r>
          </a:p>
          <a:p>
            <a:pPr marL="0" indent="0">
              <a:spcAft>
                <a:spcPct val="0"/>
              </a:spcAft>
              <a:buNone/>
            </a:pPr>
            <a:r>
              <a:rPr lang="en-US" smtClean="0"/>
              <a:t>     year statute of limitations for these issues.</a:t>
            </a: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45727" y="3409516"/>
            <a:ext cx="3076575" cy="230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38799" y="5715000"/>
            <a:ext cx="2986087" cy="40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611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No great lessons here…just common sense.</a:t>
            </a:r>
          </a:p>
          <a:p>
            <a:pPr lvl="1"/>
            <a:r>
              <a:rPr lang="en-US" b="1"/>
              <a:t>Don’t falsify </a:t>
            </a:r>
            <a:r>
              <a:rPr lang="en-US" b="1" smtClean="0"/>
              <a:t>documents. </a:t>
            </a:r>
          </a:p>
          <a:p>
            <a:pPr lvl="1"/>
            <a:r>
              <a:rPr lang="en-US" smtClean="0"/>
              <a:t>If you were not at the IEP meeting, don’t sign the IEP.</a:t>
            </a:r>
          </a:p>
          <a:p>
            <a:pPr lvl="1"/>
            <a:r>
              <a:rPr lang="en-US" smtClean="0"/>
              <a:t>Don’t cut corners – annual reviews are legally required.</a:t>
            </a:r>
          </a:p>
          <a:p>
            <a:r>
              <a:rPr lang="en-US" smtClean="0"/>
              <a:t>IEP software can provide valuable evidence when investigating possible misconduct.</a:t>
            </a:r>
          </a:p>
          <a:p>
            <a:endParaRPr lang="en-US"/>
          </a:p>
        </p:txBody>
      </p:sp>
      <p:pic>
        <p:nvPicPr>
          <p:cNvPr id="4" name="Picture 3"/>
          <p:cNvPicPr>
            <a:picLocks noChangeAspect="1"/>
          </p:cNvPicPr>
          <p:nvPr/>
        </p:nvPicPr>
        <p:blipFill>
          <a:blip r:embed="rId3"/>
          <a:stretch>
            <a:fillRect/>
          </a:stretch>
        </p:blipFill>
        <p:spPr>
          <a:xfrm>
            <a:off x="6934200" y="2362200"/>
            <a:ext cx="1752600" cy="1752600"/>
          </a:xfrm>
          <a:prstGeom prst="rect">
            <a:avLst/>
          </a:prstGeom>
        </p:spPr>
      </p:pic>
    </p:spTree>
    <p:extLst>
      <p:ext uri="{BB962C8B-B14F-4D97-AF65-F5344CB8AC3E}">
        <p14:creationId xmlns:p14="http://schemas.microsoft.com/office/powerpoint/2010/main" val="12489635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A regular education student engages in conduct that violates the student code of conduct.  The district responds by suspending the student for 10 days and then imposing an 80 day expulsion.  The parent retained legal counsel and filed a due process complaint against the district alleging that it violated her child’s rights under the IDEA when it disciplined the student without first conducting a manifestation determination.  </a:t>
            </a:r>
          </a:p>
          <a:p>
            <a:r>
              <a:rPr lang="en-US" b="1" smtClean="0"/>
              <a:t>What should the district do?   </a:t>
            </a:r>
            <a:endParaRPr lang="en-US" b="1"/>
          </a:p>
        </p:txBody>
      </p:sp>
    </p:spTree>
    <p:extLst>
      <p:ext uri="{BB962C8B-B14F-4D97-AF65-F5344CB8AC3E}">
        <p14:creationId xmlns:p14="http://schemas.microsoft.com/office/powerpoint/2010/main" val="95629613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District took steps in response to due process complaint:</a:t>
            </a:r>
          </a:p>
          <a:p>
            <a:pPr lvl="1"/>
            <a:r>
              <a:rPr lang="en-US" smtClean="0"/>
              <a:t>Contacted insurance company.</a:t>
            </a:r>
          </a:p>
          <a:p>
            <a:pPr lvl="1"/>
            <a:r>
              <a:rPr lang="en-US" smtClean="0"/>
              <a:t>Contacted legal counsel.</a:t>
            </a:r>
          </a:p>
          <a:p>
            <a:pPr lvl="1"/>
            <a:r>
              <a:rPr lang="en-US" smtClean="0"/>
              <a:t>Distributed “litigation hold” procedures to all involved staff members. </a:t>
            </a:r>
          </a:p>
          <a:p>
            <a:pPr lvl="1"/>
            <a:r>
              <a:rPr lang="en-US" smtClean="0"/>
              <a:t>Worked with legal counsel to investigate allegations.</a:t>
            </a:r>
          </a:p>
          <a:p>
            <a:pPr lvl="2"/>
            <a:r>
              <a:rPr lang="en-US" smtClean="0"/>
              <a:t>Interviewed staff members;</a:t>
            </a:r>
          </a:p>
          <a:p>
            <a:pPr lvl="2"/>
            <a:r>
              <a:rPr lang="en-US" smtClean="0"/>
              <a:t>Reviewed educational records; and</a:t>
            </a:r>
          </a:p>
          <a:p>
            <a:pPr lvl="2"/>
            <a:r>
              <a:rPr lang="en-US" smtClean="0"/>
              <a:t>Reviewed emails.</a:t>
            </a:r>
          </a:p>
          <a:p>
            <a:endParaRPr lang="en-US"/>
          </a:p>
        </p:txBody>
      </p:sp>
    </p:spTree>
    <p:extLst>
      <p:ext uri="{BB962C8B-B14F-4D97-AF65-F5344CB8AC3E}">
        <p14:creationId xmlns:p14="http://schemas.microsoft.com/office/powerpoint/2010/main" val="36732287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p:txBody>
          <a:bodyPr/>
          <a:lstStyle/>
          <a:p>
            <a:r>
              <a:rPr lang="en-US" smtClean="0"/>
              <a:t>District discovered parent had sent an email to </a:t>
            </a:r>
            <a:r>
              <a:rPr lang="en-US" b="1" smtClean="0"/>
              <a:t>both</a:t>
            </a:r>
            <a:r>
              <a:rPr lang="en-US" smtClean="0"/>
              <a:t> the school counselor and school psychologist </a:t>
            </a:r>
            <a:r>
              <a:rPr lang="en-US" b="1" smtClean="0"/>
              <a:t>almost two months prior to the incident</a:t>
            </a:r>
            <a:r>
              <a:rPr lang="en-US" smtClean="0"/>
              <a:t> stating her suspicion that her son had a disability and </a:t>
            </a:r>
            <a:r>
              <a:rPr lang="en-US" b="1" smtClean="0"/>
              <a:t>requesting an evaluation under the IDEA.</a:t>
            </a:r>
          </a:p>
          <a:p>
            <a:pPr>
              <a:spcAft>
                <a:spcPct val="0"/>
              </a:spcAft>
            </a:pPr>
            <a:r>
              <a:rPr lang="en-US" smtClean="0"/>
              <a:t>Neither the school counselor nor the</a:t>
            </a:r>
          </a:p>
          <a:p>
            <a:pPr marL="0" indent="0">
              <a:spcAft>
                <a:spcPct val="0"/>
              </a:spcAft>
              <a:buNone/>
            </a:pPr>
            <a:r>
              <a:rPr lang="en-US" smtClean="0"/>
              <a:t>     school psychologist responded to the</a:t>
            </a:r>
          </a:p>
          <a:p>
            <a:pPr marL="0" indent="0">
              <a:spcAft>
                <a:spcPct val="0"/>
              </a:spcAft>
              <a:buNone/>
            </a:pPr>
            <a:r>
              <a:rPr lang="en-US" smtClean="0"/>
              <a:t>     parent’s email.</a:t>
            </a:r>
          </a:p>
          <a:p>
            <a:pPr marL="0" indent="0">
              <a:buNone/>
            </a:pP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3467905"/>
            <a:ext cx="3864264" cy="291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198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57380" cy="990600"/>
          </a:xfrm>
        </p:spPr>
        <p:txBody>
          <a:bodyPr/>
          <a:lstStyle/>
          <a:p>
            <a:r>
              <a:rPr lang="en-US" smtClean="0"/>
              <a:t>Outcomes</a:t>
            </a:r>
            <a:endParaRPr lang="en-US"/>
          </a:p>
        </p:txBody>
      </p:sp>
      <p:sp>
        <p:nvSpPr>
          <p:cNvPr id="3" name="Content Placeholder 2"/>
          <p:cNvSpPr>
            <a:spLocks noGrp="1"/>
          </p:cNvSpPr>
          <p:nvPr>
            <p:ph idx="1"/>
          </p:nvPr>
        </p:nvSpPr>
        <p:spPr>
          <a:xfrm>
            <a:off x="152400" y="2209800"/>
            <a:ext cx="8857380" cy="3810000"/>
          </a:xfrm>
        </p:spPr>
        <p:txBody>
          <a:bodyPr/>
          <a:lstStyle/>
          <a:p>
            <a:r>
              <a:rPr lang="en-US" smtClean="0"/>
              <a:t>District settled due process complaint.</a:t>
            </a:r>
          </a:p>
          <a:p>
            <a:pPr lvl="1"/>
            <a:r>
              <a:rPr lang="en-US" smtClean="0"/>
              <a:t>Paid for out of district placement for remainder of school year.</a:t>
            </a:r>
          </a:p>
          <a:p>
            <a:pPr lvl="1"/>
            <a:r>
              <a:rPr lang="en-US" smtClean="0"/>
              <a:t>Paid for summer services.</a:t>
            </a:r>
          </a:p>
          <a:p>
            <a:pPr lvl="1"/>
            <a:r>
              <a:rPr lang="en-US" smtClean="0"/>
              <a:t>Paid for counseling for remainder of year.</a:t>
            </a:r>
          </a:p>
          <a:p>
            <a:pPr lvl="1"/>
            <a:r>
              <a:rPr lang="en-US" smtClean="0"/>
              <a:t>Paid $10,000 to family for additional counseling and related services (to settle family’s claims related to alleged civil rights violations).</a:t>
            </a:r>
          </a:p>
          <a:p>
            <a:pPr lvl="1"/>
            <a:r>
              <a:rPr lang="en-US" smtClean="0"/>
              <a:t>Removed expulsion from student’s record.</a:t>
            </a:r>
          </a:p>
          <a:p>
            <a:pPr lvl="1"/>
            <a:r>
              <a:rPr lang="en-US" smtClean="0"/>
              <a:t>Paid family’s attorney $8,000 in fees.</a:t>
            </a:r>
          </a:p>
          <a:p>
            <a:r>
              <a:rPr lang="en-US" smtClean="0"/>
              <a:t>School psychologist and school counselor received additional training regarding processing parent requests and internal procedures.</a:t>
            </a:r>
            <a:endParaRPr lang="en-US"/>
          </a:p>
        </p:txBody>
      </p:sp>
    </p:spTree>
    <p:extLst>
      <p:ext uri="{BB962C8B-B14F-4D97-AF65-F5344CB8AC3E}">
        <p14:creationId xmlns:p14="http://schemas.microsoft.com/office/powerpoint/2010/main" val="41600338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2" y="1295400"/>
            <a:ext cx="8857380" cy="914400"/>
          </a:xfrm>
        </p:spPr>
        <p:txBody>
          <a:bodyPr/>
          <a:lstStyle/>
          <a:p>
            <a:r>
              <a:rPr lang="en-US" smtClean="0"/>
              <a:t>District Response</a:t>
            </a:r>
            <a:endParaRPr lang="en-US"/>
          </a:p>
        </p:txBody>
      </p:sp>
      <p:sp>
        <p:nvSpPr>
          <p:cNvPr id="3" name="Content Placeholder 2"/>
          <p:cNvSpPr>
            <a:spLocks noGrp="1"/>
          </p:cNvSpPr>
          <p:nvPr>
            <p:ph idx="1"/>
          </p:nvPr>
        </p:nvSpPr>
        <p:spPr>
          <a:xfrm>
            <a:off x="145026" y="1981200"/>
            <a:ext cx="8857380" cy="4343400"/>
          </a:xfrm>
        </p:spPr>
        <p:txBody>
          <a:bodyPr/>
          <a:lstStyle/>
          <a:p>
            <a:r>
              <a:rPr lang="en-US" smtClean="0"/>
              <a:t>Conduct a full investigation (quietly) to gather evidence</a:t>
            </a:r>
          </a:p>
          <a:p>
            <a:pPr lvl="1"/>
            <a:r>
              <a:rPr lang="en-US" smtClean="0"/>
              <a:t>District pulled all of the ETRs for students on the SLP’s caseload and checked for compliance.</a:t>
            </a:r>
          </a:p>
          <a:p>
            <a:pPr lvl="1"/>
            <a:r>
              <a:rPr lang="en-US" smtClean="0"/>
              <a:t>Discovered that the problem was widespread – not limited to one or two students.</a:t>
            </a:r>
          </a:p>
          <a:p>
            <a:pPr lvl="2"/>
            <a:r>
              <a:rPr lang="en-US" smtClean="0"/>
              <a:t>All “speech only” students on SLPs caseload were impacted.</a:t>
            </a:r>
          </a:p>
          <a:p>
            <a:r>
              <a:rPr lang="en-US" smtClean="0"/>
              <a:t>Confront the SLP</a:t>
            </a:r>
          </a:p>
          <a:p>
            <a:pPr lvl="1"/>
            <a:r>
              <a:rPr lang="en-US" smtClean="0"/>
              <a:t>District confronted SLP with evidence of ETR issue.</a:t>
            </a:r>
          </a:p>
          <a:p>
            <a:pPr lvl="1"/>
            <a:r>
              <a:rPr lang="en-US" smtClean="0"/>
              <a:t>SLP admitted to not conducting reevaluations.</a:t>
            </a:r>
          </a:p>
          <a:p>
            <a:pPr lvl="1"/>
            <a:r>
              <a:rPr lang="en-US" smtClean="0"/>
              <a:t>Blamed issue on workload and mental health issues (that were previously undisclosed).</a:t>
            </a:r>
          </a:p>
          <a:p>
            <a:pPr lvl="1"/>
            <a:endParaRPr lang="en-US"/>
          </a:p>
        </p:txBody>
      </p:sp>
    </p:spTree>
    <p:extLst>
      <p:ext uri="{BB962C8B-B14F-4D97-AF65-F5344CB8AC3E}">
        <p14:creationId xmlns:p14="http://schemas.microsoft.com/office/powerpoint/2010/main" val="308183171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p:txBody>
          <a:bodyPr/>
          <a:lstStyle/>
          <a:p>
            <a:r>
              <a:rPr lang="en-US" smtClean="0"/>
              <a:t>Human error and staff member oversights can be costly.</a:t>
            </a:r>
          </a:p>
          <a:p>
            <a:r>
              <a:rPr lang="en-US" smtClean="0"/>
              <a:t>Districts should have good procedures in place for processing parent requests for evaluations.</a:t>
            </a:r>
          </a:p>
          <a:p>
            <a:pPr lvl="1"/>
            <a:r>
              <a:rPr lang="en-US"/>
              <a:t>M</a:t>
            </a:r>
            <a:r>
              <a:rPr lang="en-US" smtClean="0"/>
              <a:t>ake sure nothing “falls through the cracks” when email is sent to more than one staff member – identify a point person.</a:t>
            </a:r>
          </a:p>
          <a:p>
            <a:r>
              <a:rPr lang="en-US" smtClean="0"/>
              <a:t>Some due process complaints cannot be avoided – some, like this one, are completely avoidable.</a:t>
            </a:r>
          </a:p>
          <a:p>
            <a:r>
              <a:rPr lang="en-US" smtClean="0"/>
              <a:t>Outcome would have been very different had the district responded to parent’s request for evaluation.</a:t>
            </a:r>
          </a:p>
          <a:p>
            <a:endParaRPr lang="en-US" smtClean="0"/>
          </a:p>
          <a:p>
            <a:pPr lvl="1"/>
            <a:endParaRPr lang="en-US"/>
          </a:p>
        </p:txBody>
      </p:sp>
    </p:spTree>
    <p:extLst>
      <p:ext uri="{BB962C8B-B14F-4D97-AF65-F5344CB8AC3E}">
        <p14:creationId xmlns:p14="http://schemas.microsoft.com/office/powerpoint/2010/main" val="33589763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5"/>
            <a:ext cx="8857380" cy="1240035"/>
          </a:xfrm>
        </p:spPr>
        <p:txBody>
          <a:bodyPr/>
          <a:lstStyle/>
          <a:p>
            <a:r>
              <a:rPr lang="en-US"/>
              <a:t>NUTS AND BOLTS OF CONDUCTING INVESTIGATIONS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62241" y="2858895"/>
            <a:ext cx="2822693" cy="296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5178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WHAT MUST BE INVESTIGATED</a:t>
            </a:r>
            <a:endParaRPr lang="en-US" b="1"/>
          </a:p>
        </p:txBody>
      </p:sp>
      <p:sp>
        <p:nvSpPr>
          <p:cNvPr id="3" name="Content Placeholder 2"/>
          <p:cNvSpPr>
            <a:spLocks noGrp="1"/>
          </p:cNvSpPr>
          <p:nvPr>
            <p:ph idx="1"/>
          </p:nvPr>
        </p:nvSpPr>
        <p:spPr>
          <a:xfrm>
            <a:off x="457200" y="1981200"/>
            <a:ext cx="8229600" cy="4648200"/>
          </a:xfrm>
        </p:spPr>
        <p:txBody>
          <a:bodyPr/>
          <a:lstStyle/>
          <a:p>
            <a:r>
              <a:rPr lang="en-US" smtClean="0"/>
              <a:t>General</a:t>
            </a:r>
          </a:p>
          <a:p>
            <a:pPr lvl="1"/>
            <a:r>
              <a:rPr lang="en-US" smtClean="0"/>
              <a:t>Employee misconduct (of any variety)</a:t>
            </a:r>
          </a:p>
          <a:p>
            <a:pPr lvl="1"/>
            <a:r>
              <a:rPr lang="en-US" smtClean="0"/>
              <a:t>Student misconduct (of any variety)</a:t>
            </a:r>
          </a:p>
          <a:p>
            <a:r>
              <a:rPr lang="en-US" smtClean="0"/>
              <a:t>Specific legal obligations</a:t>
            </a:r>
          </a:p>
          <a:p>
            <a:pPr lvl="1"/>
            <a:r>
              <a:rPr lang="en-US" smtClean="0"/>
              <a:t>Harassment allegations (based on sex, disability, race, national origin, etc.)</a:t>
            </a:r>
          </a:p>
          <a:p>
            <a:pPr lvl="1"/>
            <a:r>
              <a:rPr lang="en-US" smtClean="0"/>
              <a:t>Discrimination allegations (based </a:t>
            </a:r>
            <a:r>
              <a:rPr lang="en-US"/>
              <a:t>on sex, disability, race, national origin, etc</a:t>
            </a:r>
            <a:r>
              <a:rPr lang="en-US" smtClean="0"/>
              <a:t>.)</a:t>
            </a:r>
          </a:p>
          <a:p>
            <a:pPr lvl="1"/>
            <a:r>
              <a:rPr lang="en-US" smtClean="0"/>
              <a:t>Bullying allegations</a:t>
            </a:r>
          </a:p>
          <a:p>
            <a:pPr lvl="1"/>
            <a:r>
              <a:rPr lang="en-US" smtClean="0"/>
              <a:t>Alleged violations of ODE Licensure Code</a:t>
            </a:r>
            <a:endParaRPr lang="en-US"/>
          </a:p>
        </p:txBody>
      </p:sp>
    </p:spTree>
    <p:extLst>
      <p:ext uri="{BB962C8B-B14F-4D97-AF65-F5344CB8AC3E}">
        <p14:creationId xmlns:p14="http://schemas.microsoft.com/office/powerpoint/2010/main" val="33182541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143000"/>
            <a:ext cx="8458200" cy="685800"/>
          </a:xfrm>
        </p:spPr>
        <p:txBody>
          <a:bodyPr/>
          <a:lstStyle/>
          <a:p>
            <a:pPr algn="ctr" eaLnBrk="1" hangingPunct="1"/>
            <a:r>
              <a:rPr lang="en-US" altLang="en-US" b="1" smtClean="0"/>
              <a:t>PURPOSE OF INVESTIGATION</a:t>
            </a:r>
          </a:p>
        </p:txBody>
      </p:sp>
      <p:sp>
        <p:nvSpPr>
          <p:cNvPr id="4099" name="Rectangle 3"/>
          <p:cNvSpPr>
            <a:spLocks noGrp="1" noChangeArrowheads="1"/>
          </p:cNvSpPr>
          <p:nvPr>
            <p:ph idx="1"/>
          </p:nvPr>
        </p:nvSpPr>
        <p:spPr>
          <a:xfrm>
            <a:off x="457200" y="1905000"/>
            <a:ext cx="8229600" cy="4648200"/>
          </a:xfrm>
        </p:spPr>
        <p:txBody>
          <a:bodyPr/>
          <a:lstStyle/>
          <a:p>
            <a:pPr eaLnBrk="1" hangingPunct="1"/>
            <a:r>
              <a:rPr lang="en-US" altLang="en-US" smtClean="0"/>
              <a:t>Provide due process for alleged perpetrator</a:t>
            </a:r>
          </a:p>
          <a:p>
            <a:pPr lvl="1" eaLnBrk="1" hangingPunct="1"/>
            <a:r>
              <a:rPr lang="en-US" altLang="en-US" smtClean="0"/>
              <a:t>Basic fairness </a:t>
            </a:r>
          </a:p>
          <a:p>
            <a:pPr lvl="1" eaLnBrk="1" hangingPunct="1"/>
            <a:r>
              <a:rPr lang="en-US" altLang="en-US" smtClean="0"/>
              <a:t>Notice of charges</a:t>
            </a:r>
          </a:p>
          <a:p>
            <a:pPr lvl="1" eaLnBrk="1" hangingPunct="1"/>
            <a:r>
              <a:rPr lang="en-US" altLang="en-US" smtClean="0"/>
              <a:t>Explanation of evidence</a:t>
            </a:r>
          </a:p>
          <a:p>
            <a:pPr lvl="1" eaLnBrk="1" hangingPunct="1"/>
            <a:r>
              <a:rPr lang="en-US" altLang="en-US" smtClean="0"/>
              <a:t>Opportunity to respond</a:t>
            </a:r>
          </a:p>
          <a:p>
            <a:pPr eaLnBrk="1" hangingPunct="1"/>
            <a:r>
              <a:rPr lang="en-US" altLang="en-US" smtClean="0"/>
              <a:t>Provide avenue for relief for alleged victim</a:t>
            </a:r>
          </a:p>
          <a:p>
            <a:pPr lvl="1"/>
            <a:r>
              <a:rPr lang="en-US" altLang="en-US" smtClean="0"/>
              <a:t>Avoid deliberate indifference and potential future liability</a:t>
            </a:r>
          </a:p>
          <a:p>
            <a:pPr eaLnBrk="1" hangingPunct="1"/>
            <a:r>
              <a:rPr lang="en-US" altLang="en-US" smtClean="0"/>
              <a:t>Required by state statues, regulations and Board policy</a:t>
            </a:r>
          </a:p>
        </p:txBody>
      </p:sp>
      <p:sp>
        <p:nvSpPr>
          <p:cNvPr id="4102" name="Slide Number Placeholder 2"/>
          <p:cNvSpPr>
            <a:spLocks noGrp="1"/>
          </p:cNvSpPr>
          <p:nvPr>
            <p:ph type="sldNum" sz="quarter" idx="4294967295"/>
          </p:nvPr>
        </p:nvSpPr>
        <p:spPr>
          <a:xfrm>
            <a:off x="6553200" y="6356350"/>
            <a:ext cx="2133600" cy="365125"/>
          </a:xfrm>
          <a:prstGeom prst="rect">
            <a:avLst/>
          </a:prstGeom>
          <a:noFill/>
        </p:spPr>
        <p:txBody>
          <a:bodyPr/>
          <a:lstStyle>
            <a:lvl1pPr eaLnBrk="0" hangingPunct="0">
              <a:defRPr>
                <a:solidFill>
                  <a:schemeClr val="tx1"/>
                </a:solidFill>
                <a:latin typeface="Tahoma" panose="020B0604030504040204" pitchFamily="34" charset="0"/>
                <a:cs typeface="Arial"/>
              </a:defRPr>
            </a:lvl1pPr>
            <a:lvl2pPr marL="742950" indent="-285750" eaLnBrk="0" hangingPunct="0">
              <a:defRPr>
                <a:solidFill>
                  <a:schemeClr val="tx1"/>
                </a:solidFill>
                <a:latin typeface="Tahoma" panose="020B0604030504040204" pitchFamily="34" charset="0"/>
                <a:cs typeface="Arial"/>
              </a:defRPr>
            </a:lvl2pPr>
            <a:lvl3pPr marL="1143000" indent="-228600" eaLnBrk="0" hangingPunct="0">
              <a:defRPr>
                <a:solidFill>
                  <a:schemeClr val="tx1"/>
                </a:solidFill>
                <a:latin typeface="Tahoma" panose="020B0604030504040204" pitchFamily="34" charset="0"/>
                <a:cs typeface="Arial"/>
              </a:defRPr>
            </a:lvl3pPr>
            <a:lvl4pPr marL="1600200" indent="-228600" eaLnBrk="0" hangingPunct="0">
              <a:defRPr>
                <a:solidFill>
                  <a:schemeClr val="tx1"/>
                </a:solidFill>
                <a:latin typeface="Tahoma" panose="020B0604030504040204" pitchFamily="34" charset="0"/>
                <a:cs typeface="Arial"/>
              </a:defRPr>
            </a:lvl4pPr>
            <a:lvl5pPr marL="2057400" indent="-228600" eaLnBrk="0" hangingPunct="0">
              <a:defRPr>
                <a:solidFill>
                  <a:schemeClr val="tx1"/>
                </a:solidFill>
                <a:latin typeface="Tahoma" panose="020B0604030504040204" pitchFamily="34" charset="0"/>
                <a:cs typeface="Arial"/>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a:defRPr>
            </a:lvl9pPr>
          </a:lstStyle>
          <a:p>
            <a:pPr eaLnBrk="1" hangingPunct="1"/>
            <a:endParaRPr lang="en-US" altLang="en-US" smtClean="0"/>
          </a:p>
        </p:txBody>
      </p:sp>
      <p:sp>
        <p:nvSpPr>
          <p:cNvPr id="4100" name="Rectangle 5"/>
          <p:cNvSpPr>
            <a:spLocks noChangeArrowheads="1"/>
          </p:cNvSpPr>
          <p:nvPr/>
        </p:nvSpPr>
        <p:spPr bwMode="auto">
          <a:xfrm>
            <a:off x="838200" y="5334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Arial"/>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Arial"/>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Arial"/>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Arial"/>
              </a:defRPr>
            </a:lvl9pPr>
          </a:lstStyle>
          <a:p>
            <a:pPr>
              <a:spcBef>
                <a:spcPct val="0"/>
              </a:spcBef>
              <a:buClrTx/>
              <a:buSzTx/>
              <a:buFontTx/>
              <a:buNone/>
            </a:pPr>
            <a:endParaRPr lang="en-US" altLang="en-US" sz="2400">
              <a:latin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715000" y="2235118"/>
            <a:ext cx="2736273" cy="1987055"/>
          </a:xfrm>
          <a:prstGeom prst="rect">
            <a:avLst/>
          </a:prstGeom>
        </p:spPr>
      </p:pic>
    </p:spTree>
    <p:extLst>
      <p:ext uri="{BB962C8B-B14F-4D97-AF65-F5344CB8AC3E}">
        <p14:creationId xmlns:p14="http://schemas.microsoft.com/office/powerpoint/2010/main" val="5170066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PURPOSE OF INVESTIGATION</a:t>
            </a:r>
            <a:endParaRPr lang="en-US" b="1"/>
          </a:p>
        </p:txBody>
      </p:sp>
      <p:sp>
        <p:nvSpPr>
          <p:cNvPr id="3" name="Content Placeholder 2"/>
          <p:cNvSpPr>
            <a:spLocks noGrp="1"/>
          </p:cNvSpPr>
          <p:nvPr>
            <p:ph idx="1"/>
          </p:nvPr>
        </p:nvSpPr>
        <p:spPr/>
        <p:txBody>
          <a:bodyPr/>
          <a:lstStyle/>
          <a:p>
            <a:r>
              <a:rPr lang="en-US" smtClean="0"/>
              <a:t>If misconduct has occurred, provide a solid foundation for action against perpetrator</a:t>
            </a:r>
          </a:p>
          <a:p>
            <a:pPr lvl="1"/>
            <a:r>
              <a:rPr lang="en-US" smtClean="0"/>
              <a:t>Employee discipline</a:t>
            </a:r>
          </a:p>
          <a:p>
            <a:pPr lvl="1"/>
            <a:r>
              <a:rPr lang="en-US" smtClean="0"/>
              <a:t>Student discipline</a:t>
            </a:r>
          </a:p>
          <a:p>
            <a:r>
              <a:rPr lang="en-US" smtClean="0"/>
              <a:t>If misconduct has not occurred, provide a solid basis for not taking action against the alleged perpetrator</a:t>
            </a:r>
          </a:p>
          <a:p>
            <a:pPr lvl="1"/>
            <a:r>
              <a:rPr lang="en-US" smtClean="0"/>
              <a:t>Important for both the alleged perpetrator and the district should additional complaints arise</a:t>
            </a:r>
            <a:endParaRPr lang="en-US"/>
          </a:p>
        </p:txBody>
      </p:sp>
    </p:spTree>
    <p:extLst>
      <p:ext uri="{BB962C8B-B14F-4D97-AF65-F5344CB8AC3E}">
        <p14:creationId xmlns:p14="http://schemas.microsoft.com/office/powerpoint/2010/main" val="8700319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b="1" smtClean="0"/>
              <a:t>GOALS OF THE INVESTIGATION</a:t>
            </a:r>
          </a:p>
        </p:txBody>
      </p:sp>
      <p:sp>
        <p:nvSpPr>
          <p:cNvPr id="6147" name="Rectangle 3"/>
          <p:cNvSpPr>
            <a:spLocks noGrp="1" noChangeArrowheads="1"/>
          </p:cNvSpPr>
          <p:nvPr>
            <p:ph idx="1"/>
          </p:nvPr>
        </p:nvSpPr>
        <p:spPr>
          <a:xfrm>
            <a:off x="457200" y="2133600"/>
            <a:ext cx="8229600" cy="4221163"/>
          </a:xfrm>
        </p:spPr>
        <p:txBody>
          <a:bodyPr/>
          <a:lstStyle/>
          <a:p>
            <a:pPr>
              <a:lnSpc>
                <a:spcPct val="90000"/>
              </a:lnSpc>
            </a:pPr>
            <a:r>
              <a:rPr lang="en-US" altLang="en-US" smtClean="0"/>
              <a:t>Determine whether alleged undesirable conduct took place;</a:t>
            </a:r>
          </a:p>
          <a:p>
            <a:pPr eaLnBrk="1" hangingPunct="1">
              <a:lnSpc>
                <a:spcPct val="90000"/>
              </a:lnSpc>
            </a:pPr>
            <a:r>
              <a:rPr lang="en-US" altLang="en-US" smtClean="0"/>
              <a:t>Determine what occurred, and how;</a:t>
            </a:r>
          </a:p>
          <a:p>
            <a:pPr eaLnBrk="1" hangingPunct="1">
              <a:lnSpc>
                <a:spcPct val="90000"/>
              </a:lnSpc>
            </a:pPr>
            <a:r>
              <a:rPr lang="en-US" altLang="en-US" smtClean="0"/>
              <a:t>Identify the person(s) responsible for the undesirable conduct;</a:t>
            </a:r>
          </a:p>
          <a:p>
            <a:pPr>
              <a:lnSpc>
                <a:spcPct val="90000"/>
              </a:lnSpc>
            </a:pPr>
            <a:r>
              <a:rPr lang="en-US" altLang="en-US"/>
              <a:t>Support the imposition of consequences (discipline), when appropriate, for undesirable </a:t>
            </a:r>
            <a:r>
              <a:rPr lang="en-US" altLang="en-US" smtClean="0"/>
              <a:t>conduct;</a:t>
            </a:r>
          </a:p>
          <a:p>
            <a:pPr eaLnBrk="1" hangingPunct="1">
              <a:lnSpc>
                <a:spcPct val="90000"/>
              </a:lnSpc>
            </a:pPr>
            <a:r>
              <a:rPr lang="en-US" altLang="en-US" smtClean="0"/>
              <a:t>Change that conduct and protect victims from future undesirable conduct (if applicable); and</a:t>
            </a:r>
          </a:p>
          <a:p>
            <a:pPr eaLnBrk="1" hangingPunct="1">
              <a:lnSpc>
                <a:spcPct val="90000"/>
              </a:lnSpc>
            </a:pPr>
            <a:r>
              <a:rPr lang="en-US" altLang="en-US" smtClean="0"/>
              <a:t>Create a clear “paper trail” that outlines all steps taken that can be used in the event of future issues.</a:t>
            </a:r>
          </a:p>
        </p:txBody>
      </p:sp>
    </p:spTree>
    <p:extLst>
      <p:ext uri="{BB962C8B-B14F-4D97-AF65-F5344CB8AC3E}">
        <p14:creationId xmlns:p14="http://schemas.microsoft.com/office/powerpoint/2010/main" val="15300020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43000"/>
            <a:ext cx="8229600" cy="762000"/>
          </a:xfrm>
        </p:spPr>
        <p:txBody>
          <a:bodyPr/>
          <a:lstStyle/>
          <a:p>
            <a:pPr algn="ctr" eaLnBrk="1" hangingPunct="1"/>
            <a:r>
              <a:rPr lang="en-US" altLang="en-US" b="1" smtClean="0"/>
              <a:t/>
            </a:r>
            <a:br>
              <a:rPr lang="en-US" altLang="en-US" b="1" smtClean="0"/>
            </a:br>
            <a:r>
              <a:rPr lang="en-US" altLang="en-US" b="1" smtClean="0"/>
              <a:t>WHO SHOULD INVESTIGATE?  </a:t>
            </a:r>
            <a:endParaRPr lang="en-US" altLang="en-US" smtClean="0"/>
          </a:p>
        </p:txBody>
      </p:sp>
      <p:sp>
        <p:nvSpPr>
          <p:cNvPr id="9219" name="Content Placeholder 2"/>
          <p:cNvSpPr>
            <a:spLocks noGrp="1"/>
          </p:cNvSpPr>
          <p:nvPr>
            <p:ph idx="1"/>
          </p:nvPr>
        </p:nvSpPr>
        <p:spPr>
          <a:xfrm>
            <a:off x="457200" y="2057400"/>
            <a:ext cx="8229600" cy="4221163"/>
          </a:xfrm>
        </p:spPr>
        <p:txBody>
          <a:bodyPr/>
          <a:lstStyle/>
          <a:p>
            <a:pPr eaLnBrk="1" hangingPunct="1"/>
            <a:r>
              <a:rPr lang="en-US" altLang="en-US" smtClean="0"/>
              <a:t>What do your policies say?</a:t>
            </a:r>
          </a:p>
          <a:p>
            <a:pPr eaLnBrk="1" hangingPunct="1"/>
            <a:r>
              <a:rPr lang="en-US" altLang="en-US" smtClean="0"/>
              <a:t>What is your typical practice?</a:t>
            </a:r>
          </a:p>
          <a:p>
            <a:pPr eaLnBrk="1" hangingPunct="1"/>
            <a:r>
              <a:rPr lang="en-US" altLang="en-US" smtClean="0"/>
              <a:t>Is there a conflict of interest?</a:t>
            </a:r>
          </a:p>
          <a:p>
            <a:pPr eaLnBrk="1" hangingPunct="1"/>
            <a:r>
              <a:rPr lang="en-US" altLang="en-US" smtClean="0"/>
              <a:t>Can the investigator:</a:t>
            </a:r>
          </a:p>
          <a:p>
            <a:pPr lvl="1" eaLnBrk="1" hangingPunct="1"/>
            <a:r>
              <a:rPr lang="en-US" altLang="en-US" smtClean="0"/>
              <a:t>Keep accurate records?</a:t>
            </a:r>
          </a:p>
          <a:p>
            <a:pPr lvl="1" eaLnBrk="1" hangingPunct="1"/>
            <a:r>
              <a:rPr lang="en-US" altLang="en-US" smtClean="0"/>
              <a:t>Conduct a thorough witness interview?</a:t>
            </a:r>
          </a:p>
          <a:p>
            <a:pPr lvl="1" eaLnBrk="1" hangingPunct="1"/>
            <a:r>
              <a:rPr lang="en-US" altLang="en-US" smtClean="0"/>
              <a:t>Maintain confidentiality?</a:t>
            </a:r>
          </a:p>
          <a:p>
            <a:pPr lvl="1" eaLnBrk="1" hangingPunct="1"/>
            <a:r>
              <a:rPr lang="en-US" altLang="en-US" smtClean="0"/>
              <a:t>Complete an accurate and thorough report?</a:t>
            </a:r>
          </a:p>
        </p:txBody>
      </p:sp>
      <p:pic>
        <p:nvPicPr>
          <p:cNvPr id="3" name="Picture 2"/>
          <p:cNvPicPr>
            <a:picLocks noChangeAspect="1"/>
          </p:cNvPicPr>
          <p:nvPr/>
        </p:nvPicPr>
        <p:blipFill>
          <a:blip r:embed="rId3"/>
          <a:stretch>
            <a:fillRect/>
          </a:stretch>
        </p:blipFill>
        <p:spPr>
          <a:xfrm>
            <a:off x="6248400" y="4038600"/>
            <a:ext cx="2209800" cy="2066925"/>
          </a:xfrm>
          <a:prstGeom prst="rect">
            <a:avLst/>
          </a:prstGeom>
        </p:spPr>
      </p:pic>
    </p:spTree>
    <p:extLst>
      <p:ext uri="{BB962C8B-B14F-4D97-AF65-F5344CB8AC3E}">
        <p14:creationId xmlns:p14="http://schemas.microsoft.com/office/powerpoint/2010/main" val="26315003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INVESTIGATORS SHOULD…</a:t>
            </a:r>
            <a:endParaRPr lang="en-US" b="1"/>
          </a:p>
        </p:txBody>
      </p:sp>
      <p:sp>
        <p:nvSpPr>
          <p:cNvPr id="3" name="Content Placeholder 2"/>
          <p:cNvSpPr>
            <a:spLocks noGrp="1"/>
          </p:cNvSpPr>
          <p:nvPr>
            <p:ph idx="1"/>
          </p:nvPr>
        </p:nvSpPr>
        <p:spPr>
          <a:xfrm>
            <a:off x="457200" y="2057400"/>
            <a:ext cx="8229600" cy="4495800"/>
          </a:xfrm>
        </p:spPr>
        <p:txBody>
          <a:bodyPr/>
          <a:lstStyle/>
          <a:p>
            <a:r>
              <a:rPr lang="en-US"/>
              <a:t>Be open and receptive to the complaint.</a:t>
            </a:r>
          </a:p>
          <a:p>
            <a:r>
              <a:rPr lang="en-US"/>
              <a:t>Take the complaint seriously even if it sounds far-fetched or frivolous.</a:t>
            </a:r>
          </a:p>
          <a:p>
            <a:r>
              <a:rPr lang="en-US"/>
              <a:t>Reserve judgment on whether you believe the complainant.</a:t>
            </a:r>
          </a:p>
          <a:p>
            <a:r>
              <a:rPr lang="en-US"/>
              <a:t>Follow Board procedures for gathering evidence and conducting interviews.</a:t>
            </a:r>
          </a:p>
          <a:p>
            <a:r>
              <a:rPr lang="en-US"/>
              <a:t>Respond promptly.  Do not wait </a:t>
            </a:r>
            <a:r>
              <a:rPr lang="en-US" smtClean="0"/>
              <a:t>to get started.</a:t>
            </a:r>
            <a:endParaRPr lang="en-US"/>
          </a:p>
          <a:p>
            <a:r>
              <a:rPr lang="en-US"/>
              <a:t>Take steps to prevent threats or acts of violence even if the investigation is pending.</a:t>
            </a:r>
          </a:p>
          <a:p>
            <a:endParaRPr lang="en-US"/>
          </a:p>
        </p:txBody>
      </p:sp>
    </p:spTree>
    <p:extLst>
      <p:ext uri="{BB962C8B-B14F-4D97-AF65-F5344CB8AC3E}">
        <p14:creationId xmlns:p14="http://schemas.microsoft.com/office/powerpoint/2010/main" val="10334872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INVESTIGATORS SHOULD NOT…</a:t>
            </a:r>
            <a:endParaRPr lang="en-US" b="1"/>
          </a:p>
        </p:txBody>
      </p:sp>
      <p:sp>
        <p:nvSpPr>
          <p:cNvPr id="3" name="Content Placeholder 2"/>
          <p:cNvSpPr>
            <a:spLocks noGrp="1"/>
          </p:cNvSpPr>
          <p:nvPr>
            <p:ph idx="1"/>
          </p:nvPr>
        </p:nvSpPr>
        <p:spPr>
          <a:xfrm>
            <a:off x="533400" y="2362200"/>
            <a:ext cx="8153400" cy="3810000"/>
          </a:xfrm>
        </p:spPr>
        <p:txBody>
          <a:bodyPr/>
          <a:lstStyle/>
          <a:p>
            <a:pPr>
              <a:spcBef>
                <a:spcPct val="0"/>
              </a:spcBef>
            </a:pPr>
            <a:r>
              <a:rPr lang="en-US"/>
              <a:t>Make light of a complaint.</a:t>
            </a:r>
          </a:p>
          <a:p>
            <a:pPr>
              <a:spcBef>
                <a:spcPct val="0"/>
              </a:spcBef>
            </a:pPr>
            <a:r>
              <a:rPr lang="en-US"/>
              <a:t>Show bias when conducting witness interviews.</a:t>
            </a:r>
          </a:p>
          <a:p>
            <a:pPr>
              <a:spcBef>
                <a:spcPct val="0"/>
              </a:spcBef>
            </a:pPr>
            <a:r>
              <a:rPr lang="en-US"/>
              <a:t>Promise that all information will be kept confidential.  It is appropriate to state that information will be kept as confidential as possible given the obligation to respond to the complaint</a:t>
            </a:r>
            <a:r>
              <a:rPr lang="en-US" smtClean="0"/>
              <a:t>.</a:t>
            </a:r>
          </a:p>
          <a:p>
            <a:pPr>
              <a:spcBef>
                <a:spcPct val="0"/>
              </a:spcBef>
            </a:pPr>
            <a:r>
              <a:rPr lang="en-US" smtClean="0"/>
              <a:t>Discuss the investigation with individuals who do not have a “need to know”.</a:t>
            </a:r>
            <a:endParaRPr lang="en-US"/>
          </a:p>
        </p:txBody>
      </p:sp>
    </p:spTree>
    <p:extLst>
      <p:ext uri="{BB962C8B-B14F-4D97-AF65-F5344CB8AC3E}">
        <p14:creationId xmlns:p14="http://schemas.microsoft.com/office/powerpoint/2010/main" val="335851887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686800" cy="838200"/>
          </a:xfrm>
        </p:spPr>
        <p:txBody>
          <a:bodyPr/>
          <a:lstStyle/>
          <a:p>
            <a:r>
              <a:rPr lang="en-US" b="1" smtClean="0"/>
              <a:t>TIPS FOR INTERVIEWS</a:t>
            </a:r>
            <a:endParaRPr lang="en-US" b="1"/>
          </a:p>
        </p:txBody>
      </p:sp>
      <p:sp>
        <p:nvSpPr>
          <p:cNvPr id="3" name="Content Placeholder 2"/>
          <p:cNvSpPr>
            <a:spLocks noGrp="1"/>
          </p:cNvSpPr>
          <p:nvPr>
            <p:ph idx="1"/>
          </p:nvPr>
        </p:nvSpPr>
        <p:spPr>
          <a:xfrm>
            <a:off x="304800" y="2057400"/>
            <a:ext cx="8229600" cy="4648200"/>
          </a:xfrm>
        </p:spPr>
        <p:txBody>
          <a:bodyPr/>
          <a:lstStyle/>
          <a:p>
            <a:pPr>
              <a:spcBef>
                <a:spcPct val="0"/>
              </a:spcBef>
            </a:pPr>
            <a:r>
              <a:rPr lang="en-US"/>
              <a:t>Interviews should be conducted promptly, ideally the day a complaint is made or the next day.</a:t>
            </a:r>
          </a:p>
          <a:p>
            <a:pPr>
              <a:spcBef>
                <a:spcPct val="0"/>
              </a:spcBef>
            </a:pPr>
            <a:r>
              <a:rPr lang="en-US"/>
              <a:t>Ask open-ended questions so the interview is more like a discussion</a:t>
            </a:r>
            <a:r>
              <a:rPr lang="en-US" smtClean="0"/>
              <a:t>.</a:t>
            </a:r>
          </a:p>
          <a:p>
            <a:pPr>
              <a:spcBef>
                <a:spcPct val="0"/>
              </a:spcBef>
            </a:pPr>
            <a:r>
              <a:rPr lang="en-US" smtClean="0"/>
              <a:t>Ask more direct follow-up questions if necessary.</a:t>
            </a:r>
          </a:p>
          <a:p>
            <a:pPr>
              <a:spcBef>
                <a:spcPct val="0"/>
              </a:spcBef>
            </a:pPr>
            <a:r>
              <a:rPr lang="en-US" smtClean="0"/>
              <a:t>Get precise details – not vague statements </a:t>
            </a:r>
          </a:p>
          <a:p>
            <a:pPr lvl="1">
              <a:spcBef>
                <a:spcPct val="0"/>
              </a:spcBef>
            </a:pPr>
            <a:r>
              <a:rPr lang="en-US" smtClean="0"/>
              <a:t>Mrs. Jones is mean to me because of my disability vs. Mrs. Jones told me she is tired of scribing for me and won’t do it anymore</a:t>
            </a:r>
            <a:endParaRPr lang="en-US"/>
          </a:p>
          <a:p>
            <a:endParaRPr lang="en-US"/>
          </a:p>
        </p:txBody>
      </p:sp>
    </p:spTree>
    <p:extLst>
      <p:ext uri="{BB962C8B-B14F-4D97-AF65-F5344CB8AC3E}">
        <p14:creationId xmlns:p14="http://schemas.microsoft.com/office/powerpoint/2010/main" val="12977944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District Response</a:t>
            </a:r>
            <a:endParaRPr lang="en-US"/>
          </a:p>
        </p:txBody>
      </p:sp>
      <p:sp>
        <p:nvSpPr>
          <p:cNvPr id="3" name="Content Placeholder 2"/>
          <p:cNvSpPr>
            <a:spLocks noGrp="1"/>
          </p:cNvSpPr>
          <p:nvPr>
            <p:ph idx="1"/>
          </p:nvPr>
        </p:nvSpPr>
        <p:spPr>
          <a:xfrm>
            <a:off x="152400" y="2209800"/>
            <a:ext cx="8857380" cy="3810000"/>
          </a:xfrm>
        </p:spPr>
        <p:txBody>
          <a:bodyPr/>
          <a:lstStyle/>
          <a:p>
            <a:r>
              <a:rPr lang="en-US" smtClean="0"/>
              <a:t>District placed SLP on paid leave while investigation continued.</a:t>
            </a:r>
          </a:p>
          <a:p>
            <a:r>
              <a:rPr lang="en-US" smtClean="0"/>
              <a:t>District requested additional data from SLP to determine if service minutes on students’ IEPs were actually being provided.</a:t>
            </a:r>
          </a:p>
          <a:p>
            <a:pPr lvl="1"/>
            <a:r>
              <a:rPr lang="en-US" smtClean="0"/>
              <a:t>SLP provided requested documentation.</a:t>
            </a:r>
          </a:p>
          <a:p>
            <a:pPr lvl="1"/>
            <a:r>
              <a:rPr lang="en-US" smtClean="0"/>
              <a:t>Documentation revealed that SLP was not following IEPs.</a:t>
            </a:r>
          </a:p>
          <a:p>
            <a:pPr lvl="1"/>
            <a:r>
              <a:rPr lang="en-US" smtClean="0"/>
              <a:t>Many students were not getting minutes indicated on IEPs.</a:t>
            </a:r>
          </a:p>
          <a:p>
            <a:pPr lvl="1"/>
            <a:r>
              <a:rPr lang="en-US" smtClean="0"/>
              <a:t>Other students were being served in a setting other than the setting indicated on the IEP (e.g., group vs. individual; pull out vs. push in).</a:t>
            </a:r>
          </a:p>
          <a:p>
            <a:r>
              <a:rPr lang="en-US" smtClean="0"/>
              <a:t>District initiated termination proceedings in accordance with collective bargaining agreement.</a:t>
            </a:r>
            <a:endParaRPr lang="en-US"/>
          </a:p>
        </p:txBody>
      </p:sp>
    </p:spTree>
    <p:extLst>
      <p:ext uri="{BB962C8B-B14F-4D97-AF65-F5344CB8AC3E}">
        <p14:creationId xmlns:p14="http://schemas.microsoft.com/office/powerpoint/2010/main" val="172211147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8686800" cy="838200"/>
          </a:xfrm>
        </p:spPr>
        <p:txBody>
          <a:bodyPr/>
          <a:lstStyle/>
          <a:p>
            <a:r>
              <a:rPr lang="en-US" smtClean="0"/>
              <a:t>TIPS FOR INTERVIEWS</a:t>
            </a:r>
            <a:endParaRPr lang="en-US"/>
          </a:p>
        </p:txBody>
      </p:sp>
      <p:sp>
        <p:nvSpPr>
          <p:cNvPr id="3" name="Content Placeholder 2"/>
          <p:cNvSpPr>
            <a:spLocks noGrp="1"/>
          </p:cNvSpPr>
          <p:nvPr>
            <p:ph idx="1"/>
          </p:nvPr>
        </p:nvSpPr>
        <p:spPr>
          <a:xfrm>
            <a:off x="457200" y="2057400"/>
            <a:ext cx="8229600" cy="4572000"/>
          </a:xfrm>
        </p:spPr>
        <p:txBody>
          <a:bodyPr/>
          <a:lstStyle/>
          <a:p>
            <a:r>
              <a:rPr lang="en-US" smtClean="0"/>
              <a:t>Set </a:t>
            </a:r>
            <a:r>
              <a:rPr lang="en-US"/>
              <a:t>the tone for the interview by indicating the purpose and providing expectations and consequences at the outset</a:t>
            </a:r>
            <a:r>
              <a:rPr lang="en-US" smtClean="0"/>
              <a:t>.</a:t>
            </a:r>
          </a:p>
          <a:p>
            <a:r>
              <a:rPr lang="en-US"/>
              <a:t>Ask questions in a calm, concise manner</a:t>
            </a:r>
            <a:r>
              <a:rPr lang="en-US" smtClean="0"/>
              <a:t>.</a:t>
            </a:r>
            <a:endParaRPr lang="en-US"/>
          </a:p>
          <a:p>
            <a:r>
              <a:rPr lang="en-US" smtClean="0"/>
              <a:t>Be </a:t>
            </a:r>
            <a:r>
              <a:rPr lang="en-US"/>
              <a:t>prepared to re-ask questions </a:t>
            </a:r>
            <a:r>
              <a:rPr lang="en-US" smtClean="0"/>
              <a:t>to get the information you need.</a:t>
            </a:r>
          </a:p>
          <a:p>
            <a:pPr lvl="1"/>
            <a:r>
              <a:rPr lang="en-US" smtClean="0"/>
              <a:t>Don’t </a:t>
            </a:r>
            <a:r>
              <a:rPr lang="en-US"/>
              <a:t>allow the </a:t>
            </a:r>
            <a:r>
              <a:rPr lang="en-US" smtClean="0"/>
              <a:t>individual to </a:t>
            </a:r>
            <a:r>
              <a:rPr lang="en-US"/>
              <a:t>answer a different question than the one you asked.</a:t>
            </a:r>
          </a:p>
          <a:p>
            <a:r>
              <a:rPr lang="en-US"/>
              <a:t>Repeat responses if necessary for </a:t>
            </a:r>
            <a:r>
              <a:rPr lang="en-US" smtClean="0"/>
              <a:t>clarification or to ensure understanding.</a:t>
            </a:r>
            <a:endParaRPr lang="en-US"/>
          </a:p>
          <a:p>
            <a:pPr marL="0" indent="0">
              <a:buNone/>
            </a:pPr>
            <a:endParaRPr lang="en-US"/>
          </a:p>
        </p:txBody>
      </p:sp>
    </p:spTree>
    <p:extLst>
      <p:ext uri="{BB962C8B-B14F-4D97-AF65-F5344CB8AC3E}">
        <p14:creationId xmlns:p14="http://schemas.microsoft.com/office/powerpoint/2010/main" val="23558050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763000" cy="914400"/>
          </a:xfrm>
        </p:spPr>
        <p:txBody>
          <a:bodyPr/>
          <a:lstStyle/>
          <a:p>
            <a:r>
              <a:rPr lang="en-US" b="1" smtClean="0"/>
              <a:t>TIPS FOR INTERVIEWS</a:t>
            </a:r>
            <a:endParaRPr lang="en-US"/>
          </a:p>
        </p:txBody>
      </p:sp>
      <p:sp>
        <p:nvSpPr>
          <p:cNvPr id="3" name="Content Placeholder 2"/>
          <p:cNvSpPr>
            <a:spLocks noGrp="1"/>
          </p:cNvSpPr>
          <p:nvPr>
            <p:ph idx="1"/>
          </p:nvPr>
        </p:nvSpPr>
        <p:spPr>
          <a:xfrm>
            <a:off x="381000" y="2057400"/>
            <a:ext cx="8229600" cy="4602163"/>
          </a:xfrm>
        </p:spPr>
        <p:txBody>
          <a:bodyPr/>
          <a:lstStyle/>
          <a:p>
            <a:pPr lvl="0"/>
            <a:r>
              <a:rPr lang="en-US">
                <a:solidFill>
                  <a:srgbClr val="000000"/>
                </a:solidFill>
              </a:rPr>
              <a:t>If possible, have two independent people present during interviews.  One person will serve as a check upon the other to ensure a fair and balanced report.</a:t>
            </a:r>
          </a:p>
          <a:p>
            <a:endParaRPr lang="en-US"/>
          </a:p>
        </p:txBody>
      </p:sp>
      <p:pic>
        <p:nvPicPr>
          <p:cNvPr id="4" name="Picture 3"/>
          <p:cNvPicPr>
            <a:picLocks noChangeAspect="1"/>
          </p:cNvPicPr>
          <p:nvPr/>
        </p:nvPicPr>
        <p:blipFill>
          <a:blip r:embed="rId3"/>
          <a:stretch>
            <a:fillRect/>
          </a:stretch>
        </p:blipFill>
        <p:spPr>
          <a:xfrm>
            <a:off x="3200400" y="3810000"/>
            <a:ext cx="2813984" cy="2324100"/>
          </a:xfrm>
          <a:prstGeom prst="rect">
            <a:avLst/>
          </a:prstGeom>
        </p:spPr>
      </p:pic>
    </p:spTree>
    <p:extLst>
      <p:ext uri="{BB962C8B-B14F-4D97-AF65-F5344CB8AC3E}">
        <p14:creationId xmlns:p14="http://schemas.microsoft.com/office/powerpoint/2010/main" val="210343003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DOCUMENTATION IS CRITICAL</a:t>
            </a:r>
            <a:endParaRPr lang="en-US" b="1"/>
          </a:p>
        </p:txBody>
      </p:sp>
      <p:sp>
        <p:nvSpPr>
          <p:cNvPr id="3" name="Content Placeholder 2"/>
          <p:cNvSpPr>
            <a:spLocks noGrp="1"/>
          </p:cNvSpPr>
          <p:nvPr>
            <p:ph idx="1"/>
          </p:nvPr>
        </p:nvSpPr>
        <p:spPr>
          <a:xfrm>
            <a:off x="458916" y="2133600"/>
            <a:ext cx="8229600" cy="3810000"/>
          </a:xfrm>
        </p:spPr>
        <p:txBody>
          <a:bodyPr/>
          <a:lstStyle/>
          <a:p>
            <a:r>
              <a:rPr lang="en-US" smtClean="0"/>
              <a:t>Goal for investigation documentation is to be:</a:t>
            </a:r>
          </a:p>
          <a:p>
            <a:pPr lvl="1"/>
            <a:r>
              <a:rPr lang="en-US" smtClean="0"/>
              <a:t>Accurate</a:t>
            </a:r>
          </a:p>
          <a:p>
            <a:pPr lvl="1"/>
            <a:r>
              <a:rPr lang="en-US" smtClean="0"/>
              <a:t>Clear</a:t>
            </a:r>
          </a:p>
          <a:p>
            <a:pPr lvl="1"/>
            <a:r>
              <a:rPr lang="en-US" smtClean="0"/>
              <a:t>Complete</a:t>
            </a:r>
          </a:p>
          <a:p>
            <a:r>
              <a:rPr lang="en-US" b="1" smtClean="0"/>
              <a:t>If an action is not documented, it never happened!</a:t>
            </a:r>
            <a:endParaRPr lang="en-US" smtClean="0"/>
          </a:p>
          <a:p>
            <a:r>
              <a:rPr lang="en-US" smtClean="0"/>
              <a:t>Good documentation is the best defense when challenged in appeal hearing, arbitration, litigation or via an agency complaint</a:t>
            </a:r>
            <a:endParaRPr lang="en-US"/>
          </a:p>
        </p:txBody>
      </p:sp>
    </p:spTree>
    <p:extLst>
      <p:ext uri="{BB962C8B-B14F-4D97-AF65-F5344CB8AC3E}">
        <p14:creationId xmlns:p14="http://schemas.microsoft.com/office/powerpoint/2010/main" val="273999224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8839200" cy="533400"/>
          </a:xfrm>
        </p:spPr>
        <p:txBody>
          <a:bodyPr/>
          <a:lstStyle/>
          <a:p>
            <a:r>
              <a:rPr lang="en-US" b="1" smtClean="0"/>
              <a:t>ELEMENTS OF GOOD DOCUMENTATION</a:t>
            </a:r>
            <a:endParaRPr lang="en-US" b="1"/>
          </a:p>
        </p:txBody>
      </p:sp>
      <p:sp>
        <p:nvSpPr>
          <p:cNvPr id="3" name="Content Placeholder 2"/>
          <p:cNvSpPr>
            <a:spLocks noGrp="1"/>
          </p:cNvSpPr>
          <p:nvPr>
            <p:ph idx="1"/>
          </p:nvPr>
        </p:nvSpPr>
        <p:spPr>
          <a:xfrm>
            <a:off x="457200" y="2133600"/>
            <a:ext cx="8229600" cy="4525963"/>
          </a:xfrm>
        </p:spPr>
        <p:txBody>
          <a:bodyPr/>
          <a:lstStyle/>
          <a:p>
            <a:r>
              <a:rPr lang="en-US" smtClean="0"/>
              <a:t>Written and dated</a:t>
            </a:r>
          </a:p>
          <a:p>
            <a:r>
              <a:rPr lang="en-US" smtClean="0"/>
              <a:t>Contemporaneous with action</a:t>
            </a:r>
          </a:p>
          <a:p>
            <a:pPr lvl="1"/>
            <a:r>
              <a:rPr lang="en-US" smtClean="0"/>
              <a:t>Document while things are “fresh” in your mind</a:t>
            </a:r>
          </a:p>
          <a:p>
            <a:pPr lvl="1"/>
            <a:r>
              <a:rPr lang="en-US" smtClean="0"/>
              <a:t>Do not worry about creating a perfect document</a:t>
            </a:r>
          </a:p>
          <a:p>
            <a:r>
              <a:rPr lang="en-US" smtClean="0"/>
              <a:t>Objective</a:t>
            </a:r>
          </a:p>
          <a:p>
            <a:pPr lvl="1"/>
            <a:r>
              <a:rPr lang="en-US" smtClean="0"/>
              <a:t>Does not include speculation</a:t>
            </a:r>
          </a:p>
          <a:p>
            <a:pPr lvl="1"/>
            <a:r>
              <a:rPr lang="en-US" smtClean="0"/>
              <a:t>Does not focus on personalities</a:t>
            </a:r>
          </a:p>
          <a:p>
            <a:pPr lvl="1"/>
            <a:r>
              <a:rPr lang="en-US" smtClean="0"/>
              <a:t>Does not include editorial content, inappropriate remarks</a:t>
            </a:r>
            <a:endParaRPr lang="en-US"/>
          </a:p>
        </p:txBody>
      </p:sp>
      <p:pic>
        <p:nvPicPr>
          <p:cNvPr id="4" name="Picture 3"/>
          <p:cNvPicPr>
            <a:picLocks noChangeAspect="1"/>
          </p:cNvPicPr>
          <p:nvPr/>
        </p:nvPicPr>
        <p:blipFill>
          <a:blip r:embed="rId3"/>
          <a:stretch>
            <a:fillRect/>
          </a:stretch>
        </p:blipFill>
        <p:spPr>
          <a:xfrm>
            <a:off x="6134100" y="3810000"/>
            <a:ext cx="2552700" cy="1429512"/>
          </a:xfrm>
          <a:prstGeom prst="rect">
            <a:avLst/>
          </a:prstGeom>
        </p:spPr>
      </p:pic>
    </p:spTree>
    <p:extLst>
      <p:ext uri="{BB962C8B-B14F-4D97-AF65-F5344CB8AC3E}">
        <p14:creationId xmlns:p14="http://schemas.microsoft.com/office/powerpoint/2010/main" val="327716324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8991600" cy="609600"/>
          </a:xfrm>
        </p:spPr>
        <p:txBody>
          <a:bodyPr/>
          <a:lstStyle/>
          <a:p>
            <a:r>
              <a:rPr lang="en-US" b="1" smtClean="0"/>
              <a:t>ELEMENTS OF GOOD DOCUMENTATION</a:t>
            </a:r>
            <a:endParaRPr lang="en-US" b="1"/>
          </a:p>
        </p:txBody>
      </p:sp>
      <p:sp>
        <p:nvSpPr>
          <p:cNvPr id="3" name="Content Placeholder 2"/>
          <p:cNvSpPr>
            <a:spLocks noGrp="1"/>
          </p:cNvSpPr>
          <p:nvPr>
            <p:ph idx="1"/>
          </p:nvPr>
        </p:nvSpPr>
        <p:spPr>
          <a:xfrm>
            <a:off x="457200" y="1981200"/>
            <a:ext cx="8229600" cy="4525963"/>
          </a:xfrm>
        </p:spPr>
        <p:txBody>
          <a:bodyPr/>
          <a:lstStyle/>
          <a:p>
            <a:r>
              <a:rPr lang="en-US" b="1" smtClean="0"/>
              <a:t>Avoid conclusory statements</a:t>
            </a:r>
          </a:p>
          <a:p>
            <a:pPr lvl="2"/>
            <a:r>
              <a:rPr lang="en-US" sz="2000" smtClean="0"/>
              <a:t>Teacher Smith seemed hostile toward constructive criticism</a:t>
            </a:r>
          </a:p>
          <a:p>
            <a:pPr marL="914400" lvl="2" indent="0">
              <a:buNone/>
            </a:pPr>
            <a:r>
              <a:rPr lang="en-US" sz="2000"/>
              <a:t>	</a:t>
            </a:r>
            <a:r>
              <a:rPr lang="en-US" sz="2000" smtClean="0"/>
              <a:t>		</a:t>
            </a:r>
            <a:r>
              <a:rPr lang="en-US" sz="2000" b="1" u="sng" smtClean="0"/>
              <a:t>vs.</a:t>
            </a:r>
            <a:endParaRPr lang="en-US" sz="2000" u="sng" smtClean="0"/>
          </a:p>
          <a:p>
            <a:pPr lvl="2"/>
            <a:r>
              <a:rPr lang="en-US" sz="2000" smtClean="0"/>
              <a:t>Teacher Smith raised her voice and yelled at Principal Jones during the conference when Principal Jones made suggestions regarding Teacher Smith’s handling of a situation with a student.  </a:t>
            </a:r>
            <a:endParaRPr lang="en-US" sz="2000"/>
          </a:p>
        </p:txBody>
      </p:sp>
      <p:pic>
        <p:nvPicPr>
          <p:cNvPr id="5" name="Picture 4"/>
          <p:cNvPicPr>
            <a:picLocks noChangeAspect="1"/>
          </p:cNvPicPr>
          <p:nvPr/>
        </p:nvPicPr>
        <p:blipFill>
          <a:blip r:embed="rId3"/>
          <a:stretch>
            <a:fillRect/>
          </a:stretch>
        </p:blipFill>
        <p:spPr>
          <a:xfrm>
            <a:off x="228601" y="3938380"/>
            <a:ext cx="1295400" cy="1929019"/>
          </a:xfrm>
          <a:prstGeom prst="rect">
            <a:avLst/>
          </a:prstGeom>
        </p:spPr>
      </p:pic>
    </p:spTree>
    <p:extLst>
      <p:ext uri="{BB962C8B-B14F-4D97-AF65-F5344CB8AC3E}">
        <p14:creationId xmlns:p14="http://schemas.microsoft.com/office/powerpoint/2010/main" val="184723466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33400"/>
          </a:xfrm>
        </p:spPr>
        <p:txBody>
          <a:bodyPr/>
          <a:lstStyle/>
          <a:p>
            <a:r>
              <a:rPr lang="en-US" b="1" smtClean="0"/>
              <a:t>ELEMENTS OF GOOD DOCUMENTATION</a:t>
            </a:r>
            <a:endParaRPr lang="en-US" b="1"/>
          </a:p>
        </p:txBody>
      </p:sp>
      <p:sp>
        <p:nvSpPr>
          <p:cNvPr id="3" name="Content Placeholder 2"/>
          <p:cNvSpPr>
            <a:spLocks noGrp="1"/>
          </p:cNvSpPr>
          <p:nvPr>
            <p:ph idx="1"/>
          </p:nvPr>
        </p:nvSpPr>
        <p:spPr>
          <a:xfrm>
            <a:off x="457200" y="2133600"/>
            <a:ext cx="8229600" cy="4525963"/>
          </a:xfrm>
        </p:spPr>
        <p:txBody>
          <a:bodyPr/>
          <a:lstStyle/>
          <a:p>
            <a:r>
              <a:rPr lang="en-US" b="1" smtClean="0"/>
              <a:t>Be factual and specific</a:t>
            </a:r>
            <a:endParaRPr lang="en-US" sz="2000" b="1" smtClean="0"/>
          </a:p>
          <a:p>
            <a:pPr lvl="2"/>
            <a:r>
              <a:rPr lang="en-US" sz="2000" smtClean="0"/>
              <a:t>“Mr. Jones made an inappropriate remark.”</a:t>
            </a:r>
            <a:endParaRPr lang="en-US" sz="2000"/>
          </a:p>
          <a:p>
            <a:pPr marL="914400" lvl="2" indent="0">
              <a:buNone/>
            </a:pPr>
            <a:r>
              <a:rPr lang="en-US" sz="2000"/>
              <a:t>			</a:t>
            </a:r>
            <a:r>
              <a:rPr lang="en-US" sz="2000" b="1" u="sng" smtClean="0"/>
              <a:t>vs.</a:t>
            </a:r>
            <a:endParaRPr lang="en-US" sz="2000"/>
          </a:p>
          <a:p>
            <a:pPr lvl="2"/>
            <a:r>
              <a:rPr lang="en-US" sz="2000" smtClean="0"/>
              <a:t>“Mr. Jones told Ms. Chavez that an illegal alien like her has no business teaching English.”</a:t>
            </a:r>
            <a:endParaRPr lang="en-US" sz="2000"/>
          </a:p>
          <a:p>
            <a:endParaRPr lang="en-US" b="1"/>
          </a:p>
        </p:txBody>
      </p:sp>
    </p:spTree>
    <p:extLst>
      <p:ext uri="{BB962C8B-B14F-4D97-AF65-F5344CB8AC3E}">
        <p14:creationId xmlns:p14="http://schemas.microsoft.com/office/powerpoint/2010/main" val="37494681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534400" cy="533400"/>
          </a:xfrm>
        </p:spPr>
        <p:txBody>
          <a:bodyPr/>
          <a:lstStyle/>
          <a:p>
            <a:r>
              <a:rPr lang="en-US" b="1" smtClean="0"/>
              <a:t>ELEMENTS OF GOOD DOCUMENTATION</a:t>
            </a:r>
            <a:endParaRPr lang="en-US" b="1"/>
          </a:p>
        </p:txBody>
      </p:sp>
      <p:sp>
        <p:nvSpPr>
          <p:cNvPr id="3" name="Content Placeholder 2"/>
          <p:cNvSpPr>
            <a:spLocks noGrp="1"/>
          </p:cNvSpPr>
          <p:nvPr>
            <p:ph idx="1"/>
          </p:nvPr>
        </p:nvSpPr>
        <p:spPr>
          <a:xfrm>
            <a:off x="457200" y="2057400"/>
            <a:ext cx="8229600" cy="4525963"/>
          </a:xfrm>
        </p:spPr>
        <p:txBody>
          <a:bodyPr/>
          <a:lstStyle/>
          <a:p>
            <a:r>
              <a:rPr lang="en-US" b="1" smtClean="0"/>
              <a:t>Consistent</a:t>
            </a:r>
            <a:endParaRPr lang="en-US" smtClean="0"/>
          </a:p>
          <a:p>
            <a:pPr lvl="1"/>
            <a:r>
              <a:rPr lang="en-US" smtClean="0"/>
              <a:t>Use the proper forms</a:t>
            </a:r>
          </a:p>
          <a:p>
            <a:pPr lvl="1"/>
            <a:r>
              <a:rPr lang="en-US" smtClean="0"/>
              <a:t>Treat similarly situated individuals and offenses in the same manner</a:t>
            </a:r>
          </a:p>
          <a:p>
            <a:pPr lvl="1"/>
            <a:r>
              <a:rPr lang="en-US" smtClean="0"/>
              <a:t>Document legitimate business reason for difference</a:t>
            </a:r>
            <a:endParaRPr lang="en-US"/>
          </a:p>
        </p:txBody>
      </p:sp>
      <p:pic>
        <p:nvPicPr>
          <p:cNvPr id="5" name="Picture 4"/>
          <p:cNvPicPr>
            <a:picLocks noChangeAspect="1"/>
          </p:cNvPicPr>
          <p:nvPr/>
        </p:nvPicPr>
        <p:blipFill>
          <a:blip r:embed="rId3"/>
          <a:stretch>
            <a:fillRect/>
          </a:stretch>
        </p:blipFill>
        <p:spPr>
          <a:xfrm>
            <a:off x="5562600" y="3829418"/>
            <a:ext cx="2847975" cy="2133232"/>
          </a:xfrm>
          <a:prstGeom prst="rect">
            <a:avLst/>
          </a:prstGeom>
        </p:spPr>
      </p:pic>
    </p:spTree>
    <p:extLst>
      <p:ext uri="{BB962C8B-B14F-4D97-AF65-F5344CB8AC3E}">
        <p14:creationId xmlns:p14="http://schemas.microsoft.com/office/powerpoint/2010/main" val="7315099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lstStyle/>
          <a:p>
            <a:r>
              <a:rPr lang="en-US" b="1" smtClean="0"/>
              <a:t>ELEMENTS OF GOOD DOCUMENTATION</a:t>
            </a:r>
            <a:endParaRPr lang="en-US" b="1"/>
          </a:p>
        </p:txBody>
      </p:sp>
      <p:sp>
        <p:nvSpPr>
          <p:cNvPr id="3" name="Content Placeholder 2"/>
          <p:cNvSpPr>
            <a:spLocks noGrp="1"/>
          </p:cNvSpPr>
          <p:nvPr>
            <p:ph idx="1"/>
          </p:nvPr>
        </p:nvSpPr>
        <p:spPr>
          <a:xfrm>
            <a:off x="381000" y="1981200"/>
            <a:ext cx="8229600" cy="4847771"/>
          </a:xfrm>
        </p:spPr>
        <p:txBody>
          <a:bodyPr/>
          <a:lstStyle/>
          <a:p>
            <a:r>
              <a:rPr lang="en-US" b="1" smtClean="0"/>
              <a:t>Four “C”s of Solid Documentation</a:t>
            </a:r>
            <a:endParaRPr lang="en-US" smtClean="0"/>
          </a:p>
          <a:p>
            <a:pPr lvl="1"/>
            <a:r>
              <a:rPr lang="en-US" smtClean="0"/>
              <a:t>Contemporaneous</a:t>
            </a:r>
          </a:p>
          <a:p>
            <a:pPr lvl="1"/>
            <a:r>
              <a:rPr lang="en-US" smtClean="0"/>
              <a:t>Constructive</a:t>
            </a:r>
          </a:p>
          <a:p>
            <a:pPr lvl="1"/>
            <a:r>
              <a:rPr lang="en-US" smtClean="0"/>
              <a:t>Candid</a:t>
            </a:r>
          </a:p>
          <a:p>
            <a:pPr lvl="1"/>
            <a:r>
              <a:rPr lang="en-US" smtClean="0"/>
              <a:t>Correct</a:t>
            </a:r>
          </a:p>
          <a:p>
            <a:r>
              <a:rPr lang="en-US" b="1" smtClean="0"/>
              <a:t>Effect of </a:t>
            </a:r>
            <a:r>
              <a:rPr lang="en-US" b="1"/>
              <a:t>P</a:t>
            </a:r>
            <a:r>
              <a:rPr lang="en-US" b="1" smtClean="0"/>
              <a:t>roper Documentation</a:t>
            </a:r>
            <a:endParaRPr lang="en-US" sz="2000" smtClean="0"/>
          </a:p>
          <a:p>
            <a:pPr lvl="1"/>
            <a:r>
              <a:rPr lang="en-US" smtClean="0"/>
              <a:t>Deters litigation, grievances, agency complaints, arbitration, etc.  </a:t>
            </a:r>
          </a:p>
        </p:txBody>
      </p:sp>
      <p:pic>
        <p:nvPicPr>
          <p:cNvPr id="4" name="Picture 3"/>
          <p:cNvPicPr>
            <a:picLocks noChangeAspect="1"/>
          </p:cNvPicPr>
          <p:nvPr/>
        </p:nvPicPr>
        <p:blipFill>
          <a:blip r:embed="rId3"/>
          <a:stretch>
            <a:fillRect/>
          </a:stretch>
        </p:blipFill>
        <p:spPr>
          <a:xfrm>
            <a:off x="3048000" y="5029200"/>
            <a:ext cx="2904943" cy="1226789"/>
          </a:xfrm>
          <a:prstGeom prst="rect">
            <a:avLst/>
          </a:prstGeom>
        </p:spPr>
      </p:pic>
    </p:spTree>
    <p:extLst>
      <p:ext uri="{BB962C8B-B14F-4D97-AF65-F5344CB8AC3E}">
        <p14:creationId xmlns:p14="http://schemas.microsoft.com/office/powerpoint/2010/main" val="13533573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INVESTIGATION PROCESS REMINDERS</a:t>
            </a:r>
            <a:endParaRPr lang="en-US"/>
          </a:p>
        </p:txBody>
      </p:sp>
      <p:sp>
        <p:nvSpPr>
          <p:cNvPr id="3" name="Content Placeholder 2"/>
          <p:cNvSpPr>
            <a:spLocks noGrp="1"/>
          </p:cNvSpPr>
          <p:nvPr>
            <p:ph idx="1"/>
          </p:nvPr>
        </p:nvSpPr>
        <p:spPr>
          <a:xfrm>
            <a:off x="130278" y="2133600"/>
            <a:ext cx="8857380" cy="4038600"/>
          </a:xfrm>
        </p:spPr>
        <p:txBody>
          <a:bodyPr/>
          <a:lstStyle/>
          <a:p>
            <a:r>
              <a:rPr lang="en-US" smtClean="0"/>
              <a:t>When addressing an employee issue, make sure the investigation process follows the steps contained in any applicable CBA.</a:t>
            </a:r>
          </a:p>
          <a:p>
            <a:pPr lvl="1"/>
            <a:r>
              <a:rPr lang="en-US" smtClean="0"/>
              <a:t>Individuals are entitled to union representation when an investigation could lead to discipline.</a:t>
            </a:r>
          </a:p>
          <a:p>
            <a:pPr lvl="1"/>
            <a:r>
              <a:rPr lang="en-US" smtClean="0"/>
              <a:t>Document (in writing) the offer to allow a union representative to be present.</a:t>
            </a:r>
          </a:p>
        </p:txBody>
      </p:sp>
      <p:pic>
        <p:nvPicPr>
          <p:cNvPr id="4" name="Picture 3"/>
          <p:cNvPicPr>
            <a:picLocks noChangeAspect="1"/>
          </p:cNvPicPr>
          <p:nvPr/>
        </p:nvPicPr>
        <p:blipFill>
          <a:blip r:embed="rId3"/>
          <a:stretch>
            <a:fillRect/>
          </a:stretch>
        </p:blipFill>
        <p:spPr>
          <a:xfrm>
            <a:off x="685800" y="4152900"/>
            <a:ext cx="2619375" cy="1743075"/>
          </a:xfrm>
          <a:prstGeom prst="rect">
            <a:avLst/>
          </a:prstGeom>
        </p:spPr>
      </p:pic>
    </p:spTree>
    <p:extLst>
      <p:ext uri="{BB962C8B-B14F-4D97-AF65-F5344CB8AC3E}">
        <p14:creationId xmlns:p14="http://schemas.microsoft.com/office/powerpoint/2010/main" val="330156635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INVESTIGATION VS. DISCIPLINE</a:t>
            </a:r>
            <a:endParaRPr lang="en-US"/>
          </a:p>
        </p:txBody>
      </p:sp>
      <p:sp>
        <p:nvSpPr>
          <p:cNvPr id="3" name="Content Placeholder 2"/>
          <p:cNvSpPr>
            <a:spLocks noGrp="1"/>
          </p:cNvSpPr>
          <p:nvPr>
            <p:ph idx="1"/>
          </p:nvPr>
        </p:nvSpPr>
        <p:spPr>
          <a:xfrm>
            <a:off x="130278" y="2133600"/>
            <a:ext cx="8857380" cy="4038600"/>
          </a:xfrm>
        </p:spPr>
        <p:txBody>
          <a:bodyPr/>
          <a:lstStyle/>
          <a:p>
            <a:r>
              <a:rPr lang="en-US" smtClean="0"/>
              <a:t>Investigation is designed to:</a:t>
            </a:r>
          </a:p>
          <a:p>
            <a:pPr lvl="1"/>
            <a:r>
              <a:rPr lang="en-US" smtClean="0"/>
              <a:t>Allow fact finding</a:t>
            </a:r>
          </a:p>
          <a:p>
            <a:pPr lvl="1"/>
            <a:r>
              <a:rPr lang="en-US" smtClean="0"/>
              <a:t>Allow decision-makers to determine whether discipline </a:t>
            </a:r>
            <a:r>
              <a:rPr lang="en-US" b="1" smtClean="0"/>
              <a:t>may</a:t>
            </a:r>
            <a:r>
              <a:rPr lang="en-US" smtClean="0"/>
              <a:t> be warranted and which employees may be subject to discipline</a:t>
            </a:r>
          </a:p>
          <a:p>
            <a:pPr lvl="1"/>
            <a:r>
              <a:rPr lang="en-US" smtClean="0"/>
              <a:t>During the investigation, employees must answer questions</a:t>
            </a:r>
          </a:p>
          <a:p>
            <a:r>
              <a:rPr lang="en-US" smtClean="0"/>
              <a:t>Discipline process is designed to:</a:t>
            </a:r>
          </a:p>
          <a:p>
            <a:pPr lvl="1"/>
            <a:r>
              <a:rPr lang="en-US" smtClean="0"/>
              <a:t>Provide required “due process” to employee facing discipline</a:t>
            </a:r>
          </a:p>
          <a:p>
            <a:pPr lvl="1"/>
            <a:r>
              <a:rPr lang="en-US" smtClean="0"/>
              <a:t>Provide employee facing discipline an opportunity to respond to the allegations prior to discipline decision</a:t>
            </a:r>
            <a:endParaRPr lang="en-US"/>
          </a:p>
        </p:txBody>
      </p:sp>
    </p:spTree>
    <p:extLst>
      <p:ext uri="{BB962C8B-B14F-4D97-AF65-F5344CB8AC3E}">
        <p14:creationId xmlns:p14="http://schemas.microsoft.com/office/powerpoint/2010/main" val="17922391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Liability</a:t>
            </a:r>
            <a:endParaRPr lang="en-US"/>
          </a:p>
        </p:txBody>
      </p:sp>
      <p:sp>
        <p:nvSpPr>
          <p:cNvPr id="3" name="Content Placeholder 2"/>
          <p:cNvSpPr>
            <a:spLocks noGrp="1"/>
          </p:cNvSpPr>
          <p:nvPr>
            <p:ph idx="1"/>
          </p:nvPr>
        </p:nvSpPr>
        <p:spPr/>
        <p:txBody>
          <a:bodyPr/>
          <a:lstStyle/>
          <a:p>
            <a:r>
              <a:rPr lang="en-US" smtClean="0"/>
              <a:t>SLP’s conduct exposed the district to potential liability on numerous fronts:</a:t>
            </a:r>
          </a:p>
          <a:p>
            <a:pPr lvl="1"/>
            <a:r>
              <a:rPr lang="en-US" smtClean="0"/>
              <a:t>Liability under the IDEA for lack of timely triennial reevaluation;</a:t>
            </a:r>
          </a:p>
          <a:p>
            <a:pPr lvl="1"/>
            <a:r>
              <a:rPr lang="en-US" smtClean="0"/>
              <a:t>Liability under the IDEA for inappropriate or inadequate IEPs (based on the failure to adequately assess the needs of the students’ via a timely evaluation); and</a:t>
            </a:r>
          </a:p>
          <a:p>
            <a:pPr lvl="1"/>
            <a:r>
              <a:rPr lang="en-US" smtClean="0"/>
              <a:t>Compliance issues for state reporting purposes.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8400" y="4495800"/>
            <a:ext cx="1891469"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6197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REMINDERS</a:t>
            </a:r>
            <a:endParaRPr lang="en-US"/>
          </a:p>
        </p:txBody>
      </p:sp>
      <p:sp>
        <p:nvSpPr>
          <p:cNvPr id="3" name="Content Placeholder 2"/>
          <p:cNvSpPr>
            <a:spLocks noGrp="1"/>
          </p:cNvSpPr>
          <p:nvPr>
            <p:ph idx="1"/>
          </p:nvPr>
        </p:nvSpPr>
        <p:spPr/>
        <p:txBody>
          <a:bodyPr/>
          <a:lstStyle/>
          <a:p>
            <a:r>
              <a:rPr lang="en-US" smtClean="0"/>
              <a:t>When discipline is possible, don’t go it alone – involve HR as early as possible.</a:t>
            </a:r>
          </a:p>
          <a:p>
            <a:r>
              <a:rPr lang="en-US" smtClean="0"/>
              <a:t>Remember that “informal” discussions with staff members that lead to discipline can be used against you if the employee was not told that discipline was possible and given the opportunity to have a union representative present.</a:t>
            </a:r>
          </a:p>
          <a:p>
            <a:r>
              <a:rPr lang="en-US" smtClean="0"/>
              <a:t>Strict adherence to applicable timelines for discipline is required.</a:t>
            </a:r>
            <a:endParaRPr lang="en-US"/>
          </a:p>
        </p:txBody>
      </p:sp>
    </p:spTree>
    <p:extLst>
      <p:ext uri="{BB962C8B-B14F-4D97-AF65-F5344CB8AC3E}">
        <p14:creationId xmlns:p14="http://schemas.microsoft.com/office/powerpoint/2010/main" val="290887703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a:ln w="22225">
                  <a:solidFill>
                    <a:srgbClr val="046252"/>
                  </a:solidFill>
                </a:ln>
                <a:solidFill>
                  <a:srgbClr val="046252"/>
                </a:solidFill>
              </a:rPr>
              <a:t>Avoiding Claims of Retaliation</a:t>
            </a:r>
            <a:endParaRPr lang="en-US"/>
          </a:p>
        </p:txBody>
      </p:sp>
      <p:pic>
        <p:nvPicPr>
          <p:cNvPr id="4" name="Content Placeholder 3"/>
          <p:cNvPicPr>
            <a:picLocks noGrp="1" noChangeAspect="1"/>
          </p:cNvPicPr>
          <p:nvPr>
            <p:ph idx="1"/>
          </p:nvPr>
        </p:nvPicPr>
        <p:blipFill>
          <a:blip r:embed="rId3"/>
          <a:stretch>
            <a:fillRect/>
          </a:stretch>
        </p:blipFill>
        <p:spPr>
          <a:xfrm>
            <a:off x="2471239" y="3258224"/>
            <a:ext cx="4176122" cy="2017951"/>
          </a:xfrm>
          <a:prstGeom prst="rect">
            <a:avLst/>
          </a:prstGeom>
        </p:spPr>
      </p:pic>
    </p:spTree>
    <p:extLst>
      <p:ext uri="{BB962C8B-B14F-4D97-AF65-F5344CB8AC3E}">
        <p14:creationId xmlns:p14="http://schemas.microsoft.com/office/powerpoint/2010/main" val="90841515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RETALIATION</a:t>
            </a:r>
            <a:endParaRPr lang="en-US" b="1"/>
          </a:p>
        </p:txBody>
      </p:sp>
      <p:sp>
        <p:nvSpPr>
          <p:cNvPr id="3" name="Content Placeholder 2"/>
          <p:cNvSpPr>
            <a:spLocks noGrp="1"/>
          </p:cNvSpPr>
          <p:nvPr>
            <p:ph idx="1"/>
          </p:nvPr>
        </p:nvSpPr>
        <p:spPr>
          <a:xfrm>
            <a:off x="308487" y="2133600"/>
            <a:ext cx="8530458" cy="3962347"/>
          </a:xfrm>
        </p:spPr>
        <p:txBody>
          <a:bodyPr/>
          <a:lstStyle/>
          <a:p>
            <a:r>
              <a:rPr lang="en-US" smtClean="0"/>
              <a:t>Section </a:t>
            </a:r>
            <a:r>
              <a:rPr lang="en-US"/>
              <a:t>504 </a:t>
            </a:r>
            <a:r>
              <a:rPr lang="en-US" smtClean="0"/>
              <a:t>of the Rehabilitation Act of 1964 and </a:t>
            </a:r>
            <a:r>
              <a:rPr lang="en-US"/>
              <a:t>Title II </a:t>
            </a:r>
            <a:r>
              <a:rPr lang="en-US" smtClean="0"/>
              <a:t> of the Americans with Disabilities Act of 1990 prohibit </a:t>
            </a:r>
            <a:r>
              <a:rPr lang="en-US"/>
              <a:t>intimidation, threatening, coercing, or discrimination against any individual for the purpose of interfering with any right or privilege secured by Federal civil rights </a:t>
            </a:r>
            <a:r>
              <a:rPr lang="en-US" smtClean="0"/>
              <a:t>laws.</a:t>
            </a:r>
          </a:p>
          <a:p>
            <a:r>
              <a:rPr lang="en-US" smtClean="0"/>
              <a:t>Complaints of retaliation may be investigated by OCR.</a:t>
            </a:r>
          </a:p>
          <a:p>
            <a:pPr lvl="1"/>
            <a:r>
              <a:rPr lang="en-US" smtClean="0"/>
              <a:t>Federal courts have repeatedly affirmed that retaliation is a violation of the Federal civil rights laws enforced by OCR</a:t>
            </a:r>
          </a:p>
          <a:p>
            <a:pPr marL="0" indent="0">
              <a:buNone/>
            </a:pPr>
            <a:endParaRPr lang="en-US" sz="2800"/>
          </a:p>
          <a:p>
            <a:endParaRPr lang="en-US" sz="2800"/>
          </a:p>
        </p:txBody>
      </p:sp>
    </p:spTree>
    <p:extLst>
      <p:ext uri="{BB962C8B-B14F-4D97-AF65-F5344CB8AC3E}">
        <p14:creationId xmlns:p14="http://schemas.microsoft.com/office/powerpoint/2010/main" val="370909595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RETALIATION?</a:t>
            </a:r>
            <a:endParaRPr lang="en-US" b="1"/>
          </a:p>
        </p:txBody>
      </p:sp>
      <p:sp>
        <p:nvSpPr>
          <p:cNvPr id="3" name="Content Placeholder 2"/>
          <p:cNvSpPr>
            <a:spLocks noGrp="1"/>
          </p:cNvSpPr>
          <p:nvPr>
            <p:ph idx="1"/>
          </p:nvPr>
        </p:nvSpPr>
        <p:spPr/>
        <p:txBody>
          <a:bodyPr/>
          <a:lstStyle/>
          <a:p>
            <a:r>
              <a:rPr lang="en-US" smtClean="0"/>
              <a:t>Retaliation claim requires:</a:t>
            </a:r>
          </a:p>
          <a:p>
            <a:pPr lvl="1"/>
            <a:r>
              <a:rPr lang="en-US" smtClean="0"/>
              <a:t>An individual </a:t>
            </a:r>
            <a:r>
              <a:rPr lang="en-US" b="1" smtClean="0"/>
              <a:t>engaged in protected activity </a:t>
            </a:r>
            <a:r>
              <a:rPr lang="en-US" smtClean="0"/>
              <a:t>under Section 504 or Title II (for oneself or on behalf of another);</a:t>
            </a:r>
          </a:p>
          <a:p>
            <a:pPr lvl="1"/>
            <a:r>
              <a:rPr lang="en-US" smtClean="0"/>
              <a:t>The individual experienced a materially </a:t>
            </a:r>
            <a:r>
              <a:rPr lang="en-US" b="1" smtClean="0"/>
              <a:t>adverse action</a:t>
            </a:r>
            <a:r>
              <a:rPr lang="en-US" smtClean="0"/>
              <a:t>; and </a:t>
            </a:r>
          </a:p>
          <a:p>
            <a:pPr lvl="1"/>
            <a:r>
              <a:rPr lang="en-US" smtClean="0"/>
              <a:t>There is a </a:t>
            </a:r>
            <a:r>
              <a:rPr lang="en-US" b="1" smtClean="0"/>
              <a:t>causal connection </a:t>
            </a:r>
            <a:r>
              <a:rPr lang="en-US" smtClean="0"/>
              <a:t>between the two. </a:t>
            </a:r>
          </a:p>
          <a:p>
            <a:pPr lvl="1"/>
            <a:endParaRPr lang="en-US"/>
          </a:p>
        </p:txBody>
      </p:sp>
      <p:pic>
        <p:nvPicPr>
          <p:cNvPr id="4" name="Picture 3"/>
          <p:cNvPicPr>
            <a:picLocks noChangeAspect="1"/>
          </p:cNvPicPr>
          <p:nvPr/>
        </p:nvPicPr>
        <p:blipFill>
          <a:blip r:embed="rId3"/>
          <a:stretch>
            <a:fillRect/>
          </a:stretch>
        </p:blipFill>
        <p:spPr>
          <a:xfrm>
            <a:off x="5867400" y="4281055"/>
            <a:ext cx="2666286" cy="1776413"/>
          </a:xfrm>
          <a:prstGeom prst="rect">
            <a:avLst/>
          </a:prstGeom>
        </p:spPr>
      </p:pic>
    </p:spTree>
    <p:extLst>
      <p:ext uri="{BB962C8B-B14F-4D97-AF65-F5344CB8AC3E}">
        <p14:creationId xmlns:p14="http://schemas.microsoft.com/office/powerpoint/2010/main" val="358227164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763000" cy="914400"/>
          </a:xfrm>
        </p:spPr>
        <p:txBody>
          <a:bodyPr>
            <a:normAutofit/>
          </a:bodyPr>
          <a:lstStyle/>
          <a:p>
            <a:r>
              <a:rPr lang="en-US" b="1" smtClean="0"/>
              <a:t>ACTIONS THAT MAY LOOK RETALIATORY </a:t>
            </a:r>
            <a:endParaRPr lang="en-US" b="1"/>
          </a:p>
        </p:txBody>
      </p:sp>
      <p:sp>
        <p:nvSpPr>
          <p:cNvPr id="3" name="Content Placeholder 2"/>
          <p:cNvSpPr>
            <a:spLocks noGrp="1"/>
          </p:cNvSpPr>
          <p:nvPr>
            <p:ph idx="1"/>
          </p:nvPr>
        </p:nvSpPr>
        <p:spPr>
          <a:xfrm>
            <a:off x="381000" y="2057401"/>
            <a:ext cx="8534400" cy="3962400"/>
          </a:xfrm>
        </p:spPr>
        <p:txBody>
          <a:bodyPr>
            <a:normAutofit/>
          </a:bodyPr>
          <a:lstStyle/>
          <a:p>
            <a:r>
              <a:rPr lang="en-US" smtClean="0"/>
              <a:t>Filing truancy charges</a:t>
            </a:r>
          </a:p>
          <a:p>
            <a:r>
              <a:rPr lang="en-US" smtClean="0"/>
              <a:t>Reporting parent to child welfare agency</a:t>
            </a:r>
          </a:p>
          <a:p>
            <a:r>
              <a:rPr lang="en-US" smtClean="0"/>
              <a:t>Banning parent from school grounds </a:t>
            </a:r>
          </a:p>
          <a:p>
            <a:r>
              <a:rPr lang="en-US" smtClean="0"/>
              <a:t>Restricting parent activity in the school building/classroom</a:t>
            </a:r>
          </a:p>
          <a:p>
            <a:r>
              <a:rPr lang="en-US" smtClean="0"/>
              <a:t>Restricting parent communication</a:t>
            </a:r>
          </a:p>
          <a:p>
            <a:pPr marL="0" indent="0">
              <a:buNone/>
            </a:pPr>
            <a:r>
              <a:rPr lang="en-US" sz="2000" smtClean="0"/>
              <a:t>** To avoid a perception of retaliation, be sure to take action, such as above, as soon as the triggering event takes place. Do not wait for further altercations to occur. </a:t>
            </a:r>
            <a:endParaRPr lang="en-US" sz="2000"/>
          </a:p>
        </p:txBody>
      </p:sp>
    </p:spTree>
    <p:extLst>
      <p:ext uri="{BB962C8B-B14F-4D97-AF65-F5344CB8AC3E}">
        <p14:creationId xmlns:p14="http://schemas.microsoft.com/office/powerpoint/2010/main" val="148662992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609600"/>
          </a:xfrm>
        </p:spPr>
        <p:txBody>
          <a:bodyPr>
            <a:normAutofit/>
          </a:bodyPr>
          <a:lstStyle/>
          <a:p>
            <a:r>
              <a:rPr lang="en-US" b="1" smtClean="0"/>
              <a:t>OCR VIEW OF RETALIATION</a:t>
            </a:r>
            <a:endParaRPr lang="en-US" b="1"/>
          </a:p>
        </p:txBody>
      </p:sp>
      <p:sp>
        <p:nvSpPr>
          <p:cNvPr id="3" name="Content Placeholder 2"/>
          <p:cNvSpPr>
            <a:spLocks noGrp="1"/>
          </p:cNvSpPr>
          <p:nvPr>
            <p:ph idx="1"/>
          </p:nvPr>
        </p:nvSpPr>
        <p:spPr>
          <a:xfrm>
            <a:off x="152400" y="1981200"/>
            <a:ext cx="8839200" cy="4373563"/>
          </a:xfrm>
        </p:spPr>
        <p:txBody>
          <a:bodyPr/>
          <a:lstStyle/>
          <a:p>
            <a:r>
              <a:rPr lang="en-US" smtClean="0"/>
              <a:t>What type of activity is protected from retaliation?</a:t>
            </a:r>
          </a:p>
          <a:p>
            <a:r>
              <a:rPr lang="en-US" smtClean="0"/>
              <a:t>“Protected Activity” is …</a:t>
            </a:r>
          </a:p>
          <a:p>
            <a:pPr lvl="1"/>
            <a:r>
              <a:rPr lang="en-US" smtClean="0"/>
              <a:t>Engaging in statutorily protected activity</a:t>
            </a:r>
          </a:p>
          <a:p>
            <a:pPr lvl="2"/>
            <a:r>
              <a:rPr lang="en-US" smtClean="0"/>
              <a:t>E.g. advocating for accommodations for a child’s disability, filing of a complaint with OCR, testified, or otherwise participated in an OCR investigation</a:t>
            </a:r>
          </a:p>
        </p:txBody>
      </p:sp>
      <p:pic>
        <p:nvPicPr>
          <p:cNvPr id="5" name="Picture 4"/>
          <p:cNvPicPr>
            <a:picLocks noChangeAspect="1"/>
          </p:cNvPicPr>
          <p:nvPr/>
        </p:nvPicPr>
        <p:blipFill>
          <a:blip r:embed="rId3"/>
          <a:stretch>
            <a:fillRect/>
          </a:stretch>
        </p:blipFill>
        <p:spPr>
          <a:xfrm>
            <a:off x="3086100" y="4174908"/>
            <a:ext cx="2971800" cy="1978463"/>
          </a:xfrm>
          <a:prstGeom prst="rect">
            <a:avLst/>
          </a:prstGeom>
        </p:spPr>
      </p:pic>
    </p:spTree>
    <p:extLst>
      <p:ext uri="{BB962C8B-B14F-4D97-AF65-F5344CB8AC3E}">
        <p14:creationId xmlns:p14="http://schemas.microsoft.com/office/powerpoint/2010/main" val="286632490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609600"/>
          </a:xfrm>
        </p:spPr>
        <p:txBody>
          <a:bodyPr>
            <a:normAutofit/>
          </a:bodyPr>
          <a:lstStyle/>
          <a:p>
            <a:r>
              <a:rPr lang="en-US"/>
              <a:t>OCR VIEW OF RETALIATION</a:t>
            </a:r>
            <a:endParaRPr lang="en-US" b="1"/>
          </a:p>
        </p:txBody>
      </p:sp>
      <p:sp>
        <p:nvSpPr>
          <p:cNvPr id="3" name="Content Placeholder 2"/>
          <p:cNvSpPr>
            <a:spLocks noGrp="1"/>
          </p:cNvSpPr>
          <p:nvPr>
            <p:ph idx="1"/>
          </p:nvPr>
        </p:nvSpPr>
        <p:spPr>
          <a:xfrm>
            <a:off x="152400" y="2057400"/>
            <a:ext cx="8763000" cy="4373563"/>
          </a:xfrm>
        </p:spPr>
        <p:txBody>
          <a:bodyPr>
            <a:normAutofit/>
          </a:bodyPr>
          <a:lstStyle/>
          <a:p>
            <a:r>
              <a:rPr lang="en-US" smtClean="0"/>
              <a:t>What qualifies as adverse action?</a:t>
            </a:r>
          </a:p>
          <a:p>
            <a:r>
              <a:rPr lang="en-US" smtClean="0"/>
              <a:t>Must be “materially adverse”.</a:t>
            </a:r>
          </a:p>
          <a:p>
            <a:r>
              <a:rPr lang="en-US" smtClean="0"/>
              <a:t>Something </a:t>
            </a:r>
            <a:r>
              <a:rPr lang="en-US"/>
              <a:t>more than a transient, unpleasant incident – it must be an action that is tangible and disadvantageous to the </a:t>
            </a:r>
            <a:r>
              <a:rPr lang="en-US" smtClean="0"/>
              <a:t>individual.</a:t>
            </a:r>
          </a:p>
          <a:p>
            <a:r>
              <a:rPr lang="en-US" smtClean="0"/>
              <a:t>Determination whether an action is adverse is made on a case-by-case basis.</a:t>
            </a:r>
          </a:p>
          <a:p>
            <a:r>
              <a:rPr lang="en-US" smtClean="0"/>
              <a:t>OCR considers whether the alleged adverse action caused a lasting and tangible harm or had or could reasonably have a deterrent effect.</a:t>
            </a:r>
            <a:endParaRPr lang="en-US"/>
          </a:p>
          <a:p>
            <a:endParaRPr lang="en-US"/>
          </a:p>
        </p:txBody>
      </p:sp>
    </p:spTree>
    <p:extLst>
      <p:ext uri="{BB962C8B-B14F-4D97-AF65-F5344CB8AC3E}">
        <p14:creationId xmlns:p14="http://schemas.microsoft.com/office/powerpoint/2010/main" val="42477835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762000"/>
          </a:xfrm>
        </p:spPr>
        <p:txBody>
          <a:bodyPr>
            <a:normAutofit/>
          </a:bodyPr>
          <a:lstStyle/>
          <a:p>
            <a:r>
              <a:rPr lang="en-US"/>
              <a:t>OCR VIEW OF RETALIATION</a:t>
            </a:r>
            <a:endParaRPr lang="en-US" b="1"/>
          </a:p>
        </p:txBody>
      </p:sp>
      <p:sp>
        <p:nvSpPr>
          <p:cNvPr id="3" name="Content Placeholder 2"/>
          <p:cNvSpPr>
            <a:spLocks noGrp="1"/>
          </p:cNvSpPr>
          <p:nvPr>
            <p:ph idx="1"/>
          </p:nvPr>
        </p:nvSpPr>
        <p:spPr>
          <a:xfrm>
            <a:off x="228600" y="2057400"/>
            <a:ext cx="8686800" cy="4449763"/>
          </a:xfrm>
        </p:spPr>
        <p:txBody>
          <a:bodyPr/>
          <a:lstStyle/>
          <a:p>
            <a:r>
              <a:rPr lang="en-US" smtClean="0"/>
              <a:t>Examples of adverse action:</a:t>
            </a:r>
          </a:p>
          <a:p>
            <a:pPr lvl="1"/>
            <a:r>
              <a:rPr lang="en-US" smtClean="0"/>
              <a:t>District denied a parental request for copies of school records and then subsequently offered to provide copies for a charge of $2,600 (however, prior to the parents filing for a hearing, the district had provided free copies to the parents).</a:t>
            </a:r>
          </a:p>
          <a:p>
            <a:pPr lvl="1"/>
            <a:r>
              <a:rPr lang="en-US" smtClean="0"/>
              <a:t>Parent who worked occasionally as a substitute aide for the district files a due process complaint under the IDEA.  After the complaint is filed, the parent is not called to sub (even though some days, aide absences cannot be covered).  </a:t>
            </a:r>
          </a:p>
          <a:p>
            <a:pPr lvl="1"/>
            <a:endParaRPr lang="en-US" smtClean="0"/>
          </a:p>
          <a:p>
            <a:pPr lvl="1"/>
            <a:endParaRPr lang="en-US"/>
          </a:p>
        </p:txBody>
      </p:sp>
    </p:spTree>
    <p:extLst>
      <p:ext uri="{BB962C8B-B14F-4D97-AF65-F5344CB8AC3E}">
        <p14:creationId xmlns:p14="http://schemas.microsoft.com/office/powerpoint/2010/main" val="203500809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OCR VIEW OF RETALIATION</a:t>
            </a:r>
            <a:endParaRPr lang="en-US"/>
          </a:p>
        </p:txBody>
      </p:sp>
      <p:sp>
        <p:nvSpPr>
          <p:cNvPr id="3" name="Content Placeholder 2"/>
          <p:cNvSpPr>
            <a:spLocks noGrp="1"/>
          </p:cNvSpPr>
          <p:nvPr>
            <p:ph idx="1"/>
          </p:nvPr>
        </p:nvSpPr>
        <p:spPr/>
        <p:txBody>
          <a:bodyPr/>
          <a:lstStyle/>
          <a:p>
            <a:r>
              <a:rPr lang="en-US" smtClean="0"/>
              <a:t>More examples of adverse action:</a:t>
            </a:r>
          </a:p>
          <a:p>
            <a:pPr lvl="1"/>
            <a:r>
              <a:rPr lang="en-US"/>
              <a:t>P</a:t>
            </a:r>
            <a:r>
              <a:rPr lang="en-US" smtClean="0"/>
              <a:t>arent complains that a teacher is not providing the accommodations on child’s IEP.  District investigates and, during the course of the investigation, the teacher is told which parent filed the complaint.  The investigation shows that the teacher did provide all required accommodations.  However, after the investigation is complete, the teacher refuses to provide extra help for the student (although all students are invited to see the teacher before/after school for extra help). </a:t>
            </a:r>
            <a:endParaRPr lang="en-US"/>
          </a:p>
        </p:txBody>
      </p:sp>
    </p:spTree>
    <p:extLst>
      <p:ext uri="{BB962C8B-B14F-4D97-AF65-F5344CB8AC3E}">
        <p14:creationId xmlns:p14="http://schemas.microsoft.com/office/powerpoint/2010/main" val="109399618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609600"/>
          </a:xfrm>
        </p:spPr>
        <p:txBody>
          <a:bodyPr>
            <a:normAutofit/>
          </a:bodyPr>
          <a:lstStyle/>
          <a:p>
            <a:r>
              <a:rPr lang="en-US"/>
              <a:t>OCR VIEW OF RETALIATION</a:t>
            </a:r>
            <a:endParaRPr lang="en-US" b="1"/>
          </a:p>
        </p:txBody>
      </p:sp>
      <p:sp>
        <p:nvSpPr>
          <p:cNvPr id="3" name="Content Placeholder 2"/>
          <p:cNvSpPr>
            <a:spLocks noGrp="1"/>
          </p:cNvSpPr>
          <p:nvPr>
            <p:ph idx="1"/>
          </p:nvPr>
        </p:nvSpPr>
        <p:spPr>
          <a:xfrm>
            <a:off x="152400" y="2057400"/>
            <a:ext cx="8763000" cy="4449763"/>
          </a:xfrm>
        </p:spPr>
        <p:txBody>
          <a:bodyPr/>
          <a:lstStyle/>
          <a:p>
            <a:r>
              <a:rPr lang="en-US" smtClean="0"/>
              <a:t>How is a causal connection between the protected activity and adverse action demonstrated?</a:t>
            </a:r>
          </a:p>
          <a:p>
            <a:pPr lvl="1"/>
            <a:r>
              <a:rPr lang="en-US" smtClean="0"/>
              <a:t>Retaliatory action taken as a result of the protected activity</a:t>
            </a:r>
          </a:p>
          <a:p>
            <a:pPr lvl="1"/>
            <a:r>
              <a:rPr lang="en-US" smtClean="0"/>
              <a:t>Whether the adverse action was taken soon after the protected activity is a considered factor</a:t>
            </a:r>
          </a:p>
          <a:p>
            <a:pPr lvl="1"/>
            <a:r>
              <a:rPr lang="en-US"/>
              <a:t>Retaliation is often inferred from surrounding </a:t>
            </a:r>
            <a:r>
              <a:rPr lang="en-US" smtClean="0"/>
              <a:t>circumstances</a:t>
            </a:r>
            <a:endParaRPr lang="en-US"/>
          </a:p>
        </p:txBody>
      </p:sp>
      <p:pic>
        <p:nvPicPr>
          <p:cNvPr id="4" name="Picture 3"/>
          <p:cNvPicPr>
            <a:picLocks noChangeAspect="1"/>
          </p:cNvPicPr>
          <p:nvPr/>
        </p:nvPicPr>
        <p:blipFill>
          <a:blip r:embed="rId3"/>
          <a:stretch>
            <a:fillRect/>
          </a:stretch>
        </p:blipFill>
        <p:spPr>
          <a:xfrm>
            <a:off x="6724520" y="4343400"/>
            <a:ext cx="2038480" cy="1945581"/>
          </a:xfrm>
          <a:prstGeom prst="rect">
            <a:avLst/>
          </a:prstGeom>
        </p:spPr>
      </p:pic>
    </p:spTree>
    <p:extLst>
      <p:ext uri="{BB962C8B-B14F-4D97-AF65-F5344CB8AC3E}">
        <p14:creationId xmlns:p14="http://schemas.microsoft.com/office/powerpoint/2010/main" val="39349367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a:t>
            </a:r>
            <a:endParaRPr lang="en-US"/>
          </a:p>
        </p:txBody>
      </p:sp>
      <p:sp>
        <p:nvSpPr>
          <p:cNvPr id="3" name="Content Placeholder 2"/>
          <p:cNvSpPr>
            <a:spLocks noGrp="1"/>
          </p:cNvSpPr>
          <p:nvPr>
            <p:ph idx="1"/>
          </p:nvPr>
        </p:nvSpPr>
        <p:spPr/>
        <p:txBody>
          <a:bodyPr/>
          <a:lstStyle/>
          <a:p>
            <a:r>
              <a:rPr lang="en-US" smtClean="0"/>
              <a:t>SLP opted to resign in lieu of termination.</a:t>
            </a:r>
          </a:p>
          <a:p>
            <a:r>
              <a:rPr lang="en-US" smtClean="0"/>
              <a:t>SLP reported to state for violations of the professional code of conduct.</a:t>
            </a:r>
          </a:p>
          <a:p>
            <a:pPr lvl="1"/>
            <a:r>
              <a:rPr lang="en-US" smtClean="0"/>
              <a:t>Investigation conducted and sanctions imposed.</a:t>
            </a:r>
          </a:p>
          <a:p>
            <a:r>
              <a:rPr lang="en-US" smtClean="0"/>
              <a:t>District conducted new (expedited) evaluations on all students whose documents were out of compliance.</a:t>
            </a:r>
          </a:p>
          <a:p>
            <a:pPr lvl="1"/>
            <a:r>
              <a:rPr lang="en-US" smtClean="0"/>
              <a:t>Updated IEPs were also developed following the reevaluation.</a:t>
            </a:r>
          </a:p>
          <a:p>
            <a:r>
              <a:rPr lang="en-US" smtClean="0"/>
              <a:t>District offered compensatory services to all students impacted.</a:t>
            </a:r>
          </a:p>
          <a:p>
            <a:r>
              <a:rPr lang="en-US" smtClean="0"/>
              <a:t>No due process or state complaints filed.</a:t>
            </a:r>
            <a:endParaRPr lang="en-US"/>
          </a:p>
        </p:txBody>
      </p:sp>
    </p:spTree>
    <p:extLst>
      <p:ext uri="{BB962C8B-B14F-4D97-AF65-F5344CB8AC3E}">
        <p14:creationId xmlns:p14="http://schemas.microsoft.com/office/powerpoint/2010/main" val="121730978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371600"/>
            <a:ext cx="8857380" cy="685800"/>
          </a:xfrm>
        </p:spPr>
        <p:txBody>
          <a:bodyPr/>
          <a:lstStyle/>
          <a:p>
            <a:r>
              <a:rPr lang="en-US" b="1" smtClean="0"/>
              <a:t>RETALIATION</a:t>
            </a:r>
            <a:endParaRPr lang="en-US" b="1"/>
          </a:p>
        </p:txBody>
      </p:sp>
      <p:sp>
        <p:nvSpPr>
          <p:cNvPr id="3" name="Content Placeholder 2"/>
          <p:cNvSpPr>
            <a:spLocks noGrp="1"/>
          </p:cNvSpPr>
          <p:nvPr>
            <p:ph idx="1"/>
          </p:nvPr>
        </p:nvSpPr>
        <p:spPr>
          <a:xfrm>
            <a:off x="145026" y="2057400"/>
            <a:ext cx="8857380" cy="4267200"/>
          </a:xfrm>
        </p:spPr>
        <p:txBody>
          <a:bodyPr/>
          <a:lstStyle/>
          <a:p>
            <a:r>
              <a:rPr lang="en-US" smtClean="0"/>
              <a:t>There is an opportunity for the district to demonstrate that there was a legitimate non-retaliatory reason for the adverse action – but the claimant also has the opportunity to demonstrate that the offered reason was not the true reason (but a mere pretext).</a:t>
            </a:r>
          </a:p>
          <a:p>
            <a:pPr marL="457200" lvl="1" indent="0">
              <a:buNone/>
            </a:pPr>
            <a:endParaRPr lang="en-US"/>
          </a:p>
        </p:txBody>
      </p:sp>
      <p:pic>
        <p:nvPicPr>
          <p:cNvPr id="4" name="Picture 3"/>
          <p:cNvPicPr>
            <a:picLocks noChangeAspect="1"/>
          </p:cNvPicPr>
          <p:nvPr/>
        </p:nvPicPr>
        <p:blipFill>
          <a:blip r:embed="rId3"/>
          <a:stretch>
            <a:fillRect/>
          </a:stretch>
        </p:blipFill>
        <p:spPr>
          <a:xfrm>
            <a:off x="4389120" y="3276600"/>
            <a:ext cx="3348990" cy="2790825"/>
          </a:xfrm>
          <a:prstGeom prst="rect">
            <a:avLst/>
          </a:prstGeom>
        </p:spPr>
      </p:pic>
    </p:spTree>
    <p:extLst>
      <p:ext uri="{BB962C8B-B14F-4D97-AF65-F5344CB8AC3E}">
        <p14:creationId xmlns:p14="http://schemas.microsoft.com/office/powerpoint/2010/main" val="106473594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6" y="1274565"/>
            <a:ext cx="8857380" cy="782835"/>
          </a:xfrm>
        </p:spPr>
        <p:txBody>
          <a:bodyPr/>
          <a:lstStyle/>
          <a:p>
            <a:r>
              <a:rPr lang="en-US" b="1" smtClean="0"/>
              <a:t>AVAILABLE REMEDIES/DAMAGES</a:t>
            </a:r>
            <a:endParaRPr lang="en-US" b="1"/>
          </a:p>
        </p:txBody>
      </p:sp>
      <p:sp>
        <p:nvSpPr>
          <p:cNvPr id="3" name="Content Placeholder 2"/>
          <p:cNvSpPr>
            <a:spLocks noGrp="1"/>
          </p:cNvSpPr>
          <p:nvPr>
            <p:ph idx="1"/>
          </p:nvPr>
        </p:nvSpPr>
        <p:spPr>
          <a:xfrm>
            <a:off x="228600" y="2209800"/>
            <a:ext cx="8759058" cy="3962400"/>
          </a:xfrm>
        </p:spPr>
        <p:txBody>
          <a:bodyPr>
            <a:normAutofit/>
          </a:bodyPr>
          <a:lstStyle/>
          <a:p>
            <a:r>
              <a:rPr lang="en-US" smtClean="0"/>
              <a:t>OCR has enforcement actions available to it, including initiating administrative proceedings to suspend, terminate, or refuse to grant or continue financial assistance or referring the case to the U.S. Department of Justice for judicial proceedings.</a:t>
            </a:r>
          </a:p>
          <a:p>
            <a:r>
              <a:rPr lang="en-US" smtClean="0"/>
              <a:t>At least a couple of federal courts (Florida, Pennsylvania) have suggested that compensatory damages may be available under Section 504 for retaliation claims.</a:t>
            </a:r>
            <a:endParaRPr lang="en-US"/>
          </a:p>
        </p:txBody>
      </p:sp>
      <p:pic>
        <p:nvPicPr>
          <p:cNvPr id="4" name="Picture 3"/>
          <p:cNvPicPr>
            <a:picLocks noChangeAspect="1"/>
          </p:cNvPicPr>
          <p:nvPr/>
        </p:nvPicPr>
        <p:blipFill>
          <a:blip r:embed="rId3"/>
          <a:stretch>
            <a:fillRect/>
          </a:stretch>
        </p:blipFill>
        <p:spPr>
          <a:xfrm>
            <a:off x="3346514" y="4538906"/>
            <a:ext cx="2454403" cy="1633294"/>
          </a:xfrm>
          <a:prstGeom prst="rect">
            <a:avLst/>
          </a:prstGeom>
        </p:spPr>
      </p:pic>
    </p:spTree>
    <p:extLst>
      <p:ext uri="{BB962C8B-B14F-4D97-AF65-F5344CB8AC3E}">
        <p14:creationId xmlns:p14="http://schemas.microsoft.com/office/powerpoint/2010/main" val="305900525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RETALIATION: NOT JUST FOR STUDENTS</a:t>
            </a:r>
            <a:endParaRPr lang="en-US"/>
          </a:p>
        </p:txBody>
      </p:sp>
      <p:sp>
        <p:nvSpPr>
          <p:cNvPr id="3" name="Content Placeholder 2"/>
          <p:cNvSpPr>
            <a:spLocks noGrp="1"/>
          </p:cNvSpPr>
          <p:nvPr>
            <p:ph idx="1"/>
          </p:nvPr>
        </p:nvSpPr>
        <p:spPr/>
        <p:txBody>
          <a:bodyPr/>
          <a:lstStyle/>
          <a:p>
            <a:r>
              <a:rPr lang="en-US" b="1" smtClean="0"/>
              <a:t>All</a:t>
            </a:r>
            <a:r>
              <a:rPr lang="en-US" smtClean="0"/>
              <a:t> individuals who engage in protected activity are protected from retaliation.  This includes:</a:t>
            </a:r>
          </a:p>
          <a:p>
            <a:pPr lvl="1"/>
            <a:r>
              <a:rPr lang="en-US" smtClean="0"/>
              <a:t>Students</a:t>
            </a:r>
          </a:p>
          <a:p>
            <a:pPr lvl="1"/>
            <a:r>
              <a:rPr lang="en-US" smtClean="0"/>
              <a:t>Parents</a:t>
            </a:r>
          </a:p>
          <a:p>
            <a:pPr lvl="1"/>
            <a:r>
              <a:rPr lang="en-US" smtClean="0"/>
              <a:t>Employees (who either file their own complaints or who assist in the investigation of a complaint filed by a parent or student)</a:t>
            </a:r>
            <a:endParaRPr lang="en-US"/>
          </a:p>
        </p:txBody>
      </p:sp>
    </p:spTree>
    <p:extLst>
      <p:ext uri="{BB962C8B-B14F-4D97-AF65-F5344CB8AC3E}">
        <p14:creationId xmlns:p14="http://schemas.microsoft.com/office/powerpoint/2010/main" val="355239655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UNIQUE RETALIATION SITUATION</a:t>
            </a:r>
            <a:endParaRPr lang="en-US"/>
          </a:p>
        </p:txBody>
      </p:sp>
      <p:sp>
        <p:nvSpPr>
          <p:cNvPr id="3" name="Content Placeholder 2"/>
          <p:cNvSpPr>
            <a:spLocks noGrp="1"/>
          </p:cNvSpPr>
          <p:nvPr>
            <p:ph idx="1"/>
          </p:nvPr>
        </p:nvSpPr>
        <p:spPr/>
        <p:txBody>
          <a:bodyPr/>
          <a:lstStyle/>
          <a:p>
            <a:r>
              <a:rPr lang="en-US" smtClean="0"/>
              <a:t>ODE allows “formal complaints” against school districts to be filed by anyone – including staff members.</a:t>
            </a:r>
          </a:p>
          <a:p>
            <a:r>
              <a:rPr lang="en-US" smtClean="0"/>
              <a:t>If this occurs, be very careful that no retaliatory action is taken against the staff members involved.</a:t>
            </a:r>
          </a:p>
          <a:p>
            <a:pPr lvl="1"/>
            <a:r>
              <a:rPr lang="en-US" smtClean="0"/>
              <a:t>Any retaliatory action will most likely result in the employee filing a compliant for retaliation with OCR, EEOC or OCRC.</a:t>
            </a:r>
          </a:p>
          <a:p>
            <a:pPr lvl="1"/>
            <a:r>
              <a:rPr lang="en-US" smtClean="0"/>
              <a:t>Staff members can file with EEOC or OCRC if they suffer an adverse employment action (e.g., termination, discipline, demotion, etc.).</a:t>
            </a:r>
            <a:endParaRPr lang="en-US"/>
          </a:p>
        </p:txBody>
      </p:sp>
    </p:spTree>
    <p:extLst>
      <p:ext uri="{BB962C8B-B14F-4D97-AF65-F5344CB8AC3E}">
        <p14:creationId xmlns:p14="http://schemas.microsoft.com/office/powerpoint/2010/main" val="384929578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0"/>
            <a:ext cx="8857380" cy="838201"/>
          </a:xfrm>
        </p:spPr>
        <p:txBody>
          <a:bodyPr/>
          <a:lstStyle/>
          <a:p>
            <a:r>
              <a:rPr lang="en-US" smtClean="0"/>
              <a:t>EMAILS AND TEXT MESSAGES</a:t>
            </a:r>
            <a:endParaRPr lang="en-US" b="1" u="sng"/>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2743201"/>
            <a:ext cx="2743200" cy="2838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8163" y="2743200"/>
            <a:ext cx="2671116" cy="283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3244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278" y="1295401"/>
            <a:ext cx="8857380" cy="762000"/>
          </a:xfrm>
        </p:spPr>
        <p:txBody>
          <a:bodyPr/>
          <a:lstStyle/>
          <a:p>
            <a:r>
              <a:rPr lang="en-US" b="1" smtClean="0"/>
              <a:t>A WORD ABOUT EMAIL</a:t>
            </a:r>
            <a:endParaRPr lang="en-US" b="1"/>
          </a:p>
        </p:txBody>
      </p:sp>
      <p:sp>
        <p:nvSpPr>
          <p:cNvPr id="5" name="Content Placeholder 4"/>
          <p:cNvSpPr>
            <a:spLocks noGrp="1"/>
          </p:cNvSpPr>
          <p:nvPr>
            <p:ph idx="1"/>
          </p:nvPr>
        </p:nvSpPr>
        <p:spPr>
          <a:xfrm>
            <a:off x="304800" y="2362200"/>
            <a:ext cx="8682858" cy="3733800"/>
          </a:xfrm>
        </p:spPr>
        <p:txBody>
          <a:bodyPr/>
          <a:lstStyle/>
          <a:p>
            <a:r>
              <a:rPr lang="en-US" b="1" u="sng" smtClean="0"/>
              <a:t>All</a:t>
            </a:r>
            <a:r>
              <a:rPr lang="en-US" smtClean="0"/>
              <a:t> emails that are sent from a district email account may be public records.</a:t>
            </a:r>
          </a:p>
          <a:p>
            <a:pPr lvl="1"/>
            <a:r>
              <a:rPr lang="en-US" sz="2200" smtClean="0"/>
              <a:t>This means they can be requested by any member of the public</a:t>
            </a:r>
          </a:p>
          <a:p>
            <a:r>
              <a:rPr lang="en-US" b="1" u="sng" smtClean="0"/>
              <a:t>All</a:t>
            </a:r>
            <a:r>
              <a:rPr lang="en-US" smtClean="0"/>
              <a:t> emails sent from a district email account that discuss students will generally be educational records.</a:t>
            </a:r>
          </a:p>
          <a:p>
            <a:pPr lvl="1"/>
            <a:r>
              <a:rPr lang="en-US" smtClean="0"/>
              <a:t>This means they can be requested by the student’s parent</a:t>
            </a:r>
            <a:endParaRPr lang="en-US"/>
          </a:p>
        </p:txBody>
      </p:sp>
    </p:spTree>
    <p:extLst>
      <p:ext uri="{BB962C8B-B14F-4D97-AF65-F5344CB8AC3E}">
        <p14:creationId xmlns:p14="http://schemas.microsoft.com/office/powerpoint/2010/main" val="425313011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800" y="3962400"/>
            <a:ext cx="2895600" cy="19961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278" y="1295401"/>
            <a:ext cx="8857380" cy="685800"/>
          </a:xfrm>
        </p:spPr>
        <p:txBody>
          <a:bodyPr/>
          <a:lstStyle/>
          <a:p>
            <a:r>
              <a:rPr lang="en-US" b="1" smtClean="0"/>
              <a:t>EMAIL CAN BE YOUR BEST FRIEND</a:t>
            </a:r>
            <a:endParaRPr lang="en-US" b="1"/>
          </a:p>
        </p:txBody>
      </p:sp>
      <p:sp>
        <p:nvSpPr>
          <p:cNvPr id="3" name="Content Placeholder 2"/>
          <p:cNvSpPr>
            <a:spLocks noGrp="1"/>
          </p:cNvSpPr>
          <p:nvPr>
            <p:ph idx="1"/>
          </p:nvPr>
        </p:nvSpPr>
        <p:spPr>
          <a:xfrm>
            <a:off x="304800" y="2057400"/>
            <a:ext cx="8697606" cy="3901109"/>
          </a:xfrm>
        </p:spPr>
        <p:txBody>
          <a:bodyPr/>
          <a:lstStyle/>
          <a:p>
            <a:r>
              <a:rPr lang="en-US" b="0" smtClean="0"/>
              <a:t>Email is an excellent way to verify that information was provided.</a:t>
            </a:r>
          </a:p>
          <a:p>
            <a:r>
              <a:rPr lang="en-US" b="0" smtClean="0"/>
              <a:t>Don’t be afraid to use email to document discussions with parents, to share information, confirm meetings, etc.</a:t>
            </a:r>
          </a:p>
          <a:p>
            <a:r>
              <a:rPr lang="en-US" b="0" smtClean="0"/>
              <a:t>Just be cognizant that what you are sending is not private and can be seen by others.</a:t>
            </a:r>
          </a:p>
          <a:p>
            <a:pPr marL="0" indent="0">
              <a:buNone/>
            </a:pPr>
            <a:endParaRPr lang="en-US"/>
          </a:p>
        </p:txBody>
      </p:sp>
    </p:spTree>
    <p:extLst>
      <p:ext uri="{BB962C8B-B14F-4D97-AF65-F5344CB8AC3E}">
        <p14:creationId xmlns:p14="http://schemas.microsoft.com/office/powerpoint/2010/main" val="347060034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1"/>
            <a:ext cx="8857380" cy="685800"/>
          </a:xfrm>
        </p:spPr>
        <p:txBody>
          <a:bodyPr/>
          <a:lstStyle/>
          <a:p>
            <a:r>
              <a:rPr lang="en-US" b="1" smtClean="0"/>
              <a:t>EMAIL CAN BE YOUR WORST ENEMY</a:t>
            </a:r>
            <a:endParaRPr lang="en-US"/>
          </a:p>
        </p:txBody>
      </p:sp>
      <p:sp>
        <p:nvSpPr>
          <p:cNvPr id="3" name="Content Placeholder 2"/>
          <p:cNvSpPr>
            <a:spLocks noGrp="1"/>
          </p:cNvSpPr>
          <p:nvPr>
            <p:ph idx="1"/>
          </p:nvPr>
        </p:nvSpPr>
        <p:spPr>
          <a:xfrm>
            <a:off x="145026" y="2057400"/>
            <a:ext cx="8857380" cy="4038600"/>
          </a:xfrm>
        </p:spPr>
        <p:txBody>
          <a:bodyPr/>
          <a:lstStyle/>
          <a:p>
            <a:r>
              <a:rPr lang="en-US" b="0" smtClean="0"/>
              <a:t>Do not fall into the trap of thinking that emails between colleagues are private – there is no such thing as a “private” email when it is sent on a district account.</a:t>
            </a:r>
          </a:p>
          <a:p>
            <a:r>
              <a:rPr lang="en-US" smtClean="0"/>
              <a:t>Do not say anything in email that you would not say to a parent over the phone.</a:t>
            </a:r>
          </a:p>
        </p:txBody>
      </p:sp>
      <p:sp>
        <p:nvSpPr>
          <p:cNvPr id="5" name="TextBox 4"/>
          <p:cNvSpPr txBox="1"/>
          <p:nvPr/>
        </p:nvSpPr>
        <p:spPr>
          <a:xfrm>
            <a:off x="685801" y="4181475"/>
            <a:ext cx="4800600" cy="1738938"/>
          </a:xfrm>
          <a:prstGeom prst="rect">
            <a:avLst/>
          </a:prstGeom>
          <a:noFill/>
        </p:spPr>
        <p:txBody>
          <a:bodyPr wrap="square" rtlCol="0">
            <a:spAutoFit/>
          </a:bodyPr>
          <a:lstStyle/>
          <a:p>
            <a:pPr marL="284163" indent="-284163">
              <a:buFont typeface="Times New Roman" panose="02020603050405020304" pitchFamily="18" charset="0"/>
              <a:buChar char="−"/>
            </a:pPr>
            <a:r>
              <a:rPr lang="en-US" sz="2000" smtClean="0">
                <a:latin typeface="Times New Roman" panose="02020603050405020304" pitchFamily="18" charset="0"/>
                <a:cs typeface="Times New Roman" panose="02020603050405020304" pitchFamily="18" charset="0"/>
              </a:rPr>
              <a:t>Do not say anything in email that you</a:t>
            </a:r>
          </a:p>
          <a:p>
            <a:pPr marL="284163" indent="-284163"/>
            <a:r>
              <a:rPr lang="en-US" sz="2000" smtClean="0">
                <a:latin typeface="Times New Roman" panose="02020603050405020304" pitchFamily="18" charset="0"/>
                <a:cs typeface="Times New Roman" panose="02020603050405020304" pitchFamily="18" charset="0"/>
              </a:rPr>
              <a:t>     would be embarrassed to have on the</a:t>
            </a:r>
          </a:p>
          <a:p>
            <a:pPr marL="284163" indent="-284163">
              <a:spcAft>
                <a:spcPts val="600"/>
              </a:spcAft>
            </a:pPr>
            <a:r>
              <a:rPr lang="en-US" sz="2000" smtClean="0">
                <a:latin typeface="Times New Roman" panose="02020603050405020304" pitchFamily="18" charset="0"/>
                <a:cs typeface="Times New Roman" panose="02020603050405020304" pitchFamily="18" charset="0"/>
              </a:rPr>
              <a:t>     front page of the newspaper</a:t>
            </a:r>
          </a:p>
          <a:p>
            <a:pPr marL="284163" indent="-284163">
              <a:buFont typeface="Times New Roman" panose="02020603050405020304" pitchFamily="18" charset="0"/>
              <a:buChar char="−"/>
            </a:pPr>
            <a:r>
              <a:rPr lang="en-US" sz="2000" smtClean="0">
                <a:latin typeface="Times New Roman" panose="02020603050405020304" pitchFamily="18" charset="0"/>
                <a:cs typeface="Times New Roman" panose="02020603050405020304" pitchFamily="18" charset="0"/>
              </a:rPr>
              <a:t>Most email “wounds” are self-inflicted</a:t>
            </a:r>
          </a:p>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800" y="3810000"/>
            <a:ext cx="3171825" cy="214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5594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1"/>
            <a:ext cx="8857380" cy="707386"/>
          </a:xfrm>
        </p:spPr>
        <p:txBody>
          <a:bodyPr/>
          <a:lstStyle/>
          <a:p>
            <a:r>
              <a:rPr lang="en-US" b="1" smtClean="0"/>
              <a:t>BEWARE OF INTERNAL EMAIL</a:t>
            </a:r>
            <a:endParaRPr lang="en-US" b="1"/>
          </a:p>
        </p:txBody>
      </p:sp>
      <p:sp>
        <p:nvSpPr>
          <p:cNvPr id="3" name="Content Placeholder 2"/>
          <p:cNvSpPr>
            <a:spLocks noGrp="1"/>
          </p:cNvSpPr>
          <p:nvPr>
            <p:ph idx="1"/>
          </p:nvPr>
        </p:nvSpPr>
        <p:spPr>
          <a:xfrm>
            <a:off x="304800" y="2002787"/>
            <a:ext cx="8458200" cy="3864613"/>
          </a:xfrm>
        </p:spPr>
        <p:txBody>
          <a:bodyPr/>
          <a:lstStyle/>
          <a:p>
            <a:r>
              <a:rPr lang="en-US" b="0" smtClean="0"/>
              <a:t>Parents are entitled to access all of their child’s educational records, including emails regarding their child – even those between staff members.  All team members must:</a:t>
            </a:r>
          </a:p>
          <a:p>
            <a:pPr lvl="1"/>
            <a:r>
              <a:rPr lang="en-US" smtClean="0"/>
              <a:t>Keep email communications factual and professional;</a:t>
            </a:r>
          </a:p>
          <a:p>
            <a:pPr lvl="1"/>
            <a:r>
              <a:rPr lang="en-US" smtClean="0"/>
              <a:t>Only share information in email that they would share with the parents; and</a:t>
            </a:r>
          </a:p>
          <a:p>
            <a:pPr lvl="1"/>
            <a:r>
              <a:rPr lang="en-US" smtClean="0"/>
              <a:t>Work with the district’s point person or the district’s legal counsel regarding email if a complaint has been filed.</a:t>
            </a:r>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7600" y="2710174"/>
            <a:ext cx="990600" cy="87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034857">
            <a:off x="1389571" y="5133122"/>
            <a:ext cx="1055800" cy="102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459903">
            <a:off x="6473741" y="5008763"/>
            <a:ext cx="1012138" cy="9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13744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1"/>
            <a:ext cx="8857380" cy="838200"/>
          </a:xfrm>
        </p:spPr>
        <p:txBody>
          <a:bodyPr/>
          <a:lstStyle/>
          <a:p>
            <a:r>
              <a:rPr lang="en-US" b="1" smtClean="0"/>
              <a:t>STUDENT NAMES IN EMAILS</a:t>
            </a:r>
            <a:endParaRPr lang="en-US" b="1"/>
          </a:p>
        </p:txBody>
      </p:sp>
      <p:sp>
        <p:nvSpPr>
          <p:cNvPr id="3" name="Content Placeholder 2"/>
          <p:cNvSpPr>
            <a:spLocks noGrp="1"/>
          </p:cNvSpPr>
          <p:nvPr>
            <p:ph idx="1"/>
          </p:nvPr>
        </p:nvSpPr>
        <p:spPr>
          <a:xfrm>
            <a:off x="145026" y="2209800"/>
            <a:ext cx="8857380" cy="2438400"/>
          </a:xfrm>
        </p:spPr>
        <p:txBody>
          <a:bodyPr>
            <a:normAutofit/>
          </a:bodyPr>
          <a:lstStyle/>
          <a:p>
            <a:r>
              <a:rPr lang="en-US" b="0" smtClean="0"/>
              <a:t>Student names can be used in emails – legally, there is no prohibition on the use of student names in emails</a:t>
            </a:r>
          </a:p>
          <a:p>
            <a:r>
              <a:rPr lang="en-US" b="0" smtClean="0"/>
              <a:t>Use of student names in emails is generally preferable</a:t>
            </a:r>
          </a:p>
          <a:p>
            <a:pPr lvl="1"/>
            <a:r>
              <a:rPr lang="en-US" smtClean="0"/>
              <a:t>Makes emails easier to find when a request for records is made</a:t>
            </a:r>
          </a:p>
          <a:p>
            <a:pPr lvl="1"/>
            <a:r>
              <a:rPr lang="en-US" smtClean="0"/>
              <a:t>Use of the student’s initials (or ID number) does not stop the email from becoming a student record or being discoverable in litigation</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682836"/>
            <a:ext cx="3657600" cy="1600201"/>
          </a:xfrm>
          <a:prstGeom prst="rect">
            <a:avLst/>
          </a:prstGeom>
        </p:spPr>
      </p:pic>
    </p:spTree>
    <p:extLst>
      <p:ext uri="{BB962C8B-B14F-4D97-AF65-F5344CB8AC3E}">
        <p14:creationId xmlns:p14="http://schemas.microsoft.com/office/powerpoint/2010/main" val="2822343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a:p>
        </p:txBody>
      </p:sp>
      <p:sp>
        <p:nvSpPr>
          <p:cNvPr id="3" name="Content Placeholder 2"/>
          <p:cNvSpPr>
            <a:spLocks noGrp="1"/>
          </p:cNvSpPr>
          <p:nvPr>
            <p:ph idx="1"/>
          </p:nvPr>
        </p:nvSpPr>
        <p:spPr>
          <a:xfrm>
            <a:off x="152400" y="2235899"/>
            <a:ext cx="8857380" cy="3810000"/>
          </a:xfrm>
        </p:spPr>
        <p:txBody>
          <a:bodyPr/>
          <a:lstStyle/>
          <a:p>
            <a:r>
              <a:rPr lang="en-US" smtClean="0"/>
              <a:t>District’s timely and comprehensive investigation, wherein vital evidence was gathered, was key to SLP’s resignation.</a:t>
            </a:r>
          </a:p>
          <a:p>
            <a:pPr lvl="1"/>
            <a:r>
              <a:rPr lang="en-US" smtClean="0"/>
              <a:t>Nothing union could do other than negotiate a resignation instead of termination.</a:t>
            </a:r>
          </a:p>
          <a:p>
            <a:pPr lvl="1"/>
            <a:r>
              <a:rPr lang="en-US" smtClean="0"/>
              <a:t>The evidence was simply too overwhelming.</a:t>
            </a:r>
          </a:p>
          <a:p>
            <a:r>
              <a:rPr lang="en-US" smtClean="0"/>
              <a:t>District’s decision to “come clean” to parents regarding the issue and offer of compensatory services likely averted parent complaints.</a:t>
            </a:r>
          </a:p>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9400" y="4953000"/>
            <a:ext cx="358029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16281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1"/>
            <a:ext cx="8857380" cy="685800"/>
          </a:xfrm>
        </p:spPr>
        <p:txBody>
          <a:bodyPr/>
          <a:lstStyle/>
          <a:p>
            <a:r>
              <a:rPr lang="en-US" b="1" smtClean="0"/>
              <a:t>PERILS AND PITFALLS OF TEXTING</a:t>
            </a:r>
            <a:endParaRPr lang="en-US" b="1"/>
          </a:p>
        </p:txBody>
      </p:sp>
      <p:sp>
        <p:nvSpPr>
          <p:cNvPr id="3" name="Content Placeholder 2"/>
          <p:cNvSpPr>
            <a:spLocks noGrp="1"/>
          </p:cNvSpPr>
          <p:nvPr>
            <p:ph idx="1"/>
          </p:nvPr>
        </p:nvSpPr>
        <p:spPr>
          <a:xfrm>
            <a:off x="304800" y="2057400"/>
            <a:ext cx="8458200" cy="4114800"/>
          </a:xfrm>
        </p:spPr>
        <p:txBody>
          <a:bodyPr>
            <a:normAutofit/>
          </a:bodyPr>
          <a:lstStyle/>
          <a:p>
            <a:r>
              <a:rPr lang="en-US" b="0" smtClean="0"/>
              <a:t>As a general rule, text messages </a:t>
            </a:r>
            <a:r>
              <a:rPr lang="en-US" b="0" u="sng" smtClean="0"/>
              <a:t>should not</a:t>
            </a:r>
            <a:r>
              <a:rPr lang="en-US" b="0" smtClean="0"/>
              <a:t> be used as a means of communicating with parents or students.</a:t>
            </a:r>
          </a:p>
          <a:p>
            <a:r>
              <a:rPr lang="en-US" b="0"/>
              <a:t>Text messages are:</a:t>
            </a:r>
          </a:p>
          <a:p>
            <a:pPr lvl="1"/>
            <a:r>
              <a:rPr lang="en-US"/>
              <a:t>Easily </a:t>
            </a:r>
            <a:r>
              <a:rPr lang="en-US" smtClean="0"/>
              <a:t>misinterpreted</a:t>
            </a:r>
            <a:endParaRPr lang="en-US"/>
          </a:p>
          <a:p>
            <a:pPr lvl="1"/>
            <a:r>
              <a:rPr lang="en-US"/>
              <a:t>Difficult to recall when needed and easy to alter/take out of </a:t>
            </a:r>
            <a:r>
              <a:rPr lang="en-US" smtClean="0"/>
              <a:t>context</a:t>
            </a:r>
            <a:endParaRPr lang="en-US"/>
          </a:p>
          <a:p>
            <a:pPr lvl="1"/>
            <a:r>
              <a:rPr lang="en-US"/>
              <a:t>Open teachers to inappropriate conversations initiated by parents/students</a:t>
            </a:r>
          </a:p>
          <a:p>
            <a:pPr lvl="2"/>
            <a:r>
              <a:rPr lang="en-US" b="1"/>
              <a:t>Example</a:t>
            </a:r>
            <a:r>
              <a:rPr lang="en-US"/>
              <a:t>: </a:t>
            </a:r>
            <a:r>
              <a:rPr lang="en-US" b="1"/>
              <a:t>Coach sends an appropriate text message related to practice time.  Student responds with inappropriate comments regarding her feelings for the coach (e.g., so sad practice is cancelled; I’ll miss seeing you; my day won’t be the same because you won’t be in it, etc.). </a:t>
            </a:r>
          </a:p>
          <a:p>
            <a:endParaRPr lang="en-US" sz="2400" b="0" smtClean="0"/>
          </a:p>
          <a:p>
            <a:pPr lvl="1"/>
            <a:endParaRPr lang="en-US"/>
          </a:p>
        </p:txBody>
      </p:sp>
    </p:spTree>
    <p:extLst>
      <p:ext uri="{BB962C8B-B14F-4D97-AF65-F5344CB8AC3E}">
        <p14:creationId xmlns:p14="http://schemas.microsoft.com/office/powerpoint/2010/main" val="34400555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8" y="1295401"/>
            <a:ext cx="8857380" cy="762000"/>
          </a:xfrm>
        </p:spPr>
        <p:txBody>
          <a:bodyPr>
            <a:normAutofit fontScale="90000"/>
          </a:bodyPr>
          <a:lstStyle/>
          <a:p>
            <a:r>
              <a:rPr lang="en-US" b="1" smtClean="0"/>
              <a:t>RESPONDING TO PARENT TEXT MESSAGES</a:t>
            </a:r>
            <a:endParaRPr lang="en-US" b="1"/>
          </a:p>
        </p:txBody>
      </p:sp>
      <p:sp>
        <p:nvSpPr>
          <p:cNvPr id="3" name="Content Placeholder 2"/>
          <p:cNvSpPr>
            <a:spLocks noGrp="1"/>
          </p:cNvSpPr>
          <p:nvPr>
            <p:ph idx="1"/>
          </p:nvPr>
        </p:nvSpPr>
        <p:spPr>
          <a:xfrm>
            <a:off x="145026" y="2133600"/>
            <a:ext cx="8857380" cy="4191000"/>
          </a:xfrm>
        </p:spPr>
        <p:txBody>
          <a:bodyPr>
            <a:normAutofit/>
          </a:bodyPr>
          <a:lstStyle/>
          <a:p>
            <a:r>
              <a:rPr lang="en-US" b="0" smtClean="0"/>
              <a:t>How school personnel respond to text messages from parents depends on the message:</a:t>
            </a:r>
          </a:p>
          <a:p>
            <a:pPr lvl="1"/>
            <a:r>
              <a:rPr lang="en-US" smtClean="0"/>
              <a:t>Parent texts to confirm the date/time of a meeting</a:t>
            </a:r>
          </a:p>
          <a:p>
            <a:pPr lvl="1"/>
            <a:r>
              <a:rPr lang="en-US" b="0" smtClean="0"/>
              <a:t>Parent texts to notify the teacher that a child will not be at school that day</a:t>
            </a:r>
          </a:p>
          <a:p>
            <a:pPr lvl="1"/>
            <a:r>
              <a:rPr lang="en-US" smtClean="0"/>
              <a:t>Parent texts to express concerns about student’s academic performance</a:t>
            </a:r>
          </a:p>
          <a:p>
            <a:pPr lvl="1"/>
            <a:r>
              <a:rPr lang="en-US" b="0" smtClean="0"/>
              <a:t>Parent texts to express concerns about bullying</a:t>
            </a:r>
          </a:p>
          <a:p>
            <a:pPr lvl="1"/>
            <a:r>
              <a:rPr lang="en-US" smtClean="0"/>
              <a:t>Parent texts to express concerns about student’s IEP</a:t>
            </a:r>
            <a:endParaRPr lang="en-US" b="0" smtClean="0"/>
          </a:p>
          <a:p>
            <a:pPr lvl="1"/>
            <a:endParaRPr lang="en-US" b="0" smtClean="0"/>
          </a:p>
        </p:txBody>
      </p:sp>
      <p:pic>
        <p:nvPicPr>
          <p:cNvPr id="4" name="Picture 3"/>
          <p:cNvPicPr>
            <a:picLocks noChangeAspect="1"/>
          </p:cNvPicPr>
          <p:nvPr/>
        </p:nvPicPr>
        <p:blipFill>
          <a:blip r:embed="rId3"/>
          <a:stretch>
            <a:fillRect/>
          </a:stretch>
        </p:blipFill>
        <p:spPr>
          <a:xfrm>
            <a:off x="6248400" y="4919616"/>
            <a:ext cx="2500538" cy="1404984"/>
          </a:xfrm>
          <a:prstGeom prst="rect">
            <a:avLst/>
          </a:prstGeom>
        </p:spPr>
      </p:pic>
    </p:spTree>
    <p:extLst>
      <p:ext uri="{BB962C8B-B14F-4D97-AF65-F5344CB8AC3E}">
        <p14:creationId xmlns:p14="http://schemas.microsoft.com/office/powerpoint/2010/main" val="129743238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MESSAGES AS PUBLIC RECORDS</a:t>
            </a:r>
            <a:endParaRPr lang="en-US"/>
          </a:p>
        </p:txBody>
      </p:sp>
      <p:sp>
        <p:nvSpPr>
          <p:cNvPr id="3" name="Content Placeholder 2"/>
          <p:cNvSpPr>
            <a:spLocks noGrp="1"/>
          </p:cNvSpPr>
          <p:nvPr>
            <p:ph idx="1"/>
          </p:nvPr>
        </p:nvSpPr>
        <p:spPr>
          <a:xfrm>
            <a:off x="304800" y="2133600"/>
            <a:ext cx="8534400" cy="3733800"/>
          </a:xfrm>
        </p:spPr>
        <p:txBody>
          <a:bodyPr>
            <a:normAutofit/>
          </a:bodyPr>
          <a:lstStyle/>
          <a:p>
            <a:r>
              <a:rPr lang="en-US" b="0"/>
              <a:t>Communicating from a personal device </a:t>
            </a:r>
            <a:r>
              <a:rPr lang="en-US" u="sng"/>
              <a:t>does not</a:t>
            </a:r>
            <a:r>
              <a:rPr lang="en-US" b="0"/>
              <a:t> guarantee the privacy of the message.  </a:t>
            </a:r>
          </a:p>
          <a:p>
            <a:r>
              <a:rPr lang="en-US" b="0" i="1" smtClean="0"/>
              <a:t>Sinclair </a:t>
            </a:r>
            <a:r>
              <a:rPr lang="en-US" b="0" i="1"/>
              <a:t>Media III, Inc. v. </a:t>
            </a:r>
            <a:r>
              <a:rPr lang="en-US" b="0" i="1" smtClean="0"/>
              <a:t>Cincinnati </a:t>
            </a:r>
            <a:r>
              <a:rPr lang="en-US" b="0" smtClean="0"/>
              <a:t>(September 2019)</a:t>
            </a:r>
          </a:p>
          <a:p>
            <a:pPr lvl="1"/>
            <a:r>
              <a:rPr lang="en-US" b="0" smtClean="0"/>
              <a:t>A reporter issued a public records request to the city seeking all text messages for a six-week period that were sent from any city council member, the mayor or the city manager discussing the city manager’s employment.  </a:t>
            </a:r>
          </a:p>
          <a:p>
            <a:pPr lvl="1"/>
            <a:r>
              <a:rPr lang="en-US" b="0" smtClean="0"/>
              <a:t>When the city did not comply, the news outlet filed an action with the Ohio Court of Claims. </a:t>
            </a:r>
          </a:p>
          <a:p>
            <a:pPr lvl="1"/>
            <a:endParaRPr lang="en-US" b="0"/>
          </a:p>
          <a:p>
            <a:endParaRPr lang="en-US"/>
          </a:p>
        </p:txBody>
      </p:sp>
    </p:spTree>
    <p:extLst>
      <p:ext uri="{BB962C8B-B14F-4D97-AF65-F5344CB8AC3E}">
        <p14:creationId xmlns:p14="http://schemas.microsoft.com/office/powerpoint/2010/main" val="112911888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MESSAGES AS PUBLIC RECORDS</a:t>
            </a:r>
          </a:p>
        </p:txBody>
      </p:sp>
      <p:sp>
        <p:nvSpPr>
          <p:cNvPr id="3" name="Content Placeholder 2"/>
          <p:cNvSpPr>
            <a:spLocks noGrp="1"/>
          </p:cNvSpPr>
          <p:nvPr>
            <p:ph idx="1"/>
          </p:nvPr>
        </p:nvSpPr>
        <p:spPr>
          <a:xfrm>
            <a:off x="381000" y="2362200"/>
            <a:ext cx="8305800" cy="3657600"/>
          </a:xfrm>
        </p:spPr>
        <p:txBody>
          <a:bodyPr/>
          <a:lstStyle/>
          <a:p>
            <a:pPr lvl="1"/>
            <a:r>
              <a:rPr lang="en-US" b="0"/>
              <a:t>The court also confirmed that the text messages of city officials concerning another official’s employment were public records because they were records created, received by or under the jurisdiction of the city.  </a:t>
            </a:r>
            <a:endParaRPr lang="en-US" b="0" smtClean="0"/>
          </a:p>
          <a:p>
            <a:pPr lvl="1"/>
            <a:r>
              <a:rPr lang="en-US" b="1" smtClean="0"/>
              <a:t>Importantly</a:t>
            </a:r>
            <a:r>
              <a:rPr lang="en-US" b="1"/>
              <a:t>, this was despite the fact that the texts were maintained on the personal, privately paid for devices owned by city officials.   </a:t>
            </a:r>
          </a:p>
          <a:p>
            <a:pPr lvl="1"/>
            <a:r>
              <a:rPr lang="en-US"/>
              <a:t>The court emphasized that the important question is:  Do the text messages about an employee document the functions, policies, procedures, operations, or other activities of the city? </a:t>
            </a:r>
            <a:endParaRPr lang="en-US" b="0"/>
          </a:p>
        </p:txBody>
      </p:sp>
    </p:spTree>
    <p:extLst>
      <p:ext uri="{BB962C8B-B14F-4D97-AF65-F5344CB8AC3E}">
        <p14:creationId xmlns:p14="http://schemas.microsoft.com/office/powerpoint/2010/main" val="393657357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TEXT MESSAGES AS </a:t>
            </a:r>
            <a:r>
              <a:rPr lang="en-US" smtClean="0"/>
              <a:t>EDUCATION RECORDS</a:t>
            </a:r>
            <a:endParaRPr lang="en-US"/>
          </a:p>
        </p:txBody>
      </p:sp>
      <p:sp>
        <p:nvSpPr>
          <p:cNvPr id="3" name="Content Placeholder 2"/>
          <p:cNvSpPr>
            <a:spLocks noGrp="1"/>
          </p:cNvSpPr>
          <p:nvPr>
            <p:ph idx="1"/>
          </p:nvPr>
        </p:nvSpPr>
        <p:spPr>
          <a:xfrm>
            <a:off x="457200" y="2362200"/>
            <a:ext cx="8229600" cy="3657600"/>
          </a:xfrm>
        </p:spPr>
        <p:txBody>
          <a:bodyPr>
            <a:normAutofit/>
          </a:bodyPr>
          <a:lstStyle/>
          <a:p>
            <a:r>
              <a:rPr lang="en-US" sz="2400" b="0" smtClean="0"/>
              <a:t>To date, there is no case law in Ohio regarding whether text messages sent/received from a person phone constitute student education records.</a:t>
            </a:r>
            <a:endParaRPr lang="en-US" sz="2000" b="0" smtClean="0"/>
          </a:p>
          <a:p>
            <a:pPr lvl="1"/>
            <a:r>
              <a:rPr lang="en-US" b="0" smtClean="0"/>
              <a:t>However, it is likely that a court would extrapolate from the </a:t>
            </a:r>
            <a:r>
              <a:rPr lang="en-US" b="0" i="1" smtClean="0"/>
              <a:t>Sinclair Media III</a:t>
            </a:r>
            <a:r>
              <a:rPr lang="en-US" b="0" smtClean="0"/>
              <a:t> case regarding public records and find that text messages from a personal device would constitute an education record if they meet definition of an education record.</a:t>
            </a:r>
          </a:p>
          <a:p>
            <a:pPr lvl="2"/>
            <a:r>
              <a:rPr lang="en-US" sz="1900" smtClean="0"/>
              <a:t>Education record = documents, files, etc. containing information directly related to a student and maintained by the educational agency or a person acting for the educational agency</a:t>
            </a:r>
            <a:endParaRPr lang="en-US" sz="1900" b="0"/>
          </a:p>
        </p:txBody>
      </p:sp>
    </p:spTree>
    <p:extLst>
      <p:ext uri="{BB962C8B-B14F-4D97-AF65-F5344CB8AC3E}">
        <p14:creationId xmlns:p14="http://schemas.microsoft.com/office/powerpoint/2010/main" val="402379292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CLASSROOM APPS</a:t>
            </a:r>
            <a:endParaRPr lang="en-US"/>
          </a:p>
        </p:txBody>
      </p:sp>
      <p:sp>
        <p:nvSpPr>
          <p:cNvPr id="3" name="Content Placeholder 2"/>
          <p:cNvSpPr>
            <a:spLocks noGrp="1"/>
          </p:cNvSpPr>
          <p:nvPr>
            <p:ph idx="1"/>
          </p:nvPr>
        </p:nvSpPr>
        <p:spPr>
          <a:xfrm>
            <a:off x="304800" y="2362200"/>
            <a:ext cx="8534400" cy="3733800"/>
          </a:xfrm>
        </p:spPr>
        <p:txBody>
          <a:bodyPr>
            <a:normAutofit/>
          </a:bodyPr>
          <a:lstStyle/>
          <a:p>
            <a:r>
              <a:rPr lang="en-US" b="0" smtClean="0"/>
              <a:t>Many teachers have started to communicate with parents through the use of classroom apps (Bloomz, Remind, etc.).</a:t>
            </a:r>
          </a:p>
          <a:p>
            <a:pPr lvl="1"/>
            <a:r>
              <a:rPr lang="en-US" b="0" smtClean="0"/>
              <a:t>Allow for both messages to the entire class and also individual messages between parents and teacher.</a:t>
            </a:r>
          </a:p>
          <a:p>
            <a:r>
              <a:rPr lang="en-US" b="0" smtClean="0"/>
              <a:t>Treat these apps like text messages in terms of responding to parents who send messages when responding.</a:t>
            </a:r>
          </a:p>
          <a:p>
            <a:pPr lvl="1"/>
            <a:r>
              <a:rPr lang="en-US" smtClean="0"/>
              <a:t>Remember to print/save messages that are potentially problematic or could be needed later.</a:t>
            </a:r>
            <a:endParaRPr lang="en-US" b="0"/>
          </a:p>
        </p:txBody>
      </p:sp>
    </p:spTree>
    <p:extLst>
      <p:ext uri="{BB962C8B-B14F-4D97-AF65-F5344CB8AC3E}">
        <p14:creationId xmlns:p14="http://schemas.microsoft.com/office/powerpoint/2010/main" val="186519545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428466"/>
            <a:ext cx="8762999" cy="490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20542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1450" y="1323974"/>
            <a:ext cx="6230937"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3218" y="5492750"/>
            <a:ext cx="84074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757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Bad Conduct</a:t>
            </a:r>
            <a:endParaRPr lang="en-US"/>
          </a:p>
        </p:txBody>
      </p:sp>
      <p:sp>
        <p:nvSpPr>
          <p:cNvPr id="3" name="Content Placeholder 2"/>
          <p:cNvSpPr>
            <a:spLocks noGrp="1"/>
          </p:cNvSpPr>
          <p:nvPr>
            <p:ph idx="1"/>
          </p:nvPr>
        </p:nvSpPr>
        <p:spPr/>
        <p:txBody>
          <a:bodyPr/>
          <a:lstStyle/>
          <a:p>
            <a:r>
              <a:rPr lang="en-US" smtClean="0"/>
              <a:t>Parent complains about student’s lack of progress and asserts that intervention specialist is not delivering all services as stated in IEP.</a:t>
            </a:r>
          </a:p>
          <a:p>
            <a:pPr lvl="1"/>
            <a:r>
              <a:rPr lang="en-US" smtClean="0"/>
              <a:t>Building principal meets with parent and documents concerns.</a:t>
            </a:r>
          </a:p>
          <a:p>
            <a:pPr lvl="1"/>
            <a:r>
              <a:rPr lang="en-US" smtClean="0"/>
              <a:t>Building principal informs director of special education.  </a:t>
            </a:r>
          </a:p>
          <a:p>
            <a:r>
              <a:rPr lang="en-US" b="1" smtClean="0"/>
              <a:t>What should the district do?</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4038600"/>
            <a:ext cx="2802194"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3829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2.15"/>
  <p:tag name="AS_TITLE" val="Aspose.Slides for .NET 2.0"/>
  <p:tag name="AS_VERSION" val="17.1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5510</Words>
  <Application>Microsoft Office PowerPoint</Application>
  <PresentationFormat>On-screen Show (4:3)</PresentationFormat>
  <Paragraphs>566</Paragraphs>
  <Slides>87</Slides>
  <Notes>87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Adobe Caslon Pro</vt:lpstr>
      <vt:lpstr>Arial</vt:lpstr>
      <vt:lpstr>Book Antiqua</vt:lpstr>
      <vt:lpstr>Calibri</vt:lpstr>
      <vt:lpstr>Courier New</vt:lpstr>
      <vt:lpstr>Tahoma</vt:lpstr>
      <vt:lpstr>Times New Roman</vt:lpstr>
      <vt:lpstr>Wingdings</vt:lpstr>
      <vt:lpstr>Office Theme</vt:lpstr>
      <vt:lpstr>PowerPoint Presentation</vt:lpstr>
      <vt:lpstr>Forms of Bad Conduct</vt:lpstr>
      <vt:lpstr>Example of Bad Conduct</vt:lpstr>
      <vt:lpstr>District Response</vt:lpstr>
      <vt:lpstr>District Response</vt:lpstr>
      <vt:lpstr>Potential Liability</vt:lpstr>
      <vt:lpstr>Outcomes</vt:lpstr>
      <vt:lpstr>Lessons</vt:lpstr>
      <vt:lpstr>Example of Bad Conduct</vt:lpstr>
      <vt:lpstr>District Response</vt:lpstr>
      <vt:lpstr>District Response</vt:lpstr>
      <vt:lpstr>District Response</vt:lpstr>
      <vt:lpstr>District Response</vt:lpstr>
      <vt:lpstr>Outcomes</vt:lpstr>
      <vt:lpstr>Potential Liability</vt:lpstr>
      <vt:lpstr>Lessons</vt:lpstr>
      <vt:lpstr>Lessons</vt:lpstr>
      <vt:lpstr>Lessons</vt:lpstr>
      <vt:lpstr>Example of Bad Conduct</vt:lpstr>
      <vt:lpstr>District Response</vt:lpstr>
      <vt:lpstr>Outcome</vt:lpstr>
      <vt:lpstr>Potential Liability</vt:lpstr>
      <vt:lpstr>Potential Liability</vt:lpstr>
      <vt:lpstr>Example of Bad Conduct</vt:lpstr>
      <vt:lpstr>District Response</vt:lpstr>
      <vt:lpstr>District Response</vt:lpstr>
      <vt:lpstr>Outcomes</vt:lpstr>
      <vt:lpstr>Lessons</vt:lpstr>
      <vt:lpstr>Lessons</vt:lpstr>
      <vt:lpstr>Example of Bad Conduct</vt:lpstr>
      <vt:lpstr>District Response</vt:lpstr>
      <vt:lpstr>District Response</vt:lpstr>
      <vt:lpstr>Outcomes</vt:lpstr>
      <vt:lpstr>Potential Liability</vt:lpstr>
      <vt:lpstr>Lessons</vt:lpstr>
      <vt:lpstr>Example of Bad Conduct</vt:lpstr>
      <vt:lpstr>District Response</vt:lpstr>
      <vt:lpstr>District Response</vt:lpstr>
      <vt:lpstr>Outcomes</vt:lpstr>
      <vt:lpstr>Lessons</vt:lpstr>
      <vt:lpstr>NUTS AND BOLTS OF CONDUCTING INVESTIGATIONS</vt:lpstr>
      <vt:lpstr>WHAT MUST BE INVESTIGATED</vt:lpstr>
      <vt:lpstr>PURPOSE OF INVESTIGATION</vt:lpstr>
      <vt:lpstr>PURPOSE OF INVESTIGATION</vt:lpstr>
      <vt:lpstr>GOALS OF THE INVESTIGATION</vt:lpstr>
      <vt:lpstr> WHO SHOULD INVESTIGATE?  </vt:lpstr>
      <vt:lpstr>INVESTIGATORS SHOULD…</vt:lpstr>
      <vt:lpstr>INVESTIGATORS SHOULD NOT…</vt:lpstr>
      <vt:lpstr>TIPS FOR INTERVIEWS</vt:lpstr>
      <vt:lpstr>TIPS FOR INTERVIEWS</vt:lpstr>
      <vt:lpstr>TIPS FOR INTERVIEWS</vt:lpstr>
      <vt:lpstr>DOCUMENTATION IS CRITICAL</vt:lpstr>
      <vt:lpstr>ELEMENTS OF GOOD DOCUMENTATION</vt:lpstr>
      <vt:lpstr>ELEMENTS OF GOOD DOCUMENTATION</vt:lpstr>
      <vt:lpstr>ELEMENTS OF GOOD DOCUMENTATION</vt:lpstr>
      <vt:lpstr>ELEMENTS OF GOOD DOCUMENTATION</vt:lpstr>
      <vt:lpstr>ELEMENTS OF GOOD DOCUMENTATION</vt:lpstr>
      <vt:lpstr>INVESTIGATION PROCESS REMINDERS</vt:lpstr>
      <vt:lpstr>INVESTIGATION VS. DISCIPLINE</vt:lpstr>
      <vt:lpstr>IMPORTANT REMINDERS</vt:lpstr>
      <vt:lpstr>Avoiding Claims of Retaliation</vt:lpstr>
      <vt:lpstr>RETALIATION</vt:lpstr>
      <vt:lpstr>WHAT IS RETALIATION?</vt:lpstr>
      <vt:lpstr>ACTIONS THAT MAY LOOK RETALIATORY </vt:lpstr>
      <vt:lpstr>OCR VIEW OF RETALIATION</vt:lpstr>
      <vt:lpstr>OCR VIEW OF RETALIATION</vt:lpstr>
      <vt:lpstr>OCR VIEW OF RETALIATION</vt:lpstr>
      <vt:lpstr>OCR VIEW OF RETALIATION</vt:lpstr>
      <vt:lpstr>OCR VIEW OF RETALIATION</vt:lpstr>
      <vt:lpstr>RETALIATION</vt:lpstr>
      <vt:lpstr>AVAILABLE REMEDIES/DAMAGES</vt:lpstr>
      <vt:lpstr>RETALIATION: NOT JUST FOR STUDENTS</vt:lpstr>
      <vt:lpstr>UNIQUE RETALIATION SITUATION</vt:lpstr>
      <vt:lpstr>EMAILS AND TEXT MESSAGES</vt:lpstr>
      <vt:lpstr>A WORD ABOUT EMAIL</vt:lpstr>
      <vt:lpstr>EMAIL CAN BE YOUR BEST FRIEND</vt:lpstr>
      <vt:lpstr>EMAIL CAN BE YOUR WORST ENEMY</vt:lpstr>
      <vt:lpstr>BEWARE OF INTERNAL EMAIL</vt:lpstr>
      <vt:lpstr>STUDENT NAMES IN EMAILS</vt:lpstr>
      <vt:lpstr>PERILS AND PITFALLS OF TEXTING</vt:lpstr>
      <vt:lpstr>RESPONDING TO PARENT TEXT MESSAGES</vt:lpstr>
      <vt:lpstr>TEXT MESSAGES AS PUBLIC RECORDS</vt:lpstr>
      <vt:lpstr>TEXT MESSAGES AS PUBLIC RECORDS</vt:lpstr>
      <vt:lpstr>TEXT MESSAGES AS EDUCATION RECORDS</vt:lpstr>
      <vt:lpstr>CLASSROOM APPS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2019-12-05T23:12:10Z</dcterms:modified>
</cp:coreProperties>
</file>