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handoutMasterIdLst>
    <p:handoutMasterId r:id="rId19"/>
  </p:handoutMasterIdLst>
  <p:sldIdLst>
    <p:sldId id="260" r:id="rId2"/>
    <p:sldId id="276" r:id="rId3"/>
    <p:sldId id="261" r:id="rId4"/>
    <p:sldId id="262" r:id="rId5"/>
    <p:sldId id="263" r:id="rId6"/>
    <p:sldId id="264" r:id="rId7"/>
    <p:sldId id="265" r:id="rId8"/>
    <p:sldId id="266" r:id="rId9"/>
    <p:sldId id="267" r:id="rId10"/>
    <p:sldId id="270" r:id="rId11"/>
    <p:sldId id="271" r:id="rId12"/>
    <p:sldId id="272" r:id="rId13"/>
    <p:sldId id="273" r:id="rId14"/>
    <p:sldId id="274" r:id="rId15"/>
    <p:sldId id="259" r:id="rId16"/>
    <p:sldId id="258" r:id="rId17"/>
  </p:sldIdLst>
  <p:sldSz cx="9144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AEFF7"/>
          </a:solidFill>
        </a:fill>
      </a:tcStyle>
    </a:wholeTbl>
    <a:band1H>
      <a:tcStyle>
        <a:tcBdr/>
        <a:fill>
          <a:solidFill>
            <a:srgbClr val="D2DEEF"/>
          </a:solidFill>
        </a:fill>
      </a:tcStyle>
    </a:band1H>
    <a:band2H>
      <a:tcStyle>
        <a:tcBdr/>
      </a:tcStyle>
    </a:band2H>
    <a:band1V>
      <a:tcStyle>
        <a:tcBdr/>
        <a:fill>
          <a:solidFill>
            <a:srgbClr val="D2DEEF"/>
          </a:solidFill>
        </a:fill>
      </a:tcStyle>
    </a:band1V>
    <a:band2V>
      <a:tcStyle>
        <a:tcBdr/>
      </a:tcStyle>
    </a:band2V>
    <a:lastCol>
      <a:tcTxStyle b="on">
        <a:font>
          <a:latin typeface="+mn-lt"/>
          <a:ea typeface="+mn-ea"/>
          <a:cs typeface="+mn-cs"/>
        </a:font>
        <a:srgbClr val="FFFFFF"/>
      </a:tcTxStyle>
      <a:tcStyle>
        <a:tcBdr/>
        <a:fill>
          <a:solidFill>
            <a:srgbClr val="5B9BD5"/>
          </a:solidFill>
        </a:fill>
      </a:tcStyle>
    </a:lastCol>
    <a:firstCol>
      <a:tcTxStyle b="on">
        <a:font>
          <a:latin typeface="+mn-lt"/>
          <a:ea typeface="+mn-ea"/>
          <a:cs typeface="+mn-cs"/>
        </a:font>
        <a:srgbClr val="FFFFFF"/>
      </a:tcTxStyle>
      <a:tcStyle>
        <a:tcBdr/>
        <a:fill>
          <a:solidFill>
            <a:srgbClr val="5B9BD5"/>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5B9BD5"/>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5B9BD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9" d="100"/>
          <a:sy n="99" d="100"/>
        </p:scale>
        <p:origin x="799"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Calibri"/>
            </a:endParaRPr>
          </a:p>
        </p:txBody>
      </p:sp>
      <p:sp>
        <p:nvSpPr>
          <p:cNvPr id="3" name="Date Placeholder 2"/>
          <p:cNvSpPr txBox="1">
            <a:spLocks noGrp="1"/>
          </p:cNvSpPr>
          <p:nvPr>
            <p:ph type="dt" sz="quarter"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186B261-1FEC-446F-85C9-5138445AA8DC}" type="datetime1">
              <a:rPr lang="en-US" sz="1200" b="0" i="0" u="none" strike="noStrike" kern="1200" cap="none" spc="0" baseline="0">
                <a:solidFill>
                  <a:srgbClr val="000000"/>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9/20/2019</a:t>
            </a:fld>
            <a:endParaRPr lang="en-US" sz="1200" b="0" i="0" u="none" strike="noStrike" kern="1200" cap="none" spc="0" baseline="0">
              <a:solidFill>
                <a:srgbClr val="000000"/>
              </a:solidFill>
              <a:uFillTx/>
              <a:latin typeface="Calibri"/>
            </a:endParaRPr>
          </a:p>
        </p:txBody>
      </p:sp>
      <p:sp>
        <p:nvSpPr>
          <p:cNvPr id="4" name="Footer Placeholder 3"/>
          <p:cNvSpPr txBox="1">
            <a:spLocks noGrp="1"/>
          </p:cNvSpPr>
          <p:nvPr>
            <p:ph type="ftr" sz="quarter" idx="2"/>
          </p:nvPr>
        </p:nvSpPr>
        <p:spPr>
          <a:xfrm>
            <a:off x="0"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Calibri"/>
            </a:endParaRPr>
          </a:p>
        </p:txBody>
      </p:sp>
      <p:sp>
        <p:nvSpPr>
          <p:cNvPr id="5" name="Slide Number Placeholder 4"/>
          <p:cNvSpPr txBox="1">
            <a:spLocks noGrp="1"/>
          </p:cNvSpPr>
          <p:nvPr>
            <p:ph type="sldNum" sz="quarter" idx="3"/>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8289612-44CB-4008-AC75-4E92F5777D24}" type="slidenum">
              <a:t>‹#›</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6242576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p:cNvSpPr txBox="1">
            <a:spLocks noGrp="1"/>
          </p:cNvSpPr>
          <p:nvPr>
            <p:ph type="hdr" sz="quarter"/>
          </p:nvPr>
        </p:nvSpPr>
        <p:spPr>
          <a:xfrm>
            <a:off x="0" y="0"/>
            <a:ext cx="2971800" cy="457200"/>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3" name="Date Placeholder 2"/>
          <p:cNvSpPr txBox="1">
            <a:spLocks noGrp="1"/>
          </p:cNvSpPr>
          <p:nvPr>
            <p:ph type="dt" idx="1"/>
          </p:nvPr>
        </p:nvSpPr>
        <p:spPr>
          <a:xfrm>
            <a:off x="3884608" y="0"/>
            <a:ext cx="2971800" cy="457200"/>
          </a:xfrm>
          <a:prstGeom prst="rect">
            <a:avLst/>
          </a:prstGeom>
          <a:noFill/>
          <a:ln>
            <a:noFill/>
          </a:ln>
        </p:spPr>
        <p:txBody>
          <a:bodyPr vert="horz" wrap="square" lIns="91440" tIns="45720" rIns="91440" bIns="45720" anchor="t" anchorCtr="0" compatLnSpc="1">
            <a:noAutofit/>
          </a:bodyPr>
          <a:lstStyle>
            <a:lvl1pPr marL="0" marR="0" lvl="0" indent="0" algn="r" defTabSz="4572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CF347974-95B0-486C-8654-0EAA209247EE}" type="datetime1">
              <a:rPr lang="en-US"/>
              <a:pPr lvl="0"/>
              <a:t>9/20/2019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1">
            <a:solidFill>
              <a:srgbClr val="000000"/>
            </a:solidFill>
            <a:prstDash val="solid"/>
          </a:ln>
        </p:spPr>
      </p:sp>
      <p:sp>
        <p:nvSpPr>
          <p:cNvPr id="5" name="Notes Placeholder 4"/>
          <p:cNvSpPr txBox="1">
            <a:spLocks noGrp="1"/>
          </p:cNvSpPr>
          <p:nvPr>
            <p:ph type="body" sz="quarter" idx="3"/>
          </p:nvPr>
        </p:nvSpPr>
        <p:spPr>
          <a:xfrm>
            <a:off x="685800" y="4343400"/>
            <a:ext cx="5486400" cy="4114800"/>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txBox="1">
            <a:spLocks noGrp="1"/>
          </p:cNvSpPr>
          <p:nvPr>
            <p:ph type="ftr" sz="quarter" idx="4"/>
          </p:nvPr>
        </p:nvSpPr>
        <p:spPr>
          <a:xfrm>
            <a:off x="0" y="8685208"/>
            <a:ext cx="2971800" cy="457200"/>
          </a:xfrm>
          <a:prstGeom prst="rect">
            <a:avLst/>
          </a:prstGeom>
          <a:noFill/>
          <a:ln>
            <a:noFill/>
          </a:ln>
        </p:spPr>
        <p:txBody>
          <a:bodyPr vert="horz" wrap="square" lIns="91440" tIns="45720" rIns="91440" bIns="45720" anchor="b" anchorCtr="0" compatLnSpc="1">
            <a:noAutofit/>
          </a:bodyPr>
          <a:lstStyle>
            <a:lvl1pPr marL="0" marR="0" lvl="0" indent="0" algn="l" defTabSz="4572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7" name="Slide Number Placeholder 6"/>
          <p:cNvSpPr txBox="1">
            <a:spLocks noGrp="1"/>
          </p:cNvSpPr>
          <p:nvPr>
            <p:ph type="sldNum" sz="quarter" idx="5"/>
          </p:nvPr>
        </p:nvSpPr>
        <p:spPr>
          <a:xfrm>
            <a:off x="3884608" y="8685208"/>
            <a:ext cx="2971800" cy="457200"/>
          </a:xfrm>
          <a:prstGeom prst="rect">
            <a:avLst/>
          </a:prstGeom>
          <a:noFill/>
          <a:ln>
            <a:noFill/>
          </a:ln>
        </p:spPr>
        <p:txBody>
          <a:bodyPr vert="horz" wrap="square" lIns="91440" tIns="45720" rIns="91440" bIns="45720" anchor="b" anchorCtr="0" compatLnSpc="1">
            <a:noAutofit/>
          </a:bodyPr>
          <a:lstStyle>
            <a:lvl1pPr marL="0" marR="0" lvl="0" indent="0" algn="r" defTabSz="4572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ED56FCF9-B73F-4818-BF0A-7862E4E341E3}" type="slidenum">
              <a:t>‹#›</a:t>
            </a:fld>
            <a:endParaRPr lang="en-US"/>
          </a:p>
        </p:txBody>
      </p:sp>
    </p:spTree>
    <p:extLst>
      <p:ext uri="{BB962C8B-B14F-4D97-AF65-F5344CB8AC3E}">
        <p14:creationId xmlns:p14="http://schemas.microsoft.com/office/powerpoint/2010/main" val="1066899504"/>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Arial" pitchFamily="34"/>
        <a:cs typeface="Arial" pitchFamily="34"/>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Arial" pitchFamily="34"/>
        <a:cs typeface="Arial" pitchFamily="34"/>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Arial" pitchFamily="34"/>
        <a:cs typeface="Arial" pitchFamily="34"/>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Arial" pitchFamily="34"/>
        <a:cs typeface="Arial" pitchFamily="34"/>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Arial" pitchFamily="34"/>
        <a:cs typeface="Arial" pitchFamily="34"/>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endParaRPr lang="en-US"/>
          </a:p>
        </p:txBody>
      </p:sp>
      <p:sp>
        <p:nvSpPr>
          <p:cNvPr id="4" name="Slide Number Placeholder 3"/>
          <p:cNvSpPr txBox="1"/>
          <p:nvPr/>
        </p:nvSpPr>
        <p:spPr>
          <a:xfrm>
            <a:off x="3884608" y="8685208"/>
            <a:ext cx="2971800" cy="457200"/>
          </a:xfrm>
          <a:prstGeom prst="rect">
            <a:avLst/>
          </a:prstGeom>
          <a:noFill/>
          <a:ln cap="flat">
            <a:noFill/>
          </a:ln>
          <a:effectLst>
            <a:outerShdw dist="22997" dir="5400000" algn="tl">
              <a:srgbClr val="000000">
                <a:alpha val="35000"/>
              </a:srgbClr>
            </a:outerShdw>
          </a:effectLst>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C362EE8-EFCA-4EE3-8AE6-F04ACEC22DE8}" type="slidenum">
              <a:t>1</a:t>
            </a:fld>
            <a:endParaRPr lang="en-US" sz="1200" b="0" i="0" u="none" strike="noStrike" kern="1200" cap="none" spc="0" baseline="0">
              <a:solidFill>
                <a:srgbClr val="000000"/>
              </a:solidFill>
              <a:uFillTx/>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endParaRPr lang="en-US"/>
          </a:p>
        </p:txBody>
      </p:sp>
      <p:sp>
        <p:nvSpPr>
          <p:cNvPr id="4" name="Slide Number Placeholder 3"/>
          <p:cNvSpPr txBox="1"/>
          <p:nvPr/>
        </p:nvSpPr>
        <p:spPr>
          <a:xfrm>
            <a:off x="3884608" y="8685208"/>
            <a:ext cx="2971800" cy="457200"/>
          </a:xfrm>
          <a:prstGeom prst="rect">
            <a:avLst/>
          </a:prstGeom>
          <a:noFill/>
          <a:ln cap="flat">
            <a:noFill/>
          </a:ln>
          <a:effectLst>
            <a:outerShdw dist="22997" dir="5400000" algn="tl">
              <a:srgbClr val="000000">
                <a:alpha val="35000"/>
              </a:srgbClr>
            </a:outerShdw>
          </a:effectLst>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D3E8DFA-13B6-4972-BA72-694E1D576F89}" type="slidenum">
              <a:t>2</a:t>
            </a:fld>
            <a:endParaRPr lang="en-US" sz="1200" b="0" i="0" u="none" strike="noStrike" kern="1200" cap="none" spc="0" baseline="0">
              <a:solidFill>
                <a:srgbClr val="000000"/>
              </a:solidFill>
              <a:uFillTx/>
              <a:latin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pPr lvl="1">
              <a:buSzPct val="100000"/>
              <a:buFont typeface="Arial" pitchFamily="34"/>
              <a:buChar char="•"/>
            </a:pPr>
            <a:r>
              <a:rPr lang="en-US"/>
              <a:t>Funds restored for FYs 16, 17 &amp; 18</a:t>
            </a:r>
          </a:p>
          <a:p>
            <a:pPr lvl="1">
              <a:buSzPct val="100000"/>
              <a:buFont typeface="Arial" pitchFamily="34"/>
              <a:buChar char="•"/>
            </a:pPr>
            <a:r>
              <a:rPr lang="en-US"/>
              <a:t>IDEA Part B funds – Special Education purpose</a:t>
            </a:r>
          </a:p>
          <a:p>
            <a:pPr lvl="1">
              <a:buSzPct val="100000"/>
              <a:buFont typeface="Arial" pitchFamily="34"/>
              <a:buChar char="•"/>
            </a:pPr>
            <a:r>
              <a:rPr lang="en-US"/>
              <a:t>Coordination with Maintenance of Effort</a:t>
            </a:r>
          </a:p>
          <a:p>
            <a:pPr lvl="1">
              <a:buSzPct val="100000"/>
              <a:buFont typeface="Arial" pitchFamily="34"/>
              <a:buChar char="•"/>
            </a:pPr>
            <a:r>
              <a:rPr lang="en-US"/>
              <a:t>Complete FY20 application by 9/30</a:t>
            </a:r>
          </a:p>
          <a:p>
            <a:pPr lvl="0"/>
            <a:endParaRPr lang="en-US"/>
          </a:p>
        </p:txBody>
      </p:sp>
      <p:sp>
        <p:nvSpPr>
          <p:cNvPr id="4" name="Slide Number Placeholder 3"/>
          <p:cNvSpPr txBox="1"/>
          <p:nvPr/>
        </p:nvSpPr>
        <p:spPr>
          <a:xfrm>
            <a:off x="3884608" y="8685208"/>
            <a:ext cx="2971800" cy="457200"/>
          </a:xfrm>
          <a:prstGeom prst="rect">
            <a:avLst/>
          </a:prstGeom>
          <a:noFill/>
          <a:ln cap="flat">
            <a:noFill/>
          </a:ln>
          <a:effectLst>
            <a:outerShdw dist="22997" dir="5400000" algn="tl">
              <a:srgbClr val="000000">
                <a:alpha val="35000"/>
              </a:srgbClr>
            </a:outerShdw>
          </a:effectLst>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370C618-654E-4AFB-9D58-B151A20C02AA}" type="slidenum">
              <a:t>3</a:t>
            </a:fld>
            <a:endParaRPr lang="en-US" sz="1200" b="0" i="0" u="none" strike="noStrike" kern="1200" cap="none" spc="0" baseline="0">
              <a:solidFill>
                <a:srgbClr val="000000"/>
              </a:solidFill>
              <a:uFillTx/>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endParaRPr lang="en-US"/>
          </a:p>
        </p:txBody>
      </p:sp>
      <p:sp>
        <p:nvSpPr>
          <p:cNvPr id="4" name="Slide Number Placeholder 3"/>
          <p:cNvSpPr txBox="1"/>
          <p:nvPr/>
        </p:nvSpPr>
        <p:spPr>
          <a:xfrm>
            <a:off x="3884608" y="8685208"/>
            <a:ext cx="2971800" cy="457200"/>
          </a:xfrm>
          <a:prstGeom prst="rect">
            <a:avLst/>
          </a:prstGeom>
          <a:noFill/>
          <a:ln cap="flat">
            <a:noFill/>
          </a:ln>
          <a:effectLst>
            <a:outerShdw dist="22997" dir="5400000" algn="tl">
              <a:srgbClr val="000000">
                <a:alpha val="35000"/>
              </a:srgbClr>
            </a:outerShdw>
          </a:effectLst>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6653ADA-B863-4173-B900-48C77C467869}" type="slidenum">
              <a:t>6</a:t>
            </a:fld>
            <a:endParaRPr lang="en-US" sz="1200" b="0" i="0" u="none" strike="noStrike" kern="1200" cap="none" spc="0" baseline="0">
              <a:solidFill>
                <a:srgbClr val="000000"/>
              </a:solidFill>
              <a:uFillTx/>
              <a:latin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pPr lvl="0"/>
            <a:r>
              <a:rPr lang="en-US" sz="3000"/>
              <a:t>Proportionate Share of Funds</a:t>
            </a:r>
          </a:p>
          <a:p>
            <a:pPr lvl="0"/>
            <a:r>
              <a:rPr lang="en-US" sz="3000"/>
              <a:t> </a:t>
            </a:r>
            <a:r>
              <a:rPr lang="en-US" sz="1800"/>
              <a:t>The public LEA must consult with nonpublic school representatives and representative of parents of parentally-placed private school children with disabilities.</a:t>
            </a:r>
          </a:p>
          <a:p>
            <a:pPr lvl="0"/>
            <a:r>
              <a:rPr lang="en-US" sz="1800"/>
              <a:t>Discussion will include:</a:t>
            </a:r>
          </a:p>
          <a:p>
            <a:pPr lvl="1"/>
            <a:r>
              <a:rPr lang="en-US" sz="1600"/>
              <a:t>How parentally-placed private school children suspected of a disability can participate equitable; and </a:t>
            </a:r>
          </a:p>
          <a:p>
            <a:pPr lvl="1"/>
            <a:r>
              <a:rPr lang="en-US" sz="1600"/>
              <a:t>How parents, teachers and private school official will be informed of the process.</a:t>
            </a:r>
          </a:p>
          <a:p>
            <a:pPr lvl="1"/>
            <a:r>
              <a:rPr lang="en-US" sz="1600"/>
              <a:t>How, where and by whom special education and related services will be provided;</a:t>
            </a:r>
          </a:p>
          <a:p>
            <a:pPr lvl="1"/>
            <a:r>
              <a:rPr lang="en-US" sz="1600"/>
              <a:t>The types of services, including direct services and alternate service delivery mechanisms; and </a:t>
            </a:r>
          </a:p>
          <a:p>
            <a:pPr lvl="1"/>
            <a:r>
              <a:rPr lang="en-US" sz="1600"/>
              <a:t>How special education and related services will be apportioned if funds are insufficient to serve all parentally-place private school children; and </a:t>
            </a:r>
          </a:p>
          <a:p>
            <a:pPr lvl="1"/>
            <a:r>
              <a:rPr lang="en-US" sz="1600"/>
              <a:t>How and when those decisions will be made.</a:t>
            </a:r>
          </a:p>
          <a:p>
            <a:pPr lvl="0">
              <a:buSzPct val="100000"/>
              <a:buFont typeface="Arial" pitchFamily="34"/>
              <a:buChar char="•"/>
            </a:pPr>
            <a:r>
              <a:rPr lang="en-US" sz="1800"/>
              <a:t>LEA provides written explanation regarding services.</a:t>
            </a:r>
          </a:p>
          <a:p>
            <a:pPr lvl="0">
              <a:buSzPct val="100000"/>
              <a:buFont typeface="Arial" pitchFamily="34"/>
              <a:buChar char="•"/>
            </a:pPr>
            <a:r>
              <a:rPr lang="en-US" sz="1800"/>
              <a:t>An ISP must be developed and implemented in order to receive services. </a:t>
            </a:r>
          </a:p>
          <a:p>
            <a:pPr lvl="0"/>
            <a:endParaRPr lang="en-US"/>
          </a:p>
        </p:txBody>
      </p:sp>
      <p:sp>
        <p:nvSpPr>
          <p:cNvPr id="4" name="Slide Number Placeholder 3"/>
          <p:cNvSpPr txBox="1"/>
          <p:nvPr/>
        </p:nvSpPr>
        <p:spPr>
          <a:xfrm>
            <a:off x="3884608" y="8685208"/>
            <a:ext cx="2971800" cy="457200"/>
          </a:xfrm>
          <a:prstGeom prst="rect">
            <a:avLst/>
          </a:prstGeom>
          <a:noFill/>
          <a:ln cap="flat">
            <a:noFill/>
          </a:ln>
          <a:effectLst>
            <a:outerShdw dist="22997" dir="5400000" algn="tl">
              <a:srgbClr val="000000">
                <a:alpha val="35000"/>
              </a:srgbClr>
            </a:outerShdw>
          </a:effectLst>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3766DA8-7257-40F2-B838-7E0139992DCC}" type="slidenum">
              <a:t>8</a:t>
            </a:fld>
            <a:endParaRPr lang="en-US" sz="1200" b="0" i="0" u="none" strike="noStrike" kern="1200" cap="none" spc="0" baseline="0">
              <a:solidFill>
                <a:srgbClr val="000000"/>
              </a:solidFill>
              <a:uFillTx/>
              <a:latin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pPr lvl="0"/>
            <a:r>
              <a:rPr lang="en-US" b="1"/>
              <a:t>Developing the ISP</a:t>
            </a:r>
          </a:p>
          <a:p>
            <a:pPr marL="228600" lvl="0" indent="-228600">
              <a:buSzPct val="100000"/>
              <a:buAutoNum type="arabicPeriod"/>
            </a:pPr>
            <a:r>
              <a:rPr lang="en-US"/>
              <a:t>The LEA should acquire student ETR documents</a:t>
            </a:r>
          </a:p>
          <a:p>
            <a:pPr marL="228600" lvl="0" indent="-228600">
              <a:buSzPct val="100000"/>
              <a:buAutoNum type="arabicPeriod"/>
            </a:pPr>
            <a:r>
              <a:rPr lang="en-US"/>
              <a:t> For instructional or behavioral services provided by the school district, the district must assemble a team comprised of the private school staff, district staff and parents to create an ISP.</a:t>
            </a:r>
            <a:endParaRPr lang="en-US" b="1"/>
          </a:p>
          <a:p>
            <a:pPr lvl="0"/>
            <a:endParaRPr lang="en-US" b="1"/>
          </a:p>
          <a:p>
            <a:pPr lvl="0"/>
            <a:r>
              <a:rPr lang="en-US" b="1"/>
              <a:t>Proportionate Share</a:t>
            </a:r>
          </a:p>
          <a:p>
            <a:pPr marL="228600" lvl="0" indent="-228600">
              <a:buSzPct val="100000"/>
              <a:buAutoNum type="arabicPeriod"/>
            </a:pPr>
            <a:r>
              <a:rPr lang="en-US"/>
              <a:t>The district may not determine to decline to offer services to a student or at a school while retaining proportionate share amounts</a:t>
            </a:r>
          </a:p>
          <a:p>
            <a:pPr marL="228600" lvl="0" indent="-228600">
              <a:buSzPct val="100000"/>
              <a:buAutoNum type="arabicPeriod"/>
            </a:pPr>
            <a:r>
              <a:rPr lang="en-US"/>
              <a:t>The district is to budget and expend the full amount of the proportionate share amount in providing equitable services in the private schools within their boundaries. </a:t>
            </a:r>
          </a:p>
          <a:p>
            <a:pPr marL="228600" lvl="0" indent="-228600">
              <a:buSzPct val="100000"/>
              <a:buAutoNum type="arabicPeriod"/>
            </a:pPr>
            <a:r>
              <a:rPr lang="en-US"/>
              <a:t>Utilizing the proportionate share funds to the fullest level possible to provide equitable services to parentally-placed private school special education students </a:t>
            </a:r>
          </a:p>
          <a:p>
            <a:pPr lvl="0"/>
            <a:endParaRPr lang="en-US"/>
          </a:p>
          <a:p>
            <a:pPr lvl="0"/>
            <a:r>
              <a:rPr lang="en-US" b="1"/>
              <a:t>Provision of Special Education and Related Services</a:t>
            </a:r>
          </a:p>
          <a:p>
            <a:pPr marL="228600" lvl="0" indent="-228600">
              <a:buSzPct val="100000"/>
              <a:buAutoNum type="arabicPeriod"/>
            </a:pPr>
            <a:r>
              <a:rPr lang="en-US"/>
              <a:t>Not all parentally placed private school students may be served, and those who receive services may not receive service to the level which the team has determined the child requires.</a:t>
            </a:r>
          </a:p>
          <a:p>
            <a:pPr marL="228600" lvl="0" indent="-228600">
              <a:buSzPct val="100000"/>
              <a:buAutoNum type="arabicPeriod"/>
            </a:pPr>
            <a:r>
              <a:rPr lang="en-US"/>
              <a:t>The district is the final determinant in the manner in which it will fully expend the proportionate share amount in providing equitable services to parentally placed private school students.</a:t>
            </a:r>
          </a:p>
          <a:p>
            <a:pPr marL="228600" lvl="0" indent="-228600">
              <a:buSzPct val="100000"/>
              <a:buAutoNum type="arabicPeriod"/>
            </a:pPr>
            <a:endParaRPr lang="en-US"/>
          </a:p>
          <a:p>
            <a:pPr lvl="0"/>
            <a:r>
              <a:rPr lang="en-US" b="1"/>
              <a:t>Supporting the ISP</a:t>
            </a:r>
          </a:p>
          <a:p>
            <a:pPr lvl="0"/>
            <a:r>
              <a:rPr lang="en-US"/>
              <a:t>Address the question raised by OASPA “What does it look like when funds are supporting the services documented in a Service Plan?”</a:t>
            </a:r>
          </a:p>
          <a:p>
            <a:pPr lvl="0"/>
            <a:endParaRPr lang="en-US"/>
          </a:p>
        </p:txBody>
      </p:sp>
      <p:sp>
        <p:nvSpPr>
          <p:cNvPr id="4" name="Slide Number Placeholder 3"/>
          <p:cNvSpPr txBox="1"/>
          <p:nvPr/>
        </p:nvSpPr>
        <p:spPr>
          <a:xfrm>
            <a:off x="3884608" y="8685208"/>
            <a:ext cx="2971800" cy="457200"/>
          </a:xfrm>
          <a:prstGeom prst="rect">
            <a:avLst/>
          </a:prstGeom>
          <a:noFill/>
          <a:ln cap="flat">
            <a:noFill/>
          </a:ln>
          <a:effectLst>
            <a:outerShdw dist="22997" dir="5400000" algn="tl">
              <a:srgbClr val="000000">
                <a:alpha val="35000"/>
              </a:srgbClr>
            </a:outerShdw>
          </a:effectLst>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7BEE5D3-D1EF-4426-9415-D21E2DD6CB39}" type="slidenum">
              <a:t>9</a:t>
            </a:fld>
            <a:endParaRPr lang="en-US" sz="1200" b="0" i="0" u="none" strike="noStrike" kern="1200" cap="none" spc="0" baseline="0">
              <a:solidFill>
                <a:srgbClr val="000000"/>
              </a:solidFill>
              <a:uFillTx/>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0" y="0"/>
            <a:ext cx="9144000" cy="6858000"/>
          </a:xfrm>
          <a:prstGeom prst="rect">
            <a:avLst/>
          </a:prstGeom>
          <a:noFill/>
          <a:ln cap="flat">
            <a:noFill/>
          </a:ln>
          <a:effectLst>
            <a:outerShdw dist="22997" dir="5400000" algn="tl">
              <a:srgbClr val="000000">
                <a:alpha val="35000"/>
              </a:srgbClr>
            </a:outerShdw>
          </a:effectLst>
        </p:spPr>
      </p:pic>
      <p:sp>
        <p:nvSpPr>
          <p:cNvPr id="3" name="Title 1"/>
          <p:cNvSpPr txBox="1">
            <a:spLocks noGrp="1"/>
          </p:cNvSpPr>
          <p:nvPr>
            <p:ph type="ctrTitle"/>
          </p:nvPr>
        </p:nvSpPr>
        <p:spPr>
          <a:xfrm>
            <a:off x="149284" y="499280"/>
            <a:ext cx="7756224" cy="646334"/>
          </a:xfrm>
        </p:spPr>
        <p:txBody>
          <a:bodyPr anchor="b" anchorCtr="0">
            <a:spAutoFit/>
          </a:bodyPr>
          <a:lstStyle>
            <a:lvl1pPr algn="l">
              <a:defRPr>
                <a:solidFill>
                  <a:srgbClr val="FFFFFF"/>
                </a:solidFill>
              </a:defRPr>
            </a:lvl1pPr>
          </a:lstStyle>
          <a:p>
            <a:pPr lvl="0"/>
            <a:r>
              <a:rPr lang="en-US"/>
              <a:t>Presentation Title</a:t>
            </a:r>
          </a:p>
        </p:txBody>
      </p:sp>
      <p:sp>
        <p:nvSpPr>
          <p:cNvPr id="4" name="Subtitle 2"/>
          <p:cNvSpPr txBox="1">
            <a:spLocks noGrp="1"/>
          </p:cNvSpPr>
          <p:nvPr>
            <p:ph type="subTitle" idx="1"/>
          </p:nvPr>
        </p:nvSpPr>
        <p:spPr>
          <a:xfrm>
            <a:off x="149284" y="5651275"/>
            <a:ext cx="5198217" cy="430883"/>
          </a:xfrm>
        </p:spPr>
        <p:txBody>
          <a:bodyPr>
            <a:spAutoFit/>
          </a:bodyPr>
          <a:lstStyle>
            <a:lvl1pPr marL="0" indent="0">
              <a:spcBef>
                <a:spcPts val="700"/>
              </a:spcBef>
              <a:buNone/>
              <a:defRPr sz="2800">
                <a:solidFill>
                  <a:srgbClr val="898989"/>
                </a:solidFill>
              </a:defRPr>
            </a:lvl1pPr>
          </a:lstStyle>
          <a:p>
            <a:pPr lvl="0"/>
            <a:r>
              <a:rPr lang="en-US"/>
              <a:t>Presenter ∙ Date</a:t>
            </a:r>
          </a:p>
        </p:txBody>
      </p:sp>
    </p:spTree>
    <p:extLst>
      <p:ext uri="{BB962C8B-B14F-4D97-AF65-F5344CB8AC3E}">
        <p14:creationId xmlns:p14="http://schemas.microsoft.com/office/powerpoint/2010/main" val="10903843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457200"/>
            <a:ext cx="8229600" cy="646334"/>
          </a:xfrm>
        </p:spPr>
        <p:txBody>
          <a:bodyPr>
            <a:spAutoFit/>
          </a:bodyPr>
          <a:lstStyle>
            <a:lvl1pPr>
              <a:defRPr/>
            </a:lvl1pPr>
          </a:lstStyle>
          <a:p>
            <a:pPr lvl="0"/>
            <a:r>
              <a:rPr lang="en-US"/>
              <a:t>Click to edit Master title style</a:t>
            </a:r>
          </a:p>
        </p:txBody>
      </p:sp>
      <p:sp>
        <p:nvSpPr>
          <p:cNvPr id="3" name="Content Placeholder 2"/>
          <p:cNvSpPr txBox="1">
            <a:spLocks noGrp="1"/>
          </p:cNvSpPr>
          <p:nvPr>
            <p:ph idx="1"/>
          </p:nvPr>
        </p:nvSpPr>
        <p:spPr>
          <a:xfrm>
            <a:off x="457200" y="1580156"/>
            <a:ext cx="8229600" cy="4525959"/>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4">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0" y="6048646"/>
            <a:ext cx="9144000" cy="812801"/>
          </a:xfrm>
          <a:prstGeom prst="rect">
            <a:avLst/>
          </a:prstGeom>
          <a:noFill/>
          <a:ln cap="flat">
            <a:noFill/>
          </a:ln>
          <a:effectLst>
            <a:outerShdw dist="22997" dir="5400000" algn="tl">
              <a:srgbClr val="000000">
                <a:alpha val="35000"/>
              </a:srgbClr>
            </a:outerShdw>
          </a:effectLst>
        </p:spPr>
      </p:pic>
    </p:spTree>
    <p:extLst>
      <p:ext uri="{BB962C8B-B14F-4D97-AF65-F5344CB8AC3E}">
        <p14:creationId xmlns:p14="http://schemas.microsoft.com/office/powerpoint/2010/main" val="39192842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57200" y="457200"/>
            <a:ext cx="8229600" cy="681831"/>
          </a:xfrm>
          <a:prstGeom prst="rect">
            <a:avLst/>
          </a:prstGeom>
          <a:noFill/>
          <a:ln>
            <a:noFill/>
          </a:ln>
        </p:spPr>
        <p:txBody>
          <a:bodyPr vert="horz" wrap="square" lIns="0" tIns="0" rIns="0" bIns="0" anchor="t" anchorCtr="1" compatLnSpc="1">
            <a:noAutofit/>
          </a:bodyPr>
          <a:lstStyle/>
          <a:p>
            <a:pPr lvl="0"/>
            <a:r>
              <a:rPr lang="en-US"/>
              <a:t>Click to edit Master title style</a:t>
            </a:r>
          </a:p>
        </p:txBody>
      </p:sp>
      <p:sp>
        <p:nvSpPr>
          <p:cNvPr id="3" name="Text Placeholder 2"/>
          <p:cNvSpPr txBox="1">
            <a:spLocks noGrp="1"/>
          </p:cNvSpPr>
          <p:nvPr>
            <p:ph type="body" idx="1"/>
          </p:nvPr>
        </p:nvSpPr>
        <p:spPr>
          <a:xfrm>
            <a:off x="457200" y="1139031"/>
            <a:ext cx="8229600" cy="4525959"/>
          </a:xfrm>
          <a:prstGeom prst="rect">
            <a:avLst/>
          </a:prstGeom>
          <a:noFill/>
          <a:ln>
            <a:noFill/>
          </a:ln>
        </p:spPr>
        <p:txBody>
          <a:bodyPr vert="horz" wrap="square" lIns="0" tIns="0" rIns="0" bIns="0" anchor="t" anchorCtr="0" compatLnSpc="1">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mc:Choice xmlns:p14="http://schemas.microsoft.com/office/powerpoint/2010/main" Requires="p14">
      <p:transition spd="slow" p14:dur="2000"/>
    </mc:Choice>
    <mc:Fallback>
      <p:transition spd="slow"/>
    </mc:Fallback>
  </mc:AlternateContent>
  <p:txStyles>
    <p:titleStyle>
      <a:lvl1pPr marL="0" marR="0" lvl="0" indent="0" algn="ctr" defTabSz="457200" rtl="0" fontAlgn="auto" hangingPunct="1">
        <a:lnSpc>
          <a:spcPct val="100000"/>
        </a:lnSpc>
        <a:spcBef>
          <a:spcPts val="0"/>
        </a:spcBef>
        <a:spcAft>
          <a:spcPts val="0"/>
        </a:spcAft>
        <a:buNone/>
        <a:tabLst/>
        <a:defRPr lang="en-US" sz="4200" b="1" i="0" u="none" strike="noStrike" kern="1200" cap="none" spc="0" baseline="0">
          <a:solidFill>
            <a:srgbClr val="C00000"/>
          </a:solidFill>
          <a:uFillTx/>
          <a:latin typeface="Arial"/>
          <a:cs typeface="Arial"/>
        </a:defRPr>
      </a:lvl1pPr>
    </p:titleStyle>
    <p:bodyStyle>
      <a:lvl1pPr marL="227008" marR="0" lvl="0" indent="-227008" algn="l" defTabSz="457200" rtl="0" fontAlgn="auto" hangingPunct="1">
        <a:lnSpc>
          <a:spcPct val="100000"/>
        </a:lnSpc>
        <a:spcBef>
          <a:spcPts val="800"/>
        </a:spcBef>
        <a:spcAft>
          <a:spcPts val="0"/>
        </a:spcAft>
        <a:buSzPct val="100000"/>
        <a:buFont typeface="Arial"/>
        <a:buChar char="•"/>
        <a:tabLst/>
        <a:defRPr lang="en-US" sz="3200" b="0" i="0" u="none" strike="noStrike" kern="1200" cap="none" spc="0" baseline="0">
          <a:solidFill>
            <a:srgbClr val="000000"/>
          </a:solidFill>
          <a:uFillTx/>
          <a:latin typeface="Arial"/>
          <a:cs typeface="Arial"/>
        </a:defRPr>
      </a:lvl1pPr>
      <a:lvl2pPr marL="571500" marR="0" lvl="1" indent="-225427" algn="l" defTabSz="457200" rtl="0" fontAlgn="auto" hangingPunct="1">
        <a:lnSpc>
          <a:spcPct val="100000"/>
        </a:lnSpc>
        <a:spcBef>
          <a:spcPts val="800"/>
        </a:spcBef>
        <a:spcAft>
          <a:spcPts val="0"/>
        </a:spcAft>
        <a:buSzPct val="100000"/>
        <a:buFont typeface="Arial"/>
        <a:buChar char="–"/>
        <a:tabLst/>
        <a:defRPr lang="en-US" sz="3200" b="0" i="0" u="none" strike="noStrike" kern="1200" cap="none" spc="0" baseline="0">
          <a:solidFill>
            <a:srgbClr val="000000"/>
          </a:solidFill>
          <a:uFillTx/>
          <a:latin typeface="Arial"/>
          <a:cs typeface="Arial"/>
        </a:defRPr>
      </a:lvl2pPr>
      <a:lvl3pPr marL="1025527" marR="0" lvl="2" indent="-228600" algn="l" defTabSz="457200" rtl="0" fontAlgn="auto" hangingPunct="1">
        <a:lnSpc>
          <a:spcPct val="100000"/>
        </a:lnSpc>
        <a:spcBef>
          <a:spcPts val="800"/>
        </a:spcBef>
        <a:spcAft>
          <a:spcPts val="0"/>
        </a:spcAft>
        <a:buSzPct val="100000"/>
        <a:buFont typeface="Arial"/>
        <a:buChar char="•"/>
        <a:tabLst/>
        <a:defRPr lang="en-US" sz="3200" b="0" i="0" u="none" strike="noStrike" kern="1200" cap="none" spc="0" baseline="0">
          <a:solidFill>
            <a:srgbClr val="000000"/>
          </a:solidFill>
          <a:uFillTx/>
          <a:latin typeface="Arial"/>
          <a:cs typeface="Arial"/>
        </a:defRPr>
      </a:lvl3pPr>
      <a:lvl4pPr marL="1490664" marR="0" lvl="3" indent="-228600" algn="l" defTabSz="457200" rtl="0" fontAlgn="auto" hangingPunct="1">
        <a:lnSpc>
          <a:spcPct val="100000"/>
        </a:lnSpc>
        <a:spcBef>
          <a:spcPts val="800"/>
        </a:spcBef>
        <a:spcAft>
          <a:spcPts val="0"/>
        </a:spcAft>
        <a:buSzPct val="100000"/>
        <a:buFont typeface="Arial"/>
        <a:buChar char="–"/>
        <a:tabLst/>
        <a:defRPr lang="en-US" sz="3200" b="0" i="0" u="none" strike="noStrike" kern="1200" cap="none" spc="0" baseline="0">
          <a:solidFill>
            <a:srgbClr val="000000"/>
          </a:solidFill>
          <a:uFillTx/>
          <a:latin typeface="Arial"/>
          <a:cs typeface="Arial"/>
        </a:defRPr>
      </a:lvl4pPr>
      <a:lvl5pPr marL="1947864" marR="0" lvl="4" indent="-228600" algn="l" defTabSz="457200" rtl="0" fontAlgn="auto" hangingPunct="1">
        <a:lnSpc>
          <a:spcPct val="100000"/>
        </a:lnSpc>
        <a:spcBef>
          <a:spcPts val="800"/>
        </a:spcBef>
        <a:spcAft>
          <a:spcPts val="0"/>
        </a:spcAft>
        <a:buSzPct val="100000"/>
        <a:buFont typeface="Arial"/>
        <a:buChar char="»"/>
        <a:tabLst/>
        <a:defRPr lang="en-US" sz="3200" b="0" i="0" u="none" strike="noStrike" kern="1200" cap="none" spc="0" baseline="0">
          <a:solidFill>
            <a:srgbClr val="000000"/>
          </a:solidFill>
          <a:uFillTx/>
          <a:latin typeface="Arial"/>
          <a:cs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mailto:Jerahn.Hyman@education.ohio.gov" TargetMode="External"/><Relationship Id="rId2" Type="http://schemas.openxmlformats.org/officeDocument/2006/relationships/hyperlink" Target="mailto:Daniel.Badea@education.ohio.gov" TargetMode="External"/><Relationship Id="rId1" Type="http://schemas.openxmlformats.org/officeDocument/2006/relationships/slideLayout" Target="../slideLayouts/slideLayout2.xml"/><Relationship Id="rId6" Type="http://schemas.openxmlformats.org/officeDocument/2006/relationships/hyperlink" Target="mailto:Jessica.Stanley@education.ohio.gov" TargetMode="External"/><Relationship Id="rId5" Type="http://schemas.openxmlformats.org/officeDocument/2006/relationships/hyperlink" Target="mailto:Paul.Sogan@education.ohio.gov" TargetMode="External"/><Relationship Id="rId4" Type="http://schemas.openxmlformats.org/officeDocument/2006/relationships/hyperlink" Target="mailto:Mark.Lynskey@education.ohio.gov"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name="Slide5">
    <p:spTree>
      <p:nvGrpSpPr>
        <p:cNvPr id="1" name=""/>
        <p:cNvGrpSpPr/>
        <p:nvPr/>
      </p:nvGrpSpPr>
      <p:grpSpPr>
        <a:xfrm>
          <a:off x="0" y="0"/>
          <a:ext cx="0" cy="0"/>
          <a:chOff x="0" y="0"/>
          <a:chExt cx="0" cy="0"/>
        </a:xfrm>
      </p:grpSpPr>
      <p:sp>
        <p:nvSpPr>
          <p:cNvPr id="2" name="Title 1"/>
          <p:cNvSpPr txBox="1">
            <a:spLocks noGrp="1"/>
          </p:cNvSpPr>
          <p:nvPr>
            <p:ph type="ctrTitle"/>
          </p:nvPr>
        </p:nvSpPr>
        <p:spPr>
          <a:xfrm>
            <a:off x="277840" y="620758"/>
            <a:ext cx="8588309" cy="553998"/>
          </a:xfrm>
        </p:spPr>
        <p:txBody>
          <a:bodyPr/>
          <a:lstStyle/>
          <a:p>
            <a:pPr lvl="0"/>
            <a:r>
              <a:rPr lang="en-US" sz="3600"/>
              <a:t>OAPSA: An IDEA Part B Overview </a:t>
            </a:r>
          </a:p>
        </p:txBody>
      </p:sp>
      <p:sp>
        <p:nvSpPr>
          <p:cNvPr id="3" name="Subtitle 2"/>
          <p:cNvSpPr txBox="1">
            <a:spLocks noGrp="1"/>
          </p:cNvSpPr>
          <p:nvPr>
            <p:ph type="subTitle" idx="1"/>
          </p:nvPr>
        </p:nvSpPr>
        <p:spPr>
          <a:xfrm>
            <a:off x="149284" y="5605555"/>
            <a:ext cx="5198217" cy="430883"/>
          </a:xfrm>
        </p:spPr>
        <p:txBody>
          <a:bodyPr/>
          <a:lstStyle/>
          <a:p>
            <a:pPr lvl="0"/>
            <a:r>
              <a:rPr lang="en-US"/>
              <a:t>Mark Lynskey ∙ Sept. 20, 2019</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name="Slide15">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US"/>
              <a:t>Supplement/Supplant</a:t>
            </a:r>
          </a:p>
        </p:txBody>
      </p:sp>
      <p:sp>
        <p:nvSpPr>
          <p:cNvPr id="3" name="Content Placeholder 2"/>
          <p:cNvSpPr txBox="1">
            <a:spLocks noGrp="1"/>
          </p:cNvSpPr>
          <p:nvPr>
            <p:ph idx="1"/>
          </p:nvPr>
        </p:nvSpPr>
        <p:spPr/>
        <p:txBody>
          <a:bodyPr anchorCtr="1"/>
          <a:lstStyle/>
          <a:p>
            <a:pPr marL="458791" lvl="0" indent="-457200" algn="ctr"/>
            <a:r>
              <a:rPr lang="en-US"/>
              <a:t>Maintenance of Effort</a:t>
            </a:r>
          </a:p>
          <a:p>
            <a:pPr marL="346072" lvl="1" indent="0" algn="ctr">
              <a:buNone/>
            </a:pPr>
            <a:endParaRPr lang="en-US"/>
          </a:p>
          <a:p>
            <a:pPr lvl="1" algn="ctr">
              <a:buFont typeface="Arial" pitchFamily="34"/>
              <a:buChar char="•"/>
            </a:pPr>
            <a:r>
              <a:rPr lang="en-US"/>
              <a:t>Use of IDEA Part B funds</a:t>
            </a:r>
          </a:p>
          <a:p>
            <a:pPr lvl="1" algn="ctr">
              <a:buFont typeface="Arial" pitchFamily="34"/>
              <a:buChar char="•"/>
            </a:pPr>
            <a:endParaRPr lang="en-US"/>
          </a:p>
          <a:p>
            <a:pPr lvl="1" algn="ctr">
              <a:buFont typeface="Arial" pitchFamily="34"/>
              <a:buChar char="•"/>
            </a:pPr>
            <a:r>
              <a:rPr lang="en-US"/>
              <a:t>When does Supplant actually occur?</a:t>
            </a:r>
          </a:p>
        </p:txBody>
      </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name="Slide16">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194310"/>
            <a:ext cx="8229600" cy="1292659"/>
          </a:xfrm>
        </p:spPr>
        <p:txBody>
          <a:bodyPr/>
          <a:lstStyle/>
          <a:p>
            <a:pPr lvl="0"/>
            <a:r>
              <a:rPr lang="en-US"/>
              <a:t>Maintenance of Effort and Maintenance of Fiscal Support	</a:t>
            </a:r>
          </a:p>
        </p:txBody>
      </p:sp>
      <p:sp>
        <p:nvSpPr>
          <p:cNvPr id="3" name="Content Placeholder 2"/>
          <p:cNvSpPr txBox="1">
            <a:spLocks noGrp="1"/>
          </p:cNvSpPr>
          <p:nvPr>
            <p:ph idx="1"/>
          </p:nvPr>
        </p:nvSpPr>
        <p:spPr>
          <a:xfrm>
            <a:off x="411480" y="1693194"/>
            <a:ext cx="8229600" cy="4356256"/>
          </a:xfrm>
        </p:spPr>
        <p:txBody>
          <a:bodyPr/>
          <a:lstStyle/>
          <a:p>
            <a:pPr lvl="0"/>
            <a:r>
              <a:rPr lang="en-US"/>
              <a:t>Relationship between Maintenance of Effort and Maintenance of Fiscal Support</a:t>
            </a:r>
          </a:p>
          <a:p>
            <a:pPr lvl="0"/>
            <a:endParaRPr lang="en-US"/>
          </a:p>
          <a:p>
            <a:pPr lvl="0"/>
            <a:r>
              <a:rPr lang="en-US"/>
              <a:t>Location of Maintenance of Fiscal Support in the Consolidated Application</a:t>
            </a:r>
          </a:p>
          <a:p>
            <a:pPr lvl="0"/>
            <a:endParaRPr lang="en-US"/>
          </a:p>
          <a:p>
            <a:pPr lvl="0"/>
            <a:r>
              <a:rPr lang="en-US"/>
              <a:t>Location of Maintenance of Effort amount in the Consolidated Application</a:t>
            </a:r>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name="Slide17">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62890"/>
            <a:ext cx="8229600" cy="1292659"/>
          </a:xfrm>
        </p:spPr>
        <p:txBody>
          <a:bodyPr/>
          <a:lstStyle/>
          <a:p>
            <a:pPr lvl="0"/>
            <a:r>
              <a:rPr lang="en-US"/>
              <a:t>Coordinated Early </a:t>
            </a:r>
            <a:br>
              <a:rPr lang="en-US"/>
            </a:br>
            <a:r>
              <a:rPr lang="en-US"/>
              <a:t>Intervening Services</a:t>
            </a:r>
          </a:p>
        </p:txBody>
      </p:sp>
      <p:sp>
        <p:nvSpPr>
          <p:cNvPr id="3" name="Content Placeholder 2"/>
          <p:cNvSpPr txBox="1">
            <a:spLocks noGrp="1"/>
          </p:cNvSpPr>
          <p:nvPr>
            <p:ph idx="1"/>
          </p:nvPr>
        </p:nvSpPr>
        <p:spPr>
          <a:xfrm>
            <a:off x="457200" y="1669849"/>
            <a:ext cx="8229600" cy="4356256"/>
          </a:xfrm>
        </p:spPr>
        <p:txBody>
          <a:bodyPr/>
          <a:lstStyle/>
          <a:p>
            <a:pPr lvl="0"/>
            <a:r>
              <a:rPr lang="en-US"/>
              <a:t>Voluntary CEIS</a:t>
            </a:r>
          </a:p>
          <a:p>
            <a:pPr lvl="0">
              <a:spcBef>
                <a:spcPts val="600"/>
              </a:spcBef>
            </a:pPr>
            <a:endParaRPr lang="en-US" sz="2400"/>
          </a:p>
          <a:p>
            <a:pPr lvl="0"/>
            <a:r>
              <a:rPr lang="en-US"/>
              <a:t>Mandated CCEIS</a:t>
            </a:r>
          </a:p>
          <a:p>
            <a:pPr lvl="0">
              <a:spcBef>
                <a:spcPts val="600"/>
              </a:spcBef>
            </a:pPr>
            <a:endParaRPr lang="en-US" sz="2400"/>
          </a:p>
          <a:p>
            <a:pPr lvl="0"/>
            <a:r>
              <a:rPr lang="en-US"/>
              <a:t>How is mandated CCEIS determined?</a:t>
            </a:r>
          </a:p>
          <a:p>
            <a:pPr lvl="0">
              <a:spcBef>
                <a:spcPts val="600"/>
              </a:spcBef>
            </a:pPr>
            <a:endParaRPr lang="en-US" sz="2400"/>
          </a:p>
          <a:p>
            <a:pPr lvl="0"/>
            <a:r>
              <a:rPr lang="en-US"/>
              <a:t>Understanding the use of Part B funds for CCEIS</a:t>
            </a: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name="Slide18">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00000000-0000-0000-0000-000000000000}"/>
              </a:ext>
            </a:extLst>
          </p:cNvPr>
          <p:cNvPicPr>
            <a:picLocks noGrp="1" noChangeAspect="1"/>
          </p:cNvPicPr>
          <p:nvPr>
            <p:ph idx="1"/>
          </p:nvPr>
        </p:nvPicPr>
        <p:blipFill>
          <a:blip r:embed="rId2"/>
          <a:stretch>
            <a:fillRect/>
          </a:stretch>
        </p:blipFill>
        <p:spPr>
          <a:xfrm>
            <a:off x="0" y="-24387"/>
            <a:ext cx="9144000" cy="6425187"/>
          </a:xfrm>
        </p:spPr>
      </p:pic>
      <p:sp>
        <p:nvSpPr>
          <p:cNvPr id="3" name="Title 1"/>
          <p:cNvSpPr txBox="1">
            <a:spLocks noGrp="1"/>
          </p:cNvSpPr>
          <p:nvPr>
            <p:ph type="title"/>
          </p:nvPr>
        </p:nvSpPr>
        <p:spPr>
          <a:xfrm>
            <a:off x="320040" y="3105832"/>
            <a:ext cx="4983480" cy="830997"/>
          </a:xfrm>
        </p:spPr>
        <p:txBody>
          <a:bodyPr/>
          <a:lstStyle/>
          <a:p>
            <a:pPr lvl="0"/>
            <a:r>
              <a:rPr lang="en-US" sz="5400"/>
              <a:t>Questions</a:t>
            </a:r>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name="Slide19">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457200"/>
            <a:ext cx="8229600" cy="1292659"/>
          </a:xfrm>
        </p:spPr>
        <p:txBody>
          <a:bodyPr/>
          <a:lstStyle/>
          <a:p>
            <a:pPr lvl="0"/>
            <a:r>
              <a:rPr lang="en-US"/>
              <a:t>Please contact your </a:t>
            </a:r>
            <a:br>
              <a:rPr lang="en-US"/>
            </a:br>
            <a:r>
              <a:rPr lang="en-US"/>
              <a:t>assigned consultant(s): </a:t>
            </a:r>
          </a:p>
        </p:txBody>
      </p:sp>
      <p:sp>
        <p:nvSpPr>
          <p:cNvPr id="3" name="Content Placeholder 2"/>
          <p:cNvSpPr txBox="1">
            <a:spLocks noGrp="1"/>
          </p:cNvSpPr>
          <p:nvPr>
            <p:ph idx="1"/>
          </p:nvPr>
        </p:nvSpPr>
        <p:spPr>
          <a:xfrm>
            <a:off x="457200" y="1749859"/>
            <a:ext cx="8229600" cy="4356256"/>
          </a:xfrm>
        </p:spPr>
        <p:txBody>
          <a:bodyPr/>
          <a:lstStyle/>
          <a:p>
            <a:pPr lvl="0"/>
            <a:endParaRPr lang="en-US"/>
          </a:p>
          <a:p>
            <a:pPr marL="0" lvl="0" indent="0">
              <a:buNone/>
            </a:pPr>
            <a:r>
              <a:rPr lang="en-US"/>
              <a:t>	</a:t>
            </a:r>
          </a:p>
          <a:p>
            <a:pPr lvl="0"/>
            <a:endParaRPr lang="en-US"/>
          </a:p>
        </p:txBody>
      </p:sp>
      <p:graphicFrame>
        <p:nvGraphicFramePr>
          <p:cNvPr id="4" name="Table 4"/>
          <p:cNvGraphicFramePr>
            <a:graphicFrameLocks noGrp="1"/>
          </p:cNvGraphicFramePr>
          <p:nvPr/>
        </p:nvGraphicFramePr>
        <p:xfrm>
          <a:off x="133346" y="2020549"/>
          <a:ext cx="8877296" cy="3707910"/>
        </p:xfrm>
        <a:graphic>
          <a:graphicData uri="http://schemas.openxmlformats.org/drawingml/2006/table">
            <a:tbl>
              <a:tblPr firstRow="1" bandRow="1">
                <a:effectLst>
                  <a:outerShdw dist="114301" dir="2700000" algn="tl">
                    <a:srgbClr val="000000"/>
                  </a:outerShdw>
                </a:effectLst>
                <a:tableStyleId>{5C22544A-7EE6-4342-B048-85BDC9FD1C3A}</a:tableStyleId>
              </a:tblPr>
              <a:tblGrid>
                <a:gridCol w="1882136">
                  <a:extLst>
                    <a:ext uri="{9D8B030D-6E8A-4147-A177-3AD203B41FA5}">
                      <a16:colId xmlns:a16="http://schemas.microsoft.com/office/drawing/2014/main" val="908033075"/>
                    </a:ext>
                  </a:extLst>
                </a:gridCol>
                <a:gridCol w="4549140">
                  <a:extLst>
                    <a:ext uri="{9D8B030D-6E8A-4147-A177-3AD203B41FA5}">
                      <a16:colId xmlns:a16="http://schemas.microsoft.com/office/drawing/2014/main" val="40309160"/>
                    </a:ext>
                  </a:extLst>
                </a:gridCol>
                <a:gridCol w="2446020">
                  <a:extLst>
                    <a:ext uri="{9D8B030D-6E8A-4147-A177-3AD203B41FA5}">
                      <a16:colId xmlns:a16="http://schemas.microsoft.com/office/drawing/2014/main" val="1141663480"/>
                    </a:ext>
                  </a:extLst>
                </a:gridCol>
              </a:tblGrid>
              <a:tr h="870225">
                <a:tc>
                  <a:txBody>
                    <a:bodyPr/>
                    <a:lstStyle/>
                    <a:p>
                      <a:pPr lvl="0" algn="ctr"/>
                      <a:r>
                        <a:rPr lang="en-US" sz="2000">
                          <a:latin typeface="Arial" pitchFamily="34"/>
                          <a:cs typeface="Arial" pitchFamily="34"/>
                        </a:rPr>
                        <a:t>Name</a:t>
                      </a:r>
                    </a:p>
                  </a:txBody>
                  <a:tcPr anchor="ctr">
                    <a:solidFill>
                      <a:srgbClr val="74A8D1"/>
                    </a:solidFill>
                  </a:tcPr>
                </a:tc>
                <a:tc>
                  <a:txBody>
                    <a:bodyPr/>
                    <a:lstStyle/>
                    <a:p>
                      <a:pPr lvl="0" algn="ctr"/>
                      <a:r>
                        <a:rPr lang="en-US" sz="2000">
                          <a:latin typeface="Arial" pitchFamily="34"/>
                          <a:cs typeface="Arial" pitchFamily="34"/>
                        </a:rPr>
                        <a:t>Email Address</a:t>
                      </a:r>
                    </a:p>
                  </a:txBody>
                  <a:tcPr anchor="ctr">
                    <a:solidFill>
                      <a:srgbClr val="74A8D1"/>
                    </a:solidFill>
                  </a:tcPr>
                </a:tc>
                <a:tc>
                  <a:txBody>
                    <a:bodyPr/>
                    <a:lstStyle/>
                    <a:p>
                      <a:pPr lvl="0" algn="ctr"/>
                      <a:r>
                        <a:rPr lang="en-US" sz="2000">
                          <a:latin typeface="Arial" pitchFamily="34"/>
                          <a:cs typeface="Arial" pitchFamily="34"/>
                        </a:rPr>
                        <a:t>Assigned SST Region</a:t>
                      </a:r>
                    </a:p>
                  </a:txBody>
                  <a:tcPr anchor="ctr">
                    <a:solidFill>
                      <a:srgbClr val="74A8D1"/>
                    </a:solidFill>
                  </a:tcPr>
                </a:tc>
                <a:extLst>
                  <a:ext uri="{0D108BD9-81ED-4DB2-BD59-A6C34878D82A}">
                    <a16:rowId xmlns:a16="http://schemas.microsoft.com/office/drawing/2014/main" val="1660039651"/>
                  </a:ext>
                </a:extLst>
              </a:tr>
              <a:tr h="491864">
                <a:tc>
                  <a:txBody>
                    <a:bodyPr/>
                    <a:lstStyle/>
                    <a:p>
                      <a:pPr lvl="0"/>
                      <a:r>
                        <a:rPr lang="en-US" sz="2000">
                          <a:latin typeface="Arial" pitchFamily="34"/>
                          <a:cs typeface="Arial" pitchFamily="34"/>
                        </a:rPr>
                        <a:t>Dan Badea </a:t>
                      </a:r>
                    </a:p>
                  </a:txBody>
                  <a:tcPr anchor="ctr"/>
                </a:tc>
                <a:tc>
                  <a:txBody>
                    <a:bodyPr/>
                    <a:lstStyle/>
                    <a:p>
                      <a:pPr lvl="0"/>
                      <a:r>
                        <a:rPr lang="en-US" sz="2000">
                          <a:latin typeface="Arial" pitchFamily="34"/>
                          <a:cs typeface="Arial" pitchFamily="34"/>
                          <a:hlinkClick r:id="rId2"/>
                        </a:rPr>
                        <a:t>Daniel.Badea@education.ohio.gov</a:t>
                      </a:r>
                      <a:r>
                        <a:rPr lang="en-US" sz="2000">
                          <a:latin typeface="Arial" pitchFamily="34"/>
                          <a:cs typeface="Arial" pitchFamily="34"/>
                        </a:rPr>
                        <a:t> </a:t>
                      </a:r>
                    </a:p>
                  </a:txBody>
                  <a:tcPr anchor="ctr"/>
                </a:tc>
                <a:tc>
                  <a:txBody>
                    <a:bodyPr/>
                    <a:lstStyle/>
                    <a:p>
                      <a:pPr lvl="0"/>
                      <a:r>
                        <a:rPr lang="en-US" sz="2000">
                          <a:latin typeface="Arial" pitchFamily="34"/>
                          <a:cs typeface="Arial" pitchFamily="34"/>
                        </a:rPr>
                        <a:t>12, 13 and 14</a:t>
                      </a:r>
                    </a:p>
                  </a:txBody>
                  <a:tcPr anchor="ctr"/>
                </a:tc>
                <a:extLst>
                  <a:ext uri="{0D108BD9-81ED-4DB2-BD59-A6C34878D82A}">
                    <a16:rowId xmlns:a16="http://schemas.microsoft.com/office/drawing/2014/main" val="608873594"/>
                  </a:ext>
                </a:extLst>
              </a:tr>
              <a:tr h="491864">
                <a:tc>
                  <a:txBody>
                    <a:bodyPr/>
                    <a:lstStyle/>
                    <a:p>
                      <a:pPr lvl="0"/>
                      <a:r>
                        <a:rPr lang="en-US" sz="2000">
                          <a:latin typeface="Arial" pitchFamily="34"/>
                          <a:cs typeface="Arial" pitchFamily="34"/>
                        </a:rPr>
                        <a:t>Jerahn Hyman </a:t>
                      </a:r>
                    </a:p>
                  </a:txBody>
                  <a:tcPr anchor="ctr"/>
                </a:tc>
                <a:tc>
                  <a:txBody>
                    <a:bodyPr/>
                    <a:lstStyle/>
                    <a:p>
                      <a:pPr lvl="0"/>
                      <a:r>
                        <a:rPr lang="en-US" sz="2000">
                          <a:latin typeface="Arial" pitchFamily="34"/>
                          <a:cs typeface="Arial" pitchFamily="34"/>
                          <a:hlinkClick r:id="rId3"/>
                        </a:rPr>
                        <a:t>Jerahn.Hyman@education.ohio.gov</a:t>
                      </a:r>
                      <a:endParaRPr lang="en-US" sz="2000">
                        <a:latin typeface="Arial" pitchFamily="34"/>
                        <a:cs typeface="Arial" pitchFamily="34"/>
                      </a:endParaRPr>
                    </a:p>
                  </a:txBody>
                  <a:tcPr anchor="ctr"/>
                </a:tc>
                <a:tc>
                  <a:txBody>
                    <a:bodyPr/>
                    <a:lstStyle/>
                    <a:p>
                      <a:pPr lvl="0"/>
                      <a:r>
                        <a:rPr lang="en-US" sz="2000">
                          <a:latin typeface="Arial" pitchFamily="34"/>
                          <a:cs typeface="Arial" pitchFamily="34"/>
                        </a:rPr>
                        <a:t>1, 2 and 7</a:t>
                      </a:r>
                    </a:p>
                  </a:txBody>
                  <a:tcPr anchor="ctr"/>
                </a:tc>
                <a:extLst>
                  <a:ext uri="{0D108BD9-81ED-4DB2-BD59-A6C34878D82A}">
                    <a16:rowId xmlns:a16="http://schemas.microsoft.com/office/drawing/2014/main" val="2391375007"/>
                  </a:ext>
                </a:extLst>
              </a:tr>
              <a:tr h="491864">
                <a:tc>
                  <a:txBody>
                    <a:bodyPr/>
                    <a:lstStyle/>
                    <a:p>
                      <a:pPr lvl="0"/>
                      <a:r>
                        <a:rPr lang="en-US" sz="2000">
                          <a:latin typeface="Arial" pitchFamily="34"/>
                          <a:cs typeface="Arial" pitchFamily="34"/>
                        </a:rPr>
                        <a:t>Mark Lynskey </a:t>
                      </a:r>
                    </a:p>
                  </a:txBody>
                  <a:tcPr anchor="ctr"/>
                </a:tc>
                <a:tc>
                  <a:txBody>
                    <a:bodyPr/>
                    <a:lstStyle/>
                    <a:p>
                      <a:pPr lvl="0"/>
                      <a:r>
                        <a:rPr lang="en-US" sz="2000">
                          <a:latin typeface="Arial" pitchFamily="34"/>
                          <a:cs typeface="Arial" pitchFamily="34"/>
                          <a:hlinkClick r:id="rId4"/>
                        </a:rPr>
                        <a:t>Mark.Lynskey@education.ohio.gov</a:t>
                      </a:r>
                      <a:endParaRPr lang="en-US" sz="2000">
                        <a:latin typeface="Arial" pitchFamily="34"/>
                        <a:cs typeface="Arial" pitchFamily="34"/>
                      </a:endParaRPr>
                    </a:p>
                  </a:txBody>
                  <a:tcPr anchor="ctr"/>
                </a:tc>
                <a:tc>
                  <a:txBody>
                    <a:bodyPr/>
                    <a:lstStyle/>
                    <a:p>
                      <a:pPr lvl="0"/>
                      <a:r>
                        <a:rPr lang="en-US" sz="2000">
                          <a:latin typeface="Arial" pitchFamily="34"/>
                          <a:cs typeface="Arial" pitchFamily="34"/>
                        </a:rPr>
                        <a:t>5, 8, 9 and 10</a:t>
                      </a:r>
                    </a:p>
                  </a:txBody>
                  <a:tcPr anchor="ctr"/>
                </a:tc>
                <a:extLst>
                  <a:ext uri="{0D108BD9-81ED-4DB2-BD59-A6C34878D82A}">
                    <a16:rowId xmlns:a16="http://schemas.microsoft.com/office/drawing/2014/main" val="2984047825"/>
                  </a:ext>
                </a:extLst>
              </a:tr>
              <a:tr h="491864">
                <a:tc>
                  <a:txBody>
                    <a:bodyPr/>
                    <a:lstStyle/>
                    <a:p>
                      <a:pPr lvl="0"/>
                      <a:r>
                        <a:rPr lang="en-US" sz="2000">
                          <a:latin typeface="Arial" pitchFamily="34"/>
                          <a:cs typeface="Arial" pitchFamily="34"/>
                        </a:rPr>
                        <a:t>Paul Sogan</a:t>
                      </a:r>
                    </a:p>
                  </a:txBody>
                  <a:tcPr anchor="ctr"/>
                </a:tc>
                <a:tc>
                  <a:txBody>
                    <a:bodyPr/>
                    <a:lstStyle/>
                    <a:p>
                      <a:pPr lvl="0"/>
                      <a:r>
                        <a:rPr lang="en-US" sz="2000">
                          <a:latin typeface="Arial" pitchFamily="34"/>
                          <a:cs typeface="Arial" pitchFamily="34"/>
                          <a:hlinkClick r:id="rId5"/>
                        </a:rPr>
                        <a:t>Paul.Sogan@education.ohio.gov</a:t>
                      </a:r>
                      <a:endParaRPr lang="en-US" sz="2000">
                        <a:latin typeface="Arial" pitchFamily="34"/>
                        <a:cs typeface="Arial" pitchFamily="34"/>
                      </a:endParaRPr>
                    </a:p>
                  </a:txBody>
                  <a:tcPr anchor="ctr"/>
                </a:tc>
                <a:tc>
                  <a:txBody>
                    <a:bodyPr/>
                    <a:lstStyle/>
                    <a:p>
                      <a:pPr lvl="0"/>
                      <a:r>
                        <a:rPr lang="en-US" sz="2000">
                          <a:latin typeface="Arial" pitchFamily="34"/>
                          <a:cs typeface="Arial" pitchFamily="34"/>
                        </a:rPr>
                        <a:t>4, 11 and 15  </a:t>
                      </a:r>
                    </a:p>
                  </a:txBody>
                  <a:tcPr anchor="ctr"/>
                </a:tc>
                <a:extLst>
                  <a:ext uri="{0D108BD9-81ED-4DB2-BD59-A6C34878D82A}">
                    <a16:rowId xmlns:a16="http://schemas.microsoft.com/office/drawing/2014/main" val="798835365"/>
                  </a:ext>
                </a:extLst>
              </a:tr>
              <a:tr h="870225">
                <a:tc>
                  <a:txBody>
                    <a:bodyPr/>
                    <a:lstStyle/>
                    <a:p>
                      <a:pPr lvl="0"/>
                      <a:r>
                        <a:rPr lang="en-US" sz="2000">
                          <a:latin typeface="Arial" pitchFamily="34"/>
                          <a:cs typeface="Arial" pitchFamily="34"/>
                        </a:rPr>
                        <a:t>Jessica Stanley </a:t>
                      </a:r>
                    </a:p>
                  </a:txBody>
                  <a:tcPr anchor="ctr"/>
                </a:tc>
                <a:tc>
                  <a:txBody>
                    <a:bodyPr/>
                    <a:lstStyle/>
                    <a:p>
                      <a:pPr lvl="0"/>
                      <a:r>
                        <a:rPr lang="en-US" sz="2000">
                          <a:latin typeface="Arial" pitchFamily="34"/>
                          <a:cs typeface="Arial" pitchFamily="34"/>
                          <a:hlinkClick r:id="rId6"/>
                        </a:rPr>
                        <a:t>Jessica.Stanley@education.ohio.gov</a:t>
                      </a:r>
                      <a:endParaRPr lang="en-US" sz="2000">
                        <a:latin typeface="Arial" pitchFamily="34"/>
                        <a:cs typeface="Arial" pitchFamily="34"/>
                      </a:endParaRPr>
                    </a:p>
                  </a:txBody>
                  <a:tcPr anchor="ctr"/>
                </a:tc>
                <a:tc>
                  <a:txBody>
                    <a:bodyPr/>
                    <a:lstStyle/>
                    <a:p>
                      <a:pPr lvl="0"/>
                      <a:r>
                        <a:rPr lang="en-US" sz="2000">
                          <a:latin typeface="Arial" pitchFamily="34"/>
                          <a:cs typeface="Arial" pitchFamily="34"/>
                        </a:rPr>
                        <a:t>3, 6 and 16</a:t>
                      </a:r>
                    </a:p>
                  </a:txBody>
                  <a:tcPr anchor="ctr"/>
                </a:tc>
                <a:extLst>
                  <a:ext uri="{0D108BD9-81ED-4DB2-BD59-A6C34878D82A}">
                    <a16:rowId xmlns:a16="http://schemas.microsoft.com/office/drawing/2014/main" val="2373242239"/>
                  </a:ext>
                </a:extLst>
              </a:tr>
            </a:tbl>
          </a:graphicData>
        </a:graphic>
      </p:graphicFrame>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grpSp>
        <p:nvGrpSpPr>
          <p:cNvPr id="2" name="Group 3"/>
          <p:cNvGrpSpPr/>
          <p:nvPr/>
        </p:nvGrpSpPr>
        <p:grpSpPr>
          <a:xfrm>
            <a:off x="0" y="172693"/>
            <a:ext cx="9130978" cy="1540699"/>
            <a:chOff x="0" y="172693"/>
            <a:chExt cx="9130978" cy="1540699"/>
          </a:xfrm>
        </p:grpSpPr>
        <p:sp>
          <p:nvSpPr>
            <p:cNvPr id="3" name="Rectangle 4"/>
            <p:cNvSpPr/>
            <p:nvPr/>
          </p:nvSpPr>
          <p:spPr>
            <a:xfrm>
              <a:off x="0" y="172693"/>
              <a:ext cx="9130978" cy="1540699"/>
            </a:xfrm>
            <a:prstGeom prst="rect">
              <a:avLst/>
            </a:prstGeom>
            <a:solidFill>
              <a:srgbClr val="FFFFFF"/>
            </a:solidFill>
            <a:ln cap="flat">
              <a:noFill/>
              <a:prstDash val="solid"/>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4" name="Picture 5">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304796" y="274731"/>
              <a:ext cx="942709" cy="1054970"/>
            </a:xfrm>
            <a:prstGeom prst="rect">
              <a:avLst/>
            </a:prstGeom>
            <a:noFill/>
            <a:ln cap="flat">
              <a:noFill/>
            </a:ln>
            <a:effectLst>
              <a:outerShdw dist="22997" dir="5400000" algn="tl">
                <a:srgbClr val="000000">
                  <a:alpha val="35000"/>
                </a:srgbClr>
              </a:outerShdw>
            </a:effectLst>
          </p:spPr>
        </p:pic>
        <p:pic>
          <p:nvPicPr>
            <p:cNvPr id="5" name="Picture 6">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2293580" y="465393"/>
              <a:ext cx="828601" cy="673647"/>
            </a:xfrm>
            <a:prstGeom prst="rect">
              <a:avLst/>
            </a:prstGeom>
            <a:noFill/>
            <a:ln cap="flat">
              <a:noFill/>
            </a:ln>
            <a:effectLst>
              <a:outerShdw dist="22997" dir="5400000" algn="tl">
                <a:srgbClr val="000000">
                  <a:alpha val="35000"/>
                </a:srgbClr>
              </a:outerShdw>
            </a:effectLst>
          </p:spPr>
        </p:pic>
        <p:pic>
          <p:nvPicPr>
            <p:cNvPr id="6" name="Picture 7" descr="facebook-logo.jpg">
              <a:extLst>
                <a:ext uri="{FF2B5EF4-FFF2-40B4-BE49-F238E27FC236}">
                  <a16:creationId xmlns:a16="http://schemas.microsoft.com/office/drawing/2014/main" id="{00000000-0000-0000-0000-000000000000}"/>
                </a:ext>
              </a:extLst>
            </p:cNvPr>
            <p:cNvPicPr>
              <a:picLocks noChangeAspect="1"/>
            </p:cNvPicPr>
            <p:nvPr/>
          </p:nvPicPr>
          <p:blipFill>
            <a:blip r:embed="rId4"/>
            <a:stretch>
              <a:fillRect/>
            </a:stretch>
          </p:blipFill>
          <p:spPr>
            <a:xfrm>
              <a:off x="5735125" y="495101"/>
              <a:ext cx="1403064" cy="556549"/>
            </a:xfrm>
            <a:prstGeom prst="rect">
              <a:avLst/>
            </a:prstGeom>
            <a:noFill/>
            <a:ln cap="flat">
              <a:noFill/>
            </a:ln>
            <a:effectLst>
              <a:outerShdw dist="22997" dir="5400000" algn="tl">
                <a:srgbClr val="000000">
                  <a:alpha val="35000"/>
                </a:srgbClr>
              </a:outerShdw>
            </a:effectLst>
          </p:spPr>
        </p:pic>
        <p:pic>
          <p:nvPicPr>
            <p:cNvPr id="7" name="Picture 8">
              <a:extLst>
                <a:ext uri="{FF2B5EF4-FFF2-40B4-BE49-F238E27FC236}">
                  <a16:creationId xmlns:a16="http://schemas.microsoft.com/office/drawing/2014/main" id="{00000000-0000-0000-0000-000000000000}"/>
                </a:ext>
              </a:extLst>
            </p:cNvPr>
            <p:cNvPicPr>
              <a:picLocks noChangeAspect="1"/>
            </p:cNvPicPr>
            <p:nvPr/>
          </p:nvPicPr>
          <p:blipFill>
            <a:blip r:embed="rId5"/>
            <a:srcRect/>
            <a:stretch>
              <a:fillRect/>
            </a:stretch>
          </p:blipFill>
          <p:spPr>
            <a:xfrm>
              <a:off x="4019821" y="215002"/>
              <a:ext cx="1104421" cy="1263911"/>
            </a:xfrm>
            <a:prstGeom prst="rect">
              <a:avLst/>
            </a:prstGeom>
            <a:noFill/>
            <a:ln cap="flat">
              <a:noFill/>
            </a:ln>
            <a:effectLst>
              <a:outerShdw dist="22997" dir="5400000" algn="tl">
                <a:srgbClr val="000000">
                  <a:alpha val="35000"/>
                </a:srgbClr>
              </a:outerShdw>
            </a:effectLst>
          </p:spPr>
        </p:pic>
        <p:pic>
          <p:nvPicPr>
            <p:cNvPr id="8" name="Picture 9">
              <a:extLst>
                <a:ext uri="{FF2B5EF4-FFF2-40B4-BE49-F238E27FC236}">
                  <a16:creationId xmlns:a16="http://schemas.microsoft.com/office/drawing/2014/main" id="{00000000-0000-0000-0000-000000000000}"/>
                </a:ext>
              </a:extLst>
            </p:cNvPr>
            <p:cNvPicPr>
              <a:picLocks noChangeAspect="1"/>
            </p:cNvPicPr>
            <p:nvPr/>
          </p:nvPicPr>
          <p:blipFill>
            <a:blip r:embed="rId6"/>
            <a:srcRect/>
            <a:stretch>
              <a:fillRect/>
            </a:stretch>
          </p:blipFill>
          <p:spPr>
            <a:xfrm>
              <a:off x="7788402" y="258802"/>
              <a:ext cx="1104421" cy="1011902"/>
            </a:xfrm>
            <a:prstGeom prst="rect">
              <a:avLst/>
            </a:prstGeom>
            <a:noFill/>
            <a:ln cap="flat">
              <a:noFill/>
            </a:ln>
            <a:effectLst>
              <a:outerShdw dist="22997" dir="5400000" algn="tl">
                <a:srgbClr val="000000">
                  <a:alpha val="35000"/>
                </a:srgbClr>
              </a:outerShdw>
            </a:effectLst>
          </p:spPr>
        </p:pic>
      </p:grpSp>
      <p:sp>
        <p:nvSpPr>
          <p:cNvPr id="9" name="Rectangle 10"/>
          <p:cNvSpPr/>
          <p:nvPr/>
        </p:nvSpPr>
        <p:spPr>
          <a:xfrm>
            <a:off x="-32790" y="1272012"/>
            <a:ext cx="9130978" cy="923333"/>
          </a:xfrm>
          <a:prstGeom prst="rect">
            <a:avLst/>
          </a:prstGeom>
          <a:noFill/>
          <a:ln cap="flat">
            <a:noFill/>
            <a:prstDash val="solid"/>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400" b="1" i="0" u="none" strike="noStrike" kern="1200" cap="none" spc="0" baseline="0">
                <a:solidFill>
                  <a:srgbClr val="525051"/>
                </a:solidFill>
                <a:effectLst>
                  <a:outerShdw dist="38096" dir="2700000">
                    <a:srgbClr val="000000"/>
                  </a:outerShdw>
                </a:effectLst>
                <a:uFillTx/>
                <a:latin typeface="Arial"/>
                <a:cs typeface="Arial"/>
              </a:rPr>
              <a:t>@OHEducation</a:t>
            </a:r>
          </a:p>
        </p:txBody>
      </p:sp>
      <p:grpSp>
        <p:nvGrpSpPr>
          <p:cNvPr id="10" name="Group 11"/>
          <p:cNvGrpSpPr/>
          <p:nvPr/>
        </p:nvGrpSpPr>
        <p:grpSpPr>
          <a:xfrm>
            <a:off x="0" y="1964643"/>
            <a:ext cx="9144000" cy="4887797"/>
            <a:chOff x="0" y="1964643"/>
            <a:chExt cx="9144000" cy="4887797"/>
          </a:xfrm>
        </p:grpSpPr>
        <p:pic>
          <p:nvPicPr>
            <p:cNvPr id="11" name="Picture 12">
              <a:extLst>
                <a:ext uri="{FF2B5EF4-FFF2-40B4-BE49-F238E27FC236}">
                  <a16:creationId xmlns:a16="http://schemas.microsoft.com/office/drawing/2014/main" id="{00000000-0000-0000-0000-000000000000}"/>
                </a:ext>
              </a:extLst>
            </p:cNvPr>
            <p:cNvPicPr>
              <a:picLocks noChangeAspect="1"/>
            </p:cNvPicPr>
            <p:nvPr/>
          </p:nvPicPr>
          <p:blipFill>
            <a:blip r:embed="rId7"/>
            <a:srcRect/>
            <a:stretch>
              <a:fillRect/>
            </a:stretch>
          </p:blipFill>
          <p:spPr>
            <a:xfrm>
              <a:off x="0" y="2315919"/>
              <a:ext cx="9144000" cy="4536521"/>
            </a:xfrm>
            <a:prstGeom prst="rect">
              <a:avLst/>
            </a:prstGeom>
            <a:noFill/>
            <a:ln cap="flat">
              <a:noFill/>
            </a:ln>
            <a:effectLst>
              <a:outerShdw dist="22997" dir="5400000" algn="tl">
                <a:srgbClr val="000000">
                  <a:alpha val="35000"/>
                </a:srgbClr>
              </a:outerShdw>
            </a:effectLst>
          </p:spPr>
        </p:pic>
        <p:sp>
          <p:nvSpPr>
            <p:cNvPr id="12" name="Oval 13"/>
            <p:cNvSpPr/>
            <p:nvPr/>
          </p:nvSpPr>
          <p:spPr>
            <a:xfrm>
              <a:off x="3065160" y="1964643"/>
              <a:ext cx="257165" cy="43771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cap="flat">
              <a:noFill/>
              <a:prstDash val="solid"/>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13" name="Oval 14"/>
            <p:cNvSpPr/>
            <p:nvPr/>
          </p:nvSpPr>
          <p:spPr>
            <a:xfrm>
              <a:off x="7378074" y="1997625"/>
              <a:ext cx="257165" cy="43771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cap="flat">
              <a:noFill/>
              <a:prstDash val="solid"/>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14" name="Oval 15"/>
            <p:cNvSpPr/>
            <p:nvPr/>
          </p:nvSpPr>
          <p:spPr>
            <a:xfrm>
              <a:off x="1691640" y="2094588"/>
              <a:ext cx="483955" cy="43771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cap="flat">
              <a:noFill/>
              <a:prstDash val="solid"/>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15" name="Oval 16"/>
            <p:cNvSpPr/>
            <p:nvPr/>
          </p:nvSpPr>
          <p:spPr>
            <a:xfrm>
              <a:off x="5979791" y="2142768"/>
              <a:ext cx="483955" cy="43771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cap="flat">
              <a:noFill/>
              <a:prstDash val="solid"/>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gr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name="Slide3">
    <p:bg>
      <p:bgPr>
        <a:solidFill>
          <a:srgbClr val="BFBFBF"/>
        </a:solidFill>
        <a:effectLst/>
      </p:bgPr>
    </p:bg>
    <p:spTree>
      <p:nvGrpSpPr>
        <p:cNvPr id="1" name=""/>
        <p:cNvGrpSpPr/>
        <p:nvPr/>
      </p:nvGrpSpPr>
      <p:grpSpPr>
        <a:xfrm>
          <a:off x="0" y="0"/>
          <a:ext cx="0" cy="0"/>
          <a:chOff x="0" y="0"/>
          <a:chExt cx="0" cy="0"/>
        </a:xfrm>
      </p:grpSpPr>
      <p:sp>
        <p:nvSpPr>
          <p:cNvPr id="2" name="Rectangle 3"/>
          <p:cNvSpPr/>
          <p:nvPr/>
        </p:nvSpPr>
        <p:spPr>
          <a:xfrm>
            <a:off x="0" y="0"/>
            <a:ext cx="9144000" cy="3202100"/>
          </a:xfrm>
          <a:prstGeom prst="rect">
            <a:avLst/>
          </a:prstGeom>
          <a:solidFill>
            <a:srgbClr val="FFFFFF"/>
          </a:solidFill>
          <a:ln cap="flat">
            <a:noFill/>
            <a:prstDash val="solid"/>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p:cNvSpPr txBox="1">
            <a:spLocks noGrp="1"/>
          </p:cNvSpPr>
          <p:nvPr>
            <p:ph type="title"/>
          </p:nvPr>
        </p:nvSpPr>
        <p:spPr>
          <a:xfrm>
            <a:off x="476246" y="195992"/>
            <a:ext cx="8229600" cy="1661995"/>
          </a:xfrm>
        </p:spPr>
        <p:txBody>
          <a:bodyPr/>
          <a:lstStyle/>
          <a:p>
            <a:pPr lvl="0"/>
            <a:r>
              <a:rPr lang="en-US" sz="5400">
                <a:solidFill>
                  <a:srgbClr val="0D0D0D"/>
                </a:solidFill>
                <a:effectLst>
                  <a:outerShdw dist="38096" dir="2700000">
                    <a:srgbClr val="000000"/>
                  </a:outerShdw>
                </a:effectLst>
              </a:rPr>
              <a:t>Share your learning community with us!</a:t>
            </a:r>
          </a:p>
        </p:txBody>
      </p:sp>
      <p:sp>
        <p:nvSpPr>
          <p:cNvPr id="4" name="Title 1"/>
          <p:cNvSpPr txBox="1"/>
          <p:nvPr/>
        </p:nvSpPr>
        <p:spPr>
          <a:xfrm>
            <a:off x="457200" y="1857987"/>
            <a:ext cx="8229600" cy="830997"/>
          </a:xfrm>
          <a:prstGeom prst="rect">
            <a:avLst/>
          </a:prstGeom>
          <a:noFill/>
          <a:ln cap="flat">
            <a:noFill/>
          </a:ln>
          <a:effectLst>
            <a:outerShdw dist="22997" dir="5400000" algn="tl">
              <a:srgbClr val="000000">
                <a:alpha val="35000"/>
              </a:srgbClr>
            </a:outerShdw>
          </a:effectLst>
        </p:spPr>
        <p:txBody>
          <a:bodyPr vert="horz" wrap="square" lIns="0" tIns="0" rIns="0" bIns="0" anchor="t" anchorCtr="1"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400" b="1" i="0" u="none" strike="noStrike" kern="1200" cap="none" spc="0" baseline="0">
                <a:solidFill>
                  <a:srgbClr val="74A7CE"/>
                </a:solidFill>
                <a:effectLst>
                  <a:outerShdw dist="38096" dir="2700000">
                    <a:srgbClr val="000000"/>
                  </a:outerShdw>
                </a:effectLst>
                <a:uFillTx/>
                <a:latin typeface="Arial"/>
                <a:cs typeface="Arial"/>
              </a:rPr>
              <a:t>#MyOhioClassroom</a:t>
            </a:r>
          </a:p>
        </p:txBody>
      </p:sp>
      <p:sp>
        <p:nvSpPr>
          <p:cNvPr id="5" name="Title 1"/>
          <p:cNvSpPr txBox="1"/>
          <p:nvPr/>
        </p:nvSpPr>
        <p:spPr>
          <a:xfrm>
            <a:off x="457200" y="3637958"/>
            <a:ext cx="8229600" cy="923333"/>
          </a:xfrm>
          <a:prstGeom prst="rect">
            <a:avLst/>
          </a:prstGeom>
          <a:noFill/>
          <a:ln cap="flat">
            <a:noFill/>
          </a:ln>
          <a:effectLst>
            <a:outerShdw dist="22997" dir="5400000" algn="tl">
              <a:srgbClr val="000000">
                <a:alpha val="35000"/>
              </a:srgbClr>
            </a:outerShdw>
          </a:effectLst>
        </p:spPr>
        <p:txBody>
          <a:bodyPr vert="horz" wrap="square" lIns="0" tIns="0" rIns="0" bIns="0" anchor="t" anchorCtr="1"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6000" b="1" i="0" u="none" strike="noStrike" kern="1200" cap="none" spc="0" baseline="0">
                <a:solidFill>
                  <a:srgbClr val="FFFFFF"/>
                </a:solidFill>
                <a:effectLst>
                  <a:outerShdw dist="38096" dir="2700000">
                    <a:srgbClr val="000000"/>
                  </a:outerShdw>
                </a:effectLst>
                <a:uFillTx/>
                <a:latin typeface="Arial"/>
                <a:cs typeface="Arial"/>
              </a:rPr>
              <a:t>Celebrate educators!</a:t>
            </a:r>
          </a:p>
        </p:txBody>
      </p:sp>
      <p:sp>
        <p:nvSpPr>
          <p:cNvPr id="6" name="Title 1"/>
          <p:cNvSpPr txBox="1"/>
          <p:nvPr/>
        </p:nvSpPr>
        <p:spPr>
          <a:xfrm>
            <a:off x="457200" y="4630677"/>
            <a:ext cx="8229600" cy="830997"/>
          </a:xfrm>
          <a:prstGeom prst="rect">
            <a:avLst/>
          </a:prstGeom>
          <a:noFill/>
          <a:ln cap="flat">
            <a:noFill/>
          </a:ln>
          <a:effectLst>
            <a:outerShdw dist="22997" dir="5400000" algn="tl">
              <a:srgbClr val="000000">
                <a:alpha val="35000"/>
              </a:srgbClr>
            </a:outerShdw>
          </a:effectLst>
        </p:spPr>
        <p:txBody>
          <a:bodyPr vert="horz" wrap="square" lIns="0" tIns="0" rIns="0" bIns="0" anchor="t" anchorCtr="1"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400" b="1" i="0" u="none" strike="noStrike" kern="1200" cap="none" spc="0" baseline="0">
                <a:solidFill>
                  <a:srgbClr val="700017"/>
                </a:solidFill>
                <a:effectLst>
                  <a:outerShdw dist="38096" dir="2700000">
                    <a:srgbClr val="000000"/>
                  </a:outerShdw>
                </a:effectLst>
                <a:uFillTx/>
                <a:latin typeface="Arial"/>
                <a:cs typeface="Arial"/>
              </a:rPr>
              <a:t>#OhioLovesTeachers</a:t>
            </a:r>
          </a:p>
        </p:txBody>
      </p:sp>
      <p:cxnSp>
        <p:nvCxnSpPr>
          <p:cNvPr id="7" name="Straight Connector 8"/>
          <p:cNvCxnSpPr/>
          <p:nvPr/>
        </p:nvCxnSpPr>
        <p:spPr>
          <a:xfrm>
            <a:off x="0" y="3271503"/>
            <a:ext cx="9144000" cy="0"/>
          </a:xfrm>
          <a:prstGeom prst="straightConnector1">
            <a:avLst/>
          </a:prstGeom>
          <a:noFill/>
          <a:ln w="111127" cap="flat">
            <a:solidFill>
              <a:srgbClr val="BA8F1B"/>
            </a:solidFill>
            <a:prstDash val="solid"/>
            <a:miter/>
          </a:ln>
          <a:effectLst>
            <a:outerShdw dist="19997" dir="5400000" algn="tl">
              <a:srgbClr val="000000">
                <a:alpha val="38000"/>
              </a:srgbClr>
            </a:outerShdw>
          </a:effectLst>
        </p:spPr>
      </p:cxnSp>
      <p:pic>
        <p:nvPicPr>
          <p:cNvPr id="8" name="Picture 9">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3411333" y="2927442"/>
            <a:ext cx="828601" cy="673647"/>
          </a:xfrm>
          <a:prstGeom prst="rect">
            <a:avLst/>
          </a:prstGeom>
          <a:noFill/>
          <a:ln cap="flat">
            <a:noFill/>
          </a:ln>
          <a:effectLst>
            <a:outerShdw dist="139699" dir="2700000" algn="tl">
              <a:srgbClr val="333333">
                <a:alpha val="65000"/>
              </a:srgbClr>
            </a:outerShdw>
          </a:effectLst>
        </p:spPr>
      </p:pic>
      <p:pic>
        <p:nvPicPr>
          <p:cNvPr id="9" name="Picture 10">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4770799" y="2867430"/>
            <a:ext cx="781958" cy="781958"/>
          </a:xfrm>
          <a:prstGeom prst="rect">
            <a:avLst/>
          </a:prstGeom>
          <a:noFill/>
          <a:ln cap="flat">
            <a:noFill/>
          </a:ln>
          <a:effectLst>
            <a:outerShdw dist="139699" dir="2700000" algn="tl">
              <a:srgbClr val="333333">
                <a:alpha val="65000"/>
              </a:srgbClr>
            </a:outerShdw>
          </a:effectLst>
        </p:spPr>
      </p:pic>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name="Slide21">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endParaRPr lang="en-US"/>
          </a:p>
        </p:txBody>
      </p:sp>
      <p:sp>
        <p:nvSpPr>
          <p:cNvPr id="3" name="Content Placeholder 2"/>
          <p:cNvSpPr txBox="1">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85340" y="342900"/>
            <a:ext cx="9058659" cy="5862831"/>
          </a:xfrm>
          <a:prstGeom prst="rect">
            <a:avLst/>
          </a:prstGeom>
          <a:noFill/>
          <a:ln cap="flat">
            <a:noFill/>
          </a:ln>
          <a:effectLst>
            <a:outerShdw dist="22997" dir="5400000" algn="tl">
              <a:srgbClr val="000000">
                <a:alpha val="3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name="Slide6">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00000000-0000-0000-0000-000000000000}"/>
              </a:ext>
            </a:extLst>
          </p:cNvPr>
          <p:cNvPicPr>
            <a:picLocks noChangeAspect="1"/>
          </p:cNvPicPr>
          <p:nvPr/>
        </p:nvPicPr>
        <p:blipFill>
          <a:blip r:embed="rId3">
            <a:alphaModFix amt="70000"/>
          </a:blip>
          <a:srcRect/>
          <a:stretch>
            <a:fillRect/>
          </a:stretch>
        </p:blipFill>
        <p:spPr>
          <a:xfrm>
            <a:off x="0" y="-13441"/>
            <a:ext cx="9191146" cy="6293220"/>
          </a:xfrm>
          <a:prstGeom prst="rect">
            <a:avLst/>
          </a:prstGeom>
          <a:noFill/>
          <a:ln cap="flat">
            <a:noFill/>
          </a:ln>
          <a:effectLst>
            <a:outerShdw dist="22997" dir="5400000" algn="tl">
              <a:srgbClr val="000000">
                <a:alpha val="35000"/>
              </a:srgbClr>
            </a:outerShdw>
          </a:effectLst>
        </p:spPr>
      </p:pic>
      <p:sp>
        <p:nvSpPr>
          <p:cNvPr id="3" name="Title 1"/>
          <p:cNvSpPr txBox="1">
            <a:spLocks noGrp="1"/>
          </p:cNvSpPr>
          <p:nvPr>
            <p:ph type="title"/>
          </p:nvPr>
        </p:nvSpPr>
        <p:spPr/>
        <p:txBody>
          <a:bodyPr/>
          <a:lstStyle/>
          <a:p>
            <a:pPr lvl="0"/>
            <a:r>
              <a:rPr lang="en-US"/>
              <a:t>IDEA Part B funds</a:t>
            </a:r>
          </a:p>
        </p:txBody>
      </p:sp>
      <p:sp>
        <p:nvSpPr>
          <p:cNvPr id="4" name="Oval 5"/>
          <p:cNvSpPr/>
          <p:nvPr/>
        </p:nvSpPr>
        <p:spPr>
          <a:xfrm>
            <a:off x="0" y="1103534"/>
            <a:ext cx="5616519" cy="543797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2F2F2">
              <a:alpha val="66000"/>
            </a:srgbClr>
          </a:solidFill>
          <a:ln cap="flat">
            <a:noFill/>
            <a:prstDash val="solid"/>
          </a:ln>
          <a:effectLst>
            <a:outerShdw dist="27944" dir="5400000" algn="tl">
              <a:srgbClr val="000000">
                <a:alpha val="32000"/>
              </a:srgbClr>
            </a:outerShdw>
          </a:effectLst>
        </p:spPr>
        <p:txBody>
          <a:bodyPr vert="horz" wrap="square" lIns="0" tIns="45720" rIns="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Arial" pitchFamily="34"/>
                <a:cs typeface="Arial" pitchFamily="34"/>
              </a:rPr>
              <a:t>Annual Part B Allocations</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0" i="0" u="none" strike="noStrike" kern="1200" cap="none" spc="0" baseline="0">
                <a:solidFill>
                  <a:srgbClr val="000000"/>
                </a:solidFill>
                <a:uFillTx/>
                <a:latin typeface="Arial" pitchFamily="34"/>
                <a:cs typeface="Arial" pitchFamily="34"/>
              </a:rPr>
              <a:t>Reallocation and timelines</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800" b="0" i="0" u="none" strike="noStrike" kern="1200" cap="none" spc="0" baseline="0">
              <a:solidFill>
                <a:srgbClr val="000000"/>
              </a:solidFill>
              <a:uFillTx/>
              <a:latin typeface="Arial" pitchFamily="34"/>
              <a:cs typeface="Arial" pitchFamily="34"/>
            </a:endParaRP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1" i="0" u="none" strike="noStrike" kern="1200" cap="none" spc="0" baseline="0">
                <a:solidFill>
                  <a:srgbClr val="000000"/>
                </a:solidFill>
                <a:uFillTx/>
                <a:latin typeface="Arial" pitchFamily="34"/>
                <a:cs typeface="Arial" pitchFamily="34"/>
              </a:rPr>
              <a:t>Restoration funds</a:t>
            </a:r>
          </a:p>
          <a:p>
            <a:pPr marL="571500" marR="0" lvl="0" indent="-571500" algn="ctr" defTabSz="4572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Arial" pitchFamily="34"/>
                <a:cs typeface="Arial" pitchFamily="34"/>
              </a:rPr>
              <a:t>Years restored </a:t>
            </a:r>
          </a:p>
          <a:p>
            <a:pPr marL="571500" marR="0" lvl="0" indent="-571500" algn="ctr" defTabSz="4572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Arial" pitchFamily="34"/>
                <a:cs typeface="Arial" pitchFamily="34"/>
              </a:rPr>
              <a:t>FY20 timelines</a:t>
            </a: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name="Slide7">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US"/>
              <a:t>October Count of Students	</a:t>
            </a:r>
          </a:p>
        </p:txBody>
      </p:sp>
      <p:sp>
        <p:nvSpPr>
          <p:cNvPr id="3" name="Content Placeholder 2"/>
          <p:cNvSpPr txBox="1">
            <a:spLocks noGrp="1"/>
          </p:cNvSpPr>
          <p:nvPr>
            <p:ph idx="1"/>
          </p:nvPr>
        </p:nvSpPr>
        <p:spPr/>
        <p:txBody>
          <a:bodyPr/>
          <a:lstStyle/>
          <a:p>
            <a:pPr lvl="0"/>
            <a:r>
              <a:rPr lang="en-US"/>
              <a:t>Count of students with a disability</a:t>
            </a:r>
          </a:p>
          <a:p>
            <a:pPr lvl="0"/>
            <a:endParaRPr lang="en-US"/>
          </a:p>
          <a:p>
            <a:pPr lvl="0"/>
            <a:r>
              <a:rPr lang="en-US"/>
              <a:t>Count of parentally placed students with a disability</a:t>
            </a:r>
          </a:p>
          <a:p>
            <a:pPr lvl="2">
              <a:buFont typeface="Arial" pitchFamily="34"/>
            </a:pPr>
            <a:r>
              <a:rPr lang="en-US" i="1"/>
              <a:t> For what factors are we looking?</a:t>
            </a:r>
          </a:p>
          <a:p>
            <a:pPr lvl="0"/>
            <a:endParaRPr lang="en-US"/>
          </a:p>
          <a:p>
            <a:pPr marL="0" lvl="0" indent="0">
              <a:buNone/>
            </a:pPr>
            <a:endParaRPr lang="en-US"/>
          </a:p>
        </p:txBody>
      </p:sp>
      <p:pic>
        <p:nvPicPr>
          <p:cNvPr id="4" name="Picture 4">
            <a:extLst>
              <a:ext uri="{FF2B5EF4-FFF2-40B4-BE49-F238E27FC236}">
                <a16:creationId xmlns:a16="http://schemas.microsoft.com/office/drawing/2014/main" id="{00000000-0000-0000-0000-000000000000}"/>
              </a:ext>
            </a:extLst>
          </p:cNvPr>
          <p:cNvPicPr>
            <a:picLocks noChangeAspect="1"/>
          </p:cNvPicPr>
          <p:nvPr/>
        </p:nvPicPr>
        <p:blipFill>
          <a:blip r:embed="rId2">
            <a:alphaModFix amt="20000"/>
          </a:blip>
          <a:srcRect/>
          <a:stretch>
            <a:fillRect/>
          </a:stretch>
        </p:blipFill>
        <p:spPr>
          <a:xfrm>
            <a:off x="0" y="0"/>
            <a:ext cx="9144000" cy="6273798"/>
          </a:xfrm>
          <a:prstGeom prst="rect">
            <a:avLst/>
          </a:prstGeom>
          <a:noFill/>
          <a:ln cap="flat">
            <a:noFill/>
          </a:ln>
          <a:effectLst>
            <a:outerShdw dist="22997" dir="5400000" algn="tl">
              <a:srgbClr val="000000">
                <a:alpha val="35000"/>
              </a:srgbClr>
            </a:outerShdw>
          </a:effectLst>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name="Slide8">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00000000-0000-0000-0000-000000000000}"/>
              </a:ext>
            </a:extLst>
          </p:cNvPr>
          <p:cNvPicPr>
            <a:picLocks noChangeAspect="1"/>
          </p:cNvPicPr>
          <p:nvPr/>
        </p:nvPicPr>
        <p:blipFill>
          <a:blip r:embed="rId2">
            <a:alphaModFix amt="35000"/>
          </a:blip>
          <a:srcRect/>
          <a:stretch>
            <a:fillRect/>
          </a:stretch>
        </p:blipFill>
        <p:spPr>
          <a:xfrm>
            <a:off x="0" y="0"/>
            <a:ext cx="9144000" cy="6275289"/>
          </a:xfrm>
          <a:prstGeom prst="rect">
            <a:avLst/>
          </a:prstGeom>
          <a:noFill/>
          <a:ln cap="flat">
            <a:noFill/>
          </a:ln>
          <a:effectLst>
            <a:outerShdw dist="22997" dir="5400000" algn="tl">
              <a:srgbClr val="000000">
                <a:alpha val="35000"/>
              </a:srgbClr>
            </a:outerShdw>
          </a:effectLst>
        </p:spPr>
      </p:pic>
      <p:sp>
        <p:nvSpPr>
          <p:cNvPr id="3" name="Title 1"/>
          <p:cNvSpPr txBox="1">
            <a:spLocks noGrp="1"/>
          </p:cNvSpPr>
          <p:nvPr>
            <p:ph type="title"/>
          </p:nvPr>
        </p:nvSpPr>
        <p:spPr>
          <a:xfrm>
            <a:off x="457200" y="457200"/>
            <a:ext cx="8229600" cy="1292659"/>
          </a:xfrm>
        </p:spPr>
        <p:txBody>
          <a:bodyPr/>
          <a:lstStyle/>
          <a:p>
            <a:pPr lvl="0"/>
            <a:r>
              <a:rPr lang="en-US"/>
              <a:t>Working in the </a:t>
            </a:r>
            <a:br>
              <a:rPr lang="en-US"/>
            </a:br>
            <a:r>
              <a:rPr lang="en-US"/>
              <a:t>Nonpublic Data System</a:t>
            </a:r>
          </a:p>
        </p:txBody>
      </p:sp>
      <p:sp>
        <p:nvSpPr>
          <p:cNvPr id="4" name="Content Placeholder 2"/>
          <p:cNvSpPr txBox="1">
            <a:spLocks noGrp="1"/>
          </p:cNvSpPr>
          <p:nvPr>
            <p:ph idx="1"/>
          </p:nvPr>
        </p:nvSpPr>
        <p:spPr>
          <a:xfrm>
            <a:off x="457200" y="2998692"/>
            <a:ext cx="8229600" cy="3107423"/>
          </a:xfrm>
          <a:solidFill>
            <a:srgbClr val="74A8D1">
              <a:alpha val="71000"/>
            </a:srgbClr>
          </a:solidFill>
          <a:ln w="9528">
            <a:solidFill>
              <a:srgbClr val="000000"/>
            </a:solidFill>
            <a:prstDash val="solid"/>
          </a:ln>
          <a:effectLst>
            <a:outerShdw dist="25396" dir="2700000" algn="tl">
              <a:srgbClr val="000000">
                <a:alpha val="40000"/>
              </a:srgbClr>
            </a:outerShdw>
          </a:effectLst>
        </p:spPr>
        <p:txBody>
          <a:bodyPr anchorCtr="1"/>
          <a:lstStyle/>
          <a:p>
            <a:pPr lvl="0" algn="ctr"/>
            <a:r>
              <a:rPr lang="en-US"/>
              <a:t>What is the NPDS data?</a:t>
            </a:r>
          </a:p>
          <a:p>
            <a:pPr lvl="0" algn="ctr"/>
            <a:r>
              <a:rPr lang="en-US"/>
              <a:t>Assuring accuracy</a:t>
            </a:r>
          </a:p>
          <a:p>
            <a:pPr lvl="0" algn="ctr"/>
            <a:r>
              <a:rPr lang="en-US"/>
              <a:t>Steps to correct data </a:t>
            </a:r>
            <a:r>
              <a:rPr lang="en-US" b="1" i="1"/>
              <a:t>before</a:t>
            </a:r>
            <a:r>
              <a:rPr lang="en-US"/>
              <a:t> approval</a:t>
            </a:r>
          </a:p>
          <a:p>
            <a:pPr lvl="0" algn="ctr"/>
            <a:r>
              <a:rPr lang="en-US"/>
              <a:t>Steps to correct data </a:t>
            </a:r>
            <a:r>
              <a:rPr lang="en-US" b="1" i="1"/>
              <a:t>after</a:t>
            </a:r>
            <a:r>
              <a:rPr lang="en-US"/>
              <a:t> approval</a:t>
            </a:r>
          </a:p>
          <a:p>
            <a:pPr lvl="0" algn="ctr"/>
            <a:r>
              <a:rPr lang="en-US"/>
              <a:t>Changes in data</a:t>
            </a:r>
          </a:p>
          <a:p>
            <a:pPr marL="0" lvl="0" indent="0" algn="ctr">
              <a:buNone/>
            </a:pPr>
            <a:endParaRPr lang="en-US"/>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name="Slide9">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US"/>
              <a:t>Child Find</a:t>
            </a:r>
          </a:p>
        </p:txBody>
      </p:sp>
      <p:sp>
        <p:nvSpPr>
          <p:cNvPr id="3" name="Content Placeholder 2"/>
          <p:cNvSpPr txBox="1">
            <a:spLocks noGrp="1"/>
          </p:cNvSpPr>
          <p:nvPr>
            <p:ph idx="1"/>
          </p:nvPr>
        </p:nvSpPr>
        <p:spPr/>
        <p:txBody>
          <a:bodyPr/>
          <a:lstStyle/>
          <a:p>
            <a:pPr marL="0" lvl="0" indent="0">
              <a:buNone/>
            </a:pPr>
            <a:r>
              <a:rPr lang="en-US" b="1" i="1"/>
              <a:t>School districts must: </a:t>
            </a:r>
          </a:p>
          <a:p>
            <a:pPr marL="0" lvl="0" indent="0">
              <a:buNone/>
            </a:pPr>
            <a:r>
              <a:rPr lang="en-US"/>
              <a:t>Locate, identify and evaluate all children with disabilities who are enrolled by their parents in nonpublic, including religious, elementary schools and secondary schools located in the school district served by the district.</a:t>
            </a: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sp>
        <p:nvSpPr>
          <p:cNvPr id="2" name="Title 1"/>
          <p:cNvSpPr txBox="1">
            <a:spLocks noGrp="1"/>
          </p:cNvSpPr>
          <p:nvPr>
            <p:ph type="title"/>
          </p:nvPr>
        </p:nvSpPr>
        <p:spPr>
          <a:xfrm>
            <a:off x="87407" y="303370"/>
            <a:ext cx="8969185" cy="677104"/>
          </a:xfrm>
        </p:spPr>
        <p:txBody>
          <a:bodyPr/>
          <a:lstStyle/>
          <a:p>
            <a:pPr lvl="0"/>
            <a:r>
              <a:rPr lang="en-US" sz="4400"/>
              <a:t>Records to Maintain</a:t>
            </a:r>
          </a:p>
        </p:txBody>
      </p:sp>
      <p:sp>
        <p:nvSpPr>
          <p:cNvPr id="3" name="Content Placeholder 2"/>
          <p:cNvSpPr txBox="1">
            <a:spLocks noGrp="1"/>
          </p:cNvSpPr>
          <p:nvPr>
            <p:ph idx="1"/>
          </p:nvPr>
        </p:nvSpPr>
        <p:spPr>
          <a:xfrm>
            <a:off x="2514600" y="1377296"/>
            <a:ext cx="6454585" cy="4525959"/>
          </a:xfrm>
        </p:spPr>
        <p:txBody>
          <a:bodyPr/>
          <a:lstStyle/>
          <a:p>
            <a:pPr lvl="0">
              <a:spcBef>
                <a:spcPts val="600"/>
              </a:spcBef>
              <a:buFont typeface="Arial" pitchFamily="34"/>
            </a:pPr>
            <a:r>
              <a:rPr lang="en-US" sz="2600"/>
              <a:t>Consultation with the nonpublic district(s) has occurred;</a:t>
            </a:r>
          </a:p>
          <a:p>
            <a:pPr lvl="0">
              <a:spcBef>
                <a:spcPts val="600"/>
              </a:spcBef>
              <a:buFont typeface="Arial" pitchFamily="34"/>
            </a:pPr>
            <a:r>
              <a:rPr lang="en-US" sz="2600"/>
              <a:t>Number of children parentally placed in the nonpublic district who were evaluated for special education services and supports by the district;</a:t>
            </a:r>
          </a:p>
          <a:p>
            <a:pPr lvl="0">
              <a:spcBef>
                <a:spcPts val="600"/>
              </a:spcBef>
              <a:buFont typeface="Arial" pitchFamily="34"/>
            </a:pPr>
            <a:r>
              <a:rPr lang="en-US" sz="2600"/>
              <a:t>Number of children who were determined as children with disabilities; and </a:t>
            </a:r>
          </a:p>
          <a:p>
            <a:pPr lvl="0">
              <a:spcBef>
                <a:spcPts val="600"/>
              </a:spcBef>
              <a:buFont typeface="Arial" pitchFamily="34"/>
            </a:pPr>
            <a:r>
              <a:rPr lang="en-US" sz="2600"/>
              <a:t>Number of children with disabilities who are receiving special education and/or related services.</a:t>
            </a:r>
          </a:p>
          <a:p>
            <a:pPr lvl="0">
              <a:spcBef>
                <a:spcPts val="600"/>
              </a:spcBef>
              <a:buFont typeface="Arial" pitchFamily="34"/>
            </a:pPr>
            <a:endParaRPr lang="en-US" sz="2400"/>
          </a:p>
        </p:txBody>
      </p:sp>
      <p:pic>
        <p:nvPicPr>
          <p:cNvPr id="4" name="Picture 3">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309286" y="2528316"/>
            <a:ext cx="1801368" cy="1801368"/>
          </a:xfrm>
          <a:prstGeom prst="rect">
            <a:avLst/>
          </a:prstGeom>
          <a:noFill/>
          <a:ln w="63495" cap="rnd">
            <a:solidFill>
              <a:srgbClr val="44C4DA"/>
            </a:solidFill>
            <a:prstDash val="solid"/>
            <a:miter/>
          </a:ln>
          <a:effectLst>
            <a:outerShdw dist="63494" dir="2700000" algn="tl">
              <a:srgbClr val="000000">
                <a:alpha val="40000"/>
              </a:srgbClr>
            </a:outerShdw>
          </a:effectLst>
        </p:spPr>
      </p:pic>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name="Slide11">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457200"/>
            <a:ext cx="8229600" cy="1957227"/>
          </a:xfrm>
        </p:spPr>
        <p:txBody>
          <a:bodyPr/>
          <a:lstStyle/>
          <a:p>
            <a:pPr lvl="0"/>
            <a:r>
              <a:rPr lang="en-US"/>
              <a:t>The school district where the nonpublic is located is responsible for:</a:t>
            </a:r>
            <a:br>
              <a:rPr lang="en-US"/>
            </a:br>
            <a:endParaRPr lang="en-US"/>
          </a:p>
        </p:txBody>
      </p:sp>
      <p:sp>
        <p:nvSpPr>
          <p:cNvPr id="3" name="Content Placeholder 2"/>
          <p:cNvSpPr txBox="1">
            <a:spLocks noGrp="1"/>
          </p:cNvSpPr>
          <p:nvPr>
            <p:ph idx="1"/>
          </p:nvPr>
        </p:nvSpPr>
        <p:spPr>
          <a:xfrm>
            <a:off x="457200" y="2471577"/>
            <a:ext cx="8229600" cy="3691697"/>
          </a:xfrm>
        </p:spPr>
        <p:txBody>
          <a:bodyPr/>
          <a:lstStyle/>
          <a:p>
            <a:pPr lvl="0"/>
            <a:r>
              <a:rPr lang="en-US"/>
              <a:t>Acquiring student Evaluation Team Report (ETR) documents</a:t>
            </a:r>
          </a:p>
          <a:p>
            <a:pPr lvl="0"/>
            <a:r>
              <a:rPr lang="en-US"/>
              <a:t>Effective, compliant consultation</a:t>
            </a:r>
          </a:p>
          <a:p>
            <a:pPr lvl="0"/>
            <a:r>
              <a:rPr lang="en-US"/>
              <a:t>Determination of the services to be provided at a nonpublic school</a:t>
            </a:r>
          </a:p>
          <a:p>
            <a:pPr lvl="0"/>
            <a:r>
              <a:rPr lang="en-US"/>
              <a:t>Creating Individual Services Plans (ISPs)</a:t>
            </a: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name="Slide12">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457200"/>
            <a:ext cx="8229600" cy="630945"/>
          </a:xfrm>
        </p:spPr>
        <p:txBody>
          <a:bodyPr/>
          <a:lstStyle/>
          <a:p>
            <a:pPr lvl="0"/>
            <a:r>
              <a:rPr lang="en-US" sz="4100"/>
              <a:t>IDEA Part B Proportionate Share </a:t>
            </a:r>
          </a:p>
        </p:txBody>
      </p:sp>
      <p:sp>
        <p:nvSpPr>
          <p:cNvPr id="3" name="Content Placeholder 2"/>
          <p:cNvSpPr txBox="1">
            <a:spLocks noGrp="1"/>
          </p:cNvSpPr>
          <p:nvPr>
            <p:ph idx="1"/>
          </p:nvPr>
        </p:nvSpPr>
        <p:spPr/>
        <p:txBody>
          <a:bodyPr/>
          <a:lstStyle/>
          <a:p>
            <a:pPr marL="0" lvl="0" indent="0" algn="ctr">
              <a:spcBef>
                <a:spcPts val="700"/>
              </a:spcBef>
              <a:buNone/>
            </a:pPr>
            <a:r>
              <a:rPr lang="en-US" sz="3000"/>
              <a:t>Which parentally placed private school special education students may be served?</a:t>
            </a:r>
          </a:p>
          <a:p>
            <a:pPr marL="0" lvl="0" indent="0">
              <a:buNone/>
            </a:pPr>
            <a:endParaRPr lang="en-US"/>
          </a:p>
        </p:txBody>
      </p:sp>
      <p:sp>
        <p:nvSpPr>
          <p:cNvPr id="4" name="Oval 3"/>
          <p:cNvSpPr/>
          <p:nvPr/>
        </p:nvSpPr>
        <p:spPr>
          <a:xfrm>
            <a:off x="2270592" y="2763746"/>
            <a:ext cx="4449799" cy="334236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DEADA"/>
          </a:solidFill>
          <a:ln w="25402" cap="flat">
            <a:solidFill>
              <a:srgbClr val="385D8A"/>
            </a:solidFill>
            <a:prstDash val="solid"/>
            <a:miter/>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50" b="0" i="0" u="none" strike="noStrike" kern="1200" cap="none" spc="0" baseline="0">
                <a:solidFill>
                  <a:srgbClr val="FFFFFF"/>
                </a:solidFill>
                <a:uFillTx/>
                <a:latin typeface="Calibri"/>
              </a:rPr>
              <a:t>Private School</a:t>
            </a:r>
          </a:p>
        </p:txBody>
      </p:sp>
      <p:pic>
        <p:nvPicPr>
          <p:cNvPr id="5" name="Picture 5">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4669063" y="3166045"/>
            <a:ext cx="1280269" cy="573072"/>
          </a:xfrm>
          <a:prstGeom prst="rect">
            <a:avLst/>
          </a:prstGeom>
          <a:noFill/>
          <a:ln cap="flat">
            <a:noFill/>
          </a:ln>
          <a:effectLst>
            <a:outerShdw dist="22997" dir="5400000" algn="tl">
              <a:srgbClr val="000000">
                <a:alpha val="35000"/>
              </a:srgbClr>
            </a:outerShdw>
          </a:effectLst>
        </p:spPr>
      </p:pic>
      <p:pic>
        <p:nvPicPr>
          <p:cNvPr id="6" name="Picture 6">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2385175" y="4612590"/>
            <a:ext cx="1280269" cy="573072"/>
          </a:xfrm>
          <a:prstGeom prst="rect">
            <a:avLst/>
          </a:prstGeom>
          <a:noFill/>
          <a:ln cap="flat">
            <a:noFill/>
          </a:ln>
          <a:effectLst>
            <a:outerShdw dist="22997" dir="5400000" algn="tl">
              <a:srgbClr val="000000">
                <a:alpha val="35000"/>
              </a:srgbClr>
            </a:outerShdw>
          </a:effectLst>
        </p:spPr>
      </p:pic>
      <p:pic>
        <p:nvPicPr>
          <p:cNvPr id="7" name="Picture 7">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4669063" y="5099627"/>
            <a:ext cx="1280269" cy="573072"/>
          </a:xfrm>
          <a:prstGeom prst="rect">
            <a:avLst/>
          </a:prstGeom>
          <a:noFill/>
          <a:ln cap="flat">
            <a:noFill/>
          </a:ln>
          <a:effectLst>
            <a:outerShdw dist="22997" dir="5400000" algn="tl">
              <a:srgbClr val="000000">
                <a:alpha val="35000"/>
              </a:srgbClr>
            </a:outerShdw>
          </a:effectLst>
        </p:spPr>
      </p:pic>
      <p:pic>
        <p:nvPicPr>
          <p:cNvPr id="8" name="Picture 8">
            <a:extLst>
              <a:ext uri="{FF2B5EF4-FFF2-40B4-BE49-F238E27FC236}">
                <a16:creationId xmlns:a16="http://schemas.microsoft.com/office/drawing/2014/main" id="{00000000-0000-0000-0000-000000000000}"/>
              </a:ext>
            </a:extLst>
          </p:cNvPr>
          <p:cNvPicPr>
            <a:picLocks noChangeAspect="1"/>
          </p:cNvPicPr>
          <p:nvPr/>
        </p:nvPicPr>
        <p:blipFill>
          <a:blip r:embed="rId4"/>
          <a:stretch>
            <a:fillRect/>
          </a:stretch>
        </p:blipFill>
        <p:spPr>
          <a:xfrm>
            <a:off x="2529724" y="3785680"/>
            <a:ext cx="1457068" cy="493821"/>
          </a:xfrm>
          <a:prstGeom prst="rect">
            <a:avLst/>
          </a:prstGeom>
          <a:noFill/>
          <a:ln cap="flat">
            <a:noFill/>
          </a:ln>
          <a:effectLst>
            <a:outerShdw dist="22997" dir="5400000" algn="tl">
              <a:srgbClr val="000000">
                <a:alpha val="35000"/>
              </a:srgbClr>
            </a:outerShdw>
          </a:effectLst>
        </p:spPr>
      </p:pic>
      <p:pic>
        <p:nvPicPr>
          <p:cNvPr id="9" name="Picture 9">
            <a:extLst>
              <a:ext uri="{FF2B5EF4-FFF2-40B4-BE49-F238E27FC236}">
                <a16:creationId xmlns:a16="http://schemas.microsoft.com/office/drawing/2014/main" id="{00000000-0000-0000-0000-000000000000}"/>
              </a:ext>
            </a:extLst>
          </p:cNvPr>
          <p:cNvPicPr>
            <a:picLocks noChangeAspect="1"/>
          </p:cNvPicPr>
          <p:nvPr/>
        </p:nvPicPr>
        <p:blipFill>
          <a:blip r:embed="rId4"/>
          <a:stretch>
            <a:fillRect/>
          </a:stretch>
        </p:blipFill>
        <p:spPr>
          <a:xfrm>
            <a:off x="3885340" y="5634523"/>
            <a:ext cx="1457068" cy="493821"/>
          </a:xfrm>
          <a:prstGeom prst="rect">
            <a:avLst/>
          </a:prstGeom>
          <a:noFill/>
          <a:ln cap="flat">
            <a:noFill/>
          </a:ln>
          <a:effectLst>
            <a:outerShdw dist="22997" dir="5400000" algn="tl">
              <a:srgbClr val="000000">
                <a:alpha val="35000"/>
              </a:srgbClr>
            </a:outerShdw>
          </a:effectLst>
        </p:spPr>
      </p:pic>
      <p:pic>
        <p:nvPicPr>
          <p:cNvPr id="10" name="Picture 12">
            <a:extLst>
              <a:ext uri="{FF2B5EF4-FFF2-40B4-BE49-F238E27FC236}">
                <a16:creationId xmlns:a16="http://schemas.microsoft.com/office/drawing/2014/main" id="{00000000-0000-0000-0000-000000000000}"/>
              </a:ext>
            </a:extLst>
          </p:cNvPr>
          <p:cNvPicPr>
            <a:picLocks noChangeAspect="1"/>
          </p:cNvPicPr>
          <p:nvPr/>
        </p:nvPicPr>
        <p:blipFill>
          <a:blip r:embed="rId5"/>
          <a:stretch>
            <a:fillRect/>
          </a:stretch>
        </p:blipFill>
        <p:spPr>
          <a:xfrm>
            <a:off x="3986802" y="3602050"/>
            <a:ext cx="1743605" cy="499911"/>
          </a:xfrm>
          <a:prstGeom prst="rect">
            <a:avLst/>
          </a:prstGeom>
          <a:noFill/>
          <a:ln cap="flat">
            <a:noFill/>
          </a:ln>
          <a:effectLst>
            <a:outerShdw dist="22997" dir="5400000" algn="tl">
              <a:srgbClr val="000000">
                <a:alpha val="35000"/>
              </a:srgbClr>
            </a:outerShdw>
          </a:effectLst>
        </p:spPr>
      </p:pic>
      <p:pic>
        <p:nvPicPr>
          <p:cNvPr id="11" name="Picture 13">
            <a:extLst>
              <a:ext uri="{FF2B5EF4-FFF2-40B4-BE49-F238E27FC236}">
                <a16:creationId xmlns:a16="http://schemas.microsoft.com/office/drawing/2014/main" id="{00000000-0000-0000-0000-000000000000}"/>
              </a:ext>
            </a:extLst>
          </p:cNvPr>
          <p:cNvPicPr>
            <a:picLocks noChangeAspect="1"/>
          </p:cNvPicPr>
          <p:nvPr/>
        </p:nvPicPr>
        <p:blipFill>
          <a:blip r:embed="rId5"/>
          <a:stretch>
            <a:fillRect/>
          </a:stretch>
        </p:blipFill>
        <p:spPr>
          <a:xfrm>
            <a:off x="2793647" y="5071664"/>
            <a:ext cx="1743605" cy="499911"/>
          </a:xfrm>
          <a:prstGeom prst="rect">
            <a:avLst/>
          </a:prstGeom>
          <a:noFill/>
          <a:ln cap="flat">
            <a:noFill/>
          </a:ln>
          <a:effectLst>
            <a:outerShdw dist="22997" dir="5400000" algn="tl">
              <a:srgbClr val="000000">
                <a:alpha val="35000"/>
              </a:srgbClr>
            </a:outerShdw>
          </a:effectLst>
        </p:spPr>
      </p:pic>
      <p:pic>
        <p:nvPicPr>
          <p:cNvPr id="12" name="Picture 14">
            <a:extLst>
              <a:ext uri="{FF2B5EF4-FFF2-40B4-BE49-F238E27FC236}">
                <a16:creationId xmlns:a16="http://schemas.microsoft.com/office/drawing/2014/main" id="{00000000-0000-0000-0000-000000000000}"/>
              </a:ext>
            </a:extLst>
          </p:cNvPr>
          <p:cNvPicPr>
            <a:picLocks noChangeAspect="1"/>
          </p:cNvPicPr>
          <p:nvPr/>
        </p:nvPicPr>
        <p:blipFill>
          <a:blip r:embed="rId6"/>
          <a:stretch>
            <a:fillRect/>
          </a:stretch>
        </p:blipFill>
        <p:spPr>
          <a:xfrm>
            <a:off x="4834597" y="4661437"/>
            <a:ext cx="1371718" cy="493821"/>
          </a:xfrm>
          <a:prstGeom prst="rect">
            <a:avLst/>
          </a:prstGeom>
          <a:noFill/>
          <a:ln cap="flat">
            <a:noFill/>
          </a:ln>
          <a:effectLst>
            <a:outerShdw dist="22997" dir="5400000" algn="tl">
              <a:srgbClr val="000000">
                <a:alpha val="35000"/>
              </a:srgbClr>
            </a:outerShdw>
          </a:effectLst>
        </p:spPr>
      </p:pic>
      <p:pic>
        <p:nvPicPr>
          <p:cNvPr id="13" name="Picture 15">
            <a:extLst>
              <a:ext uri="{FF2B5EF4-FFF2-40B4-BE49-F238E27FC236}">
                <a16:creationId xmlns:a16="http://schemas.microsoft.com/office/drawing/2014/main" id="{00000000-0000-0000-0000-000000000000}"/>
              </a:ext>
            </a:extLst>
          </p:cNvPr>
          <p:cNvPicPr>
            <a:picLocks noChangeAspect="1"/>
          </p:cNvPicPr>
          <p:nvPr/>
        </p:nvPicPr>
        <p:blipFill>
          <a:blip r:embed="rId6"/>
          <a:stretch>
            <a:fillRect/>
          </a:stretch>
        </p:blipFill>
        <p:spPr>
          <a:xfrm>
            <a:off x="3072822" y="3205676"/>
            <a:ext cx="1371718" cy="493821"/>
          </a:xfrm>
          <a:prstGeom prst="rect">
            <a:avLst/>
          </a:prstGeom>
          <a:noFill/>
          <a:ln cap="flat">
            <a:noFill/>
          </a:ln>
          <a:effectLst>
            <a:outerShdw dist="22997" dir="5400000" algn="tl">
              <a:srgbClr val="000000">
                <a:alpha val="35000"/>
              </a:srgbClr>
            </a:outerShdw>
          </a:effectLst>
        </p:spPr>
      </p:pic>
    </p:spTree>
  </p:cSld>
  <p:clrMapOvr>
    <a:masterClrMapping/>
  </p:clrMapOvr>
  <p:transition spd="med">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TotalTime>
  <Words>776</Words>
  <Application>Microsoft Office PowerPoint</Application>
  <PresentationFormat>Widescreen</PresentationFormat>
  <Paragraphs>119</Paragraphs>
  <Slides>16</Slides>
  <Notes>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Calibri</vt:lpstr>
      <vt:lpstr>Office Theme</vt:lpstr>
      <vt:lpstr>OAPSA: An IDEA Part B Overview </vt:lpstr>
      <vt:lpstr>PowerPoint Presentation</vt:lpstr>
      <vt:lpstr>IDEA Part B funds</vt:lpstr>
      <vt:lpstr>October Count of Students </vt:lpstr>
      <vt:lpstr>Working in the  Nonpublic Data System</vt:lpstr>
      <vt:lpstr>Child Find</vt:lpstr>
      <vt:lpstr>Records to Maintain</vt:lpstr>
      <vt:lpstr>The school district where the nonpublic is located is responsible for: </vt:lpstr>
      <vt:lpstr>IDEA Part B Proportionate Share </vt:lpstr>
      <vt:lpstr>Supplement/Supplant</vt:lpstr>
      <vt:lpstr>Maintenance of Effort and Maintenance of Fiscal Support </vt:lpstr>
      <vt:lpstr>Coordinated Early  Intervening Services</vt:lpstr>
      <vt:lpstr>Questions</vt:lpstr>
      <vt:lpstr>Please contact your  assigned consultant(s): </vt:lpstr>
      <vt:lpstr>PowerPoint Presentation</vt:lpstr>
      <vt:lpstr>Share your learning community with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OAPSA: An IDEA Part B Overview</dc:title>
  <dc:creator>Riedthaler, Valerie</dc:creator>
  <cp:lastModifiedBy>Riedthaler, Valerie</cp:lastModifiedBy>
  <cp:revision>2</cp:revision>
  <dcterms:created xsi:type="dcterms:W3CDTF">2019-01-18T14:26:04Z</dcterms:created>
  <dcterms:modified xsi:type="dcterms:W3CDTF">2019-09-20T16:46:04Z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0x010100205B1FABC32805468FE9B806B792CFE9</vt:lpwstr>
  </property>
</Properties>
</file>