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5"/>
  </p:notesMasterIdLst>
  <p:sldIdLst>
    <p:sldId id="446" r:id="rId2"/>
    <p:sldId id="447" r:id="rId3"/>
    <p:sldId id="456" r:id="rId4"/>
    <p:sldId id="333" r:id="rId5"/>
    <p:sldId id="458" r:id="rId6"/>
    <p:sldId id="451" r:id="rId7"/>
    <p:sldId id="443" r:id="rId8"/>
    <p:sldId id="341" r:id="rId9"/>
    <p:sldId id="438" r:id="rId10"/>
    <p:sldId id="351" r:id="rId11"/>
    <p:sldId id="401" r:id="rId12"/>
    <p:sldId id="402" r:id="rId13"/>
    <p:sldId id="445" r:id="rId14"/>
    <p:sldId id="442" r:id="rId15"/>
    <p:sldId id="457" r:id="rId16"/>
    <p:sldId id="349" r:id="rId17"/>
    <p:sldId id="256" r:id="rId18"/>
    <p:sldId id="441" r:id="rId19"/>
    <p:sldId id="350" r:id="rId20"/>
    <p:sldId id="444" r:id="rId21"/>
    <p:sldId id="452" r:id="rId22"/>
    <p:sldId id="453" r:id="rId23"/>
    <p:sldId id="45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Stelzer" initials="DS" lastIdx="20" clrIdx="0">
    <p:extLst>
      <p:ext uri="{19B8F6BF-5375-455C-9EA6-DF929625EA0E}">
        <p15:presenceInfo xmlns:p15="http://schemas.microsoft.com/office/powerpoint/2012/main" userId="4cb31edbf3c45c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snapToGrid="0">
      <p:cViewPr varScale="1">
        <p:scale>
          <a:sx n="109" d="100"/>
          <a:sy n="109" d="100"/>
        </p:scale>
        <p:origin x="69"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434A2-F748-49D7-824E-F5FEF8E8E95E}"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867E1-B27D-470D-B496-1D1FA302747D}" type="slidenum">
              <a:rPr lang="en-US" smtClean="0"/>
              <a:t>‹#›</a:t>
            </a:fld>
            <a:endParaRPr lang="en-US"/>
          </a:p>
        </p:txBody>
      </p:sp>
    </p:spTree>
    <p:extLst>
      <p:ext uri="{BB962C8B-B14F-4D97-AF65-F5344CB8AC3E}">
        <p14:creationId xmlns:p14="http://schemas.microsoft.com/office/powerpoint/2010/main" val="284179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8965C-259E-4208-BBE8-9040D58B1383}" type="slidenum">
              <a:rPr lang="en-US" smtClean="0"/>
              <a:t>4</a:t>
            </a:fld>
            <a:endParaRPr lang="en-US"/>
          </a:p>
        </p:txBody>
      </p:sp>
    </p:spTree>
    <p:extLst>
      <p:ext uri="{BB962C8B-B14F-4D97-AF65-F5344CB8AC3E}">
        <p14:creationId xmlns:p14="http://schemas.microsoft.com/office/powerpoint/2010/main" val="49172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first of 2 slides on shortages presented by Donna..   This is part  one on NCPSSERS section.  </a:t>
            </a:r>
          </a:p>
        </p:txBody>
      </p:sp>
      <p:sp>
        <p:nvSpPr>
          <p:cNvPr id="4" name="Slide Number Placeholder 3"/>
          <p:cNvSpPr>
            <a:spLocks noGrp="1"/>
          </p:cNvSpPr>
          <p:nvPr>
            <p:ph type="sldNum" sz="quarter" idx="5"/>
          </p:nvPr>
        </p:nvSpPr>
        <p:spPr/>
        <p:txBody>
          <a:bodyPr/>
          <a:lstStyle/>
          <a:p>
            <a:fld id="{8138965C-259E-4208-BBE8-9040D58B1383}" type="slidenum">
              <a:rPr lang="en-US" smtClean="0"/>
              <a:t>16</a:t>
            </a:fld>
            <a:endParaRPr lang="en-US"/>
          </a:p>
        </p:txBody>
      </p:sp>
    </p:spTree>
    <p:extLst>
      <p:ext uri="{BB962C8B-B14F-4D97-AF65-F5344CB8AC3E}">
        <p14:creationId xmlns:p14="http://schemas.microsoft.com/office/powerpoint/2010/main" val="1736794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2 of 2 slides on shortages. This is part 2 on Ohio’s Related Service Workgroup. </a:t>
            </a:r>
          </a:p>
        </p:txBody>
      </p:sp>
      <p:sp>
        <p:nvSpPr>
          <p:cNvPr id="4" name="Slide Number Placeholder 3"/>
          <p:cNvSpPr>
            <a:spLocks noGrp="1"/>
          </p:cNvSpPr>
          <p:nvPr>
            <p:ph type="sldNum" sz="quarter" idx="5"/>
          </p:nvPr>
        </p:nvSpPr>
        <p:spPr/>
        <p:txBody>
          <a:bodyPr/>
          <a:lstStyle/>
          <a:p>
            <a:fld id="{52C867E1-B27D-470D-B496-1D1FA302747D}" type="slidenum">
              <a:rPr lang="en-US" smtClean="0"/>
              <a:t>17</a:t>
            </a:fld>
            <a:endParaRPr lang="en-US"/>
          </a:p>
        </p:txBody>
      </p:sp>
    </p:spTree>
    <p:extLst>
      <p:ext uri="{BB962C8B-B14F-4D97-AF65-F5344CB8AC3E}">
        <p14:creationId xmlns:p14="http://schemas.microsoft.com/office/powerpoint/2010/main" val="338564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two slides on CASE Report by Talia. </a:t>
            </a:r>
          </a:p>
        </p:txBody>
      </p:sp>
      <p:sp>
        <p:nvSpPr>
          <p:cNvPr id="4" name="Slide Number Placeholder 3"/>
          <p:cNvSpPr>
            <a:spLocks noGrp="1"/>
          </p:cNvSpPr>
          <p:nvPr>
            <p:ph type="sldNum" sz="quarter" idx="5"/>
          </p:nvPr>
        </p:nvSpPr>
        <p:spPr/>
        <p:txBody>
          <a:bodyPr/>
          <a:lstStyle/>
          <a:p>
            <a:fld id="{52C867E1-B27D-470D-B496-1D1FA302747D}" type="slidenum">
              <a:rPr lang="en-US" smtClean="0"/>
              <a:t>18</a:t>
            </a:fld>
            <a:endParaRPr lang="en-US"/>
          </a:p>
        </p:txBody>
      </p:sp>
    </p:spTree>
    <p:extLst>
      <p:ext uri="{BB962C8B-B14F-4D97-AF65-F5344CB8AC3E}">
        <p14:creationId xmlns:p14="http://schemas.microsoft.com/office/powerpoint/2010/main" val="15197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2 of 2 slides on CASE report reported by Talia.  </a:t>
            </a:r>
          </a:p>
        </p:txBody>
      </p:sp>
      <p:sp>
        <p:nvSpPr>
          <p:cNvPr id="4" name="Slide Number Placeholder 3"/>
          <p:cNvSpPr>
            <a:spLocks noGrp="1"/>
          </p:cNvSpPr>
          <p:nvPr>
            <p:ph type="sldNum" sz="quarter" idx="5"/>
          </p:nvPr>
        </p:nvSpPr>
        <p:spPr/>
        <p:txBody>
          <a:bodyPr/>
          <a:lstStyle/>
          <a:p>
            <a:fld id="{52C867E1-B27D-470D-B496-1D1FA302747D}" type="slidenum">
              <a:rPr lang="en-US" smtClean="0"/>
              <a:t>19</a:t>
            </a:fld>
            <a:endParaRPr lang="en-US"/>
          </a:p>
        </p:txBody>
      </p:sp>
    </p:spTree>
    <p:extLst>
      <p:ext uri="{BB962C8B-B14F-4D97-AF65-F5344CB8AC3E}">
        <p14:creationId xmlns:p14="http://schemas.microsoft.com/office/powerpoint/2010/main" val="797111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  1 slide on Disproportionality by Talia St Clair. </a:t>
            </a:r>
          </a:p>
        </p:txBody>
      </p:sp>
      <p:sp>
        <p:nvSpPr>
          <p:cNvPr id="4" name="Slide Number Placeholder 3"/>
          <p:cNvSpPr>
            <a:spLocks noGrp="1"/>
          </p:cNvSpPr>
          <p:nvPr>
            <p:ph type="sldNum" sz="quarter" idx="5"/>
          </p:nvPr>
        </p:nvSpPr>
        <p:spPr/>
        <p:txBody>
          <a:bodyPr/>
          <a:lstStyle/>
          <a:p>
            <a:fld id="{52C867E1-B27D-470D-B496-1D1FA302747D}" type="slidenum">
              <a:rPr lang="en-US" smtClean="0"/>
              <a:t>20</a:t>
            </a:fld>
            <a:endParaRPr lang="en-US"/>
          </a:p>
        </p:txBody>
      </p:sp>
    </p:spTree>
    <p:extLst>
      <p:ext uri="{BB962C8B-B14F-4D97-AF65-F5344CB8AC3E}">
        <p14:creationId xmlns:p14="http://schemas.microsoft.com/office/powerpoint/2010/main" val="128453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8965C-259E-4208-BBE8-9040D58B1383}" type="slidenum">
              <a:rPr lang="en-US" smtClean="0"/>
              <a:t>7</a:t>
            </a:fld>
            <a:endParaRPr lang="en-US"/>
          </a:p>
        </p:txBody>
      </p:sp>
    </p:spTree>
    <p:extLst>
      <p:ext uri="{BB962C8B-B14F-4D97-AF65-F5344CB8AC3E}">
        <p14:creationId xmlns:p14="http://schemas.microsoft.com/office/powerpoint/2010/main" val="399947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Helvetica" panose="020B0604020202020204" pitchFamily="34" charset="0"/>
                <a:cs typeface="Times New Roman" panose="02020603050405020304" pitchFamily="18" charset="0"/>
              </a:rPr>
              <a:t>This is one of  4 slides on NAPSA presented by Deidre </a:t>
            </a:r>
            <a:endParaRPr lang="en-US" dirty="0"/>
          </a:p>
        </p:txBody>
      </p:sp>
      <p:sp>
        <p:nvSpPr>
          <p:cNvPr id="4" name="Slide Number Placeholder 3"/>
          <p:cNvSpPr>
            <a:spLocks noGrp="1"/>
          </p:cNvSpPr>
          <p:nvPr>
            <p:ph type="sldNum" sz="quarter" idx="5"/>
          </p:nvPr>
        </p:nvSpPr>
        <p:spPr/>
        <p:txBody>
          <a:bodyPr/>
          <a:lstStyle/>
          <a:p>
            <a:fld id="{8138965C-259E-4208-BBE8-9040D58B1383}" type="slidenum">
              <a:rPr lang="en-US" smtClean="0"/>
              <a:t>8</a:t>
            </a:fld>
            <a:endParaRPr lang="en-US"/>
          </a:p>
        </p:txBody>
      </p:sp>
    </p:spTree>
    <p:extLst>
      <p:ext uri="{BB962C8B-B14F-4D97-AF65-F5344CB8AC3E}">
        <p14:creationId xmlns:p14="http://schemas.microsoft.com/office/powerpoint/2010/main" val="8922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2 of 4 slides on NAPSA presented by Deidre </a:t>
            </a:r>
          </a:p>
        </p:txBody>
      </p:sp>
      <p:sp>
        <p:nvSpPr>
          <p:cNvPr id="4" name="Slide Number Placeholder 3"/>
          <p:cNvSpPr>
            <a:spLocks noGrp="1"/>
          </p:cNvSpPr>
          <p:nvPr>
            <p:ph type="sldNum" sz="quarter" idx="5"/>
          </p:nvPr>
        </p:nvSpPr>
        <p:spPr/>
        <p:txBody>
          <a:bodyPr/>
          <a:lstStyle/>
          <a:p>
            <a:fld id="{52C867E1-B27D-470D-B496-1D1FA302747D}" type="slidenum">
              <a:rPr lang="en-US" smtClean="0"/>
              <a:t>9</a:t>
            </a:fld>
            <a:endParaRPr lang="en-US"/>
          </a:p>
        </p:txBody>
      </p:sp>
    </p:spTree>
    <p:extLst>
      <p:ext uri="{BB962C8B-B14F-4D97-AF65-F5344CB8AC3E}">
        <p14:creationId xmlns:p14="http://schemas.microsoft.com/office/powerpoint/2010/main" val="308819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of 4 slides on NAPSA  presented by Deidre </a:t>
            </a:r>
          </a:p>
        </p:txBody>
      </p:sp>
      <p:sp>
        <p:nvSpPr>
          <p:cNvPr id="4" name="Slide Number Placeholder 3"/>
          <p:cNvSpPr>
            <a:spLocks noGrp="1"/>
          </p:cNvSpPr>
          <p:nvPr>
            <p:ph type="sldNum" sz="quarter" idx="5"/>
          </p:nvPr>
        </p:nvSpPr>
        <p:spPr/>
        <p:txBody>
          <a:bodyPr/>
          <a:lstStyle/>
          <a:p>
            <a:fld id="{8138965C-259E-4208-BBE8-9040D58B1383}" type="slidenum">
              <a:rPr lang="en-US" smtClean="0"/>
              <a:t>10</a:t>
            </a:fld>
            <a:endParaRPr lang="en-US"/>
          </a:p>
        </p:txBody>
      </p:sp>
    </p:spTree>
    <p:extLst>
      <p:ext uri="{BB962C8B-B14F-4D97-AF65-F5344CB8AC3E}">
        <p14:creationId xmlns:p14="http://schemas.microsoft.com/office/powerpoint/2010/main" val="298683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4 of 4 slides presented on NAPSA presented by Deidre. </a:t>
            </a:r>
          </a:p>
        </p:txBody>
      </p:sp>
      <p:sp>
        <p:nvSpPr>
          <p:cNvPr id="4" name="Slide Number Placeholder 3"/>
          <p:cNvSpPr>
            <a:spLocks noGrp="1"/>
          </p:cNvSpPr>
          <p:nvPr>
            <p:ph type="sldNum" sz="quarter" idx="5"/>
          </p:nvPr>
        </p:nvSpPr>
        <p:spPr/>
        <p:txBody>
          <a:bodyPr/>
          <a:lstStyle/>
          <a:p>
            <a:fld id="{8138965C-259E-4208-BBE8-9040D58B1383}" type="slidenum">
              <a:rPr lang="en-US" smtClean="0"/>
              <a:t>11</a:t>
            </a:fld>
            <a:endParaRPr lang="en-US"/>
          </a:p>
        </p:txBody>
      </p:sp>
    </p:spTree>
    <p:extLst>
      <p:ext uri="{BB962C8B-B14F-4D97-AF65-F5344CB8AC3E}">
        <p14:creationId xmlns:p14="http://schemas.microsoft.com/office/powerpoint/2010/main" val="108288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1 of 1 slides presented on SAPEC by Donna. </a:t>
            </a:r>
          </a:p>
        </p:txBody>
      </p:sp>
      <p:sp>
        <p:nvSpPr>
          <p:cNvPr id="4" name="Slide Number Placeholder 3"/>
          <p:cNvSpPr>
            <a:spLocks noGrp="1"/>
          </p:cNvSpPr>
          <p:nvPr>
            <p:ph type="sldNum" sz="quarter" idx="5"/>
          </p:nvPr>
        </p:nvSpPr>
        <p:spPr/>
        <p:txBody>
          <a:bodyPr/>
          <a:lstStyle/>
          <a:p>
            <a:fld id="{52C867E1-B27D-470D-B496-1D1FA302747D}" type="slidenum">
              <a:rPr lang="en-US" smtClean="0"/>
              <a:t>12</a:t>
            </a:fld>
            <a:endParaRPr lang="en-US"/>
          </a:p>
        </p:txBody>
      </p:sp>
    </p:spTree>
    <p:extLst>
      <p:ext uri="{BB962C8B-B14F-4D97-AF65-F5344CB8AC3E}">
        <p14:creationId xmlns:p14="http://schemas.microsoft.com/office/powerpoint/2010/main" val="62174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1 of 3 slides presented by Donna on Ohio Coalition </a:t>
            </a:r>
          </a:p>
        </p:txBody>
      </p:sp>
      <p:sp>
        <p:nvSpPr>
          <p:cNvPr id="4" name="Slide Number Placeholder 3"/>
          <p:cNvSpPr>
            <a:spLocks noGrp="1"/>
          </p:cNvSpPr>
          <p:nvPr>
            <p:ph type="sldNum" sz="quarter" idx="5"/>
          </p:nvPr>
        </p:nvSpPr>
        <p:spPr/>
        <p:txBody>
          <a:bodyPr/>
          <a:lstStyle/>
          <a:p>
            <a:fld id="{52C867E1-B27D-470D-B496-1D1FA302747D}" type="slidenum">
              <a:rPr lang="en-US" smtClean="0"/>
              <a:t>13</a:t>
            </a:fld>
            <a:endParaRPr lang="en-US"/>
          </a:p>
        </p:txBody>
      </p:sp>
    </p:spTree>
    <p:extLst>
      <p:ext uri="{BB962C8B-B14F-4D97-AF65-F5344CB8AC3E}">
        <p14:creationId xmlns:p14="http://schemas.microsoft.com/office/powerpoint/2010/main" val="150455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2 of 3 slides presented by Donna on Ohio Coalition. </a:t>
            </a:r>
          </a:p>
        </p:txBody>
      </p:sp>
      <p:sp>
        <p:nvSpPr>
          <p:cNvPr id="4" name="Slide Number Placeholder 3"/>
          <p:cNvSpPr>
            <a:spLocks noGrp="1"/>
          </p:cNvSpPr>
          <p:nvPr>
            <p:ph type="sldNum" sz="quarter" idx="5"/>
          </p:nvPr>
        </p:nvSpPr>
        <p:spPr/>
        <p:txBody>
          <a:bodyPr/>
          <a:lstStyle/>
          <a:p>
            <a:fld id="{52C867E1-B27D-470D-B496-1D1FA302747D}" type="slidenum">
              <a:rPr lang="en-US" smtClean="0"/>
              <a:t>14</a:t>
            </a:fld>
            <a:endParaRPr lang="en-US"/>
          </a:p>
        </p:txBody>
      </p:sp>
    </p:spTree>
    <p:extLst>
      <p:ext uri="{BB962C8B-B14F-4D97-AF65-F5344CB8AC3E}">
        <p14:creationId xmlns:p14="http://schemas.microsoft.com/office/powerpoint/2010/main" val="2037634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5761C47-ADDE-4652-AAC4-1F80BD67FE9C}" type="datetimeFigureOut">
              <a:rPr lang="en-US" smtClean="0"/>
              <a:t>11/30/2020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770C486-BE14-47CB-88BB-B2828FF44725}"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0915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761C47-ADDE-4652-AAC4-1F80BD67FE9C}"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359942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761C47-ADDE-4652-AAC4-1F80BD67FE9C}"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691887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761C47-ADDE-4652-AAC4-1F80BD67FE9C}"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0C486-BE14-47CB-88BB-B2828FF44725}"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4564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761C47-ADDE-4652-AAC4-1F80BD67FE9C}"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1443697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5761C47-ADDE-4652-AAC4-1F80BD67FE9C}"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4014252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5761C47-ADDE-4652-AAC4-1F80BD67FE9C}"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3909532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761C47-ADDE-4652-AAC4-1F80BD67FE9C}"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1624695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761C47-ADDE-4652-AAC4-1F80BD67FE9C}"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74519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761C47-ADDE-4652-AAC4-1F80BD67FE9C}"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380442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761C47-ADDE-4652-AAC4-1F80BD67FE9C}"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330014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761C47-ADDE-4652-AAC4-1F80BD67FE9C}"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207892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761C47-ADDE-4652-AAC4-1F80BD67FE9C}" type="datetimeFigureOut">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332103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761C47-ADDE-4652-AAC4-1F80BD67FE9C}"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337028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61C47-ADDE-4652-AAC4-1F80BD67FE9C}" type="datetimeFigureOut">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323224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761C47-ADDE-4652-AAC4-1F80BD67FE9C}"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283782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761C47-ADDE-4652-AAC4-1F80BD67FE9C}"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0C486-BE14-47CB-88BB-B2828FF44725}" type="slidenum">
              <a:rPr lang="en-US" smtClean="0"/>
              <a:t>‹#›</a:t>
            </a:fld>
            <a:endParaRPr lang="en-US"/>
          </a:p>
        </p:txBody>
      </p:sp>
    </p:spTree>
    <p:extLst>
      <p:ext uri="{BB962C8B-B14F-4D97-AF65-F5344CB8AC3E}">
        <p14:creationId xmlns:p14="http://schemas.microsoft.com/office/powerpoint/2010/main" val="274001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5761C47-ADDE-4652-AAC4-1F80BD67FE9C}" type="datetimeFigureOut">
              <a:rPr lang="en-US" smtClean="0"/>
              <a:t>11/30/2020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770C486-BE14-47CB-88BB-B2828FF44725}" type="slidenum">
              <a:rPr lang="en-US" smtClean="0"/>
              <a:t>‹#›</a:t>
            </a:fld>
            <a:endParaRPr lang="en-US"/>
          </a:p>
        </p:txBody>
      </p:sp>
    </p:spTree>
    <p:extLst>
      <p:ext uri="{BB962C8B-B14F-4D97-AF65-F5344CB8AC3E}">
        <p14:creationId xmlns:p14="http://schemas.microsoft.com/office/powerpoint/2010/main" val="8964815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hyperlink" Target="http://www.oapsa.org/"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oapsa.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oaps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oapsa.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oapsa.or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oapsa.or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OAPSA.DonnaStelzer@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FCA3-E74B-4C77-95BB-A78D73F33117}"/>
              </a:ext>
            </a:extLst>
          </p:cNvPr>
          <p:cNvSpPr>
            <a:spLocks noGrp="1"/>
          </p:cNvSpPr>
          <p:nvPr>
            <p:ph type="title"/>
          </p:nvPr>
        </p:nvSpPr>
        <p:spPr>
          <a:xfrm>
            <a:off x="1740310" y="1268361"/>
            <a:ext cx="9419303" cy="1199536"/>
          </a:xfrm>
        </p:spPr>
        <p:txBody>
          <a:bodyPr>
            <a:normAutofit fontScale="90000"/>
          </a:bodyPr>
          <a:lstStyle/>
          <a:p>
            <a:r>
              <a:rPr lang="en-US" sz="6000" cap="none" dirty="0"/>
              <a:t>Dec. 4, 2020 </a:t>
            </a:r>
            <a:br>
              <a:rPr lang="en-US" sz="6000" cap="none" dirty="0"/>
            </a:br>
            <a:r>
              <a:rPr lang="en-US" sz="6000" cap="none" dirty="0"/>
              <a:t>OAPSA Business Meeting</a:t>
            </a:r>
            <a:br>
              <a:rPr lang="en-US" sz="6000" cap="none" dirty="0"/>
            </a:br>
            <a:r>
              <a:rPr lang="en-US" sz="6000" cap="none" dirty="0"/>
              <a:t> </a:t>
            </a:r>
            <a:br>
              <a:rPr lang="en-US" sz="6000" cap="none" dirty="0"/>
            </a:br>
            <a:endParaRPr lang="en-US" sz="7300" cap="none" dirty="0"/>
          </a:p>
        </p:txBody>
      </p:sp>
      <p:sp>
        <p:nvSpPr>
          <p:cNvPr id="3" name="Content Placeholder 2">
            <a:extLst>
              <a:ext uri="{FF2B5EF4-FFF2-40B4-BE49-F238E27FC236}">
                <a16:creationId xmlns:a16="http://schemas.microsoft.com/office/drawing/2014/main" id="{536D54E5-D986-44D9-B17D-B1D91A5F0C08}"/>
              </a:ext>
            </a:extLst>
          </p:cNvPr>
          <p:cNvSpPr>
            <a:spLocks noGrp="1"/>
          </p:cNvSpPr>
          <p:nvPr>
            <p:ph sz="quarter" idx="13"/>
          </p:nvPr>
        </p:nvSpPr>
        <p:spPr>
          <a:xfrm>
            <a:off x="695263" y="2289129"/>
            <a:ext cx="10414818" cy="2808366"/>
          </a:xfrm>
        </p:spPr>
        <p:txBody>
          <a:bodyPr>
            <a:noAutofit/>
          </a:bodyPr>
          <a:lstStyle/>
          <a:p>
            <a:pPr marL="0" indent="0">
              <a:buNone/>
            </a:pPr>
            <a:r>
              <a:rPr lang="en-US" sz="6000" cap="none" dirty="0"/>
              <a:t>Call to Order</a:t>
            </a:r>
            <a:endParaRPr lang="en-US" sz="6000" dirty="0"/>
          </a:p>
          <a:p>
            <a:pPr marL="0" indent="0">
              <a:buNone/>
            </a:pPr>
            <a:r>
              <a:rPr lang="en-US" sz="3200" dirty="0"/>
              <a:t>OAPSA President </a:t>
            </a:r>
            <a:r>
              <a:rPr lang="en-US" sz="3200" dirty="0" smtClean="0"/>
              <a:t>Sarah </a:t>
            </a:r>
            <a:r>
              <a:rPr lang="en-US" sz="3200" dirty="0"/>
              <a:t>Walker </a:t>
            </a:r>
          </a:p>
        </p:txBody>
      </p:sp>
      <p:pic>
        <p:nvPicPr>
          <p:cNvPr id="4" name="Picture 3">
            <a:extLst>
              <a:ext uri="{FF2B5EF4-FFF2-40B4-BE49-F238E27FC236}">
                <a16:creationId xmlns:a16="http://schemas.microsoft.com/office/drawing/2014/main" id="{AD93E4AE-6776-4EEA-86DB-851CB4428D56}"/>
              </a:ext>
            </a:extLst>
          </p:cNvPr>
          <p:cNvPicPr>
            <a:picLocks noChangeAspect="1"/>
          </p:cNvPicPr>
          <p:nvPr/>
        </p:nvPicPr>
        <p:blipFill>
          <a:blip r:embed="rId2"/>
          <a:stretch>
            <a:fillRect/>
          </a:stretch>
        </p:blipFill>
        <p:spPr>
          <a:xfrm>
            <a:off x="9874153" y="1998407"/>
            <a:ext cx="1973718" cy="1853495"/>
          </a:xfrm>
          <a:prstGeom prst="rect">
            <a:avLst/>
          </a:prstGeom>
        </p:spPr>
      </p:pic>
    </p:spTree>
    <p:extLst>
      <p:ext uri="{BB962C8B-B14F-4D97-AF65-F5344CB8AC3E}">
        <p14:creationId xmlns:p14="http://schemas.microsoft.com/office/powerpoint/2010/main" val="393615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338D-E067-406B-8796-F851A113B0AD}"/>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B095FEA8-440C-4362-879F-7861136A4586}"/>
              </a:ext>
            </a:extLst>
          </p:cNvPr>
          <p:cNvPicPr>
            <a:picLocks noChangeAspect="1"/>
          </p:cNvPicPr>
          <p:nvPr/>
        </p:nvPicPr>
        <p:blipFill>
          <a:blip r:embed="rId3"/>
          <a:stretch>
            <a:fillRect/>
          </a:stretch>
        </p:blipFill>
        <p:spPr>
          <a:xfrm>
            <a:off x="-1" y="72270"/>
            <a:ext cx="11844997" cy="2023815"/>
          </a:xfrm>
          <a:prstGeom prst="rect">
            <a:avLst/>
          </a:prstGeom>
        </p:spPr>
      </p:pic>
      <p:pic>
        <p:nvPicPr>
          <p:cNvPr id="4" name="Picture 3">
            <a:extLst>
              <a:ext uri="{FF2B5EF4-FFF2-40B4-BE49-F238E27FC236}">
                <a16:creationId xmlns:a16="http://schemas.microsoft.com/office/drawing/2014/main" id="{FBDAE899-857F-4461-AF0A-207A038A2552}"/>
              </a:ext>
            </a:extLst>
          </p:cNvPr>
          <p:cNvPicPr>
            <a:picLocks noChangeAspect="1"/>
          </p:cNvPicPr>
          <p:nvPr/>
        </p:nvPicPr>
        <p:blipFill>
          <a:blip r:embed="rId4"/>
          <a:stretch>
            <a:fillRect/>
          </a:stretch>
        </p:blipFill>
        <p:spPr>
          <a:xfrm rot="16200000">
            <a:off x="9066059" y="2683225"/>
            <a:ext cx="2023815" cy="743677"/>
          </a:xfrm>
          <a:prstGeom prst="rect">
            <a:avLst/>
          </a:prstGeom>
        </p:spPr>
      </p:pic>
      <p:sp>
        <p:nvSpPr>
          <p:cNvPr id="5" name="Rectangle 4">
            <a:extLst>
              <a:ext uri="{FF2B5EF4-FFF2-40B4-BE49-F238E27FC236}">
                <a16:creationId xmlns:a16="http://schemas.microsoft.com/office/drawing/2014/main" id="{81A3D09C-CDDF-425C-8501-97E20DF758A9}"/>
              </a:ext>
            </a:extLst>
          </p:cNvPr>
          <p:cNvSpPr/>
          <p:nvPr/>
        </p:nvSpPr>
        <p:spPr>
          <a:xfrm>
            <a:off x="196949" y="2043157"/>
            <a:ext cx="8253878" cy="3539430"/>
          </a:xfrm>
          <a:prstGeom prst="rect">
            <a:avLst/>
          </a:prstGeom>
        </p:spPr>
        <p:txBody>
          <a:bodyPr wrap="square">
            <a:spAutoFit/>
          </a:bodyPr>
          <a:lstStyle/>
          <a:p>
            <a:r>
              <a:rPr lang="en-US" sz="3200" b="1" dirty="0">
                <a:latin typeface="Arial Rounded MT Bold" panose="020F0704030504030204" pitchFamily="34" charset="0"/>
              </a:rPr>
              <a:t>Find out more about benefits of being a NAPSA Member and how to become a NAPSA member (with $10 savings) for OAPSA members  on OAPSA’s Web Site by going to home page of </a:t>
            </a:r>
            <a:r>
              <a:rPr lang="en-US" sz="3200" b="1" dirty="0">
                <a:latin typeface="Arial Rounded MT Bold" panose="020F0704030504030204" pitchFamily="34" charset="0"/>
                <a:hlinkClick r:id="rId5">
                  <a:extLst>
                    <a:ext uri="{A12FA001-AC4F-418D-AE19-62706E023703}">
                      <ahyp:hlinkClr xmlns="" xmlns:ahyp="http://schemas.microsoft.com/office/drawing/2018/hyperlinkcolor" val="tx"/>
                    </a:ext>
                  </a:extLst>
                </a:hlinkClick>
              </a:rPr>
              <a:t>www.OAPSA.org</a:t>
            </a:r>
            <a:r>
              <a:rPr lang="en-US" sz="3200" b="1" dirty="0">
                <a:latin typeface="Arial Rounded MT Bold" panose="020F0704030504030204" pitchFamily="34" charset="0"/>
              </a:rPr>
              <a:t> and clicking NAPSA (Above arrow)</a:t>
            </a:r>
          </a:p>
        </p:txBody>
      </p:sp>
      <p:pic>
        <p:nvPicPr>
          <p:cNvPr id="6" name="Picture 5">
            <a:extLst>
              <a:ext uri="{FF2B5EF4-FFF2-40B4-BE49-F238E27FC236}">
                <a16:creationId xmlns:a16="http://schemas.microsoft.com/office/drawing/2014/main" id="{6659D24C-9B53-4430-A1B7-AED455F33E87}"/>
              </a:ext>
            </a:extLst>
          </p:cNvPr>
          <p:cNvPicPr>
            <a:picLocks noChangeAspect="1"/>
          </p:cNvPicPr>
          <p:nvPr/>
        </p:nvPicPr>
        <p:blipFill>
          <a:blip r:embed="rId6"/>
          <a:stretch>
            <a:fillRect/>
          </a:stretch>
        </p:blipFill>
        <p:spPr>
          <a:xfrm>
            <a:off x="9839964" y="4674833"/>
            <a:ext cx="2155087" cy="2023816"/>
          </a:xfrm>
          <a:prstGeom prst="rect">
            <a:avLst/>
          </a:prstGeom>
        </p:spPr>
      </p:pic>
      <p:pic>
        <p:nvPicPr>
          <p:cNvPr id="8" name="Picture 7">
            <a:extLst>
              <a:ext uri="{FF2B5EF4-FFF2-40B4-BE49-F238E27FC236}">
                <a16:creationId xmlns:a16="http://schemas.microsoft.com/office/drawing/2014/main" id="{28FE78A8-692F-4D55-99D0-39990DD95000}"/>
              </a:ext>
            </a:extLst>
          </p:cNvPr>
          <p:cNvPicPr>
            <a:picLocks noChangeAspect="1"/>
          </p:cNvPicPr>
          <p:nvPr/>
        </p:nvPicPr>
        <p:blipFill>
          <a:blip r:embed="rId7"/>
          <a:stretch>
            <a:fillRect/>
          </a:stretch>
        </p:blipFill>
        <p:spPr>
          <a:xfrm>
            <a:off x="489360" y="5727773"/>
            <a:ext cx="2890654" cy="970876"/>
          </a:xfrm>
          <a:prstGeom prst="rect">
            <a:avLst/>
          </a:prstGeom>
        </p:spPr>
      </p:pic>
    </p:spTree>
    <p:extLst>
      <p:ext uri="{BB962C8B-B14F-4D97-AF65-F5344CB8AC3E}">
        <p14:creationId xmlns:p14="http://schemas.microsoft.com/office/powerpoint/2010/main" val="1465979567"/>
      </p:ext>
    </p:extLst>
  </p:cSld>
  <p:clrMapOvr>
    <a:masterClrMapping/>
  </p:clrMapOvr>
  <mc:AlternateContent xmlns:mc="http://schemas.openxmlformats.org/markup-compatibility/2006" xmlns:p14="http://schemas.microsoft.com/office/powerpoint/2010/main">
    <mc:Choice Requires="p14">
      <p:transition spd="slow" p14:dur="2000" advTm="2880"/>
    </mc:Choice>
    <mc:Fallback xmlns="">
      <p:transition spd="slow" advTm="288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7ADD-13FD-43D7-A947-1DEE020C6325}"/>
              </a:ext>
            </a:extLst>
          </p:cNvPr>
          <p:cNvSpPr>
            <a:spLocks noGrp="1"/>
          </p:cNvSpPr>
          <p:nvPr>
            <p:ph type="title"/>
          </p:nvPr>
        </p:nvSpPr>
        <p:spPr>
          <a:xfrm>
            <a:off x="685801" y="293914"/>
            <a:ext cx="10396882" cy="1077686"/>
          </a:xfrm>
        </p:spPr>
        <p:txBody>
          <a:bodyPr>
            <a:normAutofit fontScale="90000"/>
          </a:bodyPr>
          <a:lstStyle/>
          <a:p>
            <a:r>
              <a:rPr lang="en-US" b="1" dirty="0"/>
              <a:t>NAPSA </a:t>
            </a:r>
            <a:r>
              <a:rPr lang="en-US" b="1" cap="none" dirty="0"/>
              <a:t>Conferences Fall 2021 and 2022 </a:t>
            </a:r>
            <a:r>
              <a:rPr lang="en-US" cap="none" dirty="0"/>
              <a:t/>
            </a:r>
            <a:br>
              <a:rPr lang="en-US" cap="none" dirty="0"/>
            </a:br>
            <a:endParaRPr lang="en-US" cap="none" dirty="0"/>
          </a:p>
        </p:txBody>
      </p:sp>
      <p:sp>
        <p:nvSpPr>
          <p:cNvPr id="3" name="Content Placeholder 2">
            <a:extLst>
              <a:ext uri="{FF2B5EF4-FFF2-40B4-BE49-F238E27FC236}">
                <a16:creationId xmlns:a16="http://schemas.microsoft.com/office/drawing/2014/main" id="{B761E4A7-FF73-46E6-A125-E04FFF20C8E6}"/>
              </a:ext>
            </a:extLst>
          </p:cNvPr>
          <p:cNvSpPr>
            <a:spLocks noGrp="1"/>
          </p:cNvSpPr>
          <p:nvPr>
            <p:ph sz="quarter" idx="13"/>
          </p:nvPr>
        </p:nvSpPr>
        <p:spPr>
          <a:xfrm>
            <a:off x="166254" y="1208314"/>
            <a:ext cx="5393781" cy="4435829"/>
          </a:xfrm>
        </p:spPr>
        <p:txBody>
          <a:bodyPr>
            <a:normAutofit fontScale="25000" lnSpcReduction="20000"/>
          </a:bodyPr>
          <a:lstStyle/>
          <a:p>
            <a:pPr marL="0" indent="0">
              <a:buNone/>
            </a:pPr>
            <a:r>
              <a:rPr lang="en-US" sz="8900" b="1" cap="none" dirty="0">
                <a:latin typeface="Arial Rounded MT Bold" panose="020F0704030504030204" pitchFamily="34" charset="0"/>
              </a:rPr>
              <a:t> NAPSA’s Conference in  2021 </a:t>
            </a:r>
            <a:r>
              <a:rPr lang="en-US" sz="8900" b="1" dirty="0">
                <a:latin typeface="Arial Rounded MT Bold" panose="020F0704030504030204" pitchFamily="34" charset="0"/>
              </a:rPr>
              <a:t>will be at  Drury Plaza Hotel in </a:t>
            </a:r>
            <a:r>
              <a:rPr lang="en-US" sz="8900" b="1" cap="none" dirty="0">
                <a:latin typeface="Arial Rounded MT Bold" panose="020F0704030504030204" pitchFamily="34" charset="0"/>
              </a:rPr>
              <a:t>Pittsburgh</a:t>
            </a:r>
          </a:p>
          <a:p>
            <a:pPr marL="0" indent="0">
              <a:buNone/>
            </a:pPr>
            <a:r>
              <a:rPr lang="en-US" sz="8900" b="1" cap="none" dirty="0">
                <a:latin typeface="Arial Rounded MT Bold" panose="020F0704030504030204" pitchFamily="34" charset="0"/>
              </a:rPr>
              <a:t> </a:t>
            </a:r>
            <a:r>
              <a:rPr lang="en-US" sz="8900" b="1" dirty="0">
                <a:latin typeface="Arial Rounded MT Bold" panose="020F0704030504030204" pitchFamily="34" charset="0"/>
              </a:rPr>
              <a:t>Oct. 24 – 27, 2021 </a:t>
            </a:r>
          </a:p>
          <a:p>
            <a:pPr marL="0" indent="0">
              <a:buNone/>
            </a:pPr>
            <a:endParaRPr lang="en-US" sz="8900" b="1" dirty="0">
              <a:latin typeface="Arial Rounded MT Bold" panose="020F0704030504030204" pitchFamily="34" charset="0"/>
            </a:endParaRPr>
          </a:p>
          <a:p>
            <a:pPr marL="0" indent="0">
              <a:buNone/>
            </a:pPr>
            <a:endParaRPr lang="en-US" sz="8900" b="1" cap="none" dirty="0">
              <a:latin typeface="Arial Rounded MT Bold" panose="020F0704030504030204" pitchFamily="34" charset="0"/>
            </a:endParaRPr>
          </a:p>
          <a:p>
            <a:pPr marL="0" indent="0">
              <a:buNone/>
            </a:pPr>
            <a:endParaRPr lang="en-US" sz="8900" b="1" cap="none" dirty="0">
              <a:latin typeface="Arial Rounded MT Bold" panose="020F0704030504030204" pitchFamily="34" charset="0"/>
            </a:endParaRPr>
          </a:p>
          <a:p>
            <a:pPr marL="0" indent="0">
              <a:buNone/>
            </a:pPr>
            <a:r>
              <a:rPr lang="en-US" sz="8900" b="1" cap="none" dirty="0">
                <a:latin typeface="Arial Rounded MT Bold" panose="020F0704030504030204" pitchFamily="34" charset="0"/>
              </a:rPr>
              <a:t> </a:t>
            </a:r>
          </a:p>
          <a:p>
            <a:pPr marL="0" indent="0">
              <a:buNone/>
            </a:pPr>
            <a:r>
              <a:rPr lang="en-US" sz="8900" b="1" cap="none" dirty="0">
                <a:latin typeface="Arial Rounded MT Bold" panose="020F0704030504030204" pitchFamily="34" charset="0"/>
              </a:rPr>
              <a:t>Fall 2022 - NAPSA conference returns to Ohio in the Cleveland area</a:t>
            </a:r>
          </a:p>
          <a:p>
            <a:pPr marL="0" indent="0">
              <a:buNone/>
            </a:pPr>
            <a:endParaRPr lang="en-US" sz="8900" b="1" cap="none" dirty="0">
              <a:latin typeface="Arial Rounded MT Bold" panose="020F0704030504030204" pitchFamily="34" charset="0"/>
            </a:endParaRPr>
          </a:p>
          <a:p>
            <a:pPr marL="0" indent="0">
              <a:buNone/>
            </a:pPr>
            <a:endParaRPr lang="en-US" cap="none" dirty="0"/>
          </a:p>
        </p:txBody>
      </p:sp>
      <p:pic>
        <p:nvPicPr>
          <p:cNvPr id="5" name="Content Placeholder 4">
            <a:extLst>
              <a:ext uri="{FF2B5EF4-FFF2-40B4-BE49-F238E27FC236}">
                <a16:creationId xmlns:a16="http://schemas.microsoft.com/office/drawing/2014/main" id="{603E667C-011E-477E-8A9E-0E13763EB1B2}"/>
              </a:ext>
            </a:extLst>
          </p:cNvPr>
          <p:cNvPicPr>
            <a:picLocks noGrp="1" noChangeAspect="1"/>
          </p:cNvPicPr>
          <p:nvPr>
            <p:ph sz="quarter" idx="14"/>
          </p:nvPr>
        </p:nvPicPr>
        <p:blipFill>
          <a:blip r:embed="rId3"/>
          <a:stretch>
            <a:fillRect/>
          </a:stretch>
        </p:blipFill>
        <p:spPr>
          <a:xfrm>
            <a:off x="5236099" y="832757"/>
            <a:ext cx="6466541" cy="4435829"/>
          </a:xfrm>
          <a:prstGeom prst="rect">
            <a:avLst/>
          </a:prstGeom>
        </p:spPr>
      </p:pic>
      <p:pic>
        <p:nvPicPr>
          <p:cNvPr id="6" name="Picture 5">
            <a:extLst>
              <a:ext uri="{FF2B5EF4-FFF2-40B4-BE49-F238E27FC236}">
                <a16:creationId xmlns:a16="http://schemas.microsoft.com/office/drawing/2014/main" id="{B3B97FCB-4745-4D65-BD97-AABCDD6D3BBF}"/>
              </a:ext>
            </a:extLst>
          </p:cNvPr>
          <p:cNvPicPr>
            <a:picLocks noChangeAspect="1"/>
          </p:cNvPicPr>
          <p:nvPr/>
        </p:nvPicPr>
        <p:blipFill>
          <a:blip r:embed="rId4"/>
          <a:stretch>
            <a:fillRect/>
          </a:stretch>
        </p:blipFill>
        <p:spPr>
          <a:xfrm>
            <a:off x="10110333" y="5261020"/>
            <a:ext cx="1592307" cy="1495316"/>
          </a:xfrm>
          <a:prstGeom prst="rect">
            <a:avLst/>
          </a:prstGeom>
        </p:spPr>
      </p:pic>
      <p:pic>
        <p:nvPicPr>
          <p:cNvPr id="4" name="Picture 3">
            <a:extLst>
              <a:ext uri="{FF2B5EF4-FFF2-40B4-BE49-F238E27FC236}">
                <a16:creationId xmlns:a16="http://schemas.microsoft.com/office/drawing/2014/main" id="{22822053-CAF1-4A64-BAAF-BA3DCBD795B5}"/>
              </a:ext>
            </a:extLst>
          </p:cNvPr>
          <p:cNvPicPr>
            <a:picLocks noChangeAspect="1"/>
          </p:cNvPicPr>
          <p:nvPr/>
        </p:nvPicPr>
        <p:blipFill>
          <a:blip r:embed="rId5"/>
          <a:stretch>
            <a:fillRect/>
          </a:stretch>
        </p:blipFill>
        <p:spPr>
          <a:xfrm>
            <a:off x="252248" y="5463603"/>
            <a:ext cx="3467508" cy="1112193"/>
          </a:xfrm>
          <a:prstGeom prst="rect">
            <a:avLst/>
          </a:prstGeom>
        </p:spPr>
      </p:pic>
      <p:pic>
        <p:nvPicPr>
          <p:cNvPr id="8" name="Picture 7">
            <a:extLst>
              <a:ext uri="{FF2B5EF4-FFF2-40B4-BE49-F238E27FC236}">
                <a16:creationId xmlns:a16="http://schemas.microsoft.com/office/drawing/2014/main" id="{34AB669C-494F-4FF3-A15D-0CB0476AF420}"/>
              </a:ext>
            </a:extLst>
          </p:cNvPr>
          <p:cNvPicPr>
            <a:picLocks noChangeAspect="1"/>
          </p:cNvPicPr>
          <p:nvPr/>
        </p:nvPicPr>
        <p:blipFill>
          <a:blip r:embed="rId6"/>
          <a:stretch>
            <a:fillRect/>
          </a:stretch>
        </p:blipFill>
        <p:spPr>
          <a:xfrm>
            <a:off x="1149510" y="2818319"/>
            <a:ext cx="2158043" cy="1379105"/>
          </a:xfrm>
          <a:prstGeom prst="rect">
            <a:avLst/>
          </a:prstGeom>
        </p:spPr>
      </p:pic>
      <p:sp>
        <p:nvSpPr>
          <p:cNvPr id="7" name="TextBox 6">
            <a:extLst>
              <a:ext uri="{FF2B5EF4-FFF2-40B4-BE49-F238E27FC236}">
                <a16:creationId xmlns:a16="http://schemas.microsoft.com/office/drawing/2014/main" id="{DC99FF88-23E0-4795-A8C3-1115DBC604EC}"/>
              </a:ext>
            </a:extLst>
          </p:cNvPr>
          <p:cNvSpPr txBox="1"/>
          <p:nvPr/>
        </p:nvSpPr>
        <p:spPr>
          <a:xfrm rot="10800000" flipV="1">
            <a:off x="6823587" y="4688483"/>
            <a:ext cx="3286746" cy="369332"/>
          </a:xfrm>
          <a:prstGeom prst="rect">
            <a:avLst/>
          </a:prstGeom>
          <a:noFill/>
        </p:spPr>
        <p:txBody>
          <a:bodyPr wrap="square" rtlCol="0">
            <a:spAutoFit/>
          </a:bodyPr>
          <a:lstStyle/>
          <a:p>
            <a:r>
              <a:rPr lang="en-US" dirty="0">
                <a:solidFill>
                  <a:schemeClr val="bg1"/>
                </a:solidFill>
              </a:rPr>
              <a:t>Pittsburgh, Pennsylvania </a:t>
            </a:r>
          </a:p>
        </p:txBody>
      </p:sp>
      <p:sp>
        <p:nvSpPr>
          <p:cNvPr id="9" name="Oval 8">
            <a:extLst>
              <a:ext uri="{FF2B5EF4-FFF2-40B4-BE49-F238E27FC236}">
                <a16:creationId xmlns:a16="http://schemas.microsoft.com/office/drawing/2014/main" id="{B56593B6-7E62-4CB6-B385-09034640CE1C}"/>
              </a:ext>
            </a:extLst>
          </p:cNvPr>
          <p:cNvSpPr/>
          <p:nvPr/>
        </p:nvSpPr>
        <p:spPr>
          <a:xfrm rot="14705513">
            <a:off x="6096000" y="3313471"/>
            <a:ext cx="45719" cy="115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152663"/>
      </p:ext>
    </p:extLst>
  </p:cSld>
  <p:clrMapOvr>
    <a:masterClrMapping/>
  </p:clrMapOvr>
  <p:transition spd="slow" advTm="5962">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A68C-0F01-421D-9CA9-3E6D383B4F0B}"/>
              </a:ext>
            </a:extLst>
          </p:cNvPr>
          <p:cNvSpPr>
            <a:spLocks noGrp="1"/>
          </p:cNvSpPr>
          <p:nvPr>
            <p:ph type="title"/>
          </p:nvPr>
        </p:nvSpPr>
        <p:spPr>
          <a:xfrm>
            <a:off x="838199" y="-213505"/>
            <a:ext cx="11159613" cy="1904194"/>
          </a:xfrm>
        </p:spPr>
        <p:txBody>
          <a:bodyPr/>
          <a:lstStyle/>
          <a:p>
            <a:r>
              <a:rPr lang="en-US" dirty="0"/>
              <a:t>SAPEC Report – Donna Stelzer </a:t>
            </a:r>
          </a:p>
        </p:txBody>
      </p:sp>
      <p:pic>
        <p:nvPicPr>
          <p:cNvPr id="7" name="Content Placeholder 6">
            <a:extLst>
              <a:ext uri="{FF2B5EF4-FFF2-40B4-BE49-F238E27FC236}">
                <a16:creationId xmlns:a16="http://schemas.microsoft.com/office/drawing/2014/main" id="{20DB4DC0-3D79-48D3-A520-D0E4D13E4F09}"/>
              </a:ext>
            </a:extLst>
          </p:cNvPr>
          <p:cNvPicPr>
            <a:picLocks noGrp="1" noChangeAspect="1"/>
          </p:cNvPicPr>
          <p:nvPr>
            <p:ph sz="quarter" idx="13"/>
          </p:nvPr>
        </p:nvPicPr>
        <p:blipFill>
          <a:blip r:embed="rId3"/>
          <a:stretch>
            <a:fillRect/>
          </a:stretch>
        </p:blipFill>
        <p:spPr>
          <a:xfrm>
            <a:off x="304799" y="4175079"/>
            <a:ext cx="7725697" cy="2479016"/>
          </a:xfrm>
          <a:prstGeom prst="rect">
            <a:avLst/>
          </a:prstGeom>
        </p:spPr>
      </p:pic>
      <p:pic>
        <p:nvPicPr>
          <p:cNvPr id="5" name="Picture 4">
            <a:extLst>
              <a:ext uri="{FF2B5EF4-FFF2-40B4-BE49-F238E27FC236}">
                <a16:creationId xmlns:a16="http://schemas.microsoft.com/office/drawing/2014/main" id="{4AAD2C72-3D7A-4930-9C57-F2F307AFB65C}"/>
              </a:ext>
            </a:extLst>
          </p:cNvPr>
          <p:cNvPicPr>
            <a:picLocks noChangeAspect="1"/>
          </p:cNvPicPr>
          <p:nvPr/>
        </p:nvPicPr>
        <p:blipFill>
          <a:blip r:embed="rId4"/>
          <a:stretch>
            <a:fillRect/>
          </a:stretch>
        </p:blipFill>
        <p:spPr>
          <a:xfrm>
            <a:off x="157018" y="1115583"/>
            <a:ext cx="11159613" cy="3059496"/>
          </a:xfrm>
          <a:prstGeom prst="rect">
            <a:avLst/>
          </a:prstGeom>
        </p:spPr>
      </p:pic>
      <p:pic>
        <p:nvPicPr>
          <p:cNvPr id="9" name="Picture 8">
            <a:extLst>
              <a:ext uri="{FF2B5EF4-FFF2-40B4-BE49-F238E27FC236}">
                <a16:creationId xmlns:a16="http://schemas.microsoft.com/office/drawing/2014/main" id="{F240469F-C588-4B82-AFE2-F4803992A585}"/>
              </a:ext>
            </a:extLst>
          </p:cNvPr>
          <p:cNvPicPr>
            <a:picLocks noChangeAspect="1"/>
          </p:cNvPicPr>
          <p:nvPr/>
        </p:nvPicPr>
        <p:blipFill>
          <a:blip r:embed="rId5"/>
          <a:stretch>
            <a:fillRect/>
          </a:stretch>
        </p:blipFill>
        <p:spPr>
          <a:xfrm>
            <a:off x="10322067" y="5156597"/>
            <a:ext cx="1594630" cy="1497498"/>
          </a:xfrm>
          <a:prstGeom prst="rect">
            <a:avLst/>
          </a:prstGeom>
        </p:spPr>
      </p:pic>
    </p:spTree>
    <p:extLst>
      <p:ext uri="{BB962C8B-B14F-4D97-AF65-F5344CB8AC3E}">
        <p14:creationId xmlns:p14="http://schemas.microsoft.com/office/powerpoint/2010/main" val="173730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D19C-E802-43C9-89F0-109F8DB8EB25}"/>
              </a:ext>
            </a:extLst>
          </p:cNvPr>
          <p:cNvSpPr>
            <a:spLocks noGrp="1"/>
          </p:cNvSpPr>
          <p:nvPr>
            <p:ph type="title"/>
          </p:nvPr>
        </p:nvSpPr>
        <p:spPr>
          <a:xfrm>
            <a:off x="259326" y="243263"/>
            <a:ext cx="11673348" cy="1293028"/>
          </a:xfrm>
        </p:spPr>
        <p:txBody>
          <a:bodyPr>
            <a:normAutofit/>
          </a:bodyPr>
          <a:lstStyle/>
          <a:p>
            <a:r>
              <a:rPr lang="en-US" sz="2800" cap="none" dirty="0"/>
              <a:t>Ohio Coalition for the Education of Children with Disabilities</a:t>
            </a:r>
            <a:br>
              <a:rPr lang="en-US" sz="2800" cap="none" dirty="0"/>
            </a:br>
            <a:r>
              <a:rPr lang="en-US" sz="2800" cap="none" dirty="0"/>
              <a:t>Report by Donna Stelzer  </a:t>
            </a:r>
          </a:p>
        </p:txBody>
      </p:sp>
      <p:pic>
        <p:nvPicPr>
          <p:cNvPr id="5" name="Content Placeholder 4">
            <a:extLst>
              <a:ext uri="{FF2B5EF4-FFF2-40B4-BE49-F238E27FC236}">
                <a16:creationId xmlns:a16="http://schemas.microsoft.com/office/drawing/2014/main" id="{A468A4F7-9B05-4F91-927E-C7D914B8A53E}"/>
              </a:ext>
            </a:extLst>
          </p:cNvPr>
          <p:cNvPicPr>
            <a:picLocks noGrp="1" noChangeAspect="1"/>
          </p:cNvPicPr>
          <p:nvPr>
            <p:ph sz="quarter" idx="13"/>
          </p:nvPr>
        </p:nvPicPr>
        <p:blipFill>
          <a:blip r:embed="rId3"/>
          <a:stretch>
            <a:fillRect/>
          </a:stretch>
        </p:blipFill>
        <p:spPr>
          <a:xfrm>
            <a:off x="1769806" y="1229699"/>
            <a:ext cx="10304206" cy="5515457"/>
          </a:xfrm>
          <a:prstGeom prst="rect">
            <a:avLst/>
          </a:prstGeom>
        </p:spPr>
      </p:pic>
      <p:pic>
        <p:nvPicPr>
          <p:cNvPr id="6" name="Picture 5">
            <a:extLst>
              <a:ext uri="{FF2B5EF4-FFF2-40B4-BE49-F238E27FC236}">
                <a16:creationId xmlns:a16="http://schemas.microsoft.com/office/drawing/2014/main" id="{52E7317A-DFB4-4065-80C7-1B5665DA907F}"/>
              </a:ext>
            </a:extLst>
          </p:cNvPr>
          <p:cNvPicPr>
            <a:picLocks noChangeAspect="1"/>
          </p:cNvPicPr>
          <p:nvPr/>
        </p:nvPicPr>
        <p:blipFill>
          <a:blip r:embed="rId4"/>
          <a:stretch>
            <a:fillRect/>
          </a:stretch>
        </p:blipFill>
        <p:spPr>
          <a:xfrm>
            <a:off x="117988" y="1536291"/>
            <a:ext cx="1594630" cy="1497498"/>
          </a:xfrm>
          <a:prstGeom prst="rect">
            <a:avLst/>
          </a:prstGeom>
        </p:spPr>
      </p:pic>
    </p:spTree>
    <p:extLst>
      <p:ext uri="{BB962C8B-B14F-4D97-AF65-F5344CB8AC3E}">
        <p14:creationId xmlns:p14="http://schemas.microsoft.com/office/powerpoint/2010/main" val="143675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14CB-DB82-4832-A6D5-CA7D072A263A}"/>
              </a:ext>
            </a:extLst>
          </p:cNvPr>
          <p:cNvSpPr>
            <a:spLocks noGrp="1"/>
          </p:cNvSpPr>
          <p:nvPr>
            <p:ph type="title"/>
          </p:nvPr>
        </p:nvSpPr>
        <p:spPr/>
        <p:txBody>
          <a:bodyPr>
            <a:normAutofit fontScale="90000"/>
          </a:bodyPr>
          <a:lstStyle/>
          <a:p>
            <a:r>
              <a:rPr lang="en-US" cap="none" dirty="0"/>
              <a:t>Ohio Coalition for the Education of Children with Disabilities (OCECD) Report – Donna Stelzer</a:t>
            </a:r>
          </a:p>
        </p:txBody>
      </p:sp>
      <p:pic>
        <p:nvPicPr>
          <p:cNvPr id="5" name="Content Placeholder 4">
            <a:extLst>
              <a:ext uri="{FF2B5EF4-FFF2-40B4-BE49-F238E27FC236}">
                <a16:creationId xmlns:a16="http://schemas.microsoft.com/office/drawing/2014/main" id="{32E829D4-5E8A-4D0F-8511-EE806DEAE1D8}"/>
              </a:ext>
            </a:extLst>
          </p:cNvPr>
          <p:cNvPicPr>
            <a:picLocks noGrp="1" noChangeAspect="1"/>
          </p:cNvPicPr>
          <p:nvPr>
            <p:ph sz="quarter" idx="13"/>
          </p:nvPr>
        </p:nvPicPr>
        <p:blipFill>
          <a:blip r:embed="rId3"/>
          <a:stretch>
            <a:fillRect/>
          </a:stretch>
        </p:blipFill>
        <p:spPr>
          <a:xfrm>
            <a:off x="795006" y="2233509"/>
            <a:ext cx="9197731" cy="4024313"/>
          </a:xfrm>
          <a:prstGeom prst="rect">
            <a:avLst/>
          </a:prstGeom>
        </p:spPr>
      </p:pic>
      <p:pic>
        <p:nvPicPr>
          <p:cNvPr id="3" name="Picture 2">
            <a:extLst>
              <a:ext uri="{FF2B5EF4-FFF2-40B4-BE49-F238E27FC236}">
                <a16:creationId xmlns:a16="http://schemas.microsoft.com/office/drawing/2014/main" id="{93A15FED-6040-4D3E-A5EC-79AC08386387}"/>
              </a:ext>
            </a:extLst>
          </p:cNvPr>
          <p:cNvPicPr>
            <a:picLocks noChangeAspect="1"/>
          </p:cNvPicPr>
          <p:nvPr/>
        </p:nvPicPr>
        <p:blipFill>
          <a:blip r:embed="rId4"/>
          <a:stretch>
            <a:fillRect/>
          </a:stretch>
        </p:blipFill>
        <p:spPr>
          <a:xfrm>
            <a:off x="10063449" y="113543"/>
            <a:ext cx="1594630" cy="1497498"/>
          </a:xfrm>
          <a:prstGeom prst="rect">
            <a:avLst/>
          </a:prstGeom>
        </p:spPr>
      </p:pic>
    </p:spTree>
    <p:extLst>
      <p:ext uri="{BB962C8B-B14F-4D97-AF65-F5344CB8AC3E}">
        <p14:creationId xmlns:p14="http://schemas.microsoft.com/office/powerpoint/2010/main" val="859629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247C-740C-45E3-A074-379C6568A583}"/>
              </a:ext>
            </a:extLst>
          </p:cNvPr>
          <p:cNvSpPr>
            <a:spLocks noGrp="1"/>
          </p:cNvSpPr>
          <p:nvPr>
            <p:ph type="title"/>
          </p:nvPr>
        </p:nvSpPr>
        <p:spPr>
          <a:xfrm>
            <a:off x="1366685" y="764373"/>
            <a:ext cx="10139516" cy="4318904"/>
          </a:xfrm>
        </p:spPr>
        <p:txBody>
          <a:bodyPr>
            <a:normAutofit fontScale="90000"/>
          </a:bodyPr>
          <a:lstStyle/>
          <a:p>
            <a:pPr algn="ctr"/>
            <a:r>
              <a:rPr lang="en-US" dirty="0"/>
              <a:t>       Annual Report </a:t>
            </a:r>
            <a:br>
              <a:rPr lang="en-US" dirty="0"/>
            </a:br>
            <a:r>
              <a:rPr lang="en-US" dirty="0"/>
              <a:t>                            from OCECD </a:t>
            </a:r>
            <a:br>
              <a:rPr lang="en-US" dirty="0"/>
            </a:br>
            <a:r>
              <a:rPr lang="en-US" dirty="0"/>
              <a:t/>
            </a:r>
            <a:br>
              <a:rPr lang="en-US" dirty="0"/>
            </a:br>
            <a:r>
              <a:rPr lang="en-US" dirty="0"/>
              <a:t>          </a:t>
            </a:r>
            <a:r>
              <a:rPr lang="en-US" cap="none" dirty="0"/>
              <a:t>Emailed to OAPSA</a:t>
            </a:r>
            <a:br>
              <a:rPr lang="en-US" cap="none" dirty="0"/>
            </a:br>
            <a:r>
              <a:rPr lang="en-US" cap="none" dirty="0"/>
              <a:t>              Members</a:t>
            </a:r>
            <a:br>
              <a:rPr lang="en-US" cap="none" dirty="0"/>
            </a:br>
            <a:r>
              <a:rPr lang="en-US" cap="none" dirty="0"/>
              <a:t>                               Nov. 19, 2020</a:t>
            </a:r>
          </a:p>
        </p:txBody>
      </p:sp>
      <p:pic>
        <p:nvPicPr>
          <p:cNvPr id="5" name="Content Placeholder 4">
            <a:extLst>
              <a:ext uri="{FF2B5EF4-FFF2-40B4-BE49-F238E27FC236}">
                <a16:creationId xmlns:a16="http://schemas.microsoft.com/office/drawing/2014/main" id="{95507340-A914-470F-A6AA-7264A977F394}"/>
              </a:ext>
            </a:extLst>
          </p:cNvPr>
          <p:cNvPicPr>
            <a:picLocks noGrp="1" noChangeAspect="1"/>
          </p:cNvPicPr>
          <p:nvPr>
            <p:ph sz="quarter" idx="13"/>
          </p:nvPr>
        </p:nvPicPr>
        <p:blipFill>
          <a:blip r:embed="rId2"/>
          <a:stretch>
            <a:fillRect/>
          </a:stretch>
        </p:blipFill>
        <p:spPr>
          <a:xfrm>
            <a:off x="148458" y="529513"/>
            <a:ext cx="4433374" cy="5644291"/>
          </a:xfrm>
          <a:prstGeom prst="rect">
            <a:avLst/>
          </a:prstGeom>
        </p:spPr>
      </p:pic>
      <p:pic>
        <p:nvPicPr>
          <p:cNvPr id="6" name="Picture 5">
            <a:extLst>
              <a:ext uri="{FF2B5EF4-FFF2-40B4-BE49-F238E27FC236}">
                <a16:creationId xmlns:a16="http://schemas.microsoft.com/office/drawing/2014/main" id="{F5BEE86D-A6DB-45EB-B469-ACDFE7F117F4}"/>
              </a:ext>
            </a:extLst>
          </p:cNvPr>
          <p:cNvPicPr>
            <a:picLocks noChangeAspect="1"/>
          </p:cNvPicPr>
          <p:nvPr/>
        </p:nvPicPr>
        <p:blipFill>
          <a:blip r:embed="rId3"/>
          <a:stretch>
            <a:fillRect/>
          </a:stretch>
        </p:blipFill>
        <p:spPr>
          <a:xfrm>
            <a:off x="10322067" y="5156597"/>
            <a:ext cx="1594630" cy="1497498"/>
          </a:xfrm>
          <a:prstGeom prst="rect">
            <a:avLst/>
          </a:prstGeom>
        </p:spPr>
      </p:pic>
    </p:spTree>
    <p:extLst>
      <p:ext uri="{BB962C8B-B14F-4D97-AF65-F5344CB8AC3E}">
        <p14:creationId xmlns:p14="http://schemas.microsoft.com/office/powerpoint/2010/main" val="393719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D699-9313-4271-B6ED-A749F6552DA3}"/>
              </a:ext>
            </a:extLst>
          </p:cNvPr>
          <p:cNvSpPr>
            <a:spLocks noGrp="1"/>
          </p:cNvSpPr>
          <p:nvPr>
            <p:ph type="title"/>
          </p:nvPr>
        </p:nvSpPr>
        <p:spPr>
          <a:xfrm>
            <a:off x="223513" y="80521"/>
            <a:ext cx="11838039" cy="5946653"/>
          </a:xfrm>
        </p:spPr>
        <p:txBody>
          <a:bodyPr>
            <a:normAutofit/>
          </a:bodyPr>
          <a:lstStyle/>
          <a:p>
            <a:r>
              <a:rPr lang="en-US" sz="4400" cap="none" dirty="0" smtClean="0">
                <a:solidFill>
                  <a:srgbClr val="C00000"/>
                </a:solidFill>
                <a:latin typeface="Arial Black" panose="020B0A04020102020204" pitchFamily="34" charset="0"/>
              </a:rPr>
              <a:t>NCPSSERS </a:t>
            </a:r>
            <a:r>
              <a:rPr lang="en-US" sz="4400" cap="none" dirty="0">
                <a:solidFill>
                  <a:srgbClr val="C00000"/>
                </a:solidFill>
                <a:latin typeface="Arial Black" panose="020B0A04020102020204" pitchFamily="34" charset="0"/>
              </a:rPr>
              <a:t>Report </a:t>
            </a:r>
            <a:r>
              <a:rPr lang="en-US" sz="3600" cap="none" dirty="0">
                <a:latin typeface="Arial Black" panose="020B0A04020102020204" pitchFamily="34" charset="0"/>
              </a:rPr>
              <a:t/>
            </a:r>
            <a:br>
              <a:rPr lang="en-US" sz="3600" cap="none" dirty="0">
                <a:latin typeface="Arial Black" panose="020B0A04020102020204" pitchFamily="34" charset="0"/>
              </a:rPr>
            </a:br>
            <a:r>
              <a:rPr lang="en-US" sz="3600" cap="none" dirty="0">
                <a:latin typeface="Arial Black" panose="020B0A04020102020204" pitchFamily="34" charset="0"/>
              </a:rPr>
              <a:t> </a:t>
            </a:r>
            <a:r>
              <a:rPr lang="en-US" sz="2700" cap="none" dirty="0">
                <a:latin typeface="Arial Black" panose="020B0A04020102020204" pitchFamily="34" charset="0"/>
              </a:rPr>
              <a:t>by</a:t>
            </a:r>
            <a:r>
              <a:rPr lang="en-US" sz="3600" cap="none" dirty="0">
                <a:latin typeface="Arial Black" panose="020B0A04020102020204" pitchFamily="34" charset="0"/>
              </a:rPr>
              <a:t> </a:t>
            </a:r>
            <a:r>
              <a:rPr lang="en-US" sz="2700" cap="none" dirty="0">
                <a:latin typeface="Arial Black" panose="020B0A04020102020204" pitchFamily="34" charset="0"/>
              </a:rPr>
              <a:t>Donna Stelzer</a:t>
            </a:r>
            <a:r>
              <a:rPr lang="en-US" sz="3600" cap="none" dirty="0">
                <a:latin typeface="Arial Black" panose="020B0A04020102020204" pitchFamily="34" charset="0"/>
              </a:rPr>
              <a:t/>
            </a:r>
            <a:br>
              <a:rPr lang="en-US" sz="3600" cap="none" dirty="0">
                <a:latin typeface="Arial Black" panose="020B0A04020102020204" pitchFamily="34" charset="0"/>
              </a:rPr>
            </a:br>
            <a:r>
              <a:rPr lang="en-US" sz="3600" cap="none" dirty="0">
                <a:latin typeface="Arial Black" panose="020B0A04020102020204" pitchFamily="34" charset="0"/>
              </a:rPr>
              <a:t/>
            </a:r>
            <a:br>
              <a:rPr lang="en-US" sz="3600" cap="none" dirty="0">
                <a:latin typeface="Arial Black" panose="020B0A04020102020204" pitchFamily="34" charset="0"/>
              </a:rPr>
            </a:br>
            <a:r>
              <a:rPr lang="en-US" sz="2200" b="1" cap="none" dirty="0">
                <a:latin typeface="Arial Black" panose="020B0A04020102020204" pitchFamily="34" charset="0"/>
              </a:rPr>
              <a:t>OAPSA </a:t>
            </a:r>
            <a:r>
              <a:rPr lang="en-US" sz="2200" b="1" cap="none" dirty="0">
                <a:solidFill>
                  <a:schemeClr val="tx1"/>
                </a:solidFill>
                <a:latin typeface="Arial Black" panose="020B0A04020102020204" pitchFamily="34" charset="0"/>
              </a:rPr>
              <a:t>is a proud member of</a:t>
            </a:r>
            <a:br>
              <a:rPr lang="en-US" sz="2200" b="1" cap="none" dirty="0">
                <a:solidFill>
                  <a:schemeClr val="tx1"/>
                </a:solidFill>
                <a:latin typeface="Arial Black" panose="020B0A04020102020204" pitchFamily="34" charset="0"/>
              </a:rPr>
            </a:br>
            <a:r>
              <a:rPr lang="en-US" sz="2200" b="1" cap="none" dirty="0">
                <a:solidFill>
                  <a:schemeClr val="tx1"/>
                </a:solidFill>
                <a:latin typeface="Arial Black" panose="020B0A04020102020204" pitchFamily="34" charset="0"/>
              </a:rPr>
              <a:t>the </a:t>
            </a:r>
            <a:r>
              <a:rPr lang="en-US" sz="2200" b="1" u="sng" cap="none" dirty="0">
                <a:solidFill>
                  <a:srgbClr val="C00000"/>
                </a:solidFill>
                <a:latin typeface="Arial Black" panose="020B0A04020102020204" pitchFamily="34" charset="0"/>
              </a:rPr>
              <a:t>N</a:t>
            </a:r>
            <a:r>
              <a:rPr lang="en-US" sz="2200" b="1" cap="none" dirty="0">
                <a:latin typeface="Arial Black" panose="020B0A04020102020204" pitchFamily="34" charset="0"/>
              </a:rPr>
              <a:t>ational </a:t>
            </a:r>
            <a:r>
              <a:rPr lang="en-US" sz="2200" b="1" u="sng" cap="none" dirty="0">
                <a:solidFill>
                  <a:srgbClr val="C00000"/>
                </a:solidFill>
                <a:latin typeface="Arial Black" panose="020B0A04020102020204" pitchFamily="34" charset="0"/>
              </a:rPr>
              <a:t>C</a:t>
            </a:r>
            <a:r>
              <a:rPr lang="en-US" sz="2200" b="1" cap="none" dirty="0">
                <a:latin typeface="Arial Black" panose="020B0A04020102020204" pitchFamily="34" charset="0"/>
              </a:rPr>
              <a:t>oalition on </a:t>
            </a:r>
            <a:br>
              <a:rPr lang="en-US" sz="2200" b="1" cap="none" dirty="0">
                <a:latin typeface="Arial Black" panose="020B0A04020102020204" pitchFamily="34" charset="0"/>
              </a:rPr>
            </a:br>
            <a:r>
              <a:rPr lang="en-US" sz="2200" b="1" u="sng" cap="none" dirty="0">
                <a:solidFill>
                  <a:srgbClr val="C00000"/>
                </a:solidFill>
                <a:latin typeface="Arial Black" panose="020B0A04020102020204" pitchFamily="34" charset="0"/>
              </a:rPr>
              <a:t>P</a:t>
            </a:r>
            <a:r>
              <a:rPr lang="en-US" sz="2200" b="1" cap="none" dirty="0">
                <a:latin typeface="Arial Black" panose="020B0A04020102020204" pitchFamily="34" charset="0"/>
              </a:rPr>
              <a:t>ersonnel </a:t>
            </a:r>
            <a:r>
              <a:rPr lang="en-US" sz="2200" b="1" u="sng" cap="none" dirty="0">
                <a:solidFill>
                  <a:srgbClr val="C00000"/>
                </a:solidFill>
                <a:latin typeface="Arial Black" panose="020B0A04020102020204" pitchFamily="34" charset="0"/>
              </a:rPr>
              <a:t>S</a:t>
            </a:r>
            <a:r>
              <a:rPr lang="en-US" sz="2200" b="1" cap="none" dirty="0">
                <a:latin typeface="Arial Black" panose="020B0A04020102020204" pitchFamily="34" charset="0"/>
              </a:rPr>
              <a:t>hortages in </a:t>
            </a:r>
            <a:br>
              <a:rPr lang="en-US" sz="2200" b="1" cap="none" dirty="0">
                <a:latin typeface="Arial Black" panose="020B0A04020102020204" pitchFamily="34" charset="0"/>
              </a:rPr>
            </a:br>
            <a:r>
              <a:rPr lang="en-US" sz="2200" b="1" u="sng" cap="none" dirty="0">
                <a:solidFill>
                  <a:srgbClr val="C00000"/>
                </a:solidFill>
                <a:latin typeface="Arial Black" panose="020B0A04020102020204" pitchFamily="34" charset="0"/>
              </a:rPr>
              <a:t>S</a:t>
            </a:r>
            <a:r>
              <a:rPr lang="en-US" sz="2200" b="1" cap="none" dirty="0">
                <a:latin typeface="Arial Black" panose="020B0A04020102020204" pitchFamily="34" charset="0"/>
              </a:rPr>
              <a:t>pecial </a:t>
            </a:r>
            <a:r>
              <a:rPr lang="en-US" sz="2200" b="1" u="sng" cap="none" dirty="0">
                <a:solidFill>
                  <a:srgbClr val="C00000"/>
                </a:solidFill>
                <a:latin typeface="Arial Black" panose="020B0A04020102020204" pitchFamily="34" charset="0"/>
              </a:rPr>
              <a:t>E</a:t>
            </a:r>
            <a:r>
              <a:rPr lang="en-US" sz="2200" b="1" cap="none" dirty="0">
                <a:latin typeface="Arial Black" panose="020B0A04020102020204" pitchFamily="34" charset="0"/>
              </a:rPr>
              <a:t>ducation and </a:t>
            </a:r>
            <a:r>
              <a:rPr lang="en-US" sz="2200" b="1" u="sng" cap="none" dirty="0">
                <a:solidFill>
                  <a:srgbClr val="C00000"/>
                </a:solidFill>
                <a:latin typeface="Arial Black" panose="020B0A04020102020204" pitchFamily="34" charset="0"/>
              </a:rPr>
              <a:t>R</a:t>
            </a:r>
            <a:r>
              <a:rPr lang="en-US" sz="2200" b="1" cap="none" dirty="0">
                <a:latin typeface="Arial Black" panose="020B0A04020102020204" pitchFamily="34" charset="0"/>
              </a:rPr>
              <a:t>elated </a:t>
            </a:r>
            <a:r>
              <a:rPr lang="en-US" sz="2200" b="1" u="sng" cap="none" dirty="0">
                <a:solidFill>
                  <a:srgbClr val="C00000"/>
                </a:solidFill>
                <a:latin typeface="Arial Black" panose="020B0A04020102020204" pitchFamily="34" charset="0"/>
              </a:rPr>
              <a:t>S</a:t>
            </a:r>
            <a:r>
              <a:rPr lang="en-US" sz="2200" b="1" cap="none" dirty="0">
                <a:latin typeface="Arial Black" panose="020B0A04020102020204" pitchFamily="34" charset="0"/>
              </a:rPr>
              <a:t>ervices</a:t>
            </a:r>
            <a:r>
              <a:rPr lang="en-US" sz="2200" b="1" dirty="0">
                <a:latin typeface="Arial Black" panose="020B0A04020102020204" pitchFamily="34" charset="0"/>
              </a:rPr>
              <a:t>.</a:t>
            </a:r>
            <a:r>
              <a:rPr lang="en-US" sz="2200" b="1" cap="none" dirty="0">
                <a:solidFill>
                  <a:schemeClr val="tx1"/>
                </a:solidFill>
                <a:latin typeface="Arial Black" panose="020B0A04020102020204" pitchFamily="34" charset="0"/>
              </a:rPr>
              <a:t> </a:t>
            </a:r>
            <a:br>
              <a:rPr lang="en-US" sz="2200" b="1" cap="none" dirty="0">
                <a:solidFill>
                  <a:schemeClr val="tx1"/>
                </a:solidFill>
                <a:latin typeface="Arial Black" panose="020B0A04020102020204" pitchFamily="34" charset="0"/>
              </a:rPr>
            </a:br>
            <a:r>
              <a:rPr lang="en-US" sz="2200" b="1" cap="none" dirty="0">
                <a:solidFill>
                  <a:schemeClr val="tx1"/>
                </a:solidFill>
                <a:latin typeface="Arial Black" panose="020B0A04020102020204" pitchFamily="34" charset="0"/>
              </a:rPr>
              <a:t>Critical shortages of special education</a:t>
            </a:r>
            <a:br>
              <a:rPr lang="en-US" sz="2200" b="1" cap="none" dirty="0">
                <a:solidFill>
                  <a:schemeClr val="tx1"/>
                </a:solidFill>
                <a:latin typeface="Arial Black" panose="020B0A04020102020204" pitchFamily="34" charset="0"/>
              </a:rPr>
            </a:br>
            <a:r>
              <a:rPr lang="en-US" sz="2200" b="1" cap="none" dirty="0">
                <a:solidFill>
                  <a:schemeClr val="tx1"/>
                </a:solidFill>
                <a:latin typeface="Arial Black" panose="020B0A04020102020204" pitchFamily="34" charset="0"/>
              </a:rPr>
              <a:t>teachers and instructional </a:t>
            </a:r>
            <a:br>
              <a:rPr lang="en-US" sz="2200" b="1" cap="none" dirty="0">
                <a:solidFill>
                  <a:schemeClr val="tx1"/>
                </a:solidFill>
                <a:latin typeface="Arial Black" panose="020B0A04020102020204" pitchFamily="34" charset="0"/>
              </a:rPr>
            </a:br>
            <a:r>
              <a:rPr lang="en-US" sz="2200" b="1" cap="none" dirty="0">
                <a:solidFill>
                  <a:schemeClr val="tx1"/>
                </a:solidFill>
                <a:latin typeface="Arial Black" panose="020B0A04020102020204" pitchFamily="34" charset="0"/>
              </a:rPr>
              <a:t>support personnel exist in all</a:t>
            </a:r>
            <a:br>
              <a:rPr lang="en-US" sz="2200" b="1" cap="none" dirty="0">
                <a:solidFill>
                  <a:schemeClr val="tx1"/>
                </a:solidFill>
                <a:latin typeface="Arial Black" panose="020B0A04020102020204" pitchFamily="34" charset="0"/>
              </a:rPr>
            </a:br>
            <a:r>
              <a:rPr lang="en-US" sz="2200" b="1" cap="none" dirty="0">
                <a:solidFill>
                  <a:schemeClr val="tx1"/>
                </a:solidFill>
                <a:latin typeface="Arial Black" panose="020B0A04020102020204" pitchFamily="34" charset="0"/>
              </a:rPr>
              <a:t>regions of our country.  </a:t>
            </a:r>
            <a:br>
              <a:rPr lang="en-US" sz="2200" b="1" cap="none" dirty="0">
                <a:solidFill>
                  <a:schemeClr val="tx1"/>
                </a:solidFill>
                <a:latin typeface="Arial Black" panose="020B0A04020102020204" pitchFamily="34" charset="0"/>
              </a:rPr>
            </a:br>
            <a:r>
              <a:rPr lang="en-US" sz="2200" b="1" cap="none" dirty="0">
                <a:solidFill>
                  <a:schemeClr val="tx1"/>
                </a:solidFill>
                <a:latin typeface="Arial Black" panose="020B0A04020102020204" pitchFamily="34" charset="0"/>
              </a:rPr>
              <a:t>We meet every other </a:t>
            </a:r>
            <a:r>
              <a:rPr lang="en-US" sz="2200" b="1" cap="none" dirty="0" smtClean="0">
                <a:solidFill>
                  <a:schemeClr val="tx1"/>
                </a:solidFill>
                <a:latin typeface="Arial Black" panose="020B0A04020102020204" pitchFamily="34" charset="0"/>
              </a:rPr>
              <a:t>month</a:t>
            </a:r>
            <a:r>
              <a:rPr lang="en-US" sz="2700" b="1" cap="none" dirty="0" smtClean="0">
                <a:solidFill>
                  <a:schemeClr val="tx1"/>
                </a:solidFill>
                <a:latin typeface="Arial Black" panose="020B0A04020102020204" pitchFamily="34" charset="0"/>
              </a:rPr>
              <a:t>.</a:t>
            </a:r>
            <a:r>
              <a:rPr lang="en-US" sz="2800" b="1" cap="none" dirty="0" smtClean="0">
                <a:solidFill>
                  <a:schemeClr val="tx1"/>
                </a:solidFill>
                <a:latin typeface="Arial Black" panose="020B0A04020102020204" pitchFamily="34" charset="0"/>
              </a:rPr>
              <a:t/>
            </a:r>
            <a:br>
              <a:rPr lang="en-US" sz="2800" b="1" cap="none" dirty="0" smtClean="0">
                <a:solidFill>
                  <a:schemeClr val="tx1"/>
                </a:solidFill>
                <a:latin typeface="Arial Black" panose="020B0A04020102020204" pitchFamily="34" charset="0"/>
              </a:rPr>
            </a:br>
            <a:r>
              <a:rPr lang="en-US" sz="2800" b="1" i="1" cap="none" dirty="0" smtClean="0">
                <a:solidFill>
                  <a:srgbClr val="A50021"/>
                </a:solidFill>
                <a:latin typeface="Arial Black" panose="020B0A04020102020204" pitchFamily="34" charset="0"/>
              </a:rPr>
              <a:t>Specialedshortages.org       </a:t>
            </a:r>
            <a:r>
              <a:rPr lang="en-US" cap="none" dirty="0"/>
              <a:t/>
            </a:r>
            <a:br>
              <a:rPr lang="en-US" cap="none" dirty="0"/>
            </a:br>
            <a:endParaRPr lang="en-US" dirty="0"/>
          </a:p>
        </p:txBody>
      </p:sp>
      <p:pic>
        <p:nvPicPr>
          <p:cNvPr id="3" name="Picture 2">
            <a:extLst>
              <a:ext uri="{FF2B5EF4-FFF2-40B4-BE49-F238E27FC236}">
                <a16:creationId xmlns:a16="http://schemas.microsoft.com/office/drawing/2014/main" id="{4F4A6E3C-F62F-4E47-8ADA-49B3C61E538A}"/>
              </a:ext>
            </a:extLst>
          </p:cNvPr>
          <p:cNvPicPr>
            <a:picLocks noChangeAspect="1"/>
          </p:cNvPicPr>
          <p:nvPr/>
        </p:nvPicPr>
        <p:blipFill>
          <a:blip r:embed="rId3"/>
          <a:stretch>
            <a:fillRect/>
          </a:stretch>
        </p:blipFill>
        <p:spPr>
          <a:xfrm>
            <a:off x="6902458" y="2535295"/>
            <a:ext cx="4223219" cy="1627697"/>
          </a:xfrm>
          <a:prstGeom prst="rect">
            <a:avLst/>
          </a:prstGeom>
        </p:spPr>
      </p:pic>
      <p:pic>
        <p:nvPicPr>
          <p:cNvPr id="7" name="Picture 6">
            <a:extLst>
              <a:ext uri="{FF2B5EF4-FFF2-40B4-BE49-F238E27FC236}">
                <a16:creationId xmlns:a16="http://schemas.microsoft.com/office/drawing/2014/main" id="{1259A820-D094-4B79-9CF1-7C21934BBA1E}"/>
              </a:ext>
            </a:extLst>
          </p:cNvPr>
          <p:cNvPicPr>
            <a:picLocks noChangeAspect="1"/>
          </p:cNvPicPr>
          <p:nvPr/>
        </p:nvPicPr>
        <p:blipFill>
          <a:blip r:embed="rId4"/>
          <a:stretch>
            <a:fillRect/>
          </a:stretch>
        </p:blipFill>
        <p:spPr>
          <a:xfrm>
            <a:off x="6275008" y="0"/>
            <a:ext cx="4350014" cy="2133600"/>
          </a:xfrm>
          <a:prstGeom prst="rect">
            <a:avLst/>
          </a:prstGeom>
        </p:spPr>
      </p:pic>
      <p:pic>
        <p:nvPicPr>
          <p:cNvPr id="9" name="Picture 8">
            <a:extLst>
              <a:ext uri="{FF2B5EF4-FFF2-40B4-BE49-F238E27FC236}">
                <a16:creationId xmlns:a16="http://schemas.microsoft.com/office/drawing/2014/main" id="{01572A27-69F9-4F0D-A9E8-FFF3AC8BC8AF}"/>
              </a:ext>
            </a:extLst>
          </p:cNvPr>
          <p:cNvPicPr>
            <a:picLocks noChangeAspect="1"/>
          </p:cNvPicPr>
          <p:nvPr/>
        </p:nvPicPr>
        <p:blipFill>
          <a:blip r:embed="rId5"/>
          <a:stretch>
            <a:fillRect/>
          </a:stretch>
        </p:blipFill>
        <p:spPr>
          <a:xfrm>
            <a:off x="6062572" y="4462832"/>
            <a:ext cx="5198635" cy="1636502"/>
          </a:xfrm>
          <a:prstGeom prst="rect">
            <a:avLst/>
          </a:prstGeom>
        </p:spPr>
      </p:pic>
      <p:sp>
        <p:nvSpPr>
          <p:cNvPr id="11" name="TextBox 10">
            <a:extLst>
              <a:ext uri="{FF2B5EF4-FFF2-40B4-BE49-F238E27FC236}">
                <a16:creationId xmlns:a16="http://schemas.microsoft.com/office/drawing/2014/main" id="{F5955D86-9746-4C16-A89C-9EEA2E5E1CB9}"/>
              </a:ext>
            </a:extLst>
          </p:cNvPr>
          <p:cNvSpPr txBox="1"/>
          <p:nvPr/>
        </p:nvSpPr>
        <p:spPr>
          <a:xfrm rot="10800000" flipV="1">
            <a:off x="223513" y="5709828"/>
            <a:ext cx="484328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Meeting at ASHA in Rockville, MD </a:t>
            </a:r>
          </a:p>
        </p:txBody>
      </p:sp>
    </p:spTree>
    <p:extLst>
      <p:ext uri="{BB962C8B-B14F-4D97-AF65-F5344CB8AC3E}">
        <p14:creationId xmlns:p14="http://schemas.microsoft.com/office/powerpoint/2010/main" val="3453762510"/>
      </p:ext>
    </p:extLst>
  </p:cSld>
  <p:clrMapOvr>
    <a:masterClrMapping/>
  </p:clrMapOvr>
  <p:transition spd="med" advTm="3805">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1C25-A097-49B7-9521-6C84B82FC4F9}"/>
              </a:ext>
            </a:extLst>
          </p:cNvPr>
          <p:cNvSpPr>
            <a:spLocks noGrp="1"/>
          </p:cNvSpPr>
          <p:nvPr>
            <p:ph type="ctrTitle"/>
          </p:nvPr>
        </p:nvSpPr>
        <p:spPr>
          <a:xfrm>
            <a:off x="1534512" y="129772"/>
            <a:ext cx="9133489" cy="3055374"/>
          </a:xfrm>
        </p:spPr>
        <p:txBody>
          <a:bodyPr>
            <a:normAutofit fontScale="90000"/>
          </a:bodyPr>
          <a:lstStyle/>
          <a:p>
            <a:pPr algn="l"/>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t>
            </a:r>
            <a:r>
              <a:rPr lang="en-US" sz="4400" dirty="0" smtClean="0">
                <a:latin typeface="Arial Black" panose="020B0A04020102020204" pitchFamily="34" charset="0"/>
              </a:rPr>
              <a:t>Ohio’s </a:t>
            </a:r>
            <a:r>
              <a:rPr lang="en-US" sz="4400" dirty="0">
                <a:latin typeface="Arial Black" panose="020B0A04020102020204" pitchFamily="34" charset="0"/>
              </a:rPr>
              <a:t/>
            </a:r>
            <a:br>
              <a:rPr lang="en-US" sz="4400" dirty="0">
                <a:latin typeface="Arial Black" panose="020B0A04020102020204" pitchFamily="34" charset="0"/>
              </a:rPr>
            </a:br>
            <a:r>
              <a:rPr lang="en-US" sz="4400" dirty="0">
                <a:latin typeface="Arial Black" panose="020B0A04020102020204" pitchFamily="34" charset="0"/>
              </a:rPr>
              <a:t>    Related</a:t>
            </a:r>
            <a:br>
              <a:rPr lang="en-US" sz="4400" dirty="0">
                <a:latin typeface="Arial Black" panose="020B0A04020102020204" pitchFamily="34" charset="0"/>
              </a:rPr>
            </a:br>
            <a:r>
              <a:rPr lang="en-US" sz="4400" dirty="0">
                <a:latin typeface="Arial Black" panose="020B0A04020102020204" pitchFamily="34" charset="0"/>
              </a:rPr>
              <a:t>      Service</a:t>
            </a:r>
            <a:br>
              <a:rPr lang="en-US" sz="4400" dirty="0">
                <a:latin typeface="Arial Black" panose="020B0A04020102020204" pitchFamily="34" charset="0"/>
              </a:rPr>
            </a:br>
            <a:r>
              <a:rPr lang="en-US" sz="4400" dirty="0">
                <a:latin typeface="Arial Black" panose="020B0A04020102020204" pitchFamily="34" charset="0"/>
              </a:rPr>
              <a:t>        Workgroup </a:t>
            </a:r>
          </a:p>
        </p:txBody>
      </p:sp>
      <p:sp>
        <p:nvSpPr>
          <p:cNvPr id="3" name="Subtitle 2">
            <a:extLst>
              <a:ext uri="{FF2B5EF4-FFF2-40B4-BE49-F238E27FC236}">
                <a16:creationId xmlns:a16="http://schemas.microsoft.com/office/drawing/2014/main" id="{3C95E11F-E70A-4241-A3B1-8ABB91B15395}"/>
              </a:ext>
            </a:extLst>
          </p:cNvPr>
          <p:cNvSpPr>
            <a:spLocks noGrp="1"/>
          </p:cNvSpPr>
          <p:nvPr>
            <p:ph type="subTitle" idx="1"/>
          </p:nvPr>
        </p:nvSpPr>
        <p:spPr>
          <a:xfrm>
            <a:off x="137653" y="3602038"/>
            <a:ext cx="10530348" cy="1655762"/>
          </a:xfrm>
        </p:spPr>
        <p:txBody>
          <a:bodyPr>
            <a:noAutofit/>
          </a:bodyPr>
          <a:lstStyle/>
          <a:p>
            <a:pPr algn="l"/>
            <a:r>
              <a:rPr lang="en-US" sz="3000" dirty="0">
                <a:solidFill>
                  <a:schemeClr val="tx1"/>
                </a:solidFill>
              </a:rPr>
              <a:t>Panel Discussion at OCALICONLINE  2020</a:t>
            </a:r>
          </a:p>
          <a:p>
            <a:pPr algn="l"/>
            <a:r>
              <a:rPr lang="en-US" sz="3000" dirty="0">
                <a:solidFill>
                  <a:schemeClr val="tx1"/>
                </a:solidFill>
              </a:rPr>
              <a:t>2019 Report, video clips &amp; 1 page flyers</a:t>
            </a:r>
          </a:p>
          <a:p>
            <a:pPr algn="l"/>
            <a:r>
              <a:rPr lang="en-US" sz="3000" dirty="0">
                <a:solidFill>
                  <a:schemeClr val="tx1"/>
                </a:solidFill>
              </a:rPr>
              <a:t>         available at ODE’s &amp; OAPSA  </a:t>
            </a:r>
            <a:r>
              <a:rPr lang="en-US" sz="3000" dirty="0" err="1">
                <a:solidFill>
                  <a:schemeClr val="tx1"/>
                </a:solidFill>
              </a:rPr>
              <a:t>Sp</a:t>
            </a:r>
            <a:r>
              <a:rPr lang="en-US" sz="3000" dirty="0">
                <a:solidFill>
                  <a:schemeClr val="tx1"/>
                </a:solidFill>
              </a:rPr>
              <a:t> Ed </a:t>
            </a:r>
          </a:p>
          <a:p>
            <a:pPr algn="l"/>
            <a:r>
              <a:rPr lang="en-US" sz="3000" dirty="0">
                <a:solidFill>
                  <a:schemeClr val="tx1"/>
                </a:solidFill>
              </a:rPr>
              <a:t>         Shortage  Section </a:t>
            </a:r>
          </a:p>
          <a:p>
            <a:pPr algn="l"/>
            <a:r>
              <a:rPr lang="en-US" sz="3000" dirty="0">
                <a:solidFill>
                  <a:schemeClr val="tx1"/>
                </a:solidFill>
              </a:rPr>
              <a:t>  </a:t>
            </a:r>
            <a:r>
              <a:rPr lang="en-US" sz="3000" dirty="0">
                <a:solidFill>
                  <a:schemeClr val="bg1">
                    <a:lumMod val="65000"/>
                  </a:schemeClr>
                </a:solidFill>
              </a:rPr>
              <a:t>(Search at ODE for Related Services) </a:t>
            </a:r>
          </a:p>
        </p:txBody>
      </p:sp>
      <p:pic>
        <p:nvPicPr>
          <p:cNvPr id="5" name="Picture 4">
            <a:extLst>
              <a:ext uri="{FF2B5EF4-FFF2-40B4-BE49-F238E27FC236}">
                <a16:creationId xmlns:a16="http://schemas.microsoft.com/office/drawing/2014/main" id="{229B7C1F-4F12-40EC-AD74-B39602729A4F}"/>
              </a:ext>
            </a:extLst>
          </p:cNvPr>
          <p:cNvPicPr>
            <a:picLocks noChangeAspect="1"/>
          </p:cNvPicPr>
          <p:nvPr/>
        </p:nvPicPr>
        <p:blipFill>
          <a:blip r:embed="rId3"/>
          <a:stretch>
            <a:fillRect/>
          </a:stretch>
        </p:blipFill>
        <p:spPr>
          <a:xfrm>
            <a:off x="8244783" y="0"/>
            <a:ext cx="3947217" cy="5472003"/>
          </a:xfrm>
          <a:prstGeom prst="rect">
            <a:avLst/>
          </a:prstGeom>
        </p:spPr>
      </p:pic>
      <p:pic>
        <p:nvPicPr>
          <p:cNvPr id="7" name="Picture 6">
            <a:extLst>
              <a:ext uri="{FF2B5EF4-FFF2-40B4-BE49-F238E27FC236}">
                <a16:creationId xmlns:a16="http://schemas.microsoft.com/office/drawing/2014/main" id="{2A01D03A-A6F1-44D4-97EA-A6DCC0699DC3}"/>
              </a:ext>
            </a:extLst>
          </p:cNvPr>
          <p:cNvPicPr>
            <a:picLocks noChangeAspect="1"/>
          </p:cNvPicPr>
          <p:nvPr/>
        </p:nvPicPr>
        <p:blipFill>
          <a:blip r:embed="rId4"/>
          <a:stretch>
            <a:fillRect/>
          </a:stretch>
        </p:blipFill>
        <p:spPr>
          <a:xfrm>
            <a:off x="219740" y="129772"/>
            <a:ext cx="1173812" cy="1102313"/>
          </a:xfrm>
          <a:prstGeom prst="rect">
            <a:avLst/>
          </a:prstGeom>
        </p:spPr>
      </p:pic>
    </p:spTree>
    <p:extLst>
      <p:ext uri="{BB962C8B-B14F-4D97-AF65-F5344CB8AC3E}">
        <p14:creationId xmlns:p14="http://schemas.microsoft.com/office/powerpoint/2010/main" val="1451443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E108-849B-4C1D-A9B7-12B175B12754}"/>
              </a:ext>
            </a:extLst>
          </p:cNvPr>
          <p:cNvSpPr>
            <a:spLocks noGrp="1"/>
          </p:cNvSpPr>
          <p:nvPr>
            <p:ph type="title"/>
          </p:nvPr>
        </p:nvSpPr>
        <p:spPr>
          <a:xfrm>
            <a:off x="318209" y="69128"/>
            <a:ext cx="11284973" cy="1325563"/>
          </a:xfrm>
        </p:spPr>
        <p:txBody>
          <a:bodyPr>
            <a:normAutofit fontScale="90000"/>
          </a:bodyPr>
          <a:lstStyle/>
          <a:p>
            <a:pPr algn="ctr"/>
            <a:r>
              <a:rPr lang="en-US" dirty="0"/>
              <a:t>   </a:t>
            </a:r>
            <a:r>
              <a:rPr lang="en-US" sz="4400" dirty="0"/>
              <a:t>CASE Report – TALIA St. Clair :    </a:t>
            </a:r>
            <a:br>
              <a:rPr lang="en-US" sz="4400" dirty="0"/>
            </a:br>
            <a:r>
              <a:rPr lang="en-US" sz="4400" dirty="0"/>
              <a:t>Top Ten Reasons </a:t>
            </a:r>
            <a:r>
              <a:rPr lang="en-US" sz="4400" b="1" dirty="0">
                <a:solidFill>
                  <a:srgbClr val="C00000"/>
                </a:solidFill>
              </a:rPr>
              <a:t>You</a:t>
            </a:r>
            <a:r>
              <a:rPr lang="en-US" sz="4400" dirty="0">
                <a:solidFill>
                  <a:srgbClr val="C00000"/>
                </a:solidFill>
              </a:rPr>
              <a:t> </a:t>
            </a:r>
            <a:r>
              <a:rPr lang="en-US" sz="4400" dirty="0"/>
              <a:t>Should Belong to CASE </a:t>
            </a:r>
          </a:p>
        </p:txBody>
      </p:sp>
      <p:sp>
        <p:nvSpPr>
          <p:cNvPr id="3" name="Content Placeholder 2">
            <a:extLst>
              <a:ext uri="{FF2B5EF4-FFF2-40B4-BE49-F238E27FC236}">
                <a16:creationId xmlns:a16="http://schemas.microsoft.com/office/drawing/2014/main" id="{0D49737D-3FA3-48EF-89AB-CFA118A778F7}"/>
              </a:ext>
            </a:extLst>
          </p:cNvPr>
          <p:cNvSpPr>
            <a:spLocks noGrp="1"/>
          </p:cNvSpPr>
          <p:nvPr>
            <p:ph sz="quarter" idx="13"/>
          </p:nvPr>
        </p:nvSpPr>
        <p:spPr>
          <a:xfrm>
            <a:off x="0" y="1394691"/>
            <a:ext cx="11984628" cy="4985551"/>
          </a:xfrm>
          <a:prstGeom prst="rect">
            <a:avLst/>
          </a:prstGeom>
        </p:spPr>
        <p:txBody>
          <a:bodyPr>
            <a:normAutofit fontScale="47500" lnSpcReduction="20000"/>
          </a:bodyPr>
          <a:lstStyle/>
          <a:p>
            <a:pPr lvl="1"/>
            <a:r>
              <a:rPr lang="en-US" sz="3800" b="1" i="0" dirty="0" smtClean="0">
                <a:effectLst/>
                <a:latin typeface="Roboto"/>
              </a:rPr>
              <a:t>Keep </a:t>
            </a:r>
            <a:r>
              <a:rPr lang="en-US" sz="3800" b="1" i="0" dirty="0">
                <a:effectLst/>
                <a:latin typeface="Roboto"/>
              </a:rPr>
              <a:t>up to date on </a:t>
            </a:r>
            <a:r>
              <a:rPr lang="en-US" sz="3800" b="1" i="0" dirty="0" err="1" smtClean="0">
                <a:effectLst/>
                <a:latin typeface="Roboto"/>
              </a:rPr>
              <a:t>SpEd</a:t>
            </a:r>
            <a:r>
              <a:rPr lang="en-US" sz="3800" b="1" i="0" dirty="0" smtClean="0">
                <a:effectLst/>
                <a:latin typeface="Roboto"/>
              </a:rPr>
              <a:t> </a:t>
            </a:r>
            <a:r>
              <a:rPr lang="en-US" sz="3800" b="1" i="0" dirty="0">
                <a:effectLst/>
                <a:latin typeface="Roboto"/>
              </a:rPr>
              <a:t>Issues, significant research, practical help, &amp; trends </a:t>
            </a:r>
            <a:endParaRPr lang="en-US" sz="3800" dirty="0">
              <a:latin typeface="Roboto"/>
            </a:endParaRPr>
          </a:p>
          <a:p>
            <a:pPr lvl="1"/>
            <a:r>
              <a:rPr lang="en-US" sz="3600" b="1" i="0" dirty="0" smtClean="0">
                <a:effectLst/>
                <a:latin typeface="Roboto"/>
              </a:rPr>
              <a:t> Network, Network, Network</a:t>
            </a:r>
            <a:endParaRPr lang="en-US" sz="3600" dirty="0">
              <a:latin typeface="Roboto"/>
            </a:endParaRPr>
          </a:p>
          <a:p>
            <a:pPr lvl="1"/>
            <a:r>
              <a:rPr lang="en-US" sz="3600" b="1" i="0" dirty="0" smtClean="0">
                <a:effectLst/>
                <a:latin typeface="Roboto"/>
              </a:rPr>
              <a:t>Targeted </a:t>
            </a:r>
            <a:r>
              <a:rPr lang="en-US" sz="3600" b="1" i="0" dirty="0">
                <a:effectLst/>
                <a:latin typeface="Roboto"/>
              </a:rPr>
              <a:t>Electronic </a:t>
            </a:r>
            <a:r>
              <a:rPr lang="en-US" sz="3600" b="1" i="0" dirty="0" smtClean="0">
                <a:effectLst/>
                <a:latin typeface="Roboto"/>
              </a:rPr>
              <a:t>Communication</a:t>
            </a:r>
            <a:endParaRPr lang="en-US" sz="3600" dirty="0">
              <a:latin typeface="Roboto"/>
            </a:endParaRPr>
          </a:p>
          <a:p>
            <a:pPr lvl="1"/>
            <a:r>
              <a:rPr lang="en-US" sz="3600" b="1" i="0" dirty="0" smtClean="0">
                <a:effectLst/>
                <a:latin typeface="Roboto"/>
              </a:rPr>
              <a:t>Increase </a:t>
            </a:r>
            <a:r>
              <a:rPr lang="en-US" sz="3600" b="1" i="0" dirty="0">
                <a:effectLst/>
                <a:latin typeface="Roboto"/>
              </a:rPr>
              <a:t>Your Professional Involvement </a:t>
            </a:r>
            <a:endParaRPr lang="en-US" sz="3600" dirty="0">
              <a:latin typeface="Roboto"/>
            </a:endParaRPr>
          </a:p>
          <a:p>
            <a:pPr lvl="1"/>
            <a:r>
              <a:rPr lang="en-US" sz="3600" b="1" i="0" dirty="0" smtClean="0">
                <a:effectLst/>
                <a:latin typeface="Roboto"/>
              </a:rPr>
              <a:t>Add </a:t>
            </a:r>
            <a:r>
              <a:rPr lang="en-US" sz="3600" b="1" i="0" dirty="0">
                <a:effectLst/>
                <a:latin typeface="Roboto"/>
              </a:rPr>
              <a:t>to Your Expertise </a:t>
            </a:r>
            <a:endParaRPr lang="en-US" sz="3600" dirty="0">
              <a:latin typeface="Roboto"/>
            </a:endParaRPr>
          </a:p>
          <a:p>
            <a:pPr lvl="1"/>
            <a:r>
              <a:rPr lang="en-US" sz="3600" b="1" i="0" dirty="0" smtClean="0">
                <a:effectLst/>
                <a:latin typeface="Roboto"/>
              </a:rPr>
              <a:t>Get </a:t>
            </a:r>
            <a:r>
              <a:rPr lang="en-US" sz="3600" b="1" i="0" dirty="0">
                <a:effectLst/>
                <a:latin typeface="Roboto"/>
              </a:rPr>
              <a:t>the Resources You Need at Affordable </a:t>
            </a:r>
            <a:r>
              <a:rPr lang="en-US" sz="3600" b="1" i="0" dirty="0" smtClean="0">
                <a:effectLst/>
                <a:latin typeface="Roboto"/>
              </a:rPr>
              <a:t>Prices</a:t>
            </a:r>
            <a:endParaRPr lang="en-US" sz="3600" dirty="0">
              <a:latin typeface="Roboto"/>
            </a:endParaRPr>
          </a:p>
          <a:p>
            <a:pPr lvl="1"/>
            <a:r>
              <a:rPr lang="en-US" sz="3600" b="1" i="0" dirty="0" smtClean="0">
                <a:effectLst/>
                <a:latin typeface="Roboto"/>
              </a:rPr>
              <a:t> Develop </a:t>
            </a:r>
            <a:r>
              <a:rPr lang="en-US" sz="3600" b="1" i="0" dirty="0">
                <a:effectLst/>
                <a:latin typeface="Roboto"/>
              </a:rPr>
              <a:t>Your Leadership </a:t>
            </a:r>
            <a:r>
              <a:rPr lang="en-US" sz="3600" b="1" i="0" dirty="0" smtClean="0">
                <a:effectLst/>
                <a:latin typeface="Roboto"/>
              </a:rPr>
              <a:t>Skills</a:t>
            </a:r>
            <a:endParaRPr lang="en-US" sz="3600" dirty="0">
              <a:latin typeface="Roboto"/>
            </a:endParaRPr>
          </a:p>
          <a:p>
            <a:pPr lvl="1"/>
            <a:r>
              <a:rPr lang="en-US" sz="3600" b="1" i="0" dirty="0">
                <a:effectLst/>
                <a:latin typeface="Roboto"/>
              </a:rPr>
              <a:t> Make a Difference with Policy </a:t>
            </a:r>
            <a:r>
              <a:rPr lang="en-US" sz="3600" b="1" i="0" dirty="0" smtClean="0">
                <a:effectLst/>
                <a:latin typeface="Roboto"/>
              </a:rPr>
              <a:t>Makers</a:t>
            </a:r>
            <a:endParaRPr lang="en-US" sz="3600" dirty="0">
              <a:latin typeface="Roboto"/>
            </a:endParaRPr>
          </a:p>
          <a:p>
            <a:pPr lvl="1"/>
            <a:r>
              <a:rPr lang="en-US" sz="3600" b="1" i="0" dirty="0" smtClean="0">
                <a:effectLst/>
                <a:latin typeface="Roboto"/>
              </a:rPr>
              <a:t>Influence </a:t>
            </a:r>
            <a:r>
              <a:rPr lang="en-US" sz="3600" b="1" i="0" dirty="0">
                <a:effectLst/>
                <a:latin typeface="Roboto"/>
              </a:rPr>
              <a:t>Your Profession </a:t>
            </a:r>
            <a:endParaRPr lang="en-US" sz="3600" b="0" i="0" dirty="0">
              <a:effectLst/>
              <a:latin typeface="Roboto"/>
            </a:endParaRPr>
          </a:p>
          <a:p>
            <a:pPr marL="0" indent="0">
              <a:buNone/>
            </a:pPr>
            <a:r>
              <a:rPr lang="en-US" sz="3800" b="1" i="0" dirty="0">
                <a:effectLst/>
                <a:latin typeface="Roboto"/>
              </a:rPr>
              <a:t>                and the # 1 reason is: </a:t>
            </a:r>
            <a:endParaRPr lang="en-US" sz="3800" b="0" i="0" dirty="0">
              <a:effectLst/>
              <a:latin typeface="Roboto"/>
            </a:endParaRPr>
          </a:p>
          <a:p>
            <a:pPr marL="0" indent="0" algn="ctr">
              <a:buNone/>
            </a:pPr>
            <a:r>
              <a:rPr lang="en-US" sz="3800" b="1" i="0" dirty="0">
                <a:solidFill>
                  <a:srgbClr val="222222"/>
                </a:solidFill>
                <a:effectLst/>
                <a:latin typeface="Roboto"/>
              </a:rPr>
              <a:t>  </a:t>
            </a:r>
            <a:r>
              <a:rPr lang="en-US" sz="4600" b="1" i="1" dirty="0" smtClean="0">
                <a:effectLst>
                  <a:outerShdw blurRad="50800" dist="50800" dir="5400000" algn="ctr" rotWithShape="0">
                    <a:schemeClr val="accent1"/>
                  </a:outerShdw>
                </a:effectLst>
                <a:latin typeface="Roboto"/>
              </a:rPr>
              <a:t>Improve </a:t>
            </a:r>
            <a:r>
              <a:rPr lang="en-US" sz="4600" b="1" i="1" dirty="0">
                <a:effectLst>
                  <a:outerShdw blurRad="50800" dist="50800" dir="5400000" algn="ctr" rotWithShape="0">
                    <a:schemeClr val="accent1"/>
                  </a:outerShdw>
                </a:effectLst>
                <a:latin typeface="Roboto"/>
              </a:rPr>
              <a:t>the Educational Success of All Students!</a:t>
            </a:r>
            <a:endParaRPr lang="en-US" sz="4600" b="0" i="1" dirty="0">
              <a:effectLst>
                <a:outerShdw blurRad="50800" dist="50800" dir="5400000" algn="ctr" rotWithShape="0">
                  <a:schemeClr val="accent1"/>
                </a:outerShdw>
              </a:effectLst>
              <a:latin typeface="Roboto"/>
            </a:endParaRPr>
          </a:p>
          <a:p>
            <a:pPr marL="0" indent="0">
              <a:buNone/>
            </a:pPr>
            <a:r>
              <a:rPr lang="en-US" dirty="0"/>
              <a:t/>
            </a:r>
            <a:br>
              <a:rPr lang="en-US" dirty="0"/>
            </a:br>
            <a:endParaRPr lang="en-US" dirty="0"/>
          </a:p>
        </p:txBody>
      </p:sp>
      <p:pic>
        <p:nvPicPr>
          <p:cNvPr id="5" name="Picture 4">
            <a:extLst>
              <a:ext uri="{FF2B5EF4-FFF2-40B4-BE49-F238E27FC236}">
                <a16:creationId xmlns:a16="http://schemas.microsoft.com/office/drawing/2014/main" id="{27CD1336-6085-4198-B408-34B141B7C557}"/>
              </a:ext>
            </a:extLst>
          </p:cNvPr>
          <p:cNvPicPr>
            <a:picLocks noChangeAspect="1"/>
          </p:cNvPicPr>
          <p:nvPr/>
        </p:nvPicPr>
        <p:blipFill>
          <a:blip r:embed="rId3"/>
          <a:stretch>
            <a:fillRect/>
          </a:stretch>
        </p:blipFill>
        <p:spPr>
          <a:xfrm>
            <a:off x="10343895" y="5006109"/>
            <a:ext cx="1259287" cy="1182582"/>
          </a:xfrm>
          <a:prstGeom prst="rect">
            <a:avLst/>
          </a:prstGeom>
        </p:spPr>
      </p:pic>
      <p:pic>
        <p:nvPicPr>
          <p:cNvPr id="7" name="Picture 6">
            <a:extLst>
              <a:ext uri="{FF2B5EF4-FFF2-40B4-BE49-F238E27FC236}">
                <a16:creationId xmlns:a16="http://schemas.microsoft.com/office/drawing/2014/main" id="{87CEE573-5668-41FE-AA2A-0864CD0FCBE3}"/>
              </a:ext>
            </a:extLst>
          </p:cNvPr>
          <p:cNvPicPr>
            <a:picLocks noChangeAspect="1"/>
          </p:cNvPicPr>
          <p:nvPr/>
        </p:nvPicPr>
        <p:blipFill>
          <a:blip r:embed="rId4"/>
          <a:stretch>
            <a:fillRect/>
          </a:stretch>
        </p:blipFill>
        <p:spPr>
          <a:xfrm>
            <a:off x="6889572" y="2231954"/>
            <a:ext cx="1973165" cy="968446"/>
          </a:xfrm>
          <a:prstGeom prst="rect">
            <a:avLst/>
          </a:prstGeom>
        </p:spPr>
      </p:pic>
    </p:spTree>
    <p:extLst>
      <p:ext uri="{BB962C8B-B14F-4D97-AF65-F5344CB8AC3E}">
        <p14:creationId xmlns:p14="http://schemas.microsoft.com/office/powerpoint/2010/main" val="345135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BBC98-14E7-4341-AF4B-075E95FA8CDC}"/>
              </a:ext>
            </a:extLst>
          </p:cNvPr>
          <p:cNvSpPr>
            <a:spLocks noGrp="1"/>
          </p:cNvSpPr>
          <p:nvPr>
            <p:ph sz="quarter" idx="13"/>
          </p:nvPr>
        </p:nvSpPr>
        <p:spPr>
          <a:xfrm>
            <a:off x="174661" y="1825624"/>
            <a:ext cx="11179139" cy="4765063"/>
          </a:xfrm>
          <a:prstGeom prst="rect">
            <a:avLst/>
          </a:prstGeom>
        </p:spPr>
        <p:txBody>
          <a:bodyPr>
            <a:normAutofit fontScale="62500" lnSpcReduction="20000"/>
          </a:bodyPr>
          <a:lstStyle/>
          <a:p>
            <a:pPr marL="0" indent="0">
              <a:buNone/>
            </a:pPr>
            <a:endParaRPr lang="en-US" dirty="0"/>
          </a:p>
          <a:p>
            <a:pPr marL="0" indent="0">
              <a:buNone/>
            </a:pPr>
            <a:endParaRPr lang="en-US" dirty="0"/>
          </a:p>
          <a:p>
            <a:pPr marL="0" indent="0">
              <a:buNone/>
            </a:pPr>
            <a:r>
              <a:rPr lang="en-US" dirty="0">
                <a:latin typeface="Arial Black" panose="020B0A04020102020204" pitchFamily="34" charset="0"/>
              </a:rPr>
              <a:t>July 11-14 2021 </a:t>
            </a:r>
          </a:p>
          <a:p>
            <a:pPr marL="0" indent="0">
              <a:buNone/>
            </a:pPr>
            <a:r>
              <a:rPr lang="en-US" dirty="0" err="1">
                <a:latin typeface="Arial Black" panose="020B0A04020102020204" pitchFamily="34" charset="0"/>
              </a:rPr>
              <a:t>Sp</a:t>
            </a:r>
            <a:r>
              <a:rPr lang="en-US" dirty="0">
                <a:latin typeface="Arial Black" panose="020B0A04020102020204" pitchFamily="34" charset="0"/>
              </a:rPr>
              <a:t> Ed Legislative Summit </a:t>
            </a:r>
          </a:p>
          <a:p>
            <a:pPr marL="0" indent="0">
              <a:buNone/>
            </a:pPr>
            <a:r>
              <a:rPr lang="en-US" dirty="0">
                <a:latin typeface="Arial Black" panose="020B0A04020102020204" pitchFamily="34" charset="0"/>
              </a:rPr>
              <a:t>Washington DC </a:t>
            </a:r>
          </a:p>
          <a:p>
            <a:pPr marL="0" indent="0">
              <a:buNone/>
            </a:pPr>
            <a:r>
              <a:rPr lang="en-US" dirty="0">
                <a:latin typeface="Bermuda Script" panose="020B0000000000000000" pitchFamily="34" charset="0"/>
              </a:rPr>
              <a:t>Make a Difference! </a:t>
            </a:r>
          </a:p>
          <a:p>
            <a:pPr marL="0" indent="0">
              <a:buNone/>
            </a:pPr>
            <a:r>
              <a:rPr lang="en-US" dirty="0">
                <a:latin typeface="Bermuda Script" panose="020B0000000000000000" pitchFamily="34" charset="0"/>
              </a:rPr>
              <a:t>Talk with our Legislators</a:t>
            </a:r>
          </a:p>
          <a:p>
            <a:pPr marL="0" indent="0">
              <a:buNone/>
            </a:pPr>
            <a:r>
              <a:rPr lang="en-US" dirty="0">
                <a:latin typeface="Bermuda Script" panose="020B0000000000000000" pitchFamily="34" charset="0"/>
              </a:rPr>
              <a:t>from Ohio on Capitol Hill</a:t>
            </a:r>
          </a:p>
          <a:p>
            <a:pPr marL="0" indent="0">
              <a:buNone/>
            </a:pPr>
            <a:r>
              <a:rPr lang="en-US" sz="2400" dirty="0">
                <a:latin typeface="Arial Black" panose="020B0A04020102020204" pitchFamily="34" charset="0"/>
              </a:rPr>
              <a:t>Westin, Alexandria, Virginia</a:t>
            </a:r>
          </a:p>
          <a:p>
            <a:pPr marL="0" indent="0">
              <a:buNone/>
            </a:pPr>
            <a:endParaRPr lang="en-US" sz="2400" dirty="0"/>
          </a:p>
          <a:p>
            <a:pPr marL="0" indent="0">
              <a:buNone/>
            </a:pPr>
            <a:endParaRPr lang="en-US" sz="2400" dirty="0"/>
          </a:p>
          <a:p>
            <a:pPr marL="0" indent="0">
              <a:buNone/>
            </a:pPr>
            <a:r>
              <a:rPr lang="en-US" dirty="0">
                <a:solidFill>
                  <a:schemeClr val="bg1">
                    <a:lumMod val="65000"/>
                  </a:schemeClr>
                </a:solidFill>
                <a:latin typeface="Arial Black" panose="020B0A04020102020204" pitchFamily="34" charset="0"/>
              </a:rPr>
              <a:t>Nov 11-13 2021</a:t>
            </a:r>
          </a:p>
          <a:p>
            <a:pPr marL="0" indent="0">
              <a:buNone/>
            </a:pPr>
            <a:r>
              <a:rPr lang="en-US" dirty="0">
                <a:solidFill>
                  <a:schemeClr val="bg1">
                    <a:lumMod val="65000"/>
                  </a:schemeClr>
                </a:solidFill>
                <a:latin typeface="Arial Black" panose="020B0A04020102020204" pitchFamily="34" charset="0"/>
              </a:rPr>
              <a:t>CASE Fall Conference </a:t>
            </a:r>
          </a:p>
          <a:p>
            <a:pPr marL="0" indent="0">
              <a:buNone/>
            </a:pPr>
            <a:r>
              <a:rPr lang="en-US" sz="2200" dirty="0">
                <a:solidFill>
                  <a:schemeClr val="bg1">
                    <a:lumMod val="65000"/>
                  </a:schemeClr>
                </a:solidFill>
                <a:latin typeface="Arial Black" panose="020B0A04020102020204" pitchFamily="34" charset="0"/>
              </a:rPr>
              <a:t>Marriott, Little Rock,  Arkansas</a:t>
            </a:r>
          </a:p>
        </p:txBody>
      </p:sp>
      <p:pic>
        <p:nvPicPr>
          <p:cNvPr id="5" name="Picture 4">
            <a:extLst>
              <a:ext uri="{FF2B5EF4-FFF2-40B4-BE49-F238E27FC236}">
                <a16:creationId xmlns:a16="http://schemas.microsoft.com/office/drawing/2014/main" id="{5E2782B8-4E09-43DB-A336-81B16D5F10ED}"/>
              </a:ext>
            </a:extLst>
          </p:cNvPr>
          <p:cNvPicPr>
            <a:picLocks noChangeAspect="1"/>
          </p:cNvPicPr>
          <p:nvPr/>
        </p:nvPicPr>
        <p:blipFill>
          <a:blip r:embed="rId3"/>
          <a:stretch>
            <a:fillRect/>
          </a:stretch>
        </p:blipFill>
        <p:spPr>
          <a:xfrm>
            <a:off x="5179031" y="1741082"/>
            <a:ext cx="6722421" cy="4849606"/>
          </a:xfrm>
          <a:prstGeom prst="rect">
            <a:avLst/>
          </a:prstGeom>
        </p:spPr>
      </p:pic>
      <p:pic>
        <p:nvPicPr>
          <p:cNvPr id="7" name="Picture 6">
            <a:extLst>
              <a:ext uri="{FF2B5EF4-FFF2-40B4-BE49-F238E27FC236}">
                <a16:creationId xmlns:a16="http://schemas.microsoft.com/office/drawing/2014/main" id="{B87DE6F3-8F06-42D5-86F6-C7B1827F5722}"/>
              </a:ext>
            </a:extLst>
          </p:cNvPr>
          <p:cNvPicPr>
            <a:picLocks noChangeAspect="1"/>
          </p:cNvPicPr>
          <p:nvPr/>
        </p:nvPicPr>
        <p:blipFill>
          <a:blip r:embed="rId4"/>
          <a:stretch>
            <a:fillRect/>
          </a:stretch>
        </p:blipFill>
        <p:spPr>
          <a:xfrm>
            <a:off x="113031" y="147375"/>
            <a:ext cx="4340831" cy="2130518"/>
          </a:xfrm>
          <a:prstGeom prst="rect">
            <a:avLst/>
          </a:prstGeom>
        </p:spPr>
      </p:pic>
      <p:pic>
        <p:nvPicPr>
          <p:cNvPr id="9" name="Picture 8">
            <a:extLst>
              <a:ext uri="{FF2B5EF4-FFF2-40B4-BE49-F238E27FC236}">
                <a16:creationId xmlns:a16="http://schemas.microsoft.com/office/drawing/2014/main" id="{1924B0FF-88B2-45CF-BC3B-29772131BF34}"/>
              </a:ext>
            </a:extLst>
          </p:cNvPr>
          <p:cNvPicPr>
            <a:picLocks noChangeAspect="1"/>
          </p:cNvPicPr>
          <p:nvPr/>
        </p:nvPicPr>
        <p:blipFill>
          <a:blip r:embed="rId5"/>
          <a:stretch>
            <a:fillRect/>
          </a:stretch>
        </p:blipFill>
        <p:spPr>
          <a:xfrm>
            <a:off x="9644112" y="243584"/>
            <a:ext cx="1594630" cy="1497498"/>
          </a:xfrm>
          <a:prstGeom prst="rect">
            <a:avLst/>
          </a:prstGeom>
        </p:spPr>
      </p:pic>
      <p:pic>
        <p:nvPicPr>
          <p:cNvPr id="4" name="Picture 3">
            <a:extLst>
              <a:ext uri="{FF2B5EF4-FFF2-40B4-BE49-F238E27FC236}">
                <a16:creationId xmlns:a16="http://schemas.microsoft.com/office/drawing/2014/main" id="{68108222-DDD8-426E-8434-C8AF84A11787}"/>
              </a:ext>
            </a:extLst>
          </p:cNvPr>
          <p:cNvPicPr>
            <a:picLocks noChangeAspect="1"/>
          </p:cNvPicPr>
          <p:nvPr/>
        </p:nvPicPr>
        <p:blipFill>
          <a:blip r:embed="rId6"/>
          <a:stretch>
            <a:fillRect/>
          </a:stretch>
        </p:blipFill>
        <p:spPr>
          <a:xfrm>
            <a:off x="4866969" y="230188"/>
            <a:ext cx="3588774" cy="1379105"/>
          </a:xfrm>
          <a:prstGeom prst="rect">
            <a:avLst/>
          </a:prstGeom>
        </p:spPr>
      </p:pic>
    </p:spTree>
    <p:extLst>
      <p:ext uri="{BB962C8B-B14F-4D97-AF65-F5344CB8AC3E}">
        <p14:creationId xmlns:p14="http://schemas.microsoft.com/office/powerpoint/2010/main" val="145595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C2C87-B5B8-4822-B18B-9D9E72D09F7E}"/>
              </a:ext>
            </a:extLst>
          </p:cNvPr>
          <p:cNvSpPr>
            <a:spLocks noGrp="1"/>
          </p:cNvSpPr>
          <p:nvPr>
            <p:ph type="title"/>
          </p:nvPr>
        </p:nvSpPr>
        <p:spPr>
          <a:xfrm>
            <a:off x="2895600" y="0"/>
            <a:ext cx="8610600" cy="2057401"/>
          </a:xfrm>
        </p:spPr>
        <p:txBody>
          <a:bodyPr>
            <a:normAutofit/>
          </a:bodyPr>
          <a:lstStyle/>
          <a:p>
            <a:r>
              <a:rPr lang="en-US" sz="5400" cap="none" dirty="0"/>
              <a:t>Secretary Report </a:t>
            </a:r>
          </a:p>
        </p:txBody>
      </p:sp>
      <p:sp>
        <p:nvSpPr>
          <p:cNvPr id="3" name="Content Placeholder 2">
            <a:extLst>
              <a:ext uri="{FF2B5EF4-FFF2-40B4-BE49-F238E27FC236}">
                <a16:creationId xmlns:a16="http://schemas.microsoft.com/office/drawing/2014/main" id="{E478C9F9-9299-4FD2-B221-F7DCDEBAB56B}"/>
              </a:ext>
            </a:extLst>
          </p:cNvPr>
          <p:cNvSpPr>
            <a:spLocks noGrp="1"/>
          </p:cNvSpPr>
          <p:nvPr>
            <p:ph sz="quarter" idx="13"/>
          </p:nvPr>
        </p:nvSpPr>
        <p:spPr>
          <a:xfrm>
            <a:off x="685800" y="2063396"/>
            <a:ext cx="11004755" cy="4524217"/>
          </a:xfrm>
        </p:spPr>
        <p:txBody>
          <a:bodyPr>
            <a:normAutofit fontScale="47500" lnSpcReduction="20000"/>
          </a:bodyPr>
          <a:lstStyle/>
          <a:p>
            <a:pPr marL="0" indent="0">
              <a:buNone/>
            </a:pPr>
            <a:endParaRPr lang="en-US" sz="6600" dirty="0"/>
          </a:p>
          <a:p>
            <a:pPr marL="0" indent="0">
              <a:buNone/>
            </a:pPr>
            <a:r>
              <a:rPr lang="en-US" sz="9300" cap="none" dirty="0" smtClean="0"/>
              <a:t>Approval of September Minutes</a:t>
            </a:r>
            <a:endParaRPr lang="en-US" sz="9300" dirty="0"/>
          </a:p>
          <a:p>
            <a:pPr marL="0" indent="0">
              <a:buNone/>
            </a:pPr>
            <a:endParaRPr lang="en-US" sz="6600" dirty="0"/>
          </a:p>
          <a:p>
            <a:pPr marL="0" indent="0">
              <a:buNone/>
            </a:pPr>
            <a:endParaRPr lang="en-US" sz="3600" dirty="0"/>
          </a:p>
          <a:p>
            <a:pPr marL="0" indent="0">
              <a:buNone/>
            </a:pPr>
            <a:endParaRPr lang="en-US" sz="3600" dirty="0"/>
          </a:p>
          <a:p>
            <a:pPr marL="0" indent="0">
              <a:buNone/>
            </a:pPr>
            <a:r>
              <a:rPr lang="en-US" sz="6700" dirty="0"/>
              <a:t>Jackie </a:t>
            </a:r>
            <a:r>
              <a:rPr lang="en-US" sz="6700" dirty="0" smtClean="0"/>
              <a:t>Vance  OAPSA </a:t>
            </a:r>
            <a:r>
              <a:rPr lang="en-US" sz="6700" dirty="0"/>
              <a:t>Secretary </a:t>
            </a:r>
          </a:p>
          <a:p>
            <a:pPr marL="0" indent="0">
              <a:buNone/>
            </a:pPr>
            <a:endParaRPr lang="en-US" sz="3600" dirty="0"/>
          </a:p>
          <a:p>
            <a:pPr marL="0" indent="0" algn="ctr">
              <a:buNone/>
            </a:pPr>
            <a:r>
              <a:rPr lang="en-US" sz="5100" dirty="0">
                <a:hlinkClick r:id="rId2">
                  <a:extLst>
                    <a:ext uri="{A12FA001-AC4F-418D-AE19-62706E023703}">
                      <ahyp:hlinkClr xmlns="" xmlns:ahyp="http://schemas.microsoft.com/office/drawing/2018/hyperlinkcolor" val="tx"/>
                    </a:ext>
                  </a:extLst>
                </a:hlinkClick>
              </a:rPr>
              <a:t>www.OAPSA.org</a:t>
            </a:r>
            <a:r>
              <a:rPr lang="en-US" sz="5100" dirty="0"/>
              <a:t>            Follow Us on Linked in and Twitter          @OAPSA1</a:t>
            </a:r>
          </a:p>
          <a:p>
            <a:pPr marL="0" indent="0">
              <a:buNone/>
            </a:pPr>
            <a:endParaRPr lang="en-US" sz="3600" dirty="0"/>
          </a:p>
        </p:txBody>
      </p:sp>
      <p:pic>
        <p:nvPicPr>
          <p:cNvPr id="4" name="Picture 3">
            <a:extLst>
              <a:ext uri="{FF2B5EF4-FFF2-40B4-BE49-F238E27FC236}">
                <a16:creationId xmlns:a16="http://schemas.microsoft.com/office/drawing/2014/main" id="{310D0381-E25C-4176-938D-2670B5CDC315}"/>
              </a:ext>
            </a:extLst>
          </p:cNvPr>
          <p:cNvPicPr>
            <a:picLocks noChangeAspect="1"/>
          </p:cNvPicPr>
          <p:nvPr/>
        </p:nvPicPr>
        <p:blipFill>
          <a:blip r:embed="rId3"/>
          <a:stretch>
            <a:fillRect/>
          </a:stretch>
        </p:blipFill>
        <p:spPr>
          <a:xfrm>
            <a:off x="9691545" y="1594878"/>
            <a:ext cx="2091187" cy="1834122"/>
          </a:xfrm>
          <a:prstGeom prst="rect">
            <a:avLst/>
          </a:prstGeom>
        </p:spPr>
      </p:pic>
    </p:spTree>
    <p:extLst>
      <p:ext uri="{BB962C8B-B14F-4D97-AF65-F5344CB8AC3E}">
        <p14:creationId xmlns:p14="http://schemas.microsoft.com/office/powerpoint/2010/main" val="178866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49F1-3C5A-4173-BD64-BC5C8280EFB1}"/>
              </a:ext>
            </a:extLst>
          </p:cNvPr>
          <p:cNvSpPr>
            <a:spLocks noGrp="1"/>
          </p:cNvSpPr>
          <p:nvPr>
            <p:ph type="title"/>
          </p:nvPr>
        </p:nvSpPr>
        <p:spPr>
          <a:xfrm>
            <a:off x="685800" y="1273629"/>
            <a:ext cx="11234057" cy="3135085"/>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Disproportionality  </a:t>
            </a:r>
            <a:br>
              <a:rPr lang="en-US" dirty="0"/>
            </a:br>
            <a:r>
              <a:rPr lang="en-US" dirty="0"/>
              <a:t>Stakeholder Group</a:t>
            </a:r>
            <a:br>
              <a:rPr lang="en-US" dirty="0"/>
            </a:br>
            <a:r>
              <a:rPr lang="en-US" dirty="0"/>
              <a:t>Report </a:t>
            </a:r>
            <a:br>
              <a:rPr lang="en-US" dirty="0"/>
            </a:br>
            <a:r>
              <a:rPr lang="en-US" dirty="0"/>
              <a:t/>
            </a:r>
            <a:br>
              <a:rPr lang="en-US" dirty="0"/>
            </a:br>
            <a:endParaRPr lang="en-US" dirty="0"/>
          </a:p>
        </p:txBody>
      </p:sp>
      <p:sp>
        <p:nvSpPr>
          <p:cNvPr id="3" name="Text Placeholder 2">
            <a:extLst>
              <a:ext uri="{FF2B5EF4-FFF2-40B4-BE49-F238E27FC236}">
                <a16:creationId xmlns:a16="http://schemas.microsoft.com/office/drawing/2014/main" id="{F11AD49E-F09C-45A6-9522-191957F08123}"/>
              </a:ext>
            </a:extLst>
          </p:cNvPr>
          <p:cNvSpPr>
            <a:spLocks noGrp="1"/>
          </p:cNvSpPr>
          <p:nvPr>
            <p:ph type="body" idx="1"/>
          </p:nvPr>
        </p:nvSpPr>
        <p:spPr/>
        <p:txBody>
          <a:bodyPr>
            <a:normAutofit fontScale="92500" lnSpcReduction="20000"/>
          </a:bodyPr>
          <a:lstStyle/>
          <a:p>
            <a:endParaRPr lang="en-US" sz="4800" dirty="0" smtClean="0"/>
          </a:p>
          <a:p>
            <a:r>
              <a:rPr lang="en-US" sz="4800" dirty="0" smtClean="0"/>
              <a:t>Talia </a:t>
            </a:r>
            <a:r>
              <a:rPr lang="en-US" sz="4800" dirty="0"/>
              <a:t>St. Clair </a:t>
            </a:r>
          </a:p>
        </p:txBody>
      </p:sp>
      <p:pic>
        <p:nvPicPr>
          <p:cNvPr id="5" name="Picture 4">
            <a:extLst>
              <a:ext uri="{FF2B5EF4-FFF2-40B4-BE49-F238E27FC236}">
                <a16:creationId xmlns:a16="http://schemas.microsoft.com/office/drawing/2014/main" id="{9FF23E57-D6FD-4CD7-8594-DB143049BAB8}"/>
              </a:ext>
            </a:extLst>
          </p:cNvPr>
          <p:cNvPicPr>
            <a:picLocks noChangeAspect="1"/>
          </p:cNvPicPr>
          <p:nvPr/>
        </p:nvPicPr>
        <p:blipFill>
          <a:blip r:embed="rId3"/>
          <a:stretch>
            <a:fillRect/>
          </a:stretch>
        </p:blipFill>
        <p:spPr>
          <a:xfrm rot="20381369">
            <a:off x="2016471" y="1972808"/>
            <a:ext cx="9062631" cy="1070284"/>
          </a:xfrm>
          <a:prstGeom prst="rect">
            <a:avLst/>
          </a:prstGeom>
        </p:spPr>
      </p:pic>
      <p:pic>
        <p:nvPicPr>
          <p:cNvPr id="6" name="Picture 5">
            <a:extLst>
              <a:ext uri="{FF2B5EF4-FFF2-40B4-BE49-F238E27FC236}">
                <a16:creationId xmlns:a16="http://schemas.microsoft.com/office/drawing/2014/main" id="{69CC0E08-CE6F-4D42-B091-7D385962BBD1}"/>
              </a:ext>
            </a:extLst>
          </p:cNvPr>
          <p:cNvPicPr>
            <a:picLocks noChangeAspect="1"/>
          </p:cNvPicPr>
          <p:nvPr/>
        </p:nvPicPr>
        <p:blipFill>
          <a:blip r:embed="rId4"/>
          <a:stretch>
            <a:fillRect/>
          </a:stretch>
        </p:blipFill>
        <p:spPr>
          <a:xfrm>
            <a:off x="8869592" y="3476728"/>
            <a:ext cx="1915805" cy="1799110"/>
          </a:xfrm>
          <a:prstGeom prst="rect">
            <a:avLst/>
          </a:prstGeom>
        </p:spPr>
      </p:pic>
    </p:spTree>
    <p:extLst>
      <p:ext uri="{BB962C8B-B14F-4D97-AF65-F5344CB8AC3E}">
        <p14:creationId xmlns:p14="http://schemas.microsoft.com/office/powerpoint/2010/main" val="1091003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A5B5-049D-4D84-9470-D5599FA95774}"/>
              </a:ext>
            </a:extLst>
          </p:cNvPr>
          <p:cNvSpPr>
            <a:spLocks noGrp="1"/>
          </p:cNvSpPr>
          <p:nvPr>
            <p:ph type="title"/>
          </p:nvPr>
        </p:nvSpPr>
        <p:spPr/>
        <p:txBody>
          <a:bodyPr/>
          <a:lstStyle/>
          <a:p>
            <a:pPr algn="ctr"/>
            <a:r>
              <a:rPr lang="en-US" sz="7200" dirty="0"/>
              <a:t>Old Business </a:t>
            </a:r>
            <a:r>
              <a:rPr lang="en-US" dirty="0"/>
              <a:t/>
            </a:r>
            <a:br>
              <a:rPr lang="en-US" dirty="0"/>
            </a:br>
            <a:endParaRPr lang="en-US" dirty="0"/>
          </a:p>
        </p:txBody>
      </p:sp>
      <p:sp>
        <p:nvSpPr>
          <p:cNvPr id="3" name="Text Placeholder 2">
            <a:extLst>
              <a:ext uri="{FF2B5EF4-FFF2-40B4-BE49-F238E27FC236}">
                <a16:creationId xmlns:a16="http://schemas.microsoft.com/office/drawing/2014/main" id="{0B5EE033-B684-4835-83CD-2339ED9B7433}"/>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EE5C9521-6A97-4A9A-A321-B89FC0723B31}"/>
              </a:ext>
            </a:extLst>
          </p:cNvPr>
          <p:cNvPicPr>
            <a:picLocks noChangeAspect="1"/>
          </p:cNvPicPr>
          <p:nvPr/>
        </p:nvPicPr>
        <p:blipFill>
          <a:blip r:embed="rId2"/>
          <a:stretch>
            <a:fillRect/>
          </a:stretch>
        </p:blipFill>
        <p:spPr>
          <a:xfrm>
            <a:off x="9642467" y="71850"/>
            <a:ext cx="1915805" cy="1799110"/>
          </a:xfrm>
          <a:prstGeom prst="rect">
            <a:avLst/>
          </a:prstGeom>
        </p:spPr>
      </p:pic>
    </p:spTree>
    <p:extLst>
      <p:ext uri="{BB962C8B-B14F-4D97-AF65-F5344CB8AC3E}">
        <p14:creationId xmlns:p14="http://schemas.microsoft.com/office/powerpoint/2010/main" val="641769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BE26-BBAA-4349-9DFD-C32A68BC8525}"/>
              </a:ext>
            </a:extLst>
          </p:cNvPr>
          <p:cNvSpPr>
            <a:spLocks noGrp="1"/>
          </p:cNvSpPr>
          <p:nvPr>
            <p:ph type="title"/>
          </p:nvPr>
        </p:nvSpPr>
        <p:spPr/>
        <p:txBody>
          <a:bodyPr>
            <a:normAutofit/>
          </a:bodyPr>
          <a:lstStyle/>
          <a:p>
            <a:pPr algn="ctr"/>
            <a:r>
              <a:rPr lang="en-US" sz="6600" dirty="0"/>
              <a:t>New Business </a:t>
            </a:r>
          </a:p>
        </p:txBody>
      </p:sp>
      <p:sp>
        <p:nvSpPr>
          <p:cNvPr id="3" name="Text Placeholder 2">
            <a:extLst>
              <a:ext uri="{FF2B5EF4-FFF2-40B4-BE49-F238E27FC236}">
                <a16:creationId xmlns:a16="http://schemas.microsoft.com/office/drawing/2014/main" id="{9446631F-2FA1-4383-BB55-97CE2A2F2140}"/>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AFACDD06-DBE7-4C98-B1DA-AF2CB3F446FF}"/>
              </a:ext>
            </a:extLst>
          </p:cNvPr>
          <p:cNvPicPr>
            <a:picLocks noChangeAspect="1"/>
          </p:cNvPicPr>
          <p:nvPr/>
        </p:nvPicPr>
        <p:blipFill>
          <a:blip r:embed="rId2"/>
          <a:stretch>
            <a:fillRect/>
          </a:stretch>
        </p:blipFill>
        <p:spPr>
          <a:xfrm>
            <a:off x="9724105" y="182686"/>
            <a:ext cx="1915805" cy="1799110"/>
          </a:xfrm>
          <a:prstGeom prst="rect">
            <a:avLst/>
          </a:prstGeom>
        </p:spPr>
      </p:pic>
    </p:spTree>
    <p:extLst>
      <p:ext uri="{BB962C8B-B14F-4D97-AF65-F5344CB8AC3E}">
        <p14:creationId xmlns:p14="http://schemas.microsoft.com/office/powerpoint/2010/main" val="66500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6079-5F4B-433A-979A-A0BA3EE3CB8D}"/>
              </a:ext>
            </a:extLst>
          </p:cNvPr>
          <p:cNvSpPr>
            <a:spLocks noGrp="1"/>
          </p:cNvSpPr>
          <p:nvPr>
            <p:ph type="title"/>
          </p:nvPr>
        </p:nvSpPr>
        <p:spPr/>
        <p:txBody>
          <a:bodyPr/>
          <a:lstStyle/>
          <a:p>
            <a:pPr algn="ctr"/>
            <a:r>
              <a:rPr lang="en-US" sz="6600" dirty="0"/>
              <a:t>Adjournment</a:t>
            </a:r>
            <a:r>
              <a:rPr lang="en-US" dirty="0"/>
              <a:t> </a:t>
            </a:r>
          </a:p>
        </p:txBody>
      </p:sp>
      <p:sp>
        <p:nvSpPr>
          <p:cNvPr id="3" name="Text Placeholder 2">
            <a:extLst>
              <a:ext uri="{FF2B5EF4-FFF2-40B4-BE49-F238E27FC236}">
                <a16:creationId xmlns:a16="http://schemas.microsoft.com/office/drawing/2014/main" id="{6AA633BB-7BB9-432D-920C-FD8ED4C9EEAC}"/>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2B468486-46DF-4971-80D6-B80B6BE1057C}"/>
              </a:ext>
            </a:extLst>
          </p:cNvPr>
          <p:cNvPicPr>
            <a:picLocks noChangeAspect="1"/>
          </p:cNvPicPr>
          <p:nvPr/>
        </p:nvPicPr>
        <p:blipFill>
          <a:blip r:embed="rId2"/>
          <a:stretch>
            <a:fillRect/>
          </a:stretch>
        </p:blipFill>
        <p:spPr>
          <a:xfrm>
            <a:off x="9715464" y="136503"/>
            <a:ext cx="1915805" cy="1799110"/>
          </a:xfrm>
          <a:prstGeom prst="rect">
            <a:avLst/>
          </a:prstGeom>
        </p:spPr>
      </p:pic>
    </p:spTree>
    <p:extLst>
      <p:ext uri="{BB962C8B-B14F-4D97-AF65-F5344CB8AC3E}">
        <p14:creationId xmlns:p14="http://schemas.microsoft.com/office/powerpoint/2010/main" val="339754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C2C87-B5B8-4822-B18B-9D9E72D09F7E}"/>
              </a:ext>
            </a:extLst>
          </p:cNvPr>
          <p:cNvSpPr>
            <a:spLocks noGrp="1"/>
          </p:cNvSpPr>
          <p:nvPr>
            <p:ph type="title"/>
          </p:nvPr>
        </p:nvSpPr>
        <p:spPr>
          <a:xfrm>
            <a:off x="2895600" y="0"/>
            <a:ext cx="8610600" cy="2057401"/>
          </a:xfrm>
        </p:spPr>
        <p:txBody>
          <a:bodyPr>
            <a:normAutofit/>
          </a:bodyPr>
          <a:lstStyle/>
          <a:p>
            <a:r>
              <a:rPr lang="en-US" sz="5400" cap="none" dirty="0"/>
              <a:t>Treasurer Report </a:t>
            </a:r>
          </a:p>
        </p:txBody>
      </p:sp>
      <p:sp>
        <p:nvSpPr>
          <p:cNvPr id="3" name="Content Placeholder 2">
            <a:extLst>
              <a:ext uri="{FF2B5EF4-FFF2-40B4-BE49-F238E27FC236}">
                <a16:creationId xmlns:a16="http://schemas.microsoft.com/office/drawing/2014/main" id="{E478C9F9-9299-4FD2-B221-F7DCDEBAB56B}"/>
              </a:ext>
            </a:extLst>
          </p:cNvPr>
          <p:cNvSpPr>
            <a:spLocks noGrp="1"/>
          </p:cNvSpPr>
          <p:nvPr>
            <p:ph sz="quarter" idx="13"/>
          </p:nvPr>
        </p:nvSpPr>
        <p:spPr>
          <a:xfrm>
            <a:off x="685800" y="2063397"/>
            <a:ext cx="11004755" cy="4245040"/>
          </a:xfrm>
        </p:spPr>
        <p:txBody>
          <a:bodyPr>
            <a:normAutofit fontScale="25000" lnSpcReduction="20000"/>
          </a:bodyPr>
          <a:lstStyle/>
          <a:p>
            <a:pPr marL="0" indent="0">
              <a:buNone/>
            </a:pPr>
            <a:endParaRPr lang="en-US" sz="11100" cap="none" dirty="0" smtClean="0"/>
          </a:p>
          <a:p>
            <a:pPr marL="0" indent="0">
              <a:buNone/>
            </a:pPr>
            <a:r>
              <a:rPr lang="en-US" sz="16000" cap="none" dirty="0" smtClean="0"/>
              <a:t>Gwenn Spence</a:t>
            </a:r>
          </a:p>
          <a:p>
            <a:pPr marL="0" indent="0">
              <a:buNone/>
            </a:pPr>
            <a:r>
              <a:rPr lang="en-US" sz="16000" dirty="0" smtClean="0"/>
              <a:t>OAPSA </a:t>
            </a:r>
            <a:r>
              <a:rPr lang="en-US" sz="16000" dirty="0"/>
              <a:t>Treasurer </a:t>
            </a:r>
          </a:p>
          <a:p>
            <a:pPr marL="0" indent="0">
              <a:buNone/>
            </a:pPr>
            <a:endParaRPr lang="en-US" sz="6600" dirty="0"/>
          </a:p>
          <a:p>
            <a:pPr marL="0" indent="0">
              <a:buNone/>
            </a:pPr>
            <a:endParaRPr lang="en-US" sz="6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lgn="ctr">
              <a:buNone/>
            </a:pPr>
            <a:r>
              <a:rPr lang="en-US" sz="6000" dirty="0">
                <a:hlinkClick r:id="rId2">
                  <a:extLst>
                    <a:ext uri="{A12FA001-AC4F-418D-AE19-62706E023703}">
                      <ahyp:hlinkClr xmlns="" xmlns:ahyp="http://schemas.microsoft.com/office/drawing/2018/hyperlinkcolor" val="tx"/>
                    </a:ext>
                  </a:extLst>
                </a:hlinkClick>
              </a:rPr>
              <a:t>www.OAPSA.org</a:t>
            </a:r>
            <a:r>
              <a:rPr lang="en-US" sz="6000" dirty="0"/>
              <a:t>             Follow Us on Linked in and Twitter          @OAPSA1</a:t>
            </a:r>
          </a:p>
          <a:p>
            <a:pPr marL="0" indent="0">
              <a:buNone/>
            </a:pPr>
            <a:endParaRPr lang="en-US" sz="3600" dirty="0"/>
          </a:p>
        </p:txBody>
      </p:sp>
      <p:pic>
        <p:nvPicPr>
          <p:cNvPr id="4" name="Picture 3">
            <a:extLst>
              <a:ext uri="{FF2B5EF4-FFF2-40B4-BE49-F238E27FC236}">
                <a16:creationId xmlns:a16="http://schemas.microsoft.com/office/drawing/2014/main" id="{310D0381-E25C-4176-938D-2670B5CDC315}"/>
              </a:ext>
            </a:extLst>
          </p:cNvPr>
          <p:cNvPicPr>
            <a:picLocks noChangeAspect="1"/>
          </p:cNvPicPr>
          <p:nvPr/>
        </p:nvPicPr>
        <p:blipFill>
          <a:blip r:embed="rId3"/>
          <a:stretch>
            <a:fillRect/>
          </a:stretch>
        </p:blipFill>
        <p:spPr>
          <a:xfrm>
            <a:off x="9516054" y="3617642"/>
            <a:ext cx="2091187" cy="1834122"/>
          </a:xfrm>
          <a:prstGeom prst="rect">
            <a:avLst/>
          </a:prstGeom>
        </p:spPr>
      </p:pic>
    </p:spTree>
    <p:extLst>
      <p:ext uri="{BB962C8B-B14F-4D97-AF65-F5344CB8AC3E}">
        <p14:creationId xmlns:p14="http://schemas.microsoft.com/office/powerpoint/2010/main" val="394371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E4B3-339A-42C4-B567-8AE6B004010A}"/>
              </a:ext>
            </a:extLst>
          </p:cNvPr>
          <p:cNvSpPr>
            <a:spLocks noGrp="1"/>
          </p:cNvSpPr>
          <p:nvPr>
            <p:ph type="title"/>
          </p:nvPr>
        </p:nvSpPr>
        <p:spPr>
          <a:xfrm>
            <a:off x="230976" y="323273"/>
            <a:ext cx="10896600" cy="2006281"/>
          </a:xfrm>
        </p:spPr>
        <p:txBody>
          <a:bodyPr>
            <a:normAutofit fontScale="90000"/>
          </a:bodyPr>
          <a:lstStyle/>
          <a:p>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sz="5300" dirty="0">
                <a:solidFill>
                  <a:srgbClr val="0070C0"/>
                </a:solidFill>
              </a:rPr>
              <a:t/>
            </a:r>
            <a:br>
              <a:rPr lang="en-US" sz="5300" dirty="0">
                <a:solidFill>
                  <a:srgbClr val="0070C0"/>
                </a:solidFill>
              </a:rPr>
            </a:br>
            <a:r>
              <a:rPr lang="en-US" sz="5300" dirty="0">
                <a:solidFill>
                  <a:srgbClr val="0070C0"/>
                </a:solidFill>
              </a:rPr>
              <a:t/>
            </a:r>
            <a:br>
              <a:rPr lang="en-US" sz="5300" dirty="0">
                <a:solidFill>
                  <a:srgbClr val="0070C0"/>
                </a:solidFill>
              </a:rPr>
            </a:br>
            <a:r>
              <a:rPr lang="en-US" sz="5300" dirty="0">
                <a:solidFill>
                  <a:srgbClr val="0070C0"/>
                </a:solidFill>
              </a:rPr>
              <a:t/>
            </a:r>
            <a:br>
              <a:rPr lang="en-US" sz="5300" dirty="0">
                <a:solidFill>
                  <a:srgbClr val="0070C0"/>
                </a:solidFill>
              </a:rPr>
            </a:br>
            <a:r>
              <a:rPr lang="en-US" sz="5300" dirty="0">
                <a:solidFill>
                  <a:srgbClr val="0070C0"/>
                </a:solidFill>
              </a:rPr>
              <a:t>                </a:t>
            </a:r>
            <a:br>
              <a:rPr lang="en-US" sz="5300" dirty="0">
                <a:solidFill>
                  <a:srgbClr val="0070C0"/>
                </a:solidFill>
              </a:rPr>
            </a:br>
            <a:r>
              <a:rPr lang="en-US" sz="5300" dirty="0">
                <a:solidFill>
                  <a:srgbClr val="0070C0"/>
                </a:solidFill>
              </a:rPr>
              <a:t>                          </a:t>
            </a:r>
            <a:r>
              <a:rPr lang="en-US" cap="none" dirty="0" smtClean="0">
                <a:solidFill>
                  <a:srgbClr val="0070C0"/>
                </a:solidFill>
              </a:rPr>
              <a:t> </a:t>
            </a:r>
            <a:br>
              <a:rPr lang="en-US" cap="none" dirty="0" smtClean="0">
                <a:solidFill>
                  <a:srgbClr val="0070C0"/>
                </a:solidFill>
              </a:rPr>
            </a:br>
            <a:r>
              <a:rPr lang="en-US" cap="none" dirty="0">
                <a:solidFill>
                  <a:srgbClr val="0070C0"/>
                </a:solidFill>
              </a:rPr>
              <a:t/>
            </a:r>
            <a:br>
              <a:rPr lang="en-US" cap="none" dirty="0">
                <a:solidFill>
                  <a:srgbClr val="0070C0"/>
                </a:solidFill>
              </a:rPr>
            </a:br>
            <a:r>
              <a:rPr lang="en-US" cap="none" dirty="0" smtClean="0">
                <a:solidFill>
                  <a:srgbClr val="0070C0"/>
                </a:solidFill>
              </a:rPr>
              <a:t>                                   </a:t>
            </a:r>
            <a:r>
              <a:rPr lang="en-US" sz="6000" cap="none" dirty="0" smtClean="0"/>
              <a:t>Program </a:t>
            </a:r>
            <a:r>
              <a:rPr lang="en-US" sz="6000" cap="none" dirty="0"/>
              <a:t>Report </a:t>
            </a:r>
            <a:r>
              <a:rPr lang="en-US" sz="6000" cap="none" dirty="0" smtClean="0"/>
              <a:t/>
            </a:r>
            <a:br>
              <a:rPr lang="en-US" sz="6000" cap="none" dirty="0" smtClean="0"/>
            </a:br>
            <a:r>
              <a:rPr lang="en-US" sz="6000" cap="none" dirty="0"/>
              <a:t/>
            </a:r>
            <a:br>
              <a:rPr lang="en-US" sz="6000" cap="none" dirty="0"/>
            </a:br>
            <a:r>
              <a:rPr lang="en-US" sz="4900" cap="none" dirty="0" smtClean="0">
                <a:solidFill>
                  <a:schemeClr val="tx1"/>
                </a:solidFill>
              </a:rPr>
              <a:t>Talia </a:t>
            </a:r>
            <a:r>
              <a:rPr lang="en-US" sz="4900" cap="none" dirty="0">
                <a:solidFill>
                  <a:schemeClr val="tx1"/>
                </a:solidFill>
              </a:rPr>
              <a:t>St. Clair</a:t>
            </a:r>
            <a:br>
              <a:rPr lang="en-US" sz="4900" cap="none" dirty="0">
                <a:solidFill>
                  <a:schemeClr val="tx1"/>
                </a:solidFill>
              </a:rPr>
            </a:br>
            <a:r>
              <a:rPr lang="en-US" sz="4900" cap="none" dirty="0">
                <a:solidFill>
                  <a:schemeClr val="tx1"/>
                </a:solidFill>
              </a:rPr>
              <a:t>OAPSA President Elect </a:t>
            </a:r>
            <a:r>
              <a:rPr lang="en-US" cap="none" dirty="0">
                <a:solidFill>
                  <a:schemeClr val="tx1"/>
                </a:solidFill>
              </a:rPr>
              <a:t/>
            </a:r>
            <a:br>
              <a:rPr lang="en-US" cap="none" dirty="0">
                <a:solidFill>
                  <a:schemeClr val="tx1"/>
                </a:solidFill>
              </a:rPr>
            </a:br>
            <a:r>
              <a:rPr lang="en-US" cap="none" dirty="0">
                <a:solidFill>
                  <a:schemeClr val="tx1"/>
                </a:solidFill>
              </a:rPr>
              <a:t/>
            </a:r>
            <a:br>
              <a:rPr lang="en-US" cap="none" dirty="0">
                <a:solidFill>
                  <a:schemeClr val="tx1"/>
                </a:solidFill>
              </a:rPr>
            </a:br>
            <a:r>
              <a:rPr lang="en-US" sz="3600" cap="none" dirty="0" smtClean="0">
                <a:solidFill>
                  <a:schemeClr val="tx1"/>
                </a:solidFill>
              </a:rPr>
              <a:t>Mark </a:t>
            </a:r>
            <a:r>
              <a:rPr lang="en-US" sz="3600" cap="none" dirty="0">
                <a:solidFill>
                  <a:schemeClr val="tx1"/>
                </a:solidFill>
              </a:rPr>
              <a:t>Your Calendars for OAPSA Conferences</a:t>
            </a:r>
            <a:br>
              <a:rPr lang="en-US" sz="3600" cap="none" dirty="0">
                <a:solidFill>
                  <a:schemeClr val="tx1"/>
                </a:solidFill>
              </a:rPr>
            </a:br>
            <a:r>
              <a:rPr lang="en-US" sz="3600" cap="none" dirty="0">
                <a:solidFill>
                  <a:schemeClr val="tx1"/>
                </a:solidFill>
              </a:rPr>
              <a:t>February  25 &amp; 26, 2021</a:t>
            </a:r>
            <a:br>
              <a:rPr lang="en-US" sz="3600" cap="none" dirty="0">
                <a:solidFill>
                  <a:schemeClr val="tx1"/>
                </a:solidFill>
              </a:rPr>
            </a:br>
            <a:r>
              <a:rPr lang="en-US" sz="3600" cap="none" dirty="0">
                <a:solidFill>
                  <a:schemeClr val="tx1"/>
                </a:solidFill>
              </a:rPr>
              <a:t>May 7, 2021 </a:t>
            </a:r>
            <a:br>
              <a:rPr lang="en-US" sz="3600" cap="none" dirty="0">
                <a:solidFill>
                  <a:schemeClr val="tx1"/>
                </a:solidFill>
              </a:rPr>
            </a:br>
            <a:r>
              <a:rPr lang="en-US" cap="none" dirty="0">
                <a:solidFill>
                  <a:srgbClr val="0070C0"/>
                </a:solidFill>
              </a:rPr>
              <a:t/>
            </a:r>
            <a:br>
              <a:rPr lang="en-US" cap="none" dirty="0">
                <a:solidFill>
                  <a:srgbClr val="0070C0"/>
                </a:solidFill>
              </a:rPr>
            </a:br>
            <a:r>
              <a:rPr lang="en-US" cap="none" dirty="0">
                <a:solidFill>
                  <a:srgbClr val="0070C0"/>
                </a:solidFill>
              </a:rPr>
              <a:t/>
            </a:r>
            <a:br>
              <a:rPr lang="en-US" cap="none" dirty="0">
                <a:solidFill>
                  <a:srgbClr val="0070C0"/>
                </a:solidFill>
              </a:rPr>
            </a:br>
            <a:r>
              <a:rPr lang="en-US" cap="none" dirty="0">
                <a:solidFill>
                  <a:srgbClr val="0070C0"/>
                </a:solidFill>
              </a:rPr>
              <a:t/>
            </a:r>
            <a:br>
              <a:rPr lang="en-US" cap="none" dirty="0">
                <a:solidFill>
                  <a:srgbClr val="0070C0"/>
                </a:solidFill>
              </a:rPr>
            </a:br>
            <a:r>
              <a:rPr lang="en-US" cap="none" dirty="0">
                <a:solidFill>
                  <a:srgbClr val="0070C0"/>
                </a:solidFill>
              </a:rPr>
              <a:t/>
            </a:r>
            <a:br>
              <a:rPr lang="en-US" cap="none" dirty="0">
                <a:solidFill>
                  <a:srgbClr val="0070C0"/>
                </a:solidFill>
              </a:rPr>
            </a:br>
            <a:endParaRPr lang="en-US" cap="none" dirty="0">
              <a:solidFill>
                <a:srgbClr val="BF2F47"/>
              </a:solidFill>
            </a:endParaRPr>
          </a:p>
        </p:txBody>
      </p:sp>
      <p:pic>
        <p:nvPicPr>
          <p:cNvPr id="7" name="Picture 6">
            <a:extLst>
              <a:ext uri="{FF2B5EF4-FFF2-40B4-BE49-F238E27FC236}">
                <a16:creationId xmlns:a16="http://schemas.microsoft.com/office/drawing/2014/main" id="{C489043E-E492-4D0F-BEDE-05B5E87FD98B}"/>
              </a:ext>
            </a:extLst>
          </p:cNvPr>
          <p:cNvPicPr>
            <a:picLocks noChangeAspect="1"/>
          </p:cNvPicPr>
          <p:nvPr/>
        </p:nvPicPr>
        <p:blipFill>
          <a:blip r:embed="rId3"/>
          <a:stretch>
            <a:fillRect/>
          </a:stretch>
        </p:blipFill>
        <p:spPr>
          <a:xfrm>
            <a:off x="9491213" y="1335269"/>
            <a:ext cx="2091187" cy="1834122"/>
          </a:xfrm>
          <a:prstGeom prst="rect">
            <a:avLst/>
          </a:prstGeom>
        </p:spPr>
      </p:pic>
      <p:sp>
        <p:nvSpPr>
          <p:cNvPr id="3" name="Rectangle 2">
            <a:extLst>
              <a:ext uri="{FF2B5EF4-FFF2-40B4-BE49-F238E27FC236}">
                <a16:creationId xmlns:a16="http://schemas.microsoft.com/office/drawing/2014/main" id="{3343FE48-C12C-4FE8-9C48-FF3D0654CA58}"/>
              </a:ext>
            </a:extLst>
          </p:cNvPr>
          <p:cNvSpPr/>
          <p:nvPr/>
        </p:nvSpPr>
        <p:spPr>
          <a:xfrm>
            <a:off x="1016067" y="5733469"/>
            <a:ext cx="11506631" cy="461665"/>
          </a:xfrm>
          <a:prstGeom prst="rect">
            <a:avLst/>
          </a:prstGeom>
        </p:spPr>
        <p:txBody>
          <a:bodyPr wrap="square">
            <a:spAutoFit/>
          </a:bodyPr>
          <a:lstStyle/>
          <a:p>
            <a:r>
              <a:rPr lang="en-US" sz="2400" dirty="0">
                <a:hlinkClick r:id="rId4">
                  <a:extLst>
                    <a:ext uri="{A12FA001-AC4F-418D-AE19-62706E023703}">
                      <ahyp:hlinkClr xmlns="" xmlns:ahyp="http://schemas.microsoft.com/office/drawing/2018/hyperlinkcolor" val="tx"/>
                    </a:ext>
                  </a:extLst>
                </a:hlinkClick>
              </a:rPr>
              <a:t>www.OAPSA.org</a:t>
            </a:r>
            <a:r>
              <a:rPr lang="en-US" sz="2400" dirty="0"/>
              <a:t>             Follow Us on Linked in and Twitter               @OAPSA1</a:t>
            </a:r>
          </a:p>
        </p:txBody>
      </p:sp>
    </p:spTree>
    <p:extLst>
      <p:ext uri="{BB962C8B-B14F-4D97-AF65-F5344CB8AC3E}">
        <p14:creationId xmlns:p14="http://schemas.microsoft.com/office/powerpoint/2010/main" val="1314595147"/>
      </p:ext>
    </p:extLst>
  </p:cSld>
  <p:clrMapOvr>
    <a:masterClrMapping/>
  </p:clrMapOvr>
  <p:transition spd="slow" advTm="11495">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EF13-5C28-4949-8DA5-5CC939406880}"/>
              </a:ext>
            </a:extLst>
          </p:cNvPr>
          <p:cNvSpPr>
            <a:spLocks noGrp="1"/>
          </p:cNvSpPr>
          <p:nvPr>
            <p:ph type="title"/>
          </p:nvPr>
        </p:nvSpPr>
        <p:spPr>
          <a:xfrm>
            <a:off x="2996872" y="680290"/>
            <a:ext cx="8610600" cy="1293028"/>
          </a:xfrm>
        </p:spPr>
        <p:txBody>
          <a:bodyPr>
            <a:normAutofit fontScale="90000"/>
          </a:bodyPr>
          <a:lstStyle/>
          <a:p>
            <a:r>
              <a:rPr lang="en-US" cap="none" dirty="0"/>
              <a:t>News &amp; Updates from our </a:t>
            </a:r>
            <a:br>
              <a:rPr lang="en-US" cap="none" dirty="0"/>
            </a:br>
            <a:r>
              <a:rPr lang="en-US" cap="none" dirty="0"/>
              <a:t>Past President </a:t>
            </a:r>
          </a:p>
        </p:txBody>
      </p:sp>
      <p:pic>
        <p:nvPicPr>
          <p:cNvPr id="4" name="Content Placeholder 3">
            <a:extLst>
              <a:ext uri="{FF2B5EF4-FFF2-40B4-BE49-F238E27FC236}">
                <a16:creationId xmlns:a16="http://schemas.microsoft.com/office/drawing/2014/main" id="{8DED6493-BFA5-46AA-AC9C-398D9DD08F69}"/>
              </a:ext>
            </a:extLst>
          </p:cNvPr>
          <p:cNvPicPr>
            <a:picLocks noGrp="1" noChangeAspect="1"/>
          </p:cNvPicPr>
          <p:nvPr>
            <p:ph sz="quarter" idx="13"/>
          </p:nvPr>
        </p:nvPicPr>
        <p:blipFill>
          <a:blip r:embed="rId2"/>
          <a:stretch>
            <a:fillRect/>
          </a:stretch>
        </p:blipFill>
        <p:spPr>
          <a:xfrm>
            <a:off x="9702472" y="2345066"/>
            <a:ext cx="1905000" cy="1739900"/>
          </a:xfrm>
          <a:prstGeom prst="rect">
            <a:avLst/>
          </a:prstGeom>
        </p:spPr>
      </p:pic>
      <p:sp>
        <p:nvSpPr>
          <p:cNvPr id="5" name="TextBox 4">
            <a:extLst>
              <a:ext uri="{FF2B5EF4-FFF2-40B4-BE49-F238E27FC236}">
                <a16:creationId xmlns:a16="http://schemas.microsoft.com/office/drawing/2014/main" id="{5D653EED-427E-481B-B710-6E74AF780D79}"/>
              </a:ext>
            </a:extLst>
          </p:cNvPr>
          <p:cNvSpPr txBox="1"/>
          <p:nvPr/>
        </p:nvSpPr>
        <p:spPr>
          <a:xfrm>
            <a:off x="444619" y="2417061"/>
            <a:ext cx="11036181" cy="4616648"/>
          </a:xfrm>
          <a:prstGeom prst="rect">
            <a:avLst/>
          </a:prstGeom>
          <a:noFill/>
        </p:spPr>
        <p:txBody>
          <a:bodyPr wrap="square" rtlCol="0">
            <a:spAutoFit/>
          </a:bodyPr>
          <a:lstStyle/>
          <a:p>
            <a:r>
              <a:rPr lang="en-US" sz="5400" dirty="0"/>
              <a:t>Deidre Parsons</a:t>
            </a:r>
          </a:p>
          <a:p>
            <a:r>
              <a:rPr lang="en-US" sz="5400" dirty="0"/>
              <a:t>OAPSA Past President</a:t>
            </a:r>
          </a:p>
          <a:p>
            <a:endParaRPr lang="en-US" sz="5400" dirty="0"/>
          </a:p>
          <a:p>
            <a:endParaRPr lang="en-US" sz="5400" dirty="0">
              <a:hlinkClick r:id="rId3"/>
            </a:endParaRPr>
          </a:p>
          <a:p>
            <a:r>
              <a:rPr lang="en-US" sz="2400" dirty="0" smtClean="0">
                <a:hlinkClick r:id="rId3"/>
              </a:rPr>
              <a:t>www.OAPSA.org</a:t>
            </a:r>
            <a:r>
              <a:rPr lang="en-US" sz="2400" dirty="0" smtClean="0"/>
              <a:t>                    </a:t>
            </a:r>
            <a:r>
              <a:rPr lang="en-US" sz="2400" dirty="0"/>
              <a:t>Follow Us on Linked in and Twitter          @OAPSA1</a:t>
            </a:r>
          </a:p>
          <a:p>
            <a:endParaRPr lang="en-US" sz="5400" dirty="0"/>
          </a:p>
        </p:txBody>
      </p:sp>
    </p:spTree>
    <p:extLst>
      <p:ext uri="{BB962C8B-B14F-4D97-AF65-F5344CB8AC3E}">
        <p14:creationId xmlns:p14="http://schemas.microsoft.com/office/powerpoint/2010/main" val="153715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5F77-10AA-4C15-9CC4-B0F7D081F762}"/>
              </a:ext>
            </a:extLst>
          </p:cNvPr>
          <p:cNvSpPr>
            <a:spLocks noGrp="1"/>
          </p:cNvSpPr>
          <p:nvPr>
            <p:ph type="title"/>
          </p:nvPr>
        </p:nvSpPr>
        <p:spPr/>
        <p:txBody>
          <a:bodyPr>
            <a:noAutofit/>
          </a:bodyPr>
          <a:lstStyle/>
          <a:p>
            <a:pPr algn="ctr"/>
            <a:r>
              <a:rPr lang="en-US" sz="5400" cap="none" dirty="0"/>
              <a:t>Communications </a:t>
            </a:r>
            <a:r>
              <a:rPr lang="en-US" sz="5400" cap="none" dirty="0" smtClean="0"/>
              <a:t> </a:t>
            </a:r>
            <a:r>
              <a:rPr lang="en-US" sz="5400" cap="none" dirty="0"/>
              <a:t>Report </a:t>
            </a:r>
          </a:p>
        </p:txBody>
      </p:sp>
      <p:sp>
        <p:nvSpPr>
          <p:cNvPr id="3" name="Content Placeholder 2">
            <a:extLst>
              <a:ext uri="{FF2B5EF4-FFF2-40B4-BE49-F238E27FC236}">
                <a16:creationId xmlns:a16="http://schemas.microsoft.com/office/drawing/2014/main" id="{311FF2B4-5032-4CD3-B266-00F6139D3449}"/>
              </a:ext>
            </a:extLst>
          </p:cNvPr>
          <p:cNvSpPr>
            <a:spLocks noGrp="1"/>
          </p:cNvSpPr>
          <p:nvPr>
            <p:ph sz="quarter" idx="13"/>
          </p:nvPr>
        </p:nvSpPr>
        <p:spPr>
          <a:xfrm>
            <a:off x="685800" y="2063396"/>
            <a:ext cx="10394707" cy="4537101"/>
          </a:xfrm>
        </p:spPr>
        <p:txBody>
          <a:bodyPr>
            <a:normAutofit fontScale="25000" lnSpcReduction="20000"/>
          </a:bodyPr>
          <a:lstStyle/>
          <a:p>
            <a:endParaRPr lang="en-US" sz="6600" dirty="0"/>
          </a:p>
          <a:p>
            <a:pPr marL="0" indent="0">
              <a:buNone/>
            </a:pPr>
            <a:endParaRPr lang="en-US" sz="16600" dirty="0"/>
          </a:p>
          <a:p>
            <a:pPr marL="0" indent="0">
              <a:buNone/>
            </a:pPr>
            <a:endParaRPr lang="en-US" sz="17600" dirty="0" smtClean="0"/>
          </a:p>
          <a:p>
            <a:pPr marL="0" indent="0">
              <a:buNone/>
            </a:pPr>
            <a:r>
              <a:rPr lang="en-US" sz="17600" dirty="0" smtClean="0"/>
              <a:t>Dr</a:t>
            </a:r>
            <a:r>
              <a:rPr lang="en-US" sz="17600" dirty="0"/>
              <a:t>. Valerie Riedthaler</a:t>
            </a:r>
          </a:p>
          <a:p>
            <a:pPr marL="0" indent="0">
              <a:buNone/>
            </a:pPr>
            <a:r>
              <a:rPr lang="en-US" sz="17600" dirty="0"/>
              <a:t>Communications Officer</a:t>
            </a:r>
          </a:p>
          <a:p>
            <a:pPr marL="0" indent="0">
              <a:buNone/>
            </a:pPr>
            <a:endParaRPr lang="en-US" sz="6600" dirty="0"/>
          </a:p>
          <a:p>
            <a:pPr marL="0" indent="0">
              <a:buNone/>
            </a:pPr>
            <a:endParaRPr lang="en-US" sz="6600" dirty="0"/>
          </a:p>
          <a:p>
            <a:pPr marL="0" indent="0">
              <a:buNone/>
            </a:pPr>
            <a:endParaRPr lang="en-US" sz="6600" dirty="0"/>
          </a:p>
          <a:p>
            <a:pPr marL="0" indent="0">
              <a:buNone/>
            </a:pPr>
            <a:endParaRPr lang="en-US" sz="6600" dirty="0"/>
          </a:p>
          <a:p>
            <a:pPr marL="0" indent="0">
              <a:buNone/>
            </a:pPr>
            <a:endParaRPr lang="en-US" sz="6600" dirty="0"/>
          </a:p>
          <a:p>
            <a:pPr marL="0" indent="0">
              <a:buNone/>
            </a:pPr>
            <a:endParaRPr lang="en-US" sz="6600" dirty="0"/>
          </a:p>
          <a:p>
            <a:pPr marL="0" indent="0">
              <a:buNone/>
            </a:pPr>
            <a:r>
              <a:rPr lang="en-US" sz="6600" dirty="0"/>
              <a:t> </a:t>
            </a:r>
          </a:p>
        </p:txBody>
      </p:sp>
      <p:pic>
        <p:nvPicPr>
          <p:cNvPr id="4" name="Picture 3">
            <a:extLst>
              <a:ext uri="{FF2B5EF4-FFF2-40B4-BE49-F238E27FC236}">
                <a16:creationId xmlns:a16="http://schemas.microsoft.com/office/drawing/2014/main" id="{8D6CD2A0-2A1A-4B2F-A7EF-C8151D9B947C}"/>
              </a:ext>
            </a:extLst>
          </p:cNvPr>
          <p:cNvPicPr>
            <a:picLocks noChangeAspect="1"/>
          </p:cNvPicPr>
          <p:nvPr/>
        </p:nvPicPr>
        <p:blipFill>
          <a:blip r:embed="rId2"/>
          <a:stretch>
            <a:fillRect/>
          </a:stretch>
        </p:blipFill>
        <p:spPr>
          <a:xfrm>
            <a:off x="9563023" y="3053560"/>
            <a:ext cx="2091187" cy="1834122"/>
          </a:xfrm>
          <a:prstGeom prst="rect">
            <a:avLst/>
          </a:prstGeom>
        </p:spPr>
      </p:pic>
      <p:sp>
        <p:nvSpPr>
          <p:cNvPr id="8" name="TextBox 7">
            <a:extLst>
              <a:ext uri="{FF2B5EF4-FFF2-40B4-BE49-F238E27FC236}">
                <a16:creationId xmlns:a16="http://schemas.microsoft.com/office/drawing/2014/main" id="{2800ABBA-B61D-4D0B-9BD0-A76975CA162C}"/>
              </a:ext>
            </a:extLst>
          </p:cNvPr>
          <p:cNvSpPr txBox="1"/>
          <p:nvPr/>
        </p:nvSpPr>
        <p:spPr>
          <a:xfrm>
            <a:off x="-641131" y="4631351"/>
            <a:ext cx="13463752" cy="1661993"/>
          </a:xfrm>
          <a:prstGeom prst="rect">
            <a:avLst/>
          </a:prstGeom>
          <a:noFill/>
        </p:spPr>
        <p:txBody>
          <a:bodyPr wrap="square">
            <a:spAutoFit/>
          </a:bodyPr>
          <a:lstStyle/>
          <a:p>
            <a:pPr marL="0" indent="0" algn="ctr">
              <a:buNone/>
            </a:pPr>
            <a:endParaRPr lang="en-US" sz="1800" dirty="0">
              <a:hlinkClick r:id="rId3">
                <a:extLst>
                  <a:ext uri="{A12FA001-AC4F-418D-AE19-62706E023703}">
                    <ahyp:hlinkClr xmlns="" xmlns:ahyp="http://schemas.microsoft.com/office/drawing/2018/hyperlinkcolor" val="tx"/>
                  </a:ext>
                </a:extLst>
              </a:hlinkClick>
            </a:endParaRPr>
          </a:p>
          <a:p>
            <a:pPr marL="0" indent="0" algn="ctr">
              <a:buNone/>
            </a:pPr>
            <a:endParaRPr lang="en-US" dirty="0">
              <a:hlinkClick r:id="rId3">
                <a:extLst>
                  <a:ext uri="{A12FA001-AC4F-418D-AE19-62706E023703}">
                    <ahyp:hlinkClr xmlns="" xmlns:ahyp="http://schemas.microsoft.com/office/drawing/2018/hyperlinkcolor" val="tx"/>
                  </a:ext>
                </a:extLst>
              </a:hlinkClick>
            </a:endParaRPr>
          </a:p>
          <a:p>
            <a:pPr marL="0" indent="0" algn="ctr">
              <a:buNone/>
            </a:pPr>
            <a:endParaRPr lang="en-US" dirty="0">
              <a:hlinkClick r:id="rId3">
                <a:extLst>
                  <a:ext uri="{A12FA001-AC4F-418D-AE19-62706E023703}">
                    <ahyp:hlinkClr xmlns="" xmlns:ahyp="http://schemas.microsoft.com/office/drawing/2018/hyperlinkcolor" val="tx"/>
                  </a:ext>
                </a:extLst>
              </a:hlinkClick>
            </a:endParaRPr>
          </a:p>
          <a:p>
            <a:pPr marL="0" indent="0" algn="ctr">
              <a:buNone/>
            </a:pPr>
            <a:endParaRPr lang="en-US" sz="2400" dirty="0">
              <a:hlinkClick r:id="rId3">
                <a:extLst>
                  <a:ext uri="{A12FA001-AC4F-418D-AE19-62706E023703}">
                    <ahyp:hlinkClr xmlns="" xmlns:ahyp="http://schemas.microsoft.com/office/drawing/2018/hyperlinkcolor" val="tx"/>
                  </a:ext>
                </a:extLst>
              </a:hlinkClick>
            </a:endParaRPr>
          </a:p>
          <a:p>
            <a:pPr marL="0" indent="0" algn="ctr">
              <a:buNone/>
            </a:pPr>
            <a:r>
              <a:rPr lang="en-US" sz="2400" dirty="0">
                <a:hlinkClick r:id="rId3">
                  <a:extLst>
                    <a:ext uri="{A12FA001-AC4F-418D-AE19-62706E023703}">
                      <ahyp:hlinkClr xmlns="" xmlns:ahyp="http://schemas.microsoft.com/office/drawing/2018/hyperlinkcolor" val="tx"/>
                    </a:ext>
                  </a:extLst>
                </a:hlinkClick>
              </a:rPr>
              <a:t>www.OAPSA.org</a:t>
            </a:r>
            <a:r>
              <a:rPr lang="en-US" sz="2400" dirty="0"/>
              <a:t>                      Follow Us on Linked in and Twitter              @OAPSA1</a:t>
            </a:r>
          </a:p>
        </p:txBody>
      </p:sp>
    </p:spTree>
    <p:extLst>
      <p:ext uri="{BB962C8B-B14F-4D97-AF65-F5344CB8AC3E}">
        <p14:creationId xmlns:p14="http://schemas.microsoft.com/office/powerpoint/2010/main" val="88257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E4B3-339A-42C4-B567-8AE6B004010A}"/>
              </a:ext>
            </a:extLst>
          </p:cNvPr>
          <p:cNvSpPr>
            <a:spLocks noGrp="1"/>
          </p:cNvSpPr>
          <p:nvPr>
            <p:ph type="title"/>
          </p:nvPr>
        </p:nvSpPr>
        <p:spPr>
          <a:xfrm>
            <a:off x="685800" y="444175"/>
            <a:ext cx="10396882" cy="1342240"/>
          </a:xfrm>
        </p:spPr>
        <p:txBody>
          <a:bodyPr>
            <a:normAutofit fontScale="90000"/>
          </a:bodyPr>
          <a:lstStyle/>
          <a:p>
            <a:pPr algn="l"/>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sz="5300" dirty="0">
                <a:solidFill>
                  <a:srgbClr val="0070C0"/>
                </a:solidFill>
              </a:rPr>
              <a:t/>
            </a:r>
            <a:br>
              <a:rPr lang="en-US" sz="5300" dirty="0">
                <a:solidFill>
                  <a:srgbClr val="0070C0"/>
                </a:solidFill>
              </a:rPr>
            </a:br>
            <a:r>
              <a:rPr lang="en-US" sz="5300" dirty="0">
                <a:solidFill>
                  <a:srgbClr val="0070C0"/>
                </a:solidFill>
              </a:rPr>
              <a:t/>
            </a:r>
            <a:br>
              <a:rPr lang="en-US" sz="5300" dirty="0">
                <a:solidFill>
                  <a:srgbClr val="0070C0"/>
                </a:solidFill>
              </a:rPr>
            </a:br>
            <a:r>
              <a:rPr lang="en-US" sz="5300" dirty="0">
                <a:solidFill>
                  <a:srgbClr val="0070C0"/>
                </a:solidFill>
              </a:rPr>
              <a:t/>
            </a:r>
            <a:br>
              <a:rPr lang="en-US" sz="5300" dirty="0">
                <a:solidFill>
                  <a:srgbClr val="0070C0"/>
                </a:solidFill>
              </a:rPr>
            </a:br>
            <a:r>
              <a:rPr lang="en-US" sz="5300" dirty="0">
                <a:solidFill>
                  <a:srgbClr val="0070C0"/>
                </a:solidFill>
              </a:rPr>
              <a:t/>
            </a:r>
            <a:br>
              <a:rPr lang="en-US" sz="5300" dirty="0">
                <a:solidFill>
                  <a:srgbClr val="0070C0"/>
                </a:solidFill>
              </a:rPr>
            </a:br>
            <a:r>
              <a:rPr lang="en-US" sz="5300" cap="none" dirty="0">
                <a:latin typeface="+mn-lt"/>
              </a:rPr>
              <a:t>Executive </a:t>
            </a:r>
            <a:br>
              <a:rPr lang="en-US" sz="5300" cap="none" dirty="0">
                <a:latin typeface="+mn-lt"/>
              </a:rPr>
            </a:br>
            <a:r>
              <a:rPr lang="en-US" sz="5300" cap="none" dirty="0">
                <a:latin typeface="+mn-lt"/>
              </a:rPr>
              <a:t>Director Report  </a:t>
            </a:r>
            <a:r>
              <a:rPr lang="en-US" dirty="0"/>
              <a:t/>
            </a:r>
            <a:br>
              <a:rPr lang="en-US" dirty="0"/>
            </a:br>
            <a:r>
              <a:rPr lang="en-US" cap="none" dirty="0">
                <a:solidFill>
                  <a:srgbClr val="0070C0"/>
                </a:solidFill>
              </a:rPr>
              <a:t/>
            </a:r>
            <a:br>
              <a:rPr lang="en-US" cap="none" dirty="0">
                <a:solidFill>
                  <a:srgbClr val="0070C0"/>
                </a:solidFill>
              </a:rPr>
            </a:br>
            <a:r>
              <a:rPr lang="en-US" cap="none" dirty="0">
                <a:solidFill>
                  <a:srgbClr val="0070C0"/>
                </a:solidFill>
              </a:rPr>
              <a:t/>
            </a:r>
            <a:br>
              <a:rPr lang="en-US" cap="none" dirty="0">
                <a:solidFill>
                  <a:srgbClr val="0070C0"/>
                </a:solidFill>
              </a:rPr>
            </a:br>
            <a:r>
              <a:rPr lang="en-US" cap="none" dirty="0">
                <a:solidFill>
                  <a:srgbClr val="0070C0"/>
                </a:solidFill>
              </a:rPr>
              <a:t>Donna Stelzer</a:t>
            </a:r>
            <a:br>
              <a:rPr lang="en-US" cap="none" dirty="0">
                <a:solidFill>
                  <a:srgbClr val="0070C0"/>
                </a:solidFill>
              </a:rPr>
            </a:br>
            <a:r>
              <a:rPr lang="en-US" cap="none" dirty="0">
                <a:solidFill>
                  <a:srgbClr val="0070C0"/>
                </a:solidFill>
              </a:rPr>
              <a:t>Executive Director</a:t>
            </a:r>
            <a:br>
              <a:rPr lang="en-US" cap="none" dirty="0">
                <a:solidFill>
                  <a:srgbClr val="0070C0"/>
                </a:solidFill>
              </a:rPr>
            </a:br>
            <a:r>
              <a:rPr lang="en-US" cap="none" dirty="0">
                <a:solidFill>
                  <a:srgbClr val="0070C0"/>
                </a:solidFill>
              </a:rPr>
              <a:t> 937-902-0671</a:t>
            </a:r>
            <a:br>
              <a:rPr lang="en-US" cap="none" dirty="0">
                <a:solidFill>
                  <a:srgbClr val="0070C0"/>
                </a:solidFill>
              </a:rPr>
            </a:br>
            <a:r>
              <a:rPr lang="en-US" cap="none" dirty="0">
                <a:solidFill>
                  <a:srgbClr val="0070C0"/>
                </a:solidFill>
              </a:rPr>
              <a:t/>
            </a:r>
            <a:br>
              <a:rPr lang="en-US" cap="none" dirty="0">
                <a:solidFill>
                  <a:srgbClr val="0070C0"/>
                </a:solidFill>
              </a:rPr>
            </a:br>
            <a:r>
              <a:rPr lang="en-US" cap="none" dirty="0">
                <a:solidFill>
                  <a:srgbClr val="0070C0"/>
                </a:solidFill>
              </a:rPr>
              <a:t/>
            </a:r>
            <a:br>
              <a:rPr lang="en-US" cap="none" dirty="0">
                <a:solidFill>
                  <a:srgbClr val="0070C0"/>
                </a:solidFill>
              </a:rPr>
            </a:br>
            <a:endParaRPr lang="en-US" cap="none" dirty="0">
              <a:solidFill>
                <a:srgbClr val="BF2F47"/>
              </a:solidFill>
            </a:endParaRPr>
          </a:p>
        </p:txBody>
      </p:sp>
      <p:sp>
        <p:nvSpPr>
          <p:cNvPr id="8" name="Content Placeholder 7">
            <a:extLst>
              <a:ext uri="{FF2B5EF4-FFF2-40B4-BE49-F238E27FC236}">
                <a16:creationId xmlns:a16="http://schemas.microsoft.com/office/drawing/2014/main" id="{1E87FDB1-4FDA-4927-90BF-6958087A412E}"/>
              </a:ext>
            </a:extLst>
          </p:cNvPr>
          <p:cNvSpPr>
            <a:spLocks noGrp="1"/>
          </p:cNvSpPr>
          <p:nvPr>
            <p:ph sz="quarter" idx="13"/>
          </p:nvPr>
        </p:nvSpPr>
        <p:spPr>
          <a:xfrm>
            <a:off x="346841" y="1786415"/>
            <a:ext cx="10733666" cy="4627409"/>
          </a:xfrm>
        </p:spPr>
        <p:txBody>
          <a:bodyPr/>
          <a:lstStyle/>
          <a:p>
            <a:endParaRPr lang="en-US" dirty="0"/>
          </a:p>
          <a:p>
            <a:pPr lvl="5"/>
            <a:endParaRPr lang="en-US" dirty="0"/>
          </a:p>
          <a:p>
            <a:endParaRPr lang="en-US" dirty="0"/>
          </a:p>
          <a:p>
            <a:endParaRPr lang="en-US" dirty="0"/>
          </a:p>
          <a:p>
            <a:pPr marL="0" indent="0">
              <a:buNone/>
            </a:pPr>
            <a:endParaRPr lang="en-US" dirty="0">
              <a:solidFill>
                <a:srgbClr val="F0532B"/>
              </a:solidFill>
              <a:hlinkClick r:id="rId3">
                <a:extLst>
                  <a:ext uri="{A12FA001-AC4F-418D-AE19-62706E023703}">
                    <ahyp:hlinkClr xmlns="" xmlns:ahyp="http://schemas.microsoft.com/office/drawing/2018/hyperlinkcolor" val="tx"/>
                  </a:ext>
                </a:extLst>
              </a:hlinkClick>
            </a:endParaRPr>
          </a:p>
          <a:p>
            <a:pPr marL="0" indent="0">
              <a:buNone/>
            </a:pPr>
            <a:endParaRPr lang="en-US" dirty="0">
              <a:solidFill>
                <a:srgbClr val="F0532B"/>
              </a:solidFill>
              <a:hlinkClick r:id="rId3">
                <a:extLst>
                  <a:ext uri="{A12FA001-AC4F-418D-AE19-62706E023703}">
                    <ahyp:hlinkClr xmlns="" xmlns:ahyp="http://schemas.microsoft.com/office/drawing/2018/hyperlinkcolor" val="tx"/>
                  </a:ext>
                </a:extLst>
              </a:hlinkClick>
            </a:endParaRPr>
          </a:p>
          <a:p>
            <a:pPr marL="0" indent="0">
              <a:buNone/>
            </a:pPr>
            <a:endParaRPr lang="en-US" dirty="0">
              <a:solidFill>
                <a:srgbClr val="F0532B"/>
              </a:solidFill>
              <a:hlinkClick r:id="rId3">
                <a:extLst>
                  <a:ext uri="{A12FA001-AC4F-418D-AE19-62706E023703}">
                    <ahyp:hlinkClr xmlns="" xmlns:ahyp="http://schemas.microsoft.com/office/drawing/2018/hyperlinkcolor" val="tx"/>
                  </a:ext>
                </a:extLst>
              </a:hlinkClick>
            </a:endParaRPr>
          </a:p>
          <a:p>
            <a:pPr marL="0" indent="0">
              <a:buNone/>
            </a:pPr>
            <a:endParaRPr lang="en-US" dirty="0">
              <a:hlinkClick r:id="rId3">
                <a:extLst>
                  <a:ext uri="{A12FA001-AC4F-418D-AE19-62706E023703}">
                    <ahyp:hlinkClr xmlns="" xmlns:ahyp="http://schemas.microsoft.com/office/drawing/2018/hyperlinkcolor" val="tx"/>
                  </a:ext>
                </a:extLst>
              </a:hlinkClick>
            </a:endParaRPr>
          </a:p>
          <a:p>
            <a:pPr marL="0" indent="0">
              <a:buNone/>
            </a:pPr>
            <a:r>
              <a:rPr lang="en-US" sz="2800" dirty="0">
                <a:hlinkClick r:id="rId3">
                  <a:extLst>
                    <a:ext uri="{A12FA001-AC4F-418D-AE19-62706E023703}">
                      <ahyp:hlinkClr xmlns="" xmlns:ahyp="http://schemas.microsoft.com/office/drawing/2018/hyperlinkcolor" val="tx"/>
                    </a:ext>
                  </a:extLst>
                </a:hlinkClick>
              </a:rPr>
              <a:t>OAPSA.DonnaStelzer@gmail.com</a:t>
            </a:r>
            <a:r>
              <a:rPr lang="en-US" sz="2800" dirty="0"/>
              <a:t> </a:t>
            </a:r>
          </a:p>
        </p:txBody>
      </p:sp>
      <p:pic>
        <p:nvPicPr>
          <p:cNvPr id="6" name="Picture 5">
            <a:extLst>
              <a:ext uri="{FF2B5EF4-FFF2-40B4-BE49-F238E27FC236}">
                <a16:creationId xmlns:a16="http://schemas.microsoft.com/office/drawing/2014/main" id="{DB0766AC-3FEB-4D74-B637-F6D60FD52ADC}"/>
              </a:ext>
            </a:extLst>
          </p:cNvPr>
          <p:cNvPicPr>
            <a:picLocks noChangeAspect="1"/>
          </p:cNvPicPr>
          <p:nvPr/>
        </p:nvPicPr>
        <p:blipFill>
          <a:blip r:embed="rId4"/>
          <a:stretch>
            <a:fillRect/>
          </a:stretch>
        </p:blipFill>
        <p:spPr>
          <a:xfrm>
            <a:off x="5639915" y="1145005"/>
            <a:ext cx="5253327" cy="2955114"/>
          </a:xfrm>
          <a:prstGeom prst="rect">
            <a:avLst/>
          </a:prstGeom>
        </p:spPr>
      </p:pic>
      <p:pic>
        <p:nvPicPr>
          <p:cNvPr id="7" name="Picture 6">
            <a:extLst>
              <a:ext uri="{FF2B5EF4-FFF2-40B4-BE49-F238E27FC236}">
                <a16:creationId xmlns:a16="http://schemas.microsoft.com/office/drawing/2014/main" id="{C489043E-E492-4D0F-BEDE-05B5E87FD98B}"/>
              </a:ext>
            </a:extLst>
          </p:cNvPr>
          <p:cNvPicPr>
            <a:picLocks noChangeAspect="1"/>
          </p:cNvPicPr>
          <p:nvPr/>
        </p:nvPicPr>
        <p:blipFill>
          <a:blip r:embed="rId5"/>
          <a:stretch>
            <a:fillRect/>
          </a:stretch>
        </p:blipFill>
        <p:spPr>
          <a:xfrm>
            <a:off x="10627697" y="57108"/>
            <a:ext cx="921327" cy="808070"/>
          </a:xfrm>
          <a:prstGeom prst="rect">
            <a:avLst/>
          </a:prstGeom>
        </p:spPr>
      </p:pic>
    </p:spTree>
    <p:extLst>
      <p:ext uri="{BB962C8B-B14F-4D97-AF65-F5344CB8AC3E}">
        <p14:creationId xmlns:p14="http://schemas.microsoft.com/office/powerpoint/2010/main" val="327087256"/>
      </p:ext>
    </p:extLst>
  </p:cSld>
  <p:clrMapOvr>
    <a:masterClrMapping/>
  </p:clrMapOvr>
  <p:transition spd="slow" advTm="11495">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532C45-737F-4FD8-8766-0E8995255579}"/>
              </a:ext>
            </a:extLst>
          </p:cNvPr>
          <p:cNvPicPr>
            <a:picLocks noChangeAspect="1"/>
          </p:cNvPicPr>
          <p:nvPr/>
        </p:nvPicPr>
        <p:blipFill>
          <a:blip r:embed="rId3"/>
          <a:stretch>
            <a:fillRect/>
          </a:stretch>
        </p:blipFill>
        <p:spPr>
          <a:xfrm>
            <a:off x="9920749" y="5313439"/>
            <a:ext cx="1555750" cy="1460986"/>
          </a:xfrm>
          <a:prstGeom prst="rect">
            <a:avLst/>
          </a:prstGeom>
        </p:spPr>
      </p:pic>
      <p:pic>
        <p:nvPicPr>
          <p:cNvPr id="4" name="Picture 3">
            <a:extLst>
              <a:ext uri="{FF2B5EF4-FFF2-40B4-BE49-F238E27FC236}">
                <a16:creationId xmlns:a16="http://schemas.microsoft.com/office/drawing/2014/main" id="{8ADCDCD3-9197-4E0A-9DBE-60E28E031548}"/>
              </a:ext>
            </a:extLst>
          </p:cNvPr>
          <p:cNvPicPr>
            <a:picLocks noChangeAspect="1"/>
          </p:cNvPicPr>
          <p:nvPr/>
        </p:nvPicPr>
        <p:blipFill>
          <a:blip r:embed="rId4"/>
          <a:stretch>
            <a:fillRect/>
          </a:stretch>
        </p:blipFill>
        <p:spPr>
          <a:xfrm>
            <a:off x="8002422" y="1770382"/>
            <a:ext cx="3474076" cy="1166829"/>
          </a:xfrm>
          <a:prstGeom prst="rect">
            <a:avLst/>
          </a:prstGeom>
        </p:spPr>
      </p:pic>
      <p:sp>
        <p:nvSpPr>
          <p:cNvPr id="10" name="TextBox 9">
            <a:extLst>
              <a:ext uri="{FF2B5EF4-FFF2-40B4-BE49-F238E27FC236}">
                <a16:creationId xmlns:a16="http://schemas.microsoft.com/office/drawing/2014/main" id="{1122C572-BA4E-4B27-ACCD-E246809F9E58}"/>
              </a:ext>
            </a:extLst>
          </p:cNvPr>
          <p:cNvSpPr txBox="1"/>
          <p:nvPr/>
        </p:nvSpPr>
        <p:spPr>
          <a:xfrm>
            <a:off x="0" y="-227910"/>
            <a:ext cx="12200398" cy="6186309"/>
          </a:xfrm>
          <a:prstGeom prst="rect">
            <a:avLst/>
          </a:prstGeom>
          <a:noFill/>
        </p:spPr>
        <p:txBody>
          <a:bodyPr wrap="square" rtlCol="0">
            <a:spAutoFit/>
          </a:bodyPr>
          <a:lstStyle/>
          <a:p>
            <a:endParaRPr lang="en-US" sz="4400" dirty="0"/>
          </a:p>
          <a:p>
            <a:r>
              <a:rPr lang="en-US" sz="4400" dirty="0"/>
              <a:t>NAPSA Report – Deidre Parsons, </a:t>
            </a:r>
          </a:p>
          <a:p>
            <a:r>
              <a:rPr lang="en-US" sz="3200" dirty="0"/>
              <a:t>OAPSA Past President and President Elect of NAPSA </a:t>
            </a:r>
          </a:p>
          <a:p>
            <a:endParaRPr lang="en-US" sz="3200" u="sng" dirty="0">
              <a:latin typeface="Arial Rounded MT Bold" panose="020F0704030504030204" pitchFamily="34" charset="0"/>
            </a:endParaRPr>
          </a:p>
          <a:p>
            <a:r>
              <a:rPr lang="en-US" sz="3200" u="sng" dirty="0">
                <a:latin typeface="Arial Rounded MT Bold" panose="020F0704030504030204" pitchFamily="34" charset="0"/>
              </a:rPr>
              <a:t>NAPSA Membership Benefits</a:t>
            </a:r>
            <a:r>
              <a:rPr lang="en-US" sz="3200" dirty="0">
                <a:latin typeface="Arial Rounded MT Bold" panose="020F0704030504030204" pitchFamily="34" charset="0"/>
              </a:rPr>
              <a:t>: </a:t>
            </a:r>
          </a:p>
          <a:p>
            <a:pPr marL="457200" indent="-457200">
              <a:buFont typeface="Wingdings" panose="05000000000000000000" pitchFamily="2" charset="2"/>
              <a:buChar char="§"/>
            </a:pPr>
            <a:r>
              <a:rPr lang="en-US" sz="3000" dirty="0">
                <a:latin typeface="Arial Rounded MT Bold" panose="020F0704030504030204" pitchFamily="34" charset="0"/>
              </a:rPr>
              <a:t>Individual Professional Liability Insurance*</a:t>
            </a:r>
          </a:p>
          <a:p>
            <a:pPr marL="457200" indent="-457200">
              <a:buFont typeface="Wingdings" panose="05000000000000000000" pitchFamily="2" charset="2"/>
              <a:buChar char="§"/>
            </a:pPr>
            <a:r>
              <a:rPr lang="en-US" sz="3000" dirty="0">
                <a:latin typeface="Arial Rounded MT Bold" panose="020F0704030504030204" pitchFamily="34" charset="0"/>
              </a:rPr>
              <a:t>NAPSA News (Quarterly)</a:t>
            </a:r>
          </a:p>
          <a:p>
            <a:pPr marL="457200" indent="-457200">
              <a:buFont typeface="Wingdings" panose="05000000000000000000" pitchFamily="2" charset="2"/>
              <a:buChar char="§"/>
            </a:pPr>
            <a:r>
              <a:rPr lang="en-US" sz="3000" dirty="0">
                <a:latin typeface="Arial Rounded MT Bold" panose="020F0704030504030204" pitchFamily="34" charset="0"/>
              </a:rPr>
              <a:t>NAPSA Tidbits  (Updates &amp; Breaking News)</a:t>
            </a:r>
          </a:p>
          <a:p>
            <a:pPr marL="457200" indent="-457200">
              <a:buFont typeface="Wingdings" panose="05000000000000000000" pitchFamily="2" charset="2"/>
              <a:buChar char="§"/>
            </a:pPr>
            <a:r>
              <a:rPr lang="en-US" sz="3000" dirty="0">
                <a:latin typeface="Arial Rounded MT Bold" panose="020F0704030504030204" pitchFamily="34" charset="0"/>
              </a:rPr>
              <a:t>NAPSA Website (Articles, Tools &amp; Resources)</a:t>
            </a:r>
          </a:p>
          <a:p>
            <a:pPr marL="457200" indent="-457200">
              <a:buFont typeface="Wingdings" panose="05000000000000000000" pitchFamily="2" charset="2"/>
              <a:buChar char="§"/>
            </a:pPr>
            <a:r>
              <a:rPr lang="en-US" sz="3000" dirty="0">
                <a:latin typeface="Arial Rounded MT Bold" panose="020F0704030504030204" pitchFamily="34" charset="0"/>
              </a:rPr>
              <a:t>National Legislative Affiliations</a:t>
            </a:r>
          </a:p>
          <a:p>
            <a:pPr marL="457200" indent="-457200">
              <a:buFont typeface="Wingdings" panose="05000000000000000000" pitchFamily="2" charset="2"/>
              <a:buChar char="§"/>
            </a:pPr>
            <a:r>
              <a:rPr lang="en-US" sz="3000" dirty="0">
                <a:latin typeface="Arial Rounded MT Bold" panose="020F0704030504030204" pitchFamily="34" charset="0"/>
              </a:rPr>
              <a:t>Reduced Rates for NAPSA Members at NAPSA Conferences                                                              </a:t>
            </a:r>
          </a:p>
          <a:p>
            <a:r>
              <a:rPr lang="en-US" sz="3200" dirty="0">
                <a:latin typeface="Arial Rounded MT Bold" panose="020F0704030504030204" pitchFamily="34" charset="0"/>
              </a:rPr>
              <a:t>       </a:t>
            </a:r>
            <a:endParaRPr lang="en-US" sz="3200" dirty="0">
              <a:solidFill>
                <a:srgbClr val="990033"/>
              </a:solidFill>
              <a:latin typeface="Arial Rounded MT Bold" panose="020F0704030504030204" pitchFamily="34" charset="0"/>
            </a:endParaRPr>
          </a:p>
        </p:txBody>
      </p:sp>
    </p:spTree>
    <p:extLst>
      <p:ext uri="{BB962C8B-B14F-4D97-AF65-F5344CB8AC3E}">
        <p14:creationId xmlns:p14="http://schemas.microsoft.com/office/powerpoint/2010/main" val="2704485513"/>
      </p:ext>
    </p:extLst>
  </p:cSld>
  <p:clrMapOvr>
    <a:masterClrMapping/>
  </p:clrMapOvr>
  <mc:AlternateContent xmlns:mc="http://schemas.openxmlformats.org/markup-compatibility/2006" xmlns:p14="http://schemas.microsoft.com/office/powerpoint/2010/main">
    <mc:Choice Requires="p14">
      <p:transition spd="slow" p14:dur="2000" advTm="13468"/>
    </mc:Choice>
    <mc:Fallback xmlns="">
      <p:transition spd="slow" advTm="1346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AB211F-FEC7-4937-AD2E-2BB87B4639CD}"/>
              </a:ext>
            </a:extLst>
          </p:cNvPr>
          <p:cNvPicPr>
            <a:picLocks noChangeAspect="1"/>
          </p:cNvPicPr>
          <p:nvPr/>
        </p:nvPicPr>
        <p:blipFill>
          <a:blip r:embed="rId3"/>
          <a:stretch>
            <a:fillRect/>
          </a:stretch>
        </p:blipFill>
        <p:spPr>
          <a:xfrm>
            <a:off x="4139382" y="0"/>
            <a:ext cx="8052618" cy="6858000"/>
          </a:xfrm>
          <a:prstGeom prst="rect">
            <a:avLst/>
          </a:prstGeom>
        </p:spPr>
      </p:pic>
      <p:sp>
        <p:nvSpPr>
          <p:cNvPr id="5" name="Oval 4">
            <a:extLst>
              <a:ext uri="{FF2B5EF4-FFF2-40B4-BE49-F238E27FC236}">
                <a16:creationId xmlns:a16="http://schemas.microsoft.com/office/drawing/2014/main" id="{F2535594-3E6C-4290-84F0-67170ED6B419}"/>
              </a:ext>
            </a:extLst>
          </p:cNvPr>
          <p:cNvSpPr/>
          <p:nvPr/>
        </p:nvSpPr>
        <p:spPr>
          <a:xfrm>
            <a:off x="176981" y="1318752"/>
            <a:ext cx="3873910" cy="4393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Additional New Benefits from NAPSA  </a:t>
            </a:r>
          </a:p>
        </p:txBody>
      </p:sp>
      <p:pic>
        <p:nvPicPr>
          <p:cNvPr id="7" name="Picture 6">
            <a:extLst>
              <a:ext uri="{FF2B5EF4-FFF2-40B4-BE49-F238E27FC236}">
                <a16:creationId xmlns:a16="http://schemas.microsoft.com/office/drawing/2014/main" id="{1B4E03F0-AB27-4AE6-8AF3-E1EC5DD37356}"/>
              </a:ext>
            </a:extLst>
          </p:cNvPr>
          <p:cNvPicPr>
            <a:picLocks noChangeAspect="1"/>
          </p:cNvPicPr>
          <p:nvPr/>
        </p:nvPicPr>
        <p:blipFill>
          <a:blip r:embed="rId4"/>
          <a:stretch>
            <a:fillRect/>
          </a:stretch>
        </p:blipFill>
        <p:spPr>
          <a:xfrm>
            <a:off x="353962" y="152399"/>
            <a:ext cx="2802193" cy="941165"/>
          </a:xfrm>
          <a:prstGeom prst="rect">
            <a:avLst/>
          </a:prstGeom>
        </p:spPr>
      </p:pic>
      <p:pic>
        <p:nvPicPr>
          <p:cNvPr id="11" name="Picture 10">
            <a:extLst>
              <a:ext uri="{FF2B5EF4-FFF2-40B4-BE49-F238E27FC236}">
                <a16:creationId xmlns:a16="http://schemas.microsoft.com/office/drawing/2014/main" id="{C4FB7A1A-1632-4E72-B629-A769297B08C0}"/>
              </a:ext>
            </a:extLst>
          </p:cNvPr>
          <p:cNvPicPr>
            <a:picLocks noChangeAspect="1"/>
          </p:cNvPicPr>
          <p:nvPr/>
        </p:nvPicPr>
        <p:blipFill>
          <a:blip r:embed="rId5"/>
          <a:stretch>
            <a:fillRect/>
          </a:stretch>
        </p:blipFill>
        <p:spPr>
          <a:xfrm>
            <a:off x="176980" y="5712591"/>
            <a:ext cx="1130710" cy="1061836"/>
          </a:xfrm>
          <a:prstGeom prst="rect">
            <a:avLst/>
          </a:prstGeom>
        </p:spPr>
      </p:pic>
      <p:pic>
        <p:nvPicPr>
          <p:cNvPr id="17" name="Picture 16">
            <a:extLst>
              <a:ext uri="{FF2B5EF4-FFF2-40B4-BE49-F238E27FC236}">
                <a16:creationId xmlns:a16="http://schemas.microsoft.com/office/drawing/2014/main" id="{D7711A9E-66DF-4A87-824A-AE6785FD356E}"/>
              </a:ext>
            </a:extLst>
          </p:cNvPr>
          <p:cNvPicPr>
            <a:picLocks noChangeAspect="1"/>
          </p:cNvPicPr>
          <p:nvPr/>
        </p:nvPicPr>
        <p:blipFill>
          <a:blip r:embed="rId6"/>
          <a:stretch>
            <a:fillRect/>
          </a:stretch>
        </p:blipFill>
        <p:spPr>
          <a:xfrm rot="1409980">
            <a:off x="3110753" y="468573"/>
            <a:ext cx="1299067" cy="935714"/>
          </a:xfrm>
          <a:prstGeom prst="rect">
            <a:avLst/>
          </a:prstGeom>
        </p:spPr>
      </p:pic>
    </p:spTree>
    <p:extLst>
      <p:ext uri="{BB962C8B-B14F-4D97-AF65-F5344CB8AC3E}">
        <p14:creationId xmlns:p14="http://schemas.microsoft.com/office/powerpoint/2010/main" val="34038098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2739</TotalTime>
  <Words>859</Words>
  <Application>Microsoft Office PowerPoint</Application>
  <PresentationFormat>Widescreen</PresentationFormat>
  <Paragraphs>154</Paragraphs>
  <Slides>23</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Arial Black</vt:lpstr>
      <vt:lpstr>Arial Rounded MT Bold</vt:lpstr>
      <vt:lpstr>Bermuda Script</vt:lpstr>
      <vt:lpstr>Calibri</vt:lpstr>
      <vt:lpstr>Helvetica</vt:lpstr>
      <vt:lpstr>Impact</vt:lpstr>
      <vt:lpstr>Roboto</vt:lpstr>
      <vt:lpstr>Times New Roman</vt:lpstr>
      <vt:lpstr>Wingdings</vt:lpstr>
      <vt:lpstr>Main Event</vt:lpstr>
      <vt:lpstr>Dec. 4, 2020  OAPSA Business Meeting   </vt:lpstr>
      <vt:lpstr>Secretary Report </vt:lpstr>
      <vt:lpstr>Treasurer Report </vt:lpstr>
      <vt:lpstr>                                                                                        Program Report   Talia St. Clair OAPSA President Elect   Mark Your Calendars for OAPSA Conferences February  25 &amp; 26, 2021 May 7, 2021      </vt:lpstr>
      <vt:lpstr>News &amp; Updates from our  Past President </vt:lpstr>
      <vt:lpstr>Communications  Report </vt:lpstr>
      <vt:lpstr>        Executive  Director Report     Donna Stelzer Executive Director  937-902-0671   </vt:lpstr>
      <vt:lpstr>PowerPoint Presentation</vt:lpstr>
      <vt:lpstr>PowerPoint Presentation</vt:lpstr>
      <vt:lpstr>PowerPoint Presentation</vt:lpstr>
      <vt:lpstr>NAPSA Conferences Fall 2021 and 2022  </vt:lpstr>
      <vt:lpstr>SAPEC Report – Donna Stelzer </vt:lpstr>
      <vt:lpstr>Ohio Coalition for the Education of Children with Disabilities Report by Donna Stelzer  </vt:lpstr>
      <vt:lpstr>Ohio Coalition for the Education of Children with Disabilities (OCECD) Report – Donna Stelzer</vt:lpstr>
      <vt:lpstr>       Annual Report                              from OCECD             Emailed to OAPSA               Members                                Nov. 19, 2020</vt:lpstr>
      <vt:lpstr>NCPSSERS Report   by Donna Stelzer  OAPSA is a proud member of the National Coalition on  Personnel Shortages in  Special Education and Related Services.  Critical shortages of special education teachers and instructional  support personnel exist in all regions of our country.   We meet every other month. Specialedshortages.org        </vt:lpstr>
      <vt:lpstr>    Ohio’s      Related       Service         Workgroup </vt:lpstr>
      <vt:lpstr>   CASE Report – TALIA St. Clair :     Top Ten Reasons You Should Belong to CASE </vt:lpstr>
      <vt:lpstr>PowerPoint Presentation</vt:lpstr>
      <vt:lpstr>     Disproportionality   Stakeholder Group Report   </vt:lpstr>
      <vt:lpstr>Old Business  </vt:lpstr>
      <vt:lpstr>New Business </vt:lpstr>
      <vt:lpstr>Adjournment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Stelzer</dc:creator>
  <cp:lastModifiedBy>Riedthaler, Valerie</cp:lastModifiedBy>
  <cp:revision>66</cp:revision>
  <dcterms:created xsi:type="dcterms:W3CDTF">2020-11-02T19:02:59Z</dcterms:created>
  <dcterms:modified xsi:type="dcterms:W3CDTF">2020-11-30T14:52:22Z</dcterms:modified>
</cp:coreProperties>
</file>