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72"/>
  </p:notesMasterIdLst>
  <p:sldIdLst>
    <p:sldId id="256" r:id="rId2"/>
    <p:sldId id="262" r:id="rId3"/>
    <p:sldId id="258" r:id="rId4"/>
    <p:sldId id="643" r:id="rId5"/>
    <p:sldId id="302" r:id="rId6"/>
    <p:sldId id="691" r:id="rId7"/>
    <p:sldId id="692" r:id="rId8"/>
    <p:sldId id="693" r:id="rId9"/>
    <p:sldId id="654" r:id="rId10"/>
    <p:sldId id="265" r:id="rId11"/>
    <p:sldId id="270" r:id="rId12"/>
    <p:sldId id="680" r:id="rId13"/>
    <p:sldId id="681" r:id="rId14"/>
    <p:sldId id="669" r:id="rId15"/>
    <p:sldId id="682" r:id="rId16"/>
    <p:sldId id="683" r:id="rId17"/>
    <p:sldId id="276" r:id="rId18"/>
    <p:sldId id="299" r:id="rId19"/>
    <p:sldId id="664" r:id="rId20"/>
    <p:sldId id="688" r:id="rId21"/>
    <p:sldId id="684" r:id="rId22"/>
    <p:sldId id="659" r:id="rId23"/>
    <p:sldId id="660" r:id="rId24"/>
    <p:sldId id="656" r:id="rId25"/>
    <p:sldId id="657" r:id="rId26"/>
    <p:sldId id="658" r:id="rId27"/>
    <p:sldId id="639" r:id="rId28"/>
    <p:sldId id="645" r:id="rId29"/>
    <p:sldId id="646" r:id="rId30"/>
    <p:sldId id="694" r:id="rId31"/>
    <p:sldId id="647" r:id="rId32"/>
    <p:sldId id="648" r:id="rId33"/>
    <p:sldId id="650" r:id="rId34"/>
    <p:sldId id="649" r:id="rId35"/>
    <p:sldId id="311" r:id="rId36"/>
    <p:sldId id="651" r:id="rId37"/>
    <p:sldId id="652" r:id="rId38"/>
    <p:sldId id="685" r:id="rId39"/>
    <p:sldId id="686" r:id="rId40"/>
    <p:sldId id="689" r:id="rId41"/>
    <p:sldId id="699" r:id="rId42"/>
    <p:sldId id="698" r:id="rId43"/>
    <p:sldId id="644" r:id="rId44"/>
    <p:sldId id="259" r:id="rId45"/>
    <p:sldId id="619" r:id="rId46"/>
    <p:sldId id="695" r:id="rId47"/>
    <p:sldId id="696" r:id="rId48"/>
    <p:sldId id="697" r:id="rId49"/>
    <p:sldId id="261" r:id="rId50"/>
    <p:sldId id="620" r:id="rId51"/>
    <p:sldId id="621" r:id="rId52"/>
    <p:sldId id="623" r:id="rId53"/>
    <p:sldId id="625" r:id="rId54"/>
    <p:sldId id="629" r:id="rId55"/>
    <p:sldId id="632" r:id="rId56"/>
    <p:sldId id="633" r:id="rId57"/>
    <p:sldId id="635" r:id="rId58"/>
    <p:sldId id="280" r:id="rId59"/>
    <p:sldId id="636" r:id="rId60"/>
    <p:sldId id="282" r:id="rId61"/>
    <p:sldId id="283" r:id="rId62"/>
    <p:sldId id="638" r:id="rId63"/>
    <p:sldId id="290" r:id="rId64"/>
    <p:sldId id="291" r:id="rId65"/>
    <p:sldId id="292" r:id="rId66"/>
    <p:sldId id="293" r:id="rId67"/>
    <p:sldId id="294" r:id="rId68"/>
    <p:sldId id="295" r:id="rId69"/>
    <p:sldId id="281" r:id="rId70"/>
    <p:sldId id="687" r:id="rId71"/>
  </p:sldIdLst>
  <p:sldSz cx="9144000" cy="5143500" type="screen16x9"/>
  <p:notesSz cx="6858000" cy="9144000"/>
  <p:embeddedFontLst>
    <p:embeddedFont>
      <p:font typeface="Roboto" panose="020B0604020202020204" charset="0"/>
      <p:regular r:id="rId73"/>
      <p:bold r:id="rId74"/>
      <p:italic r:id="rId75"/>
      <p:boldItalic r:id="rId76"/>
    </p:embeddedFont>
    <p:embeddedFont>
      <p:font typeface="Raleway" panose="020B0604020202020204" charset="0"/>
      <p:regular r:id="rId77"/>
      <p:bold r:id="rId78"/>
      <p:italic r:id="rId79"/>
      <p:boldItalic r:id="rId80"/>
    </p:embeddedFont>
    <p:embeddedFont>
      <p:font typeface="Open Sans" panose="020B0604020202020204" charset="0"/>
      <p:regular r:id="rId81"/>
      <p:bold r:id="rId82"/>
      <p:italic r:id="rId83"/>
      <p:boldItalic r:id="rId84"/>
    </p:embeddedFont>
    <p:embeddedFont>
      <p:font typeface="Corbel" panose="020B0503020204020204" pitchFamily="34" charset="0"/>
      <p:regular r:id="rId85"/>
      <p:bold r:id="rId86"/>
      <p:italic r:id="rId87"/>
      <p:boldItalic r:id="rId88"/>
    </p:embeddedFont>
    <p:embeddedFont>
      <p:font typeface="Segoe UI" panose="020B0502040204020203" pitchFamily="34" charset="0"/>
      <p:regular r:id="rId89"/>
      <p:bold r:id="rId90"/>
      <p:italic r:id="rId91"/>
      <p:boldItalic r:id="rId92"/>
    </p:embeddedFont>
    <p:embeddedFont>
      <p:font typeface="Calibri" panose="020F0502020204030204" pitchFamily="34" charset="0"/>
      <p:regular r:id="rId93"/>
      <p:bold r:id="rId94"/>
      <p:italic r:id="rId95"/>
      <p:boldItalic r:id="rId9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262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886A"/>
    <a:srgbClr val="007033"/>
    <a:srgbClr val="FFC46A"/>
    <a:srgbClr val="F9CB9C"/>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87960" autoAdjust="0"/>
  </p:normalViewPr>
  <p:slideViewPr>
    <p:cSldViewPr snapToGrid="0">
      <p:cViewPr varScale="1">
        <p:scale>
          <a:sx n="163" d="100"/>
          <a:sy n="163" d="100"/>
        </p:scale>
        <p:origin x="132" y="138"/>
      </p:cViewPr>
      <p:guideLst>
        <p:guide orient="horz" pos="1620"/>
        <p:guide pos="2880"/>
        <p:guide pos="26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4.fntdata"/><Relationship Id="rId84" Type="http://schemas.openxmlformats.org/officeDocument/2006/relationships/font" Target="fonts/font12.fntdata"/><Relationship Id="rId89" Type="http://schemas.openxmlformats.org/officeDocument/2006/relationships/font" Target="fonts/font17.fntdata"/><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2.fntdata"/><Relationship Id="rId79" Type="http://schemas.openxmlformats.org/officeDocument/2006/relationships/font" Target="fonts/font7.fntdata"/><Relationship Id="rId87" Type="http://schemas.openxmlformats.org/officeDocument/2006/relationships/font" Target="fonts/font15.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10.fntdata"/><Relationship Id="rId90" Type="http://schemas.openxmlformats.org/officeDocument/2006/relationships/font" Target="fonts/font18.fntdata"/><Relationship Id="rId95" Type="http://schemas.openxmlformats.org/officeDocument/2006/relationships/font" Target="fonts/font2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5.fntdata"/><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80" Type="http://schemas.openxmlformats.org/officeDocument/2006/relationships/font" Target="fonts/font8.fntdata"/><Relationship Id="rId85" Type="http://schemas.openxmlformats.org/officeDocument/2006/relationships/font" Target="fonts/font13.fntdata"/><Relationship Id="rId93" Type="http://schemas.openxmlformats.org/officeDocument/2006/relationships/font" Target="fonts/font21.fntdata"/><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3.fntdata"/><Relationship Id="rId83" Type="http://schemas.openxmlformats.org/officeDocument/2006/relationships/font" Target="fonts/font11.fntdata"/><Relationship Id="rId88" Type="http://schemas.openxmlformats.org/officeDocument/2006/relationships/font" Target="fonts/font16.fntdata"/><Relationship Id="rId91" Type="http://schemas.openxmlformats.org/officeDocument/2006/relationships/font" Target="fonts/font19.fntdata"/><Relationship Id="rId96" Type="http://schemas.openxmlformats.org/officeDocument/2006/relationships/font" Target="fonts/font2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1.fntdata"/><Relationship Id="rId78" Type="http://schemas.openxmlformats.org/officeDocument/2006/relationships/font" Target="fonts/font6.fntdata"/><Relationship Id="rId81" Type="http://schemas.openxmlformats.org/officeDocument/2006/relationships/font" Target="fonts/font9.fntdata"/><Relationship Id="rId86" Type="http://schemas.openxmlformats.org/officeDocument/2006/relationships/font" Target="fonts/font14.fntdata"/><Relationship Id="rId94" Type="http://schemas.openxmlformats.org/officeDocument/2006/relationships/font" Target="fonts/font22.fntdata"/><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RTp5OHtuAec"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notes"/>
          <p:cNvSpPr txBox="1">
            <a:spLocks noGrp="1"/>
          </p:cNvSpPr>
          <p:nvPr>
            <p:ph type="body" idx="1"/>
          </p:nvPr>
        </p:nvSpPr>
        <p:spPr>
          <a:xfrm>
            <a:off x="702311" y="4421823"/>
            <a:ext cx="5618479" cy="4189095"/>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400"/>
              <a:buNone/>
            </a:pPr>
            <a:endParaRPr dirty="0"/>
          </a:p>
        </p:txBody>
      </p:sp>
      <p:sp>
        <p:nvSpPr>
          <p:cNvPr id="215" name="Google Shape;215;p1: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5e6d9326ab_1_2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7:54</a:t>
            </a:r>
          </a:p>
          <a:p>
            <a:pPr marL="0" lvl="0" indent="0" algn="l" rtl="0">
              <a:lnSpc>
                <a:spcPct val="100000"/>
              </a:lnSpc>
              <a:spcBef>
                <a:spcPts val="0"/>
              </a:spcBef>
              <a:spcAft>
                <a:spcPts val="0"/>
              </a:spcAft>
              <a:buSzPts val="140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u="sng" dirty="0">
                <a:solidFill>
                  <a:schemeClr val="hlink"/>
                </a:solidFill>
                <a:hlinkClick r:id="rId3"/>
              </a:rPr>
              <a:t>https://www.youtube.com/watch?v=RTp5OHtuAec</a:t>
            </a:r>
            <a:endParaRPr lang="en-US" sz="1200" dirty="0"/>
          </a:p>
          <a:p>
            <a:pPr marL="0" lvl="0" indent="0" algn="l" rtl="0">
              <a:lnSpc>
                <a:spcPct val="100000"/>
              </a:lnSpc>
              <a:spcBef>
                <a:spcPts val="0"/>
              </a:spcBef>
              <a:spcAft>
                <a:spcPts val="0"/>
              </a:spcAft>
              <a:buSzPts val="1400"/>
              <a:buNone/>
            </a:pPr>
            <a:endParaRPr dirty="0"/>
          </a:p>
        </p:txBody>
      </p:sp>
      <p:sp>
        <p:nvSpPr>
          <p:cNvPr id="291" name="Google Shape;291;g5e6d9326ab_1_2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22" name="Google Shape;32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22" name="Google Shape;32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83837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22" name="Google Shape;32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06839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22" name="Google Shape;32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72259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22" name="Google Shape;32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50499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22" name="Google Shape;32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9368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37:notes"/>
          <p:cNvSpPr txBox="1">
            <a:spLocks noGrp="1"/>
          </p:cNvSpPr>
          <p:nvPr>
            <p:ph type="body" idx="1"/>
          </p:nvPr>
        </p:nvSpPr>
        <p:spPr>
          <a:xfrm>
            <a:off x="702311" y="4421823"/>
            <a:ext cx="5618400" cy="4189200"/>
          </a:xfrm>
          <a:prstGeom prst="rect">
            <a:avLst/>
          </a:prstGeom>
          <a:noFill/>
          <a:ln>
            <a:noFill/>
          </a:ln>
        </p:spPr>
        <p:txBody>
          <a:bodyPr spcFirstLastPara="1" wrap="square" lIns="93300" tIns="93300" rIns="93300" bIns="933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dirty="0"/>
          </a:p>
        </p:txBody>
      </p:sp>
      <p:sp>
        <p:nvSpPr>
          <p:cNvPr id="376" name="Google Shape;376;p137: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5: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235" name="Google Shape;235;p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56845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5: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dirty="0"/>
          </a:p>
        </p:txBody>
      </p:sp>
      <p:sp>
        <p:nvSpPr>
          <p:cNvPr id="235" name="Google Shape;235;p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4845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8c2d82e8f1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8c2d82e8f1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C5F961AB-3DD4-47CF-BD28-C53BA318C930}"/>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2700B393-F849-4A9E-85FD-1F82B282B67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3012" name="Slide Number Placeholder 3">
            <a:extLst>
              <a:ext uri="{FF2B5EF4-FFF2-40B4-BE49-F238E27FC236}">
                <a16:creationId xmlns:a16="http://schemas.microsoft.com/office/drawing/2014/main" id="{C90976AC-CFF7-4E7D-BBCB-BCC10D2348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151195E-F5C1-4FFB-8EE2-C4DD4EE2E38F}" type="slidenum">
              <a:rPr lang="en-US" altLang="en-US" smtClean="0"/>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8c2d82e8f1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8c2d82e8f1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1108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108: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140" name="Google Shape;140;p108: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26</a:t>
            </a:fld>
            <a:endParaRPr/>
          </a:p>
        </p:txBody>
      </p:sp>
    </p:spTree>
    <p:extLst>
      <p:ext uri="{BB962C8B-B14F-4D97-AF65-F5344CB8AC3E}">
        <p14:creationId xmlns:p14="http://schemas.microsoft.com/office/powerpoint/2010/main" val="5310417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8c2d82e8f1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8c2d82e8f1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22909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26A90C-AD78-4B79-A10A-E5172602FDDC}" type="slidenum">
              <a:rPr lang="en-US" smtClean="0"/>
              <a:t>29</a:t>
            </a:fld>
            <a:endParaRPr lang="en-US"/>
          </a:p>
        </p:txBody>
      </p:sp>
    </p:spTree>
    <p:extLst>
      <p:ext uri="{BB962C8B-B14F-4D97-AF65-F5344CB8AC3E}">
        <p14:creationId xmlns:p14="http://schemas.microsoft.com/office/powerpoint/2010/main" val="2475612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26A90C-AD78-4B79-A10A-E5172602FDDC}" type="slidenum">
              <a:rPr lang="en-US" smtClean="0"/>
              <a:t>30</a:t>
            </a:fld>
            <a:endParaRPr lang="en-US"/>
          </a:p>
        </p:txBody>
      </p:sp>
    </p:spTree>
    <p:extLst>
      <p:ext uri="{BB962C8B-B14F-4D97-AF65-F5344CB8AC3E}">
        <p14:creationId xmlns:p14="http://schemas.microsoft.com/office/powerpoint/2010/main" val="820183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26A90C-AD78-4B79-A10A-E5172602FDDC}" type="slidenum">
              <a:rPr lang="en-US" smtClean="0"/>
              <a:t>31</a:t>
            </a:fld>
            <a:endParaRPr lang="en-US"/>
          </a:p>
        </p:txBody>
      </p:sp>
    </p:spTree>
    <p:extLst>
      <p:ext uri="{BB962C8B-B14F-4D97-AF65-F5344CB8AC3E}">
        <p14:creationId xmlns:p14="http://schemas.microsoft.com/office/powerpoint/2010/main" val="2708613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26A90C-AD78-4B79-A10A-E5172602FDDC}" type="slidenum">
              <a:rPr lang="en-US" smtClean="0"/>
              <a:t>32</a:t>
            </a:fld>
            <a:endParaRPr lang="en-US"/>
          </a:p>
        </p:txBody>
      </p:sp>
    </p:spTree>
    <p:extLst>
      <p:ext uri="{BB962C8B-B14F-4D97-AF65-F5344CB8AC3E}">
        <p14:creationId xmlns:p14="http://schemas.microsoft.com/office/powerpoint/2010/main" val="33250495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26A90C-AD78-4B79-A10A-E5172602FDDC}" type="slidenum">
              <a:rPr lang="en-US" smtClean="0"/>
              <a:t>34</a:t>
            </a:fld>
            <a:endParaRPr lang="en-US"/>
          </a:p>
        </p:txBody>
      </p:sp>
    </p:spTree>
    <p:extLst>
      <p:ext uri="{BB962C8B-B14F-4D97-AF65-F5344CB8AC3E}">
        <p14:creationId xmlns:p14="http://schemas.microsoft.com/office/powerpoint/2010/main" val="21758607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26A90C-AD78-4B79-A10A-E5172602FDDC}" type="slidenum">
              <a:rPr lang="en-US" smtClean="0"/>
              <a:t>35</a:t>
            </a:fld>
            <a:endParaRPr lang="en-US"/>
          </a:p>
        </p:txBody>
      </p:sp>
    </p:spTree>
    <p:extLst>
      <p:ext uri="{BB962C8B-B14F-4D97-AF65-F5344CB8AC3E}">
        <p14:creationId xmlns:p14="http://schemas.microsoft.com/office/powerpoint/2010/main" val="2897547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1:16</a:t>
            </a:r>
            <a:endParaRPr/>
          </a:p>
        </p:txBody>
      </p:sp>
      <p:sp>
        <p:nvSpPr>
          <p:cNvPr id="229" name="Google Shape;22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26A90C-AD78-4B79-A10A-E5172602FDDC}" type="slidenum">
              <a:rPr lang="en-US" smtClean="0"/>
              <a:t>36</a:t>
            </a:fld>
            <a:endParaRPr lang="en-US"/>
          </a:p>
        </p:txBody>
      </p:sp>
    </p:spTree>
    <p:extLst>
      <p:ext uri="{BB962C8B-B14F-4D97-AF65-F5344CB8AC3E}">
        <p14:creationId xmlns:p14="http://schemas.microsoft.com/office/powerpoint/2010/main" val="6852747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26A90C-AD78-4B79-A10A-E5172602FDDC}" type="slidenum">
              <a:rPr lang="en-US" smtClean="0"/>
              <a:t>37</a:t>
            </a:fld>
            <a:endParaRPr lang="en-US"/>
          </a:p>
        </p:txBody>
      </p:sp>
    </p:spTree>
    <p:extLst>
      <p:ext uri="{BB962C8B-B14F-4D97-AF65-F5344CB8AC3E}">
        <p14:creationId xmlns:p14="http://schemas.microsoft.com/office/powerpoint/2010/main" val="15846179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8c2d82e8f1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8c2d82e8f1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44011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8c2d82e8f1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8c2d82e8f1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48917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8c2d82e8f1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8c2d82e8f1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523032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37:notes"/>
          <p:cNvSpPr txBox="1">
            <a:spLocks noGrp="1"/>
          </p:cNvSpPr>
          <p:nvPr>
            <p:ph type="body" idx="1"/>
          </p:nvPr>
        </p:nvSpPr>
        <p:spPr>
          <a:xfrm>
            <a:off x="702311" y="4421823"/>
            <a:ext cx="5618400" cy="4189200"/>
          </a:xfrm>
          <a:prstGeom prst="rect">
            <a:avLst/>
          </a:prstGeom>
          <a:noFill/>
          <a:ln>
            <a:noFill/>
          </a:ln>
        </p:spPr>
        <p:txBody>
          <a:bodyPr spcFirstLastPara="1" wrap="square" lIns="93300" tIns="93300" rIns="93300" bIns="933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dirty="0"/>
          </a:p>
        </p:txBody>
      </p:sp>
      <p:sp>
        <p:nvSpPr>
          <p:cNvPr id="376" name="Google Shape;376;p137: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567223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26A90C-AD78-4B79-A10A-E5172602FDDC}" type="slidenum">
              <a:rPr lang="en-US" smtClean="0"/>
              <a:t>42</a:t>
            </a:fld>
            <a:endParaRPr lang="en-US"/>
          </a:p>
        </p:txBody>
      </p:sp>
    </p:spTree>
    <p:extLst>
      <p:ext uri="{BB962C8B-B14F-4D97-AF65-F5344CB8AC3E}">
        <p14:creationId xmlns:p14="http://schemas.microsoft.com/office/powerpoint/2010/main" val="15400478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8c2d82e8f1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8c2d82e8f1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03228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8c42626243_1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8c42626243_1_2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000"/>
              <a:buFont typeface="Calibri"/>
              <a:buNone/>
            </a:pPr>
            <a:endParaRPr dirty="0">
              <a:solidFill>
                <a:srgbClr val="4A86E8"/>
              </a:solidFill>
            </a:endParaRPr>
          </a:p>
        </p:txBody>
      </p:sp>
      <p:sp>
        <p:nvSpPr>
          <p:cNvPr id="262" name="Google Shape;26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45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18:notes"/>
          <p:cNvSpPr txBox="1">
            <a:spLocks noGrp="1"/>
          </p:cNvSpPr>
          <p:nvPr>
            <p:ph type="body" idx="1"/>
          </p:nvPr>
        </p:nvSpPr>
        <p:spPr>
          <a:xfrm>
            <a:off x="702311" y="4421823"/>
            <a:ext cx="5618400" cy="4189200"/>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400"/>
              <a:buNone/>
            </a:pPr>
            <a:endParaRPr/>
          </a:p>
        </p:txBody>
      </p:sp>
      <p:sp>
        <p:nvSpPr>
          <p:cNvPr id="251" name="Google Shape;251;p118: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000"/>
              <a:buFont typeface="Calibri"/>
              <a:buNone/>
            </a:pPr>
            <a:endParaRPr dirty="0">
              <a:solidFill>
                <a:srgbClr val="4A86E8"/>
              </a:solidFill>
            </a:endParaRPr>
          </a:p>
        </p:txBody>
      </p:sp>
      <p:sp>
        <p:nvSpPr>
          <p:cNvPr id="262" name="Google Shape;26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46</a:t>
            </a:fld>
            <a:endParaRPr/>
          </a:p>
        </p:txBody>
      </p:sp>
    </p:spTree>
    <p:extLst>
      <p:ext uri="{BB962C8B-B14F-4D97-AF65-F5344CB8AC3E}">
        <p14:creationId xmlns:p14="http://schemas.microsoft.com/office/powerpoint/2010/main" val="10086626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000"/>
              <a:buFont typeface="Calibri"/>
              <a:buNone/>
            </a:pPr>
            <a:endParaRPr dirty="0">
              <a:solidFill>
                <a:srgbClr val="4A86E8"/>
              </a:solidFill>
            </a:endParaRPr>
          </a:p>
        </p:txBody>
      </p:sp>
      <p:sp>
        <p:nvSpPr>
          <p:cNvPr id="262" name="Google Shape;26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47</a:t>
            </a:fld>
            <a:endParaRPr/>
          </a:p>
        </p:txBody>
      </p:sp>
    </p:spTree>
    <p:extLst>
      <p:ext uri="{BB962C8B-B14F-4D97-AF65-F5344CB8AC3E}">
        <p14:creationId xmlns:p14="http://schemas.microsoft.com/office/powerpoint/2010/main" val="31233697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000"/>
              <a:buFont typeface="Calibri"/>
              <a:buNone/>
            </a:pPr>
            <a:endParaRPr dirty="0">
              <a:solidFill>
                <a:srgbClr val="4A86E8"/>
              </a:solidFill>
            </a:endParaRPr>
          </a:p>
        </p:txBody>
      </p:sp>
      <p:sp>
        <p:nvSpPr>
          <p:cNvPr id="262" name="Google Shape;26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48</a:t>
            </a:fld>
            <a:endParaRPr/>
          </a:p>
        </p:txBody>
      </p:sp>
    </p:spTree>
    <p:extLst>
      <p:ext uri="{BB962C8B-B14F-4D97-AF65-F5344CB8AC3E}">
        <p14:creationId xmlns:p14="http://schemas.microsoft.com/office/powerpoint/2010/main" val="2592257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1000"/>
              </a:spcAft>
              <a:buClr>
                <a:schemeClr val="dk1"/>
              </a:buClr>
              <a:buSzPts val="1400"/>
              <a:buFont typeface="Calibri"/>
              <a:buNone/>
            </a:pPr>
            <a:endParaRPr sz="1400"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a:t>Symptoms That Stress Is Compromising Your Well-being</a:t>
            </a:r>
            <a:br>
              <a:rPr lang="en-US"/>
            </a:b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As teachers, there are </a:t>
            </a:r>
            <a:r>
              <a:rPr lang="en-US" b="0"/>
              <a:t>many important factors to consider because </a:t>
            </a:r>
            <a:r>
              <a:rPr lang="en-US" b="1"/>
              <a:t>these factors may increase your vulnerability to stress</a:t>
            </a:r>
            <a:r>
              <a:rPr lang="en-US"/>
              <a:t>. If you don’t have the adequate resources and capacity to overcome challenges, then you become much more </a:t>
            </a:r>
            <a:r>
              <a:rPr lang="en-US" b="1"/>
              <a:t>at risk of developing negative coping behaviors as well as illnesses</a:t>
            </a:r>
            <a:r>
              <a:rPr lang="en-US"/>
              <a:t>. For example, you’re more likely to catch a cold or the flue when you’re coping with high levels of stress. How you cope with stress, though, is one of the ways in which you can </a:t>
            </a:r>
            <a:r>
              <a:rPr lang="en-US" b="1"/>
              <a:t>disrupt the connection between stress and illness</a:t>
            </a:r>
            <a:r>
              <a:rPr lang="en-US"/>
              <a:t>.</a:t>
            </a:r>
            <a:endParaRPr/>
          </a:p>
        </p:txBody>
      </p:sp>
      <p:sp>
        <p:nvSpPr>
          <p:cNvPr id="354" name="Google Shape;35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51</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dirty="0"/>
              <a:t>Here’s how we conceptualize well-being: Having enough resources, assets, and supports to be able to balance out the challenges and risk factors. </a:t>
            </a:r>
            <a:endParaRPr dirty="0"/>
          </a:p>
        </p:txBody>
      </p:sp>
      <p:sp>
        <p:nvSpPr>
          <p:cNvPr id="406" name="Google Shape;40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Google Shape;48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Calibri"/>
              <a:buNone/>
            </a:pPr>
            <a:endParaRPr sz="1100" dirty="0"/>
          </a:p>
        </p:txBody>
      </p:sp>
      <p:sp>
        <p:nvSpPr>
          <p:cNvPr id="482" name="Google Shape;48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54</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200"/>
              <a:buFont typeface="Calibri"/>
              <a:buNone/>
            </a:pPr>
            <a:endParaRPr sz="1200" b="0" i="0" u="none" strike="noStrike" cap="none" dirty="0">
              <a:solidFill>
                <a:srgbClr val="0000FF"/>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7: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7:notes"/>
          <p:cNvSpPr txBox="1">
            <a:spLocks noGrp="1"/>
          </p:cNvSpPr>
          <p:nvPr>
            <p:ph type="sldNum" idx="12"/>
          </p:nvPr>
        </p:nvSpPr>
        <p:spPr>
          <a:xfrm>
            <a:off x="3978132" y="8842030"/>
            <a:ext cx="3043200" cy="4671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405717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2" name="Google Shape;51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200"/>
              <a:buFont typeface="Calibri"/>
              <a:buNone/>
            </a:pPr>
            <a:endParaRPr sz="1200" b="0" i="0" u="none" strike="noStrike" cap="none" dirty="0">
              <a:solidFill>
                <a:srgbClr val="0000FF"/>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23" name="Google Shape;52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9" name="Google Shape;52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5" name="Google Shape;53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2" name="Google Shape;54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8" name="Google Shape;54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8c2d82e8f1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8c2d82e8f1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95821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2" name="Google Shape;59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8" name="Google Shape;598;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5" name="Google Shape;605;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7: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7:notes"/>
          <p:cNvSpPr txBox="1">
            <a:spLocks noGrp="1"/>
          </p:cNvSpPr>
          <p:nvPr>
            <p:ph type="sldNum" idx="12"/>
          </p:nvPr>
        </p:nvSpPr>
        <p:spPr>
          <a:xfrm>
            <a:off x="3978132" y="8842030"/>
            <a:ext cx="3043200" cy="4671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extLst>
      <p:ext uri="{BB962C8B-B14F-4D97-AF65-F5344CB8AC3E}">
        <p14:creationId xmlns:p14="http://schemas.microsoft.com/office/powerpoint/2010/main" val="1508292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2" name="Google Shape;61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8" name="Google Shape;618;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4" name="Google Shape;624;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8c2d82e8f1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8c2d82e8f1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14968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7: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7:notes"/>
          <p:cNvSpPr txBox="1">
            <a:spLocks noGrp="1"/>
          </p:cNvSpPr>
          <p:nvPr>
            <p:ph type="sldNum" idx="12"/>
          </p:nvPr>
        </p:nvSpPr>
        <p:spPr>
          <a:xfrm>
            <a:off x="3978132" y="8842030"/>
            <a:ext cx="3043200" cy="4671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424415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7: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7:notes"/>
          <p:cNvSpPr txBox="1">
            <a:spLocks noGrp="1"/>
          </p:cNvSpPr>
          <p:nvPr>
            <p:ph type="sldNum" idx="12"/>
          </p:nvPr>
        </p:nvSpPr>
        <p:spPr>
          <a:xfrm>
            <a:off x="3978132" y="8842030"/>
            <a:ext cx="3043200" cy="4671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extLst>
      <p:ext uri="{BB962C8B-B14F-4D97-AF65-F5344CB8AC3E}">
        <p14:creationId xmlns:p14="http://schemas.microsoft.com/office/powerpoint/2010/main" val="1586879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8c2d82e8f1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8c2d82e8f1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2837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FF9900"/>
              </a:buClr>
              <a:buSzPts val="5200"/>
              <a:buNone/>
              <a:defRPr sz="5200">
                <a:solidFill>
                  <a:srgbClr val="FF9900"/>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4E11F8-B29C-48C1-96DC-8055A1ACDB8E}"/>
              </a:ext>
            </a:extLst>
          </p:cNvPr>
          <p:cNvSpPr>
            <a:spLocks noGrp="1"/>
          </p:cNvSpPr>
          <p:nvPr>
            <p:ph type="dt" sz="half" idx="10"/>
          </p:nvPr>
        </p:nvSpPr>
        <p:spPr>
          <a:xfrm>
            <a:off x="0" y="0"/>
            <a:ext cx="0" cy="0"/>
          </a:xfrm>
        </p:spPr>
        <p:txBody>
          <a:bodyPr/>
          <a:lstStyle>
            <a:lvl1pPr eaLnBrk="1" hangingPunct="1">
              <a:defRPr/>
            </a:lvl1pPr>
          </a:lstStyle>
          <a:p>
            <a:pPr>
              <a:defRPr/>
            </a:pPr>
            <a:fld id="{F4A98A4B-A3EE-4F60-8CB4-0F0BEAC9D707}" type="datetimeFigureOut">
              <a:rPr lang="en-US"/>
              <a:pPr>
                <a:defRPr/>
              </a:pPr>
              <a:t>9/18/2020</a:t>
            </a:fld>
            <a:endParaRPr lang="en-US"/>
          </a:p>
        </p:txBody>
      </p:sp>
      <p:sp>
        <p:nvSpPr>
          <p:cNvPr id="8" name="Footer Placeholder 7">
            <a:extLst>
              <a:ext uri="{FF2B5EF4-FFF2-40B4-BE49-F238E27FC236}">
                <a16:creationId xmlns:a16="http://schemas.microsoft.com/office/drawing/2014/main" id="{4E67DC1A-6B31-47C3-8FB3-04ED5F28A531}"/>
              </a:ext>
            </a:extLst>
          </p:cNvPr>
          <p:cNvSpPr>
            <a:spLocks noGrp="1"/>
          </p:cNvSpPr>
          <p:nvPr>
            <p:ph type="ftr" sz="quarter" idx="11"/>
          </p:nvPr>
        </p:nvSpPr>
        <p:spPr>
          <a:xfrm>
            <a:off x="0" y="0"/>
            <a:ext cx="0" cy="0"/>
          </a:xfrm>
        </p:spPr>
        <p:txBody>
          <a:bodyPr/>
          <a:lstStyle>
            <a:lvl1pPr eaLnBrk="1" hangingPunct="1">
              <a:defRPr/>
            </a:lvl1pPr>
          </a:lstStyle>
          <a:p>
            <a:pPr>
              <a:defRPr/>
            </a:pPr>
            <a:endParaRPr lang="en-US"/>
          </a:p>
        </p:txBody>
      </p:sp>
      <p:sp>
        <p:nvSpPr>
          <p:cNvPr id="9" name="Slide Number Placeholder 8">
            <a:extLst>
              <a:ext uri="{FF2B5EF4-FFF2-40B4-BE49-F238E27FC236}">
                <a16:creationId xmlns:a16="http://schemas.microsoft.com/office/drawing/2014/main" id="{24517B2B-642C-4F48-8B6A-5F93CB0FB721}"/>
              </a:ext>
            </a:extLst>
          </p:cNvPr>
          <p:cNvSpPr>
            <a:spLocks noGrp="1"/>
          </p:cNvSpPr>
          <p:nvPr>
            <p:ph type="sldNum" sz="quarter" idx="12"/>
          </p:nvPr>
        </p:nvSpPr>
        <p:spPr/>
        <p:txBody>
          <a:bodyPr/>
          <a:lstStyle>
            <a:lvl1pPr>
              <a:defRPr/>
            </a:lvl1pPr>
          </a:lstStyle>
          <a:p>
            <a:pPr>
              <a:defRPr/>
            </a:pPr>
            <a:fld id="{614A6606-23B2-4F42-B1AF-8EF6BEFC3B6C}" type="slidenum">
              <a:rPr lang="en-US" altLang="en-US"/>
              <a:pPr>
                <a:defRPr/>
              </a:pPr>
              <a:t>‹#›</a:t>
            </a:fld>
            <a:endParaRPr lang="en-US" altLang="en-US"/>
          </a:p>
        </p:txBody>
      </p:sp>
    </p:spTree>
    <p:extLst>
      <p:ext uri="{BB962C8B-B14F-4D97-AF65-F5344CB8AC3E}">
        <p14:creationId xmlns:p14="http://schemas.microsoft.com/office/powerpoint/2010/main" val="2533770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0" y="52550"/>
            <a:ext cx="9144000" cy="393600"/>
          </a:xfrm>
          <a:prstGeom prst="rect">
            <a:avLst/>
          </a:prstGeom>
          <a:solidFill>
            <a:srgbClr val="62886A"/>
          </a:solidFill>
        </p:spPr>
        <p:txBody>
          <a:bodyPr spcFirstLastPara="1" wrap="square" lIns="91425" tIns="91425" rIns="91425" bIns="91425" anchor="t" anchorCtr="0">
            <a:noAutofit/>
          </a:bodyPr>
          <a:lstStyle>
            <a:lvl1pPr lvl="0">
              <a:spcBef>
                <a:spcPts val="0"/>
              </a:spcBef>
              <a:spcAft>
                <a:spcPts val="0"/>
              </a:spcAft>
              <a:buSzPts val="1500"/>
              <a:buNone/>
              <a:defRPr sz="1500">
                <a:solidFill>
                  <a:schemeClr val="bg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8" name="Google Shape;18;p4"/>
          <p:cNvSpPr txBox="1">
            <a:spLocks noGrp="1"/>
          </p:cNvSpPr>
          <p:nvPr>
            <p:ph type="body" idx="1"/>
          </p:nvPr>
        </p:nvSpPr>
        <p:spPr>
          <a:xfrm>
            <a:off x="67725" y="446150"/>
            <a:ext cx="9076200" cy="46107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0" y="52550"/>
            <a:ext cx="9144000" cy="647700"/>
          </a:xfrm>
          <a:prstGeom prst="rect">
            <a:avLst/>
          </a:prstGeom>
          <a:solidFill>
            <a:srgbClr val="62886A"/>
          </a:solidFill>
        </p:spPr>
        <p:txBody>
          <a:bodyPr spcFirstLastPara="1" wrap="square" lIns="91425" tIns="91425" rIns="91425" bIns="91425" anchor="t" anchorCtr="0">
            <a:noAutofit/>
          </a:bodyPr>
          <a:lstStyle>
            <a:lvl1pPr lvl="0" rtl="0">
              <a:spcBef>
                <a:spcPts val="0"/>
              </a:spcBef>
              <a:spcAft>
                <a:spcPts val="0"/>
              </a:spcAft>
              <a:buSzPts val="1500"/>
              <a:buNone/>
              <a:defRPr sz="1500">
                <a:solidFill>
                  <a:schemeClr val="bg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67725" y="647075"/>
            <a:ext cx="9076200" cy="4409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3" name="Google Shape;2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7"/>
          <p:cNvSpPr/>
          <p:nvPr/>
        </p:nvSpPr>
        <p:spPr>
          <a:xfrm>
            <a:off x="110351" y="55943"/>
            <a:ext cx="8929800" cy="411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7"/>
          <p:cNvSpPr txBox="1">
            <a:spLocks noGrp="1"/>
          </p:cNvSpPr>
          <p:nvPr>
            <p:ph type="title"/>
          </p:nvPr>
        </p:nvSpPr>
        <p:spPr>
          <a:xfrm>
            <a:off x="110351" y="55943"/>
            <a:ext cx="8929800" cy="4740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lt1"/>
              </a:buClr>
              <a:buSzPts val="3200"/>
              <a:buFont typeface="Calibri"/>
              <a:buNone/>
              <a:defRPr sz="3200" cap="none"/>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33" name="Google Shape;33;p7"/>
          <p:cNvSpPr txBox="1">
            <a:spLocks noGrp="1"/>
          </p:cNvSpPr>
          <p:nvPr>
            <p:ph type="body" idx="1"/>
          </p:nvPr>
        </p:nvSpPr>
        <p:spPr>
          <a:xfrm>
            <a:off x="110351" y="555914"/>
            <a:ext cx="8929800" cy="4530000"/>
          </a:xfrm>
          <a:prstGeom prst="rect">
            <a:avLst/>
          </a:prstGeom>
          <a:noFill/>
          <a:ln>
            <a:noFill/>
          </a:ln>
        </p:spPr>
        <p:txBody>
          <a:bodyPr spcFirstLastPara="1" wrap="square" lIns="91425" tIns="45700" rIns="91425" bIns="45700" anchor="t" anchorCtr="0">
            <a:noAutofit/>
          </a:bodyPr>
          <a:lstStyle>
            <a:lvl1pPr marL="457200" lvl="0" indent="-368808" algn="l" rtl="0">
              <a:spcBef>
                <a:spcPts val="0"/>
              </a:spcBef>
              <a:spcAft>
                <a:spcPts val="0"/>
              </a:spcAft>
              <a:buSzPts val="2208"/>
              <a:buFont typeface="Noto Sans Symbols"/>
              <a:buChar char="⮚"/>
              <a:defRPr sz="2400">
                <a:solidFill>
                  <a:schemeClr val="dk1"/>
                </a:solidFill>
              </a:defRPr>
            </a:lvl1pPr>
            <a:lvl2pPr marL="914400" lvl="1" indent="-304800" algn="l" rtl="0">
              <a:spcBef>
                <a:spcPts val="0"/>
              </a:spcBef>
              <a:spcAft>
                <a:spcPts val="0"/>
              </a:spcAft>
              <a:buSzPts val="1200"/>
              <a:buChar char="○"/>
              <a:defRPr sz="2400">
                <a:solidFill>
                  <a:schemeClr val="dk1"/>
                </a:solidFill>
              </a:defRPr>
            </a:lvl2pPr>
            <a:lvl3pPr marL="1371600" lvl="2" indent="-368808" algn="l" rtl="0">
              <a:spcBef>
                <a:spcPts val="0"/>
              </a:spcBef>
              <a:spcAft>
                <a:spcPts val="0"/>
              </a:spcAft>
              <a:buSzPts val="2208"/>
              <a:buFont typeface="Noto Sans Symbols"/>
              <a:buChar char="◆"/>
              <a:defRPr sz="2400">
                <a:solidFill>
                  <a:schemeClr val="dk1"/>
                </a:solidFill>
              </a:defRPr>
            </a:lvl3pPr>
            <a:lvl4pPr marL="1828800" lvl="3" indent="-388619" algn="l" rtl="0">
              <a:spcBef>
                <a:spcPts val="0"/>
              </a:spcBef>
              <a:spcAft>
                <a:spcPts val="0"/>
              </a:spcAft>
              <a:buSzPts val="2520"/>
              <a:buFont typeface="Noto Sans Symbols"/>
              <a:buChar char="∙"/>
              <a:defRPr sz="2400">
                <a:solidFill>
                  <a:schemeClr val="dk1"/>
                </a:solidFill>
              </a:defRPr>
            </a:lvl4pPr>
            <a:lvl5pPr marL="2286000" lvl="4" indent="-368807" algn="l" rtl="0">
              <a:spcBef>
                <a:spcPts val="0"/>
              </a:spcBef>
              <a:spcAft>
                <a:spcPts val="0"/>
              </a:spcAft>
              <a:buSzPts val="2208"/>
              <a:buFont typeface="Courier New"/>
              <a:buChar char="o"/>
              <a:defRPr sz="2400">
                <a:solidFill>
                  <a:schemeClr val="dk1"/>
                </a:solidFill>
              </a:defRPr>
            </a:lvl5pPr>
            <a:lvl6pPr marL="2743200" lvl="5" indent="-333756" algn="l" rtl="0">
              <a:spcBef>
                <a:spcPts val="360"/>
              </a:spcBef>
              <a:spcAft>
                <a:spcPts val="0"/>
              </a:spcAft>
              <a:buSzPts val="1656"/>
              <a:buChar char="■"/>
              <a:defRPr/>
            </a:lvl6pPr>
            <a:lvl7pPr marL="3200400" lvl="6" indent="-333756" algn="l" rtl="0">
              <a:spcBef>
                <a:spcPts val="600"/>
              </a:spcBef>
              <a:spcAft>
                <a:spcPts val="0"/>
              </a:spcAft>
              <a:buSzPts val="1656"/>
              <a:buChar char="●"/>
              <a:defRPr/>
            </a:lvl7pPr>
            <a:lvl8pPr marL="3657600" lvl="7" indent="-333756" algn="l" rtl="0">
              <a:spcBef>
                <a:spcPts val="600"/>
              </a:spcBef>
              <a:spcAft>
                <a:spcPts val="0"/>
              </a:spcAft>
              <a:buSzPts val="1656"/>
              <a:buChar char="○"/>
              <a:defRPr/>
            </a:lvl8pPr>
            <a:lvl9pPr marL="4114800" lvl="8" indent="-333756" algn="l" rtl="0">
              <a:spcBef>
                <a:spcPts val="600"/>
              </a:spcBef>
              <a:spcAft>
                <a:spcPts val="600"/>
              </a:spcAft>
              <a:buSzPts val="1656"/>
              <a:buChar char="■"/>
              <a:defRPr/>
            </a:lvl9pPr>
          </a:lstStyle>
          <a:p>
            <a:endParaRPr/>
          </a:p>
        </p:txBody>
      </p:sp>
      <p:sp>
        <p:nvSpPr>
          <p:cNvPr id="34" name="Google Shape;34;p7"/>
          <p:cNvSpPr txBox="1">
            <a:spLocks noGrp="1"/>
          </p:cNvSpPr>
          <p:nvPr>
            <p:ph type="dt" idx="10"/>
          </p:nvPr>
        </p:nvSpPr>
        <p:spPr>
          <a:xfrm>
            <a:off x="5309945" y="4811953"/>
            <a:ext cx="2133600" cy="2739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 name="Google Shape;35;p7"/>
          <p:cNvSpPr txBox="1">
            <a:spLocks noGrp="1"/>
          </p:cNvSpPr>
          <p:nvPr>
            <p:ph type="ftr" idx="11"/>
          </p:nvPr>
        </p:nvSpPr>
        <p:spPr>
          <a:xfrm>
            <a:off x="110351" y="4811953"/>
            <a:ext cx="48705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6" name="Google Shape;36;p7"/>
          <p:cNvSpPr txBox="1">
            <a:spLocks noGrp="1"/>
          </p:cNvSpPr>
          <p:nvPr>
            <p:ph type="sldNum" idx="12"/>
          </p:nvPr>
        </p:nvSpPr>
        <p:spPr>
          <a:xfrm>
            <a:off x="7772554" y="4811953"/>
            <a:ext cx="770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1"/>
        <p:cNvGrpSpPr/>
        <p:nvPr/>
      </p:nvGrpSpPr>
      <p:grpSpPr>
        <a:xfrm>
          <a:off x="0" y="0"/>
          <a:ext cx="0" cy="0"/>
          <a:chOff x="0" y="0"/>
          <a:chExt cx="0" cy="0"/>
        </a:xfrm>
      </p:grpSpPr>
      <p:sp>
        <p:nvSpPr>
          <p:cNvPr id="22" name="Google Shape;22;p41"/>
          <p:cNvSpPr txBox="1">
            <a:spLocks noGrp="1"/>
          </p:cNvSpPr>
          <p:nvPr>
            <p:ph type="dt" idx="10"/>
          </p:nvPr>
        </p:nvSpPr>
        <p:spPr>
          <a:xfrm>
            <a:off x="628651" y="4767265"/>
            <a:ext cx="2057400" cy="273825"/>
          </a:xfrm>
          <a:prstGeom prst="rect">
            <a:avLst/>
          </a:prstGeom>
          <a:noFill/>
          <a:ln>
            <a:noFill/>
          </a:ln>
        </p:spPr>
        <p:txBody>
          <a:bodyPr spcFirstLastPara="1" wrap="square" lIns="91425" tIns="91425" rIns="91425" bIns="91425" anchor="ctr" anchorCtr="0">
            <a:noAutofit/>
          </a:bodyPr>
          <a:lstStyle>
            <a:lvl1pPr marR="0" lvl="0" algn="l">
              <a:spcBef>
                <a:spcPts val="0"/>
              </a:spcBef>
              <a:spcAft>
                <a:spcPts val="0"/>
              </a:spcAft>
              <a:buClr>
                <a:srgbClr val="FEFEFE"/>
              </a:buClr>
              <a:buSzPts val="825"/>
              <a:buFont typeface="Corbel"/>
              <a:buNone/>
              <a:defRPr sz="619">
                <a:solidFill>
                  <a:srgbClr val="FEFEFE"/>
                </a:solidFill>
                <a:latin typeface="Corbel"/>
                <a:ea typeface="Corbel"/>
                <a:cs typeface="Corbel"/>
                <a:sym typeface="Corbel"/>
              </a:defRPr>
            </a:lvl1pPr>
            <a:lvl2pPr marR="0" lvl="1" algn="l">
              <a:spcBef>
                <a:spcPts val="0"/>
              </a:spcBef>
              <a:spcAft>
                <a:spcPts val="0"/>
              </a:spcAft>
              <a:buClr>
                <a:schemeClr val="lt1"/>
              </a:buClr>
              <a:buSzPts val="1800"/>
              <a:buFont typeface="Corbel"/>
              <a:buNone/>
              <a:defRPr sz="1350" b="0" i="0" u="none" strike="noStrike" cap="none">
                <a:solidFill>
                  <a:schemeClr val="lt1"/>
                </a:solidFill>
                <a:latin typeface="Corbel"/>
                <a:ea typeface="Corbel"/>
                <a:cs typeface="Corbel"/>
                <a:sym typeface="Corbel"/>
              </a:defRPr>
            </a:lvl2pPr>
            <a:lvl3pPr marR="0" lvl="2" algn="l">
              <a:spcBef>
                <a:spcPts val="0"/>
              </a:spcBef>
              <a:spcAft>
                <a:spcPts val="0"/>
              </a:spcAft>
              <a:buClr>
                <a:schemeClr val="lt1"/>
              </a:buClr>
              <a:buSzPts val="1800"/>
              <a:buFont typeface="Corbel"/>
              <a:buNone/>
              <a:defRPr sz="1350" b="0" i="0" u="none" strike="noStrike" cap="none">
                <a:solidFill>
                  <a:schemeClr val="lt1"/>
                </a:solidFill>
                <a:latin typeface="Corbel"/>
                <a:ea typeface="Corbel"/>
                <a:cs typeface="Corbel"/>
                <a:sym typeface="Corbel"/>
              </a:defRPr>
            </a:lvl3pPr>
            <a:lvl4pPr marR="0" lvl="3" algn="l">
              <a:spcBef>
                <a:spcPts val="0"/>
              </a:spcBef>
              <a:spcAft>
                <a:spcPts val="0"/>
              </a:spcAft>
              <a:buClr>
                <a:schemeClr val="lt1"/>
              </a:buClr>
              <a:buSzPts val="1800"/>
              <a:buFont typeface="Corbel"/>
              <a:buNone/>
              <a:defRPr sz="1350" b="0" i="0" u="none" strike="noStrike" cap="none">
                <a:solidFill>
                  <a:schemeClr val="lt1"/>
                </a:solidFill>
                <a:latin typeface="Corbel"/>
                <a:ea typeface="Corbel"/>
                <a:cs typeface="Corbel"/>
                <a:sym typeface="Corbel"/>
              </a:defRPr>
            </a:lvl4pPr>
            <a:lvl5pPr marR="0" lvl="4" algn="l">
              <a:spcBef>
                <a:spcPts val="0"/>
              </a:spcBef>
              <a:spcAft>
                <a:spcPts val="0"/>
              </a:spcAft>
              <a:buClr>
                <a:schemeClr val="lt1"/>
              </a:buClr>
              <a:buSzPts val="1800"/>
              <a:buFont typeface="Corbel"/>
              <a:buNone/>
              <a:defRPr sz="1350" b="0" i="0" u="none" strike="noStrike" cap="none">
                <a:solidFill>
                  <a:schemeClr val="lt1"/>
                </a:solidFill>
                <a:latin typeface="Corbel"/>
                <a:ea typeface="Corbel"/>
                <a:cs typeface="Corbel"/>
                <a:sym typeface="Corbel"/>
              </a:defRPr>
            </a:lvl5pPr>
            <a:lvl6pPr marR="0" lvl="5" algn="l">
              <a:spcBef>
                <a:spcPts val="0"/>
              </a:spcBef>
              <a:spcAft>
                <a:spcPts val="0"/>
              </a:spcAft>
              <a:buClr>
                <a:schemeClr val="lt1"/>
              </a:buClr>
              <a:buSzPts val="1800"/>
              <a:buFont typeface="Corbel"/>
              <a:buNone/>
              <a:defRPr sz="1350" b="0" i="0" u="none" strike="noStrike" cap="none">
                <a:solidFill>
                  <a:schemeClr val="lt1"/>
                </a:solidFill>
                <a:latin typeface="Corbel"/>
                <a:ea typeface="Corbel"/>
                <a:cs typeface="Corbel"/>
                <a:sym typeface="Corbel"/>
              </a:defRPr>
            </a:lvl6pPr>
            <a:lvl7pPr marR="0" lvl="6" algn="l">
              <a:spcBef>
                <a:spcPts val="0"/>
              </a:spcBef>
              <a:spcAft>
                <a:spcPts val="0"/>
              </a:spcAft>
              <a:buClr>
                <a:schemeClr val="lt1"/>
              </a:buClr>
              <a:buSzPts val="1800"/>
              <a:buFont typeface="Corbel"/>
              <a:buNone/>
              <a:defRPr sz="1350" b="0" i="0" u="none" strike="noStrike" cap="none">
                <a:solidFill>
                  <a:schemeClr val="lt1"/>
                </a:solidFill>
                <a:latin typeface="Corbel"/>
                <a:ea typeface="Corbel"/>
                <a:cs typeface="Corbel"/>
                <a:sym typeface="Corbel"/>
              </a:defRPr>
            </a:lvl7pPr>
            <a:lvl8pPr marR="0" lvl="7" algn="l">
              <a:spcBef>
                <a:spcPts val="0"/>
              </a:spcBef>
              <a:spcAft>
                <a:spcPts val="0"/>
              </a:spcAft>
              <a:buClr>
                <a:schemeClr val="lt1"/>
              </a:buClr>
              <a:buSzPts val="1800"/>
              <a:buFont typeface="Corbel"/>
              <a:buNone/>
              <a:defRPr sz="1350" b="0" i="0" u="none" strike="noStrike" cap="none">
                <a:solidFill>
                  <a:schemeClr val="lt1"/>
                </a:solidFill>
                <a:latin typeface="Corbel"/>
                <a:ea typeface="Corbel"/>
                <a:cs typeface="Corbel"/>
                <a:sym typeface="Corbel"/>
              </a:defRPr>
            </a:lvl8pPr>
            <a:lvl9pPr marR="0" lvl="8" algn="l">
              <a:spcBef>
                <a:spcPts val="0"/>
              </a:spcBef>
              <a:spcAft>
                <a:spcPts val="0"/>
              </a:spcAft>
              <a:buClr>
                <a:schemeClr val="lt1"/>
              </a:buClr>
              <a:buSzPts val="1800"/>
              <a:buFont typeface="Corbel"/>
              <a:buNone/>
              <a:defRPr sz="1350" b="0" i="0" u="none" strike="noStrike" cap="none">
                <a:solidFill>
                  <a:schemeClr val="lt1"/>
                </a:solidFill>
                <a:latin typeface="Corbel"/>
                <a:ea typeface="Corbel"/>
                <a:cs typeface="Corbel"/>
                <a:sym typeface="Corbel"/>
              </a:defRPr>
            </a:lvl9pPr>
          </a:lstStyle>
          <a:p>
            <a:endParaRPr/>
          </a:p>
        </p:txBody>
      </p:sp>
      <p:sp>
        <p:nvSpPr>
          <p:cNvPr id="23" name="Google Shape;23;p41"/>
          <p:cNvSpPr txBox="1">
            <a:spLocks noGrp="1"/>
          </p:cNvSpPr>
          <p:nvPr>
            <p:ph type="ftr" idx="11"/>
          </p:nvPr>
        </p:nvSpPr>
        <p:spPr>
          <a:xfrm>
            <a:off x="3028953" y="4767265"/>
            <a:ext cx="3086099" cy="273825"/>
          </a:xfrm>
          <a:prstGeom prst="rect">
            <a:avLst/>
          </a:prstGeom>
          <a:noFill/>
          <a:ln>
            <a:noFill/>
          </a:ln>
        </p:spPr>
        <p:txBody>
          <a:bodyPr spcFirstLastPara="1" wrap="square" lIns="91425" tIns="91425" rIns="91425" bIns="91425" anchor="ctr" anchorCtr="0">
            <a:noAutofit/>
          </a:bodyPr>
          <a:lstStyle>
            <a:lvl1pPr marR="0" lvl="0" algn="ctr">
              <a:spcBef>
                <a:spcPts val="0"/>
              </a:spcBef>
              <a:spcAft>
                <a:spcPts val="0"/>
              </a:spcAft>
              <a:buClr>
                <a:srgbClr val="FEFEFE"/>
              </a:buClr>
              <a:buSzPts val="825"/>
              <a:buFont typeface="Corbel"/>
              <a:buNone/>
              <a:defRPr sz="619" cap="none">
                <a:solidFill>
                  <a:srgbClr val="FEFEFE"/>
                </a:solidFill>
                <a:latin typeface="Corbel"/>
                <a:ea typeface="Corbel"/>
                <a:cs typeface="Corbel"/>
                <a:sym typeface="Corbel"/>
              </a:defRPr>
            </a:lvl1pPr>
            <a:lvl2pPr marR="0" lvl="1" algn="l">
              <a:spcBef>
                <a:spcPts val="0"/>
              </a:spcBef>
              <a:spcAft>
                <a:spcPts val="0"/>
              </a:spcAft>
              <a:buClr>
                <a:schemeClr val="lt1"/>
              </a:buClr>
              <a:buSzPts val="1800"/>
              <a:buFont typeface="Corbel"/>
              <a:buNone/>
              <a:defRPr sz="1350" b="0" i="0" u="none" strike="noStrike" cap="none">
                <a:solidFill>
                  <a:schemeClr val="lt1"/>
                </a:solidFill>
                <a:latin typeface="Corbel"/>
                <a:ea typeface="Corbel"/>
                <a:cs typeface="Corbel"/>
                <a:sym typeface="Corbel"/>
              </a:defRPr>
            </a:lvl2pPr>
            <a:lvl3pPr marR="0" lvl="2" algn="l">
              <a:spcBef>
                <a:spcPts val="0"/>
              </a:spcBef>
              <a:spcAft>
                <a:spcPts val="0"/>
              </a:spcAft>
              <a:buClr>
                <a:schemeClr val="lt1"/>
              </a:buClr>
              <a:buSzPts val="1800"/>
              <a:buFont typeface="Corbel"/>
              <a:buNone/>
              <a:defRPr sz="1350" b="0" i="0" u="none" strike="noStrike" cap="none">
                <a:solidFill>
                  <a:schemeClr val="lt1"/>
                </a:solidFill>
                <a:latin typeface="Corbel"/>
                <a:ea typeface="Corbel"/>
                <a:cs typeface="Corbel"/>
                <a:sym typeface="Corbel"/>
              </a:defRPr>
            </a:lvl3pPr>
            <a:lvl4pPr marR="0" lvl="3" algn="l">
              <a:spcBef>
                <a:spcPts val="0"/>
              </a:spcBef>
              <a:spcAft>
                <a:spcPts val="0"/>
              </a:spcAft>
              <a:buClr>
                <a:schemeClr val="lt1"/>
              </a:buClr>
              <a:buSzPts val="1800"/>
              <a:buFont typeface="Corbel"/>
              <a:buNone/>
              <a:defRPr sz="1350" b="0" i="0" u="none" strike="noStrike" cap="none">
                <a:solidFill>
                  <a:schemeClr val="lt1"/>
                </a:solidFill>
                <a:latin typeface="Corbel"/>
                <a:ea typeface="Corbel"/>
                <a:cs typeface="Corbel"/>
                <a:sym typeface="Corbel"/>
              </a:defRPr>
            </a:lvl4pPr>
            <a:lvl5pPr marR="0" lvl="4" algn="l">
              <a:spcBef>
                <a:spcPts val="0"/>
              </a:spcBef>
              <a:spcAft>
                <a:spcPts val="0"/>
              </a:spcAft>
              <a:buClr>
                <a:schemeClr val="lt1"/>
              </a:buClr>
              <a:buSzPts val="1800"/>
              <a:buFont typeface="Corbel"/>
              <a:buNone/>
              <a:defRPr sz="1350" b="0" i="0" u="none" strike="noStrike" cap="none">
                <a:solidFill>
                  <a:schemeClr val="lt1"/>
                </a:solidFill>
                <a:latin typeface="Corbel"/>
                <a:ea typeface="Corbel"/>
                <a:cs typeface="Corbel"/>
                <a:sym typeface="Corbel"/>
              </a:defRPr>
            </a:lvl5pPr>
            <a:lvl6pPr marR="0" lvl="5" algn="l">
              <a:spcBef>
                <a:spcPts val="0"/>
              </a:spcBef>
              <a:spcAft>
                <a:spcPts val="0"/>
              </a:spcAft>
              <a:buClr>
                <a:schemeClr val="lt1"/>
              </a:buClr>
              <a:buSzPts val="1800"/>
              <a:buFont typeface="Corbel"/>
              <a:buNone/>
              <a:defRPr sz="1350" b="0" i="0" u="none" strike="noStrike" cap="none">
                <a:solidFill>
                  <a:schemeClr val="lt1"/>
                </a:solidFill>
                <a:latin typeface="Corbel"/>
                <a:ea typeface="Corbel"/>
                <a:cs typeface="Corbel"/>
                <a:sym typeface="Corbel"/>
              </a:defRPr>
            </a:lvl6pPr>
            <a:lvl7pPr marR="0" lvl="6" algn="l">
              <a:spcBef>
                <a:spcPts val="0"/>
              </a:spcBef>
              <a:spcAft>
                <a:spcPts val="0"/>
              </a:spcAft>
              <a:buClr>
                <a:schemeClr val="lt1"/>
              </a:buClr>
              <a:buSzPts val="1800"/>
              <a:buFont typeface="Corbel"/>
              <a:buNone/>
              <a:defRPr sz="1350" b="0" i="0" u="none" strike="noStrike" cap="none">
                <a:solidFill>
                  <a:schemeClr val="lt1"/>
                </a:solidFill>
                <a:latin typeface="Corbel"/>
                <a:ea typeface="Corbel"/>
                <a:cs typeface="Corbel"/>
                <a:sym typeface="Corbel"/>
              </a:defRPr>
            </a:lvl7pPr>
            <a:lvl8pPr marR="0" lvl="7" algn="l">
              <a:spcBef>
                <a:spcPts val="0"/>
              </a:spcBef>
              <a:spcAft>
                <a:spcPts val="0"/>
              </a:spcAft>
              <a:buClr>
                <a:schemeClr val="lt1"/>
              </a:buClr>
              <a:buSzPts val="1800"/>
              <a:buFont typeface="Corbel"/>
              <a:buNone/>
              <a:defRPr sz="1350" b="0" i="0" u="none" strike="noStrike" cap="none">
                <a:solidFill>
                  <a:schemeClr val="lt1"/>
                </a:solidFill>
                <a:latin typeface="Corbel"/>
                <a:ea typeface="Corbel"/>
                <a:cs typeface="Corbel"/>
                <a:sym typeface="Corbel"/>
              </a:defRPr>
            </a:lvl8pPr>
            <a:lvl9pPr marR="0" lvl="8" algn="l">
              <a:spcBef>
                <a:spcPts val="0"/>
              </a:spcBef>
              <a:spcAft>
                <a:spcPts val="0"/>
              </a:spcAft>
              <a:buClr>
                <a:schemeClr val="lt1"/>
              </a:buClr>
              <a:buSzPts val="1800"/>
              <a:buFont typeface="Corbel"/>
              <a:buNone/>
              <a:defRPr sz="1350" b="0" i="0" u="none" strike="noStrike" cap="none">
                <a:solidFill>
                  <a:schemeClr val="lt1"/>
                </a:solidFill>
                <a:latin typeface="Corbel"/>
                <a:ea typeface="Corbel"/>
                <a:cs typeface="Corbel"/>
                <a:sym typeface="Corbel"/>
              </a:defRPr>
            </a:lvl9pPr>
          </a:lstStyle>
          <a:p>
            <a:endParaRPr/>
          </a:p>
        </p:txBody>
      </p:sp>
      <p:sp>
        <p:nvSpPr>
          <p:cNvPr id="24" name="Google Shape;24;p41"/>
          <p:cNvSpPr txBox="1">
            <a:spLocks noGrp="1"/>
          </p:cNvSpPr>
          <p:nvPr>
            <p:ph type="sldNum" idx="12"/>
          </p:nvPr>
        </p:nvSpPr>
        <p:spPr>
          <a:xfrm>
            <a:off x="6463147" y="4767265"/>
            <a:ext cx="2057399" cy="2738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Clr>
                <a:schemeClr val="lt1"/>
              </a:buClr>
              <a:buSzPts val="206"/>
              <a:buFont typeface="Corbel"/>
              <a:buNone/>
              <a:defRPr sz="619" b="0" i="0" u="none" strike="noStrike" cap="none">
                <a:solidFill>
                  <a:schemeClr val="lt1"/>
                </a:solidFill>
                <a:latin typeface="Corbel"/>
                <a:ea typeface="Corbel"/>
                <a:cs typeface="Corbel"/>
                <a:sym typeface="Corbel"/>
              </a:defRPr>
            </a:lvl1pPr>
            <a:lvl2pPr marL="0" marR="0" lvl="1" indent="0" algn="r">
              <a:spcBef>
                <a:spcPts val="0"/>
              </a:spcBef>
              <a:buClr>
                <a:schemeClr val="lt1"/>
              </a:buClr>
              <a:buSzPts val="206"/>
              <a:buFont typeface="Corbel"/>
              <a:buNone/>
              <a:defRPr sz="619" b="0" i="0" u="none" strike="noStrike" cap="none">
                <a:solidFill>
                  <a:schemeClr val="lt1"/>
                </a:solidFill>
                <a:latin typeface="Corbel"/>
                <a:ea typeface="Corbel"/>
                <a:cs typeface="Corbel"/>
                <a:sym typeface="Corbel"/>
              </a:defRPr>
            </a:lvl2pPr>
            <a:lvl3pPr marL="0" marR="0" lvl="2" indent="0" algn="r">
              <a:spcBef>
                <a:spcPts val="0"/>
              </a:spcBef>
              <a:buClr>
                <a:schemeClr val="lt1"/>
              </a:buClr>
              <a:buSzPts val="206"/>
              <a:buFont typeface="Corbel"/>
              <a:buNone/>
              <a:defRPr sz="619" b="0" i="0" u="none" strike="noStrike" cap="none">
                <a:solidFill>
                  <a:schemeClr val="lt1"/>
                </a:solidFill>
                <a:latin typeface="Corbel"/>
                <a:ea typeface="Corbel"/>
                <a:cs typeface="Corbel"/>
                <a:sym typeface="Corbel"/>
              </a:defRPr>
            </a:lvl3pPr>
            <a:lvl4pPr marL="0" marR="0" lvl="3" indent="0" algn="r">
              <a:spcBef>
                <a:spcPts val="0"/>
              </a:spcBef>
              <a:buClr>
                <a:schemeClr val="lt1"/>
              </a:buClr>
              <a:buSzPts val="206"/>
              <a:buFont typeface="Corbel"/>
              <a:buNone/>
              <a:defRPr sz="619" b="0" i="0" u="none" strike="noStrike" cap="none">
                <a:solidFill>
                  <a:schemeClr val="lt1"/>
                </a:solidFill>
                <a:latin typeface="Corbel"/>
                <a:ea typeface="Corbel"/>
                <a:cs typeface="Corbel"/>
                <a:sym typeface="Corbel"/>
              </a:defRPr>
            </a:lvl4pPr>
            <a:lvl5pPr marL="0" marR="0" lvl="4" indent="0" algn="r">
              <a:spcBef>
                <a:spcPts val="0"/>
              </a:spcBef>
              <a:buClr>
                <a:schemeClr val="lt1"/>
              </a:buClr>
              <a:buSzPts val="206"/>
              <a:buFont typeface="Corbel"/>
              <a:buNone/>
              <a:defRPr sz="619" b="0" i="0" u="none" strike="noStrike" cap="none">
                <a:solidFill>
                  <a:schemeClr val="lt1"/>
                </a:solidFill>
                <a:latin typeface="Corbel"/>
                <a:ea typeface="Corbel"/>
                <a:cs typeface="Corbel"/>
                <a:sym typeface="Corbel"/>
              </a:defRPr>
            </a:lvl5pPr>
            <a:lvl6pPr marL="0" marR="0" lvl="5" indent="0" algn="r">
              <a:spcBef>
                <a:spcPts val="0"/>
              </a:spcBef>
              <a:buClr>
                <a:schemeClr val="lt1"/>
              </a:buClr>
              <a:buSzPts val="206"/>
              <a:buFont typeface="Corbel"/>
              <a:buNone/>
              <a:defRPr sz="619" b="0" i="0" u="none" strike="noStrike" cap="none">
                <a:solidFill>
                  <a:schemeClr val="lt1"/>
                </a:solidFill>
                <a:latin typeface="Corbel"/>
                <a:ea typeface="Corbel"/>
                <a:cs typeface="Corbel"/>
                <a:sym typeface="Corbel"/>
              </a:defRPr>
            </a:lvl6pPr>
            <a:lvl7pPr marL="0" marR="0" lvl="6" indent="0" algn="r">
              <a:spcBef>
                <a:spcPts val="0"/>
              </a:spcBef>
              <a:buClr>
                <a:schemeClr val="lt1"/>
              </a:buClr>
              <a:buSzPts val="206"/>
              <a:buFont typeface="Corbel"/>
              <a:buNone/>
              <a:defRPr sz="619" b="0" i="0" u="none" strike="noStrike" cap="none">
                <a:solidFill>
                  <a:schemeClr val="lt1"/>
                </a:solidFill>
                <a:latin typeface="Corbel"/>
                <a:ea typeface="Corbel"/>
                <a:cs typeface="Corbel"/>
                <a:sym typeface="Corbel"/>
              </a:defRPr>
            </a:lvl7pPr>
            <a:lvl8pPr marL="0" marR="0" lvl="7" indent="0" algn="r">
              <a:spcBef>
                <a:spcPts val="0"/>
              </a:spcBef>
              <a:buClr>
                <a:schemeClr val="lt1"/>
              </a:buClr>
              <a:buSzPts val="206"/>
              <a:buFont typeface="Corbel"/>
              <a:buNone/>
              <a:defRPr sz="619" b="0" i="0" u="none" strike="noStrike" cap="none">
                <a:solidFill>
                  <a:schemeClr val="lt1"/>
                </a:solidFill>
                <a:latin typeface="Corbel"/>
                <a:ea typeface="Corbel"/>
                <a:cs typeface="Corbel"/>
                <a:sym typeface="Corbel"/>
              </a:defRPr>
            </a:lvl8pPr>
            <a:lvl9pPr marL="0" marR="0" lvl="8" indent="0" algn="r">
              <a:spcBef>
                <a:spcPts val="0"/>
              </a:spcBef>
              <a:buClr>
                <a:schemeClr val="lt1"/>
              </a:buClr>
              <a:buSzPts val="206"/>
              <a:buFont typeface="Corbel"/>
              <a:buNone/>
              <a:defRPr sz="619" b="0" i="0" u="none" strike="noStrike" cap="none">
                <a:solidFill>
                  <a:schemeClr val="lt1"/>
                </a:solidFill>
                <a:latin typeface="Corbel"/>
                <a:ea typeface="Corbel"/>
                <a:cs typeface="Corbel"/>
                <a:sym typeface="Corbel"/>
              </a:defRPr>
            </a:lvl9pPr>
          </a:lstStyle>
          <a:p>
            <a:fld id="{00000000-1234-1234-1234-123412341234}" type="slidenum">
              <a:rPr lang="en-US" smtClean="0"/>
              <a:pPr/>
              <a:t>‹#›</a:t>
            </a:fld>
            <a:endParaRPr lang="en-US"/>
          </a:p>
        </p:txBody>
      </p:sp>
      <p:sp>
        <p:nvSpPr>
          <p:cNvPr id="25" name="Google Shape;25;p41"/>
          <p:cNvSpPr txBox="1">
            <a:spLocks noGrp="1"/>
          </p:cNvSpPr>
          <p:nvPr>
            <p:ph type="title"/>
          </p:nvPr>
        </p:nvSpPr>
        <p:spPr>
          <a:xfrm>
            <a:off x="633846" y="274321"/>
            <a:ext cx="7886700" cy="994275"/>
          </a:xfrm>
          <a:prstGeom prst="rect">
            <a:avLst/>
          </a:prstGeom>
          <a:noFill/>
          <a:ln>
            <a:noFill/>
          </a:ln>
        </p:spPr>
        <p:txBody>
          <a:bodyPr spcFirstLastPara="1" wrap="square" lIns="91425" tIns="91425" rIns="91425" bIns="91425" anchor="ctr" anchorCtr="0">
            <a:normAutofit/>
          </a:bodyPr>
          <a:lstStyle>
            <a:lvl1pPr marR="0" lvl="0" algn="l">
              <a:lnSpc>
                <a:spcPct val="90000"/>
              </a:lnSpc>
              <a:spcBef>
                <a:spcPts val="0"/>
              </a:spcBef>
              <a:spcAft>
                <a:spcPts val="0"/>
              </a:spcAft>
              <a:buClr>
                <a:schemeClr val="lt1"/>
              </a:buClr>
              <a:buSzPts val="3300"/>
              <a:buFont typeface="Corbel"/>
              <a:buNone/>
              <a:defRPr sz="2475" b="0" i="0" u="none" strike="noStrike" cap="none">
                <a:solidFill>
                  <a:schemeClr val="lt1"/>
                </a:solidFill>
                <a:latin typeface="Corbel"/>
                <a:ea typeface="Corbel"/>
                <a:cs typeface="Corbel"/>
                <a:sym typeface="Corbel"/>
              </a:defRPr>
            </a:lvl1pPr>
            <a:lvl2pPr marR="0" lvl="1" algn="l">
              <a:spcBef>
                <a:spcPts val="0"/>
              </a:spcBef>
              <a:spcAft>
                <a:spcPts val="0"/>
              </a:spcAft>
              <a:buClr>
                <a:schemeClr val="dk2"/>
              </a:buClr>
              <a:buSzPts val="1800"/>
              <a:buFont typeface="Arial"/>
              <a:buNone/>
              <a:defRPr sz="1350" b="0" i="0" u="none" strike="noStrike" cap="none">
                <a:solidFill>
                  <a:schemeClr val="dk2"/>
                </a:solidFill>
              </a:defRPr>
            </a:lvl2pPr>
            <a:lvl3pPr marR="0" lvl="2" algn="l">
              <a:spcBef>
                <a:spcPts val="0"/>
              </a:spcBef>
              <a:spcAft>
                <a:spcPts val="0"/>
              </a:spcAft>
              <a:buClr>
                <a:schemeClr val="dk2"/>
              </a:buClr>
              <a:buSzPts val="1800"/>
              <a:buFont typeface="Arial"/>
              <a:buNone/>
              <a:defRPr sz="1350" b="0" i="0" u="none" strike="noStrike" cap="none">
                <a:solidFill>
                  <a:schemeClr val="dk2"/>
                </a:solidFill>
              </a:defRPr>
            </a:lvl3pPr>
            <a:lvl4pPr marR="0" lvl="3" algn="l">
              <a:spcBef>
                <a:spcPts val="0"/>
              </a:spcBef>
              <a:spcAft>
                <a:spcPts val="0"/>
              </a:spcAft>
              <a:buClr>
                <a:schemeClr val="dk2"/>
              </a:buClr>
              <a:buSzPts val="1800"/>
              <a:buFont typeface="Arial"/>
              <a:buNone/>
              <a:defRPr sz="1350" b="0" i="0" u="none" strike="noStrike" cap="none">
                <a:solidFill>
                  <a:schemeClr val="dk2"/>
                </a:solidFill>
              </a:defRPr>
            </a:lvl4pPr>
            <a:lvl5pPr marR="0" lvl="4" algn="l">
              <a:spcBef>
                <a:spcPts val="0"/>
              </a:spcBef>
              <a:spcAft>
                <a:spcPts val="0"/>
              </a:spcAft>
              <a:buClr>
                <a:schemeClr val="dk2"/>
              </a:buClr>
              <a:buSzPts val="1800"/>
              <a:buFont typeface="Arial"/>
              <a:buNone/>
              <a:defRPr sz="1350" b="0" i="0" u="none" strike="noStrike" cap="none">
                <a:solidFill>
                  <a:schemeClr val="dk2"/>
                </a:solidFill>
              </a:defRPr>
            </a:lvl5pPr>
            <a:lvl6pPr marR="0" lvl="5" algn="l">
              <a:spcBef>
                <a:spcPts val="0"/>
              </a:spcBef>
              <a:spcAft>
                <a:spcPts val="0"/>
              </a:spcAft>
              <a:buClr>
                <a:schemeClr val="dk2"/>
              </a:buClr>
              <a:buSzPts val="1800"/>
              <a:buFont typeface="Arial"/>
              <a:buNone/>
              <a:defRPr sz="1350" b="0" i="0" u="none" strike="noStrike" cap="none">
                <a:solidFill>
                  <a:schemeClr val="dk2"/>
                </a:solidFill>
              </a:defRPr>
            </a:lvl6pPr>
            <a:lvl7pPr marR="0" lvl="6" algn="l">
              <a:spcBef>
                <a:spcPts val="0"/>
              </a:spcBef>
              <a:spcAft>
                <a:spcPts val="0"/>
              </a:spcAft>
              <a:buClr>
                <a:schemeClr val="dk2"/>
              </a:buClr>
              <a:buSzPts val="1800"/>
              <a:buFont typeface="Arial"/>
              <a:buNone/>
              <a:defRPr sz="1350" b="0" i="0" u="none" strike="noStrike" cap="none">
                <a:solidFill>
                  <a:schemeClr val="dk2"/>
                </a:solidFill>
              </a:defRPr>
            </a:lvl7pPr>
            <a:lvl8pPr marR="0" lvl="7" algn="l">
              <a:spcBef>
                <a:spcPts val="0"/>
              </a:spcBef>
              <a:spcAft>
                <a:spcPts val="0"/>
              </a:spcAft>
              <a:buClr>
                <a:schemeClr val="dk2"/>
              </a:buClr>
              <a:buSzPts val="1800"/>
              <a:buFont typeface="Arial"/>
              <a:buNone/>
              <a:defRPr sz="1350" b="0" i="0" u="none" strike="noStrike" cap="none">
                <a:solidFill>
                  <a:schemeClr val="dk2"/>
                </a:solidFill>
              </a:defRPr>
            </a:lvl8pPr>
            <a:lvl9pPr marR="0" lvl="8" algn="l">
              <a:spcBef>
                <a:spcPts val="0"/>
              </a:spcBef>
              <a:spcAft>
                <a:spcPts val="0"/>
              </a:spcAft>
              <a:buClr>
                <a:schemeClr val="dk2"/>
              </a:buClr>
              <a:buSzPts val="1800"/>
              <a:buFont typeface="Arial"/>
              <a:buNone/>
              <a:defRPr sz="1350" b="0" i="0" u="none" strike="noStrike" cap="none">
                <a:solidFill>
                  <a:schemeClr val="dk2"/>
                </a:solidFill>
              </a:defRPr>
            </a:lvl9pPr>
          </a:lstStyle>
          <a:p>
            <a:endParaRPr/>
          </a:p>
        </p:txBody>
      </p:sp>
    </p:spTree>
    <p:extLst>
      <p:ext uri="{BB962C8B-B14F-4D97-AF65-F5344CB8AC3E}">
        <p14:creationId xmlns:p14="http://schemas.microsoft.com/office/powerpoint/2010/main" val="3045132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4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26668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9"/>
        <p:cNvGrpSpPr/>
        <p:nvPr/>
      </p:nvGrpSpPr>
      <p:grpSpPr>
        <a:xfrm>
          <a:off x="0" y="0"/>
          <a:ext cx="0" cy="0"/>
          <a:chOff x="0" y="0"/>
          <a:chExt cx="0" cy="0"/>
        </a:xfrm>
      </p:grpSpPr>
      <p:sp>
        <p:nvSpPr>
          <p:cNvPr id="40" name="Google Shape;40;p45"/>
          <p:cNvSpPr txBox="1">
            <a:spLocks noGrp="1"/>
          </p:cNvSpPr>
          <p:nvPr>
            <p:ph type="subTitle" idx="1"/>
          </p:nvPr>
        </p:nvSpPr>
        <p:spPr>
          <a:xfrm>
            <a:off x="581193" y="1033896"/>
            <a:ext cx="7989752" cy="253018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312"/>
              <a:buNone/>
              <a:defRPr sz="2700" b="0" cap="none">
                <a:solidFill>
                  <a:schemeClr val="lt1"/>
                </a:solidFill>
              </a:defRPr>
            </a:lvl1pPr>
            <a:lvl2pPr lvl="1" algn="ctr">
              <a:lnSpc>
                <a:spcPct val="90000"/>
              </a:lnSpc>
              <a:spcBef>
                <a:spcPts val="240"/>
              </a:spcBef>
              <a:spcAft>
                <a:spcPts val="0"/>
              </a:spcAft>
              <a:buClr>
                <a:srgbClr val="888888"/>
              </a:buClr>
              <a:buSzPts val="1472"/>
              <a:buNone/>
              <a:defRPr>
                <a:solidFill>
                  <a:srgbClr val="888888"/>
                </a:solidFill>
              </a:defRPr>
            </a:lvl2pPr>
            <a:lvl3pPr lvl="2" algn="ctr">
              <a:lnSpc>
                <a:spcPct val="90000"/>
              </a:lnSpc>
              <a:spcBef>
                <a:spcPts val="450"/>
              </a:spcBef>
              <a:spcAft>
                <a:spcPts val="0"/>
              </a:spcAft>
              <a:buClr>
                <a:srgbClr val="888888"/>
              </a:buClr>
              <a:buSzPts val="1288"/>
              <a:buNone/>
              <a:defRPr>
                <a:solidFill>
                  <a:srgbClr val="888888"/>
                </a:solidFill>
              </a:defRPr>
            </a:lvl3pPr>
            <a:lvl4pPr lvl="3" algn="ctr">
              <a:lnSpc>
                <a:spcPct val="90000"/>
              </a:lnSpc>
              <a:spcBef>
                <a:spcPts val="450"/>
              </a:spcBef>
              <a:spcAft>
                <a:spcPts val="0"/>
              </a:spcAft>
              <a:buClr>
                <a:srgbClr val="888888"/>
              </a:buClr>
              <a:buSzPts val="1104"/>
              <a:buNone/>
              <a:defRPr>
                <a:solidFill>
                  <a:srgbClr val="888888"/>
                </a:solidFill>
              </a:defRPr>
            </a:lvl4pPr>
            <a:lvl5pPr lvl="4" algn="ctr">
              <a:lnSpc>
                <a:spcPct val="90000"/>
              </a:lnSpc>
              <a:spcBef>
                <a:spcPts val="450"/>
              </a:spcBef>
              <a:spcAft>
                <a:spcPts val="0"/>
              </a:spcAft>
              <a:buClr>
                <a:srgbClr val="888888"/>
              </a:buClr>
              <a:buSzPts val="1104"/>
              <a:buNone/>
              <a:defRPr>
                <a:solidFill>
                  <a:srgbClr val="888888"/>
                </a:solidFill>
              </a:defRPr>
            </a:lvl5pPr>
            <a:lvl6pPr lvl="5" algn="ctr">
              <a:lnSpc>
                <a:spcPct val="90000"/>
              </a:lnSpc>
              <a:spcBef>
                <a:spcPts val="450"/>
              </a:spcBef>
              <a:spcAft>
                <a:spcPts val="0"/>
              </a:spcAft>
              <a:buClr>
                <a:srgbClr val="888888"/>
              </a:buClr>
              <a:buSzPts val="1104"/>
              <a:buNone/>
              <a:defRPr>
                <a:solidFill>
                  <a:srgbClr val="888888"/>
                </a:solidFill>
              </a:defRPr>
            </a:lvl6pPr>
            <a:lvl7pPr lvl="6" algn="ctr">
              <a:lnSpc>
                <a:spcPct val="90000"/>
              </a:lnSpc>
              <a:spcBef>
                <a:spcPts val="450"/>
              </a:spcBef>
              <a:spcAft>
                <a:spcPts val="0"/>
              </a:spcAft>
              <a:buClr>
                <a:srgbClr val="888888"/>
              </a:buClr>
              <a:buSzPts val="1104"/>
              <a:buNone/>
              <a:defRPr>
                <a:solidFill>
                  <a:srgbClr val="888888"/>
                </a:solidFill>
              </a:defRPr>
            </a:lvl7pPr>
            <a:lvl8pPr lvl="7" algn="ctr">
              <a:lnSpc>
                <a:spcPct val="90000"/>
              </a:lnSpc>
              <a:spcBef>
                <a:spcPts val="450"/>
              </a:spcBef>
              <a:spcAft>
                <a:spcPts val="0"/>
              </a:spcAft>
              <a:buClr>
                <a:srgbClr val="888888"/>
              </a:buClr>
              <a:buSzPts val="1104"/>
              <a:buNone/>
              <a:defRPr>
                <a:solidFill>
                  <a:srgbClr val="888888"/>
                </a:solidFill>
              </a:defRPr>
            </a:lvl8pPr>
            <a:lvl9pPr lvl="8" algn="ctr">
              <a:lnSpc>
                <a:spcPct val="90000"/>
              </a:lnSpc>
              <a:spcBef>
                <a:spcPts val="450"/>
              </a:spcBef>
              <a:spcAft>
                <a:spcPts val="450"/>
              </a:spcAft>
              <a:buClr>
                <a:srgbClr val="888888"/>
              </a:buClr>
              <a:buSzPts val="1104"/>
              <a:buNone/>
              <a:defRPr>
                <a:solidFill>
                  <a:srgbClr val="888888"/>
                </a:solidFill>
              </a:defRPr>
            </a:lvl9pPr>
          </a:lstStyle>
          <a:p>
            <a:endParaRPr/>
          </a:p>
        </p:txBody>
      </p:sp>
      <p:sp>
        <p:nvSpPr>
          <p:cNvPr id="41" name="Google Shape;41;p45"/>
          <p:cNvSpPr txBox="1">
            <a:spLocks noGrp="1"/>
          </p:cNvSpPr>
          <p:nvPr>
            <p:ph type="dt" idx="10"/>
          </p:nvPr>
        </p:nvSpPr>
        <p:spPr>
          <a:xfrm>
            <a:off x="5559327" y="4467103"/>
            <a:ext cx="213360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F3B861"/>
              </a:buClr>
              <a:buSzPts val="1400"/>
              <a:buFont typeface="Calibri"/>
              <a:buNone/>
              <a:defRPr>
                <a:solidFill>
                  <a:srgbClr val="F3B861"/>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2" name="Google Shape;42;p45"/>
          <p:cNvSpPr txBox="1">
            <a:spLocks noGrp="1"/>
          </p:cNvSpPr>
          <p:nvPr>
            <p:ph type="ftr" idx="11"/>
          </p:nvPr>
        </p:nvSpPr>
        <p:spPr>
          <a:xfrm>
            <a:off x="581193" y="4463859"/>
            <a:ext cx="4870585"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3B861"/>
              </a:buClr>
              <a:buSzPts val="1400"/>
              <a:buFont typeface="Calibri"/>
              <a:buNone/>
              <a:defRPr>
                <a:solidFill>
                  <a:srgbClr val="F3B861"/>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3" name="Google Shape;43;p45"/>
          <p:cNvSpPr txBox="1">
            <a:spLocks noGrp="1"/>
          </p:cNvSpPr>
          <p:nvPr>
            <p:ph type="sldNum" idx="12"/>
          </p:nvPr>
        </p:nvSpPr>
        <p:spPr>
          <a:xfrm>
            <a:off x="7800477" y="4467103"/>
            <a:ext cx="770468"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F3B861"/>
              </a:buClr>
              <a:buSzPts val="900"/>
              <a:buFont typeface="Calibri"/>
              <a:buNone/>
              <a:defRPr sz="675" b="0" i="0" u="none" strike="noStrike" cap="none">
                <a:solidFill>
                  <a:srgbClr val="F3B861"/>
                </a:solidFill>
                <a:latin typeface="Calibri"/>
                <a:ea typeface="Calibri"/>
                <a:cs typeface="Calibri"/>
                <a:sym typeface="Calibri"/>
              </a:defRPr>
            </a:lvl1pPr>
            <a:lvl2pPr marL="0" lvl="1" indent="0" algn="r">
              <a:spcBef>
                <a:spcPts val="0"/>
              </a:spcBef>
              <a:buClr>
                <a:srgbClr val="F3B861"/>
              </a:buClr>
              <a:buSzPts val="900"/>
              <a:buFont typeface="Calibri"/>
              <a:buNone/>
              <a:defRPr sz="675" b="0" i="0" u="none" strike="noStrike" cap="none">
                <a:solidFill>
                  <a:srgbClr val="F3B861"/>
                </a:solidFill>
                <a:latin typeface="Calibri"/>
                <a:ea typeface="Calibri"/>
                <a:cs typeface="Calibri"/>
                <a:sym typeface="Calibri"/>
              </a:defRPr>
            </a:lvl2pPr>
            <a:lvl3pPr marL="0" lvl="2" indent="0" algn="r">
              <a:spcBef>
                <a:spcPts val="0"/>
              </a:spcBef>
              <a:buClr>
                <a:srgbClr val="F3B861"/>
              </a:buClr>
              <a:buSzPts val="900"/>
              <a:buFont typeface="Calibri"/>
              <a:buNone/>
              <a:defRPr sz="675" b="0" i="0" u="none" strike="noStrike" cap="none">
                <a:solidFill>
                  <a:srgbClr val="F3B861"/>
                </a:solidFill>
                <a:latin typeface="Calibri"/>
                <a:ea typeface="Calibri"/>
                <a:cs typeface="Calibri"/>
                <a:sym typeface="Calibri"/>
              </a:defRPr>
            </a:lvl3pPr>
            <a:lvl4pPr marL="0" lvl="3" indent="0" algn="r">
              <a:spcBef>
                <a:spcPts val="0"/>
              </a:spcBef>
              <a:buClr>
                <a:srgbClr val="F3B861"/>
              </a:buClr>
              <a:buSzPts val="900"/>
              <a:buFont typeface="Calibri"/>
              <a:buNone/>
              <a:defRPr sz="675" b="0" i="0" u="none" strike="noStrike" cap="none">
                <a:solidFill>
                  <a:srgbClr val="F3B861"/>
                </a:solidFill>
                <a:latin typeface="Calibri"/>
                <a:ea typeface="Calibri"/>
                <a:cs typeface="Calibri"/>
                <a:sym typeface="Calibri"/>
              </a:defRPr>
            </a:lvl4pPr>
            <a:lvl5pPr marL="0" lvl="4" indent="0" algn="r">
              <a:spcBef>
                <a:spcPts val="0"/>
              </a:spcBef>
              <a:buClr>
                <a:srgbClr val="F3B861"/>
              </a:buClr>
              <a:buSzPts val="900"/>
              <a:buFont typeface="Calibri"/>
              <a:buNone/>
              <a:defRPr sz="675" b="0" i="0" u="none" strike="noStrike" cap="none">
                <a:solidFill>
                  <a:srgbClr val="F3B861"/>
                </a:solidFill>
                <a:latin typeface="Calibri"/>
                <a:ea typeface="Calibri"/>
                <a:cs typeface="Calibri"/>
                <a:sym typeface="Calibri"/>
              </a:defRPr>
            </a:lvl5pPr>
            <a:lvl6pPr marL="0" lvl="5" indent="0" algn="r">
              <a:spcBef>
                <a:spcPts val="0"/>
              </a:spcBef>
              <a:buClr>
                <a:srgbClr val="F3B861"/>
              </a:buClr>
              <a:buSzPts val="900"/>
              <a:buFont typeface="Calibri"/>
              <a:buNone/>
              <a:defRPr sz="675" b="0" i="0" u="none" strike="noStrike" cap="none">
                <a:solidFill>
                  <a:srgbClr val="F3B861"/>
                </a:solidFill>
                <a:latin typeface="Calibri"/>
                <a:ea typeface="Calibri"/>
                <a:cs typeface="Calibri"/>
                <a:sym typeface="Calibri"/>
              </a:defRPr>
            </a:lvl6pPr>
            <a:lvl7pPr marL="0" lvl="6" indent="0" algn="r">
              <a:spcBef>
                <a:spcPts val="0"/>
              </a:spcBef>
              <a:buClr>
                <a:srgbClr val="F3B861"/>
              </a:buClr>
              <a:buSzPts val="900"/>
              <a:buFont typeface="Calibri"/>
              <a:buNone/>
              <a:defRPr sz="675" b="0" i="0" u="none" strike="noStrike" cap="none">
                <a:solidFill>
                  <a:srgbClr val="F3B861"/>
                </a:solidFill>
                <a:latin typeface="Calibri"/>
                <a:ea typeface="Calibri"/>
                <a:cs typeface="Calibri"/>
                <a:sym typeface="Calibri"/>
              </a:defRPr>
            </a:lvl7pPr>
            <a:lvl8pPr marL="0" lvl="7" indent="0" algn="r">
              <a:spcBef>
                <a:spcPts val="0"/>
              </a:spcBef>
              <a:buClr>
                <a:srgbClr val="F3B861"/>
              </a:buClr>
              <a:buSzPts val="900"/>
              <a:buFont typeface="Calibri"/>
              <a:buNone/>
              <a:defRPr sz="675" b="0" i="0" u="none" strike="noStrike" cap="none">
                <a:solidFill>
                  <a:srgbClr val="F3B861"/>
                </a:solidFill>
                <a:latin typeface="Calibri"/>
                <a:ea typeface="Calibri"/>
                <a:cs typeface="Calibri"/>
                <a:sym typeface="Calibri"/>
              </a:defRPr>
            </a:lvl8pPr>
            <a:lvl9pPr marL="0" lvl="8" indent="0" algn="r">
              <a:spcBef>
                <a:spcPts val="0"/>
              </a:spcBef>
              <a:buClr>
                <a:srgbClr val="F3B861"/>
              </a:buClr>
              <a:buSzPts val="900"/>
              <a:buFont typeface="Calibri"/>
              <a:buNone/>
              <a:defRPr sz="675" b="0" i="0" u="none" strike="noStrike" cap="none">
                <a:solidFill>
                  <a:srgbClr val="F3B86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31042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Center">
  <p:cSld name="Title / Center">
    <p:spTree>
      <p:nvGrpSpPr>
        <p:cNvPr id="1" name="Shape 160"/>
        <p:cNvGrpSpPr/>
        <p:nvPr/>
      </p:nvGrpSpPr>
      <p:grpSpPr>
        <a:xfrm>
          <a:off x="0" y="0"/>
          <a:ext cx="0" cy="0"/>
          <a:chOff x="0" y="0"/>
          <a:chExt cx="0" cy="0"/>
        </a:xfrm>
      </p:grpSpPr>
      <p:sp>
        <p:nvSpPr>
          <p:cNvPr id="161" name="Google Shape;161;g8c32814ad2_0_868"/>
          <p:cNvSpPr txBox="1">
            <a:spLocks noGrp="1"/>
          </p:cNvSpPr>
          <p:nvPr>
            <p:ph type="body" idx="1"/>
          </p:nvPr>
        </p:nvSpPr>
        <p:spPr>
          <a:xfrm>
            <a:off x="2666454" y="514352"/>
            <a:ext cx="3811200" cy="314325"/>
          </a:xfrm>
          <a:prstGeom prst="rect">
            <a:avLst/>
          </a:prstGeom>
          <a:noFill/>
          <a:ln>
            <a:noFill/>
          </a:ln>
        </p:spPr>
        <p:txBody>
          <a:bodyPr spcFirstLastPara="1" wrap="square" lIns="0" tIns="0" rIns="0" bIns="0" anchor="ctr" anchorCtr="0">
            <a:noAutofit/>
          </a:bodyPr>
          <a:lstStyle>
            <a:lvl1pPr marL="342900" marR="0" lvl="0" indent="-171450" algn="ctr" rtl="0">
              <a:lnSpc>
                <a:spcPct val="90000"/>
              </a:lnSpc>
              <a:spcBef>
                <a:spcPts val="750"/>
              </a:spcBef>
              <a:spcAft>
                <a:spcPts val="0"/>
              </a:spcAft>
              <a:buClr>
                <a:srgbClr val="3F3F3F"/>
              </a:buClr>
              <a:buSzPts val="1500"/>
              <a:buFont typeface="Arial"/>
              <a:buNone/>
              <a:defRPr sz="1125" b="1" i="0" u="none" strike="noStrike" cap="none">
                <a:solidFill>
                  <a:srgbClr val="3F3F3F"/>
                </a:solidFill>
                <a:latin typeface="Raleway"/>
                <a:ea typeface="Raleway"/>
                <a:cs typeface="Raleway"/>
                <a:sym typeface="Raleway"/>
              </a:defRPr>
            </a:lvl1pPr>
            <a:lvl2pPr marL="685800" marR="0" lvl="1" indent="-285702" algn="l" rtl="0">
              <a:lnSpc>
                <a:spcPct val="90000"/>
              </a:lnSpc>
              <a:spcBef>
                <a:spcPts val="375"/>
              </a:spcBef>
              <a:spcAft>
                <a:spcPts val="0"/>
              </a:spcAft>
              <a:buClr>
                <a:schemeClr val="dk1"/>
              </a:buClr>
              <a:buSzPts val="2399"/>
              <a:buFont typeface="Arial"/>
              <a:buChar char="•"/>
              <a:defRPr sz="1799" b="0" i="0" u="none" strike="noStrike" cap="none">
                <a:solidFill>
                  <a:schemeClr val="dk1"/>
                </a:solidFill>
                <a:latin typeface="Calibri"/>
                <a:ea typeface="Calibri"/>
                <a:cs typeface="Calibri"/>
                <a:sym typeface="Calibri"/>
              </a:defRPr>
            </a:lvl2pPr>
            <a:lvl3pPr marL="1028700" marR="0" lvl="2" indent="-266652" algn="l" rtl="0">
              <a:lnSpc>
                <a:spcPct val="90000"/>
              </a:lnSpc>
              <a:spcBef>
                <a:spcPts val="375"/>
              </a:spcBef>
              <a:spcAft>
                <a:spcPts val="0"/>
              </a:spcAft>
              <a:buClr>
                <a:schemeClr val="dk1"/>
              </a:buClr>
              <a:buSzPts val="1999"/>
              <a:buFont typeface="Arial"/>
              <a:buChar char="•"/>
              <a:defRPr sz="1499" b="0" i="0" u="none" strike="noStrike" cap="none">
                <a:solidFill>
                  <a:schemeClr val="dk1"/>
                </a:solidFill>
                <a:latin typeface="Calibri"/>
                <a:ea typeface="Calibri"/>
                <a:cs typeface="Calibri"/>
                <a:sym typeface="Calibri"/>
              </a:defRPr>
            </a:lvl3pPr>
            <a:lvl4pPr marL="1371600" marR="0" lvl="3" indent="-257127" algn="l" rtl="0">
              <a:lnSpc>
                <a:spcPct val="90000"/>
              </a:lnSpc>
              <a:spcBef>
                <a:spcPts val="375"/>
              </a:spcBef>
              <a:spcAft>
                <a:spcPts val="0"/>
              </a:spcAft>
              <a:buClr>
                <a:schemeClr val="dk1"/>
              </a:buClr>
              <a:buSzPts val="1799"/>
              <a:buFont typeface="Arial"/>
              <a:buChar char="•"/>
              <a:defRPr sz="1349" b="0" i="0" u="none" strike="noStrike" cap="none">
                <a:solidFill>
                  <a:schemeClr val="dk1"/>
                </a:solidFill>
                <a:latin typeface="Calibri"/>
                <a:ea typeface="Calibri"/>
                <a:cs typeface="Calibri"/>
                <a:sym typeface="Calibri"/>
              </a:defRPr>
            </a:lvl4pPr>
            <a:lvl5pPr marL="1714500" marR="0" lvl="4" indent="-257127" algn="l" rtl="0">
              <a:lnSpc>
                <a:spcPct val="90000"/>
              </a:lnSpc>
              <a:spcBef>
                <a:spcPts val="375"/>
              </a:spcBef>
              <a:spcAft>
                <a:spcPts val="0"/>
              </a:spcAft>
              <a:buClr>
                <a:schemeClr val="dk1"/>
              </a:buClr>
              <a:buSzPts val="1799"/>
              <a:buFont typeface="Arial"/>
              <a:buChar char="•"/>
              <a:defRPr sz="1349" b="0" i="0" u="none" strike="noStrike" cap="none">
                <a:solidFill>
                  <a:schemeClr val="dk1"/>
                </a:solidFill>
                <a:latin typeface="Calibri"/>
                <a:ea typeface="Calibri"/>
                <a:cs typeface="Calibri"/>
                <a:sym typeface="Calibri"/>
              </a:defRPr>
            </a:lvl5pPr>
            <a:lvl6pPr marL="2057400" marR="0" lvl="5" indent="-257127" algn="l" rtl="0">
              <a:lnSpc>
                <a:spcPct val="90000"/>
              </a:lnSpc>
              <a:spcBef>
                <a:spcPts val="375"/>
              </a:spcBef>
              <a:spcAft>
                <a:spcPts val="0"/>
              </a:spcAft>
              <a:buClr>
                <a:schemeClr val="dk1"/>
              </a:buClr>
              <a:buSzPts val="1799"/>
              <a:buFont typeface="Arial"/>
              <a:buChar char="•"/>
              <a:defRPr sz="1349" b="0" i="0" u="none" strike="noStrike" cap="none">
                <a:solidFill>
                  <a:schemeClr val="dk1"/>
                </a:solidFill>
                <a:latin typeface="Calibri"/>
                <a:ea typeface="Calibri"/>
                <a:cs typeface="Calibri"/>
                <a:sym typeface="Calibri"/>
              </a:defRPr>
            </a:lvl6pPr>
            <a:lvl7pPr marL="2400300" marR="0" lvl="6" indent="-257127" algn="l" rtl="0">
              <a:lnSpc>
                <a:spcPct val="90000"/>
              </a:lnSpc>
              <a:spcBef>
                <a:spcPts val="375"/>
              </a:spcBef>
              <a:spcAft>
                <a:spcPts val="0"/>
              </a:spcAft>
              <a:buClr>
                <a:schemeClr val="dk1"/>
              </a:buClr>
              <a:buSzPts val="1799"/>
              <a:buFont typeface="Arial"/>
              <a:buChar char="•"/>
              <a:defRPr sz="1349" b="0" i="0" u="none" strike="noStrike" cap="none">
                <a:solidFill>
                  <a:schemeClr val="dk1"/>
                </a:solidFill>
                <a:latin typeface="Calibri"/>
                <a:ea typeface="Calibri"/>
                <a:cs typeface="Calibri"/>
                <a:sym typeface="Calibri"/>
              </a:defRPr>
            </a:lvl7pPr>
            <a:lvl8pPr marL="2743200" marR="0" lvl="7" indent="-257127" algn="l" rtl="0">
              <a:lnSpc>
                <a:spcPct val="90000"/>
              </a:lnSpc>
              <a:spcBef>
                <a:spcPts val="375"/>
              </a:spcBef>
              <a:spcAft>
                <a:spcPts val="0"/>
              </a:spcAft>
              <a:buClr>
                <a:schemeClr val="dk1"/>
              </a:buClr>
              <a:buSzPts val="1799"/>
              <a:buFont typeface="Arial"/>
              <a:buChar char="•"/>
              <a:defRPr sz="1349" b="0" i="0" u="none" strike="noStrike" cap="none">
                <a:solidFill>
                  <a:schemeClr val="dk1"/>
                </a:solidFill>
                <a:latin typeface="Calibri"/>
                <a:ea typeface="Calibri"/>
                <a:cs typeface="Calibri"/>
                <a:sym typeface="Calibri"/>
              </a:defRPr>
            </a:lvl8pPr>
            <a:lvl9pPr marL="3086100" marR="0" lvl="8" indent="-257127" algn="l" rtl="0">
              <a:lnSpc>
                <a:spcPct val="90000"/>
              </a:lnSpc>
              <a:spcBef>
                <a:spcPts val="375"/>
              </a:spcBef>
              <a:spcAft>
                <a:spcPts val="0"/>
              </a:spcAft>
              <a:buClr>
                <a:schemeClr val="dk1"/>
              </a:buClr>
              <a:buSzPts val="1799"/>
              <a:buFont typeface="Arial"/>
              <a:buChar char="•"/>
              <a:defRPr sz="1349" b="0" i="0" u="none" strike="noStrike" cap="none">
                <a:solidFill>
                  <a:schemeClr val="dk1"/>
                </a:solidFill>
                <a:latin typeface="Calibri"/>
                <a:ea typeface="Calibri"/>
                <a:cs typeface="Calibri"/>
                <a:sym typeface="Calibri"/>
              </a:defRPr>
            </a:lvl9pPr>
          </a:lstStyle>
          <a:p>
            <a:endParaRPr/>
          </a:p>
        </p:txBody>
      </p:sp>
      <p:sp>
        <p:nvSpPr>
          <p:cNvPr id="162" name="Google Shape;162;g8c32814ad2_0_868"/>
          <p:cNvSpPr txBox="1">
            <a:spLocks noGrp="1"/>
          </p:cNvSpPr>
          <p:nvPr>
            <p:ph type="body" idx="2"/>
          </p:nvPr>
        </p:nvSpPr>
        <p:spPr>
          <a:xfrm>
            <a:off x="652545" y="828675"/>
            <a:ext cx="7848300" cy="342900"/>
          </a:xfrm>
          <a:prstGeom prst="rect">
            <a:avLst/>
          </a:prstGeom>
          <a:noFill/>
          <a:ln>
            <a:noFill/>
          </a:ln>
        </p:spPr>
        <p:txBody>
          <a:bodyPr spcFirstLastPara="1" wrap="square" lIns="0" tIns="91425" rIns="0" bIns="0" anchor="t" anchorCtr="0">
            <a:noAutofit/>
          </a:bodyPr>
          <a:lstStyle>
            <a:lvl1pPr marL="342900" marR="0" lvl="0" indent="-171450" algn="ctr" rtl="0">
              <a:lnSpc>
                <a:spcPct val="90000"/>
              </a:lnSpc>
              <a:spcBef>
                <a:spcPts val="750"/>
              </a:spcBef>
              <a:spcAft>
                <a:spcPts val="0"/>
              </a:spcAft>
              <a:buClr>
                <a:srgbClr val="3F3F3F"/>
              </a:buClr>
              <a:buSzPts val="3000"/>
              <a:buFont typeface="Arial"/>
              <a:buNone/>
              <a:defRPr sz="2250" b="1" i="0" u="none" strike="noStrike" cap="none">
                <a:solidFill>
                  <a:srgbClr val="3F3F3F"/>
                </a:solidFill>
                <a:latin typeface="Raleway"/>
                <a:ea typeface="Raleway"/>
                <a:cs typeface="Raleway"/>
                <a:sym typeface="Raleway"/>
              </a:defRPr>
            </a:lvl1pPr>
            <a:lvl2pPr marL="685800" marR="0" lvl="1" indent="-285702" algn="l" rtl="0">
              <a:lnSpc>
                <a:spcPct val="90000"/>
              </a:lnSpc>
              <a:spcBef>
                <a:spcPts val="375"/>
              </a:spcBef>
              <a:spcAft>
                <a:spcPts val="0"/>
              </a:spcAft>
              <a:buClr>
                <a:schemeClr val="dk1"/>
              </a:buClr>
              <a:buSzPts val="2399"/>
              <a:buFont typeface="Arial"/>
              <a:buChar char="•"/>
              <a:defRPr sz="1799" b="0" i="0" u="none" strike="noStrike" cap="none">
                <a:solidFill>
                  <a:schemeClr val="dk1"/>
                </a:solidFill>
                <a:latin typeface="Calibri"/>
                <a:ea typeface="Calibri"/>
                <a:cs typeface="Calibri"/>
                <a:sym typeface="Calibri"/>
              </a:defRPr>
            </a:lvl2pPr>
            <a:lvl3pPr marL="1028700" marR="0" lvl="2" indent="-266652" algn="l" rtl="0">
              <a:lnSpc>
                <a:spcPct val="90000"/>
              </a:lnSpc>
              <a:spcBef>
                <a:spcPts val="375"/>
              </a:spcBef>
              <a:spcAft>
                <a:spcPts val="0"/>
              </a:spcAft>
              <a:buClr>
                <a:schemeClr val="dk1"/>
              </a:buClr>
              <a:buSzPts val="1999"/>
              <a:buFont typeface="Arial"/>
              <a:buChar char="•"/>
              <a:defRPr sz="1499" b="0" i="0" u="none" strike="noStrike" cap="none">
                <a:solidFill>
                  <a:schemeClr val="dk1"/>
                </a:solidFill>
                <a:latin typeface="Calibri"/>
                <a:ea typeface="Calibri"/>
                <a:cs typeface="Calibri"/>
                <a:sym typeface="Calibri"/>
              </a:defRPr>
            </a:lvl3pPr>
            <a:lvl4pPr marL="1371600" marR="0" lvl="3" indent="-257127" algn="l" rtl="0">
              <a:lnSpc>
                <a:spcPct val="90000"/>
              </a:lnSpc>
              <a:spcBef>
                <a:spcPts val="375"/>
              </a:spcBef>
              <a:spcAft>
                <a:spcPts val="0"/>
              </a:spcAft>
              <a:buClr>
                <a:schemeClr val="dk1"/>
              </a:buClr>
              <a:buSzPts val="1799"/>
              <a:buFont typeface="Arial"/>
              <a:buChar char="•"/>
              <a:defRPr sz="1349" b="0" i="0" u="none" strike="noStrike" cap="none">
                <a:solidFill>
                  <a:schemeClr val="dk1"/>
                </a:solidFill>
                <a:latin typeface="Calibri"/>
                <a:ea typeface="Calibri"/>
                <a:cs typeface="Calibri"/>
                <a:sym typeface="Calibri"/>
              </a:defRPr>
            </a:lvl4pPr>
            <a:lvl5pPr marL="1714500" marR="0" lvl="4" indent="-257127" algn="l" rtl="0">
              <a:lnSpc>
                <a:spcPct val="90000"/>
              </a:lnSpc>
              <a:spcBef>
                <a:spcPts val="375"/>
              </a:spcBef>
              <a:spcAft>
                <a:spcPts val="0"/>
              </a:spcAft>
              <a:buClr>
                <a:schemeClr val="dk1"/>
              </a:buClr>
              <a:buSzPts val="1799"/>
              <a:buFont typeface="Arial"/>
              <a:buChar char="•"/>
              <a:defRPr sz="1349" b="0" i="0" u="none" strike="noStrike" cap="none">
                <a:solidFill>
                  <a:schemeClr val="dk1"/>
                </a:solidFill>
                <a:latin typeface="Calibri"/>
                <a:ea typeface="Calibri"/>
                <a:cs typeface="Calibri"/>
                <a:sym typeface="Calibri"/>
              </a:defRPr>
            </a:lvl5pPr>
            <a:lvl6pPr marL="2057400" marR="0" lvl="5" indent="-257127" algn="l" rtl="0">
              <a:lnSpc>
                <a:spcPct val="90000"/>
              </a:lnSpc>
              <a:spcBef>
                <a:spcPts val="375"/>
              </a:spcBef>
              <a:spcAft>
                <a:spcPts val="0"/>
              </a:spcAft>
              <a:buClr>
                <a:schemeClr val="dk1"/>
              </a:buClr>
              <a:buSzPts val="1799"/>
              <a:buFont typeface="Arial"/>
              <a:buChar char="•"/>
              <a:defRPr sz="1349" b="0" i="0" u="none" strike="noStrike" cap="none">
                <a:solidFill>
                  <a:schemeClr val="dk1"/>
                </a:solidFill>
                <a:latin typeface="Calibri"/>
                <a:ea typeface="Calibri"/>
                <a:cs typeface="Calibri"/>
                <a:sym typeface="Calibri"/>
              </a:defRPr>
            </a:lvl6pPr>
            <a:lvl7pPr marL="2400300" marR="0" lvl="6" indent="-257127" algn="l" rtl="0">
              <a:lnSpc>
                <a:spcPct val="90000"/>
              </a:lnSpc>
              <a:spcBef>
                <a:spcPts val="375"/>
              </a:spcBef>
              <a:spcAft>
                <a:spcPts val="0"/>
              </a:spcAft>
              <a:buClr>
                <a:schemeClr val="dk1"/>
              </a:buClr>
              <a:buSzPts val="1799"/>
              <a:buFont typeface="Arial"/>
              <a:buChar char="•"/>
              <a:defRPr sz="1349" b="0" i="0" u="none" strike="noStrike" cap="none">
                <a:solidFill>
                  <a:schemeClr val="dk1"/>
                </a:solidFill>
                <a:latin typeface="Calibri"/>
                <a:ea typeface="Calibri"/>
                <a:cs typeface="Calibri"/>
                <a:sym typeface="Calibri"/>
              </a:defRPr>
            </a:lvl7pPr>
            <a:lvl8pPr marL="2743200" marR="0" lvl="7" indent="-257127" algn="l" rtl="0">
              <a:lnSpc>
                <a:spcPct val="90000"/>
              </a:lnSpc>
              <a:spcBef>
                <a:spcPts val="375"/>
              </a:spcBef>
              <a:spcAft>
                <a:spcPts val="0"/>
              </a:spcAft>
              <a:buClr>
                <a:schemeClr val="dk1"/>
              </a:buClr>
              <a:buSzPts val="1799"/>
              <a:buFont typeface="Arial"/>
              <a:buChar char="•"/>
              <a:defRPr sz="1349" b="0" i="0" u="none" strike="noStrike" cap="none">
                <a:solidFill>
                  <a:schemeClr val="dk1"/>
                </a:solidFill>
                <a:latin typeface="Calibri"/>
                <a:ea typeface="Calibri"/>
                <a:cs typeface="Calibri"/>
                <a:sym typeface="Calibri"/>
              </a:defRPr>
            </a:lvl8pPr>
            <a:lvl9pPr marL="3086100" marR="0" lvl="8" indent="-257127" algn="l" rtl="0">
              <a:lnSpc>
                <a:spcPct val="90000"/>
              </a:lnSpc>
              <a:spcBef>
                <a:spcPts val="375"/>
              </a:spcBef>
              <a:spcAft>
                <a:spcPts val="0"/>
              </a:spcAft>
              <a:buClr>
                <a:schemeClr val="dk1"/>
              </a:buClr>
              <a:buSzPts val="1799"/>
              <a:buFont typeface="Arial"/>
              <a:buChar char="•"/>
              <a:defRPr sz="1349"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986771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 2">
  <p:cSld name="C 2">
    <p:spTree>
      <p:nvGrpSpPr>
        <p:cNvPr id="1" name="Shape 157"/>
        <p:cNvGrpSpPr/>
        <p:nvPr/>
      </p:nvGrpSpPr>
      <p:grpSpPr>
        <a:xfrm>
          <a:off x="0" y="0"/>
          <a:ext cx="0" cy="0"/>
          <a:chOff x="0" y="0"/>
          <a:chExt cx="0" cy="0"/>
        </a:xfrm>
      </p:grpSpPr>
      <p:sp>
        <p:nvSpPr>
          <p:cNvPr id="158" name="Google Shape;158;g8c32814ad2_0_120"/>
          <p:cNvSpPr txBox="1">
            <a:spLocks noGrp="1"/>
          </p:cNvSpPr>
          <p:nvPr>
            <p:ph type="body" idx="1"/>
          </p:nvPr>
        </p:nvSpPr>
        <p:spPr>
          <a:xfrm>
            <a:off x="381000" y="883820"/>
            <a:ext cx="8368500" cy="173475"/>
          </a:xfrm>
          <a:prstGeom prst="rect">
            <a:avLst/>
          </a:prstGeom>
          <a:noFill/>
          <a:ln>
            <a:noFill/>
          </a:ln>
        </p:spPr>
        <p:txBody>
          <a:bodyPr spcFirstLastPara="1" wrap="square" lIns="0" tIns="0" rIns="0" bIns="0" anchor="ctr" anchorCtr="0">
            <a:noAutofit/>
          </a:bodyPr>
          <a:lstStyle>
            <a:lvl1pPr marL="342900" marR="0" lvl="0" indent="-171450" algn="ctr" rtl="0">
              <a:spcBef>
                <a:spcPts val="180"/>
              </a:spcBef>
              <a:spcAft>
                <a:spcPts val="0"/>
              </a:spcAft>
              <a:buClr>
                <a:srgbClr val="A5A5A5"/>
              </a:buClr>
              <a:buSzPts val="1200"/>
              <a:buFont typeface="Arial"/>
              <a:buNone/>
              <a:defRPr sz="900" b="0" i="0" u="none" strike="noStrike" cap="none">
                <a:solidFill>
                  <a:srgbClr val="A5A5A5"/>
                </a:solidFill>
                <a:latin typeface="Roboto"/>
                <a:ea typeface="Roboto"/>
                <a:cs typeface="Roboto"/>
                <a:sym typeface="Roboto"/>
              </a:defRPr>
            </a:lvl1pPr>
            <a:lvl2pPr marL="685800" marR="0" lvl="1" indent="-171450" algn="l" rtl="0">
              <a:spcBef>
                <a:spcPts val="180"/>
              </a:spcBef>
              <a:spcAft>
                <a:spcPts val="0"/>
              </a:spcAft>
              <a:buClr>
                <a:schemeClr val="dk1"/>
              </a:buClr>
              <a:buSzPts val="1200"/>
              <a:buFont typeface="Arial"/>
              <a:buNone/>
              <a:defRPr sz="900" b="0" i="0" u="none" strike="noStrike" cap="none">
                <a:solidFill>
                  <a:schemeClr val="dk1"/>
                </a:solidFill>
                <a:latin typeface="Roboto"/>
                <a:ea typeface="Roboto"/>
                <a:cs typeface="Roboto"/>
                <a:sym typeface="Roboto"/>
              </a:defRPr>
            </a:lvl2pPr>
            <a:lvl3pPr marL="1028700" marR="0" lvl="2" indent="-171450" algn="l" rtl="0">
              <a:spcBef>
                <a:spcPts val="150"/>
              </a:spcBef>
              <a:spcAft>
                <a:spcPts val="0"/>
              </a:spcAft>
              <a:buClr>
                <a:schemeClr val="dk1"/>
              </a:buClr>
              <a:buSzPts val="1000"/>
              <a:buFont typeface="Arial"/>
              <a:buNone/>
              <a:defRPr sz="750" b="0" i="0" u="none" strike="noStrike" cap="none">
                <a:solidFill>
                  <a:schemeClr val="dk1"/>
                </a:solidFill>
                <a:latin typeface="Roboto"/>
                <a:ea typeface="Roboto"/>
                <a:cs typeface="Roboto"/>
                <a:sym typeface="Roboto"/>
              </a:defRPr>
            </a:lvl3pPr>
            <a:lvl4pPr marL="1371600" marR="0" lvl="3" indent="-171450" algn="l" rtl="0">
              <a:spcBef>
                <a:spcPts val="135"/>
              </a:spcBef>
              <a:spcAft>
                <a:spcPts val="0"/>
              </a:spcAft>
              <a:buClr>
                <a:schemeClr val="dk1"/>
              </a:buClr>
              <a:buSzPts val="900"/>
              <a:buFont typeface="Arial"/>
              <a:buNone/>
              <a:defRPr sz="675" b="0" i="0" u="none" strike="noStrike" cap="none">
                <a:solidFill>
                  <a:schemeClr val="dk1"/>
                </a:solidFill>
                <a:latin typeface="Roboto"/>
                <a:ea typeface="Roboto"/>
                <a:cs typeface="Roboto"/>
                <a:sym typeface="Roboto"/>
              </a:defRPr>
            </a:lvl4pPr>
            <a:lvl5pPr marL="1714500" marR="0" lvl="4" indent="-171450" algn="l" rtl="0">
              <a:spcBef>
                <a:spcPts val="135"/>
              </a:spcBef>
              <a:spcAft>
                <a:spcPts val="0"/>
              </a:spcAft>
              <a:buClr>
                <a:schemeClr val="dk1"/>
              </a:buClr>
              <a:buSzPts val="900"/>
              <a:buFont typeface="Arial"/>
              <a:buNone/>
              <a:defRPr sz="675" b="0" i="0" u="none" strike="noStrike" cap="none">
                <a:solidFill>
                  <a:schemeClr val="dk1"/>
                </a:solidFill>
                <a:latin typeface="Roboto"/>
                <a:ea typeface="Roboto"/>
                <a:cs typeface="Roboto"/>
                <a:sym typeface="Roboto"/>
              </a:defRPr>
            </a:lvl5pPr>
            <a:lvl6pPr marL="2057400" marR="0" lvl="5" indent="-171450" algn="l" rtl="0">
              <a:spcBef>
                <a:spcPts val="135"/>
              </a:spcBef>
              <a:spcAft>
                <a:spcPts val="0"/>
              </a:spcAft>
              <a:buClr>
                <a:schemeClr val="dk1"/>
              </a:buClr>
              <a:buSzPts val="900"/>
              <a:buFont typeface="Arial"/>
              <a:buNone/>
              <a:defRPr sz="675" b="0" i="0" u="none" strike="noStrike" cap="none">
                <a:solidFill>
                  <a:schemeClr val="dk1"/>
                </a:solidFill>
                <a:latin typeface="Roboto"/>
                <a:ea typeface="Roboto"/>
                <a:cs typeface="Roboto"/>
                <a:sym typeface="Roboto"/>
              </a:defRPr>
            </a:lvl6pPr>
            <a:lvl7pPr marL="2400300" marR="0" lvl="6" indent="-171450" algn="l" rtl="0">
              <a:spcBef>
                <a:spcPts val="135"/>
              </a:spcBef>
              <a:spcAft>
                <a:spcPts val="0"/>
              </a:spcAft>
              <a:buClr>
                <a:schemeClr val="dk1"/>
              </a:buClr>
              <a:buSzPts val="900"/>
              <a:buFont typeface="Arial"/>
              <a:buNone/>
              <a:defRPr sz="675" b="0" i="0" u="none" strike="noStrike" cap="none">
                <a:solidFill>
                  <a:schemeClr val="dk1"/>
                </a:solidFill>
                <a:latin typeface="Roboto"/>
                <a:ea typeface="Roboto"/>
                <a:cs typeface="Roboto"/>
                <a:sym typeface="Roboto"/>
              </a:defRPr>
            </a:lvl7pPr>
            <a:lvl8pPr marL="2743200" marR="0" lvl="7" indent="-171450" algn="l" rtl="0">
              <a:spcBef>
                <a:spcPts val="135"/>
              </a:spcBef>
              <a:spcAft>
                <a:spcPts val="0"/>
              </a:spcAft>
              <a:buClr>
                <a:schemeClr val="dk1"/>
              </a:buClr>
              <a:buSzPts val="900"/>
              <a:buFont typeface="Arial"/>
              <a:buNone/>
              <a:defRPr sz="675" b="0" i="0" u="none" strike="noStrike" cap="none">
                <a:solidFill>
                  <a:schemeClr val="dk1"/>
                </a:solidFill>
                <a:latin typeface="Roboto"/>
                <a:ea typeface="Roboto"/>
                <a:cs typeface="Roboto"/>
                <a:sym typeface="Roboto"/>
              </a:defRPr>
            </a:lvl8pPr>
            <a:lvl9pPr marL="3086100" marR="0" lvl="8" indent="-171450" algn="l" rtl="0">
              <a:spcBef>
                <a:spcPts val="135"/>
              </a:spcBef>
              <a:spcAft>
                <a:spcPts val="0"/>
              </a:spcAft>
              <a:buClr>
                <a:schemeClr val="dk1"/>
              </a:buClr>
              <a:buSzPts val="900"/>
              <a:buFont typeface="Arial"/>
              <a:buNone/>
              <a:defRPr sz="675" b="0" i="0" u="none" strike="noStrike" cap="none">
                <a:solidFill>
                  <a:schemeClr val="dk1"/>
                </a:solidFill>
                <a:latin typeface="Roboto"/>
                <a:ea typeface="Roboto"/>
                <a:cs typeface="Roboto"/>
                <a:sym typeface="Roboto"/>
              </a:defRPr>
            </a:lvl9pPr>
          </a:lstStyle>
          <a:p>
            <a:endParaRPr/>
          </a:p>
        </p:txBody>
      </p:sp>
      <p:sp>
        <p:nvSpPr>
          <p:cNvPr id="159" name="Google Shape;159;g8c32814ad2_0_120"/>
          <p:cNvSpPr txBox="1">
            <a:spLocks noGrp="1"/>
          </p:cNvSpPr>
          <p:nvPr>
            <p:ph type="title"/>
          </p:nvPr>
        </p:nvSpPr>
        <p:spPr>
          <a:xfrm>
            <a:off x="381000" y="341313"/>
            <a:ext cx="8368500" cy="495225"/>
          </a:xfrm>
          <a:prstGeom prst="rect">
            <a:avLst/>
          </a:prstGeom>
          <a:noFill/>
          <a:ln>
            <a:noFill/>
          </a:ln>
        </p:spPr>
        <p:txBody>
          <a:bodyPr spcFirstLastPara="1" wrap="square" lIns="0" tIns="0" rIns="0" bIns="0" anchor="ctr" anchorCtr="0">
            <a:noAutofit/>
          </a:bodyPr>
          <a:lstStyle>
            <a:lvl1pPr marR="0" lvl="0" algn="ctr" rtl="0">
              <a:spcBef>
                <a:spcPts val="0"/>
              </a:spcBef>
              <a:spcAft>
                <a:spcPts val="0"/>
              </a:spcAft>
              <a:buClr>
                <a:srgbClr val="929292"/>
              </a:buClr>
              <a:buSzPts val="3600"/>
              <a:buFont typeface="Roboto"/>
              <a:buNone/>
              <a:defRPr sz="2700" b="0" i="0" u="none" strike="noStrike" cap="none">
                <a:solidFill>
                  <a:srgbClr val="929292"/>
                </a:solidFill>
                <a:latin typeface="Roboto"/>
                <a:ea typeface="Roboto"/>
                <a:cs typeface="Roboto"/>
                <a:sym typeface="Roboto"/>
              </a:defRPr>
            </a:lvl1pPr>
            <a:lvl2pPr lvl="1" rtl="0">
              <a:spcBef>
                <a:spcPts val="0"/>
              </a:spcBef>
              <a:spcAft>
                <a:spcPts val="0"/>
              </a:spcAft>
              <a:buSzPts val="1400"/>
              <a:buNone/>
              <a:defRPr sz="1350"/>
            </a:lvl2pPr>
            <a:lvl3pPr lvl="2" rtl="0">
              <a:spcBef>
                <a:spcPts val="0"/>
              </a:spcBef>
              <a:spcAft>
                <a:spcPts val="0"/>
              </a:spcAft>
              <a:buSzPts val="1400"/>
              <a:buNone/>
              <a:defRPr sz="1350"/>
            </a:lvl3pPr>
            <a:lvl4pPr lvl="3" rtl="0">
              <a:spcBef>
                <a:spcPts val="0"/>
              </a:spcBef>
              <a:spcAft>
                <a:spcPts val="0"/>
              </a:spcAft>
              <a:buSzPts val="1400"/>
              <a:buNone/>
              <a:defRPr sz="1350"/>
            </a:lvl4pPr>
            <a:lvl5pPr lvl="4" rtl="0">
              <a:spcBef>
                <a:spcPts val="0"/>
              </a:spcBef>
              <a:spcAft>
                <a:spcPts val="0"/>
              </a:spcAft>
              <a:buSzPts val="1400"/>
              <a:buNone/>
              <a:defRPr sz="1350"/>
            </a:lvl5pPr>
            <a:lvl6pPr lvl="5" rtl="0">
              <a:spcBef>
                <a:spcPts val="0"/>
              </a:spcBef>
              <a:spcAft>
                <a:spcPts val="0"/>
              </a:spcAft>
              <a:buSzPts val="1400"/>
              <a:buNone/>
              <a:defRPr sz="1350"/>
            </a:lvl6pPr>
            <a:lvl7pPr lvl="6" rtl="0">
              <a:spcBef>
                <a:spcPts val="0"/>
              </a:spcBef>
              <a:spcAft>
                <a:spcPts val="0"/>
              </a:spcAft>
              <a:buSzPts val="1400"/>
              <a:buNone/>
              <a:defRPr sz="1350"/>
            </a:lvl7pPr>
            <a:lvl8pPr lvl="7" rtl="0">
              <a:spcBef>
                <a:spcPts val="0"/>
              </a:spcBef>
              <a:spcAft>
                <a:spcPts val="0"/>
              </a:spcAft>
              <a:buSzPts val="1400"/>
              <a:buNone/>
              <a:defRPr sz="1350"/>
            </a:lvl8pPr>
            <a:lvl9pPr lvl="8" rtl="0">
              <a:spcBef>
                <a:spcPts val="0"/>
              </a:spcBef>
              <a:spcAft>
                <a:spcPts val="0"/>
              </a:spcAft>
              <a:buSzPts val="1400"/>
              <a:buNone/>
              <a:defRPr sz="1350"/>
            </a:lvl9pPr>
          </a:lstStyle>
          <a:p>
            <a:endParaRPr/>
          </a:p>
        </p:txBody>
      </p:sp>
    </p:spTree>
    <p:extLst>
      <p:ext uri="{BB962C8B-B14F-4D97-AF65-F5344CB8AC3E}">
        <p14:creationId xmlns:p14="http://schemas.microsoft.com/office/powerpoint/2010/main" val="2016142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0" y="0"/>
            <a:ext cx="9090900" cy="328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1500"/>
              <a:buNone/>
              <a:defRPr sz="15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8325" y="441750"/>
            <a:ext cx="9012600" cy="45333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71" r:id="rId5"/>
    <p:sldLayoutId id="2147483672" r:id="rId6"/>
    <p:sldLayoutId id="2147483674" r:id="rId7"/>
    <p:sldLayoutId id="2147483676" r:id="rId8"/>
    <p:sldLayoutId id="2147483677" r:id="rId9"/>
    <p:sldLayoutId id="214748370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aIC-Io441v4"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youtube.com/watch?v=RTp5OHtuAec"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png"/><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YFdZXwE6fRE"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hyperlink" Target="https://blog.stageslearning.com/blog/six-simple-mindfulness-practices-for-kids-with-autism" TargetMode="External"/><Relationship Id="rId3" Type="http://schemas.openxmlformats.org/officeDocument/2006/relationships/hyperlink" Target="https://www.youtube.com/watch?v=5f5N6YFjvVc" TargetMode="External"/><Relationship Id="rId7" Type="http://schemas.openxmlformats.org/officeDocument/2006/relationships/hyperlink" Target="https://www.youtube.com/watch?v=9tOJZQhO_Uw"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copingskillsforkids.com/blog/using-shapes-to-teach-deep-breathing" TargetMode="External"/><Relationship Id="rId5" Type="http://schemas.openxmlformats.org/officeDocument/2006/relationships/hyperlink" Target="https://www.youtube.com/watch?v=RlOZ02HgAnE" TargetMode="External"/><Relationship Id="rId4" Type="http://schemas.openxmlformats.org/officeDocument/2006/relationships/hyperlink" Target="https://www.youtube.com/watch?v=gLbK0o9Bk7Q" TargetMode="External"/></Relationships>
</file>

<file path=ppt/slides/_rels/slide4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docs.google.com/document/d/1wPUdvtBdW4ViVgcYw1c_bpvLwhiPwSOadyL3WlFelCY/edit?usp=sharing"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8" name="Google Shape;218;p1"/>
          <p:cNvSpPr txBox="1">
            <a:spLocks noGrp="1"/>
          </p:cNvSpPr>
          <p:nvPr>
            <p:ph type="subTitle" idx="1"/>
          </p:nvPr>
        </p:nvSpPr>
        <p:spPr>
          <a:xfrm>
            <a:off x="318837" y="2042782"/>
            <a:ext cx="8506326" cy="2678934"/>
          </a:xfrm>
          <a:prstGeom prst="rect">
            <a:avLst/>
          </a:prstGeom>
          <a:solidFill>
            <a:srgbClr val="F0A22E"/>
          </a:solidFill>
          <a:ln>
            <a:noFill/>
          </a:ln>
        </p:spPr>
        <p:txBody>
          <a:bodyPr spcFirstLastPara="1" wrap="square" lIns="68569" tIns="34275" rIns="68569" bIns="34275" anchor="t" anchorCtr="0">
            <a:noAutofit/>
          </a:bodyPr>
          <a:lstStyle/>
          <a:p>
            <a:pPr marL="0" indent="0">
              <a:lnSpc>
                <a:spcPct val="90000"/>
              </a:lnSpc>
              <a:buClr>
                <a:schemeClr val="lt1"/>
              </a:buClr>
              <a:buSzPts val="600"/>
            </a:pPr>
            <a:endParaRPr lang="en-US" sz="1800" b="1" dirty="0">
              <a:solidFill>
                <a:schemeClr val="lt1"/>
              </a:solidFill>
            </a:endParaRPr>
          </a:p>
          <a:p>
            <a:pPr marL="2114550" lvl="4" indent="-285750" algn="l">
              <a:lnSpc>
                <a:spcPct val="90000"/>
              </a:lnSpc>
              <a:buClr>
                <a:schemeClr val="lt1"/>
              </a:buClr>
              <a:buSzPct val="100000"/>
              <a:buFont typeface="Arial" panose="020B0604020202020204" pitchFamily="34" charset="0"/>
              <a:buChar char="•"/>
            </a:pPr>
            <a:r>
              <a:rPr lang="en-US" sz="1800" b="1" dirty="0">
                <a:solidFill>
                  <a:schemeClr val="lt1"/>
                </a:solidFill>
              </a:rPr>
              <a:t>Trauma &amp; Its Effects</a:t>
            </a:r>
          </a:p>
          <a:p>
            <a:pPr marL="2114550" lvl="4" indent="-285750" algn="l">
              <a:lnSpc>
                <a:spcPct val="90000"/>
              </a:lnSpc>
              <a:buClr>
                <a:schemeClr val="lt1"/>
              </a:buClr>
              <a:buSzPct val="100000"/>
              <a:buFont typeface="Arial" panose="020B0604020202020204" pitchFamily="34" charset="0"/>
              <a:buChar char="•"/>
            </a:pPr>
            <a:r>
              <a:rPr lang="en-US" sz="1800" b="1" dirty="0">
                <a:solidFill>
                  <a:schemeClr val="lt1"/>
                </a:solidFill>
              </a:rPr>
              <a:t>How Trauma Shows Up in Behaviors At School</a:t>
            </a:r>
          </a:p>
          <a:p>
            <a:pPr marL="2114550" lvl="4" indent="-285750" algn="l">
              <a:lnSpc>
                <a:spcPct val="90000"/>
              </a:lnSpc>
              <a:buClr>
                <a:schemeClr val="lt1"/>
              </a:buClr>
              <a:buSzPct val="100000"/>
              <a:buFont typeface="Arial" panose="020B0604020202020204" pitchFamily="34" charset="0"/>
              <a:buChar char="•"/>
            </a:pPr>
            <a:r>
              <a:rPr lang="en-US" sz="1800" b="1" dirty="0">
                <a:solidFill>
                  <a:schemeClr val="lt1"/>
                </a:solidFill>
              </a:rPr>
              <a:t>Developmental Relationships</a:t>
            </a:r>
          </a:p>
          <a:p>
            <a:pPr marL="2114550" lvl="4" indent="-285750" algn="l">
              <a:lnSpc>
                <a:spcPct val="90000"/>
              </a:lnSpc>
              <a:buClr>
                <a:schemeClr val="lt1"/>
              </a:buClr>
              <a:buSzPct val="100000"/>
              <a:buFont typeface="Arial" panose="020B0604020202020204" pitchFamily="34" charset="0"/>
              <a:buChar char="•"/>
            </a:pPr>
            <a:r>
              <a:rPr lang="en-US" sz="1800" b="1" dirty="0">
                <a:solidFill>
                  <a:schemeClr val="lt1"/>
                </a:solidFill>
              </a:rPr>
              <a:t>Secondary Traumatic Stress &amp; Collective Care </a:t>
            </a:r>
            <a:endParaRPr lang="en-US" dirty="0"/>
          </a:p>
          <a:p>
            <a:pPr marL="0" indent="0">
              <a:lnSpc>
                <a:spcPct val="90000"/>
              </a:lnSpc>
              <a:buClr>
                <a:schemeClr val="lt1"/>
              </a:buClr>
              <a:buSzPts val="600"/>
            </a:pPr>
            <a:endParaRPr lang="en-US" sz="1800" b="1" dirty="0">
              <a:solidFill>
                <a:schemeClr val="lt1"/>
              </a:solidFill>
            </a:endParaRPr>
          </a:p>
          <a:p>
            <a:pPr marL="0" indent="0">
              <a:lnSpc>
                <a:spcPct val="90000"/>
              </a:lnSpc>
              <a:buClr>
                <a:schemeClr val="lt1"/>
              </a:buClr>
              <a:buSzPts val="600"/>
            </a:pPr>
            <a:endParaRPr lang="en-US" sz="1800" b="1" dirty="0">
              <a:solidFill>
                <a:schemeClr val="lt1"/>
              </a:solidFill>
            </a:endParaRPr>
          </a:p>
          <a:p>
            <a:pPr marL="0" indent="0">
              <a:lnSpc>
                <a:spcPct val="90000"/>
              </a:lnSpc>
              <a:buClr>
                <a:schemeClr val="lt1"/>
              </a:buClr>
              <a:buSzPts val="600"/>
            </a:pPr>
            <a:endParaRPr lang="en-US" sz="1800" b="1" dirty="0">
              <a:solidFill>
                <a:schemeClr val="lt1"/>
              </a:solidFill>
            </a:endParaRPr>
          </a:p>
          <a:p>
            <a:pPr marL="0" indent="0">
              <a:lnSpc>
                <a:spcPct val="90000"/>
              </a:lnSpc>
              <a:buClr>
                <a:schemeClr val="lt1"/>
              </a:buClr>
              <a:buSzPts val="600"/>
            </a:pPr>
            <a:endParaRPr lang="en-US" sz="1800" b="1" dirty="0">
              <a:solidFill>
                <a:schemeClr val="lt1"/>
              </a:solidFill>
            </a:endParaRPr>
          </a:p>
          <a:p>
            <a:pPr marL="0" indent="0">
              <a:lnSpc>
                <a:spcPct val="90000"/>
              </a:lnSpc>
              <a:buClr>
                <a:schemeClr val="lt1"/>
              </a:buClr>
              <a:buSzPts val="600"/>
            </a:pPr>
            <a:r>
              <a:rPr lang="en-US" sz="1800" b="1" dirty="0">
                <a:solidFill>
                  <a:schemeClr val="lt1"/>
                </a:solidFill>
              </a:rPr>
              <a:t>September 2020</a:t>
            </a:r>
            <a:endParaRPr sz="1800" b="1" dirty="0">
              <a:solidFill>
                <a:schemeClr val="lt1"/>
              </a:solidFill>
            </a:endParaRPr>
          </a:p>
          <a:p>
            <a:pPr marL="0" indent="0">
              <a:lnSpc>
                <a:spcPct val="90000"/>
              </a:lnSpc>
              <a:buClr>
                <a:schemeClr val="lt1"/>
              </a:buClr>
              <a:buSzPts val="600"/>
            </a:pPr>
            <a:endParaRPr sz="1800" dirty="0">
              <a:solidFill>
                <a:schemeClr val="lt1"/>
              </a:solidFill>
            </a:endParaRPr>
          </a:p>
          <a:p>
            <a:pPr marL="0" indent="0">
              <a:lnSpc>
                <a:spcPct val="90000"/>
              </a:lnSpc>
              <a:buClr>
                <a:schemeClr val="lt1"/>
              </a:buClr>
              <a:buSzPts val="600"/>
            </a:pPr>
            <a:endParaRPr sz="1800" dirty="0">
              <a:solidFill>
                <a:schemeClr val="lt1"/>
              </a:solidFill>
              <a:latin typeface="Calibri"/>
              <a:ea typeface="Calibri"/>
              <a:cs typeface="Calibri"/>
              <a:sym typeface="Calibri"/>
            </a:endParaRPr>
          </a:p>
        </p:txBody>
      </p:sp>
      <p:pic>
        <p:nvPicPr>
          <p:cNvPr id="219" name="Google Shape;219;p1"/>
          <p:cNvPicPr preferRelativeResize="0"/>
          <p:nvPr/>
        </p:nvPicPr>
        <p:blipFill rotWithShape="1">
          <a:blip r:embed="rId3">
            <a:alphaModFix/>
          </a:blip>
          <a:srcRect l="9517" t="12327" r="4900"/>
          <a:stretch/>
        </p:blipFill>
        <p:spPr>
          <a:xfrm>
            <a:off x="3757333" y="155765"/>
            <a:ext cx="1424798" cy="920891"/>
          </a:xfrm>
          <a:prstGeom prst="rect">
            <a:avLst/>
          </a:prstGeom>
          <a:noFill/>
          <a:ln>
            <a:noFill/>
          </a:ln>
        </p:spPr>
      </p:pic>
      <p:sp>
        <p:nvSpPr>
          <p:cNvPr id="4" name="Google Shape;217;p1">
            <a:extLst>
              <a:ext uri="{FF2B5EF4-FFF2-40B4-BE49-F238E27FC236}">
                <a16:creationId xmlns:a16="http://schemas.microsoft.com/office/drawing/2014/main" id="{52935BBD-0073-48A1-9E2C-CEAE0B0F569C}"/>
              </a:ext>
            </a:extLst>
          </p:cNvPr>
          <p:cNvSpPr txBox="1">
            <a:spLocks noGrp="1"/>
          </p:cNvSpPr>
          <p:nvPr>
            <p:ph type="ctrTitle"/>
          </p:nvPr>
        </p:nvSpPr>
        <p:spPr>
          <a:xfrm>
            <a:off x="1" y="1225691"/>
            <a:ext cx="9143999" cy="535561"/>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1288"/>
              <a:buFont typeface="Arial"/>
              <a:buNone/>
            </a:pPr>
            <a:r>
              <a:rPr lang="en-US" sz="2400" b="1" dirty="0">
                <a:solidFill>
                  <a:schemeClr val="tx1"/>
                </a:solidFill>
              </a:rPr>
              <a:t>TRAUMA RESPONSIVE EDUCATIONAL PRACTICES</a:t>
            </a:r>
            <a:endParaRPr sz="2400" dirty="0">
              <a:solidFill>
                <a:schemeClr val="tx1"/>
              </a:solidFill>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5" name="TextBox 4">
            <a:extLst>
              <a:ext uri="{FF2B5EF4-FFF2-40B4-BE49-F238E27FC236}">
                <a16:creationId xmlns:a16="http://schemas.microsoft.com/office/drawing/2014/main" id="{71FCFD40-4FF3-40DA-BD0E-CAB4673CE3E6}"/>
              </a:ext>
            </a:extLst>
          </p:cNvPr>
          <p:cNvSpPr txBox="1"/>
          <p:nvPr/>
        </p:nvSpPr>
        <p:spPr>
          <a:xfrm>
            <a:off x="2221030" y="2435910"/>
            <a:ext cx="4587240" cy="738664"/>
          </a:xfrm>
          <a:prstGeom prst="rect">
            <a:avLst/>
          </a:prstGeom>
          <a:noFill/>
        </p:spPr>
        <p:txBody>
          <a:bodyPr wrap="square">
            <a:spAutoFit/>
          </a:bodyPr>
          <a:lstStyle/>
          <a:p>
            <a:pPr marL="0" lvl="0" indent="0" algn="l" rtl="0">
              <a:lnSpc>
                <a:spcPct val="100000"/>
              </a:lnSpc>
              <a:spcBef>
                <a:spcPts val="0"/>
              </a:spcBef>
              <a:spcAft>
                <a:spcPts val="0"/>
              </a:spcAft>
              <a:buSzPts val="1400"/>
              <a:buNone/>
            </a:pPr>
            <a:r>
              <a:rPr lang="en-US" dirty="0"/>
              <a:t>This video will be embedded</a:t>
            </a:r>
            <a:endParaRPr lang="en-US" dirty="0">
              <a:hlinkClick r:id="rId3"/>
            </a:endParaRPr>
          </a:p>
          <a:p>
            <a:pPr marL="0" lvl="0" indent="0" algn="l" rtl="0">
              <a:lnSpc>
                <a:spcPct val="100000"/>
              </a:lnSpc>
              <a:spcBef>
                <a:spcPts val="0"/>
              </a:spcBef>
              <a:spcAft>
                <a:spcPts val="0"/>
              </a:spcAft>
              <a:buSzPts val="1400"/>
              <a:buNone/>
            </a:pPr>
            <a:endParaRPr lang="en-US" dirty="0">
              <a:hlinkClick r:id="rId3"/>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u="sng" dirty="0">
                <a:solidFill>
                  <a:schemeClr val="hlink"/>
                </a:solidFill>
                <a:hlinkClick r:id="rId4"/>
              </a:rPr>
              <a:t>https://www.youtube.com/watch?v=RTp5OHtuAec</a:t>
            </a:r>
            <a:endParaRPr lang="en-US" sz="1400" dirty="0"/>
          </a:p>
        </p:txBody>
      </p:sp>
      <p:sp>
        <p:nvSpPr>
          <p:cNvPr id="2" name="Title 1">
            <a:extLst>
              <a:ext uri="{FF2B5EF4-FFF2-40B4-BE49-F238E27FC236}">
                <a16:creationId xmlns:a16="http://schemas.microsoft.com/office/drawing/2014/main" id="{E6CC11BC-06E7-4832-AB18-8158BE0473EE}"/>
              </a:ext>
            </a:extLst>
          </p:cNvPr>
          <p:cNvSpPr>
            <a:spLocks noGrp="1"/>
          </p:cNvSpPr>
          <p:nvPr>
            <p:ph type="title"/>
          </p:nvPr>
        </p:nvSpPr>
        <p:spPr/>
        <p:txBody>
          <a:bodyPr/>
          <a:lstStyle/>
          <a:p>
            <a:r>
              <a:rPr lang="en-US" dirty="0"/>
              <a:t>Stress &amp; Trauma on the Brain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30" name="Google Shape;330;p23"/>
          <p:cNvPicPr preferRelativeResize="0"/>
          <p:nvPr/>
        </p:nvPicPr>
        <p:blipFill rotWithShape="1">
          <a:blip r:embed="rId3">
            <a:alphaModFix/>
          </a:blip>
          <a:srcRect t="3590"/>
          <a:stretch/>
        </p:blipFill>
        <p:spPr>
          <a:xfrm>
            <a:off x="1142997" y="520193"/>
            <a:ext cx="7313431" cy="4541665"/>
          </a:xfrm>
          <a:prstGeom prst="rect">
            <a:avLst/>
          </a:prstGeom>
          <a:noFill/>
          <a:ln>
            <a:noFill/>
          </a:ln>
        </p:spPr>
      </p:pic>
      <p:sp>
        <p:nvSpPr>
          <p:cNvPr id="329" name="Google Shape;329;p23"/>
          <p:cNvSpPr txBox="1"/>
          <p:nvPr/>
        </p:nvSpPr>
        <p:spPr>
          <a:xfrm>
            <a:off x="187433" y="78224"/>
            <a:ext cx="6306514" cy="346218"/>
          </a:xfrm>
          <a:prstGeom prst="rect">
            <a:avLst/>
          </a:prstGeom>
          <a:noFill/>
          <a:ln>
            <a:noFill/>
          </a:ln>
        </p:spPr>
        <p:txBody>
          <a:bodyPr spcFirstLastPara="1" wrap="square" lIns="68569" tIns="34275" rIns="68569" bIns="34275" anchor="t" anchorCtr="0">
            <a:spAutoFit/>
          </a:bodyPr>
          <a:lstStyle/>
          <a:p>
            <a:r>
              <a:rPr lang="en-US" sz="1800" b="1" dirty="0">
                <a:solidFill>
                  <a:schemeClr val="lt1"/>
                </a:solidFill>
                <a:latin typeface="Calibri" panose="020F0502020204030204" pitchFamily="34" charset="0"/>
                <a:cs typeface="Calibri" panose="020F0502020204030204" pitchFamily="34" charset="0"/>
              </a:rPr>
              <a:t>Developmental Impairments May Include:</a:t>
            </a:r>
            <a:endParaRPr sz="1800" b="1" dirty="0">
              <a:solidFill>
                <a:schemeClr val="lt1"/>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0F2CF6BE-B539-46CE-ABC5-CF58578E0977}"/>
              </a:ext>
            </a:extLst>
          </p:cNvPr>
          <p:cNvSpPr/>
          <p:nvPr/>
        </p:nvSpPr>
        <p:spPr>
          <a:xfrm>
            <a:off x="3586716" y="520193"/>
            <a:ext cx="4954772" cy="46233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30" name="Google Shape;330;p23"/>
          <p:cNvPicPr preferRelativeResize="0"/>
          <p:nvPr/>
        </p:nvPicPr>
        <p:blipFill rotWithShape="1">
          <a:blip r:embed="rId3">
            <a:alphaModFix/>
          </a:blip>
          <a:srcRect t="3590"/>
          <a:stretch/>
        </p:blipFill>
        <p:spPr>
          <a:xfrm>
            <a:off x="1142997" y="520193"/>
            <a:ext cx="7313431" cy="4541665"/>
          </a:xfrm>
          <a:prstGeom prst="rect">
            <a:avLst/>
          </a:prstGeom>
          <a:noFill/>
          <a:ln>
            <a:noFill/>
          </a:ln>
        </p:spPr>
      </p:pic>
      <p:sp>
        <p:nvSpPr>
          <p:cNvPr id="2" name="Rectangle 1">
            <a:extLst>
              <a:ext uri="{FF2B5EF4-FFF2-40B4-BE49-F238E27FC236}">
                <a16:creationId xmlns:a16="http://schemas.microsoft.com/office/drawing/2014/main" id="{6847CA25-E9FF-43CC-B388-6CAE43C7B415}"/>
              </a:ext>
            </a:extLst>
          </p:cNvPr>
          <p:cNvSpPr/>
          <p:nvPr/>
        </p:nvSpPr>
        <p:spPr>
          <a:xfrm>
            <a:off x="6003850" y="520193"/>
            <a:ext cx="2537637" cy="46233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F648FFB-DC35-4E8F-BEA6-ED3174BC3410}"/>
              </a:ext>
            </a:extLst>
          </p:cNvPr>
          <p:cNvSpPr/>
          <p:nvPr/>
        </p:nvSpPr>
        <p:spPr>
          <a:xfrm>
            <a:off x="1368056" y="1378771"/>
            <a:ext cx="2154865" cy="3683086"/>
          </a:xfrm>
          <a:prstGeom prst="rect">
            <a:avLst/>
          </a:prstGeom>
          <a:solidFill>
            <a:srgbClr val="FFC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329;p23">
            <a:extLst>
              <a:ext uri="{FF2B5EF4-FFF2-40B4-BE49-F238E27FC236}">
                <a16:creationId xmlns:a16="http://schemas.microsoft.com/office/drawing/2014/main" id="{54C8CA0B-59CB-4516-B0FA-4C9E3FF213AF}"/>
              </a:ext>
            </a:extLst>
          </p:cNvPr>
          <p:cNvSpPr txBox="1"/>
          <p:nvPr/>
        </p:nvSpPr>
        <p:spPr>
          <a:xfrm>
            <a:off x="187433" y="78224"/>
            <a:ext cx="6306514" cy="346218"/>
          </a:xfrm>
          <a:prstGeom prst="rect">
            <a:avLst/>
          </a:prstGeom>
          <a:noFill/>
          <a:ln>
            <a:noFill/>
          </a:ln>
        </p:spPr>
        <p:txBody>
          <a:bodyPr spcFirstLastPara="1" wrap="square" lIns="68569" tIns="34275" rIns="68569" bIns="34275" anchor="t" anchorCtr="0">
            <a:spAutoFit/>
          </a:bodyPr>
          <a:lstStyle/>
          <a:p>
            <a:r>
              <a:rPr lang="en-US" sz="1800" b="1" dirty="0">
                <a:solidFill>
                  <a:schemeClr val="lt1"/>
                </a:solidFill>
                <a:latin typeface="Calibri" panose="020F0502020204030204" pitchFamily="34" charset="0"/>
                <a:cs typeface="Calibri" panose="020F0502020204030204" pitchFamily="34" charset="0"/>
              </a:rPr>
              <a:t>Developmental Impairments May Include:</a:t>
            </a:r>
            <a:endParaRPr sz="1800" b="1" dirty="0">
              <a:solidFill>
                <a:schemeClr val="l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27251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30" name="Google Shape;330;p23"/>
          <p:cNvPicPr preferRelativeResize="0"/>
          <p:nvPr/>
        </p:nvPicPr>
        <p:blipFill rotWithShape="1">
          <a:blip r:embed="rId3">
            <a:alphaModFix/>
          </a:blip>
          <a:srcRect t="3590"/>
          <a:stretch/>
        </p:blipFill>
        <p:spPr>
          <a:xfrm>
            <a:off x="1142997" y="520193"/>
            <a:ext cx="7313431" cy="4541665"/>
          </a:xfrm>
          <a:prstGeom prst="rect">
            <a:avLst/>
          </a:prstGeom>
          <a:noFill/>
          <a:ln>
            <a:noFill/>
          </a:ln>
        </p:spPr>
      </p:pic>
      <p:sp>
        <p:nvSpPr>
          <p:cNvPr id="2" name="Rectangle 1">
            <a:extLst>
              <a:ext uri="{FF2B5EF4-FFF2-40B4-BE49-F238E27FC236}">
                <a16:creationId xmlns:a16="http://schemas.microsoft.com/office/drawing/2014/main" id="{55C641CB-3218-4388-B247-83C741389041}"/>
              </a:ext>
            </a:extLst>
          </p:cNvPr>
          <p:cNvSpPr/>
          <p:nvPr/>
        </p:nvSpPr>
        <p:spPr>
          <a:xfrm>
            <a:off x="1368056" y="1378771"/>
            <a:ext cx="2154865" cy="3683086"/>
          </a:xfrm>
          <a:prstGeom prst="rect">
            <a:avLst/>
          </a:prstGeom>
          <a:solidFill>
            <a:srgbClr val="FFC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6A1E4DC-9F0A-40D2-9230-D9DED96306AF}"/>
              </a:ext>
            </a:extLst>
          </p:cNvPr>
          <p:cNvSpPr/>
          <p:nvPr/>
        </p:nvSpPr>
        <p:spPr>
          <a:xfrm>
            <a:off x="3722279" y="1275989"/>
            <a:ext cx="2154865" cy="3683086"/>
          </a:xfrm>
          <a:prstGeom prst="rect">
            <a:avLst/>
          </a:prstGeom>
          <a:solidFill>
            <a:srgbClr val="FFC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329;p23">
            <a:extLst>
              <a:ext uri="{FF2B5EF4-FFF2-40B4-BE49-F238E27FC236}">
                <a16:creationId xmlns:a16="http://schemas.microsoft.com/office/drawing/2014/main" id="{5020A26E-2560-4E63-B18B-D62C004729E0}"/>
              </a:ext>
            </a:extLst>
          </p:cNvPr>
          <p:cNvSpPr txBox="1"/>
          <p:nvPr/>
        </p:nvSpPr>
        <p:spPr>
          <a:xfrm>
            <a:off x="187433" y="78224"/>
            <a:ext cx="6306514" cy="346218"/>
          </a:xfrm>
          <a:prstGeom prst="rect">
            <a:avLst/>
          </a:prstGeom>
          <a:noFill/>
          <a:ln>
            <a:noFill/>
          </a:ln>
        </p:spPr>
        <p:txBody>
          <a:bodyPr spcFirstLastPara="1" wrap="square" lIns="68569" tIns="34275" rIns="68569" bIns="34275" anchor="t" anchorCtr="0">
            <a:spAutoFit/>
          </a:bodyPr>
          <a:lstStyle/>
          <a:p>
            <a:r>
              <a:rPr lang="en-US" sz="1800" b="1" dirty="0">
                <a:solidFill>
                  <a:schemeClr val="lt1"/>
                </a:solidFill>
                <a:latin typeface="Calibri" panose="020F0502020204030204" pitchFamily="34" charset="0"/>
                <a:cs typeface="Calibri" panose="020F0502020204030204" pitchFamily="34" charset="0"/>
              </a:rPr>
              <a:t>Developmental Impairments May Include:</a:t>
            </a:r>
            <a:endParaRPr sz="1800" b="1" dirty="0">
              <a:solidFill>
                <a:schemeClr val="l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57301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13" name="Google Shape;337;p24">
            <a:extLst>
              <a:ext uri="{FF2B5EF4-FFF2-40B4-BE49-F238E27FC236}">
                <a16:creationId xmlns:a16="http://schemas.microsoft.com/office/drawing/2014/main" id="{8629A6ED-F5B0-482A-A70B-D6F5A3521FB0}"/>
              </a:ext>
            </a:extLst>
          </p:cNvPr>
          <p:cNvPicPr preferRelativeResize="0"/>
          <p:nvPr/>
        </p:nvPicPr>
        <p:blipFill rotWithShape="1">
          <a:blip r:embed="rId3">
            <a:alphaModFix/>
          </a:blip>
          <a:srcRect/>
          <a:stretch/>
        </p:blipFill>
        <p:spPr>
          <a:xfrm>
            <a:off x="833770" y="672940"/>
            <a:ext cx="7476460" cy="4332210"/>
          </a:xfrm>
          <a:prstGeom prst="rect">
            <a:avLst/>
          </a:prstGeom>
          <a:noFill/>
          <a:ln>
            <a:noFill/>
          </a:ln>
        </p:spPr>
      </p:pic>
      <p:sp>
        <p:nvSpPr>
          <p:cNvPr id="2" name="Rectangle 1">
            <a:extLst>
              <a:ext uri="{FF2B5EF4-FFF2-40B4-BE49-F238E27FC236}">
                <a16:creationId xmlns:a16="http://schemas.microsoft.com/office/drawing/2014/main" id="{57DEBBA5-CAF6-470C-9B08-C73CFC43476C}"/>
              </a:ext>
            </a:extLst>
          </p:cNvPr>
          <p:cNvSpPr/>
          <p:nvPr/>
        </p:nvSpPr>
        <p:spPr>
          <a:xfrm>
            <a:off x="3473302" y="520193"/>
            <a:ext cx="4954772" cy="46233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329;p23">
            <a:extLst>
              <a:ext uri="{FF2B5EF4-FFF2-40B4-BE49-F238E27FC236}">
                <a16:creationId xmlns:a16="http://schemas.microsoft.com/office/drawing/2014/main" id="{9BF3695E-884A-4853-BFDF-099D05DFF012}"/>
              </a:ext>
            </a:extLst>
          </p:cNvPr>
          <p:cNvSpPr txBox="1"/>
          <p:nvPr/>
        </p:nvSpPr>
        <p:spPr>
          <a:xfrm>
            <a:off x="187433" y="78224"/>
            <a:ext cx="6306514" cy="346218"/>
          </a:xfrm>
          <a:prstGeom prst="rect">
            <a:avLst/>
          </a:prstGeom>
          <a:noFill/>
          <a:ln>
            <a:noFill/>
          </a:ln>
        </p:spPr>
        <p:txBody>
          <a:bodyPr spcFirstLastPara="1" wrap="square" lIns="68569" tIns="34275" rIns="68569" bIns="34275" anchor="t" anchorCtr="0">
            <a:spAutoFit/>
          </a:bodyPr>
          <a:lstStyle/>
          <a:p>
            <a:r>
              <a:rPr lang="en-US" sz="1800" b="1" dirty="0">
                <a:solidFill>
                  <a:schemeClr val="lt1"/>
                </a:solidFill>
                <a:latin typeface="Calibri" panose="020F0502020204030204" pitchFamily="34" charset="0"/>
                <a:cs typeface="Calibri" panose="020F0502020204030204" pitchFamily="34" charset="0"/>
              </a:rPr>
              <a:t>Developmental Impairments May Include:</a:t>
            </a:r>
            <a:endParaRPr sz="1800" b="1" dirty="0">
              <a:solidFill>
                <a:schemeClr val="l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3735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13" name="Google Shape;337;p24">
            <a:extLst>
              <a:ext uri="{FF2B5EF4-FFF2-40B4-BE49-F238E27FC236}">
                <a16:creationId xmlns:a16="http://schemas.microsoft.com/office/drawing/2014/main" id="{8629A6ED-F5B0-482A-A70B-D6F5A3521FB0}"/>
              </a:ext>
            </a:extLst>
          </p:cNvPr>
          <p:cNvPicPr preferRelativeResize="0"/>
          <p:nvPr/>
        </p:nvPicPr>
        <p:blipFill rotWithShape="1">
          <a:blip r:embed="rId3">
            <a:alphaModFix/>
          </a:blip>
          <a:srcRect/>
          <a:stretch/>
        </p:blipFill>
        <p:spPr>
          <a:xfrm>
            <a:off x="833770" y="672940"/>
            <a:ext cx="7476460" cy="4332210"/>
          </a:xfrm>
          <a:prstGeom prst="rect">
            <a:avLst/>
          </a:prstGeom>
          <a:noFill/>
          <a:ln>
            <a:noFill/>
          </a:ln>
        </p:spPr>
      </p:pic>
      <p:sp>
        <p:nvSpPr>
          <p:cNvPr id="2" name="Rectangle 1">
            <a:extLst>
              <a:ext uri="{FF2B5EF4-FFF2-40B4-BE49-F238E27FC236}">
                <a16:creationId xmlns:a16="http://schemas.microsoft.com/office/drawing/2014/main" id="{805F69CE-5472-47F6-99A1-507BF64B27D0}"/>
              </a:ext>
            </a:extLst>
          </p:cNvPr>
          <p:cNvSpPr/>
          <p:nvPr/>
        </p:nvSpPr>
        <p:spPr>
          <a:xfrm>
            <a:off x="5798288" y="520193"/>
            <a:ext cx="2743200" cy="46233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B1757D2-9AAA-4AC2-936B-A24C91AB492D}"/>
              </a:ext>
            </a:extLst>
          </p:cNvPr>
          <p:cNvSpPr/>
          <p:nvPr/>
        </p:nvSpPr>
        <p:spPr>
          <a:xfrm>
            <a:off x="1049079" y="1605599"/>
            <a:ext cx="2154865" cy="3399551"/>
          </a:xfrm>
          <a:prstGeom prst="rect">
            <a:avLst/>
          </a:prstGeom>
          <a:solidFill>
            <a:srgbClr val="FFC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329;p23">
            <a:extLst>
              <a:ext uri="{FF2B5EF4-FFF2-40B4-BE49-F238E27FC236}">
                <a16:creationId xmlns:a16="http://schemas.microsoft.com/office/drawing/2014/main" id="{274B1A08-FED7-4048-B3A7-43BB0AF8B005}"/>
              </a:ext>
            </a:extLst>
          </p:cNvPr>
          <p:cNvSpPr txBox="1"/>
          <p:nvPr/>
        </p:nvSpPr>
        <p:spPr>
          <a:xfrm>
            <a:off x="187433" y="78224"/>
            <a:ext cx="6306514" cy="346218"/>
          </a:xfrm>
          <a:prstGeom prst="rect">
            <a:avLst/>
          </a:prstGeom>
          <a:noFill/>
          <a:ln>
            <a:noFill/>
          </a:ln>
        </p:spPr>
        <p:txBody>
          <a:bodyPr spcFirstLastPara="1" wrap="square" lIns="68569" tIns="34275" rIns="68569" bIns="34275" anchor="t" anchorCtr="0">
            <a:spAutoFit/>
          </a:bodyPr>
          <a:lstStyle/>
          <a:p>
            <a:r>
              <a:rPr lang="en-US" sz="1800" b="1" dirty="0">
                <a:solidFill>
                  <a:schemeClr val="lt1"/>
                </a:solidFill>
                <a:latin typeface="Calibri" panose="020F0502020204030204" pitchFamily="34" charset="0"/>
                <a:cs typeface="Calibri" panose="020F0502020204030204" pitchFamily="34" charset="0"/>
              </a:rPr>
              <a:t>Developmental Impairments May Include:</a:t>
            </a:r>
            <a:endParaRPr sz="1800" b="1" dirty="0">
              <a:solidFill>
                <a:schemeClr val="l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95012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13" name="Google Shape;337;p24">
            <a:extLst>
              <a:ext uri="{FF2B5EF4-FFF2-40B4-BE49-F238E27FC236}">
                <a16:creationId xmlns:a16="http://schemas.microsoft.com/office/drawing/2014/main" id="{8629A6ED-F5B0-482A-A70B-D6F5A3521FB0}"/>
              </a:ext>
            </a:extLst>
          </p:cNvPr>
          <p:cNvPicPr preferRelativeResize="0"/>
          <p:nvPr/>
        </p:nvPicPr>
        <p:blipFill rotWithShape="1">
          <a:blip r:embed="rId3">
            <a:alphaModFix/>
          </a:blip>
          <a:srcRect/>
          <a:stretch/>
        </p:blipFill>
        <p:spPr>
          <a:xfrm>
            <a:off x="833770" y="672940"/>
            <a:ext cx="7476460" cy="4332210"/>
          </a:xfrm>
          <a:prstGeom prst="rect">
            <a:avLst/>
          </a:prstGeom>
          <a:noFill/>
          <a:ln>
            <a:noFill/>
          </a:ln>
        </p:spPr>
      </p:pic>
      <p:sp>
        <p:nvSpPr>
          <p:cNvPr id="2" name="Rectangle 1">
            <a:extLst>
              <a:ext uri="{FF2B5EF4-FFF2-40B4-BE49-F238E27FC236}">
                <a16:creationId xmlns:a16="http://schemas.microsoft.com/office/drawing/2014/main" id="{CBC2456A-EE46-44C0-984A-6724E7660F45}"/>
              </a:ext>
            </a:extLst>
          </p:cNvPr>
          <p:cNvSpPr/>
          <p:nvPr/>
        </p:nvSpPr>
        <p:spPr>
          <a:xfrm>
            <a:off x="1070344" y="1605599"/>
            <a:ext cx="2154865" cy="3399551"/>
          </a:xfrm>
          <a:prstGeom prst="rect">
            <a:avLst/>
          </a:prstGeom>
          <a:solidFill>
            <a:srgbClr val="FFC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368EC5-5E1A-472F-9F23-2D63E9A80E1A}"/>
              </a:ext>
            </a:extLst>
          </p:cNvPr>
          <p:cNvSpPr/>
          <p:nvPr/>
        </p:nvSpPr>
        <p:spPr>
          <a:xfrm>
            <a:off x="3461783" y="1605599"/>
            <a:ext cx="2154865" cy="3327908"/>
          </a:xfrm>
          <a:prstGeom prst="rect">
            <a:avLst/>
          </a:prstGeom>
          <a:solidFill>
            <a:srgbClr val="FFC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329;p23">
            <a:extLst>
              <a:ext uri="{FF2B5EF4-FFF2-40B4-BE49-F238E27FC236}">
                <a16:creationId xmlns:a16="http://schemas.microsoft.com/office/drawing/2014/main" id="{28B04568-F9D4-41AA-8740-91FB87A07512}"/>
              </a:ext>
            </a:extLst>
          </p:cNvPr>
          <p:cNvSpPr txBox="1"/>
          <p:nvPr/>
        </p:nvSpPr>
        <p:spPr>
          <a:xfrm>
            <a:off x="187433" y="78224"/>
            <a:ext cx="6306514" cy="346218"/>
          </a:xfrm>
          <a:prstGeom prst="rect">
            <a:avLst/>
          </a:prstGeom>
          <a:noFill/>
          <a:ln>
            <a:noFill/>
          </a:ln>
        </p:spPr>
        <p:txBody>
          <a:bodyPr spcFirstLastPara="1" wrap="square" lIns="68569" tIns="34275" rIns="68569" bIns="34275" anchor="t" anchorCtr="0">
            <a:spAutoFit/>
          </a:bodyPr>
          <a:lstStyle/>
          <a:p>
            <a:r>
              <a:rPr lang="en-US" sz="1800" b="1" dirty="0">
                <a:solidFill>
                  <a:schemeClr val="lt1"/>
                </a:solidFill>
                <a:latin typeface="Calibri" panose="020F0502020204030204" pitchFamily="34" charset="0"/>
                <a:cs typeface="Calibri" panose="020F0502020204030204" pitchFamily="34" charset="0"/>
              </a:rPr>
              <a:t>Developmental Impairments May Include:</a:t>
            </a:r>
            <a:endParaRPr sz="1800" b="1" dirty="0">
              <a:solidFill>
                <a:schemeClr val="l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20278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grpSp>
        <p:nvGrpSpPr>
          <p:cNvPr id="378" name="Google Shape;378;p137"/>
          <p:cNvGrpSpPr/>
          <p:nvPr/>
        </p:nvGrpSpPr>
        <p:grpSpPr>
          <a:xfrm>
            <a:off x="1980843" y="366701"/>
            <a:ext cx="5182314" cy="4850076"/>
            <a:chOff x="0" y="0"/>
            <a:chExt cx="5866765" cy="5056505"/>
          </a:xfrm>
        </p:grpSpPr>
        <p:sp>
          <p:nvSpPr>
            <p:cNvPr id="379" name="Google Shape;379;p137"/>
            <p:cNvSpPr/>
            <p:nvPr/>
          </p:nvSpPr>
          <p:spPr>
            <a:xfrm>
              <a:off x="0" y="0"/>
              <a:ext cx="5866765" cy="5056505"/>
            </a:xfrm>
            <a:prstGeom prst="rect">
              <a:avLst/>
            </a:prstGeom>
            <a:noFill/>
            <a:ln>
              <a:noFill/>
            </a:ln>
          </p:spPr>
          <p:txBody>
            <a:bodyPr spcFirstLastPara="1" wrap="square" lIns="68569" tIns="68569" rIns="68569" bIns="68569" anchor="ctr" anchorCtr="0">
              <a:noAutofit/>
            </a:bodyPr>
            <a:lstStyle/>
            <a:p>
              <a:endParaRPr sz="1050"/>
            </a:p>
          </p:txBody>
        </p:sp>
        <p:grpSp>
          <p:nvGrpSpPr>
            <p:cNvPr id="380" name="Google Shape;380;p137"/>
            <p:cNvGrpSpPr/>
            <p:nvPr/>
          </p:nvGrpSpPr>
          <p:grpSpPr>
            <a:xfrm>
              <a:off x="0" y="1998"/>
              <a:ext cx="5866765" cy="4867797"/>
              <a:chOff x="0" y="56428"/>
              <a:chExt cx="5866765" cy="4867797"/>
            </a:xfrm>
          </p:grpSpPr>
          <p:pic>
            <p:nvPicPr>
              <p:cNvPr id="381" name="Google Shape;381;p137"/>
              <p:cNvPicPr preferRelativeResize="0"/>
              <p:nvPr/>
            </p:nvPicPr>
            <p:blipFill rotWithShape="1">
              <a:blip r:embed="rId3">
                <a:alphaModFix/>
              </a:blip>
              <a:srcRect b="2692"/>
              <a:stretch/>
            </p:blipFill>
            <p:spPr>
              <a:xfrm>
                <a:off x="680231" y="58730"/>
                <a:ext cx="4626864" cy="4865495"/>
              </a:xfrm>
              <a:prstGeom prst="rect">
                <a:avLst/>
              </a:prstGeom>
              <a:noFill/>
              <a:ln>
                <a:noFill/>
              </a:ln>
            </p:spPr>
          </p:pic>
          <p:pic>
            <p:nvPicPr>
              <p:cNvPr id="382" name="Google Shape;382;p137"/>
              <p:cNvPicPr preferRelativeResize="0"/>
              <p:nvPr/>
            </p:nvPicPr>
            <p:blipFill rotWithShape="1">
              <a:blip r:embed="rId3">
                <a:alphaModFix/>
              </a:blip>
              <a:srcRect t="-1" r="89249" b="2679"/>
              <a:stretch/>
            </p:blipFill>
            <p:spPr>
              <a:xfrm>
                <a:off x="0" y="56428"/>
                <a:ext cx="713740" cy="4865495"/>
              </a:xfrm>
              <a:prstGeom prst="rect">
                <a:avLst/>
              </a:prstGeom>
              <a:noFill/>
              <a:ln>
                <a:noFill/>
              </a:ln>
            </p:spPr>
          </p:pic>
          <p:pic>
            <p:nvPicPr>
              <p:cNvPr id="383" name="Google Shape;383;p137"/>
              <p:cNvPicPr preferRelativeResize="0"/>
              <p:nvPr/>
            </p:nvPicPr>
            <p:blipFill rotWithShape="1">
              <a:blip r:embed="rId3">
                <a:alphaModFix/>
              </a:blip>
              <a:srcRect l="-537" t="-2" r="89240" b="2700"/>
              <a:stretch/>
            </p:blipFill>
            <p:spPr>
              <a:xfrm>
                <a:off x="5117319" y="58421"/>
                <a:ext cx="749446" cy="4863503"/>
              </a:xfrm>
              <a:prstGeom prst="rect">
                <a:avLst/>
              </a:prstGeom>
              <a:noFill/>
              <a:ln>
                <a:noFill/>
              </a:ln>
            </p:spPr>
          </p:pic>
        </p:grpSp>
        <p:grpSp>
          <p:nvGrpSpPr>
            <p:cNvPr id="384" name="Google Shape;384;p137"/>
            <p:cNvGrpSpPr/>
            <p:nvPr/>
          </p:nvGrpSpPr>
          <p:grpSpPr>
            <a:xfrm>
              <a:off x="2767286" y="204347"/>
              <a:ext cx="2191725" cy="734400"/>
              <a:chOff x="3751875" y="275250"/>
              <a:chExt cx="2191725" cy="734400"/>
            </a:xfrm>
          </p:grpSpPr>
          <p:pic>
            <p:nvPicPr>
              <p:cNvPr id="385" name="Google Shape;385;p137"/>
              <p:cNvPicPr preferRelativeResize="0"/>
              <p:nvPr/>
            </p:nvPicPr>
            <p:blipFill rotWithShape="1">
              <a:blip r:embed="rId4">
                <a:alphaModFix/>
              </a:blip>
              <a:srcRect l="59455" t="35063" r="25320" b="23318"/>
              <a:stretch/>
            </p:blipFill>
            <p:spPr>
              <a:xfrm>
                <a:off x="3751875" y="341925"/>
                <a:ext cx="452755" cy="523875"/>
              </a:xfrm>
              <a:prstGeom prst="rect">
                <a:avLst/>
              </a:prstGeom>
              <a:noFill/>
              <a:ln>
                <a:noFill/>
              </a:ln>
            </p:spPr>
          </p:pic>
          <p:sp>
            <p:nvSpPr>
              <p:cNvPr id="386" name="Google Shape;386;p137"/>
              <p:cNvSpPr/>
              <p:nvPr/>
            </p:nvSpPr>
            <p:spPr>
              <a:xfrm>
                <a:off x="4204630" y="275250"/>
                <a:ext cx="1738970" cy="734400"/>
              </a:xfrm>
              <a:prstGeom prst="rect">
                <a:avLst/>
              </a:prstGeom>
              <a:noFill/>
              <a:ln>
                <a:noFill/>
              </a:ln>
            </p:spPr>
            <p:txBody>
              <a:bodyPr spcFirstLastPara="1" wrap="square" lIns="0" tIns="0" rIns="0" bIns="0" anchor="t" anchorCtr="0">
                <a:noAutofit/>
              </a:bodyPr>
              <a:lstStyle/>
              <a:p>
                <a:r>
                  <a:rPr lang="en-US" sz="1050" b="1" dirty="0">
                    <a:latin typeface="Quattrocento Sans"/>
                    <a:ea typeface="Quattrocento Sans"/>
                    <a:cs typeface="Quattrocento Sans"/>
                    <a:sym typeface="Quattrocento Sans"/>
                  </a:rPr>
                  <a:t>Brain &amp; Body</a:t>
                </a:r>
                <a:endParaRPr sz="1050" dirty="0">
                  <a:solidFill>
                    <a:schemeClr val="lt1"/>
                  </a:solidFill>
                </a:endParaRPr>
              </a:p>
              <a:p>
                <a:r>
                  <a:rPr lang="en-US" sz="1050" dirty="0">
                    <a:latin typeface="Quattrocento Sans"/>
                    <a:ea typeface="Quattrocento Sans"/>
                    <a:cs typeface="Quattrocento Sans"/>
                    <a:sym typeface="Quattrocento Sans"/>
                  </a:rPr>
                  <a:t>Cannot access rational thought in the face of overwhelming emotion</a:t>
                </a:r>
                <a:endParaRPr sz="1050" dirty="0">
                  <a:solidFill>
                    <a:schemeClr val="lt1"/>
                  </a:solidFill>
                </a:endParaRPr>
              </a:p>
            </p:txBody>
          </p:sp>
        </p:grpSp>
        <p:grpSp>
          <p:nvGrpSpPr>
            <p:cNvPr id="387" name="Google Shape;387;p137"/>
            <p:cNvGrpSpPr/>
            <p:nvPr/>
          </p:nvGrpSpPr>
          <p:grpSpPr>
            <a:xfrm>
              <a:off x="3548351" y="2179706"/>
              <a:ext cx="2207727" cy="770182"/>
              <a:chOff x="3659334" y="2477502"/>
              <a:chExt cx="2207727" cy="770182"/>
            </a:xfrm>
          </p:grpSpPr>
          <p:sp>
            <p:nvSpPr>
              <p:cNvPr id="388" name="Google Shape;388;p137"/>
              <p:cNvSpPr/>
              <p:nvPr/>
            </p:nvSpPr>
            <p:spPr>
              <a:xfrm>
                <a:off x="4128360" y="2513625"/>
                <a:ext cx="1738701" cy="734059"/>
              </a:xfrm>
              <a:prstGeom prst="rect">
                <a:avLst/>
              </a:prstGeom>
              <a:noFill/>
              <a:ln>
                <a:noFill/>
              </a:ln>
            </p:spPr>
            <p:txBody>
              <a:bodyPr spcFirstLastPara="1" wrap="square" lIns="0" tIns="0" rIns="0" bIns="0" anchor="t" anchorCtr="0">
                <a:noAutofit/>
              </a:bodyPr>
              <a:lstStyle/>
              <a:p>
                <a:r>
                  <a:rPr lang="en-US" sz="1050" b="1" dirty="0">
                    <a:latin typeface="Quattrocento Sans"/>
                    <a:ea typeface="Quattrocento Sans"/>
                    <a:cs typeface="Quattrocento Sans"/>
                    <a:sym typeface="Quattrocento Sans"/>
                  </a:rPr>
                  <a:t>Attachment</a:t>
                </a:r>
                <a:endParaRPr sz="1050" dirty="0">
                  <a:solidFill>
                    <a:schemeClr val="lt1"/>
                  </a:solidFill>
                  <a:latin typeface="Times New Roman"/>
                  <a:ea typeface="Times New Roman"/>
                  <a:cs typeface="Times New Roman"/>
                  <a:sym typeface="Times New Roman"/>
                </a:endParaRPr>
              </a:p>
              <a:p>
                <a:r>
                  <a:rPr lang="en-US" sz="1050" dirty="0">
                    <a:latin typeface="Quattrocento Sans"/>
                    <a:ea typeface="Quattrocento Sans"/>
                    <a:cs typeface="Quattrocento Sans"/>
                    <a:sym typeface="Quattrocento Sans"/>
                  </a:rPr>
                  <a:t>Withholding their emotions from others</a:t>
                </a:r>
                <a:endParaRPr sz="1050" dirty="0">
                  <a:solidFill>
                    <a:schemeClr val="lt1"/>
                  </a:solidFill>
                  <a:latin typeface="Times New Roman"/>
                  <a:ea typeface="Times New Roman"/>
                  <a:cs typeface="Times New Roman"/>
                  <a:sym typeface="Times New Roman"/>
                </a:endParaRPr>
              </a:p>
            </p:txBody>
          </p:sp>
          <p:grpSp>
            <p:nvGrpSpPr>
              <p:cNvPr id="389" name="Google Shape;389;p137"/>
              <p:cNvGrpSpPr/>
              <p:nvPr/>
            </p:nvGrpSpPr>
            <p:grpSpPr>
              <a:xfrm>
                <a:off x="3659334" y="2477502"/>
                <a:ext cx="386682" cy="576677"/>
                <a:chOff x="-33633" y="55761"/>
                <a:chExt cx="874065" cy="1052505"/>
              </a:xfrm>
            </p:grpSpPr>
            <p:pic>
              <p:nvPicPr>
                <p:cNvPr id="390" name="Google Shape;390;p137"/>
                <p:cNvPicPr preferRelativeResize="0"/>
                <p:nvPr/>
              </p:nvPicPr>
              <p:blipFill rotWithShape="1">
                <a:blip r:embed="rId5">
                  <a:alphaModFix/>
                </a:blip>
                <a:srcRect/>
                <a:stretch/>
              </p:blipFill>
              <p:spPr>
                <a:xfrm rot="-252200">
                  <a:off x="-4584" y="230197"/>
                  <a:ext cx="464899" cy="809711"/>
                </a:xfrm>
                <a:prstGeom prst="rect">
                  <a:avLst/>
                </a:prstGeom>
                <a:noFill/>
                <a:ln>
                  <a:noFill/>
                </a:ln>
              </p:spPr>
            </p:pic>
            <p:pic>
              <p:nvPicPr>
                <p:cNvPr id="391" name="Google Shape;391;p137"/>
                <p:cNvPicPr preferRelativeResize="0"/>
                <p:nvPr/>
              </p:nvPicPr>
              <p:blipFill rotWithShape="1">
                <a:blip r:embed="rId6">
                  <a:alphaModFix/>
                </a:blip>
                <a:srcRect/>
                <a:stretch/>
              </p:blipFill>
              <p:spPr>
                <a:xfrm>
                  <a:off x="411935" y="55761"/>
                  <a:ext cx="428497" cy="1052505"/>
                </a:xfrm>
                <a:prstGeom prst="rect">
                  <a:avLst/>
                </a:prstGeom>
                <a:noFill/>
                <a:ln>
                  <a:noFill/>
                </a:ln>
              </p:spPr>
            </p:pic>
          </p:grpSp>
        </p:grpSp>
        <p:grpSp>
          <p:nvGrpSpPr>
            <p:cNvPr id="392" name="Google Shape;392;p137"/>
            <p:cNvGrpSpPr/>
            <p:nvPr/>
          </p:nvGrpSpPr>
          <p:grpSpPr>
            <a:xfrm>
              <a:off x="3909633" y="1146150"/>
              <a:ext cx="1925998" cy="592681"/>
              <a:chOff x="180000" y="180000"/>
              <a:chExt cx="1925998" cy="592681"/>
            </a:xfrm>
          </p:grpSpPr>
          <p:sp>
            <p:nvSpPr>
              <p:cNvPr id="393" name="Google Shape;393;p137"/>
              <p:cNvSpPr/>
              <p:nvPr/>
            </p:nvSpPr>
            <p:spPr>
              <a:xfrm>
                <a:off x="367450" y="197993"/>
                <a:ext cx="1738548" cy="574688"/>
              </a:xfrm>
              <a:prstGeom prst="rect">
                <a:avLst/>
              </a:prstGeom>
              <a:noFill/>
              <a:ln>
                <a:noFill/>
              </a:ln>
            </p:spPr>
            <p:txBody>
              <a:bodyPr spcFirstLastPara="1" wrap="square" lIns="0" tIns="0" rIns="0" bIns="0" anchor="t" anchorCtr="0">
                <a:noAutofit/>
              </a:bodyPr>
              <a:lstStyle/>
              <a:p>
                <a:r>
                  <a:rPr lang="en-US" sz="1050" b="1" dirty="0">
                    <a:latin typeface="Quattrocento Sans"/>
                    <a:ea typeface="Quattrocento Sans"/>
                    <a:cs typeface="Quattrocento Sans"/>
                    <a:sym typeface="Quattrocento Sans"/>
                  </a:rPr>
                  <a:t>Emotion Regulation</a:t>
                </a:r>
                <a:endParaRPr sz="1050" dirty="0">
                  <a:solidFill>
                    <a:schemeClr val="lt1"/>
                  </a:solidFill>
                </a:endParaRPr>
              </a:p>
              <a:p>
                <a:r>
                  <a:rPr lang="en-US" sz="1050" dirty="0">
                    <a:latin typeface="Quattrocento Sans"/>
                    <a:ea typeface="Quattrocento Sans"/>
                    <a:cs typeface="Quattrocento Sans"/>
                    <a:sym typeface="Quattrocento Sans"/>
                  </a:rPr>
                  <a:t>Easily aroused and high intensity emotional expression</a:t>
                </a:r>
                <a:endParaRPr sz="1050" dirty="0">
                  <a:solidFill>
                    <a:schemeClr val="lt1"/>
                  </a:solidFill>
                </a:endParaRPr>
              </a:p>
            </p:txBody>
          </p:sp>
          <p:grpSp>
            <p:nvGrpSpPr>
              <p:cNvPr id="394" name="Google Shape;394;p137"/>
              <p:cNvGrpSpPr/>
              <p:nvPr/>
            </p:nvGrpSpPr>
            <p:grpSpPr>
              <a:xfrm>
                <a:off x="180000" y="180000"/>
                <a:ext cx="155448" cy="532356"/>
                <a:chOff x="0" y="0"/>
                <a:chExt cx="277535" cy="682125"/>
              </a:xfrm>
            </p:grpSpPr>
            <p:pic>
              <p:nvPicPr>
                <p:cNvPr id="395" name="Google Shape;395;p137"/>
                <p:cNvPicPr preferRelativeResize="0"/>
                <p:nvPr/>
              </p:nvPicPr>
              <p:blipFill rotWithShape="1">
                <a:blip r:embed="rId7">
                  <a:alphaModFix/>
                </a:blip>
                <a:srcRect/>
                <a:stretch/>
              </p:blipFill>
              <p:spPr>
                <a:xfrm>
                  <a:off x="0" y="0"/>
                  <a:ext cx="277535" cy="682125"/>
                </a:xfrm>
                <a:prstGeom prst="rect">
                  <a:avLst/>
                </a:prstGeom>
                <a:noFill/>
                <a:ln>
                  <a:noFill/>
                </a:ln>
              </p:spPr>
            </p:pic>
            <p:pic>
              <p:nvPicPr>
                <p:cNvPr id="396" name="Google Shape;396;p137" descr="Image result for heart"/>
                <p:cNvPicPr preferRelativeResize="0"/>
                <p:nvPr/>
              </p:nvPicPr>
              <p:blipFill rotWithShape="1">
                <a:blip r:embed="rId8">
                  <a:alphaModFix/>
                </a:blip>
                <a:srcRect/>
                <a:stretch/>
              </p:blipFill>
              <p:spPr>
                <a:xfrm>
                  <a:off x="45349" y="122053"/>
                  <a:ext cx="163256" cy="163256"/>
                </a:xfrm>
                <a:prstGeom prst="rect">
                  <a:avLst/>
                </a:prstGeom>
                <a:noFill/>
                <a:ln>
                  <a:noFill/>
                </a:ln>
              </p:spPr>
            </p:pic>
          </p:grpSp>
        </p:grpSp>
        <p:grpSp>
          <p:nvGrpSpPr>
            <p:cNvPr id="397" name="Google Shape;397;p137"/>
            <p:cNvGrpSpPr/>
            <p:nvPr/>
          </p:nvGrpSpPr>
          <p:grpSpPr>
            <a:xfrm>
              <a:off x="202862" y="1859477"/>
              <a:ext cx="2282403" cy="733478"/>
              <a:chOff x="162004" y="1774866"/>
              <a:chExt cx="2282403" cy="733478"/>
            </a:xfrm>
          </p:grpSpPr>
          <p:sp>
            <p:nvSpPr>
              <p:cNvPr id="398" name="Google Shape;398;p137"/>
              <p:cNvSpPr/>
              <p:nvPr/>
            </p:nvSpPr>
            <p:spPr>
              <a:xfrm>
                <a:off x="162004" y="1774866"/>
                <a:ext cx="1738548" cy="733478"/>
              </a:xfrm>
              <a:prstGeom prst="rect">
                <a:avLst/>
              </a:prstGeom>
              <a:noFill/>
              <a:ln>
                <a:noFill/>
              </a:ln>
            </p:spPr>
            <p:txBody>
              <a:bodyPr spcFirstLastPara="1" wrap="square" lIns="0" tIns="0" rIns="0" bIns="0" anchor="t" anchorCtr="0">
                <a:noAutofit/>
              </a:bodyPr>
              <a:lstStyle/>
              <a:p>
                <a:pPr algn="r"/>
                <a:r>
                  <a:rPr lang="en-US" sz="1050" b="1" dirty="0">
                    <a:latin typeface="Quattrocento Sans"/>
                    <a:ea typeface="Quattrocento Sans"/>
                    <a:cs typeface="Quattrocento Sans"/>
                    <a:sym typeface="Quattrocento Sans"/>
                  </a:rPr>
                  <a:t>Dissociation</a:t>
                </a:r>
                <a:endParaRPr sz="1050" dirty="0">
                  <a:solidFill>
                    <a:schemeClr val="lt1"/>
                  </a:solidFill>
                </a:endParaRPr>
              </a:p>
              <a:p>
                <a:pPr algn="r"/>
                <a:r>
                  <a:rPr lang="en-US" sz="1050" dirty="0">
                    <a:latin typeface="Quattrocento Sans"/>
                    <a:ea typeface="Quattrocento Sans"/>
                    <a:cs typeface="Quattrocento Sans"/>
                    <a:sym typeface="Quattrocento Sans"/>
                  </a:rPr>
                  <a:t>Having thoughts, emotions, and sensations that are disconnected from awareness</a:t>
                </a:r>
                <a:endParaRPr sz="1050" dirty="0">
                  <a:solidFill>
                    <a:schemeClr val="lt1"/>
                  </a:solidFill>
                </a:endParaRPr>
              </a:p>
            </p:txBody>
          </p:sp>
          <p:pic>
            <p:nvPicPr>
              <p:cNvPr id="399" name="Google Shape;399;p137"/>
              <p:cNvPicPr preferRelativeResize="0"/>
              <p:nvPr/>
            </p:nvPicPr>
            <p:blipFill rotWithShape="1">
              <a:blip r:embed="rId9">
                <a:alphaModFix/>
              </a:blip>
              <a:srcRect l="58974" t="35347" r="24518" b="25028"/>
              <a:stretch/>
            </p:blipFill>
            <p:spPr>
              <a:xfrm>
                <a:off x="1895132" y="1774868"/>
                <a:ext cx="549275" cy="552450"/>
              </a:xfrm>
              <a:prstGeom prst="rect">
                <a:avLst/>
              </a:prstGeom>
              <a:noFill/>
              <a:ln>
                <a:noFill/>
              </a:ln>
            </p:spPr>
          </p:pic>
        </p:grpSp>
        <p:grpSp>
          <p:nvGrpSpPr>
            <p:cNvPr id="400" name="Google Shape;400;p137"/>
            <p:cNvGrpSpPr/>
            <p:nvPr/>
          </p:nvGrpSpPr>
          <p:grpSpPr>
            <a:xfrm>
              <a:off x="107950" y="431821"/>
              <a:ext cx="2179320" cy="608525"/>
              <a:chOff x="69850" y="615971"/>
              <a:chExt cx="2179320" cy="608525"/>
            </a:xfrm>
          </p:grpSpPr>
          <p:sp>
            <p:nvSpPr>
              <p:cNvPr id="401" name="Google Shape;401;p137"/>
              <p:cNvSpPr/>
              <p:nvPr/>
            </p:nvSpPr>
            <p:spPr>
              <a:xfrm>
                <a:off x="69850" y="677444"/>
                <a:ext cx="1668698" cy="547052"/>
              </a:xfrm>
              <a:prstGeom prst="rect">
                <a:avLst/>
              </a:prstGeom>
              <a:noFill/>
              <a:ln>
                <a:noFill/>
              </a:ln>
            </p:spPr>
            <p:txBody>
              <a:bodyPr spcFirstLastPara="1" wrap="square" lIns="0" tIns="0" rIns="0" bIns="0" anchor="t" anchorCtr="0">
                <a:noAutofit/>
              </a:bodyPr>
              <a:lstStyle/>
              <a:p>
                <a:pPr algn="r"/>
                <a:r>
                  <a:rPr lang="en-US" sz="1050" b="1" dirty="0">
                    <a:latin typeface="Quattrocento Sans"/>
                    <a:ea typeface="Quattrocento Sans"/>
                    <a:cs typeface="Quattrocento Sans"/>
                    <a:sym typeface="Quattrocento Sans"/>
                  </a:rPr>
                  <a:t>Thinking &amp; Learning</a:t>
                </a:r>
                <a:endParaRPr sz="1050" dirty="0">
                  <a:solidFill>
                    <a:schemeClr val="lt1"/>
                  </a:solidFill>
                </a:endParaRPr>
              </a:p>
              <a:p>
                <a:pPr algn="r"/>
                <a:r>
                  <a:rPr lang="en-US" sz="1050" dirty="0">
                    <a:latin typeface="Quattrocento Sans"/>
                    <a:ea typeface="Quattrocento Sans"/>
                    <a:cs typeface="Quattrocento Sans"/>
                    <a:sym typeface="Quattrocento Sans"/>
                  </a:rPr>
                  <a:t>Delays in learning, memory, reasoning, and attention</a:t>
                </a:r>
                <a:endParaRPr sz="1050" dirty="0">
                  <a:solidFill>
                    <a:schemeClr val="lt1"/>
                  </a:solidFill>
                </a:endParaRPr>
              </a:p>
            </p:txBody>
          </p:sp>
          <p:pic>
            <p:nvPicPr>
              <p:cNvPr id="402" name="Google Shape;402;p137"/>
              <p:cNvPicPr preferRelativeResize="0"/>
              <p:nvPr/>
            </p:nvPicPr>
            <p:blipFill rotWithShape="1">
              <a:blip r:embed="rId10">
                <a:alphaModFix/>
                <a:biLevel thresh="75000"/>
              </a:blip>
              <a:srcRect/>
              <a:stretch/>
            </p:blipFill>
            <p:spPr>
              <a:xfrm>
                <a:off x="1751330" y="615971"/>
                <a:ext cx="497840" cy="590550"/>
              </a:xfrm>
              <a:prstGeom prst="rect">
                <a:avLst/>
              </a:prstGeom>
              <a:noFill/>
              <a:ln>
                <a:noFill/>
              </a:ln>
            </p:spPr>
          </p:pic>
        </p:grpSp>
        <p:grpSp>
          <p:nvGrpSpPr>
            <p:cNvPr id="403" name="Google Shape;403;p137"/>
            <p:cNvGrpSpPr/>
            <p:nvPr/>
          </p:nvGrpSpPr>
          <p:grpSpPr>
            <a:xfrm>
              <a:off x="48977" y="3256096"/>
              <a:ext cx="2238293" cy="623755"/>
              <a:chOff x="145157" y="3040196"/>
              <a:chExt cx="2238293" cy="623755"/>
            </a:xfrm>
          </p:grpSpPr>
          <p:sp>
            <p:nvSpPr>
              <p:cNvPr id="404" name="Google Shape;404;p137"/>
              <p:cNvSpPr/>
              <p:nvPr/>
            </p:nvSpPr>
            <p:spPr>
              <a:xfrm>
                <a:off x="145157" y="3040395"/>
                <a:ext cx="1738548" cy="623556"/>
              </a:xfrm>
              <a:prstGeom prst="rect">
                <a:avLst/>
              </a:prstGeom>
              <a:noFill/>
              <a:ln>
                <a:noFill/>
              </a:ln>
            </p:spPr>
            <p:txBody>
              <a:bodyPr spcFirstLastPara="1" wrap="square" lIns="0" tIns="0" rIns="0" bIns="0" anchor="t" anchorCtr="0">
                <a:noAutofit/>
              </a:bodyPr>
              <a:lstStyle/>
              <a:p>
                <a:pPr algn="r"/>
                <a:r>
                  <a:rPr lang="en-US" sz="1050" b="1" dirty="0">
                    <a:latin typeface="Quattrocento Sans"/>
                    <a:ea typeface="Quattrocento Sans"/>
                    <a:cs typeface="Quattrocento Sans"/>
                    <a:sym typeface="Quattrocento Sans"/>
                  </a:rPr>
                  <a:t>Self-Concept</a:t>
                </a:r>
                <a:endParaRPr sz="1050" dirty="0">
                  <a:solidFill>
                    <a:schemeClr val="lt1"/>
                  </a:solidFill>
                </a:endParaRPr>
              </a:p>
              <a:p>
                <a:pPr algn="r"/>
                <a:r>
                  <a:rPr lang="en-US" sz="1050" dirty="0">
                    <a:latin typeface="Quattrocento Sans"/>
                    <a:ea typeface="Quattrocento Sans"/>
                    <a:cs typeface="Quattrocento Sans"/>
                    <a:sym typeface="Quattrocento Sans"/>
                  </a:rPr>
                  <a:t>Sense of one’s self as valued, worthy, and competent</a:t>
                </a:r>
                <a:endParaRPr sz="1050" dirty="0">
                  <a:solidFill>
                    <a:schemeClr val="lt1"/>
                  </a:solidFill>
                </a:endParaRPr>
              </a:p>
            </p:txBody>
          </p:sp>
          <p:pic>
            <p:nvPicPr>
              <p:cNvPr id="405" name="Google Shape;405;p137"/>
              <p:cNvPicPr preferRelativeResize="0"/>
              <p:nvPr/>
            </p:nvPicPr>
            <p:blipFill rotWithShape="1">
              <a:blip r:embed="rId11">
                <a:alphaModFix/>
              </a:blip>
              <a:srcRect l="55930" t="34778" r="20993" b="23033"/>
              <a:stretch/>
            </p:blipFill>
            <p:spPr>
              <a:xfrm>
                <a:off x="1883705" y="3040196"/>
                <a:ext cx="499745" cy="514350"/>
              </a:xfrm>
              <a:prstGeom prst="rect">
                <a:avLst/>
              </a:prstGeom>
              <a:noFill/>
              <a:ln>
                <a:noFill/>
              </a:ln>
            </p:spPr>
          </p:pic>
        </p:grpSp>
        <p:grpSp>
          <p:nvGrpSpPr>
            <p:cNvPr id="406" name="Google Shape;406;p137"/>
            <p:cNvGrpSpPr/>
            <p:nvPr/>
          </p:nvGrpSpPr>
          <p:grpSpPr>
            <a:xfrm>
              <a:off x="3350293" y="4119745"/>
              <a:ext cx="2358357" cy="623706"/>
              <a:chOff x="3350293" y="4119745"/>
              <a:chExt cx="2358357" cy="623706"/>
            </a:xfrm>
          </p:grpSpPr>
          <p:sp>
            <p:nvSpPr>
              <p:cNvPr id="407" name="Google Shape;407;p137"/>
              <p:cNvSpPr/>
              <p:nvPr/>
            </p:nvSpPr>
            <p:spPr>
              <a:xfrm>
                <a:off x="3594540" y="4119751"/>
                <a:ext cx="2114110" cy="623700"/>
              </a:xfrm>
              <a:prstGeom prst="rect">
                <a:avLst/>
              </a:prstGeom>
              <a:noFill/>
              <a:ln>
                <a:noFill/>
              </a:ln>
            </p:spPr>
            <p:txBody>
              <a:bodyPr spcFirstLastPara="1" wrap="square" lIns="0" tIns="0" rIns="0" bIns="0" anchor="t" anchorCtr="0">
                <a:noAutofit/>
              </a:bodyPr>
              <a:lstStyle/>
              <a:p>
                <a:r>
                  <a:rPr lang="en-US" sz="1050" b="1" dirty="0">
                    <a:latin typeface="Quattrocento Sans"/>
                    <a:ea typeface="Quattrocento Sans"/>
                    <a:cs typeface="Quattrocento Sans"/>
                    <a:sym typeface="Quattrocento Sans"/>
                  </a:rPr>
                  <a:t>Behavior Regulation</a:t>
                </a:r>
                <a:endParaRPr sz="1050" dirty="0">
                  <a:solidFill>
                    <a:schemeClr val="lt1"/>
                  </a:solidFill>
                </a:endParaRPr>
              </a:p>
              <a:p>
                <a:r>
                  <a:rPr lang="en-US" sz="1050" dirty="0">
                    <a:latin typeface="Quattrocento Sans"/>
                    <a:ea typeface="Quattrocento Sans"/>
                    <a:cs typeface="Quattrocento Sans"/>
                    <a:sym typeface="Quattrocento Sans"/>
                  </a:rPr>
                  <a:t>Ranges from being overly confrontational to overly compliant</a:t>
                </a:r>
                <a:endParaRPr sz="1050" dirty="0">
                  <a:solidFill>
                    <a:schemeClr val="lt1"/>
                  </a:solidFill>
                </a:endParaRPr>
              </a:p>
            </p:txBody>
          </p:sp>
          <p:grpSp>
            <p:nvGrpSpPr>
              <p:cNvPr id="408" name="Google Shape;408;p137"/>
              <p:cNvGrpSpPr/>
              <p:nvPr/>
            </p:nvGrpSpPr>
            <p:grpSpPr>
              <a:xfrm>
                <a:off x="3350293" y="4119745"/>
                <a:ext cx="244247" cy="556881"/>
                <a:chOff x="0" y="0"/>
                <a:chExt cx="496570" cy="1220470"/>
              </a:xfrm>
            </p:grpSpPr>
            <p:pic>
              <p:nvPicPr>
                <p:cNvPr id="409" name="Google Shape;409;p137"/>
                <p:cNvPicPr preferRelativeResize="0"/>
                <p:nvPr/>
              </p:nvPicPr>
              <p:blipFill rotWithShape="1">
                <a:blip r:embed="rId12">
                  <a:alphaModFix/>
                </a:blip>
                <a:srcRect/>
                <a:stretch/>
              </p:blipFill>
              <p:spPr>
                <a:xfrm>
                  <a:off x="0" y="0"/>
                  <a:ext cx="496570" cy="1220470"/>
                </a:xfrm>
                <a:prstGeom prst="rect">
                  <a:avLst/>
                </a:prstGeom>
                <a:noFill/>
                <a:ln>
                  <a:noFill/>
                </a:ln>
              </p:spPr>
            </p:pic>
            <p:pic>
              <p:nvPicPr>
                <p:cNvPr id="410" name="Google Shape;410;p137" descr="Image result for heart"/>
                <p:cNvPicPr preferRelativeResize="0"/>
                <p:nvPr/>
              </p:nvPicPr>
              <p:blipFill rotWithShape="1">
                <a:blip r:embed="rId8">
                  <a:alphaModFix/>
                </a:blip>
                <a:srcRect/>
                <a:stretch/>
              </p:blipFill>
              <p:spPr>
                <a:xfrm rot="-469477">
                  <a:off x="85170" y="229557"/>
                  <a:ext cx="323850" cy="323851"/>
                </a:xfrm>
                <a:prstGeom prst="rect">
                  <a:avLst/>
                </a:prstGeom>
                <a:noFill/>
                <a:ln>
                  <a:noFill/>
                </a:ln>
              </p:spPr>
            </p:pic>
          </p:grpSp>
        </p:grpSp>
      </p:grpSp>
      <p:sp>
        <p:nvSpPr>
          <p:cNvPr id="411" name="Google Shape;411;p137"/>
          <p:cNvSpPr txBox="1">
            <a:spLocks noGrp="1"/>
          </p:cNvSpPr>
          <p:nvPr>
            <p:ph type="title" idx="4294967295"/>
          </p:nvPr>
        </p:nvSpPr>
        <p:spPr>
          <a:xfrm>
            <a:off x="121217" y="18634"/>
            <a:ext cx="6858000" cy="346424"/>
          </a:xfrm>
          <a:prstGeom prst="rect">
            <a:avLst/>
          </a:prstGeom>
          <a:noFill/>
          <a:ln>
            <a:noFill/>
          </a:ln>
        </p:spPr>
        <p:txBody>
          <a:bodyPr spcFirstLastPara="1" wrap="square" lIns="68569" tIns="34275" rIns="68569" bIns="34275" anchor="b" anchorCtr="0">
            <a:noAutofit/>
          </a:bodyPr>
          <a:lstStyle/>
          <a:p>
            <a:pPr>
              <a:buSzPts val="2800"/>
            </a:pPr>
            <a:r>
              <a:rPr lang="en-US" sz="1800" b="1" dirty="0">
                <a:solidFill>
                  <a:srgbClr val="5A9A60"/>
                </a:solidFill>
              </a:rPr>
              <a:t>Domains of Impairment</a:t>
            </a:r>
            <a:endParaRPr sz="1800" dirty="0"/>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graphicFrame>
        <p:nvGraphicFramePr>
          <p:cNvPr id="237" name="Google Shape;237;p5"/>
          <p:cNvGraphicFramePr/>
          <p:nvPr>
            <p:extLst>
              <p:ext uri="{D42A27DB-BD31-4B8C-83A1-F6EECF244321}">
                <p14:modId xmlns:p14="http://schemas.microsoft.com/office/powerpoint/2010/main" val="1690278535"/>
              </p:ext>
            </p:extLst>
          </p:nvPr>
        </p:nvGraphicFramePr>
        <p:xfrm>
          <a:off x="335166" y="695053"/>
          <a:ext cx="8473668" cy="1043948"/>
        </p:xfrm>
        <a:graphic>
          <a:graphicData uri="http://schemas.openxmlformats.org/drawingml/2006/table">
            <a:tbl>
              <a:tblPr firstRow="1" bandRow="1">
                <a:noFill/>
              </a:tblPr>
              <a:tblGrid>
                <a:gridCol w="8473668">
                  <a:extLst>
                    <a:ext uri="{9D8B030D-6E8A-4147-A177-3AD203B41FA5}">
                      <a16:colId xmlns:a16="http://schemas.microsoft.com/office/drawing/2014/main" val="20000"/>
                    </a:ext>
                  </a:extLst>
                </a:gridCol>
              </a:tblGrid>
              <a:tr h="865196">
                <a:tc>
                  <a:txBody>
                    <a:bodyPr/>
                    <a:lstStyle/>
                    <a:p>
                      <a:pPr marL="0" marR="0" lvl="0" indent="0" algn="l" rtl="0">
                        <a:lnSpc>
                          <a:spcPct val="100000"/>
                        </a:lnSpc>
                        <a:spcBef>
                          <a:spcPts val="0"/>
                        </a:spcBef>
                        <a:spcAft>
                          <a:spcPts val="0"/>
                        </a:spcAft>
                        <a:buClr>
                          <a:srgbClr val="000000"/>
                        </a:buClr>
                        <a:buSzPts val="1800"/>
                        <a:buFont typeface="Arial"/>
                        <a:buNone/>
                      </a:pPr>
                      <a:r>
                        <a:rPr lang="en-US" sz="1600" u="none" strike="noStrike" cap="none" dirty="0">
                          <a:solidFill>
                            <a:schemeClr val="dk1"/>
                          </a:solidFill>
                          <a:latin typeface="+mn-lt"/>
                          <a:ea typeface="Calibri"/>
                          <a:cs typeface="Calibri"/>
                          <a:sym typeface="Calibri"/>
                        </a:rPr>
                        <a:t> </a:t>
                      </a:r>
                      <a:endParaRPr sz="1600" u="none" strike="noStrike" cap="none" dirty="0">
                        <a:latin typeface="+mn-lt"/>
                      </a:endParaRPr>
                    </a:p>
                    <a:p>
                      <a:pPr marL="0" marR="0" lvl="0" indent="0" algn="l" rtl="0">
                        <a:lnSpc>
                          <a:spcPct val="100000"/>
                        </a:lnSpc>
                        <a:spcBef>
                          <a:spcPts val="0"/>
                        </a:spcBef>
                        <a:spcAft>
                          <a:spcPts val="0"/>
                        </a:spcAft>
                        <a:buClr>
                          <a:srgbClr val="000000"/>
                        </a:buClr>
                        <a:buSzPts val="1800"/>
                        <a:buFont typeface="Arial"/>
                        <a:buNone/>
                      </a:pPr>
                      <a:r>
                        <a:rPr lang="en-US" sz="1600" b="1" u="none" strike="noStrike" cap="none" dirty="0">
                          <a:solidFill>
                            <a:schemeClr val="dk1"/>
                          </a:solidFill>
                          <a:latin typeface="+mn-lt"/>
                          <a:ea typeface="Calibri"/>
                          <a:cs typeface="Calibri"/>
                          <a:sym typeface="Calibri"/>
                        </a:rPr>
                        <a:t>Be able to… </a:t>
                      </a:r>
                    </a:p>
                    <a:p>
                      <a:pPr marL="0" marR="0" lvl="0" indent="0" algn="l" rtl="0">
                        <a:lnSpc>
                          <a:spcPct val="100000"/>
                        </a:lnSpc>
                        <a:spcBef>
                          <a:spcPts val="0"/>
                        </a:spcBef>
                        <a:spcAft>
                          <a:spcPts val="0"/>
                        </a:spcAft>
                        <a:buClr>
                          <a:srgbClr val="000000"/>
                        </a:buClr>
                        <a:buSzPts val="1800"/>
                        <a:buFont typeface="Arial"/>
                        <a:buNone/>
                      </a:pPr>
                      <a:endParaRPr sz="1600" u="none" strike="noStrike" cap="none" dirty="0">
                        <a:latin typeface="+mn-lt"/>
                      </a:endParaRP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sz="1600" u="none" strike="noStrike" cap="none" dirty="0">
                          <a:solidFill>
                            <a:schemeClr val="dk1"/>
                          </a:solidFill>
                          <a:latin typeface="+mn-lt"/>
                          <a:ea typeface="Calibri"/>
                          <a:cs typeface="Calibri"/>
                          <a:sym typeface="Calibri"/>
                        </a:rPr>
                        <a:t>Read and respond to children’s emotional states as signaled by their behavior </a:t>
                      </a:r>
                      <a:endParaRPr sz="1600" u="none" strike="noStrike" cap="none" dirty="0">
                        <a:latin typeface="+mn-lt"/>
                      </a:endParaRPr>
                    </a:p>
                  </a:txBody>
                  <a:tcPr marL="68588" marR="68588" marT="34294" marB="34294">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5EFEA"/>
                    </a:solidFill>
                  </a:tcPr>
                </a:tc>
                <a:extLst>
                  <a:ext uri="{0D108BD9-81ED-4DB2-BD59-A6C34878D82A}">
                    <a16:rowId xmlns:a16="http://schemas.microsoft.com/office/drawing/2014/main" val="10001"/>
                  </a:ext>
                </a:extLst>
              </a:tr>
            </a:tbl>
          </a:graphicData>
        </a:graphic>
      </p:graphicFrame>
      <p:graphicFrame>
        <p:nvGraphicFramePr>
          <p:cNvPr id="3" name="Google Shape;237;p5">
            <a:extLst>
              <a:ext uri="{FF2B5EF4-FFF2-40B4-BE49-F238E27FC236}">
                <a16:creationId xmlns:a16="http://schemas.microsoft.com/office/drawing/2014/main" id="{86E6CE28-A3A3-4D1B-B1BD-36DB4F900921}"/>
              </a:ext>
            </a:extLst>
          </p:cNvPr>
          <p:cNvGraphicFramePr/>
          <p:nvPr>
            <p:extLst>
              <p:ext uri="{D42A27DB-BD31-4B8C-83A1-F6EECF244321}">
                <p14:modId xmlns:p14="http://schemas.microsoft.com/office/powerpoint/2010/main" val="4124978104"/>
              </p:ext>
            </p:extLst>
          </p:nvPr>
        </p:nvGraphicFramePr>
        <p:xfrm>
          <a:off x="335166" y="138784"/>
          <a:ext cx="8473668" cy="556268"/>
        </p:xfrm>
        <a:graphic>
          <a:graphicData uri="http://schemas.openxmlformats.org/drawingml/2006/table">
            <a:tbl>
              <a:tblPr firstRow="1" bandRow="1">
                <a:noFill/>
              </a:tblPr>
              <a:tblGrid>
                <a:gridCol w="8473668">
                  <a:extLst>
                    <a:ext uri="{9D8B030D-6E8A-4147-A177-3AD203B41FA5}">
                      <a16:colId xmlns:a16="http://schemas.microsoft.com/office/drawing/2014/main" val="20000"/>
                    </a:ext>
                  </a:extLst>
                </a:gridCol>
              </a:tblGrid>
              <a:tr h="500849">
                <a:tc>
                  <a:txBody>
                    <a:bodyPr/>
                    <a:lstStyle/>
                    <a:p>
                      <a:pPr marL="0" marR="0" lvl="0" indent="0" algn="l" rtl="0">
                        <a:lnSpc>
                          <a:spcPct val="100000"/>
                        </a:lnSpc>
                        <a:spcBef>
                          <a:spcPts val="0"/>
                        </a:spcBef>
                        <a:spcAft>
                          <a:spcPts val="0"/>
                        </a:spcAft>
                        <a:buClr>
                          <a:srgbClr val="000000"/>
                        </a:buClr>
                        <a:buSzPts val="1800"/>
                        <a:buFont typeface="Arial"/>
                        <a:buNone/>
                      </a:pPr>
                      <a:r>
                        <a:rPr lang="en-US" sz="1600" u="none" strike="noStrike" cap="none" dirty="0">
                          <a:solidFill>
                            <a:schemeClr val="bg1"/>
                          </a:solidFill>
                          <a:latin typeface="+mn-lt"/>
                          <a:ea typeface="Calibri"/>
                          <a:cs typeface="Calibri"/>
                          <a:sym typeface="Calibri"/>
                        </a:rPr>
                        <a:t>Educators tasked with meeting the developmental and educational needs of traumatized students must…</a:t>
                      </a:r>
                      <a:endParaRPr lang="en-US" sz="1600" u="none" strike="noStrike" cap="none" dirty="0">
                        <a:solidFill>
                          <a:schemeClr val="bg1"/>
                        </a:solidFill>
                        <a:latin typeface="+mn-lt"/>
                      </a:endParaRPr>
                    </a:p>
                  </a:txBody>
                  <a:tcPr marL="68588" marR="68588" marT="34294" marB="34294">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508069"/>
                    </a:solidFill>
                  </a:tcPr>
                </a:tc>
                <a:extLst>
                  <a:ext uri="{0D108BD9-81ED-4DB2-BD59-A6C34878D82A}">
                    <a16:rowId xmlns:a16="http://schemas.microsoft.com/office/drawing/2014/main" val="10000"/>
                  </a:ext>
                </a:extLst>
              </a:tr>
            </a:tbl>
          </a:graphicData>
        </a:graphic>
      </p:graphicFrame>
      <p:graphicFrame>
        <p:nvGraphicFramePr>
          <p:cNvPr id="4" name="Google Shape;237;p5">
            <a:extLst>
              <a:ext uri="{FF2B5EF4-FFF2-40B4-BE49-F238E27FC236}">
                <a16:creationId xmlns:a16="http://schemas.microsoft.com/office/drawing/2014/main" id="{27AB0A15-FC9E-4D38-B1D9-4DBEF2C9E97B}"/>
              </a:ext>
            </a:extLst>
          </p:cNvPr>
          <p:cNvGraphicFramePr/>
          <p:nvPr>
            <p:extLst>
              <p:ext uri="{D42A27DB-BD31-4B8C-83A1-F6EECF244321}">
                <p14:modId xmlns:p14="http://schemas.microsoft.com/office/powerpoint/2010/main" val="3474651000"/>
              </p:ext>
            </p:extLst>
          </p:nvPr>
        </p:nvGraphicFramePr>
        <p:xfrm>
          <a:off x="335166" y="1739001"/>
          <a:ext cx="8473668" cy="378555"/>
        </p:xfrm>
        <a:graphic>
          <a:graphicData uri="http://schemas.openxmlformats.org/drawingml/2006/table">
            <a:tbl>
              <a:tblPr firstRow="1" bandRow="1">
                <a:noFill/>
              </a:tblPr>
              <a:tblGrid>
                <a:gridCol w="8473668">
                  <a:extLst>
                    <a:ext uri="{9D8B030D-6E8A-4147-A177-3AD203B41FA5}">
                      <a16:colId xmlns:a16="http://schemas.microsoft.com/office/drawing/2014/main" val="20000"/>
                    </a:ext>
                  </a:extLst>
                </a:gridCol>
              </a:tblGrid>
              <a:tr h="378555">
                <a:tc>
                  <a:txBody>
                    <a:bodyPr/>
                    <a:lstStyle/>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sz="1600" u="none" strike="noStrike" cap="none" dirty="0">
                          <a:solidFill>
                            <a:schemeClr val="dk1"/>
                          </a:solidFill>
                          <a:latin typeface="+mn-lt"/>
                          <a:ea typeface="Calibri"/>
                          <a:cs typeface="Calibri"/>
                          <a:sym typeface="Calibri"/>
                        </a:rPr>
                        <a:t>Offer acceptance and warmth as well as accurate and appropriate feedback </a:t>
                      </a:r>
                      <a:endParaRPr sz="1600" u="none" strike="noStrike" cap="none" dirty="0">
                        <a:latin typeface="+mn-lt"/>
                      </a:endParaRPr>
                    </a:p>
                  </a:txBody>
                  <a:tcPr marL="68588" marR="68588" marT="34294" marB="34294">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5EFEA"/>
                    </a:solidFill>
                  </a:tcPr>
                </a:tc>
                <a:extLst>
                  <a:ext uri="{0D108BD9-81ED-4DB2-BD59-A6C34878D82A}">
                    <a16:rowId xmlns:a16="http://schemas.microsoft.com/office/drawing/2014/main" val="10001"/>
                  </a:ext>
                </a:extLst>
              </a:tr>
            </a:tbl>
          </a:graphicData>
        </a:graphic>
      </p:graphicFrame>
      <p:graphicFrame>
        <p:nvGraphicFramePr>
          <p:cNvPr id="6" name="Google Shape;237;p5">
            <a:extLst>
              <a:ext uri="{FF2B5EF4-FFF2-40B4-BE49-F238E27FC236}">
                <a16:creationId xmlns:a16="http://schemas.microsoft.com/office/drawing/2014/main" id="{09E9A05E-93E8-4914-AA6B-AFBEAA31F157}"/>
              </a:ext>
            </a:extLst>
          </p:cNvPr>
          <p:cNvGraphicFramePr/>
          <p:nvPr>
            <p:extLst>
              <p:ext uri="{D42A27DB-BD31-4B8C-83A1-F6EECF244321}">
                <p14:modId xmlns:p14="http://schemas.microsoft.com/office/powerpoint/2010/main" val="2204991247"/>
              </p:ext>
            </p:extLst>
          </p:nvPr>
        </p:nvGraphicFramePr>
        <p:xfrm>
          <a:off x="335166" y="2494191"/>
          <a:ext cx="8473668" cy="577516"/>
        </p:xfrm>
        <a:graphic>
          <a:graphicData uri="http://schemas.openxmlformats.org/drawingml/2006/table">
            <a:tbl>
              <a:tblPr firstRow="1" bandRow="1">
                <a:noFill/>
              </a:tblPr>
              <a:tblGrid>
                <a:gridCol w="8473668">
                  <a:extLst>
                    <a:ext uri="{9D8B030D-6E8A-4147-A177-3AD203B41FA5}">
                      <a16:colId xmlns:a16="http://schemas.microsoft.com/office/drawing/2014/main" val="20000"/>
                    </a:ext>
                  </a:extLst>
                </a:gridCol>
              </a:tblGrid>
              <a:tr h="577516">
                <a:tc>
                  <a:txBody>
                    <a:bodyPr/>
                    <a:lstStyle/>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sz="1600" u="none" strike="noStrike" cap="none" dirty="0">
                          <a:solidFill>
                            <a:schemeClr val="dk1"/>
                          </a:solidFill>
                          <a:latin typeface="+mn-lt"/>
                          <a:ea typeface="Calibri"/>
                          <a:cs typeface="Calibri"/>
                          <a:sym typeface="Calibri"/>
                        </a:rPr>
                        <a:t>Provide limits on the boundaries of acceptable behavior while providing space for individual expression </a:t>
                      </a:r>
                      <a:endParaRPr sz="1600" u="none" strike="noStrike" cap="none" dirty="0">
                        <a:latin typeface="+mn-lt"/>
                      </a:endParaRPr>
                    </a:p>
                  </a:txBody>
                  <a:tcPr marL="68588" marR="68588" marT="34294" marB="34294">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5EFEA"/>
                    </a:solidFill>
                  </a:tcPr>
                </a:tc>
                <a:extLst>
                  <a:ext uri="{0D108BD9-81ED-4DB2-BD59-A6C34878D82A}">
                    <a16:rowId xmlns:a16="http://schemas.microsoft.com/office/drawing/2014/main" val="10001"/>
                  </a:ext>
                </a:extLst>
              </a:tr>
            </a:tbl>
          </a:graphicData>
        </a:graphic>
      </p:graphicFrame>
      <p:graphicFrame>
        <p:nvGraphicFramePr>
          <p:cNvPr id="7" name="Google Shape;237;p5">
            <a:extLst>
              <a:ext uri="{FF2B5EF4-FFF2-40B4-BE49-F238E27FC236}">
                <a16:creationId xmlns:a16="http://schemas.microsoft.com/office/drawing/2014/main" id="{49AB1E15-FEAA-4986-AB0F-66351EA6304A}"/>
              </a:ext>
            </a:extLst>
          </p:cNvPr>
          <p:cNvGraphicFramePr/>
          <p:nvPr>
            <p:extLst>
              <p:ext uri="{D42A27DB-BD31-4B8C-83A1-F6EECF244321}">
                <p14:modId xmlns:p14="http://schemas.microsoft.com/office/powerpoint/2010/main" val="613096665"/>
              </p:ext>
            </p:extLst>
          </p:nvPr>
        </p:nvGraphicFramePr>
        <p:xfrm>
          <a:off x="335166" y="2117556"/>
          <a:ext cx="8473668" cy="378556"/>
        </p:xfrm>
        <a:graphic>
          <a:graphicData uri="http://schemas.openxmlformats.org/drawingml/2006/table">
            <a:tbl>
              <a:tblPr firstRow="1" bandRow="1">
                <a:noFill/>
              </a:tblPr>
              <a:tblGrid>
                <a:gridCol w="8473668">
                  <a:extLst>
                    <a:ext uri="{9D8B030D-6E8A-4147-A177-3AD203B41FA5}">
                      <a16:colId xmlns:a16="http://schemas.microsoft.com/office/drawing/2014/main" val="20000"/>
                    </a:ext>
                  </a:extLst>
                </a:gridCol>
              </a:tblGrid>
              <a:tr h="378556">
                <a:tc>
                  <a:txBody>
                    <a:bodyPr/>
                    <a:lstStyle/>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sz="1600" u="none" strike="noStrike" cap="none" dirty="0">
                          <a:solidFill>
                            <a:schemeClr val="dk1"/>
                          </a:solidFill>
                          <a:latin typeface="+mn-lt"/>
                          <a:ea typeface="Calibri"/>
                          <a:cs typeface="Calibri"/>
                          <a:sym typeface="Calibri"/>
                        </a:rPr>
                        <a:t>Support children in learning how to tolerate frustration during the learning process</a:t>
                      </a:r>
                      <a:endParaRPr sz="1600" u="none" strike="noStrike" cap="none" dirty="0">
                        <a:latin typeface="+mn-lt"/>
                      </a:endParaRPr>
                    </a:p>
                  </a:txBody>
                  <a:tcPr marL="68588" marR="68588" marT="34294" marB="34294">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5EFEA"/>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2593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graphicFrame>
        <p:nvGraphicFramePr>
          <p:cNvPr id="237" name="Google Shape;237;p5"/>
          <p:cNvGraphicFramePr/>
          <p:nvPr>
            <p:extLst>
              <p:ext uri="{D42A27DB-BD31-4B8C-83A1-F6EECF244321}">
                <p14:modId xmlns:p14="http://schemas.microsoft.com/office/powerpoint/2010/main" val="2024978627"/>
              </p:ext>
            </p:extLst>
          </p:nvPr>
        </p:nvGraphicFramePr>
        <p:xfrm>
          <a:off x="360949" y="96386"/>
          <a:ext cx="8591666" cy="1863346"/>
        </p:xfrm>
        <a:graphic>
          <a:graphicData uri="http://schemas.openxmlformats.org/drawingml/2006/table">
            <a:tbl>
              <a:tblPr firstRow="1" bandRow="1">
                <a:noFill/>
              </a:tblPr>
              <a:tblGrid>
                <a:gridCol w="8591666">
                  <a:extLst>
                    <a:ext uri="{9D8B030D-6E8A-4147-A177-3AD203B41FA5}">
                      <a16:colId xmlns:a16="http://schemas.microsoft.com/office/drawing/2014/main" val="20000"/>
                    </a:ext>
                  </a:extLst>
                </a:gridCol>
              </a:tblGrid>
              <a:tr h="452837">
                <a:tc>
                  <a:txBody>
                    <a:bodyPr/>
                    <a:lstStyle/>
                    <a:p>
                      <a:pPr marL="0" marR="0" lvl="0" indent="0" algn="l" rtl="0">
                        <a:lnSpc>
                          <a:spcPct val="100000"/>
                        </a:lnSpc>
                        <a:spcBef>
                          <a:spcPts val="0"/>
                        </a:spcBef>
                        <a:spcAft>
                          <a:spcPts val="0"/>
                        </a:spcAft>
                        <a:buClr>
                          <a:srgbClr val="000000"/>
                        </a:buClr>
                        <a:buSzPts val="1800"/>
                        <a:buFont typeface="Arial"/>
                        <a:buNone/>
                      </a:pPr>
                      <a:r>
                        <a:rPr lang="en-US" sz="1600" u="none" strike="noStrike" cap="none" dirty="0">
                          <a:solidFill>
                            <a:schemeClr val="bg1"/>
                          </a:solidFill>
                          <a:latin typeface="+mn-lt"/>
                          <a:ea typeface="Calibri"/>
                          <a:cs typeface="Calibri"/>
                          <a:sym typeface="Calibri"/>
                        </a:rPr>
                        <a:t>Educators tasked with meeting the developmental and educational needs of traumatized students must…</a:t>
                      </a:r>
                      <a:endParaRPr lang="en-US" sz="1600" u="none" strike="noStrike" cap="none" dirty="0">
                        <a:solidFill>
                          <a:schemeClr val="bg1"/>
                        </a:solidFill>
                        <a:latin typeface="+mn-lt"/>
                      </a:endParaRPr>
                    </a:p>
                  </a:txBody>
                  <a:tcPr marL="68588" marR="68588" marT="34294" marB="34294">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508069"/>
                    </a:solidFill>
                  </a:tcPr>
                </a:tc>
                <a:extLst>
                  <a:ext uri="{0D108BD9-81ED-4DB2-BD59-A6C34878D82A}">
                    <a16:rowId xmlns:a16="http://schemas.microsoft.com/office/drawing/2014/main" val="10000"/>
                  </a:ext>
                </a:extLst>
              </a:tr>
              <a:tr h="1307078">
                <a:tc>
                  <a:txBody>
                    <a:bodyPr/>
                    <a:lstStyle/>
                    <a:p>
                      <a:pPr marL="0" marR="0" lvl="0" indent="0" algn="l" rtl="0">
                        <a:lnSpc>
                          <a:spcPct val="100000"/>
                        </a:lnSpc>
                        <a:spcBef>
                          <a:spcPts val="0"/>
                        </a:spcBef>
                        <a:spcAft>
                          <a:spcPts val="0"/>
                        </a:spcAft>
                        <a:buClr>
                          <a:srgbClr val="000000"/>
                        </a:buClr>
                        <a:buSzPts val="1800"/>
                        <a:buFont typeface="Arial"/>
                        <a:buNone/>
                      </a:pPr>
                      <a:r>
                        <a:rPr lang="en-US" sz="1200" u="none" strike="noStrike" cap="none" dirty="0">
                          <a:solidFill>
                            <a:schemeClr val="dk1"/>
                          </a:solidFill>
                          <a:latin typeface="+mn-lt"/>
                          <a:ea typeface="Calibri"/>
                          <a:cs typeface="Calibri"/>
                          <a:sym typeface="Calibri"/>
                        </a:rPr>
                        <a:t> </a:t>
                      </a:r>
                      <a:endParaRPr sz="1200" u="none" strike="noStrike" cap="none" dirty="0">
                        <a:latin typeface="+mn-lt"/>
                      </a:endParaRPr>
                    </a:p>
                    <a:p>
                      <a:pPr marL="0" marR="0" lvl="0" indent="0" algn="l" rtl="0">
                        <a:lnSpc>
                          <a:spcPct val="100000"/>
                        </a:lnSpc>
                        <a:spcBef>
                          <a:spcPts val="0"/>
                        </a:spcBef>
                        <a:spcAft>
                          <a:spcPts val="0"/>
                        </a:spcAft>
                        <a:buClr>
                          <a:srgbClr val="000000"/>
                        </a:buClr>
                        <a:buSzPts val="1800"/>
                        <a:buFont typeface="Arial"/>
                        <a:buNone/>
                      </a:pPr>
                      <a:r>
                        <a:rPr lang="en-US" sz="1200" b="1" u="none" strike="noStrike" cap="none" dirty="0">
                          <a:solidFill>
                            <a:schemeClr val="bg1">
                              <a:lumMod val="50000"/>
                            </a:schemeClr>
                          </a:solidFill>
                          <a:latin typeface="+mn-lt"/>
                          <a:ea typeface="Calibri"/>
                          <a:cs typeface="Calibri"/>
                          <a:sym typeface="Calibri"/>
                        </a:rPr>
                        <a:t>Be able to… </a:t>
                      </a:r>
                      <a:endParaRPr sz="1200" u="none" strike="noStrike" cap="none" dirty="0">
                        <a:solidFill>
                          <a:schemeClr val="bg1">
                            <a:lumMod val="50000"/>
                          </a:schemeClr>
                        </a:solidFill>
                        <a:latin typeface="+mn-lt"/>
                      </a:endParaRP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sz="1200" u="none" strike="noStrike" cap="none" dirty="0">
                          <a:solidFill>
                            <a:schemeClr val="bg1">
                              <a:lumMod val="50000"/>
                            </a:schemeClr>
                          </a:solidFill>
                          <a:latin typeface="+mn-lt"/>
                          <a:ea typeface="Calibri"/>
                          <a:cs typeface="Calibri"/>
                          <a:sym typeface="Calibri"/>
                        </a:rPr>
                        <a:t>Read and respond to children’s emotional states as signaled by their behavior </a:t>
                      </a:r>
                      <a:endParaRPr sz="1200" u="none" strike="noStrike" cap="none" dirty="0">
                        <a:solidFill>
                          <a:schemeClr val="bg1">
                            <a:lumMod val="50000"/>
                          </a:schemeClr>
                        </a:solidFill>
                        <a:latin typeface="+mn-lt"/>
                      </a:endParaRP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sz="1200" u="none" strike="noStrike" cap="none" dirty="0">
                          <a:solidFill>
                            <a:schemeClr val="bg1">
                              <a:lumMod val="50000"/>
                            </a:schemeClr>
                          </a:solidFill>
                          <a:latin typeface="+mn-lt"/>
                          <a:ea typeface="Calibri"/>
                          <a:cs typeface="Calibri"/>
                          <a:sym typeface="Calibri"/>
                        </a:rPr>
                        <a:t>Offer acceptance and warmth as well as accurate and appropriate feedback </a:t>
                      </a:r>
                      <a:endParaRPr sz="1200" u="none" strike="noStrike" cap="none" dirty="0">
                        <a:solidFill>
                          <a:schemeClr val="bg1">
                            <a:lumMod val="50000"/>
                          </a:schemeClr>
                        </a:solidFill>
                        <a:latin typeface="+mn-lt"/>
                      </a:endParaRP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sz="1200" u="none" strike="noStrike" cap="none" dirty="0">
                          <a:solidFill>
                            <a:schemeClr val="bg1">
                              <a:lumMod val="50000"/>
                            </a:schemeClr>
                          </a:solidFill>
                          <a:latin typeface="+mn-lt"/>
                          <a:ea typeface="Calibri"/>
                          <a:cs typeface="Calibri"/>
                          <a:sym typeface="Calibri"/>
                        </a:rPr>
                        <a:t>Support children in learning how to tolerate frustration during the learning process </a:t>
                      </a:r>
                      <a:endParaRPr sz="1200" u="none" strike="noStrike" cap="none" dirty="0">
                        <a:solidFill>
                          <a:schemeClr val="bg1">
                            <a:lumMod val="50000"/>
                          </a:schemeClr>
                        </a:solidFill>
                        <a:latin typeface="+mn-lt"/>
                      </a:endParaRP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sz="1200" u="none" strike="noStrike" cap="none" dirty="0">
                          <a:solidFill>
                            <a:schemeClr val="bg1">
                              <a:lumMod val="50000"/>
                            </a:schemeClr>
                          </a:solidFill>
                          <a:latin typeface="+mn-lt"/>
                          <a:ea typeface="Calibri"/>
                          <a:cs typeface="Calibri"/>
                          <a:sym typeface="Calibri"/>
                        </a:rPr>
                        <a:t>Provide limits on the boundaries of acceptable behavior while providing space for individual expression </a:t>
                      </a:r>
                      <a:endParaRPr sz="1200" u="none" strike="noStrike" cap="none" dirty="0">
                        <a:solidFill>
                          <a:schemeClr val="bg1">
                            <a:lumMod val="50000"/>
                          </a:schemeClr>
                        </a:solidFill>
                        <a:latin typeface="+mn-lt"/>
                      </a:endParaRPr>
                    </a:p>
                  </a:txBody>
                  <a:tcPr marL="68588" marR="68588" marT="34294" marB="34294">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5EFEA"/>
                    </a:solidFill>
                  </a:tcPr>
                </a:tc>
                <a:extLst>
                  <a:ext uri="{0D108BD9-81ED-4DB2-BD59-A6C34878D82A}">
                    <a16:rowId xmlns:a16="http://schemas.microsoft.com/office/drawing/2014/main" val="10001"/>
                  </a:ext>
                </a:extLst>
              </a:tr>
            </a:tbl>
          </a:graphicData>
        </a:graphic>
      </p:graphicFrame>
      <p:graphicFrame>
        <p:nvGraphicFramePr>
          <p:cNvPr id="3" name="Google Shape;237;p5">
            <a:extLst>
              <a:ext uri="{FF2B5EF4-FFF2-40B4-BE49-F238E27FC236}">
                <a16:creationId xmlns:a16="http://schemas.microsoft.com/office/drawing/2014/main" id="{8D9D4BEE-1534-4202-88D5-FEA60832C1DF}"/>
              </a:ext>
            </a:extLst>
          </p:cNvPr>
          <p:cNvGraphicFramePr/>
          <p:nvPr>
            <p:extLst>
              <p:ext uri="{D42A27DB-BD31-4B8C-83A1-F6EECF244321}">
                <p14:modId xmlns:p14="http://schemas.microsoft.com/office/powerpoint/2010/main" val="1865354968"/>
              </p:ext>
            </p:extLst>
          </p:nvPr>
        </p:nvGraphicFramePr>
        <p:xfrm>
          <a:off x="360949" y="1959732"/>
          <a:ext cx="8591666" cy="800108"/>
        </p:xfrm>
        <a:graphic>
          <a:graphicData uri="http://schemas.openxmlformats.org/drawingml/2006/table">
            <a:tbl>
              <a:tblPr firstRow="1" bandRow="1">
                <a:noFill/>
              </a:tblPr>
              <a:tblGrid>
                <a:gridCol w="8591666">
                  <a:extLst>
                    <a:ext uri="{9D8B030D-6E8A-4147-A177-3AD203B41FA5}">
                      <a16:colId xmlns:a16="http://schemas.microsoft.com/office/drawing/2014/main" val="20000"/>
                    </a:ext>
                  </a:extLst>
                </a:gridCol>
              </a:tblGrid>
              <a:tr h="612017">
                <a:tc>
                  <a:txBody>
                    <a:bodyPr/>
                    <a:lstStyle/>
                    <a:p>
                      <a:pPr marL="0" marR="0" lvl="0" indent="0" algn="l" rtl="0">
                        <a:lnSpc>
                          <a:spcPct val="100000"/>
                        </a:lnSpc>
                        <a:spcBef>
                          <a:spcPts val="0"/>
                        </a:spcBef>
                        <a:spcAft>
                          <a:spcPts val="0"/>
                        </a:spcAft>
                        <a:buClr>
                          <a:srgbClr val="000000"/>
                        </a:buClr>
                        <a:buSzPts val="1800"/>
                        <a:buFont typeface="Arial"/>
                        <a:buNone/>
                      </a:pPr>
                      <a:r>
                        <a:rPr lang="en-US" sz="1600" b="1" u="none" strike="noStrike" cap="none" dirty="0">
                          <a:solidFill>
                            <a:schemeClr val="dk1"/>
                          </a:solidFill>
                          <a:latin typeface="+mn-lt"/>
                          <a:ea typeface="Calibri"/>
                          <a:cs typeface="Calibri"/>
                          <a:sym typeface="Calibri"/>
                        </a:rPr>
                        <a:t>While managing their own… </a:t>
                      </a:r>
                    </a:p>
                    <a:p>
                      <a:pPr marL="0" marR="0" lvl="0" indent="0" algn="l" rtl="0">
                        <a:lnSpc>
                          <a:spcPct val="100000"/>
                        </a:lnSpc>
                        <a:spcBef>
                          <a:spcPts val="0"/>
                        </a:spcBef>
                        <a:spcAft>
                          <a:spcPts val="0"/>
                        </a:spcAft>
                        <a:buClr>
                          <a:srgbClr val="000000"/>
                        </a:buClr>
                        <a:buSzPts val="1800"/>
                        <a:buFont typeface="Arial"/>
                        <a:buNone/>
                      </a:pPr>
                      <a:endParaRPr sz="1600" u="none" strike="noStrike" cap="none" dirty="0">
                        <a:latin typeface="+mn-lt"/>
                      </a:endParaRP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sz="1600" u="none" strike="noStrike" cap="none" dirty="0">
                          <a:solidFill>
                            <a:schemeClr val="dk1"/>
                          </a:solidFill>
                          <a:latin typeface="+mn-lt"/>
                          <a:ea typeface="Calibri"/>
                          <a:cs typeface="Calibri"/>
                          <a:sym typeface="Calibri"/>
                        </a:rPr>
                        <a:t>Feelings of frustration and irritation with students’ off-task behaviors </a:t>
                      </a:r>
                      <a:endParaRPr sz="1600" u="none" strike="noStrike" cap="none" dirty="0">
                        <a:latin typeface="+mn-lt"/>
                      </a:endParaRPr>
                    </a:p>
                  </a:txBody>
                  <a:tcPr marL="68588" marR="68588" marT="34294" marB="34294">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5EFEA"/>
                    </a:solidFill>
                  </a:tcPr>
                </a:tc>
                <a:extLst>
                  <a:ext uri="{0D108BD9-81ED-4DB2-BD59-A6C34878D82A}">
                    <a16:rowId xmlns:a16="http://schemas.microsoft.com/office/drawing/2014/main" val="10001"/>
                  </a:ext>
                </a:extLst>
              </a:tr>
            </a:tbl>
          </a:graphicData>
        </a:graphic>
      </p:graphicFrame>
      <p:graphicFrame>
        <p:nvGraphicFramePr>
          <p:cNvPr id="4" name="Google Shape;237;p5">
            <a:extLst>
              <a:ext uri="{FF2B5EF4-FFF2-40B4-BE49-F238E27FC236}">
                <a16:creationId xmlns:a16="http://schemas.microsoft.com/office/drawing/2014/main" id="{5557690B-0B52-4B88-8D75-07B599D09C5F}"/>
              </a:ext>
            </a:extLst>
          </p:cNvPr>
          <p:cNvGraphicFramePr/>
          <p:nvPr>
            <p:extLst>
              <p:ext uri="{D42A27DB-BD31-4B8C-83A1-F6EECF244321}">
                <p14:modId xmlns:p14="http://schemas.microsoft.com/office/powerpoint/2010/main" val="2706476044"/>
              </p:ext>
            </p:extLst>
          </p:nvPr>
        </p:nvGraphicFramePr>
        <p:xfrm>
          <a:off x="360949" y="2759840"/>
          <a:ext cx="8591666" cy="362837"/>
        </p:xfrm>
        <a:graphic>
          <a:graphicData uri="http://schemas.openxmlformats.org/drawingml/2006/table">
            <a:tbl>
              <a:tblPr firstRow="1" bandRow="1">
                <a:noFill/>
              </a:tblPr>
              <a:tblGrid>
                <a:gridCol w="8591666">
                  <a:extLst>
                    <a:ext uri="{9D8B030D-6E8A-4147-A177-3AD203B41FA5}">
                      <a16:colId xmlns:a16="http://schemas.microsoft.com/office/drawing/2014/main" val="20000"/>
                    </a:ext>
                  </a:extLst>
                </a:gridCol>
              </a:tblGrid>
              <a:tr h="362837">
                <a:tc>
                  <a:txBody>
                    <a:bodyPr/>
                    <a:lstStyle/>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sz="1600" u="none" strike="noStrike" cap="none" dirty="0">
                          <a:solidFill>
                            <a:schemeClr val="dk1"/>
                          </a:solidFill>
                          <a:latin typeface="+mn-lt"/>
                          <a:ea typeface="Calibri"/>
                          <a:cs typeface="Calibri"/>
                          <a:sym typeface="Calibri"/>
                        </a:rPr>
                        <a:t>Impetus to respond with harsh or rejecting statements </a:t>
                      </a:r>
                      <a:endParaRPr sz="1600" u="none" strike="noStrike" cap="none" dirty="0">
                        <a:latin typeface="+mn-lt"/>
                      </a:endParaRPr>
                    </a:p>
                  </a:txBody>
                  <a:tcPr marL="68588" marR="68588" marT="34294" marB="34294">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5EFEA"/>
                    </a:solidFill>
                  </a:tcPr>
                </a:tc>
                <a:extLst>
                  <a:ext uri="{0D108BD9-81ED-4DB2-BD59-A6C34878D82A}">
                    <a16:rowId xmlns:a16="http://schemas.microsoft.com/office/drawing/2014/main" val="10001"/>
                  </a:ext>
                </a:extLst>
              </a:tr>
            </a:tbl>
          </a:graphicData>
        </a:graphic>
      </p:graphicFrame>
      <p:graphicFrame>
        <p:nvGraphicFramePr>
          <p:cNvPr id="5" name="Google Shape;237;p5">
            <a:extLst>
              <a:ext uri="{FF2B5EF4-FFF2-40B4-BE49-F238E27FC236}">
                <a16:creationId xmlns:a16="http://schemas.microsoft.com/office/drawing/2014/main" id="{3FF66592-1C25-4E2E-BEA0-2E0513B6065A}"/>
              </a:ext>
            </a:extLst>
          </p:cNvPr>
          <p:cNvGraphicFramePr/>
          <p:nvPr>
            <p:extLst>
              <p:ext uri="{D42A27DB-BD31-4B8C-83A1-F6EECF244321}">
                <p14:modId xmlns:p14="http://schemas.microsoft.com/office/powerpoint/2010/main" val="1152751739"/>
              </p:ext>
            </p:extLst>
          </p:nvPr>
        </p:nvGraphicFramePr>
        <p:xfrm>
          <a:off x="360949" y="3123588"/>
          <a:ext cx="8591666" cy="362837"/>
        </p:xfrm>
        <a:graphic>
          <a:graphicData uri="http://schemas.openxmlformats.org/drawingml/2006/table">
            <a:tbl>
              <a:tblPr firstRow="1" bandRow="1">
                <a:noFill/>
              </a:tblPr>
              <a:tblGrid>
                <a:gridCol w="8591666">
                  <a:extLst>
                    <a:ext uri="{9D8B030D-6E8A-4147-A177-3AD203B41FA5}">
                      <a16:colId xmlns:a16="http://schemas.microsoft.com/office/drawing/2014/main" val="20000"/>
                    </a:ext>
                  </a:extLst>
                </a:gridCol>
              </a:tblGrid>
              <a:tr h="362837">
                <a:tc>
                  <a:txBody>
                    <a:bodyPr/>
                    <a:lstStyle/>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sz="1600" u="none" strike="noStrike" cap="none" dirty="0">
                          <a:solidFill>
                            <a:schemeClr val="dk1"/>
                          </a:solidFill>
                          <a:latin typeface="+mn-lt"/>
                          <a:ea typeface="Calibri"/>
                          <a:cs typeface="Calibri"/>
                          <a:sym typeface="Calibri"/>
                        </a:rPr>
                        <a:t>Desire to isolate or neglect or emotionally withdraw from students exhibiting dysregulation  </a:t>
                      </a:r>
                      <a:endParaRPr sz="1600" u="none" strike="noStrike" cap="none" dirty="0">
                        <a:latin typeface="+mn-lt"/>
                      </a:endParaRPr>
                    </a:p>
                  </a:txBody>
                  <a:tcPr marL="68588" marR="68588" marT="34294" marB="34294">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5EFEA"/>
                    </a:solidFill>
                  </a:tcPr>
                </a:tc>
                <a:extLst>
                  <a:ext uri="{0D108BD9-81ED-4DB2-BD59-A6C34878D82A}">
                    <a16:rowId xmlns:a16="http://schemas.microsoft.com/office/drawing/2014/main" val="10001"/>
                  </a:ext>
                </a:extLst>
              </a:tr>
            </a:tbl>
          </a:graphicData>
        </a:graphic>
      </p:graphicFrame>
      <p:graphicFrame>
        <p:nvGraphicFramePr>
          <p:cNvPr id="6" name="Google Shape;237;p5">
            <a:extLst>
              <a:ext uri="{FF2B5EF4-FFF2-40B4-BE49-F238E27FC236}">
                <a16:creationId xmlns:a16="http://schemas.microsoft.com/office/drawing/2014/main" id="{52909846-48AB-4920-94A1-D18B2D1F3DF8}"/>
              </a:ext>
            </a:extLst>
          </p:cNvPr>
          <p:cNvGraphicFramePr/>
          <p:nvPr>
            <p:extLst>
              <p:ext uri="{D42A27DB-BD31-4B8C-83A1-F6EECF244321}">
                <p14:modId xmlns:p14="http://schemas.microsoft.com/office/powerpoint/2010/main" val="502180353"/>
              </p:ext>
            </p:extLst>
          </p:nvPr>
        </p:nvGraphicFramePr>
        <p:xfrm>
          <a:off x="360949" y="3465942"/>
          <a:ext cx="8591666" cy="362836"/>
        </p:xfrm>
        <a:graphic>
          <a:graphicData uri="http://schemas.openxmlformats.org/drawingml/2006/table">
            <a:tbl>
              <a:tblPr firstRow="1" bandRow="1">
                <a:noFill/>
              </a:tblPr>
              <a:tblGrid>
                <a:gridCol w="8591666">
                  <a:extLst>
                    <a:ext uri="{9D8B030D-6E8A-4147-A177-3AD203B41FA5}">
                      <a16:colId xmlns:a16="http://schemas.microsoft.com/office/drawing/2014/main" val="20000"/>
                    </a:ext>
                  </a:extLst>
                </a:gridCol>
              </a:tblGrid>
              <a:tr h="362836">
                <a:tc>
                  <a:txBody>
                    <a:bodyPr/>
                    <a:lstStyle/>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sz="1600" u="none" strike="noStrike" cap="none" dirty="0">
                          <a:solidFill>
                            <a:schemeClr val="dk1"/>
                          </a:solidFill>
                          <a:latin typeface="+mn-lt"/>
                          <a:ea typeface="Calibri"/>
                          <a:cs typeface="Calibri"/>
                          <a:sym typeface="Calibri"/>
                        </a:rPr>
                        <a:t>Symptoms of secondary traumatic stress </a:t>
                      </a:r>
                      <a:endParaRPr sz="1600" u="none" strike="noStrike" cap="none" dirty="0">
                        <a:latin typeface="+mn-lt"/>
                      </a:endParaRPr>
                    </a:p>
                  </a:txBody>
                  <a:tcPr marL="68588" marR="68588" marT="34294" marB="34294">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5EFEA"/>
                    </a:solidFill>
                  </a:tcPr>
                </a:tc>
                <a:extLst>
                  <a:ext uri="{0D108BD9-81ED-4DB2-BD59-A6C34878D82A}">
                    <a16:rowId xmlns:a16="http://schemas.microsoft.com/office/drawing/2014/main" val="10001"/>
                  </a:ext>
                </a:extLst>
              </a:tr>
            </a:tbl>
          </a:graphicData>
        </a:graphic>
      </p:graphicFrame>
      <p:graphicFrame>
        <p:nvGraphicFramePr>
          <p:cNvPr id="7" name="Google Shape;237;p5">
            <a:extLst>
              <a:ext uri="{FF2B5EF4-FFF2-40B4-BE49-F238E27FC236}">
                <a16:creationId xmlns:a16="http://schemas.microsoft.com/office/drawing/2014/main" id="{1BD732FF-91C9-4DDF-A9DD-CCEECAECDE07}"/>
              </a:ext>
            </a:extLst>
          </p:cNvPr>
          <p:cNvGraphicFramePr/>
          <p:nvPr>
            <p:extLst>
              <p:ext uri="{D42A27DB-BD31-4B8C-83A1-F6EECF244321}">
                <p14:modId xmlns:p14="http://schemas.microsoft.com/office/powerpoint/2010/main" val="1803770919"/>
              </p:ext>
            </p:extLst>
          </p:nvPr>
        </p:nvGraphicFramePr>
        <p:xfrm>
          <a:off x="360949" y="3816747"/>
          <a:ext cx="8591666" cy="342353"/>
        </p:xfrm>
        <a:graphic>
          <a:graphicData uri="http://schemas.openxmlformats.org/drawingml/2006/table">
            <a:tbl>
              <a:tblPr firstRow="1" bandRow="1">
                <a:noFill/>
              </a:tblPr>
              <a:tblGrid>
                <a:gridCol w="8591666">
                  <a:extLst>
                    <a:ext uri="{9D8B030D-6E8A-4147-A177-3AD203B41FA5}">
                      <a16:colId xmlns:a16="http://schemas.microsoft.com/office/drawing/2014/main" val="20000"/>
                    </a:ext>
                  </a:extLst>
                </a:gridCol>
              </a:tblGrid>
              <a:tr h="342353">
                <a:tc>
                  <a:txBody>
                    <a:bodyPr/>
                    <a:lstStyle/>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sz="1600" u="none" strike="noStrike" cap="none" dirty="0">
                          <a:solidFill>
                            <a:schemeClr val="dk1"/>
                          </a:solidFill>
                          <a:latin typeface="+mn-lt"/>
                          <a:ea typeface="Calibri"/>
                          <a:cs typeface="Calibri"/>
                          <a:sym typeface="Calibri"/>
                        </a:rPr>
                        <a:t>Need for emotional distance from students’ traumas</a:t>
                      </a:r>
                    </a:p>
                  </a:txBody>
                  <a:tcPr marL="68588" marR="68588" marT="34294" marB="34294">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5EFEA"/>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95244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191"/>
        <p:cNvGrpSpPr/>
        <p:nvPr/>
      </p:nvGrpSpPr>
      <p:grpSpPr>
        <a:xfrm>
          <a:off x="0" y="0"/>
          <a:ext cx="0" cy="0"/>
          <a:chOff x="0" y="0"/>
          <a:chExt cx="0" cy="0"/>
        </a:xfrm>
      </p:grpSpPr>
      <p:sp>
        <p:nvSpPr>
          <p:cNvPr id="192" name="Google Shape;192;p31"/>
          <p:cNvSpPr txBox="1">
            <a:spLocks noGrp="1"/>
          </p:cNvSpPr>
          <p:nvPr>
            <p:ph type="title"/>
          </p:nvPr>
        </p:nvSpPr>
        <p:spPr>
          <a:xfrm>
            <a:off x="204536" y="348916"/>
            <a:ext cx="8939463" cy="757988"/>
          </a:xfrm>
          <a:prstGeom prst="rect">
            <a:avLst/>
          </a:prstGeom>
          <a:solidFill>
            <a:srgbClr val="F9CB9C"/>
          </a:solidFill>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solidFill>
                  <a:schemeClr val="tx1"/>
                </a:solidFill>
              </a:rPr>
              <a:t>Introduction</a:t>
            </a:r>
            <a:endParaRPr sz="3200" b="1" dirty="0">
              <a:solidFill>
                <a:schemeClr val="tx1"/>
              </a:solidFill>
            </a:endParaRPr>
          </a:p>
        </p:txBody>
      </p:sp>
      <p:sp>
        <p:nvSpPr>
          <p:cNvPr id="193" name="Google Shape;193;p31"/>
          <p:cNvSpPr txBox="1">
            <a:spLocks noGrp="1"/>
          </p:cNvSpPr>
          <p:nvPr>
            <p:ph type="body" idx="1"/>
          </p:nvPr>
        </p:nvSpPr>
        <p:spPr>
          <a:xfrm>
            <a:off x="204461" y="1191126"/>
            <a:ext cx="8939463" cy="386572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Rounded Corners 17">
            <a:extLst>
              <a:ext uri="{FF2B5EF4-FFF2-40B4-BE49-F238E27FC236}">
                <a16:creationId xmlns:a16="http://schemas.microsoft.com/office/drawing/2014/main" id="{D2A96D82-5252-4B2B-8933-C1B13BA2DCF3}"/>
              </a:ext>
            </a:extLst>
          </p:cNvPr>
          <p:cNvSpPr/>
          <p:nvPr/>
        </p:nvSpPr>
        <p:spPr>
          <a:xfrm>
            <a:off x="1108075" y="292100"/>
            <a:ext cx="6748463" cy="3973513"/>
          </a:xfrm>
          <a:prstGeom prst="cube">
            <a:avLst>
              <a:gd name="adj" fmla="val 6133"/>
            </a:avLst>
          </a:prstGeom>
          <a:solidFill>
            <a:srgbClr val="98BE66"/>
          </a:solidFill>
          <a:ln>
            <a:noFill/>
          </a:ln>
        </p:spPr>
        <p:style>
          <a:lnRef idx="2">
            <a:schemeClr val="accent1">
              <a:shade val="50000"/>
            </a:schemeClr>
          </a:lnRef>
          <a:fillRef idx="1">
            <a:schemeClr val="accent1"/>
          </a:fillRef>
          <a:effectRef idx="0">
            <a:schemeClr val="accent1"/>
          </a:effectRef>
          <a:fontRef idx="minor">
            <a:schemeClr val="lt1"/>
          </a:fontRef>
        </p:style>
        <p:txBody>
          <a:bodyPr lIns="25718" tIns="25718" rIns="25718" bIns="25718" anchor="ctr"/>
          <a:lstStyle/>
          <a:p>
            <a:pPr algn="ctr">
              <a:defRPr/>
            </a:pPr>
            <a:r>
              <a:rPr lang="en-US" sz="1725" b="1" dirty="0">
                <a:latin typeface="Segoe UI" panose="020B0502040204020203" pitchFamily="34" charset="0"/>
                <a:ea typeface="Calibri" panose="020F0502020204030204" pitchFamily="34" charset="0"/>
                <a:cs typeface="Segoe UI" panose="020B0502040204020203" pitchFamily="34" charset="0"/>
              </a:rPr>
              <a:t>Prevention And Management Of Secondary Traumatic Stress</a:t>
            </a:r>
          </a:p>
          <a:p>
            <a:pPr algn="ctr">
              <a:defRPr/>
            </a:pPr>
            <a:endParaRPr lang="en-US" b="1" dirty="0">
              <a:latin typeface="Segoe UI" panose="020B0502040204020203" pitchFamily="34" charset="0"/>
              <a:ea typeface="Calibri" panose="020F0502020204030204" pitchFamily="34" charset="0"/>
              <a:cs typeface="Segoe UI" panose="020B0502040204020203" pitchFamily="34" charset="0"/>
            </a:endParaRPr>
          </a:p>
          <a:p>
            <a:pPr algn="ctr">
              <a:defRPr/>
            </a:pPr>
            <a:endParaRPr lang="en-US" sz="1125" dirty="0">
              <a:ea typeface="Calibri" panose="020F0502020204030204" pitchFamily="34" charset="0"/>
              <a:cs typeface="Times New Roman" panose="02020603050405020304" pitchFamily="18" charset="0"/>
            </a:endParaRPr>
          </a:p>
          <a:p>
            <a:pPr algn="ctr">
              <a:defRPr/>
            </a:pPr>
            <a:endParaRPr lang="en-US" sz="1125" dirty="0">
              <a:ea typeface="Calibri" panose="020F0502020204030204" pitchFamily="34" charset="0"/>
              <a:cs typeface="Times New Roman" panose="02020603050405020304" pitchFamily="18" charset="0"/>
            </a:endParaRPr>
          </a:p>
          <a:p>
            <a:pPr algn="ctr">
              <a:defRPr/>
            </a:pPr>
            <a:endParaRPr lang="en-US" sz="1125" dirty="0">
              <a:ea typeface="Calibri" panose="020F0502020204030204" pitchFamily="34" charset="0"/>
              <a:cs typeface="Times New Roman" panose="02020603050405020304" pitchFamily="18" charset="0"/>
            </a:endParaRPr>
          </a:p>
          <a:p>
            <a:pPr algn="ctr">
              <a:defRPr/>
            </a:pPr>
            <a:endParaRPr lang="en-US" sz="1125" dirty="0">
              <a:ea typeface="Calibri" panose="020F0502020204030204" pitchFamily="34" charset="0"/>
              <a:cs typeface="Times New Roman" panose="02020603050405020304" pitchFamily="18" charset="0"/>
            </a:endParaRPr>
          </a:p>
          <a:p>
            <a:pPr algn="ctr">
              <a:defRPr/>
            </a:pPr>
            <a:endParaRPr lang="en-US" sz="1125" dirty="0">
              <a:ea typeface="Calibri" panose="020F0502020204030204" pitchFamily="34" charset="0"/>
              <a:cs typeface="Times New Roman" panose="02020603050405020304" pitchFamily="18" charset="0"/>
            </a:endParaRPr>
          </a:p>
          <a:p>
            <a:pPr algn="ctr">
              <a:defRPr/>
            </a:pPr>
            <a:endParaRPr lang="en-US" sz="1125" dirty="0">
              <a:ea typeface="Calibri" panose="020F0502020204030204" pitchFamily="34" charset="0"/>
              <a:cs typeface="Times New Roman" panose="02020603050405020304" pitchFamily="18" charset="0"/>
            </a:endParaRPr>
          </a:p>
          <a:p>
            <a:pPr algn="ctr">
              <a:defRPr/>
            </a:pPr>
            <a:endParaRPr lang="en-US" sz="1125" dirty="0">
              <a:ea typeface="Calibri" panose="020F0502020204030204" pitchFamily="34" charset="0"/>
              <a:cs typeface="Times New Roman" panose="02020603050405020304" pitchFamily="18" charset="0"/>
            </a:endParaRPr>
          </a:p>
          <a:p>
            <a:pPr algn="ctr">
              <a:defRPr/>
            </a:pPr>
            <a:endParaRPr lang="en-US" sz="1125" dirty="0">
              <a:ea typeface="Calibri" panose="020F0502020204030204" pitchFamily="34" charset="0"/>
              <a:cs typeface="Times New Roman" panose="02020603050405020304" pitchFamily="18" charset="0"/>
            </a:endParaRPr>
          </a:p>
          <a:p>
            <a:pPr algn="ctr">
              <a:defRPr/>
            </a:pPr>
            <a:endParaRPr lang="en-US" sz="1125" dirty="0">
              <a:ea typeface="Calibri" panose="020F0502020204030204" pitchFamily="34" charset="0"/>
              <a:cs typeface="Times New Roman" panose="02020603050405020304" pitchFamily="18" charset="0"/>
            </a:endParaRPr>
          </a:p>
          <a:p>
            <a:pPr algn="ctr">
              <a:defRPr/>
            </a:pPr>
            <a:endParaRPr lang="en-US" sz="1125" dirty="0">
              <a:ea typeface="Calibri" panose="020F0502020204030204" pitchFamily="34" charset="0"/>
              <a:cs typeface="Times New Roman" panose="02020603050405020304" pitchFamily="18" charset="0"/>
            </a:endParaRPr>
          </a:p>
          <a:p>
            <a:pPr algn="ctr">
              <a:defRPr/>
            </a:pPr>
            <a:endParaRPr lang="en-US" sz="1125" dirty="0">
              <a:ea typeface="Calibri" panose="020F0502020204030204" pitchFamily="34" charset="0"/>
              <a:cs typeface="Times New Roman" panose="02020603050405020304" pitchFamily="18" charset="0"/>
            </a:endParaRPr>
          </a:p>
          <a:p>
            <a:pPr algn="ctr">
              <a:defRPr/>
            </a:pPr>
            <a:endParaRPr lang="en-US" sz="1125" dirty="0">
              <a:ea typeface="Calibri" panose="020F0502020204030204" pitchFamily="34" charset="0"/>
              <a:cs typeface="Times New Roman" panose="02020603050405020304" pitchFamily="18" charset="0"/>
            </a:endParaRPr>
          </a:p>
          <a:p>
            <a:pPr algn="ctr">
              <a:defRPr/>
            </a:pPr>
            <a:endParaRPr lang="en-US" sz="1125" dirty="0">
              <a:ea typeface="Calibri" panose="020F0502020204030204" pitchFamily="34" charset="0"/>
              <a:cs typeface="Times New Roman" panose="02020603050405020304" pitchFamily="18" charset="0"/>
            </a:endParaRPr>
          </a:p>
          <a:p>
            <a:pPr algn="ctr">
              <a:defRPr/>
            </a:pPr>
            <a:endParaRPr lang="en-US" sz="1125" dirty="0">
              <a:ea typeface="Calibri" panose="020F0502020204030204" pitchFamily="34" charset="0"/>
              <a:cs typeface="Times New Roman" panose="02020603050405020304" pitchFamily="18" charset="0"/>
            </a:endParaRPr>
          </a:p>
          <a:p>
            <a:pPr algn="ctr">
              <a:defRPr/>
            </a:pPr>
            <a:endParaRPr lang="en-US" sz="1125" dirty="0">
              <a:ea typeface="Calibri" panose="020F0502020204030204" pitchFamily="34" charset="0"/>
              <a:cs typeface="Times New Roman" panose="02020603050405020304" pitchFamily="18" charset="0"/>
            </a:endParaRPr>
          </a:p>
          <a:p>
            <a:pPr algn="ctr">
              <a:defRPr/>
            </a:pPr>
            <a:endParaRPr lang="en-US" sz="1125" dirty="0">
              <a:ea typeface="Calibri" panose="020F0502020204030204" pitchFamily="34" charset="0"/>
              <a:cs typeface="Times New Roman" panose="02020603050405020304" pitchFamily="18" charset="0"/>
            </a:endParaRPr>
          </a:p>
          <a:p>
            <a:pPr algn="ctr">
              <a:defRPr/>
            </a:pPr>
            <a:endParaRPr lang="en-US" sz="1125" dirty="0">
              <a:ea typeface="Calibri" panose="020F0502020204030204" pitchFamily="34" charset="0"/>
              <a:cs typeface="Times New Roman" panose="02020603050405020304" pitchFamily="18" charset="0"/>
            </a:endParaRPr>
          </a:p>
        </p:txBody>
      </p:sp>
      <p:sp>
        <p:nvSpPr>
          <p:cNvPr id="22" name="Rectangle: Rounded Corners 232">
            <a:extLst>
              <a:ext uri="{FF2B5EF4-FFF2-40B4-BE49-F238E27FC236}">
                <a16:creationId xmlns:a16="http://schemas.microsoft.com/office/drawing/2014/main" id="{38AB1D61-BEF6-43C1-9A49-9DAB2F5BE931}"/>
              </a:ext>
            </a:extLst>
          </p:cNvPr>
          <p:cNvSpPr/>
          <p:nvPr/>
        </p:nvSpPr>
        <p:spPr>
          <a:xfrm>
            <a:off x="1600200" y="1152525"/>
            <a:ext cx="5516563" cy="592138"/>
          </a:xfrm>
          <a:prstGeom prst="cub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500" b="1" dirty="0">
                <a:latin typeface="Segoe UI" panose="020B0502040204020203" pitchFamily="34" charset="0"/>
                <a:ea typeface="Calibri" panose="020F0502020204030204" pitchFamily="34" charset="0"/>
                <a:cs typeface="Segoe UI" panose="020B0502040204020203" pitchFamily="34" charset="0"/>
              </a:rPr>
              <a:t>SEL Integrated Into Core Curriculum And Instruction</a:t>
            </a:r>
          </a:p>
        </p:txBody>
      </p:sp>
      <p:sp>
        <p:nvSpPr>
          <p:cNvPr id="20" name="Rectangle: Rounded Corners 17">
            <a:extLst>
              <a:ext uri="{FF2B5EF4-FFF2-40B4-BE49-F238E27FC236}">
                <a16:creationId xmlns:a16="http://schemas.microsoft.com/office/drawing/2014/main" id="{8018F904-74AB-4F00-8863-B071D15258AE}"/>
              </a:ext>
            </a:extLst>
          </p:cNvPr>
          <p:cNvSpPr/>
          <p:nvPr/>
        </p:nvSpPr>
        <p:spPr>
          <a:xfrm>
            <a:off x="1600200" y="1931988"/>
            <a:ext cx="5516563" cy="592137"/>
          </a:xfrm>
          <a:prstGeom prst="cub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718" tIns="25718" rIns="25718" bIns="25718" anchor="ctr"/>
          <a:lstStyle/>
          <a:p>
            <a:pPr algn="ctr">
              <a:defRPr/>
            </a:pPr>
            <a:r>
              <a:rPr lang="en-US" sz="1500" b="1" dirty="0">
                <a:latin typeface="Segoe UI" panose="020B0502040204020203" pitchFamily="34" charset="0"/>
                <a:ea typeface="Calibri" panose="020F0502020204030204" pitchFamily="34" charset="0"/>
                <a:cs typeface="Segoe UI" panose="020B0502040204020203" pitchFamily="34" charset="0"/>
              </a:rPr>
              <a:t>Strong Relationships For All</a:t>
            </a:r>
          </a:p>
        </p:txBody>
      </p:sp>
      <p:sp>
        <p:nvSpPr>
          <p:cNvPr id="16" name="Rectangle: Rounded Corners 226">
            <a:extLst>
              <a:ext uri="{FF2B5EF4-FFF2-40B4-BE49-F238E27FC236}">
                <a16:creationId xmlns:a16="http://schemas.microsoft.com/office/drawing/2014/main" id="{5F4AF0A2-EFB1-4E7F-844F-67191AC02122}"/>
              </a:ext>
            </a:extLst>
          </p:cNvPr>
          <p:cNvSpPr/>
          <p:nvPr/>
        </p:nvSpPr>
        <p:spPr>
          <a:xfrm>
            <a:off x="1600200" y="3486150"/>
            <a:ext cx="5516563" cy="588963"/>
          </a:xfrm>
          <a:prstGeom prst="cub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500" b="1" dirty="0">
                <a:latin typeface="Segoe UI" panose="020B0502040204020203" pitchFamily="34" charset="0"/>
                <a:ea typeface="Calibri" panose="020F0502020204030204" pitchFamily="34" charset="0"/>
                <a:cs typeface="Segoe UI" panose="020B0502040204020203" pitchFamily="34" charset="0"/>
              </a:rPr>
              <a:t>Mindfulness For All</a:t>
            </a:r>
          </a:p>
        </p:txBody>
      </p:sp>
      <p:sp>
        <p:nvSpPr>
          <p:cNvPr id="17" name="Rectangle: Rounded Corners 1">
            <a:extLst>
              <a:ext uri="{FF2B5EF4-FFF2-40B4-BE49-F238E27FC236}">
                <a16:creationId xmlns:a16="http://schemas.microsoft.com/office/drawing/2014/main" id="{C93FC4D8-11CA-4C8F-89E8-C23BB51C1649}"/>
              </a:ext>
            </a:extLst>
          </p:cNvPr>
          <p:cNvSpPr/>
          <p:nvPr/>
        </p:nvSpPr>
        <p:spPr>
          <a:xfrm>
            <a:off x="1600200" y="2709863"/>
            <a:ext cx="1755775" cy="635000"/>
          </a:xfrm>
          <a:prstGeom prst="cub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500" b="1" dirty="0">
                <a:latin typeface="Segoe UI" panose="020B0502040204020203" pitchFamily="34" charset="0"/>
                <a:ea typeface="Calibri" panose="020F0502020204030204" pitchFamily="34" charset="0"/>
                <a:cs typeface="Times New Roman" panose="02020603050405020304" pitchFamily="18" charset="0"/>
              </a:rPr>
              <a:t>Physical </a:t>
            </a:r>
          </a:p>
          <a:p>
            <a:pPr algn="ctr">
              <a:defRPr/>
            </a:pPr>
            <a:r>
              <a:rPr lang="en-US" sz="1500" b="1" dirty="0">
                <a:latin typeface="Segoe UI" panose="020B0502040204020203" pitchFamily="34" charset="0"/>
                <a:ea typeface="Calibri" panose="020F0502020204030204" pitchFamily="34" charset="0"/>
                <a:cs typeface="Times New Roman" panose="02020603050405020304" pitchFamily="18" charset="0"/>
              </a:rPr>
              <a:t>Safety</a:t>
            </a:r>
            <a:endParaRPr lang="en-US" sz="1500" b="1" dirty="0">
              <a:ea typeface="Calibri" panose="020F0502020204030204" pitchFamily="34" charset="0"/>
              <a:cs typeface="Times New Roman" panose="02020603050405020304" pitchFamily="18" charset="0"/>
            </a:endParaRPr>
          </a:p>
        </p:txBody>
      </p:sp>
      <p:sp>
        <p:nvSpPr>
          <p:cNvPr id="18" name="Rectangle: Rounded Corners 231">
            <a:extLst>
              <a:ext uri="{FF2B5EF4-FFF2-40B4-BE49-F238E27FC236}">
                <a16:creationId xmlns:a16="http://schemas.microsoft.com/office/drawing/2014/main" id="{F0F31CFC-6AEA-4586-B61D-954DC6124F08}"/>
              </a:ext>
            </a:extLst>
          </p:cNvPr>
          <p:cNvSpPr/>
          <p:nvPr/>
        </p:nvSpPr>
        <p:spPr>
          <a:xfrm>
            <a:off x="3479800" y="2709863"/>
            <a:ext cx="1757363" cy="635000"/>
          </a:xfrm>
          <a:prstGeom prst="cub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500" b="1" dirty="0">
                <a:latin typeface="Segoe UI" panose="020B0502040204020203" pitchFamily="34" charset="0"/>
                <a:ea typeface="Calibri" panose="020F0502020204030204" pitchFamily="34" charset="0"/>
                <a:cs typeface="Times New Roman" panose="02020603050405020304" pitchFamily="18" charset="0"/>
              </a:rPr>
              <a:t>Psychological Safety</a:t>
            </a:r>
            <a:endParaRPr lang="en-US" sz="1500" b="1" dirty="0">
              <a:ea typeface="Calibri" panose="020F0502020204030204" pitchFamily="34" charset="0"/>
              <a:cs typeface="Times New Roman" panose="02020603050405020304" pitchFamily="18" charset="0"/>
            </a:endParaRPr>
          </a:p>
        </p:txBody>
      </p:sp>
      <p:sp>
        <p:nvSpPr>
          <p:cNvPr id="19" name="Rectangle: Rounded Corners 230">
            <a:extLst>
              <a:ext uri="{FF2B5EF4-FFF2-40B4-BE49-F238E27FC236}">
                <a16:creationId xmlns:a16="http://schemas.microsoft.com/office/drawing/2014/main" id="{32834D0D-FABC-4166-9E35-EC8401D79C50}"/>
              </a:ext>
            </a:extLst>
          </p:cNvPr>
          <p:cNvSpPr/>
          <p:nvPr/>
        </p:nvSpPr>
        <p:spPr>
          <a:xfrm>
            <a:off x="5360988" y="2706688"/>
            <a:ext cx="1755775" cy="596900"/>
          </a:xfrm>
          <a:prstGeom prst="cub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500" b="1" dirty="0">
                <a:latin typeface="Segoe UI" panose="020B0502040204020203" pitchFamily="34" charset="0"/>
                <a:ea typeface="Calibri" panose="020F0502020204030204" pitchFamily="34" charset="0"/>
                <a:cs typeface="Times New Roman" panose="02020603050405020304" pitchFamily="18" charset="0"/>
              </a:rPr>
              <a:t>Emotional </a:t>
            </a:r>
          </a:p>
          <a:p>
            <a:pPr algn="ctr">
              <a:defRPr/>
            </a:pPr>
            <a:r>
              <a:rPr lang="en-US" sz="1500" b="1" dirty="0">
                <a:latin typeface="Segoe UI" panose="020B0502040204020203" pitchFamily="34" charset="0"/>
                <a:ea typeface="Calibri" panose="020F0502020204030204" pitchFamily="34" charset="0"/>
                <a:cs typeface="Times New Roman" panose="02020603050405020304" pitchFamily="18" charset="0"/>
              </a:rPr>
              <a:t>Safety</a:t>
            </a:r>
            <a:endParaRPr lang="en-US" sz="1500" b="1" dirty="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2" grpId="0" animBg="1"/>
      <p:bldP spid="20" grpId="0" animBg="1"/>
      <p:bldP spid="16" grpId="0" animBg="1"/>
      <p:bldP spid="17" grpId="0" animBg="1"/>
      <p:bldP spid="18"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191"/>
        <p:cNvGrpSpPr/>
        <p:nvPr/>
      </p:nvGrpSpPr>
      <p:grpSpPr>
        <a:xfrm>
          <a:off x="0" y="0"/>
          <a:ext cx="0" cy="0"/>
          <a:chOff x="0" y="0"/>
          <a:chExt cx="0" cy="0"/>
        </a:xfrm>
      </p:grpSpPr>
      <p:sp>
        <p:nvSpPr>
          <p:cNvPr id="192" name="Google Shape;192;p31"/>
          <p:cNvSpPr txBox="1">
            <a:spLocks noGrp="1"/>
          </p:cNvSpPr>
          <p:nvPr>
            <p:ph type="title"/>
          </p:nvPr>
        </p:nvSpPr>
        <p:spPr>
          <a:xfrm>
            <a:off x="204537" y="348916"/>
            <a:ext cx="6770422" cy="1136984"/>
          </a:xfrm>
          <a:prstGeom prst="rect">
            <a:avLst/>
          </a:prstGeom>
          <a:solidFill>
            <a:srgbClr val="F9CB9C"/>
          </a:solidFill>
        </p:spPr>
        <p:txBody>
          <a:bodyPr spcFirstLastPara="1" wrap="square" lIns="91425" tIns="91425" rIns="91425" bIns="91425" anchor="t" anchorCtr="0">
            <a:noAutofit/>
          </a:bodyPr>
          <a:lstStyle/>
          <a:p>
            <a:pPr marL="0" lvl="0" indent="0" algn="l" rtl="0">
              <a:spcBef>
                <a:spcPts val="0"/>
              </a:spcBef>
              <a:spcAft>
                <a:spcPts val="0"/>
              </a:spcAft>
              <a:buNone/>
            </a:pPr>
            <a:r>
              <a:rPr lang="en-US" sz="3200" b="1" dirty="0">
                <a:solidFill>
                  <a:schemeClr val="tx1"/>
                </a:solidFill>
              </a:rPr>
              <a:t>H</a:t>
            </a:r>
            <a:r>
              <a:rPr lang="en" sz="3200" b="1" dirty="0">
                <a:solidFill>
                  <a:schemeClr val="tx1"/>
                </a:solidFill>
              </a:rPr>
              <a:t>ow Trauma Shows Up In Behaviors At School</a:t>
            </a:r>
            <a:endParaRPr sz="3200" b="1" dirty="0">
              <a:solidFill>
                <a:schemeClr val="tx1"/>
              </a:solidFill>
            </a:endParaRPr>
          </a:p>
        </p:txBody>
      </p:sp>
      <p:sp>
        <p:nvSpPr>
          <p:cNvPr id="193" name="Google Shape;193;p31"/>
          <p:cNvSpPr txBox="1">
            <a:spLocks noGrp="1"/>
          </p:cNvSpPr>
          <p:nvPr>
            <p:ph type="body" idx="1"/>
          </p:nvPr>
        </p:nvSpPr>
        <p:spPr>
          <a:xfrm>
            <a:off x="204461" y="1654342"/>
            <a:ext cx="8939463" cy="340250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000000"/>
              </a:solidFill>
            </a:endParaRPr>
          </a:p>
        </p:txBody>
      </p:sp>
    </p:spTree>
    <p:extLst>
      <p:ext uri="{BB962C8B-B14F-4D97-AF65-F5344CB8AC3E}">
        <p14:creationId xmlns:p14="http://schemas.microsoft.com/office/powerpoint/2010/main" val="2366457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9175" y="175098"/>
            <a:ext cx="8785652" cy="4793304"/>
            <a:chOff x="0" y="0"/>
            <a:chExt cx="12338234" cy="6731534"/>
          </a:xfrm>
        </p:grpSpPr>
        <p:sp>
          <p:nvSpPr>
            <p:cNvPr id="3" name="Freeform 3"/>
            <p:cNvSpPr/>
            <p:nvPr/>
          </p:nvSpPr>
          <p:spPr>
            <a:xfrm>
              <a:off x="0" y="0"/>
              <a:ext cx="12338234" cy="6731534"/>
            </a:xfrm>
            <a:custGeom>
              <a:avLst/>
              <a:gdLst/>
              <a:ahLst/>
              <a:cxnLst/>
              <a:rect l="l" t="t" r="r" b="b"/>
              <a:pathLst>
                <a:path w="12338234" h="6731534">
                  <a:moveTo>
                    <a:pt x="0" y="0"/>
                  </a:moveTo>
                  <a:lnTo>
                    <a:pt x="0" y="6731534"/>
                  </a:lnTo>
                  <a:lnTo>
                    <a:pt x="12338234" y="6731534"/>
                  </a:lnTo>
                  <a:lnTo>
                    <a:pt x="12338234" y="0"/>
                  </a:lnTo>
                  <a:lnTo>
                    <a:pt x="0" y="0"/>
                  </a:lnTo>
                  <a:close/>
                  <a:moveTo>
                    <a:pt x="12277275" y="6670573"/>
                  </a:moveTo>
                  <a:lnTo>
                    <a:pt x="59690" y="6670573"/>
                  </a:lnTo>
                  <a:lnTo>
                    <a:pt x="59690" y="59690"/>
                  </a:lnTo>
                  <a:lnTo>
                    <a:pt x="12277275" y="59690"/>
                  </a:lnTo>
                  <a:lnTo>
                    <a:pt x="12277275" y="6670573"/>
                  </a:lnTo>
                  <a:close/>
                </a:path>
              </a:pathLst>
            </a:custGeom>
            <a:solidFill>
              <a:srgbClr val="F8CF2C"/>
            </a:solidFill>
          </p:spPr>
        </p:sp>
      </p:grpSp>
      <p:sp>
        <p:nvSpPr>
          <p:cNvPr id="4" name="TextBox 4"/>
          <p:cNvSpPr txBox="1"/>
          <p:nvPr/>
        </p:nvSpPr>
        <p:spPr>
          <a:xfrm>
            <a:off x="333153" y="361950"/>
            <a:ext cx="8315547" cy="3500958"/>
          </a:xfrm>
          <a:prstGeom prst="rect">
            <a:avLst/>
          </a:prstGeom>
        </p:spPr>
        <p:txBody>
          <a:bodyPr wrap="square" lIns="0" tIns="0" rIns="0" bIns="0" rtlCol="0" anchor="t">
            <a:spAutoFit/>
          </a:bodyPr>
          <a:lstStyle/>
          <a:p>
            <a:pPr>
              <a:lnSpc>
                <a:spcPts val="2144"/>
              </a:lnSpc>
            </a:pPr>
            <a:r>
              <a:rPr lang="en-US" sz="2800" b="1" spc="32" dirty="0">
                <a:solidFill>
                  <a:schemeClr val="tx1"/>
                </a:solidFill>
              </a:rPr>
              <a:t>Coping with Trauma</a:t>
            </a:r>
          </a:p>
          <a:p>
            <a:pPr>
              <a:lnSpc>
                <a:spcPts val="2144"/>
              </a:lnSpc>
            </a:pPr>
            <a:endParaRPr lang="en-US" sz="1800" spc="32" dirty="0">
              <a:solidFill>
                <a:schemeClr val="tx1"/>
              </a:solidFill>
            </a:endParaRPr>
          </a:p>
          <a:p>
            <a:pPr marL="288925">
              <a:lnSpc>
                <a:spcPts val="2144"/>
              </a:lnSpc>
            </a:pPr>
            <a:r>
              <a:rPr lang="en-US" sz="1800" spc="32" dirty="0">
                <a:solidFill>
                  <a:schemeClr val="tx1"/>
                </a:solidFill>
              </a:rPr>
              <a:t>Children growing up in chronically stressful environments develop coping behaviors that don't transfer well to safe and prosocial contexts like schools. The important thing for educators to keep in mind is that many of the student behaviors that educators perceive as </a:t>
            </a:r>
            <a:r>
              <a:rPr lang="en-US" sz="1800" b="1" spc="32" dirty="0">
                <a:solidFill>
                  <a:schemeClr val="tx1"/>
                </a:solidFill>
              </a:rPr>
              <a:t>challenging</a:t>
            </a:r>
            <a:r>
              <a:rPr lang="en-US" sz="1800" spc="32" dirty="0">
                <a:solidFill>
                  <a:schemeClr val="tx1"/>
                </a:solidFill>
              </a:rPr>
              <a:t> behaviors are </a:t>
            </a:r>
            <a:r>
              <a:rPr lang="en-US" sz="1800" b="1" spc="32" dirty="0">
                <a:solidFill>
                  <a:schemeClr val="tx1"/>
                </a:solidFill>
              </a:rPr>
              <a:t>protective</a:t>
            </a:r>
            <a:r>
              <a:rPr lang="en-US" sz="1800" spc="32" dirty="0">
                <a:solidFill>
                  <a:schemeClr val="tx1"/>
                </a:solidFill>
              </a:rPr>
              <a:t> in a different context.</a:t>
            </a:r>
          </a:p>
          <a:p>
            <a:pPr marL="288925">
              <a:lnSpc>
                <a:spcPts val="2144"/>
              </a:lnSpc>
            </a:pPr>
            <a:endParaRPr lang="en-US" sz="1800" spc="32" dirty="0">
              <a:solidFill>
                <a:schemeClr val="tx1"/>
              </a:solidFill>
            </a:endParaRPr>
          </a:p>
          <a:p>
            <a:pPr marL="288925">
              <a:lnSpc>
                <a:spcPts val="2144"/>
              </a:lnSpc>
            </a:pPr>
            <a:endParaRPr lang="en-US" sz="1800" spc="32" dirty="0">
              <a:solidFill>
                <a:schemeClr val="tx1"/>
              </a:solidFill>
            </a:endParaRPr>
          </a:p>
          <a:p>
            <a:pPr marL="288925">
              <a:lnSpc>
                <a:spcPts val="2144"/>
              </a:lnSpc>
            </a:pPr>
            <a:r>
              <a:rPr lang="en-US" sz="1800" spc="32" dirty="0">
                <a:solidFill>
                  <a:schemeClr val="tx1"/>
                </a:solidFill>
              </a:rPr>
              <a:t>For example, a child may develop a rigid avoidant coping response that “protects” them in a context that has high levels of risk for violence and victimization. Both situations are experienced by the child as stressful, and they only have that one way of responding to stress.</a:t>
            </a:r>
          </a:p>
        </p:txBody>
      </p:sp>
      <p:sp>
        <p:nvSpPr>
          <p:cNvPr id="6" name="AutoShape 6"/>
          <p:cNvSpPr/>
          <p:nvPr/>
        </p:nvSpPr>
        <p:spPr>
          <a:xfrm>
            <a:off x="514350" y="3923457"/>
            <a:ext cx="8115300" cy="45384"/>
          </a:xfrm>
          <a:prstGeom prst="rect">
            <a:avLst/>
          </a:prstGeom>
          <a:solidFill>
            <a:srgbClr val="F8CF2C"/>
          </a:solidFill>
        </p:spPr>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204262">
            <a:off x="5875484" y="4306766"/>
            <a:ext cx="1434982" cy="717491"/>
          </a:xfrm>
          <a:prstGeom prst="rect">
            <a:avLst/>
          </a:prstGeom>
        </p:spPr>
      </p:pic>
      <p:pic>
        <p:nvPicPr>
          <p:cNvPr id="3" name="Picture 3"/>
          <p:cNvPicPr>
            <a:picLocks noChangeAspect="1"/>
          </p:cNvPicPr>
          <p:nvPr/>
        </p:nvPicPr>
        <p:blipFill>
          <a:blip r:embed="rId3"/>
          <a:srcRect/>
          <a:stretch>
            <a:fillRect/>
          </a:stretch>
        </p:blipFill>
        <p:spPr>
          <a:xfrm rot="2090920">
            <a:off x="265347" y="3442284"/>
            <a:ext cx="2384011" cy="1192005"/>
          </a:xfrm>
          <a:prstGeom prst="rect">
            <a:avLst/>
          </a:prstGeom>
        </p:spPr>
      </p:pic>
      <p:grpSp>
        <p:nvGrpSpPr>
          <p:cNvPr id="4" name="Group 4"/>
          <p:cNvGrpSpPr/>
          <p:nvPr/>
        </p:nvGrpSpPr>
        <p:grpSpPr>
          <a:xfrm>
            <a:off x="2651062" y="1220062"/>
            <a:ext cx="3203812" cy="3203812"/>
            <a:chOff x="0" y="0"/>
            <a:chExt cx="8543498" cy="8543498"/>
          </a:xfrm>
        </p:grpSpPr>
        <p:pic>
          <p:nvPicPr>
            <p:cNvPr id="5" name="Picture 5"/>
            <p:cNvPicPr>
              <a:picLocks noChangeAspect="1"/>
            </p:cNvPicPr>
            <p:nvPr/>
          </p:nvPicPr>
          <p:blipFill>
            <a:blip r:embed="rId4"/>
            <a:srcRect/>
            <a:stretch>
              <a:fillRect/>
            </a:stretch>
          </p:blipFill>
          <p:spPr>
            <a:xfrm>
              <a:off x="0" y="0"/>
              <a:ext cx="8543498" cy="8543498"/>
            </a:xfrm>
            <a:prstGeom prst="rect">
              <a:avLst/>
            </a:prstGeom>
          </p:spPr>
        </p:pic>
        <p:pic>
          <p:nvPicPr>
            <p:cNvPr id="6" name="Picture 6"/>
            <p:cNvPicPr>
              <a:picLocks noChangeAspect="1"/>
            </p:cNvPicPr>
            <p:nvPr/>
          </p:nvPicPr>
          <p:blipFill>
            <a:blip r:embed="rId5"/>
            <a:srcRect/>
            <a:stretch>
              <a:fillRect/>
            </a:stretch>
          </p:blipFill>
          <p:spPr>
            <a:xfrm>
              <a:off x="203184" y="203184"/>
              <a:ext cx="8137129" cy="8137129"/>
            </a:xfrm>
            <a:prstGeom prst="rect">
              <a:avLst/>
            </a:prstGeom>
          </p:spPr>
        </p:pic>
        <p:pic>
          <p:nvPicPr>
            <p:cNvPr id="7" name="Picture 7"/>
            <p:cNvPicPr>
              <a:picLocks noChangeAspect="1"/>
            </p:cNvPicPr>
            <p:nvPr/>
          </p:nvPicPr>
          <p:blipFill>
            <a:blip r:embed="rId6"/>
            <a:srcRect/>
            <a:stretch>
              <a:fillRect/>
            </a:stretch>
          </p:blipFill>
          <p:spPr>
            <a:xfrm>
              <a:off x="1365597" y="1365597"/>
              <a:ext cx="2906152" cy="2906152"/>
            </a:xfrm>
            <a:prstGeom prst="rect">
              <a:avLst/>
            </a:prstGeom>
          </p:spPr>
        </p:pic>
        <p:pic>
          <p:nvPicPr>
            <p:cNvPr id="8" name="Picture 8"/>
            <p:cNvPicPr>
              <a:picLocks noChangeAspect="1"/>
            </p:cNvPicPr>
            <p:nvPr/>
          </p:nvPicPr>
          <p:blipFill>
            <a:blip r:embed="rId7"/>
            <a:srcRect/>
            <a:stretch>
              <a:fillRect/>
            </a:stretch>
          </p:blipFill>
          <p:spPr>
            <a:xfrm>
              <a:off x="4271749" y="1477040"/>
              <a:ext cx="2731742" cy="2731742"/>
            </a:xfrm>
            <a:prstGeom prst="rect">
              <a:avLst/>
            </a:prstGeom>
          </p:spPr>
        </p:pic>
        <p:pic>
          <p:nvPicPr>
            <p:cNvPr id="9" name="Picture 9"/>
            <p:cNvPicPr>
              <a:picLocks noChangeAspect="1"/>
            </p:cNvPicPr>
            <p:nvPr/>
          </p:nvPicPr>
          <p:blipFill>
            <a:blip r:embed="rId8"/>
            <a:srcRect/>
            <a:stretch>
              <a:fillRect/>
            </a:stretch>
          </p:blipFill>
          <p:spPr>
            <a:xfrm>
              <a:off x="1365597" y="4107518"/>
              <a:ext cx="2906152" cy="2906152"/>
            </a:xfrm>
            <a:prstGeom prst="rect">
              <a:avLst/>
            </a:prstGeom>
          </p:spPr>
        </p:pic>
        <p:pic>
          <p:nvPicPr>
            <p:cNvPr id="10" name="Picture 10"/>
            <p:cNvPicPr>
              <a:picLocks noChangeAspect="1"/>
            </p:cNvPicPr>
            <p:nvPr/>
          </p:nvPicPr>
          <p:blipFill>
            <a:blip r:embed="rId9"/>
            <a:srcRect/>
            <a:stretch>
              <a:fillRect/>
            </a:stretch>
          </p:blipFill>
          <p:spPr>
            <a:xfrm>
              <a:off x="4589444" y="3958438"/>
              <a:ext cx="2854689" cy="2854689"/>
            </a:xfrm>
            <a:prstGeom prst="rect">
              <a:avLst/>
            </a:prstGeom>
          </p:spPr>
        </p:pic>
      </p:grpSp>
      <p:sp>
        <p:nvSpPr>
          <p:cNvPr id="11" name="TextBox 11"/>
          <p:cNvSpPr txBox="1"/>
          <p:nvPr/>
        </p:nvSpPr>
        <p:spPr>
          <a:xfrm>
            <a:off x="13465" y="122873"/>
            <a:ext cx="8939274" cy="273473"/>
          </a:xfrm>
          <a:prstGeom prst="rect">
            <a:avLst/>
          </a:prstGeom>
        </p:spPr>
        <p:txBody>
          <a:bodyPr lIns="0" tIns="0" rIns="0" bIns="0" rtlCol="0" anchor="t">
            <a:spAutoFit/>
          </a:bodyPr>
          <a:lstStyle/>
          <a:p>
            <a:pPr algn="ctr">
              <a:lnSpc>
                <a:spcPts val="2340"/>
              </a:lnSpc>
            </a:pPr>
            <a:r>
              <a:rPr lang="en-US" sz="1800" spc="54" dirty="0">
                <a:solidFill>
                  <a:schemeClr val="tx1"/>
                </a:solidFill>
                <a:latin typeface="Open Sans 1 Bold"/>
              </a:rPr>
              <a:t>The Same Behavior Can Be Functional And Dysfunctional Depending On Context</a:t>
            </a:r>
          </a:p>
        </p:txBody>
      </p:sp>
      <p:grpSp>
        <p:nvGrpSpPr>
          <p:cNvPr id="12" name="Group 12"/>
          <p:cNvGrpSpPr/>
          <p:nvPr/>
        </p:nvGrpSpPr>
        <p:grpSpPr>
          <a:xfrm>
            <a:off x="252829" y="964385"/>
            <a:ext cx="1598487" cy="1991222"/>
            <a:chOff x="0" y="0"/>
            <a:chExt cx="4262631" cy="5309923"/>
          </a:xfrm>
        </p:grpSpPr>
        <p:pic>
          <p:nvPicPr>
            <p:cNvPr id="13" name="Picture 13"/>
            <p:cNvPicPr>
              <a:picLocks noChangeAspect="1"/>
            </p:cNvPicPr>
            <p:nvPr/>
          </p:nvPicPr>
          <p:blipFill>
            <a:blip r:embed="rId10"/>
            <a:srcRect/>
            <a:stretch>
              <a:fillRect/>
            </a:stretch>
          </p:blipFill>
          <p:spPr>
            <a:xfrm>
              <a:off x="0" y="0"/>
              <a:ext cx="4262631" cy="4015124"/>
            </a:xfrm>
            <a:prstGeom prst="rect">
              <a:avLst/>
            </a:prstGeom>
          </p:spPr>
        </p:pic>
        <p:grpSp>
          <p:nvGrpSpPr>
            <p:cNvPr id="14" name="Group 14"/>
            <p:cNvGrpSpPr/>
            <p:nvPr/>
          </p:nvGrpSpPr>
          <p:grpSpPr>
            <a:xfrm>
              <a:off x="0" y="4023009"/>
              <a:ext cx="4262631" cy="1286914"/>
              <a:chOff x="0" y="0"/>
              <a:chExt cx="1031556" cy="311433"/>
            </a:xfrm>
          </p:grpSpPr>
          <p:sp>
            <p:nvSpPr>
              <p:cNvPr id="15" name="Freeform 15"/>
              <p:cNvSpPr/>
              <p:nvPr/>
            </p:nvSpPr>
            <p:spPr>
              <a:xfrm>
                <a:off x="0" y="0"/>
                <a:ext cx="1031556" cy="311433"/>
              </a:xfrm>
              <a:custGeom>
                <a:avLst/>
                <a:gdLst/>
                <a:ahLst/>
                <a:cxnLst/>
                <a:rect l="l" t="t" r="r" b="b"/>
                <a:pathLst>
                  <a:path w="1031556" h="311433">
                    <a:moveTo>
                      <a:pt x="0" y="0"/>
                    </a:moveTo>
                    <a:lnTo>
                      <a:pt x="1031556" y="0"/>
                    </a:lnTo>
                    <a:lnTo>
                      <a:pt x="1031556" y="311433"/>
                    </a:lnTo>
                    <a:lnTo>
                      <a:pt x="0" y="311433"/>
                    </a:lnTo>
                    <a:close/>
                  </a:path>
                </a:pathLst>
              </a:custGeom>
              <a:solidFill>
                <a:srgbClr val="EF7B02">
                  <a:alpha val="54901"/>
                </a:srgbClr>
              </a:solidFill>
            </p:spPr>
          </p:sp>
        </p:grpSp>
        <p:sp>
          <p:nvSpPr>
            <p:cNvPr id="16" name="TextBox 16"/>
            <p:cNvSpPr txBox="1"/>
            <p:nvPr/>
          </p:nvSpPr>
          <p:spPr>
            <a:xfrm>
              <a:off x="0" y="4185451"/>
              <a:ext cx="4262631" cy="923501"/>
            </a:xfrm>
            <a:prstGeom prst="rect">
              <a:avLst/>
            </a:prstGeom>
          </p:spPr>
          <p:txBody>
            <a:bodyPr lIns="0" tIns="0" rIns="0" bIns="0" rtlCol="0" anchor="t">
              <a:spAutoFit/>
            </a:bodyPr>
            <a:lstStyle/>
            <a:p>
              <a:pPr algn="ctr">
                <a:lnSpc>
                  <a:spcPts val="1430"/>
                </a:lnSpc>
              </a:pPr>
              <a:r>
                <a:rPr lang="en-US" sz="1100" spc="33">
                  <a:latin typeface="Open Sans 1"/>
                </a:rPr>
                <a:t>Chronically Stressful Environment</a:t>
              </a:r>
            </a:p>
          </p:txBody>
        </p:sp>
      </p:grpSp>
      <p:grpSp>
        <p:nvGrpSpPr>
          <p:cNvPr id="17" name="Group 17"/>
          <p:cNvGrpSpPr/>
          <p:nvPr/>
        </p:nvGrpSpPr>
        <p:grpSpPr>
          <a:xfrm>
            <a:off x="2637648" y="4423874"/>
            <a:ext cx="3230640" cy="467146"/>
            <a:chOff x="0" y="0"/>
            <a:chExt cx="8615039" cy="1245722"/>
          </a:xfrm>
        </p:grpSpPr>
        <p:grpSp>
          <p:nvGrpSpPr>
            <p:cNvPr id="18" name="Group 18"/>
            <p:cNvGrpSpPr/>
            <p:nvPr/>
          </p:nvGrpSpPr>
          <p:grpSpPr>
            <a:xfrm>
              <a:off x="0" y="0"/>
              <a:ext cx="8615039" cy="1245722"/>
              <a:chOff x="0" y="0"/>
              <a:chExt cx="1053953" cy="152400"/>
            </a:xfrm>
          </p:grpSpPr>
          <p:sp>
            <p:nvSpPr>
              <p:cNvPr id="19" name="Freeform 19"/>
              <p:cNvSpPr/>
              <p:nvPr/>
            </p:nvSpPr>
            <p:spPr>
              <a:xfrm>
                <a:off x="0" y="0"/>
                <a:ext cx="1053953" cy="152400"/>
              </a:xfrm>
              <a:custGeom>
                <a:avLst/>
                <a:gdLst/>
                <a:ahLst/>
                <a:cxnLst/>
                <a:rect l="l" t="t" r="r" b="b"/>
                <a:pathLst>
                  <a:path w="1053953" h="152400">
                    <a:moveTo>
                      <a:pt x="0" y="0"/>
                    </a:moveTo>
                    <a:lnTo>
                      <a:pt x="1053953" y="0"/>
                    </a:lnTo>
                    <a:lnTo>
                      <a:pt x="1053953" y="152400"/>
                    </a:lnTo>
                    <a:lnTo>
                      <a:pt x="0" y="152400"/>
                    </a:lnTo>
                    <a:close/>
                  </a:path>
                </a:pathLst>
              </a:custGeom>
              <a:solidFill>
                <a:srgbClr val="EF7B02">
                  <a:alpha val="54901"/>
                </a:srgbClr>
              </a:solidFill>
            </p:spPr>
          </p:sp>
        </p:grpSp>
        <p:sp>
          <p:nvSpPr>
            <p:cNvPr id="20" name="TextBox 20"/>
            <p:cNvSpPr txBox="1"/>
            <p:nvPr/>
          </p:nvSpPr>
          <p:spPr>
            <a:xfrm>
              <a:off x="0" y="251661"/>
              <a:ext cx="8615039" cy="730114"/>
            </a:xfrm>
            <a:prstGeom prst="rect">
              <a:avLst/>
            </a:prstGeom>
          </p:spPr>
          <p:txBody>
            <a:bodyPr lIns="0" tIns="0" rIns="0" bIns="0" rtlCol="0" anchor="t">
              <a:spAutoFit/>
            </a:bodyPr>
            <a:lstStyle/>
            <a:p>
              <a:pPr algn="ctr">
                <a:lnSpc>
                  <a:spcPts val="2340"/>
                </a:lnSpc>
              </a:pPr>
              <a:r>
                <a:rPr lang="en-US" sz="1800" spc="54">
                  <a:latin typeface="Open Sans 1"/>
                </a:rPr>
                <a:t>Learned Coping Strategies</a:t>
              </a:r>
            </a:p>
          </p:txBody>
        </p:sp>
      </p:grpSp>
      <p:grpSp>
        <p:nvGrpSpPr>
          <p:cNvPr id="21" name="Group 21"/>
          <p:cNvGrpSpPr/>
          <p:nvPr/>
        </p:nvGrpSpPr>
        <p:grpSpPr>
          <a:xfrm>
            <a:off x="7336212" y="1782635"/>
            <a:ext cx="1616528" cy="2641240"/>
            <a:chOff x="0" y="0"/>
            <a:chExt cx="4310741" cy="7043304"/>
          </a:xfrm>
        </p:grpSpPr>
        <p:pic>
          <p:nvPicPr>
            <p:cNvPr id="22" name="Picture 22"/>
            <p:cNvPicPr>
              <a:picLocks noChangeAspect="1"/>
            </p:cNvPicPr>
            <p:nvPr/>
          </p:nvPicPr>
          <p:blipFill>
            <a:blip r:embed="rId11"/>
            <a:srcRect/>
            <a:stretch>
              <a:fillRect/>
            </a:stretch>
          </p:blipFill>
          <p:spPr>
            <a:xfrm>
              <a:off x="0" y="2732563"/>
              <a:ext cx="4310741" cy="4310741"/>
            </a:xfrm>
            <a:prstGeom prst="rect">
              <a:avLst/>
            </a:prstGeom>
          </p:spPr>
        </p:pic>
        <p:grpSp>
          <p:nvGrpSpPr>
            <p:cNvPr id="23" name="Group 23"/>
            <p:cNvGrpSpPr/>
            <p:nvPr/>
          </p:nvGrpSpPr>
          <p:grpSpPr>
            <a:xfrm>
              <a:off x="0" y="0"/>
              <a:ext cx="4310741" cy="2732563"/>
              <a:chOff x="0" y="0"/>
              <a:chExt cx="840497" cy="532788"/>
            </a:xfrm>
          </p:grpSpPr>
          <p:sp>
            <p:nvSpPr>
              <p:cNvPr id="24" name="Freeform 24"/>
              <p:cNvSpPr/>
              <p:nvPr/>
            </p:nvSpPr>
            <p:spPr>
              <a:xfrm>
                <a:off x="0" y="0"/>
                <a:ext cx="840497" cy="532788"/>
              </a:xfrm>
              <a:custGeom>
                <a:avLst/>
                <a:gdLst/>
                <a:ahLst/>
                <a:cxnLst/>
                <a:rect l="l" t="t" r="r" b="b"/>
                <a:pathLst>
                  <a:path w="840497" h="532788">
                    <a:moveTo>
                      <a:pt x="0" y="0"/>
                    </a:moveTo>
                    <a:lnTo>
                      <a:pt x="840497" y="0"/>
                    </a:lnTo>
                    <a:lnTo>
                      <a:pt x="840497" y="532788"/>
                    </a:lnTo>
                    <a:lnTo>
                      <a:pt x="0" y="532788"/>
                    </a:lnTo>
                    <a:close/>
                  </a:path>
                </a:pathLst>
              </a:custGeom>
              <a:solidFill>
                <a:srgbClr val="EF7B02">
                  <a:alpha val="54901"/>
                </a:srgbClr>
              </a:solidFill>
            </p:spPr>
          </p:sp>
        </p:grpSp>
        <p:sp>
          <p:nvSpPr>
            <p:cNvPr id="25" name="TextBox 25"/>
            <p:cNvSpPr txBox="1"/>
            <p:nvPr/>
          </p:nvSpPr>
          <p:spPr>
            <a:xfrm>
              <a:off x="0" y="74976"/>
              <a:ext cx="4310741" cy="2528042"/>
            </a:xfrm>
            <a:prstGeom prst="rect">
              <a:avLst/>
            </a:prstGeom>
          </p:spPr>
          <p:txBody>
            <a:bodyPr lIns="0" tIns="0" rIns="0" bIns="0" rtlCol="0" anchor="t">
              <a:spAutoFit/>
            </a:bodyPr>
            <a:lstStyle/>
            <a:p>
              <a:pPr algn="ctr">
                <a:lnSpc>
                  <a:spcPts val="1528"/>
                </a:lnSpc>
              </a:pPr>
              <a:r>
                <a:rPr lang="en-US" sz="1175" spc="35">
                  <a:latin typeface="Open Sans 1"/>
                </a:rPr>
                <a:t>Child uses their learned coping strategies for protection from perceived stress.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4108" y="104807"/>
            <a:ext cx="8115300" cy="292709"/>
          </a:xfrm>
          <a:prstGeom prst="rect">
            <a:avLst/>
          </a:prstGeom>
        </p:spPr>
        <p:txBody>
          <a:bodyPr lIns="0" tIns="0" rIns="0" bIns="0" rtlCol="0" anchor="t">
            <a:spAutoFit/>
          </a:bodyPr>
          <a:lstStyle/>
          <a:p>
            <a:pPr>
              <a:lnSpc>
                <a:spcPts val="2520"/>
              </a:lnSpc>
            </a:pPr>
            <a:r>
              <a:rPr lang="en-US" sz="1800" spc="63" dirty="0">
                <a:solidFill>
                  <a:srgbClr val="191919"/>
                </a:solidFill>
                <a:latin typeface="Open Sans 1 Bold"/>
              </a:rPr>
              <a:t>Common Ways Behavior is Challenging at School</a:t>
            </a:r>
          </a:p>
        </p:txBody>
      </p:sp>
      <p:sp>
        <p:nvSpPr>
          <p:cNvPr id="3" name="TextBox 3"/>
          <p:cNvSpPr txBox="1"/>
          <p:nvPr/>
        </p:nvSpPr>
        <p:spPr>
          <a:xfrm>
            <a:off x="238098" y="557213"/>
            <a:ext cx="8682089" cy="461665"/>
          </a:xfrm>
          <a:prstGeom prst="rect">
            <a:avLst/>
          </a:prstGeom>
        </p:spPr>
        <p:txBody>
          <a:bodyPr lIns="0" tIns="0" rIns="0" bIns="0" rtlCol="0" anchor="t">
            <a:spAutoFit/>
          </a:bodyPr>
          <a:lstStyle/>
          <a:p>
            <a:pPr algn="ctr">
              <a:lnSpc>
                <a:spcPts val="1800"/>
              </a:lnSpc>
            </a:pPr>
            <a:r>
              <a:rPr lang="en-US" sz="1500" spc="45">
                <a:solidFill>
                  <a:srgbClr val="191919"/>
                </a:solidFill>
                <a:latin typeface="Open Sans 1"/>
              </a:rPr>
              <a:t>Behavioral dysregulation is one of the most common challenges that educators face when addressing trauma and stress in the classroom.</a:t>
            </a:r>
          </a:p>
        </p:txBody>
      </p:sp>
      <p:grpSp>
        <p:nvGrpSpPr>
          <p:cNvPr id="4" name="Group 4"/>
          <p:cNvGrpSpPr/>
          <p:nvPr/>
        </p:nvGrpSpPr>
        <p:grpSpPr>
          <a:xfrm>
            <a:off x="343337" y="1162050"/>
            <a:ext cx="2574799" cy="2937455"/>
            <a:chOff x="0" y="0"/>
            <a:chExt cx="6866130" cy="7833214"/>
          </a:xfrm>
        </p:grpSpPr>
        <p:sp>
          <p:nvSpPr>
            <p:cNvPr id="5" name="AutoShape 5"/>
            <p:cNvSpPr/>
            <p:nvPr/>
          </p:nvSpPr>
          <p:spPr>
            <a:xfrm>
              <a:off x="0" y="0"/>
              <a:ext cx="6866130" cy="1444443"/>
            </a:xfrm>
            <a:prstGeom prst="rect">
              <a:avLst/>
            </a:prstGeom>
            <a:solidFill>
              <a:srgbClr val="FFBD59"/>
            </a:solidFill>
          </p:spPr>
        </p:sp>
        <p:sp>
          <p:nvSpPr>
            <p:cNvPr id="6" name="TextBox 6"/>
            <p:cNvSpPr txBox="1"/>
            <p:nvPr/>
          </p:nvSpPr>
          <p:spPr>
            <a:xfrm>
              <a:off x="734144" y="402667"/>
              <a:ext cx="5397845" cy="562888"/>
            </a:xfrm>
            <a:prstGeom prst="rect">
              <a:avLst/>
            </a:prstGeom>
          </p:spPr>
          <p:txBody>
            <a:bodyPr lIns="0" tIns="0" rIns="0" bIns="0" rtlCol="0" anchor="t">
              <a:spAutoFit/>
            </a:bodyPr>
            <a:lstStyle/>
            <a:p>
              <a:pPr algn="ctr">
                <a:lnSpc>
                  <a:spcPts val="1820"/>
                </a:lnSpc>
                <a:spcBef>
                  <a:spcPct val="0"/>
                </a:spcBef>
              </a:pPr>
              <a:r>
                <a:rPr lang="en-US" sz="1300">
                  <a:latin typeface="Open Sans 1 Bold"/>
                </a:rPr>
                <a:t>HYPERACTIVE</a:t>
              </a:r>
            </a:p>
          </p:txBody>
        </p:sp>
        <p:sp>
          <p:nvSpPr>
            <p:cNvPr id="7" name="TextBox 7"/>
            <p:cNvSpPr txBox="1"/>
            <p:nvPr/>
          </p:nvSpPr>
          <p:spPr>
            <a:xfrm>
              <a:off x="0" y="1730347"/>
              <a:ext cx="6866130" cy="6102867"/>
            </a:xfrm>
            <a:prstGeom prst="rect">
              <a:avLst/>
            </a:prstGeom>
          </p:spPr>
          <p:txBody>
            <a:bodyPr lIns="0" tIns="0" rIns="0" bIns="0" rtlCol="0" anchor="t">
              <a:spAutoFit/>
            </a:bodyPr>
            <a:lstStyle/>
            <a:p>
              <a:pPr algn="ctr">
                <a:lnSpc>
                  <a:spcPts val="1820"/>
                </a:lnSpc>
                <a:spcBef>
                  <a:spcPct val="0"/>
                </a:spcBef>
              </a:pPr>
              <a:r>
                <a:rPr lang="en-US" sz="1300">
                  <a:latin typeface="Open Sans 1"/>
                </a:rPr>
                <a:t>The dysregulated brain “re-sets" baseline state of arousal such that even when no external threats or demands are present, a physiological state of persistent alarm and agitation is active.</a:t>
              </a:r>
            </a:p>
            <a:p>
              <a:pPr algn="ctr">
                <a:lnSpc>
                  <a:spcPts val="1820"/>
                </a:lnSpc>
                <a:spcBef>
                  <a:spcPct val="0"/>
                </a:spcBef>
              </a:pPr>
              <a:endParaRPr lang="en-US" sz="1300">
                <a:latin typeface="Open Sans 1"/>
              </a:endParaRPr>
            </a:p>
            <a:p>
              <a:pPr algn="ctr">
                <a:lnSpc>
                  <a:spcPts val="1820"/>
                </a:lnSpc>
                <a:spcBef>
                  <a:spcPct val="0"/>
                </a:spcBef>
              </a:pPr>
              <a:r>
                <a:rPr lang="en-US" sz="1300">
                  <a:latin typeface="Open Sans 1"/>
                </a:rPr>
                <a:t>Behaviors are often impulsive, without forethought of the consequence or danger.</a:t>
              </a:r>
            </a:p>
          </p:txBody>
        </p:sp>
      </p:grpSp>
      <p:grpSp>
        <p:nvGrpSpPr>
          <p:cNvPr id="8" name="Group 8"/>
          <p:cNvGrpSpPr/>
          <p:nvPr/>
        </p:nvGrpSpPr>
        <p:grpSpPr>
          <a:xfrm>
            <a:off x="3297372" y="1162050"/>
            <a:ext cx="2513107" cy="3863296"/>
            <a:chOff x="0" y="0"/>
            <a:chExt cx="6701618" cy="10302118"/>
          </a:xfrm>
        </p:grpSpPr>
        <p:sp>
          <p:nvSpPr>
            <p:cNvPr id="9" name="AutoShape 9"/>
            <p:cNvSpPr/>
            <p:nvPr/>
          </p:nvSpPr>
          <p:spPr>
            <a:xfrm>
              <a:off x="0" y="0"/>
              <a:ext cx="6701618" cy="1484804"/>
            </a:xfrm>
            <a:prstGeom prst="rect">
              <a:avLst/>
            </a:prstGeom>
            <a:solidFill>
              <a:srgbClr val="FF9857"/>
            </a:solidFill>
          </p:spPr>
        </p:sp>
        <p:sp>
          <p:nvSpPr>
            <p:cNvPr id="10" name="TextBox 10"/>
            <p:cNvSpPr txBox="1"/>
            <p:nvPr/>
          </p:nvSpPr>
          <p:spPr>
            <a:xfrm>
              <a:off x="637312" y="168496"/>
              <a:ext cx="5426989" cy="1176389"/>
            </a:xfrm>
            <a:prstGeom prst="rect">
              <a:avLst/>
            </a:prstGeom>
          </p:spPr>
          <p:txBody>
            <a:bodyPr lIns="0" tIns="0" rIns="0" bIns="0" rtlCol="0" anchor="t">
              <a:spAutoFit/>
            </a:bodyPr>
            <a:lstStyle/>
            <a:p>
              <a:pPr algn="ctr">
                <a:lnSpc>
                  <a:spcPts val="1784"/>
                </a:lnSpc>
              </a:pPr>
              <a:r>
                <a:rPr lang="en-US" sz="1274">
                  <a:latin typeface="Open Sans 1 Bold"/>
                </a:rPr>
                <a:t>EXPLOSIVE BEHAVIORAL </a:t>
              </a:r>
            </a:p>
            <a:p>
              <a:pPr algn="ctr">
                <a:lnSpc>
                  <a:spcPts val="1784"/>
                </a:lnSpc>
                <a:spcBef>
                  <a:spcPct val="0"/>
                </a:spcBef>
              </a:pPr>
              <a:r>
                <a:rPr lang="en-US" sz="1274">
                  <a:latin typeface="Open Sans 1 Bold"/>
                </a:rPr>
                <a:t>RESPONSES</a:t>
              </a:r>
            </a:p>
          </p:txBody>
        </p:sp>
        <p:sp>
          <p:nvSpPr>
            <p:cNvPr id="11" name="TextBox 11"/>
            <p:cNvSpPr txBox="1"/>
            <p:nvPr/>
          </p:nvSpPr>
          <p:spPr>
            <a:xfrm>
              <a:off x="7912" y="1739095"/>
              <a:ext cx="6685794" cy="8563023"/>
            </a:xfrm>
            <a:prstGeom prst="rect">
              <a:avLst/>
            </a:prstGeom>
          </p:spPr>
          <p:txBody>
            <a:bodyPr lIns="0" tIns="0" rIns="0" bIns="0" rtlCol="0" anchor="t">
              <a:spAutoFit/>
            </a:bodyPr>
            <a:lstStyle/>
            <a:p>
              <a:pPr algn="ctr">
                <a:lnSpc>
                  <a:spcPts val="1784"/>
                </a:lnSpc>
                <a:spcBef>
                  <a:spcPct val="0"/>
                </a:spcBef>
              </a:pPr>
              <a:r>
                <a:rPr lang="en-US" sz="1274" dirty="0">
                  <a:latin typeface="Open Sans 1"/>
                </a:rPr>
                <a:t>Increased reactivity results in dramatic behavior changes in the face of seemingly minor annoyance.</a:t>
              </a:r>
            </a:p>
            <a:p>
              <a:pPr algn="ctr">
                <a:lnSpc>
                  <a:spcPts val="1784"/>
                </a:lnSpc>
                <a:spcBef>
                  <a:spcPct val="0"/>
                </a:spcBef>
              </a:pPr>
              <a:endParaRPr lang="en-US" sz="1274" dirty="0">
                <a:latin typeface="Open Sans 1"/>
              </a:endParaRPr>
            </a:p>
            <a:p>
              <a:pPr algn="ctr">
                <a:lnSpc>
                  <a:spcPts val="1784"/>
                </a:lnSpc>
                <a:spcBef>
                  <a:spcPct val="0"/>
                </a:spcBef>
              </a:pPr>
              <a:r>
                <a:rPr lang="en-US" sz="1274" dirty="0">
                  <a:latin typeface="Open Sans 1"/>
                </a:rPr>
                <a:t>Over-reading of threat leading to "fight or flight" reaction and impulsive violence.</a:t>
              </a:r>
            </a:p>
            <a:p>
              <a:pPr algn="ctr">
                <a:lnSpc>
                  <a:spcPts val="1784"/>
                </a:lnSpc>
                <a:spcBef>
                  <a:spcPct val="0"/>
                </a:spcBef>
              </a:pPr>
              <a:endParaRPr lang="en-US" sz="1274" dirty="0">
                <a:latin typeface="Open Sans 1"/>
              </a:endParaRPr>
            </a:p>
            <a:p>
              <a:pPr algn="ctr">
                <a:lnSpc>
                  <a:spcPts val="1784"/>
                </a:lnSpc>
                <a:spcBef>
                  <a:spcPct val="0"/>
                </a:spcBef>
              </a:pPr>
              <a:r>
                <a:rPr lang="en-US" sz="1274" dirty="0">
                  <a:latin typeface="Open Sans 1"/>
                </a:rPr>
                <a:t>Introduction of external stressors like difficulties, result in more "reactive" responses. Even a relatively small stressor can instigate a state of fear or terror</a:t>
              </a:r>
            </a:p>
          </p:txBody>
        </p:sp>
      </p:grpSp>
      <p:grpSp>
        <p:nvGrpSpPr>
          <p:cNvPr id="12" name="Group 12"/>
          <p:cNvGrpSpPr/>
          <p:nvPr/>
        </p:nvGrpSpPr>
        <p:grpSpPr>
          <a:xfrm>
            <a:off x="6247676" y="1162050"/>
            <a:ext cx="2567273" cy="2719778"/>
            <a:chOff x="0" y="0"/>
            <a:chExt cx="6846060" cy="7252742"/>
          </a:xfrm>
        </p:grpSpPr>
        <p:sp>
          <p:nvSpPr>
            <p:cNvPr id="13" name="AutoShape 13"/>
            <p:cNvSpPr/>
            <p:nvPr/>
          </p:nvSpPr>
          <p:spPr>
            <a:xfrm>
              <a:off x="0" y="0"/>
              <a:ext cx="6846060" cy="1514602"/>
            </a:xfrm>
            <a:prstGeom prst="rect">
              <a:avLst/>
            </a:prstGeom>
            <a:solidFill>
              <a:srgbClr val="EF7B02"/>
            </a:solidFill>
          </p:spPr>
        </p:sp>
        <p:sp>
          <p:nvSpPr>
            <p:cNvPr id="14" name="TextBox 14"/>
            <p:cNvSpPr txBox="1"/>
            <p:nvPr/>
          </p:nvSpPr>
          <p:spPr>
            <a:xfrm>
              <a:off x="1182864" y="134579"/>
              <a:ext cx="4480335" cy="1178443"/>
            </a:xfrm>
            <a:prstGeom prst="rect">
              <a:avLst/>
            </a:prstGeom>
          </p:spPr>
          <p:txBody>
            <a:bodyPr lIns="0" tIns="0" rIns="0" bIns="0" rtlCol="0" anchor="t">
              <a:spAutoFit/>
            </a:bodyPr>
            <a:lstStyle/>
            <a:p>
              <a:pPr algn="ctr">
                <a:lnSpc>
                  <a:spcPts val="1820"/>
                </a:lnSpc>
              </a:pPr>
              <a:r>
                <a:rPr lang="en-US" sz="1300">
                  <a:latin typeface="Open Sans 1 Bold"/>
                </a:rPr>
                <a:t>DENIAL OF </a:t>
              </a:r>
            </a:p>
            <a:p>
              <a:pPr algn="ctr">
                <a:lnSpc>
                  <a:spcPts val="1820"/>
                </a:lnSpc>
                <a:spcBef>
                  <a:spcPct val="0"/>
                </a:spcBef>
              </a:pPr>
              <a:r>
                <a:rPr lang="en-US" sz="1300">
                  <a:latin typeface="Open Sans 1 Bold"/>
                </a:rPr>
                <a:t>RESPONSIBILITY</a:t>
              </a:r>
            </a:p>
          </p:txBody>
        </p:sp>
        <p:sp>
          <p:nvSpPr>
            <p:cNvPr id="15" name="TextBox 15"/>
            <p:cNvSpPr txBox="1"/>
            <p:nvPr/>
          </p:nvSpPr>
          <p:spPr>
            <a:xfrm>
              <a:off x="0" y="1765427"/>
              <a:ext cx="6846060" cy="5487315"/>
            </a:xfrm>
            <a:prstGeom prst="rect">
              <a:avLst/>
            </a:prstGeom>
          </p:spPr>
          <p:txBody>
            <a:bodyPr lIns="0" tIns="0" rIns="0" bIns="0" rtlCol="0" anchor="t">
              <a:spAutoFit/>
            </a:bodyPr>
            <a:lstStyle/>
            <a:p>
              <a:pPr algn="ctr">
                <a:lnSpc>
                  <a:spcPts val="1820"/>
                </a:lnSpc>
                <a:spcBef>
                  <a:spcPct val="0"/>
                </a:spcBef>
              </a:pPr>
              <a:r>
                <a:rPr lang="en-US" sz="1300">
                  <a:latin typeface="Open Sans 1"/>
                </a:rPr>
                <a:t>Child views violent actions as defensive, not aggressive.</a:t>
              </a:r>
            </a:p>
            <a:p>
              <a:pPr algn="ctr">
                <a:lnSpc>
                  <a:spcPts val="1820"/>
                </a:lnSpc>
                <a:spcBef>
                  <a:spcPct val="0"/>
                </a:spcBef>
              </a:pPr>
              <a:endParaRPr lang="en-US" sz="1300">
                <a:latin typeface="Open Sans 1"/>
              </a:endParaRPr>
            </a:p>
            <a:p>
              <a:pPr algn="ctr">
                <a:lnSpc>
                  <a:spcPts val="1820"/>
                </a:lnSpc>
                <a:spcBef>
                  <a:spcPct val="0"/>
                </a:spcBef>
              </a:pPr>
              <a:r>
                <a:rPr lang="en-US" sz="1300">
                  <a:latin typeface="Open Sans 1"/>
                </a:rPr>
                <a:t>They will quickly turn the focus on the other person’s actions as cause for their reaction.</a:t>
              </a:r>
            </a:p>
            <a:p>
              <a:pPr algn="ctr">
                <a:lnSpc>
                  <a:spcPts val="1820"/>
                </a:lnSpc>
                <a:spcBef>
                  <a:spcPct val="0"/>
                </a:spcBef>
              </a:pPr>
              <a:endParaRPr lang="en-US" sz="1300">
                <a:latin typeface="Open Sans 1"/>
              </a:endParaRPr>
            </a:p>
            <a:p>
              <a:pPr algn="ctr">
                <a:lnSpc>
                  <a:spcPts val="1820"/>
                </a:lnSpc>
                <a:spcBef>
                  <a:spcPct val="0"/>
                </a:spcBef>
              </a:pPr>
              <a:r>
                <a:rPr lang="en-US" sz="1300">
                  <a:latin typeface="Open Sans 1"/>
                </a:rPr>
                <a:t>Often they will turn to arguing their side.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38098" y="557213"/>
            <a:ext cx="8682089" cy="461665"/>
          </a:xfrm>
          <a:prstGeom prst="rect">
            <a:avLst/>
          </a:prstGeom>
        </p:spPr>
        <p:txBody>
          <a:bodyPr lIns="0" tIns="0" rIns="0" bIns="0" rtlCol="0" anchor="t">
            <a:spAutoFit/>
          </a:bodyPr>
          <a:lstStyle/>
          <a:p>
            <a:pPr algn="ctr">
              <a:lnSpc>
                <a:spcPts val="1800"/>
              </a:lnSpc>
            </a:pPr>
            <a:r>
              <a:rPr lang="en-US" sz="1500" spc="45">
                <a:solidFill>
                  <a:srgbClr val="191919"/>
                </a:solidFill>
                <a:latin typeface="Open Sans 1"/>
              </a:rPr>
              <a:t>Behavioral dysregulation is one of the most common challenges that educators face when addressing trauma and stress in the classroom.</a:t>
            </a:r>
          </a:p>
        </p:txBody>
      </p:sp>
      <p:grpSp>
        <p:nvGrpSpPr>
          <p:cNvPr id="4" name="Group 4"/>
          <p:cNvGrpSpPr/>
          <p:nvPr/>
        </p:nvGrpSpPr>
        <p:grpSpPr>
          <a:xfrm>
            <a:off x="343337" y="1162050"/>
            <a:ext cx="2574799" cy="2937455"/>
            <a:chOff x="0" y="0"/>
            <a:chExt cx="6866130" cy="7833214"/>
          </a:xfrm>
        </p:grpSpPr>
        <p:sp>
          <p:nvSpPr>
            <p:cNvPr id="5" name="AutoShape 5"/>
            <p:cNvSpPr/>
            <p:nvPr/>
          </p:nvSpPr>
          <p:spPr>
            <a:xfrm>
              <a:off x="0" y="0"/>
              <a:ext cx="6866130" cy="1444443"/>
            </a:xfrm>
            <a:prstGeom prst="rect">
              <a:avLst/>
            </a:prstGeom>
            <a:solidFill>
              <a:srgbClr val="FFBD59"/>
            </a:solidFill>
          </p:spPr>
        </p:sp>
        <p:sp>
          <p:nvSpPr>
            <p:cNvPr id="6" name="TextBox 6"/>
            <p:cNvSpPr txBox="1"/>
            <p:nvPr/>
          </p:nvSpPr>
          <p:spPr>
            <a:xfrm>
              <a:off x="734144" y="402667"/>
              <a:ext cx="5397845" cy="562888"/>
            </a:xfrm>
            <a:prstGeom prst="rect">
              <a:avLst/>
            </a:prstGeom>
          </p:spPr>
          <p:txBody>
            <a:bodyPr lIns="0" tIns="0" rIns="0" bIns="0" rtlCol="0" anchor="t">
              <a:spAutoFit/>
            </a:bodyPr>
            <a:lstStyle/>
            <a:p>
              <a:pPr algn="ctr">
                <a:lnSpc>
                  <a:spcPts val="1820"/>
                </a:lnSpc>
                <a:spcBef>
                  <a:spcPct val="0"/>
                </a:spcBef>
              </a:pPr>
              <a:r>
                <a:rPr lang="en-US" sz="1300">
                  <a:latin typeface="Open Sans 1 Bold"/>
                </a:rPr>
                <a:t>HYPERACTIVE</a:t>
              </a:r>
            </a:p>
          </p:txBody>
        </p:sp>
        <p:sp>
          <p:nvSpPr>
            <p:cNvPr id="7" name="TextBox 7"/>
            <p:cNvSpPr txBox="1"/>
            <p:nvPr/>
          </p:nvSpPr>
          <p:spPr>
            <a:xfrm>
              <a:off x="0" y="1730347"/>
              <a:ext cx="6866130" cy="6102867"/>
            </a:xfrm>
            <a:prstGeom prst="rect">
              <a:avLst/>
            </a:prstGeom>
          </p:spPr>
          <p:txBody>
            <a:bodyPr lIns="0" tIns="0" rIns="0" bIns="0" rtlCol="0" anchor="t">
              <a:spAutoFit/>
            </a:bodyPr>
            <a:lstStyle/>
            <a:p>
              <a:pPr algn="ctr">
                <a:lnSpc>
                  <a:spcPts val="1820"/>
                </a:lnSpc>
                <a:spcBef>
                  <a:spcPct val="0"/>
                </a:spcBef>
              </a:pPr>
              <a:r>
                <a:rPr lang="en-US" sz="1300" dirty="0">
                  <a:latin typeface="Open Sans 1"/>
                </a:rPr>
                <a:t>The dysregulated brain “re-sets" baseline state of arousal such that even when no external threats or demands are present, a physiological state of </a:t>
              </a:r>
              <a:r>
                <a:rPr lang="en-US" sz="1300" b="1" dirty="0">
                  <a:latin typeface="Open Sans 1"/>
                </a:rPr>
                <a:t>persistent alarm and agitation</a:t>
              </a:r>
              <a:r>
                <a:rPr lang="en-US" sz="1300" dirty="0">
                  <a:latin typeface="Open Sans 1"/>
                </a:rPr>
                <a:t> is active.</a:t>
              </a:r>
            </a:p>
            <a:p>
              <a:pPr algn="ctr">
                <a:lnSpc>
                  <a:spcPts val="1820"/>
                </a:lnSpc>
                <a:spcBef>
                  <a:spcPct val="0"/>
                </a:spcBef>
              </a:pPr>
              <a:endParaRPr lang="en-US" sz="1300" dirty="0">
                <a:latin typeface="Open Sans 1"/>
              </a:endParaRPr>
            </a:p>
            <a:p>
              <a:pPr algn="ctr">
                <a:lnSpc>
                  <a:spcPts val="1820"/>
                </a:lnSpc>
                <a:spcBef>
                  <a:spcPct val="0"/>
                </a:spcBef>
              </a:pPr>
              <a:r>
                <a:rPr lang="en-US" sz="1300" dirty="0">
                  <a:latin typeface="Open Sans 1"/>
                </a:rPr>
                <a:t>Behaviors are often impulsive, without forethought of the consequence or danger.</a:t>
              </a:r>
            </a:p>
          </p:txBody>
        </p:sp>
      </p:grpSp>
      <p:grpSp>
        <p:nvGrpSpPr>
          <p:cNvPr id="8" name="Group 8"/>
          <p:cNvGrpSpPr/>
          <p:nvPr/>
        </p:nvGrpSpPr>
        <p:grpSpPr>
          <a:xfrm>
            <a:off x="3297372" y="1162050"/>
            <a:ext cx="2563541" cy="3873940"/>
            <a:chOff x="0" y="0"/>
            <a:chExt cx="6836109" cy="10330503"/>
          </a:xfrm>
        </p:grpSpPr>
        <p:sp>
          <p:nvSpPr>
            <p:cNvPr id="9" name="AutoShape 9"/>
            <p:cNvSpPr/>
            <p:nvPr/>
          </p:nvSpPr>
          <p:spPr>
            <a:xfrm>
              <a:off x="0" y="0"/>
              <a:ext cx="6836109" cy="1514602"/>
            </a:xfrm>
            <a:prstGeom prst="rect">
              <a:avLst/>
            </a:prstGeom>
            <a:solidFill>
              <a:srgbClr val="FF9857"/>
            </a:solidFill>
          </p:spPr>
        </p:sp>
        <p:sp>
          <p:nvSpPr>
            <p:cNvPr id="10" name="TextBox 10"/>
            <p:cNvSpPr txBox="1"/>
            <p:nvPr/>
          </p:nvSpPr>
          <p:spPr>
            <a:xfrm>
              <a:off x="650104" y="163307"/>
              <a:ext cx="5535901" cy="1178442"/>
            </a:xfrm>
            <a:prstGeom prst="rect">
              <a:avLst/>
            </a:prstGeom>
          </p:spPr>
          <p:txBody>
            <a:bodyPr lIns="0" tIns="0" rIns="0" bIns="0" rtlCol="0" anchor="t">
              <a:spAutoFit/>
            </a:bodyPr>
            <a:lstStyle/>
            <a:p>
              <a:pPr algn="ctr">
                <a:lnSpc>
                  <a:spcPts val="1820"/>
                </a:lnSpc>
              </a:pPr>
              <a:r>
                <a:rPr lang="en-US" sz="1300" dirty="0">
                  <a:latin typeface="Open Sans 1 Bold"/>
                </a:rPr>
                <a:t>EXPLOSIVE BEHAVIORAL </a:t>
              </a:r>
            </a:p>
            <a:p>
              <a:pPr algn="ctr">
                <a:lnSpc>
                  <a:spcPts val="1820"/>
                </a:lnSpc>
                <a:spcBef>
                  <a:spcPct val="0"/>
                </a:spcBef>
              </a:pPr>
              <a:r>
                <a:rPr lang="en-US" sz="1300" dirty="0">
                  <a:latin typeface="Open Sans 1 Bold"/>
                </a:rPr>
                <a:t>RESPONSES</a:t>
              </a:r>
            </a:p>
          </p:txBody>
        </p:sp>
        <p:sp>
          <p:nvSpPr>
            <p:cNvPr id="11" name="TextBox 11"/>
            <p:cNvSpPr txBox="1"/>
            <p:nvPr/>
          </p:nvSpPr>
          <p:spPr>
            <a:xfrm>
              <a:off x="8072" y="1765426"/>
              <a:ext cx="6819968" cy="8565077"/>
            </a:xfrm>
            <a:prstGeom prst="rect">
              <a:avLst/>
            </a:prstGeom>
          </p:spPr>
          <p:txBody>
            <a:bodyPr lIns="0" tIns="0" rIns="0" bIns="0" rtlCol="0" anchor="t">
              <a:spAutoFit/>
            </a:bodyPr>
            <a:lstStyle/>
            <a:p>
              <a:pPr algn="ctr">
                <a:lnSpc>
                  <a:spcPts val="1820"/>
                </a:lnSpc>
                <a:spcBef>
                  <a:spcPct val="0"/>
                </a:spcBef>
              </a:pPr>
              <a:r>
                <a:rPr lang="en-US" sz="1300" dirty="0">
                  <a:latin typeface="Open Sans 1"/>
                </a:rPr>
                <a:t>Increased reactivity results in dramatic behavior changes in the face of seemingly minor annoyance.</a:t>
              </a:r>
            </a:p>
            <a:p>
              <a:pPr algn="ctr">
                <a:lnSpc>
                  <a:spcPts val="1820"/>
                </a:lnSpc>
                <a:spcBef>
                  <a:spcPct val="0"/>
                </a:spcBef>
              </a:pPr>
              <a:endParaRPr lang="en-US" sz="1300" dirty="0">
                <a:latin typeface="Open Sans 1"/>
              </a:endParaRPr>
            </a:p>
            <a:p>
              <a:pPr algn="ctr">
                <a:lnSpc>
                  <a:spcPts val="1820"/>
                </a:lnSpc>
                <a:spcBef>
                  <a:spcPct val="0"/>
                </a:spcBef>
              </a:pPr>
              <a:r>
                <a:rPr lang="en-US" sz="1300" b="1" dirty="0">
                  <a:latin typeface="Open Sans 1"/>
                </a:rPr>
                <a:t>Over-reading of threat leading to "fight or flight" reaction and impulsive violence.</a:t>
              </a:r>
            </a:p>
            <a:p>
              <a:pPr algn="ctr">
                <a:lnSpc>
                  <a:spcPts val="1820"/>
                </a:lnSpc>
                <a:spcBef>
                  <a:spcPct val="0"/>
                </a:spcBef>
              </a:pPr>
              <a:endParaRPr lang="en-US" sz="1300" dirty="0">
                <a:latin typeface="Open Sans 1"/>
              </a:endParaRPr>
            </a:p>
            <a:p>
              <a:pPr algn="ctr">
                <a:lnSpc>
                  <a:spcPts val="1820"/>
                </a:lnSpc>
                <a:spcBef>
                  <a:spcPct val="0"/>
                </a:spcBef>
              </a:pPr>
              <a:r>
                <a:rPr lang="en-US" sz="1300" dirty="0">
                  <a:latin typeface="Open Sans 1"/>
                </a:rPr>
                <a:t>Introduction of external stressors like difficulties result in more "reactive" responses. Even a relatively small stressor can instigate a state of fear or terror</a:t>
              </a:r>
            </a:p>
          </p:txBody>
        </p:sp>
      </p:grpSp>
      <p:grpSp>
        <p:nvGrpSpPr>
          <p:cNvPr id="12" name="Group 12"/>
          <p:cNvGrpSpPr/>
          <p:nvPr/>
        </p:nvGrpSpPr>
        <p:grpSpPr>
          <a:xfrm>
            <a:off x="6247676" y="1162050"/>
            <a:ext cx="2567273" cy="2719778"/>
            <a:chOff x="0" y="0"/>
            <a:chExt cx="6846060" cy="7252742"/>
          </a:xfrm>
        </p:grpSpPr>
        <p:sp>
          <p:nvSpPr>
            <p:cNvPr id="13" name="AutoShape 13"/>
            <p:cNvSpPr/>
            <p:nvPr/>
          </p:nvSpPr>
          <p:spPr>
            <a:xfrm>
              <a:off x="0" y="0"/>
              <a:ext cx="6846060" cy="1514602"/>
            </a:xfrm>
            <a:prstGeom prst="rect">
              <a:avLst/>
            </a:prstGeom>
            <a:solidFill>
              <a:srgbClr val="EF7B02"/>
            </a:solidFill>
          </p:spPr>
        </p:sp>
        <p:sp>
          <p:nvSpPr>
            <p:cNvPr id="14" name="TextBox 14"/>
            <p:cNvSpPr txBox="1"/>
            <p:nvPr/>
          </p:nvSpPr>
          <p:spPr>
            <a:xfrm>
              <a:off x="1182864" y="134579"/>
              <a:ext cx="4480335" cy="1178443"/>
            </a:xfrm>
            <a:prstGeom prst="rect">
              <a:avLst/>
            </a:prstGeom>
          </p:spPr>
          <p:txBody>
            <a:bodyPr lIns="0" tIns="0" rIns="0" bIns="0" rtlCol="0" anchor="t">
              <a:spAutoFit/>
            </a:bodyPr>
            <a:lstStyle/>
            <a:p>
              <a:pPr algn="ctr">
                <a:lnSpc>
                  <a:spcPts val="1820"/>
                </a:lnSpc>
              </a:pPr>
              <a:r>
                <a:rPr lang="en-US" sz="1300">
                  <a:latin typeface="Open Sans 1 Bold"/>
                </a:rPr>
                <a:t>DENIAL OF </a:t>
              </a:r>
            </a:p>
            <a:p>
              <a:pPr algn="ctr">
                <a:lnSpc>
                  <a:spcPts val="1820"/>
                </a:lnSpc>
                <a:spcBef>
                  <a:spcPct val="0"/>
                </a:spcBef>
              </a:pPr>
              <a:r>
                <a:rPr lang="en-US" sz="1300">
                  <a:latin typeface="Open Sans 1 Bold"/>
                </a:rPr>
                <a:t>RESPONSIBILITY</a:t>
              </a:r>
            </a:p>
          </p:txBody>
        </p:sp>
        <p:sp>
          <p:nvSpPr>
            <p:cNvPr id="15" name="TextBox 15"/>
            <p:cNvSpPr txBox="1"/>
            <p:nvPr/>
          </p:nvSpPr>
          <p:spPr>
            <a:xfrm>
              <a:off x="0" y="1765427"/>
              <a:ext cx="6846060" cy="5487315"/>
            </a:xfrm>
            <a:prstGeom prst="rect">
              <a:avLst/>
            </a:prstGeom>
          </p:spPr>
          <p:txBody>
            <a:bodyPr lIns="0" tIns="0" rIns="0" bIns="0" rtlCol="0" anchor="t">
              <a:spAutoFit/>
            </a:bodyPr>
            <a:lstStyle/>
            <a:p>
              <a:pPr algn="ctr">
                <a:lnSpc>
                  <a:spcPts val="1820"/>
                </a:lnSpc>
                <a:spcBef>
                  <a:spcPct val="0"/>
                </a:spcBef>
              </a:pPr>
              <a:r>
                <a:rPr lang="en-US" sz="1300" dirty="0">
                  <a:latin typeface="Open Sans 1"/>
                </a:rPr>
                <a:t>Child will </a:t>
              </a:r>
              <a:r>
                <a:rPr lang="en-US" sz="1300" b="1" dirty="0">
                  <a:latin typeface="Open Sans 1"/>
                </a:rPr>
                <a:t>views violent actions as defensive</a:t>
              </a:r>
              <a:r>
                <a:rPr lang="en-US" sz="1300" dirty="0">
                  <a:latin typeface="Open Sans 1"/>
                </a:rPr>
                <a:t>, not aggressive.</a:t>
              </a:r>
            </a:p>
            <a:p>
              <a:pPr algn="ctr">
                <a:lnSpc>
                  <a:spcPts val="1820"/>
                </a:lnSpc>
                <a:spcBef>
                  <a:spcPct val="0"/>
                </a:spcBef>
              </a:pPr>
              <a:endParaRPr lang="en-US" sz="1300" dirty="0">
                <a:latin typeface="Open Sans 1"/>
              </a:endParaRPr>
            </a:p>
            <a:p>
              <a:pPr algn="ctr">
                <a:lnSpc>
                  <a:spcPts val="1820"/>
                </a:lnSpc>
                <a:spcBef>
                  <a:spcPct val="0"/>
                </a:spcBef>
              </a:pPr>
              <a:r>
                <a:rPr lang="en-US" sz="1300" dirty="0">
                  <a:latin typeface="Open Sans 1"/>
                </a:rPr>
                <a:t>They will quickly turn the focus on the other person’s actions as cause for their reaction.</a:t>
              </a:r>
            </a:p>
            <a:p>
              <a:pPr algn="ctr">
                <a:lnSpc>
                  <a:spcPts val="1820"/>
                </a:lnSpc>
                <a:spcBef>
                  <a:spcPct val="0"/>
                </a:spcBef>
              </a:pPr>
              <a:endParaRPr lang="en-US" sz="1300" dirty="0">
                <a:latin typeface="Open Sans 1"/>
              </a:endParaRPr>
            </a:p>
            <a:p>
              <a:pPr algn="ctr">
                <a:lnSpc>
                  <a:spcPts val="1820"/>
                </a:lnSpc>
                <a:spcBef>
                  <a:spcPct val="0"/>
                </a:spcBef>
              </a:pPr>
              <a:r>
                <a:rPr lang="en-US" sz="1300" dirty="0">
                  <a:latin typeface="Open Sans 1"/>
                </a:rPr>
                <a:t>Often they will turn to arguing their side.</a:t>
              </a:r>
            </a:p>
          </p:txBody>
        </p:sp>
      </p:grpSp>
      <p:pic>
        <p:nvPicPr>
          <p:cNvPr id="16" name="Picture 16"/>
          <p:cNvPicPr>
            <a:picLocks noChangeAspect="1"/>
          </p:cNvPicPr>
          <p:nvPr/>
        </p:nvPicPr>
        <p:blipFill>
          <a:blip r:embed="rId2"/>
          <a:srcRect/>
          <a:stretch>
            <a:fillRect/>
          </a:stretch>
        </p:blipFill>
        <p:spPr>
          <a:xfrm rot="-723964">
            <a:off x="7320089" y="3906313"/>
            <a:ext cx="1766986" cy="1278168"/>
          </a:xfrm>
          <a:prstGeom prst="rect">
            <a:avLst/>
          </a:prstGeom>
        </p:spPr>
      </p:pic>
      <p:grpSp>
        <p:nvGrpSpPr>
          <p:cNvPr id="17" name="Group 17"/>
          <p:cNvGrpSpPr/>
          <p:nvPr/>
        </p:nvGrpSpPr>
        <p:grpSpPr>
          <a:xfrm>
            <a:off x="7116565" y="4629150"/>
            <a:ext cx="283681" cy="283681"/>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CCDB0"/>
            </a:solidFill>
          </p:spPr>
        </p:sp>
      </p:grpSp>
      <p:sp>
        <p:nvSpPr>
          <p:cNvPr id="19" name="TextBox 19"/>
          <p:cNvSpPr txBox="1"/>
          <p:nvPr/>
        </p:nvSpPr>
        <p:spPr>
          <a:xfrm>
            <a:off x="7400246" y="4262563"/>
            <a:ext cx="1606674" cy="559640"/>
          </a:xfrm>
          <a:prstGeom prst="rect">
            <a:avLst/>
          </a:prstGeom>
        </p:spPr>
        <p:txBody>
          <a:bodyPr lIns="0" tIns="0" rIns="0" bIns="0" rtlCol="0" anchor="t">
            <a:spAutoFit/>
          </a:bodyPr>
          <a:lstStyle/>
          <a:p>
            <a:pPr algn="ctr">
              <a:lnSpc>
                <a:spcPts val="1470"/>
              </a:lnSpc>
              <a:spcBef>
                <a:spcPct val="0"/>
              </a:spcBef>
            </a:pPr>
            <a:r>
              <a:rPr lang="en-US" sz="1050" b="1" dirty="0">
                <a:latin typeface="Open Sans 1 Bold"/>
              </a:rPr>
              <a:t>Have you seen any of these effects of trauma in your students?</a:t>
            </a:r>
          </a:p>
        </p:txBody>
      </p:sp>
      <p:grpSp>
        <p:nvGrpSpPr>
          <p:cNvPr id="20" name="Group 20"/>
          <p:cNvGrpSpPr/>
          <p:nvPr/>
        </p:nvGrpSpPr>
        <p:grpSpPr>
          <a:xfrm>
            <a:off x="7011783" y="4815716"/>
            <a:ext cx="194231" cy="194231"/>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CCDB0"/>
            </a:solidFill>
          </p:spPr>
        </p:sp>
      </p:grpSp>
      <p:sp>
        <p:nvSpPr>
          <p:cNvPr id="23" name="TextBox 2">
            <a:extLst>
              <a:ext uri="{FF2B5EF4-FFF2-40B4-BE49-F238E27FC236}">
                <a16:creationId xmlns:a16="http://schemas.microsoft.com/office/drawing/2014/main" id="{342E848B-432A-4AD5-B8CE-84B9B35C5DDA}"/>
              </a:ext>
            </a:extLst>
          </p:cNvPr>
          <p:cNvSpPr txBox="1"/>
          <p:nvPr/>
        </p:nvSpPr>
        <p:spPr>
          <a:xfrm>
            <a:off x="174108" y="104807"/>
            <a:ext cx="8115300" cy="292709"/>
          </a:xfrm>
          <a:prstGeom prst="rect">
            <a:avLst/>
          </a:prstGeom>
        </p:spPr>
        <p:txBody>
          <a:bodyPr lIns="0" tIns="0" rIns="0" bIns="0" rtlCol="0" anchor="t">
            <a:spAutoFit/>
          </a:bodyPr>
          <a:lstStyle/>
          <a:p>
            <a:pPr>
              <a:lnSpc>
                <a:spcPts val="2520"/>
              </a:lnSpc>
            </a:pPr>
            <a:r>
              <a:rPr lang="en-US" sz="1800" spc="63" dirty="0">
                <a:solidFill>
                  <a:srgbClr val="191919"/>
                </a:solidFill>
                <a:latin typeface="Open Sans 1 Bold"/>
              </a:rPr>
              <a:t>Common Ways Behavior is Challenging at School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20"/>
          <p:cNvPicPr preferRelativeResize="0"/>
          <p:nvPr/>
        </p:nvPicPr>
        <p:blipFill rotWithShape="1">
          <a:blip r:embed="rId3">
            <a:alphaModFix/>
          </a:blip>
          <a:srcRect/>
          <a:stretch/>
        </p:blipFill>
        <p:spPr>
          <a:xfrm>
            <a:off x="6354769" y="3067050"/>
            <a:ext cx="1836731" cy="1759145"/>
          </a:xfrm>
          <a:prstGeom prst="rect">
            <a:avLst/>
          </a:prstGeom>
          <a:noFill/>
          <a:ln>
            <a:noFill/>
          </a:ln>
        </p:spPr>
      </p:pic>
      <p:pic>
        <p:nvPicPr>
          <p:cNvPr id="143" name="Google Shape;143;p20"/>
          <p:cNvPicPr preferRelativeResize="0"/>
          <p:nvPr/>
        </p:nvPicPr>
        <p:blipFill rotWithShape="1">
          <a:blip r:embed="rId4">
            <a:alphaModFix/>
          </a:blip>
          <a:srcRect/>
          <a:stretch/>
        </p:blipFill>
        <p:spPr>
          <a:xfrm>
            <a:off x="1442869" y="900019"/>
            <a:ext cx="1862232" cy="1862232"/>
          </a:xfrm>
          <a:prstGeom prst="rect">
            <a:avLst/>
          </a:prstGeom>
          <a:noFill/>
          <a:ln>
            <a:noFill/>
          </a:ln>
        </p:spPr>
      </p:pic>
      <p:sp>
        <p:nvSpPr>
          <p:cNvPr id="144" name="Google Shape;144;p20"/>
          <p:cNvSpPr txBox="1"/>
          <p:nvPr/>
        </p:nvSpPr>
        <p:spPr>
          <a:xfrm>
            <a:off x="1442869" y="55800"/>
            <a:ext cx="6202839" cy="458550"/>
          </a:xfrm>
          <a:prstGeom prst="rect">
            <a:avLst/>
          </a:prstGeom>
          <a:noFill/>
          <a:ln>
            <a:noFill/>
          </a:ln>
        </p:spPr>
        <p:txBody>
          <a:bodyPr spcFirstLastPara="1" wrap="square" lIns="68569" tIns="68569" rIns="68569" bIns="68569" anchor="b" anchorCtr="0">
            <a:noAutofit/>
          </a:bodyPr>
          <a:lstStyle/>
          <a:p>
            <a:pPr algn="ctr">
              <a:lnSpc>
                <a:spcPct val="115000"/>
              </a:lnSpc>
              <a:buClr>
                <a:schemeClr val="lt1"/>
              </a:buClr>
              <a:buSzPts val="2800"/>
            </a:pPr>
            <a:r>
              <a:rPr lang="en-US" sz="2100" b="1" dirty="0">
                <a:solidFill>
                  <a:srgbClr val="2A4237"/>
                </a:solidFill>
                <a:latin typeface="Calibri"/>
                <a:cs typeface="Calibri"/>
                <a:sym typeface="Calibri"/>
              </a:rPr>
              <a:t>Both Ends of a Spectrum of Behaviors</a:t>
            </a:r>
            <a:endParaRPr sz="1350" dirty="0"/>
          </a:p>
        </p:txBody>
      </p:sp>
      <p:sp>
        <p:nvSpPr>
          <p:cNvPr id="145" name="Google Shape;145;p20"/>
          <p:cNvSpPr txBox="1"/>
          <p:nvPr/>
        </p:nvSpPr>
        <p:spPr>
          <a:xfrm>
            <a:off x="1302319" y="2762250"/>
            <a:ext cx="3061125" cy="2173219"/>
          </a:xfrm>
          <a:prstGeom prst="rect">
            <a:avLst/>
          </a:prstGeom>
          <a:noFill/>
          <a:ln>
            <a:noFill/>
          </a:ln>
        </p:spPr>
        <p:txBody>
          <a:bodyPr spcFirstLastPara="1" wrap="square" lIns="68569" tIns="68569" rIns="68569" bIns="68569" anchor="t" anchorCtr="0">
            <a:noAutofit/>
          </a:bodyPr>
          <a:lstStyle/>
          <a:p>
            <a:pPr>
              <a:buClr>
                <a:schemeClr val="dk1"/>
              </a:buClr>
            </a:pPr>
            <a:r>
              <a:rPr lang="en-US" sz="1600" b="1" u="sng" dirty="0">
                <a:solidFill>
                  <a:schemeClr val="dk1"/>
                </a:solidFill>
                <a:latin typeface="Calibri"/>
                <a:ea typeface="Calibri"/>
                <a:cs typeface="Calibri"/>
                <a:sym typeface="Calibri"/>
              </a:rPr>
              <a:t>Hyperarousal</a:t>
            </a:r>
            <a:r>
              <a:rPr lang="en-US" sz="1350" dirty="0">
                <a:solidFill>
                  <a:schemeClr val="dk1"/>
                </a:solidFill>
                <a:latin typeface="Calibri"/>
                <a:ea typeface="Calibri"/>
                <a:cs typeface="Calibri"/>
                <a:sym typeface="Calibri"/>
              </a:rPr>
              <a:t>, which may show up as:</a:t>
            </a:r>
            <a:endParaRPr sz="1350" dirty="0">
              <a:solidFill>
                <a:schemeClr val="dk1"/>
              </a:solidFill>
              <a:latin typeface="Calibri"/>
              <a:ea typeface="Calibri"/>
              <a:cs typeface="Calibri"/>
              <a:sym typeface="Calibri"/>
            </a:endParaRPr>
          </a:p>
          <a:p>
            <a:pPr marL="228600" indent="-228600">
              <a:buClr>
                <a:schemeClr val="dk1"/>
              </a:buClr>
              <a:buFont typeface="Arial" panose="020B0604020202020204" pitchFamily="34" charset="0"/>
              <a:buChar char="•"/>
            </a:pPr>
            <a:r>
              <a:rPr lang="en-US" sz="1350" dirty="0">
                <a:solidFill>
                  <a:schemeClr val="dk1"/>
                </a:solidFill>
                <a:latin typeface="Calibri"/>
                <a:ea typeface="Calibri"/>
                <a:cs typeface="Calibri"/>
                <a:sym typeface="Calibri"/>
              </a:rPr>
              <a:t>Inability to remain seated</a:t>
            </a:r>
            <a:endParaRPr sz="1350" dirty="0">
              <a:solidFill>
                <a:schemeClr val="dk1"/>
              </a:solidFill>
              <a:latin typeface="Calibri"/>
              <a:ea typeface="Calibri"/>
              <a:cs typeface="Calibri"/>
              <a:sym typeface="Calibri"/>
            </a:endParaRPr>
          </a:p>
          <a:p>
            <a:pPr marL="228600" indent="-228600">
              <a:buClr>
                <a:schemeClr val="dk1"/>
              </a:buClr>
              <a:buFont typeface="Arial" panose="020B0604020202020204" pitchFamily="34" charset="0"/>
              <a:buChar char="•"/>
            </a:pPr>
            <a:r>
              <a:rPr lang="en-US" sz="1350" dirty="0">
                <a:solidFill>
                  <a:schemeClr val="dk1"/>
                </a:solidFill>
                <a:latin typeface="Calibri"/>
                <a:ea typeface="Calibri"/>
                <a:cs typeface="Calibri"/>
                <a:sym typeface="Calibri"/>
              </a:rPr>
              <a:t>Tension, irritability, and impatience</a:t>
            </a:r>
            <a:endParaRPr sz="1350" dirty="0">
              <a:solidFill>
                <a:schemeClr val="dk1"/>
              </a:solidFill>
              <a:latin typeface="Calibri"/>
              <a:ea typeface="Calibri"/>
              <a:cs typeface="Calibri"/>
              <a:sym typeface="Calibri"/>
            </a:endParaRPr>
          </a:p>
          <a:p>
            <a:pPr marL="228600" indent="-228600">
              <a:buClr>
                <a:schemeClr val="dk1"/>
              </a:buClr>
              <a:buFont typeface="Arial" panose="020B0604020202020204" pitchFamily="34" charset="0"/>
              <a:buChar char="•"/>
            </a:pPr>
            <a:r>
              <a:rPr lang="en-US" sz="1350" dirty="0">
                <a:solidFill>
                  <a:schemeClr val="dk1"/>
                </a:solidFill>
                <a:latin typeface="Calibri"/>
                <a:ea typeface="Calibri"/>
                <a:cs typeface="Calibri"/>
                <a:sym typeface="Calibri"/>
              </a:rPr>
              <a:t>Anger outbursts and aggression</a:t>
            </a:r>
            <a:endParaRPr sz="1350" dirty="0">
              <a:solidFill>
                <a:schemeClr val="dk1"/>
              </a:solidFill>
              <a:latin typeface="Calibri"/>
              <a:ea typeface="Calibri"/>
              <a:cs typeface="Calibri"/>
              <a:sym typeface="Calibri"/>
            </a:endParaRPr>
          </a:p>
          <a:p>
            <a:pPr marL="228600" indent="-228600">
              <a:buClr>
                <a:schemeClr val="dk1"/>
              </a:buClr>
              <a:buFont typeface="Arial" panose="020B0604020202020204" pitchFamily="34" charset="0"/>
              <a:buChar char="•"/>
            </a:pPr>
            <a:r>
              <a:rPr lang="en-US" sz="1350" dirty="0">
                <a:solidFill>
                  <a:schemeClr val="dk1"/>
                </a:solidFill>
                <a:latin typeface="Calibri"/>
                <a:ea typeface="Calibri"/>
                <a:cs typeface="Calibri"/>
                <a:sym typeface="Calibri"/>
              </a:rPr>
              <a:t>Reactivity</a:t>
            </a:r>
            <a:endParaRPr sz="1350" dirty="0">
              <a:solidFill>
                <a:schemeClr val="dk1"/>
              </a:solidFill>
              <a:latin typeface="Calibri"/>
              <a:ea typeface="Calibri"/>
              <a:cs typeface="Calibri"/>
              <a:sym typeface="Calibri"/>
            </a:endParaRPr>
          </a:p>
          <a:p>
            <a:pPr marL="228600" indent="-228600">
              <a:buClr>
                <a:schemeClr val="dk1"/>
              </a:buClr>
              <a:buFont typeface="Arial" panose="020B0604020202020204" pitchFamily="34" charset="0"/>
              <a:buChar char="•"/>
            </a:pPr>
            <a:r>
              <a:rPr lang="en-US" sz="1350" dirty="0">
                <a:solidFill>
                  <a:schemeClr val="dk1"/>
                </a:solidFill>
                <a:latin typeface="Calibri"/>
                <a:ea typeface="Calibri"/>
                <a:cs typeface="Calibri"/>
                <a:sym typeface="Calibri"/>
              </a:rPr>
              <a:t>Defiance</a:t>
            </a:r>
            <a:endParaRPr sz="1350" dirty="0">
              <a:solidFill>
                <a:schemeClr val="dk1"/>
              </a:solidFill>
              <a:latin typeface="Calibri"/>
              <a:ea typeface="Calibri"/>
              <a:cs typeface="Calibri"/>
              <a:sym typeface="Calibri"/>
            </a:endParaRPr>
          </a:p>
          <a:p>
            <a:pPr marL="228600" indent="-228600">
              <a:buClr>
                <a:schemeClr val="dk1"/>
              </a:buClr>
              <a:buFont typeface="Arial" panose="020B0604020202020204" pitchFamily="34" charset="0"/>
              <a:buChar char="•"/>
            </a:pPr>
            <a:r>
              <a:rPr lang="en-US" sz="1350" dirty="0">
                <a:solidFill>
                  <a:schemeClr val="dk1"/>
                </a:solidFill>
                <a:latin typeface="Calibri"/>
                <a:ea typeface="Calibri"/>
                <a:cs typeface="Calibri"/>
                <a:sym typeface="Calibri"/>
              </a:rPr>
              <a:t>Hypervigilance</a:t>
            </a:r>
            <a:endParaRPr sz="1350" dirty="0">
              <a:solidFill>
                <a:schemeClr val="dk1"/>
              </a:solidFill>
              <a:latin typeface="Calibri"/>
              <a:ea typeface="Calibri"/>
              <a:cs typeface="Calibri"/>
              <a:sym typeface="Calibri"/>
            </a:endParaRPr>
          </a:p>
          <a:p>
            <a:pPr marL="228600" indent="-228600">
              <a:buClr>
                <a:schemeClr val="dk1"/>
              </a:buClr>
              <a:buFont typeface="Arial" panose="020B0604020202020204" pitchFamily="34" charset="0"/>
              <a:buChar char="•"/>
            </a:pPr>
            <a:r>
              <a:rPr lang="en-US" sz="1350" dirty="0">
                <a:solidFill>
                  <a:schemeClr val="dk1"/>
                </a:solidFill>
                <a:latin typeface="Calibri"/>
                <a:ea typeface="Calibri"/>
                <a:cs typeface="Calibri"/>
                <a:sym typeface="Calibri"/>
              </a:rPr>
              <a:t>Impulsivity</a:t>
            </a:r>
            <a:endParaRPr sz="1350" dirty="0">
              <a:solidFill>
                <a:schemeClr val="dk1"/>
              </a:solidFill>
              <a:latin typeface="Calibri"/>
              <a:ea typeface="Calibri"/>
              <a:cs typeface="Calibri"/>
              <a:sym typeface="Calibri"/>
            </a:endParaRPr>
          </a:p>
          <a:p>
            <a:pPr marL="228600" indent="-228600">
              <a:buClr>
                <a:schemeClr val="dk1"/>
              </a:buClr>
              <a:buFont typeface="Arial" panose="020B0604020202020204" pitchFamily="34" charset="0"/>
              <a:buChar char="•"/>
            </a:pPr>
            <a:r>
              <a:rPr lang="en-US" sz="1350" dirty="0">
                <a:solidFill>
                  <a:schemeClr val="dk1"/>
                </a:solidFill>
                <a:latin typeface="Calibri"/>
                <a:ea typeface="Calibri"/>
                <a:cs typeface="Calibri"/>
                <a:sym typeface="Calibri"/>
              </a:rPr>
              <a:t>Exaggerated startle response</a:t>
            </a:r>
            <a:endParaRPr sz="1350" dirty="0">
              <a:solidFill>
                <a:schemeClr val="dk1"/>
              </a:solidFill>
              <a:latin typeface="Calibri"/>
              <a:ea typeface="Calibri"/>
              <a:cs typeface="Calibri"/>
              <a:sym typeface="Calibri"/>
            </a:endParaRPr>
          </a:p>
          <a:p>
            <a:pPr marL="228600" indent="-228600">
              <a:buClr>
                <a:schemeClr val="dk1"/>
              </a:buClr>
              <a:buFont typeface="Arial" panose="020B0604020202020204" pitchFamily="34" charset="0"/>
              <a:buChar char="•"/>
            </a:pPr>
            <a:r>
              <a:rPr lang="en-US" sz="1350" dirty="0">
                <a:solidFill>
                  <a:schemeClr val="dk1"/>
                </a:solidFill>
                <a:latin typeface="Calibri"/>
                <a:ea typeface="Calibri"/>
                <a:cs typeface="Calibri"/>
                <a:sym typeface="Calibri"/>
              </a:rPr>
              <a:t>Excessive Chatter</a:t>
            </a:r>
            <a:endParaRPr sz="1500" dirty="0">
              <a:latin typeface="Calibri"/>
              <a:ea typeface="Calibri"/>
              <a:cs typeface="Calibri"/>
              <a:sym typeface="Calibri"/>
            </a:endParaRPr>
          </a:p>
        </p:txBody>
      </p:sp>
      <p:sp>
        <p:nvSpPr>
          <p:cNvPr id="146" name="Google Shape;146;p20"/>
          <p:cNvSpPr txBox="1"/>
          <p:nvPr/>
        </p:nvSpPr>
        <p:spPr>
          <a:xfrm>
            <a:off x="4499925" y="622069"/>
            <a:ext cx="3241876" cy="3102750"/>
          </a:xfrm>
          <a:prstGeom prst="rect">
            <a:avLst/>
          </a:prstGeom>
          <a:noFill/>
          <a:ln>
            <a:noFill/>
          </a:ln>
        </p:spPr>
        <p:txBody>
          <a:bodyPr spcFirstLastPara="1" wrap="square" lIns="68569" tIns="68569" rIns="68569" bIns="68569" anchor="t" anchorCtr="0">
            <a:noAutofit/>
          </a:bodyPr>
          <a:lstStyle/>
          <a:p>
            <a:pPr>
              <a:buClr>
                <a:schemeClr val="dk1"/>
              </a:buClr>
            </a:pPr>
            <a:r>
              <a:rPr lang="en-US" sz="1600" b="1" u="sng" dirty="0" err="1">
                <a:solidFill>
                  <a:schemeClr val="dk1"/>
                </a:solidFill>
                <a:latin typeface="Calibri"/>
                <a:ea typeface="Calibri"/>
                <a:cs typeface="Calibri"/>
                <a:sym typeface="Calibri"/>
              </a:rPr>
              <a:t>Hypoarousal</a:t>
            </a:r>
            <a:r>
              <a:rPr lang="en-US" sz="1600" dirty="0">
                <a:solidFill>
                  <a:schemeClr val="dk1"/>
                </a:solidFill>
                <a:latin typeface="Calibri"/>
                <a:ea typeface="Calibri"/>
                <a:cs typeface="Calibri"/>
                <a:sym typeface="Calibri"/>
              </a:rPr>
              <a:t>,</a:t>
            </a:r>
            <a:r>
              <a:rPr lang="en-US" sz="1350" dirty="0">
                <a:solidFill>
                  <a:schemeClr val="dk1"/>
                </a:solidFill>
                <a:latin typeface="Calibri"/>
                <a:ea typeface="Calibri"/>
                <a:cs typeface="Calibri"/>
                <a:sym typeface="Calibri"/>
              </a:rPr>
              <a:t> which may show up as</a:t>
            </a:r>
            <a:endParaRPr sz="1350" dirty="0">
              <a:solidFill>
                <a:schemeClr val="dk1"/>
              </a:solidFill>
              <a:latin typeface="Calibri"/>
              <a:ea typeface="Calibri"/>
              <a:cs typeface="Calibri"/>
              <a:sym typeface="Calibri"/>
            </a:endParaRPr>
          </a:p>
          <a:p>
            <a:pPr marL="228600" indent="-228600">
              <a:buClr>
                <a:schemeClr val="dk1"/>
              </a:buClr>
              <a:buFont typeface="Arial" panose="020B0604020202020204" pitchFamily="34" charset="0"/>
              <a:buChar char="•"/>
            </a:pPr>
            <a:r>
              <a:rPr lang="en-US" sz="1350" dirty="0">
                <a:solidFill>
                  <a:schemeClr val="dk1"/>
                </a:solidFill>
                <a:latin typeface="Calibri"/>
                <a:ea typeface="Calibri"/>
                <a:cs typeface="Calibri"/>
                <a:sym typeface="Calibri"/>
              </a:rPr>
              <a:t>Daydreaming, “spacing out”</a:t>
            </a:r>
            <a:endParaRPr sz="1350" dirty="0">
              <a:solidFill>
                <a:schemeClr val="dk1"/>
              </a:solidFill>
              <a:latin typeface="Calibri"/>
              <a:ea typeface="Calibri"/>
              <a:cs typeface="Calibri"/>
              <a:sym typeface="Calibri"/>
            </a:endParaRPr>
          </a:p>
          <a:p>
            <a:pPr marL="228600" indent="-228600">
              <a:buClr>
                <a:schemeClr val="dk1"/>
              </a:buClr>
              <a:buFont typeface="Arial" panose="020B0604020202020204" pitchFamily="34" charset="0"/>
              <a:buChar char="•"/>
            </a:pPr>
            <a:r>
              <a:rPr lang="en-US" sz="1350" dirty="0">
                <a:solidFill>
                  <a:schemeClr val="dk1"/>
                </a:solidFill>
                <a:latin typeface="Calibri"/>
                <a:ea typeface="Calibri"/>
                <a:cs typeface="Calibri"/>
                <a:sym typeface="Calibri"/>
              </a:rPr>
              <a:t>Forgetting assignments</a:t>
            </a:r>
            <a:endParaRPr sz="1350" dirty="0">
              <a:solidFill>
                <a:schemeClr val="dk1"/>
              </a:solidFill>
              <a:latin typeface="Calibri"/>
              <a:ea typeface="Calibri"/>
              <a:cs typeface="Calibri"/>
              <a:sym typeface="Calibri"/>
            </a:endParaRPr>
          </a:p>
          <a:p>
            <a:pPr marL="228600" indent="-228600">
              <a:buClr>
                <a:schemeClr val="dk1"/>
              </a:buClr>
              <a:buFont typeface="Arial" panose="020B0604020202020204" pitchFamily="34" charset="0"/>
              <a:buChar char="•"/>
            </a:pPr>
            <a:r>
              <a:rPr lang="en-US" sz="1350" dirty="0">
                <a:solidFill>
                  <a:schemeClr val="dk1"/>
                </a:solidFill>
                <a:latin typeface="Calibri"/>
                <a:ea typeface="Calibri"/>
                <a:cs typeface="Calibri"/>
                <a:sym typeface="Calibri"/>
              </a:rPr>
              <a:t>Forgetting material previously mastered</a:t>
            </a:r>
            <a:endParaRPr sz="1350" dirty="0">
              <a:solidFill>
                <a:schemeClr val="dk1"/>
              </a:solidFill>
              <a:latin typeface="Calibri"/>
              <a:ea typeface="Calibri"/>
              <a:cs typeface="Calibri"/>
              <a:sym typeface="Calibri"/>
            </a:endParaRPr>
          </a:p>
          <a:p>
            <a:pPr marL="228600" indent="-228600">
              <a:buClr>
                <a:schemeClr val="dk1"/>
              </a:buClr>
              <a:buFont typeface="Arial" panose="020B0604020202020204" pitchFamily="34" charset="0"/>
              <a:buChar char="•"/>
            </a:pPr>
            <a:r>
              <a:rPr lang="en-US" sz="1350" dirty="0">
                <a:solidFill>
                  <a:schemeClr val="dk1"/>
                </a:solidFill>
                <a:latin typeface="Calibri"/>
                <a:ea typeface="Calibri"/>
                <a:cs typeface="Calibri"/>
                <a:sym typeface="Calibri"/>
              </a:rPr>
              <a:t>Not processing material just read or discussed</a:t>
            </a:r>
            <a:endParaRPr sz="1350" dirty="0">
              <a:solidFill>
                <a:schemeClr val="dk1"/>
              </a:solidFill>
              <a:latin typeface="Calibri"/>
              <a:ea typeface="Calibri"/>
              <a:cs typeface="Calibri"/>
              <a:sym typeface="Calibri"/>
            </a:endParaRPr>
          </a:p>
          <a:p>
            <a:pPr marL="228600" indent="-228600">
              <a:buClr>
                <a:schemeClr val="dk1"/>
              </a:buClr>
              <a:buFont typeface="Arial" panose="020B0604020202020204" pitchFamily="34" charset="0"/>
              <a:buChar char="•"/>
            </a:pPr>
            <a:r>
              <a:rPr lang="en-US" sz="1350" dirty="0">
                <a:solidFill>
                  <a:schemeClr val="dk1"/>
                </a:solidFill>
                <a:latin typeface="Calibri"/>
                <a:ea typeface="Calibri"/>
                <a:cs typeface="Calibri"/>
                <a:sym typeface="Calibri"/>
              </a:rPr>
              <a:t>Lethargy, sleeping in class</a:t>
            </a:r>
            <a:endParaRPr sz="1350" dirty="0">
              <a:solidFill>
                <a:schemeClr val="dk1"/>
              </a:solidFill>
              <a:latin typeface="Calibri"/>
              <a:ea typeface="Calibri"/>
              <a:cs typeface="Calibri"/>
              <a:sym typeface="Calibri"/>
            </a:endParaRPr>
          </a:p>
          <a:p>
            <a:pPr marL="228600" indent="-228600">
              <a:buClr>
                <a:schemeClr val="dk1"/>
              </a:buClr>
              <a:buFont typeface="Arial" panose="020B0604020202020204" pitchFamily="34" charset="0"/>
              <a:buChar char="•"/>
            </a:pPr>
            <a:r>
              <a:rPr lang="en-US" sz="1350" dirty="0">
                <a:solidFill>
                  <a:schemeClr val="dk1"/>
                </a:solidFill>
                <a:latin typeface="Calibri"/>
                <a:ea typeface="Calibri"/>
                <a:cs typeface="Calibri"/>
                <a:sym typeface="Calibri"/>
              </a:rPr>
              <a:t>Hyper-focused on an activity and unaware of other activities</a:t>
            </a:r>
            <a:endParaRPr sz="1350" dirty="0">
              <a:solidFill>
                <a:schemeClr val="dk1"/>
              </a:solidFill>
              <a:latin typeface="Calibri"/>
              <a:ea typeface="Calibri"/>
              <a:cs typeface="Calibri"/>
              <a:sym typeface="Calibri"/>
            </a:endParaRPr>
          </a:p>
          <a:p>
            <a:pPr marL="228600" indent="-228600">
              <a:buClr>
                <a:schemeClr val="dk1"/>
              </a:buClr>
              <a:buFont typeface="Arial" panose="020B0604020202020204" pitchFamily="34" charset="0"/>
              <a:buChar char="•"/>
            </a:pPr>
            <a:r>
              <a:rPr lang="en-US" sz="1350" dirty="0">
                <a:solidFill>
                  <a:schemeClr val="dk1"/>
                </a:solidFill>
                <a:latin typeface="Calibri"/>
                <a:ea typeface="Calibri"/>
                <a:cs typeface="Calibri"/>
                <a:sym typeface="Calibri"/>
              </a:rPr>
              <a:t>Blocks an event or activity but maintains some level of functioning for other activities</a:t>
            </a:r>
            <a:endParaRPr sz="1350" dirty="0">
              <a:solidFill>
                <a:schemeClr val="dk1"/>
              </a:solidFill>
              <a:latin typeface="Calibri"/>
              <a:ea typeface="Calibri"/>
              <a:cs typeface="Calibri"/>
              <a:sym typeface="Calibri"/>
            </a:endParaRPr>
          </a:p>
          <a:p>
            <a:pPr marL="228600" indent="-228600">
              <a:buClr>
                <a:schemeClr val="dk1"/>
              </a:buClr>
              <a:buFont typeface="Arial" panose="020B0604020202020204" pitchFamily="34" charset="0"/>
              <a:buChar char="•"/>
            </a:pPr>
            <a:r>
              <a:rPr lang="en-US" sz="1350" dirty="0">
                <a:solidFill>
                  <a:schemeClr val="dk1"/>
                </a:solidFill>
                <a:latin typeface="Calibri"/>
                <a:ea typeface="Calibri"/>
                <a:cs typeface="Calibri"/>
                <a:sym typeface="Calibri"/>
              </a:rPr>
              <a:t>Lack of motivation</a:t>
            </a:r>
            <a:endParaRPr sz="1500" dirty="0">
              <a:latin typeface="Calibri"/>
              <a:ea typeface="Calibri"/>
              <a:cs typeface="Calibri"/>
              <a:sym typeface="Calibri"/>
            </a:endParaRPr>
          </a:p>
        </p:txBody>
      </p:sp>
      <p:sp>
        <p:nvSpPr>
          <p:cNvPr id="2" name="TextBox 1">
            <a:extLst>
              <a:ext uri="{FF2B5EF4-FFF2-40B4-BE49-F238E27FC236}">
                <a16:creationId xmlns:a16="http://schemas.microsoft.com/office/drawing/2014/main" id="{BADD2C35-C694-874A-9479-457D6FFD6F37}"/>
              </a:ext>
            </a:extLst>
          </p:cNvPr>
          <p:cNvSpPr txBox="1"/>
          <p:nvPr/>
        </p:nvSpPr>
        <p:spPr>
          <a:xfrm>
            <a:off x="495300" y="668349"/>
            <a:ext cx="1872629" cy="276999"/>
          </a:xfrm>
          <a:prstGeom prst="rect">
            <a:avLst/>
          </a:prstGeom>
          <a:noFill/>
        </p:spPr>
        <p:txBody>
          <a:bodyPr wrap="none" rtlCol="0">
            <a:spAutoFit/>
          </a:bodyPr>
          <a:lstStyle/>
          <a:p>
            <a:r>
              <a:rPr lang="en-US" sz="1200" b="1" dirty="0">
                <a:solidFill>
                  <a:schemeClr val="dk1"/>
                </a:solidFill>
                <a:ea typeface="Calibri"/>
                <a:cs typeface="Calibri"/>
                <a:sym typeface="Calibri"/>
              </a:rPr>
              <a:t>Pay attention to both…</a:t>
            </a:r>
            <a:endParaRPr lang="en-US" sz="1200" b="1" dirty="0"/>
          </a:p>
        </p:txBody>
      </p:sp>
    </p:spTree>
    <p:extLst>
      <p:ext uri="{BB962C8B-B14F-4D97-AF65-F5344CB8AC3E}">
        <p14:creationId xmlns:p14="http://schemas.microsoft.com/office/powerpoint/2010/main" val="231663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1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191"/>
        <p:cNvGrpSpPr/>
        <p:nvPr/>
      </p:nvGrpSpPr>
      <p:grpSpPr>
        <a:xfrm>
          <a:off x="0" y="0"/>
          <a:ext cx="0" cy="0"/>
          <a:chOff x="0" y="0"/>
          <a:chExt cx="0" cy="0"/>
        </a:xfrm>
      </p:grpSpPr>
      <p:sp>
        <p:nvSpPr>
          <p:cNvPr id="192" name="Google Shape;192;p31"/>
          <p:cNvSpPr txBox="1">
            <a:spLocks noGrp="1"/>
          </p:cNvSpPr>
          <p:nvPr>
            <p:ph type="title"/>
          </p:nvPr>
        </p:nvSpPr>
        <p:spPr>
          <a:xfrm>
            <a:off x="204536" y="348916"/>
            <a:ext cx="8939463" cy="1136984"/>
          </a:xfrm>
          <a:prstGeom prst="rect">
            <a:avLst/>
          </a:prstGeom>
          <a:solidFill>
            <a:srgbClr val="F9CB9C"/>
          </a:solidFill>
        </p:spPr>
        <p:txBody>
          <a:bodyPr spcFirstLastPara="1" wrap="square" lIns="91425" tIns="91425" rIns="91425" bIns="91425" anchor="t" anchorCtr="0">
            <a:noAutofit/>
          </a:bodyPr>
          <a:lstStyle/>
          <a:p>
            <a:pPr marL="0" lvl="0" indent="0" algn="l" rtl="0">
              <a:spcBef>
                <a:spcPts val="0"/>
              </a:spcBef>
              <a:spcAft>
                <a:spcPts val="0"/>
              </a:spcAft>
              <a:buNone/>
            </a:pPr>
            <a:r>
              <a:rPr lang="en-US" sz="3200" b="1" dirty="0">
                <a:solidFill>
                  <a:schemeClr val="tx1"/>
                </a:solidFill>
              </a:rPr>
              <a:t>Developmental Relationships</a:t>
            </a:r>
            <a:endParaRPr sz="3200" b="1" dirty="0">
              <a:solidFill>
                <a:schemeClr val="tx1"/>
              </a:solidFill>
            </a:endParaRPr>
          </a:p>
        </p:txBody>
      </p:sp>
      <p:sp>
        <p:nvSpPr>
          <p:cNvPr id="193" name="Google Shape;193;p31"/>
          <p:cNvSpPr txBox="1">
            <a:spLocks noGrp="1"/>
          </p:cNvSpPr>
          <p:nvPr>
            <p:ph type="body" idx="1"/>
          </p:nvPr>
        </p:nvSpPr>
        <p:spPr>
          <a:xfrm>
            <a:off x="204461" y="1191126"/>
            <a:ext cx="8939463" cy="386572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000000"/>
              </a:solidFill>
            </a:endParaRPr>
          </a:p>
        </p:txBody>
      </p:sp>
    </p:spTree>
    <p:extLst>
      <p:ext uri="{BB962C8B-B14F-4D97-AF65-F5344CB8AC3E}">
        <p14:creationId xmlns:p14="http://schemas.microsoft.com/office/powerpoint/2010/main" val="3761526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342901" y="223520"/>
            <a:ext cx="8153400" cy="738664"/>
          </a:xfrm>
          <a:prstGeom prst="rect">
            <a:avLst/>
          </a:prstGeom>
        </p:spPr>
        <p:txBody>
          <a:bodyPr wrap="square" lIns="0" tIns="0" rIns="0" bIns="0" rtlCol="0" anchor="t">
            <a:spAutoFit/>
          </a:bodyPr>
          <a:lstStyle/>
          <a:p>
            <a:r>
              <a:rPr lang="en-US" sz="1600" spc="80" dirty="0">
                <a:solidFill>
                  <a:srgbClr val="007033"/>
                </a:solidFill>
              </a:rPr>
              <a:t>Not all stress is bad for development. </a:t>
            </a:r>
            <a:r>
              <a:rPr lang="en-US" sz="1600" spc="80" dirty="0">
                <a:solidFill>
                  <a:srgbClr val="191919"/>
                </a:solidFill>
              </a:rPr>
              <a:t>In fact, most stress is helpful for child and adult development. There are three kinds of stress: positive, tolerable, and toxic stress.</a:t>
            </a:r>
          </a:p>
        </p:txBody>
      </p:sp>
      <p:grpSp>
        <p:nvGrpSpPr>
          <p:cNvPr id="31" name="Group 31"/>
          <p:cNvGrpSpPr/>
          <p:nvPr/>
        </p:nvGrpSpPr>
        <p:grpSpPr>
          <a:xfrm>
            <a:off x="4992311" y="4276068"/>
            <a:ext cx="1228431" cy="541749"/>
            <a:chOff x="0" y="0"/>
            <a:chExt cx="1773797" cy="782261"/>
          </a:xfrm>
        </p:grpSpPr>
        <p:sp>
          <p:nvSpPr>
            <p:cNvPr id="32" name="Freeform 32"/>
            <p:cNvSpPr/>
            <p:nvPr/>
          </p:nvSpPr>
          <p:spPr>
            <a:xfrm>
              <a:off x="0" y="0"/>
              <a:ext cx="1773797" cy="782261"/>
            </a:xfrm>
            <a:custGeom>
              <a:avLst/>
              <a:gdLst/>
              <a:ahLst/>
              <a:cxnLst/>
              <a:rect l="l" t="t" r="r" b="b"/>
              <a:pathLst>
                <a:path w="1773797" h="782261">
                  <a:moveTo>
                    <a:pt x="0" y="0"/>
                  </a:moveTo>
                  <a:lnTo>
                    <a:pt x="1773797" y="0"/>
                  </a:lnTo>
                  <a:lnTo>
                    <a:pt x="1773797" y="782261"/>
                  </a:lnTo>
                  <a:lnTo>
                    <a:pt x="0" y="782261"/>
                  </a:lnTo>
                  <a:close/>
                </a:path>
              </a:pathLst>
            </a:custGeom>
            <a:solidFill>
              <a:srgbClr val="FFFFFF">
                <a:alpha val="29803"/>
              </a:srgbClr>
            </a:solidFill>
          </p:spPr>
        </p:sp>
      </p:grpSp>
      <p:sp>
        <p:nvSpPr>
          <p:cNvPr id="54" name="TextBox 54"/>
          <p:cNvSpPr txBox="1"/>
          <p:nvPr/>
        </p:nvSpPr>
        <p:spPr>
          <a:xfrm>
            <a:off x="6220742" y="4798767"/>
            <a:ext cx="2864306" cy="198581"/>
          </a:xfrm>
          <a:prstGeom prst="rect">
            <a:avLst/>
          </a:prstGeom>
        </p:spPr>
        <p:txBody>
          <a:bodyPr lIns="0" tIns="0" rIns="0" bIns="0" rtlCol="0" anchor="t">
            <a:spAutoFit/>
          </a:bodyPr>
          <a:lstStyle/>
          <a:p>
            <a:pPr algn="ctr">
              <a:lnSpc>
                <a:spcPts val="1680"/>
              </a:lnSpc>
              <a:spcBef>
                <a:spcPct val="0"/>
              </a:spcBef>
            </a:pPr>
            <a:r>
              <a:rPr lang="en-US" sz="1200">
                <a:latin typeface="Open Sans Light"/>
              </a:rPr>
              <a:t>Adapted from Center on Youth Wellness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300916" y="921286"/>
            <a:ext cx="2534332" cy="2434110"/>
          </a:xfrm>
          <a:prstGeom prst="rect">
            <a:avLst/>
          </a:prstGeom>
          <a:solidFill>
            <a:srgbClr val="F8CF2C"/>
          </a:solidFill>
        </p:spPr>
      </p:sp>
      <p:sp>
        <p:nvSpPr>
          <p:cNvPr id="3" name="AutoShape 3"/>
          <p:cNvSpPr/>
          <p:nvPr/>
        </p:nvSpPr>
        <p:spPr>
          <a:xfrm>
            <a:off x="774421" y="921286"/>
            <a:ext cx="2534332" cy="2434110"/>
          </a:xfrm>
          <a:prstGeom prst="rect">
            <a:avLst/>
          </a:prstGeom>
          <a:solidFill>
            <a:srgbClr val="C9E265"/>
          </a:solidFill>
        </p:spPr>
      </p:sp>
      <p:sp>
        <p:nvSpPr>
          <p:cNvPr id="4" name="AutoShape 4"/>
          <p:cNvSpPr/>
          <p:nvPr/>
        </p:nvSpPr>
        <p:spPr>
          <a:xfrm>
            <a:off x="5835247" y="921286"/>
            <a:ext cx="2534332" cy="2434110"/>
          </a:xfrm>
          <a:prstGeom prst="rect">
            <a:avLst/>
          </a:prstGeom>
          <a:solidFill>
            <a:srgbClr val="EC8D5F"/>
          </a:solidFill>
        </p:spPr>
      </p:sp>
      <p:sp>
        <p:nvSpPr>
          <p:cNvPr id="6" name="TextBox 6"/>
          <p:cNvSpPr txBox="1"/>
          <p:nvPr/>
        </p:nvSpPr>
        <p:spPr>
          <a:xfrm>
            <a:off x="5985165" y="1512840"/>
            <a:ext cx="2272023" cy="1744132"/>
          </a:xfrm>
          <a:prstGeom prst="rect">
            <a:avLst/>
          </a:prstGeom>
        </p:spPr>
        <p:txBody>
          <a:bodyPr lIns="0" tIns="0" rIns="0" bIns="0" rtlCol="0" anchor="t">
            <a:spAutoFit/>
          </a:bodyPr>
          <a:lstStyle/>
          <a:p>
            <a:pPr algn="ctr">
              <a:lnSpc>
                <a:spcPts val="2310"/>
              </a:lnSpc>
              <a:spcBef>
                <a:spcPct val="0"/>
              </a:spcBef>
            </a:pPr>
            <a:r>
              <a:rPr lang="en-US" sz="1650">
                <a:latin typeface="Open Sans 1"/>
              </a:rPr>
              <a:t>Extreme, frequent, or extended activation of the body's stress response </a:t>
            </a:r>
            <a:r>
              <a:rPr lang="en-US" sz="1650">
                <a:latin typeface="Open Sans 1 Bold Italics"/>
              </a:rPr>
              <a:t>without the buffering presence of a supportive adult.</a:t>
            </a:r>
          </a:p>
        </p:txBody>
      </p:sp>
      <p:sp>
        <p:nvSpPr>
          <p:cNvPr id="7" name="TextBox 7"/>
          <p:cNvSpPr txBox="1"/>
          <p:nvPr/>
        </p:nvSpPr>
        <p:spPr>
          <a:xfrm>
            <a:off x="3517297" y="1512840"/>
            <a:ext cx="2109407" cy="1154227"/>
          </a:xfrm>
          <a:prstGeom prst="rect">
            <a:avLst/>
          </a:prstGeom>
        </p:spPr>
        <p:txBody>
          <a:bodyPr lIns="0" tIns="0" rIns="0" bIns="0" rtlCol="0" anchor="t">
            <a:spAutoFit/>
          </a:bodyPr>
          <a:lstStyle/>
          <a:p>
            <a:pPr algn="ctr">
              <a:lnSpc>
                <a:spcPts val="2310"/>
              </a:lnSpc>
              <a:spcBef>
                <a:spcPct val="0"/>
              </a:spcBef>
            </a:pPr>
            <a:r>
              <a:rPr lang="en-US" sz="1650">
                <a:latin typeface="Open Sans 1"/>
              </a:rPr>
              <a:t>More severe stress response but limited in duration which allows for recovery.</a:t>
            </a:r>
          </a:p>
        </p:txBody>
      </p:sp>
      <p:sp>
        <p:nvSpPr>
          <p:cNvPr id="8" name="TextBox 8"/>
          <p:cNvSpPr txBox="1"/>
          <p:nvPr/>
        </p:nvSpPr>
        <p:spPr>
          <a:xfrm>
            <a:off x="3680957" y="1100468"/>
            <a:ext cx="1782087" cy="269369"/>
          </a:xfrm>
          <a:prstGeom prst="rect">
            <a:avLst/>
          </a:prstGeom>
        </p:spPr>
        <p:txBody>
          <a:bodyPr lIns="0" tIns="0" rIns="0" bIns="0" rtlCol="0" anchor="t">
            <a:spAutoFit/>
          </a:bodyPr>
          <a:lstStyle/>
          <a:p>
            <a:pPr algn="ctr">
              <a:lnSpc>
                <a:spcPts val="2310"/>
              </a:lnSpc>
              <a:spcBef>
                <a:spcPct val="0"/>
              </a:spcBef>
            </a:pPr>
            <a:r>
              <a:rPr lang="en-US" sz="1650">
                <a:latin typeface="Open Sans 1 Bold"/>
              </a:rPr>
              <a:t>Tolerable Stress</a:t>
            </a:r>
          </a:p>
        </p:txBody>
      </p:sp>
      <p:sp>
        <p:nvSpPr>
          <p:cNvPr id="9" name="TextBox 9"/>
          <p:cNvSpPr txBox="1"/>
          <p:nvPr/>
        </p:nvSpPr>
        <p:spPr>
          <a:xfrm>
            <a:off x="986884" y="1512840"/>
            <a:ext cx="2109407" cy="1449179"/>
          </a:xfrm>
          <a:prstGeom prst="rect">
            <a:avLst/>
          </a:prstGeom>
        </p:spPr>
        <p:txBody>
          <a:bodyPr lIns="0" tIns="0" rIns="0" bIns="0" rtlCol="0" anchor="t">
            <a:spAutoFit/>
          </a:bodyPr>
          <a:lstStyle/>
          <a:p>
            <a:pPr algn="ctr">
              <a:lnSpc>
                <a:spcPts val="2310"/>
              </a:lnSpc>
              <a:spcBef>
                <a:spcPct val="0"/>
              </a:spcBef>
            </a:pPr>
            <a:r>
              <a:rPr lang="en-US" sz="1650" dirty="0">
                <a:latin typeface="Open Sans 1"/>
              </a:rPr>
              <a:t>Mild/moderate and short-lived stress response necessary for healthy development.</a:t>
            </a:r>
          </a:p>
        </p:txBody>
      </p:sp>
      <p:sp>
        <p:nvSpPr>
          <p:cNvPr id="10" name="TextBox 10"/>
          <p:cNvSpPr txBox="1"/>
          <p:nvPr/>
        </p:nvSpPr>
        <p:spPr>
          <a:xfrm>
            <a:off x="6375072" y="1100468"/>
            <a:ext cx="1454683" cy="269369"/>
          </a:xfrm>
          <a:prstGeom prst="rect">
            <a:avLst/>
          </a:prstGeom>
        </p:spPr>
        <p:txBody>
          <a:bodyPr lIns="0" tIns="0" rIns="0" bIns="0" rtlCol="0" anchor="t">
            <a:spAutoFit/>
          </a:bodyPr>
          <a:lstStyle/>
          <a:p>
            <a:pPr algn="ctr">
              <a:lnSpc>
                <a:spcPts val="2310"/>
              </a:lnSpc>
              <a:spcBef>
                <a:spcPct val="0"/>
              </a:spcBef>
            </a:pPr>
            <a:r>
              <a:rPr lang="en-US" sz="1650">
                <a:latin typeface="Open Sans 1 Bold"/>
              </a:rPr>
              <a:t>Toxic Stress</a:t>
            </a:r>
          </a:p>
        </p:txBody>
      </p:sp>
      <p:sp>
        <p:nvSpPr>
          <p:cNvPr id="11" name="TextBox 11"/>
          <p:cNvSpPr txBox="1"/>
          <p:nvPr/>
        </p:nvSpPr>
        <p:spPr>
          <a:xfrm>
            <a:off x="1249890" y="1100468"/>
            <a:ext cx="1583394" cy="269369"/>
          </a:xfrm>
          <a:prstGeom prst="rect">
            <a:avLst/>
          </a:prstGeom>
        </p:spPr>
        <p:txBody>
          <a:bodyPr lIns="0" tIns="0" rIns="0" bIns="0" rtlCol="0" anchor="t">
            <a:spAutoFit/>
          </a:bodyPr>
          <a:lstStyle/>
          <a:p>
            <a:pPr algn="ctr">
              <a:lnSpc>
                <a:spcPts val="2310"/>
              </a:lnSpc>
              <a:spcBef>
                <a:spcPct val="0"/>
              </a:spcBef>
            </a:pPr>
            <a:r>
              <a:rPr lang="en-US" sz="1650">
                <a:latin typeface="Open Sans 1 Bold"/>
              </a:rPr>
              <a:t>Positive Stress</a:t>
            </a:r>
          </a:p>
        </p:txBody>
      </p:sp>
      <p:grpSp>
        <p:nvGrpSpPr>
          <p:cNvPr id="31" name="Group 31"/>
          <p:cNvGrpSpPr/>
          <p:nvPr/>
        </p:nvGrpSpPr>
        <p:grpSpPr>
          <a:xfrm>
            <a:off x="4992311" y="4276068"/>
            <a:ext cx="1228431" cy="541749"/>
            <a:chOff x="0" y="0"/>
            <a:chExt cx="1773797" cy="782261"/>
          </a:xfrm>
        </p:grpSpPr>
        <p:sp>
          <p:nvSpPr>
            <p:cNvPr id="32" name="Freeform 32"/>
            <p:cNvSpPr/>
            <p:nvPr/>
          </p:nvSpPr>
          <p:spPr>
            <a:xfrm>
              <a:off x="0" y="0"/>
              <a:ext cx="1773797" cy="782261"/>
            </a:xfrm>
            <a:custGeom>
              <a:avLst/>
              <a:gdLst/>
              <a:ahLst/>
              <a:cxnLst/>
              <a:rect l="l" t="t" r="r" b="b"/>
              <a:pathLst>
                <a:path w="1773797" h="782261">
                  <a:moveTo>
                    <a:pt x="0" y="0"/>
                  </a:moveTo>
                  <a:lnTo>
                    <a:pt x="1773797" y="0"/>
                  </a:lnTo>
                  <a:lnTo>
                    <a:pt x="1773797" y="782261"/>
                  </a:lnTo>
                  <a:lnTo>
                    <a:pt x="0" y="782261"/>
                  </a:lnTo>
                  <a:close/>
                </a:path>
              </a:pathLst>
            </a:custGeom>
            <a:solidFill>
              <a:srgbClr val="FFFFFF">
                <a:alpha val="29803"/>
              </a:srgbClr>
            </a:solidFill>
          </p:spPr>
        </p:sp>
      </p:grpSp>
      <p:sp>
        <p:nvSpPr>
          <p:cNvPr id="54" name="TextBox 54"/>
          <p:cNvSpPr txBox="1"/>
          <p:nvPr/>
        </p:nvSpPr>
        <p:spPr>
          <a:xfrm>
            <a:off x="6220742" y="4798767"/>
            <a:ext cx="2864306" cy="198581"/>
          </a:xfrm>
          <a:prstGeom prst="rect">
            <a:avLst/>
          </a:prstGeom>
        </p:spPr>
        <p:txBody>
          <a:bodyPr lIns="0" tIns="0" rIns="0" bIns="0" rtlCol="0" anchor="t">
            <a:spAutoFit/>
          </a:bodyPr>
          <a:lstStyle/>
          <a:p>
            <a:pPr algn="ctr">
              <a:lnSpc>
                <a:spcPts val="1680"/>
              </a:lnSpc>
              <a:spcBef>
                <a:spcPct val="0"/>
              </a:spcBef>
            </a:pPr>
            <a:r>
              <a:rPr lang="en-US" sz="1200">
                <a:latin typeface="Open Sans Light"/>
              </a:rPr>
              <a:t>Adapted from Center on Youth Wellness</a:t>
            </a:r>
          </a:p>
        </p:txBody>
      </p:sp>
      <p:sp>
        <p:nvSpPr>
          <p:cNvPr id="55" name="TextBox 5">
            <a:extLst>
              <a:ext uri="{FF2B5EF4-FFF2-40B4-BE49-F238E27FC236}">
                <a16:creationId xmlns:a16="http://schemas.microsoft.com/office/drawing/2014/main" id="{32DE5E59-A38B-4C8F-8D09-1ED17D999B71}"/>
              </a:ext>
            </a:extLst>
          </p:cNvPr>
          <p:cNvSpPr txBox="1"/>
          <p:nvPr/>
        </p:nvSpPr>
        <p:spPr>
          <a:xfrm>
            <a:off x="304800" y="71292"/>
            <a:ext cx="8153400" cy="430887"/>
          </a:xfrm>
          <a:prstGeom prst="rect">
            <a:avLst/>
          </a:prstGeom>
        </p:spPr>
        <p:txBody>
          <a:bodyPr wrap="square" lIns="0" tIns="0" rIns="0" bIns="0" rtlCol="0" anchor="t">
            <a:spAutoFit/>
          </a:bodyPr>
          <a:lstStyle/>
          <a:p>
            <a:r>
              <a:rPr lang="en-US" spc="80" dirty="0">
                <a:solidFill>
                  <a:srgbClr val="007033"/>
                </a:solidFill>
              </a:rPr>
              <a:t>Not all stress is bad for development. </a:t>
            </a:r>
            <a:r>
              <a:rPr lang="en-US" spc="80" dirty="0"/>
              <a:t>In fact, most stress is helpful for child and adult development. There are three kinds of stress: positive, tolerable, and toxic stress.</a:t>
            </a:r>
          </a:p>
        </p:txBody>
      </p:sp>
    </p:spTree>
    <p:extLst>
      <p:ext uri="{BB962C8B-B14F-4D97-AF65-F5344CB8AC3E}">
        <p14:creationId xmlns:p14="http://schemas.microsoft.com/office/powerpoint/2010/main" val="4279171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 name="Title 1">
            <a:extLst>
              <a:ext uri="{FF2B5EF4-FFF2-40B4-BE49-F238E27FC236}">
                <a16:creationId xmlns:a16="http://schemas.microsoft.com/office/drawing/2014/main" id="{82B848EC-820D-488D-A82C-4804CB9E2DB9}"/>
              </a:ext>
            </a:extLst>
          </p:cNvPr>
          <p:cNvSpPr>
            <a:spLocks noGrp="1"/>
          </p:cNvSpPr>
          <p:nvPr>
            <p:ph type="title"/>
          </p:nvPr>
        </p:nvSpPr>
        <p:spPr/>
        <p:txBody>
          <a:bodyPr/>
          <a:lstStyle/>
          <a:p>
            <a:r>
              <a:rPr lang="en-US" sz="1600" dirty="0"/>
              <a:t>Understanding trauma and its effects are important because…</a:t>
            </a:r>
            <a:endParaRPr lang="en-US" dirty="0"/>
          </a:p>
        </p:txBody>
      </p:sp>
      <p:sp>
        <p:nvSpPr>
          <p:cNvPr id="232" name="Google Shape;232;p2"/>
          <p:cNvSpPr txBox="1">
            <a:spLocks noGrp="1"/>
          </p:cNvSpPr>
          <p:nvPr>
            <p:ph type="body" idx="1"/>
          </p:nvPr>
        </p:nvSpPr>
        <p:spPr>
          <a:xfrm>
            <a:off x="67725" y="703846"/>
            <a:ext cx="9076200" cy="4353003"/>
          </a:xfrm>
          <a:prstGeom prst="rect">
            <a:avLst/>
          </a:prstGeom>
          <a:noFill/>
          <a:ln>
            <a:noFill/>
          </a:ln>
        </p:spPr>
        <p:txBody>
          <a:bodyPr spcFirstLastPara="1" wrap="square" lIns="51413" tIns="25706" rIns="51413" bIns="25706" anchor="t" anchorCtr="0">
            <a:normAutofit/>
          </a:bodyPr>
          <a:lstStyle/>
          <a:p>
            <a:pPr marL="285750" indent="-285750">
              <a:lnSpc>
                <a:spcPct val="90000"/>
              </a:lnSpc>
              <a:buSzPts val="1628"/>
            </a:pPr>
            <a:r>
              <a:rPr lang="en-US" sz="1600" dirty="0">
                <a:solidFill>
                  <a:schemeClr val="tx1"/>
                </a:solidFill>
              </a:rPr>
              <a:t>Teachers often assume that because it is new school year that new teacher-student relationships should </a:t>
            </a:r>
            <a:r>
              <a:rPr lang="en-US" sz="1600" dirty="0">
                <a:solidFill>
                  <a:schemeClr val="accent1"/>
                </a:solidFill>
              </a:rPr>
              <a:t>begin from a position of trust </a:t>
            </a:r>
            <a:endParaRPr sz="1600" dirty="0">
              <a:solidFill>
                <a:schemeClr val="accent1"/>
              </a:solidFill>
            </a:endParaRPr>
          </a:p>
          <a:p>
            <a:pPr marL="0" indent="0">
              <a:lnSpc>
                <a:spcPct val="90000"/>
              </a:lnSpc>
              <a:spcBef>
                <a:spcPts val="563"/>
              </a:spcBef>
              <a:buSzPts val="1628"/>
              <a:buNone/>
            </a:pPr>
            <a:endParaRPr sz="1600" dirty="0">
              <a:solidFill>
                <a:schemeClr val="tx1"/>
              </a:solidFill>
            </a:endParaRPr>
          </a:p>
          <a:p>
            <a:pPr marL="285750" indent="-285750">
              <a:lnSpc>
                <a:spcPct val="90000"/>
              </a:lnSpc>
              <a:spcBef>
                <a:spcPts val="563"/>
              </a:spcBef>
              <a:buSzPts val="1628"/>
            </a:pPr>
            <a:r>
              <a:rPr lang="en-US" sz="1600" dirty="0">
                <a:solidFill>
                  <a:schemeClr val="tx1"/>
                </a:solidFill>
              </a:rPr>
              <a:t>Students may start from a position of distrusting adults/teachers based on past experiences inside and outside the school   </a:t>
            </a:r>
            <a:endParaRPr sz="1600" dirty="0">
              <a:solidFill>
                <a:schemeClr val="tx1"/>
              </a:solidFill>
            </a:endParaRPr>
          </a:p>
          <a:p>
            <a:pPr marL="0" indent="0">
              <a:lnSpc>
                <a:spcPct val="90000"/>
              </a:lnSpc>
              <a:spcBef>
                <a:spcPts val="563"/>
              </a:spcBef>
              <a:buSzPts val="1628"/>
              <a:buNone/>
            </a:pPr>
            <a:endParaRPr sz="1600" dirty="0">
              <a:solidFill>
                <a:schemeClr val="tx1"/>
              </a:solidFill>
            </a:endParaRPr>
          </a:p>
          <a:p>
            <a:pPr marL="285750" indent="-285750">
              <a:lnSpc>
                <a:spcPct val="90000"/>
              </a:lnSpc>
              <a:buSzPts val="1628"/>
            </a:pPr>
            <a:r>
              <a:rPr lang="en-US" sz="1600" dirty="0">
                <a:solidFill>
                  <a:schemeClr val="tx1"/>
                </a:solidFill>
              </a:rPr>
              <a:t>Currently, children are experiencing an additional source of trauma due to the change of life Covid-19 has unfolded in their lives</a:t>
            </a:r>
            <a:endParaRPr sz="1600" dirty="0">
              <a:solidFill>
                <a:schemeClr val="tx1"/>
              </a:solidFill>
            </a:endParaRPr>
          </a:p>
          <a:p>
            <a:pPr marL="0" indent="0">
              <a:lnSpc>
                <a:spcPct val="90000"/>
              </a:lnSpc>
              <a:buSzPts val="1628"/>
              <a:buNone/>
            </a:pPr>
            <a:endParaRPr sz="1600" dirty="0">
              <a:solidFill>
                <a:schemeClr val="tx1"/>
              </a:solidFill>
            </a:endParaRPr>
          </a:p>
          <a:p>
            <a:pPr marL="285750" indent="-285750">
              <a:lnSpc>
                <a:spcPct val="90000"/>
              </a:lnSpc>
              <a:buSzPts val="1628"/>
            </a:pPr>
            <a:r>
              <a:rPr lang="en-US" sz="1600" dirty="0">
                <a:solidFill>
                  <a:schemeClr val="tx1"/>
                </a:solidFill>
              </a:rPr>
              <a:t>Research informs us that people who have experienced trauma may have significantly diminished ability to self-regulate. </a:t>
            </a:r>
          </a:p>
          <a:p>
            <a:pPr marL="742950" lvl="1" indent="-285750">
              <a:lnSpc>
                <a:spcPct val="90000"/>
              </a:lnSpc>
              <a:buSzPts val="1628"/>
            </a:pPr>
            <a:r>
              <a:rPr lang="en-US" sz="1200" dirty="0">
                <a:solidFill>
                  <a:schemeClr val="tx1"/>
                </a:solidFill>
              </a:rPr>
              <a:t>They seem to always to  be in a state of high alert, ready to “fight or flight” - to protect themselves from remembered harmful experiences. This is their automatic, learned response. Our task as educators is to help them learn new ways of responding.</a:t>
            </a:r>
            <a:endParaRPr sz="1200" dirty="0">
              <a:solidFill>
                <a:schemeClr val="tx1"/>
              </a:solidFill>
            </a:endParaRPr>
          </a:p>
          <a:p>
            <a:pPr marL="0" indent="0">
              <a:lnSpc>
                <a:spcPct val="90000"/>
              </a:lnSpc>
              <a:spcBef>
                <a:spcPts val="563"/>
              </a:spcBef>
              <a:buSzPts val="1480"/>
              <a:buNone/>
            </a:pPr>
            <a:endParaRPr sz="1600" dirty="0">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300916" y="921286"/>
            <a:ext cx="2534332" cy="2434110"/>
          </a:xfrm>
          <a:prstGeom prst="rect">
            <a:avLst/>
          </a:prstGeom>
          <a:solidFill>
            <a:srgbClr val="F8CF2C"/>
          </a:solidFill>
        </p:spPr>
      </p:sp>
      <p:sp>
        <p:nvSpPr>
          <p:cNvPr id="3" name="AutoShape 3"/>
          <p:cNvSpPr/>
          <p:nvPr/>
        </p:nvSpPr>
        <p:spPr>
          <a:xfrm>
            <a:off x="774421" y="921286"/>
            <a:ext cx="2534332" cy="2434110"/>
          </a:xfrm>
          <a:prstGeom prst="rect">
            <a:avLst/>
          </a:prstGeom>
          <a:solidFill>
            <a:srgbClr val="C9E265"/>
          </a:solidFill>
        </p:spPr>
      </p:sp>
      <p:sp>
        <p:nvSpPr>
          <p:cNvPr id="4" name="AutoShape 4"/>
          <p:cNvSpPr/>
          <p:nvPr/>
        </p:nvSpPr>
        <p:spPr>
          <a:xfrm>
            <a:off x="5835247" y="921286"/>
            <a:ext cx="2534332" cy="2434110"/>
          </a:xfrm>
          <a:prstGeom prst="rect">
            <a:avLst/>
          </a:prstGeom>
          <a:solidFill>
            <a:srgbClr val="EC8D5F"/>
          </a:solidFill>
        </p:spPr>
      </p:sp>
      <p:sp>
        <p:nvSpPr>
          <p:cNvPr id="6" name="TextBox 6"/>
          <p:cNvSpPr txBox="1"/>
          <p:nvPr/>
        </p:nvSpPr>
        <p:spPr>
          <a:xfrm>
            <a:off x="5985165" y="1512840"/>
            <a:ext cx="2272023" cy="1744132"/>
          </a:xfrm>
          <a:prstGeom prst="rect">
            <a:avLst/>
          </a:prstGeom>
        </p:spPr>
        <p:txBody>
          <a:bodyPr lIns="0" tIns="0" rIns="0" bIns="0" rtlCol="0" anchor="t">
            <a:spAutoFit/>
          </a:bodyPr>
          <a:lstStyle/>
          <a:p>
            <a:pPr algn="ctr">
              <a:lnSpc>
                <a:spcPts val="2310"/>
              </a:lnSpc>
              <a:spcBef>
                <a:spcPct val="0"/>
              </a:spcBef>
            </a:pPr>
            <a:r>
              <a:rPr lang="en-US" sz="1650">
                <a:latin typeface="Open Sans 1"/>
              </a:rPr>
              <a:t>Extreme, frequent, or extended activation of the body's stress response </a:t>
            </a:r>
            <a:r>
              <a:rPr lang="en-US" sz="1650">
                <a:latin typeface="Open Sans 1 Bold Italics"/>
              </a:rPr>
              <a:t>without the buffering presence of a supportive adult.</a:t>
            </a:r>
          </a:p>
        </p:txBody>
      </p:sp>
      <p:sp>
        <p:nvSpPr>
          <p:cNvPr id="7" name="TextBox 7"/>
          <p:cNvSpPr txBox="1"/>
          <p:nvPr/>
        </p:nvSpPr>
        <p:spPr>
          <a:xfrm>
            <a:off x="3517297" y="1512840"/>
            <a:ext cx="2109407" cy="1154227"/>
          </a:xfrm>
          <a:prstGeom prst="rect">
            <a:avLst/>
          </a:prstGeom>
        </p:spPr>
        <p:txBody>
          <a:bodyPr lIns="0" tIns="0" rIns="0" bIns="0" rtlCol="0" anchor="t">
            <a:spAutoFit/>
          </a:bodyPr>
          <a:lstStyle/>
          <a:p>
            <a:pPr algn="ctr">
              <a:lnSpc>
                <a:spcPts val="2310"/>
              </a:lnSpc>
              <a:spcBef>
                <a:spcPct val="0"/>
              </a:spcBef>
            </a:pPr>
            <a:r>
              <a:rPr lang="en-US" sz="1650">
                <a:latin typeface="Open Sans 1"/>
              </a:rPr>
              <a:t>More severe stress response but limited in duration which allows for recovery.</a:t>
            </a:r>
          </a:p>
        </p:txBody>
      </p:sp>
      <p:sp>
        <p:nvSpPr>
          <p:cNvPr id="8" name="TextBox 8"/>
          <p:cNvSpPr txBox="1"/>
          <p:nvPr/>
        </p:nvSpPr>
        <p:spPr>
          <a:xfrm>
            <a:off x="3680957" y="1100468"/>
            <a:ext cx="1782087" cy="269369"/>
          </a:xfrm>
          <a:prstGeom prst="rect">
            <a:avLst/>
          </a:prstGeom>
        </p:spPr>
        <p:txBody>
          <a:bodyPr lIns="0" tIns="0" rIns="0" bIns="0" rtlCol="0" anchor="t">
            <a:spAutoFit/>
          </a:bodyPr>
          <a:lstStyle/>
          <a:p>
            <a:pPr algn="ctr">
              <a:lnSpc>
                <a:spcPts val="2310"/>
              </a:lnSpc>
              <a:spcBef>
                <a:spcPct val="0"/>
              </a:spcBef>
            </a:pPr>
            <a:r>
              <a:rPr lang="en-US" sz="1650">
                <a:latin typeface="Open Sans 1 Bold"/>
              </a:rPr>
              <a:t>Tolerable Stress</a:t>
            </a:r>
          </a:p>
        </p:txBody>
      </p:sp>
      <p:sp>
        <p:nvSpPr>
          <p:cNvPr id="9" name="TextBox 9"/>
          <p:cNvSpPr txBox="1"/>
          <p:nvPr/>
        </p:nvSpPr>
        <p:spPr>
          <a:xfrm>
            <a:off x="986884" y="1512840"/>
            <a:ext cx="2109407" cy="1449179"/>
          </a:xfrm>
          <a:prstGeom prst="rect">
            <a:avLst/>
          </a:prstGeom>
        </p:spPr>
        <p:txBody>
          <a:bodyPr lIns="0" tIns="0" rIns="0" bIns="0" rtlCol="0" anchor="t">
            <a:spAutoFit/>
          </a:bodyPr>
          <a:lstStyle/>
          <a:p>
            <a:pPr algn="ctr">
              <a:lnSpc>
                <a:spcPts val="2310"/>
              </a:lnSpc>
              <a:spcBef>
                <a:spcPct val="0"/>
              </a:spcBef>
            </a:pPr>
            <a:r>
              <a:rPr lang="en-US" sz="1650" dirty="0">
                <a:latin typeface="Open Sans 1"/>
              </a:rPr>
              <a:t>Mild/moderate and short-lived stress response necessary for healthy development.</a:t>
            </a:r>
          </a:p>
        </p:txBody>
      </p:sp>
      <p:sp>
        <p:nvSpPr>
          <p:cNvPr id="10" name="TextBox 10"/>
          <p:cNvSpPr txBox="1"/>
          <p:nvPr/>
        </p:nvSpPr>
        <p:spPr>
          <a:xfrm>
            <a:off x="6375072" y="1100468"/>
            <a:ext cx="1454683" cy="269369"/>
          </a:xfrm>
          <a:prstGeom prst="rect">
            <a:avLst/>
          </a:prstGeom>
        </p:spPr>
        <p:txBody>
          <a:bodyPr lIns="0" tIns="0" rIns="0" bIns="0" rtlCol="0" anchor="t">
            <a:spAutoFit/>
          </a:bodyPr>
          <a:lstStyle/>
          <a:p>
            <a:pPr algn="ctr">
              <a:lnSpc>
                <a:spcPts val="2310"/>
              </a:lnSpc>
              <a:spcBef>
                <a:spcPct val="0"/>
              </a:spcBef>
            </a:pPr>
            <a:r>
              <a:rPr lang="en-US" sz="1650">
                <a:latin typeface="Open Sans 1 Bold"/>
              </a:rPr>
              <a:t>Toxic Stress</a:t>
            </a:r>
          </a:p>
        </p:txBody>
      </p:sp>
      <p:sp>
        <p:nvSpPr>
          <p:cNvPr id="11" name="TextBox 11"/>
          <p:cNvSpPr txBox="1"/>
          <p:nvPr/>
        </p:nvSpPr>
        <p:spPr>
          <a:xfrm>
            <a:off x="1249890" y="1100468"/>
            <a:ext cx="1583394" cy="269369"/>
          </a:xfrm>
          <a:prstGeom prst="rect">
            <a:avLst/>
          </a:prstGeom>
        </p:spPr>
        <p:txBody>
          <a:bodyPr lIns="0" tIns="0" rIns="0" bIns="0" rtlCol="0" anchor="t">
            <a:spAutoFit/>
          </a:bodyPr>
          <a:lstStyle/>
          <a:p>
            <a:pPr algn="ctr">
              <a:lnSpc>
                <a:spcPts val="2310"/>
              </a:lnSpc>
              <a:spcBef>
                <a:spcPct val="0"/>
              </a:spcBef>
            </a:pPr>
            <a:r>
              <a:rPr lang="en-US" sz="1650">
                <a:latin typeface="Open Sans 1 Bold"/>
              </a:rPr>
              <a:t>Positive Stress</a:t>
            </a:r>
          </a:p>
        </p:txBody>
      </p:sp>
      <p:grpSp>
        <p:nvGrpSpPr>
          <p:cNvPr id="12" name="Group 12"/>
          <p:cNvGrpSpPr/>
          <p:nvPr/>
        </p:nvGrpSpPr>
        <p:grpSpPr>
          <a:xfrm>
            <a:off x="2923259" y="3458528"/>
            <a:ext cx="5446321" cy="750642"/>
            <a:chOff x="0" y="0"/>
            <a:chExt cx="14523521" cy="2001711"/>
          </a:xfrm>
        </p:grpSpPr>
        <p:grpSp>
          <p:nvGrpSpPr>
            <p:cNvPr id="13" name="Group 13"/>
            <p:cNvGrpSpPr/>
            <p:nvPr/>
          </p:nvGrpSpPr>
          <p:grpSpPr>
            <a:xfrm>
              <a:off x="147514" y="0"/>
              <a:ext cx="14376007" cy="2001711"/>
              <a:chOff x="0" y="0"/>
              <a:chExt cx="3082884" cy="429260"/>
            </a:xfrm>
          </p:grpSpPr>
          <p:sp>
            <p:nvSpPr>
              <p:cNvPr id="14" name="Freeform 14"/>
              <p:cNvSpPr/>
              <p:nvPr/>
            </p:nvSpPr>
            <p:spPr>
              <a:xfrm>
                <a:off x="0" y="-5080"/>
                <a:ext cx="3082884" cy="434340"/>
              </a:xfrm>
              <a:custGeom>
                <a:avLst/>
                <a:gdLst/>
                <a:ahLst/>
                <a:cxnLst/>
                <a:rect l="l" t="t" r="r" b="b"/>
                <a:pathLst>
                  <a:path w="3082884" h="434340">
                    <a:moveTo>
                      <a:pt x="3065104" y="187960"/>
                    </a:moveTo>
                    <a:lnTo>
                      <a:pt x="2803484" y="11430"/>
                    </a:lnTo>
                    <a:cubicBezTo>
                      <a:pt x="2785704" y="0"/>
                      <a:pt x="2762844" y="3810"/>
                      <a:pt x="2750144" y="21590"/>
                    </a:cubicBezTo>
                    <a:cubicBezTo>
                      <a:pt x="2738714" y="39370"/>
                      <a:pt x="2742524" y="62230"/>
                      <a:pt x="2760304" y="74930"/>
                    </a:cubicBezTo>
                    <a:lnTo>
                      <a:pt x="2919054" y="181610"/>
                    </a:lnTo>
                    <a:lnTo>
                      <a:pt x="0" y="181610"/>
                    </a:lnTo>
                    <a:lnTo>
                      <a:pt x="0" y="257810"/>
                    </a:lnTo>
                    <a:lnTo>
                      <a:pt x="2919054" y="257810"/>
                    </a:lnTo>
                    <a:lnTo>
                      <a:pt x="2760304" y="364490"/>
                    </a:lnTo>
                    <a:cubicBezTo>
                      <a:pt x="2742524" y="375920"/>
                      <a:pt x="2738714" y="400050"/>
                      <a:pt x="2750145" y="417830"/>
                    </a:cubicBezTo>
                    <a:cubicBezTo>
                      <a:pt x="2757764" y="429260"/>
                      <a:pt x="2769195" y="434340"/>
                      <a:pt x="2781895" y="434340"/>
                    </a:cubicBezTo>
                    <a:cubicBezTo>
                      <a:pt x="2789514" y="434340"/>
                      <a:pt x="2797134" y="431800"/>
                      <a:pt x="2803484" y="427990"/>
                    </a:cubicBezTo>
                    <a:lnTo>
                      <a:pt x="3066374" y="251460"/>
                    </a:lnTo>
                    <a:cubicBezTo>
                      <a:pt x="3076534" y="243840"/>
                      <a:pt x="3082884" y="232410"/>
                      <a:pt x="3082884" y="219710"/>
                    </a:cubicBezTo>
                    <a:cubicBezTo>
                      <a:pt x="3082884" y="207010"/>
                      <a:pt x="3076534" y="195580"/>
                      <a:pt x="3065104" y="187960"/>
                    </a:cubicBezTo>
                    <a:close/>
                  </a:path>
                </a:pathLst>
              </a:custGeom>
              <a:solidFill>
                <a:srgbClr val="FF1616">
                  <a:alpha val="74901"/>
                </a:srgbClr>
              </a:solidFill>
            </p:spPr>
          </p:sp>
        </p:grpSp>
        <p:grpSp>
          <p:nvGrpSpPr>
            <p:cNvPr id="15" name="Group 15"/>
            <p:cNvGrpSpPr/>
            <p:nvPr/>
          </p:nvGrpSpPr>
          <p:grpSpPr>
            <a:xfrm>
              <a:off x="0" y="561417"/>
              <a:ext cx="2398474" cy="1057749"/>
              <a:chOff x="0" y="0"/>
              <a:chExt cx="1773797" cy="782261"/>
            </a:xfrm>
          </p:grpSpPr>
          <p:sp>
            <p:nvSpPr>
              <p:cNvPr id="16" name="Freeform 16"/>
              <p:cNvSpPr/>
              <p:nvPr/>
            </p:nvSpPr>
            <p:spPr>
              <a:xfrm>
                <a:off x="0" y="0"/>
                <a:ext cx="1773797" cy="782261"/>
              </a:xfrm>
              <a:custGeom>
                <a:avLst/>
                <a:gdLst/>
                <a:ahLst/>
                <a:cxnLst/>
                <a:rect l="l" t="t" r="r" b="b"/>
                <a:pathLst>
                  <a:path w="1773797" h="782261">
                    <a:moveTo>
                      <a:pt x="0" y="0"/>
                    </a:moveTo>
                    <a:lnTo>
                      <a:pt x="1773797" y="0"/>
                    </a:lnTo>
                    <a:lnTo>
                      <a:pt x="1773797" y="782261"/>
                    </a:lnTo>
                    <a:lnTo>
                      <a:pt x="0" y="782261"/>
                    </a:lnTo>
                    <a:close/>
                  </a:path>
                </a:pathLst>
              </a:custGeom>
              <a:solidFill>
                <a:srgbClr val="FFFFFF">
                  <a:alpha val="89803"/>
                </a:srgbClr>
              </a:solidFill>
            </p:spPr>
          </p:sp>
        </p:grpSp>
        <p:grpSp>
          <p:nvGrpSpPr>
            <p:cNvPr id="17" name="Group 17"/>
            <p:cNvGrpSpPr/>
            <p:nvPr/>
          </p:nvGrpSpPr>
          <p:grpSpPr>
            <a:xfrm>
              <a:off x="2398474" y="561417"/>
              <a:ext cx="2383639" cy="1057749"/>
              <a:chOff x="0" y="0"/>
              <a:chExt cx="1762826" cy="782261"/>
            </a:xfrm>
          </p:grpSpPr>
          <p:sp>
            <p:nvSpPr>
              <p:cNvPr id="18" name="Freeform 18"/>
              <p:cNvSpPr/>
              <p:nvPr/>
            </p:nvSpPr>
            <p:spPr>
              <a:xfrm>
                <a:off x="0" y="0"/>
                <a:ext cx="1762826" cy="782261"/>
              </a:xfrm>
              <a:custGeom>
                <a:avLst/>
                <a:gdLst/>
                <a:ahLst/>
                <a:cxnLst/>
                <a:rect l="l" t="t" r="r" b="b"/>
                <a:pathLst>
                  <a:path w="1762826" h="782261">
                    <a:moveTo>
                      <a:pt x="0" y="0"/>
                    </a:moveTo>
                    <a:lnTo>
                      <a:pt x="1762826" y="0"/>
                    </a:lnTo>
                    <a:lnTo>
                      <a:pt x="1762826" y="782261"/>
                    </a:lnTo>
                    <a:lnTo>
                      <a:pt x="0" y="782261"/>
                    </a:lnTo>
                    <a:close/>
                  </a:path>
                </a:pathLst>
              </a:custGeom>
              <a:solidFill>
                <a:srgbClr val="FFFFFF">
                  <a:alpha val="84705"/>
                </a:srgbClr>
              </a:solidFill>
            </p:spPr>
          </p:sp>
        </p:grpSp>
        <p:grpSp>
          <p:nvGrpSpPr>
            <p:cNvPr id="19" name="Group 19"/>
            <p:cNvGrpSpPr/>
            <p:nvPr/>
          </p:nvGrpSpPr>
          <p:grpSpPr>
            <a:xfrm>
              <a:off x="4782113" y="561417"/>
              <a:ext cx="2383639" cy="1057749"/>
              <a:chOff x="0" y="0"/>
              <a:chExt cx="1762826" cy="782261"/>
            </a:xfrm>
          </p:grpSpPr>
          <p:sp>
            <p:nvSpPr>
              <p:cNvPr id="20" name="Freeform 20"/>
              <p:cNvSpPr/>
              <p:nvPr/>
            </p:nvSpPr>
            <p:spPr>
              <a:xfrm>
                <a:off x="0" y="0"/>
                <a:ext cx="1762826" cy="782261"/>
              </a:xfrm>
              <a:custGeom>
                <a:avLst/>
                <a:gdLst/>
                <a:ahLst/>
                <a:cxnLst/>
                <a:rect l="l" t="t" r="r" b="b"/>
                <a:pathLst>
                  <a:path w="1762826" h="782261">
                    <a:moveTo>
                      <a:pt x="0" y="0"/>
                    </a:moveTo>
                    <a:lnTo>
                      <a:pt x="1762826" y="0"/>
                    </a:lnTo>
                    <a:lnTo>
                      <a:pt x="1762826" y="782261"/>
                    </a:lnTo>
                    <a:lnTo>
                      <a:pt x="0" y="782261"/>
                    </a:lnTo>
                    <a:close/>
                  </a:path>
                </a:pathLst>
              </a:custGeom>
              <a:solidFill>
                <a:srgbClr val="FFFFFF">
                  <a:alpha val="74901"/>
                </a:srgbClr>
              </a:solidFill>
            </p:spPr>
          </p:sp>
        </p:grpSp>
        <p:grpSp>
          <p:nvGrpSpPr>
            <p:cNvPr id="21" name="Group 21"/>
            <p:cNvGrpSpPr/>
            <p:nvPr/>
          </p:nvGrpSpPr>
          <p:grpSpPr>
            <a:xfrm>
              <a:off x="7165751" y="561417"/>
              <a:ext cx="2383639" cy="1057749"/>
              <a:chOff x="0" y="0"/>
              <a:chExt cx="1762826" cy="782261"/>
            </a:xfrm>
          </p:grpSpPr>
          <p:sp>
            <p:nvSpPr>
              <p:cNvPr id="22" name="Freeform 22"/>
              <p:cNvSpPr/>
              <p:nvPr/>
            </p:nvSpPr>
            <p:spPr>
              <a:xfrm>
                <a:off x="0" y="0"/>
                <a:ext cx="1762826" cy="782261"/>
              </a:xfrm>
              <a:custGeom>
                <a:avLst/>
                <a:gdLst/>
                <a:ahLst/>
                <a:cxnLst/>
                <a:rect l="l" t="t" r="r" b="b"/>
                <a:pathLst>
                  <a:path w="1762826" h="782261">
                    <a:moveTo>
                      <a:pt x="0" y="0"/>
                    </a:moveTo>
                    <a:lnTo>
                      <a:pt x="1762826" y="0"/>
                    </a:lnTo>
                    <a:lnTo>
                      <a:pt x="1762826" y="782261"/>
                    </a:lnTo>
                    <a:lnTo>
                      <a:pt x="0" y="782261"/>
                    </a:lnTo>
                    <a:close/>
                  </a:path>
                </a:pathLst>
              </a:custGeom>
              <a:solidFill>
                <a:srgbClr val="FFFFFF">
                  <a:alpha val="60000"/>
                </a:srgbClr>
              </a:solidFill>
            </p:spPr>
          </p:sp>
        </p:grpSp>
        <p:grpSp>
          <p:nvGrpSpPr>
            <p:cNvPr id="23" name="Group 23"/>
            <p:cNvGrpSpPr/>
            <p:nvPr/>
          </p:nvGrpSpPr>
          <p:grpSpPr>
            <a:xfrm>
              <a:off x="9549390" y="561417"/>
              <a:ext cx="2383639" cy="1057749"/>
              <a:chOff x="0" y="0"/>
              <a:chExt cx="1762826" cy="782261"/>
            </a:xfrm>
          </p:grpSpPr>
          <p:sp>
            <p:nvSpPr>
              <p:cNvPr id="24" name="Freeform 24"/>
              <p:cNvSpPr/>
              <p:nvPr/>
            </p:nvSpPr>
            <p:spPr>
              <a:xfrm>
                <a:off x="0" y="0"/>
                <a:ext cx="1762826" cy="782261"/>
              </a:xfrm>
              <a:custGeom>
                <a:avLst/>
                <a:gdLst/>
                <a:ahLst/>
                <a:cxnLst/>
                <a:rect l="l" t="t" r="r" b="b"/>
                <a:pathLst>
                  <a:path w="1762826" h="782261">
                    <a:moveTo>
                      <a:pt x="0" y="0"/>
                    </a:moveTo>
                    <a:lnTo>
                      <a:pt x="1762826" y="0"/>
                    </a:lnTo>
                    <a:lnTo>
                      <a:pt x="1762826" y="782261"/>
                    </a:lnTo>
                    <a:lnTo>
                      <a:pt x="0" y="782261"/>
                    </a:lnTo>
                    <a:close/>
                  </a:path>
                </a:pathLst>
              </a:custGeom>
              <a:solidFill>
                <a:srgbClr val="FFFFFF">
                  <a:alpha val="34901"/>
                </a:srgbClr>
              </a:solidFill>
            </p:spPr>
          </p:sp>
        </p:grpSp>
        <p:grpSp>
          <p:nvGrpSpPr>
            <p:cNvPr id="25" name="Group 25"/>
            <p:cNvGrpSpPr/>
            <p:nvPr/>
          </p:nvGrpSpPr>
          <p:grpSpPr>
            <a:xfrm>
              <a:off x="1199237" y="561417"/>
              <a:ext cx="2398474" cy="1057749"/>
              <a:chOff x="0" y="0"/>
              <a:chExt cx="1773797" cy="782261"/>
            </a:xfrm>
          </p:grpSpPr>
          <p:sp>
            <p:nvSpPr>
              <p:cNvPr id="26" name="Freeform 26"/>
              <p:cNvSpPr/>
              <p:nvPr/>
            </p:nvSpPr>
            <p:spPr>
              <a:xfrm>
                <a:off x="0" y="0"/>
                <a:ext cx="1773797" cy="782261"/>
              </a:xfrm>
              <a:custGeom>
                <a:avLst/>
                <a:gdLst/>
                <a:ahLst/>
                <a:cxnLst/>
                <a:rect l="l" t="t" r="r" b="b"/>
                <a:pathLst>
                  <a:path w="1773797" h="782261">
                    <a:moveTo>
                      <a:pt x="0" y="0"/>
                    </a:moveTo>
                    <a:lnTo>
                      <a:pt x="1773797" y="0"/>
                    </a:lnTo>
                    <a:lnTo>
                      <a:pt x="1773797" y="782261"/>
                    </a:lnTo>
                    <a:lnTo>
                      <a:pt x="0" y="782261"/>
                    </a:lnTo>
                    <a:close/>
                  </a:path>
                </a:pathLst>
              </a:custGeom>
              <a:solidFill>
                <a:srgbClr val="FFFFFF">
                  <a:alpha val="29803"/>
                </a:srgbClr>
              </a:solidFill>
            </p:spPr>
          </p:sp>
        </p:grpSp>
        <p:grpSp>
          <p:nvGrpSpPr>
            <p:cNvPr id="27" name="Group 27"/>
            <p:cNvGrpSpPr/>
            <p:nvPr/>
          </p:nvGrpSpPr>
          <p:grpSpPr>
            <a:xfrm>
              <a:off x="3597710" y="561417"/>
              <a:ext cx="2398474" cy="1057749"/>
              <a:chOff x="0" y="0"/>
              <a:chExt cx="1773797" cy="782261"/>
            </a:xfrm>
          </p:grpSpPr>
          <p:sp>
            <p:nvSpPr>
              <p:cNvPr id="28" name="Freeform 28"/>
              <p:cNvSpPr/>
              <p:nvPr/>
            </p:nvSpPr>
            <p:spPr>
              <a:xfrm>
                <a:off x="0" y="0"/>
                <a:ext cx="1773797" cy="782261"/>
              </a:xfrm>
              <a:custGeom>
                <a:avLst/>
                <a:gdLst/>
                <a:ahLst/>
                <a:cxnLst/>
                <a:rect l="l" t="t" r="r" b="b"/>
                <a:pathLst>
                  <a:path w="1773797" h="782261">
                    <a:moveTo>
                      <a:pt x="0" y="0"/>
                    </a:moveTo>
                    <a:lnTo>
                      <a:pt x="1773797" y="0"/>
                    </a:lnTo>
                    <a:lnTo>
                      <a:pt x="1773797" y="782261"/>
                    </a:lnTo>
                    <a:lnTo>
                      <a:pt x="0" y="782261"/>
                    </a:lnTo>
                    <a:close/>
                  </a:path>
                </a:pathLst>
              </a:custGeom>
              <a:solidFill>
                <a:srgbClr val="FFFFFF">
                  <a:alpha val="29803"/>
                </a:srgbClr>
              </a:solidFill>
            </p:spPr>
          </p:sp>
        </p:grpSp>
        <p:grpSp>
          <p:nvGrpSpPr>
            <p:cNvPr id="29" name="Group 29"/>
            <p:cNvGrpSpPr/>
            <p:nvPr/>
          </p:nvGrpSpPr>
          <p:grpSpPr>
            <a:xfrm>
              <a:off x="5959097" y="561417"/>
              <a:ext cx="2398474" cy="1057749"/>
              <a:chOff x="0" y="0"/>
              <a:chExt cx="1773797" cy="782261"/>
            </a:xfrm>
          </p:grpSpPr>
          <p:sp>
            <p:nvSpPr>
              <p:cNvPr id="30" name="Freeform 30"/>
              <p:cNvSpPr/>
              <p:nvPr/>
            </p:nvSpPr>
            <p:spPr>
              <a:xfrm>
                <a:off x="0" y="0"/>
                <a:ext cx="1773797" cy="782261"/>
              </a:xfrm>
              <a:custGeom>
                <a:avLst/>
                <a:gdLst/>
                <a:ahLst/>
                <a:cxnLst/>
                <a:rect l="l" t="t" r="r" b="b"/>
                <a:pathLst>
                  <a:path w="1773797" h="782261">
                    <a:moveTo>
                      <a:pt x="0" y="0"/>
                    </a:moveTo>
                    <a:lnTo>
                      <a:pt x="1773797" y="0"/>
                    </a:lnTo>
                    <a:lnTo>
                      <a:pt x="1773797" y="782261"/>
                    </a:lnTo>
                    <a:lnTo>
                      <a:pt x="0" y="782261"/>
                    </a:lnTo>
                    <a:close/>
                  </a:path>
                </a:pathLst>
              </a:custGeom>
              <a:solidFill>
                <a:srgbClr val="FFFFFF">
                  <a:alpha val="29803"/>
                </a:srgbClr>
              </a:solidFill>
            </p:spPr>
          </p:sp>
        </p:grpSp>
      </p:grpSp>
      <p:grpSp>
        <p:nvGrpSpPr>
          <p:cNvPr id="31" name="Group 31"/>
          <p:cNvGrpSpPr/>
          <p:nvPr/>
        </p:nvGrpSpPr>
        <p:grpSpPr>
          <a:xfrm>
            <a:off x="4992311" y="4276068"/>
            <a:ext cx="1228431" cy="541749"/>
            <a:chOff x="0" y="0"/>
            <a:chExt cx="1773797" cy="782261"/>
          </a:xfrm>
        </p:grpSpPr>
        <p:sp>
          <p:nvSpPr>
            <p:cNvPr id="32" name="Freeform 32"/>
            <p:cNvSpPr/>
            <p:nvPr/>
          </p:nvSpPr>
          <p:spPr>
            <a:xfrm>
              <a:off x="0" y="0"/>
              <a:ext cx="1773797" cy="782261"/>
            </a:xfrm>
            <a:custGeom>
              <a:avLst/>
              <a:gdLst/>
              <a:ahLst/>
              <a:cxnLst/>
              <a:rect l="l" t="t" r="r" b="b"/>
              <a:pathLst>
                <a:path w="1773797" h="782261">
                  <a:moveTo>
                    <a:pt x="0" y="0"/>
                  </a:moveTo>
                  <a:lnTo>
                    <a:pt x="1773797" y="0"/>
                  </a:lnTo>
                  <a:lnTo>
                    <a:pt x="1773797" y="782261"/>
                  </a:lnTo>
                  <a:lnTo>
                    <a:pt x="0" y="782261"/>
                  </a:lnTo>
                  <a:close/>
                </a:path>
              </a:pathLst>
            </a:custGeom>
            <a:solidFill>
              <a:srgbClr val="FFFFFF">
                <a:alpha val="29803"/>
              </a:srgbClr>
            </a:solidFill>
          </p:spPr>
        </p:sp>
      </p:grpSp>
      <p:grpSp>
        <p:nvGrpSpPr>
          <p:cNvPr id="33" name="Group 33"/>
          <p:cNvGrpSpPr/>
          <p:nvPr/>
        </p:nvGrpSpPr>
        <p:grpSpPr>
          <a:xfrm rot="-10800000">
            <a:off x="774421" y="4003510"/>
            <a:ext cx="5848236" cy="814307"/>
            <a:chOff x="0" y="0"/>
            <a:chExt cx="15595294" cy="2171485"/>
          </a:xfrm>
        </p:grpSpPr>
        <p:grpSp>
          <p:nvGrpSpPr>
            <p:cNvPr id="34" name="Group 34"/>
            <p:cNvGrpSpPr/>
            <p:nvPr/>
          </p:nvGrpSpPr>
          <p:grpSpPr>
            <a:xfrm>
              <a:off x="0" y="0"/>
              <a:ext cx="15595294" cy="2171485"/>
              <a:chOff x="0" y="0"/>
              <a:chExt cx="3082884" cy="429260"/>
            </a:xfrm>
          </p:grpSpPr>
          <p:sp>
            <p:nvSpPr>
              <p:cNvPr id="35" name="Freeform 35"/>
              <p:cNvSpPr/>
              <p:nvPr/>
            </p:nvSpPr>
            <p:spPr>
              <a:xfrm>
                <a:off x="0" y="-5080"/>
                <a:ext cx="3082884" cy="434340"/>
              </a:xfrm>
              <a:custGeom>
                <a:avLst/>
                <a:gdLst/>
                <a:ahLst/>
                <a:cxnLst/>
                <a:rect l="l" t="t" r="r" b="b"/>
                <a:pathLst>
                  <a:path w="3082884" h="434340">
                    <a:moveTo>
                      <a:pt x="3065104" y="187960"/>
                    </a:moveTo>
                    <a:lnTo>
                      <a:pt x="2803484" y="11430"/>
                    </a:lnTo>
                    <a:cubicBezTo>
                      <a:pt x="2785704" y="0"/>
                      <a:pt x="2762844" y="3810"/>
                      <a:pt x="2750144" y="21590"/>
                    </a:cubicBezTo>
                    <a:cubicBezTo>
                      <a:pt x="2738714" y="39370"/>
                      <a:pt x="2742524" y="62230"/>
                      <a:pt x="2760304" y="74930"/>
                    </a:cubicBezTo>
                    <a:lnTo>
                      <a:pt x="2919054" y="181610"/>
                    </a:lnTo>
                    <a:lnTo>
                      <a:pt x="0" y="181610"/>
                    </a:lnTo>
                    <a:lnTo>
                      <a:pt x="0" y="257810"/>
                    </a:lnTo>
                    <a:lnTo>
                      <a:pt x="2919054" y="257810"/>
                    </a:lnTo>
                    <a:lnTo>
                      <a:pt x="2760304" y="364490"/>
                    </a:lnTo>
                    <a:cubicBezTo>
                      <a:pt x="2742524" y="375920"/>
                      <a:pt x="2738714" y="400050"/>
                      <a:pt x="2750145" y="417830"/>
                    </a:cubicBezTo>
                    <a:cubicBezTo>
                      <a:pt x="2757764" y="429260"/>
                      <a:pt x="2769195" y="434340"/>
                      <a:pt x="2781895" y="434340"/>
                    </a:cubicBezTo>
                    <a:cubicBezTo>
                      <a:pt x="2789514" y="434340"/>
                      <a:pt x="2797134" y="431800"/>
                      <a:pt x="2803484" y="427990"/>
                    </a:cubicBezTo>
                    <a:lnTo>
                      <a:pt x="3066374" y="251460"/>
                    </a:lnTo>
                    <a:cubicBezTo>
                      <a:pt x="3076534" y="243840"/>
                      <a:pt x="3082884" y="232410"/>
                      <a:pt x="3082884" y="219710"/>
                    </a:cubicBezTo>
                    <a:cubicBezTo>
                      <a:pt x="3082884" y="207010"/>
                      <a:pt x="3076534" y="195580"/>
                      <a:pt x="3065104" y="187960"/>
                    </a:cubicBezTo>
                    <a:close/>
                  </a:path>
                </a:pathLst>
              </a:custGeom>
              <a:solidFill>
                <a:srgbClr val="008037">
                  <a:alpha val="74901"/>
                </a:srgbClr>
              </a:solidFill>
            </p:spPr>
          </p:sp>
        </p:grpSp>
        <p:grpSp>
          <p:nvGrpSpPr>
            <p:cNvPr id="36" name="Group 36"/>
            <p:cNvGrpSpPr/>
            <p:nvPr/>
          </p:nvGrpSpPr>
          <p:grpSpPr>
            <a:xfrm>
              <a:off x="0" y="512012"/>
              <a:ext cx="2601898" cy="1147461"/>
              <a:chOff x="0" y="0"/>
              <a:chExt cx="1773797" cy="782261"/>
            </a:xfrm>
          </p:grpSpPr>
          <p:sp>
            <p:nvSpPr>
              <p:cNvPr id="37" name="Freeform 37"/>
              <p:cNvSpPr/>
              <p:nvPr/>
            </p:nvSpPr>
            <p:spPr>
              <a:xfrm>
                <a:off x="0" y="0"/>
                <a:ext cx="1773797" cy="782261"/>
              </a:xfrm>
              <a:custGeom>
                <a:avLst/>
                <a:gdLst/>
                <a:ahLst/>
                <a:cxnLst/>
                <a:rect l="l" t="t" r="r" b="b"/>
                <a:pathLst>
                  <a:path w="1773797" h="782261">
                    <a:moveTo>
                      <a:pt x="0" y="0"/>
                    </a:moveTo>
                    <a:lnTo>
                      <a:pt x="1773797" y="0"/>
                    </a:lnTo>
                    <a:lnTo>
                      <a:pt x="1773797" y="782261"/>
                    </a:lnTo>
                    <a:lnTo>
                      <a:pt x="0" y="782261"/>
                    </a:lnTo>
                    <a:close/>
                  </a:path>
                </a:pathLst>
              </a:custGeom>
              <a:solidFill>
                <a:srgbClr val="FFFFFF">
                  <a:alpha val="89803"/>
                </a:srgbClr>
              </a:solidFill>
            </p:spPr>
          </p:sp>
        </p:grpSp>
        <p:grpSp>
          <p:nvGrpSpPr>
            <p:cNvPr id="38" name="Group 38"/>
            <p:cNvGrpSpPr/>
            <p:nvPr/>
          </p:nvGrpSpPr>
          <p:grpSpPr>
            <a:xfrm>
              <a:off x="2601898" y="512012"/>
              <a:ext cx="2585805" cy="1147461"/>
              <a:chOff x="0" y="0"/>
              <a:chExt cx="1762826" cy="782261"/>
            </a:xfrm>
          </p:grpSpPr>
          <p:sp>
            <p:nvSpPr>
              <p:cNvPr id="39" name="Freeform 39"/>
              <p:cNvSpPr/>
              <p:nvPr/>
            </p:nvSpPr>
            <p:spPr>
              <a:xfrm>
                <a:off x="0" y="0"/>
                <a:ext cx="1762826" cy="782261"/>
              </a:xfrm>
              <a:custGeom>
                <a:avLst/>
                <a:gdLst/>
                <a:ahLst/>
                <a:cxnLst/>
                <a:rect l="l" t="t" r="r" b="b"/>
                <a:pathLst>
                  <a:path w="1762826" h="782261">
                    <a:moveTo>
                      <a:pt x="0" y="0"/>
                    </a:moveTo>
                    <a:lnTo>
                      <a:pt x="1762826" y="0"/>
                    </a:lnTo>
                    <a:lnTo>
                      <a:pt x="1762826" y="782261"/>
                    </a:lnTo>
                    <a:lnTo>
                      <a:pt x="0" y="782261"/>
                    </a:lnTo>
                    <a:close/>
                  </a:path>
                </a:pathLst>
              </a:custGeom>
              <a:solidFill>
                <a:srgbClr val="FFFFFF">
                  <a:alpha val="84705"/>
                </a:srgbClr>
              </a:solidFill>
            </p:spPr>
          </p:sp>
        </p:grpSp>
        <p:grpSp>
          <p:nvGrpSpPr>
            <p:cNvPr id="40" name="Group 40"/>
            <p:cNvGrpSpPr/>
            <p:nvPr/>
          </p:nvGrpSpPr>
          <p:grpSpPr>
            <a:xfrm>
              <a:off x="5187703" y="512012"/>
              <a:ext cx="2585805" cy="1147461"/>
              <a:chOff x="0" y="0"/>
              <a:chExt cx="1762826" cy="782261"/>
            </a:xfrm>
          </p:grpSpPr>
          <p:sp>
            <p:nvSpPr>
              <p:cNvPr id="41" name="Freeform 41"/>
              <p:cNvSpPr/>
              <p:nvPr/>
            </p:nvSpPr>
            <p:spPr>
              <a:xfrm>
                <a:off x="0" y="0"/>
                <a:ext cx="1762826" cy="782261"/>
              </a:xfrm>
              <a:custGeom>
                <a:avLst/>
                <a:gdLst/>
                <a:ahLst/>
                <a:cxnLst/>
                <a:rect l="l" t="t" r="r" b="b"/>
                <a:pathLst>
                  <a:path w="1762826" h="782261">
                    <a:moveTo>
                      <a:pt x="0" y="0"/>
                    </a:moveTo>
                    <a:lnTo>
                      <a:pt x="1762826" y="0"/>
                    </a:lnTo>
                    <a:lnTo>
                      <a:pt x="1762826" y="782261"/>
                    </a:lnTo>
                    <a:lnTo>
                      <a:pt x="0" y="782261"/>
                    </a:lnTo>
                    <a:close/>
                  </a:path>
                </a:pathLst>
              </a:custGeom>
              <a:solidFill>
                <a:srgbClr val="FFFFFF">
                  <a:alpha val="74901"/>
                </a:srgbClr>
              </a:solidFill>
            </p:spPr>
          </p:sp>
        </p:grpSp>
        <p:grpSp>
          <p:nvGrpSpPr>
            <p:cNvPr id="42" name="Group 42"/>
            <p:cNvGrpSpPr/>
            <p:nvPr/>
          </p:nvGrpSpPr>
          <p:grpSpPr>
            <a:xfrm>
              <a:off x="7773508" y="512012"/>
              <a:ext cx="2585805" cy="1147461"/>
              <a:chOff x="0" y="0"/>
              <a:chExt cx="1762826" cy="782261"/>
            </a:xfrm>
          </p:grpSpPr>
          <p:sp>
            <p:nvSpPr>
              <p:cNvPr id="43" name="Freeform 43"/>
              <p:cNvSpPr/>
              <p:nvPr/>
            </p:nvSpPr>
            <p:spPr>
              <a:xfrm>
                <a:off x="0" y="0"/>
                <a:ext cx="1762826" cy="782261"/>
              </a:xfrm>
              <a:custGeom>
                <a:avLst/>
                <a:gdLst/>
                <a:ahLst/>
                <a:cxnLst/>
                <a:rect l="l" t="t" r="r" b="b"/>
                <a:pathLst>
                  <a:path w="1762826" h="782261">
                    <a:moveTo>
                      <a:pt x="0" y="0"/>
                    </a:moveTo>
                    <a:lnTo>
                      <a:pt x="1762826" y="0"/>
                    </a:lnTo>
                    <a:lnTo>
                      <a:pt x="1762826" y="782261"/>
                    </a:lnTo>
                    <a:lnTo>
                      <a:pt x="0" y="782261"/>
                    </a:lnTo>
                    <a:close/>
                  </a:path>
                </a:pathLst>
              </a:custGeom>
              <a:solidFill>
                <a:srgbClr val="FFFFFF">
                  <a:alpha val="60000"/>
                </a:srgbClr>
              </a:solidFill>
            </p:spPr>
          </p:sp>
        </p:grpSp>
        <p:grpSp>
          <p:nvGrpSpPr>
            <p:cNvPr id="44" name="Group 44"/>
            <p:cNvGrpSpPr/>
            <p:nvPr/>
          </p:nvGrpSpPr>
          <p:grpSpPr>
            <a:xfrm>
              <a:off x="10359313" y="512012"/>
              <a:ext cx="2585805" cy="1147461"/>
              <a:chOff x="0" y="0"/>
              <a:chExt cx="1762826" cy="782261"/>
            </a:xfrm>
          </p:grpSpPr>
          <p:sp>
            <p:nvSpPr>
              <p:cNvPr id="45" name="Freeform 45"/>
              <p:cNvSpPr/>
              <p:nvPr/>
            </p:nvSpPr>
            <p:spPr>
              <a:xfrm>
                <a:off x="0" y="0"/>
                <a:ext cx="1762826" cy="782261"/>
              </a:xfrm>
              <a:custGeom>
                <a:avLst/>
                <a:gdLst/>
                <a:ahLst/>
                <a:cxnLst/>
                <a:rect l="l" t="t" r="r" b="b"/>
                <a:pathLst>
                  <a:path w="1762826" h="782261">
                    <a:moveTo>
                      <a:pt x="0" y="0"/>
                    </a:moveTo>
                    <a:lnTo>
                      <a:pt x="1762826" y="0"/>
                    </a:lnTo>
                    <a:lnTo>
                      <a:pt x="1762826" y="782261"/>
                    </a:lnTo>
                    <a:lnTo>
                      <a:pt x="0" y="782261"/>
                    </a:lnTo>
                    <a:close/>
                  </a:path>
                </a:pathLst>
              </a:custGeom>
              <a:solidFill>
                <a:srgbClr val="FFFFFF">
                  <a:alpha val="34901"/>
                </a:srgbClr>
              </a:solidFill>
            </p:spPr>
          </p:sp>
        </p:grpSp>
        <p:grpSp>
          <p:nvGrpSpPr>
            <p:cNvPr id="46" name="Group 46"/>
            <p:cNvGrpSpPr/>
            <p:nvPr/>
          </p:nvGrpSpPr>
          <p:grpSpPr>
            <a:xfrm>
              <a:off x="1300949" y="512012"/>
              <a:ext cx="2601898" cy="1147461"/>
              <a:chOff x="0" y="0"/>
              <a:chExt cx="1773797" cy="782261"/>
            </a:xfrm>
          </p:grpSpPr>
          <p:sp>
            <p:nvSpPr>
              <p:cNvPr id="47" name="Freeform 47"/>
              <p:cNvSpPr/>
              <p:nvPr/>
            </p:nvSpPr>
            <p:spPr>
              <a:xfrm>
                <a:off x="0" y="0"/>
                <a:ext cx="1773797" cy="782261"/>
              </a:xfrm>
              <a:custGeom>
                <a:avLst/>
                <a:gdLst/>
                <a:ahLst/>
                <a:cxnLst/>
                <a:rect l="l" t="t" r="r" b="b"/>
                <a:pathLst>
                  <a:path w="1773797" h="782261">
                    <a:moveTo>
                      <a:pt x="0" y="0"/>
                    </a:moveTo>
                    <a:lnTo>
                      <a:pt x="1773797" y="0"/>
                    </a:lnTo>
                    <a:lnTo>
                      <a:pt x="1773797" y="782261"/>
                    </a:lnTo>
                    <a:lnTo>
                      <a:pt x="0" y="782261"/>
                    </a:lnTo>
                    <a:close/>
                  </a:path>
                </a:pathLst>
              </a:custGeom>
              <a:solidFill>
                <a:srgbClr val="FFFFFF">
                  <a:alpha val="29803"/>
                </a:srgbClr>
              </a:solidFill>
            </p:spPr>
          </p:sp>
        </p:grpSp>
        <p:grpSp>
          <p:nvGrpSpPr>
            <p:cNvPr id="48" name="Group 48"/>
            <p:cNvGrpSpPr/>
            <p:nvPr/>
          </p:nvGrpSpPr>
          <p:grpSpPr>
            <a:xfrm>
              <a:off x="3902847" y="512012"/>
              <a:ext cx="2601898" cy="1147461"/>
              <a:chOff x="0" y="0"/>
              <a:chExt cx="1773797" cy="782261"/>
            </a:xfrm>
          </p:grpSpPr>
          <p:sp>
            <p:nvSpPr>
              <p:cNvPr id="49" name="Freeform 49"/>
              <p:cNvSpPr/>
              <p:nvPr/>
            </p:nvSpPr>
            <p:spPr>
              <a:xfrm>
                <a:off x="0" y="0"/>
                <a:ext cx="1773797" cy="782261"/>
              </a:xfrm>
              <a:custGeom>
                <a:avLst/>
                <a:gdLst/>
                <a:ahLst/>
                <a:cxnLst/>
                <a:rect l="l" t="t" r="r" b="b"/>
                <a:pathLst>
                  <a:path w="1773797" h="782261">
                    <a:moveTo>
                      <a:pt x="0" y="0"/>
                    </a:moveTo>
                    <a:lnTo>
                      <a:pt x="1773797" y="0"/>
                    </a:lnTo>
                    <a:lnTo>
                      <a:pt x="1773797" y="782261"/>
                    </a:lnTo>
                    <a:lnTo>
                      <a:pt x="0" y="782261"/>
                    </a:lnTo>
                    <a:close/>
                  </a:path>
                </a:pathLst>
              </a:custGeom>
              <a:solidFill>
                <a:srgbClr val="FFFFFF">
                  <a:alpha val="29803"/>
                </a:srgbClr>
              </a:solidFill>
            </p:spPr>
          </p:sp>
        </p:grpSp>
        <p:grpSp>
          <p:nvGrpSpPr>
            <p:cNvPr id="50" name="Group 50"/>
            <p:cNvGrpSpPr/>
            <p:nvPr/>
          </p:nvGrpSpPr>
          <p:grpSpPr>
            <a:xfrm>
              <a:off x="6464512" y="512012"/>
              <a:ext cx="2601898" cy="1147461"/>
              <a:chOff x="0" y="0"/>
              <a:chExt cx="1773797" cy="782261"/>
            </a:xfrm>
          </p:grpSpPr>
          <p:sp>
            <p:nvSpPr>
              <p:cNvPr id="51" name="Freeform 51"/>
              <p:cNvSpPr/>
              <p:nvPr/>
            </p:nvSpPr>
            <p:spPr>
              <a:xfrm>
                <a:off x="0" y="0"/>
                <a:ext cx="1773797" cy="782261"/>
              </a:xfrm>
              <a:custGeom>
                <a:avLst/>
                <a:gdLst/>
                <a:ahLst/>
                <a:cxnLst/>
                <a:rect l="l" t="t" r="r" b="b"/>
                <a:pathLst>
                  <a:path w="1773797" h="782261">
                    <a:moveTo>
                      <a:pt x="0" y="0"/>
                    </a:moveTo>
                    <a:lnTo>
                      <a:pt x="1773797" y="0"/>
                    </a:lnTo>
                    <a:lnTo>
                      <a:pt x="1773797" y="782261"/>
                    </a:lnTo>
                    <a:lnTo>
                      <a:pt x="0" y="782261"/>
                    </a:lnTo>
                    <a:close/>
                  </a:path>
                </a:pathLst>
              </a:custGeom>
              <a:solidFill>
                <a:srgbClr val="FFFFFF">
                  <a:alpha val="29803"/>
                </a:srgbClr>
              </a:solidFill>
            </p:spPr>
          </p:sp>
        </p:grpSp>
      </p:grpSp>
      <p:sp>
        <p:nvSpPr>
          <p:cNvPr id="52" name="TextBox 52"/>
          <p:cNvSpPr txBox="1"/>
          <p:nvPr/>
        </p:nvSpPr>
        <p:spPr>
          <a:xfrm>
            <a:off x="774421" y="3691666"/>
            <a:ext cx="5872275" cy="245773"/>
          </a:xfrm>
          <a:prstGeom prst="rect">
            <a:avLst/>
          </a:prstGeom>
        </p:spPr>
        <p:txBody>
          <a:bodyPr lIns="0" tIns="0" rIns="0" bIns="0" rtlCol="0" anchor="t">
            <a:spAutoFit/>
          </a:bodyPr>
          <a:lstStyle/>
          <a:p>
            <a:pPr>
              <a:lnSpc>
                <a:spcPts val="2100"/>
              </a:lnSpc>
              <a:spcBef>
                <a:spcPct val="0"/>
              </a:spcBef>
            </a:pPr>
            <a:r>
              <a:rPr lang="en-US" sz="1500">
                <a:latin typeface="Open Sans 1"/>
              </a:rPr>
              <a:t>Intense, prolonged, repeated, and unaddresed</a:t>
            </a:r>
          </a:p>
        </p:txBody>
      </p:sp>
      <p:sp>
        <p:nvSpPr>
          <p:cNvPr id="53" name="TextBox 53"/>
          <p:cNvSpPr txBox="1"/>
          <p:nvPr/>
        </p:nvSpPr>
        <p:spPr>
          <a:xfrm>
            <a:off x="2223553" y="4268322"/>
            <a:ext cx="6146026" cy="245773"/>
          </a:xfrm>
          <a:prstGeom prst="rect">
            <a:avLst/>
          </a:prstGeom>
        </p:spPr>
        <p:txBody>
          <a:bodyPr lIns="0" tIns="0" rIns="0" bIns="0" rtlCol="0" anchor="t">
            <a:spAutoFit/>
          </a:bodyPr>
          <a:lstStyle/>
          <a:p>
            <a:pPr algn="ctr">
              <a:lnSpc>
                <a:spcPts val="2100"/>
              </a:lnSpc>
              <a:spcBef>
                <a:spcPct val="0"/>
              </a:spcBef>
            </a:pPr>
            <a:r>
              <a:rPr lang="en-US" sz="1500">
                <a:latin typeface="Open Sans 1"/>
              </a:rPr>
              <a:t>Social-emotional buffering, early detection, and effective intervention</a:t>
            </a:r>
          </a:p>
        </p:txBody>
      </p:sp>
      <p:sp>
        <p:nvSpPr>
          <p:cNvPr id="54" name="TextBox 54"/>
          <p:cNvSpPr txBox="1"/>
          <p:nvPr/>
        </p:nvSpPr>
        <p:spPr>
          <a:xfrm>
            <a:off x="6220742" y="4798767"/>
            <a:ext cx="2864306" cy="198581"/>
          </a:xfrm>
          <a:prstGeom prst="rect">
            <a:avLst/>
          </a:prstGeom>
        </p:spPr>
        <p:txBody>
          <a:bodyPr lIns="0" tIns="0" rIns="0" bIns="0" rtlCol="0" anchor="t">
            <a:spAutoFit/>
          </a:bodyPr>
          <a:lstStyle/>
          <a:p>
            <a:pPr algn="ctr">
              <a:lnSpc>
                <a:spcPts val="1680"/>
              </a:lnSpc>
              <a:spcBef>
                <a:spcPct val="0"/>
              </a:spcBef>
            </a:pPr>
            <a:r>
              <a:rPr lang="en-US" sz="1200">
                <a:latin typeface="Open Sans Light"/>
              </a:rPr>
              <a:t>Adapted from Center on Youth Wellness</a:t>
            </a:r>
          </a:p>
        </p:txBody>
      </p:sp>
      <p:sp>
        <p:nvSpPr>
          <p:cNvPr id="55" name="TextBox 5">
            <a:extLst>
              <a:ext uri="{FF2B5EF4-FFF2-40B4-BE49-F238E27FC236}">
                <a16:creationId xmlns:a16="http://schemas.microsoft.com/office/drawing/2014/main" id="{32DE5E59-A38B-4C8F-8D09-1ED17D999B71}"/>
              </a:ext>
            </a:extLst>
          </p:cNvPr>
          <p:cNvSpPr txBox="1"/>
          <p:nvPr/>
        </p:nvSpPr>
        <p:spPr>
          <a:xfrm>
            <a:off x="304800" y="71292"/>
            <a:ext cx="8153400" cy="430887"/>
          </a:xfrm>
          <a:prstGeom prst="rect">
            <a:avLst/>
          </a:prstGeom>
        </p:spPr>
        <p:txBody>
          <a:bodyPr wrap="square" lIns="0" tIns="0" rIns="0" bIns="0" rtlCol="0" anchor="t">
            <a:spAutoFit/>
          </a:bodyPr>
          <a:lstStyle/>
          <a:p>
            <a:r>
              <a:rPr lang="en-US" spc="80" dirty="0">
                <a:solidFill>
                  <a:srgbClr val="007033"/>
                </a:solidFill>
              </a:rPr>
              <a:t>Not all stress is bad for development. </a:t>
            </a:r>
            <a:r>
              <a:rPr lang="en-US" spc="80" dirty="0"/>
              <a:t>In fact, most stress is helpful for child and adult development. There are three kinds of stress: positive, tolerable, and toxic stress.</a:t>
            </a:r>
          </a:p>
        </p:txBody>
      </p:sp>
    </p:spTree>
    <p:extLst>
      <p:ext uri="{BB962C8B-B14F-4D97-AF65-F5344CB8AC3E}">
        <p14:creationId xmlns:p14="http://schemas.microsoft.com/office/powerpoint/2010/main" val="16248778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25678" y="742951"/>
            <a:ext cx="9628385" cy="3733800"/>
            <a:chOff x="0" y="0"/>
            <a:chExt cx="23745744" cy="11850128"/>
          </a:xfrm>
        </p:grpSpPr>
        <p:sp>
          <p:nvSpPr>
            <p:cNvPr id="3" name="Freeform 3"/>
            <p:cNvSpPr/>
            <p:nvPr/>
          </p:nvSpPr>
          <p:spPr>
            <a:xfrm>
              <a:off x="0" y="0"/>
              <a:ext cx="23745744" cy="11850128"/>
            </a:xfrm>
            <a:custGeom>
              <a:avLst/>
              <a:gdLst/>
              <a:ahLst/>
              <a:cxnLst/>
              <a:rect l="l" t="t" r="r" b="b"/>
              <a:pathLst>
                <a:path w="23745744" h="11850128">
                  <a:moveTo>
                    <a:pt x="0" y="0"/>
                  </a:moveTo>
                  <a:lnTo>
                    <a:pt x="0" y="11850128"/>
                  </a:lnTo>
                  <a:lnTo>
                    <a:pt x="23745744" y="11850128"/>
                  </a:lnTo>
                  <a:lnTo>
                    <a:pt x="23745744" y="0"/>
                  </a:lnTo>
                  <a:lnTo>
                    <a:pt x="0" y="0"/>
                  </a:lnTo>
                  <a:close/>
                  <a:moveTo>
                    <a:pt x="23684784" y="11789168"/>
                  </a:moveTo>
                  <a:lnTo>
                    <a:pt x="59690" y="11789168"/>
                  </a:lnTo>
                  <a:lnTo>
                    <a:pt x="59690" y="59690"/>
                  </a:lnTo>
                  <a:lnTo>
                    <a:pt x="23684784" y="59690"/>
                  </a:lnTo>
                  <a:lnTo>
                    <a:pt x="23684784" y="11789168"/>
                  </a:lnTo>
                  <a:close/>
                </a:path>
              </a:pathLst>
            </a:custGeom>
            <a:solidFill>
              <a:srgbClr val="F8CF2C"/>
            </a:solidFill>
          </p:spPr>
        </p:sp>
      </p:grpSp>
      <p:sp>
        <p:nvSpPr>
          <p:cNvPr id="4" name="TextBox 4"/>
          <p:cNvSpPr txBox="1"/>
          <p:nvPr/>
        </p:nvSpPr>
        <p:spPr>
          <a:xfrm>
            <a:off x="498291" y="1238250"/>
            <a:ext cx="8147419" cy="1871923"/>
          </a:xfrm>
          <a:prstGeom prst="rect">
            <a:avLst/>
          </a:prstGeom>
        </p:spPr>
        <p:txBody>
          <a:bodyPr wrap="square" lIns="0" tIns="0" rIns="0" bIns="0" rtlCol="0" anchor="t">
            <a:spAutoFit/>
          </a:bodyPr>
          <a:lstStyle/>
          <a:p>
            <a:pPr>
              <a:lnSpc>
                <a:spcPts val="2100"/>
              </a:lnSpc>
            </a:pPr>
            <a:r>
              <a:rPr lang="en-US" sz="1800" spc="30" dirty="0">
                <a:solidFill>
                  <a:schemeClr val="tx1"/>
                </a:solidFill>
                <a:latin typeface="Calibri" panose="020F0502020204030204" pitchFamily="34" charset="0"/>
                <a:cs typeface="Calibri" panose="020F0502020204030204" pitchFamily="34" charset="0"/>
              </a:rPr>
              <a:t>Toxic stress </a:t>
            </a:r>
            <a:r>
              <a:rPr lang="en-US" sz="1800" spc="30" dirty="0">
                <a:solidFill>
                  <a:srgbClr val="233446"/>
                </a:solidFill>
                <a:latin typeface="Calibri" panose="020F0502020204030204" pitchFamily="34" charset="0"/>
                <a:cs typeface="Calibri" panose="020F0502020204030204" pitchFamily="34" charset="0"/>
              </a:rPr>
              <a:t>occurs when events are so physically, psychologically, and/or emotionally damaging, and occur </a:t>
            </a:r>
            <a:r>
              <a:rPr lang="en-US" sz="1800" b="1" spc="30" dirty="0">
                <a:solidFill>
                  <a:schemeClr val="accent4">
                    <a:lumMod val="75000"/>
                  </a:schemeClr>
                </a:solidFill>
                <a:latin typeface="Calibri" panose="020F0502020204030204" pitchFamily="34" charset="0"/>
                <a:cs typeface="Calibri" panose="020F0502020204030204" pitchFamily="34" charset="0"/>
              </a:rPr>
              <a:t>in the absence of buffering social supports </a:t>
            </a:r>
            <a:r>
              <a:rPr lang="en-US" sz="1800" spc="30" dirty="0">
                <a:solidFill>
                  <a:srgbClr val="233446"/>
                </a:solidFill>
                <a:latin typeface="Calibri" panose="020F0502020204030204" pitchFamily="34" charset="0"/>
                <a:cs typeface="Calibri" panose="020F0502020204030204" pitchFamily="34" charset="0"/>
              </a:rPr>
              <a:t>that the brain and body’s stress management chemicals become toxic. </a:t>
            </a:r>
          </a:p>
          <a:p>
            <a:pPr>
              <a:lnSpc>
                <a:spcPts val="2100"/>
              </a:lnSpc>
            </a:pPr>
            <a:endParaRPr lang="en-US" sz="1800" spc="30" dirty="0">
              <a:solidFill>
                <a:srgbClr val="233446"/>
              </a:solidFill>
              <a:latin typeface="Calibri" panose="020F0502020204030204" pitchFamily="34" charset="0"/>
              <a:cs typeface="Calibri" panose="020F0502020204030204" pitchFamily="34" charset="0"/>
            </a:endParaRPr>
          </a:p>
          <a:p>
            <a:pPr>
              <a:lnSpc>
                <a:spcPts val="2100"/>
              </a:lnSpc>
            </a:pPr>
            <a:r>
              <a:rPr lang="en-US" sz="1800" spc="30" dirty="0">
                <a:solidFill>
                  <a:srgbClr val="233446"/>
                </a:solidFill>
                <a:latin typeface="Calibri" panose="020F0502020204030204" pitchFamily="34" charset="0"/>
                <a:cs typeface="Calibri" panose="020F0502020204030204" pitchFamily="34" charset="0"/>
              </a:rPr>
              <a:t>When acute or chronic traumatic events occur </a:t>
            </a:r>
            <a:r>
              <a:rPr lang="en-US" sz="1800" b="1" spc="30" dirty="0">
                <a:solidFill>
                  <a:schemeClr val="accent4">
                    <a:lumMod val="75000"/>
                  </a:schemeClr>
                </a:solidFill>
                <a:latin typeface="Calibri" panose="020F0502020204030204" pitchFamily="34" charset="0"/>
                <a:cs typeface="Calibri" panose="020F0502020204030204" pitchFamily="34" charset="0"/>
              </a:rPr>
              <a:t>because of </a:t>
            </a:r>
            <a:r>
              <a:rPr lang="en-US" sz="1800" spc="30" dirty="0">
                <a:solidFill>
                  <a:srgbClr val="233446"/>
                </a:solidFill>
                <a:latin typeface="Calibri" panose="020F0502020204030204" pitchFamily="34" charset="0"/>
                <a:cs typeface="Calibri" panose="020F0502020204030204" pitchFamily="34" charset="0"/>
              </a:rPr>
              <a:t>harmful adults </a:t>
            </a:r>
            <a:r>
              <a:rPr lang="en-US" sz="1800" b="1" spc="30" dirty="0">
                <a:solidFill>
                  <a:schemeClr val="accent4">
                    <a:lumMod val="75000"/>
                  </a:schemeClr>
                </a:solidFill>
                <a:latin typeface="Calibri" panose="020F0502020204030204" pitchFamily="34" charset="0"/>
                <a:cs typeface="Calibri" panose="020F0502020204030204" pitchFamily="34" charset="0"/>
              </a:rPr>
              <a:t>or in the absence of caring adults</a:t>
            </a:r>
            <a:r>
              <a:rPr lang="en-US" sz="1800" spc="30" dirty="0">
                <a:solidFill>
                  <a:srgbClr val="233446"/>
                </a:solidFill>
                <a:latin typeface="Calibri" panose="020F0502020204030204" pitchFamily="34" charset="0"/>
                <a:cs typeface="Calibri" panose="020F0502020204030204" pitchFamily="34" charset="0"/>
              </a:rPr>
              <a:t>, they are often left with a limited set of rigid coping responses based in defensiveness, avoidance, and overreaction.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19926" y="2015926"/>
            <a:ext cx="2578312" cy="1736084"/>
          </a:xfrm>
          <a:prstGeom prst="rect">
            <a:avLst/>
          </a:prstGeom>
          <a:solidFill>
            <a:srgbClr val="2E7604">
              <a:alpha val="29803"/>
            </a:srgbClr>
          </a:solidFill>
        </p:spPr>
      </p:sp>
      <p:sp>
        <p:nvSpPr>
          <p:cNvPr id="3" name="AutoShape 3"/>
          <p:cNvSpPr/>
          <p:nvPr/>
        </p:nvSpPr>
        <p:spPr>
          <a:xfrm>
            <a:off x="3332463" y="2015925"/>
            <a:ext cx="2578312" cy="1736084"/>
          </a:xfrm>
          <a:prstGeom prst="rect">
            <a:avLst/>
          </a:prstGeom>
          <a:solidFill>
            <a:srgbClr val="2E7604">
              <a:alpha val="29803"/>
            </a:srgbClr>
          </a:solidFill>
        </p:spPr>
      </p:sp>
      <p:sp>
        <p:nvSpPr>
          <p:cNvPr id="4" name="AutoShape 4"/>
          <p:cNvSpPr/>
          <p:nvPr/>
        </p:nvSpPr>
        <p:spPr>
          <a:xfrm>
            <a:off x="6245001" y="2015925"/>
            <a:ext cx="2578312" cy="1736084"/>
          </a:xfrm>
          <a:prstGeom prst="rect">
            <a:avLst/>
          </a:prstGeom>
          <a:solidFill>
            <a:srgbClr val="2E7604">
              <a:alpha val="29803"/>
            </a:srgbClr>
          </a:solidFill>
        </p:spPr>
      </p:sp>
      <p:sp>
        <p:nvSpPr>
          <p:cNvPr id="5" name="TextBox 5"/>
          <p:cNvSpPr txBox="1"/>
          <p:nvPr/>
        </p:nvSpPr>
        <p:spPr>
          <a:xfrm>
            <a:off x="650032" y="2130936"/>
            <a:ext cx="2118099" cy="258404"/>
          </a:xfrm>
          <a:prstGeom prst="rect">
            <a:avLst/>
          </a:prstGeom>
        </p:spPr>
        <p:txBody>
          <a:bodyPr lIns="0" tIns="0" rIns="0" bIns="0" rtlCol="0" anchor="t">
            <a:spAutoFit/>
          </a:bodyPr>
          <a:lstStyle/>
          <a:p>
            <a:pPr algn="ctr">
              <a:lnSpc>
                <a:spcPts val="2246"/>
              </a:lnSpc>
            </a:pPr>
            <a:r>
              <a:rPr lang="en-US" sz="1604" b="1" spc="112" dirty="0">
                <a:solidFill>
                  <a:srgbClr val="17161C"/>
                </a:solidFill>
                <a:latin typeface="Open Sans 1 Bold"/>
              </a:rPr>
              <a:t>ONE</a:t>
            </a:r>
          </a:p>
        </p:txBody>
      </p:sp>
      <p:sp>
        <p:nvSpPr>
          <p:cNvPr id="6" name="TextBox 6"/>
          <p:cNvSpPr txBox="1"/>
          <p:nvPr/>
        </p:nvSpPr>
        <p:spPr>
          <a:xfrm>
            <a:off x="650033" y="2881605"/>
            <a:ext cx="2118099" cy="585097"/>
          </a:xfrm>
          <a:prstGeom prst="rect">
            <a:avLst/>
          </a:prstGeom>
        </p:spPr>
        <p:txBody>
          <a:bodyPr lIns="0" tIns="0" rIns="0" bIns="0" rtlCol="0" anchor="t">
            <a:spAutoFit/>
          </a:bodyPr>
          <a:lstStyle/>
          <a:p>
            <a:pPr algn="ctr">
              <a:lnSpc>
                <a:spcPts val="2406"/>
              </a:lnSpc>
            </a:pPr>
            <a:r>
              <a:rPr lang="en-US" sz="1600" spc="16" dirty="0">
                <a:solidFill>
                  <a:srgbClr val="17161C"/>
                </a:solidFill>
                <a:latin typeface="Open Sans 1"/>
              </a:rPr>
              <a:t>Accept Relationship- </a:t>
            </a:r>
          </a:p>
          <a:p>
            <a:pPr algn="ctr">
              <a:lnSpc>
                <a:spcPts val="2406"/>
              </a:lnSpc>
            </a:pPr>
            <a:r>
              <a:rPr lang="en-US" sz="1600" spc="16" dirty="0">
                <a:solidFill>
                  <a:srgbClr val="17161C"/>
                </a:solidFill>
                <a:latin typeface="Open Sans 1"/>
              </a:rPr>
              <a:t>Building as Genuine</a:t>
            </a:r>
          </a:p>
        </p:txBody>
      </p:sp>
      <p:sp>
        <p:nvSpPr>
          <p:cNvPr id="7" name="TextBox 7"/>
          <p:cNvSpPr txBox="1"/>
          <p:nvPr/>
        </p:nvSpPr>
        <p:spPr>
          <a:xfrm>
            <a:off x="3512950" y="2119283"/>
            <a:ext cx="2118099" cy="258404"/>
          </a:xfrm>
          <a:prstGeom prst="rect">
            <a:avLst/>
          </a:prstGeom>
        </p:spPr>
        <p:txBody>
          <a:bodyPr lIns="0" tIns="0" rIns="0" bIns="0" rtlCol="0" anchor="t">
            <a:spAutoFit/>
          </a:bodyPr>
          <a:lstStyle/>
          <a:p>
            <a:pPr algn="ctr">
              <a:lnSpc>
                <a:spcPts val="2246"/>
              </a:lnSpc>
            </a:pPr>
            <a:r>
              <a:rPr lang="en-US" sz="1604" b="1" spc="112" dirty="0">
                <a:solidFill>
                  <a:srgbClr val="17161C"/>
                </a:solidFill>
                <a:latin typeface="Open Sans 1 Bold"/>
              </a:rPr>
              <a:t>TWO</a:t>
            </a:r>
          </a:p>
        </p:txBody>
      </p:sp>
      <p:sp>
        <p:nvSpPr>
          <p:cNvPr id="8" name="TextBox 8"/>
          <p:cNvSpPr txBox="1"/>
          <p:nvPr/>
        </p:nvSpPr>
        <p:spPr>
          <a:xfrm>
            <a:off x="3562570" y="2808504"/>
            <a:ext cx="2118099" cy="892873"/>
          </a:xfrm>
          <a:prstGeom prst="rect">
            <a:avLst/>
          </a:prstGeom>
        </p:spPr>
        <p:txBody>
          <a:bodyPr lIns="0" tIns="0" rIns="0" bIns="0" rtlCol="0" anchor="t">
            <a:spAutoFit/>
          </a:bodyPr>
          <a:lstStyle/>
          <a:p>
            <a:pPr algn="ctr">
              <a:lnSpc>
                <a:spcPts val="2406"/>
              </a:lnSpc>
            </a:pPr>
            <a:r>
              <a:rPr lang="en-US" sz="1600" spc="16" dirty="0">
                <a:solidFill>
                  <a:srgbClr val="17161C"/>
                </a:solidFill>
                <a:latin typeface="Open Sans 1"/>
              </a:rPr>
              <a:t>Express Their Appreciation of Relationship-Building</a:t>
            </a:r>
          </a:p>
        </p:txBody>
      </p:sp>
      <p:sp>
        <p:nvSpPr>
          <p:cNvPr id="9" name="TextBox 9"/>
          <p:cNvSpPr txBox="1"/>
          <p:nvPr/>
        </p:nvSpPr>
        <p:spPr>
          <a:xfrm>
            <a:off x="6475107" y="2134018"/>
            <a:ext cx="2118099" cy="258404"/>
          </a:xfrm>
          <a:prstGeom prst="rect">
            <a:avLst/>
          </a:prstGeom>
        </p:spPr>
        <p:txBody>
          <a:bodyPr lIns="0" tIns="0" rIns="0" bIns="0" rtlCol="0" anchor="t">
            <a:spAutoFit/>
          </a:bodyPr>
          <a:lstStyle/>
          <a:p>
            <a:pPr algn="ctr">
              <a:lnSpc>
                <a:spcPts val="2246"/>
              </a:lnSpc>
            </a:pPr>
            <a:r>
              <a:rPr lang="en-US" sz="1604" b="1" spc="112" dirty="0">
                <a:solidFill>
                  <a:srgbClr val="17161C"/>
                </a:solidFill>
                <a:latin typeface="Open Sans 1 Bold"/>
              </a:rPr>
              <a:t>THREE</a:t>
            </a:r>
          </a:p>
        </p:txBody>
      </p:sp>
      <p:sp>
        <p:nvSpPr>
          <p:cNvPr id="10" name="TextBox 10"/>
          <p:cNvSpPr txBox="1"/>
          <p:nvPr/>
        </p:nvSpPr>
        <p:spPr>
          <a:xfrm>
            <a:off x="6524726" y="2881604"/>
            <a:ext cx="2018860" cy="585097"/>
          </a:xfrm>
          <a:prstGeom prst="rect">
            <a:avLst/>
          </a:prstGeom>
        </p:spPr>
        <p:txBody>
          <a:bodyPr wrap="square" lIns="0" tIns="0" rIns="0" bIns="0" rtlCol="0" anchor="t">
            <a:spAutoFit/>
          </a:bodyPr>
          <a:lstStyle/>
          <a:p>
            <a:pPr algn="ctr">
              <a:lnSpc>
                <a:spcPts val="2406"/>
              </a:lnSpc>
            </a:pPr>
            <a:r>
              <a:rPr lang="en-US" sz="1600" spc="16" dirty="0">
                <a:solidFill>
                  <a:srgbClr val="17161C"/>
                </a:solidFill>
                <a:latin typeface="Open Sans 1"/>
              </a:rPr>
              <a:t>Reciprocate in Healthy Ways</a:t>
            </a:r>
          </a:p>
        </p:txBody>
      </p:sp>
      <p:sp>
        <p:nvSpPr>
          <p:cNvPr id="11" name="TextBox 11"/>
          <p:cNvSpPr txBox="1"/>
          <p:nvPr/>
        </p:nvSpPr>
        <p:spPr>
          <a:xfrm>
            <a:off x="238099" y="133350"/>
            <a:ext cx="8410602" cy="675634"/>
          </a:xfrm>
          <a:prstGeom prst="rect">
            <a:avLst/>
          </a:prstGeom>
        </p:spPr>
        <p:txBody>
          <a:bodyPr wrap="square" lIns="0" tIns="0" rIns="0" bIns="0" rtlCol="0" anchor="t">
            <a:spAutoFit/>
          </a:bodyPr>
          <a:lstStyle/>
          <a:p>
            <a:pPr>
              <a:lnSpc>
                <a:spcPts val="1800"/>
              </a:lnSpc>
            </a:pPr>
            <a:r>
              <a:rPr lang="en-US" dirty="0"/>
              <a:t>Investing in building relationships with students who exhibit challenging behaviors is a high-return investment because research shows that students are more likely to engage in self-regulation when they feel connected to their educators.</a:t>
            </a:r>
            <a:endParaRPr lang="en-US" b="1" dirty="0"/>
          </a:p>
        </p:txBody>
      </p:sp>
      <p:sp>
        <p:nvSpPr>
          <p:cNvPr id="12" name="TextBox 12"/>
          <p:cNvSpPr txBox="1"/>
          <p:nvPr/>
        </p:nvSpPr>
        <p:spPr>
          <a:xfrm>
            <a:off x="238099" y="4403719"/>
            <a:ext cx="8759889" cy="213969"/>
          </a:xfrm>
          <a:prstGeom prst="rect">
            <a:avLst/>
          </a:prstGeom>
        </p:spPr>
        <p:txBody>
          <a:bodyPr lIns="0" tIns="0" rIns="0" bIns="0" rtlCol="0" anchor="t">
            <a:spAutoFit/>
          </a:bodyPr>
          <a:lstStyle/>
          <a:p>
            <a:pPr>
              <a:lnSpc>
                <a:spcPts val="1800"/>
              </a:lnSpc>
            </a:pPr>
            <a:r>
              <a:rPr lang="en-US" dirty="0"/>
              <a:t>They do value their educators’ caring actions, particularly attentiveness and active listening. </a:t>
            </a:r>
          </a:p>
        </p:txBody>
      </p:sp>
      <p:sp>
        <p:nvSpPr>
          <p:cNvPr id="13" name="TextBox 11">
            <a:extLst>
              <a:ext uri="{FF2B5EF4-FFF2-40B4-BE49-F238E27FC236}">
                <a16:creationId xmlns:a16="http://schemas.microsoft.com/office/drawing/2014/main" id="{AFE3A364-AAB6-4526-A57F-F166541A8F17}"/>
              </a:ext>
            </a:extLst>
          </p:cNvPr>
          <p:cNvSpPr txBox="1"/>
          <p:nvPr/>
        </p:nvSpPr>
        <p:spPr>
          <a:xfrm>
            <a:off x="238099" y="1122306"/>
            <a:ext cx="8410602" cy="444802"/>
          </a:xfrm>
          <a:prstGeom prst="rect">
            <a:avLst/>
          </a:prstGeom>
        </p:spPr>
        <p:txBody>
          <a:bodyPr wrap="square" lIns="0" tIns="0" rIns="0" bIns="0" rtlCol="0" anchor="t">
            <a:spAutoFit/>
          </a:bodyPr>
          <a:lstStyle/>
          <a:p>
            <a:pPr>
              <a:lnSpc>
                <a:spcPts val="1800"/>
              </a:lnSpc>
            </a:pPr>
            <a:r>
              <a:rPr lang="en-US" b="1" dirty="0">
                <a:solidFill>
                  <a:schemeClr val="accent4"/>
                </a:solidFill>
              </a:rPr>
              <a:t>The challenge is that the interpersonal experiences of students with histories of rejecting, harmful, or neglectful relationships, make it difficult for them 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2"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62886A"/>
        </a:solidFill>
        <a:effectLst/>
      </p:bgPr>
    </p:bg>
    <p:spTree>
      <p:nvGrpSpPr>
        <p:cNvPr id="1" name=""/>
        <p:cNvGrpSpPr/>
        <p:nvPr/>
      </p:nvGrpSpPr>
      <p:grpSpPr>
        <a:xfrm>
          <a:off x="0" y="0"/>
          <a:ext cx="0" cy="0"/>
          <a:chOff x="0" y="0"/>
          <a:chExt cx="0" cy="0"/>
        </a:xfrm>
      </p:grpSpPr>
      <p:grpSp>
        <p:nvGrpSpPr>
          <p:cNvPr id="2" name="Group 2"/>
          <p:cNvGrpSpPr/>
          <p:nvPr/>
        </p:nvGrpSpPr>
        <p:grpSpPr>
          <a:xfrm rot="-7544500">
            <a:off x="-1161403" y="-445224"/>
            <a:ext cx="10411887" cy="6979246"/>
            <a:chOff x="0" y="0"/>
            <a:chExt cx="4842813" cy="3246211"/>
          </a:xfrm>
        </p:grpSpPr>
        <p:sp>
          <p:nvSpPr>
            <p:cNvPr id="3" name="Freeform 3"/>
            <p:cNvSpPr/>
            <p:nvPr/>
          </p:nvSpPr>
          <p:spPr>
            <a:xfrm>
              <a:off x="0" y="0"/>
              <a:ext cx="4842813" cy="3246211"/>
            </a:xfrm>
            <a:custGeom>
              <a:avLst/>
              <a:gdLst/>
              <a:ahLst/>
              <a:cxnLst/>
              <a:rect l="l" t="t" r="r" b="b"/>
              <a:pathLst>
                <a:path w="4842813" h="3246211">
                  <a:moveTo>
                    <a:pt x="0" y="0"/>
                  </a:moveTo>
                  <a:lnTo>
                    <a:pt x="4842813" y="0"/>
                  </a:lnTo>
                  <a:lnTo>
                    <a:pt x="4842813" y="3246211"/>
                  </a:lnTo>
                  <a:lnTo>
                    <a:pt x="0" y="3246211"/>
                  </a:lnTo>
                  <a:close/>
                </a:path>
              </a:pathLst>
            </a:custGeom>
            <a:solidFill>
              <a:srgbClr val="FFFFFF"/>
            </a:solidFill>
          </p:spPr>
        </p:sp>
      </p:grpSp>
      <p:sp>
        <p:nvSpPr>
          <p:cNvPr id="4" name="TextBox 4"/>
          <p:cNvSpPr txBox="1"/>
          <p:nvPr/>
        </p:nvSpPr>
        <p:spPr>
          <a:xfrm>
            <a:off x="609600" y="933450"/>
            <a:ext cx="5143500" cy="1431674"/>
          </a:xfrm>
          <a:prstGeom prst="rect">
            <a:avLst/>
          </a:prstGeom>
        </p:spPr>
        <p:txBody>
          <a:bodyPr wrap="square" lIns="0" tIns="0" rIns="0" bIns="0" rtlCol="0" anchor="t">
            <a:spAutoFit/>
          </a:bodyPr>
          <a:lstStyle/>
          <a:p>
            <a:pPr>
              <a:lnSpc>
                <a:spcPct val="150000"/>
              </a:lnSpc>
              <a:spcBef>
                <a:spcPct val="0"/>
              </a:spcBef>
            </a:pPr>
            <a:r>
              <a:rPr lang="en-US" sz="1600" dirty="0"/>
              <a:t>In </a:t>
            </a:r>
            <a:r>
              <a:rPr lang="en-US" sz="1600" b="1" dirty="0"/>
              <a:t>DEVELOPMENTAL RELATIONSHIPS</a:t>
            </a:r>
            <a:r>
              <a:rPr lang="en-US" sz="1600" dirty="0"/>
              <a:t>, one person assumes greater responsibility for developing and maintaining the relationship in an effort to support the development of the other person.</a:t>
            </a:r>
          </a:p>
        </p:txBody>
      </p:sp>
      <p:sp>
        <p:nvSpPr>
          <p:cNvPr id="5" name="TextBox 5"/>
          <p:cNvSpPr txBox="1"/>
          <p:nvPr/>
        </p:nvSpPr>
        <p:spPr>
          <a:xfrm>
            <a:off x="3581400" y="3423382"/>
            <a:ext cx="4766408" cy="1431674"/>
          </a:xfrm>
          <a:prstGeom prst="rect">
            <a:avLst/>
          </a:prstGeom>
        </p:spPr>
        <p:txBody>
          <a:bodyPr wrap="square" lIns="0" tIns="0" rIns="0" bIns="0" rtlCol="0" anchor="t">
            <a:spAutoFit/>
          </a:bodyPr>
          <a:lstStyle/>
          <a:p>
            <a:pPr>
              <a:lnSpc>
                <a:spcPct val="150000"/>
              </a:lnSpc>
              <a:spcBef>
                <a:spcPct val="0"/>
              </a:spcBef>
            </a:pPr>
            <a:r>
              <a:rPr lang="en-US" sz="1600" dirty="0"/>
              <a:t>Developmental relationships are not completely one-sided, but one partner </a:t>
            </a:r>
            <a:r>
              <a:rPr lang="en-US" sz="1600" b="1" dirty="0"/>
              <a:t>(the educator) </a:t>
            </a:r>
            <a:r>
              <a:rPr lang="en-US" sz="1600" dirty="0"/>
              <a:t>does hold greater power and responsibility than the other </a:t>
            </a:r>
            <a:r>
              <a:rPr lang="en-US" sz="1600" b="1" dirty="0"/>
              <a:t>(the student)</a:t>
            </a:r>
            <a:r>
              <a:rPr lang="en-US" sz="16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27869" y="724842"/>
            <a:ext cx="9610725" cy="28575"/>
          </a:xfrm>
          <a:prstGeom prst="rect">
            <a:avLst/>
          </a:prstGeom>
          <a:solidFill>
            <a:srgbClr val="62886A"/>
          </a:solidFill>
        </p:spPr>
      </p:sp>
      <p:sp>
        <p:nvSpPr>
          <p:cNvPr id="3" name="TextBox 3"/>
          <p:cNvSpPr txBox="1"/>
          <p:nvPr/>
        </p:nvSpPr>
        <p:spPr>
          <a:xfrm>
            <a:off x="489228" y="74760"/>
            <a:ext cx="8108396" cy="520079"/>
          </a:xfrm>
          <a:prstGeom prst="rect">
            <a:avLst/>
          </a:prstGeom>
        </p:spPr>
        <p:txBody>
          <a:bodyPr lIns="0" tIns="0" rIns="0" bIns="0" rtlCol="0" anchor="t">
            <a:spAutoFit/>
          </a:bodyPr>
          <a:lstStyle/>
          <a:p>
            <a:pPr algn="ctr">
              <a:lnSpc>
                <a:spcPts val="4800"/>
              </a:lnSpc>
            </a:pPr>
            <a:r>
              <a:rPr lang="en-US" sz="2000" b="1" spc="-40" dirty="0"/>
              <a:t>Dysregulated Relational Partners</a:t>
            </a:r>
          </a:p>
        </p:txBody>
      </p:sp>
      <p:sp>
        <p:nvSpPr>
          <p:cNvPr id="4" name="TextBox 4"/>
          <p:cNvSpPr txBox="1"/>
          <p:nvPr/>
        </p:nvSpPr>
        <p:spPr>
          <a:xfrm>
            <a:off x="189014" y="902596"/>
            <a:ext cx="8825486" cy="710900"/>
          </a:xfrm>
          <a:prstGeom prst="rect">
            <a:avLst/>
          </a:prstGeom>
        </p:spPr>
        <p:txBody>
          <a:bodyPr lIns="0" tIns="0" rIns="0" bIns="0" rtlCol="0" anchor="t">
            <a:spAutoFit/>
          </a:bodyPr>
          <a:lstStyle/>
          <a:p>
            <a:pPr algn="ctr">
              <a:lnSpc>
                <a:spcPts val="1920"/>
              </a:lnSpc>
            </a:pPr>
            <a:r>
              <a:rPr lang="en-US" dirty="0"/>
              <a:t>It is daunting to be asked to build and maintain relationships with dysregulated students. </a:t>
            </a:r>
          </a:p>
          <a:p>
            <a:pPr algn="ctr">
              <a:lnSpc>
                <a:spcPts val="1920"/>
              </a:lnSpc>
            </a:pPr>
            <a:r>
              <a:rPr lang="en-US" dirty="0"/>
              <a:t>Despite their best intentions, dysregulated students are difficult relational partners. </a:t>
            </a:r>
          </a:p>
          <a:p>
            <a:pPr>
              <a:lnSpc>
                <a:spcPts val="1920"/>
              </a:lnSpc>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27869" y="724842"/>
            <a:ext cx="9610725" cy="28575"/>
          </a:xfrm>
          <a:prstGeom prst="rect">
            <a:avLst/>
          </a:prstGeom>
          <a:solidFill>
            <a:srgbClr val="007033"/>
          </a:solidFill>
        </p:spPr>
      </p:sp>
      <p:sp>
        <p:nvSpPr>
          <p:cNvPr id="3" name="TextBox 3"/>
          <p:cNvSpPr txBox="1"/>
          <p:nvPr/>
        </p:nvSpPr>
        <p:spPr>
          <a:xfrm>
            <a:off x="489228" y="74760"/>
            <a:ext cx="8108396" cy="514243"/>
          </a:xfrm>
          <a:prstGeom prst="rect">
            <a:avLst/>
          </a:prstGeom>
        </p:spPr>
        <p:txBody>
          <a:bodyPr lIns="0" tIns="0" rIns="0" bIns="0" rtlCol="0" anchor="t">
            <a:spAutoFit/>
          </a:bodyPr>
          <a:lstStyle/>
          <a:p>
            <a:pPr algn="ctr">
              <a:lnSpc>
                <a:spcPts val="4800"/>
              </a:lnSpc>
            </a:pPr>
            <a:r>
              <a:rPr lang="en-US" sz="1800" b="1" spc="-40" dirty="0"/>
              <a:t>Dysregulated Relational Partners</a:t>
            </a:r>
          </a:p>
        </p:txBody>
      </p:sp>
      <p:sp>
        <p:nvSpPr>
          <p:cNvPr id="4" name="TextBox 4"/>
          <p:cNvSpPr txBox="1"/>
          <p:nvPr/>
        </p:nvSpPr>
        <p:spPr>
          <a:xfrm>
            <a:off x="375684" y="879215"/>
            <a:ext cx="8123273" cy="730969"/>
          </a:xfrm>
          <a:prstGeom prst="rect">
            <a:avLst/>
          </a:prstGeom>
          <a:solidFill>
            <a:srgbClr val="FFC000"/>
          </a:solidFill>
        </p:spPr>
        <p:txBody>
          <a:bodyPr wrap="square" lIns="0" tIns="0" rIns="0" bIns="0" rtlCol="0" anchor="t">
            <a:spAutoFit/>
          </a:bodyPr>
          <a:lstStyle/>
          <a:p>
            <a:pPr algn="ctr">
              <a:lnSpc>
                <a:spcPts val="1920"/>
              </a:lnSpc>
            </a:pPr>
            <a:r>
              <a:rPr lang="en-US" sz="1600" dirty="0">
                <a:solidFill>
                  <a:schemeClr val="tx1"/>
                </a:solidFill>
              </a:rPr>
              <a:t>Students coping with trauma are more likely than others to exhibit the coupling of two emotional and behavioral patterns that research suggests are particularly challenging for school success: being both aggressive and withdrawn</a:t>
            </a:r>
          </a:p>
        </p:txBody>
      </p:sp>
    </p:spTree>
    <p:extLst>
      <p:ext uri="{BB962C8B-B14F-4D97-AF65-F5344CB8AC3E}">
        <p14:creationId xmlns:p14="http://schemas.microsoft.com/office/powerpoint/2010/main" val="23230125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27869" y="724842"/>
            <a:ext cx="9610725" cy="28575"/>
          </a:xfrm>
          <a:prstGeom prst="rect">
            <a:avLst/>
          </a:prstGeom>
          <a:solidFill>
            <a:srgbClr val="007033"/>
          </a:solidFill>
        </p:spPr>
      </p:sp>
      <p:sp>
        <p:nvSpPr>
          <p:cNvPr id="3" name="TextBox 3"/>
          <p:cNvSpPr txBox="1"/>
          <p:nvPr/>
        </p:nvSpPr>
        <p:spPr>
          <a:xfrm>
            <a:off x="489228" y="74760"/>
            <a:ext cx="8108396" cy="514243"/>
          </a:xfrm>
          <a:prstGeom prst="rect">
            <a:avLst/>
          </a:prstGeom>
        </p:spPr>
        <p:txBody>
          <a:bodyPr lIns="0" tIns="0" rIns="0" bIns="0" rtlCol="0" anchor="t">
            <a:spAutoFit/>
          </a:bodyPr>
          <a:lstStyle/>
          <a:p>
            <a:pPr algn="ctr">
              <a:lnSpc>
                <a:spcPts val="4800"/>
              </a:lnSpc>
            </a:pPr>
            <a:r>
              <a:rPr lang="en-US" sz="1800" b="1" spc="-40" dirty="0"/>
              <a:t>Dysregulated Relational Partners</a:t>
            </a:r>
          </a:p>
        </p:txBody>
      </p:sp>
      <p:sp>
        <p:nvSpPr>
          <p:cNvPr id="4" name="TextBox 4"/>
          <p:cNvSpPr txBox="1"/>
          <p:nvPr/>
        </p:nvSpPr>
        <p:spPr>
          <a:xfrm>
            <a:off x="581247" y="879215"/>
            <a:ext cx="8158716" cy="492443"/>
          </a:xfrm>
          <a:prstGeom prst="rect">
            <a:avLst/>
          </a:prstGeom>
          <a:solidFill>
            <a:srgbClr val="FFC000"/>
          </a:solidFill>
        </p:spPr>
        <p:txBody>
          <a:bodyPr wrap="square" lIns="0" tIns="0" rIns="0" bIns="0" rtlCol="0" anchor="t">
            <a:spAutoFit/>
          </a:bodyPr>
          <a:lstStyle/>
          <a:p>
            <a:pPr algn="ctr"/>
            <a:r>
              <a:rPr lang="en-US" sz="1200" dirty="0"/>
              <a:t>Students coping with trauma are more likely than others to exhibit the coupling of two emotional and behavioral patterns that research suggests are particularly challenging for school success: being both aggressive and withdrawn</a:t>
            </a:r>
            <a:endParaRPr lang="en-US" sz="800" dirty="0"/>
          </a:p>
          <a:p>
            <a:pPr algn="ctr"/>
            <a:endParaRPr lang="en-US" sz="800" dirty="0"/>
          </a:p>
        </p:txBody>
      </p:sp>
      <p:grpSp>
        <p:nvGrpSpPr>
          <p:cNvPr id="5" name="Group 5"/>
          <p:cNvGrpSpPr/>
          <p:nvPr/>
        </p:nvGrpSpPr>
        <p:grpSpPr>
          <a:xfrm>
            <a:off x="863101" y="2152650"/>
            <a:ext cx="3616047" cy="2240280"/>
            <a:chOff x="1101408" y="0"/>
            <a:chExt cx="9642792" cy="5974078"/>
          </a:xfrm>
        </p:grpSpPr>
        <p:grpSp>
          <p:nvGrpSpPr>
            <p:cNvPr id="6" name="Group 6"/>
            <p:cNvGrpSpPr/>
            <p:nvPr/>
          </p:nvGrpSpPr>
          <p:grpSpPr>
            <a:xfrm>
              <a:off x="1101408" y="0"/>
              <a:ext cx="9642792" cy="5974078"/>
              <a:chOff x="192109" y="0"/>
              <a:chExt cx="1681908" cy="1042006"/>
            </a:xfrm>
          </p:grpSpPr>
          <p:sp>
            <p:nvSpPr>
              <p:cNvPr id="7" name="Freeform 7"/>
              <p:cNvSpPr/>
              <p:nvPr/>
            </p:nvSpPr>
            <p:spPr>
              <a:xfrm>
                <a:off x="192109" y="0"/>
                <a:ext cx="1681908" cy="1042006"/>
              </a:xfrm>
              <a:custGeom>
                <a:avLst/>
                <a:gdLst/>
                <a:ahLst/>
                <a:cxnLst/>
                <a:rect l="l" t="t" r="r" b="b"/>
                <a:pathLst>
                  <a:path w="1874017" h="1013180">
                    <a:moveTo>
                      <a:pt x="0" y="0"/>
                    </a:moveTo>
                    <a:lnTo>
                      <a:pt x="1874017" y="0"/>
                    </a:lnTo>
                    <a:lnTo>
                      <a:pt x="1874017" y="1013180"/>
                    </a:lnTo>
                    <a:lnTo>
                      <a:pt x="0" y="1013180"/>
                    </a:lnTo>
                    <a:close/>
                  </a:path>
                </a:pathLst>
              </a:custGeom>
              <a:solidFill>
                <a:srgbClr val="E6E6E6"/>
              </a:solidFill>
            </p:spPr>
          </p:sp>
        </p:grpSp>
        <p:sp>
          <p:nvSpPr>
            <p:cNvPr id="8" name="TextBox 8"/>
            <p:cNvSpPr txBox="1"/>
            <p:nvPr/>
          </p:nvSpPr>
          <p:spPr>
            <a:xfrm>
              <a:off x="1422400" y="261240"/>
              <a:ext cx="8864290" cy="5418066"/>
            </a:xfrm>
            <a:prstGeom prst="rect">
              <a:avLst/>
            </a:prstGeom>
          </p:spPr>
          <p:txBody>
            <a:bodyPr wrap="square" lIns="0" tIns="0" rIns="0" bIns="0" rtlCol="0" anchor="t">
              <a:spAutoFit/>
            </a:bodyPr>
            <a:lstStyle/>
            <a:p>
              <a:pPr>
                <a:lnSpc>
                  <a:spcPts val="2250"/>
                </a:lnSpc>
              </a:pPr>
              <a:r>
                <a:rPr lang="en-US" b="1" spc="15" dirty="0"/>
                <a:t>Student aggression </a:t>
              </a:r>
              <a:r>
                <a:rPr lang="en-US" spc="15" dirty="0"/>
                <a:t>is experienced as a threat to one’s safety, and, in the classroom, it is perceived as defiance of authority that could be setting a bad example for the whole class and is therefore often responded to with punitive discipline.</a:t>
              </a:r>
            </a:p>
          </p:txBody>
        </p:sp>
      </p:grpSp>
    </p:spTree>
    <p:extLst>
      <p:ext uri="{BB962C8B-B14F-4D97-AF65-F5344CB8AC3E}">
        <p14:creationId xmlns:p14="http://schemas.microsoft.com/office/powerpoint/2010/main" val="22714924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27869" y="724842"/>
            <a:ext cx="9610725" cy="28575"/>
          </a:xfrm>
          <a:prstGeom prst="rect">
            <a:avLst/>
          </a:prstGeom>
          <a:solidFill>
            <a:srgbClr val="007033"/>
          </a:solidFill>
        </p:spPr>
      </p:sp>
      <p:sp>
        <p:nvSpPr>
          <p:cNvPr id="3" name="TextBox 3"/>
          <p:cNvSpPr txBox="1"/>
          <p:nvPr/>
        </p:nvSpPr>
        <p:spPr>
          <a:xfrm>
            <a:off x="489228" y="74760"/>
            <a:ext cx="8108396" cy="514243"/>
          </a:xfrm>
          <a:prstGeom prst="rect">
            <a:avLst/>
          </a:prstGeom>
        </p:spPr>
        <p:txBody>
          <a:bodyPr lIns="0" tIns="0" rIns="0" bIns="0" rtlCol="0" anchor="t">
            <a:spAutoFit/>
          </a:bodyPr>
          <a:lstStyle/>
          <a:p>
            <a:pPr algn="ctr">
              <a:lnSpc>
                <a:spcPts val="4800"/>
              </a:lnSpc>
            </a:pPr>
            <a:r>
              <a:rPr lang="en-US" sz="1800" b="1" spc="-40" dirty="0"/>
              <a:t>Dysregulated Relational Partners</a:t>
            </a:r>
          </a:p>
        </p:txBody>
      </p:sp>
      <p:grpSp>
        <p:nvGrpSpPr>
          <p:cNvPr id="5" name="Group 5"/>
          <p:cNvGrpSpPr/>
          <p:nvPr/>
        </p:nvGrpSpPr>
        <p:grpSpPr>
          <a:xfrm>
            <a:off x="863101" y="2152650"/>
            <a:ext cx="7360649" cy="2240280"/>
            <a:chOff x="1101408" y="0"/>
            <a:chExt cx="19628396" cy="5974079"/>
          </a:xfrm>
        </p:grpSpPr>
        <p:grpSp>
          <p:nvGrpSpPr>
            <p:cNvPr id="6" name="Group 6"/>
            <p:cNvGrpSpPr/>
            <p:nvPr/>
          </p:nvGrpSpPr>
          <p:grpSpPr>
            <a:xfrm>
              <a:off x="1101408" y="0"/>
              <a:ext cx="9642792" cy="5974078"/>
              <a:chOff x="192109" y="0"/>
              <a:chExt cx="1681908" cy="1042006"/>
            </a:xfrm>
          </p:grpSpPr>
          <p:sp>
            <p:nvSpPr>
              <p:cNvPr id="7" name="Freeform 7"/>
              <p:cNvSpPr/>
              <p:nvPr/>
            </p:nvSpPr>
            <p:spPr>
              <a:xfrm>
                <a:off x="192109" y="0"/>
                <a:ext cx="1681908" cy="1042006"/>
              </a:xfrm>
              <a:custGeom>
                <a:avLst/>
                <a:gdLst/>
                <a:ahLst/>
                <a:cxnLst/>
                <a:rect l="l" t="t" r="r" b="b"/>
                <a:pathLst>
                  <a:path w="1874017" h="1013180">
                    <a:moveTo>
                      <a:pt x="0" y="0"/>
                    </a:moveTo>
                    <a:lnTo>
                      <a:pt x="1874017" y="0"/>
                    </a:lnTo>
                    <a:lnTo>
                      <a:pt x="1874017" y="1013180"/>
                    </a:lnTo>
                    <a:lnTo>
                      <a:pt x="0" y="1013180"/>
                    </a:lnTo>
                    <a:close/>
                  </a:path>
                </a:pathLst>
              </a:custGeom>
              <a:solidFill>
                <a:srgbClr val="E6E6E6"/>
              </a:solidFill>
            </p:spPr>
          </p:sp>
        </p:grpSp>
        <p:sp>
          <p:nvSpPr>
            <p:cNvPr id="8" name="TextBox 8"/>
            <p:cNvSpPr txBox="1"/>
            <p:nvPr/>
          </p:nvSpPr>
          <p:spPr>
            <a:xfrm>
              <a:off x="1422400" y="261240"/>
              <a:ext cx="8864290" cy="5418066"/>
            </a:xfrm>
            <a:prstGeom prst="rect">
              <a:avLst/>
            </a:prstGeom>
          </p:spPr>
          <p:txBody>
            <a:bodyPr wrap="square" lIns="0" tIns="0" rIns="0" bIns="0" rtlCol="0" anchor="t">
              <a:spAutoFit/>
            </a:bodyPr>
            <a:lstStyle/>
            <a:p>
              <a:pPr>
                <a:lnSpc>
                  <a:spcPts val="2250"/>
                </a:lnSpc>
              </a:pPr>
              <a:r>
                <a:rPr lang="en-US" b="1" spc="15" dirty="0"/>
                <a:t>Student aggression </a:t>
              </a:r>
              <a:r>
                <a:rPr lang="en-US" spc="15" dirty="0"/>
                <a:t>is experienced as a threat to one’s safety, and, in the classroom, it is perceived as defiance of authority that could be setting a bad example for the whole class and is therefore often responded to with punitive discipline.</a:t>
              </a:r>
            </a:p>
          </p:txBody>
        </p:sp>
        <p:sp>
          <p:nvSpPr>
            <p:cNvPr id="10" name="Freeform 10"/>
            <p:cNvSpPr/>
            <p:nvPr/>
          </p:nvSpPr>
          <p:spPr>
            <a:xfrm>
              <a:off x="11085932" y="0"/>
              <a:ext cx="9643872" cy="5974079"/>
            </a:xfrm>
            <a:custGeom>
              <a:avLst/>
              <a:gdLst/>
              <a:ahLst/>
              <a:cxnLst/>
              <a:rect l="l" t="t" r="r" b="b"/>
              <a:pathLst>
                <a:path w="1874017" h="1013180">
                  <a:moveTo>
                    <a:pt x="0" y="0"/>
                  </a:moveTo>
                  <a:lnTo>
                    <a:pt x="1874017" y="0"/>
                  </a:lnTo>
                  <a:lnTo>
                    <a:pt x="1874017" y="1013180"/>
                  </a:lnTo>
                  <a:lnTo>
                    <a:pt x="0" y="1013180"/>
                  </a:lnTo>
                  <a:close/>
                </a:path>
              </a:pathLst>
            </a:custGeom>
            <a:solidFill>
              <a:srgbClr val="E6E6E6">
                <a:alpha val="97647"/>
              </a:srgbClr>
            </a:solidFill>
          </p:spPr>
        </p:sp>
        <p:sp>
          <p:nvSpPr>
            <p:cNvPr id="11" name="TextBox 11"/>
            <p:cNvSpPr txBox="1"/>
            <p:nvPr/>
          </p:nvSpPr>
          <p:spPr>
            <a:xfrm>
              <a:off x="11520898" y="261240"/>
              <a:ext cx="8697501" cy="5418066"/>
            </a:xfrm>
            <a:prstGeom prst="rect">
              <a:avLst/>
            </a:prstGeom>
          </p:spPr>
          <p:txBody>
            <a:bodyPr wrap="square" lIns="0" tIns="0" rIns="0" bIns="0" rtlCol="0" anchor="t">
              <a:spAutoFit/>
            </a:bodyPr>
            <a:lstStyle/>
            <a:p>
              <a:pPr>
                <a:lnSpc>
                  <a:spcPts val="2250"/>
                </a:lnSpc>
              </a:pPr>
              <a:r>
                <a:rPr lang="en-US" b="1" spc="15" dirty="0"/>
                <a:t>Student withdrawal </a:t>
              </a:r>
              <a:r>
                <a:rPr lang="en-US" spc="15" dirty="0"/>
                <a:t>from interpersonal interactions reduces the likelihood of positive student-teacher relationships, those relationships are an important foundation for helping traumatized students develop a sense of school belonging.</a:t>
              </a:r>
            </a:p>
          </p:txBody>
        </p:sp>
      </p:grpSp>
      <p:sp>
        <p:nvSpPr>
          <p:cNvPr id="14" name="TextBox 4">
            <a:extLst>
              <a:ext uri="{FF2B5EF4-FFF2-40B4-BE49-F238E27FC236}">
                <a16:creationId xmlns:a16="http://schemas.microsoft.com/office/drawing/2014/main" id="{E5F5DBAC-9F83-4BA3-AA3D-28C942373FC8}"/>
              </a:ext>
            </a:extLst>
          </p:cNvPr>
          <p:cNvSpPr txBox="1"/>
          <p:nvPr/>
        </p:nvSpPr>
        <p:spPr>
          <a:xfrm>
            <a:off x="581247" y="879215"/>
            <a:ext cx="8158716" cy="492443"/>
          </a:xfrm>
          <a:prstGeom prst="rect">
            <a:avLst/>
          </a:prstGeom>
          <a:solidFill>
            <a:srgbClr val="FFC000"/>
          </a:solidFill>
        </p:spPr>
        <p:txBody>
          <a:bodyPr wrap="square" lIns="0" tIns="0" rIns="0" bIns="0" rtlCol="0" anchor="t">
            <a:spAutoFit/>
          </a:bodyPr>
          <a:lstStyle/>
          <a:p>
            <a:pPr algn="ctr"/>
            <a:r>
              <a:rPr lang="en-US" sz="1200" dirty="0"/>
              <a:t>Students coping with trauma are more likely than others to exhibit the coupling of two emotional and behavioral patterns that research suggests are particularly challenging for school success: being both aggressive and withdrawn</a:t>
            </a:r>
            <a:endParaRPr lang="en-US" sz="800" dirty="0"/>
          </a:p>
          <a:p>
            <a:pPr algn="ctr"/>
            <a:endParaRPr lang="en-US" sz="800" dirty="0"/>
          </a:p>
        </p:txBody>
      </p:sp>
    </p:spTree>
    <p:extLst>
      <p:ext uri="{BB962C8B-B14F-4D97-AF65-F5344CB8AC3E}">
        <p14:creationId xmlns:p14="http://schemas.microsoft.com/office/powerpoint/2010/main" val="36784219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2" name="Rectangle 1">
            <a:extLst>
              <a:ext uri="{FF2B5EF4-FFF2-40B4-BE49-F238E27FC236}">
                <a16:creationId xmlns:a16="http://schemas.microsoft.com/office/drawing/2014/main" id="{CE3C20D9-0EE5-4F28-B7F4-996793EECE20}"/>
              </a:ext>
            </a:extLst>
          </p:cNvPr>
          <p:cNvSpPr/>
          <p:nvPr/>
        </p:nvSpPr>
        <p:spPr>
          <a:xfrm>
            <a:off x="0" y="0"/>
            <a:ext cx="9342474" cy="5195777"/>
          </a:xfrm>
          <a:prstGeom prst="rect">
            <a:avLst/>
          </a:prstGeom>
          <a:solidFill>
            <a:srgbClr val="6288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Google Shape;192;p31"/>
          <p:cNvSpPr txBox="1">
            <a:spLocks noGrp="1"/>
          </p:cNvSpPr>
          <p:nvPr>
            <p:ph type="title"/>
          </p:nvPr>
        </p:nvSpPr>
        <p:spPr>
          <a:xfrm>
            <a:off x="3207488" y="2003258"/>
            <a:ext cx="2729024" cy="1136984"/>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US" sz="5400" b="1" dirty="0"/>
              <a:t>LUNCH</a:t>
            </a:r>
            <a:endParaRPr sz="5400" b="1" dirty="0"/>
          </a:p>
        </p:txBody>
      </p:sp>
    </p:spTree>
    <p:extLst>
      <p:ext uri="{BB962C8B-B14F-4D97-AF65-F5344CB8AC3E}">
        <p14:creationId xmlns:p14="http://schemas.microsoft.com/office/powerpoint/2010/main" val="4285177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5" name="Google Shape;305;p47"/>
          <p:cNvSpPr txBox="1">
            <a:spLocks noGrp="1"/>
          </p:cNvSpPr>
          <p:nvPr>
            <p:ph type="body" idx="1"/>
          </p:nvPr>
        </p:nvSpPr>
        <p:spPr>
          <a:xfrm>
            <a:off x="67725" y="625642"/>
            <a:ext cx="8877754" cy="4431208"/>
          </a:xfrm>
          <a:prstGeom prst="rect">
            <a:avLst/>
          </a:prstGeom>
        </p:spPr>
        <p:txBody>
          <a:bodyPr spcFirstLastPara="1" wrap="square" lIns="91425" tIns="91425" rIns="91425" bIns="91425" anchor="t" anchorCtr="0">
            <a:noAutofit/>
          </a:bodyPr>
          <a:lstStyle/>
          <a:p>
            <a:pPr marL="285750" indent="-285750"/>
            <a:r>
              <a:rPr lang="en-US" dirty="0"/>
              <a:t>Square Breathing</a:t>
            </a:r>
          </a:p>
          <a:p>
            <a:pPr marL="742950" lvl="1" indent="-285750"/>
            <a:r>
              <a:rPr lang="en-US" sz="1800" dirty="0">
                <a:hlinkClick r:id="rId3"/>
              </a:rPr>
              <a:t>https://www.youtube.com/watch?v=YFdZXwE6fRE</a:t>
            </a:r>
            <a:endParaRPr lang="en-US" sz="1800" dirty="0"/>
          </a:p>
          <a:p>
            <a:pPr marL="0" lvl="0" indent="0" algn="l" rtl="0">
              <a:spcBef>
                <a:spcPts val="0"/>
              </a:spcBef>
              <a:spcAft>
                <a:spcPts val="0"/>
              </a:spcAft>
              <a:buNone/>
            </a:pPr>
            <a:endParaRPr lang="en-US" dirty="0">
              <a:solidFill>
                <a:schemeClr val="dk1"/>
              </a:solidFill>
              <a:highlight>
                <a:srgbClr val="FF0000"/>
              </a:highlight>
            </a:endParaRPr>
          </a:p>
        </p:txBody>
      </p:sp>
      <p:sp>
        <p:nvSpPr>
          <p:cNvPr id="306" name="Google Shape;306;p47"/>
          <p:cNvSpPr txBox="1">
            <a:spLocks noGrp="1"/>
          </p:cNvSpPr>
          <p:nvPr>
            <p:ph type="title"/>
          </p:nvPr>
        </p:nvSpPr>
        <p:spPr>
          <a:xfrm>
            <a:off x="1941" y="86650"/>
            <a:ext cx="9142059" cy="393600"/>
          </a:xfrm>
          <a:prstGeom prst="rect">
            <a:avLst/>
          </a:prstGeom>
          <a:solidFill>
            <a:schemeClr val="accent1">
              <a:lumMod val="75000"/>
            </a:schemeClr>
          </a:solidFill>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solidFill>
                  <a:schemeClr val="bg1"/>
                </a:solidFill>
              </a:rPr>
              <a:t>Mindful return from lunch</a:t>
            </a:r>
            <a:endParaRPr sz="1600" b="1" dirty="0">
              <a:solidFill>
                <a:schemeClr val="bg1"/>
              </a:solidFill>
            </a:endParaRPr>
          </a:p>
        </p:txBody>
      </p:sp>
    </p:spTree>
    <p:extLst>
      <p:ext uri="{BB962C8B-B14F-4D97-AF65-F5344CB8AC3E}">
        <p14:creationId xmlns:p14="http://schemas.microsoft.com/office/powerpoint/2010/main" val="3109752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18"/>
          <p:cNvSpPr txBox="1">
            <a:spLocks noGrp="1"/>
          </p:cNvSpPr>
          <p:nvPr>
            <p:ph type="subTitle" idx="1"/>
          </p:nvPr>
        </p:nvSpPr>
        <p:spPr>
          <a:xfrm>
            <a:off x="1490032" y="1033896"/>
            <a:ext cx="6180525" cy="2530125"/>
          </a:xfrm>
          <a:prstGeom prst="rect">
            <a:avLst/>
          </a:prstGeom>
          <a:noFill/>
          <a:ln>
            <a:noFill/>
          </a:ln>
        </p:spPr>
        <p:txBody>
          <a:bodyPr spcFirstLastPara="1" wrap="square" lIns="68569" tIns="34275" rIns="68569" bIns="34275" anchor="ctr" anchorCtr="0">
            <a:noAutofit/>
          </a:bodyPr>
          <a:lstStyle/>
          <a:p>
            <a:pPr marL="0" indent="0">
              <a:buSzPts val="900"/>
            </a:pPr>
            <a:r>
              <a:rPr lang="en-US" dirty="0">
                <a:solidFill>
                  <a:schemeClr val="tx1"/>
                </a:solidFill>
              </a:rPr>
              <a:t>TRAUMA AND ITS EFFECTS</a:t>
            </a:r>
            <a:endParaRPr dirty="0">
              <a:solidFill>
                <a:schemeClr val="tx1"/>
              </a:solidFill>
            </a:endParaRPr>
          </a:p>
        </p:txBody>
      </p: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7"/>
          <p:cNvSpPr txBox="1">
            <a:spLocks noGrp="1"/>
          </p:cNvSpPr>
          <p:nvPr>
            <p:ph type="title"/>
          </p:nvPr>
        </p:nvSpPr>
        <p:spPr>
          <a:xfrm>
            <a:off x="0" y="5255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p47"/>
          <p:cNvSpPr txBox="1">
            <a:spLocks noGrp="1"/>
          </p:cNvSpPr>
          <p:nvPr>
            <p:ph type="body" idx="1"/>
          </p:nvPr>
        </p:nvSpPr>
        <p:spPr>
          <a:xfrm>
            <a:off x="60636" y="446150"/>
            <a:ext cx="8877754" cy="4431208"/>
          </a:xfrm>
          <a:prstGeom prst="rect">
            <a:avLst/>
          </a:prstGeom>
        </p:spPr>
        <p:txBody>
          <a:bodyPr spcFirstLastPara="1" wrap="square" lIns="91425" tIns="91425" rIns="91425" bIns="91425" anchor="t" anchorCtr="0">
            <a:noAutofit/>
          </a:bodyPr>
          <a:lstStyle/>
          <a:p>
            <a:pPr marL="285750" indent="-285750">
              <a:lnSpc>
                <a:spcPct val="100000"/>
              </a:lnSpc>
            </a:pPr>
            <a:r>
              <a:rPr lang="en-US" sz="1600" dirty="0">
                <a:solidFill>
                  <a:schemeClr val="tx1"/>
                </a:solidFill>
                <a:latin typeface="+mn-lt"/>
              </a:rPr>
              <a:t>Visual Breathing Exercise </a:t>
            </a:r>
            <a:endParaRPr lang="en-US" sz="1600" dirty="0">
              <a:solidFill>
                <a:schemeClr val="tx1"/>
              </a:solidFill>
              <a:latin typeface="+mn-lt"/>
              <a:hlinkClick r:id="rId3">
                <a:extLst>
                  <a:ext uri="{A12FA001-AC4F-418D-AE19-62706E023703}">
                    <ahyp:hlinkClr xmlns:ahyp="http://schemas.microsoft.com/office/drawing/2018/hyperlinkcolor" xmlns="" val="tx"/>
                  </a:ext>
                </a:extLst>
              </a:hlinkClick>
            </a:endParaRPr>
          </a:p>
          <a:p>
            <a:pPr marL="742950" lvl="1" indent="-285750">
              <a:lnSpc>
                <a:spcPct val="100000"/>
              </a:lnSpc>
              <a:spcBef>
                <a:spcPts val="0"/>
              </a:spcBef>
            </a:pPr>
            <a:r>
              <a:rPr lang="en-US" sz="1600" dirty="0">
                <a:solidFill>
                  <a:srgbClr val="0097A7"/>
                </a:solidFill>
                <a:latin typeface="+mn-lt"/>
                <a:hlinkClick r:id="rId3">
                  <a:extLst>
                    <a:ext uri="{A12FA001-AC4F-418D-AE19-62706E023703}">
                      <ahyp:hlinkClr xmlns:ahyp="http://schemas.microsoft.com/office/drawing/2018/hyperlinkcolor" xmlns="" val="tx"/>
                    </a:ext>
                  </a:extLst>
                </a:hlinkClick>
              </a:rPr>
              <a:t>https://www.youtube.com/watch?v=5f5N6YFjvVc</a:t>
            </a:r>
            <a:endParaRPr lang="en-US" sz="1600" dirty="0">
              <a:latin typeface="+mn-lt"/>
            </a:endParaRPr>
          </a:p>
          <a:p>
            <a:pPr marL="285750" indent="-285750">
              <a:lnSpc>
                <a:spcPct val="100000"/>
              </a:lnSpc>
            </a:pPr>
            <a:endParaRPr lang="en-US" sz="1600" dirty="0">
              <a:solidFill>
                <a:schemeClr val="dk1"/>
              </a:solidFill>
              <a:latin typeface="+mn-lt"/>
            </a:endParaRPr>
          </a:p>
          <a:p>
            <a:pPr marL="285750" indent="-285750">
              <a:lnSpc>
                <a:spcPct val="100000"/>
              </a:lnSpc>
            </a:pPr>
            <a:r>
              <a:rPr lang="en-US" sz="1600" dirty="0">
                <a:solidFill>
                  <a:schemeClr val="dk1"/>
                </a:solidFill>
                <a:latin typeface="+mn-lt"/>
              </a:rPr>
              <a:t>Relaxed Breathing Training</a:t>
            </a:r>
          </a:p>
          <a:p>
            <a:pPr marL="742950" lvl="1" indent="-285750">
              <a:lnSpc>
                <a:spcPct val="100000"/>
              </a:lnSpc>
              <a:spcBef>
                <a:spcPts val="0"/>
              </a:spcBef>
            </a:pPr>
            <a:r>
              <a:rPr lang="en-US" sz="1600" dirty="0">
                <a:latin typeface="+mn-lt"/>
                <a:hlinkClick r:id="rId4"/>
              </a:rPr>
              <a:t>https://www.youtube.com/watch?v=gLbK0o9Bk7Q</a:t>
            </a:r>
            <a:endParaRPr lang="en-US" sz="1600" dirty="0">
              <a:solidFill>
                <a:schemeClr val="dk1"/>
              </a:solidFill>
              <a:latin typeface="+mn-lt"/>
            </a:endParaRPr>
          </a:p>
          <a:p>
            <a:pPr marL="285750" indent="-285750">
              <a:lnSpc>
                <a:spcPct val="100000"/>
              </a:lnSpc>
            </a:pPr>
            <a:endParaRPr lang="en-US" sz="1600" dirty="0">
              <a:solidFill>
                <a:schemeClr val="dk1"/>
              </a:solidFill>
              <a:latin typeface="+mn-lt"/>
            </a:endParaRPr>
          </a:p>
          <a:p>
            <a:pPr marL="285750" indent="-285750">
              <a:lnSpc>
                <a:spcPct val="100000"/>
              </a:lnSpc>
            </a:pPr>
            <a:r>
              <a:rPr lang="en-US" sz="1600" dirty="0">
                <a:solidFill>
                  <a:schemeClr val="dk1"/>
                </a:solidFill>
                <a:latin typeface="+mn-lt"/>
              </a:rPr>
              <a:t>Visual Meditation</a:t>
            </a:r>
          </a:p>
          <a:p>
            <a:pPr marL="742950" lvl="1" indent="-285750">
              <a:lnSpc>
                <a:spcPct val="100000"/>
              </a:lnSpc>
              <a:spcBef>
                <a:spcPts val="0"/>
              </a:spcBef>
            </a:pPr>
            <a:r>
              <a:rPr lang="en-US" sz="1600" dirty="0">
                <a:latin typeface="+mn-lt"/>
                <a:hlinkClick r:id="rId5"/>
              </a:rPr>
              <a:t>https://www.youtube.com/watch?v=RlOZ02HgAnE</a:t>
            </a:r>
            <a:endParaRPr lang="en-US" sz="1600" dirty="0">
              <a:latin typeface="+mn-lt"/>
            </a:endParaRPr>
          </a:p>
          <a:p>
            <a:pPr marL="285750" indent="-285750">
              <a:lnSpc>
                <a:spcPct val="100000"/>
              </a:lnSpc>
            </a:pPr>
            <a:endParaRPr lang="en-US" sz="1600" dirty="0">
              <a:solidFill>
                <a:schemeClr val="dk1"/>
              </a:solidFill>
              <a:latin typeface="+mn-lt"/>
            </a:endParaRPr>
          </a:p>
          <a:p>
            <a:pPr marL="285750" indent="-285750">
              <a:lnSpc>
                <a:spcPct val="100000"/>
              </a:lnSpc>
            </a:pPr>
            <a:r>
              <a:rPr lang="en-US" sz="1600" dirty="0">
                <a:solidFill>
                  <a:schemeClr val="dk1"/>
                </a:solidFill>
                <a:latin typeface="+mn-lt"/>
              </a:rPr>
              <a:t>Using Shapes to Teach Deep-Breathing</a:t>
            </a:r>
          </a:p>
          <a:p>
            <a:pPr marL="742950" lvl="1" indent="-285750">
              <a:lnSpc>
                <a:spcPct val="100000"/>
              </a:lnSpc>
              <a:spcBef>
                <a:spcPts val="0"/>
              </a:spcBef>
            </a:pPr>
            <a:r>
              <a:rPr lang="en-US" sz="1600" dirty="0">
                <a:latin typeface="+mn-lt"/>
                <a:hlinkClick r:id="rId6"/>
              </a:rPr>
              <a:t>https://copingskillsforkids.com/blog/using-shapes-to-teach-deep-breathing</a:t>
            </a:r>
            <a:endParaRPr lang="en-US" sz="1600" dirty="0">
              <a:solidFill>
                <a:schemeClr val="dk1"/>
              </a:solidFill>
              <a:latin typeface="+mn-lt"/>
            </a:endParaRPr>
          </a:p>
          <a:p>
            <a:pPr marL="285750" indent="-285750">
              <a:lnSpc>
                <a:spcPct val="100000"/>
              </a:lnSpc>
            </a:pPr>
            <a:endParaRPr lang="en-US" sz="1600" dirty="0">
              <a:solidFill>
                <a:schemeClr val="dk1"/>
              </a:solidFill>
              <a:latin typeface="+mn-lt"/>
            </a:endParaRPr>
          </a:p>
          <a:p>
            <a:pPr marL="285750" indent="-285750">
              <a:lnSpc>
                <a:spcPct val="100000"/>
              </a:lnSpc>
            </a:pPr>
            <a:r>
              <a:rPr lang="en-US" sz="1600" dirty="0">
                <a:solidFill>
                  <a:schemeClr val="dk1"/>
                </a:solidFill>
                <a:latin typeface="+mn-lt"/>
              </a:rPr>
              <a:t>Breathe Bubble</a:t>
            </a:r>
          </a:p>
          <a:p>
            <a:pPr marL="742950" lvl="1" indent="-285750">
              <a:lnSpc>
                <a:spcPct val="100000"/>
              </a:lnSpc>
              <a:spcBef>
                <a:spcPts val="0"/>
              </a:spcBef>
            </a:pPr>
            <a:r>
              <a:rPr lang="en-US" sz="1600" dirty="0">
                <a:latin typeface="+mn-lt"/>
                <a:hlinkClick r:id="rId7"/>
              </a:rPr>
              <a:t>https://www.youtube.com/watch?v=9tOJZQhO_Uw</a:t>
            </a:r>
            <a:endParaRPr lang="en-US" sz="1600" dirty="0">
              <a:solidFill>
                <a:schemeClr val="dk1"/>
              </a:solidFill>
              <a:latin typeface="+mn-lt"/>
            </a:endParaRPr>
          </a:p>
          <a:p>
            <a:pPr marL="285750" indent="-285750">
              <a:lnSpc>
                <a:spcPct val="100000"/>
              </a:lnSpc>
            </a:pPr>
            <a:endParaRPr lang="en-US" sz="1600" dirty="0">
              <a:solidFill>
                <a:schemeClr val="dk1"/>
              </a:solidFill>
              <a:latin typeface="+mn-lt"/>
            </a:endParaRPr>
          </a:p>
          <a:p>
            <a:pPr marL="285750" indent="-285750">
              <a:lnSpc>
                <a:spcPct val="100000"/>
              </a:lnSpc>
            </a:pPr>
            <a:r>
              <a:rPr lang="en-US" sz="1600" i="0" u="none" strike="noStrike" dirty="0">
                <a:solidFill>
                  <a:srgbClr val="000000"/>
                </a:solidFill>
                <a:effectLst/>
                <a:latin typeface="+mn-lt"/>
                <a:hlinkClick r:id="rId8"/>
              </a:rPr>
              <a:t>Six Simple Mindfulness Practices for Kids with Autism</a:t>
            </a:r>
            <a:endParaRPr lang="en-US" sz="1600" i="0" dirty="0">
              <a:solidFill>
                <a:srgbClr val="333333"/>
              </a:solidFill>
              <a:effectLst/>
              <a:latin typeface="+mn-lt"/>
            </a:endParaRPr>
          </a:p>
          <a:p>
            <a:pPr marL="0" lvl="0" indent="0" algn="l" rtl="0">
              <a:lnSpc>
                <a:spcPct val="100000"/>
              </a:lnSpc>
              <a:spcAft>
                <a:spcPts val="0"/>
              </a:spcAft>
              <a:buNone/>
            </a:pPr>
            <a:endParaRPr lang="en-US" sz="1600" dirty="0">
              <a:solidFill>
                <a:schemeClr val="dk1"/>
              </a:solidFill>
              <a:latin typeface="+mn-lt"/>
            </a:endParaRPr>
          </a:p>
        </p:txBody>
      </p:sp>
      <p:sp>
        <p:nvSpPr>
          <p:cNvPr id="306" name="Google Shape;306;p47"/>
          <p:cNvSpPr txBox="1">
            <a:spLocks noGrp="1"/>
          </p:cNvSpPr>
          <p:nvPr>
            <p:ph type="title"/>
          </p:nvPr>
        </p:nvSpPr>
        <p:spPr>
          <a:xfrm>
            <a:off x="0" y="52550"/>
            <a:ext cx="9144000" cy="393600"/>
          </a:xfrm>
          <a:prstGeom prst="rect">
            <a:avLst/>
          </a:prstGeom>
          <a:solidFill>
            <a:schemeClr val="accent1">
              <a:lumMod val="75000"/>
            </a:schemeClr>
          </a:solidFill>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solidFill>
                  <a:schemeClr val="bg1"/>
                </a:solidFill>
              </a:rPr>
              <a:t>Mindful return from lunch</a:t>
            </a:r>
            <a:endParaRPr sz="1600" b="1" dirty="0">
              <a:solidFill>
                <a:schemeClr val="bg1"/>
              </a:solidFill>
            </a:endParaRPr>
          </a:p>
        </p:txBody>
      </p:sp>
    </p:spTree>
    <p:extLst>
      <p:ext uri="{BB962C8B-B14F-4D97-AF65-F5344CB8AC3E}">
        <p14:creationId xmlns:p14="http://schemas.microsoft.com/office/powerpoint/2010/main" val="4075042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grpSp>
        <p:nvGrpSpPr>
          <p:cNvPr id="378" name="Google Shape;378;p137"/>
          <p:cNvGrpSpPr/>
          <p:nvPr/>
        </p:nvGrpSpPr>
        <p:grpSpPr>
          <a:xfrm>
            <a:off x="1980843" y="366701"/>
            <a:ext cx="5182314" cy="4850076"/>
            <a:chOff x="0" y="0"/>
            <a:chExt cx="5866765" cy="5056505"/>
          </a:xfrm>
        </p:grpSpPr>
        <p:sp>
          <p:nvSpPr>
            <p:cNvPr id="379" name="Google Shape;379;p137"/>
            <p:cNvSpPr/>
            <p:nvPr/>
          </p:nvSpPr>
          <p:spPr>
            <a:xfrm>
              <a:off x="0" y="0"/>
              <a:ext cx="5866765" cy="5056505"/>
            </a:xfrm>
            <a:prstGeom prst="rect">
              <a:avLst/>
            </a:prstGeom>
            <a:noFill/>
            <a:ln>
              <a:noFill/>
            </a:ln>
          </p:spPr>
          <p:txBody>
            <a:bodyPr spcFirstLastPara="1" wrap="square" lIns="68569" tIns="68569" rIns="68569" bIns="68569" anchor="ctr" anchorCtr="0">
              <a:noAutofit/>
            </a:bodyPr>
            <a:lstStyle/>
            <a:p>
              <a:endParaRPr sz="1050"/>
            </a:p>
          </p:txBody>
        </p:sp>
        <p:grpSp>
          <p:nvGrpSpPr>
            <p:cNvPr id="380" name="Google Shape;380;p137"/>
            <p:cNvGrpSpPr/>
            <p:nvPr/>
          </p:nvGrpSpPr>
          <p:grpSpPr>
            <a:xfrm>
              <a:off x="0" y="1998"/>
              <a:ext cx="5866765" cy="4867797"/>
              <a:chOff x="0" y="56428"/>
              <a:chExt cx="5866765" cy="4867797"/>
            </a:xfrm>
          </p:grpSpPr>
          <p:pic>
            <p:nvPicPr>
              <p:cNvPr id="381" name="Google Shape;381;p137"/>
              <p:cNvPicPr preferRelativeResize="0"/>
              <p:nvPr/>
            </p:nvPicPr>
            <p:blipFill rotWithShape="1">
              <a:blip r:embed="rId3">
                <a:alphaModFix/>
              </a:blip>
              <a:srcRect b="2692"/>
              <a:stretch/>
            </p:blipFill>
            <p:spPr>
              <a:xfrm>
                <a:off x="680231" y="58730"/>
                <a:ext cx="4626864" cy="4865495"/>
              </a:xfrm>
              <a:prstGeom prst="rect">
                <a:avLst/>
              </a:prstGeom>
              <a:noFill/>
              <a:ln>
                <a:noFill/>
              </a:ln>
            </p:spPr>
          </p:pic>
          <p:pic>
            <p:nvPicPr>
              <p:cNvPr id="382" name="Google Shape;382;p137"/>
              <p:cNvPicPr preferRelativeResize="0"/>
              <p:nvPr/>
            </p:nvPicPr>
            <p:blipFill rotWithShape="1">
              <a:blip r:embed="rId3">
                <a:alphaModFix/>
              </a:blip>
              <a:srcRect t="-1" r="89249" b="2679"/>
              <a:stretch/>
            </p:blipFill>
            <p:spPr>
              <a:xfrm>
                <a:off x="0" y="56428"/>
                <a:ext cx="713740" cy="4865495"/>
              </a:xfrm>
              <a:prstGeom prst="rect">
                <a:avLst/>
              </a:prstGeom>
              <a:noFill/>
              <a:ln>
                <a:noFill/>
              </a:ln>
            </p:spPr>
          </p:pic>
          <p:pic>
            <p:nvPicPr>
              <p:cNvPr id="383" name="Google Shape;383;p137"/>
              <p:cNvPicPr preferRelativeResize="0"/>
              <p:nvPr/>
            </p:nvPicPr>
            <p:blipFill rotWithShape="1">
              <a:blip r:embed="rId3">
                <a:alphaModFix/>
              </a:blip>
              <a:srcRect l="-537" t="-2" r="89240" b="2700"/>
              <a:stretch/>
            </p:blipFill>
            <p:spPr>
              <a:xfrm>
                <a:off x="5117319" y="58421"/>
                <a:ext cx="749446" cy="4863503"/>
              </a:xfrm>
              <a:prstGeom prst="rect">
                <a:avLst/>
              </a:prstGeom>
              <a:noFill/>
              <a:ln>
                <a:noFill/>
              </a:ln>
            </p:spPr>
          </p:pic>
        </p:grpSp>
        <p:grpSp>
          <p:nvGrpSpPr>
            <p:cNvPr id="384" name="Google Shape;384;p137"/>
            <p:cNvGrpSpPr/>
            <p:nvPr/>
          </p:nvGrpSpPr>
          <p:grpSpPr>
            <a:xfrm>
              <a:off x="2767286" y="204347"/>
              <a:ext cx="2191725" cy="734400"/>
              <a:chOff x="3751875" y="275250"/>
              <a:chExt cx="2191725" cy="734400"/>
            </a:xfrm>
          </p:grpSpPr>
          <p:pic>
            <p:nvPicPr>
              <p:cNvPr id="385" name="Google Shape;385;p137"/>
              <p:cNvPicPr preferRelativeResize="0"/>
              <p:nvPr/>
            </p:nvPicPr>
            <p:blipFill rotWithShape="1">
              <a:blip r:embed="rId4">
                <a:alphaModFix/>
              </a:blip>
              <a:srcRect l="59455" t="35063" r="25320" b="23318"/>
              <a:stretch/>
            </p:blipFill>
            <p:spPr>
              <a:xfrm>
                <a:off x="3751875" y="341925"/>
                <a:ext cx="452755" cy="523875"/>
              </a:xfrm>
              <a:prstGeom prst="rect">
                <a:avLst/>
              </a:prstGeom>
              <a:noFill/>
              <a:ln>
                <a:noFill/>
              </a:ln>
            </p:spPr>
          </p:pic>
          <p:sp>
            <p:nvSpPr>
              <p:cNvPr id="386" name="Google Shape;386;p137"/>
              <p:cNvSpPr/>
              <p:nvPr/>
            </p:nvSpPr>
            <p:spPr>
              <a:xfrm>
                <a:off x="4204630" y="275250"/>
                <a:ext cx="1738970" cy="734400"/>
              </a:xfrm>
              <a:prstGeom prst="rect">
                <a:avLst/>
              </a:prstGeom>
              <a:noFill/>
              <a:ln>
                <a:noFill/>
              </a:ln>
            </p:spPr>
            <p:txBody>
              <a:bodyPr spcFirstLastPara="1" wrap="square" lIns="0" tIns="0" rIns="0" bIns="0" anchor="t" anchorCtr="0">
                <a:noAutofit/>
              </a:bodyPr>
              <a:lstStyle/>
              <a:p>
                <a:r>
                  <a:rPr lang="en-US" sz="1050" b="1" dirty="0">
                    <a:latin typeface="Quattrocento Sans"/>
                    <a:ea typeface="Quattrocento Sans"/>
                    <a:cs typeface="Quattrocento Sans"/>
                    <a:sym typeface="Quattrocento Sans"/>
                  </a:rPr>
                  <a:t>Brain &amp; Body</a:t>
                </a:r>
                <a:endParaRPr sz="1050" dirty="0">
                  <a:solidFill>
                    <a:schemeClr val="lt1"/>
                  </a:solidFill>
                </a:endParaRPr>
              </a:p>
              <a:p>
                <a:r>
                  <a:rPr lang="en-US" sz="1050" dirty="0">
                    <a:latin typeface="Quattrocento Sans"/>
                    <a:ea typeface="Quattrocento Sans"/>
                    <a:cs typeface="Quattrocento Sans"/>
                    <a:sym typeface="Quattrocento Sans"/>
                  </a:rPr>
                  <a:t>Cannot access rational thought in the face of overwhelming emotion</a:t>
                </a:r>
                <a:endParaRPr sz="1050" dirty="0">
                  <a:solidFill>
                    <a:schemeClr val="lt1"/>
                  </a:solidFill>
                </a:endParaRPr>
              </a:p>
            </p:txBody>
          </p:sp>
        </p:grpSp>
        <p:grpSp>
          <p:nvGrpSpPr>
            <p:cNvPr id="387" name="Google Shape;387;p137"/>
            <p:cNvGrpSpPr/>
            <p:nvPr/>
          </p:nvGrpSpPr>
          <p:grpSpPr>
            <a:xfrm>
              <a:off x="3548351" y="2179706"/>
              <a:ext cx="2207727" cy="770182"/>
              <a:chOff x="3659334" y="2477502"/>
              <a:chExt cx="2207727" cy="770182"/>
            </a:xfrm>
          </p:grpSpPr>
          <p:sp>
            <p:nvSpPr>
              <p:cNvPr id="388" name="Google Shape;388;p137"/>
              <p:cNvSpPr/>
              <p:nvPr/>
            </p:nvSpPr>
            <p:spPr>
              <a:xfrm>
                <a:off x="4128360" y="2513625"/>
                <a:ext cx="1738701" cy="734059"/>
              </a:xfrm>
              <a:prstGeom prst="rect">
                <a:avLst/>
              </a:prstGeom>
              <a:noFill/>
              <a:ln>
                <a:noFill/>
              </a:ln>
            </p:spPr>
            <p:txBody>
              <a:bodyPr spcFirstLastPara="1" wrap="square" lIns="0" tIns="0" rIns="0" bIns="0" anchor="t" anchorCtr="0">
                <a:noAutofit/>
              </a:bodyPr>
              <a:lstStyle/>
              <a:p>
                <a:r>
                  <a:rPr lang="en-US" sz="1050" b="1" dirty="0">
                    <a:latin typeface="Quattrocento Sans"/>
                    <a:ea typeface="Quattrocento Sans"/>
                    <a:cs typeface="Quattrocento Sans"/>
                    <a:sym typeface="Quattrocento Sans"/>
                  </a:rPr>
                  <a:t>Attachment</a:t>
                </a:r>
                <a:endParaRPr sz="1050" dirty="0">
                  <a:solidFill>
                    <a:schemeClr val="lt1"/>
                  </a:solidFill>
                  <a:latin typeface="Times New Roman"/>
                  <a:ea typeface="Times New Roman"/>
                  <a:cs typeface="Times New Roman"/>
                  <a:sym typeface="Times New Roman"/>
                </a:endParaRPr>
              </a:p>
              <a:p>
                <a:r>
                  <a:rPr lang="en-US" sz="1050" dirty="0">
                    <a:latin typeface="Quattrocento Sans"/>
                    <a:ea typeface="Quattrocento Sans"/>
                    <a:cs typeface="Quattrocento Sans"/>
                    <a:sym typeface="Quattrocento Sans"/>
                  </a:rPr>
                  <a:t>Withholding their emotions from others</a:t>
                </a:r>
                <a:endParaRPr sz="1050" dirty="0">
                  <a:solidFill>
                    <a:schemeClr val="lt1"/>
                  </a:solidFill>
                  <a:latin typeface="Times New Roman"/>
                  <a:ea typeface="Times New Roman"/>
                  <a:cs typeface="Times New Roman"/>
                  <a:sym typeface="Times New Roman"/>
                </a:endParaRPr>
              </a:p>
            </p:txBody>
          </p:sp>
          <p:grpSp>
            <p:nvGrpSpPr>
              <p:cNvPr id="389" name="Google Shape;389;p137"/>
              <p:cNvGrpSpPr/>
              <p:nvPr/>
            </p:nvGrpSpPr>
            <p:grpSpPr>
              <a:xfrm>
                <a:off x="3659334" y="2477502"/>
                <a:ext cx="386682" cy="576677"/>
                <a:chOff x="-33633" y="55761"/>
                <a:chExt cx="874065" cy="1052505"/>
              </a:xfrm>
            </p:grpSpPr>
            <p:pic>
              <p:nvPicPr>
                <p:cNvPr id="390" name="Google Shape;390;p137"/>
                <p:cNvPicPr preferRelativeResize="0"/>
                <p:nvPr/>
              </p:nvPicPr>
              <p:blipFill rotWithShape="1">
                <a:blip r:embed="rId5">
                  <a:alphaModFix/>
                </a:blip>
                <a:srcRect/>
                <a:stretch/>
              </p:blipFill>
              <p:spPr>
                <a:xfrm rot="-252200">
                  <a:off x="-4584" y="230197"/>
                  <a:ext cx="464899" cy="809711"/>
                </a:xfrm>
                <a:prstGeom prst="rect">
                  <a:avLst/>
                </a:prstGeom>
                <a:noFill/>
                <a:ln>
                  <a:noFill/>
                </a:ln>
              </p:spPr>
            </p:pic>
            <p:pic>
              <p:nvPicPr>
                <p:cNvPr id="391" name="Google Shape;391;p137"/>
                <p:cNvPicPr preferRelativeResize="0"/>
                <p:nvPr/>
              </p:nvPicPr>
              <p:blipFill rotWithShape="1">
                <a:blip r:embed="rId6">
                  <a:alphaModFix/>
                </a:blip>
                <a:srcRect/>
                <a:stretch/>
              </p:blipFill>
              <p:spPr>
                <a:xfrm>
                  <a:off x="411935" y="55761"/>
                  <a:ext cx="428497" cy="1052505"/>
                </a:xfrm>
                <a:prstGeom prst="rect">
                  <a:avLst/>
                </a:prstGeom>
                <a:noFill/>
                <a:ln>
                  <a:noFill/>
                </a:ln>
              </p:spPr>
            </p:pic>
          </p:grpSp>
        </p:grpSp>
        <p:grpSp>
          <p:nvGrpSpPr>
            <p:cNvPr id="392" name="Google Shape;392;p137"/>
            <p:cNvGrpSpPr/>
            <p:nvPr/>
          </p:nvGrpSpPr>
          <p:grpSpPr>
            <a:xfrm>
              <a:off x="3909633" y="1146150"/>
              <a:ext cx="1925998" cy="592681"/>
              <a:chOff x="180000" y="180000"/>
              <a:chExt cx="1925998" cy="592681"/>
            </a:xfrm>
          </p:grpSpPr>
          <p:sp>
            <p:nvSpPr>
              <p:cNvPr id="393" name="Google Shape;393;p137"/>
              <p:cNvSpPr/>
              <p:nvPr/>
            </p:nvSpPr>
            <p:spPr>
              <a:xfrm>
                <a:off x="367450" y="197993"/>
                <a:ext cx="1738548" cy="574688"/>
              </a:xfrm>
              <a:prstGeom prst="rect">
                <a:avLst/>
              </a:prstGeom>
              <a:noFill/>
              <a:ln>
                <a:noFill/>
              </a:ln>
            </p:spPr>
            <p:txBody>
              <a:bodyPr spcFirstLastPara="1" wrap="square" lIns="0" tIns="0" rIns="0" bIns="0" anchor="t" anchorCtr="0">
                <a:noAutofit/>
              </a:bodyPr>
              <a:lstStyle/>
              <a:p>
                <a:r>
                  <a:rPr lang="en-US" sz="1050" b="1" dirty="0">
                    <a:latin typeface="Quattrocento Sans"/>
                    <a:ea typeface="Quattrocento Sans"/>
                    <a:cs typeface="Quattrocento Sans"/>
                    <a:sym typeface="Quattrocento Sans"/>
                  </a:rPr>
                  <a:t>Emotion Regulation</a:t>
                </a:r>
                <a:endParaRPr sz="1050" dirty="0">
                  <a:solidFill>
                    <a:schemeClr val="lt1"/>
                  </a:solidFill>
                </a:endParaRPr>
              </a:p>
              <a:p>
                <a:r>
                  <a:rPr lang="en-US" sz="1050" dirty="0">
                    <a:latin typeface="Quattrocento Sans"/>
                    <a:ea typeface="Quattrocento Sans"/>
                    <a:cs typeface="Quattrocento Sans"/>
                    <a:sym typeface="Quattrocento Sans"/>
                  </a:rPr>
                  <a:t>Easily aroused and high intensity emotional expression</a:t>
                </a:r>
                <a:endParaRPr sz="1050" dirty="0">
                  <a:solidFill>
                    <a:schemeClr val="lt1"/>
                  </a:solidFill>
                </a:endParaRPr>
              </a:p>
            </p:txBody>
          </p:sp>
          <p:grpSp>
            <p:nvGrpSpPr>
              <p:cNvPr id="394" name="Google Shape;394;p137"/>
              <p:cNvGrpSpPr/>
              <p:nvPr/>
            </p:nvGrpSpPr>
            <p:grpSpPr>
              <a:xfrm>
                <a:off x="180000" y="180000"/>
                <a:ext cx="155448" cy="532356"/>
                <a:chOff x="0" y="0"/>
                <a:chExt cx="277535" cy="682125"/>
              </a:xfrm>
            </p:grpSpPr>
            <p:pic>
              <p:nvPicPr>
                <p:cNvPr id="395" name="Google Shape;395;p137"/>
                <p:cNvPicPr preferRelativeResize="0"/>
                <p:nvPr/>
              </p:nvPicPr>
              <p:blipFill rotWithShape="1">
                <a:blip r:embed="rId7">
                  <a:alphaModFix/>
                </a:blip>
                <a:srcRect/>
                <a:stretch/>
              </p:blipFill>
              <p:spPr>
                <a:xfrm>
                  <a:off x="0" y="0"/>
                  <a:ext cx="277535" cy="682125"/>
                </a:xfrm>
                <a:prstGeom prst="rect">
                  <a:avLst/>
                </a:prstGeom>
                <a:noFill/>
                <a:ln>
                  <a:noFill/>
                </a:ln>
              </p:spPr>
            </p:pic>
            <p:pic>
              <p:nvPicPr>
                <p:cNvPr id="396" name="Google Shape;396;p137" descr="Image result for heart"/>
                <p:cNvPicPr preferRelativeResize="0"/>
                <p:nvPr/>
              </p:nvPicPr>
              <p:blipFill rotWithShape="1">
                <a:blip r:embed="rId8">
                  <a:alphaModFix/>
                </a:blip>
                <a:srcRect/>
                <a:stretch/>
              </p:blipFill>
              <p:spPr>
                <a:xfrm>
                  <a:off x="45349" y="122053"/>
                  <a:ext cx="163256" cy="163256"/>
                </a:xfrm>
                <a:prstGeom prst="rect">
                  <a:avLst/>
                </a:prstGeom>
                <a:noFill/>
                <a:ln>
                  <a:noFill/>
                </a:ln>
              </p:spPr>
            </p:pic>
          </p:grpSp>
        </p:grpSp>
        <p:grpSp>
          <p:nvGrpSpPr>
            <p:cNvPr id="397" name="Google Shape;397;p137"/>
            <p:cNvGrpSpPr/>
            <p:nvPr/>
          </p:nvGrpSpPr>
          <p:grpSpPr>
            <a:xfrm>
              <a:off x="202862" y="1859477"/>
              <a:ext cx="2282403" cy="733478"/>
              <a:chOff x="162004" y="1774866"/>
              <a:chExt cx="2282403" cy="733478"/>
            </a:xfrm>
          </p:grpSpPr>
          <p:sp>
            <p:nvSpPr>
              <p:cNvPr id="398" name="Google Shape;398;p137"/>
              <p:cNvSpPr/>
              <p:nvPr/>
            </p:nvSpPr>
            <p:spPr>
              <a:xfrm>
                <a:off x="162004" y="1774866"/>
                <a:ext cx="1738548" cy="733478"/>
              </a:xfrm>
              <a:prstGeom prst="rect">
                <a:avLst/>
              </a:prstGeom>
              <a:noFill/>
              <a:ln>
                <a:noFill/>
              </a:ln>
            </p:spPr>
            <p:txBody>
              <a:bodyPr spcFirstLastPara="1" wrap="square" lIns="0" tIns="0" rIns="0" bIns="0" anchor="t" anchorCtr="0">
                <a:noAutofit/>
              </a:bodyPr>
              <a:lstStyle/>
              <a:p>
                <a:pPr algn="r"/>
                <a:r>
                  <a:rPr lang="en-US" sz="1050" b="1" dirty="0">
                    <a:latin typeface="Quattrocento Sans"/>
                    <a:ea typeface="Quattrocento Sans"/>
                    <a:cs typeface="Quattrocento Sans"/>
                    <a:sym typeface="Quattrocento Sans"/>
                  </a:rPr>
                  <a:t>Dissociation</a:t>
                </a:r>
                <a:endParaRPr sz="1050" dirty="0">
                  <a:solidFill>
                    <a:schemeClr val="lt1"/>
                  </a:solidFill>
                </a:endParaRPr>
              </a:p>
              <a:p>
                <a:pPr algn="r"/>
                <a:r>
                  <a:rPr lang="en-US" sz="1050" dirty="0">
                    <a:latin typeface="Quattrocento Sans"/>
                    <a:ea typeface="Quattrocento Sans"/>
                    <a:cs typeface="Quattrocento Sans"/>
                    <a:sym typeface="Quattrocento Sans"/>
                  </a:rPr>
                  <a:t>Having thoughts, emotions, and sensations that are disconnected from awareness</a:t>
                </a:r>
                <a:endParaRPr sz="1050" dirty="0">
                  <a:solidFill>
                    <a:schemeClr val="lt1"/>
                  </a:solidFill>
                </a:endParaRPr>
              </a:p>
            </p:txBody>
          </p:sp>
          <p:pic>
            <p:nvPicPr>
              <p:cNvPr id="399" name="Google Shape;399;p137"/>
              <p:cNvPicPr preferRelativeResize="0"/>
              <p:nvPr/>
            </p:nvPicPr>
            <p:blipFill rotWithShape="1">
              <a:blip r:embed="rId9">
                <a:alphaModFix/>
              </a:blip>
              <a:srcRect l="58974" t="35347" r="24518" b="25028"/>
              <a:stretch/>
            </p:blipFill>
            <p:spPr>
              <a:xfrm>
                <a:off x="1895132" y="1774868"/>
                <a:ext cx="549275" cy="552450"/>
              </a:xfrm>
              <a:prstGeom prst="rect">
                <a:avLst/>
              </a:prstGeom>
              <a:noFill/>
              <a:ln>
                <a:noFill/>
              </a:ln>
            </p:spPr>
          </p:pic>
        </p:grpSp>
        <p:grpSp>
          <p:nvGrpSpPr>
            <p:cNvPr id="400" name="Google Shape;400;p137"/>
            <p:cNvGrpSpPr/>
            <p:nvPr/>
          </p:nvGrpSpPr>
          <p:grpSpPr>
            <a:xfrm>
              <a:off x="107950" y="431821"/>
              <a:ext cx="2179320" cy="608525"/>
              <a:chOff x="69850" y="615971"/>
              <a:chExt cx="2179320" cy="608525"/>
            </a:xfrm>
          </p:grpSpPr>
          <p:sp>
            <p:nvSpPr>
              <p:cNvPr id="401" name="Google Shape;401;p137"/>
              <p:cNvSpPr/>
              <p:nvPr/>
            </p:nvSpPr>
            <p:spPr>
              <a:xfrm>
                <a:off x="69850" y="677444"/>
                <a:ext cx="1668698" cy="547052"/>
              </a:xfrm>
              <a:prstGeom prst="rect">
                <a:avLst/>
              </a:prstGeom>
              <a:noFill/>
              <a:ln>
                <a:noFill/>
              </a:ln>
            </p:spPr>
            <p:txBody>
              <a:bodyPr spcFirstLastPara="1" wrap="square" lIns="0" tIns="0" rIns="0" bIns="0" anchor="t" anchorCtr="0">
                <a:noAutofit/>
              </a:bodyPr>
              <a:lstStyle/>
              <a:p>
                <a:pPr algn="r"/>
                <a:r>
                  <a:rPr lang="en-US" sz="1050" b="1" dirty="0">
                    <a:latin typeface="Quattrocento Sans"/>
                    <a:ea typeface="Quattrocento Sans"/>
                    <a:cs typeface="Quattrocento Sans"/>
                    <a:sym typeface="Quattrocento Sans"/>
                  </a:rPr>
                  <a:t>Thinking &amp; Learning</a:t>
                </a:r>
                <a:endParaRPr sz="1050" dirty="0">
                  <a:solidFill>
                    <a:schemeClr val="lt1"/>
                  </a:solidFill>
                </a:endParaRPr>
              </a:p>
              <a:p>
                <a:pPr algn="r"/>
                <a:r>
                  <a:rPr lang="en-US" sz="1050" dirty="0">
                    <a:latin typeface="Quattrocento Sans"/>
                    <a:ea typeface="Quattrocento Sans"/>
                    <a:cs typeface="Quattrocento Sans"/>
                    <a:sym typeface="Quattrocento Sans"/>
                  </a:rPr>
                  <a:t>Delays in learning, memory, reasoning, and attention</a:t>
                </a:r>
                <a:endParaRPr sz="1050" dirty="0">
                  <a:solidFill>
                    <a:schemeClr val="lt1"/>
                  </a:solidFill>
                </a:endParaRPr>
              </a:p>
            </p:txBody>
          </p:sp>
          <p:pic>
            <p:nvPicPr>
              <p:cNvPr id="402" name="Google Shape;402;p137"/>
              <p:cNvPicPr preferRelativeResize="0"/>
              <p:nvPr/>
            </p:nvPicPr>
            <p:blipFill rotWithShape="1">
              <a:blip r:embed="rId10">
                <a:alphaModFix/>
                <a:biLevel thresh="75000"/>
              </a:blip>
              <a:srcRect/>
              <a:stretch/>
            </p:blipFill>
            <p:spPr>
              <a:xfrm>
                <a:off x="1751330" y="615971"/>
                <a:ext cx="497840" cy="590550"/>
              </a:xfrm>
              <a:prstGeom prst="rect">
                <a:avLst/>
              </a:prstGeom>
              <a:noFill/>
              <a:ln>
                <a:noFill/>
              </a:ln>
            </p:spPr>
          </p:pic>
        </p:grpSp>
        <p:grpSp>
          <p:nvGrpSpPr>
            <p:cNvPr id="403" name="Google Shape;403;p137"/>
            <p:cNvGrpSpPr/>
            <p:nvPr/>
          </p:nvGrpSpPr>
          <p:grpSpPr>
            <a:xfrm>
              <a:off x="48977" y="3256096"/>
              <a:ext cx="2238293" cy="623755"/>
              <a:chOff x="145157" y="3040196"/>
              <a:chExt cx="2238293" cy="623755"/>
            </a:xfrm>
          </p:grpSpPr>
          <p:sp>
            <p:nvSpPr>
              <p:cNvPr id="404" name="Google Shape;404;p137"/>
              <p:cNvSpPr/>
              <p:nvPr/>
            </p:nvSpPr>
            <p:spPr>
              <a:xfrm>
                <a:off x="145157" y="3040395"/>
                <a:ext cx="1738548" cy="623556"/>
              </a:xfrm>
              <a:prstGeom prst="rect">
                <a:avLst/>
              </a:prstGeom>
              <a:noFill/>
              <a:ln>
                <a:noFill/>
              </a:ln>
            </p:spPr>
            <p:txBody>
              <a:bodyPr spcFirstLastPara="1" wrap="square" lIns="0" tIns="0" rIns="0" bIns="0" anchor="t" anchorCtr="0">
                <a:noAutofit/>
              </a:bodyPr>
              <a:lstStyle/>
              <a:p>
                <a:pPr algn="r"/>
                <a:r>
                  <a:rPr lang="en-US" sz="1050" b="1" dirty="0">
                    <a:latin typeface="Quattrocento Sans"/>
                    <a:ea typeface="Quattrocento Sans"/>
                    <a:cs typeface="Quattrocento Sans"/>
                    <a:sym typeface="Quattrocento Sans"/>
                  </a:rPr>
                  <a:t>Self-Concept</a:t>
                </a:r>
                <a:endParaRPr sz="1050" dirty="0">
                  <a:solidFill>
                    <a:schemeClr val="lt1"/>
                  </a:solidFill>
                </a:endParaRPr>
              </a:p>
              <a:p>
                <a:pPr algn="r"/>
                <a:r>
                  <a:rPr lang="en-US" sz="1050" dirty="0">
                    <a:latin typeface="Quattrocento Sans"/>
                    <a:ea typeface="Quattrocento Sans"/>
                    <a:cs typeface="Quattrocento Sans"/>
                    <a:sym typeface="Quattrocento Sans"/>
                  </a:rPr>
                  <a:t>Sense of one’s self as valued, worthy, and competent</a:t>
                </a:r>
                <a:endParaRPr sz="1050" dirty="0">
                  <a:solidFill>
                    <a:schemeClr val="lt1"/>
                  </a:solidFill>
                </a:endParaRPr>
              </a:p>
            </p:txBody>
          </p:sp>
          <p:pic>
            <p:nvPicPr>
              <p:cNvPr id="405" name="Google Shape;405;p137"/>
              <p:cNvPicPr preferRelativeResize="0"/>
              <p:nvPr/>
            </p:nvPicPr>
            <p:blipFill rotWithShape="1">
              <a:blip r:embed="rId11">
                <a:alphaModFix/>
              </a:blip>
              <a:srcRect l="55930" t="34778" r="20993" b="23033"/>
              <a:stretch/>
            </p:blipFill>
            <p:spPr>
              <a:xfrm>
                <a:off x="1883705" y="3040196"/>
                <a:ext cx="499745" cy="514350"/>
              </a:xfrm>
              <a:prstGeom prst="rect">
                <a:avLst/>
              </a:prstGeom>
              <a:noFill/>
              <a:ln>
                <a:noFill/>
              </a:ln>
            </p:spPr>
          </p:pic>
        </p:grpSp>
        <p:grpSp>
          <p:nvGrpSpPr>
            <p:cNvPr id="406" name="Google Shape;406;p137"/>
            <p:cNvGrpSpPr/>
            <p:nvPr/>
          </p:nvGrpSpPr>
          <p:grpSpPr>
            <a:xfrm>
              <a:off x="3350293" y="4119745"/>
              <a:ext cx="2358357" cy="623706"/>
              <a:chOff x="3350293" y="4119745"/>
              <a:chExt cx="2358357" cy="623706"/>
            </a:xfrm>
          </p:grpSpPr>
          <p:sp>
            <p:nvSpPr>
              <p:cNvPr id="407" name="Google Shape;407;p137"/>
              <p:cNvSpPr/>
              <p:nvPr/>
            </p:nvSpPr>
            <p:spPr>
              <a:xfrm>
                <a:off x="3594540" y="4119751"/>
                <a:ext cx="2114110" cy="623700"/>
              </a:xfrm>
              <a:prstGeom prst="rect">
                <a:avLst/>
              </a:prstGeom>
              <a:noFill/>
              <a:ln>
                <a:noFill/>
              </a:ln>
            </p:spPr>
            <p:txBody>
              <a:bodyPr spcFirstLastPara="1" wrap="square" lIns="0" tIns="0" rIns="0" bIns="0" anchor="t" anchorCtr="0">
                <a:noAutofit/>
              </a:bodyPr>
              <a:lstStyle/>
              <a:p>
                <a:r>
                  <a:rPr lang="en-US" sz="1050" b="1" dirty="0">
                    <a:latin typeface="Quattrocento Sans"/>
                    <a:ea typeface="Quattrocento Sans"/>
                    <a:cs typeface="Quattrocento Sans"/>
                    <a:sym typeface="Quattrocento Sans"/>
                  </a:rPr>
                  <a:t>Behavior Regulation</a:t>
                </a:r>
                <a:endParaRPr sz="1050" dirty="0">
                  <a:solidFill>
                    <a:schemeClr val="lt1"/>
                  </a:solidFill>
                </a:endParaRPr>
              </a:p>
              <a:p>
                <a:r>
                  <a:rPr lang="en-US" sz="1050" dirty="0">
                    <a:latin typeface="Quattrocento Sans"/>
                    <a:ea typeface="Quattrocento Sans"/>
                    <a:cs typeface="Quattrocento Sans"/>
                    <a:sym typeface="Quattrocento Sans"/>
                  </a:rPr>
                  <a:t>Ranges from being overly confrontational to overly compliant</a:t>
                </a:r>
                <a:endParaRPr sz="1050" dirty="0">
                  <a:solidFill>
                    <a:schemeClr val="lt1"/>
                  </a:solidFill>
                </a:endParaRPr>
              </a:p>
            </p:txBody>
          </p:sp>
          <p:grpSp>
            <p:nvGrpSpPr>
              <p:cNvPr id="408" name="Google Shape;408;p137"/>
              <p:cNvGrpSpPr/>
              <p:nvPr/>
            </p:nvGrpSpPr>
            <p:grpSpPr>
              <a:xfrm>
                <a:off x="3350293" y="4119745"/>
                <a:ext cx="244247" cy="556881"/>
                <a:chOff x="0" y="0"/>
                <a:chExt cx="496570" cy="1220470"/>
              </a:xfrm>
            </p:grpSpPr>
            <p:pic>
              <p:nvPicPr>
                <p:cNvPr id="409" name="Google Shape;409;p137"/>
                <p:cNvPicPr preferRelativeResize="0"/>
                <p:nvPr/>
              </p:nvPicPr>
              <p:blipFill rotWithShape="1">
                <a:blip r:embed="rId12">
                  <a:alphaModFix/>
                </a:blip>
                <a:srcRect/>
                <a:stretch/>
              </p:blipFill>
              <p:spPr>
                <a:xfrm>
                  <a:off x="0" y="0"/>
                  <a:ext cx="496570" cy="1220470"/>
                </a:xfrm>
                <a:prstGeom prst="rect">
                  <a:avLst/>
                </a:prstGeom>
                <a:noFill/>
                <a:ln>
                  <a:noFill/>
                </a:ln>
              </p:spPr>
            </p:pic>
            <p:pic>
              <p:nvPicPr>
                <p:cNvPr id="410" name="Google Shape;410;p137" descr="Image result for heart"/>
                <p:cNvPicPr preferRelativeResize="0"/>
                <p:nvPr/>
              </p:nvPicPr>
              <p:blipFill rotWithShape="1">
                <a:blip r:embed="rId8">
                  <a:alphaModFix/>
                </a:blip>
                <a:srcRect/>
                <a:stretch/>
              </p:blipFill>
              <p:spPr>
                <a:xfrm rot="-469477">
                  <a:off x="85170" y="229557"/>
                  <a:ext cx="323850" cy="323851"/>
                </a:xfrm>
                <a:prstGeom prst="rect">
                  <a:avLst/>
                </a:prstGeom>
                <a:noFill/>
                <a:ln>
                  <a:noFill/>
                </a:ln>
              </p:spPr>
            </p:pic>
          </p:grpSp>
        </p:grpSp>
      </p:grpSp>
      <p:sp>
        <p:nvSpPr>
          <p:cNvPr id="411" name="Google Shape;411;p137"/>
          <p:cNvSpPr txBox="1">
            <a:spLocks noGrp="1"/>
          </p:cNvSpPr>
          <p:nvPr>
            <p:ph type="title" idx="4294967295"/>
          </p:nvPr>
        </p:nvSpPr>
        <p:spPr>
          <a:xfrm>
            <a:off x="121217" y="18634"/>
            <a:ext cx="6858000" cy="346424"/>
          </a:xfrm>
          <a:prstGeom prst="rect">
            <a:avLst/>
          </a:prstGeom>
          <a:noFill/>
          <a:ln>
            <a:noFill/>
          </a:ln>
        </p:spPr>
        <p:txBody>
          <a:bodyPr spcFirstLastPara="1" wrap="square" lIns="68569" tIns="34275" rIns="68569" bIns="34275" anchor="b" anchorCtr="0">
            <a:noAutofit/>
          </a:bodyPr>
          <a:lstStyle/>
          <a:p>
            <a:pPr>
              <a:buSzPts val="2800"/>
            </a:pPr>
            <a:r>
              <a:rPr lang="en-US" sz="1800" b="1" dirty="0">
                <a:solidFill>
                  <a:srgbClr val="5A9A60"/>
                </a:solidFill>
              </a:rPr>
              <a:t>Domains of Impairment</a:t>
            </a:r>
            <a:endParaRPr sz="1800" dirty="0"/>
          </a:p>
        </p:txBody>
      </p:sp>
    </p:spTree>
    <p:extLst>
      <p:ext uri="{BB962C8B-B14F-4D97-AF65-F5344CB8AC3E}">
        <p14:creationId xmlns:p14="http://schemas.microsoft.com/office/powerpoint/2010/main" val="193330349"/>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27869" y="724842"/>
            <a:ext cx="9610725" cy="28575"/>
          </a:xfrm>
          <a:prstGeom prst="rect">
            <a:avLst/>
          </a:prstGeom>
          <a:solidFill>
            <a:srgbClr val="007033"/>
          </a:solidFill>
        </p:spPr>
      </p:sp>
      <p:sp>
        <p:nvSpPr>
          <p:cNvPr id="3" name="TextBox 3"/>
          <p:cNvSpPr txBox="1"/>
          <p:nvPr/>
        </p:nvSpPr>
        <p:spPr>
          <a:xfrm>
            <a:off x="489228" y="74760"/>
            <a:ext cx="8108396" cy="514243"/>
          </a:xfrm>
          <a:prstGeom prst="rect">
            <a:avLst/>
          </a:prstGeom>
        </p:spPr>
        <p:txBody>
          <a:bodyPr lIns="0" tIns="0" rIns="0" bIns="0" rtlCol="0" anchor="t">
            <a:spAutoFit/>
          </a:bodyPr>
          <a:lstStyle/>
          <a:p>
            <a:pPr algn="ctr">
              <a:lnSpc>
                <a:spcPts val="4800"/>
              </a:lnSpc>
            </a:pPr>
            <a:r>
              <a:rPr lang="en-US" sz="1800" b="1" spc="-40" dirty="0"/>
              <a:t>Dysregulated Relational Partners</a:t>
            </a:r>
          </a:p>
        </p:txBody>
      </p:sp>
      <p:grpSp>
        <p:nvGrpSpPr>
          <p:cNvPr id="5" name="Group 5"/>
          <p:cNvGrpSpPr/>
          <p:nvPr/>
        </p:nvGrpSpPr>
        <p:grpSpPr>
          <a:xfrm>
            <a:off x="863101" y="2152650"/>
            <a:ext cx="7360649" cy="2240280"/>
            <a:chOff x="1101408" y="0"/>
            <a:chExt cx="19628396" cy="5974079"/>
          </a:xfrm>
        </p:grpSpPr>
        <p:grpSp>
          <p:nvGrpSpPr>
            <p:cNvPr id="6" name="Group 6"/>
            <p:cNvGrpSpPr/>
            <p:nvPr/>
          </p:nvGrpSpPr>
          <p:grpSpPr>
            <a:xfrm>
              <a:off x="1101408" y="0"/>
              <a:ext cx="9642792" cy="5974078"/>
              <a:chOff x="192109" y="0"/>
              <a:chExt cx="1681908" cy="1042006"/>
            </a:xfrm>
          </p:grpSpPr>
          <p:sp>
            <p:nvSpPr>
              <p:cNvPr id="7" name="Freeform 7"/>
              <p:cNvSpPr/>
              <p:nvPr/>
            </p:nvSpPr>
            <p:spPr>
              <a:xfrm>
                <a:off x="192109" y="0"/>
                <a:ext cx="1681908" cy="1042006"/>
              </a:xfrm>
              <a:custGeom>
                <a:avLst/>
                <a:gdLst/>
                <a:ahLst/>
                <a:cxnLst/>
                <a:rect l="l" t="t" r="r" b="b"/>
                <a:pathLst>
                  <a:path w="1874017" h="1013180">
                    <a:moveTo>
                      <a:pt x="0" y="0"/>
                    </a:moveTo>
                    <a:lnTo>
                      <a:pt x="1874017" y="0"/>
                    </a:lnTo>
                    <a:lnTo>
                      <a:pt x="1874017" y="1013180"/>
                    </a:lnTo>
                    <a:lnTo>
                      <a:pt x="0" y="1013180"/>
                    </a:lnTo>
                    <a:close/>
                  </a:path>
                </a:pathLst>
              </a:custGeom>
              <a:solidFill>
                <a:srgbClr val="E6E6E6"/>
              </a:solidFill>
            </p:spPr>
          </p:sp>
        </p:grpSp>
        <p:sp>
          <p:nvSpPr>
            <p:cNvPr id="8" name="TextBox 8"/>
            <p:cNvSpPr txBox="1"/>
            <p:nvPr/>
          </p:nvSpPr>
          <p:spPr>
            <a:xfrm>
              <a:off x="1422400" y="261240"/>
              <a:ext cx="8864290" cy="5418066"/>
            </a:xfrm>
            <a:prstGeom prst="rect">
              <a:avLst/>
            </a:prstGeom>
          </p:spPr>
          <p:txBody>
            <a:bodyPr wrap="square" lIns="0" tIns="0" rIns="0" bIns="0" rtlCol="0" anchor="t">
              <a:spAutoFit/>
            </a:bodyPr>
            <a:lstStyle/>
            <a:p>
              <a:pPr>
                <a:lnSpc>
                  <a:spcPts val="2250"/>
                </a:lnSpc>
              </a:pPr>
              <a:r>
                <a:rPr lang="en-US" b="1" spc="15" dirty="0"/>
                <a:t>Student aggression </a:t>
              </a:r>
              <a:r>
                <a:rPr lang="en-US" spc="15" dirty="0"/>
                <a:t>is experienced as a threat to one’s safety, and, in the classroom, it is perceived as defiance of authority that could be setting a bad example for the whole class and is therefore often responded to with punitive discipline.</a:t>
              </a:r>
            </a:p>
          </p:txBody>
        </p:sp>
        <p:sp>
          <p:nvSpPr>
            <p:cNvPr id="10" name="Freeform 10"/>
            <p:cNvSpPr/>
            <p:nvPr/>
          </p:nvSpPr>
          <p:spPr>
            <a:xfrm>
              <a:off x="11085932" y="0"/>
              <a:ext cx="9643872" cy="5974079"/>
            </a:xfrm>
            <a:custGeom>
              <a:avLst/>
              <a:gdLst/>
              <a:ahLst/>
              <a:cxnLst/>
              <a:rect l="l" t="t" r="r" b="b"/>
              <a:pathLst>
                <a:path w="1874017" h="1013180">
                  <a:moveTo>
                    <a:pt x="0" y="0"/>
                  </a:moveTo>
                  <a:lnTo>
                    <a:pt x="1874017" y="0"/>
                  </a:lnTo>
                  <a:lnTo>
                    <a:pt x="1874017" y="1013180"/>
                  </a:lnTo>
                  <a:lnTo>
                    <a:pt x="0" y="1013180"/>
                  </a:lnTo>
                  <a:close/>
                </a:path>
              </a:pathLst>
            </a:custGeom>
            <a:solidFill>
              <a:srgbClr val="E6E6E6">
                <a:alpha val="97647"/>
              </a:srgbClr>
            </a:solidFill>
          </p:spPr>
        </p:sp>
        <p:sp>
          <p:nvSpPr>
            <p:cNvPr id="11" name="TextBox 11"/>
            <p:cNvSpPr txBox="1"/>
            <p:nvPr/>
          </p:nvSpPr>
          <p:spPr>
            <a:xfrm>
              <a:off x="11520898" y="261240"/>
              <a:ext cx="8697501" cy="5418066"/>
            </a:xfrm>
            <a:prstGeom prst="rect">
              <a:avLst/>
            </a:prstGeom>
          </p:spPr>
          <p:txBody>
            <a:bodyPr wrap="square" lIns="0" tIns="0" rIns="0" bIns="0" rtlCol="0" anchor="t">
              <a:spAutoFit/>
            </a:bodyPr>
            <a:lstStyle/>
            <a:p>
              <a:pPr>
                <a:lnSpc>
                  <a:spcPts val="2250"/>
                </a:lnSpc>
              </a:pPr>
              <a:r>
                <a:rPr lang="en-US" b="1" spc="15" dirty="0"/>
                <a:t>Student withdrawal </a:t>
              </a:r>
              <a:r>
                <a:rPr lang="en-US" spc="15" dirty="0"/>
                <a:t>from interpersonal interactions reduces the likelihood of positive student-teacher relationships, those relationships are an important foundation for helping traumatized students develop a sense of school belonging.</a:t>
              </a:r>
            </a:p>
          </p:txBody>
        </p:sp>
      </p:grpSp>
      <p:sp>
        <p:nvSpPr>
          <p:cNvPr id="14" name="TextBox 4">
            <a:extLst>
              <a:ext uri="{FF2B5EF4-FFF2-40B4-BE49-F238E27FC236}">
                <a16:creationId xmlns:a16="http://schemas.microsoft.com/office/drawing/2014/main" id="{E5F5DBAC-9F83-4BA3-AA3D-28C942373FC8}"/>
              </a:ext>
            </a:extLst>
          </p:cNvPr>
          <p:cNvSpPr txBox="1"/>
          <p:nvPr/>
        </p:nvSpPr>
        <p:spPr>
          <a:xfrm>
            <a:off x="581247" y="879215"/>
            <a:ext cx="8158716" cy="492443"/>
          </a:xfrm>
          <a:prstGeom prst="rect">
            <a:avLst/>
          </a:prstGeom>
          <a:solidFill>
            <a:srgbClr val="FFC000"/>
          </a:solidFill>
        </p:spPr>
        <p:txBody>
          <a:bodyPr wrap="square" lIns="0" tIns="0" rIns="0" bIns="0" rtlCol="0" anchor="t">
            <a:spAutoFit/>
          </a:bodyPr>
          <a:lstStyle/>
          <a:p>
            <a:pPr algn="ctr"/>
            <a:r>
              <a:rPr lang="en-US" sz="1200" dirty="0"/>
              <a:t>Students coping with trauma are more likely than others to exhibit the coupling of two emotional and behavioral patterns that research suggests are particularly challenging for school success: being both aggressive and withdrawn</a:t>
            </a:r>
            <a:endParaRPr lang="en-US" sz="800" dirty="0"/>
          </a:p>
          <a:p>
            <a:pPr algn="ctr"/>
            <a:endParaRPr lang="en-US" sz="800" dirty="0"/>
          </a:p>
        </p:txBody>
      </p:sp>
    </p:spTree>
    <p:extLst>
      <p:ext uri="{BB962C8B-B14F-4D97-AF65-F5344CB8AC3E}">
        <p14:creationId xmlns:p14="http://schemas.microsoft.com/office/powerpoint/2010/main" val="15839147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191"/>
        <p:cNvGrpSpPr/>
        <p:nvPr/>
      </p:nvGrpSpPr>
      <p:grpSpPr>
        <a:xfrm>
          <a:off x="0" y="0"/>
          <a:ext cx="0" cy="0"/>
          <a:chOff x="0" y="0"/>
          <a:chExt cx="0" cy="0"/>
        </a:xfrm>
      </p:grpSpPr>
      <p:sp>
        <p:nvSpPr>
          <p:cNvPr id="192" name="Google Shape;192;p31"/>
          <p:cNvSpPr txBox="1">
            <a:spLocks noGrp="1"/>
          </p:cNvSpPr>
          <p:nvPr>
            <p:ph type="title"/>
          </p:nvPr>
        </p:nvSpPr>
        <p:spPr>
          <a:xfrm>
            <a:off x="204536" y="348916"/>
            <a:ext cx="8939463" cy="1136984"/>
          </a:xfrm>
          <a:prstGeom prst="rect">
            <a:avLst/>
          </a:prstGeom>
          <a:solidFill>
            <a:srgbClr val="F9CB9C"/>
          </a:solidFill>
        </p:spPr>
        <p:txBody>
          <a:bodyPr spcFirstLastPara="1" wrap="square" lIns="91425" tIns="91425" rIns="91425" bIns="91425" anchor="t" anchorCtr="0">
            <a:noAutofit/>
          </a:bodyPr>
          <a:lstStyle/>
          <a:p>
            <a:pPr marL="0" lvl="0" indent="0" algn="l" rtl="0">
              <a:spcBef>
                <a:spcPts val="0"/>
              </a:spcBef>
              <a:spcAft>
                <a:spcPts val="0"/>
              </a:spcAft>
              <a:buNone/>
            </a:pPr>
            <a:r>
              <a:rPr lang="en-US" sz="3200" b="1" dirty="0">
                <a:solidFill>
                  <a:schemeClr val="tx1"/>
                </a:solidFill>
              </a:rPr>
              <a:t>Secondary Traumatic Stress &amp; Collective Care</a:t>
            </a:r>
            <a:endParaRPr sz="3200" b="1" dirty="0">
              <a:solidFill>
                <a:schemeClr val="tx1"/>
              </a:solidFill>
            </a:endParaRPr>
          </a:p>
        </p:txBody>
      </p:sp>
      <p:sp>
        <p:nvSpPr>
          <p:cNvPr id="193" name="Google Shape;193;p31"/>
          <p:cNvSpPr txBox="1">
            <a:spLocks noGrp="1"/>
          </p:cNvSpPr>
          <p:nvPr>
            <p:ph type="body" idx="1"/>
          </p:nvPr>
        </p:nvSpPr>
        <p:spPr>
          <a:xfrm>
            <a:off x="204461" y="2075446"/>
            <a:ext cx="8939463" cy="298140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000000"/>
              </a:solidFill>
            </a:endParaRPr>
          </a:p>
        </p:txBody>
      </p:sp>
    </p:spTree>
    <p:extLst>
      <p:ext uri="{BB962C8B-B14F-4D97-AF65-F5344CB8AC3E}">
        <p14:creationId xmlns:p14="http://schemas.microsoft.com/office/powerpoint/2010/main" val="15919556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2" name="Google Shape;232;g8c42626243_1_276"/>
          <p:cNvSpPr txBox="1">
            <a:spLocks noGrp="1"/>
          </p:cNvSpPr>
          <p:nvPr>
            <p:ph type="title"/>
          </p:nvPr>
        </p:nvSpPr>
        <p:spPr>
          <a:xfrm>
            <a:off x="0" y="64993"/>
            <a:ext cx="9144000" cy="319939"/>
          </a:xfrm>
          <a:prstGeom prst="rect">
            <a:avLst/>
          </a:prstGeom>
        </p:spPr>
        <p:txBody>
          <a:bodyPr spcFirstLastPara="1" wrap="square" lIns="91425" tIns="45694" rIns="91425" bIns="45694" anchor="b" anchorCtr="0">
            <a:noAutofit/>
          </a:bodyPr>
          <a:lstStyle/>
          <a:p>
            <a:pPr marL="0" indent="0">
              <a:buNone/>
            </a:pPr>
            <a:r>
              <a:rPr lang="en-US" sz="1600" dirty="0">
                <a:latin typeface="Open Sans 1 Bold"/>
              </a:rPr>
              <a:t>The 4 Rs?</a:t>
            </a:r>
          </a:p>
        </p:txBody>
      </p:sp>
      <p:sp>
        <p:nvSpPr>
          <p:cNvPr id="231" name="Google Shape;231;g8c42626243_1_276"/>
          <p:cNvSpPr txBox="1">
            <a:spLocks noGrp="1"/>
          </p:cNvSpPr>
          <p:nvPr>
            <p:ph type="body" idx="1"/>
          </p:nvPr>
        </p:nvSpPr>
        <p:spPr>
          <a:xfrm>
            <a:off x="336883" y="496186"/>
            <a:ext cx="8807041" cy="4560664"/>
          </a:xfrm>
          <a:prstGeom prst="rect">
            <a:avLst/>
          </a:prstGeom>
          <a:ln w="9525" cap="flat" cmpd="sng">
            <a:solidFill>
              <a:schemeClr val="bg1"/>
            </a:solidFill>
            <a:prstDash val="solid"/>
            <a:round/>
            <a:headEnd type="none" w="sm" len="sm"/>
            <a:tailEnd type="none" w="sm" len="sm"/>
          </a:ln>
        </p:spPr>
        <p:txBody>
          <a:bodyPr spcFirstLastPara="1" wrap="square" lIns="91425" tIns="45694" rIns="91425" bIns="45694" anchor="t" anchorCtr="0">
            <a:noAutofit/>
          </a:bodyPr>
          <a:lstStyle/>
          <a:p>
            <a:pPr marL="0" indent="0">
              <a:buNone/>
            </a:pPr>
            <a:endParaRPr sz="2175" dirty="0"/>
          </a:p>
          <a:p>
            <a:pPr marL="0" indent="0">
              <a:buNone/>
            </a:pPr>
            <a:r>
              <a:rPr lang="en-US" b="1" dirty="0">
                <a:solidFill>
                  <a:srgbClr val="6AA84F"/>
                </a:solidFill>
              </a:rPr>
              <a:t>Realizes</a:t>
            </a:r>
            <a:r>
              <a:rPr lang="en-US" dirty="0"/>
              <a:t> trauma is real</a:t>
            </a:r>
            <a:endParaRPr dirty="0"/>
          </a:p>
          <a:p>
            <a:pPr marL="0" indent="0">
              <a:buNone/>
            </a:pPr>
            <a:endParaRPr dirty="0"/>
          </a:p>
          <a:p>
            <a:pPr marL="0" indent="0">
              <a:buNone/>
            </a:pPr>
            <a:r>
              <a:rPr lang="en-US" b="1" dirty="0">
                <a:solidFill>
                  <a:srgbClr val="E06666"/>
                </a:solidFill>
              </a:rPr>
              <a:t>Recognizes</a:t>
            </a:r>
            <a:r>
              <a:rPr lang="en-US" dirty="0"/>
              <a:t> signs and symptoms</a:t>
            </a:r>
            <a:endParaRPr dirty="0"/>
          </a:p>
          <a:p>
            <a:pPr marL="0" indent="0">
              <a:buNone/>
            </a:pPr>
            <a:endParaRPr dirty="0"/>
          </a:p>
          <a:p>
            <a:pPr marL="0" indent="0">
              <a:buNone/>
            </a:pPr>
            <a:r>
              <a:rPr lang="en-US" b="1" dirty="0">
                <a:solidFill>
                  <a:srgbClr val="4A86E8"/>
                </a:solidFill>
              </a:rPr>
              <a:t>Responds</a:t>
            </a:r>
            <a:r>
              <a:rPr lang="en-US" dirty="0"/>
              <a:t> from a toolkit</a:t>
            </a:r>
            <a:endParaRPr dirty="0"/>
          </a:p>
          <a:p>
            <a:pPr marL="0" indent="0">
              <a:buNone/>
            </a:pPr>
            <a:endParaRPr dirty="0"/>
          </a:p>
          <a:p>
            <a:pPr marL="0" indent="0">
              <a:buNone/>
            </a:pPr>
            <a:r>
              <a:rPr lang="en-US" b="1" dirty="0">
                <a:solidFill>
                  <a:srgbClr val="FF9900"/>
                </a:solidFill>
              </a:rPr>
              <a:t>Resists</a:t>
            </a:r>
            <a:r>
              <a:rPr lang="en-US" dirty="0"/>
              <a:t> re-traumatization </a:t>
            </a:r>
            <a:endParaRPr dirty="0"/>
          </a:p>
          <a:p>
            <a:pPr marL="0" indent="0">
              <a:buNone/>
            </a:pPr>
            <a:endParaRPr sz="2175" dirty="0"/>
          </a:p>
        </p:txBody>
      </p:sp>
      <p:pic>
        <p:nvPicPr>
          <p:cNvPr id="233" name="Google Shape;233;g8c42626243_1_276"/>
          <p:cNvPicPr preferRelativeResize="0"/>
          <p:nvPr/>
        </p:nvPicPr>
        <p:blipFill rotWithShape="1">
          <a:blip r:embed="rId3">
            <a:alphaModFix/>
          </a:blip>
          <a:srcRect l="44338" t="25154" r="13623" b="42815"/>
          <a:stretch/>
        </p:blipFill>
        <p:spPr>
          <a:xfrm>
            <a:off x="3947147" y="778532"/>
            <a:ext cx="4727622" cy="2683043"/>
          </a:xfrm>
          <a:prstGeom prst="rect">
            <a:avLst/>
          </a:prstGeom>
          <a:noFill/>
          <a:ln>
            <a:noFill/>
          </a:ln>
        </p:spPr>
      </p:pic>
      <p:sp>
        <p:nvSpPr>
          <p:cNvPr id="234" name="Google Shape;234;g8c42626243_1_276"/>
          <p:cNvSpPr/>
          <p:nvPr/>
        </p:nvSpPr>
        <p:spPr>
          <a:xfrm>
            <a:off x="79681" y="2485725"/>
            <a:ext cx="3331271" cy="8604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endParaRPr sz="1050"/>
          </a:p>
        </p:txBody>
      </p:sp>
      <p:sp>
        <p:nvSpPr>
          <p:cNvPr id="235" name="Google Shape;235;g8c42626243_1_276"/>
          <p:cNvSpPr txBox="1"/>
          <p:nvPr/>
        </p:nvSpPr>
        <p:spPr>
          <a:xfrm flipH="1">
            <a:off x="556460" y="3855175"/>
            <a:ext cx="8031080" cy="903375"/>
          </a:xfrm>
          <a:prstGeom prst="rect">
            <a:avLst/>
          </a:prstGeom>
          <a:noFill/>
          <a:ln w="9525" cap="flat" cmpd="sng">
            <a:solidFill>
              <a:srgbClr val="62886A"/>
            </a:solidFill>
            <a:prstDash val="solid"/>
            <a:round/>
            <a:headEnd type="none" w="sm" len="sm"/>
            <a:tailEnd type="none" w="sm" len="sm"/>
          </a:ln>
        </p:spPr>
        <p:txBody>
          <a:bodyPr spcFirstLastPara="1" wrap="square" lIns="91425" tIns="91425" rIns="91425" bIns="91425" anchor="t" anchorCtr="0">
            <a:noAutofit/>
          </a:bodyPr>
          <a:lstStyle/>
          <a:p>
            <a:r>
              <a:rPr lang="en-US" sz="1600" b="1" dirty="0">
                <a:latin typeface="Calibri"/>
                <a:ea typeface="Calibri"/>
                <a:cs typeface="Calibri"/>
                <a:sym typeface="Calibri"/>
              </a:rPr>
              <a:t>When we care for ourselves, we have better resilience, stronger coping skills, more creativity and less reactivity allowing ourselves more room in our brains and bodies to be responsive and resist re-traumatizing.</a:t>
            </a:r>
            <a:endParaRPr sz="1600" b="1" dirty="0">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grpSp>
        <p:nvGrpSpPr>
          <p:cNvPr id="264" name="Google Shape;264;p3"/>
          <p:cNvGrpSpPr/>
          <p:nvPr/>
        </p:nvGrpSpPr>
        <p:grpSpPr>
          <a:xfrm>
            <a:off x="266923" y="702939"/>
            <a:ext cx="7805695" cy="3904503"/>
            <a:chOff x="-506030" y="1428"/>
            <a:chExt cx="9528715" cy="4687354"/>
          </a:xfrm>
        </p:grpSpPr>
        <p:sp>
          <p:nvSpPr>
            <p:cNvPr id="265" name="Google Shape;265;p3"/>
            <p:cNvSpPr/>
            <p:nvPr/>
          </p:nvSpPr>
          <p:spPr>
            <a:xfrm>
              <a:off x="74453" y="1428"/>
              <a:ext cx="684861" cy="684861"/>
            </a:xfrm>
            <a:prstGeom prst="ellipse">
              <a:avLst/>
            </a:prstGeom>
            <a:solidFill>
              <a:srgbClr val="DFDCD5"/>
            </a:solidFill>
            <a:ln>
              <a:noFill/>
            </a:ln>
            <a:effectLst>
              <a:outerShdw blurRad="38100" dist="25400" dir="5400000" rotWithShape="0">
                <a:srgbClr val="000000">
                  <a:alpha val="54509"/>
                </a:srgbClr>
              </a:outerShdw>
            </a:effectLst>
          </p:spPr>
          <p:txBody>
            <a:bodyPr spcFirstLastPara="1" wrap="square" lIns="68569" tIns="68569" rIns="68569" bIns="68569" anchor="ctr" anchorCtr="0">
              <a:noAutofit/>
            </a:bodyPr>
            <a:lstStyle/>
            <a:p>
              <a:pPr algn="ctr"/>
              <a:endParaRPr sz="1350">
                <a:solidFill>
                  <a:schemeClr val="dk1"/>
                </a:solidFill>
                <a:latin typeface="Calibri"/>
                <a:ea typeface="Calibri"/>
                <a:cs typeface="Calibri"/>
                <a:sym typeface="Calibri"/>
              </a:endParaRPr>
            </a:p>
          </p:txBody>
        </p:sp>
        <p:sp>
          <p:nvSpPr>
            <p:cNvPr id="266" name="Google Shape;266;p3"/>
            <p:cNvSpPr/>
            <p:nvPr/>
          </p:nvSpPr>
          <p:spPr>
            <a:xfrm>
              <a:off x="139212" y="88695"/>
              <a:ext cx="559433" cy="559433"/>
            </a:xfrm>
            <a:prstGeom prst="chord">
              <a:avLst>
                <a:gd name="adj1" fmla="val 1800000"/>
                <a:gd name="adj2" fmla="val 9000000"/>
              </a:avLst>
            </a:prstGeom>
            <a:solidFill>
              <a:srgbClr val="A93507"/>
            </a:solidFill>
            <a:ln w="12700" cap="rnd" cmpd="sng">
              <a:solidFill>
                <a:srgbClr val="F99F7B"/>
              </a:solidFill>
              <a:prstDash val="solid"/>
              <a:round/>
              <a:headEnd type="none" w="sm" len="sm"/>
              <a:tailEnd type="none" w="sm" len="sm"/>
            </a:ln>
            <a:effectLst>
              <a:outerShdw blurRad="38100" dist="25400" dir="5400000" rotWithShape="0">
                <a:srgbClr val="000000">
                  <a:alpha val="54509"/>
                </a:srgbClr>
              </a:outerShdw>
            </a:effectLst>
          </p:spPr>
          <p:txBody>
            <a:bodyPr spcFirstLastPara="1" wrap="square" lIns="68569" tIns="68569" rIns="68569" bIns="68569" anchor="ctr" anchorCtr="0">
              <a:noAutofit/>
            </a:bodyPr>
            <a:lstStyle/>
            <a:p>
              <a:pPr algn="ctr"/>
              <a:endParaRPr sz="1350">
                <a:solidFill>
                  <a:schemeClr val="dk1"/>
                </a:solidFill>
                <a:latin typeface="Calibri"/>
                <a:ea typeface="Calibri"/>
                <a:cs typeface="Calibri"/>
                <a:sym typeface="Calibri"/>
              </a:endParaRPr>
            </a:p>
          </p:txBody>
        </p:sp>
        <p:sp>
          <p:nvSpPr>
            <p:cNvPr id="267" name="Google Shape;267;p3"/>
            <p:cNvSpPr/>
            <p:nvPr/>
          </p:nvSpPr>
          <p:spPr>
            <a:xfrm>
              <a:off x="0" y="1440446"/>
              <a:ext cx="2072389" cy="1628107"/>
            </a:xfrm>
            <a:prstGeom prst="rect">
              <a:avLst/>
            </a:prstGeom>
            <a:noFill/>
            <a:ln>
              <a:noFill/>
            </a:ln>
          </p:spPr>
          <p:txBody>
            <a:bodyPr spcFirstLastPara="1" wrap="square" lIns="68569" tIns="68569" rIns="68569" bIns="68569" anchor="ctr" anchorCtr="0">
              <a:noAutofit/>
            </a:bodyPr>
            <a:lstStyle/>
            <a:p>
              <a:pPr algn="ctr"/>
              <a:endParaRPr sz="1350">
                <a:solidFill>
                  <a:schemeClr val="dk1"/>
                </a:solidFill>
                <a:latin typeface="Calibri"/>
                <a:ea typeface="Calibri"/>
                <a:cs typeface="Calibri"/>
                <a:sym typeface="Calibri"/>
              </a:endParaRPr>
            </a:p>
          </p:txBody>
        </p:sp>
        <p:sp>
          <p:nvSpPr>
            <p:cNvPr id="268" name="Google Shape;268;p3"/>
            <p:cNvSpPr txBox="1"/>
            <p:nvPr/>
          </p:nvSpPr>
          <p:spPr>
            <a:xfrm>
              <a:off x="-506030" y="1744465"/>
              <a:ext cx="2072388" cy="2944317"/>
            </a:xfrm>
            <a:prstGeom prst="rect">
              <a:avLst/>
            </a:prstGeom>
            <a:noFill/>
            <a:ln>
              <a:noFill/>
            </a:ln>
          </p:spPr>
          <p:txBody>
            <a:bodyPr spcFirstLastPara="1" wrap="square" lIns="0" tIns="0" rIns="0" bIns="0" anchor="t" anchorCtr="0">
              <a:noAutofit/>
            </a:bodyPr>
            <a:lstStyle/>
            <a:p>
              <a:pPr algn="ctr">
                <a:lnSpc>
                  <a:spcPct val="90000"/>
                </a:lnSpc>
              </a:pPr>
              <a:r>
                <a:rPr lang="en-US" sz="1500" dirty="0">
                  <a:solidFill>
                    <a:schemeClr val="dk1"/>
                  </a:solidFill>
                  <a:latin typeface="Calibri"/>
                  <a:ea typeface="Calibri"/>
                  <a:cs typeface="Calibri"/>
                  <a:sym typeface="Calibri"/>
                </a:rPr>
                <a:t>Often referred to as the cost of caring. After investing too much compassion, there can be a gradual decline in ability to feel empathy for students and/or work</a:t>
              </a:r>
              <a:endParaRPr sz="1350" dirty="0">
                <a:solidFill>
                  <a:schemeClr val="dk1"/>
                </a:solidFill>
                <a:latin typeface="Calibri"/>
                <a:ea typeface="Calibri"/>
                <a:cs typeface="Calibri"/>
                <a:sym typeface="Calibri"/>
              </a:endParaRPr>
            </a:p>
          </p:txBody>
        </p:sp>
        <p:sp>
          <p:nvSpPr>
            <p:cNvPr id="269" name="Google Shape;269;p3"/>
            <p:cNvSpPr/>
            <p:nvPr/>
          </p:nvSpPr>
          <p:spPr>
            <a:xfrm>
              <a:off x="3790" y="943411"/>
              <a:ext cx="1564249" cy="386877"/>
            </a:xfrm>
            <a:prstGeom prst="rect">
              <a:avLst/>
            </a:prstGeom>
            <a:noFill/>
            <a:ln>
              <a:noFill/>
            </a:ln>
          </p:spPr>
          <p:txBody>
            <a:bodyPr spcFirstLastPara="1" wrap="square" lIns="68569" tIns="68569" rIns="68569" bIns="68569" anchor="ctr" anchorCtr="0">
              <a:noAutofit/>
            </a:bodyPr>
            <a:lstStyle/>
            <a:p>
              <a:pPr algn="ctr"/>
              <a:endParaRPr sz="1350">
                <a:solidFill>
                  <a:schemeClr val="dk1"/>
                </a:solidFill>
                <a:latin typeface="Calibri"/>
                <a:ea typeface="Calibri"/>
                <a:cs typeface="Calibri"/>
                <a:sym typeface="Calibri"/>
              </a:endParaRPr>
            </a:p>
          </p:txBody>
        </p:sp>
        <p:sp>
          <p:nvSpPr>
            <p:cNvPr id="270" name="Google Shape;270;p3"/>
            <p:cNvSpPr txBox="1"/>
            <p:nvPr/>
          </p:nvSpPr>
          <p:spPr>
            <a:xfrm>
              <a:off x="-304427" y="838605"/>
              <a:ext cx="1564249" cy="535269"/>
            </a:xfrm>
            <a:prstGeom prst="rect">
              <a:avLst/>
            </a:prstGeom>
            <a:noFill/>
            <a:ln>
              <a:noFill/>
            </a:ln>
          </p:spPr>
          <p:txBody>
            <a:bodyPr spcFirstLastPara="1" wrap="square" lIns="34275" tIns="34275" rIns="34275" bIns="34275" anchor="b" anchorCtr="0">
              <a:noAutofit/>
            </a:bodyPr>
            <a:lstStyle/>
            <a:p>
              <a:pPr algn="ctr">
                <a:lnSpc>
                  <a:spcPct val="90000"/>
                </a:lnSpc>
              </a:pPr>
              <a:r>
                <a:rPr lang="en-US" sz="1600" b="1" dirty="0">
                  <a:solidFill>
                    <a:schemeClr val="dk1"/>
                  </a:solidFill>
                  <a:latin typeface="Calibri"/>
                  <a:ea typeface="Calibri"/>
                  <a:cs typeface="Calibri"/>
                  <a:sym typeface="Calibri"/>
                </a:rPr>
                <a:t>Compassion Fatigue</a:t>
              </a:r>
              <a:endParaRPr sz="1600" dirty="0">
                <a:solidFill>
                  <a:schemeClr val="dk1"/>
                </a:solidFill>
                <a:latin typeface="Calibri"/>
                <a:ea typeface="Calibri"/>
                <a:cs typeface="Calibri"/>
                <a:sym typeface="Calibri"/>
              </a:endParaRPr>
            </a:p>
          </p:txBody>
        </p:sp>
        <p:sp>
          <p:nvSpPr>
            <p:cNvPr id="273" name="Google Shape;273;p3"/>
            <p:cNvSpPr/>
            <p:nvPr/>
          </p:nvSpPr>
          <p:spPr>
            <a:xfrm>
              <a:off x="2460819" y="1362698"/>
              <a:ext cx="1845925" cy="1628107"/>
            </a:xfrm>
            <a:prstGeom prst="rect">
              <a:avLst/>
            </a:prstGeom>
            <a:noFill/>
            <a:ln>
              <a:noFill/>
            </a:ln>
          </p:spPr>
          <p:txBody>
            <a:bodyPr spcFirstLastPara="1" wrap="square" lIns="68569" tIns="68569" rIns="68569" bIns="68569" anchor="ctr" anchorCtr="0">
              <a:noAutofit/>
            </a:bodyPr>
            <a:lstStyle/>
            <a:p>
              <a:pPr algn="ctr"/>
              <a:endParaRPr sz="1350">
                <a:solidFill>
                  <a:schemeClr val="dk1"/>
                </a:solidFill>
                <a:latin typeface="Calibri"/>
                <a:ea typeface="Calibri"/>
                <a:cs typeface="Calibri"/>
                <a:sym typeface="Calibri"/>
              </a:endParaRPr>
            </a:p>
          </p:txBody>
        </p:sp>
        <p:sp>
          <p:nvSpPr>
            <p:cNvPr id="275" name="Google Shape;275;p3"/>
            <p:cNvSpPr/>
            <p:nvPr/>
          </p:nvSpPr>
          <p:spPr>
            <a:xfrm>
              <a:off x="2030034" y="957047"/>
              <a:ext cx="1811692" cy="387110"/>
            </a:xfrm>
            <a:prstGeom prst="rect">
              <a:avLst/>
            </a:prstGeom>
            <a:noFill/>
            <a:ln>
              <a:noFill/>
            </a:ln>
          </p:spPr>
          <p:txBody>
            <a:bodyPr spcFirstLastPara="1" wrap="square" lIns="68569" tIns="68569" rIns="68569" bIns="68569" anchor="ctr" anchorCtr="0">
              <a:noAutofit/>
            </a:bodyPr>
            <a:lstStyle/>
            <a:p>
              <a:pPr algn="ctr"/>
              <a:endParaRPr sz="1350">
                <a:solidFill>
                  <a:schemeClr val="dk1"/>
                </a:solidFill>
                <a:latin typeface="Calibri"/>
                <a:ea typeface="Calibri"/>
                <a:cs typeface="Calibri"/>
                <a:sym typeface="Calibri"/>
              </a:endParaRPr>
            </a:p>
          </p:txBody>
        </p:sp>
        <p:sp>
          <p:nvSpPr>
            <p:cNvPr id="279" name="Google Shape;279;p3"/>
            <p:cNvSpPr/>
            <p:nvPr/>
          </p:nvSpPr>
          <p:spPr>
            <a:xfrm>
              <a:off x="4652147" y="1417586"/>
              <a:ext cx="1924793" cy="1628107"/>
            </a:xfrm>
            <a:prstGeom prst="rect">
              <a:avLst/>
            </a:prstGeom>
            <a:noFill/>
            <a:ln>
              <a:noFill/>
            </a:ln>
          </p:spPr>
          <p:txBody>
            <a:bodyPr spcFirstLastPara="1" wrap="square" lIns="68569" tIns="68569" rIns="68569" bIns="68569" anchor="ctr" anchorCtr="0">
              <a:noAutofit/>
            </a:bodyPr>
            <a:lstStyle/>
            <a:p>
              <a:pPr algn="ctr"/>
              <a:endParaRPr sz="1350">
                <a:solidFill>
                  <a:schemeClr val="dk1"/>
                </a:solidFill>
                <a:latin typeface="Calibri"/>
                <a:ea typeface="Calibri"/>
                <a:cs typeface="Calibri"/>
                <a:sym typeface="Calibri"/>
              </a:endParaRPr>
            </a:p>
          </p:txBody>
        </p:sp>
        <p:sp>
          <p:nvSpPr>
            <p:cNvPr id="281" name="Google Shape;281;p3"/>
            <p:cNvSpPr/>
            <p:nvPr/>
          </p:nvSpPr>
          <p:spPr>
            <a:xfrm>
              <a:off x="4701172" y="994722"/>
              <a:ext cx="1657355" cy="386877"/>
            </a:xfrm>
            <a:prstGeom prst="rect">
              <a:avLst/>
            </a:prstGeom>
            <a:noFill/>
            <a:ln>
              <a:noFill/>
            </a:ln>
          </p:spPr>
          <p:txBody>
            <a:bodyPr spcFirstLastPara="1" wrap="square" lIns="68569" tIns="68569" rIns="68569" bIns="68569" anchor="ctr" anchorCtr="0">
              <a:noAutofit/>
            </a:bodyPr>
            <a:lstStyle/>
            <a:p>
              <a:pPr algn="ctr"/>
              <a:endParaRPr sz="1350">
                <a:solidFill>
                  <a:schemeClr val="dk1"/>
                </a:solidFill>
                <a:latin typeface="Calibri"/>
                <a:ea typeface="Calibri"/>
                <a:cs typeface="Calibri"/>
                <a:sym typeface="Calibri"/>
              </a:endParaRPr>
            </a:p>
          </p:txBody>
        </p:sp>
        <p:sp>
          <p:nvSpPr>
            <p:cNvPr id="285" name="Google Shape;285;p3"/>
            <p:cNvSpPr/>
            <p:nvPr/>
          </p:nvSpPr>
          <p:spPr>
            <a:xfrm>
              <a:off x="6910411" y="1452919"/>
              <a:ext cx="1960010" cy="2042233"/>
            </a:xfrm>
            <a:prstGeom prst="rect">
              <a:avLst/>
            </a:prstGeom>
            <a:noFill/>
            <a:ln>
              <a:noFill/>
            </a:ln>
          </p:spPr>
          <p:txBody>
            <a:bodyPr spcFirstLastPara="1" wrap="square" lIns="68569" tIns="68569" rIns="68569" bIns="68569" anchor="ctr" anchorCtr="0">
              <a:noAutofit/>
            </a:bodyPr>
            <a:lstStyle/>
            <a:p>
              <a:pPr algn="ctr"/>
              <a:endParaRPr sz="1350">
                <a:solidFill>
                  <a:schemeClr val="dk1"/>
                </a:solidFill>
                <a:latin typeface="Calibri"/>
                <a:ea typeface="Calibri"/>
                <a:cs typeface="Calibri"/>
                <a:sym typeface="Calibri"/>
              </a:endParaRPr>
            </a:p>
          </p:txBody>
        </p:sp>
        <p:sp>
          <p:nvSpPr>
            <p:cNvPr id="287" name="Google Shape;287;p3"/>
            <p:cNvSpPr/>
            <p:nvPr/>
          </p:nvSpPr>
          <p:spPr>
            <a:xfrm>
              <a:off x="7369187" y="941056"/>
              <a:ext cx="1653498" cy="386877"/>
            </a:xfrm>
            <a:prstGeom prst="rect">
              <a:avLst/>
            </a:prstGeom>
            <a:noFill/>
            <a:ln>
              <a:noFill/>
            </a:ln>
          </p:spPr>
          <p:txBody>
            <a:bodyPr spcFirstLastPara="1" wrap="square" lIns="68569" tIns="68569" rIns="68569" bIns="68569" anchor="ctr" anchorCtr="0">
              <a:noAutofit/>
            </a:bodyPr>
            <a:lstStyle/>
            <a:p>
              <a:pPr algn="ctr"/>
              <a:endParaRPr sz="1350">
                <a:solidFill>
                  <a:schemeClr val="dk1"/>
                </a:solidFill>
                <a:latin typeface="Calibri"/>
                <a:ea typeface="Calibri"/>
                <a:cs typeface="Calibri"/>
                <a:sym typeface="Calibri"/>
              </a:endParaRPr>
            </a:p>
          </p:txBody>
        </p:sp>
      </p:grpSp>
      <p:sp>
        <p:nvSpPr>
          <p:cNvPr id="29" name="Google Shape;232;g8c42626243_1_276">
            <a:extLst>
              <a:ext uri="{FF2B5EF4-FFF2-40B4-BE49-F238E27FC236}">
                <a16:creationId xmlns:a16="http://schemas.microsoft.com/office/drawing/2014/main" id="{80C4BEB2-4D83-45B0-A053-AB457E44130E}"/>
              </a:ext>
            </a:extLst>
          </p:cNvPr>
          <p:cNvSpPr txBox="1">
            <a:spLocks/>
          </p:cNvSpPr>
          <p:nvPr/>
        </p:nvSpPr>
        <p:spPr>
          <a:xfrm>
            <a:off x="0" y="64993"/>
            <a:ext cx="9144000" cy="319939"/>
          </a:xfrm>
          <a:prstGeom prst="rect">
            <a:avLst/>
          </a:prstGeom>
          <a:solidFill>
            <a:srgbClr val="62886A"/>
          </a:solidFill>
        </p:spPr>
        <p:txBody>
          <a:bodyPr spcFirstLastPara="1" wrap="square" lIns="91425" tIns="45694" rIns="91425" bIns="45694"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dirty="0">
                <a:solidFill>
                  <a:schemeClr val="bg1"/>
                </a:solidFill>
                <a:latin typeface="Open Sans 1 Bold"/>
              </a:rPr>
              <a:t>Negative effects of educator stress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grpSp>
        <p:nvGrpSpPr>
          <p:cNvPr id="264" name="Google Shape;264;p3"/>
          <p:cNvGrpSpPr/>
          <p:nvPr/>
        </p:nvGrpSpPr>
        <p:grpSpPr>
          <a:xfrm>
            <a:off x="432071" y="702939"/>
            <a:ext cx="7640547" cy="3805266"/>
            <a:chOff x="-304427" y="1428"/>
            <a:chExt cx="9327112" cy="4568220"/>
          </a:xfrm>
        </p:grpSpPr>
        <p:sp>
          <p:nvSpPr>
            <p:cNvPr id="265" name="Google Shape;265;p3"/>
            <p:cNvSpPr/>
            <p:nvPr/>
          </p:nvSpPr>
          <p:spPr>
            <a:xfrm>
              <a:off x="74453" y="1428"/>
              <a:ext cx="684861" cy="684861"/>
            </a:xfrm>
            <a:prstGeom prst="ellipse">
              <a:avLst/>
            </a:prstGeom>
            <a:solidFill>
              <a:srgbClr val="DFDCD5"/>
            </a:solidFill>
            <a:ln>
              <a:noFill/>
            </a:ln>
            <a:effectLst>
              <a:outerShdw blurRad="38100" dist="25400" dir="5400000" rotWithShape="0">
                <a:srgbClr val="000000">
                  <a:alpha val="54509"/>
                </a:srgbClr>
              </a:outerShdw>
            </a:effectLst>
          </p:spPr>
          <p:txBody>
            <a:bodyPr spcFirstLastPara="1" wrap="square" lIns="68569" tIns="68569" rIns="68569" bIns="68569" anchor="ctr" anchorCtr="0">
              <a:noAutofit/>
            </a:bodyPr>
            <a:lstStyle/>
            <a:p>
              <a:pPr algn="ctr"/>
              <a:endParaRPr sz="1350">
                <a:solidFill>
                  <a:schemeClr val="dk1"/>
                </a:solidFill>
                <a:latin typeface="Calibri"/>
                <a:ea typeface="Calibri"/>
                <a:cs typeface="Calibri"/>
                <a:sym typeface="Calibri"/>
              </a:endParaRPr>
            </a:p>
          </p:txBody>
        </p:sp>
        <p:sp>
          <p:nvSpPr>
            <p:cNvPr id="266" name="Google Shape;266;p3"/>
            <p:cNvSpPr/>
            <p:nvPr/>
          </p:nvSpPr>
          <p:spPr>
            <a:xfrm>
              <a:off x="139212" y="88695"/>
              <a:ext cx="559433" cy="559433"/>
            </a:xfrm>
            <a:prstGeom prst="chord">
              <a:avLst>
                <a:gd name="adj1" fmla="val 1800000"/>
                <a:gd name="adj2" fmla="val 9000000"/>
              </a:avLst>
            </a:prstGeom>
            <a:solidFill>
              <a:srgbClr val="A93507"/>
            </a:solidFill>
            <a:ln w="12700" cap="rnd" cmpd="sng">
              <a:solidFill>
                <a:srgbClr val="F99F7B"/>
              </a:solidFill>
              <a:prstDash val="solid"/>
              <a:round/>
              <a:headEnd type="none" w="sm" len="sm"/>
              <a:tailEnd type="none" w="sm" len="sm"/>
            </a:ln>
            <a:effectLst>
              <a:outerShdw blurRad="38100" dist="25400" dir="5400000" rotWithShape="0">
                <a:srgbClr val="000000">
                  <a:alpha val="54509"/>
                </a:srgbClr>
              </a:outerShdw>
            </a:effectLst>
          </p:spPr>
          <p:txBody>
            <a:bodyPr spcFirstLastPara="1" wrap="square" lIns="68569" tIns="68569" rIns="68569" bIns="68569" anchor="ctr" anchorCtr="0">
              <a:noAutofit/>
            </a:bodyPr>
            <a:lstStyle/>
            <a:p>
              <a:pPr algn="ctr"/>
              <a:endParaRPr sz="1350">
                <a:solidFill>
                  <a:schemeClr val="dk1"/>
                </a:solidFill>
                <a:latin typeface="Calibri"/>
                <a:ea typeface="Calibri"/>
                <a:cs typeface="Calibri"/>
                <a:sym typeface="Calibri"/>
              </a:endParaRPr>
            </a:p>
          </p:txBody>
        </p:sp>
        <p:sp>
          <p:nvSpPr>
            <p:cNvPr id="267" name="Google Shape;267;p3"/>
            <p:cNvSpPr/>
            <p:nvPr/>
          </p:nvSpPr>
          <p:spPr>
            <a:xfrm>
              <a:off x="0" y="1440446"/>
              <a:ext cx="2072389" cy="1628107"/>
            </a:xfrm>
            <a:prstGeom prst="rect">
              <a:avLst/>
            </a:prstGeom>
            <a:noFill/>
            <a:ln>
              <a:noFill/>
            </a:ln>
          </p:spPr>
          <p:txBody>
            <a:bodyPr spcFirstLastPara="1" wrap="square" lIns="68569" tIns="68569" rIns="68569" bIns="68569" anchor="ctr" anchorCtr="0">
              <a:noAutofit/>
            </a:bodyPr>
            <a:lstStyle/>
            <a:p>
              <a:pPr algn="ctr"/>
              <a:endParaRPr sz="1350">
                <a:solidFill>
                  <a:schemeClr val="dk1"/>
                </a:solidFill>
                <a:latin typeface="Calibri"/>
                <a:ea typeface="Calibri"/>
                <a:cs typeface="Calibri"/>
                <a:sym typeface="Calibri"/>
              </a:endParaRPr>
            </a:p>
          </p:txBody>
        </p:sp>
        <p:sp>
          <p:nvSpPr>
            <p:cNvPr id="269" name="Google Shape;269;p3"/>
            <p:cNvSpPr/>
            <p:nvPr/>
          </p:nvSpPr>
          <p:spPr>
            <a:xfrm>
              <a:off x="3790" y="943411"/>
              <a:ext cx="1564249" cy="386877"/>
            </a:xfrm>
            <a:prstGeom prst="rect">
              <a:avLst/>
            </a:prstGeom>
            <a:noFill/>
            <a:ln>
              <a:noFill/>
            </a:ln>
          </p:spPr>
          <p:txBody>
            <a:bodyPr spcFirstLastPara="1" wrap="square" lIns="68569" tIns="68569" rIns="68569" bIns="68569" anchor="ctr" anchorCtr="0">
              <a:noAutofit/>
            </a:bodyPr>
            <a:lstStyle/>
            <a:p>
              <a:pPr algn="ctr"/>
              <a:endParaRPr sz="1350">
                <a:solidFill>
                  <a:schemeClr val="dk1"/>
                </a:solidFill>
                <a:latin typeface="Calibri"/>
                <a:ea typeface="Calibri"/>
                <a:cs typeface="Calibri"/>
                <a:sym typeface="Calibri"/>
              </a:endParaRPr>
            </a:p>
          </p:txBody>
        </p:sp>
        <p:sp>
          <p:nvSpPr>
            <p:cNvPr id="270" name="Google Shape;270;p3"/>
            <p:cNvSpPr txBox="1"/>
            <p:nvPr/>
          </p:nvSpPr>
          <p:spPr>
            <a:xfrm>
              <a:off x="-304427" y="838605"/>
              <a:ext cx="1564249" cy="535269"/>
            </a:xfrm>
            <a:prstGeom prst="rect">
              <a:avLst/>
            </a:prstGeom>
            <a:noFill/>
            <a:ln>
              <a:noFill/>
            </a:ln>
          </p:spPr>
          <p:txBody>
            <a:bodyPr spcFirstLastPara="1" wrap="square" lIns="34275" tIns="34275" rIns="34275" bIns="34275" anchor="b" anchorCtr="0">
              <a:noAutofit/>
            </a:bodyPr>
            <a:lstStyle/>
            <a:p>
              <a:pPr algn="ctr">
                <a:lnSpc>
                  <a:spcPct val="90000"/>
                </a:lnSpc>
              </a:pPr>
              <a:r>
                <a:rPr lang="en-US" sz="1600" b="1" dirty="0">
                  <a:solidFill>
                    <a:schemeClr val="dk1"/>
                  </a:solidFill>
                  <a:latin typeface="Calibri"/>
                  <a:ea typeface="Calibri"/>
                  <a:cs typeface="Calibri"/>
                  <a:sym typeface="Calibri"/>
                </a:rPr>
                <a:t>Compassion Fatigue</a:t>
              </a:r>
              <a:endParaRPr sz="1600" dirty="0">
                <a:solidFill>
                  <a:schemeClr val="dk1"/>
                </a:solidFill>
                <a:latin typeface="Calibri"/>
                <a:ea typeface="Calibri"/>
                <a:cs typeface="Calibri"/>
                <a:sym typeface="Calibri"/>
              </a:endParaRPr>
            </a:p>
          </p:txBody>
        </p:sp>
        <p:sp>
          <p:nvSpPr>
            <p:cNvPr id="271" name="Google Shape;271;p3"/>
            <p:cNvSpPr/>
            <p:nvPr/>
          </p:nvSpPr>
          <p:spPr>
            <a:xfrm>
              <a:off x="2757454" y="10395"/>
              <a:ext cx="699291" cy="699291"/>
            </a:xfrm>
            <a:prstGeom prst="ellipse">
              <a:avLst/>
            </a:prstGeom>
            <a:solidFill>
              <a:srgbClr val="DFDCD5"/>
            </a:solidFill>
            <a:ln>
              <a:noFill/>
            </a:ln>
            <a:effectLst>
              <a:outerShdw blurRad="38100" dist="25400" dir="5400000" rotWithShape="0">
                <a:srgbClr val="000000">
                  <a:alpha val="54509"/>
                </a:srgbClr>
              </a:outerShdw>
            </a:effectLst>
          </p:spPr>
          <p:txBody>
            <a:bodyPr spcFirstLastPara="1" wrap="square" lIns="68569" tIns="68569" rIns="68569" bIns="68569" anchor="ctr" anchorCtr="0">
              <a:noAutofit/>
            </a:bodyPr>
            <a:lstStyle/>
            <a:p>
              <a:pPr algn="ctr"/>
              <a:endParaRPr sz="1350">
                <a:solidFill>
                  <a:schemeClr val="dk1"/>
                </a:solidFill>
                <a:latin typeface="Calibri"/>
                <a:ea typeface="Calibri"/>
                <a:cs typeface="Calibri"/>
                <a:sym typeface="Calibri"/>
              </a:endParaRPr>
            </a:p>
          </p:txBody>
        </p:sp>
        <p:sp>
          <p:nvSpPr>
            <p:cNvPr id="272" name="Google Shape;272;p3"/>
            <p:cNvSpPr/>
            <p:nvPr/>
          </p:nvSpPr>
          <p:spPr>
            <a:xfrm>
              <a:off x="2823676" y="90711"/>
              <a:ext cx="562779" cy="562779"/>
            </a:xfrm>
            <a:prstGeom prst="chord">
              <a:avLst>
                <a:gd name="adj1" fmla="val 0"/>
                <a:gd name="adj2" fmla="val 10800000"/>
              </a:avLst>
            </a:prstGeom>
            <a:solidFill>
              <a:srgbClr val="A93507"/>
            </a:solidFill>
            <a:ln w="12700" cap="rnd" cmpd="sng">
              <a:solidFill>
                <a:srgbClr val="F77F4F"/>
              </a:solidFill>
              <a:prstDash val="solid"/>
              <a:round/>
              <a:headEnd type="none" w="sm" len="sm"/>
              <a:tailEnd type="none" w="sm" len="sm"/>
            </a:ln>
            <a:effectLst>
              <a:outerShdw blurRad="38100" dist="25400" dir="5400000" rotWithShape="0">
                <a:srgbClr val="000000">
                  <a:alpha val="54509"/>
                </a:srgbClr>
              </a:outerShdw>
            </a:effectLst>
          </p:spPr>
          <p:txBody>
            <a:bodyPr spcFirstLastPara="1" wrap="square" lIns="68569" tIns="68569" rIns="68569" bIns="68569" anchor="ctr" anchorCtr="0">
              <a:noAutofit/>
            </a:bodyPr>
            <a:lstStyle/>
            <a:p>
              <a:pPr algn="ctr"/>
              <a:endParaRPr sz="1350">
                <a:solidFill>
                  <a:schemeClr val="dk1"/>
                </a:solidFill>
                <a:latin typeface="Calibri"/>
                <a:ea typeface="Calibri"/>
                <a:cs typeface="Calibri"/>
                <a:sym typeface="Calibri"/>
              </a:endParaRPr>
            </a:p>
          </p:txBody>
        </p:sp>
        <p:sp>
          <p:nvSpPr>
            <p:cNvPr id="273" name="Google Shape;273;p3"/>
            <p:cNvSpPr/>
            <p:nvPr/>
          </p:nvSpPr>
          <p:spPr>
            <a:xfrm>
              <a:off x="2460819" y="1362698"/>
              <a:ext cx="1845925" cy="1628107"/>
            </a:xfrm>
            <a:prstGeom prst="rect">
              <a:avLst/>
            </a:prstGeom>
            <a:noFill/>
            <a:ln>
              <a:noFill/>
            </a:ln>
          </p:spPr>
          <p:txBody>
            <a:bodyPr spcFirstLastPara="1" wrap="square" lIns="68569" tIns="68569" rIns="68569" bIns="68569" anchor="ctr" anchorCtr="0">
              <a:noAutofit/>
            </a:bodyPr>
            <a:lstStyle/>
            <a:p>
              <a:pPr algn="ctr"/>
              <a:endParaRPr sz="1350">
                <a:solidFill>
                  <a:schemeClr val="dk1"/>
                </a:solidFill>
                <a:latin typeface="Calibri"/>
                <a:ea typeface="Calibri"/>
                <a:cs typeface="Calibri"/>
                <a:sym typeface="Calibri"/>
              </a:endParaRPr>
            </a:p>
          </p:txBody>
        </p:sp>
        <p:sp>
          <p:nvSpPr>
            <p:cNvPr id="274" name="Google Shape;274;p3"/>
            <p:cNvSpPr txBox="1"/>
            <p:nvPr/>
          </p:nvSpPr>
          <p:spPr>
            <a:xfrm>
              <a:off x="2165995" y="1778503"/>
              <a:ext cx="2072388" cy="2791145"/>
            </a:xfrm>
            <a:prstGeom prst="rect">
              <a:avLst/>
            </a:prstGeom>
            <a:noFill/>
            <a:ln>
              <a:noFill/>
            </a:ln>
          </p:spPr>
          <p:txBody>
            <a:bodyPr spcFirstLastPara="1" wrap="square" lIns="0" tIns="0" rIns="0" bIns="0" anchor="t" anchorCtr="0">
              <a:noAutofit/>
            </a:bodyPr>
            <a:lstStyle/>
            <a:p>
              <a:pPr algn="ctr">
                <a:lnSpc>
                  <a:spcPct val="90000"/>
                </a:lnSpc>
              </a:pPr>
              <a:r>
                <a:rPr lang="en-US" sz="1500" dirty="0">
                  <a:solidFill>
                    <a:schemeClr val="dk1"/>
                  </a:solidFill>
                  <a:latin typeface="Calibri"/>
                  <a:ea typeface="Calibri"/>
                  <a:cs typeface="Calibri"/>
                  <a:sym typeface="Calibri"/>
                </a:rPr>
                <a:t>Extreme emotional distress resulting from witnessing the aftermath or hearing about students’ traumatic experiences</a:t>
              </a:r>
              <a:endParaRPr sz="1500" dirty="0">
                <a:solidFill>
                  <a:schemeClr val="dk1"/>
                </a:solidFill>
                <a:latin typeface="Calibri"/>
                <a:ea typeface="Calibri"/>
                <a:cs typeface="Calibri"/>
                <a:sym typeface="Calibri"/>
              </a:endParaRPr>
            </a:p>
          </p:txBody>
        </p:sp>
        <p:sp>
          <p:nvSpPr>
            <p:cNvPr id="275" name="Google Shape;275;p3"/>
            <p:cNvSpPr/>
            <p:nvPr/>
          </p:nvSpPr>
          <p:spPr>
            <a:xfrm>
              <a:off x="2030034" y="957047"/>
              <a:ext cx="1811692" cy="387110"/>
            </a:xfrm>
            <a:prstGeom prst="rect">
              <a:avLst/>
            </a:prstGeom>
            <a:noFill/>
            <a:ln>
              <a:noFill/>
            </a:ln>
          </p:spPr>
          <p:txBody>
            <a:bodyPr spcFirstLastPara="1" wrap="square" lIns="68569" tIns="68569" rIns="68569" bIns="68569" anchor="ctr" anchorCtr="0">
              <a:noAutofit/>
            </a:bodyPr>
            <a:lstStyle/>
            <a:p>
              <a:pPr algn="ctr"/>
              <a:endParaRPr sz="1350">
                <a:solidFill>
                  <a:schemeClr val="dk1"/>
                </a:solidFill>
                <a:latin typeface="Calibri"/>
                <a:ea typeface="Calibri"/>
                <a:cs typeface="Calibri"/>
                <a:sym typeface="Calibri"/>
              </a:endParaRPr>
            </a:p>
          </p:txBody>
        </p:sp>
        <p:sp>
          <p:nvSpPr>
            <p:cNvPr id="276" name="Google Shape;276;p3"/>
            <p:cNvSpPr txBox="1"/>
            <p:nvPr/>
          </p:nvSpPr>
          <p:spPr>
            <a:xfrm>
              <a:off x="2292338" y="966318"/>
              <a:ext cx="1811692" cy="387110"/>
            </a:xfrm>
            <a:prstGeom prst="rect">
              <a:avLst/>
            </a:prstGeom>
            <a:noFill/>
            <a:ln>
              <a:noFill/>
            </a:ln>
          </p:spPr>
          <p:txBody>
            <a:bodyPr spcFirstLastPara="1" wrap="square" lIns="34275" tIns="34275" rIns="34275" bIns="34275" anchor="b" anchorCtr="0">
              <a:noAutofit/>
            </a:bodyPr>
            <a:lstStyle/>
            <a:p>
              <a:pPr algn="ctr">
                <a:lnSpc>
                  <a:spcPct val="90000"/>
                </a:lnSpc>
              </a:pPr>
              <a:r>
                <a:rPr lang="en-US" sz="1600" b="1" dirty="0">
                  <a:solidFill>
                    <a:schemeClr val="dk1"/>
                  </a:solidFill>
                  <a:latin typeface="Calibri"/>
                  <a:ea typeface="Calibri"/>
                  <a:cs typeface="Calibri"/>
                  <a:sym typeface="Calibri"/>
                </a:rPr>
                <a:t>Secondary Traumatic Stress </a:t>
              </a:r>
              <a:endParaRPr sz="1600" b="1" dirty="0">
                <a:solidFill>
                  <a:schemeClr val="dk1"/>
                </a:solidFill>
                <a:latin typeface="Calibri"/>
                <a:ea typeface="Calibri"/>
                <a:cs typeface="Calibri"/>
                <a:sym typeface="Calibri"/>
              </a:endParaRPr>
            </a:p>
          </p:txBody>
        </p:sp>
        <p:sp>
          <p:nvSpPr>
            <p:cNvPr id="279" name="Google Shape;279;p3"/>
            <p:cNvSpPr/>
            <p:nvPr/>
          </p:nvSpPr>
          <p:spPr>
            <a:xfrm>
              <a:off x="4652147" y="1417586"/>
              <a:ext cx="1924793" cy="1628107"/>
            </a:xfrm>
            <a:prstGeom prst="rect">
              <a:avLst/>
            </a:prstGeom>
            <a:noFill/>
            <a:ln>
              <a:noFill/>
            </a:ln>
          </p:spPr>
          <p:txBody>
            <a:bodyPr spcFirstLastPara="1" wrap="square" lIns="68569" tIns="68569" rIns="68569" bIns="68569" anchor="ctr" anchorCtr="0">
              <a:noAutofit/>
            </a:bodyPr>
            <a:lstStyle/>
            <a:p>
              <a:pPr algn="ctr"/>
              <a:endParaRPr sz="1350">
                <a:solidFill>
                  <a:schemeClr val="dk1"/>
                </a:solidFill>
                <a:latin typeface="Calibri"/>
                <a:ea typeface="Calibri"/>
                <a:cs typeface="Calibri"/>
                <a:sym typeface="Calibri"/>
              </a:endParaRPr>
            </a:p>
          </p:txBody>
        </p:sp>
        <p:sp>
          <p:nvSpPr>
            <p:cNvPr id="281" name="Google Shape;281;p3"/>
            <p:cNvSpPr/>
            <p:nvPr/>
          </p:nvSpPr>
          <p:spPr>
            <a:xfrm>
              <a:off x="4701172" y="994722"/>
              <a:ext cx="1657355" cy="386877"/>
            </a:xfrm>
            <a:prstGeom prst="rect">
              <a:avLst/>
            </a:prstGeom>
            <a:noFill/>
            <a:ln>
              <a:noFill/>
            </a:ln>
          </p:spPr>
          <p:txBody>
            <a:bodyPr spcFirstLastPara="1" wrap="square" lIns="68569" tIns="68569" rIns="68569" bIns="68569" anchor="ctr" anchorCtr="0">
              <a:noAutofit/>
            </a:bodyPr>
            <a:lstStyle/>
            <a:p>
              <a:pPr algn="ctr"/>
              <a:endParaRPr sz="1350">
                <a:solidFill>
                  <a:schemeClr val="dk1"/>
                </a:solidFill>
                <a:latin typeface="Calibri"/>
                <a:ea typeface="Calibri"/>
                <a:cs typeface="Calibri"/>
                <a:sym typeface="Calibri"/>
              </a:endParaRPr>
            </a:p>
          </p:txBody>
        </p:sp>
        <p:sp>
          <p:nvSpPr>
            <p:cNvPr id="285" name="Google Shape;285;p3"/>
            <p:cNvSpPr/>
            <p:nvPr/>
          </p:nvSpPr>
          <p:spPr>
            <a:xfrm>
              <a:off x="6910411" y="1452919"/>
              <a:ext cx="1960010" cy="2042233"/>
            </a:xfrm>
            <a:prstGeom prst="rect">
              <a:avLst/>
            </a:prstGeom>
            <a:noFill/>
            <a:ln>
              <a:noFill/>
            </a:ln>
          </p:spPr>
          <p:txBody>
            <a:bodyPr spcFirstLastPara="1" wrap="square" lIns="68569" tIns="68569" rIns="68569" bIns="68569" anchor="ctr" anchorCtr="0">
              <a:noAutofit/>
            </a:bodyPr>
            <a:lstStyle/>
            <a:p>
              <a:pPr algn="ctr"/>
              <a:endParaRPr sz="1350">
                <a:solidFill>
                  <a:schemeClr val="dk1"/>
                </a:solidFill>
                <a:latin typeface="Calibri"/>
                <a:ea typeface="Calibri"/>
                <a:cs typeface="Calibri"/>
                <a:sym typeface="Calibri"/>
              </a:endParaRPr>
            </a:p>
          </p:txBody>
        </p:sp>
        <p:sp>
          <p:nvSpPr>
            <p:cNvPr id="287" name="Google Shape;287;p3"/>
            <p:cNvSpPr/>
            <p:nvPr/>
          </p:nvSpPr>
          <p:spPr>
            <a:xfrm>
              <a:off x="7369187" y="941056"/>
              <a:ext cx="1653498" cy="386877"/>
            </a:xfrm>
            <a:prstGeom prst="rect">
              <a:avLst/>
            </a:prstGeom>
            <a:noFill/>
            <a:ln>
              <a:noFill/>
            </a:ln>
          </p:spPr>
          <p:txBody>
            <a:bodyPr spcFirstLastPara="1" wrap="square" lIns="68569" tIns="68569" rIns="68569" bIns="68569" anchor="ctr" anchorCtr="0">
              <a:noAutofit/>
            </a:bodyPr>
            <a:lstStyle/>
            <a:p>
              <a:pPr algn="ctr"/>
              <a:endParaRPr sz="1350">
                <a:solidFill>
                  <a:schemeClr val="dk1"/>
                </a:solidFill>
                <a:latin typeface="Calibri"/>
                <a:ea typeface="Calibri"/>
                <a:cs typeface="Calibri"/>
                <a:sym typeface="Calibri"/>
              </a:endParaRPr>
            </a:p>
          </p:txBody>
        </p:sp>
      </p:grpSp>
      <p:sp>
        <p:nvSpPr>
          <p:cNvPr id="29" name="Google Shape;232;g8c42626243_1_276">
            <a:extLst>
              <a:ext uri="{FF2B5EF4-FFF2-40B4-BE49-F238E27FC236}">
                <a16:creationId xmlns:a16="http://schemas.microsoft.com/office/drawing/2014/main" id="{80C4BEB2-4D83-45B0-A053-AB457E44130E}"/>
              </a:ext>
            </a:extLst>
          </p:cNvPr>
          <p:cNvSpPr txBox="1">
            <a:spLocks/>
          </p:cNvSpPr>
          <p:nvPr/>
        </p:nvSpPr>
        <p:spPr>
          <a:xfrm>
            <a:off x="0" y="64993"/>
            <a:ext cx="9144000" cy="319939"/>
          </a:xfrm>
          <a:prstGeom prst="rect">
            <a:avLst/>
          </a:prstGeom>
          <a:solidFill>
            <a:srgbClr val="62886A"/>
          </a:solidFill>
        </p:spPr>
        <p:txBody>
          <a:bodyPr spcFirstLastPara="1" wrap="square" lIns="91425" tIns="45694" rIns="91425" bIns="45694"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dirty="0">
                <a:solidFill>
                  <a:schemeClr val="bg1"/>
                </a:solidFill>
                <a:latin typeface="Open Sans 1 Bold"/>
              </a:rPr>
              <a:t>Negative effects of educator stress</a:t>
            </a:r>
          </a:p>
        </p:txBody>
      </p:sp>
    </p:spTree>
    <p:extLst>
      <p:ext uri="{BB962C8B-B14F-4D97-AF65-F5344CB8AC3E}">
        <p14:creationId xmlns:p14="http://schemas.microsoft.com/office/powerpoint/2010/main" val="29593786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grpSp>
        <p:nvGrpSpPr>
          <p:cNvPr id="264" name="Google Shape;264;p3"/>
          <p:cNvGrpSpPr/>
          <p:nvPr/>
        </p:nvGrpSpPr>
        <p:grpSpPr>
          <a:xfrm>
            <a:off x="432071" y="702939"/>
            <a:ext cx="7640547" cy="3820513"/>
            <a:chOff x="-304427" y="1428"/>
            <a:chExt cx="9327112" cy="4586524"/>
          </a:xfrm>
        </p:grpSpPr>
        <p:sp>
          <p:nvSpPr>
            <p:cNvPr id="265" name="Google Shape;265;p3"/>
            <p:cNvSpPr/>
            <p:nvPr/>
          </p:nvSpPr>
          <p:spPr>
            <a:xfrm>
              <a:off x="74453" y="1428"/>
              <a:ext cx="684861" cy="684861"/>
            </a:xfrm>
            <a:prstGeom prst="ellipse">
              <a:avLst/>
            </a:prstGeom>
            <a:solidFill>
              <a:srgbClr val="DFDCD5"/>
            </a:solidFill>
            <a:ln>
              <a:noFill/>
            </a:ln>
            <a:effectLst>
              <a:outerShdw blurRad="38100" dist="25400" dir="5400000" rotWithShape="0">
                <a:srgbClr val="000000">
                  <a:alpha val="54509"/>
                </a:srgbClr>
              </a:outerShdw>
            </a:effectLst>
          </p:spPr>
          <p:txBody>
            <a:bodyPr spcFirstLastPara="1" wrap="square" lIns="68569" tIns="68569" rIns="68569" bIns="68569" anchor="ctr" anchorCtr="0">
              <a:noAutofit/>
            </a:bodyPr>
            <a:lstStyle/>
            <a:p>
              <a:pPr algn="ctr"/>
              <a:endParaRPr sz="1350">
                <a:solidFill>
                  <a:schemeClr val="dk1"/>
                </a:solidFill>
                <a:latin typeface="Calibri"/>
                <a:ea typeface="Calibri"/>
                <a:cs typeface="Calibri"/>
                <a:sym typeface="Calibri"/>
              </a:endParaRPr>
            </a:p>
          </p:txBody>
        </p:sp>
        <p:sp>
          <p:nvSpPr>
            <p:cNvPr id="266" name="Google Shape;266;p3"/>
            <p:cNvSpPr/>
            <p:nvPr/>
          </p:nvSpPr>
          <p:spPr>
            <a:xfrm>
              <a:off x="139212" y="88695"/>
              <a:ext cx="559433" cy="559433"/>
            </a:xfrm>
            <a:prstGeom prst="chord">
              <a:avLst>
                <a:gd name="adj1" fmla="val 1800000"/>
                <a:gd name="adj2" fmla="val 9000000"/>
              </a:avLst>
            </a:prstGeom>
            <a:solidFill>
              <a:srgbClr val="A93507"/>
            </a:solidFill>
            <a:ln w="12700" cap="rnd" cmpd="sng">
              <a:solidFill>
                <a:srgbClr val="F99F7B"/>
              </a:solidFill>
              <a:prstDash val="solid"/>
              <a:round/>
              <a:headEnd type="none" w="sm" len="sm"/>
              <a:tailEnd type="none" w="sm" len="sm"/>
            </a:ln>
            <a:effectLst>
              <a:outerShdw blurRad="38100" dist="25400" dir="5400000" rotWithShape="0">
                <a:srgbClr val="000000">
                  <a:alpha val="54509"/>
                </a:srgbClr>
              </a:outerShdw>
            </a:effectLst>
          </p:spPr>
          <p:txBody>
            <a:bodyPr spcFirstLastPara="1" wrap="square" lIns="68569" tIns="68569" rIns="68569" bIns="68569" anchor="ctr" anchorCtr="0">
              <a:noAutofit/>
            </a:bodyPr>
            <a:lstStyle/>
            <a:p>
              <a:pPr algn="ctr"/>
              <a:endParaRPr sz="1350">
                <a:solidFill>
                  <a:schemeClr val="dk1"/>
                </a:solidFill>
                <a:latin typeface="Calibri"/>
                <a:ea typeface="Calibri"/>
                <a:cs typeface="Calibri"/>
                <a:sym typeface="Calibri"/>
              </a:endParaRPr>
            </a:p>
          </p:txBody>
        </p:sp>
        <p:sp>
          <p:nvSpPr>
            <p:cNvPr id="267" name="Google Shape;267;p3"/>
            <p:cNvSpPr/>
            <p:nvPr/>
          </p:nvSpPr>
          <p:spPr>
            <a:xfrm>
              <a:off x="0" y="1440446"/>
              <a:ext cx="2072389" cy="1628107"/>
            </a:xfrm>
            <a:prstGeom prst="rect">
              <a:avLst/>
            </a:prstGeom>
            <a:noFill/>
            <a:ln>
              <a:noFill/>
            </a:ln>
          </p:spPr>
          <p:txBody>
            <a:bodyPr spcFirstLastPara="1" wrap="square" lIns="68569" tIns="68569" rIns="68569" bIns="68569" anchor="ctr" anchorCtr="0">
              <a:noAutofit/>
            </a:bodyPr>
            <a:lstStyle/>
            <a:p>
              <a:pPr algn="ctr"/>
              <a:endParaRPr sz="1350">
                <a:solidFill>
                  <a:schemeClr val="dk1"/>
                </a:solidFill>
                <a:latin typeface="Calibri"/>
                <a:ea typeface="Calibri"/>
                <a:cs typeface="Calibri"/>
                <a:sym typeface="Calibri"/>
              </a:endParaRPr>
            </a:p>
          </p:txBody>
        </p:sp>
        <p:sp>
          <p:nvSpPr>
            <p:cNvPr id="269" name="Google Shape;269;p3"/>
            <p:cNvSpPr/>
            <p:nvPr/>
          </p:nvSpPr>
          <p:spPr>
            <a:xfrm>
              <a:off x="3790" y="943411"/>
              <a:ext cx="1564249" cy="386877"/>
            </a:xfrm>
            <a:prstGeom prst="rect">
              <a:avLst/>
            </a:prstGeom>
            <a:noFill/>
            <a:ln>
              <a:noFill/>
            </a:ln>
          </p:spPr>
          <p:txBody>
            <a:bodyPr spcFirstLastPara="1" wrap="square" lIns="68569" tIns="68569" rIns="68569" bIns="68569" anchor="ctr" anchorCtr="0">
              <a:noAutofit/>
            </a:bodyPr>
            <a:lstStyle/>
            <a:p>
              <a:pPr algn="ctr"/>
              <a:endParaRPr sz="1350">
                <a:solidFill>
                  <a:schemeClr val="dk1"/>
                </a:solidFill>
                <a:latin typeface="Calibri"/>
                <a:ea typeface="Calibri"/>
                <a:cs typeface="Calibri"/>
                <a:sym typeface="Calibri"/>
              </a:endParaRPr>
            </a:p>
          </p:txBody>
        </p:sp>
        <p:sp>
          <p:nvSpPr>
            <p:cNvPr id="270" name="Google Shape;270;p3"/>
            <p:cNvSpPr txBox="1"/>
            <p:nvPr/>
          </p:nvSpPr>
          <p:spPr>
            <a:xfrm>
              <a:off x="-304427" y="838605"/>
              <a:ext cx="1564249" cy="535269"/>
            </a:xfrm>
            <a:prstGeom prst="rect">
              <a:avLst/>
            </a:prstGeom>
            <a:noFill/>
            <a:ln>
              <a:noFill/>
            </a:ln>
          </p:spPr>
          <p:txBody>
            <a:bodyPr spcFirstLastPara="1" wrap="square" lIns="34275" tIns="34275" rIns="34275" bIns="34275" anchor="b" anchorCtr="0">
              <a:noAutofit/>
            </a:bodyPr>
            <a:lstStyle/>
            <a:p>
              <a:pPr algn="ctr">
                <a:lnSpc>
                  <a:spcPct val="90000"/>
                </a:lnSpc>
              </a:pPr>
              <a:r>
                <a:rPr lang="en-US" sz="1600" b="1" dirty="0">
                  <a:solidFill>
                    <a:schemeClr val="dk1"/>
                  </a:solidFill>
                  <a:latin typeface="Calibri"/>
                  <a:ea typeface="Calibri"/>
                  <a:cs typeface="Calibri"/>
                  <a:sym typeface="Calibri"/>
                </a:rPr>
                <a:t>Compassion Fatigue</a:t>
              </a:r>
              <a:endParaRPr sz="1600" dirty="0">
                <a:solidFill>
                  <a:schemeClr val="dk1"/>
                </a:solidFill>
                <a:latin typeface="Calibri"/>
                <a:ea typeface="Calibri"/>
                <a:cs typeface="Calibri"/>
                <a:sym typeface="Calibri"/>
              </a:endParaRPr>
            </a:p>
          </p:txBody>
        </p:sp>
        <p:sp>
          <p:nvSpPr>
            <p:cNvPr id="271" name="Google Shape;271;p3"/>
            <p:cNvSpPr/>
            <p:nvPr/>
          </p:nvSpPr>
          <p:spPr>
            <a:xfrm>
              <a:off x="2757454" y="10395"/>
              <a:ext cx="699291" cy="699291"/>
            </a:xfrm>
            <a:prstGeom prst="ellipse">
              <a:avLst/>
            </a:prstGeom>
            <a:solidFill>
              <a:srgbClr val="DFDCD5"/>
            </a:solidFill>
            <a:ln>
              <a:noFill/>
            </a:ln>
            <a:effectLst>
              <a:outerShdw blurRad="38100" dist="25400" dir="5400000" rotWithShape="0">
                <a:srgbClr val="000000">
                  <a:alpha val="54509"/>
                </a:srgbClr>
              </a:outerShdw>
            </a:effectLst>
          </p:spPr>
          <p:txBody>
            <a:bodyPr spcFirstLastPara="1" wrap="square" lIns="68569" tIns="68569" rIns="68569" bIns="68569" anchor="ctr" anchorCtr="0">
              <a:noAutofit/>
            </a:bodyPr>
            <a:lstStyle/>
            <a:p>
              <a:pPr algn="ctr"/>
              <a:endParaRPr sz="1350">
                <a:solidFill>
                  <a:schemeClr val="dk1"/>
                </a:solidFill>
                <a:latin typeface="Calibri"/>
                <a:ea typeface="Calibri"/>
                <a:cs typeface="Calibri"/>
                <a:sym typeface="Calibri"/>
              </a:endParaRPr>
            </a:p>
          </p:txBody>
        </p:sp>
        <p:sp>
          <p:nvSpPr>
            <p:cNvPr id="272" name="Google Shape;272;p3"/>
            <p:cNvSpPr/>
            <p:nvPr/>
          </p:nvSpPr>
          <p:spPr>
            <a:xfrm>
              <a:off x="2823676" y="90711"/>
              <a:ext cx="562779" cy="562779"/>
            </a:xfrm>
            <a:prstGeom prst="chord">
              <a:avLst>
                <a:gd name="adj1" fmla="val 0"/>
                <a:gd name="adj2" fmla="val 10800000"/>
              </a:avLst>
            </a:prstGeom>
            <a:solidFill>
              <a:srgbClr val="A93507"/>
            </a:solidFill>
            <a:ln w="12700" cap="rnd" cmpd="sng">
              <a:solidFill>
                <a:srgbClr val="F77F4F"/>
              </a:solidFill>
              <a:prstDash val="solid"/>
              <a:round/>
              <a:headEnd type="none" w="sm" len="sm"/>
              <a:tailEnd type="none" w="sm" len="sm"/>
            </a:ln>
            <a:effectLst>
              <a:outerShdw blurRad="38100" dist="25400" dir="5400000" rotWithShape="0">
                <a:srgbClr val="000000">
                  <a:alpha val="54509"/>
                </a:srgbClr>
              </a:outerShdw>
            </a:effectLst>
          </p:spPr>
          <p:txBody>
            <a:bodyPr spcFirstLastPara="1" wrap="square" lIns="68569" tIns="68569" rIns="68569" bIns="68569" anchor="ctr" anchorCtr="0">
              <a:noAutofit/>
            </a:bodyPr>
            <a:lstStyle/>
            <a:p>
              <a:pPr algn="ctr"/>
              <a:endParaRPr sz="1350">
                <a:solidFill>
                  <a:schemeClr val="dk1"/>
                </a:solidFill>
                <a:latin typeface="Calibri"/>
                <a:ea typeface="Calibri"/>
                <a:cs typeface="Calibri"/>
                <a:sym typeface="Calibri"/>
              </a:endParaRPr>
            </a:p>
          </p:txBody>
        </p:sp>
        <p:sp>
          <p:nvSpPr>
            <p:cNvPr id="273" name="Google Shape;273;p3"/>
            <p:cNvSpPr/>
            <p:nvPr/>
          </p:nvSpPr>
          <p:spPr>
            <a:xfrm>
              <a:off x="2460819" y="1362698"/>
              <a:ext cx="1845925" cy="1628107"/>
            </a:xfrm>
            <a:prstGeom prst="rect">
              <a:avLst/>
            </a:prstGeom>
            <a:noFill/>
            <a:ln>
              <a:noFill/>
            </a:ln>
          </p:spPr>
          <p:txBody>
            <a:bodyPr spcFirstLastPara="1" wrap="square" lIns="68569" tIns="68569" rIns="68569" bIns="68569" anchor="ctr" anchorCtr="0">
              <a:noAutofit/>
            </a:bodyPr>
            <a:lstStyle/>
            <a:p>
              <a:pPr algn="ctr"/>
              <a:endParaRPr sz="1350">
                <a:solidFill>
                  <a:schemeClr val="dk1"/>
                </a:solidFill>
                <a:latin typeface="Calibri"/>
                <a:ea typeface="Calibri"/>
                <a:cs typeface="Calibri"/>
                <a:sym typeface="Calibri"/>
              </a:endParaRPr>
            </a:p>
          </p:txBody>
        </p:sp>
        <p:sp>
          <p:nvSpPr>
            <p:cNvPr id="275" name="Google Shape;275;p3"/>
            <p:cNvSpPr/>
            <p:nvPr/>
          </p:nvSpPr>
          <p:spPr>
            <a:xfrm>
              <a:off x="2030034" y="957047"/>
              <a:ext cx="1811692" cy="387110"/>
            </a:xfrm>
            <a:prstGeom prst="rect">
              <a:avLst/>
            </a:prstGeom>
            <a:noFill/>
            <a:ln>
              <a:noFill/>
            </a:ln>
          </p:spPr>
          <p:txBody>
            <a:bodyPr spcFirstLastPara="1" wrap="square" lIns="68569" tIns="68569" rIns="68569" bIns="68569" anchor="ctr" anchorCtr="0">
              <a:noAutofit/>
            </a:bodyPr>
            <a:lstStyle/>
            <a:p>
              <a:pPr algn="ctr"/>
              <a:endParaRPr sz="1350">
                <a:solidFill>
                  <a:schemeClr val="dk1"/>
                </a:solidFill>
                <a:latin typeface="Calibri"/>
                <a:ea typeface="Calibri"/>
                <a:cs typeface="Calibri"/>
                <a:sym typeface="Calibri"/>
              </a:endParaRPr>
            </a:p>
          </p:txBody>
        </p:sp>
        <p:sp>
          <p:nvSpPr>
            <p:cNvPr id="276" name="Google Shape;276;p3"/>
            <p:cNvSpPr txBox="1"/>
            <p:nvPr/>
          </p:nvSpPr>
          <p:spPr>
            <a:xfrm>
              <a:off x="2292338" y="966318"/>
              <a:ext cx="1811692" cy="387110"/>
            </a:xfrm>
            <a:prstGeom prst="rect">
              <a:avLst/>
            </a:prstGeom>
            <a:noFill/>
            <a:ln>
              <a:noFill/>
            </a:ln>
          </p:spPr>
          <p:txBody>
            <a:bodyPr spcFirstLastPara="1" wrap="square" lIns="34275" tIns="34275" rIns="34275" bIns="34275" anchor="b" anchorCtr="0">
              <a:noAutofit/>
            </a:bodyPr>
            <a:lstStyle/>
            <a:p>
              <a:pPr algn="ctr">
                <a:lnSpc>
                  <a:spcPct val="90000"/>
                </a:lnSpc>
              </a:pPr>
              <a:r>
                <a:rPr lang="en-US" sz="1600" b="1" dirty="0">
                  <a:solidFill>
                    <a:schemeClr val="dk1"/>
                  </a:solidFill>
                  <a:latin typeface="Calibri"/>
                  <a:ea typeface="Calibri"/>
                  <a:cs typeface="Calibri"/>
                  <a:sym typeface="Calibri"/>
                </a:rPr>
                <a:t>Secondary Traumatic Stress </a:t>
              </a:r>
              <a:endParaRPr sz="1600" b="1" dirty="0">
                <a:solidFill>
                  <a:schemeClr val="dk1"/>
                </a:solidFill>
                <a:latin typeface="Calibri"/>
                <a:ea typeface="Calibri"/>
                <a:cs typeface="Calibri"/>
                <a:sym typeface="Calibri"/>
              </a:endParaRPr>
            </a:p>
          </p:txBody>
        </p:sp>
        <p:sp>
          <p:nvSpPr>
            <p:cNvPr id="277" name="Google Shape;277;p3"/>
            <p:cNvSpPr/>
            <p:nvPr/>
          </p:nvSpPr>
          <p:spPr>
            <a:xfrm>
              <a:off x="5436174" y="10395"/>
              <a:ext cx="715529" cy="715529"/>
            </a:xfrm>
            <a:prstGeom prst="ellipse">
              <a:avLst/>
            </a:prstGeom>
            <a:solidFill>
              <a:srgbClr val="DFDCD5"/>
            </a:solidFill>
            <a:ln>
              <a:noFill/>
            </a:ln>
            <a:effectLst>
              <a:outerShdw blurRad="38100" dist="25400" dir="5400000" rotWithShape="0">
                <a:srgbClr val="000000">
                  <a:alpha val="54509"/>
                </a:srgbClr>
              </a:outerShdw>
            </a:effectLst>
          </p:spPr>
          <p:txBody>
            <a:bodyPr spcFirstLastPara="1" wrap="square" lIns="68569" tIns="68569" rIns="68569" bIns="68569" anchor="ctr" anchorCtr="0">
              <a:noAutofit/>
            </a:bodyPr>
            <a:lstStyle/>
            <a:p>
              <a:pPr algn="ctr"/>
              <a:endParaRPr sz="1350">
                <a:solidFill>
                  <a:schemeClr val="dk1"/>
                </a:solidFill>
                <a:latin typeface="Calibri"/>
                <a:ea typeface="Calibri"/>
                <a:cs typeface="Calibri"/>
                <a:sym typeface="Calibri"/>
              </a:endParaRPr>
            </a:p>
          </p:txBody>
        </p:sp>
        <p:sp>
          <p:nvSpPr>
            <p:cNvPr id="278" name="Google Shape;278;p3"/>
            <p:cNvSpPr/>
            <p:nvPr/>
          </p:nvSpPr>
          <p:spPr>
            <a:xfrm>
              <a:off x="5519578" y="116941"/>
              <a:ext cx="562779" cy="562779"/>
            </a:xfrm>
            <a:prstGeom prst="chord">
              <a:avLst>
                <a:gd name="adj1" fmla="val 19800000"/>
                <a:gd name="adj2" fmla="val 12600000"/>
              </a:avLst>
            </a:prstGeom>
            <a:solidFill>
              <a:srgbClr val="A93507"/>
            </a:solidFill>
            <a:ln w="12700" cap="rnd" cmpd="sng">
              <a:solidFill>
                <a:srgbClr val="EC4B0A"/>
              </a:solidFill>
              <a:prstDash val="solid"/>
              <a:round/>
              <a:headEnd type="none" w="sm" len="sm"/>
              <a:tailEnd type="none" w="sm" len="sm"/>
            </a:ln>
            <a:effectLst>
              <a:outerShdw blurRad="38100" dist="25400" dir="5400000" rotWithShape="0">
                <a:srgbClr val="000000">
                  <a:alpha val="54509"/>
                </a:srgbClr>
              </a:outerShdw>
            </a:effectLst>
          </p:spPr>
          <p:txBody>
            <a:bodyPr spcFirstLastPara="1" wrap="square" lIns="68569" tIns="68569" rIns="68569" bIns="68569" anchor="ctr" anchorCtr="0">
              <a:noAutofit/>
            </a:bodyPr>
            <a:lstStyle/>
            <a:p>
              <a:pPr algn="ctr"/>
              <a:endParaRPr sz="1350">
                <a:solidFill>
                  <a:schemeClr val="dk1"/>
                </a:solidFill>
                <a:latin typeface="Calibri"/>
                <a:ea typeface="Calibri"/>
                <a:cs typeface="Calibri"/>
                <a:sym typeface="Calibri"/>
              </a:endParaRPr>
            </a:p>
          </p:txBody>
        </p:sp>
        <p:sp>
          <p:nvSpPr>
            <p:cNvPr id="279" name="Google Shape;279;p3"/>
            <p:cNvSpPr/>
            <p:nvPr/>
          </p:nvSpPr>
          <p:spPr>
            <a:xfrm>
              <a:off x="4652147" y="1417586"/>
              <a:ext cx="1924793" cy="1628107"/>
            </a:xfrm>
            <a:prstGeom prst="rect">
              <a:avLst/>
            </a:prstGeom>
            <a:noFill/>
            <a:ln>
              <a:noFill/>
            </a:ln>
          </p:spPr>
          <p:txBody>
            <a:bodyPr spcFirstLastPara="1" wrap="square" lIns="68569" tIns="68569" rIns="68569" bIns="68569" anchor="ctr" anchorCtr="0">
              <a:noAutofit/>
            </a:bodyPr>
            <a:lstStyle/>
            <a:p>
              <a:pPr algn="ctr"/>
              <a:endParaRPr sz="1350">
                <a:solidFill>
                  <a:schemeClr val="dk1"/>
                </a:solidFill>
                <a:latin typeface="Calibri"/>
                <a:ea typeface="Calibri"/>
                <a:cs typeface="Calibri"/>
                <a:sym typeface="Calibri"/>
              </a:endParaRPr>
            </a:p>
          </p:txBody>
        </p:sp>
        <p:sp>
          <p:nvSpPr>
            <p:cNvPr id="280" name="Google Shape;280;p3"/>
            <p:cNvSpPr txBox="1"/>
            <p:nvPr/>
          </p:nvSpPr>
          <p:spPr>
            <a:xfrm>
              <a:off x="4831542" y="1710426"/>
              <a:ext cx="1924793" cy="2877526"/>
            </a:xfrm>
            <a:prstGeom prst="rect">
              <a:avLst/>
            </a:prstGeom>
            <a:noFill/>
            <a:ln>
              <a:noFill/>
            </a:ln>
          </p:spPr>
          <p:txBody>
            <a:bodyPr spcFirstLastPara="1" wrap="square" lIns="0" tIns="0" rIns="0" bIns="0" anchor="t" anchorCtr="0">
              <a:noAutofit/>
            </a:bodyPr>
            <a:lstStyle/>
            <a:p>
              <a:pPr algn="ctr">
                <a:lnSpc>
                  <a:spcPct val="90000"/>
                </a:lnSpc>
              </a:pPr>
              <a:r>
                <a:rPr lang="en-US" sz="1500" dirty="0">
                  <a:solidFill>
                    <a:schemeClr val="dk1"/>
                  </a:solidFill>
                  <a:latin typeface="Calibri"/>
                  <a:ea typeface="Calibri"/>
                  <a:cs typeface="Calibri"/>
                  <a:sym typeface="Calibri"/>
                </a:rPr>
                <a:t>Emotional, psychological, and behavioral changes in which one seems to have entered into another’s traumas, as if they had experienced the trauma themselves</a:t>
              </a:r>
              <a:endParaRPr sz="1500" dirty="0">
                <a:solidFill>
                  <a:schemeClr val="dk1"/>
                </a:solidFill>
                <a:latin typeface="Calibri"/>
                <a:ea typeface="Calibri"/>
                <a:cs typeface="Calibri"/>
                <a:sym typeface="Calibri"/>
              </a:endParaRPr>
            </a:p>
          </p:txBody>
        </p:sp>
        <p:sp>
          <p:nvSpPr>
            <p:cNvPr id="281" name="Google Shape;281;p3"/>
            <p:cNvSpPr/>
            <p:nvPr/>
          </p:nvSpPr>
          <p:spPr>
            <a:xfrm>
              <a:off x="4701172" y="994722"/>
              <a:ext cx="1657355" cy="386877"/>
            </a:xfrm>
            <a:prstGeom prst="rect">
              <a:avLst/>
            </a:prstGeom>
            <a:noFill/>
            <a:ln>
              <a:noFill/>
            </a:ln>
          </p:spPr>
          <p:txBody>
            <a:bodyPr spcFirstLastPara="1" wrap="square" lIns="68569" tIns="68569" rIns="68569" bIns="68569" anchor="ctr" anchorCtr="0">
              <a:noAutofit/>
            </a:bodyPr>
            <a:lstStyle/>
            <a:p>
              <a:pPr algn="ctr"/>
              <a:endParaRPr sz="1350">
                <a:solidFill>
                  <a:schemeClr val="dk1"/>
                </a:solidFill>
                <a:latin typeface="Calibri"/>
                <a:ea typeface="Calibri"/>
                <a:cs typeface="Calibri"/>
                <a:sym typeface="Calibri"/>
              </a:endParaRPr>
            </a:p>
          </p:txBody>
        </p:sp>
        <p:sp>
          <p:nvSpPr>
            <p:cNvPr id="282" name="Google Shape;282;p3"/>
            <p:cNvSpPr txBox="1"/>
            <p:nvPr/>
          </p:nvSpPr>
          <p:spPr>
            <a:xfrm>
              <a:off x="4988811" y="994721"/>
              <a:ext cx="1657354" cy="386877"/>
            </a:xfrm>
            <a:prstGeom prst="rect">
              <a:avLst/>
            </a:prstGeom>
            <a:noFill/>
            <a:ln>
              <a:noFill/>
            </a:ln>
          </p:spPr>
          <p:txBody>
            <a:bodyPr spcFirstLastPara="1" wrap="square" lIns="34275" tIns="34275" rIns="34275" bIns="34275" anchor="b" anchorCtr="0">
              <a:noAutofit/>
            </a:bodyPr>
            <a:lstStyle/>
            <a:p>
              <a:pPr algn="ctr">
                <a:lnSpc>
                  <a:spcPct val="90000"/>
                </a:lnSpc>
              </a:pPr>
              <a:r>
                <a:rPr lang="en-US" sz="1600" b="1" dirty="0">
                  <a:solidFill>
                    <a:schemeClr val="dk1"/>
                  </a:solidFill>
                  <a:latin typeface="Calibri"/>
                  <a:ea typeface="Calibri"/>
                  <a:cs typeface="Calibri"/>
                  <a:sym typeface="Calibri"/>
                </a:rPr>
                <a:t>Vicarious Traumatization </a:t>
              </a:r>
              <a:endParaRPr sz="1600" b="1" dirty="0">
                <a:solidFill>
                  <a:schemeClr val="dk1"/>
                </a:solidFill>
                <a:latin typeface="Calibri"/>
                <a:ea typeface="Calibri"/>
                <a:cs typeface="Calibri"/>
                <a:sym typeface="Calibri"/>
              </a:endParaRPr>
            </a:p>
          </p:txBody>
        </p:sp>
        <p:sp>
          <p:nvSpPr>
            <p:cNvPr id="285" name="Google Shape;285;p3"/>
            <p:cNvSpPr/>
            <p:nvPr/>
          </p:nvSpPr>
          <p:spPr>
            <a:xfrm>
              <a:off x="6910411" y="1452919"/>
              <a:ext cx="1960010" cy="2042233"/>
            </a:xfrm>
            <a:prstGeom prst="rect">
              <a:avLst/>
            </a:prstGeom>
            <a:noFill/>
            <a:ln>
              <a:noFill/>
            </a:ln>
          </p:spPr>
          <p:txBody>
            <a:bodyPr spcFirstLastPara="1" wrap="square" lIns="68569" tIns="68569" rIns="68569" bIns="68569" anchor="ctr" anchorCtr="0">
              <a:noAutofit/>
            </a:bodyPr>
            <a:lstStyle/>
            <a:p>
              <a:pPr algn="ctr"/>
              <a:endParaRPr sz="1350">
                <a:solidFill>
                  <a:schemeClr val="dk1"/>
                </a:solidFill>
                <a:latin typeface="Calibri"/>
                <a:ea typeface="Calibri"/>
                <a:cs typeface="Calibri"/>
                <a:sym typeface="Calibri"/>
              </a:endParaRPr>
            </a:p>
          </p:txBody>
        </p:sp>
        <p:sp>
          <p:nvSpPr>
            <p:cNvPr id="287" name="Google Shape;287;p3"/>
            <p:cNvSpPr/>
            <p:nvPr/>
          </p:nvSpPr>
          <p:spPr>
            <a:xfrm>
              <a:off x="7369187" y="941056"/>
              <a:ext cx="1653498" cy="386877"/>
            </a:xfrm>
            <a:prstGeom prst="rect">
              <a:avLst/>
            </a:prstGeom>
            <a:noFill/>
            <a:ln>
              <a:noFill/>
            </a:ln>
          </p:spPr>
          <p:txBody>
            <a:bodyPr spcFirstLastPara="1" wrap="square" lIns="68569" tIns="68569" rIns="68569" bIns="68569" anchor="ctr" anchorCtr="0">
              <a:noAutofit/>
            </a:bodyPr>
            <a:lstStyle/>
            <a:p>
              <a:pPr algn="ctr"/>
              <a:endParaRPr sz="1350">
                <a:solidFill>
                  <a:schemeClr val="dk1"/>
                </a:solidFill>
                <a:latin typeface="Calibri"/>
                <a:ea typeface="Calibri"/>
                <a:cs typeface="Calibri"/>
                <a:sym typeface="Calibri"/>
              </a:endParaRPr>
            </a:p>
          </p:txBody>
        </p:sp>
      </p:grpSp>
      <p:sp>
        <p:nvSpPr>
          <p:cNvPr id="29" name="Google Shape;232;g8c42626243_1_276">
            <a:extLst>
              <a:ext uri="{FF2B5EF4-FFF2-40B4-BE49-F238E27FC236}">
                <a16:creationId xmlns:a16="http://schemas.microsoft.com/office/drawing/2014/main" id="{80C4BEB2-4D83-45B0-A053-AB457E44130E}"/>
              </a:ext>
            </a:extLst>
          </p:cNvPr>
          <p:cNvSpPr txBox="1">
            <a:spLocks/>
          </p:cNvSpPr>
          <p:nvPr/>
        </p:nvSpPr>
        <p:spPr>
          <a:xfrm>
            <a:off x="0" y="64993"/>
            <a:ext cx="9144000" cy="319939"/>
          </a:xfrm>
          <a:prstGeom prst="rect">
            <a:avLst/>
          </a:prstGeom>
          <a:solidFill>
            <a:srgbClr val="62886A"/>
          </a:solidFill>
        </p:spPr>
        <p:txBody>
          <a:bodyPr spcFirstLastPara="1" wrap="square" lIns="91425" tIns="45694" rIns="91425" bIns="45694"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dirty="0">
                <a:solidFill>
                  <a:schemeClr val="bg1"/>
                </a:solidFill>
                <a:latin typeface="Open Sans 1 Bold"/>
              </a:rPr>
              <a:t>Negative effects of educator stress</a:t>
            </a:r>
          </a:p>
        </p:txBody>
      </p:sp>
    </p:spTree>
    <p:extLst>
      <p:ext uri="{BB962C8B-B14F-4D97-AF65-F5344CB8AC3E}">
        <p14:creationId xmlns:p14="http://schemas.microsoft.com/office/powerpoint/2010/main" val="32864131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grpSp>
        <p:nvGrpSpPr>
          <p:cNvPr id="264" name="Google Shape;264;p3"/>
          <p:cNvGrpSpPr/>
          <p:nvPr/>
        </p:nvGrpSpPr>
        <p:grpSpPr>
          <a:xfrm>
            <a:off x="432071" y="676714"/>
            <a:ext cx="8001717" cy="3831491"/>
            <a:chOff x="-304427" y="-30055"/>
            <a:chExt cx="9768006" cy="4599703"/>
          </a:xfrm>
        </p:grpSpPr>
        <p:sp>
          <p:nvSpPr>
            <p:cNvPr id="265" name="Google Shape;265;p3"/>
            <p:cNvSpPr/>
            <p:nvPr/>
          </p:nvSpPr>
          <p:spPr>
            <a:xfrm>
              <a:off x="74453" y="1428"/>
              <a:ext cx="684861" cy="684861"/>
            </a:xfrm>
            <a:prstGeom prst="ellipse">
              <a:avLst/>
            </a:prstGeom>
            <a:solidFill>
              <a:srgbClr val="DFDCD5"/>
            </a:solidFill>
            <a:ln>
              <a:noFill/>
            </a:ln>
            <a:effectLst>
              <a:outerShdw blurRad="38100" dist="25400" dir="5400000" rotWithShape="0">
                <a:srgbClr val="000000">
                  <a:alpha val="54509"/>
                </a:srgbClr>
              </a:outerShdw>
            </a:effectLst>
          </p:spPr>
          <p:txBody>
            <a:bodyPr spcFirstLastPara="1" wrap="square" lIns="68569" tIns="68569" rIns="68569" bIns="68569" anchor="ctr" anchorCtr="0">
              <a:noAutofit/>
            </a:bodyPr>
            <a:lstStyle/>
            <a:p>
              <a:pPr algn="ctr"/>
              <a:endParaRPr sz="1350">
                <a:solidFill>
                  <a:schemeClr val="dk1"/>
                </a:solidFill>
                <a:latin typeface="Calibri"/>
                <a:ea typeface="Calibri"/>
                <a:cs typeface="Calibri"/>
                <a:sym typeface="Calibri"/>
              </a:endParaRPr>
            </a:p>
          </p:txBody>
        </p:sp>
        <p:sp>
          <p:nvSpPr>
            <p:cNvPr id="266" name="Google Shape;266;p3"/>
            <p:cNvSpPr/>
            <p:nvPr/>
          </p:nvSpPr>
          <p:spPr>
            <a:xfrm>
              <a:off x="139212" y="88695"/>
              <a:ext cx="559433" cy="559433"/>
            </a:xfrm>
            <a:prstGeom prst="chord">
              <a:avLst>
                <a:gd name="adj1" fmla="val 1800000"/>
                <a:gd name="adj2" fmla="val 9000000"/>
              </a:avLst>
            </a:prstGeom>
            <a:solidFill>
              <a:srgbClr val="A93507"/>
            </a:solidFill>
            <a:ln w="12700" cap="rnd" cmpd="sng">
              <a:solidFill>
                <a:srgbClr val="F99F7B"/>
              </a:solidFill>
              <a:prstDash val="solid"/>
              <a:round/>
              <a:headEnd type="none" w="sm" len="sm"/>
              <a:tailEnd type="none" w="sm" len="sm"/>
            </a:ln>
            <a:effectLst>
              <a:outerShdw blurRad="38100" dist="25400" dir="5400000" rotWithShape="0">
                <a:srgbClr val="000000">
                  <a:alpha val="54509"/>
                </a:srgbClr>
              </a:outerShdw>
            </a:effectLst>
          </p:spPr>
          <p:txBody>
            <a:bodyPr spcFirstLastPara="1" wrap="square" lIns="68569" tIns="68569" rIns="68569" bIns="68569" anchor="ctr" anchorCtr="0">
              <a:noAutofit/>
            </a:bodyPr>
            <a:lstStyle/>
            <a:p>
              <a:pPr algn="ctr"/>
              <a:endParaRPr sz="1350">
                <a:solidFill>
                  <a:schemeClr val="dk1"/>
                </a:solidFill>
                <a:latin typeface="Calibri"/>
                <a:ea typeface="Calibri"/>
                <a:cs typeface="Calibri"/>
                <a:sym typeface="Calibri"/>
              </a:endParaRPr>
            </a:p>
          </p:txBody>
        </p:sp>
        <p:sp>
          <p:nvSpPr>
            <p:cNvPr id="267" name="Google Shape;267;p3"/>
            <p:cNvSpPr/>
            <p:nvPr/>
          </p:nvSpPr>
          <p:spPr>
            <a:xfrm>
              <a:off x="0" y="1440446"/>
              <a:ext cx="2072389" cy="1628107"/>
            </a:xfrm>
            <a:prstGeom prst="rect">
              <a:avLst/>
            </a:prstGeom>
            <a:noFill/>
            <a:ln>
              <a:noFill/>
            </a:ln>
          </p:spPr>
          <p:txBody>
            <a:bodyPr spcFirstLastPara="1" wrap="square" lIns="68569" tIns="68569" rIns="68569" bIns="68569" anchor="ctr" anchorCtr="0">
              <a:noAutofit/>
            </a:bodyPr>
            <a:lstStyle/>
            <a:p>
              <a:pPr algn="ctr"/>
              <a:endParaRPr sz="1350">
                <a:solidFill>
                  <a:schemeClr val="dk1"/>
                </a:solidFill>
                <a:latin typeface="Calibri"/>
                <a:ea typeface="Calibri"/>
                <a:cs typeface="Calibri"/>
                <a:sym typeface="Calibri"/>
              </a:endParaRPr>
            </a:p>
          </p:txBody>
        </p:sp>
        <p:sp>
          <p:nvSpPr>
            <p:cNvPr id="269" name="Google Shape;269;p3"/>
            <p:cNvSpPr/>
            <p:nvPr/>
          </p:nvSpPr>
          <p:spPr>
            <a:xfrm>
              <a:off x="3790" y="943411"/>
              <a:ext cx="1564249" cy="386877"/>
            </a:xfrm>
            <a:prstGeom prst="rect">
              <a:avLst/>
            </a:prstGeom>
            <a:noFill/>
            <a:ln>
              <a:noFill/>
            </a:ln>
          </p:spPr>
          <p:txBody>
            <a:bodyPr spcFirstLastPara="1" wrap="square" lIns="68569" tIns="68569" rIns="68569" bIns="68569" anchor="ctr" anchorCtr="0">
              <a:noAutofit/>
            </a:bodyPr>
            <a:lstStyle/>
            <a:p>
              <a:pPr algn="ctr"/>
              <a:endParaRPr sz="1350">
                <a:solidFill>
                  <a:schemeClr val="dk1"/>
                </a:solidFill>
                <a:latin typeface="Calibri"/>
                <a:ea typeface="Calibri"/>
                <a:cs typeface="Calibri"/>
                <a:sym typeface="Calibri"/>
              </a:endParaRPr>
            </a:p>
          </p:txBody>
        </p:sp>
        <p:sp>
          <p:nvSpPr>
            <p:cNvPr id="270" name="Google Shape;270;p3"/>
            <p:cNvSpPr txBox="1"/>
            <p:nvPr/>
          </p:nvSpPr>
          <p:spPr>
            <a:xfrm>
              <a:off x="-304427" y="838605"/>
              <a:ext cx="1564249" cy="535269"/>
            </a:xfrm>
            <a:prstGeom prst="rect">
              <a:avLst/>
            </a:prstGeom>
            <a:noFill/>
            <a:ln>
              <a:noFill/>
            </a:ln>
          </p:spPr>
          <p:txBody>
            <a:bodyPr spcFirstLastPara="1" wrap="square" lIns="34275" tIns="34275" rIns="34275" bIns="34275" anchor="b" anchorCtr="0">
              <a:noAutofit/>
            </a:bodyPr>
            <a:lstStyle/>
            <a:p>
              <a:pPr algn="ctr">
                <a:lnSpc>
                  <a:spcPct val="90000"/>
                </a:lnSpc>
              </a:pPr>
              <a:r>
                <a:rPr lang="en-US" sz="1600" b="1" dirty="0">
                  <a:solidFill>
                    <a:schemeClr val="dk1"/>
                  </a:solidFill>
                  <a:latin typeface="Calibri"/>
                  <a:ea typeface="Calibri"/>
                  <a:cs typeface="Calibri"/>
                  <a:sym typeface="Calibri"/>
                </a:rPr>
                <a:t>Compassion Fatigue</a:t>
              </a:r>
              <a:endParaRPr sz="1600" dirty="0">
                <a:solidFill>
                  <a:schemeClr val="dk1"/>
                </a:solidFill>
                <a:latin typeface="Calibri"/>
                <a:ea typeface="Calibri"/>
                <a:cs typeface="Calibri"/>
                <a:sym typeface="Calibri"/>
              </a:endParaRPr>
            </a:p>
          </p:txBody>
        </p:sp>
        <p:sp>
          <p:nvSpPr>
            <p:cNvPr id="271" name="Google Shape;271;p3"/>
            <p:cNvSpPr/>
            <p:nvPr/>
          </p:nvSpPr>
          <p:spPr>
            <a:xfrm>
              <a:off x="2757454" y="10395"/>
              <a:ext cx="699291" cy="699291"/>
            </a:xfrm>
            <a:prstGeom prst="ellipse">
              <a:avLst/>
            </a:prstGeom>
            <a:solidFill>
              <a:srgbClr val="DFDCD5"/>
            </a:solidFill>
            <a:ln>
              <a:noFill/>
            </a:ln>
            <a:effectLst>
              <a:outerShdw blurRad="38100" dist="25400" dir="5400000" rotWithShape="0">
                <a:srgbClr val="000000">
                  <a:alpha val="54509"/>
                </a:srgbClr>
              </a:outerShdw>
            </a:effectLst>
          </p:spPr>
          <p:txBody>
            <a:bodyPr spcFirstLastPara="1" wrap="square" lIns="68569" tIns="68569" rIns="68569" bIns="68569" anchor="ctr" anchorCtr="0">
              <a:noAutofit/>
            </a:bodyPr>
            <a:lstStyle/>
            <a:p>
              <a:pPr algn="ctr"/>
              <a:endParaRPr sz="1350">
                <a:solidFill>
                  <a:schemeClr val="dk1"/>
                </a:solidFill>
                <a:latin typeface="Calibri"/>
                <a:ea typeface="Calibri"/>
                <a:cs typeface="Calibri"/>
                <a:sym typeface="Calibri"/>
              </a:endParaRPr>
            </a:p>
          </p:txBody>
        </p:sp>
        <p:sp>
          <p:nvSpPr>
            <p:cNvPr id="272" name="Google Shape;272;p3"/>
            <p:cNvSpPr/>
            <p:nvPr/>
          </p:nvSpPr>
          <p:spPr>
            <a:xfrm>
              <a:off x="2823676" y="90711"/>
              <a:ext cx="562779" cy="562779"/>
            </a:xfrm>
            <a:prstGeom prst="chord">
              <a:avLst>
                <a:gd name="adj1" fmla="val 0"/>
                <a:gd name="adj2" fmla="val 10800000"/>
              </a:avLst>
            </a:prstGeom>
            <a:solidFill>
              <a:srgbClr val="A93507"/>
            </a:solidFill>
            <a:ln w="12700" cap="rnd" cmpd="sng">
              <a:solidFill>
                <a:srgbClr val="F77F4F"/>
              </a:solidFill>
              <a:prstDash val="solid"/>
              <a:round/>
              <a:headEnd type="none" w="sm" len="sm"/>
              <a:tailEnd type="none" w="sm" len="sm"/>
            </a:ln>
            <a:effectLst>
              <a:outerShdw blurRad="38100" dist="25400" dir="5400000" rotWithShape="0">
                <a:srgbClr val="000000">
                  <a:alpha val="54509"/>
                </a:srgbClr>
              </a:outerShdw>
            </a:effectLst>
          </p:spPr>
          <p:txBody>
            <a:bodyPr spcFirstLastPara="1" wrap="square" lIns="68569" tIns="68569" rIns="68569" bIns="68569" anchor="ctr" anchorCtr="0">
              <a:noAutofit/>
            </a:bodyPr>
            <a:lstStyle/>
            <a:p>
              <a:pPr algn="ctr"/>
              <a:endParaRPr sz="1350">
                <a:solidFill>
                  <a:schemeClr val="dk1"/>
                </a:solidFill>
                <a:latin typeface="Calibri"/>
                <a:ea typeface="Calibri"/>
                <a:cs typeface="Calibri"/>
                <a:sym typeface="Calibri"/>
              </a:endParaRPr>
            </a:p>
          </p:txBody>
        </p:sp>
        <p:sp>
          <p:nvSpPr>
            <p:cNvPr id="273" name="Google Shape;273;p3"/>
            <p:cNvSpPr/>
            <p:nvPr/>
          </p:nvSpPr>
          <p:spPr>
            <a:xfrm>
              <a:off x="2460819" y="1362698"/>
              <a:ext cx="1845925" cy="1628107"/>
            </a:xfrm>
            <a:prstGeom prst="rect">
              <a:avLst/>
            </a:prstGeom>
            <a:noFill/>
            <a:ln>
              <a:noFill/>
            </a:ln>
          </p:spPr>
          <p:txBody>
            <a:bodyPr spcFirstLastPara="1" wrap="square" lIns="68569" tIns="68569" rIns="68569" bIns="68569" anchor="ctr" anchorCtr="0">
              <a:noAutofit/>
            </a:bodyPr>
            <a:lstStyle/>
            <a:p>
              <a:pPr algn="ctr"/>
              <a:endParaRPr sz="1350">
                <a:solidFill>
                  <a:schemeClr val="dk1"/>
                </a:solidFill>
                <a:latin typeface="Calibri"/>
                <a:ea typeface="Calibri"/>
                <a:cs typeface="Calibri"/>
                <a:sym typeface="Calibri"/>
              </a:endParaRPr>
            </a:p>
          </p:txBody>
        </p:sp>
        <p:sp>
          <p:nvSpPr>
            <p:cNvPr id="275" name="Google Shape;275;p3"/>
            <p:cNvSpPr/>
            <p:nvPr/>
          </p:nvSpPr>
          <p:spPr>
            <a:xfrm>
              <a:off x="2030034" y="957047"/>
              <a:ext cx="1811692" cy="387110"/>
            </a:xfrm>
            <a:prstGeom prst="rect">
              <a:avLst/>
            </a:prstGeom>
            <a:noFill/>
            <a:ln>
              <a:noFill/>
            </a:ln>
          </p:spPr>
          <p:txBody>
            <a:bodyPr spcFirstLastPara="1" wrap="square" lIns="68569" tIns="68569" rIns="68569" bIns="68569" anchor="ctr" anchorCtr="0">
              <a:noAutofit/>
            </a:bodyPr>
            <a:lstStyle/>
            <a:p>
              <a:pPr algn="ctr"/>
              <a:endParaRPr sz="1350">
                <a:solidFill>
                  <a:schemeClr val="dk1"/>
                </a:solidFill>
                <a:latin typeface="Calibri"/>
                <a:ea typeface="Calibri"/>
                <a:cs typeface="Calibri"/>
                <a:sym typeface="Calibri"/>
              </a:endParaRPr>
            </a:p>
          </p:txBody>
        </p:sp>
        <p:sp>
          <p:nvSpPr>
            <p:cNvPr id="276" name="Google Shape;276;p3"/>
            <p:cNvSpPr txBox="1"/>
            <p:nvPr/>
          </p:nvSpPr>
          <p:spPr>
            <a:xfrm>
              <a:off x="2292338" y="966318"/>
              <a:ext cx="1811692" cy="387110"/>
            </a:xfrm>
            <a:prstGeom prst="rect">
              <a:avLst/>
            </a:prstGeom>
            <a:noFill/>
            <a:ln>
              <a:noFill/>
            </a:ln>
          </p:spPr>
          <p:txBody>
            <a:bodyPr spcFirstLastPara="1" wrap="square" lIns="34275" tIns="34275" rIns="34275" bIns="34275" anchor="b" anchorCtr="0">
              <a:noAutofit/>
            </a:bodyPr>
            <a:lstStyle/>
            <a:p>
              <a:pPr algn="ctr">
                <a:lnSpc>
                  <a:spcPct val="90000"/>
                </a:lnSpc>
              </a:pPr>
              <a:r>
                <a:rPr lang="en-US" sz="1600" b="1" dirty="0">
                  <a:solidFill>
                    <a:schemeClr val="dk1"/>
                  </a:solidFill>
                  <a:latin typeface="Calibri"/>
                  <a:ea typeface="Calibri"/>
                  <a:cs typeface="Calibri"/>
                  <a:sym typeface="Calibri"/>
                </a:rPr>
                <a:t>Secondary Traumatic Stress </a:t>
              </a:r>
              <a:endParaRPr sz="1600" b="1" dirty="0">
                <a:solidFill>
                  <a:schemeClr val="dk1"/>
                </a:solidFill>
                <a:latin typeface="Calibri"/>
                <a:ea typeface="Calibri"/>
                <a:cs typeface="Calibri"/>
                <a:sym typeface="Calibri"/>
              </a:endParaRPr>
            </a:p>
          </p:txBody>
        </p:sp>
        <p:sp>
          <p:nvSpPr>
            <p:cNvPr id="277" name="Google Shape;277;p3"/>
            <p:cNvSpPr/>
            <p:nvPr/>
          </p:nvSpPr>
          <p:spPr>
            <a:xfrm>
              <a:off x="5436174" y="10395"/>
              <a:ext cx="715529" cy="715529"/>
            </a:xfrm>
            <a:prstGeom prst="ellipse">
              <a:avLst/>
            </a:prstGeom>
            <a:solidFill>
              <a:srgbClr val="DFDCD5"/>
            </a:solidFill>
            <a:ln>
              <a:noFill/>
            </a:ln>
            <a:effectLst>
              <a:outerShdw blurRad="38100" dist="25400" dir="5400000" rotWithShape="0">
                <a:srgbClr val="000000">
                  <a:alpha val="54509"/>
                </a:srgbClr>
              </a:outerShdw>
            </a:effectLst>
          </p:spPr>
          <p:txBody>
            <a:bodyPr spcFirstLastPara="1" wrap="square" lIns="68569" tIns="68569" rIns="68569" bIns="68569" anchor="ctr" anchorCtr="0">
              <a:noAutofit/>
            </a:bodyPr>
            <a:lstStyle/>
            <a:p>
              <a:pPr algn="ctr"/>
              <a:endParaRPr sz="1350">
                <a:solidFill>
                  <a:schemeClr val="dk1"/>
                </a:solidFill>
                <a:latin typeface="Calibri"/>
                <a:ea typeface="Calibri"/>
                <a:cs typeface="Calibri"/>
                <a:sym typeface="Calibri"/>
              </a:endParaRPr>
            </a:p>
          </p:txBody>
        </p:sp>
        <p:sp>
          <p:nvSpPr>
            <p:cNvPr id="278" name="Google Shape;278;p3"/>
            <p:cNvSpPr/>
            <p:nvPr/>
          </p:nvSpPr>
          <p:spPr>
            <a:xfrm>
              <a:off x="5519578" y="116941"/>
              <a:ext cx="562779" cy="562779"/>
            </a:xfrm>
            <a:prstGeom prst="chord">
              <a:avLst>
                <a:gd name="adj1" fmla="val 19800000"/>
                <a:gd name="adj2" fmla="val 12600000"/>
              </a:avLst>
            </a:prstGeom>
            <a:solidFill>
              <a:srgbClr val="A93507"/>
            </a:solidFill>
            <a:ln w="12700" cap="rnd" cmpd="sng">
              <a:solidFill>
                <a:srgbClr val="EC4B0A"/>
              </a:solidFill>
              <a:prstDash val="solid"/>
              <a:round/>
              <a:headEnd type="none" w="sm" len="sm"/>
              <a:tailEnd type="none" w="sm" len="sm"/>
            </a:ln>
            <a:effectLst>
              <a:outerShdw blurRad="38100" dist="25400" dir="5400000" rotWithShape="0">
                <a:srgbClr val="000000">
                  <a:alpha val="54509"/>
                </a:srgbClr>
              </a:outerShdw>
            </a:effectLst>
          </p:spPr>
          <p:txBody>
            <a:bodyPr spcFirstLastPara="1" wrap="square" lIns="68569" tIns="68569" rIns="68569" bIns="68569" anchor="ctr" anchorCtr="0">
              <a:noAutofit/>
            </a:bodyPr>
            <a:lstStyle/>
            <a:p>
              <a:pPr algn="ctr"/>
              <a:endParaRPr sz="1350">
                <a:solidFill>
                  <a:schemeClr val="dk1"/>
                </a:solidFill>
                <a:latin typeface="Calibri"/>
                <a:ea typeface="Calibri"/>
                <a:cs typeface="Calibri"/>
                <a:sym typeface="Calibri"/>
              </a:endParaRPr>
            </a:p>
          </p:txBody>
        </p:sp>
        <p:sp>
          <p:nvSpPr>
            <p:cNvPr id="279" name="Google Shape;279;p3"/>
            <p:cNvSpPr/>
            <p:nvPr/>
          </p:nvSpPr>
          <p:spPr>
            <a:xfrm>
              <a:off x="4652147" y="1417586"/>
              <a:ext cx="1924793" cy="1628107"/>
            </a:xfrm>
            <a:prstGeom prst="rect">
              <a:avLst/>
            </a:prstGeom>
            <a:noFill/>
            <a:ln>
              <a:noFill/>
            </a:ln>
          </p:spPr>
          <p:txBody>
            <a:bodyPr spcFirstLastPara="1" wrap="square" lIns="68569" tIns="68569" rIns="68569" bIns="68569" anchor="ctr" anchorCtr="0">
              <a:noAutofit/>
            </a:bodyPr>
            <a:lstStyle/>
            <a:p>
              <a:pPr algn="ctr"/>
              <a:endParaRPr sz="1350">
                <a:solidFill>
                  <a:schemeClr val="dk1"/>
                </a:solidFill>
                <a:latin typeface="Calibri"/>
                <a:ea typeface="Calibri"/>
                <a:cs typeface="Calibri"/>
                <a:sym typeface="Calibri"/>
              </a:endParaRPr>
            </a:p>
          </p:txBody>
        </p:sp>
        <p:sp>
          <p:nvSpPr>
            <p:cNvPr id="281" name="Google Shape;281;p3"/>
            <p:cNvSpPr/>
            <p:nvPr/>
          </p:nvSpPr>
          <p:spPr>
            <a:xfrm>
              <a:off x="4701172" y="994722"/>
              <a:ext cx="1657355" cy="386877"/>
            </a:xfrm>
            <a:prstGeom prst="rect">
              <a:avLst/>
            </a:prstGeom>
            <a:noFill/>
            <a:ln>
              <a:noFill/>
            </a:ln>
          </p:spPr>
          <p:txBody>
            <a:bodyPr spcFirstLastPara="1" wrap="square" lIns="68569" tIns="68569" rIns="68569" bIns="68569" anchor="ctr" anchorCtr="0">
              <a:noAutofit/>
            </a:bodyPr>
            <a:lstStyle/>
            <a:p>
              <a:pPr algn="ctr"/>
              <a:endParaRPr sz="1350">
                <a:solidFill>
                  <a:schemeClr val="dk1"/>
                </a:solidFill>
                <a:latin typeface="Calibri"/>
                <a:ea typeface="Calibri"/>
                <a:cs typeface="Calibri"/>
                <a:sym typeface="Calibri"/>
              </a:endParaRPr>
            </a:p>
          </p:txBody>
        </p:sp>
        <p:sp>
          <p:nvSpPr>
            <p:cNvPr id="282" name="Google Shape;282;p3"/>
            <p:cNvSpPr txBox="1"/>
            <p:nvPr/>
          </p:nvSpPr>
          <p:spPr>
            <a:xfrm>
              <a:off x="4988811" y="994721"/>
              <a:ext cx="1657354" cy="386877"/>
            </a:xfrm>
            <a:prstGeom prst="rect">
              <a:avLst/>
            </a:prstGeom>
            <a:noFill/>
            <a:ln>
              <a:noFill/>
            </a:ln>
          </p:spPr>
          <p:txBody>
            <a:bodyPr spcFirstLastPara="1" wrap="square" lIns="34275" tIns="34275" rIns="34275" bIns="34275" anchor="b" anchorCtr="0">
              <a:noAutofit/>
            </a:bodyPr>
            <a:lstStyle/>
            <a:p>
              <a:pPr algn="ctr">
                <a:lnSpc>
                  <a:spcPct val="90000"/>
                </a:lnSpc>
              </a:pPr>
              <a:r>
                <a:rPr lang="en-US" sz="1600" b="1" dirty="0">
                  <a:solidFill>
                    <a:schemeClr val="dk1"/>
                  </a:solidFill>
                  <a:latin typeface="Calibri"/>
                  <a:ea typeface="Calibri"/>
                  <a:cs typeface="Calibri"/>
                  <a:sym typeface="Calibri"/>
                </a:rPr>
                <a:t>Vicarious Traumatization </a:t>
              </a:r>
              <a:endParaRPr sz="1600" b="1" dirty="0">
                <a:solidFill>
                  <a:schemeClr val="dk1"/>
                </a:solidFill>
                <a:latin typeface="Calibri"/>
                <a:ea typeface="Calibri"/>
                <a:cs typeface="Calibri"/>
                <a:sym typeface="Calibri"/>
              </a:endParaRPr>
            </a:p>
          </p:txBody>
        </p:sp>
        <p:sp>
          <p:nvSpPr>
            <p:cNvPr id="283" name="Google Shape;283;p3"/>
            <p:cNvSpPr/>
            <p:nvPr/>
          </p:nvSpPr>
          <p:spPr>
            <a:xfrm>
              <a:off x="8137885" y="-30055"/>
              <a:ext cx="732536" cy="732536"/>
            </a:xfrm>
            <a:prstGeom prst="ellipse">
              <a:avLst/>
            </a:prstGeom>
            <a:solidFill>
              <a:srgbClr val="DFDCD5"/>
            </a:solidFill>
            <a:ln>
              <a:noFill/>
            </a:ln>
            <a:effectLst>
              <a:outerShdw blurRad="38100" dist="25400" dir="5400000" rotWithShape="0">
                <a:srgbClr val="000000">
                  <a:alpha val="54509"/>
                </a:srgbClr>
              </a:outerShdw>
            </a:effectLst>
          </p:spPr>
          <p:txBody>
            <a:bodyPr spcFirstLastPara="1" wrap="square" lIns="68569" tIns="68569" rIns="68569" bIns="68569" anchor="ctr" anchorCtr="0">
              <a:noAutofit/>
            </a:bodyPr>
            <a:lstStyle/>
            <a:p>
              <a:pPr algn="ctr"/>
              <a:endParaRPr sz="1350">
                <a:solidFill>
                  <a:schemeClr val="dk1"/>
                </a:solidFill>
                <a:latin typeface="Calibri"/>
                <a:ea typeface="Calibri"/>
                <a:cs typeface="Calibri"/>
                <a:sym typeface="Calibri"/>
              </a:endParaRPr>
            </a:p>
          </p:txBody>
        </p:sp>
        <p:sp>
          <p:nvSpPr>
            <p:cNvPr id="284" name="Google Shape;284;p3"/>
            <p:cNvSpPr/>
            <p:nvPr/>
          </p:nvSpPr>
          <p:spPr>
            <a:xfrm>
              <a:off x="8228719" y="61041"/>
              <a:ext cx="562779" cy="562779"/>
            </a:xfrm>
            <a:prstGeom prst="chord">
              <a:avLst>
                <a:gd name="adj1" fmla="val 16200000"/>
                <a:gd name="adj2" fmla="val 16200000"/>
              </a:avLst>
            </a:prstGeom>
            <a:solidFill>
              <a:srgbClr val="A93507"/>
            </a:solidFill>
            <a:ln w="12700" cap="rnd" cmpd="sng">
              <a:solidFill>
                <a:srgbClr val="C00000"/>
              </a:solidFill>
              <a:prstDash val="solid"/>
              <a:round/>
              <a:headEnd type="none" w="sm" len="sm"/>
              <a:tailEnd type="none" w="sm" len="sm"/>
            </a:ln>
            <a:effectLst>
              <a:outerShdw blurRad="38100" dist="25400" dir="5400000" rotWithShape="0">
                <a:srgbClr val="000000">
                  <a:alpha val="54509"/>
                </a:srgbClr>
              </a:outerShdw>
            </a:effectLst>
          </p:spPr>
          <p:txBody>
            <a:bodyPr spcFirstLastPara="1" wrap="square" lIns="68569" tIns="68569" rIns="68569" bIns="68569" anchor="ctr" anchorCtr="0">
              <a:noAutofit/>
            </a:bodyPr>
            <a:lstStyle/>
            <a:p>
              <a:pPr algn="ctr"/>
              <a:endParaRPr sz="1350">
                <a:solidFill>
                  <a:schemeClr val="dk1"/>
                </a:solidFill>
                <a:latin typeface="Calibri"/>
                <a:ea typeface="Calibri"/>
                <a:cs typeface="Calibri"/>
                <a:sym typeface="Calibri"/>
              </a:endParaRPr>
            </a:p>
          </p:txBody>
        </p:sp>
        <p:sp>
          <p:nvSpPr>
            <p:cNvPr id="285" name="Google Shape;285;p3"/>
            <p:cNvSpPr/>
            <p:nvPr/>
          </p:nvSpPr>
          <p:spPr>
            <a:xfrm>
              <a:off x="6910411" y="1452919"/>
              <a:ext cx="1960010" cy="2042233"/>
            </a:xfrm>
            <a:prstGeom prst="rect">
              <a:avLst/>
            </a:prstGeom>
            <a:noFill/>
            <a:ln>
              <a:noFill/>
            </a:ln>
          </p:spPr>
          <p:txBody>
            <a:bodyPr spcFirstLastPara="1" wrap="square" lIns="68569" tIns="68569" rIns="68569" bIns="68569" anchor="ctr" anchorCtr="0">
              <a:noAutofit/>
            </a:bodyPr>
            <a:lstStyle/>
            <a:p>
              <a:pPr algn="ctr"/>
              <a:endParaRPr sz="1350">
                <a:solidFill>
                  <a:schemeClr val="dk1"/>
                </a:solidFill>
                <a:latin typeface="Calibri"/>
                <a:ea typeface="Calibri"/>
                <a:cs typeface="Calibri"/>
                <a:sym typeface="Calibri"/>
              </a:endParaRPr>
            </a:p>
          </p:txBody>
        </p:sp>
        <p:sp>
          <p:nvSpPr>
            <p:cNvPr id="286" name="Google Shape;286;p3"/>
            <p:cNvSpPr txBox="1"/>
            <p:nvPr/>
          </p:nvSpPr>
          <p:spPr>
            <a:xfrm>
              <a:off x="7503569" y="1710427"/>
              <a:ext cx="1960010" cy="2859221"/>
            </a:xfrm>
            <a:prstGeom prst="rect">
              <a:avLst/>
            </a:prstGeom>
            <a:noFill/>
            <a:ln>
              <a:noFill/>
            </a:ln>
          </p:spPr>
          <p:txBody>
            <a:bodyPr spcFirstLastPara="1" wrap="square" lIns="0" tIns="0" rIns="0" bIns="0" anchor="t" anchorCtr="0">
              <a:noAutofit/>
            </a:bodyPr>
            <a:lstStyle/>
            <a:p>
              <a:pPr algn="ctr">
                <a:lnSpc>
                  <a:spcPct val="90000"/>
                </a:lnSpc>
              </a:pPr>
              <a:r>
                <a:rPr lang="en-US" sz="1500" dirty="0">
                  <a:solidFill>
                    <a:schemeClr val="dk1"/>
                  </a:solidFill>
                  <a:latin typeface="Calibri"/>
                  <a:ea typeface="Calibri"/>
                  <a:cs typeface="Calibri"/>
                  <a:sym typeface="Calibri"/>
                </a:rPr>
                <a:t>Physical, emotional, psychological, and spiritual exhaustion that can occur over time. It Includes emotional exhaustion, depersonalization, and reduced sense of personal accomplishment </a:t>
              </a:r>
              <a:endParaRPr sz="1350" dirty="0">
                <a:solidFill>
                  <a:schemeClr val="dk1"/>
                </a:solidFill>
                <a:latin typeface="Calibri"/>
                <a:ea typeface="Calibri"/>
                <a:cs typeface="Calibri"/>
                <a:sym typeface="Calibri"/>
              </a:endParaRPr>
            </a:p>
          </p:txBody>
        </p:sp>
        <p:sp>
          <p:nvSpPr>
            <p:cNvPr id="287" name="Google Shape;287;p3"/>
            <p:cNvSpPr/>
            <p:nvPr/>
          </p:nvSpPr>
          <p:spPr>
            <a:xfrm>
              <a:off x="7369187" y="941056"/>
              <a:ext cx="1653498" cy="386877"/>
            </a:xfrm>
            <a:prstGeom prst="rect">
              <a:avLst/>
            </a:prstGeom>
            <a:noFill/>
            <a:ln>
              <a:noFill/>
            </a:ln>
          </p:spPr>
          <p:txBody>
            <a:bodyPr spcFirstLastPara="1" wrap="square" lIns="68569" tIns="68569" rIns="68569" bIns="68569" anchor="ctr" anchorCtr="0">
              <a:noAutofit/>
            </a:bodyPr>
            <a:lstStyle/>
            <a:p>
              <a:pPr algn="ctr"/>
              <a:endParaRPr sz="1350">
                <a:solidFill>
                  <a:schemeClr val="dk1"/>
                </a:solidFill>
                <a:latin typeface="Calibri"/>
                <a:ea typeface="Calibri"/>
                <a:cs typeface="Calibri"/>
                <a:sym typeface="Calibri"/>
              </a:endParaRPr>
            </a:p>
          </p:txBody>
        </p:sp>
        <p:sp>
          <p:nvSpPr>
            <p:cNvPr id="288" name="Google Shape;288;p3"/>
            <p:cNvSpPr txBox="1"/>
            <p:nvPr/>
          </p:nvSpPr>
          <p:spPr>
            <a:xfrm>
              <a:off x="7677404" y="901624"/>
              <a:ext cx="1653498" cy="386877"/>
            </a:xfrm>
            <a:prstGeom prst="rect">
              <a:avLst/>
            </a:prstGeom>
            <a:noFill/>
            <a:ln>
              <a:noFill/>
            </a:ln>
          </p:spPr>
          <p:txBody>
            <a:bodyPr spcFirstLastPara="1" wrap="square" lIns="34275" tIns="34275" rIns="34275" bIns="34275" anchor="b" anchorCtr="0">
              <a:noAutofit/>
            </a:bodyPr>
            <a:lstStyle/>
            <a:p>
              <a:pPr algn="ctr">
                <a:lnSpc>
                  <a:spcPct val="90000"/>
                </a:lnSpc>
              </a:pPr>
              <a:r>
                <a:rPr lang="en-US" sz="1600" b="1" dirty="0">
                  <a:solidFill>
                    <a:schemeClr val="dk1"/>
                  </a:solidFill>
                  <a:latin typeface="Calibri"/>
                  <a:ea typeface="Calibri"/>
                  <a:cs typeface="Calibri"/>
                  <a:sym typeface="Calibri"/>
                </a:rPr>
                <a:t>Burnout</a:t>
              </a:r>
              <a:r>
                <a:rPr lang="en-US" sz="1600" dirty="0">
                  <a:solidFill>
                    <a:schemeClr val="dk1"/>
                  </a:solidFill>
                  <a:latin typeface="Calibri"/>
                  <a:ea typeface="Calibri"/>
                  <a:cs typeface="Calibri"/>
                  <a:sym typeface="Calibri"/>
                </a:rPr>
                <a:t> </a:t>
              </a:r>
              <a:endParaRPr sz="1600" dirty="0">
                <a:solidFill>
                  <a:schemeClr val="dk1"/>
                </a:solidFill>
                <a:latin typeface="Calibri"/>
                <a:ea typeface="Calibri"/>
                <a:cs typeface="Calibri"/>
                <a:sym typeface="Calibri"/>
              </a:endParaRPr>
            </a:p>
          </p:txBody>
        </p:sp>
      </p:grpSp>
      <p:sp>
        <p:nvSpPr>
          <p:cNvPr id="29" name="Google Shape;232;g8c42626243_1_276">
            <a:extLst>
              <a:ext uri="{FF2B5EF4-FFF2-40B4-BE49-F238E27FC236}">
                <a16:creationId xmlns:a16="http://schemas.microsoft.com/office/drawing/2014/main" id="{80C4BEB2-4D83-45B0-A053-AB457E44130E}"/>
              </a:ext>
            </a:extLst>
          </p:cNvPr>
          <p:cNvSpPr txBox="1">
            <a:spLocks/>
          </p:cNvSpPr>
          <p:nvPr/>
        </p:nvSpPr>
        <p:spPr>
          <a:xfrm>
            <a:off x="0" y="64993"/>
            <a:ext cx="9144000" cy="319939"/>
          </a:xfrm>
          <a:prstGeom prst="rect">
            <a:avLst/>
          </a:prstGeom>
          <a:solidFill>
            <a:srgbClr val="62886A"/>
          </a:solidFill>
        </p:spPr>
        <p:txBody>
          <a:bodyPr spcFirstLastPara="1" wrap="square" lIns="91425" tIns="45694" rIns="91425" bIns="45694"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dirty="0">
                <a:solidFill>
                  <a:schemeClr val="bg1"/>
                </a:solidFill>
                <a:latin typeface="Open Sans 1 Bold"/>
              </a:rPr>
              <a:t>Negative effects of educator stress</a:t>
            </a:r>
          </a:p>
        </p:txBody>
      </p:sp>
    </p:spTree>
    <p:extLst>
      <p:ext uri="{BB962C8B-B14F-4D97-AF65-F5344CB8AC3E}">
        <p14:creationId xmlns:p14="http://schemas.microsoft.com/office/powerpoint/2010/main" val="4728493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
          <p:cNvSpPr txBox="1"/>
          <p:nvPr/>
        </p:nvSpPr>
        <p:spPr>
          <a:xfrm>
            <a:off x="207877" y="974778"/>
            <a:ext cx="2732076" cy="919350"/>
          </a:xfrm>
          <a:prstGeom prst="rect">
            <a:avLst/>
          </a:prstGeom>
          <a:solidFill>
            <a:srgbClr val="349C72"/>
          </a:solidFill>
          <a:ln>
            <a:noFill/>
          </a:ln>
        </p:spPr>
        <p:txBody>
          <a:bodyPr spcFirstLastPara="1" wrap="square" lIns="68569" tIns="68569" rIns="68569" bIns="68569" anchor="ctr" anchorCtr="0">
            <a:noAutofit/>
          </a:bodyPr>
          <a:lstStyle/>
          <a:p>
            <a:pPr algn="ctr"/>
            <a:r>
              <a:rPr lang="en-US" sz="1800" b="1" dirty="0">
                <a:solidFill>
                  <a:srgbClr val="FFFFFF"/>
                </a:solidFill>
                <a:latin typeface="Calibri" panose="020F0502020204030204" pitchFamily="34" charset="0"/>
                <a:ea typeface="Calibri"/>
                <a:cs typeface="Calibri" panose="020F0502020204030204" pitchFamily="34" charset="0"/>
                <a:sym typeface="Calibri"/>
              </a:rPr>
              <a:t>Educator</a:t>
            </a:r>
            <a:endParaRPr sz="1800" b="1" dirty="0">
              <a:latin typeface="Calibri" panose="020F0502020204030204" pitchFamily="34" charset="0"/>
              <a:cs typeface="Calibri" panose="020F0502020204030204" pitchFamily="34" charset="0"/>
            </a:endParaRPr>
          </a:p>
          <a:p>
            <a:pPr algn="ctr"/>
            <a:r>
              <a:rPr lang="en-US" sz="1800" b="1" dirty="0">
                <a:solidFill>
                  <a:srgbClr val="FFFFFF"/>
                </a:solidFill>
                <a:latin typeface="Calibri" panose="020F0502020204030204" pitchFamily="34" charset="0"/>
                <a:ea typeface="Calibri"/>
                <a:cs typeface="Calibri" panose="020F0502020204030204" pitchFamily="34" charset="0"/>
                <a:sym typeface="Calibri"/>
              </a:rPr>
              <a:t>Stress</a:t>
            </a:r>
            <a:endParaRPr sz="1800" b="1"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250" name="Google Shape;250;p2"/>
          <p:cNvSpPr txBox="1"/>
          <p:nvPr/>
        </p:nvSpPr>
        <p:spPr>
          <a:xfrm>
            <a:off x="3229853" y="1949881"/>
            <a:ext cx="2732077" cy="2884390"/>
          </a:xfrm>
          <a:prstGeom prst="rect">
            <a:avLst/>
          </a:prstGeom>
          <a:solidFill>
            <a:srgbClr val="7F7F7F"/>
          </a:solidFill>
          <a:ln>
            <a:noFill/>
          </a:ln>
        </p:spPr>
        <p:txBody>
          <a:bodyPr spcFirstLastPara="1" wrap="square" lIns="68569" tIns="68569" rIns="68569" bIns="68569" anchor="t" anchorCtr="0">
            <a:noAutofit/>
          </a:bodyPr>
          <a:lstStyle/>
          <a:p>
            <a:pPr marL="342892" indent="-238119">
              <a:buClr>
                <a:srgbClr val="FFFFFF"/>
              </a:buClr>
              <a:buSzPts val="1400"/>
              <a:buFont typeface="Open Sans"/>
              <a:buChar char="●"/>
            </a:pPr>
            <a:r>
              <a:rPr lang="en-US" sz="1600" dirty="0">
                <a:solidFill>
                  <a:srgbClr val="FFFFFF"/>
                </a:solidFill>
                <a:latin typeface="Calibri"/>
                <a:ea typeface="Calibri"/>
                <a:cs typeface="Calibri"/>
                <a:sym typeface="Calibri"/>
              </a:rPr>
              <a:t>Emotional exhaustion</a:t>
            </a:r>
            <a:endParaRPr sz="1600" dirty="0">
              <a:solidFill>
                <a:srgbClr val="FFFFFF"/>
              </a:solidFill>
              <a:latin typeface="Calibri"/>
              <a:ea typeface="Calibri"/>
              <a:cs typeface="Calibri"/>
              <a:sym typeface="Calibri"/>
            </a:endParaRPr>
          </a:p>
          <a:p>
            <a:pPr marL="342892" indent="-238119">
              <a:buClr>
                <a:srgbClr val="FFFFFF"/>
              </a:buClr>
              <a:buSzPts val="1400"/>
              <a:buFont typeface="Open Sans"/>
              <a:buChar char="●"/>
            </a:pPr>
            <a:r>
              <a:rPr lang="en-US" sz="1600" dirty="0">
                <a:solidFill>
                  <a:srgbClr val="FFFFFF"/>
                </a:solidFill>
                <a:latin typeface="Calibri"/>
                <a:ea typeface="Calibri"/>
                <a:cs typeface="Calibri"/>
                <a:sym typeface="Calibri"/>
              </a:rPr>
              <a:t>Social detachment</a:t>
            </a:r>
            <a:endParaRPr sz="1600" dirty="0">
              <a:solidFill>
                <a:srgbClr val="FFFFFF"/>
              </a:solidFill>
              <a:latin typeface="Calibri"/>
              <a:ea typeface="Calibri"/>
              <a:cs typeface="Calibri"/>
              <a:sym typeface="Calibri"/>
            </a:endParaRPr>
          </a:p>
          <a:p>
            <a:pPr marL="342892" indent="-238119">
              <a:buClr>
                <a:srgbClr val="FFFFFF"/>
              </a:buClr>
              <a:buSzPts val="1400"/>
              <a:buFont typeface="Open Sans"/>
              <a:buChar char="●"/>
            </a:pPr>
            <a:r>
              <a:rPr lang="en-US" sz="1600" dirty="0">
                <a:solidFill>
                  <a:srgbClr val="FFFFFF"/>
                </a:solidFill>
                <a:latin typeface="Calibri"/>
                <a:ea typeface="Calibri"/>
                <a:cs typeface="Calibri"/>
                <a:sym typeface="Calibri"/>
              </a:rPr>
              <a:t>Heightened sense of fear</a:t>
            </a:r>
            <a:endParaRPr sz="1600" dirty="0">
              <a:solidFill>
                <a:srgbClr val="FFFFFF"/>
              </a:solidFill>
              <a:latin typeface="Calibri"/>
              <a:ea typeface="Calibri"/>
              <a:cs typeface="Calibri"/>
              <a:sym typeface="Calibri"/>
            </a:endParaRPr>
          </a:p>
          <a:p>
            <a:pPr marL="342892" indent="-238119">
              <a:buClr>
                <a:srgbClr val="FFFFFF"/>
              </a:buClr>
              <a:buSzPts val="1400"/>
              <a:buFont typeface="Open Sans"/>
              <a:buChar char="●"/>
            </a:pPr>
            <a:r>
              <a:rPr lang="en-US" sz="1600" dirty="0">
                <a:solidFill>
                  <a:srgbClr val="FFFFFF"/>
                </a:solidFill>
                <a:latin typeface="Calibri"/>
                <a:ea typeface="Calibri"/>
                <a:cs typeface="Calibri"/>
                <a:sym typeface="Calibri"/>
              </a:rPr>
              <a:t>Anxiety</a:t>
            </a:r>
            <a:endParaRPr sz="1600" dirty="0">
              <a:solidFill>
                <a:srgbClr val="FFFFFF"/>
              </a:solidFill>
              <a:latin typeface="Calibri"/>
              <a:ea typeface="Calibri"/>
              <a:cs typeface="Calibri"/>
              <a:sym typeface="Calibri"/>
            </a:endParaRPr>
          </a:p>
          <a:p>
            <a:pPr marL="342892" indent="-238119">
              <a:buClr>
                <a:srgbClr val="FFFFFF"/>
              </a:buClr>
              <a:buSzPts val="1400"/>
              <a:buFont typeface="Open Sans"/>
              <a:buChar char="●"/>
            </a:pPr>
            <a:r>
              <a:rPr lang="en-US" sz="1600" dirty="0">
                <a:solidFill>
                  <a:srgbClr val="FFFFFF"/>
                </a:solidFill>
                <a:latin typeface="Calibri"/>
                <a:ea typeface="Calibri"/>
                <a:cs typeface="Calibri"/>
                <a:sym typeface="Calibri"/>
              </a:rPr>
              <a:t>Feelings of helplessness</a:t>
            </a:r>
            <a:endParaRPr sz="1600" dirty="0">
              <a:solidFill>
                <a:srgbClr val="FFFFFF"/>
              </a:solidFill>
              <a:latin typeface="Calibri"/>
              <a:ea typeface="Calibri"/>
              <a:cs typeface="Calibri"/>
              <a:sym typeface="Calibri"/>
            </a:endParaRPr>
          </a:p>
          <a:p>
            <a:pPr marL="342892" indent="-238119">
              <a:buClr>
                <a:srgbClr val="FFFFFF"/>
              </a:buClr>
              <a:buSzPts val="1400"/>
              <a:buFont typeface="Open Sans"/>
              <a:buChar char="●"/>
            </a:pPr>
            <a:r>
              <a:rPr lang="en-US" sz="1600" dirty="0">
                <a:solidFill>
                  <a:srgbClr val="FFFFFF"/>
                </a:solidFill>
                <a:latin typeface="Calibri"/>
                <a:ea typeface="Calibri"/>
                <a:cs typeface="Calibri"/>
                <a:sym typeface="Calibri"/>
              </a:rPr>
              <a:t>Estrangement from work</a:t>
            </a:r>
            <a:endParaRPr sz="1600" dirty="0">
              <a:solidFill>
                <a:srgbClr val="FFFFFF"/>
              </a:solidFill>
              <a:latin typeface="Calibri"/>
              <a:ea typeface="Calibri"/>
              <a:cs typeface="Calibri"/>
              <a:sym typeface="Calibri"/>
            </a:endParaRPr>
          </a:p>
          <a:p>
            <a:pPr marL="342892" indent="-238119">
              <a:buClr>
                <a:srgbClr val="FFFFFF"/>
              </a:buClr>
              <a:buSzPts val="1400"/>
              <a:buFont typeface="Open Sans"/>
              <a:buChar char="●"/>
            </a:pPr>
            <a:r>
              <a:rPr lang="en-US" sz="1600" dirty="0">
                <a:solidFill>
                  <a:srgbClr val="FFFFFF"/>
                </a:solidFill>
                <a:latin typeface="Calibri"/>
                <a:ea typeface="Calibri"/>
                <a:cs typeface="Calibri"/>
                <a:sym typeface="Calibri"/>
              </a:rPr>
              <a:t>Alteration/disruption of processing &amp; response to experiences &amp; information</a:t>
            </a:r>
            <a:endParaRPr sz="1600" dirty="0">
              <a:solidFill>
                <a:srgbClr val="FFFFFF"/>
              </a:solidFill>
              <a:latin typeface="Calibri"/>
              <a:ea typeface="Calibri"/>
              <a:cs typeface="Calibri"/>
              <a:sym typeface="Calibri"/>
            </a:endParaRPr>
          </a:p>
          <a:p>
            <a:pPr marL="342892" indent="-238119">
              <a:buClr>
                <a:srgbClr val="FFFFFF"/>
              </a:buClr>
              <a:buSzPts val="1400"/>
              <a:buFont typeface="Open Sans"/>
              <a:buChar char="●"/>
            </a:pPr>
            <a:r>
              <a:rPr lang="en-US" sz="1600" dirty="0">
                <a:solidFill>
                  <a:srgbClr val="FFFFFF"/>
                </a:solidFill>
                <a:latin typeface="Calibri"/>
                <a:ea typeface="Calibri"/>
                <a:cs typeface="Calibri"/>
                <a:sym typeface="Calibri"/>
              </a:rPr>
              <a:t>Physical &amp; psychological ailments </a:t>
            </a:r>
            <a:endParaRPr sz="1600" dirty="0">
              <a:solidFill>
                <a:srgbClr val="FFFFFF"/>
              </a:solidFill>
              <a:latin typeface="Calibri"/>
              <a:ea typeface="Calibri"/>
              <a:cs typeface="Calibri"/>
              <a:sym typeface="Calibri"/>
            </a:endParaRPr>
          </a:p>
        </p:txBody>
      </p:sp>
      <p:sp>
        <p:nvSpPr>
          <p:cNvPr id="251" name="Google Shape;251;p2"/>
          <p:cNvSpPr txBox="1"/>
          <p:nvPr/>
        </p:nvSpPr>
        <p:spPr>
          <a:xfrm>
            <a:off x="6278200" y="1980978"/>
            <a:ext cx="2734056" cy="2853293"/>
          </a:xfrm>
          <a:prstGeom prst="rect">
            <a:avLst/>
          </a:prstGeom>
          <a:solidFill>
            <a:schemeClr val="accent1"/>
          </a:solidFill>
          <a:ln>
            <a:noFill/>
          </a:ln>
        </p:spPr>
        <p:txBody>
          <a:bodyPr spcFirstLastPara="1" wrap="square" lIns="68569" tIns="68569" rIns="68569" bIns="68569" anchor="t" anchorCtr="0">
            <a:noAutofit/>
          </a:bodyPr>
          <a:lstStyle/>
          <a:p>
            <a:pPr marL="342892" indent="-238119">
              <a:buClr>
                <a:srgbClr val="FFFFFF"/>
              </a:buClr>
              <a:buSzPts val="1400"/>
              <a:buFont typeface="Open Sans"/>
              <a:buChar char="●"/>
            </a:pPr>
            <a:r>
              <a:rPr lang="en-US" sz="1600" dirty="0">
                <a:solidFill>
                  <a:srgbClr val="FFFFFF"/>
                </a:solidFill>
                <a:latin typeface="Calibri"/>
                <a:ea typeface="Calibri"/>
                <a:cs typeface="Calibri"/>
                <a:sym typeface="Calibri"/>
              </a:rPr>
              <a:t>Decreased professional capacity/effectiveness</a:t>
            </a:r>
            <a:endParaRPr sz="1600" dirty="0">
              <a:solidFill>
                <a:srgbClr val="FFFFFF"/>
              </a:solidFill>
              <a:latin typeface="Calibri"/>
              <a:ea typeface="Calibri"/>
              <a:cs typeface="Calibri"/>
              <a:sym typeface="Calibri"/>
            </a:endParaRPr>
          </a:p>
          <a:p>
            <a:pPr marL="342892" indent="-238119">
              <a:buClr>
                <a:srgbClr val="FFFFFF"/>
              </a:buClr>
              <a:buSzPts val="1400"/>
              <a:buFont typeface="Open Sans"/>
              <a:buChar char="●"/>
            </a:pPr>
            <a:r>
              <a:rPr lang="en-US" sz="1600" dirty="0">
                <a:solidFill>
                  <a:srgbClr val="FFFFFF"/>
                </a:solidFill>
                <a:latin typeface="Calibri"/>
                <a:ea typeface="Calibri"/>
                <a:cs typeface="Calibri"/>
                <a:sym typeface="Calibri"/>
              </a:rPr>
              <a:t>Increased risk of compassion fatigue and burnout</a:t>
            </a:r>
            <a:endParaRPr sz="1600" dirty="0">
              <a:solidFill>
                <a:srgbClr val="FFFFFF"/>
              </a:solidFill>
              <a:latin typeface="Calibri"/>
              <a:ea typeface="Calibri"/>
              <a:cs typeface="Calibri"/>
              <a:sym typeface="Calibri"/>
            </a:endParaRPr>
          </a:p>
          <a:p>
            <a:pPr marL="342892" indent="-238119">
              <a:buClr>
                <a:srgbClr val="FFFFFF"/>
              </a:buClr>
              <a:buSzPts val="1400"/>
              <a:buFont typeface="Open Sans"/>
              <a:buChar char="●"/>
            </a:pPr>
            <a:r>
              <a:rPr lang="en-US" sz="1600" dirty="0">
                <a:solidFill>
                  <a:srgbClr val="FFFFFF"/>
                </a:solidFill>
                <a:latin typeface="Calibri"/>
                <a:ea typeface="Calibri"/>
                <a:cs typeface="Calibri"/>
                <a:sym typeface="Calibri"/>
              </a:rPr>
              <a:t>Decline in student achievement &amp; connectedness to school</a:t>
            </a:r>
            <a:endParaRPr sz="1600" dirty="0">
              <a:solidFill>
                <a:srgbClr val="FFFFFF"/>
              </a:solidFill>
              <a:latin typeface="Calibri"/>
              <a:ea typeface="Calibri"/>
              <a:cs typeface="Calibri"/>
              <a:sym typeface="Calibri"/>
            </a:endParaRPr>
          </a:p>
          <a:p>
            <a:pPr marL="342892" indent="-238119">
              <a:buClr>
                <a:srgbClr val="FFFFFF"/>
              </a:buClr>
              <a:buSzPts val="1400"/>
              <a:buFont typeface="Open Sans"/>
              <a:buChar char="●"/>
            </a:pPr>
            <a:r>
              <a:rPr lang="en-US" sz="1600" dirty="0">
                <a:solidFill>
                  <a:srgbClr val="FFFFFF"/>
                </a:solidFill>
                <a:latin typeface="Calibri"/>
                <a:ea typeface="Calibri"/>
                <a:cs typeface="Calibri"/>
                <a:sym typeface="Calibri"/>
              </a:rPr>
              <a:t>Destabilization of schools</a:t>
            </a:r>
            <a:r>
              <a:rPr lang="en-US" sz="1200" dirty="0">
                <a:solidFill>
                  <a:srgbClr val="FFFFFF"/>
                </a:solidFill>
                <a:latin typeface="Calibri"/>
                <a:ea typeface="Calibri"/>
                <a:cs typeface="Calibri"/>
                <a:sym typeface="Calibri"/>
              </a:rPr>
              <a:t/>
            </a:r>
            <a:br>
              <a:rPr lang="en-US" sz="1200" dirty="0">
                <a:solidFill>
                  <a:srgbClr val="FFFFFF"/>
                </a:solidFill>
                <a:latin typeface="Calibri"/>
                <a:ea typeface="Calibri"/>
                <a:cs typeface="Calibri"/>
                <a:sym typeface="Calibri"/>
              </a:rPr>
            </a:br>
            <a:endParaRPr sz="1200" dirty="0">
              <a:solidFill>
                <a:srgbClr val="FFFFFF"/>
              </a:solidFill>
              <a:latin typeface="Calibri"/>
              <a:ea typeface="Calibri"/>
              <a:cs typeface="Calibri"/>
              <a:sym typeface="Calibri"/>
            </a:endParaRPr>
          </a:p>
        </p:txBody>
      </p:sp>
      <p:sp>
        <p:nvSpPr>
          <p:cNvPr id="252" name="Google Shape;252;p2"/>
          <p:cNvSpPr txBox="1"/>
          <p:nvPr/>
        </p:nvSpPr>
        <p:spPr>
          <a:xfrm>
            <a:off x="3229853" y="919026"/>
            <a:ext cx="2732076" cy="919350"/>
          </a:xfrm>
          <a:prstGeom prst="rect">
            <a:avLst/>
          </a:prstGeom>
          <a:solidFill>
            <a:srgbClr val="7F7F7F"/>
          </a:solidFill>
          <a:ln>
            <a:noFill/>
          </a:ln>
        </p:spPr>
        <p:txBody>
          <a:bodyPr spcFirstLastPara="1" wrap="square" lIns="68569" tIns="68569" rIns="68569" bIns="68569" anchor="ctr" anchorCtr="0">
            <a:noAutofit/>
          </a:bodyPr>
          <a:lstStyle/>
          <a:p>
            <a:pPr algn="ctr"/>
            <a:r>
              <a:rPr lang="en-US" sz="1800" b="1" dirty="0">
                <a:solidFill>
                  <a:srgbClr val="FFFFFF"/>
                </a:solidFill>
                <a:latin typeface="Calibri"/>
                <a:ea typeface="Calibri"/>
                <a:cs typeface="Calibri"/>
                <a:sym typeface="Calibri"/>
              </a:rPr>
              <a:t>Can Negatively</a:t>
            </a:r>
            <a:endParaRPr sz="1050" b="1" dirty="0"/>
          </a:p>
          <a:p>
            <a:pPr algn="ctr"/>
            <a:r>
              <a:rPr lang="en-US" sz="1800" b="1" dirty="0">
                <a:solidFill>
                  <a:srgbClr val="FFFFFF"/>
                </a:solidFill>
                <a:latin typeface="Calibri"/>
                <a:ea typeface="Calibri"/>
                <a:cs typeface="Calibri"/>
                <a:sym typeface="Calibri"/>
              </a:rPr>
              <a:t>Impact Self</a:t>
            </a:r>
            <a:endParaRPr sz="1800" b="1" dirty="0">
              <a:solidFill>
                <a:srgbClr val="FFFFFF"/>
              </a:solidFill>
              <a:latin typeface="Calibri"/>
              <a:ea typeface="Calibri"/>
              <a:cs typeface="Calibri"/>
              <a:sym typeface="Calibri"/>
            </a:endParaRPr>
          </a:p>
        </p:txBody>
      </p:sp>
      <p:sp>
        <p:nvSpPr>
          <p:cNvPr id="253" name="Google Shape;253;p2"/>
          <p:cNvSpPr txBox="1"/>
          <p:nvPr/>
        </p:nvSpPr>
        <p:spPr>
          <a:xfrm>
            <a:off x="6278199" y="974778"/>
            <a:ext cx="2732076" cy="919350"/>
          </a:xfrm>
          <a:prstGeom prst="rect">
            <a:avLst/>
          </a:prstGeom>
          <a:solidFill>
            <a:schemeClr val="accent1"/>
          </a:solidFill>
          <a:ln>
            <a:noFill/>
          </a:ln>
        </p:spPr>
        <p:txBody>
          <a:bodyPr spcFirstLastPara="1" wrap="square" lIns="68569" tIns="68569" rIns="68569" bIns="68569" anchor="ctr" anchorCtr="0">
            <a:noAutofit/>
          </a:bodyPr>
          <a:lstStyle/>
          <a:p>
            <a:pPr algn="ctr"/>
            <a:r>
              <a:rPr lang="en-US" sz="1800" b="1" dirty="0">
                <a:solidFill>
                  <a:srgbClr val="FFFFFF"/>
                </a:solidFill>
                <a:latin typeface="Calibri"/>
                <a:ea typeface="Calibri"/>
                <a:cs typeface="Calibri"/>
                <a:sym typeface="Calibri"/>
              </a:rPr>
              <a:t>Can Impact</a:t>
            </a:r>
          </a:p>
          <a:p>
            <a:pPr algn="ctr"/>
            <a:r>
              <a:rPr lang="en-US" sz="1800" b="1" dirty="0">
                <a:solidFill>
                  <a:srgbClr val="FFFFFF"/>
                </a:solidFill>
                <a:latin typeface="Calibri"/>
                <a:ea typeface="Calibri"/>
                <a:cs typeface="Calibri"/>
                <a:sym typeface="Calibri"/>
              </a:rPr>
              <a:t>Students</a:t>
            </a:r>
            <a:endParaRPr sz="1800" b="1" dirty="0">
              <a:solidFill>
                <a:srgbClr val="FFFFFF"/>
              </a:solidFill>
              <a:latin typeface="Calibri"/>
              <a:ea typeface="Calibri"/>
              <a:cs typeface="Calibri"/>
              <a:sym typeface="Calibri"/>
            </a:endParaRPr>
          </a:p>
        </p:txBody>
      </p:sp>
      <p:sp>
        <p:nvSpPr>
          <p:cNvPr id="254" name="Google Shape;254;p2"/>
          <p:cNvSpPr/>
          <p:nvPr/>
        </p:nvSpPr>
        <p:spPr>
          <a:xfrm>
            <a:off x="2886919" y="1077177"/>
            <a:ext cx="340951" cy="745650"/>
          </a:xfrm>
          <a:prstGeom prst="rightArrow">
            <a:avLst>
              <a:gd name="adj1" fmla="val 50000"/>
              <a:gd name="adj2" fmla="val 72314"/>
            </a:avLst>
          </a:prstGeom>
          <a:solidFill>
            <a:srgbClr val="349C72"/>
          </a:solidFill>
          <a:ln>
            <a:noFill/>
          </a:ln>
        </p:spPr>
        <p:txBody>
          <a:bodyPr spcFirstLastPara="1" wrap="square" lIns="68569" tIns="68569" rIns="68569" bIns="68569" anchor="ctr" anchorCtr="0">
            <a:noAutofit/>
          </a:bodyPr>
          <a:lstStyle/>
          <a:p>
            <a:endParaRPr sz="1350">
              <a:solidFill>
                <a:schemeClr val="dk1"/>
              </a:solidFill>
              <a:latin typeface="Calibri"/>
              <a:ea typeface="Calibri"/>
              <a:cs typeface="Calibri"/>
              <a:sym typeface="Calibri"/>
            </a:endParaRPr>
          </a:p>
        </p:txBody>
      </p:sp>
      <p:sp>
        <p:nvSpPr>
          <p:cNvPr id="255" name="Google Shape;255;p2"/>
          <p:cNvSpPr/>
          <p:nvPr/>
        </p:nvSpPr>
        <p:spPr>
          <a:xfrm>
            <a:off x="5918727" y="1061628"/>
            <a:ext cx="374323" cy="745650"/>
          </a:xfrm>
          <a:prstGeom prst="rightArrow">
            <a:avLst>
              <a:gd name="adj1" fmla="val 50000"/>
              <a:gd name="adj2" fmla="val 72314"/>
            </a:avLst>
          </a:prstGeom>
          <a:solidFill>
            <a:srgbClr val="7F7F7F"/>
          </a:solidFill>
          <a:ln>
            <a:noFill/>
          </a:ln>
        </p:spPr>
        <p:txBody>
          <a:bodyPr spcFirstLastPara="1" wrap="square" lIns="68569" tIns="68569" rIns="68569" bIns="68569" anchor="ctr" anchorCtr="0">
            <a:noAutofit/>
          </a:bodyPr>
          <a:lstStyle/>
          <a:p>
            <a:endParaRPr sz="1350">
              <a:solidFill>
                <a:schemeClr val="dk1"/>
              </a:solidFill>
              <a:latin typeface="Calibri"/>
              <a:ea typeface="Calibri"/>
              <a:cs typeface="Calibri"/>
              <a:sym typeface="Calibri"/>
            </a:endParaRPr>
          </a:p>
        </p:txBody>
      </p:sp>
      <p:sp>
        <p:nvSpPr>
          <p:cNvPr id="257" name="Google Shape;257;p2"/>
          <p:cNvSpPr txBox="1"/>
          <p:nvPr/>
        </p:nvSpPr>
        <p:spPr>
          <a:xfrm>
            <a:off x="207879" y="1996526"/>
            <a:ext cx="2734056" cy="2837745"/>
          </a:xfrm>
          <a:prstGeom prst="rect">
            <a:avLst/>
          </a:prstGeom>
          <a:solidFill>
            <a:srgbClr val="349C72"/>
          </a:solidFill>
          <a:ln>
            <a:noFill/>
          </a:ln>
        </p:spPr>
        <p:txBody>
          <a:bodyPr spcFirstLastPara="1" wrap="square" lIns="68569" tIns="68569" rIns="68569" bIns="68569" anchor="ctr" anchorCtr="0">
            <a:noAutofit/>
          </a:bodyPr>
          <a:lstStyle/>
          <a:p>
            <a:pPr algn="ctr"/>
            <a:endParaRPr sz="1800">
              <a:solidFill>
                <a:srgbClr val="FFFFFF"/>
              </a:solidFill>
              <a:latin typeface="Calibri"/>
              <a:ea typeface="Calibri"/>
              <a:cs typeface="Calibri"/>
              <a:sym typeface="Calibri"/>
            </a:endParaRPr>
          </a:p>
        </p:txBody>
      </p:sp>
      <p:sp>
        <p:nvSpPr>
          <p:cNvPr id="258" name="Google Shape;258;p2"/>
          <p:cNvSpPr txBox="1"/>
          <p:nvPr/>
        </p:nvSpPr>
        <p:spPr>
          <a:xfrm>
            <a:off x="207877" y="2067827"/>
            <a:ext cx="2626762" cy="1054104"/>
          </a:xfrm>
          <a:prstGeom prst="rect">
            <a:avLst/>
          </a:prstGeom>
          <a:noFill/>
          <a:ln>
            <a:noFill/>
          </a:ln>
        </p:spPr>
        <p:txBody>
          <a:bodyPr spcFirstLastPara="1" wrap="square" lIns="68569" tIns="34275" rIns="68569" bIns="34275" anchor="t" anchorCtr="0">
            <a:spAutoFit/>
          </a:bodyPr>
          <a:lstStyle/>
          <a:p>
            <a:pPr marL="342892" indent="-238119">
              <a:buClr>
                <a:srgbClr val="FFFFFF"/>
              </a:buClr>
              <a:buSzPts val="1400"/>
              <a:buFont typeface="Open Sans"/>
              <a:buChar char="●"/>
            </a:pPr>
            <a:r>
              <a:rPr lang="en-US" sz="1600" dirty="0">
                <a:solidFill>
                  <a:srgbClr val="FFFFFF"/>
                </a:solidFill>
                <a:latin typeface="Calibri" panose="020F0502020204030204" pitchFamily="34" charset="0"/>
                <a:ea typeface="Calibri"/>
                <a:cs typeface="Calibri" panose="020F0502020204030204" pitchFamily="34" charset="0"/>
                <a:sym typeface="Calibri"/>
              </a:rPr>
              <a:t>Personal Resources</a:t>
            </a:r>
            <a:endParaRPr sz="1600" dirty="0">
              <a:latin typeface="Calibri" panose="020F0502020204030204" pitchFamily="34" charset="0"/>
              <a:cs typeface="Calibri" panose="020F0502020204030204" pitchFamily="34" charset="0"/>
            </a:endParaRPr>
          </a:p>
          <a:p>
            <a:pPr marL="342892" indent="-238119">
              <a:buClr>
                <a:srgbClr val="FFFFFF"/>
              </a:buClr>
              <a:buSzPts val="1400"/>
              <a:buFont typeface="Open Sans"/>
              <a:buChar char="●"/>
            </a:pPr>
            <a:r>
              <a:rPr lang="en-US" sz="1600" dirty="0">
                <a:solidFill>
                  <a:srgbClr val="FFFFFF"/>
                </a:solidFill>
                <a:latin typeface="Calibri" panose="020F0502020204030204" pitchFamily="34" charset="0"/>
                <a:ea typeface="Calibri"/>
                <a:cs typeface="Calibri" panose="020F0502020204030204" pitchFamily="34" charset="0"/>
                <a:sym typeface="Calibri"/>
              </a:rPr>
              <a:t>Professional Isolation</a:t>
            </a:r>
            <a:endParaRPr sz="1600" dirty="0">
              <a:latin typeface="Calibri" panose="020F0502020204030204" pitchFamily="34" charset="0"/>
              <a:cs typeface="Calibri" panose="020F0502020204030204" pitchFamily="34" charset="0"/>
            </a:endParaRPr>
          </a:p>
          <a:p>
            <a:pPr marL="342892" indent="-238119">
              <a:buClr>
                <a:srgbClr val="FFFFFF"/>
              </a:buClr>
              <a:buSzPts val="1400"/>
              <a:buFont typeface="Open Sans"/>
              <a:buChar char="●"/>
            </a:pPr>
            <a:r>
              <a:rPr lang="en-US" sz="1600" dirty="0">
                <a:solidFill>
                  <a:srgbClr val="FFFFFF"/>
                </a:solidFill>
                <a:latin typeface="Calibri" panose="020F0502020204030204" pitchFamily="34" charset="0"/>
                <a:ea typeface="Calibri"/>
                <a:cs typeface="Calibri" panose="020F0502020204030204" pitchFamily="34" charset="0"/>
                <a:sym typeface="Calibri"/>
              </a:rPr>
              <a:t>Job Demands</a:t>
            </a:r>
            <a:endParaRPr sz="1600" dirty="0">
              <a:latin typeface="Calibri" panose="020F0502020204030204" pitchFamily="34" charset="0"/>
              <a:cs typeface="Calibri" panose="020F0502020204030204" pitchFamily="34" charset="0"/>
            </a:endParaRPr>
          </a:p>
          <a:p>
            <a:pPr marL="342892" indent="-238119">
              <a:buClr>
                <a:srgbClr val="FFFFFF"/>
              </a:buClr>
              <a:buSzPts val="1400"/>
              <a:buFont typeface="Open Sans"/>
              <a:buChar char="●"/>
            </a:pPr>
            <a:r>
              <a:rPr lang="en-US" sz="1600" dirty="0">
                <a:solidFill>
                  <a:srgbClr val="FFFFFF"/>
                </a:solidFill>
                <a:latin typeface="Calibri" panose="020F0502020204030204" pitchFamily="34" charset="0"/>
                <a:ea typeface="Calibri"/>
                <a:cs typeface="Calibri" panose="020F0502020204030204" pitchFamily="34" charset="0"/>
                <a:sym typeface="Calibri"/>
              </a:rPr>
              <a:t>Educational Structure</a:t>
            </a:r>
            <a:endParaRPr sz="1600"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217B5797-3654-4A2C-B521-F2CA9EBE6D9F}"/>
              </a:ext>
            </a:extLst>
          </p:cNvPr>
          <p:cNvSpPr>
            <a:spLocks noGrp="1"/>
          </p:cNvSpPr>
          <p:nvPr>
            <p:ph type="title"/>
          </p:nvPr>
        </p:nvSpPr>
        <p:spPr/>
        <p:txBody>
          <a:bodyPr/>
          <a:lstStyle/>
          <a:p>
            <a:r>
              <a:rPr lang="en-US" sz="1600" dirty="0">
                <a:solidFill>
                  <a:schemeClr val="bg1"/>
                </a:solidFill>
                <a:latin typeface="Open Sans 1 Bold"/>
              </a:rPr>
              <a:t>Cascading effects of educator stress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7"/>
          <p:cNvSpPr txBox="1">
            <a:spLocks noGrp="1"/>
          </p:cNvSpPr>
          <p:nvPr>
            <p:ph type="title"/>
          </p:nvPr>
        </p:nvSpPr>
        <p:spPr>
          <a:xfrm>
            <a:off x="178085" y="-26009"/>
            <a:ext cx="6697350" cy="474075"/>
          </a:xfrm>
          <a:prstGeom prst="rect">
            <a:avLst/>
          </a:prstGeom>
          <a:noFill/>
          <a:ln>
            <a:noFill/>
          </a:ln>
        </p:spPr>
        <p:txBody>
          <a:bodyPr spcFirstLastPara="1" wrap="square" lIns="68569" tIns="34275" rIns="68569" bIns="34275" anchor="b" anchorCtr="0">
            <a:noAutofit/>
          </a:bodyPr>
          <a:lstStyle/>
          <a:p>
            <a:r>
              <a:rPr lang="en-US" sz="1800" dirty="0">
                <a:solidFill>
                  <a:schemeClr val="bg1"/>
                </a:solidFill>
              </a:rPr>
              <a:t>How Trauma Builds</a:t>
            </a:r>
            <a:endParaRPr sz="1800" dirty="0">
              <a:solidFill>
                <a:schemeClr val="bg1"/>
              </a:solidFill>
            </a:endParaRPr>
          </a:p>
        </p:txBody>
      </p:sp>
      <p:sp>
        <p:nvSpPr>
          <p:cNvPr id="260" name="Google Shape;260;p7"/>
          <p:cNvSpPr/>
          <p:nvPr/>
        </p:nvSpPr>
        <p:spPr>
          <a:xfrm>
            <a:off x="1680500" y="579748"/>
            <a:ext cx="6697350" cy="4198725"/>
          </a:xfrm>
          <a:prstGeom prst="rect">
            <a:avLst/>
          </a:prstGeom>
          <a:noFill/>
          <a:ln>
            <a:noFill/>
          </a:ln>
        </p:spPr>
        <p:txBody>
          <a:bodyPr spcFirstLastPara="1" wrap="square" lIns="68569" tIns="68569" rIns="68569" bIns="68569" anchor="ctr" anchorCtr="0">
            <a:noAutofit/>
          </a:bodyPr>
          <a:lstStyle/>
          <a:p>
            <a:pPr>
              <a:buSzPts val="1400"/>
            </a:pPr>
            <a:endParaRPr sz="1050"/>
          </a:p>
        </p:txBody>
      </p:sp>
      <p:grpSp>
        <p:nvGrpSpPr>
          <p:cNvPr id="261" name="Google Shape;261;p7"/>
          <p:cNvGrpSpPr/>
          <p:nvPr/>
        </p:nvGrpSpPr>
        <p:grpSpPr>
          <a:xfrm>
            <a:off x="178085" y="621270"/>
            <a:ext cx="2157984" cy="4310451"/>
            <a:chOff x="137611" y="858627"/>
            <a:chExt cx="2198100" cy="5747268"/>
          </a:xfrm>
        </p:grpSpPr>
        <p:sp>
          <p:nvSpPr>
            <p:cNvPr id="262" name="Google Shape;262;p7"/>
            <p:cNvSpPr/>
            <p:nvPr/>
          </p:nvSpPr>
          <p:spPr>
            <a:xfrm>
              <a:off x="137611" y="3280995"/>
              <a:ext cx="2198100" cy="3324900"/>
            </a:xfrm>
            <a:prstGeom prst="rect">
              <a:avLst/>
            </a:prstGeom>
            <a:noFill/>
            <a:ln>
              <a:noFill/>
            </a:ln>
          </p:spPr>
          <p:txBody>
            <a:bodyPr spcFirstLastPara="1" wrap="square" lIns="34275" tIns="34275" rIns="34275" bIns="34275" anchor="t" anchorCtr="0">
              <a:noAutofit/>
            </a:bodyPr>
            <a:lstStyle/>
            <a:p>
              <a:pPr algn="ctr">
                <a:buSzPts val="1800"/>
              </a:pPr>
              <a:r>
                <a:rPr lang="en-US" sz="1800" dirty="0">
                  <a:solidFill>
                    <a:schemeClr val="dk1"/>
                  </a:solidFill>
                  <a:latin typeface="Quattrocento Sans"/>
                  <a:ea typeface="Quattrocento Sans"/>
                  <a:cs typeface="Quattrocento Sans"/>
                  <a:sym typeface="Quattrocento Sans"/>
                </a:rPr>
                <a:t>Singular major event, several moderate events, or the accumulation of repeatedly occurring small events</a:t>
              </a:r>
              <a:endParaRPr sz="1800" dirty="0">
                <a:solidFill>
                  <a:schemeClr val="dk1"/>
                </a:solidFill>
                <a:latin typeface="Calibri"/>
                <a:ea typeface="Calibri"/>
                <a:cs typeface="Calibri"/>
                <a:sym typeface="Calibri"/>
              </a:endParaRPr>
            </a:p>
            <a:p>
              <a:pPr algn="ctr">
                <a:buSzPts val="1800"/>
              </a:pPr>
              <a:endParaRPr sz="1800" dirty="0">
                <a:solidFill>
                  <a:schemeClr val="dk1"/>
                </a:solidFill>
                <a:latin typeface="Calibri"/>
                <a:ea typeface="Calibri"/>
                <a:cs typeface="Calibri"/>
                <a:sym typeface="Calibri"/>
              </a:endParaRPr>
            </a:p>
          </p:txBody>
        </p:sp>
        <p:sp>
          <p:nvSpPr>
            <p:cNvPr id="263" name="Google Shape;263;p7"/>
            <p:cNvSpPr/>
            <p:nvPr/>
          </p:nvSpPr>
          <p:spPr>
            <a:xfrm>
              <a:off x="137611" y="2200907"/>
              <a:ext cx="2198100" cy="861704"/>
            </a:xfrm>
            <a:prstGeom prst="rect">
              <a:avLst/>
            </a:prstGeom>
            <a:solidFill>
              <a:srgbClr val="7F7F7F"/>
            </a:solidFill>
            <a:ln>
              <a:noFill/>
            </a:ln>
          </p:spPr>
          <p:txBody>
            <a:bodyPr spcFirstLastPara="1" wrap="square" lIns="34275" tIns="34275" rIns="34275" bIns="34275" anchor="ctr" anchorCtr="0">
              <a:noAutofit/>
            </a:bodyPr>
            <a:lstStyle/>
            <a:p>
              <a:pPr algn="ctr">
                <a:buSzPts val="2000"/>
              </a:pPr>
              <a:r>
                <a:rPr lang="en-US" sz="1800" dirty="0">
                  <a:solidFill>
                    <a:schemeClr val="lt1"/>
                  </a:solidFill>
                  <a:latin typeface="Calibri"/>
                  <a:ea typeface="Calibri"/>
                  <a:cs typeface="Calibri"/>
                  <a:sym typeface="Calibri"/>
                </a:rPr>
                <a:t>Potentially Traumatic Event</a:t>
              </a:r>
              <a:endParaRPr sz="1800" dirty="0"/>
            </a:p>
          </p:txBody>
        </p:sp>
        <p:grpSp>
          <p:nvGrpSpPr>
            <p:cNvPr id="264" name="Google Shape;264;p7"/>
            <p:cNvGrpSpPr/>
            <p:nvPr/>
          </p:nvGrpSpPr>
          <p:grpSpPr>
            <a:xfrm>
              <a:off x="754707" y="858627"/>
              <a:ext cx="659401" cy="1240669"/>
              <a:chOff x="-159128" y="-676156"/>
              <a:chExt cx="584835" cy="1079500"/>
            </a:xfrm>
          </p:grpSpPr>
          <p:pic>
            <p:nvPicPr>
              <p:cNvPr id="265" name="Google Shape;265;p7"/>
              <p:cNvPicPr preferRelativeResize="0"/>
              <p:nvPr/>
            </p:nvPicPr>
            <p:blipFill rotWithShape="1">
              <a:blip r:embed="rId3">
                <a:alphaModFix/>
              </a:blip>
              <a:srcRect l="51198" t="10630" r="7256" b="18170"/>
              <a:stretch/>
            </p:blipFill>
            <p:spPr>
              <a:xfrm>
                <a:off x="-159128" y="-676156"/>
                <a:ext cx="584835" cy="1079500"/>
              </a:xfrm>
              <a:prstGeom prst="rect">
                <a:avLst/>
              </a:prstGeom>
              <a:noFill/>
              <a:ln>
                <a:noFill/>
              </a:ln>
            </p:spPr>
          </p:pic>
          <p:pic>
            <p:nvPicPr>
              <p:cNvPr id="266" name="Google Shape;266;p7"/>
              <p:cNvPicPr preferRelativeResize="0"/>
              <p:nvPr/>
            </p:nvPicPr>
            <p:blipFill rotWithShape="1">
              <a:blip r:embed="rId3">
                <a:alphaModFix/>
              </a:blip>
              <a:srcRect l="68318" t="21153" r="23964" b="68993"/>
              <a:stretch/>
            </p:blipFill>
            <p:spPr>
              <a:xfrm>
                <a:off x="78329" y="-370622"/>
                <a:ext cx="113241" cy="252791"/>
              </a:xfrm>
              <a:prstGeom prst="rect">
                <a:avLst/>
              </a:prstGeom>
              <a:noFill/>
              <a:ln>
                <a:noFill/>
              </a:ln>
            </p:spPr>
          </p:pic>
        </p:grpSp>
      </p:grpSp>
    </p:spTree>
    <p:extLst>
      <p:ext uri="{BB962C8B-B14F-4D97-AF65-F5344CB8AC3E}">
        <p14:creationId xmlns:p14="http://schemas.microsoft.com/office/powerpoint/2010/main" val="34976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4"/>
          <p:cNvPicPr preferRelativeResize="0"/>
          <p:nvPr/>
        </p:nvPicPr>
        <p:blipFill rotWithShape="1">
          <a:blip r:embed="rId3">
            <a:alphaModFix/>
          </a:blip>
          <a:srcRect/>
          <a:stretch/>
        </p:blipFill>
        <p:spPr>
          <a:xfrm>
            <a:off x="3925998" y="1235635"/>
            <a:ext cx="1030913" cy="2435213"/>
          </a:xfrm>
          <a:prstGeom prst="rect">
            <a:avLst/>
          </a:prstGeom>
          <a:noFill/>
          <a:ln>
            <a:noFill/>
          </a:ln>
        </p:spPr>
      </p:pic>
      <p:sp>
        <p:nvSpPr>
          <p:cNvPr id="296" name="Google Shape;296;p4"/>
          <p:cNvSpPr txBox="1"/>
          <p:nvPr/>
        </p:nvSpPr>
        <p:spPr>
          <a:xfrm rot="-5400000">
            <a:off x="4420624" y="1617704"/>
            <a:ext cx="35606" cy="36651"/>
          </a:xfrm>
          <a:prstGeom prst="rect">
            <a:avLst/>
          </a:prstGeom>
          <a:noFill/>
          <a:ln>
            <a:noFill/>
          </a:ln>
        </p:spPr>
        <p:txBody>
          <a:bodyPr spcFirstLastPara="1" wrap="square" lIns="9525" tIns="0" rIns="9525" bIns="0" anchor="ctr" anchorCtr="0">
            <a:noAutofit/>
          </a:bodyPr>
          <a:lstStyle/>
          <a:p>
            <a:pPr algn="ctr">
              <a:lnSpc>
                <a:spcPct val="90000"/>
              </a:lnSpc>
            </a:pPr>
            <a:endParaRPr sz="1200">
              <a:solidFill>
                <a:schemeClr val="dk1"/>
              </a:solidFill>
              <a:latin typeface="Calibri"/>
              <a:ea typeface="Calibri"/>
              <a:cs typeface="Calibri"/>
              <a:sym typeface="Calibri"/>
            </a:endParaRPr>
          </a:p>
        </p:txBody>
      </p:sp>
      <p:sp>
        <p:nvSpPr>
          <p:cNvPr id="297" name="Google Shape;297;p4"/>
          <p:cNvSpPr/>
          <p:nvPr/>
        </p:nvSpPr>
        <p:spPr>
          <a:xfrm>
            <a:off x="3446301" y="705611"/>
            <a:ext cx="688199" cy="668588"/>
          </a:xfrm>
          <a:prstGeom prst="ellipse">
            <a:avLst/>
          </a:prstGeom>
          <a:solidFill>
            <a:srgbClr val="76A891"/>
          </a:solidFill>
          <a:ln w="22225" cap="rnd" cmpd="sng">
            <a:solidFill>
              <a:srgbClr val="76A891"/>
            </a:solidFill>
            <a:prstDash val="solid"/>
            <a:round/>
            <a:headEnd type="none" w="sm" len="sm"/>
            <a:tailEnd type="none" w="sm" len="sm"/>
          </a:ln>
        </p:spPr>
        <p:txBody>
          <a:bodyPr spcFirstLastPara="1" wrap="square" lIns="68569" tIns="68569" rIns="68569" bIns="68569" anchor="ctr" anchorCtr="0">
            <a:noAutofit/>
          </a:bodyPr>
          <a:lstStyle/>
          <a:p>
            <a:endParaRPr sz="1350">
              <a:solidFill>
                <a:schemeClr val="dk1"/>
              </a:solidFill>
              <a:latin typeface="Calibri"/>
              <a:ea typeface="Calibri"/>
              <a:cs typeface="Calibri"/>
              <a:sym typeface="Calibri"/>
            </a:endParaRPr>
          </a:p>
        </p:txBody>
      </p:sp>
      <p:sp>
        <p:nvSpPr>
          <p:cNvPr id="298" name="Google Shape;298;p4"/>
          <p:cNvSpPr txBox="1"/>
          <p:nvPr/>
        </p:nvSpPr>
        <p:spPr>
          <a:xfrm>
            <a:off x="3547094" y="803532"/>
            <a:ext cx="486675" cy="472950"/>
          </a:xfrm>
          <a:prstGeom prst="rect">
            <a:avLst/>
          </a:prstGeom>
          <a:noFill/>
          <a:ln>
            <a:noFill/>
          </a:ln>
        </p:spPr>
        <p:txBody>
          <a:bodyPr spcFirstLastPara="1" wrap="square" lIns="5700" tIns="5700" rIns="5700" bIns="5700" anchor="ctr" anchorCtr="0">
            <a:noAutofit/>
          </a:bodyPr>
          <a:lstStyle/>
          <a:p>
            <a:pPr algn="ctr">
              <a:lnSpc>
                <a:spcPct val="90000"/>
              </a:lnSpc>
            </a:pPr>
            <a:r>
              <a:rPr lang="en-US" sz="900">
                <a:solidFill>
                  <a:schemeClr val="lt1"/>
                </a:solidFill>
                <a:latin typeface="Calibri"/>
                <a:ea typeface="Calibri"/>
                <a:cs typeface="Calibri"/>
                <a:sym typeface="Calibri"/>
              </a:rPr>
              <a:t>Anxiety</a:t>
            </a:r>
            <a:endParaRPr sz="1350">
              <a:solidFill>
                <a:schemeClr val="dk1"/>
              </a:solidFill>
              <a:latin typeface="Calibri"/>
              <a:ea typeface="Calibri"/>
              <a:cs typeface="Calibri"/>
              <a:sym typeface="Calibri"/>
            </a:endParaRPr>
          </a:p>
        </p:txBody>
      </p:sp>
      <p:sp>
        <p:nvSpPr>
          <p:cNvPr id="299" name="Google Shape;299;p4"/>
          <p:cNvSpPr txBox="1"/>
          <p:nvPr/>
        </p:nvSpPr>
        <p:spPr>
          <a:xfrm rot="-4295340">
            <a:off x="4667038" y="1655610"/>
            <a:ext cx="35749" cy="36596"/>
          </a:xfrm>
          <a:prstGeom prst="rect">
            <a:avLst/>
          </a:prstGeom>
          <a:noFill/>
          <a:ln>
            <a:noFill/>
          </a:ln>
        </p:spPr>
        <p:txBody>
          <a:bodyPr spcFirstLastPara="1" wrap="square" lIns="9525" tIns="0" rIns="9525" bIns="0" anchor="ctr" anchorCtr="0">
            <a:noAutofit/>
          </a:bodyPr>
          <a:lstStyle/>
          <a:p>
            <a:pPr algn="ctr">
              <a:lnSpc>
                <a:spcPct val="90000"/>
              </a:lnSpc>
            </a:pPr>
            <a:endParaRPr sz="1200">
              <a:solidFill>
                <a:schemeClr val="dk1"/>
              </a:solidFill>
              <a:latin typeface="Calibri"/>
              <a:ea typeface="Calibri"/>
              <a:cs typeface="Calibri"/>
              <a:sym typeface="Calibri"/>
            </a:endParaRPr>
          </a:p>
        </p:txBody>
      </p:sp>
      <p:sp>
        <p:nvSpPr>
          <p:cNvPr id="300" name="Google Shape;300;p4"/>
          <p:cNvSpPr/>
          <p:nvPr/>
        </p:nvSpPr>
        <p:spPr>
          <a:xfrm>
            <a:off x="5118546" y="793142"/>
            <a:ext cx="688199" cy="668588"/>
          </a:xfrm>
          <a:prstGeom prst="ellipse">
            <a:avLst/>
          </a:prstGeom>
          <a:solidFill>
            <a:srgbClr val="76A891"/>
          </a:solidFill>
          <a:ln w="22225" cap="rnd" cmpd="sng">
            <a:solidFill>
              <a:srgbClr val="76A891"/>
            </a:solidFill>
            <a:prstDash val="solid"/>
            <a:round/>
            <a:headEnd type="none" w="sm" len="sm"/>
            <a:tailEnd type="none" w="sm" len="sm"/>
          </a:ln>
        </p:spPr>
        <p:txBody>
          <a:bodyPr spcFirstLastPara="1" wrap="square" lIns="68569" tIns="68569" rIns="68569" bIns="68569" anchor="ctr" anchorCtr="0">
            <a:noAutofit/>
          </a:bodyPr>
          <a:lstStyle/>
          <a:p>
            <a:endParaRPr sz="1350">
              <a:solidFill>
                <a:schemeClr val="dk1"/>
              </a:solidFill>
              <a:latin typeface="Calibri"/>
              <a:ea typeface="Calibri"/>
              <a:cs typeface="Calibri"/>
              <a:sym typeface="Calibri"/>
            </a:endParaRPr>
          </a:p>
        </p:txBody>
      </p:sp>
      <p:sp>
        <p:nvSpPr>
          <p:cNvPr id="301" name="Google Shape;301;p4"/>
          <p:cNvSpPr txBox="1"/>
          <p:nvPr/>
        </p:nvSpPr>
        <p:spPr>
          <a:xfrm>
            <a:off x="5118552" y="781039"/>
            <a:ext cx="683100" cy="668700"/>
          </a:xfrm>
          <a:prstGeom prst="rect">
            <a:avLst/>
          </a:prstGeom>
          <a:noFill/>
          <a:ln>
            <a:noFill/>
          </a:ln>
        </p:spPr>
        <p:txBody>
          <a:bodyPr spcFirstLastPara="1" wrap="square" lIns="5700" tIns="5700" rIns="5700" bIns="5700" anchor="ctr" anchorCtr="0">
            <a:noAutofit/>
          </a:bodyPr>
          <a:lstStyle/>
          <a:p>
            <a:pPr algn="ctr">
              <a:lnSpc>
                <a:spcPct val="90000"/>
              </a:lnSpc>
            </a:pPr>
            <a:r>
              <a:rPr lang="en-US" sz="900">
                <a:solidFill>
                  <a:schemeClr val="lt1"/>
                </a:solidFill>
                <a:latin typeface="Calibri"/>
                <a:ea typeface="Calibri"/>
                <a:cs typeface="Calibri"/>
                <a:sym typeface="Calibri"/>
              </a:rPr>
              <a:t>Sleep disturbance</a:t>
            </a:r>
            <a:endParaRPr sz="1350">
              <a:solidFill>
                <a:schemeClr val="dk1"/>
              </a:solidFill>
              <a:latin typeface="Calibri"/>
              <a:ea typeface="Calibri"/>
              <a:cs typeface="Calibri"/>
              <a:sym typeface="Calibri"/>
            </a:endParaRPr>
          </a:p>
        </p:txBody>
      </p:sp>
      <p:sp>
        <p:nvSpPr>
          <p:cNvPr id="302" name="Google Shape;302;p4"/>
          <p:cNvSpPr/>
          <p:nvPr/>
        </p:nvSpPr>
        <p:spPr>
          <a:xfrm>
            <a:off x="5965778" y="1449651"/>
            <a:ext cx="688275" cy="668700"/>
          </a:xfrm>
          <a:prstGeom prst="ellipse">
            <a:avLst/>
          </a:prstGeom>
          <a:solidFill>
            <a:srgbClr val="76A891"/>
          </a:solidFill>
          <a:ln w="22225" cap="rnd" cmpd="sng">
            <a:solidFill>
              <a:srgbClr val="76A891"/>
            </a:solidFill>
            <a:prstDash val="solid"/>
            <a:round/>
            <a:headEnd type="none" w="sm" len="sm"/>
            <a:tailEnd type="none" w="sm" len="sm"/>
          </a:ln>
        </p:spPr>
        <p:txBody>
          <a:bodyPr spcFirstLastPara="1" wrap="square" lIns="68569" tIns="68569" rIns="68569" bIns="68569" anchor="ctr" anchorCtr="0">
            <a:noAutofit/>
          </a:bodyPr>
          <a:lstStyle/>
          <a:p>
            <a:endParaRPr sz="1350">
              <a:solidFill>
                <a:schemeClr val="dk1"/>
              </a:solidFill>
              <a:latin typeface="Calibri"/>
              <a:ea typeface="Calibri"/>
              <a:cs typeface="Calibri"/>
              <a:sym typeface="Calibri"/>
            </a:endParaRPr>
          </a:p>
        </p:txBody>
      </p:sp>
      <p:sp>
        <p:nvSpPr>
          <p:cNvPr id="303" name="Google Shape;303;p4"/>
          <p:cNvSpPr txBox="1"/>
          <p:nvPr/>
        </p:nvSpPr>
        <p:spPr>
          <a:xfrm>
            <a:off x="5965771" y="1449252"/>
            <a:ext cx="716850" cy="668700"/>
          </a:xfrm>
          <a:prstGeom prst="rect">
            <a:avLst/>
          </a:prstGeom>
          <a:noFill/>
          <a:ln>
            <a:noFill/>
          </a:ln>
        </p:spPr>
        <p:txBody>
          <a:bodyPr spcFirstLastPara="1" wrap="square" lIns="5700" tIns="5700" rIns="5700" bIns="5700" anchor="ctr" anchorCtr="0">
            <a:noAutofit/>
          </a:bodyPr>
          <a:lstStyle/>
          <a:p>
            <a:pPr algn="ctr">
              <a:lnSpc>
                <a:spcPct val="90000"/>
              </a:lnSpc>
            </a:pPr>
            <a:r>
              <a:rPr lang="en-US" sz="900">
                <a:solidFill>
                  <a:schemeClr val="lt1"/>
                </a:solidFill>
                <a:latin typeface="Calibri"/>
                <a:ea typeface="Calibri"/>
                <a:cs typeface="Calibri"/>
                <a:sym typeface="Calibri"/>
              </a:rPr>
              <a:t>Hypervigilance</a:t>
            </a:r>
            <a:endParaRPr sz="900">
              <a:solidFill>
                <a:schemeClr val="lt1"/>
              </a:solidFill>
              <a:latin typeface="Calibri"/>
              <a:ea typeface="Calibri"/>
              <a:cs typeface="Calibri"/>
              <a:sym typeface="Calibri"/>
            </a:endParaRPr>
          </a:p>
        </p:txBody>
      </p:sp>
      <p:sp>
        <p:nvSpPr>
          <p:cNvPr id="304" name="Google Shape;304;p4"/>
          <p:cNvSpPr txBox="1"/>
          <p:nvPr/>
        </p:nvSpPr>
        <p:spPr>
          <a:xfrm rot="-2109839">
            <a:off x="5065562" y="1937462"/>
            <a:ext cx="36333" cy="36008"/>
          </a:xfrm>
          <a:prstGeom prst="rect">
            <a:avLst/>
          </a:prstGeom>
          <a:noFill/>
          <a:ln>
            <a:noFill/>
          </a:ln>
        </p:spPr>
        <p:txBody>
          <a:bodyPr spcFirstLastPara="1" wrap="square" lIns="9525" tIns="0" rIns="9525" bIns="0" anchor="ctr" anchorCtr="0">
            <a:noAutofit/>
          </a:bodyPr>
          <a:lstStyle/>
          <a:p>
            <a:pPr algn="ctr">
              <a:lnSpc>
                <a:spcPct val="90000"/>
              </a:lnSpc>
            </a:pPr>
            <a:endParaRPr sz="1200">
              <a:solidFill>
                <a:schemeClr val="dk1"/>
              </a:solidFill>
              <a:latin typeface="Calibri"/>
              <a:ea typeface="Calibri"/>
              <a:cs typeface="Calibri"/>
              <a:sym typeface="Calibri"/>
            </a:endParaRPr>
          </a:p>
        </p:txBody>
      </p:sp>
      <p:sp>
        <p:nvSpPr>
          <p:cNvPr id="305" name="Google Shape;305;p4"/>
          <p:cNvSpPr/>
          <p:nvPr/>
        </p:nvSpPr>
        <p:spPr>
          <a:xfrm>
            <a:off x="6616257" y="780807"/>
            <a:ext cx="688199" cy="668588"/>
          </a:xfrm>
          <a:prstGeom prst="ellipse">
            <a:avLst/>
          </a:prstGeom>
          <a:solidFill>
            <a:srgbClr val="76A891"/>
          </a:solidFill>
          <a:ln w="22225" cap="rnd" cmpd="sng">
            <a:solidFill>
              <a:srgbClr val="76A891"/>
            </a:solidFill>
            <a:prstDash val="solid"/>
            <a:round/>
            <a:headEnd type="none" w="sm" len="sm"/>
            <a:tailEnd type="none" w="sm" len="sm"/>
          </a:ln>
        </p:spPr>
        <p:txBody>
          <a:bodyPr spcFirstLastPara="1" wrap="square" lIns="68569" tIns="68569" rIns="68569" bIns="68569" anchor="ctr" anchorCtr="0">
            <a:noAutofit/>
          </a:bodyPr>
          <a:lstStyle/>
          <a:p>
            <a:endParaRPr sz="1350">
              <a:solidFill>
                <a:schemeClr val="dk1"/>
              </a:solidFill>
              <a:latin typeface="Calibri"/>
              <a:ea typeface="Calibri"/>
              <a:cs typeface="Calibri"/>
              <a:sym typeface="Calibri"/>
            </a:endParaRPr>
          </a:p>
        </p:txBody>
      </p:sp>
      <p:sp>
        <p:nvSpPr>
          <p:cNvPr id="306" name="Google Shape;306;p4"/>
          <p:cNvSpPr txBox="1"/>
          <p:nvPr/>
        </p:nvSpPr>
        <p:spPr>
          <a:xfrm>
            <a:off x="6616247" y="793134"/>
            <a:ext cx="688275" cy="668475"/>
          </a:xfrm>
          <a:prstGeom prst="rect">
            <a:avLst/>
          </a:prstGeom>
          <a:noFill/>
          <a:ln>
            <a:noFill/>
          </a:ln>
        </p:spPr>
        <p:txBody>
          <a:bodyPr spcFirstLastPara="1" wrap="square" lIns="5700" tIns="5700" rIns="5700" bIns="5700" anchor="ctr" anchorCtr="0">
            <a:noAutofit/>
          </a:bodyPr>
          <a:lstStyle/>
          <a:p>
            <a:pPr algn="ctr">
              <a:lnSpc>
                <a:spcPct val="90000"/>
              </a:lnSpc>
            </a:pPr>
            <a:r>
              <a:rPr lang="en-US" sz="900">
                <a:solidFill>
                  <a:schemeClr val="lt1"/>
                </a:solidFill>
                <a:latin typeface="Calibri"/>
                <a:ea typeface="Calibri"/>
                <a:cs typeface="Calibri"/>
                <a:sym typeface="Calibri"/>
              </a:rPr>
              <a:t>Hopelessness</a:t>
            </a:r>
            <a:endParaRPr sz="1350">
              <a:solidFill>
                <a:schemeClr val="dk1"/>
              </a:solidFill>
              <a:latin typeface="Calibri"/>
              <a:ea typeface="Calibri"/>
              <a:cs typeface="Calibri"/>
              <a:sym typeface="Calibri"/>
            </a:endParaRPr>
          </a:p>
        </p:txBody>
      </p:sp>
      <p:sp>
        <p:nvSpPr>
          <p:cNvPr id="307" name="Google Shape;307;p4"/>
          <p:cNvSpPr txBox="1"/>
          <p:nvPr/>
        </p:nvSpPr>
        <p:spPr>
          <a:xfrm rot="-1046461">
            <a:off x="5178712" y="2153619"/>
            <a:ext cx="36596" cy="35749"/>
          </a:xfrm>
          <a:prstGeom prst="rect">
            <a:avLst/>
          </a:prstGeom>
          <a:noFill/>
          <a:ln>
            <a:noFill/>
          </a:ln>
        </p:spPr>
        <p:txBody>
          <a:bodyPr spcFirstLastPara="1" wrap="square" lIns="9525" tIns="0" rIns="9525" bIns="0" anchor="ctr" anchorCtr="0">
            <a:noAutofit/>
          </a:bodyPr>
          <a:lstStyle/>
          <a:p>
            <a:pPr algn="ctr">
              <a:lnSpc>
                <a:spcPct val="90000"/>
              </a:lnSpc>
            </a:pPr>
            <a:endParaRPr sz="1200">
              <a:solidFill>
                <a:schemeClr val="dk1"/>
              </a:solidFill>
              <a:latin typeface="Calibri"/>
              <a:ea typeface="Calibri"/>
              <a:cs typeface="Calibri"/>
              <a:sym typeface="Calibri"/>
            </a:endParaRPr>
          </a:p>
        </p:txBody>
      </p:sp>
      <p:sp>
        <p:nvSpPr>
          <p:cNvPr id="308" name="Google Shape;308;p4"/>
          <p:cNvSpPr/>
          <p:nvPr/>
        </p:nvSpPr>
        <p:spPr>
          <a:xfrm>
            <a:off x="7008432" y="1621169"/>
            <a:ext cx="688199" cy="668588"/>
          </a:xfrm>
          <a:prstGeom prst="ellipse">
            <a:avLst/>
          </a:prstGeom>
          <a:solidFill>
            <a:srgbClr val="76A891"/>
          </a:solidFill>
          <a:ln w="22225" cap="rnd" cmpd="sng">
            <a:solidFill>
              <a:srgbClr val="76A891"/>
            </a:solidFill>
            <a:prstDash val="solid"/>
            <a:round/>
            <a:headEnd type="none" w="sm" len="sm"/>
            <a:tailEnd type="none" w="sm" len="sm"/>
          </a:ln>
        </p:spPr>
        <p:txBody>
          <a:bodyPr spcFirstLastPara="1" wrap="square" lIns="68569" tIns="68569" rIns="68569" bIns="68569" anchor="ctr" anchorCtr="0">
            <a:noAutofit/>
          </a:bodyPr>
          <a:lstStyle/>
          <a:p>
            <a:endParaRPr sz="1350">
              <a:solidFill>
                <a:schemeClr val="dk1"/>
              </a:solidFill>
              <a:latin typeface="Calibri"/>
              <a:ea typeface="Calibri"/>
              <a:cs typeface="Calibri"/>
              <a:sym typeface="Calibri"/>
            </a:endParaRPr>
          </a:p>
        </p:txBody>
      </p:sp>
      <p:sp>
        <p:nvSpPr>
          <p:cNvPr id="309" name="Google Shape;309;p4"/>
          <p:cNvSpPr txBox="1"/>
          <p:nvPr/>
        </p:nvSpPr>
        <p:spPr>
          <a:xfrm>
            <a:off x="7008421" y="1618227"/>
            <a:ext cx="683100" cy="668700"/>
          </a:xfrm>
          <a:prstGeom prst="rect">
            <a:avLst/>
          </a:prstGeom>
          <a:noFill/>
          <a:ln>
            <a:noFill/>
          </a:ln>
        </p:spPr>
        <p:txBody>
          <a:bodyPr spcFirstLastPara="1" wrap="square" lIns="5700" tIns="5700" rIns="5700" bIns="5700" anchor="ctr" anchorCtr="0">
            <a:noAutofit/>
          </a:bodyPr>
          <a:lstStyle/>
          <a:p>
            <a:pPr algn="ctr">
              <a:lnSpc>
                <a:spcPct val="90000"/>
              </a:lnSpc>
            </a:pPr>
            <a:r>
              <a:rPr lang="en-US" sz="900">
                <a:solidFill>
                  <a:schemeClr val="lt1"/>
                </a:solidFill>
                <a:latin typeface="Calibri"/>
                <a:ea typeface="Calibri"/>
                <a:cs typeface="Calibri"/>
                <a:sym typeface="Calibri"/>
              </a:rPr>
              <a:t>Self-doubt</a:t>
            </a:r>
            <a:endParaRPr sz="1350">
              <a:solidFill>
                <a:schemeClr val="dk1"/>
              </a:solidFill>
              <a:latin typeface="Calibri"/>
              <a:ea typeface="Calibri"/>
              <a:cs typeface="Calibri"/>
              <a:sym typeface="Calibri"/>
            </a:endParaRPr>
          </a:p>
        </p:txBody>
      </p:sp>
      <p:sp>
        <p:nvSpPr>
          <p:cNvPr id="310" name="Google Shape;310;p4"/>
          <p:cNvSpPr txBox="1"/>
          <p:nvPr/>
        </p:nvSpPr>
        <p:spPr>
          <a:xfrm>
            <a:off x="5217713" y="2393093"/>
            <a:ext cx="36651" cy="35606"/>
          </a:xfrm>
          <a:prstGeom prst="rect">
            <a:avLst/>
          </a:prstGeom>
          <a:noFill/>
          <a:ln>
            <a:noFill/>
          </a:ln>
        </p:spPr>
        <p:txBody>
          <a:bodyPr spcFirstLastPara="1" wrap="square" lIns="9525" tIns="0" rIns="9525" bIns="0" anchor="ctr" anchorCtr="0">
            <a:noAutofit/>
          </a:bodyPr>
          <a:lstStyle/>
          <a:p>
            <a:pPr algn="ctr">
              <a:lnSpc>
                <a:spcPct val="90000"/>
              </a:lnSpc>
            </a:pPr>
            <a:endParaRPr sz="1200">
              <a:solidFill>
                <a:schemeClr val="dk1"/>
              </a:solidFill>
              <a:latin typeface="Calibri"/>
              <a:ea typeface="Calibri"/>
              <a:cs typeface="Calibri"/>
              <a:sym typeface="Calibri"/>
            </a:endParaRPr>
          </a:p>
        </p:txBody>
      </p:sp>
      <p:sp>
        <p:nvSpPr>
          <p:cNvPr id="311" name="Google Shape;311;p4"/>
          <p:cNvSpPr/>
          <p:nvPr/>
        </p:nvSpPr>
        <p:spPr>
          <a:xfrm>
            <a:off x="6616248" y="2490651"/>
            <a:ext cx="688199" cy="668588"/>
          </a:xfrm>
          <a:prstGeom prst="ellipse">
            <a:avLst/>
          </a:prstGeom>
          <a:solidFill>
            <a:srgbClr val="76A891"/>
          </a:solidFill>
          <a:ln w="22225" cap="rnd" cmpd="sng">
            <a:solidFill>
              <a:srgbClr val="76A891"/>
            </a:solidFill>
            <a:prstDash val="solid"/>
            <a:round/>
            <a:headEnd type="none" w="sm" len="sm"/>
            <a:tailEnd type="none" w="sm" len="sm"/>
          </a:ln>
        </p:spPr>
        <p:txBody>
          <a:bodyPr spcFirstLastPara="1" wrap="square" lIns="68569" tIns="68569" rIns="68569" bIns="68569" anchor="ctr" anchorCtr="0">
            <a:noAutofit/>
          </a:bodyPr>
          <a:lstStyle/>
          <a:p>
            <a:endParaRPr sz="1350">
              <a:solidFill>
                <a:schemeClr val="dk1"/>
              </a:solidFill>
              <a:latin typeface="Calibri"/>
              <a:ea typeface="Calibri"/>
              <a:cs typeface="Calibri"/>
              <a:sym typeface="Calibri"/>
            </a:endParaRPr>
          </a:p>
        </p:txBody>
      </p:sp>
      <p:sp>
        <p:nvSpPr>
          <p:cNvPr id="312" name="Google Shape;312;p4"/>
          <p:cNvSpPr txBox="1"/>
          <p:nvPr/>
        </p:nvSpPr>
        <p:spPr>
          <a:xfrm>
            <a:off x="6616246" y="2490645"/>
            <a:ext cx="683100" cy="668475"/>
          </a:xfrm>
          <a:prstGeom prst="rect">
            <a:avLst/>
          </a:prstGeom>
          <a:noFill/>
          <a:ln>
            <a:noFill/>
          </a:ln>
        </p:spPr>
        <p:txBody>
          <a:bodyPr spcFirstLastPara="1" wrap="square" lIns="5700" tIns="5700" rIns="5700" bIns="5700" anchor="ctr" anchorCtr="0">
            <a:noAutofit/>
          </a:bodyPr>
          <a:lstStyle/>
          <a:p>
            <a:pPr algn="ctr">
              <a:lnSpc>
                <a:spcPct val="90000"/>
              </a:lnSpc>
            </a:pPr>
            <a:r>
              <a:rPr lang="en-US" sz="900">
                <a:solidFill>
                  <a:schemeClr val="lt1"/>
                </a:solidFill>
                <a:latin typeface="Calibri"/>
                <a:ea typeface="Calibri"/>
                <a:cs typeface="Calibri"/>
                <a:sym typeface="Calibri"/>
              </a:rPr>
              <a:t>Inability to concentrate</a:t>
            </a:r>
            <a:endParaRPr sz="1350">
              <a:solidFill>
                <a:schemeClr val="dk1"/>
              </a:solidFill>
              <a:latin typeface="Calibri"/>
              <a:ea typeface="Calibri"/>
              <a:cs typeface="Calibri"/>
              <a:sym typeface="Calibri"/>
            </a:endParaRPr>
          </a:p>
        </p:txBody>
      </p:sp>
      <p:sp>
        <p:nvSpPr>
          <p:cNvPr id="313" name="Google Shape;313;p4"/>
          <p:cNvSpPr/>
          <p:nvPr/>
        </p:nvSpPr>
        <p:spPr>
          <a:xfrm>
            <a:off x="6972132" y="3262193"/>
            <a:ext cx="688199" cy="668588"/>
          </a:xfrm>
          <a:prstGeom prst="ellipse">
            <a:avLst/>
          </a:prstGeom>
          <a:solidFill>
            <a:srgbClr val="76A891"/>
          </a:solidFill>
          <a:ln w="22225" cap="rnd" cmpd="sng">
            <a:solidFill>
              <a:srgbClr val="76A891"/>
            </a:solidFill>
            <a:prstDash val="solid"/>
            <a:round/>
            <a:headEnd type="none" w="sm" len="sm"/>
            <a:tailEnd type="none" w="sm" len="sm"/>
          </a:ln>
        </p:spPr>
        <p:txBody>
          <a:bodyPr spcFirstLastPara="1" wrap="square" lIns="68569" tIns="68569" rIns="68569" bIns="68569" anchor="ctr" anchorCtr="0">
            <a:noAutofit/>
          </a:bodyPr>
          <a:lstStyle/>
          <a:p>
            <a:endParaRPr sz="1350">
              <a:solidFill>
                <a:schemeClr val="dk1"/>
              </a:solidFill>
              <a:latin typeface="Calibri"/>
              <a:ea typeface="Calibri"/>
              <a:cs typeface="Calibri"/>
              <a:sym typeface="Calibri"/>
            </a:endParaRPr>
          </a:p>
        </p:txBody>
      </p:sp>
      <p:sp>
        <p:nvSpPr>
          <p:cNvPr id="314" name="Google Shape;314;p4"/>
          <p:cNvSpPr txBox="1"/>
          <p:nvPr/>
        </p:nvSpPr>
        <p:spPr>
          <a:xfrm>
            <a:off x="6972121" y="3270552"/>
            <a:ext cx="683100" cy="668475"/>
          </a:xfrm>
          <a:prstGeom prst="rect">
            <a:avLst/>
          </a:prstGeom>
          <a:noFill/>
          <a:ln>
            <a:noFill/>
          </a:ln>
        </p:spPr>
        <p:txBody>
          <a:bodyPr spcFirstLastPara="1" wrap="square" lIns="5700" tIns="5700" rIns="5700" bIns="5700" anchor="ctr" anchorCtr="0">
            <a:noAutofit/>
          </a:bodyPr>
          <a:lstStyle/>
          <a:p>
            <a:pPr algn="ctr">
              <a:lnSpc>
                <a:spcPct val="90000"/>
              </a:lnSpc>
            </a:pPr>
            <a:r>
              <a:rPr lang="en-US" sz="900">
                <a:solidFill>
                  <a:schemeClr val="lt1"/>
                </a:solidFill>
                <a:latin typeface="Calibri"/>
                <a:ea typeface="Calibri"/>
                <a:cs typeface="Calibri"/>
                <a:sym typeface="Calibri"/>
              </a:rPr>
              <a:t>Forgetfulness</a:t>
            </a:r>
            <a:endParaRPr sz="1350">
              <a:solidFill>
                <a:schemeClr val="dk1"/>
              </a:solidFill>
              <a:latin typeface="Calibri"/>
              <a:ea typeface="Calibri"/>
              <a:cs typeface="Calibri"/>
              <a:sym typeface="Calibri"/>
            </a:endParaRPr>
          </a:p>
        </p:txBody>
      </p:sp>
      <p:sp>
        <p:nvSpPr>
          <p:cNvPr id="315" name="Google Shape;315;p4"/>
          <p:cNvSpPr txBox="1"/>
          <p:nvPr/>
        </p:nvSpPr>
        <p:spPr>
          <a:xfrm rot="2109839">
            <a:off x="5065577" y="2848377"/>
            <a:ext cx="36333" cy="36008"/>
          </a:xfrm>
          <a:prstGeom prst="rect">
            <a:avLst/>
          </a:prstGeom>
          <a:noFill/>
          <a:ln>
            <a:noFill/>
          </a:ln>
        </p:spPr>
        <p:txBody>
          <a:bodyPr spcFirstLastPara="1" wrap="square" lIns="9525" tIns="0" rIns="9525" bIns="0" anchor="ctr" anchorCtr="0">
            <a:noAutofit/>
          </a:bodyPr>
          <a:lstStyle/>
          <a:p>
            <a:pPr algn="ctr">
              <a:lnSpc>
                <a:spcPct val="90000"/>
              </a:lnSpc>
            </a:pPr>
            <a:endParaRPr sz="1200">
              <a:solidFill>
                <a:schemeClr val="dk1"/>
              </a:solidFill>
              <a:latin typeface="Calibri"/>
              <a:ea typeface="Calibri"/>
              <a:cs typeface="Calibri"/>
              <a:sym typeface="Calibri"/>
            </a:endParaRPr>
          </a:p>
        </p:txBody>
      </p:sp>
      <p:sp>
        <p:nvSpPr>
          <p:cNvPr id="316" name="Google Shape;316;p4"/>
          <p:cNvSpPr/>
          <p:nvPr/>
        </p:nvSpPr>
        <p:spPr>
          <a:xfrm>
            <a:off x="5994046" y="3477813"/>
            <a:ext cx="688275" cy="668700"/>
          </a:xfrm>
          <a:prstGeom prst="ellipse">
            <a:avLst/>
          </a:prstGeom>
          <a:solidFill>
            <a:srgbClr val="76A891"/>
          </a:solidFill>
          <a:ln w="22225" cap="rnd" cmpd="sng">
            <a:solidFill>
              <a:srgbClr val="76A891"/>
            </a:solidFill>
            <a:prstDash val="solid"/>
            <a:round/>
            <a:headEnd type="none" w="sm" len="sm"/>
            <a:tailEnd type="none" w="sm" len="sm"/>
          </a:ln>
        </p:spPr>
        <p:txBody>
          <a:bodyPr spcFirstLastPara="1" wrap="square" lIns="68569" tIns="68569" rIns="68569" bIns="68569" anchor="ctr" anchorCtr="0">
            <a:noAutofit/>
          </a:bodyPr>
          <a:lstStyle/>
          <a:p>
            <a:endParaRPr sz="1350">
              <a:solidFill>
                <a:schemeClr val="dk1"/>
              </a:solidFill>
              <a:latin typeface="Calibri"/>
              <a:ea typeface="Calibri"/>
              <a:cs typeface="Calibri"/>
              <a:sym typeface="Calibri"/>
            </a:endParaRPr>
          </a:p>
        </p:txBody>
      </p:sp>
      <p:sp>
        <p:nvSpPr>
          <p:cNvPr id="317" name="Google Shape;317;p4"/>
          <p:cNvSpPr txBox="1"/>
          <p:nvPr/>
        </p:nvSpPr>
        <p:spPr>
          <a:xfrm>
            <a:off x="5994046" y="3477815"/>
            <a:ext cx="683100" cy="668475"/>
          </a:xfrm>
          <a:prstGeom prst="rect">
            <a:avLst/>
          </a:prstGeom>
          <a:noFill/>
          <a:ln>
            <a:noFill/>
          </a:ln>
        </p:spPr>
        <p:txBody>
          <a:bodyPr spcFirstLastPara="1" wrap="square" lIns="5700" tIns="5700" rIns="5700" bIns="5700" anchor="ctr" anchorCtr="0">
            <a:noAutofit/>
          </a:bodyPr>
          <a:lstStyle/>
          <a:p>
            <a:pPr algn="ctr">
              <a:lnSpc>
                <a:spcPct val="90000"/>
              </a:lnSpc>
            </a:pPr>
            <a:r>
              <a:rPr lang="en-US" sz="900">
                <a:solidFill>
                  <a:schemeClr val="lt1"/>
                </a:solidFill>
                <a:latin typeface="Calibri"/>
                <a:ea typeface="Calibri"/>
                <a:cs typeface="Calibri"/>
                <a:sym typeface="Calibri"/>
              </a:rPr>
              <a:t>Withdrawal/</a:t>
            </a:r>
            <a:endParaRPr sz="1350">
              <a:solidFill>
                <a:schemeClr val="dk1"/>
              </a:solidFill>
              <a:latin typeface="Calibri"/>
              <a:ea typeface="Calibri"/>
              <a:cs typeface="Calibri"/>
              <a:sym typeface="Calibri"/>
            </a:endParaRPr>
          </a:p>
          <a:p>
            <a:pPr algn="ctr">
              <a:lnSpc>
                <a:spcPct val="90000"/>
              </a:lnSpc>
              <a:spcBef>
                <a:spcPts val="315"/>
              </a:spcBef>
            </a:pPr>
            <a:r>
              <a:rPr lang="en-US" sz="900">
                <a:solidFill>
                  <a:schemeClr val="lt1"/>
                </a:solidFill>
                <a:latin typeface="Calibri"/>
                <a:ea typeface="Calibri"/>
                <a:cs typeface="Calibri"/>
                <a:sym typeface="Calibri"/>
              </a:rPr>
              <a:t>isolation</a:t>
            </a:r>
            <a:endParaRPr sz="1350">
              <a:solidFill>
                <a:schemeClr val="dk1"/>
              </a:solidFill>
              <a:latin typeface="Calibri"/>
              <a:ea typeface="Calibri"/>
              <a:cs typeface="Calibri"/>
              <a:sym typeface="Calibri"/>
            </a:endParaRPr>
          </a:p>
        </p:txBody>
      </p:sp>
      <p:sp>
        <p:nvSpPr>
          <p:cNvPr id="318" name="Google Shape;318;p4"/>
          <p:cNvSpPr txBox="1"/>
          <p:nvPr/>
        </p:nvSpPr>
        <p:spPr>
          <a:xfrm rot="3195703">
            <a:off x="4889231" y="3019641"/>
            <a:ext cx="36008" cy="36333"/>
          </a:xfrm>
          <a:prstGeom prst="rect">
            <a:avLst/>
          </a:prstGeom>
          <a:noFill/>
          <a:ln>
            <a:noFill/>
          </a:ln>
        </p:spPr>
        <p:txBody>
          <a:bodyPr spcFirstLastPara="1" wrap="square" lIns="9525" tIns="0" rIns="9525" bIns="0" anchor="ctr" anchorCtr="0">
            <a:noAutofit/>
          </a:bodyPr>
          <a:lstStyle/>
          <a:p>
            <a:pPr algn="ctr">
              <a:lnSpc>
                <a:spcPct val="90000"/>
              </a:lnSpc>
            </a:pPr>
            <a:endParaRPr sz="1200">
              <a:solidFill>
                <a:schemeClr val="dk1"/>
              </a:solidFill>
              <a:latin typeface="Calibri"/>
              <a:ea typeface="Calibri"/>
              <a:cs typeface="Calibri"/>
              <a:sym typeface="Calibri"/>
            </a:endParaRPr>
          </a:p>
        </p:txBody>
      </p:sp>
      <p:sp>
        <p:nvSpPr>
          <p:cNvPr id="319" name="Google Shape;319;p4"/>
          <p:cNvSpPr/>
          <p:nvPr/>
        </p:nvSpPr>
        <p:spPr>
          <a:xfrm>
            <a:off x="5596760" y="2601857"/>
            <a:ext cx="688275" cy="668700"/>
          </a:xfrm>
          <a:prstGeom prst="ellipse">
            <a:avLst/>
          </a:prstGeom>
          <a:solidFill>
            <a:srgbClr val="76A891"/>
          </a:solidFill>
          <a:ln w="22225" cap="rnd" cmpd="sng">
            <a:solidFill>
              <a:srgbClr val="76A891"/>
            </a:solidFill>
            <a:prstDash val="solid"/>
            <a:round/>
            <a:headEnd type="none" w="sm" len="sm"/>
            <a:tailEnd type="none" w="sm" len="sm"/>
          </a:ln>
        </p:spPr>
        <p:txBody>
          <a:bodyPr spcFirstLastPara="1" wrap="square" lIns="68569" tIns="68569" rIns="68569" bIns="68569" anchor="ctr" anchorCtr="0">
            <a:noAutofit/>
          </a:bodyPr>
          <a:lstStyle/>
          <a:p>
            <a:endParaRPr sz="1350">
              <a:solidFill>
                <a:schemeClr val="dk1"/>
              </a:solidFill>
              <a:latin typeface="Calibri"/>
              <a:ea typeface="Calibri"/>
              <a:cs typeface="Calibri"/>
              <a:sym typeface="Calibri"/>
            </a:endParaRPr>
          </a:p>
        </p:txBody>
      </p:sp>
      <p:sp>
        <p:nvSpPr>
          <p:cNvPr id="320" name="Google Shape;320;p4"/>
          <p:cNvSpPr txBox="1"/>
          <p:nvPr/>
        </p:nvSpPr>
        <p:spPr>
          <a:xfrm>
            <a:off x="5697554" y="2699779"/>
            <a:ext cx="486675" cy="472950"/>
          </a:xfrm>
          <a:prstGeom prst="rect">
            <a:avLst/>
          </a:prstGeom>
          <a:noFill/>
          <a:ln>
            <a:noFill/>
          </a:ln>
        </p:spPr>
        <p:txBody>
          <a:bodyPr spcFirstLastPara="1" wrap="square" lIns="5700" tIns="5700" rIns="5700" bIns="5700" anchor="ctr" anchorCtr="0">
            <a:noAutofit/>
          </a:bodyPr>
          <a:lstStyle/>
          <a:p>
            <a:pPr algn="ctr">
              <a:lnSpc>
                <a:spcPct val="90000"/>
              </a:lnSpc>
            </a:pPr>
            <a:r>
              <a:rPr lang="en-US" sz="900">
                <a:solidFill>
                  <a:schemeClr val="lt1"/>
                </a:solidFill>
                <a:latin typeface="Calibri"/>
                <a:ea typeface="Calibri"/>
                <a:cs typeface="Calibri"/>
                <a:sym typeface="Calibri"/>
              </a:rPr>
              <a:t>Apathy</a:t>
            </a:r>
            <a:endParaRPr sz="1350">
              <a:solidFill>
                <a:schemeClr val="dk1"/>
              </a:solidFill>
              <a:latin typeface="Calibri"/>
              <a:ea typeface="Calibri"/>
              <a:cs typeface="Calibri"/>
              <a:sym typeface="Calibri"/>
            </a:endParaRPr>
          </a:p>
        </p:txBody>
      </p:sp>
      <p:sp>
        <p:nvSpPr>
          <p:cNvPr id="321" name="Google Shape;321;p4"/>
          <p:cNvSpPr txBox="1"/>
          <p:nvPr/>
        </p:nvSpPr>
        <p:spPr>
          <a:xfrm rot="4295340">
            <a:off x="4666997" y="3129564"/>
            <a:ext cx="35749" cy="36596"/>
          </a:xfrm>
          <a:prstGeom prst="rect">
            <a:avLst/>
          </a:prstGeom>
          <a:noFill/>
          <a:ln>
            <a:noFill/>
          </a:ln>
        </p:spPr>
        <p:txBody>
          <a:bodyPr spcFirstLastPara="1" wrap="square" lIns="9525" tIns="0" rIns="9525" bIns="0" anchor="ctr" anchorCtr="0">
            <a:noAutofit/>
          </a:bodyPr>
          <a:lstStyle/>
          <a:p>
            <a:pPr algn="ctr">
              <a:lnSpc>
                <a:spcPct val="90000"/>
              </a:lnSpc>
            </a:pPr>
            <a:endParaRPr sz="1200">
              <a:solidFill>
                <a:schemeClr val="dk1"/>
              </a:solidFill>
              <a:latin typeface="Calibri"/>
              <a:ea typeface="Calibri"/>
              <a:cs typeface="Calibri"/>
              <a:sym typeface="Calibri"/>
            </a:endParaRPr>
          </a:p>
        </p:txBody>
      </p:sp>
      <p:sp>
        <p:nvSpPr>
          <p:cNvPr id="322" name="Google Shape;322;p4"/>
          <p:cNvSpPr/>
          <p:nvPr/>
        </p:nvSpPr>
        <p:spPr>
          <a:xfrm>
            <a:off x="4958813" y="3361248"/>
            <a:ext cx="688275" cy="668700"/>
          </a:xfrm>
          <a:prstGeom prst="ellipse">
            <a:avLst/>
          </a:prstGeom>
          <a:solidFill>
            <a:srgbClr val="76A891"/>
          </a:solidFill>
          <a:ln w="22225" cap="rnd" cmpd="sng">
            <a:solidFill>
              <a:srgbClr val="76A891"/>
            </a:solidFill>
            <a:prstDash val="solid"/>
            <a:round/>
            <a:headEnd type="none" w="sm" len="sm"/>
            <a:tailEnd type="none" w="sm" len="sm"/>
          </a:ln>
        </p:spPr>
        <p:txBody>
          <a:bodyPr spcFirstLastPara="1" wrap="square" lIns="68569" tIns="68569" rIns="68569" bIns="68569" anchor="ctr" anchorCtr="0">
            <a:noAutofit/>
          </a:bodyPr>
          <a:lstStyle/>
          <a:p>
            <a:endParaRPr sz="1350">
              <a:solidFill>
                <a:schemeClr val="dk1"/>
              </a:solidFill>
              <a:latin typeface="Calibri"/>
              <a:ea typeface="Calibri"/>
              <a:cs typeface="Calibri"/>
              <a:sym typeface="Calibri"/>
            </a:endParaRPr>
          </a:p>
        </p:txBody>
      </p:sp>
      <p:sp>
        <p:nvSpPr>
          <p:cNvPr id="323" name="Google Shape;323;p4"/>
          <p:cNvSpPr txBox="1"/>
          <p:nvPr/>
        </p:nvSpPr>
        <p:spPr>
          <a:xfrm>
            <a:off x="5059607" y="3459171"/>
            <a:ext cx="486675" cy="472950"/>
          </a:xfrm>
          <a:prstGeom prst="rect">
            <a:avLst/>
          </a:prstGeom>
          <a:noFill/>
          <a:ln>
            <a:noFill/>
          </a:ln>
        </p:spPr>
        <p:txBody>
          <a:bodyPr spcFirstLastPara="1" wrap="square" lIns="5700" tIns="5700" rIns="5700" bIns="5700" anchor="ctr" anchorCtr="0">
            <a:noAutofit/>
          </a:bodyPr>
          <a:lstStyle/>
          <a:p>
            <a:pPr algn="ctr">
              <a:lnSpc>
                <a:spcPct val="90000"/>
              </a:lnSpc>
            </a:pPr>
            <a:r>
              <a:rPr lang="en-US" sz="900">
                <a:solidFill>
                  <a:schemeClr val="lt1"/>
                </a:solidFill>
                <a:latin typeface="Calibri"/>
                <a:ea typeface="Calibri"/>
                <a:cs typeface="Calibri"/>
                <a:sym typeface="Calibri"/>
              </a:rPr>
              <a:t>Anger</a:t>
            </a:r>
            <a:endParaRPr sz="1350">
              <a:solidFill>
                <a:schemeClr val="dk1"/>
              </a:solidFill>
              <a:latin typeface="Calibri"/>
              <a:ea typeface="Calibri"/>
              <a:cs typeface="Calibri"/>
              <a:sym typeface="Calibri"/>
            </a:endParaRPr>
          </a:p>
        </p:txBody>
      </p:sp>
      <p:sp>
        <p:nvSpPr>
          <p:cNvPr id="324" name="Google Shape;324;p4"/>
          <p:cNvSpPr txBox="1"/>
          <p:nvPr/>
        </p:nvSpPr>
        <p:spPr>
          <a:xfrm rot="5400000">
            <a:off x="4420642" y="3167453"/>
            <a:ext cx="35606" cy="36651"/>
          </a:xfrm>
          <a:prstGeom prst="rect">
            <a:avLst/>
          </a:prstGeom>
          <a:noFill/>
          <a:ln>
            <a:noFill/>
          </a:ln>
        </p:spPr>
        <p:txBody>
          <a:bodyPr spcFirstLastPara="1" wrap="square" lIns="9525" tIns="0" rIns="9525" bIns="0" anchor="ctr" anchorCtr="0">
            <a:noAutofit/>
          </a:bodyPr>
          <a:lstStyle/>
          <a:p>
            <a:pPr algn="ctr">
              <a:lnSpc>
                <a:spcPct val="90000"/>
              </a:lnSpc>
            </a:pPr>
            <a:endParaRPr sz="1200">
              <a:solidFill>
                <a:schemeClr val="dk1"/>
              </a:solidFill>
              <a:latin typeface="Calibri"/>
              <a:ea typeface="Calibri"/>
              <a:cs typeface="Calibri"/>
              <a:sym typeface="Calibri"/>
            </a:endParaRPr>
          </a:p>
        </p:txBody>
      </p:sp>
      <p:sp>
        <p:nvSpPr>
          <p:cNvPr id="325" name="Google Shape;325;p4"/>
          <p:cNvSpPr/>
          <p:nvPr/>
        </p:nvSpPr>
        <p:spPr>
          <a:xfrm>
            <a:off x="5107091" y="1639217"/>
            <a:ext cx="688275" cy="668700"/>
          </a:xfrm>
          <a:prstGeom prst="ellipse">
            <a:avLst/>
          </a:prstGeom>
          <a:solidFill>
            <a:srgbClr val="76A891"/>
          </a:solidFill>
          <a:ln w="22225" cap="rnd" cmpd="sng">
            <a:solidFill>
              <a:srgbClr val="76A891"/>
            </a:solidFill>
            <a:prstDash val="solid"/>
            <a:round/>
            <a:headEnd type="none" w="sm" len="sm"/>
            <a:tailEnd type="none" w="sm" len="sm"/>
          </a:ln>
        </p:spPr>
        <p:txBody>
          <a:bodyPr spcFirstLastPara="1" wrap="square" lIns="68569" tIns="68569" rIns="68569" bIns="68569" anchor="ctr" anchorCtr="0">
            <a:noAutofit/>
          </a:bodyPr>
          <a:lstStyle/>
          <a:p>
            <a:endParaRPr sz="1350">
              <a:solidFill>
                <a:schemeClr val="dk1"/>
              </a:solidFill>
              <a:latin typeface="Calibri"/>
              <a:ea typeface="Calibri"/>
              <a:cs typeface="Calibri"/>
              <a:sym typeface="Calibri"/>
            </a:endParaRPr>
          </a:p>
        </p:txBody>
      </p:sp>
      <p:sp>
        <p:nvSpPr>
          <p:cNvPr id="326" name="Google Shape;326;p4"/>
          <p:cNvSpPr txBox="1"/>
          <p:nvPr/>
        </p:nvSpPr>
        <p:spPr>
          <a:xfrm rot="-4295340">
            <a:off x="4174085" y="3129525"/>
            <a:ext cx="35749" cy="36596"/>
          </a:xfrm>
          <a:prstGeom prst="rect">
            <a:avLst/>
          </a:prstGeom>
          <a:noFill/>
          <a:ln>
            <a:noFill/>
          </a:ln>
        </p:spPr>
        <p:txBody>
          <a:bodyPr spcFirstLastPara="1" wrap="square" lIns="9525" tIns="0" rIns="9525" bIns="0" anchor="ctr" anchorCtr="0">
            <a:noAutofit/>
          </a:bodyPr>
          <a:lstStyle/>
          <a:p>
            <a:pPr algn="ctr">
              <a:lnSpc>
                <a:spcPct val="90000"/>
              </a:lnSpc>
            </a:pPr>
            <a:endParaRPr sz="1200">
              <a:solidFill>
                <a:schemeClr val="dk1"/>
              </a:solidFill>
              <a:latin typeface="Calibri"/>
              <a:ea typeface="Calibri"/>
              <a:cs typeface="Calibri"/>
              <a:sym typeface="Calibri"/>
            </a:endParaRPr>
          </a:p>
        </p:txBody>
      </p:sp>
      <p:sp>
        <p:nvSpPr>
          <p:cNvPr id="327" name="Google Shape;327;p4"/>
          <p:cNvSpPr/>
          <p:nvPr/>
        </p:nvSpPr>
        <p:spPr>
          <a:xfrm>
            <a:off x="3228118" y="3355998"/>
            <a:ext cx="688275" cy="668700"/>
          </a:xfrm>
          <a:prstGeom prst="ellipse">
            <a:avLst/>
          </a:prstGeom>
          <a:solidFill>
            <a:srgbClr val="76A891"/>
          </a:solidFill>
          <a:ln w="22225" cap="rnd" cmpd="sng">
            <a:solidFill>
              <a:srgbClr val="76A891"/>
            </a:solidFill>
            <a:prstDash val="solid"/>
            <a:round/>
            <a:headEnd type="none" w="sm" len="sm"/>
            <a:tailEnd type="none" w="sm" len="sm"/>
          </a:ln>
        </p:spPr>
        <p:txBody>
          <a:bodyPr spcFirstLastPara="1" wrap="square" lIns="68569" tIns="68569" rIns="68569" bIns="68569" anchor="ctr" anchorCtr="0">
            <a:noAutofit/>
          </a:bodyPr>
          <a:lstStyle/>
          <a:p>
            <a:endParaRPr sz="1350">
              <a:solidFill>
                <a:schemeClr val="dk1"/>
              </a:solidFill>
              <a:latin typeface="Calibri"/>
              <a:ea typeface="Calibri"/>
              <a:cs typeface="Calibri"/>
              <a:sym typeface="Calibri"/>
            </a:endParaRPr>
          </a:p>
        </p:txBody>
      </p:sp>
      <p:sp>
        <p:nvSpPr>
          <p:cNvPr id="328" name="Google Shape;328;p4"/>
          <p:cNvSpPr txBox="1"/>
          <p:nvPr/>
        </p:nvSpPr>
        <p:spPr>
          <a:xfrm rot="-3195703">
            <a:off x="3951617" y="3019605"/>
            <a:ext cx="36008" cy="36333"/>
          </a:xfrm>
          <a:prstGeom prst="rect">
            <a:avLst/>
          </a:prstGeom>
          <a:noFill/>
          <a:ln>
            <a:noFill/>
          </a:ln>
        </p:spPr>
        <p:txBody>
          <a:bodyPr spcFirstLastPara="1" wrap="square" lIns="9525" tIns="0" rIns="9525" bIns="0" anchor="ctr" anchorCtr="0">
            <a:noAutofit/>
          </a:bodyPr>
          <a:lstStyle/>
          <a:p>
            <a:pPr algn="ctr">
              <a:lnSpc>
                <a:spcPct val="90000"/>
              </a:lnSpc>
            </a:pPr>
            <a:endParaRPr sz="1200">
              <a:solidFill>
                <a:schemeClr val="dk1"/>
              </a:solidFill>
              <a:latin typeface="Calibri"/>
              <a:ea typeface="Calibri"/>
              <a:cs typeface="Calibri"/>
              <a:sym typeface="Calibri"/>
            </a:endParaRPr>
          </a:p>
        </p:txBody>
      </p:sp>
      <p:sp>
        <p:nvSpPr>
          <p:cNvPr id="329" name="Google Shape;329;p4"/>
          <p:cNvSpPr/>
          <p:nvPr/>
        </p:nvSpPr>
        <p:spPr>
          <a:xfrm>
            <a:off x="1205146" y="3326778"/>
            <a:ext cx="688275" cy="668700"/>
          </a:xfrm>
          <a:prstGeom prst="ellipse">
            <a:avLst/>
          </a:prstGeom>
          <a:solidFill>
            <a:srgbClr val="76A891"/>
          </a:solidFill>
          <a:ln w="22225" cap="rnd" cmpd="sng">
            <a:solidFill>
              <a:srgbClr val="76A891"/>
            </a:solidFill>
            <a:prstDash val="solid"/>
            <a:round/>
            <a:headEnd type="none" w="sm" len="sm"/>
            <a:tailEnd type="none" w="sm" len="sm"/>
          </a:ln>
        </p:spPr>
        <p:txBody>
          <a:bodyPr spcFirstLastPara="1" wrap="square" lIns="68569" tIns="68569" rIns="68569" bIns="68569" anchor="ctr" anchorCtr="0">
            <a:noAutofit/>
          </a:bodyPr>
          <a:lstStyle/>
          <a:p>
            <a:endParaRPr sz="1350">
              <a:solidFill>
                <a:schemeClr val="dk1"/>
              </a:solidFill>
              <a:latin typeface="Calibri"/>
              <a:ea typeface="Calibri"/>
              <a:cs typeface="Calibri"/>
              <a:sym typeface="Calibri"/>
            </a:endParaRPr>
          </a:p>
        </p:txBody>
      </p:sp>
      <p:sp>
        <p:nvSpPr>
          <p:cNvPr id="330" name="Google Shape;330;p4"/>
          <p:cNvSpPr txBox="1"/>
          <p:nvPr/>
        </p:nvSpPr>
        <p:spPr>
          <a:xfrm>
            <a:off x="1205147" y="3326783"/>
            <a:ext cx="688275" cy="642600"/>
          </a:xfrm>
          <a:prstGeom prst="rect">
            <a:avLst/>
          </a:prstGeom>
          <a:noFill/>
          <a:ln>
            <a:noFill/>
          </a:ln>
        </p:spPr>
        <p:txBody>
          <a:bodyPr spcFirstLastPara="1" wrap="square" lIns="5700" tIns="5700" rIns="5700" bIns="5700" anchor="ctr" anchorCtr="0">
            <a:noAutofit/>
          </a:bodyPr>
          <a:lstStyle/>
          <a:p>
            <a:pPr algn="ctr">
              <a:lnSpc>
                <a:spcPct val="90000"/>
              </a:lnSpc>
              <a:spcBef>
                <a:spcPts val="315"/>
              </a:spcBef>
            </a:pPr>
            <a:r>
              <a:rPr lang="en-US" sz="900">
                <a:solidFill>
                  <a:schemeClr val="lt1"/>
                </a:solidFill>
                <a:latin typeface="Calibri"/>
                <a:ea typeface="Calibri"/>
                <a:cs typeface="Calibri"/>
                <a:sym typeface="Calibri"/>
              </a:rPr>
              <a:t>Overwhelmed</a:t>
            </a:r>
            <a:endParaRPr sz="1350">
              <a:solidFill>
                <a:schemeClr val="dk1"/>
              </a:solidFill>
              <a:latin typeface="Calibri"/>
              <a:ea typeface="Calibri"/>
              <a:cs typeface="Calibri"/>
              <a:sym typeface="Calibri"/>
            </a:endParaRPr>
          </a:p>
        </p:txBody>
      </p:sp>
      <p:sp>
        <p:nvSpPr>
          <p:cNvPr id="331" name="Google Shape;331;p4"/>
          <p:cNvSpPr/>
          <p:nvPr/>
        </p:nvSpPr>
        <p:spPr>
          <a:xfrm>
            <a:off x="2462662" y="2428695"/>
            <a:ext cx="688199" cy="668588"/>
          </a:xfrm>
          <a:prstGeom prst="ellipse">
            <a:avLst/>
          </a:prstGeom>
          <a:solidFill>
            <a:srgbClr val="76A891"/>
          </a:solidFill>
          <a:ln w="22225" cap="rnd" cmpd="sng">
            <a:solidFill>
              <a:srgbClr val="76A891"/>
            </a:solidFill>
            <a:prstDash val="solid"/>
            <a:round/>
            <a:headEnd type="none" w="sm" len="sm"/>
            <a:tailEnd type="none" w="sm" len="sm"/>
          </a:ln>
        </p:spPr>
        <p:txBody>
          <a:bodyPr spcFirstLastPara="1" wrap="square" lIns="68569" tIns="68569" rIns="68569" bIns="68569" anchor="ctr" anchorCtr="0">
            <a:noAutofit/>
          </a:bodyPr>
          <a:lstStyle/>
          <a:p>
            <a:endParaRPr sz="1350">
              <a:solidFill>
                <a:schemeClr val="dk1"/>
              </a:solidFill>
              <a:latin typeface="Calibri"/>
              <a:ea typeface="Calibri"/>
              <a:cs typeface="Calibri"/>
              <a:sym typeface="Calibri"/>
            </a:endParaRPr>
          </a:p>
        </p:txBody>
      </p:sp>
      <p:sp>
        <p:nvSpPr>
          <p:cNvPr id="332" name="Google Shape;332;p4"/>
          <p:cNvSpPr txBox="1"/>
          <p:nvPr/>
        </p:nvSpPr>
        <p:spPr>
          <a:xfrm>
            <a:off x="2563454" y="2526616"/>
            <a:ext cx="486675" cy="472950"/>
          </a:xfrm>
          <a:prstGeom prst="rect">
            <a:avLst/>
          </a:prstGeom>
          <a:noFill/>
          <a:ln>
            <a:noFill/>
          </a:ln>
        </p:spPr>
        <p:txBody>
          <a:bodyPr spcFirstLastPara="1" wrap="square" lIns="5700" tIns="5700" rIns="5700" bIns="5700" anchor="ctr" anchorCtr="0">
            <a:noAutofit/>
          </a:bodyPr>
          <a:lstStyle/>
          <a:p>
            <a:pPr algn="ctr">
              <a:lnSpc>
                <a:spcPct val="90000"/>
              </a:lnSpc>
            </a:pPr>
            <a:r>
              <a:rPr lang="en-US" sz="900">
                <a:solidFill>
                  <a:schemeClr val="lt1"/>
                </a:solidFill>
                <a:latin typeface="Calibri"/>
                <a:ea typeface="Calibri"/>
                <a:cs typeface="Calibri"/>
                <a:sym typeface="Calibri"/>
              </a:rPr>
              <a:t>Appetite changes</a:t>
            </a:r>
            <a:endParaRPr sz="1350">
              <a:solidFill>
                <a:schemeClr val="dk1"/>
              </a:solidFill>
              <a:latin typeface="Calibri"/>
              <a:ea typeface="Calibri"/>
              <a:cs typeface="Calibri"/>
              <a:sym typeface="Calibri"/>
            </a:endParaRPr>
          </a:p>
        </p:txBody>
      </p:sp>
      <p:sp>
        <p:nvSpPr>
          <p:cNvPr id="333" name="Google Shape;333;p4"/>
          <p:cNvSpPr/>
          <p:nvPr/>
        </p:nvSpPr>
        <p:spPr>
          <a:xfrm>
            <a:off x="2161507" y="3317880"/>
            <a:ext cx="688275" cy="668700"/>
          </a:xfrm>
          <a:prstGeom prst="ellipse">
            <a:avLst/>
          </a:prstGeom>
          <a:solidFill>
            <a:srgbClr val="76A891"/>
          </a:solidFill>
          <a:ln w="22225" cap="rnd" cmpd="sng">
            <a:solidFill>
              <a:srgbClr val="76A891"/>
            </a:solidFill>
            <a:prstDash val="solid"/>
            <a:round/>
            <a:headEnd type="none" w="sm" len="sm"/>
            <a:tailEnd type="none" w="sm" len="sm"/>
          </a:ln>
        </p:spPr>
        <p:txBody>
          <a:bodyPr spcFirstLastPara="1" wrap="square" lIns="68569" tIns="68569" rIns="68569" bIns="68569" anchor="ctr" anchorCtr="0">
            <a:noAutofit/>
          </a:bodyPr>
          <a:lstStyle/>
          <a:p>
            <a:endParaRPr sz="1350">
              <a:solidFill>
                <a:schemeClr val="dk1"/>
              </a:solidFill>
              <a:latin typeface="Calibri"/>
              <a:ea typeface="Calibri"/>
              <a:cs typeface="Calibri"/>
              <a:sym typeface="Calibri"/>
            </a:endParaRPr>
          </a:p>
        </p:txBody>
      </p:sp>
      <p:sp>
        <p:nvSpPr>
          <p:cNvPr id="334" name="Google Shape;334;p4"/>
          <p:cNvSpPr txBox="1"/>
          <p:nvPr/>
        </p:nvSpPr>
        <p:spPr>
          <a:xfrm>
            <a:off x="2262301" y="3415802"/>
            <a:ext cx="486675" cy="472950"/>
          </a:xfrm>
          <a:prstGeom prst="rect">
            <a:avLst/>
          </a:prstGeom>
          <a:noFill/>
          <a:ln>
            <a:noFill/>
          </a:ln>
        </p:spPr>
        <p:txBody>
          <a:bodyPr spcFirstLastPara="1" wrap="square" lIns="5700" tIns="5700" rIns="5700" bIns="5700" anchor="ctr" anchorCtr="0">
            <a:noAutofit/>
          </a:bodyPr>
          <a:lstStyle/>
          <a:p>
            <a:pPr algn="ctr">
              <a:lnSpc>
                <a:spcPct val="90000"/>
              </a:lnSpc>
            </a:pPr>
            <a:r>
              <a:rPr lang="en-US" sz="900">
                <a:solidFill>
                  <a:schemeClr val="lt1"/>
                </a:solidFill>
                <a:latin typeface="Calibri"/>
                <a:ea typeface="Calibri"/>
                <a:cs typeface="Calibri"/>
                <a:sym typeface="Calibri"/>
              </a:rPr>
              <a:t>Loss of purpose</a:t>
            </a:r>
            <a:endParaRPr sz="1350">
              <a:solidFill>
                <a:schemeClr val="dk1"/>
              </a:solidFill>
              <a:latin typeface="Calibri"/>
              <a:ea typeface="Calibri"/>
              <a:cs typeface="Calibri"/>
              <a:sym typeface="Calibri"/>
            </a:endParaRPr>
          </a:p>
        </p:txBody>
      </p:sp>
      <p:sp>
        <p:nvSpPr>
          <p:cNvPr id="335" name="Google Shape;335;p4"/>
          <p:cNvSpPr txBox="1"/>
          <p:nvPr/>
        </p:nvSpPr>
        <p:spPr>
          <a:xfrm>
            <a:off x="3622487" y="2393093"/>
            <a:ext cx="36651" cy="35606"/>
          </a:xfrm>
          <a:prstGeom prst="rect">
            <a:avLst/>
          </a:prstGeom>
          <a:noFill/>
          <a:ln>
            <a:noFill/>
          </a:ln>
        </p:spPr>
        <p:txBody>
          <a:bodyPr spcFirstLastPara="1" wrap="square" lIns="9525" tIns="0" rIns="9525" bIns="0" anchor="ctr" anchorCtr="0">
            <a:noAutofit/>
          </a:bodyPr>
          <a:lstStyle/>
          <a:p>
            <a:pPr algn="ctr">
              <a:lnSpc>
                <a:spcPct val="90000"/>
              </a:lnSpc>
            </a:pPr>
            <a:endParaRPr sz="1200">
              <a:solidFill>
                <a:schemeClr val="dk1"/>
              </a:solidFill>
              <a:latin typeface="Calibri"/>
              <a:ea typeface="Calibri"/>
              <a:cs typeface="Calibri"/>
              <a:sym typeface="Calibri"/>
            </a:endParaRPr>
          </a:p>
        </p:txBody>
      </p:sp>
      <p:sp>
        <p:nvSpPr>
          <p:cNvPr id="336" name="Google Shape;336;p4"/>
          <p:cNvSpPr/>
          <p:nvPr/>
        </p:nvSpPr>
        <p:spPr>
          <a:xfrm>
            <a:off x="1369256" y="2414826"/>
            <a:ext cx="688199" cy="668588"/>
          </a:xfrm>
          <a:prstGeom prst="ellipse">
            <a:avLst/>
          </a:prstGeom>
          <a:solidFill>
            <a:srgbClr val="76A891"/>
          </a:solidFill>
          <a:ln w="22225" cap="rnd" cmpd="sng">
            <a:solidFill>
              <a:srgbClr val="76A891"/>
            </a:solidFill>
            <a:prstDash val="solid"/>
            <a:round/>
            <a:headEnd type="none" w="sm" len="sm"/>
            <a:tailEnd type="none" w="sm" len="sm"/>
          </a:ln>
        </p:spPr>
        <p:txBody>
          <a:bodyPr spcFirstLastPara="1" wrap="square" lIns="68569" tIns="68569" rIns="68569" bIns="68569" anchor="ctr" anchorCtr="0">
            <a:noAutofit/>
          </a:bodyPr>
          <a:lstStyle/>
          <a:p>
            <a:endParaRPr sz="1350">
              <a:solidFill>
                <a:schemeClr val="dk1"/>
              </a:solidFill>
              <a:latin typeface="Calibri"/>
              <a:ea typeface="Calibri"/>
              <a:cs typeface="Calibri"/>
              <a:sym typeface="Calibri"/>
            </a:endParaRPr>
          </a:p>
        </p:txBody>
      </p:sp>
      <p:sp>
        <p:nvSpPr>
          <p:cNvPr id="337" name="Google Shape;337;p4"/>
          <p:cNvSpPr txBox="1"/>
          <p:nvPr/>
        </p:nvSpPr>
        <p:spPr>
          <a:xfrm>
            <a:off x="1369247" y="2423178"/>
            <a:ext cx="688275" cy="668475"/>
          </a:xfrm>
          <a:prstGeom prst="rect">
            <a:avLst/>
          </a:prstGeom>
          <a:noFill/>
          <a:ln>
            <a:noFill/>
          </a:ln>
        </p:spPr>
        <p:txBody>
          <a:bodyPr spcFirstLastPara="1" wrap="square" lIns="5700" tIns="5700" rIns="5700" bIns="5700" anchor="ctr" anchorCtr="0">
            <a:noAutofit/>
          </a:bodyPr>
          <a:lstStyle/>
          <a:p>
            <a:pPr algn="ctr">
              <a:lnSpc>
                <a:spcPct val="90000"/>
              </a:lnSpc>
            </a:pPr>
            <a:r>
              <a:rPr lang="en-US" sz="900">
                <a:solidFill>
                  <a:schemeClr val="lt1"/>
                </a:solidFill>
                <a:latin typeface="Calibri"/>
                <a:ea typeface="Calibri"/>
                <a:cs typeface="Calibri"/>
                <a:sym typeface="Calibri"/>
              </a:rPr>
              <a:t>Triggered by students’ traumas</a:t>
            </a:r>
            <a:endParaRPr sz="1350">
              <a:solidFill>
                <a:schemeClr val="dk1"/>
              </a:solidFill>
              <a:latin typeface="Calibri"/>
              <a:ea typeface="Calibri"/>
              <a:cs typeface="Calibri"/>
              <a:sym typeface="Calibri"/>
            </a:endParaRPr>
          </a:p>
        </p:txBody>
      </p:sp>
      <p:sp>
        <p:nvSpPr>
          <p:cNvPr id="338" name="Google Shape;338;p4"/>
          <p:cNvSpPr txBox="1"/>
          <p:nvPr/>
        </p:nvSpPr>
        <p:spPr>
          <a:xfrm rot="1046461">
            <a:off x="3661603" y="2153579"/>
            <a:ext cx="36596" cy="35749"/>
          </a:xfrm>
          <a:prstGeom prst="rect">
            <a:avLst/>
          </a:prstGeom>
          <a:noFill/>
          <a:ln>
            <a:noFill/>
          </a:ln>
        </p:spPr>
        <p:txBody>
          <a:bodyPr spcFirstLastPara="1" wrap="square" lIns="9525" tIns="0" rIns="9525" bIns="0" anchor="ctr" anchorCtr="0">
            <a:noAutofit/>
          </a:bodyPr>
          <a:lstStyle/>
          <a:p>
            <a:pPr algn="ctr">
              <a:lnSpc>
                <a:spcPct val="90000"/>
              </a:lnSpc>
            </a:pPr>
            <a:endParaRPr sz="1200">
              <a:solidFill>
                <a:schemeClr val="dk1"/>
              </a:solidFill>
              <a:latin typeface="Calibri"/>
              <a:ea typeface="Calibri"/>
              <a:cs typeface="Calibri"/>
              <a:sym typeface="Calibri"/>
            </a:endParaRPr>
          </a:p>
        </p:txBody>
      </p:sp>
      <p:sp>
        <p:nvSpPr>
          <p:cNvPr id="339" name="Google Shape;339;p4"/>
          <p:cNvSpPr/>
          <p:nvPr/>
        </p:nvSpPr>
        <p:spPr>
          <a:xfrm>
            <a:off x="1760240" y="1525310"/>
            <a:ext cx="688199" cy="668588"/>
          </a:xfrm>
          <a:prstGeom prst="ellipse">
            <a:avLst/>
          </a:prstGeom>
          <a:solidFill>
            <a:srgbClr val="76A891"/>
          </a:solidFill>
          <a:ln w="22225" cap="rnd" cmpd="sng">
            <a:solidFill>
              <a:srgbClr val="76A891"/>
            </a:solidFill>
            <a:prstDash val="solid"/>
            <a:round/>
            <a:headEnd type="none" w="sm" len="sm"/>
            <a:tailEnd type="none" w="sm" len="sm"/>
          </a:ln>
        </p:spPr>
        <p:txBody>
          <a:bodyPr spcFirstLastPara="1" wrap="square" lIns="68569" tIns="68569" rIns="68569" bIns="68569" anchor="ctr" anchorCtr="0">
            <a:noAutofit/>
          </a:bodyPr>
          <a:lstStyle/>
          <a:p>
            <a:endParaRPr sz="1350">
              <a:solidFill>
                <a:schemeClr val="dk1"/>
              </a:solidFill>
              <a:latin typeface="Calibri"/>
              <a:ea typeface="Calibri"/>
              <a:cs typeface="Calibri"/>
              <a:sym typeface="Calibri"/>
            </a:endParaRPr>
          </a:p>
        </p:txBody>
      </p:sp>
      <p:sp>
        <p:nvSpPr>
          <p:cNvPr id="340" name="Google Shape;340;p4"/>
          <p:cNvSpPr txBox="1"/>
          <p:nvPr/>
        </p:nvSpPr>
        <p:spPr>
          <a:xfrm>
            <a:off x="1760240" y="1544933"/>
            <a:ext cx="630450" cy="642600"/>
          </a:xfrm>
          <a:prstGeom prst="rect">
            <a:avLst/>
          </a:prstGeom>
          <a:noFill/>
          <a:ln>
            <a:noFill/>
          </a:ln>
        </p:spPr>
        <p:txBody>
          <a:bodyPr spcFirstLastPara="1" wrap="square" lIns="5700" tIns="5700" rIns="5700" bIns="5700" anchor="ctr" anchorCtr="0">
            <a:noAutofit/>
          </a:bodyPr>
          <a:lstStyle/>
          <a:p>
            <a:pPr algn="ctr">
              <a:lnSpc>
                <a:spcPct val="90000"/>
              </a:lnSpc>
            </a:pPr>
            <a:r>
              <a:rPr lang="en-US" sz="900">
                <a:solidFill>
                  <a:schemeClr val="lt1"/>
                </a:solidFill>
                <a:latin typeface="Calibri"/>
                <a:ea typeface="Calibri"/>
                <a:cs typeface="Calibri"/>
                <a:sym typeface="Calibri"/>
              </a:rPr>
              <a:t>Low self-esteem</a:t>
            </a:r>
            <a:endParaRPr sz="1350">
              <a:solidFill>
                <a:schemeClr val="dk1"/>
              </a:solidFill>
              <a:latin typeface="Calibri"/>
              <a:ea typeface="Calibri"/>
              <a:cs typeface="Calibri"/>
              <a:sym typeface="Calibri"/>
            </a:endParaRPr>
          </a:p>
        </p:txBody>
      </p:sp>
      <p:sp>
        <p:nvSpPr>
          <p:cNvPr id="341" name="Google Shape;341;p4"/>
          <p:cNvSpPr/>
          <p:nvPr/>
        </p:nvSpPr>
        <p:spPr>
          <a:xfrm>
            <a:off x="1288266" y="709052"/>
            <a:ext cx="688199" cy="668588"/>
          </a:xfrm>
          <a:prstGeom prst="ellipse">
            <a:avLst/>
          </a:prstGeom>
          <a:solidFill>
            <a:srgbClr val="76A891"/>
          </a:solidFill>
          <a:ln w="22225" cap="rnd" cmpd="sng">
            <a:solidFill>
              <a:srgbClr val="76A891"/>
            </a:solidFill>
            <a:prstDash val="solid"/>
            <a:round/>
            <a:headEnd type="none" w="sm" len="sm"/>
            <a:tailEnd type="none" w="sm" len="sm"/>
          </a:ln>
        </p:spPr>
        <p:txBody>
          <a:bodyPr spcFirstLastPara="1" wrap="square" lIns="68569" tIns="68569" rIns="68569" bIns="68569" anchor="ctr" anchorCtr="0">
            <a:noAutofit/>
          </a:bodyPr>
          <a:lstStyle/>
          <a:p>
            <a:endParaRPr sz="1350">
              <a:solidFill>
                <a:schemeClr val="dk1"/>
              </a:solidFill>
              <a:latin typeface="Calibri"/>
              <a:ea typeface="Calibri"/>
              <a:cs typeface="Calibri"/>
              <a:sym typeface="Calibri"/>
            </a:endParaRPr>
          </a:p>
        </p:txBody>
      </p:sp>
      <p:sp>
        <p:nvSpPr>
          <p:cNvPr id="342" name="Google Shape;342;p4"/>
          <p:cNvSpPr txBox="1"/>
          <p:nvPr/>
        </p:nvSpPr>
        <p:spPr>
          <a:xfrm>
            <a:off x="1288265" y="709058"/>
            <a:ext cx="688275" cy="642600"/>
          </a:xfrm>
          <a:prstGeom prst="rect">
            <a:avLst/>
          </a:prstGeom>
          <a:noFill/>
          <a:ln>
            <a:noFill/>
          </a:ln>
        </p:spPr>
        <p:txBody>
          <a:bodyPr spcFirstLastPara="1" wrap="square" lIns="5700" tIns="5700" rIns="5700" bIns="5700" anchor="ctr" anchorCtr="0">
            <a:noAutofit/>
          </a:bodyPr>
          <a:lstStyle/>
          <a:p>
            <a:pPr algn="ctr">
              <a:lnSpc>
                <a:spcPct val="90000"/>
              </a:lnSpc>
            </a:pPr>
            <a:r>
              <a:rPr lang="en-US" sz="900">
                <a:solidFill>
                  <a:schemeClr val="lt1"/>
                </a:solidFill>
                <a:latin typeface="Calibri"/>
                <a:ea typeface="Calibri"/>
                <a:cs typeface="Calibri"/>
                <a:sym typeface="Calibri"/>
              </a:rPr>
              <a:t>Irritability</a:t>
            </a:r>
            <a:endParaRPr sz="1350">
              <a:solidFill>
                <a:schemeClr val="dk1"/>
              </a:solidFill>
              <a:latin typeface="Calibri"/>
              <a:ea typeface="Calibri"/>
              <a:cs typeface="Calibri"/>
              <a:sym typeface="Calibri"/>
            </a:endParaRPr>
          </a:p>
        </p:txBody>
      </p:sp>
      <p:sp>
        <p:nvSpPr>
          <p:cNvPr id="343" name="Google Shape;343;p4"/>
          <p:cNvSpPr/>
          <p:nvPr/>
        </p:nvSpPr>
        <p:spPr>
          <a:xfrm>
            <a:off x="2458220" y="780774"/>
            <a:ext cx="688199" cy="668588"/>
          </a:xfrm>
          <a:prstGeom prst="ellipse">
            <a:avLst/>
          </a:prstGeom>
          <a:solidFill>
            <a:srgbClr val="76A891"/>
          </a:solidFill>
          <a:ln w="22225" cap="rnd" cmpd="sng">
            <a:solidFill>
              <a:srgbClr val="76A891"/>
            </a:solidFill>
            <a:prstDash val="solid"/>
            <a:round/>
            <a:headEnd type="none" w="sm" len="sm"/>
            <a:tailEnd type="none" w="sm" len="sm"/>
          </a:ln>
        </p:spPr>
        <p:txBody>
          <a:bodyPr spcFirstLastPara="1" wrap="square" lIns="68569" tIns="68569" rIns="68569" bIns="68569" anchor="ctr" anchorCtr="0">
            <a:noAutofit/>
          </a:bodyPr>
          <a:lstStyle/>
          <a:p>
            <a:endParaRPr sz="1350">
              <a:solidFill>
                <a:schemeClr val="dk1"/>
              </a:solidFill>
              <a:latin typeface="Calibri"/>
              <a:ea typeface="Calibri"/>
              <a:cs typeface="Calibri"/>
              <a:sym typeface="Calibri"/>
            </a:endParaRPr>
          </a:p>
        </p:txBody>
      </p:sp>
      <p:sp>
        <p:nvSpPr>
          <p:cNvPr id="344" name="Google Shape;344;p4"/>
          <p:cNvSpPr txBox="1"/>
          <p:nvPr/>
        </p:nvSpPr>
        <p:spPr>
          <a:xfrm>
            <a:off x="2463233" y="780777"/>
            <a:ext cx="683100" cy="668475"/>
          </a:xfrm>
          <a:prstGeom prst="rect">
            <a:avLst/>
          </a:prstGeom>
          <a:noFill/>
          <a:ln>
            <a:noFill/>
          </a:ln>
        </p:spPr>
        <p:txBody>
          <a:bodyPr spcFirstLastPara="1" wrap="square" lIns="5700" tIns="5700" rIns="5700" bIns="5700" anchor="ctr" anchorCtr="0">
            <a:noAutofit/>
          </a:bodyPr>
          <a:lstStyle/>
          <a:p>
            <a:pPr algn="ctr">
              <a:lnSpc>
                <a:spcPct val="90000"/>
              </a:lnSpc>
            </a:pPr>
            <a:r>
              <a:rPr lang="en-US" sz="900">
                <a:solidFill>
                  <a:schemeClr val="lt1"/>
                </a:solidFill>
                <a:latin typeface="Calibri"/>
                <a:ea typeface="Calibri"/>
                <a:cs typeface="Calibri"/>
                <a:sym typeface="Calibri"/>
              </a:rPr>
              <a:t>Difficulty concentrating</a:t>
            </a:r>
            <a:endParaRPr sz="1350">
              <a:solidFill>
                <a:schemeClr val="dk1"/>
              </a:solidFill>
              <a:latin typeface="Calibri"/>
              <a:ea typeface="Calibri"/>
              <a:cs typeface="Calibri"/>
              <a:sym typeface="Calibri"/>
            </a:endParaRPr>
          </a:p>
        </p:txBody>
      </p:sp>
      <p:sp>
        <p:nvSpPr>
          <p:cNvPr id="345" name="Google Shape;345;p4"/>
          <p:cNvSpPr/>
          <p:nvPr/>
        </p:nvSpPr>
        <p:spPr>
          <a:xfrm>
            <a:off x="2755488" y="1544933"/>
            <a:ext cx="688199" cy="668588"/>
          </a:xfrm>
          <a:prstGeom prst="ellipse">
            <a:avLst/>
          </a:prstGeom>
          <a:solidFill>
            <a:srgbClr val="76A891"/>
          </a:solidFill>
          <a:ln w="22225" cap="rnd" cmpd="sng">
            <a:solidFill>
              <a:srgbClr val="76A891"/>
            </a:solidFill>
            <a:prstDash val="solid"/>
            <a:round/>
            <a:headEnd type="none" w="sm" len="sm"/>
            <a:tailEnd type="none" w="sm" len="sm"/>
          </a:ln>
        </p:spPr>
        <p:txBody>
          <a:bodyPr spcFirstLastPara="1" wrap="square" lIns="68569" tIns="68569" rIns="68569" bIns="68569" anchor="ctr" anchorCtr="0">
            <a:noAutofit/>
          </a:bodyPr>
          <a:lstStyle/>
          <a:p>
            <a:endParaRPr sz="1350">
              <a:solidFill>
                <a:schemeClr val="dk1"/>
              </a:solidFill>
              <a:latin typeface="Calibri"/>
              <a:ea typeface="Calibri"/>
              <a:cs typeface="Calibri"/>
              <a:sym typeface="Calibri"/>
            </a:endParaRPr>
          </a:p>
        </p:txBody>
      </p:sp>
      <p:sp>
        <p:nvSpPr>
          <p:cNvPr id="346" name="Google Shape;346;p4"/>
          <p:cNvSpPr txBox="1"/>
          <p:nvPr/>
        </p:nvSpPr>
        <p:spPr>
          <a:xfrm>
            <a:off x="2856281" y="1642854"/>
            <a:ext cx="486675" cy="472950"/>
          </a:xfrm>
          <a:prstGeom prst="rect">
            <a:avLst/>
          </a:prstGeom>
          <a:noFill/>
          <a:ln>
            <a:noFill/>
          </a:ln>
        </p:spPr>
        <p:txBody>
          <a:bodyPr spcFirstLastPara="1" wrap="square" lIns="5700" tIns="5700" rIns="5700" bIns="5700" anchor="ctr" anchorCtr="0">
            <a:noAutofit/>
          </a:bodyPr>
          <a:lstStyle/>
          <a:p>
            <a:pPr algn="ctr">
              <a:lnSpc>
                <a:spcPct val="90000"/>
              </a:lnSpc>
            </a:pPr>
            <a:r>
              <a:rPr lang="en-US" sz="900">
                <a:solidFill>
                  <a:schemeClr val="lt1"/>
                </a:solidFill>
                <a:latin typeface="Calibri"/>
                <a:ea typeface="Calibri"/>
                <a:cs typeface="Calibri"/>
                <a:sym typeface="Calibri"/>
              </a:rPr>
              <a:t>Poor self-care</a:t>
            </a:r>
            <a:endParaRPr sz="1350">
              <a:solidFill>
                <a:schemeClr val="dk1"/>
              </a:solidFill>
              <a:latin typeface="Calibri"/>
              <a:ea typeface="Calibri"/>
              <a:cs typeface="Calibri"/>
              <a:sym typeface="Calibri"/>
            </a:endParaRPr>
          </a:p>
        </p:txBody>
      </p:sp>
      <p:sp>
        <p:nvSpPr>
          <p:cNvPr id="347" name="Google Shape;347;p4"/>
          <p:cNvSpPr txBox="1"/>
          <p:nvPr/>
        </p:nvSpPr>
        <p:spPr>
          <a:xfrm>
            <a:off x="5119790" y="1639209"/>
            <a:ext cx="683100" cy="668475"/>
          </a:xfrm>
          <a:prstGeom prst="rect">
            <a:avLst/>
          </a:prstGeom>
          <a:noFill/>
          <a:ln>
            <a:noFill/>
          </a:ln>
        </p:spPr>
        <p:txBody>
          <a:bodyPr spcFirstLastPara="1" wrap="square" lIns="5700" tIns="5700" rIns="5700" bIns="5700" anchor="ctr" anchorCtr="0">
            <a:noAutofit/>
          </a:bodyPr>
          <a:lstStyle/>
          <a:p>
            <a:pPr algn="ctr">
              <a:lnSpc>
                <a:spcPct val="90000"/>
              </a:lnSpc>
            </a:pPr>
            <a:r>
              <a:rPr lang="en-US" sz="900">
                <a:solidFill>
                  <a:schemeClr val="lt1"/>
                </a:solidFill>
                <a:latin typeface="Calibri"/>
                <a:ea typeface="Calibri"/>
                <a:cs typeface="Calibri"/>
                <a:sym typeface="Calibri"/>
              </a:rPr>
              <a:t>Emotional rollercoaster</a:t>
            </a:r>
            <a:endParaRPr sz="1350">
              <a:solidFill>
                <a:schemeClr val="dk1"/>
              </a:solidFill>
              <a:latin typeface="Calibri"/>
              <a:ea typeface="Calibri"/>
              <a:cs typeface="Calibri"/>
              <a:sym typeface="Calibri"/>
            </a:endParaRPr>
          </a:p>
        </p:txBody>
      </p:sp>
      <p:sp>
        <p:nvSpPr>
          <p:cNvPr id="348" name="Google Shape;348;p4"/>
          <p:cNvSpPr txBox="1"/>
          <p:nvPr/>
        </p:nvSpPr>
        <p:spPr>
          <a:xfrm>
            <a:off x="3228120" y="3360120"/>
            <a:ext cx="716850" cy="668475"/>
          </a:xfrm>
          <a:prstGeom prst="rect">
            <a:avLst/>
          </a:prstGeom>
          <a:noFill/>
          <a:ln>
            <a:noFill/>
          </a:ln>
        </p:spPr>
        <p:txBody>
          <a:bodyPr spcFirstLastPara="1" wrap="square" lIns="5700" tIns="5700" rIns="5700" bIns="5700" anchor="ctr" anchorCtr="0">
            <a:noAutofit/>
          </a:bodyPr>
          <a:lstStyle/>
          <a:p>
            <a:pPr algn="ctr">
              <a:lnSpc>
                <a:spcPct val="90000"/>
              </a:lnSpc>
            </a:pPr>
            <a:r>
              <a:rPr lang="en-US" sz="900">
                <a:solidFill>
                  <a:schemeClr val="lt1"/>
                </a:solidFill>
                <a:latin typeface="Calibri"/>
                <a:ea typeface="Calibri"/>
                <a:cs typeface="Calibri"/>
                <a:sym typeface="Calibri"/>
              </a:rPr>
              <a:t>Decreased sexual intimacy</a:t>
            </a:r>
            <a:endParaRPr sz="1350">
              <a:solidFill>
                <a:schemeClr val="dk1"/>
              </a:solidFill>
              <a:latin typeface="Calibri"/>
              <a:ea typeface="Calibri"/>
              <a:cs typeface="Calibri"/>
              <a:sym typeface="Calibri"/>
            </a:endParaRPr>
          </a:p>
        </p:txBody>
      </p:sp>
      <p:sp>
        <p:nvSpPr>
          <p:cNvPr id="349" name="Google Shape;349;p4"/>
          <p:cNvSpPr/>
          <p:nvPr/>
        </p:nvSpPr>
        <p:spPr>
          <a:xfrm>
            <a:off x="3830596" y="2255109"/>
            <a:ext cx="1267650" cy="861075"/>
          </a:xfrm>
          <a:prstGeom prst="rect">
            <a:avLst/>
          </a:prstGeom>
          <a:solidFill>
            <a:schemeClr val="accent1"/>
          </a:solidFill>
          <a:ln w="9525" cap="flat" cmpd="sng">
            <a:noFill/>
            <a:prstDash val="solid"/>
            <a:round/>
            <a:headEnd type="none" w="sm" len="sm"/>
            <a:tailEnd type="none" w="sm" len="sm"/>
          </a:ln>
        </p:spPr>
        <p:txBody>
          <a:bodyPr spcFirstLastPara="1" wrap="square" lIns="68569" tIns="68569" rIns="68569" bIns="68569" anchor="ctr" anchorCtr="0">
            <a:noAutofit/>
          </a:bodyPr>
          <a:lstStyle/>
          <a:p>
            <a:pPr algn="ctr">
              <a:lnSpc>
                <a:spcPct val="90000"/>
              </a:lnSpc>
            </a:pPr>
            <a:r>
              <a:rPr lang="en-US" sz="1200">
                <a:solidFill>
                  <a:schemeClr val="lt1"/>
                </a:solidFill>
                <a:latin typeface="Calibri"/>
                <a:ea typeface="Calibri"/>
                <a:cs typeface="Calibri"/>
                <a:sym typeface="Calibri"/>
              </a:rPr>
              <a:t>SIGNS THAT STRESS IS COMPROMISING WELL-BEING</a:t>
            </a:r>
            <a:endParaRPr sz="1350">
              <a:solidFill>
                <a:schemeClr val="dk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
          <p:cNvSpPr/>
          <p:nvPr/>
        </p:nvSpPr>
        <p:spPr>
          <a:xfrm>
            <a:off x="1252729" y="192024"/>
            <a:ext cx="6630391" cy="493776"/>
          </a:xfrm>
          <a:prstGeom prst="rect">
            <a:avLst/>
          </a:prstGeom>
          <a:solidFill>
            <a:schemeClr val="lt1"/>
          </a:solidFill>
          <a:ln>
            <a:noFill/>
          </a:ln>
        </p:spPr>
        <p:txBody>
          <a:bodyPr spcFirstLastPara="1" wrap="square" lIns="68569" tIns="34275" rIns="68569" bIns="34275" anchor="ctr" anchorCtr="0">
            <a:noAutofit/>
          </a:bodyPr>
          <a:lstStyle/>
          <a:p>
            <a:pPr algn="ctr"/>
            <a:endParaRPr sz="1350" dirty="0">
              <a:solidFill>
                <a:schemeClr val="lt1"/>
              </a:solidFill>
              <a:latin typeface="Calibri"/>
              <a:ea typeface="Calibri"/>
              <a:cs typeface="Calibri"/>
              <a:sym typeface="Calibri"/>
            </a:endParaRPr>
          </a:p>
        </p:txBody>
      </p:sp>
      <p:grpSp>
        <p:nvGrpSpPr>
          <p:cNvPr id="357" name="Google Shape;357;p5"/>
          <p:cNvGrpSpPr/>
          <p:nvPr/>
        </p:nvGrpSpPr>
        <p:grpSpPr>
          <a:xfrm>
            <a:off x="2518576" y="503362"/>
            <a:ext cx="4098695" cy="4525937"/>
            <a:chOff x="1349763" y="-50123"/>
            <a:chExt cx="5464926" cy="6034583"/>
          </a:xfrm>
        </p:grpSpPr>
        <p:sp>
          <p:nvSpPr>
            <p:cNvPr id="358" name="Google Shape;358;p5"/>
            <p:cNvSpPr/>
            <p:nvPr/>
          </p:nvSpPr>
          <p:spPr>
            <a:xfrm>
              <a:off x="3190927" y="2075869"/>
              <a:ext cx="1782597" cy="1782597"/>
            </a:xfrm>
            <a:prstGeom prst="ellipse">
              <a:avLst/>
            </a:prstGeom>
            <a:solidFill>
              <a:schemeClr val="accent1"/>
            </a:solidFill>
            <a:ln w="22225" cap="rnd" cmpd="sng">
              <a:noFill/>
              <a:prstDash val="solid"/>
              <a:round/>
              <a:headEnd type="none" w="sm" len="sm"/>
              <a:tailEnd type="none" w="sm" len="sm"/>
            </a:ln>
          </p:spPr>
          <p:txBody>
            <a:bodyPr spcFirstLastPara="1" wrap="square" lIns="68569" tIns="68569" rIns="68569" bIns="68569" anchor="ctr" anchorCtr="0">
              <a:noAutofit/>
            </a:bodyPr>
            <a:lstStyle/>
            <a:p>
              <a:endParaRPr sz="1350">
                <a:solidFill>
                  <a:srgbClr val="FF0000"/>
                </a:solidFill>
                <a:latin typeface="Calibri"/>
                <a:ea typeface="Calibri"/>
                <a:cs typeface="Calibri"/>
                <a:sym typeface="Calibri"/>
              </a:endParaRPr>
            </a:p>
          </p:txBody>
        </p:sp>
        <p:sp>
          <p:nvSpPr>
            <p:cNvPr id="359" name="Google Shape;359;p5"/>
            <p:cNvSpPr txBox="1"/>
            <p:nvPr/>
          </p:nvSpPr>
          <p:spPr>
            <a:xfrm>
              <a:off x="3372918" y="2336924"/>
              <a:ext cx="1406457" cy="1260487"/>
            </a:xfrm>
            <a:prstGeom prst="rect">
              <a:avLst/>
            </a:prstGeom>
            <a:noFill/>
            <a:ln>
              <a:noFill/>
            </a:ln>
          </p:spPr>
          <p:txBody>
            <a:bodyPr spcFirstLastPara="1" wrap="square" lIns="8569" tIns="8569" rIns="8569" bIns="8569" anchor="ctr" anchorCtr="0">
              <a:noAutofit/>
            </a:bodyPr>
            <a:lstStyle/>
            <a:p>
              <a:pPr algn="ctr">
                <a:lnSpc>
                  <a:spcPct val="90000"/>
                </a:lnSpc>
              </a:pPr>
              <a:r>
                <a:rPr lang="en-US" sz="1350" b="1">
                  <a:solidFill>
                    <a:schemeClr val="lt1"/>
                  </a:solidFill>
                  <a:latin typeface="Calibri"/>
                  <a:ea typeface="Calibri"/>
                  <a:cs typeface="Calibri"/>
                  <a:sym typeface="Calibri"/>
                </a:rPr>
                <a:t>MORE VULNERABLE</a:t>
              </a:r>
              <a:endParaRPr sz="1350" b="1">
                <a:solidFill>
                  <a:schemeClr val="dk1"/>
                </a:solidFill>
                <a:latin typeface="Calibri"/>
                <a:ea typeface="Calibri"/>
                <a:cs typeface="Calibri"/>
                <a:sym typeface="Calibri"/>
              </a:endParaRPr>
            </a:p>
          </p:txBody>
        </p:sp>
        <p:sp>
          <p:nvSpPr>
            <p:cNvPr id="360" name="Google Shape;360;p5"/>
            <p:cNvSpPr/>
            <p:nvPr/>
          </p:nvSpPr>
          <p:spPr>
            <a:xfrm rot="-5400000">
              <a:off x="3910528" y="1886164"/>
              <a:ext cx="343395" cy="36015"/>
            </a:xfrm>
            <a:custGeom>
              <a:avLst/>
              <a:gdLst/>
              <a:ahLst/>
              <a:cxnLst/>
              <a:rect l="l" t="t" r="r" b="b"/>
              <a:pathLst>
                <a:path w="120000" h="120000" extrusionOk="0">
                  <a:moveTo>
                    <a:pt x="0" y="59998"/>
                  </a:moveTo>
                  <a:lnTo>
                    <a:pt x="120000" y="59998"/>
                  </a:lnTo>
                </a:path>
              </a:pathLst>
            </a:custGeom>
            <a:noFill/>
            <a:ln w="22225" cap="rnd" cmpd="sng">
              <a:solidFill>
                <a:schemeClr val="bg2"/>
              </a:solidFill>
              <a:prstDash val="solid"/>
              <a:round/>
              <a:headEnd type="none" w="sm" len="sm"/>
              <a:tailEnd type="none" w="sm" len="sm"/>
            </a:ln>
          </p:spPr>
          <p:txBody>
            <a:bodyPr spcFirstLastPara="1" wrap="square" lIns="68569" tIns="68569" rIns="68569" bIns="68569" anchor="ctr" anchorCtr="0">
              <a:noAutofit/>
            </a:bodyPr>
            <a:lstStyle/>
            <a:p>
              <a:endParaRPr sz="1350">
                <a:solidFill>
                  <a:schemeClr val="dk1"/>
                </a:solidFill>
                <a:latin typeface="Calibri"/>
                <a:ea typeface="Calibri"/>
                <a:cs typeface="Calibri"/>
                <a:sym typeface="Calibri"/>
              </a:endParaRPr>
            </a:p>
          </p:txBody>
        </p:sp>
        <p:sp>
          <p:nvSpPr>
            <p:cNvPr id="361" name="Google Shape;361;p5"/>
            <p:cNvSpPr txBox="1"/>
            <p:nvPr/>
          </p:nvSpPr>
          <p:spPr>
            <a:xfrm rot="-5400000">
              <a:off x="4073641" y="1895586"/>
              <a:ext cx="17169" cy="17169"/>
            </a:xfrm>
            <a:prstGeom prst="rect">
              <a:avLst/>
            </a:prstGeom>
            <a:noFill/>
            <a:ln>
              <a:noFill/>
            </a:ln>
          </p:spPr>
          <p:txBody>
            <a:bodyPr spcFirstLastPara="1" wrap="square" lIns="9525" tIns="0" rIns="9525" bIns="0" anchor="ctr" anchorCtr="0">
              <a:noAutofit/>
            </a:bodyPr>
            <a:lstStyle/>
            <a:p>
              <a:pPr algn="ctr">
                <a:lnSpc>
                  <a:spcPct val="90000"/>
                </a:lnSpc>
              </a:pPr>
              <a:endParaRPr sz="1350">
                <a:solidFill>
                  <a:schemeClr val="dk1"/>
                </a:solidFill>
                <a:latin typeface="Calibri"/>
                <a:ea typeface="Calibri"/>
                <a:cs typeface="Calibri"/>
                <a:sym typeface="Calibri"/>
              </a:endParaRPr>
            </a:p>
          </p:txBody>
        </p:sp>
        <p:sp>
          <p:nvSpPr>
            <p:cNvPr id="362" name="Google Shape;362;p5"/>
            <p:cNvSpPr/>
            <p:nvPr/>
          </p:nvSpPr>
          <p:spPr>
            <a:xfrm>
              <a:off x="3190927" y="-50123"/>
              <a:ext cx="1782597" cy="1782597"/>
            </a:xfrm>
            <a:prstGeom prst="ellipse">
              <a:avLst/>
            </a:prstGeom>
            <a:solidFill>
              <a:schemeClr val="bg2"/>
            </a:solidFill>
            <a:ln w="22225" cap="rnd" cmpd="sng">
              <a:noFill/>
              <a:prstDash val="solid"/>
              <a:round/>
              <a:headEnd type="none" w="sm" len="sm"/>
              <a:tailEnd type="none" w="sm" len="sm"/>
            </a:ln>
          </p:spPr>
          <p:txBody>
            <a:bodyPr spcFirstLastPara="1" wrap="square" lIns="68569" tIns="68569" rIns="68569" bIns="68569" anchor="ctr" anchorCtr="0">
              <a:noAutofit/>
            </a:bodyPr>
            <a:lstStyle/>
            <a:p>
              <a:endParaRPr sz="1350">
                <a:solidFill>
                  <a:schemeClr val="dk1"/>
                </a:solidFill>
                <a:latin typeface="Calibri"/>
                <a:ea typeface="Calibri"/>
                <a:cs typeface="Calibri"/>
                <a:sym typeface="Calibri"/>
              </a:endParaRPr>
            </a:p>
          </p:txBody>
        </p:sp>
        <p:sp>
          <p:nvSpPr>
            <p:cNvPr id="363" name="Google Shape;363;p5"/>
            <p:cNvSpPr txBox="1"/>
            <p:nvPr/>
          </p:nvSpPr>
          <p:spPr>
            <a:xfrm>
              <a:off x="3451982" y="210932"/>
              <a:ext cx="1260487" cy="1260487"/>
            </a:xfrm>
            <a:prstGeom prst="rect">
              <a:avLst/>
            </a:prstGeom>
            <a:noFill/>
            <a:ln>
              <a:noFill/>
            </a:ln>
          </p:spPr>
          <p:txBody>
            <a:bodyPr spcFirstLastPara="1" wrap="square" lIns="8569" tIns="8569" rIns="8569" bIns="8569" anchor="ctr" anchorCtr="0">
              <a:noAutofit/>
            </a:bodyPr>
            <a:lstStyle/>
            <a:p>
              <a:pPr algn="ctr">
                <a:lnSpc>
                  <a:spcPct val="90000"/>
                </a:lnSpc>
              </a:pPr>
              <a:r>
                <a:rPr lang="en-US" sz="1350">
                  <a:solidFill>
                    <a:schemeClr val="lt1"/>
                  </a:solidFill>
                  <a:latin typeface="Calibri"/>
                  <a:ea typeface="Calibri"/>
                  <a:cs typeface="Calibri"/>
                  <a:sym typeface="Calibri"/>
                </a:rPr>
                <a:t>Previous traumatic experience</a:t>
              </a:r>
              <a:endParaRPr sz="1350">
                <a:solidFill>
                  <a:schemeClr val="dk1"/>
                </a:solidFill>
                <a:latin typeface="Calibri"/>
                <a:ea typeface="Calibri"/>
                <a:cs typeface="Calibri"/>
                <a:sym typeface="Calibri"/>
              </a:endParaRPr>
            </a:p>
          </p:txBody>
        </p:sp>
        <p:sp>
          <p:nvSpPr>
            <p:cNvPr id="364" name="Google Shape;364;p5"/>
            <p:cNvSpPr/>
            <p:nvPr/>
          </p:nvSpPr>
          <p:spPr>
            <a:xfrm rot="-1800000">
              <a:off x="4831110" y="2417662"/>
              <a:ext cx="343395" cy="36015"/>
            </a:xfrm>
            <a:custGeom>
              <a:avLst/>
              <a:gdLst/>
              <a:ahLst/>
              <a:cxnLst/>
              <a:rect l="l" t="t" r="r" b="b"/>
              <a:pathLst>
                <a:path w="120000" h="120000" extrusionOk="0">
                  <a:moveTo>
                    <a:pt x="0" y="59998"/>
                  </a:moveTo>
                  <a:lnTo>
                    <a:pt x="120000" y="59998"/>
                  </a:lnTo>
                </a:path>
              </a:pathLst>
            </a:custGeom>
            <a:noFill/>
            <a:ln w="22225" cap="rnd" cmpd="sng">
              <a:solidFill>
                <a:schemeClr val="bg2"/>
              </a:solidFill>
              <a:prstDash val="solid"/>
              <a:round/>
              <a:headEnd type="none" w="sm" len="sm"/>
              <a:tailEnd type="none" w="sm" len="sm"/>
            </a:ln>
          </p:spPr>
          <p:txBody>
            <a:bodyPr spcFirstLastPara="1" wrap="square" lIns="68569" tIns="68569" rIns="68569" bIns="68569" anchor="ctr" anchorCtr="0">
              <a:noAutofit/>
            </a:bodyPr>
            <a:lstStyle/>
            <a:p>
              <a:endParaRPr sz="1350">
                <a:solidFill>
                  <a:schemeClr val="dk1"/>
                </a:solidFill>
                <a:latin typeface="Calibri"/>
                <a:ea typeface="Calibri"/>
                <a:cs typeface="Calibri"/>
                <a:sym typeface="Calibri"/>
              </a:endParaRPr>
            </a:p>
          </p:txBody>
        </p:sp>
        <p:sp>
          <p:nvSpPr>
            <p:cNvPr id="365" name="Google Shape;365;p5"/>
            <p:cNvSpPr txBox="1"/>
            <p:nvPr/>
          </p:nvSpPr>
          <p:spPr>
            <a:xfrm rot="-1800000">
              <a:off x="4994223" y="2427085"/>
              <a:ext cx="17169" cy="17169"/>
            </a:xfrm>
            <a:prstGeom prst="rect">
              <a:avLst/>
            </a:prstGeom>
            <a:noFill/>
            <a:ln>
              <a:noFill/>
            </a:ln>
          </p:spPr>
          <p:txBody>
            <a:bodyPr spcFirstLastPara="1" wrap="square" lIns="9525" tIns="0" rIns="9525" bIns="0" anchor="ctr" anchorCtr="0">
              <a:noAutofit/>
            </a:bodyPr>
            <a:lstStyle/>
            <a:p>
              <a:pPr algn="ctr">
                <a:lnSpc>
                  <a:spcPct val="90000"/>
                </a:lnSpc>
              </a:pPr>
              <a:endParaRPr sz="1350">
                <a:solidFill>
                  <a:schemeClr val="dk1"/>
                </a:solidFill>
                <a:latin typeface="Calibri"/>
                <a:ea typeface="Calibri"/>
                <a:cs typeface="Calibri"/>
                <a:sym typeface="Calibri"/>
              </a:endParaRPr>
            </a:p>
          </p:txBody>
        </p:sp>
        <p:sp>
          <p:nvSpPr>
            <p:cNvPr id="366" name="Google Shape;366;p5"/>
            <p:cNvSpPr/>
            <p:nvPr/>
          </p:nvSpPr>
          <p:spPr>
            <a:xfrm>
              <a:off x="5032092" y="1012873"/>
              <a:ext cx="1782597" cy="1782597"/>
            </a:xfrm>
            <a:prstGeom prst="ellipse">
              <a:avLst/>
            </a:prstGeom>
            <a:solidFill>
              <a:schemeClr val="bg2"/>
            </a:solidFill>
            <a:ln w="22225" cap="rnd" cmpd="sng">
              <a:noFill/>
              <a:prstDash val="solid"/>
              <a:round/>
              <a:headEnd type="none" w="sm" len="sm"/>
              <a:tailEnd type="none" w="sm" len="sm"/>
            </a:ln>
          </p:spPr>
          <p:txBody>
            <a:bodyPr spcFirstLastPara="1" wrap="square" lIns="68569" tIns="68569" rIns="68569" bIns="68569" anchor="ctr" anchorCtr="0">
              <a:noAutofit/>
            </a:bodyPr>
            <a:lstStyle/>
            <a:p>
              <a:endParaRPr sz="1350">
                <a:solidFill>
                  <a:schemeClr val="dk1"/>
                </a:solidFill>
                <a:latin typeface="Calibri"/>
                <a:ea typeface="Calibri"/>
                <a:cs typeface="Calibri"/>
                <a:sym typeface="Calibri"/>
              </a:endParaRPr>
            </a:p>
          </p:txBody>
        </p:sp>
        <p:sp>
          <p:nvSpPr>
            <p:cNvPr id="367" name="Google Shape;367;p5"/>
            <p:cNvSpPr txBox="1"/>
            <p:nvPr/>
          </p:nvSpPr>
          <p:spPr>
            <a:xfrm>
              <a:off x="5293147" y="1273928"/>
              <a:ext cx="1260487" cy="1260487"/>
            </a:xfrm>
            <a:prstGeom prst="rect">
              <a:avLst/>
            </a:prstGeom>
            <a:noFill/>
            <a:ln>
              <a:noFill/>
            </a:ln>
          </p:spPr>
          <p:txBody>
            <a:bodyPr spcFirstLastPara="1" wrap="square" lIns="8569" tIns="8569" rIns="8569" bIns="8569" anchor="ctr" anchorCtr="0">
              <a:noAutofit/>
            </a:bodyPr>
            <a:lstStyle/>
            <a:p>
              <a:pPr algn="ctr">
                <a:lnSpc>
                  <a:spcPct val="90000"/>
                </a:lnSpc>
              </a:pPr>
              <a:r>
                <a:rPr lang="en-US" sz="1350">
                  <a:solidFill>
                    <a:schemeClr val="lt1"/>
                  </a:solidFill>
                  <a:latin typeface="Calibri"/>
                  <a:ea typeface="Calibri"/>
                  <a:cs typeface="Calibri"/>
                  <a:sym typeface="Calibri"/>
                </a:rPr>
                <a:t>Heightened sense of empathy</a:t>
              </a:r>
              <a:endParaRPr sz="1350">
                <a:solidFill>
                  <a:schemeClr val="dk1"/>
                </a:solidFill>
                <a:latin typeface="Calibri"/>
                <a:ea typeface="Calibri"/>
                <a:cs typeface="Calibri"/>
                <a:sym typeface="Calibri"/>
              </a:endParaRPr>
            </a:p>
          </p:txBody>
        </p:sp>
        <p:sp>
          <p:nvSpPr>
            <p:cNvPr id="368" name="Google Shape;368;p5"/>
            <p:cNvSpPr/>
            <p:nvPr/>
          </p:nvSpPr>
          <p:spPr>
            <a:xfrm rot="1800000">
              <a:off x="4831110" y="3480659"/>
              <a:ext cx="343395" cy="36015"/>
            </a:xfrm>
            <a:custGeom>
              <a:avLst/>
              <a:gdLst/>
              <a:ahLst/>
              <a:cxnLst/>
              <a:rect l="l" t="t" r="r" b="b"/>
              <a:pathLst>
                <a:path w="120000" h="120000" extrusionOk="0">
                  <a:moveTo>
                    <a:pt x="0" y="59998"/>
                  </a:moveTo>
                  <a:lnTo>
                    <a:pt x="120000" y="59998"/>
                  </a:lnTo>
                </a:path>
              </a:pathLst>
            </a:custGeom>
            <a:noFill/>
            <a:ln w="22225" cap="rnd" cmpd="sng">
              <a:solidFill>
                <a:srgbClr val="76A891"/>
              </a:solidFill>
              <a:prstDash val="solid"/>
              <a:round/>
              <a:headEnd type="none" w="sm" len="sm"/>
              <a:tailEnd type="none" w="sm" len="sm"/>
            </a:ln>
          </p:spPr>
          <p:txBody>
            <a:bodyPr spcFirstLastPara="1" wrap="square" lIns="68569" tIns="68569" rIns="68569" bIns="68569" anchor="ctr" anchorCtr="0">
              <a:noAutofit/>
            </a:bodyPr>
            <a:lstStyle/>
            <a:p>
              <a:endParaRPr sz="1350">
                <a:solidFill>
                  <a:schemeClr val="dk1"/>
                </a:solidFill>
                <a:latin typeface="Calibri"/>
                <a:ea typeface="Calibri"/>
                <a:cs typeface="Calibri"/>
                <a:sym typeface="Calibri"/>
              </a:endParaRPr>
            </a:p>
          </p:txBody>
        </p:sp>
        <p:sp>
          <p:nvSpPr>
            <p:cNvPr id="369" name="Google Shape;369;p5"/>
            <p:cNvSpPr txBox="1"/>
            <p:nvPr/>
          </p:nvSpPr>
          <p:spPr>
            <a:xfrm rot="1800000">
              <a:off x="4994223" y="3490081"/>
              <a:ext cx="17169" cy="17169"/>
            </a:xfrm>
            <a:prstGeom prst="rect">
              <a:avLst/>
            </a:prstGeom>
            <a:noFill/>
            <a:ln>
              <a:solidFill>
                <a:schemeClr val="bg2"/>
              </a:solidFill>
            </a:ln>
          </p:spPr>
          <p:txBody>
            <a:bodyPr spcFirstLastPara="1" wrap="square" lIns="9525" tIns="0" rIns="9525" bIns="0" anchor="ctr" anchorCtr="0">
              <a:noAutofit/>
            </a:bodyPr>
            <a:lstStyle/>
            <a:p>
              <a:pPr algn="ctr">
                <a:lnSpc>
                  <a:spcPct val="90000"/>
                </a:lnSpc>
              </a:pPr>
              <a:endParaRPr sz="1350">
                <a:solidFill>
                  <a:schemeClr val="dk1"/>
                </a:solidFill>
                <a:latin typeface="Calibri"/>
                <a:ea typeface="Calibri"/>
                <a:cs typeface="Calibri"/>
                <a:sym typeface="Calibri"/>
              </a:endParaRPr>
            </a:p>
          </p:txBody>
        </p:sp>
        <p:sp>
          <p:nvSpPr>
            <p:cNvPr id="370" name="Google Shape;370;p5"/>
            <p:cNvSpPr/>
            <p:nvPr/>
          </p:nvSpPr>
          <p:spPr>
            <a:xfrm>
              <a:off x="5032092" y="3138866"/>
              <a:ext cx="1782597" cy="1782597"/>
            </a:xfrm>
            <a:prstGeom prst="ellipse">
              <a:avLst/>
            </a:prstGeom>
            <a:solidFill>
              <a:schemeClr val="bg2"/>
            </a:solidFill>
            <a:ln w="22225" cap="rnd" cmpd="sng">
              <a:noFill/>
              <a:prstDash val="solid"/>
              <a:round/>
              <a:headEnd type="none" w="sm" len="sm"/>
              <a:tailEnd type="none" w="sm" len="sm"/>
            </a:ln>
          </p:spPr>
          <p:txBody>
            <a:bodyPr spcFirstLastPara="1" wrap="square" lIns="68569" tIns="68569" rIns="68569" bIns="68569" anchor="ctr" anchorCtr="0">
              <a:noAutofit/>
            </a:bodyPr>
            <a:lstStyle/>
            <a:p>
              <a:endParaRPr sz="1350">
                <a:solidFill>
                  <a:schemeClr val="dk1"/>
                </a:solidFill>
                <a:latin typeface="Calibri"/>
                <a:ea typeface="Calibri"/>
                <a:cs typeface="Calibri"/>
                <a:sym typeface="Calibri"/>
              </a:endParaRPr>
            </a:p>
          </p:txBody>
        </p:sp>
        <p:sp>
          <p:nvSpPr>
            <p:cNvPr id="371" name="Google Shape;371;p5"/>
            <p:cNvSpPr txBox="1"/>
            <p:nvPr/>
          </p:nvSpPr>
          <p:spPr>
            <a:xfrm>
              <a:off x="5293147" y="3399921"/>
              <a:ext cx="1260487" cy="1260487"/>
            </a:xfrm>
            <a:prstGeom prst="rect">
              <a:avLst/>
            </a:prstGeom>
            <a:noFill/>
            <a:ln>
              <a:noFill/>
            </a:ln>
          </p:spPr>
          <p:txBody>
            <a:bodyPr spcFirstLastPara="1" wrap="square" lIns="8569" tIns="8569" rIns="8569" bIns="8569" anchor="ctr" anchorCtr="0">
              <a:noAutofit/>
            </a:bodyPr>
            <a:lstStyle/>
            <a:p>
              <a:pPr algn="ctr">
                <a:lnSpc>
                  <a:spcPct val="90000"/>
                </a:lnSpc>
              </a:pPr>
              <a:r>
                <a:rPr lang="en-US" sz="1350">
                  <a:solidFill>
                    <a:schemeClr val="lt1"/>
                  </a:solidFill>
                  <a:latin typeface="Calibri"/>
                  <a:ea typeface="Calibri"/>
                  <a:cs typeface="Calibri"/>
                  <a:sym typeface="Calibri"/>
                </a:rPr>
                <a:t>Neglect/ unawareness of own social and emotional needs</a:t>
              </a:r>
              <a:endParaRPr sz="1350">
                <a:solidFill>
                  <a:schemeClr val="dk1"/>
                </a:solidFill>
                <a:latin typeface="Calibri"/>
                <a:ea typeface="Calibri"/>
                <a:cs typeface="Calibri"/>
                <a:sym typeface="Calibri"/>
              </a:endParaRPr>
            </a:p>
          </p:txBody>
        </p:sp>
        <p:sp>
          <p:nvSpPr>
            <p:cNvPr id="372" name="Google Shape;372;p5"/>
            <p:cNvSpPr/>
            <p:nvPr/>
          </p:nvSpPr>
          <p:spPr>
            <a:xfrm rot="5400000">
              <a:off x="3910528" y="4012157"/>
              <a:ext cx="343395" cy="36015"/>
            </a:xfrm>
            <a:custGeom>
              <a:avLst/>
              <a:gdLst/>
              <a:ahLst/>
              <a:cxnLst/>
              <a:rect l="l" t="t" r="r" b="b"/>
              <a:pathLst>
                <a:path w="120000" h="120000" extrusionOk="0">
                  <a:moveTo>
                    <a:pt x="0" y="59998"/>
                  </a:moveTo>
                  <a:lnTo>
                    <a:pt x="120000" y="59998"/>
                  </a:lnTo>
                </a:path>
              </a:pathLst>
            </a:custGeom>
            <a:noFill/>
            <a:ln w="22225" cap="rnd" cmpd="sng">
              <a:solidFill>
                <a:schemeClr val="bg2"/>
              </a:solidFill>
              <a:prstDash val="solid"/>
              <a:round/>
              <a:headEnd type="none" w="sm" len="sm"/>
              <a:tailEnd type="none" w="sm" len="sm"/>
            </a:ln>
          </p:spPr>
          <p:txBody>
            <a:bodyPr spcFirstLastPara="1" wrap="square" lIns="68569" tIns="68569" rIns="68569" bIns="68569" anchor="ctr" anchorCtr="0">
              <a:noAutofit/>
            </a:bodyPr>
            <a:lstStyle/>
            <a:p>
              <a:endParaRPr sz="1350">
                <a:solidFill>
                  <a:schemeClr val="dk1"/>
                </a:solidFill>
                <a:latin typeface="Calibri"/>
                <a:ea typeface="Calibri"/>
                <a:cs typeface="Calibri"/>
                <a:sym typeface="Calibri"/>
              </a:endParaRPr>
            </a:p>
          </p:txBody>
        </p:sp>
        <p:sp>
          <p:nvSpPr>
            <p:cNvPr id="373" name="Google Shape;373;p5"/>
            <p:cNvSpPr txBox="1"/>
            <p:nvPr/>
          </p:nvSpPr>
          <p:spPr>
            <a:xfrm rot="5400000">
              <a:off x="4073641" y="4021580"/>
              <a:ext cx="17169" cy="17169"/>
            </a:xfrm>
            <a:prstGeom prst="rect">
              <a:avLst/>
            </a:prstGeom>
            <a:noFill/>
            <a:ln>
              <a:noFill/>
            </a:ln>
          </p:spPr>
          <p:txBody>
            <a:bodyPr spcFirstLastPara="1" wrap="square" lIns="9525" tIns="0" rIns="9525" bIns="0" anchor="ctr" anchorCtr="0">
              <a:noAutofit/>
            </a:bodyPr>
            <a:lstStyle/>
            <a:p>
              <a:pPr algn="ctr">
                <a:lnSpc>
                  <a:spcPct val="90000"/>
                </a:lnSpc>
              </a:pPr>
              <a:endParaRPr sz="1350">
                <a:solidFill>
                  <a:schemeClr val="dk1"/>
                </a:solidFill>
                <a:latin typeface="Calibri"/>
                <a:ea typeface="Calibri"/>
                <a:cs typeface="Calibri"/>
                <a:sym typeface="Calibri"/>
              </a:endParaRPr>
            </a:p>
          </p:txBody>
        </p:sp>
        <p:sp>
          <p:nvSpPr>
            <p:cNvPr id="374" name="Google Shape;374;p5"/>
            <p:cNvSpPr/>
            <p:nvPr/>
          </p:nvSpPr>
          <p:spPr>
            <a:xfrm>
              <a:off x="3190927" y="4201863"/>
              <a:ext cx="1782597" cy="1782597"/>
            </a:xfrm>
            <a:prstGeom prst="ellipse">
              <a:avLst/>
            </a:prstGeom>
            <a:solidFill>
              <a:schemeClr val="bg2"/>
            </a:solidFill>
            <a:ln w="22225" cap="rnd" cmpd="sng">
              <a:noFill/>
              <a:prstDash val="solid"/>
              <a:round/>
              <a:headEnd type="none" w="sm" len="sm"/>
              <a:tailEnd type="none" w="sm" len="sm"/>
            </a:ln>
          </p:spPr>
          <p:txBody>
            <a:bodyPr spcFirstLastPara="1" wrap="square" lIns="68569" tIns="68569" rIns="68569" bIns="68569" anchor="ctr" anchorCtr="0">
              <a:noAutofit/>
            </a:bodyPr>
            <a:lstStyle/>
            <a:p>
              <a:endParaRPr sz="1350">
                <a:solidFill>
                  <a:schemeClr val="dk1"/>
                </a:solidFill>
                <a:latin typeface="Calibri"/>
                <a:ea typeface="Calibri"/>
                <a:cs typeface="Calibri"/>
                <a:sym typeface="Calibri"/>
              </a:endParaRPr>
            </a:p>
          </p:txBody>
        </p:sp>
        <p:sp>
          <p:nvSpPr>
            <p:cNvPr id="375" name="Google Shape;375;p5"/>
            <p:cNvSpPr txBox="1"/>
            <p:nvPr/>
          </p:nvSpPr>
          <p:spPr>
            <a:xfrm>
              <a:off x="3451982" y="4462918"/>
              <a:ext cx="1260487" cy="1260487"/>
            </a:xfrm>
            <a:prstGeom prst="rect">
              <a:avLst/>
            </a:prstGeom>
            <a:noFill/>
            <a:ln>
              <a:noFill/>
            </a:ln>
          </p:spPr>
          <p:txBody>
            <a:bodyPr spcFirstLastPara="1" wrap="square" lIns="8569" tIns="8569" rIns="8569" bIns="8569" anchor="ctr" anchorCtr="0">
              <a:noAutofit/>
            </a:bodyPr>
            <a:lstStyle/>
            <a:p>
              <a:pPr algn="ctr">
                <a:lnSpc>
                  <a:spcPct val="90000"/>
                </a:lnSpc>
              </a:pPr>
              <a:r>
                <a:rPr lang="en-US" sz="1350">
                  <a:solidFill>
                    <a:schemeClr val="lt1"/>
                  </a:solidFill>
                  <a:latin typeface="Calibri"/>
                  <a:ea typeface="Calibri"/>
                  <a:cs typeface="Calibri"/>
                  <a:sym typeface="Calibri"/>
                </a:rPr>
                <a:t>Pushing too hard to get things done</a:t>
              </a:r>
              <a:endParaRPr sz="1350">
                <a:solidFill>
                  <a:schemeClr val="dk1"/>
                </a:solidFill>
                <a:latin typeface="Calibri"/>
                <a:ea typeface="Calibri"/>
                <a:cs typeface="Calibri"/>
                <a:sym typeface="Calibri"/>
              </a:endParaRPr>
            </a:p>
          </p:txBody>
        </p:sp>
        <p:sp>
          <p:nvSpPr>
            <p:cNvPr id="376" name="Google Shape;376;p5"/>
            <p:cNvSpPr/>
            <p:nvPr/>
          </p:nvSpPr>
          <p:spPr>
            <a:xfrm rot="9000000">
              <a:off x="2989946" y="3480659"/>
              <a:ext cx="343395" cy="36015"/>
            </a:xfrm>
            <a:custGeom>
              <a:avLst/>
              <a:gdLst/>
              <a:ahLst/>
              <a:cxnLst/>
              <a:rect l="l" t="t" r="r" b="b"/>
              <a:pathLst>
                <a:path w="120000" h="120000" extrusionOk="0">
                  <a:moveTo>
                    <a:pt x="0" y="59998"/>
                  </a:moveTo>
                  <a:lnTo>
                    <a:pt x="120000" y="59998"/>
                  </a:lnTo>
                </a:path>
              </a:pathLst>
            </a:custGeom>
            <a:noFill/>
            <a:ln w="22225" cap="rnd" cmpd="sng">
              <a:solidFill>
                <a:schemeClr val="bg2"/>
              </a:solidFill>
              <a:prstDash val="solid"/>
              <a:round/>
              <a:headEnd type="none" w="sm" len="sm"/>
              <a:tailEnd type="none" w="sm" len="sm"/>
            </a:ln>
          </p:spPr>
          <p:txBody>
            <a:bodyPr spcFirstLastPara="1" wrap="square" lIns="68569" tIns="68569" rIns="68569" bIns="68569" anchor="ctr" anchorCtr="0">
              <a:noAutofit/>
            </a:bodyPr>
            <a:lstStyle/>
            <a:p>
              <a:endParaRPr sz="1350">
                <a:solidFill>
                  <a:schemeClr val="dk1"/>
                </a:solidFill>
                <a:latin typeface="Calibri"/>
                <a:ea typeface="Calibri"/>
                <a:cs typeface="Calibri"/>
                <a:sym typeface="Calibri"/>
              </a:endParaRPr>
            </a:p>
          </p:txBody>
        </p:sp>
        <p:sp>
          <p:nvSpPr>
            <p:cNvPr id="377" name="Google Shape;377;p5"/>
            <p:cNvSpPr txBox="1"/>
            <p:nvPr/>
          </p:nvSpPr>
          <p:spPr>
            <a:xfrm rot="-1800000">
              <a:off x="3153059" y="3490081"/>
              <a:ext cx="17169" cy="17169"/>
            </a:xfrm>
            <a:prstGeom prst="rect">
              <a:avLst/>
            </a:prstGeom>
            <a:noFill/>
            <a:ln>
              <a:noFill/>
            </a:ln>
          </p:spPr>
          <p:txBody>
            <a:bodyPr spcFirstLastPara="1" wrap="square" lIns="9525" tIns="0" rIns="9525" bIns="0" anchor="ctr" anchorCtr="0">
              <a:noAutofit/>
            </a:bodyPr>
            <a:lstStyle/>
            <a:p>
              <a:pPr algn="ctr">
                <a:lnSpc>
                  <a:spcPct val="90000"/>
                </a:lnSpc>
              </a:pPr>
              <a:endParaRPr sz="1350">
                <a:solidFill>
                  <a:schemeClr val="dk1"/>
                </a:solidFill>
                <a:latin typeface="Calibri"/>
                <a:ea typeface="Calibri"/>
                <a:cs typeface="Calibri"/>
                <a:sym typeface="Calibri"/>
              </a:endParaRPr>
            </a:p>
          </p:txBody>
        </p:sp>
        <p:sp>
          <p:nvSpPr>
            <p:cNvPr id="378" name="Google Shape;378;p5"/>
            <p:cNvSpPr/>
            <p:nvPr/>
          </p:nvSpPr>
          <p:spPr>
            <a:xfrm>
              <a:off x="1349763" y="3138866"/>
              <a:ext cx="1782597" cy="1782597"/>
            </a:xfrm>
            <a:prstGeom prst="ellipse">
              <a:avLst/>
            </a:prstGeom>
            <a:solidFill>
              <a:schemeClr val="bg2"/>
            </a:solidFill>
            <a:ln w="22225" cap="rnd" cmpd="sng">
              <a:noFill/>
              <a:prstDash val="solid"/>
              <a:round/>
              <a:headEnd type="none" w="sm" len="sm"/>
              <a:tailEnd type="none" w="sm" len="sm"/>
            </a:ln>
          </p:spPr>
          <p:txBody>
            <a:bodyPr spcFirstLastPara="1" wrap="square" lIns="68569" tIns="68569" rIns="68569" bIns="68569" anchor="ctr" anchorCtr="0">
              <a:noAutofit/>
            </a:bodyPr>
            <a:lstStyle/>
            <a:p>
              <a:endParaRPr sz="1350">
                <a:solidFill>
                  <a:schemeClr val="dk1"/>
                </a:solidFill>
                <a:latin typeface="Calibri"/>
                <a:ea typeface="Calibri"/>
                <a:cs typeface="Calibri"/>
                <a:sym typeface="Calibri"/>
              </a:endParaRPr>
            </a:p>
          </p:txBody>
        </p:sp>
        <p:sp>
          <p:nvSpPr>
            <p:cNvPr id="379" name="Google Shape;379;p5"/>
            <p:cNvSpPr txBox="1"/>
            <p:nvPr/>
          </p:nvSpPr>
          <p:spPr>
            <a:xfrm>
              <a:off x="1610818" y="3399921"/>
              <a:ext cx="1260487" cy="1260487"/>
            </a:xfrm>
            <a:prstGeom prst="rect">
              <a:avLst/>
            </a:prstGeom>
            <a:solidFill>
              <a:schemeClr val="bg2"/>
            </a:solidFill>
            <a:ln>
              <a:noFill/>
            </a:ln>
          </p:spPr>
          <p:txBody>
            <a:bodyPr spcFirstLastPara="1" wrap="square" lIns="8569" tIns="8569" rIns="8569" bIns="8569" anchor="ctr" anchorCtr="0">
              <a:noAutofit/>
            </a:bodyPr>
            <a:lstStyle/>
            <a:p>
              <a:pPr algn="ctr">
                <a:lnSpc>
                  <a:spcPct val="90000"/>
                </a:lnSpc>
              </a:pPr>
              <a:r>
                <a:rPr lang="en-US" sz="1350">
                  <a:solidFill>
                    <a:schemeClr val="lt1"/>
                  </a:solidFill>
                  <a:latin typeface="Calibri"/>
                  <a:ea typeface="Calibri"/>
                  <a:cs typeface="Calibri"/>
                  <a:sym typeface="Calibri"/>
                </a:rPr>
                <a:t>Trying to do everything on your own</a:t>
              </a:r>
              <a:endParaRPr sz="1350">
                <a:solidFill>
                  <a:schemeClr val="dk1"/>
                </a:solidFill>
                <a:latin typeface="Calibri"/>
                <a:ea typeface="Calibri"/>
                <a:cs typeface="Calibri"/>
                <a:sym typeface="Calibri"/>
              </a:endParaRPr>
            </a:p>
          </p:txBody>
        </p:sp>
        <p:sp>
          <p:nvSpPr>
            <p:cNvPr id="380" name="Google Shape;380;p5"/>
            <p:cNvSpPr/>
            <p:nvPr/>
          </p:nvSpPr>
          <p:spPr>
            <a:xfrm rot="-9000000">
              <a:off x="2989946" y="2417662"/>
              <a:ext cx="343395" cy="36015"/>
            </a:xfrm>
            <a:custGeom>
              <a:avLst/>
              <a:gdLst/>
              <a:ahLst/>
              <a:cxnLst/>
              <a:rect l="l" t="t" r="r" b="b"/>
              <a:pathLst>
                <a:path w="120000" h="120000" extrusionOk="0">
                  <a:moveTo>
                    <a:pt x="0" y="59998"/>
                  </a:moveTo>
                  <a:lnTo>
                    <a:pt x="120000" y="59998"/>
                  </a:lnTo>
                </a:path>
              </a:pathLst>
            </a:custGeom>
            <a:noFill/>
            <a:ln w="22225" cap="rnd" cmpd="sng">
              <a:solidFill>
                <a:schemeClr val="bg2"/>
              </a:solidFill>
              <a:prstDash val="solid"/>
              <a:round/>
              <a:headEnd type="none" w="sm" len="sm"/>
              <a:tailEnd type="none" w="sm" len="sm"/>
            </a:ln>
          </p:spPr>
          <p:txBody>
            <a:bodyPr spcFirstLastPara="1" wrap="square" lIns="68569" tIns="68569" rIns="68569" bIns="68569" anchor="ctr" anchorCtr="0">
              <a:noAutofit/>
            </a:bodyPr>
            <a:lstStyle/>
            <a:p>
              <a:endParaRPr sz="1350">
                <a:solidFill>
                  <a:schemeClr val="dk1"/>
                </a:solidFill>
                <a:latin typeface="Calibri"/>
                <a:ea typeface="Calibri"/>
                <a:cs typeface="Calibri"/>
                <a:sym typeface="Calibri"/>
              </a:endParaRPr>
            </a:p>
          </p:txBody>
        </p:sp>
        <p:sp>
          <p:nvSpPr>
            <p:cNvPr id="381" name="Google Shape;381;p5"/>
            <p:cNvSpPr txBox="1"/>
            <p:nvPr/>
          </p:nvSpPr>
          <p:spPr>
            <a:xfrm rot="1800000">
              <a:off x="3153059" y="2427085"/>
              <a:ext cx="17169" cy="17169"/>
            </a:xfrm>
            <a:prstGeom prst="rect">
              <a:avLst/>
            </a:prstGeom>
            <a:noFill/>
            <a:ln>
              <a:noFill/>
            </a:ln>
          </p:spPr>
          <p:txBody>
            <a:bodyPr spcFirstLastPara="1" wrap="square" lIns="9525" tIns="0" rIns="9525" bIns="0" anchor="ctr" anchorCtr="0">
              <a:noAutofit/>
            </a:bodyPr>
            <a:lstStyle/>
            <a:p>
              <a:pPr algn="ctr">
                <a:lnSpc>
                  <a:spcPct val="90000"/>
                </a:lnSpc>
              </a:pPr>
              <a:endParaRPr sz="1350">
                <a:solidFill>
                  <a:schemeClr val="dk1"/>
                </a:solidFill>
                <a:latin typeface="Calibri"/>
                <a:ea typeface="Calibri"/>
                <a:cs typeface="Calibri"/>
                <a:sym typeface="Calibri"/>
              </a:endParaRPr>
            </a:p>
          </p:txBody>
        </p:sp>
        <p:sp>
          <p:nvSpPr>
            <p:cNvPr id="382" name="Google Shape;382;p5"/>
            <p:cNvSpPr/>
            <p:nvPr/>
          </p:nvSpPr>
          <p:spPr>
            <a:xfrm>
              <a:off x="1349763" y="1012873"/>
              <a:ext cx="1782597" cy="1782597"/>
            </a:xfrm>
            <a:prstGeom prst="ellipse">
              <a:avLst/>
            </a:prstGeom>
            <a:solidFill>
              <a:schemeClr val="bg2"/>
            </a:solidFill>
            <a:ln w="22225" cap="rnd" cmpd="sng">
              <a:noFill/>
              <a:prstDash val="solid"/>
              <a:round/>
              <a:headEnd type="none" w="sm" len="sm"/>
              <a:tailEnd type="none" w="sm" len="sm"/>
            </a:ln>
          </p:spPr>
          <p:txBody>
            <a:bodyPr spcFirstLastPara="1" wrap="square" lIns="68569" tIns="68569" rIns="68569" bIns="68569" anchor="ctr" anchorCtr="0">
              <a:noAutofit/>
            </a:bodyPr>
            <a:lstStyle/>
            <a:p>
              <a:endParaRPr sz="1350">
                <a:solidFill>
                  <a:schemeClr val="dk1"/>
                </a:solidFill>
                <a:latin typeface="Calibri"/>
                <a:ea typeface="Calibri"/>
                <a:cs typeface="Calibri"/>
                <a:sym typeface="Calibri"/>
              </a:endParaRPr>
            </a:p>
          </p:txBody>
        </p:sp>
        <p:sp>
          <p:nvSpPr>
            <p:cNvPr id="383" name="Google Shape;383;p5"/>
            <p:cNvSpPr txBox="1"/>
            <p:nvPr/>
          </p:nvSpPr>
          <p:spPr>
            <a:xfrm>
              <a:off x="1478178" y="1273928"/>
              <a:ext cx="1393127" cy="1260487"/>
            </a:xfrm>
            <a:prstGeom prst="rect">
              <a:avLst/>
            </a:prstGeom>
            <a:noFill/>
            <a:ln>
              <a:noFill/>
            </a:ln>
          </p:spPr>
          <p:txBody>
            <a:bodyPr spcFirstLastPara="1" wrap="square" lIns="8569" tIns="8569" rIns="8569" bIns="8569" anchor="ctr" anchorCtr="0">
              <a:noAutofit/>
            </a:bodyPr>
            <a:lstStyle/>
            <a:p>
              <a:pPr algn="ctr">
                <a:lnSpc>
                  <a:spcPct val="90000"/>
                </a:lnSpc>
              </a:pPr>
              <a:r>
                <a:rPr lang="en-US" sz="1350" dirty="0">
                  <a:solidFill>
                    <a:schemeClr val="lt1"/>
                  </a:solidFill>
                  <a:latin typeface="Calibri"/>
                  <a:ea typeface="Calibri"/>
                  <a:cs typeface="Calibri"/>
                  <a:sym typeface="Calibri"/>
                </a:rPr>
                <a:t>Close connection with student/ colleague who experienced trauma</a:t>
              </a:r>
              <a:endParaRPr sz="1350" dirty="0">
                <a:solidFill>
                  <a:schemeClr val="dk1"/>
                </a:solidFill>
                <a:latin typeface="Calibri"/>
                <a:ea typeface="Calibri"/>
                <a:cs typeface="Calibri"/>
                <a:sym typeface="Calibri"/>
              </a:endParaRPr>
            </a:p>
          </p:txBody>
        </p:sp>
      </p:grpSp>
      <p:sp>
        <p:nvSpPr>
          <p:cNvPr id="4" name="Title 3">
            <a:extLst>
              <a:ext uri="{FF2B5EF4-FFF2-40B4-BE49-F238E27FC236}">
                <a16:creationId xmlns:a16="http://schemas.microsoft.com/office/drawing/2014/main" id="{D83721C3-4E67-48CF-AF46-A65B3C96481A}"/>
              </a:ext>
            </a:extLst>
          </p:cNvPr>
          <p:cNvSpPr>
            <a:spLocks noGrp="1"/>
          </p:cNvSpPr>
          <p:nvPr>
            <p:ph type="title"/>
          </p:nvPr>
        </p:nvSpPr>
        <p:spPr/>
        <p:txBody>
          <a:bodyPr/>
          <a:lstStyle/>
          <a:p>
            <a:r>
              <a:rPr lang="en-US" sz="1600" b="1" dirty="0">
                <a:latin typeface="Calibri"/>
                <a:ea typeface="Calibri"/>
                <a:cs typeface="Calibri"/>
                <a:sym typeface="Calibri"/>
              </a:rPr>
              <a:t>Factors That May Increase Your Vulnerability To the Impact of Workplace Stress</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 name="Title 2">
            <a:extLst>
              <a:ext uri="{FF2B5EF4-FFF2-40B4-BE49-F238E27FC236}">
                <a16:creationId xmlns:a16="http://schemas.microsoft.com/office/drawing/2014/main" id="{D36E4DFA-ADC6-4AF4-9481-C7832E853841}"/>
              </a:ext>
            </a:extLst>
          </p:cNvPr>
          <p:cNvSpPr>
            <a:spLocks noGrp="1"/>
          </p:cNvSpPr>
          <p:nvPr>
            <p:ph type="title"/>
          </p:nvPr>
        </p:nvSpPr>
        <p:spPr/>
        <p:txBody>
          <a:bodyPr/>
          <a:lstStyle/>
          <a:p>
            <a:r>
              <a:rPr lang="en-US" b="1" dirty="0">
                <a:solidFill>
                  <a:schemeClr val="lt1"/>
                </a:solidFill>
              </a:rPr>
              <a:t>Recognition</a:t>
            </a:r>
            <a:endParaRPr lang="en-US" dirty="0"/>
          </a:p>
        </p:txBody>
      </p:sp>
      <p:sp>
        <p:nvSpPr>
          <p:cNvPr id="396" name="Google Shape;396;p7"/>
          <p:cNvSpPr txBox="1">
            <a:spLocks noGrp="1"/>
          </p:cNvSpPr>
          <p:nvPr>
            <p:ph type="body" idx="1"/>
          </p:nvPr>
        </p:nvSpPr>
        <p:spPr>
          <a:xfrm>
            <a:off x="252663" y="727910"/>
            <a:ext cx="8891262" cy="4328939"/>
          </a:xfrm>
          <a:prstGeom prst="rect">
            <a:avLst/>
          </a:prstGeom>
          <a:noFill/>
          <a:ln>
            <a:noFill/>
          </a:ln>
        </p:spPr>
        <p:txBody>
          <a:bodyPr spcFirstLastPara="1" wrap="square" lIns="68569" tIns="34275" rIns="68569" bIns="34275" anchor="t" anchorCtr="0">
            <a:normAutofit/>
          </a:bodyPr>
          <a:lstStyle/>
          <a:p>
            <a:pPr marL="0" indent="0">
              <a:lnSpc>
                <a:spcPct val="90000"/>
              </a:lnSpc>
              <a:buClr>
                <a:schemeClr val="dk1"/>
              </a:buClr>
              <a:buSzPts val="3600"/>
              <a:buNone/>
            </a:pPr>
            <a:r>
              <a:rPr lang="en-US" sz="2000" dirty="0">
                <a:solidFill>
                  <a:schemeClr val="tx1"/>
                </a:solidFill>
              </a:rPr>
              <a:t>Knowledge of the signs of stress and added vulnerabilities and understanding it from a personal vantage point, will help to equip you to better recognize these signs and symptoms in your peers and staff. </a:t>
            </a:r>
            <a:endParaRPr sz="2000" dirty="0">
              <a:solidFill>
                <a:schemeClr val="tx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grpSp>
        <p:nvGrpSpPr>
          <p:cNvPr id="409" name="Google Shape;409;p9"/>
          <p:cNvGrpSpPr/>
          <p:nvPr/>
        </p:nvGrpSpPr>
        <p:grpSpPr>
          <a:xfrm>
            <a:off x="1553442" y="1200857"/>
            <a:ext cx="6037118" cy="3148445"/>
            <a:chOff x="0" y="0"/>
            <a:chExt cx="5715635" cy="2993781"/>
          </a:xfrm>
        </p:grpSpPr>
        <p:grpSp>
          <p:nvGrpSpPr>
            <p:cNvPr id="410" name="Google Shape;410;p9"/>
            <p:cNvGrpSpPr/>
            <p:nvPr/>
          </p:nvGrpSpPr>
          <p:grpSpPr>
            <a:xfrm>
              <a:off x="0" y="0"/>
              <a:ext cx="1943735" cy="2260124"/>
              <a:chOff x="0" y="0"/>
              <a:chExt cx="1943735" cy="2260124"/>
            </a:xfrm>
          </p:grpSpPr>
          <p:sp>
            <p:nvSpPr>
              <p:cNvPr id="411" name="Google Shape;411;p9"/>
              <p:cNvSpPr/>
              <p:nvPr/>
            </p:nvSpPr>
            <p:spPr>
              <a:xfrm>
                <a:off x="0" y="799931"/>
                <a:ext cx="1943100" cy="1460193"/>
              </a:xfrm>
              <a:prstGeom prst="rect">
                <a:avLst/>
              </a:prstGeom>
              <a:solidFill>
                <a:srgbClr val="F0A22E"/>
              </a:solidFill>
              <a:ln>
                <a:noFill/>
              </a:ln>
            </p:spPr>
            <p:txBody>
              <a:bodyPr spcFirstLastPara="1" wrap="square" lIns="68569" tIns="34275" rIns="68569" bIns="34275" anchor="ctr" anchorCtr="0">
                <a:noAutofit/>
              </a:bodyPr>
              <a:lstStyle/>
              <a:p>
                <a:pPr algn="ctr"/>
                <a:r>
                  <a:rPr lang="en-US" sz="1800" b="1">
                    <a:solidFill>
                      <a:schemeClr val="lt1"/>
                    </a:solidFill>
                    <a:latin typeface="Calibri"/>
                    <a:ea typeface="Calibri"/>
                    <a:cs typeface="Calibri"/>
                    <a:sym typeface="Calibri"/>
                  </a:rPr>
                  <a:t>Physical</a:t>
                </a:r>
                <a:endParaRPr sz="1800">
                  <a:solidFill>
                    <a:schemeClr val="lt1"/>
                  </a:solidFill>
                  <a:latin typeface="Calibri"/>
                  <a:ea typeface="Calibri"/>
                  <a:cs typeface="Calibri"/>
                  <a:sym typeface="Calibri"/>
                </a:endParaRPr>
              </a:p>
              <a:p>
                <a:pPr algn="ctr"/>
                <a:r>
                  <a:rPr lang="en-US" sz="1800" b="1">
                    <a:solidFill>
                      <a:schemeClr val="lt1"/>
                    </a:solidFill>
                    <a:latin typeface="Calibri"/>
                    <a:ea typeface="Calibri"/>
                    <a:cs typeface="Calibri"/>
                    <a:sym typeface="Calibri"/>
                  </a:rPr>
                  <a:t>Psychological</a:t>
                </a:r>
                <a:endParaRPr sz="1800">
                  <a:solidFill>
                    <a:schemeClr val="lt1"/>
                  </a:solidFill>
                  <a:latin typeface="Calibri"/>
                  <a:ea typeface="Calibri"/>
                  <a:cs typeface="Calibri"/>
                  <a:sym typeface="Calibri"/>
                </a:endParaRPr>
              </a:p>
              <a:p>
                <a:pPr algn="ctr"/>
                <a:r>
                  <a:rPr lang="en-US" sz="1800" b="1">
                    <a:solidFill>
                      <a:schemeClr val="lt1"/>
                    </a:solidFill>
                    <a:latin typeface="Calibri"/>
                    <a:ea typeface="Calibri"/>
                    <a:cs typeface="Calibri"/>
                    <a:sym typeface="Calibri"/>
                  </a:rPr>
                  <a:t>Cognitive</a:t>
                </a:r>
                <a:endParaRPr sz="1800">
                  <a:solidFill>
                    <a:schemeClr val="lt1"/>
                  </a:solidFill>
                  <a:latin typeface="Calibri"/>
                  <a:ea typeface="Calibri"/>
                  <a:cs typeface="Calibri"/>
                  <a:sym typeface="Calibri"/>
                </a:endParaRPr>
              </a:p>
              <a:p>
                <a:pPr algn="ctr"/>
                <a:r>
                  <a:rPr lang="en-US" sz="1800" b="1">
                    <a:solidFill>
                      <a:schemeClr val="lt1"/>
                    </a:solidFill>
                    <a:latin typeface="Calibri"/>
                    <a:ea typeface="Calibri"/>
                    <a:cs typeface="Calibri"/>
                    <a:sym typeface="Calibri"/>
                  </a:rPr>
                  <a:t>Social</a:t>
                </a:r>
                <a:endParaRPr sz="1800">
                  <a:solidFill>
                    <a:schemeClr val="lt1"/>
                  </a:solidFill>
                  <a:latin typeface="Calibri"/>
                  <a:ea typeface="Calibri"/>
                  <a:cs typeface="Calibri"/>
                  <a:sym typeface="Calibri"/>
                </a:endParaRPr>
              </a:p>
              <a:p>
                <a:pPr algn="ctr"/>
                <a:r>
                  <a:rPr lang="en-US" sz="1800" b="1">
                    <a:solidFill>
                      <a:schemeClr val="lt1"/>
                    </a:solidFill>
                    <a:latin typeface="Calibri"/>
                    <a:ea typeface="Calibri"/>
                    <a:cs typeface="Calibri"/>
                    <a:sym typeface="Calibri"/>
                  </a:rPr>
                  <a:t>Economic</a:t>
                </a:r>
                <a:endParaRPr sz="1800">
                  <a:solidFill>
                    <a:schemeClr val="lt1"/>
                  </a:solidFill>
                  <a:latin typeface="Calibri"/>
                  <a:ea typeface="Calibri"/>
                  <a:cs typeface="Calibri"/>
                  <a:sym typeface="Calibri"/>
                </a:endParaRPr>
              </a:p>
            </p:txBody>
          </p:sp>
          <p:sp>
            <p:nvSpPr>
              <p:cNvPr id="412" name="Google Shape;412;p9"/>
              <p:cNvSpPr/>
              <p:nvPr/>
            </p:nvSpPr>
            <p:spPr>
              <a:xfrm>
                <a:off x="0" y="0"/>
                <a:ext cx="1943735" cy="683260"/>
              </a:xfrm>
              <a:prstGeom prst="bracketPair">
                <a:avLst/>
              </a:prstGeom>
              <a:noFill/>
              <a:ln w="381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r>
                  <a:rPr lang="en-US" sz="1800" b="1">
                    <a:solidFill>
                      <a:srgbClr val="F0A22E"/>
                    </a:solidFill>
                    <a:latin typeface="Calibri"/>
                    <a:ea typeface="Calibri"/>
                    <a:cs typeface="Calibri"/>
                    <a:sym typeface="Calibri"/>
                  </a:rPr>
                  <a:t>Supports</a:t>
                </a:r>
                <a:endParaRPr sz="1800">
                  <a:solidFill>
                    <a:srgbClr val="F0A22E"/>
                  </a:solidFill>
                  <a:latin typeface="Calibri"/>
                  <a:ea typeface="Calibri"/>
                  <a:cs typeface="Calibri"/>
                  <a:sym typeface="Calibri"/>
                </a:endParaRPr>
              </a:p>
              <a:p>
                <a:pPr algn="ctr"/>
                <a:r>
                  <a:rPr lang="en-US" sz="1500">
                    <a:solidFill>
                      <a:srgbClr val="F0A22E"/>
                    </a:solidFill>
                    <a:latin typeface="Calibri"/>
                    <a:ea typeface="Calibri"/>
                    <a:cs typeface="Calibri"/>
                    <a:sym typeface="Calibri"/>
                  </a:rPr>
                  <a:t>Resources &amp; Assets</a:t>
                </a:r>
                <a:endParaRPr sz="1350">
                  <a:solidFill>
                    <a:schemeClr val="dk1"/>
                  </a:solidFill>
                  <a:latin typeface="Calibri"/>
                  <a:ea typeface="Calibri"/>
                  <a:cs typeface="Calibri"/>
                  <a:sym typeface="Calibri"/>
                </a:endParaRPr>
              </a:p>
            </p:txBody>
          </p:sp>
        </p:grpSp>
        <p:grpSp>
          <p:nvGrpSpPr>
            <p:cNvPr id="413" name="Google Shape;413;p9"/>
            <p:cNvGrpSpPr/>
            <p:nvPr/>
          </p:nvGrpSpPr>
          <p:grpSpPr>
            <a:xfrm>
              <a:off x="3771900" y="0"/>
              <a:ext cx="1943735" cy="2260122"/>
              <a:chOff x="0" y="0"/>
              <a:chExt cx="1943735" cy="2260122"/>
            </a:xfrm>
          </p:grpSpPr>
          <p:sp>
            <p:nvSpPr>
              <p:cNvPr id="414" name="Google Shape;414;p9"/>
              <p:cNvSpPr/>
              <p:nvPr/>
            </p:nvSpPr>
            <p:spPr>
              <a:xfrm>
                <a:off x="0" y="800098"/>
                <a:ext cx="1943100" cy="1460024"/>
              </a:xfrm>
              <a:prstGeom prst="rect">
                <a:avLst/>
              </a:prstGeom>
              <a:solidFill>
                <a:srgbClr val="F0A22E"/>
              </a:solidFill>
              <a:ln>
                <a:noFill/>
              </a:ln>
            </p:spPr>
            <p:txBody>
              <a:bodyPr spcFirstLastPara="1" wrap="square" lIns="68569" tIns="34275" rIns="68569" bIns="34275" anchor="ctr" anchorCtr="0">
                <a:noAutofit/>
              </a:bodyPr>
              <a:lstStyle/>
              <a:p>
                <a:pPr algn="ctr"/>
                <a:r>
                  <a:rPr lang="en-US" sz="1800" b="1">
                    <a:solidFill>
                      <a:schemeClr val="lt1"/>
                    </a:solidFill>
                    <a:latin typeface="Calibri"/>
                    <a:ea typeface="Calibri"/>
                    <a:cs typeface="Calibri"/>
                    <a:sym typeface="Calibri"/>
                  </a:rPr>
                  <a:t>Physical</a:t>
                </a:r>
                <a:endParaRPr sz="1800">
                  <a:solidFill>
                    <a:schemeClr val="lt1"/>
                  </a:solidFill>
                  <a:latin typeface="Calibri"/>
                  <a:ea typeface="Calibri"/>
                  <a:cs typeface="Calibri"/>
                  <a:sym typeface="Calibri"/>
                </a:endParaRPr>
              </a:p>
              <a:p>
                <a:pPr algn="ctr"/>
                <a:r>
                  <a:rPr lang="en-US" sz="1800" b="1">
                    <a:solidFill>
                      <a:schemeClr val="lt1"/>
                    </a:solidFill>
                    <a:latin typeface="Calibri"/>
                    <a:ea typeface="Calibri"/>
                    <a:cs typeface="Calibri"/>
                    <a:sym typeface="Calibri"/>
                  </a:rPr>
                  <a:t>Psychological</a:t>
                </a:r>
                <a:endParaRPr sz="1800">
                  <a:solidFill>
                    <a:schemeClr val="lt1"/>
                  </a:solidFill>
                  <a:latin typeface="Calibri"/>
                  <a:ea typeface="Calibri"/>
                  <a:cs typeface="Calibri"/>
                  <a:sym typeface="Calibri"/>
                </a:endParaRPr>
              </a:p>
              <a:p>
                <a:pPr algn="ctr"/>
                <a:r>
                  <a:rPr lang="en-US" sz="1800" b="1">
                    <a:solidFill>
                      <a:schemeClr val="lt1"/>
                    </a:solidFill>
                    <a:latin typeface="Calibri"/>
                    <a:ea typeface="Calibri"/>
                    <a:cs typeface="Calibri"/>
                    <a:sym typeface="Calibri"/>
                  </a:rPr>
                  <a:t>Cognitive</a:t>
                </a:r>
                <a:endParaRPr sz="1800">
                  <a:solidFill>
                    <a:schemeClr val="lt1"/>
                  </a:solidFill>
                  <a:latin typeface="Calibri"/>
                  <a:ea typeface="Calibri"/>
                  <a:cs typeface="Calibri"/>
                  <a:sym typeface="Calibri"/>
                </a:endParaRPr>
              </a:p>
              <a:p>
                <a:pPr algn="ctr"/>
                <a:r>
                  <a:rPr lang="en-US" sz="1800" b="1">
                    <a:solidFill>
                      <a:schemeClr val="lt1"/>
                    </a:solidFill>
                    <a:latin typeface="Calibri"/>
                    <a:ea typeface="Calibri"/>
                    <a:cs typeface="Calibri"/>
                    <a:sym typeface="Calibri"/>
                  </a:rPr>
                  <a:t>Social</a:t>
                </a:r>
                <a:endParaRPr sz="1800">
                  <a:solidFill>
                    <a:schemeClr val="lt1"/>
                  </a:solidFill>
                  <a:latin typeface="Calibri"/>
                  <a:ea typeface="Calibri"/>
                  <a:cs typeface="Calibri"/>
                  <a:sym typeface="Calibri"/>
                </a:endParaRPr>
              </a:p>
              <a:p>
                <a:pPr algn="ctr"/>
                <a:r>
                  <a:rPr lang="en-US" sz="1800" b="1">
                    <a:solidFill>
                      <a:schemeClr val="lt1"/>
                    </a:solidFill>
                    <a:latin typeface="Calibri"/>
                    <a:ea typeface="Calibri"/>
                    <a:cs typeface="Calibri"/>
                    <a:sym typeface="Calibri"/>
                  </a:rPr>
                  <a:t>Economic</a:t>
                </a:r>
                <a:endParaRPr sz="1800">
                  <a:solidFill>
                    <a:schemeClr val="lt1"/>
                  </a:solidFill>
                  <a:latin typeface="Calibri"/>
                  <a:ea typeface="Calibri"/>
                  <a:cs typeface="Calibri"/>
                  <a:sym typeface="Calibri"/>
                </a:endParaRPr>
              </a:p>
            </p:txBody>
          </p:sp>
          <p:sp>
            <p:nvSpPr>
              <p:cNvPr id="415" name="Google Shape;415;p9"/>
              <p:cNvSpPr/>
              <p:nvPr/>
            </p:nvSpPr>
            <p:spPr>
              <a:xfrm>
                <a:off x="0" y="0"/>
                <a:ext cx="1943735" cy="683260"/>
              </a:xfrm>
              <a:prstGeom prst="bracketPair">
                <a:avLst/>
              </a:prstGeom>
              <a:noFill/>
              <a:ln w="381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r>
                  <a:rPr lang="en-US" sz="1800" b="1">
                    <a:solidFill>
                      <a:srgbClr val="F0A22E"/>
                    </a:solidFill>
                    <a:latin typeface="Calibri"/>
                    <a:ea typeface="Calibri"/>
                    <a:cs typeface="Calibri"/>
                    <a:sym typeface="Calibri"/>
                  </a:rPr>
                  <a:t>Challenges</a:t>
                </a:r>
                <a:endParaRPr sz="1800">
                  <a:solidFill>
                    <a:srgbClr val="F0A22E"/>
                  </a:solidFill>
                  <a:latin typeface="Calibri"/>
                  <a:ea typeface="Calibri"/>
                  <a:cs typeface="Calibri"/>
                  <a:sym typeface="Calibri"/>
                </a:endParaRPr>
              </a:p>
              <a:p>
                <a:pPr algn="ctr"/>
                <a:r>
                  <a:rPr lang="en-US" sz="1500">
                    <a:solidFill>
                      <a:srgbClr val="F0A22E"/>
                    </a:solidFill>
                    <a:latin typeface="Calibri"/>
                    <a:ea typeface="Calibri"/>
                    <a:cs typeface="Calibri"/>
                    <a:sym typeface="Calibri"/>
                  </a:rPr>
                  <a:t>Risk Factors</a:t>
                </a:r>
                <a:endParaRPr sz="1350">
                  <a:solidFill>
                    <a:schemeClr val="dk1"/>
                  </a:solidFill>
                  <a:latin typeface="Calibri"/>
                  <a:ea typeface="Calibri"/>
                  <a:cs typeface="Calibri"/>
                  <a:sym typeface="Calibri"/>
                </a:endParaRPr>
              </a:p>
            </p:txBody>
          </p:sp>
        </p:grpSp>
        <p:sp>
          <p:nvSpPr>
            <p:cNvPr id="416" name="Google Shape;416;p9"/>
            <p:cNvSpPr/>
            <p:nvPr/>
          </p:nvSpPr>
          <p:spPr>
            <a:xfrm>
              <a:off x="0" y="2260600"/>
              <a:ext cx="5715635" cy="114300"/>
            </a:xfrm>
            <a:prstGeom prst="rect">
              <a:avLst/>
            </a:prstGeom>
            <a:solidFill>
              <a:schemeClr val="dk1"/>
            </a:solidFill>
            <a:ln>
              <a:noFill/>
            </a:ln>
          </p:spPr>
          <p:txBody>
            <a:bodyPr spcFirstLastPara="1" wrap="square" lIns="68569" tIns="34275" rIns="68569" bIns="34275" anchor="ctr" anchorCtr="0">
              <a:noAutofit/>
            </a:bodyPr>
            <a:lstStyle/>
            <a:p>
              <a:endParaRPr sz="1350">
                <a:solidFill>
                  <a:schemeClr val="lt1"/>
                </a:solidFill>
                <a:latin typeface="Calibri"/>
                <a:ea typeface="Calibri"/>
                <a:cs typeface="Calibri"/>
                <a:sym typeface="Calibri"/>
              </a:endParaRPr>
            </a:p>
          </p:txBody>
        </p:sp>
        <p:sp>
          <p:nvSpPr>
            <p:cNvPr id="417" name="Google Shape;417;p9"/>
            <p:cNvSpPr/>
            <p:nvPr/>
          </p:nvSpPr>
          <p:spPr>
            <a:xfrm>
              <a:off x="2508237" y="2374900"/>
              <a:ext cx="685876" cy="618881"/>
            </a:xfrm>
            <a:prstGeom prst="triangle">
              <a:avLst>
                <a:gd name="adj" fmla="val 48148"/>
              </a:avLst>
            </a:prstGeom>
            <a:solidFill>
              <a:schemeClr val="dk1"/>
            </a:solidFill>
            <a:ln>
              <a:noFill/>
            </a:ln>
          </p:spPr>
          <p:txBody>
            <a:bodyPr spcFirstLastPara="1" wrap="square" lIns="68569" tIns="34275" rIns="68569" bIns="34275" anchor="ctr" anchorCtr="0">
              <a:noAutofit/>
            </a:bodyPr>
            <a:lstStyle/>
            <a:p>
              <a:endParaRPr sz="1350">
                <a:solidFill>
                  <a:schemeClr val="lt1"/>
                </a:solidFill>
                <a:latin typeface="Calibri"/>
                <a:ea typeface="Calibri"/>
                <a:cs typeface="Calibri"/>
                <a:sym typeface="Calibri"/>
              </a:endParaRPr>
            </a:p>
          </p:txBody>
        </p:sp>
        <p:sp>
          <p:nvSpPr>
            <p:cNvPr id="418" name="Google Shape;418;p9"/>
            <p:cNvSpPr/>
            <p:nvPr/>
          </p:nvSpPr>
          <p:spPr>
            <a:xfrm>
              <a:off x="2159616" y="939380"/>
              <a:ext cx="1399424" cy="1320981"/>
            </a:xfrm>
            <a:prstGeom prst="ellipse">
              <a:avLst/>
            </a:prstGeom>
            <a:solidFill>
              <a:srgbClr val="0070C0"/>
            </a:solidFill>
            <a:ln>
              <a:noFill/>
            </a:ln>
          </p:spPr>
          <p:txBody>
            <a:bodyPr spcFirstLastPara="1" wrap="square" lIns="0" tIns="0" rIns="0" bIns="0" anchor="ctr" anchorCtr="0">
              <a:noAutofit/>
            </a:bodyPr>
            <a:lstStyle/>
            <a:p>
              <a:pPr algn="ctr"/>
              <a:r>
                <a:rPr lang="en-US" sz="1800" b="1">
                  <a:solidFill>
                    <a:schemeClr val="lt1"/>
                  </a:solidFill>
                  <a:latin typeface="Calibri"/>
                  <a:ea typeface="Calibri"/>
                  <a:cs typeface="Calibri"/>
                  <a:sym typeface="Calibri"/>
                </a:rPr>
                <a:t>Well-Being</a:t>
              </a:r>
              <a:endParaRPr sz="1800">
                <a:solidFill>
                  <a:schemeClr val="lt1"/>
                </a:solidFill>
                <a:latin typeface="Calibri"/>
                <a:ea typeface="Calibri"/>
                <a:cs typeface="Calibri"/>
                <a:sym typeface="Calibri"/>
              </a:endParaRPr>
            </a:p>
          </p:txBody>
        </p:sp>
      </p:grpSp>
      <p:sp>
        <p:nvSpPr>
          <p:cNvPr id="419" name="Google Shape;419;p9"/>
          <p:cNvSpPr txBox="1"/>
          <p:nvPr/>
        </p:nvSpPr>
        <p:spPr>
          <a:xfrm>
            <a:off x="5771310" y="4467606"/>
            <a:ext cx="2084546" cy="259080"/>
          </a:xfrm>
          <a:prstGeom prst="rect">
            <a:avLst/>
          </a:prstGeom>
          <a:noFill/>
          <a:ln>
            <a:noFill/>
          </a:ln>
        </p:spPr>
        <p:txBody>
          <a:bodyPr spcFirstLastPara="1" wrap="square" lIns="68569" tIns="34275" rIns="68569" bIns="34275" anchor="t" anchorCtr="0">
            <a:noAutofit/>
          </a:bodyPr>
          <a:lstStyle/>
          <a:p>
            <a:r>
              <a:rPr lang="en-US" sz="900" i="1">
                <a:solidFill>
                  <a:schemeClr val="dk1"/>
                </a:solidFill>
                <a:latin typeface="Calibri"/>
                <a:ea typeface="Calibri"/>
                <a:cs typeface="Calibri"/>
                <a:sym typeface="Calibri"/>
              </a:rPr>
              <a:t>Adapted from Schultze-Lutter et al. (2016)</a:t>
            </a:r>
            <a:endParaRPr sz="1050">
              <a:solidFill>
                <a:schemeClr val="dk1"/>
              </a:solidFill>
              <a:latin typeface="Calibri"/>
              <a:ea typeface="Calibri"/>
              <a:cs typeface="Calibri"/>
              <a:sym typeface="Calibri"/>
            </a:endParaRPr>
          </a:p>
        </p:txBody>
      </p:sp>
      <p:sp>
        <p:nvSpPr>
          <p:cNvPr id="3" name="Title 2">
            <a:extLst>
              <a:ext uri="{FF2B5EF4-FFF2-40B4-BE49-F238E27FC236}">
                <a16:creationId xmlns:a16="http://schemas.microsoft.com/office/drawing/2014/main" id="{EF409CC9-FA2E-4F3E-BD2E-BE6528E5D10A}"/>
              </a:ext>
            </a:extLst>
          </p:cNvPr>
          <p:cNvSpPr>
            <a:spLocks noGrp="1"/>
          </p:cNvSpPr>
          <p:nvPr>
            <p:ph type="title"/>
          </p:nvPr>
        </p:nvSpPr>
        <p:spPr/>
        <p:txBody>
          <a:bodyPr/>
          <a:lstStyle/>
          <a:p>
            <a:r>
              <a:rPr lang="en-US" b="1" dirty="0">
                <a:solidFill>
                  <a:schemeClr val="lt1"/>
                </a:solidFill>
              </a:rPr>
              <a:t>The Balancing Act</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14"/>
          <p:cNvSpPr txBox="1">
            <a:spLocks noGrp="1"/>
          </p:cNvSpPr>
          <p:nvPr>
            <p:ph type="subTitle" idx="1"/>
          </p:nvPr>
        </p:nvSpPr>
        <p:spPr>
          <a:xfrm>
            <a:off x="1578894" y="1033896"/>
            <a:ext cx="5992314" cy="2530187"/>
          </a:xfrm>
          <a:prstGeom prst="rect">
            <a:avLst/>
          </a:prstGeom>
          <a:solidFill>
            <a:schemeClr val="bg2"/>
          </a:solidFill>
          <a:ln>
            <a:noFill/>
          </a:ln>
        </p:spPr>
        <p:txBody>
          <a:bodyPr spcFirstLastPara="1" wrap="square" lIns="68569" tIns="34275" rIns="68569" bIns="34275" anchor="ctr" anchorCtr="0">
            <a:normAutofit/>
          </a:bodyPr>
          <a:lstStyle/>
          <a:p>
            <a:pPr marL="0" indent="0"/>
            <a:r>
              <a:rPr lang="en-US" dirty="0"/>
              <a:t>Attending to </a:t>
            </a:r>
            <a:r>
              <a:rPr lang="en-US" b="1" dirty="0">
                <a:solidFill>
                  <a:srgbClr val="C0E4B2"/>
                </a:solidFill>
              </a:rPr>
              <a:t>Collective</a:t>
            </a:r>
            <a:r>
              <a:rPr lang="en-US" dirty="0"/>
              <a:t> </a:t>
            </a:r>
            <a:endParaRPr dirty="0"/>
          </a:p>
          <a:p>
            <a:pPr marL="0" indent="0"/>
            <a:r>
              <a:rPr lang="en-US" dirty="0"/>
              <a:t>Well-Being</a:t>
            </a:r>
            <a:endParaRP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2" name="Title 1">
            <a:extLst>
              <a:ext uri="{FF2B5EF4-FFF2-40B4-BE49-F238E27FC236}">
                <a16:creationId xmlns:a16="http://schemas.microsoft.com/office/drawing/2014/main" id="{03B38C1D-D004-4A55-B68F-8B4A23181E0C}"/>
              </a:ext>
            </a:extLst>
          </p:cNvPr>
          <p:cNvSpPr>
            <a:spLocks noGrp="1"/>
          </p:cNvSpPr>
          <p:nvPr>
            <p:ph type="title"/>
          </p:nvPr>
        </p:nvSpPr>
        <p:spPr/>
        <p:txBody>
          <a:bodyPr/>
          <a:lstStyle/>
          <a:p>
            <a:r>
              <a:rPr lang="en-US" b="1" dirty="0">
                <a:solidFill>
                  <a:schemeClr val="lt1"/>
                </a:solidFill>
              </a:rPr>
              <a:t>Working Toward Collective Care</a:t>
            </a:r>
            <a:endParaRPr lang="en-US" dirty="0"/>
          </a:p>
        </p:txBody>
      </p:sp>
      <p:sp>
        <p:nvSpPr>
          <p:cNvPr id="509" name="Google Shape;509;p17"/>
          <p:cNvSpPr txBox="1">
            <a:spLocks noGrp="1"/>
          </p:cNvSpPr>
          <p:nvPr>
            <p:ph type="body" idx="1"/>
          </p:nvPr>
        </p:nvSpPr>
        <p:spPr>
          <a:prstGeom prst="rect">
            <a:avLst/>
          </a:prstGeom>
          <a:noFill/>
          <a:ln>
            <a:noFill/>
          </a:ln>
        </p:spPr>
        <p:txBody>
          <a:bodyPr spcFirstLastPara="1" wrap="square" lIns="68569" tIns="68569" rIns="68569" bIns="68569" anchor="t" anchorCtr="0">
            <a:noAutofit/>
          </a:bodyPr>
          <a:lstStyle/>
          <a:p>
            <a:pPr marL="19431" indent="0">
              <a:lnSpc>
                <a:spcPct val="90000"/>
              </a:lnSpc>
              <a:spcBef>
                <a:spcPts val="750"/>
              </a:spcBef>
              <a:buClr>
                <a:srgbClr val="212121"/>
              </a:buClr>
              <a:buSzPts val="1800"/>
              <a:buNone/>
            </a:pPr>
            <a:r>
              <a:rPr lang="en-US" b="1" dirty="0">
                <a:solidFill>
                  <a:srgbClr val="212121"/>
                </a:solidFill>
                <a:highlight>
                  <a:schemeClr val="lt1"/>
                </a:highlight>
                <a:latin typeface="Calibri"/>
                <a:ea typeface="Calibri"/>
                <a:cs typeface="Calibri"/>
                <a:sym typeface="Calibri"/>
              </a:rPr>
              <a:t>Collective-care</a:t>
            </a:r>
            <a:r>
              <a:rPr lang="en-US" dirty="0">
                <a:solidFill>
                  <a:srgbClr val="212121"/>
                </a:solidFill>
                <a:highlight>
                  <a:schemeClr val="lt1"/>
                </a:highlight>
                <a:latin typeface="Calibri"/>
                <a:ea typeface="Calibri"/>
                <a:cs typeface="Calibri"/>
                <a:sym typeface="Calibri"/>
              </a:rPr>
              <a:t> is socially oriented care that encourages the holistic support of the group or community. Collective-care guards against the isolation of managing our challenges alone. </a:t>
            </a:r>
            <a:endParaRPr dirty="0">
              <a:solidFill>
                <a:srgbClr val="212121"/>
              </a:solidFill>
              <a:highlight>
                <a:schemeClr val="lt1"/>
              </a:highlight>
              <a:latin typeface="Calibri"/>
              <a:ea typeface="Calibri"/>
              <a:cs typeface="Calibri"/>
              <a:sym typeface="Calibri"/>
            </a:endParaRPr>
          </a:p>
          <a:p>
            <a:pPr marL="171450" indent="0">
              <a:lnSpc>
                <a:spcPct val="90000"/>
              </a:lnSpc>
              <a:spcBef>
                <a:spcPts val="750"/>
              </a:spcBef>
              <a:buClr>
                <a:schemeClr val="dk1"/>
              </a:buClr>
              <a:buSzPts val="2800"/>
              <a:buNone/>
            </a:pPr>
            <a:endParaRPr dirty="0">
              <a:solidFill>
                <a:srgbClr val="212121"/>
              </a:solidFill>
              <a:highlight>
                <a:schemeClr val="lt1"/>
              </a:highlight>
              <a:latin typeface="Calibri"/>
              <a:ea typeface="Calibri"/>
              <a:cs typeface="Calibri"/>
              <a:sym typeface="Calibri"/>
            </a:endParaRPr>
          </a:p>
          <a:p>
            <a:pPr marL="500169" lvl="1" indent="-285750">
              <a:lnSpc>
                <a:spcPct val="90000"/>
              </a:lnSpc>
              <a:spcBef>
                <a:spcPts val="375"/>
              </a:spcBef>
              <a:buClr>
                <a:srgbClr val="212121"/>
              </a:buClr>
              <a:buSzPct val="120000"/>
              <a:buFont typeface="Arial" panose="020B0604020202020204" pitchFamily="34" charset="0"/>
              <a:buChar char="•"/>
            </a:pPr>
            <a:r>
              <a:rPr lang="en-US" sz="1800" dirty="0">
                <a:solidFill>
                  <a:srgbClr val="212121"/>
                </a:solidFill>
                <a:highlight>
                  <a:schemeClr val="lt1"/>
                </a:highlight>
                <a:latin typeface="Calibri"/>
                <a:ea typeface="Calibri"/>
                <a:cs typeface="Calibri"/>
                <a:sym typeface="Calibri"/>
              </a:rPr>
              <a:t>Self-care alone can ignore the fact that stressful contexts are </a:t>
            </a:r>
            <a:r>
              <a:rPr lang="en-US" sz="1800" b="1" dirty="0">
                <a:solidFill>
                  <a:srgbClr val="212121"/>
                </a:solidFill>
                <a:highlight>
                  <a:schemeClr val="lt1"/>
                </a:highlight>
                <a:latin typeface="Calibri"/>
                <a:ea typeface="Calibri"/>
                <a:cs typeface="Calibri"/>
                <a:sym typeface="Calibri"/>
              </a:rPr>
              <a:t>collectively stressful </a:t>
            </a:r>
            <a:r>
              <a:rPr lang="en-US" sz="1800" dirty="0">
                <a:solidFill>
                  <a:srgbClr val="212121"/>
                </a:solidFill>
                <a:highlight>
                  <a:schemeClr val="lt1"/>
                </a:highlight>
                <a:latin typeface="Calibri"/>
                <a:ea typeface="Calibri"/>
                <a:cs typeface="Calibri"/>
                <a:sym typeface="Calibri"/>
              </a:rPr>
              <a:t>and can be </a:t>
            </a:r>
            <a:r>
              <a:rPr lang="en-US" sz="1800" b="1" dirty="0">
                <a:solidFill>
                  <a:srgbClr val="212121"/>
                </a:solidFill>
                <a:highlight>
                  <a:schemeClr val="lt1"/>
                </a:highlight>
                <a:latin typeface="Calibri"/>
                <a:ea typeface="Calibri"/>
                <a:cs typeface="Calibri"/>
                <a:sym typeface="Calibri"/>
              </a:rPr>
              <a:t>collectively managed or changed</a:t>
            </a:r>
            <a:endParaRPr sz="1800" dirty="0"/>
          </a:p>
          <a:p>
            <a:pPr marL="585894" lvl="1" indent="-285750">
              <a:lnSpc>
                <a:spcPct val="90000"/>
              </a:lnSpc>
              <a:spcBef>
                <a:spcPts val="375"/>
              </a:spcBef>
              <a:buClr>
                <a:schemeClr val="dk1"/>
              </a:buClr>
              <a:buSzPct val="120000"/>
              <a:buFont typeface="Arial" panose="020B0604020202020204" pitchFamily="34" charset="0"/>
              <a:buChar char="•"/>
            </a:pPr>
            <a:endParaRPr sz="1800" dirty="0">
              <a:solidFill>
                <a:srgbClr val="212121"/>
              </a:solidFill>
              <a:highlight>
                <a:schemeClr val="lt1"/>
              </a:highlight>
              <a:latin typeface="Calibri"/>
              <a:ea typeface="Calibri"/>
              <a:cs typeface="Calibri"/>
              <a:sym typeface="Calibri"/>
            </a:endParaRPr>
          </a:p>
          <a:p>
            <a:pPr marL="500169" lvl="1" indent="-285750">
              <a:lnSpc>
                <a:spcPct val="90000"/>
              </a:lnSpc>
              <a:spcBef>
                <a:spcPts val="375"/>
              </a:spcBef>
              <a:buClr>
                <a:srgbClr val="212121"/>
              </a:buClr>
              <a:buSzPct val="120000"/>
              <a:buFont typeface="Arial" panose="020B0604020202020204" pitchFamily="34" charset="0"/>
              <a:buChar char="•"/>
            </a:pPr>
            <a:r>
              <a:rPr lang="en-US" sz="1800" dirty="0">
                <a:solidFill>
                  <a:srgbClr val="212121"/>
                </a:solidFill>
                <a:highlight>
                  <a:schemeClr val="lt1"/>
                </a:highlight>
                <a:latin typeface="Calibri"/>
                <a:ea typeface="Calibri"/>
                <a:cs typeface="Calibri"/>
                <a:sym typeface="Calibri"/>
              </a:rPr>
              <a:t>People who work in the same context are better able to understand each others’ stressors and needs for support </a:t>
            </a:r>
            <a:endParaRPr sz="1800" dirty="0">
              <a:latin typeface="Calibri"/>
              <a:ea typeface="Calibri"/>
              <a:cs typeface="Calibri"/>
              <a:sym typeface="Calibri"/>
            </a:endParaRPr>
          </a:p>
          <a:p>
            <a:pPr marL="585894" lvl="1" indent="-285750">
              <a:lnSpc>
                <a:spcPct val="90000"/>
              </a:lnSpc>
              <a:spcBef>
                <a:spcPts val="375"/>
              </a:spcBef>
              <a:buClr>
                <a:schemeClr val="dk1"/>
              </a:buClr>
              <a:buSzPct val="120000"/>
              <a:buFont typeface="Arial" panose="020B0604020202020204" pitchFamily="34" charset="0"/>
              <a:buChar char="•"/>
            </a:pPr>
            <a:endParaRPr sz="1800" dirty="0">
              <a:solidFill>
                <a:srgbClr val="212121"/>
              </a:solidFill>
              <a:highlight>
                <a:schemeClr val="lt1"/>
              </a:highlight>
              <a:latin typeface="Calibri"/>
              <a:ea typeface="Calibri"/>
              <a:cs typeface="Calibri"/>
              <a:sym typeface="Calibri"/>
            </a:endParaRPr>
          </a:p>
          <a:p>
            <a:pPr marL="500169" lvl="1" indent="-285750">
              <a:lnSpc>
                <a:spcPct val="90000"/>
              </a:lnSpc>
              <a:spcBef>
                <a:spcPts val="375"/>
              </a:spcBef>
              <a:buClr>
                <a:srgbClr val="212121"/>
              </a:buClr>
              <a:buSzPct val="120000"/>
              <a:buFont typeface="Arial" panose="020B0604020202020204" pitchFamily="34" charset="0"/>
              <a:buChar char="•"/>
            </a:pPr>
            <a:r>
              <a:rPr lang="en-US" sz="1800" dirty="0">
                <a:solidFill>
                  <a:srgbClr val="212121"/>
                </a:solidFill>
                <a:highlight>
                  <a:schemeClr val="lt1"/>
                </a:highlight>
                <a:latin typeface="Calibri"/>
                <a:ea typeface="Calibri"/>
                <a:cs typeface="Calibri"/>
                <a:sym typeface="Calibri"/>
              </a:rPr>
              <a:t>Rather than simply expecting individuals to improve their coping skills, </a:t>
            </a:r>
            <a:r>
              <a:rPr lang="en-US" sz="1800" b="1" dirty="0">
                <a:solidFill>
                  <a:srgbClr val="212121"/>
                </a:solidFill>
                <a:highlight>
                  <a:schemeClr val="lt1"/>
                </a:highlight>
                <a:latin typeface="Calibri"/>
                <a:ea typeface="Calibri"/>
                <a:cs typeface="Calibri"/>
                <a:sym typeface="Calibri"/>
              </a:rPr>
              <a:t>collective-care actively works to </a:t>
            </a:r>
            <a:r>
              <a:rPr lang="en-US" sz="1800" b="1" i="1" dirty="0">
                <a:solidFill>
                  <a:srgbClr val="212121"/>
                </a:solidFill>
                <a:highlight>
                  <a:schemeClr val="lt1"/>
                </a:highlight>
                <a:latin typeface="Calibri"/>
                <a:ea typeface="Calibri"/>
                <a:cs typeface="Calibri"/>
                <a:sym typeface="Calibri"/>
              </a:rPr>
              <a:t>transform </a:t>
            </a:r>
            <a:r>
              <a:rPr lang="en-US" sz="1800" b="1" dirty="0">
                <a:solidFill>
                  <a:srgbClr val="212121"/>
                </a:solidFill>
                <a:highlight>
                  <a:schemeClr val="lt1"/>
                </a:highlight>
                <a:latin typeface="Calibri"/>
                <a:ea typeface="Calibri"/>
                <a:cs typeface="Calibri"/>
                <a:sym typeface="Calibri"/>
              </a:rPr>
              <a:t>workplace stressors.</a:t>
            </a:r>
            <a:endParaRPr sz="1800" b="1" dirty="0">
              <a:latin typeface="Calibri"/>
              <a:ea typeface="Calibri"/>
              <a:cs typeface="Calibri"/>
              <a:sym typeface="Calibri"/>
            </a:endParaRPr>
          </a:p>
          <a:p>
            <a:pPr marL="171450" indent="0">
              <a:lnSpc>
                <a:spcPct val="90000"/>
              </a:lnSpc>
              <a:spcBef>
                <a:spcPts val="750"/>
              </a:spcBef>
              <a:buClr>
                <a:schemeClr val="dk1"/>
              </a:buClr>
              <a:buSzPts val="2800"/>
              <a:buNone/>
            </a:pPr>
            <a:endParaRPr dirty="0">
              <a:latin typeface="Arial"/>
              <a:ea typeface="Arial"/>
              <a:cs typeface="Arial"/>
              <a:sym typeface="Arial"/>
            </a:endParaRPr>
          </a:p>
          <a:p>
            <a:pPr marL="0" indent="0">
              <a:lnSpc>
                <a:spcPct val="90000"/>
              </a:lnSpc>
              <a:spcBef>
                <a:spcPts val="750"/>
              </a:spcBef>
              <a:buClr>
                <a:schemeClr val="dk1"/>
              </a:buClr>
              <a:buSzPts val="2800"/>
              <a:buNone/>
            </a:pPr>
            <a:endParaRPr dirty="0">
              <a:solidFill>
                <a:srgbClr val="212121"/>
              </a:solidFill>
              <a:highlight>
                <a:schemeClr val="lt1"/>
              </a:highlight>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3" name="Title 2">
            <a:extLst>
              <a:ext uri="{FF2B5EF4-FFF2-40B4-BE49-F238E27FC236}">
                <a16:creationId xmlns:a16="http://schemas.microsoft.com/office/drawing/2014/main" id="{C1439932-35FB-4D6F-ACDF-F3578D3F2326}"/>
              </a:ext>
            </a:extLst>
          </p:cNvPr>
          <p:cNvSpPr>
            <a:spLocks noGrp="1"/>
          </p:cNvSpPr>
          <p:nvPr>
            <p:ph type="title"/>
          </p:nvPr>
        </p:nvSpPr>
        <p:spPr/>
        <p:txBody>
          <a:bodyPr/>
          <a:lstStyle/>
          <a:p>
            <a:r>
              <a:rPr lang="en-US" b="1" dirty="0">
                <a:solidFill>
                  <a:schemeClr val="lt1"/>
                </a:solidFill>
              </a:rPr>
              <a:t>Working Toward Collective Care</a:t>
            </a:r>
            <a:endParaRPr lang="en-US" dirty="0"/>
          </a:p>
        </p:txBody>
      </p:sp>
      <p:sp>
        <p:nvSpPr>
          <p:cNvPr id="515" name="Google Shape;515;p18"/>
          <p:cNvSpPr txBox="1">
            <a:spLocks noGrp="1"/>
          </p:cNvSpPr>
          <p:nvPr>
            <p:ph type="body" idx="1"/>
          </p:nvPr>
        </p:nvSpPr>
        <p:spPr>
          <a:prstGeom prst="rect">
            <a:avLst/>
          </a:prstGeom>
          <a:noFill/>
          <a:ln>
            <a:noFill/>
          </a:ln>
        </p:spPr>
        <p:txBody>
          <a:bodyPr spcFirstLastPara="1" wrap="square" lIns="68569" tIns="68569" rIns="68569" bIns="68569" anchor="t" anchorCtr="0">
            <a:noAutofit/>
          </a:bodyPr>
          <a:lstStyle/>
          <a:p>
            <a:pPr marL="19431" indent="0">
              <a:lnSpc>
                <a:spcPct val="90000"/>
              </a:lnSpc>
              <a:spcBef>
                <a:spcPts val="750"/>
              </a:spcBef>
              <a:buClr>
                <a:srgbClr val="212121"/>
              </a:buClr>
              <a:buSzPts val="1800"/>
              <a:buNone/>
            </a:pPr>
            <a:r>
              <a:rPr lang="en-US" b="1" dirty="0">
                <a:solidFill>
                  <a:schemeClr val="tx1"/>
                </a:solidFill>
                <a:highlight>
                  <a:schemeClr val="lt1"/>
                </a:highlight>
                <a:latin typeface="Calibri" panose="020F0502020204030204" pitchFamily="34" charset="0"/>
                <a:ea typeface="Calibri"/>
                <a:cs typeface="Calibri" panose="020F0502020204030204" pitchFamily="34" charset="0"/>
                <a:sym typeface="Calibri"/>
              </a:rPr>
              <a:t>Coworker social support </a:t>
            </a:r>
            <a:r>
              <a:rPr lang="en-US" dirty="0">
                <a:solidFill>
                  <a:schemeClr val="tx1"/>
                </a:solidFill>
                <a:highlight>
                  <a:schemeClr val="lt1"/>
                </a:highlight>
                <a:latin typeface="Calibri" panose="020F0502020204030204" pitchFamily="34" charset="0"/>
                <a:ea typeface="Calibri"/>
                <a:cs typeface="Calibri" panose="020F0502020204030204" pitchFamily="34" charset="0"/>
                <a:sym typeface="Calibri"/>
              </a:rPr>
              <a:t>is a significant protective factor against high levels of stress.  How does it look?</a:t>
            </a:r>
            <a:endParaRPr dirty="0">
              <a:solidFill>
                <a:schemeClr val="tx1"/>
              </a:solidFill>
              <a:latin typeface="Calibri" panose="020F0502020204030204" pitchFamily="34" charset="0"/>
              <a:cs typeface="Calibri" panose="020F0502020204030204" pitchFamily="34" charset="0"/>
            </a:endParaRPr>
          </a:p>
          <a:p>
            <a:pPr marL="19431" indent="0">
              <a:lnSpc>
                <a:spcPct val="90000"/>
              </a:lnSpc>
              <a:spcBef>
                <a:spcPts val="750"/>
              </a:spcBef>
              <a:buClr>
                <a:schemeClr val="dk1"/>
              </a:buClr>
              <a:buSzPts val="1800"/>
              <a:buNone/>
            </a:pPr>
            <a:endParaRPr dirty="0">
              <a:solidFill>
                <a:schemeClr val="tx1"/>
              </a:solidFill>
              <a:highlight>
                <a:schemeClr val="lt1"/>
              </a:highlight>
              <a:latin typeface="Calibri" panose="020F0502020204030204" pitchFamily="34" charset="0"/>
              <a:ea typeface="Calibri"/>
              <a:cs typeface="Calibri" panose="020F0502020204030204" pitchFamily="34" charset="0"/>
              <a:sym typeface="Calibri"/>
            </a:endParaRPr>
          </a:p>
          <a:p>
            <a:pPr marL="557319" lvl="1" indent="-342900">
              <a:lnSpc>
                <a:spcPct val="90000"/>
              </a:lnSpc>
              <a:spcBef>
                <a:spcPts val="375"/>
              </a:spcBef>
              <a:buClr>
                <a:schemeClr val="tx1"/>
              </a:buClr>
              <a:buSzPct val="120000"/>
              <a:buFont typeface="Arial" panose="020B0604020202020204" pitchFamily="34" charset="0"/>
              <a:buChar char="•"/>
            </a:pPr>
            <a:r>
              <a:rPr lang="en-US" sz="1800" dirty="0">
                <a:solidFill>
                  <a:schemeClr val="tx1"/>
                </a:solidFill>
                <a:highlight>
                  <a:schemeClr val="lt1"/>
                </a:highlight>
                <a:latin typeface="Calibri" panose="020F0502020204030204" pitchFamily="34" charset="0"/>
                <a:ea typeface="Calibri"/>
                <a:cs typeface="Calibri" panose="020F0502020204030204" pitchFamily="34" charset="0"/>
                <a:sym typeface="Calibri"/>
              </a:rPr>
              <a:t>Collaborative work environment</a:t>
            </a:r>
            <a:endParaRPr sz="1800" dirty="0">
              <a:solidFill>
                <a:schemeClr val="tx1"/>
              </a:solidFill>
              <a:latin typeface="Calibri" panose="020F0502020204030204" pitchFamily="34" charset="0"/>
              <a:cs typeface="Calibri" panose="020F0502020204030204" pitchFamily="34" charset="0"/>
            </a:endParaRPr>
          </a:p>
          <a:p>
            <a:pPr marL="471594" lvl="1" indent="-171450">
              <a:lnSpc>
                <a:spcPct val="90000"/>
              </a:lnSpc>
              <a:spcBef>
                <a:spcPts val="375"/>
              </a:spcBef>
              <a:buClr>
                <a:schemeClr val="tx1"/>
              </a:buClr>
              <a:buSzPct val="120000"/>
              <a:buFont typeface="Arial" panose="020B0604020202020204" pitchFamily="34" charset="0"/>
              <a:buChar char="•"/>
            </a:pPr>
            <a:endParaRPr sz="1800" dirty="0">
              <a:solidFill>
                <a:schemeClr val="tx1"/>
              </a:solidFill>
              <a:highlight>
                <a:schemeClr val="lt1"/>
              </a:highlight>
              <a:latin typeface="Calibri" panose="020F0502020204030204" pitchFamily="34" charset="0"/>
              <a:ea typeface="Calibri"/>
              <a:cs typeface="Calibri" panose="020F0502020204030204" pitchFamily="34" charset="0"/>
              <a:sym typeface="Calibri"/>
            </a:endParaRPr>
          </a:p>
          <a:p>
            <a:pPr marL="557319" lvl="1" indent="-342900">
              <a:lnSpc>
                <a:spcPct val="90000"/>
              </a:lnSpc>
              <a:spcBef>
                <a:spcPts val="375"/>
              </a:spcBef>
              <a:buClr>
                <a:schemeClr val="tx1"/>
              </a:buClr>
              <a:buSzPct val="120000"/>
              <a:buFont typeface="Arial" panose="020B0604020202020204" pitchFamily="34" charset="0"/>
              <a:buChar char="•"/>
            </a:pPr>
            <a:r>
              <a:rPr lang="en-US" sz="1800" dirty="0">
                <a:solidFill>
                  <a:schemeClr val="tx1"/>
                </a:solidFill>
                <a:highlight>
                  <a:schemeClr val="lt1"/>
                </a:highlight>
                <a:latin typeface="Calibri" panose="020F0502020204030204" pitchFamily="34" charset="0"/>
                <a:ea typeface="Calibri"/>
                <a:cs typeface="Calibri" panose="020F0502020204030204" pitchFamily="34" charset="0"/>
                <a:sym typeface="Calibri"/>
              </a:rPr>
              <a:t>Collective recognition of and healing from stress and trauma</a:t>
            </a:r>
            <a:endParaRPr sz="1800" dirty="0">
              <a:solidFill>
                <a:schemeClr val="tx1"/>
              </a:solidFill>
              <a:latin typeface="Calibri" panose="020F0502020204030204" pitchFamily="34" charset="0"/>
              <a:cs typeface="Calibri" panose="020F0502020204030204" pitchFamily="34" charset="0"/>
            </a:endParaRPr>
          </a:p>
          <a:p>
            <a:pPr marL="471594" lvl="1" indent="-171450">
              <a:lnSpc>
                <a:spcPct val="90000"/>
              </a:lnSpc>
              <a:spcBef>
                <a:spcPts val="375"/>
              </a:spcBef>
              <a:buClr>
                <a:schemeClr val="tx1"/>
              </a:buClr>
              <a:buSzPct val="120000"/>
              <a:buFont typeface="Arial" panose="020B0604020202020204" pitchFamily="34" charset="0"/>
              <a:buChar char="•"/>
            </a:pPr>
            <a:endParaRPr sz="1800" dirty="0">
              <a:solidFill>
                <a:schemeClr val="tx1"/>
              </a:solidFill>
              <a:highlight>
                <a:schemeClr val="lt1"/>
              </a:highlight>
              <a:latin typeface="Calibri" panose="020F0502020204030204" pitchFamily="34" charset="0"/>
              <a:ea typeface="Calibri"/>
              <a:cs typeface="Calibri" panose="020F0502020204030204" pitchFamily="34" charset="0"/>
              <a:sym typeface="Calibri"/>
            </a:endParaRPr>
          </a:p>
          <a:p>
            <a:pPr marL="557319" lvl="1" indent="-342900">
              <a:lnSpc>
                <a:spcPct val="90000"/>
              </a:lnSpc>
              <a:spcBef>
                <a:spcPts val="375"/>
              </a:spcBef>
              <a:buClr>
                <a:schemeClr val="tx1"/>
              </a:buClr>
              <a:buSzPct val="120000"/>
              <a:buFont typeface="Arial" panose="020B0604020202020204" pitchFamily="34" charset="0"/>
              <a:buChar char="•"/>
            </a:pPr>
            <a:r>
              <a:rPr lang="en-US" sz="1800" dirty="0">
                <a:solidFill>
                  <a:schemeClr val="tx1"/>
                </a:solidFill>
                <a:highlight>
                  <a:schemeClr val="lt1"/>
                </a:highlight>
                <a:latin typeface="Calibri" panose="020F0502020204030204" pitchFamily="34" charset="0"/>
                <a:ea typeface="Calibri"/>
                <a:cs typeface="Calibri" panose="020F0502020204030204" pitchFamily="34" charset="0"/>
                <a:sym typeface="Calibri"/>
              </a:rPr>
              <a:t>Collective care activities </a:t>
            </a:r>
            <a:endParaRPr sz="1800" dirty="0">
              <a:solidFill>
                <a:schemeClr val="tx1"/>
              </a:solidFill>
              <a:latin typeface="Calibri" panose="020F0502020204030204" pitchFamily="34" charset="0"/>
              <a:cs typeface="Calibri" panose="020F0502020204030204" pitchFamily="34" charset="0"/>
            </a:endParaRPr>
          </a:p>
          <a:p>
            <a:pPr marL="843069" lvl="2" indent="-285750">
              <a:lnSpc>
                <a:spcPct val="90000"/>
              </a:lnSpc>
              <a:spcBef>
                <a:spcPts val="375"/>
              </a:spcBef>
              <a:buClr>
                <a:srgbClr val="212121"/>
              </a:buClr>
              <a:buSzPts val="1800"/>
              <a:buFont typeface="Courier New" panose="02070309020205020404" pitchFamily="49" charset="0"/>
              <a:buChar char="o"/>
            </a:pPr>
            <a:r>
              <a:rPr lang="en-US" sz="1800" dirty="0">
                <a:solidFill>
                  <a:schemeClr val="tx1"/>
                </a:solidFill>
                <a:highlight>
                  <a:schemeClr val="lt1"/>
                </a:highlight>
                <a:latin typeface="Calibri" panose="020F0502020204030204" pitchFamily="34" charset="0"/>
                <a:ea typeface="Calibri"/>
                <a:cs typeface="Calibri" panose="020F0502020204030204" pitchFamily="34" charset="0"/>
                <a:sym typeface="Calibri"/>
              </a:rPr>
              <a:t>Healing circle</a:t>
            </a:r>
            <a:endParaRPr sz="1800" dirty="0">
              <a:solidFill>
                <a:schemeClr val="tx1"/>
              </a:solidFill>
              <a:latin typeface="Calibri" panose="020F0502020204030204" pitchFamily="34" charset="0"/>
              <a:cs typeface="Calibri" panose="020F0502020204030204" pitchFamily="34" charset="0"/>
            </a:endParaRPr>
          </a:p>
          <a:p>
            <a:pPr marL="843069" lvl="2" indent="-285750">
              <a:lnSpc>
                <a:spcPct val="90000"/>
              </a:lnSpc>
              <a:spcBef>
                <a:spcPts val="375"/>
              </a:spcBef>
              <a:buClr>
                <a:srgbClr val="212121"/>
              </a:buClr>
              <a:buSzPts val="1800"/>
              <a:buFont typeface="Courier New" panose="02070309020205020404" pitchFamily="49" charset="0"/>
              <a:buChar char="o"/>
            </a:pPr>
            <a:r>
              <a:rPr lang="en-US" sz="1800" dirty="0">
                <a:solidFill>
                  <a:schemeClr val="tx1"/>
                </a:solidFill>
                <a:highlight>
                  <a:schemeClr val="lt1"/>
                </a:highlight>
                <a:latin typeface="Calibri" panose="020F0502020204030204" pitchFamily="34" charset="0"/>
                <a:ea typeface="Calibri"/>
                <a:cs typeface="Calibri" panose="020F0502020204030204" pitchFamily="34" charset="0"/>
                <a:sym typeface="Calibri"/>
              </a:rPr>
              <a:t>Small group check-ins and practical supports</a:t>
            </a:r>
            <a:endParaRPr sz="1800" dirty="0">
              <a:solidFill>
                <a:schemeClr val="tx1"/>
              </a:solidFill>
              <a:latin typeface="Calibri" panose="020F0502020204030204" pitchFamily="34" charset="0"/>
              <a:cs typeface="Calibri" panose="020F0502020204030204" pitchFamily="34" charset="0"/>
            </a:endParaRPr>
          </a:p>
          <a:p>
            <a:pPr marL="843069" lvl="2" indent="-285750">
              <a:lnSpc>
                <a:spcPct val="90000"/>
              </a:lnSpc>
              <a:spcBef>
                <a:spcPts val="375"/>
              </a:spcBef>
              <a:buClr>
                <a:srgbClr val="212121"/>
              </a:buClr>
              <a:buSzPts val="1800"/>
              <a:buFont typeface="Courier New" panose="02070309020205020404" pitchFamily="49" charset="0"/>
              <a:buChar char="o"/>
            </a:pPr>
            <a:r>
              <a:rPr lang="en-US" sz="1800" dirty="0">
                <a:solidFill>
                  <a:schemeClr val="tx1"/>
                </a:solidFill>
                <a:highlight>
                  <a:schemeClr val="lt1"/>
                </a:highlight>
                <a:latin typeface="Calibri" panose="020F0502020204030204" pitchFamily="34" charset="0"/>
                <a:ea typeface="Calibri"/>
                <a:cs typeface="Calibri" panose="020F0502020204030204" pitchFamily="34" charset="0"/>
                <a:sym typeface="Calibri"/>
              </a:rPr>
              <a:t>Teacher-to-teacher conversations</a:t>
            </a:r>
            <a:endParaRPr sz="1800" dirty="0">
              <a:solidFill>
                <a:schemeClr val="tx1"/>
              </a:solidFill>
              <a:latin typeface="Calibri" panose="020F0502020204030204" pitchFamily="34" charset="0"/>
              <a:cs typeface="Calibri" panose="020F0502020204030204" pitchFamily="34" charset="0"/>
            </a:endParaRPr>
          </a:p>
          <a:p>
            <a:pPr marL="843069" lvl="2" indent="-285750">
              <a:lnSpc>
                <a:spcPct val="90000"/>
              </a:lnSpc>
              <a:spcBef>
                <a:spcPts val="375"/>
              </a:spcBef>
              <a:buClr>
                <a:srgbClr val="212121"/>
              </a:buClr>
              <a:buSzPts val="1800"/>
              <a:buFont typeface="Courier New" panose="02070309020205020404" pitchFamily="49" charset="0"/>
              <a:buChar char="o"/>
            </a:pPr>
            <a:r>
              <a:rPr lang="en-US" sz="1800" dirty="0">
                <a:solidFill>
                  <a:schemeClr val="tx1"/>
                </a:solidFill>
                <a:highlight>
                  <a:schemeClr val="lt1"/>
                </a:highlight>
                <a:latin typeface="Calibri" panose="020F0502020204030204" pitchFamily="34" charset="0"/>
                <a:ea typeface="Calibri"/>
                <a:cs typeface="Calibri" panose="020F0502020204030204" pitchFamily="34" charset="0"/>
                <a:sym typeface="Calibri"/>
              </a:rPr>
              <a:t>Wellness group (e.g. group exercise using the school gym)</a:t>
            </a:r>
            <a:endParaRPr sz="1800" dirty="0">
              <a:solidFill>
                <a:schemeClr val="tx1"/>
              </a:solidFill>
              <a:latin typeface="Calibri" panose="020F0502020204030204" pitchFamily="34" charset="0"/>
              <a:cs typeface="Calibri" panose="020F0502020204030204" pitchFamily="34" charset="0"/>
            </a:endParaRPr>
          </a:p>
          <a:p>
            <a:pPr marL="728770" lvl="2" indent="-171450">
              <a:lnSpc>
                <a:spcPct val="90000"/>
              </a:lnSpc>
              <a:spcBef>
                <a:spcPts val="375"/>
              </a:spcBef>
              <a:buClr>
                <a:schemeClr val="dk1"/>
              </a:buClr>
              <a:buSzPts val="1800"/>
            </a:pPr>
            <a:endParaRPr sz="1800" dirty="0">
              <a:solidFill>
                <a:schemeClr val="tx1"/>
              </a:solidFill>
              <a:highlight>
                <a:schemeClr val="lt1"/>
              </a:highlight>
              <a:latin typeface="Calibri" panose="020F0502020204030204" pitchFamily="34" charset="0"/>
              <a:ea typeface="Calibri"/>
              <a:cs typeface="Calibri" panose="020F0502020204030204" pitchFamily="34" charset="0"/>
              <a:sym typeface="Calibri"/>
            </a:endParaRPr>
          </a:p>
          <a:p>
            <a:pPr marL="557319" lvl="1" indent="-342900">
              <a:lnSpc>
                <a:spcPct val="90000"/>
              </a:lnSpc>
              <a:spcBef>
                <a:spcPts val="375"/>
              </a:spcBef>
              <a:buClrTx/>
              <a:buSzPct val="120000"/>
              <a:buFont typeface="Arial" panose="020B0604020202020204" pitchFamily="34" charset="0"/>
              <a:buChar char="•"/>
            </a:pPr>
            <a:r>
              <a:rPr lang="en-US" sz="1800" dirty="0">
                <a:solidFill>
                  <a:schemeClr val="tx1"/>
                </a:solidFill>
                <a:highlight>
                  <a:schemeClr val="lt1"/>
                </a:highlight>
                <a:latin typeface="Calibri" panose="020F0502020204030204" pitchFamily="34" charset="0"/>
                <a:ea typeface="Calibri"/>
                <a:cs typeface="Calibri" panose="020F0502020204030204" pitchFamily="34" charset="0"/>
                <a:sym typeface="Calibri"/>
              </a:rPr>
              <a:t>Collective agreement and implementation of school policies, practices, and procedures</a:t>
            </a:r>
            <a:endParaRPr sz="1800" dirty="0">
              <a:solidFill>
                <a:schemeClr val="tx1"/>
              </a:solidFill>
              <a:latin typeface="Calibri" panose="020F0502020204030204" pitchFamily="34" charset="0"/>
              <a:ea typeface="Calibri"/>
              <a:cs typeface="Calibri" panose="020F0502020204030204" pitchFamily="34" charset="0"/>
              <a:sym typeface="Calibri"/>
            </a:endParaRPr>
          </a:p>
          <a:p>
            <a:pPr marL="171450" indent="0">
              <a:lnSpc>
                <a:spcPct val="90000"/>
              </a:lnSpc>
              <a:spcBef>
                <a:spcPts val="750"/>
              </a:spcBef>
              <a:buClr>
                <a:schemeClr val="dk1"/>
              </a:buClr>
              <a:buSzPts val="2800"/>
              <a:buNone/>
            </a:pPr>
            <a:endParaRPr dirty="0">
              <a:solidFill>
                <a:schemeClr val="tx1"/>
              </a:solidFill>
              <a:latin typeface="Arial"/>
              <a:ea typeface="Arial"/>
              <a:cs typeface="Arial"/>
              <a:sym typeface="Arial"/>
            </a:endParaRPr>
          </a:p>
          <a:p>
            <a:pPr marL="0" indent="0">
              <a:lnSpc>
                <a:spcPct val="90000"/>
              </a:lnSpc>
              <a:spcBef>
                <a:spcPts val="750"/>
              </a:spcBef>
              <a:buClr>
                <a:schemeClr val="dk1"/>
              </a:buClr>
              <a:buSzPts val="2800"/>
              <a:buNone/>
            </a:pPr>
            <a:endParaRPr dirty="0">
              <a:solidFill>
                <a:schemeClr val="tx1"/>
              </a:solidFill>
              <a:highlight>
                <a:schemeClr val="lt1"/>
              </a:highlight>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2" name="Title 1">
            <a:extLst>
              <a:ext uri="{FF2B5EF4-FFF2-40B4-BE49-F238E27FC236}">
                <a16:creationId xmlns:a16="http://schemas.microsoft.com/office/drawing/2014/main" id="{3FCBBFD5-6136-4451-B806-3C05D91EAB1B}"/>
              </a:ext>
            </a:extLst>
          </p:cNvPr>
          <p:cNvSpPr>
            <a:spLocks noGrp="1"/>
          </p:cNvSpPr>
          <p:nvPr>
            <p:ph type="title"/>
          </p:nvPr>
        </p:nvSpPr>
        <p:spPr/>
        <p:txBody>
          <a:bodyPr/>
          <a:lstStyle/>
          <a:p>
            <a:r>
              <a:rPr lang="en-US" sz="1600" b="1" dirty="0">
                <a:solidFill>
                  <a:schemeClr val="lt1"/>
                </a:solidFill>
                <a:latin typeface="Calibri"/>
                <a:ea typeface="Calibri"/>
                <a:cs typeface="Calibri"/>
                <a:sym typeface="Calibri"/>
              </a:rPr>
              <a:t>Collective Care Examples That We Have Seen</a:t>
            </a:r>
            <a:endParaRPr lang="en-US" dirty="0"/>
          </a:p>
        </p:txBody>
      </p:sp>
      <p:sp>
        <p:nvSpPr>
          <p:cNvPr id="525" name="Google Shape;525;p20"/>
          <p:cNvSpPr txBox="1">
            <a:spLocks noGrp="1"/>
          </p:cNvSpPr>
          <p:nvPr>
            <p:ph type="body" idx="1"/>
          </p:nvPr>
        </p:nvSpPr>
        <p:spPr>
          <a:xfrm>
            <a:off x="67725" y="541420"/>
            <a:ext cx="9076200" cy="4515429"/>
          </a:xfrm>
          <a:prstGeom prst="rect">
            <a:avLst/>
          </a:prstGeom>
          <a:noFill/>
          <a:ln>
            <a:noFill/>
          </a:ln>
        </p:spPr>
        <p:txBody>
          <a:bodyPr spcFirstLastPara="1" wrap="square" lIns="68569" tIns="34275" rIns="68569" bIns="34275" anchor="t" anchorCtr="0">
            <a:normAutofit/>
          </a:bodyPr>
          <a:lstStyle/>
          <a:p>
            <a:pPr marL="0" indent="0">
              <a:lnSpc>
                <a:spcPct val="70000"/>
              </a:lnSpc>
              <a:buClr>
                <a:srgbClr val="4E8F00"/>
              </a:buClr>
              <a:buSzPts val="3200"/>
              <a:buNone/>
            </a:pPr>
            <a:r>
              <a:rPr lang="en-US" b="1" dirty="0">
                <a:solidFill>
                  <a:schemeClr val="tx1"/>
                </a:solidFill>
              </a:rPr>
              <a:t>Social Support</a:t>
            </a:r>
            <a:endParaRPr dirty="0">
              <a:solidFill>
                <a:schemeClr val="tx1"/>
              </a:solidFill>
            </a:endParaRPr>
          </a:p>
          <a:p>
            <a:pPr marL="171450" indent="-171450">
              <a:lnSpc>
                <a:spcPct val="100000"/>
              </a:lnSpc>
              <a:spcBef>
                <a:spcPts val="750"/>
              </a:spcBef>
              <a:buClr>
                <a:schemeClr val="tx1"/>
              </a:buClr>
              <a:buSzPts val="2225"/>
              <a:buChar char="•"/>
            </a:pPr>
            <a:r>
              <a:rPr lang="en-US" sz="1669" dirty="0">
                <a:solidFill>
                  <a:schemeClr val="tx1"/>
                </a:solidFill>
              </a:rPr>
              <a:t> 5-minutes of open socialization time before meetings begin. </a:t>
            </a:r>
            <a:endParaRPr dirty="0">
              <a:solidFill>
                <a:schemeClr val="tx1"/>
              </a:solidFill>
            </a:endParaRPr>
          </a:p>
          <a:p>
            <a:pPr marL="171450" indent="-171450">
              <a:lnSpc>
                <a:spcPct val="100000"/>
              </a:lnSpc>
              <a:spcBef>
                <a:spcPts val="750"/>
              </a:spcBef>
              <a:buClr>
                <a:schemeClr val="tx1"/>
              </a:buClr>
              <a:buSzPts val="2225"/>
              <a:buChar char="•"/>
            </a:pPr>
            <a:r>
              <a:rPr lang="en-US" sz="1669" dirty="0">
                <a:solidFill>
                  <a:schemeClr val="tx1"/>
                </a:solidFill>
              </a:rPr>
              <a:t>An all-staff gathering or cook-out at the home of the principal or other staff member, before school started back.  (The casual meet-up can be at a local park,  beach, or any relaxing place.)</a:t>
            </a:r>
            <a:endParaRPr dirty="0">
              <a:solidFill>
                <a:schemeClr val="tx1"/>
              </a:solidFill>
            </a:endParaRPr>
          </a:p>
          <a:p>
            <a:pPr marL="171450" indent="-171450">
              <a:lnSpc>
                <a:spcPct val="100000"/>
              </a:lnSpc>
              <a:spcBef>
                <a:spcPts val="750"/>
              </a:spcBef>
              <a:buClr>
                <a:schemeClr val="tx1"/>
              </a:buClr>
              <a:buSzPts val="2225"/>
              <a:buChar char="•"/>
            </a:pPr>
            <a:r>
              <a:rPr lang="en-US" sz="1669" dirty="0">
                <a:solidFill>
                  <a:schemeClr val="tx1"/>
                </a:solidFill>
              </a:rPr>
              <a:t>Grade-Level Teams rotate planning and hosting a monthly staff outing.  Families welcome!     	(baseball game, bowling, comedy club, etc.)</a:t>
            </a:r>
            <a:endParaRPr dirty="0">
              <a:solidFill>
                <a:schemeClr val="tx1"/>
              </a:solidFill>
            </a:endParaRPr>
          </a:p>
          <a:p>
            <a:pPr marL="171450" indent="-171450">
              <a:lnSpc>
                <a:spcPct val="100000"/>
              </a:lnSpc>
              <a:spcBef>
                <a:spcPts val="750"/>
              </a:spcBef>
              <a:buClr>
                <a:schemeClr val="tx1"/>
              </a:buClr>
              <a:buSzPts val="2225"/>
              <a:buChar char="•"/>
            </a:pPr>
            <a:r>
              <a:rPr lang="en-US" sz="1669" dirty="0">
                <a:solidFill>
                  <a:schemeClr val="tx1"/>
                </a:solidFill>
              </a:rPr>
              <a:t>Birthday and special celebration acknowledgements in weekly newsletter, announcements, or lounge. </a:t>
            </a:r>
            <a:endParaRPr dirty="0">
              <a:solidFill>
                <a:schemeClr val="tx1"/>
              </a:solidFill>
            </a:endParaRPr>
          </a:p>
          <a:p>
            <a:pPr marL="171450" indent="-171450">
              <a:lnSpc>
                <a:spcPct val="100000"/>
              </a:lnSpc>
              <a:spcBef>
                <a:spcPts val="750"/>
              </a:spcBef>
              <a:buClr>
                <a:schemeClr val="tx1"/>
              </a:buClr>
              <a:buSzPts val="2225"/>
              <a:buChar char="•"/>
            </a:pPr>
            <a:r>
              <a:rPr lang="en-US" sz="1669" dirty="0">
                <a:solidFill>
                  <a:schemeClr val="tx1"/>
                </a:solidFill>
              </a:rPr>
              <a:t>Have a social club or team in charge of sharing personal celebratory notes, cards, or expressions of sympathy</a:t>
            </a:r>
            <a:endParaRPr dirty="0">
              <a:solidFill>
                <a:schemeClr val="tx1"/>
              </a:solidFill>
            </a:endParaRPr>
          </a:p>
          <a:p>
            <a:pPr marL="171450" indent="-171450">
              <a:lnSpc>
                <a:spcPct val="100000"/>
              </a:lnSpc>
              <a:spcBef>
                <a:spcPts val="750"/>
              </a:spcBef>
              <a:buClr>
                <a:schemeClr val="tx1"/>
              </a:buClr>
              <a:buSzPts val="2225"/>
              <a:buChar char="•"/>
            </a:pPr>
            <a:r>
              <a:rPr lang="en-US" sz="1669" dirty="0">
                <a:solidFill>
                  <a:schemeClr val="tx1"/>
                </a:solidFill>
              </a:rPr>
              <a:t>Prioritize self-care for staff, by letting teachers host various teacher classes once a week, after school, based on their own gifts, talents, and interests, such as cooking, yoga, </a:t>
            </a:r>
            <a:r>
              <a:rPr lang="en-US" sz="1669" dirty="0" err="1">
                <a:solidFill>
                  <a:schemeClr val="tx1"/>
                </a:solidFill>
              </a:rPr>
              <a:t>pilates</a:t>
            </a:r>
            <a:r>
              <a:rPr lang="en-US" sz="1669" dirty="0">
                <a:solidFill>
                  <a:schemeClr val="tx1"/>
                </a:solidFill>
              </a:rPr>
              <a:t>, dance, walking for exercise, art with a twist activities, and more.</a:t>
            </a:r>
            <a:endParaRPr dirty="0">
              <a:solidFill>
                <a:schemeClr val="tx1"/>
              </a:solidFill>
            </a:endParaRPr>
          </a:p>
          <a:p>
            <a:pPr marL="171450" indent="-138113">
              <a:lnSpc>
                <a:spcPct val="70000"/>
              </a:lnSpc>
              <a:spcBef>
                <a:spcPts val="750"/>
              </a:spcBef>
              <a:buClr>
                <a:schemeClr val="dk1"/>
              </a:buClr>
              <a:buSzPts val="700"/>
              <a:buNone/>
            </a:pPr>
            <a:endParaRPr sz="525" dirty="0">
              <a:solidFill>
                <a:schemeClr val="tx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3" name="Title 2">
            <a:extLst>
              <a:ext uri="{FF2B5EF4-FFF2-40B4-BE49-F238E27FC236}">
                <a16:creationId xmlns:a16="http://schemas.microsoft.com/office/drawing/2014/main" id="{543DD609-EC13-45E2-A960-FC5B489A765D}"/>
              </a:ext>
            </a:extLst>
          </p:cNvPr>
          <p:cNvSpPr>
            <a:spLocks noGrp="1"/>
          </p:cNvSpPr>
          <p:nvPr>
            <p:ph type="title"/>
          </p:nvPr>
        </p:nvSpPr>
        <p:spPr/>
        <p:txBody>
          <a:bodyPr/>
          <a:lstStyle/>
          <a:p>
            <a:r>
              <a:rPr lang="en-US" sz="1800" b="1" dirty="0">
                <a:solidFill>
                  <a:schemeClr val="lt1"/>
                </a:solidFill>
                <a:latin typeface="Calibri"/>
                <a:ea typeface="Calibri"/>
                <a:cs typeface="Calibri"/>
                <a:sym typeface="Calibri"/>
              </a:rPr>
              <a:t>Collective Care Examples That We Have Seen</a:t>
            </a:r>
            <a:endParaRPr lang="en-US" sz="1800" dirty="0"/>
          </a:p>
        </p:txBody>
      </p:sp>
      <p:sp>
        <p:nvSpPr>
          <p:cNvPr id="531" name="Google Shape;531;p21"/>
          <p:cNvSpPr txBox="1">
            <a:spLocks noGrp="1"/>
          </p:cNvSpPr>
          <p:nvPr>
            <p:ph type="body" idx="1"/>
          </p:nvPr>
        </p:nvSpPr>
        <p:spPr>
          <a:xfrm>
            <a:off x="67800" y="583392"/>
            <a:ext cx="9076200" cy="4154482"/>
          </a:xfrm>
          <a:prstGeom prst="rect">
            <a:avLst/>
          </a:prstGeom>
          <a:noFill/>
          <a:ln>
            <a:noFill/>
          </a:ln>
        </p:spPr>
        <p:txBody>
          <a:bodyPr spcFirstLastPara="1" wrap="square" lIns="68569" tIns="34275" rIns="68569" bIns="34275" anchor="t" anchorCtr="0">
            <a:normAutofit/>
          </a:bodyPr>
          <a:lstStyle/>
          <a:p>
            <a:pPr marL="0" indent="0">
              <a:lnSpc>
                <a:spcPct val="90000"/>
              </a:lnSpc>
              <a:buClr>
                <a:srgbClr val="4E8F00"/>
              </a:buClr>
              <a:buSzPts val="2800"/>
              <a:buNone/>
            </a:pPr>
            <a:r>
              <a:rPr lang="en-US" b="1" dirty="0">
                <a:solidFill>
                  <a:schemeClr val="tx1"/>
                </a:solidFill>
              </a:rPr>
              <a:t>Teaching Support</a:t>
            </a:r>
            <a:endParaRPr dirty="0">
              <a:solidFill>
                <a:schemeClr val="tx1"/>
              </a:solidFill>
            </a:endParaRPr>
          </a:p>
          <a:p>
            <a:pPr marL="285750" indent="-285750">
              <a:lnSpc>
                <a:spcPct val="90000"/>
              </a:lnSpc>
              <a:spcBef>
                <a:spcPts val="750"/>
              </a:spcBef>
              <a:buClr>
                <a:schemeClr val="tx1"/>
              </a:buClr>
              <a:buSzPts val="2800"/>
              <a:buFont typeface="Arial" panose="020B0604020202020204" pitchFamily="34" charset="0"/>
              <a:buChar char="•"/>
            </a:pPr>
            <a:r>
              <a:rPr lang="en-US" dirty="0">
                <a:solidFill>
                  <a:schemeClr val="tx1"/>
                </a:solidFill>
              </a:rPr>
              <a:t>Assuring that every staff member has a thought partner and team to work with.  New teachers should always have an assigned veteran mentor. </a:t>
            </a:r>
            <a:endParaRPr dirty="0">
              <a:solidFill>
                <a:schemeClr val="tx1"/>
              </a:solidFill>
            </a:endParaRPr>
          </a:p>
          <a:p>
            <a:pPr marL="285750" indent="-285750">
              <a:lnSpc>
                <a:spcPct val="90000"/>
              </a:lnSpc>
              <a:spcBef>
                <a:spcPts val="750"/>
              </a:spcBef>
              <a:buClr>
                <a:schemeClr val="tx1"/>
              </a:buClr>
              <a:buSzPts val="2800"/>
              <a:buFont typeface="Arial" panose="020B0604020202020204" pitchFamily="34" charset="0"/>
              <a:buChar char="•"/>
            </a:pPr>
            <a:endParaRPr dirty="0">
              <a:solidFill>
                <a:schemeClr val="tx1"/>
              </a:solidFill>
            </a:endParaRPr>
          </a:p>
          <a:p>
            <a:pPr marL="285750" indent="-285750">
              <a:lnSpc>
                <a:spcPct val="90000"/>
              </a:lnSpc>
              <a:spcBef>
                <a:spcPts val="750"/>
              </a:spcBef>
              <a:buClr>
                <a:schemeClr val="tx1"/>
              </a:buClr>
              <a:buSzPts val="2800"/>
              <a:buFont typeface="Arial" panose="020B0604020202020204" pitchFamily="34" charset="0"/>
              <a:buChar char="•"/>
            </a:pPr>
            <a:r>
              <a:rPr lang="en-US" dirty="0">
                <a:solidFill>
                  <a:schemeClr val="tx1"/>
                </a:solidFill>
              </a:rPr>
              <a:t>Engage your Enrichment team and other personnel in meeting student needs, including reinforcing tough concepts through creative lessons in their classes (Gym, Art, Music, etc.)</a:t>
            </a:r>
            <a:endParaRPr dirty="0">
              <a:solidFill>
                <a:schemeClr val="tx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3" name="Title 2">
            <a:extLst>
              <a:ext uri="{FF2B5EF4-FFF2-40B4-BE49-F238E27FC236}">
                <a16:creationId xmlns:a16="http://schemas.microsoft.com/office/drawing/2014/main" id="{85CA064D-5975-404F-8A67-18FBD848F6C2}"/>
              </a:ext>
            </a:extLst>
          </p:cNvPr>
          <p:cNvSpPr>
            <a:spLocks noGrp="1"/>
          </p:cNvSpPr>
          <p:nvPr>
            <p:ph type="title"/>
          </p:nvPr>
        </p:nvSpPr>
        <p:spPr/>
        <p:txBody>
          <a:bodyPr/>
          <a:lstStyle/>
          <a:p>
            <a:r>
              <a:rPr lang="en-US" sz="1800" b="1" dirty="0">
                <a:solidFill>
                  <a:schemeClr val="lt1"/>
                </a:solidFill>
                <a:latin typeface="Calibri"/>
                <a:ea typeface="Calibri"/>
                <a:cs typeface="Calibri"/>
                <a:sym typeface="Calibri"/>
              </a:rPr>
              <a:t>Collective Care Examples That We Have Seen</a:t>
            </a:r>
            <a:endParaRPr lang="en-US" sz="1800" dirty="0"/>
          </a:p>
        </p:txBody>
      </p:sp>
      <p:sp>
        <p:nvSpPr>
          <p:cNvPr id="538" name="Google Shape;538;p22"/>
          <p:cNvSpPr txBox="1">
            <a:spLocks noGrp="1"/>
          </p:cNvSpPr>
          <p:nvPr>
            <p:ph type="body" idx="1"/>
          </p:nvPr>
        </p:nvSpPr>
        <p:spPr>
          <a:xfrm>
            <a:off x="67725" y="661736"/>
            <a:ext cx="9076200" cy="4395113"/>
          </a:xfrm>
          <a:prstGeom prst="rect">
            <a:avLst/>
          </a:prstGeom>
          <a:noFill/>
          <a:ln>
            <a:noFill/>
          </a:ln>
        </p:spPr>
        <p:txBody>
          <a:bodyPr spcFirstLastPara="1" wrap="square" lIns="68569" tIns="34275" rIns="68569" bIns="34275" anchor="t" anchorCtr="0">
            <a:normAutofit/>
          </a:bodyPr>
          <a:lstStyle/>
          <a:p>
            <a:pPr marL="0" indent="0">
              <a:lnSpc>
                <a:spcPct val="80000"/>
              </a:lnSpc>
              <a:buClr>
                <a:srgbClr val="4E8F00"/>
              </a:buClr>
              <a:buSzPts val="2590"/>
              <a:buNone/>
            </a:pPr>
            <a:r>
              <a:rPr lang="en-US" sz="1600" b="1" dirty="0">
                <a:solidFill>
                  <a:schemeClr val="tx1"/>
                </a:solidFill>
              </a:rPr>
              <a:t>Emotional Support</a:t>
            </a:r>
            <a:endParaRPr sz="1600" dirty="0">
              <a:solidFill>
                <a:schemeClr val="tx1"/>
              </a:solidFill>
            </a:endParaRPr>
          </a:p>
          <a:p>
            <a:pPr marL="285750" indent="-285750">
              <a:lnSpc>
                <a:spcPct val="80000"/>
              </a:lnSpc>
              <a:spcBef>
                <a:spcPts val="750"/>
              </a:spcBef>
              <a:buClr>
                <a:schemeClr val="tx1"/>
              </a:buClr>
              <a:buSzPct val="90000"/>
            </a:pPr>
            <a:r>
              <a:rPr lang="en-US" sz="1600" dirty="0">
                <a:solidFill>
                  <a:schemeClr val="tx1"/>
                </a:solidFill>
              </a:rPr>
              <a:t>Mindfulness  or other regulation activity starts every meeting. </a:t>
            </a:r>
            <a:endParaRPr sz="1600" dirty="0">
              <a:solidFill>
                <a:schemeClr val="tx1"/>
              </a:solidFill>
            </a:endParaRPr>
          </a:p>
          <a:p>
            <a:pPr marL="285750" indent="-285750">
              <a:lnSpc>
                <a:spcPct val="80000"/>
              </a:lnSpc>
              <a:spcBef>
                <a:spcPts val="750"/>
              </a:spcBef>
              <a:buClr>
                <a:schemeClr val="tx1"/>
              </a:buClr>
              <a:buSzPct val="90000"/>
            </a:pPr>
            <a:r>
              <a:rPr lang="en-US" sz="1600" dirty="0">
                <a:solidFill>
                  <a:schemeClr val="tx1"/>
                </a:solidFill>
              </a:rPr>
              <a:t>Emotional check-ins for each meeting. </a:t>
            </a:r>
            <a:endParaRPr sz="1600" dirty="0">
              <a:solidFill>
                <a:schemeClr val="tx1"/>
              </a:solidFill>
            </a:endParaRPr>
          </a:p>
          <a:p>
            <a:pPr marL="285750" indent="-285750">
              <a:lnSpc>
                <a:spcPct val="80000"/>
              </a:lnSpc>
              <a:spcBef>
                <a:spcPts val="750"/>
              </a:spcBef>
              <a:buClr>
                <a:schemeClr val="tx1"/>
              </a:buClr>
              <a:buSzPct val="90000"/>
            </a:pPr>
            <a:r>
              <a:rPr lang="en-US" sz="1600" dirty="0">
                <a:solidFill>
                  <a:schemeClr val="tx1"/>
                </a:solidFill>
              </a:rPr>
              <a:t>Coffee/Tea in lounge daily with a “Pick-Me-Up” printed message changed periodically.</a:t>
            </a:r>
            <a:endParaRPr sz="1600" dirty="0">
              <a:solidFill>
                <a:schemeClr val="tx1"/>
              </a:solidFill>
            </a:endParaRPr>
          </a:p>
          <a:p>
            <a:pPr marL="285750" indent="-285750">
              <a:lnSpc>
                <a:spcPct val="80000"/>
              </a:lnSpc>
              <a:spcBef>
                <a:spcPts val="750"/>
              </a:spcBef>
              <a:buClr>
                <a:schemeClr val="tx1"/>
              </a:buClr>
              <a:buSzPct val="90000"/>
            </a:pPr>
            <a:r>
              <a:rPr lang="en-US" sz="1600" dirty="0">
                <a:solidFill>
                  <a:schemeClr val="tx1"/>
                </a:solidFill>
              </a:rPr>
              <a:t>Teacher awards or specific thank </a:t>
            </a:r>
            <a:r>
              <a:rPr lang="en-US" sz="1600" dirty="0" err="1">
                <a:solidFill>
                  <a:schemeClr val="tx1"/>
                </a:solidFill>
              </a:rPr>
              <a:t>yous</a:t>
            </a:r>
            <a:r>
              <a:rPr lang="en-US" sz="1600" dirty="0">
                <a:solidFill>
                  <a:schemeClr val="tx1"/>
                </a:solidFill>
              </a:rPr>
              <a:t> for everyday kinds of activities that have been noticed and noted by the admin, acknowledged in weekly staff communication or at staff meetings and trainings.   Assure that EVERY staff member is equitably acknowledged. </a:t>
            </a:r>
            <a:endParaRPr sz="1600" dirty="0">
              <a:solidFill>
                <a:schemeClr val="tx1"/>
              </a:solidFill>
            </a:endParaRPr>
          </a:p>
          <a:p>
            <a:pPr marL="285750" indent="-285750">
              <a:lnSpc>
                <a:spcPct val="80000"/>
              </a:lnSpc>
              <a:spcBef>
                <a:spcPts val="750"/>
              </a:spcBef>
              <a:buClr>
                <a:schemeClr val="tx1"/>
              </a:buClr>
              <a:buSzPct val="90000"/>
            </a:pPr>
            <a:r>
              <a:rPr lang="en-US" sz="1600" dirty="0">
                <a:solidFill>
                  <a:schemeClr val="tx1"/>
                </a:solidFill>
              </a:rPr>
              <a:t>Party at the school with music and cake for staff to celebrate test scores</a:t>
            </a:r>
            <a:endParaRPr sz="1600" dirty="0">
              <a:solidFill>
                <a:schemeClr val="tx1"/>
              </a:solidFill>
            </a:endParaRPr>
          </a:p>
          <a:p>
            <a:pPr marL="285750" indent="-285750">
              <a:lnSpc>
                <a:spcPct val="80000"/>
              </a:lnSpc>
              <a:spcBef>
                <a:spcPts val="750"/>
              </a:spcBef>
              <a:buClr>
                <a:schemeClr val="tx1"/>
              </a:buClr>
              <a:buSzPct val="90000"/>
            </a:pPr>
            <a:r>
              <a:rPr lang="en-US" sz="1600" dirty="0">
                <a:solidFill>
                  <a:schemeClr val="tx1"/>
                </a:solidFill>
              </a:rPr>
              <a:t>A Friday after-school dinner paid-for, at a local casual restaurant, to celebrate staff, after school’s overall status went up. </a:t>
            </a:r>
            <a:endParaRPr sz="1600" dirty="0">
              <a:solidFill>
                <a:schemeClr val="tx1"/>
              </a:solidFill>
            </a:endParaRPr>
          </a:p>
          <a:p>
            <a:pPr marL="171450" indent="-48101">
              <a:lnSpc>
                <a:spcPct val="80000"/>
              </a:lnSpc>
              <a:spcBef>
                <a:spcPts val="750"/>
              </a:spcBef>
              <a:buClr>
                <a:schemeClr val="dk1"/>
              </a:buClr>
              <a:buSzPts val="2590"/>
              <a:buNone/>
            </a:pPr>
            <a:endParaRPr sz="1600"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60" name="Google Shape;260;p7"/>
          <p:cNvSpPr/>
          <p:nvPr/>
        </p:nvSpPr>
        <p:spPr>
          <a:xfrm>
            <a:off x="1680500" y="579748"/>
            <a:ext cx="6697350" cy="4198725"/>
          </a:xfrm>
          <a:prstGeom prst="rect">
            <a:avLst/>
          </a:prstGeom>
          <a:noFill/>
          <a:ln>
            <a:noFill/>
          </a:ln>
        </p:spPr>
        <p:txBody>
          <a:bodyPr spcFirstLastPara="1" wrap="square" lIns="68569" tIns="68569" rIns="68569" bIns="68569" anchor="ctr" anchorCtr="0">
            <a:noAutofit/>
          </a:bodyPr>
          <a:lstStyle/>
          <a:p>
            <a:pPr>
              <a:buSzPts val="1400"/>
            </a:pPr>
            <a:endParaRPr sz="1050"/>
          </a:p>
        </p:txBody>
      </p:sp>
      <p:grpSp>
        <p:nvGrpSpPr>
          <p:cNvPr id="261" name="Google Shape;261;p7"/>
          <p:cNvGrpSpPr/>
          <p:nvPr/>
        </p:nvGrpSpPr>
        <p:grpSpPr>
          <a:xfrm>
            <a:off x="178085" y="621270"/>
            <a:ext cx="2157984" cy="4310451"/>
            <a:chOff x="137611" y="858627"/>
            <a:chExt cx="2198100" cy="5747268"/>
          </a:xfrm>
        </p:grpSpPr>
        <p:sp>
          <p:nvSpPr>
            <p:cNvPr id="262" name="Google Shape;262;p7"/>
            <p:cNvSpPr/>
            <p:nvPr/>
          </p:nvSpPr>
          <p:spPr>
            <a:xfrm>
              <a:off x="137611" y="3280995"/>
              <a:ext cx="2198100" cy="3324900"/>
            </a:xfrm>
            <a:prstGeom prst="rect">
              <a:avLst/>
            </a:prstGeom>
            <a:noFill/>
            <a:ln>
              <a:noFill/>
            </a:ln>
          </p:spPr>
          <p:txBody>
            <a:bodyPr spcFirstLastPara="1" wrap="square" lIns="34275" tIns="34275" rIns="34275" bIns="34275" anchor="t" anchorCtr="0">
              <a:noAutofit/>
            </a:bodyPr>
            <a:lstStyle/>
            <a:p>
              <a:pPr algn="ctr">
                <a:buSzPts val="1800"/>
              </a:pPr>
              <a:r>
                <a:rPr lang="en-US" sz="1800" dirty="0">
                  <a:solidFill>
                    <a:schemeClr val="dk1"/>
                  </a:solidFill>
                  <a:latin typeface="Quattrocento Sans"/>
                  <a:ea typeface="Quattrocento Sans"/>
                  <a:cs typeface="Quattrocento Sans"/>
                  <a:sym typeface="Quattrocento Sans"/>
                </a:rPr>
                <a:t>Singular major event, several moderate events, or the accumulation of repeatedly occurring small events</a:t>
              </a:r>
              <a:endParaRPr sz="1800" dirty="0">
                <a:solidFill>
                  <a:schemeClr val="dk1"/>
                </a:solidFill>
                <a:latin typeface="Calibri"/>
                <a:ea typeface="Calibri"/>
                <a:cs typeface="Calibri"/>
                <a:sym typeface="Calibri"/>
              </a:endParaRPr>
            </a:p>
            <a:p>
              <a:pPr algn="ctr">
                <a:buSzPts val="1800"/>
              </a:pPr>
              <a:endParaRPr sz="1800" dirty="0">
                <a:solidFill>
                  <a:schemeClr val="dk1"/>
                </a:solidFill>
                <a:latin typeface="Calibri"/>
                <a:ea typeface="Calibri"/>
                <a:cs typeface="Calibri"/>
                <a:sym typeface="Calibri"/>
              </a:endParaRPr>
            </a:p>
          </p:txBody>
        </p:sp>
        <p:sp>
          <p:nvSpPr>
            <p:cNvPr id="263" name="Google Shape;263;p7"/>
            <p:cNvSpPr/>
            <p:nvPr/>
          </p:nvSpPr>
          <p:spPr>
            <a:xfrm>
              <a:off x="137611" y="2200907"/>
              <a:ext cx="2198100" cy="861704"/>
            </a:xfrm>
            <a:prstGeom prst="rect">
              <a:avLst/>
            </a:prstGeom>
            <a:solidFill>
              <a:srgbClr val="7F7F7F"/>
            </a:solidFill>
            <a:ln>
              <a:noFill/>
            </a:ln>
          </p:spPr>
          <p:txBody>
            <a:bodyPr spcFirstLastPara="1" wrap="square" lIns="34275" tIns="34275" rIns="34275" bIns="34275" anchor="ctr" anchorCtr="0">
              <a:noAutofit/>
            </a:bodyPr>
            <a:lstStyle/>
            <a:p>
              <a:pPr algn="ctr">
                <a:buSzPts val="2000"/>
              </a:pPr>
              <a:r>
                <a:rPr lang="en-US" sz="1800" dirty="0">
                  <a:solidFill>
                    <a:schemeClr val="lt1"/>
                  </a:solidFill>
                  <a:latin typeface="Calibri"/>
                  <a:ea typeface="Calibri"/>
                  <a:cs typeface="Calibri"/>
                  <a:sym typeface="Calibri"/>
                </a:rPr>
                <a:t>Potentially Traumatic Event</a:t>
              </a:r>
              <a:endParaRPr sz="1800" dirty="0"/>
            </a:p>
          </p:txBody>
        </p:sp>
        <p:grpSp>
          <p:nvGrpSpPr>
            <p:cNvPr id="264" name="Google Shape;264;p7"/>
            <p:cNvGrpSpPr/>
            <p:nvPr/>
          </p:nvGrpSpPr>
          <p:grpSpPr>
            <a:xfrm>
              <a:off x="754707" y="858627"/>
              <a:ext cx="659401" cy="1240669"/>
              <a:chOff x="-159128" y="-676156"/>
              <a:chExt cx="584835" cy="1079500"/>
            </a:xfrm>
          </p:grpSpPr>
          <p:pic>
            <p:nvPicPr>
              <p:cNvPr id="265" name="Google Shape;265;p7"/>
              <p:cNvPicPr preferRelativeResize="0"/>
              <p:nvPr/>
            </p:nvPicPr>
            <p:blipFill rotWithShape="1">
              <a:blip r:embed="rId3">
                <a:alphaModFix/>
              </a:blip>
              <a:srcRect l="51198" t="10630" r="7256" b="18170"/>
              <a:stretch/>
            </p:blipFill>
            <p:spPr>
              <a:xfrm>
                <a:off x="-159128" y="-676156"/>
                <a:ext cx="584835" cy="1079500"/>
              </a:xfrm>
              <a:prstGeom prst="rect">
                <a:avLst/>
              </a:prstGeom>
              <a:noFill/>
              <a:ln>
                <a:noFill/>
              </a:ln>
            </p:spPr>
          </p:pic>
          <p:pic>
            <p:nvPicPr>
              <p:cNvPr id="266" name="Google Shape;266;p7"/>
              <p:cNvPicPr preferRelativeResize="0"/>
              <p:nvPr/>
            </p:nvPicPr>
            <p:blipFill rotWithShape="1">
              <a:blip r:embed="rId3">
                <a:alphaModFix/>
              </a:blip>
              <a:srcRect l="68318" t="21153" r="23964" b="68993"/>
              <a:stretch/>
            </p:blipFill>
            <p:spPr>
              <a:xfrm>
                <a:off x="78329" y="-370622"/>
                <a:ext cx="113241" cy="252791"/>
              </a:xfrm>
              <a:prstGeom prst="rect">
                <a:avLst/>
              </a:prstGeom>
              <a:noFill/>
              <a:ln>
                <a:noFill/>
              </a:ln>
            </p:spPr>
          </p:pic>
        </p:grpSp>
      </p:grpSp>
      <p:grpSp>
        <p:nvGrpSpPr>
          <p:cNvPr id="267" name="Google Shape;267;p7"/>
          <p:cNvGrpSpPr/>
          <p:nvPr/>
        </p:nvGrpSpPr>
        <p:grpSpPr>
          <a:xfrm>
            <a:off x="2411395" y="621270"/>
            <a:ext cx="2160605" cy="4300618"/>
            <a:chOff x="2372538" y="865579"/>
            <a:chExt cx="2212998" cy="5734157"/>
          </a:xfrm>
        </p:grpSpPr>
        <p:sp>
          <p:nvSpPr>
            <p:cNvPr id="268" name="Google Shape;268;p7"/>
            <p:cNvSpPr/>
            <p:nvPr/>
          </p:nvSpPr>
          <p:spPr>
            <a:xfrm>
              <a:off x="2372538" y="3274836"/>
              <a:ext cx="2198100" cy="3324900"/>
            </a:xfrm>
            <a:prstGeom prst="rect">
              <a:avLst/>
            </a:prstGeom>
            <a:noFill/>
            <a:ln>
              <a:noFill/>
            </a:ln>
          </p:spPr>
          <p:txBody>
            <a:bodyPr spcFirstLastPara="1" wrap="square" lIns="34275" tIns="34275" rIns="34275" bIns="34275" anchor="t" anchorCtr="0">
              <a:noAutofit/>
            </a:bodyPr>
            <a:lstStyle/>
            <a:p>
              <a:pPr algn="ctr">
                <a:buSzPts val="1800"/>
              </a:pPr>
              <a:r>
                <a:rPr lang="en-US" sz="1800" dirty="0">
                  <a:solidFill>
                    <a:schemeClr val="dk1"/>
                  </a:solidFill>
                  <a:latin typeface="Quattrocento Sans"/>
                  <a:ea typeface="Quattrocento Sans"/>
                  <a:cs typeface="Quattrocento Sans"/>
                  <a:sym typeface="Quattrocento Sans"/>
                </a:rPr>
                <a:t>The individual’s response to a highly stressful event or ongoing series of events; not the event itself</a:t>
              </a:r>
              <a:endParaRPr sz="1800" dirty="0">
                <a:solidFill>
                  <a:schemeClr val="dk1"/>
                </a:solidFill>
                <a:latin typeface="Calibri"/>
                <a:ea typeface="Calibri"/>
                <a:cs typeface="Calibri"/>
                <a:sym typeface="Calibri"/>
              </a:endParaRPr>
            </a:p>
            <a:p>
              <a:pPr algn="ctr">
                <a:buSzPts val="1800"/>
              </a:pPr>
              <a:r>
                <a:rPr lang="en-US" sz="1800" dirty="0">
                  <a:solidFill>
                    <a:schemeClr val="dk1"/>
                  </a:solidFill>
                  <a:latin typeface="Quattrocento Sans"/>
                  <a:ea typeface="Quattrocento Sans"/>
                  <a:cs typeface="Quattrocento Sans"/>
                  <a:sym typeface="Quattrocento Sans"/>
                </a:rPr>
                <a:t> </a:t>
              </a:r>
              <a:endParaRPr sz="1800" dirty="0">
                <a:solidFill>
                  <a:schemeClr val="dk1"/>
                </a:solidFill>
                <a:latin typeface="Calibri"/>
                <a:ea typeface="Calibri"/>
                <a:cs typeface="Calibri"/>
                <a:sym typeface="Calibri"/>
              </a:endParaRPr>
            </a:p>
          </p:txBody>
        </p:sp>
        <p:sp>
          <p:nvSpPr>
            <p:cNvPr id="269" name="Google Shape;269;p7"/>
            <p:cNvSpPr/>
            <p:nvPr/>
          </p:nvSpPr>
          <p:spPr>
            <a:xfrm>
              <a:off x="2387436" y="2208154"/>
              <a:ext cx="2198100" cy="842072"/>
            </a:xfrm>
            <a:prstGeom prst="rect">
              <a:avLst/>
            </a:prstGeom>
            <a:solidFill>
              <a:srgbClr val="7F7F7F"/>
            </a:solidFill>
            <a:ln>
              <a:noFill/>
            </a:ln>
          </p:spPr>
          <p:txBody>
            <a:bodyPr spcFirstLastPara="1" wrap="square" lIns="34275" tIns="34275" rIns="34275" bIns="34275" anchor="ctr" anchorCtr="0">
              <a:noAutofit/>
            </a:bodyPr>
            <a:lstStyle/>
            <a:p>
              <a:pPr algn="ctr">
                <a:buSzPts val="2000"/>
              </a:pPr>
              <a:r>
                <a:rPr lang="en-US" sz="1800" dirty="0">
                  <a:solidFill>
                    <a:schemeClr val="lt1"/>
                  </a:solidFill>
                  <a:latin typeface="Calibri"/>
                  <a:ea typeface="Calibri"/>
                  <a:cs typeface="Calibri"/>
                  <a:sym typeface="Calibri"/>
                </a:rPr>
                <a:t>Trauma</a:t>
              </a:r>
              <a:endParaRPr sz="1800" dirty="0"/>
            </a:p>
          </p:txBody>
        </p:sp>
        <p:grpSp>
          <p:nvGrpSpPr>
            <p:cNvPr id="270" name="Google Shape;270;p7"/>
            <p:cNvGrpSpPr/>
            <p:nvPr/>
          </p:nvGrpSpPr>
          <p:grpSpPr>
            <a:xfrm>
              <a:off x="3125106" y="865579"/>
              <a:ext cx="659401" cy="1240669"/>
              <a:chOff x="-50366" y="-714977"/>
              <a:chExt cx="584835" cy="1079500"/>
            </a:xfrm>
          </p:grpSpPr>
          <p:pic>
            <p:nvPicPr>
              <p:cNvPr id="271" name="Google Shape;271;p7"/>
              <p:cNvPicPr preferRelativeResize="0"/>
              <p:nvPr/>
            </p:nvPicPr>
            <p:blipFill rotWithShape="1">
              <a:blip r:embed="rId3">
                <a:alphaModFix/>
              </a:blip>
              <a:srcRect l="51198" t="10630" r="7256" b="18170"/>
              <a:stretch/>
            </p:blipFill>
            <p:spPr>
              <a:xfrm>
                <a:off x="-50366" y="-714977"/>
                <a:ext cx="584835" cy="1079500"/>
              </a:xfrm>
              <a:prstGeom prst="rect">
                <a:avLst/>
              </a:prstGeom>
              <a:noFill/>
              <a:ln>
                <a:noFill/>
              </a:ln>
            </p:spPr>
          </p:pic>
          <p:pic>
            <p:nvPicPr>
              <p:cNvPr id="272" name="Google Shape;272;p7"/>
              <p:cNvPicPr preferRelativeResize="0"/>
              <p:nvPr/>
            </p:nvPicPr>
            <p:blipFill rotWithShape="1">
              <a:blip r:embed="rId3">
                <a:alphaModFix/>
              </a:blip>
              <a:srcRect l="68318" t="21153" r="23964" b="68993"/>
              <a:stretch/>
            </p:blipFill>
            <p:spPr>
              <a:xfrm>
                <a:off x="185678" y="-415311"/>
                <a:ext cx="108529" cy="149044"/>
              </a:xfrm>
              <a:prstGeom prst="rect">
                <a:avLst/>
              </a:prstGeom>
              <a:noFill/>
              <a:ln>
                <a:noFill/>
              </a:ln>
            </p:spPr>
          </p:pic>
        </p:grpSp>
      </p:grpSp>
      <p:sp>
        <p:nvSpPr>
          <p:cNvPr id="2" name="Rectangle 1">
            <a:extLst>
              <a:ext uri="{FF2B5EF4-FFF2-40B4-BE49-F238E27FC236}">
                <a16:creationId xmlns:a16="http://schemas.microsoft.com/office/drawing/2014/main" id="{8488454C-CD5F-4F6E-8670-79FC8429E76F}"/>
              </a:ext>
            </a:extLst>
          </p:cNvPr>
          <p:cNvSpPr/>
          <p:nvPr/>
        </p:nvSpPr>
        <p:spPr>
          <a:xfrm>
            <a:off x="56707" y="2428213"/>
            <a:ext cx="2354688" cy="24264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Google Shape;259;p7">
            <a:extLst>
              <a:ext uri="{FF2B5EF4-FFF2-40B4-BE49-F238E27FC236}">
                <a16:creationId xmlns:a16="http://schemas.microsoft.com/office/drawing/2014/main" id="{33C55774-422C-4EB3-839B-F23869A192B0}"/>
              </a:ext>
            </a:extLst>
          </p:cNvPr>
          <p:cNvSpPr txBox="1">
            <a:spLocks noGrp="1"/>
          </p:cNvSpPr>
          <p:nvPr>
            <p:ph type="title"/>
          </p:nvPr>
        </p:nvSpPr>
        <p:spPr>
          <a:xfrm>
            <a:off x="178085" y="-26009"/>
            <a:ext cx="6697350" cy="474075"/>
          </a:xfrm>
          <a:prstGeom prst="rect">
            <a:avLst/>
          </a:prstGeom>
          <a:noFill/>
          <a:ln>
            <a:noFill/>
          </a:ln>
        </p:spPr>
        <p:txBody>
          <a:bodyPr spcFirstLastPara="1" wrap="square" lIns="68569" tIns="34275" rIns="68569" bIns="34275" anchor="b" anchorCtr="0">
            <a:noAutofit/>
          </a:bodyPr>
          <a:lstStyle/>
          <a:p>
            <a:r>
              <a:rPr lang="en-US" sz="1800" dirty="0">
                <a:solidFill>
                  <a:schemeClr val="bg1"/>
                </a:solidFill>
              </a:rPr>
              <a:t>How Trauma Builds</a:t>
            </a:r>
            <a:endParaRPr sz="1800" dirty="0">
              <a:solidFill>
                <a:schemeClr val="bg1"/>
              </a:solidFill>
            </a:endParaRPr>
          </a:p>
        </p:txBody>
      </p:sp>
    </p:spTree>
    <p:extLst>
      <p:ext uri="{BB962C8B-B14F-4D97-AF65-F5344CB8AC3E}">
        <p14:creationId xmlns:p14="http://schemas.microsoft.com/office/powerpoint/2010/main" val="169595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3" name="Title 2">
            <a:extLst>
              <a:ext uri="{FF2B5EF4-FFF2-40B4-BE49-F238E27FC236}">
                <a16:creationId xmlns:a16="http://schemas.microsoft.com/office/drawing/2014/main" id="{4E0D5980-D8BC-4549-B0F5-CC6D481388F5}"/>
              </a:ext>
            </a:extLst>
          </p:cNvPr>
          <p:cNvSpPr>
            <a:spLocks noGrp="1"/>
          </p:cNvSpPr>
          <p:nvPr>
            <p:ph type="title"/>
          </p:nvPr>
        </p:nvSpPr>
        <p:spPr>
          <a:xfrm>
            <a:off x="0" y="52549"/>
            <a:ext cx="9144000" cy="494887"/>
          </a:xfrm>
        </p:spPr>
        <p:txBody>
          <a:bodyPr/>
          <a:lstStyle/>
          <a:p>
            <a:r>
              <a:rPr lang="en-US" sz="1800" b="1" dirty="0">
                <a:solidFill>
                  <a:schemeClr val="lt1"/>
                </a:solidFill>
                <a:latin typeface="Calibri"/>
                <a:ea typeface="Calibri"/>
                <a:cs typeface="Calibri"/>
                <a:sym typeface="Calibri"/>
              </a:rPr>
              <a:t>Collective Care Examples That We Have Seen</a:t>
            </a:r>
            <a:endParaRPr lang="en-US" sz="1800" dirty="0"/>
          </a:p>
        </p:txBody>
      </p:sp>
      <p:sp>
        <p:nvSpPr>
          <p:cNvPr id="544" name="Google Shape;544;p23"/>
          <p:cNvSpPr txBox="1">
            <a:spLocks noGrp="1"/>
          </p:cNvSpPr>
          <p:nvPr>
            <p:ph type="body" idx="1"/>
          </p:nvPr>
        </p:nvSpPr>
        <p:spPr>
          <a:xfrm>
            <a:off x="67800" y="686266"/>
            <a:ext cx="9076200" cy="4214639"/>
          </a:xfrm>
          <a:prstGeom prst="rect">
            <a:avLst/>
          </a:prstGeom>
          <a:noFill/>
          <a:ln>
            <a:noFill/>
          </a:ln>
        </p:spPr>
        <p:txBody>
          <a:bodyPr spcFirstLastPara="1" wrap="square" lIns="68569" tIns="34275" rIns="68569" bIns="34275" anchor="t" anchorCtr="0">
            <a:normAutofit/>
          </a:bodyPr>
          <a:lstStyle/>
          <a:p>
            <a:pPr marL="0" indent="0">
              <a:lnSpc>
                <a:spcPct val="90000"/>
              </a:lnSpc>
              <a:buClr>
                <a:srgbClr val="4E8F00"/>
              </a:buClr>
              <a:buSzPts val="2590"/>
              <a:buNone/>
            </a:pPr>
            <a:r>
              <a:rPr lang="en-US" sz="1600" b="1" dirty="0">
                <a:solidFill>
                  <a:schemeClr val="tx1"/>
                </a:solidFill>
              </a:rPr>
              <a:t>Coping Support</a:t>
            </a:r>
            <a:endParaRPr sz="1600" dirty="0">
              <a:solidFill>
                <a:schemeClr val="tx1"/>
              </a:solidFill>
            </a:endParaRPr>
          </a:p>
          <a:p>
            <a:pPr marL="285750" indent="-285750">
              <a:lnSpc>
                <a:spcPct val="90000"/>
              </a:lnSpc>
              <a:spcBef>
                <a:spcPts val="750"/>
              </a:spcBef>
              <a:buClr>
                <a:schemeClr val="tx1"/>
              </a:buClr>
              <a:buSzPct val="90000"/>
            </a:pPr>
            <a:r>
              <a:rPr lang="en-US" sz="1600" dirty="0">
                <a:solidFill>
                  <a:schemeClr val="tx1"/>
                </a:solidFill>
              </a:rPr>
              <a:t>Informal self-Care challenges issued weekly and reported on by post-it note or polls next to the teacher mailboxes or in the teacher’s lounge. </a:t>
            </a:r>
          </a:p>
          <a:p>
            <a:pPr marL="285750" indent="-285750">
              <a:lnSpc>
                <a:spcPct val="90000"/>
              </a:lnSpc>
              <a:spcBef>
                <a:spcPts val="750"/>
              </a:spcBef>
              <a:buClr>
                <a:schemeClr val="tx1"/>
              </a:buClr>
              <a:buSzPct val="90000"/>
            </a:pPr>
            <a:endParaRPr sz="1600" dirty="0">
              <a:solidFill>
                <a:schemeClr val="tx1"/>
              </a:solidFill>
            </a:endParaRPr>
          </a:p>
          <a:p>
            <a:pPr marL="285750" indent="-285750">
              <a:lnSpc>
                <a:spcPct val="90000"/>
              </a:lnSpc>
              <a:spcBef>
                <a:spcPts val="750"/>
              </a:spcBef>
              <a:buClr>
                <a:schemeClr val="tx1"/>
              </a:buClr>
              <a:buSzPct val="90000"/>
            </a:pPr>
            <a:r>
              <a:rPr lang="en-US" sz="1600" dirty="0">
                <a:solidFill>
                  <a:schemeClr val="tx1"/>
                </a:solidFill>
              </a:rPr>
              <a:t>Set up an optional weekly/ biweekly circle time for staff (without administrators) to just get to talk.  School provided light refreshments. </a:t>
            </a:r>
          </a:p>
          <a:p>
            <a:pPr marL="285750" indent="-285750">
              <a:lnSpc>
                <a:spcPct val="90000"/>
              </a:lnSpc>
              <a:spcBef>
                <a:spcPts val="750"/>
              </a:spcBef>
              <a:buClr>
                <a:schemeClr val="tx1"/>
              </a:buClr>
              <a:buSzPct val="90000"/>
            </a:pPr>
            <a:endParaRPr sz="1600" dirty="0">
              <a:solidFill>
                <a:schemeClr val="tx1"/>
              </a:solidFill>
            </a:endParaRPr>
          </a:p>
          <a:p>
            <a:pPr marL="285750" indent="-285750">
              <a:lnSpc>
                <a:spcPct val="90000"/>
              </a:lnSpc>
              <a:spcBef>
                <a:spcPts val="750"/>
              </a:spcBef>
              <a:buClr>
                <a:schemeClr val="tx1"/>
              </a:buClr>
              <a:buSzPct val="90000"/>
            </a:pPr>
            <a:r>
              <a:rPr lang="en-US" sz="1600" dirty="0">
                <a:solidFill>
                  <a:schemeClr val="tx1"/>
                </a:solidFill>
              </a:rPr>
              <a:t>Invited a psychologist monthly to host an optional talking circle session with the staff</a:t>
            </a:r>
          </a:p>
          <a:p>
            <a:pPr marL="285750" indent="-285750">
              <a:lnSpc>
                <a:spcPct val="90000"/>
              </a:lnSpc>
              <a:spcBef>
                <a:spcPts val="750"/>
              </a:spcBef>
              <a:buClr>
                <a:schemeClr val="tx1"/>
              </a:buClr>
              <a:buSzPct val="90000"/>
            </a:pPr>
            <a:endParaRPr sz="1600" dirty="0">
              <a:solidFill>
                <a:schemeClr val="tx1"/>
              </a:solidFill>
            </a:endParaRPr>
          </a:p>
          <a:p>
            <a:pPr marL="285750" indent="-285750">
              <a:lnSpc>
                <a:spcPct val="90000"/>
              </a:lnSpc>
              <a:spcBef>
                <a:spcPts val="750"/>
              </a:spcBef>
              <a:buClr>
                <a:schemeClr val="tx1"/>
              </a:buClr>
              <a:buSzPct val="90000"/>
            </a:pPr>
            <a:r>
              <a:rPr lang="en-US" sz="1600" dirty="0">
                <a:solidFill>
                  <a:schemeClr val="tx1"/>
                </a:solidFill>
              </a:rPr>
              <a:t>Spruce up the Techer’s Lounge, so that it is inviting, encouraging, and a nice reprieve for staff during the day.  (No students or talking about students allowed.)</a:t>
            </a:r>
            <a:endParaRPr sz="1600" dirty="0">
              <a:solidFill>
                <a:schemeClr val="tx1"/>
              </a:solidFill>
            </a:endParaRPr>
          </a:p>
          <a:p>
            <a:pPr marL="171450" indent="-48101">
              <a:lnSpc>
                <a:spcPct val="90000"/>
              </a:lnSpc>
              <a:spcBef>
                <a:spcPts val="750"/>
              </a:spcBef>
              <a:buClr>
                <a:schemeClr val="dk1"/>
              </a:buClr>
              <a:buSzPts val="2590"/>
              <a:buNone/>
            </a:pPr>
            <a:endParaRPr sz="1600" dirty="0">
              <a:solidFill>
                <a:schemeClr val="tx1"/>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2" name="Title 1">
            <a:extLst>
              <a:ext uri="{FF2B5EF4-FFF2-40B4-BE49-F238E27FC236}">
                <a16:creationId xmlns:a16="http://schemas.microsoft.com/office/drawing/2014/main" id="{FC1CBA52-75D0-4EE6-AC9B-3420EF08B57C}"/>
              </a:ext>
            </a:extLst>
          </p:cNvPr>
          <p:cNvSpPr>
            <a:spLocks noGrp="1"/>
          </p:cNvSpPr>
          <p:nvPr>
            <p:ph type="title"/>
          </p:nvPr>
        </p:nvSpPr>
        <p:spPr/>
        <p:txBody>
          <a:bodyPr/>
          <a:lstStyle/>
          <a:p>
            <a:r>
              <a:rPr lang="en-US" sz="1600" b="1" dirty="0">
                <a:solidFill>
                  <a:schemeClr val="lt1"/>
                </a:solidFill>
              </a:rPr>
              <a:t>Daily Support Needed</a:t>
            </a:r>
            <a:endParaRPr lang="en-US" dirty="0"/>
          </a:p>
        </p:txBody>
      </p:sp>
      <p:sp>
        <p:nvSpPr>
          <p:cNvPr id="551" name="Google Shape;551;p24"/>
          <p:cNvSpPr txBox="1">
            <a:spLocks noGrp="1"/>
          </p:cNvSpPr>
          <p:nvPr>
            <p:ph type="body" idx="1"/>
          </p:nvPr>
        </p:nvSpPr>
        <p:spPr>
          <a:xfrm>
            <a:off x="67725" y="685800"/>
            <a:ext cx="9076200" cy="4371050"/>
          </a:xfrm>
          <a:prstGeom prst="rect">
            <a:avLst/>
          </a:prstGeom>
          <a:noFill/>
          <a:ln>
            <a:noFill/>
          </a:ln>
        </p:spPr>
        <p:txBody>
          <a:bodyPr spcFirstLastPara="1" wrap="square" lIns="68569" tIns="34275" rIns="68569" bIns="34275" anchor="t" anchorCtr="0">
            <a:normAutofit/>
          </a:bodyPr>
          <a:lstStyle/>
          <a:p>
            <a:pPr marL="0" indent="0">
              <a:lnSpc>
                <a:spcPct val="90000"/>
              </a:lnSpc>
              <a:buClr>
                <a:srgbClr val="4E8F00"/>
              </a:buClr>
              <a:buSzPts val="4400"/>
              <a:buNone/>
            </a:pPr>
            <a:r>
              <a:rPr lang="en-US" sz="2400" dirty="0">
                <a:solidFill>
                  <a:schemeClr val="tx1"/>
                </a:solidFill>
              </a:rPr>
              <a:t>Activities and events are nice and necessary, but don’t neglect to focus on the </a:t>
            </a:r>
            <a:r>
              <a:rPr lang="en-US" sz="2400" u="sng" dirty="0">
                <a:solidFill>
                  <a:schemeClr val="tx1"/>
                </a:solidFill>
              </a:rPr>
              <a:t>ongoing DAILY support</a:t>
            </a:r>
            <a:r>
              <a:rPr lang="en-US" sz="2400" dirty="0">
                <a:solidFill>
                  <a:schemeClr val="tx1"/>
                </a:solidFill>
              </a:rPr>
              <a:t> that needs to be given, to help maintain wellness within your staff.</a:t>
            </a:r>
            <a:endParaRPr sz="2400" dirty="0">
              <a:solidFill>
                <a:schemeClr val="tx1"/>
              </a:solidFill>
            </a:endParaRPr>
          </a:p>
        </p:txBody>
      </p:sp>
      <p:pic>
        <p:nvPicPr>
          <p:cNvPr id="552" name="Google Shape;552;p24"/>
          <p:cNvPicPr preferRelativeResize="0"/>
          <p:nvPr/>
        </p:nvPicPr>
        <p:blipFill rotWithShape="1">
          <a:blip r:embed="rId3">
            <a:alphaModFix/>
          </a:blip>
          <a:srcRect/>
          <a:stretch/>
        </p:blipFill>
        <p:spPr>
          <a:xfrm>
            <a:off x="6889711" y="3311912"/>
            <a:ext cx="1831588" cy="1831588"/>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191"/>
        <p:cNvGrpSpPr/>
        <p:nvPr/>
      </p:nvGrpSpPr>
      <p:grpSpPr>
        <a:xfrm>
          <a:off x="0" y="0"/>
          <a:ext cx="0" cy="0"/>
          <a:chOff x="0" y="0"/>
          <a:chExt cx="0" cy="0"/>
        </a:xfrm>
      </p:grpSpPr>
      <p:sp>
        <p:nvSpPr>
          <p:cNvPr id="192" name="Google Shape;192;p31"/>
          <p:cNvSpPr txBox="1">
            <a:spLocks noGrp="1"/>
          </p:cNvSpPr>
          <p:nvPr>
            <p:ph type="title"/>
          </p:nvPr>
        </p:nvSpPr>
        <p:spPr>
          <a:xfrm>
            <a:off x="204536" y="348916"/>
            <a:ext cx="8939463" cy="1136984"/>
          </a:xfrm>
          <a:prstGeom prst="rect">
            <a:avLst/>
          </a:prstGeom>
          <a:solidFill>
            <a:srgbClr val="F9CB9C"/>
          </a:solidFill>
        </p:spPr>
        <p:txBody>
          <a:bodyPr spcFirstLastPara="1" wrap="square" lIns="91425" tIns="91425" rIns="91425" bIns="91425" anchor="t" anchorCtr="0">
            <a:noAutofit/>
          </a:bodyPr>
          <a:lstStyle/>
          <a:p>
            <a:pPr marL="0" lvl="0" indent="0" algn="l" rtl="0">
              <a:spcBef>
                <a:spcPts val="0"/>
              </a:spcBef>
              <a:spcAft>
                <a:spcPts val="0"/>
              </a:spcAft>
              <a:buNone/>
            </a:pPr>
            <a:r>
              <a:rPr lang="en-US" sz="3200" b="1" dirty="0">
                <a:solidFill>
                  <a:schemeClr val="tx1"/>
                </a:solidFill>
              </a:rPr>
              <a:t>Implications &amp; Considerations in the </a:t>
            </a:r>
            <a:br>
              <a:rPr lang="en-US" sz="3200" b="1" dirty="0">
                <a:solidFill>
                  <a:schemeClr val="tx1"/>
                </a:solidFill>
              </a:rPr>
            </a:br>
            <a:r>
              <a:rPr lang="en-US" sz="3200" b="1" dirty="0">
                <a:solidFill>
                  <a:schemeClr val="tx1"/>
                </a:solidFill>
              </a:rPr>
              <a:t>Midst of COVID-19</a:t>
            </a:r>
            <a:endParaRPr sz="3200" b="1" dirty="0">
              <a:solidFill>
                <a:schemeClr val="tx1"/>
              </a:solidFill>
            </a:endParaRPr>
          </a:p>
        </p:txBody>
      </p:sp>
      <p:sp>
        <p:nvSpPr>
          <p:cNvPr id="193" name="Google Shape;193;p31"/>
          <p:cNvSpPr txBox="1">
            <a:spLocks noGrp="1"/>
          </p:cNvSpPr>
          <p:nvPr>
            <p:ph type="body" idx="1"/>
          </p:nvPr>
        </p:nvSpPr>
        <p:spPr>
          <a:xfrm>
            <a:off x="204462" y="1672388"/>
            <a:ext cx="8772610" cy="3384461"/>
          </a:xfrm>
          <a:prstGeom prst="rect">
            <a:avLst/>
          </a:prstGeom>
        </p:spPr>
        <p:txBody>
          <a:bodyPr spcFirstLastPara="1" wrap="square" lIns="91425" tIns="91425" rIns="91425" bIns="91425" anchor="t" anchorCtr="0">
            <a:noAutofit/>
          </a:bodyPr>
          <a:lstStyle/>
          <a:p>
            <a:pPr marL="0" indent="0">
              <a:buNone/>
            </a:pPr>
            <a:r>
              <a:rPr lang="en-US" sz="1800" dirty="0">
                <a:solidFill>
                  <a:schemeClr val="tx1"/>
                </a:solidFill>
              </a:rPr>
              <a:t>Strategies based on research of schools, teachers, and students in the aftermath of a major collective traumatic event. </a:t>
            </a:r>
            <a:endParaRPr lang="en-US" dirty="0">
              <a:solidFill>
                <a:schemeClr val="tx1"/>
              </a:solidFill>
            </a:endParaRPr>
          </a:p>
          <a:p>
            <a:pPr marL="0" lvl="0" indent="0" algn="l" rtl="0">
              <a:spcBef>
                <a:spcPts val="0"/>
              </a:spcBef>
              <a:spcAft>
                <a:spcPts val="0"/>
              </a:spcAft>
              <a:buNone/>
            </a:pPr>
            <a:endParaRPr dirty="0">
              <a:solidFill>
                <a:schemeClr val="tx1"/>
              </a:solidFill>
            </a:endParaRPr>
          </a:p>
        </p:txBody>
      </p:sp>
      <p:sp>
        <p:nvSpPr>
          <p:cNvPr id="4" name="Google Shape;577;p28">
            <a:extLst>
              <a:ext uri="{FF2B5EF4-FFF2-40B4-BE49-F238E27FC236}">
                <a16:creationId xmlns:a16="http://schemas.microsoft.com/office/drawing/2014/main" id="{7FE7A06F-4751-43BF-B8FB-3F46C9D892C7}"/>
              </a:ext>
            </a:extLst>
          </p:cNvPr>
          <p:cNvSpPr txBox="1"/>
          <p:nvPr/>
        </p:nvSpPr>
        <p:spPr>
          <a:xfrm>
            <a:off x="914865" y="4385010"/>
            <a:ext cx="8062207" cy="484718"/>
          </a:xfrm>
          <a:prstGeom prst="rect">
            <a:avLst/>
          </a:prstGeom>
          <a:noFill/>
          <a:ln>
            <a:noFill/>
          </a:ln>
        </p:spPr>
        <p:txBody>
          <a:bodyPr spcFirstLastPara="1" wrap="square" lIns="68569" tIns="34275" rIns="68569" bIns="34275" anchor="t" anchorCtr="0">
            <a:spAutoFit/>
          </a:bodyPr>
          <a:lstStyle/>
          <a:p>
            <a:r>
              <a:rPr lang="en-US" sz="1350" dirty="0">
                <a:solidFill>
                  <a:schemeClr val="dk1"/>
                </a:solidFill>
                <a:latin typeface="Calibri"/>
                <a:ea typeface="Calibri"/>
                <a:cs typeface="Calibri"/>
                <a:sym typeface="Calibri"/>
              </a:rPr>
              <a:t>Based on Ideas from Policy Brief: Learning from Hurricanes to plan for aftermath of COVID-19 by Cassandra Davis</a:t>
            </a:r>
            <a:endParaRPr sz="1050" dirty="0"/>
          </a:p>
          <a:p>
            <a:endParaRPr sz="135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5750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4" name="Title 3">
            <a:extLst>
              <a:ext uri="{FF2B5EF4-FFF2-40B4-BE49-F238E27FC236}">
                <a16:creationId xmlns:a16="http://schemas.microsoft.com/office/drawing/2014/main" id="{B420A3BF-7C1D-4447-A48B-2B124C0311C2}"/>
              </a:ext>
            </a:extLst>
          </p:cNvPr>
          <p:cNvSpPr>
            <a:spLocks noGrp="1"/>
          </p:cNvSpPr>
          <p:nvPr>
            <p:ph type="title"/>
          </p:nvPr>
        </p:nvSpPr>
        <p:spPr/>
        <p:txBody>
          <a:bodyPr/>
          <a:lstStyle/>
          <a:p>
            <a:r>
              <a:rPr lang="en-US" dirty="0"/>
              <a:t>COVID-19 Increased Stress Considerations: COLLABORATION </a:t>
            </a:r>
          </a:p>
        </p:txBody>
      </p:sp>
      <p:sp>
        <p:nvSpPr>
          <p:cNvPr id="595" name="Google Shape;595;p31"/>
          <p:cNvSpPr txBox="1">
            <a:spLocks noGrp="1"/>
          </p:cNvSpPr>
          <p:nvPr>
            <p:ph type="body" idx="1"/>
          </p:nvPr>
        </p:nvSpPr>
        <p:spPr>
          <a:xfrm>
            <a:off x="67725" y="583532"/>
            <a:ext cx="9076200" cy="4473318"/>
          </a:xfrm>
          <a:prstGeom prst="rect">
            <a:avLst/>
          </a:prstGeom>
          <a:noFill/>
          <a:ln>
            <a:noFill/>
          </a:ln>
        </p:spPr>
        <p:txBody>
          <a:bodyPr spcFirstLastPara="1" wrap="square" lIns="68569" tIns="34275" rIns="68569" bIns="34275" anchor="t" anchorCtr="0">
            <a:normAutofit/>
          </a:bodyPr>
          <a:lstStyle/>
          <a:p>
            <a:pPr marL="285750" indent="-285750">
              <a:lnSpc>
                <a:spcPct val="100000"/>
              </a:lnSpc>
              <a:buClr>
                <a:schemeClr val="dk1"/>
              </a:buClr>
              <a:buSzPct val="90000"/>
            </a:pPr>
            <a:r>
              <a:rPr lang="en-US" sz="1600" dirty="0">
                <a:solidFill>
                  <a:schemeClr val="tx1"/>
                </a:solidFill>
              </a:rPr>
              <a:t>Arrange ongoing staff collaboration</a:t>
            </a:r>
            <a:endParaRPr sz="1600" dirty="0">
              <a:solidFill>
                <a:schemeClr val="tx1"/>
              </a:solidFill>
            </a:endParaRPr>
          </a:p>
          <a:p>
            <a:pPr marL="285750" indent="-285750">
              <a:lnSpc>
                <a:spcPct val="100000"/>
              </a:lnSpc>
              <a:spcBef>
                <a:spcPts val="750"/>
              </a:spcBef>
              <a:buClr>
                <a:schemeClr val="dk1"/>
              </a:buClr>
              <a:buSzPct val="90000"/>
            </a:pPr>
            <a:endParaRPr sz="1600" dirty="0">
              <a:solidFill>
                <a:schemeClr val="tx1"/>
              </a:solidFill>
            </a:endParaRPr>
          </a:p>
          <a:p>
            <a:pPr marL="285750" indent="-285750">
              <a:lnSpc>
                <a:spcPct val="100000"/>
              </a:lnSpc>
              <a:spcBef>
                <a:spcPts val="750"/>
              </a:spcBef>
              <a:buClr>
                <a:schemeClr val="dk1"/>
              </a:buClr>
              <a:buSzPct val="90000"/>
            </a:pPr>
            <a:r>
              <a:rPr lang="en-US" sz="1600" dirty="0">
                <a:solidFill>
                  <a:schemeClr val="tx1"/>
                </a:solidFill>
              </a:rPr>
              <a:t>Rotate enrichment teachers to meet with grade level teams in order to further support them in teaching their most challenging concepts or concepts that students consistently score poorly on in standardized testing data, through reinforcement activities in the enrichment classes. </a:t>
            </a:r>
            <a:endParaRPr sz="1600" dirty="0">
              <a:solidFill>
                <a:schemeClr val="tx1"/>
              </a:solidFill>
            </a:endParaRPr>
          </a:p>
          <a:p>
            <a:pPr marL="318945" indent="-285750">
              <a:lnSpc>
                <a:spcPct val="100000"/>
              </a:lnSpc>
              <a:spcBef>
                <a:spcPts val="750"/>
              </a:spcBef>
              <a:buClr>
                <a:schemeClr val="dk1"/>
              </a:buClr>
              <a:buSzPct val="90000"/>
            </a:pPr>
            <a:endParaRPr sz="1600" dirty="0">
              <a:solidFill>
                <a:schemeClr val="tx1"/>
              </a:solidFill>
            </a:endParaRPr>
          </a:p>
          <a:p>
            <a:pPr marL="285750" indent="-285750">
              <a:lnSpc>
                <a:spcPct val="100000"/>
              </a:lnSpc>
              <a:spcBef>
                <a:spcPts val="750"/>
              </a:spcBef>
              <a:buClr>
                <a:schemeClr val="dk1"/>
              </a:buClr>
              <a:buSzPct val="90000"/>
            </a:pPr>
            <a:r>
              <a:rPr lang="en-US" sz="1600" dirty="0">
                <a:solidFill>
                  <a:schemeClr val="tx1"/>
                </a:solidFill>
              </a:rPr>
              <a:t>Be flexible and understanding with time off needs</a:t>
            </a:r>
            <a:endParaRPr sz="1600" dirty="0">
              <a:solidFill>
                <a:schemeClr val="tx1"/>
              </a:solidFill>
            </a:endParaRPr>
          </a:p>
          <a:p>
            <a:pPr marL="171450" indent="-68103">
              <a:lnSpc>
                <a:spcPct val="70000"/>
              </a:lnSpc>
              <a:spcBef>
                <a:spcPts val="750"/>
              </a:spcBef>
              <a:buClr>
                <a:schemeClr val="dk1"/>
              </a:buClr>
              <a:buSzPts val="2170"/>
              <a:buNone/>
            </a:pPr>
            <a:endParaRPr sz="1600" dirty="0">
              <a:solidFill>
                <a:schemeClr val="tx1"/>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3" name="Title 2">
            <a:extLst>
              <a:ext uri="{FF2B5EF4-FFF2-40B4-BE49-F238E27FC236}">
                <a16:creationId xmlns:a16="http://schemas.microsoft.com/office/drawing/2014/main" id="{1F086953-C20B-4C9D-BF90-302262242D25}"/>
              </a:ext>
            </a:extLst>
          </p:cNvPr>
          <p:cNvSpPr>
            <a:spLocks noGrp="1"/>
          </p:cNvSpPr>
          <p:nvPr>
            <p:ph type="title"/>
          </p:nvPr>
        </p:nvSpPr>
        <p:spPr/>
        <p:txBody>
          <a:bodyPr/>
          <a:lstStyle/>
          <a:p>
            <a:r>
              <a:rPr lang="en-US" dirty="0"/>
              <a:t>COVID-19 Increased Stress Considerations: </a:t>
            </a:r>
            <a:r>
              <a:rPr lang="en-US" b="1" dirty="0"/>
              <a:t>COMMUNICATION</a:t>
            </a:r>
          </a:p>
        </p:txBody>
      </p:sp>
      <p:sp>
        <p:nvSpPr>
          <p:cNvPr id="600" name="Google Shape;600;p32"/>
          <p:cNvSpPr txBox="1">
            <a:spLocks noGrp="1"/>
          </p:cNvSpPr>
          <p:nvPr>
            <p:ph type="body" idx="1"/>
          </p:nvPr>
        </p:nvSpPr>
        <p:spPr>
          <a:xfrm>
            <a:off x="3621505" y="770021"/>
            <a:ext cx="4993105" cy="4250734"/>
          </a:xfrm>
          <a:prstGeom prst="rect">
            <a:avLst/>
          </a:prstGeom>
          <a:noFill/>
          <a:ln>
            <a:noFill/>
          </a:ln>
        </p:spPr>
        <p:txBody>
          <a:bodyPr spcFirstLastPara="1" wrap="square" lIns="68569" tIns="34275" rIns="68569" bIns="34275" anchor="t" anchorCtr="0">
            <a:normAutofit/>
          </a:bodyPr>
          <a:lstStyle/>
          <a:p>
            <a:pPr marL="0" indent="0" algn="ctr">
              <a:lnSpc>
                <a:spcPct val="90000"/>
              </a:lnSpc>
              <a:buClr>
                <a:schemeClr val="dk1"/>
              </a:buClr>
              <a:buSzPts val="3600"/>
              <a:buNone/>
            </a:pPr>
            <a:r>
              <a:rPr lang="en-US" sz="2400" dirty="0">
                <a:solidFill>
                  <a:schemeClr val="tx1"/>
                </a:solidFill>
              </a:rPr>
              <a:t>There is more likely to be a communication break-down, as people have become accustomed to </a:t>
            </a:r>
            <a:r>
              <a:rPr lang="en-US" sz="2400" u="sng" dirty="0">
                <a:solidFill>
                  <a:schemeClr val="tx1"/>
                </a:solidFill>
              </a:rPr>
              <a:t>not</a:t>
            </a:r>
            <a:r>
              <a:rPr lang="en-US" sz="2400" dirty="0">
                <a:solidFill>
                  <a:schemeClr val="tx1"/>
                </a:solidFill>
              </a:rPr>
              <a:t> having help and keeping private, any stigmatized issues, such as COVID infection, mental health challenges, isolation/ loneliness, food and shelter needs.  </a:t>
            </a:r>
            <a:endParaRPr sz="2400" dirty="0">
              <a:solidFill>
                <a:schemeClr val="tx1"/>
              </a:solidFill>
            </a:endParaRPr>
          </a:p>
        </p:txBody>
      </p:sp>
      <p:pic>
        <p:nvPicPr>
          <p:cNvPr id="602" name="Google Shape;602;p32"/>
          <p:cNvPicPr preferRelativeResize="0"/>
          <p:nvPr/>
        </p:nvPicPr>
        <p:blipFill rotWithShape="1">
          <a:blip r:embed="rId3">
            <a:alphaModFix/>
          </a:blip>
          <a:srcRect r="47071"/>
          <a:stretch/>
        </p:blipFill>
        <p:spPr>
          <a:xfrm>
            <a:off x="225849" y="1099788"/>
            <a:ext cx="2998614" cy="2943923"/>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2" name="Title 1">
            <a:extLst>
              <a:ext uri="{FF2B5EF4-FFF2-40B4-BE49-F238E27FC236}">
                <a16:creationId xmlns:a16="http://schemas.microsoft.com/office/drawing/2014/main" id="{BBA5C9B2-21F1-471F-9BD5-519FED3867C0}"/>
              </a:ext>
            </a:extLst>
          </p:cNvPr>
          <p:cNvSpPr>
            <a:spLocks noGrp="1"/>
          </p:cNvSpPr>
          <p:nvPr>
            <p:ph type="title"/>
          </p:nvPr>
        </p:nvSpPr>
        <p:spPr/>
        <p:txBody>
          <a:bodyPr/>
          <a:lstStyle/>
          <a:p>
            <a:r>
              <a:rPr lang="en-US" dirty="0"/>
              <a:t>COVID-19 Increased Stress Considerations: </a:t>
            </a:r>
            <a:r>
              <a:rPr lang="en-US" b="1" dirty="0"/>
              <a:t>COMMUNICATION</a:t>
            </a:r>
          </a:p>
        </p:txBody>
      </p:sp>
      <p:sp>
        <p:nvSpPr>
          <p:cNvPr id="607" name="Google Shape;607;p33"/>
          <p:cNvSpPr txBox="1">
            <a:spLocks noGrp="1"/>
          </p:cNvSpPr>
          <p:nvPr>
            <p:ph type="body" idx="1"/>
          </p:nvPr>
        </p:nvSpPr>
        <p:spPr>
          <a:xfrm>
            <a:off x="67725" y="703846"/>
            <a:ext cx="8787517" cy="4353003"/>
          </a:xfrm>
          <a:prstGeom prst="rect">
            <a:avLst/>
          </a:prstGeom>
          <a:noFill/>
          <a:ln>
            <a:noFill/>
          </a:ln>
        </p:spPr>
        <p:txBody>
          <a:bodyPr spcFirstLastPara="1" wrap="square" lIns="68569" tIns="34275" rIns="68569" bIns="34275" anchor="t" anchorCtr="0">
            <a:normAutofit/>
          </a:bodyPr>
          <a:lstStyle/>
          <a:p>
            <a:pPr marL="285750" indent="-285750">
              <a:lnSpc>
                <a:spcPct val="90000"/>
              </a:lnSpc>
              <a:buClr>
                <a:schemeClr val="dk1"/>
              </a:buClr>
              <a:buSzPct val="90000"/>
            </a:pPr>
            <a:r>
              <a:rPr lang="en-US" sz="1600" dirty="0">
                <a:solidFill>
                  <a:schemeClr val="tx1"/>
                </a:solidFill>
              </a:rPr>
              <a:t>Use a wide variety of tools to communicate with staff, students, and families.  </a:t>
            </a:r>
          </a:p>
          <a:p>
            <a:pPr marL="742950" lvl="1" indent="-285750">
              <a:lnSpc>
                <a:spcPct val="90000"/>
              </a:lnSpc>
              <a:buClr>
                <a:schemeClr val="dk1"/>
              </a:buClr>
              <a:buSzPct val="90000"/>
            </a:pPr>
            <a:r>
              <a:rPr lang="en-US" sz="1600" dirty="0">
                <a:solidFill>
                  <a:schemeClr val="tx1"/>
                </a:solidFill>
              </a:rPr>
              <a:t>Email is not enough.</a:t>
            </a:r>
          </a:p>
          <a:p>
            <a:pPr marL="285750" indent="-285750">
              <a:lnSpc>
                <a:spcPct val="90000"/>
              </a:lnSpc>
              <a:spcBef>
                <a:spcPts val="750"/>
              </a:spcBef>
              <a:buClr>
                <a:schemeClr val="dk1"/>
              </a:buClr>
              <a:buSzPts val="925"/>
            </a:pPr>
            <a:endParaRPr sz="1600" dirty="0">
              <a:solidFill>
                <a:schemeClr val="tx1"/>
              </a:solidFill>
            </a:endParaRPr>
          </a:p>
          <a:p>
            <a:pPr marL="285750" indent="-285750">
              <a:lnSpc>
                <a:spcPct val="90000"/>
              </a:lnSpc>
              <a:spcBef>
                <a:spcPts val="750"/>
              </a:spcBef>
              <a:buClr>
                <a:schemeClr val="dk1"/>
              </a:buClr>
              <a:buSzPct val="90000"/>
            </a:pPr>
            <a:r>
              <a:rPr lang="en-US" sz="1600" dirty="0">
                <a:solidFill>
                  <a:schemeClr val="tx1"/>
                </a:solidFill>
              </a:rPr>
              <a:t>Encourage private and public communication, in which asking for and/ or seeking help becomes normalized. </a:t>
            </a:r>
            <a:endParaRPr sz="1600" dirty="0">
              <a:solidFill>
                <a:schemeClr val="tx1"/>
              </a:solidFill>
            </a:endParaRPr>
          </a:p>
          <a:p>
            <a:pPr marL="171450" indent="-12859">
              <a:lnSpc>
                <a:spcPct val="90000"/>
              </a:lnSpc>
              <a:spcBef>
                <a:spcPts val="750"/>
              </a:spcBef>
              <a:buClr>
                <a:schemeClr val="dk1"/>
              </a:buClr>
              <a:buSzPts val="3330"/>
              <a:buNone/>
            </a:pPr>
            <a:endParaRPr sz="1600" dirty="0"/>
          </a:p>
        </p:txBody>
      </p:sp>
      <p:pic>
        <p:nvPicPr>
          <p:cNvPr id="609" name="Google Shape;609;p33"/>
          <p:cNvPicPr preferRelativeResize="0"/>
          <p:nvPr/>
        </p:nvPicPr>
        <p:blipFill rotWithShape="1">
          <a:blip r:embed="rId3">
            <a:alphaModFix/>
          </a:blip>
          <a:srcRect/>
          <a:stretch/>
        </p:blipFill>
        <p:spPr>
          <a:xfrm>
            <a:off x="5927020" y="2518235"/>
            <a:ext cx="2212343" cy="2011654"/>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3" name="Title 2">
            <a:extLst>
              <a:ext uri="{FF2B5EF4-FFF2-40B4-BE49-F238E27FC236}">
                <a16:creationId xmlns:a16="http://schemas.microsoft.com/office/drawing/2014/main" id="{F6645497-6453-4D82-9E97-52D027E0311C}"/>
              </a:ext>
            </a:extLst>
          </p:cNvPr>
          <p:cNvSpPr>
            <a:spLocks noGrp="1"/>
          </p:cNvSpPr>
          <p:nvPr>
            <p:ph type="title"/>
          </p:nvPr>
        </p:nvSpPr>
        <p:spPr/>
        <p:txBody>
          <a:bodyPr/>
          <a:lstStyle/>
          <a:p>
            <a:r>
              <a:rPr lang="en-US" dirty="0"/>
              <a:t>COVID-19 Increased Stress Considerations: </a:t>
            </a:r>
            <a:r>
              <a:rPr lang="en-US" b="1" dirty="0"/>
              <a:t>COMMUNICATION</a:t>
            </a:r>
            <a:endParaRPr lang="en-US" dirty="0"/>
          </a:p>
        </p:txBody>
      </p:sp>
      <p:sp>
        <p:nvSpPr>
          <p:cNvPr id="614" name="Google Shape;614;p34"/>
          <p:cNvSpPr txBox="1">
            <a:spLocks noGrp="1"/>
          </p:cNvSpPr>
          <p:nvPr>
            <p:ph type="body" idx="1"/>
          </p:nvPr>
        </p:nvSpPr>
        <p:spPr>
          <a:xfrm>
            <a:off x="67725" y="872288"/>
            <a:ext cx="9076200" cy="4184561"/>
          </a:xfrm>
          <a:prstGeom prst="rect">
            <a:avLst/>
          </a:prstGeom>
          <a:noFill/>
          <a:ln>
            <a:noFill/>
          </a:ln>
        </p:spPr>
        <p:txBody>
          <a:bodyPr spcFirstLastPara="1" wrap="square" lIns="68569" tIns="34275" rIns="68569" bIns="34275" anchor="t" anchorCtr="0">
            <a:normAutofit/>
          </a:bodyPr>
          <a:lstStyle/>
          <a:p>
            <a:pPr marL="285750" indent="-285750">
              <a:lnSpc>
                <a:spcPct val="100000"/>
              </a:lnSpc>
              <a:buClr>
                <a:schemeClr val="dk1"/>
              </a:buClr>
              <a:buSzPct val="90000"/>
            </a:pPr>
            <a:r>
              <a:rPr lang="en-US" sz="1600" b="1" dirty="0">
                <a:solidFill>
                  <a:schemeClr val="tx1"/>
                </a:solidFill>
              </a:rPr>
              <a:t>Idea: Staff Community Board</a:t>
            </a:r>
            <a:r>
              <a:rPr lang="en-US" sz="1600" dirty="0">
                <a:solidFill>
                  <a:schemeClr val="tx1"/>
                </a:solidFill>
              </a:rPr>
              <a:t>, on which staff can post reliable resources that they have found to be helpful, that others may be interested in.  These may be categorized by service type: help with shelter, bills, food, mental health services, support groups, etc.  </a:t>
            </a:r>
          </a:p>
          <a:p>
            <a:pPr marL="285750" indent="-285750">
              <a:lnSpc>
                <a:spcPct val="100000"/>
              </a:lnSpc>
              <a:buClr>
                <a:schemeClr val="dk1"/>
              </a:buClr>
              <a:buSzPct val="90000"/>
            </a:pPr>
            <a:endParaRPr sz="1600" dirty="0">
              <a:solidFill>
                <a:schemeClr val="tx1"/>
              </a:solidFill>
            </a:endParaRPr>
          </a:p>
          <a:p>
            <a:pPr marL="285750" indent="-285750">
              <a:lnSpc>
                <a:spcPct val="100000"/>
              </a:lnSpc>
              <a:spcBef>
                <a:spcPts val="750"/>
              </a:spcBef>
              <a:buClr>
                <a:schemeClr val="dk1"/>
              </a:buClr>
              <a:buSzPct val="90000"/>
            </a:pPr>
            <a:r>
              <a:rPr lang="en-US" sz="1600" dirty="0">
                <a:solidFill>
                  <a:schemeClr val="tx1"/>
                </a:solidFill>
              </a:rPr>
              <a:t>Also on the board, may be a request area, in which staff can make general requests on sticky notes, such as “Does anyone know of a good place to go for…” Does anyone have a __ that I can borrow for a week?”  or “Is anyone up for going to the baseball game on Saturday?”  Those posting have the option to anonymously post and get answers right on the board or leave a contact. </a:t>
            </a:r>
            <a:endParaRPr sz="1600" dirty="0">
              <a:solidFill>
                <a:schemeClr val="tx1"/>
              </a:solidFill>
            </a:endParaRPr>
          </a:p>
          <a:p>
            <a:pPr marL="171450" indent="-38100">
              <a:lnSpc>
                <a:spcPct val="100000"/>
              </a:lnSpc>
              <a:spcBef>
                <a:spcPts val="750"/>
              </a:spcBef>
              <a:buClr>
                <a:schemeClr val="dk1"/>
              </a:buClr>
              <a:buSzPts val="2800"/>
              <a:buNone/>
            </a:pPr>
            <a:endParaRPr sz="1600" dirty="0">
              <a:solidFill>
                <a:schemeClr val="tx1"/>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3" name="Title 2">
            <a:extLst>
              <a:ext uri="{FF2B5EF4-FFF2-40B4-BE49-F238E27FC236}">
                <a16:creationId xmlns:a16="http://schemas.microsoft.com/office/drawing/2014/main" id="{2D3B05B1-9F94-43B1-8BCD-A9D9791180DE}"/>
              </a:ext>
            </a:extLst>
          </p:cNvPr>
          <p:cNvSpPr>
            <a:spLocks noGrp="1"/>
          </p:cNvSpPr>
          <p:nvPr>
            <p:ph type="title"/>
          </p:nvPr>
        </p:nvSpPr>
        <p:spPr/>
        <p:txBody>
          <a:bodyPr/>
          <a:lstStyle/>
          <a:p>
            <a:r>
              <a:rPr lang="en-US" dirty="0"/>
              <a:t>COVID-19 Increased Stress Considerations: </a:t>
            </a:r>
            <a:r>
              <a:rPr lang="en-US" b="1" dirty="0">
                <a:solidFill>
                  <a:schemeClr val="lt1"/>
                </a:solidFill>
              </a:rPr>
              <a:t>SOCIAL AND PEER COPING SUPPORT</a:t>
            </a:r>
            <a:endParaRPr lang="en-US" dirty="0"/>
          </a:p>
        </p:txBody>
      </p:sp>
      <p:sp>
        <p:nvSpPr>
          <p:cNvPr id="621" name="Google Shape;621;p35"/>
          <p:cNvSpPr txBox="1">
            <a:spLocks noGrp="1"/>
          </p:cNvSpPr>
          <p:nvPr>
            <p:ph type="body" idx="1"/>
          </p:nvPr>
        </p:nvSpPr>
        <p:spPr>
          <a:xfrm>
            <a:off x="67725" y="655720"/>
            <a:ext cx="9076200" cy="4401129"/>
          </a:xfrm>
          <a:prstGeom prst="rect">
            <a:avLst/>
          </a:prstGeom>
          <a:noFill/>
          <a:ln>
            <a:noFill/>
          </a:ln>
        </p:spPr>
        <p:txBody>
          <a:bodyPr spcFirstLastPara="1" wrap="square" lIns="68569" tIns="34275" rIns="68569" bIns="34275" anchor="t" anchorCtr="0">
            <a:normAutofit/>
          </a:bodyPr>
          <a:lstStyle/>
          <a:p>
            <a:pPr marL="285750" indent="-285750">
              <a:lnSpc>
                <a:spcPct val="100000"/>
              </a:lnSpc>
              <a:buClr>
                <a:schemeClr val="dk1"/>
              </a:buClr>
              <a:buSzPct val="90000"/>
            </a:pPr>
            <a:r>
              <a:rPr lang="en-US" sz="1600" dirty="0">
                <a:solidFill>
                  <a:schemeClr val="tx1"/>
                </a:solidFill>
              </a:rPr>
              <a:t>Embed time for staff to freely talk to one another at every meeting or more.  </a:t>
            </a:r>
          </a:p>
          <a:p>
            <a:pPr marL="285750" indent="-285750">
              <a:lnSpc>
                <a:spcPct val="100000"/>
              </a:lnSpc>
              <a:buClr>
                <a:schemeClr val="dk1"/>
              </a:buClr>
              <a:buSzPct val="90000"/>
            </a:pPr>
            <a:endParaRPr sz="1600" dirty="0">
              <a:solidFill>
                <a:schemeClr val="tx1"/>
              </a:solidFill>
            </a:endParaRPr>
          </a:p>
          <a:p>
            <a:pPr marL="285750" indent="-285750">
              <a:lnSpc>
                <a:spcPct val="100000"/>
              </a:lnSpc>
              <a:spcBef>
                <a:spcPts val="750"/>
              </a:spcBef>
              <a:buClr>
                <a:schemeClr val="dk1"/>
              </a:buClr>
              <a:buSzPct val="90000"/>
            </a:pPr>
            <a:r>
              <a:rPr lang="en-US" sz="1600" dirty="0">
                <a:solidFill>
                  <a:schemeClr val="tx1"/>
                </a:solidFill>
              </a:rPr>
              <a:t>Encourage social interaction through weekly staff check-ins, polls, interactive websites on which they all post a quick answer to a social-emotional related question.</a:t>
            </a:r>
          </a:p>
          <a:p>
            <a:pPr marL="285750" indent="-285750">
              <a:lnSpc>
                <a:spcPct val="100000"/>
              </a:lnSpc>
              <a:spcBef>
                <a:spcPts val="750"/>
              </a:spcBef>
              <a:buClr>
                <a:schemeClr val="dk1"/>
              </a:buClr>
              <a:buSzPct val="90000"/>
            </a:pPr>
            <a:endParaRPr sz="1600" dirty="0">
              <a:solidFill>
                <a:schemeClr val="tx1"/>
              </a:solidFill>
            </a:endParaRPr>
          </a:p>
          <a:p>
            <a:pPr marL="285750" indent="-285750">
              <a:lnSpc>
                <a:spcPct val="100000"/>
              </a:lnSpc>
              <a:spcBef>
                <a:spcPts val="750"/>
              </a:spcBef>
              <a:buClr>
                <a:schemeClr val="dk1"/>
              </a:buClr>
              <a:buSzPct val="90000"/>
            </a:pPr>
            <a:r>
              <a:rPr lang="en-US" sz="1600" dirty="0">
                <a:solidFill>
                  <a:schemeClr val="tx1"/>
                </a:solidFill>
              </a:rPr>
              <a:t>Arrange an optional weekly circle time for teachers to be able to simply express themselves in a safe community of peers. </a:t>
            </a:r>
            <a:endParaRPr sz="1600" dirty="0">
              <a:solidFill>
                <a:schemeClr val="tx1"/>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2" name="Title 1">
            <a:extLst>
              <a:ext uri="{FF2B5EF4-FFF2-40B4-BE49-F238E27FC236}">
                <a16:creationId xmlns:a16="http://schemas.microsoft.com/office/drawing/2014/main" id="{5478350D-6CE5-4485-AD8F-7F1668072C6B}"/>
              </a:ext>
            </a:extLst>
          </p:cNvPr>
          <p:cNvSpPr>
            <a:spLocks noGrp="1"/>
          </p:cNvSpPr>
          <p:nvPr>
            <p:ph type="title"/>
          </p:nvPr>
        </p:nvSpPr>
        <p:spPr/>
        <p:txBody>
          <a:bodyPr/>
          <a:lstStyle/>
          <a:p>
            <a:r>
              <a:rPr lang="en-US" dirty="0"/>
              <a:t>COVID-19 Increased Stress Considerations: </a:t>
            </a:r>
            <a:r>
              <a:rPr lang="en-US" b="1" dirty="0">
                <a:solidFill>
                  <a:schemeClr val="lt1"/>
                </a:solidFill>
              </a:rPr>
              <a:t>RELATIONSHIP BUILDING</a:t>
            </a:r>
            <a:endParaRPr lang="en-US" dirty="0"/>
          </a:p>
        </p:txBody>
      </p:sp>
      <p:sp>
        <p:nvSpPr>
          <p:cNvPr id="627" name="Google Shape;627;p36"/>
          <p:cNvSpPr txBox="1">
            <a:spLocks noGrp="1"/>
          </p:cNvSpPr>
          <p:nvPr>
            <p:ph type="body" idx="1"/>
          </p:nvPr>
        </p:nvSpPr>
        <p:spPr>
          <a:xfrm>
            <a:off x="67725" y="890336"/>
            <a:ext cx="9076200" cy="4166513"/>
          </a:xfrm>
          <a:prstGeom prst="rect">
            <a:avLst/>
          </a:prstGeom>
          <a:noFill/>
          <a:ln>
            <a:noFill/>
          </a:ln>
        </p:spPr>
        <p:txBody>
          <a:bodyPr spcFirstLastPara="1" wrap="square" lIns="68569" tIns="34275" rIns="68569" bIns="34275" anchor="t" anchorCtr="0">
            <a:normAutofit/>
          </a:bodyPr>
          <a:lstStyle/>
          <a:p>
            <a:pPr marL="285750" indent="-285750">
              <a:lnSpc>
                <a:spcPct val="100000"/>
              </a:lnSpc>
              <a:buClr>
                <a:schemeClr val="dk1"/>
              </a:buClr>
              <a:buSzPct val="90000"/>
            </a:pPr>
            <a:r>
              <a:rPr lang="en-US" sz="1600" dirty="0">
                <a:solidFill>
                  <a:schemeClr val="tx1"/>
                </a:solidFill>
              </a:rPr>
              <a:t>Communicate with your staff as soon as possible about anything that will impact them, as you receive information from your district, local, state, or federal agencies.  </a:t>
            </a:r>
            <a:endParaRPr sz="1600" dirty="0">
              <a:solidFill>
                <a:schemeClr val="tx1"/>
              </a:solidFill>
            </a:endParaRPr>
          </a:p>
          <a:p>
            <a:pPr marL="285750" indent="-285750">
              <a:lnSpc>
                <a:spcPct val="100000"/>
              </a:lnSpc>
              <a:spcBef>
                <a:spcPts val="750"/>
              </a:spcBef>
              <a:buClr>
                <a:schemeClr val="dk1"/>
              </a:buClr>
              <a:buSzPct val="90000"/>
            </a:pPr>
            <a:endParaRPr sz="1600" dirty="0">
              <a:solidFill>
                <a:schemeClr val="tx1"/>
              </a:solidFill>
            </a:endParaRPr>
          </a:p>
          <a:p>
            <a:pPr marL="285750" indent="-285750">
              <a:lnSpc>
                <a:spcPct val="100000"/>
              </a:lnSpc>
              <a:spcBef>
                <a:spcPts val="750"/>
              </a:spcBef>
              <a:buClr>
                <a:schemeClr val="dk1"/>
              </a:buClr>
              <a:buSzPct val="90000"/>
            </a:pPr>
            <a:r>
              <a:rPr lang="en-US" sz="1600" dirty="0">
                <a:solidFill>
                  <a:schemeClr val="tx1"/>
                </a:solidFill>
              </a:rPr>
              <a:t>Acknowledge your staff’s worries, concerns, fears and help them to know that you are on their side.  You are also building critical relationships with your staff. </a:t>
            </a:r>
            <a:endParaRPr sz="1600" dirty="0">
              <a:solidFill>
                <a:schemeClr val="tx1"/>
              </a:solidFill>
            </a:endParaRPr>
          </a:p>
          <a:p>
            <a:pPr marL="171450" indent="-19050">
              <a:lnSpc>
                <a:spcPct val="100000"/>
              </a:lnSpc>
              <a:spcBef>
                <a:spcPts val="750"/>
              </a:spcBef>
              <a:buClr>
                <a:schemeClr val="dk1"/>
              </a:buClr>
              <a:buSzPts val="3200"/>
              <a:buNone/>
            </a:pPr>
            <a:endParaRPr sz="1600" dirty="0">
              <a:solidFill>
                <a:schemeClr val="tx1"/>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7"/>
          <p:cNvSpPr txBox="1">
            <a:spLocks noGrp="1"/>
          </p:cNvSpPr>
          <p:nvPr>
            <p:ph type="title"/>
          </p:nvPr>
        </p:nvSpPr>
        <p:spPr>
          <a:xfrm>
            <a:off x="0" y="5255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p47"/>
          <p:cNvSpPr txBox="1">
            <a:spLocks noGrp="1"/>
          </p:cNvSpPr>
          <p:nvPr>
            <p:ph type="body" idx="1"/>
          </p:nvPr>
        </p:nvSpPr>
        <p:spPr>
          <a:xfrm>
            <a:off x="67725" y="625642"/>
            <a:ext cx="8877754" cy="443120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b="1" dirty="0">
              <a:solidFill>
                <a:schemeClr val="dk1"/>
              </a:solidFill>
            </a:endParaRPr>
          </a:p>
          <a:p>
            <a:pPr marL="0" indent="0">
              <a:buNone/>
            </a:pPr>
            <a:endParaRPr lang="en-US" u="sng" dirty="0">
              <a:solidFill>
                <a:schemeClr val="hlink"/>
              </a:solidFill>
            </a:endParaRPr>
          </a:p>
          <a:p>
            <a:pPr marL="0" lvl="0" indent="0" algn="l" rtl="0">
              <a:spcBef>
                <a:spcPts val="0"/>
              </a:spcBef>
              <a:spcAft>
                <a:spcPts val="0"/>
              </a:spcAft>
              <a:buNone/>
            </a:pPr>
            <a:r>
              <a:rPr lang="en-US" dirty="0">
                <a:solidFill>
                  <a:schemeClr val="dk1"/>
                </a:solidFill>
                <a:hlinkClick r:id="rId3"/>
              </a:rPr>
              <a:t>https://docs.google.com/document/d/1wPUdvtBdW4ViVgcYw1c_bpvLwhiPwSOadyL3WlFelCY/edit?usp=sharing</a:t>
            </a:r>
            <a:r>
              <a:rPr lang="en-US" dirty="0">
                <a:solidFill>
                  <a:schemeClr val="dk1"/>
                </a:solidFill>
              </a:rPr>
              <a:t> </a:t>
            </a:r>
            <a:endParaRPr dirty="0">
              <a:solidFill>
                <a:schemeClr val="dk1"/>
              </a:solidFill>
            </a:endParaRPr>
          </a:p>
        </p:txBody>
      </p:sp>
      <p:sp>
        <p:nvSpPr>
          <p:cNvPr id="306" name="Google Shape;306;p47"/>
          <p:cNvSpPr txBox="1">
            <a:spLocks noGrp="1"/>
          </p:cNvSpPr>
          <p:nvPr>
            <p:ph type="title"/>
          </p:nvPr>
        </p:nvSpPr>
        <p:spPr>
          <a:xfrm>
            <a:off x="0" y="52550"/>
            <a:ext cx="9144000" cy="393600"/>
          </a:xfrm>
          <a:prstGeom prst="rect">
            <a:avLst/>
          </a:prstGeom>
          <a:solidFill>
            <a:schemeClr val="accent1">
              <a:lumMod val="75000"/>
            </a:schemeClr>
          </a:solidFill>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solidFill>
                  <a:schemeClr val="bg1"/>
                </a:solidFill>
              </a:rPr>
              <a:t>Collective care starter guide</a:t>
            </a:r>
            <a:endParaRPr sz="1600" b="1" dirty="0">
              <a:solidFill>
                <a:schemeClr val="bg1"/>
              </a:solidFill>
            </a:endParaRPr>
          </a:p>
        </p:txBody>
      </p:sp>
    </p:spTree>
    <p:extLst>
      <p:ext uri="{BB962C8B-B14F-4D97-AF65-F5344CB8AC3E}">
        <p14:creationId xmlns:p14="http://schemas.microsoft.com/office/powerpoint/2010/main" val="213465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60" name="Google Shape;260;p7"/>
          <p:cNvSpPr/>
          <p:nvPr/>
        </p:nvSpPr>
        <p:spPr>
          <a:xfrm>
            <a:off x="1680500" y="579748"/>
            <a:ext cx="6697350" cy="4198725"/>
          </a:xfrm>
          <a:prstGeom prst="rect">
            <a:avLst/>
          </a:prstGeom>
          <a:noFill/>
          <a:ln>
            <a:noFill/>
          </a:ln>
        </p:spPr>
        <p:txBody>
          <a:bodyPr spcFirstLastPara="1" wrap="square" lIns="68569" tIns="68569" rIns="68569" bIns="68569" anchor="ctr" anchorCtr="0">
            <a:noAutofit/>
          </a:bodyPr>
          <a:lstStyle/>
          <a:p>
            <a:pPr>
              <a:buSzPts val="1400"/>
            </a:pPr>
            <a:endParaRPr sz="1050"/>
          </a:p>
        </p:txBody>
      </p:sp>
      <p:grpSp>
        <p:nvGrpSpPr>
          <p:cNvPr id="261" name="Google Shape;261;p7"/>
          <p:cNvGrpSpPr/>
          <p:nvPr/>
        </p:nvGrpSpPr>
        <p:grpSpPr>
          <a:xfrm>
            <a:off x="178085" y="621270"/>
            <a:ext cx="2157984" cy="4310451"/>
            <a:chOff x="137611" y="858627"/>
            <a:chExt cx="2198100" cy="5747268"/>
          </a:xfrm>
        </p:grpSpPr>
        <p:sp>
          <p:nvSpPr>
            <p:cNvPr id="262" name="Google Shape;262;p7"/>
            <p:cNvSpPr/>
            <p:nvPr/>
          </p:nvSpPr>
          <p:spPr>
            <a:xfrm>
              <a:off x="137611" y="3280995"/>
              <a:ext cx="2198100" cy="3324900"/>
            </a:xfrm>
            <a:prstGeom prst="rect">
              <a:avLst/>
            </a:prstGeom>
            <a:noFill/>
            <a:ln>
              <a:noFill/>
            </a:ln>
          </p:spPr>
          <p:txBody>
            <a:bodyPr spcFirstLastPara="1" wrap="square" lIns="34275" tIns="34275" rIns="34275" bIns="34275" anchor="t" anchorCtr="0">
              <a:noAutofit/>
            </a:bodyPr>
            <a:lstStyle/>
            <a:p>
              <a:pPr algn="ctr">
                <a:buSzPts val="1800"/>
              </a:pPr>
              <a:r>
                <a:rPr lang="en-US" sz="1800" dirty="0">
                  <a:solidFill>
                    <a:schemeClr val="dk1"/>
                  </a:solidFill>
                  <a:latin typeface="Quattrocento Sans"/>
                  <a:ea typeface="Quattrocento Sans"/>
                  <a:cs typeface="Quattrocento Sans"/>
                  <a:sym typeface="Quattrocento Sans"/>
                </a:rPr>
                <a:t>Singular major event, several moderate events, or the accumulation of repeatedly occurring small events</a:t>
              </a:r>
              <a:endParaRPr sz="1800" dirty="0">
                <a:solidFill>
                  <a:schemeClr val="dk1"/>
                </a:solidFill>
                <a:latin typeface="Calibri"/>
                <a:ea typeface="Calibri"/>
                <a:cs typeface="Calibri"/>
                <a:sym typeface="Calibri"/>
              </a:endParaRPr>
            </a:p>
            <a:p>
              <a:pPr algn="ctr">
                <a:buSzPts val="1800"/>
              </a:pPr>
              <a:endParaRPr sz="1800" dirty="0">
                <a:solidFill>
                  <a:schemeClr val="dk1"/>
                </a:solidFill>
                <a:latin typeface="Calibri"/>
                <a:ea typeface="Calibri"/>
                <a:cs typeface="Calibri"/>
                <a:sym typeface="Calibri"/>
              </a:endParaRPr>
            </a:p>
          </p:txBody>
        </p:sp>
        <p:sp>
          <p:nvSpPr>
            <p:cNvPr id="263" name="Google Shape;263;p7"/>
            <p:cNvSpPr/>
            <p:nvPr/>
          </p:nvSpPr>
          <p:spPr>
            <a:xfrm>
              <a:off x="137611" y="2200907"/>
              <a:ext cx="2198100" cy="861704"/>
            </a:xfrm>
            <a:prstGeom prst="rect">
              <a:avLst/>
            </a:prstGeom>
            <a:solidFill>
              <a:srgbClr val="7F7F7F"/>
            </a:solidFill>
            <a:ln>
              <a:noFill/>
            </a:ln>
          </p:spPr>
          <p:txBody>
            <a:bodyPr spcFirstLastPara="1" wrap="square" lIns="34275" tIns="34275" rIns="34275" bIns="34275" anchor="ctr" anchorCtr="0">
              <a:noAutofit/>
            </a:bodyPr>
            <a:lstStyle/>
            <a:p>
              <a:pPr algn="ctr">
                <a:buSzPts val="2000"/>
              </a:pPr>
              <a:r>
                <a:rPr lang="en-US" sz="1800" dirty="0">
                  <a:solidFill>
                    <a:schemeClr val="lt1"/>
                  </a:solidFill>
                  <a:latin typeface="Calibri"/>
                  <a:ea typeface="Calibri"/>
                  <a:cs typeface="Calibri"/>
                  <a:sym typeface="Calibri"/>
                </a:rPr>
                <a:t>Potentially Traumatic Event</a:t>
              </a:r>
              <a:endParaRPr sz="1800" dirty="0"/>
            </a:p>
          </p:txBody>
        </p:sp>
        <p:grpSp>
          <p:nvGrpSpPr>
            <p:cNvPr id="264" name="Google Shape;264;p7"/>
            <p:cNvGrpSpPr/>
            <p:nvPr/>
          </p:nvGrpSpPr>
          <p:grpSpPr>
            <a:xfrm>
              <a:off x="754707" y="858627"/>
              <a:ext cx="659401" cy="1240669"/>
              <a:chOff x="-159128" y="-676156"/>
              <a:chExt cx="584835" cy="1079500"/>
            </a:xfrm>
          </p:grpSpPr>
          <p:pic>
            <p:nvPicPr>
              <p:cNvPr id="265" name="Google Shape;265;p7"/>
              <p:cNvPicPr preferRelativeResize="0"/>
              <p:nvPr/>
            </p:nvPicPr>
            <p:blipFill rotWithShape="1">
              <a:blip r:embed="rId3">
                <a:alphaModFix/>
              </a:blip>
              <a:srcRect l="51198" t="10630" r="7256" b="18170"/>
              <a:stretch/>
            </p:blipFill>
            <p:spPr>
              <a:xfrm>
                <a:off x="-159128" y="-676156"/>
                <a:ext cx="584835" cy="1079500"/>
              </a:xfrm>
              <a:prstGeom prst="rect">
                <a:avLst/>
              </a:prstGeom>
              <a:noFill/>
              <a:ln>
                <a:noFill/>
              </a:ln>
            </p:spPr>
          </p:pic>
          <p:pic>
            <p:nvPicPr>
              <p:cNvPr id="266" name="Google Shape;266;p7"/>
              <p:cNvPicPr preferRelativeResize="0"/>
              <p:nvPr/>
            </p:nvPicPr>
            <p:blipFill rotWithShape="1">
              <a:blip r:embed="rId3">
                <a:alphaModFix/>
              </a:blip>
              <a:srcRect l="68318" t="21153" r="23964" b="68993"/>
              <a:stretch/>
            </p:blipFill>
            <p:spPr>
              <a:xfrm>
                <a:off x="78329" y="-370622"/>
                <a:ext cx="113241" cy="252791"/>
              </a:xfrm>
              <a:prstGeom prst="rect">
                <a:avLst/>
              </a:prstGeom>
              <a:noFill/>
              <a:ln>
                <a:noFill/>
              </a:ln>
            </p:spPr>
          </p:pic>
        </p:grpSp>
      </p:grpSp>
      <p:grpSp>
        <p:nvGrpSpPr>
          <p:cNvPr id="267" name="Google Shape;267;p7"/>
          <p:cNvGrpSpPr/>
          <p:nvPr/>
        </p:nvGrpSpPr>
        <p:grpSpPr>
          <a:xfrm>
            <a:off x="2411395" y="621270"/>
            <a:ext cx="2160605" cy="4300618"/>
            <a:chOff x="2372538" y="865579"/>
            <a:chExt cx="2212998" cy="5734157"/>
          </a:xfrm>
        </p:grpSpPr>
        <p:sp>
          <p:nvSpPr>
            <p:cNvPr id="268" name="Google Shape;268;p7"/>
            <p:cNvSpPr/>
            <p:nvPr/>
          </p:nvSpPr>
          <p:spPr>
            <a:xfrm>
              <a:off x="2372538" y="3274836"/>
              <a:ext cx="2198100" cy="3324900"/>
            </a:xfrm>
            <a:prstGeom prst="rect">
              <a:avLst/>
            </a:prstGeom>
            <a:noFill/>
            <a:ln>
              <a:noFill/>
            </a:ln>
          </p:spPr>
          <p:txBody>
            <a:bodyPr spcFirstLastPara="1" wrap="square" lIns="34275" tIns="34275" rIns="34275" bIns="34275" anchor="t" anchorCtr="0">
              <a:noAutofit/>
            </a:bodyPr>
            <a:lstStyle/>
            <a:p>
              <a:pPr algn="ctr">
                <a:buSzPts val="1800"/>
              </a:pPr>
              <a:r>
                <a:rPr lang="en-US" sz="1800" dirty="0">
                  <a:solidFill>
                    <a:schemeClr val="dk1"/>
                  </a:solidFill>
                  <a:latin typeface="Quattrocento Sans"/>
                  <a:ea typeface="Quattrocento Sans"/>
                  <a:cs typeface="Quattrocento Sans"/>
                  <a:sym typeface="Quattrocento Sans"/>
                </a:rPr>
                <a:t>The individual’s response to a highly stressful event or ongoing series of events; not the event itself</a:t>
              </a:r>
              <a:endParaRPr sz="1800" dirty="0">
                <a:solidFill>
                  <a:schemeClr val="dk1"/>
                </a:solidFill>
                <a:latin typeface="Calibri"/>
                <a:ea typeface="Calibri"/>
                <a:cs typeface="Calibri"/>
                <a:sym typeface="Calibri"/>
              </a:endParaRPr>
            </a:p>
            <a:p>
              <a:pPr algn="ctr">
                <a:buSzPts val="1800"/>
              </a:pPr>
              <a:r>
                <a:rPr lang="en-US" sz="1800" dirty="0">
                  <a:solidFill>
                    <a:schemeClr val="dk1"/>
                  </a:solidFill>
                  <a:latin typeface="Quattrocento Sans"/>
                  <a:ea typeface="Quattrocento Sans"/>
                  <a:cs typeface="Quattrocento Sans"/>
                  <a:sym typeface="Quattrocento Sans"/>
                </a:rPr>
                <a:t> </a:t>
              </a:r>
              <a:endParaRPr sz="1800" dirty="0">
                <a:solidFill>
                  <a:schemeClr val="dk1"/>
                </a:solidFill>
                <a:latin typeface="Calibri"/>
                <a:ea typeface="Calibri"/>
                <a:cs typeface="Calibri"/>
                <a:sym typeface="Calibri"/>
              </a:endParaRPr>
            </a:p>
          </p:txBody>
        </p:sp>
        <p:sp>
          <p:nvSpPr>
            <p:cNvPr id="269" name="Google Shape;269;p7"/>
            <p:cNvSpPr/>
            <p:nvPr/>
          </p:nvSpPr>
          <p:spPr>
            <a:xfrm>
              <a:off x="2387436" y="2208154"/>
              <a:ext cx="2198100" cy="842072"/>
            </a:xfrm>
            <a:prstGeom prst="rect">
              <a:avLst/>
            </a:prstGeom>
            <a:solidFill>
              <a:srgbClr val="7F7F7F"/>
            </a:solidFill>
            <a:ln>
              <a:noFill/>
            </a:ln>
          </p:spPr>
          <p:txBody>
            <a:bodyPr spcFirstLastPara="1" wrap="square" lIns="34275" tIns="34275" rIns="34275" bIns="34275" anchor="ctr" anchorCtr="0">
              <a:noAutofit/>
            </a:bodyPr>
            <a:lstStyle/>
            <a:p>
              <a:pPr algn="ctr">
                <a:buSzPts val="2000"/>
              </a:pPr>
              <a:r>
                <a:rPr lang="en-US" sz="1800" dirty="0">
                  <a:solidFill>
                    <a:schemeClr val="lt1"/>
                  </a:solidFill>
                  <a:latin typeface="Calibri"/>
                  <a:ea typeface="Calibri"/>
                  <a:cs typeface="Calibri"/>
                  <a:sym typeface="Calibri"/>
                </a:rPr>
                <a:t>Trauma</a:t>
              </a:r>
              <a:endParaRPr sz="1800" dirty="0"/>
            </a:p>
          </p:txBody>
        </p:sp>
        <p:grpSp>
          <p:nvGrpSpPr>
            <p:cNvPr id="270" name="Google Shape;270;p7"/>
            <p:cNvGrpSpPr/>
            <p:nvPr/>
          </p:nvGrpSpPr>
          <p:grpSpPr>
            <a:xfrm>
              <a:off x="3125106" y="865579"/>
              <a:ext cx="659401" cy="1240669"/>
              <a:chOff x="-50366" y="-714977"/>
              <a:chExt cx="584835" cy="1079500"/>
            </a:xfrm>
          </p:grpSpPr>
          <p:pic>
            <p:nvPicPr>
              <p:cNvPr id="271" name="Google Shape;271;p7"/>
              <p:cNvPicPr preferRelativeResize="0"/>
              <p:nvPr/>
            </p:nvPicPr>
            <p:blipFill rotWithShape="1">
              <a:blip r:embed="rId3">
                <a:alphaModFix/>
              </a:blip>
              <a:srcRect l="51198" t="10630" r="7256" b="18170"/>
              <a:stretch/>
            </p:blipFill>
            <p:spPr>
              <a:xfrm>
                <a:off x="-50366" y="-714977"/>
                <a:ext cx="584835" cy="1079500"/>
              </a:xfrm>
              <a:prstGeom prst="rect">
                <a:avLst/>
              </a:prstGeom>
              <a:noFill/>
              <a:ln>
                <a:noFill/>
              </a:ln>
            </p:spPr>
          </p:pic>
          <p:pic>
            <p:nvPicPr>
              <p:cNvPr id="272" name="Google Shape;272;p7"/>
              <p:cNvPicPr preferRelativeResize="0"/>
              <p:nvPr/>
            </p:nvPicPr>
            <p:blipFill rotWithShape="1">
              <a:blip r:embed="rId3">
                <a:alphaModFix/>
              </a:blip>
              <a:srcRect l="68318" t="21153" r="23964" b="68993"/>
              <a:stretch/>
            </p:blipFill>
            <p:spPr>
              <a:xfrm>
                <a:off x="185678" y="-415311"/>
                <a:ext cx="108529" cy="149044"/>
              </a:xfrm>
              <a:prstGeom prst="rect">
                <a:avLst/>
              </a:prstGeom>
              <a:noFill/>
              <a:ln>
                <a:noFill/>
              </a:ln>
            </p:spPr>
          </p:pic>
        </p:grpSp>
      </p:grpSp>
      <p:grpSp>
        <p:nvGrpSpPr>
          <p:cNvPr id="273" name="Google Shape;273;p7"/>
          <p:cNvGrpSpPr/>
          <p:nvPr/>
        </p:nvGrpSpPr>
        <p:grpSpPr>
          <a:xfrm>
            <a:off x="4645962" y="596638"/>
            <a:ext cx="2137167" cy="4335083"/>
            <a:chOff x="4651011" y="842414"/>
            <a:chExt cx="2198099" cy="5780110"/>
          </a:xfrm>
        </p:grpSpPr>
        <p:sp>
          <p:nvSpPr>
            <p:cNvPr id="274" name="Google Shape;274;p7"/>
            <p:cNvSpPr/>
            <p:nvPr/>
          </p:nvSpPr>
          <p:spPr>
            <a:xfrm>
              <a:off x="4651011" y="3297924"/>
              <a:ext cx="2175300" cy="3324600"/>
            </a:xfrm>
            <a:prstGeom prst="rect">
              <a:avLst/>
            </a:prstGeom>
            <a:noFill/>
            <a:ln>
              <a:noFill/>
            </a:ln>
          </p:spPr>
          <p:txBody>
            <a:bodyPr spcFirstLastPara="1" wrap="square" lIns="34275" tIns="34275" rIns="34275" bIns="34275" anchor="t" anchorCtr="0">
              <a:noAutofit/>
            </a:bodyPr>
            <a:lstStyle/>
            <a:p>
              <a:pPr algn="ctr">
                <a:buSzPts val="1800"/>
              </a:pPr>
              <a:r>
                <a:rPr lang="en-US" sz="1600" dirty="0">
                  <a:solidFill>
                    <a:schemeClr val="dk1"/>
                  </a:solidFill>
                  <a:latin typeface="Quattrocento Sans"/>
                  <a:ea typeface="Quattrocento Sans"/>
                  <a:cs typeface="Quattrocento Sans"/>
                  <a:sym typeface="Quattrocento Sans"/>
                </a:rPr>
                <a:t>Develops when the person does not have individual or interpersonal coping resources to restore sense of safety and protection</a:t>
              </a:r>
              <a:endParaRPr sz="1600" dirty="0">
                <a:solidFill>
                  <a:schemeClr val="dk1"/>
                </a:solidFill>
                <a:latin typeface="Calibri"/>
                <a:ea typeface="Calibri"/>
                <a:cs typeface="Calibri"/>
                <a:sym typeface="Calibri"/>
              </a:endParaRPr>
            </a:p>
            <a:p>
              <a:pPr algn="ctr">
                <a:buSzPts val="1800"/>
              </a:pPr>
              <a:r>
                <a:rPr lang="en-US" sz="1800" dirty="0">
                  <a:solidFill>
                    <a:schemeClr val="dk1"/>
                  </a:solidFill>
                  <a:latin typeface="Quattrocento Sans"/>
                  <a:ea typeface="Quattrocento Sans"/>
                  <a:cs typeface="Quattrocento Sans"/>
                  <a:sym typeface="Quattrocento Sans"/>
                </a:rPr>
                <a:t> </a:t>
              </a:r>
              <a:endParaRPr sz="1800" dirty="0">
                <a:solidFill>
                  <a:schemeClr val="dk1"/>
                </a:solidFill>
                <a:latin typeface="Calibri"/>
                <a:ea typeface="Calibri"/>
                <a:cs typeface="Calibri"/>
                <a:sym typeface="Calibri"/>
              </a:endParaRPr>
            </a:p>
          </p:txBody>
        </p:sp>
        <p:sp>
          <p:nvSpPr>
            <p:cNvPr id="275" name="Google Shape;275;p7"/>
            <p:cNvSpPr/>
            <p:nvPr/>
          </p:nvSpPr>
          <p:spPr>
            <a:xfrm>
              <a:off x="4651011" y="2208154"/>
              <a:ext cx="2198099" cy="861704"/>
            </a:xfrm>
            <a:prstGeom prst="rect">
              <a:avLst/>
            </a:prstGeom>
            <a:solidFill>
              <a:srgbClr val="7F7F7F"/>
            </a:solidFill>
            <a:ln>
              <a:noFill/>
            </a:ln>
          </p:spPr>
          <p:txBody>
            <a:bodyPr spcFirstLastPara="1" wrap="square" lIns="34275" tIns="34275" rIns="34275" bIns="34275" anchor="ctr" anchorCtr="0">
              <a:noAutofit/>
            </a:bodyPr>
            <a:lstStyle/>
            <a:p>
              <a:pPr algn="ctr">
                <a:buSzPts val="2000"/>
              </a:pPr>
              <a:r>
                <a:rPr lang="en-US" sz="1800" dirty="0">
                  <a:solidFill>
                    <a:schemeClr val="lt1"/>
                  </a:solidFill>
                  <a:latin typeface="Calibri"/>
                  <a:ea typeface="Calibri"/>
                  <a:cs typeface="Calibri"/>
                  <a:sym typeface="Calibri"/>
                </a:rPr>
                <a:t>Traumatization</a:t>
              </a:r>
              <a:endParaRPr sz="1800" dirty="0"/>
            </a:p>
          </p:txBody>
        </p:sp>
        <p:pic>
          <p:nvPicPr>
            <p:cNvPr id="276" name="Google Shape;276;p7"/>
            <p:cNvPicPr preferRelativeResize="0"/>
            <p:nvPr/>
          </p:nvPicPr>
          <p:blipFill rotWithShape="1">
            <a:blip r:embed="rId3">
              <a:alphaModFix/>
            </a:blip>
            <a:srcRect l="51198" t="10630" r="7256" b="18170"/>
            <a:stretch/>
          </p:blipFill>
          <p:spPr>
            <a:xfrm>
              <a:off x="5375373" y="842414"/>
              <a:ext cx="659427" cy="1246240"/>
            </a:xfrm>
            <a:prstGeom prst="rect">
              <a:avLst/>
            </a:prstGeom>
            <a:noFill/>
            <a:ln>
              <a:noFill/>
            </a:ln>
          </p:spPr>
        </p:pic>
      </p:grpSp>
      <p:sp>
        <p:nvSpPr>
          <p:cNvPr id="2" name="Rectangle 1">
            <a:extLst>
              <a:ext uri="{FF2B5EF4-FFF2-40B4-BE49-F238E27FC236}">
                <a16:creationId xmlns:a16="http://schemas.microsoft.com/office/drawing/2014/main" id="{8929C875-02C8-4C7B-9CF0-33CD71A2BE6E}"/>
              </a:ext>
            </a:extLst>
          </p:cNvPr>
          <p:cNvSpPr/>
          <p:nvPr/>
        </p:nvSpPr>
        <p:spPr>
          <a:xfrm>
            <a:off x="56707" y="2428213"/>
            <a:ext cx="4441332" cy="24264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Google Shape;259;p7">
            <a:extLst>
              <a:ext uri="{FF2B5EF4-FFF2-40B4-BE49-F238E27FC236}">
                <a16:creationId xmlns:a16="http://schemas.microsoft.com/office/drawing/2014/main" id="{5A83380D-205A-4377-9159-EEE7B9E1C97F}"/>
              </a:ext>
            </a:extLst>
          </p:cNvPr>
          <p:cNvSpPr txBox="1">
            <a:spLocks noGrp="1"/>
          </p:cNvSpPr>
          <p:nvPr>
            <p:ph type="title"/>
          </p:nvPr>
        </p:nvSpPr>
        <p:spPr>
          <a:xfrm>
            <a:off x="178085" y="-26009"/>
            <a:ext cx="6697350" cy="474075"/>
          </a:xfrm>
          <a:prstGeom prst="rect">
            <a:avLst/>
          </a:prstGeom>
          <a:noFill/>
          <a:ln>
            <a:noFill/>
          </a:ln>
        </p:spPr>
        <p:txBody>
          <a:bodyPr spcFirstLastPara="1" wrap="square" lIns="68569" tIns="34275" rIns="68569" bIns="34275" anchor="b" anchorCtr="0">
            <a:noAutofit/>
          </a:bodyPr>
          <a:lstStyle/>
          <a:p>
            <a:r>
              <a:rPr lang="en-US" sz="1800" dirty="0">
                <a:solidFill>
                  <a:schemeClr val="bg1"/>
                </a:solidFill>
              </a:rPr>
              <a:t>How Trauma Builds</a:t>
            </a:r>
            <a:endParaRPr sz="1800" dirty="0">
              <a:solidFill>
                <a:schemeClr val="bg1"/>
              </a:solidFill>
            </a:endParaRPr>
          </a:p>
        </p:txBody>
      </p:sp>
    </p:spTree>
    <p:extLst>
      <p:ext uri="{BB962C8B-B14F-4D97-AF65-F5344CB8AC3E}">
        <p14:creationId xmlns:p14="http://schemas.microsoft.com/office/powerpoint/2010/main" val="367966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58BFD3-E8F6-4749-945E-27D8FEF90C6B}"/>
              </a:ext>
            </a:extLst>
          </p:cNvPr>
          <p:cNvSpPr/>
          <p:nvPr/>
        </p:nvSpPr>
        <p:spPr>
          <a:xfrm>
            <a:off x="2756806" y="1602254"/>
            <a:ext cx="3630387" cy="1938992"/>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en-US" sz="120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rPr>
              <a:t>???</a:t>
            </a:r>
          </a:p>
        </p:txBody>
      </p:sp>
    </p:spTree>
    <p:extLst>
      <p:ext uri="{BB962C8B-B14F-4D97-AF65-F5344CB8AC3E}">
        <p14:creationId xmlns:p14="http://schemas.microsoft.com/office/powerpoint/2010/main" val="253870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60" name="Google Shape;260;p7"/>
          <p:cNvSpPr/>
          <p:nvPr/>
        </p:nvSpPr>
        <p:spPr>
          <a:xfrm>
            <a:off x="1680500" y="579748"/>
            <a:ext cx="6697350" cy="4198725"/>
          </a:xfrm>
          <a:prstGeom prst="rect">
            <a:avLst/>
          </a:prstGeom>
          <a:noFill/>
          <a:ln>
            <a:noFill/>
          </a:ln>
        </p:spPr>
        <p:txBody>
          <a:bodyPr spcFirstLastPara="1" wrap="square" lIns="68569" tIns="68569" rIns="68569" bIns="68569" anchor="ctr" anchorCtr="0">
            <a:noAutofit/>
          </a:bodyPr>
          <a:lstStyle/>
          <a:p>
            <a:pPr>
              <a:buSzPts val="1400"/>
            </a:pPr>
            <a:endParaRPr sz="1050"/>
          </a:p>
        </p:txBody>
      </p:sp>
      <p:grpSp>
        <p:nvGrpSpPr>
          <p:cNvPr id="261" name="Google Shape;261;p7"/>
          <p:cNvGrpSpPr/>
          <p:nvPr/>
        </p:nvGrpSpPr>
        <p:grpSpPr>
          <a:xfrm>
            <a:off x="178085" y="621270"/>
            <a:ext cx="2157984" cy="4310451"/>
            <a:chOff x="137611" y="858627"/>
            <a:chExt cx="2198100" cy="5747268"/>
          </a:xfrm>
        </p:grpSpPr>
        <p:sp>
          <p:nvSpPr>
            <p:cNvPr id="262" name="Google Shape;262;p7"/>
            <p:cNvSpPr/>
            <p:nvPr/>
          </p:nvSpPr>
          <p:spPr>
            <a:xfrm>
              <a:off x="137611" y="3280995"/>
              <a:ext cx="2198100" cy="3324900"/>
            </a:xfrm>
            <a:prstGeom prst="rect">
              <a:avLst/>
            </a:prstGeom>
            <a:noFill/>
            <a:ln>
              <a:noFill/>
            </a:ln>
          </p:spPr>
          <p:txBody>
            <a:bodyPr spcFirstLastPara="1" wrap="square" lIns="34275" tIns="34275" rIns="34275" bIns="34275" anchor="t" anchorCtr="0">
              <a:noAutofit/>
            </a:bodyPr>
            <a:lstStyle/>
            <a:p>
              <a:pPr algn="ctr">
                <a:buSzPts val="1800"/>
              </a:pPr>
              <a:r>
                <a:rPr lang="en-US" sz="1800" dirty="0">
                  <a:solidFill>
                    <a:schemeClr val="dk1"/>
                  </a:solidFill>
                  <a:latin typeface="Quattrocento Sans"/>
                  <a:ea typeface="Quattrocento Sans"/>
                  <a:cs typeface="Quattrocento Sans"/>
                  <a:sym typeface="Quattrocento Sans"/>
                </a:rPr>
                <a:t>Singular major event, several moderate events, or the accumulation of repeatedly occurring small events</a:t>
              </a:r>
              <a:endParaRPr sz="1800" dirty="0">
                <a:solidFill>
                  <a:schemeClr val="dk1"/>
                </a:solidFill>
                <a:latin typeface="Calibri"/>
                <a:ea typeface="Calibri"/>
                <a:cs typeface="Calibri"/>
                <a:sym typeface="Calibri"/>
              </a:endParaRPr>
            </a:p>
            <a:p>
              <a:pPr algn="ctr">
                <a:buSzPts val="1800"/>
              </a:pPr>
              <a:endParaRPr sz="1800" dirty="0">
                <a:solidFill>
                  <a:schemeClr val="dk1"/>
                </a:solidFill>
                <a:latin typeface="Calibri"/>
                <a:ea typeface="Calibri"/>
                <a:cs typeface="Calibri"/>
                <a:sym typeface="Calibri"/>
              </a:endParaRPr>
            </a:p>
          </p:txBody>
        </p:sp>
        <p:sp>
          <p:nvSpPr>
            <p:cNvPr id="263" name="Google Shape;263;p7"/>
            <p:cNvSpPr/>
            <p:nvPr/>
          </p:nvSpPr>
          <p:spPr>
            <a:xfrm>
              <a:off x="137611" y="2200907"/>
              <a:ext cx="2198100" cy="861704"/>
            </a:xfrm>
            <a:prstGeom prst="rect">
              <a:avLst/>
            </a:prstGeom>
            <a:solidFill>
              <a:srgbClr val="7F7F7F"/>
            </a:solidFill>
            <a:ln>
              <a:noFill/>
            </a:ln>
          </p:spPr>
          <p:txBody>
            <a:bodyPr spcFirstLastPara="1" wrap="square" lIns="34275" tIns="34275" rIns="34275" bIns="34275" anchor="ctr" anchorCtr="0">
              <a:noAutofit/>
            </a:bodyPr>
            <a:lstStyle/>
            <a:p>
              <a:pPr algn="ctr">
                <a:buSzPts val="2000"/>
              </a:pPr>
              <a:r>
                <a:rPr lang="en-US" sz="1800" dirty="0">
                  <a:solidFill>
                    <a:schemeClr val="lt1"/>
                  </a:solidFill>
                  <a:latin typeface="Calibri"/>
                  <a:ea typeface="Calibri"/>
                  <a:cs typeface="Calibri"/>
                  <a:sym typeface="Calibri"/>
                </a:rPr>
                <a:t>Potentially Traumatic Event</a:t>
              </a:r>
              <a:endParaRPr sz="1800" dirty="0"/>
            </a:p>
          </p:txBody>
        </p:sp>
        <p:grpSp>
          <p:nvGrpSpPr>
            <p:cNvPr id="264" name="Google Shape;264;p7"/>
            <p:cNvGrpSpPr/>
            <p:nvPr/>
          </p:nvGrpSpPr>
          <p:grpSpPr>
            <a:xfrm>
              <a:off x="754707" y="858627"/>
              <a:ext cx="659401" cy="1240669"/>
              <a:chOff x="-159128" y="-676156"/>
              <a:chExt cx="584835" cy="1079500"/>
            </a:xfrm>
          </p:grpSpPr>
          <p:pic>
            <p:nvPicPr>
              <p:cNvPr id="265" name="Google Shape;265;p7"/>
              <p:cNvPicPr preferRelativeResize="0"/>
              <p:nvPr/>
            </p:nvPicPr>
            <p:blipFill rotWithShape="1">
              <a:blip r:embed="rId3">
                <a:alphaModFix/>
              </a:blip>
              <a:srcRect l="51198" t="10630" r="7256" b="18170"/>
              <a:stretch/>
            </p:blipFill>
            <p:spPr>
              <a:xfrm>
                <a:off x="-159128" y="-676156"/>
                <a:ext cx="584835" cy="1079500"/>
              </a:xfrm>
              <a:prstGeom prst="rect">
                <a:avLst/>
              </a:prstGeom>
              <a:noFill/>
              <a:ln>
                <a:noFill/>
              </a:ln>
            </p:spPr>
          </p:pic>
          <p:pic>
            <p:nvPicPr>
              <p:cNvPr id="266" name="Google Shape;266;p7"/>
              <p:cNvPicPr preferRelativeResize="0"/>
              <p:nvPr/>
            </p:nvPicPr>
            <p:blipFill rotWithShape="1">
              <a:blip r:embed="rId3">
                <a:alphaModFix/>
              </a:blip>
              <a:srcRect l="68318" t="21153" r="23964" b="68993"/>
              <a:stretch/>
            </p:blipFill>
            <p:spPr>
              <a:xfrm>
                <a:off x="78329" y="-370622"/>
                <a:ext cx="113241" cy="252791"/>
              </a:xfrm>
              <a:prstGeom prst="rect">
                <a:avLst/>
              </a:prstGeom>
              <a:noFill/>
              <a:ln>
                <a:noFill/>
              </a:ln>
            </p:spPr>
          </p:pic>
        </p:grpSp>
      </p:grpSp>
      <p:grpSp>
        <p:nvGrpSpPr>
          <p:cNvPr id="267" name="Google Shape;267;p7"/>
          <p:cNvGrpSpPr/>
          <p:nvPr/>
        </p:nvGrpSpPr>
        <p:grpSpPr>
          <a:xfrm>
            <a:off x="2411395" y="621270"/>
            <a:ext cx="2160605" cy="4300618"/>
            <a:chOff x="2372538" y="865579"/>
            <a:chExt cx="2212998" cy="5734157"/>
          </a:xfrm>
        </p:grpSpPr>
        <p:sp>
          <p:nvSpPr>
            <p:cNvPr id="268" name="Google Shape;268;p7"/>
            <p:cNvSpPr/>
            <p:nvPr/>
          </p:nvSpPr>
          <p:spPr>
            <a:xfrm>
              <a:off x="2372538" y="3274836"/>
              <a:ext cx="2198100" cy="3324900"/>
            </a:xfrm>
            <a:prstGeom prst="rect">
              <a:avLst/>
            </a:prstGeom>
            <a:noFill/>
            <a:ln>
              <a:noFill/>
            </a:ln>
          </p:spPr>
          <p:txBody>
            <a:bodyPr spcFirstLastPara="1" wrap="square" lIns="34275" tIns="34275" rIns="34275" bIns="34275" anchor="t" anchorCtr="0">
              <a:noAutofit/>
            </a:bodyPr>
            <a:lstStyle/>
            <a:p>
              <a:pPr algn="ctr">
                <a:buSzPts val="1800"/>
              </a:pPr>
              <a:r>
                <a:rPr lang="en-US" sz="1800" dirty="0">
                  <a:solidFill>
                    <a:schemeClr val="dk1"/>
                  </a:solidFill>
                  <a:latin typeface="Quattrocento Sans"/>
                  <a:ea typeface="Quattrocento Sans"/>
                  <a:cs typeface="Quattrocento Sans"/>
                  <a:sym typeface="Quattrocento Sans"/>
                </a:rPr>
                <a:t>The individual’s response to a highly stressful event or ongoing series of events; not the event itself</a:t>
              </a:r>
              <a:endParaRPr sz="1800" dirty="0">
                <a:solidFill>
                  <a:schemeClr val="dk1"/>
                </a:solidFill>
                <a:latin typeface="Calibri"/>
                <a:ea typeface="Calibri"/>
                <a:cs typeface="Calibri"/>
                <a:sym typeface="Calibri"/>
              </a:endParaRPr>
            </a:p>
            <a:p>
              <a:pPr algn="ctr">
                <a:buSzPts val="1800"/>
              </a:pPr>
              <a:r>
                <a:rPr lang="en-US" sz="1800" dirty="0">
                  <a:solidFill>
                    <a:schemeClr val="dk1"/>
                  </a:solidFill>
                  <a:latin typeface="Quattrocento Sans"/>
                  <a:ea typeface="Quattrocento Sans"/>
                  <a:cs typeface="Quattrocento Sans"/>
                  <a:sym typeface="Quattrocento Sans"/>
                </a:rPr>
                <a:t> </a:t>
              </a:r>
              <a:endParaRPr sz="1800" dirty="0">
                <a:solidFill>
                  <a:schemeClr val="dk1"/>
                </a:solidFill>
                <a:latin typeface="Calibri"/>
                <a:ea typeface="Calibri"/>
                <a:cs typeface="Calibri"/>
                <a:sym typeface="Calibri"/>
              </a:endParaRPr>
            </a:p>
          </p:txBody>
        </p:sp>
        <p:sp>
          <p:nvSpPr>
            <p:cNvPr id="269" name="Google Shape;269;p7"/>
            <p:cNvSpPr/>
            <p:nvPr/>
          </p:nvSpPr>
          <p:spPr>
            <a:xfrm>
              <a:off x="2387436" y="2208154"/>
              <a:ext cx="2198100" cy="842072"/>
            </a:xfrm>
            <a:prstGeom prst="rect">
              <a:avLst/>
            </a:prstGeom>
            <a:solidFill>
              <a:srgbClr val="7F7F7F"/>
            </a:solidFill>
            <a:ln>
              <a:noFill/>
            </a:ln>
          </p:spPr>
          <p:txBody>
            <a:bodyPr spcFirstLastPara="1" wrap="square" lIns="34275" tIns="34275" rIns="34275" bIns="34275" anchor="ctr" anchorCtr="0">
              <a:noAutofit/>
            </a:bodyPr>
            <a:lstStyle/>
            <a:p>
              <a:pPr algn="ctr">
                <a:buSzPts val="2000"/>
              </a:pPr>
              <a:r>
                <a:rPr lang="en-US" sz="1800" dirty="0">
                  <a:solidFill>
                    <a:schemeClr val="lt1"/>
                  </a:solidFill>
                  <a:latin typeface="Calibri"/>
                  <a:ea typeface="Calibri"/>
                  <a:cs typeface="Calibri"/>
                  <a:sym typeface="Calibri"/>
                </a:rPr>
                <a:t>Trauma</a:t>
              </a:r>
              <a:endParaRPr sz="1800" dirty="0"/>
            </a:p>
          </p:txBody>
        </p:sp>
        <p:grpSp>
          <p:nvGrpSpPr>
            <p:cNvPr id="270" name="Google Shape;270;p7"/>
            <p:cNvGrpSpPr/>
            <p:nvPr/>
          </p:nvGrpSpPr>
          <p:grpSpPr>
            <a:xfrm>
              <a:off x="3125106" y="865579"/>
              <a:ext cx="659401" cy="1240669"/>
              <a:chOff x="-50366" y="-714977"/>
              <a:chExt cx="584835" cy="1079500"/>
            </a:xfrm>
          </p:grpSpPr>
          <p:pic>
            <p:nvPicPr>
              <p:cNvPr id="271" name="Google Shape;271;p7"/>
              <p:cNvPicPr preferRelativeResize="0"/>
              <p:nvPr/>
            </p:nvPicPr>
            <p:blipFill rotWithShape="1">
              <a:blip r:embed="rId3">
                <a:alphaModFix/>
              </a:blip>
              <a:srcRect l="51198" t="10630" r="7256" b="18170"/>
              <a:stretch/>
            </p:blipFill>
            <p:spPr>
              <a:xfrm>
                <a:off x="-50366" y="-714977"/>
                <a:ext cx="584835" cy="1079500"/>
              </a:xfrm>
              <a:prstGeom prst="rect">
                <a:avLst/>
              </a:prstGeom>
              <a:noFill/>
              <a:ln>
                <a:noFill/>
              </a:ln>
            </p:spPr>
          </p:pic>
          <p:pic>
            <p:nvPicPr>
              <p:cNvPr id="272" name="Google Shape;272;p7"/>
              <p:cNvPicPr preferRelativeResize="0"/>
              <p:nvPr/>
            </p:nvPicPr>
            <p:blipFill rotWithShape="1">
              <a:blip r:embed="rId3">
                <a:alphaModFix/>
              </a:blip>
              <a:srcRect l="68318" t="21153" r="23964" b="68993"/>
              <a:stretch/>
            </p:blipFill>
            <p:spPr>
              <a:xfrm>
                <a:off x="185678" y="-415311"/>
                <a:ext cx="108529" cy="149044"/>
              </a:xfrm>
              <a:prstGeom prst="rect">
                <a:avLst/>
              </a:prstGeom>
              <a:noFill/>
              <a:ln>
                <a:noFill/>
              </a:ln>
            </p:spPr>
          </p:pic>
        </p:grpSp>
      </p:grpSp>
      <p:grpSp>
        <p:nvGrpSpPr>
          <p:cNvPr id="273" name="Google Shape;273;p7"/>
          <p:cNvGrpSpPr/>
          <p:nvPr/>
        </p:nvGrpSpPr>
        <p:grpSpPr>
          <a:xfrm>
            <a:off x="4645962" y="596638"/>
            <a:ext cx="2137167" cy="4335083"/>
            <a:chOff x="4651011" y="842414"/>
            <a:chExt cx="2198099" cy="5780110"/>
          </a:xfrm>
        </p:grpSpPr>
        <p:sp>
          <p:nvSpPr>
            <p:cNvPr id="274" name="Google Shape;274;p7"/>
            <p:cNvSpPr/>
            <p:nvPr/>
          </p:nvSpPr>
          <p:spPr>
            <a:xfrm>
              <a:off x="4651011" y="3297924"/>
              <a:ext cx="2175300" cy="3324600"/>
            </a:xfrm>
            <a:prstGeom prst="rect">
              <a:avLst/>
            </a:prstGeom>
            <a:noFill/>
            <a:ln>
              <a:noFill/>
            </a:ln>
          </p:spPr>
          <p:txBody>
            <a:bodyPr spcFirstLastPara="1" wrap="square" lIns="34275" tIns="34275" rIns="34275" bIns="34275" anchor="t" anchorCtr="0">
              <a:noAutofit/>
            </a:bodyPr>
            <a:lstStyle/>
            <a:p>
              <a:pPr algn="ctr">
                <a:buSzPts val="1800"/>
              </a:pPr>
              <a:r>
                <a:rPr lang="en-US" sz="1600" dirty="0">
                  <a:solidFill>
                    <a:schemeClr val="dk1"/>
                  </a:solidFill>
                  <a:latin typeface="Quattrocento Sans"/>
                  <a:ea typeface="Quattrocento Sans"/>
                  <a:cs typeface="Quattrocento Sans"/>
                  <a:sym typeface="Quattrocento Sans"/>
                </a:rPr>
                <a:t>Develops when the person does not have individual or interpersonal coping resources to restore sense of safety and protection</a:t>
              </a:r>
              <a:endParaRPr sz="1600" dirty="0">
                <a:solidFill>
                  <a:schemeClr val="dk1"/>
                </a:solidFill>
                <a:latin typeface="Calibri"/>
                <a:ea typeface="Calibri"/>
                <a:cs typeface="Calibri"/>
                <a:sym typeface="Calibri"/>
              </a:endParaRPr>
            </a:p>
            <a:p>
              <a:pPr algn="ctr">
                <a:buSzPts val="1800"/>
              </a:pPr>
              <a:r>
                <a:rPr lang="en-US" sz="1800" dirty="0">
                  <a:solidFill>
                    <a:schemeClr val="dk1"/>
                  </a:solidFill>
                  <a:latin typeface="Quattrocento Sans"/>
                  <a:ea typeface="Quattrocento Sans"/>
                  <a:cs typeface="Quattrocento Sans"/>
                  <a:sym typeface="Quattrocento Sans"/>
                </a:rPr>
                <a:t> </a:t>
              </a:r>
              <a:endParaRPr sz="1800" dirty="0">
                <a:solidFill>
                  <a:schemeClr val="dk1"/>
                </a:solidFill>
                <a:latin typeface="Calibri"/>
                <a:ea typeface="Calibri"/>
                <a:cs typeface="Calibri"/>
                <a:sym typeface="Calibri"/>
              </a:endParaRPr>
            </a:p>
          </p:txBody>
        </p:sp>
        <p:sp>
          <p:nvSpPr>
            <p:cNvPr id="275" name="Google Shape;275;p7"/>
            <p:cNvSpPr/>
            <p:nvPr/>
          </p:nvSpPr>
          <p:spPr>
            <a:xfrm>
              <a:off x="4651011" y="2208154"/>
              <a:ext cx="2198099" cy="861704"/>
            </a:xfrm>
            <a:prstGeom prst="rect">
              <a:avLst/>
            </a:prstGeom>
            <a:solidFill>
              <a:srgbClr val="7F7F7F"/>
            </a:solidFill>
            <a:ln>
              <a:noFill/>
            </a:ln>
          </p:spPr>
          <p:txBody>
            <a:bodyPr spcFirstLastPara="1" wrap="square" lIns="34275" tIns="34275" rIns="34275" bIns="34275" anchor="ctr" anchorCtr="0">
              <a:noAutofit/>
            </a:bodyPr>
            <a:lstStyle/>
            <a:p>
              <a:pPr algn="ctr">
                <a:buSzPts val="2000"/>
              </a:pPr>
              <a:r>
                <a:rPr lang="en-US" sz="1800" dirty="0">
                  <a:solidFill>
                    <a:schemeClr val="lt1"/>
                  </a:solidFill>
                  <a:latin typeface="Calibri"/>
                  <a:ea typeface="Calibri"/>
                  <a:cs typeface="Calibri"/>
                  <a:sym typeface="Calibri"/>
                </a:rPr>
                <a:t>Traumatization</a:t>
              </a:r>
              <a:endParaRPr sz="1800" dirty="0"/>
            </a:p>
          </p:txBody>
        </p:sp>
        <p:pic>
          <p:nvPicPr>
            <p:cNvPr id="276" name="Google Shape;276;p7"/>
            <p:cNvPicPr preferRelativeResize="0"/>
            <p:nvPr/>
          </p:nvPicPr>
          <p:blipFill rotWithShape="1">
            <a:blip r:embed="rId3">
              <a:alphaModFix/>
            </a:blip>
            <a:srcRect l="51198" t="10630" r="7256" b="18170"/>
            <a:stretch/>
          </p:blipFill>
          <p:spPr>
            <a:xfrm>
              <a:off x="5375373" y="842414"/>
              <a:ext cx="659427" cy="1246240"/>
            </a:xfrm>
            <a:prstGeom prst="rect">
              <a:avLst/>
            </a:prstGeom>
            <a:noFill/>
            <a:ln>
              <a:noFill/>
            </a:ln>
          </p:spPr>
        </p:pic>
      </p:grpSp>
      <p:grpSp>
        <p:nvGrpSpPr>
          <p:cNvPr id="277" name="Google Shape;277;p7"/>
          <p:cNvGrpSpPr/>
          <p:nvPr/>
        </p:nvGrpSpPr>
        <p:grpSpPr>
          <a:xfrm>
            <a:off x="6880683" y="660625"/>
            <a:ext cx="2150496" cy="3975022"/>
            <a:chOff x="6900835" y="902572"/>
            <a:chExt cx="2158248" cy="5300029"/>
          </a:xfrm>
        </p:grpSpPr>
        <p:sp>
          <p:nvSpPr>
            <p:cNvPr id="278" name="Google Shape;278;p7"/>
            <p:cNvSpPr/>
            <p:nvPr/>
          </p:nvSpPr>
          <p:spPr>
            <a:xfrm>
              <a:off x="6921283" y="3190169"/>
              <a:ext cx="2137800" cy="3012432"/>
            </a:xfrm>
            <a:prstGeom prst="rect">
              <a:avLst/>
            </a:prstGeom>
            <a:noFill/>
            <a:ln>
              <a:noFill/>
            </a:ln>
          </p:spPr>
          <p:txBody>
            <a:bodyPr spcFirstLastPara="1" wrap="square" lIns="34275" tIns="34275" rIns="34275" bIns="34275" anchor="ctr" anchorCtr="0">
              <a:noAutofit/>
            </a:bodyPr>
            <a:lstStyle/>
            <a:p>
              <a:pPr algn="ctr">
                <a:buSzPts val="1800"/>
              </a:pPr>
              <a:r>
                <a:rPr lang="en-US" sz="1600" dirty="0">
                  <a:solidFill>
                    <a:schemeClr val="dk1"/>
                  </a:solidFill>
                  <a:latin typeface="Quattrocento Sans"/>
                  <a:ea typeface="Quattrocento Sans"/>
                  <a:cs typeface="Quattrocento Sans"/>
                  <a:sym typeface="Quattrocento Sans"/>
                </a:rPr>
                <a:t>Traumatic experiences occurring early in life that disrupts development in ways that result in loss of core cognitive, emotional, and behavioral </a:t>
              </a:r>
              <a:endParaRPr sz="1600" dirty="0"/>
            </a:p>
            <a:p>
              <a:pPr algn="ctr">
                <a:buSzPts val="1800"/>
              </a:pPr>
              <a:r>
                <a:rPr lang="en-US" sz="1600" dirty="0">
                  <a:solidFill>
                    <a:schemeClr val="dk1"/>
                  </a:solidFill>
                  <a:latin typeface="Quattrocento Sans"/>
                  <a:ea typeface="Quattrocento Sans"/>
                  <a:cs typeface="Quattrocento Sans"/>
                  <a:sym typeface="Quattrocento Sans"/>
                </a:rPr>
                <a:t>self-regulation capacities</a:t>
              </a:r>
              <a:endParaRPr sz="1600" dirty="0">
                <a:solidFill>
                  <a:schemeClr val="dk1"/>
                </a:solidFill>
                <a:latin typeface="Calibri"/>
                <a:ea typeface="Calibri"/>
                <a:cs typeface="Calibri"/>
                <a:sym typeface="Calibri"/>
              </a:endParaRPr>
            </a:p>
          </p:txBody>
        </p:sp>
        <p:sp>
          <p:nvSpPr>
            <p:cNvPr id="279" name="Google Shape;279;p7"/>
            <p:cNvSpPr/>
            <p:nvPr/>
          </p:nvSpPr>
          <p:spPr>
            <a:xfrm>
              <a:off x="6900835" y="2208153"/>
              <a:ext cx="2139300" cy="836547"/>
            </a:xfrm>
            <a:prstGeom prst="rect">
              <a:avLst/>
            </a:prstGeom>
            <a:solidFill>
              <a:srgbClr val="7F7F7F"/>
            </a:solidFill>
            <a:ln>
              <a:noFill/>
            </a:ln>
          </p:spPr>
          <p:txBody>
            <a:bodyPr spcFirstLastPara="1" wrap="square" lIns="34275" tIns="34275" rIns="34275" bIns="34275" anchor="ctr" anchorCtr="0">
              <a:noAutofit/>
            </a:bodyPr>
            <a:lstStyle/>
            <a:p>
              <a:pPr algn="ctr">
                <a:buSzPts val="2000"/>
              </a:pPr>
              <a:r>
                <a:rPr lang="en-US" sz="1800" dirty="0">
                  <a:solidFill>
                    <a:schemeClr val="lt1"/>
                  </a:solidFill>
                  <a:latin typeface="Calibri"/>
                  <a:ea typeface="Calibri"/>
                  <a:cs typeface="Calibri"/>
                  <a:sym typeface="Calibri"/>
                </a:rPr>
                <a:t>Developmental </a:t>
              </a:r>
              <a:endParaRPr sz="1800" dirty="0"/>
            </a:p>
            <a:p>
              <a:pPr algn="ctr">
                <a:buSzPts val="2000"/>
              </a:pPr>
              <a:r>
                <a:rPr lang="en-US" sz="1800" dirty="0">
                  <a:solidFill>
                    <a:schemeClr val="lt1"/>
                  </a:solidFill>
                  <a:latin typeface="Calibri"/>
                  <a:ea typeface="Calibri"/>
                  <a:cs typeface="Calibri"/>
                  <a:sym typeface="Calibri"/>
                </a:rPr>
                <a:t>Trauma</a:t>
              </a:r>
              <a:endParaRPr sz="1800" dirty="0"/>
            </a:p>
          </p:txBody>
        </p:sp>
        <p:grpSp>
          <p:nvGrpSpPr>
            <p:cNvPr id="280" name="Google Shape;280;p7"/>
            <p:cNvGrpSpPr/>
            <p:nvPr/>
          </p:nvGrpSpPr>
          <p:grpSpPr>
            <a:xfrm>
              <a:off x="7625643" y="902572"/>
              <a:ext cx="659401" cy="1246283"/>
              <a:chOff x="-22053" y="-625371"/>
              <a:chExt cx="584835" cy="1079500"/>
            </a:xfrm>
          </p:grpSpPr>
          <p:pic>
            <p:nvPicPr>
              <p:cNvPr id="281" name="Google Shape;281;p7"/>
              <p:cNvPicPr preferRelativeResize="0"/>
              <p:nvPr/>
            </p:nvPicPr>
            <p:blipFill rotWithShape="1">
              <a:blip r:embed="rId3">
                <a:alphaModFix/>
              </a:blip>
              <a:srcRect l="51198" t="10630" r="7256" b="18170"/>
              <a:stretch/>
            </p:blipFill>
            <p:spPr>
              <a:xfrm>
                <a:off x="-22053" y="-625371"/>
                <a:ext cx="584835" cy="1079500"/>
              </a:xfrm>
              <a:prstGeom prst="rect">
                <a:avLst/>
              </a:prstGeom>
              <a:noFill/>
              <a:ln>
                <a:noFill/>
              </a:ln>
            </p:spPr>
          </p:pic>
          <p:pic>
            <p:nvPicPr>
              <p:cNvPr id="282" name="Google Shape;282;p7"/>
              <p:cNvPicPr preferRelativeResize="0"/>
              <p:nvPr/>
            </p:nvPicPr>
            <p:blipFill rotWithShape="1">
              <a:blip r:embed="rId3">
                <a:alphaModFix/>
              </a:blip>
              <a:srcRect l="67593" t="32544" r="23658" b="44069"/>
              <a:stretch/>
            </p:blipFill>
            <p:spPr>
              <a:xfrm>
                <a:off x="208781" y="-462188"/>
                <a:ext cx="123165" cy="354563"/>
              </a:xfrm>
              <a:prstGeom prst="rect">
                <a:avLst/>
              </a:prstGeom>
              <a:noFill/>
              <a:ln>
                <a:noFill/>
              </a:ln>
            </p:spPr>
          </p:pic>
        </p:grpSp>
      </p:grpSp>
      <p:sp>
        <p:nvSpPr>
          <p:cNvPr id="2" name="Rectangle 1">
            <a:extLst>
              <a:ext uri="{FF2B5EF4-FFF2-40B4-BE49-F238E27FC236}">
                <a16:creationId xmlns:a16="http://schemas.microsoft.com/office/drawing/2014/main" id="{C4C24C92-D54F-4FCD-BD77-286D4F0FF083}"/>
              </a:ext>
            </a:extLst>
          </p:cNvPr>
          <p:cNvSpPr/>
          <p:nvPr/>
        </p:nvSpPr>
        <p:spPr>
          <a:xfrm>
            <a:off x="56706" y="2428213"/>
            <a:ext cx="6606363" cy="24264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Google Shape;259;p7">
            <a:extLst>
              <a:ext uri="{FF2B5EF4-FFF2-40B4-BE49-F238E27FC236}">
                <a16:creationId xmlns:a16="http://schemas.microsoft.com/office/drawing/2014/main" id="{E8E25BAB-0158-4DAB-9002-8DF309D12BF0}"/>
              </a:ext>
            </a:extLst>
          </p:cNvPr>
          <p:cNvSpPr txBox="1">
            <a:spLocks noGrp="1"/>
          </p:cNvSpPr>
          <p:nvPr>
            <p:ph type="title"/>
          </p:nvPr>
        </p:nvSpPr>
        <p:spPr>
          <a:xfrm>
            <a:off x="178085" y="-26009"/>
            <a:ext cx="6697350" cy="474075"/>
          </a:xfrm>
          <a:prstGeom prst="rect">
            <a:avLst/>
          </a:prstGeom>
          <a:noFill/>
          <a:ln>
            <a:noFill/>
          </a:ln>
        </p:spPr>
        <p:txBody>
          <a:bodyPr spcFirstLastPara="1" wrap="square" lIns="68569" tIns="34275" rIns="68569" bIns="34275" anchor="b" anchorCtr="0">
            <a:noAutofit/>
          </a:bodyPr>
          <a:lstStyle/>
          <a:p>
            <a:r>
              <a:rPr lang="en-US" sz="1800" dirty="0">
                <a:solidFill>
                  <a:schemeClr val="bg1"/>
                </a:solidFill>
              </a:rPr>
              <a:t>How Trauma Builds</a:t>
            </a:r>
            <a:endParaRPr sz="1800" dirty="0">
              <a:solidFill>
                <a:schemeClr val="bg1"/>
              </a:solidFill>
            </a:endParaRPr>
          </a:p>
        </p:txBody>
      </p:sp>
    </p:spTree>
    <p:extLst>
      <p:ext uri="{BB962C8B-B14F-4D97-AF65-F5344CB8AC3E}">
        <p14:creationId xmlns:p14="http://schemas.microsoft.com/office/powerpoint/2010/main" val="64006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7"/>
          <p:cNvSpPr txBox="1">
            <a:spLocks noGrp="1"/>
          </p:cNvSpPr>
          <p:nvPr>
            <p:ph type="title"/>
          </p:nvPr>
        </p:nvSpPr>
        <p:spPr>
          <a:xfrm>
            <a:off x="0" y="52550"/>
            <a:ext cx="91440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p47"/>
          <p:cNvSpPr txBox="1">
            <a:spLocks noGrp="1"/>
          </p:cNvSpPr>
          <p:nvPr>
            <p:ph type="title"/>
          </p:nvPr>
        </p:nvSpPr>
        <p:spPr>
          <a:xfrm>
            <a:off x="0" y="52550"/>
            <a:ext cx="9144000" cy="393600"/>
          </a:xfrm>
          <a:prstGeom prst="rect">
            <a:avLst/>
          </a:prstGeom>
          <a:solidFill>
            <a:schemeClr val="accent1">
              <a:lumMod val="75000"/>
            </a:schemeClr>
          </a:solidFill>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chemeClr val="bg1"/>
                </a:solidFill>
              </a:rPr>
              <a:t>Question: W</a:t>
            </a:r>
            <a:r>
              <a:rPr lang="en-US" sz="1800" b="1" dirty="0">
                <a:solidFill>
                  <a:schemeClr val="bg1"/>
                </a:solidFill>
              </a:rPr>
              <a:t>h</a:t>
            </a:r>
            <a:r>
              <a:rPr lang="en" sz="1800" b="1" dirty="0">
                <a:solidFill>
                  <a:schemeClr val="bg1"/>
                </a:solidFill>
              </a:rPr>
              <a:t>ich Students &amp; Classrooms?</a:t>
            </a:r>
            <a:endParaRPr sz="1800" b="1" dirty="0">
              <a:solidFill>
                <a:schemeClr val="bg1"/>
              </a:solidFill>
            </a:endParaRPr>
          </a:p>
        </p:txBody>
      </p:sp>
      <p:sp>
        <p:nvSpPr>
          <p:cNvPr id="3" name="Text Placeholder 2">
            <a:extLst>
              <a:ext uri="{FF2B5EF4-FFF2-40B4-BE49-F238E27FC236}">
                <a16:creationId xmlns:a16="http://schemas.microsoft.com/office/drawing/2014/main" id="{EE7C6AFD-DC6D-40FF-8D59-20DB99043D3C}"/>
              </a:ext>
            </a:extLst>
          </p:cNvPr>
          <p:cNvSpPr>
            <a:spLocks noGrp="1"/>
          </p:cNvSpPr>
          <p:nvPr>
            <p:ph type="body" idx="1"/>
          </p:nvPr>
        </p:nvSpPr>
        <p:spPr>
          <a:xfrm>
            <a:off x="67725" y="673394"/>
            <a:ext cx="9076200" cy="4383455"/>
          </a:xfrm>
        </p:spPr>
        <p:txBody>
          <a:bodyPr/>
          <a:lstStyle/>
          <a:p>
            <a:r>
              <a:rPr lang="en-US" dirty="0">
                <a:solidFill>
                  <a:schemeClr val="tx1"/>
                </a:solidFill>
              </a:rPr>
              <a:t>Students in classrooms with a </a:t>
            </a:r>
            <a:r>
              <a:rPr lang="en-US" b="1" dirty="0">
                <a:solidFill>
                  <a:schemeClr val="tx1"/>
                </a:solidFill>
              </a:rPr>
              <a:t>general education teacher</a:t>
            </a:r>
          </a:p>
          <a:p>
            <a:endParaRPr lang="en-US" b="1" dirty="0">
              <a:solidFill>
                <a:schemeClr val="tx1"/>
              </a:solidFill>
            </a:endParaRPr>
          </a:p>
          <a:p>
            <a:r>
              <a:rPr lang="en-US" dirty="0">
                <a:solidFill>
                  <a:schemeClr val="tx1"/>
                </a:solidFill>
              </a:rPr>
              <a:t>Students in classrooms with a </a:t>
            </a:r>
            <a:r>
              <a:rPr lang="en-US" b="1" dirty="0">
                <a:solidFill>
                  <a:schemeClr val="tx1"/>
                </a:solidFill>
              </a:rPr>
              <a:t>special education teacher</a:t>
            </a:r>
          </a:p>
        </p:txBody>
      </p:sp>
    </p:spTree>
    <p:extLst>
      <p:ext uri="{BB962C8B-B14F-4D97-AF65-F5344CB8AC3E}">
        <p14:creationId xmlns:p14="http://schemas.microsoft.com/office/powerpoint/2010/main" val="98106172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7139</TotalTime>
  <Words>4081</Words>
  <Application>Microsoft Office PowerPoint</Application>
  <PresentationFormat>On-screen Show (16:9)</PresentationFormat>
  <Paragraphs>510</Paragraphs>
  <Slides>70</Slides>
  <Notes>63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70</vt:i4>
      </vt:variant>
    </vt:vector>
  </HeadingPairs>
  <TitlesOfParts>
    <vt:vector size="86" baseType="lpstr">
      <vt:lpstr>Roboto</vt:lpstr>
      <vt:lpstr>Open Sans 1 Bold Italics</vt:lpstr>
      <vt:lpstr>Quattrocento Sans</vt:lpstr>
      <vt:lpstr>Courier New</vt:lpstr>
      <vt:lpstr>Raleway</vt:lpstr>
      <vt:lpstr>Open Sans 1 Bold</vt:lpstr>
      <vt:lpstr>Times New Roman</vt:lpstr>
      <vt:lpstr>Open Sans</vt:lpstr>
      <vt:lpstr>Corbel</vt:lpstr>
      <vt:lpstr>Arial</vt:lpstr>
      <vt:lpstr>Noto Sans Symbols</vt:lpstr>
      <vt:lpstr>Open Sans Light</vt:lpstr>
      <vt:lpstr>Segoe UI</vt:lpstr>
      <vt:lpstr>Open Sans 1</vt:lpstr>
      <vt:lpstr>Calibri</vt:lpstr>
      <vt:lpstr>Simple Light</vt:lpstr>
      <vt:lpstr>TRAUMA RESPONSIVE EDUCATIONAL PRACTICES</vt:lpstr>
      <vt:lpstr>Introduction</vt:lpstr>
      <vt:lpstr>Understanding trauma and its effects are important because…</vt:lpstr>
      <vt:lpstr>PowerPoint Presentation</vt:lpstr>
      <vt:lpstr>How Trauma Builds</vt:lpstr>
      <vt:lpstr>How Trauma Builds</vt:lpstr>
      <vt:lpstr>How Trauma Builds</vt:lpstr>
      <vt:lpstr>How Trauma Builds</vt:lpstr>
      <vt:lpstr>PowerPoint Presentation</vt:lpstr>
      <vt:lpstr>Stress &amp; Trauma on the Brain</vt:lpstr>
      <vt:lpstr>PowerPoint Presentation</vt:lpstr>
      <vt:lpstr>PowerPoint Presentation</vt:lpstr>
      <vt:lpstr>PowerPoint Presentation</vt:lpstr>
      <vt:lpstr>PowerPoint Presentation</vt:lpstr>
      <vt:lpstr>PowerPoint Presentation</vt:lpstr>
      <vt:lpstr>PowerPoint Presentation</vt:lpstr>
      <vt:lpstr>Domains of Impairment</vt:lpstr>
      <vt:lpstr>PowerPoint Presentation</vt:lpstr>
      <vt:lpstr>PowerPoint Presentation</vt:lpstr>
      <vt:lpstr>PowerPoint Presentation</vt:lpstr>
      <vt:lpstr>How Trauma Shows Up In Behaviors At School</vt:lpstr>
      <vt:lpstr>PowerPoint Presentation</vt:lpstr>
      <vt:lpstr>PowerPoint Presentation</vt:lpstr>
      <vt:lpstr>PowerPoint Presentation</vt:lpstr>
      <vt:lpstr>PowerPoint Presentation</vt:lpstr>
      <vt:lpstr>PowerPoint Presentation</vt:lpstr>
      <vt:lpstr>Developmental Relationships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LUNCH</vt:lpstr>
      <vt:lpstr>Mindful return from lunch</vt:lpstr>
      <vt:lpstr>PowerPoint Presentation</vt:lpstr>
      <vt:lpstr>Domains of Impairment</vt:lpstr>
      <vt:lpstr>PowerPoint Presentation</vt:lpstr>
      <vt:lpstr>Secondary Traumatic Stress &amp; Collective Care</vt:lpstr>
      <vt:lpstr>The 4 Rs?</vt:lpstr>
      <vt:lpstr>PowerPoint Presentation</vt:lpstr>
      <vt:lpstr>PowerPoint Presentation</vt:lpstr>
      <vt:lpstr>PowerPoint Presentation</vt:lpstr>
      <vt:lpstr>PowerPoint Presentation</vt:lpstr>
      <vt:lpstr>Cascading effects of educator stress</vt:lpstr>
      <vt:lpstr>PowerPoint Presentation</vt:lpstr>
      <vt:lpstr>Factors That May Increase Your Vulnerability To the Impact of Workplace Stress</vt:lpstr>
      <vt:lpstr>Recognition</vt:lpstr>
      <vt:lpstr>The Balancing Act</vt:lpstr>
      <vt:lpstr>PowerPoint Presentation</vt:lpstr>
      <vt:lpstr>Working Toward Collective Care</vt:lpstr>
      <vt:lpstr>Working Toward Collective Care</vt:lpstr>
      <vt:lpstr>Collective Care Examples That We Have Seen</vt:lpstr>
      <vt:lpstr>Collective Care Examples That We Have Seen</vt:lpstr>
      <vt:lpstr>Collective Care Examples That We Have Seen</vt:lpstr>
      <vt:lpstr>Collective Care Examples That We Have Seen</vt:lpstr>
      <vt:lpstr>Daily Support Needed</vt:lpstr>
      <vt:lpstr>Implications &amp; Considerations in the  Midst of COVID-19</vt:lpstr>
      <vt:lpstr>COVID-19 Increased Stress Considerations: COLLABORATION </vt:lpstr>
      <vt:lpstr>COVID-19 Increased Stress Considerations: COMMUNICATION</vt:lpstr>
      <vt:lpstr>COVID-19 Increased Stress Considerations: COMMUNICATION</vt:lpstr>
      <vt:lpstr>COVID-19 Increased Stress Considerations: COMMUNICATION</vt:lpstr>
      <vt:lpstr>COVID-19 Increased Stress Considerations: SOCIAL AND PEER COPING SUPPORT</vt:lpstr>
      <vt:lpstr>COVID-19 Increased Stress Considerations: RELATIONSHIP BUILDING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Idolly Keels</dc:creator>
  <cp:lastModifiedBy>Riedthaler, Valerie</cp:lastModifiedBy>
  <cp:revision>61</cp:revision>
  <dcterms:modified xsi:type="dcterms:W3CDTF">2020-09-18T19:02:29Z</dcterms:modified>
</cp:coreProperties>
</file>