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  <p:sldMasterId id="2147483683" r:id="rId3"/>
    <p:sldMasterId id="2147483699" r:id="rId4"/>
    <p:sldMasterId id="2147483715" r:id="rId5"/>
  </p:sldMasterIdLst>
  <p:notesMasterIdLst>
    <p:notesMasterId r:id="rId13"/>
  </p:notesMasterIdLst>
  <p:sldIdLst>
    <p:sldId id="257" r:id="rId6"/>
    <p:sldId id="258" r:id="rId7"/>
    <p:sldId id="260" r:id="rId8"/>
    <p:sldId id="259" r:id="rId9"/>
    <p:sldId id="261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38EEC-2FA6-4903-BDB2-48D7FE004CF4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38F83-18C0-4EFF-B800-E11D0BFF8F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597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ヒラギノ角ゴ Pro W3" charset="-128"/>
              </a:defRPr>
            </a:lvl1pPr>
            <a:lvl2pPr marL="729057" indent="-280406"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2pPr>
            <a:lvl3pPr marL="1121626" indent="-224325"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3pPr>
            <a:lvl4pPr marL="1570276" indent="-224325"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4pPr>
            <a:lvl5pPr marL="2018927" indent="-224325"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5pPr>
            <a:lvl6pPr marL="2467577" indent="-224325" defTabSz="9144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6pPr>
            <a:lvl7pPr marL="2916227" indent="-224325" defTabSz="9144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7pPr>
            <a:lvl8pPr marL="3364878" indent="-224325" defTabSz="9144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8pPr>
            <a:lvl9pPr marL="3813528" indent="-224325" defTabSz="9144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F7837A21-7912-4DC2-8015-3D7588B564AF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Arial" pitchFamily="34" charset="0"/>
              <a:cs typeface="ヒラギノ角ゴ Pro W3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  <a:cs typeface="ヒラギノ角ゴ Pro W3" charset="-128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ヒラギノ角ゴ Pro W3" charset="-128"/>
              </a:defRPr>
            </a:lvl1pPr>
            <a:lvl2pPr marL="729057" indent="-280406"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2pPr>
            <a:lvl3pPr marL="1121626" indent="-224325"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3pPr>
            <a:lvl4pPr marL="1570276" indent="-224325"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4pPr>
            <a:lvl5pPr marL="2018927" indent="-224325"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5pPr>
            <a:lvl6pPr marL="2467577" indent="-224325" defTabSz="9144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6pPr>
            <a:lvl7pPr marL="2916227" indent="-224325" defTabSz="9144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7pPr>
            <a:lvl8pPr marL="3364878" indent="-224325" defTabSz="9144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8pPr>
            <a:lvl9pPr marL="3813528" indent="-224325" defTabSz="9144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6450FA02-0960-42DE-9190-622126A949FE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  <a:cs typeface="ヒラギノ角ゴ Pro W3" charset="-128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ヒラギノ角ゴ Pro W3" charset="-128"/>
              </a:defRPr>
            </a:lvl1pPr>
            <a:lvl2pPr marL="729057" indent="-280406"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2pPr>
            <a:lvl3pPr marL="1121626" indent="-224325"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3pPr>
            <a:lvl4pPr marL="1570276" indent="-224325"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4pPr>
            <a:lvl5pPr marL="2018927" indent="-224325"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5pPr>
            <a:lvl6pPr marL="2467577" indent="-224325" defTabSz="9144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6pPr>
            <a:lvl7pPr marL="2916227" indent="-224325" defTabSz="9144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7pPr>
            <a:lvl8pPr marL="3364878" indent="-224325" defTabSz="9144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8pPr>
            <a:lvl9pPr marL="3813528" indent="-224325" defTabSz="9144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D4EAC79-2556-4B24-8FBA-690817241B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  <a:cs typeface="ヒラギノ角ゴ Pro W3" charset="-128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ヒラギノ角ゴ Pro W3" charset="-128"/>
              </a:defRPr>
            </a:lvl1pPr>
            <a:lvl2pPr marL="729057" indent="-280406"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2pPr>
            <a:lvl3pPr marL="1121626" indent="-224325"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3pPr>
            <a:lvl4pPr marL="1570276" indent="-224325"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4pPr>
            <a:lvl5pPr marL="2018927" indent="-224325"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5pPr>
            <a:lvl6pPr marL="2467577" indent="-224325" defTabSz="9144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6pPr>
            <a:lvl7pPr marL="2916227" indent="-224325" defTabSz="9144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7pPr>
            <a:lvl8pPr marL="3364878" indent="-224325" defTabSz="9144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8pPr>
            <a:lvl9pPr marL="3813528" indent="-224325" defTabSz="9144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3AE43C94-0C2F-40E3-8080-5A58B409989D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  <a:cs typeface="ヒラギノ角ゴ Pro W3" charset="-128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ヒラギノ角ゴ Pro W3" charset="-128"/>
              </a:defRPr>
            </a:lvl1pPr>
            <a:lvl2pPr marL="729057" indent="-280406"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2pPr>
            <a:lvl3pPr marL="1121626" indent="-224325"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3pPr>
            <a:lvl4pPr marL="1570276" indent="-224325"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4pPr>
            <a:lvl5pPr marL="2018927" indent="-224325" defTabSz="91443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5pPr>
            <a:lvl6pPr marL="2467577" indent="-224325" defTabSz="9144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6pPr>
            <a:lvl7pPr marL="2916227" indent="-224325" defTabSz="9144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7pPr>
            <a:lvl8pPr marL="3364878" indent="-224325" defTabSz="9144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8pPr>
            <a:lvl9pPr marL="3813528" indent="-224325" defTabSz="91443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3AE43C94-0C2F-40E3-8080-5A58B409989D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AEEF"/>
          </a:solidFill>
          <a:effectLst/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48478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2089714-34E0-9640-9937-E3FA6B0590F4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C49075B-1BFD-ED48-A01C-4875443F6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1120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CD87772-BBF2-AC4F-B1BC-C66E5CE9827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5113BF0-E44B-1E4D-B642-18D425600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95003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42421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3074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4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0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8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4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0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8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578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0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18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6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0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18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6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0173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0958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93677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6" y="273049"/>
            <a:ext cx="3008313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1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8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4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20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20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6" y="1435104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0000"/>
                </a:solidFill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60731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7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0000"/>
                </a:solidFill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3149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161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8585508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6592661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9F0AF68-2BFB-CD4F-8131-A873514EE493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199FD6F-F49B-0D42-ABE4-AAEA1AB7B713}"/>
              </a:ext>
            </a:extLst>
          </p:cNvPr>
          <p:cNvSpPr/>
          <p:nvPr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7095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79F52C3-3769-C34F-A476-06FF9A3B62F8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81BFD9D-F1EA-CE4D-84FD-7C2F2BB8A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9268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9B65BB0-42F5-2545-BA6E-FF462E4DDE28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B40F814-99A5-1741-8F32-22A043376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475309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2089714-34E0-9640-9937-E3FA6B0590F4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C49075B-1BFD-ED48-A01C-4875443F6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92331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CD87772-BBF2-AC4F-B1BC-C66E5CE9827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5113BF0-E44B-1E4D-B642-18D425600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8910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10416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35698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4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0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8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4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0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8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261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7512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0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18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6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0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18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6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17183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089373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54165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4" y="273049"/>
            <a:ext cx="3008313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8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4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20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20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4" y="1435104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0000"/>
                </a:solidFill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02388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6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0000"/>
                </a:solidFill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4945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2037685"/>
      </p:ext>
    </p:extLst>
  </p:cSld>
  <p:clrMapOvr>
    <a:masterClrMapping/>
  </p:clrMapOvr>
  <p:transition spd="slow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6581752"/>
      </p:ext>
    </p:extLst>
  </p:cSld>
  <p:clrMapOvr>
    <a:masterClrMapping/>
  </p:clrMapOvr>
  <p:transition spd="slow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9F0AF68-2BFB-CD4F-8131-A873514EE493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199FD6F-F49B-0D42-ABE4-AAEA1AB7B713}"/>
              </a:ext>
            </a:extLst>
          </p:cNvPr>
          <p:cNvSpPr/>
          <p:nvPr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66487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79F52C3-3769-C34F-A476-06FF9A3B62F8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81BFD9D-F1EA-CE4D-84FD-7C2F2BB8A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40503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9B65BB0-42F5-2545-BA6E-FF462E4DDE28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B40F814-99A5-1741-8F32-22A043376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3514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1022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2089714-34E0-9640-9937-E3FA6B0590F4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C49075B-1BFD-ED48-A01C-4875443F6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64335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CD87772-BBF2-AC4F-B1BC-C66E5CE9827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5113BF0-E44B-1E4D-B642-18D425600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09589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401447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32391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4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0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8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4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0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8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465715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0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18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6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0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18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6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355788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7972822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494541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0" y="273049"/>
            <a:ext cx="3008313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7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8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4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20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20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0" y="1435104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0000"/>
                </a:solidFill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22743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3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0000"/>
                </a:solidFill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5080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6874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953333"/>
      </p:ext>
    </p:extLst>
  </p:cSld>
  <p:clrMapOvr>
    <a:masterClrMapping/>
  </p:clrMapOvr>
  <p:transition spd="slow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289387"/>
      </p:ext>
    </p:extLst>
  </p:cSld>
  <p:clrMapOvr>
    <a:masterClrMapping/>
  </p:clrMapOvr>
  <p:transition spd="slow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9F0AF68-2BFB-CD4F-8131-A873514EE493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199FD6F-F49B-0D42-ABE4-AAEA1AB7B713}"/>
              </a:ext>
            </a:extLst>
          </p:cNvPr>
          <p:cNvSpPr/>
          <p:nvPr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16547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79F52C3-3769-C34F-A476-06FF9A3B62F8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81BFD9D-F1EA-CE4D-84FD-7C2F2BB8A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6496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9B65BB0-42F5-2545-BA6E-FF462E4DDE28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B40F814-99A5-1741-8F32-22A043376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524105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2089714-34E0-9640-9937-E3FA6B0590F4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C49075B-1BFD-ED48-A01C-4875443F6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696104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CD87772-BBF2-AC4F-B1BC-C66E5CE9827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5113BF0-E44B-1E4D-B642-18D425600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368227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9687573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06273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4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0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8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4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0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8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75433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530331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0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18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6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0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18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6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9148544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4189033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19053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8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4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20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20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0000"/>
                </a:solidFill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30567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0000"/>
                </a:solidFill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50803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8797571"/>
      </p:ext>
    </p:extLst>
  </p:cSld>
  <p:clrMapOvr>
    <a:masterClrMapping/>
  </p:clrMapOvr>
  <p:transition spd="slow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871845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9F0AF68-2BFB-CD4F-8131-A873514EE493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199FD6F-F49B-0D42-ABE4-AAEA1AB7B713}"/>
              </a:ext>
            </a:extLst>
          </p:cNvPr>
          <p:cNvSpPr/>
          <p:nvPr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1525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79F52C3-3769-C34F-A476-06FF9A3B62F8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81BFD9D-F1EA-CE4D-84FD-7C2F2BB8A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799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9B65BB0-42F5-2545-BA6E-FF462E4DDE28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B40F814-99A5-1741-8F32-22A043376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86789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3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38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53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Relationship Id="rId14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6E5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79400"/>
            <a:ext cx="21336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13" y="5969000"/>
            <a:ext cx="12160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3892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F16317E-37B7-924D-A395-7EEF1578C580}"/>
              </a:ext>
            </a:extLst>
          </p:cNvPr>
          <p:cNvSpPr txBox="1"/>
          <p:nvPr/>
        </p:nvSpPr>
        <p:spPr>
          <a:xfrm>
            <a:off x="7086600" y="6477012"/>
            <a:ext cx="1600200" cy="138499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EB9986E9-E2F5-4D69-901F-8E222F389DB1}" type="slidenum">
              <a:rPr lang="en-US" altLang="en-US" sz="900">
                <a:solidFill>
                  <a:srgbClr val="58585A"/>
                </a:solidFill>
                <a:latin typeface="Arial Narrow" pitchFamily="34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altLang="en-US" sz="900" dirty="0">
                <a:solidFill>
                  <a:srgbClr val="58585A"/>
                </a:solidFill>
                <a:latin typeface="Arial Narrow" pitchFamily="34" charset="0"/>
              </a:rPr>
              <a:t>  </a:t>
            </a:r>
          </a:p>
        </p:txBody>
      </p:sp>
      <p:pic>
        <p:nvPicPr>
          <p:cNvPr id="2051" name="Picture 3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13" y="5969000"/>
            <a:ext cx="12160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3739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F16317E-37B7-924D-A395-7EEF1578C580}"/>
              </a:ext>
            </a:extLst>
          </p:cNvPr>
          <p:cNvSpPr txBox="1"/>
          <p:nvPr/>
        </p:nvSpPr>
        <p:spPr>
          <a:xfrm>
            <a:off x="7086600" y="6477010"/>
            <a:ext cx="1600200" cy="138499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EB9986E9-E2F5-4D69-901F-8E222F389DB1}" type="slidenum">
              <a:rPr lang="en-US" altLang="en-US" sz="900">
                <a:solidFill>
                  <a:srgbClr val="58585A"/>
                </a:solidFill>
                <a:latin typeface="Arial Narrow" pitchFamily="34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altLang="en-US" sz="900">
                <a:solidFill>
                  <a:srgbClr val="58585A"/>
                </a:solidFill>
                <a:latin typeface="Arial Narrow" pitchFamily="34" charset="0"/>
              </a:rPr>
              <a:t>  </a:t>
            </a:r>
          </a:p>
        </p:txBody>
      </p:sp>
      <p:pic>
        <p:nvPicPr>
          <p:cNvPr id="2051" name="Picture 3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11" y="5969000"/>
            <a:ext cx="12160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0958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F16317E-37B7-924D-A395-7EEF1578C580}"/>
              </a:ext>
            </a:extLst>
          </p:cNvPr>
          <p:cNvSpPr txBox="1"/>
          <p:nvPr/>
        </p:nvSpPr>
        <p:spPr>
          <a:xfrm>
            <a:off x="7086600" y="6477006"/>
            <a:ext cx="1600200" cy="138499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EB9986E9-E2F5-4D69-901F-8E222F389DB1}" type="slidenum">
              <a:rPr lang="en-US" altLang="en-US" sz="900">
                <a:solidFill>
                  <a:srgbClr val="58585A"/>
                </a:solidFill>
                <a:latin typeface="Arial Narrow" pitchFamily="34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altLang="en-US" sz="900">
                <a:solidFill>
                  <a:srgbClr val="58585A"/>
                </a:solidFill>
                <a:latin typeface="Arial Narrow" pitchFamily="34" charset="0"/>
              </a:rPr>
              <a:t>  </a:t>
            </a:r>
          </a:p>
        </p:txBody>
      </p:sp>
      <p:pic>
        <p:nvPicPr>
          <p:cNvPr id="2051" name="Picture 3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7" y="5969000"/>
            <a:ext cx="12160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4339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F16317E-37B7-924D-A395-7EEF1578C580}"/>
              </a:ext>
            </a:extLst>
          </p:cNvPr>
          <p:cNvSpPr txBox="1"/>
          <p:nvPr/>
        </p:nvSpPr>
        <p:spPr>
          <a:xfrm>
            <a:off x="7086600" y="6477001"/>
            <a:ext cx="1600200" cy="138499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EB9986E9-E2F5-4D69-901F-8E222F389DB1}" type="slidenum">
              <a:rPr lang="en-US" altLang="en-US" sz="900">
                <a:solidFill>
                  <a:srgbClr val="58585A"/>
                </a:solidFill>
                <a:latin typeface="Arial Narrow" pitchFamily="34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altLang="en-US" sz="900">
                <a:solidFill>
                  <a:srgbClr val="58585A"/>
                </a:solidFill>
                <a:latin typeface="Arial Narrow" pitchFamily="34" charset="0"/>
              </a:rPr>
              <a:t>  </a:t>
            </a:r>
          </a:p>
        </p:txBody>
      </p:sp>
      <p:pic>
        <p:nvPicPr>
          <p:cNvPr id="2051" name="Picture 3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5969000"/>
            <a:ext cx="12160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9767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  <p:sldLayoutId id="2147483730" r:id="rId15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5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6DF3B4F-38A4-6841-A6D5-E84291CB0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81000" y="3429000"/>
            <a:ext cx="9677400" cy="89111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17411" name="Rectangle 10"/>
          <p:cNvSpPr txBox="1">
            <a:spLocks noChangeArrowheads="1"/>
          </p:cNvSpPr>
          <p:nvPr/>
        </p:nvSpPr>
        <p:spPr bwMode="auto">
          <a:xfrm>
            <a:off x="457200" y="4445000"/>
            <a:ext cx="68580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1B4E7"/>
                </a:solidFill>
                <a:latin typeface="Georgia" pitchFamily="18" charset="0"/>
              </a:rPr>
              <a:t>Rob Roy, Satellite Club Chair,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1B4E7"/>
                </a:solidFill>
                <a:latin typeface="Georgia" pitchFamily="18" charset="0"/>
              </a:rPr>
              <a:t>District 6200</a:t>
            </a:r>
            <a:endParaRPr lang="en-US" altLang="en-US" sz="2000" dirty="0">
              <a:solidFill>
                <a:srgbClr val="01B4E7"/>
              </a:solidFill>
              <a:latin typeface="Georgia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srgbClr val="01B4E7"/>
              </a:solidFill>
              <a:latin typeface="Georgia" pitchFamily="18" charset="0"/>
            </a:endParaRPr>
          </a:p>
        </p:txBody>
      </p:sp>
      <p:sp>
        <p:nvSpPr>
          <p:cNvPr id="17412" name="Title 1"/>
          <p:cNvSpPr txBox="1">
            <a:spLocks/>
          </p:cNvSpPr>
          <p:nvPr/>
        </p:nvSpPr>
        <p:spPr bwMode="auto">
          <a:xfrm>
            <a:off x="-38100" y="3521075"/>
            <a:ext cx="89916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8640" tIns="0" bIns="91440" anchor="b"/>
          <a:lstStyle>
            <a:lvl1pPr defTabSz="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dirty="0" smtClean="0">
                <a:solidFill>
                  <a:prstClr val="white"/>
                </a:solidFill>
                <a:latin typeface="Arial Narrow" pitchFamily="34" charset="0"/>
              </a:rPr>
              <a:t>Satellite Clubs Breakout Session</a:t>
            </a:r>
            <a:endParaRPr lang="en-US" altLang="en-US" sz="4000" dirty="0">
              <a:solidFill>
                <a:prstClr val="white"/>
              </a:solidFill>
              <a:latin typeface="Arial Narrow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5986463" cy="1785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710430"/>
            <a:ext cx="353377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85753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6C1A60-4056-A74F-9E03-082B8E34D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940" y="1295400"/>
            <a:ext cx="7966075" cy="4419600"/>
          </a:xfrm>
        </p:spPr>
        <p:txBody>
          <a:bodyPr lIns="0" tIns="0" rIns="0" bIns="0"/>
          <a:lstStyle/>
          <a:p>
            <a:pPr marL="0" indent="0" eaLnBrk="1" fontAlgn="auto" hangingPunct="1">
              <a:spcAft>
                <a:spcPts val="300"/>
              </a:spcAft>
              <a:buFont typeface="Arial"/>
              <a:buNone/>
              <a:defRPr/>
            </a:pPr>
            <a:endParaRPr lang="en-US" sz="1600" dirty="0" smtClean="0">
              <a:ea typeface="+mn-ea"/>
            </a:endParaRPr>
          </a:p>
          <a:p>
            <a:pPr marL="514350" lvl="1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None/>
              <a:defRPr/>
            </a:pPr>
            <a:endParaRPr lang="en-US" sz="2800" b="1" dirty="0" smtClean="0">
              <a:solidFill>
                <a:schemeClr val="accent2"/>
              </a:solidFill>
              <a:ea typeface="+mn-ea"/>
            </a:endParaRPr>
          </a:p>
          <a:p>
            <a:pPr marL="514350" lvl="1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None/>
              <a:defRPr/>
            </a:pPr>
            <a:r>
              <a:rPr lang="en-US" sz="2800" b="1" dirty="0" smtClean="0">
                <a:solidFill>
                  <a:schemeClr val="accent2"/>
                </a:solidFill>
                <a:ea typeface="+mn-ea"/>
              </a:rPr>
              <a:t>Unwarranted </a:t>
            </a:r>
            <a:r>
              <a:rPr lang="en-US" sz="2800" b="1" dirty="0" smtClean="0">
                <a:solidFill>
                  <a:schemeClr val="accent2"/>
                </a:solidFill>
                <a:ea typeface="+mn-ea"/>
              </a:rPr>
              <a:t>Myth's</a:t>
            </a:r>
            <a:endParaRPr lang="en-US" sz="2800" b="1" dirty="0" smtClean="0">
              <a:solidFill>
                <a:schemeClr val="accent2"/>
              </a:solidFill>
              <a:ea typeface="+mn-ea"/>
            </a:endParaRPr>
          </a:p>
          <a:p>
            <a:pPr marL="971550" lvl="1" indent="-45720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Courier New" panose="02070309020205020404" pitchFamily="49" charset="0"/>
              <a:buChar char="o"/>
              <a:defRPr/>
            </a:pPr>
            <a:r>
              <a:rPr lang="en-US" sz="2800" b="1" dirty="0" smtClean="0">
                <a:solidFill>
                  <a:schemeClr val="accent2"/>
                </a:solidFill>
                <a:ea typeface="+mn-ea"/>
              </a:rPr>
              <a:t>Addressing Club Member Fears</a:t>
            </a:r>
          </a:p>
          <a:p>
            <a:pPr marL="514350" lvl="1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None/>
              <a:defRPr/>
            </a:pPr>
            <a:r>
              <a:rPr lang="en-US" sz="2800" b="1" dirty="0" smtClean="0">
                <a:solidFill>
                  <a:schemeClr val="accent2"/>
                </a:solidFill>
                <a:ea typeface="+mn-ea"/>
              </a:rPr>
              <a:t>           </a:t>
            </a:r>
            <a:r>
              <a:rPr lang="en-US" sz="2800" b="1" dirty="0" smtClean="0">
                <a:solidFill>
                  <a:schemeClr val="accent1"/>
                </a:solidFill>
                <a:ea typeface="+mn-ea"/>
              </a:rPr>
              <a:t>1-Division in Club</a:t>
            </a:r>
          </a:p>
          <a:p>
            <a:pPr marL="514350" lvl="1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None/>
              <a:defRPr/>
            </a:pPr>
            <a:r>
              <a:rPr lang="en-US" sz="2800" b="1" dirty="0" smtClean="0">
                <a:solidFill>
                  <a:schemeClr val="accent1"/>
                </a:solidFill>
                <a:ea typeface="+mn-ea"/>
              </a:rPr>
              <a:t>           2-Cliques</a:t>
            </a:r>
            <a:endParaRPr lang="en-US" sz="2800" b="1" dirty="0" smtClean="0">
              <a:solidFill>
                <a:schemeClr val="accent1"/>
              </a:solidFill>
              <a:ea typeface="+mn-ea"/>
            </a:endParaRPr>
          </a:p>
          <a:p>
            <a:pPr marL="514350" lvl="1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None/>
              <a:defRPr/>
            </a:pPr>
            <a:endParaRPr lang="en-US" sz="2400" dirty="0" smtClean="0">
              <a:solidFill>
                <a:schemeClr val="accent1"/>
              </a:solidFill>
              <a:ea typeface="+mn-ea"/>
            </a:endParaRPr>
          </a:p>
          <a:p>
            <a:pPr marL="514350" lvl="1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None/>
              <a:defRPr/>
            </a:pPr>
            <a:endParaRPr lang="en-US" sz="2400" dirty="0" smtClean="0">
              <a:solidFill>
                <a:schemeClr val="accent5"/>
              </a:solidFill>
              <a:ea typeface="+mn-ea"/>
            </a:endParaRPr>
          </a:p>
          <a:p>
            <a:pPr marL="857250" lvl="1" indent="-34290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Courier New" panose="02070309020205020404" pitchFamily="49" charset="0"/>
              <a:buChar char="o"/>
              <a:defRPr/>
            </a:pPr>
            <a:endParaRPr lang="en-US" sz="2400" dirty="0">
              <a:solidFill>
                <a:schemeClr val="accent5"/>
              </a:solidFill>
              <a:ea typeface="+mn-ea"/>
            </a:endParaRPr>
          </a:p>
          <a:p>
            <a:pPr marL="857250" lvl="1" indent="-34290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Courier New" panose="02070309020205020404" pitchFamily="49" charset="0"/>
              <a:buChar char="o"/>
              <a:defRPr/>
            </a:pPr>
            <a:endParaRPr lang="en-US" sz="2400" dirty="0" smtClean="0">
              <a:solidFill>
                <a:schemeClr val="accent5"/>
              </a:solidFill>
              <a:ea typeface="+mn-ea"/>
            </a:endParaRPr>
          </a:p>
          <a:p>
            <a:pPr marL="857250" lvl="1" indent="-34290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Courier New" panose="02070309020205020404" pitchFamily="49" charset="0"/>
              <a:buChar char="o"/>
              <a:defRPr/>
            </a:pPr>
            <a:endParaRPr lang="en-US" sz="2400" dirty="0" smtClean="0">
              <a:solidFill>
                <a:schemeClr val="accent5"/>
              </a:solidFill>
              <a:ea typeface="+mn-ea"/>
            </a:endParaRPr>
          </a:p>
          <a:p>
            <a:pPr marL="514350" lvl="1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None/>
              <a:defRPr/>
            </a:pPr>
            <a:endParaRPr lang="en-US" sz="2400" dirty="0">
              <a:solidFill>
                <a:schemeClr val="accent5"/>
              </a:solidFill>
              <a:ea typeface="+mn-ea"/>
            </a:endParaRPr>
          </a:p>
          <a:p>
            <a:pPr marL="739775" lvl="1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endParaRPr lang="en-US" sz="1600" dirty="0" smtClean="0">
              <a:ea typeface="+mn-ea"/>
            </a:endParaRPr>
          </a:p>
          <a:p>
            <a:pPr marL="739775" lvl="1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endParaRPr lang="en-US" sz="1600" dirty="0">
              <a:ea typeface="+mn-ea"/>
            </a:endParaRPr>
          </a:p>
          <a:p>
            <a:pPr marL="739775" lvl="1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endParaRPr lang="en-US" sz="1600" dirty="0">
              <a:ea typeface="+mn-ea"/>
            </a:endParaRPr>
          </a:p>
          <a:p>
            <a:pPr marL="739775" lvl="1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endParaRPr lang="en-US" sz="1600" dirty="0">
              <a:ea typeface="+mn-ea"/>
            </a:endParaRPr>
          </a:p>
          <a:p>
            <a:pPr marL="739775" lvl="1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endParaRPr lang="en-US" sz="1600" dirty="0">
              <a:ea typeface="+mn-ea"/>
            </a:endParaRPr>
          </a:p>
          <a:p>
            <a:pPr marL="285750" indent="-285750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sz="2000" dirty="0"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Demystifying Satellite Clubs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95400"/>
            <a:ext cx="510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80713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6C1A60-4056-A74F-9E03-082B8E34D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934" y="1295400"/>
            <a:ext cx="7966075" cy="4419600"/>
          </a:xfrm>
        </p:spPr>
        <p:txBody>
          <a:bodyPr lIns="0" tIns="0" rIns="0" bIns="0"/>
          <a:lstStyle/>
          <a:p>
            <a:pPr eaLnBrk="1" fontAlgn="auto" hangingPunct="1">
              <a:spcAft>
                <a:spcPts val="300"/>
              </a:spcAft>
              <a:buFont typeface="Courier New" panose="02070309020205020404" pitchFamily="49" charset="0"/>
              <a:buChar char="o"/>
              <a:defRPr/>
            </a:pPr>
            <a:r>
              <a:rPr lang="en-US" sz="2400" b="1" dirty="0" smtClean="0">
                <a:solidFill>
                  <a:schemeClr val="accent2"/>
                </a:solidFill>
                <a:ea typeface="+mn-ea"/>
              </a:rPr>
              <a:t>Club Size / Existing Members</a:t>
            </a:r>
          </a:p>
          <a:p>
            <a:pPr eaLnBrk="1" fontAlgn="auto" hangingPunct="1">
              <a:spcAft>
                <a:spcPts val="300"/>
              </a:spcAft>
              <a:buFont typeface="Courier New" panose="02070309020205020404" pitchFamily="49" charset="0"/>
              <a:buChar char="o"/>
              <a:defRPr/>
            </a:pPr>
            <a:r>
              <a:rPr lang="en-US" sz="2400" b="1" dirty="0" smtClean="0">
                <a:solidFill>
                  <a:schemeClr val="accent2"/>
                </a:solidFill>
                <a:ea typeface="+mn-ea"/>
              </a:rPr>
              <a:t>Membership Forms</a:t>
            </a:r>
          </a:p>
          <a:p>
            <a:pPr eaLnBrk="1" fontAlgn="auto" hangingPunct="1">
              <a:spcAft>
                <a:spcPts val="300"/>
              </a:spcAft>
              <a:buFont typeface="Courier New" panose="02070309020205020404" pitchFamily="49" charset="0"/>
              <a:buChar char="o"/>
              <a:defRPr/>
            </a:pPr>
            <a:r>
              <a:rPr lang="en-US" sz="2400" b="1" dirty="0" smtClean="0">
                <a:solidFill>
                  <a:schemeClr val="accent2"/>
                </a:solidFill>
                <a:ea typeface="+mn-ea"/>
              </a:rPr>
              <a:t>Meeting Place</a:t>
            </a:r>
          </a:p>
          <a:p>
            <a:pPr eaLnBrk="1" fontAlgn="auto" hangingPunct="1">
              <a:spcAft>
                <a:spcPts val="300"/>
              </a:spcAft>
              <a:buFont typeface="Courier New" panose="02070309020205020404" pitchFamily="49" charset="0"/>
              <a:buChar char="o"/>
              <a:defRPr/>
            </a:pPr>
            <a:r>
              <a:rPr lang="en-US" sz="2400" b="1" dirty="0" smtClean="0">
                <a:solidFill>
                  <a:schemeClr val="accent2"/>
                </a:solidFill>
                <a:ea typeface="+mn-ea"/>
              </a:rPr>
              <a:t>Meeting Time</a:t>
            </a:r>
          </a:p>
          <a:p>
            <a:pPr eaLnBrk="1" fontAlgn="auto" hangingPunct="1">
              <a:spcAft>
                <a:spcPts val="300"/>
              </a:spcAft>
              <a:buFont typeface="Courier New" panose="02070309020205020404" pitchFamily="49" charset="0"/>
              <a:buChar char="o"/>
              <a:defRPr/>
            </a:pPr>
            <a:r>
              <a:rPr lang="en-US" sz="2400" b="1" dirty="0" smtClean="0">
                <a:solidFill>
                  <a:schemeClr val="accent2"/>
                </a:solidFill>
                <a:ea typeface="+mn-ea"/>
              </a:rPr>
              <a:t>Meeting Frequency</a:t>
            </a:r>
          </a:p>
          <a:p>
            <a:pPr eaLnBrk="1" fontAlgn="auto" hangingPunct="1">
              <a:spcAft>
                <a:spcPts val="300"/>
              </a:spcAft>
              <a:buFont typeface="Courier New" panose="02070309020205020404" pitchFamily="49" charset="0"/>
              <a:buChar char="o"/>
              <a:defRPr/>
            </a:pPr>
            <a:r>
              <a:rPr lang="en-US" sz="2400" b="1" dirty="0" smtClean="0">
                <a:solidFill>
                  <a:schemeClr val="accent2"/>
                </a:solidFill>
                <a:ea typeface="+mn-ea"/>
              </a:rPr>
              <a:t>Bylaws</a:t>
            </a:r>
          </a:p>
          <a:p>
            <a:pPr eaLnBrk="1" fontAlgn="auto" hangingPunct="1">
              <a:spcAft>
                <a:spcPts val="300"/>
              </a:spcAft>
              <a:buFont typeface="Courier New" panose="02070309020205020404" pitchFamily="49" charset="0"/>
              <a:buChar char="o"/>
              <a:defRPr/>
            </a:pPr>
            <a:r>
              <a:rPr lang="en-US" sz="2400" b="1" dirty="0" smtClean="0">
                <a:solidFill>
                  <a:schemeClr val="accent2"/>
                </a:solidFill>
                <a:ea typeface="+mn-ea"/>
              </a:rPr>
              <a:t>Board</a:t>
            </a:r>
          </a:p>
          <a:p>
            <a:pPr eaLnBrk="1" fontAlgn="auto" hangingPunct="1">
              <a:spcAft>
                <a:spcPts val="300"/>
              </a:spcAft>
              <a:buFont typeface="Courier New" panose="02070309020205020404" pitchFamily="49" charset="0"/>
              <a:buChar char="o"/>
              <a:defRPr/>
            </a:pPr>
            <a:r>
              <a:rPr lang="en-US" sz="2400" b="1" dirty="0" smtClean="0">
                <a:solidFill>
                  <a:schemeClr val="accent2"/>
                </a:solidFill>
                <a:ea typeface="+mn-ea"/>
              </a:rPr>
              <a:t>Application</a:t>
            </a:r>
          </a:p>
          <a:p>
            <a:pPr eaLnBrk="1" fontAlgn="auto" hangingPunct="1">
              <a:spcAft>
                <a:spcPts val="300"/>
              </a:spcAft>
              <a:buFont typeface="Courier New" panose="02070309020205020404" pitchFamily="49" charset="0"/>
              <a:buChar char="o"/>
              <a:defRPr/>
            </a:pPr>
            <a:r>
              <a:rPr lang="en-US" sz="2400" b="1" dirty="0" smtClean="0">
                <a:solidFill>
                  <a:schemeClr val="accent2"/>
                </a:solidFill>
                <a:ea typeface="+mn-ea"/>
              </a:rPr>
              <a:t>Be Aware of Your Community for Prospects</a:t>
            </a:r>
            <a:endParaRPr lang="en-US" sz="1600" dirty="0">
              <a:solidFill>
                <a:schemeClr val="accent2"/>
              </a:solidFill>
              <a:ea typeface="+mn-ea"/>
            </a:endParaRPr>
          </a:p>
          <a:p>
            <a:pPr marL="739775" lvl="1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endParaRPr lang="en-US" sz="1600" dirty="0" smtClean="0">
              <a:ea typeface="+mn-ea"/>
            </a:endParaRPr>
          </a:p>
          <a:p>
            <a:pPr marL="739775" lvl="1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endParaRPr lang="en-US" sz="1600" dirty="0">
              <a:ea typeface="+mn-ea"/>
            </a:endParaRPr>
          </a:p>
          <a:p>
            <a:pPr marL="739775" lvl="1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endParaRPr lang="en-US" sz="1600" dirty="0" smtClean="0">
              <a:ea typeface="+mn-ea"/>
            </a:endParaRPr>
          </a:p>
          <a:p>
            <a:pPr marL="739775" lvl="1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endParaRPr lang="en-US" sz="1600" dirty="0">
              <a:ea typeface="+mn-ea"/>
            </a:endParaRPr>
          </a:p>
          <a:p>
            <a:pPr marL="739775" lvl="1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endParaRPr lang="en-US" sz="1600" dirty="0" smtClean="0">
              <a:ea typeface="+mn-ea"/>
            </a:endParaRPr>
          </a:p>
          <a:p>
            <a:pPr marL="739775" lvl="1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endParaRPr lang="en-US" sz="1600" dirty="0">
              <a:ea typeface="+mn-ea"/>
            </a:endParaRPr>
          </a:p>
          <a:p>
            <a:pPr marL="514350" lvl="1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None/>
              <a:defRPr/>
            </a:pPr>
            <a:endParaRPr lang="en-US" sz="1600" dirty="0">
              <a:ea typeface="+mn-ea"/>
            </a:endParaRPr>
          </a:p>
          <a:p>
            <a:pPr marL="114300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endParaRPr lang="en-US" sz="2000" dirty="0">
              <a:ea typeface="+mn-ea"/>
            </a:endParaRPr>
          </a:p>
          <a:p>
            <a:pPr marL="285750" indent="-285750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sz="2000" dirty="0"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Satellite Club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676400"/>
            <a:ext cx="2895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12008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6C1A60-4056-A74F-9E03-082B8E34D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10" y="1371600"/>
            <a:ext cx="7924803" cy="4343400"/>
          </a:xfrm>
        </p:spPr>
        <p:txBody>
          <a:bodyPr lIns="0" tIns="0" rIns="0" bIns="0"/>
          <a:lstStyle/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2400" b="1" dirty="0" smtClean="0">
                <a:solidFill>
                  <a:schemeClr val="accent2"/>
                </a:solidFill>
                <a:ea typeface="+mn-ea"/>
              </a:rPr>
              <a:t>Helps with </a:t>
            </a:r>
            <a:r>
              <a:rPr lang="en-US" sz="2400" b="1" dirty="0" smtClean="0">
                <a:solidFill>
                  <a:schemeClr val="accent2"/>
                </a:solidFill>
                <a:ea typeface="+mn-ea"/>
              </a:rPr>
              <a:t>Retention</a:t>
            </a:r>
            <a:endParaRPr lang="en-US" sz="2400" b="1" dirty="0" smtClean="0">
              <a:solidFill>
                <a:schemeClr val="accent2"/>
              </a:solidFill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en-US" sz="2400" b="1" dirty="0" smtClean="0">
              <a:solidFill>
                <a:schemeClr val="accent2"/>
              </a:solidFill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2400" b="1" dirty="0" smtClean="0">
                <a:solidFill>
                  <a:schemeClr val="accent2"/>
                </a:solidFill>
                <a:ea typeface="+mn-ea"/>
              </a:rPr>
              <a:t>Re-energize Stagnant </a:t>
            </a:r>
            <a:r>
              <a:rPr lang="en-US" sz="2400" b="1" dirty="0" smtClean="0">
                <a:solidFill>
                  <a:schemeClr val="accent2"/>
                </a:solidFill>
                <a:ea typeface="+mn-ea"/>
              </a:rPr>
              <a:t>Clubs</a:t>
            </a:r>
            <a:endParaRPr lang="en-US" sz="2400" b="1" dirty="0" smtClean="0">
              <a:solidFill>
                <a:schemeClr val="accent2"/>
              </a:solidFill>
              <a:ea typeface="+mn-ea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400" b="1" dirty="0" smtClean="0">
              <a:solidFill>
                <a:schemeClr val="accent2"/>
              </a:solidFill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2400" b="1" dirty="0" smtClean="0">
                <a:solidFill>
                  <a:schemeClr val="accent2"/>
                </a:solidFill>
                <a:ea typeface="+mn-ea"/>
              </a:rPr>
              <a:t>Flexible Dues </a:t>
            </a:r>
            <a:r>
              <a:rPr lang="en-US" sz="2400" b="1" dirty="0" smtClean="0">
                <a:solidFill>
                  <a:schemeClr val="accent2"/>
                </a:solidFill>
                <a:ea typeface="+mn-ea"/>
              </a:rPr>
              <a:t>Structure</a:t>
            </a:r>
            <a:endParaRPr lang="en-US" sz="2400" b="1" dirty="0" smtClean="0">
              <a:solidFill>
                <a:schemeClr val="accent2"/>
              </a:solidFill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en-US" sz="2400" b="1" dirty="0">
              <a:solidFill>
                <a:schemeClr val="accent2"/>
              </a:solidFill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2400" b="1" dirty="0" smtClean="0">
                <a:solidFill>
                  <a:schemeClr val="accent2"/>
                </a:solidFill>
                <a:ea typeface="+mn-ea"/>
              </a:rPr>
              <a:t>Grow </a:t>
            </a:r>
            <a:r>
              <a:rPr lang="en-US" sz="2400" b="1" dirty="0" smtClean="0">
                <a:solidFill>
                  <a:schemeClr val="accent2"/>
                </a:solidFill>
                <a:ea typeface="+mn-ea"/>
              </a:rPr>
              <a:t>Membership</a:t>
            </a:r>
            <a:endParaRPr lang="en-US" sz="2400" b="1" dirty="0" smtClean="0">
              <a:solidFill>
                <a:schemeClr val="accent2"/>
              </a:solidFill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en-US" sz="2400" b="1" dirty="0">
              <a:solidFill>
                <a:schemeClr val="accent2"/>
              </a:solidFill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2400" b="1" dirty="0" smtClean="0">
                <a:solidFill>
                  <a:schemeClr val="accent2"/>
                </a:solidFill>
                <a:ea typeface="+mn-ea"/>
              </a:rPr>
              <a:t>Attract New </a:t>
            </a:r>
            <a:r>
              <a:rPr lang="en-US" sz="2400" b="1" dirty="0" smtClean="0">
                <a:solidFill>
                  <a:schemeClr val="accent2"/>
                </a:solidFill>
                <a:ea typeface="+mn-ea"/>
              </a:rPr>
              <a:t>Clientele</a:t>
            </a:r>
            <a:endParaRPr lang="en-US" sz="2400" dirty="0" smtClean="0">
              <a:solidFill>
                <a:srgbClr val="FF0000"/>
              </a:solidFill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en-US" sz="2000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en-US" sz="2000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2000" dirty="0" smtClean="0">
                <a:ea typeface="+mn-ea"/>
              </a:rPr>
              <a:t>  </a:t>
            </a:r>
            <a:endParaRPr lang="en-US" sz="2000" dirty="0"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a Satellite Club</a:t>
            </a:r>
            <a:endParaRPr lang="en-US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371600"/>
            <a:ext cx="214312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77411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6C1A60-4056-A74F-9E03-082B8E34D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43000"/>
            <a:ext cx="7848603" cy="4572000"/>
          </a:xfrm>
        </p:spPr>
        <p:txBody>
          <a:bodyPr lIns="0" tIns="0" rIns="0" bIns="0"/>
          <a:lstStyle/>
          <a:p>
            <a:pPr marL="45720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Courier New" panose="02070309020205020404" pitchFamily="49" charset="0"/>
              <a:buChar char="o"/>
              <a:defRPr/>
            </a:pPr>
            <a:r>
              <a:rPr lang="en-US" sz="2400" b="1" dirty="0" smtClean="0">
                <a:solidFill>
                  <a:schemeClr val="accent2"/>
                </a:solidFill>
                <a:ea typeface="+mn-ea"/>
              </a:rPr>
              <a:t>Flexible Meeting Times/Frequency</a:t>
            </a:r>
            <a:endParaRPr lang="en-US" sz="900" b="1" dirty="0" smtClean="0">
              <a:solidFill>
                <a:schemeClr val="accent2"/>
              </a:solidFill>
              <a:ea typeface="+mn-ea"/>
            </a:endParaRPr>
          </a:p>
          <a:p>
            <a:pPr marL="45720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Courier New" panose="02070309020205020404" pitchFamily="49" charset="0"/>
              <a:buChar char="o"/>
              <a:defRPr/>
            </a:pPr>
            <a:r>
              <a:rPr lang="en-US" sz="2400" b="1" dirty="0" smtClean="0">
                <a:solidFill>
                  <a:schemeClr val="accent2"/>
                </a:solidFill>
                <a:ea typeface="+mn-ea"/>
              </a:rPr>
              <a:t>Reduced Dues Structure for Members</a:t>
            </a:r>
          </a:p>
          <a:p>
            <a:pPr marL="45720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Courier New" panose="02070309020205020404" pitchFamily="49" charset="0"/>
              <a:buChar char="o"/>
              <a:defRPr/>
            </a:pPr>
            <a:r>
              <a:rPr lang="en-US" sz="2400" b="1" dirty="0" smtClean="0">
                <a:solidFill>
                  <a:schemeClr val="accent2"/>
                </a:solidFill>
                <a:ea typeface="+mn-ea"/>
              </a:rPr>
              <a:t>Helps with Retention</a:t>
            </a:r>
          </a:p>
          <a:p>
            <a:pPr marL="45720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Courier New" panose="02070309020205020404" pitchFamily="49" charset="0"/>
              <a:buChar char="o"/>
              <a:defRPr/>
            </a:pPr>
            <a:r>
              <a:rPr lang="en-US" sz="2400" b="1" dirty="0" smtClean="0">
                <a:solidFill>
                  <a:schemeClr val="accent2"/>
                </a:solidFill>
                <a:ea typeface="+mn-ea"/>
              </a:rPr>
              <a:t>Club has all the Perks of Rotary Club Without all the Administrative Hassle</a:t>
            </a:r>
          </a:p>
          <a:p>
            <a:pPr marL="45720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Courier New" panose="02070309020205020404" pitchFamily="49" charset="0"/>
              <a:buChar char="o"/>
              <a:defRPr/>
            </a:pPr>
            <a:endParaRPr lang="en-US" sz="2400" b="1" dirty="0" smtClean="0">
              <a:solidFill>
                <a:schemeClr val="accent1"/>
              </a:solidFill>
              <a:ea typeface="+mn-ea"/>
            </a:endParaRPr>
          </a:p>
          <a:p>
            <a:pPr marL="45720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Courier New" panose="02070309020205020404" pitchFamily="49" charset="0"/>
              <a:buChar char="o"/>
              <a:defRPr/>
            </a:pPr>
            <a:endParaRPr lang="en-US" sz="2400" b="1" dirty="0" smtClean="0">
              <a:solidFill>
                <a:schemeClr val="accent1"/>
              </a:solidFill>
              <a:ea typeface="+mn-ea"/>
            </a:endParaRPr>
          </a:p>
          <a:p>
            <a:pPr marL="45720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Courier New" panose="02070309020205020404" pitchFamily="49" charset="0"/>
              <a:buChar char="o"/>
              <a:defRPr/>
            </a:pPr>
            <a:endParaRPr lang="en-US" sz="2000" dirty="0">
              <a:ea typeface="+mn-ea"/>
            </a:endParaRPr>
          </a:p>
          <a:p>
            <a:pPr marL="285750" indent="-285750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sz="2000" dirty="0"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Satellite Club Appeal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495800"/>
            <a:ext cx="4011976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919050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Recently Formed Satellite Clubs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2"/>
                </a:solidFill>
              </a:rPr>
              <a:t>Rotary Satellite Club of Abbeville , Erath Louisiana</a:t>
            </a:r>
          </a:p>
          <a:p>
            <a:pPr marL="0" indent="0"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2"/>
                </a:solidFill>
              </a:rPr>
              <a:t>Opelousas Sunrise , After Dark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9" y="2438400"/>
            <a:ext cx="32861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101" y="4724400"/>
            <a:ext cx="328612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738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Together We Grow Rotary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Questions?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23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F-PowerpointDesignEN_Light_DRAFT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130</Words>
  <Application>Microsoft Office PowerPoint</Application>
  <PresentationFormat>On-screen Show (4:3)</PresentationFormat>
  <Paragraphs>73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TRF-PowerpointDesignEN_Light_DRAFT</vt:lpstr>
      <vt:lpstr>Custom Design</vt:lpstr>
      <vt:lpstr>1_Custom Design</vt:lpstr>
      <vt:lpstr>2_Custom Design</vt:lpstr>
      <vt:lpstr>3_Custom Design</vt:lpstr>
      <vt:lpstr>PowerPoint Presentation</vt:lpstr>
      <vt:lpstr>Demystifying Satellite Clubs</vt:lpstr>
      <vt:lpstr>Creating a Satellite Club</vt:lpstr>
      <vt:lpstr>Benefits of a Satellite Club</vt:lpstr>
      <vt:lpstr>Satellite Club Appeal</vt:lpstr>
      <vt:lpstr>Recently Formed Satellite Clubs</vt:lpstr>
      <vt:lpstr>Together We Grow Rotary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</dc:creator>
  <cp:lastModifiedBy>ROB</cp:lastModifiedBy>
  <cp:revision>19</cp:revision>
  <dcterms:created xsi:type="dcterms:W3CDTF">2020-03-03T16:46:57Z</dcterms:created>
  <dcterms:modified xsi:type="dcterms:W3CDTF">2020-03-04T22:59:13Z</dcterms:modified>
</cp:coreProperties>
</file>