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34"/>
  </p:notesMasterIdLst>
  <p:handoutMasterIdLst>
    <p:handoutMasterId r:id="rId35"/>
  </p:handoutMasterIdLst>
  <p:sldIdLst>
    <p:sldId id="256" r:id="rId2"/>
    <p:sldId id="339" r:id="rId3"/>
    <p:sldId id="338" r:id="rId4"/>
    <p:sldId id="405" r:id="rId5"/>
    <p:sldId id="345" r:id="rId6"/>
    <p:sldId id="402" r:id="rId7"/>
    <p:sldId id="346" r:id="rId8"/>
    <p:sldId id="350" r:id="rId9"/>
    <p:sldId id="403" r:id="rId10"/>
    <p:sldId id="354" r:id="rId11"/>
    <p:sldId id="355" r:id="rId12"/>
    <p:sldId id="356" r:id="rId13"/>
    <p:sldId id="364" r:id="rId14"/>
    <p:sldId id="357" r:id="rId15"/>
    <p:sldId id="366" r:id="rId16"/>
    <p:sldId id="347" r:id="rId17"/>
    <p:sldId id="367" r:id="rId18"/>
    <p:sldId id="368" r:id="rId19"/>
    <p:sldId id="371" r:id="rId20"/>
    <p:sldId id="373" r:id="rId21"/>
    <p:sldId id="375" r:id="rId22"/>
    <p:sldId id="377" r:id="rId23"/>
    <p:sldId id="379" r:id="rId24"/>
    <p:sldId id="383" r:id="rId25"/>
    <p:sldId id="384" r:id="rId26"/>
    <p:sldId id="391" r:id="rId27"/>
    <p:sldId id="387" r:id="rId28"/>
    <p:sldId id="386" r:id="rId29"/>
    <p:sldId id="390" r:id="rId30"/>
    <p:sldId id="393" r:id="rId31"/>
    <p:sldId id="394" r:id="rId32"/>
    <p:sldId id="399" r:id="rId33"/>
  </p:sldIdLst>
  <p:sldSz cx="9144000" cy="6858000" type="screen4x3"/>
  <p:notesSz cx="7315200" cy="9601200"/>
  <p:defaultTextStyle>
    <a:defPPr>
      <a:defRPr lang="en-US"/>
    </a:defPPr>
    <a:lvl1pPr algn="l" rtl="0" eaLnBrk="0" fontAlgn="base" hangingPunct="0">
      <a:spcBef>
        <a:spcPct val="0"/>
      </a:spcBef>
      <a:spcAft>
        <a:spcPct val="0"/>
      </a:spcAft>
      <a:defRPr sz="3200" b="1" kern="1200">
        <a:solidFill>
          <a:schemeClr val="bg1"/>
        </a:solidFill>
        <a:latin typeface="Georgia" pitchFamily="18" charset="0"/>
        <a:ea typeface="+mn-ea"/>
        <a:cs typeface="Arial" pitchFamily="34" charset="0"/>
      </a:defRPr>
    </a:lvl1pPr>
    <a:lvl2pPr marL="457200" algn="l" rtl="0" eaLnBrk="0" fontAlgn="base" hangingPunct="0">
      <a:spcBef>
        <a:spcPct val="0"/>
      </a:spcBef>
      <a:spcAft>
        <a:spcPct val="0"/>
      </a:spcAft>
      <a:defRPr sz="3200" b="1" kern="1200">
        <a:solidFill>
          <a:schemeClr val="bg1"/>
        </a:solidFill>
        <a:latin typeface="Georgia" pitchFamily="18" charset="0"/>
        <a:ea typeface="+mn-ea"/>
        <a:cs typeface="Arial" pitchFamily="34" charset="0"/>
      </a:defRPr>
    </a:lvl2pPr>
    <a:lvl3pPr marL="914400" algn="l" rtl="0" eaLnBrk="0" fontAlgn="base" hangingPunct="0">
      <a:spcBef>
        <a:spcPct val="0"/>
      </a:spcBef>
      <a:spcAft>
        <a:spcPct val="0"/>
      </a:spcAft>
      <a:defRPr sz="3200" b="1" kern="1200">
        <a:solidFill>
          <a:schemeClr val="bg1"/>
        </a:solidFill>
        <a:latin typeface="Georgia" pitchFamily="18" charset="0"/>
        <a:ea typeface="+mn-ea"/>
        <a:cs typeface="Arial" pitchFamily="34" charset="0"/>
      </a:defRPr>
    </a:lvl3pPr>
    <a:lvl4pPr marL="1371600" algn="l" rtl="0" eaLnBrk="0" fontAlgn="base" hangingPunct="0">
      <a:spcBef>
        <a:spcPct val="0"/>
      </a:spcBef>
      <a:spcAft>
        <a:spcPct val="0"/>
      </a:spcAft>
      <a:defRPr sz="3200" b="1" kern="1200">
        <a:solidFill>
          <a:schemeClr val="bg1"/>
        </a:solidFill>
        <a:latin typeface="Georgia" pitchFamily="18" charset="0"/>
        <a:ea typeface="+mn-ea"/>
        <a:cs typeface="Arial" pitchFamily="34" charset="0"/>
      </a:defRPr>
    </a:lvl4pPr>
    <a:lvl5pPr marL="1828800" algn="l" rtl="0" eaLnBrk="0" fontAlgn="base" hangingPunct="0">
      <a:spcBef>
        <a:spcPct val="0"/>
      </a:spcBef>
      <a:spcAft>
        <a:spcPct val="0"/>
      </a:spcAft>
      <a:defRPr sz="3200" b="1" kern="1200">
        <a:solidFill>
          <a:schemeClr val="bg1"/>
        </a:solidFill>
        <a:latin typeface="Georgia" pitchFamily="18" charset="0"/>
        <a:ea typeface="+mn-ea"/>
        <a:cs typeface="Arial" pitchFamily="34" charset="0"/>
      </a:defRPr>
    </a:lvl5pPr>
    <a:lvl6pPr marL="2286000" algn="l" defTabSz="914400" rtl="0" eaLnBrk="1" latinLnBrk="0" hangingPunct="1">
      <a:defRPr sz="3200" b="1" kern="1200">
        <a:solidFill>
          <a:schemeClr val="bg1"/>
        </a:solidFill>
        <a:latin typeface="Georgia" pitchFamily="18" charset="0"/>
        <a:ea typeface="+mn-ea"/>
        <a:cs typeface="Arial" pitchFamily="34" charset="0"/>
      </a:defRPr>
    </a:lvl6pPr>
    <a:lvl7pPr marL="2743200" algn="l" defTabSz="914400" rtl="0" eaLnBrk="1" latinLnBrk="0" hangingPunct="1">
      <a:defRPr sz="3200" b="1" kern="1200">
        <a:solidFill>
          <a:schemeClr val="bg1"/>
        </a:solidFill>
        <a:latin typeface="Georgia" pitchFamily="18" charset="0"/>
        <a:ea typeface="+mn-ea"/>
        <a:cs typeface="Arial" pitchFamily="34" charset="0"/>
      </a:defRPr>
    </a:lvl7pPr>
    <a:lvl8pPr marL="3200400" algn="l" defTabSz="914400" rtl="0" eaLnBrk="1" latinLnBrk="0" hangingPunct="1">
      <a:defRPr sz="3200" b="1" kern="1200">
        <a:solidFill>
          <a:schemeClr val="bg1"/>
        </a:solidFill>
        <a:latin typeface="Georgia" pitchFamily="18" charset="0"/>
        <a:ea typeface="+mn-ea"/>
        <a:cs typeface="Arial" pitchFamily="34" charset="0"/>
      </a:defRPr>
    </a:lvl8pPr>
    <a:lvl9pPr marL="3657600" algn="l" defTabSz="914400" rtl="0" eaLnBrk="1" latinLnBrk="0" hangingPunct="1">
      <a:defRPr sz="3200" b="1" kern="1200">
        <a:solidFill>
          <a:schemeClr val="bg1"/>
        </a:solidFill>
        <a:latin typeface="Georgia"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00"/>
    <a:srgbClr val="B7B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864" autoAdjust="0"/>
    <p:restoredTop sz="63714" autoAdjust="0"/>
  </p:normalViewPr>
  <p:slideViewPr>
    <p:cSldViewPr>
      <p:cViewPr varScale="1">
        <p:scale>
          <a:sx n="47" d="100"/>
          <a:sy n="47" d="100"/>
        </p:scale>
        <p:origin x="1380" y="3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7782"/>
    </p:cViewPr>
  </p:sorterViewPr>
  <p:notesViewPr>
    <p:cSldViewPr>
      <p:cViewPr varScale="1">
        <p:scale>
          <a:sx n="82" d="100"/>
          <a:sy n="82" d="100"/>
        </p:scale>
        <p:origin x="317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B83F0-AAF1-4F7C-A545-738E7DF463CB}"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FCA0EAEB-84CB-4BC8-A708-15E6049F5572}">
      <dgm:prSet phldrT="[Text]"/>
      <dgm:spPr/>
      <dgm:t>
        <a:bodyPr/>
        <a:lstStyle/>
        <a:p>
          <a:r>
            <a:rPr lang="en-US" dirty="0"/>
            <a:t>People</a:t>
          </a:r>
        </a:p>
      </dgm:t>
    </dgm:pt>
    <dgm:pt modelId="{B9431D4F-7E26-441D-95BA-46997B547A02}" type="parTrans" cxnId="{8BC63EFB-345C-417D-8ACA-311F7B93EEFB}">
      <dgm:prSet/>
      <dgm:spPr/>
      <dgm:t>
        <a:bodyPr/>
        <a:lstStyle/>
        <a:p>
          <a:endParaRPr lang="en-US"/>
        </a:p>
      </dgm:t>
    </dgm:pt>
    <dgm:pt modelId="{322A79E6-F324-4A1B-88CD-DD4E35030EB7}" type="sibTrans" cxnId="{8BC63EFB-345C-417D-8ACA-311F7B93EEFB}">
      <dgm:prSet/>
      <dgm:spPr/>
      <dgm:t>
        <a:bodyPr/>
        <a:lstStyle/>
        <a:p>
          <a:endParaRPr lang="en-US"/>
        </a:p>
      </dgm:t>
    </dgm:pt>
    <dgm:pt modelId="{B02A344F-7FAA-4074-A184-58AD3C866DA5}">
      <dgm:prSet phldrT="[Text]"/>
      <dgm:spPr/>
      <dgm:t>
        <a:bodyPr/>
        <a:lstStyle/>
        <a:p>
          <a:r>
            <a:rPr lang="en-US" dirty="0"/>
            <a:t>Service Projects</a:t>
          </a:r>
        </a:p>
      </dgm:t>
    </dgm:pt>
    <dgm:pt modelId="{2F0CDFBB-34CC-464F-8FFD-96717B46BBD3}" type="parTrans" cxnId="{906C8E18-05AC-42F2-89E0-A2DEC59590CE}">
      <dgm:prSet/>
      <dgm:spPr/>
      <dgm:t>
        <a:bodyPr/>
        <a:lstStyle/>
        <a:p>
          <a:endParaRPr lang="en-US"/>
        </a:p>
      </dgm:t>
    </dgm:pt>
    <dgm:pt modelId="{5AAAD84E-A29A-4368-B312-668D12056988}" type="sibTrans" cxnId="{906C8E18-05AC-42F2-89E0-A2DEC59590CE}">
      <dgm:prSet/>
      <dgm:spPr/>
      <dgm:t>
        <a:bodyPr/>
        <a:lstStyle/>
        <a:p>
          <a:endParaRPr lang="en-US"/>
        </a:p>
      </dgm:t>
    </dgm:pt>
    <dgm:pt modelId="{9317E28B-E826-4992-938F-3A33AB834299}">
      <dgm:prSet phldrT="[Text]"/>
      <dgm:spPr/>
      <dgm:t>
        <a:bodyPr/>
        <a:lstStyle/>
        <a:p>
          <a:r>
            <a:rPr lang="en-US" dirty="0">
              <a:solidFill>
                <a:srgbClr val="00B050"/>
              </a:solidFill>
            </a:rPr>
            <a:t>Engaging</a:t>
          </a:r>
        </a:p>
      </dgm:t>
    </dgm:pt>
    <dgm:pt modelId="{986964CE-40E3-4AFA-8330-1A731025A7A7}" type="sibTrans" cxnId="{A7CE5B9A-5BBD-49A7-8AB4-EB3D88E6E509}">
      <dgm:prSet/>
      <dgm:spPr/>
      <dgm:t>
        <a:bodyPr/>
        <a:lstStyle/>
        <a:p>
          <a:endParaRPr lang="en-US"/>
        </a:p>
      </dgm:t>
    </dgm:pt>
    <dgm:pt modelId="{C73776A7-E94B-427B-9AF1-F1CAAFC2F8AB}" type="parTrans" cxnId="{A7CE5B9A-5BBD-49A7-8AB4-EB3D88E6E509}">
      <dgm:prSet/>
      <dgm:spPr/>
      <dgm:t>
        <a:bodyPr/>
        <a:lstStyle/>
        <a:p>
          <a:endParaRPr lang="en-US"/>
        </a:p>
      </dgm:t>
    </dgm:pt>
    <dgm:pt modelId="{3181E66C-30C9-4215-8521-CBCE5DD99F2A}">
      <dgm:prSet phldrT="[Text]"/>
      <dgm:spPr/>
      <dgm:t>
        <a:bodyPr/>
        <a:lstStyle/>
        <a:p>
          <a:r>
            <a:rPr lang="en-US" dirty="0"/>
            <a:t>Programs</a:t>
          </a:r>
        </a:p>
      </dgm:t>
    </dgm:pt>
    <dgm:pt modelId="{370F9303-9DD2-4BE3-BC1C-1FB56D8C1EBF}" type="sibTrans" cxnId="{A948CF38-C659-4708-AE22-C057DBB56A5B}">
      <dgm:prSet/>
      <dgm:spPr/>
      <dgm:t>
        <a:bodyPr/>
        <a:lstStyle/>
        <a:p>
          <a:endParaRPr lang="en-US"/>
        </a:p>
      </dgm:t>
    </dgm:pt>
    <dgm:pt modelId="{A7FD3FCB-5C99-47BB-9D3F-E357998434AF}" type="parTrans" cxnId="{A948CF38-C659-4708-AE22-C057DBB56A5B}">
      <dgm:prSet/>
      <dgm:spPr/>
      <dgm:t>
        <a:bodyPr/>
        <a:lstStyle/>
        <a:p>
          <a:endParaRPr lang="en-US"/>
        </a:p>
      </dgm:t>
    </dgm:pt>
    <dgm:pt modelId="{AC52D7E8-30DE-4FF3-9D71-A04F7E135672}">
      <dgm:prSet phldrT="[Text]"/>
      <dgm:spPr/>
      <dgm:t>
        <a:bodyPr/>
        <a:lstStyle/>
        <a:p>
          <a:endParaRPr lang="en-US" dirty="0"/>
        </a:p>
      </dgm:t>
    </dgm:pt>
    <dgm:pt modelId="{CEBE0876-1ECA-4566-8D4E-DC3F0B7875C7}" type="parTrans" cxnId="{45807CDF-6B97-4EB9-AADE-485F2566FCB2}">
      <dgm:prSet/>
      <dgm:spPr/>
      <dgm:t>
        <a:bodyPr/>
        <a:lstStyle/>
        <a:p>
          <a:endParaRPr lang="en-US"/>
        </a:p>
      </dgm:t>
    </dgm:pt>
    <dgm:pt modelId="{CDF97A16-B9D5-45C8-9A22-3C4E87FC9CEF}" type="sibTrans" cxnId="{45807CDF-6B97-4EB9-AADE-485F2566FCB2}">
      <dgm:prSet/>
      <dgm:spPr/>
      <dgm:t>
        <a:bodyPr/>
        <a:lstStyle/>
        <a:p>
          <a:endParaRPr lang="en-US"/>
        </a:p>
      </dgm:t>
    </dgm:pt>
    <dgm:pt modelId="{1805C082-75FD-4EDF-98A2-F2AB4B124DA5}" type="pres">
      <dgm:prSet presAssocID="{B64B83F0-AAF1-4F7C-A545-738E7DF463CB}" presName="Name0" presStyleCnt="0">
        <dgm:presLayoutVars>
          <dgm:chMax val="4"/>
          <dgm:resizeHandles val="exact"/>
        </dgm:presLayoutVars>
      </dgm:prSet>
      <dgm:spPr/>
    </dgm:pt>
    <dgm:pt modelId="{8B8B6B68-A518-4EAE-B0C0-DAFE68084EB9}" type="pres">
      <dgm:prSet presAssocID="{B64B83F0-AAF1-4F7C-A545-738E7DF463CB}" presName="ellipse" presStyleLbl="trBgShp" presStyleIdx="0" presStyleCnt="1"/>
      <dgm:spPr/>
    </dgm:pt>
    <dgm:pt modelId="{B37ADAD2-4FD5-4877-83F9-4AFB71C832EC}" type="pres">
      <dgm:prSet presAssocID="{B64B83F0-AAF1-4F7C-A545-738E7DF463CB}" presName="arrow1" presStyleLbl="fgShp" presStyleIdx="0" presStyleCnt="1"/>
      <dgm:spPr/>
    </dgm:pt>
    <dgm:pt modelId="{733662EE-4596-4FE5-AF8C-0DBA54BEE9EF}" type="pres">
      <dgm:prSet presAssocID="{B64B83F0-AAF1-4F7C-A545-738E7DF463CB}" presName="rectangle" presStyleLbl="revTx" presStyleIdx="0" presStyleCnt="1">
        <dgm:presLayoutVars>
          <dgm:bulletEnabled val="1"/>
        </dgm:presLayoutVars>
      </dgm:prSet>
      <dgm:spPr/>
    </dgm:pt>
    <dgm:pt modelId="{C0A7E21D-E149-4DA9-B133-9D6233E0CA32}" type="pres">
      <dgm:prSet presAssocID="{B02A344F-7FAA-4074-A184-58AD3C866DA5}" presName="item1" presStyleLbl="node1" presStyleIdx="0" presStyleCnt="3">
        <dgm:presLayoutVars>
          <dgm:bulletEnabled val="1"/>
        </dgm:presLayoutVars>
      </dgm:prSet>
      <dgm:spPr/>
    </dgm:pt>
    <dgm:pt modelId="{09C24581-97E7-47F8-AF7E-2BC6315ACFD2}" type="pres">
      <dgm:prSet presAssocID="{3181E66C-30C9-4215-8521-CBCE5DD99F2A}" presName="item2" presStyleLbl="node1" presStyleIdx="1" presStyleCnt="3">
        <dgm:presLayoutVars>
          <dgm:bulletEnabled val="1"/>
        </dgm:presLayoutVars>
      </dgm:prSet>
      <dgm:spPr/>
    </dgm:pt>
    <dgm:pt modelId="{0167A261-B213-422C-9095-09F8F19BC810}" type="pres">
      <dgm:prSet presAssocID="{9317E28B-E826-4992-938F-3A33AB834299}" presName="item3" presStyleLbl="node1" presStyleIdx="2" presStyleCnt="3">
        <dgm:presLayoutVars>
          <dgm:bulletEnabled val="1"/>
        </dgm:presLayoutVars>
      </dgm:prSet>
      <dgm:spPr/>
    </dgm:pt>
    <dgm:pt modelId="{E72417F4-7F29-484F-980E-A84F3975AFA6}" type="pres">
      <dgm:prSet presAssocID="{B64B83F0-AAF1-4F7C-A545-738E7DF463CB}" presName="funnel" presStyleLbl="trAlignAcc1" presStyleIdx="0" presStyleCnt="1" custLinFactNeighborX="809" custLinFactNeighborY="968"/>
      <dgm:spPr/>
    </dgm:pt>
  </dgm:ptLst>
  <dgm:cxnLst>
    <dgm:cxn modelId="{860DFC03-6FBB-4669-BDF8-E53079B5CEE2}" type="presOf" srcId="{FCA0EAEB-84CB-4BC8-A708-15E6049F5572}" destId="{0167A261-B213-422C-9095-09F8F19BC810}" srcOrd="0" destOrd="0" presId="urn:microsoft.com/office/officeart/2005/8/layout/funnel1"/>
    <dgm:cxn modelId="{906C8E18-05AC-42F2-89E0-A2DEC59590CE}" srcId="{B64B83F0-AAF1-4F7C-A545-738E7DF463CB}" destId="{B02A344F-7FAA-4074-A184-58AD3C866DA5}" srcOrd="1" destOrd="0" parTransId="{2F0CDFBB-34CC-464F-8FFD-96717B46BBD3}" sibTransId="{5AAAD84E-A29A-4368-B312-668D12056988}"/>
    <dgm:cxn modelId="{A948CF38-C659-4708-AE22-C057DBB56A5B}" srcId="{B64B83F0-AAF1-4F7C-A545-738E7DF463CB}" destId="{3181E66C-30C9-4215-8521-CBCE5DD99F2A}" srcOrd="2" destOrd="0" parTransId="{A7FD3FCB-5C99-47BB-9D3F-E357998434AF}" sibTransId="{370F9303-9DD2-4BE3-BC1C-1FB56D8C1EBF}"/>
    <dgm:cxn modelId="{C0201E41-EF0D-406D-9342-8772E8CDFC06}" type="presOf" srcId="{9317E28B-E826-4992-938F-3A33AB834299}" destId="{733662EE-4596-4FE5-AF8C-0DBA54BEE9EF}" srcOrd="0" destOrd="0" presId="urn:microsoft.com/office/officeart/2005/8/layout/funnel1"/>
    <dgm:cxn modelId="{07BCAD7D-582E-4A81-8B57-D8069FD9C132}" type="presOf" srcId="{B02A344F-7FAA-4074-A184-58AD3C866DA5}" destId="{09C24581-97E7-47F8-AF7E-2BC6315ACFD2}" srcOrd="0" destOrd="0" presId="urn:microsoft.com/office/officeart/2005/8/layout/funnel1"/>
    <dgm:cxn modelId="{A7CE5B9A-5BBD-49A7-8AB4-EB3D88E6E509}" srcId="{B64B83F0-AAF1-4F7C-A545-738E7DF463CB}" destId="{9317E28B-E826-4992-938F-3A33AB834299}" srcOrd="3" destOrd="0" parTransId="{C73776A7-E94B-427B-9AF1-F1CAAFC2F8AB}" sibTransId="{986964CE-40E3-4AFA-8330-1A731025A7A7}"/>
    <dgm:cxn modelId="{4F1600A8-AEF1-412D-906E-EEA257AF11D5}" type="presOf" srcId="{B64B83F0-AAF1-4F7C-A545-738E7DF463CB}" destId="{1805C082-75FD-4EDF-98A2-F2AB4B124DA5}" srcOrd="0" destOrd="0" presId="urn:microsoft.com/office/officeart/2005/8/layout/funnel1"/>
    <dgm:cxn modelId="{45807CDF-6B97-4EB9-AADE-485F2566FCB2}" srcId="{B64B83F0-AAF1-4F7C-A545-738E7DF463CB}" destId="{AC52D7E8-30DE-4FF3-9D71-A04F7E135672}" srcOrd="4" destOrd="0" parTransId="{CEBE0876-1ECA-4566-8D4E-DC3F0B7875C7}" sibTransId="{CDF97A16-B9D5-45C8-9A22-3C4E87FC9CEF}"/>
    <dgm:cxn modelId="{891C65E7-F6C5-4643-AF0A-30CACF3E3887}" type="presOf" srcId="{3181E66C-30C9-4215-8521-CBCE5DD99F2A}" destId="{C0A7E21D-E149-4DA9-B133-9D6233E0CA32}" srcOrd="0" destOrd="0" presId="urn:microsoft.com/office/officeart/2005/8/layout/funnel1"/>
    <dgm:cxn modelId="{8BC63EFB-345C-417D-8ACA-311F7B93EEFB}" srcId="{B64B83F0-AAF1-4F7C-A545-738E7DF463CB}" destId="{FCA0EAEB-84CB-4BC8-A708-15E6049F5572}" srcOrd="0" destOrd="0" parTransId="{B9431D4F-7E26-441D-95BA-46997B547A02}" sibTransId="{322A79E6-F324-4A1B-88CD-DD4E35030EB7}"/>
    <dgm:cxn modelId="{677EEB1B-9E48-4D8F-ADFA-95DE6139998B}" type="presParOf" srcId="{1805C082-75FD-4EDF-98A2-F2AB4B124DA5}" destId="{8B8B6B68-A518-4EAE-B0C0-DAFE68084EB9}" srcOrd="0" destOrd="0" presId="urn:microsoft.com/office/officeart/2005/8/layout/funnel1"/>
    <dgm:cxn modelId="{9ED89F66-890D-4176-A2AF-B03875DCF3E5}" type="presParOf" srcId="{1805C082-75FD-4EDF-98A2-F2AB4B124DA5}" destId="{B37ADAD2-4FD5-4877-83F9-4AFB71C832EC}" srcOrd="1" destOrd="0" presId="urn:microsoft.com/office/officeart/2005/8/layout/funnel1"/>
    <dgm:cxn modelId="{117FC5AA-6C81-45E4-890F-50E6A5C49E52}" type="presParOf" srcId="{1805C082-75FD-4EDF-98A2-F2AB4B124DA5}" destId="{733662EE-4596-4FE5-AF8C-0DBA54BEE9EF}" srcOrd="2" destOrd="0" presId="urn:microsoft.com/office/officeart/2005/8/layout/funnel1"/>
    <dgm:cxn modelId="{99558A21-D2A9-4B93-9718-A77031D1D7AF}" type="presParOf" srcId="{1805C082-75FD-4EDF-98A2-F2AB4B124DA5}" destId="{C0A7E21D-E149-4DA9-B133-9D6233E0CA32}" srcOrd="3" destOrd="0" presId="urn:microsoft.com/office/officeart/2005/8/layout/funnel1"/>
    <dgm:cxn modelId="{42B3CC1C-0CA2-47D7-9253-65242C073400}" type="presParOf" srcId="{1805C082-75FD-4EDF-98A2-F2AB4B124DA5}" destId="{09C24581-97E7-47F8-AF7E-2BC6315ACFD2}" srcOrd="4" destOrd="0" presId="urn:microsoft.com/office/officeart/2005/8/layout/funnel1"/>
    <dgm:cxn modelId="{4AD939F9-893B-4A86-AA22-17D5B7E7BA76}" type="presParOf" srcId="{1805C082-75FD-4EDF-98A2-F2AB4B124DA5}" destId="{0167A261-B213-422C-9095-09F8F19BC810}" srcOrd="5" destOrd="0" presId="urn:microsoft.com/office/officeart/2005/8/layout/funnel1"/>
    <dgm:cxn modelId="{7E407656-A78E-44F9-B70C-76B9ECAC5F18}" type="presParOf" srcId="{1805C082-75FD-4EDF-98A2-F2AB4B124DA5}" destId="{E72417F4-7F29-484F-980E-A84F3975AFA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B6B68-A518-4EAE-B0C0-DAFE68084EB9}">
      <dsp:nvSpPr>
        <dsp:cNvPr id="0" name=""/>
        <dsp:cNvSpPr/>
      </dsp:nvSpPr>
      <dsp:spPr>
        <a:xfrm>
          <a:off x="2001583" y="235267"/>
          <a:ext cx="4669155" cy="16215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7ADAD2-4FD5-4877-83F9-4AFB71C832EC}">
      <dsp:nvSpPr>
        <dsp:cNvPr id="0" name=""/>
        <dsp:cNvSpPr/>
      </dsp:nvSpPr>
      <dsp:spPr>
        <a:xfrm>
          <a:off x="3890962" y="4205859"/>
          <a:ext cx="904875" cy="579120"/>
        </a:xfrm>
        <a:prstGeom prst="down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3662EE-4596-4FE5-AF8C-0DBA54BEE9EF}">
      <dsp:nvSpPr>
        <dsp:cNvPr id="0" name=""/>
        <dsp:cNvSpPr/>
      </dsp:nvSpPr>
      <dsp:spPr>
        <a:xfrm>
          <a:off x="2171700" y="4669155"/>
          <a:ext cx="4343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B050"/>
              </a:solidFill>
            </a:rPr>
            <a:t>Engaging</a:t>
          </a:r>
        </a:p>
      </dsp:txBody>
      <dsp:txXfrm>
        <a:off x="2171700" y="4669155"/>
        <a:ext cx="4343400" cy="1085850"/>
      </dsp:txXfrm>
    </dsp:sp>
    <dsp:sp modelId="{C0A7E21D-E149-4DA9-B133-9D6233E0CA32}">
      <dsp:nvSpPr>
        <dsp:cNvPr id="0" name=""/>
        <dsp:cNvSpPr/>
      </dsp:nvSpPr>
      <dsp:spPr>
        <a:xfrm>
          <a:off x="3699129" y="1982038"/>
          <a:ext cx="1628775" cy="162877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Programs</a:t>
          </a:r>
        </a:p>
      </dsp:txBody>
      <dsp:txXfrm>
        <a:off x="3937658" y="2220567"/>
        <a:ext cx="1151717" cy="1151717"/>
      </dsp:txXfrm>
    </dsp:sp>
    <dsp:sp modelId="{09C24581-97E7-47F8-AF7E-2BC6315ACFD2}">
      <dsp:nvSpPr>
        <dsp:cNvPr id="0" name=""/>
        <dsp:cNvSpPr/>
      </dsp:nvSpPr>
      <dsp:spPr>
        <a:xfrm>
          <a:off x="2533650" y="760094"/>
          <a:ext cx="1628775" cy="162877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Service Projects</a:t>
          </a:r>
        </a:p>
      </dsp:txBody>
      <dsp:txXfrm>
        <a:off x="2772179" y="998623"/>
        <a:ext cx="1151717" cy="1151717"/>
      </dsp:txXfrm>
    </dsp:sp>
    <dsp:sp modelId="{0167A261-B213-422C-9095-09F8F19BC810}">
      <dsp:nvSpPr>
        <dsp:cNvPr id="0" name=""/>
        <dsp:cNvSpPr/>
      </dsp:nvSpPr>
      <dsp:spPr>
        <a:xfrm>
          <a:off x="4198620" y="366293"/>
          <a:ext cx="1628775" cy="162877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People</a:t>
          </a:r>
        </a:p>
      </dsp:txBody>
      <dsp:txXfrm>
        <a:off x="4437149" y="604822"/>
        <a:ext cx="1151717" cy="1151717"/>
      </dsp:txXfrm>
    </dsp:sp>
    <dsp:sp modelId="{E72417F4-7F29-484F-980E-A84F3975AFA6}">
      <dsp:nvSpPr>
        <dsp:cNvPr id="0" name=""/>
        <dsp:cNvSpPr/>
      </dsp:nvSpPr>
      <dsp:spPr>
        <a:xfrm>
          <a:off x="1850744" y="75436"/>
          <a:ext cx="5067300" cy="405384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9"/>
          </a:xfrm>
          <a:prstGeom prst="rect">
            <a:avLst/>
          </a:prstGeom>
        </p:spPr>
        <p:txBody>
          <a:bodyPr vert="horz" lIns="94840" tIns="47420" rIns="94840" bIns="47420" rtlCol="0"/>
          <a:lstStyle>
            <a:lvl1pPr algn="l" eaLnBrk="1" hangingPunct="1">
              <a:spcBef>
                <a:spcPct val="40000"/>
              </a:spcBef>
              <a:buClr>
                <a:srgbClr val="FFDA4E"/>
              </a:buClr>
              <a:buSzPct val="60000"/>
              <a:buFontTx/>
              <a:buChar char="•"/>
              <a:defRPr sz="1200">
                <a:cs typeface="Arial" charset="0"/>
              </a:defRPr>
            </a:lvl1pPr>
          </a:lstStyle>
          <a:p>
            <a:pPr>
              <a:defRPr/>
            </a:pPr>
            <a:endParaRPr lang="en-US"/>
          </a:p>
        </p:txBody>
      </p:sp>
      <p:sp>
        <p:nvSpPr>
          <p:cNvPr id="3" name="Date Placeholder 2"/>
          <p:cNvSpPr>
            <a:spLocks noGrp="1"/>
          </p:cNvSpPr>
          <p:nvPr>
            <p:ph type="dt" sz="quarter" idx="1"/>
          </p:nvPr>
        </p:nvSpPr>
        <p:spPr>
          <a:xfrm>
            <a:off x="4142962" y="0"/>
            <a:ext cx="3170583" cy="480389"/>
          </a:xfrm>
          <a:prstGeom prst="rect">
            <a:avLst/>
          </a:prstGeom>
        </p:spPr>
        <p:txBody>
          <a:bodyPr vert="horz" lIns="94840" tIns="47420" rIns="94840" bIns="47420" rtlCol="0"/>
          <a:lstStyle>
            <a:lvl1pPr algn="r" eaLnBrk="1" hangingPunct="1">
              <a:spcBef>
                <a:spcPct val="40000"/>
              </a:spcBef>
              <a:buClr>
                <a:srgbClr val="FFDA4E"/>
              </a:buClr>
              <a:buSzPct val="60000"/>
              <a:buFontTx/>
              <a:buChar char="•"/>
              <a:defRPr sz="1200">
                <a:cs typeface="Arial" charset="0"/>
              </a:defRPr>
            </a:lvl1pPr>
          </a:lstStyle>
          <a:p>
            <a:pPr>
              <a:defRPr/>
            </a:pPr>
            <a:fld id="{A3DA8519-12B7-4030-9831-B4EDCB75A1F3}" type="datetimeFigureOut">
              <a:rPr lang="en-US"/>
              <a:pPr>
                <a:defRPr/>
              </a:pPr>
              <a:t>2/27/2020</a:t>
            </a:fld>
            <a:endParaRPr lang="en-US"/>
          </a:p>
        </p:txBody>
      </p:sp>
      <p:sp>
        <p:nvSpPr>
          <p:cNvPr id="4" name="Footer Placeholder 3"/>
          <p:cNvSpPr>
            <a:spLocks noGrp="1"/>
          </p:cNvSpPr>
          <p:nvPr>
            <p:ph type="ftr" sz="quarter" idx="2"/>
          </p:nvPr>
        </p:nvSpPr>
        <p:spPr>
          <a:xfrm>
            <a:off x="1" y="9119172"/>
            <a:ext cx="3170583" cy="480389"/>
          </a:xfrm>
          <a:prstGeom prst="rect">
            <a:avLst/>
          </a:prstGeom>
        </p:spPr>
        <p:txBody>
          <a:bodyPr vert="horz" lIns="94840" tIns="47420" rIns="94840" bIns="47420" rtlCol="0" anchor="b"/>
          <a:lstStyle>
            <a:lvl1pPr algn="l" eaLnBrk="1" hangingPunct="1">
              <a:spcBef>
                <a:spcPct val="40000"/>
              </a:spcBef>
              <a:buClr>
                <a:srgbClr val="FFDA4E"/>
              </a:buClr>
              <a:buSzPct val="60000"/>
              <a:buFontTx/>
              <a:buChar char="•"/>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142962" y="9119172"/>
            <a:ext cx="3170583" cy="480389"/>
          </a:xfrm>
          <a:prstGeom prst="rect">
            <a:avLst/>
          </a:prstGeom>
        </p:spPr>
        <p:txBody>
          <a:bodyPr vert="horz" wrap="square" lIns="94840" tIns="47420" rIns="94840" bIns="47420" numCol="1" anchor="b" anchorCtr="0" compatLnSpc="1">
            <a:prstTxWarp prst="textNoShape">
              <a:avLst/>
            </a:prstTxWarp>
          </a:bodyPr>
          <a:lstStyle>
            <a:lvl1pPr algn="r" eaLnBrk="1" hangingPunct="1">
              <a:spcBef>
                <a:spcPct val="40000"/>
              </a:spcBef>
              <a:buClr>
                <a:srgbClr val="FFDA4E"/>
              </a:buClr>
              <a:buSzPct val="60000"/>
              <a:buFontTx/>
              <a:buChar char="•"/>
              <a:defRPr sz="1200"/>
            </a:lvl1pPr>
          </a:lstStyle>
          <a:p>
            <a:fld id="{A773CE7B-2E47-4419-A3F9-B2C3C20AA83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170583" cy="480389"/>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517" eaLnBrk="1" hangingPunct="1">
              <a:spcBef>
                <a:spcPct val="0"/>
              </a:spcBef>
              <a:buClrTx/>
              <a:buSzTx/>
              <a:buFontTx/>
              <a:buNone/>
              <a:defRPr sz="1200" b="0">
                <a:solidFill>
                  <a:schemeClr val="tx1"/>
                </a:solidFill>
                <a:latin typeface="Arial" charset="0"/>
                <a:cs typeface="Arial" charset="0"/>
              </a:defRPr>
            </a:lvl1pPr>
          </a:lstStyle>
          <a:p>
            <a:pPr>
              <a:defRPr/>
            </a:pPr>
            <a:endParaRPr lang="en-US"/>
          </a:p>
        </p:txBody>
      </p:sp>
      <p:sp>
        <p:nvSpPr>
          <p:cNvPr id="7171" name="Rectangle 3"/>
          <p:cNvSpPr>
            <a:spLocks noGrp="1" noChangeArrowheads="1"/>
          </p:cNvSpPr>
          <p:nvPr>
            <p:ph type="dt" idx="1"/>
          </p:nvPr>
        </p:nvSpPr>
        <p:spPr bwMode="auto">
          <a:xfrm>
            <a:off x="4142962" y="0"/>
            <a:ext cx="3170583" cy="480389"/>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517" eaLnBrk="1" hangingPunct="1">
              <a:spcBef>
                <a:spcPct val="0"/>
              </a:spcBef>
              <a:buClrTx/>
              <a:buSzTx/>
              <a:buFontTx/>
              <a:buNone/>
              <a:defRPr sz="1200" b="0">
                <a:solidFill>
                  <a:schemeClr val="tx1"/>
                </a:solidFill>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2184" y="4561226"/>
            <a:ext cx="5850834" cy="4320213"/>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1" y="9119172"/>
            <a:ext cx="3170583" cy="48038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517" eaLnBrk="1" hangingPunct="1">
              <a:spcBef>
                <a:spcPct val="0"/>
              </a:spcBef>
              <a:buClrTx/>
              <a:buSzTx/>
              <a:buFontTx/>
              <a:buNone/>
              <a:defRPr sz="1200" b="0">
                <a:solidFill>
                  <a:schemeClr val="tx1"/>
                </a:solidFill>
                <a:latin typeface="Arial" charset="0"/>
                <a:cs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142962" y="9119172"/>
            <a:ext cx="3170583" cy="48038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517" eaLnBrk="1" hangingPunct="1">
              <a:defRPr sz="1200" b="0">
                <a:solidFill>
                  <a:schemeClr val="tx1"/>
                </a:solidFill>
                <a:latin typeface="Arial" pitchFamily="34" charset="0"/>
              </a:defRPr>
            </a:lvl1pPr>
          </a:lstStyle>
          <a:p>
            <a:fld id="{7C8FD884-2FC9-430C-9512-0E074FF580B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B60ED8F5-E74B-433E-89DE-C958CC55754E}" type="slidenum">
              <a:rPr lang="en-US" altLang="en-US"/>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altLang="en-US" dirty="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pPr defTabSz="948404"/>
            <a:fld id="{ECAAE47E-D0B1-40D6-9A02-97A4171E9F17}" type="slidenum">
              <a:rPr lang="en-US" altLang="en-US" smtClean="0">
                <a:latin typeface="Arial" pitchFamily="34" charset="0"/>
                <a:cs typeface="Arial" pitchFamily="34" charset="0"/>
              </a:rPr>
              <a:pPr defTabSz="948404"/>
              <a:t>12</a:t>
            </a:fld>
            <a:endParaRPr lang="en-US" altLang="en-US">
              <a:latin typeface="Arial" pitchFamily="34" charset="0"/>
              <a:cs typeface="Arial"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pPr defTabSz="948404"/>
            <a:fld id="{DC276406-3A3D-4CEF-81FA-B6DF7E8059CC}" type="slidenum">
              <a:rPr lang="en-US" altLang="en-US" smtClean="0">
                <a:latin typeface="Arial" pitchFamily="34" charset="0"/>
                <a:cs typeface="Arial" pitchFamily="34" charset="0"/>
              </a:rPr>
              <a:pPr defTabSz="948404"/>
              <a:t>13</a:t>
            </a:fld>
            <a:endParaRPr lang="en-US" altLang="en-US">
              <a:latin typeface="Arial" pitchFamily="34" charset="0"/>
              <a:cs typeface="Arial" pitchFamily="34"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pPr defTabSz="948404"/>
            <a:fld id="{3844FF91-49A3-4328-BEB5-D3E9CBF78A05}" type="slidenum">
              <a:rPr lang="en-US" altLang="en-US" smtClean="0">
                <a:latin typeface="Arial" pitchFamily="34" charset="0"/>
                <a:cs typeface="Arial" pitchFamily="34" charset="0"/>
              </a:rPr>
              <a:pPr defTabSz="948404"/>
              <a:t>14</a:t>
            </a:fld>
            <a:endParaRPr lang="en-US" altLang="en-US">
              <a:latin typeface="Arial" pitchFamily="34" charset="0"/>
              <a:cs typeface="Arial" pitchFamily="34"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pPr defTabSz="948404"/>
            <a:fld id="{012DB153-610B-4A80-8A92-CE2490CB6E80}" type="slidenum">
              <a:rPr lang="en-US" altLang="en-US" smtClean="0">
                <a:latin typeface="Arial" pitchFamily="34" charset="0"/>
                <a:cs typeface="Arial" pitchFamily="34" charset="0"/>
              </a:rPr>
              <a:pPr defTabSz="948404"/>
              <a:t>16</a:t>
            </a:fld>
            <a:endParaRPr lang="en-US" altLang="en-US">
              <a:latin typeface="Arial" pitchFamily="34" charset="0"/>
              <a:cs typeface="Arial" pitchFamily="34"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8FD884-2FC9-430C-9512-0E074FF580B8}" type="slidenum">
              <a:rPr lang="en-US" altLang="en-US" smtClean="0"/>
              <a:pPr/>
              <a:t>17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pPr defTabSz="948404"/>
            <a:fld id="{5F18CD83-5430-4BA0-ABEF-84C3F71D9C65}" type="slidenum">
              <a:rPr lang="en-US" altLang="en-US" smtClean="0">
                <a:latin typeface="Arial" pitchFamily="34" charset="0"/>
                <a:cs typeface="Arial" pitchFamily="34" charset="0"/>
              </a:rPr>
              <a:pPr defTabSz="948404"/>
              <a:t>19</a:t>
            </a:fld>
            <a:endParaRPr lang="en-US" altLang="en-US">
              <a:latin typeface="Arial" pitchFamily="34" charset="0"/>
              <a:cs typeface="Arial" pitchFamily="34"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pPr defTabSz="948404"/>
            <a:fld id="{9506E7B7-16B1-43C7-873A-6799088B9680}" type="slidenum">
              <a:rPr lang="en-US" altLang="en-US" smtClean="0">
                <a:latin typeface="Arial" pitchFamily="34" charset="0"/>
                <a:cs typeface="Arial" pitchFamily="34" charset="0"/>
              </a:rPr>
              <a:pPr defTabSz="948404"/>
              <a:t>20</a:t>
            </a:fld>
            <a:endParaRPr lang="en-US" altLang="en-US">
              <a:latin typeface="Arial" pitchFamily="34" charset="0"/>
              <a:cs typeface="Arial" pitchFamily="34"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pPr defTabSz="948404"/>
            <a:fld id="{C4C689D4-A2F3-4E16-B599-D97533096125}" type="slidenum">
              <a:rPr lang="en-US" altLang="en-US" smtClean="0">
                <a:latin typeface="Arial" pitchFamily="34" charset="0"/>
                <a:cs typeface="Arial" pitchFamily="34" charset="0"/>
              </a:rPr>
              <a:pPr defTabSz="948404"/>
              <a:t>21</a:t>
            </a:fld>
            <a:endParaRPr lang="en-US" altLang="en-US">
              <a:latin typeface="Arial" pitchFamily="34" charset="0"/>
              <a:cs typeface="Arial" pitchFamily="34" charset="0"/>
            </a:endParaRPr>
          </a:p>
        </p:txBody>
      </p:sp>
      <p:sp>
        <p:nvSpPr>
          <p:cNvPr id="274435" name="Rectangle 2"/>
          <p:cNvSpPr>
            <a:spLocks noGrp="1" noRot="1" noChangeAspect="1" noChangeArrowheads="1" noTextEdit="1"/>
          </p:cNvSpPr>
          <p:nvPr>
            <p:ph type="sldImg"/>
          </p:nvPr>
        </p:nvSpPr>
        <p:spPr>
          <a:xfrm>
            <a:off x="1263650" y="722313"/>
            <a:ext cx="4795838" cy="3595687"/>
          </a:xfrm>
          <a:ln/>
        </p:spPr>
      </p:sp>
      <p:sp>
        <p:nvSpPr>
          <p:cNvPr id="274436" name="Rectangle 3"/>
          <p:cNvSpPr>
            <a:spLocks noGrp="1" noChangeArrowheads="1"/>
          </p:cNvSpPr>
          <p:nvPr>
            <p:ph type="body" idx="1"/>
          </p:nvPr>
        </p:nvSpPr>
        <p:spPr>
          <a:xfrm>
            <a:off x="975114" y="4559711"/>
            <a:ext cx="5364976" cy="4320971"/>
          </a:xfrm>
          <a:noFill/>
          <a:ln/>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pPr defTabSz="948404"/>
            <a:fld id="{5A0334BE-4532-4159-AA32-04A7C96B7591}" type="slidenum">
              <a:rPr lang="en-US" altLang="en-US" smtClean="0">
                <a:latin typeface="Arial" pitchFamily="34" charset="0"/>
                <a:cs typeface="Arial" pitchFamily="34" charset="0"/>
              </a:rPr>
              <a:pPr defTabSz="948404"/>
              <a:t>22</a:t>
            </a:fld>
            <a:endParaRPr lang="en-US" altLang="en-US">
              <a:latin typeface="Arial" pitchFamily="34" charset="0"/>
              <a:cs typeface="Arial" pitchFamily="34" charset="0"/>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pPr defTabSz="948404"/>
            <a:fld id="{FA43BFB0-8978-44A6-B99D-C3E4DBB93125}" type="slidenum">
              <a:rPr lang="en-US" altLang="en-US" smtClean="0">
                <a:latin typeface="Arial" pitchFamily="34" charset="0"/>
                <a:cs typeface="Arial" pitchFamily="34" charset="0"/>
              </a:rPr>
              <a:pPr defTabSz="948404"/>
              <a:t>23</a:t>
            </a:fld>
            <a:endParaRPr lang="en-US" altLang="en-US">
              <a:latin typeface="Arial" pitchFamily="34" charset="0"/>
              <a:cs typeface="Arial" pitchFamily="34"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FD884-2FC9-430C-9512-0E074FF580B8}" type="slidenum">
              <a:rPr lang="en-US" altLang="en-US" smtClean="0"/>
              <a:pPr/>
              <a:t>3</a:t>
            </a:fld>
            <a:endParaRPr lang="en-US" altLang="en-US"/>
          </a:p>
        </p:txBody>
      </p:sp>
    </p:spTree>
    <p:extLst>
      <p:ext uri="{BB962C8B-B14F-4D97-AF65-F5344CB8AC3E}">
        <p14:creationId xmlns:p14="http://schemas.microsoft.com/office/powerpoint/2010/main" val="1587180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pPr defTabSz="948404"/>
            <a:fld id="{601F57FD-4F36-40C4-A8F0-BDD64F29F4FB}" type="slidenum">
              <a:rPr lang="en-US" altLang="en-US" smtClean="0">
                <a:latin typeface="Arial" pitchFamily="34" charset="0"/>
                <a:cs typeface="Arial" pitchFamily="34" charset="0"/>
              </a:rPr>
              <a:pPr defTabSz="948404"/>
              <a:t>24</a:t>
            </a:fld>
            <a:endParaRPr lang="en-US" altLang="en-US">
              <a:latin typeface="Arial" pitchFamily="34" charset="0"/>
              <a:cs typeface="Arial" pitchFamily="34" charset="0"/>
            </a:endParaRPr>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xfrm>
            <a:off x="486938" y="4559711"/>
            <a:ext cx="6420624" cy="4320971"/>
          </a:xfrm>
          <a:noFill/>
          <a:ln/>
        </p:spPr>
        <p:txBody>
          <a:bodyPr/>
          <a:lstStyle/>
          <a:p>
            <a:pPr eaLnBrk="1" hangingPunct="1"/>
            <a:r>
              <a:rPr lang="en-US" altLang="en-US"/>
              <a:t>Early in the process the trustees, through the recommendation from the Future Vision Committee, adopted the motto mission statement and priorities of the Future Vision Plan, which were approved and endorsed by the Rotary International Board of Directors and the 2007 Council on Legislation. The motto for The Rotary Foundation is “Doing good in the world”, the famous words of past president Arch Klumph from 1917. </a:t>
            </a:r>
          </a:p>
          <a:p>
            <a:pPr eaLnBrk="1" hangingPunct="1"/>
            <a:endParaRPr lang="en-US" altLang="en-US"/>
          </a:p>
          <a:p>
            <a:pPr eaLnBrk="1" hangingPunct="1"/>
            <a:r>
              <a:rPr lang="en-US" altLang="en-US"/>
              <a:t>The mission of The Rotary Foundation is to enable Rotarians to advance world understanding, good will and peace, through the improvement of health, the support of education and the alleviation of poverty. Based upon the principle areas of the mission statement the Trustees of The Rotary Foundation and the Board of Directors of Rotary International have approved six areas of focus for The Rotary Foundation in the future.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pPr defTabSz="948404"/>
            <a:fld id="{5E1E5F68-B291-4718-9720-100276527D1B}" type="slidenum">
              <a:rPr lang="en-US" altLang="en-US" smtClean="0">
                <a:latin typeface="Arial" pitchFamily="34" charset="0"/>
                <a:cs typeface="Arial" pitchFamily="34" charset="0"/>
              </a:rPr>
              <a:pPr defTabSz="948404"/>
              <a:t>25</a:t>
            </a:fld>
            <a:endParaRPr lang="en-US" altLang="en-US">
              <a:latin typeface="Arial" pitchFamily="34" charset="0"/>
              <a:cs typeface="Arial" pitchFamily="34" charset="0"/>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lnSpc>
                <a:spcPct val="90000"/>
              </a:lnSpc>
            </a:pPr>
            <a:r>
              <a:rPr lang="en-US" altLang="en-US" sz="1100" dirty="0"/>
              <a:t>The </a:t>
            </a:r>
            <a:r>
              <a:rPr lang="en-US" altLang="en-US" sz="1100" b="1" dirty="0"/>
              <a:t>Ambassadorial Scholarships Program</a:t>
            </a:r>
            <a:r>
              <a:rPr lang="en-US" altLang="en-US" sz="1100" dirty="0"/>
              <a:t> has funded nearly 37,000 men and women from 100 nations to study abroad since 1947. We are one of the world's largest privately funded international scholarship programs. </a:t>
            </a:r>
            <a:r>
              <a:rPr lang="en-US" altLang="en-US" dirty="0"/>
              <a:t> Nearly 1,000 scholarships were awarded for study in 2004-05 representing some 70 countries. </a:t>
            </a:r>
          </a:p>
          <a:p>
            <a:pPr eaLnBrk="1" hangingPunct="1">
              <a:lnSpc>
                <a:spcPct val="90000"/>
              </a:lnSpc>
            </a:pPr>
            <a:endParaRPr lang="en-US" altLang="en-US" sz="1100" dirty="0"/>
          </a:p>
          <a:p>
            <a:pPr eaLnBrk="1" hangingPunct="1">
              <a:lnSpc>
                <a:spcPct val="90000"/>
              </a:lnSpc>
            </a:pPr>
            <a:r>
              <a:rPr lang="en-US" altLang="en-US" sz="1100" b="1" dirty="0"/>
              <a:t>Group Study Exchange</a:t>
            </a:r>
            <a:r>
              <a:rPr lang="en-US" altLang="en-US" sz="1100" dirty="0"/>
              <a:t> is a unique cultural and vocational exchange opportunity for young business and professional men and women between the ages of 25 and 40 and in the early years of their professional lives. Teams exchange visits between paired areas in different countries. For four to six weeks, team members experience the host country's institutions and ways of life, observe their own vocations as practiced abroad, develop personal and professional relationships, and exchange ideas.</a:t>
            </a:r>
          </a:p>
          <a:p>
            <a:pPr eaLnBrk="1" hangingPunct="1">
              <a:lnSpc>
                <a:spcPct val="90000"/>
              </a:lnSpc>
            </a:pPr>
            <a:endParaRPr lang="en-US" altLang="en-US" sz="1100" dirty="0"/>
          </a:p>
          <a:p>
            <a:pPr eaLnBrk="1" hangingPunct="1">
              <a:lnSpc>
                <a:spcPct val="90000"/>
              </a:lnSpc>
            </a:pPr>
            <a:r>
              <a:rPr lang="en-US" altLang="en-US" sz="1100" dirty="0"/>
              <a:t>Rotary Centers for International Studies in peace and conflict resolution allows for up to 70 fellows to study at one of the seven Rotary Centers worldwide. The selected Rotary World Peace Fellows gain a master's degree in conflict resolution, peace studies, and international relations. </a:t>
            </a:r>
          </a:p>
          <a:p>
            <a:pPr eaLnBrk="1" hangingPunct="1">
              <a:lnSpc>
                <a:spcPct val="90000"/>
              </a:lnSpc>
            </a:pPr>
            <a:endParaRPr lang="en-US" altLang="en-US" sz="1100" dirty="0"/>
          </a:p>
          <a:p>
            <a:pPr eaLnBrk="1" hangingPunct="1">
              <a:lnSpc>
                <a:spcPct val="90000"/>
              </a:lnSpc>
            </a:pPr>
            <a:r>
              <a:rPr lang="en-US" altLang="en-US" sz="900" i="1" dirty="0"/>
              <a:t>This photo depicts </a:t>
            </a:r>
            <a:r>
              <a:rPr lang="en-US" altLang="en-US" sz="900" i="1" dirty="0" err="1"/>
              <a:t>Alla</a:t>
            </a:r>
            <a:r>
              <a:rPr lang="en-US" altLang="en-US" sz="900" i="1" dirty="0"/>
              <a:t> </a:t>
            </a:r>
            <a:r>
              <a:rPr lang="en-US" altLang="en-US" sz="900" i="1" dirty="0" err="1"/>
              <a:t>Lefkowitz</a:t>
            </a:r>
            <a:r>
              <a:rPr lang="en-US" altLang="en-US" sz="900" i="1" dirty="0"/>
              <a:t>, an Ambassadorial scholar currently sponsored by the Rotary Club of Claremont Sunrise in District 5300, California. </a:t>
            </a:r>
            <a:r>
              <a:rPr lang="en-US" altLang="en-US" sz="900" i="1" dirty="0" err="1"/>
              <a:t>Alla</a:t>
            </a:r>
            <a:r>
              <a:rPr lang="en-US" altLang="en-US" sz="900" i="1" dirty="0"/>
              <a:t> is studying development studies in Cameroon and has been assisting with a plan to work and conduct research with many NGOs, especially those handling HIV/AIDS pandemic in Cameroon. </a:t>
            </a:r>
          </a:p>
          <a:p>
            <a:pPr eaLnBrk="1" hangingPunct="1">
              <a:lnSpc>
                <a:spcPct val="90000"/>
              </a:lnSpc>
            </a:pPr>
            <a:r>
              <a:rPr lang="en-US" altLang="en-US" sz="900" dirty="0"/>
              <a:t> </a:t>
            </a:r>
          </a:p>
          <a:p>
            <a:pPr eaLnBrk="1" hangingPunct="1">
              <a:lnSpc>
                <a:spcPct val="90000"/>
              </a:lnSpc>
            </a:pPr>
            <a:endParaRPr lang="en-US" altLang="en-US" sz="900" dirty="0"/>
          </a:p>
          <a:p>
            <a:pPr eaLnBrk="1" hangingPunct="1">
              <a:lnSpc>
                <a:spcPct val="90000"/>
              </a:lnSpc>
            </a:pPr>
            <a:r>
              <a:rPr lang="en-US" altLang="en-US" sz="1100" dirty="0"/>
              <a:t>(Speaker’s note: optional)</a:t>
            </a:r>
          </a:p>
          <a:p>
            <a:pPr eaLnBrk="1" hangingPunct="1">
              <a:lnSpc>
                <a:spcPct val="90000"/>
              </a:lnSpc>
            </a:pPr>
            <a:r>
              <a:rPr lang="en-US" altLang="en-US" sz="1100" dirty="0"/>
              <a:t>You can find more information regarding these programs and other Educational Programs on the Educational Programs Web pages on the Rotary Web site.</a:t>
            </a:r>
          </a:p>
          <a:p>
            <a:pPr eaLnBrk="1" hangingPunct="1">
              <a:lnSpc>
                <a:spcPct val="90000"/>
              </a:lnSpc>
            </a:pPr>
            <a:endParaRPr lang="en-US" altLang="en-US" sz="1100" dirty="0"/>
          </a:p>
          <a:p>
            <a:pPr eaLnBrk="1" hangingPunct="1">
              <a:lnSpc>
                <a:spcPct val="90000"/>
              </a:lnSpc>
            </a:pPr>
            <a:r>
              <a:rPr lang="en-US" altLang="en-US" sz="1100" dirty="0"/>
              <a:t>Or</a:t>
            </a:r>
          </a:p>
          <a:p>
            <a:pPr eaLnBrk="1" hangingPunct="1">
              <a:lnSpc>
                <a:spcPct val="90000"/>
              </a:lnSpc>
            </a:pPr>
            <a:r>
              <a:rPr lang="en-US" altLang="en-US" sz="1100" dirty="0"/>
              <a:t>Talk about a GSE team or recent scholar sponsored by the club.</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pPr defTabSz="948404"/>
            <a:fld id="{989E8754-7819-418F-97E4-A8309867E943}" type="slidenum">
              <a:rPr lang="en-US" altLang="en-US" smtClean="0">
                <a:latin typeface="Arial" pitchFamily="34" charset="0"/>
                <a:cs typeface="Arial" pitchFamily="34" charset="0"/>
              </a:rPr>
              <a:pPr defTabSz="948404"/>
              <a:t>26</a:t>
            </a:fld>
            <a:endParaRPr lang="en-US" altLang="en-US">
              <a:latin typeface="Arial" pitchFamily="34" charset="0"/>
              <a:cs typeface="Arial" pitchFamily="34" charset="0"/>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pPr defTabSz="948404"/>
            <a:fld id="{7651861E-FB8E-4721-9E5B-B768E9B64515}" type="slidenum">
              <a:rPr lang="en-US" altLang="en-US" smtClean="0">
                <a:latin typeface="Arial" pitchFamily="34" charset="0"/>
                <a:cs typeface="Arial" pitchFamily="34" charset="0"/>
              </a:rPr>
              <a:pPr defTabSz="948404"/>
              <a:t>27</a:t>
            </a:fld>
            <a:endParaRPr lang="en-US" altLang="en-US">
              <a:latin typeface="Arial" pitchFamily="34" charset="0"/>
              <a:cs typeface="Arial" pitchFamily="34" charset="0"/>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r>
              <a:rPr lang="en-US" altLang="en-US" sz="1100"/>
              <a:t>The Annual Programs Fund addresses the need to support the day-to-day functioning of the wide range of educational and humanitarian programs.</a:t>
            </a:r>
          </a:p>
          <a:p>
            <a:pPr eaLnBrk="1" hangingPunct="1"/>
            <a:endParaRPr lang="en-US" altLang="en-US" sz="1100"/>
          </a:p>
          <a:p>
            <a:pPr eaLnBrk="1" hangingPunct="1"/>
            <a:endParaRPr lang="en-US" altLang="en-US"/>
          </a:p>
          <a:p>
            <a:pPr eaLnBrk="1" hangingPunct="1"/>
            <a:endParaRPr lang="en-US" altLang="en-US"/>
          </a:p>
          <a:p>
            <a:pPr eaLnBrk="1" hangingPunct="1"/>
            <a:r>
              <a:rPr lang="en-US" altLang="en-US"/>
              <a:t>The Annual Programs Fund addresses the need to support the day-to-day functioning of the wide range of programs.</a:t>
            </a:r>
          </a:p>
          <a:p>
            <a:pPr eaLnBrk="1" hangingPunct="1"/>
            <a:endParaRPr lang="en-US" altLang="en-US"/>
          </a:p>
          <a:p>
            <a:pPr eaLnBrk="1" hangingPunct="1"/>
            <a:r>
              <a:rPr lang="en-US" altLang="en-US"/>
              <a:t>What does </a:t>
            </a:r>
            <a:r>
              <a:rPr lang="en-US" altLang="en-US" b="1" i="1"/>
              <a:t>Every Rotarian, Every Year</a:t>
            </a:r>
            <a:r>
              <a:rPr lang="en-US" altLang="en-US"/>
              <a:t> (EREY) mean? </a:t>
            </a:r>
          </a:p>
          <a:p>
            <a:pPr eaLnBrk="1" hangingPunct="1"/>
            <a:endParaRPr lang="en-US" altLang="en-US"/>
          </a:p>
          <a:p>
            <a:pPr eaLnBrk="1" hangingPunct="1"/>
            <a:r>
              <a:rPr lang="en-US" altLang="en-US"/>
              <a:t>It means encouraging all of our members to get involved in an club or district project. </a:t>
            </a:r>
          </a:p>
          <a:p>
            <a:pPr eaLnBrk="1" hangingPunct="1"/>
            <a:r>
              <a:rPr lang="en-US" altLang="en-US"/>
              <a:t>It means supporting The Rotary Foundation with a minimum $100 contribution to the Annual Programs Fund…every year.</a:t>
            </a:r>
          </a:p>
          <a:p>
            <a:pPr eaLnBrk="1" hangingPunct="1"/>
            <a:r>
              <a:rPr lang="en-US" altLang="en-US"/>
              <a:t>It means you becoming a Rotary Foundation Sustaining Member. </a:t>
            </a:r>
          </a:p>
          <a:p>
            <a:pPr eaLnBrk="1" hangingPunct="1"/>
            <a:r>
              <a:rPr lang="en-US" altLang="en-US"/>
              <a:t>It means our collective commitment to help make our world better.</a:t>
            </a:r>
          </a:p>
          <a:p>
            <a:pPr eaLnBrk="1" hangingPunct="1"/>
            <a:endParaRPr lang="en-US" altLang="en-US"/>
          </a:p>
          <a:p>
            <a:pPr eaLnBrk="1" hangingPunct="1"/>
            <a:r>
              <a:rPr lang="en-US" altLang="en-US"/>
              <a:t>As a reminder, all contributions to the Annual Programs Fund are eligible for Paul Harris Fellow recognition.</a:t>
            </a:r>
          </a:p>
          <a:p>
            <a:pPr eaLnBrk="1" hangingPunct="1"/>
            <a:endParaRPr lang="en-US" altLang="en-US"/>
          </a:p>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pPr defTabSz="948404"/>
            <a:fld id="{1CECFAB9-C396-4176-A88C-8FCB74F46D3C}" type="slidenum">
              <a:rPr lang="en-US" altLang="en-US" smtClean="0">
                <a:latin typeface="Arial" pitchFamily="34" charset="0"/>
                <a:cs typeface="Arial" pitchFamily="34" charset="0"/>
              </a:rPr>
              <a:pPr defTabSz="948404"/>
              <a:t>28</a:t>
            </a:fld>
            <a:endParaRPr lang="en-US" altLang="en-US">
              <a:latin typeface="Arial" pitchFamily="34" charset="0"/>
              <a:cs typeface="Arial" pitchFamily="34" charset="0"/>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pPr defTabSz="948404"/>
            <a:fld id="{E0688F07-3813-4E91-AF76-A590F52F857F}" type="slidenum">
              <a:rPr lang="en-US" altLang="en-US" smtClean="0">
                <a:latin typeface="Arial" pitchFamily="34" charset="0"/>
                <a:cs typeface="Arial" pitchFamily="34" charset="0"/>
              </a:rPr>
              <a:pPr defTabSz="948404"/>
              <a:t>29</a:t>
            </a:fld>
            <a:endParaRPr lang="en-US" altLang="en-US">
              <a:latin typeface="Arial" pitchFamily="34" charset="0"/>
              <a:cs typeface="Arial" pitchFamily="34" charset="0"/>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xfrm>
            <a:off x="975114" y="4559711"/>
            <a:ext cx="5364976" cy="4320971"/>
          </a:xfrm>
          <a:noFill/>
          <a:ln/>
        </p:spPr>
        <p:txBody>
          <a:bodyPr/>
          <a:lstStyle/>
          <a:p>
            <a:pPr algn="just" eaLnBrk="1" hangingPunct="1">
              <a:lnSpc>
                <a:spcPct val="90000"/>
              </a:lnSpc>
            </a:pPr>
            <a:r>
              <a:rPr lang="en-US" altLang="en-US" sz="1100">
                <a:cs typeface="Times New Roman" pitchFamily="18" charset="0"/>
              </a:rPr>
              <a:t>Fifty percent (50%) of all contributions come back to our district through District Designated Funds (DDF) in three years to spend on educational and humanitarian programs chosen by us; even grants that may be used for projects in our local community. Through the SHARE system, our contributions to the Foundation help both the locally and globally.</a:t>
            </a:r>
          </a:p>
          <a:p>
            <a:pPr algn="just" eaLnBrk="1" hangingPunct="1">
              <a:lnSpc>
                <a:spcPct val="90000"/>
              </a:lnSpc>
            </a:pPr>
            <a:endParaRPr lang="en-US" altLang="en-US" sz="1100">
              <a:cs typeface="Times New Roman" pitchFamily="18" charset="0"/>
            </a:endParaRPr>
          </a:p>
          <a:p>
            <a:pPr algn="just" eaLnBrk="1" hangingPunct="1">
              <a:lnSpc>
                <a:spcPct val="90000"/>
              </a:lnSpc>
            </a:pPr>
            <a:r>
              <a:rPr lang="en-US" altLang="en-US" sz="1100">
                <a:cs typeface="Times New Roman" pitchFamily="18" charset="0"/>
              </a:rPr>
              <a:t>Here’s an example:</a:t>
            </a:r>
          </a:p>
          <a:p>
            <a:pPr eaLnBrk="1" hangingPunct="1">
              <a:lnSpc>
                <a:spcPct val="90000"/>
              </a:lnSpc>
            </a:pPr>
            <a:r>
              <a:rPr lang="en-US" altLang="en-US" sz="1100"/>
              <a:t>Year 1: Our district raised $100,000 in 2004-05</a:t>
            </a:r>
          </a:p>
          <a:p>
            <a:pPr eaLnBrk="1" hangingPunct="1">
              <a:lnSpc>
                <a:spcPct val="90000"/>
              </a:lnSpc>
            </a:pPr>
            <a:r>
              <a:rPr lang="en-US" altLang="en-US" sz="1100"/>
              <a:t>Year 2: $50,000 is available in DDF for programs we select.</a:t>
            </a:r>
          </a:p>
          <a:p>
            <a:pPr eaLnBrk="1" hangingPunct="1">
              <a:lnSpc>
                <a:spcPct val="90000"/>
              </a:lnSpc>
            </a:pPr>
            <a:r>
              <a:rPr lang="en-US" altLang="en-US" sz="1100"/>
              <a:t>Year 3: Spending takes place in 2007-08 </a:t>
            </a:r>
          </a:p>
          <a:p>
            <a:pPr eaLnBrk="1" hangingPunct="1">
              <a:lnSpc>
                <a:spcPct val="90000"/>
              </a:lnSpc>
              <a:spcBef>
                <a:spcPct val="0"/>
              </a:spcBef>
            </a:pPr>
            <a:endParaRPr lang="en-US" altLang="en-US" sz="1100" b="1" i="1" u="sng"/>
          </a:p>
          <a:p>
            <a:pPr eaLnBrk="1" hangingPunct="1">
              <a:lnSpc>
                <a:spcPct val="90000"/>
              </a:lnSpc>
              <a:spcBef>
                <a:spcPct val="0"/>
              </a:spcBef>
            </a:pPr>
            <a:r>
              <a:rPr lang="en-US" altLang="en-US" sz="1100"/>
              <a:t>Programs funded through District Designated Funds include:</a:t>
            </a:r>
            <a:r>
              <a:rPr lang="en-US" altLang="en-US" sz="1100" b="1" i="1"/>
              <a:t> </a:t>
            </a:r>
            <a:r>
              <a:rPr lang="en-US" altLang="en-US" sz="1100"/>
              <a:t>Matching Grants; District Simplified Grants; Ambassadorial Scholars; Rotary Centers for Int’l Studies; additional Group Study Exchanges, etc.</a:t>
            </a:r>
            <a:r>
              <a:rPr lang="en-US" altLang="en-US" sz="1100">
                <a:cs typeface="Times New Roman" pitchFamily="18" charset="0"/>
              </a:rPr>
              <a:t> </a:t>
            </a:r>
          </a:p>
          <a:p>
            <a:pPr eaLnBrk="1" hangingPunct="1">
              <a:lnSpc>
                <a:spcPct val="90000"/>
              </a:lnSpc>
              <a:spcBef>
                <a:spcPct val="0"/>
              </a:spcBef>
            </a:pPr>
            <a:endParaRPr lang="en-US" altLang="en-US" sz="1100">
              <a:cs typeface="Times New Roman" pitchFamily="18" charset="0"/>
            </a:endParaRPr>
          </a:p>
          <a:p>
            <a:pPr eaLnBrk="1" hangingPunct="1">
              <a:lnSpc>
                <a:spcPct val="90000"/>
              </a:lnSpc>
              <a:spcBef>
                <a:spcPct val="0"/>
              </a:spcBef>
            </a:pPr>
            <a:r>
              <a:rPr lang="en-US" altLang="en-US" sz="1100">
                <a:cs typeface="Times New Roman" pitchFamily="18" charset="0"/>
              </a:rPr>
              <a:t>The other 50% goes to the World Fund and is used to fund other Foundation programs in which we can participate, such as GSE and Matching Grants. (Each district receives one GSE that is funded from the World Fund.)  </a:t>
            </a:r>
          </a:p>
          <a:p>
            <a:pPr eaLnBrk="1" hangingPunct="1">
              <a:lnSpc>
                <a:spcPct val="90000"/>
              </a:lnSpc>
              <a:spcBef>
                <a:spcPct val="0"/>
              </a:spcBef>
            </a:pPr>
            <a:endParaRPr lang="en-US" altLang="en-US" sz="1100"/>
          </a:p>
          <a:p>
            <a:pPr eaLnBrk="1" hangingPunct="1">
              <a:lnSpc>
                <a:spcPct val="90000"/>
              </a:lnSpc>
            </a:pPr>
            <a:r>
              <a:rPr lang="en-US" altLang="en-US" sz="1100"/>
              <a:t>The Rotary Foundation provides a 1:1 match for District Designated Funds (or </a:t>
            </a:r>
            <a:r>
              <a:rPr lang="en-US" altLang="en-US" sz="1100" i="1"/>
              <a:t>SHARE)</a:t>
            </a:r>
            <a:r>
              <a:rPr lang="en-US" altLang="en-US" sz="1100"/>
              <a:t> contributions and a 0.5:1 match for new cash contributions for Matching Grants. And, districts can request up to 20 percent of District Designated Funds (DDF) for a grant to support multiple projects locally or internationally. </a:t>
            </a:r>
          </a:p>
          <a:p>
            <a:pPr eaLnBrk="1" hangingPunct="1">
              <a:lnSpc>
                <a:spcPct val="90000"/>
              </a:lnSpc>
            </a:pPr>
            <a:endParaRPr lang="en-US" altLang="en-US" sz="1100"/>
          </a:p>
          <a:p>
            <a:pPr eaLnBrk="1" hangingPunct="1">
              <a:lnSpc>
                <a:spcPct val="90000"/>
              </a:lnSpc>
            </a:pPr>
            <a:endParaRPr lang="en-US" altLang="en-US" sz="900"/>
          </a:p>
          <a:p>
            <a:pPr eaLnBrk="1" hangingPunct="1">
              <a:lnSpc>
                <a:spcPct val="90000"/>
              </a:lnSpc>
            </a:pPr>
            <a:endParaRPr lang="en-US" altLang="en-US" sz="9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pPr defTabSz="948404"/>
            <a:fld id="{40F84ABE-0536-47CE-B80E-5A86E942CA06}" type="slidenum">
              <a:rPr lang="en-US" altLang="en-US" smtClean="0">
                <a:latin typeface="Arial" pitchFamily="34" charset="0"/>
                <a:cs typeface="Arial" pitchFamily="34" charset="0"/>
              </a:rPr>
              <a:pPr defTabSz="948404"/>
              <a:t>30</a:t>
            </a:fld>
            <a:endParaRPr lang="en-US" altLang="en-US">
              <a:latin typeface="Arial" pitchFamily="34" charset="0"/>
              <a:cs typeface="Arial" pitchFamily="34" charset="0"/>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xfrm>
            <a:off x="304800" y="4559711"/>
            <a:ext cx="6782420" cy="4320971"/>
          </a:xfrm>
          <a:noFill/>
          <a:ln/>
        </p:spPr>
        <p:txBody>
          <a:bodyPr/>
          <a:lstStyle/>
          <a:p>
            <a:pPr eaLnBrk="1" hangingPunct="1"/>
            <a:r>
              <a:rPr lang="en-US" altLang="en-US"/>
              <a:t>The approved areas of focus, calling upon key points of The Rotary Foundation mission are:</a:t>
            </a:r>
          </a:p>
          <a:p>
            <a:pPr eaLnBrk="1" hangingPunct="1"/>
            <a:endParaRPr lang="en-US" altLang="en-US"/>
          </a:p>
          <a:p>
            <a:pPr eaLnBrk="1" hangingPunct="1"/>
            <a:r>
              <a:rPr lang="en-US" altLang="en-US"/>
              <a:t>peace and conflict prevention and resolution… </a:t>
            </a:r>
          </a:p>
          <a:p>
            <a:pPr eaLnBrk="1" hangingPunct="1"/>
            <a:r>
              <a:rPr lang="en-US" altLang="en-US"/>
              <a:t>disease prevention and treatment… </a:t>
            </a:r>
          </a:p>
          <a:p>
            <a:pPr eaLnBrk="1" hangingPunct="1"/>
            <a:r>
              <a:rPr lang="en-US" altLang="en-US"/>
              <a:t>water and sanitation…. </a:t>
            </a:r>
          </a:p>
          <a:p>
            <a:pPr eaLnBrk="1" hangingPunct="1"/>
            <a:r>
              <a:rPr lang="en-US" altLang="en-US"/>
              <a:t>maternal and child health….. </a:t>
            </a:r>
          </a:p>
          <a:p>
            <a:pPr eaLnBrk="1" hangingPunct="1"/>
            <a:r>
              <a:rPr lang="en-US" altLang="en-US"/>
              <a:t>basic education and literacy….. </a:t>
            </a:r>
          </a:p>
          <a:p>
            <a:pPr eaLnBrk="1" hangingPunct="1"/>
            <a:r>
              <a:rPr lang="en-US" altLang="en-US"/>
              <a:t>and economic and community development.</a:t>
            </a:r>
          </a:p>
          <a:p>
            <a:pPr eaLnBrk="1" hangingPunct="1"/>
            <a:endParaRPr lang="en-US" altLang="en-US"/>
          </a:p>
          <a:p>
            <a:pPr eaLnBrk="1" hangingPunct="1"/>
            <a:r>
              <a:rPr lang="en-US" altLang="en-US"/>
              <a:t>The Trustees have committed to these areas of focus for at least nine years. The Trustees and the Board of Directors of Rotary International are encouraging clubs and districts to focus their foundation efforts in these six areas even before the Future Vision Plan is implemented.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pPr defTabSz="948404"/>
            <a:fld id="{0D3EE3BD-0CC0-4DCA-BB7D-37F249248EA2}" type="slidenum">
              <a:rPr lang="en-US" altLang="en-US" smtClean="0">
                <a:latin typeface="Arial" pitchFamily="34" charset="0"/>
                <a:cs typeface="Arial" pitchFamily="34" charset="0"/>
              </a:rPr>
              <a:pPr defTabSz="948404"/>
              <a:t>31</a:t>
            </a:fld>
            <a:endParaRPr lang="en-US" altLang="en-US">
              <a:latin typeface="Arial" pitchFamily="34" charset="0"/>
              <a:cs typeface="Arial" pitchFamily="34" charset="0"/>
            </a:endParaRPr>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pPr defTabSz="948404"/>
            <a:fld id="{FF2980E2-7E94-4257-80E5-29AC9DB27807}" type="slidenum">
              <a:rPr lang="en-US" altLang="en-US" smtClean="0">
                <a:latin typeface="Arial" pitchFamily="34" charset="0"/>
                <a:cs typeface="Arial" pitchFamily="34" charset="0"/>
              </a:rPr>
              <a:pPr defTabSz="948404"/>
              <a:t>32</a:t>
            </a:fld>
            <a:endParaRPr lang="en-US" altLang="en-US">
              <a:latin typeface="Arial" pitchFamily="34" charset="0"/>
              <a:cs typeface="Arial" pitchFamily="34" charset="0"/>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4BCB00B-7B26-4EAB-AC61-6ABDE042A064}" type="slidenum">
              <a:rPr lang="en-US" altLang="en-US"/>
              <a:pPr/>
              <a:t>4</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730528" y="4561226"/>
            <a:ext cx="5854148" cy="4320213"/>
          </a:xfrm>
          <a:noFill/>
          <a:ln/>
        </p:spPr>
        <p:txBody>
          <a:bodyPr/>
          <a:lstStyle/>
          <a:p>
            <a:pPr eaLnBrk="1" hangingPunct="1"/>
            <a:r>
              <a:rPr lang="en-US" altLang="en-US">
                <a:latin typeface="Arial" pitchFamily="34" charset="0"/>
                <a:cs typeface="Arial" pitchFamily="34" charset="0"/>
              </a:rPr>
              <a:t>And when asked to comment on the tagline “Humanity in Motion” individuals did present many positive responses. </a:t>
            </a:r>
          </a:p>
          <a:p>
            <a:pPr eaLnBrk="1" hangingPunct="1"/>
            <a:endParaRPr lang="en-US" altLang="en-US">
              <a:latin typeface="Arial" pitchFamily="34" charset="0"/>
              <a:cs typeface="Arial" pitchFamily="34" charset="0"/>
            </a:endParaRPr>
          </a:p>
          <a:p>
            <a:pPr eaLnBrk="1" hangingPunct="1">
              <a:buClr>
                <a:schemeClr val="tx1"/>
              </a:buClr>
              <a:buFont typeface="Wingdings" pitchFamily="2" charset="2"/>
              <a:buNone/>
            </a:pPr>
            <a:r>
              <a:rPr lang="en-US" altLang="en-US" b="1" i="1">
                <a:latin typeface="Arial" pitchFamily="34" charset="0"/>
                <a:cs typeface="Arial" pitchFamily="34" charset="0"/>
              </a:rPr>
              <a:t>“Humanity in Motion makes sense for Rotary. Moving. Doing. Action. Giving.”  </a:t>
            </a:r>
          </a:p>
          <a:p>
            <a:pPr eaLnBrk="1" hangingPunct="1">
              <a:buClr>
                <a:schemeClr val="tx1"/>
              </a:buClr>
              <a:buFont typeface="Wingdings" pitchFamily="2" charset="2"/>
              <a:buNone/>
            </a:pPr>
            <a:endParaRPr lang="en-US" altLang="en-US" b="1" i="1">
              <a:latin typeface="Arial" pitchFamily="34" charset="0"/>
              <a:cs typeface="Arial" pitchFamily="34" charset="0"/>
            </a:endParaRPr>
          </a:p>
          <a:p>
            <a:pPr eaLnBrk="1" hangingPunct="1">
              <a:buClr>
                <a:schemeClr val="tx1"/>
              </a:buClr>
              <a:buFont typeface="Wingdings" pitchFamily="2" charset="2"/>
              <a:buNone/>
            </a:pPr>
            <a:r>
              <a:rPr lang="en-US" altLang="en-US" b="1" i="1">
                <a:latin typeface="Arial" pitchFamily="34" charset="0"/>
                <a:cs typeface="Arial" pitchFamily="34" charset="0"/>
              </a:rPr>
              <a:t>“Humanity in Motion. Everyone works together.”</a:t>
            </a:r>
          </a:p>
          <a:p>
            <a:pPr eaLnBrk="1" hangingPunct="1">
              <a:buClr>
                <a:schemeClr val="tx1"/>
              </a:buClr>
              <a:buFont typeface="Wingdings" pitchFamily="2" charset="2"/>
              <a:buNone/>
            </a:pPr>
            <a:endParaRPr lang="en-US" altLang="en-US" b="1" i="1">
              <a:latin typeface="Arial" pitchFamily="34" charset="0"/>
              <a:cs typeface="Arial" pitchFamily="34" charset="0"/>
            </a:endParaRPr>
          </a:p>
          <a:p>
            <a:pPr eaLnBrk="1" hangingPunct="1">
              <a:buClr>
                <a:schemeClr val="tx1"/>
              </a:buClr>
              <a:buFont typeface="Wingdings" pitchFamily="2" charset="2"/>
              <a:buNone/>
            </a:pPr>
            <a:r>
              <a:rPr lang="en-US" altLang="en-US" b="1" i="1">
                <a:latin typeface="Arial" pitchFamily="34" charset="0"/>
                <a:cs typeface="Arial" pitchFamily="34" charset="0"/>
              </a:rPr>
              <a:t>Once again supporting the need for immediate action and involvement. </a:t>
            </a:r>
          </a:p>
          <a:p>
            <a:pPr eaLnBrk="1" hangingPunct="1">
              <a:buClr>
                <a:schemeClr val="tx1"/>
              </a:buClr>
              <a:buFont typeface="Wingdings" pitchFamily="2" charset="2"/>
              <a:buNone/>
            </a:pPr>
            <a:endParaRPr lang="en-US" altLang="en-US" b="1">
              <a:latin typeface="Arial" pitchFamily="34" charset="0"/>
              <a:cs typeface="Arial" pitchFamily="34" charset="0"/>
            </a:endParaRPr>
          </a:p>
          <a:p>
            <a:pPr eaLnBrk="1" hangingPunct="1"/>
            <a:endParaRPr lang="en-US" altLang="en-US">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FD884-2FC9-430C-9512-0E074FF580B8}" type="slidenum">
              <a:rPr lang="en-US" altLang="en-US" smtClean="0"/>
              <a:pPr/>
              <a:t>5</a:t>
            </a:fld>
            <a:endParaRPr lang="en-US" altLang="en-US"/>
          </a:p>
        </p:txBody>
      </p:sp>
    </p:spTree>
    <p:extLst>
      <p:ext uri="{BB962C8B-B14F-4D97-AF65-F5344CB8AC3E}">
        <p14:creationId xmlns:p14="http://schemas.microsoft.com/office/powerpoint/2010/main" val="62223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FD884-2FC9-430C-9512-0E074FF580B8}" type="slidenum">
              <a:rPr lang="en-US" altLang="en-US" smtClean="0"/>
              <a:pPr/>
              <a:t>6</a:t>
            </a:fld>
            <a:endParaRPr lang="en-US" altLang="en-US"/>
          </a:p>
        </p:txBody>
      </p:sp>
    </p:spTree>
    <p:extLst>
      <p:ext uri="{BB962C8B-B14F-4D97-AF65-F5344CB8AC3E}">
        <p14:creationId xmlns:p14="http://schemas.microsoft.com/office/powerpoint/2010/main" val="172142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8FD884-2FC9-430C-9512-0E074FF580B8}" type="slidenum">
              <a:rPr lang="en-US" altLang="en-US" smtClean="0"/>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FD884-2FC9-430C-9512-0E074FF580B8}" type="slidenum">
              <a:rPr lang="en-US" altLang="en-US" smtClean="0"/>
              <a:pPr/>
              <a:t>9</a:t>
            </a:fld>
            <a:endParaRPr lang="en-US" altLang="en-US"/>
          </a:p>
        </p:txBody>
      </p:sp>
    </p:spTree>
    <p:extLst>
      <p:ext uri="{BB962C8B-B14F-4D97-AF65-F5344CB8AC3E}">
        <p14:creationId xmlns:p14="http://schemas.microsoft.com/office/powerpoint/2010/main" val="240821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pPr defTabSz="948404"/>
            <a:fld id="{5ED74AD7-0FFA-4BA0-AECA-C7D2E1BE05EC}" type="slidenum">
              <a:rPr lang="en-US" altLang="en-US" smtClean="0">
                <a:latin typeface="Arial" pitchFamily="34" charset="0"/>
                <a:cs typeface="Arial" pitchFamily="34" charset="0"/>
              </a:rPr>
              <a:pPr defTabSz="948404"/>
              <a:t>10</a:t>
            </a:fld>
            <a:endParaRPr lang="en-US" altLang="en-US">
              <a:latin typeface="Arial" pitchFamily="34" charset="0"/>
              <a:cs typeface="Arial" pitchFamily="34"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pPr defTabSz="948404"/>
            <a:fld id="{D13791BE-00B2-4ACF-BFFF-6F9C5D26D49E}" type="slidenum">
              <a:rPr lang="en-US" altLang="en-US" smtClean="0">
                <a:latin typeface="Arial" pitchFamily="34" charset="0"/>
                <a:cs typeface="Arial" pitchFamily="34" charset="0"/>
              </a:rPr>
              <a:pPr defTabSz="948404"/>
              <a:t>11</a:t>
            </a:fld>
            <a:endParaRPr lang="en-US" altLang="en-US">
              <a:latin typeface="Arial" pitchFamily="34" charset="0"/>
              <a:cs typeface="Arial" pitchFamily="34"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D1FD0E8-C8EB-4089-8023-0AFEA7E89B28}" type="datetimeFigureOut">
              <a:rPr lang="en-US" smtClean="0"/>
              <a:t>2/27/2020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B9553DC-DA18-4707-B0B3-CA02699DF9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1FD0E8-C8EB-4089-8023-0AFEA7E89B28}" type="datetimeFigureOut">
              <a:rPr lang="en-US" smtClean="0"/>
              <a:t>2/27/2020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9553DC-DA18-4707-B0B3-CA02699DF9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1FD0E8-C8EB-4089-8023-0AFEA7E89B28}" type="datetimeFigureOut">
              <a:rPr lang="en-US" smtClean="0"/>
              <a:t>2/27/2020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9553DC-DA18-4707-B0B3-CA02699DF96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11363736-77B9-4174-BD19-0234D7EBC21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p:cNvSpPr>
            <a:spLocks noGrp="1" noChangeArrowheads="1"/>
          </p:cNvSpPr>
          <p:nvPr>
            <p:ph type="sldNum" sz="quarter" idx="12"/>
          </p:nvPr>
        </p:nvSpPr>
        <p:spPr>
          <a:ln/>
        </p:spPr>
        <p:txBody>
          <a:bodyPr/>
          <a:lstStyle>
            <a:lvl1pPr>
              <a:defRPr/>
            </a:lvl1pPr>
          </a:lstStyle>
          <a:p>
            <a:pPr>
              <a:defRPr/>
            </a:pPr>
            <a:fld id="{4560FB7F-B236-4906-A65F-19D0639B550C}" type="slidenum">
              <a:rPr lang="en-US" altLang="en-US"/>
              <a:pPr>
                <a:defRPr/>
              </a:pPr>
              <a:t>‹#›</a:t>
            </a:fld>
            <a:endParaRPr lang="en-US"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1FD0E8-C8EB-4089-8023-0AFEA7E89B28}" type="datetimeFigureOut">
              <a:rPr lang="en-US" smtClean="0"/>
              <a:t>2/27/2020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9553DC-DA18-4707-B0B3-CA02699DF96A}"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D1FD0E8-C8EB-4089-8023-0AFEA7E89B28}" type="datetimeFigureOut">
              <a:rPr lang="en-US" smtClean="0"/>
              <a:t>2/27/2020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9553DC-DA18-4707-B0B3-CA02699DF96A}"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D1FD0E8-C8EB-4089-8023-0AFEA7E89B28}" type="datetimeFigureOut">
              <a:rPr lang="en-US" smtClean="0"/>
              <a:t>2/27/2020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B9553DC-DA18-4707-B0B3-CA02699DF96A}"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D1FD0E8-C8EB-4089-8023-0AFEA7E89B28}" type="datetimeFigureOut">
              <a:rPr lang="en-US" smtClean="0"/>
              <a:t>2/27/2020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B9553DC-DA18-4707-B0B3-CA02699DF96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1FD0E8-C8EB-4089-8023-0AFEA7E89B28}" type="datetimeFigureOut">
              <a:rPr lang="en-US" smtClean="0"/>
              <a:t>2/27/2020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B9553DC-DA18-4707-B0B3-CA02699DF96A}"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FD0E8-C8EB-4089-8023-0AFEA7E89B28}" type="datetimeFigureOut">
              <a:rPr lang="en-US" smtClean="0"/>
              <a:t>2/27/2020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B9553DC-DA18-4707-B0B3-CA02699DF9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D1FD0E8-C8EB-4089-8023-0AFEA7E89B28}" type="datetimeFigureOut">
              <a:rPr lang="en-US" smtClean="0"/>
              <a:t>2/27/2020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B9553DC-DA18-4707-B0B3-CA02699DF96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D1FD0E8-C8EB-4089-8023-0AFEA7E89B28}" type="datetimeFigureOut">
              <a:rPr lang="en-US" smtClean="0"/>
              <a:t>2/27/2020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B9553DC-DA18-4707-B0B3-CA02699DF96A}"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D1FD0E8-C8EB-4089-8023-0AFEA7E89B28}" type="datetimeFigureOut">
              <a:rPr lang="en-US" smtClean="0"/>
              <a:t>2/27/2020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B9553DC-DA18-4707-B0B3-CA02699DF96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hyperlink" Target="http://rotary.org/SiteCollectionImages/Gallery/past_logos/2.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rotary.org/SiteCollectionImages/News/history_slider/big_doc/1912.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www.rotary.org/SiteCollectionImages/News/history_slider/big_doc/1945.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rotary.org/RIdocuments/en_pdf/595en.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rghfhome.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hop.rotary.org/Rotary-Basics/dp/B003PMGMZ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rotary.org/en/AboutUs/RotaryLeadership/RIPresident/Pages/ridefault.aspx" TargetMode="External"/><Relationship Id="rId2" Type="http://schemas.openxmlformats.org/officeDocument/2006/relationships/hyperlink" Target="http://www.rotary.org/en/AboutUs/RotaryLeadership/Directors/Pages/ridefault.aspx"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rotary.org/en/AboutUs/RotaryLeadership/TrusteeChair/Pages/ridefault.aspx" TargetMode="External"/><Relationship Id="rId2" Type="http://schemas.openxmlformats.org/officeDocument/2006/relationships/hyperlink" Target="http://www.rotary.org/en/AboutUs/RotaryLeadership/Trustees/Pages/ridefault.aspx"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http://www.rotary.org/SiteCollectionImages/TheRotarian/0908_taylor.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hyperlink" Target="http://www.polioeradication.org/casecount.asp"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3505200" cy="4495800"/>
          </a:xfrm>
        </p:spPr>
        <p:txBody>
          <a:bodyPr>
            <a:normAutofit fontScale="90000"/>
          </a:bodyPr>
          <a:lstStyle/>
          <a:p>
            <a:pPr algn="ctr" eaLnBrk="1" hangingPunct="1">
              <a:defRPr/>
            </a:pPr>
            <a:r>
              <a:rPr lang="en-US" altLang="en-US" sz="4800" b="1" dirty="0">
                <a:solidFill>
                  <a:srgbClr val="000000"/>
                </a:solidFill>
                <a:effectLst>
                  <a:outerShdw blurRad="38100" dist="38100" dir="2700000" algn="tl">
                    <a:srgbClr val="FFFFFF"/>
                  </a:outerShdw>
                </a:effectLst>
                <a:latin typeface="Times New Roman" pitchFamily="18" charset="0"/>
              </a:rPr>
              <a:t>Lone Star PETS 2020</a:t>
            </a:r>
            <a:br>
              <a:rPr lang="en-US" altLang="en-US" sz="4800" b="1" dirty="0">
                <a:solidFill>
                  <a:srgbClr val="000000"/>
                </a:solidFill>
                <a:effectLst>
                  <a:outerShdw blurRad="38100" dist="38100" dir="2700000" algn="tl">
                    <a:srgbClr val="FFFFFF"/>
                  </a:outerShdw>
                </a:effectLst>
                <a:latin typeface="Times New Roman" pitchFamily="18" charset="0"/>
              </a:rPr>
            </a:br>
            <a:br>
              <a:rPr lang="en-US" altLang="en-US" sz="4800" b="1" dirty="0">
                <a:solidFill>
                  <a:srgbClr val="000000"/>
                </a:solidFill>
                <a:effectLst>
                  <a:outerShdw blurRad="38100" dist="38100" dir="2700000" algn="tl">
                    <a:srgbClr val="FFFFFF"/>
                  </a:outerShdw>
                </a:effectLst>
                <a:latin typeface="Times New Roman" pitchFamily="18" charset="0"/>
              </a:rPr>
            </a:br>
            <a:r>
              <a:rPr lang="en-US" altLang="en-US" sz="4800" b="1" dirty="0">
                <a:solidFill>
                  <a:schemeClr val="accent4"/>
                </a:solidFill>
                <a:latin typeface="Times New Roman" pitchFamily="18" charset="0"/>
              </a:rPr>
              <a:t>Rotary Basics </a:t>
            </a:r>
            <a:br>
              <a:rPr lang="en-US" altLang="en-US" sz="4800" b="1" dirty="0">
                <a:solidFill>
                  <a:srgbClr val="FFCC00"/>
                </a:solidFill>
                <a:latin typeface="Times New Roman" pitchFamily="18" charset="0"/>
              </a:rPr>
            </a:br>
            <a:br>
              <a:rPr lang="en-US" altLang="en-US" sz="1100" b="1" dirty="0">
                <a:solidFill>
                  <a:srgbClr val="FFCC00"/>
                </a:solidFill>
                <a:latin typeface="Times New Roman" pitchFamily="18" charset="0"/>
              </a:rPr>
            </a:br>
            <a:br>
              <a:rPr lang="en-US" altLang="en-US" sz="2000" b="1" dirty="0">
                <a:solidFill>
                  <a:srgbClr val="FFCC00"/>
                </a:solidFill>
                <a:latin typeface="Times New Roman" pitchFamily="18" charset="0"/>
              </a:rPr>
            </a:br>
            <a:br>
              <a:rPr lang="en-US" altLang="en-US" sz="2000" dirty="0">
                <a:solidFill>
                  <a:srgbClr val="FFCC00"/>
                </a:solidFill>
                <a:latin typeface="Times New Roman" pitchFamily="18" charset="0"/>
              </a:rPr>
            </a:br>
            <a:endParaRPr lang="en-US" sz="4800" dirty="0"/>
          </a:p>
        </p:txBody>
      </p:sp>
      <p:sp>
        <p:nvSpPr>
          <p:cNvPr id="6" name="TextBox 5"/>
          <p:cNvSpPr txBox="1"/>
          <p:nvPr/>
        </p:nvSpPr>
        <p:spPr>
          <a:xfrm>
            <a:off x="4648200" y="533400"/>
            <a:ext cx="3200400" cy="584775"/>
          </a:xfrm>
          <a:prstGeom prst="rect">
            <a:avLst/>
          </a:prstGeom>
          <a:noFill/>
        </p:spPr>
        <p:txBody>
          <a:bodyPr wrap="square" rtlCol="0">
            <a:spAutoFit/>
          </a:bodyPr>
          <a:lstStyle/>
          <a:p>
            <a:r>
              <a:rPr lang="en-US" dirty="0"/>
              <a:t>    </a:t>
            </a:r>
            <a:r>
              <a:rPr lang="en-US" dirty="0">
                <a:solidFill>
                  <a:schemeClr val="tx1"/>
                </a:solidFill>
              </a:rPr>
              <a:t>Your Host:</a:t>
            </a:r>
            <a:endParaRPr lang="en-US" dirty="0"/>
          </a:p>
        </p:txBody>
      </p:sp>
      <p:sp>
        <p:nvSpPr>
          <p:cNvPr id="7" name="TextBox 6"/>
          <p:cNvSpPr txBox="1"/>
          <p:nvPr/>
        </p:nvSpPr>
        <p:spPr>
          <a:xfrm>
            <a:off x="4724400" y="3810000"/>
            <a:ext cx="4419600" cy="954107"/>
          </a:xfrm>
          <a:prstGeom prst="rect">
            <a:avLst/>
          </a:prstGeom>
          <a:noFill/>
        </p:spPr>
        <p:txBody>
          <a:bodyPr wrap="square" rtlCol="0">
            <a:spAutoFit/>
          </a:bodyPr>
          <a:lstStyle/>
          <a:p>
            <a:r>
              <a:rPr lang="en-US" sz="2400" dirty="0">
                <a:solidFill>
                  <a:schemeClr val="tx1"/>
                </a:solidFill>
              </a:rPr>
              <a:t>George Ritcheske</a:t>
            </a:r>
          </a:p>
          <a:p>
            <a:endParaRPr lang="en-US" sz="800" dirty="0">
              <a:solidFill>
                <a:schemeClr val="tx1"/>
              </a:solidFill>
            </a:endParaRPr>
          </a:p>
          <a:p>
            <a:r>
              <a:rPr lang="en-US" sz="2400" dirty="0">
                <a:solidFill>
                  <a:schemeClr val="tx1"/>
                </a:solidFill>
              </a:rPr>
              <a:t>gritcheske@yahoo.com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5369" y="1213990"/>
            <a:ext cx="1846061" cy="25001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3"/>
          <p:cNvSpPr>
            <a:spLocks noGrp="1" noChangeArrowheads="1"/>
          </p:cNvSpPr>
          <p:nvPr>
            <p:ph type="sldNum" sz="quarter" idx="12"/>
          </p:nvPr>
        </p:nvSpPr>
        <p:spPr/>
        <p:txBody>
          <a:bodyPr/>
          <a:lstStyle/>
          <a:p>
            <a:pPr>
              <a:defRPr/>
            </a:pPr>
            <a:fld id="{646BE86D-7A85-4153-BEFE-E8E75D891C55}" type="slidenum">
              <a:rPr lang="en-US" altLang="en-US"/>
              <a:pPr>
                <a:defRPr/>
              </a:pPr>
              <a:t>10</a:t>
            </a:fld>
            <a:endParaRPr lang="en-US" altLang="en-US"/>
          </a:p>
        </p:txBody>
      </p:sp>
      <p:sp>
        <p:nvSpPr>
          <p:cNvPr id="1145858" name="Rectangle 2"/>
          <p:cNvSpPr>
            <a:spLocks noGrp="1" noChangeArrowheads="1"/>
          </p:cNvSpPr>
          <p:nvPr>
            <p:ph type="ctrTitle"/>
          </p:nvPr>
        </p:nvSpPr>
        <p:spPr>
          <a:xfrm>
            <a:off x="609600" y="1371600"/>
            <a:ext cx="7848600" cy="762000"/>
          </a:xfrm>
        </p:spPr>
        <p:txBody>
          <a:bodyPr>
            <a:normAutofit fontScale="90000"/>
          </a:bodyPr>
          <a:lstStyle/>
          <a:p>
            <a:pPr eaLnBrk="1" hangingPunct="1">
              <a:defRPr/>
            </a:pPr>
            <a:br>
              <a:rPr lang="en-US" altLang="en-US" sz="4800" b="1">
                <a:solidFill>
                  <a:srgbClr val="000000"/>
                </a:solidFill>
                <a:effectLst>
                  <a:outerShdw blurRad="38100" dist="38100" dir="2700000" algn="tl">
                    <a:srgbClr val="FFFFFF"/>
                  </a:outerShdw>
                </a:effectLst>
              </a:rPr>
            </a:br>
            <a:endParaRPr lang="en-US" altLang="en-US" sz="6600" b="1">
              <a:solidFill>
                <a:srgbClr val="000000"/>
              </a:solidFill>
              <a:effectLst>
                <a:outerShdw blurRad="38100" dist="38100" dir="2700000" algn="tl">
                  <a:srgbClr val="FFFFFF"/>
                </a:outerShdw>
              </a:effectLst>
              <a:latin typeface="Times New Roman" pitchFamily="18" charset="0"/>
            </a:endParaRPr>
          </a:p>
        </p:txBody>
      </p:sp>
      <p:sp>
        <p:nvSpPr>
          <p:cNvPr id="1145859" name="Rectangle 3"/>
          <p:cNvSpPr>
            <a:spLocks noGrp="1" noChangeArrowheads="1"/>
          </p:cNvSpPr>
          <p:nvPr>
            <p:ph type="subTitle" idx="1"/>
          </p:nvPr>
        </p:nvSpPr>
        <p:spPr>
          <a:xfrm>
            <a:off x="4572000" y="152400"/>
            <a:ext cx="4572000" cy="6477000"/>
          </a:xfrm>
        </p:spPr>
        <p:txBody>
          <a:bodyPr/>
          <a:lstStyle/>
          <a:p>
            <a:pPr marL="609600" indent="-609600" algn="l" eaLnBrk="1" hangingPunct="1">
              <a:lnSpc>
                <a:spcPct val="80000"/>
              </a:lnSpc>
              <a:defRPr/>
            </a:pPr>
            <a:r>
              <a:rPr lang="en-US" altLang="en-US" sz="2800" b="1" i="1" dirty="0">
                <a:solidFill>
                  <a:srgbClr val="FFFF00"/>
                </a:solidFill>
                <a:latin typeface="Times New Roman" pitchFamily="18" charset="0"/>
              </a:rPr>
              <a:t>. </a:t>
            </a:r>
          </a:p>
          <a:p>
            <a:pPr marL="609600" indent="-609600" algn="l" eaLnBrk="1" hangingPunct="1">
              <a:lnSpc>
                <a:spcPct val="80000"/>
              </a:lnSpc>
              <a:buFont typeface="Wingdings" pitchFamily="2" charset="2"/>
              <a:buChar char="n"/>
              <a:defRPr/>
            </a:pPr>
            <a:r>
              <a:rPr lang="en-US" altLang="en-US" sz="2800" b="1" i="1" dirty="0">
                <a:solidFill>
                  <a:schemeClr val="accent4"/>
                </a:solidFill>
                <a:latin typeface="Times New Roman" pitchFamily="18" charset="0"/>
              </a:rPr>
              <a:t>Harris unfolded his general plan for a club.</a:t>
            </a:r>
          </a:p>
          <a:p>
            <a:pPr marL="609600" indent="-609600" algn="l" eaLnBrk="1" hangingPunct="1">
              <a:lnSpc>
                <a:spcPct val="80000"/>
              </a:lnSpc>
              <a:buFont typeface="Wingdings" pitchFamily="2" charset="2"/>
              <a:buChar char="n"/>
              <a:defRPr/>
            </a:pPr>
            <a:endParaRPr lang="en-US" altLang="en-US" sz="2800" b="1" i="1" dirty="0">
              <a:solidFill>
                <a:schemeClr val="accent4"/>
              </a:solidFill>
              <a:latin typeface="Times New Roman" pitchFamily="18" charset="0"/>
            </a:endParaRPr>
          </a:p>
          <a:p>
            <a:pPr marL="609600" indent="-609600" algn="l" eaLnBrk="1" hangingPunct="1">
              <a:lnSpc>
                <a:spcPct val="80000"/>
              </a:lnSpc>
              <a:buFont typeface="Wingdings" pitchFamily="2" charset="2"/>
              <a:buChar char="n"/>
              <a:defRPr/>
            </a:pPr>
            <a:r>
              <a:rPr lang="en-US" altLang="en-US" sz="2800" b="1" i="1" dirty="0">
                <a:solidFill>
                  <a:schemeClr val="accent4"/>
                </a:solidFill>
                <a:latin typeface="Times New Roman" pitchFamily="18" charset="0"/>
              </a:rPr>
              <a:t>Out of this simple beginning sprang the world's first international service organization</a:t>
            </a:r>
            <a:endParaRPr lang="en-US" altLang="en-US" sz="2800" b="1" dirty="0">
              <a:solidFill>
                <a:schemeClr val="accent4"/>
              </a:solidFill>
              <a:effectLst/>
              <a:latin typeface="Times New Roman" pitchFamily="18" charset="0"/>
            </a:endParaRPr>
          </a:p>
        </p:txBody>
      </p:sp>
      <p:pic>
        <p:nvPicPr>
          <p:cNvPr id="16389" name="Picture 7" descr="The first four Rotarians (from left): Gustavus Loehr, Silvester Schiele, Hiram Shorey, and Harris."/>
          <p:cNvPicPr>
            <a:picLocks noChangeAspect="1" noChangeArrowheads="1"/>
          </p:cNvPicPr>
          <p:nvPr/>
        </p:nvPicPr>
        <p:blipFill>
          <a:blip r:embed="rId3" cstate="print"/>
          <a:srcRect/>
          <a:stretch>
            <a:fillRect/>
          </a:stretch>
        </p:blipFill>
        <p:spPr bwMode="auto">
          <a:xfrm>
            <a:off x="152400" y="152400"/>
            <a:ext cx="4419600" cy="3587750"/>
          </a:xfrm>
          <a:prstGeom prst="rect">
            <a:avLst/>
          </a:prstGeom>
          <a:noFill/>
          <a:ln w="9525">
            <a:noFill/>
            <a:miter lim="800000"/>
            <a:headEnd/>
            <a:tailEnd/>
          </a:ln>
        </p:spPr>
      </p:pic>
      <p:sp>
        <p:nvSpPr>
          <p:cNvPr id="1145865" name="Rectangle 9"/>
          <p:cNvSpPr>
            <a:spLocks noChangeArrowheads="1"/>
          </p:cNvSpPr>
          <p:nvPr/>
        </p:nvSpPr>
        <p:spPr bwMode="auto">
          <a:xfrm>
            <a:off x="152400" y="3886200"/>
            <a:ext cx="4648200" cy="990600"/>
          </a:xfrm>
          <a:prstGeom prst="rect">
            <a:avLst/>
          </a:prstGeom>
          <a:noFill/>
          <a:ln>
            <a:noFill/>
          </a:ln>
          <a:effectLst/>
        </p:spPr>
        <p:txBody>
          <a:bodyPr/>
          <a:lstStyle>
            <a:lvl1pPr algn="ctr">
              <a:spcBef>
                <a:spcPct val="20000"/>
              </a:spcBef>
              <a:buClr>
                <a:schemeClr val="hlink"/>
              </a:buClr>
              <a:buSzPct val="60000"/>
              <a:buFont typeface="Wingdings" pitchFamily="2" charset="2"/>
              <a:defRPr sz="3200">
                <a:solidFill>
                  <a:schemeClr val="tx1"/>
                </a:solidFill>
                <a:effectLst>
                  <a:outerShdw blurRad="38100" dist="38100" dir="2700000" algn="tl">
                    <a:srgbClr val="000000"/>
                  </a:outerShdw>
                </a:effectLst>
                <a:latin typeface="Verdana" pitchFamily="34" charset="0"/>
                <a:cs typeface="Arial" pitchFamily="34" charset="0"/>
              </a:defRPr>
            </a:lvl1pPr>
            <a:lvl2pPr algn="ctr">
              <a:spcBef>
                <a:spcPct val="20000"/>
              </a:spcBef>
              <a:buClr>
                <a:schemeClr val="tx1"/>
              </a:buClr>
              <a:defRPr sz="2800">
                <a:solidFill>
                  <a:schemeClr val="tx1"/>
                </a:solidFill>
                <a:effectLst>
                  <a:outerShdw blurRad="38100" dist="38100" dir="2700000" algn="tl">
                    <a:srgbClr val="000000"/>
                  </a:outerShdw>
                </a:effectLst>
                <a:latin typeface="Verdana" pitchFamily="34" charset="0"/>
                <a:cs typeface="Arial" pitchFamily="34" charset="0"/>
              </a:defRPr>
            </a:lvl2pPr>
            <a:lvl3pPr algn="ctr">
              <a:spcBef>
                <a:spcPct val="20000"/>
              </a:spcBef>
              <a:buClr>
                <a:schemeClr val="accent2"/>
              </a:buClr>
              <a:buSzPct val="60000"/>
              <a:buFont typeface="Wingdings" pitchFamily="2" charset="2"/>
              <a:defRPr sz="2400">
                <a:solidFill>
                  <a:schemeClr val="tx1"/>
                </a:solidFill>
                <a:effectLst>
                  <a:outerShdw blurRad="38100" dist="38100" dir="2700000" algn="tl">
                    <a:srgbClr val="000000"/>
                  </a:outerShdw>
                </a:effectLst>
                <a:latin typeface="Verdana" pitchFamily="34" charset="0"/>
                <a:cs typeface="Arial" pitchFamily="34" charset="0"/>
              </a:defRPr>
            </a:lvl3pPr>
            <a:lvl4pPr algn="ctr">
              <a:spcBef>
                <a:spcPct val="20000"/>
              </a:spcBef>
              <a:buClr>
                <a:schemeClr val="tx2"/>
              </a:buClr>
              <a:defRPr sz="2000">
                <a:solidFill>
                  <a:schemeClr val="tx1"/>
                </a:solidFill>
                <a:effectLst>
                  <a:outerShdw blurRad="38100" dist="38100" dir="2700000" algn="tl">
                    <a:srgbClr val="000000"/>
                  </a:outerShdw>
                </a:effectLst>
                <a:latin typeface="Verdana" pitchFamily="34" charset="0"/>
                <a:cs typeface="Arial" pitchFamily="34" charset="0"/>
              </a:defRPr>
            </a:lvl4pPr>
            <a:lvl5pPr algn="ct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pitchFamily="34" charset="0"/>
              </a:defRPr>
            </a:lvl5pPr>
            <a:lvl6pPr algn="ctr" fontAlgn="base">
              <a:spcBef>
                <a:spcPct val="20000"/>
              </a:spcBef>
              <a:spcAft>
                <a:spcPct val="0"/>
              </a:spcAft>
              <a:buClr>
                <a:schemeClr val="folHlink"/>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pitchFamily="34" charset="0"/>
              </a:defRPr>
            </a:lvl6pPr>
            <a:lvl7pPr algn="ctr" fontAlgn="base">
              <a:spcBef>
                <a:spcPct val="20000"/>
              </a:spcBef>
              <a:spcAft>
                <a:spcPct val="0"/>
              </a:spcAft>
              <a:buClr>
                <a:schemeClr val="folHlink"/>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pitchFamily="34" charset="0"/>
              </a:defRPr>
            </a:lvl7pPr>
            <a:lvl8pPr algn="ctr" fontAlgn="base">
              <a:spcBef>
                <a:spcPct val="20000"/>
              </a:spcBef>
              <a:spcAft>
                <a:spcPct val="0"/>
              </a:spcAft>
              <a:buClr>
                <a:schemeClr val="folHlink"/>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pitchFamily="34" charset="0"/>
              </a:defRPr>
            </a:lvl8pPr>
            <a:lvl9pPr algn="ctr" fontAlgn="base">
              <a:spcBef>
                <a:spcPct val="20000"/>
              </a:spcBef>
              <a:spcAft>
                <a:spcPct val="0"/>
              </a:spcAft>
              <a:buClr>
                <a:schemeClr val="folHlink"/>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pitchFamily="34" charset="0"/>
              </a:defRPr>
            </a:lvl9pPr>
          </a:lstStyle>
          <a:p>
            <a:pPr algn="l">
              <a:lnSpc>
                <a:spcPct val="80000"/>
              </a:lnSpc>
              <a:defRPr/>
            </a:pPr>
            <a:r>
              <a:rPr lang="en-US" altLang="en-US" sz="2200" b="1" i="0" dirty="0">
                <a:solidFill>
                  <a:schemeClr val="accent4"/>
                </a:solidFill>
                <a:effectLst>
                  <a:outerShdw blurRad="38100" dist="38100" dir="2700000" algn="tl">
                    <a:srgbClr val="000000">
                      <a:alpha val="43137"/>
                    </a:srgbClr>
                  </a:outerShdw>
                </a:effectLst>
                <a:latin typeface="Times New Roman" pitchFamily="18" charset="0"/>
              </a:rPr>
              <a:t>The first four Rotarians (from left): </a:t>
            </a:r>
            <a:r>
              <a:rPr lang="en-US" altLang="en-US" sz="2200" b="1" i="0" dirty="0" err="1">
                <a:solidFill>
                  <a:schemeClr val="accent4"/>
                </a:solidFill>
                <a:effectLst>
                  <a:outerShdw blurRad="38100" dist="38100" dir="2700000" algn="tl">
                    <a:srgbClr val="000000">
                      <a:alpha val="43137"/>
                    </a:srgbClr>
                  </a:outerShdw>
                </a:effectLst>
                <a:latin typeface="Times New Roman" pitchFamily="18" charset="0"/>
              </a:rPr>
              <a:t>Gustavus</a:t>
            </a:r>
            <a:r>
              <a:rPr lang="en-US" altLang="en-US" sz="2200" b="1" i="0" dirty="0">
                <a:solidFill>
                  <a:schemeClr val="accent4"/>
                </a:solidFill>
                <a:effectLst>
                  <a:outerShdw blurRad="38100" dist="38100" dir="2700000" algn="tl">
                    <a:srgbClr val="000000">
                      <a:alpha val="43137"/>
                    </a:srgbClr>
                  </a:outerShdw>
                </a:effectLst>
                <a:latin typeface="Times New Roman" pitchFamily="18" charset="0"/>
              </a:rPr>
              <a:t> </a:t>
            </a:r>
            <a:r>
              <a:rPr lang="en-US" altLang="en-US" sz="2200" b="1" i="0" dirty="0" err="1">
                <a:solidFill>
                  <a:schemeClr val="accent4"/>
                </a:solidFill>
                <a:effectLst>
                  <a:outerShdw blurRad="38100" dist="38100" dir="2700000" algn="tl">
                    <a:srgbClr val="000000">
                      <a:alpha val="43137"/>
                    </a:srgbClr>
                  </a:outerShdw>
                </a:effectLst>
                <a:latin typeface="Times New Roman" pitchFamily="18" charset="0"/>
              </a:rPr>
              <a:t>Loehr</a:t>
            </a:r>
            <a:r>
              <a:rPr lang="en-US" altLang="en-US" sz="2200" b="1" i="0" dirty="0">
                <a:solidFill>
                  <a:schemeClr val="accent4"/>
                </a:solidFill>
                <a:effectLst>
                  <a:outerShdw blurRad="38100" dist="38100" dir="2700000" algn="tl">
                    <a:srgbClr val="000000">
                      <a:alpha val="43137"/>
                    </a:srgbClr>
                  </a:outerShdw>
                </a:effectLst>
                <a:latin typeface="Times New Roman" pitchFamily="18" charset="0"/>
              </a:rPr>
              <a:t>, </a:t>
            </a:r>
            <a:r>
              <a:rPr lang="en-US" altLang="en-US" sz="2200" b="1" i="0" dirty="0" err="1">
                <a:solidFill>
                  <a:schemeClr val="accent4"/>
                </a:solidFill>
                <a:effectLst>
                  <a:outerShdw blurRad="38100" dist="38100" dir="2700000" algn="tl">
                    <a:srgbClr val="000000">
                      <a:alpha val="43137"/>
                    </a:srgbClr>
                  </a:outerShdw>
                </a:effectLst>
                <a:latin typeface="Times New Roman" pitchFamily="18" charset="0"/>
              </a:rPr>
              <a:t>Silvester</a:t>
            </a:r>
            <a:r>
              <a:rPr lang="en-US" altLang="en-US" sz="2200" b="1" i="0" dirty="0">
                <a:solidFill>
                  <a:schemeClr val="accent4"/>
                </a:solidFill>
                <a:effectLst>
                  <a:outerShdw blurRad="38100" dist="38100" dir="2700000" algn="tl">
                    <a:srgbClr val="000000">
                      <a:alpha val="43137"/>
                    </a:srgbClr>
                  </a:outerShdw>
                </a:effectLst>
                <a:latin typeface="Times New Roman" pitchFamily="18" charset="0"/>
              </a:rPr>
              <a:t> </a:t>
            </a:r>
            <a:r>
              <a:rPr lang="en-US" altLang="en-US" sz="2200" b="1" i="0" dirty="0" err="1">
                <a:solidFill>
                  <a:schemeClr val="accent4"/>
                </a:solidFill>
                <a:effectLst>
                  <a:outerShdw blurRad="38100" dist="38100" dir="2700000" algn="tl">
                    <a:srgbClr val="000000">
                      <a:alpha val="43137"/>
                    </a:srgbClr>
                  </a:outerShdw>
                </a:effectLst>
                <a:latin typeface="Times New Roman" pitchFamily="18" charset="0"/>
              </a:rPr>
              <a:t>Schiele</a:t>
            </a:r>
            <a:r>
              <a:rPr lang="en-US" altLang="en-US" sz="2200" b="1" i="0" dirty="0">
                <a:solidFill>
                  <a:schemeClr val="accent4"/>
                </a:solidFill>
                <a:effectLst>
                  <a:outerShdw blurRad="38100" dist="38100" dir="2700000" algn="tl">
                    <a:srgbClr val="000000">
                      <a:alpha val="43137"/>
                    </a:srgbClr>
                  </a:outerShdw>
                </a:effectLst>
                <a:latin typeface="Times New Roman" pitchFamily="18" charset="0"/>
              </a:rPr>
              <a:t>, Hiram </a:t>
            </a:r>
            <a:r>
              <a:rPr lang="en-US" altLang="en-US" sz="2200" b="1" i="0" dirty="0" err="1">
                <a:solidFill>
                  <a:schemeClr val="accent4"/>
                </a:solidFill>
                <a:effectLst>
                  <a:outerShdw blurRad="38100" dist="38100" dir="2700000" algn="tl">
                    <a:srgbClr val="000000">
                      <a:alpha val="43137"/>
                    </a:srgbClr>
                  </a:outerShdw>
                </a:effectLst>
                <a:latin typeface="Times New Roman" pitchFamily="18" charset="0"/>
              </a:rPr>
              <a:t>Shorey</a:t>
            </a:r>
            <a:r>
              <a:rPr lang="en-US" altLang="en-US" sz="2200" b="1" i="0" dirty="0">
                <a:solidFill>
                  <a:schemeClr val="accent4"/>
                </a:solidFill>
                <a:effectLst>
                  <a:outerShdw blurRad="38100" dist="38100" dir="2700000" algn="tl">
                    <a:srgbClr val="000000">
                      <a:alpha val="43137"/>
                    </a:srgbClr>
                  </a:outerShdw>
                </a:effectLst>
                <a:latin typeface="Times New Roman" pitchFamily="18" charset="0"/>
              </a:rPr>
              <a:t>, and Harris.</a:t>
            </a:r>
          </a:p>
        </p:txBody>
      </p:sp>
      <p:pic>
        <p:nvPicPr>
          <p:cNvPr id="16391" name="Picture 10" descr="2a">
            <a:hlinkClick r:id="rId4" tooltip="The emblem, 1905"/>
          </p:cNvPr>
          <p:cNvPicPr>
            <a:picLocks noChangeAspect="1" noChangeArrowheads="1"/>
          </p:cNvPicPr>
          <p:nvPr/>
        </p:nvPicPr>
        <p:blipFill>
          <a:blip r:embed="rId5" cstate="print"/>
          <a:srcRect/>
          <a:stretch>
            <a:fillRect/>
          </a:stretch>
        </p:blipFill>
        <p:spPr bwMode="auto">
          <a:xfrm>
            <a:off x="1524000" y="5029200"/>
            <a:ext cx="1600200" cy="1600200"/>
          </a:xfrm>
          <a:prstGeom prst="rect">
            <a:avLst/>
          </a:prstGeom>
          <a:noFill/>
          <a:ln w="9525">
            <a:noFill/>
            <a:miter lim="800000"/>
            <a:headEnd/>
            <a:tailEnd/>
          </a:ln>
        </p:spPr>
      </p:pic>
      <p:sp>
        <p:nvSpPr>
          <p:cNvPr id="1145867" name="Rectangle 11"/>
          <p:cNvSpPr>
            <a:spLocks noChangeArrowheads="1"/>
          </p:cNvSpPr>
          <p:nvPr/>
        </p:nvSpPr>
        <p:spPr bwMode="auto">
          <a:xfrm>
            <a:off x="3352800" y="5257801"/>
            <a:ext cx="4343400" cy="553998"/>
          </a:xfrm>
          <a:prstGeom prst="rect">
            <a:avLst/>
          </a:prstGeom>
          <a:noFill/>
          <a:ln>
            <a:noFill/>
          </a:ln>
          <a:effectLst/>
        </p:spPr>
        <p:txBody>
          <a:bodyPr wrap="square">
            <a:spAutoFit/>
          </a:bodyPr>
          <a:lstStyle/>
          <a:p>
            <a:pPr>
              <a:defRPr/>
            </a:pPr>
            <a:r>
              <a:rPr lang="en-US" altLang="en-US" sz="3000" b="1" dirty="0">
                <a:solidFill>
                  <a:srgbClr val="FF6600"/>
                </a:solidFill>
                <a:effectLst>
                  <a:outerShdw blurRad="38100" dist="38100" dir="2700000" algn="tl">
                    <a:srgbClr val="000000"/>
                  </a:outerShdw>
                </a:effectLst>
              </a:rPr>
              <a:t>February 23, 1905</a:t>
            </a:r>
            <a:endParaRPr lang="en-US" altLang="en-US" sz="3000" b="1" dirty="0">
              <a:solidFill>
                <a:srgbClr val="FFFF00"/>
              </a:solidFill>
              <a:effectLst>
                <a:outerShdw blurRad="38100" dist="38100" dir="2700000" algn="tl">
                  <a:srgbClr val="000000"/>
                </a:outerShdw>
              </a:effectLst>
            </a:endParaRPr>
          </a:p>
        </p:txBody>
      </p:sp>
      <p:pic>
        <p:nvPicPr>
          <p:cNvPr id="16393" name="Picture 12" descr="riemblem_color_small"/>
          <p:cNvPicPr>
            <a:picLocks noChangeAspect="1" noChangeArrowheads="1"/>
          </p:cNvPicPr>
          <p:nvPr/>
        </p:nvPicPr>
        <p:blipFill>
          <a:blip r:embed="rId6" cstate="print"/>
          <a:srcRect/>
          <a:stretch>
            <a:fillRect/>
          </a:stretch>
        </p:blipFill>
        <p:spPr bwMode="auto">
          <a:xfrm>
            <a:off x="7772400" y="5029200"/>
            <a:ext cx="914400" cy="99060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C3116C9-17D6-48B5-A703-0A138428C835}" type="slidenum">
              <a:rPr lang="en-US" altLang="en-US"/>
              <a:pPr>
                <a:defRPr/>
              </a:pPr>
              <a:t>11</a:t>
            </a:fld>
            <a:endParaRPr lang="en-US" altLang="en-US"/>
          </a:p>
        </p:txBody>
      </p:sp>
      <p:sp>
        <p:nvSpPr>
          <p:cNvPr id="843780" name="Rectangle 4"/>
          <p:cNvSpPr>
            <a:spLocks noChangeArrowheads="1"/>
          </p:cNvSpPr>
          <p:nvPr/>
        </p:nvSpPr>
        <p:spPr bwMode="auto">
          <a:xfrm>
            <a:off x="228600" y="983287"/>
            <a:ext cx="4114800" cy="1446550"/>
          </a:xfrm>
          <a:prstGeom prst="rect">
            <a:avLst/>
          </a:prstGeom>
          <a:noFill/>
          <a:ln>
            <a:noFill/>
          </a:ln>
          <a:effectLst/>
        </p:spPr>
        <p:txBody>
          <a:bodyPr wrap="square" anchor="ctr">
            <a:spAutoFit/>
          </a:bodyPr>
          <a:lstStyle/>
          <a:p>
            <a:pPr>
              <a:defRPr/>
            </a:pPr>
            <a:r>
              <a:rPr lang="en-US" altLang="en-US" sz="4400" b="1" i="0" dirty="0">
                <a:solidFill>
                  <a:srgbClr val="FFCC00"/>
                </a:solidFill>
                <a:effectLst>
                  <a:outerShdw blurRad="38100" dist="38100" dir="2700000" algn="tl">
                    <a:srgbClr val="000000"/>
                  </a:outerShdw>
                </a:effectLst>
              </a:rPr>
              <a:t>Rotary  goes international </a:t>
            </a:r>
          </a:p>
        </p:txBody>
      </p:sp>
      <p:pic>
        <p:nvPicPr>
          <p:cNvPr id="21508" name="Picture 8" descr="1912">
            <a:hlinkClick r:id="rId3"/>
          </p:cNvPr>
          <p:cNvPicPr>
            <a:picLocks noChangeAspect="1" noChangeArrowheads="1"/>
          </p:cNvPicPr>
          <p:nvPr/>
        </p:nvPicPr>
        <p:blipFill>
          <a:blip r:embed="rId4" cstate="print"/>
          <a:srcRect/>
          <a:stretch>
            <a:fillRect/>
          </a:stretch>
        </p:blipFill>
        <p:spPr bwMode="auto">
          <a:xfrm>
            <a:off x="4724400" y="0"/>
            <a:ext cx="4114800" cy="3657600"/>
          </a:xfrm>
          <a:prstGeom prst="rect">
            <a:avLst/>
          </a:prstGeom>
          <a:noFill/>
          <a:ln w="9525">
            <a:noFill/>
            <a:miter lim="800000"/>
            <a:headEnd/>
            <a:tailEnd/>
          </a:ln>
        </p:spPr>
      </p:pic>
      <p:sp>
        <p:nvSpPr>
          <p:cNvPr id="140294" name="Rectangle 94"/>
          <p:cNvSpPr>
            <a:spLocks noChangeArrowheads="1"/>
          </p:cNvSpPr>
          <p:nvPr/>
        </p:nvSpPr>
        <p:spPr bwMode="auto">
          <a:xfrm>
            <a:off x="228600" y="2895600"/>
            <a:ext cx="1066800" cy="461665"/>
          </a:xfrm>
          <a:prstGeom prst="rect">
            <a:avLst/>
          </a:prstGeom>
          <a:noFill/>
          <a:ln>
            <a:noFill/>
          </a:ln>
          <a:effectLst/>
        </p:spPr>
        <p:txBody>
          <a:bodyPr wrap="squar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r>
              <a:rPr lang="en-US" altLang="en-US" i="0" dirty="0">
                <a:solidFill>
                  <a:schemeClr val="accent4"/>
                </a:solidFill>
                <a:effectLst>
                  <a:outerShdw blurRad="38100" dist="38100" dir="2700000" algn="tl">
                    <a:srgbClr val="000000">
                      <a:alpha val="43137"/>
                    </a:srgbClr>
                  </a:outerShdw>
                </a:effectLst>
                <a:latin typeface="Verdana" pitchFamily="34" charset="0"/>
              </a:rPr>
              <a:t>1912</a:t>
            </a:r>
            <a:r>
              <a:rPr lang="en-US" altLang="en-US" i="0" dirty="0">
                <a:solidFill>
                  <a:srgbClr val="FFFF00"/>
                </a:solidFill>
                <a:effectLst>
                  <a:outerShdw blurRad="38100" dist="38100" dir="2700000" algn="tl">
                    <a:srgbClr val="000000">
                      <a:alpha val="43137"/>
                    </a:srgbClr>
                  </a:outerShdw>
                </a:effectLst>
                <a:latin typeface="Verdana" pitchFamily="34" charset="0"/>
              </a:rPr>
              <a:t> </a:t>
            </a:r>
          </a:p>
        </p:txBody>
      </p:sp>
      <p:sp>
        <p:nvSpPr>
          <p:cNvPr id="21511" name="Rectangle 95"/>
          <p:cNvSpPr>
            <a:spLocks noChangeArrowheads="1"/>
          </p:cNvSpPr>
          <p:nvPr/>
        </p:nvSpPr>
        <p:spPr bwMode="auto">
          <a:xfrm>
            <a:off x="0" y="3733800"/>
            <a:ext cx="9144000" cy="2780248"/>
          </a:xfrm>
          <a:prstGeom prst="rect">
            <a:avLst/>
          </a:prstGeom>
          <a:noFill/>
          <a:ln w="9525">
            <a:noFill/>
            <a:miter lim="800000"/>
            <a:headEnd/>
            <a:tailEnd/>
          </a:ln>
        </p:spPr>
        <p:txBody>
          <a:bodyPr wrap="square">
            <a:spAutoFit/>
          </a:bodyPr>
          <a:lstStyle/>
          <a:p>
            <a:pPr>
              <a:buFontTx/>
              <a:buChar char="•"/>
            </a:pPr>
            <a:r>
              <a:rPr lang="en-US" altLang="en-US" sz="2800" u="sng" dirty="0">
                <a:solidFill>
                  <a:schemeClr val="tx1"/>
                </a:solidFill>
              </a:rPr>
              <a:t>The Rotary Club of Winnipeg</a:t>
            </a:r>
            <a:r>
              <a:rPr lang="en-US" altLang="en-US" sz="2800" dirty="0">
                <a:solidFill>
                  <a:schemeClr val="tx1"/>
                </a:solidFill>
              </a:rPr>
              <a:t> -</a:t>
            </a:r>
            <a:r>
              <a:rPr lang="en-US" altLang="en-US" sz="2800" b="1" i="0" dirty="0">
                <a:solidFill>
                  <a:schemeClr val="tx1"/>
                </a:solidFill>
              </a:rPr>
              <a:t> 1st official non-</a:t>
            </a:r>
          </a:p>
          <a:p>
            <a:pPr>
              <a:spcAft>
                <a:spcPts val="400"/>
              </a:spcAft>
            </a:pPr>
            <a:r>
              <a:rPr lang="en-US" altLang="en-US" sz="2800" dirty="0">
                <a:solidFill>
                  <a:schemeClr val="tx1"/>
                </a:solidFill>
              </a:rPr>
              <a:t>     </a:t>
            </a:r>
            <a:r>
              <a:rPr lang="en-US" altLang="en-US" sz="2800" b="1" i="0" dirty="0">
                <a:solidFill>
                  <a:schemeClr val="tx1"/>
                </a:solidFill>
              </a:rPr>
              <a:t>USA club </a:t>
            </a:r>
            <a:r>
              <a:rPr lang="en-US" altLang="en-US" sz="2800" dirty="0">
                <a:solidFill>
                  <a:schemeClr val="tx1"/>
                </a:solidFill>
              </a:rPr>
              <a:t>chartered 4/13/12</a:t>
            </a:r>
            <a:endParaRPr lang="en-US" altLang="en-US" sz="2800" b="1" i="0" dirty="0">
              <a:solidFill>
                <a:schemeClr val="tx1"/>
              </a:solidFill>
            </a:endParaRPr>
          </a:p>
          <a:p>
            <a:pPr>
              <a:buFontTx/>
              <a:buChar char="•"/>
            </a:pPr>
            <a:r>
              <a:rPr lang="en-US" altLang="en-US" sz="2800" b="1" i="0" u="sng" dirty="0">
                <a:solidFill>
                  <a:schemeClr val="tx1"/>
                </a:solidFill>
              </a:rPr>
              <a:t>The Rotary Club of London </a:t>
            </a:r>
            <a:r>
              <a:rPr lang="en-US" altLang="en-US" sz="2800" b="1" i="0" dirty="0">
                <a:solidFill>
                  <a:schemeClr val="tx1"/>
                </a:solidFill>
              </a:rPr>
              <a:t>–1st European club   </a:t>
            </a:r>
          </a:p>
          <a:p>
            <a:pPr>
              <a:spcAft>
                <a:spcPts val="400"/>
              </a:spcAft>
            </a:pPr>
            <a:r>
              <a:rPr lang="en-US" altLang="en-US" sz="2800" dirty="0">
                <a:solidFill>
                  <a:schemeClr val="tx1"/>
                </a:solidFill>
              </a:rPr>
              <a:t>      </a:t>
            </a:r>
            <a:r>
              <a:rPr lang="en-US" altLang="en-US" sz="2800" b="1" i="0" dirty="0">
                <a:solidFill>
                  <a:schemeClr val="tx1"/>
                </a:solidFill>
              </a:rPr>
              <a:t>to be chartered. </a:t>
            </a:r>
          </a:p>
          <a:p>
            <a:pPr>
              <a:buFontTx/>
              <a:buChar char="•"/>
            </a:pPr>
            <a:r>
              <a:rPr lang="en-US" altLang="en-US" sz="2800" b="1" i="0" dirty="0">
                <a:solidFill>
                  <a:schemeClr val="tx1"/>
                </a:solidFill>
              </a:rPr>
              <a:t>Rotary becomes the </a:t>
            </a:r>
            <a:r>
              <a:rPr lang="en-US" altLang="en-US" sz="2800" b="1" i="0" u="sng" dirty="0">
                <a:solidFill>
                  <a:schemeClr val="tx1"/>
                </a:solidFill>
              </a:rPr>
              <a:t>International Association </a:t>
            </a:r>
          </a:p>
          <a:p>
            <a:r>
              <a:rPr lang="en-US" altLang="en-US" sz="2800" u="sng" dirty="0">
                <a:solidFill>
                  <a:schemeClr val="tx1"/>
                </a:solidFill>
              </a:rPr>
              <a:t> </a:t>
            </a:r>
            <a:r>
              <a:rPr lang="en-US" altLang="en-US" sz="2800" dirty="0">
                <a:solidFill>
                  <a:schemeClr val="tx1"/>
                </a:solidFill>
              </a:rPr>
              <a:t>     </a:t>
            </a:r>
            <a:r>
              <a:rPr lang="en-US" altLang="en-US" sz="2800" b="1" i="0" u="sng" dirty="0">
                <a:solidFill>
                  <a:schemeClr val="tx1"/>
                </a:solidFill>
              </a:rPr>
              <a:t>of Rotary Clubs</a:t>
            </a:r>
            <a:endParaRPr lang="en-US" altLang="en-US" sz="2800" b="1" i="0" dirty="0">
              <a:solidFill>
                <a:schemeClr val="tx1"/>
              </a:solidFill>
            </a:endParaRPr>
          </a:p>
        </p:txBody>
      </p:sp>
      <p:pic>
        <p:nvPicPr>
          <p:cNvPr id="21512" name="Picture 124" descr="riemblem_color_small"/>
          <p:cNvPicPr>
            <a:picLocks noChangeAspect="1" noChangeArrowheads="1"/>
          </p:cNvPicPr>
          <p:nvPr/>
        </p:nvPicPr>
        <p:blipFill>
          <a:blip r:embed="rId5" cstate="print"/>
          <a:srcRect/>
          <a:stretch>
            <a:fillRect/>
          </a:stretch>
        </p:blipFill>
        <p:spPr bwMode="auto">
          <a:xfrm>
            <a:off x="304800" y="152400"/>
            <a:ext cx="533400" cy="487363"/>
          </a:xfrm>
          <a:prstGeom prst="rect">
            <a:avLst/>
          </a:prstGeom>
          <a:noFill/>
          <a:ln w="9525">
            <a:noFill/>
            <a:miter lim="800000"/>
            <a:headEnd/>
            <a:tailEnd/>
          </a:ln>
        </p:spPr>
      </p:pic>
      <p:sp>
        <p:nvSpPr>
          <p:cNvPr id="21513" name="Rectangle 125"/>
          <p:cNvSpPr>
            <a:spLocks noChangeArrowheads="1"/>
          </p:cNvSpPr>
          <p:nvPr/>
        </p:nvSpPr>
        <p:spPr bwMode="auto">
          <a:xfrm>
            <a:off x="8077200" y="6643688"/>
            <a:ext cx="1066800" cy="214312"/>
          </a:xfrm>
          <a:prstGeom prst="rect">
            <a:avLst/>
          </a:prstGeom>
          <a:noFill/>
          <a:ln w="9525">
            <a:noFill/>
            <a:miter lim="800000"/>
            <a:headEnd/>
            <a:tailEnd/>
          </a:ln>
        </p:spPr>
        <p:txBody>
          <a:bodyPr anchor="ctr">
            <a:spAutoFit/>
          </a:bodyPr>
          <a:lstStyle/>
          <a:p>
            <a:r>
              <a:rPr lang="en-US" altLang="en-US" sz="800" b="1" i="0">
                <a:solidFill>
                  <a:srgbClr val="FFCC00"/>
                </a:solidFill>
              </a:rPr>
              <a:t>Source: Rotary.org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7F97E55E-66B1-4B59-8BD7-C85999CFDAE2}" type="slidenum">
              <a:rPr lang="en-US" altLang="en-US"/>
              <a:pPr>
                <a:defRPr/>
              </a:pPr>
              <a:t>12</a:t>
            </a:fld>
            <a:endParaRPr lang="en-US" altLang="en-US"/>
          </a:p>
        </p:txBody>
      </p:sp>
      <p:sp>
        <p:nvSpPr>
          <p:cNvPr id="27651" name="Rectangle 4"/>
          <p:cNvSpPr>
            <a:spLocks noChangeArrowheads="1"/>
          </p:cNvSpPr>
          <p:nvPr/>
        </p:nvSpPr>
        <p:spPr bwMode="auto">
          <a:xfrm>
            <a:off x="8077200" y="6643688"/>
            <a:ext cx="1066800" cy="214312"/>
          </a:xfrm>
          <a:prstGeom prst="rect">
            <a:avLst/>
          </a:prstGeom>
          <a:noFill/>
          <a:ln w="9525">
            <a:noFill/>
            <a:miter lim="800000"/>
            <a:headEnd/>
            <a:tailEnd/>
          </a:ln>
        </p:spPr>
        <p:txBody>
          <a:bodyPr anchor="ctr">
            <a:spAutoFit/>
          </a:bodyPr>
          <a:lstStyle/>
          <a:p>
            <a:r>
              <a:rPr lang="en-US" altLang="en-US" sz="800" b="1" i="0">
                <a:solidFill>
                  <a:srgbClr val="FFCC00"/>
                </a:solidFill>
              </a:rPr>
              <a:t>Source: Rotary.org</a:t>
            </a:r>
          </a:p>
        </p:txBody>
      </p:sp>
      <p:sp>
        <p:nvSpPr>
          <p:cNvPr id="157700" name="Rectangle 5"/>
          <p:cNvSpPr>
            <a:spLocks noChangeArrowheads="1"/>
          </p:cNvSpPr>
          <p:nvPr/>
        </p:nvSpPr>
        <p:spPr bwMode="auto">
          <a:xfrm>
            <a:off x="228600" y="304800"/>
            <a:ext cx="1063112" cy="461665"/>
          </a:xfrm>
          <a:prstGeom prst="rect">
            <a:avLst/>
          </a:prstGeom>
          <a:noFill/>
          <a:ln>
            <a:noFill/>
          </a:ln>
          <a:effec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r>
              <a:rPr lang="en-US" altLang="en-US" i="0" dirty="0">
                <a:solidFill>
                  <a:schemeClr val="accent4"/>
                </a:solidFill>
                <a:effectLst>
                  <a:outerShdw blurRad="38100" dist="38100" dir="2700000" algn="tl">
                    <a:srgbClr val="000000">
                      <a:alpha val="43137"/>
                    </a:srgbClr>
                  </a:outerShdw>
                </a:effectLst>
                <a:latin typeface="Verdana" pitchFamily="34" charset="0"/>
              </a:rPr>
              <a:t>1945</a:t>
            </a:r>
          </a:p>
        </p:txBody>
      </p:sp>
      <p:sp>
        <p:nvSpPr>
          <p:cNvPr id="961542" name="Rectangle 6"/>
          <p:cNvSpPr>
            <a:spLocks noChangeArrowheads="1"/>
          </p:cNvSpPr>
          <p:nvPr/>
        </p:nvSpPr>
        <p:spPr bwMode="auto">
          <a:xfrm>
            <a:off x="152400" y="609600"/>
            <a:ext cx="3733800" cy="5078313"/>
          </a:xfrm>
          <a:prstGeom prst="rect">
            <a:avLst/>
          </a:prstGeom>
          <a:noFill/>
          <a:ln>
            <a:noFill/>
          </a:ln>
          <a:effectLst/>
        </p:spPr>
        <p:txBody>
          <a:bodyPr>
            <a:spAutoFit/>
          </a:bodyPr>
          <a:lstStyle/>
          <a:p>
            <a:pPr>
              <a:buFontTx/>
              <a:buChar char="•"/>
              <a:defRPr/>
            </a:pPr>
            <a:r>
              <a:rPr lang="en-US" altLang="en-US" sz="3600" b="1" i="0" u="sng" dirty="0">
                <a:solidFill>
                  <a:schemeClr val="accent4"/>
                </a:solidFill>
                <a:effectLst>
                  <a:outerShdw blurRad="38100" dist="38100" dir="2700000" algn="tl">
                    <a:srgbClr val="000000"/>
                  </a:outerShdw>
                </a:effectLst>
              </a:rPr>
              <a:t>49</a:t>
            </a:r>
            <a:r>
              <a:rPr lang="en-US" altLang="en-US" b="1" i="0" u="sng" dirty="0">
                <a:solidFill>
                  <a:schemeClr val="accent4"/>
                </a:solidFill>
                <a:effectLst>
                  <a:outerShdw blurRad="38100" dist="38100" dir="2700000" algn="tl">
                    <a:srgbClr val="000000"/>
                  </a:outerShdw>
                </a:effectLst>
              </a:rPr>
              <a:t> Rotarians help draft the United Nations Charter.</a:t>
            </a:r>
            <a:r>
              <a:rPr lang="en-US" altLang="en-US" b="1" i="0" dirty="0">
                <a:solidFill>
                  <a:schemeClr val="accent4"/>
                </a:solidFill>
                <a:effectLst>
                  <a:outerShdw blurRad="38100" dist="38100" dir="2700000" algn="tl">
                    <a:srgbClr val="000000"/>
                  </a:outerShdw>
                </a:effectLst>
              </a:rPr>
              <a:t> </a:t>
            </a:r>
          </a:p>
          <a:p>
            <a:pPr>
              <a:buFontTx/>
              <a:buChar char="•"/>
              <a:defRPr/>
            </a:pPr>
            <a:r>
              <a:rPr lang="en-US" altLang="en-US" b="1" i="0" dirty="0">
                <a:solidFill>
                  <a:schemeClr val="accent4"/>
                </a:solidFill>
                <a:effectLst>
                  <a:outerShdw blurRad="38100" dist="38100" dir="2700000" algn="tl">
                    <a:srgbClr val="000000"/>
                  </a:outerShdw>
                </a:effectLst>
              </a:rPr>
              <a:t>Rotary International is granted </a:t>
            </a:r>
            <a:r>
              <a:rPr lang="en-US" altLang="en-US" b="1" i="0" u="sng" dirty="0">
                <a:solidFill>
                  <a:schemeClr val="accent4"/>
                </a:solidFill>
                <a:effectLst>
                  <a:outerShdw blurRad="38100" dist="38100" dir="2700000" algn="tl">
                    <a:srgbClr val="000000"/>
                  </a:outerShdw>
                </a:effectLst>
              </a:rPr>
              <a:t>adviser status</a:t>
            </a:r>
            <a:r>
              <a:rPr lang="en-US" altLang="en-US" b="1" i="0" dirty="0">
                <a:solidFill>
                  <a:schemeClr val="accent4"/>
                </a:solidFill>
                <a:effectLst>
                  <a:outerShdw blurRad="38100" dist="38100" dir="2700000" algn="tl">
                    <a:srgbClr val="000000"/>
                  </a:outerShdw>
                </a:effectLst>
              </a:rPr>
              <a:t> at the UN Charter Conference. </a:t>
            </a:r>
          </a:p>
        </p:txBody>
      </p:sp>
      <p:pic>
        <p:nvPicPr>
          <p:cNvPr id="27654" name="Picture 7" descr="1945">
            <a:hlinkClick r:id="rId3"/>
          </p:cNvPr>
          <p:cNvPicPr>
            <a:picLocks noChangeAspect="1" noChangeArrowheads="1"/>
          </p:cNvPicPr>
          <p:nvPr/>
        </p:nvPicPr>
        <p:blipFill>
          <a:blip r:embed="rId4" cstate="print"/>
          <a:srcRect/>
          <a:stretch>
            <a:fillRect/>
          </a:stretch>
        </p:blipFill>
        <p:spPr bwMode="auto">
          <a:xfrm>
            <a:off x="3962400" y="152400"/>
            <a:ext cx="4979988" cy="6477000"/>
          </a:xfrm>
          <a:prstGeom prst="rect">
            <a:avLst/>
          </a:prstGeom>
          <a:noFill/>
          <a:ln w="9525">
            <a:noFill/>
            <a:miter lim="800000"/>
            <a:headEnd/>
            <a:tailEnd/>
          </a:ln>
        </p:spPr>
      </p:pic>
      <p:pic>
        <p:nvPicPr>
          <p:cNvPr id="27655" name="Picture 8" descr="riemblem_color_small"/>
          <p:cNvPicPr>
            <a:picLocks noChangeAspect="1" noChangeArrowheads="1"/>
          </p:cNvPicPr>
          <p:nvPr/>
        </p:nvPicPr>
        <p:blipFill>
          <a:blip r:embed="rId5" cstate="print"/>
          <a:srcRect/>
          <a:stretch>
            <a:fillRect/>
          </a:stretch>
        </p:blipFill>
        <p:spPr bwMode="auto">
          <a:xfrm>
            <a:off x="3200400" y="228600"/>
            <a:ext cx="457200" cy="417513"/>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B53771B5-E2EB-402B-A92E-668830FB178F}" type="slidenum">
              <a:rPr lang="en-US" altLang="en-US"/>
              <a:pPr>
                <a:defRPr/>
              </a:pPr>
              <a:t>13</a:t>
            </a:fld>
            <a:endParaRPr lang="en-US" altLang="en-US"/>
          </a:p>
        </p:txBody>
      </p:sp>
      <p:sp>
        <p:nvSpPr>
          <p:cNvPr id="1133570" name="Rectangle 2"/>
          <p:cNvSpPr>
            <a:spLocks noChangeArrowheads="1"/>
          </p:cNvSpPr>
          <p:nvPr/>
        </p:nvSpPr>
        <p:spPr bwMode="auto">
          <a:xfrm>
            <a:off x="304800" y="1295400"/>
            <a:ext cx="8534400" cy="4647426"/>
          </a:xfrm>
          <a:prstGeom prst="rect">
            <a:avLst/>
          </a:prstGeom>
          <a:noFill/>
          <a:ln>
            <a:noFill/>
          </a:ln>
          <a:effectLst/>
        </p:spPr>
        <p:txBody>
          <a:bodyPr wrap="square">
            <a:spAutoFit/>
          </a:bodyPr>
          <a:lstStyle/>
          <a:p>
            <a:pPr>
              <a:defRPr/>
            </a:pPr>
            <a:endParaRPr lang="en-US" altLang="en-US" sz="1400" b="1" u="sng" dirty="0">
              <a:solidFill>
                <a:srgbClr val="FF6600"/>
              </a:solidFill>
              <a:effectLst>
                <a:outerShdw blurRad="38100" dist="38100" dir="2700000" algn="tl">
                  <a:srgbClr val="000000"/>
                </a:outerShdw>
              </a:effectLst>
            </a:endParaRPr>
          </a:p>
          <a:p>
            <a:pPr>
              <a:buFontTx/>
              <a:buChar char="•"/>
              <a:defRPr/>
            </a:pPr>
            <a:r>
              <a:rPr lang="en-US" altLang="en-US" sz="2800" b="1" i="0" dirty="0">
                <a:solidFill>
                  <a:schemeClr val="accent4"/>
                </a:solidFill>
                <a:effectLst>
                  <a:outerShdw blurRad="38100" dist="38100" dir="2700000" algn="tl">
                    <a:srgbClr val="000000"/>
                  </a:outerShdw>
                </a:effectLst>
              </a:rPr>
              <a:t>Go to the </a:t>
            </a:r>
            <a:r>
              <a:rPr lang="en-US" altLang="en-US" sz="2800" dirty="0">
                <a:solidFill>
                  <a:schemeClr val="accent3"/>
                </a:solidFill>
                <a:effectLst>
                  <a:outerShdw blurRad="38100" dist="38100" dir="2700000" algn="tl">
                    <a:srgbClr val="000000"/>
                  </a:outerShdw>
                </a:effectLst>
              </a:rPr>
              <a:t>my.rotary.org/learning-reference </a:t>
            </a:r>
            <a:r>
              <a:rPr lang="en-US" altLang="en-US" sz="2800" b="1" i="0" dirty="0">
                <a:solidFill>
                  <a:schemeClr val="accent4"/>
                </a:solidFill>
                <a:effectLst>
                  <a:outerShdw blurRad="38100" dist="38100" dir="2700000" algn="tl">
                    <a:srgbClr val="000000"/>
                  </a:outerShdw>
                </a:effectLst>
              </a:rPr>
              <a:t>for learning resources for you and your club members</a:t>
            </a:r>
            <a:endParaRPr lang="en-US" altLang="en-US" sz="2800" b="1" i="0" dirty="0">
              <a:solidFill>
                <a:srgbClr val="FFCC00"/>
              </a:solidFill>
              <a:effectLst>
                <a:outerShdw blurRad="38100" dist="38100" dir="2700000" algn="tl">
                  <a:srgbClr val="000000"/>
                </a:outerShdw>
              </a:effectLst>
            </a:endParaRPr>
          </a:p>
          <a:p>
            <a:pPr>
              <a:defRPr/>
            </a:pPr>
            <a:endParaRPr lang="en-US" altLang="en-US" sz="1000" b="1" i="0" dirty="0">
              <a:solidFill>
                <a:srgbClr val="FFCC00"/>
              </a:solidFill>
              <a:effectLst>
                <a:outerShdw blurRad="38100" dist="38100" dir="2700000" algn="tl">
                  <a:srgbClr val="000000"/>
                </a:outerShdw>
              </a:effectLst>
            </a:endParaRPr>
          </a:p>
          <a:p>
            <a:pPr>
              <a:buFontTx/>
              <a:buChar char="•"/>
              <a:defRPr/>
            </a:pPr>
            <a:r>
              <a:rPr lang="en-US" altLang="en-US" sz="2800" b="1" dirty="0">
                <a:solidFill>
                  <a:schemeClr val="accent3"/>
                </a:solidFill>
                <a:effectLst>
                  <a:outerShdw blurRad="38100" dist="38100" dir="2700000" algn="tl">
                    <a:srgbClr val="000000"/>
                  </a:outerShdw>
                </a:effectLst>
                <a:hlinkClick r:id="rId3">
                  <a:extLst>
                    <a:ext uri="{A12FA001-AC4F-418D-AE19-62706E023703}">
                      <ahyp:hlinkClr xmlns:ahyp="http://schemas.microsoft.com/office/drawing/2018/hyperlinkcolor" val="tx"/>
                    </a:ext>
                  </a:extLst>
                </a:hlinkClick>
              </a:rPr>
              <a:t>Rotary Basics</a:t>
            </a:r>
            <a:r>
              <a:rPr lang="en-US" altLang="en-US" sz="2800" b="1" i="0" dirty="0">
                <a:solidFill>
                  <a:schemeClr val="accent3"/>
                </a:solidFill>
                <a:effectLst>
                  <a:outerShdw blurRad="38100" dist="38100" dir="2700000" algn="tl">
                    <a:srgbClr val="000000"/>
                  </a:outerShdw>
                </a:effectLst>
                <a:hlinkClick r:id="rId3">
                  <a:extLst>
                    <a:ext uri="{A12FA001-AC4F-418D-AE19-62706E023703}">
                      <ahyp:hlinkClr xmlns:ahyp="http://schemas.microsoft.com/office/drawing/2018/hyperlinkcolor" val="tx"/>
                    </a:ext>
                  </a:extLst>
                </a:hlinkClick>
              </a:rPr>
              <a:t> </a:t>
            </a:r>
            <a:r>
              <a:rPr lang="en-US" altLang="en-US" sz="2800" b="1" i="0" dirty="0">
                <a:solidFill>
                  <a:srgbClr val="FFCC00"/>
                </a:solidFill>
                <a:effectLst>
                  <a:outerShdw blurRad="38100" dist="38100" dir="2700000" algn="tl">
                    <a:srgbClr val="000000"/>
                  </a:outerShdw>
                </a:effectLst>
              </a:rPr>
              <a:t>, </a:t>
            </a:r>
            <a:r>
              <a:rPr lang="en-US" altLang="en-US" sz="2800" b="1" i="0" dirty="0">
                <a:solidFill>
                  <a:schemeClr val="accent4"/>
                </a:solidFill>
                <a:effectLst>
                  <a:outerShdw blurRad="38100" dist="38100" dir="2700000" algn="tl">
                    <a:srgbClr val="000000"/>
                  </a:outerShdw>
                </a:effectLst>
              </a:rPr>
              <a:t>a thorough introduction to RI </a:t>
            </a:r>
          </a:p>
          <a:p>
            <a:pPr>
              <a:defRPr/>
            </a:pPr>
            <a:r>
              <a:rPr lang="en-US" altLang="en-US" sz="2800" dirty="0">
                <a:solidFill>
                  <a:schemeClr val="accent4"/>
                </a:solidFill>
                <a:effectLst>
                  <a:outerShdw blurRad="38100" dist="38100" dir="2700000" algn="tl">
                    <a:srgbClr val="000000"/>
                  </a:outerShdw>
                </a:effectLst>
              </a:rPr>
              <a:t>     </a:t>
            </a:r>
            <a:r>
              <a:rPr lang="en-US" altLang="en-US" sz="2800" b="1" i="0" dirty="0">
                <a:solidFill>
                  <a:schemeClr val="accent4"/>
                </a:solidFill>
                <a:effectLst>
                  <a:outerShdw blurRad="38100" dist="38100" dir="2700000" algn="tl">
                    <a:srgbClr val="000000"/>
                  </a:outerShdw>
                </a:effectLst>
              </a:rPr>
              <a:t>and Rotary Foundation programs and  </a:t>
            </a:r>
          </a:p>
          <a:p>
            <a:pPr>
              <a:spcAft>
                <a:spcPts val="1200"/>
              </a:spcAft>
              <a:defRPr/>
            </a:pPr>
            <a:r>
              <a:rPr lang="en-US" altLang="en-US" sz="2800" dirty="0">
                <a:solidFill>
                  <a:schemeClr val="accent4"/>
                </a:solidFill>
                <a:effectLst>
                  <a:outerShdw blurRad="38100" dist="38100" dir="2700000" algn="tl">
                    <a:srgbClr val="000000"/>
                  </a:outerShdw>
                </a:effectLst>
              </a:rPr>
              <a:t>     </a:t>
            </a:r>
            <a:r>
              <a:rPr lang="en-US" altLang="en-US" sz="2800" b="1" i="0" dirty="0">
                <a:solidFill>
                  <a:schemeClr val="accent4"/>
                </a:solidFill>
                <a:effectLst>
                  <a:outerShdw blurRad="38100" dist="38100" dir="2700000" algn="tl">
                    <a:srgbClr val="000000"/>
                  </a:outerShdw>
                </a:effectLst>
              </a:rPr>
              <a:t>membership benefits and responsibilities.</a:t>
            </a:r>
          </a:p>
          <a:p>
            <a:pPr marL="457200" indent="-457200">
              <a:spcAft>
                <a:spcPts val="1200"/>
              </a:spcAft>
              <a:buFont typeface="Arial" panose="020B0604020202020204" pitchFamily="34" charset="0"/>
              <a:buChar char="•"/>
              <a:defRPr/>
            </a:pPr>
            <a:r>
              <a:rPr lang="en-US" altLang="en-US" sz="2800" dirty="0">
                <a:solidFill>
                  <a:schemeClr val="accent4"/>
                </a:solidFill>
                <a:effectLst>
                  <a:outerShdw blurRad="38100" dist="38100" dir="2700000" algn="tl">
                    <a:srgbClr val="000000"/>
                  </a:outerShdw>
                </a:effectLst>
              </a:rPr>
              <a:t>Go to </a:t>
            </a:r>
            <a:r>
              <a:rPr lang="en-US" sz="2800" dirty="0">
                <a:solidFill>
                  <a:schemeClr val="accent3">
                    <a:lumMod val="75000"/>
                  </a:schemeClr>
                </a:solidFill>
                <a:hlinkClick r:id="rId4">
                  <a:extLst>
                    <a:ext uri="{A12FA001-AC4F-418D-AE19-62706E023703}">
                      <ahyp:hlinkClr xmlns:ahyp="http://schemas.microsoft.com/office/drawing/2018/hyperlinkcolor" val="tx"/>
                    </a:ext>
                  </a:extLst>
                </a:hlinkClick>
              </a:rPr>
              <a:t>https://www.rghfhome.org/</a:t>
            </a:r>
            <a:r>
              <a:rPr lang="en-US" sz="2800" dirty="0">
                <a:solidFill>
                  <a:schemeClr val="accent3">
                    <a:lumMod val="75000"/>
                  </a:schemeClr>
                </a:solidFill>
              </a:rPr>
              <a:t>  </a:t>
            </a:r>
            <a:r>
              <a:rPr lang="en-US" sz="2800" dirty="0">
                <a:solidFill>
                  <a:schemeClr val="accent5"/>
                </a:solidFill>
              </a:rPr>
              <a:t>to join the Rotary Global History Fellowship</a:t>
            </a:r>
          </a:p>
          <a:p>
            <a:pPr>
              <a:spcAft>
                <a:spcPts val="1200"/>
              </a:spcAft>
              <a:defRPr/>
            </a:pPr>
            <a:endParaRPr lang="en-US" altLang="en-US" sz="2800" b="1" i="0" dirty="0">
              <a:solidFill>
                <a:schemeClr val="accent5"/>
              </a:solidFill>
              <a:effectLst>
                <a:outerShdw blurRad="38100" dist="38100" dir="2700000" algn="tl">
                  <a:srgbClr val="000000"/>
                </a:outerShdw>
              </a:effectLst>
            </a:endParaRPr>
          </a:p>
        </p:txBody>
      </p:sp>
      <p:sp>
        <p:nvSpPr>
          <p:cNvPr id="74756" name="Rectangle 3"/>
          <p:cNvSpPr>
            <a:spLocks noChangeArrowheads="1"/>
          </p:cNvSpPr>
          <p:nvPr/>
        </p:nvSpPr>
        <p:spPr bwMode="auto">
          <a:xfrm>
            <a:off x="8077200" y="6643688"/>
            <a:ext cx="1066800" cy="214312"/>
          </a:xfrm>
          <a:prstGeom prst="rect">
            <a:avLst/>
          </a:prstGeom>
          <a:noFill/>
          <a:ln w="9525">
            <a:noFill/>
            <a:miter lim="800000"/>
            <a:headEnd/>
            <a:tailEnd/>
          </a:ln>
        </p:spPr>
        <p:txBody>
          <a:bodyPr anchor="ctr">
            <a:spAutoFit/>
          </a:bodyPr>
          <a:lstStyle/>
          <a:p>
            <a:r>
              <a:rPr lang="en-US" altLang="en-US" sz="800" b="1" i="0">
                <a:solidFill>
                  <a:srgbClr val="FFCC00"/>
                </a:solidFill>
              </a:rPr>
              <a:t>Source: Rotary.org</a:t>
            </a:r>
          </a:p>
        </p:txBody>
      </p:sp>
      <p:sp>
        <p:nvSpPr>
          <p:cNvPr id="1133572" name="Rectangle 4"/>
          <p:cNvSpPr>
            <a:spLocks noChangeArrowheads="1"/>
          </p:cNvSpPr>
          <p:nvPr/>
        </p:nvSpPr>
        <p:spPr bwMode="auto">
          <a:xfrm>
            <a:off x="1295400" y="304800"/>
            <a:ext cx="5881738" cy="707886"/>
          </a:xfrm>
          <a:prstGeom prst="rect">
            <a:avLst/>
          </a:prstGeom>
          <a:noFill/>
          <a:ln>
            <a:noFill/>
          </a:ln>
          <a:effectLst/>
        </p:spPr>
        <p:txBody>
          <a:bodyPr wrap="none">
            <a:spAutoFit/>
          </a:bodyPr>
          <a:lstStyle/>
          <a:p>
            <a:pPr>
              <a:defRPr/>
            </a:pPr>
            <a:r>
              <a:rPr lang="en-US" altLang="en-US" sz="4000" i="0" dirty="0">
                <a:solidFill>
                  <a:srgbClr val="FFCC00"/>
                </a:solidFill>
                <a:effectLst>
                  <a:outerShdw blurRad="38100" dist="38100" dir="2700000" algn="tl">
                    <a:srgbClr val="000000"/>
                  </a:outerShdw>
                </a:effectLst>
                <a:latin typeface="Verdana" pitchFamily="34" charset="0"/>
              </a:rPr>
              <a:t>Continuing to Learn</a:t>
            </a:r>
          </a:p>
        </p:txBody>
      </p:sp>
      <p:pic>
        <p:nvPicPr>
          <p:cNvPr id="74758" name="Picture 5" descr="riemblem_color_small"/>
          <p:cNvPicPr>
            <a:picLocks noChangeAspect="1" noChangeArrowheads="1"/>
          </p:cNvPicPr>
          <p:nvPr/>
        </p:nvPicPr>
        <p:blipFill>
          <a:blip r:embed="rId5" cstate="print"/>
          <a:srcRect/>
          <a:stretch>
            <a:fillRect/>
          </a:stretch>
        </p:blipFill>
        <p:spPr bwMode="auto">
          <a:xfrm>
            <a:off x="304800" y="228600"/>
            <a:ext cx="838200" cy="766763"/>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4050C58-3FAA-4CB6-A2C9-CC1BBEC1DDB9}" type="slidenum">
              <a:rPr lang="en-US" altLang="en-US"/>
              <a:pPr>
                <a:defRPr/>
              </a:pPr>
              <a:t>14</a:t>
            </a:fld>
            <a:endParaRPr lang="en-US" altLang="en-US"/>
          </a:p>
        </p:txBody>
      </p:sp>
      <p:pic>
        <p:nvPicPr>
          <p:cNvPr id="50180" name="Picture 6" descr="riemblem_color_small"/>
          <p:cNvPicPr>
            <a:picLocks noChangeAspect="1" noChangeArrowheads="1"/>
          </p:cNvPicPr>
          <p:nvPr/>
        </p:nvPicPr>
        <p:blipFill>
          <a:blip r:embed="rId3" cstate="print"/>
          <a:srcRect/>
          <a:stretch>
            <a:fillRect/>
          </a:stretch>
        </p:blipFill>
        <p:spPr bwMode="auto">
          <a:xfrm>
            <a:off x="762000" y="381000"/>
            <a:ext cx="1274762" cy="1163637"/>
          </a:xfrm>
          <a:prstGeom prst="rect">
            <a:avLst/>
          </a:prstGeom>
          <a:noFill/>
          <a:ln w="9525">
            <a:noFill/>
            <a:miter lim="800000"/>
            <a:headEnd/>
            <a:tailEnd/>
          </a:ln>
        </p:spPr>
      </p:pic>
      <p:sp>
        <p:nvSpPr>
          <p:cNvPr id="2362375" name="Rectangle 7"/>
          <p:cNvSpPr>
            <a:spLocks noChangeArrowheads="1"/>
          </p:cNvSpPr>
          <p:nvPr/>
        </p:nvSpPr>
        <p:spPr bwMode="auto">
          <a:xfrm>
            <a:off x="8153400" y="6277074"/>
            <a:ext cx="876300" cy="307777"/>
          </a:xfrm>
          <a:prstGeom prst="rect">
            <a:avLst/>
          </a:prstGeom>
          <a:noFill/>
          <a:ln>
            <a:noFill/>
          </a:ln>
          <a:effectLst/>
        </p:spPr>
        <p:txBody>
          <a:bodyPr anchor="ctr">
            <a:spAutoFit/>
          </a:bodyPr>
          <a:lstStyle/>
          <a:p>
            <a:pPr>
              <a:defRPr/>
            </a:pPr>
            <a:r>
              <a:rPr lang="en-US" altLang="en-US" sz="1400" b="1" i="0" dirty="0">
                <a:effectLst>
                  <a:outerShdw blurRad="38100" dist="38100" dir="2700000" algn="tl">
                    <a:srgbClr val="000000"/>
                  </a:outerShdw>
                </a:effectLst>
                <a:hlinkClick r:id="rId4"/>
              </a:rPr>
              <a:t> </a:t>
            </a:r>
            <a:endParaRPr lang="en-US" altLang="en-US" sz="1400" b="1" i="0" dirty="0">
              <a:effectLst>
                <a:outerShdw blurRad="38100" dist="38100" dir="2700000" algn="tl">
                  <a:srgbClr val="000000"/>
                </a:outerShdw>
              </a:effectLst>
            </a:endParaRPr>
          </a:p>
        </p:txBody>
      </p:sp>
      <p:sp>
        <p:nvSpPr>
          <p:cNvPr id="6" name="Rectangle 5">
            <a:extLst>
              <a:ext uri="{FF2B5EF4-FFF2-40B4-BE49-F238E27FC236}">
                <a16:creationId xmlns:a16="http://schemas.microsoft.com/office/drawing/2014/main" id="{6B3193F0-8B4B-47DD-B1A9-172678497FB7}"/>
              </a:ext>
            </a:extLst>
          </p:cNvPr>
          <p:cNvSpPr>
            <a:spLocks noChangeArrowheads="1"/>
          </p:cNvSpPr>
          <p:nvPr/>
        </p:nvSpPr>
        <p:spPr bwMode="auto">
          <a:xfrm>
            <a:off x="2438400" y="228600"/>
            <a:ext cx="5153024" cy="5257800"/>
          </a:xfrm>
          <a:prstGeom prst="rect">
            <a:avLst/>
          </a:prstGeom>
          <a:solidFill>
            <a:srgbClr val="006AB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914400" marR="0">
              <a:lnSpc>
                <a:spcPts val="7615"/>
              </a:lnSpc>
              <a:spcBef>
                <a:spcPts val="480"/>
              </a:spcBef>
              <a:spcAft>
                <a:spcPts val="800"/>
              </a:spcAft>
            </a:pPr>
            <a:r>
              <a:rPr lang="en-US" sz="7200" b="1" dirty="0">
                <a:solidFill>
                  <a:srgbClr val="F5A81C"/>
                </a:solidFill>
                <a:effectLst/>
                <a:latin typeface="Calibri" panose="020F0502020204030204" pitchFamily="34" charset="0"/>
                <a:ea typeface="Calibri" panose="020F0502020204030204" pitchFamily="34" charset="0"/>
                <a:cs typeface="Times New Roman" panose="02020603050405020304" pitchFamily="18" charset="0"/>
              </a:rPr>
              <a:t>ROTARY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ts val="8715"/>
              </a:lnSpc>
              <a:spcBef>
                <a:spcPts val="0"/>
              </a:spcBef>
              <a:spcAft>
                <a:spcPts val="800"/>
              </a:spcAft>
            </a:pPr>
            <a:r>
              <a:rPr lang="en-US" sz="8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BASICS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45"/>
              </a:spcBef>
              <a:spcAft>
                <a:spcPts val="0"/>
              </a:spcAft>
            </a:pPr>
            <a:r>
              <a:rPr lang="en-US" sz="10600" b="1" dirty="0">
                <a:effectLst/>
                <a:latin typeface="Calibri" panose="020F0502020204030204" pitchFamily="34" charset="0"/>
                <a:ea typeface="Georgia" panose="02040502050405020303" pitchFamily="18" charset="0"/>
                <a:cs typeface="Georgia" panose="02040502050405020303" pitchFamily="18" charset="0"/>
              </a:rPr>
              <a:t> </a:t>
            </a:r>
            <a:endParaRPr lang="en-US" sz="1050" dirty="0">
              <a:effectLst/>
              <a:latin typeface="Georgia" panose="02040502050405020303" pitchFamily="18" charset="0"/>
              <a:ea typeface="Georgia" panose="02040502050405020303" pitchFamily="18" charset="0"/>
              <a:cs typeface="Georgia" panose="02040502050405020303" pitchFamily="18" charset="0"/>
            </a:endParaRPr>
          </a:p>
          <a:p>
            <a:pPr marL="3319145" marR="581660">
              <a:lnSpc>
                <a:spcPct val="136000"/>
              </a:lnSpc>
              <a:spcBef>
                <a:spcPts val="0"/>
              </a:spcBef>
              <a:spcAft>
                <a:spcPts val="800"/>
              </a:spcAft>
            </a:pPr>
            <a:r>
              <a:rPr lang="en-US" sz="1800" dirty="0">
                <a:solidFill>
                  <a:srgbClr val="F5A81C"/>
                </a:solidFill>
                <a:effectLst/>
                <a:latin typeface="Calibri" panose="020F0502020204030204" pitchFamily="34" charset="0"/>
                <a:ea typeface="Calibri" panose="020F0502020204030204" pitchFamily="34" charset="0"/>
                <a:cs typeface="Times New Roman" panose="02020603050405020304" pitchFamily="18" charset="0"/>
              </a:rPr>
              <a:t>a reference guide for 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1"/>
            <a:ext cx="7543800" cy="1077218"/>
          </a:xfrm>
          <a:prstGeom prst="rect">
            <a:avLst/>
          </a:prstGeom>
        </p:spPr>
        <p:txBody>
          <a:bodyPr wrap="square">
            <a:spAutoFit/>
          </a:bodyPr>
          <a:lstStyle/>
          <a:p>
            <a:pPr>
              <a:defRPr/>
            </a:pPr>
            <a:r>
              <a:rPr lang="en-US" altLang="en-US" dirty="0">
                <a:solidFill>
                  <a:schemeClr val="accent4"/>
                </a:solidFill>
                <a:effectLst>
                  <a:outerShdw blurRad="38100" dist="38100" dir="2700000" algn="tl">
                    <a:srgbClr val="000000"/>
                  </a:outerShdw>
                </a:effectLst>
              </a:rPr>
              <a:t>Overview of Rotary International's </a:t>
            </a:r>
          </a:p>
          <a:p>
            <a:pPr>
              <a:defRPr/>
            </a:pPr>
            <a:r>
              <a:rPr lang="en-US" altLang="en-US" dirty="0">
                <a:solidFill>
                  <a:schemeClr val="accent4"/>
                </a:solidFill>
                <a:effectLst>
                  <a:outerShdw blurRad="38100" dist="38100" dir="2700000" algn="tl">
                    <a:srgbClr val="000000"/>
                  </a:outerShdw>
                </a:effectLst>
              </a:rPr>
              <a:t>                 Leadership Structure</a:t>
            </a:r>
            <a:endParaRPr lang="en-US" dirty="0">
              <a:solidFill>
                <a:schemeClr val="accent4"/>
              </a:solidFill>
            </a:endParaRPr>
          </a:p>
        </p:txBody>
      </p:sp>
      <p:sp>
        <p:nvSpPr>
          <p:cNvPr id="3" name="TextBox 2"/>
          <p:cNvSpPr txBox="1"/>
          <p:nvPr/>
        </p:nvSpPr>
        <p:spPr>
          <a:xfrm>
            <a:off x="533400" y="1828800"/>
            <a:ext cx="8305800" cy="4031873"/>
          </a:xfrm>
          <a:prstGeom prst="rect">
            <a:avLst/>
          </a:prstGeom>
          <a:noFill/>
        </p:spPr>
        <p:txBody>
          <a:bodyPr wrap="square" rtlCol="0">
            <a:spAutoFit/>
          </a:bodyPr>
          <a:lstStyle/>
          <a:p>
            <a:pPr>
              <a:defRPr/>
            </a:pPr>
            <a:r>
              <a:rPr lang="en-US" altLang="en-US" u="sng" dirty="0">
                <a:solidFill>
                  <a:srgbClr val="FF4A01"/>
                </a:solidFill>
                <a:effectLst>
                  <a:outerShdw blurRad="38100" dist="38100" dir="2700000" algn="tl">
                    <a:srgbClr val="000000"/>
                  </a:outerShdw>
                </a:effectLst>
              </a:rPr>
              <a:t>The RI Boards</a:t>
            </a:r>
            <a:r>
              <a:rPr lang="en-US" altLang="en-US" dirty="0">
                <a:solidFill>
                  <a:srgbClr val="FF4A01"/>
                </a:solidFill>
                <a:effectLst>
                  <a:outerShdw blurRad="38100" dist="38100" dir="2700000" algn="tl">
                    <a:srgbClr val="000000"/>
                  </a:outerShdw>
                </a:effectLst>
              </a:rPr>
              <a:t> </a:t>
            </a:r>
          </a:p>
          <a:p>
            <a:pPr>
              <a:buFontTx/>
              <a:buChar char="•"/>
              <a:defRPr/>
            </a:pPr>
            <a:r>
              <a:rPr lang="en-US" altLang="en-US" dirty="0">
                <a:solidFill>
                  <a:schemeClr val="accent4"/>
                </a:solidFill>
                <a:effectLst>
                  <a:outerShdw blurRad="38100" dist="38100" dir="2700000" algn="tl">
                    <a:srgbClr val="000000"/>
                  </a:outerShdw>
                </a:effectLst>
              </a:rPr>
              <a:t>The </a:t>
            </a:r>
            <a:r>
              <a:rPr lang="en-US" altLang="en-US" u="sng" dirty="0">
                <a:solidFill>
                  <a:schemeClr val="accent4"/>
                </a:solidFill>
                <a:effectLst>
                  <a:outerShdw blurRad="38100" dist="38100" dir="2700000" algn="tl">
                    <a:srgbClr val="000000"/>
                  </a:outerShdw>
                </a:effectLst>
              </a:rPr>
              <a:t>19-member</a:t>
            </a:r>
            <a:r>
              <a:rPr lang="en-US" altLang="en-US" dirty="0">
                <a:solidFill>
                  <a:schemeClr val="accent4"/>
                </a:solidFill>
                <a:effectLst>
                  <a:outerShdw blurRad="38100" dist="38100" dir="2700000" algn="tl">
                    <a:srgbClr val="000000"/>
                  </a:outerShdw>
                </a:effectLst>
              </a:rPr>
              <a:t> RI </a:t>
            </a:r>
            <a:r>
              <a:rPr lang="en-US" altLang="en-US" dirty="0">
                <a:solidFill>
                  <a:srgbClr val="FFCC00"/>
                </a:solidFill>
                <a:effectLst>
                  <a:outerShdw blurRad="38100" dist="38100" dir="2700000" algn="tl">
                    <a:srgbClr val="000000"/>
                  </a:outerShdw>
                </a:effectLst>
                <a:hlinkClick r:id="rId2"/>
              </a:rPr>
              <a:t>Board of Directors </a:t>
            </a:r>
            <a:r>
              <a:rPr lang="en-US" altLang="en-US" dirty="0">
                <a:solidFill>
                  <a:srgbClr val="FFCC00"/>
                </a:solidFill>
                <a:effectLst>
                  <a:outerShdw blurRad="38100" dist="38100" dir="2700000" algn="tl">
                    <a:srgbClr val="000000"/>
                  </a:outerShdw>
                </a:effectLst>
              </a:rPr>
              <a:t>    </a:t>
            </a:r>
          </a:p>
          <a:p>
            <a:pPr>
              <a:defRPr/>
            </a:pPr>
            <a:r>
              <a:rPr lang="en-US" altLang="en-US" dirty="0">
                <a:solidFill>
                  <a:srgbClr val="FFCC00"/>
                </a:solidFill>
                <a:effectLst>
                  <a:outerShdw blurRad="38100" dist="38100" dir="2700000" algn="tl">
                    <a:srgbClr val="000000"/>
                  </a:outerShdw>
                </a:effectLst>
              </a:rPr>
              <a:t>     </a:t>
            </a:r>
            <a:r>
              <a:rPr lang="en-US" altLang="en-US" dirty="0">
                <a:solidFill>
                  <a:schemeClr val="accent4"/>
                </a:solidFill>
                <a:effectLst>
                  <a:outerShdw blurRad="38100" dist="38100" dir="2700000" algn="tl">
                    <a:srgbClr val="000000"/>
                  </a:outerShdw>
                </a:effectLst>
              </a:rPr>
              <a:t>which includes the</a:t>
            </a:r>
            <a:r>
              <a:rPr lang="en-US" altLang="en-US" dirty="0">
                <a:solidFill>
                  <a:srgbClr val="FFCC00"/>
                </a:solidFill>
                <a:effectLst>
                  <a:outerShdw blurRad="38100" dist="38100" dir="2700000" algn="tl">
                    <a:srgbClr val="000000"/>
                  </a:outerShdw>
                </a:effectLst>
              </a:rPr>
              <a:t> </a:t>
            </a:r>
            <a:r>
              <a:rPr lang="en-US" altLang="en-US" dirty="0">
                <a:solidFill>
                  <a:srgbClr val="FFCC00"/>
                </a:solidFill>
                <a:effectLst>
                  <a:outerShdw blurRad="38100" dist="38100" dir="2700000" algn="tl">
                    <a:srgbClr val="000000"/>
                  </a:outerShdw>
                </a:effectLst>
                <a:hlinkClick r:id="rId3"/>
              </a:rPr>
              <a:t>RI President </a:t>
            </a:r>
            <a:r>
              <a:rPr lang="en-US" altLang="en-US" dirty="0">
                <a:solidFill>
                  <a:schemeClr val="accent4"/>
                </a:solidFill>
                <a:effectLst>
                  <a:outerShdw blurRad="38100" dist="38100" dir="2700000" algn="tl">
                    <a:srgbClr val="000000"/>
                  </a:outerShdw>
                </a:effectLst>
              </a:rPr>
              <a:t>and </a:t>
            </a:r>
          </a:p>
          <a:p>
            <a:pPr>
              <a:defRPr/>
            </a:pPr>
            <a:r>
              <a:rPr lang="en-US" altLang="en-US" dirty="0">
                <a:solidFill>
                  <a:schemeClr val="accent4"/>
                </a:solidFill>
                <a:effectLst>
                  <a:outerShdw blurRad="38100" dist="38100" dir="2700000" algn="tl">
                    <a:srgbClr val="000000"/>
                  </a:outerShdw>
                </a:effectLst>
              </a:rPr>
              <a:t>     President-elect, meets quarterly to </a:t>
            </a:r>
          </a:p>
          <a:p>
            <a:pPr>
              <a:defRPr/>
            </a:pPr>
            <a:r>
              <a:rPr lang="en-US" altLang="en-US" dirty="0">
                <a:solidFill>
                  <a:schemeClr val="accent4"/>
                </a:solidFill>
                <a:effectLst>
                  <a:outerShdw blurRad="38100" dist="38100" dir="2700000" algn="tl">
                    <a:srgbClr val="000000"/>
                  </a:outerShdw>
                </a:effectLst>
              </a:rPr>
              <a:t>     establish policies. </a:t>
            </a:r>
          </a:p>
          <a:p>
            <a:pPr>
              <a:buFontTx/>
              <a:buChar char="•"/>
              <a:defRPr/>
            </a:pPr>
            <a:r>
              <a:rPr lang="en-US" altLang="en-US" dirty="0">
                <a:solidFill>
                  <a:schemeClr val="accent4"/>
                </a:solidFill>
                <a:effectLst>
                  <a:outerShdw blurRad="38100" dist="38100" dir="2700000" algn="tl">
                    <a:srgbClr val="000000"/>
                  </a:outerShdw>
                </a:effectLst>
              </a:rPr>
              <a:t>The RI president, who is elected </a:t>
            </a:r>
          </a:p>
          <a:p>
            <a:pPr>
              <a:defRPr/>
            </a:pPr>
            <a:r>
              <a:rPr lang="en-US" altLang="en-US" dirty="0">
                <a:solidFill>
                  <a:schemeClr val="accent4"/>
                </a:solidFill>
                <a:effectLst>
                  <a:outerShdw blurRad="38100" dist="38100" dir="2700000" algn="tl">
                    <a:srgbClr val="000000"/>
                  </a:outerShdw>
                </a:effectLst>
              </a:rPr>
              <a:t>     annually,  develops a theme and </a:t>
            </a:r>
          </a:p>
          <a:p>
            <a:pPr>
              <a:defRPr/>
            </a:pPr>
            <a:r>
              <a:rPr lang="en-US" altLang="en-US" dirty="0">
                <a:solidFill>
                  <a:schemeClr val="accent4"/>
                </a:solidFill>
                <a:effectLst>
                  <a:outerShdw blurRad="38100" dist="38100" dir="2700000" algn="tl">
                    <a:srgbClr val="000000"/>
                  </a:outerShdw>
                </a:effectLst>
              </a:rPr>
              <a:t>     emphasis for the year.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3"/>
          <p:cNvSpPr>
            <a:spLocks noGrp="1" noChangeArrowheads="1"/>
          </p:cNvSpPr>
          <p:nvPr>
            <p:ph type="sldNum" sz="quarter" idx="12"/>
          </p:nvPr>
        </p:nvSpPr>
        <p:spPr/>
        <p:txBody>
          <a:bodyPr/>
          <a:lstStyle/>
          <a:p>
            <a:pPr>
              <a:defRPr/>
            </a:pPr>
            <a:fld id="{37A63182-2896-4FAC-A7CA-5DE55A8D3FF1}" type="slidenum">
              <a:rPr lang="en-US" altLang="en-US"/>
              <a:pPr>
                <a:defRPr/>
              </a:pPr>
              <a:t>16</a:t>
            </a:fld>
            <a:endParaRPr lang="en-US" altLang="en-US"/>
          </a:p>
        </p:txBody>
      </p:sp>
      <p:sp>
        <p:nvSpPr>
          <p:cNvPr id="302083" name="Rectangle 3"/>
          <p:cNvSpPr>
            <a:spLocks noGrp="1" noChangeArrowheads="1"/>
          </p:cNvSpPr>
          <p:nvPr>
            <p:ph type="subTitle" idx="1"/>
          </p:nvPr>
        </p:nvSpPr>
        <p:spPr>
          <a:xfrm>
            <a:off x="228600" y="2819400"/>
            <a:ext cx="8458200" cy="1371600"/>
          </a:xfrm>
        </p:spPr>
        <p:txBody>
          <a:bodyPr/>
          <a:lstStyle/>
          <a:p>
            <a:pPr eaLnBrk="1" hangingPunct="1">
              <a:lnSpc>
                <a:spcPct val="80000"/>
              </a:lnSpc>
              <a:defRPr/>
            </a:pPr>
            <a:endParaRPr lang="en-US" altLang="en-US" sz="700" dirty="0">
              <a:solidFill>
                <a:schemeClr val="folHlink"/>
              </a:solidFill>
            </a:endParaRPr>
          </a:p>
          <a:p>
            <a:pPr eaLnBrk="1" hangingPunct="1">
              <a:lnSpc>
                <a:spcPct val="80000"/>
              </a:lnSpc>
              <a:defRPr/>
            </a:pPr>
            <a:endParaRPr lang="en-US" altLang="en-US" sz="2200" dirty="0">
              <a:solidFill>
                <a:schemeClr val="folHlink"/>
              </a:solidFill>
            </a:endParaRPr>
          </a:p>
          <a:p>
            <a:pPr eaLnBrk="1" hangingPunct="1">
              <a:lnSpc>
                <a:spcPct val="80000"/>
              </a:lnSpc>
              <a:defRPr/>
            </a:pPr>
            <a:endParaRPr lang="en-US" altLang="en-US" sz="2200" dirty="0">
              <a:solidFill>
                <a:schemeClr val="folHlink"/>
              </a:solidFill>
            </a:endParaRPr>
          </a:p>
          <a:p>
            <a:pPr eaLnBrk="1" hangingPunct="1">
              <a:lnSpc>
                <a:spcPct val="80000"/>
              </a:lnSpc>
              <a:defRPr/>
            </a:pPr>
            <a:endParaRPr lang="en-US" altLang="en-US" sz="2200" dirty="0">
              <a:solidFill>
                <a:schemeClr val="folHlink"/>
              </a:solidFill>
            </a:endParaRPr>
          </a:p>
          <a:p>
            <a:pPr eaLnBrk="1" hangingPunct="1">
              <a:lnSpc>
                <a:spcPct val="80000"/>
              </a:lnSpc>
              <a:defRPr/>
            </a:pPr>
            <a:endParaRPr lang="en-US" altLang="en-US" sz="1200" b="1" dirty="0">
              <a:solidFill>
                <a:schemeClr val="folHlink"/>
              </a:solidFill>
              <a:effectLst/>
              <a:latin typeface="Times New Roman" pitchFamily="18" charset="0"/>
            </a:endParaRPr>
          </a:p>
        </p:txBody>
      </p:sp>
      <p:pic>
        <p:nvPicPr>
          <p:cNvPr id="5" name="Picture 4">
            <a:extLst>
              <a:ext uri="{FF2B5EF4-FFF2-40B4-BE49-F238E27FC236}">
                <a16:creationId xmlns:a16="http://schemas.microsoft.com/office/drawing/2014/main" id="{5A8CDD8F-C256-477B-B91B-5E6CF652C0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89761"/>
            <a:ext cx="8229600" cy="1371600"/>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8610600" cy="4955203"/>
          </a:xfrm>
          <a:prstGeom prst="rect">
            <a:avLst/>
          </a:prstGeom>
        </p:spPr>
        <p:txBody>
          <a:bodyPr wrap="square">
            <a:spAutoFit/>
          </a:bodyPr>
          <a:lstStyle/>
          <a:p>
            <a:pPr>
              <a:defRPr/>
            </a:pPr>
            <a:endParaRPr lang="en-US" altLang="en-US" u="sng" dirty="0">
              <a:solidFill>
                <a:srgbClr val="FF4A01"/>
              </a:solidFill>
              <a:effectLst>
                <a:outerShdw blurRad="38100" dist="38100" dir="2700000" algn="tl">
                  <a:srgbClr val="000000"/>
                </a:outerShdw>
              </a:effectLst>
            </a:endParaRPr>
          </a:p>
          <a:p>
            <a:pPr>
              <a:defRPr/>
            </a:pPr>
            <a:r>
              <a:rPr lang="en-US" altLang="en-US" u="sng" dirty="0">
                <a:solidFill>
                  <a:srgbClr val="FF4A01"/>
                </a:solidFill>
                <a:effectLst>
                  <a:outerShdw blurRad="38100" dist="38100" dir="2700000" algn="tl">
                    <a:srgbClr val="000000"/>
                  </a:outerShdw>
                </a:effectLst>
              </a:rPr>
              <a:t>The Secretariat</a:t>
            </a:r>
            <a:r>
              <a:rPr lang="en-US" altLang="en-US" dirty="0">
                <a:solidFill>
                  <a:srgbClr val="FF4A01"/>
                </a:solidFill>
                <a:effectLst>
                  <a:outerShdw blurRad="38100" dist="38100" dir="2700000" algn="tl">
                    <a:srgbClr val="000000"/>
                  </a:outerShdw>
                </a:effectLst>
                <a:latin typeface="Verdana" pitchFamily="34" charset="0"/>
              </a:rPr>
              <a:t> </a:t>
            </a:r>
          </a:p>
          <a:p>
            <a:pPr>
              <a:buFontTx/>
              <a:buChar char="•"/>
              <a:defRPr/>
            </a:pPr>
            <a:r>
              <a:rPr lang="en-US" altLang="en-US" sz="2800" dirty="0">
                <a:solidFill>
                  <a:schemeClr val="accent4"/>
                </a:solidFill>
                <a:effectLst>
                  <a:outerShdw blurRad="38100" dist="38100" dir="2700000" algn="tl">
                    <a:srgbClr val="000000"/>
                  </a:outerShdw>
                </a:effectLst>
              </a:rPr>
              <a:t>RI is headquartered in Evanston, Illinois,  </a:t>
            </a:r>
          </a:p>
          <a:p>
            <a:pPr>
              <a:defRPr/>
            </a:pPr>
            <a:r>
              <a:rPr lang="en-US" altLang="en-US" sz="2800" dirty="0">
                <a:solidFill>
                  <a:schemeClr val="accent4"/>
                </a:solidFill>
                <a:effectLst>
                  <a:outerShdw blurRad="38100" dist="38100" dir="2700000" algn="tl">
                    <a:srgbClr val="000000"/>
                  </a:outerShdw>
                </a:effectLst>
              </a:rPr>
              <a:t>     USA, with  </a:t>
            </a:r>
            <a:r>
              <a:rPr lang="en-US" altLang="en-US" sz="2800" u="sng" dirty="0">
                <a:solidFill>
                  <a:schemeClr val="accent4"/>
                </a:solidFill>
                <a:effectLst>
                  <a:outerShdw blurRad="38100" dist="38100" dir="2700000" algn="tl">
                    <a:srgbClr val="000000"/>
                  </a:outerShdw>
                </a:effectLst>
              </a:rPr>
              <a:t>7 int’l offices</a:t>
            </a:r>
            <a:r>
              <a:rPr lang="en-US" altLang="en-US" sz="2800" dirty="0">
                <a:solidFill>
                  <a:schemeClr val="accent4"/>
                </a:solidFill>
                <a:effectLst>
                  <a:outerShdw blurRad="38100" dist="38100" dir="2700000" algn="tl">
                    <a:srgbClr val="000000"/>
                  </a:outerShdw>
                </a:effectLst>
              </a:rPr>
              <a:t> </a:t>
            </a:r>
          </a:p>
          <a:p>
            <a:pPr>
              <a:buFontTx/>
              <a:buChar char="•"/>
              <a:defRPr/>
            </a:pPr>
            <a:r>
              <a:rPr lang="en-US" altLang="en-US" sz="2800" dirty="0">
                <a:solidFill>
                  <a:schemeClr val="accent4"/>
                </a:solidFill>
                <a:effectLst>
                  <a:outerShdw blurRad="38100" dist="38100" dir="2700000" algn="tl">
                    <a:srgbClr val="000000"/>
                  </a:outerShdw>
                </a:effectLst>
              </a:rPr>
              <a:t>The office of RI in Great Britain &amp;</a:t>
            </a:r>
          </a:p>
          <a:p>
            <a:pPr>
              <a:defRPr/>
            </a:pPr>
            <a:r>
              <a:rPr lang="en-US" altLang="en-US" sz="2800" dirty="0">
                <a:solidFill>
                  <a:schemeClr val="accent4"/>
                </a:solidFill>
                <a:effectLst>
                  <a:outerShdw blurRad="38100" dist="38100" dir="2700000" algn="tl">
                    <a:srgbClr val="000000"/>
                  </a:outerShdw>
                </a:effectLst>
              </a:rPr>
              <a:t>     Ireland (RIBI), located in England, </a:t>
            </a:r>
          </a:p>
          <a:p>
            <a:pPr>
              <a:defRPr/>
            </a:pPr>
            <a:r>
              <a:rPr lang="en-US" altLang="en-US" sz="2800" dirty="0">
                <a:solidFill>
                  <a:schemeClr val="accent4"/>
                </a:solidFill>
                <a:effectLst>
                  <a:outerShdw blurRad="38100" dist="38100" dir="2700000" algn="tl">
                    <a:srgbClr val="000000"/>
                  </a:outerShdw>
                </a:effectLst>
              </a:rPr>
              <a:t>     serves clubs and districts in that region. </a:t>
            </a:r>
          </a:p>
          <a:p>
            <a:pPr>
              <a:buFontTx/>
              <a:buChar char="•"/>
              <a:defRPr/>
            </a:pPr>
            <a:r>
              <a:rPr lang="en-US" altLang="en-US" sz="2800" dirty="0">
                <a:solidFill>
                  <a:schemeClr val="accent4"/>
                </a:solidFill>
                <a:effectLst>
                  <a:outerShdw blurRad="38100" dist="38100" dir="2700000" algn="tl">
                    <a:srgbClr val="000000"/>
                  </a:outerShdw>
                </a:effectLst>
              </a:rPr>
              <a:t>The Secretariat’s active managing officer is </a:t>
            </a:r>
          </a:p>
          <a:p>
            <a:pPr>
              <a:defRPr/>
            </a:pPr>
            <a:r>
              <a:rPr lang="en-US" altLang="en-US" sz="2800" dirty="0">
                <a:solidFill>
                  <a:schemeClr val="accent4"/>
                </a:solidFill>
                <a:effectLst>
                  <a:outerShdw blurRad="38100" dist="38100" dir="2700000" algn="tl">
                    <a:srgbClr val="000000"/>
                  </a:outerShdw>
                </a:effectLst>
              </a:rPr>
              <a:t>     the General Secretary &amp; heads </a:t>
            </a:r>
            <a:r>
              <a:rPr lang="en-US" altLang="en-US" sz="2800" dirty="0">
                <a:solidFill>
                  <a:schemeClr val="accent3"/>
                </a:solidFill>
                <a:effectLst>
                  <a:outerShdw blurRad="38100" dist="38100" dir="2700000" algn="tl">
                    <a:srgbClr val="000000"/>
                  </a:outerShdw>
                </a:effectLst>
              </a:rPr>
              <a:t>a 750-</a:t>
            </a:r>
          </a:p>
          <a:p>
            <a:pPr>
              <a:defRPr/>
            </a:pPr>
            <a:r>
              <a:rPr lang="en-US" altLang="en-US" sz="2800" dirty="0">
                <a:solidFill>
                  <a:schemeClr val="accent3"/>
                </a:solidFill>
                <a:effectLst>
                  <a:outerShdw blurRad="38100" dist="38100" dir="2700000" algn="tl">
                    <a:srgbClr val="000000"/>
                  </a:outerShdw>
                </a:effectLst>
              </a:rPr>
              <a:t>     member staff </a:t>
            </a:r>
            <a:r>
              <a:rPr lang="en-US" altLang="en-US" sz="2800" dirty="0">
                <a:solidFill>
                  <a:schemeClr val="accent4"/>
                </a:solidFill>
                <a:effectLst>
                  <a:outerShdw blurRad="38100" dist="38100" dir="2700000" algn="tl">
                    <a:srgbClr val="000000"/>
                  </a:outerShdw>
                </a:effectLst>
              </a:rPr>
              <a:t>working to serve Rotarians  </a:t>
            </a:r>
          </a:p>
          <a:p>
            <a:pPr>
              <a:defRPr/>
            </a:pPr>
            <a:r>
              <a:rPr lang="en-US" altLang="en-US" sz="2800" dirty="0">
                <a:solidFill>
                  <a:schemeClr val="accent4"/>
                </a:solidFill>
                <a:effectLst>
                  <a:outerShdw blurRad="38100" dist="38100" dir="2700000" algn="tl">
                    <a:srgbClr val="000000"/>
                  </a:outerShdw>
                </a:effectLst>
              </a:rPr>
              <a:t>     worldwide. </a:t>
            </a:r>
            <a:endParaRPr lang="en-US" sz="2800" dirty="0">
              <a:solidFill>
                <a:schemeClr val="accent4"/>
              </a:solidFill>
            </a:endParaRPr>
          </a:p>
        </p:txBody>
      </p:sp>
      <p:sp>
        <p:nvSpPr>
          <p:cNvPr id="3" name="TextBox 2"/>
          <p:cNvSpPr txBox="1"/>
          <p:nvPr/>
        </p:nvSpPr>
        <p:spPr>
          <a:xfrm>
            <a:off x="457200" y="304800"/>
            <a:ext cx="7848600" cy="1077218"/>
          </a:xfrm>
          <a:prstGeom prst="rect">
            <a:avLst/>
          </a:prstGeom>
          <a:noFill/>
        </p:spPr>
        <p:txBody>
          <a:bodyPr wrap="square" rtlCol="0">
            <a:spAutoFit/>
          </a:bodyPr>
          <a:lstStyle/>
          <a:p>
            <a:pPr>
              <a:defRPr/>
            </a:pPr>
            <a:r>
              <a:rPr lang="en-US" altLang="en-US" dirty="0">
                <a:solidFill>
                  <a:schemeClr val="accent4"/>
                </a:solidFill>
                <a:effectLst>
                  <a:outerShdw blurRad="38100" dist="38100" dir="2700000" algn="tl">
                    <a:srgbClr val="000000"/>
                  </a:outerShdw>
                </a:effectLst>
              </a:rPr>
              <a:t>Overview of Rotary International's </a:t>
            </a:r>
          </a:p>
          <a:p>
            <a:pPr>
              <a:defRPr/>
            </a:pPr>
            <a:r>
              <a:rPr lang="en-US" altLang="en-US" dirty="0">
                <a:solidFill>
                  <a:schemeClr val="accent4"/>
                </a:solidFill>
                <a:effectLst>
                  <a:outerShdw blurRad="38100" dist="38100" dir="2700000" algn="tl">
                    <a:srgbClr val="000000"/>
                  </a:outerShdw>
                </a:effectLst>
              </a:rPr>
              <a:t>                 Leadership Structure</a:t>
            </a:r>
            <a:endParaRPr lang="en-US" dirty="0">
              <a:solidFill>
                <a:schemeClr val="accent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772400" cy="1077218"/>
          </a:xfrm>
          <a:prstGeom prst="rect">
            <a:avLst/>
          </a:prstGeom>
          <a:noFill/>
        </p:spPr>
        <p:txBody>
          <a:bodyPr wrap="square" rtlCol="0">
            <a:spAutoFit/>
          </a:bodyPr>
          <a:lstStyle/>
          <a:p>
            <a:pPr>
              <a:defRPr/>
            </a:pPr>
            <a:r>
              <a:rPr lang="en-US" altLang="en-US" dirty="0">
                <a:solidFill>
                  <a:schemeClr val="accent4"/>
                </a:solidFill>
                <a:effectLst>
                  <a:outerShdw blurRad="38100" dist="38100" dir="2700000" algn="tl">
                    <a:srgbClr val="000000"/>
                  </a:outerShdw>
                </a:effectLst>
              </a:rPr>
              <a:t>Overview of Rotary International's </a:t>
            </a:r>
          </a:p>
          <a:p>
            <a:pPr>
              <a:defRPr/>
            </a:pPr>
            <a:r>
              <a:rPr lang="en-US" altLang="en-US" dirty="0">
                <a:solidFill>
                  <a:schemeClr val="accent4"/>
                </a:solidFill>
                <a:effectLst>
                  <a:outerShdw blurRad="38100" dist="38100" dir="2700000" algn="tl">
                    <a:srgbClr val="000000"/>
                  </a:outerShdw>
                </a:effectLst>
              </a:rPr>
              <a:t>                 Leadership Structure</a:t>
            </a:r>
            <a:endParaRPr lang="en-US" dirty="0">
              <a:solidFill>
                <a:schemeClr val="accent4"/>
              </a:solidFill>
            </a:endParaRPr>
          </a:p>
        </p:txBody>
      </p:sp>
      <p:sp>
        <p:nvSpPr>
          <p:cNvPr id="3" name="Rectangle 2"/>
          <p:cNvSpPr/>
          <p:nvPr/>
        </p:nvSpPr>
        <p:spPr>
          <a:xfrm>
            <a:off x="685800" y="1524000"/>
            <a:ext cx="8458200" cy="4401205"/>
          </a:xfrm>
          <a:prstGeom prst="rect">
            <a:avLst/>
          </a:prstGeom>
        </p:spPr>
        <p:txBody>
          <a:bodyPr wrap="square">
            <a:spAutoFit/>
          </a:bodyPr>
          <a:lstStyle/>
          <a:p>
            <a:pPr>
              <a:defRPr/>
            </a:pPr>
            <a:endParaRPr lang="en-US" altLang="en-US" sz="2800" u="sng" dirty="0">
              <a:solidFill>
                <a:srgbClr val="FF4A01"/>
              </a:solidFill>
              <a:effectLst>
                <a:outerShdw blurRad="38100" dist="38100" dir="2700000" algn="tl">
                  <a:srgbClr val="000000"/>
                </a:outerShdw>
              </a:effectLst>
            </a:endParaRPr>
          </a:p>
          <a:p>
            <a:pPr>
              <a:defRPr/>
            </a:pPr>
            <a:r>
              <a:rPr lang="en-US" altLang="en-US" sz="2800" u="sng" dirty="0">
                <a:solidFill>
                  <a:srgbClr val="FF4A01"/>
                </a:solidFill>
                <a:effectLst>
                  <a:outerShdw blurRad="38100" dist="38100" dir="2700000" algn="tl">
                    <a:srgbClr val="000000"/>
                  </a:outerShdw>
                </a:effectLst>
              </a:rPr>
              <a:t>The Trustees of The Rotary Foundation</a:t>
            </a:r>
            <a:r>
              <a:rPr lang="en-US" altLang="en-US" sz="2800" dirty="0">
                <a:solidFill>
                  <a:srgbClr val="FFCC00"/>
                </a:solidFill>
                <a:effectLst>
                  <a:outerShdw blurRad="38100" dist="38100" dir="2700000" algn="tl">
                    <a:srgbClr val="000000"/>
                  </a:outerShdw>
                </a:effectLst>
              </a:rPr>
              <a:t> </a:t>
            </a:r>
          </a:p>
          <a:p>
            <a:pPr>
              <a:buFontTx/>
              <a:buChar char="•"/>
              <a:defRPr/>
            </a:pPr>
            <a:r>
              <a:rPr lang="en-US" altLang="en-US" sz="2800" dirty="0">
                <a:solidFill>
                  <a:schemeClr val="accent4"/>
                </a:solidFill>
                <a:effectLst>
                  <a:outerShdw blurRad="38100" dist="38100" dir="2700000" algn="tl">
                    <a:srgbClr val="000000"/>
                  </a:outerShdw>
                </a:effectLst>
              </a:rPr>
              <a:t>The </a:t>
            </a:r>
            <a:r>
              <a:rPr lang="en-US" altLang="en-US" sz="2800" u="sng" dirty="0">
                <a:solidFill>
                  <a:schemeClr val="accent4"/>
                </a:solidFill>
                <a:effectLst>
                  <a:outerShdw blurRad="38100" dist="38100" dir="2700000" algn="tl">
                    <a:srgbClr val="000000"/>
                  </a:outerShdw>
                </a:effectLst>
              </a:rPr>
              <a:t>15 </a:t>
            </a:r>
            <a:r>
              <a:rPr lang="en-US" altLang="en-US" sz="2800" dirty="0">
                <a:solidFill>
                  <a:schemeClr val="accent4"/>
                </a:solidFill>
                <a:effectLst>
                  <a:outerShdw blurRad="38100" dist="38100" dir="2700000" algn="tl">
                    <a:srgbClr val="000000"/>
                  </a:outerShdw>
                </a:effectLst>
              </a:rPr>
              <a:t>directors of The Rotary Foundation (TRF) </a:t>
            </a:r>
            <a:r>
              <a:rPr lang="en-US" altLang="en-US" sz="2800" u="sng" dirty="0">
                <a:solidFill>
                  <a:schemeClr val="accent4"/>
                </a:solidFill>
                <a:effectLst>
                  <a:outerShdw blurRad="38100" dist="38100" dir="2700000" algn="tl">
                    <a:srgbClr val="000000"/>
                  </a:outerShdw>
                </a:effectLst>
              </a:rPr>
              <a:t>are appointed by the RI president, </a:t>
            </a:r>
          </a:p>
          <a:p>
            <a:pPr>
              <a:defRPr/>
            </a:pPr>
            <a:r>
              <a:rPr lang="en-US" altLang="en-US" sz="2800" u="sng" dirty="0">
                <a:solidFill>
                  <a:schemeClr val="accent4"/>
                </a:solidFill>
                <a:effectLst>
                  <a:outerShdw blurRad="38100" dist="38100" dir="2700000" algn="tl">
                    <a:srgbClr val="000000"/>
                  </a:outerShdw>
                </a:effectLst>
              </a:rPr>
              <a:t>     with the agreement of the RI Board.</a:t>
            </a:r>
            <a:r>
              <a:rPr lang="en-US" altLang="en-US" sz="2800" dirty="0">
                <a:solidFill>
                  <a:schemeClr val="accent4"/>
                </a:solidFill>
                <a:effectLst>
                  <a:outerShdw blurRad="38100" dist="38100" dir="2700000" algn="tl">
                    <a:srgbClr val="000000"/>
                  </a:outerShdw>
                </a:effectLst>
              </a:rPr>
              <a:t> </a:t>
            </a:r>
          </a:p>
          <a:p>
            <a:pPr>
              <a:buFontTx/>
              <a:buChar char="•"/>
              <a:defRPr/>
            </a:pPr>
            <a:r>
              <a:rPr lang="en-US" altLang="en-US" sz="2800" dirty="0">
                <a:solidFill>
                  <a:srgbClr val="FFCC00"/>
                </a:solidFill>
                <a:effectLst>
                  <a:outerShdw blurRad="38100" dist="38100" dir="2700000" algn="tl">
                    <a:srgbClr val="000000"/>
                  </a:outerShdw>
                </a:effectLst>
                <a:hlinkClick r:id="rId2"/>
              </a:rPr>
              <a:t>The Trustees</a:t>
            </a:r>
            <a:r>
              <a:rPr lang="en-US" altLang="en-US" sz="2800" dirty="0">
                <a:solidFill>
                  <a:srgbClr val="FFCC00"/>
                </a:solidFill>
                <a:effectLst>
                  <a:outerShdw blurRad="38100" dist="38100" dir="2700000" algn="tl">
                    <a:srgbClr val="000000"/>
                  </a:outerShdw>
                </a:effectLst>
              </a:rPr>
              <a:t> </a:t>
            </a:r>
            <a:r>
              <a:rPr lang="en-US" altLang="en-US" sz="2800" dirty="0">
                <a:solidFill>
                  <a:schemeClr val="accent4"/>
                </a:solidFill>
                <a:effectLst>
                  <a:outerShdw blurRad="38100" dist="38100" dir="2700000" algn="tl">
                    <a:srgbClr val="000000"/>
                  </a:outerShdw>
                </a:effectLst>
              </a:rPr>
              <a:t>manage </a:t>
            </a:r>
            <a:r>
              <a:rPr lang="en-US" altLang="en-US" sz="2800" u="sng" dirty="0">
                <a:solidFill>
                  <a:schemeClr val="accent4"/>
                </a:solidFill>
                <a:effectLst>
                  <a:outerShdw blurRad="38100" dist="38100" dir="2700000" algn="tl">
                    <a:srgbClr val="000000"/>
                  </a:outerShdw>
                </a:effectLst>
              </a:rPr>
              <a:t>all business</a:t>
            </a:r>
            <a:r>
              <a:rPr lang="en-US" altLang="en-US" sz="2800" dirty="0">
                <a:solidFill>
                  <a:schemeClr val="accent4"/>
                </a:solidFill>
                <a:effectLst>
                  <a:outerShdw blurRad="38100" dist="38100" dir="2700000" algn="tl">
                    <a:srgbClr val="000000"/>
                  </a:outerShdw>
                </a:effectLst>
              </a:rPr>
              <a:t> of the </a:t>
            </a:r>
          </a:p>
          <a:p>
            <a:pPr>
              <a:defRPr/>
            </a:pPr>
            <a:r>
              <a:rPr lang="en-US" altLang="en-US" sz="2800" dirty="0">
                <a:solidFill>
                  <a:schemeClr val="accent4"/>
                </a:solidFill>
                <a:effectLst>
                  <a:outerShdw blurRad="38100" dist="38100" dir="2700000" algn="tl">
                    <a:srgbClr val="000000"/>
                  </a:outerShdw>
                </a:effectLst>
              </a:rPr>
              <a:t>     Foundation. The</a:t>
            </a:r>
            <a:r>
              <a:rPr lang="en-US" altLang="en-US" sz="2800" dirty="0">
                <a:solidFill>
                  <a:srgbClr val="FFCC00"/>
                </a:solidFill>
                <a:effectLst>
                  <a:outerShdw blurRad="38100" dist="38100" dir="2700000" algn="tl">
                    <a:srgbClr val="000000"/>
                  </a:outerShdw>
                </a:effectLst>
              </a:rPr>
              <a:t> </a:t>
            </a:r>
            <a:r>
              <a:rPr lang="en-US" altLang="en-US" sz="2800" dirty="0">
                <a:solidFill>
                  <a:srgbClr val="FFCC00"/>
                </a:solidFill>
                <a:effectLst>
                  <a:outerShdw blurRad="38100" dist="38100" dir="2700000" algn="tl">
                    <a:srgbClr val="000000"/>
                  </a:outerShdw>
                </a:effectLst>
                <a:hlinkClick r:id="rId3"/>
              </a:rPr>
              <a:t>Trustee chair</a:t>
            </a:r>
            <a:r>
              <a:rPr lang="en-US" altLang="en-US" sz="2800" dirty="0">
                <a:solidFill>
                  <a:srgbClr val="FFCC00"/>
                </a:solidFill>
                <a:effectLst>
                  <a:outerShdw blurRad="38100" dist="38100" dir="2700000" algn="tl">
                    <a:srgbClr val="000000"/>
                  </a:outerShdw>
                </a:effectLst>
              </a:rPr>
              <a:t>, </a:t>
            </a:r>
            <a:r>
              <a:rPr lang="en-US" altLang="en-US" sz="2800" dirty="0">
                <a:solidFill>
                  <a:schemeClr val="accent4"/>
                </a:solidFill>
                <a:effectLst>
                  <a:outerShdw blurRad="38100" dist="38100" dir="2700000" algn="tl">
                    <a:srgbClr val="000000"/>
                  </a:outerShdw>
                </a:effectLst>
              </a:rPr>
              <a:t>(serves  </a:t>
            </a:r>
          </a:p>
          <a:p>
            <a:pPr>
              <a:defRPr/>
            </a:pPr>
            <a:r>
              <a:rPr lang="en-US" altLang="en-US" sz="2800" dirty="0">
                <a:solidFill>
                  <a:schemeClr val="accent4"/>
                </a:solidFill>
                <a:effectLst>
                  <a:outerShdw blurRad="38100" dist="38100" dir="2700000" algn="tl">
                    <a:srgbClr val="000000"/>
                  </a:outerShdw>
                </a:effectLst>
              </a:rPr>
              <a:t>     for </a:t>
            </a:r>
            <a:r>
              <a:rPr lang="en-US" altLang="en-US" sz="2800" u="sng" dirty="0">
                <a:solidFill>
                  <a:schemeClr val="accent4"/>
                </a:solidFill>
                <a:effectLst>
                  <a:outerShdw blurRad="38100" dist="38100" dir="2700000" algn="tl">
                    <a:srgbClr val="000000"/>
                  </a:outerShdw>
                </a:effectLst>
              </a:rPr>
              <a:t>1 year</a:t>
            </a:r>
            <a:r>
              <a:rPr lang="en-US" altLang="en-US" sz="2800" dirty="0">
                <a:solidFill>
                  <a:schemeClr val="accent4"/>
                </a:solidFill>
                <a:effectLst>
                  <a:outerShdw blurRad="38100" dist="38100" dir="2700000" algn="tl">
                    <a:srgbClr val="000000"/>
                  </a:outerShdw>
                </a:effectLst>
              </a:rPr>
              <a:t> as Chair), heads the Trustees. </a:t>
            </a:r>
          </a:p>
          <a:p>
            <a:pPr>
              <a:buFontTx/>
              <a:buChar char="•"/>
              <a:defRPr/>
            </a:pPr>
            <a:r>
              <a:rPr lang="en-US" altLang="en-US" sz="2800" dirty="0">
                <a:solidFill>
                  <a:schemeClr val="accent4"/>
                </a:solidFill>
                <a:effectLst>
                  <a:outerShdw blurRad="38100" dist="38100" dir="2700000" algn="tl">
                    <a:srgbClr val="000000"/>
                  </a:outerShdw>
                </a:effectLst>
              </a:rPr>
              <a:t>Each trustee is appointed to a </a:t>
            </a:r>
          </a:p>
          <a:p>
            <a:pPr>
              <a:defRPr/>
            </a:pPr>
            <a:r>
              <a:rPr lang="en-US" altLang="en-US" sz="2800" u="sng" dirty="0">
                <a:solidFill>
                  <a:srgbClr val="FFCC00"/>
                </a:solidFill>
                <a:effectLst>
                  <a:outerShdw blurRad="38100" dist="38100" dir="2700000" algn="tl">
                    <a:srgbClr val="000000"/>
                  </a:outerShdw>
                </a:effectLst>
              </a:rPr>
              <a:t> </a:t>
            </a:r>
            <a:r>
              <a:rPr lang="en-US" altLang="en-US" sz="2800" dirty="0">
                <a:solidFill>
                  <a:srgbClr val="FFCC00"/>
                </a:solidFill>
                <a:effectLst>
                  <a:outerShdw blurRad="38100" dist="38100" dir="2700000" algn="tl">
                    <a:srgbClr val="000000"/>
                  </a:outerShdw>
                </a:effectLst>
              </a:rPr>
              <a:t>    </a:t>
            </a:r>
            <a:r>
              <a:rPr lang="en-US" altLang="en-US" sz="2800" u="sng" dirty="0">
                <a:solidFill>
                  <a:schemeClr val="accent3"/>
                </a:solidFill>
                <a:effectLst>
                  <a:outerShdw blurRad="38100" dist="38100" dir="2700000" algn="tl">
                    <a:srgbClr val="000000"/>
                  </a:outerShdw>
                </a:effectLst>
              </a:rPr>
              <a:t>four-year term</a:t>
            </a:r>
            <a:r>
              <a:rPr lang="en-US" altLang="en-US" sz="2800" dirty="0">
                <a:solidFill>
                  <a:schemeClr val="accent3"/>
                </a:solidFill>
                <a:effectLst>
                  <a:outerShdw blurRad="38100" dist="38100" dir="2700000" algn="tl">
                    <a:srgbClr val="000000"/>
                  </a:outerShdw>
                </a:effectLst>
              </a:rPr>
              <a:t>. </a:t>
            </a:r>
            <a:endParaRPr lang="en-US" sz="2800" dirty="0">
              <a:solidFill>
                <a:schemeClr val="accent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CD3428D-438D-4D37-B36E-191969D3DE2B}" type="slidenum">
              <a:rPr lang="en-US" altLang="en-US"/>
              <a:pPr>
                <a:defRPr/>
              </a:pPr>
              <a:t>19</a:t>
            </a:fld>
            <a:endParaRPr lang="en-US" altLang="en-US"/>
          </a:p>
        </p:txBody>
      </p:sp>
      <p:sp>
        <p:nvSpPr>
          <p:cNvPr id="475139" name="Rectangle 3"/>
          <p:cNvSpPr>
            <a:spLocks noGrp="1" noChangeArrowheads="1"/>
          </p:cNvSpPr>
          <p:nvPr>
            <p:ph type="body" idx="1"/>
          </p:nvPr>
        </p:nvSpPr>
        <p:spPr>
          <a:xfrm>
            <a:off x="304800" y="1676400"/>
            <a:ext cx="8305800" cy="4114800"/>
          </a:xfrm>
        </p:spPr>
        <p:txBody>
          <a:bodyPr>
            <a:normAutofit/>
          </a:bodyPr>
          <a:lstStyle/>
          <a:p>
            <a:pPr eaLnBrk="1" hangingPunct="1">
              <a:defRPr/>
            </a:pPr>
            <a:endParaRPr lang="en-US" altLang="en-US" sz="2000" b="1" dirty="0">
              <a:solidFill>
                <a:schemeClr val="accent4"/>
              </a:solidFill>
              <a:latin typeface="Times New Roman" pitchFamily="18" charset="0"/>
            </a:endParaRPr>
          </a:p>
          <a:p>
            <a:pPr eaLnBrk="1" hangingPunct="1">
              <a:defRPr/>
            </a:pPr>
            <a:r>
              <a:rPr lang="en-US" altLang="en-US" sz="4400" b="1" dirty="0">
                <a:solidFill>
                  <a:schemeClr val="accent4"/>
                </a:solidFill>
                <a:latin typeface="Times New Roman" pitchFamily="18" charset="0"/>
              </a:rPr>
              <a:t>Object of Rotary  </a:t>
            </a:r>
          </a:p>
          <a:p>
            <a:pPr marL="109728" indent="0" eaLnBrk="1" hangingPunct="1">
              <a:buNone/>
              <a:defRPr/>
            </a:pPr>
            <a:endParaRPr lang="en-US" altLang="en-US" sz="1300" b="1" dirty="0">
              <a:solidFill>
                <a:schemeClr val="accent4"/>
              </a:solidFill>
              <a:latin typeface="Times New Roman" pitchFamily="18" charset="0"/>
            </a:endParaRPr>
          </a:p>
          <a:p>
            <a:pPr eaLnBrk="1" hangingPunct="1">
              <a:defRPr/>
            </a:pPr>
            <a:r>
              <a:rPr lang="en-US" altLang="en-US" sz="4400" b="1" dirty="0">
                <a:solidFill>
                  <a:schemeClr val="accent4"/>
                </a:solidFill>
                <a:latin typeface="Times New Roman" pitchFamily="18" charset="0"/>
              </a:rPr>
              <a:t>Classification System</a:t>
            </a:r>
          </a:p>
          <a:p>
            <a:pPr eaLnBrk="1" hangingPunct="1">
              <a:defRPr/>
            </a:pPr>
            <a:endParaRPr lang="en-US" altLang="en-US" sz="1400" b="1" dirty="0">
              <a:solidFill>
                <a:schemeClr val="accent4"/>
              </a:solidFill>
              <a:latin typeface="Times New Roman" pitchFamily="18" charset="0"/>
            </a:endParaRPr>
          </a:p>
          <a:p>
            <a:pPr eaLnBrk="1" hangingPunct="1">
              <a:defRPr/>
            </a:pPr>
            <a:r>
              <a:rPr lang="en-US" altLang="en-US" sz="4400" b="1" dirty="0">
                <a:solidFill>
                  <a:schemeClr val="accent4"/>
                </a:solidFill>
                <a:latin typeface="Times New Roman" pitchFamily="18" charset="0"/>
              </a:rPr>
              <a:t>Five Avenues of Service</a:t>
            </a:r>
          </a:p>
          <a:p>
            <a:pPr eaLnBrk="1" hangingPunct="1">
              <a:defRPr/>
            </a:pPr>
            <a:endParaRPr lang="en-US" altLang="en-US" sz="1400" b="1" dirty="0">
              <a:solidFill>
                <a:schemeClr val="accent4"/>
              </a:solidFill>
              <a:latin typeface="Times New Roman" pitchFamily="18" charset="0"/>
            </a:endParaRPr>
          </a:p>
          <a:p>
            <a:pPr eaLnBrk="1" hangingPunct="1">
              <a:defRPr/>
            </a:pPr>
            <a:r>
              <a:rPr lang="en-US" altLang="en-US" sz="4400" b="1" dirty="0">
                <a:solidFill>
                  <a:schemeClr val="accent4"/>
                </a:solidFill>
                <a:latin typeface="Times New Roman" pitchFamily="18" charset="0"/>
              </a:rPr>
              <a:t>The Four-Way Test  </a:t>
            </a:r>
          </a:p>
        </p:txBody>
      </p:sp>
      <p:pic>
        <p:nvPicPr>
          <p:cNvPr id="84996" name="Picture 4" descr="riemblem_color_small"/>
          <p:cNvPicPr>
            <a:picLocks noChangeAspect="1" noChangeArrowheads="1"/>
          </p:cNvPicPr>
          <p:nvPr/>
        </p:nvPicPr>
        <p:blipFill>
          <a:blip r:embed="rId3" cstate="print"/>
          <a:srcRect/>
          <a:stretch>
            <a:fillRect/>
          </a:stretch>
        </p:blipFill>
        <p:spPr bwMode="auto">
          <a:xfrm>
            <a:off x="228600" y="304800"/>
            <a:ext cx="762000" cy="696913"/>
          </a:xfrm>
          <a:prstGeom prst="rect">
            <a:avLst/>
          </a:prstGeom>
          <a:noFill/>
          <a:ln w="9525">
            <a:noFill/>
            <a:miter lim="800000"/>
            <a:headEnd/>
            <a:tailEnd/>
          </a:ln>
        </p:spPr>
      </p:pic>
      <p:sp>
        <p:nvSpPr>
          <p:cNvPr id="84997" name="Rectangle 7"/>
          <p:cNvSpPr>
            <a:spLocks noChangeArrowheads="1"/>
          </p:cNvSpPr>
          <p:nvPr/>
        </p:nvSpPr>
        <p:spPr bwMode="auto">
          <a:xfrm>
            <a:off x="8077200" y="6643688"/>
            <a:ext cx="1066800" cy="214312"/>
          </a:xfrm>
          <a:prstGeom prst="rect">
            <a:avLst/>
          </a:prstGeom>
          <a:noFill/>
          <a:ln w="9525">
            <a:noFill/>
            <a:miter lim="800000"/>
            <a:headEnd/>
            <a:tailEnd/>
          </a:ln>
        </p:spPr>
        <p:txBody>
          <a:bodyPr anchor="ctr">
            <a:spAutoFit/>
          </a:bodyPr>
          <a:lstStyle/>
          <a:p>
            <a:r>
              <a:rPr lang="en-US" altLang="en-US" sz="800" b="1" i="0">
                <a:solidFill>
                  <a:srgbClr val="FFCC00"/>
                </a:solidFill>
              </a:rPr>
              <a:t>Source: Rotary.org</a:t>
            </a:r>
          </a:p>
        </p:txBody>
      </p:sp>
      <p:sp>
        <p:nvSpPr>
          <p:cNvPr id="475144" name="Rectangle 8"/>
          <p:cNvSpPr>
            <a:spLocks noChangeArrowheads="1"/>
          </p:cNvSpPr>
          <p:nvPr/>
        </p:nvSpPr>
        <p:spPr bwMode="auto">
          <a:xfrm>
            <a:off x="1097332" y="228600"/>
            <a:ext cx="7441460" cy="707886"/>
          </a:xfrm>
          <a:prstGeom prst="rect">
            <a:avLst/>
          </a:prstGeom>
          <a:noFill/>
          <a:ln>
            <a:noFill/>
          </a:ln>
          <a:effectLst/>
        </p:spPr>
        <p:txBody>
          <a:bodyPr wrap="none">
            <a:spAutoFit/>
          </a:bodyPr>
          <a:lstStyle/>
          <a:p>
            <a:pPr algn="ctr">
              <a:defRPr/>
            </a:pPr>
            <a:r>
              <a:rPr lang="en-US" altLang="en-US" sz="4000" b="1" i="0" dirty="0">
                <a:solidFill>
                  <a:schemeClr val="accent4"/>
                </a:solidFill>
                <a:effectLst>
                  <a:outerShdw blurRad="38100" dist="38100" dir="2700000" algn="tl">
                    <a:srgbClr val="000000"/>
                  </a:outerShdw>
                </a:effectLst>
              </a:rPr>
              <a:t>Rotary’s Guiding Principles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My Documents\My Scans\2007-09 (Sep)\RightAnswer.jpg"/>
          <p:cNvPicPr>
            <a:picLocks noChangeAspect="1" noChangeArrowheads="1"/>
          </p:cNvPicPr>
          <p:nvPr/>
        </p:nvPicPr>
        <p:blipFill>
          <a:blip r:embed="rId2" cstate="print"/>
          <a:srcRect/>
          <a:stretch>
            <a:fillRect/>
          </a:stretch>
        </p:blipFill>
        <p:spPr bwMode="auto">
          <a:xfrm>
            <a:off x="5029200" y="228600"/>
            <a:ext cx="3879850" cy="6400800"/>
          </a:xfrm>
          <a:prstGeom prst="rect">
            <a:avLst/>
          </a:prstGeom>
          <a:noFill/>
          <a:ln w="9525">
            <a:noFill/>
            <a:miter lim="800000"/>
            <a:headEnd/>
            <a:tailEnd/>
          </a:ln>
        </p:spPr>
      </p:pic>
      <p:sp>
        <p:nvSpPr>
          <p:cNvPr id="29699" name="Rectangle 3"/>
          <p:cNvSpPr>
            <a:spLocks noGrp="1" noChangeArrowheads="1"/>
          </p:cNvSpPr>
          <p:nvPr>
            <p:ph type="title"/>
          </p:nvPr>
        </p:nvSpPr>
        <p:spPr/>
        <p:txBody>
          <a:bodyPr/>
          <a:lstStyle/>
          <a:p>
            <a:pPr eaLnBrk="1" hangingPunct="1">
              <a:defRPr/>
            </a:pPr>
            <a:endParaRPr lang="en-US" dirty="0"/>
          </a:p>
        </p:txBody>
      </p:sp>
      <p:sp>
        <p:nvSpPr>
          <p:cNvPr id="4100" name="Rectangle 4"/>
          <p:cNvSpPr>
            <a:spLocks noGrp="1" noChangeArrowheads="1" noTextEdit="1"/>
          </p:cNvSpPr>
          <p:nvPr>
            <p:ph type="clipArt" sz="half" idx="1"/>
          </p:nvPr>
        </p:nvSpPr>
        <p:spPr/>
      </p:sp>
      <p:sp>
        <p:nvSpPr>
          <p:cNvPr id="29701" name="Rectangle 5"/>
          <p:cNvSpPr>
            <a:spLocks noGrp="1" noChangeArrowheads="1"/>
          </p:cNvSpPr>
          <p:nvPr>
            <p:ph type="body" sz="half" idx="2"/>
          </p:nvPr>
        </p:nvSpPr>
        <p:spPr/>
        <p:txBody>
          <a:bodyPr/>
          <a:lstStyle/>
          <a:p>
            <a:pPr eaLnBrk="1" hangingPunct="1">
              <a:defRPr/>
            </a:pPr>
            <a:endParaRPr lang="en-US" sz="2800"/>
          </a:p>
        </p:txBody>
      </p:sp>
      <p:sp>
        <p:nvSpPr>
          <p:cNvPr id="4102" name="Rectangle 6"/>
          <p:cNvSpPr>
            <a:spLocks noChangeArrowheads="1"/>
          </p:cNvSpPr>
          <p:nvPr/>
        </p:nvSpPr>
        <p:spPr bwMode="auto">
          <a:xfrm>
            <a:off x="381000" y="381000"/>
            <a:ext cx="4572000" cy="5232202"/>
          </a:xfrm>
          <a:prstGeom prst="rect">
            <a:avLst/>
          </a:prstGeom>
          <a:noFill/>
          <a:ln w="9525">
            <a:noFill/>
            <a:miter lim="800000"/>
            <a:headEnd/>
            <a:tailEnd/>
          </a:ln>
        </p:spPr>
        <p:txBody>
          <a:bodyPr wrap="square">
            <a:spAutoFit/>
          </a:bodyPr>
          <a:lstStyle/>
          <a:p>
            <a:pPr eaLnBrk="1" hangingPunct="1">
              <a:spcBef>
                <a:spcPct val="50000"/>
              </a:spcBef>
              <a:buClr>
                <a:schemeClr val="hlink"/>
              </a:buClr>
              <a:buSzPct val="75000"/>
              <a:buFont typeface="Wingdings" pitchFamily="2" charset="2"/>
              <a:buNone/>
            </a:pPr>
            <a:r>
              <a:rPr lang="en-US" sz="5400" b="1" dirty="0">
                <a:solidFill>
                  <a:srgbClr val="C00000"/>
                </a:solidFill>
              </a:rPr>
              <a:t>The Right Answer</a:t>
            </a:r>
          </a:p>
          <a:p>
            <a:pPr eaLnBrk="1" hangingPunct="1">
              <a:spcBef>
                <a:spcPct val="50000"/>
              </a:spcBef>
              <a:buClr>
                <a:schemeClr val="hlink"/>
              </a:buClr>
              <a:buSzPct val="75000"/>
              <a:buFont typeface="Wingdings" pitchFamily="2" charset="2"/>
              <a:buNone/>
            </a:pPr>
            <a:r>
              <a:rPr lang="en-US" b="1" dirty="0"/>
              <a:t>Roger von </a:t>
            </a:r>
            <a:r>
              <a:rPr lang="en-US" b="1" dirty="0" err="1"/>
              <a:t>Oech</a:t>
            </a:r>
            <a:r>
              <a:rPr lang="en-US" b="1" dirty="0"/>
              <a:t>,</a:t>
            </a:r>
          </a:p>
          <a:p>
            <a:pPr eaLnBrk="1" hangingPunct="1">
              <a:spcBef>
                <a:spcPct val="50000"/>
              </a:spcBef>
              <a:buClr>
                <a:schemeClr val="hlink"/>
              </a:buClr>
              <a:buSzPct val="75000"/>
              <a:buFont typeface="Wingdings" pitchFamily="2" charset="2"/>
              <a:buNone/>
            </a:pPr>
            <a:r>
              <a:rPr lang="en-US" b="1" i="1" dirty="0"/>
              <a:t>A Whack on the Side of the Head</a:t>
            </a:r>
          </a:p>
          <a:p>
            <a:pPr eaLnBrk="1" hangingPunct="1">
              <a:spcBef>
                <a:spcPct val="50000"/>
              </a:spcBef>
              <a:buClr>
                <a:schemeClr val="hlink"/>
              </a:buClr>
              <a:buSzPct val="75000"/>
              <a:buFont typeface="Wingdings" pitchFamily="2" charset="2"/>
              <a:buNone/>
            </a:pPr>
            <a:r>
              <a:rPr lang="en-US" sz="2800" b="1" dirty="0">
                <a:solidFill>
                  <a:schemeClr val="tx1"/>
                </a:solidFill>
              </a:rPr>
              <a:t>Select the figure that is different from all the others.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0C4E843E-02E1-41EB-99F1-30442D2317DF}" type="slidenum">
              <a:rPr lang="en-US" altLang="en-US"/>
              <a:pPr>
                <a:defRPr/>
              </a:pPr>
              <a:t>20</a:t>
            </a:fld>
            <a:endParaRPr lang="en-US" altLang="en-US"/>
          </a:p>
        </p:txBody>
      </p:sp>
      <p:sp>
        <p:nvSpPr>
          <p:cNvPr id="1988610" name="Rectangle 2"/>
          <p:cNvSpPr>
            <a:spLocks noGrp="1" noChangeArrowheads="1"/>
          </p:cNvSpPr>
          <p:nvPr>
            <p:ph type="body" idx="4294967295"/>
          </p:nvPr>
        </p:nvSpPr>
        <p:spPr>
          <a:xfrm>
            <a:off x="152400" y="1143000"/>
            <a:ext cx="8839200" cy="5029200"/>
          </a:xfrm>
        </p:spPr>
        <p:txBody>
          <a:bodyPr>
            <a:normAutofit lnSpcReduction="10000"/>
          </a:bodyPr>
          <a:lstStyle/>
          <a:p>
            <a:pPr algn="ctr" eaLnBrk="1" hangingPunct="1">
              <a:lnSpc>
                <a:spcPct val="80000"/>
              </a:lnSpc>
              <a:buFont typeface="Wingdings" pitchFamily="2" charset="2"/>
              <a:buNone/>
              <a:defRPr/>
            </a:pPr>
            <a:r>
              <a:rPr lang="en-US" altLang="en-US" sz="3000" b="1" dirty="0">
                <a:solidFill>
                  <a:schemeClr val="accent4"/>
                </a:solidFill>
                <a:latin typeface="Times New Roman" pitchFamily="18" charset="0"/>
              </a:rPr>
              <a:t>The Object of Rotary is to encourage and foster the ideal of service as a basis of worthy enterprise and, in particular, to encourage and foster:</a:t>
            </a:r>
            <a:r>
              <a:rPr lang="en-US" altLang="en-US" sz="2200" b="1" dirty="0">
                <a:solidFill>
                  <a:schemeClr val="accent4"/>
                </a:solidFill>
                <a:latin typeface="Times New Roman" pitchFamily="18" charset="0"/>
              </a:rPr>
              <a:t> </a:t>
            </a:r>
          </a:p>
          <a:p>
            <a:pPr algn="ctr" eaLnBrk="1" hangingPunct="1">
              <a:lnSpc>
                <a:spcPct val="80000"/>
              </a:lnSpc>
              <a:buFont typeface="Wingdings" pitchFamily="2" charset="2"/>
              <a:buNone/>
              <a:defRPr/>
            </a:pPr>
            <a:endParaRPr lang="en-US" altLang="en-US" sz="1200" b="1" dirty="0">
              <a:solidFill>
                <a:schemeClr val="accent4"/>
              </a:solidFill>
              <a:latin typeface="Times New Roman" pitchFamily="18" charset="0"/>
            </a:endParaRPr>
          </a:p>
          <a:p>
            <a:pPr eaLnBrk="1" hangingPunct="1">
              <a:lnSpc>
                <a:spcPct val="80000"/>
              </a:lnSpc>
              <a:buFont typeface="Wingdings" pitchFamily="2" charset="2"/>
              <a:buNone/>
              <a:defRPr/>
            </a:pPr>
            <a:r>
              <a:rPr lang="en-US" altLang="en-US" sz="2200" b="1" u="sng" dirty="0">
                <a:solidFill>
                  <a:schemeClr val="accent4"/>
                </a:solidFill>
                <a:latin typeface="Times New Roman" pitchFamily="18" charset="0"/>
              </a:rPr>
              <a:t>FIRST</a:t>
            </a:r>
            <a:r>
              <a:rPr lang="en-US" altLang="en-US" sz="2200" b="1" dirty="0">
                <a:solidFill>
                  <a:schemeClr val="accent4"/>
                </a:solidFill>
                <a:latin typeface="Times New Roman" pitchFamily="18" charset="0"/>
              </a:rPr>
              <a:t> The development of acquaintance as an opportunity for service; </a:t>
            </a:r>
          </a:p>
          <a:p>
            <a:pPr eaLnBrk="1" hangingPunct="1">
              <a:lnSpc>
                <a:spcPct val="80000"/>
              </a:lnSpc>
              <a:buFont typeface="Wingdings" pitchFamily="2" charset="2"/>
              <a:buNone/>
              <a:defRPr/>
            </a:pPr>
            <a:endParaRPr lang="en-US" altLang="en-US" sz="2200" b="1" dirty="0">
              <a:solidFill>
                <a:schemeClr val="accent4"/>
              </a:solidFill>
              <a:latin typeface="Times New Roman" pitchFamily="18" charset="0"/>
            </a:endParaRPr>
          </a:p>
          <a:p>
            <a:pPr eaLnBrk="1" hangingPunct="1">
              <a:lnSpc>
                <a:spcPct val="80000"/>
              </a:lnSpc>
              <a:buFont typeface="Wingdings" pitchFamily="2" charset="2"/>
              <a:buNone/>
              <a:defRPr/>
            </a:pPr>
            <a:r>
              <a:rPr lang="en-US" altLang="en-US" sz="2200" b="1" u="sng" dirty="0">
                <a:solidFill>
                  <a:schemeClr val="accent4"/>
                </a:solidFill>
                <a:latin typeface="Times New Roman" pitchFamily="18" charset="0"/>
              </a:rPr>
              <a:t>SECOND</a:t>
            </a:r>
            <a:r>
              <a:rPr lang="en-US" altLang="en-US" sz="2200" b="1" dirty="0">
                <a:solidFill>
                  <a:schemeClr val="accent4"/>
                </a:solidFill>
                <a:latin typeface="Times New Roman" pitchFamily="18" charset="0"/>
              </a:rPr>
              <a:t> High ethical standards in business and professions; the recognition of the worthiness of all useful occupations; and the dignifying of each Rotarian’s occupation as an opportunity to serve society; </a:t>
            </a:r>
          </a:p>
          <a:p>
            <a:pPr eaLnBrk="1" hangingPunct="1">
              <a:lnSpc>
                <a:spcPct val="80000"/>
              </a:lnSpc>
              <a:buFont typeface="Wingdings" pitchFamily="2" charset="2"/>
              <a:buNone/>
              <a:defRPr/>
            </a:pPr>
            <a:endParaRPr lang="en-US" altLang="en-US" sz="2200" b="1" dirty="0">
              <a:solidFill>
                <a:schemeClr val="accent4"/>
              </a:solidFill>
              <a:latin typeface="Times New Roman" pitchFamily="18" charset="0"/>
            </a:endParaRPr>
          </a:p>
          <a:p>
            <a:pPr eaLnBrk="1" hangingPunct="1">
              <a:lnSpc>
                <a:spcPct val="80000"/>
              </a:lnSpc>
              <a:buFont typeface="Wingdings" pitchFamily="2" charset="2"/>
              <a:buNone/>
              <a:defRPr/>
            </a:pPr>
            <a:r>
              <a:rPr lang="en-US" altLang="en-US" sz="2200" b="1" u="sng" dirty="0">
                <a:solidFill>
                  <a:schemeClr val="accent4"/>
                </a:solidFill>
                <a:latin typeface="Times New Roman" pitchFamily="18" charset="0"/>
              </a:rPr>
              <a:t>THIRD</a:t>
            </a:r>
            <a:r>
              <a:rPr lang="en-US" altLang="en-US" sz="2200" b="1" dirty="0">
                <a:solidFill>
                  <a:schemeClr val="accent4"/>
                </a:solidFill>
                <a:latin typeface="Times New Roman" pitchFamily="18" charset="0"/>
              </a:rPr>
              <a:t> The application of the ideal of service in each Rotarian’s personal, business, and community life; </a:t>
            </a:r>
          </a:p>
          <a:p>
            <a:pPr eaLnBrk="1" hangingPunct="1">
              <a:lnSpc>
                <a:spcPct val="80000"/>
              </a:lnSpc>
              <a:buFont typeface="Wingdings" pitchFamily="2" charset="2"/>
              <a:buNone/>
              <a:defRPr/>
            </a:pPr>
            <a:endParaRPr lang="en-US" altLang="en-US" sz="2200" b="1" u="sng" dirty="0">
              <a:solidFill>
                <a:schemeClr val="accent4"/>
              </a:solidFill>
              <a:latin typeface="Times New Roman" pitchFamily="18" charset="0"/>
            </a:endParaRPr>
          </a:p>
          <a:p>
            <a:pPr eaLnBrk="1" hangingPunct="1">
              <a:lnSpc>
                <a:spcPct val="80000"/>
              </a:lnSpc>
              <a:buFont typeface="Wingdings" pitchFamily="2" charset="2"/>
              <a:buNone/>
              <a:defRPr/>
            </a:pPr>
            <a:r>
              <a:rPr lang="en-US" altLang="en-US" sz="2200" b="1" u="sng" dirty="0">
                <a:solidFill>
                  <a:schemeClr val="accent4"/>
                </a:solidFill>
                <a:latin typeface="Times New Roman" pitchFamily="18" charset="0"/>
              </a:rPr>
              <a:t>FOURTH</a:t>
            </a:r>
            <a:r>
              <a:rPr lang="en-US" altLang="en-US" sz="2200" b="1" dirty="0">
                <a:solidFill>
                  <a:schemeClr val="accent4"/>
                </a:solidFill>
                <a:latin typeface="Times New Roman" pitchFamily="18" charset="0"/>
              </a:rPr>
              <a:t> The advancement of international understanding, goodwill, and peace through a world fellowship of business and professional persons united in the ideal of service. </a:t>
            </a:r>
          </a:p>
        </p:txBody>
      </p:sp>
      <p:pic>
        <p:nvPicPr>
          <p:cNvPr id="92164" name="Picture 3" descr="riemblem_color_small"/>
          <p:cNvPicPr>
            <a:picLocks noChangeAspect="1" noChangeArrowheads="1"/>
          </p:cNvPicPr>
          <p:nvPr/>
        </p:nvPicPr>
        <p:blipFill>
          <a:blip r:embed="rId3" cstate="print"/>
          <a:srcRect/>
          <a:stretch>
            <a:fillRect/>
          </a:stretch>
        </p:blipFill>
        <p:spPr bwMode="auto">
          <a:xfrm>
            <a:off x="457200" y="228600"/>
            <a:ext cx="685800" cy="627063"/>
          </a:xfrm>
          <a:prstGeom prst="rect">
            <a:avLst/>
          </a:prstGeom>
          <a:noFill/>
          <a:ln w="9525">
            <a:noFill/>
            <a:miter lim="800000"/>
            <a:headEnd/>
            <a:tailEnd/>
          </a:ln>
        </p:spPr>
      </p:pic>
      <p:sp>
        <p:nvSpPr>
          <p:cNvPr id="92165" name="Rectangle 4"/>
          <p:cNvSpPr>
            <a:spLocks noChangeArrowheads="1"/>
          </p:cNvSpPr>
          <p:nvPr/>
        </p:nvSpPr>
        <p:spPr bwMode="auto">
          <a:xfrm>
            <a:off x="8077200" y="6643688"/>
            <a:ext cx="1066800" cy="214312"/>
          </a:xfrm>
          <a:prstGeom prst="rect">
            <a:avLst/>
          </a:prstGeom>
          <a:noFill/>
          <a:ln w="9525">
            <a:noFill/>
            <a:miter lim="800000"/>
            <a:headEnd/>
            <a:tailEnd/>
          </a:ln>
        </p:spPr>
        <p:txBody>
          <a:bodyPr anchor="ctr">
            <a:spAutoFit/>
          </a:bodyPr>
          <a:lstStyle/>
          <a:p>
            <a:r>
              <a:rPr lang="en-US" altLang="en-US" sz="800" b="1" i="0">
                <a:solidFill>
                  <a:srgbClr val="FFCC00"/>
                </a:solidFill>
              </a:rPr>
              <a:t>Source: Rotary.org</a:t>
            </a:r>
          </a:p>
        </p:txBody>
      </p:sp>
      <p:sp>
        <p:nvSpPr>
          <p:cNvPr id="1988613" name="Rectangle 5"/>
          <p:cNvSpPr>
            <a:spLocks noChangeArrowheads="1"/>
          </p:cNvSpPr>
          <p:nvPr/>
        </p:nvSpPr>
        <p:spPr bwMode="auto">
          <a:xfrm>
            <a:off x="2133600" y="209550"/>
            <a:ext cx="5410200" cy="683264"/>
          </a:xfrm>
          <a:prstGeom prst="rect">
            <a:avLst/>
          </a:prstGeom>
          <a:noFill/>
          <a:ln>
            <a:noFill/>
          </a:ln>
          <a:effectLst/>
        </p:spPr>
        <p:txBody>
          <a:bodyPr wrap="square">
            <a:spAutoFit/>
          </a:bodyPr>
          <a:lstStyle/>
          <a:p>
            <a:pPr algn="ctr">
              <a:lnSpc>
                <a:spcPct val="80000"/>
              </a:lnSpc>
              <a:spcBef>
                <a:spcPct val="20000"/>
              </a:spcBef>
              <a:buClr>
                <a:schemeClr val="hlink"/>
              </a:buClr>
              <a:buSzPct val="60000"/>
              <a:buFont typeface="Wingdings" pitchFamily="2" charset="2"/>
              <a:buNone/>
              <a:defRPr/>
            </a:pPr>
            <a:r>
              <a:rPr lang="en-US" altLang="en-US" sz="4800" b="1" i="0" dirty="0">
                <a:solidFill>
                  <a:schemeClr val="accent3"/>
                </a:solidFill>
                <a:effectLst>
                  <a:outerShdw blurRad="38100" dist="38100" dir="2700000" algn="tl">
                    <a:srgbClr val="000000"/>
                  </a:outerShdw>
                </a:effectLst>
              </a:rPr>
              <a:t>Object of Rotary</a:t>
            </a:r>
            <a:r>
              <a:rPr lang="en-US" altLang="en-US" sz="4800" i="0" dirty="0">
                <a:solidFill>
                  <a:schemeClr val="accent3"/>
                </a:solidFill>
              </a:rPr>
              <a:t>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F37D4C4-EBD5-4E2E-BA00-9223F13363DE}" type="slidenum">
              <a:rPr lang="en-US" altLang="en-US"/>
              <a:pPr>
                <a:defRPr/>
              </a:pPr>
              <a:t>21</a:t>
            </a:fld>
            <a:endParaRPr lang="en-US" altLang="en-US"/>
          </a:p>
        </p:txBody>
      </p:sp>
      <p:sp>
        <p:nvSpPr>
          <p:cNvPr id="1203202" name="Rectangle 2"/>
          <p:cNvSpPr>
            <a:spLocks noGrp="1" noChangeArrowheads="1"/>
          </p:cNvSpPr>
          <p:nvPr>
            <p:ph type="title"/>
          </p:nvPr>
        </p:nvSpPr>
        <p:spPr>
          <a:xfrm>
            <a:off x="1600200" y="228600"/>
            <a:ext cx="3962400" cy="1139825"/>
          </a:xfrm>
        </p:spPr>
        <p:txBody>
          <a:bodyPr/>
          <a:lstStyle/>
          <a:p>
            <a:pPr eaLnBrk="1" hangingPunct="1">
              <a:defRPr/>
            </a:pPr>
            <a:r>
              <a:rPr lang="en-US" altLang="en-US" sz="4800" b="1" dirty="0">
                <a:solidFill>
                  <a:schemeClr val="accent3"/>
                </a:solidFill>
                <a:latin typeface="Times New Roman" pitchFamily="18" charset="0"/>
              </a:rPr>
              <a:t>Classification</a:t>
            </a:r>
          </a:p>
        </p:txBody>
      </p:sp>
      <p:sp>
        <p:nvSpPr>
          <p:cNvPr id="1203203" name="Rectangle 3"/>
          <p:cNvSpPr>
            <a:spLocks noGrp="1" noChangeArrowheads="1"/>
          </p:cNvSpPr>
          <p:nvPr>
            <p:ph type="body" idx="1"/>
          </p:nvPr>
        </p:nvSpPr>
        <p:spPr>
          <a:xfrm>
            <a:off x="0" y="1295400"/>
            <a:ext cx="9144000" cy="4530725"/>
          </a:xfrm>
        </p:spPr>
        <p:txBody>
          <a:bodyPr/>
          <a:lstStyle/>
          <a:p>
            <a:pPr eaLnBrk="1" hangingPunct="1">
              <a:buFont typeface="Wingdings" pitchFamily="2" charset="2"/>
              <a:buNone/>
              <a:defRPr/>
            </a:pPr>
            <a:r>
              <a:rPr lang="en-US" altLang="en-US" sz="3100" dirty="0"/>
              <a:t>	Classification is based on the founders' model of choosing cross-representation of each business, profession, and institution within a community.</a:t>
            </a:r>
          </a:p>
        </p:txBody>
      </p:sp>
      <p:pic>
        <p:nvPicPr>
          <p:cNvPr id="96261" name="Picture 4" descr="g5"/>
          <p:cNvPicPr>
            <a:picLocks noChangeAspect="1" noChangeArrowheads="1"/>
          </p:cNvPicPr>
          <p:nvPr/>
        </p:nvPicPr>
        <p:blipFill>
          <a:blip r:embed="rId3" cstate="print"/>
          <a:srcRect/>
          <a:stretch>
            <a:fillRect/>
          </a:stretch>
        </p:blipFill>
        <p:spPr bwMode="auto">
          <a:xfrm>
            <a:off x="2133600" y="3429000"/>
            <a:ext cx="4478528" cy="2970761"/>
          </a:xfrm>
          <a:prstGeom prst="rect">
            <a:avLst/>
          </a:prstGeom>
          <a:noFill/>
          <a:ln w="9525">
            <a:noFill/>
            <a:miter lim="800000"/>
            <a:headEnd/>
            <a:tailEnd/>
          </a:ln>
        </p:spPr>
      </p:pic>
      <p:pic>
        <p:nvPicPr>
          <p:cNvPr id="96262" name="Picture 5" descr="riemblem_color_small"/>
          <p:cNvPicPr>
            <a:picLocks noChangeAspect="1" noChangeArrowheads="1"/>
          </p:cNvPicPr>
          <p:nvPr/>
        </p:nvPicPr>
        <p:blipFill>
          <a:blip r:embed="rId4" cstate="print"/>
          <a:srcRect/>
          <a:stretch>
            <a:fillRect/>
          </a:stretch>
        </p:blipFill>
        <p:spPr bwMode="auto">
          <a:xfrm>
            <a:off x="533400" y="381000"/>
            <a:ext cx="990600" cy="906463"/>
          </a:xfrm>
          <a:prstGeom prst="rect">
            <a:avLst/>
          </a:prstGeom>
          <a:noFill/>
          <a:ln w="9525">
            <a:noFill/>
            <a:miter lim="800000"/>
            <a:headEnd/>
            <a:tailEnd/>
          </a:ln>
        </p:spPr>
      </p:pic>
      <p:sp>
        <p:nvSpPr>
          <p:cNvPr id="96263" name="Rectangle 6"/>
          <p:cNvSpPr>
            <a:spLocks noChangeArrowheads="1"/>
          </p:cNvSpPr>
          <p:nvPr/>
        </p:nvSpPr>
        <p:spPr bwMode="auto">
          <a:xfrm>
            <a:off x="8077200" y="6643688"/>
            <a:ext cx="1066800" cy="214312"/>
          </a:xfrm>
          <a:prstGeom prst="rect">
            <a:avLst/>
          </a:prstGeom>
          <a:noFill/>
          <a:ln w="9525">
            <a:noFill/>
            <a:miter lim="800000"/>
            <a:headEnd/>
            <a:tailEnd/>
          </a:ln>
        </p:spPr>
        <p:txBody>
          <a:bodyPr anchor="ctr">
            <a:spAutoFit/>
          </a:bodyPr>
          <a:lstStyle/>
          <a:p>
            <a:r>
              <a:rPr lang="en-US" altLang="en-US" sz="800" b="1" i="0">
                <a:solidFill>
                  <a:srgbClr val="FFCC00"/>
                </a:solidFill>
              </a:rPr>
              <a:t>Source: Rotary.org</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17105279-363D-4322-A182-D9EDBA9B5E11}" type="slidenum">
              <a:rPr lang="en-US" altLang="en-US"/>
              <a:pPr>
                <a:defRPr/>
              </a:pPr>
              <a:t>22</a:t>
            </a:fld>
            <a:endParaRPr lang="en-US" altLang="en-US"/>
          </a:p>
        </p:txBody>
      </p:sp>
      <p:sp>
        <p:nvSpPr>
          <p:cNvPr id="1324035" name="Rectangle 3"/>
          <p:cNvSpPr>
            <a:spLocks noGrp="1" noChangeArrowheads="1"/>
          </p:cNvSpPr>
          <p:nvPr>
            <p:ph type="body" idx="1"/>
          </p:nvPr>
        </p:nvSpPr>
        <p:spPr>
          <a:xfrm>
            <a:off x="228600" y="1828800"/>
            <a:ext cx="8610600" cy="4876800"/>
          </a:xfrm>
        </p:spPr>
        <p:txBody>
          <a:bodyPr>
            <a:noAutofit/>
          </a:bodyPr>
          <a:lstStyle/>
          <a:p>
            <a:pPr eaLnBrk="1" hangingPunct="1">
              <a:lnSpc>
                <a:spcPct val="80000"/>
              </a:lnSpc>
              <a:spcAft>
                <a:spcPts val="600"/>
              </a:spcAft>
              <a:buFont typeface="Wingdings" pitchFamily="2" charset="2"/>
              <a:buNone/>
              <a:defRPr/>
            </a:pPr>
            <a:endParaRPr lang="en-US" altLang="en-US" sz="800" b="1" u="sng" dirty="0">
              <a:latin typeface="Times New Roman" pitchFamily="18" charset="0"/>
            </a:endParaRPr>
          </a:p>
          <a:p>
            <a:pPr eaLnBrk="1" hangingPunct="1">
              <a:lnSpc>
                <a:spcPct val="80000"/>
              </a:lnSpc>
              <a:spcAft>
                <a:spcPts val="600"/>
              </a:spcAft>
              <a:buFont typeface="Wingdings" pitchFamily="2" charset="2"/>
              <a:buNone/>
              <a:defRPr/>
            </a:pPr>
            <a:r>
              <a:rPr lang="en-US" altLang="en-US" sz="2000" b="1" u="sng" dirty="0">
                <a:latin typeface="Times New Roman" pitchFamily="18" charset="0"/>
              </a:rPr>
              <a:t>Club Service</a:t>
            </a:r>
            <a:r>
              <a:rPr lang="en-US" altLang="en-US" sz="2000" b="1" dirty="0">
                <a:latin typeface="Times New Roman" pitchFamily="18" charset="0"/>
              </a:rPr>
              <a:t> focuses on strengthening fellowship and ensuring the effective functioning of the club. </a:t>
            </a:r>
          </a:p>
          <a:p>
            <a:pPr eaLnBrk="1" hangingPunct="1">
              <a:lnSpc>
                <a:spcPct val="80000"/>
              </a:lnSpc>
              <a:spcAft>
                <a:spcPts val="600"/>
              </a:spcAft>
              <a:buFont typeface="Wingdings" pitchFamily="2" charset="2"/>
              <a:buNone/>
              <a:defRPr/>
            </a:pPr>
            <a:r>
              <a:rPr lang="en-US" altLang="en-US" sz="2000" b="1" u="sng" dirty="0">
                <a:latin typeface="Times New Roman" pitchFamily="18" charset="0"/>
              </a:rPr>
              <a:t>Vocational Service</a:t>
            </a:r>
            <a:r>
              <a:rPr lang="en-US" altLang="en-US" sz="2000" b="1" dirty="0">
                <a:latin typeface="Times New Roman" pitchFamily="18" charset="0"/>
              </a:rPr>
              <a:t> encourages Rotarians to serve others through their vocations and to practice high ethical standards. </a:t>
            </a:r>
          </a:p>
          <a:p>
            <a:pPr eaLnBrk="1" hangingPunct="1">
              <a:lnSpc>
                <a:spcPct val="80000"/>
              </a:lnSpc>
              <a:spcAft>
                <a:spcPts val="600"/>
              </a:spcAft>
              <a:buFont typeface="Wingdings" pitchFamily="2" charset="2"/>
              <a:buNone/>
              <a:defRPr/>
            </a:pPr>
            <a:r>
              <a:rPr lang="en-US" altLang="en-US" sz="2000" b="1" u="sng" dirty="0">
                <a:latin typeface="Times New Roman" pitchFamily="18" charset="0"/>
              </a:rPr>
              <a:t>Community Service</a:t>
            </a:r>
            <a:r>
              <a:rPr lang="en-US" altLang="en-US" sz="2000" b="1" dirty="0">
                <a:latin typeface="Times New Roman" pitchFamily="18" charset="0"/>
              </a:rPr>
              <a:t> covers the projects and activities the club undertakes to improve life in its community. </a:t>
            </a:r>
          </a:p>
          <a:p>
            <a:pPr eaLnBrk="1" hangingPunct="1">
              <a:lnSpc>
                <a:spcPct val="80000"/>
              </a:lnSpc>
              <a:spcAft>
                <a:spcPts val="600"/>
              </a:spcAft>
              <a:buFont typeface="Wingdings" pitchFamily="2" charset="2"/>
              <a:buNone/>
              <a:defRPr/>
            </a:pPr>
            <a:r>
              <a:rPr lang="en-US" altLang="en-US" sz="2000" b="1" u="sng" dirty="0">
                <a:latin typeface="Times New Roman" pitchFamily="18" charset="0"/>
              </a:rPr>
              <a:t>International Service</a:t>
            </a:r>
            <a:r>
              <a:rPr lang="en-US" altLang="en-US" sz="2000" b="1" dirty="0">
                <a:latin typeface="Times New Roman" pitchFamily="18" charset="0"/>
              </a:rPr>
              <a:t> encompasses actions taken to expand Rotary’s humanitarian reach around the globe and to promote world understanding and peace.</a:t>
            </a:r>
          </a:p>
          <a:p>
            <a:pPr eaLnBrk="1" hangingPunct="1">
              <a:lnSpc>
                <a:spcPct val="80000"/>
              </a:lnSpc>
              <a:buFont typeface="Wingdings" pitchFamily="2" charset="2"/>
              <a:buNone/>
              <a:defRPr/>
            </a:pPr>
            <a:r>
              <a:rPr lang="en-US" altLang="en-US" sz="2000" b="1" u="sng" dirty="0">
                <a:latin typeface="Times New Roman" pitchFamily="18" charset="0"/>
              </a:rPr>
              <a:t>Youth Service</a:t>
            </a:r>
            <a:r>
              <a:rPr lang="en-US" altLang="en-US" sz="2000" b="1" dirty="0">
                <a:latin typeface="Times New Roman" pitchFamily="18" charset="0"/>
              </a:rPr>
              <a:t> (formerly New Generations)  recognizes the positive change implemented by youth and young adults through leadership development activities, involvement in community and international service projects, and exchange programs that enrich and foster world peace and cultural understanding.</a:t>
            </a:r>
          </a:p>
        </p:txBody>
      </p:sp>
      <p:pic>
        <p:nvPicPr>
          <p:cNvPr id="103428" name="Picture 4" descr="riemblem_color_small"/>
          <p:cNvPicPr>
            <a:picLocks noChangeAspect="1" noChangeArrowheads="1"/>
          </p:cNvPicPr>
          <p:nvPr/>
        </p:nvPicPr>
        <p:blipFill>
          <a:blip r:embed="rId3" cstate="print"/>
          <a:srcRect/>
          <a:stretch>
            <a:fillRect/>
          </a:stretch>
        </p:blipFill>
        <p:spPr bwMode="auto">
          <a:xfrm>
            <a:off x="304800" y="152400"/>
            <a:ext cx="762000" cy="696913"/>
          </a:xfrm>
          <a:prstGeom prst="rect">
            <a:avLst/>
          </a:prstGeom>
          <a:noFill/>
          <a:ln w="9525">
            <a:noFill/>
            <a:miter lim="800000"/>
            <a:headEnd/>
            <a:tailEnd/>
          </a:ln>
        </p:spPr>
      </p:pic>
      <p:sp>
        <p:nvSpPr>
          <p:cNvPr id="1324043" name="Rectangle 11"/>
          <p:cNvSpPr>
            <a:spLocks noChangeArrowheads="1"/>
          </p:cNvSpPr>
          <p:nvPr/>
        </p:nvSpPr>
        <p:spPr bwMode="auto">
          <a:xfrm>
            <a:off x="1143000" y="0"/>
            <a:ext cx="6858000" cy="769441"/>
          </a:xfrm>
          <a:prstGeom prst="rect">
            <a:avLst/>
          </a:prstGeom>
          <a:noFill/>
          <a:ln>
            <a:noFill/>
          </a:ln>
          <a:effectLst/>
        </p:spPr>
        <p:txBody>
          <a:bodyPr wrap="square">
            <a:spAutoFit/>
          </a:bodyPr>
          <a:lstStyle/>
          <a:p>
            <a:pPr algn="ctr">
              <a:defRPr/>
            </a:pPr>
            <a:r>
              <a:rPr lang="en-US" altLang="en-US" sz="4400" b="1" i="0" dirty="0">
                <a:solidFill>
                  <a:schemeClr val="accent3"/>
                </a:solidFill>
                <a:effectLst>
                  <a:outerShdw blurRad="38100" dist="38100" dir="2700000" algn="tl">
                    <a:srgbClr val="000000"/>
                  </a:outerShdw>
                </a:effectLst>
              </a:rPr>
              <a:t>Avenues of Service</a:t>
            </a:r>
          </a:p>
        </p:txBody>
      </p:sp>
      <p:sp>
        <p:nvSpPr>
          <p:cNvPr id="1324044" name="Rectangle 12"/>
          <p:cNvSpPr>
            <a:spLocks noChangeArrowheads="1"/>
          </p:cNvSpPr>
          <p:nvPr/>
        </p:nvSpPr>
        <p:spPr bwMode="auto">
          <a:xfrm>
            <a:off x="152400" y="762000"/>
            <a:ext cx="8991600" cy="830997"/>
          </a:xfrm>
          <a:prstGeom prst="rect">
            <a:avLst/>
          </a:prstGeom>
          <a:noFill/>
          <a:ln>
            <a:noFill/>
          </a:ln>
          <a:effectLst/>
        </p:spPr>
        <p:txBody>
          <a:bodyPr wrap="square">
            <a:spAutoFit/>
          </a:bodyPr>
          <a:lstStyle/>
          <a:p>
            <a:pPr>
              <a:lnSpc>
                <a:spcPct val="80000"/>
              </a:lnSpc>
              <a:spcBef>
                <a:spcPct val="20000"/>
              </a:spcBef>
              <a:buClr>
                <a:schemeClr val="hlink"/>
              </a:buClr>
              <a:buSzPct val="60000"/>
              <a:buFont typeface="Wingdings" pitchFamily="2" charset="2"/>
              <a:buNone/>
              <a:defRPr/>
            </a:pPr>
            <a:r>
              <a:rPr lang="en-US" altLang="en-US" sz="2000" b="1" i="0" dirty="0">
                <a:solidFill>
                  <a:schemeClr val="tx1"/>
                </a:solidFill>
                <a:effectLst>
                  <a:outerShdw blurRad="38100" dist="38100" dir="2700000" algn="tl">
                    <a:srgbClr val="000000"/>
                  </a:outerShdw>
                </a:effectLst>
              </a:rPr>
              <a:t>Based on the Object of Rotary, the Avenues of Service are Rotary’s philosophical cornerstone and the foundation on which club activity is based:</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CE6965F3-D6D4-422A-8D83-A3E6F18ABF78}" type="slidenum">
              <a:rPr lang="en-US" altLang="en-US"/>
              <a:pPr>
                <a:defRPr/>
              </a:pPr>
              <a:t>23</a:t>
            </a:fld>
            <a:endParaRPr lang="en-US" altLang="en-US"/>
          </a:p>
        </p:txBody>
      </p:sp>
      <p:pic>
        <p:nvPicPr>
          <p:cNvPr id="114691" name="Picture 4" descr="http://www.rotary.org/SiteCollectionImages/TheRotarian/0908_taylor.jpg"/>
          <p:cNvPicPr>
            <a:picLocks noChangeAspect="1" noChangeArrowheads="1"/>
          </p:cNvPicPr>
          <p:nvPr/>
        </p:nvPicPr>
        <p:blipFill>
          <a:blip r:embed="rId3" r:link="rId4" cstate="print"/>
          <a:srcRect/>
          <a:stretch>
            <a:fillRect/>
          </a:stretch>
        </p:blipFill>
        <p:spPr bwMode="auto">
          <a:xfrm>
            <a:off x="381000" y="433922"/>
            <a:ext cx="2286000" cy="2766478"/>
          </a:xfrm>
          <a:prstGeom prst="rect">
            <a:avLst/>
          </a:prstGeom>
          <a:noFill/>
          <a:ln w="9525">
            <a:noFill/>
            <a:miter lim="800000"/>
            <a:headEnd/>
            <a:tailEnd/>
          </a:ln>
        </p:spPr>
      </p:pic>
      <p:sp>
        <p:nvSpPr>
          <p:cNvPr id="581638" name="Rectangle 6"/>
          <p:cNvSpPr>
            <a:spLocks noChangeArrowheads="1"/>
          </p:cNvSpPr>
          <p:nvPr/>
        </p:nvSpPr>
        <p:spPr bwMode="auto">
          <a:xfrm>
            <a:off x="838200" y="763193"/>
            <a:ext cx="8077200" cy="5478423"/>
          </a:xfrm>
          <a:prstGeom prst="rect">
            <a:avLst/>
          </a:prstGeom>
          <a:noFill/>
          <a:ln>
            <a:noFill/>
          </a:ln>
          <a:effectLst/>
        </p:spPr>
        <p:txBody>
          <a:bodyPr wrap="square" anchor="ctr">
            <a:spAutoFit/>
          </a:bodyPr>
          <a:lstStyle/>
          <a:p>
            <a:pPr algn="ctr">
              <a:defRPr/>
            </a:pPr>
            <a:r>
              <a:rPr lang="en-US" altLang="en-US" sz="1200" i="0" dirty="0">
                <a:effectLst>
                  <a:outerShdw blurRad="38100" dist="38100" dir="2700000" algn="tl">
                    <a:srgbClr val="000000"/>
                  </a:outerShdw>
                </a:effectLst>
                <a:latin typeface="Arial" pitchFamily="34" charset="0"/>
                <a:cs typeface="Times New Roman" pitchFamily="18" charset="0"/>
              </a:rPr>
              <a:t> 			</a:t>
            </a:r>
            <a:r>
              <a:rPr lang="en-US" altLang="en-US" sz="3600" b="1" i="0" dirty="0">
                <a:effectLst>
                  <a:outerShdw blurRad="38100" dist="38100" dir="2700000" algn="tl">
                    <a:srgbClr val="000000"/>
                  </a:outerShdw>
                </a:effectLst>
                <a:cs typeface="Times New Roman" pitchFamily="18" charset="0"/>
              </a:rPr>
              <a:t>Herbert Taylor with </a:t>
            </a:r>
          </a:p>
          <a:p>
            <a:pPr algn="r">
              <a:defRPr/>
            </a:pPr>
            <a:r>
              <a:rPr lang="en-US" altLang="en-US" sz="3600" b="1" i="0" dirty="0">
                <a:effectLst>
                  <a:outerShdw blurRad="38100" dist="38100" dir="2700000" algn="tl">
                    <a:srgbClr val="000000"/>
                  </a:outerShdw>
                </a:effectLst>
                <a:cs typeface="Times New Roman" pitchFamily="18" charset="0"/>
              </a:rPr>
              <a:t>The Four-Way Test</a:t>
            </a:r>
          </a:p>
          <a:p>
            <a:pPr algn="r">
              <a:defRPr/>
            </a:pPr>
            <a:endParaRPr lang="en-US" altLang="en-US" sz="1200" b="1" i="0" dirty="0">
              <a:effectLst>
                <a:outerShdw blurRad="38100" dist="38100" dir="2700000" algn="tl">
                  <a:srgbClr val="000000"/>
                </a:outerShdw>
              </a:effectLst>
              <a:cs typeface="Times New Roman" pitchFamily="18" charset="0"/>
            </a:endParaRPr>
          </a:p>
          <a:p>
            <a:pPr algn="r">
              <a:defRPr/>
            </a:pPr>
            <a:r>
              <a:rPr lang="en-US" altLang="en-US" sz="1400" b="1" i="0" dirty="0">
                <a:effectLst>
                  <a:outerShdw blurRad="38100" dist="38100" dir="2700000" algn="tl">
                    <a:srgbClr val="000000"/>
                  </a:outerShdw>
                </a:effectLst>
              </a:rPr>
              <a:t>  </a:t>
            </a:r>
          </a:p>
          <a:p>
            <a:pPr algn="r">
              <a:defRPr/>
            </a:pPr>
            <a:r>
              <a:rPr lang="en-US" altLang="en-US" sz="2200" b="1" i="0" dirty="0">
                <a:effectLst>
                  <a:outerShdw blurRad="38100" dist="38100" dir="2700000" algn="tl">
                    <a:srgbClr val="000000"/>
                  </a:outerShdw>
                </a:effectLst>
                <a:cs typeface="Times New Roman" pitchFamily="18" charset="0"/>
              </a:rPr>
              <a:t>It  has become </a:t>
            </a:r>
            <a:r>
              <a:rPr lang="en-US" altLang="en-US" sz="2200" b="1" i="0" u="sng" dirty="0">
                <a:effectLst>
                  <a:outerShdw blurRad="38100" dist="38100" dir="2700000" algn="tl">
                    <a:srgbClr val="000000"/>
                  </a:outerShdw>
                </a:effectLst>
                <a:cs typeface="Times New Roman" pitchFamily="18" charset="0"/>
              </a:rPr>
              <a:t>assimilated </a:t>
            </a:r>
          </a:p>
          <a:p>
            <a:pPr algn="r" eaLnBrk="0" hangingPunct="0">
              <a:defRPr/>
            </a:pPr>
            <a:r>
              <a:rPr lang="en-US" altLang="en-US" sz="2200" b="1" i="0" u="sng" dirty="0">
                <a:effectLst>
                  <a:outerShdw blurRad="38100" dist="38100" dir="2700000" algn="tl">
                    <a:srgbClr val="000000"/>
                  </a:outerShdw>
                </a:effectLst>
                <a:cs typeface="Times New Roman" pitchFamily="18" charset="0"/>
              </a:rPr>
              <a:t>into the genetic code of the organization</a:t>
            </a:r>
            <a:r>
              <a:rPr lang="en-US" altLang="en-US" sz="2200" b="1" i="0" dirty="0">
                <a:effectLst>
                  <a:outerShdw blurRad="38100" dist="38100" dir="2700000" algn="tl">
                    <a:srgbClr val="000000"/>
                  </a:outerShdw>
                </a:effectLst>
                <a:cs typeface="Times New Roman" pitchFamily="18" charset="0"/>
              </a:rPr>
              <a:t>.</a:t>
            </a:r>
          </a:p>
          <a:p>
            <a:pPr eaLnBrk="0" hangingPunct="0">
              <a:buFontTx/>
              <a:buChar char="•"/>
              <a:defRPr/>
            </a:pPr>
            <a:r>
              <a:rPr lang="en-US" altLang="en-US" sz="2200" b="1" i="0" dirty="0">
                <a:effectLst>
                  <a:outerShdw blurRad="38100" dist="38100" dir="2700000" algn="tl">
                    <a:srgbClr val="000000"/>
                  </a:outerShdw>
                </a:effectLst>
                <a:cs typeface="Times New Roman" pitchFamily="18" charset="0"/>
              </a:rPr>
              <a:t>In </a:t>
            </a:r>
            <a:r>
              <a:rPr lang="en-US" altLang="en-US" b="1" i="0" dirty="0">
                <a:effectLst>
                  <a:outerShdw blurRad="38100" dist="38100" dir="2700000" algn="tl">
                    <a:srgbClr val="000000"/>
                  </a:outerShdw>
                </a:effectLst>
                <a:cs typeface="Times New Roman" pitchFamily="18" charset="0"/>
              </a:rPr>
              <a:t>1932</a:t>
            </a:r>
            <a:r>
              <a:rPr lang="en-US" altLang="en-US" sz="2200" b="1" i="0" dirty="0">
                <a:effectLst>
                  <a:outerShdw blurRad="38100" dist="38100" dir="2700000" algn="tl">
                    <a:srgbClr val="000000"/>
                  </a:outerShdw>
                </a:effectLst>
                <a:cs typeface="Times New Roman" pitchFamily="18" charset="0"/>
              </a:rPr>
              <a:t>, Herbert J. Taylor, the newly appointed President of a nearly bankrupt Chicago </a:t>
            </a:r>
            <a:r>
              <a:rPr lang="en-US" altLang="en-US" sz="2200" b="1" i="0" u="sng" dirty="0">
                <a:effectLst>
                  <a:outerShdw blurRad="38100" dist="38100" dir="2700000" algn="tl">
                    <a:srgbClr val="000000"/>
                  </a:outerShdw>
                </a:effectLst>
                <a:cs typeface="Times New Roman" pitchFamily="18" charset="0"/>
              </a:rPr>
              <a:t>cookware company</a:t>
            </a:r>
            <a:r>
              <a:rPr lang="en-US" altLang="en-US" sz="2200" b="1" i="0" dirty="0">
                <a:effectLst>
                  <a:outerShdw blurRad="38100" dist="38100" dir="2700000" algn="tl">
                    <a:srgbClr val="000000"/>
                  </a:outerShdw>
                </a:effectLst>
                <a:cs typeface="Times New Roman" pitchFamily="18" charset="0"/>
              </a:rPr>
              <a:t>, believing his employees were in need of an “</a:t>
            </a:r>
            <a:r>
              <a:rPr lang="en-US" altLang="en-US" sz="2200" b="1" i="0" u="sng" dirty="0">
                <a:effectLst>
                  <a:outerShdw blurRad="38100" dist="38100" dir="2700000" algn="tl">
                    <a:srgbClr val="000000"/>
                  </a:outerShdw>
                </a:effectLst>
                <a:cs typeface="Times New Roman" pitchFamily="18" charset="0"/>
              </a:rPr>
              <a:t>ethical yardstick</a:t>
            </a:r>
            <a:r>
              <a:rPr lang="en-US" altLang="en-US" sz="2200" b="1" i="0" dirty="0">
                <a:effectLst>
                  <a:outerShdw blurRad="38100" dist="38100" dir="2700000" algn="tl">
                    <a:srgbClr val="000000"/>
                  </a:outerShdw>
                </a:effectLst>
                <a:cs typeface="Times New Roman" pitchFamily="18" charset="0"/>
              </a:rPr>
              <a:t>,” </a:t>
            </a:r>
            <a:r>
              <a:rPr lang="en-US" altLang="en-US" sz="2200" b="1" i="0" u="sng" dirty="0">
                <a:effectLst>
                  <a:outerShdw blurRad="38100" dist="38100" dir="2700000" algn="tl">
                    <a:srgbClr val="000000"/>
                  </a:outerShdw>
                </a:effectLst>
                <a:cs typeface="Times New Roman" pitchFamily="18" charset="0"/>
              </a:rPr>
              <a:t>wrote four questions on a small, white piece of paper</a:t>
            </a:r>
            <a:r>
              <a:rPr lang="en-US" altLang="en-US" sz="2200" b="1" i="0" dirty="0">
                <a:effectLst>
                  <a:outerShdw blurRad="38100" dist="38100" dir="2700000" algn="tl">
                    <a:srgbClr val="000000"/>
                  </a:outerShdw>
                </a:effectLst>
                <a:cs typeface="Times New Roman" pitchFamily="18" charset="0"/>
              </a:rPr>
              <a:t>: </a:t>
            </a:r>
          </a:p>
          <a:p>
            <a:pPr algn="ctr" eaLnBrk="0" hangingPunct="0">
              <a:defRPr/>
            </a:pPr>
            <a:r>
              <a:rPr lang="en-US" altLang="en-US" sz="2200" b="1" i="0" dirty="0">
                <a:effectLst>
                  <a:outerShdw blurRad="38100" dist="38100" dir="2700000" algn="tl">
                    <a:srgbClr val="000000"/>
                  </a:outerShdw>
                </a:effectLst>
                <a:cs typeface="Times New Roman" pitchFamily="18" charset="0"/>
              </a:rPr>
              <a:t>Is it the TRUTH? </a:t>
            </a:r>
          </a:p>
          <a:p>
            <a:pPr algn="ctr" eaLnBrk="0" hangingPunct="0">
              <a:defRPr/>
            </a:pPr>
            <a:r>
              <a:rPr lang="en-US" altLang="en-US" sz="2200" b="1" i="0" dirty="0">
                <a:effectLst>
                  <a:outerShdw blurRad="38100" dist="38100" dir="2700000" algn="tl">
                    <a:srgbClr val="000000"/>
                  </a:outerShdw>
                </a:effectLst>
                <a:cs typeface="Times New Roman" pitchFamily="18" charset="0"/>
              </a:rPr>
              <a:t>Is it FAIR to all concerned? </a:t>
            </a:r>
          </a:p>
          <a:p>
            <a:pPr algn="ctr" eaLnBrk="0" hangingPunct="0">
              <a:defRPr/>
            </a:pPr>
            <a:r>
              <a:rPr lang="en-US" altLang="en-US" sz="2200" b="1" i="0" dirty="0">
                <a:effectLst>
                  <a:outerShdw blurRad="38100" dist="38100" dir="2700000" algn="tl">
                    <a:srgbClr val="000000"/>
                  </a:outerShdw>
                </a:effectLst>
                <a:cs typeface="Times New Roman" pitchFamily="18" charset="0"/>
              </a:rPr>
              <a:t>Will it build GOODWILL and BETTER FRIENDSHIPS? </a:t>
            </a:r>
          </a:p>
          <a:p>
            <a:pPr algn="ctr" eaLnBrk="0" hangingPunct="0">
              <a:defRPr/>
            </a:pPr>
            <a:r>
              <a:rPr lang="en-US" altLang="en-US" sz="2200" b="1" i="0" dirty="0">
                <a:effectLst>
                  <a:outerShdw blurRad="38100" dist="38100" dir="2700000" algn="tl">
                    <a:srgbClr val="000000"/>
                  </a:outerShdw>
                </a:effectLst>
                <a:cs typeface="Times New Roman" pitchFamily="18" charset="0"/>
              </a:rPr>
              <a:t>Will it be BENEFICIAL to all concerned</a:t>
            </a:r>
            <a:r>
              <a:rPr lang="en-US" altLang="en-US" sz="2200" b="1" i="0" dirty="0">
                <a:solidFill>
                  <a:schemeClr val="accent5"/>
                </a:solidFill>
                <a:effectLst>
                  <a:outerShdw blurRad="38100" dist="38100" dir="2700000" algn="tl">
                    <a:srgbClr val="000000"/>
                  </a:outerShdw>
                </a:effectLst>
                <a:cs typeface="Times New Roman" pitchFamily="18" charset="0"/>
              </a:rPr>
              <a:t>? </a:t>
            </a:r>
          </a:p>
        </p:txBody>
      </p:sp>
      <p:pic>
        <p:nvPicPr>
          <p:cNvPr id="114693" name="Picture 16" descr="riemblem_color_small"/>
          <p:cNvPicPr>
            <a:picLocks noChangeAspect="1" noChangeArrowheads="1"/>
          </p:cNvPicPr>
          <p:nvPr/>
        </p:nvPicPr>
        <p:blipFill>
          <a:blip r:embed="rId5" cstate="print"/>
          <a:srcRect/>
          <a:stretch>
            <a:fillRect/>
          </a:stretch>
        </p:blipFill>
        <p:spPr bwMode="auto">
          <a:xfrm>
            <a:off x="2971800" y="317500"/>
            <a:ext cx="609600" cy="55880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FC36173-0EEA-425B-953D-A79C1E32DFF7}" type="slidenum">
              <a:rPr lang="en-US" altLang="en-US"/>
              <a:pPr>
                <a:defRPr/>
              </a:pPr>
              <a:t>24</a:t>
            </a:fld>
            <a:endParaRPr lang="en-US" altLang="en-US"/>
          </a:p>
        </p:txBody>
      </p:sp>
      <p:sp>
        <p:nvSpPr>
          <p:cNvPr id="2232322" name="Rectangle 2"/>
          <p:cNvSpPr>
            <a:spLocks noGrp="1" noChangeArrowheads="1"/>
          </p:cNvSpPr>
          <p:nvPr>
            <p:ph type="title"/>
          </p:nvPr>
        </p:nvSpPr>
        <p:spPr>
          <a:xfrm>
            <a:off x="1524000" y="0"/>
            <a:ext cx="7467600" cy="1219200"/>
          </a:xfrm>
        </p:spPr>
        <p:txBody>
          <a:bodyPr/>
          <a:lstStyle/>
          <a:p>
            <a:pPr algn="r" eaLnBrk="1" hangingPunct="1">
              <a:defRPr/>
            </a:pPr>
            <a:r>
              <a:rPr lang="en-US" altLang="en-US" sz="3600" b="1" dirty="0">
                <a:solidFill>
                  <a:schemeClr val="accent3"/>
                </a:solidFill>
                <a:latin typeface="Times New Roman" pitchFamily="18" charset="0"/>
              </a:rPr>
              <a:t>Rotary Foundation Motto &amp; Miss</a:t>
            </a:r>
            <a:r>
              <a:rPr lang="en-US" altLang="en-US" sz="3600" b="1" dirty="0">
                <a:solidFill>
                  <a:srgbClr val="F3C20D"/>
                </a:solidFill>
                <a:latin typeface="Times New Roman" pitchFamily="18" charset="0"/>
              </a:rPr>
              <a:t>ion</a:t>
            </a:r>
          </a:p>
        </p:txBody>
      </p:sp>
      <p:sp>
        <p:nvSpPr>
          <p:cNvPr id="2232323" name="Rectangle 3"/>
          <p:cNvSpPr>
            <a:spLocks noGrp="1" noChangeArrowheads="1"/>
          </p:cNvSpPr>
          <p:nvPr>
            <p:ph type="body" idx="1"/>
          </p:nvPr>
        </p:nvSpPr>
        <p:spPr>
          <a:xfrm>
            <a:off x="152400" y="1600200"/>
            <a:ext cx="8839200" cy="4876800"/>
          </a:xfrm>
        </p:spPr>
        <p:txBody>
          <a:bodyPr/>
          <a:lstStyle/>
          <a:p>
            <a:pPr algn="ctr" eaLnBrk="1" hangingPunct="1">
              <a:lnSpc>
                <a:spcPct val="80000"/>
              </a:lnSpc>
              <a:buFont typeface="Wingdings" pitchFamily="2" charset="2"/>
              <a:buNone/>
              <a:defRPr/>
            </a:pPr>
            <a:r>
              <a:rPr lang="en-US" altLang="en-US" sz="6000" b="1" i="1" dirty="0">
                <a:latin typeface="Times New Roman" pitchFamily="18" charset="0"/>
              </a:rPr>
              <a:t>Doing Good in the World</a:t>
            </a:r>
          </a:p>
          <a:p>
            <a:pPr algn="ctr" eaLnBrk="1" hangingPunct="1">
              <a:lnSpc>
                <a:spcPct val="80000"/>
              </a:lnSpc>
              <a:buFont typeface="Wingdings" pitchFamily="2" charset="2"/>
              <a:buNone/>
              <a:defRPr/>
            </a:pPr>
            <a:r>
              <a:rPr lang="en-US" altLang="en-US" sz="4800" dirty="0">
                <a:latin typeface="Times New Roman" pitchFamily="18" charset="0"/>
              </a:rPr>
              <a:t>…to enable Rotarians to advance world understanding, goodwill, and peace through the improvement of </a:t>
            </a:r>
            <a:r>
              <a:rPr lang="en-US" altLang="en-US" sz="4800" u="sng" dirty="0">
                <a:latin typeface="Times New Roman" pitchFamily="18" charset="0"/>
              </a:rPr>
              <a:t>health</a:t>
            </a:r>
            <a:r>
              <a:rPr lang="en-US" altLang="en-US" sz="4800" dirty="0">
                <a:latin typeface="Times New Roman" pitchFamily="18" charset="0"/>
              </a:rPr>
              <a:t>, the support of </a:t>
            </a:r>
            <a:r>
              <a:rPr lang="en-US" altLang="en-US" sz="4800" u="sng" dirty="0">
                <a:latin typeface="Times New Roman" pitchFamily="18" charset="0"/>
              </a:rPr>
              <a:t>education</a:t>
            </a:r>
            <a:r>
              <a:rPr lang="en-US" altLang="en-US" sz="4800" dirty="0">
                <a:latin typeface="Times New Roman" pitchFamily="18" charset="0"/>
              </a:rPr>
              <a:t>, and the alleviation of </a:t>
            </a:r>
            <a:r>
              <a:rPr lang="en-US" altLang="en-US" sz="4800" u="sng" dirty="0">
                <a:latin typeface="Times New Roman" pitchFamily="18" charset="0"/>
              </a:rPr>
              <a:t>poverty</a:t>
            </a:r>
            <a:r>
              <a:rPr lang="en-US" altLang="en-US" sz="4800" dirty="0">
                <a:latin typeface="Times New Roman" pitchFamily="18" charset="0"/>
              </a:rPr>
              <a:t>.</a:t>
            </a:r>
          </a:p>
          <a:p>
            <a:pPr algn="ctr" eaLnBrk="1" hangingPunct="1">
              <a:lnSpc>
                <a:spcPct val="190000"/>
              </a:lnSpc>
              <a:buFont typeface="Wingdings" pitchFamily="2" charset="2"/>
              <a:buNone/>
              <a:defRPr/>
            </a:pPr>
            <a:r>
              <a:rPr lang="en-US" altLang="en-US" sz="1000" dirty="0">
                <a:solidFill>
                  <a:srgbClr val="FFFF00"/>
                </a:solidFill>
                <a:latin typeface="Times New Roman" pitchFamily="18" charset="0"/>
              </a:rPr>
              <a:t>COL Endorsed, April 2007</a:t>
            </a:r>
          </a:p>
        </p:txBody>
      </p:sp>
      <p:pic>
        <p:nvPicPr>
          <p:cNvPr id="132101" name="Picture 5"/>
          <p:cNvPicPr>
            <a:picLocks noChangeAspect="1" noChangeArrowheads="1"/>
          </p:cNvPicPr>
          <p:nvPr/>
        </p:nvPicPr>
        <p:blipFill>
          <a:blip r:embed="rId3" cstate="print"/>
          <a:srcRect/>
          <a:stretch>
            <a:fillRect/>
          </a:stretch>
        </p:blipFill>
        <p:spPr bwMode="auto">
          <a:xfrm>
            <a:off x="152400" y="152400"/>
            <a:ext cx="1447800" cy="892175"/>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A1069515-9E0A-4613-BD43-BBB9E95827BB}" type="slidenum">
              <a:rPr lang="en-US" altLang="en-US"/>
              <a:pPr>
                <a:defRPr/>
              </a:pPr>
              <a:t>25</a:t>
            </a:fld>
            <a:endParaRPr lang="en-US" altLang="en-US"/>
          </a:p>
        </p:txBody>
      </p:sp>
      <p:sp>
        <p:nvSpPr>
          <p:cNvPr id="2021378" name="Rectangle 2"/>
          <p:cNvSpPr>
            <a:spLocks noGrp="1" noChangeArrowheads="1"/>
          </p:cNvSpPr>
          <p:nvPr>
            <p:ph type="title"/>
          </p:nvPr>
        </p:nvSpPr>
        <p:spPr>
          <a:xfrm>
            <a:off x="1676400" y="304800"/>
            <a:ext cx="5334000" cy="685800"/>
          </a:xfrm>
        </p:spPr>
        <p:txBody>
          <a:bodyPr>
            <a:normAutofit fontScale="90000"/>
          </a:bodyPr>
          <a:lstStyle/>
          <a:p>
            <a:pPr eaLnBrk="1" hangingPunct="1">
              <a:defRPr/>
            </a:pPr>
            <a:r>
              <a:rPr lang="en-US" altLang="en-US" sz="4000" b="1" dirty="0">
                <a:solidFill>
                  <a:schemeClr val="accent3"/>
                </a:solidFill>
                <a:latin typeface="Times New Roman" pitchFamily="18" charset="0"/>
              </a:rPr>
              <a:t>Educational Programs</a:t>
            </a:r>
          </a:p>
        </p:txBody>
      </p:sp>
      <p:pic>
        <p:nvPicPr>
          <p:cNvPr id="135172" name="Picture 3" descr="alla's photos013"/>
          <p:cNvPicPr>
            <a:picLocks noGrp="1" noChangeAspect="1" noChangeArrowheads="1"/>
          </p:cNvPicPr>
          <p:nvPr>
            <p:ph type="clipArt" sz="half" idx="1"/>
          </p:nvPr>
        </p:nvPicPr>
        <p:blipFill>
          <a:blip r:embed="rId3" cstate="print"/>
          <a:srcRect/>
          <a:stretch>
            <a:fillRect/>
          </a:stretch>
        </p:blipFill>
        <p:spPr>
          <a:xfrm>
            <a:off x="152400" y="2757488"/>
            <a:ext cx="5105400" cy="3925887"/>
          </a:xfrm>
        </p:spPr>
      </p:pic>
      <p:sp>
        <p:nvSpPr>
          <p:cNvPr id="2021380" name="Rectangle 4"/>
          <p:cNvSpPr>
            <a:spLocks noGrp="1" noChangeArrowheads="1"/>
          </p:cNvSpPr>
          <p:nvPr>
            <p:ph type="body" sz="half" idx="2"/>
          </p:nvPr>
        </p:nvSpPr>
        <p:spPr>
          <a:xfrm>
            <a:off x="5410200" y="1676400"/>
            <a:ext cx="3733800" cy="3581400"/>
          </a:xfrm>
        </p:spPr>
        <p:txBody>
          <a:bodyPr>
            <a:normAutofit fontScale="92500" lnSpcReduction="10000"/>
          </a:bodyPr>
          <a:lstStyle/>
          <a:p>
            <a:pPr eaLnBrk="1" hangingPunct="1">
              <a:defRPr/>
            </a:pPr>
            <a:r>
              <a:rPr lang="en-US" altLang="en-US" sz="3600" b="1" dirty="0">
                <a:solidFill>
                  <a:schemeClr val="accent4"/>
                </a:solidFill>
                <a:latin typeface="Times New Roman" pitchFamily="18" charset="0"/>
              </a:rPr>
              <a:t>Ambassadorial Scholarships</a:t>
            </a:r>
          </a:p>
          <a:p>
            <a:pPr eaLnBrk="1" hangingPunct="1">
              <a:defRPr/>
            </a:pPr>
            <a:endParaRPr lang="en-US" altLang="en-US" sz="1800" b="1" dirty="0">
              <a:solidFill>
                <a:schemeClr val="accent4"/>
              </a:solidFill>
              <a:latin typeface="Times New Roman" pitchFamily="18" charset="0"/>
            </a:endParaRPr>
          </a:p>
          <a:p>
            <a:pPr eaLnBrk="1" hangingPunct="1">
              <a:defRPr/>
            </a:pPr>
            <a:r>
              <a:rPr lang="en-US" altLang="en-US" sz="3600" b="1" dirty="0">
                <a:solidFill>
                  <a:schemeClr val="accent4"/>
                </a:solidFill>
                <a:latin typeface="Times New Roman" pitchFamily="18" charset="0"/>
              </a:rPr>
              <a:t>Vocational Training Teams</a:t>
            </a:r>
          </a:p>
          <a:p>
            <a:pPr eaLnBrk="1" hangingPunct="1">
              <a:defRPr/>
            </a:pPr>
            <a:endParaRPr lang="en-US" altLang="en-US" sz="1800" b="1" dirty="0">
              <a:solidFill>
                <a:schemeClr val="accent4"/>
              </a:solidFill>
              <a:latin typeface="Times New Roman" pitchFamily="18" charset="0"/>
            </a:endParaRPr>
          </a:p>
          <a:p>
            <a:pPr eaLnBrk="1" hangingPunct="1">
              <a:defRPr/>
            </a:pPr>
            <a:r>
              <a:rPr lang="en-US" altLang="en-US" sz="3600" b="1" dirty="0">
                <a:solidFill>
                  <a:schemeClr val="accent4"/>
                </a:solidFill>
                <a:latin typeface="Times New Roman" pitchFamily="18" charset="0"/>
              </a:rPr>
              <a:t>Rotary Peace Centers</a:t>
            </a:r>
          </a:p>
        </p:txBody>
      </p:sp>
      <p:pic>
        <p:nvPicPr>
          <p:cNvPr id="135174" name="Picture 6"/>
          <p:cNvPicPr>
            <a:picLocks noChangeAspect="1" noChangeArrowheads="1"/>
          </p:cNvPicPr>
          <p:nvPr/>
        </p:nvPicPr>
        <p:blipFill>
          <a:blip r:embed="rId4" cstate="print"/>
          <a:srcRect/>
          <a:stretch>
            <a:fillRect/>
          </a:stretch>
        </p:blipFill>
        <p:spPr bwMode="auto">
          <a:xfrm>
            <a:off x="152400" y="152400"/>
            <a:ext cx="1447800" cy="892175"/>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F8DF1D2-5419-4CD5-8DA4-C32B20FE4521}" type="slidenum">
              <a:rPr lang="en-US" altLang="en-US"/>
              <a:pPr>
                <a:defRPr/>
              </a:pPr>
              <a:t>26</a:t>
            </a:fld>
            <a:endParaRPr lang="en-US" altLang="en-US"/>
          </a:p>
        </p:txBody>
      </p:sp>
      <p:sp>
        <p:nvSpPr>
          <p:cNvPr id="143363" name="Rectangle 2"/>
          <p:cNvSpPr>
            <a:spLocks noChangeArrowheads="1"/>
          </p:cNvSpPr>
          <p:nvPr/>
        </p:nvSpPr>
        <p:spPr bwMode="auto">
          <a:xfrm>
            <a:off x="3086100" y="1432081"/>
            <a:ext cx="2895600" cy="2246769"/>
          </a:xfrm>
          <a:prstGeom prst="rect">
            <a:avLst/>
          </a:prstGeom>
          <a:noFill/>
          <a:ln w="9525">
            <a:noFill/>
            <a:miter lim="800000"/>
            <a:headEnd/>
            <a:tailEnd/>
          </a:ln>
        </p:spPr>
        <p:txBody>
          <a:bodyPr wrap="square" anchor="ctr">
            <a:spAutoFit/>
          </a:bodyPr>
          <a:lstStyle/>
          <a:p>
            <a:pPr algn="ctr"/>
            <a:r>
              <a:rPr lang="en-US" altLang="en-US" sz="2800" b="1" i="0" u="sng" dirty="0">
                <a:solidFill>
                  <a:srgbClr val="FFD100"/>
                </a:solidFill>
                <a:latin typeface="Arial" pitchFamily="34" charset="0"/>
              </a:rPr>
              <a:t>Polio cases</a:t>
            </a:r>
            <a:r>
              <a:rPr lang="en-US" altLang="en-US" sz="2800" b="1" i="0" dirty="0">
                <a:solidFill>
                  <a:srgbClr val="FFD100"/>
                </a:solidFill>
                <a:latin typeface="Arial" pitchFamily="34" charset="0"/>
              </a:rPr>
              <a:t>:</a:t>
            </a:r>
          </a:p>
          <a:p>
            <a:pPr algn="ctr"/>
            <a:r>
              <a:rPr lang="en-US" altLang="en-US" sz="2800" dirty="0">
                <a:solidFill>
                  <a:srgbClr val="FF0000"/>
                </a:solidFill>
                <a:latin typeface="Arial" pitchFamily="34" charset="0"/>
              </a:rPr>
              <a:t>2019:    141</a:t>
            </a:r>
            <a:r>
              <a:rPr lang="en-US" altLang="en-US" sz="2800" dirty="0">
                <a:solidFill>
                  <a:srgbClr val="FFD100"/>
                </a:solidFill>
                <a:latin typeface="Arial" pitchFamily="34" charset="0"/>
              </a:rPr>
              <a:t> </a:t>
            </a:r>
            <a:endParaRPr lang="en-US" altLang="en-US" sz="2800" b="1" i="0" dirty="0">
              <a:solidFill>
                <a:srgbClr val="FFD100"/>
              </a:solidFill>
              <a:latin typeface="Arial" pitchFamily="34" charset="0"/>
            </a:endParaRPr>
          </a:p>
          <a:p>
            <a:pPr algn="ctr">
              <a:spcAft>
                <a:spcPts val="0"/>
              </a:spcAft>
            </a:pPr>
            <a:r>
              <a:rPr lang="en-US" altLang="en-US" sz="2800" dirty="0">
                <a:solidFill>
                  <a:srgbClr val="FFFF00"/>
                </a:solidFill>
                <a:latin typeface="Arial" pitchFamily="34" charset="0"/>
              </a:rPr>
              <a:t>2018:      33</a:t>
            </a:r>
            <a:endParaRPr lang="en-US" altLang="en-US" sz="2800" b="1" i="0" dirty="0">
              <a:solidFill>
                <a:srgbClr val="FFFF00"/>
              </a:solidFill>
              <a:latin typeface="Arial" pitchFamily="34" charset="0"/>
            </a:endParaRPr>
          </a:p>
          <a:p>
            <a:pPr algn="ctr">
              <a:spcAft>
                <a:spcPts val="0"/>
              </a:spcAft>
            </a:pPr>
            <a:r>
              <a:rPr lang="en-US" altLang="en-US" sz="2800" b="1" i="0" dirty="0">
                <a:solidFill>
                  <a:srgbClr val="FFCC00"/>
                </a:solidFill>
                <a:latin typeface="Arial" pitchFamily="34" charset="0"/>
              </a:rPr>
              <a:t>2016:</a:t>
            </a:r>
            <a:r>
              <a:rPr lang="en-US" altLang="en-US" sz="2800" b="1" i="0" dirty="0">
                <a:solidFill>
                  <a:srgbClr val="FF4A01"/>
                </a:solidFill>
                <a:latin typeface="Arial" pitchFamily="34" charset="0"/>
              </a:rPr>
              <a:t>      </a:t>
            </a:r>
            <a:r>
              <a:rPr lang="en-US" altLang="en-US" sz="2800" b="1" i="0" dirty="0">
                <a:solidFill>
                  <a:srgbClr val="FFCC00"/>
                </a:solidFill>
                <a:latin typeface="Arial" pitchFamily="34" charset="0"/>
              </a:rPr>
              <a:t>37</a:t>
            </a:r>
          </a:p>
          <a:p>
            <a:pPr algn="ctr">
              <a:spcAft>
                <a:spcPts val="0"/>
              </a:spcAft>
            </a:pPr>
            <a:r>
              <a:rPr lang="en-US" altLang="en-US" sz="2800" b="1" i="0" dirty="0">
                <a:solidFill>
                  <a:srgbClr val="FFD100"/>
                </a:solidFill>
                <a:latin typeface="Arial" pitchFamily="34" charset="0"/>
              </a:rPr>
              <a:t>2011:    650</a:t>
            </a:r>
          </a:p>
        </p:txBody>
      </p:sp>
      <p:pic>
        <p:nvPicPr>
          <p:cNvPr id="143364" name="Picture 3" descr="Click for additional information">
            <a:hlinkClick r:id="rId3"/>
          </p:cNvPr>
          <p:cNvPicPr>
            <a:picLocks noChangeAspect="1" noChangeArrowheads="1"/>
          </p:cNvPicPr>
          <p:nvPr/>
        </p:nvPicPr>
        <p:blipFill>
          <a:blip r:embed="rId4" cstate="print"/>
          <a:srcRect/>
          <a:stretch>
            <a:fillRect/>
          </a:stretch>
        </p:blipFill>
        <p:spPr bwMode="auto">
          <a:xfrm>
            <a:off x="3124201" y="3765099"/>
            <a:ext cx="2895600" cy="2062252"/>
          </a:xfrm>
          <a:prstGeom prst="rect">
            <a:avLst/>
          </a:prstGeom>
          <a:noFill/>
          <a:ln w="9525">
            <a:noFill/>
            <a:miter lim="800000"/>
            <a:headEnd/>
            <a:tailEnd/>
          </a:ln>
        </p:spPr>
      </p:pic>
      <p:pic>
        <p:nvPicPr>
          <p:cNvPr id="143365" name="Picture 4" descr="banner"/>
          <p:cNvPicPr>
            <a:picLocks noChangeAspect="1" noChangeArrowheads="1"/>
          </p:cNvPicPr>
          <p:nvPr/>
        </p:nvPicPr>
        <p:blipFill>
          <a:blip r:embed="rId5" cstate="print"/>
          <a:srcRect/>
          <a:stretch>
            <a:fillRect/>
          </a:stretch>
        </p:blipFill>
        <p:spPr bwMode="auto">
          <a:xfrm>
            <a:off x="2971800" y="134938"/>
            <a:ext cx="3124200" cy="1395412"/>
          </a:xfrm>
          <a:prstGeom prst="rect">
            <a:avLst/>
          </a:prstGeom>
          <a:noFill/>
          <a:ln w="9525">
            <a:noFill/>
            <a:miter lim="800000"/>
            <a:headEnd/>
            <a:tailEnd/>
          </a:ln>
        </p:spPr>
      </p:pic>
      <p:sp>
        <p:nvSpPr>
          <p:cNvPr id="143366" name="Rectangle 1"/>
          <p:cNvSpPr>
            <a:spLocks noChangeArrowheads="1"/>
          </p:cNvSpPr>
          <p:nvPr/>
        </p:nvSpPr>
        <p:spPr bwMode="auto">
          <a:xfrm>
            <a:off x="3394782" y="5827352"/>
            <a:ext cx="5749217" cy="584775"/>
          </a:xfrm>
          <a:prstGeom prst="rect">
            <a:avLst/>
          </a:prstGeom>
          <a:noFill/>
          <a:ln w="9525">
            <a:noFill/>
            <a:miter lim="800000"/>
            <a:headEnd/>
            <a:tailEnd/>
          </a:ln>
        </p:spPr>
        <p:txBody>
          <a:bodyPr wrap="square">
            <a:spAutoFit/>
          </a:bodyPr>
          <a:lstStyle/>
          <a:p>
            <a:pPr algn="ctr"/>
            <a:r>
              <a:rPr lang="en-US" altLang="en-US" i="0" dirty="0">
                <a:solidFill>
                  <a:srgbClr val="FFD100"/>
                </a:solidFill>
                <a:cs typeface="Times New Roman" pitchFamily="18" charset="0"/>
              </a:rPr>
              <a:t>        </a:t>
            </a:r>
            <a:r>
              <a:rPr lang="en-US" altLang="en-US" i="0" dirty="0">
                <a:solidFill>
                  <a:schemeClr val="accent4"/>
                </a:solidFill>
                <a:cs typeface="Times New Roman" pitchFamily="18" charset="0"/>
              </a:rPr>
              <a:t>As of 2-27-20</a:t>
            </a:r>
          </a:p>
        </p:txBody>
      </p:sp>
      <p:graphicFrame>
        <p:nvGraphicFramePr>
          <p:cNvPr id="2" name="Table 1">
            <a:extLst>
              <a:ext uri="{FF2B5EF4-FFF2-40B4-BE49-F238E27FC236}">
                <a16:creationId xmlns:a16="http://schemas.microsoft.com/office/drawing/2014/main" id="{A4D76428-993E-4976-B33E-3AFBC2AAD5FD}"/>
              </a:ext>
            </a:extLst>
          </p:cNvPr>
          <p:cNvGraphicFramePr>
            <a:graphicFrameLocks noGrp="1"/>
          </p:cNvGraphicFramePr>
          <p:nvPr>
            <p:extLst>
              <p:ext uri="{D42A27DB-BD31-4B8C-83A1-F6EECF244321}">
                <p14:modId xmlns:p14="http://schemas.microsoft.com/office/powerpoint/2010/main" val="2389924044"/>
              </p:ext>
            </p:extLst>
          </p:nvPr>
        </p:nvGraphicFramePr>
        <p:xfrm>
          <a:off x="6096000" y="1889760"/>
          <a:ext cx="2519680" cy="914400"/>
        </p:xfrm>
        <a:graphic>
          <a:graphicData uri="http://schemas.openxmlformats.org/drawingml/2006/table">
            <a:tbl>
              <a:tblPr/>
              <a:tblGrid>
                <a:gridCol w="2519680">
                  <a:extLst>
                    <a:ext uri="{9D8B030D-6E8A-4147-A177-3AD203B41FA5}">
                      <a16:colId xmlns:a16="http://schemas.microsoft.com/office/drawing/2014/main" val="1996787737"/>
                    </a:ext>
                  </a:extLst>
                </a:gridCol>
              </a:tblGrid>
              <a:tr h="751840">
                <a:tc>
                  <a:txBody>
                    <a:bodyPr/>
                    <a:lstStyle/>
                    <a:p>
                      <a:r>
                        <a:rPr lang="en-US" dirty="0"/>
                        <a:t>117 in Pakistan</a:t>
                      </a:r>
                    </a:p>
                    <a:p>
                      <a:r>
                        <a:rPr lang="en-US" dirty="0"/>
                        <a:t>  26 in Afghanistan</a:t>
                      </a:r>
                    </a:p>
                    <a:p>
                      <a:r>
                        <a:rPr lang="en-US" dirty="0"/>
                        <a:t>    0 in Nigeria</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56938525"/>
                  </a:ext>
                </a:extLst>
              </a:tr>
            </a:tbl>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0A68E896-D5E4-4885-81A6-57A7BA11C5B6}" type="slidenum">
              <a:rPr lang="en-US" altLang="en-US"/>
              <a:pPr>
                <a:defRPr/>
              </a:pPr>
              <a:t>27</a:t>
            </a:fld>
            <a:endParaRPr lang="en-US" altLang="en-US"/>
          </a:p>
        </p:txBody>
      </p:sp>
      <p:sp>
        <p:nvSpPr>
          <p:cNvPr id="2029570" name="Rectangle 2"/>
          <p:cNvSpPr>
            <a:spLocks noGrp="1" noChangeArrowheads="1"/>
          </p:cNvSpPr>
          <p:nvPr>
            <p:ph type="title"/>
          </p:nvPr>
        </p:nvSpPr>
        <p:spPr>
          <a:xfrm>
            <a:off x="1752600" y="228600"/>
            <a:ext cx="7162800" cy="712788"/>
          </a:xfrm>
        </p:spPr>
        <p:txBody>
          <a:bodyPr>
            <a:normAutofit fontScale="90000"/>
          </a:bodyPr>
          <a:lstStyle/>
          <a:p>
            <a:pPr algn="l" eaLnBrk="1" hangingPunct="1">
              <a:defRPr/>
            </a:pPr>
            <a:r>
              <a:rPr lang="en-US" altLang="en-US" sz="4200" b="1" dirty="0">
                <a:solidFill>
                  <a:schemeClr val="accent3"/>
                </a:solidFill>
                <a:latin typeface="Times New Roman" pitchFamily="18" charset="0"/>
              </a:rPr>
              <a:t>Annual Programs Fund (APF)</a:t>
            </a:r>
          </a:p>
        </p:txBody>
      </p:sp>
      <p:pic>
        <p:nvPicPr>
          <p:cNvPr id="360452" name="Picture 3" descr="BrochureCover"/>
          <p:cNvPicPr>
            <a:picLocks noChangeAspect="1" noChangeArrowheads="1"/>
          </p:cNvPicPr>
          <p:nvPr/>
        </p:nvPicPr>
        <p:blipFill>
          <a:blip r:embed="rId3" cstate="print"/>
          <a:srcRect t="35280" b="25876"/>
          <a:stretch>
            <a:fillRect/>
          </a:stretch>
        </p:blipFill>
        <p:spPr bwMode="auto">
          <a:xfrm>
            <a:off x="4191000" y="1530350"/>
            <a:ext cx="4800600" cy="4408488"/>
          </a:xfrm>
          <a:prstGeom prst="rect">
            <a:avLst/>
          </a:prstGeom>
          <a:noFill/>
          <a:ln w="9525">
            <a:noFill/>
            <a:miter lim="800000"/>
            <a:headEnd/>
            <a:tailEnd/>
          </a:ln>
          <a:effectLst>
            <a:outerShdw dist="35921" dir="2700000" algn="ctr" rotWithShape="0">
              <a:srgbClr val="808080"/>
            </a:outerShdw>
          </a:effectLst>
        </p:spPr>
      </p:pic>
      <p:pic>
        <p:nvPicPr>
          <p:cNvPr id="137222" name="Picture 6"/>
          <p:cNvPicPr>
            <a:picLocks noChangeAspect="1" noChangeArrowheads="1"/>
          </p:cNvPicPr>
          <p:nvPr/>
        </p:nvPicPr>
        <p:blipFill>
          <a:blip r:embed="rId4" cstate="print"/>
          <a:srcRect/>
          <a:stretch>
            <a:fillRect/>
          </a:stretch>
        </p:blipFill>
        <p:spPr bwMode="auto">
          <a:xfrm>
            <a:off x="152400" y="152400"/>
            <a:ext cx="1447800" cy="892175"/>
          </a:xfrm>
          <a:prstGeom prst="rect">
            <a:avLst/>
          </a:prstGeom>
          <a:noFill/>
          <a:ln w="9525">
            <a:noFill/>
            <a:miter lim="800000"/>
            <a:headEnd/>
            <a:tailEnd/>
          </a:ln>
        </p:spPr>
      </p:pic>
      <p:sp>
        <p:nvSpPr>
          <p:cNvPr id="7" name="TextBox 6"/>
          <p:cNvSpPr txBox="1"/>
          <p:nvPr/>
        </p:nvSpPr>
        <p:spPr>
          <a:xfrm>
            <a:off x="990599" y="2362200"/>
            <a:ext cx="2438401" cy="2062103"/>
          </a:xfrm>
          <a:prstGeom prst="rect">
            <a:avLst/>
          </a:prstGeom>
          <a:noFill/>
        </p:spPr>
        <p:txBody>
          <a:bodyPr wrap="square" rtlCol="0">
            <a:spAutoFit/>
          </a:bodyPr>
          <a:lstStyle/>
          <a:p>
            <a:r>
              <a:rPr lang="en-US" dirty="0">
                <a:solidFill>
                  <a:schemeClr val="tx1"/>
                </a:solidFill>
              </a:rPr>
              <a:t>Every</a:t>
            </a:r>
          </a:p>
          <a:p>
            <a:r>
              <a:rPr lang="en-US" dirty="0">
                <a:solidFill>
                  <a:schemeClr val="tx1"/>
                </a:solidFill>
              </a:rPr>
              <a:t>Rotarian</a:t>
            </a:r>
          </a:p>
          <a:p>
            <a:r>
              <a:rPr lang="en-US" dirty="0">
                <a:solidFill>
                  <a:schemeClr val="tx1"/>
                </a:solidFill>
              </a:rPr>
              <a:t>Every</a:t>
            </a:r>
          </a:p>
          <a:p>
            <a:r>
              <a:rPr lang="en-US" dirty="0">
                <a:solidFill>
                  <a:schemeClr val="tx1"/>
                </a:solidFill>
              </a:rPr>
              <a:t>Year</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4D12933-F1B7-4CAF-8532-3C58BBEB5DA6}" type="slidenum">
              <a:rPr lang="en-US" altLang="en-US"/>
              <a:pPr>
                <a:defRPr/>
              </a:pPr>
              <a:t>28</a:t>
            </a:fld>
            <a:endParaRPr lang="en-US" altLang="en-US"/>
          </a:p>
        </p:txBody>
      </p:sp>
      <p:pic>
        <p:nvPicPr>
          <p:cNvPr id="138243" name="Picture 2" descr="Rotary - TRF Paul Harris Fellow Recognition"/>
          <p:cNvPicPr>
            <a:picLocks noChangeAspect="1" noChangeArrowheads="1"/>
          </p:cNvPicPr>
          <p:nvPr/>
        </p:nvPicPr>
        <p:blipFill>
          <a:blip r:embed="rId3" cstate="print"/>
          <a:srcRect/>
          <a:stretch>
            <a:fillRect/>
          </a:stretch>
        </p:blipFill>
        <p:spPr bwMode="auto">
          <a:xfrm>
            <a:off x="304800" y="1295400"/>
            <a:ext cx="8610600" cy="5389563"/>
          </a:xfrm>
          <a:prstGeom prst="rect">
            <a:avLst/>
          </a:prstGeom>
          <a:noFill/>
          <a:ln w="9525">
            <a:noFill/>
            <a:miter lim="800000"/>
            <a:headEnd/>
            <a:tailEnd/>
          </a:ln>
        </p:spPr>
      </p:pic>
      <p:sp>
        <p:nvSpPr>
          <p:cNvPr id="2209795" name="Rectangle 3"/>
          <p:cNvSpPr>
            <a:spLocks noChangeArrowheads="1"/>
          </p:cNvSpPr>
          <p:nvPr/>
        </p:nvSpPr>
        <p:spPr bwMode="auto">
          <a:xfrm>
            <a:off x="1752600" y="0"/>
            <a:ext cx="7391400" cy="2554545"/>
          </a:xfrm>
          <a:prstGeom prst="rect">
            <a:avLst/>
          </a:prstGeom>
          <a:noFill/>
          <a:ln>
            <a:noFill/>
          </a:ln>
          <a:effectLst/>
        </p:spPr>
        <p:txBody>
          <a:bodyPr>
            <a:spAutoFit/>
          </a:bodyPr>
          <a:lstStyle/>
          <a:p>
            <a:pPr>
              <a:defRPr/>
            </a:pPr>
            <a:r>
              <a:rPr lang="en-US" altLang="en-US" sz="4000" b="1" i="0" dirty="0">
                <a:solidFill>
                  <a:schemeClr val="accent3"/>
                </a:solidFill>
                <a:effectLst>
                  <a:outerShdw blurRad="38100" dist="38100" dir="2700000" algn="tl">
                    <a:srgbClr val="000000"/>
                  </a:outerShdw>
                </a:effectLst>
              </a:rPr>
              <a:t>Paul Harris Fellow Recognition</a:t>
            </a:r>
          </a:p>
          <a:p>
            <a:pPr algn="ctr">
              <a:defRPr/>
            </a:pPr>
            <a:r>
              <a:rPr lang="en-US" altLang="en-US" sz="4000" b="1" i="0" dirty="0">
                <a:solidFill>
                  <a:srgbClr val="FFCC00"/>
                </a:solidFill>
                <a:effectLst>
                  <a:outerShdw blurRad="38100" dist="38100" dir="2700000" algn="tl">
                    <a:srgbClr val="000000"/>
                  </a:outerShdw>
                </a:effectLst>
              </a:rPr>
              <a:t>                                         $1,000.</a:t>
            </a:r>
          </a:p>
        </p:txBody>
      </p:sp>
      <p:pic>
        <p:nvPicPr>
          <p:cNvPr id="138245" name="Picture 5"/>
          <p:cNvPicPr>
            <a:picLocks noChangeAspect="1" noChangeArrowheads="1"/>
          </p:cNvPicPr>
          <p:nvPr/>
        </p:nvPicPr>
        <p:blipFill>
          <a:blip r:embed="rId4" cstate="print"/>
          <a:srcRect/>
          <a:stretch>
            <a:fillRect/>
          </a:stretch>
        </p:blipFill>
        <p:spPr bwMode="auto">
          <a:xfrm>
            <a:off x="152400" y="152400"/>
            <a:ext cx="1447800" cy="892175"/>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351E2C4D-DFC4-4429-9677-408CEFD22BA8}" type="slidenum">
              <a:rPr lang="en-US" altLang="en-US"/>
              <a:pPr>
                <a:defRPr/>
              </a:pPr>
              <a:t>29</a:t>
            </a:fld>
            <a:endParaRPr lang="en-US" altLang="en-US"/>
          </a:p>
        </p:txBody>
      </p:sp>
      <p:sp>
        <p:nvSpPr>
          <p:cNvPr id="2031618" name="Text Box 2"/>
          <p:cNvSpPr txBox="1">
            <a:spLocks noChangeArrowheads="1"/>
          </p:cNvSpPr>
          <p:nvPr/>
        </p:nvSpPr>
        <p:spPr bwMode="auto">
          <a:xfrm>
            <a:off x="4981575" y="2652713"/>
            <a:ext cx="1103313" cy="396875"/>
          </a:xfrm>
          <a:prstGeom prst="rect">
            <a:avLst/>
          </a:prstGeom>
          <a:noFill/>
          <a:ln>
            <a:noFill/>
          </a:ln>
          <a:effectLst/>
        </p:spPr>
        <p:txBody>
          <a:bodyPr wrap="none">
            <a:spAutoFit/>
          </a:bodyPr>
          <a:lstStyle/>
          <a:p>
            <a:pPr>
              <a:defRPr/>
            </a:pPr>
            <a:r>
              <a:rPr lang="en-US" altLang="en-US" sz="2000" b="1" i="0" dirty="0">
                <a:solidFill>
                  <a:schemeClr val="accent4"/>
                </a:solidFill>
                <a:effectLst>
                  <a:outerShdw blurRad="38100" dist="38100" dir="2700000" algn="tl">
                    <a:srgbClr val="000000"/>
                  </a:outerShdw>
                </a:effectLst>
                <a:latin typeface="Arial" pitchFamily="34" charset="0"/>
              </a:rPr>
              <a:t>YEAR 2</a:t>
            </a:r>
          </a:p>
        </p:txBody>
      </p:sp>
      <p:sp>
        <p:nvSpPr>
          <p:cNvPr id="2031619" name="Text Box 3"/>
          <p:cNvSpPr txBox="1">
            <a:spLocks noChangeArrowheads="1"/>
          </p:cNvSpPr>
          <p:nvPr/>
        </p:nvSpPr>
        <p:spPr bwMode="auto">
          <a:xfrm>
            <a:off x="4945063" y="3490913"/>
            <a:ext cx="1103312" cy="396875"/>
          </a:xfrm>
          <a:prstGeom prst="rect">
            <a:avLst/>
          </a:prstGeom>
          <a:noFill/>
          <a:ln>
            <a:noFill/>
          </a:ln>
          <a:effectLst/>
        </p:spPr>
        <p:txBody>
          <a:bodyPr wrap="none">
            <a:spAutoFit/>
          </a:bodyPr>
          <a:lstStyle/>
          <a:p>
            <a:pPr>
              <a:defRPr/>
            </a:pPr>
            <a:r>
              <a:rPr lang="en-US" altLang="en-US" sz="2000" b="1" i="0" dirty="0">
                <a:solidFill>
                  <a:schemeClr val="accent4"/>
                </a:solidFill>
                <a:effectLst>
                  <a:outerShdw blurRad="38100" dist="38100" dir="2700000" algn="tl">
                    <a:srgbClr val="000000"/>
                  </a:outerShdw>
                </a:effectLst>
                <a:latin typeface="Arial" pitchFamily="34" charset="0"/>
              </a:rPr>
              <a:t>YEAR 1</a:t>
            </a:r>
          </a:p>
        </p:txBody>
      </p:sp>
      <p:sp>
        <p:nvSpPr>
          <p:cNvPr id="2031620" name="Text Box 4"/>
          <p:cNvSpPr txBox="1">
            <a:spLocks noChangeArrowheads="1"/>
          </p:cNvSpPr>
          <p:nvPr/>
        </p:nvSpPr>
        <p:spPr bwMode="auto">
          <a:xfrm>
            <a:off x="-533400" y="2193925"/>
            <a:ext cx="2986088" cy="1311275"/>
          </a:xfrm>
          <a:prstGeom prst="rect">
            <a:avLst/>
          </a:prstGeom>
          <a:noFill/>
          <a:ln>
            <a:noFill/>
          </a:ln>
          <a:effectLst/>
        </p:spPr>
        <p:txBody>
          <a:bodyPr>
            <a:spAutoFit/>
          </a:bodyPr>
          <a:lstStyle/>
          <a:p>
            <a:pPr algn="ctr">
              <a:defRPr/>
            </a:pPr>
            <a:r>
              <a:rPr lang="en-US" altLang="en-US" sz="2000" b="1" i="0" dirty="0">
                <a:solidFill>
                  <a:schemeClr val="accent4"/>
                </a:solidFill>
                <a:effectLst>
                  <a:outerShdw blurRad="38100" dist="38100" dir="2700000" algn="tl">
                    <a:srgbClr val="000000"/>
                  </a:outerShdw>
                </a:effectLst>
                <a:latin typeface="Arial" pitchFamily="34" charset="0"/>
              </a:rPr>
              <a:t>Earnings </a:t>
            </a:r>
          </a:p>
          <a:p>
            <a:pPr algn="ctr">
              <a:defRPr/>
            </a:pPr>
            <a:r>
              <a:rPr lang="en-US" altLang="en-US" sz="2000" b="1" i="0" dirty="0">
                <a:solidFill>
                  <a:schemeClr val="accent4"/>
                </a:solidFill>
                <a:effectLst>
                  <a:outerShdw blurRad="38100" dist="38100" dir="2700000" algn="tl">
                    <a:srgbClr val="000000"/>
                  </a:outerShdw>
                </a:effectLst>
                <a:latin typeface="Arial" pitchFamily="34" charset="0"/>
              </a:rPr>
              <a:t>Pay TRF Administrative</a:t>
            </a:r>
          </a:p>
          <a:p>
            <a:pPr algn="ctr">
              <a:defRPr/>
            </a:pPr>
            <a:r>
              <a:rPr lang="en-US" altLang="en-US" sz="2000" b="1" i="0" dirty="0">
                <a:solidFill>
                  <a:schemeClr val="accent4"/>
                </a:solidFill>
                <a:effectLst>
                  <a:outerShdw blurRad="38100" dist="38100" dir="2700000" algn="tl">
                    <a:srgbClr val="000000"/>
                  </a:outerShdw>
                </a:effectLst>
                <a:latin typeface="Arial" pitchFamily="34" charset="0"/>
              </a:rPr>
              <a:t>Expenses</a:t>
            </a:r>
          </a:p>
        </p:txBody>
      </p:sp>
      <p:sp>
        <p:nvSpPr>
          <p:cNvPr id="139270" name="AutoShape 5"/>
          <p:cNvSpPr>
            <a:spLocks/>
          </p:cNvSpPr>
          <p:nvPr/>
        </p:nvSpPr>
        <p:spPr bwMode="auto">
          <a:xfrm>
            <a:off x="4676775" y="2576513"/>
            <a:ext cx="304800" cy="533400"/>
          </a:xfrm>
          <a:prstGeom prst="rightBrace">
            <a:avLst>
              <a:gd name="adj1" fmla="val 14583"/>
              <a:gd name="adj2" fmla="val 50000"/>
            </a:avLst>
          </a:prstGeom>
          <a:noFill/>
          <a:ln w="12700">
            <a:solidFill>
              <a:schemeClr val="hlink"/>
            </a:solidFill>
            <a:round/>
            <a:headEnd/>
            <a:tailEnd/>
          </a:ln>
        </p:spPr>
        <p:txBody>
          <a:bodyPr wrap="none" anchor="ctr"/>
          <a:lstStyle/>
          <a:p>
            <a:endParaRPr lang="en-US" altLang="en-US"/>
          </a:p>
        </p:txBody>
      </p:sp>
      <p:sp>
        <p:nvSpPr>
          <p:cNvPr id="139271" name="AutoShape 6"/>
          <p:cNvSpPr>
            <a:spLocks/>
          </p:cNvSpPr>
          <p:nvPr/>
        </p:nvSpPr>
        <p:spPr bwMode="auto">
          <a:xfrm>
            <a:off x="4676775" y="3414713"/>
            <a:ext cx="304800" cy="533400"/>
          </a:xfrm>
          <a:prstGeom prst="rightBrace">
            <a:avLst>
              <a:gd name="adj1" fmla="val 14583"/>
              <a:gd name="adj2" fmla="val 50000"/>
            </a:avLst>
          </a:prstGeom>
          <a:noFill/>
          <a:ln w="12700">
            <a:solidFill>
              <a:schemeClr val="hlink"/>
            </a:solidFill>
            <a:round/>
            <a:headEnd/>
            <a:tailEnd/>
          </a:ln>
        </p:spPr>
        <p:txBody>
          <a:bodyPr wrap="none" anchor="ctr"/>
          <a:lstStyle/>
          <a:p>
            <a:endParaRPr lang="en-US" altLang="en-US"/>
          </a:p>
        </p:txBody>
      </p:sp>
      <p:sp>
        <p:nvSpPr>
          <p:cNvPr id="139272" name="AutoShape 7"/>
          <p:cNvSpPr>
            <a:spLocks noChangeArrowheads="1"/>
          </p:cNvSpPr>
          <p:nvPr/>
        </p:nvSpPr>
        <p:spPr bwMode="auto">
          <a:xfrm>
            <a:off x="1309688" y="1066800"/>
            <a:ext cx="4267200" cy="3338513"/>
          </a:xfrm>
          <a:prstGeom prst="upArrow">
            <a:avLst>
              <a:gd name="adj1" fmla="val 50000"/>
              <a:gd name="adj2" fmla="val 25000"/>
            </a:avLst>
          </a:prstGeom>
          <a:solidFill>
            <a:srgbClr val="FFCC00"/>
          </a:solidFill>
          <a:ln w="9525">
            <a:solidFill>
              <a:schemeClr val="tx1"/>
            </a:solidFill>
            <a:miter lim="800000"/>
            <a:headEnd/>
            <a:tailEnd/>
          </a:ln>
        </p:spPr>
        <p:txBody>
          <a:bodyPr wrap="none" anchor="ctr"/>
          <a:lstStyle/>
          <a:p>
            <a:endParaRPr lang="en-US" altLang="en-US"/>
          </a:p>
        </p:txBody>
      </p:sp>
      <p:sp>
        <p:nvSpPr>
          <p:cNvPr id="2031624" name="Text Box 8"/>
          <p:cNvSpPr txBox="1">
            <a:spLocks noChangeArrowheads="1"/>
          </p:cNvSpPr>
          <p:nvPr/>
        </p:nvSpPr>
        <p:spPr bwMode="auto">
          <a:xfrm>
            <a:off x="1981200" y="1190625"/>
            <a:ext cx="2757487" cy="3293209"/>
          </a:xfrm>
          <a:prstGeom prst="rect">
            <a:avLst/>
          </a:prstGeom>
          <a:noFill/>
          <a:ln>
            <a:noFill/>
          </a:ln>
          <a:effectLst/>
        </p:spPr>
        <p:txBody>
          <a:bodyPr wrap="square">
            <a:spAutoFit/>
          </a:bodyPr>
          <a:lstStyle/>
          <a:p>
            <a:pPr algn="ctr">
              <a:spcBef>
                <a:spcPts val="1200"/>
              </a:spcBef>
              <a:spcAft>
                <a:spcPts val="2400"/>
              </a:spcAft>
              <a:defRPr/>
            </a:pPr>
            <a:r>
              <a:rPr lang="en-US" altLang="en-US" sz="2800" b="1" i="0" dirty="0">
                <a:solidFill>
                  <a:schemeClr val="tx1"/>
                </a:solidFill>
                <a:effectLst>
                  <a:outerShdw blurRad="38100" dist="38100" dir="2700000" algn="tl">
                    <a:srgbClr val="000000"/>
                  </a:outerShdw>
                </a:effectLst>
                <a:latin typeface="Arial" pitchFamily="34" charset="0"/>
              </a:rPr>
              <a:t> Spend</a:t>
            </a:r>
          </a:p>
          <a:p>
            <a:pPr algn="ctr">
              <a:spcAft>
                <a:spcPts val="2400"/>
              </a:spcAft>
              <a:defRPr/>
            </a:pPr>
            <a:r>
              <a:rPr lang="en-US" altLang="en-US" sz="2800" b="1" i="0" dirty="0">
                <a:solidFill>
                  <a:schemeClr val="tx1"/>
                </a:solidFill>
                <a:effectLst>
                  <a:outerShdw blurRad="38100" dist="38100" dir="2700000" algn="tl">
                    <a:srgbClr val="000000"/>
                  </a:outerShdw>
                </a:effectLst>
                <a:latin typeface="Arial" pitchFamily="34" charset="0"/>
              </a:rPr>
              <a:t>Select   Participants</a:t>
            </a:r>
          </a:p>
          <a:p>
            <a:pPr algn="ctr" eaLnBrk="0" hangingPunct="0">
              <a:defRPr/>
            </a:pPr>
            <a:r>
              <a:rPr lang="en-US" altLang="en-US" sz="2800" b="1" i="0" dirty="0">
                <a:solidFill>
                  <a:schemeClr val="tx1"/>
                </a:solidFill>
                <a:effectLst>
                  <a:outerShdw blurRad="38100" dist="38100" dir="2700000" algn="tl">
                    <a:srgbClr val="000000"/>
                  </a:outerShdw>
                </a:effectLst>
                <a:latin typeface="Arial" pitchFamily="34" charset="0"/>
              </a:rPr>
              <a:t>  Plan/Allocate</a:t>
            </a:r>
          </a:p>
          <a:p>
            <a:pPr algn="ctr">
              <a:defRPr/>
            </a:pPr>
            <a:endParaRPr lang="en-US" altLang="en-US" sz="2800" b="1" i="0" dirty="0">
              <a:solidFill>
                <a:schemeClr val="tx1"/>
              </a:solidFill>
              <a:effectLst>
                <a:outerShdw blurRad="38100" dist="38100" dir="2700000" algn="tl">
                  <a:srgbClr val="000000"/>
                </a:outerShdw>
              </a:effectLst>
              <a:latin typeface="Arial" pitchFamily="34" charset="0"/>
            </a:endParaRPr>
          </a:p>
          <a:p>
            <a:pPr algn="ctr">
              <a:defRPr/>
            </a:pPr>
            <a:r>
              <a:rPr lang="en-US" altLang="en-US" sz="2800" b="1" i="0" dirty="0">
                <a:solidFill>
                  <a:schemeClr val="tx1"/>
                </a:solidFill>
                <a:effectLst>
                  <a:outerShdw blurRad="38100" dist="38100" dir="2700000" algn="tl">
                    <a:srgbClr val="000000"/>
                  </a:outerShdw>
                </a:effectLst>
                <a:latin typeface="Arial" pitchFamily="34" charset="0"/>
              </a:rPr>
              <a:t>Contribute</a:t>
            </a:r>
          </a:p>
        </p:txBody>
      </p:sp>
      <p:sp>
        <p:nvSpPr>
          <p:cNvPr id="139274" name="Line 9"/>
          <p:cNvSpPr>
            <a:spLocks noChangeShapeType="1"/>
          </p:cNvSpPr>
          <p:nvPr/>
        </p:nvSpPr>
        <p:spPr bwMode="auto">
          <a:xfrm>
            <a:off x="2376488" y="1909763"/>
            <a:ext cx="2133600" cy="0"/>
          </a:xfrm>
          <a:prstGeom prst="line">
            <a:avLst/>
          </a:prstGeom>
          <a:noFill/>
          <a:ln w="9525">
            <a:solidFill>
              <a:schemeClr val="hlink"/>
            </a:solidFill>
            <a:round/>
            <a:headEnd/>
            <a:tailEnd/>
          </a:ln>
        </p:spPr>
        <p:txBody>
          <a:bodyPr/>
          <a:lstStyle/>
          <a:p>
            <a:endParaRPr lang="en-US"/>
          </a:p>
        </p:txBody>
      </p:sp>
      <p:sp>
        <p:nvSpPr>
          <p:cNvPr id="139275" name="Line 10"/>
          <p:cNvSpPr>
            <a:spLocks noChangeShapeType="1"/>
          </p:cNvSpPr>
          <p:nvPr/>
        </p:nvSpPr>
        <p:spPr bwMode="auto">
          <a:xfrm>
            <a:off x="2376488" y="2843213"/>
            <a:ext cx="2133600" cy="0"/>
          </a:xfrm>
          <a:prstGeom prst="line">
            <a:avLst/>
          </a:prstGeom>
          <a:noFill/>
          <a:ln w="9525">
            <a:solidFill>
              <a:schemeClr val="hlink"/>
            </a:solidFill>
            <a:round/>
            <a:headEnd/>
            <a:tailEnd/>
          </a:ln>
        </p:spPr>
        <p:txBody>
          <a:bodyPr/>
          <a:lstStyle/>
          <a:p>
            <a:endParaRPr lang="en-US"/>
          </a:p>
        </p:txBody>
      </p:sp>
      <p:sp>
        <p:nvSpPr>
          <p:cNvPr id="139276" name="Line 11"/>
          <p:cNvSpPr>
            <a:spLocks noChangeShapeType="1"/>
          </p:cNvSpPr>
          <p:nvPr/>
        </p:nvSpPr>
        <p:spPr bwMode="auto">
          <a:xfrm>
            <a:off x="2376488" y="3624263"/>
            <a:ext cx="2133600" cy="0"/>
          </a:xfrm>
          <a:prstGeom prst="line">
            <a:avLst/>
          </a:prstGeom>
          <a:noFill/>
          <a:ln w="9525">
            <a:solidFill>
              <a:schemeClr val="hlink"/>
            </a:solidFill>
            <a:round/>
            <a:headEnd/>
            <a:tailEnd/>
          </a:ln>
        </p:spPr>
        <p:txBody>
          <a:bodyPr/>
          <a:lstStyle/>
          <a:p>
            <a:endParaRPr lang="en-US"/>
          </a:p>
        </p:txBody>
      </p:sp>
      <p:sp>
        <p:nvSpPr>
          <p:cNvPr id="139277" name="AutoShape 12"/>
          <p:cNvSpPr>
            <a:spLocks/>
          </p:cNvSpPr>
          <p:nvPr/>
        </p:nvSpPr>
        <p:spPr bwMode="auto">
          <a:xfrm>
            <a:off x="4676775" y="1738313"/>
            <a:ext cx="304800" cy="533400"/>
          </a:xfrm>
          <a:prstGeom prst="rightBrace">
            <a:avLst>
              <a:gd name="adj1" fmla="val 14583"/>
              <a:gd name="adj2" fmla="val 50000"/>
            </a:avLst>
          </a:prstGeom>
          <a:noFill/>
          <a:ln w="12700">
            <a:solidFill>
              <a:schemeClr val="hlink"/>
            </a:solidFill>
            <a:round/>
            <a:headEnd/>
            <a:tailEnd/>
          </a:ln>
        </p:spPr>
        <p:txBody>
          <a:bodyPr wrap="none" anchor="ctr"/>
          <a:lstStyle/>
          <a:p>
            <a:endParaRPr lang="en-US" altLang="en-US"/>
          </a:p>
        </p:txBody>
      </p:sp>
      <p:sp>
        <p:nvSpPr>
          <p:cNvPr id="2031629" name="Text Box 13"/>
          <p:cNvSpPr txBox="1">
            <a:spLocks noChangeArrowheads="1"/>
          </p:cNvSpPr>
          <p:nvPr/>
        </p:nvSpPr>
        <p:spPr bwMode="auto">
          <a:xfrm>
            <a:off x="4981575" y="1890713"/>
            <a:ext cx="1103313" cy="396875"/>
          </a:xfrm>
          <a:prstGeom prst="rect">
            <a:avLst/>
          </a:prstGeom>
          <a:noFill/>
          <a:ln>
            <a:noFill/>
          </a:ln>
          <a:effectLst/>
        </p:spPr>
        <p:txBody>
          <a:bodyPr wrap="none">
            <a:spAutoFit/>
          </a:bodyPr>
          <a:lstStyle/>
          <a:p>
            <a:pPr>
              <a:defRPr/>
            </a:pPr>
            <a:r>
              <a:rPr lang="en-US" altLang="en-US" sz="2000" b="1" i="0" dirty="0">
                <a:solidFill>
                  <a:schemeClr val="accent4"/>
                </a:solidFill>
                <a:effectLst>
                  <a:outerShdw blurRad="38100" dist="38100" dir="2700000" algn="tl">
                    <a:srgbClr val="000000"/>
                  </a:outerShdw>
                </a:effectLst>
                <a:latin typeface="Arial" pitchFamily="34" charset="0"/>
              </a:rPr>
              <a:t>YEAR 3</a:t>
            </a:r>
          </a:p>
        </p:txBody>
      </p:sp>
      <p:sp>
        <p:nvSpPr>
          <p:cNvPr id="139279" name="AutoShape 14"/>
          <p:cNvSpPr>
            <a:spLocks/>
          </p:cNvSpPr>
          <p:nvPr/>
        </p:nvSpPr>
        <p:spPr bwMode="auto">
          <a:xfrm>
            <a:off x="1628775" y="1555750"/>
            <a:ext cx="533400" cy="2178050"/>
          </a:xfrm>
          <a:prstGeom prst="leftBrace">
            <a:avLst>
              <a:gd name="adj1" fmla="val 34028"/>
              <a:gd name="adj2" fmla="val 50000"/>
            </a:avLst>
          </a:prstGeom>
          <a:noFill/>
          <a:ln w="9525">
            <a:solidFill>
              <a:schemeClr val="hlink"/>
            </a:solidFill>
            <a:round/>
            <a:headEnd/>
            <a:tailEnd/>
          </a:ln>
        </p:spPr>
        <p:txBody>
          <a:bodyPr wrap="none" anchor="ctr"/>
          <a:lstStyle/>
          <a:p>
            <a:endParaRPr lang="en-US" altLang="en-US"/>
          </a:p>
        </p:txBody>
      </p:sp>
      <p:sp>
        <p:nvSpPr>
          <p:cNvPr id="139280" name="Text Box 15"/>
          <p:cNvSpPr txBox="1">
            <a:spLocks noChangeArrowheads="1"/>
          </p:cNvSpPr>
          <p:nvPr/>
        </p:nvSpPr>
        <p:spPr bwMode="auto">
          <a:xfrm>
            <a:off x="4648200" y="4724400"/>
            <a:ext cx="4495800" cy="1754326"/>
          </a:xfrm>
          <a:prstGeom prst="rect">
            <a:avLst/>
          </a:prstGeom>
          <a:noFill/>
          <a:ln w="9525">
            <a:noFill/>
            <a:miter lim="800000"/>
            <a:headEnd/>
            <a:tailEnd/>
          </a:ln>
        </p:spPr>
        <p:txBody>
          <a:bodyPr>
            <a:spAutoFit/>
          </a:bodyPr>
          <a:lstStyle/>
          <a:p>
            <a:pPr>
              <a:buFontTx/>
              <a:buChar char="•"/>
              <a:tabLst>
                <a:tab pos="114300" algn="l"/>
              </a:tabLst>
            </a:pPr>
            <a:r>
              <a:rPr lang="en-US" altLang="en-US" sz="1800" i="0" dirty="0">
                <a:solidFill>
                  <a:schemeClr val="tx1"/>
                </a:solidFill>
                <a:latin typeface="Arial" pitchFamily="34" charset="0"/>
              </a:rPr>
              <a:t> District Simplified Grants</a:t>
            </a:r>
          </a:p>
          <a:p>
            <a:pPr>
              <a:buFontTx/>
              <a:buChar char="•"/>
              <a:tabLst>
                <a:tab pos="114300" algn="l"/>
              </a:tabLst>
            </a:pPr>
            <a:r>
              <a:rPr lang="en-US" altLang="en-US" sz="1800" i="0" dirty="0">
                <a:solidFill>
                  <a:schemeClr val="tx1"/>
                </a:solidFill>
                <a:latin typeface="Arial" pitchFamily="34" charset="0"/>
              </a:rPr>
              <a:t> Matching Grants</a:t>
            </a:r>
          </a:p>
          <a:p>
            <a:pPr>
              <a:buFontTx/>
              <a:buChar char="•"/>
              <a:tabLst>
                <a:tab pos="114300" algn="l"/>
              </a:tabLst>
            </a:pPr>
            <a:r>
              <a:rPr lang="en-US" altLang="en-US" sz="1800" i="0" dirty="0">
                <a:solidFill>
                  <a:schemeClr val="tx1"/>
                </a:solidFill>
                <a:latin typeface="Arial" pitchFamily="34" charset="0"/>
              </a:rPr>
              <a:t> Ambassadorial Scholarships</a:t>
            </a:r>
          </a:p>
          <a:p>
            <a:pPr>
              <a:buFontTx/>
              <a:buChar char="•"/>
              <a:tabLst>
                <a:tab pos="114300" algn="l"/>
              </a:tabLst>
            </a:pPr>
            <a:r>
              <a:rPr lang="en-US" altLang="en-US" sz="1800" i="0" dirty="0">
                <a:solidFill>
                  <a:schemeClr val="tx1"/>
                </a:solidFill>
                <a:latin typeface="Arial" pitchFamily="34" charset="0"/>
              </a:rPr>
              <a:t> Additional Vocational Team</a:t>
            </a:r>
          </a:p>
          <a:p>
            <a:pPr>
              <a:buFontTx/>
              <a:buChar char="•"/>
              <a:tabLst>
                <a:tab pos="114300" algn="l"/>
              </a:tabLst>
            </a:pPr>
            <a:r>
              <a:rPr lang="en-US" altLang="en-US" sz="1800" i="0" dirty="0">
                <a:solidFill>
                  <a:schemeClr val="tx1"/>
                </a:solidFill>
                <a:latin typeface="Arial" pitchFamily="34" charset="0"/>
              </a:rPr>
              <a:t> Rotary Centers for International   Studies</a:t>
            </a:r>
          </a:p>
        </p:txBody>
      </p:sp>
      <p:sp>
        <p:nvSpPr>
          <p:cNvPr id="139281" name="Text Box 16"/>
          <p:cNvSpPr txBox="1">
            <a:spLocks noChangeArrowheads="1"/>
          </p:cNvSpPr>
          <p:nvPr/>
        </p:nvSpPr>
        <p:spPr bwMode="auto">
          <a:xfrm>
            <a:off x="228600" y="4724400"/>
            <a:ext cx="3886200" cy="1200150"/>
          </a:xfrm>
          <a:prstGeom prst="rect">
            <a:avLst/>
          </a:prstGeom>
          <a:noFill/>
          <a:ln w="9525">
            <a:noFill/>
            <a:miter lim="800000"/>
            <a:headEnd/>
            <a:tailEnd/>
          </a:ln>
        </p:spPr>
        <p:txBody>
          <a:bodyPr>
            <a:spAutoFit/>
          </a:bodyPr>
          <a:lstStyle/>
          <a:p>
            <a:pPr>
              <a:buFontTx/>
              <a:buChar char="•"/>
              <a:tabLst>
                <a:tab pos="171450" algn="l"/>
              </a:tabLst>
            </a:pPr>
            <a:r>
              <a:rPr lang="en-US" altLang="en-US" sz="1800" i="0" dirty="0">
                <a:solidFill>
                  <a:srgbClr val="FFFF00"/>
                </a:solidFill>
                <a:latin typeface="Arial" pitchFamily="34" charset="0"/>
              </a:rPr>
              <a:t> </a:t>
            </a:r>
            <a:r>
              <a:rPr lang="en-US" altLang="en-US" sz="1800" i="0" dirty="0">
                <a:solidFill>
                  <a:schemeClr val="tx1"/>
                </a:solidFill>
                <a:latin typeface="Arial" pitchFamily="34" charset="0"/>
              </a:rPr>
              <a:t>Matching Grants</a:t>
            </a:r>
          </a:p>
          <a:p>
            <a:pPr>
              <a:buFontTx/>
              <a:buChar char="•"/>
              <a:tabLst>
                <a:tab pos="171450" algn="l"/>
              </a:tabLst>
            </a:pPr>
            <a:r>
              <a:rPr lang="en-US" altLang="en-US" sz="1800" i="0" dirty="0">
                <a:solidFill>
                  <a:schemeClr val="tx1"/>
                </a:solidFill>
                <a:latin typeface="Arial" pitchFamily="34" charset="0"/>
              </a:rPr>
              <a:t> Volunteer Service Grants</a:t>
            </a:r>
          </a:p>
          <a:p>
            <a:pPr>
              <a:buFontTx/>
              <a:buChar char="•"/>
              <a:tabLst>
                <a:tab pos="171450" algn="l"/>
              </a:tabLst>
            </a:pPr>
            <a:r>
              <a:rPr lang="en-US" altLang="en-US" sz="1800" i="0" dirty="0">
                <a:solidFill>
                  <a:schemeClr val="tx1"/>
                </a:solidFill>
                <a:latin typeface="Arial" pitchFamily="34" charset="0"/>
              </a:rPr>
              <a:t>Health, Hunger and Humanity 	Grants (3-H)</a:t>
            </a:r>
          </a:p>
        </p:txBody>
      </p:sp>
      <p:sp>
        <p:nvSpPr>
          <p:cNvPr id="2031633" name="Text Box 17"/>
          <p:cNvSpPr txBox="1">
            <a:spLocks noChangeArrowheads="1"/>
          </p:cNvSpPr>
          <p:nvPr/>
        </p:nvSpPr>
        <p:spPr bwMode="auto">
          <a:xfrm>
            <a:off x="4438650" y="4405313"/>
            <a:ext cx="4876800" cy="381000"/>
          </a:xfrm>
          <a:prstGeom prst="rect">
            <a:avLst/>
          </a:prstGeom>
          <a:noFill/>
          <a:ln>
            <a:noFill/>
          </a:ln>
          <a:effectLst/>
        </p:spPr>
        <p:txBody>
          <a:bodyPr>
            <a:spAutoFit/>
          </a:bodyPr>
          <a:lstStyle/>
          <a:p>
            <a:pPr algn="ctr">
              <a:defRPr/>
            </a:pPr>
            <a:r>
              <a:rPr lang="en-US" altLang="en-US" sz="1900" b="1" i="0" dirty="0">
                <a:solidFill>
                  <a:schemeClr val="accent3"/>
                </a:solidFill>
                <a:effectLst>
                  <a:outerShdw blurRad="38100" dist="38100" dir="2700000" algn="tl">
                    <a:srgbClr val="000000"/>
                  </a:outerShdw>
                </a:effectLst>
                <a:latin typeface="Arial" pitchFamily="34" charset="0"/>
              </a:rPr>
              <a:t>50% District Designated Funds (DDF)</a:t>
            </a:r>
          </a:p>
        </p:txBody>
      </p:sp>
      <p:sp>
        <p:nvSpPr>
          <p:cNvPr id="2031634" name="Text Box 18"/>
          <p:cNvSpPr txBox="1">
            <a:spLocks noChangeArrowheads="1"/>
          </p:cNvSpPr>
          <p:nvPr/>
        </p:nvSpPr>
        <p:spPr bwMode="auto">
          <a:xfrm>
            <a:off x="134938" y="4405313"/>
            <a:ext cx="2074862" cy="381000"/>
          </a:xfrm>
          <a:prstGeom prst="rect">
            <a:avLst/>
          </a:prstGeom>
          <a:noFill/>
          <a:ln>
            <a:noFill/>
          </a:ln>
          <a:effectLst/>
        </p:spPr>
        <p:txBody>
          <a:bodyPr wrap="none">
            <a:spAutoFit/>
          </a:bodyPr>
          <a:lstStyle/>
          <a:p>
            <a:pPr>
              <a:defRPr/>
            </a:pPr>
            <a:r>
              <a:rPr lang="en-US" altLang="en-US" sz="1900" b="1" i="0" dirty="0">
                <a:solidFill>
                  <a:schemeClr val="accent3"/>
                </a:solidFill>
                <a:effectLst>
                  <a:outerShdw blurRad="38100" dist="38100" dir="2700000" algn="tl">
                    <a:srgbClr val="000000"/>
                  </a:outerShdw>
                </a:effectLst>
                <a:latin typeface="Arial" pitchFamily="34" charset="0"/>
              </a:rPr>
              <a:t>50% World Fund</a:t>
            </a:r>
          </a:p>
        </p:txBody>
      </p:sp>
      <p:sp>
        <p:nvSpPr>
          <p:cNvPr id="2031635" name="Rectangle 19"/>
          <p:cNvSpPr>
            <a:spLocks noGrp="1" noChangeArrowheads="1"/>
          </p:cNvSpPr>
          <p:nvPr>
            <p:ph type="title"/>
          </p:nvPr>
        </p:nvSpPr>
        <p:spPr>
          <a:xfrm>
            <a:off x="1676400" y="304800"/>
            <a:ext cx="7086600" cy="685800"/>
          </a:xfrm>
        </p:spPr>
        <p:txBody>
          <a:bodyPr anchor="b" anchorCtr="0">
            <a:normAutofit fontScale="90000"/>
          </a:bodyPr>
          <a:lstStyle/>
          <a:p>
            <a:pPr eaLnBrk="1" hangingPunct="1">
              <a:defRPr/>
            </a:pPr>
            <a:r>
              <a:rPr lang="en-US" altLang="en-US" b="1" dirty="0">
                <a:solidFill>
                  <a:schemeClr val="accent3"/>
                </a:solidFill>
                <a:latin typeface="Times New Roman" pitchFamily="18" charset="0"/>
              </a:rPr>
              <a:t>Understanding APF/</a:t>
            </a:r>
            <a:r>
              <a:rPr lang="en-US" altLang="en-US" b="1" i="1" dirty="0">
                <a:solidFill>
                  <a:schemeClr val="accent3"/>
                </a:solidFill>
                <a:latin typeface="Times New Roman" pitchFamily="18" charset="0"/>
              </a:rPr>
              <a:t>SHARE</a:t>
            </a:r>
          </a:p>
        </p:txBody>
      </p:sp>
      <p:pic>
        <p:nvPicPr>
          <p:cNvPr id="139285" name="Picture 21"/>
          <p:cNvPicPr>
            <a:picLocks noChangeAspect="1" noChangeArrowheads="1"/>
          </p:cNvPicPr>
          <p:nvPr/>
        </p:nvPicPr>
        <p:blipFill>
          <a:blip r:embed="rId3" cstate="print"/>
          <a:srcRect/>
          <a:stretch>
            <a:fillRect/>
          </a:stretch>
        </p:blipFill>
        <p:spPr bwMode="auto">
          <a:xfrm>
            <a:off x="152400" y="152400"/>
            <a:ext cx="1447800" cy="892175"/>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8" descr="Graph 1905 to Present 1"/>
          <p:cNvPicPr>
            <a:picLocks noGrp="1" noChangeAspect="1" noChangeArrowheads="1"/>
          </p:cNvPicPr>
          <p:nvPr>
            <p:ph sz="half" idx="1"/>
          </p:nvPr>
        </p:nvPicPr>
        <p:blipFill>
          <a:blip r:embed="rId3" cstate="print"/>
          <a:srcRect/>
          <a:stretch>
            <a:fillRect/>
          </a:stretch>
        </p:blipFill>
        <p:spPr>
          <a:xfrm>
            <a:off x="2743200" y="1295400"/>
            <a:ext cx="3822700" cy="2209800"/>
          </a:xfrm>
        </p:spPr>
      </p:pic>
      <p:sp>
        <p:nvSpPr>
          <p:cNvPr id="2" name="Title 1"/>
          <p:cNvSpPr>
            <a:spLocks noGrp="1"/>
          </p:cNvSpPr>
          <p:nvPr>
            <p:ph type="title"/>
          </p:nvPr>
        </p:nvSpPr>
        <p:spPr/>
        <p:txBody>
          <a:bodyPr/>
          <a:lstStyle/>
          <a:p>
            <a:pPr>
              <a:defRPr/>
            </a:pPr>
            <a:r>
              <a:rPr lang="en-US" dirty="0"/>
              <a:t>Membership Growth Rate</a:t>
            </a:r>
          </a:p>
        </p:txBody>
      </p:sp>
      <p:sp>
        <p:nvSpPr>
          <p:cNvPr id="11268" name="TextBox 7"/>
          <p:cNvSpPr txBox="1">
            <a:spLocks noChangeArrowheads="1"/>
          </p:cNvSpPr>
          <p:nvPr/>
        </p:nvSpPr>
        <p:spPr bwMode="auto">
          <a:xfrm flipH="1">
            <a:off x="1804988" y="4343400"/>
            <a:ext cx="3224212" cy="1274763"/>
          </a:xfrm>
          <a:prstGeom prst="rect">
            <a:avLst/>
          </a:prstGeom>
          <a:noFill/>
          <a:ln w="9525">
            <a:noFill/>
            <a:miter lim="800000"/>
            <a:headEnd/>
            <a:tailEnd/>
          </a:ln>
        </p:spPr>
        <p:txBody>
          <a:bodyPr>
            <a:spAutoFit/>
          </a:bodyPr>
          <a:lstStyle/>
          <a:p>
            <a:pPr eaLnBrk="1" hangingPunct="1">
              <a:spcBef>
                <a:spcPct val="40000"/>
              </a:spcBef>
              <a:buClr>
                <a:srgbClr val="FFDA4E"/>
              </a:buClr>
              <a:buSzPct val="60000"/>
            </a:pPr>
            <a:r>
              <a:rPr lang="en-US" altLang="en-US" dirty="0"/>
              <a:t>1st 90 Years:</a:t>
            </a:r>
          </a:p>
          <a:p>
            <a:pPr algn="ctr" eaLnBrk="1" hangingPunct="1">
              <a:spcBef>
                <a:spcPct val="40000"/>
              </a:spcBef>
              <a:buClr>
                <a:srgbClr val="FFDA4E"/>
              </a:buClr>
              <a:buSzPct val="60000"/>
            </a:pPr>
            <a:r>
              <a:rPr lang="en-US" altLang="en-US" dirty="0"/>
              <a:t>15% /</a:t>
            </a:r>
            <a:r>
              <a:rPr lang="en-US" altLang="en-US" dirty="0" err="1"/>
              <a:t>yr</a:t>
            </a:r>
            <a:endParaRPr lang="en-US" altLang="en-US" dirty="0"/>
          </a:p>
        </p:txBody>
      </p:sp>
      <p:sp>
        <p:nvSpPr>
          <p:cNvPr id="11269" name="TextBox 11"/>
          <p:cNvSpPr txBox="1">
            <a:spLocks noChangeArrowheads="1"/>
          </p:cNvSpPr>
          <p:nvPr/>
        </p:nvSpPr>
        <p:spPr bwMode="auto">
          <a:xfrm>
            <a:off x="5105400" y="4343400"/>
            <a:ext cx="3128963" cy="1274763"/>
          </a:xfrm>
          <a:prstGeom prst="rect">
            <a:avLst/>
          </a:prstGeom>
          <a:noFill/>
          <a:ln w="9525">
            <a:noFill/>
            <a:miter lim="800000"/>
            <a:headEnd/>
            <a:tailEnd/>
          </a:ln>
        </p:spPr>
        <p:txBody>
          <a:bodyPr>
            <a:spAutoFit/>
          </a:bodyPr>
          <a:lstStyle/>
          <a:p>
            <a:pPr eaLnBrk="1" hangingPunct="1">
              <a:spcBef>
                <a:spcPct val="40000"/>
              </a:spcBef>
              <a:buClr>
                <a:srgbClr val="FFDA4E"/>
              </a:buClr>
              <a:buSzPct val="60000"/>
            </a:pPr>
            <a:r>
              <a:rPr lang="en-US" altLang="en-US" dirty="0"/>
              <a:t>1996 - 2019:</a:t>
            </a:r>
          </a:p>
          <a:p>
            <a:pPr algn="ctr" eaLnBrk="1" hangingPunct="1">
              <a:spcBef>
                <a:spcPct val="40000"/>
              </a:spcBef>
              <a:buClr>
                <a:srgbClr val="FFDA4E"/>
              </a:buClr>
              <a:buSzPct val="60000"/>
            </a:pPr>
            <a:r>
              <a:rPr lang="en-US" altLang="en-US" dirty="0"/>
              <a:t>Flatlining</a:t>
            </a:r>
          </a:p>
        </p:txBody>
      </p:sp>
      <p:pic>
        <p:nvPicPr>
          <p:cNvPr id="11270" name="Picture 2" descr="C:\Program Files\Microsoft Office\MEDIA\CAGCAT10\j0195812.wmf"/>
          <p:cNvPicPr>
            <a:picLocks noChangeAspect="1" noChangeArrowheads="1"/>
          </p:cNvPicPr>
          <p:nvPr/>
        </p:nvPicPr>
        <p:blipFill>
          <a:blip r:embed="rId4" cstate="print"/>
          <a:srcRect/>
          <a:stretch>
            <a:fillRect/>
          </a:stretch>
        </p:blipFill>
        <p:spPr bwMode="auto">
          <a:xfrm>
            <a:off x="609600" y="2286000"/>
            <a:ext cx="1773238" cy="1824038"/>
          </a:xfrm>
          <a:prstGeom prst="rect">
            <a:avLst/>
          </a:prstGeom>
          <a:noFill/>
          <a:ln w="9525">
            <a:noFill/>
            <a:miter lim="800000"/>
            <a:headEnd/>
            <a:tailEnd/>
          </a:ln>
        </p:spPr>
      </p:pic>
      <p:pic>
        <p:nvPicPr>
          <p:cNvPr id="11271" name="Picture 3" descr="C:\Documents and Settings\Administrator\Local Settings\Temporary Internet Files\Content.IE5\2517JP42\MC900355257[1].wmf"/>
          <p:cNvPicPr>
            <a:picLocks noChangeAspect="1" noChangeArrowheads="1"/>
          </p:cNvPicPr>
          <p:nvPr/>
        </p:nvPicPr>
        <p:blipFill>
          <a:blip r:embed="rId5" cstate="print"/>
          <a:srcRect/>
          <a:stretch>
            <a:fillRect/>
          </a:stretch>
        </p:blipFill>
        <p:spPr bwMode="auto">
          <a:xfrm>
            <a:off x="7010400" y="2209800"/>
            <a:ext cx="1601788" cy="1812925"/>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900A1DC2-AE52-49ED-8CFC-F9CC414804D5}" type="slidenum">
              <a:rPr lang="en-US" altLang="en-US"/>
              <a:pPr>
                <a:defRPr/>
              </a:pPr>
              <a:t>30</a:t>
            </a:fld>
            <a:endParaRPr lang="en-US" altLang="en-US"/>
          </a:p>
        </p:txBody>
      </p:sp>
      <p:sp>
        <p:nvSpPr>
          <p:cNvPr id="2234370" name="Rectangle 2"/>
          <p:cNvSpPr>
            <a:spLocks noGrp="1" noChangeArrowheads="1"/>
          </p:cNvSpPr>
          <p:nvPr>
            <p:ph type="body" sz="half" idx="1"/>
          </p:nvPr>
        </p:nvSpPr>
        <p:spPr>
          <a:xfrm>
            <a:off x="228600" y="2860456"/>
            <a:ext cx="8763000" cy="3540343"/>
          </a:xfrm>
        </p:spPr>
        <p:txBody>
          <a:bodyPr>
            <a:normAutofit/>
          </a:bodyPr>
          <a:lstStyle/>
          <a:p>
            <a:pPr marL="609600" indent="-609600" algn="ctr" eaLnBrk="1" hangingPunct="1">
              <a:spcBef>
                <a:spcPts val="200"/>
              </a:spcBef>
              <a:buNone/>
              <a:tabLst>
                <a:tab pos="347663" algn="l"/>
              </a:tabLst>
              <a:defRPr/>
            </a:pPr>
            <a:r>
              <a:rPr lang="en-US" altLang="en-US" sz="3600" dirty="0">
                <a:solidFill>
                  <a:srgbClr val="FFFF00"/>
                </a:solidFill>
                <a:latin typeface="Times New Roman" pitchFamily="18" charset="0"/>
              </a:rPr>
              <a:t>Promoting Peace</a:t>
            </a:r>
          </a:p>
          <a:p>
            <a:pPr marL="609600" indent="-609600" algn="ctr" eaLnBrk="1" hangingPunct="1">
              <a:spcBef>
                <a:spcPts val="200"/>
              </a:spcBef>
              <a:buClr>
                <a:srgbClr val="FF9900"/>
              </a:buClr>
              <a:buNone/>
              <a:tabLst>
                <a:tab pos="347663" algn="l"/>
              </a:tabLst>
              <a:defRPr/>
            </a:pPr>
            <a:r>
              <a:rPr lang="en-US" altLang="en-US" sz="3600" dirty="0">
                <a:solidFill>
                  <a:srgbClr val="FFFF00"/>
                </a:solidFill>
                <a:latin typeface="Times New Roman" pitchFamily="18" charset="0"/>
              </a:rPr>
              <a:t>Fighting Disease </a:t>
            </a:r>
          </a:p>
          <a:p>
            <a:pPr marL="0" indent="0" algn="ctr" eaLnBrk="1" hangingPunct="1">
              <a:spcBef>
                <a:spcPts val="200"/>
              </a:spcBef>
              <a:buClr>
                <a:srgbClr val="FF9900"/>
              </a:buClr>
              <a:buNone/>
              <a:tabLst>
                <a:tab pos="347663" algn="l"/>
              </a:tabLst>
              <a:defRPr/>
            </a:pPr>
            <a:r>
              <a:rPr lang="en-US" altLang="en-US" sz="3600" dirty="0">
                <a:solidFill>
                  <a:srgbClr val="FFFF00"/>
                </a:solidFill>
                <a:latin typeface="Times New Roman" pitchFamily="18" charset="0"/>
              </a:rPr>
              <a:t>Providing Clean Water, Sanitation &amp; Hygiene</a:t>
            </a:r>
          </a:p>
          <a:p>
            <a:pPr marL="0" indent="0" algn="ctr">
              <a:spcBef>
                <a:spcPts val="200"/>
              </a:spcBef>
              <a:buClr>
                <a:srgbClr val="FF9900"/>
              </a:buClr>
              <a:buNone/>
              <a:tabLst>
                <a:tab pos="347663" algn="l"/>
              </a:tabLst>
              <a:defRPr/>
            </a:pPr>
            <a:r>
              <a:rPr lang="en-US" altLang="en-US" sz="3600" dirty="0">
                <a:solidFill>
                  <a:srgbClr val="FFFF00"/>
                </a:solidFill>
                <a:latin typeface="Times New Roman" pitchFamily="18" charset="0"/>
              </a:rPr>
              <a:t>Saving Mothers and Children</a:t>
            </a:r>
          </a:p>
          <a:p>
            <a:pPr marL="609600" indent="-609600" algn="ctr" eaLnBrk="1" hangingPunct="1">
              <a:spcBef>
                <a:spcPts val="200"/>
              </a:spcBef>
              <a:buClr>
                <a:srgbClr val="FF9900"/>
              </a:buClr>
              <a:buNone/>
              <a:tabLst>
                <a:tab pos="347663" algn="l"/>
              </a:tabLst>
              <a:defRPr/>
            </a:pPr>
            <a:r>
              <a:rPr lang="en-US" altLang="en-US" sz="3600" dirty="0">
                <a:solidFill>
                  <a:srgbClr val="FFFF00"/>
                </a:solidFill>
                <a:latin typeface="Times New Roman" pitchFamily="18" charset="0"/>
              </a:rPr>
              <a:t>Supporting Education</a:t>
            </a:r>
          </a:p>
          <a:p>
            <a:pPr marL="609600" indent="-609600" algn="ctr" eaLnBrk="1" hangingPunct="1">
              <a:spcBef>
                <a:spcPts val="200"/>
              </a:spcBef>
              <a:buClr>
                <a:srgbClr val="FF9900"/>
              </a:buClr>
              <a:buNone/>
              <a:tabLst>
                <a:tab pos="347663" algn="l"/>
              </a:tabLst>
              <a:defRPr/>
            </a:pPr>
            <a:r>
              <a:rPr lang="en-US" altLang="en-US" sz="3600" dirty="0">
                <a:solidFill>
                  <a:srgbClr val="FFFF00"/>
                </a:solidFill>
                <a:latin typeface="Times New Roman" pitchFamily="18" charset="0"/>
              </a:rPr>
              <a:t>Growing Local Economies </a:t>
            </a:r>
          </a:p>
        </p:txBody>
      </p:sp>
      <p:sp>
        <p:nvSpPr>
          <p:cNvPr id="2234371" name="Rectangle 3"/>
          <p:cNvSpPr>
            <a:spLocks noChangeArrowheads="1"/>
          </p:cNvSpPr>
          <p:nvPr/>
        </p:nvSpPr>
        <p:spPr bwMode="auto">
          <a:xfrm>
            <a:off x="2209800" y="0"/>
            <a:ext cx="6477000" cy="1295400"/>
          </a:xfrm>
          <a:prstGeom prst="rect">
            <a:avLst/>
          </a:prstGeom>
          <a:noFill/>
          <a:ln>
            <a:noFill/>
          </a:ln>
          <a:effectLst/>
        </p:spPr>
        <p:txBody>
          <a:bodyPr anchor="ctr"/>
          <a:lstStyle>
            <a:lvl1pPr algn="ctr">
              <a:defRPr sz="4400">
                <a:solidFill>
                  <a:schemeClr val="tx2"/>
                </a:solidFill>
                <a:effectLst>
                  <a:outerShdw blurRad="38100" dist="38100" dir="2700000" algn="tl">
                    <a:srgbClr val="000000"/>
                  </a:outerShdw>
                </a:effectLst>
                <a:latin typeface="Arial" pitchFamily="34" charset="0"/>
                <a:cs typeface="Arial" pitchFamily="34" charset="0"/>
              </a:defRPr>
            </a:lvl1pPr>
            <a:lvl2pPr algn="ctr">
              <a:defRPr sz="4400">
                <a:solidFill>
                  <a:schemeClr val="tx2"/>
                </a:solidFill>
                <a:effectLst>
                  <a:outerShdw blurRad="38100" dist="38100" dir="2700000" algn="tl">
                    <a:srgbClr val="000000"/>
                  </a:outerShdw>
                </a:effectLst>
                <a:latin typeface="Arial" pitchFamily="34" charset="0"/>
                <a:cs typeface="Arial" pitchFamily="34" charset="0"/>
              </a:defRPr>
            </a:lvl2pPr>
            <a:lvl3pPr algn="ctr">
              <a:defRPr sz="4400">
                <a:solidFill>
                  <a:schemeClr val="tx2"/>
                </a:solidFill>
                <a:effectLst>
                  <a:outerShdw blurRad="38100" dist="38100" dir="2700000" algn="tl">
                    <a:srgbClr val="000000"/>
                  </a:outerShdw>
                </a:effectLst>
                <a:latin typeface="Arial" pitchFamily="34" charset="0"/>
                <a:cs typeface="Arial" pitchFamily="34" charset="0"/>
              </a:defRPr>
            </a:lvl3pPr>
            <a:lvl4pPr algn="ctr">
              <a:defRPr sz="4400">
                <a:solidFill>
                  <a:schemeClr val="tx2"/>
                </a:solidFill>
                <a:effectLst>
                  <a:outerShdw blurRad="38100" dist="38100" dir="2700000" algn="tl">
                    <a:srgbClr val="000000"/>
                  </a:outerShdw>
                </a:effectLst>
                <a:latin typeface="Arial" pitchFamily="34" charset="0"/>
                <a:cs typeface="Arial" pitchFamily="34" charset="0"/>
              </a:defRPr>
            </a:lvl4pPr>
            <a:lvl5pPr algn="ctr">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a:lstStyle>
          <a:p>
            <a:pPr>
              <a:defRPr/>
            </a:pPr>
            <a:endParaRPr lang="en-US" altLang="en-US" sz="4000" i="0"/>
          </a:p>
        </p:txBody>
      </p:sp>
      <p:sp>
        <p:nvSpPr>
          <p:cNvPr id="2234372" name="Rectangle 4"/>
          <p:cNvSpPr>
            <a:spLocks noGrp="1" noChangeArrowheads="1"/>
          </p:cNvSpPr>
          <p:nvPr>
            <p:ph type="title"/>
          </p:nvPr>
        </p:nvSpPr>
        <p:spPr>
          <a:xfrm>
            <a:off x="1752600" y="152400"/>
            <a:ext cx="4419600" cy="987425"/>
          </a:xfrm>
        </p:spPr>
        <p:txBody>
          <a:bodyPr anchorCtr="0"/>
          <a:lstStyle/>
          <a:p>
            <a:pPr algn="l" eaLnBrk="1" hangingPunct="1">
              <a:defRPr/>
            </a:pPr>
            <a:r>
              <a:rPr lang="en-US" altLang="en-US" sz="4000" b="1" dirty="0">
                <a:solidFill>
                  <a:srgbClr val="002060"/>
                </a:solidFill>
                <a:latin typeface="Times New Roman" pitchFamily="18" charset="0"/>
              </a:rPr>
              <a:t>Areas of Focus</a:t>
            </a:r>
          </a:p>
        </p:txBody>
      </p:sp>
      <p:pic>
        <p:nvPicPr>
          <p:cNvPr id="149510" name="Picture 5"/>
          <p:cNvPicPr>
            <a:picLocks noChangeAspect="1" noChangeArrowheads="1"/>
          </p:cNvPicPr>
          <p:nvPr/>
        </p:nvPicPr>
        <p:blipFill>
          <a:blip r:embed="rId3" cstate="print"/>
          <a:srcRect/>
          <a:stretch>
            <a:fillRect/>
          </a:stretch>
        </p:blipFill>
        <p:spPr bwMode="auto">
          <a:xfrm>
            <a:off x="152400" y="152400"/>
            <a:ext cx="1447800" cy="892175"/>
          </a:xfrm>
          <a:prstGeom prst="rect">
            <a:avLst/>
          </a:prstGeom>
          <a:noFill/>
          <a:ln w="9525">
            <a:noFill/>
            <a:miter lim="800000"/>
            <a:headEnd/>
            <a:tailEnd/>
          </a:ln>
        </p:spPr>
      </p:pic>
      <p:sp>
        <p:nvSpPr>
          <p:cNvPr id="2" name="Rectangle 1"/>
          <p:cNvSpPr/>
          <p:nvPr/>
        </p:nvSpPr>
        <p:spPr>
          <a:xfrm>
            <a:off x="304800" y="1044575"/>
            <a:ext cx="8610600" cy="1815882"/>
          </a:xfrm>
          <a:prstGeom prst="rect">
            <a:avLst/>
          </a:prstGeom>
        </p:spPr>
        <p:txBody>
          <a:bodyPr wrap="square">
            <a:spAutoFit/>
          </a:bodyPr>
          <a:lstStyle/>
          <a:p>
            <a:pPr algn="ctr"/>
            <a:r>
              <a:rPr lang="en-US" sz="2800" b="0" dirty="0">
                <a:solidFill>
                  <a:srgbClr val="002060"/>
                </a:solidFill>
                <a:latin typeface="Open Sans"/>
              </a:rPr>
              <a:t>Rotary is dedicated to six areas of focus to build international relationships, improve lives, and create a better world to support our peace efforts and end polio forever.</a:t>
            </a:r>
            <a:endParaRPr lang="en-US" sz="2800" b="0" i="0" dirty="0">
              <a:solidFill>
                <a:srgbClr val="002060"/>
              </a:solidFill>
              <a:effectLst/>
              <a:latin typeface="Open San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343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343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3437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3437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3437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343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437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FB6A72-83A7-4FF7-854E-407827DC4F4D}" type="slidenum">
              <a:rPr lang="en-US" altLang="en-US"/>
              <a:pPr>
                <a:defRPr/>
              </a:pPr>
              <a:t>31</a:t>
            </a:fld>
            <a:endParaRPr lang="en-US" altLang="en-US"/>
          </a:p>
        </p:txBody>
      </p:sp>
      <p:sp>
        <p:nvSpPr>
          <p:cNvPr id="1338370" name="Rectangle 2"/>
          <p:cNvSpPr>
            <a:spLocks noChangeArrowheads="1"/>
          </p:cNvSpPr>
          <p:nvPr/>
        </p:nvSpPr>
        <p:spPr bwMode="auto">
          <a:xfrm>
            <a:off x="177800" y="2065338"/>
            <a:ext cx="8788400" cy="677862"/>
          </a:xfrm>
          <a:prstGeom prst="rect">
            <a:avLst/>
          </a:prstGeom>
          <a:noFill/>
          <a:ln>
            <a:noFill/>
          </a:ln>
          <a:effectLst/>
        </p:spPr>
        <p:txBody>
          <a:bodyPr anchor="ctr" anchorCtr="1"/>
          <a:lstStyle>
            <a:lvl1pPr algn="ctr">
              <a:defRPr sz="4400">
                <a:solidFill>
                  <a:schemeClr val="tx2"/>
                </a:solidFill>
                <a:effectLst>
                  <a:outerShdw blurRad="38100" dist="38100" dir="2700000" algn="tl">
                    <a:srgbClr val="000000"/>
                  </a:outerShdw>
                </a:effectLst>
                <a:latin typeface="Arial" pitchFamily="34" charset="0"/>
                <a:cs typeface="Arial" pitchFamily="34" charset="0"/>
              </a:defRPr>
            </a:lvl1pPr>
            <a:lvl2pPr algn="ctr">
              <a:defRPr sz="4400">
                <a:solidFill>
                  <a:schemeClr val="tx2"/>
                </a:solidFill>
                <a:effectLst>
                  <a:outerShdw blurRad="38100" dist="38100" dir="2700000" algn="tl">
                    <a:srgbClr val="000000"/>
                  </a:outerShdw>
                </a:effectLst>
                <a:latin typeface="Arial" pitchFamily="34" charset="0"/>
                <a:cs typeface="Arial" pitchFamily="34" charset="0"/>
              </a:defRPr>
            </a:lvl2pPr>
            <a:lvl3pPr algn="ctr">
              <a:defRPr sz="4400">
                <a:solidFill>
                  <a:schemeClr val="tx2"/>
                </a:solidFill>
                <a:effectLst>
                  <a:outerShdw blurRad="38100" dist="38100" dir="2700000" algn="tl">
                    <a:srgbClr val="000000"/>
                  </a:outerShdw>
                </a:effectLst>
                <a:latin typeface="Arial" pitchFamily="34" charset="0"/>
                <a:cs typeface="Arial" pitchFamily="34" charset="0"/>
              </a:defRPr>
            </a:lvl3pPr>
            <a:lvl4pPr algn="ctr">
              <a:defRPr sz="4400">
                <a:solidFill>
                  <a:schemeClr val="tx2"/>
                </a:solidFill>
                <a:effectLst>
                  <a:outerShdw blurRad="38100" dist="38100" dir="2700000" algn="tl">
                    <a:srgbClr val="000000"/>
                  </a:outerShdw>
                </a:effectLst>
                <a:latin typeface="Arial" pitchFamily="34" charset="0"/>
                <a:cs typeface="Arial" pitchFamily="34" charset="0"/>
              </a:defRPr>
            </a:lvl4pPr>
            <a:lvl5pPr algn="ctr">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a:lstStyle>
          <a:p>
            <a:pPr>
              <a:defRPr/>
            </a:pPr>
            <a:r>
              <a:rPr lang="en-US" altLang="en-US" sz="4000" b="1" i="0" dirty="0">
                <a:solidFill>
                  <a:schemeClr val="accent4"/>
                </a:solidFill>
                <a:latin typeface="Times New Roman" pitchFamily="18" charset="0"/>
              </a:rPr>
              <a:t>Club Assembly</a:t>
            </a:r>
          </a:p>
        </p:txBody>
      </p:sp>
      <p:pic>
        <p:nvPicPr>
          <p:cNvPr id="152580" name="Picture 3" descr="riemblem_color_small"/>
          <p:cNvPicPr>
            <a:picLocks noChangeAspect="1" noChangeArrowheads="1"/>
          </p:cNvPicPr>
          <p:nvPr/>
        </p:nvPicPr>
        <p:blipFill>
          <a:blip r:embed="rId3" cstate="print"/>
          <a:srcRect/>
          <a:stretch>
            <a:fillRect/>
          </a:stretch>
        </p:blipFill>
        <p:spPr bwMode="auto">
          <a:xfrm>
            <a:off x="3581400" y="228600"/>
            <a:ext cx="1828800" cy="1671638"/>
          </a:xfrm>
          <a:prstGeom prst="rect">
            <a:avLst/>
          </a:prstGeom>
          <a:noFill/>
          <a:ln w="9525">
            <a:noFill/>
            <a:miter lim="800000"/>
            <a:headEnd/>
            <a:tailEnd/>
          </a:ln>
        </p:spPr>
      </p:pic>
      <p:sp>
        <p:nvSpPr>
          <p:cNvPr id="5" name="TextBox 4"/>
          <p:cNvSpPr txBox="1"/>
          <p:nvPr/>
        </p:nvSpPr>
        <p:spPr>
          <a:xfrm>
            <a:off x="2590801" y="2819400"/>
            <a:ext cx="4114800" cy="707886"/>
          </a:xfrm>
          <a:prstGeom prst="rect">
            <a:avLst/>
          </a:prstGeom>
          <a:noFill/>
        </p:spPr>
        <p:txBody>
          <a:bodyPr wrap="square" rtlCol="0">
            <a:spAutoFit/>
          </a:bodyPr>
          <a:lstStyle/>
          <a:p>
            <a:pPr>
              <a:defRPr/>
            </a:pPr>
            <a:r>
              <a:rPr lang="en-US" altLang="en-US" sz="4000" dirty="0">
                <a:solidFill>
                  <a:schemeClr val="accent4"/>
                </a:solidFill>
                <a:latin typeface="Times New Roman" pitchFamily="18" charset="0"/>
              </a:rPr>
              <a:t>District Assembly</a:t>
            </a:r>
          </a:p>
        </p:txBody>
      </p:sp>
      <p:sp>
        <p:nvSpPr>
          <p:cNvPr id="7" name="TextBox 6"/>
          <p:cNvSpPr txBox="1"/>
          <p:nvPr/>
        </p:nvSpPr>
        <p:spPr>
          <a:xfrm>
            <a:off x="2286000" y="3657600"/>
            <a:ext cx="5074605" cy="707886"/>
          </a:xfrm>
          <a:prstGeom prst="rect">
            <a:avLst/>
          </a:prstGeom>
          <a:noFill/>
        </p:spPr>
        <p:txBody>
          <a:bodyPr wrap="square" rtlCol="0">
            <a:spAutoFit/>
          </a:bodyPr>
          <a:lstStyle/>
          <a:p>
            <a:pPr>
              <a:defRPr/>
            </a:pPr>
            <a:r>
              <a:rPr lang="en-US" altLang="en-US" sz="4000" dirty="0">
                <a:solidFill>
                  <a:schemeClr val="accent4"/>
                </a:solidFill>
                <a:latin typeface="Times New Roman" pitchFamily="18" charset="0"/>
              </a:rPr>
              <a:t>District Conference</a:t>
            </a:r>
          </a:p>
        </p:txBody>
      </p:sp>
      <p:sp>
        <p:nvSpPr>
          <p:cNvPr id="9" name="TextBox 8"/>
          <p:cNvSpPr txBox="1"/>
          <p:nvPr/>
        </p:nvSpPr>
        <p:spPr>
          <a:xfrm>
            <a:off x="2971800" y="4419600"/>
            <a:ext cx="3810000" cy="707886"/>
          </a:xfrm>
          <a:prstGeom prst="rect">
            <a:avLst/>
          </a:prstGeom>
          <a:noFill/>
        </p:spPr>
        <p:txBody>
          <a:bodyPr wrap="square" rtlCol="0">
            <a:spAutoFit/>
          </a:bodyPr>
          <a:lstStyle/>
          <a:p>
            <a:r>
              <a:rPr lang="en-US" sz="4000" dirty="0">
                <a:solidFill>
                  <a:schemeClr val="accent4"/>
                </a:solidFill>
                <a:latin typeface="Times New Roman" pitchFamily="18" charset="0"/>
                <a:cs typeface="Times New Roman" pitchFamily="18" charset="0"/>
              </a:rPr>
              <a:t>Zone Institute</a:t>
            </a:r>
          </a:p>
        </p:txBody>
      </p:sp>
      <p:sp>
        <p:nvSpPr>
          <p:cNvPr id="11" name="TextBox 10"/>
          <p:cNvSpPr txBox="1"/>
          <p:nvPr/>
        </p:nvSpPr>
        <p:spPr>
          <a:xfrm>
            <a:off x="1143000" y="5181600"/>
            <a:ext cx="8036633" cy="707886"/>
          </a:xfrm>
          <a:prstGeom prst="rect">
            <a:avLst/>
          </a:prstGeom>
          <a:noFill/>
        </p:spPr>
        <p:txBody>
          <a:bodyPr wrap="square" rtlCol="0">
            <a:spAutoFit/>
          </a:bodyPr>
          <a:lstStyle/>
          <a:p>
            <a:pPr>
              <a:defRPr/>
            </a:pPr>
            <a:r>
              <a:rPr lang="en-US" altLang="en-US" sz="4000" dirty="0">
                <a:solidFill>
                  <a:schemeClr val="accent4"/>
                </a:solidFill>
                <a:latin typeface="Times New Roman" pitchFamily="18" charset="0"/>
              </a:rPr>
              <a:t>Rotary International Convention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3"/>
          <p:cNvSpPr>
            <a:spLocks noGrp="1" noChangeArrowheads="1"/>
          </p:cNvSpPr>
          <p:nvPr>
            <p:ph type="sldNum" sz="quarter" idx="12"/>
          </p:nvPr>
        </p:nvSpPr>
        <p:spPr/>
        <p:txBody>
          <a:bodyPr/>
          <a:lstStyle/>
          <a:p>
            <a:pPr>
              <a:defRPr/>
            </a:pPr>
            <a:fld id="{8A619591-3AAF-493A-9866-450533D4544F}" type="slidenum">
              <a:rPr lang="en-US" altLang="en-US"/>
              <a:pPr>
                <a:defRPr/>
              </a:pPr>
              <a:t>32</a:t>
            </a:fld>
            <a:endParaRPr lang="en-US" altLang="en-US"/>
          </a:p>
        </p:txBody>
      </p:sp>
      <p:sp>
        <p:nvSpPr>
          <p:cNvPr id="1945603" name="Rectangle 3"/>
          <p:cNvSpPr>
            <a:spLocks noGrp="1" noChangeArrowheads="1"/>
          </p:cNvSpPr>
          <p:nvPr>
            <p:ph type="subTitle" idx="1"/>
          </p:nvPr>
        </p:nvSpPr>
        <p:spPr>
          <a:xfrm>
            <a:off x="381000" y="2819400"/>
            <a:ext cx="8266272" cy="3338513"/>
          </a:xfrm>
        </p:spPr>
        <p:txBody>
          <a:bodyPr/>
          <a:lstStyle/>
          <a:p>
            <a:pPr algn="l" eaLnBrk="1" hangingPunct="1">
              <a:lnSpc>
                <a:spcPct val="80000"/>
              </a:lnSpc>
              <a:defRPr/>
            </a:pPr>
            <a:r>
              <a:rPr lang="en-US" altLang="en-US" sz="5400" dirty="0">
                <a:solidFill>
                  <a:schemeClr val="accent4"/>
                </a:solidFill>
                <a:latin typeface="Times New Roman" pitchFamily="18" charset="0"/>
              </a:rPr>
              <a:t> </a:t>
            </a:r>
          </a:p>
          <a:p>
            <a:pPr algn="ctr" eaLnBrk="1" hangingPunct="1">
              <a:lnSpc>
                <a:spcPct val="80000"/>
              </a:lnSpc>
              <a:defRPr/>
            </a:pPr>
            <a:r>
              <a:rPr lang="en-US" altLang="en-US" sz="5400" dirty="0">
                <a:solidFill>
                  <a:schemeClr val="accent4"/>
                </a:solidFill>
                <a:latin typeface="Times New Roman" pitchFamily="18" charset="0"/>
              </a:rPr>
              <a:t>  </a:t>
            </a:r>
            <a:r>
              <a:rPr lang="en-US" altLang="en-US" sz="4800" dirty="0">
                <a:solidFill>
                  <a:schemeClr val="accent4"/>
                </a:solidFill>
                <a:latin typeface="Times New Roman" pitchFamily="18" charset="0"/>
              </a:rPr>
              <a:t>Thank You for Your      </a:t>
            </a:r>
          </a:p>
          <a:p>
            <a:pPr algn="ctr" eaLnBrk="1" hangingPunct="1">
              <a:lnSpc>
                <a:spcPct val="80000"/>
              </a:lnSpc>
              <a:defRPr/>
            </a:pPr>
            <a:r>
              <a:rPr lang="en-US" altLang="en-US" sz="4800" dirty="0">
                <a:solidFill>
                  <a:schemeClr val="accent4"/>
                </a:solidFill>
                <a:latin typeface="Times New Roman" pitchFamily="18" charset="0"/>
              </a:rPr>
              <a:t>    Commitment to Rotary!</a:t>
            </a:r>
            <a:endParaRPr lang="en-US" altLang="en-US" sz="4800" dirty="0">
              <a:solidFill>
                <a:schemeClr val="accent4"/>
              </a:solidFill>
            </a:endParaRPr>
          </a:p>
          <a:p>
            <a:pPr eaLnBrk="1" hangingPunct="1">
              <a:lnSpc>
                <a:spcPct val="80000"/>
              </a:lnSpc>
              <a:defRPr/>
            </a:pPr>
            <a:endParaRPr lang="en-US" altLang="en-US" sz="1200" b="1" dirty="0">
              <a:solidFill>
                <a:schemeClr val="folHlink"/>
              </a:solidFill>
              <a:effectLst/>
              <a:latin typeface="Times New Roman" pitchFamily="18" charset="0"/>
            </a:endParaRPr>
          </a:p>
        </p:txBody>
      </p:sp>
      <p:pic>
        <p:nvPicPr>
          <p:cNvPr id="7" name="Picture 6">
            <a:extLst>
              <a:ext uri="{FF2B5EF4-FFF2-40B4-BE49-F238E27FC236}">
                <a16:creationId xmlns:a16="http://schemas.microsoft.com/office/drawing/2014/main" id="{31AE14B8-6E91-46B1-B42D-287434F76B5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447800"/>
            <a:ext cx="8229600" cy="1121569"/>
          </a:xfrm>
          <a:prstGeom prst="rect">
            <a:avLst/>
          </a:prstGeom>
          <a:noFill/>
          <a:ln>
            <a:noFill/>
          </a:ln>
        </p:spPr>
      </p:pic>
    </p:spTree>
  </p:cSld>
  <p:clrMapOvr>
    <a:masterClrMapping/>
  </p:clrMapOvr>
  <p:transition spd="slow">
    <p:diamond/>
    <p:sndAc>
      <p:stSnd>
        <p:snd r:embed="rId3"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685800" y="1524000"/>
            <a:ext cx="8077200" cy="4241800"/>
          </a:xfrm>
        </p:spPr>
        <p:txBody>
          <a:bodyPr/>
          <a:lstStyle/>
          <a:p>
            <a:pPr algn="ctr" eaLnBrk="1" hangingPunct="1">
              <a:buClr>
                <a:schemeClr val="tx1"/>
              </a:buClr>
              <a:buFont typeface="Wingdings" pitchFamily="2" charset="2"/>
              <a:buNone/>
            </a:pPr>
            <a:r>
              <a:rPr lang="en-US" sz="3200" b="1" dirty="0"/>
              <a:t>People of Action</a:t>
            </a:r>
          </a:p>
          <a:p>
            <a:pPr algn="ctr" eaLnBrk="1" hangingPunct="1">
              <a:buClr>
                <a:schemeClr val="tx1"/>
              </a:buClr>
              <a:buFont typeface="Wingdings" pitchFamily="2" charset="2"/>
              <a:buNone/>
            </a:pPr>
            <a:endParaRPr lang="en-US" sz="2800" b="1" i="1" dirty="0"/>
          </a:p>
          <a:p>
            <a:pPr algn="ctr" eaLnBrk="1" hangingPunct="1">
              <a:buClr>
                <a:schemeClr val="tx1"/>
              </a:buClr>
              <a:buFont typeface="Wingdings" pitchFamily="2" charset="2"/>
              <a:buNone/>
            </a:pPr>
            <a:r>
              <a:rPr lang="en-US" b="1" i="1" dirty="0"/>
              <a:t>“Rotary is where neighbors, friends, and problem-solvers share ideas, join leaders, and take action to create lasting change”.</a:t>
            </a:r>
          </a:p>
          <a:p>
            <a:pPr algn="ctr">
              <a:buClr>
                <a:schemeClr val="tx1"/>
              </a:buClr>
              <a:buNone/>
            </a:pPr>
            <a:endParaRPr lang="en-US" sz="1200" b="1" i="1" dirty="0"/>
          </a:p>
          <a:p>
            <a:pPr algn="ctr">
              <a:buClr>
                <a:schemeClr val="tx1"/>
              </a:buClr>
              <a:buFont typeface="Arial" panose="020B0604020202020204" pitchFamily="34" charset="0"/>
              <a:buChar char="•"/>
            </a:pPr>
            <a:r>
              <a:rPr lang="en-US" sz="2400" b="1" cap="all" dirty="0"/>
              <a:t>WE CONNECT PEOPLE</a:t>
            </a:r>
          </a:p>
          <a:p>
            <a:pPr algn="ctr">
              <a:buClr>
                <a:schemeClr val="tx1"/>
              </a:buClr>
              <a:buFont typeface="Arial" panose="020B0604020202020204" pitchFamily="34" charset="0"/>
              <a:buChar char="•"/>
            </a:pPr>
            <a:r>
              <a:rPr lang="en-US" sz="2400" b="1" cap="all" dirty="0"/>
              <a:t>WE TRANSFORM COMMUNITIES</a:t>
            </a:r>
          </a:p>
          <a:p>
            <a:pPr algn="ctr">
              <a:buClr>
                <a:schemeClr val="tx1"/>
              </a:buClr>
              <a:buFont typeface="Arial" panose="020B0604020202020204" pitchFamily="34" charset="0"/>
              <a:buChar char="•"/>
            </a:pPr>
            <a:r>
              <a:rPr lang="en-US" sz="2400" b="1" cap="all" dirty="0"/>
              <a:t>WE SOLVE PROBLEMS</a:t>
            </a:r>
          </a:p>
          <a:p>
            <a:pPr algn="ctr">
              <a:buClr>
                <a:schemeClr val="tx1"/>
              </a:buClr>
              <a:buFont typeface="Arial" panose="020B0604020202020204" pitchFamily="34" charset="0"/>
              <a:buChar char="•"/>
            </a:pPr>
            <a:endParaRPr lang="en-US" sz="2400" b="1" cap="all" dirty="0"/>
          </a:p>
          <a:p>
            <a:pPr algn="ctr">
              <a:buClr>
                <a:schemeClr val="tx1"/>
              </a:buClr>
              <a:buFont typeface="Arial" panose="020B0604020202020204" pitchFamily="34" charset="0"/>
              <a:buChar char="•"/>
            </a:pPr>
            <a:endParaRPr lang="en-US" sz="2400" b="1" cap="all" dirty="0"/>
          </a:p>
          <a:p>
            <a:pPr algn="ctr">
              <a:buClr>
                <a:schemeClr val="tx1"/>
              </a:buClr>
              <a:buNone/>
            </a:pPr>
            <a:endParaRPr lang="en-US" altLang="en-US" dirty="0"/>
          </a:p>
        </p:txBody>
      </p:sp>
      <p:sp>
        <p:nvSpPr>
          <p:cNvPr id="181250" name="Rectangle 2"/>
          <p:cNvSpPr>
            <a:spLocks noGrp="1" noChangeArrowheads="1"/>
          </p:cNvSpPr>
          <p:nvPr>
            <p:ph type="title"/>
          </p:nvPr>
        </p:nvSpPr>
        <p:spPr/>
        <p:txBody>
          <a:bodyPr/>
          <a:lstStyle/>
          <a:p>
            <a:pPr eaLnBrk="1" hangingPunct="1">
              <a:defRPr/>
            </a:pPr>
            <a:r>
              <a:rPr lang="en-US" dirty="0"/>
              <a:t>RI Messages: Rotary.org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705600" cy="1554162"/>
          </a:xfrm>
        </p:spPr>
        <p:txBody>
          <a:bodyPr>
            <a:normAutofit/>
          </a:bodyPr>
          <a:lstStyle/>
          <a:p>
            <a:pPr>
              <a:defRPr/>
            </a:pPr>
            <a:r>
              <a:rPr lang="en-US" b="1" dirty="0">
                <a:solidFill>
                  <a:schemeClr val="tx1"/>
                </a:solidFill>
                <a:effectLst/>
              </a:rPr>
              <a:t>Innovation is the Key to Healthy Organizations</a:t>
            </a:r>
            <a:endParaRPr lang="en-US" dirty="0">
              <a:solidFill>
                <a:schemeClr val="tx1"/>
              </a:solidFill>
            </a:endParaRPr>
          </a:p>
        </p:txBody>
      </p:sp>
      <p:sp>
        <p:nvSpPr>
          <p:cNvPr id="3" name="Content Placeholder 2"/>
          <p:cNvSpPr>
            <a:spLocks noGrp="1"/>
          </p:cNvSpPr>
          <p:nvPr>
            <p:ph idx="1"/>
          </p:nvPr>
        </p:nvSpPr>
        <p:spPr/>
        <p:txBody>
          <a:bodyPr/>
          <a:lstStyle/>
          <a:p>
            <a:pPr eaLnBrk="1" hangingPunct="1">
              <a:defRPr/>
            </a:pPr>
            <a:endParaRPr lang="en-US" b="1" dirty="0"/>
          </a:p>
          <a:p>
            <a:pPr algn="ctr" eaLnBrk="1" hangingPunct="1">
              <a:buFont typeface="Wingdings" pitchFamily="2" charset="2"/>
              <a:buNone/>
              <a:defRPr/>
            </a:pPr>
            <a:endParaRPr lang="en-US" b="1" dirty="0"/>
          </a:p>
          <a:p>
            <a:pPr algn="ctr" eaLnBrk="1" hangingPunct="1">
              <a:buFont typeface="Wingdings" pitchFamily="2" charset="2"/>
              <a:buNone/>
              <a:defRPr/>
            </a:pPr>
            <a:r>
              <a:rPr lang="en-US" sz="3600" b="1" dirty="0"/>
              <a:t>“You can change without  </a:t>
            </a:r>
          </a:p>
          <a:p>
            <a:pPr algn="ctr" eaLnBrk="1" hangingPunct="1">
              <a:buFont typeface="Wingdings" pitchFamily="2" charset="2"/>
              <a:buNone/>
              <a:defRPr/>
            </a:pPr>
            <a:r>
              <a:rPr lang="en-US" sz="3600" b="1" dirty="0"/>
              <a:t>improving, but you cannot </a:t>
            </a:r>
          </a:p>
          <a:p>
            <a:pPr algn="ctr" eaLnBrk="1" hangingPunct="1">
              <a:buFont typeface="Wingdings" pitchFamily="2" charset="2"/>
              <a:buNone/>
              <a:defRPr/>
            </a:pPr>
            <a:r>
              <a:rPr lang="en-US" sz="3600" b="1" dirty="0"/>
              <a:t>improve without changing.”</a:t>
            </a:r>
          </a:p>
          <a:p>
            <a:pPr eaLnBrk="1" hangingPunct="1">
              <a:buFont typeface="Wingdings" pitchFamily="2" charset="2"/>
              <a:buNone/>
              <a:defRPr/>
            </a:pPr>
            <a:r>
              <a:rPr lang="en-US" sz="2400" b="1" dirty="0"/>
              <a:t>                  </a:t>
            </a:r>
          </a:p>
          <a:p>
            <a:pPr algn="ctr" eaLnBrk="1" hangingPunct="1">
              <a:buFont typeface="Wingdings" pitchFamily="2" charset="2"/>
              <a:buNone/>
              <a:defRPr/>
            </a:pPr>
            <a:r>
              <a:rPr lang="en-US" sz="2400" b="1" dirty="0"/>
              <a:t>Pat </a:t>
            </a:r>
            <a:r>
              <a:rPr lang="en-US" sz="2400" b="1" dirty="0" err="1"/>
              <a:t>Haggarty</a:t>
            </a:r>
            <a:r>
              <a:rPr lang="en-US" sz="2400" b="1" dirty="0"/>
              <a:t>, former TI Leader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905000"/>
            <a:ext cx="6248400" cy="3785652"/>
          </a:xfrm>
          <a:prstGeom prst="rect">
            <a:avLst/>
          </a:prstGeom>
        </p:spPr>
        <p:txBody>
          <a:bodyPr wrap="square">
            <a:spAutoFit/>
          </a:bodyPr>
          <a:lstStyle/>
          <a:p>
            <a:pPr algn="ctr"/>
            <a:r>
              <a:rPr lang="en-US" dirty="0">
                <a:solidFill>
                  <a:srgbClr val="000000"/>
                </a:solidFill>
                <a:latin typeface="verdana" panose="020B0604030504040204" pitchFamily="34" charset="0"/>
              </a:rPr>
              <a:t>"This is a changing world; we must be prepared to change with it.  The story of Rotary will have to be written again and again!“</a:t>
            </a:r>
          </a:p>
          <a:p>
            <a:pPr algn="ctr"/>
            <a:endParaRPr lang="en-US" dirty="0">
              <a:solidFill>
                <a:srgbClr val="000000"/>
              </a:solidFill>
              <a:latin typeface="verdana" panose="020B0604030504040204" pitchFamily="34" charset="0"/>
            </a:endParaRPr>
          </a:p>
          <a:p>
            <a:pPr algn="ctr"/>
            <a:r>
              <a:rPr lang="en-US" sz="2400" dirty="0">
                <a:solidFill>
                  <a:srgbClr val="000000"/>
                </a:solidFill>
                <a:latin typeface="Lucida Sans Unicode" panose="020B0602030504020204" pitchFamily="34" charset="0"/>
                <a:cs typeface="Lucida Sans Unicode" panose="020B0602030504020204" pitchFamily="34" charset="0"/>
              </a:rPr>
              <a:t>Paul Harris – Founder of Rotary</a:t>
            </a:r>
          </a:p>
          <a:p>
            <a:pPr algn="ctr"/>
            <a:r>
              <a:rPr lang="en-US" sz="2400" dirty="0">
                <a:solidFill>
                  <a:srgbClr val="000000"/>
                </a:solidFill>
                <a:latin typeface="Lucida Sans Unicode" panose="020B0602030504020204" pitchFamily="34" charset="0"/>
                <a:cs typeface="Lucida Sans Unicode" panose="020B0602030504020204" pitchFamily="34" charset="0"/>
              </a:rPr>
              <a:t>“This Rotarian Age”, 1935</a:t>
            </a:r>
            <a:endParaRPr lang="en-US" sz="2400" dirty="0">
              <a:latin typeface="Lucida Sans Unicode" panose="020B0602030504020204" pitchFamily="34" charset="0"/>
              <a:cs typeface="Lucida Sans Unicode" panose="020B0602030504020204" pitchFamily="34" charset="0"/>
            </a:endParaRPr>
          </a:p>
        </p:txBody>
      </p:sp>
      <p:sp>
        <p:nvSpPr>
          <p:cNvPr id="4" name="Rectangle 3"/>
          <p:cNvSpPr/>
          <p:nvPr/>
        </p:nvSpPr>
        <p:spPr>
          <a:xfrm>
            <a:off x="838200" y="228600"/>
            <a:ext cx="6400800" cy="1354217"/>
          </a:xfrm>
          <a:prstGeom prst="rect">
            <a:avLst/>
          </a:prstGeom>
        </p:spPr>
        <p:txBody>
          <a:bodyPr wrap="square">
            <a:spAutoFit/>
          </a:bodyPr>
          <a:lstStyle/>
          <a:p>
            <a:r>
              <a:rPr lang="en-US" sz="4100" dirty="0">
                <a:solidFill>
                  <a:schemeClr val="tx1"/>
                </a:solidFill>
                <a:latin typeface="+mj-lt"/>
              </a:rPr>
              <a:t>Innovation is the Key to Healthy </a:t>
            </a:r>
            <a:r>
              <a:rPr lang="en-US" sz="4100" dirty="0">
                <a:solidFill>
                  <a:schemeClr val="tx1"/>
                </a:solidFill>
                <a:latin typeface="+mj-lt"/>
                <a:cs typeface="Lucida Sans Unicode" panose="020B0602030504020204" pitchFamily="34" charset="0"/>
              </a:rPr>
              <a:t>Organizations</a:t>
            </a:r>
            <a:endParaRPr lang="en-US" sz="4100" dirty="0">
              <a:latin typeface="+mj-lt"/>
              <a:cs typeface="Lucida Sans Unicode" panose="020B0602030504020204" pitchFamily="34" charset="0"/>
            </a:endParaRPr>
          </a:p>
        </p:txBody>
      </p:sp>
    </p:spTree>
    <p:extLst>
      <p:ext uri="{BB962C8B-B14F-4D97-AF65-F5344CB8AC3E}">
        <p14:creationId xmlns:p14="http://schemas.microsoft.com/office/powerpoint/2010/main" val="162797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1"/>
                </a:solidFill>
              </a:rPr>
              <a:t>What Time is It?</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394145739"/>
              </p:ext>
            </p:extLst>
          </p:nvPr>
        </p:nvGraphicFramePr>
        <p:xfrm>
          <a:off x="457200" y="1066800"/>
          <a:ext cx="8686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TextBox 6"/>
          <p:cNvSpPr txBox="1">
            <a:spLocks noChangeArrowheads="1"/>
          </p:cNvSpPr>
          <p:nvPr/>
        </p:nvSpPr>
        <p:spPr bwMode="auto">
          <a:xfrm>
            <a:off x="609600" y="3200400"/>
            <a:ext cx="2057400" cy="1963614"/>
          </a:xfrm>
          <a:prstGeom prst="rect">
            <a:avLst/>
          </a:prstGeom>
          <a:noFill/>
          <a:ln w="9525">
            <a:noFill/>
            <a:miter lim="800000"/>
            <a:headEnd/>
            <a:tailEnd/>
          </a:ln>
        </p:spPr>
        <p:txBody>
          <a:bodyPr wrap="square">
            <a:spAutoFit/>
          </a:bodyPr>
          <a:lstStyle/>
          <a:p>
            <a:pPr>
              <a:spcBef>
                <a:spcPct val="40000"/>
              </a:spcBef>
              <a:buClr>
                <a:srgbClr val="FFDA4E"/>
              </a:buClr>
              <a:buSzPct val="60000"/>
            </a:pPr>
            <a:r>
              <a:rPr lang="en-US" dirty="0"/>
              <a:t>Time to</a:t>
            </a:r>
          </a:p>
          <a:p>
            <a:pPr>
              <a:spcBef>
                <a:spcPct val="40000"/>
              </a:spcBef>
              <a:buClr>
                <a:srgbClr val="FFDA4E"/>
              </a:buClr>
              <a:buSzPct val="60000"/>
            </a:pPr>
            <a:r>
              <a:rPr lang="en-US" dirty="0"/>
              <a:t>Rethink</a:t>
            </a:r>
          </a:p>
          <a:p>
            <a:pPr>
              <a:spcBef>
                <a:spcPct val="40000"/>
              </a:spcBef>
              <a:buClr>
                <a:srgbClr val="FFDA4E"/>
              </a:buClr>
              <a:buSzPct val="60000"/>
            </a:pPr>
            <a:r>
              <a:rPr lang="en-US" dirty="0"/>
              <a:t>Rotary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emblem_color_small"/>
          <p:cNvPicPr>
            <a:picLocks noChangeAspect="1" noChangeArrowheads="1"/>
          </p:cNvPicPr>
          <p:nvPr/>
        </p:nvPicPr>
        <p:blipFill>
          <a:blip r:embed="rId2" cstate="print"/>
          <a:srcRect/>
          <a:stretch>
            <a:fillRect/>
          </a:stretch>
        </p:blipFill>
        <p:spPr bwMode="auto">
          <a:xfrm>
            <a:off x="3962400" y="228600"/>
            <a:ext cx="990600" cy="906463"/>
          </a:xfrm>
          <a:prstGeom prst="rect">
            <a:avLst/>
          </a:prstGeom>
          <a:noFill/>
          <a:ln w="9525">
            <a:noFill/>
            <a:miter lim="800000"/>
            <a:headEnd/>
            <a:tailEnd/>
          </a:ln>
        </p:spPr>
      </p:pic>
      <p:sp>
        <p:nvSpPr>
          <p:cNvPr id="3" name="Rectangle 2"/>
          <p:cNvSpPr/>
          <p:nvPr/>
        </p:nvSpPr>
        <p:spPr>
          <a:xfrm>
            <a:off x="914400" y="748138"/>
            <a:ext cx="7315200" cy="4524315"/>
          </a:xfrm>
          <a:prstGeom prst="rect">
            <a:avLst/>
          </a:prstGeom>
        </p:spPr>
        <p:txBody>
          <a:bodyPr wrap="square">
            <a:spAutoFit/>
          </a:bodyPr>
          <a:lstStyle/>
          <a:p>
            <a:endParaRPr lang="en-US" dirty="0">
              <a:solidFill>
                <a:schemeClr val="tx1"/>
              </a:solidFill>
            </a:endParaRPr>
          </a:p>
          <a:p>
            <a:endParaRPr lang="en-US" dirty="0">
              <a:solidFill>
                <a:schemeClr val="tx1"/>
              </a:solidFill>
            </a:endParaRPr>
          </a:p>
          <a:p>
            <a:r>
              <a:rPr lang="en-US" dirty="0">
                <a:solidFill>
                  <a:schemeClr val="tx1"/>
                </a:solidFill>
              </a:rPr>
              <a:t>Rotary Vision Statement:</a:t>
            </a:r>
          </a:p>
          <a:p>
            <a:endParaRPr lang="en-US" dirty="0">
              <a:solidFill>
                <a:schemeClr val="tx1"/>
              </a:solidFill>
            </a:endParaRPr>
          </a:p>
          <a:p>
            <a:r>
              <a:rPr lang="en-US" dirty="0">
                <a:solidFill>
                  <a:schemeClr val="tx1"/>
                </a:solidFill>
              </a:rPr>
              <a:t>“Together, we see a world where people unite and take action to create lasting change — across the globe, in our communities, and in ourselves.”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A59E38-2A08-49D2-9D1C-51C490A6F411}"/>
              </a:ext>
            </a:extLst>
          </p:cNvPr>
          <p:cNvSpPr>
            <a:spLocks noGrp="1"/>
          </p:cNvSpPr>
          <p:nvPr>
            <p:ph idx="1"/>
          </p:nvPr>
        </p:nvSpPr>
        <p:spPr>
          <a:xfrm>
            <a:off x="228600" y="1481328"/>
            <a:ext cx="8915400" cy="4525963"/>
          </a:xfrm>
        </p:spPr>
        <p:txBody>
          <a:bodyPr>
            <a:normAutofit/>
          </a:bodyPr>
          <a:lstStyle/>
          <a:p>
            <a:endParaRPr lang="en-US" dirty="0">
              <a:solidFill>
                <a:schemeClr val="bg2">
                  <a:lumMod val="25000"/>
                </a:schemeClr>
              </a:solidFill>
            </a:endParaRPr>
          </a:p>
          <a:p>
            <a:r>
              <a:rPr lang="en-US" dirty="0">
                <a:solidFill>
                  <a:schemeClr val="bg2">
                    <a:lumMod val="25000"/>
                  </a:schemeClr>
                </a:solidFill>
              </a:rPr>
              <a:t>INCREASE  OUR IMPACT </a:t>
            </a:r>
          </a:p>
          <a:p>
            <a:endParaRPr lang="en-US" dirty="0">
              <a:solidFill>
                <a:schemeClr val="bg2">
                  <a:lumMod val="25000"/>
                </a:schemeClr>
              </a:solidFill>
            </a:endParaRPr>
          </a:p>
          <a:p>
            <a:r>
              <a:rPr lang="en-US" dirty="0">
                <a:solidFill>
                  <a:schemeClr val="bg2">
                    <a:lumMod val="25000"/>
                  </a:schemeClr>
                </a:solidFill>
              </a:rPr>
              <a:t>EXPAND  OUR REACH </a:t>
            </a:r>
          </a:p>
          <a:p>
            <a:endParaRPr lang="en-US" dirty="0">
              <a:solidFill>
                <a:schemeClr val="bg2">
                  <a:lumMod val="25000"/>
                </a:schemeClr>
              </a:solidFill>
            </a:endParaRPr>
          </a:p>
          <a:p>
            <a:r>
              <a:rPr lang="en-US" dirty="0">
                <a:solidFill>
                  <a:schemeClr val="bg2">
                    <a:lumMod val="25000"/>
                  </a:schemeClr>
                </a:solidFill>
              </a:rPr>
              <a:t>ENHANCE PARTICIPANT ENGAGEMENT</a:t>
            </a:r>
          </a:p>
          <a:p>
            <a:endParaRPr lang="en-US" dirty="0">
              <a:solidFill>
                <a:schemeClr val="bg2">
                  <a:lumMod val="25000"/>
                </a:schemeClr>
              </a:solidFill>
            </a:endParaRPr>
          </a:p>
          <a:p>
            <a:r>
              <a:rPr lang="en-US" dirty="0">
                <a:solidFill>
                  <a:schemeClr val="bg2">
                    <a:lumMod val="25000"/>
                  </a:schemeClr>
                </a:solidFill>
              </a:rPr>
              <a:t>INCREASE OUR ABILITY TO ADAPT </a:t>
            </a:r>
          </a:p>
        </p:txBody>
      </p:sp>
      <p:sp>
        <p:nvSpPr>
          <p:cNvPr id="3" name="Title 2">
            <a:extLst>
              <a:ext uri="{FF2B5EF4-FFF2-40B4-BE49-F238E27FC236}">
                <a16:creationId xmlns:a16="http://schemas.microsoft.com/office/drawing/2014/main" id="{D3A32433-41CC-4702-9827-71615FA9F6F8}"/>
              </a:ext>
            </a:extLst>
          </p:cNvPr>
          <p:cNvSpPr>
            <a:spLocks noGrp="1"/>
          </p:cNvSpPr>
          <p:nvPr>
            <p:ph type="title"/>
          </p:nvPr>
        </p:nvSpPr>
        <p:spPr>
          <a:xfrm>
            <a:off x="990600" y="274638"/>
            <a:ext cx="8153400" cy="1143000"/>
          </a:xfrm>
        </p:spPr>
        <p:txBody>
          <a:bodyPr>
            <a:normAutofit/>
          </a:bodyPr>
          <a:lstStyle/>
          <a:p>
            <a:r>
              <a:rPr lang="en-US" sz="3200" dirty="0">
                <a:solidFill>
                  <a:schemeClr val="bg2">
                    <a:lumMod val="25000"/>
                  </a:schemeClr>
                </a:solidFill>
              </a:rPr>
              <a:t> </a:t>
            </a:r>
            <a:r>
              <a:rPr lang="en-US" altLang="en-US" sz="3200" dirty="0">
                <a:solidFill>
                  <a:schemeClr val="accent4"/>
                </a:solidFill>
                <a:effectLst>
                  <a:outerShdw blurRad="38100" dist="38100" dir="2700000" algn="tl">
                    <a:srgbClr val="000000"/>
                  </a:outerShdw>
                </a:effectLst>
              </a:rPr>
              <a:t>Rotary’s Strategic Priorities and Goals</a:t>
            </a:r>
            <a:endParaRPr lang="en-US" sz="3200" dirty="0">
              <a:solidFill>
                <a:schemeClr val="accent4"/>
              </a:solidFill>
            </a:endParaRPr>
          </a:p>
        </p:txBody>
      </p:sp>
      <p:pic>
        <p:nvPicPr>
          <p:cNvPr id="5" name="Picture 4" descr="riemblem_color_small">
            <a:extLst>
              <a:ext uri="{FF2B5EF4-FFF2-40B4-BE49-F238E27FC236}">
                <a16:creationId xmlns:a16="http://schemas.microsoft.com/office/drawing/2014/main" id="{6C6BEBB0-2F36-4077-B20C-350083D0853B}"/>
              </a:ext>
            </a:extLst>
          </p:cNvPr>
          <p:cNvPicPr>
            <a:picLocks noChangeAspect="1" noChangeArrowheads="1"/>
          </p:cNvPicPr>
          <p:nvPr/>
        </p:nvPicPr>
        <p:blipFill>
          <a:blip r:embed="rId3" cstate="print"/>
          <a:srcRect/>
          <a:stretch>
            <a:fillRect/>
          </a:stretch>
        </p:blipFill>
        <p:spPr bwMode="auto">
          <a:xfrm>
            <a:off x="228600" y="497681"/>
            <a:ext cx="762000" cy="696913"/>
          </a:xfrm>
          <a:prstGeom prst="rect">
            <a:avLst/>
          </a:prstGeom>
          <a:noFill/>
          <a:ln w="9525">
            <a:noFill/>
            <a:miter lim="800000"/>
            <a:headEnd/>
            <a:tailEnd/>
          </a:ln>
        </p:spPr>
      </p:pic>
    </p:spTree>
    <p:extLst>
      <p:ext uri="{BB962C8B-B14F-4D97-AF65-F5344CB8AC3E}">
        <p14:creationId xmlns:p14="http://schemas.microsoft.com/office/powerpoint/2010/main" val="3907905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4396</TotalTime>
  <Words>2302</Words>
  <Application>Microsoft Office PowerPoint</Application>
  <PresentationFormat>On-screen Show (4:3)</PresentationFormat>
  <Paragraphs>346</Paragraphs>
  <Slides>32</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Calibri</vt:lpstr>
      <vt:lpstr>Georgia</vt:lpstr>
      <vt:lpstr>Lucida Sans Unicode</vt:lpstr>
      <vt:lpstr>Open Sans</vt:lpstr>
      <vt:lpstr>Times New Roman</vt:lpstr>
      <vt:lpstr>verdana</vt:lpstr>
      <vt:lpstr>verdana</vt:lpstr>
      <vt:lpstr>Wingdings</vt:lpstr>
      <vt:lpstr>Wingdings 2</vt:lpstr>
      <vt:lpstr>Wingdings 3</vt:lpstr>
      <vt:lpstr>Concourse</vt:lpstr>
      <vt:lpstr>Lone Star PETS 2020  Rotary Basics     </vt:lpstr>
      <vt:lpstr>PowerPoint Presentation</vt:lpstr>
      <vt:lpstr>Membership Growth Rate</vt:lpstr>
      <vt:lpstr>RI Messages: Rotary.org</vt:lpstr>
      <vt:lpstr>Innovation is the Key to Healthy Organizations</vt:lpstr>
      <vt:lpstr>PowerPoint Presentation</vt:lpstr>
      <vt:lpstr>What Time is It?</vt:lpstr>
      <vt:lpstr>PowerPoint Presentation</vt:lpstr>
      <vt:lpstr> Rotary’s Strategic Priorities and Goals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vt:lpstr>
      <vt:lpstr>PowerPoint Presentation</vt:lpstr>
      <vt:lpstr>PowerPoint Presentation</vt:lpstr>
      <vt:lpstr>Rotary Foundation Motto &amp; Mission</vt:lpstr>
      <vt:lpstr>Educational Programs</vt:lpstr>
      <vt:lpstr>PowerPoint Presentation</vt:lpstr>
      <vt:lpstr>Annual Programs Fund (APF)</vt:lpstr>
      <vt:lpstr>PowerPoint Presentation</vt:lpstr>
      <vt:lpstr>Understanding APF/SHARE</vt:lpstr>
      <vt:lpstr>Areas of Focus</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Club Website</dc:title>
  <dc:creator>remijans</dc:creator>
  <cp:lastModifiedBy>George Ritcheske</cp:lastModifiedBy>
  <cp:revision>352</cp:revision>
  <cp:lastPrinted>2018-03-01T17:40:42Z</cp:lastPrinted>
  <dcterms:created xsi:type="dcterms:W3CDTF">2010-09-30T21:31:52Z</dcterms:created>
  <dcterms:modified xsi:type="dcterms:W3CDTF">2020-02-28T05:01:01Z</dcterms:modified>
</cp:coreProperties>
</file>