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0" r:id="rId6"/>
    <p:sldId id="271" r:id="rId7"/>
    <p:sldId id="272" r:id="rId8"/>
    <p:sldId id="273" r:id="rId9"/>
    <p:sldId id="276" r:id="rId10"/>
    <p:sldId id="274" r:id="rId11"/>
    <p:sldId id="275" r:id="rId12"/>
    <p:sldId id="282" r:id="rId13"/>
    <p:sldId id="263" r:id="rId14"/>
    <p:sldId id="264" r:id="rId15"/>
    <p:sldId id="265" r:id="rId16"/>
    <p:sldId id="278" r:id="rId17"/>
    <p:sldId id="280" r:id="rId18"/>
    <p:sldId id="257" r:id="rId19"/>
    <p:sldId id="258" r:id="rId20"/>
    <p:sldId id="260" r:id="rId21"/>
    <p:sldId id="261" r:id="rId22"/>
    <p:sldId id="267" r:id="rId23"/>
    <p:sldId id="268" r:id="rId24"/>
    <p:sldId id="266" r:id="rId25"/>
    <p:sldId id="285" r:id="rId26"/>
    <p:sldId id="283" r:id="rId27"/>
    <p:sldId id="284"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642F33-278F-44C7-8DB8-6F38891331A6}" v="2" dt="2024-02-25T21:21:00.0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18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60E4FC6-444C-4BE8-983B-BC78F47224F1}" type="datetimeFigureOut">
              <a:rPr lang="en-US" smtClean="0"/>
              <a:pPr/>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137CE-E924-45F7-8808-8C5BAD84E3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0E4FC6-444C-4BE8-983B-BC78F47224F1}" type="datetimeFigureOut">
              <a:rPr lang="en-US" smtClean="0"/>
              <a:pPr/>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137CE-E924-45F7-8808-8C5BAD84E3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0E4FC6-444C-4BE8-983B-BC78F47224F1}" type="datetimeFigureOut">
              <a:rPr lang="en-US" smtClean="0"/>
              <a:pPr/>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137CE-E924-45F7-8808-8C5BAD84E3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0E4FC6-444C-4BE8-983B-BC78F47224F1}" type="datetimeFigureOut">
              <a:rPr lang="en-US" smtClean="0"/>
              <a:pPr/>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137CE-E924-45F7-8808-8C5BAD84E3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0E4FC6-444C-4BE8-983B-BC78F47224F1}" type="datetimeFigureOut">
              <a:rPr lang="en-US" smtClean="0"/>
              <a:pPr/>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137CE-E924-45F7-8808-8C5BAD84E30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0E4FC6-444C-4BE8-983B-BC78F47224F1}" type="datetimeFigureOut">
              <a:rPr lang="en-US" smtClean="0"/>
              <a:pPr/>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4137CE-E924-45F7-8808-8C5BAD84E3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0E4FC6-444C-4BE8-983B-BC78F47224F1}" type="datetimeFigureOut">
              <a:rPr lang="en-US" smtClean="0"/>
              <a:pPr/>
              <a:t>2/26/2024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4137CE-E924-45F7-8808-8C5BAD84E3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0E4FC6-444C-4BE8-983B-BC78F47224F1}" type="datetimeFigureOut">
              <a:rPr lang="en-US" smtClean="0"/>
              <a:pPr/>
              <a:t>2/26/2024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4137CE-E924-45F7-8808-8C5BAD84E3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0E4FC6-444C-4BE8-983B-BC78F47224F1}" type="datetimeFigureOut">
              <a:rPr lang="en-US" smtClean="0"/>
              <a:pPr/>
              <a:t>2/26/2024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4137CE-E924-45F7-8808-8C5BAD84E3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0E4FC6-444C-4BE8-983B-BC78F47224F1}" type="datetimeFigureOut">
              <a:rPr lang="en-US" smtClean="0"/>
              <a:pPr/>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4137CE-E924-45F7-8808-8C5BAD84E3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0E4FC6-444C-4BE8-983B-BC78F47224F1}" type="datetimeFigureOut">
              <a:rPr lang="en-US" smtClean="0"/>
              <a:pPr/>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4137CE-E924-45F7-8808-8C5BAD84E3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0E4FC6-444C-4BE8-983B-BC78F47224F1}" type="datetimeFigureOut">
              <a:rPr lang="en-US" smtClean="0"/>
              <a:pPr/>
              <a:t>2/26/2024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4137CE-E924-45F7-8808-8C5BAD84E3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reynoldsfranke.com/" TargetMode="External"/><Relationship Id="rId2" Type="http://schemas.openxmlformats.org/officeDocument/2006/relationships/hyperlink" Target="mailto:Ronney@reynoldsfranke.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Ronney@reynoldsfranke.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43393"/>
            <a:ext cx="7696200" cy="3581400"/>
          </a:xfrm>
        </p:spPr>
        <p:txBody>
          <a:bodyPr>
            <a:normAutofit fontScale="90000"/>
          </a:bodyPr>
          <a:lstStyle/>
          <a:p>
            <a:br>
              <a:rPr lang="en-US" dirty="0"/>
            </a:br>
            <a:r>
              <a:rPr lang="en-US" dirty="0"/>
              <a:t>Financial &amp; Budgeting Responsibilities</a:t>
            </a:r>
            <a:br>
              <a:rPr lang="en-US" dirty="0"/>
            </a:br>
            <a:r>
              <a:rPr lang="en-US" dirty="0"/>
              <a:t>of Rotary Club Presidents</a:t>
            </a:r>
            <a:br>
              <a:rPr lang="en-US" dirty="0"/>
            </a:br>
            <a:r>
              <a:rPr lang="en-US" dirty="0"/>
              <a:t>by </a:t>
            </a:r>
            <a:br>
              <a:rPr lang="en-US" dirty="0"/>
            </a:br>
            <a:r>
              <a:rPr lang="en-US" dirty="0"/>
              <a:t>PDG Ronney Reynolds, CPA</a:t>
            </a:r>
          </a:p>
        </p:txBody>
      </p:sp>
      <p:sp>
        <p:nvSpPr>
          <p:cNvPr id="3" name="Subtitle 2"/>
          <p:cNvSpPr>
            <a:spLocks noGrp="1"/>
          </p:cNvSpPr>
          <p:nvPr>
            <p:ph type="subTitle" idx="1"/>
          </p:nvPr>
        </p:nvSpPr>
        <p:spPr>
          <a:xfrm>
            <a:off x="1371600" y="4124793"/>
            <a:ext cx="6400800" cy="2733207"/>
          </a:xfrm>
        </p:spPr>
        <p:txBody>
          <a:bodyPr/>
          <a:lstStyle/>
          <a:p>
            <a:endParaRPr lang="en-US" dirty="0"/>
          </a:p>
          <a:p>
            <a:r>
              <a:rPr lang="en-US" dirty="0"/>
              <a:t>Lone Star P.E.T.S.</a:t>
            </a:r>
          </a:p>
          <a:p>
            <a:r>
              <a:rPr lang="en-US" dirty="0"/>
              <a:t>February 29, 2024</a:t>
            </a:r>
          </a:p>
          <a:p>
            <a:endParaRPr lang="en-US" dirty="0"/>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Questions</a:t>
            </a:r>
          </a:p>
        </p:txBody>
      </p:sp>
      <p:sp>
        <p:nvSpPr>
          <p:cNvPr id="3" name="Content Placeholder 2"/>
          <p:cNvSpPr>
            <a:spLocks noGrp="1"/>
          </p:cNvSpPr>
          <p:nvPr>
            <p:ph idx="1"/>
          </p:nvPr>
        </p:nvSpPr>
        <p:spPr/>
        <p:txBody>
          <a:bodyPr>
            <a:normAutofit lnSpcReduction="10000"/>
          </a:bodyPr>
          <a:lstStyle/>
          <a:p>
            <a:r>
              <a:rPr lang="en-US" dirty="0"/>
              <a:t>Why does your club prepare a budget?</a:t>
            </a:r>
          </a:p>
          <a:p>
            <a:r>
              <a:rPr lang="en-US" dirty="0"/>
              <a:t>____________________________________</a:t>
            </a:r>
          </a:p>
          <a:p>
            <a:r>
              <a:rPr lang="en-US" dirty="0"/>
              <a:t>____________________________________</a:t>
            </a:r>
          </a:p>
          <a:p>
            <a:r>
              <a:rPr lang="en-US" dirty="0"/>
              <a:t>____________________________________</a:t>
            </a:r>
          </a:p>
          <a:p>
            <a:r>
              <a:rPr lang="en-US" dirty="0"/>
              <a:t>Who prepares your budget? Why?</a:t>
            </a:r>
          </a:p>
          <a:p>
            <a:r>
              <a:rPr lang="en-US" dirty="0"/>
              <a:t>____________________________________</a:t>
            </a:r>
          </a:p>
          <a:p>
            <a:r>
              <a:rPr lang="en-US" dirty="0"/>
              <a:t>____________________________________</a:t>
            </a:r>
          </a:p>
          <a:p>
            <a:r>
              <a:rPr lang="en-US" dirty="0"/>
              <a:t>____________________________________</a:t>
            </a:r>
          </a:p>
          <a:p>
            <a:endParaRPr lang="en-US" dirty="0"/>
          </a:p>
        </p:txBody>
      </p:sp>
    </p:spTree>
    <p:extLst>
      <p:ext uri="{BB962C8B-B14F-4D97-AF65-F5344CB8AC3E}">
        <p14:creationId xmlns:p14="http://schemas.microsoft.com/office/powerpoint/2010/main" val="3397093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Questions</a:t>
            </a:r>
          </a:p>
        </p:txBody>
      </p:sp>
      <p:sp>
        <p:nvSpPr>
          <p:cNvPr id="3" name="Content Placeholder 2"/>
          <p:cNvSpPr>
            <a:spLocks noGrp="1"/>
          </p:cNvSpPr>
          <p:nvPr>
            <p:ph idx="1"/>
          </p:nvPr>
        </p:nvSpPr>
        <p:spPr/>
        <p:txBody>
          <a:bodyPr>
            <a:normAutofit fontScale="92500" lnSpcReduction="10000"/>
          </a:bodyPr>
          <a:lstStyle/>
          <a:p>
            <a:r>
              <a:rPr lang="en-US" dirty="0"/>
              <a:t>Who approves your budget? Why?</a:t>
            </a:r>
          </a:p>
          <a:p>
            <a:r>
              <a:rPr lang="en-US" dirty="0"/>
              <a:t>____________________________________</a:t>
            </a:r>
          </a:p>
          <a:p>
            <a:r>
              <a:rPr lang="en-US" dirty="0"/>
              <a:t>____________________________________</a:t>
            </a:r>
          </a:p>
          <a:p>
            <a:r>
              <a:rPr lang="en-US" dirty="0"/>
              <a:t>____________________________________</a:t>
            </a:r>
          </a:p>
          <a:p>
            <a:r>
              <a:rPr lang="en-US" dirty="0"/>
              <a:t>Who monitors that you are staying within budget?  How?  When?</a:t>
            </a:r>
          </a:p>
          <a:p>
            <a:r>
              <a:rPr lang="en-US" dirty="0"/>
              <a:t>____________________________________</a:t>
            </a:r>
          </a:p>
          <a:p>
            <a:r>
              <a:rPr lang="en-US" dirty="0"/>
              <a:t>____________________________________</a:t>
            </a:r>
          </a:p>
          <a:p>
            <a:r>
              <a:rPr lang="en-US" dirty="0"/>
              <a:t>____________________________________</a:t>
            </a:r>
          </a:p>
        </p:txBody>
      </p:sp>
    </p:spTree>
    <p:extLst>
      <p:ext uri="{BB962C8B-B14F-4D97-AF65-F5344CB8AC3E}">
        <p14:creationId xmlns:p14="http://schemas.microsoft.com/office/powerpoint/2010/main" val="2113099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Questions</a:t>
            </a:r>
          </a:p>
        </p:txBody>
      </p:sp>
      <p:sp>
        <p:nvSpPr>
          <p:cNvPr id="3" name="Content Placeholder 2"/>
          <p:cNvSpPr>
            <a:spLocks noGrp="1"/>
          </p:cNvSpPr>
          <p:nvPr>
            <p:ph idx="1"/>
          </p:nvPr>
        </p:nvSpPr>
        <p:spPr/>
        <p:txBody>
          <a:bodyPr>
            <a:normAutofit fontScale="92500" lnSpcReduction="10000"/>
          </a:bodyPr>
          <a:lstStyle/>
          <a:p>
            <a:r>
              <a:rPr lang="en-US" dirty="0"/>
              <a:t>Are you required to stay within budget?</a:t>
            </a:r>
          </a:p>
          <a:p>
            <a:r>
              <a:rPr lang="en-US" dirty="0"/>
              <a:t>Can you incur expenses in excess of budget? What happens if you do?  Can you amend the budget?  How? When?</a:t>
            </a:r>
          </a:p>
          <a:p>
            <a:r>
              <a:rPr lang="en-US" dirty="0"/>
              <a:t>____________________________________</a:t>
            </a:r>
          </a:p>
          <a:p>
            <a:r>
              <a:rPr lang="en-US" dirty="0"/>
              <a:t>____________________________________</a:t>
            </a:r>
          </a:p>
          <a:p>
            <a:r>
              <a:rPr lang="en-US" dirty="0"/>
              <a:t>____________________________________</a:t>
            </a:r>
          </a:p>
          <a:p>
            <a:r>
              <a:rPr lang="en-US" dirty="0"/>
              <a:t>____________________________________</a:t>
            </a:r>
          </a:p>
          <a:p>
            <a:r>
              <a:rPr lang="en-US" dirty="0"/>
              <a:t>____________________________________</a:t>
            </a:r>
          </a:p>
        </p:txBody>
      </p:sp>
    </p:spTree>
    <p:extLst>
      <p:ext uri="{BB962C8B-B14F-4D97-AF65-F5344CB8AC3E}">
        <p14:creationId xmlns:p14="http://schemas.microsoft.com/office/powerpoint/2010/main" val="1840999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20FF0-4A04-493E-AAEF-79992E2CE400}"/>
              </a:ext>
            </a:extLst>
          </p:cNvPr>
          <p:cNvSpPr>
            <a:spLocks noGrp="1"/>
          </p:cNvSpPr>
          <p:nvPr>
            <p:ph type="title"/>
          </p:nvPr>
        </p:nvSpPr>
        <p:spPr/>
        <p:txBody>
          <a:bodyPr/>
          <a:lstStyle/>
          <a:p>
            <a:r>
              <a:rPr lang="en-US" dirty="0"/>
              <a:t>Payments to Rotary International</a:t>
            </a:r>
          </a:p>
        </p:txBody>
      </p:sp>
      <p:sp>
        <p:nvSpPr>
          <p:cNvPr id="3" name="Content Placeholder 2">
            <a:extLst>
              <a:ext uri="{FF2B5EF4-FFF2-40B4-BE49-F238E27FC236}">
                <a16:creationId xmlns:a16="http://schemas.microsoft.com/office/drawing/2014/main" id="{8FBA3B48-0982-4386-A1DB-0C2A597AF380}"/>
              </a:ext>
            </a:extLst>
          </p:cNvPr>
          <p:cNvSpPr>
            <a:spLocks noGrp="1"/>
          </p:cNvSpPr>
          <p:nvPr>
            <p:ph idx="1"/>
          </p:nvPr>
        </p:nvSpPr>
        <p:spPr/>
        <p:txBody>
          <a:bodyPr>
            <a:normAutofit fontScale="92500" lnSpcReduction="20000"/>
          </a:bodyPr>
          <a:lstStyle/>
          <a:p>
            <a:r>
              <a:rPr lang="en-US" dirty="0"/>
              <a:t>How much are the fees?</a:t>
            </a:r>
          </a:p>
          <a:p>
            <a:r>
              <a:rPr lang="en-US" dirty="0"/>
              <a:t>A.  Per capita dues             ________</a:t>
            </a:r>
          </a:p>
          <a:p>
            <a:r>
              <a:rPr lang="en-US" dirty="0"/>
              <a:t>B.  The Rotarian                  ________</a:t>
            </a:r>
          </a:p>
          <a:p>
            <a:r>
              <a:rPr lang="en-US" dirty="0"/>
              <a:t>C.  Council on Legislation  ________</a:t>
            </a:r>
          </a:p>
          <a:p>
            <a:r>
              <a:rPr lang="en-US" dirty="0"/>
              <a:t>D.  Other                               ________</a:t>
            </a:r>
          </a:p>
          <a:p>
            <a:r>
              <a:rPr lang="en-US" dirty="0"/>
              <a:t>How are they calculated?</a:t>
            </a:r>
          </a:p>
          <a:p>
            <a:pPr marL="0" indent="0">
              <a:buNone/>
            </a:pPr>
            <a:r>
              <a:rPr lang="en-US" dirty="0"/>
              <a:t>  ___________ @ _________________</a:t>
            </a:r>
          </a:p>
          <a:p>
            <a:r>
              <a:rPr lang="en-US" dirty="0"/>
              <a:t>When are they due?  </a:t>
            </a:r>
          </a:p>
          <a:p>
            <a:pPr marL="0" indent="0">
              <a:buNone/>
            </a:pPr>
            <a:r>
              <a:rPr lang="en-US" dirty="0"/>
              <a:t>  _______________  and ____________</a:t>
            </a:r>
          </a:p>
        </p:txBody>
      </p:sp>
    </p:spTree>
    <p:extLst>
      <p:ext uri="{BB962C8B-B14F-4D97-AF65-F5344CB8AC3E}">
        <p14:creationId xmlns:p14="http://schemas.microsoft.com/office/powerpoint/2010/main" val="3655335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2CDD1-02B2-4BEE-A291-E3D7B4B6FF16}"/>
              </a:ext>
            </a:extLst>
          </p:cNvPr>
          <p:cNvSpPr>
            <a:spLocks noGrp="1"/>
          </p:cNvSpPr>
          <p:nvPr>
            <p:ph type="title"/>
          </p:nvPr>
        </p:nvSpPr>
        <p:spPr/>
        <p:txBody>
          <a:bodyPr/>
          <a:lstStyle/>
          <a:p>
            <a:r>
              <a:rPr lang="en-US" dirty="0"/>
              <a:t>Payments to District</a:t>
            </a:r>
          </a:p>
        </p:txBody>
      </p:sp>
      <p:sp>
        <p:nvSpPr>
          <p:cNvPr id="3" name="Content Placeholder 2">
            <a:extLst>
              <a:ext uri="{FF2B5EF4-FFF2-40B4-BE49-F238E27FC236}">
                <a16:creationId xmlns:a16="http://schemas.microsoft.com/office/drawing/2014/main" id="{0D877646-3060-4CA9-AB88-BC141A4AEEF1}"/>
              </a:ext>
            </a:extLst>
          </p:cNvPr>
          <p:cNvSpPr>
            <a:spLocks noGrp="1"/>
          </p:cNvSpPr>
          <p:nvPr>
            <p:ph idx="1"/>
          </p:nvPr>
        </p:nvSpPr>
        <p:spPr/>
        <p:txBody>
          <a:bodyPr/>
          <a:lstStyle/>
          <a:p>
            <a:r>
              <a:rPr lang="en-US" dirty="0"/>
              <a:t>How much are the dues?  ___________</a:t>
            </a:r>
          </a:p>
          <a:p>
            <a:r>
              <a:rPr lang="en-US" dirty="0"/>
              <a:t>When are the dues due?  ____________</a:t>
            </a:r>
          </a:p>
          <a:p>
            <a:r>
              <a:rPr lang="en-US" dirty="0"/>
              <a:t>Who decides the amount of dues?</a:t>
            </a:r>
          </a:p>
          <a:p>
            <a:pPr marL="0" indent="0">
              <a:buNone/>
            </a:pPr>
            <a:r>
              <a:rPr lang="en-US" dirty="0"/>
              <a:t>    _______________________</a:t>
            </a:r>
          </a:p>
          <a:p>
            <a:r>
              <a:rPr lang="en-US" dirty="0"/>
              <a:t>When is the decision made?</a:t>
            </a:r>
          </a:p>
          <a:p>
            <a:pPr marL="0" indent="0">
              <a:buNone/>
            </a:pPr>
            <a:r>
              <a:rPr lang="en-US" dirty="0"/>
              <a:t>    ________________________</a:t>
            </a:r>
          </a:p>
        </p:txBody>
      </p:sp>
    </p:spTree>
    <p:extLst>
      <p:ext uri="{BB962C8B-B14F-4D97-AF65-F5344CB8AC3E}">
        <p14:creationId xmlns:p14="http://schemas.microsoft.com/office/powerpoint/2010/main" val="1284019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Good Budget Process</a:t>
            </a:r>
          </a:p>
        </p:txBody>
      </p:sp>
      <p:sp>
        <p:nvSpPr>
          <p:cNvPr id="3" name="Content Placeholder 2"/>
          <p:cNvSpPr>
            <a:spLocks noGrp="1"/>
          </p:cNvSpPr>
          <p:nvPr>
            <p:ph idx="1"/>
          </p:nvPr>
        </p:nvSpPr>
        <p:spPr/>
        <p:txBody>
          <a:bodyPr>
            <a:normAutofit fontScale="92500" lnSpcReduction="10000"/>
          </a:bodyPr>
          <a:lstStyle/>
          <a:p>
            <a:r>
              <a:rPr lang="en-US" dirty="0"/>
              <a:t>1.  Treasurer develops a draft budget based on prior years information, anticipated current year information, committee chair recommendations and any strategic planning document.  It will include all backup documentation </a:t>
            </a:r>
          </a:p>
          <a:p>
            <a:r>
              <a:rPr lang="en-US" dirty="0"/>
              <a:t>2.  President reviews draft budget and makes suggestions based on his/her plans for the year. </a:t>
            </a:r>
          </a:p>
          <a:p>
            <a:r>
              <a:rPr lang="en-US" dirty="0"/>
              <a:t>3.  Treasurer updates draft budget with President’s suggestions for meeting with Board of Directors</a:t>
            </a:r>
          </a:p>
          <a:p>
            <a:endParaRPr lang="en-US"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Good Budget Process</a:t>
            </a:r>
          </a:p>
        </p:txBody>
      </p:sp>
      <p:sp>
        <p:nvSpPr>
          <p:cNvPr id="3" name="Content Placeholder 2"/>
          <p:cNvSpPr>
            <a:spLocks noGrp="1"/>
          </p:cNvSpPr>
          <p:nvPr>
            <p:ph idx="1"/>
          </p:nvPr>
        </p:nvSpPr>
        <p:spPr/>
        <p:txBody>
          <a:bodyPr/>
          <a:lstStyle/>
          <a:p>
            <a:r>
              <a:rPr lang="en-US" dirty="0"/>
              <a:t>4. President and Treasurer present the draft budget to the board of directors.  </a:t>
            </a:r>
          </a:p>
          <a:p>
            <a:r>
              <a:rPr lang="en-US" dirty="0"/>
              <a:t>      a.  Full participation by board of directors</a:t>
            </a:r>
          </a:p>
          <a:p>
            <a:r>
              <a:rPr lang="en-US" dirty="0"/>
              <a:t>      b. President explains his/her priorities and answers questions </a:t>
            </a:r>
          </a:p>
          <a:p>
            <a:r>
              <a:rPr lang="en-US" dirty="0"/>
              <a:t>      c.  Treasurer answers questions as to history and probability of success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Good Budget Process</a:t>
            </a:r>
          </a:p>
        </p:txBody>
      </p:sp>
      <p:sp>
        <p:nvSpPr>
          <p:cNvPr id="3" name="Content Placeholder 2"/>
          <p:cNvSpPr>
            <a:spLocks noGrp="1"/>
          </p:cNvSpPr>
          <p:nvPr>
            <p:ph idx="1"/>
          </p:nvPr>
        </p:nvSpPr>
        <p:spPr/>
        <p:txBody>
          <a:bodyPr/>
          <a:lstStyle/>
          <a:p>
            <a:r>
              <a:rPr lang="en-US" dirty="0"/>
              <a:t>5.  After any adjustments, the budget is approved by the board of directors </a:t>
            </a:r>
          </a:p>
          <a:p>
            <a:r>
              <a:rPr lang="en-US" dirty="0"/>
              <a:t>6.  If club bylaws state the budget must be approved by the membership, it is taken to them for a vote.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Good Budget Process</a:t>
            </a:r>
          </a:p>
        </p:txBody>
      </p:sp>
      <p:sp>
        <p:nvSpPr>
          <p:cNvPr id="3" name="Content Placeholder 2"/>
          <p:cNvSpPr>
            <a:spLocks noGrp="1"/>
          </p:cNvSpPr>
          <p:nvPr>
            <p:ph idx="1"/>
          </p:nvPr>
        </p:nvSpPr>
        <p:spPr/>
        <p:txBody>
          <a:bodyPr>
            <a:normAutofit fontScale="92500"/>
          </a:bodyPr>
          <a:lstStyle/>
          <a:p>
            <a:r>
              <a:rPr lang="en-US" dirty="0"/>
              <a:t>7.  If membership approval is not required, it is still good policy to present the budget to the full members (full disclosure)</a:t>
            </a:r>
          </a:p>
          <a:p>
            <a:r>
              <a:rPr lang="en-US" dirty="0"/>
              <a:t>8.  Approved budget is then given back to the Treasurer to include in monthly financial statements</a:t>
            </a:r>
          </a:p>
          <a:p>
            <a:r>
              <a:rPr lang="en-US" dirty="0"/>
              <a:t>9.  Your Executive Director (if you have one)  can assist in a number of these processes, but the final responsibility resides with the officers.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7961F-3E35-4964-91E0-9BAE7A49D307}"/>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1ABDAE4B-5BC3-4150-AFB6-635A3FFA934C}"/>
              </a:ext>
            </a:extLst>
          </p:cNvPr>
          <p:cNvGraphicFramePr>
            <a:graphicFrameLocks noGrp="1"/>
          </p:cNvGraphicFramePr>
          <p:nvPr>
            <p:ph idx="1"/>
            <p:extLst>
              <p:ext uri="{D42A27DB-BD31-4B8C-83A1-F6EECF244321}">
                <p14:modId xmlns:p14="http://schemas.microsoft.com/office/powerpoint/2010/main" val="2156512950"/>
              </p:ext>
            </p:extLst>
          </p:nvPr>
        </p:nvGraphicFramePr>
        <p:xfrm>
          <a:off x="1066801" y="274639"/>
          <a:ext cx="6324604" cy="6308714"/>
        </p:xfrm>
        <a:graphic>
          <a:graphicData uri="http://schemas.openxmlformats.org/drawingml/2006/table">
            <a:tbl>
              <a:tblPr>
                <a:tableStyleId>{5C22544A-7EE6-4342-B048-85BDC9FD1C3A}</a:tableStyleId>
              </a:tblPr>
              <a:tblGrid>
                <a:gridCol w="461650">
                  <a:extLst>
                    <a:ext uri="{9D8B030D-6E8A-4147-A177-3AD203B41FA5}">
                      <a16:colId xmlns:a16="http://schemas.microsoft.com/office/drawing/2014/main" val="3677057937"/>
                    </a:ext>
                  </a:extLst>
                </a:gridCol>
                <a:gridCol w="1144892">
                  <a:extLst>
                    <a:ext uri="{9D8B030D-6E8A-4147-A177-3AD203B41FA5}">
                      <a16:colId xmlns:a16="http://schemas.microsoft.com/office/drawing/2014/main" val="2660532851"/>
                    </a:ext>
                  </a:extLst>
                </a:gridCol>
                <a:gridCol w="886368">
                  <a:extLst>
                    <a:ext uri="{9D8B030D-6E8A-4147-A177-3AD203B41FA5}">
                      <a16:colId xmlns:a16="http://schemas.microsoft.com/office/drawing/2014/main" val="4024380699"/>
                    </a:ext>
                  </a:extLst>
                </a:gridCol>
                <a:gridCol w="249291">
                  <a:extLst>
                    <a:ext uri="{9D8B030D-6E8A-4147-A177-3AD203B41FA5}">
                      <a16:colId xmlns:a16="http://schemas.microsoft.com/office/drawing/2014/main" val="1745195118"/>
                    </a:ext>
                  </a:extLst>
                </a:gridCol>
                <a:gridCol w="886368">
                  <a:extLst>
                    <a:ext uri="{9D8B030D-6E8A-4147-A177-3AD203B41FA5}">
                      <a16:colId xmlns:a16="http://schemas.microsoft.com/office/drawing/2014/main" val="1504170525"/>
                    </a:ext>
                  </a:extLst>
                </a:gridCol>
                <a:gridCol w="886368">
                  <a:extLst>
                    <a:ext uri="{9D8B030D-6E8A-4147-A177-3AD203B41FA5}">
                      <a16:colId xmlns:a16="http://schemas.microsoft.com/office/drawing/2014/main" val="1263583890"/>
                    </a:ext>
                  </a:extLst>
                </a:gridCol>
                <a:gridCol w="923299">
                  <a:extLst>
                    <a:ext uri="{9D8B030D-6E8A-4147-A177-3AD203B41FA5}">
                      <a16:colId xmlns:a16="http://schemas.microsoft.com/office/drawing/2014/main" val="1346153379"/>
                    </a:ext>
                  </a:extLst>
                </a:gridCol>
                <a:gridCol w="886368">
                  <a:extLst>
                    <a:ext uri="{9D8B030D-6E8A-4147-A177-3AD203B41FA5}">
                      <a16:colId xmlns:a16="http://schemas.microsoft.com/office/drawing/2014/main" val="86221355"/>
                    </a:ext>
                  </a:extLst>
                </a:gridCol>
              </a:tblGrid>
              <a:tr h="242177">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gridSpan="2">
                  <a:txBody>
                    <a:bodyPr/>
                    <a:lstStyle/>
                    <a:p>
                      <a:pPr algn="l" fontAlgn="b"/>
                      <a:r>
                        <a:rPr lang="en-US" sz="1000" u="none" strike="noStrike">
                          <a:effectLst/>
                        </a:rPr>
                        <a:t>Operations</a:t>
                      </a:r>
                      <a:endParaRPr lang="en-US" sz="1000" b="0" i="0" u="none" strike="noStrike">
                        <a:solidFill>
                          <a:srgbClr val="000000"/>
                        </a:solidFill>
                        <a:effectLst/>
                        <a:latin typeface="Calibri" panose="020F0502020204030204" pitchFamily="34" charset="0"/>
                      </a:endParaRPr>
                    </a:p>
                  </a:txBody>
                  <a:tcPr marL="8687" marR="8687" marT="8687" marB="0" anchor="b"/>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4039671499"/>
                  </a:ext>
                </a:extLst>
              </a:tr>
              <a:tr h="242177">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baseline="0" dirty="0">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Budget</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Cur YTD</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Last Year</a:t>
                      </a:r>
                      <a:endParaRPr lang="en-US" sz="1000" b="0" i="0" u="none" strike="noStrike">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3928295521"/>
                  </a:ext>
                </a:extLst>
              </a:tr>
              <a:tr h="242177">
                <a:tc gridSpan="2">
                  <a:txBody>
                    <a:bodyPr/>
                    <a:lstStyle/>
                    <a:p>
                      <a:pPr algn="l" fontAlgn="b"/>
                      <a:r>
                        <a:rPr lang="en-US" sz="1000" u="none" strike="noStrike">
                          <a:effectLst/>
                        </a:rPr>
                        <a:t>Revenue</a:t>
                      </a:r>
                      <a:endParaRPr lang="en-US" sz="1000" b="0" i="0" u="none" strike="noStrike">
                        <a:solidFill>
                          <a:srgbClr val="000000"/>
                        </a:solidFill>
                        <a:effectLst/>
                        <a:latin typeface="Calibri" panose="020F0502020204030204" pitchFamily="34" charset="0"/>
                      </a:endParaRPr>
                    </a:p>
                  </a:txBody>
                  <a:tcPr marL="8687" marR="8687" marT="8687" marB="0" anchor="b"/>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4131899199"/>
                  </a:ext>
                </a:extLst>
              </a:tr>
              <a:tr h="438341">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Dues</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a:t>
                      </a:r>
                      <a:endParaRPr lang="en-US" sz="1000" b="0" i="0" u="none" strike="noStrike">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3934207993"/>
                  </a:ext>
                </a:extLst>
              </a:tr>
              <a:tr h="242177">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dirty="0">
                          <a:effectLst/>
                        </a:rPr>
                        <a:t>Meals</a:t>
                      </a:r>
                      <a:endParaRPr lang="en-US" sz="1000" b="0" i="0" u="none" strike="noStrike" dirty="0">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2937647240"/>
                  </a:ext>
                </a:extLst>
              </a:tr>
              <a:tr h="242177">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Initiations</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3131048279"/>
                  </a:ext>
                </a:extLst>
              </a:tr>
              <a:tr h="242177">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Assesments</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4236790385"/>
                  </a:ext>
                </a:extLst>
              </a:tr>
              <a:tr h="242177">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Interest</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3882710652"/>
                  </a:ext>
                </a:extLst>
              </a:tr>
              <a:tr h="438341">
                <a:tc gridSpan="2">
                  <a:txBody>
                    <a:bodyPr/>
                    <a:lstStyle/>
                    <a:p>
                      <a:pPr algn="l" fontAlgn="b"/>
                      <a:r>
                        <a:rPr lang="en-US" sz="1000" u="none" strike="noStrike">
                          <a:effectLst/>
                        </a:rPr>
                        <a:t>Total Revenue</a:t>
                      </a:r>
                      <a:endParaRPr lang="en-US" sz="1000" b="0" i="0" u="none" strike="noStrike">
                        <a:solidFill>
                          <a:srgbClr val="000000"/>
                        </a:solidFill>
                        <a:effectLst/>
                        <a:latin typeface="Calibri" panose="020F0502020204030204" pitchFamily="34" charset="0"/>
                      </a:endParaRPr>
                    </a:p>
                  </a:txBody>
                  <a:tcPr marL="8687" marR="8687" marT="8687" marB="0" anchor="b"/>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3639695091"/>
                  </a:ext>
                </a:extLst>
              </a:tr>
              <a:tr h="242177">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baseline="0" dirty="0">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506879828"/>
                  </a:ext>
                </a:extLst>
              </a:tr>
              <a:tr h="242177">
                <a:tc gridSpan="2">
                  <a:txBody>
                    <a:bodyPr/>
                    <a:lstStyle/>
                    <a:p>
                      <a:pPr algn="l" fontAlgn="b"/>
                      <a:r>
                        <a:rPr lang="en-US" sz="1000" u="none" strike="noStrike">
                          <a:effectLst/>
                        </a:rPr>
                        <a:t>Expenses:</a:t>
                      </a:r>
                      <a:endParaRPr lang="en-US" sz="1000" b="0" i="0" u="none" strike="noStrike">
                        <a:solidFill>
                          <a:srgbClr val="000000"/>
                        </a:solidFill>
                        <a:effectLst/>
                        <a:latin typeface="Calibri" panose="020F0502020204030204" pitchFamily="34" charset="0"/>
                      </a:endParaRPr>
                    </a:p>
                  </a:txBody>
                  <a:tcPr marL="8687" marR="8687" marT="8687" marB="0" anchor="b"/>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974140367"/>
                  </a:ext>
                </a:extLst>
              </a:tr>
              <a:tr h="438341">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Meals</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a:t>
                      </a:r>
                      <a:endParaRPr lang="en-US" sz="1000" b="0" i="0" u="none" strike="noStrike">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3470045843"/>
                  </a:ext>
                </a:extLst>
              </a:tr>
              <a:tr h="242177">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gridSpan="2">
                  <a:txBody>
                    <a:bodyPr/>
                    <a:lstStyle/>
                    <a:p>
                      <a:pPr algn="l" fontAlgn="b"/>
                      <a:r>
                        <a:rPr lang="en-US" sz="1000" u="none" strike="noStrike">
                          <a:effectLst/>
                        </a:rPr>
                        <a:t>Room Rental </a:t>
                      </a:r>
                      <a:endParaRPr lang="en-US" sz="1000" b="0" i="0" u="none" strike="noStrike">
                        <a:solidFill>
                          <a:srgbClr val="000000"/>
                        </a:solidFill>
                        <a:effectLst/>
                        <a:latin typeface="Calibri" panose="020F0502020204030204" pitchFamily="34" charset="0"/>
                      </a:endParaRPr>
                    </a:p>
                  </a:txBody>
                  <a:tcPr marL="8687" marR="8687" marT="8687" marB="0" anchor="b"/>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2908965734"/>
                  </a:ext>
                </a:extLst>
              </a:tr>
              <a:tr h="438341">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RI dues</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_________</a:t>
                      </a:r>
                      <a:endParaRPr lang="en-US" sz="1000" b="0" i="0" u="none" strike="noStrike">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2640984513"/>
                  </a:ext>
                </a:extLst>
              </a:tr>
              <a:tr h="438341">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District dues</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_________</a:t>
                      </a:r>
                      <a:endParaRPr lang="en-US" sz="1000" b="0" i="0" u="none" strike="noStrike">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2955290175"/>
                  </a:ext>
                </a:extLst>
              </a:tr>
              <a:tr h="242177">
                <a:tc gridSpan="2">
                  <a:txBody>
                    <a:bodyPr/>
                    <a:lstStyle/>
                    <a:p>
                      <a:pPr algn="l" fontAlgn="b"/>
                      <a:r>
                        <a:rPr lang="en-US" sz="1000" u="none" strike="noStrike">
                          <a:effectLst/>
                        </a:rPr>
                        <a:t>Total Expenses</a:t>
                      </a:r>
                      <a:endParaRPr lang="en-US" sz="1000" b="0" i="0" u="none" strike="noStrike">
                        <a:solidFill>
                          <a:srgbClr val="000000"/>
                        </a:solidFill>
                        <a:effectLst/>
                        <a:latin typeface="Calibri" panose="020F0502020204030204" pitchFamily="34" charset="0"/>
                      </a:endParaRPr>
                    </a:p>
                  </a:txBody>
                  <a:tcPr marL="8687" marR="8687" marT="8687" marB="0" anchor="b"/>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a:t>
                      </a:r>
                      <a:endParaRPr lang="en-US" sz="1000" b="0" i="0" u="none" strike="noStrike">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3971554351"/>
                  </a:ext>
                </a:extLst>
              </a:tr>
              <a:tr h="242177">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2953978891"/>
                  </a:ext>
                </a:extLst>
              </a:tr>
              <a:tr h="242177">
                <a:tc gridSpan="3">
                  <a:txBody>
                    <a:bodyPr/>
                    <a:lstStyle/>
                    <a:p>
                      <a:pPr algn="l" fontAlgn="b"/>
                      <a:r>
                        <a:rPr lang="en-US" sz="1000" u="none" strike="noStrike">
                          <a:effectLst/>
                        </a:rPr>
                        <a:t>Increase (Decrease)</a:t>
                      </a:r>
                      <a:endParaRPr lang="en-US" sz="1000" b="0" i="0" u="none" strike="noStrike">
                        <a:solidFill>
                          <a:srgbClr val="000000"/>
                        </a:solidFill>
                        <a:effectLst/>
                        <a:latin typeface="Calibri" panose="020F0502020204030204" pitchFamily="34" charset="0"/>
                      </a:endParaRPr>
                    </a:p>
                  </a:txBody>
                  <a:tcPr marL="8687" marR="8687" marT="8687"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a:t>
                      </a:r>
                      <a:endParaRPr lang="en-US" sz="1000" b="0" i="0" u="none" strike="noStrike">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2032458988"/>
                  </a:ext>
                </a:extLst>
              </a:tr>
              <a:tr h="242177">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baseline="0" dirty="0">
                        <a:solidFill>
                          <a:schemeClr val="bg1"/>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1336171302"/>
                  </a:ext>
                </a:extLst>
              </a:tr>
              <a:tr h="242177">
                <a:tc gridSpan="2">
                  <a:txBody>
                    <a:bodyPr/>
                    <a:lstStyle/>
                    <a:p>
                      <a:pPr algn="l" fontAlgn="b"/>
                      <a:r>
                        <a:rPr lang="en-US" sz="1000" u="none" strike="noStrike">
                          <a:effectLst/>
                        </a:rPr>
                        <a:t>Beginning Cash</a:t>
                      </a:r>
                      <a:endParaRPr lang="en-US" sz="1000" b="0" i="0" u="none" strike="noStrike">
                        <a:solidFill>
                          <a:srgbClr val="000000"/>
                        </a:solidFill>
                        <a:effectLst/>
                        <a:latin typeface="Calibri" panose="020F0502020204030204" pitchFamily="34" charset="0"/>
                      </a:endParaRPr>
                    </a:p>
                  </a:txBody>
                  <a:tcPr marL="8687" marR="8687" marT="8687" marB="0" anchor="b"/>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a:t>
                      </a:r>
                      <a:endParaRPr lang="en-US" sz="1000" b="0" i="0" u="none" strike="noStrike">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3350775235"/>
                  </a:ext>
                </a:extLst>
              </a:tr>
              <a:tr h="242177">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1872956526"/>
                  </a:ext>
                </a:extLst>
              </a:tr>
              <a:tr h="242177">
                <a:tc gridSpan="2">
                  <a:txBody>
                    <a:bodyPr/>
                    <a:lstStyle/>
                    <a:p>
                      <a:pPr algn="l" fontAlgn="b"/>
                      <a:r>
                        <a:rPr lang="en-US" sz="1000" u="none" strike="noStrike">
                          <a:effectLst/>
                        </a:rPr>
                        <a:t>Ending Cash</a:t>
                      </a:r>
                      <a:endParaRPr lang="en-US" sz="1000" b="0" i="0" u="none" strike="noStrike">
                        <a:solidFill>
                          <a:srgbClr val="000000"/>
                        </a:solidFill>
                        <a:effectLst/>
                        <a:latin typeface="Calibri" panose="020F0502020204030204" pitchFamily="34" charset="0"/>
                      </a:endParaRPr>
                    </a:p>
                  </a:txBody>
                  <a:tcPr marL="8687" marR="8687" marT="8687" marB="0" anchor="b"/>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a:effectLst/>
                        </a:rPr>
                        <a:t>$_______</a:t>
                      </a:r>
                      <a:endParaRPr lang="en-US" sz="1000" b="0" i="0" u="none" strike="noStrike">
                        <a:solidFill>
                          <a:srgbClr val="000000"/>
                        </a:solidFill>
                        <a:effectLst/>
                        <a:latin typeface="Calibri" panose="020F0502020204030204" pitchFamily="34" charset="0"/>
                      </a:endParaRPr>
                    </a:p>
                  </a:txBody>
                  <a:tcPr marL="8687" marR="8687" marT="8687" marB="0" anchor="b"/>
                </a:tc>
                <a:tc>
                  <a:txBody>
                    <a:bodyPr/>
                    <a:lstStyle/>
                    <a:p>
                      <a:pPr algn="l" fontAlgn="b"/>
                      <a:r>
                        <a:rPr lang="en-US" sz="1000" u="none" strike="noStrike" dirty="0">
                          <a:effectLst/>
                        </a:rPr>
                        <a:t>$_______</a:t>
                      </a:r>
                      <a:endParaRPr lang="en-US" sz="1000" b="0" i="0" u="none" strike="noStrike" dirty="0">
                        <a:solidFill>
                          <a:srgbClr val="000000"/>
                        </a:solidFill>
                        <a:effectLst/>
                        <a:latin typeface="Calibri" panose="020F0502020204030204" pitchFamily="34" charset="0"/>
                      </a:endParaRPr>
                    </a:p>
                  </a:txBody>
                  <a:tcPr marL="8687" marR="8687" marT="8687" marB="0" anchor="b"/>
                </a:tc>
                <a:extLst>
                  <a:ext uri="{0D108BD9-81ED-4DB2-BD59-A6C34878D82A}">
                    <a16:rowId xmlns:a16="http://schemas.microsoft.com/office/drawing/2014/main" val="3239210529"/>
                  </a:ext>
                </a:extLst>
              </a:tr>
            </a:tbl>
          </a:graphicData>
        </a:graphic>
      </p:graphicFrame>
    </p:spTree>
    <p:extLst>
      <p:ext uri="{BB962C8B-B14F-4D97-AF65-F5344CB8AC3E}">
        <p14:creationId xmlns:p14="http://schemas.microsoft.com/office/powerpoint/2010/main" val="2967776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0311C-D82A-4A69-8D84-4F4A554F5B3A}"/>
              </a:ext>
            </a:extLst>
          </p:cNvPr>
          <p:cNvSpPr>
            <a:spLocks noGrp="1"/>
          </p:cNvSpPr>
          <p:nvPr>
            <p:ph type="title"/>
          </p:nvPr>
        </p:nvSpPr>
        <p:spPr/>
        <p:txBody>
          <a:bodyPr>
            <a:normAutofit/>
          </a:bodyPr>
          <a:lstStyle/>
          <a:p>
            <a:r>
              <a:rPr lang="en-US" dirty="0"/>
              <a:t>To:  Rotary Club Presidents Elect </a:t>
            </a:r>
          </a:p>
        </p:txBody>
      </p:sp>
      <p:sp>
        <p:nvSpPr>
          <p:cNvPr id="3" name="Content Placeholder 2">
            <a:extLst>
              <a:ext uri="{FF2B5EF4-FFF2-40B4-BE49-F238E27FC236}">
                <a16:creationId xmlns:a16="http://schemas.microsoft.com/office/drawing/2014/main" id="{CF0B6E18-4618-46EA-A25F-A73CD9E26D75}"/>
              </a:ext>
            </a:extLst>
          </p:cNvPr>
          <p:cNvSpPr>
            <a:spLocks noGrp="1"/>
          </p:cNvSpPr>
          <p:nvPr>
            <p:ph idx="1"/>
          </p:nvPr>
        </p:nvSpPr>
        <p:spPr/>
        <p:txBody>
          <a:bodyPr/>
          <a:lstStyle/>
          <a:p>
            <a:r>
              <a:rPr lang="en-US" dirty="0"/>
              <a:t>This session on Financial Responsibilities does not train you to be a club treasurer.  It is a session to help you understand the president’s responsibilities for club finances.  We will take a view from 10,000 feet.</a:t>
            </a:r>
          </a:p>
          <a:p>
            <a:r>
              <a:rPr lang="en-US" dirty="0"/>
              <a:t>It will also help to keep you out of trouble with the Authorities   </a:t>
            </a:r>
          </a:p>
        </p:txBody>
      </p:sp>
    </p:spTree>
    <p:extLst>
      <p:ext uri="{BB962C8B-B14F-4D97-AF65-F5344CB8AC3E}">
        <p14:creationId xmlns:p14="http://schemas.microsoft.com/office/powerpoint/2010/main" val="2495258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39CBD-150D-48A3-BDAB-8F0C1267761C}"/>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0C3E7994-C572-44B8-A1F1-DA0212DAAC69}"/>
              </a:ext>
            </a:extLst>
          </p:cNvPr>
          <p:cNvGraphicFramePr>
            <a:graphicFrameLocks noGrp="1"/>
          </p:cNvGraphicFramePr>
          <p:nvPr>
            <p:ph idx="1"/>
            <p:extLst>
              <p:ext uri="{D42A27DB-BD31-4B8C-83A1-F6EECF244321}">
                <p14:modId xmlns:p14="http://schemas.microsoft.com/office/powerpoint/2010/main" val="1628948050"/>
              </p:ext>
            </p:extLst>
          </p:nvPr>
        </p:nvGraphicFramePr>
        <p:xfrm>
          <a:off x="1447800" y="274638"/>
          <a:ext cx="5638798" cy="6430968"/>
        </p:xfrm>
        <a:graphic>
          <a:graphicData uri="http://schemas.openxmlformats.org/drawingml/2006/table">
            <a:tbl>
              <a:tblPr>
                <a:tableStyleId>{5C22544A-7EE6-4342-B048-85BDC9FD1C3A}</a:tableStyleId>
              </a:tblPr>
              <a:tblGrid>
                <a:gridCol w="411591">
                  <a:extLst>
                    <a:ext uri="{9D8B030D-6E8A-4147-A177-3AD203B41FA5}">
                      <a16:colId xmlns:a16="http://schemas.microsoft.com/office/drawing/2014/main" val="3707901382"/>
                    </a:ext>
                  </a:extLst>
                </a:gridCol>
                <a:gridCol w="1020745">
                  <a:extLst>
                    <a:ext uri="{9D8B030D-6E8A-4147-A177-3AD203B41FA5}">
                      <a16:colId xmlns:a16="http://schemas.microsoft.com/office/drawing/2014/main" val="3942976345"/>
                    </a:ext>
                  </a:extLst>
                </a:gridCol>
                <a:gridCol w="790255">
                  <a:extLst>
                    <a:ext uri="{9D8B030D-6E8A-4147-A177-3AD203B41FA5}">
                      <a16:colId xmlns:a16="http://schemas.microsoft.com/office/drawing/2014/main" val="3273014804"/>
                    </a:ext>
                  </a:extLst>
                </a:gridCol>
                <a:gridCol w="222259">
                  <a:extLst>
                    <a:ext uri="{9D8B030D-6E8A-4147-A177-3AD203B41FA5}">
                      <a16:colId xmlns:a16="http://schemas.microsoft.com/office/drawing/2014/main" val="2933082416"/>
                    </a:ext>
                  </a:extLst>
                </a:gridCol>
                <a:gridCol w="790255">
                  <a:extLst>
                    <a:ext uri="{9D8B030D-6E8A-4147-A177-3AD203B41FA5}">
                      <a16:colId xmlns:a16="http://schemas.microsoft.com/office/drawing/2014/main" val="1392012404"/>
                    </a:ext>
                  </a:extLst>
                </a:gridCol>
                <a:gridCol w="790255">
                  <a:extLst>
                    <a:ext uri="{9D8B030D-6E8A-4147-A177-3AD203B41FA5}">
                      <a16:colId xmlns:a16="http://schemas.microsoft.com/office/drawing/2014/main" val="1172361900"/>
                    </a:ext>
                  </a:extLst>
                </a:gridCol>
                <a:gridCol w="823183">
                  <a:extLst>
                    <a:ext uri="{9D8B030D-6E8A-4147-A177-3AD203B41FA5}">
                      <a16:colId xmlns:a16="http://schemas.microsoft.com/office/drawing/2014/main" val="4203694403"/>
                    </a:ext>
                  </a:extLst>
                </a:gridCol>
                <a:gridCol w="790255">
                  <a:extLst>
                    <a:ext uri="{9D8B030D-6E8A-4147-A177-3AD203B41FA5}">
                      <a16:colId xmlns:a16="http://schemas.microsoft.com/office/drawing/2014/main" val="424577650"/>
                    </a:ext>
                  </a:extLst>
                </a:gridCol>
              </a:tblGrid>
              <a:tr h="267957">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gridSpan="3">
                  <a:txBody>
                    <a:bodyPr/>
                    <a:lstStyle/>
                    <a:p>
                      <a:pPr algn="l" fontAlgn="b"/>
                      <a:r>
                        <a:rPr lang="en-US" sz="1100" u="none" strike="noStrike">
                          <a:effectLst/>
                        </a:rPr>
                        <a:t>Civic/Service</a:t>
                      </a:r>
                      <a:endParaRPr lang="en-US" sz="1100" b="0" i="0" u="none" strike="noStrike">
                        <a:solidFill>
                          <a:srgbClr val="000000"/>
                        </a:solidFill>
                        <a:effectLst/>
                        <a:latin typeface="Calibri" panose="020F0502020204030204" pitchFamily="34" charset="0"/>
                      </a:endParaRPr>
                    </a:p>
                  </a:txBody>
                  <a:tcPr marL="9429" marR="9429" marT="9429" marB="0" anchor="b"/>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3604864092"/>
                  </a:ext>
                </a:extLst>
              </a:tr>
              <a:tr h="267957">
                <a:tc gridSpan="2">
                  <a:txBody>
                    <a:bodyPr/>
                    <a:lstStyle/>
                    <a:p>
                      <a:pPr algn="l" fontAlgn="b"/>
                      <a:r>
                        <a:rPr lang="en-US" sz="1100" u="none" strike="noStrike">
                          <a:effectLst/>
                        </a:rPr>
                        <a:t>Revenue</a:t>
                      </a:r>
                      <a:endParaRPr lang="en-US" sz="1100" b="0" i="0" u="none" strike="noStrike">
                        <a:solidFill>
                          <a:srgbClr val="000000"/>
                        </a:solidFill>
                        <a:effectLst/>
                        <a:latin typeface="Calibri" panose="020F0502020204030204" pitchFamily="34" charset="0"/>
                      </a:endParaRPr>
                    </a:p>
                  </a:txBody>
                  <a:tcPr marL="9429" marR="9429" marT="9429"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206173587"/>
                  </a:ext>
                </a:extLst>
              </a:tr>
              <a:tr h="267957">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Donations </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a:t>
                      </a:r>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2094484710"/>
                  </a:ext>
                </a:extLst>
              </a:tr>
              <a:tr h="267957">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gridSpan="2">
                  <a:txBody>
                    <a:bodyPr/>
                    <a:lstStyle/>
                    <a:p>
                      <a:pPr algn="l" fontAlgn="b"/>
                      <a:r>
                        <a:rPr lang="en-US" sz="1100" u="none" strike="noStrike">
                          <a:effectLst/>
                        </a:rPr>
                        <a:t>Fundraiser #1</a:t>
                      </a:r>
                      <a:endParaRPr lang="en-US" sz="1100" b="0" i="0" u="none" strike="noStrike">
                        <a:solidFill>
                          <a:srgbClr val="000000"/>
                        </a:solidFill>
                        <a:effectLst/>
                        <a:latin typeface="Calibri" panose="020F0502020204030204" pitchFamily="34" charset="0"/>
                      </a:endParaRPr>
                    </a:p>
                  </a:txBody>
                  <a:tcPr marL="9429" marR="9429" marT="9429"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2376637085"/>
                  </a:ext>
                </a:extLst>
              </a:tr>
              <a:tr h="267957">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gridSpan="2">
                  <a:txBody>
                    <a:bodyPr/>
                    <a:lstStyle/>
                    <a:p>
                      <a:pPr algn="l" fontAlgn="b"/>
                      <a:r>
                        <a:rPr lang="en-US" sz="1100" u="none" strike="noStrike">
                          <a:effectLst/>
                        </a:rPr>
                        <a:t>Fundraiser #2</a:t>
                      </a:r>
                      <a:endParaRPr lang="en-US" sz="1100" b="0" i="0" u="none" strike="noStrike">
                        <a:solidFill>
                          <a:srgbClr val="000000"/>
                        </a:solidFill>
                        <a:effectLst/>
                        <a:latin typeface="Calibri" panose="020F0502020204030204" pitchFamily="34" charset="0"/>
                      </a:endParaRPr>
                    </a:p>
                  </a:txBody>
                  <a:tcPr marL="9429" marR="9429" marT="9429"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2311364902"/>
                  </a:ext>
                </a:extLst>
              </a:tr>
              <a:tr h="267957">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Pass Thru's</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1131311688"/>
                  </a:ext>
                </a:extLst>
              </a:tr>
              <a:tr h="267957">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RI/District</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2550613766"/>
                  </a:ext>
                </a:extLst>
              </a:tr>
              <a:tr h="267957">
                <a:tc gridSpan="2">
                  <a:txBody>
                    <a:bodyPr/>
                    <a:lstStyle/>
                    <a:p>
                      <a:pPr algn="l" fontAlgn="b"/>
                      <a:r>
                        <a:rPr lang="en-US" sz="1100" u="none" strike="noStrike">
                          <a:effectLst/>
                        </a:rPr>
                        <a:t>Total Revenue</a:t>
                      </a:r>
                      <a:endParaRPr lang="en-US" sz="1100" b="0" i="0" u="none" strike="noStrike">
                        <a:solidFill>
                          <a:srgbClr val="000000"/>
                        </a:solidFill>
                        <a:effectLst/>
                        <a:latin typeface="Calibri" panose="020F0502020204030204" pitchFamily="34" charset="0"/>
                      </a:endParaRPr>
                    </a:p>
                  </a:txBody>
                  <a:tcPr marL="9429" marR="9429" marT="9429"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a:t>
                      </a:r>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1583266706"/>
                  </a:ext>
                </a:extLst>
              </a:tr>
              <a:tr h="267957">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1770823056"/>
                  </a:ext>
                </a:extLst>
              </a:tr>
              <a:tr h="267957">
                <a:tc gridSpan="2">
                  <a:txBody>
                    <a:bodyPr/>
                    <a:lstStyle/>
                    <a:p>
                      <a:pPr algn="l" fontAlgn="b"/>
                      <a:r>
                        <a:rPr lang="en-US" sz="1100" u="none" strike="noStrike">
                          <a:effectLst/>
                        </a:rPr>
                        <a:t>Expenses</a:t>
                      </a:r>
                      <a:endParaRPr lang="en-US" sz="1100" b="0" i="0" u="none" strike="noStrike">
                        <a:solidFill>
                          <a:srgbClr val="000000"/>
                        </a:solidFill>
                        <a:effectLst/>
                        <a:latin typeface="Calibri" panose="020F0502020204030204" pitchFamily="34" charset="0"/>
                      </a:endParaRPr>
                    </a:p>
                  </a:txBody>
                  <a:tcPr marL="9429" marR="9429" marT="9429"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698741252"/>
                  </a:ext>
                </a:extLst>
              </a:tr>
              <a:tr h="267957">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gridSpan="2">
                  <a:txBody>
                    <a:bodyPr/>
                    <a:lstStyle/>
                    <a:p>
                      <a:pPr algn="l" fontAlgn="b"/>
                      <a:r>
                        <a:rPr lang="en-US" sz="1100" u="none" strike="noStrike">
                          <a:effectLst/>
                        </a:rPr>
                        <a:t>Fundraiser #1</a:t>
                      </a:r>
                      <a:endParaRPr lang="en-US" sz="1100" b="0" i="0" u="none" strike="noStrike">
                        <a:solidFill>
                          <a:srgbClr val="000000"/>
                        </a:solidFill>
                        <a:effectLst/>
                        <a:latin typeface="Calibri" panose="020F0502020204030204" pitchFamily="34" charset="0"/>
                      </a:endParaRPr>
                    </a:p>
                  </a:txBody>
                  <a:tcPr marL="9429" marR="9429" marT="9429"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a:t>
                      </a:r>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3158885626"/>
                  </a:ext>
                </a:extLst>
              </a:tr>
              <a:tr h="267957">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gridSpan="2">
                  <a:txBody>
                    <a:bodyPr/>
                    <a:lstStyle/>
                    <a:p>
                      <a:pPr algn="l" fontAlgn="b"/>
                      <a:r>
                        <a:rPr lang="en-US" sz="1100" u="none" strike="noStrike">
                          <a:effectLst/>
                        </a:rPr>
                        <a:t>Fundraiser #2</a:t>
                      </a:r>
                      <a:endParaRPr lang="en-US" sz="1100" b="0" i="0" u="none" strike="noStrike">
                        <a:solidFill>
                          <a:srgbClr val="000000"/>
                        </a:solidFill>
                        <a:effectLst/>
                        <a:latin typeface="Calibri" panose="020F0502020204030204" pitchFamily="34" charset="0"/>
                      </a:endParaRPr>
                    </a:p>
                  </a:txBody>
                  <a:tcPr marL="9429" marR="9429" marT="9429"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1161335195"/>
                  </a:ext>
                </a:extLst>
              </a:tr>
              <a:tr h="267957">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gridSpan="2">
                  <a:txBody>
                    <a:bodyPr/>
                    <a:lstStyle/>
                    <a:p>
                      <a:pPr algn="l" fontAlgn="b"/>
                      <a:r>
                        <a:rPr lang="en-US" sz="1100" u="none" strike="noStrike">
                          <a:effectLst/>
                        </a:rPr>
                        <a:t>Service Project #1</a:t>
                      </a:r>
                      <a:endParaRPr lang="en-US" sz="1100" b="0" i="0" u="none" strike="noStrike">
                        <a:solidFill>
                          <a:srgbClr val="000000"/>
                        </a:solidFill>
                        <a:effectLst/>
                        <a:latin typeface="Calibri" panose="020F0502020204030204" pitchFamily="34" charset="0"/>
                      </a:endParaRPr>
                    </a:p>
                  </a:txBody>
                  <a:tcPr marL="9429" marR="9429" marT="9429"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207717830"/>
                  </a:ext>
                </a:extLst>
              </a:tr>
              <a:tr h="267957">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gridSpan="2">
                  <a:txBody>
                    <a:bodyPr/>
                    <a:lstStyle/>
                    <a:p>
                      <a:pPr algn="l" fontAlgn="b"/>
                      <a:r>
                        <a:rPr lang="en-US" sz="1100" u="none" strike="noStrike">
                          <a:effectLst/>
                        </a:rPr>
                        <a:t>Service Project #2</a:t>
                      </a:r>
                      <a:endParaRPr lang="en-US" sz="1100" b="0" i="0" u="none" strike="noStrike">
                        <a:solidFill>
                          <a:srgbClr val="000000"/>
                        </a:solidFill>
                        <a:effectLst/>
                        <a:latin typeface="Calibri" panose="020F0502020204030204" pitchFamily="34" charset="0"/>
                      </a:endParaRPr>
                    </a:p>
                  </a:txBody>
                  <a:tcPr marL="9429" marR="9429" marT="9429"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2645108581"/>
                  </a:ext>
                </a:extLst>
              </a:tr>
              <a:tr h="267957">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Charitable</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3493231910"/>
                  </a:ext>
                </a:extLst>
              </a:tr>
              <a:tr h="267957">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gridSpan="2">
                  <a:txBody>
                    <a:bodyPr/>
                    <a:lstStyle/>
                    <a:p>
                      <a:pPr algn="l" fontAlgn="b"/>
                      <a:r>
                        <a:rPr lang="en-US" sz="1100" u="none" strike="noStrike">
                          <a:effectLst/>
                        </a:rPr>
                        <a:t>RI Annual Program</a:t>
                      </a:r>
                      <a:endParaRPr lang="en-US" sz="1100" b="0" i="0" u="none" strike="noStrike">
                        <a:solidFill>
                          <a:srgbClr val="000000"/>
                        </a:solidFill>
                        <a:effectLst/>
                        <a:latin typeface="Calibri" panose="020F0502020204030204" pitchFamily="34" charset="0"/>
                      </a:endParaRPr>
                    </a:p>
                  </a:txBody>
                  <a:tcPr marL="9429" marR="9429" marT="9429"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________</a:t>
                      </a:r>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962894489"/>
                  </a:ext>
                </a:extLst>
              </a:tr>
              <a:tr h="267957">
                <a:tc gridSpan="2">
                  <a:txBody>
                    <a:bodyPr/>
                    <a:lstStyle/>
                    <a:p>
                      <a:pPr algn="l" fontAlgn="b"/>
                      <a:r>
                        <a:rPr lang="en-US" sz="1100" u="none" strike="noStrike">
                          <a:effectLst/>
                        </a:rPr>
                        <a:t>Total Expenses</a:t>
                      </a:r>
                      <a:endParaRPr lang="en-US" sz="1100" b="0" i="0" u="none" strike="noStrike">
                        <a:solidFill>
                          <a:srgbClr val="000000"/>
                        </a:solidFill>
                        <a:effectLst/>
                        <a:latin typeface="Calibri" panose="020F0502020204030204" pitchFamily="34" charset="0"/>
                      </a:endParaRPr>
                    </a:p>
                  </a:txBody>
                  <a:tcPr marL="9429" marR="9429" marT="9429"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a:t>
                      </a:r>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1963341812"/>
                  </a:ext>
                </a:extLst>
              </a:tr>
              <a:tr h="267957">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198991754"/>
                  </a:ext>
                </a:extLst>
              </a:tr>
              <a:tr h="267957">
                <a:tc gridSpan="3">
                  <a:txBody>
                    <a:bodyPr/>
                    <a:lstStyle/>
                    <a:p>
                      <a:pPr algn="l" fontAlgn="b"/>
                      <a:r>
                        <a:rPr lang="en-US" sz="1100" u="none" strike="noStrike">
                          <a:effectLst/>
                        </a:rPr>
                        <a:t>Increase (Decrease)</a:t>
                      </a:r>
                      <a:endParaRPr lang="en-US" sz="1100" b="0" i="0" u="none" strike="noStrike">
                        <a:solidFill>
                          <a:srgbClr val="000000"/>
                        </a:solidFill>
                        <a:effectLst/>
                        <a:latin typeface="Calibri" panose="020F0502020204030204" pitchFamily="34" charset="0"/>
                      </a:endParaRPr>
                    </a:p>
                  </a:txBody>
                  <a:tcPr marL="9429" marR="9429" marT="9429" marB="0" anchor="b"/>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a:t>
                      </a:r>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2220030231"/>
                  </a:ext>
                </a:extLst>
              </a:tr>
              <a:tr h="267957">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1955181477"/>
                  </a:ext>
                </a:extLst>
              </a:tr>
              <a:tr h="267957">
                <a:tc gridSpan="2">
                  <a:txBody>
                    <a:bodyPr/>
                    <a:lstStyle/>
                    <a:p>
                      <a:pPr algn="l" fontAlgn="b"/>
                      <a:r>
                        <a:rPr lang="en-US" sz="1100" u="none" strike="noStrike">
                          <a:effectLst/>
                        </a:rPr>
                        <a:t>Beginning Cash</a:t>
                      </a:r>
                      <a:endParaRPr lang="en-US" sz="1100" b="0" i="0" u="none" strike="noStrike">
                        <a:solidFill>
                          <a:srgbClr val="000000"/>
                        </a:solidFill>
                        <a:effectLst/>
                        <a:latin typeface="Calibri" panose="020F0502020204030204" pitchFamily="34" charset="0"/>
                      </a:endParaRPr>
                    </a:p>
                  </a:txBody>
                  <a:tcPr marL="9429" marR="9429" marT="9429"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a:t>
                      </a:r>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1638051768"/>
                  </a:ext>
                </a:extLst>
              </a:tr>
              <a:tr h="267957">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1617841655"/>
                  </a:ext>
                </a:extLst>
              </a:tr>
              <a:tr h="267957">
                <a:tc gridSpan="2">
                  <a:txBody>
                    <a:bodyPr/>
                    <a:lstStyle/>
                    <a:p>
                      <a:pPr algn="l" fontAlgn="b"/>
                      <a:r>
                        <a:rPr lang="en-US" sz="1100" u="none" strike="noStrike">
                          <a:effectLst/>
                        </a:rPr>
                        <a:t>Ending Cash</a:t>
                      </a:r>
                      <a:endParaRPr lang="en-US" sz="1100" b="0" i="0" u="none" strike="noStrike">
                        <a:solidFill>
                          <a:srgbClr val="000000"/>
                        </a:solidFill>
                        <a:effectLst/>
                        <a:latin typeface="Calibri" panose="020F0502020204030204" pitchFamily="34" charset="0"/>
                      </a:endParaRPr>
                    </a:p>
                  </a:txBody>
                  <a:tcPr marL="9429" marR="9429" marT="9429"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a:t>
                      </a:r>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r>
                        <a:rPr lang="en-US" sz="1100" u="none" strike="noStrike">
                          <a:effectLst/>
                        </a:rPr>
                        <a:t>$_______</a:t>
                      </a:r>
                      <a:endParaRPr lang="en-US" sz="1100" b="0" i="0" u="none" strike="noStrike">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1740081350"/>
                  </a:ext>
                </a:extLst>
              </a:tr>
              <a:tr h="267957">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429" marR="9429" marT="9429"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429" marR="9429" marT="9429" marB="0" anchor="b"/>
                </a:tc>
                <a:extLst>
                  <a:ext uri="{0D108BD9-81ED-4DB2-BD59-A6C34878D82A}">
                    <a16:rowId xmlns:a16="http://schemas.microsoft.com/office/drawing/2014/main" val="4144032117"/>
                  </a:ext>
                </a:extLst>
              </a:tr>
            </a:tbl>
          </a:graphicData>
        </a:graphic>
      </p:graphicFrame>
    </p:spTree>
    <p:extLst>
      <p:ext uri="{BB962C8B-B14F-4D97-AF65-F5344CB8AC3E}">
        <p14:creationId xmlns:p14="http://schemas.microsoft.com/office/powerpoint/2010/main" val="2078120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rmAutofit lnSpcReduction="10000"/>
          </a:bodyPr>
          <a:lstStyle/>
          <a:p>
            <a:endParaRPr lang="en-US" dirty="0"/>
          </a:p>
          <a:p>
            <a:pPr marL="0" indent="0">
              <a:buNone/>
            </a:pPr>
            <a:r>
              <a:rPr lang="en-US"/>
              <a:t>PDG Ronney </a:t>
            </a:r>
            <a:r>
              <a:rPr lang="en-US" dirty="0"/>
              <a:t>Reynolds, CPA</a:t>
            </a:r>
          </a:p>
          <a:p>
            <a:pPr marL="0" indent="0">
              <a:buNone/>
            </a:pPr>
            <a:r>
              <a:rPr lang="en-US" dirty="0"/>
              <a:t>Reynolds &amp; Franke, P C</a:t>
            </a:r>
          </a:p>
          <a:p>
            <a:pPr marL="0" indent="0">
              <a:buNone/>
            </a:pPr>
            <a:r>
              <a:rPr lang="en-US" dirty="0"/>
              <a:t>6850 Austin Center Blvd. </a:t>
            </a:r>
            <a:r>
              <a:rPr lang="en-US" dirty="0" err="1"/>
              <a:t>Ste</a:t>
            </a:r>
            <a:r>
              <a:rPr lang="en-US" dirty="0"/>
              <a:t> 100</a:t>
            </a:r>
          </a:p>
          <a:p>
            <a:pPr marL="0" indent="0">
              <a:buNone/>
            </a:pPr>
            <a:r>
              <a:rPr lang="en-US" dirty="0"/>
              <a:t>Austin, Texas 78731</a:t>
            </a:r>
          </a:p>
          <a:p>
            <a:pPr marL="0" indent="0">
              <a:buNone/>
            </a:pPr>
            <a:r>
              <a:rPr lang="en-US" dirty="0"/>
              <a:t>512-206-3141</a:t>
            </a:r>
          </a:p>
          <a:p>
            <a:pPr marL="0" indent="0">
              <a:buNone/>
            </a:pPr>
            <a:r>
              <a:rPr lang="en-US" dirty="0">
                <a:hlinkClick r:id="rId2"/>
              </a:rPr>
              <a:t>Ronney@reynoldsfranke.com</a:t>
            </a:r>
            <a:endParaRPr lang="en-US" dirty="0"/>
          </a:p>
          <a:p>
            <a:pPr marL="0" indent="0">
              <a:buNone/>
            </a:pPr>
            <a:r>
              <a:rPr lang="en-US" dirty="0">
                <a:hlinkClick r:id="rId3"/>
              </a:rPr>
              <a:t>www.reynoldsfranke.com</a:t>
            </a:r>
            <a:r>
              <a:rPr lang="en-US" dirty="0"/>
              <a:t> </a:t>
            </a:r>
          </a:p>
        </p:txBody>
      </p:sp>
    </p:spTree>
    <p:extLst>
      <p:ext uri="{BB962C8B-B14F-4D97-AF65-F5344CB8AC3E}">
        <p14:creationId xmlns:p14="http://schemas.microsoft.com/office/powerpoint/2010/main" val="368943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91108-71BC-414F-A3CD-36E35245502E}"/>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CFC76DD3-BA9F-47FB-B0A6-66677A224C4A}"/>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891483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6F33D-3CEC-4501-B006-5A0845BAD528}"/>
              </a:ext>
            </a:extLst>
          </p:cNvPr>
          <p:cNvSpPr>
            <a:spLocks noGrp="1"/>
          </p:cNvSpPr>
          <p:nvPr>
            <p:ph type="title"/>
          </p:nvPr>
        </p:nvSpPr>
        <p:spPr/>
        <p:txBody>
          <a:bodyPr/>
          <a:lstStyle/>
          <a:p>
            <a:r>
              <a:rPr lang="en-US" dirty="0"/>
              <a:t>Form 990 Page 6</a:t>
            </a:r>
          </a:p>
        </p:txBody>
      </p:sp>
      <p:pic>
        <p:nvPicPr>
          <p:cNvPr id="5" name="Content Placeholder 4">
            <a:extLst>
              <a:ext uri="{FF2B5EF4-FFF2-40B4-BE49-F238E27FC236}">
                <a16:creationId xmlns:a16="http://schemas.microsoft.com/office/drawing/2014/main" id="{8B1BF5D3-3E63-484A-B20D-ABFB235486DE}"/>
              </a:ext>
            </a:extLst>
          </p:cNvPr>
          <p:cNvPicPr>
            <a:picLocks noGrp="1" noChangeAspect="1"/>
          </p:cNvPicPr>
          <p:nvPr>
            <p:ph idx="1"/>
          </p:nvPr>
        </p:nvPicPr>
        <p:blipFill>
          <a:blip r:embed="rId2"/>
          <a:stretch>
            <a:fillRect/>
          </a:stretch>
        </p:blipFill>
        <p:spPr>
          <a:xfrm>
            <a:off x="990600" y="1219200"/>
            <a:ext cx="6762204" cy="5199082"/>
          </a:xfrm>
        </p:spPr>
      </p:pic>
    </p:spTree>
    <p:extLst>
      <p:ext uri="{BB962C8B-B14F-4D97-AF65-F5344CB8AC3E}">
        <p14:creationId xmlns:p14="http://schemas.microsoft.com/office/powerpoint/2010/main" val="2533889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21E6E9-A05B-4F7B-BA36-3FDD0B5945EB}"/>
              </a:ext>
            </a:extLst>
          </p:cNvPr>
          <p:cNvSpPr>
            <a:spLocks noGrp="1"/>
          </p:cNvSpPr>
          <p:nvPr>
            <p:ph type="title"/>
          </p:nvPr>
        </p:nvSpPr>
        <p:spPr/>
        <p:txBody>
          <a:bodyPr>
            <a:normAutofit fontScale="90000"/>
          </a:bodyPr>
          <a:lstStyle/>
          <a:p>
            <a:r>
              <a:rPr lang="en-US" dirty="0"/>
              <a:t>General </a:t>
            </a:r>
            <a:r>
              <a:rPr lang="en-US"/>
              <a:t>Raffle Rules per</a:t>
            </a:r>
            <a:br>
              <a:rPr lang="en-US" dirty="0"/>
            </a:br>
            <a:r>
              <a:rPr lang="en-US" dirty="0"/>
              <a:t>Charitable Raffle Enabling Act (CREA)</a:t>
            </a:r>
          </a:p>
        </p:txBody>
      </p:sp>
      <p:sp>
        <p:nvSpPr>
          <p:cNvPr id="5" name="Content Placeholder 4">
            <a:extLst>
              <a:ext uri="{FF2B5EF4-FFF2-40B4-BE49-F238E27FC236}">
                <a16:creationId xmlns:a16="http://schemas.microsoft.com/office/drawing/2014/main" id="{9118A805-A65E-4792-B040-399429BB7ACA}"/>
              </a:ext>
            </a:extLst>
          </p:cNvPr>
          <p:cNvSpPr>
            <a:spLocks noGrp="1"/>
          </p:cNvSpPr>
          <p:nvPr>
            <p:ph idx="1"/>
          </p:nvPr>
        </p:nvSpPr>
        <p:spPr/>
        <p:txBody>
          <a:bodyPr>
            <a:normAutofit fontScale="70000" lnSpcReduction="20000"/>
          </a:bodyPr>
          <a:lstStyle/>
          <a:p>
            <a:pPr marL="0" marR="0">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A nonprofit organization is not required to register with the State before conducting a raffle.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However, the organization must follow all State of Texas rules and regulations. Some of those restrictions are as follows: </a:t>
            </a:r>
          </a:p>
          <a:p>
            <a:pPr marL="0" marR="0">
              <a:lnSpc>
                <a:spcPct val="107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A qualified organization may hold only four (4) raffles per calendar year and only one raffle at a time.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Raffle tickets may not be advertised statewide or through paid advertisements. Each raffle ticket must state: 1) the name of the organization conducting the raffle; 2) the address of the organization or of a named officer of the organization; 3) the ticket price; 4) a general description of each prize having a value of more than $10;</a:t>
            </a:r>
            <a:r>
              <a:rPr lang="en-US" sz="1800" strike="sngStrike"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5) the date on which the raffle prize(s) will be awarded; and 6) that the payment for the raffle is not a charitable contribution.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The raffle may be promoted on the organization’s internet website or through a publication or solicitation, including a newsletter, social media, or electronic mail, provided only to previously identified supporters of the organization.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No one may be compensated directly or indirectly for organizing or conducting a raffle or for selling raffle tickets.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The raffle prize must be in possession of organization before sales begin, or a bond for the value of the prize must be posted.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The raffle prize may not be money, and total prize value may not exceed $75,000.  A residential dwelling prize may not exceed $250,000.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https://statutes.capitol.texas.gov/Docs/OC/htm/OC.2002.htm</a:t>
            </a:r>
          </a:p>
        </p:txBody>
      </p:sp>
    </p:spTree>
    <p:extLst>
      <p:ext uri="{BB962C8B-B14F-4D97-AF65-F5344CB8AC3E}">
        <p14:creationId xmlns:p14="http://schemas.microsoft.com/office/powerpoint/2010/main" val="2799235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2C10E-C04F-49C2-A7A9-347720AAB46C}"/>
              </a:ext>
            </a:extLst>
          </p:cNvPr>
          <p:cNvSpPr>
            <a:spLocks noGrp="1"/>
          </p:cNvSpPr>
          <p:nvPr>
            <p:ph type="title"/>
          </p:nvPr>
        </p:nvSpPr>
        <p:spPr/>
        <p:txBody>
          <a:bodyPr>
            <a:normAutofit/>
          </a:bodyPr>
          <a:lstStyle/>
          <a:p>
            <a:r>
              <a:rPr lang="en-US" dirty="0"/>
              <a:t>To:  Rotary Club Presidents Elect</a:t>
            </a:r>
          </a:p>
        </p:txBody>
      </p:sp>
      <p:sp>
        <p:nvSpPr>
          <p:cNvPr id="3" name="Content Placeholder 2">
            <a:extLst>
              <a:ext uri="{FF2B5EF4-FFF2-40B4-BE49-F238E27FC236}">
                <a16:creationId xmlns:a16="http://schemas.microsoft.com/office/drawing/2014/main" id="{8F475197-E480-4DEC-B94F-E47E9F9E6A9A}"/>
              </a:ext>
            </a:extLst>
          </p:cNvPr>
          <p:cNvSpPr>
            <a:spLocks noGrp="1"/>
          </p:cNvSpPr>
          <p:nvPr>
            <p:ph idx="1"/>
          </p:nvPr>
        </p:nvSpPr>
        <p:spPr/>
        <p:txBody>
          <a:bodyPr>
            <a:normAutofit fontScale="85000" lnSpcReduction="20000"/>
          </a:bodyPr>
          <a:lstStyle/>
          <a:p>
            <a:r>
              <a:rPr lang="en-US" dirty="0"/>
              <a:t>Because this is not a part of the main Club President training and you have chosen to spend additional time to learn more about club finances, I bet you have specific question you want answered.  Thus, we will take the first 5-7 minutes identifying those questions.  You will notice that the attachment is very brief.  We will cover your relationship with IRS, reporting responsibilities, and budgeting best practices, but we will also cover the questions you ask.  Thus, each one of these sessions are different.  I strive to have the presentation meet the needs and interests of the audience.  </a:t>
            </a:r>
          </a:p>
          <a:p>
            <a:endParaRPr lang="en-US" dirty="0"/>
          </a:p>
        </p:txBody>
      </p:sp>
    </p:spTree>
    <p:extLst>
      <p:ext uri="{BB962C8B-B14F-4D97-AF65-F5344CB8AC3E}">
        <p14:creationId xmlns:p14="http://schemas.microsoft.com/office/powerpoint/2010/main" val="978119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69662-9003-468D-8C2C-E69320BA7089}"/>
              </a:ext>
            </a:extLst>
          </p:cNvPr>
          <p:cNvSpPr>
            <a:spLocks noGrp="1"/>
          </p:cNvSpPr>
          <p:nvPr>
            <p:ph type="title"/>
          </p:nvPr>
        </p:nvSpPr>
        <p:spPr/>
        <p:txBody>
          <a:bodyPr>
            <a:normAutofit/>
          </a:bodyPr>
          <a:lstStyle/>
          <a:p>
            <a:r>
              <a:rPr lang="en-US" dirty="0"/>
              <a:t>To:  Rotary Club Presidents Elect</a:t>
            </a:r>
          </a:p>
        </p:txBody>
      </p:sp>
      <p:sp>
        <p:nvSpPr>
          <p:cNvPr id="3" name="Content Placeholder 2">
            <a:extLst>
              <a:ext uri="{FF2B5EF4-FFF2-40B4-BE49-F238E27FC236}">
                <a16:creationId xmlns:a16="http://schemas.microsoft.com/office/drawing/2014/main" id="{281629DA-0178-4DF0-9100-FDBE19DBFDF0}"/>
              </a:ext>
            </a:extLst>
          </p:cNvPr>
          <p:cNvSpPr>
            <a:spLocks noGrp="1"/>
          </p:cNvSpPr>
          <p:nvPr>
            <p:ph idx="1"/>
          </p:nvPr>
        </p:nvSpPr>
        <p:spPr/>
        <p:txBody>
          <a:bodyPr>
            <a:normAutofit lnSpcReduction="10000"/>
          </a:bodyPr>
          <a:lstStyle/>
          <a:p>
            <a:r>
              <a:rPr lang="en-US" dirty="0"/>
              <a:t>Because this session is only 45 minutes, and I want to answer as many questions as possible, it will be very fast paced.  However, if I do not answer your specific question, or you come up with a question after the session, please feel free to contact me at the e-mail or phone number below.</a:t>
            </a:r>
          </a:p>
          <a:p>
            <a:r>
              <a:rPr lang="en-US" dirty="0">
                <a:hlinkClick r:id="rId2"/>
              </a:rPr>
              <a:t>Ronney@reynoldsfranke.com</a:t>
            </a:r>
            <a:r>
              <a:rPr lang="en-US" dirty="0"/>
              <a:t> </a:t>
            </a:r>
          </a:p>
          <a:p>
            <a:r>
              <a:rPr lang="en-US" dirty="0"/>
              <a:t>512-206-3141</a:t>
            </a:r>
          </a:p>
          <a:p>
            <a:endParaRPr lang="en-US" dirty="0"/>
          </a:p>
          <a:p>
            <a:endParaRPr lang="en-US" dirty="0"/>
          </a:p>
        </p:txBody>
      </p:sp>
    </p:spTree>
    <p:extLst>
      <p:ext uri="{BB962C8B-B14F-4D97-AF65-F5344CB8AC3E}">
        <p14:creationId xmlns:p14="http://schemas.microsoft.com/office/powerpoint/2010/main" val="4110171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F5493-F8C8-4339-A8D5-90C2371CB38D}"/>
              </a:ext>
            </a:extLst>
          </p:cNvPr>
          <p:cNvSpPr>
            <a:spLocks noGrp="1"/>
          </p:cNvSpPr>
          <p:nvPr>
            <p:ph type="title"/>
          </p:nvPr>
        </p:nvSpPr>
        <p:spPr/>
        <p:txBody>
          <a:bodyPr>
            <a:normAutofit fontScale="90000"/>
          </a:bodyPr>
          <a:lstStyle/>
          <a:p>
            <a:r>
              <a:rPr lang="en-US" dirty="0"/>
              <a:t>Rotary Clubs and IRS</a:t>
            </a:r>
            <a:br>
              <a:rPr lang="en-US" dirty="0"/>
            </a:br>
            <a:r>
              <a:rPr lang="en-US" dirty="0"/>
              <a:t>FAQ’s</a:t>
            </a:r>
          </a:p>
        </p:txBody>
      </p:sp>
      <p:sp>
        <p:nvSpPr>
          <p:cNvPr id="3" name="Content Placeholder 2">
            <a:extLst>
              <a:ext uri="{FF2B5EF4-FFF2-40B4-BE49-F238E27FC236}">
                <a16:creationId xmlns:a16="http://schemas.microsoft.com/office/drawing/2014/main" id="{E584F94E-4723-47AA-B67A-49F86A536998}"/>
              </a:ext>
            </a:extLst>
          </p:cNvPr>
          <p:cNvSpPr>
            <a:spLocks noGrp="1"/>
          </p:cNvSpPr>
          <p:nvPr>
            <p:ph idx="1"/>
          </p:nvPr>
        </p:nvSpPr>
        <p:spPr/>
        <p:txBody>
          <a:bodyPr>
            <a:normAutofit/>
          </a:bodyPr>
          <a:lstStyle/>
          <a:p>
            <a:r>
              <a:rPr lang="en-US" dirty="0"/>
              <a:t>1.  Is your club exempt from income taxes?  If so, under what IRS code section?</a:t>
            </a:r>
          </a:p>
          <a:p>
            <a:endParaRPr lang="en-US" dirty="0"/>
          </a:p>
          <a:p>
            <a:r>
              <a:rPr lang="en-US" dirty="0"/>
              <a:t>2.  Does your club have a foundation?  If so, what IRS code is applicable?</a:t>
            </a:r>
          </a:p>
          <a:p>
            <a:endParaRPr lang="en-US" dirty="0"/>
          </a:p>
          <a:p>
            <a:r>
              <a:rPr lang="en-US" dirty="0"/>
              <a:t>3.  What is different in the treatment of each entity?</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005281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4D251-FFAB-4908-9A37-4FCA3CEAE9F3}"/>
              </a:ext>
            </a:extLst>
          </p:cNvPr>
          <p:cNvSpPr>
            <a:spLocks noGrp="1"/>
          </p:cNvSpPr>
          <p:nvPr>
            <p:ph type="title"/>
          </p:nvPr>
        </p:nvSpPr>
        <p:spPr/>
        <p:txBody>
          <a:bodyPr>
            <a:normAutofit fontScale="90000"/>
          </a:bodyPr>
          <a:lstStyle/>
          <a:p>
            <a:r>
              <a:rPr lang="en-US" dirty="0"/>
              <a:t>Rotary Clubs and IRS</a:t>
            </a:r>
            <a:br>
              <a:rPr lang="en-US" dirty="0"/>
            </a:br>
            <a:r>
              <a:rPr lang="en-US" dirty="0"/>
              <a:t>FAQ’s</a:t>
            </a:r>
          </a:p>
        </p:txBody>
      </p:sp>
      <p:sp>
        <p:nvSpPr>
          <p:cNvPr id="3" name="Content Placeholder 2">
            <a:extLst>
              <a:ext uri="{FF2B5EF4-FFF2-40B4-BE49-F238E27FC236}">
                <a16:creationId xmlns:a16="http://schemas.microsoft.com/office/drawing/2014/main" id="{3C038CE6-AB77-49F6-A125-43BA28224E07}"/>
              </a:ext>
            </a:extLst>
          </p:cNvPr>
          <p:cNvSpPr>
            <a:spLocks noGrp="1"/>
          </p:cNvSpPr>
          <p:nvPr>
            <p:ph idx="1"/>
          </p:nvPr>
        </p:nvSpPr>
        <p:spPr/>
        <p:txBody>
          <a:bodyPr>
            <a:normAutofit lnSpcReduction="10000"/>
          </a:bodyPr>
          <a:lstStyle/>
          <a:p>
            <a:r>
              <a:rPr lang="en-US" dirty="0"/>
              <a:t>4.  Are there any times when the club or foundation is required to pay income taxes?</a:t>
            </a:r>
          </a:p>
          <a:p>
            <a:endParaRPr lang="en-US" dirty="0"/>
          </a:p>
          <a:p>
            <a:r>
              <a:rPr lang="en-US" dirty="0"/>
              <a:t>5.  What is the difference in a sponsorship vs advertising?</a:t>
            </a:r>
          </a:p>
          <a:p>
            <a:endParaRPr lang="en-US" dirty="0"/>
          </a:p>
          <a:p>
            <a:r>
              <a:rPr lang="en-US" dirty="0"/>
              <a:t>6.  Are donations made to our club tax deductible as a charitable contribution?  What about donations to our foundation?</a:t>
            </a:r>
          </a:p>
          <a:p>
            <a:endParaRPr lang="en-US" dirty="0"/>
          </a:p>
        </p:txBody>
      </p:sp>
    </p:spTree>
    <p:extLst>
      <p:ext uri="{BB962C8B-B14F-4D97-AF65-F5344CB8AC3E}">
        <p14:creationId xmlns:p14="http://schemas.microsoft.com/office/powerpoint/2010/main" val="1733868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8A4DE-C866-40DD-964D-E44006A88DC3}"/>
              </a:ext>
            </a:extLst>
          </p:cNvPr>
          <p:cNvSpPr>
            <a:spLocks noGrp="1"/>
          </p:cNvSpPr>
          <p:nvPr>
            <p:ph type="title"/>
          </p:nvPr>
        </p:nvSpPr>
        <p:spPr/>
        <p:txBody>
          <a:bodyPr>
            <a:normAutofit fontScale="90000"/>
          </a:bodyPr>
          <a:lstStyle/>
          <a:p>
            <a:r>
              <a:rPr lang="en-US" dirty="0"/>
              <a:t>Rotary Clubs and IRS</a:t>
            </a:r>
            <a:br>
              <a:rPr lang="en-US" dirty="0"/>
            </a:br>
            <a:r>
              <a:rPr lang="en-US" dirty="0"/>
              <a:t>FAQ’s</a:t>
            </a:r>
          </a:p>
        </p:txBody>
      </p:sp>
      <p:sp>
        <p:nvSpPr>
          <p:cNvPr id="3" name="Content Placeholder 2">
            <a:extLst>
              <a:ext uri="{FF2B5EF4-FFF2-40B4-BE49-F238E27FC236}">
                <a16:creationId xmlns:a16="http://schemas.microsoft.com/office/drawing/2014/main" id="{F47E8337-4854-4C65-B2C2-9BBD0CD6BC05}"/>
              </a:ext>
            </a:extLst>
          </p:cNvPr>
          <p:cNvSpPr>
            <a:spLocks noGrp="1"/>
          </p:cNvSpPr>
          <p:nvPr>
            <p:ph idx="1"/>
          </p:nvPr>
        </p:nvSpPr>
        <p:spPr/>
        <p:txBody>
          <a:bodyPr>
            <a:normAutofit fontScale="92500" lnSpcReduction="20000"/>
          </a:bodyPr>
          <a:lstStyle/>
          <a:p>
            <a:r>
              <a:rPr lang="en-US" dirty="0"/>
              <a:t>7.  What are the specific issues to watch as it relates to transfer of funds between club and foundation, raffles, and reporting requirements?</a:t>
            </a:r>
          </a:p>
          <a:p>
            <a:endParaRPr lang="en-US" dirty="0"/>
          </a:p>
          <a:p>
            <a:r>
              <a:rPr lang="en-US" dirty="0"/>
              <a:t>8.  Is our club required to file a tax return with IRS?  If so, when is it due?  Can we get an extension?  What are the consequences if we file the return late or do not file at all?</a:t>
            </a:r>
          </a:p>
          <a:p>
            <a:endParaRPr lang="en-US" dirty="0"/>
          </a:p>
          <a:p>
            <a:r>
              <a:rPr lang="en-US" dirty="0"/>
              <a:t>9.  What tax form do we file if our gross receipts are less than $50K?  $50K-$200K? Over $200K?</a:t>
            </a:r>
          </a:p>
          <a:p>
            <a:endParaRPr lang="en-US" dirty="0"/>
          </a:p>
        </p:txBody>
      </p:sp>
    </p:spTree>
    <p:extLst>
      <p:ext uri="{BB962C8B-B14F-4D97-AF65-F5344CB8AC3E}">
        <p14:creationId xmlns:p14="http://schemas.microsoft.com/office/powerpoint/2010/main" val="1459033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9B204-8126-49BB-BD84-969FD117567B}"/>
              </a:ext>
            </a:extLst>
          </p:cNvPr>
          <p:cNvSpPr>
            <a:spLocks noGrp="1"/>
          </p:cNvSpPr>
          <p:nvPr>
            <p:ph type="title"/>
          </p:nvPr>
        </p:nvSpPr>
        <p:spPr/>
        <p:txBody>
          <a:bodyPr>
            <a:normAutofit fontScale="90000"/>
          </a:bodyPr>
          <a:lstStyle/>
          <a:p>
            <a:r>
              <a:rPr lang="en-US" dirty="0"/>
              <a:t>Rotary Clubs and IRS</a:t>
            </a:r>
            <a:br>
              <a:rPr lang="en-US" dirty="0"/>
            </a:br>
            <a:r>
              <a:rPr lang="en-US" dirty="0"/>
              <a:t>FAQ’s</a:t>
            </a:r>
          </a:p>
        </p:txBody>
      </p:sp>
      <p:sp>
        <p:nvSpPr>
          <p:cNvPr id="3" name="Content Placeholder 2">
            <a:extLst>
              <a:ext uri="{FF2B5EF4-FFF2-40B4-BE49-F238E27FC236}">
                <a16:creationId xmlns:a16="http://schemas.microsoft.com/office/drawing/2014/main" id="{620CD6A3-A0EF-4F03-A963-98829FDCC561}"/>
              </a:ext>
            </a:extLst>
          </p:cNvPr>
          <p:cNvSpPr>
            <a:spLocks noGrp="1"/>
          </p:cNvSpPr>
          <p:nvPr>
            <p:ph idx="1"/>
          </p:nvPr>
        </p:nvSpPr>
        <p:spPr/>
        <p:txBody>
          <a:bodyPr>
            <a:normAutofit fontScale="85000" lnSpcReduction="20000"/>
          </a:bodyPr>
          <a:lstStyle/>
          <a:p>
            <a:r>
              <a:rPr lang="en-US" dirty="0"/>
              <a:t>10. Who signs the return?  Who is responsible (liable) for filing a complete and accurate return? (see page 6 of Form 990)</a:t>
            </a:r>
          </a:p>
          <a:p>
            <a:pPr marL="0" indent="0">
              <a:buNone/>
            </a:pPr>
            <a:endParaRPr lang="en-US" dirty="0"/>
          </a:p>
          <a:p>
            <a:r>
              <a:rPr lang="en-US" dirty="0"/>
              <a:t>11.  Does IRS strongly recommend that you follow certain policies and procedures?  What are they?  Do they ask specific questions? (see page 6 of Form 990)</a:t>
            </a:r>
          </a:p>
          <a:p>
            <a:endParaRPr lang="en-US" dirty="0"/>
          </a:p>
          <a:p>
            <a:endParaRPr lang="en-US" dirty="0"/>
          </a:p>
          <a:p>
            <a:r>
              <a:rPr lang="en-US" dirty="0"/>
              <a:t>12. Are there any other forms to file with IRS?  If so, what are they, and when are they due?</a:t>
            </a:r>
          </a:p>
          <a:p>
            <a:endParaRPr lang="en-US" dirty="0"/>
          </a:p>
        </p:txBody>
      </p:sp>
    </p:spTree>
    <p:extLst>
      <p:ext uri="{BB962C8B-B14F-4D97-AF65-F5344CB8AC3E}">
        <p14:creationId xmlns:p14="http://schemas.microsoft.com/office/powerpoint/2010/main" val="3815760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9B204-8126-49BB-BD84-969FD117567B}"/>
              </a:ext>
            </a:extLst>
          </p:cNvPr>
          <p:cNvSpPr>
            <a:spLocks noGrp="1"/>
          </p:cNvSpPr>
          <p:nvPr>
            <p:ph type="title"/>
          </p:nvPr>
        </p:nvSpPr>
        <p:spPr/>
        <p:txBody>
          <a:bodyPr>
            <a:normAutofit fontScale="90000"/>
          </a:bodyPr>
          <a:lstStyle/>
          <a:p>
            <a:r>
              <a:rPr lang="en-US" dirty="0"/>
              <a:t>Rotary Clubs and IRS</a:t>
            </a:r>
            <a:br>
              <a:rPr lang="en-US" dirty="0"/>
            </a:br>
            <a:r>
              <a:rPr lang="en-US" dirty="0"/>
              <a:t>FAQ’s</a:t>
            </a:r>
          </a:p>
        </p:txBody>
      </p:sp>
      <p:sp>
        <p:nvSpPr>
          <p:cNvPr id="3" name="Content Placeholder 2">
            <a:extLst>
              <a:ext uri="{FF2B5EF4-FFF2-40B4-BE49-F238E27FC236}">
                <a16:creationId xmlns:a16="http://schemas.microsoft.com/office/drawing/2014/main" id="{620CD6A3-A0EF-4F03-A963-98829FDCC561}"/>
              </a:ext>
            </a:extLst>
          </p:cNvPr>
          <p:cNvSpPr>
            <a:spLocks noGrp="1"/>
          </p:cNvSpPr>
          <p:nvPr>
            <p:ph idx="1"/>
          </p:nvPr>
        </p:nvSpPr>
        <p:spPr/>
        <p:txBody>
          <a:bodyPr/>
          <a:lstStyle/>
          <a:p>
            <a:r>
              <a:rPr lang="en-US" dirty="0"/>
              <a:t>13.  Are there any other forms to file with the  State?  If so, what are they, and when are they due?</a:t>
            </a:r>
          </a:p>
          <a:p>
            <a:r>
              <a:rPr lang="en-US" dirty="0"/>
              <a:t>14.  Are we required to have an audit of our financial statements?  Is it recommended?  Or there options in lieu of an audit?</a:t>
            </a:r>
          </a:p>
          <a:p>
            <a:r>
              <a:rPr lang="en-US" dirty="0"/>
              <a:t>15.  What are the rules for having a raffle?</a:t>
            </a:r>
          </a:p>
          <a:p>
            <a:endParaRPr lang="en-US" dirty="0"/>
          </a:p>
          <a:p>
            <a:endParaRPr lang="en-US" dirty="0"/>
          </a:p>
          <a:p>
            <a:endParaRPr lang="en-US" dirty="0"/>
          </a:p>
        </p:txBody>
      </p:sp>
    </p:spTree>
    <p:extLst>
      <p:ext uri="{BB962C8B-B14F-4D97-AF65-F5344CB8AC3E}">
        <p14:creationId xmlns:p14="http://schemas.microsoft.com/office/powerpoint/2010/main" val="635860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96ED3A4B9C81341B9B4497DE302A6B6" ma:contentTypeVersion="12" ma:contentTypeDescription="Create a new document." ma:contentTypeScope="" ma:versionID="a46940a66504d5f147db069f174d7277">
  <xsd:schema xmlns:xsd="http://www.w3.org/2001/XMLSchema" xmlns:xs="http://www.w3.org/2001/XMLSchema" xmlns:p="http://schemas.microsoft.com/office/2006/metadata/properties" xmlns:ns3="748d7628-9563-4f7d-8257-ddc3acad091a" targetNamespace="http://schemas.microsoft.com/office/2006/metadata/properties" ma:root="true" ma:fieldsID="6b8a6d9e6eb26d77c5bc6e3797411afd" ns3:_="">
    <xsd:import namespace="748d7628-9563-4f7d-8257-ddc3acad091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LengthInSeconds" minOccurs="0"/>
                <xsd:element ref="ns3:MediaServiceGenerationTime" minOccurs="0"/>
                <xsd:element ref="ns3:MediaServiceEventHashCode" minOccurs="0"/>
                <xsd:element ref="ns3:MediaServiceLocation" minOccurs="0"/>
                <xsd:element ref="ns3:MediaServiceOCR" minOccurs="0"/>
                <xsd:element ref="ns3:MediaServiceObjectDetectorVersions" minOccurs="0"/>
                <xsd:element ref="ns3:_activity"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8d7628-9563-4f7d-8257-ddc3acad09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dexed="true"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_activity" ma:index="18" nillable="true" ma:displayName="_activity" ma:hidden="true" ma:internalName="_activity">
      <xsd:simpleType>
        <xsd:restriction base="dms:Note"/>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748d7628-9563-4f7d-8257-ddc3acad091a" xsi:nil="true"/>
  </documentManagement>
</p:properties>
</file>

<file path=customXml/itemProps1.xml><?xml version="1.0" encoding="utf-8"?>
<ds:datastoreItem xmlns:ds="http://schemas.openxmlformats.org/officeDocument/2006/customXml" ds:itemID="{3B25BDE5-B5F0-4E74-BA8D-BB5EE750C142}">
  <ds:schemaRefs>
    <ds:schemaRef ds:uri="http://schemas.microsoft.com/sharepoint/v3/contenttype/forms"/>
  </ds:schemaRefs>
</ds:datastoreItem>
</file>

<file path=customXml/itemProps2.xml><?xml version="1.0" encoding="utf-8"?>
<ds:datastoreItem xmlns:ds="http://schemas.openxmlformats.org/officeDocument/2006/customXml" ds:itemID="{5883B745-BAE0-4FFF-8468-77F4F181BA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8d7628-9563-4f7d-8257-ddc3acad09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5A0A38-58A5-4552-9C60-C8AA1502209A}">
  <ds:schemaRefs>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748d7628-9563-4f7d-8257-ddc3acad091a"/>
    <ds:schemaRef ds:uri="http://purl.org/dc/dcmitype/"/>
    <ds:schemaRef ds:uri="http://purl.org/dc/term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533</TotalTime>
  <Words>1617</Words>
  <Application>Microsoft Office PowerPoint</Application>
  <PresentationFormat>On-screen Show (4:3)</PresentationFormat>
  <Paragraphs>275</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Symbol</vt:lpstr>
      <vt:lpstr>Office Theme</vt:lpstr>
      <vt:lpstr> Financial &amp; Budgeting Responsibilities of Rotary Club Presidents by  PDG Ronney Reynolds, CPA</vt:lpstr>
      <vt:lpstr>To:  Rotary Club Presidents Elect </vt:lpstr>
      <vt:lpstr>To:  Rotary Club Presidents Elect</vt:lpstr>
      <vt:lpstr>To:  Rotary Club Presidents Elect</vt:lpstr>
      <vt:lpstr>Rotary Clubs and IRS FAQ’s</vt:lpstr>
      <vt:lpstr>Rotary Clubs and IRS FAQ’s</vt:lpstr>
      <vt:lpstr>Rotary Clubs and IRS FAQ’s</vt:lpstr>
      <vt:lpstr>Rotary Clubs and IRS FAQ’s</vt:lpstr>
      <vt:lpstr>Rotary Clubs and IRS FAQ’s</vt:lpstr>
      <vt:lpstr>Budget Questions</vt:lpstr>
      <vt:lpstr>Budget Questions</vt:lpstr>
      <vt:lpstr>Budget Questions</vt:lpstr>
      <vt:lpstr>Payments to Rotary International</vt:lpstr>
      <vt:lpstr>Payments to District</vt:lpstr>
      <vt:lpstr>Example of Good Budget Process</vt:lpstr>
      <vt:lpstr>Example of Good Budget Process</vt:lpstr>
      <vt:lpstr>Example of Good Budget Process</vt:lpstr>
      <vt:lpstr>Example of Good Budget Process</vt:lpstr>
      <vt:lpstr>PowerPoint Presentation</vt:lpstr>
      <vt:lpstr>PowerPoint Presentation</vt:lpstr>
      <vt:lpstr>Questions</vt:lpstr>
      <vt:lpstr>Additional information</vt:lpstr>
      <vt:lpstr>Form 990 Page 6</vt:lpstr>
      <vt:lpstr>General Raffle Rules per Charitable Raffle Enabling Act (CREA)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of Good Budget Process</dc:title>
  <dc:creator>RReynolds</dc:creator>
  <cp:lastModifiedBy>Dian Edwards.</cp:lastModifiedBy>
  <cp:revision>58</cp:revision>
  <cp:lastPrinted>2024-02-25T21:26:33Z</cp:lastPrinted>
  <dcterms:created xsi:type="dcterms:W3CDTF">2014-02-25T16:52:50Z</dcterms:created>
  <dcterms:modified xsi:type="dcterms:W3CDTF">2024-02-26T17:53:37Z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0x010100A96ED3A4B9C81341B9B4497DE302A6B6</vt:lpwstr>
  </property>
</Properties>
</file>