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8"/>
  </p:notesMasterIdLst>
  <p:sldIdLst>
    <p:sldId id="300" r:id="rId2"/>
    <p:sldId id="350" r:id="rId3"/>
    <p:sldId id="311" r:id="rId4"/>
    <p:sldId id="301" r:id="rId5"/>
    <p:sldId id="257" r:id="rId6"/>
    <p:sldId id="261" r:id="rId7"/>
    <p:sldId id="264" r:id="rId8"/>
    <p:sldId id="272" r:id="rId9"/>
    <p:sldId id="318" r:id="rId10"/>
    <p:sldId id="317" r:id="rId11"/>
    <p:sldId id="274" r:id="rId12"/>
    <p:sldId id="276" r:id="rId13"/>
    <p:sldId id="322" r:id="rId14"/>
    <p:sldId id="282" r:id="rId15"/>
    <p:sldId id="286" r:id="rId16"/>
    <p:sldId id="357" r:id="rId17"/>
    <p:sldId id="314" r:id="rId18"/>
    <p:sldId id="353" r:id="rId19"/>
    <p:sldId id="307" r:id="rId20"/>
    <p:sldId id="269" r:id="rId21"/>
    <p:sldId id="358" r:id="rId22"/>
    <p:sldId id="267" r:id="rId23"/>
    <p:sldId id="321" r:id="rId24"/>
    <p:sldId id="354" r:id="rId25"/>
    <p:sldId id="323" r:id="rId26"/>
    <p:sldId id="355" r:id="rId27"/>
  </p:sldIdLst>
  <p:sldSz cx="12192000" cy="6858000"/>
  <p:notesSz cx="9388475" cy="71024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honda Kennedy" initials="RK" lastIdx="3"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381" autoAdjust="0"/>
    <p:restoredTop sz="94660"/>
  </p:normalViewPr>
  <p:slideViewPr>
    <p:cSldViewPr snapToGrid="0">
      <p:cViewPr varScale="1">
        <p:scale>
          <a:sx n="108" d="100"/>
          <a:sy n="108" d="100"/>
        </p:scale>
        <p:origin x="288"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4068339" cy="356357"/>
          </a:xfrm>
          <a:prstGeom prst="rect">
            <a:avLst/>
          </a:prstGeom>
        </p:spPr>
        <p:txBody>
          <a:bodyPr vert="horz" lIns="94229" tIns="47114" rIns="94229" bIns="47114" rtlCol="0"/>
          <a:lstStyle>
            <a:lvl1pPr algn="l">
              <a:defRPr sz="1200"/>
            </a:lvl1pPr>
          </a:lstStyle>
          <a:p>
            <a:endParaRPr lang="en-US"/>
          </a:p>
        </p:txBody>
      </p:sp>
      <p:sp>
        <p:nvSpPr>
          <p:cNvPr id="3" name="Date Placeholder 2"/>
          <p:cNvSpPr>
            <a:spLocks noGrp="1"/>
          </p:cNvSpPr>
          <p:nvPr>
            <p:ph type="dt" idx="1"/>
          </p:nvPr>
        </p:nvSpPr>
        <p:spPr>
          <a:xfrm>
            <a:off x="5317963" y="2"/>
            <a:ext cx="4068339" cy="356357"/>
          </a:xfrm>
          <a:prstGeom prst="rect">
            <a:avLst/>
          </a:prstGeom>
        </p:spPr>
        <p:txBody>
          <a:bodyPr vert="horz" lIns="94229" tIns="47114" rIns="94229" bIns="47114" rtlCol="0"/>
          <a:lstStyle>
            <a:lvl1pPr algn="r">
              <a:defRPr sz="1200"/>
            </a:lvl1pPr>
          </a:lstStyle>
          <a:p>
            <a:fld id="{7428FAC6-E20D-4639-9C00-AFE4F0FD372A}" type="datetimeFigureOut">
              <a:rPr lang="en-US" smtClean="0"/>
              <a:t>7/29/2021</a:t>
            </a:fld>
            <a:endParaRPr lang="en-US"/>
          </a:p>
        </p:txBody>
      </p:sp>
      <p:sp>
        <p:nvSpPr>
          <p:cNvPr id="4" name="Slide Image Placeholder 3"/>
          <p:cNvSpPr>
            <a:spLocks noGrp="1" noRot="1" noChangeAspect="1"/>
          </p:cNvSpPr>
          <p:nvPr>
            <p:ph type="sldImg" idx="2"/>
          </p:nvPr>
        </p:nvSpPr>
        <p:spPr>
          <a:xfrm>
            <a:off x="2563813" y="887413"/>
            <a:ext cx="4260850" cy="2397125"/>
          </a:xfrm>
          <a:prstGeom prst="rect">
            <a:avLst/>
          </a:prstGeom>
          <a:noFill/>
          <a:ln w="12700">
            <a:solidFill>
              <a:prstClr val="black"/>
            </a:solidFill>
          </a:ln>
        </p:spPr>
        <p:txBody>
          <a:bodyPr vert="horz" lIns="94229" tIns="47114" rIns="94229" bIns="47114" rtlCol="0" anchor="ctr"/>
          <a:lstStyle/>
          <a:p>
            <a:endParaRPr lang="en-US"/>
          </a:p>
        </p:txBody>
      </p:sp>
      <p:sp>
        <p:nvSpPr>
          <p:cNvPr id="5" name="Notes Placeholder 4"/>
          <p:cNvSpPr>
            <a:spLocks noGrp="1"/>
          </p:cNvSpPr>
          <p:nvPr>
            <p:ph type="body" sz="quarter" idx="3"/>
          </p:nvPr>
        </p:nvSpPr>
        <p:spPr>
          <a:xfrm>
            <a:off x="938848" y="3418066"/>
            <a:ext cx="7510780" cy="2796600"/>
          </a:xfrm>
          <a:prstGeom prst="rect">
            <a:avLst/>
          </a:prstGeom>
        </p:spPr>
        <p:txBody>
          <a:bodyPr vert="horz" lIns="94229" tIns="47114" rIns="94229" bIns="4711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746119"/>
            <a:ext cx="4068339" cy="356356"/>
          </a:xfrm>
          <a:prstGeom prst="rect">
            <a:avLst/>
          </a:prstGeom>
        </p:spPr>
        <p:txBody>
          <a:bodyPr vert="horz" lIns="94229" tIns="47114" rIns="94229" bIns="47114" rtlCol="0" anchor="b"/>
          <a:lstStyle>
            <a:lvl1pPr algn="l">
              <a:defRPr sz="1200"/>
            </a:lvl1pPr>
          </a:lstStyle>
          <a:p>
            <a:endParaRPr lang="en-US"/>
          </a:p>
        </p:txBody>
      </p:sp>
      <p:sp>
        <p:nvSpPr>
          <p:cNvPr id="7" name="Slide Number Placeholder 6"/>
          <p:cNvSpPr>
            <a:spLocks noGrp="1"/>
          </p:cNvSpPr>
          <p:nvPr>
            <p:ph type="sldNum" sz="quarter" idx="5"/>
          </p:nvPr>
        </p:nvSpPr>
        <p:spPr>
          <a:xfrm>
            <a:off x="5317963" y="6746119"/>
            <a:ext cx="4068339" cy="356356"/>
          </a:xfrm>
          <a:prstGeom prst="rect">
            <a:avLst/>
          </a:prstGeom>
        </p:spPr>
        <p:txBody>
          <a:bodyPr vert="horz" lIns="94229" tIns="47114" rIns="94229" bIns="47114" rtlCol="0" anchor="b"/>
          <a:lstStyle>
            <a:lvl1pPr algn="r">
              <a:defRPr sz="1200"/>
            </a:lvl1pPr>
          </a:lstStyle>
          <a:p>
            <a:fld id="{89D1B99C-C07D-44EA-9085-528545E2E4C8}" type="slidenum">
              <a:rPr lang="en-US" smtClean="0"/>
              <a:t>‹#›</a:t>
            </a:fld>
            <a:endParaRPr lang="en-US"/>
          </a:p>
        </p:txBody>
      </p:sp>
    </p:spTree>
    <p:extLst>
      <p:ext uri="{BB962C8B-B14F-4D97-AF65-F5344CB8AC3E}">
        <p14:creationId xmlns:p14="http://schemas.microsoft.com/office/powerpoint/2010/main" val="41728479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DG Scott for the invitation to speak today.</a:t>
            </a:r>
          </a:p>
          <a:p>
            <a:r>
              <a:rPr lang="en-US" dirty="0"/>
              <a:t>The Houston Host Committee have been trying to reach every club to let them know about the Houston Rotary Convention which will be held at the GRB June 4-8 2022.</a:t>
            </a:r>
          </a:p>
          <a:p>
            <a:r>
              <a:rPr lang="en-US" dirty="0"/>
              <a:t>But before we get into the program…lets have some fun with some Trivia and win some prizes!</a:t>
            </a:r>
          </a:p>
          <a:p>
            <a:endParaRPr lang="en-US" dirty="0"/>
          </a:p>
        </p:txBody>
      </p:sp>
      <p:sp>
        <p:nvSpPr>
          <p:cNvPr id="4" name="Slide Number Placeholder 3"/>
          <p:cNvSpPr>
            <a:spLocks noGrp="1"/>
          </p:cNvSpPr>
          <p:nvPr>
            <p:ph type="sldNum" sz="quarter" idx="5"/>
          </p:nvPr>
        </p:nvSpPr>
        <p:spPr/>
        <p:txBody>
          <a:bodyPr/>
          <a:lstStyle/>
          <a:p>
            <a:fld id="{89D1B99C-C07D-44EA-9085-528545E2E4C8}" type="slidenum">
              <a:rPr lang="en-US" smtClean="0"/>
              <a:t>1</a:t>
            </a:fld>
            <a:endParaRPr lang="en-US"/>
          </a:p>
        </p:txBody>
      </p:sp>
    </p:spTree>
    <p:extLst>
      <p:ext uri="{BB962C8B-B14F-4D97-AF65-F5344CB8AC3E}">
        <p14:creationId xmlns:p14="http://schemas.microsoft.com/office/powerpoint/2010/main" val="34721613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an event I hope to attend…and I don’t know anything about soccer.</a:t>
            </a:r>
          </a:p>
          <a:p>
            <a:r>
              <a:rPr lang="en-US" dirty="0"/>
              <a:t>Many International guest love Soccer and here they will see a Champion Soccer Team.</a:t>
            </a:r>
          </a:p>
          <a:p>
            <a:r>
              <a:rPr lang="en-US" dirty="0"/>
              <a:t>The Party starts at Pitch 25 with food, beverages and games then a short walk across the street takes them to the</a:t>
            </a:r>
          </a:p>
          <a:p>
            <a:r>
              <a:rPr lang="en-US" dirty="0"/>
              <a:t>BBVA Compass Stadium for a game.</a:t>
            </a:r>
          </a:p>
          <a:p>
            <a:r>
              <a:rPr lang="en-US" dirty="0"/>
              <a:t>All just 2-3 blocks from the GRB</a:t>
            </a:r>
          </a:p>
        </p:txBody>
      </p:sp>
      <p:sp>
        <p:nvSpPr>
          <p:cNvPr id="4" name="Slide Number Placeholder 3"/>
          <p:cNvSpPr>
            <a:spLocks noGrp="1"/>
          </p:cNvSpPr>
          <p:nvPr>
            <p:ph type="sldNum" sz="quarter" idx="5"/>
          </p:nvPr>
        </p:nvSpPr>
        <p:spPr/>
        <p:txBody>
          <a:bodyPr/>
          <a:lstStyle/>
          <a:p>
            <a:fld id="{89D1B99C-C07D-44EA-9085-528545E2E4C8}" type="slidenum">
              <a:rPr lang="en-US" smtClean="0"/>
              <a:t>10</a:t>
            </a:fld>
            <a:endParaRPr lang="en-US"/>
          </a:p>
        </p:txBody>
      </p:sp>
    </p:spTree>
    <p:extLst>
      <p:ext uri="{BB962C8B-B14F-4D97-AF65-F5344CB8AC3E}">
        <p14:creationId xmlns:p14="http://schemas.microsoft.com/office/powerpoint/2010/main" val="20082401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our International Rugby fans here is a short bus ride, Stadium food and lot of fun…Perfect!</a:t>
            </a:r>
          </a:p>
        </p:txBody>
      </p:sp>
      <p:sp>
        <p:nvSpPr>
          <p:cNvPr id="4" name="Slide Number Placeholder 3"/>
          <p:cNvSpPr>
            <a:spLocks noGrp="1"/>
          </p:cNvSpPr>
          <p:nvPr>
            <p:ph type="sldNum" sz="quarter" idx="5"/>
          </p:nvPr>
        </p:nvSpPr>
        <p:spPr/>
        <p:txBody>
          <a:bodyPr/>
          <a:lstStyle/>
          <a:p>
            <a:fld id="{89D1B99C-C07D-44EA-9085-528545E2E4C8}" type="slidenum">
              <a:rPr lang="en-US" smtClean="0"/>
              <a:t>11</a:t>
            </a:fld>
            <a:endParaRPr lang="en-US"/>
          </a:p>
        </p:txBody>
      </p:sp>
    </p:spTree>
    <p:extLst>
      <p:ext uri="{BB962C8B-B14F-4D97-AF65-F5344CB8AC3E}">
        <p14:creationId xmlns:p14="http://schemas.microsoft.com/office/powerpoint/2010/main" val="8406252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 evening of heavy Hors’ d </a:t>
            </a:r>
            <a:r>
              <a:rPr lang="en-US" dirty="0" err="1"/>
              <a:t>oeurves</a:t>
            </a:r>
            <a:r>
              <a:rPr lang="en-US" dirty="0"/>
              <a:t> Wine and a choice of Houston’s finest Museums. </a:t>
            </a:r>
          </a:p>
        </p:txBody>
      </p:sp>
      <p:sp>
        <p:nvSpPr>
          <p:cNvPr id="4" name="Slide Number Placeholder 3"/>
          <p:cNvSpPr>
            <a:spLocks noGrp="1"/>
          </p:cNvSpPr>
          <p:nvPr>
            <p:ph type="sldNum" sz="quarter" idx="5"/>
          </p:nvPr>
        </p:nvSpPr>
        <p:spPr/>
        <p:txBody>
          <a:bodyPr/>
          <a:lstStyle/>
          <a:p>
            <a:fld id="{89D1B99C-C07D-44EA-9085-528545E2E4C8}" type="slidenum">
              <a:rPr lang="en-US" smtClean="0"/>
              <a:t>12</a:t>
            </a:fld>
            <a:endParaRPr lang="en-US"/>
          </a:p>
        </p:txBody>
      </p:sp>
    </p:spTree>
    <p:extLst>
      <p:ext uri="{BB962C8B-B14F-4D97-AF65-F5344CB8AC3E}">
        <p14:creationId xmlns:p14="http://schemas.microsoft.com/office/powerpoint/2010/main" val="27471626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NEW EVENT!</a:t>
            </a:r>
          </a:p>
          <a:p>
            <a:r>
              <a:rPr lang="en-US" dirty="0"/>
              <a:t>Craig Howard of the RC of Houston…Thank you for suggesting this event.</a:t>
            </a:r>
          </a:p>
          <a:p>
            <a:r>
              <a:rPr lang="en-US" dirty="0"/>
              <a:t>Ballroom on the Bayou is the place!</a:t>
            </a:r>
          </a:p>
          <a:p>
            <a:r>
              <a:rPr lang="en-US" dirty="0"/>
              <a:t>Dinner, wine, laughter, cash bar…add to that magicians walking table to table amazing you with their magical skills.</a:t>
            </a:r>
          </a:p>
          <a:p>
            <a:r>
              <a:rPr lang="en-US" dirty="0"/>
              <a:t>Top the evening off with 2 time International Champion of Magic and the Winner of the World of Magic Seminar in Las Vegas, </a:t>
            </a:r>
          </a:p>
          <a:p>
            <a:r>
              <a:rPr lang="en-US" dirty="0"/>
              <a:t>Ben Jackson, More than Magic will preform his “Magic, Music and Mayhem” show.  </a:t>
            </a:r>
          </a:p>
        </p:txBody>
      </p:sp>
      <p:sp>
        <p:nvSpPr>
          <p:cNvPr id="4" name="Slide Number Placeholder 3"/>
          <p:cNvSpPr>
            <a:spLocks noGrp="1"/>
          </p:cNvSpPr>
          <p:nvPr>
            <p:ph type="sldNum" sz="quarter" idx="5"/>
          </p:nvPr>
        </p:nvSpPr>
        <p:spPr/>
        <p:txBody>
          <a:bodyPr/>
          <a:lstStyle/>
          <a:p>
            <a:fld id="{89D1B99C-C07D-44EA-9085-528545E2E4C8}" type="slidenum">
              <a:rPr lang="en-US" smtClean="0"/>
              <a:t>13</a:t>
            </a:fld>
            <a:endParaRPr lang="en-US"/>
          </a:p>
        </p:txBody>
      </p:sp>
    </p:spTree>
    <p:extLst>
      <p:ext uri="{BB962C8B-B14F-4D97-AF65-F5344CB8AC3E}">
        <p14:creationId xmlns:p14="http://schemas.microsoft.com/office/powerpoint/2010/main" val="41096198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will be a fun filled day enjoying amusement park rides, shopping and restaurant dining all with a view of the Gulf of Mexico.  </a:t>
            </a:r>
          </a:p>
        </p:txBody>
      </p:sp>
      <p:sp>
        <p:nvSpPr>
          <p:cNvPr id="4" name="Slide Number Placeholder 3"/>
          <p:cNvSpPr>
            <a:spLocks noGrp="1"/>
          </p:cNvSpPr>
          <p:nvPr>
            <p:ph type="sldNum" sz="quarter" idx="5"/>
          </p:nvPr>
        </p:nvSpPr>
        <p:spPr/>
        <p:txBody>
          <a:bodyPr/>
          <a:lstStyle/>
          <a:p>
            <a:fld id="{89D1B99C-C07D-44EA-9085-528545E2E4C8}" type="slidenum">
              <a:rPr lang="en-US" smtClean="0"/>
              <a:t>14</a:t>
            </a:fld>
            <a:endParaRPr lang="en-US"/>
          </a:p>
        </p:txBody>
      </p:sp>
    </p:spTree>
    <p:extLst>
      <p:ext uri="{BB962C8B-B14F-4D97-AF65-F5344CB8AC3E}">
        <p14:creationId xmlns:p14="http://schemas.microsoft.com/office/powerpoint/2010/main" val="13032588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those attendees that did not get a chance to souvenir shop, here is their chance.</a:t>
            </a:r>
          </a:p>
        </p:txBody>
      </p:sp>
      <p:sp>
        <p:nvSpPr>
          <p:cNvPr id="4" name="Slide Number Placeholder 3"/>
          <p:cNvSpPr>
            <a:spLocks noGrp="1"/>
          </p:cNvSpPr>
          <p:nvPr>
            <p:ph type="sldNum" sz="quarter" idx="5"/>
          </p:nvPr>
        </p:nvSpPr>
        <p:spPr/>
        <p:txBody>
          <a:bodyPr/>
          <a:lstStyle/>
          <a:p>
            <a:fld id="{89D1B99C-C07D-44EA-9085-528545E2E4C8}" type="slidenum">
              <a:rPr lang="en-US" smtClean="0"/>
              <a:t>15</a:t>
            </a:fld>
            <a:endParaRPr lang="en-US"/>
          </a:p>
        </p:txBody>
      </p:sp>
    </p:spTree>
    <p:extLst>
      <p:ext uri="{BB962C8B-B14F-4D97-AF65-F5344CB8AC3E}">
        <p14:creationId xmlns:p14="http://schemas.microsoft.com/office/powerpoint/2010/main" val="33495318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keeping with the past traditions of a convention Service Project and celebrating the spirit of RI’s newest Area of Focus,</a:t>
            </a:r>
          </a:p>
          <a:p>
            <a:r>
              <a:rPr lang="en-US" dirty="0"/>
              <a:t>Convention guest will use the Footprint App to offset the Conventions Carbon Footprint.</a:t>
            </a:r>
          </a:p>
          <a:p>
            <a:r>
              <a:rPr lang="en-US" dirty="0"/>
              <a:t>The app can be downloaded prior to leaving home and each attendee can track their Carbon footprint.</a:t>
            </a:r>
          </a:p>
          <a:p>
            <a:r>
              <a:rPr lang="en-US" dirty="0"/>
              <a:t>Then follow suggestions on how to offset that footprint.</a:t>
            </a:r>
          </a:p>
          <a:p>
            <a:r>
              <a:rPr lang="en-US" dirty="0"/>
              <a:t>Attendees will learn new habits to help save our environment.</a:t>
            </a:r>
          </a:p>
          <a:p>
            <a:r>
              <a:rPr lang="en-US" dirty="0"/>
              <a:t>Depending on how well this works in Houston, RI may adopt this and use it at future conventions.</a:t>
            </a:r>
          </a:p>
        </p:txBody>
      </p:sp>
      <p:sp>
        <p:nvSpPr>
          <p:cNvPr id="4" name="Slide Number Placeholder 3"/>
          <p:cNvSpPr>
            <a:spLocks noGrp="1"/>
          </p:cNvSpPr>
          <p:nvPr>
            <p:ph type="sldNum" sz="quarter" idx="5"/>
          </p:nvPr>
        </p:nvSpPr>
        <p:spPr/>
        <p:txBody>
          <a:bodyPr/>
          <a:lstStyle/>
          <a:p>
            <a:fld id="{89D1B99C-C07D-44EA-9085-528545E2E4C8}" type="slidenum">
              <a:rPr lang="en-US" smtClean="0"/>
              <a:t>16</a:t>
            </a:fld>
            <a:endParaRPr lang="en-US"/>
          </a:p>
        </p:txBody>
      </p:sp>
    </p:spTree>
    <p:extLst>
      <p:ext uri="{BB962C8B-B14F-4D97-AF65-F5344CB8AC3E}">
        <p14:creationId xmlns:p14="http://schemas.microsoft.com/office/powerpoint/2010/main" val="39254481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you can see the HOC and Event Chairman have been very busy to make sure we are ready to sell tickets to all events on June 12.</a:t>
            </a:r>
          </a:p>
        </p:txBody>
      </p:sp>
      <p:sp>
        <p:nvSpPr>
          <p:cNvPr id="4" name="Slide Number Placeholder 3"/>
          <p:cNvSpPr>
            <a:spLocks noGrp="1"/>
          </p:cNvSpPr>
          <p:nvPr>
            <p:ph type="sldNum" sz="quarter" idx="5"/>
          </p:nvPr>
        </p:nvSpPr>
        <p:spPr/>
        <p:txBody>
          <a:bodyPr/>
          <a:lstStyle/>
          <a:p>
            <a:fld id="{89D1B99C-C07D-44EA-9085-528545E2E4C8}" type="slidenum">
              <a:rPr lang="en-US" smtClean="0"/>
              <a:t>17</a:t>
            </a:fld>
            <a:endParaRPr lang="en-US"/>
          </a:p>
        </p:txBody>
      </p:sp>
    </p:spTree>
    <p:extLst>
      <p:ext uri="{BB962C8B-B14F-4D97-AF65-F5344CB8AC3E}">
        <p14:creationId xmlns:p14="http://schemas.microsoft.com/office/powerpoint/2010/main" val="21867253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Visit our website to see list of events</a:t>
            </a:r>
          </a:p>
          <a:p>
            <a:r>
              <a:rPr lang="en-US" dirty="0"/>
              <a:t>Buy Merchandise and support the HOC</a:t>
            </a:r>
          </a:p>
          <a:p>
            <a:r>
              <a:rPr lang="en-US" dirty="0"/>
              <a:t>Volunteer to be a part of the HOC and the Houston Convention</a:t>
            </a:r>
          </a:p>
          <a:p>
            <a:r>
              <a:rPr lang="en-US" dirty="0"/>
              <a:t>Find contact information to all Vice Chairman</a:t>
            </a:r>
          </a:p>
        </p:txBody>
      </p:sp>
      <p:sp>
        <p:nvSpPr>
          <p:cNvPr id="4" name="Slide Number Placeholder 3"/>
          <p:cNvSpPr>
            <a:spLocks noGrp="1"/>
          </p:cNvSpPr>
          <p:nvPr>
            <p:ph type="sldNum" sz="quarter" idx="5"/>
          </p:nvPr>
        </p:nvSpPr>
        <p:spPr/>
        <p:txBody>
          <a:bodyPr/>
          <a:lstStyle/>
          <a:p>
            <a:fld id="{89D1B99C-C07D-44EA-9085-528545E2E4C8}" type="slidenum">
              <a:rPr lang="en-US" smtClean="0"/>
              <a:t>18</a:t>
            </a:fld>
            <a:endParaRPr lang="en-US"/>
          </a:p>
        </p:txBody>
      </p:sp>
    </p:spTree>
    <p:extLst>
      <p:ext uri="{BB962C8B-B14F-4D97-AF65-F5344CB8AC3E}">
        <p14:creationId xmlns:p14="http://schemas.microsoft.com/office/powerpoint/2010/main" val="15162332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prices includes shipping, but you can get them today and save money.</a:t>
            </a:r>
          </a:p>
          <a:p>
            <a:r>
              <a:rPr lang="en-US" dirty="0"/>
              <a:t>The Crew member pins serves as a dual purpose pin.  The HOC is planning on an area in the GRB call the International Spirit Station.  This pin is your admittance into this area.  The ISS will be a place to socialize and enjoy the beverage of your choice.</a:t>
            </a:r>
          </a:p>
          <a:p>
            <a:r>
              <a:rPr lang="en-US" dirty="0"/>
              <a:t>The Space bear “</a:t>
            </a:r>
            <a:r>
              <a:rPr lang="en-US" dirty="0" err="1"/>
              <a:t>Orbie</a:t>
            </a:r>
            <a:r>
              <a:rPr lang="en-US" dirty="0"/>
              <a:t>” is the HOC Mascot but has quickly become loved by all and has even become a bit of a celebrity because he is starring in his own </a:t>
            </a:r>
          </a:p>
          <a:p>
            <a:r>
              <a:rPr lang="en-US" dirty="0"/>
              <a:t>Movie…”The Adventures of </a:t>
            </a:r>
            <a:r>
              <a:rPr lang="en-US" dirty="0" err="1"/>
              <a:t>Orbie</a:t>
            </a:r>
            <a:r>
              <a:rPr lang="en-US" dirty="0"/>
              <a:t>” </a:t>
            </a:r>
          </a:p>
        </p:txBody>
      </p:sp>
      <p:sp>
        <p:nvSpPr>
          <p:cNvPr id="4" name="Slide Number Placeholder 3"/>
          <p:cNvSpPr>
            <a:spLocks noGrp="1"/>
          </p:cNvSpPr>
          <p:nvPr>
            <p:ph type="sldNum" sz="quarter" idx="5"/>
          </p:nvPr>
        </p:nvSpPr>
        <p:spPr/>
        <p:txBody>
          <a:bodyPr/>
          <a:lstStyle/>
          <a:p>
            <a:fld id="{89D1B99C-C07D-44EA-9085-528545E2E4C8}" type="slidenum">
              <a:rPr lang="en-US" smtClean="0"/>
              <a:t>19</a:t>
            </a:fld>
            <a:endParaRPr lang="en-US"/>
          </a:p>
        </p:txBody>
      </p:sp>
    </p:spTree>
    <p:extLst>
      <p:ext uri="{BB962C8B-B14F-4D97-AF65-F5344CB8AC3E}">
        <p14:creationId xmlns:p14="http://schemas.microsoft.com/office/powerpoint/2010/main" val="41736811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9D1B99C-C07D-44EA-9085-528545E2E4C8}" type="slidenum">
              <a:rPr lang="en-US" smtClean="0"/>
              <a:t>2</a:t>
            </a:fld>
            <a:endParaRPr lang="en-US"/>
          </a:p>
        </p:txBody>
      </p:sp>
    </p:spTree>
    <p:extLst>
      <p:ext uri="{BB962C8B-B14F-4D97-AF65-F5344CB8AC3E}">
        <p14:creationId xmlns:p14="http://schemas.microsoft.com/office/powerpoint/2010/main" val="16600225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HOC has 3 ways of raising money…</a:t>
            </a:r>
          </a:p>
          <a:p>
            <a:pPr marL="228600" indent="-228600">
              <a:buAutoNum type="arabicPeriod"/>
            </a:pPr>
            <a:r>
              <a:rPr lang="en-US" dirty="0"/>
              <a:t>Merchandise sales</a:t>
            </a:r>
          </a:p>
          <a:p>
            <a:pPr marL="228600" indent="-228600">
              <a:buAutoNum type="arabicPeriod"/>
            </a:pPr>
            <a:r>
              <a:rPr lang="en-US" dirty="0"/>
              <a:t>Ticket Sales to Host Events</a:t>
            </a:r>
          </a:p>
          <a:p>
            <a:pPr marL="228600" indent="-228600">
              <a:buAutoNum type="arabicPeriod"/>
            </a:pPr>
            <a:r>
              <a:rPr lang="en-US" dirty="0"/>
              <a:t>Sponsorships!</a:t>
            </a:r>
          </a:p>
        </p:txBody>
      </p:sp>
      <p:sp>
        <p:nvSpPr>
          <p:cNvPr id="4" name="Slide Number Placeholder 3"/>
          <p:cNvSpPr>
            <a:spLocks noGrp="1"/>
          </p:cNvSpPr>
          <p:nvPr>
            <p:ph type="sldNum" sz="quarter" idx="5"/>
          </p:nvPr>
        </p:nvSpPr>
        <p:spPr/>
        <p:txBody>
          <a:bodyPr/>
          <a:lstStyle/>
          <a:p>
            <a:fld id="{89D1B99C-C07D-44EA-9085-528545E2E4C8}" type="slidenum">
              <a:rPr lang="en-US" smtClean="0"/>
              <a:t>20</a:t>
            </a:fld>
            <a:endParaRPr lang="en-US"/>
          </a:p>
        </p:txBody>
      </p:sp>
    </p:spTree>
    <p:extLst>
      <p:ext uri="{BB962C8B-B14F-4D97-AF65-F5344CB8AC3E}">
        <p14:creationId xmlns:p14="http://schemas.microsoft.com/office/powerpoint/2010/main" val="6539665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HOC has 3 ways of raising money…</a:t>
            </a:r>
          </a:p>
          <a:p>
            <a:pPr marL="228600" indent="-228600">
              <a:buAutoNum type="arabicPeriod"/>
            </a:pPr>
            <a:r>
              <a:rPr lang="en-US" dirty="0"/>
              <a:t>Merchandise sales</a:t>
            </a:r>
          </a:p>
          <a:p>
            <a:pPr marL="228600" indent="-228600">
              <a:buAutoNum type="arabicPeriod"/>
            </a:pPr>
            <a:r>
              <a:rPr lang="en-US" dirty="0"/>
              <a:t>Ticket Sales to Host Events</a:t>
            </a:r>
          </a:p>
          <a:p>
            <a:pPr marL="228600" indent="-228600">
              <a:buAutoNum type="arabicPeriod"/>
            </a:pPr>
            <a:r>
              <a:rPr lang="en-US" dirty="0"/>
              <a:t>Sponsorships!</a:t>
            </a:r>
          </a:p>
        </p:txBody>
      </p:sp>
      <p:sp>
        <p:nvSpPr>
          <p:cNvPr id="4" name="Slide Number Placeholder 3"/>
          <p:cNvSpPr>
            <a:spLocks noGrp="1"/>
          </p:cNvSpPr>
          <p:nvPr>
            <p:ph type="sldNum" sz="quarter" idx="5"/>
          </p:nvPr>
        </p:nvSpPr>
        <p:spPr/>
        <p:txBody>
          <a:bodyPr/>
          <a:lstStyle/>
          <a:p>
            <a:fld id="{89D1B99C-C07D-44EA-9085-528545E2E4C8}" type="slidenum">
              <a:rPr lang="en-US" smtClean="0"/>
              <a:t>21</a:t>
            </a:fld>
            <a:endParaRPr lang="en-US"/>
          </a:p>
        </p:txBody>
      </p:sp>
    </p:spTree>
    <p:extLst>
      <p:ext uri="{BB962C8B-B14F-4D97-AF65-F5344CB8AC3E}">
        <p14:creationId xmlns:p14="http://schemas.microsoft.com/office/powerpoint/2010/main" val="39186036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9D1B99C-C07D-44EA-9085-528545E2E4C8}" type="slidenum">
              <a:rPr lang="en-US" smtClean="0"/>
              <a:t>22</a:t>
            </a:fld>
            <a:endParaRPr lang="en-US"/>
          </a:p>
        </p:txBody>
      </p:sp>
    </p:spTree>
    <p:extLst>
      <p:ext uri="{BB962C8B-B14F-4D97-AF65-F5344CB8AC3E}">
        <p14:creationId xmlns:p14="http://schemas.microsoft.com/office/powerpoint/2010/main" val="3092932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9D1B99C-C07D-44EA-9085-528545E2E4C8}" type="slidenum">
              <a:rPr lang="en-US" smtClean="0"/>
              <a:t>23</a:t>
            </a:fld>
            <a:endParaRPr lang="en-US"/>
          </a:p>
        </p:txBody>
      </p:sp>
    </p:spTree>
    <p:extLst>
      <p:ext uri="{BB962C8B-B14F-4D97-AF65-F5344CB8AC3E}">
        <p14:creationId xmlns:p14="http://schemas.microsoft.com/office/powerpoint/2010/main" val="33391662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9D1B99C-C07D-44EA-9085-528545E2E4C8}" type="slidenum">
              <a:rPr lang="en-US" smtClean="0"/>
              <a:t>24</a:t>
            </a:fld>
            <a:endParaRPr lang="en-US"/>
          </a:p>
        </p:txBody>
      </p:sp>
    </p:spTree>
    <p:extLst>
      <p:ext uri="{BB962C8B-B14F-4D97-AF65-F5344CB8AC3E}">
        <p14:creationId xmlns:p14="http://schemas.microsoft.com/office/powerpoint/2010/main" val="6457759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9D1B99C-C07D-44EA-9085-528545E2E4C8}" type="slidenum">
              <a:rPr lang="en-US" smtClean="0"/>
              <a:t>25</a:t>
            </a:fld>
            <a:endParaRPr lang="en-US"/>
          </a:p>
        </p:txBody>
      </p:sp>
    </p:spTree>
    <p:extLst>
      <p:ext uri="{BB962C8B-B14F-4D97-AF65-F5344CB8AC3E}">
        <p14:creationId xmlns:p14="http://schemas.microsoft.com/office/powerpoint/2010/main" val="36220151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9D1B99C-C07D-44EA-9085-528545E2E4C8}" type="slidenum">
              <a:rPr lang="en-US" smtClean="0"/>
              <a:t>26</a:t>
            </a:fld>
            <a:endParaRPr lang="en-US"/>
          </a:p>
        </p:txBody>
      </p:sp>
    </p:spTree>
    <p:extLst>
      <p:ext uri="{BB962C8B-B14F-4D97-AF65-F5344CB8AC3E}">
        <p14:creationId xmlns:p14="http://schemas.microsoft.com/office/powerpoint/2010/main" val="27522795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9D1B99C-C07D-44EA-9085-528545E2E4C8}" type="slidenum">
              <a:rPr lang="en-US" smtClean="0"/>
              <a:t>3</a:t>
            </a:fld>
            <a:endParaRPr lang="en-US"/>
          </a:p>
        </p:txBody>
      </p:sp>
    </p:spTree>
    <p:extLst>
      <p:ext uri="{BB962C8B-B14F-4D97-AF65-F5344CB8AC3E}">
        <p14:creationId xmlns:p14="http://schemas.microsoft.com/office/powerpoint/2010/main" val="31979849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9D1B99C-C07D-44EA-9085-528545E2E4C8}" type="slidenum">
              <a:rPr lang="en-US" smtClean="0"/>
              <a:t>4</a:t>
            </a:fld>
            <a:endParaRPr lang="en-US"/>
          </a:p>
        </p:txBody>
      </p:sp>
    </p:spTree>
    <p:extLst>
      <p:ext uri="{BB962C8B-B14F-4D97-AF65-F5344CB8AC3E}">
        <p14:creationId xmlns:p14="http://schemas.microsoft.com/office/powerpoint/2010/main" val="9452218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Entire area will be fenced, Flags of all Rotary countries will be floating in the lake ,2 entertainment stages, Aerial Entertainment, Roaming Photos booths,  Roaming entertainers, Beer and wine garden, 8000 tickets available, Conclude the night with a surprise show on the outside of the GRB and a fireworks show from the top f the GRB..  This is commonly called the Cultural event but Houston is such a diverse city there will be something for everyone at this event.</a:t>
            </a:r>
          </a:p>
          <a:p>
            <a:endParaRPr lang="en-US" dirty="0"/>
          </a:p>
        </p:txBody>
      </p:sp>
      <p:sp>
        <p:nvSpPr>
          <p:cNvPr id="4" name="Slide Number Placeholder 3"/>
          <p:cNvSpPr>
            <a:spLocks noGrp="1"/>
          </p:cNvSpPr>
          <p:nvPr>
            <p:ph type="sldNum" sz="quarter" idx="5"/>
          </p:nvPr>
        </p:nvSpPr>
        <p:spPr/>
        <p:txBody>
          <a:bodyPr/>
          <a:lstStyle/>
          <a:p>
            <a:fld id="{89D1B99C-C07D-44EA-9085-528545E2E4C8}" type="slidenum">
              <a:rPr lang="en-US" smtClean="0"/>
              <a:t>5</a:t>
            </a:fld>
            <a:endParaRPr lang="en-US"/>
          </a:p>
        </p:txBody>
      </p:sp>
    </p:spTree>
    <p:extLst>
      <p:ext uri="{BB962C8B-B14F-4D97-AF65-F5344CB8AC3E}">
        <p14:creationId xmlns:p14="http://schemas.microsoft.com/office/powerpoint/2010/main" val="34844338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will be one of our most popular events with 3000 tickets available. Food and full access to SCH</a:t>
            </a:r>
          </a:p>
        </p:txBody>
      </p:sp>
      <p:sp>
        <p:nvSpPr>
          <p:cNvPr id="4" name="Slide Number Placeholder 3"/>
          <p:cNvSpPr>
            <a:spLocks noGrp="1"/>
          </p:cNvSpPr>
          <p:nvPr>
            <p:ph type="sldNum" sz="quarter" idx="5"/>
          </p:nvPr>
        </p:nvSpPr>
        <p:spPr/>
        <p:txBody>
          <a:bodyPr/>
          <a:lstStyle/>
          <a:p>
            <a:fld id="{89D1B99C-C07D-44EA-9085-528545E2E4C8}" type="slidenum">
              <a:rPr lang="en-US" smtClean="0"/>
              <a:t>6</a:t>
            </a:fld>
            <a:endParaRPr lang="en-US"/>
          </a:p>
        </p:txBody>
      </p:sp>
    </p:spTree>
    <p:extLst>
      <p:ext uri="{BB962C8B-B14F-4D97-AF65-F5344CB8AC3E}">
        <p14:creationId xmlns:p14="http://schemas.microsoft.com/office/powerpoint/2010/main" val="11029480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Your club or a group of clubs can host international guest for an evening.</a:t>
            </a:r>
          </a:p>
          <a:p>
            <a:r>
              <a:rPr lang="en-US" dirty="0"/>
              <a:t>Your event can be a regular Rotary meeting, a social event, a show…your choice</a:t>
            </a:r>
          </a:p>
          <a:p>
            <a:r>
              <a:rPr lang="en-US" dirty="0"/>
              <a:t>Event venue should be within 30-40 minutes from the GRB.</a:t>
            </a:r>
          </a:p>
          <a:p>
            <a:r>
              <a:rPr lang="en-US" dirty="0"/>
              <a:t>Can someone tell me what the biggest opportunity that this event will present to your club?</a:t>
            </a:r>
          </a:p>
        </p:txBody>
      </p:sp>
      <p:sp>
        <p:nvSpPr>
          <p:cNvPr id="4" name="Slide Number Placeholder 3"/>
          <p:cNvSpPr>
            <a:spLocks noGrp="1"/>
          </p:cNvSpPr>
          <p:nvPr>
            <p:ph type="sldNum" sz="quarter" idx="5"/>
          </p:nvPr>
        </p:nvSpPr>
        <p:spPr/>
        <p:txBody>
          <a:bodyPr/>
          <a:lstStyle/>
          <a:p>
            <a:fld id="{89D1B99C-C07D-44EA-9085-528545E2E4C8}" type="slidenum">
              <a:rPr lang="en-US" smtClean="0"/>
              <a:t>7</a:t>
            </a:fld>
            <a:endParaRPr lang="en-US"/>
          </a:p>
        </p:txBody>
      </p:sp>
    </p:spTree>
    <p:extLst>
      <p:ext uri="{BB962C8B-B14F-4D97-AF65-F5344CB8AC3E}">
        <p14:creationId xmlns:p14="http://schemas.microsoft.com/office/powerpoint/2010/main" val="16546863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Rotary is working to secure the park…why</a:t>
            </a:r>
          </a:p>
          <a:p>
            <a:r>
              <a:rPr lang="en-US" dirty="0"/>
              <a:t>Most Convention centers only hold about 10-15K seated guest.  </a:t>
            </a:r>
          </a:p>
          <a:p>
            <a:r>
              <a:rPr lang="en-US" dirty="0"/>
              <a:t>RI generally has 2 – 3 opening and closing ceremonies. Each one a repeat of the first.</a:t>
            </a:r>
          </a:p>
          <a:p>
            <a:r>
              <a:rPr lang="en-US" dirty="0"/>
              <a:t>MM Park would allow Houston to have 1 opening and 1 closing ceremony with every Rotarian in the same session….</a:t>
            </a:r>
          </a:p>
          <a:p>
            <a:r>
              <a:rPr lang="en-US" dirty="0"/>
              <a:t>Imagine how amazing that would be!</a:t>
            </a:r>
          </a:p>
        </p:txBody>
      </p:sp>
      <p:sp>
        <p:nvSpPr>
          <p:cNvPr id="4" name="Slide Number Placeholder 3"/>
          <p:cNvSpPr>
            <a:spLocks noGrp="1"/>
          </p:cNvSpPr>
          <p:nvPr>
            <p:ph type="sldNum" sz="quarter" idx="5"/>
          </p:nvPr>
        </p:nvSpPr>
        <p:spPr/>
        <p:txBody>
          <a:bodyPr/>
          <a:lstStyle/>
          <a:p>
            <a:fld id="{89D1B99C-C07D-44EA-9085-528545E2E4C8}" type="slidenum">
              <a:rPr lang="en-US" smtClean="0"/>
              <a:t>8</a:t>
            </a:fld>
            <a:endParaRPr lang="en-US"/>
          </a:p>
        </p:txBody>
      </p:sp>
    </p:spTree>
    <p:extLst>
      <p:ext uri="{BB962C8B-B14F-4D97-AF65-F5344CB8AC3E}">
        <p14:creationId xmlns:p14="http://schemas.microsoft.com/office/powerpoint/2010/main" val="9136132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Aviator's delight!  Fellowship of Flying Rotarians---this is the event for you!</a:t>
            </a:r>
          </a:p>
          <a:p>
            <a:r>
              <a:rPr lang="en-US" dirty="0"/>
              <a:t>An evening of Food, Fun and Functional Vintage aircraft.  </a:t>
            </a:r>
          </a:p>
          <a:p>
            <a:endParaRPr lang="en-US" dirty="0"/>
          </a:p>
        </p:txBody>
      </p:sp>
      <p:sp>
        <p:nvSpPr>
          <p:cNvPr id="4" name="Slide Number Placeholder 3"/>
          <p:cNvSpPr>
            <a:spLocks noGrp="1"/>
          </p:cNvSpPr>
          <p:nvPr>
            <p:ph type="sldNum" sz="quarter" idx="5"/>
          </p:nvPr>
        </p:nvSpPr>
        <p:spPr/>
        <p:txBody>
          <a:bodyPr/>
          <a:lstStyle/>
          <a:p>
            <a:fld id="{89D1B99C-C07D-44EA-9085-528545E2E4C8}" type="slidenum">
              <a:rPr lang="en-US" smtClean="0"/>
              <a:t>9</a:t>
            </a:fld>
            <a:endParaRPr lang="en-US"/>
          </a:p>
        </p:txBody>
      </p:sp>
    </p:spTree>
    <p:extLst>
      <p:ext uri="{BB962C8B-B14F-4D97-AF65-F5344CB8AC3E}">
        <p14:creationId xmlns:p14="http://schemas.microsoft.com/office/powerpoint/2010/main" val="360456395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751012" y="1300785"/>
            <a:ext cx="8689976" cy="2509213"/>
          </a:xfrm>
        </p:spPr>
        <p:txBody>
          <a:bodyPr anchor="b">
            <a:normAutofit/>
          </a:bodyPr>
          <a:lstStyle>
            <a:lvl1pPr algn="ctr">
              <a:defRPr sz="4800"/>
            </a:lvl1pPr>
          </a:lstStyle>
          <a:p>
            <a:r>
              <a:rPr lang="en-US"/>
              <a:t>Click to edit Master title style</a:t>
            </a:r>
            <a:endParaRPr lang="en-US" dirty="0"/>
          </a:p>
        </p:txBody>
      </p:sp>
      <p:sp>
        <p:nvSpPr>
          <p:cNvPr id="3" name="Subtitle 2"/>
          <p:cNvSpPr>
            <a:spLocks noGrp="1"/>
          </p:cNvSpPr>
          <p:nvPr>
            <p:ph type="subTitle" idx="1"/>
          </p:nvPr>
        </p:nvSpPr>
        <p:spPr>
          <a:xfrm>
            <a:off x="1751012" y="3886200"/>
            <a:ext cx="8689976"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7/29/2021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94" y="4289374"/>
            <a:ext cx="10364432" cy="81161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84744" y="698261"/>
            <a:ext cx="9822532" cy="3214136"/>
          </a:xfrm>
          <a:prstGeom prst="roundRect">
            <a:avLst>
              <a:gd name="adj" fmla="val 4944"/>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74"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7/29/2021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599"/>
            <a:ext cx="10364452" cy="3427245"/>
          </a:xfrm>
        </p:spPr>
        <p:txBody>
          <a:bodyPr anchor="ctr"/>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7/29/2021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74" y="4372796"/>
            <a:ext cx="10364452"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7/29/2021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13" name="TextBox 12"/>
          <p:cNvSpPr txBox="1"/>
          <p:nvPr/>
        </p:nvSpPr>
        <p:spPr>
          <a:xfrm>
            <a:off x="1001488" y="75416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557558" y="299357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2138721"/>
            <a:ext cx="10364452" cy="2511835"/>
          </a:xfrm>
        </p:spPr>
        <p:txBody>
          <a:bodyPr anchor="b"/>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7/29/2021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Title 1"/>
          <p:cNvSpPr>
            <a:spLocks noGrp="1"/>
          </p:cNvSpPr>
          <p:nvPr>
            <p:ph type="title"/>
          </p:nvPr>
        </p:nvSpPr>
        <p:spPr>
          <a:xfrm>
            <a:off x="913774" y="609600"/>
            <a:ext cx="10364452" cy="1605094"/>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913774" y="2943355"/>
            <a:ext cx="329897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41348" y="2943355"/>
            <a:ext cx="3303351"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73298" y="2943355"/>
            <a:ext cx="3304928"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7/29/2021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 name="Title 1"/>
          <p:cNvSpPr>
            <a:spLocks noGrp="1"/>
          </p:cNvSpPr>
          <p:nvPr>
            <p:ph type="title"/>
          </p:nvPr>
        </p:nvSpPr>
        <p:spPr>
          <a:xfrm>
            <a:off x="913774" y="610772"/>
            <a:ext cx="10364452" cy="1603922"/>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74" y="4204820"/>
            <a:ext cx="3296409"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913774" y="2367093"/>
            <a:ext cx="3296409" cy="1524000"/>
          </a:xfrm>
          <a:prstGeom prst="roundRect">
            <a:avLst>
              <a:gd name="adj" fmla="val 936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74" y="4781082"/>
            <a:ext cx="3296409"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348" y="4781080"/>
            <a:ext cx="3303352"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73298" y="4204820"/>
            <a:ext cx="330068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973298" y="2367093"/>
            <a:ext cx="3304928" cy="1524000"/>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73173" y="4781078"/>
            <a:ext cx="3305053"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7/29/2021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1" name="Vertical Text Placeholder 2"/>
          <p:cNvSpPr>
            <a:spLocks noGrp="1"/>
          </p:cNvSpPr>
          <p:nvPr>
            <p:ph type="body" orient="vert" sz="quarter" idx="13"/>
          </p:nvPr>
        </p:nvSpPr>
        <p:spPr>
          <a:xfrm>
            <a:off x="913775" y="2367093"/>
            <a:ext cx="10364452" cy="342410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7/29/2021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724900" y="609601"/>
            <a:ext cx="2553326" cy="5181599"/>
          </a:xfrm>
        </p:spPr>
        <p:txBody>
          <a:bodyPr vert="eaVert"/>
          <a:lstStyle>
            <a:lvl1pPr algn="l">
              <a:defRPr/>
            </a:lvl1pPr>
          </a:lstStyle>
          <a:p>
            <a:r>
              <a:rPr lang="en-US"/>
              <a:t>Click to edit Master title style</a:t>
            </a:r>
            <a:endParaRPr lang="en-US" dirty="0"/>
          </a:p>
        </p:txBody>
      </p:sp>
      <p:sp>
        <p:nvSpPr>
          <p:cNvPr id="8" name="Vertical Text Placeholder 2"/>
          <p:cNvSpPr>
            <a:spLocks noGrp="1"/>
          </p:cNvSpPr>
          <p:nvPr>
            <p:ph type="body" orient="vert" sz="quarter" idx="13"/>
          </p:nvPr>
        </p:nvSpPr>
        <p:spPr>
          <a:xfrm>
            <a:off x="913775" y="609601"/>
            <a:ext cx="7658724" cy="518159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7/29/2021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7/29/2021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828563"/>
            <a:ext cx="10351752" cy="2736819"/>
          </a:xfrm>
        </p:spPr>
        <p:txBody>
          <a:bodyPr anchor="b">
            <a:normAutofit/>
          </a:bodyPr>
          <a:lstStyle>
            <a:lvl1pPr>
              <a:defRPr sz="4000"/>
            </a:lvl1pPr>
          </a:lstStyle>
          <a:p>
            <a:r>
              <a:rPr lang="en-US"/>
              <a:t>Click to edit Master title style</a:t>
            </a:r>
            <a:endParaRPr lang="en-US" dirty="0"/>
          </a:p>
        </p:txBody>
      </p:sp>
      <p:sp>
        <p:nvSpPr>
          <p:cNvPr id="3" name="Text Placeholder 2"/>
          <p:cNvSpPr>
            <a:spLocks noGrp="1"/>
          </p:cNvSpPr>
          <p:nvPr>
            <p:ph type="body" idx="1"/>
          </p:nvPr>
        </p:nvSpPr>
        <p:spPr>
          <a:xfrm>
            <a:off x="913774" y="3657457"/>
            <a:ext cx="10351752"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dirty="0"/>
              <a:t>7/29/2021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7/29/2021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3"/>
          <p:cNvSpPr>
            <a:spLocks noGrp="1"/>
          </p:cNvSpPr>
          <p:nvPr>
            <p:ph sz="quarter" idx="13"/>
          </p:nvPr>
        </p:nvSpPr>
        <p:spPr>
          <a:xfrm>
            <a:off x="913774" y="3051012"/>
            <a:ext cx="5106027" cy="2740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5"/>
          <p:cNvSpPr>
            <a:spLocks noGrp="1"/>
          </p:cNvSpPr>
          <p:nvPr>
            <p:ph sz="quarter" idx="14"/>
          </p:nvPr>
        </p:nvSpPr>
        <p:spPr>
          <a:xfrm>
            <a:off x="6172200" y="3051012"/>
            <a:ext cx="5105401" cy="2740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7/29/2021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7/29/2021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48A87A34-81AB-432B-8DAE-1953F412C126}" type="datetimeFigureOut">
              <a:rPr lang="en-US" dirty="0"/>
              <a:t>7/29/2021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en-US"/>
              <a:t>Click to edit Master title style</a:t>
            </a:r>
            <a:endParaRPr lang="en-US" dirty="0"/>
          </a:p>
        </p:txBody>
      </p:sp>
      <p:sp>
        <p:nvSpPr>
          <p:cNvPr id="10" name="Content Placeholder 2"/>
          <p:cNvSpPr>
            <a:spLocks noGrp="1"/>
          </p:cNvSpPr>
          <p:nvPr>
            <p:ph sz="quarter" idx="13"/>
          </p:nvPr>
        </p:nvSpPr>
        <p:spPr>
          <a:xfrm>
            <a:off x="5078062" y="609600"/>
            <a:ext cx="6200163" cy="51815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7/29/2021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600"/>
            <a:ext cx="5934969" cy="2023254"/>
          </a:xfrm>
        </p:spPr>
        <p:txBody>
          <a:bodyPr anchor="b"/>
          <a:lstStyle>
            <a:lvl1pPr algn="ct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24803" y="609601"/>
            <a:ext cx="3255358" cy="5181600"/>
          </a:xfrm>
          <a:prstGeom prst="roundRect">
            <a:avLst>
              <a:gd name="adj" fmla="val 494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4" y="2632852"/>
            <a:ext cx="593494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7/29/2021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19">
            <a:alphaModFix amt="7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13775" y="618517"/>
            <a:ext cx="10364451" cy="159617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75" y="2367093"/>
            <a:ext cx="10364452" cy="34241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7" y="5883275"/>
            <a:ext cx="2743200" cy="365125"/>
          </a:xfrm>
          <a:prstGeom prst="rect">
            <a:avLst/>
          </a:prstGeom>
        </p:spPr>
        <p:txBody>
          <a:bodyPr vert="horz" lIns="91440" tIns="45720" rIns="91440" bIns="45720" rtlCol="0" anchor="ctr"/>
          <a:lstStyle>
            <a:lvl1pPr algn="r">
              <a:defRPr sz="1000">
                <a:solidFill>
                  <a:schemeClr val="tx1"/>
                </a:solidFill>
              </a:defRPr>
            </a:lvl1pPr>
          </a:lstStyle>
          <a:p>
            <a:fld id="{48A87A34-81AB-432B-8DAE-1953F412C126}" type="datetimeFigureOut">
              <a:rPr lang="en-US" dirty="0"/>
              <a:pPr/>
              <a:t>7/29/2021</a:t>
            </a:fld>
            <a:endParaRPr lang="en-US" dirty="0"/>
          </a:p>
        </p:txBody>
      </p:sp>
      <p:sp>
        <p:nvSpPr>
          <p:cNvPr id="5" name="Footer Placeholder 4"/>
          <p:cNvSpPr>
            <a:spLocks noGrp="1"/>
          </p:cNvSpPr>
          <p:nvPr>
            <p:ph type="ftr" sz="quarter" idx="3"/>
          </p:nvPr>
        </p:nvSpPr>
        <p:spPr>
          <a:xfrm>
            <a:off x="913774" y="5883275"/>
            <a:ext cx="6672887" cy="365125"/>
          </a:xfrm>
          <a:prstGeom prst="rect">
            <a:avLst/>
          </a:prstGeom>
        </p:spPr>
        <p:txBody>
          <a:bodyPr vert="horz" lIns="91440" tIns="45720" rIns="91440" bIns="45720" rtlCol="0" anchor="ctr"/>
          <a:lstStyle>
            <a:lvl1pPr algn="l">
              <a:defRPr sz="1000">
                <a:solidFill>
                  <a:schemeClr val="tx1"/>
                </a:solidFill>
              </a:defRPr>
            </a:lvl1pPr>
          </a:lstStyle>
          <a:p>
            <a:endParaRPr lang="en-US" dirty="0"/>
          </a:p>
        </p:txBody>
      </p:sp>
      <p:sp>
        <p:nvSpPr>
          <p:cNvPr id="6" name="Slide Number Placeholder 5"/>
          <p:cNvSpPr>
            <a:spLocks noGrp="1"/>
          </p:cNvSpPr>
          <p:nvPr>
            <p:ph type="sldNum" sz="quarter" idx="4"/>
          </p:nvPr>
        </p:nvSpPr>
        <p:spPr>
          <a:xfrm>
            <a:off x="10514011" y="5883275"/>
            <a:ext cx="764215" cy="365125"/>
          </a:xfrm>
          <a:prstGeom prst="rect">
            <a:avLst/>
          </a:prstGeom>
        </p:spPr>
        <p:txBody>
          <a:bodyPr vert="horz" lIns="91440" tIns="45720" rIns="91440" bIns="45720" rtlCol="0" anchor="ctr"/>
          <a:lstStyle>
            <a:lvl1pPr algn="r">
              <a:defRPr sz="1000">
                <a:solidFill>
                  <a:schemeClr val="tx1"/>
                </a:solidFill>
              </a:defRPr>
            </a:lvl1pPr>
          </a:lstStyle>
          <a:p>
            <a:fld id="{6D22F896-40B5-4ADD-8801-0D06FADFA09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jpg"/></Relationships>
</file>

<file path=ppt/slides/_rels/slide1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41.png"/><Relationship Id="rId4" Type="http://schemas.openxmlformats.org/officeDocument/2006/relationships/image" Target="../media/image40.jpg"/></Relationships>
</file>

<file path=ppt/slides/_rels/slide12.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jpg"/><Relationship Id="rId7" Type="http://schemas.openxmlformats.org/officeDocument/2006/relationships/image" Target="../media/image46.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jpg"/><Relationship Id="rId4" Type="http://schemas.openxmlformats.org/officeDocument/2006/relationships/image" Target="../media/image43.png"/><Relationship Id="rId9"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21.png"/><Relationship Id="rId4" Type="http://schemas.openxmlformats.org/officeDocument/2006/relationships/image" Target="../media/image49.png"/></Relationships>
</file>

<file path=ppt/slides/_rels/slide15.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1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60.jpg"/><Relationship Id="rId5" Type="http://schemas.openxmlformats.org/officeDocument/2006/relationships/image" Target="../media/image59.jpg"/><Relationship Id="rId4" Type="http://schemas.openxmlformats.org/officeDocument/2006/relationships/image" Target="../media/image58.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5" Type="http://schemas.openxmlformats.org/officeDocument/2006/relationships/image" Target="../media/image1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image" Target="../media/image22.jpg"/><Relationship Id="rId7"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5.jpg"/><Relationship Id="rId5" Type="http://schemas.openxmlformats.org/officeDocument/2006/relationships/image" Target="../media/image24.jpg"/><Relationship Id="rId4" Type="http://schemas.openxmlformats.org/officeDocument/2006/relationships/image" Target="../media/image23.jpg"/></Relationships>
</file>

<file path=ppt/slides/_rels/slide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8.JPG"/><Relationship Id="rId4" Type="http://schemas.openxmlformats.org/officeDocument/2006/relationships/image" Target="../media/image27.JPG"/></Relationships>
</file>

<file path=ppt/slides/_rels/slide8.xml.rels><?xml version="1.0" encoding="UTF-8" standalone="yes"?>
<Relationships xmlns="http://schemas.openxmlformats.org/package/2006/relationships"><Relationship Id="rId3" Type="http://schemas.openxmlformats.org/officeDocument/2006/relationships/image" Target="../media/image29.jpg"/><Relationship Id="rId7"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2.jpg"/><Relationship Id="rId5" Type="http://schemas.openxmlformats.org/officeDocument/2006/relationships/image" Target="../media/image31.jpg"/><Relationship Id="rId4" Type="http://schemas.openxmlformats.org/officeDocument/2006/relationships/image" Target="../media/image30.jpg"/></Relationships>
</file>

<file path=ppt/slides/_rels/slide9.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1C2360-4452-496D-A288-3A5AEC893E9F}"/>
              </a:ext>
            </a:extLst>
          </p:cNvPr>
          <p:cNvSpPr>
            <a:spLocks noGrp="1"/>
          </p:cNvSpPr>
          <p:nvPr>
            <p:ph type="ctrTitle"/>
          </p:nvPr>
        </p:nvSpPr>
        <p:spPr>
          <a:xfrm>
            <a:off x="380391" y="2116279"/>
            <a:ext cx="5444856" cy="2750689"/>
          </a:xfrm>
        </p:spPr>
        <p:txBody>
          <a:bodyPr>
            <a:normAutofit/>
          </a:bodyPr>
          <a:lstStyle/>
          <a:p>
            <a:r>
              <a:rPr lang="en-US" sz="6000" b="1" dirty="0">
                <a:solidFill>
                  <a:schemeClr val="accent1">
                    <a:lumMod val="75000"/>
                  </a:schemeClr>
                </a:solidFill>
              </a:rPr>
              <a:t>Discover</a:t>
            </a:r>
            <a:br>
              <a:rPr lang="en-US" sz="6000" b="1" dirty="0">
                <a:solidFill>
                  <a:schemeClr val="accent1">
                    <a:lumMod val="75000"/>
                  </a:schemeClr>
                </a:solidFill>
              </a:rPr>
            </a:br>
            <a:r>
              <a:rPr lang="en-US" sz="6000" b="1" dirty="0">
                <a:solidFill>
                  <a:schemeClr val="accent1">
                    <a:lumMod val="75000"/>
                  </a:schemeClr>
                </a:solidFill>
              </a:rPr>
              <a:t>New </a:t>
            </a:r>
            <a:br>
              <a:rPr lang="en-US" sz="6000" b="1" dirty="0">
                <a:solidFill>
                  <a:schemeClr val="accent1">
                    <a:lumMod val="75000"/>
                  </a:schemeClr>
                </a:solidFill>
              </a:rPr>
            </a:br>
            <a:r>
              <a:rPr lang="en-US" sz="6000" b="1" dirty="0">
                <a:solidFill>
                  <a:schemeClr val="accent1">
                    <a:lumMod val="75000"/>
                  </a:schemeClr>
                </a:solidFill>
              </a:rPr>
              <a:t>Horizons</a:t>
            </a:r>
          </a:p>
        </p:txBody>
      </p:sp>
      <p:sp>
        <p:nvSpPr>
          <p:cNvPr id="3" name="Subtitle 2">
            <a:extLst>
              <a:ext uri="{FF2B5EF4-FFF2-40B4-BE49-F238E27FC236}">
                <a16:creationId xmlns:a16="http://schemas.microsoft.com/office/drawing/2014/main" id="{696F8A8B-8821-4754-8786-C0C9ED0FEB01}"/>
              </a:ext>
            </a:extLst>
          </p:cNvPr>
          <p:cNvSpPr>
            <a:spLocks noGrp="1"/>
          </p:cNvSpPr>
          <p:nvPr>
            <p:ph type="subTitle" idx="1"/>
          </p:nvPr>
        </p:nvSpPr>
        <p:spPr>
          <a:xfrm>
            <a:off x="4789771" y="2403299"/>
            <a:ext cx="669100" cy="599474"/>
          </a:xfrm>
        </p:spPr>
        <p:txBody>
          <a:bodyPr/>
          <a:lstStyle/>
          <a:p>
            <a:endParaRPr lang="en-US" sz="1050" b="1" dirty="0"/>
          </a:p>
          <a:p>
            <a:endParaRPr lang="en-US" sz="4050" b="1" dirty="0"/>
          </a:p>
          <a:p>
            <a:endParaRPr lang="en-US" sz="4050" b="1" dirty="0"/>
          </a:p>
          <a:p>
            <a:endParaRPr lang="en-US" b="1" dirty="0"/>
          </a:p>
        </p:txBody>
      </p:sp>
      <p:pic>
        <p:nvPicPr>
          <p:cNvPr id="6" name="Picture 5" descr="A close up of a sign&#10;&#10;Description automatically generated">
            <a:extLst>
              <a:ext uri="{FF2B5EF4-FFF2-40B4-BE49-F238E27FC236}">
                <a16:creationId xmlns:a16="http://schemas.microsoft.com/office/drawing/2014/main" id="{19E8F04F-605D-42E3-8663-E979A0D35C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2592" y="5395529"/>
            <a:ext cx="4791507" cy="734593"/>
          </a:xfrm>
          <a:prstGeom prst="rect">
            <a:avLst/>
          </a:prstGeom>
        </p:spPr>
      </p:pic>
      <p:pic>
        <p:nvPicPr>
          <p:cNvPr id="5" name="Picture 4">
            <a:extLst>
              <a:ext uri="{FF2B5EF4-FFF2-40B4-BE49-F238E27FC236}">
                <a16:creationId xmlns:a16="http://schemas.microsoft.com/office/drawing/2014/main" id="{0A2C17E9-1142-4B81-B6B6-BF587F01A540}"/>
              </a:ext>
            </a:extLst>
          </p:cNvPr>
          <p:cNvPicPr>
            <a:picLocks noChangeAspect="1"/>
          </p:cNvPicPr>
          <p:nvPr/>
        </p:nvPicPr>
        <p:blipFill>
          <a:blip r:embed="rId4"/>
          <a:stretch>
            <a:fillRect/>
          </a:stretch>
        </p:blipFill>
        <p:spPr>
          <a:xfrm>
            <a:off x="6162367" y="677792"/>
            <a:ext cx="5738160" cy="5738160"/>
          </a:xfrm>
          <a:prstGeom prst="rect">
            <a:avLst/>
          </a:prstGeom>
        </p:spPr>
      </p:pic>
    </p:spTree>
    <p:extLst>
      <p:ext uri="{BB962C8B-B14F-4D97-AF65-F5344CB8AC3E}">
        <p14:creationId xmlns:p14="http://schemas.microsoft.com/office/powerpoint/2010/main" val="6829097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building, stadium&#10;&#10;Description automatically generated">
            <a:extLst>
              <a:ext uri="{FF2B5EF4-FFF2-40B4-BE49-F238E27FC236}">
                <a16:creationId xmlns:a16="http://schemas.microsoft.com/office/drawing/2014/main" id="{27595077-9A9A-45E2-AD6E-D45BDB14AA9D}"/>
              </a:ext>
            </a:extLst>
          </p:cNvPr>
          <p:cNvPicPr>
            <a:picLocks noChangeAspect="1"/>
          </p:cNvPicPr>
          <p:nvPr/>
        </p:nvPicPr>
        <p:blipFill>
          <a:blip r:embed="rId3"/>
          <a:stretch>
            <a:fillRect/>
          </a:stretch>
        </p:blipFill>
        <p:spPr>
          <a:xfrm>
            <a:off x="326896" y="3429000"/>
            <a:ext cx="6710988" cy="2892341"/>
          </a:xfrm>
          <a:prstGeom prst="rect">
            <a:avLst/>
          </a:prstGeom>
        </p:spPr>
      </p:pic>
      <p:pic>
        <p:nvPicPr>
          <p:cNvPr id="7" name="Picture 6" descr="A picture containing text, sky, outdoor, sign&#10;&#10;Description automatically generated">
            <a:extLst>
              <a:ext uri="{FF2B5EF4-FFF2-40B4-BE49-F238E27FC236}">
                <a16:creationId xmlns:a16="http://schemas.microsoft.com/office/drawing/2014/main" id="{6F84DE62-6DF4-447A-849F-A78BA27CAE7C}"/>
              </a:ext>
            </a:extLst>
          </p:cNvPr>
          <p:cNvPicPr>
            <a:picLocks noChangeAspect="1"/>
          </p:cNvPicPr>
          <p:nvPr/>
        </p:nvPicPr>
        <p:blipFill>
          <a:blip r:embed="rId4"/>
          <a:stretch>
            <a:fillRect/>
          </a:stretch>
        </p:blipFill>
        <p:spPr>
          <a:xfrm>
            <a:off x="6543207" y="1942589"/>
            <a:ext cx="5626310" cy="3015408"/>
          </a:xfrm>
          <a:prstGeom prst="rect">
            <a:avLst/>
          </a:prstGeom>
        </p:spPr>
      </p:pic>
      <p:pic>
        <p:nvPicPr>
          <p:cNvPr id="8" name="Picture 7">
            <a:extLst>
              <a:ext uri="{FF2B5EF4-FFF2-40B4-BE49-F238E27FC236}">
                <a16:creationId xmlns:a16="http://schemas.microsoft.com/office/drawing/2014/main" id="{CE0D07A2-26C4-4974-BD34-980007335F66}"/>
              </a:ext>
            </a:extLst>
          </p:cNvPr>
          <p:cNvPicPr>
            <a:picLocks noChangeAspect="1"/>
          </p:cNvPicPr>
          <p:nvPr/>
        </p:nvPicPr>
        <p:blipFill>
          <a:blip r:embed="rId5"/>
          <a:stretch>
            <a:fillRect/>
          </a:stretch>
        </p:blipFill>
        <p:spPr>
          <a:xfrm>
            <a:off x="3983410" y="0"/>
            <a:ext cx="4060288" cy="829128"/>
          </a:xfrm>
          <a:prstGeom prst="rect">
            <a:avLst/>
          </a:prstGeom>
        </p:spPr>
      </p:pic>
      <p:sp>
        <p:nvSpPr>
          <p:cNvPr id="10" name="TextBox 9">
            <a:extLst>
              <a:ext uri="{FF2B5EF4-FFF2-40B4-BE49-F238E27FC236}">
                <a16:creationId xmlns:a16="http://schemas.microsoft.com/office/drawing/2014/main" id="{44A0D011-269C-41B8-B724-128E2EEDD552}"/>
              </a:ext>
            </a:extLst>
          </p:cNvPr>
          <p:cNvSpPr txBox="1"/>
          <p:nvPr/>
        </p:nvSpPr>
        <p:spPr>
          <a:xfrm>
            <a:off x="1499016" y="949279"/>
            <a:ext cx="9383843" cy="646331"/>
          </a:xfrm>
          <a:prstGeom prst="rect">
            <a:avLst/>
          </a:prstGeom>
          <a:noFill/>
        </p:spPr>
        <p:txBody>
          <a:bodyPr wrap="square">
            <a:spAutoFit/>
          </a:bodyPr>
          <a:lstStyle/>
          <a:p>
            <a:pPr algn="ctr"/>
            <a:r>
              <a:rPr lang="en-US" sz="3600" dirty="0"/>
              <a:t>DYNAMO SOCCER GAME AND PITCH 25 PARTY</a:t>
            </a:r>
          </a:p>
        </p:txBody>
      </p:sp>
    </p:spTree>
    <p:extLst>
      <p:ext uri="{BB962C8B-B14F-4D97-AF65-F5344CB8AC3E}">
        <p14:creationId xmlns:p14="http://schemas.microsoft.com/office/powerpoint/2010/main" val="33574791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Rotary At the HOUSTON SABERCATS RUGBY</a:t>
            </a:r>
          </a:p>
        </p:txBody>
      </p:sp>
      <p:pic>
        <p:nvPicPr>
          <p:cNvPr id="4" name="Content Placeholder 3"/>
          <p:cNvPicPr>
            <a:picLocks noGrp="1" noChangeAspect="1"/>
          </p:cNvPicPr>
          <p:nvPr>
            <p:ph sz="quarter" idx="13"/>
          </p:nvPr>
        </p:nvPicPr>
        <p:blipFill>
          <a:blip r:embed="rId3"/>
          <a:stretch>
            <a:fillRect/>
          </a:stretch>
        </p:blipFill>
        <p:spPr>
          <a:xfrm>
            <a:off x="4852970" y="1901519"/>
            <a:ext cx="2390643" cy="2812521"/>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37140" y="3892488"/>
            <a:ext cx="4370517" cy="2452653"/>
          </a:xfrm>
          <a:prstGeom prst="rect">
            <a:avLst/>
          </a:prstGeom>
        </p:spPr>
      </p:pic>
      <p:pic>
        <p:nvPicPr>
          <p:cNvPr id="6" name="Picture 5"/>
          <p:cNvPicPr>
            <a:picLocks noChangeAspect="1"/>
          </p:cNvPicPr>
          <p:nvPr/>
        </p:nvPicPr>
        <p:blipFill>
          <a:blip r:embed="rId5"/>
          <a:stretch>
            <a:fillRect/>
          </a:stretch>
        </p:blipFill>
        <p:spPr>
          <a:xfrm>
            <a:off x="818357" y="3006417"/>
            <a:ext cx="3578879" cy="2654663"/>
          </a:xfrm>
          <a:prstGeom prst="rect">
            <a:avLst/>
          </a:prstGeom>
        </p:spPr>
      </p:pic>
      <p:pic>
        <p:nvPicPr>
          <p:cNvPr id="3" name="Picture 2">
            <a:extLst>
              <a:ext uri="{FF2B5EF4-FFF2-40B4-BE49-F238E27FC236}">
                <a16:creationId xmlns:a16="http://schemas.microsoft.com/office/drawing/2014/main" id="{28423282-6535-4673-A856-38C3D8D56E7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28268" y="0"/>
            <a:ext cx="3651020" cy="747132"/>
          </a:xfrm>
          <a:prstGeom prst="rect">
            <a:avLst/>
          </a:prstGeom>
        </p:spPr>
      </p:pic>
    </p:spTree>
    <p:extLst>
      <p:ext uri="{BB962C8B-B14F-4D97-AF65-F5344CB8AC3E}">
        <p14:creationId xmlns:p14="http://schemas.microsoft.com/office/powerpoint/2010/main" val="18865664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Rotary Night AT the Museums</a:t>
            </a:r>
          </a:p>
        </p:txBody>
      </p:sp>
      <p:pic>
        <p:nvPicPr>
          <p:cNvPr id="6" name="Content Placeholder 5"/>
          <p:cNvPicPr>
            <a:picLocks noGrp="1" noChangeAspect="1"/>
          </p:cNvPicPr>
          <p:nvPr>
            <p:ph sz="quarter" idx="13"/>
          </p:nvPr>
        </p:nvPicPr>
        <p:blipFill>
          <a:blip r:embed="rId3"/>
          <a:srcRect/>
          <a:stretch/>
        </p:blipFill>
        <p:spPr>
          <a:xfrm>
            <a:off x="2794980" y="4420287"/>
            <a:ext cx="3192697" cy="2130127"/>
          </a:xfrm>
          <a:prstGeom prst="rect">
            <a:avLst/>
          </a:prstGeom>
        </p:spPr>
      </p:pic>
      <p:pic>
        <p:nvPicPr>
          <p:cNvPr id="4" name="Picture 3"/>
          <p:cNvPicPr>
            <a:picLocks noChangeAspect="1"/>
          </p:cNvPicPr>
          <p:nvPr/>
        </p:nvPicPr>
        <p:blipFill>
          <a:blip r:embed="rId4"/>
          <a:stretch>
            <a:fillRect/>
          </a:stretch>
        </p:blipFill>
        <p:spPr>
          <a:xfrm>
            <a:off x="374412" y="4903605"/>
            <a:ext cx="1960541" cy="1663489"/>
          </a:xfrm>
          <a:prstGeom prst="rect">
            <a:avLst/>
          </a:prstGeom>
        </p:spPr>
      </p:pic>
      <p:pic>
        <p:nvPicPr>
          <p:cNvPr id="5" name="Picture 4"/>
          <p:cNvPicPr>
            <a:picLocks noChangeAspect="1"/>
          </p:cNvPicPr>
          <p:nvPr/>
        </p:nvPicPr>
        <p:blipFill>
          <a:blip r:embed="rId5"/>
          <a:srcRect/>
          <a:stretch/>
        </p:blipFill>
        <p:spPr>
          <a:xfrm>
            <a:off x="238727" y="1850254"/>
            <a:ext cx="4067828" cy="2721745"/>
          </a:xfrm>
          <a:prstGeom prst="rect">
            <a:avLst/>
          </a:prstGeom>
        </p:spPr>
      </p:pic>
      <p:pic>
        <p:nvPicPr>
          <p:cNvPr id="7" name="Picture 6"/>
          <p:cNvPicPr>
            <a:picLocks noChangeAspect="1"/>
          </p:cNvPicPr>
          <p:nvPr/>
        </p:nvPicPr>
        <p:blipFill>
          <a:blip r:embed="rId6"/>
          <a:stretch>
            <a:fillRect/>
          </a:stretch>
        </p:blipFill>
        <p:spPr>
          <a:xfrm>
            <a:off x="7924497" y="1950098"/>
            <a:ext cx="3819525" cy="1876425"/>
          </a:xfrm>
          <a:prstGeom prst="rect">
            <a:avLst/>
          </a:prstGeom>
        </p:spPr>
      </p:pic>
      <p:pic>
        <p:nvPicPr>
          <p:cNvPr id="8" name="Picture 7"/>
          <p:cNvPicPr>
            <a:picLocks noChangeAspect="1"/>
          </p:cNvPicPr>
          <p:nvPr/>
        </p:nvPicPr>
        <p:blipFill>
          <a:blip r:embed="rId7"/>
          <a:stretch>
            <a:fillRect/>
          </a:stretch>
        </p:blipFill>
        <p:spPr>
          <a:xfrm>
            <a:off x="6096000" y="1892850"/>
            <a:ext cx="1657350" cy="2571750"/>
          </a:xfrm>
          <a:prstGeom prst="rect">
            <a:avLst/>
          </a:prstGeom>
        </p:spPr>
      </p:pic>
      <p:pic>
        <p:nvPicPr>
          <p:cNvPr id="9" name="Picture 8"/>
          <p:cNvPicPr>
            <a:picLocks noChangeAspect="1"/>
          </p:cNvPicPr>
          <p:nvPr/>
        </p:nvPicPr>
        <p:blipFill>
          <a:blip r:embed="rId8"/>
          <a:stretch>
            <a:fillRect/>
          </a:stretch>
        </p:blipFill>
        <p:spPr>
          <a:xfrm>
            <a:off x="7800672" y="3938194"/>
            <a:ext cx="3943350" cy="2628900"/>
          </a:xfrm>
          <a:prstGeom prst="rect">
            <a:avLst/>
          </a:prstGeom>
        </p:spPr>
      </p:pic>
      <p:pic>
        <p:nvPicPr>
          <p:cNvPr id="3" name="Picture 2">
            <a:extLst>
              <a:ext uri="{FF2B5EF4-FFF2-40B4-BE49-F238E27FC236}">
                <a16:creationId xmlns:a16="http://schemas.microsoft.com/office/drawing/2014/main" id="{E6EBF84F-D381-40B1-B566-4B2F2B40B8E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166591" y="167854"/>
            <a:ext cx="3858817" cy="789655"/>
          </a:xfrm>
          <a:prstGeom prst="rect">
            <a:avLst/>
          </a:prstGeom>
        </p:spPr>
      </p:pic>
      <p:sp>
        <p:nvSpPr>
          <p:cNvPr id="10" name="Rectangle 9">
            <a:extLst>
              <a:ext uri="{FF2B5EF4-FFF2-40B4-BE49-F238E27FC236}">
                <a16:creationId xmlns:a16="http://schemas.microsoft.com/office/drawing/2014/main" id="{9BD7AB14-4938-4D09-B443-46897E6FEA43}"/>
              </a:ext>
            </a:extLst>
          </p:cNvPr>
          <p:cNvSpPr/>
          <p:nvPr/>
        </p:nvSpPr>
        <p:spPr>
          <a:xfrm rot="20306678">
            <a:off x="343218" y="5085321"/>
            <a:ext cx="2125582" cy="1384995"/>
          </a:xfrm>
          <a:prstGeom prst="rect">
            <a:avLst/>
          </a:prstGeom>
          <a:noFill/>
        </p:spPr>
        <p:txBody>
          <a:bodyPr wrap="none" lIns="91440" tIns="45720" rIns="91440" bIns="45720">
            <a:spAutoFit/>
          </a:bodyPr>
          <a:lstStyle/>
          <a:p>
            <a:pPr algn="ctr"/>
            <a:r>
              <a:rPr lang="en-US" sz="28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CURRENTLY</a:t>
            </a:r>
          </a:p>
          <a:p>
            <a:pPr algn="ctr"/>
            <a:r>
              <a:rPr lang="en-US" sz="28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CLOSED FOR</a:t>
            </a:r>
          </a:p>
          <a:p>
            <a:pPr algn="ctr"/>
            <a:r>
              <a:rPr lang="en-US" sz="28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REMODEL</a:t>
            </a:r>
          </a:p>
        </p:txBody>
      </p:sp>
    </p:spTree>
    <p:extLst>
      <p:ext uri="{BB962C8B-B14F-4D97-AF65-F5344CB8AC3E}">
        <p14:creationId xmlns:p14="http://schemas.microsoft.com/office/powerpoint/2010/main" val="17440131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8033" y="1030893"/>
            <a:ext cx="10364451" cy="1596177"/>
          </a:xfrm>
        </p:spPr>
        <p:txBody>
          <a:bodyPr/>
          <a:lstStyle/>
          <a:p>
            <a:r>
              <a:rPr lang="en-US" dirty="0"/>
              <a:t>  </a:t>
            </a:r>
            <a:r>
              <a:rPr lang="en-US" b="1" dirty="0">
                <a:solidFill>
                  <a:schemeClr val="accent1">
                    <a:lumMod val="75000"/>
                  </a:schemeClr>
                </a:solidFill>
              </a:rPr>
              <a:t>Magic on the Bayou</a:t>
            </a:r>
            <a:br>
              <a:rPr lang="en-US" dirty="0"/>
            </a:br>
            <a:endParaRPr lang="en-US" dirty="0"/>
          </a:p>
        </p:txBody>
      </p:sp>
      <p:pic>
        <p:nvPicPr>
          <p:cNvPr id="3" name="Picture 2">
            <a:extLst>
              <a:ext uri="{FF2B5EF4-FFF2-40B4-BE49-F238E27FC236}">
                <a16:creationId xmlns:a16="http://schemas.microsoft.com/office/drawing/2014/main" id="{E665352A-A08F-450F-AEF6-5839153C69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73013" y="204539"/>
            <a:ext cx="3686856" cy="754466"/>
          </a:xfrm>
          <a:prstGeom prst="rect">
            <a:avLst/>
          </a:prstGeom>
        </p:spPr>
      </p:pic>
      <p:sp>
        <p:nvSpPr>
          <p:cNvPr id="4" name="TextBox 3">
            <a:extLst>
              <a:ext uri="{FF2B5EF4-FFF2-40B4-BE49-F238E27FC236}">
                <a16:creationId xmlns:a16="http://schemas.microsoft.com/office/drawing/2014/main" id="{B6F52C9B-0849-4C38-B405-7B5EBDBD36BE}"/>
              </a:ext>
            </a:extLst>
          </p:cNvPr>
          <p:cNvSpPr txBox="1"/>
          <p:nvPr/>
        </p:nvSpPr>
        <p:spPr>
          <a:xfrm>
            <a:off x="1021976" y="1942354"/>
            <a:ext cx="10805459" cy="5078313"/>
          </a:xfrm>
          <a:prstGeom prst="rect">
            <a:avLst/>
          </a:prstGeom>
          <a:noFill/>
        </p:spPr>
        <p:txBody>
          <a:bodyPr wrap="square" rtlCol="0">
            <a:spAutoFit/>
          </a:bodyPr>
          <a:lstStyle/>
          <a:p>
            <a:pPr algn="ctr"/>
            <a:r>
              <a:rPr lang="en-US" sz="3600" dirty="0">
                <a:solidFill>
                  <a:schemeClr val="accent1">
                    <a:lumMod val="75000"/>
                  </a:schemeClr>
                </a:solidFill>
              </a:rPr>
              <a:t>An evening of food, wine, laughter and magic!</a:t>
            </a:r>
          </a:p>
          <a:p>
            <a:pPr algn="ctr"/>
            <a:r>
              <a:rPr lang="en-US" sz="3600" dirty="0">
                <a:solidFill>
                  <a:schemeClr val="accent1">
                    <a:lumMod val="75000"/>
                  </a:schemeClr>
                </a:solidFill>
              </a:rPr>
              <a:t>The Ballroom at Bayou Place</a:t>
            </a:r>
          </a:p>
          <a:p>
            <a:pPr algn="ctr"/>
            <a:r>
              <a:rPr lang="en-US" sz="3200" dirty="0">
                <a:solidFill>
                  <a:schemeClr val="accent1">
                    <a:lumMod val="75000"/>
                  </a:schemeClr>
                </a:solidFill>
              </a:rPr>
              <a:t>Roaming magicians and 2-time International Champion of Magic and Winner of the World of Magic Seminar in Las Vegas</a:t>
            </a:r>
          </a:p>
          <a:p>
            <a:pPr algn="ctr"/>
            <a:r>
              <a:rPr lang="en-US" sz="4400" b="1" dirty="0">
                <a:solidFill>
                  <a:schemeClr val="accent1">
                    <a:lumMod val="75000"/>
                  </a:schemeClr>
                </a:solidFill>
              </a:rPr>
              <a:t>Ben Jackson, More than Magic </a:t>
            </a:r>
          </a:p>
          <a:p>
            <a:pPr algn="ctr"/>
            <a:r>
              <a:rPr lang="en-US" sz="3600" dirty="0">
                <a:solidFill>
                  <a:schemeClr val="accent1">
                    <a:lumMod val="75000"/>
                  </a:schemeClr>
                </a:solidFill>
              </a:rPr>
              <a:t>Will perform his show</a:t>
            </a:r>
          </a:p>
          <a:p>
            <a:pPr algn="ctr"/>
            <a:r>
              <a:rPr lang="en-US" sz="3600" b="1" dirty="0">
                <a:solidFill>
                  <a:schemeClr val="accent1">
                    <a:lumMod val="75000"/>
                  </a:schemeClr>
                </a:solidFill>
              </a:rPr>
              <a:t>“Magic, Music and Mayhem” </a:t>
            </a:r>
          </a:p>
          <a:p>
            <a:pPr algn="ctr"/>
            <a:endParaRPr lang="en-US" sz="3600" dirty="0">
              <a:solidFill>
                <a:schemeClr val="accent1">
                  <a:lumMod val="75000"/>
                </a:schemeClr>
              </a:solidFill>
            </a:endParaRPr>
          </a:p>
          <a:p>
            <a:pPr algn="ctr"/>
            <a:endParaRPr lang="en-US" sz="3600" dirty="0"/>
          </a:p>
        </p:txBody>
      </p:sp>
    </p:spTree>
    <p:extLst>
      <p:ext uri="{BB962C8B-B14F-4D97-AF65-F5344CB8AC3E}">
        <p14:creationId xmlns:p14="http://schemas.microsoft.com/office/powerpoint/2010/main" val="41687307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Kemah Amusement Park</a:t>
            </a:r>
          </a:p>
        </p:txBody>
      </p:sp>
      <p:pic>
        <p:nvPicPr>
          <p:cNvPr id="5" name="Picture 4"/>
          <p:cNvPicPr>
            <a:picLocks noChangeAspect="1"/>
          </p:cNvPicPr>
          <p:nvPr/>
        </p:nvPicPr>
        <p:blipFill>
          <a:blip r:embed="rId3"/>
          <a:stretch>
            <a:fillRect/>
          </a:stretch>
        </p:blipFill>
        <p:spPr>
          <a:xfrm>
            <a:off x="244421" y="4249929"/>
            <a:ext cx="3933875" cy="2386845"/>
          </a:xfrm>
          <a:prstGeom prst="rect">
            <a:avLst/>
          </a:prstGeom>
        </p:spPr>
      </p:pic>
      <p:pic>
        <p:nvPicPr>
          <p:cNvPr id="6" name="Picture 5"/>
          <p:cNvPicPr>
            <a:picLocks noChangeAspect="1"/>
          </p:cNvPicPr>
          <p:nvPr/>
        </p:nvPicPr>
        <p:blipFill>
          <a:blip r:embed="rId4"/>
          <a:stretch>
            <a:fillRect/>
          </a:stretch>
        </p:blipFill>
        <p:spPr>
          <a:xfrm>
            <a:off x="8115381" y="3806364"/>
            <a:ext cx="3832197" cy="2922862"/>
          </a:xfrm>
          <a:prstGeom prst="rect">
            <a:avLst/>
          </a:prstGeom>
        </p:spPr>
      </p:pic>
      <p:pic>
        <p:nvPicPr>
          <p:cNvPr id="3" name="Picture 2">
            <a:extLst>
              <a:ext uri="{FF2B5EF4-FFF2-40B4-BE49-F238E27FC236}">
                <a16:creationId xmlns:a16="http://schemas.microsoft.com/office/drawing/2014/main" id="{7CF7E648-A5BB-4F0E-BCBB-B5261E0E74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90878" y="167268"/>
            <a:ext cx="3814495" cy="780585"/>
          </a:xfrm>
          <a:prstGeom prst="rect">
            <a:avLst/>
          </a:prstGeom>
        </p:spPr>
      </p:pic>
      <p:pic>
        <p:nvPicPr>
          <p:cNvPr id="4" name="Content Placeholder 3"/>
          <p:cNvPicPr>
            <a:picLocks noGrp="1" noChangeAspect="1"/>
          </p:cNvPicPr>
          <p:nvPr>
            <p:ph sz="quarter" idx="13"/>
          </p:nvPr>
        </p:nvPicPr>
        <p:blipFill>
          <a:blip r:embed="rId6"/>
          <a:stretch>
            <a:fillRect/>
          </a:stretch>
        </p:blipFill>
        <p:spPr>
          <a:xfrm>
            <a:off x="3671432" y="1732781"/>
            <a:ext cx="4742330" cy="3175481"/>
          </a:xfrm>
          <a:prstGeom prst="rect">
            <a:avLst/>
          </a:prstGeom>
        </p:spPr>
      </p:pic>
    </p:spTree>
    <p:extLst>
      <p:ext uri="{BB962C8B-B14F-4D97-AF65-F5344CB8AC3E}">
        <p14:creationId xmlns:p14="http://schemas.microsoft.com/office/powerpoint/2010/main" val="21791296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Shopping at the Galleria</a:t>
            </a:r>
          </a:p>
        </p:txBody>
      </p:sp>
      <p:pic>
        <p:nvPicPr>
          <p:cNvPr id="6" name="Content Placeholder 5"/>
          <p:cNvPicPr>
            <a:picLocks noGrp="1" noChangeAspect="1"/>
          </p:cNvPicPr>
          <p:nvPr>
            <p:ph sz="quarter" idx="13"/>
          </p:nvPr>
        </p:nvPicPr>
        <p:blipFill>
          <a:blip r:embed="rId3"/>
          <a:stretch>
            <a:fillRect/>
          </a:stretch>
        </p:blipFill>
        <p:spPr>
          <a:xfrm>
            <a:off x="413468" y="3499649"/>
            <a:ext cx="3465980" cy="2666138"/>
          </a:xfrm>
          <a:prstGeom prst="rect">
            <a:avLst/>
          </a:prstGeom>
        </p:spPr>
      </p:pic>
      <p:pic>
        <p:nvPicPr>
          <p:cNvPr id="7" name="Picture 6"/>
          <p:cNvPicPr>
            <a:picLocks noChangeAspect="1"/>
          </p:cNvPicPr>
          <p:nvPr/>
        </p:nvPicPr>
        <p:blipFill>
          <a:blip r:embed="rId4"/>
          <a:stretch>
            <a:fillRect/>
          </a:stretch>
        </p:blipFill>
        <p:spPr>
          <a:xfrm>
            <a:off x="4019550" y="1788464"/>
            <a:ext cx="4152900" cy="2533650"/>
          </a:xfrm>
          <a:prstGeom prst="rect">
            <a:avLst/>
          </a:prstGeom>
        </p:spPr>
      </p:pic>
      <p:pic>
        <p:nvPicPr>
          <p:cNvPr id="8" name="Picture 7"/>
          <p:cNvPicPr>
            <a:picLocks noChangeAspect="1"/>
          </p:cNvPicPr>
          <p:nvPr/>
        </p:nvPicPr>
        <p:blipFill>
          <a:blip r:embed="rId5"/>
          <a:stretch>
            <a:fillRect/>
          </a:stretch>
        </p:blipFill>
        <p:spPr>
          <a:xfrm>
            <a:off x="8362950" y="3681502"/>
            <a:ext cx="3829050" cy="2571750"/>
          </a:xfrm>
          <a:prstGeom prst="rect">
            <a:avLst/>
          </a:prstGeom>
        </p:spPr>
      </p:pic>
      <p:pic>
        <p:nvPicPr>
          <p:cNvPr id="9" name="Picture 8"/>
          <p:cNvPicPr>
            <a:picLocks noChangeAspect="1"/>
          </p:cNvPicPr>
          <p:nvPr/>
        </p:nvPicPr>
        <p:blipFill>
          <a:blip r:embed="rId6"/>
          <a:stretch>
            <a:fillRect/>
          </a:stretch>
        </p:blipFill>
        <p:spPr>
          <a:xfrm>
            <a:off x="4684001" y="4503676"/>
            <a:ext cx="2823997" cy="2135796"/>
          </a:xfrm>
          <a:prstGeom prst="rect">
            <a:avLst/>
          </a:prstGeom>
        </p:spPr>
      </p:pic>
      <p:pic>
        <p:nvPicPr>
          <p:cNvPr id="3" name="Picture 2">
            <a:extLst>
              <a:ext uri="{FF2B5EF4-FFF2-40B4-BE49-F238E27FC236}">
                <a16:creationId xmlns:a16="http://schemas.microsoft.com/office/drawing/2014/main" id="{F23DA348-0C21-4807-BC81-C17EBFF64DF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25951" y="215373"/>
            <a:ext cx="4287834" cy="877447"/>
          </a:xfrm>
          <a:prstGeom prst="rect">
            <a:avLst/>
          </a:prstGeom>
        </p:spPr>
      </p:pic>
    </p:spTree>
    <p:extLst>
      <p:ext uri="{BB962C8B-B14F-4D97-AF65-F5344CB8AC3E}">
        <p14:creationId xmlns:p14="http://schemas.microsoft.com/office/powerpoint/2010/main" val="8535322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Environmental Service project</a:t>
            </a:r>
          </a:p>
        </p:txBody>
      </p:sp>
      <p:pic>
        <p:nvPicPr>
          <p:cNvPr id="3" name="Picture 2">
            <a:extLst>
              <a:ext uri="{FF2B5EF4-FFF2-40B4-BE49-F238E27FC236}">
                <a16:creationId xmlns:a16="http://schemas.microsoft.com/office/drawing/2014/main" id="{D722B0C6-CCB2-4CC4-851D-37B591551C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14920" y="101714"/>
            <a:ext cx="4051261" cy="829036"/>
          </a:xfrm>
          <a:prstGeom prst="rect">
            <a:avLst/>
          </a:prstGeom>
        </p:spPr>
      </p:pic>
      <p:sp>
        <p:nvSpPr>
          <p:cNvPr id="10" name="Content Placeholder 9">
            <a:extLst>
              <a:ext uri="{FF2B5EF4-FFF2-40B4-BE49-F238E27FC236}">
                <a16:creationId xmlns:a16="http://schemas.microsoft.com/office/drawing/2014/main" id="{004E4B87-E56D-4A44-B845-502E5DB0CD70}"/>
              </a:ext>
            </a:extLst>
          </p:cNvPr>
          <p:cNvSpPr>
            <a:spLocks noGrp="1"/>
          </p:cNvSpPr>
          <p:nvPr>
            <p:ph sz="quarter" idx="13"/>
          </p:nvPr>
        </p:nvSpPr>
        <p:spPr/>
        <p:txBody>
          <a:bodyPr/>
          <a:lstStyle/>
          <a:p>
            <a:pPr marL="0" indent="0">
              <a:buNone/>
            </a:pPr>
            <a:r>
              <a:rPr lang="en-US" dirty="0"/>
              <a:t>IN the spirit of the new 7th Area of Focus – Supporting the Environment</a:t>
            </a:r>
          </a:p>
          <a:p>
            <a:pPr marL="0" indent="0">
              <a:buNone/>
            </a:pPr>
            <a:r>
              <a:rPr lang="en-US" dirty="0"/>
              <a:t>Footprint App.  (www.footprintapp.org)</a:t>
            </a:r>
          </a:p>
          <a:p>
            <a:pPr marL="0" indent="0">
              <a:buNone/>
            </a:pPr>
            <a:r>
              <a:rPr lang="en-US" dirty="0"/>
              <a:t>The Goal is to Offset the Convention Carbon Footprint</a:t>
            </a:r>
          </a:p>
          <a:p>
            <a:pPr marL="0" indent="0">
              <a:buNone/>
            </a:pPr>
            <a:r>
              <a:rPr lang="en-US" dirty="0"/>
              <a:t>Impacts all registered Rotarians</a:t>
            </a:r>
          </a:p>
          <a:p>
            <a:pPr marL="0" indent="0">
              <a:buNone/>
            </a:pPr>
            <a:r>
              <a:rPr lang="en-US" dirty="0"/>
              <a:t>Compliant with Data Protection</a:t>
            </a:r>
          </a:p>
          <a:p>
            <a:pPr marL="0" indent="0">
              <a:buNone/>
            </a:pPr>
            <a:endParaRPr lang="en-US" dirty="0"/>
          </a:p>
          <a:p>
            <a:pPr marL="0" indent="0">
              <a:buNone/>
            </a:pPr>
            <a:endParaRPr lang="en-US" dirty="0"/>
          </a:p>
          <a:p>
            <a:pPr marL="0" indent="0">
              <a:buNone/>
            </a:pPr>
            <a:endParaRPr lang="en-US" dirty="0"/>
          </a:p>
        </p:txBody>
      </p:sp>
      <p:pic>
        <p:nvPicPr>
          <p:cNvPr id="11" name="Picture 10">
            <a:extLst>
              <a:ext uri="{FF2B5EF4-FFF2-40B4-BE49-F238E27FC236}">
                <a16:creationId xmlns:a16="http://schemas.microsoft.com/office/drawing/2014/main" id="{50BF29E2-895B-477B-B7FB-2070B5246C35}"/>
              </a:ext>
            </a:extLst>
          </p:cNvPr>
          <p:cNvPicPr>
            <a:picLocks noChangeAspect="1"/>
          </p:cNvPicPr>
          <p:nvPr/>
        </p:nvPicPr>
        <p:blipFill>
          <a:blip r:embed="rId4"/>
          <a:stretch>
            <a:fillRect/>
          </a:stretch>
        </p:blipFill>
        <p:spPr>
          <a:xfrm>
            <a:off x="6963650" y="3793986"/>
            <a:ext cx="4444369" cy="2688569"/>
          </a:xfrm>
          <a:prstGeom prst="rect">
            <a:avLst/>
          </a:prstGeom>
        </p:spPr>
      </p:pic>
    </p:spTree>
    <p:extLst>
      <p:ext uri="{BB962C8B-B14F-4D97-AF65-F5344CB8AC3E}">
        <p14:creationId xmlns:p14="http://schemas.microsoft.com/office/powerpoint/2010/main" val="15863626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1234C56-D0D1-4C6B-B4E0-BFA9E228682C}"/>
              </a:ext>
            </a:extLst>
          </p:cNvPr>
          <p:cNvSpPr/>
          <p:nvPr/>
        </p:nvSpPr>
        <p:spPr>
          <a:xfrm>
            <a:off x="2160018" y="249717"/>
            <a:ext cx="7871963" cy="4154984"/>
          </a:xfrm>
          <a:prstGeom prst="rect">
            <a:avLst/>
          </a:prstGeom>
          <a:noFill/>
        </p:spPr>
        <p:txBody>
          <a:bodyPr wrap="none" lIns="91440" tIns="45720" rIns="91440" bIns="45720">
            <a:spAutoFit/>
          </a:bodyPr>
          <a:lstStyle/>
          <a:p>
            <a:pPr algn="ctr"/>
            <a:r>
              <a:rPr lang="en-US" sz="66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Event Ticket Sales</a:t>
            </a:r>
          </a:p>
          <a:p>
            <a:pPr algn="ctr"/>
            <a:r>
              <a:rPr lang="en-US" sz="66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Begin June 10</a:t>
            </a:r>
            <a:r>
              <a:rPr lang="en-US" sz="6600" b="1" baseline="3000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th</a:t>
            </a:r>
            <a:r>
              <a:rPr lang="en-US" sz="66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2021</a:t>
            </a:r>
          </a:p>
          <a:p>
            <a:pPr algn="ctr"/>
            <a:r>
              <a:rPr lang="en-US" sz="66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a</a:t>
            </a:r>
            <a:r>
              <a:rPr lang="en-US" sz="66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t the Virtual</a:t>
            </a:r>
          </a:p>
          <a:p>
            <a:pPr algn="ctr"/>
            <a:r>
              <a:rPr lang="en-US" sz="66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Convention</a:t>
            </a:r>
            <a:endParaRPr lang="en-US" sz="66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pic>
        <p:nvPicPr>
          <p:cNvPr id="8" name="Picture 7">
            <a:extLst>
              <a:ext uri="{FF2B5EF4-FFF2-40B4-BE49-F238E27FC236}">
                <a16:creationId xmlns:a16="http://schemas.microsoft.com/office/drawing/2014/main" id="{86B741B1-852B-430F-9A70-AC8A6FD4FDF9}"/>
              </a:ext>
            </a:extLst>
          </p:cNvPr>
          <p:cNvPicPr>
            <a:picLocks noChangeAspect="1"/>
          </p:cNvPicPr>
          <p:nvPr/>
        </p:nvPicPr>
        <p:blipFill>
          <a:blip r:embed="rId3"/>
          <a:stretch>
            <a:fillRect/>
          </a:stretch>
        </p:blipFill>
        <p:spPr>
          <a:xfrm>
            <a:off x="1591563" y="4604440"/>
            <a:ext cx="9665079" cy="1571020"/>
          </a:xfrm>
          <a:prstGeom prst="rect">
            <a:avLst/>
          </a:prstGeom>
        </p:spPr>
      </p:pic>
    </p:spTree>
    <p:extLst>
      <p:ext uri="{BB962C8B-B14F-4D97-AF65-F5344CB8AC3E}">
        <p14:creationId xmlns:p14="http://schemas.microsoft.com/office/powerpoint/2010/main" val="27919533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1234C56-D0D1-4C6B-B4E0-BFA9E228682C}"/>
              </a:ext>
            </a:extLst>
          </p:cNvPr>
          <p:cNvSpPr/>
          <p:nvPr/>
        </p:nvSpPr>
        <p:spPr>
          <a:xfrm>
            <a:off x="752806" y="1863364"/>
            <a:ext cx="10686388" cy="1323439"/>
          </a:xfrm>
          <a:prstGeom prst="rect">
            <a:avLst/>
          </a:prstGeom>
          <a:noFill/>
        </p:spPr>
        <p:txBody>
          <a:bodyPr wrap="none" lIns="91440" tIns="45720" rIns="91440" bIns="45720">
            <a:spAutoFit/>
          </a:bodyPr>
          <a:lstStyle/>
          <a:p>
            <a:pPr algn="ctr"/>
            <a:r>
              <a:rPr lang="en-US" sz="80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www.houstonri2022.org</a:t>
            </a:r>
            <a:endParaRPr lang="en-US" sz="80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pic>
        <p:nvPicPr>
          <p:cNvPr id="8" name="Picture 7">
            <a:extLst>
              <a:ext uri="{FF2B5EF4-FFF2-40B4-BE49-F238E27FC236}">
                <a16:creationId xmlns:a16="http://schemas.microsoft.com/office/drawing/2014/main" id="{86B741B1-852B-430F-9A70-AC8A6FD4FDF9}"/>
              </a:ext>
            </a:extLst>
          </p:cNvPr>
          <p:cNvPicPr>
            <a:picLocks noChangeAspect="1"/>
          </p:cNvPicPr>
          <p:nvPr/>
        </p:nvPicPr>
        <p:blipFill>
          <a:blip r:embed="rId3"/>
          <a:stretch>
            <a:fillRect/>
          </a:stretch>
        </p:blipFill>
        <p:spPr>
          <a:xfrm>
            <a:off x="1304693" y="3540627"/>
            <a:ext cx="9665079" cy="1571020"/>
          </a:xfrm>
          <a:prstGeom prst="rect">
            <a:avLst/>
          </a:prstGeom>
        </p:spPr>
      </p:pic>
    </p:spTree>
    <p:extLst>
      <p:ext uri="{BB962C8B-B14F-4D97-AF65-F5344CB8AC3E}">
        <p14:creationId xmlns:p14="http://schemas.microsoft.com/office/powerpoint/2010/main" val="16580845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 close up of a painted wall&#10;&#10;Description automatically generated">
            <a:extLst>
              <a:ext uri="{FF2B5EF4-FFF2-40B4-BE49-F238E27FC236}">
                <a16:creationId xmlns:a16="http://schemas.microsoft.com/office/drawing/2014/main" id="{89C2D220-BC1C-4EED-BB92-89B789279073}"/>
              </a:ext>
            </a:extLst>
          </p:cNvPr>
          <p:cNvPicPr>
            <a:picLocks noGrp="1" noChangeAspect="1"/>
          </p:cNvPicPr>
          <p:nvPr>
            <p:ph sz="quarter" idx="13"/>
          </p:nvPr>
        </p:nvPicPr>
        <p:blipFill>
          <a:blip r:embed="rId3"/>
          <a:stretch>
            <a:fillRect/>
          </a:stretch>
        </p:blipFill>
        <p:spPr>
          <a:xfrm>
            <a:off x="196826" y="1133639"/>
            <a:ext cx="3140781" cy="3198112"/>
          </a:xfrm>
        </p:spPr>
      </p:pic>
      <p:pic>
        <p:nvPicPr>
          <p:cNvPr id="5" name="Picture 4">
            <a:extLst>
              <a:ext uri="{FF2B5EF4-FFF2-40B4-BE49-F238E27FC236}">
                <a16:creationId xmlns:a16="http://schemas.microsoft.com/office/drawing/2014/main" id="{82CBED8E-33EC-4333-8674-6CEAA3AF63DD}"/>
              </a:ext>
            </a:extLst>
          </p:cNvPr>
          <p:cNvPicPr>
            <a:picLocks noChangeAspect="1"/>
          </p:cNvPicPr>
          <p:nvPr/>
        </p:nvPicPr>
        <p:blipFill>
          <a:blip r:embed="rId4"/>
          <a:stretch>
            <a:fillRect/>
          </a:stretch>
        </p:blipFill>
        <p:spPr>
          <a:xfrm>
            <a:off x="3592863" y="169168"/>
            <a:ext cx="5029636" cy="1734184"/>
          </a:xfrm>
          <a:prstGeom prst="rect">
            <a:avLst/>
          </a:prstGeom>
        </p:spPr>
      </p:pic>
      <p:pic>
        <p:nvPicPr>
          <p:cNvPr id="7" name="Picture 6">
            <a:extLst>
              <a:ext uri="{FF2B5EF4-FFF2-40B4-BE49-F238E27FC236}">
                <a16:creationId xmlns:a16="http://schemas.microsoft.com/office/drawing/2014/main" id="{D032B122-A1F5-41BC-871E-ED615FAEEE04}"/>
              </a:ext>
            </a:extLst>
          </p:cNvPr>
          <p:cNvPicPr>
            <a:picLocks noChangeAspect="1"/>
          </p:cNvPicPr>
          <p:nvPr/>
        </p:nvPicPr>
        <p:blipFill>
          <a:blip r:embed="rId5"/>
          <a:srcRect/>
          <a:stretch/>
        </p:blipFill>
        <p:spPr>
          <a:xfrm>
            <a:off x="8854393" y="1133639"/>
            <a:ext cx="3071590" cy="3250215"/>
          </a:xfrm>
          <a:prstGeom prst="rect">
            <a:avLst/>
          </a:prstGeom>
        </p:spPr>
      </p:pic>
      <p:pic>
        <p:nvPicPr>
          <p:cNvPr id="9" name="Picture 8" descr="A picture containing teddy, bear, sitting, indoor&#10;&#10;Description automatically generated">
            <a:extLst>
              <a:ext uri="{FF2B5EF4-FFF2-40B4-BE49-F238E27FC236}">
                <a16:creationId xmlns:a16="http://schemas.microsoft.com/office/drawing/2014/main" id="{595D80A6-6991-4239-9060-9B125E3BD091}"/>
              </a:ext>
            </a:extLst>
          </p:cNvPr>
          <p:cNvPicPr>
            <a:picLocks noChangeAspect="1"/>
          </p:cNvPicPr>
          <p:nvPr/>
        </p:nvPicPr>
        <p:blipFill>
          <a:blip r:embed="rId6"/>
          <a:stretch>
            <a:fillRect/>
          </a:stretch>
        </p:blipFill>
        <p:spPr>
          <a:xfrm>
            <a:off x="3337607" y="3473284"/>
            <a:ext cx="5516785" cy="3331621"/>
          </a:xfrm>
          <a:prstGeom prst="rect">
            <a:avLst/>
          </a:prstGeom>
        </p:spPr>
      </p:pic>
      <p:sp>
        <p:nvSpPr>
          <p:cNvPr id="2" name="TextBox 1">
            <a:extLst>
              <a:ext uri="{FF2B5EF4-FFF2-40B4-BE49-F238E27FC236}">
                <a16:creationId xmlns:a16="http://schemas.microsoft.com/office/drawing/2014/main" id="{53722052-51A2-4239-B1B2-F2C3E5EC4634}"/>
              </a:ext>
            </a:extLst>
          </p:cNvPr>
          <p:cNvSpPr txBox="1"/>
          <p:nvPr/>
        </p:nvSpPr>
        <p:spPr>
          <a:xfrm>
            <a:off x="0" y="4331345"/>
            <a:ext cx="2470795" cy="1477328"/>
          </a:xfrm>
          <a:prstGeom prst="rect">
            <a:avLst/>
          </a:prstGeom>
          <a:noFill/>
        </p:spPr>
        <p:txBody>
          <a:bodyPr wrap="square" rtlCol="0">
            <a:spAutoFit/>
          </a:bodyPr>
          <a:lstStyle/>
          <a:p>
            <a:pPr algn="ctr"/>
            <a:r>
              <a:rPr lang="en-US" dirty="0"/>
              <a:t>CREW MEMBER        PATCH</a:t>
            </a:r>
          </a:p>
          <a:p>
            <a:pPr algn="ctr"/>
            <a:r>
              <a:rPr lang="en-US" dirty="0"/>
              <a:t>$5.00</a:t>
            </a:r>
          </a:p>
          <a:p>
            <a:pPr algn="ctr"/>
            <a:r>
              <a:rPr lang="en-US" dirty="0"/>
              <a:t>Includes tax and shipping</a:t>
            </a:r>
          </a:p>
        </p:txBody>
      </p:sp>
      <p:sp>
        <p:nvSpPr>
          <p:cNvPr id="3" name="TextBox 2">
            <a:extLst>
              <a:ext uri="{FF2B5EF4-FFF2-40B4-BE49-F238E27FC236}">
                <a16:creationId xmlns:a16="http://schemas.microsoft.com/office/drawing/2014/main" id="{E6D29FEB-5585-4122-9B4C-536A3665CD8A}"/>
              </a:ext>
            </a:extLst>
          </p:cNvPr>
          <p:cNvSpPr txBox="1"/>
          <p:nvPr/>
        </p:nvSpPr>
        <p:spPr>
          <a:xfrm>
            <a:off x="9374075" y="4630994"/>
            <a:ext cx="2359742" cy="1200329"/>
          </a:xfrm>
          <a:prstGeom prst="rect">
            <a:avLst/>
          </a:prstGeom>
          <a:noFill/>
        </p:spPr>
        <p:txBody>
          <a:bodyPr wrap="square" rtlCol="0">
            <a:spAutoFit/>
          </a:bodyPr>
          <a:lstStyle/>
          <a:p>
            <a:pPr algn="ctr"/>
            <a:r>
              <a:rPr lang="en-US" dirty="0"/>
              <a:t>CREW MEMBER PIN</a:t>
            </a:r>
          </a:p>
          <a:p>
            <a:pPr algn="ctr"/>
            <a:r>
              <a:rPr lang="en-US" dirty="0"/>
              <a:t>$22.00</a:t>
            </a:r>
          </a:p>
          <a:p>
            <a:pPr algn="ctr"/>
            <a:r>
              <a:rPr lang="en-US" dirty="0"/>
              <a:t>Includes tax and shipping</a:t>
            </a:r>
          </a:p>
        </p:txBody>
      </p:sp>
      <p:sp>
        <p:nvSpPr>
          <p:cNvPr id="6" name="TextBox 5">
            <a:extLst>
              <a:ext uri="{FF2B5EF4-FFF2-40B4-BE49-F238E27FC236}">
                <a16:creationId xmlns:a16="http://schemas.microsoft.com/office/drawing/2014/main" id="{50A87E24-8771-436D-8CA5-B65BD880C1DF}"/>
              </a:ext>
            </a:extLst>
          </p:cNvPr>
          <p:cNvSpPr txBox="1"/>
          <p:nvPr/>
        </p:nvSpPr>
        <p:spPr>
          <a:xfrm>
            <a:off x="4533298" y="2519848"/>
            <a:ext cx="3020470" cy="923330"/>
          </a:xfrm>
          <a:prstGeom prst="rect">
            <a:avLst/>
          </a:prstGeom>
          <a:noFill/>
        </p:spPr>
        <p:txBody>
          <a:bodyPr wrap="square" rtlCol="0">
            <a:spAutoFit/>
          </a:bodyPr>
          <a:lstStyle/>
          <a:p>
            <a:pPr algn="ctr"/>
            <a:r>
              <a:rPr lang="en-US" dirty="0"/>
              <a:t>ORBIE THE BEAR</a:t>
            </a:r>
          </a:p>
          <a:p>
            <a:pPr algn="ctr"/>
            <a:r>
              <a:rPr lang="en-US" dirty="0"/>
              <a:t>$30.00 </a:t>
            </a:r>
            <a:br>
              <a:rPr lang="en-US" dirty="0"/>
            </a:br>
            <a:r>
              <a:rPr lang="en-US" dirty="0"/>
              <a:t>includes tax and shipping</a:t>
            </a:r>
          </a:p>
        </p:txBody>
      </p:sp>
      <p:sp>
        <p:nvSpPr>
          <p:cNvPr id="8" name="TextBox 7">
            <a:extLst>
              <a:ext uri="{FF2B5EF4-FFF2-40B4-BE49-F238E27FC236}">
                <a16:creationId xmlns:a16="http://schemas.microsoft.com/office/drawing/2014/main" id="{73553CCF-DCB1-4980-B7FD-2B671945DBEE}"/>
              </a:ext>
            </a:extLst>
          </p:cNvPr>
          <p:cNvSpPr txBox="1"/>
          <p:nvPr/>
        </p:nvSpPr>
        <p:spPr>
          <a:xfrm>
            <a:off x="4059188" y="1903352"/>
            <a:ext cx="3834581" cy="400110"/>
          </a:xfrm>
          <a:prstGeom prst="rect">
            <a:avLst/>
          </a:prstGeom>
          <a:noFill/>
        </p:spPr>
        <p:txBody>
          <a:bodyPr wrap="square" rtlCol="0">
            <a:spAutoFit/>
          </a:bodyPr>
          <a:lstStyle/>
          <a:p>
            <a:pPr algn="ctr"/>
            <a:r>
              <a:rPr lang="en-US" sz="2000" b="1" dirty="0"/>
              <a:t>PROMOTIONAL ITEMS</a:t>
            </a:r>
          </a:p>
        </p:txBody>
      </p:sp>
      <p:sp>
        <p:nvSpPr>
          <p:cNvPr id="10" name="Rectangle 9">
            <a:extLst>
              <a:ext uri="{FF2B5EF4-FFF2-40B4-BE49-F238E27FC236}">
                <a16:creationId xmlns:a16="http://schemas.microsoft.com/office/drawing/2014/main" id="{D99BF1C6-18AD-4B1A-A93D-00D55A239F08}"/>
              </a:ext>
            </a:extLst>
          </p:cNvPr>
          <p:cNvSpPr/>
          <p:nvPr/>
        </p:nvSpPr>
        <p:spPr>
          <a:xfrm rot="20603811">
            <a:off x="-405999" y="5662813"/>
            <a:ext cx="4111961" cy="830997"/>
          </a:xfrm>
          <a:prstGeom prst="rect">
            <a:avLst/>
          </a:prstGeom>
          <a:noFill/>
        </p:spPr>
        <p:txBody>
          <a:bodyPr wrap="square" lIns="91440" tIns="45720" rIns="91440" bIns="45720">
            <a:spAutoFit/>
          </a:bodyPr>
          <a:lstStyle/>
          <a:p>
            <a:pPr algn="ctr"/>
            <a:r>
              <a:rPr lang="en-US" sz="2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Harlow Solid Italic" panose="04030604020F02020D02" pitchFamily="82" charset="0"/>
              </a:rPr>
              <a:t>A must for every </a:t>
            </a:r>
            <a:r>
              <a:rPr lang="en-US" sz="2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Harlow Solid Italic" panose="04030604020F02020D02" pitchFamily="82" charset="0"/>
              </a:rPr>
              <a:t>Youth Exchange Jacket!</a:t>
            </a:r>
          </a:p>
        </p:txBody>
      </p:sp>
    </p:spTree>
    <p:extLst>
      <p:ext uri="{BB962C8B-B14F-4D97-AF65-F5344CB8AC3E}">
        <p14:creationId xmlns:p14="http://schemas.microsoft.com/office/powerpoint/2010/main" val="39110223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1C2360-4452-496D-A288-3A5AEC893E9F}"/>
              </a:ext>
            </a:extLst>
          </p:cNvPr>
          <p:cNvSpPr>
            <a:spLocks noGrp="1"/>
          </p:cNvSpPr>
          <p:nvPr>
            <p:ph type="ctrTitle"/>
          </p:nvPr>
        </p:nvSpPr>
        <p:spPr>
          <a:xfrm>
            <a:off x="2667000" y="1286069"/>
            <a:ext cx="6858000" cy="820607"/>
          </a:xfrm>
        </p:spPr>
        <p:txBody>
          <a:bodyPr>
            <a:normAutofit fontScale="90000"/>
          </a:bodyPr>
          <a:lstStyle/>
          <a:p>
            <a:r>
              <a:rPr lang="en-US" b="1" dirty="0">
                <a:solidFill>
                  <a:schemeClr val="accent1">
                    <a:lumMod val="75000"/>
                  </a:schemeClr>
                </a:solidFill>
              </a:rPr>
              <a:t>History of your</a:t>
            </a:r>
            <a:br>
              <a:rPr lang="en-US" b="1" dirty="0">
                <a:solidFill>
                  <a:schemeClr val="accent1">
                    <a:lumMod val="75000"/>
                  </a:schemeClr>
                </a:solidFill>
              </a:rPr>
            </a:br>
            <a:r>
              <a:rPr lang="en-US" b="1" dirty="0">
                <a:solidFill>
                  <a:schemeClr val="accent1">
                    <a:lumMod val="75000"/>
                  </a:schemeClr>
                </a:solidFill>
              </a:rPr>
              <a:t>2022 Host Organization Committee</a:t>
            </a:r>
          </a:p>
        </p:txBody>
      </p:sp>
      <p:sp>
        <p:nvSpPr>
          <p:cNvPr id="3" name="Subtitle 2">
            <a:extLst>
              <a:ext uri="{FF2B5EF4-FFF2-40B4-BE49-F238E27FC236}">
                <a16:creationId xmlns:a16="http://schemas.microsoft.com/office/drawing/2014/main" id="{696F8A8B-8821-4754-8786-C0C9ED0FEB01}"/>
              </a:ext>
            </a:extLst>
          </p:cNvPr>
          <p:cNvSpPr>
            <a:spLocks noGrp="1"/>
          </p:cNvSpPr>
          <p:nvPr>
            <p:ph type="subTitle" idx="1"/>
          </p:nvPr>
        </p:nvSpPr>
        <p:spPr>
          <a:xfrm>
            <a:off x="4789771" y="2403299"/>
            <a:ext cx="669100" cy="599474"/>
          </a:xfrm>
        </p:spPr>
        <p:txBody>
          <a:bodyPr/>
          <a:lstStyle/>
          <a:p>
            <a:endParaRPr lang="en-US" sz="1050" b="1" dirty="0"/>
          </a:p>
          <a:p>
            <a:endParaRPr lang="en-US" sz="4050" b="1" dirty="0"/>
          </a:p>
          <a:p>
            <a:endParaRPr lang="en-US" sz="4050" b="1" dirty="0"/>
          </a:p>
          <a:p>
            <a:endParaRPr lang="en-US" b="1" dirty="0"/>
          </a:p>
        </p:txBody>
      </p:sp>
      <p:pic>
        <p:nvPicPr>
          <p:cNvPr id="6" name="Picture 5" descr="A close up of a sign&#10;&#10;Description automatically generated">
            <a:extLst>
              <a:ext uri="{FF2B5EF4-FFF2-40B4-BE49-F238E27FC236}">
                <a16:creationId xmlns:a16="http://schemas.microsoft.com/office/drawing/2014/main" id="{19E8F04F-605D-42E3-8663-E979A0D35C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8020" y="6004753"/>
            <a:ext cx="3920742" cy="601095"/>
          </a:xfrm>
          <a:prstGeom prst="rect">
            <a:avLst/>
          </a:prstGeom>
        </p:spPr>
      </p:pic>
      <p:sp>
        <p:nvSpPr>
          <p:cNvPr id="4" name="TextBox 3">
            <a:extLst>
              <a:ext uri="{FF2B5EF4-FFF2-40B4-BE49-F238E27FC236}">
                <a16:creationId xmlns:a16="http://schemas.microsoft.com/office/drawing/2014/main" id="{DACEEB86-3B81-480D-B60F-A70531BA1EED}"/>
              </a:ext>
            </a:extLst>
          </p:cNvPr>
          <p:cNvSpPr txBox="1"/>
          <p:nvPr/>
        </p:nvSpPr>
        <p:spPr>
          <a:xfrm>
            <a:off x="626806" y="2403299"/>
            <a:ext cx="11267768" cy="3046988"/>
          </a:xfrm>
          <a:prstGeom prst="rect">
            <a:avLst/>
          </a:prstGeom>
          <a:noFill/>
        </p:spPr>
        <p:txBody>
          <a:bodyPr wrap="square" rtlCol="0">
            <a:spAutoFit/>
          </a:bodyPr>
          <a:lstStyle/>
          <a:p>
            <a:pPr algn="ctr"/>
            <a:r>
              <a:rPr lang="en-US" sz="4000" dirty="0"/>
              <a:t>We officially became the </a:t>
            </a:r>
          </a:p>
          <a:p>
            <a:pPr algn="ctr"/>
            <a:r>
              <a:rPr lang="en-US" sz="4000" dirty="0"/>
              <a:t>“2022 Houston Host Committee Inc.” </a:t>
            </a:r>
          </a:p>
          <a:p>
            <a:pPr algn="ctr"/>
            <a:r>
              <a:rPr lang="en-US" sz="4000" dirty="0"/>
              <a:t>on August 17, 2016 </a:t>
            </a:r>
          </a:p>
          <a:p>
            <a:pPr algn="ctr"/>
            <a:r>
              <a:rPr lang="en-US" sz="4000" dirty="0"/>
              <a:t>and our 501C3 was obtained shortly thereafter     </a:t>
            </a:r>
          </a:p>
          <a:p>
            <a:pPr algn="ctr"/>
            <a:endParaRPr lang="en-US" sz="3200" dirty="0"/>
          </a:p>
        </p:txBody>
      </p:sp>
    </p:spTree>
    <p:extLst>
      <p:ext uri="{BB962C8B-B14F-4D97-AF65-F5344CB8AC3E}">
        <p14:creationId xmlns:p14="http://schemas.microsoft.com/office/powerpoint/2010/main" val="36646082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03AA1E5-455E-494B-9EDB-223930D2FD0E}"/>
              </a:ext>
            </a:extLst>
          </p:cNvPr>
          <p:cNvPicPr>
            <a:picLocks noChangeAspect="1"/>
          </p:cNvPicPr>
          <p:nvPr/>
        </p:nvPicPr>
        <p:blipFill>
          <a:blip r:embed="rId3"/>
          <a:stretch>
            <a:fillRect/>
          </a:stretch>
        </p:blipFill>
        <p:spPr>
          <a:xfrm>
            <a:off x="3848119" y="80260"/>
            <a:ext cx="5029636" cy="1048603"/>
          </a:xfrm>
          <a:prstGeom prst="rect">
            <a:avLst/>
          </a:prstGeom>
        </p:spPr>
      </p:pic>
      <p:sp>
        <p:nvSpPr>
          <p:cNvPr id="8" name="TextBox 7">
            <a:extLst>
              <a:ext uri="{FF2B5EF4-FFF2-40B4-BE49-F238E27FC236}">
                <a16:creationId xmlns:a16="http://schemas.microsoft.com/office/drawing/2014/main" id="{CAD5C747-89B5-47FD-8943-66807E4CD068}"/>
              </a:ext>
            </a:extLst>
          </p:cNvPr>
          <p:cNvSpPr txBox="1"/>
          <p:nvPr/>
        </p:nvSpPr>
        <p:spPr>
          <a:xfrm>
            <a:off x="1129553" y="2181412"/>
            <a:ext cx="10375153" cy="3046988"/>
          </a:xfrm>
          <a:prstGeom prst="rect">
            <a:avLst/>
          </a:prstGeom>
          <a:noFill/>
        </p:spPr>
        <p:txBody>
          <a:bodyPr wrap="square" rtlCol="0">
            <a:spAutoFit/>
          </a:bodyPr>
          <a:lstStyle/>
          <a:p>
            <a:r>
              <a:rPr lang="en-US" sz="3200" dirty="0"/>
              <a:t>Would your business benefit from International audience?</a:t>
            </a:r>
          </a:p>
          <a:p>
            <a:r>
              <a:rPr lang="en-US" sz="3200" dirty="0"/>
              <a:t>Would your business benefit from a National wide or local audience?</a:t>
            </a:r>
          </a:p>
          <a:p>
            <a:r>
              <a:rPr lang="en-US" sz="3200" dirty="0"/>
              <a:t>Are you just a kindhearted business owner that loves Houston &amp; Rotary?</a:t>
            </a:r>
          </a:p>
          <a:p>
            <a:pPr algn="ctr"/>
            <a:r>
              <a:rPr lang="en-US" sz="3200" dirty="0">
                <a:solidFill>
                  <a:srgbClr val="C00000"/>
                </a:solidFill>
              </a:rPr>
              <a:t>See Lisa Faith Massey for more information!</a:t>
            </a:r>
          </a:p>
        </p:txBody>
      </p:sp>
      <p:sp>
        <p:nvSpPr>
          <p:cNvPr id="27" name="Rectangle 26">
            <a:extLst>
              <a:ext uri="{FF2B5EF4-FFF2-40B4-BE49-F238E27FC236}">
                <a16:creationId xmlns:a16="http://schemas.microsoft.com/office/drawing/2014/main" id="{FCBD3991-49F6-4E02-AAAA-466FAEC411B8}"/>
              </a:ext>
            </a:extLst>
          </p:cNvPr>
          <p:cNvSpPr/>
          <p:nvPr/>
        </p:nvSpPr>
        <p:spPr>
          <a:xfrm>
            <a:off x="4363832" y="1030976"/>
            <a:ext cx="3998210" cy="923330"/>
          </a:xfrm>
          <a:prstGeom prst="rect">
            <a:avLst/>
          </a:prstGeom>
          <a:noFill/>
        </p:spPr>
        <p:txBody>
          <a:bodyPr wrap="none" lIns="91440" tIns="45720" rIns="91440" bIns="45720">
            <a:spAutoFit/>
          </a:bodyPr>
          <a:lstStyle/>
          <a:p>
            <a:pPr algn="ctr"/>
            <a:r>
              <a:rPr lang="en-US" sz="5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Sponsorships</a:t>
            </a:r>
            <a:endPar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Tree>
    <p:extLst>
      <p:ext uri="{BB962C8B-B14F-4D97-AF65-F5344CB8AC3E}">
        <p14:creationId xmlns:p14="http://schemas.microsoft.com/office/powerpoint/2010/main" val="14674410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03AA1E5-455E-494B-9EDB-223930D2FD0E}"/>
              </a:ext>
            </a:extLst>
          </p:cNvPr>
          <p:cNvPicPr>
            <a:picLocks noChangeAspect="1"/>
          </p:cNvPicPr>
          <p:nvPr/>
        </p:nvPicPr>
        <p:blipFill>
          <a:blip r:embed="rId3"/>
          <a:stretch>
            <a:fillRect/>
          </a:stretch>
        </p:blipFill>
        <p:spPr>
          <a:xfrm>
            <a:off x="3848119" y="80260"/>
            <a:ext cx="5029636" cy="1048603"/>
          </a:xfrm>
          <a:prstGeom prst="rect">
            <a:avLst/>
          </a:prstGeom>
        </p:spPr>
      </p:pic>
      <p:sp>
        <p:nvSpPr>
          <p:cNvPr id="8" name="TextBox 7">
            <a:extLst>
              <a:ext uri="{FF2B5EF4-FFF2-40B4-BE49-F238E27FC236}">
                <a16:creationId xmlns:a16="http://schemas.microsoft.com/office/drawing/2014/main" id="{CAD5C747-89B5-47FD-8943-66807E4CD068}"/>
              </a:ext>
            </a:extLst>
          </p:cNvPr>
          <p:cNvSpPr txBox="1"/>
          <p:nvPr/>
        </p:nvSpPr>
        <p:spPr>
          <a:xfrm>
            <a:off x="404956" y="2595167"/>
            <a:ext cx="11787044" cy="2800767"/>
          </a:xfrm>
          <a:prstGeom prst="rect">
            <a:avLst/>
          </a:prstGeom>
          <a:noFill/>
        </p:spPr>
        <p:txBody>
          <a:bodyPr wrap="square" rtlCol="0">
            <a:spAutoFit/>
          </a:bodyPr>
          <a:lstStyle/>
          <a:p>
            <a:pPr algn="ctr"/>
            <a:r>
              <a:rPr lang="en-US" sz="7200" b="1" i="1" dirty="0"/>
              <a:t>Thank You to District 5830</a:t>
            </a:r>
          </a:p>
          <a:p>
            <a:pPr algn="ctr"/>
            <a:r>
              <a:rPr lang="en-US" sz="7200" b="1" i="1" dirty="0"/>
              <a:t>Special Thanks to District 5910</a:t>
            </a:r>
          </a:p>
          <a:p>
            <a:endParaRPr lang="en-US" sz="3200" dirty="0"/>
          </a:p>
        </p:txBody>
      </p:sp>
      <p:sp>
        <p:nvSpPr>
          <p:cNvPr id="27" name="Rectangle 26">
            <a:extLst>
              <a:ext uri="{FF2B5EF4-FFF2-40B4-BE49-F238E27FC236}">
                <a16:creationId xmlns:a16="http://schemas.microsoft.com/office/drawing/2014/main" id="{FCBD3991-49F6-4E02-AAAA-466FAEC411B8}"/>
              </a:ext>
            </a:extLst>
          </p:cNvPr>
          <p:cNvSpPr/>
          <p:nvPr/>
        </p:nvSpPr>
        <p:spPr>
          <a:xfrm>
            <a:off x="1536937" y="1335776"/>
            <a:ext cx="9652000" cy="923330"/>
          </a:xfrm>
          <a:prstGeom prst="rect">
            <a:avLst/>
          </a:prstGeom>
          <a:noFill/>
        </p:spPr>
        <p:txBody>
          <a:bodyPr wrap="square" lIns="91440" tIns="45720" rIns="91440" bIns="45720">
            <a:spAutoFit/>
          </a:bodyPr>
          <a:lstStyle/>
          <a:p>
            <a:pPr algn="ctr"/>
            <a:r>
              <a:rPr lang="en-US" sz="5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Texas District Partners</a:t>
            </a:r>
            <a:endPar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Tree>
    <p:extLst>
      <p:ext uri="{BB962C8B-B14F-4D97-AF65-F5344CB8AC3E}">
        <p14:creationId xmlns:p14="http://schemas.microsoft.com/office/powerpoint/2010/main" val="27373581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03AA1E5-455E-494B-9EDB-223930D2FD0E}"/>
              </a:ext>
            </a:extLst>
          </p:cNvPr>
          <p:cNvPicPr>
            <a:picLocks noChangeAspect="1"/>
          </p:cNvPicPr>
          <p:nvPr/>
        </p:nvPicPr>
        <p:blipFill>
          <a:blip r:embed="rId3"/>
          <a:stretch>
            <a:fillRect/>
          </a:stretch>
        </p:blipFill>
        <p:spPr>
          <a:xfrm>
            <a:off x="3848119" y="80260"/>
            <a:ext cx="5029636" cy="1048603"/>
          </a:xfrm>
          <a:prstGeom prst="rect">
            <a:avLst/>
          </a:prstGeom>
        </p:spPr>
      </p:pic>
      <p:sp>
        <p:nvSpPr>
          <p:cNvPr id="9" name="Rectangle 8">
            <a:extLst>
              <a:ext uri="{FF2B5EF4-FFF2-40B4-BE49-F238E27FC236}">
                <a16:creationId xmlns:a16="http://schemas.microsoft.com/office/drawing/2014/main" id="{01A93913-60A2-41AF-A238-FB5A777136F2}"/>
              </a:ext>
            </a:extLst>
          </p:cNvPr>
          <p:cNvSpPr/>
          <p:nvPr/>
        </p:nvSpPr>
        <p:spPr>
          <a:xfrm>
            <a:off x="1723911" y="1262617"/>
            <a:ext cx="9174498" cy="830997"/>
          </a:xfrm>
          <a:prstGeom prst="rect">
            <a:avLst/>
          </a:prstGeom>
          <a:noFill/>
        </p:spPr>
        <p:txBody>
          <a:bodyPr wrap="none" lIns="91440" tIns="45720" rIns="91440" bIns="45720">
            <a:spAutoFit/>
          </a:bodyPr>
          <a:lstStyle/>
          <a:p>
            <a:pPr algn="ctr"/>
            <a:r>
              <a:rPr lang="en-US" sz="48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Volunteer Recruitment and Training</a:t>
            </a:r>
            <a:endParaRPr lang="en-US" sz="48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
        <p:nvSpPr>
          <p:cNvPr id="32" name="TextBox 31">
            <a:extLst>
              <a:ext uri="{FF2B5EF4-FFF2-40B4-BE49-F238E27FC236}">
                <a16:creationId xmlns:a16="http://schemas.microsoft.com/office/drawing/2014/main" id="{86D2349F-6B43-4FDC-9DE5-15D343D09750}"/>
              </a:ext>
            </a:extLst>
          </p:cNvPr>
          <p:cNvSpPr txBox="1"/>
          <p:nvPr/>
        </p:nvSpPr>
        <p:spPr>
          <a:xfrm>
            <a:off x="1111624" y="2459504"/>
            <a:ext cx="10542494" cy="2554545"/>
          </a:xfrm>
          <a:prstGeom prst="rect">
            <a:avLst/>
          </a:prstGeom>
          <a:noFill/>
        </p:spPr>
        <p:txBody>
          <a:bodyPr wrap="square" rtlCol="0">
            <a:spAutoFit/>
          </a:bodyPr>
          <a:lstStyle/>
          <a:p>
            <a:pPr algn="ctr"/>
            <a:r>
              <a:rPr lang="en-US" sz="4000" b="1" dirty="0">
                <a:solidFill>
                  <a:schemeClr val="accent1"/>
                </a:solidFill>
              </a:rPr>
              <a:t>Finally, after years of asking…</a:t>
            </a:r>
          </a:p>
          <a:p>
            <a:pPr algn="ctr"/>
            <a:r>
              <a:rPr lang="en-US" sz="4000" b="1" dirty="0">
                <a:solidFill>
                  <a:schemeClr val="accent1"/>
                </a:solidFill>
              </a:rPr>
              <a:t>Here is how you can help!</a:t>
            </a:r>
          </a:p>
          <a:p>
            <a:pPr algn="ctr"/>
            <a:endParaRPr lang="en-US" sz="4000" b="1" dirty="0">
              <a:solidFill>
                <a:schemeClr val="accent1"/>
              </a:solidFill>
            </a:endParaRPr>
          </a:p>
          <a:p>
            <a:pPr algn="ctr"/>
            <a:r>
              <a:rPr lang="en-US" sz="4000" b="1" dirty="0">
                <a:solidFill>
                  <a:srgbClr val="C00000"/>
                </a:solidFill>
              </a:rPr>
              <a:t>See Jack Hardin and sign up now!</a:t>
            </a:r>
          </a:p>
        </p:txBody>
      </p:sp>
    </p:spTree>
    <p:extLst>
      <p:ext uri="{BB962C8B-B14F-4D97-AF65-F5344CB8AC3E}">
        <p14:creationId xmlns:p14="http://schemas.microsoft.com/office/powerpoint/2010/main" val="16724120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86981A13-B910-4696-A862-2310DE427D6E}"/>
              </a:ext>
            </a:extLst>
          </p:cNvPr>
          <p:cNvPicPr>
            <a:picLocks noChangeAspect="1"/>
          </p:cNvPicPr>
          <p:nvPr/>
        </p:nvPicPr>
        <p:blipFill>
          <a:blip r:embed="rId3"/>
          <a:stretch>
            <a:fillRect/>
          </a:stretch>
        </p:blipFill>
        <p:spPr>
          <a:xfrm rot="1477709">
            <a:off x="9239097" y="3008065"/>
            <a:ext cx="2704171" cy="2861429"/>
          </a:xfrm>
          <a:prstGeom prst="rect">
            <a:avLst/>
          </a:prstGeom>
        </p:spPr>
      </p:pic>
      <p:sp>
        <p:nvSpPr>
          <p:cNvPr id="3" name="TextBox 2">
            <a:extLst>
              <a:ext uri="{FF2B5EF4-FFF2-40B4-BE49-F238E27FC236}">
                <a16:creationId xmlns:a16="http://schemas.microsoft.com/office/drawing/2014/main" id="{7EC40DE7-619C-46CD-8EB0-D292235569B4}"/>
              </a:ext>
            </a:extLst>
          </p:cNvPr>
          <p:cNvSpPr txBox="1"/>
          <p:nvPr/>
        </p:nvSpPr>
        <p:spPr>
          <a:xfrm>
            <a:off x="2379527" y="0"/>
            <a:ext cx="7432945" cy="6924973"/>
          </a:xfrm>
          <a:prstGeom prst="rect">
            <a:avLst/>
          </a:prstGeom>
          <a:noFill/>
        </p:spPr>
        <p:txBody>
          <a:bodyPr wrap="square" rtlCol="0">
            <a:spAutoFit/>
          </a:bodyPr>
          <a:lstStyle/>
          <a:p>
            <a:pPr algn="ctr"/>
            <a:r>
              <a:rPr lang="en-US" sz="3600" b="1" dirty="0">
                <a:solidFill>
                  <a:schemeClr val="accent1"/>
                </a:solidFill>
              </a:rPr>
              <a:t>Volunteers Positions will include but not limited to…</a:t>
            </a:r>
          </a:p>
          <a:p>
            <a:r>
              <a:rPr lang="en-US" sz="3200" dirty="0">
                <a:solidFill>
                  <a:schemeClr val="accent1"/>
                </a:solidFill>
              </a:rPr>
              <a:t>Airport Greeters</a:t>
            </a:r>
          </a:p>
          <a:p>
            <a:r>
              <a:rPr lang="en-US" sz="3200" dirty="0">
                <a:solidFill>
                  <a:schemeClr val="accent1"/>
                </a:solidFill>
              </a:rPr>
              <a:t>Host Event Ticket Scanners</a:t>
            </a:r>
          </a:p>
          <a:p>
            <a:r>
              <a:rPr lang="en-US" sz="3200" dirty="0">
                <a:solidFill>
                  <a:schemeClr val="accent1"/>
                </a:solidFill>
              </a:rPr>
              <a:t>Discovery Green Set Up/Committee Members</a:t>
            </a:r>
          </a:p>
          <a:p>
            <a:r>
              <a:rPr lang="en-US" sz="3200" dirty="0">
                <a:solidFill>
                  <a:schemeClr val="accent1"/>
                </a:solidFill>
              </a:rPr>
              <a:t>Host Event Greeters/Information Assistants</a:t>
            </a:r>
          </a:p>
          <a:p>
            <a:r>
              <a:rPr lang="en-US" sz="3200" dirty="0">
                <a:solidFill>
                  <a:schemeClr val="accent1"/>
                </a:solidFill>
              </a:rPr>
              <a:t>Host Event Bus Attendants</a:t>
            </a:r>
          </a:p>
          <a:p>
            <a:r>
              <a:rPr lang="en-US" sz="3200" dirty="0">
                <a:solidFill>
                  <a:schemeClr val="accent1"/>
                </a:solidFill>
              </a:rPr>
              <a:t>Host Event Committee Members</a:t>
            </a:r>
          </a:p>
          <a:p>
            <a:r>
              <a:rPr lang="en-US" sz="3200" dirty="0">
                <a:solidFill>
                  <a:schemeClr val="accent1"/>
                </a:solidFill>
              </a:rPr>
              <a:t>GRB Information Booth Attendants</a:t>
            </a:r>
          </a:p>
          <a:p>
            <a:r>
              <a:rPr lang="en-US" sz="3200" dirty="0">
                <a:solidFill>
                  <a:schemeClr val="accent1"/>
                </a:solidFill>
              </a:rPr>
              <a:t>House of Friendship Committee Members</a:t>
            </a:r>
          </a:p>
          <a:p>
            <a:endParaRPr lang="en-US" sz="2400" dirty="0">
              <a:solidFill>
                <a:schemeClr val="accent1"/>
              </a:solidFill>
            </a:endParaRPr>
          </a:p>
          <a:p>
            <a:pPr algn="ctr"/>
            <a:endParaRPr lang="en-US" sz="2400" b="1" dirty="0">
              <a:solidFill>
                <a:schemeClr val="accent1"/>
              </a:solidFill>
            </a:endParaRPr>
          </a:p>
          <a:p>
            <a:endParaRPr lang="en-US" dirty="0"/>
          </a:p>
          <a:p>
            <a:endParaRPr lang="en-US" dirty="0"/>
          </a:p>
        </p:txBody>
      </p:sp>
      <p:sp>
        <p:nvSpPr>
          <p:cNvPr id="4" name="Rectangle 3">
            <a:extLst>
              <a:ext uri="{FF2B5EF4-FFF2-40B4-BE49-F238E27FC236}">
                <a16:creationId xmlns:a16="http://schemas.microsoft.com/office/drawing/2014/main" id="{C678580B-8D3E-4DB3-AD8E-C31C0A120734}"/>
              </a:ext>
            </a:extLst>
          </p:cNvPr>
          <p:cNvSpPr/>
          <p:nvPr/>
        </p:nvSpPr>
        <p:spPr>
          <a:xfrm>
            <a:off x="182165" y="5800182"/>
            <a:ext cx="6487930" cy="830997"/>
          </a:xfrm>
          <a:prstGeom prst="rect">
            <a:avLst/>
          </a:prstGeom>
          <a:noFill/>
        </p:spPr>
        <p:txBody>
          <a:bodyPr wrap="none" lIns="91440" tIns="45720" rIns="91440" bIns="45720">
            <a:spAutoFit/>
          </a:bodyPr>
          <a:lstStyle/>
          <a:p>
            <a:pPr algn="ctr"/>
            <a:r>
              <a:rPr lang="en-US" sz="48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www.houstonri2022.org</a:t>
            </a:r>
            <a:endParaRPr lang="en-US" sz="48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endParaRPr>
          </a:p>
        </p:txBody>
      </p:sp>
    </p:spTree>
    <p:extLst>
      <p:ext uri="{BB962C8B-B14F-4D97-AF65-F5344CB8AC3E}">
        <p14:creationId xmlns:p14="http://schemas.microsoft.com/office/powerpoint/2010/main" val="25250417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959157" y="1197009"/>
            <a:ext cx="6273683" cy="1323439"/>
          </a:xfrm>
          <a:prstGeom prst="rect">
            <a:avLst/>
          </a:prstGeom>
          <a:noFill/>
        </p:spPr>
        <p:txBody>
          <a:bodyPr wrap="square" rtlCol="0">
            <a:spAutoFit/>
          </a:bodyPr>
          <a:lstStyle/>
          <a:p>
            <a:pPr algn="ctr"/>
            <a:r>
              <a:rPr lang="en-US" sz="4000" dirty="0">
                <a:solidFill>
                  <a:schemeClr val="accent1">
                    <a:lumMod val="75000"/>
                  </a:schemeClr>
                </a:solidFill>
              </a:rPr>
              <a:t>Future Rotary International Convention Locations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57631" y="92950"/>
            <a:ext cx="4476737" cy="753994"/>
          </a:xfrm>
          <a:prstGeom prst="rect">
            <a:avLst/>
          </a:prstGeom>
        </p:spPr>
      </p:pic>
      <p:sp>
        <p:nvSpPr>
          <p:cNvPr id="6" name="TextBox 5">
            <a:extLst>
              <a:ext uri="{FF2B5EF4-FFF2-40B4-BE49-F238E27FC236}">
                <a16:creationId xmlns:a16="http://schemas.microsoft.com/office/drawing/2014/main" id="{763768A7-A5FB-42D0-A0DD-967A9B17A058}"/>
              </a:ext>
            </a:extLst>
          </p:cNvPr>
          <p:cNvSpPr txBox="1"/>
          <p:nvPr/>
        </p:nvSpPr>
        <p:spPr>
          <a:xfrm>
            <a:off x="1583764" y="2671481"/>
            <a:ext cx="8904941" cy="3108543"/>
          </a:xfrm>
          <a:prstGeom prst="rect">
            <a:avLst/>
          </a:prstGeom>
          <a:noFill/>
        </p:spPr>
        <p:txBody>
          <a:bodyPr wrap="square" rtlCol="0">
            <a:spAutoFit/>
          </a:bodyPr>
          <a:lstStyle/>
          <a:p>
            <a:r>
              <a:rPr lang="en-US" sz="3600" dirty="0">
                <a:solidFill>
                  <a:schemeClr val="accent1">
                    <a:lumMod val="75000"/>
                  </a:schemeClr>
                </a:solidFill>
              </a:rPr>
              <a:t>Tentative sites:</a:t>
            </a:r>
          </a:p>
          <a:p>
            <a:r>
              <a:rPr lang="en-US" sz="3200" dirty="0">
                <a:solidFill>
                  <a:schemeClr val="accent1">
                    <a:lumMod val="75000"/>
                  </a:schemeClr>
                </a:solidFill>
              </a:rPr>
              <a:t>2023 Melbourne, Australia</a:t>
            </a:r>
          </a:p>
          <a:p>
            <a:r>
              <a:rPr lang="en-US" sz="3200" dirty="0">
                <a:solidFill>
                  <a:schemeClr val="accent1">
                    <a:lumMod val="75000"/>
                  </a:schemeClr>
                </a:solidFill>
              </a:rPr>
              <a:t>2024 Singapore</a:t>
            </a:r>
          </a:p>
          <a:p>
            <a:r>
              <a:rPr lang="en-US" sz="3200" dirty="0">
                <a:solidFill>
                  <a:schemeClr val="accent1">
                    <a:lumMod val="75000"/>
                  </a:schemeClr>
                </a:solidFill>
              </a:rPr>
              <a:t>2025 Calgary, Canada</a:t>
            </a:r>
          </a:p>
          <a:p>
            <a:r>
              <a:rPr lang="en-US" sz="3200" dirty="0">
                <a:solidFill>
                  <a:schemeClr val="accent1">
                    <a:lumMod val="75000"/>
                  </a:schemeClr>
                </a:solidFill>
              </a:rPr>
              <a:t>2026 Honolulu, Hawaii</a:t>
            </a:r>
          </a:p>
          <a:p>
            <a:r>
              <a:rPr lang="en-US" sz="3200" dirty="0">
                <a:solidFill>
                  <a:schemeClr val="accent1">
                    <a:lumMod val="75000"/>
                  </a:schemeClr>
                </a:solidFill>
              </a:rPr>
              <a:t>2027 – The next possible U.S. Conventions</a:t>
            </a:r>
          </a:p>
        </p:txBody>
      </p:sp>
    </p:spTree>
    <p:extLst>
      <p:ext uri="{BB962C8B-B14F-4D97-AF65-F5344CB8AC3E}">
        <p14:creationId xmlns:p14="http://schemas.microsoft.com/office/powerpoint/2010/main" val="17582196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57631" y="92950"/>
            <a:ext cx="4476737" cy="753994"/>
          </a:xfrm>
          <a:prstGeom prst="rect">
            <a:avLst/>
          </a:prstGeom>
        </p:spPr>
      </p:pic>
      <p:sp>
        <p:nvSpPr>
          <p:cNvPr id="6" name="TextBox 5">
            <a:extLst>
              <a:ext uri="{FF2B5EF4-FFF2-40B4-BE49-F238E27FC236}">
                <a16:creationId xmlns:a16="http://schemas.microsoft.com/office/drawing/2014/main" id="{763768A7-A5FB-42D0-A0DD-967A9B17A058}"/>
              </a:ext>
            </a:extLst>
          </p:cNvPr>
          <p:cNvSpPr txBox="1"/>
          <p:nvPr/>
        </p:nvSpPr>
        <p:spPr>
          <a:xfrm>
            <a:off x="1810869" y="1051858"/>
            <a:ext cx="8904941" cy="5201424"/>
          </a:xfrm>
          <a:prstGeom prst="rect">
            <a:avLst/>
          </a:prstGeom>
          <a:noFill/>
        </p:spPr>
        <p:txBody>
          <a:bodyPr wrap="square" rtlCol="0">
            <a:spAutoFit/>
          </a:bodyPr>
          <a:lstStyle/>
          <a:p>
            <a:pPr algn="ctr"/>
            <a:r>
              <a:rPr lang="en-US" sz="3600" dirty="0">
                <a:solidFill>
                  <a:schemeClr val="accent1">
                    <a:lumMod val="75000"/>
                  </a:schemeClr>
                </a:solidFill>
              </a:rPr>
              <a:t>Rotary International Conventions are open to all Rotarians and their guest.</a:t>
            </a:r>
          </a:p>
          <a:p>
            <a:pPr algn="ctr"/>
            <a:endParaRPr lang="en-US" sz="3600" dirty="0">
              <a:solidFill>
                <a:schemeClr val="accent1">
                  <a:lumMod val="75000"/>
                </a:schemeClr>
              </a:solidFill>
            </a:endParaRPr>
          </a:p>
          <a:p>
            <a:pPr algn="ctr"/>
            <a:r>
              <a:rPr lang="en-US" sz="3600" dirty="0">
                <a:solidFill>
                  <a:schemeClr val="accent1">
                    <a:lumMod val="75000"/>
                  </a:schemeClr>
                </a:solidFill>
              </a:rPr>
              <a:t>Houston will be open for non-Rotarians</a:t>
            </a:r>
          </a:p>
          <a:p>
            <a:pPr algn="ctr"/>
            <a:endParaRPr lang="en-US" sz="3600" dirty="0">
              <a:solidFill>
                <a:schemeClr val="accent1">
                  <a:lumMod val="75000"/>
                </a:schemeClr>
              </a:solidFill>
            </a:endParaRPr>
          </a:p>
          <a:p>
            <a:pPr algn="ctr"/>
            <a:r>
              <a:rPr lang="en-US" sz="3600" dirty="0">
                <a:solidFill>
                  <a:schemeClr val="accent1">
                    <a:lumMod val="75000"/>
                  </a:schemeClr>
                </a:solidFill>
              </a:rPr>
              <a:t>All District Rotarians &amp; Rotaract members</a:t>
            </a:r>
          </a:p>
          <a:p>
            <a:pPr algn="ctr"/>
            <a:r>
              <a:rPr lang="en-US" sz="3600" dirty="0">
                <a:solidFill>
                  <a:schemeClr val="accent1">
                    <a:lumMod val="75000"/>
                  </a:schemeClr>
                </a:solidFill>
              </a:rPr>
              <a:t> should register and attend…</a:t>
            </a:r>
          </a:p>
          <a:p>
            <a:pPr algn="ctr"/>
            <a:endParaRPr lang="en-US" sz="3200" dirty="0">
              <a:solidFill>
                <a:schemeClr val="accent1">
                  <a:lumMod val="75000"/>
                </a:schemeClr>
              </a:solidFill>
            </a:endParaRPr>
          </a:p>
          <a:p>
            <a:pPr algn="ctr"/>
            <a:r>
              <a:rPr lang="en-US" sz="4800" dirty="0">
                <a:solidFill>
                  <a:schemeClr val="accent1">
                    <a:lumMod val="75000"/>
                  </a:schemeClr>
                </a:solidFill>
              </a:rPr>
              <a:t>It is in your BACKYARD!</a:t>
            </a:r>
          </a:p>
        </p:txBody>
      </p:sp>
    </p:spTree>
    <p:extLst>
      <p:ext uri="{BB962C8B-B14F-4D97-AF65-F5344CB8AC3E}">
        <p14:creationId xmlns:p14="http://schemas.microsoft.com/office/powerpoint/2010/main" val="21518474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1C2360-4452-496D-A288-3A5AEC893E9F}"/>
              </a:ext>
            </a:extLst>
          </p:cNvPr>
          <p:cNvSpPr>
            <a:spLocks noGrp="1"/>
          </p:cNvSpPr>
          <p:nvPr>
            <p:ph type="ctrTitle"/>
          </p:nvPr>
        </p:nvSpPr>
        <p:spPr>
          <a:xfrm>
            <a:off x="380391" y="2116279"/>
            <a:ext cx="5444856" cy="2750689"/>
          </a:xfrm>
        </p:spPr>
        <p:txBody>
          <a:bodyPr>
            <a:normAutofit/>
          </a:bodyPr>
          <a:lstStyle/>
          <a:p>
            <a:r>
              <a:rPr lang="en-US" sz="6000" b="1" dirty="0">
                <a:solidFill>
                  <a:schemeClr val="accent1">
                    <a:lumMod val="75000"/>
                  </a:schemeClr>
                </a:solidFill>
              </a:rPr>
              <a:t>Discover</a:t>
            </a:r>
            <a:br>
              <a:rPr lang="en-US" sz="6000" b="1" dirty="0">
                <a:solidFill>
                  <a:schemeClr val="accent1">
                    <a:lumMod val="75000"/>
                  </a:schemeClr>
                </a:solidFill>
              </a:rPr>
            </a:br>
            <a:r>
              <a:rPr lang="en-US" sz="6000" b="1" dirty="0">
                <a:solidFill>
                  <a:schemeClr val="accent1">
                    <a:lumMod val="75000"/>
                  </a:schemeClr>
                </a:solidFill>
              </a:rPr>
              <a:t>New </a:t>
            </a:r>
            <a:br>
              <a:rPr lang="en-US" sz="6000" b="1" dirty="0">
                <a:solidFill>
                  <a:schemeClr val="accent1">
                    <a:lumMod val="75000"/>
                  </a:schemeClr>
                </a:solidFill>
              </a:rPr>
            </a:br>
            <a:r>
              <a:rPr lang="en-US" sz="6000" b="1" dirty="0">
                <a:solidFill>
                  <a:schemeClr val="accent1">
                    <a:lumMod val="75000"/>
                  </a:schemeClr>
                </a:solidFill>
              </a:rPr>
              <a:t>Horizons</a:t>
            </a:r>
          </a:p>
        </p:txBody>
      </p:sp>
      <p:sp>
        <p:nvSpPr>
          <p:cNvPr id="3" name="Subtitle 2">
            <a:extLst>
              <a:ext uri="{FF2B5EF4-FFF2-40B4-BE49-F238E27FC236}">
                <a16:creationId xmlns:a16="http://schemas.microsoft.com/office/drawing/2014/main" id="{696F8A8B-8821-4754-8786-C0C9ED0FEB01}"/>
              </a:ext>
            </a:extLst>
          </p:cNvPr>
          <p:cNvSpPr>
            <a:spLocks noGrp="1"/>
          </p:cNvSpPr>
          <p:nvPr>
            <p:ph type="subTitle" idx="1"/>
          </p:nvPr>
        </p:nvSpPr>
        <p:spPr>
          <a:xfrm>
            <a:off x="4789771" y="2403299"/>
            <a:ext cx="669100" cy="599474"/>
          </a:xfrm>
        </p:spPr>
        <p:txBody>
          <a:bodyPr/>
          <a:lstStyle/>
          <a:p>
            <a:endParaRPr lang="en-US" sz="1050" b="1" dirty="0"/>
          </a:p>
          <a:p>
            <a:endParaRPr lang="en-US" sz="4050" b="1" dirty="0"/>
          </a:p>
          <a:p>
            <a:endParaRPr lang="en-US" sz="4050" b="1" dirty="0"/>
          </a:p>
          <a:p>
            <a:endParaRPr lang="en-US" b="1" dirty="0"/>
          </a:p>
        </p:txBody>
      </p:sp>
      <p:pic>
        <p:nvPicPr>
          <p:cNvPr id="6" name="Picture 5" descr="A close up of a sign&#10;&#10;Description automatically generated">
            <a:extLst>
              <a:ext uri="{FF2B5EF4-FFF2-40B4-BE49-F238E27FC236}">
                <a16:creationId xmlns:a16="http://schemas.microsoft.com/office/drawing/2014/main" id="{19E8F04F-605D-42E3-8663-E979A0D35C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2592" y="5395529"/>
            <a:ext cx="4791507" cy="734593"/>
          </a:xfrm>
          <a:prstGeom prst="rect">
            <a:avLst/>
          </a:prstGeom>
        </p:spPr>
      </p:pic>
      <p:pic>
        <p:nvPicPr>
          <p:cNvPr id="5" name="Picture 4">
            <a:extLst>
              <a:ext uri="{FF2B5EF4-FFF2-40B4-BE49-F238E27FC236}">
                <a16:creationId xmlns:a16="http://schemas.microsoft.com/office/drawing/2014/main" id="{0A2C17E9-1142-4B81-B6B6-BF587F01A540}"/>
              </a:ext>
            </a:extLst>
          </p:cNvPr>
          <p:cNvPicPr>
            <a:picLocks noChangeAspect="1"/>
          </p:cNvPicPr>
          <p:nvPr/>
        </p:nvPicPr>
        <p:blipFill>
          <a:blip r:embed="rId4"/>
          <a:stretch>
            <a:fillRect/>
          </a:stretch>
        </p:blipFill>
        <p:spPr>
          <a:xfrm>
            <a:off x="6162367" y="677792"/>
            <a:ext cx="5738160" cy="5738160"/>
          </a:xfrm>
          <a:prstGeom prst="rect">
            <a:avLst/>
          </a:prstGeom>
        </p:spPr>
      </p:pic>
    </p:spTree>
    <p:extLst>
      <p:ext uri="{BB962C8B-B14F-4D97-AF65-F5344CB8AC3E}">
        <p14:creationId xmlns:p14="http://schemas.microsoft.com/office/powerpoint/2010/main" val="19575732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1C2360-4452-496D-A288-3A5AEC893E9F}"/>
              </a:ext>
            </a:extLst>
          </p:cNvPr>
          <p:cNvSpPr>
            <a:spLocks noGrp="1"/>
          </p:cNvSpPr>
          <p:nvPr>
            <p:ph type="ctrTitle"/>
          </p:nvPr>
        </p:nvSpPr>
        <p:spPr>
          <a:xfrm>
            <a:off x="2535382" y="619918"/>
            <a:ext cx="6858000" cy="820607"/>
          </a:xfrm>
        </p:spPr>
        <p:txBody>
          <a:bodyPr>
            <a:normAutofit fontScale="90000"/>
          </a:bodyPr>
          <a:lstStyle/>
          <a:p>
            <a:br>
              <a:rPr lang="en-US" sz="4000" b="1" dirty="0"/>
            </a:br>
            <a:br>
              <a:rPr lang="en-US" sz="4000" b="1" dirty="0"/>
            </a:br>
            <a:br>
              <a:rPr lang="en-US" sz="4000" b="1" dirty="0"/>
            </a:br>
            <a:br>
              <a:rPr lang="en-US" sz="4000" b="1" dirty="0"/>
            </a:br>
            <a:br>
              <a:rPr lang="en-US" b="1" dirty="0"/>
            </a:br>
            <a:r>
              <a:rPr lang="en-US" b="1" dirty="0"/>
              <a:t> </a:t>
            </a:r>
            <a:r>
              <a:rPr lang="en-US" sz="4900" b="1" dirty="0">
                <a:solidFill>
                  <a:schemeClr val="accent1">
                    <a:lumMod val="75000"/>
                  </a:schemeClr>
                </a:solidFill>
              </a:rPr>
              <a:t>2022 RI Convention Houston</a:t>
            </a:r>
          </a:p>
        </p:txBody>
      </p:sp>
      <p:sp>
        <p:nvSpPr>
          <p:cNvPr id="3" name="Subtitle 2">
            <a:extLst>
              <a:ext uri="{FF2B5EF4-FFF2-40B4-BE49-F238E27FC236}">
                <a16:creationId xmlns:a16="http://schemas.microsoft.com/office/drawing/2014/main" id="{696F8A8B-8821-4754-8786-C0C9ED0FEB01}"/>
              </a:ext>
            </a:extLst>
          </p:cNvPr>
          <p:cNvSpPr>
            <a:spLocks noGrp="1"/>
          </p:cNvSpPr>
          <p:nvPr>
            <p:ph type="subTitle" idx="1"/>
          </p:nvPr>
        </p:nvSpPr>
        <p:spPr>
          <a:xfrm>
            <a:off x="1855305" y="1478676"/>
            <a:ext cx="8483069" cy="3875202"/>
          </a:xfrm>
        </p:spPr>
        <p:txBody>
          <a:bodyPr>
            <a:noAutofit/>
          </a:bodyPr>
          <a:lstStyle/>
          <a:p>
            <a:endParaRPr lang="en-US" sz="1800" b="1" dirty="0"/>
          </a:p>
          <a:p>
            <a:r>
              <a:rPr lang="en-US" sz="3200" b="1" dirty="0">
                <a:solidFill>
                  <a:schemeClr val="accent1">
                    <a:lumMod val="75000"/>
                  </a:schemeClr>
                </a:solidFill>
              </a:rPr>
              <a:t>Host Organization Committee (HOC) </a:t>
            </a:r>
          </a:p>
          <a:p>
            <a:r>
              <a:rPr lang="en-US" sz="3200" b="1" dirty="0">
                <a:solidFill>
                  <a:schemeClr val="accent1">
                    <a:lumMod val="75000"/>
                  </a:schemeClr>
                </a:solidFill>
              </a:rPr>
              <a:t>&amp; </a:t>
            </a:r>
          </a:p>
          <a:p>
            <a:r>
              <a:rPr lang="en-US" sz="3200" b="1" dirty="0">
                <a:solidFill>
                  <a:schemeClr val="accent1">
                    <a:lumMod val="75000"/>
                  </a:schemeClr>
                </a:solidFill>
              </a:rPr>
              <a:t>Rotary International Convention Committee</a:t>
            </a:r>
          </a:p>
          <a:p>
            <a:endParaRPr lang="en-US" sz="1800" b="1" dirty="0"/>
          </a:p>
          <a:p>
            <a:r>
              <a:rPr lang="en-US" b="1" dirty="0">
                <a:solidFill>
                  <a:schemeClr val="accent1">
                    <a:lumMod val="75000"/>
                  </a:schemeClr>
                </a:solidFill>
              </a:rPr>
              <a:t>Working as Partners with Different Responsibilities</a:t>
            </a:r>
          </a:p>
        </p:txBody>
      </p:sp>
      <p:pic>
        <p:nvPicPr>
          <p:cNvPr id="5" name="Picture 4">
            <a:extLst>
              <a:ext uri="{FF2B5EF4-FFF2-40B4-BE49-F238E27FC236}">
                <a16:creationId xmlns:a16="http://schemas.microsoft.com/office/drawing/2014/main" id="{D64C4C1B-6013-4896-826E-BD2CB2DDAE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36679" y="5877138"/>
            <a:ext cx="2396320" cy="900308"/>
          </a:xfrm>
          <a:prstGeom prst="rect">
            <a:avLst/>
          </a:prstGeom>
        </p:spPr>
      </p:pic>
    </p:spTree>
    <p:extLst>
      <p:ext uri="{BB962C8B-B14F-4D97-AF65-F5344CB8AC3E}">
        <p14:creationId xmlns:p14="http://schemas.microsoft.com/office/powerpoint/2010/main" val="30526649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1DA368C-E84A-4B4B-BBF2-6E4E910C1EEF}"/>
              </a:ext>
            </a:extLst>
          </p:cNvPr>
          <p:cNvSpPr/>
          <p:nvPr/>
        </p:nvSpPr>
        <p:spPr>
          <a:xfrm>
            <a:off x="3632284" y="224136"/>
            <a:ext cx="4847929" cy="830997"/>
          </a:xfrm>
          <a:prstGeom prst="rect">
            <a:avLst/>
          </a:prstGeom>
          <a:noFill/>
        </p:spPr>
        <p:txBody>
          <a:bodyPr wrap="none" lIns="91440" tIns="45720" rIns="91440" bIns="45720">
            <a:spAutoFit/>
          </a:bodyPr>
          <a:lstStyle/>
          <a:p>
            <a:pPr algn="ctr"/>
            <a:r>
              <a:rPr lang="en-US" sz="2400" dirty="0">
                <a:ln w="0"/>
                <a:effectLst>
                  <a:outerShdw blurRad="38100" dist="19050" dir="2700000" algn="tl" rotWithShape="0">
                    <a:schemeClr val="dk1">
                      <a:alpha val="40000"/>
                    </a:schemeClr>
                  </a:outerShdw>
                </a:effectLst>
              </a:rPr>
              <a:t>Rotary International Convention (RIC)</a:t>
            </a:r>
          </a:p>
          <a:p>
            <a:pPr algn="ctr"/>
            <a:r>
              <a:rPr lang="en-US" sz="2400" dirty="0">
                <a:ln w="0"/>
                <a:effectLst>
                  <a:outerShdw blurRad="38100" dist="19050" dir="2700000" algn="tl" rotWithShape="0">
                    <a:schemeClr val="dk1">
                      <a:alpha val="40000"/>
                    </a:schemeClr>
                  </a:outerShdw>
                </a:effectLst>
              </a:rPr>
              <a:t>Houston 2022 Host Committee</a:t>
            </a:r>
          </a:p>
        </p:txBody>
      </p:sp>
      <p:sp>
        <p:nvSpPr>
          <p:cNvPr id="3" name="Rectangle 2">
            <a:extLst>
              <a:ext uri="{FF2B5EF4-FFF2-40B4-BE49-F238E27FC236}">
                <a16:creationId xmlns:a16="http://schemas.microsoft.com/office/drawing/2014/main" id="{8A1840AD-8D37-4FCA-B315-05FF17B98ECB}"/>
              </a:ext>
            </a:extLst>
          </p:cNvPr>
          <p:cNvSpPr/>
          <p:nvPr/>
        </p:nvSpPr>
        <p:spPr>
          <a:xfrm>
            <a:off x="4410917" y="1036782"/>
            <a:ext cx="3341299" cy="523220"/>
          </a:xfrm>
          <a:prstGeom prst="rect">
            <a:avLst/>
          </a:prstGeom>
          <a:noFill/>
        </p:spPr>
        <p:txBody>
          <a:bodyPr wrap="none" lIns="91440" tIns="45720" rIns="91440" bIns="45720">
            <a:spAutoFit/>
          </a:bodyPr>
          <a:lstStyle/>
          <a:p>
            <a:pPr algn="ctr"/>
            <a:r>
              <a:rPr lang="en-US" sz="2800" b="1" dirty="0">
                <a:ln w="6600">
                  <a:solidFill>
                    <a:schemeClr val="accent2"/>
                  </a:solidFill>
                  <a:prstDash val="solid"/>
                </a:ln>
                <a:solidFill>
                  <a:srgbClr val="FFFFFF"/>
                </a:solidFill>
                <a:effectLst>
                  <a:outerShdw dist="38100" dir="2700000" algn="tl" rotWithShape="0">
                    <a:schemeClr val="accent2"/>
                  </a:outerShdw>
                </a:effectLst>
              </a:rPr>
              <a:t>Executive Committee</a:t>
            </a:r>
          </a:p>
        </p:txBody>
      </p:sp>
      <p:sp>
        <p:nvSpPr>
          <p:cNvPr id="4" name="Flowchart: Alternate Process 3">
            <a:extLst>
              <a:ext uri="{FF2B5EF4-FFF2-40B4-BE49-F238E27FC236}">
                <a16:creationId xmlns:a16="http://schemas.microsoft.com/office/drawing/2014/main" id="{C99C1DA9-871E-4874-A31C-77A2F5CEBB58}"/>
              </a:ext>
            </a:extLst>
          </p:cNvPr>
          <p:cNvSpPr/>
          <p:nvPr/>
        </p:nvSpPr>
        <p:spPr>
          <a:xfrm>
            <a:off x="1936885" y="1643420"/>
            <a:ext cx="2076688" cy="1059079"/>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Minus Sign 7">
            <a:extLst>
              <a:ext uri="{FF2B5EF4-FFF2-40B4-BE49-F238E27FC236}">
                <a16:creationId xmlns:a16="http://schemas.microsoft.com/office/drawing/2014/main" id="{98A74812-E89C-4A22-8620-BEA67C99B4AA}"/>
              </a:ext>
            </a:extLst>
          </p:cNvPr>
          <p:cNvSpPr/>
          <p:nvPr/>
        </p:nvSpPr>
        <p:spPr>
          <a:xfrm>
            <a:off x="3827438" y="2042780"/>
            <a:ext cx="1467782" cy="246054"/>
          </a:xfrm>
          <a:prstGeom prst="mathMinus">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FC0D1177-0B8E-4295-8970-191AFB7678FB}"/>
              </a:ext>
            </a:extLst>
          </p:cNvPr>
          <p:cNvPicPr>
            <a:picLocks noChangeAspect="1"/>
          </p:cNvPicPr>
          <p:nvPr/>
        </p:nvPicPr>
        <p:blipFill>
          <a:blip r:embed="rId3"/>
          <a:stretch>
            <a:fillRect/>
          </a:stretch>
        </p:blipFill>
        <p:spPr>
          <a:xfrm>
            <a:off x="4947164" y="1660700"/>
            <a:ext cx="2435713" cy="993515"/>
          </a:xfrm>
          <a:prstGeom prst="rect">
            <a:avLst/>
          </a:prstGeom>
        </p:spPr>
      </p:pic>
      <p:pic>
        <p:nvPicPr>
          <p:cNvPr id="10" name="Picture 9">
            <a:extLst>
              <a:ext uri="{FF2B5EF4-FFF2-40B4-BE49-F238E27FC236}">
                <a16:creationId xmlns:a16="http://schemas.microsoft.com/office/drawing/2014/main" id="{AD1C8B38-7028-4A80-A98A-A2C5D350707D}"/>
              </a:ext>
            </a:extLst>
          </p:cNvPr>
          <p:cNvPicPr>
            <a:picLocks noChangeAspect="1"/>
          </p:cNvPicPr>
          <p:nvPr/>
        </p:nvPicPr>
        <p:blipFill>
          <a:blip r:embed="rId3"/>
          <a:stretch>
            <a:fillRect/>
          </a:stretch>
        </p:blipFill>
        <p:spPr>
          <a:xfrm>
            <a:off x="8272269" y="1648975"/>
            <a:ext cx="2148242" cy="1097945"/>
          </a:xfrm>
          <a:prstGeom prst="rect">
            <a:avLst/>
          </a:prstGeom>
        </p:spPr>
      </p:pic>
      <p:pic>
        <p:nvPicPr>
          <p:cNvPr id="11" name="Picture 10">
            <a:extLst>
              <a:ext uri="{FF2B5EF4-FFF2-40B4-BE49-F238E27FC236}">
                <a16:creationId xmlns:a16="http://schemas.microsoft.com/office/drawing/2014/main" id="{2C85F972-03E6-44AF-8705-1707B0D7A6FE}"/>
              </a:ext>
            </a:extLst>
          </p:cNvPr>
          <p:cNvPicPr>
            <a:picLocks noChangeAspect="1"/>
          </p:cNvPicPr>
          <p:nvPr/>
        </p:nvPicPr>
        <p:blipFill>
          <a:blip r:embed="rId4"/>
          <a:stretch>
            <a:fillRect/>
          </a:stretch>
        </p:blipFill>
        <p:spPr>
          <a:xfrm>
            <a:off x="7373043" y="2145053"/>
            <a:ext cx="943852" cy="115350"/>
          </a:xfrm>
          <a:prstGeom prst="rect">
            <a:avLst/>
          </a:prstGeom>
        </p:spPr>
      </p:pic>
      <p:pic>
        <p:nvPicPr>
          <p:cNvPr id="28" name="Picture 27">
            <a:extLst>
              <a:ext uri="{FF2B5EF4-FFF2-40B4-BE49-F238E27FC236}">
                <a16:creationId xmlns:a16="http://schemas.microsoft.com/office/drawing/2014/main" id="{864E298A-8D84-44FD-BA7A-5D9CA4D99628}"/>
              </a:ext>
            </a:extLst>
          </p:cNvPr>
          <p:cNvPicPr>
            <a:picLocks noChangeAspect="1"/>
          </p:cNvPicPr>
          <p:nvPr/>
        </p:nvPicPr>
        <p:blipFill>
          <a:blip r:embed="rId5"/>
          <a:stretch>
            <a:fillRect/>
          </a:stretch>
        </p:blipFill>
        <p:spPr>
          <a:xfrm>
            <a:off x="9153764" y="4153492"/>
            <a:ext cx="1056073" cy="1784793"/>
          </a:xfrm>
          <a:prstGeom prst="rect">
            <a:avLst/>
          </a:prstGeom>
        </p:spPr>
      </p:pic>
      <p:pic>
        <p:nvPicPr>
          <p:cNvPr id="29" name="Picture 28">
            <a:extLst>
              <a:ext uri="{FF2B5EF4-FFF2-40B4-BE49-F238E27FC236}">
                <a16:creationId xmlns:a16="http://schemas.microsoft.com/office/drawing/2014/main" id="{BA20A6F3-F612-43D4-9914-84A19805D31E}"/>
              </a:ext>
            </a:extLst>
          </p:cNvPr>
          <p:cNvPicPr>
            <a:picLocks noChangeAspect="1"/>
          </p:cNvPicPr>
          <p:nvPr/>
        </p:nvPicPr>
        <p:blipFill>
          <a:blip r:embed="rId5"/>
          <a:stretch>
            <a:fillRect/>
          </a:stretch>
        </p:blipFill>
        <p:spPr>
          <a:xfrm>
            <a:off x="10307195" y="4137470"/>
            <a:ext cx="1087257" cy="1784793"/>
          </a:xfrm>
          <a:prstGeom prst="rect">
            <a:avLst/>
          </a:prstGeom>
        </p:spPr>
      </p:pic>
      <p:sp>
        <p:nvSpPr>
          <p:cNvPr id="30" name="Minus Sign 29">
            <a:extLst>
              <a:ext uri="{FF2B5EF4-FFF2-40B4-BE49-F238E27FC236}">
                <a16:creationId xmlns:a16="http://schemas.microsoft.com/office/drawing/2014/main" id="{74DFA387-76B1-470E-A230-0E8612EC375A}"/>
              </a:ext>
            </a:extLst>
          </p:cNvPr>
          <p:cNvSpPr/>
          <p:nvPr/>
        </p:nvSpPr>
        <p:spPr>
          <a:xfrm>
            <a:off x="-361764" y="3688037"/>
            <a:ext cx="12886659" cy="288270"/>
          </a:xfrm>
          <a:prstGeom prst="mathMinus">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Minus Sign 30">
            <a:extLst>
              <a:ext uri="{FF2B5EF4-FFF2-40B4-BE49-F238E27FC236}">
                <a16:creationId xmlns:a16="http://schemas.microsoft.com/office/drawing/2014/main" id="{60117F53-B509-4369-8458-50DF9DF17D8A}"/>
              </a:ext>
            </a:extLst>
          </p:cNvPr>
          <p:cNvSpPr/>
          <p:nvPr/>
        </p:nvSpPr>
        <p:spPr>
          <a:xfrm>
            <a:off x="1318303" y="3343889"/>
            <a:ext cx="78965" cy="1389994"/>
          </a:xfrm>
          <a:prstGeom prst="mathMinus">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31">
            <a:extLst>
              <a:ext uri="{FF2B5EF4-FFF2-40B4-BE49-F238E27FC236}">
                <a16:creationId xmlns:a16="http://schemas.microsoft.com/office/drawing/2014/main" id="{CB4B135F-4B70-4A86-9AD7-4A87E7E1C6D8}"/>
              </a:ext>
            </a:extLst>
          </p:cNvPr>
          <p:cNvPicPr>
            <a:picLocks noChangeAspect="1"/>
          </p:cNvPicPr>
          <p:nvPr/>
        </p:nvPicPr>
        <p:blipFill>
          <a:blip r:embed="rId6"/>
          <a:stretch>
            <a:fillRect/>
          </a:stretch>
        </p:blipFill>
        <p:spPr>
          <a:xfrm>
            <a:off x="2538355" y="3848441"/>
            <a:ext cx="77733" cy="346263"/>
          </a:xfrm>
          <a:prstGeom prst="rect">
            <a:avLst/>
          </a:prstGeom>
        </p:spPr>
      </p:pic>
      <p:pic>
        <p:nvPicPr>
          <p:cNvPr id="33" name="Picture 32">
            <a:extLst>
              <a:ext uri="{FF2B5EF4-FFF2-40B4-BE49-F238E27FC236}">
                <a16:creationId xmlns:a16="http://schemas.microsoft.com/office/drawing/2014/main" id="{6AF3A56F-DDE9-4C75-96ED-90B357471E17}"/>
              </a:ext>
            </a:extLst>
          </p:cNvPr>
          <p:cNvPicPr>
            <a:picLocks noChangeAspect="1"/>
          </p:cNvPicPr>
          <p:nvPr/>
        </p:nvPicPr>
        <p:blipFill>
          <a:blip r:embed="rId6"/>
          <a:stretch>
            <a:fillRect/>
          </a:stretch>
        </p:blipFill>
        <p:spPr>
          <a:xfrm>
            <a:off x="3709763" y="3834329"/>
            <a:ext cx="77733" cy="346263"/>
          </a:xfrm>
          <a:prstGeom prst="rect">
            <a:avLst/>
          </a:prstGeom>
        </p:spPr>
      </p:pic>
      <p:pic>
        <p:nvPicPr>
          <p:cNvPr id="34" name="Picture 33">
            <a:extLst>
              <a:ext uri="{FF2B5EF4-FFF2-40B4-BE49-F238E27FC236}">
                <a16:creationId xmlns:a16="http://schemas.microsoft.com/office/drawing/2014/main" id="{65BA4323-08AD-41FE-A4BF-D96CE5797D6D}"/>
              </a:ext>
            </a:extLst>
          </p:cNvPr>
          <p:cNvPicPr>
            <a:picLocks noChangeAspect="1"/>
          </p:cNvPicPr>
          <p:nvPr/>
        </p:nvPicPr>
        <p:blipFill>
          <a:blip r:embed="rId6"/>
          <a:stretch>
            <a:fillRect/>
          </a:stretch>
        </p:blipFill>
        <p:spPr>
          <a:xfrm>
            <a:off x="4889573" y="3851951"/>
            <a:ext cx="77733" cy="346263"/>
          </a:xfrm>
          <a:prstGeom prst="rect">
            <a:avLst/>
          </a:prstGeom>
        </p:spPr>
      </p:pic>
      <p:pic>
        <p:nvPicPr>
          <p:cNvPr id="35" name="Picture 34">
            <a:extLst>
              <a:ext uri="{FF2B5EF4-FFF2-40B4-BE49-F238E27FC236}">
                <a16:creationId xmlns:a16="http://schemas.microsoft.com/office/drawing/2014/main" id="{F856120D-98AA-4BAD-B7B0-3A9F584CC90E}"/>
              </a:ext>
            </a:extLst>
          </p:cNvPr>
          <p:cNvPicPr>
            <a:picLocks noChangeAspect="1"/>
          </p:cNvPicPr>
          <p:nvPr/>
        </p:nvPicPr>
        <p:blipFill>
          <a:blip r:embed="rId6"/>
          <a:stretch>
            <a:fillRect/>
          </a:stretch>
        </p:blipFill>
        <p:spPr>
          <a:xfrm>
            <a:off x="8480871" y="3873610"/>
            <a:ext cx="69268" cy="346263"/>
          </a:xfrm>
          <a:prstGeom prst="rect">
            <a:avLst/>
          </a:prstGeom>
        </p:spPr>
      </p:pic>
      <p:pic>
        <p:nvPicPr>
          <p:cNvPr id="36" name="Picture 35">
            <a:extLst>
              <a:ext uri="{FF2B5EF4-FFF2-40B4-BE49-F238E27FC236}">
                <a16:creationId xmlns:a16="http://schemas.microsoft.com/office/drawing/2014/main" id="{B258679E-0BDC-4743-A74F-6011D2295381}"/>
              </a:ext>
            </a:extLst>
          </p:cNvPr>
          <p:cNvPicPr>
            <a:picLocks noChangeAspect="1"/>
          </p:cNvPicPr>
          <p:nvPr/>
        </p:nvPicPr>
        <p:blipFill>
          <a:blip r:embed="rId6"/>
          <a:stretch>
            <a:fillRect/>
          </a:stretch>
        </p:blipFill>
        <p:spPr>
          <a:xfrm>
            <a:off x="7236748" y="3798654"/>
            <a:ext cx="77733" cy="346263"/>
          </a:xfrm>
          <a:prstGeom prst="rect">
            <a:avLst/>
          </a:prstGeom>
        </p:spPr>
      </p:pic>
      <p:pic>
        <p:nvPicPr>
          <p:cNvPr id="37" name="Picture 36">
            <a:extLst>
              <a:ext uri="{FF2B5EF4-FFF2-40B4-BE49-F238E27FC236}">
                <a16:creationId xmlns:a16="http://schemas.microsoft.com/office/drawing/2014/main" id="{8CC0263B-CB96-48DA-817F-26CAD37C8D58}"/>
              </a:ext>
            </a:extLst>
          </p:cNvPr>
          <p:cNvPicPr>
            <a:picLocks noChangeAspect="1"/>
          </p:cNvPicPr>
          <p:nvPr/>
        </p:nvPicPr>
        <p:blipFill>
          <a:blip r:embed="rId6"/>
          <a:stretch>
            <a:fillRect/>
          </a:stretch>
        </p:blipFill>
        <p:spPr>
          <a:xfrm>
            <a:off x="9548038" y="3861972"/>
            <a:ext cx="77972" cy="346263"/>
          </a:xfrm>
          <a:prstGeom prst="rect">
            <a:avLst/>
          </a:prstGeom>
        </p:spPr>
      </p:pic>
      <p:pic>
        <p:nvPicPr>
          <p:cNvPr id="38" name="Picture 37">
            <a:extLst>
              <a:ext uri="{FF2B5EF4-FFF2-40B4-BE49-F238E27FC236}">
                <a16:creationId xmlns:a16="http://schemas.microsoft.com/office/drawing/2014/main" id="{195C858A-9B53-4614-A320-BD8244A4E8CF}"/>
              </a:ext>
            </a:extLst>
          </p:cNvPr>
          <p:cNvPicPr>
            <a:picLocks noChangeAspect="1"/>
          </p:cNvPicPr>
          <p:nvPr/>
        </p:nvPicPr>
        <p:blipFill>
          <a:blip r:embed="rId6"/>
          <a:stretch>
            <a:fillRect/>
          </a:stretch>
        </p:blipFill>
        <p:spPr>
          <a:xfrm>
            <a:off x="10765867" y="3803175"/>
            <a:ext cx="77733" cy="346263"/>
          </a:xfrm>
          <a:prstGeom prst="rect">
            <a:avLst/>
          </a:prstGeom>
        </p:spPr>
      </p:pic>
      <p:pic>
        <p:nvPicPr>
          <p:cNvPr id="39" name="Picture 38">
            <a:extLst>
              <a:ext uri="{FF2B5EF4-FFF2-40B4-BE49-F238E27FC236}">
                <a16:creationId xmlns:a16="http://schemas.microsoft.com/office/drawing/2014/main" id="{DF660421-5874-4A07-80C0-7B4F77877036}"/>
              </a:ext>
            </a:extLst>
          </p:cNvPr>
          <p:cNvPicPr>
            <a:picLocks noChangeAspect="1"/>
          </p:cNvPicPr>
          <p:nvPr/>
        </p:nvPicPr>
        <p:blipFill>
          <a:blip r:embed="rId6"/>
          <a:stretch>
            <a:fillRect/>
          </a:stretch>
        </p:blipFill>
        <p:spPr>
          <a:xfrm flipH="1">
            <a:off x="6032493" y="2591295"/>
            <a:ext cx="78966" cy="1803516"/>
          </a:xfrm>
          <a:prstGeom prst="rect">
            <a:avLst/>
          </a:prstGeom>
        </p:spPr>
      </p:pic>
      <p:sp>
        <p:nvSpPr>
          <p:cNvPr id="40" name="TextBox 39">
            <a:extLst>
              <a:ext uri="{FF2B5EF4-FFF2-40B4-BE49-F238E27FC236}">
                <a16:creationId xmlns:a16="http://schemas.microsoft.com/office/drawing/2014/main" id="{FA57D105-D581-4079-B3BA-CD09F88A494F}"/>
              </a:ext>
            </a:extLst>
          </p:cNvPr>
          <p:cNvSpPr txBox="1"/>
          <p:nvPr/>
        </p:nvSpPr>
        <p:spPr>
          <a:xfrm>
            <a:off x="5138940" y="1757244"/>
            <a:ext cx="2070883" cy="707886"/>
          </a:xfrm>
          <a:prstGeom prst="rect">
            <a:avLst/>
          </a:prstGeom>
          <a:noFill/>
        </p:spPr>
        <p:txBody>
          <a:bodyPr wrap="square" rtlCol="0">
            <a:spAutoFit/>
          </a:bodyPr>
          <a:lstStyle/>
          <a:p>
            <a:pPr algn="ctr"/>
            <a:r>
              <a:rPr lang="en-US" sz="2000" dirty="0">
                <a:solidFill>
                  <a:schemeClr val="bg1"/>
                </a:solidFill>
              </a:rPr>
              <a:t>HOC Chair</a:t>
            </a:r>
          </a:p>
          <a:p>
            <a:pPr algn="ctr"/>
            <a:r>
              <a:rPr lang="en-US" sz="2000" dirty="0">
                <a:solidFill>
                  <a:schemeClr val="bg1"/>
                </a:solidFill>
              </a:rPr>
              <a:t>Rhonda Kennedy</a:t>
            </a:r>
          </a:p>
        </p:txBody>
      </p:sp>
      <p:sp>
        <p:nvSpPr>
          <p:cNvPr id="51" name="TextBox 50">
            <a:extLst>
              <a:ext uri="{FF2B5EF4-FFF2-40B4-BE49-F238E27FC236}">
                <a16:creationId xmlns:a16="http://schemas.microsoft.com/office/drawing/2014/main" id="{9EB0385A-236B-47C2-B2D8-1F0664AF24B2}"/>
              </a:ext>
            </a:extLst>
          </p:cNvPr>
          <p:cNvSpPr txBox="1"/>
          <p:nvPr/>
        </p:nvSpPr>
        <p:spPr>
          <a:xfrm>
            <a:off x="9176374" y="4298380"/>
            <a:ext cx="986860" cy="1169551"/>
          </a:xfrm>
          <a:prstGeom prst="rect">
            <a:avLst/>
          </a:prstGeom>
          <a:noFill/>
        </p:spPr>
        <p:txBody>
          <a:bodyPr wrap="square" rtlCol="0">
            <a:spAutoFit/>
          </a:bodyPr>
          <a:lstStyle/>
          <a:p>
            <a:pPr algn="ctr"/>
            <a:r>
              <a:rPr lang="en-US" sz="1400" b="1" dirty="0">
                <a:solidFill>
                  <a:schemeClr val="bg1"/>
                </a:solidFill>
              </a:rPr>
              <a:t>Vice Chair</a:t>
            </a:r>
          </a:p>
          <a:p>
            <a:pPr algn="ctr"/>
            <a:r>
              <a:rPr lang="en-US" sz="1400" b="1" dirty="0">
                <a:solidFill>
                  <a:schemeClr val="bg1"/>
                </a:solidFill>
              </a:rPr>
              <a:t>General Services</a:t>
            </a:r>
          </a:p>
          <a:p>
            <a:pPr algn="ctr"/>
            <a:endParaRPr lang="en-US" sz="1400" b="1" dirty="0">
              <a:solidFill>
                <a:schemeClr val="bg1"/>
              </a:solidFill>
            </a:endParaRPr>
          </a:p>
          <a:p>
            <a:pPr algn="ctr"/>
            <a:r>
              <a:rPr lang="en-US" sz="1400" b="1" dirty="0">
                <a:solidFill>
                  <a:schemeClr val="bg1"/>
                </a:solidFill>
              </a:rPr>
              <a:t>Jeff Tallas</a:t>
            </a:r>
          </a:p>
        </p:txBody>
      </p:sp>
      <p:sp>
        <p:nvSpPr>
          <p:cNvPr id="53" name="TextBox 52">
            <a:extLst>
              <a:ext uri="{FF2B5EF4-FFF2-40B4-BE49-F238E27FC236}">
                <a16:creationId xmlns:a16="http://schemas.microsoft.com/office/drawing/2014/main" id="{C24FF884-AF27-4DEC-A035-FBF2736C3218}"/>
              </a:ext>
            </a:extLst>
          </p:cNvPr>
          <p:cNvSpPr txBox="1"/>
          <p:nvPr/>
        </p:nvSpPr>
        <p:spPr>
          <a:xfrm>
            <a:off x="10232447" y="4284092"/>
            <a:ext cx="1184140" cy="1384995"/>
          </a:xfrm>
          <a:prstGeom prst="rect">
            <a:avLst/>
          </a:prstGeom>
          <a:noFill/>
        </p:spPr>
        <p:txBody>
          <a:bodyPr wrap="square" rtlCol="0">
            <a:spAutoFit/>
          </a:bodyPr>
          <a:lstStyle/>
          <a:p>
            <a:pPr algn="ctr"/>
            <a:r>
              <a:rPr lang="en-US" sz="1400" b="1" dirty="0">
                <a:solidFill>
                  <a:schemeClr val="bg1"/>
                </a:solidFill>
              </a:rPr>
              <a:t>Vice Chair</a:t>
            </a:r>
          </a:p>
          <a:p>
            <a:pPr algn="ctr"/>
            <a:r>
              <a:rPr lang="en-US" sz="1400" b="1" dirty="0">
                <a:solidFill>
                  <a:schemeClr val="bg1"/>
                </a:solidFill>
              </a:rPr>
              <a:t>Pre/Post Convention Events</a:t>
            </a:r>
          </a:p>
          <a:p>
            <a:pPr algn="ctr"/>
            <a:endParaRPr lang="en-US" sz="1400" b="1" dirty="0">
              <a:solidFill>
                <a:schemeClr val="bg1"/>
              </a:solidFill>
            </a:endParaRPr>
          </a:p>
          <a:p>
            <a:pPr algn="ctr"/>
            <a:r>
              <a:rPr lang="en-US" sz="1400" b="1" dirty="0">
                <a:solidFill>
                  <a:schemeClr val="bg1"/>
                </a:solidFill>
              </a:rPr>
              <a:t>TBA</a:t>
            </a:r>
          </a:p>
        </p:txBody>
      </p:sp>
      <p:sp>
        <p:nvSpPr>
          <p:cNvPr id="54" name="TextBox 53">
            <a:extLst>
              <a:ext uri="{FF2B5EF4-FFF2-40B4-BE49-F238E27FC236}">
                <a16:creationId xmlns:a16="http://schemas.microsoft.com/office/drawing/2014/main" id="{E9174C51-B425-4DDA-A644-229EFBC136AC}"/>
              </a:ext>
            </a:extLst>
          </p:cNvPr>
          <p:cNvSpPr txBox="1"/>
          <p:nvPr/>
        </p:nvSpPr>
        <p:spPr>
          <a:xfrm>
            <a:off x="1898455" y="1652544"/>
            <a:ext cx="2159318" cy="1292662"/>
          </a:xfrm>
          <a:prstGeom prst="rect">
            <a:avLst/>
          </a:prstGeom>
          <a:noFill/>
        </p:spPr>
        <p:txBody>
          <a:bodyPr wrap="square" rtlCol="0">
            <a:spAutoFit/>
          </a:bodyPr>
          <a:lstStyle/>
          <a:p>
            <a:pPr algn="ctr"/>
            <a:r>
              <a:rPr lang="en-US" sz="1200" b="1" dirty="0">
                <a:solidFill>
                  <a:schemeClr val="bg1"/>
                </a:solidFill>
              </a:rPr>
              <a:t>Special Advisory</a:t>
            </a:r>
          </a:p>
          <a:p>
            <a:pPr algn="ctr"/>
            <a:r>
              <a:rPr lang="en-US" sz="1200" b="1" dirty="0">
                <a:solidFill>
                  <a:schemeClr val="bg1"/>
                </a:solidFill>
              </a:rPr>
              <a:t> Committee</a:t>
            </a:r>
          </a:p>
          <a:p>
            <a:pPr algn="ctr"/>
            <a:r>
              <a:rPr lang="en-US" sz="1200" b="1" dirty="0">
                <a:solidFill>
                  <a:schemeClr val="bg1"/>
                </a:solidFill>
              </a:rPr>
              <a:t>PRID Andy Smallwood</a:t>
            </a:r>
          </a:p>
          <a:p>
            <a:pPr algn="ctr"/>
            <a:r>
              <a:rPr lang="en-US" sz="1200" b="1" dirty="0">
                <a:solidFill>
                  <a:schemeClr val="bg1"/>
                </a:solidFill>
              </a:rPr>
              <a:t>Special Advisor</a:t>
            </a:r>
          </a:p>
          <a:p>
            <a:pPr algn="ctr"/>
            <a:r>
              <a:rPr lang="en-US" sz="1200" b="1" dirty="0">
                <a:solidFill>
                  <a:schemeClr val="bg1"/>
                </a:solidFill>
              </a:rPr>
              <a:t>RID Suzi Howe</a:t>
            </a:r>
          </a:p>
          <a:p>
            <a:pPr algn="ctr"/>
            <a:endParaRPr lang="en-US" dirty="0"/>
          </a:p>
        </p:txBody>
      </p:sp>
      <p:sp>
        <p:nvSpPr>
          <p:cNvPr id="55" name="TextBox 54">
            <a:extLst>
              <a:ext uri="{FF2B5EF4-FFF2-40B4-BE49-F238E27FC236}">
                <a16:creationId xmlns:a16="http://schemas.microsoft.com/office/drawing/2014/main" id="{1D37D8DB-01A9-4EAD-96E4-773F73120F82}"/>
              </a:ext>
            </a:extLst>
          </p:cNvPr>
          <p:cNvSpPr txBox="1"/>
          <p:nvPr/>
        </p:nvSpPr>
        <p:spPr>
          <a:xfrm>
            <a:off x="8316895" y="1748809"/>
            <a:ext cx="2058990" cy="1354217"/>
          </a:xfrm>
          <a:prstGeom prst="rect">
            <a:avLst/>
          </a:prstGeom>
          <a:noFill/>
        </p:spPr>
        <p:txBody>
          <a:bodyPr wrap="square" rtlCol="0">
            <a:spAutoFit/>
          </a:bodyPr>
          <a:lstStyle/>
          <a:p>
            <a:pPr algn="ctr"/>
            <a:r>
              <a:rPr lang="en-US" sz="2000" b="1" dirty="0">
                <a:solidFill>
                  <a:schemeClr val="bg1"/>
                </a:solidFill>
              </a:rPr>
              <a:t>Chairman of RI ICC </a:t>
            </a:r>
          </a:p>
          <a:p>
            <a:pPr algn="ctr"/>
            <a:r>
              <a:rPr lang="en-US" sz="2000" b="1" dirty="0">
                <a:solidFill>
                  <a:schemeClr val="bg1"/>
                </a:solidFill>
              </a:rPr>
              <a:t>John Smarge</a:t>
            </a:r>
          </a:p>
          <a:p>
            <a:pPr algn="ctr"/>
            <a:endParaRPr lang="en-US" sz="1100" b="1" dirty="0">
              <a:solidFill>
                <a:schemeClr val="bg1"/>
              </a:solidFill>
            </a:endParaRPr>
          </a:p>
          <a:p>
            <a:pPr algn="ctr"/>
            <a:endParaRPr lang="en-US" sz="1100" b="1" dirty="0">
              <a:solidFill>
                <a:schemeClr val="bg1"/>
              </a:solidFill>
            </a:endParaRPr>
          </a:p>
        </p:txBody>
      </p:sp>
      <p:pic>
        <p:nvPicPr>
          <p:cNvPr id="6" name="Picture 5">
            <a:extLst>
              <a:ext uri="{FF2B5EF4-FFF2-40B4-BE49-F238E27FC236}">
                <a16:creationId xmlns:a16="http://schemas.microsoft.com/office/drawing/2014/main" id="{B74033F1-7121-418C-82E6-9D0F6D83C04A}"/>
              </a:ext>
            </a:extLst>
          </p:cNvPr>
          <p:cNvPicPr>
            <a:picLocks noChangeAspect="1"/>
          </p:cNvPicPr>
          <p:nvPr/>
        </p:nvPicPr>
        <p:blipFill>
          <a:blip r:embed="rId7"/>
          <a:stretch>
            <a:fillRect/>
          </a:stretch>
        </p:blipFill>
        <p:spPr>
          <a:xfrm>
            <a:off x="7991595" y="4161879"/>
            <a:ext cx="1060927" cy="1786283"/>
          </a:xfrm>
          <a:prstGeom prst="rect">
            <a:avLst/>
          </a:prstGeom>
        </p:spPr>
      </p:pic>
      <p:pic>
        <p:nvPicPr>
          <p:cNvPr id="12" name="Picture 11">
            <a:extLst>
              <a:ext uri="{FF2B5EF4-FFF2-40B4-BE49-F238E27FC236}">
                <a16:creationId xmlns:a16="http://schemas.microsoft.com/office/drawing/2014/main" id="{8677CF6D-05AA-45D8-8404-726981D4E30B}"/>
              </a:ext>
            </a:extLst>
          </p:cNvPr>
          <p:cNvPicPr>
            <a:picLocks noChangeAspect="1"/>
          </p:cNvPicPr>
          <p:nvPr/>
        </p:nvPicPr>
        <p:blipFill>
          <a:blip r:embed="rId8"/>
          <a:stretch>
            <a:fillRect/>
          </a:stretch>
        </p:blipFill>
        <p:spPr>
          <a:xfrm>
            <a:off x="7874977" y="4233736"/>
            <a:ext cx="1242582" cy="1417819"/>
          </a:xfrm>
          <a:prstGeom prst="rect">
            <a:avLst/>
          </a:prstGeom>
        </p:spPr>
      </p:pic>
      <p:pic>
        <p:nvPicPr>
          <p:cNvPr id="15" name="Picture 14">
            <a:extLst>
              <a:ext uri="{FF2B5EF4-FFF2-40B4-BE49-F238E27FC236}">
                <a16:creationId xmlns:a16="http://schemas.microsoft.com/office/drawing/2014/main" id="{8E4CDA5D-1EB8-40CC-BC4D-640DA80DD45B}"/>
              </a:ext>
            </a:extLst>
          </p:cNvPr>
          <p:cNvPicPr>
            <a:picLocks noChangeAspect="1"/>
          </p:cNvPicPr>
          <p:nvPr/>
        </p:nvPicPr>
        <p:blipFill>
          <a:blip r:embed="rId7"/>
          <a:stretch>
            <a:fillRect/>
          </a:stretch>
        </p:blipFill>
        <p:spPr>
          <a:xfrm>
            <a:off x="6802986" y="4160310"/>
            <a:ext cx="1060927" cy="1786283"/>
          </a:xfrm>
          <a:prstGeom prst="rect">
            <a:avLst/>
          </a:prstGeom>
        </p:spPr>
      </p:pic>
      <p:pic>
        <p:nvPicPr>
          <p:cNvPr id="17" name="Picture 16">
            <a:extLst>
              <a:ext uri="{FF2B5EF4-FFF2-40B4-BE49-F238E27FC236}">
                <a16:creationId xmlns:a16="http://schemas.microsoft.com/office/drawing/2014/main" id="{4E1F50AB-75E9-457E-B50A-C551668AAB81}"/>
              </a:ext>
            </a:extLst>
          </p:cNvPr>
          <p:cNvPicPr>
            <a:picLocks noChangeAspect="1"/>
          </p:cNvPicPr>
          <p:nvPr/>
        </p:nvPicPr>
        <p:blipFill>
          <a:blip r:embed="rId9"/>
          <a:stretch>
            <a:fillRect/>
          </a:stretch>
        </p:blipFill>
        <p:spPr>
          <a:xfrm>
            <a:off x="6712614" y="4233735"/>
            <a:ext cx="1232378" cy="1512850"/>
          </a:xfrm>
          <a:prstGeom prst="rect">
            <a:avLst/>
          </a:prstGeom>
        </p:spPr>
      </p:pic>
      <p:pic>
        <p:nvPicPr>
          <p:cNvPr id="21" name="Picture 20">
            <a:extLst>
              <a:ext uri="{FF2B5EF4-FFF2-40B4-BE49-F238E27FC236}">
                <a16:creationId xmlns:a16="http://schemas.microsoft.com/office/drawing/2014/main" id="{3E06521B-626A-4D02-A2C7-D7D3AFC37175}"/>
              </a:ext>
            </a:extLst>
          </p:cNvPr>
          <p:cNvPicPr>
            <a:picLocks noChangeAspect="1"/>
          </p:cNvPicPr>
          <p:nvPr/>
        </p:nvPicPr>
        <p:blipFill>
          <a:blip r:embed="rId10"/>
          <a:stretch>
            <a:fillRect/>
          </a:stretch>
        </p:blipFill>
        <p:spPr>
          <a:xfrm>
            <a:off x="815194" y="4179936"/>
            <a:ext cx="1085182" cy="1780186"/>
          </a:xfrm>
          <a:prstGeom prst="rect">
            <a:avLst/>
          </a:prstGeom>
        </p:spPr>
      </p:pic>
      <p:pic>
        <p:nvPicPr>
          <p:cNvPr id="42" name="Picture 41">
            <a:extLst>
              <a:ext uri="{FF2B5EF4-FFF2-40B4-BE49-F238E27FC236}">
                <a16:creationId xmlns:a16="http://schemas.microsoft.com/office/drawing/2014/main" id="{3CEEB17F-93E9-475B-8415-1A39CE03210F}"/>
              </a:ext>
            </a:extLst>
          </p:cNvPr>
          <p:cNvPicPr>
            <a:picLocks noChangeAspect="1"/>
          </p:cNvPicPr>
          <p:nvPr/>
        </p:nvPicPr>
        <p:blipFill>
          <a:blip r:embed="rId10"/>
          <a:stretch>
            <a:fillRect/>
          </a:stretch>
        </p:blipFill>
        <p:spPr>
          <a:xfrm>
            <a:off x="2002583" y="4171861"/>
            <a:ext cx="1085182" cy="1780186"/>
          </a:xfrm>
          <a:prstGeom prst="rect">
            <a:avLst/>
          </a:prstGeom>
        </p:spPr>
      </p:pic>
      <p:pic>
        <p:nvPicPr>
          <p:cNvPr id="52" name="Picture 51">
            <a:extLst>
              <a:ext uri="{FF2B5EF4-FFF2-40B4-BE49-F238E27FC236}">
                <a16:creationId xmlns:a16="http://schemas.microsoft.com/office/drawing/2014/main" id="{933E320F-491B-4F0D-A5D7-E7BC5A7C6C64}"/>
              </a:ext>
            </a:extLst>
          </p:cNvPr>
          <p:cNvPicPr>
            <a:picLocks noChangeAspect="1"/>
          </p:cNvPicPr>
          <p:nvPr/>
        </p:nvPicPr>
        <p:blipFill>
          <a:blip r:embed="rId10"/>
          <a:stretch>
            <a:fillRect/>
          </a:stretch>
        </p:blipFill>
        <p:spPr>
          <a:xfrm>
            <a:off x="3194225" y="4182667"/>
            <a:ext cx="1085182" cy="1780186"/>
          </a:xfrm>
          <a:prstGeom prst="rect">
            <a:avLst/>
          </a:prstGeom>
        </p:spPr>
      </p:pic>
      <p:pic>
        <p:nvPicPr>
          <p:cNvPr id="57" name="Picture 56">
            <a:extLst>
              <a:ext uri="{FF2B5EF4-FFF2-40B4-BE49-F238E27FC236}">
                <a16:creationId xmlns:a16="http://schemas.microsoft.com/office/drawing/2014/main" id="{9EE160D5-DFDE-40AA-8E1C-EFA76303C3A7}"/>
              </a:ext>
            </a:extLst>
          </p:cNvPr>
          <p:cNvPicPr>
            <a:picLocks noChangeAspect="1"/>
          </p:cNvPicPr>
          <p:nvPr/>
        </p:nvPicPr>
        <p:blipFill>
          <a:blip r:embed="rId10"/>
          <a:stretch>
            <a:fillRect/>
          </a:stretch>
        </p:blipFill>
        <p:spPr>
          <a:xfrm>
            <a:off x="4404307" y="4197142"/>
            <a:ext cx="1085182" cy="1780186"/>
          </a:xfrm>
          <a:prstGeom prst="rect">
            <a:avLst/>
          </a:prstGeom>
        </p:spPr>
      </p:pic>
      <p:pic>
        <p:nvPicPr>
          <p:cNvPr id="59" name="Picture 58">
            <a:extLst>
              <a:ext uri="{FF2B5EF4-FFF2-40B4-BE49-F238E27FC236}">
                <a16:creationId xmlns:a16="http://schemas.microsoft.com/office/drawing/2014/main" id="{8E55F37A-8049-445D-9860-55DFEA9EC46F}"/>
              </a:ext>
            </a:extLst>
          </p:cNvPr>
          <p:cNvPicPr>
            <a:picLocks noChangeAspect="1"/>
          </p:cNvPicPr>
          <p:nvPr/>
        </p:nvPicPr>
        <p:blipFill>
          <a:blip r:embed="rId10"/>
          <a:stretch>
            <a:fillRect/>
          </a:stretch>
        </p:blipFill>
        <p:spPr>
          <a:xfrm>
            <a:off x="5589385" y="4190889"/>
            <a:ext cx="1085182" cy="1780186"/>
          </a:xfrm>
          <a:prstGeom prst="rect">
            <a:avLst/>
          </a:prstGeom>
        </p:spPr>
      </p:pic>
      <p:pic>
        <p:nvPicPr>
          <p:cNvPr id="61" name="Picture 60">
            <a:extLst>
              <a:ext uri="{FF2B5EF4-FFF2-40B4-BE49-F238E27FC236}">
                <a16:creationId xmlns:a16="http://schemas.microsoft.com/office/drawing/2014/main" id="{0374A3F2-B1AD-4482-B2E8-B441A8A0E901}"/>
              </a:ext>
            </a:extLst>
          </p:cNvPr>
          <p:cNvPicPr>
            <a:picLocks noChangeAspect="1"/>
          </p:cNvPicPr>
          <p:nvPr/>
        </p:nvPicPr>
        <p:blipFill>
          <a:blip r:embed="rId11"/>
          <a:stretch>
            <a:fillRect/>
          </a:stretch>
        </p:blipFill>
        <p:spPr>
          <a:xfrm>
            <a:off x="5583123" y="4252650"/>
            <a:ext cx="1122514" cy="1447880"/>
          </a:xfrm>
          <a:prstGeom prst="rect">
            <a:avLst/>
          </a:prstGeom>
        </p:spPr>
      </p:pic>
      <p:pic>
        <p:nvPicPr>
          <p:cNvPr id="63" name="Picture 62">
            <a:extLst>
              <a:ext uri="{FF2B5EF4-FFF2-40B4-BE49-F238E27FC236}">
                <a16:creationId xmlns:a16="http://schemas.microsoft.com/office/drawing/2014/main" id="{52CEC2D4-E513-4D4B-A604-CA2B4AFE8969}"/>
              </a:ext>
            </a:extLst>
          </p:cNvPr>
          <p:cNvPicPr>
            <a:picLocks noChangeAspect="1"/>
          </p:cNvPicPr>
          <p:nvPr/>
        </p:nvPicPr>
        <p:blipFill>
          <a:blip r:embed="rId12"/>
          <a:stretch>
            <a:fillRect/>
          </a:stretch>
        </p:blipFill>
        <p:spPr>
          <a:xfrm>
            <a:off x="4347047" y="4268286"/>
            <a:ext cx="1184960" cy="1425155"/>
          </a:xfrm>
          <a:prstGeom prst="rect">
            <a:avLst/>
          </a:prstGeom>
        </p:spPr>
      </p:pic>
      <p:pic>
        <p:nvPicPr>
          <p:cNvPr id="65" name="Picture 64">
            <a:extLst>
              <a:ext uri="{FF2B5EF4-FFF2-40B4-BE49-F238E27FC236}">
                <a16:creationId xmlns:a16="http://schemas.microsoft.com/office/drawing/2014/main" id="{3EF71559-177C-4F64-96FA-22729BFEADAE}"/>
              </a:ext>
            </a:extLst>
          </p:cNvPr>
          <p:cNvPicPr>
            <a:picLocks noChangeAspect="1"/>
          </p:cNvPicPr>
          <p:nvPr/>
        </p:nvPicPr>
        <p:blipFill>
          <a:blip r:embed="rId13"/>
          <a:stretch>
            <a:fillRect/>
          </a:stretch>
        </p:blipFill>
        <p:spPr>
          <a:xfrm>
            <a:off x="3122459" y="4190889"/>
            <a:ext cx="1202022" cy="1466794"/>
          </a:xfrm>
          <a:prstGeom prst="rect">
            <a:avLst/>
          </a:prstGeom>
        </p:spPr>
      </p:pic>
      <p:pic>
        <p:nvPicPr>
          <p:cNvPr id="67" name="Picture 66">
            <a:extLst>
              <a:ext uri="{FF2B5EF4-FFF2-40B4-BE49-F238E27FC236}">
                <a16:creationId xmlns:a16="http://schemas.microsoft.com/office/drawing/2014/main" id="{E4DB4EFB-7378-491F-AE2C-7668203295D5}"/>
              </a:ext>
            </a:extLst>
          </p:cNvPr>
          <p:cNvPicPr>
            <a:picLocks noChangeAspect="1"/>
          </p:cNvPicPr>
          <p:nvPr/>
        </p:nvPicPr>
        <p:blipFill>
          <a:blip r:embed="rId14"/>
          <a:stretch>
            <a:fillRect/>
          </a:stretch>
        </p:blipFill>
        <p:spPr>
          <a:xfrm>
            <a:off x="1957520" y="4233735"/>
            <a:ext cx="1218688" cy="1417820"/>
          </a:xfrm>
          <a:prstGeom prst="rect">
            <a:avLst/>
          </a:prstGeom>
        </p:spPr>
      </p:pic>
      <p:pic>
        <p:nvPicPr>
          <p:cNvPr id="69" name="Picture 68">
            <a:extLst>
              <a:ext uri="{FF2B5EF4-FFF2-40B4-BE49-F238E27FC236}">
                <a16:creationId xmlns:a16="http://schemas.microsoft.com/office/drawing/2014/main" id="{48991693-43D8-4FC2-B5E9-EDE31DC23959}"/>
              </a:ext>
            </a:extLst>
          </p:cNvPr>
          <p:cNvPicPr>
            <a:picLocks noChangeAspect="1"/>
          </p:cNvPicPr>
          <p:nvPr/>
        </p:nvPicPr>
        <p:blipFill>
          <a:blip r:embed="rId15"/>
          <a:stretch>
            <a:fillRect/>
          </a:stretch>
        </p:blipFill>
        <p:spPr>
          <a:xfrm>
            <a:off x="720056" y="4219872"/>
            <a:ext cx="1247744" cy="1480657"/>
          </a:xfrm>
          <a:prstGeom prst="rect">
            <a:avLst/>
          </a:prstGeom>
        </p:spPr>
      </p:pic>
    </p:spTree>
    <p:extLst>
      <p:ext uri="{BB962C8B-B14F-4D97-AF65-F5344CB8AC3E}">
        <p14:creationId xmlns:p14="http://schemas.microsoft.com/office/powerpoint/2010/main" val="470429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Discovery Green Welcome Event</a:t>
            </a:r>
          </a:p>
        </p:txBody>
      </p:sp>
      <p:pic>
        <p:nvPicPr>
          <p:cNvPr id="6" name="Content Placeholder 5"/>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2091193" y="1712432"/>
            <a:ext cx="7816132" cy="5024657"/>
          </a:xfrm>
        </p:spPr>
      </p:pic>
      <p:pic>
        <p:nvPicPr>
          <p:cNvPr id="3" name="Picture 2">
            <a:extLst>
              <a:ext uri="{FF2B5EF4-FFF2-40B4-BE49-F238E27FC236}">
                <a16:creationId xmlns:a16="http://schemas.microsoft.com/office/drawing/2014/main" id="{89A080E3-C193-49CF-9522-F5AB971E33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31613" y="120911"/>
            <a:ext cx="4095524" cy="838094"/>
          </a:xfrm>
          <a:prstGeom prst="rect">
            <a:avLst/>
          </a:prstGeom>
        </p:spPr>
      </p:pic>
    </p:spTree>
    <p:extLst>
      <p:ext uri="{BB962C8B-B14F-4D97-AF65-F5344CB8AC3E}">
        <p14:creationId xmlns:p14="http://schemas.microsoft.com/office/powerpoint/2010/main" val="23633063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SPACE CENTER HOUSTON</a:t>
            </a:r>
          </a:p>
        </p:txBody>
      </p:sp>
      <p:pic>
        <p:nvPicPr>
          <p:cNvPr id="4" name="Content Placeholder 3"/>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206446" y="1822898"/>
            <a:ext cx="3286125" cy="2286000"/>
          </a:xfr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06383" y="4029075"/>
            <a:ext cx="4286250" cy="2828925"/>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2334" y="2651760"/>
            <a:ext cx="3157665" cy="2079266"/>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09017" y="2596101"/>
            <a:ext cx="3152775" cy="2286000"/>
          </a:xfrm>
          <a:prstGeom prst="rect">
            <a:avLst/>
          </a:prstGeom>
        </p:spPr>
      </p:pic>
      <p:pic>
        <p:nvPicPr>
          <p:cNvPr id="3" name="Picture 2">
            <a:extLst>
              <a:ext uri="{FF2B5EF4-FFF2-40B4-BE49-F238E27FC236}">
                <a16:creationId xmlns:a16="http://schemas.microsoft.com/office/drawing/2014/main" id="{FD79D317-DB0D-4C7A-831E-04E1295342A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67929" y="181451"/>
            <a:ext cx="3963158" cy="811007"/>
          </a:xfrm>
          <a:prstGeom prst="rect">
            <a:avLst/>
          </a:prstGeom>
        </p:spPr>
      </p:pic>
    </p:spTree>
    <p:extLst>
      <p:ext uri="{BB962C8B-B14F-4D97-AF65-F5344CB8AC3E}">
        <p14:creationId xmlns:p14="http://schemas.microsoft.com/office/powerpoint/2010/main" val="20849969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HOST HOSPITALITY NIGHT</a:t>
            </a:r>
          </a:p>
        </p:txBody>
      </p:sp>
      <p:pic>
        <p:nvPicPr>
          <p:cNvPr id="4" name="Content Placeholder 3"/>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211429" y="3197972"/>
            <a:ext cx="3943350" cy="2514600"/>
          </a:xfr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7720979" y="3092719"/>
            <a:ext cx="3919993" cy="2939995"/>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77415" y="1900023"/>
            <a:ext cx="3178389" cy="3214552"/>
          </a:xfrm>
          <a:prstGeom prst="rect">
            <a:avLst/>
          </a:prstGeom>
        </p:spPr>
      </p:pic>
      <p:pic>
        <p:nvPicPr>
          <p:cNvPr id="3" name="Picture 2">
            <a:extLst>
              <a:ext uri="{FF2B5EF4-FFF2-40B4-BE49-F238E27FC236}">
                <a16:creationId xmlns:a16="http://schemas.microsoft.com/office/drawing/2014/main" id="{9B5B7CB6-1DC1-4CDF-BC54-53B803999BC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36387" y="156117"/>
            <a:ext cx="3716970" cy="760628"/>
          </a:xfrm>
          <a:prstGeom prst="rect">
            <a:avLst/>
          </a:prstGeom>
        </p:spPr>
      </p:pic>
    </p:spTree>
    <p:extLst>
      <p:ext uri="{BB962C8B-B14F-4D97-AF65-F5344CB8AC3E}">
        <p14:creationId xmlns:p14="http://schemas.microsoft.com/office/powerpoint/2010/main" val="9952055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Rotary at the Houston Astros Baseball</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3566" y="3192301"/>
            <a:ext cx="3743325" cy="257175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34901" y="3192301"/>
            <a:ext cx="4114800" cy="2743200"/>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61671" y="1970018"/>
            <a:ext cx="2838450" cy="2838450"/>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66430" y="5000331"/>
            <a:ext cx="2228933" cy="1527441"/>
          </a:xfrm>
          <a:prstGeom prst="rect">
            <a:avLst/>
          </a:prstGeom>
        </p:spPr>
      </p:pic>
      <p:pic>
        <p:nvPicPr>
          <p:cNvPr id="3" name="Picture 2">
            <a:extLst>
              <a:ext uri="{FF2B5EF4-FFF2-40B4-BE49-F238E27FC236}">
                <a16:creationId xmlns:a16="http://schemas.microsoft.com/office/drawing/2014/main" id="{A52FAAB6-AF74-4751-8C34-65B292E7A36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59666" y="167268"/>
            <a:ext cx="3215075" cy="657922"/>
          </a:xfrm>
          <a:prstGeom prst="rect">
            <a:avLst/>
          </a:prstGeom>
        </p:spPr>
      </p:pic>
      <p:sp>
        <p:nvSpPr>
          <p:cNvPr id="4" name="Rectangle 3">
            <a:extLst>
              <a:ext uri="{FF2B5EF4-FFF2-40B4-BE49-F238E27FC236}">
                <a16:creationId xmlns:a16="http://schemas.microsoft.com/office/drawing/2014/main" id="{8A1DBD27-24E4-4C64-85EE-CED0E3D13396}"/>
              </a:ext>
            </a:extLst>
          </p:cNvPr>
          <p:cNvSpPr/>
          <p:nvPr/>
        </p:nvSpPr>
        <p:spPr>
          <a:xfrm rot="19513379">
            <a:off x="6757173" y="2366139"/>
            <a:ext cx="5615384" cy="923330"/>
          </a:xfrm>
          <a:prstGeom prst="rect">
            <a:avLst/>
          </a:prstGeom>
          <a:noFill/>
        </p:spPr>
        <p:txBody>
          <a:bodyPr wrap="none" lIns="91440" tIns="45720" rIns="91440" bIns="45720">
            <a:spAutoFit/>
          </a:bodyPr>
          <a:lstStyle/>
          <a:p>
            <a:pPr algn="ctr"/>
            <a:r>
              <a:rPr lang="en-US" sz="5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highlight>
                  <a:srgbClr val="FFFF00"/>
                </a:highlight>
              </a:rPr>
              <a:t>Will be added later</a:t>
            </a:r>
            <a:endParaRPr lang="en-US" sz="54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highlight>
                <a:srgbClr val="FFFF00"/>
              </a:highlight>
            </a:endParaRPr>
          </a:p>
        </p:txBody>
      </p:sp>
    </p:spTree>
    <p:extLst>
      <p:ext uri="{BB962C8B-B14F-4D97-AF65-F5344CB8AC3E}">
        <p14:creationId xmlns:p14="http://schemas.microsoft.com/office/powerpoint/2010/main" val="11721804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indoor&#10;&#10;Description automatically generated">
            <a:extLst>
              <a:ext uri="{FF2B5EF4-FFF2-40B4-BE49-F238E27FC236}">
                <a16:creationId xmlns:a16="http://schemas.microsoft.com/office/drawing/2014/main" id="{090D7DCA-A7C8-4FCD-AE67-47B6C5D83DD7}"/>
              </a:ext>
            </a:extLst>
          </p:cNvPr>
          <p:cNvPicPr>
            <a:picLocks noChangeAspect="1"/>
          </p:cNvPicPr>
          <p:nvPr/>
        </p:nvPicPr>
        <p:blipFill>
          <a:blip r:embed="rId3"/>
          <a:stretch>
            <a:fillRect/>
          </a:stretch>
        </p:blipFill>
        <p:spPr>
          <a:xfrm>
            <a:off x="415904" y="2788169"/>
            <a:ext cx="6742658" cy="3792745"/>
          </a:xfrm>
          <a:prstGeom prst="rect">
            <a:avLst/>
          </a:prstGeom>
        </p:spPr>
      </p:pic>
      <p:pic>
        <p:nvPicPr>
          <p:cNvPr id="7" name="Picture 6" descr="Logo, company name&#10;&#10;Description automatically generated">
            <a:extLst>
              <a:ext uri="{FF2B5EF4-FFF2-40B4-BE49-F238E27FC236}">
                <a16:creationId xmlns:a16="http://schemas.microsoft.com/office/drawing/2014/main" id="{A9E1F208-E160-4761-BC6E-1AE0321B6442}"/>
              </a:ext>
            </a:extLst>
          </p:cNvPr>
          <p:cNvPicPr>
            <a:picLocks noChangeAspect="1"/>
          </p:cNvPicPr>
          <p:nvPr/>
        </p:nvPicPr>
        <p:blipFill>
          <a:blip r:embed="rId4"/>
          <a:stretch>
            <a:fillRect/>
          </a:stretch>
        </p:blipFill>
        <p:spPr>
          <a:xfrm>
            <a:off x="7158562" y="1796344"/>
            <a:ext cx="5012540" cy="3265311"/>
          </a:xfrm>
          <a:prstGeom prst="rect">
            <a:avLst/>
          </a:prstGeom>
        </p:spPr>
      </p:pic>
      <p:pic>
        <p:nvPicPr>
          <p:cNvPr id="8" name="Picture 7">
            <a:extLst>
              <a:ext uri="{FF2B5EF4-FFF2-40B4-BE49-F238E27FC236}">
                <a16:creationId xmlns:a16="http://schemas.microsoft.com/office/drawing/2014/main" id="{8D83DC5B-9EE9-4561-AAFB-45606F6FADFB}"/>
              </a:ext>
            </a:extLst>
          </p:cNvPr>
          <p:cNvPicPr>
            <a:picLocks noChangeAspect="1"/>
          </p:cNvPicPr>
          <p:nvPr/>
        </p:nvPicPr>
        <p:blipFill>
          <a:blip r:embed="rId5"/>
          <a:stretch>
            <a:fillRect/>
          </a:stretch>
        </p:blipFill>
        <p:spPr>
          <a:xfrm>
            <a:off x="4068904" y="0"/>
            <a:ext cx="4054191" cy="829128"/>
          </a:xfrm>
          <a:prstGeom prst="rect">
            <a:avLst/>
          </a:prstGeom>
        </p:spPr>
      </p:pic>
      <p:sp>
        <p:nvSpPr>
          <p:cNvPr id="9" name="TextBox 8">
            <a:extLst>
              <a:ext uri="{FF2B5EF4-FFF2-40B4-BE49-F238E27FC236}">
                <a16:creationId xmlns:a16="http://schemas.microsoft.com/office/drawing/2014/main" id="{FE281734-50EE-42E7-85FA-0FB6811B8666}"/>
              </a:ext>
            </a:extLst>
          </p:cNvPr>
          <p:cNvSpPr txBox="1"/>
          <p:nvPr/>
        </p:nvSpPr>
        <p:spPr>
          <a:xfrm>
            <a:off x="2813153" y="1034759"/>
            <a:ext cx="6565692" cy="707886"/>
          </a:xfrm>
          <a:prstGeom prst="rect">
            <a:avLst/>
          </a:prstGeom>
          <a:noFill/>
        </p:spPr>
        <p:txBody>
          <a:bodyPr wrap="square" rtlCol="0">
            <a:spAutoFit/>
          </a:bodyPr>
          <a:lstStyle/>
          <a:p>
            <a:pPr algn="ctr"/>
            <a:r>
              <a:rPr lang="en-US" sz="4000" dirty="0"/>
              <a:t>LONE STAR FLIGHT MUSEUM</a:t>
            </a:r>
          </a:p>
        </p:txBody>
      </p:sp>
    </p:spTree>
    <p:extLst>
      <p:ext uri="{BB962C8B-B14F-4D97-AF65-F5344CB8AC3E}">
        <p14:creationId xmlns:p14="http://schemas.microsoft.com/office/powerpoint/2010/main" val="1754633298"/>
      </p:ext>
    </p:extLst>
  </p:cSld>
  <p:clrMapOvr>
    <a:masterClrMapping/>
  </p:clrMapOvr>
</p:sld>
</file>

<file path=ppt/theme/theme1.xml><?xml version="1.0" encoding="utf-8"?>
<a:theme xmlns:a="http://schemas.openxmlformats.org/drawingml/2006/main" name="Droplet">
  <a:themeElements>
    <a:clrScheme name="Droplet">
      <a:dk1>
        <a:sysClr val="windowText" lastClr="000000"/>
      </a:dk1>
      <a:lt1>
        <a:sysClr val="window" lastClr="FFFFFF"/>
      </a:lt1>
      <a:dk2>
        <a:srgbClr val="1C647B"/>
      </a:dk2>
      <a:lt2>
        <a:srgbClr val="98B7D3"/>
      </a:lt2>
      <a:accent1>
        <a:srgbClr val="274FA4"/>
      </a:accent1>
      <a:accent2>
        <a:srgbClr val="48A8D0"/>
      </a:accent2>
      <a:accent3>
        <a:srgbClr val="53B18F"/>
      </a:accent3>
      <a:accent4>
        <a:srgbClr val="D78D38"/>
      </a:accent4>
      <a:accent5>
        <a:srgbClr val="BA3F51"/>
      </a:accent5>
      <a:accent6>
        <a:srgbClr val="AE52D9"/>
      </a:accent6>
      <a:hlink>
        <a:srgbClr val="2AA2DA"/>
      </a:hlink>
      <a:folHlink>
        <a:srgbClr val="76A3B8"/>
      </a:folHlink>
    </a:clrScheme>
    <a:fontScheme name="Drople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92000"/>
                <a:satMod val="180000"/>
                <a:lumMod val="114000"/>
              </a:schemeClr>
            </a:gs>
            <a:gs pos="100000">
              <a:schemeClr val="phClr">
                <a:shade val="92000"/>
                <a:satMod val="170000"/>
                <a:lumMod val="96000"/>
              </a:schemeClr>
            </a:gs>
          </a:gsLst>
          <a:lin ang="5400000" scaled="0"/>
        </a:gradFill>
      </a:bgFillStyleLst>
    </a:fmtScheme>
  </a:themeElements>
  <a:objectDefaults>
    <a:txDef>
      <a:spPr>
        <a:noFill/>
      </a:spPr>
      <a:bodyPr wrap="square">
        <a:spAutoFit/>
      </a:bodyPr>
      <a:lstStyle>
        <a:defPPr algn="ctr">
          <a:defRPr sz="4000" b="1" dirty="0"/>
        </a:defPPr>
      </a:lstStyle>
    </a:txDef>
  </a:objectDefaults>
  <a:extraClrSchemeLst/>
  <a:extLst>
    <a:ext uri="{05A4C25C-085E-4340-85A3-A5531E510DB2}">
      <thm15:themeFamily xmlns:thm15="http://schemas.microsoft.com/office/thememl/2012/main" name="Droplet" id="{8984A317-299A-4E50-B45D-BFC9EDE2337A}" vid="{DEB094D4-7FD8-4F86-93D5-B0F1341EF58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1046</TotalTime>
  <Words>1428</Words>
  <Application>Microsoft Office PowerPoint</Application>
  <PresentationFormat>Widescreen</PresentationFormat>
  <Paragraphs>203</Paragraphs>
  <Slides>26</Slides>
  <Notes>26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26</vt:i4>
      </vt:variant>
    </vt:vector>
  </HeadingPairs>
  <TitlesOfParts>
    <vt:vector size="31" baseType="lpstr">
      <vt:lpstr>Arial</vt:lpstr>
      <vt:lpstr>Calibri</vt:lpstr>
      <vt:lpstr>Harlow Solid Italic</vt:lpstr>
      <vt:lpstr>Tw Cen MT</vt:lpstr>
      <vt:lpstr>Droplet</vt:lpstr>
      <vt:lpstr>Discover New  Horizons</vt:lpstr>
      <vt:lpstr>History of your 2022 Host Organization Committee</vt:lpstr>
      <vt:lpstr>      2022 RI Convention Houston</vt:lpstr>
      <vt:lpstr>PowerPoint Presentation</vt:lpstr>
      <vt:lpstr> Discovery Green Welcome Event</vt:lpstr>
      <vt:lpstr>  SPACE CENTER HOUSTON</vt:lpstr>
      <vt:lpstr>  HOST HOSPITALITY NIGHT</vt:lpstr>
      <vt:lpstr>  Rotary at the Houston Astros Baseball</vt:lpstr>
      <vt:lpstr>PowerPoint Presentation</vt:lpstr>
      <vt:lpstr>PowerPoint Presentation</vt:lpstr>
      <vt:lpstr>  Rotary At the HOUSTON SABERCATS RUGBY</vt:lpstr>
      <vt:lpstr>  Rotary Night AT the Museums</vt:lpstr>
      <vt:lpstr>  Magic on the Bayou </vt:lpstr>
      <vt:lpstr>  Kemah Amusement Park</vt:lpstr>
      <vt:lpstr>  Shopping at the Galleria</vt:lpstr>
      <vt:lpstr>  Environmental Service project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Discover New  Horizons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2022 Host Organization Committee</dc:title>
  <dc:creator>Christopher Schneider</dc:creator>
  <cp:lastModifiedBy>Jeff Tallas</cp:lastModifiedBy>
  <cp:revision>90</cp:revision>
  <cp:lastPrinted>2021-03-29T21:37:47Z</cp:lastPrinted>
  <dcterms:created xsi:type="dcterms:W3CDTF">2020-08-15T00:59:43Z</dcterms:created>
  <dcterms:modified xsi:type="dcterms:W3CDTF">2021-07-29T14:05:25Z</dcterms:modified>
</cp:coreProperties>
</file>