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461" r:id="rId2"/>
    <p:sldId id="459" r:id="rId3"/>
    <p:sldId id="439" r:id="rId4"/>
    <p:sldId id="469" r:id="rId5"/>
    <p:sldId id="1421" r:id="rId6"/>
    <p:sldId id="1422" r:id="rId7"/>
    <p:sldId id="1423" r:id="rId8"/>
    <p:sldId id="1424" r:id="rId9"/>
    <p:sldId id="1425" r:id="rId10"/>
    <p:sldId id="1428" r:id="rId11"/>
    <p:sldId id="1430" r:id="rId12"/>
    <p:sldId id="1426" r:id="rId13"/>
    <p:sldId id="1431" r:id="rId14"/>
    <p:sldId id="1432" r:id="rId15"/>
    <p:sldId id="1434" r:id="rId16"/>
    <p:sldId id="143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6"/>
    <p:restoredTop sz="95878"/>
  </p:normalViewPr>
  <p:slideViewPr>
    <p:cSldViewPr snapToGrid="0">
      <p:cViewPr varScale="1">
        <p:scale>
          <a:sx n="109" d="100"/>
          <a:sy n="109" d="100"/>
        </p:scale>
        <p:origin x="3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756F00-2831-0048-A018-F3BD182200A8}" type="datetimeFigureOut">
              <a:rPr lang="en-US" smtClean="0"/>
              <a:t>8/8/23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9A1D2A-6009-AF4F-8AEC-E281DDC29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58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F2206C-F2E9-4408-A090-1C57F73B41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927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30238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139293"/>
            <a:ext cx="5486400" cy="442840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904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30238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170029"/>
            <a:ext cx="5486400" cy="4515184"/>
          </a:xfrm>
        </p:spPr>
        <p:txBody>
          <a:bodyPr/>
          <a:lstStyle/>
          <a:p>
            <a:r>
              <a:rPr lang="en-US" b="1" dirty="0"/>
              <a:t>ROTARY’S ACTION PLAN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C78EDF-7F9E-A94B-AD72-CDE445A65B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172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97F16-86F6-689E-6BED-877F49710E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4173E3-1D34-26C2-5AF4-A67D950985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BA656-BF6F-BFC9-81DD-7E7A5871C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629B1-ED5A-4B48-9E4E-C19DF905972E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B73A2-EE6D-2650-2722-5AEDF74E8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8B2B11-9858-FE96-019D-06ED02D64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CDD2C-6A7D-B547-854B-9A4007534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29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70D48-26D6-AABF-EC7A-8D8896485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1294F8-F6EC-D69B-0D6B-14014ABD7C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B30CF-4E69-9909-E989-738532949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629B1-ED5A-4B48-9E4E-C19DF905972E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5C1F4-DE84-64D2-6CD4-D4521E0E8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065A4-FC94-97C0-E414-34BB87715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CDD2C-6A7D-B547-854B-9A4007534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43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777F8E-7D8B-896B-8431-36E1111B0F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D8339A-118D-9333-1430-C3A8D96FB8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0A681-DBF7-B57A-B14D-3F5AE24B1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629B1-ED5A-4B48-9E4E-C19DF905972E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F7170-53FF-2BB9-D267-DAD595E75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46598-7228-A60C-605E-C4FC6FDB6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CDD2C-6A7D-B547-854B-9A4007534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45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95FAD8-CABE-7324-F3E1-B22B5798C2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43816" y="6238003"/>
            <a:ext cx="2269128" cy="49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20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4F1DC-E2A3-914F-2F15-D6E6FAAE3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07691-8487-AFF3-C275-52A043768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D0154-C4FE-13B1-9770-13ACAB08C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629B1-ED5A-4B48-9E4E-C19DF905972E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9F104B-CBCD-3C14-E047-4E817DFCB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C25603-E92D-5B39-E23F-08A9CB96C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CDD2C-6A7D-B547-854B-9A4007534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19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E56EC-C872-DEDC-EA89-68F419058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BE1121-F1BD-161B-3FD4-29B66213C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16F5D-9147-431F-19D9-424DFE854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629B1-ED5A-4B48-9E4E-C19DF905972E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59BAC-BA8C-17D0-588C-8FB530B28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F65B6-8D6F-480B-A869-BE6A5E693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CDD2C-6A7D-B547-854B-9A4007534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328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B5FD1-CD82-5944-B76D-1F537CE1F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E87B2-6822-9D22-F772-34CD3AEFC8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F8C210-F256-EE72-3C35-70C2EACA01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2793B2-FEAC-E7CF-F1DB-CCC43FBF4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629B1-ED5A-4B48-9E4E-C19DF905972E}" type="datetimeFigureOut">
              <a:rPr lang="en-US" smtClean="0"/>
              <a:t>8/8/23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6C5F85-7465-0C5B-3110-5D16464BD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DC595A-B3AD-97C7-F29E-EF07B15C2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CDD2C-6A7D-B547-854B-9A4007534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03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F8716-647F-E1DC-45DE-18FDB0790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038C76-008E-AD34-D5F9-CD7F1C5AB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288740-136C-4AD6-E8F8-41A71D5528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88D3D3-6D67-E9EB-FA79-74E6F022E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ECFD57-C1BE-1A29-113E-D1D80E7E75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C0B1EF-F2B4-1635-147A-17F5A15A5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629B1-ED5A-4B48-9E4E-C19DF905972E}" type="datetimeFigureOut">
              <a:rPr lang="en-US" smtClean="0"/>
              <a:t>8/8/23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CA8086-BC42-D2A5-5426-15A0C41D5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CA5185-7CE3-C07A-430E-9C68E8CEA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CDD2C-6A7D-B547-854B-9A4007534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70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B53B9-A2B0-6B87-4B4B-B874F19F8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F388F5-5C5B-C7B3-FBFC-2F766E135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629B1-ED5A-4B48-9E4E-C19DF905972E}" type="datetimeFigureOut">
              <a:rPr lang="en-US" smtClean="0"/>
              <a:t>8/8/23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603CF4-6A2D-A85A-8736-756422865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D2DC5F-2540-2EA3-CB17-87713CEAD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CDD2C-6A7D-B547-854B-9A4007534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465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C32BE-8E54-DDC9-50F3-156820502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629B1-ED5A-4B48-9E4E-C19DF905972E}" type="datetimeFigureOut">
              <a:rPr lang="en-US" smtClean="0"/>
              <a:t>8/8/23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8236D7-217C-FE2D-F0FD-5EEB366F5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A4A1A7-5B3E-9884-87EE-7198303C4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CDD2C-6A7D-B547-854B-9A4007534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4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5F7AF-FE52-97E3-EC59-C502B3321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A65B3-35BB-1A7E-F3DA-3881A5505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86D74D-E358-33A6-F8EF-A4B6FA1D11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33AF2C-781B-74F7-5AC1-8E4E596E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629B1-ED5A-4B48-9E4E-C19DF905972E}" type="datetimeFigureOut">
              <a:rPr lang="en-US" smtClean="0"/>
              <a:t>8/8/23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D8F88E-42E1-752D-4FEE-A753B5FAA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77377D-CE45-C838-E48C-ABCEB9E3C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CDD2C-6A7D-B547-854B-9A4007534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126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72330-C049-C657-7C28-1FE34CFD8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3E31A6-69D2-861D-F417-D1A09C7370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DA5B41-D140-667C-2D77-B8292A2186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0CCF60-E538-C3BB-2856-2D712E0FC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629B1-ED5A-4B48-9E4E-C19DF905972E}" type="datetimeFigureOut">
              <a:rPr lang="en-US" smtClean="0"/>
              <a:t>8/8/23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7A8F91-C1FD-07C6-1493-569D69F39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9EE0A5-0F5B-EDCB-117C-456D693AB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CDD2C-6A7D-B547-854B-9A4007534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8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249ABB-DA6C-1C7C-D4A6-D56DA3869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77E968-F463-2A02-D2FA-0510930DA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57A68-2894-4A87-2C1E-6EBB8205FB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629B1-ED5A-4B48-9E4E-C19DF905972E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38E047-5BD9-27D6-CCBC-5C4A562EBF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8811A-94BD-1441-2DB2-9FAA6FFCDB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CDD2C-6A7D-B547-854B-9A4007534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544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FD93DF6-26C4-FDA1-0CDD-2F8BA1EF6D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21"/>
          <a:stretch/>
        </p:blipFill>
        <p:spPr>
          <a:xfrm>
            <a:off x="1703803" y="1163867"/>
            <a:ext cx="4629265" cy="19427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1396BC-9C20-CCC7-9C62-E9076383620A}"/>
              </a:ext>
            </a:extLst>
          </p:cNvPr>
          <p:cNvSpPr txBox="1"/>
          <p:nvPr/>
        </p:nvSpPr>
        <p:spPr>
          <a:xfrm>
            <a:off x="5218036" y="3751384"/>
            <a:ext cx="17559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RMDTI</a:t>
            </a:r>
          </a:p>
          <a:p>
            <a:pPr algn="ct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August 5,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D7326E-1387-7776-FEFC-70EB33600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067" y="1336431"/>
            <a:ext cx="4155130" cy="156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050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0B08EE-F329-8864-C592-53CF4517CB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5" t="42041" r="75180" b="32008"/>
          <a:stretch/>
        </p:blipFill>
        <p:spPr>
          <a:xfrm>
            <a:off x="1634066" y="203200"/>
            <a:ext cx="8923868" cy="621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44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0B08EE-F329-8864-C592-53CF4517CB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5" t="67992" r="75398" b="5883"/>
          <a:stretch/>
        </p:blipFill>
        <p:spPr>
          <a:xfrm>
            <a:off x="1185333" y="1"/>
            <a:ext cx="9692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94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E1EC6B-E7C0-00E7-4C00-CA4661BD73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2" t="23704" r="43791" b="7974"/>
          <a:stretch/>
        </p:blipFill>
        <p:spPr>
          <a:xfrm>
            <a:off x="1253065" y="0"/>
            <a:ext cx="8669867" cy="679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08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DC9A55-AAEB-5762-DEC5-21F241A72F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2" t="23704" r="76875" b="52637"/>
          <a:stretch/>
        </p:blipFill>
        <p:spPr>
          <a:xfrm>
            <a:off x="1168400" y="138459"/>
            <a:ext cx="9516534" cy="658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76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5D159E-3D80-14FE-DC8B-32ED46AE05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2" t="47023" r="76875" b="33404"/>
          <a:stretch/>
        </p:blipFill>
        <p:spPr>
          <a:xfrm>
            <a:off x="1083732" y="304800"/>
            <a:ext cx="10329188" cy="590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55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155AE-02BD-1A76-3B4E-AD02AE15F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6"/>
            <a:ext cx="10515600" cy="100515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How Will We Get There?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817F66-2B69-2B1C-1717-EB64C782CC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69" t="18475" r="34423" b="21917"/>
          <a:stretch/>
        </p:blipFill>
        <p:spPr>
          <a:xfrm>
            <a:off x="3386666" y="878979"/>
            <a:ext cx="4995333" cy="585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60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5D46B-F920-556A-D1C1-9F1B5773D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Time Frames for Deliverables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047A4-9CF6-6BC7-45C5-97301DA0E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7"/>
            <a:ext cx="10515600" cy="502311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Three Year Goals</a:t>
            </a:r>
          </a:p>
          <a:p>
            <a:pPr lvl="1"/>
            <a:r>
              <a:rPr lang="en-US" dirty="0"/>
              <a:t>Zone Data Populated in Mid-August</a:t>
            </a:r>
          </a:p>
          <a:p>
            <a:pPr lvl="1"/>
            <a:r>
              <a:rPr lang="en-US" dirty="0"/>
              <a:t>Education on Rotary Strategic Plan – August 28 with PDG Andrea Krauss</a:t>
            </a:r>
          </a:p>
          <a:p>
            <a:pPr lvl="1"/>
            <a:r>
              <a:rPr lang="en-US" dirty="0"/>
              <a:t>Goals Due September 30, 2023</a:t>
            </a:r>
          </a:p>
          <a:p>
            <a:pPr lvl="1"/>
            <a:r>
              <a:rPr lang="en-US" sz="2400" dirty="0"/>
              <a:t>Announcement of Awards for Top Performers in 2023-2024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236538" lvl="1" indent="-236538"/>
            <a:r>
              <a:rPr lang="en-US" dirty="0"/>
              <a:t>Implementation Plans </a:t>
            </a:r>
          </a:p>
          <a:p>
            <a:pPr marL="693738" lvl="2" indent="-236538"/>
            <a:r>
              <a:rPr lang="en-US" sz="2400" dirty="0"/>
              <a:t>Due February 2024 (in time for PETS!)</a:t>
            </a:r>
          </a:p>
          <a:p>
            <a:pPr marL="693738" lvl="2" indent="-236538"/>
            <a:r>
              <a:rPr lang="en-US" sz="2400" dirty="0"/>
              <a:t>Zone Institute – October 20, DGs Lead Their District in Developing Plan Approach with IPDG, DGE, DGN, PDGs, District Chairs for Membership, Foundation, Polio, Endowment, Public Image</a:t>
            </a:r>
          </a:p>
          <a:p>
            <a:pPr marL="693738" lvl="2" indent="-236538"/>
            <a:r>
              <a:rPr lang="en-US" sz="2400" dirty="0"/>
              <a:t>Modify</a:t>
            </a:r>
          </a:p>
        </p:txBody>
      </p:sp>
    </p:spTree>
    <p:extLst>
      <p:ext uri="{BB962C8B-B14F-4D97-AF65-F5344CB8AC3E}">
        <p14:creationId xmlns:p14="http://schemas.microsoft.com/office/powerpoint/2010/main" val="2581963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657EB4-3064-C010-94CC-6311E89B3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9251" y="5616855"/>
            <a:ext cx="2336053" cy="876020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F02D4B5-2BDA-180B-4921-255C70A03A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7" t="20840" r="18487" b="59856"/>
          <a:stretch/>
        </p:blipFill>
        <p:spPr>
          <a:xfrm>
            <a:off x="3505200" y="687120"/>
            <a:ext cx="5886451" cy="476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00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aircraft, balloon, transport&#10;&#10;Description automatically generated">
            <a:extLst>
              <a:ext uri="{FF2B5EF4-FFF2-40B4-BE49-F238E27FC236}">
                <a16:creationId xmlns:a16="http://schemas.microsoft.com/office/drawing/2014/main" id="{B7555FC1-A835-DB83-9D6C-AB91B3191B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74B154C9-EE4D-B5DD-3552-6E8248273760}"/>
              </a:ext>
            </a:extLst>
          </p:cNvPr>
          <p:cNvSpPr txBox="1">
            <a:spLocks/>
          </p:cNvSpPr>
          <p:nvPr/>
        </p:nvSpPr>
        <p:spPr>
          <a:xfrm>
            <a:off x="839777" y="1120866"/>
            <a:ext cx="10512447" cy="4628772"/>
          </a:xfrm>
          <a:prstGeom prst="rect">
            <a:avLst/>
          </a:prstGeom>
          <a:effectLst>
            <a:glow>
              <a:schemeClr val="tx1"/>
            </a:glow>
          </a:effectLst>
        </p:spPr>
        <p:txBody>
          <a:bodyPr vert="horz" lIns="121920" tIns="60960" rIns="121920" bIns="6096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t-br" sz="5333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 panose="020B0604020202020204" pitchFamily="34" charset="0"/>
              </a:rPr>
              <a:t>Together, we see a world where people unite and take action to create lasting change — across the globe, </a:t>
            </a:r>
            <a:br>
              <a:rPr lang="pt-BR" sz="5333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 panose="020B0604020202020204" pitchFamily="34" charset="0"/>
              </a:rPr>
            </a:br>
            <a:r>
              <a:rPr lang="pt-br" sz="5333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 panose="020B0604020202020204" pitchFamily="34" charset="0"/>
              </a:rPr>
              <a:t>in our communities, </a:t>
            </a:r>
            <a:br>
              <a:rPr lang="pt-BR" sz="5333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 panose="020B0604020202020204" pitchFamily="34" charset="0"/>
              </a:rPr>
            </a:br>
            <a:r>
              <a:rPr lang="pt-br" sz="5333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 panose="020B0604020202020204" pitchFamily="34" charset="0"/>
              </a:rPr>
              <a:t>and in ourselves.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1957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F40EAA6-D5B9-D5A2-6B5C-0CDC97E8D5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501" b="21022"/>
          <a:stretch/>
        </p:blipFill>
        <p:spPr>
          <a:xfrm>
            <a:off x="1" y="0"/>
            <a:ext cx="12337580" cy="4313445"/>
          </a:xfrm>
          <a:prstGeom prst="rect">
            <a:avLst/>
          </a:prstGeom>
        </p:spPr>
      </p:pic>
      <p:sp>
        <p:nvSpPr>
          <p:cNvPr id="130" name="Shape 130"/>
          <p:cNvSpPr/>
          <p:nvPr/>
        </p:nvSpPr>
        <p:spPr>
          <a:xfrm>
            <a:off x="1" y="1"/>
            <a:ext cx="12337580" cy="6894063"/>
          </a:xfrm>
          <a:prstGeom prst="rect">
            <a:avLst/>
          </a:prstGeom>
          <a:solidFill>
            <a:srgbClr val="F7A81B">
              <a:alpha val="72000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58585A"/>
                </a:solidFill>
              </a:defRPr>
            </a:pPr>
            <a:endParaRPr sz="1600" dirty="0"/>
          </a:p>
        </p:txBody>
      </p:sp>
      <p:sp>
        <p:nvSpPr>
          <p:cNvPr id="7" name="Shape 127">
            <a:extLst>
              <a:ext uri="{FF2B5EF4-FFF2-40B4-BE49-F238E27FC236}">
                <a16:creationId xmlns:a16="http://schemas.microsoft.com/office/drawing/2014/main" id="{E0C90E7B-F2E1-CB40-A95C-D75A817F409D}"/>
              </a:ext>
            </a:extLst>
          </p:cNvPr>
          <p:cNvSpPr/>
          <p:nvPr/>
        </p:nvSpPr>
        <p:spPr>
          <a:xfrm>
            <a:off x="281802" y="3938125"/>
            <a:ext cx="11586517" cy="2675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normAutofit fontScale="92500" lnSpcReduction="20000"/>
          </a:bodyPr>
          <a:lstStyle>
            <a:lvl1pPr>
              <a:defRPr sz="15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endParaRPr lang="en-US" sz="7500" dirty="0"/>
          </a:p>
          <a:p>
            <a:r>
              <a:rPr lang="en-US" sz="7500" cap="all" dirty="0"/>
              <a:t>Rotary’s</a:t>
            </a:r>
          </a:p>
          <a:p>
            <a:r>
              <a:rPr lang="en-US" sz="7500" cap="all" dirty="0"/>
              <a:t>Action Plan</a:t>
            </a:r>
          </a:p>
          <a:p>
            <a:pPr algn="ctr"/>
            <a:endParaRPr lang="en-US" sz="7500" dirty="0"/>
          </a:p>
        </p:txBody>
      </p:sp>
    </p:spTree>
    <p:extLst>
      <p:ext uri="{BB962C8B-B14F-4D97-AF65-F5344CB8AC3E}">
        <p14:creationId xmlns:p14="http://schemas.microsoft.com/office/powerpoint/2010/main" val="38994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F17EC2F-4E1E-12D0-31AF-C437C297F98B}"/>
              </a:ext>
            </a:extLst>
          </p:cNvPr>
          <p:cNvGrpSpPr/>
          <p:nvPr/>
        </p:nvGrpSpPr>
        <p:grpSpPr>
          <a:xfrm>
            <a:off x="-98284" y="-58918"/>
            <a:ext cx="12388568" cy="6975836"/>
            <a:chOff x="-73713" y="-44189"/>
            <a:chExt cx="9291426" cy="5231877"/>
          </a:xfrm>
        </p:grpSpPr>
        <p:pic>
          <p:nvPicPr>
            <p:cNvPr id="3" name="Picture 2" descr="A group of colorful circles&#10;&#10;Description automatically generated with medium confidence">
              <a:extLst>
                <a:ext uri="{FF2B5EF4-FFF2-40B4-BE49-F238E27FC236}">
                  <a16:creationId xmlns:a16="http://schemas.microsoft.com/office/drawing/2014/main" id="{5089E3A7-8011-313E-8648-6AFDDC31D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713" y="-44189"/>
              <a:ext cx="9291426" cy="523187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1018C2D-E9DD-1BC4-307C-417314CD7B7C}"/>
                </a:ext>
              </a:extLst>
            </p:cNvPr>
            <p:cNvSpPr txBox="1"/>
            <p:nvPr/>
          </p:nvSpPr>
          <p:spPr>
            <a:xfrm>
              <a:off x="4525840" y="801801"/>
              <a:ext cx="2793534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Expand </a:t>
              </a:r>
            </a:p>
            <a:p>
              <a:pPr algn="ctr"/>
              <a:r>
                <a:rPr lang="en-US" sz="320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our reach</a:t>
              </a:r>
              <a:endPara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B915B83-0E75-4BDC-5F46-258E7D5ED58E}"/>
                </a:ext>
              </a:extLst>
            </p:cNvPr>
            <p:cNvSpPr txBox="1"/>
            <p:nvPr/>
          </p:nvSpPr>
          <p:spPr>
            <a:xfrm>
              <a:off x="4557209" y="3303973"/>
              <a:ext cx="2793534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Increase </a:t>
              </a:r>
            </a:p>
            <a:p>
              <a:pPr algn="ctr"/>
              <a:r>
                <a:rPr lang="en-US" sz="32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our ability </a:t>
              </a:r>
              <a:br>
                <a:rPr lang="en-US" sz="32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US" sz="320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to adapt</a:t>
              </a:r>
              <a:endPara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8A42995-066C-A3FE-C208-2299EE2B950C}"/>
                </a:ext>
              </a:extLst>
            </p:cNvPr>
            <p:cNvSpPr txBox="1"/>
            <p:nvPr/>
          </p:nvSpPr>
          <p:spPr>
            <a:xfrm>
              <a:off x="1810510" y="801801"/>
              <a:ext cx="2793534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Increase </a:t>
              </a:r>
            </a:p>
            <a:p>
              <a:pPr algn="ctr"/>
              <a:r>
                <a:rPr lang="en-US" sz="32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our impact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2304524-E2ED-E129-8304-FC433FCA65AF}"/>
                </a:ext>
              </a:extLst>
            </p:cNvPr>
            <p:cNvSpPr txBox="1"/>
            <p:nvPr/>
          </p:nvSpPr>
          <p:spPr>
            <a:xfrm>
              <a:off x="1821538" y="3303973"/>
              <a:ext cx="2793534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Enhance</a:t>
              </a:r>
            </a:p>
            <a:p>
              <a:pPr algn="ctr"/>
              <a:r>
                <a:rPr lang="en-US" sz="32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</a:t>
              </a:r>
              <a:r>
                <a:rPr lang="en-US" sz="320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articipant</a:t>
              </a:r>
              <a:endPara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r>
                <a:rPr lang="en-US" sz="320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engagement</a:t>
              </a:r>
              <a:endParaRPr lang="en-U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325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63E7D-8827-9A1F-D23B-3C8011D6A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Aligning Goals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Membership, Polio, Foundation, Public Image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4792F-DE01-9911-714B-8B4DFE249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5344849"/>
          </a:xfrm>
        </p:spPr>
        <p:txBody>
          <a:bodyPr>
            <a:normAutofit/>
          </a:bodyPr>
          <a:lstStyle/>
          <a:p>
            <a:r>
              <a:rPr lang="en-US" dirty="0"/>
              <a:t>To achieve major goals, we need to be aligned and working toward the same goal</a:t>
            </a:r>
          </a:p>
          <a:p>
            <a:endParaRPr lang="en-US" dirty="0"/>
          </a:p>
          <a:p>
            <a:r>
              <a:rPr lang="en-US" dirty="0"/>
              <a:t>Board, with support from President Line, Trustee Leadership, and Rotary Secretariat and Executive Management Staff</a:t>
            </a:r>
          </a:p>
          <a:p>
            <a:pPr lvl="1"/>
            <a:r>
              <a:rPr lang="en-US" dirty="0"/>
              <a:t>Alignment of Goals – Measures</a:t>
            </a:r>
          </a:p>
          <a:p>
            <a:pPr lvl="1"/>
            <a:r>
              <a:rPr lang="en-US" dirty="0"/>
              <a:t>Focus on Goals – Outcomes; Experience of Members</a:t>
            </a:r>
          </a:p>
          <a:p>
            <a:pPr lvl="1"/>
            <a:r>
              <a:rPr lang="en-US" dirty="0"/>
              <a:t>Resource Support – Processes, structural support, monitor unexpected consequences</a:t>
            </a:r>
          </a:p>
          <a:p>
            <a:pPr lvl="1"/>
            <a:r>
              <a:rPr lang="en-US" dirty="0"/>
              <a:t>Three Year Goals </a:t>
            </a:r>
          </a:p>
          <a:p>
            <a:pPr lvl="2"/>
            <a:r>
              <a:rPr lang="en-US" dirty="0"/>
              <a:t>Provide continuity</a:t>
            </a:r>
          </a:p>
          <a:p>
            <a:pPr lvl="2"/>
            <a:r>
              <a:rPr lang="en-US" dirty="0"/>
              <a:t>Most goals cannot be achieved in one year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213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4E3793-E4C5-D5DF-BE25-238EAF9720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7" t="26592" r="42670" b="12755"/>
          <a:stretch/>
        </p:blipFill>
        <p:spPr>
          <a:xfrm>
            <a:off x="1328057" y="202691"/>
            <a:ext cx="9535886" cy="645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07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0B08EE-F329-8864-C592-53CF4517CB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5" t="23006" r="40305" b="5883"/>
          <a:stretch/>
        </p:blipFill>
        <p:spPr>
          <a:xfrm>
            <a:off x="1185333" y="-55746"/>
            <a:ext cx="9048874" cy="691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29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14A0EC-8DFD-D65B-B737-2FBEC7BDF3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5" t="38559" r="40305" b="32181"/>
          <a:stretch/>
        </p:blipFill>
        <p:spPr>
          <a:xfrm>
            <a:off x="-16581" y="846666"/>
            <a:ext cx="12172901" cy="382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026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235</Words>
  <Application>Microsoft Macintosh PowerPoint</Application>
  <PresentationFormat>Widescreen</PresentationFormat>
  <Paragraphs>42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Aligning Goals Membership, Polio, Foundation, Public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Will We Get There?</vt:lpstr>
      <vt:lpstr>Time Frames for Deliverables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 Merryweather</dc:creator>
  <cp:lastModifiedBy>Pat Merryweather</cp:lastModifiedBy>
  <cp:revision>5</cp:revision>
  <dcterms:created xsi:type="dcterms:W3CDTF">2023-08-04T19:02:54Z</dcterms:created>
  <dcterms:modified xsi:type="dcterms:W3CDTF">2023-08-08T11:47:53Z</dcterms:modified>
</cp:coreProperties>
</file>